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8" r:id="rId3"/>
    <p:sldId id="259" r:id="rId4"/>
    <p:sldId id="260" r:id="rId5"/>
    <p:sldId id="262" r:id="rId6"/>
    <p:sldId id="263" r:id="rId7"/>
    <p:sldId id="264" r:id="rId8"/>
    <p:sldId id="265" r:id="rId9"/>
    <p:sldId id="261" r:id="rId10"/>
    <p:sldId id="266" r:id="rId11"/>
    <p:sldId id="267" r:id="rId12"/>
    <p:sldId id="269" r:id="rId13"/>
    <p:sldId id="270" r:id="rId14"/>
    <p:sldId id="271" r:id="rId15"/>
    <p:sldId id="272" r:id="rId16"/>
    <p:sldId id="273" r:id="rId17"/>
    <p:sldId id="278" r:id="rId18"/>
    <p:sldId id="274" r:id="rId19"/>
    <p:sldId id="275" r:id="rId20"/>
    <p:sldId id="276" r:id="rId21"/>
    <p:sldId id="277"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7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4C2E0B-C590-4177-8F0D-6ABFE5E380AB}" type="datetimeFigureOut">
              <a:rPr lang="en-US" smtClean="0"/>
              <a:t>3/17/2019</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264BEA-5CC5-4AEF-A3D0-5A11B863BF46}" type="slidenum">
              <a:rPr lang="en-US" smtClean="0"/>
              <a:t>‹#›</a:t>
            </a:fld>
            <a:endParaRPr lang="en-US"/>
          </a:p>
        </p:txBody>
      </p:sp>
    </p:spTree>
    <p:extLst>
      <p:ext uri="{BB962C8B-B14F-4D97-AF65-F5344CB8AC3E}">
        <p14:creationId xmlns:p14="http://schemas.microsoft.com/office/powerpoint/2010/main" val="2893804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8DCD0E6-51DC-4462-9D44-C4698EE67D63}" type="slidenum">
              <a:rPr lang="cs-CZ" altLang="en-US" smtClean="0"/>
              <a:pPr eaLnBrk="1" hangingPunct="1"/>
              <a:t>25</a:t>
            </a:fld>
            <a:endParaRPr lang="cs-CZ" altLang="en-US" smtClean="0"/>
          </a:p>
        </p:txBody>
      </p:sp>
      <p:sp>
        <p:nvSpPr>
          <p:cNvPr id="84995" name="Rectangle 2"/>
          <p:cNvSpPr>
            <a:spLocks noGrp="1" noRot="1" noChangeAspect="1" noChangeArrowheads="1" noTextEdit="1"/>
          </p:cNvSpPr>
          <p:nvPr>
            <p:ph type="sldImg"/>
          </p:nvPr>
        </p:nvSpPr>
        <p:spPr>
          <a:xfrm>
            <a:off x="1189038" y="706438"/>
            <a:ext cx="4519612" cy="3389312"/>
          </a:xfrm>
          <a:ln/>
        </p:spPr>
      </p:sp>
      <p:sp>
        <p:nvSpPr>
          <p:cNvPr id="84996" name="Rectangle 3"/>
          <p:cNvSpPr>
            <a:spLocks noGrp="1" noChangeArrowheads="1"/>
          </p:cNvSpPr>
          <p:nvPr>
            <p:ph type="body" idx="1"/>
          </p:nvPr>
        </p:nvSpPr>
        <p:spPr>
          <a:xfrm>
            <a:off x="930275" y="4378325"/>
            <a:ext cx="5037138" cy="4094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nl-NL" altLang="en-US" sz="240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C9F58B47-23B9-414A-8E94-E9FA0AE749DD}" type="datetimeFigureOut">
              <a:rPr lang="en-US" smtClean="0"/>
              <a:t>3/17/2019</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D6C3C2BA-6604-4C99-80EB-84E83AA0111C}" type="slidenum">
              <a:rPr lang="en-US" smtClean="0"/>
              <a:t>‹#›</a:t>
            </a:fld>
            <a:endParaRPr lang="en-US"/>
          </a:p>
        </p:txBody>
      </p:sp>
    </p:spTree>
    <p:extLst>
      <p:ext uri="{BB962C8B-B14F-4D97-AF65-F5344CB8AC3E}">
        <p14:creationId xmlns:p14="http://schemas.microsoft.com/office/powerpoint/2010/main" val="1962695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C9F58B47-23B9-414A-8E94-E9FA0AE749DD}" type="datetimeFigureOut">
              <a:rPr lang="en-US" smtClean="0"/>
              <a:t>3/17/2019</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D6C3C2BA-6604-4C99-80EB-84E83AA0111C}" type="slidenum">
              <a:rPr lang="en-US" smtClean="0"/>
              <a:t>‹#›</a:t>
            </a:fld>
            <a:endParaRPr lang="en-US"/>
          </a:p>
        </p:txBody>
      </p:sp>
    </p:spTree>
    <p:extLst>
      <p:ext uri="{BB962C8B-B14F-4D97-AF65-F5344CB8AC3E}">
        <p14:creationId xmlns:p14="http://schemas.microsoft.com/office/powerpoint/2010/main" val="1816805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C9F58B47-23B9-414A-8E94-E9FA0AE749DD}" type="datetimeFigureOut">
              <a:rPr lang="en-US" smtClean="0"/>
              <a:t>3/17/2019</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D6C3C2BA-6604-4C99-80EB-84E83AA0111C}" type="slidenum">
              <a:rPr lang="en-US" smtClean="0"/>
              <a:t>‹#›</a:t>
            </a:fld>
            <a:endParaRPr lang="en-US"/>
          </a:p>
        </p:txBody>
      </p:sp>
    </p:spTree>
    <p:extLst>
      <p:ext uri="{BB962C8B-B14F-4D97-AF65-F5344CB8AC3E}">
        <p14:creationId xmlns:p14="http://schemas.microsoft.com/office/powerpoint/2010/main" val="3478236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C9F58B47-23B9-414A-8E94-E9FA0AE749DD}" type="datetimeFigureOut">
              <a:rPr lang="en-US" smtClean="0"/>
              <a:t>3/17/2019</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D6C3C2BA-6604-4C99-80EB-84E83AA0111C}" type="slidenum">
              <a:rPr lang="en-US" smtClean="0"/>
              <a:t>‹#›</a:t>
            </a:fld>
            <a:endParaRPr lang="en-US"/>
          </a:p>
        </p:txBody>
      </p:sp>
    </p:spTree>
    <p:extLst>
      <p:ext uri="{BB962C8B-B14F-4D97-AF65-F5344CB8AC3E}">
        <p14:creationId xmlns:p14="http://schemas.microsoft.com/office/powerpoint/2010/main" val="902415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9F58B47-23B9-414A-8E94-E9FA0AE749DD}" type="datetimeFigureOut">
              <a:rPr lang="en-US" smtClean="0"/>
              <a:t>3/17/2019</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D6C3C2BA-6604-4C99-80EB-84E83AA0111C}" type="slidenum">
              <a:rPr lang="en-US" smtClean="0"/>
              <a:t>‹#›</a:t>
            </a:fld>
            <a:endParaRPr lang="en-US"/>
          </a:p>
        </p:txBody>
      </p:sp>
    </p:spTree>
    <p:extLst>
      <p:ext uri="{BB962C8B-B14F-4D97-AF65-F5344CB8AC3E}">
        <p14:creationId xmlns:p14="http://schemas.microsoft.com/office/powerpoint/2010/main" val="2226806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C9F58B47-23B9-414A-8E94-E9FA0AE749DD}" type="datetimeFigureOut">
              <a:rPr lang="en-US" smtClean="0"/>
              <a:t>3/17/2019</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D6C3C2BA-6604-4C99-80EB-84E83AA0111C}" type="slidenum">
              <a:rPr lang="en-US" smtClean="0"/>
              <a:t>‹#›</a:t>
            </a:fld>
            <a:endParaRPr lang="en-US"/>
          </a:p>
        </p:txBody>
      </p:sp>
    </p:spTree>
    <p:extLst>
      <p:ext uri="{BB962C8B-B14F-4D97-AF65-F5344CB8AC3E}">
        <p14:creationId xmlns:p14="http://schemas.microsoft.com/office/powerpoint/2010/main" val="276924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C9F58B47-23B9-414A-8E94-E9FA0AE749DD}" type="datetimeFigureOut">
              <a:rPr lang="en-US" smtClean="0"/>
              <a:t>3/17/2019</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D6C3C2BA-6604-4C99-80EB-84E83AA0111C}" type="slidenum">
              <a:rPr lang="en-US" smtClean="0"/>
              <a:t>‹#›</a:t>
            </a:fld>
            <a:endParaRPr lang="en-US"/>
          </a:p>
        </p:txBody>
      </p:sp>
    </p:spTree>
    <p:extLst>
      <p:ext uri="{BB962C8B-B14F-4D97-AF65-F5344CB8AC3E}">
        <p14:creationId xmlns:p14="http://schemas.microsoft.com/office/powerpoint/2010/main" val="4286141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C9F58B47-23B9-414A-8E94-E9FA0AE749DD}" type="datetimeFigureOut">
              <a:rPr lang="en-US" smtClean="0"/>
              <a:t>3/17/2019</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D6C3C2BA-6604-4C99-80EB-84E83AA0111C}" type="slidenum">
              <a:rPr lang="en-US" smtClean="0"/>
              <a:t>‹#›</a:t>
            </a:fld>
            <a:endParaRPr lang="en-US"/>
          </a:p>
        </p:txBody>
      </p:sp>
    </p:spTree>
    <p:extLst>
      <p:ext uri="{BB962C8B-B14F-4D97-AF65-F5344CB8AC3E}">
        <p14:creationId xmlns:p14="http://schemas.microsoft.com/office/powerpoint/2010/main" val="2295929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9F58B47-23B9-414A-8E94-E9FA0AE749DD}" type="datetimeFigureOut">
              <a:rPr lang="en-US" smtClean="0"/>
              <a:t>3/17/2019</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D6C3C2BA-6604-4C99-80EB-84E83AA0111C}" type="slidenum">
              <a:rPr lang="en-US" smtClean="0"/>
              <a:t>‹#›</a:t>
            </a:fld>
            <a:endParaRPr lang="en-US"/>
          </a:p>
        </p:txBody>
      </p:sp>
    </p:spTree>
    <p:extLst>
      <p:ext uri="{BB962C8B-B14F-4D97-AF65-F5344CB8AC3E}">
        <p14:creationId xmlns:p14="http://schemas.microsoft.com/office/powerpoint/2010/main" val="2356405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9F58B47-23B9-414A-8E94-E9FA0AE749DD}" type="datetimeFigureOut">
              <a:rPr lang="en-US" smtClean="0"/>
              <a:t>3/17/2019</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D6C3C2BA-6604-4C99-80EB-84E83AA0111C}" type="slidenum">
              <a:rPr lang="en-US" smtClean="0"/>
              <a:t>‹#›</a:t>
            </a:fld>
            <a:endParaRPr lang="en-US"/>
          </a:p>
        </p:txBody>
      </p:sp>
    </p:spTree>
    <p:extLst>
      <p:ext uri="{BB962C8B-B14F-4D97-AF65-F5344CB8AC3E}">
        <p14:creationId xmlns:p14="http://schemas.microsoft.com/office/powerpoint/2010/main" val="251442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9F58B47-23B9-414A-8E94-E9FA0AE749DD}" type="datetimeFigureOut">
              <a:rPr lang="en-US" smtClean="0"/>
              <a:t>3/17/2019</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D6C3C2BA-6604-4C99-80EB-84E83AA0111C}" type="slidenum">
              <a:rPr lang="en-US" smtClean="0"/>
              <a:t>‹#›</a:t>
            </a:fld>
            <a:endParaRPr lang="en-US"/>
          </a:p>
        </p:txBody>
      </p:sp>
    </p:spTree>
    <p:extLst>
      <p:ext uri="{BB962C8B-B14F-4D97-AF65-F5344CB8AC3E}">
        <p14:creationId xmlns:p14="http://schemas.microsoft.com/office/powerpoint/2010/main" val="1127015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F58B47-23B9-414A-8E94-E9FA0AE749DD}" type="datetimeFigureOut">
              <a:rPr lang="en-US" smtClean="0"/>
              <a:t>3/17/2019</a:t>
            </a:fld>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3C2BA-6604-4C99-80EB-84E83AA0111C}" type="slidenum">
              <a:rPr lang="en-US" smtClean="0"/>
              <a:t>‹#›</a:t>
            </a:fld>
            <a:endParaRPr lang="en-US"/>
          </a:p>
        </p:txBody>
      </p:sp>
    </p:spTree>
    <p:extLst>
      <p:ext uri="{BB962C8B-B14F-4D97-AF65-F5344CB8AC3E}">
        <p14:creationId xmlns:p14="http://schemas.microsoft.com/office/powerpoint/2010/main" val="2539045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cs.wikipedia.org/wiki/Rozvojov%C3%A9_c%C3%ADle_tis%C3%ADcilet%C3%AD" TargetMode="External"/><Relationship Id="rId2" Type="http://schemas.openxmlformats.org/officeDocument/2006/relationships/hyperlink" Target="https://cs.wikipedia.org/wiki/Deklarace_tis%C3%ADcilet%C3%AD"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s.wikipedia.org/wiki/Agenda_21#cite_note-2"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cs.wikipedia.org/wiki/Summit_Zem%C4%9B" TargetMode="External"/><Relationship Id="rId2" Type="http://schemas.openxmlformats.org/officeDocument/2006/relationships/hyperlink" Target="https://cs.wikipedia.org/wiki/Udr%C5%BEiteln%C3%BD_rozvoj" TargetMode="External"/><Relationship Id="rId1" Type="http://schemas.openxmlformats.org/officeDocument/2006/relationships/slideLayout" Target="../slideLayouts/slideLayout7.xml"/><Relationship Id="rId4" Type="http://schemas.openxmlformats.org/officeDocument/2006/relationships/hyperlink" Target="https://cs.wikipedia.org/wiki/Rio_de_Janeiro"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cs.wikipedia.org/wiki/Josef_Vavrou%C5%A1ek" TargetMode="External"/><Relationship Id="rId2" Type="http://schemas.openxmlformats.org/officeDocument/2006/relationships/hyperlink" Target="https://cs.wikipedia.org/wiki/%C4%8Ceskoslovensko" TargetMode="External"/><Relationship Id="rId1" Type="http://schemas.openxmlformats.org/officeDocument/2006/relationships/slideLayout" Target="../slideLayouts/slideLayout7.xml"/><Relationship Id="rId4" Type="http://schemas.openxmlformats.org/officeDocument/2006/relationships/hyperlink" Target="http://cs.wikipedia.org/wiki/Agenda_21"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sustainabledevelopment.un.org/post2015/transformingourworld"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sustainabledevelopment.un.org/milestones/unced" TargetMode="External"/><Relationship Id="rId2" Type="http://schemas.openxmlformats.org/officeDocument/2006/relationships/hyperlink" Target="https://www.un.org/development/desa/en/" TargetMode="External"/><Relationship Id="rId1" Type="http://schemas.openxmlformats.org/officeDocument/2006/relationships/slideLayout" Target="../slideLayouts/slideLayout7.xml"/><Relationship Id="rId6" Type="http://schemas.openxmlformats.org/officeDocument/2006/relationships/hyperlink" Target="http://www.un.org/millenniumgoals/" TargetMode="External"/><Relationship Id="rId5" Type="http://schemas.openxmlformats.org/officeDocument/2006/relationships/hyperlink" Target="http://www.un.org/en/events/pastevents/millennium_summit.shtml" TargetMode="External"/><Relationship Id="rId4" Type="http://schemas.openxmlformats.org/officeDocument/2006/relationships/hyperlink" Target="https://sustainabledevelopment.un.org/outcomedocuments/agenda21"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sustainabledevelopment.un.org/rio20" TargetMode="External"/><Relationship Id="rId2" Type="http://schemas.openxmlformats.org/officeDocument/2006/relationships/hyperlink" Target="https://sustainabledevelopment.un.org/milesstones/wssd" TargetMode="External"/><Relationship Id="rId1" Type="http://schemas.openxmlformats.org/officeDocument/2006/relationships/slideLayout" Target="../slideLayouts/slideLayout7.xml"/><Relationship Id="rId5" Type="http://schemas.openxmlformats.org/officeDocument/2006/relationships/hyperlink" Target="https://sustainabledevelopment.un.org/hlpf" TargetMode="External"/><Relationship Id="rId4" Type="http://schemas.openxmlformats.org/officeDocument/2006/relationships/hyperlink" Target="https://sustainabledevelopment.un.org/index.php?menu=1298"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s.wikipedia.org/wiki/Zdrav%C3%AD" TargetMode="External"/><Relationship Id="rId2" Type="http://schemas.openxmlformats.org/officeDocument/2006/relationships/hyperlink" Target="https://cs.wikipedia.org/wiki/Chudoba" TargetMode="External"/><Relationship Id="rId1" Type="http://schemas.openxmlformats.org/officeDocument/2006/relationships/slideLayout" Target="../slideLayouts/slideLayout7.xml"/><Relationship Id="rId4" Type="http://schemas.openxmlformats.org/officeDocument/2006/relationships/hyperlink" Target="https://cs.wikipedia.org/wiki/Demografie" TargetMode="External"/></Relationships>
</file>

<file path=ppt/slides/_rels/slide40.xml.rels><?xml version="1.0" encoding="UTF-8" standalone="yes"?>
<Relationships xmlns="http://schemas.openxmlformats.org/package/2006/relationships"><Relationship Id="rId8" Type="http://schemas.openxmlformats.org/officeDocument/2006/relationships/hyperlink" Target="https://sustainabledevelopment.un.org/frameworks/addisababaactionagenda" TargetMode="External"/><Relationship Id="rId3" Type="http://schemas.openxmlformats.org/officeDocument/2006/relationships/hyperlink" Target="https://sustainabledevelopment.un.org/post2015/negotiations" TargetMode="External"/><Relationship Id="rId7" Type="http://schemas.openxmlformats.org/officeDocument/2006/relationships/hyperlink" Target="https://sustainabledevelopment.un.org/frameworks/sendaiframework" TargetMode="External"/><Relationship Id="rId2" Type="http://schemas.openxmlformats.org/officeDocument/2006/relationships/hyperlink" Target="https://sustainabledevelopment.un.org/post2015/owg" TargetMode="External"/><Relationship Id="rId1" Type="http://schemas.openxmlformats.org/officeDocument/2006/relationships/slideLayout" Target="../slideLayouts/slideLayout7.xml"/><Relationship Id="rId6" Type="http://schemas.openxmlformats.org/officeDocument/2006/relationships/hyperlink" Target="https://sustainabledevelopment.un.org/post2015/summit" TargetMode="External"/><Relationship Id="rId5" Type="http://schemas.openxmlformats.org/officeDocument/2006/relationships/hyperlink" Target="https://sustainabledevelopment.un.org/sdgs" TargetMode="External"/><Relationship Id="rId4" Type="http://schemas.openxmlformats.org/officeDocument/2006/relationships/hyperlink" Target="https://sustainabledevelopment.un.org/post2015/transformingourworld" TargetMode="External"/><Relationship Id="rId9" Type="http://schemas.openxmlformats.org/officeDocument/2006/relationships/hyperlink" Target="https://sustainabledevelopment.un.org/frameworks/parisagreement"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sustainabledevelopment.un.org/topics/oceanandseas" TargetMode="External"/><Relationship Id="rId13" Type="http://schemas.openxmlformats.org/officeDocument/2006/relationships/hyperlink" Target="https://sustainabledevelopment.un.org/sdinaction" TargetMode="External"/><Relationship Id="rId3" Type="http://schemas.openxmlformats.org/officeDocument/2006/relationships/hyperlink" Target="https://sustainabledevelopment.un.org/about" TargetMode="External"/><Relationship Id="rId7" Type="http://schemas.openxmlformats.org/officeDocument/2006/relationships/hyperlink" Target="https://sustainabledevelopment.un.org/topics/climatechange" TargetMode="External"/><Relationship Id="rId12" Type="http://schemas.openxmlformats.org/officeDocument/2006/relationships/hyperlink" Target="https://sustainabledevelopment.un.org/globalsdreport/" TargetMode="External"/><Relationship Id="rId2" Type="http://schemas.openxmlformats.org/officeDocument/2006/relationships/hyperlink" Target="https://sustainabledevelopment.un.org/hlpf" TargetMode="External"/><Relationship Id="rId1" Type="http://schemas.openxmlformats.org/officeDocument/2006/relationships/slideLayout" Target="../slideLayouts/slideLayout7.xml"/><Relationship Id="rId6" Type="http://schemas.openxmlformats.org/officeDocument/2006/relationships/hyperlink" Target="https://sustainabledevelopment.un.org/topics/energy" TargetMode="External"/><Relationship Id="rId11" Type="http://schemas.openxmlformats.org/officeDocument/2006/relationships/hyperlink" Target="https://sustainabledevelopment.un.org/topics/science" TargetMode="External"/><Relationship Id="rId5" Type="http://schemas.openxmlformats.org/officeDocument/2006/relationships/hyperlink" Target="https://sustainabledevelopment.un.org/topics/waterandsanitation" TargetMode="External"/><Relationship Id="rId10" Type="http://schemas.openxmlformats.org/officeDocument/2006/relationships/hyperlink" Target="https://sustainabledevelopment.un.org/topics/sustainabletransport" TargetMode="External"/><Relationship Id="rId4" Type="http://schemas.openxmlformats.org/officeDocument/2006/relationships/hyperlink" Target="https://www.un.org/development/desa/en/" TargetMode="External"/><Relationship Id="rId9" Type="http://schemas.openxmlformats.org/officeDocument/2006/relationships/hyperlink" Target="https://sustainabledevelopment.un.org/topics/sustainablecities" TargetMode="External"/><Relationship Id="rId14" Type="http://schemas.openxmlformats.org/officeDocument/2006/relationships/hyperlink" Target="https://sustainabledevelopment.un.org/topics/sid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s.wikipedia.org/wiki/Prales" TargetMode="External"/><Relationship Id="rId7" Type="http://schemas.openxmlformats.org/officeDocument/2006/relationships/hyperlink" Target="https://cs.wikipedia.org/wiki/Ekosyst%C3%A9mov%C3%A1_slu%C5%BEba" TargetMode="External"/><Relationship Id="rId2" Type="http://schemas.openxmlformats.org/officeDocument/2006/relationships/hyperlink" Target="https://cs.wikipedia.org/wiki/Atmosf%C3%A9ra" TargetMode="External"/><Relationship Id="rId1" Type="http://schemas.openxmlformats.org/officeDocument/2006/relationships/slideLayout" Target="../slideLayouts/slideLayout7.xml"/><Relationship Id="rId6" Type="http://schemas.openxmlformats.org/officeDocument/2006/relationships/hyperlink" Target="https://cs.wikipedia.org/wiki/Biologick%C3%A1_diverzita" TargetMode="External"/><Relationship Id="rId5" Type="http://schemas.openxmlformats.org/officeDocument/2006/relationships/hyperlink" Target="https://cs.wikipedia.org/wiki/Radioaktivn%C3%AD_odpad" TargetMode="External"/><Relationship Id="rId4" Type="http://schemas.openxmlformats.org/officeDocument/2006/relationships/hyperlink" Target="https://cs.wikipedia.org/wiki/Oce%C3%A1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cs.wikipedia.org/wiki/M%C3%ADstn%C3%AD_Agenda_21"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AGENDA 21</a:t>
            </a:r>
            <a:endParaRPr lang="en-US" dirty="0"/>
          </a:p>
        </p:txBody>
      </p:sp>
      <p:sp>
        <p:nvSpPr>
          <p:cNvPr id="3" name="Podnadpis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419225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79512" y="980728"/>
            <a:ext cx="8568952" cy="6001643"/>
          </a:xfrm>
          <a:prstGeom prst="rect">
            <a:avLst/>
          </a:prstGeom>
          <a:noFill/>
        </p:spPr>
        <p:txBody>
          <a:bodyPr wrap="square" rtlCol="0">
            <a:spAutoFit/>
          </a:bodyPr>
          <a:lstStyle/>
          <a:p>
            <a:r>
              <a:rPr lang="cs-CZ" sz="3200" dirty="0" smtClean="0"/>
              <a:t>Jde </a:t>
            </a:r>
            <a:r>
              <a:rPr lang="en-US" sz="3200" dirty="0" err="1" smtClean="0"/>
              <a:t>zejména</a:t>
            </a:r>
            <a:r>
              <a:rPr lang="en-US" sz="3200" dirty="0" smtClean="0"/>
              <a:t> </a:t>
            </a:r>
            <a:r>
              <a:rPr lang="cs-CZ" sz="3200" dirty="0" smtClean="0"/>
              <a:t>o </a:t>
            </a:r>
            <a:r>
              <a:rPr lang="en-US" sz="3200" dirty="0" err="1" smtClean="0"/>
              <a:t>aktivity</a:t>
            </a:r>
            <a:r>
              <a:rPr lang="en-US" sz="3200" dirty="0" smtClean="0"/>
              <a:t>: </a:t>
            </a:r>
            <a:r>
              <a:rPr lang="cs-CZ" sz="3200" dirty="0" smtClean="0"/>
              <a:t> </a:t>
            </a:r>
            <a:r>
              <a:rPr lang="en-US" sz="3200" dirty="0" err="1" smtClean="0"/>
              <a:t>obnova</a:t>
            </a:r>
            <a:r>
              <a:rPr lang="en-US" sz="3200" dirty="0" smtClean="0"/>
              <a:t> </a:t>
            </a:r>
            <a:r>
              <a:rPr lang="en-US" sz="3200" dirty="0" err="1" smtClean="0"/>
              <a:t>památek</a:t>
            </a:r>
            <a:r>
              <a:rPr lang="en-US" sz="3200" dirty="0" smtClean="0"/>
              <a:t>, </a:t>
            </a:r>
            <a:r>
              <a:rPr lang="en-US" sz="3200" dirty="0" err="1" smtClean="0"/>
              <a:t>oživo</a:t>
            </a:r>
            <a:r>
              <a:rPr lang="cs-CZ" sz="3200" dirty="0" smtClean="0"/>
              <a:t>-</a:t>
            </a:r>
            <a:r>
              <a:rPr lang="en-US" sz="3200" dirty="0" err="1" smtClean="0"/>
              <a:t>vání</a:t>
            </a:r>
            <a:r>
              <a:rPr lang="en-US" sz="3200" dirty="0" smtClean="0"/>
              <a:t> </a:t>
            </a:r>
            <a:r>
              <a:rPr lang="en-US" sz="3200" dirty="0" err="1" smtClean="0"/>
              <a:t>tradičních</a:t>
            </a:r>
            <a:r>
              <a:rPr lang="en-US" sz="3200" dirty="0" smtClean="0"/>
              <a:t> </a:t>
            </a:r>
            <a:r>
              <a:rPr lang="en-US" sz="3200" dirty="0" err="1" smtClean="0"/>
              <a:t>zvyklostí</a:t>
            </a:r>
            <a:r>
              <a:rPr lang="en-US" sz="3200" dirty="0" smtClean="0"/>
              <a:t> a </a:t>
            </a:r>
            <a:r>
              <a:rPr lang="en-US" sz="3200" dirty="0" err="1" smtClean="0"/>
              <a:t>řemesel</a:t>
            </a:r>
            <a:r>
              <a:rPr lang="en-US" sz="3200" dirty="0" smtClean="0"/>
              <a:t>, </a:t>
            </a:r>
            <a:r>
              <a:rPr lang="en-US" sz="3200" dirty="0" err="1" smtClean="0"/>
              <a:t>udržitelná</a:t>
            </a:r>
            <a:r>
              <a:rPr lang="en-US" sz="3200" dirty="0" smtClean="0"/>
              <a:t> </a:t>
            </a:r>
            <a:r>
              <a:rPr lang="en-US" sz="3200" dirty="0" err="1" smtClean="0"/>
              <a:t>turistika</a:t>
            </a:r>
            <a:r>
              <a:rPr lang="en-US" sz="3200" dirty="0" smtClean="0"/>
              <a:t>, </a:t>
            </a:r>
            <a:r>
              <a:rPr lang="en-US" sz="3200" dirty="0" err="1" smtClean="0"/>
              <a:t>péče</a:t>
            </a:r>
            <a:r>
              <a:rPr lang="en-US" sz="3200" dirty="0" smtClean="0"/>
              <a:t> o k</a:t>
            </a:r>
            <a:r>
              <a:rPr lang="cs-CZ" sz="3200" dirty="0" err="1" smtClean="0"/>
              <a:t>ra</a:t>
            </a:r>
            <a:r>
              <a:rPr lang="en-US" sz="3200" dirty="0" err="1" smtClean="0"/>
              <a:t>jinu</a:t>
            </a:r>
            <a:r>
              <a:rPr lang="en-US" sz="3200" dirty="0" smtClean="0"/>
              <a:t>, </a:t>
            </a:r>
            <a:r>
              <a:rPr lang="en-US" sz="3200" dirty="0" err="1" smtClean="0"/>
              <a:t>výsadba</a:t>
            </a:r>
            <a:r>
              <a:rPr lang="en-US" sz="3200" dirty="0" smtClean="0"/>
              <a:t> </a:t>
            </a:r>
            <a:r>
              <a:rPr lang="en-US" sz="3200" dirty="0" err="1" smtClean="0"/>
              <a:t>stromů</a:t>
            </a:r>
            <a:r>
              <a:rPr lang="en-US" sz="3200" dirty="0" smtClean="0"/>
              <a:t>, </a:t>
            </a:r>
            <a:r>
              <a:rPr lang="en-US" sz="3200" dirty="0" err="1" smtClean="0"/>
              <a:t>údržba</a:t>
            </a:r>
            <a:r>
              <a:rPr lang="en-US" sz="3200" dirty="0" smtClean="0"/>
              <a:t> </a:t>
            </a:r>
            <a:r>
              <a:rPr lang="en-US" sz="3200" dirty="0" err="1" smtClean="0"/>
              <a:t>parků</a:t>
            </a:r>
            <a:r>
              <a:rPr lang="en-US" sz="3200" dirty="0" smtClean="0"/>
              <a:t>, </a:t>
            </a:r>
            <a:r>
              <a:rPr lang="en-US" sz="3200" dirty="0" err="1" smtClean="0"/>
              <a:t>akce</a:t>
            </a:r>
            <a:r>
              <a:rPr lang="en-US" sz="3200" dirty="0" smtClean="0"/>
              <a:t> pro </a:t>
            </a:r>
            <a:r>
              <a:rPr lang="en-US" sz="3200" dirty="0" err="1" smtClean="0"/>
              <a:t>veřejnost</a:t>
            </a:r>
            <a:r>
              <a:rPr lang="en-US" sz="3200" dirty="0" smtClean="0"/>
              <a:t> (</a:t>
            </a:r>
            <a:r>
              <a:rPr lang="en-US" sz="3200" dirty="0" err="1" smtClean="0"/>
              <a:t>slavnosti</a:t>
            </a:r>
            <a:r>
              <a:rPr lang="en-US" sz="3200" dirty="0" smtClean="0"/>
              <a:t>, </a:t>
            </a:r>
            <a:r>
              <a:rPr lang="en-US" sz="3200" dirty="0" err="1" smtClean="0"/>
              <a:t>jarmarky</a:t>
            </a:r>
            <a:r>
              <a:rPr lang="en-US" sz="3200" dirty="0" smtClean="0"/>
              <a:t>, </a:t>
            </a:r>
            <a:r>
              <a:rPr lang="en-US" sz="3200" dirty="0" err="1" smtClean="0"/>
              <a:t>poutě</a:t>
            </a:r>
            <a:r>
              <a:rPr lang="en-US" sz="3200" dirty="0" smtClean="0"/>
              <a:t>), </a:t>
            </a:r>
            <a:r>
              <a:rPr lang="en-US" sz="3200" dirty="0" err="1" smtClean="0"/>
              <a:t>vlastní</a:t>
            </a:r>
            <a:r>
              <a:rPr lang="en-US" sz="3200" dirty="0" smtClean="0"/>
              <a:t> </a:t>
            </a:r>
            <a:r>
              <a:rPr lang="en-US" sz="3200" dirty="0" err="1" smtClean="0"/>
              <a:t>práce</a:t>
            </a:r>
            <a:r>
              <a:rPr lang="en-US" sz="3200" dirty="0" smtClean="0"/>
              <a:t> </a:t>
            </a:r>
            <a:r>
              <a:rPr lang="en-US" sz="3200" dirty="0" err="1" smtClean="0"/>
              <a:t>místních</a:t>
            </a:r>
            <a:r>
              <a:rPr lang="en-US" sz="3200" dirty="0" smtClean="0"/>
              <a:t> </a:t>
            </a:r>
            <a:r>
              <a:rPr lang="en-US" sz="3200" dirty="0" err="1" smtClean="0"/>
              <a:t>orgánů</a:t>
            </a:r>
            <a:r>
              <a:rPr lang="en-US" sz="3200" dirty="0" smtClean="0"/>
              <a:t> - </a:t>
            </a:r>
            <a:r>
              <a:rPr lang="en-US" sz="3200" dirty="0" err="1" smtClean="0"/>
              <a:t>zapracování</a:t>
            </a:r>
            <a:r>
              <a:rPr lang="en-US" sz="3200" dirty="0" smtClean="0"/>
              <a:t> </a:t>
            </a:r>
            <a:r>
              <a:rPr lang="en-US" sz="3200" dirty="0" err="1" smtClean="0"/>
              <a:t>principů</a:t>
            </a:r>
            <a:r>
              <a:rPr lang="en-US" sz="3200" dirty="0" smtClean="0"/>
              <a:t> </a:t>
            </a:r>
            <a:r>
              <a:rPr lang="en-US" sz="3200" dirty="0" err="1" smtClean="0"/>
              <a:t>udržitelného</a:t>
            </a:r>
            <a:r>
              <a:rPr lang="en-US" sz="3200" dirty="0" smtClean="0"/>
              <a:t> </a:t>
            </a:r>
            <a:r>
              <a:rPr lang="en-US" sz="3200" dirty="0" err="1" smtClean="0"/>
              <a:t>rozvoje</a:t>
            </a:r>
            <a:r>
              <a:rPr lang="en-US" sz="3200" dirty="0" smtClean="0"/>
              <a:t> do </a:t>
            </a:r>
            <a:r>
              <a:rPr lang="en-US" sz="3200" dirty="0" err="1" smtClean="0"/>
              <a:t>koncepcí</a:t>
            </a:r>
            <a:r>
              <a:rPr lang="en-US" sz="3200" dirty="0" smtClean="0"/>
              <a:t>, </a:t>
            </a:r>
            <a:r>
              <a:rPr lang="en-US" sz="3200" dirty="0" err="1" smtClean="0"/>
              <a:t>plánů</a:t>
            </a:r>
            <a:r>
              <a:rPr lang="en-US" sz="3200" dirty="0" smtClean="0"/>
              <a:t> </a:t>
            </a:r>
            <a:r>
              <a:rPr lang="en-US" sz="3200" dirty="0" err="1" smtClean="0"/>
              <a:t>i</a:t>
            </a:r>
            <a:r>
              <a:rPr lang="en-US" sz="3200" dirty="0" smtClean="0"/>
              <a:t> </a:t>
            </a:r>
            <a:r>
              <a:rPr lang="en-US" sz="3200" dirty="0" err="1" smtClean="0"/>
              <a:t>každodenní</a:t>
            </a:r>
            <a:r>
              <a:rPr lang="en-US" sz="3200" dirty="0" smtClean="0"/>
              <a:t> </a:t>
            </a:r>
            <a:r>
              <a:rPr lang="en-US" sz="3200" dirty="0" err="1" smtClean="0"/>
              <a:t>agendy</a:t>
            </a:r>
            <a:r>
              <a:rPr lang="en-US" sz="3200" dirty="0" smtClean="0"/>
              <a:t>, </a:t>
            </a:r>
            <a:r>
              <a:rPr lang="en-US" sz="3200" dirty="0" err="1" smtClean="0"/>
              <a:t>ekologické</a:t>
            </a:r>
            <a:r>
              <a:rPr lang="en-US" sz="3200" dirty="0" smtClean="0"/>
              <a:t> </a:t>
            </a:r>
            <a:r>
              <a:rPr lang="en-US" sz="3200" dirty="0" err="1" smtClean="0"/>
              <a:t>vytápění</a:t>
            </a:r>
            <a:r>
              <a:rPr lang="en-US" sz="3200" dirty="0" smtClean="0"/>
              <a:t>, </a:t>
            </a:r>
            <a:r>
              <a:rPr lang="en-US" sz="3200" dirty="0" err="1" smtClean="0"/>
              <a:t>třídění</a:t>
            </a:r>
            <a:r>
              <a:rPr lang="en-US" sz="3200" dirty="0" smtClean="0"/>
              <a:t> </a:t>
            </a:r>
            <a:r>
              <a:rPr lang="en-US" sz="3200" dirty="0" err="1" smtClean="0"/>
              <a:t>komunálního</a:t>
            </a:r>
            <a:r>
              <a:rPr lang="en-US" sz="3200" dirty="0" smtClean="0"/>
              <a:t> </a:t>
            </a:r>
            <a:r>
              <a:rPr lang="en-US" sz="3200" dirty="0" err="1" smtClean="0"/>
              <a:t>odpadu</a:t>
            </a:r>
            <a:r>
              <a:rPr lang="en-US" sz="3200" dirty="0" smtClean="0"/>
              <a:t>, </a:t>
            </a:r>
            <a:r>
              <a:rPr lang="en-US" sz="3200" dirty="0" err="1" smtClean="0"/>
              <a:t>nákupy</a:t>
            </a:r>
            <a:r>
              <a:rPr lang="en-US" sz="3200" dirty="0" smtClean="0"/>
              <a:t> </a:t>
            </a:r>
            <a:r>
              <a:rPr lang="en-US" sz="3200" dirty="0" err="1" smtClean="0"/>
              <a:t>respektující</a:t>
            </a:r>
            <a:r>
              <a:rPr lang="en-US" sz="3200" dirty="0" smtClean="0"/>
              <a:t> </a:t>
            </a:r>
            <a:r>
              <a:rPr lang="en-US" sz="3200" dirty="0" err="1" smtClean="0"/>
              <a:t>udrži</a:t>
            </a:r>
            <a:r>
              <a:rPr lang="cs-CZ" sz="3200" dirty="0" smtClean="0"/>
              <a:t>-</a:t>
            </a:r>
            <a:r>
              <a:rPr lang="en-US" sz="3200" dirty="0" err="1" smtClean="0"/>
              <a:t>telnost</a:t>
            </a:r>
            <a:r>
              <a:rPr lang="en-US" sz="3200" dirty="0" smtClean="0"/>
              <a:t> </a:t>
            </a:r>
            <a:r>
              <a:rPr lang="en-US" sz="3200" dirty="0" err="1" smtClean="0"/>
              <a:t>spotřeby</a:t>
            </a:r>
            <a:r>
              <a:rPr lang="en-US" sz="3200" dirty="0" smtClean="0"/>
              <a:t> </a:t>
            </a:r>
            <a:r>
              <a:rPr lang="cs-CZ" sz="3200" dirty="0" smtClean="0"/>
              <a:t>aj</a:t>
            </a:r>
            <a:r>
              <a:rPr lang="en-US" sz="3200" dirty="0" smtClean="0"/>
              <a:t>. </a:t>
            </a:r>
            <a:r>
              <a:rPr lang="en-US" sz="3200" dirty="0" err="1" smtClean="0"/>
              <a:t>Předpokladem</a:t>
            </a:r>
            <a:r>
              <a:rPr lang="en-US" sz="3200" dirty="0" smtClean="0"/>
              <a:t> pro </a:t>
            </a:r>
            <a:r>
              <a:rPr lang="en-US" sz="3200" dirty="0" err="1" smtClean="0"/>
              <a:t>uskutečňování</a:t>
            </a:r>
            <a:r>
              <a:rPr lang="en-US" sz="3200" dirty="0" smtClean="0"/>
              <a:t> </a:t>
            </a:r>
            <a:r>
              <a:rPr lang="en-US" sz="3200" dirty="0" err="1" smtClean="0"/>
              <a:t>místní</a:t>
            </a:r>
            <a:r>
              <a:rPr lang="en-US" sz="3200" dirty="0" smtClean="0"/>
              <a:t> </a:t>
            </a:r>
            <a:r>
              <a:rPr lang="en-US" sz="3200" dirty="0" err="1" smtClean="0"/>
              <a:t>Agendy</a:t>
            </a:r>
            <a:r>
              <a:rPr lang="en-US" sz="3200" dirty="0" smtClean="0"/>
              <a:t> 21 je </a:t>
            </a:r>
            <a:r>
              <a:rPr lang="en-US" sz="3200" b="1" i="1" dirty="0" err="1" smtClean="0"/>
              <a:t>zapojení</a:t>
            </a:r>
            <a:r>
              <a:rPr lang="en-US" sz="3200" b="1" i="1" dirty="0" smtClean="0"/>
              <a:t> </a:t>
            </a:r>
            <a:r>
              <a:rPr lang="en-US" sz="3200" b="1" i="1" dirty="0" err="1" smtClean="0"/>
              <a:t>místních</a:t>
            </a:r>
            <a:r>
              <a:rPr lang="en-US" sz="3200" b="1" i="1" dirty="0" smtClean="0"/>
              <a:t> </a:t>
            </a:r>
            <a:r>
              <a:rPr lang="en-US" sz="3200" b="1" i="1" dirty="0" err="1" smtClean="0"/>
              <a:t>občanů</a:t>
            </a:r>
            <a:r>
              <a:rPr lang="en-US" sz="3200" b="1" i="1" dirty="0" smtClean="0"/>
              <a:t> a </a:t>
            </a:r>
            <a:r>
              <a:rPr lang="en-US" sz="3200" b="1" i="1" dirty="0" err="1" smtClean="0"/>
              <a:t>veřejných</a:t>
            </a:r>
            <a:r>
              <a:rPr lang="en-US" sz="3200" b="1" i="1" dirty="0" smtClean="0"/>
              <a:t> </a:t>
            </a:r>
            <a:r>
              <a:rPr lang="en-US" sz="3200" b="1" i="1" dirty="0" err="1" smtClean="0"/>
              <a:t>činitelů</a:t>
            </a:r>
            <a:r>
              <a:rPr lang="en-US" sz="3200" b="1" i="1" dirty="0" smtClean="0"/>
              <a:t>.</a:t>
            </a:r>
          </a:p>
          <a:p>
            <a:endParaRPr lang="en-US" sz="3200" dirty="0"/>
          </a:p>
        </p:txBody>
      </p:sp>
    </p:spTree>
    <p:extLst>
      <p:ext uri="{BB962C8B-B14F-4D97-AF65-F5344CB8AC3E}">
        <p14:creationId xmlns:p14="http://schemas.microsoft.com/office/powerpoint/2010/main" val="1372487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11560" y="836712"/>
            <a:ext cx="7920880" cy="4524315"/>
          </a:xfrm>
          <a:prstGeom prst="rect">
            <a:avLst/>
          </a:prstGeom>
          <a:noFill/>
        </p:spPr>
        <p:txBody>
          <a:bodyPr wrap="square" rtlCol="0">
            <a:spAutoFit/>
          </a:bodyPr>
          <a:lstStyle/>
          <a:p>
            <a:r>
              <a:rPr lang="en-US" sz="3200" dirty="0" smtClean="0"/>
              <a:t>Na </a:t>
            </a:r>
            <a:r>
              <a:rPr lang="en-US" sz="3200" dirty="0" err="1" smtClean="0"/>
              <a:t>Agendu</a:t>
            </a:r>
            <a:r>
              <a:rPr lang="en-US" sz="3200" dirty="0" smtClean="0"/>
              <a:t> 21 </a:t>
            </a:r>
            <a:r>
              <a:rPr lang="en-US" sz="3200" dirty="0" err="1" smtClean="0"/>
              <a:t>volně</a:t>
            </a:r>
            <a:r>
              <a:rPr lang="en-US" sz="3200" dirty="0" smtClean="0"/>
              <a:t> </a:t>
            </a:r>
            <a:r>
              <a:rPr lang="en-US" sz="3200" dirty="0" err="1" smtClean="0"/>
              <a:t>navazuje</a:t>
            </a:r>
            <a:r>
              <a:rPr lang="en-US" sz="3200" dirty="0" smtClean="0"/>
              <a:t> </a:t>
            </a:r>
            <a:r>
              <a:rPr lang="en-US" sz="3200" dirty="0" err="1" smtClean="0">
                <a:hlinkClick r:id="rId2" tooltip="Deklarace tisíciletí"/>
              </a:rPr>
              <a:t>Deklarace</a:t>
            </a:r>
            <a:r>
              <a:rPr lang="en-US" sz="3200" dirty="0" smtClean="0">
                <a:hlinkClick r:id="rId2" tooltip="Deklarace tisíciletí"/>
              </a:rPr>
              <a:t> </a:t>
            </a:r>
            <a:r>
              <a:rPr lang="en-US" sz="3200" dirty="0" err="1" smtClean="0">
                <a:hlinkClick r:id="rId2" tooltip="Deklarace tisíciletí"/>
              </a:rPr>
              <a:t>tisíciletí</a:t>
            </a:r>
            <a:r>
              <a:rPr lang="en-US" sz="3200" dirty="0" smtClean="0"/>
              <a:t> a program </a:t>
            </a:r>
            <a:r>
              <a:rPr lang="en-US" sz="3200" dirty="0" err="1" smtClean="0">
                <a:hlinkClick r:id="rId3" tooltip="Rozvojové cíle tisíciletí"/>
              </a:rPr>
              <a:t>Rozvojové</a:t>
            </a:r>
            <a:r>
              <a:rPr lang="en-US" sz="3200" dirty="0" smtClean="0">
                <a:hlinkClick r:id="rId3" tooltip="Rozvojové cíle tisíciletí"/>
              </a:rPr>
              <a:t> </a:t>
            </a:r>
            <a:r>
              <a:rPr lang="en-US" sz="3200" dirty="0" err="1" smtClean="0">
                <a:hlinkClick r:id="rId3" tooltip="Rozvojové cíle tisíciletí"/>
              </a:rPr>
              <a:t>cíle</a:t>
            </a:r>
            <a:r>
              <a:rPr lang="en-US" sz="3200" dirty="0" smtClean="0">
                <a:hlinkClick r:id="rId3" tooltip="Rozvojové cíle tisíciletí"/>
              </a:rPr>
              <a:t> </a:t>
            </a:r>
            <a:r>
              <a:rPr lang="en-US" sz="3200" dirty="0" err="1" smtClean="0">
                <a:hlinkClick r:id="rId3" tooltip="Rozvojové cíle tisíciletí"/>
              </a:rPr>
              <a:t>tisíciletí</a:t>
            </a:r>
            <a:r>
              <a:rPr lang="en-US" sz="3200" dirty="0" smtClean="0"/>
              <a:t> (</a:t>
            </a:r>
            <a:r>
              <a:rPr lang="en-US" sz="3200" dirty="0" err="1" smtClean="0"/>
              <a:t>oba</a:t>
            </a:r>
            <a:r>
              <a:rPr lang="en-US" sz="3200" dirty="0" smtClean="0"/>
              <a:t> z </a:t>
            </a:r>
            <a:r>
              <a:rPr lang="en-US" sz="3200" dirty="0" err="1" smtClean="0"/>
              <a:t>roku</a:t>
            </a:r>
            <a:r>
              <a:rPr lang="en-US" sz="3200" dirty="0" smtClean="0"/>
              <a:t> 2000). </a:t>
            </a:r>
            <a:endParaRPr lang="cs-CZ" sz="3200" dirty="0" smtClean="0"/>
          </a:p>
          <a:p>
            <a:endParaRPr lang="cs-CZ" sz="3200" dirty="0" smtClean="0"/>
          </a:p>
          <a:p>
            <a:r>
              <a:rPr lang="en-US" sz="3200" dirty="0" err="1" smtClean="0"/>
              <a:t>Tyto</a:t>
            </a:r>
            <a:r>
              <a:rPr lang="en-US" sz="3200" dirty="0" smtClean="0"/>
              <a:t> </a:t>
            </a:r>
            <a:r>
              <a:rPr lang="en-US" sz="3200" dirty="0" err="1" smtClean="0"/>
              <a:t>projekty</a:t>
            </a:r>
            <a:r>
              <a:rPr lang="en-US" sz="3200" dirty="0" smtClean="0"/>
              <a:t> </a:t>
            </a:r>
            <a:r>
              <a:rPr lang="en-US" sz="3200" dirty="0" err="1" smtClean="0"/>
              <a:t>měly</a:t>
            </a:r>
            <a:r>
              <a:rPr lang="en-US" sz="3200" dirty="0" smtClean="0"/>
              <a:t> (</a:t>
            </a:r>
            <a:r>
              <a:rPr lang="en-US" sz="3200" dirty="0" err="1" smtClean="0"/>
              <a:t>stejně</a:t>
            </a:r>
            <a:r>
              <a:rPr lang="en-US" sz="3200" dirty="0" smtClean="0"/>
              <a:t> </a:t>
            </a:r>
            <a:r>
              <a:rPr lang="en-US" sz="3200" dirty="0" err="1" smtClean="0"/>
              <a:t>jako</a:t>
            </a:r>
            <a:r>
              <a:rPr lang="en-US" sz="3200" dirty="0" smtClean="0"/>
              <a:t> Agenda 21) </a:t>
            </a:r>
            <a:r>
              <a:rPr lang="en-US" sz="3200" dirty="0" err="1" smtClean="0"/>
              <a:t>dílčí</a:t>
            </a:r>
            <a:r>
              <a:rPr lang="en-US" sz="3200" dirty="0" smtClean="0"/>
              <a:t> </a:t>
            </a:r>
            <a:r>
              <a:rPr lang="en-US" sz="3200" dirty="0" err="1" smtClean="0"/>
              <a:t>úspěchy</a:t>
            </a:r>
            <a:r>
              <a:rPr lang="en-US" sz="3200" dirty="0" smtClean="0"/>
              <a:t>, ale </a:t>
            </a:r>
            <a:r>
              <a:rPr lang="en-US" sz="3200" dirty="0" err="1" smtClean="0"/>
              <a:t>zlepšení</a:t>
            </a:r>
            <a:r>
              <a:rPr lang="en-US" sz="3200" dirty="0" smtClean="0"/>
              <a:t>, </a:t>
            </a:r>
            <a:r>
              <a:rPr lang="en-US" sz="3200" dirty="0" err="1" smtClean="0"/>
              <a:t>není</a:t>
            </a:r>
            <a:r>
              <a:rPr lang="en-US" sz="3200" dirty="0" smtClean="0"/>
              <a:t> </a:t>
            </a:r>
            <a:r>
              <a:rPr lang="en-US" sz="3200" dirty="0" err="1" smtClean="0"/>
              <a:t>dostačující</a:t>
            </a:r>
            <a:r>
              <a:rPr lang="en-US" sz="3200" dirty="0" smtClean="0"/>
              <a:t>. </a:t>
            </a:r>
            <a:endParaRPr lang="cs-CZ" sz="3200" dirty="0" smtClean="0"/>
          </a:p>
          <a:p>
            <a:endParaRPr lang="cs-CZ" sz="3200" dirty="0"/>
          </a:p>
          <a:p>
            <a:r>
              <a:rPr lang="cs-CZ" sz="3200" dirty="0"/>
              <a:t>Ú</a:t>
            </a:r>
            <a:r>
              <a:rPr lang="cs-CZ" sz="3200" dirty="0" smtClean="0"/>
              <a:t>koly vědy a výzkumu po SD Summit v </a:t>
            </a:r>
            <a:r>
              <a:rPr lang="cs-CZ" sz="3200" dirty="0" err="1" smtClean="0"/>
              <a:t>Johannesburku</a:t>
            </a:r>
            <a:r>
              <a:rPr lang="cs-CZ" sz="3200" dirty="0" smtClean="0"/>
              <a:t> (2002).</a:t>
            </a:r>
            <a:endParaRPr lang="en-US" sz="3200" dirty="0"/>
          </a:p>
        </p:txBody>
      </p:sp>
    </p:spTree>
    <p:extLst>
      <p:ext uri="{BB962C8B-B14F-4D97-AF65-F5344CB8AC3E}">
        <p14:creationId xmlns:p14="http://schemas.microsoft.com/office/powerpoint/2010/main" val="675003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83568" y="764704"/>
            <a:ext cx="7920880" cy="4308872"/>
          </a:xfrm>
          <a:prstGeom prst="rect">
            <a:avLst/>
          </a:prstGeom>
          <a:noFill/>
        </p:spPr>
        <p:txBody>
          <a:bodyPr wrap="square" rtlCol="0">
            <a:spAutoFit/>
          </a:bodyPr>
          <a:lstStyle/>
          <a:p>
            <a:r>
              <a:rPr lang="en-US" sz="3200" dirty="0" smtClean="0"/>
              <a:t>V </a:t>
            </a:r>
            <a:r>
              <a:rPr lang="en-US" sz="3200" dirty="0" err="1" smtClean="0"/>
              <a:t>současnosti</a:t>
            </a:r>
            <a:r>
              <a:rPr lang="en-US" sz="3200" dirty="0" smtClean="0"/>
              <a:t> pro</a:t>
            </a:r>
            <a:r>
              <a:rPr lang="cs-CZ" sz="3200" dirty="0" err="1" smtClean="0"/>
              <a:t>běhla</a:t>
            </a:r>
            <a:r>
              <a:rPr lang="en-US" sz="3200" dirty="0" smtClean="0"/>
              <a:t> </a:t>
            </a:r>
            <a:r>
              <a:rPr lang="en-US" sz="3200" dirty="0" err="1" smtClean="0"/>
              <a:t>jednání</a:t>
            </a:r>
            <a:r>
              <a:rPr lang="en-US" sz="3200" dirty="0" smtClean="0"/>
              <a:t>, </a:t>
            </a:r>
            <a:r>
              <a:rPr lang="en-US" sz="3200" dirty="0" err="1" smtClean="0"/>
              <a:t>která</a:t>
            </a:r>
            <a:r>
              <a:rPr lang="en-US" sz="3200" dirty="0" smtClean="0"/>
              <a:t> se </a:t>
            </a:r>
            <a:r>
              <a:rPr lang="en-US" sz="3200" dirty="0" err="1" smtClean="0"/>
              <a:t>snaží</a:t>
            </a:r>
            <a:r>
              <a:rPr lang="en-US" sz="3200" dirty="0" smtClean="0"/>
              <a:t> o </a:t>
            </a:r>
            <a:r>
              <a:rPr lang="en-US" sz="3200" dirty="0" err="1" smtClean="0"/>
              <a:t>nový</a:t>
            </a:r>
            <a:r>
              <a:rPr lang="en-US" sz="3200" dirty="0" smtClean="0"/>
              <a:t> </a:t>
            </a:r>
            <a:r>
              <a:rPr lang="en-US" sz="3200" dirty="0" err="1" smtClean="0"/>
              <a:t>dokument</a:t>
            </a:r>
            <a:r>
              <a:rPr lang="en-US" sz="3200" dirty="0" smtClean="0"/>
              <a:t>, </a:t>
            </a:r>
            <a:r>
              <a:rPr lang="en-US" sz="3200" dirty="0" err="1" smtClean="0"/>
              <a:t>který</a:t>
            </a:r>
            <a:r>
              <a:rPr lang="en-US" sz="3200" dirty="0" smtClean="0"/>
              <a:t> by </a:t>
            </a:r>
            <a:r>
              <a:rPr lang="en-US" sz="3200" dirty="0" err="1" smtClean="0"/>
              <a:t>navázal</a:t>
            </a:r>
            <a:r>
              <a:rPr lang="en-US" sz="3200" dirty="0" smtClean="0"/>
              <a:t> </a:t>
            </a:r>
            <a:r>
              <a:rPr lang="en-US" sz="3200" dirty="0" err="1" smtClean="0"/>
              <a:t>na</a:t>
            </a:r>
            <a:r>
              <a:rPr lang="en-US" sz="3200" dirty="0" smtClean="0"/>
              <a:t> </a:t>
            </a:r>
            <a:r>
              <a:rPr lang="en-US" sz="3200" dirty="0" err="1" smtClean="0"/>
              <a:t>předchozí</a:t>
            </a:r>
            <a:r>
              <a:rPr lang="en-US" sz="3200" dirty="0" smtClean="0"/>
              <a:t> a </a:t>
            </a:r>
            <a:r>
              <a:rPr lang="en-US" sz="3200" dirty="0" err="1" smtClean="0"/>
              <a:t>zároveň</a:t>
            </a:r>
            <a:r>
              <a:rPr lang="en-US" sz="3200" dirty="0" smtClean="0"/>
              <a:t> </a:t>
            </a:r>
            <a:r>
              <a:rPr lang="en-US" sz="3200" dirty="0" err="1" smtClean="0"/>
              <a:t>navrhl</a:t>
            </a:r>
            <a:r>
              <a:rPr lang="en-US" sz="3200" dirty="0" smtClean="0"/>
              <a:t> </a:t>
            </a:r>
            <a:r>
              <a:rPr lang="en-US" sz="3200" dirty="0" err="1" smtClean="0"/>
              <a:t>koncepci</a:t>
            </a:r>
            <a:r>
              <a:rPr lang="en-US" sz="3200" dirty="0" smtClean="0"/>
              <a:t> </a:t>
            </a:r>
            <a:endParaRPr lang="cs-CZ" sz="3200" dirty="0" smtClean="0"/>
          </a:p>
          <a:p>
            <a:endParaRPr lang="cs-CZ" sz="3200" dirty="0"/>
          </a:p>
          <a:p>
            <a:r>
              <a:rPr lang="en-US" sz="3200" dirty="0" err="1" smtClean="0"/>
              <a:t>Rozvojové</a:t>
            </a:r>
            <a:r>
              <a:rPr lang="en-US" sz="3200" dirty="0" smtClean="0"/>
              <a:t> </a:t>
            </a:r>
            <a:r>
              <a:rPr lang="en-US" sz="3200" dirty="0" err="1" smtClean="0"/>
              <a:t>agendy</a:t>
            </a:r>
            <a:r>
              <a:rPr lang="en-US" sz="3200" dirty="0" smtClean="0"/>
              <a:t> </a:t>
            </a:r>
            <a:r>
              <a:rPr lang="en-US" sz="3200" dirty="0" err="1" smtClean="0"/>
              <a:t>po</a:t>
            </a:r>
            <a:r>
              <a:rPr lang="en-US" sz="3200" dirty="0" smtClean="0"/>
              <a:t> </a:t>
            </a:r>
            <a:r>
              <a:rPr lang="en-US" sz="3200" dirty="0" err="1" smtClean="0"/>
              <a:t>roce</a:t>
            </a:r>
            <a:r>
              <a:rPr lang="en-US" sz="3200" dirty="0" smtClean="0"/>
              <a:t> 2015 </a:t>
            </a:r>
            <a:endParaRPr lang="cs-CZ" sz="3200" dirty="0" smtClean="0"/>
          </a:p>
          <a:p>
            <a:endParaRPr lang="cs-CZ" sz="3200" dirty="0"/>
          </a:p>
          <a:p>
            <a:r>
              <a:rPr lang="en-US" sz="3200" dirty="0" smtClean="0"/>
              <a:t>a </a:t>
            </a:r>
            <a:r>
              <a:rPr lang="en-US" sz="3200" dirty="0" err="1" smtClean="0"/>
              <a:t>Cílů</a:t>
            </a:r>
            <a:r>
              <a:rPr lang="en-US" sz="3200" dirty="0" smtClean="0"/>
              <a:t> </a:t>
            </a:r>
            <a:r>
              <a:rPr lang="en-US" sz="3200" dirty="0" err="1" smtClean="0"/>
              <a:t>udržitelného</a:t>
            </a:r>
            <a:r>
              <a:rPr lang="en-US" sz="3200" dirty="0" smtClean="0"/>
              <a:t> </a:t>
            </a:r>
            <a:r>
              <a:rPr lang="en-US" sz="3200" dirty="0" err="1" smtClean="0"/>
              <a:t>rozvoje</a:t>
            </a:r>
            <a:r>
              <a:rPr lang="en-US" sz="3200" dirty="0" smtClean="0"/>
              <a:t> </a:t>
            </a:r>
            <a:r>
              <a:rPr lang="en-US" sz="3200" i="1" dirty="0" smtClean="0"/>
              <a:t>(Post 2015 Agenda &amp; The Sustainable Development Goals)</a:t>
            </a:r>
            <a:r>
              <a:rPr lang="en-US" sz="3200" dirty="0" smtClean="0"/>
              <a:t>.</a:t>
            </a:r>
            <a:r>
              <a:rPr lang="en-US" sz="3200" baseline="30000" dirty="0" smtClean="0">
                <a:hlinkClick r:id="rId2"/>
              </a:rPr>
              <a:t>[2]</a:t>
            </a:r>
            <a:endParaRPr lang="en-US" sz="3200" dirty="0" smtClean="0"/>
          </a:p>
          <a:p>
            <a:endParaRPr lang="en-US" dirty="0"/>
          </a:p>
        </p:txBody>
      </p:sp>
    </p:spTree>
    <p:extLst>
      <p:ext uri="{BB962C8B-B14F-4D97-AF65-F5344CB8AC3E}">
        <p14:creationId xmlns:p14="http://schemas.microsoft.com/office/powerpoint/2010/main" val="1322938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755576" y="764704"/>
            <a:ext cx="7848872" cy="2585323"/>
          </a:xfrm>
          <a:prstGeom prst="rect">
            <a:avLst/>
          </a:prstGeom>
          <a:noFill/>
        </p:spPr>
        <p:txBody>
          <a:bodyPr wrap="square" rtlCol="0">
            <a:spAutoFit/>
          </a:bodyPr>
          <a:lstStyle/>
          <a:p>
            <a:r>
              <a:rPr lang="en-US" sz="3600" dirty="0" smtClean="0"/>
              <a:t>The </a:t>
            </a:r>
            <a:r>
              <a:rPr lang="en-US" sz="3600" dirty="0"/>
              <a:t>Millennium Development Goals Report </a:t>
            </a:r>
            <a:endParaRPr lang="cs-CZ" sz="3600" dirty="0" smtClean="0"/>
          </a:p>
          <a:p>
            <a:endParaRPr lang="en-US" sz="3600" dirty="0"/>
          </a:p>
          <a:p>
            <a:r>
              <a:rPr lang="en-US" sz="3600" dirty="0"/>
              <a:t>2015</a:t>
            </a:r>
          </a:p>
          <a:p>
            <a:endParaRPr lang="en-US" dirty="0"/>
          </a:p>
        </p:txBody>
      </p:sp>
    </p:spTree>
    <p:extLst>
      <p:ext uri="{BB962C8B-B14F-4D97-AF65-F5344CB8AC3E}">
        <p14:creationId xmlns:p14="http://schemas.microsoft.com/office/powerpoint/2010/main" val="769943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83568" y="620688"/>
            <a:ext cx="8064896" cy="5693866"/>
          </a:xfrm>
          <a:prstGeom prst="rect">
            <a:avLst/>
          </a:prstGeom>
          <a:noFill/>
        </p:spPr>
        <p:txBody>
          <a:bodyPr wrap="square" rtlCol="0">
            <a:spAutoFit/>
          </a:bodyPr>
          <a:lstStyle/>
          <a:p>
            <a:r>
              <a:rPr lang="en-US" sz="2800" b="1" dirty="0"/>
              <a:t>Geospatial data can support monitoring in many </a:t>
            </a:r>
          </a:p>
          <a:p>
            <a:r>
              <a:rPr lang="en-US" sz="2800" b="1" dirty="0"/>
              <a:t>aspects of development, from health care to natural </a:t>
            </a:r>
          </a:p>
          <a:p>
            <a:r>
              <a:rPr lang="en-US" sz="2800" b="1" dirty="0"/>
              <a:t>resource management </a:t>
            </a:r>
            <a:endParaRPr lang="cs-CZ" sz="2800" b="1" dirty="0" smtClean="0"/>
          </a:p>
          <a:p>
            <a:endParaRPr lang="en-US" sz="2800" b="1" dirty="0"/>
          </a:p>
          <a:p>
            <a:r>
              <a:rPr lang="en-US" sz="2800" dirty="0"/>
              <a:t>Knowing where people and things are and their relationship </a:t>
            </a:r>
            <a:r>
              <a:rPr lang="en-US" sz="2800" dirty="0" smtClean="0"/>
              <a:t>to </a:t>
            </a:r>
            <a:r>
              <a:rPr lang="en-US" sz="2800" dirty="0"/>
              <a:t>each other is essential for informed decision-making. </a:t>
            </a:r>
            <a:endParaRPr lang="cs-CZ" sz="2800" dirty="0" smtClean="0"/>
          </a:p>
          <a:p>
            <a:endParaRPr lang="en-US" sz="2800" dirty="0"/>
          </a:p>
          <a:p>
            <a:r>
              <a:rPr lang="en-US" sz="2800" dirty="0"/>
              <a:t>Comprehensive location-based information is helping </a:t>
            </a:r>
          </a:p>
          <a:p>
            <a:r>
              <a:rPr lang="en-US" sz="2800" dirty="0"/>
              <a:t>Governments to develop strategic priorities, make decisions, </a:t>
            </a:r>
            <a:r>
              <a:rPr lang="en-US" sz="2800" dirty="0" smtClean="0"/>
              <a:t>and </a:t>
            </a:r>
            <a:r>
              <a:rPr lang="en-US" sz="2800" dirty="0"/>
              <a:t>measure and monitor outcomes. Once the geospatial </a:t>
            </a:r>
            <a:r>
              <a:rPr lang="en-US" sz="2800" dirty="0" smtClean="0"/>
              <a:t>data </a:t>
            </a:r>
            <a:r>
              <a:rPr lang="en-US" sz="2800" dirty="0"/>
              <a:t>are created, they can be used many times to support </a:t>
            </a:r>
            <a:r>
              <a:rPr lang="cs-CZ" sz="2800" dirty="0" smtClean="0"/>
              <a:t> </a:t>
            </a:r>
            <a:r>
              <a:rPr lang="en-US" sz="2800" dirty="0" smtClean="0"/>
              <a:t>a </a:t>
            </a:r>
            <a:r>
              <a:rPr lang="en-US" sz="2800" dirty="0"/>
              <a:t>multiplicity of applications. </a:t>
            </a:r>
          </a:p>
        </p:txBody>
      </p:sp>
    </p:spTree>
    <p:extLst>
      <p:ext uri="{BB962C8B-B14F-4D97-AF65-F5344CB8AC3E}">
        <p14:creationId xmlns:p14="http://schemas.microsoft.com/office/powerpoint/2010/main" val="2936182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11560" y="764704"/>
            <a:ext cx="8136904" cy="6124754"/>
          </a:xfrm>
          <a:prstGeom prst="rect">
            <a:avLst/>
          </a:prstGeom>
          <a:noFill/>
        </p:spPr>
        <p:txBody>
          <a:bodyPr wrap="square" rtlCol="0">
            <a:spAutoFit/>
          </a:bodyPr>
          <a:lstStyle/>
          <a:p>
            <a:r>
              <a:rPr lang="en-US" sz="2800" dirty="0" smtClean="0"/>
              <a:t>A geodetic reference frame </a:t>
            </a:r>
            <a:r>
              <a:rPr lang="cs-CZ" sz="2800" dirty="0" smtClean="0"/>
              <a:t> </a:t>
            </a:r>
            <a:r>
              <a:rPr lang="en-US" sz="2800" dirty="0" smtClean="0"/>
              <a:t>allows precise observations and ‘positioning’ of anything on </a:t>
            </a:r>
          </a:p>
          <a:p>
            <a:r>
              <a:rPr lang="en-US" sz="2800" dirty="0" smtClean="0"/>
              <a:t>the Earth and can be used for many social, economic and </a:t>
            </a:r>
            <a:r>
              <a:rPr lang="cs-CZ" sz="2800" dirty="0" smtClean="0"/>
              <a:t> </a:t>
            </a:r>
            <a:r>
              <a:rPr lang="en-US" sz="2800" dirty="0" smtClean="0"/>
              <a:t>environmental purposes, such as precision</a:t>
            </a:r>
            <a:r>
              <a:rPr lang="cs-CZ" sz="2800" dirty="0" smtClean="0"/>
              <a:t> </a:t>
            </a:r>
            <a:r>
              <a:rPr lang="en-US" sz="2800" dirty="0" smtClean="0"/>
              <a:t>agriculture and monitoring changes in sea level rise.</a:t>
            </a:r>
            <a:endParaRPr lang="cs-CZ" sz="2800" dirty="0" smtClean="0"/>
          </a:p>
          <a:p>
            <a:endParaRPr lang="en-US" sz="2800" dirty="0" smtClean="0"/>
          </a:p>
          <a:p>
            <a:r>
              <a:rPr lang="en-US" sz="2800" dirty="0" smtClean="0"/>
              <a:t>For example, geospatial information was used to support </a:t>
            </a:r>
            <a:r>
              <a:rPr lang="cs-CZ" sz="2800" dirty="0" smtClean="0"/>
              <a:t> </a:t>
            </a:r>
            <a:r>
              <a:rPr lang="en-US" sz="2800" dirty="0" smtClean="0"/>
              <a:t>health care and design social intervention measures during </a:t>
            </a:r>
            <a:r>
              <a:rPr lang="cs-CZ" sz="2800" dirty="0" smtClean="0"/>
              <a:t> </a:t>
            </a:r>
            <a:r>
              <a:rPr lang="en-US" sz="2800" dirty="0" smtClean="0"/>
              <a:t>the chikungunya virus (chick-V) outbreak across the Caribbean. </a:t>
            </a:r>
            <a:endParaRPr lang="cs-CZ" sz="2800" dirty="0" smtClean="0"/>
          </a:p>
          <a:p>
            <a:endParaRPr lang="cs-CZ" sz="2800" dirty="0"/>
          </a:p>
          <a:p>
            <a:r>
              <a:rPr lang="en-US" sz="2800" dirty="0" smtClean="0"/>
              <a:t>. </a:t>
            </a:r>
          </a:p>
          <a:p>
            <a:endParaRPr lang="en-US" sz="2800" dirty="0" smtClean="0"/>
          </a:p>
          <a:p>
            <a:endParaRPr lang="en-US" sz="2800" dirty="0"/>
          </a:p>
        </p:txBody>
      </p:sp>
    </p:spTree>
    <p:extLst>
      <p:ext uri="{BB962C8B-B14F-4D97-AF65-F5344CB8AC3E}">
        <p14:creationId xmlns:p14="http://schemas.microsoft.com/office/powerpoint/2010/main" val="2495387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67544" y="620688"/>
            <a:ext cx="8136904" cy="2554545"/>
          </a:xfrm>
          <a:prstGeom prst="rect">
            <a:avLst/>
          </a:prstGeom>
          <a:noFill/>
        </p:spPr>
        <p:txBody>
          <a:bodyPr wrap="square" rtlCol="0">
            <a:spAutoFit/>
          </a:bodyPr>
          <a:lstStyle/>
          <a:p>
            <a:endParaRPr lang="cs-CZ" sz="3200" dirty="0" smtClean="0"/>
          </a:p>
          <a:p>
            <a:r>
              <a:rPr lang="en-US" sz="3200" dirty="0" smtClean="0"/>
              <a:t>In Trinidad and Tobago, geospatial applications </a:t>
            </a:r>
          </a:p>
          <a:p>
            <a:r>
              <a:rPr lang="en-US" sz="3200" dirty="0" smtClean="0"/>
              <a:t>for smart phones assisted the Ministry of Health to identify </a:t>
            </a:r>
            <a:r>
              <a:rPr lang="cs-CZ" sz="3200" dirty="0" smtClean="0"/>
              <a:t> </a:t>
            </a:r>
            <a:r>
              <a:rPr lang="en-US" sz="3200" dirty="0" smtClean="0"/>
              <a:t>the location of infected persons and use the information to </a:t>
            </a:r>
            <a:r>
              <a:rPr lang="cs-CZ" sz="3200" dirty="0" smtClean="0"/>
              <a:t> </a:t>
            </a:r>
            <a:r>
              <a:rPr lang="en-US" sz="3200" dirty="0" smtClean="0"/>
              <a:t>contain the outbreak</a:t>
            </a:r>
            <a:endParaRPr lang="en-US" sz="3200" dirty="0"/>
          </a:p>
        </p:txBody>
      </p:sp>
    </p:spTree>
    <p:extLst>
      <p:ext uri="{BB962C8B-B14F-4D97-AF65-F5344CB8AC3E}">
        <p14:creationId xmlns:p14="http://schemas.microsoft.com/office/powerpoint/2010/main" val="1972579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67544" y="836712"/>
            <a:ext cx="8064896" cy="4308872"/>
          </a:xfrm>
          <a:prstGeom prst="rect">
            <a:avLst/>
          </a:prstGeom>
          <a:noFill/>
        </p:spPr>
        <p:txBody>
          <a:bodyPr wrap="square" rtlCol="0">
            <a:spAutoFit/>
          </a:bodyPr>
          <a:lstStyle/>
          <a:p>
            <a:endParaRPr lang="en-US" sz="2800" dirty="0"/>
          </a:p>
          <a:p>
            <a:r>
              <a:rPr lang="en-US" sz="2800" dirty="0"/>
              <a:t>United </a:t>
            </a:r>
            <a:r>
              <a:rPr lang="en-US" sz="2800" dirty="0" smtClean="0"/>
              <a:t>Nations</a:t>
            </a:r>
            <a:r>
              <a:rPr lang="cs-CZ" sz="2800" dirty="0" smtClean="0"/>
              <a:t>              </a:t>
            </a:r>
            <a:r>
              <a:rPr lang="en-US" sz="2800" dirty="0" smtClean="0"/>
              <a:t>A/69/L.85General Assembly</a:t>
            </a:r>
            <a:r>
              <a:rPr lang="cs-CZ" sz="2800" dirty="0" smtClean="0"/>
              <a:t>      </a:t>
            </a:r>
            <a:r>
              <a:rPr lang="en-US" sz="2800" dirty="0" smtClean="0"/>
              <a:t>Distr</a:t>
            </a:r>
            <a:r>
              <a:rPr lang="en-US" sz="2800" dirty="0"/>
              <a:t>.: </a:t>
            </a:r>
            <a:r>
              <a:rPr lang="en-US" sz="2800" dirty="0" smtClean="0"/>
              <a:t>Limited</a:t>
            </a:r>
            <a:r>
              <a:rPr lang="cs-CZ" sz="2800" dirty="0" smtClean="0"/>
              <a:t>                                                                             </a:t>
            </a:r>
            <a:r>
              <a:rPr lang="en-US" sz="2800" dirty="0" smtClean="0"/>
              <a:t>12 </a:t>
            </a:r>
            <a:r>
              <a:rPr lang="en-US" sz="2800" dirty="0"/>
              <a:t>August </a:t>
            </a:r>
            <a:r>
              <a:rPr lang="en-US" sz="2800" dirty="0" smtClean="0"/>
              <a:t>2015</a:t>
            </a:r>
            <a:r>
              <a:rPr lang="cs-CZ" sz="2800" dirty="0" smtClean="0"/>
              <a:t>    </a:t>
            </a:r>
            <a:r>
              <a:rPr lang="en-US" sz="2800" dirty="0" smtClean="0"/>
              <a:t>Original</a:t>
            </a:r>
            <a:r>
              <a:rPr lang="en-US" sz="2800" dirty="0"/>
              <a:t>: </a:t>
            </a:r>
            <a:r>
              <a:rPr lang="en-US" sz="2800" dirty="0" err="1" smtClean="0"/>
              <a:t>Englis</a:t>
            </a:r>
            <a:r>
              <a:rPr lang="cs-CZ" sz="2800" dirty="0" smtClean="0"/>
              <a:t>h</a:t>
            </a:r>
            <a:endParaRPr lang="en-US" sz="2800" dirty="0"/>
          </a:p>
          <a:p>
            <a:endParaRPr lang="cs-CZ" dirty="0" smtClean="0"/>
          </a:p>
          <a:p>
            <a:endParaRPr lang="cs-CZ" dirty="0"/>
          </a:p>
          <a:p>
            <a:pPr algn="ctr"/>
            <a:r>
              <a:rPr lang="en-US" sz="3600" b="1" dirty="0" smtClean="0"/>
              <a:t>Transforming </a:t>
            </a:r>
            <a:r>
              <a:rPr lang="en-US" sz="3600" b="1" dirty="0"/>
              <a:t>our world: the 2030 Agenda </a:t>
            </a:r>
            <a:endParaRPr lang="cs-CZ" sz="3600" b="1" dirty="0" smtClean="0"/>
          </a:p>
          <a:p>
            <a:pPr algn="ctr"/>
            <a:r>
              <a:rPr lang="en-US" sz="3600" b="1" dirty="0" smtClean="0"/>
              <a:t>for Sustainable </a:t>
            </a:r>
            <a:r>
              <a:rPr lang="cs-CZ" sz="3600" b="1" dirty="0" smtClean="0"/>
              <a:t> </a:t>
            </a:r>
            <a:r>
              <a:rPr lang="en-US" sz="3600" b="1" dirty="0" smtClean="0"/>
              <a:t>Development</a:t>
            </a:r>
            <a:endParaRPr lang="en-US" sz="3600" b="1" dirty="0"/>
          </a:p>
          <a:p>
            <a:endParaRPr lang="en-US" dirty="0"/>
          </a:p>
        </p:txBody>
      </p:sp>
    </p:spTree>
    <p:extLst>
      <p:ext uri="{BB962C8B-B14F-4D97-AF65-F5344CB8AC3E}">
        <p14:creationId xmlns:p14="http://schemas.microsoft.com/office/powerpoint/2010/main" val="39375225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95536" y="692696"/>
            <a:ext cx="8424936" cy="6093976"/>
          </a:xfrm>
          <a:prstGeom prst="rect">
            <a:avLst/>
          </a:prstGeom>
          <a:noFill/>
        </p:spPr>
        <p:txBody>
          <a:bodyPr wrap="square" rtlCol="0">
            <a:spAutoFit/>
          </a:bodyPr>
          <a:lstStyle/>
          <a:p>
            <a:r>
              <a:rPr lang="en-US" sz="3600" b="1" dirty="0"/>
              <a:t>Sustainable Development Goals</a:t>
            </a:r>
          </a:p>
          <a:p>
            <a:endParaRPr lang="cs-CZ" dirty="0" smtClean="0"/>
          </a:p>
          <a:p>
            <a:r>
              <a:rPr lang="en-US" sz="2800" dirty="0" smtClean="0"/>
              <a:t>Goal </a:t>
            </a:r>
            <a:r>
              <a:rPr lang="en-US" sz="2800" dirty="0"/>
              <a:t>1. End poverty in all its forms </a:t>
            </a:r>
            <a:r>
              <a:rPr lang="en-US" sz="2800" dirty="0" smtClean="0"/>
              <a:t>everywhere</a:t>
            </a:r>
            <a:endParaRPr lang="cs-CZ" sz="2800" dirty="0" smtClean="0"/>
          </a:p>
          <a:p>
            <a:endParaRPr lang="en-US" sz="2800" dirty="0"/>
          </a:p>
          <a:p>
            <a:r>
              <a:rPr lang="en-US" sz="2800" dirty="0"/>
              <a:t>Goal 2. End hunger, achieve food security and improved nutrition and </a:t>
            </a:r>
            <a:r>
              <a:rPr lang="en-US" sz="2800" dirty="0" smtClean="0"/>
              <a:t>promote </a:t>
            </a:r>
            <a:r>
              <a:rPr lang="en-US" sz="2800" dirty="0"/>
              <a:t>sustainable </a:t>
            </a:r>
            <a:r>
              <a:rPr lang="en-US" sz="2800" dirty="0" smtClean="0"/>
              <a:t>agriculture</a:t>
            </a:r>
            <a:endParaRPr lang="cs-CZ" sz="2800" dirty="0" smtClean="0"/>
          </a:p>
          <a:p>
            <a:endParaRPr lang="en-US" sz="2800" dirty="0"/>
          </a:p>
          <a:p>
            <a:r>
              <a:rPr lang="en-US" sz="2800" dirty="0"/>
              <a:t>Goal 3. Ensure healthy lives and promote </a:t>
            </a:r>
            <a:r>
              <a:rPr lang="en-US" sz="2800" dirty="0" smtClean="0"/>
              <a:t>well-being </a:t>
            </a:r>
            <a:endParaRPr lang="en-US" sz="2800" dirty="0"/>
          </a:p>
          <a:p>
            <a:r>
              <a:rPr lang="en-US" sz="2800" dirty="0"/>
              <a:t>for all at all ages</a:t>
            </a:r>
          </a:p>
          <a:p>
            <a:r>
              <a:rPr lang="en-US" sz="2800" dirty="0"/>
              <a:t>Goal 4. Ensure inclusive and equitable quality education and promote </a:t>
            </a:r>
            <a:r>
              <a:rPr lang="en-US" sz="2800" dirty="0" smtClean="0"/>
              <a:t>lifelong </a:t>
            </a:r>
            <a:r>
              <a:rPr lang="en-US" sz="2800" dirty="0"/>
              <a:t>learning opportunities for </a:t>
            </a:r>
            <a:r>
              <a:rPr lang="en-US" sz="2800" dirty="0" smtClean="0"/>
              <a:t>all</a:t>
            </a:r>
            <a:endParaRPr lang="cs-CZ" sz="2800" dirty="0" smtClean="0"/>
          </a:p>
          <a:p>
            <a:endParaRPr lang="en-US" sz="2800" dirty="0"/>
          </a:p>
          <a:p>
            <a:r>
              <a:rPr lang="en-US" sz="2800" dirty="0"/>
              <a:t>Goal 5. Achieve gender equality and empower all women and </a:t>
            </a:r>
            <a:r>
              <a:rPr lang="en-US" sz="2800" dirty="0" smtClean="0"/>
              <a:t>girls</a:t>
            </a:r>
            <a:endParaRPr lang="en-US" sz="2800" dirty="0"/>
          </a:p>
        </p:txBody>
      </p:sp>
    </p:spTree>
    <p:extLst>
      <p:ext uri="{BB962C8B-B14F-4D97-AF65-F5344CB8AC3E}">
        <p14:creationId xmlns:p14="http://schemas.microsoft.com/office/powerpoint/2010/main" val="13145324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23528" y="692696"/>
            <a:ext cx="8640960" cy="6986528"/>
          </a:xfrm>
          <a:prstGeom prst="rect">
            <a:avLst/>
          </a:prstGeom>
          <a:noFill/>
        </p:spPr>
        <p:txBody>
          <a:bodyPr wrap="square" rtlCol="0">
            <a:spAutoFit/>
          </a:bodyPr>
          <a:lstStyle/>
          <a:p>
            <a:r>
              <a:rPr lang="en-US" sz="2800" dirty="0" smtClean="0"/>
              <a:t>Goal 6. Ensure availability and sustainable management of water and sanitation for all</a:t>
            </a:r>
            <a:endParaRPr lang="cs-CZ" sz="2800" dirty="0" smtClean="0"/>
          </a:p>
          <a:p>
            <a:endParaRPr lang="en-US" sz="2800" dirty="0" smtClean="0"/>
          </a:p>
          <a:p>
            <a:r>
              <a:rPr lang="en-US" sz="2800" dirty="0" smtClean="0"/>
              <a:t>Goal 7. Ensure access to affordable, reliable, sustainable </a:t>
            </a:r>
            <a:r>
              <a:rPr lang="cs-CZ" sz="2800" dirty="0" smtClean="0"/>
              <a:t>(cenově dostupné, spolehlivé a udržitelné) </a:t>
            </a:r>
            <a:r>
              <a:rPr lang="en-US" sz="2800" dirty="0" smtClean="0"/>
              <a:t>and modern energy for all</a:t>
            </a:r>
            <a:endParaRPr lang="cs-CZ" sz="2800" dirty="0" smtClean="0"/>
          </a:p>
          <a:p>
            <a:endParaRPr lang="en-US" sz="2800" dirty="0" smtClean="0"/>
          </a:p>
          <a:p>
            <a:r>
              <a:rPr lang="en-US" sz="2800" dirty="0" smtClean="0"/>
              <a:t>Goal 8. Promote sustained, inclusive and sustainable economic growth, full and productive employment and decent work for all</a:t>
            </a:r>
            <a:endParaRPr lang="cs-CZ" sz="2800" dirty="0" smtClean="0"/>
          </a:p>
          <a:p>
            <a:r>
              <a:rPr lang="en-US" sz="2800" dirty="0" smtClean="0"/>
              <a:t>Goal 9. Build resilient infrastructure, promote inclusive and sustainable industrialization and foster innovation</a:t>
            </a:r>
            <a:endParaRPr lang="cs-CZ" sz="2800" dirty="0" smtClean="0"/>
          </a:p>
          <a:p>
            <a:endParaRPr lang="cs-CZ" sz="2800" dirty="0" smtClean="0"/>
          </a:p>
          <a:p>
            <a:r>
              <a:rPr lang="en-US" sz="2800" dirty="0" smtClean="0"/>
              <a:t>Goal 10. Reduce inequality within and among</a:t>
            </a:r>
            <a:r>
              <a:rPr lang="cs-CZ" sz="2800" dirty="0" smtClean="0"/>
              <a:t> </a:t>
            </a:r>
            <a:r>
              <a:rPr lang="en-US" sz="2800" dirty="0" smtClean="0"/>
              <a:t>countries</a:t>
            </a:r>
          </a:p>
          <a:p>
            <a:endParaRPr lang="cs-CZ" sz="2800" dirty="0" smtClean="0"/>
          </a:p>
          <a:p>
            <a:endParaRPr lang="en-US" sz="2800" dirty="0" smtClean="0"/>
          </a:p>
        </p:txBody>
      </p:sp>
    </p:spTree>
    <p:extLst>
      <p:ext uri="{BB962C8B-B14F-4D97-AF65-F5344CB8AC3E}">
        <p14:creationId xmlns:p14="http://schemas.microsoft.com/office/powerpoint/2010/main" val="11053000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539552" y="764704"/>
            <a:ext cx="8352928" cy="6186309"/>
          </a:xfrm>
          <a:prstGeom prst="rect">
            <a:avLst/>
          </a:prstGeom>
          <a:noFill/>
        </p:spPr>
        <p:txBody>
          <a:bodyPr wrap="square" rtlCol="0">
            <a:spAutoFit/>
          </a:bodyPr>
          <a:lstStyle/>
          <a:p>
            <a:r>
              <a:rPr lang="en-US" sz="3200" b="1" dirty="0" err="1" smtClean="0">
                <a:effectLst/>
              </a:rPr>
              <a:t>Přibližný</a:t>
            </a:r>
            <a:r>
              <a:rPr lang="en-US" sz="3200" b="1" dirty="0" smtClean="0">
                <a:effectLst/>
              </a:rPr>
              <a:t> </a:t>
            </a:r>
            <a:r>
              <a:rPr lang="en-US" sz="3200" b="1" dirty="0" err="1" smtClean="0">
                <a:effectLst/>
              </a:rPr>
              <a:t>počet</a:t>
            </a:r>
            <a:r>
              <a:rPr lang="en-US" sz="3200" b="1" dirty="0" smtClean="0">
                <a:effectLst/>
              </a:rPr>
              <a:t> </a:t>
            </a:r>
            <a:r>
              <a:rPr lang="en-US" sz="3200" b="1" dirty="0" err="1" smtClean="0">
                <a:effectLst/>
              </a:rPr>
              <a:t>výsledků</a:t>
            </a:r>
            <a:r>
              <a:rPr lang="en-US" sz="3200" b="1" dirty="0" smtClean="0">
                <a:effectLst/>
              </a:rPr>
              <a:t>: 131 000 000 (0,42 s) </a:t>
            </a:r>
          </a:p>
          <a:p>
            <a:r>
              <a:rPr lang="en-US" b="1" dirty="0" err="1" smtClean="0">
                <a:effectLst/>
              </a:rPr>
              <a:t>Výsledky</a:t>
            </a:r>
            <a:r>
              <a:rPr lang="en-US" b="1" dirty="0" smtClean="0">
                <a:effectLst/>
              </a:rPr>
              <a:t> </a:t>
            </a:r>
            <a:r>
              <a:rPr lang="en-US" b="1" dirty="0" err="1" smtClean="0">
                <a:effectLst/>
              </a:rPr>
              <a:t>hledání</a:t>
            </a:r>
            <a:r>
              <a:rPr lang="cs-CZ" b="1" dirty="0" smtClean="0">
                <a:effectLst/>
              </a:rPr>
              <a:t> dne 6.10.2015</a:t>
            </a:r>
          </a:p>
          <a:p>
            <a:endParaRPr lang="en-US" b="1" dirty="0" smtClean="0">
              <a:effectLst/>
            </a:endParaRPr>
          </a:p>
          <a:p>
            <a:r>
              <a:rPr lang="cs-CZ" dirty="0"/>
              <a:t>A</a:t>
            </a:r>
            <a:r>
              <a:rPr lang="en-US" dirty="0" err="1" smtClean="0">
                <a:effectLst/>
              </a:rPr>
              <a:t>genda</a:t>
            </a:r>
            <a:r>
              <a:rPr lang="en-US" dirty="0" smtClean="0">
                <a:effectLst/>
              </a:rPr>
              <a:t> 21</a:t>
            </a:r>
          </a:p>
          <a:p>
            <a:r>
              <a:rPr lang="en-US" dirty="0" err="1" smtClean="0">
                <a:effectLst/>
              </a:rPr>
              <a:t>Webové</a:t>
            </a:r>
            <a:r>
              <a:rPr lang="en-US" dirty="0" smtClean="0">
                <a:effectLst/>
              </a:rPr>
              <a:t> </a:t>
            </a:r>
            <a:r>
              <a:rPr lang="en-US" dirty="0" err="1" smtClean="0">
                <a:effectLst/>
              </a:rPr>
              <a:t>definice</a:t>
            </a:r>
            <a:endParaRPr lang="cs-CZ" dirty="0" smtClean="0">
              <a:effectLst/>
            </a:endParaRPr>
          </a:p>
          <a:p>
            <a:endParaRPr lang="en-US" dirty="0" smtClean="0">
              <a:effectLst/>
            </a:endParaRPr>
          </a:p>
          <a:p>
            <a:r>
              <a:rPr lang="en-US" sz="3200" dirty="0" smtClean="0">
                <a:effectLst/>
              </a:rPr>
              <a:t>Agenda 21 je </a:t>
            </a:r>
            <a:r>
              <a:rPr lang="en-US" sz="3200" dirty="0" err="1" smtClean="0">
                <a:effectLst/>
              </a:rPr>
              <a:t>programový</a:t>
            </a:r>
            <a:r>
              <a:rPr lang="en-US" sz="3200" dirty="0" smtClean="0">
                <a:effectLst/>
              </a:rPr>
              <a:t> </a:t>
            </a:r>
            <a:r>
              <a:rPr lang="en-US" sz="3200" dirty="0" err="1" smtClean="0">
                <a:effectLst/>
              </a:rPr>
              <a:t>dokument</a:t>
            </a:r>
            <a:r>
              <a:rPr lang="en-US" sz="3200" dirty="0" smtClean="0">
                <a:effectLst/>
              </a:rPr>
              <a:t> OSN </a:t>
            </a:r>
            <a:r>
              <a:rPr lang="en-US" sz="3200" dirty="0" err="1" smtClean="0">
                <a:effectLst/>
              </a:rPr>
              <a:t>schválený</a:t>
            </a:r>
            <a:r>
              <a:rPr lang="en-US" sz="3200" dirty="0" smtClean="0">
                <a:effectLst/>
              </a:rPr>
              <a:t> </a:t>
            </a:r>
            <a:r>
              <a:rPr lang="en-US" sz="3200" dirty="0" err="1" smtClean="0">
                <a:effectLst/>
              </a:rPr>
              <a:t>na</a:t>
            </a:r>
            <a:r>
              <a:rPr lang="en-US" sz="3200" dirty="0" smtClean="0">
                <a:effectLst/>
              </a:rPr>
              <a:t> </a:t>
            </a:r>
            <a:r>
              <a:rPr lang="en-US" sz="3200" dirty="0" err="1" smtClean="0">
                <a:effectLst/>
              </a:rPr>
              <a:t>konferenci</a:t>
            </a:r>
            <a:r>
              <a:rPr lang="en-US" sz="3200" dirty="0" smtClean="0">
                <a:effectLst/>
              </a:rPr>
              <a:t> v Rio de Janeiro v </a:t>
            </a:r>
            <a:r>
              <a:rPr lang="en-US" sz="3200" dirty="0" err="1" smtClean="0">
                <a:effectLst/>
              </a:rPr>
              <a:t>roce</a:t>
            </a:r>
            <a:r>
              <a:rPr lang="en-US" sz="3200" dirty="0" smtClean="0">
                <a:effectLst/>
              </a:rPr>
              <a:t> 1992</a:t>
            </a:r>
            <a:r>
              <a:rPr lang="cs-CZ" sz="3200" dirty="0" smtClean="0">
                <a:effectLst/>
              </a:rPr>
              <a:t> </a:t>
            </a:r>
            <a:r>
              <a:rPr lang="en-US" sz="3200" dirty="0" smtClean="0"/>
              <a:t> a </a:t>
            </a:r>
            <a:r>
              <a:rPr lang="en-US" sz="3200" dirty="0" err="1" smtClean="0"/>
              <a:t>jeden</a:t>
            </a:r>
            <a:r>
              <a:rPr lang="en-US" sz="3200" dirty="0" smtClean="0"/>
              <a:t> </a:t>
            </a:r>
            <a:r>
              <a:rPr lang="en-US" sz="3200" dirty="0" err="1" smtClean="0"/>
              <a:t>ze</a:t>
            </a:r>
            <a:r>
              <a:rPr lang="en-US" sz="3200" dirty="0" smtClean="0"/>
              <a:t> </a:t>
            </a:r>
            <a:r>
              <a:rPr lang="en-US" sz="3200" dirty="0" err="1" smtClean="0"/>
              <a:t>základních</a:t>
            </a:r>
            <a:r>
              <a:rPr lang="en-US" sz="3200" dirty="0" smtClean="0"/>
              <a:t> </a:t>
            </a:r>
            <a:r>
              <a:rPr lang="en-US" sz="3200" dirty="0" err="1" smtClean="0"/>
              <a:t>textů</a:t>
            </a:r>
            <a:r>
              <a:rPr lang="en-US" sz="3200" dirty="0" smtClean="0"/>
              <a:t> </a:t>
            </a:r>
            <a:r>
              <a:rPr lang="en-US" sz="3200" dirty="0" err="1" smtClean="0">
                <a:hlinkClick r:id="rId2" tooltip="Udržitelný rozvoj"/>
              </a:rPr>
              <a:t>udržitelného</a:t>
            </a:r>
            <a:r>
              <a:rPr lang="en-US" sz="3200" dirty="0" smtClean="0">
                <a:hlinkClick r:id="rId2" tooltip="Udržitelný rozvoj"/>
              </a:rPr>
              <a:t> </a:t>
            </a:r>
            <a:r>
              <a:rPr lang="en-US" sz="3200" dirty="0" err="1" smtClean="0">
                <a:hlinkClick r:id="rId2" tooltip="Udržitelný rozvoj"/>
              </a:rPr>
              <a:t>rozvoje</a:t>
            </a:r>
            <a:r>
              <a:rPr lang="en-US" sz="3200" dirty="0" smtClean="0"/>
              <a:t>. Je to </a:t>
            </a:r>
            <a:r>
              <a:rPr lang="en-US" sz="3200" dirty="0" err="1" smtClean="0"/>
              <a:t>komplexní</a:t>
            </a:r>
            <a:r>
              <a:rPr lang="en-US" sz="3200" dirty="0" smtClean="0"/>
              <a:t> </a:t>
            </a:r>
            <a:r>
              <a:rPr lang="en-US" sz="3200" dirty="0" err="1" smtClean="0"/>
              <a:t>dokument</a:t>
            </a:r>
            <a:r>
              <a:rPr lang="en-US" sz="3200" dirty="0" smtClean="0"/>
              <a:t>, </a:t>
            </a:r>
            <a:r>
              <a:rPr lang="en-US" sz="3200" dirty="0" err="1" smtClean="0"/>
              <a:t>který</a:t>
            </a:r>
            <a:r>
              <a:rPr lang="en-US" sz="3200" dirty="0" smtClean="0"/>
              <a:t> </a:t>
            </a:r>
            <a:r>
              <a:rPr lang="en-US" sz="3200" dirty="0" err="1" smtClean="0"/>
              <a:t>schválila</a:t>
            </a:r>
            <a:r>
              <a:rPr lang="en-US" sz="3200" dirty="0" smtClean="0"/>
              <a:t> </a:t>
            </a:r>
            <a:r>
              <a:rPr lang="en-US" sz="3200" dirty="0" err="1" smtClean="0"/>
              <a:t>Organizace</a:t>
            </a:r>
            <a:r>
              <a:rPr lang="en-US" sz="3200" dirty="0" smtClean="0"/>
              <a:t> </a:t>
            </a:r>
            <a:r>
              <a:rPr lang="en-US" sz="3200" dirty="0" err="1" smtClean="0"/>
              <a:t>spojených</a:t>
            </a:r>
            <a:r>
              <a:rPr lang="en-US" sz="3200" dirty="0" smtClean="0"/>
              <a:t> </a:t>
            </a:r>
            <a:r>
              <a:rPr lang="en-US" sz="3200" dirty="0" err="1" smtClean="0"/>
              <a:t>národů</a:t>
            </a:r>
            <a:r>
              <a:rPr lang="en-US" sz="3200" dirty="0" smtClean="0"/>
              <a:t> </a:t>
            </a:r>
            <a:r>
              <a:rPr lang="en-US" sz="3200" dirty="0" err="1" smtClean="0"/>
              <a:t>na</a:t>
            </a:r>
            <a:r>
              <a:rPr lang="en-US" sz="3200" dirty="0" smtClean="0"/>
              <a:t> </a:t>
            </a:r>
            <a:r>
              <a:rPr lang="en-US" sz="3200" dirty="0" err="1" smtClean="0">
                <a:hlinkClick r:id="rId3" tooltip="Summit Země"/>
              </a:rPr>
              <a:t>Konferenci</a:t>
            </a:r>
            <a:r>
              <a:rPr lang="en-US" sz="3200" dirty="0" smtClean="0">
                <a:hlinkClick r:id="rId3" tooltip="Summit Země"/>
              </a:rPr>
              <a:t> OSN o </a:t>
            </a:r>
            <a:r>
              <a:rPr lang="en-US" sz="3200" dirty="0" err="1" smtClean="0">
                <a:hlinkClick r:id="rId3" tooltip="Summit Země"/>
              </a:rPr>
              <a:t>životním</a:t>
            </a:r>
            <a:r>
              <a:rPr lang="en-US" sz="3200" dirty="0" smtClean="0">
                <a:hlinkClick r:id="rId3" tooltip="Summit Země"/>
              </a:rPr>
              <a:t> </a:t>
            </a:r>
            <a:r>
              <a:rPr lang="en-US" sz="3200" dirty="0" err="1" smtClean="0">
                <a:hlinkClick r:id="rId3" tooltip="Summit Země"/>
              </a:rPr>
              <a:t>prostředí</a:t>
            </a:r>
            <a:r>
              <a:rPr lang="en-US" sz="3200" dirty="0" smtClean="0">
                <a:hlinkClick r:id="rId3" tooltip="Summit Země"/>
              </a:rPr>
              <a:t> a </a:t>
            </a:r>
            <a:r>
              <a:rPr lang="en-US" sz="3200" dirty="0" err="1" smtClean="0">
                <a:hlinkClick r:id="rId3" tooltip="Summit Země"/>
              </a:rPr>
              <a:t>rozvoji</a:t>
            </a:r>
            <a:r>
              <a:rPr lang="en-US" sz="3200" dirty="0" smtClean="0"/>
              <a:t> (</a:t>
            </a:r>
            <a:r>
              <a:rPr lang="en-US" sz="3200" dirty="0" err="1" smtClean="0"/>
              <a:t>zvanou</a:t>
            </a:r>
            <a:r>
              <a:rPr lang="en-US" sz="3200" dirty="0" smtClean="0"/>
              <a:t> </a:t>
            </a:r>
            <a:r>
              <a:rPr lang="en-US" sz="3200" dirty="0" err="1" smtClean="0"/>
              <a:t>též</a:t>
            </a:r>
            <a:r>
              <a:rPr lang="en-US" sz="3200" dirty="0" smtClean="0"/>
              <a:t> Summit </a:t>
            </a:r>
            <a:r>
              <a:rPr lang="en-US" sz="3200" dirty="0" err="1" smtClean="0"/>
              <a:t>Země</a:t>
            </a:r>
            <a:r>
              <a:rPr lang="en-US" sz="3200" dirty="0" smtClean="0"/>
              <a:t>)</a:t>
            </a:r>
            <a:r>
              <a:rPr lang="cs-CZ" sz="3200" dirty="0" smtClean="0"/>
              <a:t>,</a:t>
            </a:r>
            <a:r>
              <a:rPr lang="en-US" sz="3200" dirty="0" smtClean="0"/>
              <a:t> </a:t>
            </a:r>
            <a:r>
              <a:rPr lang="cs-CZ" sz="3200" dirty="0" smtClean="0"/>
              <a:t> </a:t>
            </a:r>
            <a:r>
              <a:rPr lang="en-US" sz="3200" dirty="0" smtClean="0"/>
              <a:t>3. </a:t>
            </a:r>
            <a:r>
              <a:rPr lang="en-US" sz="3200" dirty="0" err="1" smtClean="0"/>
              <a:t>až</a:t>
            </a:r>
            <a:r>
              <a:rPr lang="en-US" sz="3200" dirty="0" smtClean="0"/>
              <a:t> 14. </a:t>
            </a:r>
            <a:r>
              <a:rPr lang="en-US" sz="3200" dirty="0" err="1" smtClean="0"/>
              <a:t>června</a:t>
            </a:r>
            <a:r>
              <a:rPr lang="en-US" sz="3200" dirty="0" smtClean="0"/>
              <a:t> 1992 v </a:t>
            </a:r>
            <a:r>
              <a:rPr lang="en-US" sz="3200" dirty="0" smtClean="0">
                <a:hlinkClick r:id="rId4" tooltip="Rio de Janeiro"/>
              </a:rPr>
              <a:t>Rio de Janeiro</a:t>
            </a:r>
            <a:r>
              <a:rPr lang="en-US" sz="3200" dirty="0" smtClean="0"/>
              <a:t>. </a:t>
            </a:r>
            <a:endParaRPr lang="en-US" dirty="0" smtClean="0">
              <a:effectLst/>
            </a:endParaRPr>
          </a:p>
          <a:p>
            <a:endParaRPr lang="en-US" dirty="0"/>
          </a:p>
        </p:txBody>
      </p:sp>
    </p:spTree>
    <p:extLst>
      <p:ext uri="{BB962C8B-B14F-4D97-AF65-F5344CB8AC3E}">
        <p14:creationId xmlns:p14="http://schemas.microsoft.com/office/powerpoint/2010/main" val="19599768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827584" y="908720"/>
            <a:ext cx="7920880" cy="6124754"/>
          </a:xfrm>
          <a:prstGeom prst="rect">
            <a:avLst/>
          </a:prstGeom>
          <a:noFill/>
        </p:spPr>
        <p:txBody>
          <a:bodyPr wrap="square" rtlCol="0">
            <a:spAutoFit/>
          </a:bodyPr>
          <a:lstStyle/>
          <a:p>
            <a:endParaRPr lang="cs-CZ" sz="2800" dirty="0" smtClean="0"/>
          </a:p>
          <a:p>
            <a:r>
              <a:rPr lang="en-US" sz="2800" dirty="0" smtClean="0"/>
              <a:t>Goal 11. Make cities and human settlements inclusive, safe, resilient and sustainable</a:t>
            </a:r>
            <a:endParaRPr lang="cs-CZ" sz="2800" dirty="0" smtClean="0"/>
          </a:p>
          <a:p>
            <a:endParaRPr lang="en-US" sz="2800" dirty="0" smtClean="0"/>
          </a:p>
          <a:p>
            <a:r>
              <a:rPr lang="en-US" sz="2800" dirty="0" smtClean="0"/>
              <a:t>Goal 12. Ensure sustainable consumption and production patterns</a:t>
            </a:r>
            <a:endParaRPr lang="cs-CZ" sz="2800" dirty="0" smtClean="0"/>
          </a:p>
          <a:p>
            <a:endParaRPr lang="en-US" sz="2800" dirty="0" smtClean="0"/>
          </a:p>
          <a:p>
            <a:r>
              <a:rPr lang="en-US" sz="2800" dirty="0" smtClean="0"/>
              <a:t>Goal 13. Take urgent action to combat climate change and its impacts</a:t>
            </a:r>
            <a:endParaRPr lang="cs-CZ" sz="2800" dirty="0" smtClean="0"/>
          </a:p>
          <a:p>
            <a:endParaRPr lang="cs-CZ" sz="2800" dirty="0" smtClean="0"/>
          </a:p>
          <a:p>
            <a:r>
              <a:rPr lang="en-US" sz="2800" dirty="0" smtClean="0"/>
              <a:t>Goal 14. Conserve and sustainably use the oceans, seas and marine resources for sustainable development</a:t>
            </a:r>
          </a:p>
          <a:p>
            <a:endParaRPr lang="en-US" sz="2800" dirty="0" smtClean="0"/>
          </a:p>
        </p:txBody>
      </p:sp>
    </p:spTree>
    <p:extLst>
      <p:ext uri="{BB962C8B-B14F-4D97-AF65-F5344CB8AC3E}">
        <p14:creationId xmlns:p14="http://schemas.microsoft.com/office/powerpoint/2010/main" val="16064639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67544" y="692696"/>
            <a:ext cx="8280920" cy="6986528"/>
          </a:xfrm>
          <a:prstGeom prst="rect">
            <a:avLst/>
          </a:prstGeom>
          <a:noFill/>
        </p:spPr>
        <p:txBody>
          <a:bodyPr wrap="square" rtlCol="0">
            <a:spAutoFit/>
          </a:bodyPr>
          <a:lstStyle/>
          <a:p>
            <a:r>
              <a:rPr lang="en-US" sz="2800" dirty="0" smtClean="0"/>
              <a:t>Goal 15. Protect, restore and promote sustainable use of terrestrial ecosystems, sustainably manage forests, combat desertification, and halt and reverse land degradation and halt biodiversity loss</a:t>
            </a:r>
          </a:p>
          <a:p>
            <a:endParaRPr lang="cs-CZ" sz="2800" dirty="0" smtClean="0"/>
          </a:p>
          <a:p>
            <a:r>
              <a:rPr lang="en-US" sz="2800" dirty="0" smtClean="0"/>
              <a:t>Goal 16. Promote peaceful and inclusive societies for sustainable development, provide access to justice for all and build effective, accountable and inclusive institutions at all levels</a:t>
            </a:r>
            <a:endParaRPr lang="cs-CZ" sz="2800" dirty="0" smtClean="0"/>
          </a:p>
          <a:p>
            <a:endParaRPr lang="en-US" sz="2800" dirty="0" smtClean="0"/>
          </a:p>
          <a:p>
            <a:r>
              <a:rPr lang="en-US" sz="2800" dirty="0" smtClean="0"/>
              <a:t>Goal 17. Strengthen the means of implementation and revitalize the Global Partnership for Sustainable Development</a:t>
            </a:r>
          </a:p>
          <a:p>
            <a:endParaRPr lang="en-US" sz="2800" dirty="0" smtClean="0"/>
          </a:p>
          <a:p>
            <a:endParaRPr lang="en-US" sz="2800" dirty="0" smtClean="0"/>
          </a:p>
          <a:p>
            <a:endParaRPr lang="en-US" sz="2800" dirty="0"/>
          </a:p>
        </p:txBody>
      </p:sp>
    </p:spTree>
    <p:extLst>
      <p:ext uri="{BB962C8B-B14F-4D97-AF65-F5344CB8AC3E}">
        <p14:creationId xmlns:p14="http://schemas.microsoft.com/office/powerpoint/2010/main" val="29013038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11560" y="764704"/>
            <a:ext cx="7992888" cy="5632311"/>
          </a:xfrm>
          <a:prstGeom prst="rect">
            <a:avLst/>
          </a:prstGeom>
          <a:noFill/>
        </p:spPr>
        <p:txBody>
          <a:bodyPr wrap="square" rtlCol="0">
            <a:spAutoFit/>
          </a:bodyPr>
          <a:lstStyle/>
          <a:p>
            <a:pPr algn="ctr"/>
            <a:r>
              <a:rPr lang="cs-CZ" sz="3600" b="1" dirty="0" smtClean="0"/>
              <a:t>And </a:t>
            </a:r>
            <a:r>
              <a:rPr lang="cs-CZ" sz="3600" b="1" dirty="0" err="1" smtClean="0"/>
              <a:t>what</a:t>
            </a:r>
            <a:r>
              <a:rPr lang="cs-CZ" sz="3600" b="1" dirty="0" smtClean="0"/>
              <a:t> </a:t>
            </a:r>
            <a:r>
              <a:rPr lang="cs-CZ" sz="3600" b="1" dirty="0" err="1" smtClean="0"/>
              <a:t>we</a:t>
            </a:r>
            <a:r>
              <a:rPr lang="cs-CZ" sz="3600" b="1" dirty="0" smtClean="0"/>
              <a:t> </a:t>
            </a:r>
            <a:r>
              <a:rPr lang="cs-CZ" sz="3600" b="1" dirty="0" err="1" smtClean="0"/>
              <a:t>can</a:t>
            </a:r>
            <a:r>
              <a:rPr lang="cs-CZ" sz="3600" b="1" dirty="0" smtClean="0"/>
              <a:t> do</a:t>
            </a:r>
          </a:p>
          <a:p>
            <a:pPr algn="ctr"/>
            <a:endParaRPr lang="cs-CZ" sz="3600" b="1" dirty="0"/>
          </a:p>
          <a:p>
            <a:pPr algn="ctr"/>
            <a:endParaRPr lang="cs-CZ" sz="3600" b="1" dirty="0" smtClean="0"/>
          </a:p>
          <a:p>
            <a:pPr algn="ctr"/>
            <a:r>
              <a:rPr lang="cs-CZ" sz="3600" b="1" dirty="0" smtClean="0"/>
              <a:t> in </a:t>
            </a:r>
            <a:r>
              <a:rPr lang="cs-CZ" sz="3600" b="1" dirty="0" err="1" smtClean="0"/>
              <a:t>Geography</a:t>
            </a:r>
            <a:r>
              <a:rPr lang="cs-CZ" sz="3600" b="1" dirty="0" smtClean="0"/>
              <a:t>, </a:t>
            </a:r>
          </a:p>
          <a:p>
            <a:pPr algn="ctr"/>
            <a:endParaRPr lang="cs-CZ" sz="3600" b="1" dirty="0"/>
          </a:p>
          <a:p>
            <a:pPr algn="ctr"/>
            <a:endParaRPr lang="cs-CZ" sz="3600" b="1" dirty="0" smtClean="0"/>
          </a:p>
          <a:p>
            <a:pPr algn="ctr"/>
            <a:r>
              <a:rPr lang="cs-CZ" sz="3600" b="1" dirty="0" err="1" smtClean="0"/>
              <a:t>Geoinformatics</a:t>
            </a:r>
            <a:r>
              <a:rPr lang="cs-CZ" sz="3600" b="1" dirty="0" smtClean="0"/>
              <a:t> </a:t>
            </a:r>
          </a:p>
          <a:p>
            <a:pPr algn="ctr"/>
            <a:endParaRPr lang="cs-CZ" sz="3600" b="1" dirty="0"/>
          </a:p>
          <a:p>
            <a:pPr algn="ctr"/>
            <a:endParaRPr lang="cs-CZ" sz="3600" b="1" dirty="0" smtClean="0"/>
          </a:p>
          <a:p>
            <a:pPr algn="ctr"/>
            <a:r>
              <a:rPr lang="cs-CZ" sz="3600" b="1" dirty="0" smtClean="0"/>
              <a:t>and </a:t>
            </a:r>
            <a:r>
              <a:rPr lang="cs-CZ" sz="3600" b="1" dirty="0" err="1" smtClean="0"/>
              <a:t>Cartography</a:t>
            </a:r>
            <a:r>
              <a:rPr lang="cs-CZ" sz="3600" b="1" dirty="0" smtClean="0"/>
              <a:t>?</a:t>
            </a:r>
            <a:endParaRPr lang="en-US" sz="3600" b="1" dirty="0"/>
          </a:p>
        </p:txBody>
      </p:sp>
    </p:spTree>
    <p:extLst>
      <p:ext uri="{BB962C8B-B14F-4D97-AF65-F5344CB8AC3E}">
        <p14:creationId xmlns:p14="http://schemas.microsoft.com/office/powerpoint/2010/main" val="18422451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noChangeAspect="1"/>
          </p:cNvGrpSpPr>
          <p:nvPr/>
        </p:nvGrpSpPr>
        <p:grpSpPr bwMode="auto">
          <a:xfrm>
            <a:off x="1258888" y="981075"/>
            <a:ext cx="6683629" cy="5229225"/>
            <a:chOff x="2195" y="284"/>
            <a:chExt cx="10798" cy="7853"/>
          </a:xfrm>
        </p:grpSpPr>
        <p:sp>
          <p:nvSpPr>
            <p:cNvPr id="3075" name="AutoShape 3"/>
            <p:cNvSpPr>
              <a:spLocks noChangeAspect="1" noChangeArrowheads="1"/>
            </p:cNvSpPr>
            <p:nvPr/>
          </p:nvSpPr>
          <p:spPr bwMode="auto">
            <a:xfrm>
              <a:off x="2195" y="395"/>
              <a:ext cx="10592" cy="7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pic>
          <p:nvPicPr>
            <p:cNvPr id="307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5" y="1106"/>
              <a:ext cx="7372" cy="6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 Box 5"/>
            <p:cNvSpPr txBox="1">
              <a:spLocks noChangeArrowheads="1"/>
            </p:cNvSpPr>
            <p:nvPr/>
          </p:nvSpPr>
          <p:spPr bwMode="auto">
            <a:xfrm>
              <a:off x="6927" y="7383"/>
              <a:ext cx="205" cy="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3094" tIns="31547" rIns="63094" bIns="31547">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2400">
                <a:solidFill>
                  <a:srgbClr val="FFFF00"/>
                </a:solidFill>
              </a:endParaRPr>
            </a:p>
          </p:txBody>
        </p:sp>
        <p:sp>
          <p:nvSpPr>
            <p:cNvPr id="3078" name="Text Box 6"/>
            <p:cNvSpPr txBox="1">
              <a:spLocks noChangeArrowheads="1"/>
            </p:cNvSpPr>
            <p:nvPr/>
          </p:nvSpPr>
          <p:spPr bwMode="auto">
            <a:xfrm>
              <a:off x="5493" y="6861"/>
              <a:ext cx="3824" cy="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3094" tIns="31547" rIns="63094" bIns="31547">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de-DE" altLang="en-US" sz="2400" b="1" dirty="0">
                  <a:solidFill>
                    <a:srgbClr val="FF0000"/>
                  </a:solidFill>
                </a:rPr>
                <a:t>(INSPIRE/ESDI)</a:t>
              </a:r>
              <a:endParaRPr lang="cs-CZ" altLang="en-US" sz="2400" dirty="0">
                <a:solidFill>
                  <a:srgbClr val="FF0000"/>
                </a:solidFill>
              </a:endParaRPr>
            </a:p>
          </p:txBody>
        </p:sp>
        <p:sp>
          <p:nvSpPr>
            <p:cNvPr id="3079" name="Text Box 7"/>
            <p:cNvSpPr txBox="1">
              <a:spLocks noChangeArrowheads="1"/>
            </p:cNvSpPr>
            <p:nvPr/>
          </p:nvSpPr>
          <p:spPr bwMode="auto">
            <a:xfrm>
              <a:off x="2195" y="284"/>
              <a:ext cx="10798" cy="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3094" tIns="31547" rIns="63094" bIns="31547">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400" dirty="0">
                  <a:solidFill>
                    <a:srgbClr val="FF0000"/>
                  </a:solidFill>
                </a:rPr>
                <a:t>Global Monitoring for Environment and Security</a:t>
              </a:r>
              <a:r>
                <a:rPr lang="en-US" altLang="en-US" sz="2400" b="1" dirty="0">
                  <a:solidFill>
                    <a:srgbClr val="FF0000"/>
                  </a:solidFill>
                </a:rPr>
                <a:t> </a:t>
              </a:r>
              <a:endParaRPr lang="cs-CZ" altLang="en-US" sz="2400" dirty="0">
                <a:solidFill>
                  <a:srgbClr val="FF0000"/>
                </a:solidFill>
              </a:endParaRPr>
            </a:p>
          </p:txBody>
        </p:sp>
      </p:grpSp>
      <p:sp>
        <p:nvSpPr>
          <p:cNvPr id="2" name="TextovéPole 1"/>
          <p:cNvSpPr txBox="1"/>
          <p:nvPr/>
        </p:nvSpPr>
        <p:spPr>
          <a:xfrm>
            <a:off x="1258888" y="332656"/>
            <a:ext cx="6265440" cy="584775"/>
          </a:xfrm>
          <a:prstGeom prst="rect">
            <a:avLst/>
          </a:prstGeom>
          <a:noFill/>
        </p:spPr>
        <p:txBody>
          <a:bodyPr wrap="square" rtlCol="0">
            <a:spAutoFit/>
          </a:bodyPr>
          <a:lstStyle/>
          <a:p>
            <a:pPr algn="ctr"/>
            <a:r>
              <a:rPr lang="cs-C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COPERNICUS</a:t>
            </a:r>
            <a:endParaRPr lang="en-US"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4099124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457200" y="762000"/>
            <a:ext cx="2667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endParaRPr lang="en-US" altLang="en-US" sz="2800">
              <a:solidFill>
                <a:srgbClr val="FFFF00"/>
              </a:solidFill>
            </a:endParaRPr>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838200"/>
            <a:ext cx="12573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 Box 4"/>
          <p:cNvSpPr txBox="1">
            <a:spLocks noChangeArrowheads="1"/>
          </p:cNvSpPr>
          <p:nvPr/>
        </p:nvSpPr>
        <p:spPr bwMode="auto">
          <a:xfrm>
            <a:off x="2133600" y="2819400"/>
            <a:ext cx="6400800" cy="278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Aft>
                <a:spcPts val="600"/>
              </a:spcAft>
            </a:pPr>
            <a:r>
              <a:rPr lang="cs-CZ" altLang="en-US" sz="3200" dirty="0"/>
              <a:t> </a:t>
            </a:r>
            <a:r>
              <a:rPr lang="en-GB" altLang="en-US" sz="3200" dirty="0"/>
              <a:t>INSPIRE</a:t>
            </a:r>
          </a:p>
          <a:p>
            <a:pPr>
              <a:spcAft>
                <a:spcPts val="600"/>
              </a:spcAft>
            </a:pPr>
            <a:r>
              <a:rPr lang="en-GB" altLang="en-US" sz="3200" dirty="0"/>
              <a:t>Infrastructure for Spatial Information in Europe</a:t>
            </a:r>
          </a:p>
          <a:p>
            <a:pPr>
              <a:spcAft>
                <a:spcPts val="600"/>
              </a:spcAft>
            </a:pPr>
            <a:endParaRPr lang="en-GB" altLang="en-US" sz="2400" dirty="0">
              <a:solidFill>
                <a:srgbClr val="FFCC00"/>
              </a:solidFill>
            </a:endParaRPr>
          </a:p>
          <a:p>
            <a:pPr>
              <a:spcBef>
                <a:spcPct val="50000"/>
              </a:spcBef>
            </a:pPr>
            <a:endParaRPr lang="cs-CZ" altLang="en-US" sz="2800" dirty="0">
              <a:solidFill>
                <a:srgbClr val="FFFF00"/>
              </a:solidFill>
            </a:endParaRPr>
          </a:p>
        </p:txBody>
      </p:sp>
    </p:spTree>
    <p:extLst>
      <p:ext uri="{BB962C8B-B14F-4D97-AF65-F5344CB8AC3E}">
        <p14:creationId xmlns:p14="http://schemas.microsoft.com/office/powerpoint/2010/main" val="3201566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Oval 2"/>
          <p:cNvSpPr>
            <a:spLocks noChangeArrowheads="1"/>
          </p:cNvSpPr>
          <p:nvPr/>
        </p:nvSpPr>
        <p:spPr bwMode="auto">
          <a:xfrm>
            <a:off x="1484313" y="2128838"/>
            <a:ext cx="7034212" cy="4276725"/>
          </a:xfrm>
          <a:prstGeom prst="ellipse">
            <a:avLst/>
          </a:prstGeom>
          <a:gradFill rotWithShape="0">
            <a:gsLst>
              <a:gs pos="0">
                <a:srgbClr val="FFCCCC"/>
              </a:gs>
              <a:gs pos="100000">
                <a:srgbClr val="FF9966"/>
              </a:gs>
            </a:gsLst>
            <a:path path="shape">
              <a:fillToRect l="50000" t="50000" r="50000" b="50000"/>
            </a:path>
          </a:gradFill>
          <a:ln>
            <a:noFill/>
          </a:ln>
          <a:extLst>
            <a:ext uri="{91240B29-F687-4F45-9708-019B960494DF}">
              <a14:hiddenLine xmlns:a14="http://schemas.microsoft.com/office/drawing/2010/main" w="25400">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grpSp>
        <p:nvGrpSpPr>
          <p:cNvPr id="2" name="Group 3"/>
          <p:cNvGrpSpPr>
            <a:grpSpLocks/>
          </p:cNvGrpSpPr>
          <p:nvPr/>
        </p:nvGrpSpPr>
        <p:grpSpPr bwMode="auto">
          <a:xfrm>
            <a:off x="4337050" y="5148263"/>
            <a:ext cx="1268413" cy="1330325"/>
            <a:chOff x="2959" y="3243"/>
            <a:chExt cx="865" cy="838"/>
          </a:xfrm>
        </p:grpSpPr>
        <p:sp>
          <p:nvSpPr>
            <p:cNvPr id="35870" name="Rectangle 4"/>
            <p:cNvSpPr>
              <a:spLocks noChangeArrowheads="1"/>
            </p:cNvSpPr>
            <p:nvPr/>
          </p:nvSpPr>
          <p:spPr bwMode="auto">
            <a:xfrm>
              <a:off x="2959" y="3842"/>
              <a:ext cx="865" cy="239"/>
            </a:xfrm>
            <a:prstGeom prst="rect">
              <a:avLst/>
            </a:prstGeom>
            <a:solidFill>
              <a:srgbClr val="FFFF99"/>
            </a:solidFill>
            <a:ln w="12700">
              <a:solidFill>
                <a:srgbClr val="000000"/>
              </a:solidFill>
              <a:miter lim="800000"/>
              <a:headEnd/>
              <a:tailEnd/>
            </a:ln>
          </p:spPr>
          <p:txBody>
            <a:bodyPr lIns="92075" tIns="46038" rIns="92075" bIns="46038">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b="1">
                  <a:solidFill>
                    <a:srgbClr val="000000"/>
                  </a:solidFill>
                </a:rPr>
                <a:t>users</a:t>
              </a:r>
              <a:endParaRPr lang="en-GB" altLang="en-US" sz="2000" b="1">
                <a:solidFill>
                  <a:srgbClr val="000000"/>
                </a:solidFill>
                <a:latin typeface="Times New Roman" pitchFamily="18" charset="0"/>
              </a:endParaRPr>
            </a:p>
          </p:txBody>
        </p:sp>
        <p:sp>
          <p:nvSpPr>
            <p:cNvPr id="35871" name="Line 5"/>
            <p:cNvSpPr>
              <a:spLocks noChangeShapeType="1"/>
            </p:cNvSpPr>
            <p:nvPr/>
          </p:nvSpPr>
          <p:spPr bwMode="auto">
            <a:xfrm>
              <a:off x="3399" y="3243"/>
              <a:ext cx="0" cy="599"/>
            </a:xfrm>
            <a:prstGeom prst="line">
              <a:avLst/>
            </a:prstGeom>
            <a:noFill/>
            <a:ln w="254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 name="Group 6"/>
          <p:cNvGrpSpPr>
            <a:grpSpLocks/>
          </p:cNvGrpSpPr>
          <p:nvPr/>
        </p:nvGrpSpPr>
        <p:grpSpPr bwMode="auto">
          <a:xfrm>
            <a:off x="2205038" y="3705225"/>
            <a:ext cx="3409950" cy="1452563"/>
            <a:chOff x="1504" y="2334"/>
            <a:chExt cx="2326" cy="915"/>
          </a:xfrm>
        </p:grpSpPr>
        <p:sp>
          <p:nvSpPr>
            <p:cNvPr id="35866" name="Rectangle 7"/>
            <p:cNvSpPr>
              <a:spLocks noChangeArrowheads="1"/>
            </p:cNvSpPr>
            <p:nvPr/>
          </p:nvSpPr>
          <p:spPr bwMode="auto">
            <a:xfrm>
              <a:off x="1504" y="2827"/>
              <a:ext cx="940" cy="412"/>
            </a:xfrm>
            <a:prstGeom prst="rect">
              <a:avLst/>
            </a:prstGeom>
            <a:solidFill>
              <a:srgbClr val="FFFF99"/>
            </a:solidFill>
            <a:ln w="12700">
              <a:solidFill>
                <a:srgbClr val="000000"/>
              </a:solidFill>
              <a:miter lim="800000"/>
              <a:headEnd/>
              <a:tailEnd/>
            </a:ln>
          </p:spPr>
          <p:txBody>
            <a:bodyPr wrap="none" lIns="92075" tIns="46038" rIns="92075" bIns="46038">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b="1">
                  <a:solidFill>
                    <a:srgbClr val="000000"/>
                  </a:solidFill>
                </a:rPr>
                <a:t>institutional</a:t>
              </a:r>
            </a:p>
            <a:p>
              <a:pPr algn="ctr"/>
              <a:r>
                <a:rPr lang="en-GB" altLang="en-US" b="1">
                  <a:solidFill>
                    <a:srgbClr val="000000"/>
                  </a:solidFill>
                </a:rPr>
                <a:t>agreements</a:t>
              </a:r>
              <a:endParaRPr lang="en-GB" altLang="en-US" sz="2000" b="1">
                <a:solidFill>
                  <a:srgbClr val="000000"/>
                </a:solidFill>
                <a:latin typeface="Times New Roman" pitchFamily="18" charset="0"/>
              </a:endParaRPr>
            </a:p>
          </p:txBody>
        </p:sp>
        <p:sp>
          <p:nvSpPr>
            <p:cNvPr id="35867" name="Line 8"/>
            <p:cNvSpPr>
              <a:spLocks noChangeShapeType="1"/>
            </p:cNvSpPr>
            <p:nvPr/>
          </p:nvSpPr>
          <p:spPr bwMode="auto">
            <a:xfrm>
              <a:off x="2455" y="3062"/>
              <a:ext cx="511" cy="0"/>
            </a:xfrm>
            <a:prstGeom prst="line">
              <a:avLst/>
            </a:prstGeom>
            <a:noFill/>
            <a:ln w="25400">
              <a:solidFill>
                <a:schemeClr val="tx1"/>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5868" name="Line 9"/>
            <p:cNvSpPr>
              <a:spLocks noChangeShapeType="1"/>
            </p:cNvSpPr>
            <p:nvPr/>
          </p:nvSpPr>
          <p:spPr bwMode="auto">
            <a:xfrm flipH="1">
              <a:off x="3400" y="2334"/>
              <a:ext cx="0" cy="505"/>
            </a:xfrm>
            <a:prstGeom prst="line">
              <a:avLst/>
            </a:prstGeom>
            <a:noFill/>
            <a:ln w="254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5869" name="Rectangle 10"/>
            <p:cNvSpPr>
              <a:spLocks noChangeArrowheads="1"/>
            </p:cNvSpPr>
            <p:nvPr/>
          </p:nvSpPr>
          <p:spPr bwMode="auto">
            <a:xfrm>
              <a:off x="2962" y="2837"/>
              <a:ext cx="868" cy="412"/>
            </a:xfrm>
            <a:prstGeom prst="rect">
              <a:avLst/>
            </a:prstGeom>
            <a:solidFill>
              <a:srgbClr val="FFFF99"/>
            </a:solidFill>
            <a:ln w="12700">
              <a:solidFill>
                <a:srgbClr val="000000"/>
              </a:solidFill>
              <a:miter lim="800000"/>
              <a:headEnd/>
              <a:tailEnd/>
            </a:ln>
          </p:spPr>
          <p:txBody>
            <a:bodyPr lIns="92075" tIns="46038" rIns="92075" bIns="46038">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b="1">
                  <a:solidFill>
                    <a:srgbClr val="000000"/>
                  </a:solidFill>
                </a:rPr>
                <a:t> policy &amp;</a:t>
              </a:r>
            </a:p>
            <a:p>
              <a:pPr algn="ctr"/>
              <a:r>
                <a:rPr lang="en-GB" altLang="en-US" b="1">
                  <a:solidFill>
                    <a:srgbClr val="000000"/>
                  </a:solidFill>
                </a:rPr>
                <a:t> standards</a:t>
              </a:r>
              <a:endParaRPr lang="en-GB" altLang="en-US" sz="2000" b="1">
                <a:solidFill>
                  <a:srgbClr val="000000"/>
                </a:solidFill>
                <a:latin typeface="Times New Roman" pitchFamily="18" charset="0"/>
              </a:endParaRPr>
            </a:p>
          </p:txBody>
        </p:sp>
      </p:grpSp>
      <p:grpSp>
        <p:nvGrpSpPr>
          <p:cNvPr id="4" name="Group 11"/>
          <p:cNvGrpSpPr>
            <a:grpSpLocks/>
          </p:cNvGrpSpPr>
          <p:nvPr/>
        </p:nvGrpSpPr>
        <p:grpSpPr bwMode="auto">
          <a:xfrm>
            <a:off x="4343400" y="1971675"/>
            <a:ext cx="1271588" cy="1098550"/>
            <a:chOff x="2963" y="1242"/>
            <a:chExt cx="868" cy="692"/>
          </a:xfrm>
        </p:grpSpPr>
        <p:sp>
          <p:nvSpPr>
            <p:cNvPr id="35864" name="Line 12"/>
            <p:cNvSpPr>
              <a:spLocks noChangeShapeType="1"/>
            </p:cNvSpPr>
            <p:nvPr/>
          </p:nvSpPr>
          <p:spPr bwMode="auto">
            <a:xfrm>
              <a:off x="3398" y="1485"/>
              <a:ext cx="0" cy="449"/>
            </a:xfrm>
            <a:prstGeom prst="line">
              <a:avLst/>
            </a:prstGeom>
            <a:noFill/>
            <a:ln w="254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5865" name="Rectangle 13"/>
            <p:cNvSpPr>
              <a:spLocks noChangeArrowheads="1"/>
            </p:cNvSpPr>
            <p:nvPr/>
          </p:nvSpPr>
          <p:spPr bwMode="auto">
            <a:xfrm>
              <a:off x="2963" y="1242"/>
              <a:ext cx="868" cy="239"/>
            </a:xfrm>
            <a:prstGeom prst="rect">
              <a:avLst/>
            </a:prstGeom>
            <a:solidFill>
              <a:srgbClr val="FFFF99"/>
            </a:solidFill>
            <a:ln w="12700">
              <a:solidFill>
                <a:srgbClr val="000000"/>
              </a:solidFill>
              <a:miter lim="800000"/>
              <a:headEnd/>
              <a:tailEnd/>
            </a:ln>
          </p:spPr>
          <p:txBody>
            <a:bodyPr lIns="92075" tIns="46038" rIns="92075" bIns="46038">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b="1">
                  <a:solidFill>
                    <a:srgbClr val="000000"/>
                  </a:solidFill>
                </a:rPr>
                <a:t>sources</a:t>
              </a:r>
              <a:endParaRPr lang="en-GB" altLang="en-US" sz="2000" b="1">
                <a:solidFill>
                  <a:srgbClr val="000000"/>
                </a:solidFill>
                <a:latin typeface="Times New Roman" pitchFamily="18" charset="0"/>
              </a:endParaRPr>
            </a:p>
          </p:txBody>
        </p:sp>
      </p:grpSp>
      <p:grpSp>
        <p:nvGrpSpPr>
          <p:cNvPr id="5" name="Group 14"/>
          <p:cNvGrpSpPr>
            <a:grpSpLocks/>
          </p:cNvGrpSpPr>
          <p:nvPr/>
        </p:nvGrpSpPr>
        <p:grpSpPr bwMode="auto">
          <a:xfrm>
            <a:off x="5580063" y="3213100"/>
            <a:ext cx="2105025" cy="2051050"/>
            <a:chOff x="3833" y="2076"/>
            <a:chExt cx="1436" cy="1292"/>
          </a:xfrm>
        </p:grpSpPr>
        <p:sp>
          <p:nvSpPr>
            <p:cNvPr id="35859" name="Rectangle 15"/>
            <p:cNvSpPr>
              <a:spLocks noChangeArrowheads="1"/>
            </p:cNvSpPr>
            <p:nvPr/>
          </p:nvSpPr>
          <p:spPr bwMode="auto">
            <a:xfrm>
              <a:off x="4328" y="2956"/>
              <a:ext cx="941" cy="412"/>
            </a:xfrm>
            <a:prstGeom prst="rect">
              <a:avLst/>
            </a:prstGeom>
            <a:solidFill>
              <a:srgbClr val="FFFF99"/>
            </a:solidFill>
            <a:ln w="12700">
              <a:solidFill>
                <a:srgbClr val="000000"/>
              </a:solidFill>
              <a:miter lim="800000"/>
              <a:headEnd/>
              <a:tailEnd/>
            </a:ln>
          </p:spPr>
          <p:txBody>
            <a:bodyPr lIns="92075" tIns="46038" rIns="92075" bIns="46038">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b="1">
                  <a:solidFill>
                    <a:srgbClr val="000000"/>
                  </a:solidFill>
                </a:rPr>
                <a:t>technolo</a:t>
              </a:r>
              <a:r>
                <a:rPr lang="cs-CZ" altLang="en-US" b="1">
                  <a:solidFill>
                    <a:srgbClr val="000000"/>
                  </a:solidFill>
                </a:rPr>
                <a:t>g</a:t>
              </a:r>
              <a:r>
                <a:rPr lang="en-GB" altLang="en-US" b="1">
                  <a:solidFill>
                    <a:srgbClr val="000000"/>
                  </a:solidFill>
                </a:rPr>
                <a:t>y</a:t>
              </a:r>
              <a:endParaRPr lang="en-GB" altLang="en-US" sz="2000" b="1">
                <a:solidFill>
                  <a:srgbClr val="000000"/>
                </a:solidFill>
                <a:latin typeface="Times New Roman" pitchFamily="18" charset="0"/>
              </a:endParaRPr>
            </a:p>
          </p:txBody>
        </p:sp>
        <p:sp>
          <p:nvSpPr>
            <p:cNvPr id="35860" name="Line 16"/>
            <p:cNvSpPr>
              <a:spLocks noChangeShapeType="1"/>
            </p:cNvSpPr>
            <p:nvPr/>
          </p:nvSpPr>
          <p:spPr bwMode="auto">
            <a:xfrm flipH="1">
              <a:off x="4772" y="2076"/>
              <a:ext cx="0" cy="286"/>
            </a:xfrm>
            <a:prstGeom prst="line">
              <a:avLst/>
            </a:prstGeom>
            <a:noFill/>
            <a:ln w="254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5861" name="Line 17"/>
            <p:cNvSpPr>
              <a:spLocks noChangeShapeType="1"/>
            </p:cNvSpPr>
            <p:nvPr/>
          </p:nvSpPr>
          <p:spPr bwMode="auto">
            <a:xfrm rot="5400000">
              <a:off x="4607" y="2791"/>
              <a:ext cx="342" cy="0"/>
            </a:xfrm>
            <a:prstGeom prst="line">
              <a:avLst/>
            </a:prstGeom>
            <a:noFill/>
            <a:ln w="25400">
              <a:solidFill>
                <a:schemeClr val="tx1"/>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5862" name="Rectangle 18"/>
            <p:cNvSpPr>
              <a:spLocks noChangeArrowheads="1"/>
            </p:cNvSpPr>
            <p:nvPr/>
          </p:nvSpPr>
          <p:spPr bwMode="auto">
            <a:xfrm>
              <a:off x="4344" y="2356"/>
              <a:ext cx="909" cy="258"/>
            </a:xfrm>
            <a:prstGeom prst="rect">
              <a:avLst/>
            </a:prstGeom>
            <a:solidFill>
              <a:srgbClr val="FFFF99"/>
            </a:solidFill>
            <a:ln w="12700">
              <a:solidFill>
                <a:srgbClr val="000000"/>
              </a:solidFill>
              <a:miter lim="800000"/>
              <a:headEnd/>
              <a:tailEnd/>
            </a:ln>
          </p:spPr>
          <p:txBody>
            <a:bodyPr lIns="92075" tIns="46038" rIns="92075" bIns="46038">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b="1">
                  <a:solidFill>
                    <a:srgbClr val="000000"/>
                  </a:solidFill>
                </a:rPr>
                <a:t>network</a:t>
              </a:r>
              <a:r>
                <a:rPr lang="en-GB" altLang="en-US" sz="2000" b="1">
                  <a:solidFill>
                    <a:srgbClr val="000000"/>
                  </a:solidFill>
                  <a:latin typeface="Times New Roman" pitchFamily="18" charset="0"/>
                </a:rPr>
                <a:t>   </a:t>
              </a:r>
            </a:p>
          </p:txBody>
        </p:sp>
        <p:sp>
          <p:nvSpPr>
            <p:cNvPr id="35863" name="Freeform 19"/>
            <p:cNvSpPr>
              <a:spLocks noChangeArrowheads="1"/>
            </p:cNvSpPr>
            <p:nvPr/>
          </p:nvSpPr>
          <p:spPr bwMode="auto">
            <a:xfrm>
              <a:off x="3833" y="2079"/>
              <a:ext cx="943" cy="1"/>
            </a:xfrm>
            <a:custGeom>
              <a:avLst/>
              <a:gdLst>
                <a:gd name="T0" fmla="*/ 0 w 936"/>
                <a:gd name="T1" fmla="*/ 0 h 1"/>
                <a:gd name="T2" fmla="*/ 936 w 936"/>
                <a:gd name="T3" fmla="*/ 0 h 1"/>
                <a:gd name="T4" fmla="*/ 0 60000 65536"/>
                <a:gd name="T5" fmla="*/ 0 60000 65536"/>
                <a:gd name="T6" fmla="*/ 0 w 936"/>
                <a:gd name="T7" fmla="*/ 0 h 1"/>
                <a:gd name="T8" fmla="*/ 936 w 936"/>
                <a:gd name="T9" fmla="*/ 1 h 1"/>
              </a:gdLst>
              <a:ahLst/>
              <a:cxnLst>
                <a:cxn ang="T4">
                  <a:pos x="T0" y="T1"/>
                </a:cxn>
                <a:cxn ang="T5">
                  <a:pos x="T2" y="T3"/>
                </a:cxn>
              </a:cxnLst>
              <a:rect l="T6" t="T7" r="T8" b="T9"/>
              <a:pathLst>
                <a:path w="936" h="1">
                  <a:moveTo>
                    <a:pt x="0" y="0"/>
                  </a:moveTo>
                  <a:lnTo>
                    <a:pt x="936" y="0"/>
                  </a:lnTo>
                </a:path>
              </a:pathLst>
            </a:custGeom>
            <a:solidFill>
              <a:srgbClr val="FFFF99"/>
            </a:solidFill>
            <a:ln w="25400">
              <a:solidFill>
                <a:schemeClr val="tx1"/>
              </a:solidFill>
              <a:round/>
              <a:headEnd type="stealth" w="med" len="lg"/>
              <a:tailEnd type="stealth" w="med" len="lg"/>
            </a:ln>
          </p:spPr>
          <p:txBody>
            <a:bodyPr wrap="none" anchor="ctr"/>
            <a:lstStyle/>
            <a:p>
              <a:endParaRPr lang="en-US"/>
            </a:p>
          </p:txBody>
        </p:sp>
      </p:grpSp>
      <p:grpSp>
        <p:nvGrpSpPr>
          <p:cNvPr id="6" name="Group 20"/>
          <p:cNvGrpSpPr>
            <a:grpSpLocks/>
          </p:cNvGrpSpPr>
          <p:nvPr/>
        </p:nvGrpSpPr>
        <p:grpSpPr bwMode="auto">
          <a:xfrm>
            <a:off x="1587500" y="2844800"/>
            <a:ext cx="2236788" cy="3346450"/>
            <a:chOff x="1083" y="1837"/>
            <a:chExt cx="1526" cy="2108"/>
          </a:xfrm>
        </p:grpSpPr>
        <p:sp>
          <p:nvSpPr>
            <p:cNvPr id="35856" name="WordArt 21"/>
            <p:cNvSpPr>
              <a:spLocks noChangeArrowheads="1" noChangeShapeType="1" noTextEdit="1"/>
            </p:cNvSpPr>
            <p:nvPr/>
          </p:nvSpPr>
          <p:spPr bwMode="auto">
            <a:xfrm rot="-1513224">
              <a:off x="1427" y="1837"/>
              <a:ext cx="1182" cy="228"/>
            </a:xfrm>
            <a:prstGeom prst="rect">
              <a:avLst/>
            </a:prstGeom>
            <a:extLst>
              <a:ext uri="{91240B29-F687-4F45-9708-019B960494DF}">
                <a14:hiddenLine xmlns:a14="http://schemas.microsoft.com/office/drawing/2010/main" w="3175">
                  <a:solidFill>
                    <a:srgbClr val="000000"/>
                  </a:solidFill>
                  <a:round/>
                  <a:headEnd type="none" w="sm" len="sm"/>
                  <a:tailEnd type="none" w="sm" len="sm"/>
                </a14:hiddenLine>
              </a:ext>
            </a:extLst>
          </p:spPr>
          <p:txBody>
            <a:bodyPr spcFirstLastPara="1" wrap="none" fromWordArt="1">
              <a:prstTxWarp prst="textArchUp">
                <a:avLst>
                  <a:gd name="adj" fmla="val 10800004"/>
                </a:avLst>
              </a:prstTxWarp>
            </a:bodyPr>
            <a:lstStyle/>
            <a:p>
              <a:pPr algn="ctr"/>
              <a:r>
                <a:rPr lang="en-US" sz="2000" kern="10">
                  <a:solidFill>
                    <a:srgbClr val="A50021"/>
                  </a:solidFill>
                  <a:latin typeface="Arial Black"/>
                </a:rPr>
                <a:t>requirements</a:t>
              </a:r>
            </a:p>
          </p:txBody>
        </p:sp>
        <p:sp>
          <p:nvSpPr>
            <p:cNvPr id="35857" name="Freeform 22"/>
            <p:cNvSpPr>
              <a:spLocks/>
            </p:cNvSpPr>
            <p:nvPr/>
          </p:nvSpPr>
          <p:spPr bwMode="auto">
            <a:xfrm>
              <a:off x="1083" y="2034"/>
              <a:ext cx="271" cy="261"/>
            </a:xfrm>
            <a:custGeom>
              <a:avLst/>
              <a:gdLst>
                <a:gd name="T0" fmla="*/ 0 w 271"/>
                <a:gd name="T1" fmla="*/ 155 h 261"/>
                <a:gd name="T2" fmla="*/ 271 w 271"/>
                <a:gd name="T3" fmla="*/ 0 h 261"/>
                <a:gd name="T4" fmla="*/ 153 w 271"/>
                <a:gd name="T5" fmla="*/ 261 h 261"/>
                <a:gd name="T6" fmla="*/ 137 w 271"/>
                <a:gd name="T7" fmla="*/ 141 h 261"/>
                <a:gd name="T8" fmla="*/ 0 w 271"/>
                <a:gd name="T9" fmla="*/ 155 h 261"/>
                <a:gd name="T10" fmla="*/ 0 60000 65536"/>
                <a:gd name="T11" fmla="*/ 0 60000 65536"/>
                <a:gd name="T12" fmla="*/ 0 60000 65536"/>
                <a:gd name="T13" fmla="*/ 0 60000 65536"/>
                <a:gd name="T14" fmla="*/ 0 60000 65536"/>
                <a:gd name="T15" fmla="*/ 0 w 271"/>
                <a:gd name="T16" fmla="*/ 0 h 261"/>
                <a:gd name="T17" fmla="*/ 271 w 271"/>
                <a:gd name="T18" fmla="*/ 261 h 261"/>
              </a:gdLst>
              <a:ahLst/>
              <a:cxnLst>
                <a:cxn ang="T10">
                  <a:pos x="T0" y="T1"/>
                </a:cxn>
                <a:cxn ang="T11">
                  <a:pos x="T2" y="T3"/>
                </a:cxn>
                <a:cxn ang="T12">
                  <a:pos x="T4" y="T5"/>
                </a:cxn>
                <a:cxn ang="T13">
                  <a:pos x="T6" y="T7"/>
                </a:cxn>
                <a:cxn ang="T14">
                  <a:pos x="T8" y="T9"/>
                </a:cxn>
              </a:cxnLst>
              <a:rect l="T15" t="T16" r="T17" b="T18"/>
              <a:pathLst>
                <a:path w="271" h="261">
                  <a:moveTo>
                    <a:pt x="0" y="155"/>
                  </a:moveTo>
                  <a:lnTo>
                    <a:pt x="271" y="0"/>
                  </a:lnTo>
                  <a:lnTo>
                    <a:pt x="153" y="261"/>
                  </a:lnTo>
                  <a:lnTo>
                    <a:pt x="137" y="141"/>
                  </a:lnTo>
                  <a:lnTo>
                    <a:pt x="0" y="155"/>
                  </a:lnTo>
                  <a:close/>
                </a:path>
              </a:pathLst>
            </a:custGeom>
            <a:solidFill>
              <a:schemeClr val="tx1"/>
            </a:solidFill>
            <a:ln w="12700" cap="flat" cmpd="sng">
              <a:solidFill>
                <a:schemeClr val="tx1"/>
              </a:solidFill>
              <a:prstDash val="solid"/>
              <a:round/>
              <a:headEnd/>
              <a:tailEnd/>
            </a:ln>
          </p:spPr>
          <p:txBody>
            <a:bodyPr wrap="none" anchor="ctr"/>
            <a:lstStyle/>
            <a:p>
              <a:endParaRPr lang="en-US"/>
            </a:p>
          </p:txBody>
        </p:sp>
        <p:sp>
          <p:nvSpPr>
            <p:cNvPr id="35858" name="Freeform 23"/>
            <p:cNvSpPr>
              <a:spLocks/>
            </p:cNvSpPr>
            <p:nvPr/>
          </p:nvSpPr>
          <p:spPr bwMode="auto">
            <a:xfrm rot="20175179" flipH="1">
              <a:off x="1893" y="3684"/>
              <a:ext cx="271" cy="261"/>
            </a:xfrm>
            <a:custGeom>
              <a:avLst/>
              <a:gdLst>
                <a:gd name="T0" fmla="*/ 0 w 271"/>
                <a:gd name="T1" fmla="*/ 155 h 261"/>
                <a:gd name="T2" fmla="*/ 271 w 271"/>
                <a:gd name="T3" fmla="*/ 0 h 261"/>
                <a:gd name="T4" fmla="*/ 153 w 271"/>
                <a:gd name="T5" fmla="*/ 261 h 261"/>
                <a:gd name="T6" fmla="*/ 137 w 271"/>
                <a:gd name="T7" fmla="*/ 141 h 261"/>
                <a:gd name="T8" fmla="*/ 0 w 271"/>
                <a:gd name="T9" fmla="*/ 155 h 261"/>
                <a:gd name="T10" fmla="*/ 0 60000 65536"/>
                <a:gd name="T11" fmla="*/ 0 60000 65536"/>
                <a:gd name="T12" fmla="*/ 0 60000 65536"/>
                <a:gd name="T13" fmla="*/ 0 60000 65536"/>
                <a:gd name="T14" fmla="*/ 0 60000 65536"/>
                <a:gd name="T15" fmla="*/ 0 w 271"/>
                <a:gd name="T16" fmla="*/ 0 h 261"/>
                <a:gd name="T17" fmla="*/ 271 w 271"/>
                <a:gd name="T18" fmla="*/ 261 h 261"/>
              </a:gdLst>
              <a:ahLst/>
              <a:cxnLst>
                <a:cxn ang="T10">
                  <a:pos x="T0" y="T1"/>
                </a:cxn>
                <a:cxn ang="T11">
                  <a:pos x="T2" y="T3"/>
                </a:cxn>
                <a:cxn ang="T12">
                  <a:pos x="T4" y="T5"/>
                </a:cxn>
                <a:cxn ang="T13">
                  <a:pos x="T6" y="T7"/>
                </a:cxn>
                <a:cxn ang="T14">
                  <a:pos x="T8" y="T9"/>
                </a:cxn>
              </a:cxnLst>
              <a:rect l="T15" t="T16" r="T17" b="T18"/>
              <a:pathLst>
                <a:path w="271" h="261">
                  <a:moveTo>
                    <a:pt x="0" y="155"/>
                  </a:moveTo>
                  <a:lnTo>
                    <a:pt x="271" y="0"/>
                  </a:lnTo>
                  <a:lnTo>
                    <a:pt x="153" y="261"/>
                  </a:lnTo>
                  <a:lnTo>
                    <a:pt x="137" y="141"/>
                  </a:lnTo>
                  <a:lnTo>
                    <a:pt x="0" y="155"/>
                  </a:lnTo>
                  <a:close/>
                </a:path>
              </a:pathLst>
            </a:custGeom>
            <a:solidFill>
              <a:schemeClr val="tx1"/>
            </a:solidFill>
            <a:ln w="12700" cap="flat" cmpd="sng">
              <a:solidFill>
                <a:schemeClr val="tx1"/>
              </a:solidFill>
              <a:prstDash val="solid"/>
              <a:round/>
              <a:headEnd/>
              <a:tailEnd/>
            </a:ln>
          </p:spPr>
          <p:txBody>
            <a:bodyPr wrap="none" anchor="ctr"/>
            <a:lstStyle/>
            <a:p>
              <a:endParaRPr lang="en-US"/>
            </a:p>
          </p:txBody>
        </p:sp>
      </p:grpSp>
      <p:grpSp>
        <p:nvGrpSpPr>
          <p:cNvPr id="7" name="Group 24"/>
          <p:cNvGrpSpPr>
            <a:grpSpLocks/>
          </p:cNvGrpSpPr>
          <p:nvPr/>
        </p:nvGrpSpPr>
        <p:grpSpPr bwMode="auto">
          <a:xfrm>
            <a:off x="6418263" y="2909888"/>
            <a:ext cx="1839912" cy="3327400"/>
            <a:chOff x="4386" y="1878"/>
            <a:chExt cx="1256" cy="2096"/>
          </a:xfrm>
        </p:grpSpPr>
        <p:sp>
          <p:nvSpPr>
            <p:cNvPr id="35853" name="WordArt 25"/>
            <p:cNvSpPr>
              <a:spLocks noChangeArrowheads="1" noChangeShapeType="1" noTextEdit="1"/>
            </p:cNvSpPr>
            <p:nvPr/>
          </p:nvSpPr>
          <p:spPr bwMode="auto">
            <a:xfrm rot="1692047">
              <a:off x="4386" y="1878"/>
              <a:ext cx="954" cy="198"/>
            </a:xfrm>
            <a:prstGeom prst="rect">
              <a:avLst/>
            </a:prstGeom>
            <a:extLst>
              <a:ext uri="{91240B29-F687-4F45-9708-019B960494DF}">
                <a14:hiddenLine xmlns:a14="http://schemas.microsoft.com/office/drawing/2010/main" w="9525">
                  <a:solidFill>
                    <a:srgbClr val="000000"/>
                  </a:solidFill>
                  <a:round/>
                  <a:headEnd type="none" w="sm" len="sm"/>
                  <a:tailEnd type="none" w="sm" len="sm"/>
                </a14:hiddenLine>
              </a:ext>
            </a:extLst>
          </p:spPr>
          <p:txBody>
            <a:bodyPr spcFirstLastPara="1" wrap="none" fromWordArt="1">
              <a:prstTxWarp prst="textArchUp">
                <a:avLst>
                  <a:gd name="adj" fmla="val 10800004"/>
                </a:avLst>
              </a:prstTxWarp>
            </a:bodyPr>
            <a:lstStyle/>
            <a:p>
              <a:pPr algn="ctr"/>
              <a:r>
                <a:rPr lang="en-US" kern="10">
                  <a:solidFill>
                    <a:srgbClr val="A50021"/>
                  </a:solidFill>
                  <a:latin typeface="Arial Black"/>
                </a:rPr>
                <a:t>added value</a:t>
              </a:r>
            </a:p>
          </p:txBody>
        </p:sp>
        <p:sp>
          <p:nvSpPr>
            <p:cNvPr id="35854" name="Freeform 26"/>
            <p:cNvSpPr>
              <a:spLocks/>
            </p:cNvSpPr>
            <p:nvPr/>
          </p:nvSpPr>
          <p:spPr bwMode="auto">
            <a:xfrm rot="192731" flipV="1">
              <a:off x="5371" y="1953"/>
              <a:ext cx="271" cy="261"/>
            </a:xfrm>
            <a:custGeom>
              <a:avLst/>
              <a:gdLst>
                <a:gd name="T0" fmla="*/ 0 w 271"/>
                <a:gd name="T1" fmla="*/ 155 h 261"/>
                <a:gd name="T2" fmla="*/ 271 w 271"/>
                <a:gd name="T3" fmla="*/ 0 h 261"/>
                <a:gd name="T4" fmla="*/ 153 w 271"/>
                <a:gd name="T5" fmla="*/ 261 h 261"/>
                <a:gd name="T6" fmla="*/ 137 w 271"/>
                <a:gd name="T7" fmla="*/ 141 h 261"/>
                <a:gd name="T8" fmla="*/ 0 w 271"/>
                <a:gd name="T9" fmla="*/ 155 h 261"/>
                <a:gd name="T10" fmla="*/ 0 60000 65536"/>
                <a:gd name="T11" fmla="*/ 0 60000 65536"/>
                <a:gd name="T12" fmla="*/ 0 60000 65536"/>
                <a:gd name="T13" fmla="*/ 0 60000 65536"/>
                <a:gd name="T14" fmla="*/ 0 60000 65536"/>
                <a:gd name="T15" fmla="*/ 0 w 271"/>
                <a:gd name="T16" fmla="*/ 0 h 261"/>
                <a:gd name="T17" fmla="*/ 271 w 271"/>
                <a:gd name="T18" fmla="*/ 261 h 261"/>
              </a:gdLst>
              <a:ahLst/>
              <a:cxnLst>
                <a:cxn ang="T10">
                  <a:pos x="T0" y="T1"/>
                </a:cxn>
                <a:cxn ang="T11">
                  <a:pos x="T2" y="T3"/>
                </a:cxn>
                <a:cxn ang="T12">
                  <a:pos x="T4" y="T5"/>
                </a:cxn>
                <a:cxn ang="T13">
                  <a:pos x="T6" y="T7"/>
                </a:cxn>
                <a:cxn ang="T14">
                  <a:pos x="T8" y="T9"/>
                </a:cxn>
              </a:cxnLst>
              <a:rect l="T15" t="T16" r="T17" b="T18"/>
              <a:pathLst>
                <a:path w="271" h="261">
                  <a:moveTo>
                    <a:pt x="0" y="155"/>
                  </a:moveTo>
                  <a:lnTo>
                    <a:pt x="271" y="0"/>
                  </a:lnTo>
                  <a:lnTo>
                    <a:pt x="153" y="261"/>
                  </a:lnTo>
                  <a:lnTo>
                    <a:pt x="137" y="141"/>
                  </a:lnTo>
                  <a:lnTo>
                    <a:pt x="0" y="155"/>
                  </a:lnTo>
                  <a:close/>
                </a:path>
              </a:pathLst>
            </a:custGeom>
            <a:solidFill>
              <a:schemeClr val="tx1"/>
            </a:solidFill>
            <a:ln w="12700" cap="flat" cmpd="sng">
              <a:solidFill>
                <a:schemeClr val="tx1"/>
              </a:solidFill>
              <a:prstDash val="solid"/>
              <a:round/>
              <a:headEnd/>
              <a:tailEnd/>
            </a:ln>
          </p:spPr>
          <p:txBody>
            <a:bodyPr wrap="none" anchor="ctr"/>
            <a:lstStyle/>
            <a:p>
              <a:endParaRPr lang="en-US"/>
            </a:p>
          </p:txBody>
        </p:sp>
        <p:sp>
          <p:nvSpPr>
            <p:cNvPr id="35855" name="Freeform 27"/>
            <p:cNvSpPr>
              <a:spLocks/>
            </p:cNvSpPr>
            <p:nvPr/>
          </p:nvSpPr>
          <p:spPr bwMode="auto">
            <a:xfrm rot="1562542" flipH="1" flipV="1">
              <a:off x="4634" y="3713"/>
              <a:ext cx="271" cy="261"/>
            </a:xfrm>
            <a:custGeom>
              <a:avLst/>
              <a:gdLst>
                <a:gd name="T0" fmla="*/ 0 w 271"/>
                <a:gd name="T1" fmla="*/ 155 h 261"/>
                <a:gd name="T2" fmla="*/ 271 w 271"/>
                <a:gd name="T3" fmla="*/ 0 h 261"/>
                <a:gd name="T4" fmla="*/ 153 w 271"/>
                <a:gd name="T5" fmla="*/ 261 h 261"/>
                <a:gd name="T6" fmla="*/ 137 w 271"/>
                <a:gd name="T7" fmla="*/ 141 h 261"/>
                <a:gd name="T8" fmla="*/ 0 w 271"/>
                <a:gd name="T9" fmla="*/ 155 h 261"/>
                <a:gd name="T10" fmla="*/ 0 60000 65536"/>
                <a:gd name="T11" fmla="*/ 0 60000 65536"/>
                <a:gd name="T12" fmla="*/ 0 60000 65536"/>
                <a:gd name="T13" fmla="*/ 0 60000 65536"/>
                <a:gd name="T14" fmla="*/ 0 60000 65536"/>
                <a:gd name="T15" fmla="*/ 0 w 271"/>
                <a:gd name="T16" fmla="*/ 0 h 261"/>
                <a:gd name="T17" fmla="*/ 271 w 271"/>
                <a:gd name="T18" fmla="*/ 261 h 261"/>
              </a:gdLst>
              <a:ahLst/>
              <a:cxnLst>
                <a:cxn ang="T10">
                  <a:pos x="T0" y="T1"/>
                </a:cxn>
                <a:cxn ang="T11">
                  <a:pos x="T2" y="T3"/>
                </a:cxn>
                <a:cxn ang="T12">
                  <a:pos x="T4" y="T5"/>
                </a:cxn>
                <a:cxn ang="T13">
                  <a:pos x="T6" y="T7"/>
                </a:cxn>
                <a:cxn ang="T14">
                  <a:pos x="T8" y="T9"/>
                </a:cxn>
              </a:cxnLst>
              <a:rect l="T15" t="T16" r="T17" b="T18"/>
              <a:pathLst>
                <a:path w="271" h="261">
                  <a:moveTo>
                    <a:pt x="0" y="155"/>
                  </a:moveTo>
                  <a:lnTo>
                    <a:pt x="271" y="0"/>
                  </a:lnTo>
                  <a:lnTo>
                    <a:pt x="153" y="261"/>
                  </a:lnTo>
                  <a:lnTo>
                    <a:pt x="137" y="141"/>
                  </a:lnTo>
                  <a:lnTo>
                    <a:pt x="0" y="155"/>
                  </a:lnTo>
                  <a:close/>
                </a:path>
              </a:pathLst>
            </a:custGeom>
            <a:solidFill>
              <a:schemeClr val="tx1"/>
            </a:solidFill>
            <a:ln w="12700" cap="flat" cmpd="sng">
              <a:solidFill>
                <a:schemeClr val="tx1"/>
              </a:solidFill>
              <a:prstDash val="solid"/>
              <a:round/>
              <a:headEnd/>
              <a:tailEnd/>
            </a:ln>
          </p:spPr>
          <p:txBody>
            <a:bodyPr wrap="none" anchor="ctr"/>
            <a:lstStyle/>
            <a:p>
              <a:endParaRPr lang="en-US"/>
            </a:p>
          </p:txBody>
        </p:sp>
      </p:grpSp>
      <p:sp>
        <p:nvSpPr>
          <p:cNvPr id="35849" name="Rectangle 28"/>
          <p:cNvSpPr>
            <a:spLocks noChangeArrowheads="1"/>
          </p:cNvSpPr>
          <p:nvPr/>
        </p:nvSpPr>
        <p:spPr bwMode="auto">
          <a:xfrm>
            <a:off x="849313" y="990600"/>
            <a:ext cx="613251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sz="4800"/>
              <a:t>Spatial Data Infrastructures</a:t>
            </a:r>
          </a:p>
        </p:txBody>
      </p:sp>
      <p:sp>
        <p:nvSpPr>
          <p:cNvPr id="35850" name="Rectangle 29"/>
          <p:cNvSpPr>
            <a:spLocks noChangeArrowheads="1"/>
          </p:cNvSpPr>
          <p:nvPr/>
        </p:nvSpPr>
        <p:spPr bwMode="auto">
          <a:xfrm>
            <a:off x="8183563" y="0"/>
            <a:ext cx="95885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buFont typeface="Wingdings" pitchFamily="2" charset="2"/>
              <a:buNone/>
            </a:pPr>
            <a:r>
              <a:rPr lang="en-GB" altLang="en-US" sz="1300" b="1"/>
              <a:t>I</a:t>
            </a:r>
            <a:endParaRPr lang="en-GB" altLang="en-US" sz="1300"/>
          </a:p>
        </p:txBody>
      </p:sp>
      <p:sp>
        <p:nvSpPr>
          <p:cNvPr id="35851" name="Rectangle 30"/>
          <p:cNvSpPr>
            <a:spLocks noChangeArrowheads="1"/>
          </p:cNvSpPr>
          <p:nvPr/>
        </p:nvSpPr>
        <p:spPr bwMode="auto">
          <a:xfrm>
            <a:off x="4340225" y="3073400"/>
            <a:ext cx="1274763" cy="654050"/>
          </a:xfrm>
          <a:prstGeom prst="rect">
            <a:avLst/>
          </a:prstGeom>
          <a:solidFill>
            <a:srgbClr val="FFFF99"/>
          </a:solidFill>
          <a:ln w="12700">
            <a:solidFill>
              <a:srgbClr val="000000"/>
            </a:solidFill>
            <a:miter lim="800000"/>
            <a:headEnd/>
            <a:tailEnd/>
          </a:ln>
        </p:spPr>
        <p:txBody>
          <a:bodyPr lIns="92075" tIns="46038" rIns="92075" bIns="46038">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b="1">
                <a:solidFill>
                  <a:srgbClr val="000000"/>
                </a:solidFill>
              </a:rPr>
              <a:t>databases</a:t>
            </a:r>
          </a:p>
          <a:p>
            <a:pPr algn="ctr"/>
            <a:r>
              <a:rPr lang="en-GB" altLang="en-US" b="1">
                <a:solidFill>
                  <a:srgbClr val="000000"/>
                </a:solidFill>
              </a:rPr>
              <a:t>metadata</a:t>
            </a:r>
            <a:endParaRPr lang="en-GB" altLang="en-US" sz="2000" b="1">
              <a:solidFill>
                <a:srgbClr val="000000"/>
              </a:solidFill>
              <a:latin typeface="Times New Roman" pitchFamily="18" charset="0"/>
            </a:endParaRPr>
          </a:p>
        </p:txBody>
      </p:sp>
      <p:sp>
        <p:nvSpPr>
          <p:cNvPr id="35852" name="Nadpis 30"/>
          <p:cNvSpPr>
            <a:spLocks noGrp="1"/>
          </p:cNvSpPr>
          <p:nvPr>
            <p:ph type="title"/>
          </p:nvPr>
        </p:nvSpPr>
        <p:spPr/>
        <p:txBody>
          <a:bodyPr/>
          <a:lstStyle/>
          <a:p>
            <a:endParaRPr lang="en-US" altLang="en-US" smtClean="0"/>
          </a:p>
        </p:txBody>
      </p:sp>
    </p:spTree>
    <p:extLst>
      <p:ext uri="{BB962C8B-B14F-4D97-AF65-F5344CB8AC3E}">
        <p14:creationId xmlns:p14="http://schemas.microsoft.com/office/powerpoint/2010/main" val="17886209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lide(fromLef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slide(fromTop)">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1"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slide(fromTop)">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49890"/>
                                        </p:tgtEl>
                                        <p:attrNameLst>
                                          <p:attrName>style.visibility</p:attrName>
                                        </p:attrNameLst>
                                      </p:cBhvr>
                                      <p:to>
                                        <p:strVal val="visible"/>
                                      </p:to>
                                    </p:set>
                                    <p:animEffect transition="in" filter="box(in)">
                                      <p:cBhvr>
                                        <p:cTn id="27" dur="500"/>
                                        <p:tgtEl>
                                          <p:spTgt spid="54989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00"/>
                                        <p:tgtEl>
                                          <p:spTgt spid="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up)">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989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684213" y="765175"/>
            <a:ext cx="8208962"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dirty="0"/>
              <a:t>The term </a:t>
            </a:r>
            <a:r>
              <a:rPr lang="en-US" altLang="en-US" sz="3200" i="1" dirty="0"/>
              <a:t>Spatial Data Infrastructure (SDI)</a:t>
            </a:r>
            <a:r>
              <a:rPr lang="en-US" altLang="en-US" sz="3200" dirty="0"/>
              <a:t>  is used </a:t>
            </a:r>
            <a:r>
              <a:rPr lang="en-US" altLang="en-US" sz="3200" dirty="0">
                <a:solidFill>
                  <a:srgbClr val="FF0000"/>
                </a:solidFill>
              </a:rPr>
              <a:t>to </a:t>
            </a:r>
            <a:r>
              <a:rPr lang="en-US" altLang="en-US" sz="3200" i="1" dirty="0">
                <a:solidFill>
                  <a:srgbClr val="FF0000"/>
                </a:solidFill>
              </a:rPr>
              <a:t>encapsulate the technologies, policies, institutional arrangements, financial and human resources that facilitate the availability, access and effective usage of geographic data.</a:t>
            </a:r>
            <a:r>
              <a:rPr lang="en-US" altLang="en-US" sz="3200" dirty="0">
                <a:solidFill>
                  <a:srgbClr val="FF0000"/>
                </a:solidFill>
              </a:rPr>
              <a:t> </a:t>
            </a:r>
            <a:endParaRPr lang="cs-CZ" altLang="en-US" sz="3200" dirty="0">
              <a:solidFill>
                <a:srgbClr val="FF0000"/>
              </a:solidFill>
            </a:endParaRPr>
          </a:p>
          <a:p>
            <a:pPr eaLnBrk="1" hangingPunct="1">
              <a:spcBef>
                <a:spcPct val="50000"/>
              </a:spcBef>
            </a:pPr>
            <a:r>
              <a:rPr lang="en-US" altLang="en-US" sz="3200" dirty="0"/>
              <a:t>The SDI provides the means for </a:t>
            </a:r>
            <a:r>
              <a:rPr lang="en-US" altLang="en-US" sz="3200" i="1" dirty="0"/>
              <a:t>discovery, access and application</a:t>
            </a:r>
            <a:r>
              <a:rPr lang="en-US" altLang="en-US" sz="3200" dirty="0"/>
              <a:t> of spatial data for policy-makers, planners and managers, citizens and their organizations. </a:t>
            </a:r>
            <a:endParaRPr lang="cs-CZ" altLang="en-US" sz="3200" dirty="0"/>
          </a:p>
        </p:txBody>
      </p:sp>
      <p:sp>
        <p:nvSpPr>
          <p:cNvPr id="36867" name="Nadpis 2"/>
          <p:cNvSpPr>
            <a:spLocks noGrp="1"/>
          </p:cNvSpPr>
          <p:nvPr>
            <p:ph type="title"/>
          </p:nvPr>
        </p:nvSpPr>
        <p:spPr>
          <a:xfrm flipH="1">
            <a:off x="8686799" y="765174"/>
            <a:ext cx="206375" cy="652463"/>
          </a:xfrm>
        </p:spPr>
        <p:txBody>
          <a:bodyPr>
            <a:noAutofit/>
          </a:bodyPr>
          <a:lstStyle/>
          <a:p>
            <a:endParaRPr lang="en-US" altLang="en-US" dirty="0" smtClean="0"/>
          </a:p>
        </p:txBody>
      </p:sp>
    </p:spTree>
    <p:extLst>
      <p:ext uri="{BB962C8B-B14F-4D97-AF65-F5344CB8AC3E}">
        <p14:creationId xmlns:p14="http://schemas.microsoft.com/office/powerpoint/2010/main" val="6925467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468313" y="692150"/>
            <a:ext cx="849630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sz="3200" dirty="0"/>
              <a:t>SDI technologies consist of </a:t>
            </a:r>
            <a:r>
              <a:rPr lang="en-US" altLang="en-US" sz="3200" i="1" dirty="0">
                <a:solidFill>
                  <a:srgbClr val="FF0000"/>
                </a:solidFill>
              </a:rPr>
              <a:t>a set of data services</a:t>
            </a:r>
            <a:r>
              <a:rPr lang="en-US" altLang="en-US" sz="3200" dirty="0">
                <a:solidFill>
                  <a:srgbClr val="FF0000"/>
                </a:solidFill>
              </a:rPr>
              <a:t> </a:t>
            </a:r>
            <a:r>
              <a:rPr lang="en-US" altLang="en-US" sz="3200" dirty="0"/>
              <a:t>that provide geographic data and their attributes. </a:t>
            </a:r>
            <a:endParaRPr lang="cs-CZ" altLang="en-US" sz="3200" dirty="0"/>
          </a:p>
          <a:p>
            <a:pPr eaLnBrk="1" hangingPunct="1">
              <a:spcBef>
                <a:spcPct val="50000"/>
              </a:spcBef>
            </a:pPr>
            <a:r>
              <a:rPr lang="cs-CZ" altLang="en-US" sz="3200" dirty="0"/>
              <a:t>S</a:t>
            </a:r>
            <a:r>
              <a:rPr lang="en-US" altLang="en-US" sz="3200" dirty="0" err="1"/>
              <a:t>ervices</a:t>
            </a:r>
            <a:r>
              <a:rPr lang="en-US" altLang="en-US" sz="3200" dirty="0"/>
              <a:t> and data are documented with </a:t>
            </a:r>
            <a:r>
              <a:rPr lang="en-US" altLang="en-US" sz="3200" i="1" dirty="0">
                <a:solidFill>
                  <a:srgbClr val="FF0000"/>
                </a:solidFill>
              </a:rPr>
              <a:t>meta-data</a:t>
            </a:r>
            <a:r>
              <a:rPr lang="en-US" altLang="en-US" sz="3200" dirty="0"/>
              <a:t> which that subsequently offer the means </a:t>
            </a:r>
            <a:endParaRPr lang="cs-CZ" altLang="en-US" sz="3200" dirty="0"/>
          </a:p>
          <a:p>
            <a:pPr eaLnBrk="1" hangingPunct="1">
              <a:spcBef>
                <a:spcPct val="50000"/>
              </a:spcBef>
            </a:pPr>
            <a:r>
              <a:rPr lang="en-US" altLang="en-US" sz="3200" i="1" dirty="0">
                <a:solidFill>
                  <a:srgbClr val="FF0000"/>
                </a:solidFill>
              </a:rPr>
              <a:t>to discover, </a:t>
            </a:r>
            <a:r>
              <a:rPr lang="en-US" altLang="en-US" sz="3200" i="1" dirty="0" err="1">
                <a:solidFill>
                  <a:srgbClr val="FF0000"/>
                </a:solidFill>
              </a:rPr>
              <a:t>visualise</a:t>
            </a:r>
            <a:r>
              <a:rPr lang="en-US" altLang="en-US" sz="3200" i="1" dirty="0">
                <a:solidFill>
                  <a:srgbClr val="FF0000"/>
                </a:solidFill>
              </a:rPr>
              <a:t> and evaluate the data through the Web.</a:t>
            </a:r>
            <a:r>
              <a:rPr lang="en-US" altLang="en-US" sz="3200" dirty="0">
                <a:solidFill>
                  <a:srgbClr val="FF0000"/>
                </a:solidFill>
              </a:rPr>
              <a:t> </a:t>
            </a:r>
            <a:r>
              <a:rPr lang="en-US" altLang="en-US" sz="3200" dirty="0"/>
              <a:t>Additionally, methods are provided to access the data. Applications are built to solve specific needs on the data service layer.</a:t>
            </a:r>
            <a:endParaRPr lang="cs-CZ" altLang="en-US" sz="3200" dirty="0"/>
          </a:p>
        </p:txBody>
      </p:sp>
      <p:sp>
        <p:nvSpPr>
          <p:cNvPr id="37891" name="Nadpis 2"/>
          <p:cNvSpPr>
            <a:spLocks noGrp="1"/>
          </p:cNvSpPr>
          <p:nvPr>
            <p:ph type="title"/>
          </p:nvPr>
        </p:nvSpPr>
        <p:spPr>
          <a:xfrm flipH="1">
            <a:off x="8686799" y="274638"/>
            <a:ext cx="277813" cy="1143000"/>
          </a:xfrm>
        </p:spPr>
        <p:txBody>
          <a:bodyPr/>
          <a:lstStyle/>
          <a:p>
            <a:pPr algn="l"/>
            <a:endParaRPr lang="en-US" altLang="en-US" dirty="0" smtClean="0">
              <a:solidFill>
                <a:srgbClr val="FFC000"/>
              </a:solidFill>
            </a:endParaRPr>
          </a:p>
        </p:txBody>
      </p:sp>
    </p:spTree>
    <p:extLst>
      <p:ext uri="{BB962C8B-B14F-4D97-AF65-F5344CB8AC3E}">
        <p14:creationId xmlns:p14="http://schemas.microsoft.com/office/powerpoint/2010/main" val="17068785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ovéPole 1"/>
          <p:cNvSpPr txBox="1">
            <a:spLocks noChangeArrowheads="1"/>
          </p:cNvSpPr>
          <p:nvPr/>
        </p:nvSpPr>
        <p:spPr bwMode="auto">
          <a:xfrm>
            <a:off x="1285875" y="500063"/>
            <a:ext cx="6929438" cy="600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en-US" sz="3200" dirty="0" err="1"/>
              <a:t>The</a:t>
            </a:r>
            <a:r>
              <a:rPr lang="cs-CZ" altLang="en-US" sz="3200" dirty="0"/>
              <a:t> INSPIRE de facto </a:t>
            </a:r>
            <a:r>
              <a:rPr lang="cs-CZ" altLang="en-US" sz="3200" dirty="0" err="1"/>
              <a:t>begun</a:t>
            </a:r>
            <a:r>
              <a:rPr lang="cs-CZ" altLang="en-US" sz="3200" dirty="0"/>
              <a:t> in </a:t>
            </a:r>
            <a:r>
              <a:rPr lang="cs-CZ" altLang="en-US" sz="3200" dirty="0" err="1"/>
              <a:t>September</a:t>
            </a:r>
            <a:r>
              <a:rPr lang="cs-CZ" altLang="en-US" sz="3200" dirty="0"/>
              <a:t> 2001, </a:t>
            </a:r>
            <a:r>
              <a:rPr lang="cs-CZ" altLang="en-US" sz="3200" dirty="0" err="1"/>
              <a:t>than</a:t>
            </a:r>
            <a:r>
              <a:rPr lang="cs-CZ" altLang="en-US" sz="3200" dirty="0"/>
              <a:t> </a:t>
            </a:r>
            <a:r>
              <a:rPr lang="cs-CZ" altLang="en-US" sz="3200" dirty="0" err="1"/>
              <a:t>the</a:t>
            </a:r>
            <a:r>
              <a:rPr lang="cs-CZ" altLang="en-US" sz="3200" dirty="0"/>
              <a:t> </a:t>
            </a:r>
            <a:r>
              <a:rPr lang="cs-CZ" altLang="en-US" sz="3200" dirty="0" err="1"/>
              <a:t>first</a:t>
            </a:r>
            <a:r>
              <a:rPr lang="cs-CZ" altLang="en-US" sz="3200" dirty="0"/>
              <a:t> INSPIRE, </a:t>
            </a:r>
            <a:r>
              <a:rPr lang="cs-CZ" altLang="en-US" sz="3200" dirty="0" err="1"/>
              <a:t>or</a:t>
            </a:r>
            <a:r>
              <a:rPr lang="cs-CZ" altLang="en-US" sz="3200" dirty="0"/>
              <a:t> </a:t>
            </a:r>
            <a:r>
              <a:rPr lang="cs-CZ" altLang="en-US" sz="3200" dirty="0" err="1"/>
              <a:t>at</a:t>
            </a:r>
            <a:r>
              <a:rPr lang="cs-CZ" altLang="en-US" sz="3200" dirty="0"/>
              <a:t> </a:t>
            </a:r>
            <a:r>
              <a:rPr lang="cs-CZ" altLang="en-US" sz="3200" dirty="0" err="1"/>
              <a:t>that</a:t>
            </a:r>
            <a:r>
              <a:rPr lang="cs-CZ" altLang="en-US" sz="3200" dirty="0"/>
              <a:t> </a:t>
            </a:r>
            <a:r>
              <a:rPr lang="cs-CZ" altLang="en-US" sz="3200" dirty="0" err="1"/>
              <a:t>time</a:t>
            </a:r>
            <a:r>
              <a:rPr lang="cs-CZ" altLang="en-US" sz="3200" dirty="0"/>
              <a:t> </a:t>
            </a:r>
            <a:r>
              <a:rPr lang="cs-CZ" altLang="en-US" sz="3200" dirty="0" err="1"/>
              <a:t>the</a:t>
            </a:r>
            <a:r>
              <a:rPr lang="cs-CZ" altLang="en-US" sz="3200" dirty="0"/>
              <a:t> E-ESDI Expert </a:t>
            </a:r>
            <a:r>
              <a:rPr lang="cs-CZ" altLang="en-US" sz="3200" dirty="0" err="1"/>
              <a:t>group</a:t>
            </a:r>
            <a:r>
              <a:rPr lang="cs-CZ" altLang="en-US" sz="3200" dirty="0"/>
              <a:t>, </a:t>
            </a:r>
            <a:r>
              <a:rPr lang="cs-CZ" altLang="en-US" sz="3200" dirty="0" err="1"/>
              <a:t>was</a:t>
            </a:r>
            <a:r>
              <a:rPr lang="cs-CZ" altLang="en-US" sz="3200" dirty="0"/>
              <a:t> </a:t>
            </a:r>
            <a:r>
              <a:rPr lang="cs-CZ" altLang="en-US" sz="3200" dirty="0" err="1"/>
              <a:t>convened</a:t>
            </a:r>
            <a:r>
              <a:rPr lang="cs-CZ" altLang="en-US" sz="3200" dirty="0"/>
              <a:t> in </a:t>
            </a:r>
            <a:r>
              <a:rPr lang="cs-CZ" altLang="en-US" sz="3200" dirty="0" err="1"/>
              <a:t>Brussels</a:t>
            </a:r>
            <a:r>
              <a:rPr lang="cs-CZ" altLang="en-US" sz="3200" dirty="0"/>
              <a:t>. </a:t>
            </a:r>
          </a:p>
          <a:p>
            <a:pPr eaLnBrk="1" hangingPunct="1"/>
            <a:endParaRPr lang="cs-CZ" altLang="en-US" sz="3200" dirty="0"/>
          </a:p>
          <a:p>
            <a:pPr eaLnBrk="1" hangingPunct="1"/>
            <a:r>
              <a:rPr lang="cs-CZ" altLang="en-US" sz="3200" dirty="0" err="1"/>
              <a:t>The</a:t>
            </a:r>
            <a:r>
              <a:rPr lang="cs-CZ" altLang="en-US" sz="3200" dirty="0"/>
              <a:t> most </a:t>
            </a:r>
            <a:r>
              <a:rPr lang="cs-CZ" altLang="en-US" sz="3200" dirty="0" err="1"/>
              <a:t>important</a:t>
            </a:r>
            <a:r>
              <a:rPr lang="cs-CZ" altLang="en-US" sz="3200" dirty="0"/>
              <a:t> step: on 11 </a:t>
            </a:r>
            <a:r>
              <a:rPr lang="cs-CZ" altLang="en-US" sz="3200" dirty="0" err="1"/>
              <a:t>April</a:t>
            </a:r>
            <a:r>
              <a:rPr lang="cs-CZ" altLang="en-US" sz="3200" dirty="0"/>
              <a:t> 2002 Memorandum </a:t>
            </a:r>
            <a:r>
              <a:rPr lang="cs-CZ" altLang="en-US" sz="3200" dirty="0" err="1"/>
              <a:t>of</a:t>
            </a:r>
            <a:r>
              <a:rPr lang="cs-CZ" altLang="en-US" sz="3200" dirty="0"/>
              <a:t> </a:t>
            </a:r>
            <a:r>
              <a:rPr lang="cs-CZ" altLang="en-US" sz="3200" dirty="0" err="1"/>
              <a:t>Understanding</a:t>
            </a:r>
            <a:r>
              <a:rPr lang="cs-CZ" altLang="en-US" sz="3200" dirty="0"/>
              <a:t> </a:t>
            </a:r>
            <a:r>
              <a:rPr lang="cs-CZ" altLang="en-US" sz="3200" dirty="0" err="1"/>
              <a:t>between</a:t>
            </a:r>
            <a:r>
              <a:rPr lang="cs-CZ" altLang="en-US" sz="3200" dirty="0"/>
              <a:t> </a:t>
            </a:r>
            <a:r>
              <a:rPr lang="cs-CZ" altLang="en-US" sz="3200" dirty="0" err="1"/>
              <a:t>Commissioners</a:t>
            </a:r>
            <a:r>
              <a:rPr lang="cs-CZ" altLang="en-US" sz="3200" dirty="0"/>
              <a:t> </a:t>
            </a:r>
            <a:r>
              <a:rPr lang="cs-CZ" altLang="en-US" sz="3200" dirty="0" err="1"/>
              <a:t>Wallstróm</a:t>
            </a:r>
            <a:r>
              <a:rPr lang="cs-CZ" altLang="en-US" sz="3200" dirty="0"/>
              <a:t>, </a:t>
            </a:r>
            <a:r>
              <a:rPr lang="cs-CZ" altLang="en-US" sz="3200" dirty="0" err="1"/>
              <a:t>Solbes</a:t>
            </a:r>
            <a:r>
              <a:rPr lang="cs-CZ" altLang="en-US" sz="3200" dirty="0"/>
              <a:t>, </a:t>
            </a:r>
            <a:r>
              <a:rPr lang="cs-CZ" altLang="en-US" sz="3200" dirty="0" err="1"/>
              <a:t>Busquin</a:t>
            </a:r>
            <a:r>
              <a:rPr lang="cs-CZ" altLang="en-US" sz="3200" dirty="0"/>
              <a:t> </a:t>
            </a:r>
            <a:r>
              <a:rPr lang="cs-CZ" altLang="en-US" sz="3200" dirty="0" err="1"/>
              <a:t>titled</a:t>
            </a:r>
            <a:r>
              <a:rPr lang="cs-CZ" altLang="en-US" sz="3200" i="1" dirty="0"/>
              <a:t>  </a:t>
            </a:r>
            <a:r>
              <a:rPr lang="cs-CZ" altLang="en-US" sz="3200" i="1" dirty="0" err="1"/>
              <a:t>Infrastructure</a:t>
            </a:r>
            <a:r>
              <a:rPr lang="cs-CZ" altLang="en-US" sz="3200" i="1" dirty="0"/>
              <a:t> </a:t>
            </a:r>
            <a:r>
              <a:rPr lang="cs-CZ" altLang="en-US" sz="3200" i="1" dirty="0" err="1"/>
              <a:t>for</a:t>
            </a:r>
            <a:r>
              <a:rPr lang="cs-CZ" altLang="en-US" sz="3200" i="1" dirty="0"/>
              <a:t> </a:t>
            </a:r>
            <a:r>
              <a:rPr lang="cs-CZ" altLang="en-US" sz="3200" i="1" dirty="0" err="1"/>
              <a:t>Spatial</a:t>
            </a:r>
            <a:r>
              <a:rPr lang="cs-CZ" altLang="en-US" sz="3200" i="1" dirty="0"/>
              <a:t> </a:t>
            </a:r>
            <a:r>
              <a:rPr lang="cs-CZ" altLang="en-US" sz="3200" i="1" dirty="0" err="1"/>
              <a:t>Information</a:t>
            </a:r>
            <a:r>
              <a:rPr lang="cs-CZ" altLang="en-US" sz="3200" i="1" dirty="0"/>
              <a:t> in </a:t>
            </a:r>
            <a:r>
              <a:rPr lang="cs-CZ" altLang="en-US" sz="3200" i="1" dirty="0" err="1"/>
              <a:t>Europe</a:t>
            </a:r>
            <a:r>
              <a:rPr lang="cs-CZ" altLang="en-US" sz="3200" i="1" dirty="0"/>
              <a:t> (INSPIRE)</a:t>
            </a:r>
            <a:r>
              <a:rPr lang="cs-CZ" altLang="en-US" sz="3200" dirty="0"/>
              <a:t> has </a:t>
            </a:r>
            <a:r>
              <a:rPr lang="cs-CZ" altLang="en-US" sz="3200" dirty="0" err="1"/>
              <a:t>been</a:t>
            </a:r>
            <a:r>
              <a:rPr lang="cs-CZ" altLang="en-US" sz="3200" dirty="0"/>
              <a:t> </a:t>
            </a:r>
            <a:r>
              <a:rPr lang="cs-CZ" altLang="en-US" sz="3200" dirty="0" err="1"/>
              <a:t>signed</a:t>
            </a:r>
            <a:endParaRPr lang="cs-CZ" altLang="en-US" sz="3200" dirty="0"/>
          </a:p>
        </p:txBody>
      </p:sp>
    </p:spTree>
    <p:extLst>
      <p:ext uri="{BB962C8B-B14F-4D97-AF65-F5344CB8AC3E}">
        <p14:creationId xmlns:p14="http://schemas.microsoft.com/office/powerpoint/2010/main" val="42643178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ovéPole 1"/>
          <p:cNvSpPr txBox="1">
            <a:spLocks noChangeArrowheads="1"/>
          </p:cNvSpPr>
          <p:nvPr/>
        </p:nvSpPr>
        <p:spPr bwMode="auto">
          <a:xfrm>
            <a:off x="1000125" y="428625"/>
            <a:ext cx="7929563"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en-US" sz="3200" i="1" dirty="0" err="1"/>
              <a:t>Directive</a:t>
            </a:r>
            <a:r>
              <a:rPr lang="cs-CZ" altLang="en-US" sz="3200" i="1" dirty="0"/>
              <a:t> 2007/2/EC </a:t>
            </a:r>
            <a:r>
              <a:rPr lang="cs-CZ" altLang="en-US" sz="3200" i="1" dirty="0" err="1"/>
              <a:t>of</a:t>
            </a:r>
            <a:r>
              <a:rPr lang="cs-CZ" altLang="en-US" sz="3200" i="1" dirty="0"/>
              <a:t> </a:t>
            </a:r>
            <a:r>
              <a:rPr lang="cs-CZ" altLang="en-US" sz="3200" i="1" dirty="0" err="1"/>
              <a:t>the</a:t>
            </a:r>
            <a:r>
              <a:rPr lang="cs-CZ" altLang="en-US" sz="3200" i="1" dirty="0"/>
              <a:t> </a:t>
            </a:r>
            <a:r>
              <a:rPr lang="cs-CZ" altLang="en-US" sz="3200" i="1" dirty="0" err="1"/>
              <a:t>European</a:t>
            </a:r>
            <a:r>
              <a:rPr lang="cs-CZ" altLang="en-US" sz="3200" i="1" dirty="0"/>
              <a:t> </a:t>
            </a:r>
            <a:r>
              <a:rPr lang="cs-CZ" altLang="en-US" sz="3200" i="1" dirty="0" err="1"/>
              <a:t>Parliament</a:t>
            </a:r>
            <a:r>
              <a:rPr lang="cs-CZ" altLang="en-US" sz="3200" i="1" dirty="0"/>
              <a:t> and </a:t>
            </a:r>
            <a:r>
              <a:rPr lang="cs-CZ" altLang="en-US" sz="3200" i="1" dirty="0" err="1"/>
              <a:t>of</a:t>
            </a:r>
            <a:r>
              <a:rPr lang="cs-CZ" altLang="en-US" sz="3200" i="1" dirty="0"/>
              <a:t> </a:t>
            </a:r>
            <a:r>
              <a:rPr lang="cs-CZ" altLang="en-US" sz="3200" i="1" dirty="0" err="1"/>
              <a:t>the</a:t>
            </a:r>
            <a:r>
              <a:rPr lang="cs-CZ" altLang="en-US" sz="3200" i="1" dirty="0"/>
              <a:t> </a:t>
            </a:r>
            <a:r>
              <a:rPr lang="cs-CZ" altLang="en-US" sz="3200" i="1" dirty="0" err="1"/>
              <a:t>Council</a:t>
            </a:r>
            <a:r>
              <a:rPr lang="cs-CZ" altLang="en-US" sz="3200" i="1" dirty="0"/>
              <a:t> </a:t>
            </a:r>
            <a:r>
              <a:rPr lang="cs-CZ" altLang="en-US" sz="3200" i="1" dirty="0" err="1"/>
              <a:t>of</a:t>
            </a:r>
            <a:r>
              <a:rPr lang="cs-CZ" altLang="en-US" sz="3200" i="1" dirty="0"/>
              <a:t> 14 </a:t>
            </a:r>
            <a:r>
              <a:rPr lang="cs-CZ" altLang="en-US" sz="3200" i="1" dirty="0" err="1"/>
              <a:t>March</a:t>
            </a:r>
            <a:r>
              <a:rPr lang="cs-CZ" altLang="en-US" sz="3200" i="1" dirty="0"/>
              <a:t> 2007 </a:t>
            </a:r>
            <a:r>
              <a:rPr lang="cs-CZ" altLang="en-US" sz="3200" i="1" dirty="0" err="1"/>
              <a:t>establishing</a:t>
            </a:r>
            <a:r>
              <a:rPr lang="cs-CZ" altLang="en-US" sz="3200" i="1" dirty="0"/>
              <a:t> </a:t>
            </a:r>
            <a:r>
              <a:rPr lang="cs-CZ" altLang="en-US" sz="3200" i="1" dirty="0" err="1"/>
              <a:t>an</a:t>
            </a:r>
            <a:r>
              <a:rPr lang="cs-CZ" altLang="en-US" sz="3200" i="1" dirty="0"/>
              <a:t> </a:t>
            </a:r>
            <a:r>
              <a:rPr lang="cs-CZ" altLang="en-US" sz="3200" i="1" dirty="0" err="1"/>
              <a:t>Infrastructure</a:t>
            </a:r>
            <a:r>
              <a:rPr lang="cs-CZ" altLang="en-US" sz="3200" i="1" dirty="0"/>
              <a:t> </a:t>
            </a:r>
            <a:r>
              <a:rPr lang="cs-CZ" altLang="en-US" sz="3200" i="1" dirty="0" err="1"/>
              <a:t>for</a:t>
            </a:r>
            <a:r>
              <a:rPr lang="cs-CZ" altLang="en-US" sz="3200" i="1" dirty="0"/>
              <a:t> </a:t>
            </a:r>
            <a:r>
              <a:rPr lang="cs-CZ" altLang="en-US" sz="3200" i="1" dirty="0" err="1"/>
              <a:t>Spatial</a:t>
            </a:r>
            <a:r>
              <a:rPr lang="cs-CZ" altLang="en-US" sz="3200" i="1" dirty="0"/>
              <a:t> </a:t>
            </a:r>
            <a:r>
              <a:rPr lang="cs-CZ" altLang="en-US" sz="3200" i="1" dirty="0" err="1"/>
              <a:t>Information</a:t>
            </a:r>
            <a:r>
              <a:rPr lang="cs-CZ" altLang="en-US" sz="3200" i="1" dirty="0"/>
              <a:t> in </a:t>
            </a:r>
            <a:r>
              <a:rPr lang="cs-CZ" altLang="en-US" sz="3200" i="1" dirty="0" err="1"/>
              <a:t>the</a:t>
            </a:r>
            <a:r>
              <a:rPr lang="cs-CZ" altLang="en-US" sz="3200" i="1" dirty="0"/>
              <a:t> </a:t>
            </a:r>
            <a:r>
              <a:rPr lang="cs-CZ" altLang="en-US" sz="3200" i="1" dirty="0" err="1"/>
              <a:t>European</a:t>
            </a:r>
            <a:r>
              <a:rPr lang="cs-CZ" altLang="en-US" sz="3200" i="1" dirty="0"/>
              <a:t> </a:t>
            </a:r>
            <a:r>
              <a:rPr lang="cs-CZ" altLang="en-US" sz="3200" i="1" dirty="0" err="1"/>
              <a:t>Community</a:t>
            </a:r>
            <a:r>
              <a:rPr lang="cs-CZ" altLang="en-US" sz="3200" i="1" dirty="0"/>
              <a:t> (INSPIRE)</a:t>
            </a:r>
            <a:r>
              <a:rPr lang="cs-CZ" altLang="en-US" sz="3200" dirty="0"/>
              <a:t> </a:t>
            </a:r>
            <a:r>
              <a:rPr lang="cs-CZ" altLang="en-US" sz="3200" dirty="0" err="1"/>
              <a:t>was</a:t>
            </a:r>
            <a:r>
              <a:rPr lang="cs-CZ" altLang="en-US" sz="3200" dirty="0"/>
              <a:t> </a:t>
            </a:r>
            <a:r>
              <a:rPr lang="cs-CZ" altLang="en-US" sz="3200" dirty="0" err="1"/>
              <a:t>published</a:t>
            </a:r>
            <a:r>
              <a:rPr lang="cs-CZ" altLang="en-US" sz="3200" dirty="0"/>
              <a:t> in </a:t>
            </a:r>
            <a:r>
              <a:rPr lang="cs-CZ" altLang="en-US" sz="3200" dirty="0" err="1"/>
              <a:t>the</a:t>
            </a:r>
            <a:r>
              <a:rPr lang="cs-CZ" altLang="en-US" sz="3200" dirty="0"/>
              <a:t> </a:t>
            </a:r>
            <a:r>
              <a:rPr lang="cs-CZ" altLang="en-US" sz="3200" dirty="0" err="1"/>
              <a:t>official</a:t>
            </a:r>
            <a:r>
              <a:rPr lang="cs-CZ" altLang="en-US" sz="3200" dirty="0"/>
              <a:t> </a:t>
            </a:r>
            <a:r>
              <a:rPr lang="cs-CZ" altLang="en-US" sz="3200" dirty="0" err="1"/>
              <a:t>Journal</a:t>
            </a:r>
            <a:r>
              <a:rPr lang="cs-CZ" altLang="en-US" sz="3200" dirty="0"/>
              <a:t> on </a:t>
            </a:r>
            <a:r>
              <a:rPr lang="cs-CZ" altLang="en-US" sz="3200" dirty="0" err="1"/>
              <a:t>the</a:t>
            </a:r>
            <a:r>
              <a:rPr lang="cs-CZ" altLang="en-US" sz="3200" dirty="0"/>
              <a:t> 25th </a:t>
            </a:r>
            <a:r>
              <a:rPr lang="cs-CZ" altLang="en-US" sz="3200" dirty="0" err="1"/>
              <a:t>April</a:t>
            </a:r>
            <a:r>
              <a:rPr lang="cs-CZ" altLang="en-US" sz="3200" dirty="0"/>
              <a:t> 2007.</a:t>
            </a:r>
          </a:p>
          <a:p>
            <a:pPr eaLnBrk="1" hangingPunct="1"/>
            <a:endParaRPr lang="cs-CZ" altLang="en-US" sz="3200" dirty="0"/>
          </a:p>
          <a:p>
            <a:pPr eaLnBrk="1" hangingPunct="1"/>
            <a:r>
              <a:rPr lang="cs-CZ" altLang="en-US" sz="3200" dirty="0"/>
              <a:t> …</a:t>
            </a:r>
            <a:r>
              <a:rPr lang="cs-CZ" altLang="en-US" sz="3200" dirty="0" err="1"/>
              <a:t>into</a:t>
            </a:r>
            <a:r>
              <a:rPr lang="cs-CZ" altLang="en-US" sz="3200" dirty="0"/>
              <a:t> </a:t>
            </a:r>
            <a:r>
              <a:rPr lang="cs-CZ" altLang="en-US" sz="3200" dirty="0" err="1"/>
              <a:t>force</a:t>
            </a:r>
            <a:r>
              <a:rPr lang="cs-CZ" altLang="en-US" sz="3200" dirty="0"/>
              <a:t> on </a:t>
            </a:r>
            <a:r>
              <a:rPr lang="cs-CZ" altLang="en-US" sz="3200" dirty="0" err="1"/>
              <a:t>the</a:t>
            </a:r>
            <a:r>
              <a:rPr lang="cs-CZ" altLang="en-US" sz="3200" dirty="0"/>
              <a:t> 15th May 2007, </a:t>
            </a:r>
            <a:r>
              <a:rPr lang="cs-CZ" altLang="en-US" sz="3200" dirty="0" err="1"/>
              <a:t>implemented</a:t>
            </a:r>
            <a:r>
              <a:rPr lang="cs-CZ" altLang="en-US" sz="3200" dirty="0"/>
              <a:t> in </a:t>
            </a:r>
            <a:r>
              <a:rPr lang="cs-CZ" altLang="en-US" sz="3200" dirty="0" err="1"/>
              <a:t>various</a:t>
            </a:r>
            <a:r>
              <a:rPr lang="cs-CZ" altLang="en-US" sz="3200" dirty="0"/>
              <a:t> </a:t>
            </a:r>
            <a:r>
              <a:rPr lang="cs-CZ" altLang="en-US" sz="3200" dirty="0" err="1"/>
              <a:t>stages</a:t>
            </a:r>
            <a:r>
              <a:rPr lang="cs-CZ" altLang="en-US" sz="3200" dirty="0"/>
              <a:t>, </a:t>
            </a:r>
            <a:r>
              <a:rPr lang="cs-CZ" altLang="en-US" sz="3200" dirty="0" err="1"/>
              <a:t>fully</a:t>
            </a:r>
            <a:r>
              <a:rPr lang="cs-CZ" altLang="en-US" sz="3200" dirty="0"/>
              <a:t> by 2019. </a:t>
            </a:r>
          </a:p>
          <a:p>
            <a:pPr eaLnBrk="1" hangingPunct="1"/>
            <a:r>
              <a:rPr lang="cs-CZ" altLang="en-US" sz="3200" dirty="0" err="1"/>
              <a:t>Appendixes</a:t>
            </a:r>
            <a:r>
              <a:rPr lang="cs-CZ" altLang="en-US" sz="3200" dirty="0"/>
              <a:t> 1-3 </a:t>
            </a:r>
            <a:r>
              <a:rPr lang="cs-CZ" altLang="en-US" sz="3200" dirty="0" err="1"/>
              <a:t>with</a:t>
            </a:r>
            <a:r>
              <a:rPr lang="cs-CZ" altLang="en-US" sz="3200" dirty="0"/>
              <a:t> </a:t>
            </a:r>
            <a:r>
              <a:rPr lang="cs-CZ" altLang="en-US" sz="3200" dirty="0" err="1"/>
              <a:t>obligatory</a:t>
            </a:r>
            <a:r>
              <a:rPr lang="cs-CZ" altLang="en-US" sz="3200" dirty="0"/>
              <a:t> Data </a:t>
            </a:r>
            <a:r>
              <a:rPr lang="cs-CZ" altLang="en-US" sz="3200" dirty="0" err="1"/>
              <a:t>Themes</a:t>
            </a:r>
            <a:r>
              <a:rPr lang="cs-CZ" altLang="en-US" sz="3200" dirty="0"/>
              <a:t> </a:t>
            </a:r>
            <a:r>
              <a:rPr lang="cs-CZ" altLang="en-US" sz="3200" dirty="0" err="1"/>
              <a:t>for</a:t>
            </a:r>
            <a:r>
              <a:rPr lang="cs-CZ" altLang="en-US" sz="3200" dirty="0"/>
              <a:t> </a:t>
            </a:r>
            <a:r>
              <a:rPr lang="cs-CZ" altLang="en-US" sz="3200" dirty="0" err="1"/>
              <a:t>all</a:t>
            </a:r>
            <a:r>
              <a:rPr lang="cs-CZ" altLang="en-US" sz="3200" dirty="0"/>
              <a:t> EU </a:t>
            </a:r>
            <a:r>
              <a:rPr lang="cs-CZ" altLang="en-US" sz="3200" dirty="0" err="1"/>
              <a:t>Member</a:t>
            </a:r>
            <a:r>
              <a:rPr lang="cs-CZ" altLang="en-US" sz="3200" dirty="0"/>
              <a:t> </a:t>
            </a:r>
            <a:r>
              <a:rPr lang="cs-CZ" altLang="en-US" sz="3200" dirty="0" err="1"/>
              <a:t>States</a:t>
            </a:r>
            <a:r>
              <a:rPr lang="cs-CZ" altLang="en-US" sz="3200" dirty="0"/>
              <a:t> (MS).</a:t>
            </a:r>
          </a:p>
          <a:p>
            <a:pPr eaLnBrk="1" hangingPunct="1"/>
            <a:endParaRPr lang="cs-CZ" altLang="en-US" dirty="0">
              <a:solidFill>
                <a:srgbClr val="FFFF00"/>
              </a:solidFill>
            </a:endParaRPr>
          </a:p>
          <a:p>
            <a:pPr eaLnBrk="1" hangingPunct="1"/>
            <a:endParaRPr lang="cs-CZ" altLang="en-US" dirty="0"/>
          </a:p>
        </p:txBody>
      </p:sp>
    </p:spTree>
    <p:extLst>
      <p:ext uri="{BB962C8B-B14F-4D97-AF65-F5344CB8AC3E}">
        <p14:creationId xmlns:p14="http://schemas.microsoft.com/office/powerpoint/2010/main" val="3985033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83568" y="836712"/>
            <a:ext cx="7776864" cy="4031873"/>
          </a:xfrm>
          <a:prstGeom prst="rect">
            <a:avLst/>
          </a:prstGeom>
          <a:noFill/>
        </p:spPr>
        <p:txBody>
          <a:bodyPr wrap="square" rtlCol="0">
            <a:spAutoFit/>
          </a:bodyPr>
          <a:lstStyle/>
          <a:p>
            <a:r>
              <a:rPr lang="en-US" sz="3200" dirty="0" smtClean="0"/>
              <a:t>U </a:t>
            </a:r>
            <a:r>
              <a:rPr lang="en-US" sz="3200" dirty="0" err="1" smtClean="0"/>
              <a:t>zrodu</a:t>
            </a:r>
            <a:r>
              <a:rPr lang="en-US" sz="3200" dirty="0" smtClean="0"/>
              <a:t> </a:t>
            </a:r>
            <a:r>
              <a:rPr lang="en-US" sz="3200" dirty="0" err="1" smtClean="0"/>
              <a:t>Agendy</a:t>
            </a:r>
            <a:r>
              <a:rPr lang="en-US" sz="3200" dirty="0" smtClean="0"/>
              <a:t> 21 </a:t>
            </a:r>
            <a:r>
              <a:rPr lang="en-US" sz="3200" dirty="0" err="1" smtClean="0"/>
              <a:t>stál</a:t>
            </a:r>
            <a:r>
              <a:rPr lang="en-US" sz="3200" dirty="0" smtClean="0"/>
              <a:t> </a:t>
            </a:r>
            <a:r>
              <a:rPr lang="en-US" sz="3200" dirty="0" err="1" smtClean="0"/>
              <a:t>za</a:t>
            </a:r>
            <a:r>
              <a:rPr lang="en-US" sz="3200" dirty="0" smtClean="0"/>
              <a:t> </a:t>
            </a:r>
            <a:r>
              <a:rPr lang="en-US" sz="3200" dirty="0" err="1" smtClean="0"/>
              <a:t>tehdejší</a:t>
            </a:r>
            <a:r>
              <a:rPr lang="en-US" sz="3200" dirty="0" smtClean="0"/>
              <a:t> </a:t>
            </a:r>
            <a:r>
              <a:rPr lang="en-US" sz="3200" dirty="0" err="1" smtClean="0">
                <a:hlinkClick r:id="rId2" tooltip="Československo"/>
              </a:rPr>
              <a:t>Československo</a:t>
            </a:r>
            <a:r>
              <a:rPr lang="en-US" sz="3200" dirty="0" smtClean="0"/>
              <a:t> </a:t>
            </a:r>
            <a:r>
              <a:rPr lang="en-US" sz="3200" dirty="0" err="1" smtClean="0"/>
              <a:t>federální</a:t>
            </a:r>
            <a:r>
              <a:rPr lang="en-US" sz="3200" dirty="0" smtClean="0"/>
              <a:t> </a:t>
            </a:r>
            <a:r>
              <a:rPr lang="en-US" sz="3200" dirty="0" err="1" smtClean="0"/>
              <a:t>ministr</a:t>
            </a:r>
            <a:r>
              <a:rPr lang="en-US" sz="3200" dirty="0" smtClean="0"/>
              <a:t> </a:t>
            </a:r>
            <a:r>
              <a:rPr lang="en-US" sz="3200" dirty="0" err="1" smtClean="0"/>
              <a:t>životního</a:t>
            </a:r>
            <a:r>
              <a:rPr lang="en-US" sz="3200" dirty="0" smtClean="0"/>
              <a:t> </a:t>
            </a:r>
            <a:r>
              <a:rPr lang="en-US" sz="3200" dirty="0" err="1" smtClean="0"/>
              <a:t>prostředí</a:t>
            </a:r>
            <a:r>
              <a:rPr lang="en-US" sz="3200" dirty="0" smtClean="0"/>
              <a:t> </a:t>
            </a:r>
            <a:r>
              <a:rPr lang="en-US" sz="3200" dirty="0" smtClean="0">
                <a:hlinkClick r:id="rId3" tooltip="Josef Vavroušek"/>
              </a:rPr>
              <a:t>Josef </a:t>
            </a:r>
            <a:r>
              <a:rPr lang="en-US" sz="3200" dirty="0" err="1" smtClean="0">
                <a:hlinkClick r:id="rId3" tooltip="Josef Vavroušek"/>
              </a:rPr>
              <a:t>Vavroušek</a:t>
            </a:r>
            <a:r>
              <a:rPr lang="en-US" sz="3200" dirty="0" smtClean="0"/>
              <a:t>, </a:t>
            </a:r>
            <a:r>
              <a:rPr lang="en-US" sz="3200" dirty="0" err="1" smtClean="0"/>
              <a:t>který</a:t>
            </a:r>
            <a:r>
              <a:rPr lang="en-US" sz="3200" dirty="0" smtClean="0"/>
              <a:t> </a:t>
            </a:r>
            <a:r>
              <a:rPr lang="en-US" sz="3200" dirty="0" err="1" smtClean="0"/>
              <a:t>vedl</a:t>
            </a:r>
            <a:r>
              <a:rPr lang="en-US" sz="3200" dirty="0" smtClean="0"/>
              <a:t> </a:t>
            </a:r>
            <a:r>
              <a:rPr lang="en-US" sz="3200" dirty="0" err="1" smtClean="0"/>
              <a:t>československou</a:t>
            </a:r>
            <a:r>
              <a:rPr lang="en-US" sz="3200" dirty="0" smtClean="0"/>
              <a:t> </a:t>
            </a:r>
            <a:r>
              <a:rPr lang="en-US" sz="3200" dirty="0" err="1" smtClean="0"/>
              <a:t>delegaci</a:t>
            </a:r>
            <a:r>
              <a:rPr lang="en-US" sz="3200" dirty="0" smtClean="0"/>
              <a:t>. </a:t>
            </a:r>
            <a:endParaRPr lang="cs-CZ" sz="3200" dirty="0" smtClean="0"/>
          </a:p>
          <a:p>
            <a:endParaRPr lang="cs-CZ" sz="3200" dirty="0">
              <a:effectLst/>
            </a:endParaRPr>
          </a:p>
          <a:p>
            <a:r>
              <a:rPr lang="en-US" sz="3200" dirty="0" err="1" smtClean="0">
                <a:effectLst/>
              </a:rPr>
              <a:t>Dokument</a:t>
            </a:r>
            <a:r>
              <a:rPr lang="en-US" sz="3200" dirty="0" smtClean="0">
                <a:effectLst/>
              </a:rPr>
              <a:t> je </a:t>
            </a:r>
            <a:r>
              <a:rPr lang="en-US" sz="3200" dirty="0" err="1" smtClean="0">
                <a:effectLst/>
              </a:rPr>
              <a:t>rozdělen</a:t>
            </a:r>
            <a:r>
              <a:rPr lang="en-US" sz="3200" dirty="0" smtClean="0">
                <a:effectLst/>
              </a:rPr>
              <a:t> </a:t>
            </a:r>
            <a:r>
              <a:rPr lang="en-US" sz="3200" dirty="0" err="1" smtClean="0">
                <a:effectLst/>
              </a:rPr>
              <a:t>na</a:t>
            </a:r>
            <a:r>
              <a:rPr lang="en-US" sz="3200" dirty="0" smtClean="0">
                <a:effectLst/>
              </a:rPr>
              <a:t> </a:t>
            </a:r>
            <a:r>
              <a:rPr lang="en-US" sz="3200" dirty="0" err="1" smtClean="0">
                <a:effectLst/>
              </a:rPr>
              <a:t>čtyři</a:t>
            </a:r>
            <a:r>
              <a:rPr lang="en-US" sz="3200" dirty="0" smtClean="0">
                <a:effectLst/>
              </a:rPr>
              <a:t> </a:t>
            </a:r>
            <a:r>
              <a:rPr lang="en-US" sz="3200" dirty="0" err="1" smtClean="0">
                <a:effectLst/>
              </a:rPr>
              <a:t>sekce</a:t>
            </a:r>
            <a:r>
              <a:rPr lang="cs-CZ" sz="3200" dirty="0" smtClean="0"/>
              <a:t> (I až IV)</a:t>
            </a:r>
            <a:r>
              <a:rPr lang="en-US" sz="3200" dirty="0" smtClean="0">
                <a:effectLst/>
              </a:rPr>
              <a:t> ⁕</a:t>
            </a:r>
            <a:endParaRPr lang="cs-CZ" sz="3200" dirty="0" smtClean="0">
              <a:effectLst/>
            </a:endParaRPr>
          </a:p>
          <a:p>
            <a:endParaRPr lang="cs-CZ" sz="3200" dirty="0">
              <a:hlinkClick r:id="rId4"/>
            </a:endParaRPr>
          </a:p>
          <a:p>
            <a:r>
              <a:rPr lang="en-US" sz="3200" dirty="0" smtClean="0">
                <a:effectLst/>
                <a:hlinkClick r:id="rId4"/>
              </a:rPr>
              <a:t>http://cs.wikipedia.org/wiki/Agenda_21</a:t>
            </a:r>
            <a:endParaRPr lang="en-US" sz="3200" dirty="0"/>
          </a:p>
        </p:txBody>
      </p:sp>
    </p:spTree>
    <p:extLst>
      <p:ext uri="{BB962C8B-B14F-4D97-AF65-F5344CB8AC3E}">
        <p14:creationId xmlns:p14="http://schemas.microsoft.com/office/powerpoint/2010/main" val="5820960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ovéPole 1"/>
          <p:cNvSpPr txBox="1">
            <a:spLocks noChangeArrowheads="1"/>
          </p:cNvSpPr>
          <p:nvPr/>
        </p:nvSpPr>
        <p:spPr bwMode="auto">
          <a:xfrm>
            <a:off x="357188" y="500063"/>
            <a:ext cx="8501062" cy="597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ltLang="en-US" sz="2800" dirty="0"/>
              <a:t>INSPIRE </a:t>
            </a:r>
            <a:r>
              <a:rPr lang="cs-CZ" altLang="en-US" sz="2800" dirty="0" err="1"/>
              <a:t>is</a:t>
            </a:r>
            <a:r>
              <a:rPr lang="cs-CZ" altLang="en-US" sz="2800" dirty="0"/>
              <a:t> </a:t>
            </a:r>
            <a:r>
              <a:rPr lang="cs-CZ" altLang="en-US" sz="2800" dirty="0" err="1"/>
              <a:t>based</a:t>
            </a:r>
            <a:r>
              <a:rPr lang="cs-CZ" altLang="en-US" sz="2800" dirty="0"/>
              <a:t> on </a:t>
            </a:r>
            <a:r>
              <a:rPr lang="cs-CZ" altLang="en-US" sz="2800" dirty="0" err="1"/>
              <a:t>common</a:t>
            </a:r>
            <a:r>
              <a:rPr lang="cs-CZ" altLang="en-US" sz="2800" dirty="0"/>
              <a:t> </a:t>
            </a:r>
            <a:r>
              <a:rPr lang="cs-CZ" altLang="en-US" sz="2800" dirty="0" err="1"/>
              <a:t>principles</a:t>
            </a:r>
            <a:r>
              <a:rPr lang="cs-CZ" altLang="en-US" sz="2800" dirty="0"/>
              <a:t>:</a:t>
            </a:r>
          </a:p>
          <a:p>
            <a:pPr eaLnBrk="1" hangingPunct="1"/>
            <a:endParaRPr lang="cs-CZ" altLang="en-US" sz="2800" b="1" dirty="0"/>
          </a:p>
          <a:p>
            <a:pPr eaLnBrk="1" hangingPunct="1">
              <a:buFontTx/>
              <a:buChar char="-"/>
            </a:pPr>
            <a:r>
              <a:rPr lang="cs-CZ" altLang="en-US" sz="2800" dirty="0"/>
              <a:t> Data </a:t>
            </a:r>
            <a:r>
              <a:rPr lang="cs-CZ" altLang="en-US" sz="2800" dirty="0" err="1"/>
              <a:t>should</a:t>
            </a:r>
            <a:r>
              <a:rPr lang="cs-CZ" altLang="en-US" sz="2800" dirty="0"/>
              <a:t> </a:t>
            </a:r>
            <a:r>
              <a:rPr lang="cs-CZ" altLang="en-US" sz="2800" dirty="0" err="1"/>
              <a:t>be</a:t>
            </a:r>
            <a:r>
              <a:rPr lang="cs-CZ" altLang="en-US" sz="2800" dirty="0"/>
              <a:t> </a:t>
            </a:r>
            <a:r>
              <a:rPr lang="cs-CZ" altLang="en-US" sz="2800" dirty="0" err="1"/>
              <a:t>collected</a:t>
            </a:r>
            <a:r>
              <a:rPr lang="cs-CZ" altLang="en-US" sz="2800" dirty="0"/>
              <a:t> </a:t>
            </a:r>
            <a:r>
              <a:rPr lang="cs-CZ" altLang="en-US" sz="2800" dirty="0" err="1"/>
              <a:t>only</a:t>
            </a:r>
            <a:r>
              <a:rPr lang="cs-CZ" altLang="en-US" sz="2800" dirty="0"/>
              <a:t> </a:t>
            </a:r>
            <a:r>
              <a:rPr lang="cs-CZ" altLang="en-US" sz="2800" dirty="0" err="1"/>
              <a:t>once</a:t>
            </a:r>
            <a:r>
              <a:rPr lang="cs-CZ" altLang="en-US" sz="2800" dirty="0"/>
              <a:t> and </a:t>
            </a:r>
            <a:r>
              <a:rPr lang="cs-CZ" altLang="en-US" sz="2800" dirty="0" err="1"/>
              <a:t>kept</a:t>
            </a:r>
            <a:r>
              <a:rPr lang="cs-CZ" altLang="en-US" sz="2800" dirty="0"/>
              <a:t> </a:t>
            </a:r>
            <a:r>
              <a:rPr lang="cs-CZ" altLang="en-US" sz="2800" dirty="0" err="1"/>
              <a:t>where</a:t>
            </a:r>
            <a:r>
              <a:rPr lang="cs-CZ" altLang="en-US" sz="2800" dirty="0"/>
              <a:t> </a:t>
            </a:r>
            <a:r>
              <a:rPr lang="cs-CZ" altLang="en-US" sz="2800" dirty="0" err="1"/>
              <a:t>it</a:t>
            </a:r>
            <a:r>
              <a:rPr lang="cs-CZ" altLang="en-US" sz="2800" dirty="0"/>
              <a:t> </a:t>
            </a:r>
            <a:r>
              <a:rPr lang="cs-CZ" altLang="en-US" sz="2800" dirty="0" err="1"/>
              <a:t>can</a:t>
            </a:r>
            <a:r>
              <a:rPr lang="cs-CZ" altLang="en-US" sz="2800" dirty="0"/>
              <a:t> </a:t>
            </a:r>
            <a:r>
              <a:rPr lang="cs-CZ" altLang="en-US" sz="2800" dirty="0" err="1"/>
              <a:t>be</a:t>
            </a:r>
            <a:r>
              <a:rPr lang="cs-CZ" altLang="en-US" sz="2800" dirty="0"/>
              <a:t> </a:t>
            </a:r>
            <a:r>
              <a:rPr lang="cs-CZ" altLang="en-US" sz="2800" dirty="0" err="1"/>
              <a:t>maintained</a:t>
            </a:r>
            <a:r>
              <a:rPr lang="cs-CZ" altLang="en-US" sz="2800" dirty="0"/>
              <a:t> most </a:t>
            </a:r>
            <a:r>
              <a:rPr lang="cs-CZ" altLang="en-US" sz="2800" dirty="0" err="1"/>
              <a:t>effectively</a:t>
            </a:r>
            <a:r>
              <a:rPr lang="cs-CZ" altLang="en-US" sz="2800" dirty="0"/>
              <a:t>.</a:t>
            </a:r>
          </a:p>
          <a:p>
            <a:pPr eaLnBrk="1" hangingPunct="1">
              <a:buFontTx/>
              <a:buChar char="-"/>
            </a:pPr>
            <a:endParaRPr lang="cs-CZ" altLang="en-US" sz="2800" dirty="0"/>
          </a:p>
          <a:p>
            <a:pPr eaLnBrk="1" hangingPunct="1">
              <a:buFontTx/>
              <a:buChar char="-"/>
            </a:pPr>
            <a:r>
              <a:rPr lang="cs-CZ" altLang="en-US" sz="2800" dirty="0"/>
              <a:t> </a:t>
            </a:r>
            <a:r>
              <a:rPr lang="cs-CZ" altLang="en-US" sz="2800" dirty="0" err="1"/>
              <a:t>It</a:t>
            </a:r>
            <a:r>
              <a:rPr lang="cs-CZ" altLang="en-US" sz="2800" dirty="0"/>
              <a:t> </a:t>
            </a:r>
            <a:r>
              <a:rPr lang="cs-CZ" altLang="en-US" sz="2800" dirty="0" err="1"/>
              <a:t>should</a:t>
            </a:r>
            <a:r>
              <a:rPr lang="cs-CZ" altLang="en-US" sz="2800" dirty="0"/>
              <a:t> </a:t>
            </a:r>
            <a:r>
              <a:rPr lang="cs-CZ" altLang="en-US" sz="2800" dirty="0" err="1"/>
              <a:t>be</a:t>
            </a:r>
            <a:r>
              <a:rPr lang="cs-CZ" altLang="en-US" sz="2800" dirty="0"/>
              <a:t> </a:t>
            </a:r>
            <a:r>
              <a:rPr lang="cs-CZ" altLang="en-US" sz="2800" dirty="0" err="1"/>
              <a:t>possible</a:t>
            </a:r>
            <a:r>
              <a:rPr lang="cs-CZ" altLang="en-US" sz="2800" dirty="0"/>
              <a:t> to </a:t>
            </a:r>
            <a:r>
              <a:rPr lang="cs-CZ" altLang="en-US" sz="2800" dirty="0" err="1"/>
              <a:t>combine</a:t>
            </a:r>
            <a:r>
              <a:rPr lang="cs-CZ" altLang="en-US" sz="2800" dirty="0"/>
              <a:t> </a:t>
            </a:r>
            <a:r>
              <a:rPr lang="cs-CZ" altLang="en-US" sz="2800" dirty="0" err="1"/>
              <a:t>seamless</a:t>
            </a:r>
            <a:r>
              <a:rPr lang="cs-CZ" altLang="en-US" sz="2800" dirty="0"/>
              <a:t> </a:t>
            </a:r>
            <a:r>
              <a:rPr lang="cs-CZ" altLang="en-US" sz="2800" dirty="0" err="1"/>
              <a:t>spatial</a:t>
            </a:r>
            <a:r>
              <a:rPr lang="cs-CZ" altLang="en-US" sz="2800" dirty="0"/>
              <a:t> </a:t>
            </a:r>
            <a:r>
              <a:rPr lang="cs-CZ" altLang="en-US" sz="2800" dirty="0" err="1"/>
              <a:t>information</a:t>
            </a:r>
            <a:r>
              <a:rPr lang="cs-CZ" altLang="en-US" sz="2800" dirty="0"/>
              <a:t> </a:t>
            </a:r>
            <a:r>
              <a:rPr lang="cs-CZ" altLang="en-US" sz="2800" dirty="0" err="1"/>
              <a:t>from</a:t>
            </a:r>
            <a:r>
              <a:rPr lang="cs-CZ" altLang="en-US" sz="2800" dirty="0"/>
              <a:t> </a:t>
            </a:r>
            <a:r>
              <a:rPr lang="cs-CZ" altLang="en-US" sz="2800" dirty="0" err="1"/>
              <a:t>different</a:t>
            </a:r>
            <a:r>
              <a:rPr lang="cs-CZ" altLang="en-US" sz="2800" dirty="0"/>
              <a:t> </a:t>
            </a:r>
            <a:r>
              <a:rPr lang="cs-CZ" altLang="en-US" sz="2800" dirty="0" err="1"/>
              <a:t>sources</a:t>
            </a:r>
            <a:r>
              <a:rPr lang="cs-CZ" altLang="en-US" sz="2800" dirty="0"/>
              <a:t> </a:t>
            </a:r>
            <a:r>
              <a:rPr lang="cs-CZ" altLang="en-US" sz="2800" dirty="0" err="1"/>
              <a:t>across</a:t>
            </a:r>
            <a:r>
              <a:rPr lang="cs-CZ" altLang="en-US" sz="2800" dirty="0"/>
              <a:t> </a:t>
            </a:r>
            <a:r>
              <a:rPr lang="cs-CZ" altLang="en-US" sz="2800" dirty="0" err="1"/>
              <a:t>Europe</a:t>
            </a:r>
            <a:r>
              <a:rPr lang="cs-CZ" altLang="en-US" sz="2800" dirty="0"/>
              <a:t> and </a:t>
            </a:r>
            <a:r>
              <a:rPr lang="cs-CZ" altLang="en-US" sz="2800" dirty="0" err="1"/>
              <a:t>share</a:t>
            </a:r>
            <a:r>
              <a:rPr lang="cs-CZ" altLang="en-US" sz="2800" dirty="0"/>
              <a:t> </a:t>
            </a:r>
            <a:r>
              <a:rPr lang="cs-CZ" altLang="en-US" sz="2800" dirty="0" err="1"/>
              <a:t>it</a:t>
            </a:r>
            <a:r>
              <a:rPr lang="cs-CZ" altLang="en-US" sz="2800" dirty="0"/>
              <a:t> </a:t>
            </a:r>
            <a:r>
              <a:rPr lang="cs-CZ" altLang="en-US" sz="2800" dirty="0" err="1"/>
              <a:t>with</a:t>
            </a:r>
            <a:r>
              <a:rPr lang="cs-CZ" altLang="en-US" sz="2800" dirty="0"/>
              <a:t> many </a:t>
            </a:r>
            <a:r>
              <a:rPr lang="cs-CZ" altLang="en-US" sz="2800" dirty="0" err="1"/>
              <a:t>users</a:t>
            </a:r>
            <a:r>
              <a:rPr lang="cs-CZ" altLang="en-US" sz="2800" dirty="0"/>
              <a:t> and </a:t>
            </a:r>
            <a:r>
              <a:rPr lang="cs-CZ" altLang="en-US" sz="2800" dirty="0" err="1"/>
              <a:t>applications</a:t>
            </a:r>
            <a:r>
              <a:rPr lang="cs-CZ" altLang="en-US" sz="2800" dirty="0"/>
              <a:t>.</a:t>
            </a:r>
          </a:p>
          <a:p>
            <a:pPr eaLnBrk="1" hangingPunct="1"/>
            <a:endParaRPr lang="cs-CZ" altLang="en-US" sz="2800" dirty="0"/>
          </a:p>
          <a:p>
            <a:pPr eaLnBrk="1" hangingPunct="1"/>
            <a:r>
              <a:rPr lang="cs-CZ" altLang="en-US" sz="2800" dirty="0"/>
              <a:t>- </a:t>
            </a:r>
            <a:r>
              <a:rPr lang="cs-CZ" altLang="en-US" sz="2800" dirty="0" err="1"/>
              <a:t>It</a:t>
            </a:r>
            <a:r>
              <a:rPr lang="cs-CZ" altLang="en-US" sz="2800" dirty="0"/>
              <a:t> </a:t>
            </a:r>
            <a:r>
              <a:rPr lang="cs-CZ" altLang="en-US" sz="2800" dirty="0" err="1"/>
              <a:t>should</a:t>
            </a:r>
            <a:r>
              <a:rPr lang="cs-CZ" altLang="en-US" sz="2800" dirty="0"/>
              <a:t> </a:t>
            </a:r>
            <a:r>
              <a:rPr lang="cs-CZ" altLang="en-US" sz="2800" dirty="0" err="1"/>
              <a:t>be</a:t>
            </a:r>
            <a:r>
              <a:rPr lang="cs-CZ" altLang="en-US" sz="2800" dirty="0"/>
              <a:t> </a:t>
            </a:r>
            <a:r>
              <a:rPr lang="cs-CZ" altLang="en-US" sz="2800" dirty="0" err="1"/>
              <a:t>possible</a:t>
            </a:r>
            <a:r>
              <a:rPr lang="cs-CZ" altLang="en-US" sz="2800" dirty="0"/>
              <a:t> </a:t>
            </a:r>
            <a:r>
              <a:rPr lang="cs-CZ" altLang="en-US" sz="2800" dirty="0" err="1"/>
              <a:t>for</a:t>
            </a:r>
            <a:r>
              <a:rPr lang="cs-CZ" altLang="en-US" sz="2800" dirty="0"/>
              <a:t> </a:t>
            </a:r>
            <a:r>
              <a:rPr lang="cs-CZ" altLang="en-US" sz="2800" dirty="0" err="1"/>
              <a:t>information</a:t>
            </a:r>
            <a:r>
              <a:rPr lang="cs-CZ" altLang="en-US" sz="2800" dirty="0"/>
              <a:t> </a:t>
            </a:r>
            <a:r>
              <a:rPr lang="cs-CZ" altLang="en-US" sz="2800" dirty="0" err="1"/>
              <a:t>collected</a:t>
            </a:r>
            <a:r>
              <a:rPr lang="cs-CZ" altLang="en-US" sz="2800" dirty="0"/>
              <a:t> </a:t>
            </a:r>
            <a:r>
              <a:rPr lang="cs-CZ" altLang="en-US" sz="2800" dirty="0" err="1"/>
              <a:t>at</a:t>
            </a:r>
            <a:r>
              <a:rPr lang="cs-CZ" altLang="en-US" sz="2800" dirty="0"/>
              <a:t> </a:t>
            </a:r>
            <a:r>
              <a:rPr lang="cs-CZ" altLang="en-US" sz="2800" dirty="0" err="1"/>
              <a:t>one</a:t>
            </a:r>
            <a:r>
              <a:rPr lang="cs-CZ" altLang="en-US" sz="2800" dirty="0"/>
              <a:t> </a:t>
            </a:r>
            <a:r>
              <a:rPr lang="cs-CZ" altLang="en-US" sz="2800" dirty="0" err="1"/>
              <a:t>level</a:t>
            </a:r>
            <a:r>
              <a:rPr lang="cs-CZ" altLang="en-US" sz="2800" dirty="0"/>
              <a:t>/</a:t>
            </a:r>
            <a:r>
              <a:rPr lang="cs-CZ" altLang="en-US" sz="2800" dirty="0" err="1"/>
              <a:t>scale</a:t>
            </a:r>
            <a:r>
              <a:rPr lang="cs-CZ" altLang="en-US" sz="2800" dirty="0"/>
              <a:t> to </a:t>
            </a:r>
            <a:r>
              <a:rPr lang="cs-CZ" altLang="en-US" sz="2800" dirty="0" err="1"/>
              <a:t>be</a:t>
            </a:r>
            <a:r>
              <a:rPr lang="cs-CZ" altLang="en-US" sz="2800" dirty="0"/>
              <a:t> </a:t>
            </a:r>
            <a:r>
              <a:rPr lang="cs-CZ" altLang="en-US" sz="2800" dirty="0" err="1"/>
              <a:t>shared</a:t>
            </a:r>
            <a:r>
              <a:rPr lang="cs-CZ" altLang="en-US" sz="2800" dirty="0"/>
              <a:t> </a:t>
            </a:r>
            <a:r>
              <a:rPr lang="cs-CZ" altLang="en-US" sz="2800" dirty="0" err="1"/>
              <a:t>with</a:t>
            </a:r>
            <a:r>
              <a:rPr lang="cs-CZ" altLang="en-US" sz="2800" dirty="0"/>
              <a:t> </a:t>
            </a:r>
            <a:r>
              <a:rPr lang="cs-CZ" altLang="en-US" sz="2800" dirty="0" err="1"/>
              <a:t>all</a:t>
            </a:r>
            <a:r>
              <a:rPr lang="cs-CZ" altLang="en-US" sz="2800" dirty="0"/>
              <a:t> </a:t>
            </a:r>
            <a:r>
              <a:rPr lang="cs-CZ" altLang="en-US" sz="2800" dirty="0" err="1"/>
              <a:t>levels</a:t>
            </a:r>
            <a:r>
              <a:rPr lang="cs-CZ" altLang="en-US" sz="2800" dirty="0"/>
              <a:t>/</a:t>
            </a:r>
            <a:r>
              <a:rPr lang="cs-CZ" altLang="en-US" sz="2800" dirty="0" err="1"/>
              <a:t>scales</a:t>
            </a:r>
            <a:r>
              <a:rPr lang="cs-CZ" altLang="en-US" sz="2800" dirty="0"/>
              <a:t>; </a:t>
            </a:r>
            <a:r>
              <a:rPr lang="cs-CZ" altLang="en-US" sz="2800" dirty="0" err="1"/>
              <a:t>detailed</a:t>
            </a:r>
            <a:r>
              <a:rPr lang="cs-CZ" altLang="en-US" sz="2800" dirty="0"/>
              <a:t> </a:t>
            </a:r>
            <a:r>
              <a:rPr lang="cs-CZ" altLang="en-US" sz="2800" dirty="0" err="1"/>
              <a:t>for</a:t>
            </a:r>
            <a:r>
              <a:rPr lang="cs-CZ" altLang="en-US" sz="2800" dirty="0"/>
              <a:t> </a:t>
            </a:r>
            <a:r>
              <a:rPr lang="cs-CZ" altLang="en-US" sz="2800" dirty="0" err="1"/>
              <a:t>thorough</a:t>
            </a:r>
            <a:r>
              <a:rPr lang="cs-CZ" altLang="en-US" sz="2800" dirty="0"/>
              <a:t> </a:t>
            </a:r>
            <a:r>
              <a:rPr lang="cs-CZ" altLang="en-US" sz="2800" dirty="0" err="1"/>
              <a:t>investigations</a:t>
            </a:r>
            <a:r>
              <a:rPr lang="cs-CZ" altLang="en-US" sz="2800" dirty="0"/>
              <a:t>, </a:t>
            </a:r>
            <a:r>
              <a:rPr lang="cs-CZ" altLang="en-US" sz="2800" dirty="0" err="1"/>
              <a:t>general</a:t>
            </a:r>
            <a:r>
              <a:rPr lang="cs-CZ" altLang="en-US" sz="2800" dirty="0"/>
              <a:t> </a:t>
            </a:r>
            <a:r>
              <a:rPr lang="cs-CZ" altLang="en-US" sz="2800" dirty="0" err="1"/>
              <a:t>for</a:t>
            </a:r>
            <a:r>
              <a:rPr lang="cs-CZ" altLang="en-US" sz="2800" dirty="0"/>
              <a:t> </a:t>
            </a:r>
            <a:r>
              <a:rPr lang="cs-CZ" altLang="en-US" sz="2800" dirty="0" err="1"/>
              <a:t>strategic</a:t>
            </a:r>
            <a:r>
              <a:rPr lang="cs-CZ" altLang="en-US" sz="2800" dirty="0"/>
              <a:t> </a:t>
            </a:r>
            <a:r>
              <a:rPr lang="cs-CZ" altLang="en-US" sz="2800" dirty="0" err="1"/>
              <a:t>purposes</a:t>
            </a:r>
            <a:r>
              <a:rPr lang="cs-CZ" altLang="en-US" sz="2800" dirty="0"/>
              <a:t>.</a:t>
            </a:r>
          </a:p>
          <a:p>
            <a:pPr eaLnBrk="1" hangingPunct="1"/>
            <a:endParaRPr lang="cs-CZ" altLang="en-US" dirty="0"/>
          </a:p>
        </p:txBody>
      </p:sp>
    </p:spTree>
    <p:extLst>
      <p:ext uri="{BB962C8B-B14F-4D97-AF65-F5344CB8AC3E}">
        <p14:creationId xmlns:p14="http://schemas.microsoft.com/office/powerpoint/2010/main" val="37995784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ovéPole 1"/>
          <p:cNvSpPr txBox="1">
            <a:spLocks noChangeArrowheads="1"/>
          </p:cNvSpPr>
          <p:nvPr/>
        </p:nvSpPr>
        <p:spPr bwMode="auto">
          <a:xfrm>
            <a:off x="571500" y="642938"/>
            <a:ext cx="8286750"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Char char="-"/>
            </a:pPr>
            <a:endParaRPr lang="cs-CZ" altLang="en-US" sz="2800" dirty="0"/>
          </a:p>
          <a:p>
            <a:pPr eaLnBrk="1" hangingPunct="1">
              <a:buFontTx/>
              <a:buChar char="-"/>
            </a:pPr>
            <a:r>
              <a:rPr lang="cs-CZ" altLang="en-US" sz="2800" dirty="0"/>
              <a:t> </a:t>
            </a:r>
            <a:r>
              <a:rPr lang="cs-CZ" altLang="en-US" sz="2800" dirty="0" err="1"/>
              <a:t>Geographic</a:t>
            </a:r>
            <a:r>
              <a:rPr lang="cs-CZ" altLang="en-US" sz="2800" dirty="0"/>
              <a:t> </a:t>
            </a:r>
            <a:r>
              <a:rPr lang="cs-CZ" altLang="en-US" sz="2800" dirty="0" err="1"/>
              <a:t>information</a:t>
            </a:r>
            <a:r>
              <a:rPr lang="cs-CZ" altLang="en-US" sz="2800" dirty="0"/>
              <a:t> </a:t>
            </a:r>
            <a:r>
              <a:rPr lang="cs-CZ" altLang="en-US" sz="2800" dirty="0" err="1"/>
              <a:t>needed</a:t>
            </a:r>
            <a:r>
              <a:rPr lang="cs-CZ" altLang="en-US" sz="2800" dirty="0"/>
              <a:t> </a:t>
            </a:r>
            <a:r>
              <a:rPr lang="cs-CZ" altLang="en-US" sz="2800" dirty="0" err="1"/>
              <a:t>for</a:t>
            </a:r>
            <a:r>
              <a:rPr lang="cs-CZ" altLang="en-US" sz="2800" dirty="0"/>
              <a:t> </a:t>
            </a:r>
            <a:r>
              <a:rPr lang="cs-CZ" altLang="en-US" sz="2800" dirty="0" err="1"/>
              <a:t>good</a:t>
            </a:r>
            <a:r>
              <a:rPr lang="cs-CZ" altLang="en-US" sz="2800" dirty="0"/>
              <a:t> </a:t>
            </a:r>
            <a:r>
              <a:rPr lang="cs-CZ" altLang="en-US" sz="2800" dirty="0" err="1"/>
              <a:t>governance</a:t>
            </a:r>
            <a:r>
              <a:rPr lang="cs-CZ" altLang="en-US" sz="2800" dirty="0"/>
              <a:t> </a:t>
            </a:r>
            <a:r>
              <a:rPr lang="cs-CZ" altLang="en-US" sz="2800" dirty="0" err="1"/>
              <a:t>at</a:t>
            </a:r>
            <a:r>
              <a:rPr lang="cs-CZ" altLang="en-US" sz="2800" dirty="0"/>
              <a:t> </a:t>
            </a:r>
            <a:r>
              <a:rPr lang="cs-CZ" altLang="en-US" sz="2800" dirty="0" err="1"/>
              <a:t>all</a:t>
            </a:r>
            <a:r>
              <a:rPr lang="cs-CZ" altLang="en-US" sz="2800" dirty="0"/>
              <a:t> </a:t>
            </a:r>
            <a:r>
              <a:rPr lang="cs-CZ" altLang="en-US" sz="2800" dirty="0" err="1"/>
              <a:t>levels</a:t>
            </a:r>
            <a:r>
              <a:rPr lang="cs-CZ" altLang="en-US" sz="2800" dirty="0"/>
              <a:t> </a:t>
            </a:r>
            <a:r>
              <a:rPr lang="cs-CZ" altLang="en-US" sz="2800" dirty="0" err="1"/>
              <a:t>should</a:t>
            </a:r>
            <a:r>
              <a:rPr lang="cs-CZ" altLang="en-US" sz="2800" dirty="0"/>
              <a:t> </a:t>
            </a:r>
            <a:r>
              <a:rPr lang="cs-CZ" altLang="en-US" sz="2800" dirty="0" err="1"/>
              <a:t>be</a:t>
            </a:r>
            <a:r>
              <a:rPr lang="cs-CZ" altLang="en-US" sz="2800" dirty="0"/>
              <a:t> </a:t>
            </a:r>
            <a:r>
              <a:rPr lang="cs-CZ" altLang="en-US" sz="2800" dirty="0" err="1"/>
              <a:t>readily</a:t>
            </a:r>
            <a:r>
              <a:rPr lang="cs-CZ" altLang="en-US" sz="2800" dirty="0"/>
              <a:t> and </a:t>
            </a:r>
            <a:r>
              <a:rPr lang="cs-CZ" altLang="en-US" sz="2800" dirty="0" err="1"/>
              <a:t>transparently</a:t>
            </a:r>
            <a:r>
              <a:rPr lang="cs-CZ" altLang="en-US" sz="2800" dirty="0"/>
              <a:t> </a:t>
            </a:r>
            <a:r>
              <a:rPr lang="cs-CZ" altLang="en-US" sz="2800" dirty="0" err="1"/>
              <a:t>available</a:t>
            </a:r>
            <a:r>
              <a:rPr lang="cs-CZ" altLang="en-US" sz="2800" dirty="0"/>
              <a:t>.</a:t>
            </a:r>
          </a:p>
          <a:p>
            <a:pPr eaLnBrk="1" hangingPunct="1"/>
            <a:endParaRPr lang="cs-CZ" altLang="en-US" sz="2800" dirty="0"/>
          </a:p>
          <a:p>
            <a:pPr eaLnBrk="1" hangingPunct="1"/>
            <a:r>
              <a:rPr lang="cs-CZ" altLang="en-US" sz="2800" dirty="0"/>
              <a:t>- </a:t>
            </a:r>
            <a:r>
              <a:rPr lang="cs-CZ" altLang="en-US" sz="2800" dirty="0" err="1"/>
              <a:t>Easy</a:t>
            </a:r>
            <a:r>
              <a:rPr lang="cs-CZ" altLang="en-US" sz="2800" dirty="0"/>
              <a:t> to </a:t>
            </a:r>
            <a:r>
              <a:rPr lang="cs-CZ" altLang="en-US" sz="2800" dirty="0" err="1"/>
              <a:t>find</a:t>
            </a:r>
            <a:r>
              <a:rPr lang="cs-CZ" altLang="en-US" sz="2800" dirty="0"/>
              <a:t> </a:t>
            </a:r>
            <a:r>
              <a:rPr lang="cs-CZ" altLang="en-US" sz="2800" dirty="0" err="1"/>
              <a:t>what</a:t>
            </a:r>
            <a:r>
              <a:rPr lang="cs-CZ" altLang="en-US" sz="2800" dirty="0"/>
              <a:t> </a:t>
            </a:r>
            <a:r>
              <a:rPr lang="cs-CZ" altLang="en-US" sz="2800" dirty="0" err="1"/>
              <a:t>geographic</a:t>
            </a:r>
            <a:r>
              <a:rPr lang="cs-CZ" altLang="en-US" sz="2800" dirty="0"/>
              <a:t> </a:t>
            </a:r>
            <a:r>
              <a:rPr lang="cs-CZ" altLang="en-US" sz="2800" dirty="0" err="1"/>
              <a:t>information</a:t>
            </a:r>
            <a:r>
              <a:rPr lang="cs-CZ" altLang="en-US" sz="2800" dirty="0"/>
              <a:t> </a:t>
            </a:r>
            <a:r>
              <a:rPr lang="cs-CZ" altLang="en-US" sz="2800" dirty="0" err="1"/>
              <a:t>is</a:t>
            </a:r>
            <a:r>
              <a:rPr lang="cs-CZ" altLang="en-US" sz="2800" dirty="0"/>
              <a:t> </a:t>
            </a:r>
            <a:r>
              <a:rPr lang="cs-CZ" altLang="en-US" sz="2800" dirty="0" err="1"/>
              <a:t>available</a:t>
            </a:r>
            <a:r>
              <a:rPr lang="cs-CZ" altLang="en-US" sz="2800" dirty="0"/>
              <a:t>, </a:t>
            </a:r>
            <a:r>
              <a:rPr lang="cs-CZ" altLang="en-US" sz="2800" dirty="0" err="1"/>
              <a:t>how</a:t>
            </a:r>
            <a:r>
              <a:rPr lang="cs-CZ" altLang="en-US" sz="2800" dirty="0"/>
              <a:t> </a:t>
            </a:r>
            <a:r>
              <a:rPr lang="cs-CZ" altLang="en-US" sz="2800" dirty="0" err="1"/>
              <a:t>it</a:t>
            </a:r>
            <a:r>
              <a:rPr lang="cs-CZ" altLang="en-US" sz="2800" dirty="0"/>
              <a:t> </a:t>
            </a:r>
            <a:r>
              <a:rPr lang="cs-CZ" altLang="en-US" sz="2800" dirty="0" err="1"/>
              <a:t>can</a:t>
            </a:r>
            <a:r>
              <a:rPr lang="cs-CZ" altLang="en-US" sz="2800" dirty="0"/>
              <a:t> </a:t>
            </a:r>
            <a:r>
              <a:rPr lang="cs-CZ" altLang="en-US" sz="2800" dirty="0" err="1"/>
              <a:t>be</a:t>
            </a:r>
            <a:r>
              <a:rPr lang="cs-CZ" altLang="en-US" sz="2800" dirty="0"/>
              <a:t> </a:t>
            </a:r>
            <a:r>
              <a:rPr lang="cs-CZ" altLang="en-US" sz="2800" dirty="0" err="1"/>
              <a:t>used</a:t>
            </a:r>
            <a:r>
              <a:rPr lang="cs-CZ" altLang="en-US" sz="2800" dirty="0"/>
              <a:t> to </a:t>
            </a:r>
            <a:r>
              <a:rPr lang="cs-CZ" altLang="en-US" sz="2800" dirty="0" err="1"/>
              <a:t>meet</a:t>
            </a:r>
            <a:r>
              <a:rPr lang="cs-CZ" altLang="en-US" sz="2800" dirty="0"/>
              <a:t> a </a:t>
            </a:r>
            <a:r>
              <a:rPr lang="cs-CZ" altLang="en-US" sz="2800" dirty="0" err="1"/>
              <a:t>particular</a:t>
            </a:r>
            <a:r>
              <a:rPr lang="cs-CZ" altLang="en-US" sz="2800" dirty="0"/>
              <a:t> </a:t>
            </a:r>
            <a:r>
              <a:rPr lang="cs-CZ" altLang="en-US" sz="2800" dirty="0" err="1"/>
              <a:t>need</a:t>
            </a:r>
            <a:r>
              <a:rPr lang="cs-CZ" altLang="en-US" sz="2800" dirty="0"/>
              <a:t>, and </a:t>
            </a:r>
            <a:r>
              <a:rPr lang="cs-CZ" altLang="en-US" sz="2800" dirty="0" err="1"/>
              <a:t>under</a:t>
            </a:r>
            <a:r>
              <a:rPr lang="cs-CZ" altLang="en-US" sz="2800" dirty="0"/>
              <a:t> </a:t>
            </a:r>
            <a:r>
              <a:rPr lang="cs-CZ" altLang="en-US" sz="2800" dirty="0" err="1"/>
              <a:t>which</a:t>
            </a:r>
            <a:r>
              <a:rPr lang="cs-CZ" altLang="en-US" sz="2800" dirty="0"/>
              <a:t> </a:t>
            </a:r>
            <a:r>
              <a:rPr lang="cs-CZ" altLang="en-US" sz="2800" dirty="0" err="1"/>
              <a:t>conditions</a:t>
            </a:r>
            <a:r>
              <a:rPr lang="cs-CZ" altLang="en-US" sz="2800" dirty="0"/>
              <a:t> </a:t>
            </a:r>
            <a:r>
              <a:rPr lang="cs-CZ" altLang="en-US" sz="2800" dirty="0" err="1"/>
              <a:t>it</a:t>
            </a:r>
            <a:r>
              <a:rPr lang="cs-CZ" altLang="en-US" sz="2800" dirty="0"/>
              <a:t> </a:t>
            </a:r>
            <a:r>
              <a:rPr lang="cs-CZ" altLang="en-US" sz="2800" dirty="0" err="1"/>
              <a:t>can</a:t>
            </a:r>
            <a:r>
              <a:rPr lang="cs-CZ" altLang="en-US" sz="2800" dirty="0"/>
              <a:t> </a:t>
            </a:r>
            <a:r>
              <a:rPr lang="cs-CZ" altLang="en-US" sz="2800" dirty="0" err="1"/>
              <a:t>be</a:t>
            </a:r>
            <a:r>
              <a:rPr lang="cs-CZ" altLang="en-US" sz="2800" dirty="0"/>
              <a:t> </a:t>
            </a:r>
            <a:r>
              <a:rPr lang="cs-CZ" altLang="en-US" sz="2800" dirty="0" err="1"/>
              <a:t>acquired</a:t>
            </a:r>
            <a:r>
              <a:rPr lang="cs-CZ" altLang="en-US" sz="2800" dirty="0"/>
              <a:t> and </a:t>
            </a:r>
            <a:r>
              <a:rPr lang="cs-CZ" altLang="en-US" sz="2800" dirty="0" err="1"/>
              <a:t>used</a:t>
            </a:r>
            <a:r>
              <a:rPr lang="cs-CZ" altLang="en-US" sz="2800" dirty="0"/>
              <a:t>.</a:t>
            </a:r>
          </a:p>
          <a:p>
            <a:pPr eaLnBrk="1" hangingPunct="1"/>
            <a:endParaRPr lang="cs-CZ" altLang="en-US" dirty="0"/>
          </a:p>
        </p:txBody>
      </p:sp>
    </p:spTree>
    <p:extLst>
      <p:ext uri="{BB962C8B-B14F-4D97-AF65-F5344CB8AC3E}">
        <p14:creationId xmlns:p14="http://schemas.microsoft.com/office/powerpoint/2010/main" val="38991785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838200" y="838200"/>
            <a:ext cx="7620000" cy="45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GB" altLang="en-US" sz="3600" dirty="0"/>
              <a:t>The INSPIRE concept:</a:t>
            </a:r>
            <a:endParaRPr lang="cs-CZ" altLang="en-US" sz="3600" dirty="0"/>
          </a:p>
          <a:p>
            <a:pPr>
              <a:spcBef>
                <a:spcPct val="50000"/>
              </a:spcBef>
            </a:pPr>
            <a:endParaRPr lang="en-GB" altLang="en-US" sz="2400" dirty="0"/>
          </a:p>
          <a:p>
            <a:pPr algn="just">
              <a:spcBef>
                <a:spcPct val="50000"/>
              </a:spcBef>
            </a:pPr>
            <a:r>
              <a:rPr lang="cs-CZ" altLang="en-US" sz="2800" dirty="0" err="1"/>
              <a:t>Availability</a:t>
            </a:r>
            <a:endParaRPr lang="cs-CZ" altLang="en-US" sz="2800" dirty="0"/>
          </a:p>
          <a:p>
            <a:pPr algn="just">
              <a:spcBef>
                <a:spcPct val="50000"/>
              </a:spcBef>
            </a:pPr>
            <a:r>
              <a:rPr lang="cs-CZ" altLang="en-US" sz="2800" dirty="0" err="1"/>
              <a:t>Accessibility</a:t>
            </a:r>
            <a:r>
              <a:rPr lang="en-GB" altLang="en-US" sz="2800" dirty="0"/>
              <a:t> </a:t>
            </a:r>
            <a:endParaRPr lang="cs-CZ" altLang="en-US" sz="2800" dirty="0"/>
          </a:p>
          <a:p>
            <a:pPr algn="just">
              <a:spcBef>
                <a:spcPct val="50000"/>
              </a:spcBef>
            </a:pPr>
            <a:r>
              <a:rPr lang="cs-CZ" altLang="en-US" sz="2800" dirty="0" err="1"/>
              <a:t>Legislation</a:t>
            </a:r>
            <a:r>
              <a:rPr lang="cs-CZ" altLang="en-US" sz="2800" dirty="0"/>
              <a:t> </a:t>
            </a:r>
            <a:r>
              <a:rPr lang="cs-CZ" altLang="en-US" sz="2800" dirty="0" err="1"/>
              <a:t>rules</a:t>
            </a:r>
            <a:r>
              <a:rPr lang="cs-CZ" altLang="en-US" sz="2800" dirty="0"/>
              <a:t>.</a:t>
            </a:r>
            <a:endParaRPr lang="en-GB" altLang="en-US" sz="2800" dirty="0"/>
          </a:p>
          <a:p>
            <a:pPr algn="just">
              <a:spcBef>
                <a:spcPct val="50000"/>
              </a:spcBef>
            </a:pPr>
            <a:endParaRPr lang="en-GB" altLang="en-US" sz="2800" dirty="0"/>
          </a:p>
          <a:p>
            <a:pPr>
              <a:spcBef>
                <a:spcPct val="50000"/>
              </a:spcBef>
            </a:pPr>
            <a:r>
              <a:rPr lang="en-GB" altLang="en-US" sz="3600" dirty="0">
                <a:solidFill>
                  <a:srgbClr val="FFFF00"/>
                </a:solidFill>
              </a:rPr>
              <a:t> </a:t>
            </a:r>
            <a:endParaRPr lang="cs-CZ" altLang="en-US" sz="3600" dirty="0">
              <a:solidFill>
                <a:srgbClr val="FFFF00"/>
              </a:solidFill>
            </a:endParaRPr>
          </a:p>
        </p:txBody>
      </p:sp>
    </p:spTree>
    <p:extLst>
      <p:ext uri="{BB962C8B-B14F-4D97-AF65-F5344CB8AC3E}">
        <p14:creationId xmlns:p14="http://schemas.microsoft.com/office/powerpoint/2010/main" val="4860050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endParaRPr lang="en-US" altLang="en-US" smtClean="0"/>
          </a:p>
        </p:txBody>
      </p:sp>
      <p:pic>
        <p:nvPicPr>
          <p:cNvPr id="4403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7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5047678"/>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0" y="906463"/>
            <a:ext cx="487363" cy="5591175"/>
          </a:xfrm>
          <a:prstGeom prst="rect">
            <a:avLst/>
          </a:prstGeom>
          <a:solidFill>
            <a:schemeClr val="bg1"/>
          </a:solidFill>
          <a:ln w="9525">
            <a:solidFill>
              <a:schemeClr val="bg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45059" name="Rectangle 3"/>
          <p:cNvSpPr>
            <a:spLocks noGrp="1" noChangeArrowheads="1"/>
          </p:cNvSpPr>
          <p:nvPr>
            <p:ph type="title"/>
          </p:nvPr>
        </p:nvSpPr>
        <p:spPr>
          <a:xfrm>
            <a:off x="863600" y="360363"/>
            <a:ext cx="7781925" cy="793750"/>
          </a:xfrm>
        </p:spPr>
        <p:txBody>
          <a:bodyPr/>
          <a:lstStyle/>
          <a:p>
            <a:pPr eaLnBrk="1" hangingPunct="1"/>
            <a:r>
              <a:rPr lang="en-US" altLang="en-US" sz="2800" smtClean="0"/>
              <a:t>Towards an Infrastructure for Spatial Information</a:t>
            </a:r>
          </a:p>
        </p:txBody>
      </p:sp>
      <p:sp>
        <p:nvSpPr>
          <p:cNvPr id="45060" name="Rectangle 4"/>
          <p:cNvSpPr>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696" rIns="91393" bIns="45696" anchor="ctr"/>
          <a:lstStyle>
            <a:lvl1pPr defTabSz="1012825" eaLnBrk="0" hangingPunct="0">
              <a:defRPr>
                <a:solidFill>
                  <a:schemeClr val="tx1"/>
                </a:solidFill>
                <a:latin typeface="Arial" charset="0"/>
                <a:cs typeface="Arial" charset="0"/>
              </a:defRPr>
            </a:lvl1pPr>
            <a:lvl2pPr marL="742950" indent="-285750" defTabSz="1012825" eaLnBrk="0" hangingPunct="0">
              <a:defRPr>
                <a:solidFill>
                  <a:schemeClr val="tx1"/>
                </a:solidFill>
                <a:latin typeface="Arial" charset="0"/>
                <a:cs typeface="Arial" charset="0"/>
              </a:defRPr>
            </a:lvl2pPr>
            <a:lvl3pPr marL="1143000" indent="-228600" defTabSz="1012825" eaLnBrk="0" hangingPunct="0">
              <a:defRPr>
                <a:solidFill>
                  <a:schemeClr val="tx1"/>
                </a:solidFill>
                <a:latin typeface="Arial" charset="0"/>
                <a:cs typeface="Arial" charset="0"/>
              </a:defRPr>
            </a:lvl3pPr>
            <a:lvl4pPr marL="1600200" indent="-228600" defTabSz="1012825" eaLnBrk="0" hangingPunct="0">
              <a:defRPr>
                <a:solidFill>
                  <a:schemeClr val="tx1"/>
                </a:solidFill>
                <a:latin typeface="Arial" charset="0"/>
                <a:cs typeface="Arial" charset="0"/>
              </a:defRPr>
            </a:lvl4pPr>
            <a:lvl5pPr marL="2057400" indent="-228600" defTabSz="1012825" eaLnBrk="0" hangingPunct="0">
              <a:defRPr>
                <a:solidFill>
                  <a:schemeClr val="tx1"/>
                </a:solidFill>
                <a:latin typeface="Arial" charset="0"/>
                <a:cs typeface="Arial" charset="0"/>
              </a:defRPr>
            </a:lvl5pPr>
            <a:lvl6pPr marL="2514600" indent="-228600" defTabSz="1012825" eaLnBrk="0" fontAlgn="base" hangingPunct="0">
              <a:spcBef>
                <a:spcPct val="0"/>
              </a:spcBef>
              <a:spcAft>
                <a:spcPct val="0"/>
              </a:spcAft>
              <a:defRPr>
                <a:solidFill>
                  <a:schemeClr val="tx1"/>
                </a:solidFill>
                <a:latin typeface="Arial" charset="0"/>
                <a:cs typeface="Arial" charset="0"/>
              </a:defRPr>
            </a:lvl6pPr>
            <a:lvl7pPr marL="2971800" indent="-228600" defTabSz="1012825" eaLnBrk="0" fontAlgn="base" hangingPunct="0">
              <a:spcBef>
                <a:spcPct val="0"/>
              </a:spcBef>
              <a:spcAft>
                <a:spcPct val="0"/>
              </a:spcAft>
              <a:defRPr>
                <a:solidFill>
                  <a:schemeClr val="tx1"/>
                </a:solidFill>
                <a:latin typeface="Arial" charset="0"/>
                <a:cs typeface="Arial" charset="0"/>
              </a:defRPr>
            </a:lvl7pPr>
            <a:lvl8pPr marL="3429000" indent="-228600" defTabSz="1012825" eaLnBrk="0" fontAlgn="base" hangingPunct="0">
              <a:spcBef>
                <a:spcPct val="0"/>
              </a:spcBef>
              <a:spcAft>
                <a:spcPct val="0"/>
              </a:spcAft>
              <a:defRPr>
                <a:solidFill>
                  <a:schemeClr val="tx1"/>
                </a:solidFill>
                <a:latin typeface="Arial" charset="0"/>
                <a:cs typeface="Arial" charset="0"/>
              </a:defRPr>
            </a:lvl8pPr>
            <a:lvl9pPr marL="3886200" indent="-228600" defTabSz="1012825"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2800">
                <a:solidFill>
                  <a:schemeClr val="tx2"/>
                </a:solidFill>
              </a:rPr>
              <a:t/>
            </a:r>
            <a:br>
              <a:rPr lang="en-US" altLang="en-US" sz="2800">
                <a:solidFill>
                  <a:schemeClr val="tx2"/>
                </a:solidFill>
              </a:rPr>
            </a:br>
            <a:endParaRPr lang="en-US" altLang="en-US" sz="2800">
              <a:solidFill>
                <a:schemeClr val="tx2"/>
              </a:solidFill>
            </a:endParaRPr>
          </a:p>
        </p:txBody>
      </p:sp>
      <p:sp>
        <p:nvSpPr>
          <p:cNvPr id="45061" name="Rectangle 5"/>
          <p:cNvSpPr>
            <a:spLocks noChangeArrowheads="1"/>
          </p:cNvSpPr>
          <p:nvPr/>
        </p:nvSpPr>
        <p:spPr bwMode="auto">
          <a:xfrm>
            <a:off x="250825" y="2133600"/>
            <a:ext cx="2449513" cy="4032250"/>
          </a:xfrm>
          <a:prstGeom prst="rect">
            <a:avLst/>
          </a:prstGeom>
          <a:solidFill>
            <a:srgbClr val="DDDDDD"/>
          </a:solidFill>
          <a:ln w="9525">
            <a:solidFill>
              <a:schemeClr val="tx1"/>
            </a:solidFill>
            <a:miter lim="800000"/>
            <a:headEnd/>
            <a:tailEnd/>
          </a:ln>
        </p:spPr>
        <p:txBody>
          <a:bodyPr lIns="91393" tIns="45696" rIns="91393" bIns="45696"/>
          <a:lstStyle>
            <a:lvl1pPr marL="379413" indent="-379413" defTabSz="1012825" eaLnBrk="0" hangingPunct="0">
              <a:defRPr>
                <a:solidFill>
                  <a:schemeClr val="tx1"/>
                </a:solidFill>
                <a:latin typeface="Arial" charset="0"/>
                <a:cs typeface="Arial" charset="0"/>
              </a:defRPr>
            </a:lvl1pPr>
            <a:lvl2pPr marL="742950" indent="-285750" defTabSz="1012825" eaLnBrk="0" hangingPunct="0">
              <a:defRPr>
                <a:solidFill>
                  <a:schemeClr val="tx1"/>
                </a:solidFill>
                <a:latin typeface="Arial" charset="0"/>
                <a:cs typeface="Arial" charset="0"/>
              </a:defRPr>
            </a:lvl2pPr>
            <a:lvl3pPr marL="1143000" indent="-228600" defTabSz="1012825" eaLnBrk="0" hangingPunct="0">
              <a:defRPr>
                <a:solidFill>
                  <a:schemeClr val="tx1"/>
                </a:solidFill>
                <a:latin typeface="Arial" charset="0"/>
                <a:cs typeface="Arial" charset="0"/>
              </a:defRPr>
            </a:lvl3pPr>
            <a:lvl4pPr marL="1600200" indent="-228600" defTabSz="1012825" eaLnBrk="0" hangingPunct="0">
              <a:defRPr>
                <a:solidFill>
                  <a:schemeClr val="tx1"/>
                </a:solidFill>
                <a:latin typeface="Arial" charset="0"/>
                <a:cs typeface="Arial" charset="0"/>
              </a:defRPr>
            </a:lvl4pPr>
            <a:lvl5pPr marL="2057400" indent="-228600" defTabSz="1012825" eaLnBrk="0" hangingPunct="0">
              <a:defRPr>
                <a:solidFill>
                  <a:schemeClr val="tx1"/>
                </a:solidFill>
                <a:latin typeface="Arial" charset="0"/>
                <a:cs typeface="Arial" charset="0"/>
              </a:defRPr>
            </a:lvl5pPr>
            <a:lvl6pPr marL="2514600" indent="-228600" defTabSz="1012825" eaLnBrk="0" fontAlgn="base" hangingPunct="0">
              <a:spcBef>
                <a:spcPct val="0"/>
              </a:spcBef>
              <a:spcAft>
                <a:spcPct val="0"/>
              </a:spcAft>
              <a:defRPr>
                <a:solidFill>
                  <a:schemeClr val="tx1"/>
                </a:solidFill>
                <a:latin typeface="Arial" charset="0"/>
                <a:cs typeface="Arial" charset="0"/>
              </a:defRPr>
            </a:lvl6pPr>
            <a:lvl7pPr marL="2971800" indent="-228600" defTabSz="1012825" eaLnBrk="0" fontAlgn="base" hangingPunct="0">
              <a:spcBef>
                <a:spcPct val="0"/>
              </a:spcBef>
              <a:spcAft>
                <a:spcPct val="0"/>
              </a:spcAft>
              <a:defRPr>
                <a:solidFill>
                  <a:schemeClr val="tx1"/>
                </a:solidFill>
                <a:latin typeface="Arial" charset="0"/>
                <a:cs typeface="Arial" charset="0"/>
              </a:defRPr>
            </a:lvl7pPr>
            <a:lvl8pPr marL="3429000" indent="-228600" defTabSz="1012825" eaLnBrk="0" fontAlgn="base" hangingPunct="0">
              <a:spcBef>
                <a:spcPct val="0"/>
              </a:spcBef>
              <a:spcAft>
                <a:spcPct val="0"/>
              </a:spcAft>
              <a:defRPr>
                <a:solidFill>
                  <a:schemeClr val="tx1"/>
                </a:solidFill>
                <a:latin typeface="Arial" charset="0"/>
                <a:cs typeface="Arial" charset="0"/>
              </a:defRPr>
            </a:lvl8pPr>
            <a:lvl9pPr marL="3886200" indent="-228600" defTabSz="1012825"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n-US" altLang="en-US" sz="2400"/>
              <a:t>Standardisation</a:t>
            </a:r>
          </a:p>
          <a:p>
            <a:pPr eaLnBrk="1" hangingPunct="1">
              <a:spcBef>
                <a:spcPct val="20000"/>
              </a:spcBef>
            </a:pPr>
            <a:endParaRPr lang="en-US" altLang="en-US" sz="2000"/>
          </a:p>
          <a:p>
            <a:pPr eaLnBrk="1" hangingPunct="1">
              <a:spcBef>
                <a:spcPct val="20000"/>
              </a:spcBef>
              <a:buFontTx/>
              <a:buChar char="•"/>
            </a:pPr>
            <a:endParaRPr lang="en-US" altLang="en-US" sz="2000"/>
          </a:p>
          <a:p>
            <a:pPr eaLnBrk="1" hangingPunct="1">
              <a:spcBef>
                <a:spcPct val="20000"/>
              </a:spcBef>
              <a:buFontTx/>
              <a:buChar char="•"/>
            </a:pPr>
            <a:endParaRPr lang="en-US" altLang="en-US" sz="2000"/>
          </a:p>
        </p:txBody>
      </p:sp>
      <p:sp>
        <p:nvSpPr>
          <p:cNvPr id="45062" name="Rectangle 6"/>
          <p:cNvSpPr>
            <a:spLocks noChangeArrowheads="1"/>
          </p:cNvSpPr>
          <p:nvPr/>
        </p:nvSpPr>
        <p:spPr bwMode="auto">
          <a:xfrm>
            <a:off x="3059113" y="2133600"/>
            <a:ext cx="2519362" cy="4032250"/>
          </a:xfrm>
          <a:prstGeom prst="rect">
            <a:avLst/>
          </a:prstGeom>
          <a:solidFill>
            <a:srgbClr val="DDDDDD"/>
          </a:solidFill>
          <a:ln w="9525">
            <a:solidFill>
              <a:schemeClr val="tx1"/>
            </a:solidFill>
            <a:miter lim="800000"/>
            <a:headEnd/>
            <a:tailEnd/>
          </a:ln>
        </p:spPr>
        <p:txBody>
          <a:bodyPr lIns="91393" tIns="45696" rIns="91393" bIns="45696"/>
          <a:lstStyle>
            <a:lvl1pPr marL="379413" indent="-379413" defTabSz="1012825" eaLnBrk="0" hangingPunct="0">
              <a:defRPr>
                <a:solidFill>
                  <a:schemeClr val="tx1"/>
                </a:solidFill>
                <a:latin typeface="Arial" charset="0"/>
                <a:cs typeface="Arial" charset="0"/>
              </a:defRPr>
            </a:lvl1pPr>
            <a:lvl2pPr marL="742950" indent="-285750" defTabSz="1012825" eaLnBrk="0" hangingPunct="0">
              <a:defRPr>
                <a:solidFill>
                  <a:schemeClr val="tx1"/>
                </a:solidFill>
                <a:latin typeface="Arial" charset="0"/>
                <a:cs typeface="Arial" charset="0"/>
              </a:defRPr>
            </a:lvl2pPr>
            <a:lvl3pPr marL="1143000" indent="-228600" defTabSz="1012825" eaLnBrk="0" hangingPunct="0">
              <a:defRPr>
                <a:solidFill>
                  <a:schemeClr val="tx1"/>
                </a:solidFill>
                <a:latin typeface="Arial" charset="0"/>
                <a:cs typeface="Arial" charset="0"/>
              </a:defRPr>
            </a:lvl3pPr>
            <a:lvl4pPr marL="1600200" indent="-228600" defTabSz="1012825" eaLnBrk="0" hangingPunct="0">
              <a:defRPr>
                <a:solidFill>
                  <a:schemeClr val="tx1"/>
                </a:solidFill>
                <a:latin typeface="Arial" charset="0"/>
                <a:cs typeface="Arial" charset="0"/>
              </a:defRPr>
            </a:lvl4pPr>
            <a:lvl5pPr marL="2057400" indent="-228600" defTabSz="1012825" eaLnBrk="0" hangingPunct="0">
              <a:defRPr>
                <a:solidFill>
                  <a:schemeClr val="tx1"/>
                </a:solidFill>
                <a:latin typeface="Arial" charset="0"/>
                <a:cs typeface="Arial" charset="0"/>
              </a:defRPr>
            </a:lvl5pPr>
            <a:lvl6pPr marL="2514600" indent="-228600" defTabSz="1012825" eaLnBrk="0" fontAlgn="base" hangingPunct="0">
              <a:spcBef>
                <a:spcPct val="0"/>
              </a:spcBef>
              <a:spcAft>
                <a:spcPct val="0"/>
              </a:spcAft>
              <a:defRPr>
                <a:solidFill>
                  <a:schemeClr val="tx1"/>
                </a:solidFill>
                <a:latin typeface="Arial" charset="0"/>
                <a:cs typeface="Arial" charset="0"/>
              </a:defRPr>
            </a:lvl6pPr>
            <a:lvl7pPr marL="2971800" indent="-228600" defTabSz="1012825" eaLnBrk="0" fontAlgn="base" hangingPunct="0">
              <a:spcBef>
                <a:spcPct val="0"/>
              </a:spcBef>
              <a:spcAft>
                <a:spcPct val="0"/>
              </a:spcAft>
              <a:defRPr>
                <a:solidFill>
                  <a:schemeClr val="tx1"/>
                </a:solidFill>
                <a:latin typeface="Arial" charset="0"/>
                <a:cs typeface="Arial" charset="0"/>
              </a:defRPr>
            </a:lvl7pPr>
            <a:lvl8pPr marL="3429000" indent="-228600" defTabSz="1012825" eaLnBrk="0" fontAlgn="base" hangingPunct="0">
              <a:spcBef>
                <a:spcPct val="0"/>
              </a:spcBef>
              <a:spcAft>
                <a:spcPct val="0"/>
              </a:spcAft>
              <a:defRPr>
                <a:solidFill>
                  <a:schemeClr val="tx1"/>
                </a:solidFill>
                <a:latin typeface="Arial" charset="0"/>
                <a:cs typeface="Arial" charset="0"/>
              </a:defRPr>
            </a:lvl8pPr>
            <a:lvl9pPr marL="3886200" indent="-228600" defTabSz="1012825"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n-US" altLang="en-US" sz="2400"/>
              <a:t>Harmonisation</a:t>
            </a:r>
          </a:p>
        </p:txBody>
      </p:sp>
      <p:sp>
        <p:nvSpPr>
          <p:cNvPr id="45063" name="Rectangle 7"/>
          <p:cNvSpPr>
            <a:spLocks noChangeArrowheads="1"/>
          </p:cNvSpPr>
          <p:nvPr/>
        </p:nvSpPr>
        <p:spPr bwMode="auto">
          <a:xfrm>
            <a:off x="6300788" y="2133600"/>
            <a:ext cx="2519362" cy="4032250"/>
          </a:xfrm>
          <a:prstGeom prst="rect">
            <a:avLst/>
          </a:prstGeom>
          <a:solidFill>
            <a:srgbClr val="DDDDDD"/>
          </a:solidFill>
          <a:ln w="9525">
            <a:solidFill>
              <a:schemeClr val="tx1"/>
            </a:solidFill>
            <a:miter lim="800000"/>
            <a:headEnd/>
            <a:tailEnd/>
          </a:ln>
        </p:spPr>
        <p:txBody>
          <a:bodyPr lIns="91393" tIns="45696" rIns="91393" bIns="45696"/>
          <a:lstStyle>
            <a:lvl1pPr marL="379413" indent="-379413" defTabSz="1012825" eaLnBrk="0" hangingPunct="0">
              <a:defRPr>
                <a:solidFill>
                  <a:schemeClr val="tx1"/>
                </a:solidFill>
                <a:latin typeface="Arial" charset="0"/>
                <a:cs typeface="Arial" charset="0"/>
              </a:defRPr>
            </a:lvl1pPr>
            <a:lvl2pPr marL="822325" indent="-315913" defTabSz="1012825" eaLnBrk="0" hangingPunct="0">
              <a:defRPr>
                <a:solidFill>
                  <a:schemeClr val="tx1"/>
                </a:solidFill>
                <a:latin typeface="Arial" charset="0"/>
                <a:cs typeface="Arial" charset="0"/>
              </a:defRPr>
            </a:lvl2pPr>
            <a:lvl3pPr marL="1143000" indent="-228600" defTabSz="1012825" eaLnBrk="0" hangingPunct="0">
              <a:defRPr>
                <a:solidFill>
                  <a:schemeClr val="tx1"/>
                </a:solidFill>
                <a:latin typeface="Arial" charset="0"/>
                <a:cs typeface="Arial" charset="0"/>
              </a:defRPr>
            </a:lvl3pPr>
            <a:lvl4pPr marL="1600200" indent="-228600" defTabSz="1012825" eaLnBrk="0" hangingPunct="0">
              <a:defRPr>
                <a:solidFill>
                  <a:schemeClr val="tx1"/>
                </a:solidFill>
                <a:latin typeface="Arial" charset="0"/>
                <a:cs typeface="Arial" charset="0"/>
              </a:defRPr>
            </a:lvl4pPr>
            <a:lvl5pPr marL="2057400" indent="-228600" defTabSz="1012825" eaLnBrk="0" hangingPunct="0">
              <a:defRPr>
                <a:solidFill>
                  <a:schemeClr val="tx1"/>
                </a:solidFill>
                <a:latin typeface="Arial" charset="0"/>
                <a:cs typeface="Arial" charset="0"/>
              </a:defRPr>
            </a:lvl5pPr>
            <a:lvl6pPr marL="2514600" indent="-228600" defTabSz="1012825" eaLnBrk="0" fontAlgn="base" hangingPunct="0">
              <a:spcBef>
                <a:spcPct val="0"/>
              </a:spcBef>
              <a:spcAft>
                <a:spcPct val="0"/>
              </a:spcAft>
              <a:defRPr>
                <a:solidFill>
                  <a:schemeClr val="tx1"/>
                </a:solidFill>
                <a:latin typeface="Arial" charset="0"/>
                <a:cs typeface="Arial" charset="0"/>
              </a:defRPr>
            </a:lvl6pPr>
            <a:lvl7pPr marL="2971800" indent="-228600" defTabSz="1012825" eaLnBrk="0" fontAlgn="base" hangingPunct="0">
              <a:spcBef>
                <a:spcPct val="0"/>
              </a:spcBef>
              <a:spcAft>
                <a:spcPct val="0"/>
              </a:spcAft>
              <a:defRPr>
                <a:solidFill>
                  <a:schemeClr val="tx1"/>
                </a:solidFill>
                <a:latin typeface="Arial" charset="0"/>
                <a:cs typeface="Arial" charset="0"/>
              </a:defRPr>
            </a:lvl7pPr>
            <a:lvl8pPr marL="3429000" indent="-228600" defTabSz="1012825" eaLnBrk="0" fontAlgn="base" hangingPunct="0">
              <a:spcBef>
                <a:spcPct val="0"/>
              </a:spcBef>
              <a:spcAft>
                <a:spcPct val="0"/>
              </a:spcAft>
              <a:defRPr>
                <a:solidFill>
                  <a:schemeClr val="tx1"/>
                </a:solidFill>
                <a:latin typeface="Arial" charset="0"/>
                <a:cs typeface="Arial" charset="0"/>
              </a:defRPr>
            </a:lvl8pPr>
            <a:lvl9pPr marL="3886200" indent="-228600" defTabSz="1012825"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en-US" altLang="en-US" sz="2400"/>
              <a:t>Integration</a:t>
            </a:r>
          </a:p>
          <a:p>
            <a:pPr lvl="1" eaLnBrk="1" hangingPunct="1">
              <a:spcBef>
                <a:spcPct val="20000"/>
              </a:spcBef>
              <a:buFontTx/>
              <a:buChar char="–"/>
            </a:pPr>
            <a:endParaRPr lang="en-GB" altLang="en-US"/>
          </a:p>
          <a:p>
            <a:pPr eaLnBrk="1" hangingPunct="1">
              <a:spcBef>
                <a:spcPct val="20000"/>
              </a:spcBef>
            </a:pPr>
            <a:endParaRPr lang="en-US" altLang="en-US" sz="2000"/>
          </a:p>
        </p:txBody>
      </p:sp>
      <p:sp>
        <p:nvSpPr>
          <p:cNvPr id="45064" name="Line 8"/>
          <p:cNvSpPr>
            <a:spLocks noChangeShapeType="1"/>
          </p:cNvSpPr>
          <p:nvPr/>
        </p:nvSpPr>
        <p:spPr bwMode="auto">
          <a:xfrm>
            <a:off x="6011863" y="981075"/>
            <a:ext cx="0" cy="561657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5" name="AutoShape 9"/>
          <p:cNvSpPr>
            <a:spLocks noChangeArrowheads="1"/>
          </p:cNvSpPr>
          <p:nvPr/>
        </p:nvSpPr>
        <p:spPr bwMode="auto">
          <a:xfrm>
            <a:off x="179388" y="981075"/>
            <a:ext cx="5976937" cy="863600"/>
          </a:xfrm>
          <a:prstGeom prst="rightArrow">
            <a:avLst>
              <a:gd name="adj1" fmla="val 49676"/>
              <a:gd name="adj2" fmla="val 96605"/>
            </a:avLst>
          </a:prstGeom>
          <a:solidFill>
            <a:srgbClr val="DDDDDD"/>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45066" name="Rectangle 10"/>
          <p:cNvSpPr>
            <a:spLocks noChangeArrowheads="1"/>
          </p:cNvSpPr>
          <p:nvPr/>
        </p:nvSpPr>
        <p:spPr bwMode="auto">
          <a:xfrm>
            <a:off x="179388" y="1125538"/>
            <a:ext cx="3024187"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696" rIns="91393" bIns="45696" anchor="ctr"/>
          <a:lstStyle>
            <a:lvl1pPr defTabSz="1012825" eaLnBrk="0" hangingPunct="0">
              <a:defRPr>
                <a:solidFill>
                  <a:schemeClr val="tx1"/>
                </a:solidFill>
                <a:latin typeface="Arial" charset="0"/>
                <a:cs typeface="Arial" charset="0"/>
              </a:defRPr>
            </a:lvl1pPr>
            <a:lvl2pPr marL="742950" indent="-285750" defTabSz="1012825" eaLnBrk="0" hangingPunct="0">
              <a:defRPr>
                <a:solidFill>
                  <a:schemeClr val="tx1"/>
                </a:solidFill>
                <a:latin typeface="Arial" charset="0"/>
                <a:cs typeface="Arial" charset="0"/>
              </a:defRPr>
            </a:lvl2pPr>
            <a:lvl3pPr marL="1143000" indent="-228600" defTabSz="1012825" eaLnBrk="0" hangingPunct="0">
              <a:defRPr>
                <a:solidFill>
                  <a:schemeClr val="tx1"/>
                </a:solidFill>
                <a:latin typeface="Arial" charset="0"/>
                <a:cs typeface="Arial" charset="0"/>
              </a:defRPr>
            </a:lvl3pPr>
            <a:lvl4pPr marL="1600200" indent="-228600" defTabSz="1012825" eaLnBrk="0" hangingPunct="0">
              <a:defRPr>
                <a:solidFill>
                  <a:schemeClr val="tx1"/>
                </a:solidFill>
                <a:latin typeface="Arial" charset="0"/>
                <a:cs typeface="Arial" charset="0"/>
              </a:defRPr>
            </a:lvl4pPr>
            <a:lvl5pPr marL="2057400" indent="-228600" defTabSz="1012825" eaLnBrk="0" hangingPunct="0">
              <a:defRPr>
                <a:solidFill>
                  <a:schemeClr val="tx1"/>
                </a:solidFill>
                <a:latin typeface="Arial" charset="0"/>
                <a:cs typeface="Arial" charset="0"/>
              </a:defRPr>
            </a:lvl5pPr>
            <a:lvl6pPr marL="2514600" indent="-228600" defTabSz="1012825" eaLnBrk="0" fontAlgn="base" hangingPunct="0">
              <a:spcBef>
                <a:spcPct val="0"/>
              </a:spcBef>
              <a:spcAft>
                <a:spcPct val="0"/>
              </a:spcAft>
              <a:defRPr>
                <a:solidFill>
                  <a:schemeClr val="tx1"/>
                </a:solidFill>
                <a:latin typeface="Arial" charset="0"/>
                <a:cs typeface="Arial" charset="0"/>
              </a:defRPr>
            </a:lvl6pPr>
            <a:lvl7pPr marL="2971800" indent="-228600" defTabSz="1012825" eaLnBrk="0" fontAlgn="base" hangingPunct="0">
              <a:spcBef>
                <a:spcPct val="0"/>
              </a:spcBef>
              <a:spcAft>
                <a:spcPct val="0"/>
              </a:spcAft>
              <a:defRPr>
                <a:solidFill>
                  <a:schemeClr val="tx1"/>
                </a:solidFill>
                <a:latin typeface="Arial" charset="0"/>
                <a:cs typeface="Arial" charset="0"/>
              </a:defRPr>
            </a:lvl7pPr>
            <a:lvl8pPr marL="3429000" indent="-228600" defTabSz="1012825" eaLnBrk="0" fontAlgn="base" hangingPunct="0">
              <a:spcBef>
                <a:spcPct val="0"/>
              </a:spcBef>
              <a:spcAft>
                <a:spcPct val="0"/>
              </a:spcAft>
              <a:defRPr>
                <a:solidFill>
                  <a:schemeClr val="tx1"/>
                </a:solidFill>
                <a:latin typeface="Arial" charset="0"/>
                <a:cs typeface="Arial" charset="0"/>
              </a:defRPr>
            </a:lvl8pPr>
            <a:lvl9pPr marL="3886200" indent="-228600" defTabSz="1012825"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2400">
                <a:solidFill>
                  <a:srgbClr val="FF3300"/>
                </a:solidFill>
              </a:rPr>
              <a:t>From discovery</a:t>
            </a:r>
            <a:endParaRPr lang="en-US" altLang="en-US" sz="3600">
              <a:solidFill>
                <a:srgbClr val="FF3300"/>
              </a:solidFill>
            </a:endParaRPr>
          </a:p>
        </p:txBody>
      </p:sp>
      <p:sp>
        <p:nvSpPr>
          <p:cNvPr id="45067" name="Rectangle 11"/>
          <p:cNvSpPr>
            <a:spLocks noChangeArrowheads="1"/>
          </p:cNvSpPr>
          <p:nvPr/>
        </p:nvSpPr>
        <p:spPr bwMode="auto">
          <a:xfrm>
            <a:off x="5292725" y="1125538"/>
            <a:ext cx="3851275"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3" tIns="45696" rIns="91393" bIns="45696" anchor="ctr"/>
          <a:lstStyle>
            <a:lvl1pPr defTabSz="1012825" eaLnBrk="0" hangingPunct="0">
              <a:defRPr>
                <a:solidFill>
                  <a:schemeClr val="tx1"/>
                </a:solidFill>
                <a:latin typeface="Arial" charset="0"/>
                <a:cs typeface="Arial" charset="0"/>
              </a:defRPr>
            </a:lvl1pPr>
            <a:lvl2pPr marL="742950" indent="-285750" defTabSz="1012825" eaLnBrk="0" hangingPunct="0">
              <a:defRPr>
                <a:solidFill>
                  <a:schemeClr val="tx1"/>
                </a:solidFill>
                <a:latin typeface="Arial" charset="0"/>
                <a:cs typeface="Arial" charset="0"/>
              </a:defRPr>
            </a:lvl2pPr>
            <a:lvl3pPr marL="1143000" indent="-228600" defTabSz="1012825" eaLnBrk="0" hangingPunct="0">
              <a:defRPr>
                <a:solidFill>
                  <a:schemeClr val="tx1"/>
                </a:solidFill>
                <a:latin typeface="Arial" charset="0"/>
                <a:cs typeface="Arial" charset="0"/>
              </a:defRPr>
            </a:lvl3pPr>
            <a:lvl4pPr marL="1600200" indent="-228600" defTabSz="1012825" eaLnBrk="0" hangingPunct="0">
              <a:defRPr>
                <a:solidFill>
                  <a:schemeClr val="tx1"/>
                </a:solidFill>
                <a:latin typeface="Arial" charset="0"/>
                <a:cs typeface="Arial" charset="0"/>
              </a:defRPr>
            </a:lvl4pPr>
            <a:lvl5pPr marL="2057400" indent="-228600" defTabSz="1012825" eaLnBrk="0" hangingPunct="0">
              <a:defRPr>
                <a:solidFill>
                  <a:schemeClr val="tx1"/>
                </a:solidFill>
                <a:latin typeface="Arial" charset="0"/>
                <a:cs typeface="Arial" charset="0"/>
              </a:defRPr>
            </a:lvl5pPr>
            <a:lvl6pPr marL="2514600" indent="-228600" defTabSz="1012825" eaLnBrk="0" fontAlgn="base" hangingPunct="0">
              <a:spcBef>
                <a:spcPct val="0"/>
              </a:spcBef>
              <a:spcAft>
                <a:spcPct val="0"/>
              </a:spcAft>
              <a:defRPr>
                <a:solidFill>
                  <a:schemeClr val="tx1"/>
                </a:solidFill>
                <a:latin typeface="Arial" charset="0"/>
                <a:cs typeface="Arial" charset="0"/>
              </a:defRPr>
            </a:lvl6pPr>
            <a:lvl7pPr marL="2971800" indent="-228600" defTabSz="1012825" eaLnBrk="0" fontAlgn="base" hangingPunct="0">
              <a:spcBef>
                <a:spcPct val="0"/>
              </a:spcBef>
              <a:spcAft>
                <a:spcPct val="0"/>
              </a:spcAft>
              <a:defRPr>
                <a:solidFill>
                  <a:schemeClr val="tx1"/>
                </a:solidFill>
                <a:latin typeface="Arial" charset="0"/>
                <a:cs typeface="Arial" charset="0"/>
              </a:defRPr>
            </a:lvl7pPr>
            <a:lvl8pPr marL="3429000" indent="-228600" defTabSz="1012825" eaLnBrk="0" fontAlgn="base" hangingPunct="0">
              <a:spcBef>
                <a:spcPct val="0"/>
              </a:spcBef>
              <a:spcAft>
                <a:spcPct val="0"/>
              </a:spcAft>
              <a:defRPr>
                <a:solidFill>
                  <a:schemeClr val="tx1"/>
                </a:solidFill>
                <a:latin typeface="Arial" charset="0"/>
                <a:cs typeface="Arial" charset="0"/>
              </a:defRPr>
            </a:lvl8pPr>
            <a:lvl9pPr marL="3886200" indent="-228600" defTabSz="1012825"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altLang="en-US" sz="2400">
                <a:solidFill>
                  <a:srgbClr val="FF3300"/>
                </a:solidFill>
              </a:rPr>
              <a:t>to   Full Interoperability</a:t>
            </a:r>
            <a:endParaRPr lang="en-US" altLang="en-US" sz="3600">
              <a:solidFill>
                <a:srgbClr val="FF3300"/>
              </a:solidFill>
            </a:endParaRPr>
          </a:p>
        </p:txBody>
      </p:sp>
      <p:sp>
        <p:nvSpPr>
          <p:cNvPr id="45068" name="AutoShape 12"/>
          <p:cNvSpPr>
            <a:spLocks noChangeArrowheads="1"/>
          </p:cNvSpPr>
          <p:nvPr/>
        </p:nvSpPr>
        <p:spPr bwMode="auto">
          <a:xfrm>
            <a:off x="3276600" y="2781300"/>
            <a:ext cx="2159000" cy="3168650"/>
          </a:xfrm>
          <a:prstGeom prst="foldedCorner">
            <a:avLst>
              <a:gd name="adj" fmla="val 12500"/>
            </a:avLst>
          </a:prstGeom>
          <a:solidFill>
            <a:srgbClr val="FFFFCC"/>
          </a:solidFill>
          <a:ln w="9525">
            <a:solidFill>
              <a:schemeClr val="tx1"/>
            </a:solidFill>
            <a:round/>
            <a:headEnd/>
            <a:tailEnd/>
          </a:ln>
        </p:spPr>
        <p:txBody>
          <a:bodyPr lIns="91393" tIns="45696" rIns="91393" bIns="45696"/>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buFontTx/>
              <a:buChar char="•"/>
            </a:pPr>
            <a:r>
              <a:rPr lang="en-GB" altLang="en-US" sz="1600"/>
              <a:t>Geodetic Framework</a:t>
            </a:r>
          </a:p>
          <a:p>
            <a:pPr eaLnBrk="1" hangingPunct="1">
              <a:spcBef>
                <a:spcPct val="20000"/>
              </a:spcBef>
              <a:buFontTx/>
              <a:buChar char="•"/>
            </a:pPr>
            <a:r>
              <a:rPr lang="en-GB" altLang="en-US" sz="1600"/>
              <a:t>Seamless data</a:t>
            </a:r>
          </a:p>
          <a:p>
            <a:pPr eaLnBrk="1" hangingPunct="1">
              <a:spcBef>
                <a:spcPct val="20000"/>
              </a:spcBef>
              <a:buFontTx/>
              <a:buChar char="•"/>
            </a:pPr>
            <a:r>
              <a:rPr lang="en-GB" altLang="en-US" sz="1600"/>
              <a:t>Quality insurance</a:t>
            </a:r>
          </a:p>
          <a:p>
            <a:pPr eaLnBrk="1" hangingPunct="1">
              <a:spcBef>
                <a:spcPct val="20000"/>
              </a:spcBef>
              <a:buFontTx/>
              <a:buChar char="•"/>
            </a:pPr>
            <a:r>
              <a:rPr lang="en-GB" altLang="en-US" sz="1600"/>
              <a:t>Certification</a:t>
            </a:r>
          </a:p>
          <a:p>
            <a:pPr eaLnBrk="1" hangingPunct="1">
              <a:spcBef>
                <a:spcPct val="20000"/>
              </a:spcBef>
              <a:buFontTx/>
              <a:buChar char="•"/>
            </a:pPr>
            <a:r>
              <a:rPr lang="en-GB" altLang="en-US" sz="1600"/>
              <a:t>Updating</a:t>
            </a:r>
          </a:p>
          <a:p>
            <a:pPr eaLnBrk="1" hangingPunct="1">
              <a:spcBef>
                <a:spcPct val="20000"/>
              </a:spcBef>
              <a:buFontTx/>
              <a:buChar char="•"/>
            </a:pPr>
            <a:r>
              <a:rPr lang="en-GB" altLang="en-US" sz="1600"/>
              <a:t>Data model</a:t>
            </a:r>
          </a:p>
          <a:p>
            <a:pPr eaLnBrk="1" hangingPunct="1">
              <a:spcBef>
                <a:spcPct val="20000"/>
              </a:spcBef>
              <a:buFontTx/>
              <a:buChar char="•"/>
            </a:pPr>
            <a:r>
              <a:rPr lang="en-GB" altLang="en-US" sz="1600"/>
              <a:t>…</a:t>
            </a:r>
            <a:endParaRPr lang="en-US" altLang="en-US" sz="1600"/>
          </a:p>
        </p:txBody>
      </p:sp>
      <p:sp>
        <p:nvSpPr>
          <p:cNvPr id="45069" name="AutoShape 13"/>
          <p:cNvSpPr>
            <a:spLocks noChangeArrowheads="1"/>
          </p:cNvSpPr>
          <p:nvPr/>
        </p:nvSpPr>
        <p:spPr bwMode="auto">
          <a:xfrm>
            <a:off x="396875" y="2781300"/>
            <a:ext cx="2159000" cy="3168650"/>
          </a:xfrm>
          <a:prstGeom prst="foldedCorner">
            <a:avLst>
              <a:gd name="adj" fmla="val 12500"/>
            </a:avLst>
          </a:prstGeom>
          <a:solidFill>
            <a:srgbClr val="FFFFCC"/>
          </a:solidFill>
          <a:ln w="9525">
            <a:solidFill>
              <a:schemeClr val="tx1"/>
            </a:solidFill>
            <a:round/>
            <a:headEnd/>
            <a:tailEnd/>
          </a:ln>
        </p:spPr>
        <p:txBody>
          <a:bodyPr lIns="91393" tIns="45696" rIns="91393" bIns="45696"/>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buFontTx/>
              <a:buChar char="•"/>
            </a:pPr>
            <a:r>
              <a:rPr lang="en-GB" altLang="en-US" sz="1600"/>
              <a:t>Metadata</a:t>
            </a:r>
          </a:p>
          <a:p>
            <a:pPr eaLnBrk="1" hangingPunct="1">
              <a:spcBef>
                <a:spcPct val="20000"/>
              </a:spcBef>
              <a:buFontTx/>
              <a:buChar char="•"/>
            </a:pPr>
            <a:r>
              <a:rPr lang="en-GB" altLang="en-US" sz="1600"/>
              <a:t>Discovery Service</a:t>
            </a:r>
          </a:p>
          <a:p>
            <a:pPr eaLnBrk="1" hangingPunct="1">
              <a:spcBef>
                <a:spcPct val="20000"/>
              </a:spcBef>
              <a:buFontTx/>
              <a:buChar char="•"/>
            </a:pPr>
            <a:r>
              <a:rPr lang="en-GB" altLang="en-US" sz="1600"/>
              <a:t>Data Policies</a:t>
            </a:r>
          </a:p>
          <a:p>
            <a:pPr eaLnBrk="1" hangingPunct="1">
              <a:spcBef>
                <a:spcPct val="20000"/>
              </a:spcBef>
              <a:buFontTx/>
              <a:buChar char="•"/>
            </a:pPr>
            <a:r>
              <a:rPr lang="en-GB" altLang="en-US" sz="1600"/>
              <a:t>Licensing Framework</a:t>
            </a:r>
          </a:p>
          <a:p>
            <a:pPr eaLnBrk="1" hangingPunct="1">
              <a:spcBef>
                <a:spcPct val="20000"/>
              </a:spcBef>
              <a:buFontTx/>
              <a:buChar char="•"/>
            </a:pPr>
            <a:r>
              <a:rPr lang="en-GB" altLang="en-US" sz="1600"/>
              <a:t>Coordinating structures</a:t>
            </a:r>
          </a:p>
          <a:p>
            <a:pPr eaLnBrk="1" hangingPunct="1">
              <a:spcBef>
                <a:spcPct val="20000"/>
              </a:spcBef>
              <a:buFontTx/>
              <a:buChar char="•"/>
            </a:pPr>
            <a:r>
              <a:rPr lang="en-GB" altLang="en-US" sz="1600"/>
              <a:t>…</a:t>
            </a:r>
            <a:endParaRPr lang="en-US" altLang="en-US" sz="1600"/>
          </a:p>
        </p:txBody>
      </p:sp>
      <p:sp>
        <p:nvSpPr>
          <p:cNvPr id="45070" name="AutoShape 14"/>
          <p:cNvSpPr>
            <a:spLocks noChangeArrowheads="1"/>
          </p:cNvSpPr>
          <p:nvPr/>
        </p:nvSpPr>
        <p:spPr bwMode="auto">
          <a:xfrm>
            <a:off x="6516688" y="2781300"/>
            <a:ext cx="2159000" cy="3168650"/>
          </a:xfrm>
          <a:prstGeom prst="foldedCorner">
            <a:avLst>
              <a:gd name="adj" fmla="val 12500"/>
            </a:avLst>
          </a:prstGeom>
          <a:solidFill>
            <a:srgbClr val="FFFFCC"/>
          </a:solidFill>
          <a:ln w="9525">
            <a:solidFill>
              <a:schemeClr val="tx1"/>
            </a:solidFill>
            <a:round/>
            <a:headEnd/>
            <a:tailEnd/>
          </a:ln>
        </p:spPr>
        <p:txBody>
          <a:bodyPr lIns="91393" tIns="45696" rIns="91393" bIns="45696"/>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buFontTx/>
              <a:buChar char="•"/>
            </a:pPr>
            <a:r>
              <a:rPr lang="en-GB" altLang="en-US" sz="1600"/>
              <a:t>Catalog Services</a:t>
            </a:r>
          </a:p>
          <a:p>
            <a:pPr eaLnBrk="1" hangingPunct="1">
              <a:spcBef>
                <a:spcPct val="20000"/>
              </a:spcBef>
              <a:buFontTx/>
              <a:buChar char="•"/>
            </a:pPr>
            <a:r>
              <a:rPr lang="en-GB" altLang="en-US" sz="1600"/>
              <a:t>View Service</a:t>
            </a:r>
          </a:p>
          <a:p>
            <a:pPr eaLnBrk="1" hangingPunct="1">
              <a:spcBef>
                <a:spcPct val="20000"/>
              </a:spcBef>
              <a:buFontTx/>
              <a:buChar char="•"/>
            </a:pPr>
            <a:r>
              <a:rPr lang="en-GB" altLang="en-US" sz="1600"/>
              <a:t>Query Service</a:t>
            </a:r>
          </a:p>
          <a:p>
            <a:pPr eaLnBrk="1" hangingPunct="1">
              <a:spcBef>
                <a:spcPct val="20000"/>
              </a:spcBef>
              <a:buFontTx/>
              <a:buChar char="•"/>
            </a:pPr>
            <a:r>
              <a:rPr lang="en-GB" altLang="en-US" sz="1600"/>
              <a:t>Object Access Service</a:t>
            </a:r>
          </a:p>
          <a:p>
            <a:pPr eaLnBrk="1" hangingPunct="1">
              <a:spcBef>
                <a:spcPct val="20000"/>
              </a:spcBef>
              <a:buFontTx/>
              <a:buChar char="•"/>
            </a:pPr>
            <a:r>
              <a:rPr lang="en-GB" altLang="en-US" sz="1600"/>
              <a:t>Generalisation Services</a:t>
            </a:r>
          </a:p>
          <a:p>
            <a:pPr eaLnBrk="1" hangingPunct="1">
              <a:spcBef>
                <a:spcPct val="20000"/>
              </a:spcBef>
              <a:buFontTx/>
              <a:buChar char="•"/>
            </a:pPr>
            <a:r>
              <a:rPr lang="en-GB" altLang="en-US" sz="1600"/>
              <a:t>Geo-Processing services</a:t>
            </a:r>
          </a:p>
          <a:p>
            <a:pPr eaLnBrk="1" hangingPunct="1">
              <a:spcBef>
                <a:spcPct val="20000"/>
              </a:spcBef>
              <a:buFontTx/>
              <a:buChar char="•"/>
            </a:pPr>
            <a:r>
              <a:rPr lang="en-GB" altLang="en-US" sz="1600"/>
              <a:t>…</a:t>
            </a:r>
            <a:endParaRPr lang="en-US" altLang="en-US" sz="1600"/>
          </a:p>
        </p:txBody>
      </p:sp>
    </p:spTree>
    <p:extLst>
      <p:ext uri="{BB962C8B-B14F-4D97-AF65-F5344CB8AC3E}">
        <p14:creationId xmlns:p14="http://schemas.microsoft.com/office/powerpoint/2010/main" val="3480924721"/>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762000" y="1828800"/>
            <a:ext cx="7696200" cy="4038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46083" name="Rectangle 3"/>
          <p:cNvSpPr>
            <a:spLocks noGrp="1" noChangeArrowheads="1"/>
          </p:cNvSpPr>
          <p:nvPr>
            <p:ph type="title"/>
          </p:nvPr>
        </p:nvSpPr>
        <p:spPr>
          <a:xfrm>
            <a:off x="762000" y="152400"/>
            <a:ext cx="8001000" cy="685800"/>
          </a:xfrm>
        </p:spPr>
        <p:txBody>
          <a:bodyPr>
            <a:normAutofit fontScale="90000"/>
          </a:bodyPr>
          <a:lstStyle/>
          <a:p>
            <a:pPr eaLnBrk="1" hangingPunct="1"/>
            <a:r>
              <a:rPr lang="en-US" altLang="en-US" sz="4000" smtClean="0"/>
              <a:t>Current status</a:t>
            </a:r>
            <a:br>
              <a:rPr lang="en-US" altLang="en-US" sz="4000" smtClean="0"/>
            </a:br>
            <a:r>
              <a:rPr lang="en-US" altLang="en-US" sz="2800" smtClean="0"/>
              <a:t>Architecture model</a:t>
            </a:r>
          </a:p>
        </p:txBody>
      </p:sp>
      <p:sp>
        <p:nvSpPr>
          <p:cNvPr id="46084" name="AutoShape 4"/>
          <p:cNvSpPr>
            <a:spLocks noChangeAspect="1" noChangeArrowheads="1" noTextEdit="1"/>
          </p:cNvSpPr>
          <p:nvPr/>
        </p:nvSpPr>
        <p:spPr bwMode="auto">
          <a:xfrm>
            <a:off x="2268538" y="-1684338"/>
            <a:ext cx="6400800" cy="4359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3797" name="AutoShape 5"/>
          <p:cNvSpPr>
            <a:spLocks noChangeArrowheads="1"/>
          </p:cNvSpPr>
          <p:nvPr/>
        </p:nvSpPr>
        <p:spPr bwMode="auto">
          <a:xfrm>
            <a:off x="5981700" y="5362575"/>
            <a:ext cx="1255713" cy="727075"/>
          </a:xfrm>
          <a:prstGeom prst="flowChartMagneticDisk">
            <a:avLst/>
          </a:prstGeom>
          <a:gradFill rotWithShape="1">
            <a:gsLst>
              <a:gs pos="0">
                <a:srgbClr val="FFFFFF"/>
              </a:gs>
              <a:gs pos="100000">
                <a:srgbClr val="99CC99"/>
              </a:gs>
            </a:gsLst>
            <a:lin ang="5400000" scaled="1"/>
          </a:gradFill>
          <a:ln w="9525">
            <a:solidFill>
              <a:srgbClr val="003366"/>
            </a:solidFill>
            <a:round/>
            <a:headEnd/>
            <a:tailEnd type="none" w="lg" len="lg"/>
          </a:ln>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798" name="AutoShape 6"/>
          <p:cNvSpPr>
            <a:spLocks noChangeArrowheads="1"/>
          </p:cNvSpPr>
          <p:nvPr/>
        </p:nvSpPr>
        <p:spPr bwMode="auto">
          <a:xfrm>
            <a:off x="4579938" y="5362575"/>
            <a:ext cx="1254125" cy="727075"/>
          </a:xfrm>
          <a:prstGeom prst="flowChartMagneticDisk">
            <a:avLst/>
          </a:prstGeom>
          <a:gradFill rotWithShape="1">
            <a:gsLst>
              <a:gs pos="0">
                <a:srgbClr val="FFFFFF"/>
              </a:gs>
              <a:gs pos="100000">
                <a:srgbClr val="99CC99"/>
              </a:gs>
            </a:gsLst>
            <a:lin ang="5400000" scaled="1"/>
          </a:gradFill>
          <a:ln w="9525">
            <a:solidFill>
              <a:srgbClr val="003366"/>
            </a:solidFill>
            <a:round/>
            <a:headEnd/>
            <a:tailEnd type="none" w="lg" len="lg"/>
          </a:ln>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799" name="AutoShape 7"/>
          <p:cNvSpPr>
            <a:spLocks noChangeArrowheads="1"/>
          </p:cNvSpPr>
          <p:nvPr/>
        </p:nvSpPr>
        <p:spPr bwMode="auto">
          <a:xfrm>
            <a:off x="2381250" y="5272088"/>
            <a:ext cx="2051050" cy="976312"/>
          </a:xfrm>
          <a:prstGeom prst="flowChartMagneticDisk">
            <a:avLst/>
          </a:prstGeom>
          <a:gradFill rotWithShape="1">
            <a:gsLst>
              <a:gs pos="0">
                <a:srgbClr val="FCFDFC"/>
              </a:gs>
              <a:gs pos="100000">
                <a:srgbClr val="99CC99"/>
              </a:gs>
            </a:gsLst>
            <a:lin ang="5400000" scaled="1"/>
          </a:gradFill>
          <a:ln w="9525">
            <a:solidFill>
              <a:srgbClr val="003366"/>
            </a:solidFill>
            <a:round/>
            <a:headEnd/>
            <a:tailEnd type="none" w="lg" len="lg"/>
          </a:ln>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800" name="Text Box 8"/>
          <p:cNvSpPr txBox="1">
            <a:spLocks noChangeArrowheads="1"/>
          </p:cNvSpPr>
          <p:nvPr/>
        </p:nvSpPr>
        <p:spPr bwMode="auto">
          <a:xfrm>
            <a:off x="7635875" y="1447800"/>
            <a:ext cx="8985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wrap="none" lIns="60350" tIns="30175" rIns="60350" bIns="30175"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sz="2000">
                <a:solidFill>
                  <a:srgbClr val="003366"/>
                </a:solidFill>
                <a:ea typeface="Times New Roman" pitchFamily="18" charset="0"/>
                <a:cs typeface="Tahoma" pitchFamily="34" charset="0"/>
              </a:rPr>
              <a:t>Clients</a:t>
            </a:r>
            <a:endParaRPr lang="en-GB" altLang="en-US" sz="2000">
              <a:ea typeface="Times New Roman" pitchFamily="18" charset="0"/>
              <a:cs typeface="Tahoma" pitchFamily="34" charset="0"/>
            </a:endParaRPr>
          </a:p>
        </p:txBody>
      </p:sp>
      <p:sp>
        <p:nvSpPr>
          <p:cNvPr id="33801" name="Text Box 9"/>
          <p:cNvSpPr txBox="1">
            <a:spLocks noChangeArrowheads="1"/>
          </p:cNvSpPr>
          <p:nvPr/>
        </p:nvSpPr>
        <p:spPr bwMode="auto">
          <a:xfrm>
            <a:off x="7308850" y="3357563"/>
            <a:ext cx="14208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wrap="none" lIns="60350" tIns="30175" rIns="60350" bIns="30175"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sz="2000">
                <a:solidFill>
                  <a:srgbClr val="FF0066"/>
                </a:solidFill>
                <a:ea typeface="Times New Roman" pitchFamily="18" charset="0"/>
                <a:cs typeface="Tahoma" pitchFamily="34" charset="0"/>
              </a:rPr>
              <a:t>Middleware</a:t>
            </a:r>
          </a:p>
        </p:txBody>
      </p:sp>
      <p:sp>
        <p:nvSpPr>
          <p:cNvPr id="33802" name="Text Box 10"/>
          <p:cNvSpPr txBox="1">
            <a:spLocks noChangeArrowheads="1"/>
          </p:cNvSpPr>
          <p:nvPr/>
        </p:nvSpPr>
        <p:spPr bwMode="auto">
          <a:xfrm>
            <a:off x="7583488" y="5502275"/>
            <a:ext cx="9953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wrap="none" lIns="60350" tIns="30175" rIns="60350" bIns="30175"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sz="2000">
                <a:solidFill>
                  <a:srgbClr val="FF0066"/>
                </a:solidFill>
                <a:ea typeface="Times New Roman" pitchFamily="18" charset="0"/>
                <a:cs typeface="Tahoma" pitchFamily="34" charset="0"/>
              </a:rPr>
              <a:t>Servers</a:t>
            </a:r>
          </a:p>
        </p:txBody>
      </p:sp>
      <p:sp>
        <p:nvSpPr>
          <p:cNvPr id="33803" name="Text Box 11"/>
          <p:cNvSpPr txBox="1">
            <a:spLocks noChangeArrowheads="1"/>
          </p:cNvSpPr>
          <p:nvPr/>
        </p:nvSpPr>
        <p:spPr bwMode="auto">
          <a:xfrm>
            <a:off x="6105525" y="5646738"/>
            <a:ext cx="9223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wrap="none" lIns="60350" tIns="30175" rIns="60350" bIns="30175"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sz="1600">
                <a:solidFill>
                  <a:srgbClr val="003366"/>
                </a:solidFill>
                <a:ea typeface="Times New Roman" pitchFamily="18" charset="0"/>
                <a:cs typeface="Tahoma" pitchFamily="34" charset="0"/>
              </a:rPr>
              <a:t>Features</a:t>
            </a:r>
            <a:endParaRPr lang="en-GB" altLang="en-US" sz="1600">
              <a:ea typeface="Times New Roman" pitchFamily="18" charset="0"/>
              <a:cs typeface="Tahoma" pitchFamily="34" charset="0"/>
            </a:endParaRPr>
          </a:p>
        </p:txBody>
      </p:sp>
      <p:sp>
        <p:nvSpPr>
          <p:cNvPr id="33804" name="Text Box 12"/>
          <p:cNvSpPr txBox="1">
            <a:spLocks noChangeArrowheads="1"/>
          </p:cNvSpPr>
          <p:nvPr/>
        </p:nvSpPr>
        <p:spPr bwMode="auto">
          <a:xfrm>
            <a:off x="4660900" y="5646738"/>
            <a:ext cx="1101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wrap="none" lIns="60350" tIns="30175" rIns="60350" bIns="30175"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sz="1600">
                <a:solidFill>
                  <a:srgbClr val="003366"/>
                </a:solidFill>
                <a:ea typeface="Times New Roman" pitchFamily="18" charset="0"/>
                <a:cs typeface="Tahoma" pitchFamily="34" charset="0"/>
              </a:rPr>
              <a:t>Coverages</a:t>
            </a:r>
            <a:endParaRPr lang="en-GB" altLang="en-US" sz="1600">
              <a:ea typeface="Times New Roman" pitchFamily="18" charset="0"/>
              <a:cs typeface="Tahoma" pitchFamily="34" charset="0"/>
            </a:endParaRPr>
          </a:p>
        </p:txBody>
      </p:sp>
      <p:sp>
        <p:nvSpPr>
          <p:cNvPr id="33805" name="Text Box 13"/>
          <p:cNvSpPr txBox="1">
            <a:spLocks noChangeArrowheads="1"/>
          </p:cNvSpPr>
          <p:nvPr/>
        </p:nvSpPr>
        <p:spPr bwMode="auto">
          <a:xfrm>
            <a:off x="3370263" y="4537075"/>
            <a:ext cx="1255712"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wrap="none" lIns="60350" tIns="30175" rIns="60350" bIns="30175"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sz="1200">
                <a:solidFill>
                  <a:srgbClr val="FF0066"/>
                </a:solidFill>
                <a:latin typeface="Tahoma" pitchFamily="34" charset="0"/>
                <a:ea typeface="Times New Roman" pitchFamily="18" charset="0"/>
                <a:cs typeface="Tahoma" pitchFamily="34" charset="0"/>
              </a:rPr>
              <a:t>Metadata update</a:t>
            </a:r>
          </a:p>
        </p:txBody>
      </p:sp>
      <p:sp>
        <p:nvSpPr>
          <p:cNvPr id="33806" name="AutoShape 14"/>
          <p:cNvSpPr>
            <a:spLocks noChangeArrowheads="1"/>
          </p:cNvSpPr>
          <p:nvPr/>
        </p:nvSpPr>
        <p:spPr bwMode="auto">
          <a:xfrm>
            <a:off x="1330325" y="3667125"/>
            <a:ext cx="1550988" cy="1050925"/>
          </a:xfrm>
          <a:prstGeom prst="flowChartPunchedCard">
            <a:avLst/>
          </a:prstGeom>
          <a:gradFill rotWithShape="1">
            <a:gsLst>
              <a:gs pos="0">
                <a:srgbClr val="FFFFFF"/>
              </a:gs>
              <a:gs pos="100000">
                <a:srgbClr val="99CC99"/>
              </a:gs>
            </a:gsLst>
            <a:lin ang="5400000" scaled="1"/>
          </a:gradFill>
          <a:ln w="9525">
            <a:solidFill>
              <a:srgbClr val="003366"/>
            </a:solidFill>
            <a:miter lim="800000"/>
            <a:headEnd/>
            <a:tailEnd type="none" w="lg" len="lg"/>
          </a:ln>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807" name="AutoShape 15"/>
          <p:cNvSpPr>
            <a:spLocks noChangeArrowheads="1"/>
          </p:cNvSpPr>
          <p:nvPr/>
        </p:nvSpPr>
        <p:spPr bwMode="auto">
          <a:xfrm>
            <a:off x="1479550" y="3830638"/>
            <a:ext cx="1549400" cy="1047750"/>
          </a:xfrm>
          <a:prstGeom prst="flowChartPunchedCard">
            <a:avLst/>
          </a:prstGeom>
          <a:gradFill rotWithShape="1">
            <a:gsLst>
              <a:gs pos="0">
                <a:srgbClr val="FFFFFF"/>
              </a:gs>
              <a:gs pos="100000">
                <a:srgbClr val="99CC99"/>
              </a:gs>
            </a:gsLst>
            <a:lin ang="5400000" scaled="1"/>
          </a:gradFill>
          <a:ln w="9525">
            <a:solidFill>
              <a:srgbClr val="003366"/>
            </a:solidFill>
            <a:miter lim="800000"/>
            <a:headEnd/>
            <a:tailEnd type="none" w="lg" len="lg"/>
          </a:ln>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808" name="AutoShape 16"/>
          <p:cNvSpPr>
            <a:spLocks noChangeArrowheads="1"/>
          </p:cNvSpPr>
          <p:nvPr/>
        </p:nvSpPr>
        <p:spPr bwMode="auto">
          <a:xfrm>
            <a:off x="1627188" y="3990975"/>
            <a:ext cx="1549400" cy="1047750"/>
          </a:xfrm>
          <a:prstGeom prst="flowChartPunchedCard">
            <a:avLst/>
          </a:prstGeom>
          <a:gradFill rotWithShape="1">
            <a:gsLst>
              <a:gs pos="0">
                <a:srgbClr val="FFFFFF"/>
              </a:gs>
              <a:gs pos="100000">
                <a:srgbClr val="99CC99"/>
              </a:gs>
            </a:gsLst>
            <a:lin ang="5400000" scaled="1"/>
          </a:gradFill>
          <a:ln w="9525">
            <a:solidFill>
              <a:srgbClr val="003366"/>
            </a:solidFill>
            <a:miter lim="800000"/>
            <a:headEnd/>
            <a:tailEnd type="none" w="lg" len="lg"/>
          </a:ln>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809" name="Text Box 17"/>
          <p:cNvSpPr txBox="1">
            <a:spLocks noChangeArrowheads="1"/>
          </p:cNvSpPr>
          <p:nvPr/>
        </p:nvSpPr>
        <p:spPr bwMode="auto">
          <a:xfrm>
            <a:off x="1906588" y="4351338"/>
            <a:ext cx="9779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wrap="none" lIns="60350" tIns="30175" rIns="60350" bIns="30175"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sz="1600" b="1">
                <a:solidFill>
                  <a:srgbClr val="003366"/>
                </a:solidFill>
                <a:ea typeface="Times New Roman" pitchFamily="18" charset="0"/>
                <a:cs typeface="Tahoma" pitchFamily="34" charset="0"/>
              </a:rPr>
              <a:t>Catalogs</a:t>
            </a:r>
            <a:endParaRPr lang="en-GB" altLang="en-US" sz="1600" b="1">
              <a:ea typeface="Times New Roman" pitchFamily="18" charset="0"/>
              <a:cs typeface="Tahoma" pitchFamily="34" charset="0"/>
            </a:endParaRPr>
          </a:p>
        </p:txBody>
      </p:sp>
      <p:sp>
        <p:nvSpPr>
          <p:cNvPr id="33810" name="Text Box 18"/>
          <p:cNvSpPr txBox="1">
            <a:spLocks noChangeArrowheads="1"/>
          </p:cNvSpPr>
          <p:nvPr/>
        </p:nvSpPr>
        <p:spPr bwMode="auto">
          <a:xfrm>
            <a:off x="4454525" y="4070350"/>
            <a:ext cx="21415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wrap="none" lIns="60350" tIns="30175" rIns="60350" bIns="30175"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1600" b="1">
                <a:ea typeface="Times New Roman" pitchFamily="18" charset="0"/>
                <a:cs typeface="Tahoma" pitchFamily="34" charset="0"/>
              </a:rPr>
              <a:t>Geo-processing</a:t>
            </a:r>
            <a:endParaRPr lang="en-US" altLang="en-US" sz="1600" b="1">
              <a:ea typeface="Times New Roman" pitchFamily="18" charset="0"/>
              <a:cs typeface="Tahoma" pitchFamily="34" charset="0"/>
            </a:endParaRPr>
          </a:p>
          <a:p>
            <a:r>
              <a:rPr lang="en-GB" altLang="en-US" sz="1600" b="1">
                <a:ea typeface="Times New Roman" pitchFamily="18" charset="0"/>
                <a:cs typeface="Tahoma" pitchFamily="34" charset="0"/>
              </a:rPr>
              <a:t>and catalog Services</a:t>
            </a:r>
          </a:p>
        </p:txBody>
      </p:sp>
      <p:sp>
        <p:nvSpPr>
          <p:cNvPr id="46099" name="AutoShape 19"/>
          <p:cNvSpPr>
            <a:spLocks noChangeArrowheads="1"/>
          </p:cNvSpPr>
          <p:nvPr/>
        </p:nvSpPr>
        <p:spPr bwMode="auto">
          <a:xfrm>
            <a:off x="4062413" y="1327150"/>
            <a:ext cx="1181100" cy="565150"/>
          </a:xfrm>
          <a:prstGeom prst="flowChartAlternateProcess">
            <a:avLst/>
          </a:prstGeom>
          <a:gradFill rotWithShape="1">
            <a:gsLst>
              <a:gs pos="0">
                <a:srgbClr val="FFFFFF"/>
              </a:gs>
              <a:gs pos="100000">
                <a:srgbClr val="99CC99"/>
              </a:gs>
            </a:gsLst>
            <a:lin ang="5400000" scaled="1"/>
          </a:gradFill>
          <a:ln w="9525">
            <a:solidFill>
              <a:srgbClr val="003366"/>
            </a:solidFill>
            <a:miter lim="800000"/>
            <a:headEnd/>
            <a:tailEnd type="none" w="lg" len="lg"/>
          </a:ln>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812" name="Line 20"/>
          <p:cNvSpPr>
            <a:spLocks noChangeShapeType="1"/>
          </p:cNvSpPr>
          <p:nvPr/>
        </p:nvSpPr>
        <p:spPr bwMode="auto">
          <a:xfrm>
            <a:off x="4652963" y="1892300"/>
            <a:ext cx="0" cy="1050925"/>
          </a:xfrm>
          <a:prstGeom prst="line">
            <a:avLst/>
          </a:prstGeom>
          <a:noFill/>
          <a:ln w="9525">
            <a:solidFill>
              <a:srgbClr val="003366"/>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13" name="Line 21"/>
          <p:cNvSpPr>
            <a:spLocks noChangeShapeType="1"/>
          </p:cNvSpPr>
          <p:nvPr/>
        </p:nvSpPr>
        <p:spPr bwMode="auto">
          <a:xfrm flipH="1">
            <a:off x="3176588" y="4475163"/>
            <a:ext cx="1255712" cy="0"/>
          </a:xfrm>
          <a:prstGeom prst="line">
            <a:avLst/>
          </a:prstGeom>
          <a:noFill/>
          <a:ln w="9525">
            <a:solidFill>
              <a:srgbClr val="003366"/>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en-US"/>
          </a:p>
        </p:txBody>
      </p:sp>
      <p:sp>
        <p:nvSpPr>
          <p:cNvPr id="33814" name="Line 22"/>
          <p:cNvSpPr>
            <a:spLocks noChangeShapeType="1"/>
          </p:cNvSpPr>
          <p:nvPr/>
        </p:nvSpPr>
        <p:spPr bwMode="auto">
          <a:xfrm flipV="1">
            <a:off x="4432300" y="3830638"/>
            <a:ext cx="0" cy="644525"/>
          </a:xfrm>
          <a:prstGeom prst="line">
            <a:avLst/>
          </a:prstGeom>
          <a:noFill/>
          <a:ln w="9525">
            <a:solidFill>
              <a:srgbClr val="003366"/>
            </a:solidFill>
            <a:round/>
            <a:headEnd/>
            <a:tailEnd type="triangle" w="lg" len="lg"/>
          </a:ln>
          <a:extLst>
            <a:ext uri="{909E8E84-426E-40DD-AFC4-6F175D3DCCD1}">
              <a14:hiddenFill xmlns:a14="http://schemas.microsoft.com/office/drawing/2010/main">
                <a:noFill/>
              </a14:hiddenFill>
            </a:ext>
          </a:extLst>
        </p:spPr>
        <p:txBody>
          <a:bodyPr wrap="none" anchor="ctr"/>
          <a:lstStyle/>
          <a:p>
            <a:endParaRPr lang="en-US"/>
          </a:p>
        </p:txBody>
      </p:sp>
      <p:sp>
        <p:nvSpPr>
          <p:cNvPr id="33815" name="Line 23"/>
          <p:cNvSpPr>
            <a:spLocks noChangeShapeType="1"/>
          </p:cNvSpPr>
          <p:nvPr/>
        </p:nvSpPr>
        <p:spPr bwMode="auto">
          <a:xfrm flipH="1">
            <a:off x="3124200" y="4876800"/>
            <a:ext cx="2133600" cy="0"/>
          </a:xfrm>
          <a:prstGeom prst="line">
            <a:avLst/>
          </a:prstGeom>
          <a:noFill/>
          <a:ln w="9525">
            <a:solidFill>
              <a:srgbClr val="003366"/>
            </a:solidFill>
            <a:round/>
            <a:headEnd/>
            <a:tailEnd type="triangle" w="lg" len="lg"/>
          </a:ln>
          <a:extLst>
            <a:ext uri="{909E8E84-426E-40DD-AFC4-6F175D3DCCD1}">
              <a14:hiddenFill xmlns:a14="http://schemas.microsoft.com/office/drawing/2010/main">
                <a:noFill/>
              </a14:hiddenFill>
            </a:ext>
          </a:extLst>
        </p:spPr>
        <p:txBody>
          <a:bodyPr anchor="ctr"/>
          <a:lstStyle/>
          <a:p>
            <a:endParaRPr lang="en-US"/>
          </a:p>
        </p:txBody>
      </p:sp>
      <p:sp>
        <p:nvSpPr>
          <p:cNvPr id="33816" name="Line 24"/>
          <p:cNvSpPr>
            <a:spLocks noChangeShapeType="1"/>
          </p:cNvSpPr>
          <p:nvPr/>
        </p:nvSpPr>
        <p:spPr bwMode="auto">
          <a:xfrm flipH="1">
            <a:off x="5256213" y="4876800"/>
            <a:ext cx="1587" cy="355600"/>
          </a:xfrm>
          <a:prstGeom prst="line">
            <a:avLst/>
          </a:prstGeom>
          <a:noFill/>
          <a:ln w="9525">
            <a:solidFill>
              <a:srgbClr val="003366"/>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 name="Group 25"/>
          <p:cNvGrpSpPr>
            <a:grpSpLocks/>
          </p:cNvGrpSpPr>
          <p:nvPr/>
        </p:nvGrpSpPr>
        <p:grpSpPr bwMode="auto">
          <a:xfrm>
            <a:off x="4210050" y="2727325"/>
            <a:ext cx="2395538" cy="1344613"/>
            <a:chOff x="2652" y="1718"/>
            <a:chExt cx="1509" cy="847"/>
          </a:xfrm>
        </p:grpSpPr>
        <p:sp>
          <p:nvSpPr>
            <p:cNvPr id="46125" name="Rectangle 26"/>
            <p:cNvSpPr>
              <a:spLocks noChangeArrowheads="1"/>
            </p:cNvSpPr>
            <p:nvPr/>
          </p:nvSpPr>
          <p:spPr bwMode="auto">
            <a:xfrm>
              <a:off x="2652" y="1854"/>
              <a:ext cx="464" cy="405"/>
            </a:xfrm>
            <a:prstGeom prst="rect">
              <a:avLst/>
            </a:prstGeom>
            <a:gradFill rotWithShape="1">
              <a:gsLst>
                <a:gs pos="0">
                  <a:srgbClr val="FFFFFF"/>
                </a:gs>
                <a:gs pos="100000">
                  <a:srgbClr val="99CC99"/>
                </a:gs>
              </a:gsLst>
              <a:lin ang="5400000" scaled="1"/>
            </a:gradFill>
            <a:ln w="9525">
              <a:solidFill>
                <a:srgbClr val="003366"/>
              </a:solidFill>
              <a:miter lim="800000"/>
              <a:headEnd/>
              <a:tailEnd type="none" w="lg" len="lg"/>
            </a:ln>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46126" name="Rectangle 27"/>
            <p:cNvSpPr>
              <a:spLocks noChangeArrowheads="1"/>
            </p:cNvSpPr>
            <p:nvPr/>
          </p:nvSpPr>
          <p:spPr bwMode="auto">
            <a:xfrm>
              <a:off x="2745" y="1955"/>
              <a:ext cx="465" cy="407"/>
            </a:xfrm>
            <a:prstGeom prst="rect">
              <a:avLst/>
            </a:prstGeom>
            <a:gradFill rotWithShape="1">
              <a:gsLst>
                <a:gs pos="0">
                  <a:srgbClr val="FFFFFF"/>
                </a:gs>
                <a:gs pos="100000">
                  <a:srgbClr val="99CC99"/>
                </a:gs>
              </a:gsLst>
              <a:lin ang="5400000" scaled="1"/>
            </a:gradFill>
            <a:ln w="9525">
              <a:solidFill>
                <a:srgbClr val="003366"/>
              </a:solidFill>
              <a:miter lim="800000"/>
              <a:headEnd/>
              <a:tailEnd type="none" w="lg" len="lg"/>
            </a:ln>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46127" name="Rectangle 28"/>
            <p:cNvSpPr>
              <a:spLocks noChangeArrowheads="1"/>
            </p:cNvSpPr>
            <p:nvPr/>
          </p:nvSpPr>
          <p:spPr bwMode="auto">
            <a:xfrm>
              <a:off x="2838" y="2056"/>
              <a:ext cx="465" cy="407"/>
            </a:xfrm>
            <a:prstGeom prst="rect">
              <a:avLst/>
            </a:prstGeom>
            <a:gradFill rotWithShape="1">
              <a:gsLst>
                <a:gs pos="0">
                  <a:srgbClr val="FFFFFF"/>
                </a:gs>
                <a:gs pos="100000">
                  <a:srgbClr val="99CC99"/>
                </a:gs>
              </a:gsLst>
              <a:lin ang="5400000" scaled="1"/>
            </a:gradFill>
            <a:ln w="9525">
              <a:solidFill>
                <a:srgbClr val="003366"/>
              </a:solidFill>
              <a:miter lim="800000"/>
              <a:headEnd/>
              <a:tailEnd type="none" w="lg" len="lg"/>
            </a:ln>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46128" name="Rectangle 29"/>
            <p:cNvSpPr>
              <a:spLocks noChangeArrowheads="1"/>
            </p:cNvSpPr>
            <p:nvPr/>
          </p:nvSpPr>
          <p:spPr bwMode="auto">
            <a:xfrm>
              <a:off x="2931" y="2158"/>
              <a:ext cx="465" cy="407"/>
            </a:xfrm>
            <a:prstGeom prst="rect">
              <a:avLst/>
            </a:prstGeom>
            <a:gradFill rotWithShape="1">
              <a:gsLst>
                <a:gs pos="0">
                  <a:srgbClr val="FFFFFF"/>
                </a:gs>
                <a:gs pos="100000">
                  <a:srgbClr val="99CC99"/>
                </a:gs>
              </a:gsLst>
              <a:lin ang="5400000" scaled="1"/>
            </a:gradFill>
            <a:ln w="9525">
              <a:solidFill>
                <a:srgbClr val="003366"/>
              </a:solidFill>
              <a:miter lim="800000"/>
              <a:headEnd/>
              <a:tailEnd type="none" w="lg" len="lg"/>
            </a:ln>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46129" name="Freeform 30"/>
            <p:cNvSpPr>
              <a:spLocks/>
            </p:cNvSpPr>
            <p:nvPr/>
          </p:nvSpPr>
          <p:spPr bwMode="auto">
            <a:xfrm>
              <a:off x="2976" y="1718"/>
              <a:ext cx="241" cy="237"/>
            </a:xfrm>
            <a:custGeom>
              <a:avLst/>
              <a:gdLst>
                <a:gd name="T0" fmla="*/ 31 w 248"/>
                <a:gd name="T1" fmla="*/ 135 h 224"/>
                <a:gd name="T2" fmla="*/ 31 w 248"/>
                <a:gd name="T3" fmla="*/ 34 h 224"/>
                <a:gd name="T4" fmla="*/ 218 w 248"/>
                <a:gd name="T5" fmla="*/ 34 h 224"/>
                <a:gd name="T6" fmla="*/ 171 w 248"/>
                <a:gd name="T7" fmla="*/ 237 h 224"/>
                <a:gd name="T8" fmla="*/ 0 60000 65536"/>
                <a:gd name="T9" fmla="*/ 0 60000 65536"/>
                <a:gd name="T10" fmla="*/ 0 60000 65536"/>
                <a:gd name="T11" fmla="*/ 0 60000 65536"/>
                <a:gd name="T12" fmla="*/ 0 w 248"/>
                <a:gd name="T13" fmla="*/ 0 h 224"/>
                <a:gd name="T14" fmla="*/ 248 w 248"/>
                <a:gd name="T15" fmla="*/ 224 h 224"/>
              </a:gdLst>
              <a:ahLst/>
              <a:cxnLst>
                <a:cxn ang="T8">
                  <a:pos x="T0" y="T1"/>
                </a:cxn>
                <a:cxn ang="T9">
                  <a:pos x="T2" y="T3"/>
                </a:cxn>
                <a:cxn ang="T10">
                  <a:pos x="T4" y="T5"/>
                </a:cxn>
                <a:cxn ang="T11">
                  <a:pos x="T6" y="T7"/>
                </a:cxn>
              </a:cxnLst>
              <a:rect l="T12" t="T13" r="T14" b="T15"/>
              <a:pathLst>
                <a:path w="248" h="224">
                  <a:moveTo>
                    <a:pt x="32" y="128"/>
                  </a:moveTo>
                  <a:cubicBezTo>
                    <a:pt x="16" y="88"/>
                    <a:pt x="0" y="48"/>
                    <a:pt x="32" y="32"/>
                  </a:cubicBezTo>
                  <a:cubicBezTo>
                    <a:pt x="64" y="16"/>
                    <a:pt x="200" y="0"/>
                    <a:pt x="224" y="32"/>
                  </a:cubicBezTo>
                  <a:cubicBezTo>
                    <a:pt x="248" y="64"/>
                    <a:pt x="212" y="144"/>
                    <a:pt x="176" y="224"/>
                  </a:cubicBezTo>
                </a:path>
              </a:pathLst>
            </a:custGeom>
            <a:noFill/>
            <a:ln w="9525">
              <a:solidFill>
                <a:srgbClr val="003366"/>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130" name="Freeform 31"/>
            <p:cNvSpPr>
              <a:spLocks/>
            </p:cNvSpPr>
            <p:nvPr/>
          </p:nvSpPr>
          <p:spPr bwMode="auto">
            <a:xfrm>
              <a:off x="3210" y="1895"/>
              <a:ext cx="186" cy="212"/>
            </a:xfrm>
            <a:custGeom>
              <a:avLst/>
              <a:gdLst>
                <a:gd name="T0" fmla="*/ 0 w 192"/>
                <a:gd name="T1" fmla="*/ 110 h 200"/>
                <a:gd name="T2" fmla="*/ 93 w 192"/>
                <a:gd name="T3" fmla="*/ 8 h 200"/>
                <a:gd name="T4" fmla="*/ 186 w 192"/>
                <a:gd name="T5" fmla="*/ 59 h 200"/>
                <a:gd name="T6" fmla="*/ 93 w 192"/>
                <a:gd name="T7" fmla="*/ 212 h 200"/>
                <a:gd name="T8" fmla="*/ 0 60000 65536"/>
                <a:gd name="T9" fmla="*/ 0 60000 65536"/>
                <a:gd name="T10" fmla="*/ 0 60000 65536"/>
                <a:gd name="T11" fmla="*/ 0 60000 65536"/>
                <a:gd name="T12" fmla="*/ 0 w 192"/>
                <a:gd name="T13" fmla="*/ 0 h 200"/>
                <a:gd name="T14" fmla="*/ 192 w 192"/>
                <a:gd name="T15" fmla="*/ 200 h 200"/>
              </a:gdLst>
              <a:ahLst/>
              <a:cxnLst>
                <a:cxn ang="T8">
                  <a:pos x="T0" y="T1"/>
                </a:cxn>
                <a:cxn ang="T9">
                  <a:pos x="T2" y="T3"/>
                </a:cxn>
                <a:cxn ang="T10">
                  <a:pos x="T4" y="T5"/>
                </a:cxn>
                <a:cxn ang="T11">
                  <a:pos x="T6" y="T7"/>
                </a:cxn>
              </a:cxnLst>
              <a:rect l="T12" t="T13" r="T14" b="T15"/>
              <a:pathLst>
                <a:path w="192" h="200">
                  <a:moveTo>
                    <a:pt x="0" y="104"/>
                  </a:moveTo>
                  <a:cubicBezTo>
                    <a:pt x="32" y="60"/>
                    <a:pt x="64" y="16"/>
                    <a:pt x="96" y="8"/>
                  </a:cubicBezTo>
                  <a:cubicBezTo>
                    <a:pt x="128" y="0"/>
                    <a:pt x="192" y="24"/>
                    <a:pt x="192" y="56"/>
                  </a:cubicBezTo>
                  <a:cubicBezTo>
                    <a:pt x="192" y="88"/>
                    <a:pt x="144" y="144"/>
                    <a:pt x="96" y="200"/>
                  </a:cubicBezTo>
                </a:path>
              </a:pathLst>
            </a:custGeom>
            <a:noFill/>
            <a:ln w="9525">
              <a:solidFill>
                <a:srgbClr val="003366"/>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131" name="Freeform 32"/>
            <p:cNvSpPr>
              <a:spLocks/>
            </p:cNvSpPr>
            <p:nvPr/>
          </p:nvSpPr>
          <p:spPr bwMode="auto">
            <a:xfrm>
              <a:off x="3303" y="2090"/>
              <a:ext cx="201" cy="169"/>
            </a:xfrm>
            <a:custGeom>
              <a:avLst/>
              <a:gdLst>
                <a:gd name="T0" fmla="*/ 0 w 208"/>
                <a:gd name="T1" fmla="*/ 68 h 160"/>
                <a:gd name="T2" fmla="*/ 186 w 208"/>
                <a:gd name="T3" fmla="*/ 17 h 160"/>
                <a:gd name="T4" fmla="*/ 93 w 208"/>
                <a:gd name="T5" fmla="*/ 169 h 160"/>
                <a:gd name="T6" fmla="*/ 0 60000 65536"/>
                <a:gd name="T7" fmla="*/ 0 60000 65536"/>
                <a:gd name="T8" fmla="*/ 0 60000 65536"/>
                <a:gd name="T9" fmla="*/ 0 w 208"/>
                <a:gd name="T10" fmla="*/ 0 h 160"/>
                <a:gd name="T11" fmla="*/ 208 w 208"/>
                <a:gd name="T12" fmla="*/ 160 h 160"/>
              </a:gdLst>
              <a:ahLst/>
              <a:cxnLst>
                <a:cxn ang="T6">
                  <a:pos x="T0" y="T1"/>
                </a:cxn>
                <a:cxn ang="T7">
                  <a:pos x="T2" y="T3"/>
                </a:cxn>
                <a:cxn ang="T8">
                  <a:pos x="T4" y="T5"/>
                </a:cxn>
              </a:cxnLst>
              <a:rect l="T9" t="T10" r="T11" b="T12"/>
              <a:pathLst>
                <a:path w="208" h="160">
                  <a:moveTo>
                    <a:pt x="0" y="64"/>
                  </a:moveTo>
                  <a:cubicBezTo>
                    <a:pt x="88" y="32"/>
                    <a:pt x="176" y="0"/>
                    <a:pt x="192" y="16"/>
                  </a:cubicBezTo>
                  <a:cubicBezTo>
                    <a:pt x="208" y="32"/>
                    <a:pt x="152" y="96"/>
                    <a:pt x="96" y="160"/>
                  </a:cubicBezTo>
                </a:path>
              </a:pathLst>
            </a:custGeom>
            <a:noFill/>
            <a:ln w="9525">
              <a:solidFill>
                <a:srgbClr val="003366"/>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132" name="Line 33"/>
            <p:cNvSpPr>
              <a:spLocks noChangeShapeType="1"/>
            </p:cNvSpPr>
            <p:nvPr/>
          </p:nvSpPr>
          <p:spPr bwMode="auto">
            <a:xfrm>
              <a:off x="3416" y="2365"/>
              <a:ext cx="745" cy="0"/>
            </a:xfrm>
            <a:prstGeom prst="line">
              <a:avLst/>
            </a:prstGeom>
            <a:noFill/>
            <a:ln w="9525">
              <a:solidFill>
                <a:srgbClr val="003366"/>
              </a:solidFill>
              <a:round/>
              <a:headEnd type="triangle" w="med" len="med"/>
              <a:tailEnd type="none" w="lg" len="lg"/>
            </a:ln>
            <a:extLst>
              <a:ext uri="{909E8E84-426E-40DD-AFC4-6F175D3DCCD1}">
                <a14:hiddenFill xmlns:a14="http://schemas.microsoft.com/office/drawing/2010/main">
                  <a:noFill/>
                </a14:hiddenFill>
              </a:ext>
            </a:extLst>
          </p:spPr>
          <p:txBody>
            <a:bodyPr wrap="none" anchor="ctr"/>
            <a:lstStyle/>
            <a:p>
              <a:endParaRPr lang="en-US"/>
            </a:p>
          </p:txBody>
        </p:sp>
      </p:grpSp>
      <p:sp>
        <p:nvSpPr>
          <p:cNvPr id="33826" name="Line 34"/>
          <p:cNvSpPr>
            <a:spLocks noChangeShapeType="1"/>
          </p:cNvSpPr>
          <p:nvPr/>
        </p:nvSpPr>
        <p:spPr bwMode="auto">
          <a:xfrm>
            <a:off x="6629400" y="3733800"/>
            <a:ext cx="0" cy="1447800"/>
          </a:xfrm>
          <a:prstGeom prst="line">
            <a:avLst/>
          </a:prstGeom>
          <a:noFill/>
          <a:ln w="9525">
            <a:solidFill>
              <a:srgbClr val="003366"/>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27" name="Line 35"/>
          <p:cNvSpPr>
            <a:spLocks noChangeShapeType="1"/>
          </p:cNvSpPr>
          <p:nvPr/>
        </p:nvSpPr>
        <p:spPr bwMode="auto">
          <a:xfrm flipV="1">
            <a:off x="5253038" y="1600200"/>
            <a:ext cx="1690687" cy="0"/>
          </a:xfrm>
          <a:prstGeom prst="line">
            <a:avLst/>
          </a:prstGeom>
          <a:noFill/>
          <a:ln w="9525">
            <a:solidFill>
              <a:srgbClr val="003366"/>
            </a:solidFill>
            <a:round/>
            <a:headEnd type="triangle" w="med" len="med"/>
            <a:tailEnd type="none" w="lg" len="lg"/>
          </a:ln>
          <a:extLst>
            <a:ext uri="{909E8E84-426E-40DD-AFC4-6F175D3DCCD1}">
              <a14:hiddenFill xmlns:a14="http://schemas.microsoft.com/office/drawing/2010/main">
                <a:noFill/>
              </a14:hiddenFill>
            </a:ext>
          </a:extLst>
        </p:spPr>
        <p:txBody>
          <a:bodyPr wrap="none" anchor="ctr"/>
          <a:lstStyle/>
          <a:p>
            <a:endParaRPr lang="en-US"/>
          </a:p>
        </p:txBody>
      </p:sp>
      <p:sp>
        <p:nvSpPr>
          <p:cNvPr id="33828" name="Line 36"/>
          <p:cNvSpPr>
            <a:spLocks noChangeShapeType="1"/>
          </p:cNvSpPr>
          <p:nvPr/>
        </p:nvSpPr>
        <p:spPr bwMode="auto">
          <a:xfrm>
            <a:off x="6934200" y="1600200"/>
            <a:ext cx="0" cy="2514600"/>
          </a:xfrm>
          <a:prstGeom prst="line">
            <a:avLst/>
          </a:prstGeom>
          <a:noFill/>
          <a:ln w="9525">
            <a:solidFill>
              <a:srgbClr val="003366"/>
            </a:solidFill>
            <a:round/>
            <a:headEnd/>
            <a:tailEnd type="none" w="lg" len="lg"/>
          </a:ln>
          <a:extLst>
            <a:ext uri="{909E8E84-426E-40DD-AFC4-6F175D3DCCD1}">
              <a14:hiddenFill xmlns:a14="http://schemas.microsoft.com/office/drawing/2010/main">
                <a:noFill/>
              </a14:hiddenFill>
            </a:ext>
          </a:extLst>
        </p:spPr>
        <p:txBody>
          <a:bodyPr wrap="none" anchor="ctr"/>
          <a:lstStyle/>
          <a:p>
            <a:endParaRPr lang="en-US"/>
          </a:p>
        </p:txBody>
      </p:sp>
      <p:sp>
        <p:nvSpPr>
          <p:cNvPr id="33829" name="Line 37"/>
          <p:cNvSpPr>
            <a:spLocks noChangeShapeType="1"/>
          </p:cNvSpPr>
          <p:nvPr/>
        </p:nvSpPr>
        <p:spPr bwMode="auto">
          <a:xfrm>
            <a:off x="6934200" y="4876800"/>
            <a:ext cx="0" cy="304800"/>
          </a:xfrm>
          <a:prstGeom prst="line">
            <a:avLst/>
          </a:prstGeom>
          <a:noFill/>
          <a:ln w="9525">
            <a:solidFill>
              <a:srgbClr val="003366"/>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30" name="Rectangle 38"/>
          <p:cNvSpPr>
            <a:spLocks noChangeArrowheads="1"/>
          </p:cNvSpPr>
          <p:nvPr/>
        </p:nvSpPr>
        <p:spPr bwMode="auto">
          <a:xfrm>
            <a:off x="2211388" y="5232400"/>
            <a:ext cx="5238750" cy="11064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831" name="Text Box 39"/>
          <p:cNvSpPr txBox="1">
            <a:spLocks noChangeArrowheads="1"/>
          </p:cNvSpPr>
          <p:nvPr/>
        </p:nvSpPr>
        <p:spPr bwMode="auto">
          <a:xfrm>
            <a:off x="808038" y="5440363"/>
            <a:ext cx="1243012"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wrap="none" lIns="60350" tIns="30175" rIns="60350" bIns="30175"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GB" altLang="en-US" sz="1300">
              <a:solidFill>
                <a:srgbClr val="003366"/>
              </a:solidFill>
              <a:latin typeface="Tahoma" pitchFamily="34" charset="0"/>
              <a:ea typeface="Times New Roman" pitchFamily="18" charset="0"/>
              <a:cs typeface="Tahoma" pitchFamily="34" charset="0"/>
            </a:endParaRPr>
          </a:p>
          <a:p>
            <a:pPr algn="ctr"/>
            <a:r>
              <a:rPr lang="en-GB" altLang="en-US" sz="1400" b="1">
                <a:solidFill>
                  <a:srgbClr val="003366"/>
                </a:solidFill>
                <a:ea typeface="Times New Roman" pitchFamily="18" charset="0"/>
                <a:cs typeface="Tahoma" pitchFamily="34" charset="0"/>
              </a:rPr>
              <a:t>Content</a:t>
            </a:r>
            <a:endParaRPr lang="en-US" altLang="en-US" sz="1400" b="1">
              <a:ea typeface="Times New Roman" pitchFamily="18" charset="0"/>
              <a:cs typeface="Tahoma" pitchFamily="34" charset="0"/>
            </a:endParaRPr>
          </a:p>
          <a:p>
            <a:pPr algn="ctr"/>
            <a:r>
              <a:rPr lang="en-GB" altLang="en-US" sz="1400" b="1">
                <a:solidFill>
                  <a:srgbClr val="003366"/>
                </a:solidFill>
                <a:ea typeface="Times New Roman" pitchFamily="18" charset="0"/>
                <a:cs typeface="Tahoma" pitchFamily="34" charset="0"/>
              </a:rPr>
              <a:t>Repositories </a:t>
            </a:r>
            <a:endParaRPr lang="en-GB" altLang="en-US" sz="1400" b="1">
              <a:ea typeface="Times New Roman" pitchFamily="18" charset="0"/>
              <a:cs typeface="Tahoma" pitchFamily="34" charset="0"/>
            </a:endParaRPr>
          </a:p>
        </p:txBody>
      </p:sp>
      <p:sp>
        <p:nvSpPr>
          <p:cNvPr id="33832" name="Text Box 40"/>
          <p:cNvSpPr txBox="1">
            <a:spLocks noChangeArrowheads="1"/>
          </p:cNvSpPr>
          <p:nvPr/>
        </p:nvSpPr>
        <p:spPr bwMode="auto">
          <a:xfrm>
            <a:off x="2547938" y="5105400"/>
            <a:ext cx="1760537"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wrap="none" lIns="60350" tIns="30175" rIns="60350" bIns="30175"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GB" altLang="en-US" sz="1300">
              <a:solidFill>
                <a:srgbClr val="003366"/>
              </a:solidFill>
              <a:ea typeface="Times New Roman" pitchFamily="18" charset="0"/>
              <a:cs typeface="Tahoma" pitchFamily="34" charset="0"/>
            </a:endParaRPr>
          </a:p>
          <a:p>
            <a:pPr algn="ctr"/>
            <a:r>
              <a:rPr lang="en-GB" altLang="en-US" sz="1300" b="1">
                <a:solidFill>
                  <a:srgbClr val="003366"/>
                </a:solidFill>
                <a:ea typeface="Times New Roman" pitchFamily="18" charset="0"/>
                <a:cs typeface="Tahoma" pitchFamily="34" charset="0"/>
              </a:rPr>
              <a:t>Other data</a:t>
            </a:r>
          </a:p>
          <a:p>
            <a:pPr algn="ctr"/>
            <a:endParaRPr lang="en-US" altLang="en-US" sz="800" b="1">
              <a:ea typeface="Times New Roman" pitchFamily="18" charset="0"/>
              <a:cs typeface="Tahoma" pitchFamily="34" charset="0"/>
            </a:endParaRPr>
          </a:p>
          <a:p>
            <a:pPr algn="ctr"/>
            <a:r>
              <a:rPr lang="en-GB" altLang="en-US" sz="1200">
                <a:solidFill>
                  <a:srgbClr val="003366"/>
                </a:solidFill>
                <a:ea typeface="Times New Roman" pitchFamily="18" charset="0"/>
                <a:cs typeface="Tahoma" pitchFamily="34" charset="0"/>
              </a:rPr>
              <a:t>e.g., administrative,</a:t>
            </a:r>
            <a:endParaRPr lang="en-US" altLang="en-US" sz="1200">
              <a:ea typeface="Times New Roman" pitchFamily="18" charset="0"/>
              <a:cs typeface="Tahoma" pitchFamily="34" charset="0"/>
            </a:endParaRPr>
          </a:p>
          <a:p>
            <a:pPr algn="ctr"/>
            <a:r>
              <a:rPr lang="en-GB" altLang="en-US" sz="1200">
                <a:solidFill>
                  <a:srgbClr val="003366"/>
                </a:solidFill>
                <a:ea typeface="Times New Roman" pitchFamily="18" charset="0"/>
                <a:cs typeface="Tahoma" pitchFamily="34" charset="0"/>
              </a:rPr>
              <a:t>statistical, env. reporting</a:t>
            </a:r>
            <a:endParaRPr lang="en-GB" altLang="en-US" sz="1200">
              <a:ea typeface="Times New Roman" pitchFamily="18" charset="0"/>
              <a:cs typeface="Tahoma" pitchFamily="34" charset="0"/>
            </a:endParaRPr>
          </a:p>
        </p:txBody>
      </p:sp>
      <p:sp>
        <p:nvSpPr>
          <p:cNvPr id="33833" name="Text Box 41"/>
          <p:cNvSpPr txBox="1">
            <a:spLocks noChangeArrowheads="1"/>
          </p:cNvSpPr>
          <p:nvPr/>
        </p:nvSpPr>
        <p:spPr bwMode="auto">
          <a:xfrm>
            <a:off x="3886200" y="5867400"/>
            <a:ext cx="37338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GB" altLang="en-US" sz="1200">
              <a:cs typeface="Times New Roman" pitchFamily="18" charset="0"/>
            </a:endParaRPr>
          </a:p>
          <a:p>
            <a:r>
              <a:rPr lang="en-GB" altLang="en-US" sz="1600">
                <a:cs typeface="Times New Roman" pitchFamily="18" charset="0"/>
              </a:rPr>
              <a:t>Distributed Geographic reference data</a:t>
            </a:r>
          </a:p>
          <a:p>
            <a:endParaRPr lang="en-GB" altLang="en-US" sz="1600">
              <a:cs typeface="Times New Roman" pitchFamily="18" charset="0"/>
            </a:endParaRPr>
          </a:p>
        </p:txBody>
      </p:sp>
      <p:sp>
        <p:nvSpPr>
          <p:cNvPr id="33834" name="Text Box 42"/>
          <p:cNvSpPr txBox="1">
            <a:spLocks noChangeArrowheads="1"/>
          </p:cNvSpPr>
          <p:nvPr/>
        </p:nvSpPr>
        <p:spPr bwMode="auto">
          <a:xfrm>
            <a:off x="5486400" y="2549525"/>
            <a:ext cx="1627188"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lIns="60350" tIns="30175" rIns="60350" bIns="30175"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GB" altLang="en-US" sz="1400">
              <a:solidFill>
                <a:srgbClr val="FF0066"/>
              </a:solidFill>
              <a:ea typeface="Times New Roman" pitchFamily="18" charset="0"/>
              <a:cs typeface="Tahoma" pitchFamily="34" charset="0"/>
            </a:endParaRPr>
          </a:p>
          <a:p>
            <a:pPr algn="ctr"/>
            <a:r>
              <a:rPr lang="en-GB" altLang="en-US" sz="1400">
                <a:solidFill>
                  <a:srgbClr val="FF0066"/>
                </a:solidFill>
                <a:ea typeface="Times New Roman" pitchFamily="18" charset="0"/>
                <a:cs typeface="Tahoma" pitchFamily="34" charset="0"/>
              </a:rPr>
              <a:t>Service chaining:</a:t>
            </a:r>
            <a:endParaRPr lang="en-US" altLang="en-US" sz="1400">
              <a:solidFill>
                <a:srgbClr val="FF0066"/>
              </a:solidFill>
              <a:ea typeface="Times New Roman" pitchFamily="18" charset="0"/>
              <a:cs typeface="Tahoma" pitchFamily="34" charset="0"/>
            </a:endParaRPr>
          </a:p>
          <a:p>
            <a:pPr algn="ctr"/>
            <a:r>
              <a:rPr lang="en-GB" altLang="en-US" sz="1400">
                <a:solidFill>
                  <a:srgbClr val="FF0066"/>
                </a:solidFill>
                <a:ea typeface="Times New Roman" pitchFamily="18" charset="0"/>
                <a:cs typeface="Tahoma" pitchFamily="34" charset="0"/>
              </a:rPr>
              <a:t>search, display, access, e-commerce,</a:t>
            </a:r>
            <a:endParaRPr lang="en-US" altLang="en-US" sz="1400">
              <a:solidFill>
                <a:srgbClr val="FF0066"/>
              </a:solidFill>
              <a:ea typeface="Times New Roman" pitchFamily="18" charset="0"/>
              <a:cs typeface="Tahoma" pitchFamily="34" charset="0"/>
            </a:endParaRPr>
          </a:p>
          <a:p>
            <a:pPr algn="ctr"/>
            <a:r>
              <a:rPr lang="en-GB" altLang="en-US" sz="1400">
                <a:solidFill>
                  <a:srgbClr val="FF0066"/>
                </a:solidFill>
                <a:ea typeface="Times New Roman" pitchFamily="18" charset="0"/>
                <a:cs typeface="Tahoma" pitchFamily="34" charset="0"/>
              </a:rPr>
              <a:t>….</a:t>
            </a:r>
          </a:p>
        </p:txBody>
      </p:sp>
      <p:sp>
        <p:nvSpPr>
          <p:cNvPr id="46115" name="Text Box 43"/>
          <p:cNvSpPr txBox="1">
            <a:spLocks noChangeArrowheads="1"/>
          </p:cNvSpPr>
          <p:nvPr/>
        </p:nvSpPr>
        <p:spPr bwMode="auto">
          <a:xfrm>
            <a:off x="1862138" y="1100138"/>
            <a:ext cx="217646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lIns="60350" tIns="30175" rIns="60350" bIns="30175"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GB" altLang="en-US" sz="1300">
              <a:solidFill>
                <a:srgbClr val="FF0066"/>
              </a:solidFill>
              <a:latin typeface="Tahoma" pitchFamily="34" charset="0"/>
              <a:ea typeface="Times New Roman" pitchFamily="18" charset="0"/>
              <a:cs typeface="Tahoma" pitchFamily="34" charset="0"/>
            </a:endParaRPr>
          </a:p>
          <a:p>
            <a:pPr algn="ctr"/>
            <a:r>
              <a:rPr lang="en-GB" altLang="en-US" b="1">
                <a:solidFill>
                  <a:srgbClr val="FF0066"/>
                </a:solidFill>
                <a:ea typeface="Times New Roman" pitchFamily="18" charset="0"/>
                <a:cs typeface="Tahoma" pitchFamily="34" charset="0"/>
              </a:rPr>
              <a:t>User applications</a:t>
            </a:r>
          </a:p>
        </p:txBody>
      </p:sp>
      <p:sp>
        <p:nvSpPr>
          <p:cNvPr id="33836" name="Text Box 44"/>
          <p:cNvSpPr txBox="1">
            <a:spLocks noChangeArrowheads="1"/>
          </p:cNvSpPr>
          <p:nvPr/>
        </p:nvSpPr>
        <p:spPr bwMode="auto">
          <a:xfrm>
            <a:off x="6673850" y="4030663"/>
            <a:ext cx="557213"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wrap="none" lIns="60350" tIns="30175" rIns="60350" bIns="30175"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GB" altLang="en-US" sz="800">
              <a:solidFill>
                <a:srgbClr val="FF0066"/>
              </a:solidFill>
              <a:latin typeface="Tahoma" pitchFamily="34" charset="0"/>
              <a:ea typeface="Times New Roman" pitchFamily="18" charset="0"/>
              <a:cs typeface="Tahoma" pitchFamily="34" charset="0"/>
            </a:endParaRPr>
          </a:p>
          <a:p>
            <a:r>
              <a:rPr lang="en-GB" altLang="en-US" sz="1200">
                <a:solidFill>
                  <a:srgbClr val="FF0066"/>
                </a:solidFill>
                <a:latin typeface="Tahoma" pitchFamily="34" charset="0"/>
                <a:ea typeface="Times New Roman" pitchFamily="18" charset="0"/>
                <a:cs typeface="Tahoma" pitchFamily="34" charset="0"/>
              </a:rPr>
              <a:t>Direct</a:t>
            </a:r>
            <a:endParaRPr lang="en-US" altLang="en-US" sz="1200">
              <a:solidFill>
                <a:srgbClr val="FF0066"/>
              </a:solidFill>
              <a:ea typeface="Times New Roman" pitchFamily="18" charset="0"/>
              <a:cs typeface="Tahoma" pitchFamily="34" charset="0"/>
            </a:endParaRPr>
          </a:p>
          <a:p>
            <a:r>
              <a:rPr lang="en-GB" altLang="en-US" sz="1200">
                <a:solidFill>
                  <a:srgbClr val="FF0066"/>
                </a:solidFill>
                <a:latin typeface="Tahoma" pitchFamily="34" charset="0"/>
                <a:ea typeface="Times New Roman" pitchFamily="18" charset="0"/>
                <a:cs typeface="Tahoma" pitchFamily="34" charset="0"/>
              </a:rPr>
              <a:t>data</a:t>
            </a:r>
            <a:endParaRPr lang="en-US" altLang="en-US" sz="1200">
              <a:solidFill>
                <a:srgbClr val="FF0066"/>
              </a:solidFill>
              <a:ea typeface="Times New Roman" pitchFamily="18" charset="0"/>
              <a:cs typeface="Tahoma" pitchFamily="34" charset="0"/>
            </a:endParaRPr>
          </a:p>
          <a:p>
            <a:r>
              <a:rPr lang="en-GB" altLang="en-US" sz="1200">
                <a:solidFill>
                  <a:srgbClr val="FF0066"/>
                </a:solidFill>
                <a:latin typeface="Tahoma" pitchFamily="34" charset="0"/>
                <a:ea typeface="Times New Roman" pitchFamily="18" charset="0"/>
                <a:cs typeface="Tahoma" pitchFamily="34" charset="0"/>
              </a:rPr>
              <a:t>access</a:t>
            </a:r>
            <a:endParaRPr lang="en-GB" altLang="en-US" sz="1200">
              <a:solidFill>
                <a:srgbClr val="FF0066"/>
              </a:solidFill>
              <a:ea typeface="Times New Roman" pitchFamily="18" charset="0"/>
              <a:cs typeface="Tahoma" pitchFamily="34" charset="0"/>
            </a:endParaRPr>
          </a:p>
        </p:txBody>
      </p:sp>
      <p:sp>
        <p:nvSpPr>
          <p:cNvPr id="33837" name="Text Box 45"/>
          <p:cNvSpPr txBox="1">
            <a:spLocks noChangeArrowheads="1"/>
          </p:cNvSpPr>
          <p:nvPr/>
        </p:nvSpPr>
        <p:spPr bwMode="auto">
          <a:xfrm>
            <a:off x="2209800" y="1828800"/>
            <a:ext cx="2463800"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wrap="none" lIns="60350" tIns="30175" rIns="60350" bIns="30175"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endParaRPr lang="en-GB" altLang="en-US" sz="1200">
              <a:solidFill>
                <a:srgbClr val="FF0066"/>
              </a:solidFill>
              <a:latin typeface="Tahoma" pitchFamily="34" charset="0"/>
              <a:ea typeface="Times New Roman" pitchFamily="18" charset="0"/>
              <a:cs typeface="Tahoma" pitchFamily="34" charset="0"/>
            </a:endParaRPr>
          </a:p>
          <a:p>
            <a:pPr algn="r"/>
            <a:r>
              <a:rPr lang="en-GB" altLang="en-US" sz="1400">
                <a:solidFill>
                  <a:srgbClr val="FF0066"/>
                </a:solidFill>
                <a:ea typeface="Times New Roman" pitchFamily="18" charset="0"/>
                <a:cs typeface="Tahoma" pitchFamily="34" charset="0"/>
              </a:rPr>
              <a:t>Access to transformed</a:t>
            </a:r>
            <a:endParaRPr lang="en-US" altLang="en-US" sz="1400">
              <a:solidFill>
                <a:srgbClr val="FF0066"/>
              </a:solidFill>
              <a:ea typeface="Times New Roman" pitchFamily="18" charset="0"/>
              <a:cs typeface="Tahoma" pitchFamily="34" charset="0"/>
            </a:endParaRPr>
          </a:p>
          <a:p>
            <a:pPr algn="r"/>
            <a:r>
              <a:rPr lang="en-GB" altLang="en-US" sz="1400">
                <a:solidFill>
                  <a:srgbClr val="FF0066"/>
                </a:solidFill>
                <a:ea typeface="Times New Roman" pitchFamily="18" charset="0"/>
                <a:cs typeface="Tahoma" pitchFamily="34" charset="0"/>
              </a:rPr>
              <a:t>data, pictures, maps, reports, </a:t>
            </a:r>
          </a:p>
          <a:p>
            <a:pPr algn="r"/>
            <a:r>
              <a:rPr lang="en-GB" altLang="en-US" sz="1400">
                <a:solidFill>
                  <a:srgbClr val="FF0066"/>
                </a:solidFill>
                <a:ea typeface="Times New Roman" pitchFamily="18" charset="0"/>
                <a:cs typeface="Tahoma" pitchFamily="34" charset="0"/>
              </a:rPr>
              <a:t>multi-media content</a:t>
            </a:r>
          </a:p>
        </p:txBody>
      </p:sp>
      <p:sp>
        <p:nvSpPr>
          <p:cNvPr id="33838" name="Text Box 46"/>
          <p:cNvSpPr txBox="1">
            <a:spLocks noChangeArrowheads="1"/>
          </p:cNvSpPr>
          <p:nvPr/>
        </p:nvSpPr>
        <p:spPr bwMode="auto">
          <a:xfrm>
            <a:off x="1270000" y="3124200"/>
            <a:ext cx="27686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wrap="none" lIns="60350" tIns="30175" rIns="60350" bIns="30175"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1400">
                <a:ea typeface="Times New Roman" pitchFamily="18" charset="0"/>
                <a:cs typeface="Tahoma" pitchFamily="34" charset="0"/>
              </a:rPr>
              <a:t>Metadata search and retrieval for </a:t>
            </a:r>
          </a:p>
          <a:p>
            <a:pPr eaLnBrk="1" hangingPunct="1"/>
            <a:r>
              <a:rPr lang="en-GB" altLang="en-US" sz="1400">
                <a:ea typeface="Times New Roman" pitchFamily="18" charset="0"/>
                <a:cs typeface="Tahoma" pitchFamily="34" charset="0"/>
              </a:rPr>
              <a:t>data and services</a:t>
            </a:r>
          </a:p>
        </p:txBody>
      </p:sp>
      <p:sp>
        <p:nvSpPr>
          <p:cNvPr id="46119" name="Rectangle 47"/>
          <p:cNvSpPr>
            <a:spLocks noChangeArrowheads="1"/>
          </p:cNvSpPr>
          <p:nvPr/>
        </p:nvSpPr>
        <p:spPr bwMode="auto">
          <a:xfrm>
            <a:off x="0" y="16303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46120" name="Rectangle 48"/>
          <p:cNvSpPr>
            <a:spLocks noChangeArrowheads="1"/>
          </p:cNvSpPr>
          <p:nvPr/>
        </p:nvSpPr>
        <p:spPr bwMode="auto">
          <a:xfrm>
            <a:off x="0" y="16287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3841" name="Line 49"/>
          <p:cNvSpPr>
            <a:spLocks noChangeShapeType="1"/>
          </p:cNvSpPr>
          <p:nvPr/>
        </p:nvSpPr>
        <p:spPr bwMode="auto">
          <a:xfrm>
            <a:off x="914400" y="2743200"/>
            <a:ext cx="7467600" cy="0"/>
          </a:xfrm>
          <a:prstGeom prst="line">
            <a:avLst/>
          </a:prstGeom>
          <a:noFill/>
          <a:ln w="9525">
            <a:solidFill>
              <a:schemeClr val="tx1"/>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33842" name="Line 50"/>
          <p:cNvSpPr>
            <a:spLocks noChangeShapeType="1"/>
          </p:cNvSpPr>
          <p:nvPr/>
        </p:nvSpPr>
        <p:spPr bwMode="auto">
          <a:xfrm>
            <a:off x="914400" y="5105400"/>
            <a:ext cx="7467600" cy="0"/>
          </a:xfrm>
          <a:prstGeom prst="line">
            <a:avLst/>
          </a:prstGeom>
          <a:noFill/>
          <a:ln w="9525">
            <a:solidFill>
              <a:schemeClr val="tx1"/>
            </a:solidFill>
            <a:prstDash val="dash"/>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46123" name="Rectangle 51"/>
          <p:cNvSpPr>
            <a:spLocks noChangeArrowheads="1"/>
          </p:cNvSpPr>
          <p:nvPr/>
        </p:nvSpPr>
        <p:spPr bwMode="auto">
          <a:xfrm>
            <a:off x="762000" y="1989138"/>
            <a:ext cx="1066800" cy="301625"/>
          </a:xfrm>
          <a:prstGeom prst="rect">
            <a:avLst/>
          </a:prstGeom>
          <a:gradFill rotWithShape="1">
            <a:gsLst>
              <a:gs pos="0">
                <a:srgbClr val="FF9900"/>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46124" name="Text Box 52"/>
          <p:cNvSpPr txBox="1">
            <a:spLocks noChangeArrowheads="1"/>
          </p:cNvSpPr>
          <p:nvPr/>
        </p:nvSpPr>
        <p:spPr bwMode="auto">
          <a:xfrm>
            <a:off x="2840038" y="6553200"/>
            <a:ext cx="37195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600"/>
              <a:t>After the Digital Earth Reference Model</a:t>
            </a:r>
          </a:p>
        </p:txBody>
      </p:sp>
    </p:spTree>
    <p:extLst>
      <p:ext uri="{BB962C8B-B14F-4D97-AF65-F5344CB8AC3E}">
        <p14:creationId xmlns:p14="http://schemas.microsoft.com/office/powerpoint/2010/main" val="32843927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3804"/>
                                        </p:tgtEl>
                                        <p:attrNameLst>
                                          <p:attrName>style.visibility</p:attrName>
                                        </p:attrNameLst>
                                      </p:cBhvr>
                                      <p:to>
                                        <p:strVal val="visible"/>
                                      </p:to>
                                    </p:set>
                                    <p:animEffect transition="in" filter="box(out)">
                                      <p:cBhvr>
                                        <p:cTn id="7" dur="500"/>
                                        <p:tgtEl>
                                          <p:spTgt spid="33804"/>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3798"/>
                                        </p:tgtEl>
                                        <p:attrNameLst>
                                          <p:attrName>style.visibility</p:attrName>
                                        </p:attrNameLst>
                                      </p:cBhvr>
                                      <p:to>
                                        <p:strVal val="visible"/>
                                      </p:to>
                                    </p:set>
                                    <p:animEffect transition="in" filter="box(in)">
                                      <p:cBhvr>
                                        <p:cTn id="10" dur="500"/>
                                        <p:tgtEl>
                                          <p:spTgt spid="33798"/>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3803"/>
                                        </p:tgtEl>
                                        <p:attrNameLst>
                                          <p:attrName>style.visibility</p:attrName>
                                        </p:attrNameLst>
                                      </p:cBhvr>
                                      <p:to>
                                        <p:strVal val="visible"/>
                                      </p:to>
                                    </p:set>
                                    <p:animEffect transition="in" filter="box(in)">
                                      <p:cBhvr>
                                        <p:cTn id="13" dur="500"/>
                                        <p:tgtEl>
                                          <p:spTgt spid="33803"/>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3797"/>
                                        </p:tgtEl>
                                        <p:attrNameLst>
                                          <p:attrName>style.visibility</p:attrName>
                                        </p:attrNameLst>
                                      </p:cBhvr>
                                      <p:to>
                                        <p:strVal val="visible"/>
                                      </p:to>
                                    </p:set>
                                    <p:animEffect transition="in" filter="box(in)">
                                      <p:cBhvr>
                                        <p:cTn id="16" dur="500"/>
                                        <p:tgtEl>
                                          <p:spTgt spid="33797"/>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33832"/>
                                        </p:tgtEl>
                                        <p:attrNameLst>
                                          <p:attrName>style.visibility</p:attrName>
                                        </p:attrNameLst>
                                      </p:cBhvr>
                                      <p:to>
                                        <p:strVal val="visible"/>
                                      </p:to>
                                    </p:set>
                                    <p:animEffect transition="in" filter="box(in)">
                                      <p:cBhvr>
                                        <p:cTn id="19" dur="500"/>
                                        <p:tgtEl>
                                          <p:spTgt spid="33832"/>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33799"/>
                                        </p:tgtEl>
                                        <p:attrNameLst>
                                          <p:attrName>style.visibility</p:attrName>
                                        </p:attrNameLst>
                                      </p:cBhvr>
                                      <p:to>
                                        <p:strVal val="visible"/>
                                      </p:to>
                                    </p:set>
                                    <p:animEffect transition="in" filter="box(in)">
                                      <p:cBhvr>
                                        <p:cTn id="22" dur="500"/>
                                        <p:tgtEl>
                                          <p:spTgt spid="33799"/>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33831"/>
                                        </p:tgtEl>
                                        <p:attrNameLst>
                                          <p:attrName>style.visibility</p:attrName>
                                        </p:attrNameLst>
                                      </p:cBhvr>
                                      <p:to>
                                        <p:strVal val="visible"/>
                                      </p:to>
                                    </p:set>
                                    <p:animEffect transition="in" filter="box(in)">
                                      <p:cBhvr>
                                        <p:cTn id="25" dur="500"/>
                                        <p:tgtEl>
                                          <p:spTgt spid="33831"/>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33830"/>
                                        </p:tgtEl>
                                        <p:attrNameLst>
                                          <p:attrName>style.visibility</p:attrName>
                                        </p:attrNameLst>
                                      </p:cBhvr>
                                      <p:to>
                                        <p:strVal val="visible"/>
                                      </p:to>
                                    </p:set>
                                    <p:animEffect transition="in" filter="box(in)">
                                      <p:cBhvr>
                                        <p:cTn id="28" dur="500"/>
                                        <p:tgtEl>
                                          <p:spTgt spid="33830"/>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33833"/>
                                        </p:tgtEl>
                                        <p:attrNameLst>
                                          <p:attrName>style.visibility</p:attrName>
                                        </p:attrNameLst>
                                      </p:cBhvr>
                                      <p:to>
                                        <p:strVal val="visible"/>
                                      </p:to>
                                    </p:set>
                                    <p:animEffect transition="in" filter="box(in)">
                                      <p:cBhvr>
                                        <p:cTn id="31" dur="500"/>
                                        <p:tgtEl>
                                          <p:spTgt spid="3383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33827"/>
                                        </p:tgtEl>
                                        <p:attrNameLst>
                                          <p:attrName>style.visibility</p:attrName>
                                        </p:attrNameLst>
                                      </p:cBhvr>
                                      <p:to>
                                        <p:strVal val="visible"/>
                                      </p:to>
                                    </p:set>
                                    <p:animEffect transition="in" filter="box(in)">
                                      <p:cBhvr>
                                        <p:cTn id="36" dur="500"/>
                                        <p:tgtEl>
                                          <p:spTgt spid="33827"/>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33836"/>
                                        </p:tgtEl>
                                        <p:attrNameLst>
                                          <p:attrName>style.visibility</p:attrName>
                                        </p:attrNameLst>
                                      </p:cBhvr>
                                      <p:to>
                                        <p:strVal val="visible"/>
                                      </p:to>
                                    </p:set>
                                    <p:animEffect transition="in" filter="box(in)">
                                      <p:cBhvr>
                                        <p:cTn id="39" dur="500"/>
                                        <p:tgtEl>
                                          <p:spTgt spid="33836"/>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33828"/>
                                        </p:tgtEl>
                                        <p:attrNameLst>
                                          <p:attrName>style.visibility</p:attrName>
                                        </p:attrNameLst>
                                      </p:cBhvr>
                                      <p:to>
                                        <p:strVal val="visible"/>
                                      </p:to>
                                    </p:set>
                                    <p:animEffect transition="in" filter="box(in)">
                                      <p:cBhvr>
                                        <p:cTn id="42" dur="500"/>
                                        <p:tgtEl>
                                          <p:spTgt spid="33828"/>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33829"/>
                                        </p:tgtEl>
                                        <p:attrNameLst>
                                          <p:attrName>style.visibility</p:attrName>
                                        </p:attrNameLst>
                                      </p:cBhvr>
                                      <p:to>
                                        <p:strVal val="visible"/>
                                      </p:to>
                                    </p:set>
                                    <p:animEffect transition="in" filter="box(in)">
                                      <p:cBhvr>
                                        <p:cTn id="45" dur="500"/>
                                        <p:tgtEl>
                                          <p:spTgt spid="33829"/>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33812"/>
                                        </p:tgtEl>
                                        <p:attrNameLst>
                                          <p:attrName>style.visibility</p:attrName>
                                        </p:attrNameLst>
                                      </p:cBhvr>
                                      <p:to>
                                        <p:strVal val="visible"/>
                                      </p:to>
                                    </p:set>
                                    <p:animEffect transition="in" filter="box(in)">
                                      <p:cBhvr>
                                        <p:cTn id="48" dur="500"/>
                                        <p:tgtEl>
                                          <p:spTgt spid="33812"/>
                                        </p:tgtEl>
                                      </p:cBhvr>
                                    </p:animEffect>
                                  </p:childTnLst>
                                </p:cTn>
                              </p:par>
                              <p:par>
                                <p:cTn id="49" presetID="4" presetClass="entr" presetSubtype="16" fill="hold" grpId="0" nodeType="withEffect">
                                  <p:stCondLst>
                                    <p:cond delay="0"/>
                                  </p:stCondLst>
                                  <p:childTnLst>
                                    <p:set>
                                      <p:cBhvr>
                                        <p:cTn id="50" dur="1" fill="hold">
                                          <p:stCondLst>
                                            <p:cond delay="0"/>
                                          </p:stCondLst>
                                        </p:cTn>
                                        <p:tgtEl>
                                          <p:spTgt spid="33837"/>
                                        </p:tgtEl>
                                        <p:attrNameLst>
                                          <p:attrName>style.visibility</p:attrName>
                                        </p:attrNameLst>
                                      </p:cBhvr>
                                      <p:to>
                                        <p:strVal val="visible"/>
                                      </p:to>
                                    </p:set>
                                    <p:animEffect transition="in" filter="box(in)">
                                      <p:cBhvr>
                                        <p:cTn id="51" dur="500"/>
                                        <p:tgtEl>
                                          <p:spTgt spid="3383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4" presetClass="entr" presetSubtype="16" fill="hold" grpId="0" nodeType="clickEffect">
                                  <p:stCondLst>
                                    <p:cond delay="0"/>
                                  </p:stCondLst>
                                  <p:childTnLst>
                                    <p:set>
                                      <p:cBhvr>
                                        <p:cTn id="55" dur="1" fill="hold">
                                          <p:stCondLst>
                                            <p:cond delay="0"/>
                                          </p:stCondLst>
                                        </p:cTn>
                                        <p:tgtEl>
                                          <p:spTgt spid="33806"/>
                                        </p:tgtEl>
                                        <p:attrNameLst>
                                          <p:attrName>style.visibility</p:attrName>
                                        </p:attrNameLst>
                                      </p:cBhvr>
                                      <p:to>
                                        <p:strVal val="visible"/>
                                      </p:to>
                                    </p:set>
                                    <p:animEffect transition="in" filter="box(in)">
                                      <p:cBhvr>
                                        <p:cTn id="56" dur="500"/>
                                        <p:tgtEl>
                                          <p:spTgt spid="33806"/>
                                        </p:tgtEl>
                                      </p:cBhvr>
                                    </p:animEffect>
                                  </p:childTnLst>
                                </p:cTn>
                              </p:par>
                              <p:par>
                                <p:cTn id="57" presetID="4" presetClass="entr" presetSubtype="16" fill="hold" grpId="0" nodeType="withEffect">
                                  <p:stCondLst>
                                    <p:cond delay="0"/>
                                  </p:stCondLst>
                                  <p:childTnLst>
                                    <p:set>
                                      <p:cBhvr>
                                        <p:cTn id="58" dur="1" fill="hold">
                                          <p:stCondLst>
                                            <p:cond delay="0"/>
                                          </p:stCondLst>
                                        </p:cTn>
                                        <p:tgtEl>
                                          <p:spTgt spid="33807"/>
                                        </p:tgtEl>
                                        <p:attrNameLst>
                                          <p:attrName>style.visibility</p:attrName>
                                        </p:attrNameLst>
                                      </p:cBhvr>
                                      <p:to>
                                        <p:strVal val="visible"/>
                                      </p:to>
                                    </p:set>
                                    <p:animEffect transition="in" filter="box(in)">
                                      <p:cBhvr>
                                        <p:cTn id="59" dur="500"/>
                                        <p:tgtEl>
                                          <p:spTgt spid="33807"/>
                                        </p:tgtEl>
                                      </p:cBhvr>
                                    </p:animEffect>
                                  </p:childTnLst>
                                </p:cTn>
                              </p:par>
                              <p:par>
                                <p:cTn id="60" presetID="4" presetClass="entr" presetSubtype="16" fill="hold" grpId="0" nodeType="withEffect">
                                  <p:stCondLst>
                                    <p:cond delay="0"/>
                                  </p:stCondLst>
                                  <p:childTnLst>
                                    <p:set>
                                      <p:cBhvr>
                                        <p:cTn id="61" dur="1" fill="hold">
                                          <p:stCondLst>
                                            <p:cond delay="0"/>
                                          </p:stCondLst>
                                        </p:cTn>
                                        <p:tgtEl>
                                          <p:spTgt spid="33808"/>
                                        </p:tgtEl>
                                        <p:attrNameLst>
                                          <p:attrName>style.visibility</p:attrName>
                                        </p:attrNameLst>
                                      </p:cBhvr>
                                      <p:to>
                                        <p:strVal val="visible"/>
                                      </p:to>
                                    </p:set>
                                    <p:animEffect transition="in" filter="box(in)">
                                      <p:cBhvr>
                                        <p:cTn id="62" dur="500"/>
                                        <p:tgtEl>
                                          <p:spTgt spid="33808"/>
                                        </p:tgtEl>
                                      </p:cBhvr>
                                    </p:animEffect>
                                  </p:childTnLst>
                                </p:cTn>
                              </p:par>
                              <p:par>
                                <p:cTn id="63" presetID="4" presetClass="entr" presetSubtype="16" fill="hold" grpId="0" nodeType="withEffect">
                                  <p:stCondLst>
                                    <p:cond delay="0"/>
                                  </p:stCondLst>
                                  <p:childTnLst>
                                    <p:set>
                                      <p:cBhvr>
                                        <p:cTn id="64" dur="1" fill="hold">
                                          <p:stCondLst>
                                            <p:cond delay="0"/>
                                          </p:stCondLst>
                                        </p:cTn>
                                        <p:tgtEl>
                                          <p:spTgt spid="33809"/>
                                        </p:tgtEl>
                                        <p:attrNameLst>
                                          <p:attrName>style.visibility</p:attrName>
                                        </p:attrNameLst>
                                      </p:cBhvr>
                                      <p:to>
                                        <p:strVal val="visible"/>
                                      </p:to>
                                    </p:set>
                                    <p:animEffect transition="in" filter="box(in)">
                                      <p:cBhvr>
                                        <p:cTn id="65" dur="500"/>
                                        <p:tgtEl>
                                          <p:spTgt spid="33809"/>
                                        </p:tgtEl>
                                      </p:cBhvr>
                                    </p:animEffect>
                                  </p:childTnLst>
                                </p:cTn>
                              </p:par>
                              <p:par>
                                <p:cTn id="66" presetID="4" presetClass="entr" presetSubtype="16" fill="hold" grpId="0" nodeType="withEffect">
                                  <p:stCondLst>
                                    <p:cond delay="0"/>
                                  </p:stCondLst>
                                  <p:childTnLst>
                                    <p:set>
                                      <p:cBhvr>
                                        <p:cTn id="67" dur="1" fill="hold">
                                          <p:stCondLst>
                                            <p:cond delay="0"/>
                                          </p:stCondLst>
                                        </p:cTn>
                                        <p:tgtEl>
                                          <p:spTgt spid="33815"/>
                                        </p:tgtEl>
                                        <p:attrNameLst>
                                          <p:attrName>style.visibility</p:attrName>
                                        </p:attrNameLst>
                                      </p:cBhvr>
                                      <p:to>
                                        <p:strVal val="visible"/>
                                      </p:to>
                                    </p:set>
                                    <p:animEffect transition="in" filter="box(in)">
                                      <p:cBhvr>
                                        <p:cTn id="68" dur="500"/>
                                        <p:tgtEl>
                                          <p:spTgt spid="33815"/>
                                        </p:tgtEl>
                                      </p:cBhvr>
                                    </p:animEffect>
                                  </p:childTnLst>
                                </p:cTn>
                              </p:par>
                              <p:par>
                                <p:cTn id="69" presetID="4" presetClass="entr" presetSubtype="16" fill="hold" grpId="0" nodeType="withEffect">
                                  <p:stCondLst>
                                    <p:cond delay="0"/>
                                  </p:stCondLst>
                                  <p:childTnLst>
                                    <p:set>
                                      <p:cBhvr>
                                        <p:cTn id="70" dur="1" fill="hold">
                                          <p:stCondLst>
                                            <p:cond delay="0"/>
                                          </p:stCondLst>
                                        </p:cTn>
                                        <p:tgtEl>
                                          <p:spTgt spid="33816"/>
                                        </p:tgtEl>
                                        <p:attrNameLst>
                                          <p:attrName>style.visibility</p:attrName>
                                        </p:attrNameLst>
                                      </p:cBhvr>
                                      <p:to>
                                        <p:strVal val="visible"/>
                                      </p:to>
                                    </p:set>
                                    <p:animEffect transition="in" filter="box(in)">
                                      <p:cBhvr>
                                        <p:cTn id="71" dur="500"/>
                                        <p:tgtEl>
                                          <p:spTgt spid="33816"/>
                                        </p:tgtEl>
                                      </p:cBhvr>
                                    </p:animEffect>
                                  </p:childTnLst>
                                </p:cTn>
                              </p:par>
                              <p:par>
                                <p:cTn id="72" presetID="4" presetClass="entr" presetSubtype="16" fill="hold" grpId="0" nodeType="withEffect">
                                  <p:stCondLst>
                                    <p:cond delay="0"/>
                                  </p:stCondLst>
                                  <p:childTnLst>
                                    <p:set>
                                      <p:cBhvr>
                                        <p:cTn id="73" dur="1" fill="hold">
                                          <p:stCondLst>
                                            <p:cond delay="0"/>
                                          </p:stCondLst>
                                        </p:cTn>
                                        <p:tgtEl>
                                          <p:spTgt spid="33838"/>
                                        </p:tgtEl>
                                        <p:attrNameLst>
                                          <p:attrName>style.visibility</p:attrName>
                                        </p:attrNameLst>
                                      </p:cBhvr>
                                      <p:to>
                                        <p:strVal val="visible"/>
                                      </p:to>
                                    </p:set>
                                    <p:animEffect transition="in" filter="box(in)">
                                      <p:cBhvr>
                                        <p:cTn id="74" dur="500"/>
                                        <p:tgtEl>
                                          <p:spTgt spid="33838"/>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4" presetClass="entr" presetSubtype="16" fill="hold" nodeType="clickEffect">
                                  <p:stCondLst>
                                    <p:cond delay="0"/>
                                  </p:stCondLst>
                                  <p:childTnLst>
                                    <p:set>
                                      <p:cBhvr>
                                        <p:cTn id="78" dur="1" fill="hold">
                                          <p:stCondLst>
                                            <p:cond delay="0"/>
                                          </p:stCondLst>
                                        </p:cTn>
                                        <p:tgtEl>
                                          <p:spTgt spid="2"/>
                                        </p:tgtEl>
                                        <p:attrNameLst>
                                          <p:attrName>style.visibility</p:attrName>
                                        </p:attrNameLst>
                                      </p:cBhvr>
                                      <p:to>
                                        <p:strVal val="visible"/>
                                      </p:to>
                                    </p:set>
                                    <p:animEffect transition="in" filter="box(in)">
                                      <p:cBhvr>
                                        <p:cTn id="79" dur="500"/>
                                        <p:tgtEl>
                                          <p:spTgt spid="2"/>
                                        </p:tgtEl>
                                      </p:cBhvr>
                                    </p:animEffect>
                                  </p:childTnLst>
                                </p:cTn>
                              </p:par>
                              <p:par>
                                <p:cTn id="80" presetID="4" presetClass="entr" presetSubtype="16" fill="hold" grpId="0" nodeType="withEffect">
                                  <p:stCondLst>
                                    <p:cond delay="0"/>
                                  </p:stCondLst>
                                  <p:childTnLst>
                                    <p:set>
                                      <p:cBhvr>
                                        <p:cTn id="81" dur="1" fill="hold">
                                          <p:stCondLst>
                                            <p:cond delay="0"/>
                                          </p:stCondLst>
                                        </p:cTn>
                                        <p:tgtEl>
                                          <p:spTgt spid="33826"/>
                                        </p:tgtEl>
                                        <p:attrNameLst>
                                          <p:attrName>style.visibility</p:attrName>
                                        </p:attrNameLst>
                                      </p:cBhvr>
                                      <p:to>
                                        <p:strVal val="visible"/>
                                      </p:to>
                                    </p:set>
                                    <p:animEffect transition="in" filter="box(in)">
                                      <p:cBhvr>
                                        <p:cTn id="82" dur="500"/>
                                        <p:tgtEl>
                                          <p:spTgt spid="33826"/>
                                        </p:tgtEl>
                                      </p:cBhvr>
                                    </p:animEffect>
                                  </p:childTnLst>
                                </p:cTn>
                              </p:par>
                              <p:par>
                                <p:cTn id="83" presetID="4" presetClass="entr" presetSubtype="16" fill="hold" grpId="0" nodeType="withEffect">
                                  <p:stCondLst>
                                    <p:cond delay="0"/>
                                  </p:stCondLst>
                                  <p:childTnLst>
                                    <p:set>
                                      <p:cBhvr>
                                        <p:cTn id="84" dur="1" fill="hold">
                                          <p:stCondLst>
                                            <p:cond delay="0"/>
                                          </p:stCondLst>
                                        </p:cTn>
                                        <p:tgtEl>
                                          <p:spTgt spid="33810"/>
                                        </p:tgtEl>
                                        <p:attrNameLst>
                                          <p:attrName>style.visibility</p:attrName>
                                        </p:attrNameLst>
                                      </p:cBhvr>
                                      <p:to>
                                        <p:strVal val="visible"/>
                                      </p:to>
                                    </p:set>
                                    <p:animEffect transition="in" filter="box(in)">
                                      <p:cBhvr>
                                        <p:cTn id="85" dur="500"/>
                                        <p:tgtEl>
                                          <p:spTgt spid="33810"/>
                                        </p:tgtEl>
                                      </p:cBhvr>
                                    </p:animEffect>
                                  </p:childTnLst>
                                </p:cTn>
                              </p:par>
                              <p:par>
                                <p:cTn id="86" presetID="4" presetClass="entr" presetSubtype="16" fill="hold" grpId="0" nodeType="withEffect">
                                  <p:stCondLst>
                                    <p:cond delay="0"/>
                                  </p:stCondLst>
                                  <p:childTnLst>
                                    <p:set>
                                      <p:cBhvr>
                                        <p:cTn id="87" dur="1" fill="hold">
                                          <p:stCondLst>
                                            <p:cond delay="0"/>
                                          </p:stCondLst>
                                        </p:cTn>
                                        <p:tgtEl>
                                          <p:spTgt spid="33813"/>
                                        </p:tgtEl>
                                        <p:attrNameLst>
                                          <p:attrName>style.visibility</p:attrName>
                                        </p:attrNameLst>
                                      </p:cBhvr>
                                      <p:to>
                                        <p:strVal val="visible"/>
                                      </p:to>
                                    </p:set>
                                    <p:animEffect transition="in" filter="box(in)">
                                      <p:cBhvr>
                                        <p:cTn id="88" dur="500"/>
                                        <p:tgtEl>
                                          <p:spTgt spid="33813"/>
                                        </p:tgtEl>
                                      </p:cBhvr>
                                    </p:animEffect>
                                  </p:childTnLst>
                                </p:cTn>
                              </p:par>
                              <p:par>
                                <p:cTn id="89" presetID="4" presetClass="entr" presetSubtype="16" fill="hold" grpId="0" nodeType="withEffect">
                                  <p:stCondLst>
                                    <p:cond delay="0"/>
                                  </p:stCondLst>
                                  <p:childTnLst>
                                    <p:set>
                                      <p:cBhvr>
                                        <p:cTn id="90" dur="1" fill="hold">
                                          <p:stCondLst>
                                            <p:cond delay="0"/>
                                          </p:stCondLst>
                                        </p:cTn>
                                        <p:tgtEl>
                                          <p:spTgt spid="33805"/>
                                        </p:tgtEl>
                                        <p:attrNameLst>
                                          <p:attrName>style.visibility</p:attrName>
                                        </p:attrNameLst>
                                      </p:cBhvr>
                                      <p:to>
                                        <p:strVal val="visible"/>
                                      </p:to>
                                    </p:set>
                                    <p:animEffect transition="in" filter="box(in)">
                                      <p:cBhvr>
                                        <p:cTn id="91" dur="500"/>
                                        <p:tgtEl>
                                          <p:spTgt spid="33805"/>
                                        </p:tgtEl>
                                      </p:cBhvr>
                                    </p:animEffect>
                                  </p:childTnLst>
                                </p:cTn>
                              </p:par>
                              <p:par>
                                <p:cTn id="92" presetID="4" presetClass="entr" presetSubtype="16" fill="hold" grpId="0" nodeType="withEffect">
                                  <p:stCondLst>
                                    <p:cond delay="0"/>
                                  </p:stCondLst>
                                  <p:childTnLst>
                                    <p:set>
                                      <p:cBhvr>
                                        <p:cTn id="93" dur="1" fill="hold">
                                          <p:stCondLst>
                                            <p:cond delay="0"/>
                                          </p:stCondLst>
                                        </p:cTn>
                                        <p:tgtEl>
                                          <p:spTgt spid="33814"/>
                                        </p:tgtEl>
                                        <p:attrNameLst>
                                          <p:attrName>style.visibility</p:attrName>
                                        </p:attrNameLst>
                                      </p:cBhvr>
                                      <p:to>
                                        <p:strVal val="visible"/>
                                      </p:to>
                                    </p:set>
                                    <p:animEffect transition="in" filter="box(in)">
                                      <p:cBhvr>
                                        <p:cTn id="94" dur="500"/>
                                        <p:tgtEl>
                                          <p:spTgt spid="33814"/>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 presetClass="entr" presetSubtype="2" fill="hold" grpId="0" nodeType="clickEffect">
                                  <p:stCondLst>
                                    <p:cond delay="0"/>
                                  </p:stCondLst>
                                  <p:childTnLst>
                                    <p:set>
                                      <p:cBhvr>
                                        <p:cTn id="98" dur="1" fill="hold">
                                          <p:stCondLst>
                                            <p:cond delay="0"/>
                                          </p:stCondLst>
                                        </p:cTn>
                                        <p:tgtEl>
                                          <p:spTgt spid="33802"/>
                                        </p:tgtEl>
                                        <p:attrNameLst>
                                          <p:attrName>style.visibility</p:attrName>
                                        </p:attrNameLst>
                                      </p:cBhvr>
                                      <p:to>
                                        <p:strVal val="visible"/>
                                      </p:to>
                                    </p:set>
                                    <p:anim calcmode="lin" valueType="num">
                                      <p:cBhvr additive="base">
                                        <p:cTn id="99" dur="500" fill="hold"/>
                                        <p:tgtEl>
                                          <p:spTgt spid="33802"/>
                                        </p:tgtEl>
                                        <p:attrNameLst>
                                          <p:attrName>ppt_x</p:attrName>
                                        </p:attrNameLst>
                                      </p:cBhvr>
                                      <p:tavLst>
                                        <p:tav tm="0">
                                          <p:val>
                                            <p:strVal val="1+#ppt_w/2"/>
                                          </p:val>
                                        </p:tav>
                                        <p:tav tm="100000">
                                          <p:val>
                                            <p:strVal val="#ppt_x"/>
                                          </p:val>
                                        </p:tav>
                                      </p:tavLst>
                                    </p:anim>
                                    <p:anim calcmode="lin" valueType="num">
                                      <p:cBhvr additive="base">
                                        <p:cTn id="100" dur="500" fill="hold"/>
                                        <p:tgtEl>
                                          <p:spTgt spid="33802"/>
                                        </p:tgtEl>
                                        <p:attrNameLst>
                                          <p:attrName>ppt_y</p:attrName>
                                        </p:attrNameLst>
                                      </p:cBhvr>
                                      <p:tavLst>
                                        <p:tav tm="0">
                                          <p:val>
                                            <p:strVal val="#ppt_y"/>
                                          </p:val>
                                        </p:tav>
                                        <p:tav tm="100000">
                                          <p:val>
                                            <p:strVal val="#ppt_y"/>
                                          </p:val>
                                        </p:tav>
                                      </p:tavLst>
                                    </p:anim>
                                  </p:childTnLst>
                                </p:cTn>
                              </p:par>
                              <p:par>
                                <p:cTn id="101" presetID="2" presetClass="entr" presetSubtype="2" fill="hold" grpId="0" nodeType="withEffect">
                                  <p:stCondLst>
                                    <p:cond delay="0"/>
                                  </p:stCondLst>
                                  <p:childTnLst>
                                    <p:set>
                                      <p:cBhvr>
                                        <p:cTn id="102" dur="1" fill="hold">
                                          <p:stCondLst>
                                            <p:cond delay="0"/>
                                          </p:stCondLst>
                                        </p:cTn>
                                        <p:tgtEl>
                                          <p:spTgt spid="33834"/>
                                        </p:tgtEl>
                                        <p:attrNameLst>
                                          <p:attrName>style.visibility</p:attrName>
                                        </p:attrNameLst>
                                      </p:cBhvr>
                                      <p:to>
                                        <p:strVal val="visible"/>
                                      </p:to>
                                    </p:set>
                                    <p:anim calcmode="lin" valueType="num">
                                      <p:cBhvr additive="base">
                                        <p:cTn id="103" dur="500" fill="hold"/>
                                        <p:tgtEl>
                                          <p:spTgt spid="33834"/>
                                        </p:tgtEl>
                                        <p:attrNameLst>
                                          <p:attrName>ppt_x</p:attrName>
                                        </p:attrNameLst>
                                      </p:cBhvr>
                                      <p:tavLst>
                                        <p:tav tm="0">
                                          <p:val>
                                            <p:strVal val="1+#ppt_w/2"/>
                                          </p:val>
                                        </p:tav>
                                        <p:tav tm="100000">
                                          <p:val>
                                            <p:strVal val="#ppt_x"/>
                                          </p:val>
                                        </p:tav>
                                      </p:tavLst>
                                    </p:anim>
                                    <p:anim calcmode="lin" valueType="num">
                                      <p:cBhvr additive="base">
                                        <p:cTn id="104" dur="500" fill="hold"/>
                                        <p:tgtEl>
                                          <p:spTgt spid="33834"/>
                                        </p:tgtEl>
                                        <p:attrNameLst>
                                          <p:attrName>ppt_y</p:attrName>
                                        </p:attrNameLst>
                                      </p:cBhvr>
                                      <p:tavLst>
                                        <p:tav tm="0">
                                          <p:val>
                                            <p:strVal val="#ppt_y"/>
                                          </p:val>
                                        </p:tav>
                                        <p:tav tm="100000">
                                          <p:val>
                                            <p:strVal val="#ppt_y"/>
                                          </p:val>
                                        </p:tav>
                                      </p:tavLst>
                                    </p:anim>
                                  </p:childTnLst>
                                </p:cTn>
                              </p:par>
                              <p:par>
                                <p:cTn id="105" presetID="2" presetClass="entr" presetSubtype="2" fill="hold" grpId="0" nodeType="withEffect">
                                  <p:stCondLst>
                                    <p:cond delay="0"/>
                                  </p:stCondLst>
                                  <p:childTnLst>
                                    <p:set>
                                      <p:cBhvr>
                                        <p:cTn id="106" dur="1" fill="hold">
                                          <p:stCondLst>
                                            <p:cond delay="0"/>
                                          </p:stCondLst>
                                        </p:cTn>
                                        <p:tgtEl>
                                          <p:spTgt spid="33801"/>
                                        </p:tgtEl>
                                        <p:attrNameLst>
                                          <p:attrName>style.visibility</p:attrName>
                                        </p:attrNameLst>
                                      </p:cBhvr>
                                      <p:to>
                                        <p:strVal val="visible"/>
                                      </p:to>
                                    </p:set>
                                    <p:anim calcmode="lin" valueType="num">
                                      <p:cBhvr additive="base">
                                        <p:cTn id="107" dur="500" fill="hold"/>
                                        <p:tgtEl>
                                          <p:spTgt spid="33801"/>
                                        </p:tgtEl>
                                        <p:attrNameLst>
                                          <p:attrName>ppt_x</p:attrName>
                                        </p:attrNameLst>
                                      </p:cBhvr>
                                      <p:tavLst>
                                        <p:tav tm="0">
                                          <p:val>
                                            <p:strVal val="1+#ppt_w/2"/>
                                          </p:val>
                                        </p:tav>
                                        <p:tav tm="100000">
                                          <p:val>
                                            <p:strVal val="#ppt_x"/>
                                          </p:val>
                                        </p:tav>
                                      </p:tavLst>
                                    </p:anim>
                                    <p:anim calcmode="lin" valueType="num">
                                      <p:cBhvr additive="base">
                                        <p:cTn id="108" dur="500" fill="hold"/>
                                        <p:tgtEl>
                                          <p:spTgt spid="33801"/>
                                        </p:tgtEl>
                                        <p:attrNameLst>
                                          <p:attrName>ppt_y</p:attrName>
                                        </p:attrNameLst>
                                      </p:cBhvr>
                                      <p:tavLst>
                                        <p:tav tm="0">
                                          <p:val>
                                            <p:strVal val="#ppt_y"/>
                                          </p:val>
                                        </p:tav>
                                        <p:tav tm="100000">
                                          <p:val>
                                            <p:strVal val="#ppt_y"/>
                                          </p:val>
                                        </p:tav>
                                      </p:tavLst>
                                    </p:anim>
                                  </p:childTnLst>
                                </p:cTn>
                              </p:par>
                              <p:par>
                                <p:cTn id="109" presetID="2" presetClass="entr" presetSubtype="2" fill="hold" grpId="0" nodeType="withEffect">
                                  <p:stCondLst>
                                    <p:cond delay="0"/>
                                  </p:stCondLst>
                                  <p:childTnLst>
                                    <p:set>
                                      <p:cBhvr>
                                        <p:cTn id="110" dur="1" fill="hold">
                                          <p:stCondLst>
                                            <p:cond delay="0"/>
                                          </p:stCondLst>
                                        </p:cTn>
                                        <p:tgtEl>
                                          <p:spTgt spid="33800"/>
                                        </p:tgtEl>
                                        <p:attrNameLst>
                                          <p:attrName>style.visibility</p:attrName>
                                        </p:attrNameLst>
                                      </p:cBhvr>
                                      <p:to>
                                        <p:strVal val="visible"/>
                                      </p:to>
                                    </p:set>
                                    <p:anim calcmode="lin" valueType="num">
                                      <p:cBhvr additive="base">
                                        <p:cTn id="111" dur="500" fill="hold"/>
                                        <p:tgtEl>
                                          <p:spTgt spid="33800"/>
                                        </p:tgtEl>
                                        <p:attrNameLst>
                                          <p:attrName>ppt_x</p:attrName>
                                        </p:attrNameLst>
                                      </p:cBhvr>
                                      <p:tavLst>
                                        <p:tav tm="0">
                                          <p:val>
                                            <p:strVal val="1+#ppt_w/2"/>
                                          </p:val>
                                        </p:tav>
                                        <p:tav tm="100000">
                                          <p:val>
                                            <p:strVal val="#ppt_x"/>
                                          </p:val>
                                        </p:tav>
                                      </p:tavLst>
                                    </p:anim>
                                    <p:anim calcmode="lin" valueType="num">
                                      <p:cBhvr additive="base">
                                        <p:cTn id="112" dur="500" fill="hold"/>
                                        <p:tgtEl>
                                          <p:spTgt spid="33800"/>
                                        </p:tgtEl>
                                        <p:attrNameLst>
                                          <p:attrName>ppt_y</p:attrName>
                                        </p:attrNameLst>
                                      </p:cBhvr>
                                      <p:tavLst>
                                        <p:tav tm="0">
                                          <p:val>
                                            <p:strVal val="#ppt_y"/>
                                          </p:val>
                                        </p:tav>
                                        <p:tav tm="100000">
                                          <p:val>
                                            <p:strVal val="#ppt_y"/>
                                          </p:val>
                                        </p:tav>
                                      </p:tavLst>
                                    </p:anim>
                                  </p:childTnLst>
                                </p:cTn>
                              </p:par>
                              <p:par>
                                <p:cTn id="113" presetID="4" presetClass="entr" presetSubtype="16" fill="hold" grpId="0" nodeType="withEffect">
                                  <p:stCondLst>
                                    <p:cond delay="0"/>
                                  </p:stCondLst>
                                  <p:childTnLst>
                                    <p:set>
                                      <p:cBhvr>
                                        <p:cTn id="114" dur="1" fill="hold">
                                          <p:stCondLst>
                                            <p:cond delay="0"/>
                                          </p:stCondLst>
                                        </p:cTn>
                                        <p:tgtEl>
                                          <p:spTgt spid="33842"/>
                                        </p:tgtEl>
                                        <p:attrNameLst>
                                          <p:attrName>style.visibility</p:attrName>
                                        </p:attrNameLst>
                                      </p:cBhvr>
                                      <p:to>
                                        <p:strVal val="visible"/>
                                      </p:to>
                                    </p:set>
                                    <p:animEffect transition="in" filter="box(in)">
                                      <p:cBhvr>
                                        <p:cTn id="115" dur="500"/>
                                        <p:tgtEl>
                                          <p:spTgt spid="33842"/>
                                        </p:tgtEl>
                                      </p:cBhvr>
                                    </p:animEffect>
                                  </p:childTnLst>
                                </p:cTn>
                              </p:par>
                              <p:par>
                                <p:cTn id="116" presetID="4" presetClass="entr" presetSubtype="16" fill="hold" grpId="0" nodeType="withEffect">
                                  <p:stCondLst>
                                    <p:cond delay="0"/>
                                  </p:stCondLst>
                                  <p:childTnLst>
                                    <p:set>
                                      <p:cBhvr>
                                        <p:cTn id="117" dur="1" fill="hold">
                                          <p:stCondLst>
                                            <p:cond delay="0"/>
                                          </p:stCondLst>
                                        </p:cTn>
                                        <p:tgtEl>
                                          <p:spTgt spid="33841"/>
                                        </p:tgtEl>
                                        <p:attrNameLst>
                                          <p:attrName>style.visibility</p:attrName>
                                        </p:attrNameLst>
                                      </p:cBhvr>
                                      <p:to>
                                        <p:strVal val="visible"/>
                                      </p:to>
                                    </p:set>
                                    <p:animEffect transition="in" filter="box(in)">
                                      <p:cBhvr>
                                        <p:cTn id="118" dur="500"/>
                                        <p:tgtEl>
                                          <p:spTgt spid="338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animBg="1"/>
      <p:bldP spid="33798" grpId="0" animBg="1"/>
      <p:bldP spid="33799" grpId="0" animBg="1"/>
      <p:bldP spid="33800" grpId="0"/>
      <p:bldP spid="33801" grpId="0"/>
      <p:bldP spid="33802" grpId="0"/>
      <p:bldP spid="33803" grpId="0"/>
      <p:bldP spid="33804" grpId="0"/>
      <p:bldP spid="33805" grpId="0"/>
      <p:bldP spid="33806" grpId="0" animBg="1"/>
      <p:bldP spid="33807" grpId="0" animBg="1"/>
      <p:bldP spid="33808" grpId="0" animBg="1"/>
      <p:bldP spid="33809" grpId="0"/>
      <p:bldP spid="33810" grpId="0"/>
      <p:bldP spid="33812" grpId="0" animBg="1"/>
      <p:bldP spid="33813" grpId="0" animBg="1"/>
      <p:bldP spid="33814" grpId="0" animBg="1"/>
      <p:bldP spid="33815" grpId="0" animBg="1"/>
      <p:bldP spid="33816" grpId="0" animBg="1"/>
      <p:bldP spid="33826" grpId="0" animBg="1"/>
      <p:bldP spid="33827" grpId="0" animBg="1"/>
      <p:bldP spid="33828" grpId="0" animBg="1"/>
      <p:bldP spid="33829" grpId="0" animBg="1"/>
      <p:bldP spid="33830" grpId="0" animBg="1"/>
      <p:bldP spid="33831" grpId="0"/>
      <p:bldP spid="33832" grpId="0"/>
      <p:bldP spid="33833" grpId="0"/>
      <p:bldP spid="33834" grpId="0"/>
      <p:bldP spid="33836" grpId="0"/>
      <p:bldP spid="33837" grpId="0"/>
      <p:bldP spid="33838" grpId="0"/>
      <p:bldP spid="33841" grpId="0" animBg="1"/>
      <p:bldP spid="3384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lstStyle/>
          <a:p>
            <a:r>
              <a:rPr lang="cs-CZ" dirty="0" smtClean="0"/>
              <a:t>KONEC</a:t>
            </a:r>
            <a:endParaRPr lang="en-US" dirty="0"/>
          </a:p>
        </p:txBody>
      </p:sp>
    </p:spTree>
    <p:extLst>
      <p:ext uri="{BB962C8B-B14F-4D97-AF65-F5344CB8AC3E}">
        <p14:creationId xmlns:p14="http://schemas.microsoft.com/office/powerpoint/2010/main" val="129703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523877"/>
            <a:ext cx="8250758" cy="5447645"/>
          </a:xfrm>
          <a:prstGeom prst="rect">
            <a:avLst/>
          </a:prstGeom>
          <a:noFill/>
        </p:spPr>
        <p:txBody>
          <a:bodyPr wrap="square" rtlCol="0">
            <a:spAutoFit/>
          </a:bodyPr>
          <a:lstStyle/>
          <a:p>
            <a:pPr algn="ctr"/>
            <a:r>
              <a:rPr lang="cs-CZ" sz="2800" dirty="0" smtClean="0"/>
              <a:t>FROM </a:t>
            </a:r>
            <a:r>
              <a:rPr lang="cs-CZ" sz="2800" dirty="0" err="1" smtClean="0"/>
              <a:t>Millenial</a:t>
            </a:r>
            <a:r>
              <a:rPr lang="cs-CZ" sz="2800" dirty="0" smtClean="0"/>
              <a:t> </a:t>
            </a:r>
            <a:r>
              <a:rPr lang="cs-CZ" sz="2800" dirty="0" err="1" smtClean="0"/>
              <a:t>Goals</a:t>
            </a:r>
            <a:r>
              <a:rPr lang="cs-CZ" sz="2800" dirty="0" smtClean="0"/>
              <a:t> (</a:t>
            </a:r>
            <a:r>
              <a:rPr lang="cs-CZ" sz="2800" dirty="0" err="1" smtClean="0"/>
              <a:t>September</a:t>
            </a:r>
            <a:r>
              <a:rPr lang="cs-CZ" sz="2800" dirty="0" smtClean="0"/>
              <a:t> 2000) to </a:t>
            </a:r>
            <a:r>
              <a:rPr lang="cs-CZ" sz="2800" dirty="0" err="1" smtClean="0"/>
              <a:t>Sustainable</a:t>
            </a:r>
            <a:r>
              <a:rPr lang="cs-CZ" sz="2800" dirty="0" smtClean="0"/>
              <a:t> </a:t>
            </a:r>
            <a:r>
              <a:rPr lang="cs-CZ" sz="2800" dirty="0" err="1" smtClean="0"/>
              <a:t>Development</a:t>
            </a:r>
            <a:r>
              <a:rPr lang="cs-CZ" sz="2800" dirty="0" smtClean="0"/>
              <a:t> </a:t>
            </a:r>
            <a:r>
              <a:rPr lang="cs-CZ" sz="2800" dirty="0" err="1" smtClean="0"/>
              <a:t>Goals</a:t>
            </a:r>
            <a:r>
              <a:rPr lang="cs-CZ" sz="2800" dirty="0" smtClean="0"/>
              <a:t> (July 2015)</a:t>
            </a:r>
          </a:p>
          <a:p>
            <a:pPr algn="ctr"/>
            <a:endParaRPr lang="cs-CZ" sz="2800" dirty="0"/>
          </a:p>
          <a:p>
            <a:r>
              <a:rPr lang="en-US" sz="2400" dirty="0">
                <a:hlinkClick r:id="rId2"/>
              </a:rPr>
              <a:t>The 2030 Agenda for Sustainable Development,</a:t>
            </a:r>
            <a:r>
              <a:rPr lang="en-US" sz="2400" dirty="0"/>
              <a:t> adopted by all United Nations Member States in 2015, provides a shared blueprint for peace and prosperity for people and the planet, now and into the future. At its heart are the 17 Sustainable Development Goals (SDGs), which are an urgent call for action by all countries - developed and developing - in a global partnership. They recognize that ending poverty and other deprivations must go hand-in-hand with strategies that improve health and education, reduce inequality, and spur economic growth – all while tackling climate change and working to preserve our oceans and forests</a:t>
            </a:r>
            <a:r>
              <a:rPr lang="en-US" sz="2400" dirty="0" smtClean="0"/>
              <a:t>.</a:t>
            </a:r>
            <a:endParaRPr lang="en-US" sz="2400" dirty="0"/>
          </a:p>
        </p:txBody>
      </p:sp>
    </p:spTree>
    <p:extLst>
      <p:ext uri="{BB962C8B-B14F-4D97-AF65-F5344CB8AC3E}">
        <p14:creationId xmlns:p14="http://schemas.microsoft.com/office/powerpoint/2010/main" val="167782458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23528" y="620688"/>
            <a:ext cx="8352928" cy="4154984"/>
          </a:xfrm>
          <a:prstGeom prst="rect">
            <a:avLst/>
          </a:prstGeom>
          <a:noFill/>
        </p:spPr>
        <p:txBody>
          <a:bodyPr wrap="square" rtlCol="0">
            <a:spAutoFit/>
          </a:bodyPr>
          <a:lstStyle/>
          <a:p>
            <a:r>
              <a:rPr lang="en-US" sz="2400" dirty="0"/>
              <a:t>The SDGs build on decades of work by countries and the UN, including the </a:t>
            </a:r>
            <a:r>
              <a:rPr lang="en-US" sz="2400" dirty="0">
                <a:hlinkClick r:id="rId2"/>
              </a:rPr>
              <a:t>UN Department of Economic and Social Affairs</a:t>
            </a:r>
            <a:endParaRPr lang="en-US" sz="2400" dirty="0"/>
          </a:p>
          <a:p>
            <a:r>
              <a:rPr lang="en-US" sz="2400" dirty="0"/>
              <a:t>In June 1992, at the </a:t>
            </a:r>
            <a:r>
              <a:rPr lang="en-US" sz="2400" dirty="0">
                <a:hlinkClick r:id="rId3"/>
              </a:rPr>
              <a:t>Earth Summit</a:t>
            </a:r>
            <a:r>
              <a:rPr lang="en-US" sz="2400" dirty="0"/>
              <a:t> in Rio de Janeiro, Brazil, more than 178 countries adopted </a:t>
            </a:r>
            <a:r>
              <a:rPr lang="en-US" sz="2400" dirty="0">
                <a:hlinkClick r:id="rId4"/>
              </a:rPr>
              <a:t>Agenda 21</a:t>
            </a:r>
            <a:r>
              <a:rPr lang="en-US" sz="2400" dirty="0"/>
              <a:t>, a comprehensive plan of action to build a global partnership for sustainable development to improve human lives and protect the environment.</a:t>
            </a:r>
          </a:p>
          <a:p>
            <a:r>
              <a:rPr lang="en-US" sz="2400" dirty="0"/>
              <a:t>Member States unanimously adopted the Millennium Declaration at the </a:t>
            </a:r>
            <a:r>
              <a:rPr lang="en-US" sz="2400" dirty="0">
                <a:hlinkClick r:id="rId5"/>
              </a:rPr>
              <a:t>Millennium Summit</a:t>
            </a:r>
            <a:r>
              <a:rPr lang="en-US" sz="2400" dirty="0"/>
              <a:t> in September 2000 at UN Headquarters in New York. The Summit led to the elaboration of eight </a:t>
            </a:r>
            <a:r>
              <a:rPr lang="en-US" sz="2400" dirty="0">
                <a:hlinkClick r:id="rId6"/>
              </a:rPr>
              <a:t>Millennium Development Goals (MDGs)</a:t>
            </a:r>
            <a:r>
              <a:rPr lang="en-US" sz="2400" dirty="0"/>
              <a:t> to reduce extreme poverty by 2015</a:t>
            </a:r>
            <a:r>
              <a:rPr lang="en-US" sz="2400" dirty="0" smtClean="0"/>
              <a:t>.</a:t>
            </a:r>
            <a:endParaRPr lang="en-US" sz="2400" dirty="0"/>
          </a:p>
        </p:txBody>
      </p:sp>
    </p:spTree>
    <p:extLst>
      <p:ext uri="{BB962C8B-B14F-4D97-AF65-F5344CB8AC3E}">
        <p14:creationId xmlns:p14="http://schemas.microsoft.com/office/powerpoint/2010/main" val="189906618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67544" y="476672"/>
            <a:ext cx="7992888" cy="7109639"/>
          </a:xfrm>
          <a:prstGeom prst="rect">
            <a:avLst/>
          </a:prstGeom>
          <a:noFill/>
        </p:spPr>
        <p:txBody>
          <a:bodyPr wrap="square" rtlCol="0">
            <a:spAutoFit/>
          </a:bodyPr>
          <a:lstStyle/>
          <a:p>
            <a:r>
              <a:rPr lang="en-US" sz="2400" dirty="0"/>
              <a:t>The Johannesburg Declaration on Sustainable Development and the Plan of Implementation, adopted at the </a:t>
            </a:r>
            <a:r>
              <a:rPr lang="en-US" sz="2400" dirty="0">
                <a:hlinkClick r:id="rId2"/>
              </a:rPr>
              <a:t>World Summit on Sustainable Development</a:t>
            </a:r>
            <a:r>
              <a:rPr lang="en-US" sz="2400" dirty="0"/>
              <a:t> in South Africa in 2002, reaffirmed the global community's commitments to poverty eradication and the environment, and built on Agenda 21 and the Millennium Declaration by including more emphasis on multilateral partnerships.</a:t>
            </a:r>
          </a:p>
          <a:p>
            <a:r>
              <a:rPr lang="en-US" sz="2400" dirty="0"/>
              <a:t>At the </a:t>
            </a:r>
            <a:r>
              <a:rPr lang="en-US" sz="2400" dirty="0">
                <a:hlinkClick r:id="rId3"/>
              </a:rPr>
              <a:t>United Nations Conference on Sustainable Development (Rio+20)</a:t>
            </a:r>
            <a:r>
              <a:rPr lang="en-US" sz="2400" dirty="0"/>
              <a:t> in Rio de Janeiro, Brazil, in June 2012, Member States adopted the outcome document </a:t>
            </a:r>
            <a:r>
              <a:rPr lang="en-US" sz="2400" dirty="0">
                <a:hlinkClick r:id="rId4"/>
              </a:rPr>
              <a:t>"The Future We Want"</a:t>
            </a:r>
            <a:r>
              <a:rPr lang="en-US" sz="2400" dirty="0"/>
              <a:t> in which they decided, inter alia, to launch a process to develop a set of SDGs to build upon the MDGs and to establish the </a:t>
            </a:r>
            <a:r>
              <a:rPr lang="en-US" sz="2400" dirty="0">
                <a:hlinkClick r:id="rId5"/>
              </a:rPr>
              <a:t>UN High-level Political Forum on Sustainable Development</a:t>
            </a:r>
            <a:r>
              <a:rPr lang="en-US" sz="2400" dirty="0"/>
              <a:t>. The Rio +20 outcome also contained other measures for implementing sustainable development, including mandates for future </a:t>
            </a:r>
            <a:r>
              <a:rPr lang="en-US" sz="2400" dirty="0" err="1"/>
              <a:t>programmes</a:t>
            </a:r>
            <a:r>
              <a:rPr lang="en-US" sz="2400" dirty="0"/>
              <a:t> of work in development financing, small island developing states and more.</a:t>
            </a:r>
          </a:p>
          <a:p>
            <a:endParaRPr lang="cs-CZ" sz="2400" dirty="0"/>
          </a:p>
          <a:p>
            <a:endParaRPr lang="cs-CZ" sz="2400" dirty="0"/>
          </a:p>
        </p:txBody>
      </p:sp>
    </p:spTree>
    <p:extLst>
      <p:ext uri="{BB962C8B-B14F-4D97-AF65-F5344CB8AC3E}">
        <p14:creationId xmlns:p14="http://schemas.microsoft.com/office/powerpoint/2010/main" val="9912255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83568" y="620688"/>
            <a:ext cx="7920880" cy="5509200"/>
          </a:xfrm>
          <a:prstGeom prst="rect">
            <a:avLst/>
          </a:prstGeom>
          <a:noFill/>
        </p:spPr>
        <p:txBody>
          <a:bodyPr wrap="square" rtlCol="0">
            <a:spAutoFit/>
          </a:bodyPr>
          <a:lstStyle/>
          <a:p>
            <a:pPr marL="571500" indent="-571500">
              <a:buAutoNum type="romanUcPeriod"/>
            </a:pPr>
            <a:r>
              <a:rPr lang="en-US" sz="3200" b="1" dirty="0" err="1" smtClean="0"/>
              <a:t>Sociální</a:t>
            </a:r>
            <a:r>
              <a:rPr lang="en-US" sz="3200" b="1" dirty="0" smtClean="0"/>
              <a:t> a </a:t>
            </a:r>
            <a:r>
              <a:rPr lang="en-US" sz="3200" b="1" dirty="0" err="1" smtClean="0"/>
              <a:t>ekonomické</a:t>
            </a:r>
            <a:r>
              <a:rPr lang="en-US" sz="3200" b="1" dirty="0" smtClean="0"/>
              <a:t> </a:t>
            </a:r>
            <a:r>
              <a:rPr lang="en-US" sz="3200" b="1" dirty="0" err="1" smtClean="0"/>
              <a:t>rozměry</a:t>
            </a:r>
            <a:r>
              <a:rPr lang="en-US" sz="3200" dirty="0" smtClean="0"/>
              <a:t> (</a:t>
            </a:r>
            <a:r>
              <a:rPr lang="en-US" sz="3200" dirty="0" err="1" smtClean="0"/>
              <a:t>společenská</a:t>
            </a:r>
            <a:r>
              <a:rPr lang="en-US" sz="3200" dirty="0" smtClean="0"/>
              <a:t> a </a:t>
            </a:r>
            <a:r>
              <a:rPr lang="en-US" sz="3200" dirty="0" err="1" smtClean="0"/>
              <a:t>ekonomická</a:t>
            </a:r>
            <a:r>
              <a:rPr lang="en-US" sz="3200" dirty="0" smtClean="0"/>
              <a:t> </a:t>
            </a:r>
            <a:r>
              <a:rPr lang="en-US" sz="3200" dirty="0" err="1" smtClean="0"/>
              <a:t>sekce</a:t>
            </a:r>
            <a:r>
              <a:rPr lang="en-US" sz="3200" dirty="0" smtClean="0"/>
              <a:t> - </a:t>
            </a:r>
            <a:r>
              <a:rPr lang="en-US" sz="3200" dirty="0" err="1" smtClean="0"/>
              <a:t>témata</a:t>
            </a:r>
            <a:r>
              <a:rPr lang="en-US" sz="3200" dirty="0" smtClean="0"/>
              <a:t>: </a:t>
            </a:r>
            <a:endParaRPr lang="cs-CZ" sz="3200" dirty="0" smtClean="0"/>
          </a:p>
          <a:p>
            <a:r>
              <a:rPr lang="en-US" sz="3200" dirty="0" err="1" smtClean="0">
                <a:hlinkClick r:id="rId2" tooltip="Chudoba"/>
              </a:rPr>
              <a:t>chudoba</a:t>
            </a:r>
            <a:r>
              <a:rPr lang="en-US" sz="3200" dirty="0" smtClean="0"/>
              <a:t>, </a:t>
            </a:r>
            <a:r>
              <a:rPr lang="en-US" sz="3200" dirty="0" err="1" smtClean="0">
                <a:hlinkClick r:id="rId3" tooltip="Zdraví"/>
              </a:rPr>
              <a:t>zdraví</a:t>
            </a:r>
            <a:r>
              <a:rPr lang="en-US" sz="3200" dirty="0" smtClean="0"/>
              <a:t>, </a:t>
            </a:r>
            <a:r>
              <a:rPr lang="en-US" sz="3200" dirty="0" err="1" smtClean="0">
                <a:hlinkClick r:id="rId4" tooltip="Demografie"/>
              </a:rPr>
              <a:t>demografie</a:t>
            </a:r>
            <a:r>
              <a:rPr lang="en-US" sz="3200" dirty="0" smtClean="0"/>
              <a:t>, </a:t>
            </a:r>
            <a:r>
              <a:rPr lang="en-US" sz="3200" dirty="0" err="1" smtClean="0"/>
              <a:t>lidská</a:t>
            </a:r>
            <a:r>
              <a:rPr lang="en-US" sz="3200" dirty="0" smtClean="0"/>
              <a:t> </a:t>
            </a:r>
            <a:r>
              <a:rPr lang="en-US" sz="3200" dirty="0" err="1" smtClean="0"/>
              <a:t>sídla</a:t>
            </a:r>
            <a:r>
              <a:rPr lang="en-US" sz="3200" dirty="0" smtClean="0"/>
              <a:t>). </a:t>
            </a:r>
            <a:endParaRPr lang="cs-CZ" sz="3200" dirty="0" smtClean="0"/>
          </a:p>
          <a:p>
            <a:endParaRPr lang="cs-CZ" sz="3200" dirty="0"/>
          </a:p>
          <a:p>
            <a:r>
              <a:rPr lang="en-US" sz="3200" dirty="0" smtClean="0"/>
              <a:t>Tato </a:t>
            </a:r>
            <a:r>
              <a:rPr lang="en-US" sz="3200" dirty="0" err="1" smtClean="0"/>
              <a:t>část</a:t>
            </a:r>
            <a:r>
              <a:rPr lang="en-US" sz="3200" dirty="0" smtClean="0"/>
              <a:t> je </a:t>
            </a:r>
            <a:r>
              <a:rPr lang="en-US" sz="3200" dirty="0" err="1" smtClean="0"/>
              <a:t>rozdělena</a:t>
            </a:r>
            <a:r>
              <a:rPr lang="en-US" sz="3200" dirty="0" smtClean="0"/>
              <a:t> do </a:t>
            </a:r>
            <a:r>
              <a:rPr lang="en-US" sz="3200" b="1" dirty="0" err="1" smtClean="0"/>
              <a:t>šesti</a:t>
            </a:r>
            <a:r>
              <a:rPr lang="en-US" sz="3200" dirty="0" smtClean="0"/>
              <a:t> </a:t>
            </a:r>
            <a:r>
              <a:rPr lang="en-US" sz="3200" dirty="0" err="1" smtClean="0"/>
              <a:t>podčástí</a:t>
            </a:r>
            <a:r>
              <a:rPr lang="cs-CZ" sz="3200" dirty="0"/>
              <a:t>.</a:t>
            </a:r>
            <a:r>
              <a:rPr lang="en-US" sz="3200" dirty="0" smtClean="0"/>
              <a:t> </a:t>
            </a:r>
            <a:r>
              <a:rPr lang="cs-CZ" sz="3200" dirty="0" smtClean="0"/>
              <a:t>T</a:t>
            </a:r>
            <a:r>
              <a:rPr lang="en-US" sz="3200" dirty="0" err="1" smtClean="0"/>
              <a:t>émat</a:t>
            </a:r>
            <a:r>
              <a:rPr lang="cs-CZ" sz="3200" dirty="0" smtClean="0"/>
              <a:t>a</a:t>
            </a:r>
            <a:r>
              <a:rPr lang="en-US" sz="3200" dirty="0" smtClean="0"/>
              <a:t> a </a:t>
            </a:r>
            <a:r>
              <a:rPr lang="en-US" sz="3200" dirty="0" err="1" smtClean="0"/>
              <a:t>oblasti</a:t>
            </a:r>
            <a:r>
              <a:rPr lang="en-US" sz="3200" dirty="0" smtClean="0"/>
              <a:t>: </a:t>
            </a:r>
            <a:endParaRPr lang="cs-CZ" sz="3200" dirty="0" smtClean="0"/>
          </a:p>
          <a:p>
            <a:r>
              <a:rPr lang="en-US" sz="3200" dirty="0" err="1" smtClean="0"/>
              <a:t>mezinárodní</a:t>
            </a:r>
            <a:r>
              <a:rPr lang="en-US" sz="3200" dirty="0" smtClean="0"/>
              <a:t> </a:t>
            </a:r>
            <a:r>
              <a:rPr lang="en-US" sz="3200" dirty="0" err="1" smtClean="0"/>
              <a:t>spolupráce</a:t>
            </a:r>
            <a:r>
              <a:rPr lang="en-US" sz="3200" dirty="0" smtClean="0"/>
              <a:t> v </a:t>
            </a:r>
            <a:r>
              <a:rPr lang="en-US" sz="3200" dirty="0" err="1" smtClean="0"/>
              <a:t>oblasti</a:t>
            </a:r>
            <a:r>
              <a:rPr lang="en-US" sz="3200" dirty="0" smtClean="0"/>
              <a:t> </a:t>
            </a:r>
            <a:r>
              <a:rPr lang="en-US" sz="3200" dirty="0" err="1" smtClean="0"/>
              <a:t>boje</a:t>
            </a:r>
            <a:r>
              <a:rPr lang="en-US" sz="3200" dirty="0" smtClean="0"/>
              <a:t> </a:t>
            </a:r>
            <a:r>
              <a:rPr lang="en-US" sz="3200" dirty="0" err="1" smtClean="0"/>
              <a:t>proti</a:t>
            </a:r>
            <a:r>
              <a:rPr lang="en-US" sz="3200" dirty="0" smtClean="0"/>
              <a:t> </a:t>
            </a:r>
            <a:r>
              <a:rPr lang="en-US" sz="3200" dirty="0" err="1" smtClean="0"/>
              <a:t>chudobě</a:t>
            </a:r>
            <a:r>
              <a:rPr lang="en-US" sz="3200" dirty="0" smtClean="0"/>
              <a:t>, </a:t>
            </a:r>
            <a:r>
              <a:rPr lang="en-US" sz="3200" dirty="0" err="1" smtClean="0"/>
              <a:t>změna</a:t>
            </a:r>
            <a:r>
              <a:rPr lang="en-US" sz="3200" dirty="0" smtClean="0"/>
              <a:t> </a:t>
            </a:r>
            <a:r>
              <a:rPr lang="en-US" sz="3200" dirty="0" err="1" smtClean="0"/>
              <a:t>vzorců</a:t>
            </a:r>
            <a:r>
              <a:rPr lang="en-US" sz="3200" dirty="0" smtClean="0"/>
              <a:t> </a:t>
            </a:r>
            <a:r>
              <a:rPr lang="en-US" sz="3200" dirty="0" err="1" smtClean="0"/>
              <a:t>spotřeby</a:t>
            </a:r>
            <a:r>
              <a:rPr lang="en-US" sz="3200" dirty="0" smtClean="0"/>
              <a:t>, </a:t>
            </a:r>
            <a:r>
              <a:rPr lang="en-US" sz="3200" dirty="0" err="1" smtClean="0"/>
              <a:t>demografická</a:t>
            </a:r>
            <a:r>
              <a:rPr lang="en-US" sz="3200" dirty="0" smtClean="0"/>
              <a:t> </a:t>
            </a:r>
            <a:r>
              <a:rPr lang="en-US" sz="3200" dirty="0" err="1" smtClean="0"/>
              <a:t>problematika</a:t>
            </a:r>
            <a:r>
              <a:rPr lang="en-US" sz="3200" dirty="0" smtClean="0"/>
              <a:t> a </a:t>
            </a:r>
            <a:r>
              <a:rPr lang="en-US" sz="3200" dirty="0" err="1" smtClean="0"/>
              <a:t>integrace</a:t>
            </a:r>
            <a:r>
              <a:rPr lang="en-US" sz="3200" dirty="0" smtClean="0"/>
              <a:t> </a:t>
            </a:r>
            <a:r>
              <a:rPr lang="en-US" sz="3200" dirty="0" err="1" smtClean="0"/>
              <a:t>životního</a:t>
            </a:r>
            <a:r>
              <a:rPr lang="en-US" sz="3200" dirty="0" smtClean="0"/>
              <a:t> </a:t>
            </a:r>
            <a:r>
              <a:rPr lang="en-US" sz="3200" dirty="0" err="1" smtClean="0"/>
              <a:t>prostředí</a:t>
            </a:r>
            <a:r>
              <a:rPr lang="en-US" sz="3200" dirty="0" smtClean="0"/>
              <a:t> a </a:t>
            </a:r>
            <a:r>
              <a:rPr lang="en-US" sz="3200" dirty="0" err="1" smtClean="0"/>
              <a:t>rozvoje</a:t>
            </a:r>
            <a:r>
              <a:rPr lang="en-US" sz="3200" dirty="0" smtClean="0"/>
              <a:t> do </a:t>
            </a:r>
            <a:r>
              <a:rPr lang="en-US" sz="3200" dirty="0" err="1" smtClean="0"/>
              <a:t>politického</a:t>
            </a:r>
            <a:r>
              <a:rPr lang="en-US" sz="3200" dirty="0" smtClean="0"/>
              <a:t> </a:t>
            </a:r>
            <a:r>
              <a:rPr lang="en-US" sz="3200" dirty="0" err="1" smtClean="0"/>
              <a:t>rozhodování</a:t>
            </a:r>
            <a:r>
              <a:rPr lang="en-US" sz="3200" dirty="0" smtClean="0"/>
              <a:t>.</a:t>
            </a:r>
            <a:endParaRPr lang="en-US" sz="3200" dirty="0"/>
          </a:p>
        </p:txBody>
      </p:sp>
    </p:spTree>
    <p:extLst>
      <p:ext uri="{BB962C8B-B14F-4D97-AF65-F5344CB8AC3E}">
        <p14:creationId xmlns:p14="http://schemas.microsoft.com/office/powerpoint/2010/main" val="42451170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539552" y="764704"/>
            <a:ext cx="8064896" cy="6109365"/>
          </a:xfrm>
          <a:prstGeom prst="rect">
            <a:avLst/>
          </a:prstGeom>
          <a:noFill/>
        </p:spPr>
        <p:txBody>
          <a:bodyPr wrap="square" rtlCol="0">
            <a:spAutoFit/>
          </a:bodyPr>
          <a:lstStyle/>
          <a:p>
            <a:r>
              <a:rPr lang="en-US" sz="2300" dirty="0"/>
              <a:t>In 2013, the General Assembly set up a 30-member </a:t>
            </a:r>
            <a:r>
              <a:rPr lang="en-US" sz="2300" dirty="0">
                <a:hlinkClick r:id="rId2"/>
              </a:rPr>
              <a:t>Open Working Group</a:t>
            </a:r>
            <a:r>
              <a:rPr lang="en-US" sz="2300" dirty="0"/>
              <a:t> to develop a proposal on the SDGs.</a:t>
            </a:r>
          </a:p>
          <a:p>
            <a:r>
              <a:rPr lang="en-US" sz="2300" dirty="0"/>
              <a:t>In January 2015, the General Assembly began the negotiation process on the </a:t>
            </a:r>
            <a:r>
              <a:rPr lang="en-US" sz="2300" dirty="0">
                <a:hlinkClick r:id="rId3"/>
              </a:rPr>
              <a:t>post-2015 development agenda</a:t>
            </a:r>
            <a:r>
              <a:rPr lang="en-US" sz="2300" dirty="0"/>
              <a:t>. The process culminated in the subsequent adoption of the </a:t>
            </a:r>
            <a:r>
              <a:rPr lang="en-US" sz="2300" dirty="0">
                <a:hlinkClick r:id="rId4"/>
              </a:rPr>
              <a:t>2030 Agenda for Sustainable Development</a:t>
            </a:r>
            <a:r>
              <a:rPr lang="en-US" sz="2300" dirty="0"/>
              <a:t>, with </a:t>
            </a:r>
            <a:r>
              <a:rPr lang="en-US" sz="2300" dirty="0">
                <a:hlinkClick r:id="rId5"/>
              </a:rPr>
              <a:t>17 SDGs</a:t>
            </a:r>
            <a:r>
              <a:rPr lang="en-US" sz="2300" dirty="0"/>
              <a:t> at its core, at the </a:t>
            </a:r>
            <a:r>
              <a:rPr lang="en-US" sz="2300" dirty="0">
                <a:hlinkClick r:id="rId6"/>
              </a:rPr>
              <a:t>UN Sustainable Development Summit</a:t>
            </a:r>
            <a:r>
              <a:rPr lang="en-US" sz="2300" dirty="0"/>
              <a:t> in September 2015.</a:t>
            </a:r>
          </a:p>
          <a:p>
            <a:r>
              <a:rPr lang="en-US" sz="2300" dirty="0"/>
              <a:t>2015 was a landmark year for multilateralism and international policy shaping, with the adoption of several major agreements:</a:t>
            </a:r>
          </a:p>
          <a:p>
            <a:pPr lvl="1"/>
            <a:r>
              <a:rPr lang="en-US" sz="2300" dirty="0">
                <a:hlinkClick r:id="rId7"/>
              </a:rPr>
              <a:t>Sendai Framework for Disaster Risk Reduction</a:t>
            </a:r>
            <a:r>
              <a:rPr lang="en-US" sz="2300" dirty="0"/>
              <a:t> (March 2015)</a:t>
            </a:r>
          </a:p>
          <a:p>
            <a:pPr lvl="1"/>
            <a:r>
              <a:rPr lang="en-US" sz="2300" dirty="0">
                <a:hlinkClick r:id="rId8"/>
              </a:rPr>
              <a:t>Addis Ababa Action Agenda on Financing for Development</a:t>
            </a:r>
            <a:r>
              <a:rPr lang="en-US" sz="2300" dirty="0"/>
              <a:t> (July 2015)</a:t>
            </a:r>
          </a:p>
          <a:p>
            <a:pPr lvl="1"/>
            <a:r>
              <a:rPr lang="en-US" sz="2300" dirty="0">
                <a:hlinkClick r:id="rId4"/>
              </a:rPr>
              <a:t>Transforming our world: the 2030 Agenda for Sustainable Development</a:t>
            </a:r>
            <a:r>
              <a:rPr lang="en-US" sz="2300" dirty="0"/>
              <a:t> with its 17 SDGs was adopted at the </a:t>
            </a:r>
            <a:r>
              <a:rPr lang="en-US" sz="2300" dirty="0">
                <a:hlinkClick r:id="rId6"/>
              </a:rPr>
              <a:t>UN Sustainable Development Summit</a:t>
            </a:r>
            <a:r>
              <a:rPr lang="en-US" sz="2300" dirty="0"/>
              <a:t> in New York in September 2015.</a:t>
            </a:r>
          </a:p>
          <a:p>
            <a:pPr lvl="1"/>
            <a:r>
              <a:rPr lang="en-US" sz="2300" dirty="0">
                <a:hlinkClick r:id="rId9"/>
              </a:rPr>
              <a:t>Paris Agreement on Climate Change</a:t>
            </a:r>
            <a:r>
              <a:rPr lang="en-US" sz="2300" dirty="0"/>
              <a:t> (December 2015) </a:t>
            </a:r>
          </a:p>
        </p:txBody>
      </p:sp>
    </p:spTree>
    <p:extLst>
      <p:ext uri="{BB962C8B-B14F-4D97-AF65-F5344CB8AC3E}">
        <p14:creationId xmlns:p14="http://schemas.microsoft.com/office/powerpoint/2010/main" val="36532691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95536" y="620688"/>
            <a:ext cx="8568952" cy="7109639"/>
          </a:xfrm>
          <a:prstGeom prst="rect">
            <a:avLst/>
          </a:prstGeom>
          <a:noFill/>
        </p:spPr>
        <p:txBody>
          <a:bodyPr wrap="square" rtlCol="0">
            <a:spAutoFit/>
          </a:bodyPr>
          <a:lstStyle/>
          <a:p>
            <a:r>
              <a:rPr lang="en-US" sz="2400" dirty="0"/>
              <a:t>Now, the annual </a:t>
            </a:r>
            <a:r>
              <a:rPr lang="en-US" sz="2400" dirty="0">
                <a:hlinkClick r:id="rId2"/>
              </a:rPr>
              <a:t>High-level Political Forum on Sustainable Development</a:t>
            </a:r>
            <a:r>
              <a:rPr lang="en-US" sz="2400" dirty="0"/>
              <a:t> serves as the central UN platform for the follow-up and review of the SDGs.</a:t>
            </a:r>
          </a:p>
          <a:p>
            <a:r>
              <a:rPr lang="en-US" sz="2400" dirty="0"/>
              <a:t>Today, the </a:t>
            </a:r>
            <a:r>
              <a:rPr lang="en-US" sz="2400" dirty="0">
                <a:hlinkClick r:id="rId3"/>
              </a:rPr>
              <a:t>Division for Sustainable Development Goals (DSDG)</a:t>
            </a:r>
            <a:r>
              <a:rPr lang="en-US" sz="2400" dirty="0"/>
              <a:t> in the United Nations </a:t>
            </a:r>
            <a:r>
              <a:rPr lang="en-US" sz="2400" dirty="0">
                <a:hlinkClick r:id="rId4"/>
              </a:rPr>
              <a:t>Department of Economic and Social Affairs (UNDESA)</a:t>
            </a:r>
            <a:r>
              <a:rPr lang="en-US" sz="2400" dirty="0"/>
              <a:t> provides substantive support and capacity-building for the SDGs and their related thematic issues, including </a:t>
            </a:r>
            <a:r>
              <a:rPr lang="en-US" sz="2400" dirty="0">
                <a:hlinkClick r:id="rId5"/>
              </a:rPr>
              <a:t>water</a:t>
            </a:r>
            <a:r>
              <a:rPr lang="en-US" sz="2400" dirty="0"/>
              <a:t>, </a:t>
            </a:r>
            <a:r>
              <a:rPr lang="en-US" sz="2400" dirty="0">
                <a:hlinkClick r:id="rId6"/>
              </a:rPr>
              <a:t>energy</a:t>
            </a:r>
            <a:r>
              <a:rPr lang="en-US" sz="2400" dirty="0"/>
              <a:t>, </a:t>
            </a:r>
            <a:r>
              <a:rPr lang="en-US" sz="2400" dirty="0">
                <a:hlinkClick r:id="rId7"/>
              </a:rPr>
              <a:t>climate</a:t>
            </a:r>
            <a:r>
              <a:rPr lang="en-US" sz="2400" dirty="0"/>
              <a:t>, </a:t>
            </a:r>
            <a:r>
              <a:rPr lang="en-US" sz="2400" dirty="0">
                <a:hlinkClick r:id="rId8"/>
              </a:rPr>
              <a:t>oceans</a:t>
            </a:r>
            <a:r>
              <a:rPr lang="en-US" sz="2400" dirty="0"/>
              <a:t>, </a:t>
            </a:r>
            <a:r>
              <a:rPr lang="en-US" sz="2400" dirty="0">
                <a:hlinkClick r:id="rId9"/>
              </a:rPr>
              <a:t>urbanization</a:t>
            </a:r>
            <a:r>
              <a:rPr lang="en-US" sz="2400" dirty="0"/>
              <a:t>, </a:t>
            </a:r>
            <a:r>
              <a:rPr lang="en-US" sz="2400" dirty="0">
                <a:hlinkClick r:id="rId10"/>
              </a:rPr>
              <a:t>transport</a:t>
            </a:r>
            <a:r>
              <a:rPr lang="en-US" sz="2400" dirty="0"/>
              <a:t>, </a:t>
            </a:r>
            <a:r>
              <a:rPr lang="en-US" sz="2400" dirty="0">
                <a:hlinkClick r:id="rId11"/>
              </a:rPr>
              <a:t>science and technology</a:t>
            </a:r>
            <a:r>
              <a:rPr lang="en-US" sz="2400" dirty="0"/>
              <a:t>, the </a:t>
            </a:r>
            <a:r>
              <a:rPr lang="en-US" sz="2400" dirty="0">
                <a:hlinkClick r:id="rId12"/>
              </a:rPr>
              <a:t>Global Sustainable Development Report (GSDR)</a:t>
            </a:r>
            <a:r>
              <a:rPr lang="en-US" sz="2400" dirty="0"/>
              <a:t>, </a:t>
            </a:r>
            <a:r>
              <a:rPr lang="en-US" sz="2400" dirty="0">
                <a:hlinkClick r:id="rId13"/>
              </a:rPr>
              <a:t>partnerships</a:t>
            </a:r>
            <a:r>
              <a:rPr lang="en-US" sz="2400" dirty="0"/>
              <a:t> and </a:t>
            </a:r>
            <a:r>
              <a:rPr lang="en-US" sz="2400" dirty="0">
                <a:hlinkClick r:id="rId14"/>
              </a:rPr>
              <a:t>Small Island Developing States</a:t>
            </a:r>
            <a:r>
              <a:rPr lang="en-US" sz="2400" dirty="0"/>
              <a:t>. DSDG plays a key role in the evaluation of UN </a:t>
            </a:r>
            <a:r>
              <a:rPr lang="en-US" sz="2400" dirty="0" err="1" smtClean="0"/>
              <a:t>systém</a:t>
            </a:r>
            <a:r>
              <a:rPr lang="cs-CZ" sz="2400" dirty="0" smtClean="0"/>
              <a:t> </a:t>
            </a:r>
            <a:r>
              <a:rPr lang="en-US" sz="2400" dirty="0" smtClean="0"/>
              <a:t>wide </a:t>
            </a:r>
            <a:r>
              <a:rPr lang="en-US" sz="2400" dirty="0"/>
              <a:t>implementation of the 2030 Agenda and on advocacy and outreach activities relating to the SDGs. In order to make the 2030 Agenda a reality, broad ownership of the SDGs must translate into a strong commitment by all stakeholders to implement the global goals. DSDG aims to help facilitate this engagement.</a:t>
            </a:r>
          </a:p>
          <a:p>
            <a:endParaRPr lang="cs-CZ" sz="2400" dirty="0"/>
          </a:p>
          <a:p>
            <a:endParaRPr lang="cs-CZ" sz="2400" dirty="0"/>
          </a:p>
          <a:p>
            <a:endParaRPr lang="cs-CZ" sz="2400" dirty="0"/>
          </a:p>
        </p:txBody>
      </p:sp>
    </p:spTree>
    <p:extLst>
      <p:ext uri="{BB962C8B-B14F-4D97-AF65-F5344CB8AC3E}">
        <p14:creationId xmlns:p14="http://schemas.microsoft.com/office/powerpoint/2010/main" val="926603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67544" y="620688"/>
            <a:ext cx="8136904" cy="6294031"/>
          </a:xfrm>
          <a:prstGeom prst="rect">
            <a:avLst/>
          </a:prstGeom>
          <a:noFill/>
        </p:spPr>
        <p:txBody>
          <a:bodyPr wrap="square" rtlCol="0">
            <a:spAutoFit/>
          </a:bodyPr>
          <a:lstStyle/>
          <a:p>
            <a:r>
              <a:rPr lang="cs-CZ" sz="3100" b="1" dirty="0" smtClean="0"/>
              <a:t>II. </a:t>
            </a:r>
            <a:r>
              <a:rPr lang="en-US" sz="3100" b="1" dirty="0" err="1" smtClean="0"/>
              <a:t>Uchování</a:t>
            </a:r>
            <a:r>
              <a:rPr lang="en-US" sz="3100" b="1" dirty="0" smtClean="0"/>
              <a:t> a </a:t>
            </a:r>
            <a:r>
              <a:rPr lang="en-US" sz="3100" b="1" dirty="0" err="1" smtClean="0"/>
              <a:t>šetrné</a:t>
            </a:r>
            <a:r>
              <a:rPr lang="en-US" sz="3100" b="1" dirty="0" smtClean="0"/>
              <a:t> </a:t>
            </a:r>
            <a:r>
              <a:rPr lang="en-US" sz="3100" b="1" dirty="0" err="1" smtClean="0"/>
              <a:t>využívání</a:t>
            </a:r>
            <a:r>
              <a:rPr lang="en-US" sz="3100" b="1" dirty="0" smtClean="0"/>
              <a:t> </a:t>
            </a:r>
            <a:r>
              <a:rPr lang="en-US" sz="3100" b="1" dirty="0" err="1" smtClean="0"/>
              <a:t>zdrojů</a:t>
            </a:r>
            <a:r>
              <a:rPr lang="en-US" sz="3100" b="1" dirty="0" smtClean="0"/>
              <a:t> a </a:t>
            </a:r>
            <a:r>
              <a:rPr lang="en-US" sz="3100" b="1" dirty="0" err="1" smtClean="0"/>
              <a:t>hospodaření</a:t>
            </a:r>
            <a:r>
              <a:rPr lang="en-US" sz="3100" b="1" dirty="0" smtClean="0"/>
              <a:t> s </a:t>
            </a:r>
            <a:r>
              <a:rPr lang="en-US" sz="3100" b="1" dirty="0" err="1" smtClean="0"/>
              <a:t>nimi</a:t>
            </a:r>
            <a:r>
              <a:rPr lang="en-US" sz="3100" b="1" dirty="0" smtClean="0"/>
              <a:t> </a:t>
            </a:r>
            <a:r>
              <a:rPr lang="en-US" sz="3100" b="1" dirty="0" err="1" smtClean="0"/>
              <a:t>ve</a:t>
            </a:r>
            <a:r>
              <a:rPr lang="en-US" sz="3100" b="1" dirty="0" smtClean="0"/>
              <a:t> </a:t>
            </a:r>
            <a:r>
              <a:rPr lang="en-US" sz="3100" b="1" dirty="0" err="1" smtClean="0"/>
              <a:t>prospěch</a:t>
            </a:r>
            <a:r>
              <a:rPr lang="en-US" sz="3100" b="1" dirty="0" smtClean="0"/>
              <a:t> </a:t>
            </a:r>
            <a:r>
              <a:rPr lang="en-US" sz="3100" b="1" dirty="0" err="1" smtClean="0"/>
              <a:t>rozvoje</a:t>
            </a:r>
            <a:r>
              <a:rPr lang="en-US" sz="3100" dirty="0" smtClean="0"/>
              <a:t> (</a:t>
            </a:r>
            <a:r>
              <a:rPr lang="en-US" sz="3100" dirty="0" err="1" smtClean="0"/>
              <a:t>ochrana</a:t>
            </a:r>
            <a:r>
              <a:rPr lang="en-US" sz="3100" dirty="0" smtClean="0"/>
              <a:t> a </a:t>
            </a:r>
            <a:r>
              <a:rPr lang="en-US" sz="3100" dirty="0" err="1" smtClean="0"/>
              <a:t>správa</a:t>
            </a:r>
            <a:r>
              <a:rPr lang="en-US" sz="3100" dirty="0" smtClean="0"/>
              <a:t> </a:t>
            </a:r>
            <a:r>
              <a:rPr lang="en-US" sz="3100" dirty="0" err="1" smtClean="0"/>
              <a:t>přírodních</a:t>
            </a:r>
            <a:r>
              <a:rPr lang="en-US" sz="3100" dirty="0" smtClean="0"/>
              <a:t> </a:t>
            </a:r>
            <a:r>
              <a:rPr lang="en-US" sz="3100" dirty="0" err="1" smtClean="0"/>
              <a:t>zdrojů</a:t>
            </a:r>
            <a:r>
              <a:rPr lang="en-US" sz="3100" dirty="0" smtClean="0"/>
              <a:t> - </a:t>
            </a:r>
            <a:r>
              <a:rPr lang="en-US" sz="3100" b="1" i="1" dirty="0" err="1" smtClean="0"/>
              <a:t>témata</a:t>
            </a:r>
            <a:r>
              <a:rPr lang="en-US" sz="3100" b="1" i="1" dirty="0" smtClean="0"/>
              <a:t>:</a:t>
            </a:r>
            <a:r>
              <a:rPr lang="en-US" sz="3100" dirty="0" smtClean="0"/>
              <a:t> </a:t>
            </a:r>
            <a:r>
              <a:rPr lang="en-US" sz="3100" dirty="0" err="1" smtClean="0">
                <a:hlinkClick r:id="rId2" tooltip="Atmosféra"/>
              </a:rPr>
              <a:t>atmosféra</a:t>
            </a:r>
            <a:r>
              <a:rPr lang="en-US" sz="3100" dirty="0" smtClean="0"/>
              <a:t>, </a:t>
            </a:r>
            <a:r>
              <a:rPr lang="en-US" sz="3100" dirty="0" err="1" smtClean="0"/>
              <a:t>deštné</a:t>
            </a:r>
            <a:r>
              <a:rPr lang="en-US" sz="3100" dirty="0" smtClean="0"/>
              <a:t> </a:t>
            </a:r>
            <a:r>
              <a:rPr lang="en-US" sz="3100" dirty="0" err="1" smtClean="0">
                <a:hlinkClick r:id="rId3" tooltip="Prales"/>
              </a:rPr>
              <a:t>pralesy</a:t>
            </a:r>
            <a:r>
              <a:rPr lang="en-US" sz="3100" dirty="0" smtClean="0"/>
              <a:t>, </a:t>
            </a:r>
            <a:r>
              <a:rPr lang="en-US" sz="3100" dirty="0" err="1" smtClean="0">
                <a:hlinkClick r:id="rId4" tooltip="Oceán"/>
              </a:rPr>
              <a:t>oceány</a:t>
            </a:r>
            <a:r>
              <a:rPr lang="en-US" sz="3100" dirty="0" smtClean="0"/>
              <a:t>, </a:t>
            </a:r>
            <a:r>
              <a:rPr lang="en-US" sz="3100" dirty="0" err="1" smtClean="0">
                <a:hlinkClick r:id="rId5" tooltip="Radioaktivní odpad"/>
              </a:rPr>
              <a:t>radioaktivní</a:t>
            </a:r>
            <a:r>
              <a:rPr lang="en-US" sz="3100" dirty="0" smtClean="0">
                <a:hlinkClick r:id="rId5" tooltip="Radioaktivní odpad"/>
              </a:rPr>
              <a:t> </a:t>
            </a:r>
            <a:r>
              <a:rPr lang="en-US" sz="3100" dirty="0" err="1" smtClean="0">
                <a:hlinkClick r:id="rId5" tooltip="Radioaktivní odpad"/>
              </a:rPr>
              <a:t>odpad</a:t>
            </a:r>
            <a:r>
              <a:rPr lang="en-US" sz="3100" dirty="0" smtClean="0"/>
              <a:t>, </a:t>
            </a:r>
            <a:r>
              <a:rPr lang="en-US" sz="3100" dirty="0" err="1" smtClean="0">
                <a:hlinkClick r:id="rId6" tooltip="Biologická diverzita"/>
              </a:rPr>
              <a:t>biodiverzita</a:t>
            </a:r>
            <a:r>
              <a:rPr lang="en-US" sz="3100" dirty="0" smtClean="0"/>
              <a:t>). </a:t>
            </a:r>
            <a:endParaRPr lang="cs-CZ" sz="3100" dirty="0"/>
          </a:p>
          <a:p>
            <a:r>
              <a:rPr lang="cs-CZ" sz="3100" dirty="0" smtClean="0"/>
              <a:t>N</a:t>
            </a:r>
            <a:r>
              <a:rPr lang="en-US" sz="3100" dirty="0" err="1" smtClean="0"/>
              <a:t>ejdelší</a:t>
            </a:r>
            <a:r>
              <a:rPr lang="en-US" sz="3100" dirty="0" smtClean="0"/>
              <a:t> </a:t>
            </a:r>
            <a:r>
              <a:rPr lang="en-US" sz="3100" dirty="0" err="1" smtClean="0"/>
              <a:t>část</a:t>
            </a:r>
            <a:r>
              <a:rPr lang="cs-CZ" sz="3100" dirty="0"/>
              <a:t> </a:t>
            </a:r>
            <a:r>
              <a:rPr lang="cs-CZ" sz="3100" dirty="0" smtClean="0"/>
              <a:t>-</a:t>
            </a:r>
            <a:r>
              <a:rPr lang="en-US" sz="3100" dirty="0" smtClean="0"/>
              <a:t> </a:t>
            </a:r>
            <a:r>
              <a:rPr lang="cs-CZ" sz="3100" dirty="0" smtClean="0"/>
              <a:t>13</a:t>
            </a:r>
            <a:r>
              <a:rPr lang="en-US" sz="3100" dirty="0" smtClean="0"/>
              <a:t> </a:t>
            </a:r>
            <a:r>
              <a:rPr lang="en-US" sz="3100" dirty="0" err="1" smtClean="0"/>
              <a:t>kapitol</a:t>
            </a:r>
            <a:r>
              <a:rPr lang="cs-CZ" sz="3100" dirty="0" smtClean="0"/>
              <a:t> - </a:t>
            </a:r>
            <a:r>
              <a:rPr lang="en-US" sz="3100" dirty="0" err="1" smtClean="0">
                <a:hlinkClick r:id="rId7" tooltip="Ekosystémová služba"/>
              </a:rPr>
              <a:t>ekosystémov</a:t>
            </a:r>
            <a:r>
              <a:rPr lang="cs-CZ" sz="3100" dirty="0" smtClean="0">
                <a:hlinkClick r:id="rId7" tooltip="Ekosystémová služba"/>
              </a:rPr>
              <a:t>é</a:t>
            </a:r>
            <a:r>
              <a:rPr lang="en-US" sz="3100" dirty="0" smtClean="0">
                <a:hlinkClick r:id="rId7" tooltip="Ekosystémová služba"/>
              </a:rPr>
              <a:t> </a:t>
            </a:r>
            <a:r>
              <a:rPr lang="en-US" sz="3100" dirty="0" err="1" smtClean="0">
                <a:hlinkClick r:id="rId7" tooltip="Ekosystémová služba"/>
              </a:rPr>
              <a:t>služb</a:t>
            </a:r>
            <a:r>
              <a:rPr lang="cs-CZ" sz="3100" dirty="0" smtClean="0"/>
              <a:t>y</a:t>
            </a:r>
            <a:r>
              <a:rPr lang="en-US" sz="3100" dirty="0" smtClean="0"/>
              <a:t>. </a:t>
            </a:r>
            <a:r>
              <a:rPr lang="en-US" sz="3100" dirty="0" err="1" smtClean="0"/>
              <a:t>Důraz</a:t>
            </a:r>
            <a:r>
              <a:rPr lang="en-US" sz="3100" dirty="0" smtClean="0"/>
              <a:t> </a:t>
            </a:r>
            <a:r>
              <a:rPr lang="en-US" sz="3100" dirty="0" err="1" smtClean="0"/>
              <a:t>na</a:t>
            </a:r>
            <a:r>
              <a:rPr lang="cs-CZ" sz="3100" dirty="0" smtClean="0"/>
              <a:t>:-</a:t>
            </a:r>
            <a:r>
              <a:rPr lang="en-US" sz="3100" dirty="0" smtClean="0"/>
              <a:t> </a:t>
            </a:r>
            <a:r>
              <a:rPr lang="en-US" sz="3100" dirty="0" err="1" smtClean="0"/>
              <a:t>ochranu</a:t>
            </a:r>
            <a:r>
              <a:rPr lang="en-US" sz="3100" dirty="0" smtClean="0"/>
              <a:t> </a:t>
            </a:r>
            <a:r>
              <a:rPr lang="en-US" sz="3100" dirty="0" err="1" smtClean="0"/>
              <a:t>atmosféry</a:t>
            </a:r>
            <a:r>
              <a:rPr lang="en-US" sz="3100" dirty="0" smtClean="0"/>
              <a:t>,</a:t>
            </a:r>
            <a:r>
              <a:rPr lang="cs-CZ" sz="3100" dirty="0" smtClean="0"/>
              <a:t> </a:t>
            </a:r>
            <a:r>
              <a:rPr lang="en-US" sz="3100" dirty="0" err="1" smtClean="0"/>
              <a:t>problematiku</a:t>
            </a:r>
            <a:r>
              <a:rPr lang="en-US" sz="3100" dirty="0" smtClean="0"/>
              <a:t> </a:t>
            </a:r>
            <a:r>
              <a:rPr lang="en-US" sz="3100" dirty="0" err="1" smtClean="0"/>
              <a:t>hospodaření</a:t>
            </a:r>
            <a:r>
              <a:rPr lang="en-US" sz="3100" dirty="0" smtClean="0"/>
              <a:t> s </a:t>
            </a:r>
            <a:r>
              <a:rPr lang="en-US" sz="3100" dirty="0" err="1" smtClean="0"/>
              <a:t>územními</a:t>
            </a:r>
            <a:r>
              <a:rPr lang="en-US" sz="3100" dirty="0" smtClean="0"/>
              <a:t> </a:t>
            </a:r>
            <a:r>
              <a:rPr lang="en-US" sz="3100" dirty="0" err="1" smtClean="0"/>
              <a:t>zdroji</a:t>
            </a:r>
            <a:r>
              <a:rPr lang="en-US" sz="3100" dirty="0" smtClean="0"/>
              <a:t> (</a:t>
            </a:r>
            <a:r>
              <a:rPr lang="en-US" sz="3100" dirty="0" err="1" smtClean="0"/>
              <a:t>deforestace</a:t>
            </a:r>
            <a:r>
              <a:rPr lang="en-US" sz="3100" dirty="0" smtClean="0"/>
              <a:t> a </a:t>
            </a:r>
            <a:r>
              <a:rPr lang="en-US" sz="3100" dirty="0" err="1" smtClean="0"/>
              <a:t>desertifikace</a:t>
            </a:r>
            <a:r>
              <a:rPr lang="en-US" sz="3100" dirty="0" smtClean="0"/>
              <a:t>), </a:t>
            </a:r>
            <a:r>
              <a:rPr lang="en-US" sz="3100" dirty="0" err="1" smtClean="0"/>
              <a:t>uchování</a:t>
            </a:r>
            <a:r>
              <a:rPr lang="en-US" sz="3100" dirty="0" smtClean="0"/>
              <a:t> </a:t>
            </a:r>
            <a:r>
              <a:rPr lang="en-US" sz="3100" dirty="0" err="1" smtClean="0"/>
              <a:t>biodiverzity</a:t>
            </a:r>
            <a:r>
              <a:rPr lang="en-US" sz="3100" dirty="0" smtClean="0"/>
              <a:t>, </a:t>
            </a:r>
            <a:r>
              <a:rPr lang="en-US" sz="3100" dirty="0" err="1" smtClean="0"/>
              <a:t>ochranu</a:t>
            </a:r>
            <a:r>
              <a:rPr lang="en-US" sz="3100" dirty="0" smtClean="0"/>
              <a:t> </a:t>
            </a:r>
            <a:r>
              <a:rPr lang="en-US" sz="3100" dirty="0" err="1" smtClean="0"/>
              <a:t>vodních</a:t>
            </a:r>
            <a:r>
              <a:rPr lang="en-US" sz="3100" dirty="0" smtClean="0"/>
              <a:t> </a:t>
            </a:r>
            <a:r>
              <a:rPr lang="en-US" sz="3100" dirty="0" err="1" smtClean="0"/>
              <a:t>zdrojů,environmentálně</a:t>
            </a:r>
            <a:r>
              <a:rPr lang="en-US" sz="3100" dirty="0" smtClean="0"/>
              <a:t> </a:t>
            </a:r>
            <a:r>
              <a:rPr lang="en-US" sz="3100" dirty="0" err="1" smtClean="0"/>
              <a:t>šetrnější</a:t>
            </a:r>
            <a:r>
              <a:rPr lang="en-US" sz="3100" dirty="0" smtClean="0"/>
              <a:t> </a:t>
            </a:r>
            <a:r>
              <a:rPr lang="en-US" sz="3100" dirty="0" err="1" smtClean="0"/>
              <a:t>nakládání</a:t>
            </a:r>
            <a:r>
              <a:rPr lang="en-US" sz="3100" dirty="0" smtClean="0"/>
              <a:t> s </a:t>
            </a:r>
            <a:r>
              <a:rPr lang="en-US" sz="3100" dirty="0" err="1" smtClean="0"/>
              <a:t>odpady</a:t>
            </a:r>
            <a:r>
              <a:rPr lang="en-US" sz="3100" dirty="0" smtClean="0"/>
              <a:t> a </a:t>
            </a:r>
            <a:r>
              <a:rPr lang="en-US" sz="3100" dirty="0" err="1" smtClean="0"/>
              <a:t>chemickými</a:t>
            </a:r>
            <a:r>
              <a:rPr lang="en-US" sz="3100" dirty="0" smtClean="0"/>
              <a:t> </a:t>
            </a:r>
            <a:r>
              <a:rPr lang="en-US" sz="3100" dirty="0" err="1" smtClean="0"/>
              <a:t>látkami</a:t>
            </a:r>
            <a:r>
              <a:rPr lang="en-US" sz="3100" dirty="0" smtClean="0"/>
              <a:t>, </a:t>
            </a:r>
            <a:r>
              <a:rPr lang="en-US" sz="3100" dirty="0" err="1" smtClean="0"/>
              <a:t>envi</a:t>
            </a:r>
            <a:r>
              <a:rPr lang="cs-CZ" sz="3100" dirty="0" smtClean="0"/>
              <a:t>.</a:t>
            </a:r>
            <a:r>
              <a:rPr lang="en-US" sz="3100" dirty="0" smtClean="0"/>
              <a:t> </a:t>
            </a:r>
            <a:r>
              <a:rPr lang="en-US" sz="3100" dirty="0" err="1" smtClean="0"/>
              <a:t>šetrnější</a:t>
            </a:r>
            <a:r>
              <a:rPr lang="en-US" sz="3100" dirty="0" smtClean="0"/>
              <a:t> </a:t>
            </a:r>
            <a:r>
              <a:rPr lang="en-US" sz="3100" dirty="0" err="1" smtClean="0"/>
              <a:t>využívání</a:t>
            </a:r>
            <a:r>
              <a:rPr lang="en-US" sz="3100" dirty="0" smtClean="0"/>
              <a:t> </a:t>
            </a:r>
            <a:r>
              <a:rPr lang="en-US" sz="3100" dirty="0" err="1" smtClean="0"/>
              <a:t>biotechnologií</a:t>
            </a:r>
            <a:r>
              <a:rPr lang="en-US" sz="3100" dirty="0" smtClean="0"/>
              <a:t> a </a:t>
            </a:r>
            <a:r>
              <a:rPr lang="en-US" sz="3100" dirty="0" err="1" smtClean="0"/>
              <a:t>podporu</a:t>
            </a:r>
            <a:r>
              <a:rPr lang="en-US" sz="3100" dirty="0" smtClean="0"/>
              <a:t> </a:t>
            </a:r>
            <a:r>
              <a:rPr lang="en-US" sz="3100" dirty="0" err="1" smtClean="0"/>
              <a:t>udržitelného</a:t>
            </a:r>
            <a:r>
              <a:rPr lang="en-US" sz="3100" dirty="0" smtClean="0"/>
              <a:t> </a:t>
            </a:r>
            <a:r>
              <a:rPr lang="en-US" sz="3100" dirty="0" err="1" smtClean="0"/>
              <a:t>rozvoje</a:t>
            </a:r>
            <a:r>
              <a:rPr lang="en-US" sz="3100" dirty="0" smtClean="0"/>
              <a:t> </a:t>
            </a:r>
            <a:r>
              <a:rPr lang="en-US" sz="3100" dirty="0" err="1" smtClean="0"/>
              <a:t>zemědělství</a:t>
            </a:r>
            <a:r>
              <a:rPr lang="en-US" sz="3100" dirty="0" smtClean="0"/>
              <a:t> a </a:t>
            </a:r>
            <a:r>
              <a:rPr lang="en-US" sz="3100" dirty="0" err="1" smtClean="0"/>
              <a:t>venkova</a:t>
            </a:r>
            <a:r>
              <a:rPr lang="en-US" sz="3100" dirty="0" smtClean="0"/>
              <a:t>.</a:t>
            </a:r>
            <a:endParaRPr lang="en-US" sz="3100" dirty="0"/>
          </a:p>
        </p:txBody>
      </p:sp>
    </p:spTree>
    <p:extLst>
      <p:ext uri="{BB962C8B-B14F-4D97-AF65-F5344CB8AC3E}">
        <p14:creationId xmlns:p14="http://schemas.microsoft.com/office/powerpoint/2010/main" val="2869693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67544" y="548680"/>
            <a:ext cx="8280920" cy="6001643"/>
          </a:xfrm>
          <a:prstGeom prst="rect">
            <a:avLst/>
          </a:prstGeom>
          <a:noFill/>
        </p:spPr>
        <p:txBody>
          <a:bodyPr wrap="square" rtlCol="0">
            <a:spAutoFit/>
          </a:bodyPr>
          <a:lstStyle/>
          <a:p>
            <a:r>
              <a:rPr lang="cs-CZ" sz="3200" dirty="0" smtClean="0"/>
              <a:t>III. </a:t>
            </a:r>
            <a:r>
              <a:rPr lang="en-US" sz="3200" b="1" dirty="0" err="1" smtClean="0"/>
              <a:t>Posilování</a:t>
            </a:r>
            <a:r>
              <a:rPr lang="en-US" sz="3200" b="1" dirty="0" smtClean="0"/>
              <a:t> </a:t>
            </a:r>
            <a:r>
              <a:rPr lang="en-US" sz="3200" b="1" dirty="0" err="1" smtClean="0"/>
              <a:t>úlohy</a:t>
            </a:r>
            <a:r>
              <a:rPr lang="en-US" sz="3200" b="1" dirty="0" smtClean="0"/>
              <a:t> </a:t>
            </a:r>
            <a:r>
              <a:rPr lang="en-US" sz="3200" b="1" dirty="0" err="1" smtClean="0"/>
              <a:t>důležitých</a:t>
            </a:r>
            <a:r>
              <a:rPr lang="en-US" sz="3200" b="1" dirty="0" smtClean="0"/>
              <a:t> </a:t>
            </a:r>
            <a:r>
              <a:rPr lang="en-US" sz="3200" b="1" dirty="0" err="1" smtClean="0"/>
              <a:t>skupin</a:t>
            </a:r>
            <a:r>
              <a:rPr lang="en-US" sz="3200" dirty="0" smtClean="0"/>
              <a:t> (</a:t>
            </a:r>
            <a:r>
              <a:rPr lang="en-US" sz="3200" dirty="0" err="1" smtClean="0"/>
              <a:t>témata</a:t>
            </a:r>
            <a:r>
              <a:rPr lang="en-US" sz="3200" dirty="0" smtClean="0"/>
              <a:t>: </a:t>
            </a:r>
            <a:r>
              <a:rPr lang="en-US" sz="3200" dirty="0" err="1" smtClean="0"/>
              <a:t>ženská</a:t>
            </a:r>
            <a:r>
              <a:rPr lang="en-US" sz="3200" dirty="0" smtClean="0"/>
              <a:t> </a:t>
            </a:r>
            <a:r>
              <a:rPr lang="en-US" sz="3200" dirty="0" err="1" smtClean="0"/>
              <a:t>hnutí</a:t>
            </a:r>
            <a:r>
              <a:rPr lang="en-US" sz="3200" dirty="0" smtClean="0"/>
              <a:t>, </a:t>
            </a:r>
            <a:r>
              <a:rPr lang="en-US" sz="3200" dirty="0" err="1" smtClean="0"/>
              <a:t>ochrana</a:t>
            </a:r>
            <a:r>
              <a:rPr lang="en-US" sz="3200" dirty="0" smtClean="0"/>
              <a:t> </a:t>
            </a:r>
            <a:r>
              <a:rPr lang="en-US" sz="3200" dirty="0" err="1" smtClean="0"/>
              <a:t>dětí</a:t>
            </a:r>
            <a:r>
              <a:rPr lang="en-US" sz="3200" dirty="0" smtClean="0"/>
              <a:t>, </a:t>
            </a:r>
            <a:r>
              <a:rPr lang="en-US" sz="3200" dirty="0" err="1" smtClean="0"/>
              <a:t>dělníci</a:t>
            </a:r>
            <a:r>
              <a:rPr lang="en-US" sz="3200" dirty="0" smtClean="0"/>
              <a:t> a </a:t>
            </a:r>
            <a:r>
              <a:rPr lang="en-US" sz="3200" dirty="0" err="1" smtClean="0"/>
              <a:t>zemědělci</a:t>
            </a:r>
            <a:r>
              <a:rPr lang="en-US" sz="3200" dirty="0" smtClean="0"/>
              <a:t> v </a:t>
            </a:r>
            <a:r>
              <a:rPr lang="en-US" sz="3200" dirty="0" err="1" smtClean="0"/>
              <a:t>rozvojových</a:t>
            </a:r>
            <a:r>
              <a:rPr lang="en-US" sz="3200" dirty="0" smtClean="0"/>
              <a:t> </a:t>
            </a:r>
            <a:r>
              <a:rPr lang="en-US" sz="3200" dirty="0" err="1" smtClean="0"/>
              <a:t>zemích</a:t>
            </a:r>
            <a:r>
              <a:rPr lang="en-US" sz="3200" dirty="0" smtClean="0"/>
              <a:t>). </a:t>
            </a:r>
            <a:r>
              <a:rPr lang="cs-CZ" sz="3200" dirty="0"/>
              <a:t>D</a:t>
            </a:r>
            <a:r>
              <a:rPr lang="en-US" sz="3200" dirty="0" err="1" smtClean="0"/>
              <a:t>eset</a:t>
            </a:r>
            <a:r>
              <a:rPr lang="en-US" sz="3200" dirty="0" smtClean="0"/>
              <a:t> </a:t>
            </a:r>
            <a:r>
              <a:rPr lang="en-US" sz="3200" dirty="0" err="1" smtClean="0"/>
              <a:t>podčást</a:t>
            </a:r>
            <a:r>
              <a:rPr lang="cs-CZ" sz="3200" dirty="0" smtClean="0"/>
              <a:t>í</a:t>
            </a:r>
            <a:r>
              <a:rPr lang="en-US" sz="3200" dirty="0" smtClean="0"/>
              <a:t> – </a:t>
            </a:r>
            <a:r>
              <a:rPr lang="en-US" sz="3200" dirty="0" err="1" smtClean="0"/>
              <a:t>potřeb</a:t>
            </a:r>
            <a:r>
              <a:rPr lang="cs-CZ" sz="3200" dirty="0" smtClean="0"/>
              <a:t>a </a:t>
            </a:r>
            <a:r>
              <a:rPr lang="en-US" sz="3200" dirty="0" err="1" smtClean="0"/>
              <a:t>podpory</a:t>
            </a:r>
            <a:r>
              <a:rPr lang="en-US" sz="3200" dirty="0" smtClean="0"/>
              <a:t> </a:t>
            </a:r>
            <a:r>
              <a:rPr lang="en-US" sz="3200" dirty="0" err="1" smtClean="0"/>
              <a:t>stakeholderů</a:t>
            </a:r>
            <a:r>
              <a:rPr lang="en-US" sz="3200" dirty="0" smtClean="0"/>
              <a:t> a </a:t>
            </a:r>
            <a:r>
              <a:rPr lang="en-US" sz="3200" dirty="0" err="1" smtClean="0"/>
              <a:t>identifikuje</a:t>
            </a:r>
            <a:r>
              <a:rPr lang="en-US" sz="3200" dirty="0" smtClean="0"/>
              <a:t> </a:t>
            </a:r>
            <a:r>
              <a:rPr lang="cs-CZ" sz="3200" dirty="0" smtClean="0"/>
              <a:t>9</a:t>
            </a:r>
            <a:r>
              <a:rPr lang="en-US" sz="3200" dirty="0" smtClean="0"/>
              <a:t> </a:t>
            </a:r>
            <a:r>
              <a:rPr lang="en-US" sz="3200" i="1" dirty="0" err="1" smtClean="0"/>
              <a:t>hlavních</a:t>
            </a:r>
            <a:r>
              <a:rPr lang="en-US" sz="3200" i="1" dirty="0" smtClean="0"/>
              <a:t> </a:t>
            </a:r>
            <a:r>
              <a:rPr lang="en-US" sz="3200" i="1" dirty="0" err="1" smtClean="0"/>
              <a:t>skupin</a:t>
            </a:r>
            <a:r>
              <a:rPr lang="en-US" sz="3200" dirty="0" smtClean="0"/>
              <a:t>, </a:t>
            </a:r>
            <a:r>
              <a:rPr lang="en-US" sz="3200" dirty="0" err="1" smtClean="0"/>
              <a:t>na</a:t>
            </a:r>
            <a:r>
              <a:rPr lang="en-US" sz="3200" dirty="0" smtClean="0"/>
              <a:t> </a:t>
            </a:r>
            <a:r>
              <a:rPr lang="en-US" sz="3200" dirty="0" err="1" smtClean="0"/>
              <a:t>které</a:t>
            </a:r>
            <a:r>
              <a:rPr lang="en-US" sz="3200" dirty="0" smtClean="0"/>
              <a:t> je </a:t>
            </a:r>
            <a:r>
              <a:rPr lang="en-US" sz="3200" dirty="0" err="1" smtClean="0"/>
              <a:t>třeba</a:t>
            </a:r>
            <a:r>
              <a:rPr lang="en-US" sz="3200" dirty="0" smtClean="0"/>
              <a:t> </a:t>
            </a:r>
            <a:r>
              <a:rPr lang="en-US" sz="3200" dirty="0" err="1" smtClean="0"/>
              <a:t>zaměřit</a:t>
            </a:r>
            <a:r>
              <a:rPr lang="en-US" sz="3200" dirty="0" smtClean="0"/>
              <a:t> </a:t>
            </a:r>
            <a:r>
              <a:rPr lang="en-US" sz="3200" dirty="0" err="1" smtClean="0"/>
              <a:t>pozornost</a:t>
            </a:r>
            <a:r>
              <a:rPr lang="en-US" sz="3200" dirty="0" smtClean="0"/>
              <a:t>. </a:t>
            </a:r>
            <a:endParaRPr lang="cs-CZ" sz="3200" dirty="0" smtClean="0"/>
          </a:p>
          <a:p>
            <a:endParaRPr lang="cs-CZ" sz="3200" dirty="0"/>
          </a:p>
          <a:p>
            <a:r>
              <a:rPr lang="en-US" sz="3200" dirty="0" err="1" smtClean="0"/>
              <a:t>Následuje</a:t>
            </a:r>
            <a:r>
              <a:rPr lang="en-US" sz="3200" dirty="0" smtClean="0"/>
              <a:t> </a:t>
            </a:r>
            <a:r>
              <a:rPr lang="en-US" sz="3200" dirty="0" err="1" smtClean="0"/>
              <a:t>popis</a:t>
            </a:r>
            <a:r>
              <a:rPr lang="en-US" sz="3200" dirty="0" smtClean="0"/>
              <a:t> </a:t>
            </a:r>
            <a:r>
              <a:rPr lang="en-US" sz="3200" dirty="0" err="1" smtClean="0"/>
              <a:t>úlohy</a:t>
            </a:r>
            <a:r>
              <a:rPr lang="en-US" sz="3200" dirty="0" smtClean="0"/>
              <a:t> </a:t>
            </a:r>
            <a:r>
              <a:rPr lang="en-US" sz="3200" dirty="0" err="1" smtClean="0"/>
              <a:t>jednotlivých</a:t>
            </a:r>
            <a:r>
              <a:rPr lang="en-US" sz="3200" dirty="0" smtClean="0"/>
              <a:t> </a:t>
            </a:r>
            <a:r>
              <a:rPr lang="en-US" sz="3200" dirty="0" err="1" smtClean="0"/>
              <a:t>aktérů</a:t>
            </a:r>
            <a:r>
              <a:rPr lang="en-US" sz="3200" dirty="0" smtClean="0"/>
              <a:t> v </a:t>
            </a:r>
            <a:r>
              <a:rPr lang="en-US" sz="3200" dirty="0" err="1" smtClean="0"/>
              <a:t>udržitelném</a:t>
            </a:r>
            <a:r>
              <a:rPr lang="en-US" sz="3200" dirty="0" smtClean="0"/>
              <a:t> </a:t>
            </a:r>
            <a:r>
              <a:rPr lang="en-US" sz="3200" dirty="0" err="1" smtClean="0"/>
              <a:t>rozvoji</a:t>
            </a:r>
            <a:r>
              <a:rPr lang="en-US" sz="3200" dirty="0" smtClean="0"/>
              <a:t> (</a:t>
            </a:r>
            <a:r>
              <a:rPr lang="en-US" sz="3200" dirty="0" err="1" smtClean="0"/>
              <a:t>tedy</a:t>
            </a:r>
            <a:r>
              <a:rPr lang="en-US" sz="3200" dirty="0" smtClean="0"/>
              <a:t> </a:t>
            </a:r>
            <a:r>
              <a:rPr lang="en-US" sz="3200" dirty="0" err="1" smtClean="0"/>
              <a:t>žen</a:t>
            </a:r>
            <a:r>
              <a:rPr lang="en-US" sz="3200" dirty="0" smtClean="0"/>
              <a:t>, </a:t>
            </a:r>
            <a:r>
              <a:rPr lang="en-US" sz="3200" dirty="0" err="1" smtClean="0"/>
              <a:t>dětí</a:t>
            </a:r>
            <a:r>
              <a:rPr lang="en-US" sz="3200" dirty="0" smtClean="0"/>
              <a:t> a </a:t>
            </a:r>
            <a:r>
              <a:rPr lang="en-US" sz="3200" dirty="0" err="1" smtClean="0"/>
              <a:t>mládeže</a:t>
            </a:r>
            <a:r>
              <a:rPr lang="en-US" sz="3200" dirty="0" smtClean="0"/>
              <a:t>, </a:t>
            </a:r>
            <a:r>
              <a:rPr lang="en-US" sz="3200" dirty="0" err="1" smtClean="0"/>
              <a:t>domorodých</a:t>
            </a:r>
            <a:r>
              <a:rPr lang="en-US" sz="3200" dirty="0" smtClean="0"/>
              <a:t> </a:t>
            </a:r>
            <a:r>
              <a:rPr lang="en-US" sz="3200" dirty="0" err="1" smtClean="0"/>
              <a:t>obyvatel</a:t>
            </a:r>
            <a:r>
              <a:rPr lang="en-US" sz="3200" dirty="0" smtClean="0"/>
              <a:t>, </a:t>
            </a:r>
            <a:r>
              <a:rPr lang="en-US" sz="3200" dirty="0" err="1" smtClean="0"/>
              <a:t>nevládních</a:t>
            </a:r>
            <a:r>
              <a:rPr lang="en-US" sz="3200" dirty="0" smtClean="0"/>
              <a:t> </a:t>
            </a:r>
            <a:r>
              <a:rPr lang="en-US" sz="3200" dirty="0" err="1" smtClean="0"/>
              <a:t>organizací</a:t>
            </a:r>
            <a:r>
              <a:rPr lang="en-US" sz="3200" dirty="0" smtClean="0"/>
              <a:t>, </a:t>
            </a:r>
            <a:r>
              <a:rPr lang="en-US" sz="3200" dirty="0" err="1" smtClean="0"/>
              <a:t>pracujících</a:t>
            </a:r>
            <a:r>
              <a:rPr lang="en-US" sz="3200" dirty="0" smtClean="0"/>
              <a:t> a </a:t>
            </a:r>
            <a:r>
              <a:rPr lang="en-US" sz="3200" dirty="0" err="1" smtClean="0"/>
              <a:t>jejich</a:t>
            </a:r>
            <a:r>
              <a:rPr lang="en-US" sz="3200" dirty="0" smtClean="0"/>
              <a:t> </a:t>
            </a:r>
            <a:r>
              <a:rPr lang="en-US" sz="3200" dirty="0" err="1" smtClean="0"/>
              <a:t>odborů</a:t>
            </a:r>
            <a:r>
              <a:rPr lang="en-US" sz="3200" dirty="0" smtClean="0"/>
              <a:t>, </a:t>
            </a:r>
            <a:r>
              <a:rPr lang="en-US" sz="3200" dirty="0" err="1" smtClean="0"/>
              <a:t>podnikatelského</a:t>
            </a:r>
            <a:r>
              <a:rPr lang="en-US" sz="3200" dirty="0" smtClean="0"/>
              <a:t> </a:t>
            </a:r>
            <a:r>
              <a:rPr lang="en-US" sz="3200" dirty="0" err="1" smtClean="0"/>
              <a:t>sektoru</a:t>
            </a:r>
            <a:r>
              <a:rPr lang="en-US" sz="3200" dirty="0" smtClean="0"/>
              <a:t>, </a:t>
            </a:r>
            <a:r>
              <a:rPr lang="en-US" sz="3200" dirty="0" err="1" smtClean="0"/>
              <a:t>vědecké</a:t>
            </a:r>
            <a:r>
              <a:rPr lang="en-US" sz="3200" dirty="0" smtClean="0"/>
              <a:t> a </a:t>
            </a:r>
            <a:r>
              <a:rPr lang="en-US" sz="3200" dirty="0" err="1" smtClean="0"/>
              <a:t>technické</a:t>
            </a:r>
            <a:r>
              <a:rPr lang="en-US" sz="3200" dirty="0" smtClean="0"/>
              <a:t> </a:t>
            </a:r>
            <a:r>
              <a:rPr lang="en-US" sz="3200" dirty="0" err="1" smtClean="0"/>
              <a:t>sféry</a:t>
            </a:r>
            <a:r>
              <a:rPr lang="en-US" sz="3200" dirty="0" smtClean="0"/>
              <a:t> a </a:t>
            </a:r>
            <a:r>
              <a:rPr lang="en-US" sz="3200" dirty="0" err="1" smtClean="0"/>
              <a:t>úlohu</a:t>
            </a:r>
            <a:r>
              <a:rPr lang="en-US" sz="3200" dirty="0" smtClean="0"/>
              <a:t> </a:t>
            </a:r>
            <a:r>
              <a:rPr lang="en-US" sz="3200" dirty="0" err="1" smtClean="0"/>
              <a:t>zemědělců</a:t>
            </a:r>
            <a:r>
              <a:rPr lang="en-US" sz="3200" dirty="0" smtClean="0"/>
              <a:t>). </a:t>
            </a:r>
            <a:endParaRPr lang="en-US" sz="3200" dirty="0"/>
          </a:p>
        </p:txBody>
      </p:sp>
    </p:spTree>
    <p:extLst>
      <p:ext uri="{BB962C8B-B14F-4D97-AF65-F5344CB8AC3E}">
        <p14:creationId xmlns:p14="http://schemas.microsoft.com/office/powerpoint/2010/main" val="659320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11560" y="620688"/>
            <a:ext cx="8064896" cy="3046988"/>
          </a:xfrm>
          <a:prstGeom prst="rect">
            <a:avLst/>
          </a:prstGeom>
          <a:noFill/>
        </p:spPr>
        <p:txBody>
          <a:bodyPr wrap="square" rtlCol="0">
            <a:spAutoFit/>
          </a:bodyPr>
          <a:lstStyle/>
          <a:p>
            <a:endParaRPr lang="cs-CZ" sz="3200" dirty="0" smtClean="0"/>
          </a:p>
          <a:p>
            <a:r>
              <a:rPr lang="en-US" sz="3200" dirty="0" smtClean="0"/>
              <a:t>V </a:t>
            </a:r>
            <a:r>
              <a:rPr lang="en-US" sz="3200" dirty="0" err="1" smtClean="0"/>
              <a:t>rámci</a:t>
            </a:r>
            <a:r>
              <a:rPr lang="en-US" sz="3200" dirty="0" smtClean="0"/>
              <a:t> </a:t>
            </a:r>
            <a:r>
              <a:rPr lang="en-US" sz="3200" dirty="0" err="1" smtClean="0"/>
              <a:t>dvacáté</a:t>
            </a:r>
            <a:r>
              <a:rPr lang="en-US" sz="3200" dirty="0" smtClean="0"/>
              <a:t> </a:t>
            </a:r>
            <a:r>
              <a:rPr lang="en-US" sz="3200" dirty="0" err="1" smtClean="0"/>
              <a:t>osmé</a:t>
            </a:r>
            <a:r>
              <a:rPr lang="en-US" sz="3200" dirty="0" smtClean="0"/>
              <a:t> </a:t>
            </a:r>
            <a:r>
              <a:rPr lang="en-US" sz="3200" dirty="0" err="1" smtClean="0"/>
              <a:t>kapitoly</a:t>
            </a:r>
            <a:r>
              <a:rPr lang="en-US" sz="3200" dirty="0" smtClean="0"/>
              <a:t> (</a:t>
            </a:r>
            <a:r>
              <a:rPr lang="en-US" sz="3200" dirty="0" err="1" smtClean="0"/>
              <a:t>Iniciativy</a:t>
            </a:r>
            <a:r>
              <a:rPr lang="en-US" sz="3200" dirty="0" smtClean="0"/>
              <a:t> </a:t>
            </a:r>
            <a:r>
              <a:rPr lang="en-US" sz="3200" dirty="0" err="1" smtClean="0"/>
              <a:t>místních</a:t>
            </a:r>
            <a:r>
              <a:rPr lang="en-US" sz="3200" dirty="0" smtClean="0"/>
              <a:t> </a:t>
            </a:r>
            <a:r>
              <a:rPr lang="en-US" sz="3200" dirty="0" err="1" smtClean="0"/>
              <a:t>úřadů</a:t>
            </a:r>
            <a:r>
              <a:rPr lang="en-US" sz="3200" dirty="0" smtClean="0"/>
              <a:t> </a:t>
            </a:r>
            <a:r>
              <a:rPr lang="en-US" sz="3200" dirty="0" err="1" smtClean="0"/>
              <a:t>na</a:t>
            </a:r>
            <a:r>
              <a:rPr lang="en-US" sz="3200" dirty="0" smtClean="0"/>
              <a:t> </a:t>
            </a:r>
            <a:r>
              <a:rPr lang="en-US" sz="3200" dirty="0" err="1" smtClean="0"/>
              <a:t>podporu</a:t>
            </a:r>
            <a:r>
              <a:rPr lang="en-US" sz="3200" dirty="0" smtClean="0"/>
              <a:t> </a:t>
            </a:r>
            <a:r>
              <a:rPr lang="en-US" sz="3200" dirty="0" err="1" smtClean="0"/>
              <a:t>Agendy</a:t>
            </a:r>
            <a:r>
              <a:rPr lang="en-US" sz="3200" dirty="0" smtClean="0"/>
              <a:t> 21) </a:t>
            </a:r>
            <a:r>
              <a:rPr lang="en-US" sz="3200" dirty="0" err="1" smtClean="0"/>
              <a:t>deklaruje</a:t>
            </a:r>
            <a:r>
              <a:rPr lang="en-US" sz="3200" dirty="0" smtClean="0"/>
              <a:t> </a:t>
            </a:r>
            <a:r>
              <a:rPr lang="en-US" sz="3200" dirty="0" err="1" smtClean="0"/>
              <a:t>nezbytnost</a:t>
            </a:r>
            <a:r>
              <a:rPr lang="en-US" sz="3200" dirty="0" smtClean="0"/>
              <a:t> </a:t>
            </a:r>
            <a:r>
              <a:rPr lang="en-US" sz="3200" dirty="0" err="1" smtClean="0"/>
              <a:t>řešení</a:t>
            </a:r>
            <a:r>
              <a:rPr lang="en-US" sz="3200" dirty="0" smtClean="0"/>
              <a:t> </a:t>
            </a:r>
            <a:r>
              <a:rPr lang="en-US" sz="3200" dirty="0" err="1" smtClean="0"/>
              <a:t>lokálních</a:t>
            </a:r>
            <a:r>
              <a:rPr lang="en-US" sz="3200" dirty="0" smtClean="0"/>
              <a:t> </a:t>
            </a:r>
            <a:r>
              <a:rPr lang="en-US" sz="3200" dirty="0" err="1" smtClean="0"/>
              <a:t>problémů</a:t>
            </a:r>
            <a:r>
              <a:rPr lang="en-US" sz="3200" dirty="0" smtClean="0"/>
              <a:t> </a:t>
            </a:r>
            <a:r>
              <a:rPr lang="en-US" sz="3200" dirty="0" err="1" smtClean="0"/>
              <a:t>na</a:t>
            </a:r>
            <a:r>
              <a:rPr lang="en-US" sz="3200" dirty="0" smtClean="0"/>
              <a:t> </a:t>
            </a:r>
            <a:r>
              <a:rPr lang="en-US" sz="3200" dirty="0" err="1" smtClean="0"/>
              <a:t>lokální</a:t>
            </a:r>
            <a:r>
              <a:rPr lang="en-US" sz="3200" dirty="0" smtClean="0"/>
              <a:t> </a:t>
            </a:r>
            <a:r>
              <a:rPr lang="en-US" sz="3200" dirty="0" err="1" smtClean="0"/>
              <a:t>úrovni</a:t>
            </a:r>
            <a:r>
              <a:rPr lang="en-US" sz="3200" dirty="0" smtClean="0"/>
              <a:t> (</a:t>
            </a:r>
            <a:r>
              <a:rPr lang="en-US" sz="3200" dirty="0" err="1" smtClean="0"/>
              <a:t>Místní</a:t>
            </a:r>
            <a:r>
              <a:rPr lang="en-US" sz="3200" dirty="0" smtClean="0"/>
              <a:t> Agenda 21).</a:t>
            </a:r>
          </a:p>
          <a:p>
            <a:endParaRPr lang="en-US" sz="3200" dirty="0"/>
          </a:p>
        </p:txBody>
      </p:sp>
    </p:spTree>
    <p:extLst>
      <p:ext uri="{BB962C8B-B14F-4D97-AF65-F5344CB8AC3E}">
        <p14:creationId xmlns:p14="http://schemas.microsoft.com/office/powerpoint/2010/main" val="1069602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11560" y="620688"/>
            <a:ext cx="8136904" cy="5509200"/>
          </a:xfrm>
          <a:prstGeom prst="rect">
            <a:avLst/>
          </a:prstGeom>
          <a:noFill/>
        </p:spPr>
        <p:txBody>
          <a:bodyPr wrap="square" rtlCol="0">
            <a:spAutoFit/>
          </a:bodyPr>
          <a:lstStyle/>
          <a:p>
            <a:r>
              <a:rPr lang="cs-CZ" sz="3200" b="1" dirty="0" smtClean="0"/>
              <a:t>IV. </a:t>
            </a:r>
            <a:r>
              <a:rPr lang="en-US" sz="3200" b="1" dirty="0" err="1" smtClean="0"/>
              <a:t>Prostředky</a:t>
            </a:r>
            <a:r>
              <a:rPr lang="en-US" sz="3200" b="1" dirty="0" smtClean="0"/>
              <a:t> </a:t>
            </a:r>
            <a:r>
              <a:rPr lang="en-US" sz="3200" b="1" dirty="0" err="1" smtClean="0"/>
              <a:t>implementace</a:t>
            </a:r>
            <a:r>
              <a:rPr lang="en-US" sz="3200" dirty="0" smtClean="0"/>
              <a:t> </a:t>
            </a:r>
            <a:endParaRPr lang="cs-CZ" sz="3200" dirty="0" smtClean="0"/>
          </a:p>
          <a:p>
            <a:endParaRPr lang="cs-CZ" sz="3200" dirty="0"/>
          </a:p>
          <a:p>
            <a:r>
              <a:rPr lang="en-US" sz="3200" dirty="0" smtClean="0"/>
              <a:t>(</a:t>
            </a:r>
            <a:r>
              <a:rPr lang="en-US" sz="3200" dirty="0" err="1" smtClean="0"/>
              <a:t>témata</a:t>
            </a:r>
            <a:r>
              <a:rPr lang="en-US" sz="3200" dirty="0" smtClean="0"/>
              <a:t>: </a:t>
            </a:r>
            <a:r>
              <a:rPr lang="en-US" sz="3200" dirty="0" err="1" smtClean="0"/>
              <a:t>financování</a:t>
            </a:r>
            <a:r>
              <a:rPr lang="en-US" sz="3200" dirty="0" smtClean="0"/>
              <a:t> </a:t>
            </a:r>
            <a:r>
              <a:rPr lang="en-US" sz="3200" dirty="0" err="1" smtClean="0"/>
              <a:t>projektů</a:t>
            </a:r>
            <a:r>
              <a:rPr lang="en-US" sz="3200" dirty="0" smtClean="0"/>
              <a:t>, </a:t>
            </a:r>
            <a:r>
              <a:rPr lang="en-US" sz="3200" dirty="0" err="1" smtClean="0"/>
              <a:t>právní</a:t>
            </a:r>
            <a:r>
              <a:rPr lang="en-US" sz="3200" dirty="0" smtClean="0"/>
              <a:t> </a:t>
            </a:r>
            <a:r>
              <a:rPr lang="en-US" sz="3200" dirty="0" err="1" smtClean="0"/>
              <a:t>mechanismy</a:t>
            </a:r>
            <a:r>
              <a:rPr lang="en-US" sz="3200" dirty="0" smtClean="0"/>
              <a:t>, </a:t>
            </a:r>
            <a:r>
              <a:rPr lang="en-US" sz="3200" dirty="0" err="1" smtClean="0"/>
              <a:t>veřejná</a:t>
            </a:r>
            <a:r>
              <a:rPr lang="en-US" sz="3200" dirty="0" smtClean="0"/>
              <a:t> </a:t>
            </a:r>
            <a:r>
              <a:rPr lang="en-US" sz="3200" dirty="0" err="1" smtClean="0"/>
              <a:t>informovanost</a:t>
            </a:r>
            <a:r>
              <a:rPr lang="en-US" sz="3200" dirty="0" smtClean="0"/>
              <a:t>). </a:t>
            </a:r>
            <a:endParaRPr lang="cs-CZ" sz="3200" dirty="0" smtClean="0"/>
          </a:p>
          <a:p>
            <a:r>
              <a:rPr lang="en-US" sz="3200" dirty="0" err="1" smtClean="0"/>
              <a:t>Zaměřuje</a:t>
            </a:r>
            <a:r>
              <a:rPr lang="en-US" sz="3200" dirty="0" smtClean="0"/>
              <a:t> se </a:t>
            </a:r>
            <a:r>
              <a:rPr lang="en-US" sz="3200" dirty="0" err="1" smtClean="0"/>
              <a:t>na</a:t>
            </a:r>
            <a:r>
              <a:rPr lang="en-US" sz="3200" dirty="0" smtClean="0"/>
              <a:t> </a:t>
            </a:r>
            <a:r>
              <a:rPr lang="en-US" sz="3200" dirty="0" err="1" smtClean="0"/>
              <a:t>praktické</a:t>
            </a:r>
            <a:r>
              <a:rPr lang="en-US" sz="3200" dirty="0" smtClean="0"/>
              <a:t> </a:t>
            </a:r>
            <a:r>
              <a:rPr lang="en-US" sz="3200" dirty="0" err="1" smtClean="0"/>
              <a:t>možnosti</a:t>
            </a:r>
            <a:r>
              <a:rPr lang="en-US" sz="3200" dirty="0" smtClean="0"/>
              <a:t> </a:t>
            </a:r>
            <a:r>
              <a:rPr lang="en-US" sz="3200" b="1" i="1" dirty="0" err="1" smtClean="0"/>
              <a:t>podpory</a:t>
            </a:r>
            <a:r>
              <a:rPr lang="en-US" sz="3200" b="1" i="1" dirty="0" smtClean="0"/>
              <a:t> </a:t>
            </a:r>
            <a:r>
              <a:rPr lang="en-US" sz="3200" b="1" i="1" dirty="0" err="1" smtClean="0"/>
              <a:t>prosazování</a:t>
            </a:r>
            <a:r>
              <a:rPr lang="en-US" sz="3200" b="1" i="1" dirty="0" smtClean="0"/>
              <a:t> </a:t>
            </a:r>
            <a:r>
              <a:rPr lang="en-US" sz="3200" b="1" i="1" dirty="0" err="1" smtClean="0"/>
              <a:t>jednotlivých</a:t>
            </a:r>
            <a:r>
              <a:rPr lang="en-US" sz="3200" b="1" i="1" dirty="0" smtClean="0"/>
              <a:t> </a:t>
            </a:r>
            <a:r>
              <a:rPr lang="en-US" sz="3200" b="1" i="1" dirty="0" err="1" smtClean="0"/>
              <a:t>aspektů</a:t>
            </a:r>
            <a:r>
              <a:rPr lang="en-US" sz="3200" b="1" i="1" dirty="0" smtClean="0"/>
              <a:t> </a:t>
            </a:r>
            <a:r>
              <a:rPr lang="en-US" sz="3200" b="1" i="1" dirty="0" err="1" smtClean="0"/>
              <a:t>udržitelného</a:t>
            </a:r>
            <a:r>
              <a:rPr lang="en-US" sz="3200" b="1" i="1" dirty="0" smtClean="0"/>
              <a:t> </a:t>
            </a:r>
            <a:r>
              <a:rPr lang="en-US" sz="3200" b="1" i="1" dirty="0" err="1" smtClean="0"/>
              <a:t>rozvoje</a:t>
            </a:r>
            <a:r>
              <a:rPr lang="en-US" sz="3200" b="1" i="1" dirty="0" smtClean="0"/>
              <a:t>. </a:t>
            </a:r>
            <a:r>
              <a:rPr lang="en-US" sz="3200" dirty="0" smtClean="0"/>
              <a:t>V </a:t>
            </a:r>
            <a:r>
              <a:rPr lang="en-US" sz="3200" dirty="0" err="1" smtClean="0"/>
              <a:t>osmi</a:t>
            </a:r>
            <a:r>
              <a:rPr lang="en-US" sz="3200" dirty="0" smtClean="0"/>
              <a:t> </a:t>
            </a:r>
            <a:r>
              <a:rPr lang="en-US" sz="3200" dirty="0" err="1" smtClean="0"/>
              <a:t>kapitolách</a:t>
            </a:r>
            <a:r>
              <a:rPr lang="en-US" sz="3200" dirty="0" smtClean="0"/>
              <a:t> </a:t>
            </a:r>
            <a:r>
              <a:rPr lang="en-US" sz="3200" dirty="0" err="1" smtClean="0"/>
              <a:t>apeluje</a:t>
            </a:r>
            <a:r>
              <a:rPr lang="en-US" sz="3200" dirty="0" smtClean="0"/>
              <a:t> </a:t>
            </a:r>
            <a:r>
              <a:rPr lang="en-US" sz="3200" dirty="0" err="1" smtClean="0"/>
              <a:t>na</a:t>
            </a:r>
            <a:r>
              <a:rPr lang="en-US" sz="3200" dirty="0" smtClean="0"/>
              <a:t> </a:t>
            </a:r>
            <a:r>
              <a:rPr lang="en-US" sz="3200" dirty="0" err="1" smtClean="0"/>
              <a:t>klíčové</a:t>
            </a:r>
            <a:r>
              <a:rPr lang="en-US" sz="3200" dirty="0" smtClean="0"/>
              <a:t> </a:t>
            </a:r>
            <a:r>
              <a:rPr lang="en-US" sz="3200" dirty="0" err="1" smtClean="0"/>
              <a:t>oblasti</a:t>
            </a:r>
            <a:r>
              <a:rPr lang="en-US" sz="3200" dirty="0" smtClean="0"/>
              <a:t>, </a:t>
            </a:r>
            <a:r>
              <a:rPr lang="en-US" sz="3200" dirty="0" err="1" smtClean="0"/>
              <a:t>které</a:t>
            </a:r>
            <a:r>
              <a:rPr lang="en-US" sz="3200" dirty="0" smtClean="0"/>
              <a:t> je </a:t>
            </a:r>
            <a:r>
              <a:rPr lang="en-US" sz="3200" dirty="0" err="1" smtClean="0"/>
              <a:t>třeba</a:t>
            </a:r>
            <a:r>
              <a:rPr lang="en-US" sz="3200" dirty="0" smtClean="0"/>
              <a:t> </a:t>
            </a:r>
            <a:r>
              <a:rPr lang="en-US" sz="3200" dirty="0" err="1" smtClean="0"/>
              <a:t>využít</a:t>
            </a:r>
            <a:r>
              <a:rPr lang="en-US" sz="3200" dirty="0" smtClean="0"/>
              <a:t> (</a:t>
            </a:r>
            <a:r>
              <a:rPr lang="en-US" sz="3200" dirty="0" err="1" smtClean="0"/>
              <a:t>jsou</a:t>
            </a:r>
            <a:r>
              <a:rPr lang="en-US" sz="3200" dirty="0" smtClean="0"/>
              <a:t> to </a:t>
            </a:r>
            <a:r>
              <a:rPr lang="en-US" sz="3200" dirty="0" err="1" smtClean="0"/>
              <a:t>především</a:t>
            </a:r>
            <a:r>
              <a:rPr lang="en-US" sz="3200" dirty="0" smtClean="0"/>
              <a:t> </a:t>
            </a:r>
            <a:r>
              <a:rPr lang="en-US" sz="3200" dirty="0" err="1" smtClean="0"/>
              <a:t>finanční</a:t>
            </a:r>
            <a:r>
              <a:rPr lang="en-US" sz="3200" dirty="0" smtClean="0"/>
              <a:t> </a:t>
            </a:r>
            <a:r>
              <a:rPr lang="en-US" sz="3200" dirty="0" err="1" smtClean="0"/>
              <a:t>zdroje</a:t>
            </a:r>
            <a:r>
              <a:rPr lang="en-US" sz="3200" dirty="0" smtClean="0"/>
              <a:t>, </a:t>
            </a:r>
            <a:r>
              <a:rPr lang="en-US" sz="3200" dirty="0" err="1" smtClean="0"/>
              <a:t>vědecká</a:t>
            </a:r>
            <a:r>
              <a:rPr lang="en-US" sz="3200" dirty="0" smtClean="0"/>
              <a:t> </a:t>
            </a:r>
            <a:r>
              <a:rPr lang="en-US" sz="3200" dirty="0" err="1" smtClean="0"/>
              <a:t>kooperace</a:t>
            </a:r>
            <a:r>
              <a:rPr lang="en-US" sz="3200" dirty="0" smtClean="0"/>
              <a:t>, </a:t>
            </a:r>
            <a:r>
              <a:rPr lang="en-US" sz="3200" dirty="0" err="1" smtClean="0"/>
              <a:t>podpora</a:t>
            </a:r>
            <a:r>
              <a:rPr lang="en-US" sz="3200" dirty="0" smtClean="0"/>
              <a:t> </a:t>
            </a:r>
            <a:r>
              <a:rPr lang="en-US" sz="3200" dirty="0" err="1" smtClean="0"/>
              <a:t>vzdělávání</a:t>
            </a:r>
            <a:r>
              <a:rPr lang="en-US" sz="3200" dirty="0" smtClean="0"/>
              <a:t> a </a:t>
            </a:r>
            <a:r>
              <a:rPr lang="en-US" sz="3200" dirty="0" err="1" smtClean="0"/>
              <a:t>výměny</a:t>
            </a:r>
            <a:r>
              <a:rPr lang="en-US" sz="3200" dirty="0" smtClean="0"/>
              <a:t> </a:t>
            </a:r>
            <a:r>
              <a:rPr lang="en-US" sz="3200" dirty="0" err="1" smtClean="0"/>
              <a:t>informací</a:t>
            </a:r>
            <a:r>
              <a:rPr lang="en-US" sz="3200" dirty="0" smtClean="0"/>
              <a:t>, </a:t>
            </a:r>
            <a:r>
              <a:rPr lang="en-US" sz="3200" dirty="0" err="1" smtClean="0"/>
              <a:t>mezinárodní</a:t>
            </a:r>
            <a:r>
              <a:rPr lang="en-US" sz="3200" dirty="0" smtClean="0"/>
              <a:t> </a:t>
            </a:r>
            <a:r>
              <a:rPr lang="en-US" sz="3200" dirty="0" err="1" smtClean="0"/>
              <a:t>spolupráce</a:t>
            </a:r>
            <a:r>
              <a:rPr lang="en-US" sz="3200" dirty="0" smtClean="0"/>
              <a:t>).</a:t>
            </a:r>
            <a:endParaRPr lang="en-US" sz="3200" dirty="0"/>
          </a:p>
        </p:txBody>
      </p:sp>
    </p:spTree>
    <p:extLst>
      <p:ext uri="{BB962C8B-B14F-4D97-AF65-F5344CB8AC3E}">
        <p14:creationId xmlns:p14="http://schemas.microsoft.com/office/powerpoint/2010/main" val="2467746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11560" y="980728"/>
            <a:ext cx="8208912" cy="4524315"/>
          </a:xfrm>
          <a:prstGeom prst="rect">
            <a:avLst/>
          </a:prstGeom>
          <a:noFill/>
        </p:spPr>
        <p:txBody>
          <a:bodyPr wrap="square" rtlCol="0">
            <a:spAutoFit/>
          </a:bodyPr>
          <a:lstStyle/>
          <a:p>
            <a:r>
              <a:rPr lang="en-US" sz="3200" dirty="0" smtClean="0"/>
              <a:t>V </a:t>
            </a:r>
            <a:r>
              <a:rPr lang="en-US" sz="3200" dirty="0" err="1" smtClean="0"/>
              <a:t>České</a:t>
            </a:r>
            <a:r>
              <a:rPr lang="en-US" sz="3200" dirty="0" smtClean="0"/>
              <a:t> </a:t>
            </a:r>
            <a:r>
              <a:rPr lang="en-US" sz="3200" dirty="0" err="1" smtClean="0"/>
              <a:t>republice</a:t>
            </a:r>
            <a:r>
              <a:rPr lang="en-US" sz="3200" dirty="0" smtClean="0"/>
              <a:t> se </a:t>
            </a:r>
            <a:r>
              <a:rPr lang="en-US" sz="3200" dirty="0" err="1" smtClean="0"/>
              <a:t>daří</a:t>
            </a:r>
            <a:r>
              <a:rPr lang="en-US" sz="3200" dirty="0" smtClean="0"/>
              <a:t> </a:t>
            </a:r>
            <a:r>
              <a:rPr lang="en-US" sz="3200" dirty="0" err="1" smtClean="0"/>
              <a:t>aplikovat</a:t>
            </a:r>
            <a:r>
              <a:rPr lang="en-US" sz="3200" dirty="0" smtClean="0"/>
              <a:t> </a:t>
            </a:r>
            <a:r>
              <a:rPr lang="en-US" sz="3200" dirty="0" err="1" smtClean="0"/>
              <a:t>principy</a:t>
            </a:r>
            <a:r>
              <a:rPr lang="en-US" sz="3200" dirty="0" smtClean="0"/>
              <a:t> </a:t>
            </a:r>
            <a:r>
              <a:rPr lang="en-US" sz="3200" dirty="0" err="1" smtClean="0"/>
              <a:t>Místní</a:t>
            </a:r>
            <a:r>
              <a:rPr lang="en-US" sz="3200" dirty="0" smtClean="0"/>
              <a:t> </a:t>
            </a:r>
            <a:r>
              <a:rPr lang="en-US" sz="3200" dirty="0" err="1" smtClean="0"/>
              <a:t>Agendy</a:t>
            </a:r>
            <a:r>
              <a:rPr lang="en-US" sz="3200" dirty="0" smtClean="0"/>
              <a:t> 21 </a:t>
            </a:r>
            <a:r>
              <a:rPr lang="en-US" sz="3200" dirty="0" err="1" smtClean="0"/>
              <a:t>např</a:t>
            </a:r>
            <a:r>
              <a:rPr lang="en-US" sz="3200" dirty="0" smtClean="0"/>
              <a:t>. v </a:t>
            </a:r>
            <a:r>
              <a:rPr lang="en-US" sz="3200" dirty="0" err="1" smtClean="0"/>
              <a:t>rámci</a:t>
            </a:r>
            <a:r>
              <a:rPr lang="en-US" sz="3200" dirty="0" smtClean="0"/>
              <a:t> </a:t>
            </a:r>
            <a:r>
              <a:rPr lang="en-US" sz="3200" dirty="0" err="1" smtClean="0"/>
              <a:t>asociace</a:t>
            </a:r>
            <a:r>
              <a:rPr lang="en-US" sz="3200" dirty="0" smtClean="0"/>
              <a:t> </a:t>
            </a:r>
            <a:r>
              <a:rPr lang="en-US" sz="3200" dirty="0" err="1" smtClean="0"/>
              <a:t>místních</a:t>
            </a:r>
            <a:r>
              <a:rPr lang="en-US" sz="3200" dirty="0" smtClean="0"/>
              <a:t> </a:t>
            </a:r>
            <a:r>
              <a:rPr lang="en-US" sz="3200" dirty="0" err="1" smtClean="0"/>
              <a:t>správ</a:t>
            </a:r>
            <a:r>
              <a:rPr lang="en-US" sz="3200" dirty="0" smtClean="0"/>
              <a:t> </a:t>
            </a:r>
            <a:r>
              <a:rPr lang="en-US" sz="3200" dirty="0" err="1" smtClean="0"/>
              <a:t>Národní</a:t>
            </a:r>
            <a:r>
              <a:rPr lang="en-US" sz="3200" dirty="0" smtClean="0"/>
              <a:t> </a:t>
            </a:r>
            <a:r>
              <a:rPr lang="en-US" sz="3200" dirty="0" err="1" smtClean="0"/>
              <a:t>sítě</a:t>
            </a:r>
            <a:r>
              <a:rPr lang="en-US" sz="3200" dirty="0" smtClean="0"/>
              <a:t> </a:t>
            </a:r>
            <a:r>
              <a:rPr lang="en-US" sz="3200" dirty="0" err="1" smtClean="0"/>
              <a:t>Zdravých</a:t>
            </a:r>
            <a:r>
              <a:rPr lang="en-US" sz="3200" dirty="0" smtClean="0"/>
              <a:t> </a:t>
            </a:r>
            <a:r>
              <a:rPr lang="en-US" sz="3200" dirty="0" err="1" smtClean="0"/>
              <a:t>měst</a:t>
            </a:r>
            <a:r>
              <a:rPr lang="en-US" sz="3200" dirty="0" smtClean="0"/>
              <a:t> ČR.</a:t>
            </a:r>
            <a:endParaRPr lang="cs-CZ" sz="3200" dirty="0" smtClean="0"/>
          </a:p>
          <a:p>
            <a:endParaRPr lang="cs-CZ" sz="3200" dirty="0" smtClean="0"/>
          </a:p>
          <a:p>
            <a:r>
              <a:rPr lang="en-US" sz="3200" dirty="0" err="1" smtClean="0">
                <a:hlinkClick r:id="rId2" tooltip="Místní Agenda 21"/>
              </a:rPr>
              <a:t>Místní</a:t>
            </a:r>
            <a:r>
              <a:rPr lang="en-US" sz="3200" dirty="0" smtClean="0">
                <a:hlinkClick r:id="rId2" tooltip="Místní Agenda 21"/>
              </a:rPr>
              <a:t> Agenda 21 (MA21)</a:t>
            </a:r>
            <a:r>
              <a:rPr lang="en-US" sz="3200" dirty="0" smtClean="0"/>
              <a:t> je program </a:t>
            </a:r>
            <a:r>
              <a:rPr lang="en-US" sz="3200" dirty="0" err="1" smtClean="0"/>
              <a:t>snažící</a:t>
            </a:r>
            <a:r>
              <a:rPr lang="en-US" sz="3200" dirty="0" smtClean="0"/>
              <a:t> se </a:t>
            </a:r>
            <a:r>
              <a:rPr lang="en-US" sz="3200" dirty="0" err="1" smtClean="0"/>
              <a:t>uplatnit</a:t>
            </a:r>
            <a:r>
              <a:rPr lang="en-US" sz="3200" dirty="0" smtClean="0"/>
              <a:t> </a:t>
            </a:r>
            <a:r>
              <a:rPr lang="en-US" sz="3200" dirty="0" err="1" smtClean="0"/>
              <a:t>principy</a:t>
            </a:r>
            <a:r>
              <a:rPr lang="en-US" sz="3200" dirty="0" smtClean="0"/>
              <a:t> </a:t>
            </a:r>
            <a:r>
              <a:rPr lang="en-US" sz="3200" dirty="0" err="1" smtClean="0"/>
              <a:t>udržitelného</a:t>
            </a:r>
            <a:r>
              <a:rPr lang="en-US" sz="3200" dirty="0" smtClean="0"/>
              <a:t> </a:t>
            </a:r>
            <a:r>
              <a:rPr lang="en-US" sz="3200" dirty="0" err="1" smtClean="0"/>
              <a:t>rozvoje</a:t>
            </a:r>
            <a:r>
              <a:rPr lang="en-US" sz="3200" dirty="0" smtClean="0"/>
              <a:t> </a:t>
            </a:r>
            <a:r>
              <a:rPr lang="en-US" sz="3200" dirty="0" err="1" smtClean="0"/>
              <a:t>na</a:t>
            </a:r>
            <a:r>
              <a:rPr lang="en-US" sz="3200" dirty="0" smtClean="0"/>
              <a:t> </a:t>
            </a:r>
            <a:r>
              <a:rPr lang="en-US" sz="3200" dirty="0" err="1" smtClean="0"/>
              <a:t>regionální</a:t>
            </a:r>
            <a:r>
              <a:rPr lang="en-US" sz="3200" dirty="0" smtClean="0"/>
              <a:t> </a:t>
            </a:r>
            <a:r>
              <a:rPr lang="en-US" sz="3200" dirty="0" err="1" smtClean="0"/>
              <a:t>úrovni</a:t>
            </a:r>
            <a:r>
              <a:rPr lang="en-US" sz="3200" dirty="0" smtClean="0"/>
              <a:t>. </a:t>
            </a:r>
            <a:r>
              <a:rPr lang="en-US" sz="3200" dirty="0" err="1" smtClean="0"/>
              <a:t>Věnuje</a:t>
            </a:r>
            <a:r>
              <a:rPr lang="en-US" sz="3200" dirty="0" smtClean="0"/>
              <a:t> se </a:t>
            </a:r>
            <a:r>
              <a:rPr lang="en-US" sz="3200" dirty="0" err="1" smtClean="0"/>
              <a:t>místnímu</a:t>
            </a:r>
            <a:r>
              <a:rPr lang="en-US" sz="3200" dirty="0" smtClean="0"/>
              <a:t> </a:t>
            </a:r>
            <a:r>
              <a:rPr lang="en-US" sz="3200" dirty="0" err="1" smtClean="0"/>
              <a:t>rozvoji</a:t>
            </a:r>
            <a:r>
              <a:rPr lang="en-US" sz="3200" dirty="0" smtClean="0"/>
              <a:t>, </a:t>
            </a:r>
            <a:r>
              <a:rPr lang="en-US" sz="3200" dirty="0" err="1" smtClean="0"/>
              <a:t>povzbuzení</a:t>
            </a:r>
            <a:r>
              <a:rPr lang="en-US" sz="3200" dirty="0" smtClean="0"/>
              <a:t> </a:t>
            </a:r>
            <a:r>
              <a:rPr lang="en-US" sz="3200" dirty="0" err="1" smtClean="0"/>
              <a:t>ekologické</a:t>
            </a:r>
            <a:r>
              <a:rPr lang="en-US" sz="3200" dirty="0" smtClean="0"/>
              <a:t> </a:t>
            </a:r>
            <a:r>
              <a:rPr lang="en-US" sz="3200" dirty="0" err="1" smtClean="0"/>
              <a:t>aktivity</a:t>
            </a:r>
            <a:r>
              <a:rPr lang="en-US" sz="3200" dirty="0" smtClean="0"/>
              <a:t> </a:t>
            </a:r>
            <a:r>
              <a:rPr lang="en-US" sz="3200" dirty="0" err="1" smtClean="0"/>
              <a:t>obyvatel</a:t>
            </a:r>
            <a:r>
              <a:rPr lang="en-US" sz="3200" dirty="0" smtClean="0"/>
              <a:t> a </a:t>
            </a:r>
            <a:r>
              <a:rPr lang="en-US" sz="3200" dirty="0" err="1" smtClean="0"/>
              <a:t>zájmu</a:t>
            </a:r>
            <a:r>
              <a:rPr lang="en-US" sz="3200" dirty="0" smtClean="0"/>
              <a:t> o </a:t>
            </a:r>
            <a:r>
              <a:rPr lang="en-US" sz="3200" dirty="0" err="1" smtClean="0"/>
              <a:t>kulturní</a:t>
            </a:r>
            <a:r>
              <a:rPr lang="en-US" sz="3200" dirty="0" smtClean="0"/>
              <a:t> </a:t>
            </a:r>
            <a:r>
              <a:rPr lang="en-US" sz="3200" dirty="0" err="1" smtClean="0"/>
              <a:t>život</a:t>
            </a:r>
            <a:r>
              <a:rPr lang="en-US" sz="3200" dirty="0" smtClean="0"/>
              <a:t> </a:t>
            </a:r>
            <a:r>
              <a:rPr lang="en-US" sz="3200" dirty="0" err="1" smtClean="0"/>
              <a:t>měst</a:t>
            </a:r>
            <a:r>
              <a:rPr lang="en-US" sz="3200" dirty="0" smtClean="0"/>
              <a:t> a </a:t>
            </a:r>
            <a:r>
              <a:rPr lang="en-US" sz="3200" dirty="0" err="1" smtClean="0"/>
              <a:t>obcí</a:t>
            </a:r>
            <a:endParaRPr lang="en-US" sz="3200" dirty="0"/>
          </a:p>
        </p:txBody>
      </p:sp>
    </p:spTree>
    <p:extLst>
      <p:ext uri="{BB962C8B-B14F-4D97-AF65-F5344CB8AC3E}">
        <p14:creationId xmlns:p14="http://schemas.microsoft.com/office/powerpoint/2010/main" val="362351869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TotalTime>
  <Words>2361</Words>
  <Application>Microsoft Office PowerPoint</Application>
  <PresentationFormat>Předvádění na obrazovce (4:3)</PresentationFormat>
  <Paragraphs>246</Paragraphs>
  <Slides>41</Slides>
  <Notes>1</Notes>
  <HiddenSlides>0</HiddenSlides>
  <MMClips>0</MMClips>
  <ScaleCrop>false</ScaleCrop>
  <HeadingPairs>
    <vt:vector size="4" baseType="variant">
      <vt:variant>
        <vt:lpstr>Motiv</vt:lpstr>
      </vt:variant>
      <vt:variant>
        <vt:i4>1</vt:i4>
      </vt:variant>
      <vt:variant>
        <vt:lpstr>Nadpisy snímků</vt:lpstr>
      </vt:variant>
      <vt:variant>
        <vt:i4>41</vt:i4>
      </vt:variant>
    </vt:vector>
  </HeadingPairs>
  <TitlesOfParts>
    <vt:vector size="42" baseType="lpstr">
      <vt:lpstr>Motiv systému Office</vt:lpstr>
      <vt:lpstr>AGENDA 21</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Towards an Infrastructure for Spatial Information</vt:lpstr>
      <vt:lpstr>Current status Architecture model</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 21</dc:title>
  <dc:creator>konecny</dc:creator>
  <cp:lastModifiedBy>konecny</cp:lastModifiedBy>
  <cp:revision>25</cp:revision>
  <dcterms:created xsi:type="dcterms:W3CDTF">2015-10-06T10:10:00Z</dcterms:created>
  <dcterms:modified xsi:type="dcterms:W3CDTF">2019-03-17T14:47:20Z</dcterms:modified>
</cp:coreProperties>
</file>