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8" r:id="rId3"/>
    <p:sldId id="259" r:id="rId4"/>
    <p:sldId id="260" r:id="rId5"/>
    <p:sldId id="262" r:id="rId6"/>
    <p:sldId id="263" r:id="rId7"/>
    <p:sldId id="264" r:id="rId8"/>
    <p:sldId id="265" r:id="rId9"/>
    <p:sldId id="261" r:id="rId10"/>
    <p:sldId id="266" r:id="rId11"/>
    <p:sldId id="267" r:id="rId12"/>
    <p:sldId id="269" r:id="rId13"/>
    <p:sldId id="270" r:id="rId14"/>
    <p:sldId id="271" r:id="rId15"/>
    <p:sldId id="272" r:id="rId16"/>
    <p:sldId id="273" r:id="rId17"/>
    <p:sldId id="278"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C2E0B-C590-4177-8F0D-6ABFE5E380AB}" type="datetimeFigureOut">
              <a:rPr lang="en-US" smtClean="0"/>
              <a:t>3/17/2019</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64BEA-5CC5-4AEF-A3D0-5A11B863BF46}" type="slidenum">
              <a:rPr lang="en-US" smtClean="0"/>
              <a:t>‹#›</a:t>
            </a:fld>
            <a:endParaRPr lang="en-US"/>
          </a:p>
        </p:txBody>
      </p:sp>
    </p:spTree>
    <p:extLst>
      <p:ext uri="{BB962C8B-B14F-4D97-AF65-F5344CB8AC3E}">
        <p14:creationId xmlns:p14="http://schemas.microsoft.com/office/powerpoint/2010/main" val="289380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DCD0E6-51DC-4462-9D44-C4698EE67D63}" type="slidenum">
              <a:rPr lang="cs-CZ" altLang="en-US" smtClean="0"/>
              <a:pPr eaLnBrk="1" hangingPunct="1"/>
              <a:t>25</a:t>
            </a:fld>
            <a:endParaRPr lang="cs-CZ" altLang="en-US" smtClean="0"/>
          </a:p>
        </p:txBody>
      </p:sp>
      <p:sp>
        <p:nvSpPr>
          <p:cNvPr id="84995" name="Rectangle 2"/>
          <p:cNvSpPr>
            <a:spLocks noGrp="1" noRot="1" noChangeAspect="1" noChangeArrowheads="1" noTextEdit="1"/>
          </p:cNvSpPr>
          <p:nvPr>
            <p:ph type="sldImg"/>
          </p:nvPr>
        </p:nvSpPr>
        <p:spPr>
          <a:xfrm>
            <a:off x="1189038" y="706438"/>
            <a:ext cx="4519612" cy="3389312"/>
          </a:xfrm>
          <a:ln/>
        </p:spPr>
      </p:sp>
      <p:sp>
        <p:nvSpPr>
          <p:cNvPr id="84996" name="Rectangle 3"/>
          <p:cNvSpPr>
            <a:spLocks noGrp="1" noChangeArrowheads="1"/>
          </p:cNvSpPr>
          <p:nvPr>
            <p:ph type="body" idx="1"/>
          </p:nvPr>
        </p:nvSpPr>
        <p:spPr>
          <a:xfrm>
            <a:off x="930275" y="4378325"/>
            <a:ext cx="5037138" cy="4094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nl-NL" altLang="en-US" sz="24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C9F58B47-23B9-414A-8E94-E9FA0AE749DD}" type="datetimeFigureOut">
              <a:rPr lang="en-US" smtClean="0"/>
              <a:t>3/17/2019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196269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C9F58B47-23B9-414A-8E94-E9FA0AE749DD}" type="datetimeFigureOut">
              <a:rPr lang="en-US" smtClean="0"/>
              <a:t>3/17/2019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1816805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C9F58B47-23B9-414A-8E94-E9FA0AE749DD}" type="datetimeFigureOut">
              <a:rPr lang="en-US" smtClean="0"/>
              <a:t>3/17/2019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347823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C9F58B47-23B9-414A-8E94-E9FA0AE749DD}" type="datetimeFigureOut">
              <a:rPr lang="en-US" smtClean="0"/>
              <a:t>3/17/2019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90241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9F58B47-23B9-414A-8E94-E9FA0AE749DD}" type="datetimeFigureOut">
              <a:rPr lang="en-US" smtClean="0"/>
              <a:t>3/17/2019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222680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C9F58B47-23B9-414A-8E94-E9FA0AE749DD}" type="datetimeFigureOut">
              <a:rPr lang="en-US" smtClean="0"/>
              <a:t>3/17/2019</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276924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C9F58B47-23B9-414A-8E94-E9FA0AE749DD}" type="datetimeFigureOut">
              <a:rPr lang="en-US" smtClean="0"/>
              <a:t>3/17/2019</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428614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C9F58B47-23B9-414A-8E94-E9FA0AE749DD}" type="datetimeFigureOut">
              <a:rPr lang="en-US" smtClean="0"/>
              <a:t>3/17/2019</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229592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9F58B47-23B9-414A-8E94-E9FA0AE749DD}" type="datetimeFigureOut">
              <a:rPr lang="en-US" smtClean="0"/>
              <a:t>3/17/2019</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235640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F58B47-23B9-414A-8E94-E9FA0AE749DD}" type="datetimeFigureOut">
              <a:rPr lang="en-US" smtClean="0"/>
              <a:t>3/17/2019</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251442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F58B47-23B9-414A-8E94-E9FA0AE749DD}" type="datetimeFigureOut">
              <a:rPr lang="en-US" smtClean="0"/>
              <a:t>3/17/2019</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D6C3C2BA-6604-4C99-80EB-84E83AA0111C}" type="slidenum">
              <a:rPr lang="en-US" smtClean="0"/>
              <a:t>‹#›</a:t>
            </a:fld>
            <a:endParaRPr lang="en-US"/>
          </a:p>
        </p:txBody>
      </p:sp>
    </p:spTree>
    <p:extLst>
      <p:ext uri="{BB962C8B-B14F-4D97-AF65-F5344CB8AC3E}">
        <p14:creationId xmlns:p14="http://schemas.microsoft.com/office/powerpoint/2010/main" val="112701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58B47-23B9-414A-8E94-E9FA0AE749DD}" type="datetimeFigureOut">
              <a:rPr lang="en-US" smtClean="0"/>
              <a:t>3/17/2019</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3C2BA-6604-4C99-80EB-84E83AA0111C}" type="slidenum">
              <a:rPr lang="en-US" smtClean="0"/>
              <a:t>‹#›</a:t>
            </a:fld>
            <a:endParaRPr lang="en-US"/>
          </a:p>
        </p:txBody>
      </p:sp>
    </p:spTree>
    <p:extLst>
      <p:ext uri="{BB962C8B-B14F-4D97-AF65-F5344CB8AC3E}">
        <p14:creationId xmlns:p14="http://schemas.microsoft.com/office/powerpoint/2010/main" val="2539045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cs.wikipedia.org/wiki/Rozvojov%C3%A9_c%C3%ADle_tis%C3%ADcilet%C3%AD" TargetMode="External"/><Relationship Id="rId2" Type="http://schemas.openxmlformats.org/officeDocument/2006/relationships/hyperlink" Target="https://cs.wikipedia.org/wiki/Deklarace_tis%C3%ADcilet%C3%A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s.wikipedia.org/wiki/Agenda_21#cite_note-2"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Summit_Zem%C4%9B" TargetMode="External"/><Relationship Id="rId2" Type="http://schemas.openxmlformats.org/officeDocument/2006/relationships/hyperlink" Target="https://cs.wikipedia.org/wiki/Udr%C5%BEiteln%C3%BD_rozvoj" TargetMode="External"/><Relationship Id="rId1" Type="http://schemas.openxmlformats.org/officeDocument/2006/relationships/slideLayout" Target="../slideLayouts/slideLayout7.xml"/><Relationship Id="rId4" Type="http://schemas.openxmlformats.org/officeDocument/2006/relationships/hyperlink" Target="https://cs.wikipedia.org/wiki/Rio_de_Janeir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cs.wikipedia.org/wiki/Josef_Vavrou%C5%A1ek" TargetMode="External"/><Relationship Id="rId2" Type="http://schemas.openxmlformats.org/officeDocument/2006/relationships/hyperlink" Target="https://cs.wikipedia.org/wiki/%C4%8Ceskoslovensko" TargetMode="External"/><Relationship Id="rId1" Type="http://schemas.openxmlformats.org/officeDocument/2006/relationships/slideLayout" Target="../slideLayouts/slideLayout7.xml"/><Relationship Id="rId4" Type="http://schemas.openxmlformats.org/officeDocument/2006/relationships/hyperlink" Target="http://cs.wikipedia.org/wiki/Agenda_2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sustainabledevelopment.un.org/post2015/transformingourworld"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sustainabledevelopment.un.org/milestones/unced" TargetMode="External"/><Relationship Id="rId2" Type="http://schemas.openxmlformats.org/officeDocument/2006/relationships/hyperlink" Target="https://www.un.org/development/desa/en/" TargetMode="External"/><Relationship Id="rId1" Type="http://schemas.openxmlformats.org/officeDocument/2006/relationships/slideLayout" Target="../slideLayouts/slideLayout7.xml"/><Relationship Id="rId6" Type="http://schemas.openxmlformats.org/officeDocument/2006/relationships/hyperlink" Target="http://www.un.org/millenniumgoals/" TargetMode="External"/><Relationship Id="rId5" Type="http://schemas.openxmlformats.org/officeDocument/2006/relationships/hyperlink" Target="http://www.un.org/en/events/pastevents/millennium_summit.shtml" TargetMode="External"/><Relationship Id="rId4" Type="http://schemas.openxmlformats.org/officeDocument/2006/relationships/hyperlink" Target="https://sustainabledevelopment.un.org/outcomedocuments/agenda21"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sustainabledevelopment.un.org/rio20" TargetMode="External"/><Relationship Id="rId2" Type="http://schemas.openxmlformats.org/officeDocument/2006/relationships/hyperlink" Target="https://sustainabledevelopment.un.org/milesstones/wssd" TargetMode="External"/><Relationship Id="rId1" Type="http://schemas.openxmlformats.org/officeDocument/2006/relationships/slideLayout" Target="../slideLayouts/slideLayout7.xml"/><Relationship Id="rId5" Type="http://schemas.openxmlformats.org/officeDocument/2006/relationships/hyperlink" Target="https://sustainabledevelopment.un.org/hlpf" TargetMode="External"/><Relationship Id="rId4" Type="http://schemas.openxmlformats.org/officeDocument/2006/relationships/hyperlink" Target="https://sustainabledevelopment.un.org/index.php?menu=129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s.wikipedia.org/wiki/Zdrav%C3%AD" TargetMode="External"/><Relationship Id="rId2" Type="http://schemas.openxmlformats.org/officeDocument/2006/relationships/hyperlink" Target="https://cs.wikipedia.org/wiki/Chudoba" TargetMode="External"/><Relationship Id="rId1" Type="http://schemas.openxmlformats.org/officeDocument/2006/relationships/slideLayout" Target="../slideLayouts/slideLayout7.xml"/><Relationship Id="rId4" Type="http://schemas.openxmlformats.org/officeDocument/2006/relationships/hyperlink" Target="https://cs.wikipedia.org/wiki/Demografi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sustainabledevelopment.un.org/frameworks/addisababaactionagenda" TargetMode="External"/><Relationship Id="rId3" Type="http://schemas.openxmlformats.org/officeDocument/2006/relationships/hyperlink" Target="https://sustainabledevelopment.un.org/post2015/negotiations" TargetMode="External"/><Relationship Id="rId7" Type="http://schemas.openxmlformats.org/officeDocument/2006/relationships/hyperlink" Target="https://sustainabledevelopment.un.org/frameworks/sendaiframework" TargetMode="External"/><Relationship Id="rId2" Type="http://schemas.openxmlformats.org/officeDocument/2006/relationships/hyperlink" Target="https://sustainabledevelopment.un.org/post2015/owg" TargetMode="External"/><Relationship Id="rId1" Type="http://schemas.openxmlformats.org/officeDocument/2006/relationships/slideLayout" Target="../slideLayouts/slideLayout7.xml"/><Relationship Id="rId6" Type="http://schemas.openxmlformats.org/officeDocument/2006/relationships/hyperlink" Target="https://sustainabledevelopment.un.org/post2015/summit" TargetMode="External"/><Relationship Id="rId5" Type="http://schemas.openxmlformats.org/officeDocument/2006/relationships/hyperlink" Target="https://sustainabledevelopment.un.org/sdgs" TargetMode="External"/><Relationship Id="rId4" Type="http://schemas.openxmlformats.org/officeDocument/2006/relationships/hyperlink" Target="https://sustainabledevelopment.un.org/post2015/transformingourworld" TargetMode="External"/><Relationship Id="rId9" Type="http://schemas.openxmlformats.org/officeDocument/2006/relationships/hyperlink" Target="https://sustainabledevelopment.un.org/frameworks/parisagreement"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sustainabledevelopment.un.org/topics/oceanandseas" TargetMode="External"/><Relationship Id="rId13" Type="http://schemas.openxmlformats.org/officeDocument/2006/relationships/hyperlink" Target="https://sustainabledevelopment.un.org/sdinaction" TargetMode="External"/><Relationship Id="rId3" Type="http://schemas.openxmlformats.org/officeDocument/2006/relationships/hyperlink" Target="https://sustainabledevelopment.un.org/about" TargetMode="External"/><Relationship Id="rId7" Type="http://schemas.openxmlformats.org/officeDocument/2006/relationships/hyperlink" Target="https://sustainabledevelopment.un.org/topics/climatechange" TargetMode="External"/><Relationship Id="rId12" Type="http://schemas.openxmlformats.org/officeDocument/2006/relationships/hyperlink" Target="https://sustainabledevelopment.un.org/globalsdreport/" TargetMode="External"/><Relationship Id="rId2" Type="http://schemas.openxmlformats.org/officeDocument/2006/relationships/hyperlink" Target="https://sustainabledevelopment.un.org/hlpf" TargetMode="External"/><Relationship Id="rId1" Type="http://schemas.openxmlformats.org/officeDocument/2006/relationships/slideLayout" Target="../slideLayouts/slideLayout7.xml"/><Relationship Id="rId6" Type="http://schemas.openxmlformats.org/officeDocument/2006/relationships/hyperlink" Target="https://sustainabledevelopment.un.org/topics/energy" TargetMode="External"/><Relationship Id="rId11" Type="http://schemas.openxmlformats.org/officeDocument/2006/relationships/hyperlink" Target="https://sustainabledevelopment.un.org/topics/science" TargetMode="External"/><Relationship Id="rId5" Type="http://schemas.openxmlformats.org/officeDocument/2006/relationships/hyperlink" Target="https://sustainabledevelopment.un.org/topics/waterandsanitation" TargetMode="External"/><Relationship Id="rId10" Type="http://schemas.openxmlformats.org/officeDocument/2006/relationships/hyperlink" Target="https://sustainabledevelopment.un.org/topics/sustainabletransport" TargetMode="External"/><Relationship Id="rId4" Type="http://schemas.openxmlformats.org/officeDocument/2006/relationships/hyperlink" Target="https://www.un.org/development/desa/en/" TargetMode="External"/><Relationship Id="rId9" Type="http://schemas.openxmlformats.org/officeDocument/2006/relationships/hyperlink" Target="https://sustainabledevelopment.un.org/topics/sustainablecities" TargetMode="External"/><Relationship Id="rId14" Type="http://schemas.openxmlformats.org/officeDocument/2006/relationships/hyperlink" Target="https://sustainabledevelopment.un.org/topics/sid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s.wikipedia.org/wiki/Prales" TargetMode="External"/><Relationship Id="rId7" Type="http://schemas.openxmlformats.org/officeDocument/2006/relationships/hyperlink" Target="https://cs.wikipedia.org/wiki/Ekosyst%C3%A9mov%C3%A1_slu%C5%BEba" TargetMode="External"/><Relationship Id="rId2" Type="http://schemas.openxmlformats.org/officeDocument/2006/relationships/hyperlink" Target="https://cs.wikipedia.org/wiki/Atmosf%C3%A9ra" TargetMode="External"/><Relationship Id="rId1" Type="http://schemas.openxmlformats.org/officeDocument/2006/relationships/slideLayout" Target="../slideLayouts/slideLayout7.xml"/><Relationship Id="rId6" Type="http://schemas.openxmlformats.org/officeDocument/2006/relationships/hyperlink" Target="https://cs.wikipedia.org/wiki/Biologick%C3%A1_diverzita" TargetMode="External"/><Relationship Id="rId5" Type="http://schemas.openxmlformats.org/officeDocument/2006/relationships/hyperlink" Target="https://cs.wikipedia.org/wiki/Radioaktivn%C3%AD_odpad" TargetMode="External"/><Relationship Id="rId4" Type="http://schemas.openxmlformats.org/officeDocument/2006/relationships/hyperlink" Target="https://cs.wikipedia.org/wiki/Oce%C3%A1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cs.wikipedia.org/wiki/M%C3%ADstn%C3%AD_Agenda_2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AGENDA 21</a:t>
            </a:r>
            <a:endParaRPr lang="en-US" dirty="0"/>
          </a:p>
        </p:txBody>
      </p:sp>
      <p:sp>
        <p:nvSpPr>
          <p:cNvPr id="3" name="Podnadpi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1922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980728"/>
            <a:ext cx="8568952" cy="6001643"/>
          </a:xfrm>
          <a:prstGeom prst="rect">
            <a:avLst/>
          </a:prstGeom>
          <a:noFill/>
        </p:spPr>
        <p:txBody>
          <a:bodyPr wrap="square" rtlCol="0">
            <a:spAutoFit/>
          </a:bodyPr>
          <a:lstStyle/>
          <a:p>
            <a:r>
              <a:rPr lang="cs-CZ" sz="3200" dirty="0" smtClean="0"/>
              <a:t>Jde </a:t>
            </a:r>
            <a:r>
              <a:rPr lang="en-US" sz="3200" dirty="0" err="1" smtClean="0"/>
              <a:t>zejména</a:t>
            </a:r>
            <a:r>
              <a:rPr lang="en-US" sz="3200" dirty="0" smtClean="0"/>
              <a:t> </a:t>
            </a:r>
            <a:r>
              <a:rPr lang="cs-CZ" sz="3200" dirty="0" smtClean="0"/>
              <a:t>o </a:t>
            </a:r>
            <a:r>
              <a:rPr lang="en-US" sz="3200" dirty="0" err="1" smtClean="0"/>
              <a:t>aktivity</a:t>
            </a:r>
            <a:r>
              <a:rPr lang="en-US" sz="3200" dirty="0" smtClean="0"/>
              <a:t>: </a:t>
            </a:r>
            <a:r>
              <a:rPr lang="cs-CZ" sz="3200" dirty="0" smtClean="0"/>
              <a:t> </a:t>
            </a:r>
            <a:r>
              <a:rPr lang="en-US" sz="3200" dirty="0" err="1" smtClean="0"/>
              <a:t>obnova</a:t>
            </a:r>
            <a:r>
              <a:rPr lang="en-US" sz="3200" dirty="0" smtClean="0"/>
              <a:t> </a:t>
            </a:r>
            <a:r>
              <a:rPr lang="en-US" sz="3200" dirty="0" err="1" smtClean="0"/>
              <a:t>památek</a:t>
            </a:r>
            <a:r>
              <a:rPr lang="en-US" sz="3200" dirty="0" smtClean="0"/>
              <a:t>, </a:t>
            </a:r>
            <a:r>
              <a:rPr lang="en-US" sz="3200" dirty="0" err="1" smtClean="0"/>
              <a:t>oživo</a:t>
            </a:r>
            <a:r>
              <a:rPr lang="cs-CZ" sz="3200" dirty="0" smtClean="0"/>
              <a:t>-</a:t>
            </a:r>
            <a:r>
              <a:rPr lang="en-US" sz="3200" dirty="0" err="1" smtClean="0"/>
              <a:t>vání</a:t>
            </a:r>
            <a:r>
              <a:rPr lang="en-US" sz="3200" dirty="0" smtClean="0"/>
              <a:t> </a:t>
            </a:r>
            <a:r>
              <a:rPr lang="en-US" sz="3200" dirty="0" err="1" smtClean="0"/>
              <a:t>tradičních</a:t>
            </a:r>
            <a:r>
              <a:rPr lang="en-US" sz="3200" dirty="0" smtClean="0"/>
              <a:t> </a:t>
            </a:r>
            <a:r>
              <a:rPr lang="en-US" sz="3200" dirty="0" err="1" smtClean="0"/>
              <a:t>zvyklostí</a:t>
            </a:r>
            <a:r>
              <a:rPr lang="en-US" sz="3200" dirty="0" smtClean="0"/>
              <a:t> a </a:t>
            </a:r>
            <a:r>
              <a:rPr lang="en-US" sz="3200" dirty="0" err="1" smtClean="0"/>
              <a:t>řemesel</a:t>
            </a:r>
            <a:r>
              <a:rPr lang="en-US" sz="3200" dirty="0" smtClean="0"/>
              <a:t>, </a:t>
            </a:r>
            <a:r>
              <a:rPr lang="en-US" sz="3200" dirty="0" err="1" smtClean="0"/>
              <a:t>udržitelná</a:t>
            </a:r>
            <a:r>
              <a:rPr lang="en-US" sz="3200" dirty="0" smtClean="0"/>
              <a:t> </a:t>
            </a:r>
            <a:r>
              <a:rPr lang="en-US" sz="3200" dirty="0" err="1" smtClean="0"/>
              <a:t>turistika</a:t>
            </a:r>
            <a:r>
              <a:rPr lang="en-US" sz="3200" dirty="0" smtClean="0"/>
              <a:t>, </a:t>
            </a:r>
            <a:r>
              <a:rPr lang="en-US" sz="3200" dirty="0" err="1" smtClean="0"/>
              <a:t>péče</a:t>
            </a:r>
            <a:r>
              <a:rPr lang="en-US" sz="3200" dirty="0" smtClean="0"/>
              <a:t> o k</a:t>
            </a:r>
            <a:r>
              <a:rPr lang="cs-CZ" sz="3200" dirty="0" err="1" smtClean="0"/>
              <a:t>ra</a:t>
            </a:r>
            <a:r>
              <a:rPr lang="en-US" sz="3200" dirty="0" err="1" smtClean="0"/>
              <a:t>jinu</a:t>
            </a:r>
            <a:r>
              <a:rPr lang="en-US" sz="3200" dirty="0" smtClean="0"/>
              <a:t>, </a:t>
            </a:r>
            <a:r>
              <a:rPr lang="en-US" sz="3200" dirty="0" err="1" smtClean="0"/>
              <a:t>výsadba</a:t>
            </a:r>
            <a:r>
              <a:rPr lang="en-US" sz="3200" dirty="0" smtClean="0"/>
              <a:t> </a:t>
            </a:r>
            <a:r>
              <a:rPr lang="en-US" sz="3200" dirty="0" err="1" smtClean="0"/>
              <a:t>stromů</a:t>
            </a:r>
            <a:r>
              <a:rPr lang="en-US" sz="3200" dirty="0" smtClean="0"/>
              <a:t>, </a:t>
            </a:r>
            <a:r>
              <a:rPr lang="en-US" sz="3200" dirty="0" err="1" smtClean="0"/>
              <a:t>údržba</a:t>
            </a:r>
            <a:r>
              <a:rPr lang="en-US" sz="3200" dirty="0" smtClean="0"/>
              <a:t> </a:t>
            </a:r>
            <a:r>
              <a:rPr lang="en-US" sz="3200" dirty="0" err="1" smtClean="0"/>
              <a:t>parků</a:t>
            </a:r>
            <a:r>
              <a:rPr lang="en-US" sz="3200" dirty="0" smtClean="0"/>
              <a:t>, </a:t>
            </a:r>
            <a:r>
              <a:rPr lang="en-US" sz="3200" dirty="0" err="1" smtClean="0"/>
              <a:t>akce</a:t>
            </a:r>
            <a:r>
              <a:rPr lang="en-US" sz="3200" dirty="0" smtClean="0"/>
              <a:t> pro </a:t>
            </a:r>
            <a:r>
              <a:rPr lang="en-US" sz="3200" dirty="0" err="1" smtClean="0"/>
              <a:t>veřejnost</a:t>
            </a:r>
            <a:r>
              <a:rPr lang="en-US" sz="3200" dirty="0" smtClean="0"/>
              <a:t> (</a:t>
            </a:r>
            <a:r>
              <a:rPr lang="en-US" sz="3200" dirty="0" err="1" smtClean="0"/>
              <a:t>slavnosti</a:t>
            </a:r>
            <a:r>
              <a:rPr lang="en-US" sz="3200" dirty="0" smtClean="0"/>
              <a:t>, </a:t>
            </a:r>
            <a:r>
              <a:rPr lang="en-US" sz="3200" dirty="0" err="1" smtClean="0"/>
              <a:t>jarmarky</a:t>
            </a:r>
            <a:r>
              <a:rPr lang="en-US" sz="3200" dirty="0" smtClean="0"/>
              <a:t>, </a:t>
            </a:r>
            <a:r>
              <a:rPr lang="en-US" sz="3200" dirty="0" err="1" smtClean="0"/>
              <a:t>poutě</a:t>
            </a:r>
            <a:r>
              <a:rPr lang="en-US" sz="3200" dirty="0" smtClean="0"/>
              <a:t>), </a:t>
            </a:r>
            <a:r>
              <a:rPr lang="en-US" sz="3200" dirty="0" err="1" smtClean="0"/>
              <a:t>vlastní</a:t>
            </a:r>
            <a:r>
              <a:rPr lang="en-US" sz="3200" dirty="0" smtClean="0"/>
              <a:t> </a:t>
            </a:r>
            <a:r>
              <a:rPr lang="en-US" sz="3200" dirty="0" err="1" smtClean="0"/>
              <a:t>práce</a:t>
            </a:r>
            <a:r>
              <a:rPr lang="en-US" sz="3200" dirty="0" smtClean="0"/>
              <a:t> </a:t>
            </a:r>
            <a:r>
              <a:rPr lang="en-US" sz="3200" dirty="0" err="1" smtClean="0"/>
              <a:t>místních</a:t>
            </a:r>
            <a:r>
              <a:rPr lang="en-US" sz="3200" dirty="0" smtClean="0"/>
              <a:t> </a:t>
            </a:r>
            <a:r>
              <a:rPr lang="en-US" sz="3200" dirty="0" err="1" smtClean="0"/>
              <a:t>orgánů</a:t>
            </a:r>
            <a:r>
              <a:rPr lang="en-US" sz="3200" dirty="0" smtClean="0"/>
              <a:t> - </a:t>
            </a:r>
            <a:r>
              <a:rPr lang="en-US" sz="3200" dirty="0" err="1" smtClean="0"/>
              <a:t>zapracování</a:t>
            </a:r>
            <a:r>
              <a:rPr lang="en-US" sz="3200" dirty="0" smtClean="0"/>
              <a:t> </a:t>
            </a:r>
            <a:r>
              <a:rPr lang="en-US" sz="3200" dirty="0" err="1" smtClean="0"/>
              <a:t>principů</a:t>
            </a:r>
            <a:r>
              <a:rPr lang="en-US" sz="3200" dirty="0" smtClean="0"/>
              <a:t> </a:t>
            </a:r>
            <a:r>
              <a:rPr lang="en-US" sz="3200" dirty="0" err="1" smtClean="0"/>
              <a:t>udržitelného</a:t>
            </a:r>
            <a:r>
              <a:rPr lang="en-US" sz="3200" dirty="0" smtClean="0"/>
              <a:t> </a:t>
            </a:r>
            <a:r>
              <a:rPr lang="en-US" sz="3200" dirty="0" err="1" smtClean="0"/>
              <a:t>rozvoje</a:t>
            </a:r>
            <a:r>
              <a:rPr lang="en-US" sz="3200" dirty="0" smtClean="0"/>
              <a:t> do </a:t>
            </a:r>
            <a:r>
              <a:rPr lang="en-US" sz="3200" dirty="0" err="1" smtClean="0"/>
              <a:t>koncepcí</a:t>
            </a:r>
            <a:r>
              <a:rPr lang="en-US" sz="3200" dirty="0" smtClean="0"/>
              <a:t>, </a:t>
            </a:r>
            <a:r>
              <a:rPr lang="en-US" sz="3200" dirty="0" err="1" smtClean="0"/>
              <a:t>plánů</a:t>
            </a:r>
            <a:r>
              <a:rPr lang="en-US" sz="3200" dirty="0" smtClean="0"/>
              <a:t> </a:t>
            </a:r>
            <a:r>
              <a:rPr lang="en-US" sz="3200" dirty="0" err="1" smtClean="0"/>
              <a:t>i</a:t>
            </a:r>
            <a:r>
              <a:rPr lang="en-US" sz="3200" dirty="0" smtClean="0"/>
              <a:t> </a:t>
            </a:r>
            <a:r>
              <a:rPr lang="en-US" sz="3200" dirty="0" err="1" smtClean="0"/>
              <a:t>každodenní</a:t>
            </a:r>
            <a:r>
              <a:rPr lang="en-US" sz="3200" dirty="0" smtClean="0"/>
              <a:t> </a:t>
            </a:r>
            <a:r>
              <a:rPr lang="en-US" sz="3200" dirty="0" err="1" smtClean="0"/>
              <a:t>agendy</a:t>
            </a:r>
            <a:r>
              <a:rPr lang="en-US" sz="3200" dirty="0" smtClean="0"/>
              <a:t>, </a:t>
            </a:r>
            <a:r>
              <a:rPr lang="en-US" sz="3200" dirty="0" err="1" smtClean="0"/>
              <a:t>ekologické</a:t>
            </a:r>
            <a:r>
              <a:rPr lang="en-US" sz="3200" dirty="0" smtClean="0"/>
              <a:t> </a:t>
            </a:r>
            <a:r>
              <a:rPr lang="en-US" sz="3200" dirty="0" err="1" smtClean="0"/>
              <a:t>vytápění</a:t>
            </a:r>
            <a:r>
              <a:rPr lang="en-US" sz="3200" dirty="0" smtClean="0"/>
              <a:t>, </a:t>
            </a:r>
            <a:r>
              <a:rPr lang="en-US" sz="3200" dirty="0" err="1" smtClean="0"/>
              <a:t>třídění</a:t>
            </a:r>
            <a:r>
              <a:rPr lang="en-US" sz="3200" dirty="0" smtClean="0"/>
              <a:t> </a:t>
            </a:r>
            <a:r>
              <a:rPr lang="en-US" sz="3200" dirty="0" err="1" smtClean="0"/>
              <a:t>komunálního</a:t>
            </a:r>
            <a:r>
              <a:rPr lang="en-US" sz="3200" dirty="0" smtClean="0"/>
              <a:t> </a:t>
            </a:r>
            <a:r>
              <a:rPr lang="en-US" sz="3200" dirty="0" err="1" smtClean="0"/>
              <a:t>odpadu</a:t>
            </a:r>
            <a:r>
              <a:rPr lang="en-US" sz="3200" dirty="0" smtClean="0"/>
              <a:t>, </a:t>
            </a:r>
            <a:r>
              <a:rPr lang="en-US" sz="3200" dirty="0" err="1" smtClean="0"/>
              <a:t>nákupy</a:t>
            </a:r>
            <a:r>
              <a:rPr lang="en-US" sz="3200" dirty="0" smtClean="0"/>
              <a:t> </a:t>
            </a:r>
            <a:r>
              <a:rPr lang="en-US" sz="3200" dirty="0" err="1" smtClean="0"/>
              <a:t>respektující</a:t>
            </a:r>
            <a:r>
              <a:rPr lang="en-US" sz="3200" dirty="0" smtClean="0"/>
              <a:t> </a:t>
            </a:r>
            <a:r>
              <a:rPr lang="en-US" sz="3200" dirty="0" err="1" smtClean="0"/>
              <a:t>udrži</a:t>
            </a:r>
            <a:r>
              <a:rPr lang="cs-CZ" sz="3200" dirty="0" smtClean="0"/>
              <a:t>-</a:t>
            </a:r>
            <a:r>
              <a:rPr lang="en-US" sz="3200" dirty="0" err="1" smtClean="0"/>
              <a:t>telnost</a:t>
            </a:r>
            <a:r>
              <a:rPr lang="en-US" sz="3200" dirty="0" smtClean="0"/>
              <a:t> </a:t>
            </a:r>
            <a:r>
              <a:rPr lang="en-US" sz="3200" dirty="0" err="1" smtClean="0"/>
              <a:t>spotřeby</a:t>
            </a:r>
            <a:r>
              <a:rPr lang="en-US" sz="3200" dirty="0" smtClean="0"/>
              <a:t> </a:t>
            </a:r>
            <a:r>
              <a:rPr lang="cs-CZ" sz="3200" dirty="0" smtClean="0"/>
              <a:t>aj</a:t>
            </a:r>
            <a:r>
              <a:rPr lang="en-US" sz="3200" dirty="0" smtClean="0"/>
              <a:t>. </a:t>
            </a:r>
            <a:r>
              <a:rPr lang="en-US" sz="3200" dirty="0" err="1" smtClean="0"/>
              <a:t>Předpokladem</a:t>
            </a:r>
            <a:r>
              <a:rPr lang="en-US" sz="3200" dirty="0" smtClean="0"/>
              <a:t> pro </a:t>
            </a:r>
            <a:r>
              <a:rPr lang="en-US" sz="3200" dirty="0" err="1" smtClean="0"/>
              <a:t>uskutečňování</a:t>
            </a:r>
            <a:r>
              <a:rPr lang="en-US" sz="3200" dirty="0" smtClean="0"/>
              <a:t> </a:t>
            </a:r>
            <a:r>
              <a:rPr lang="en-US" sz="3200" dirty="0" err="1" smtClean="0"/>
              <a:t>místní</a:t>
            </a:r>
            <a:r>
              <a:rPr lang="en-US" sz="3200" dirty="0" smtClean="0"/>
              <a:t> </a:t>
            </a:r>
            <a:r>
              <a:rPr lang="en-US" sz="3200" dirty="0" err="1" smtClean="0"/>
              <a:t>Agendy</a:t>
            </a:r>
            <a:r>
              <a:rPr lang="en-US" sz="3200" dirty="0" smtClean="0"/>
              <a:t> 21 je </a:t>
            </a:r>
            <a:r>
              <a:rPr lang="en-US" sz="3200" b="1" i="1" dirty="0" err="1" smtClean="0"/>
              <a:t>zapojení</a:t>
            </a:r>
            <a:r>
              <a:rPr lang="en-US" sz="3200" b="1" i="1" dirty="0" smtClean="0"/>
              <a:t> </a:t>
            </a:r>
            <a:r>
              <a:rPr lang="en-US" sz="3200" b="1" i="1" dirty="0" err="1" smtClean="0"/>
              <a:t>místních</a:t>
            </a:r>
            <a:r>
              <a:rPr lang="en-US" sz="3200" b="1" i="1" dirty="0" smtClean="0"/>
              <a:t> </a:t>
            </a:r>
            <a:r>
              <a:rPr lang="en-US" sz="3200" b="1" i="1" dirty="0" err="1" smtClean="0"/>
              <a:t>občanů</a:t>
            </a:r>
            <a:r>
              <a:rPr lang="en-US" sz="3200" b="1" i="1" dirty="0" smtClean="0"/>
              <a:t> a </a:t>
            </a:r>
            <a:r>
              <a:rPr lang="en-US" sz="3200" b="1" i="1" dirty="0" err="1" smtClean="0"/>
              <a:t>veřejných</a:t>
            </a:r>
            <a:r>
              <a:rPr lang="en-US" sz="3200" b="1" i="1" dirty="0" smtClean="0"/>
              <a:t> </a:t>
            </a:r>
            <a:r>
              <a:rPr lang="en-US" sz="3200" b="1" i="1" dirty="0" err="1" smtClean="0"/>
              <a:t>činitelů</a:t>
            </a:r>
            <a:r>
              <a:rPr lang="en-US" sz="3200" b="1" i="1" dirty="0" smtClean="0"/>
              <a:t>.</a:t>
            </a:r>
          </a:p>
          <a:p>
            <a:endParaRPr lang="en-US" sz="3200" dirty="0"/>
          </a:p>
        </p:txBody>
      </p:sp>
    </p:spTree>
    <p:extLst>
      <p:ext uri="{BB962C8B-B14F-4D97-AF65-F5344CB8AC3E}">
        <p14:creationId xmlns:p14="http://schemas.microsoft.com/office/powerpoint/2010/main" val="137248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836712"/>
            <a:ext cx="7920880" cy="4524315"/>
          </a:xfrm>
          <a:prstGeom prst="rect">
            <a:avLst/>
          </a:prstGeom>
          <a:noFill/>
        </p:spPr>
        <p:txBody>
          <a:bodyPr wrap="square" rtlCol="0">
            <a:spAutoFit/>
          </a:bodyPr>
          <a:lstStyle/>
          <a:p>
            <a:r>
              <a:rPr lang="en-US" sz="3200" dirty="0" smtClean="0"/>
              <a:t>Na </a:t>
            </a:r>
            <a:r>
              <a:rPr lang="en-US" sz="3200" dirty="0" err="1" smtClean="0"/>
              <a:t>Agendu</a:t>
            </a:r>
            <a:r>
              <a:rPr lang="en-US" sz="3200" dirty="0" smtClean="0"/>
              <a:t> 21 </a:t>
            </a:r>
            <a:r>
              <a:rPr lang="en-US" sz="3200" dirty="0" err="1" smtClean="0"/>
              <a:t>volně</a:t>
            </a:r>
            <a:r>
              <a:rPr lang="en-US" sz="3200" dirty="0" smtClean="0"/>
              <a:t> </a:t>
            </a:r>
            <a:r>
              <a:rPr lang="en-US" sz="3200" dirty="0" err="1" smtClean="0"/>
              <a:t>navazuje</a:t>
            </a:r>
            <a:r>
              <a:rPr lang="en-US" sz="3200" dirty="0" smtClean="0"/>
              <a:t> </a:t>
            </a:r>
            <a:r>
              <a:rPr lang="en-US" sz="3200" dirty="0" err="1" smtClean="0">
                <a:hlinkClick r:id="rId2" tooltip="Deklarace tisíciletí"/>
              </a:rPr>
              <a:t>Deklarace</a:t>
            </a:r>
            <a:r>
              <a:rPr lang="en-US" sz="3200" dirty="0" smtClean="0">
                <a:hlinkClick r:id="rId2" tooltip="Deklarace tisíciletí"/>
              </a:rPr>
              <a:t> </a:t>
            </a:r>
            <a:r>
              <a:rPr lang="en-US" sz="3200" dirty="0" err="1" smtClean="0">
                <a:hlinkClick r:id="rId2" tooltip="Deklarace tisíciletí"/>
              </a:rPr>
              <a:t>tisíciletí</a:t>
            </a:r>
            <a:r>
              <a:rPr lang="en-US" sz="3200" dirty="0" smtClean="0"/>
              <a:t> a program </a:t>
            </a:r>
            <a:r>
              <a:rPr lang="en-US" sz="3200" dirty="0" err="1" smtClean="0">
                <a:hlinkClick r:id="rId3" tooltip="Rozvojové cíle tisíciletí"/>
              </a:rPr>
              <a:t>Rozvojové</a:t>
            </a:r>
            <a:r>
              <a:rPr lang="en-US" sz="3200" dirty="0" smtClean="0">
                <a:hlinkClick r:id="rId3" tooltip="Rozvojové cíle tisíciletí"/>
              </a:rPr>
              <a:t> </a:t>
            </a:r>
            <a:r>
              <a:rPr lang="en-US" sz="3200" dirty="0" err="1" smtClean="0">
                <a:hlinkClick r:id="rId3" tooltip="Rozvojové cíle tisíciletí"/>
              </a:rPr>
              <a:t>cíle</a:t>
            </a:r>
            <a:r>
              <a:rPr lang="en-US" sz="3200" dirty="0" smtClean="0">
                <a:hlinkClick r:id="rId3" tooltip="Rozvojové cíle tisíciletí"/>
              </a:rPr>
              <a:t> </a:t>
            </a:r>
            <a:r>
              <a:rPr lang="en-US" sz="3200" dirty="0" err="1" smtClean="0">
                <a:hlinkClick r:id="rId3" tooltip="Rozvojové cíle tisíciletí"/>
              </a:rPr>
              <a:t>tisíciletí</a:t>
            </a:r>
            <a:r>
              <a:rPr lang="en-US" sz="3200" dirty="0" smtClean="0"/>
              <a:t> (</a:t>
            </a:r>
            <a:r>
              <a:rPr lang="en-US" sz="3200" dirty="0" err="1" smtClean="0"/>
              <a:t>oba</a:t>
            </a:r>
            <a:r>
              <a:rPr lang="en-US" sz="3200" dirty="0" smtClean="0"/>
              <a:t> z </a:t>
            </a:r>
            <a:r>
              <a:rPr lang="en-US" sz="3200" dirty="0" err="1" smtClean="0"/>
              <a:t>roku</a:t>
            </a:r>
            <a:r>
              <a:rPr lang="en-US" sz="3200" dirty="0" smtClean="0"/>
              <a:t> 2000). </a:t>
            </a:r>
            <a:endParaRPr lang="cs-CZ" sz="3200" dirty="0" smtClean="0"/>
          </a:p>
          <a:p>
            <a:endParaRPr lang="cs-CZ" sz="3200" dirty="0" smtClean="0"/>
          </a:p>
          <a:p>
            <a:r>
              <a:rPr lang="en-US" sz="3200" dirty="0" err="1" smtClean="0"/>
              <a:t>Tyto</a:t>
            </a:r>
            <a:r>
              <a:rPr lang="en-US" sz="3200" dirty="0" smtClean="0"/>
              <a:t> </a:t>
            </a:r>
            <a:r>
              <a:rPr lang="en-US" sz="3200" dirty="0" err="1" smtClean="0"/>
              <a:t>projekty</a:t>
            </a:r>
            <a:r>
              <a:rPr lang="en-US" sz="3200" dirty="0" smtClean="0"/>
              <a:t> </a:t>
            </a:r>
            <a:r>
              <a:rPr lang="en-US" sz="3200" dirty="0" err="1" smtClean="0"/>
              <a:t>měly</a:t>
            </a:r>
            <a:r>
              <a:rPr lang="en-US" sz="3200" dirty="0" smtClean="0"/>
              <a:t> (</a:t>
            </a:r>
            <a:r>
              <a:rPr lang="en-US" sz="3200" dirty="0" err="1" smtClean="0"/>
              <a:t>stejně</a:t>
            </a:r>
            <a:r>
              <a:rPr lang="en-US" sz="3200" dirty="0" smtClean="0"/>
              <a:t> </a:t>
            </a:r>
            <a:r>
              <a:rPr lang="en-US" sz="3200" dirty="0" err="1" smtClean="0"/>
              <a:t>jako</a:t>
            </a:r>
            <a:r>
              <a:rPr lang="en-US" sz="3200" dirty="0" smtClean="0"/>
              <a:t> Agenda 21) </a:t>
            </a:r>
            <a:r>
              <a:rPr lang="en-US" sz="3200" dirty="0" err="1" smtClean="0"/>
              <a:t>dílčí</a:t>
            </a:r>
            <a:r>
              <a:rPr lang="en-US" sz="3200" dirty="0" smtClean="0"/>
              <a:t> </a:t>
            </a:r>
            <a:r>
              <a:rPr lang="en-US" sz="3200" dirty="0" err="1" smtClean="0"/>
              <a:t>úspěchy</a:t>
            </a:r>
            <a:r>
              <a:rPr lang="en-US" sz="3200" dirty="0" smtClean="0"/>
              <a:t>, ale </a:t>
            </a:r>
            <a:r>
              <a:rPr lang="en-US" sz="3200" dirty="0" err="1" smtClean="0"/>
              <a:t>zlepšení</a:t>
            </a:r>
            <a:r>
              <a:rPr lang="en-US" sz="3200" dirty="0" smtClean="0"/>
              <a:t>, </a:t>
            </a:r>
            <a:r>
              <a:rPr lang="en-US" sz="3200" dirty="0" err="1" smtClean="0"/>
              <a:t>není</a:t>
            </a:r>
            <a:r>
              <a:rPr lang="en-US" sz="3200" dirty="0" smtClean="0"/>
              <a:t> </a:t>
            </a:r>
            <a:r>
              <a:rPr lang="en-US" sz="3200" dirty="0" err="1" smtClean="0"/>
              <a:t>dostačující</a:t>
            </a:r>
            <a:r>
              <a:rPr lang="en-US" sz="3200" dirty="0" smtClean="0"/>
              <a:t>. </a:t>
            </a:r>
            <a:endParaRPr lang="cs-CZ" sz="3200" dirty="0" smtClean="0"/>
          </a:p>
          <a:p>
            <a:endParaRPr lang="cs-CZ" sz="3200" dirty="0"/>
          </a:p>
          <a:p>
            <a:r>
              <a:rPr lang="cs-CZ" sz="3200" dirty="0"/>
              <a:t>Ú</a:t>
            </a:r>
            <a:r>
              <a:rPr lang="cs-CZ" sz="3200" dirty="0" smtClean="0"/>
              <a:t>koly vědy a výzkumu po SD Summit v </a:t>
            </a:r>
            <a:r>
              <a:rPr lang="cs-CZ" sz="3200" dirty="0" err="1" smtClean="0"/>
              <a:t>Johannesburku</a:t>
            </a:r>
            <a:r>
              <a:rPr lang="cs-CZ" sz="3200" dirty="0" smtClean="0"/>
              <a:t> (2002).</a:t>
            </a:r>
            <a:endParaRPr lang="en-US" sz="3200" dirty="0"/>
          </a:p>
        </p:txBody>
      </p:sp>
    </p:spTree>
    <p:extLst>
      <p:ext uri="{BB962C8B-B14F-4D97-AF65-F5344CB8AC3E}">
        <p14:creationId xmlns:p14="http://schemas.microsoft.com/office/powerpoint/2010/main" val="67500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83568" y="764704"/>
            <a:ext cx="7920880" cy="4308872"/>
          </a:xfrm>
          <a:prstGeom prst="rect">
            <a:avLst/>
          </a:prstGeom>
          <a:noFill/>
        </p:spPr>
        <p:txBody>
          <a:bodyPr wrap="square" rtlCol="0">
            <a:spAutoFit/>
          </a:bodyPr>
          <a:lstStyle/>
          <a:p>
            <a:r>
              <a:rPr lang="en-US" sz="3200" dirty="0" smtClean="0"/>
              <a:t>V </a:t>
            </a:r>
            <a:r>
              <a:rPr lang="en-US" sz="3200" dirty="0" err="1" smtClean="0"/>
              <a:t>současnosti</a:t>
            </a:r>
            <a:r>
              <a:rPr lang="en-US" sz="3200" dirty="0" smtClean="0"/>
              <a:t> pro</a:t>
            </a:r>
            <a:r>
              <a:rPr lang="cs-CZ" sz="3200" dirty="0" err="1" smtClean="0"/>
              <a:t>běhla</a:t>
            </a:r>
            <a:r>
              <a:rPr lang="en-US" sz="3200" dirty="0" smtClean="0"/>
              <a:t> </a:t>
            </a:r>
            <a:r>
              <a:rPr lang="en-US" sz="3200" dirty="0" err="1" smtClean="0"/>
              <a:t>jednání</a:t>
            </a:r>
            <a:r>
              <a:rPr lang="en-US" sz="3200" dirty="0" smtClean="0"/>
              <a:t>, </a:t>
            </a:r>
            <a:r>
              <a:rPr lang="en-US" sz="3200" dirty="0" err="1" smtClean="0"/>
              <a:t>která</a:t>
            </a:r>
            <a:r>
              <a:rPr lang="en-US" sz="3200" dirty="0" smtClean="0"/>
              <a:t> se </a:t>
            </a:r>
            <a:r>
              <a:rPr lang="en-US" sz="3200" dirty="0" err="1" smtClean="0"/>
              <a:t>snaží</a:t>
            </a:r>
            <a:r>
              <a:rPr lang="en-US" sz="3200" dirty="0" smtClean="0"/>
              <a:t> o </a:t>
            </a:r>
            <a:r>
              <a:rPr lang="en-US" sz="3200" dirty="0" err="1" smtClean="0"/>
              <a:t>nový</a:t>
            </a:r>
            <a:r>
              <a:rPr lang="en-US" sz="3200" dirty="0" smtClean="0"/>
              <a:t> </a:t>
            </a:r>
            <a:r>
              <a:rPr lang="en-US" sz="3200" dirty="0" err="1" smtClean="0"/>
              <a:t>dokument</a:t>
            </a:r>
            <a:r>
              <a:rPr lang="en-US" sz="3200" dirty="0" smtClean="0"/>
              <a:t>, </a:t>
            </a:r>
            <a:r>
              <a:rPr lang="en-US" sz="3200" dirty="0" err="1" smtClean="0"/>
              <a:t>který</a:t>
            </a:r>
            <a:r>
              <a:rPr lang="en-US" sz="3200" dirty="0" smtClean="0"/>
              <a:t> by </a:t>
            </a:r>
            <a:r>
              <a:rPr lang="en-US" sz="3200" dirty="0" err="1" smtClean="0"/>
              <a:t>navázal</a:t>
            </a:r>
            <a:r>
              <a:rPr lang="en-US" sz="3200" dirty="0" smtClean="0"/>
              <a:t> </a:t>
            </a:r>
            <a:r>
              <a:rPr lang="en-US" sz="3200" dirty="0" err="1" smtClean="0"/>
              <a:t>na</a:t>
            </a:r>
            <a:r>
              <a:rPr lang="en-US" sz="3200" dirty="0" smtClean="0"/>
              <a:t> </a:t>
            </a:r>
            <a:r>
              <a:rPr lang="en-US" sz="3200" dirty="0" err="1" smtClean="0"/>
              <a:t>předchozí</a:t>
            </a:r>
            <a:r>
              <a:rPr lang="en-US" sz="3200" dirty="0" smtClean="0"/>
              <a:t> a </a:t>
            </a:r>
            <a:r>
              <a:rPr lang="en-US" sz="3200" dirty="0" err="1" smtClean="0"/>
              <a:t>zároveň</a:t>
            </a:r>
            <a:r>
              <a:rPr lang="en-US" sz="3200" dirty="0" smtClean="0"/>
              <a:t> </a:t>
            </a:r>
            <a:r>
              <a:rPr lang="en-US" sz="3200" dirty="0" err="1" smtClean="0"/>
              <a:t>navrhl</a:t>
            </a:r>
            <a:r>
              <a:rPr lang="en-US" sz="3200" dirty="0" smtClean="0"/>
              <a:t> </a:t>
            </a:r>
            <a:r>
              <a:rPr lang="en-US" sz="3200" dirty="0" err="1" smtClean="0"/>
              <a:t>koncepci</a:t>
            </a:r>
            <a:r>
              <a:rPr lang="en-US" sz="3200" dirty="0" smtClean="0"/>
              <a:t> </a:t>
            </a:r>
            <a:endParaRPr lang="cs-CZ" sz="3200" dirty="0" smtClean="0"/>
          </a:p>
          <a:p>
            <a:endParaRPr lang="cs-CZ" sz="3200" dirty="0"/>
          </a:p>
          <a:p>
            <a:r>
              <a:rPr lang="en-US" sz="3200" dirty="0" err="1" smtClean="0"/>
              <a:t>Rozvojové</a:t>
            </a:r>
            <a:r>
              <a:rPr lang="en-US" sz="3200" dirty="0" smtClean="0"/>
              <a:t> </a:t>
            </a:r>
            <a:r>
              <a:rPr lang="en-US" sz="3200" dirty="0" err="1" smtClean="0"/>
              <a:t>agendy</a:t>
            </a:r>
            <a:r>
              <a:rPr lang="en-US" sz="3200" dirty="0" smtClean="0"/>
              <a:t> </a:t>
            </a:r>
            <a:r>
              <a:rPr lang="en-US" sz="3200" dirty="0" err="1" smtClean="0"/>
              <a:t>po</a:t>
            </a:r>
            <a:r>
              <a:rPr lang="en-US" sz="3200" dirty="0" smtClean="0"/>
              <a:t> </a:t>
            </a:r>
            <a:r>
              <a:rPr lang="en-US" sz="3200" dirty="0" err="1" smtClean="0"/>
              <a:t>roce</a:t>
            </a:r>
            <a:r>
              <a:rPr lang="en-US" sz="3200" dirty="0" smtClean="0"/>
              <a:t> 2015 </a:t>
            </a:r>
            <a:endParaRPr lang="cs-CZ" sz="3200" dirty="0" smtClean="0"/>
          </a:p>
          <a:p>
            <a:endParaRPr lang="cs-CZ" sz="3200" dirty="0"/>
          </a:p>
          <a:p>
            <a:r>
              <a:rPr lang="en-US" sz="3200" dirty="0" smtClean="0"/>
              <a:t>a </a:t>
            </a:r>
            <a:r>
              <a:rPr lang="en-US" sz="3200" dirty="0" err="1" smtClean="0"/>
              <a:t>Cílů</a:t>
            </a:r>
            <a:r>
              <a:rPr lang="en-US" sz="3200" dirty="0" smtClean="0"/>
              <a:t> </a:t>
            </a:r>
            <a:r>
              <a:rPr lang="en-US" sz="3200" dirty="0" err="1" smtClean="0"/>
              <a:t>udržitelného</a:t>
            </a:r>
            <a:r>
              <a:rPr lang="en-US" sz="3200" dirty="0" smtClean="0"/>
              <a:t> </a:t>
            </a:r>
            <a:r>
              <a:rPr lang="en-US" sz="3200" dirty="0" err="1" smtClean="0"/>
              <a:t>rozvoje</a:t>
            </a:r>
            <a:r>
              <a:rPr lang="en-US" sz="3200" dirty="0" smtClean="0"/>
              <a:t> </a:t>
            </a:r>
            <a:r>
              <a:rPr lang="en-US" sz="3200" i="1" dirty="0" smtClean="0"/>
              <a:t>(Post 2015 Agenda &amp; The Sustainable Development Goals)</a:t>
            </a:r>
            <a:r>
              <a:rPr lang="en-US" sz="3200" dirty="0" smtClean="0"/>
              <a:t>.</a:t>
            </a:r>
            <a:r>
              <a:rPr lang="en-US" sz="3200" baseline="30000" dirty="0" smtClean="0">
                <a:hlinkClick r:id="rId2"/>
              </a:rPr>
              <a:t>[2]</a:t>
            </a:r>
            <a:endParaRPr lang="en-US" sz="3200" dirty="0" smtClean="0"/>
          </a:p>
          <a:p>
            <a:endParaRPr lang="en-US" dirty="0"/>
          </a:p>
        </p:txBody>
      </p:sp>
    </p:spTree>
    <p:extLst>
      <p:ext uri="{BB962C8B-B14F-4D97-AF65-F5344CB8AC3E}">
        <p14:creationId xmlns:p14="http://schemas.microsoft.com/office/powerpoint/2010/main" val="1322938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55576" y="764704"/>
            <a:ext cx="7848872" cy="2585323"/>
          </a:xfrm>
          <a:prstGeom prst="rect">
            <a:avLst/>
          </a:prstGeom>
          <a:noFill/>
        </p:spPr>
        <p:txBody>
          <a:bodyPr wrap="square" rtlCol="0">
            <a:spAutoFit/>
          </a:bodyPr>
          <a:lstStyle/>
          <a:p>
            <a:r>
              <a:rPr lang="en-US" sz="3600" dirty="0" smtClean="0"/>
              <a:t>The </a:t>
            </a:r>
            <a:r>
              <a:rPr lang="en-US" sz="3600" dirty="0"/>
              <a:t>Millennium Development Goals Report </a:t>
            </a:r>
            <a:endParaRPr lang="cs-CZ" sz="3600" dirty="0" smtClean="0"/>
          </a:p>
          <a:p>
            <a:endParaRPr lang="en-US" sz="3600" dirty="0"/>
          </a:p>
          <a:p>
            <a:r>
              <a:rPr lang="en-US" sz="3600" dirty="0"/>
              <a:t>2015</a:t>
            </a:r>
          </a:p>
          <a:p>
            <a:endParaRPr lang="en-US" dirty="0"/>
          </a:p>
        </p:txBody>
      </p:sp>
    </p:spTree>
    <p:extLst>
      <p:ext uri="{BB962C8B-B14F-4D97-AF65-F5344CB8AC3E}">
        <p14:creationId xmlns:p14="http://schemas.microsoft.com/office/powerpoint/2010/main" val="769943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83568" y="620688"/>
            <a:ext cx="8064896" cy="5693866"/>
          </a:xfrm>
          <a:prstGeom prst="rect">
            <a:avLst/>
          </a:prstGeom>
          <a:noFill/>
        </p:spPr>
        <p:txBody>
          <a:bodyPr wrap="square" rtlCol="0">
            <a:spAutoFit/>
          </a:bodyPr>
          <a:lstStyle/>
          <a:p>
            <a:r>
              <a:rPr lang="en-US" sz="2800" b="1" dirty="0"/>
              <a:t>Geospatial data can support monitoring in many </a:t>
            </a:r>
          </a:p>
          <a:p>
            <a:r>
              <a:rPr lang="en-US" sz="2800" b="1" dirty="0"/>
              <a:t>aspects of development, from health care to natural </a:t>
            </a:r>
          </a:p>
          <a:p>
            <a:r>
              <a:rPr lang="en-US" sz="2800" b="1" dirty="0"/>
              <a:t>resource management </a:t>
            </a:r>
            <a:endParaRPr lang="cs-CZ" sz="2800" b="1" dirty="0" smtClean="0"/>
          </a:p>
          <a:p>
            <a:endParaRPr lang="en-US" sz="2800" b="1" dirty="0"/>
          </a:p>
          <a:p>
            <a:r>
              <a:rPr lang="en-US" sz="2800" dirty="0"/>
              <a:t>Knowing where people and things are and their relationship </a:t>
            </a:r>
            <a:r>
              <a:rPr lang="en-US" sz="2800" dirty="0" smtClean="0"/>
              <a:t>to </a:t>
            </a:r>
            <a:r>
              <a:rPr lang="en-US" sz="2800" dirty="0"/>
              <a:t>each other is essential for informed decision-making. </a:t>
            </a:r>
            <a:endParaRPr lang="cs-CZ" sz="2800" dirty="0" smtClean="0"/>
          </a:p>
          <a:p>
            <a:endParaRPr lang="en-US" sz="2800" dirty="0"/>
          </a:p>
          <a:p>
            <a:r>
              <a:rPr lang="en-US" sz="2800" dirty="0"/>
              <a:t>Comprehensive location-based information is helping </a:t>
            </a:r>
          </a:p>
          <a:p>
            <a:r>
              <a:rPr lang="en-US" sz="2800" dirty="0"/>
              <a:t>Governments to develop strategic priorities, make decisions, </a:t>
            </a:r>
            <a:r>
              <a:rPr lang="en-US" sz="2800" dirty="0" smtClean="0"/>
              <a:t>and </a:t>
            </a:r>
            <a:r>
              <a:rPr lang="en-US" sz="2800" dirty="0"/>
              <a:t>measure and monitor outcomes. Once the geospatial </a:t>
            </a:r>
            <a:r>
              <a:rPr lang="en-US" sz="2800" dirty="0" smtClean="0"/>
              <a:t>data </a:t>
            </a:r>
            <a:r>
              <a:rPr lang="en-US" sz="2800" dirty="0"/>
              <a:t>are created, they can be used many times to support </a:t>
            </a:r>
            <a:r>
              <a:rPr lang="cs-CZ" sz="2800" dirty="0" smtClean="0"/>
              <a:t> </a:t>
            </a:r>
            <a:r>
              <a:rPr lang="en-US" sz="2800" dirty="0" smtClean="0"/>
              <a:t>a </a:t>
            </a:r>
            <a:r>
              <a:rPr lang="en-US" sz="2800" dirty="0"/>
              <a:t>multiplicity of applications. </a:t>
            </a:r>
          </a:p>
        </p:txBody>
      </p:sp>
    </p:spTree>
    <p:extLst>
      <p:ext uri="{BB962C8B-B14F-4D97-AF65-F5344CB8AC3E}">
        <p14:creationId xmlns:p14="http://schemas.microsoft.com/office/powerpoint/2010/main" val="2936182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764704"/>
            <a:ext cx="8136904" cy="6124754"/>
          </a:xfrm>
          <a:prstGeom prst="rect">
            <a:avLst/>
          </a:prstGeom>
          <a:noFill/>
        </p:spPr>
        <p:txBody>
          <a:bodyPr wrap="square" rtlCol="0">
            <a:spAutoFit/>
          </a:bodyPr>
          <a:lstStyle/>
          <a:p>
            <a:r>
              <a:rPr lang="en-US" sz="2800" dirty="0" smtClean="0"/>
              <a:t>A geodetic reference frame </a:t>
            </a:r>
            <a:r>
              <a:rPr lang="cs-CZ" sz="2800" dirty="0" smtClean="0"/>
              <a:t> </a:t>
            </a:r>
            <a:r>
              <a:rPr lang="en-US" sz="2800" dirty="0" smtClean="0"/>
              <a:t>allows precise observations and ‘positioning’ of anything on </a:t>
            </a:r>
          </a:p>
          <a:p>
            <a:r>
              <a:rPr lang="en-US" sz="2800" dirty="0" smtClean="0"/>
              <a:t>the Earth and can be used for many social, economic and </a:t>
            </a:r>
            <a:r>
              <a:rPr lang="cs-CZ" sz="2800" dirty="0" smtClean="0"/>
              <a:t> </a:t>
            </a:r>
            <a:r>
              <a:rPr lang="en-US" sz="2800" dirty="0" smtClean="0"/>
              <a:t>environmental purposes, such as precision</a:t>
            </a:r>
            <a:r>
              <a:rPr lang="cs-CZ" sz="2800" dirty="0" smtClean="0"/>
              <a:t> </a:t>
            </a:r>
            <a:r>
              <a:rPr lang="en-US" sz="2800" dirty="0" smtClean="0"/>
              <a:t>agriculture and monitoring changes in sea level rise.</a:t>
            </a:r>
            <a:endParaRPr lang="cs-CZ" sz="2800" dirty="0" smtClean="0"/>
          </a:p>
          <a:p>
            <a:endParaRPr lang="en-US" sz="2800" dirty="0" smtClean="0"/>
          </a:p>
          <a:p>
            <a:r>
              <a:rPr lang="en-US" sz="2800" dirty="0" smtClean="0"/>
              <a:t>For example, geospatial information was used to support </a:t>
            </a:r>
            <a:r>
              <a:rPr lang="cs-CZ" sz="2800" dirty="0" smtClean="0"/>
              <a:t> </a:t>
            </a:r>
            <a:r>
              <a:rPr lang="en-US" sz="2800" dirty="0" smtClean="0"/>
              <a:t>health care and design social intervention measures during </a:t>
            </a:r>
            <a:r>
              <a:rPr lang="cs-CZ" sz="2800" dirty="0" smtClean="0"/>
              <a:t> </a:t>
            </a:r>
            <a:r>
              <a:rPr lang="en-US" sz="2800" dirty="0" smtClean="0"/>
              <a:t>the chikungunya virus (chick-V) outbreak across the Caribbean. </a:t>
            </a:r>
            <a:endParaRPr lang="cs-CZ" sz="2800" dirty="0" smtClean="0"/>
          </a:p>
          <a:p>
            <a:endParaRPr lang="cs-CZ" sz="2800" dirty="0"/>
          </a:p>
          <a:p>
            <a:r>
              <a:rPr lang="en-US" sz="2800" dirty="0" smtClean="0"/>
              <a:t>. </a:t>
            </a:r>
          </a:p>
          <a:p>
            <a:endParaRPr lang="en-US" sz="2800" dirty="0" smtClean="0"/>
          </a:p>
          <a:p>
            <a:endParaRPr lang="en-US" sz="2800" dirty="0"/>
          </a:p>
        </p:txBody>
      </p:sp>
    </p:spTree>
    <p:extLst>
      <p:ext uri="{BB962C8B-B14F-4D97-AF65-F5344CB8AC3E}">
        <p14:creationId xmlns:p14="http://schemas.microsoft.com/office/powerpoint/2010/main" val="249538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620688"/>
            <a:ext cx="8136904" cy="2554545"/>
          </a:xfrm>
          <a:prstGeom prst="rect">
            <a:avLst/>
          </a:prstGeom>
          <a:noFill/>
        </p:spPr>
        <p:txBody>
          <a:bodyPr wrap="square" rtlCol="0">
            <a:spAutoFit/>
          </a:bodyPr>
          <a:lstStyle/>
          <a:p>
            <a:endParaRPr lang="cs-CZ" sz="3200" dirty="0" smtClean="0"/>
          </a:p>
          <a:p>
            <a:r>
              <a:rPr lang="en-US" sz="3200" dirty="0" smtClean="0"/>
              <a:t>In Trinidad and Tobago, geospatial applications </a:t>
            </a:r>
          </a:p>
          <a:p>
            <a:r>
              <a:rPr lang="en-US" sz="3200" dirty="0" smtClean="0"/>
              <a:t>for smart phones assisted the Ministry of Health to identify </a:t>
            </a:r>
            <a:r>
              <a:rPr lang="cs-CZ" sz="3200" dirty="0" smtClean="0"/>
              <a:t> </a:t>
            </a:r>
            <a:r>
              <a:rPr lang="en-US" sz="3200" dirty="0" smtClean="0"/>
              <a:t>the location of infected persons and use the information to </a:t>
            </a:r>
            <a:r>
              <a:rPr lang="cs-CZ" sz="3200" dirty="0" smtClean="0"/>
              <a:t> </a:t>
            </a:r>
            <a:r>
              <a:rPr lang="en-US" sz="3200" dirty="0" smtClean="0"/>
              <a:t>contain the outbreak</a:t>
            </a:r>
            <a:endParaRPr lang="en-US" sz="3200" dirty="0"/>
          </a:p>
        </p:txBody>
      </p:sp>
    </p:spTree>
    <p:extLst>
      <p:ext uri="{BB962C8B-B14F-4D97-AF65-F5344CB8AC3E}">
        <p14:creationId xmlns:p14="http://schemas.microsoft.com/office/powerpoint/2010/main" val="1972579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836712"/>
            <a:ext cx="8064896" cy="4308872"/>
          </a:xfrm>
          <a:prstGeom prst="rect">
            <a:avLst/>
          </a:prstGeom>
          <a:noFill/>
        </p:spPr>
        <p:txBody>
          <a:bodyPr wrap="square" rtlCol="0">
            <a:spAutoFit/>
          </a:bodyPr>
          <a:lstStyle/>
          <a:p>
            <a:endParaRPr lang="en-US" sz="2800" dirty="0"/>
          </a:p>
          <a:p>
            <a:r>
              <a:rPr lang="en-US" sz="2800" dirty="0"/>
              <a:t>United </a:t>
            </a:r>
            <a:r>
              <a:rPr lang="en-US" sz="2800" dirty="0" smtClean="0"/>
              <a:t>Nations</a:t>
            </a:r>
            <a:r>
              <a:rPr lang="cs-CZ" sz="2800" dirty="0" smtClean="0"/>
              <a:t>              </a:t>
            </a:r>
            <a:r>
              <a:rPr lang="en-US" sz="2800" dirty="0" smtClean="0"/>
              <a:t>A/69/L.85General Assembly</a:t>
            </a:r>
            <a:r>
              <a:rPr lang="cs-CZ" sz="2800" dirty="0" smtClean="0"/>
              <a:t>      </a:t>
            </a:r>
            <a:r>
              <a:rPr lang="en-US" sz="2800" dirty="0" smtClean="0"/>
              <a:t>Distr</a:t>
            </a:r>
            <a:r>
              <a:rPr lang="en-US" sz="2800" dirty="0"/>
              <a:t>.: </a:t>
            </a:r>
            <a:r>
              <a:rPr lang="en-US" sz="2800" dirty="0" smtClean="0"/>
              <a:t>Limited</a:t>
            </a:r>
            <a:r>
              <a:rPr lang="cs-CZ" sz="2800" dirty="0" smtClean="0"/>
              <a:t>                                                                             </a:t>
            </a:r>
            <a:r>
              <a:rPr lang="en-US" sz="2800" dirty="0" smtClean="0"/>
              <a:t>12 </a:t>
            </a:r>
            <a:r>
              <a:rPr lang="en-US" sz="2800" dirty="0"/>
              <a:t>August </a:t>
            </a:r>
            <a:r>
              <a:rPr lang="en-US" sz="2800" dirty="0" smtClean="0"/>
              <a:t>2015</a:t>
            </a:r>
            <a:r>
              <a:rPr lang="cs-CZ" sz="2800" dirty="0" smtClean="0"/>
              <a:t>    </a:t>
            </a:r>
            <a:r>
              <a:rPr lang="en-US" sz="2800" dirty="0" smtClean="0"/>
              <a:t>Original</a:t>
            </a:r>
            <a:r>
              <a:rPr lang="en-US" sz="2800" dirty="0"/>
              <a:t>: </a:t>
            </a:r>
            <a:r>
              <a:rPr lang="en-US" sz="2800" dirty="0" err="1" smtClean="0"/>
              <a:t>Englis</a:t>
            </a:r>
            <a:r>
              <a:rPr lang="cs-CZ" sz="2800" dirty="0" smtClean="0"/>
              <a:t>h</a:t>
            </a:r>
            <a:endParaRPr lang="en-US" sz="2800" dirty="0"/>
          </a:p>
          <a:p>
            <a:endParaRPr lang="cs-CZ" dirty="0" smtClean="0"/>
          </a:p>
          <a:p>
            <a:endParaRPr lang="cs-CZ" dirty="0"/>
          </a:p>
          <a:p>
            <a:pPr algn="ctr"/>
            <a:r>
              <a:rPr lang="en-US" sz="3600" b="1" dirty="0" smtClean="0"/>
              <a:t>Transforming </a:t>
            </a:r>
            <a:r>
              <a:rPr lang="en-US" sz="3600" b="1" dirty="0"/>
              <a:t>our world: the 2030 Agenda </a:t>
            </a:r>
            <a:endParaRPr lang="cs-CZ" sz="3600" b="1" dirty="0" smtClean="0"/>
          </a:p>
          <a:p>
            <a:pPr algn="ctr"/>
            <a:r>
              <a:rPr lang="en-US" sz="3600" b="1" dirty="0" smtClean="0"/>
              <a:t>for Sustainable </a:t>
            </a:r>
            <a:r>
              <a:rPr lang="cs-CZ" sz="3600" b="1" dirty="0" smtClean="0"/>
              <a:t> </a:t>
            </a:r>
            <a:r>
              <a:rPr lang="en-US" sz="3600" b="1" dirty="0" smtClean="0"/>
              <a:t>Development</a:t>
            </a:r>
            <a:endParaRPr lang="en-US" sz="3600" b="1" dirty="0"/>
          </a:p>
          <a:p>
            <a:endParaRPr lang="en-US" dirty="0"/>
          </a:p>
        </p:txBody>
      </p:sp>
    </p:spTree>
    <p:extLst>
      <p:ext uri="{BB962C8B-B14F-4D97-AF65-F5344CB8AC3E}">
        <p14:creationId xmlns:p14="http://schemas.microsoft.com/office/powerpoint/2010/main" val="3937522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692696"/>
            <a:ext cx="8424936" cy="6093976"/>
          </a:xfrm>
          <a:prstGeom prst="rect">
            <a:avLst/>
          </a:prstGeom>
          <a:noFill/>
        </p:spPr>
        <p:txBody>
          <a:bodyPr wrap="square" rtlCol="0">
            <a:spAutoFit/>
          </a:bodyPr>
          <a:lstStyle/>
          <a:p>
            <a:r>
              <a:rPr lang="en-US" sz="3600" b="1" dirty="0"/>
              <a:t>Sustainable Development Goals</a:t>
            </a:r>
          </a:p>
          <a:p>
            <a:endParaRPr lang="cs-CZ" dirty="0" smtClean="0"/>
          </a:p>
          <a:p>
            <a:r>
              <a:rPr lang="en-US" sz="2800" dirty="0" smtClean="0"/>
              <a:t>Goal </a:t>
            </a:r>
            <a:r>
              <a:rPr lang="en-US" sz="2800" dirty="0"/>
              <a:t>1. End poverty in all its forms </a:t>
            </a:r>
            <a:r>
              <a:rPr lang="en-US" sz="2800" dirty="0" smtClean="0"/>
              <a:t>everywhere</a:t>
            </a:r>
            <a:endParaRPr lang="cs-CZ" sz="2800" dirty="0" smtClean="0"/>
          </a:p>
          <a:p>
            <a:endParaRPr lang="en-US" sz="2800" dirty="0"/>
          </a:p>
          <a:p>
            <a:r>
              <a:rPr lang="en-US" sz="2800" dirty="0"/>
              <a:t>Goal 2. End hunger, achieve food security and improved nutrition and </a:t>
            </a:r>
            <a:r>
              <a:rPr lang="en-US" sz="2800" dirty="0" smtClean="0"/>
              <a:t>promote </a:t>
            </a:r>
            <a:r>
              <a:rPr lang="en-US" sz="2800" dirty="0"/>
              <a:t>sustainable </a:t>
            </a:r>
            <a:r>
              <a:rPr lang="en-US" sz="2800" dirty="0" smtClean="0"/>
              <a:t>agriculture</a:t>
            </a:r>
            <a:endParaRPr lang="cs-CZ" sz="2800" dirty="0" smtClean="0"/>
          </a:p>
          <a:p>
            <a:endParaRPr lang="en-US" sz="2800" dirty="0"/>
          </a:p>
          <a:p>
            <a:r>
              <a:rPr lang="en-US" sz="2800" dirty="0"/>
              <a:t>Goal 3. Ensure healthy lives and promote </a:t>
            </a:r>
            <a:r>
              <a:rPr lang="en-US" sz="2800" dirty="0" smtClean="0"/>
              <a:t>well-being </a:t>
            </a:r>
            <a:endParaRPr lang="en-US" sz="2800" dirty="0"/>
          </a:p>
          <a:p>
            <a:r>
              <a:rPr lang="en-US" sz="2800" dirty="0"/>
              <a:t>for all at all ages</a:t>
            </a:r>
          </a:p>
          <a:p>
            <a:r>
              <a:rPr lang="en-US" sz="2800" dirty="0"/>
              <a:t>Goal 4. Ensure inclusive and equitable quality education and promote </a:t>
            </a:r>
            <a:r>
              <a:rPr lang="en-US" sz="2800" dirty="0" smtClean="0"/>
              <a:t>lifelong </a:t>
            </a:r>
            <a:r>
              <a:rPr lang="en-US" sz="2800" dirty="0"/>
              <a:t>learning opportunities for </a:t>
            </a:r>
            <a:r>
              <a:rPr lang="en-US" sz="2800" dirty="0" smtClean="0"/>
              <a:t>all</a:t>
            </a:r>
            <a:endParaRPr lang="cs-CZ" sz="2800" dirty="0" smtClean="0"/>
          </a:p>
          <a:p>
            <a:endParaRPr lang="en-US" sz="2800" dirty="0"/>
          </a:p>
          <a:p>
            <a:r>
              <a:rPr lang="en-US" sz="2800" dirty="0"/>
              <a:t>Goal 5. Achieve gender equality and empower all women and </a:t>
            </a:r>
            <a:r>
              <a:rPr lang="en-US" sz="2800" dirty="0" smtClean="0"/>
              <a:t>girls</a:t>
            </a:r>
            <a:endParaRPr lang="en-US" sz="2800" dirty="0"/>
          </a:p>
        </p:txBody>
      </p:sp>
    </p:spTree>
    <p:extLst>
      <p:ext uri="{BB962C8B-B14F-4D97-AF65-F5344CB8AC3E}">
        <p14:creationId xmlns:p14="http://schemas.microsoft.com/office/powerpoint/2010/main" val="1314532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692696"/>
            <a:ext cx="8640960" cy="6986528"/>
          </a:xfrm>
          <a:prstGeom prst="rect">
            <a:avLst/>
          </a:prstGeom>
          <a:noFill/>
        </p:spPr>
        <p:txBody>
          <a:bodyPr wrap="square" rtlCol="0">
            <a:spAutoFit/>
          </a:bodyPr>
          <a:lstStyle/>
          <a:p>
            <a:r>
              <a:rPr lang="en-US" sz="2800" dirty="0" smtClean="0"/>
              <a:t>Goal 6. Ensure availability and sustainable management of water and sanitation for all</a:t>
            </a:r>
            <a:endParaRPr lang="cs-CZ" sz="2800" dirty="0" smtClean="0"/>
          </a:p>
          <a:p>
            <a:endParaRPr lang="en-US" sz="2800" dirty="0" smtClean="0"/>
          </a:p>
          <a:p>
            <a:r>
              <a:rPr lang="en-US" sz="2800" dirty="0" smtClean="0"/>
              <a:t>Goal 7. Ensure access to affordable, reliable, sustainable </a:t>
            </a:r>
            <a:r>
              <a:rPr lang="cs-CZ" sz="2800" dirty="0" smtClean="0"/>
              <a:t>(cenově dostupné, spolehlivé a udržitelné) </a:t>
            </a:r>
            <a:r>
              <a:rPr lang="en-US" sz="2800" dirty="0" smtClean="0"/>
              <a:t>and modern energy for all</a:t>
            </a:r>
            <a:endParaRPr lang="cs-CZ" sz="2800" dirty="0" smtClean="0"/>
          </a:p>
          <a:p>
            <a:endParaRPr lang="en-US" sz="2800" dirty="0" smtClean="0"/>
          </a:p>
          <a:p>
            <a:r>
              <a:rPr lang="en-US" sz="2800" dirty="0" smtClean="0"/>
              <a:t>Goal 8. Promote sustained, inclusive and sustainable economic growth, full and productive employment and decent work for all</a:t>
            </a:r>
            <a:endParaRPr lang="cs-CZ" sz="2800" dirty="0" smtClean="0"/>
          </a:p>
          <a:p>
            <a:r>
              <a:rPr lang="en-US" sz="2800" dirty="0" smtClean="0"/>
              <a:t>Goal 9. Build resilient infrastructure, promote inclusive and sustainable industrialization and foster innovation</a:t>
            </a:r>
            <a:endParaRPr lang="cs-CZ" sz="2800" dirty="0" smtClean="0"/>
          </a:p>
          <a:p>
            <a:endParaRPr lang="cs-CZ" sz="2800" dirty="0" smtClean="0"/>
          </a:p>
          <a:p>
            <a:r>
              <a:rPr lang="en-US" sz="2800" dirty="0" smtClean="0"/>
              <a:t>Goal 10. Reduce inequality within and among</a:t>
            </a:r>
            <a:r>
              <a:rPr lang="cs-CZ" sz="2800" dirty="0" smtClean="0"/>
              <a:t> </a:t>
            </a:r>
            <a:r>
              <a:rPr lang="en-US" sz="2800" dirty="0" smtClean="0"/>
              <a:t>countries</a:t>
            </a:r>
          </a:p>
          <a:p>
            <a:endParaRPr lang="cs-CZ" sz="2800" dirty="0" smtClean="0"/>
          </a:p>
          <a:p>
            <a:endParaRPr lang="en-US" sz="2800" dirty="0" smtClean="0"/>
          </a:p>
        </p:txBody>
      </p:sp>
    </p:spTree>
    <p:extLst>
      <p:ext uri="{BB962C8B-B14F-4D97-AF65-F5344CB8AC3E}">
        <p14:creationId xmlns:p14="http://schemas.microsoft.com/office/powerpoint/2010/main" val="1105300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764704"/>
            <a:ext cx="8352928" cy="6186309"/>
          </a:xfrm>
          <a:prstGeom prst="rect">
            <a:avLst/>
          </a:prstGeom>
          <a:noFill/>
        </p:spPr>
        <p:txBody>
          <a:bodyPr wrap="square" rtlCol="0">
            <a:spAutoFit/>
          </a:bodyPr>
          <a:lstStyle/>
          <a:p>
            <a:r>
              <a:rPr lang="en-US" sz="3200" b="1" dirty="0" err="1" smtClean="0">
                <a:effectLst/>
              </a:rPr>
              <a:t>Přibližný</a:t>
            </a:r>
            <a:r>
              <a:rPr lang="en-US" sz="3200" b="1" dirty="0" smtClean="0">
                <a:effectLst/>
              </a:rPr>
              <a:t> </a:t>
            </a:r>
            <a:r>
              <a:rPr lang="en-US" sz="3200" b="1" dirty="0" err="1" smtClean="0">
                <a:effectLst/>
              </a:rPr>
              <a:t>počet</a:t>
            </a:r>
            <a:r>
              <a:rPr lang="en-US" sz="3200" b="1" dirty="0" smtClean="0">
                <a:effectLst/>
              </a:rPr>
              <a:t> </a:t>
            </a:r>
            <a:r>
              <a:rPr lang="en-US" sz="3200" b="1" dirty="0" err="1" smtClean="0">
                <a:effectLst/>
              </a:rPr>
              <a:t>výsledků</a:t>
            </a:r>
            <a:r>
              <a:rPr lang="en-US" sz="3200" b="1" dirty="0" smtClean="0">
                <a:effectLst/>
              </a:rPr>
              <a:t>: 131 000 000 (0,42 s) </a:t>
            </a:r>
          </a:p>
          <a:p>
            <a:r>
              <a:rPr lang="en-US" b="1" dirty="0" err="1" smtClean="0">
                <a:effectLst/>
              </a:rPr>
              <a:t>Výsledky</a:t>
            </a:r>
            <a:r>
              <a:rPr lang="en-US" b="1" dirty="0" smtClean="0">
                <a:effectLst/>
              </a:rPr>
              <a:t> </a:t>
            </a:r>
            <a:r>
              <a:rPr lang="en-US" b="1" dirty="0" err="1" smtClean="0">
                <a:effectLst/>
              </a:rPr>
              <a:t>hledání</a:t>
            </a:r>
            <a:r>
              <a:rPr lang="cs-CZ" b="1" dirty="0" smtClean="0">
                <a:effectLst/>
              </a:rPr>
              <a:t> dne 6.10.2015</a:t>
            </a:r>
          </a:p>
          <a:p>
            <a:endParaRPr lang="en-US" b="1" dirty="0" smtClean="0">
              <a:effectLst/>
            </a:endParaRPr>
          </a:p>
          <a:p>
            <a:r>
              <a:rPr lang="cs-CZ" dirty="0"/>
              <a:t>A</a:t>
            </a:r>
            <a:r>
              <a:rPr lang="en-US" dirty="0" err="1" smtClean="0">
                <a:effectLst/>
              </a:rPr>
              <a:t>genda</a:t>
            </a:r>
            <a:r>
              <a:rPr lang="en-US" dirty="0" smtClean="0">
                <a:effectLst/>
              </a:rPr>
              <a:t> 21</a:t>
            </a:r>
          </a:p>
          <a:p>
            <a:r>
              <a:rPr lang="en-US" dirty="0" err="1" smtClean="0">
                <a:effectLst/>
              </a:rPr>
              <a:t>Webové</a:t>
            </a:r>
            <a:r>
              <a:rPr lang="en-US" dirty="0" smtClean="0">
                <a:effectLst/>
              </a:rPr>
              <a:t> </a:t>
            </a:r>
            <a:r>
              <a:rPr lang="en-US" dirty="0" err="1" smtClean="0">
                <a:effectLst/>
              </a:rPr>
              <a:t>definice</a:t>
            </a:r>
            <a:endParaRPr lang="cs-CZ" dirty="0" smtClean="0">
              <a:effectLst/>
            </a:endParaRPr>
          </a:p>
          <a:p>
            <a:endParaRPr lang="en-US" dirty="0" smtClean="0">
              <a:effectLst/>
            </a:endParaRPr>
          </a:p>
          <a:p>
            <a:r>
              <a:rPr lang="en-US" sz="3200" dirty="0" smtClean="0">
                <a:effectLst/>
              </a:rPr>
              <a:t>Agenda 21 je </a:t>
            </a:r>
            <a:r>
              <a:rPr lang="en-US" sz="3200" dirty="0" err="1" smtClean="0">
                <a:effectLst/>
              </a:rPr>
              <a:t>programový</a:t>
            </a:r>
            <a:r>
              <a:rPr lang="en-US" sz="3200" dirty="0" smtClean="0">
                <a:effectLst/>
              </a:rPr>
              <a:t> </a:t>
            </a:r>
            <a:r>
              <a:rPr lang="en-US" sz="3200" dirty="0" err="1" smtClean="0">
                <a:effectLst/>
              </a:rPr>
              <a:t>dokument</a:t>
            </a:r>
            <a:r>
              <a:rPr lang="en-US" sz="3200" dirty="0" smtClean="0">
                <a:effectLst/>
              </a:rPr>
              <a:t> OSN </a:t>
            </a:r>
            <a:r>
              <a:rPr lang="en-US" sz="3200" dirty="0" err="1" smtClean="0">
                <a:effectLst/>
              </a:rPr>
              <a:t>schválený</a:t>
            </a:r>
            <a:r>
              <a:rPr lang="en-US" sz="3200" dirty="0" smtClean="0">
                <a:effectLst/>
              </a:rPr>
              <a:t> </a:t>
            </a:r>
            <a:r>
              <a:rPr lang="en-US" sz="3200" dirty="0" err="1" smtClean="0">
                <a:effectLst/>
              </a:rPr>
              <a:t>na</a:t>
            </a:r>
            <a:r>
              <a:rPr lang="en-US" sz="3200" dirty="0" smtClean="0">
                <a:effectLst/>
              </a:rPr>
              <a:t> </a:t>
            </a:r>
            <a:r>
              <a:rPr lang="en-US" sz="3200" dirty="0" err="1" smtClean="0">
                <a:effectLst/>
              </a:rPr>
              <a:t>konferenci</a:t>
            </a:r>
            <a:r>
              <a:rPr lang="en-US" sz="3200" dirty="0" smtClean="0">
                <a:effectLst/>
              </a:rPr>
              <a:t> v Rio de Janeiro v </a:t>
            </a:r>
            <a:r>
              <a:rPr lang="en-US" sz="3200" dirty="0" err="1" smtClean="0">
                <a:effectLst/>
              </a:rPr>
              <a:t>roce</a:t>
            </a:r>
            <a:r>
              <a:rPr lang="en-US" sz="3200" dirty="0" smtClean="0">
                <a:effectLst/>
              </a:rPr>
              <a:t> 1992</a:t>
            </a:r>
            <a:r>
              <a:rPr lang="cs-CZ" sz="3200" dirty="0" smtClean="0">
                <a:effectLst/>
              </a:rPr>
              <a:t> </a:t>
            </a:r>
            <a:r>
              <a:rPr lang="en-US" sz="3200" dirty="0" smtClean="0"/>
              <a:t> a </a:t>
            </a:r>
            <a:r>
              <a:rPr lang="en-US" sz="3200" dirty="0" err="1" smtClean="0"/>
              <a:t>jeden</a:t>
            </a:r>
            <a:r>
              <a:rPr lang="en-US" sz="3200" dirty="0" smtClean="0"/>
              <a:t> </a:t>
            </a:r>
            <a:r>
              <a:rPr lang="en-US" sz="3200" dirty="0" err="1" smtClean="0"/>
              <a:t>ze</a:t>
            </a:r>
            <a:r>
              <a:rPr lang="en-US" sz="3200" dirty="0" smtClean="0"/>
              <a:t> </a:t>
            </a:r>
            <a:r>
              <a:rPr lang="en-US" sz="3200" dirty="0" err="1" smtClean="0"/>
              <a:t>základních</a:t>
            </a:r>
            <a:r>
              <a:rPr lang="en-US" sz="3200" dirty="0" smtClean="0"/>
              <a:t> </a:t>
            </a:r>
            <a:r>
              <a:rPr lang="en-US" sz="3200" dirty="0" err="1" smtClean="0"/>
              <a:t>textů</a:t>
            </a:r>
            <a:r>
              <a:rPr lang="en-US" sz="3200" dirty="0" smtClean="0"/>
              <a:t> </a:t>
            </a:r>
            <a:r>
              <a:rPr lang="en-US" sz="3200" dirty="0" err="1" smtClean="0">
                <a:hlinkClick r:id="rId2" tooltip="Udržitelný rozvoj"/>
              </a:rPr>
              <a:t>udržitelného</a:t>
            </a:r>
            <a:r>
              <a:rPr lang="en-US" sz="3200" dirty="0" smtClean="0">
                <a:hlinkClick r:id="rId2" tooltip="Udržitelný rozvoj"/>
              </a:rPr>
              <a:t> </a:t>
            </a:r>
            <a:r>
              <a:rPr lang="en-US" sz="3200" dirty="0" err="1" smtClean="0">
                <a:hlinkClick r:id="rId2" tooltip="Udržitelný rozvoj"/>
              </a:rPr>
              <a:t>rozvoje</a:t>
            </a:r>
            <a:r>
              <a:rPr lang="en-US" sz="3200" dirty="0" smtClean="0"/>
              <a:t>. Je to </a:t>
            </a:r>
            <a:r>
              <a:rPr lang="en-US" sz="3200" dirty="0" err="1" smtClean="0"/>
              <a:t>komplexní</a:t>
            </a:r>
            <a:r>
              <a:rPr lang="en-US" sz="3200" dirty="0" smtClean="0"/>
              <a:t> </a:t>
            </a:r>
            <a:r>
              <a:rPr lang="en-US" sz="3200" dirty="0" err="1" smtClean="0"/>
              <a:t>dokument</a:t>
            </a:r>
            <a:r>
              <a:rPr lang="en-US" sz="3200" dirty="0" smtClean="0"/>
              <a:t>, </a:t>
            </a:r>
            <a:r>
              <a:rPr lang="en-US" sz="3200" dirty="0" err="1" smtClean="0"/>
              <a:t>který</a:t>
            </a:r>
            <a:r>
              <a:rPr lang="en-US" sz="3200" dirty="0" smtClean="0"/>
              <a:t> </a:t>
            </a:r>
            <a:r>
              <a:rPr lang="en-US" sz="3200" dirty="0" err="1" smtClean="0"/>
              <a:t>schválila</a:t>
            </a:r>
            <a:r>
              <a:rPr lang="en-US" sz="3200" dirty="0" smtClean="0"/>
              <a:t> </a:t>
            </a:r>
            <a:r>
              <a:rPr lang="en-US" sz="3200" dirty="0" err="1" smtClean="0"/>
              <a:t>Organizace</a:t>
            </a:r>
            <a:r>
              <a:rPr lang="en-US" sz="3200" dirty="0" smtClean="0"/>
              <a:t> </a:t>
            </a:r>
            <a:r>
              <a:rPr lang="en-US" sz="3200" dirty="0" err="1" smtClean="0"/>
              <a:t>spojených</a:t>
            </a:r>
            <a:r>
              <a:rPr lang="en-US" sz="3200" dirty="0" smtClean="0"/>
              <a:t> </a:t>
            </a:r>
            <a:r>
              <a:rPr lang="en-US" sz="3200" dirty="0" err="1" smtClean="0"/>
              <a:t>národů</a:t>
            </a:r>
            <a:r>
              <a:rPr lang="en-US" sz="3200" dirty="0" smtClean="0"/>
              <a:t> </a:t>
            </a:r>
            <a:r>
              <a:rPr lang="en-US" sz="3200" dirty="0" err="1" smtClean="0"/>
              <a:t>na</a:t>
            </a:r>
            <a:r>
              <a:rPr lang="en-US" sz="3200" dirty="0" smtClean="0"/>
              <a:t> </a:t>
            </a:r>
            <a:r>
              <a:rPr lang="en-US" sz="3200" dirty="0" err="1" smtClean="0">
                <a:hlinkClick r:id="rId3" tooltip="Summit Země"/>
              </a:rPr>
              <a:t>Konferenci</a:t>
            </a:r>
            <a:r>
              <a:rPr lang="en-US" sz="3200" dirty="0" smtClean="0">
                <a:hlinkClick r:id="rId3" tooltip="Summit Země"/>
              </a:rPr>
              <a:t> OSN o </a:t>
            </a:r>
            <a:r>
              <a:rPr lang="en-US" sz="3200" dirty="0" err="1" smtClean="0">
                <a:hlinkClick r:id="rId3" tooltip="Summit Země"/>
              </a:rPr>
              <a:t>životním</a:t>
            </a:r>
            <a:r>
              <a:rPr lang="en-US" sz="3200" dirty="0" smtClean="0">
                <a:hlinkClick r:id="rId3" tooltip="Summit Země"/>
              </a:rPr>
              <a:t> </a:t>
            </a:r>
            <a:r>
              <a:rPr lang="en-US" sz="3200" dirty="0" err="1" smtClean="0">
                <a:hlinkClick r:id="rId3" tooltip="Summit Země"/>
              </a:rPr>
              <a:t>prostředí</a:t>
            </a:r>
            <a:r>
              <a:rPr lang="en-US" sz="3200" dirty="0" smtClean="0">
                <a:hlinkClick r:id="rId3" tooltip="Summit Země"/>
              </a:rPr>
              <a:t> a </a:t>
            </a:r>
            <a:r>
              <a:rPr lang="en-US" sz="3200" dirty="0" err="1" smtClean="0">
                <a:hlinkClick r:id="rId3" tooltip="Summit Země"/>
              </a:rPr>
              <a:t>rozvoji</a:t>
            </a:r>
            <a:r>
              <a:rPr lang="en-US" sz="3200" dirty="0" smtClean="0"/>
              <a:t> (</a:t>
            </a:r>
            <a:r>
              <a:rPr lang="en-US" sz="3200" dirty="0" err="1" smtClean="0"/>
              <a:t>zvanou</a:t>
            </a:r>
            <a:r>
              <a:rPr lang="en-US" sz="3200" dirty="0" smtClean="0"/>
              <a:t> </a:t>
            </a:r>
            <a:r>
              <a:rPr lang="en-US" sz="3200" dirty="0" err="1" smtClean="0"/>
              <a:t>též</a:t>
            </a:r>
            <a:r>
              <a:rPr lang="en-US" sz="3200" dirty="0" smtClean="0"/>
              <a:t> Summit </a:t>
            </a:r>
            <a:r>
              <a:rPr lang="en-US" sz="3200" dirty="0" err="1" smtClean="0"/>
              <a:t>Země</a:t>
            </a:r>
            <a:r>
              <a:rPr lang="en-US" sz="3200" dirty="0" smtClean="0"/>
              <a:t>)</a:t>
            </a:r>
            <a:r>
              <a:rPr lang="cs-CZ" sz="3200" dirty="0" smtClean="0"/>
              <a:t>,</a:t>
            </a:r>
            <a:r>
              <a:rPr lang="en-US" sz="3200" dirty="0" smtClean="0"/>
              <a:t> </a:t>
            </a:r>
            <a:r>
              <a:rPr lang="cs-CZ" sz="3200" dirty="0" smtClean="0"/>
              <a:t> </a:t>
            </a:r>
            <a:r>
              <a:rPr lang="en-US" sz="3200" dirty="0" smtClean="0"/>
              <a:t>3. </a:t>
            </a:r>
            <a:r>
              <a:rPr lang="en-US" sz="3200" dirty="0" err="1" smtClean="0"/>
              <a:t>až</a:t>
            </a:r>
            <a:r>
              <a:rPr lang="en-US" sz="3200" dirty="0" smtClean="0"/>
              <a:t> 14. </a:t>
            </a:r>
            <a:r>
              <a:rPr lang="en-US" sz="3200" dirty="0" err="1" smtClean="0"/>
              <a:t>června</a:t>
            </a:r>
            <a:r>
              <a:rPr lang="en-US" sz="3200" dirty="0" smtClean="0"/>
              <a:t> 1992 v </a:t>
            </a:r>
            <a:r>
              <a:rPr lang="en-US" sz="3200" dirty="0" smtClean="0">
                <a:hlinkClick r:id="rId4" tooltip="Rio de Janeiro"/>
              </a:rPr>
              <a:t>Rio de Janeiro</a:t>
            </a:r>
            <a:r>
              <a:rPr lang="en-US" sz="3200" dirty="0" smtClean="0"/>
              <a:t>. </a:t>
            </a:r>
            <a:endParaRPr lang="en-US" dirty="0" smtClean="0">
              <a:effectLst/>
            </a:endParaRPr>
          </a:p>
          <a:p>
            <a:endParaRPr lang="en-US" dirty="0"/>
          </a:p>
        </p:txBody>
      </p:sp>
    </p:spTree>
    <p:extLst>
      <p:ext uri="{BB962C8B-B14F-4D97-AF65-F5344CB8AC3E}">
        <p14:creationId xmlns:p14="http://schemas.microsoft.com/office/powerpoint/2010/main" val="1959976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827584" y="908720"/>
            <a:ext cx="7920880" cy="6124754"/>
          </a:xfrm>
          <a:prstGeom prst="rect">
            <a:avLst/>
          </a:prstGeom>
          <a:noFill/>
        </p:spPr>
        <p:txBody>
          <a:bodyPr wrap="square" rtlCol="0">
            <a:spAutoFit/>
          </a:bodyPr>
          <a:lstStyle/>
          <a:p>
            <a:endParaRPr lang="cs-CZ" sz="2800" dirty="0" smtClean="0"/>
          </a:p>
          <a:p>
            <a:r>
              <a:rPr lang="en-US" sz="2800" dirty="0" smtClean="0"/>
              <a:t>Goal 11. Make cities and human settlements inclusive, safe, resilient and sustainable</a:t>
            </a:r>
            <a:endParaRPr lang="cs-CZ" sz="2800" dirty="0" smtClean="0"/>
          </a:p>
          <a:p>
            <a:endParaRPr lang="en-US" sz="2800" dirty="0" smtClean="0"/>
          </a:p>
          <a:p>
            <a:r>
              <a:rPr lang="en-US" sz="2800" dirty="0" smtClean="0"/>
              <a:t>Goal 12. Ensure sustainable consumption and production patterns</a:t>
            </a:r>
            <a:endParaRPr lang="cs-CZ" sz="2800" dirty="0" smtClean="0"/>
          </a:p>
          <a:p>
            <a:endParaRPr lang="en-US" sz="2800" dirty="0" smtClean="0"/>
          </a:p>
          <a:p>
            <a:r>
              <a:rPr lang="en-US" sz="2800" dirty="0" smtClean="0"/>
              <a:t>Goal 13. Take urgent action to combat climate change and its impacts</a:t>
            </a:r>
            <a:endParaRPr lang="cs-CZ" sz="2800" dirty="0" smtClean="0"/>
          </a:p>
          <a:p>
            <a:endParaRPr lang="cs-CZ" sz="2800" dirty="0" smtClean="0"/>
          </a:p>
          <a:p>
            <a:r>
              <a:rPr lang="en-US" sz="2800" dirty="0" smtClean="0"/>
              <a:t>Goal 14. Conserve and sustainably use the oceans, seas and marine resources for sustainable development</a:t>
            </a:r>
          </a:p>
          <a:p>
            <a:endParaRPr lang="en-US" sz="2800" dirty="0" smtClean="0"/>
          </a:p>
        </p:txBody>
      </p:sp>
    </p:spTree>
    <p:extLst>
      <p:ext uri="{BB962C8B-B14F-4D97-AF65-F5344CB8AC3E}">
        <p14:creationId xmlns:p14="http://schemas.microsoft.com/office/powerpoint/2010/main" val="1606463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692696"/>
            <a:ext cx="8280920" cy="6986528"/>
          </a:xfrm>
          <a:prstGeom prst="rect">
            <a:avLst/>
          </a:prstGeom>
          <a:noFill/>
        </p:spPr>
        <p:txBody>
          <a:bodyPr wrap="square" rtlCol="0">
            <a:spAutoFit/>
          </a:bodyPr>
          <a:lstStyle/>
          <a:p>
            <a:r>
              <a:rPr lang="en-US" sz="2800" dirty="0" smtClean="0"/>
              <a:t>Goal 15. Protect, restore and promote sustainable use of terrestrial ecosystems, sustainably manage forests, combat desertification, and halt and reverse land degradation and halt biodiversity loss</a:t>
            </a:r>
          </a:p>
          <a:p>
            <a:endParaRPr lang="cs-CZ" sz="2800" dirty="0" smtClean="0"/>
          </a:p>
          <a:p>
            <a:r>
              <a:rPr lang="en-US" sz="2800" dirty="0" smtClean="0"/>
              <a:t>Goal 16. Promote peaceful and inclusive societies for sustainable development, provide access to justice for all and build effective, accountable and inclusive institutions at all levels</a:t>
            </a:r>
            <a:endParaRPr lang="cs-CZ" sz="2800" dirty="0" smtClean="0"/>
          </a:p>
          <a:p>
            <a:endParaRPr lang="en-US" sz="2800" dirty="0" smtClean="0"/>
          </a:p>
          <a:p>
            <a:r>
              <a:rPr lang="en-US" sz="2800" dirty="0" smtClean="0"/>
              <a:t>Goal 17. Strengthen the means of implementation and revitalize the Global Partnership for Sustainable Development</a:t>
            </a:r>
          </a:p>
          <a:p>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2901303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764704"/>
            <a:ext cx="7992888" cy="5632311"/>
          </a:xfrm>
          <a:prstGeom prst="rect">
            <a:avLst/>
          </a:prstGeom>
          <a:noFill/>
        </p:spPr>
        <p:txBody>
          <a:bodyPr wrap="square" rtlCol="0">
            <a:spAutoFit/>
          </a:bodyPr>
          <a:lstStyle/>
          <a:p>
            <a:pPr algn="ctr"/>
            <a:r>
              <a:rPr lang="cs-CZ" sz="3600" b="1" dirty="0" smtClean="0"/>
              <a:t>And </a:t>
            </a:r>
            <a:r>
              <a:rPr lang="cs-CZ" sz="3600" b="1" dirty="0" err="1" smtClean="0"/>
              <a:t>what</a:t>
            </a:r>
            <a:r>
              <a:rPr lang="cs-CZ" sz="3600" b="1" dirty="0" smtClean="0"/>
              <a:t> </a:t>
            </a:r>
            <a:r>
              <a:rPr lang="cs-CZ" sz="3600" b="1" dirty="0" err="1" smtClean="0"/>
              <a:t>we</a:t>
            </a:r>
            <a:r>
              <a:rPr lang="cs-CZ" sz="3600" b="1" dirty="0" smtClean="0"/>
              <a:t> </a:t>
            </a:r>
            <a:r>
              <a:rPr lang="cs-CZ" sz="3600" b="1" dirty="0" err="1" smtClean="0"/>
              <a:t>can</a:t>
            </a:r>
            <a:r>
              <a:rPr lang="cs-CZ" sz="3600" b="1" dirty="0" smtClean="0"/>
              <a:t> do</a:t>
            </a:r>
          </a:p>
          <a:p>
            <a:pPr algn="ctr"/>
            <a:endParaRPr lang="cs-CZ" sz="3600" b="1" dirty="0"/>
          </a:p>
          <a:p>
            <a:pPr algn="ctr"/>
            <a:endParaRPr lang="cs-CZ" sz="3600" b="1" dirty="0" smtClean="0"/>
          </a:p>
          <a:p>
            <a:pPr algn="ctr"/>
            <a:r>
              <a:rPr lang="cs-CZ" sz="3600" b="1" dirty="0" smtClean="0"/>
              <a:t> in </a:t>
            </a:r>
            <a:r>
              <a:rPr lang="cs-CZ" sz="3600" b="1" dirty="0" err="1" smtClean="0"/>
              <a:t>Geography</a:t>
            </a:r>
            <a:r>
              <a:rPr lang="cs-CZ" sz="3600" b="1" dirty="0" smtClean="0"/>
              <a:t>, </a:t>
            </a:r>
          </a:p>
          <a:p>
            <a:pPr algn="ctr"/>
            <a:endParaRPr lang="cs-CZ" sz="3600" b="1" dirty="0"/>
          </a:p>
          <a:p>
            <a:pPr algn="ctr"/>
            <a:endParaRPr lang="cs-CZ" sz="3600" b="1" dirty="0" smtClean="0"/>
          </a:p>
          <a:p>
            <a:pPr algn="ctr"/>
            <a:r>
              <a:rPr lang="cs-CZ" sz="3600" b="1" dirty="0" err="1" smtClean="0"/>
              <a:t>Geoinformatics</a:t>
            </a:r>
            <a:r>
              <a:rPr lang="cs-CZ" sz="3600" b="1" dirty="0" smtClean="0"/>
              <a:t> </a:t>
            </a:r>
          </a:p>
          <a:p>
            <a:pPr algn="ctr"/>
            <a:endParaRPr lang="cs-CZ" sz="3600" b="1" dirty="0"/>
          </a:p>
          <a:p>
            <a:pPr algn="ctr"/>
            <a:endParaRPr lang="cs-CZ" sz="3600" b="1" dirty="0" smtClean="0"/>
          </a:p>
          <a:p>
            <a:pPr algn="ctr"/>
            <a:r>
              <a:rPr lang="cs-CZ" sz="3600" b="1" dirty="0" smtClean="0"/>
              <a:t>and </a:t>
            </a:r>
            <a:r>
              <a:rPr lang="cs-CZ" sz="3600" b="1" dirty="0" err="1" smtClean="0"/>
              <a:t>Cartography</a:t>
            </a:r>
            <a:r>
              <a:rPr lang="cs-CZ" sz="3600" b="1" dirty="0" smtClean="0"/>
              <a:t>?</a:t>
            </a:r>
            <a:endParaRPr lang="en-US" sz="3600" b="1" dirty="0"/>
          </a:p>
        </p:txBody>
      </p:sp>
    </p:spTree>
    <p:extLst>
      <p:ext uri="{BB962C8B-B14F-4D97-AF65-F5344CB8AC3E}">
        <p14:creationId xmlns:p14="http://schemas.microsoft.com/office/powerpoint/2010/main" val="1842245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noChangeAspect="1"/>
          </p:cNvGrpSpPr>
          <p:nvPr/>
        </p:nvGrpSpPr>
        <p:grpSpPr bwMode="auto">
          <a:xfrm>
            <a:off x="1258888" y="981075"/>
            <a:ext cx="6683629" cy="5229225"/>
            <a:chOff x="2195" y="284"/>
            <a:chExt cx="10798" cy="7853"/>
          </a:xfrm>
        </p:grpSpPr>
        <p:sp>
          <p:nvSpPr>
            <p:cNvPr id="3075" name="AutoShape 3"/>
            <p:cNvSpPr>
              <a:spLocks noChangeAspect="1" noChangeArrowheads="1"/>
            </p:cNvSpPr>
            <p:nvPr/>
          </p:nvSpPr>
          <p:spPr bwMode="auto">
            <a:xfrm>
              <a:off x="2195" y="395"/>
              <a:ext cx="10592" cy="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5" y="1106"/>
              <a:ext cx="7372" cy="6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5"/>
            <p:cNvSpPr txBox="1">
              <a:spLocks noChangeArrowheads="1"/>
            </p:cNvSpPr>
            <p:nvPr/>
          </p:nvSpPr>
          <p:spPr bwMode="auto">
            <a:xfrm>
              <a:off x="6927" y="7383"/>
              <a:ext cx="205"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094" tIns="31547" rIns="63094" bIns="31547">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solidFill>
                  <a:srgbClr val="FFFF00"/>
                </a:solidFill>
              </a:endParaRPr>
            </a:p>
          </p:txBody>
        </p:sp>
        <p:sp>
          <p:nvSpPr>
            <p:cNvPr id="3078" name="Text Box 6"/>
            <p:cNvSpPr txBox="1">
              <a:spLocks noChangeArrowheads="1"/>
            </p:cNvSpPr>
            <p:nvPr/>
          </p:nvSpPr>
          <p:spPr bwMode="auto">
            <a:xfrm>
              <a:off x="5493" y="6861"/>
              <a:ext cx="3824"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094" tIns="31547" rIns="63094" bIns="31547">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e-DE" altLang="en-US" sz="2400" b="1" dirty="0">
                  <a:solidFill>
                    <a:srgbClr val="FF0000"/>
                  </a:solidFill>
                </a:rPr>
                <a:t>(INSPIRE/ESDI)</a:t>
              </a:r>
              <a:endParaRPr lang="cs-CZ" altLang="en-US" sz="2400" dirty="0">
                <a:solidFill>
                  <a:srgbClr val="FF0000"/>
                </a:solidFill>
              </a:endParaRPr>
            </a:p>
          </p:txBody>
        </p:sp>
        <p:sp>
          <p:nvSpPr>
            <p:cNvPr id="3079" name="Text Box 7"/>
            <p:cNvSpPr txBox="1">
              <a:spLocks noChangeArrowheads="1"/>
            </p:cNvSpPr>
            <p:nvPr/>
          </p:nvSpPr>
          <p:spPr bwMode="auto">
            <a:xfrm>
              <a:off x="2195" y="284"/>
              <a:ext cx="10798"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3094" tIns="31547" rIns="63094" bIns="31547">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dirty="0">
                  <a:solidFill>
                    <a:srgbClr val="FF0000"/>
                  </a:solidFill>
                </a:rPr>
                <a:t>Global Monitoring for Environment and Security</a:t>
              </a:r>
              <a:r>
                <a:rPr lang="en-US" altLang="en-US" sz="2400" b="1" dirty="0">
                  <a:solidFill>
                    <a:srgbClr val="FF0000"/>
                  </a:solidFill>
                </a:rPr>
                <a:t> </a:t>
              </a:r>
              <a:endParaRPr lang="cs-CZ" altLang="en-US" sz="2400" dirty="0">
                <a:solidFill>
                  <a:srgbClr val="FF0000"/>
                </a:solidFill>
              </a:endParaRPr>
            </a:p>
          </p:txBody>
        </p:sp>
      </p:grpSp>
      <p:sp>
        <p:nvSpPr>
          <p:cNvPr id="2" name="TextovéPole 1"/>
          <p:cNvSpPr txBox="1"/>
          <p:nvPr/>
        </p:nvSpPr>
        <p:spPr>
          <a:xfrm>
            <a:off x="1258888" y="332656"/>
            <a:ext cx="6265440" cy="584775"/>
          </a:xfrm>
          <a:prstGeom prst="rect">
            <a:avLst/>
          </a:prstGeom>
          <a:noFill/>
        </p:spPr>
        <p:txBody>
          <a:bodyPr wrap="square" rtlCol="0">
            <a:spAutoFit/>
          </a:bodyPr>
          <a:lstStyle/>
          <a:p>
            <a:pPr algn="ct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COPERNICUS</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409912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762000"/>
            <a:ext cx="2667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en-US" altLang="en-US" sz="2800">
              <a:solidFill>
                <a:srgbClr val="FFFF00"/>
              </a:solidFill>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838200"/>
            <a:ext cx="12573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2133600" y="2819400"/>
            <a:ext cx="6400800" cy="278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Aft>
                <a:spcPts val="600"/>
              </a:spcAft>
            </a:pPr>
            <a:r>
              <a:rPr lang="cs-CZ" altLang="en-US" sz="3200" dirty="0"/>
              <a:t> </a:t>
            </a:r>
            <a:r>
              <a:rPr lang="en-GB" altLang="en-US" sz="3200" dirty="0"/>
              <a:t>INSPIRE</a:t>
            </a:r>
          </a:p>
          <a:p>
            <a:pPr>
              <a:spcAft>
                <a:spcPts val="600"/>
              </a:spcAft>
            </a:pPr>
            <a:r>
              <a:rPr lang="en-GB" altLang="en-US" sz="3200" dirty="0"/>
              <a:t>Infrastructure for Spatial Information in Europe</a:t>
            </a:r>
          </a:p>
          <a:p>
            <a:pPr>
              <a:spcAft>
                <a:spcPts val="600"/>
              </a:spcAft>
            </a:pPr>
            <a:endParaRPr lang="en-GB" altLang="en-US" sz="2400" dirty="0">
              <a:solidFill>
                <a:srgbClr val="FFCC00"/>
              </a:solidFill>
            </a:endParaRPr>
          </a:p>
          <a:p>
            <a:pPr>
              <a:spcBef>
                <a:spcPct val="50000"/>
              </a:spcBef>
            </a:pPr>
            <a:endParaRPr lang="cs-CZ" altLang="en-US" sz="2800" dirty="0">
              <a:solidFill>
                <a:srgbClr val="FFFF00"/>
              </a:solidFill>
            </a:endParaRPr>
          </a:p>
        </p:txBody>
      </p:sp>
    </p:spTree>
    <p:extLst>
      <p:ext uri="{BB962C8B-B14F-4D97-AF65-F5344CB8AC3E}">
        <p14:creationId xmlns:p14="http://schemas.microsoft.com/office/powerpoint/2010/main" val="3201566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Oval 2"/>
          <p:cNvSpPr>
            <a:spLocks noChangeArrowheads="1"/>
          </p:cNvSpPr>
          <p:nvPr/>
        </p:nvSpPr>
        <p:spPr bwMode="auto">
          <a:xfrm>
            <a:off x="1484313" y="2128838"/>
            <a:ext cx="7034212" cy="4276725"/>
          </a:xfrm>
          <a:prstGeom prst="ellipse">
            <a:avLst/>
          </a:prstGeom>
          <a:gradFill rotWithShape="0">
            <a:gsLst>
              <a:gs pos="0">
                <a:srgbClr val="FFCCCC"/>
              </a:gs>
              <a:gs pos="100000">
                <a:srgbClr val="FF9966"/>
              </a:gs>
            </a:gsLst>
            <a:path path="shape">
              <a:fillToRect l="50000" t="50000" r="50000" b="50000"/>
            </a:path>
          </a:gradFill>
          <a:ln>
            <a:noFill/>
          </a:ln>
          <a:extLst>
            <a:ext uri="{91240B29-F687-4F45-9708-019B960494DF}">
              <a14:hiddenLine xmlns:a14="http://schemas.microsoft.com/office/drawing/2010/main" w="25400">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nvGrpSpPr>
          <p:cNvPr id="2" name="Group 3"/>
          <p:cNvGrpSpPr>
            <a:grpSpLocks/>
          </p:cNvGrpSpPr>
          <p:nvPr/>
        </p:nvGrpSpPr>
        <p:grpSpPr bwMode="auto">
          <a:xfrm>
            <a:off x="4337050" y="5148263"/>
            <a:ext cx="1268413" cy="1330325"/>
            <a:chOff x="2959" y="3243"/>
            <a:chExt cx="865" cy="838"/>
          </a:xfrm>
        </p:grpSpPr>
        <p:sp>
          <p:nvSpPr>
            <p:cNvPr id="35870" name="Rectangle 4"/>
            <p:cNvSpPr>
              <a:spLocks noChangeArrowheads="1"/>
            </p:cNvSpPr>
            <p:nvPr/>
          </p:nvSpPr>
          <p:spPr bwMode="auto">
            <a:xfrm>
              <a:off x="2959" y="3842"/>
              <a:ext cx="865" cy="239"/>
            </a:xfrm>
            <a:prstGeom prst="rect">
              <a:avLst/>
            </a:prstGeom>
            <a:solidFill>
              <a:srgbClr val="FFFF99"/>
            </a:solidFill>
            <a:ln w="12700">
              <a:solidFill>
                <a:srgbClr val="000000"/>
              </a:solidFill>
              <a:miter lim="800000"/>
              <a:headEnd/>
              <a:tailEnd/>
            </a:ln>
          </p:spPr>
          <p:txBody>
            <a:bodyPr lIns="92075" tIns="46038" rIns="92075" bIns="4603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b="1">
                  <a:solidFill>
                    <a:srgbClr val="000000"/>
                  </a:solidFill>
                </a:rPr>
                <a:t>users</a:t>
              </a:r>
              <a:endParaRPr lang="en-GB" altLang="en-US" sz="2000" b="1">
                <a:solidFill>
                  <a:srgbClr val="000000"/>
                </a:solidFill>
                <a:latin typeface="Times New Roman" pitchFamily="18" charset="0"/>
              </a:endParaRPr>
            </a:p>
          </p:txBody>
        </p:sp>
        <p:sp>
          <p:nvSpPr>
            <p:cNvPr id="35871" name="Line 5"/>
            <p:cNvSpPr>
              <a:spLocks noChangeShapeType="1"/>
            </p:cNvSpPr>
            <p:nvPr/>
          </p:nvSpPr>
          <p:spPr bwMode="auto">
            <a:xfrm>
              <a:off x="3399" y="3243"/>
              <a:ext cx="0" cy="599"/>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6"/>
          <p:cNvGrpSpPr>
            <a:grpSpLocks/>
          </p:cNvGrpSpPr>
          <p:nvPr/>
        </p:nvGrpSpPr>
        <p:grpSpPr bwMode="auto">
          <a:xfrm>
            <a:off x="2205038" y="3705225"/>
            <a:ext cx="3409950" cy="1452563"/>
            <a:chOff x="1504" y="2334"/>
            <a:chExt cx="2326" cy="915"/>
          </a:xfrm>
        </p:grpSpPr>
        <p:sp>
          <p:nvSpPr>
            <p:cNvPr id="35866" name="Rectangle 7"/>
            <p:cNvSpPr>
              <a:spLocks noChangeArrowheads="1"/>
            </p:cNvSpPr>
            <p:nvPr/>
          </p:nvSpPr>
          <p:spPr bwMode="auto">
            <a:xfrm>
              <a:off x="1504" y="2827"/>
              <a:ext cx="940" cy="412"/>
            </a:xfrm>
            <a:prstGeom prst="rect">
              <a:avLst/>
            </a:prstGeom>
            <a:solidFill>
              <a:srgbClr val="FFFF99"/>
            </a:solidFill>
            <a:ln w="12700">
              <a:solidFill>
                <a:srgbClr val="000000"/>
              </a:solidFill>
              <a:miter lim="800000"/>
              <a:headEnd/>
              <a:tailEnd/>
            </a:ln>
          </p:spPr>
          <p:txBody>
            <a:bodyPr wrap="none" lIns="92075" tIns="46038" rIns="92075" bIns="4603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b="1">
                  <a:solidFill>
                    <a:srgbClr val="000000"/>
                  </a:solidFill>
                </a:rPr>
                <a:t>institutional</a:t>
              </a:r>
            </a:p>
            <a:p>
              <a:pPr algn="ctr"/>
              <a:r>
                <a:rPr lang="en-GB" altLang="en-US" b="1">
                  <a:solidFill>
                    <a:srgbClr val="000000"/>
                  </a:solidFill>
                </a:rPr>
                <a:t>agreements</a:t>
              </a:r>
              <a:endParaRPr lang="en-GB" altLang="en-US" sz="2000" b="1">
                <a:solidFill>
                  <a:srgbClr val="000000"/>
                </a:solidFill>
                <a:latin typeface="Times New Roman" pitchFamily="18" charset="0"/>
              </a:endParaRPr>
            </a:p>
          </p:txBody>
        </p:sp>
        <p:sp>
          <p:nvSpPr>
            <p:cNvPr id="35867" name="Line 8"/>
            <p:cNvSpPr>
              <a:spLocks noChangeShapeType="1"/>
            </p:cNvSpPr>
            <p:nvPr/>
          </p:nvSpPr>
          <p:spPr bwMode="auto">
            <a:xfrm>
              <a:off x="2455" y="3062"/>
              <a:ext cx="511" cy="0"/>
            </a:xfrm>
            <a:prstGeom prst="line">
              <a:avLst/>
            </a:prstGeom>
            <a:noFill/>
            <a:ln w="254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8" name="Line 9"/>
            <p:cNvSpPr>
              <a:spLocks noChangeShapeType="1"/>
            </p:cNvSpPr>
            <p:nvPr/>
          </p:nvSpPr>
          <p:spPr bwMode="auto">
            <a:xfrm flipH="1">
              <a:off x="3400" y="2334"/>
              <a:ext cx="0" cy="505"/>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9" name="Rectangle 10"/>
            <p:cNvSpPr>
              <a:spLocks noChangeArrowheads="1"/>
            </p:cNvSpPr>
            <p:nvPr/>
          </p:nvSpPr>
          <p:spPr bwMode="auto">
            <a:xfrm>
              <a:off x="2962" y="2837"/>
              <a:ext cx="868" cy="412"/>
            </a:xfrm>
            <a:prstGeom prst="rect">
              <a:avLst/>
            </a:prstGeom>
            <a:solidFill>
              <a:srgbClr val="FFFF99"/>
            </a:solidFill>
            <a:ln w="12700">
              <a:solidFill>
                <a:srgbClr val="000000"/>
              </a:solidFill>
              <a:miter lim="800000"/>
              <a:headEnd/>
              <a:tailEnd/>
            </a:ln>
          </p:spPr>
          <p:txBody>
            <a:bodyPr lIns="92075" tIns="46038" rIns="92075" bIns="4603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b="1">
                  <a:solidFill>
                    <a:srgbClr val="000000"/>
                  </a:solidFill>
                </a:rPr>
                <a:t> policy &amp;</a:t>
              </a:r>
            </a:p>
            <a:p>
              <a:pPr algn="ctr"/>
              <a:r>
                <a:rPr lang="en-GB" altLang="en-US" b="1">
                  <a:solidFill>
                    <a:srgbClr val="000000"/>
                  </a:solidFill>
                </a:rPr>
                <a:t> standards</a:t>
              </a:r>
              <a:endParaRPr lang="en-GB" altLang="en-US" sz="2000" b="1">
                <a:solidFill>
                  <a:srgbClr val="000000"/>
                </a:solidFill>
                <a:latin typeface="Times New Roman" pitchFamily="18" charset="0"/>
              </a:endParaRPr>
            </a:p>
          </p:txBody>
        </p:sp>
      </p:grpSp>
      <p:grpSp>
        <p:nvGrpSpPr>
          <p:cNvPr id="4" name="Group 11"/>
          <p:cNvGrpSpPr>
            <a:grpSpLocks/>
          </p:cNvGrpSpPr>
          <p:nvPr/>
        </p:nvGrpSpPr>
        <p:grpSpPr bwMode="auto">
          <a:xfrm>
            <a:off x="4343400" y="1971675"/>
            <a:ext cx="1271588" cy="1098550"/>
            <a:chOff x="2963" y="1242"/>
            <a:chExt cx="868" cy="692"/>
          </a:xfrm>
        </p:grpSpPr>
        <p:sp>
          <p:nvSpPr>
            <p:cNvPr id="35864" name="Line 12"/>
            <p:cNvSpPr>
              <a:spLocks noChangeShapeType="1"/>
            </p:cNvSpPr>
            <p:nvPr/>
          </p:nvSpPr>
          <p:spPr bwMode="auto">
            <a:xfrm>
              <a:off x="3398" y="1485"/>
              <a:ext cx="0" cy="449"/>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5" name="Rectangle 13"/>
            <p:cNvSpPr>
              <a:spLocks noChangeArrowheads="1"/>
            </p:cNvSpPr>
            <p:nvPr/>
          </p:nvSpPr>
          <p:spPr bwMode="auto">
            <a:xfrm>
              <a:off x="2963" y="1242"/>
              <a:ext cx="868" cy="239"/>
            </a:xfrm>
            <a:prstGeom prst="rect">
              <a:avLst/>
            </a:prstGeom>
            <a:solidFill>
              <a:srgbClr val="FFFF99"/>
            </a:solidFill>
            <a:ln w="12700">
              <a:solidFill>
                <a:srgbClr val="000000"/>
              </a:solidFill>
              <a:miter lim="800000"/>
              <a:headEnd/>
              <a:tailEnd/>
            </a:ln>
          </p:spPr>
          <p:txBody>
            <a:bodyPr lIns="92075" tIns="46038" rIns="92075" bIns="4603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b="1">
                  <a:solidFill>
                    <a:srgbClr val="000000"/>
                  </a:solidFill>
                </a:rPr>
                <a:t>sources</a:t>
              </a:r>
              <a:endParaRPr lang="en-GB" altLang="en-US" sz="2000" b="1">
                <a:solidFill>
                  <a:srgbClr val="000000"/>
                </a:solidFill>
                <a:latin typeface="Times New Roman" pitchFamily="18" charset="0"/>
              </a:endParaRPr>
            </a:p>
          </p:txBody>
        </p:sp>
      </p:grpSp>
      <p:grpSp>
        <p:nvGrpSpPr>
          <p:cNvPr id="5" name="Group 14"/>
          <p:cNvGrpSpPr>
            <a:grpSpLocks/>
          </p:cNvGrpSpPr>
          <p:nvPr/>
        </p:nvGrpSpPr>
        <p:grpSpPr bwMode="auto">
          <a:xfrm>
            <a:off x="5580063" y="3213100"/>
            <a:ext cx="2105025" cy="2051050"/>
            <a:chOff x="3833" y="2076"/>
            <a:chExt cx="1436" cy="1292"/>
          </a:xfrm>
        </p:grpSpPr>
        <p:sp>
          <p:nvSpPr>
            <p:cNvPr id="35859" name="Rectangle 15"/>
            <p:cNvSpPr>
              <a:spLocks noChangeArrowheads="1"/>
            </p:cNvSpPr>
            <p:nvPr/>
          </p:nvSpPr>
          <p:spPr bwMode="auto">
            <a:xfrm>
              <a:off x="4328" y="2956"/>
              <a:ext cx="941" cy="412"/>
            </a:xfrm>
            <a:prstGeom prst="rect">
              <a:avLst/>
            </a:prstGeom>
            <a:solidFill>
              <a:srgbClr val="FFFF99"/>
            </a:solidFill>
            <a:ln w="12700">
              <a:solidFill>
                <a:srgbClr val="000000"/>
              </a:solidFill>
              <a:miter lim="800000"/>
              <a:headEnd/>
              <a:tailEnd/>
            </a:ln>
          </p:spPr>
          <p:txBody>
            <a:bodyPr lIns="92075" tIns="46038" rIns="92075" bIns="4603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b="1">
                  <a:solidFill>
                    <a:srgbClr val="000000"/>
                  </a:solidFill>
                </a:rPr>
                <a:t>technolo</a:t>
              </a:r>
              <a:r>
                <a:rPr lang="cs-CZ" altLang="en-US" b="1">
                  <a:solidFill>
                    <a:srgbClr val="000000"/>
                  </a:solidFill>
                </a:rPr>
                <a:t>g</a:t>
              </a:r>
              <a:r>
                <a:rPr lang="en-GB" altLang="en-US" b="1">
                  <a:solidFill>
                    <a:srgbClr val="000000"/>
                  </a:solidFill>
                </a:rPr>
                <a:t>y</a:t>
              </a:r>
              <a:endParaRPr lang="en-GB" altLang="en-US" sz="2000" b="1">
                <a:solidFill>
                  <a:srgbClr val="000000"/>
                </a:solidFill>
                <a:latin typeface="Times New Roman" pitchFamily="18" charset="0"/>
              </a:endParaRPr>
            </a:p>
          </p:txBody>
        </p:sp>
        <p:sp>
          <p:nvSpPr>
            <p:cNvPr id="35860" name="Line 16"/>
            <p:cNvSpPr>
              <a:spLocks noChangeShapeType="1"/>
            </p:cNvSpPr>
            <p:nvPr/>
          </p:nvSpPr>
          <p:spPr bwMode="auto">
            <a:xfrm flipH="1">
              <a:off x="4772" y="2076"/>
              <a:ext cx="0" cy="286"/>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1" name="Line 17"/>
            <p:cNvSpPr>
              <a:spLocks noChangeShapeType="1"/>
            </p:cNvSpPr>
            <p:nvPr/>
          </p:nvSpPr>
          <p:spPr bwMode="auto">
            <a:xfrm rot="5400000">
              <a:off x="4607" y="2791"/>
              <a:ext cx="342" cy="0"/>
            </a:xfrm>
            <a:prstGeom prst="line">
              <a:avLst/>
            </a:prstGeom>
            <a:noFill/>
            <a:ln w="254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2" name="Rectangle 18"/>
            <p:cNvSpPr>
              <a:spLocks noChangeArrowheads="1"/>
            </p:cNvSpPr>
            <p:nvPr/>
          </p:nvSpPr>
          <p:spPr bwMode="auto">
            <a:xfrm>
              <a:off x="4344" y="2356"/>
              <a:ext cx="909" cy="258"/>
            </a:xfrm>
            <a:prstGeom prst="rect">
              <a:avLst/>
            </a:prstGeom>
            <a:solidFill>
              <a:srgbClr val="FFFF99"/>
            </a:solidFill>
            <a:ln w="12700">
              <a:solidFill>
                <a:srgbClr val="000000"/>
              </a:solidFill>
              <a:miter lim="800000"/>
              <a:headEnd/>
              <a:tailEnd/>
            </a:ln>
          </p:spPr>
          <p:txBody>
            <a:bodyPr lIns="92075" tIns="46038" rIns="92075" bIns="4603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b="1">
                  <a:solidFill>
                    <a:srgbClr val="000000"/>
                  </a:solidFill>
                </a:rPr>
                <a:t>network</a:t>
              </a:r>
              <a:r>
                <a:rPr lang="en-GB" altLang="en-US" sz="2000" b="1">
                  <a:solidFill>
                    <a:srgbClr val="000000"/>
                  </a:solidFill>
                  <a:latin typeface="Times New Roman" pitchFamily="18" charset="0"/>
                </a:rPr>
                <a:t>   </a:t>
              </a:r>
            </a:p>
          </p:txBody>
        </p:sp>
        <p:sp>
          <p:nvSpPr>
            <p:cNvPr id="35863" name="Freeform 19"/>
            <p:cNvSpPr>
              <a:spLocks noChangeArrowheads="1"/>
            </p:cNvSpPr>
            <p:nvPr/>
          </p:nvSpPr>
          <p:spPr bwMode="auto">
            <a:xfrm>
              <a:off x="3833" y="2079"/>
              <a:ext cx="943" cy="1"/>
            </a:xfrm>
            <a:custGeom>
              <a:avLst/>
              <a:gdLst>
                <a:gd name="T0" fmla="*/ 0 w 936"/>
                <a:gd name="T1" fmla="*/ 0 h 1"/>
                <a:gd name="T2" fmla="*/ 936 w 936"/>
                <a:gd name="T3" fmla="*/ 0 h 1"/>
                <a:gd name="T4" fmla="*/ 0 60000 65536"/>
                <a:gd name="T5" fmla="*/ 0 60000 65536"/>
                <a:gd name="T6" fmla="*/ 0 w 936"/>
                <a:gd name="T7" fmla="*/ 0 h 1"/>
                <a:gd name="T8" fmla="*/ 936 w 936"/>
                <a:gd name="T9" fmla="*/ 1 h 1"/>
              </a:gdLst>
              <a:ahLst/>
              <a:cxnLst>
                <a:cxn ang="T4">
                  <a:pos x="T0" y="T1"/>
                </a:cxn>
                <a:cxn ang="T5">
                  <a:pos x="T2" y="T3"/>
                </a:cxn>
              </a:cxnLst>
              <a:rect l="T6" t="T7" r="T8" b="T9"/>
              <a:pathLst>
                <a:path w="936" h="1">
                  <a:moveTo>
                    <a:pt x="0" y="0"/>
                  </a:moveTo>
                  <a:lnTo>
                    <a:pt x="936" y="0"/>
                  </a:lnTo>
                </a:path>
              </a:pathLst>
            </a:custGeom>
            <a:solidFill>
              <a:srgbClr val="FFFF99"/>
            </a:solidFill>
            <a:ln w="25400">
              <a:solidFill>
                <a:schemeClr val="tx1"/>
              </a:solidFill>
              <a:round/>
              <a:headEnd type="stealth" w="med" len="lg"/>
              <a:tailEnd type="stealth" w="med" len="lg"/>
            </a:ln>
          </p:spPr>
          <p:txBody>
            <a:bodyPr wrap="none" anchor="ctr"/>
            <a:lstStyle/>
            <a:p>
              <a:endParaRPr lang="en-US"/>
            </a:p>
          </p:txBody>
        </p:sp>
      </p:grpSp>
      <p:grpSp>
        <p:nvGrpSpPr>
          <p:cNvPr id="6" name="Group 20"/>
          <p:cNvGrpSpPr>
            <a:grpSpLocks/>
          </p:cNvGrpSpPr>
          <p:nvPr/>
        </p:nvGrpSpPr>
        <p:grpSpPr bwMode="auto">
          <a:xfrm>
            <a:off x="1587500" y="2844800"/>
            <a:ext cx="2236788" cy="3346450"/>
            <a:chOff x="1083" y="1837"/>
            <a:chExt cx="1526" cy="2108"/>
          </a:xfrm>
        </p:grpSpPr>
        <p:sp>
          <p:nvSpPr>
            <p:cNvPr id="35856" name="WordArt 21"/>
            <p:cNvSpPr>
              <a:spLocks noChangeArrowheads="1" noChangeShapeType="1" noTextEdit="1"/>
            </p:cNvSpPr>
            <p:nvPr/>
          </p:nvSpPr>
          <p:spPr bwMode="auto">
            <a:xfrm rot="-1513224">
              <a:off x="1427" y="1837"/>
              <a:ext cx="1182" cy="228"/>
            </a:xfrm>
            <a:prstGeom prst="rect">
              <a:avLst/>
            </a:prstGeom>
            <a:extLst>
              <a:ext uri="{91240B29-F687-4F45-9708-019B960494DF}">
                <a14:hiddenLine xmlns:a14="http://schemas.microsoft.com/office/drawing/2010/main" w="3175">
                  <a:solidFill>
                    <a:srgbClr val="000000"/>
                  </a:solidFill>
                  <a:round/>
                  <a:headEnd type="none" w="sm" len="sm"/>
                  <a:tailEnd type="none" w="sm" len="sm"/>
                </a14:hiddenLine>
              </a:ext>
            </a:extLst>
          </p:spPr>
          <p:txBody>
            <a:bodyPr spcFirstLastPara="1" wrap="none" fromWordArt="1">
              <a:prstTxWarp prst="textArchUp">
                <a:avLst>
                  <a:gd name="adj" fmla="val 10800004"/>
                </a:avLst>
              </a:prstTxWarp>
            </a:bodyPr>
            <a:lstStyle/>
            <a:p>
              <a:pPr algn="ctr"/>
              <a:r>
                <a:rPr lang="en-US" sz="2000" kern="10">
                  <a:solidFill>
                    <a:srgbClr val="A50021"/>
                  </a:solidFill>
                  <a:latin typeface="Arial Black"/>
                </a:rPr>
                <a:t>requirements</a:t>
              </a:r>
            </a:p>
          </p:txBody>
        </p:sp>
        <p:sp>
          <p:nvSpPr>
            <p:cNvPr id="35857" name="Freeform 22"/>
            <p:cNvSpPr>
              <a:spLocks/>
            </p:cNvSpPr>
            <p:nvPr/>
          </p:nvSpPr>
          <p:spPr bwMode="auto">
            <a:xfrm>
              <a:off x="1083" y="2034"/>
              <a:ext cx="271" cy="261"/>
            </a:xfrm>
            <a:custGeom>
              <a:avLst/>
              <a:gdLst>
                <a:gd name="T0" fmla="*/ 0 w 271"/>
                <a:gd name="T1" fmla="*/ 155 h 261"/>
                <a:gd name="T2" fmla="*/ 271 w 271"/>
                <a:gd name="T3" fmla="*/ 0 h 261"/>
                <a:gd name="T4" fmla="*/ 153 w 271"/>
                <a:gd name="T5" fmla="*/ 261 h 261"/>
                <a:gd name="T6" fmla="*/ 137 w 271"/>
                <a:gd name="T7" fmla="*/ 141 h 261"/>
                <a:gd name="T8" fmla="*/ 0 w 271"/>
                <a:gd name="T9" fmla="*/ 155 h 261"/>
                <a:gd name="T10" fmla="*/ 0 60000 65536"/>
                <a:gd name="T11" fmla="*/ 0 60000 65536"/>
                <a:gd name="T12" fmla="*/ 0 60000 65536"/>
                <a:gd name="T13" fmla="*/ 0 60000 65536"/>
                <a:gd name="T14" fmla="*/ 0 60000 65536"/>
                <a:gd name="T15" fmla="*/ 0 w 271"/>
                <a:gd name="T16" fmla="*/ 0 h 261"/>
                <a:gd name="T17" fmla="*/ 271 w 271"/>
                <a:gd name="T18" fmla="*/ 261 h 261"/>
              </a:gdLst>
              <a:ahLst/>
              <a:cxnLst>
                <a:cxn ang="T10">
                  <a:pos x="T0" y="T1"/>
                </a:cxn>
                <a:cxn ang="T11">
                  <a:pos x="T2" y="T3"/>
                </a:cxn>
                <a:cxn ang="T12">
                  <a:pos x="T4" y="T5"/>
                </a:cxn>
                <a:cxn ang="T13">
                  <a:pos x="T6" y="T7"/>
                </a:cxn>
                <a:cxn ang="T14">
                  <a:pos x="T8" y="T9"/>
                </a:cxn>
              </a:cxnLst>
              <a:rect l="T15" t="T16" r="T17" b="T18"/>
              <a:pathLst>
                <a:path w="271" h="261">
                  <a:moveTo>
                    <a:pt x="0" y="155"/>
                  </a:moveTo>
                  <a:lnTo>
                    <a:pt x="271" y="0"/>
                  </a:lnTo>
                  <a:lnTo>
                    <a:pt x="153" y="261"/>
                  </a:lnTo>
                  <a:lnTo>
                    <a:pt x="137" y="141"/>
                  </a:lnTo>
                  <a:lnTo>
                    <a:pt x="0" y="155"/>
                  </a:lnTo>
                  <a:close/>
                </a:path>
              </a:pathLst>
            </a:custGeom>
            <a:solidFill>
              <a:schemeClr val="tx1"/>
            </a:solidFill>
            <a:ln w="12700" cap="flat" cmpd="sng">
              <a:solidFill>
                <a:schemeClr val="tx1"/>
              </a:solidFill>
              <a:prstDash val="solid"/>
              <a:round/>
              <a:headEnd/>
              <a:tailEnd/>
            </a:ln>
          </p:spPr>
          <p:txBody>
            <a:bodyPr wrap="none" anchor="ctr"/>
            <a:lstStyle/>
            <a:p>
              <a:endParaRPr lang="en-US"/>
            </a:p>
          </p:txBody>
        </p:sp>
        <p:sp>
          <p:nvSpPr>
            <p:cNvPr id="35858" name="Freeform 23"/>
            <p:cNvSpPr>
              <a:spLocks/>
            </p:cNvSpPr>
            <p:nvPr/>
          </p:nvSpPr>
          <p:spPr bwMode="auto">
            <a:xfrm rot="20175179" flipH="1">
              <a:off x="1893" y="3684"/>
              <a:ext cx="271" cy="261"/>
            </a:xfrm>
            <a:custGeom>
              <a:avLst/>
              <a:gdLst>
                <a:gd name="T0" fmla="*/ 0 w 271"/>
                <a:gd name="T1" fmla="*/ 155 h 261"/>
                <a:gd name="T2" fmla="*/ 271 w 271"/>
                <a:gd name="T3" fmla="*/ 0 h 261"/>
                <a:gd name="T4" fmla="*/ 153 w 271"/>
                <a:gd name="T5" fmla="*/ 261 h 261"/>
                <a:gd name="T6" fmla="*/ 137 w 271"/>
                <a:gd name="T7" fmla="*/ 141 h 261"/>
                <a:gd name="T8" fmla="*/ 0 w 271"/>
                <a:gd name="T9" fmla="*/ 155 h 261"/>
                <a:gd name="T10" fmla="*/ 0 60000 65536"/>
                <a:gd name="T11" fmla="*/ 0 60000 65536"/>
                <a:gd name="T12" fmla="*/ 0 60000 65536"/>
                <a:gd name="T13" fmla="*/ 0 60000 65536"/>
                <a:gd name="T14" fmla="*/ 0 60000 65536"/>
                <a:gd name="T15" fmla="*/ 0 w 271"/>
                <a:gd name="T16" fmla="*/ 0 h 261"/>
                <a:gd name="T17" fmla="*/ 271 w 271"/>
                <a:gd name="T18" fmla="*/ 261 h 261"/>
              </a:gdLst>
              <a:ahLst/>
              <a:cxnLst>
                <a:cxn ang="T10">
                  <a:pos x="T0" y="T1"/>
                </a:cxn>
                <a:cxn ang="T11">
                  <a:pos x="T2" y="T3"/>
                </a:cxn>
                <a:cxn ang="T12">
                  <a:pos x="T4" y="T5"/>
                </a:cxn>
                <a:cxn ang="T13">
                  <a:pos x="T6" y="T7"/>
                </a:cxn>
                <a:cxn ang="T14">
                  <a:pos x="T8" y="T9"/>
                </a:cxn>
              </a:cxnLst>
              <a:rect l="T15" t="T16" r="T17" b="T18"/>
              <a:pathLst>
                <a:path w="271" h="261">
                  <a:moveTo>
                    <a:pt x="0" y="155"/>
                  </a:moveTo>
                  <a:lnTo>
                    <a:pt x="271" y="0"/>
                  </a:lnTo>
                  <a:lnTo>
                    <a:pt x="153" y="261"/>
                  </a:lnTo>
                  <a:lnTo>
                    <a:pt x="137" y="141"/>
                  </a:lnTo>
                  <a:lnTo>
                    <a:pt x="0" y="155"/>
                  </a:lnTo>
                  <a:close/>
                </a:path>
              </a:pathLst>
            </a:custGeom>
            <a:solidFill>
              <a:schemeClr val="tx1"/>
            </a:solidFill>
            <a:ln w="12700" cap="flat" cmpd="sng">
              <a:solidFill>
                <a:schemeClr val="tx1"/>
              </a:solidFill>
              <a:prstDash val="solid"/>
              <a:round/>
              <a:headEnd/>
              <a:tailEnd/>
            </a:ln>
          </p:spPr>
          <p:txBody>
            <a:bodyPr wrap="none" anchor="ctr"/>
            <a:lstStyle/>
            <a:p>
              <a:endParaRPr lang="en-US"/>
            </a:p>
          </p:txBody>
        </p:sp>
      </p:grpSp>
      <p:grpSp>
        <p:nvGrpSpPr>
          <p:cNvPr id="7" name="Group 24"/>
          <p:cNvGrpSpPr>
            <a:grpSpLocks/>
          </p:cNvGrpSpPr>
          <p:nvPr/>
        </p:nvGrpSpPr>
        <p:grpSpPr bwMode="auto">
          <a:xfrm>
            <a:off x="6418263" y="2909888"/>
            <a:ext cx="1839912" cy="3327400"/>
            <a:chOff x="4386" y="1878"/>
            <a:chExt cx="1256" cy="2096"/>
          </a:xfrm>
        </p:grpSpPr>
        <p:sp>
          <p:nvSpPr>
            <p:cNvPr id="35853" name="WordArt 25"/>
            <p:cNvSpPr>
              <a:spLocks noChangeArrowheads="1" noChangeShapeType="1" noTextEdit="1"/>
            </p:cNvSpPr>
            <p:nvPr/>
          </p:nvSpPr>
          <p:spPr bwMode="auto">
            <a:xfrm rot="1692047">
              <a:off x="4386" y="1878"/>
              <a:ext cx="954" cy="198"/>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spcFirstLastPara="1" wrap="none" fromWordArt="1">
              <a:prstTxWarp prst="textArchUp">
                <a:avLst>
                  <a:gd name="adj" fmla="val 10800004"/>
                </a:avLst>
              </a:prstTxWarp>
            </a:bodyPr>
            <a:lstStyle/>
            <a:p>
              <a:pPr algn="ctr"/>
              <a:r>
                <a:rPr lang="en-US" kern="10">
                  <a:solidFill>
                    <a:srgbClr val="A50021"/>
                  </a:solidFill>
                  <a:latin typeface="Arial Black"/>
                </a:rPr>
                <a:t>added value</a:t>
              </a:r>
            </a:p>
          </p:txBody>
        </p:sp>
        <p:sp>
          <p:nvSpPr>
            <p:cNvPr id="35854" name="Freeform 26"/>
            <p:cNvSpPr>
              <a:spLocks/>
            </p:cNvSpPr>
            <p:nvPr/>
          </p:nvSpPr>
          <p:spPr bwMode="auto">
            <a:xfrm rot="192731" flipV="1">
              <a:off x="5371" y="1953"/>
              <a:ext cx="271" cy="261"/>
            </a:xfrm>
            <a:custGeom>
              <a:avLst/>
              <a:gdLst>
                <a:gd name="T0" fmla="*/ 0 w 271"/>
                <a:gd name="T1" fmla="*/ 155 h 261"/>
                <a:gd name="T2" fmla="*/ 271 w 271"/>
                <a:gd name="T3" fmla="*/ 0 h 261"/>
                <a:gd name="T4" fmla="*/ 153 w 271"/>
                <a:gd name="T5" fmla="*/ 261 h 261"/>
                <a:gd name="T6" fmla="*/ 137 w 271"/>
                <a:gd name="T7" fmla="*/ 141 h 261"/>
                <a:gd name="T8" fmla="*/ 0 w 271"/>
                <a:gd name="T9" fmla="*/ 155 h 261"/>
                <a:gd name="T10" fmla="*/ 0 60000 65536"/>
                <a:gd name="T11" fmla="*/ 0 60000 65536"/>
                <a:gd name="T12" fmla="*/ 0 60000 65536"/>
                <a:gd name="T13" fmla="*/ 0 60000 65536"/>
                <a:gd name="T14" fmla="*/ 0 60000 65536"/>
                <a:gd name="T15" fmla="*/ 0 w 271"/>
                <a:gd name="T16" fmla="*/ 0 h 261"/>
                <a:gd name="T17" fmla="*/ 271 w 271"/>
                <a:gd name="T18" fmla="*/ 261 h 261"/>
              </a:gdLst>
              <a:ahLst/>
              <a:cxnLst>
                <a:cxn ang="T10">
                  <a:pos x="T0" y="T1"/>
                </a:cxn>
                <a:cxn ang="T11">
                  <a:pos x="T2" y="T3"/>
                </a:cxn>
                <a:cxn ang="T12">
                  <a:pos x="T4" y="T5"/>
                </a:cxn>
                <a:cxn ang="T13">
                  <a:pos x="T6" y="T7"/>
                </a:cxn>
                <a:cxn ang="T14">
                  <a:pos x="T8" y="T9"/>
                </a:cxn>
              </a:cxnLst>
              <a:rect l="T15" t="T16" r="T17" b="T18"/>
              <a:pathLst>
                <a:path w="271" h="261">
                  <a:moveTo>
                    <a:pt x="0" y="155"/>
                  </a:moveTo>
                  <a:lnTo>
                    <a:pt x="271" y="0"/>
                  </a:lnTo>
                  <a:lnTo>
                    <a:pt x="153" y="261"/>
                  </a:lnTo>
                  <a:lnTo>
                    <a:pt x="137" y="141"/>
                  </a:lnTo>
                  <a:lnTo>
                    <a:pt x="0" y="155"/>
                  </a:lnTo>
                  <a:close/>
                </a:path>
              </a:pathLst>
            </a:custGeom>
            <a:solidFill>
              <a:schemeClr val="tx1"/>
            </a:solidFill>
            <a:ln w="12700" cap="flat" cmpd="sng">
              <a:solidFill>
                <a:schemeClr val="tx1"/>
              </a:solidFill>
              <a:prstDash val="solid"/>
              <a:round/>
              <a:headEnd/>
              <a:tailEnd/>
            </a:ln>
          </p:spPr>
          <p:txBody>
            <a:bodyPr wrap="none" anchor="ctr"/>
            <a:lstStyle/>
            <a:p>
              <a:endParaRPr lang="en-US"/>
            </a:p>
          </p:txBody>
        </p:sp>
        <p:sp>
          <p:nvSpPr>
            <p:cNvPr id="35855" name="Freeform 27"/>
            <p:cNvSpPr>
              <a:spLocks/>
            </p:cNvSpPr>
            <p:nvPr/>
          </p:nvSpPr>
          <p:spPr bwMode="auto">
            <a:xfrm rot="1562542" flipH="1" flipV="1">
              <a:off x="4634" y="3713"/>
              <a:ext cx="271" cy="261"/>
            </a:xfrm>
            <a:custGeom>
              <a:avLst/>
              <a:gdLst>
                <a:gd name="T0" fmla="*/ 0 w 271"/>
                <a:gd name="T1" fmla="*/ 155 h 261"/>
                <a:gd name="T2" fmla="*/ 271 w 271"/>
                <a:gd name="T3" fmla="*/ 0 h 261"/>
                <a:gd name="T4" fmla="*/ 153 w 271"/>
                <a:gd name="T5" fmla="*/ 261 h 261"/>
                <a:gd name="T6" fmla="*/ 137 w 271"/>
                <a:gd name="T7" fmla="*/ 141 h 261"/>
                <a:gd name="T8" fmla="*/ 0 w 271"/>
                <a:gd name="T9" fmla="*/ 155 h 261"/>
                <a:gd name="T10" fmla="*/ 0 60000 65536"/>
                <a:gd name="T11" fmla="*/ 0 60000 65536"/>
                <a:gd name="T12" fmla="*/ 0 60000 65536"/>
                <a:gd name="T13" fmla="*/ 0 60000 65536"/>
                <a:gd name="T14" fmla="*/ 0 60000 65536"/>
                <a:gd name="T15" fmla="*/ 0 w 271"/>
                <a:gd name="T16" fmla="*/ 0 h 261"/>
                <a:gd name="T17" fmla="*/ 271 w 271"/>
                <a:gd name="T18" fmla="*/ 261 h 261"/>
              </a:gdLst>
              <a:ahLst/>
              <a:cxnLst>
                <a:cxn ang="T10">
                  <a:pos x="T0" y="T1"/>
                </a:cxn>
                <a:cxn ang="T11">
                  <a:pos x="T2" y="T3"/>
                </a:cxn>
                <a:cxn ang="T12">
                  <a:pos x="T4" y="T5"/>
                </a:cxn>
                <a:cxn ang="T13">
                  <a:pos x="T6" y="T7"/>
                </a:cxn>
                <a:cxn ang="T14">
                  <a:pos x="T8" y="T9"/>
                </a:cxn>
              </a:cxnLst>
              <a:rect l="T15" t="T16" r="T17" b="T18"/>
              <a:pathLst>
                <a:path w="271" h="261">
                  <a:moveTo>
                    <a:pt x="0" y="155"/>
                  </a:moveTo>
                  <a:lnTo>
                    <a:pt x="271" y="0"/>
                  </a:lnTo>
                  <a:lnTo>
                    <a:pt x="153" y="261"/>
                  </a:lnTo>
                  <a:lnTo>
                    <a:pt x="137" y="141"/>
                  </a:lnTo>
                  <a:lnTo>
                    <a:pt x="0" y="155"/>
                  </a:lnTo>
                  <a:close/>
                </a:path>
              </a:pathLst>
            </a:custGeom>
            <a:solidFill>
              <a:schemeClr val="tx1"/>
            </a:solidFill>
            <a:ln w="12700" cap="flat" cmpd="sng">
              <a:solidFill>
                <a:schemeClr val="tx1"/>
              </a:solidFill>
              <a:prstDash val="solid"/>
              <a:round/>
              <a:headEnd/>
              <a:tailEnd/>
            </a:ln>
          </p:spPr>
          <p:txBody>
            <a:bodyPr wrap="none" anchor="ctr"/>
            <a:lstStyle/>
            <a:p>
              <a:endParaRPr lang="en-US"/>
            </a:p>
          </p:txBody>
        </p:sp>
      </p:grpSp>
      <p:sp>
        <p:nvSpPr>
          <p:cNvPr id="35849" name="Rectangle 28"/>
          <p:cNvSpPr>
            <a:spLocks noChangeArrowheads="1"/>
          </p:cNvSpPr>
          <p:nvPr/>
        </p:nvSpPr>
        <p:spPr bwMode="auto">
          <a:xfrm>
            <a:off x="849313" y="990600"/>
            <a:ext cx="61325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4800"/>
              <a:t>Spatial Data Infrastructures</a:t>
            </a:r>
          </a:p>
        </p:txBody>
      </p:sp>
      <p:sp>
        <p:nvSpPr>
          <p:cNvPr id="35850" name="Rectangle 29"/>
          <p:cNvSpPr>
            <a:spLocks noChangeArrowheads="1"/>
          </p:cNvSpPr>
          <p:nvPr/>
        </p:nvSpPr>
        <p:spPr bwMode="auto">
          <a:xfrm>
            <a:off x="8183563" y="0"/>
            <a:ext cx="9588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buFont typeface="Wingdings" pitchFamily="2" charset="2"/>
              <a:buNone/>
            </a:pPr>
            <a:r>
              <a:rPr lang="en-GB" altLang="en-US" sz="1300" b="1"/>
              <a:t>I</a:t>
            </a:r>
            <a:endParaRPr lang="en-GB" altLang="en-US" sz="1300"/>
          </a:p>
        </p:txBody>
      </p:sp>
      <p:sp>
        <p:nvSpPr>
          <p:cNvPr id="35851" name="Rectangle 30"/>
          <p:cNvSpPr>
            <a:spLocks noChangeArrowheads="1"/>
          </p:cNvSpPr>
          <p:nvPr/>
        </p:nvSpPr>
        <p:spPr bwMode="auto">
          <a:xfrm>
            <a:off x="4340225" y="3073400"/>
            <a:ext cx="1274763" cy="654050"/>
          </a:xfrm>
          <a:prstGeom prst="rect">
            <a:avLst/>
          </a:prstGeom>
          <a:solidFill>
            <a:srgbClr val="FFFF99"/>
          </a:solidFill>
          <a:ln w="12700">
            <a:solidFill>
              <a:srgbClr val="000000"/>
            </a:solidFill>
            <a:miter lim="800000"/>
            <a:headEnd/>
            <a:tailEnd/>
          </a:ln>
        </p:spPr>
        <p:txBody>
          <a:bodyPr lIns="92075" tIns="46038" rIns="92075" bIns="4603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b="1">
                <a:solidFill>
                  <a:srgbClr val="000000"/>
                </a:solidFill>
              </a:rPr>
              <a:t>databases</a:t>
            </a:r>
          </a:p>
          <a:p>
            <a:pPr algn="ctr"/>
            <a:r>
              <a:rPr lang="en-GB" altLang="en-US" b="1">
                <a:solidFill>
                  <a:srgbClr val="000000"/>
                </a:solidFill>
              </a:rPr>
              <a:t>metadata</a:t>
            </a:r>
            <a:endParaRPr lang="en-GB" altLang="en-US" sz="2000" b="1">
              <a:solidFill>
                <a:srgbClr val="000000"/>
              </a:solidFill>
              <a:latin typeface="Times New Roman" pitchFamily="18" charset="0"/>
            </a:endParaRPr>
          </a:p>
        </p:txBody>
      </p:sp>
      <p:sp>
        <p:nvSpPr>
          <p:cNvPr id="35852" name="Nadpis 30"/>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17886209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To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lide(fromTop)">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49890"/>
                                        </p:tgtEl>
                                        <p:attrNameLst>
                                          <p:attrName>style.visibility</p:attrName>
                                        </p:attrNameLst>
                                      </p:cBhvr>
                                      <p:to>
                                        <p:strVal val="visible"/>
                                      </p:to>
                                    </p:set>
                                    <p:animEffect transition="in" filter="box(in)">
                                      <p:cBhvr>
                                        <p:cTn id="27" dur="500"/>
                                        <p:tgtEl>
                                          <p:spTgt spid="5498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684213" y="765175"/>
            <a:ext cx="8208962"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dirty="0"/>
              <a:t>The term </a:t>
            </a:r>
            <a:r>
              <a:rPr lang="en-US" altLang="en-US" sz="3200" i="1" dirty="0"/>
              <a:t>Spatial Data Infrastructure (SDI)</a:t>
            </a:r>
            <a:r>
              <a:rPr lang="en-US" altLang="en-US" sz="3200" dirty="0"/>
              <a:t>  is used </a:t>
            </a:r>
            <a:r>
              <a:rPr lang="en-US" altLang="en-US" sz="3200" dirty="0">
                <a:solidFill>
                  <a:srgbClr val="FF0000"/>
                </a:solidFill>
              </a:rPr>
              <a:t>to </a:t>
            </a:r>
            <a:r>
              <a:rPr lang="en-US" altLang="en-US" sz="3200" i="1" dirty="0">
                <a:solidFill>
                  <a:srgbClr val="FF0000"/>
                </a:solidFill>
              </a:rPr>
              <a:t>encapsulate the technologies, policies, institutional arrangements, financial and human resources that facilitate the availability, access and effective usage of geographic data.</a:t>
            </a:r>
            <a:r>
              <a:rPr lang="en-US" altLang="en-US" sz="3200" dirty="0">
                <a:solidFill>
                  <a:srgbClr val="FF0000"/>
                </a:solidFill>
              </a:rPr>
              <a:t> </a:t>
            </a:r>
            <a:endParaRPr lang="cs-CZ" altLang="en-US" sz="3200" dirty="0">
              <a:solidFill>
                <a:srgbClr val="FF0000"/>
              </a:solidFill>
            </a:endParaRPr>
          </a:p>
          <a:p>
            <a:pPr eaLnBrk="1" hangingPunct="1">
              <a:spcBef>
                <a:spcPct val="50000"/>
              </a:spcBef>
            </a:pPr>
            <a:r>
              <a:rPr lang="en-US" altLang="en-US" sz="3200" dirty="0"/>
              <a:t>The SDI provides the means for </a:t>
            </a:r>
            <a:r>
              <a:rPr lang="en-US" altLang="en-US" sz="3200" i="1" dirty="0"/>
              <a:t>discovery, access and application</a:t>
            </a:r>
            <a:r>
              <a:rPr lang="en-US" altLang="en-US" sz="3200" dirty="0"/>
              <a:t> of spatial data for policy-makers, planners and managers, citizens and their organizations. </a:t>
            </a:r>
            <a:endParaRPr lang="cs-CZ" altLang="en-US" sz="3200" dirty="0"/>
          </a:p>
        </p:txBody>
      </p:sp>
      <p:sp>
        <p:nvSpPr>
          <p:cNvPr id="36867" name="Nadpis 2"/>
          <p:cNvSpPr>
            <a:spLocks noGrp="1"/>
          </p:cNvSpPr>
          <p:nvPr>
            <p:ph type="title"/>
          </p:nvPr>
        </p:nvSpPr>
        <p:spPr>
          <a:xfrm flipH="1">
            <a:off x="8686799" y="765174"/>
            <a:ext cx="206375" cy="652463"/>
          </a:xfrm>
        </p:spPr>
        <p:txBody>
          <a:bodyPr>
            <a:noAutofit/>
          </a:bodyPr>
          <a:lstStyle/>
          <a:p>
            <a:endParaRPr lang="en-US" altLang="en-US" dirty="0" smtClean="0"/>
          </a:p>
        </p:txBody>
      </p:sp>
    </p:spTree>
    <p:extLst>
      <p:ext uri="{BB962C8B-B14F-4D97-AF65-F5344CB8AC3E}">
        <p14:creationId xmlns:p14="http://schemas.microsoft.com/office/powerpoint/2010/main" val="692546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468313" y="692150"/>
            <a:ext cx="84963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dirty="0"/>
              <a:t>SDI technologies consist of </a:t>
            </a:r>
            <a:r>
              <a:rPr lang="en-US" altLang="en-US" sz="3200" i="1" dirty="0">
                <a:solidFill>
                  <a:srgbClr val="FF0000"/>
                </a:solidFill>
              </a:rPr>
              <a:t>a set of data services</a:t>
            </a:r>
            <a:r>
              <a:rPr lang="en-US" altLang="en-US" sz="3200" dirty="0">
                <a:solidFill>
                  <a:srgbClr val="FF0000"/>
                </a:solidFill>
              </a:rPr>
              <a:t> </a:t>
            </a:r>
            <a:r>
              <a:rPr lang="en-US" altLang="en-US" sz="3200" dirty="0"/>
              <a:t>that provide geographic data and their attributes. </a:t>
            </a:r>
            <a:endParaRPr lang="cs-CZ" altLang="en-US" sz="3200" dirty="0"/>
          </a:p>
          <a:p>
            <a:pPr eaLnBrk="1" hangingPunct="1">
              <a:spcBef>
                <a:spcPct val="50000"/>
              </a:spcBef>
            </a:pPr>
            <a:r>
              <a:rPr lang="cs-CZ" altLang="en-US" sz="3200" dirty="0"/>
              <a:t>S</a:t>
            </a:r>
            <a:r>
              <a:rPr lang="en-US" altLang="en-US" sz="3200" dirty="0" err="1"/>
              <a:t>ervices</a:t>
            </a:r>
            <a:r>
              <a:rPr lang="en-US" altLang="en-US" sz="3200" dirty="0"/>
              <a:t> and data are documented with </a:t>
            </a:r>
            <a:r>
              <a:rPr lang="en-US" altLang="en-US" sz="3200" i="1" dirty="0">
                <a:solidFill>
                  <a:srgbClr val="FF0000"/>
                </a:solidFill>
              </a:rPr>
              <a:t>meta-data</a:t>
            </a:r>
            <a:r>
              <a:rPr lang="en-US" altLang="en-US" sz="3200" dirty="0"/>
              <a:t> which that subsequently offer the means </a:t>
            </a:r>
            <a:endParaRPr lang="cs-CZ" altLang="en-US" sz="3200" dirty="0"/>
          </a:p>
          <a:p>
            <a:pPr eaLnBrk="1" hangingPunct="1">
              <a:spcBef>
                <a:spcPct val="50000"/>
              </a:spcBef>
            </a:pPr>
            <a:r>
              <a:rPr lang="en-US" altLang="en-US" sz="3200" i="1" dirty="0">
                <a:solidFill>
                  <a:srgbClr val="FF0000"/>
                </a:solidFill>
              </a:rPr>
              <a:t>to discover, </a:t>
            </a:r>
            <a:r>
              <a:rPr lang="en-US" altLang="en-US" sz="3200" i="1" dirty="0" err="1">
                <a:solidFill>
                  <a:srgbClr val="FF0000"/>
                </a:solidFill>
              </a:rPr>
              <a:t>visualise</a:t>
            </a:r>
            <a:r>
              <a:rPr lang="en-US" altLang="en-US" sz="3200" i="1" dirty="0">
                <a:solidFill>
                  <a:srgbClr val="FF0000"/>
                </a:solidFill>
              </a:rPr>
              <a:t> and evaluate the data through the Web.</a:t>
            </a:r>
            <a:r>
              <a:rPr lang="en-US" altLang="en-US" sz="3200" dirty="0">
                <a:solidFill>
                  <a:srgbClr val="FF0000"/>
                </a:solidFill>
              </a:rPr>
              <a:t> </a:t>
            </a:r>
            <a:r>
              <a:rPr lang="en-US" altLang="en-US" sz="3200" dirty="0"/>
              <a:t>Additionally, methods are provided to access the data. Applications are built to solve specific needs on the data service layer.</a:t>
            </a:r>
            <a:endParaRPr lang="cs-CZ" altLang="en-US" sz="3200" dirty="0"/>
          </a:p>
        </p:txBody>
      </p:sp>
      <p:sp>
        <p:nvSpPr>
          <p:cNvPr id="37891" name="Nadpis 2"/>
          <p:cNvSpPr>
            <a:spLocks noGrp="1"/>
          </p:cNvSpPr>
          <p:nvPr>
            <p:ph type="title"/>
          </p:nvPr>
        </p:nvSpPr>
        <p:spPr>
          <a:xfrm flipH="1">
            <a:off x="8686799" y="274638"/>
            <a:ext cx="277813" cy="1143000"/>
          </a:xfrm>
        </p:spPr>
        <p:txBody>
          <a:bodyPr/>
          <a:lstStyle/>
          <a:p>
            <a:pPr algn="l"/>
            <a:endParaRPr lang="en-US" altLang="en-US" dirty="0" smtClean="0">
              <a:solidFill>
                <a:srgbClr val="FFC000"/>
              </a:solidFill>
            </a:endParaRPr>
          </a:p>
        </p:txBody>
      </p:sp>
    </p:spTree>
    <p:extLst>
      <p:ext uri="{BB962C8B-B14F-4D97-AF65-F5344CB8AC3E}">
        <p14:creationId xmlns:p14="http://schemas.microsoft.com/office/powerpoint/2010/main" val="1706878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ovéPole 1"/>
          <p:cNvSpPr txBox="1">
            <a:spLocks noChangeArrowheads="1"/>
          </p:cNvSpPr>
          <p:nvPr/>
        </p:nvSpPr>
        <p:spPr bwMode="auto">
          <a:xfrm>
            <a:off x="1285875" y="500063"/>
            <a:ext cx="6929438"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en-US" sz="3200" dirty="0" err="1"/>
              <a:t>The</a:t>
            </a:r>
            <a:r>
              <a:rPr lang="cs-CZ" altLang="en-US" sz="3200" dirty="0"/>
              <a:t> INSPIRE de facto </a:t>
            </a:r>
            <a:r>
              <a:rPr lang="cs-CZ" altLang="en-US" sz="3200" dirty="0" err="1"/>
              <a:t>begun</a:t>
            </a:r>
            <a:r>
              <a:rPr lang="cs-CZ" altLang="en-US" sz="3200" dirty="0"/>
              <a:t> in </a:t>
            </a:r>
            <a:r>
              <a:rPr lang="cs-CZ" altLang="en-US" sz="3200" dirty="0" err="1"/>
              <a:t>September</a:t>
            </a:r>
            <a:r>
              <a:rPr lang="cs-CZ" altLang="en-US" sz="3200" dirty="0"/>
              <a:t> 2001, </a:t>
            </a:r>
            <a:r>
              <a:rPr lang="cs-CZ" altLang="en-US" sz="3200" dirty="0" err="1"/>
              <a:t>than</a:t>
            </a:r>
            <a:r>
              <a:rPr lang="cs-CZ" altLang="en-US" sz="3200" dirty="0"/>
              <a:t> </a:t>
            </a:r>
            <a:r>
              <a:rPr lang="cs-CZ" altLang="en-US" sz="3200" dirty="0" err="1"/>
              <a:t>the</a:t>
            </a:r>
            <a:r>
              <a:rPr lang="cs-CZ" altLang="en-US" sz="3200" dirty="0"/>
              <a:t> </a:t>
            </a:r>
            <a:r>
              <a:rPr lang="cs-CZ" altLang="en-US" sz="3200" dirty="0" err="1"/>
              <a:t>first</a:t>
            </a:r>
            <a:r>
              <a:rPr lang="cs-CZ" altLang="en-US" sz="3200" dirty="0"/>
              <a:t> INSPIRE, </a:t>
            </a:r>
            <a:r>
              <a:rPr lang="cs-CZ" altLang="en-US" sz="3200" dirty="0" err="1"/>
              <a:t>or</a:t>
            </a:r>
            <a:r>
              <a:rPr lang="cs-CZ" altLang="en-US" sz="3200" dirty="0"/>
              <a:t> </a:t>
            </a:r>
            <a:r>
              <a:rPr lang="cs-CZ" altLang="en-US" sz="3200" dirty="0" err="1"/>
              <a:t>at</a:t>
            </a:r>
            <a:r>
              <a:rPr lang="cs-CZ" altLang="en-US" sz="3200" dirty="0"/>
              <a:t> </a:t>
            </a:r>
            <a:r>
              <a:rPr lang="cs-CZ" altLang="en-US" sz="3200" dirty="0" err="1"/>
              <a:t>that</a:t>
            </a:r>
            <a:r>
              <a:rPr lang="cs-CZ" altLang="en-US" sz="3200" dirty="0"/>
              <a:t> </a:t>
            </a:r>
            <a:r>
              <a:rPr lang="cs-CZ" altLang="en-US" sz="3200" dirty="0" err="1"/>
              <a:t>time</a:t>
            </a:r>
            <a:r>
              <a:rPr lang="cs-CZ" altLang="en-US" sz="3200" dirty="0"/>
              <a:t> </a:t>
            </a:r>
            <a:r>
              <a:rPr lang="cs-CZ" altLang="en-US" sz="3200" dirty="0" err="1"/>
              <a:t>the</a:t>
            </a:r>
            <a:r>
              <a:rPr lang="cs-CZ" altLang="en-US" sz="3200" dirty="0"/>
              <a:t> E-ESDI Expert </a:t>
            </a:r>
            <a:r>
              <a:rPr lang="cs-CZ" altLang="en-US" sz="3200" dirty="0" err="1"/>
              <a:t>group</a:t>
            </a:r>
            <a:r>
              <a:rPr lang="cs-CZ" altLang="en-US" sz="3200" dirty="0"/>
              <a:t>, </a:t>
            </a:r>
            <a:r>
              <a:rPr lang="cs-CZ" altLang="en-US" sz="3200" dirty="0" err="1"/>
              <a:t>was</a:t>
            </a:r>
            <a:r>
              <a:rPr lang="cs-CZ" altLang="en-US" sz="3200" dirty="0"/>
              <a:t> </a:t>
            </a:r>
            <a:r>
              <a:rPr lang="cs-CZ" altLang="en-US" sz="3200" dirty="0" err="1"/>
              <a:t>convened</a:t>
            </a:r>
            <a:r>
              <a:rPr lang="cs-CZ" altLang="en-US" sz="3200" dirty="0"/>
              <a:t> in </a:t>
            </a:r>
            <a:r>
              <a:rPr lang="cs-CZ" altLang="en-US" sz="3200" dirty="0" err="1"/>
              <a:t>Brussels</a:t>
            </a:r>
            <a:r>
              <a:rPr lang="cs-CZ" altLang="en-US" sz="3200" dirty="0"/>
              <a:t>. </a:t>
            </a:r>
          </a:p>
          <a:p>
            <a:pPr eaLnBrk="1" hangingPunct="1"/>
            <a:endParaRPr lang="cs-CZ" altLang="en-US" sz="3200" dirty="0"/>
          </a:p>
          <a:p>
            <a:pPr eaLnBrk="1" hangingPunct="1"/>
            <a:r>
              <a:rPr lang="cs-CZ" altLang="en-US" sz="3200" dirty="0" err="1"/>
              <a:t>The</a:t>
            </a:r>
            <a:r>
              <a:rPr lang="cs-CZ" altLang="en-US" sz="3200" dirty="0"/>
              <a:t> most </a:t>
            </a:r>
            <a:r>
              <a:rPr lang="cs-CZ" altLang="en-US" sz="3200" dirty="0" err="1"/>
              <a:t>important</a:t>
            </a:r>
            <a:r>
              <a:rPr lang="cs-CZ" altLang="en-US" sz="3200" dirty="0"/>
              <a:t> step: on 11 </a:t>
            </a:r>
            <a:r>
              <a:rPr lang="cs-CZ" altLang="en-US" sz="3200" dirty="0" err="1"/>
              <a:t>April</a:t>
            </a:r>
            <a:r>
              <a:rPr lang="cs-CZ" altLang="en-US" sz="3200" dirty="0"/>
              <a:t> 2002 Memorandum </a:t>
            </a:r>
            <a:r>
              <a:rPr lang="cs-CZ" altLang="en-US" sz="3200" dirty="0" err="1"/>
              <a:t>of</a:t>
            </a:r>
            <a:r>
              <a:rPr lang="cs-CZ" altLang="en-US" sz="3200" dirty="0"/>
              <a:t> </a:t>
            </a:r>
            <a:r>
              <a:rPr lang="cs-CZ" altLang="en-US" sz="3200" dirty="0" err="1"/>
              <a:t>Understanding</a:t>
            </a:r>
            <a:r>
              <a:rPr lang="cs-CZ" altLang="en-US" sz="3200" dirty="0"/>
              <a:t> </a:t>
            </a:r>
            <a:r>
              <a:rPr lang="cs-CZ" altLang="en-US" sz="3200" dirty="0" err="1"/>
              <a:t>between</a:t>
            </a:r>
            <a:r>
              <a:rPr lang="cs-CZ" altLang="en-US" sz="3200" dirty="0"/>
              <a:t> </a:t>
            </a:r>
            <a:r>
              <a:rPr lang="cs-CZ" altLang="en-US" sz="3200" dirty="0" err="1"/>
              <a:t>Commissioners</a:t>
            </a:r>
            <a:r>
              <a:rPr lang="cs-CZ" altLang="en-US" sz="3200" dirty="0"/>
              <a:t> </a:t>
            </a:r>
            <a:r>
              <a:rPr lang="cs-CZ" altLang="en-US" sz="3200" dirty="0" err="1"/>
              <a:t>Wallstróm</a:t>
            </a:r>
            <a:r>
              <a:rPr lang="cs-CZ" altLang="en-US" sz="3200" dirty="0"/>
              <a:t>, </a:t>
            </a:r>
            <a:r>
              <a:rPr lang="cs-CZ" altLang="en-US" sz="3200" dirty="0" err="1"/>
              <a:t>Solbes</a:t>
            </a:r>
            <a:r>
              <a:rPr lang="cs-CZ" altLang="en-US" sz="3200" dirty="0"/>
              <a:t>, </a:t>
            </a:r>
            <a:r>
              <a:rPr lang="cs-CZ" altLang="en-US" sz="3200" dirty="0" err="1"/>
              <a:t>Busquin</a:t>
            </a:r>
            <a:r>
              <a:rPr lang="cs-CZ" altLang="en-US" sz="3200" dirty="0"/>
              <a:t> </a:t>
            </a:r>
            <a:r>
              <a:rPr lang="cs-CZ" altLang="en-US" sz="3200" dirty="0" err="1"/>
              <a:t>titled</a:t>
            </a:r>
            <a:r>
              <a:rPr lang="cs-CZ" altLang="en-US" sz="3200" i="1" dirty="0"/>
              <a:t>  </a:t>
            </a:r>
            <a:r>
              <a:rPr lang="cs-CZ" altLang="en-US" sz="3200" i="1" dirty="0" err="1"/>
              <a:t>Infrastructure</a:t>
            </a:r>
            <a:r>
              <a:rPr lang="cs-CZ" altLang="en-US" sz="3200" i="1" dirty="0"/>
              <a:t> </a:t>
            </a:r>
            <a:r>
              <a:rPr lang="cs-CZ" altLang="en-US" sz="3200" i="1" dirty="0" err="1"/>
              <a:t>for</a:t>
            </a:r>
            <a:r>
              <a:rPr lang="cs-CZ" altLang="en-US" sz="3200" i="1" dirty="0"/>
              <a:t> </a:t>
            </a:r>
            <a:r>
              <a:rPr lang="cs-CZ" altLang="en-US" sz="3200" i="1" dirty="0" err="1"/>
              <a:t>Spatial</a:t>
            </a:r>
            <a:r>
              <a:rPr lang="cs-CZ" altLang="en-US" sz="3200" i="1" dirty="0"/>
              <a:t> </a:t>
            </a:r>
            <a:r>
              <a:rPr lang="cs-CZ" altLang="en-US" sz="3200" i="1" dirty="0" err="1"/>
              <a:t>Information</a:t>
            </a:r>
            <a:r>
              <a:rPr lang="cs-CZ" altLang="en-US" sz="3200" i="1" dirty="0"/>
              <a:t> in </a:t>
            </a:r>
            <a:r>
              <a:rPr lang="cs-CZ" altLang="en-US" sz="3200" i="1" dirty="0" err="1"/>
              <a:t>Europe</a:t>
            </a:r>
            <a:r>
              <a:rPr lang="cs-CZ" altLang="en-US" sz="3200" i="1" dirty="0"/>
              <a:t> (INSPIRE)</a:t>
            </a:r>
            <a:r>
              <a:rPr lang="cs-CZ" altLang="en-US" sz="3200" dirty="0"/>
              <a:t> has </a:t>
            </a:r>
            <a:r>
              <a:rPr lang="cs-CZ" altLang="en-US" sz="3200" dirty="0" err="1"/>
              <a:t>been</a:t>
            </a:r>
            <a:r>
              <a:rPr lang="cs-CZ" altLang="en-US" sz="3200" dirty="0"/>
              <a:t> </a:t>
            </a:r>
            <a:r>
              <a:rPr lang="cs-CZ" altLang="en-US" sz="3200" dirty="0" err="1"/>
              <a:t>signed</a:t>
            </a:r>
            <a:endParaRPr lang="cs-CZ" altLang="en-US" sz="3200" dirty="0"/>
          </a:p>
        </p:txBody>
      </p:sp>
    </p:spTree>
    <p:extLst>
      <p:ext uri="{BB962C8B-B14F-4D97-AF65-F5344CB8AC3E}">
        <p14:creationId xmlns:p14="http://schemas.microsoft.com/office/powerpoint/2010/main" val="4264317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ovéPole 1"/>
          <p:cNvSpPr txBox="1">
            <a:spLocks noChangeArrowheads="1"/>
          </p:cNvSpPr>
          <p:nvPr/>
        </p:nvSpPr>
        <p:spPr bwMode="auto">
          <a:xfrm>
            <a:off x="1000125" y="428625"/>
            <a:ext cx="7929563"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en-US" sz="3200" i="1" dirty="0" err="1"/>
              <a:t>Directive</a:t>
            </a:r>
            <a:r>
              <a:rPr lang="cs-CZ" altLang="en-US" sz="3200" i="1" dirty="0"/>
              <a:t> 2007/2/EC </a:t>
            </a:r>
            <a:r>
              <a:rPr lang="cs-CZ" altLang="en-US" sz="3200" i="1" dirty="0" err="1"/>
              <a:t>of</a:t>
            </a:r>
            <a:r>
              <a:rPr lang="cs-CZ" altLang="en-US" sz="3200" i="1" dirty="0"/>
              <a:t> </a:t>
            </a:r>
            <a:r>
              <a:rPr lang="cs-CZ" altLang="en-US" sz="3200" i="1" dirty="0" err="1"/>
              <a:t>the</a:t>
            </a:r>
            <a:r>
              <a:rPr lang="cs-CZ" altLang="en-US" sz="3200" i="1" dirty="0"/>
              <a:t> </a:t>
            </a:r>
            <a:r>
              <a:rPr lang="cs-CZ" altLang="en-US" sz="3200" i="1" dirty="0" err="1"/>
              <a:t>European</a:t>
            </a:r>
            <a:r>
              <a:rPr lang="cs-CZ" altLang="en-US" sz="3200" i="1" dirty="0"/>
              <a:t> </a:t>
            </a:r>
            <a:r>
              <a:rPr lang="cs-CZ" altLang="en-US" sz="3200" i="1" dirty="0" err="1"/>
              <a:t>Parliament</a:t>
            </a:r>
            <a:r>
              <a:rPr lang="cs-CZ" altLang="en-US" sz="3200" i="1" dirty="0"/>
              <a:t> and </a:t>
            </a:r>
            <a:r>
              <a:rPr lang="cs-CZ" altLang="en-US" sz="3200" i="1" dirty="0" err="1"/>
              <a:t>of</a:t>
            </a:r>
            <a:r>
              <a:rPr lang="cs-CZ" altLang="en-US" sz="3200" i="1" dirty="0"/>
              <a:t> </a:t>
            </a:r>
            <a:r>
              <a:rPr lang="cs-CZ" altLang="en-US" sz="3200" i="1" dirty="0" err="1"/>
              <a:t>the</a:t>
            </a:r>
            <a:r>
              <a:rPr lang="cs-CZ" altLang="en-US" sz="3200" i="1" dirty="0"/>
              <a:t> </a:t>
            </a:r>
            <a:r>
              <a:rPr lang="cs-CZ" altLang="en-US" sz="3200" i="1" dirty="0" err="1"/>
              <a:t>Council</a:t>
            </a:r>
            <a:r>
              <a:rPr lang="cs-CZ" altLang="en-US" sz="3200" i="1" dirty="0"/>
              <a:t> </a:t>
            </a:r>
            <a:r>
              <a:rPr lang="cs-CZ" altLang="en-US" sz="3200" i="1" dirty="0" err="1"/>
              <a:t>of</a:t>
            </a:r>
            <a:r>
              <a:rPr lang="cs-CZ" altLang="en-US" sz="3200" i="1" dirty="0"/>
              <a:t> 14 </a:t>
            </a:r>
            <a:r>
              <a:rPr lang="cs-CZ" altLang="en-US" sz="3200" i="1" dirty="0" err="1"/>
              <a:t>March</a:t>
            </a:r>
            <a:r>
              <a:rPr lang="cs-CZ" altLang="en-US" sz="3200" i="1" dirty="0"/>
              <a:t> 2007 </a:t>
            </a:r>
            <a:r>
              <a:rPr lang="cs-CZ" altLang="en-US" sz="3200" i="1" dirty="0" err="1"/>
              <a:t>establishing</a:t>
            </a:r>
            <a:r>
              <a:rPr lang="cs-CZ" altLang="en-US" sz="3200" i="1" dirty="0"/>
              <a:t> </a:t>
            </a:r>
            <a:r>
              <a:rPr lang="cs-CZ" altLang="en-US" sz="3200" i="1" dirty="0" err="1"/>
              <a:t>an</a:t>
            </a:r>
            <a:r>
              <a:rPr lang="cs-CZ" altLang="en-US" sz="3200" i="1" dirty="0"/>
              <a:t> </a:t>
            </a:r>
            <a:r>
              <a:rPr lang="cs-CZ" altLang="en-US" sz="3200" i="1" dirty="0" err="1"/>
              <a:t>Infrastructure</a:t>
            </a:r>
            <a:r>
              <a:rPr lang="cs-CZ" altLang="en-US" sz="3200" i="1" dirty="0"/>
              <a:t> </a:t>
            </a:r>
            <a:r>
              <a:rPr lang="cs-CZ" altLang="en-US" sz="3200" i="1" dirty="0" err="1"/>
              <a:t>for</a:t>
            </a:r>
            <a:r>
              <a:rPr lang="cs-CZ" altLang="en-US" sz="3200" i="1" dirty="0"/>
              <a:t> </a:t>
            </a:r>
            <a:r>
              <a:rPr lang="cs-CZ" altLang="en-US" sz="3200" i="1" dirty="0" err="1"/>
              <a:t>Spatial</a:t>
            </a:r>
            <a:r>
              <a:rPr lang="cs-CZ" altLang="en-US" sz="3200" i="1" dirty="0"/>
              <a:t> </a:t>
            </a:r>
            <a:r>
              <a:rPr lang="cs-CZ" altLang="en-US" sz="3200" i="1" dirty="0" err="1"/>
              <a:t>Information</a:t>
            </a:r>
            <a:r>
              <a:rPr lang="cs-CZ" altLang="en-US" sz="3200" i="1" dirty="0"/>
              <a:t> in </a:t>
            </a:r>
            <a:r>
              <a:rPr lang="cs-CZ" altLang="en-US" sz="3200" i="1" dirty="0" err="1"/>
              <a:t>the</a:t>
            </a:r>
            <a:r>
              <a:rPr lang="cs-CZ" altLang="en-US" sz="3200" i="1" dirty="0"/>
              <a:t> </a:t>
            </a:r>
            <a:r>
              <a:rPr lang="cs-CZ" altLang="en-US" sz="3200" i="1" dirty="0" err="1"/>
              <a:t>European</a:t>
            </a:r>
            <a:r>
              <a:rPr lang="cs-CZ" altLang="en-US" sz="3200" i="1" dirty="0"/>
              <a:t> </a:t>
            </a:r>
            <a:r>
              <a:rPr lang="cs-CZ" altLang="en-US" sz="3200" i="1" dirty="0" err="1"/>
              <a:t>Community</a:t>
            </a:r>
            <a:r>
              <a:rPr lang="cs-CZ" altLang="en-US" sz="3200" i="1" dirty="0"/>
              <a:t> (INSPIRE)</a:t>
            </a:r>
            <a:r>
              <a:rPr lang="cs-CZ" altLang="en-US" sz="3200" dirty="0"/>
              <a:t> </a:t>
            </a:r>
            <a:r>
              <a:rPr lang="cs-CZ" altLang="en-US" sz="3200" dirty="0" err="1"/>
              <a:t>was</a:t>
            </a:r>
            <a:r>
              <a:rPr lang="cs-CZ" altLang="en-US" sz="3200" dirty="0"/>
              <a:t> </a:t>
            </a:r>
            <a:r>
              <a:rPr lang="cs-CZ" altLang="en-US" sz="3200" dirty="0" err="1"/>
              <a:t>published</a:t>
            </a:r>
            <a:r>
              <a:rPr lang="cs-CZ" altLang="en-US" sz="3200" dirty="0"/>
              <a:t> in </a:t>
            </a:r>
            <a:r>
              <a:rPr lang="cs-CZ" altLang="en-US" sz="3200" dirty="0" err="1"/>
              <a:t>the</a:t>
            </a:r>
            <a:r>
              <a:rPr lang="cs-CZ" altLang="en-US" sz="3200" dirty="0"/>
              <a:t> </a:t>
            </a:r>
            <a:r>
              <a:rPr lang="cs-CZ" altLang="en-US" sz="3200" dirty="0" err="1"/>
              <a:t>official</a:t>
            </a:r>
            <a:r>
              <a:rPr lang="cs-CZ" altLang="en-US" sz="3200" dirty="0"/>
              <a:t> </a:t>
            </a:r>
            <a:r>
              <a:rPr lang="cs-CZ" altLang="en-US" sz="3200" dirty="0" err="1"/>
              <a:t>Journal</a:t>
            </a:r>
            <a:r>
              <a:rPr lang="cs-CZ" altLang="en-US" sz="3200" dirty="0"/>
              <a:t> on </a:t>
            </a:r>
            <a:r>
              <a:rPr lang="cs-CZ" altLang="en-US" sz="3200" dirty="0" err="1"/>
              <a:t>the</a:t>
            </a:r>
            <a:r>
              <a:rPr lang="cs-CZ" altLang="en-US" sz="3200" dirty="0"/>
              <a:t> 25th </a:t>
            </a:r>
            <a:r>
              <a:rPr lang="cs-CZ" altLang="en-US" sz="3200" dirty="0" err="1"/>
              <a:t>April</a:t>
            </a:r>
            <a:r>
              <a:rPr lang="cs-CZ" altLang="en-US" sz="3200" dirty="0"/>
              <a:t> 2007.</a:t>
            </a:r>
          </a:p>
          <a:p>
            <a:pPr eaLnBrk="1" hangingPunct="1"/>
            <a:endParaRPr lang="cs-CZ" altLang="en-US" sz="3200" dirty="0"/>
          </a:p>
          <a:p>
            <a:pPr eaLnBrk="1" hangingPunct="1"/>
            <a:r>
              <a:rPr lang="cs-CZ" altLang="en-US" sz="3200" dirty="0"/>
              <a:t> …</a:t>
            </a:r>
            <a:r>
              <a:rPr lang="cs-CZ" altLang="en-US" sz="3200" dirty="0" err="1"/>
              <a:t>into</a:t>
            </a:r>
            <a:r>
              <a:rPr lang="cs-CZ" altLang="en-US" sz="3200" dirty="0"/>
              <a:t> </a:t>
            </a:r>
            <a:r>
              <a:rPr lang="cs-CZ" altLang="en-US" sz="3200" dirty="0" err="1"/>
              <a:t>force</a:t>
            </a:r>
            <a:r>
              <a:rPr lang="cs-CZ" altLang="en-US" sz="3200" dirty="0"/>
              <a:t> on </a:t>
            </a:r>
            <a:r>
              <a:rPr lang="cs-CZ" altLang="en-US" sz="3200" dirty="0" err="1"/>
              <a:t>the</a:t>
            </a:r>
            <a:r>
              <a:rPr lang="cs-CZ" altLang="en-US" sz="3200" dirty="0"/>
              <a:t> 15th May 2007, </a:t>
            </a:r>
            <a:r>
              <a:rPr lang="cs-CZ" altLang="en-US" sz="3200" dirty="0" err="1"/>
              <a:t>implemented</a:t>
            </a:r>
            <a:r>
              <a:rPr lang="cs-CZ" altLang="en-US" sz="3200" dirty="0"/>
              <a:t> in </a:t>
            </a:r>
            <a:r>
              <a:rPr lang="cs-CZ" altLang="en-US" sz="3200" dirty="0" err="1"/>
              <a:t>various</a:t>
            </a:r>
            <a:r>
              <a:rPr lang="cs-CZ" altLang="en-US" sz="3200" dirty="0"/>
              <a:t> </a:t>
            </a:r>
            <a:r>
              <a:rPr lang="cs-CZ" altLang="en-US" sz="3200" dirty="0" err="1"/>
              <a:t>stages</a:t>
            </a:r>
            <a:r>
              <a:rPr lang="cs-CZ" altLang="en-US" sz="3200" dirty="0"/>
              <a:t>, </a:t>
            </a:r>
            <a:r>
              <a:rPr lang="cs-CZ" altLang="en-US" sz="3200" dirty="0" err="1"/>
              <a:t>fully</a:t>
            </a:r>
            <a:r>
              <a:rPr lang="cs-CZ" altLang="en-US" sz="3200" dirty="0"/>
              <a:t> by 2019. </a:t>
            </a:r>
          </a:p>
          <a:p>
            <a:pPr eaLnBrk="1" hangingPunct="1"/>
            <a:r>
              <a:rPr lang="cs-CZ" altLang="en-US" sz="3200" dirty="0" err="1"/>
              <a:t>Appendixes</a:t>
            </a:r>
            <a:r>
              <a:rPr lang="cs-CZ" altLang="en-US" sz="3200" dirty="0"/>
              <a:t> 1-3 </a:t>
            </a:r>
            <a:r>
              <a:rPr lang="cs-CZ" altLang="en-US" sz="3200" dirty="0" err="1"/>
              <a:t>with</a:t>
            </a:r>
            <a:r>
              <a:rPr lang="cs-CZ" altLang="en-US" sz="3200" dirty="0"/>
              <a:t> </a:t>
            </a:r>
            <a:r>
              <a:rPr lang="cs-CZ" altLang="en-US" sz="3200" dirty="0" err="1"/>
              <a:t>obligatory</a:t>
            </a:r>
            <a:r>
              <a:rPr lang="cs-CZ" altLang="en-US" sz="3200" dirty="0"/>
              <a:t> Data </a:t>
            </a:r>
            <a:r>
              <a:rPr lang="cs-CZ" altLang="en-US" sz="3200" dirty="0" err="1"/>
              <a:t>Themes</a:t>
            </a:r>
            <a:r>
              <a:rPr lang="cs-CZ" altLang="en-US" sz="3200" dirty="0"/>
              <a:t> </a:t>
            </a:r>
            <a:r>
              <a:rPr lang="cs-CZ" altLang="en-US" sz="3200" dirty="0" err="1"/>
              <a:t>for</a:t>
            </a:r>
            <a:r>
              <a:rPr lang="cs-CZ" altLang="en-US" sz="3200" dirty="0"/>
              <a:t> </a:t>
            </a:r>
            <a:r>
              <a:rPr lang="cs-CZ" altLang="en-US" sz="3200" dirty="0" err="1"/>
              <a:t>all</a:t>
            </a:r>
            <a:r>
              <a:rPr lang="cs-CZ" altLang="en-US" sz="3200" dirty="0"/>
              <a:t> EU </a:t>
            </a:r>
            <a:r>
              <a:rPr lang="cs-CZ" altLang="en-US" sz="3200" dirty="0" err="1"/>
              <a:t>Member</a:t>
            </a:r>
            <a:r>
              <a:rPr lang="cs-CZ" altLang="en-US" sz="3200" dirty="0"/>
              <a:t> </a:t>
            </a:r>
            <a:r>
              <a:rPr lang="cs-CZ" altLang="en-US" sz="3200" dirty="0" err="1"/>
              <a:t>States</a:t>
            </a:r>
            <a:r>
              <a:rPr lang="cs-CZ" altLang="en-US" sz="3200" dirty="0"/>
              <a:t> (MS).</a:t>
            </a:r>
          </a:p>
          <a:p>
            <a:pPr eaLnBrk="1" hangingPunct="1"/>
            <a:endParaRPr lang="cs-CZ" altLang="en-US" dirty="0">
              <a:solidFill>
                <a:srgbClr val="FFFF00"/>
              </a:solidFill>
            </a:endParaRPr>
          </a:p>
          <a:p>
            <a:pPr eaLnBrk="1" hangingPunct="1"/>
            <a:endParaRPr lang="cs-CZ" altLang="en-US" dirty="0"/>
          </a:p>
        </p:txBody>
      </p:sp>
    </p:spTree>
    <p:extLst>
      <p:ext uri="{BB962C8B-B14F-4D97-AF65-F5344CB8AC3E}">
        <p14:creationId xmlns:p14="http://schemas.microsoft.com/office/powerpoint/2010/main" val="3985033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83568" y="836712"/>
            <a:ext cx="7776864" cy="4031873"/>
          </a:xfrm>
          <a:prstGeom prst="rect">
            <a:avLst/>
          </a:prstGeom>
          <a:noFill/>
        </p:spPr>
        <p:txBody>
          <a:bodyPr wrap="square" rtlCol="0">
            <a:spAutoFit/>
          </a:bodyPr>
          <a:lstStyle/>
          <a:p>
            <a:r>
              <a:rPr lang="en-US" sz="3200" dirty="0" smtClean="0"/>
              <a:t>U </a:t>
            </a:r>
            <a:r>
              <a:rPr lang="en-US" sz="3200" dirty="0" err="1" smtClean="0"/>
              <a:t>zrodu</a:t>
            </a:r>
            <a:r>
              <a:rPr lang="en-US" sz="3200" dirty="0" smtClean="0"/>
              <a:t> </a:t>
            </a:r>
            <a:r>
              <a:rPr lang="en-US" sz="3200" dirty="0" err="1" smtClean="0"/>
              <a:t>Agendy</a:t>
            </a:r>
            <a:r>
              <a:rPr lang="en-US" sz="3200" dirty="0" smtClean="0"/>
              <a:t> 21 </a:t>
            </a:r>
            <a:r>
              <a:rPr lang="en-US" sz="3200" dirty="0" err="1" smtClean="0"/>
              <a:t>stál</a:t>
            </a:r>
            <a:r>
              <a:rPr lang="en-US" sz="3200" dirty="0" smtClean="0"/>
              <a:t> </a:t>
            </a:r>
            <a:r>
              <a:rPr lang="en-US" sz="3200" dirty="0" err="1" smtClean="0"/>
              <a:t>za</a:t>
            </a:r>
            <a:r>
              <a:rPr lang="en-US" sz="3200" dirty="0" smtClean="0"/>
              <a:t> </a:t>
            </a:r>
            <a:r>
              <a:rPr lang="en-US" sz="3200" dirty="0" err="1" smtClean="0"/>
              <a:t>tehdejší</a:t>
            </a:r>
            <a:r>
              <a:rPr lang="en-US" sz="3200" dirty="0" smtClean="0"/>
              <a:t> </a:t>
            </a:r>
            <a:r>
              <a:rPr lang="en-US" sz="3200" dirty="0" err="1" smtClean="0">
                <a:hlinkClick r:id="rId2" tooltip="Československo"/>
              </a:rPr>
              <a:t>Československo</a:t>
            </a:r>
            <a:r>
              <a:rPr lang="en-US" sz="3200" dirty="0" smtClean="0"/>
              <a:t> </a:t>
            </a:r>
            <a:r>
              <a:rPr lang="en-US" sz="3200" dirty="0" err="1" smtClean="0"/>
              <a:t>federální</a:t>
            </a:r>
            <a:r>
              <a:rPr lang="en-US" sz="3200" dirty="0" smtClean="0"/>
              <a:t> </a:t>
            </a:r>
            <a:r>
              <a:rPr lang="en-US" sz="3200" dirty="0" err="1" smtClean="0"/>
              <a:t>ministr</a:t>
            </a:r>
            <a:r>
              <a:rPr lang="en-US" sz="3200" dirty="0" smtClean="0"/>
              <a:t> </a:t>
            </a:r>
            <a:r>
              <a:rPr lang="en-US" sz="3200" dirty="0" err="1" smtClean="0"/>
              <a:t>životního</a:t>
            </a:r>
            <a:r>
              <a:rPr lang="en-US" sz="3200" dirty="0" smtClean="0"/>
              <a:t> </a:t>
            </a:r>
            <a:r>
              <a:rPr lang="en-US" sz="3200" dirty="0" err="1" smtClean="0"/>
              <a:t>prostředí</a:t>
            </a:r>
            <a:r>
              <a:rPr lang="en-US" sz="3200" dirty="0" smtClean="0"/>
              <a:t> </a:t>
            </a:r>
            <a:r>
              <a:rPr lang="en-US" sz="3200" dirty="0" smtClean="0">
                <a:hlinkClick r:id="rId3" tooltip="Josef Vavroušek"/>
              </a:rPr>
              <a:t>Josef </a:t>
            </a:r>
            <a:r>
              <a:rPr lang="en-US" sz="3200" dirty="0" err="1" smtClean="0">
                <a:hlinkClick r:id="rId3" tooltip="Josef Vavroušek"/>
              </a:rPr>
              <a:t>Vavroušek</a:t>
            </a:r>
            <a:r>
              <a:rPr lang="en-US" sz="3200" dirty="0" smtClean="0"/>
              <a:t>, </a:t>
            </a:r>
            <a:r>
              <a:rPr lang="en-US" sz="3200" dirty="0" err="1" smtClean="0"/>
              <a:t>který</a:t>
            </a:r>
            <a:r>
              <a:rPr lang="en-US" sz="3200" dirty="0" smtClean="0"/>
              <a:t> </a:t>
            </a:r>
            <a:r>
              <a:rPr lang="en-US" sz="3200" dirty="0" err="1" smtClean="0"/>
              <a:t>vedl</a:t>
            </a:r>
            <a:r>
              <a:rPr lang="en-US" sz="3200" dirty="0" smtClean="0"/>
              <a:t> </a:t>
            </a:r>
            <a:r>
              <a:rPr lang="en-US" sz="3200" dirty="0" err="1" smtClean="0"/>
              <a:t>československou</a:t>
            </a:r>
            <a:r>
              <a:rPr lang="en-US" sz="3200" dirty="0" smtClean="0"/>
              <a:t> </a:t>
            </a:r>
            <a:r>
              <a:rPr lang="en-US" sz="3200" dirty="0" err="1" smtClean="0"/>
              <a:t>delegaci</a:t>
            </a:r>
            <a:r>
              <a:rPr lang="en-US" sz="3200" dirty="0" smtClean="0"/>
              <a:t>. </a:t>
            </a:r>
            <a:endParaRPr lang="cs-CZ" sz="3200" dirty="0" smtClean="0"/>
          </a:p>
          <a:p>
            <a:endParaRPr lang="cs-CZ" sz="3200" dirty="0">
              <a:effectLst/>
            </a:endParaRPr>
          </a:p>
          <a:p>
            <a:r>
              <a:rPr lang="en-US" sz="3200" dirty="0" err="1" smtClean="0">
                <a:effectLst/>
              </a:rPr>
              <a:t>Dokument</a:t>
            </a:r>
            <a:r>
              <a:rPr lang="en-US" sz="3200" dirty="0" smtClean="0">
                <a:effectLst/>
              </a:rPr>
              <a:t> je </a:t>
            </a:r>
            <a:r>
              <a:rPr lang="en-US" sz="3200" dirty="0" err="1" smtClean="0">
                <a:effectLst/>
              </a:rPr>
              <a:t>rozdělen</a:t>
            </a:r>
            <a:r>
              <a:rPr lang="en-US" sz="3200" dirty="0" smtClean="0">
                <a:effectLst/>
              </a:rPr>
              <a:t> </a:t>
            </a:r>
            <a:r>
              <a:rPr lang="en-US" sz="3200" dirty="0" err="1" smtClean="0">
                <a:effectLst/>
              </a:rPr>
              <a:t>na</a:t>
            </a:r>
            <a:r>
              <a:rPr lang="en-US" sz="3200" dirty="0" smtClean="0">
                <a:effectLst/>
              </a:rPr>
              <a:t> </a:t>
            </a:r>
            <a:r>
              <a:rPr lang="en-US" sz="3200" dirty="0" err="1" smtClean="0">
                <a:effectLst/>
              </a:rPr>
              <a:t>čtyři</a:t>
            </a:r>
            <a:r>
              <a:rPr lang="en-US" sz="3200" dirty="0" smtClean="0">
                <a:effectLst/>
              </a:rPr>
              <a:t> </a:t>
            </a:r>
            <a:r>
              <a:rPr lang="en-US" sz="3200" dirty="0" err="1" smtClean="0">
                <a:effectLst/>
              </a:rPr>
              <a:t>sekce</a:t>
            </a:r>
            <a:r>
              <a:rPr lang="cs-CZ" sz="3200" dirty="0" smtClean="0"/>
              <a:t> (I až IV)</a:t>
            </a:r>
            <a:r>
              <a:rPr lang="en-US" sz="3200" dirty="0" smtClean="0">
                <a:effectLst/>
              </a:rPr>
              <a:t> ⁕</a:t>
            </a:r>
            <a:endParaRPr lang="cs-CZ" sz="3200" dirty="0" smtClean="0">
              <a:effectLst/>
            </a:endParaRPr>
          </a:p>
          <a:p>
            <a:endParaRPr lang="cs-CZ" sz="3200" dirty="0">
              <a:hlinkClick r:id="rId4"/>
            </a:endParaRPr>
          </a:p>
          <a:p>
            <a:r>
              <a:rPr lang="en-US" sz="3200" dirty="0" smtClean="0">
                <a:effectLst/>
                <a:hlinkClick r:id="rId4"/>
              </a:rPr>
              <a:t>http://cs.wikipedia.org/wiki/Agenda_21</a:t>
            </a:r>
            <a:endParaRPr lang="en-US" sz="3200" dirty="0"/>
          </a:p>
        </p:txBody>
      </p:sp>
    </p:spTree>
    <p:extLst>
      <p:ext uri="{BB962C8B-B14F-4D97-AF65-F5344CB8AC3E}">
        <p14:creationId xmlns:p14="http://schemas.microsoft.com/office/powerpoint/2010/main" val="582096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ovéPole 1"/>
          <p:cNvSpPr txBox="1">
            <a:spLocks noChangeArrowheads="1"/>
          </p:cNvSpPr>
          <p:nvPr/>
        </p:nvSpPr>
        <p:spPr bwMode="auto">
          <a:xfrm>
            <a:off x="357188" y="500063"/>
            <a:ext cx="8501062" cy="597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en-US" sz="2800" dirty="0"/>
              <a:t>INSPIRE </a:t>
            </a:r>
            <a:r>
              <a:rPr lang="cs-CZ" altLang="en-US" sz="2800" dirty="0" err="1"/>
              <a:t>is</a:t>
            </a:r>
            <a:r>
              <a:rPr lang="cs-CZ" altLang="en-US" sz="2800" dirty="0"/>
              <a:t> </a:t>
            </a:r>
            <a:r>
              <a:rPr lang="cs-CZ" altLang="en-US" sz="2800" dirty="0" err="1"/>
              <a:t>based</a:t>
            </a:r>
            <a:r>
              <a:rPr lang="cs-CZ" altLang="en-US" sz="2800" dirty="0"/>
              <a:t> on </a:t>
            </a:r>
            <a:r>
              <a:rPr lang="cs-CZ" altLang="en-US" sz="2800" dirty="0" err="1"/>
              <a:t>common</a:t>
            </a:r>
            <a:r>
              <a:rPr lang="cs-CZ" altLang="en-US" sz="2800" dirty="0"/>
              <a:t> </a:t>
            </a:r>
            <a:r>
              <a:rPr lang="cs-CZ" altLang="en-US" sz="2800" dirty="0" err="1"/>
              <a:t>principles</a:t>
            </a:r>
            <a:r>
              <a:rPr lang="cs-CZ" altLang="en-US" sz="2800" dirty="0"/>
              <a:t>:</a:t>
            </a:r>
          </a:p>
          <a:p>
            <a:pPr eaLnBrk="1" hangingPunct="1"/>
            <a:endParaRPr lang="cs-CZ" altLang="en-US" sz="2800" b="1" dirty="0"/>
          </a:p>
          <a:p>
            <a:pPr eaLnBrk="1" hangingPunct="1">
              <a:buFontTx/>
              <a:buChar char="-"/>
            </a:pPr>
            <a:r>
              <a:rPr lang="cs-CZ" altLang="en-US" sz="2800" dirty="0"/>
              <a:t> Data </a:t>
            </a:r>
            <a:r>
              <a:rPr lang="cs-CZ" altLang="en-US" sz="2800" dirty="0" err="1"/>
              <a:t>should</a:t>
            </a:r>
            <a:r>
              <a:rPr lang="cs-CZ" altLang="en-US" sz="2800" dirty="0"/>
              <a:t> </a:t>
            </a:r>
            <a:r>
              <a:rPr lang="cs-CZ" altLang="en-US" sz="2800" dirty="0" err="1"/>
              <a:t>be</a:t>
            </a:r>
            <a:r>
              <a:rPr lang="cs-CZ" altLang="en-US" sz="2800" dirty="0"/>
              <a:t> </a:t>
            </a:r>
            <a:r>
              <a:rPr lang="cs-CZ" altLang="en-US" sz="2800" dirty="0" err="1"/>
              <a:t>collected</a:t>
            </a:r>
            <a:r>
              <a:rPr lang="cs-CZ" altLang="en-US" sz="2800" dirty="0"/>
              <a:t> </a:t>
            </a:r>
            <a:r>
              <a:rPr lang="cs-CZ" altLang="en-US" sz="2800" dirty="0" err="1"/>
              <a:t>only</a:t>
            </a:r>
            <a:r>
              <a:rPr lang="cs-CZ" altLang="en-US" sz="2800" dirty="0"/>
              <a:t> </a:t>
            </a:r>
            <a:r>
              <a:rPr lang="cs-CZ" altLang="en-US" sz="2800" dirty="0" err="1"/>
              <a:t>once</a:t>
            </a:r>
            <a:r>
              <a:rPr lang="cs-CZ" altLang="en-US" sz="2800" dirty="0"/>
              <a:t> and </a:t>
            </a:r>
            <a:r>
              <a:rPr lang="cs-CZ" altLang="en-US" sz="2800" dirty="0" err="1"/>
              <a:t>kept</a:t>
            </a:r>
            <a:r>
              <a:rPr lang="cs-CZ" altLang="en-US" sz="2800" dirty="0"/>
              <a:t> </a:t>
            </a:r>
            <a:r>
              <a:rPr lang="cs-CZ" altLang="en-US" sz="2800" dirty="0" err="1"/>
              <a:t>where</a:t>
            </a:r>
            <a:r>
              <a:rPr lang="cs-CZ" altLang="en-US" sz="2800" dirty="0"/>
              <a:t> </a:t>
            </a:r>
            <a:r>
              <a:rPr lang="cs-CZ" altLang="en-US" sz="2800" dirty="0" err="1"/>
              <a:t>it</a:t>
            </a:r>
            <a:r>
              <a:rPr lang="cs-CZ" altLang="en-US" sz="2800" dirty="0"/>
              <a:t> </a:t>
            </a:r>
            <a:r>
              <a:rPr lang="cs-CZ" altLang="en-US" sz="2800" dirty="0" err="1"/>
              <a:t>can</a:t>
            </a:r>
            <a:r>
              <a:rPr lang="cs-CZ" altLang="en-US" sz="2800" dirty="0"/>
              <a:t> </a:t>
            </a:r>
            <a:r>
              <a:rPr lang="cs-CZ" altLang="en-US" sz="2800" dirty="0" err="1"/>
              <a:t>be</a:t>
            </a:r>
            <a:r>
              <a:rPr lang="cs-CZ" altLang="en-US" sz="2800" dirty="0"/>
              <a:t> </a:t>
            </a:r>
            <a:r>
              <a:rPr lang="cs-CZ" altLang="en-US" sz="2800" dirty="0" err="1"/>
              <a:t>maintained</a:t>
            </a:r>
            <a:r>
              <a:rPr lang="cs-CZ" altLang="en-US" sz="2800" dirty="0"/>
              <a:t> most </a:t>
            </a:r>
            <a:r>
              <a:rPr lang="cs-CZ" altLang="en-US" sz="2800" dirty="0" err="1"/>
              <a:t>effectively</a:t>
            </a:r>
            <a:r>
              <a:rPr lang="cs-CZ" altLang="en-US" sz="2800" dirty="0"/>
              <a:t>.</a:t>
            </a:r>
          </a:p>
          <a:p>
            <a:pPr eaLnBrk="1" hangingPunct="1">
              <a:buFontTx/>
              <a:buChar char="-"/>
            </a:pPr>
            <a:endParaRPr lang="cs-CZ" altLang="en-US" sz="2800" dirty="0"/>
          </a:p>
          <a:p>
            <a:pPr eaLnBrk="1" hangingPunct="1">
              <a:buFontTx/>
              <a:buChar char="-"/>
            </a:pPr>
            <a:r>
              <a:rPr lang="cs-CZ" altLang="en-US" sz="2800" dirty="0"/>
              <a:t> </a:t>
            </a:r>
            <a:r>
              <a:rPr lang="cs-CZ" altLang="en-US" sz="2800" dirty="0" err="1"/>
              <a:t>It</a:t>
            </a:r>
            <a:r>
              <a:rPr lang="cs-CZ" altLang="en-US" sz="2800" dirty="0"/>
              <a:t> </a:t>
            </a:r>
            <a:r>
              <a:rPr lang="cs-CZ" altLang="en-US" sz="2800" dirty="0" err="1"/>
              <a:t>should</a:t>
            </a:r>
            <a:r>
              <a:rPr lang="cs-CZ" altLang="en-US" sz="2800" dirty="0"/>
              <a:t> </a:t>
            </a:r>
            <a:r>
              <a:rPr lang="cs-CZ" altLang="en-US" sz="2800" dirty="0" err="1"/>
              <a:t>be</a:t>
            </a:r>
            <a:r>
              <a:rPr lang="cs-CZ" altLang="en-US" sz="2800" dirty="0"/>
              <a:t> </a:t>
            </a:r>
            <a:r>
              <a:rPr lang="cs-CZ" altLang="en-US" sz="2800" dirty="0" err="1"/>
              <a:t>possible</a:t>
            </a:r>
            <a:r>
              <a:rPr lang="cs-CZ" altLang="en-US" sz="2800" dirty="0"/>
              <a:t> to </a:t>
            </a:r>
            <a:r>
              <a:rPr lang="cs-CZ" altLang="en-US" sz="2800" dirty="0" err="1"/>
              <a:t>combine</a:t>
            </a:r>
            <a:r>
              <a:rPr lang="cs-CZ" altLang="en-US" sz="2800" dirty="0"/>
              <a:t> </a:t>
            </a:r>
            <a:r>
              <a:rPr lang="cs-CZ" altLang="en-US" sz="2800" dirty="0" err="1"/>
              <a:t>seamless</a:t>
            </a:r>
            <a:r>
              <a:rPr lang="cs-CZ" altLang="en-US" sz="2800" dirty="0"/>
              <a:t> </a:t>
            </a:r>
            <a:r>
              <a:rPr lang="cs-CZ" altLang="en-US" sz="2800" dirty="0" err="1"/>
              <a:t>spatial</a:t>
            </a:r>
            <a:r>
              <a:rPr lang="cs-CZ" altLang="en-US" sz="2800" dirty="0"/>
              <a:t> </a:t>
            </a:r>
            <a:r>
              <a:rPr lang="cs-CZ" altLang="en-US" sz="2800" dirty="0" err="1"/>
              <a:t>information</a:t>
            </a:r>
            <a:r>
              <a:rPr lang="cs-CZ" altLang="en-US" sz="2800" dirty="0"/>
              <a:t> </a:t>
            </a:r>
            <a:r>
              <a:rPr lang="cs-CZ" altLang="en-US" sz="2800" dirty="0" err="1"/>
              <a:t>from</a:t>
            </a:r>
            <a:r>
              <a:rPr lang="cs-CZ" altLang="en-US" sz="2800" dirty="0"/>
              <a:t> </a:t>
            </a:r>
            <a:r>
              <a:rPr lang="cs-CZ" altLang="en-US" sz="2800" dirty="0" err="1"/>
              <a:t>different</a:t>
            </a:r>
            <a:r>
              <a:rPr lang="cs-CZ" altLang="en-US" sz="2800" dirty="0"/>
              <a:t> </a:t>
            </a:r>
            <a:r>
              <a:rPr lang="cs-CZ" altLang="en-US" sz="2800" dirty="0" err="1"/>
              <a:t>sources</a:t>
            </a:r>
            <a:r>
              <a:rPr lang="cs-CZ" altLang="en-US" sz="2800" dirty="0"/>
              <a:t> </a:t>
            </a:r>
            <a:r>
              <a:rPr lang="cs-CZ" altLang="en-US" sz="2800" dirty="0" err="1"/>
              <a:t>across</a:t>
            </a:r>
            <a:r>
              <a:rPr lang="cs-CZ" altLang="en-US" sz="2800" dirty="0"/>
              <a:t> </a:t>
            </a:r>
            <a:r>
              <a:rPr lang="cs-CZ" altLang="en-US" sz="2800" dirty="0" err="1"/>
              <a:t>Europe</a:t>
            </a:r>
            <a:r>
              <a:rPr lang="cs-CZ" altLang="en-US" sz="2800" dirty="0"/>
              <a:t> and </a:t>
            </a:r>
            <a:r>
              <a:rPr lang="cs-CZ" altLang="en-US" sz="2800" dirty="0" err="1"/>
              <a:t>share</a:t>
            </a:r>
            <a:r>
              <a:rPr lang="cs-CZ" altLang="en-US" sz="2800" dirty="0"/>
              <a:t> </a:t>
            </a:r>
            <a:r>
              <a:rPr lang="cs-CZ" altLang="en-US" sz="2800" dirty="0" err="1"/>
              <a:t>it</a:t>
            </a:r>
            <a:r>
              <a:rPr lang="cs-CZ" altLang="en-US" sz="2800" dirty="0"/>
              <a:t> </a:t>
            </a:r>
            <a:r>
              <a:rPr lang="cs-CZ" altLang="en-US" sz="2800" dirty="0" err="1"/>
              <a:t>with</a:t>
            </a:r>
            <a:r>
              <a:rPr lang="cs-CZ" altLang="en-US" sz="2800" dirty="0"/>
              <a:t> many </a:t>
            </a:r>
            <a:r>
              <a:rPr lang="cs-CZ" altLang="en-US" sz="2800" dirty="0" err="1"/>
              <a:t>users</a:t>
            </a:r>
            <a:r>
              <a:rPr lang="cs-CZ" altLang="en-US" sz="2800" dirty="0"/>
              <a:t> and </a:t>
            </a:r>
            <a:r>
              <a:rPr lang="cs-CZ" altLang="en-US" sz="2800" dirty="0" err="1"/>
              <a:t>applications</a:t>
            </a:r>
            <a:r>
              <a:rPr lang="cs-CZ" altLang="en-US" sz="2800" dirty="0"/>
              <a:t>.</a:t>
            </a:r>
          </a:p>
          <a:p>
            <a:pPr eaLnBrk="1" hangingPunct="1"/>
            <a:endParaRPr lang="cs-CZ" altLang="en-US" sz="2800" dirty="0"/>
          </a:p>
          <a:p>
            <a:pPr eaLnBrk="1" hangingPunct="1"/>
            <a:r>
              <a:rPr lang="cs-CZ" altLang="en-US" sz="2800" dirty="0"/>
              <a:t>- </a:t>
            </a:r>
            <a:r>
              <a:rPr lang="cs-CZ" altLang="en-US" sz="2800" dirty="0" err="1"/>
              <a:t>It</a:t>
            </a:r>
            <a:r>
              <a:rPr lang="cs-CZ" altLang="en-US" sz="2800" dirty="0"/>
              <a:t> </a:t>
            </a:r>
            <a:r>
              <a:rPr lang="cs-CZ" altLang="en-US" sz="2800" dirty="0" err="1"/>
              <a:t>should</a:t>
            </a:r>
            <a:r>
              <a:rPr lang="cs-CZ" altLang="en-US" sz="2800" dirty="0"/>
              <a:t> </a:t>
            </a:r>
            <a:r>
              <a:rPr lang="cs-CZ" altLang="en-US" sz="2800" dirty="0" err="1"/>
              <a:t>be</a:t>
            </a:r>
            <a:r>
              <a:rPr lang="cs-CZ" altLang="en-US" sz="2800" dirty="0"/>
              <a:t> </a:t>
            </a:r>
            <a:r>
              <a:rPr lang="cs-CZ" altLang="en-US" sz="2800" dirty="0" err="1"/>
              <a:t>possible</a:t>
            </a:r>
            <a:r>
              <a:rPr lang="cs-CZ" altLang="en-US" sz="2800" dirty="0"/>
              <a:t> </a:t>
            </a:r>
            <a:r>
              <a:rPr lang="cs-CZ" altLang="en-US" sz="2800" dirty="0" err="1"/>
              <a:t>for</a:t>
            </a:r>
            <a:r>
              <a:rPr lang="cs-CZ" altLang="en-US" sz="2800" dirty="0"/>
              <a:t> </a:t>
            </a:r>
            <a:r>
              <a:rPr lang="cs-CZ" altLang="en-US" sz="2800" dirty="0" err="1"/>
              <a:t>information</a:t>
            </a:r>
            <a:r>
              <a:rPr lang="cs-CZ" altLang="en-US" sz="2800" dirty="0"/>
              <a:t> </a:t>
            </a:r>
            <a:r>
              <a:rPr lang="cs-CZ" altLang="en-US" sz="2800" dirty="0" err="1"/>
              <a:t>collected</a:t>
            </a:r>
            <a:r>
              <a:rPr lang="cs-CZ" altLang="en-US" sz="2800" dirty="0"/>
              <a:t> </a:t>
            </a:r>
            <a:r>
              <a:rPr lang="cs-CZ" altLang="en-US" sz="2800" dirty="0" err="1"/>
              <a:t>at</a:t>
            </a:r>
            <a:r>
              <a:rPr lang="cs-CZ" altLang="en-US" sz="2800" dirty="0"/>
              <a:t> </a:t>
            </a:r>
            <a:r>
              <a:rPr lang="cs-CZ" altLang="en-US" sz="2800" dirty="0" err="1"/>
              <a:t>one</a:t>
            </a:r>
            <a:r>
              <a:rPr lang="cs-CZ" altLang="en-US" sz="2800" dirty="0"/>
              <a:t> </a:t>
            </a:r>
            <a:r>
              <a:rPr lang="cs-CZ" altLang="en-US" sz="2800" dirty="0" err="1"/>
              <a:t>level</a:t>
            </a:r>
            <a:r>
              <a:rPr lang="cs-CZ" altLang="en-US" sz="2800" dirty="0"/>
              <a:t>/</a:t>
            </a:r>
            <a:r>
              <a:rPr lang="cs-CZ" altLang="en-US" sz="2800" dirty="0" err="1"/>
              <a:t>scale</a:t>
            </a:r>
            <a:r>
              <a:rPr lang="cs-CZ" altLang="en-US" sz="2800" dirty="0"/>
              <a:t> to </a:t>
            </a:r>
            <a:r>
              <a:rPr lang="cs-CZ" altLang="en-US" sz="2800" dirty="0" err="1"/>
              <a:t>be</a:t>
            </a:r>
            <a:r>
              <a:rPr lang="cs-CZ" altLang="en-US" sz="2800" dirty="0"/>
              <a:t> </a:t>
            </a:r>
            <a:r>
              <a:rPr lang="cs-CZ" altLang="en-US" sz="2800" dirty="0" err="1"/>
              <a:t>shared</a:t>
            </a:r>
            <a:r>
              <a:rPr lang="cs-CZ" altLang="en-US" sz="2800" dirty="0"/>
              <a:t> </a:t>
            </a:r>
            <a:r>
              <a:rPr lang="cs-CZ" altLang="en-US" sz="2800" dirty="0" err="1"/>
              <a:t>with</a:t>
            </a:r>
            <a:r>
              <a:rPr lang="cs-CZ" altLang="en-US" sz="2800" dirty="0"/>
              <a:t> </a:t>
            </a:r>
            <a:r>
              <a:rPr lang="cs-CZ" altLang="en-US" sz="2800" dirty="0" err="1"/>
              <a:t>all</a:t>
            </a:r>
            <a:r>
              <a:rPr lang="cs-CZ" altLang="en-US" sz="2800" dirty="0"/>
              <a:t> </a:t>
            </a:r>
            <a:r>
              <a:rPr lang="cs-CZ" altLang="en-US" sz="2800" dirty="0" err="1"/>
              <a:t>levels</a:t>
            </a:r>
            <a:r>
              <a:rPr lang="cs-CZ" altLang="en-US" sz="2800" dirty="0"/>
              <a:t>/</a:t>
            </a:r>
            <a:r>
              <a:rPr lang="cs-CZ" altLang="en-US" sz="2800" dirty="0" err="1"/>
              <a:t>scales</a:t>
            </a:r>
            <a:r>
              <a:rPr lang="cs-CZ" altLang="en-US" sz="2800" dirty="0"/>
              <a:t>; </a:t>
            </a:r>
            <a:r>
              <a:rPr lang="cs-CZ" altLang="en-US" sz="2800" dirty="0" err="1"/>
              <a:t>detailed</a:t>
            </a:r>
            <a:r>
              <a:rPr lang="cs-CZ" altLang="en-US" sz="2800" dirty="0"/>
              <a:t> </a:t>
            </a:r>
            <a:r>
              <a:rPr lang="cs-CZ" altLang="en-US" sz="2800" dirty="0" err="1"/>
              <a:t>for</a:t>
            </a:r>
            <a:r>
              <a:rPr lang="cs-CZ" altLang="en-US" sz="2800" dirty="0"/>
              <a:t> </a:t>
            </a:r>
            <a:r>
              <a:rPr lang="cs-CZ" altLang="en-US" sz="2800" dirty="0" err="1"/>
              <a:t>thorough</a:t>
            </a:r>
            <a:r>
              <a:rPr lang="cs-CZ" altLang="en-US" sz="2800" dirty="0"/>
              <a:t> </a:t>
            </a:r>
            <a:r>
              <a:rPr lang="cs-CZ" altLang="en-US" sz="2800" dirty="0" err="1"/>
              <a:t>investigations</a:t>
            </a:r>
            <a:r>
              <a:rPr lang="cs-CZ" altLang="en-US" sz="2800" dirty="0"/>
              <a:t>, </a:t>
            </a:r>
            <a:r>
              <a:rPr lang="cs-CZ" altLang="en-US" sz="2800" dirty="0" err="1"/>
              <a:t>general</a:t>
            </a:r>
            <a:r>
              <a:rPr lang="cs-CZ" altLang="en-US" sz="2800" dirty="0"/>
              <a:t> </a:t>
            </a:r>
            <a:r>
              <a:rPr lang="cs-CZ" altLang="en-US" sz="2800" dirty="0" err="1"/>
              <a:t>for</a:t>
            </a:r>
            <a:r>
              <a:rPr lang="cs-CZ" altLang="en-US" sz="2800" dirty="0"/>
              <a:t> </a:t>
            </a:r>
            <a:r>
              <a:rPr lang="cs-CZ" altLang="en-US" sz="2800" dirty="0" err="1"/>
              <a:t>strategic</a:t>
            </a:r>
            <a:r>
              <a:rPr lang="cs-CZ" altLang="en-US" sz="2800" dirty="0"/>
              <a:t> </a:t>
            </a:r>
            <a:r>
              <a:rPr lang="cs-CZ" altLang="en-US" sz="2800" dirty="0" err="1"/>
              <a:t>purposes</a:t>
            </a:r>
            <a:r>
              <a:rPr lang="cs-CZ" altLang="en-US" sz="2800" dirty="0"/>
              <a:t>.</a:t>
            </a:r>
          </a:p>
          <a:p>
            <a:pPr eaLnBrk="1" hangingPunct="1"/>
            <a:endParaRPr lang="cs-CZ" altLang="en-US" dirty="0"/>
          </a:p>
        </p:txBody>
      </p:sp>
    </p:spTree>
    <p:extLst>
      <p:ext uri="{BB962C8B-B14F-4D97-AF65-F5344CB8AC3E}">
        <p14:creationId xmlns:p14="http://schemas.microsoft.com/office/powerpoint/2010/main" val="3799578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ovéPole 1"/>
          <p:cNvSpPr txBox="1">
            <a:spLocks noChangeArrowheads="1"/>
          </p:cNvSpPr>
          <p:nvPr/>
        </p:nvSpPr>
        <p:spPr bwMode="auto">
          <a:xfrm>
            <a:off x="571500" y="642938"/>
            <a:ext cx="8286750"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endParaRPr lang="cs-CZ" altLang="en-US" sz="2800" dirty="0"/>
          </a:p>
          <a:p>
            <a:pPr eaLnBrk="1" hangingPunct="1">
              <a:buFontTx/>
              <a:buChar char="-"/>
            </a:pPr>
            <a:r>
              <a:rPr lang="cs-CZ" altLang="en-US" sz="2800" dirty="0"/>
              <a:t> </a:t>
            </a:r>
            <a:r>
              <a:rPr lang="cs-CZ" altLang="en-US" sz="2800" dirty="0" err="1"/>
              <a:t>Geographic</a:t>
            </a:r>
            <a:r>
              <a:rPr lang="cs-CZ" altLang="en-US" sz="2800" dirty="0"/>
              <a:t> </a:t>
            </a:r>
            <a:r>
              <a:rPr lang="cs-CZ" altLang="en-US" sz="2800" dirty="0" err="1"/>
              <a:t>information</a:t>
            </a:r>
            <a:r>
              <a:rPr lang="cs-CZ" altLang="en-US" sz="2800" dirty="0"/>
              <a:t> </a:t>
            </a:r>
            <a:r>
              <a:rPr lang="cs-CZ" altLang="en-US" sz="2800" dirty="0" err="1"/>
              <a:t>needed</a:t>
            </a:r>
            <a:r>
              <a:rPr lang="cs-CZ" altLang="en-US" sz="2800" dirty="0"/>
              <a:t> </a:t>
            </a:r>
            <a:r>
              <a:rPr lang="cs-CZ" altLang="en-US" sz="2800" dirty="0" err="1"/>
              <a:t>for</a:t>
            </a:r>
            <a:r>
              <a:rPr lang="cs-CZ" altLang="en-US" sz="2800" dirty="0"/>
              <a:t> </a:t>
            </a:r>
            <a:r>
              <a:rPr lang="cs-CZ" altLang="en-US" sz="2800" dirty="0" err="1"/>
              <a:t>good</a:t>
            </a:r>
            <a:r>
              <a:rPr lang="cs-CZ" altLang="en-US" sz="2800" dirty="0"/>
              <a:t> </a:t>
            </a:r>
            <a:r>
              <a:rPr lang="cs-CZ" altLang="en-US" sz="2800" dirty="0" err="1"/>
              <a:t>governance</a:t>
            </a:r>
            <a:r>
              <a:rPr lang="cs-CZ" altLang="en-US" sz="2800" dirty="0"/>
              <a:t> </a:t>
            </a:r>
            <a:r>
              <a:rPr lang="cs-CZ" altLang="en-US" sz="2800" dirty="0" err="1"/>
              <a:t>at</a:t>
            </a:r>
            <a:r>
              <a:rPr lang="cs-CZ" altLang="en-US" sz="2800" dirty="0"/>
              <a:t> </a:t>
            </a:r>
            <a:r>
              <a:rPr lang="cs-CZ" altLang="en-US" sz="2800" dirty="0" err="1"/>
              <a:t>all</a:t>
            </a:r>
            <a:r>
              <a:rPr lang="cs-CZ" altLang="en-US" sz="2800" dirty="0"/>
              <a:t> </a:t>
            </a:r>
            <a:r>
              <a:rPr lang="cs-CZ" altLang="en-US" sz="2800" dirty="0" err="1"/>
              <a:t>levels</a:t>
            </a:r>
            <a:r>
              <a:rPr lang="cs-CZ" altLang="en-US" sz="2800" dirty="0"/>
              <a:t> </a:t>
            </a:r>
            <a:r>
              <a:rPr lang="cs-CZ" altLang="en-US" sz="2800" dirty="0" err="1"/>
              <a:t>should</a:t>
            </a:r>
            <a:r>
              <a:rPr lang="cs-CZ" altLang="en-US" sz="2800" dirty="0"/>
              <a:t> </a:t>
            </a:r>
            <a:r>
              <a:rPr lang="cs-CZ" altLang="en-US" sz="2800" dirty="0" err="1"/>
              <a:t>be</a:t>
            </a:r>
            <a:r>
              <a:rPr lang="cs-CZ" altLang="en-US" sz="2800" dirty="0"/>
              <a:t> </a:t>
            </a:r>
            <a:r>
              <a:rPr lang="cs-CZ" altLang="en-US" sz="2800" dirty="0" err="1"/>
              <a:t>readily</a:t>
            </a:r>
            <a:r>
              <a:rPr lang="cs-CZ" altLang="en-US" sz="2800" dirty="0"/>
              <a:t> and </a:t>
            </a:r>
            <a:r>
              <a:rPr lang="cs-CZ" altLang="en-US" sz="2800" dirty="0" err="1"/>
              <a:t>transparently</a:t>
            </a:r>
            <a:r>
              <a:rPr lang="cs-CZ" altLang="en-US" sz="2800" dirty="0"/>
              <a:t> </a:t>
            </a:r>
            <a:r>
              <a:rPr lang="cs-CZ" altLang="en-US" sz="2800" dirty="0" err="1"/>
              <a:t>available</a:t>
            </a:r>
            <a:r>
              <a:rPr lang="cs-CZ" altLang="en-US" sz="2800" dirty="0"/>
              <a:t>.</a:t>
            </a:r>
          </a:p>
          <a:p>
            <a:pPr eaLnBrk="1" hangingPunct="1"/>
            <a:endParaRPr lang="cs-CZ" altLang="en-US" sz="2800" dirty="0"/>
          </a:p>
          <a:p>
            <a:pPr eaLnBrk="1" hangingPunct="1"/>
            <a:r>
              <a:rPr lang="cs-CZ" altLang="en-US" sz="2800" dirty="0"/>
              <a:t>- </a:t>
            </a:r>
            <a:r>
              <a:rPr lang="cs-CZ" altLang="en-US" sz="2800" dirty="0" err="1"/>
              <a:t>Easy</a:t>
            </a:r>
            <a:r>
              <a:rPr lang="cs-CZ" altLang="en-US" sz="2800" dirty="0"/>
              <a:t> to </a:t>
            </a:r>
            <a:r>
              <a:rPr lang="cs-CZ" altLang="en-US" sz="2800" dirty="0" err="1"/>
              <a:t>find</a:t>
            </a:r>
            <a:r>
              <a:rPr lang="cs-CZ" altLang="en-US" sz="2800" dirty="0"/>
              <a:t> </a:t>
            </a:r>
            <a:r>
              <a:rPr lang="cs-CZ" altLang="en-US" sz="2800" dirty="0" err="1"/>
              <a:t>what</a:t>
            </a:r>
            <a:r>
              <a:rPr lang="cs-CZ" altLang="en-US" sz="2800" dirty="0"/>
              <a:t> </a:t>
            </a:r>
            <a:r>
              <a:rPr lang="cs-CZ" altLang="en-US" sz="2800" dirty="0" err="1"/>
              <a:t>geographic</a:t>
            </a:r>
            <a:r>
              <a:rPr lang="cs-CZ" altLang="en-US" sz="2800" dirty="0"/>
              <a:t> </a:t>
            </a:r>
            <a:r>
              <a:rPr lang="cs-CZ" altLang="en-US" sz="2800" dirty="0" err="1"/>
              <a:t>information</a:t>
            </a:r>
            <a:r>
              <a:rPr lang="cs-CZ" altLang="en-US" sz="2800" dirty="0"/>
              <a:t> </a:t>
            </a:r>
            <a:r>
              <a:rPr lang="cs-CZ" altLang="en-US" sz="2800" dirty="0" err="1"/>
              <a:t>is</a:t>
            </a:r>
            <a:r>
              <a:rPr lang="cs-CZ" altLang="en-US" sz="2800" dirty="0"/>
              <a:t> </a:t>
            </a:r>
            <a:r>
              <a:rPr lang="cs-CZ" altLang="en-US" sz="2800" dirty="0" err="1"/>
              <a:t>available</a:t>
            </a:r>
            <a:r>
              <a:rPr lang="cs-CZ" altLang="en-US" sz="2800" dirty="0"/>
              <a:t>, </a:t>
            </a:r>
            <a:r>
              <a:rPr lang="cs-CZ" altLang="en-US" sz="2800" dirty="0" err="1"/>
              <a:t>how</a:t>
            </a:r>
            <a:r>
              <a:rPr lang="cs-CZ" altLang="en-US" sz="2800" dirty="0"/>
              <a:t> </a:t>
            </a:r>
            <a:r>
              <a:rPr lang="cs-CZ" altLang="en-US" sz="2800" dirty="0" err="1"/>
              <a:t>it</a:t>
            </a:r>
            <a:r>
              <a:rPr lang="cs-CZ" altLang="en-US" sz="2800" dirty="0"/>
              <a:t> </a:t>
            </a:r>
            <a:r>
              <a:rPr lang="cs-CZ" altLang="en-US" sz="2800" dirty="0" err="1"/>
              <a:t>can</a:t>
            </a:r>
            <a:r>
              <a:rPr lang="cs-CZ" altLang="en-US" sz="2800" dirty="0"/>
              <a:t> </a:t>
            </a:r>
            <a:r>
              <a:rPr lang="cs-CZ" altLang="en-US" sz="2800" dirty="0" err="1"/>
              <a:t>be</a:t>
            </a:r>
            <a:r>
              <a:rPr lang="cs-CZ" altLang="en-US" sz="2800" dirty="0"/>
              <a:t> </a:t>
            </a:r>
            <a:r>
              <a:rPr lang="cs-CZ" altLang="en-US" sz="2800" dirty="0" err="1"/>
              <a:t>used</a:t>
            </a:r>
            <a:r>
              <a:rPr lang="cs-CZ" altLang="en-US" sz="2800" dirty="0"/>
              <a:t> to </a:t>
            </a:r>
            <a:r>
              <a:rPr lang="cs-CZ" altLang="en-US" sz="2800" dirty="0" err="1"/>
              <a:t>meet</a:t>
            </a:r>
            <a:r>
              <a:rPr lang="cs-CZ" altLang="en-US" sz="2800" dirty="0"/>
              <a:t> a </a:t>
            </a:r>
            <a:r>
              <a:rPr lang="cs-CZ" altLang="en-US" sz="2800" dirty="0" err="1"/>
              <a:t>particular</a:t>
            </a:r>
            <a:r>
              <a:rPr lang="cs-CZ" altLang="en-US" sz="2800" dirty="0"/>
              <a:t> </a:t>
            </a:r>
            <a:r>
              <a:rPr lang="cs-CZ" altLang="en-US" sz="2800" dirty="0" err="1"/>
              <a:t>need</a:t>
            </a:r>
            <a:r>
              <a:rPr lang="cs-CZ" altLang="en-US" sz="2800" dirty="0"/>
              <a:t>, and </a:t>
            </a:r>
            <a:r>
              <a:rPr lang="cs-CZ" altLang="en-US" sz="2800" dirty="0" err="1"/>
              <a:t>under</a:t>
            </a:r>
            <a:r>
              <a:rPr lang="cs-CZ" altLang="en-US" sz="2800" dirty="0"/>
              <a:t> </a:t>
            </a:r>
            <a:r>
              <a:rPr lang="cs-CZ" altLang="en-US" sz="2800" dirty="0" err="1"/>
              <a:t>which</a:t>
            </a:r>
            <a:r>
              <a:rPr lang="cs-CZ" altLang="en-US" sz="2800" dirty="0"/>
              <a:t> </a:t>
            </a:r>
            <a:r>
              <a:rPr lang="cs-CZ" altLang="en-US" sz="2800" dirty="0" err="1"/>
              <a:t>conditions</a:t>
            </a:r>
            <a:r>
              <a:rPr lang="cs-CZ" altLang="en-US" sz="2800" dirty="0"/>
              <a:t> </a:t>
            </a:r>
            <a:r>
              <a:rPr lang="cs-CZ" altLang="en-US" sz="2800" dirty="0" err="1"/>
              <a:t>it</a:t>
            </a:r>
            <a:r>
              <a:rPr lang="cs-CZ" altLang="en-US" sz="2800" dirty="0"/>
              <a:t> </a:t>
            </a:r>
            <a:r>
              <a:rPr lang="cs-CZ" altLang="en-US" sz="2800" dirty="0" err="1"/>
              <a:t>can</a:t>
            </a:r>
            <a:r>
              <a:rPr lang="cs-CZ" altLang="en-US" sz="2800" dirty="0"/>
              <a:t> </a:t>
            </a:r>
            <a:r>
              <a:rPr lang="cs-CZ" altLang="en-US" sz="2800" dirty="0" err="1"/>
              <a:t>be</a:t>
            </a:r>
            <a:r>
              <a:rPr lang="cs-CZ" altLang="en-US" sz="2800" dirty="0"/>
              <a:t> </a:t>
            </a:r>
            <a:r>
              <a:rPr lang="cs-CZ" altLang="en-US" sz="2800" dirty="0" err="1"/>
              <a:t>acquired</a:t>
            </a:r>
            <a:r>
              <a:rPr lang="cs-CZ" altLang="en-US" sz="2800" dirty="0"/>
              <a:t> and </a:t>
            </a:r>
            <a:r>
              <a:rPr lang="cs-CZ" altLang="en-US" sz="2800" dirty="0" err="1"/>
              <a:t>used</a:t>
            </a:r>
            <a:r>
              <a:rPr lang="cs-CZ" altLang="en-US" sz="2800" dirty="0"/>
              <a:t>.</a:t>
            </a:r>
          </a:p>
          <a:p>
            <a:pPr eaLnBrk="1" hangingPunct="1"/>
            <a:endParaRPr lang="cs-CZ" altLang="en-US" dirty="0"/>
          </a:p>
        </p:txBody>
      </p:sp>
    </p:spTree>
    <p:extLst>
      <p:ext uri="{BB962C8B-B14F-4D97-AF65-F5344CB8AC3E}">
        <p14:creationId xmlns:p14="http://schemas.microsoft.com/office/powerpoint/2010/main" val="38991785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838200" y="838200"/>
            <a:ext cx="7620000"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GB" altLang="en-US" sz="3600" dirty="0"/>
              <a:t>The INSPIRE concept:</a:t>
            </a:r>
            <a:endParaRPr lang="cs-CZ" altLang="en-US" sz="3600" dirty="0"/>
          </a:p>
          <a:p>
            <a:pPr>
              <a:spcBef>
                <a:spcPct val="50000"/>
              </a:spcBef>
            </a:pPr>
            <a:endParaRPr lang="en-GB" altLang="en-US" sz="2400" dirty="0"/>
          </a:p>
          <a:p>
            <a:pPr algn="just">
              <a:spcBef>
                <a:spcPct val="50000"/>
              </a:spcBef>
            </a:pPr>
            <a:r>
              <a:rPr lang="cs-CZ" altLang="en-US" sz="2800" dirty="0" err="1"/>
              <a:t>Availability</a:t>
            </a:r>
            <a:endParaRPr lang="cs-CZ" altLang="en-US" sz="2800" dirty="0"/>
          </a:p>
          <a:p>
            <a:pPr algn="just">
              <a:spcBef>
                <a:spcPct val="50000"/>
              </a:spcBef>
            </a:pPr>
            <a:r>
              <a:rPr lang="cs-CZ" altLang="en-US" sz="2800" dirty="0" err="1"/>
              <a:t>Accessibility</a:t>
            </a:r>
            <a:r>
              <a:rPr lang="en-GB" altLang="en-US" sz="2800" dirty="0"/>
              <a:t> </a:t>
            </a:r>
            <a:endParaRPr lang="cs-CZ" altLang="en-US" sz="2800" dirty="0"/>
          </a:p>
          <a:p>
            <a:pPr algn="just">
              <a:spcBef>
                <a:spcPct val="50000"/>
              </a:spcBef>
            </a:pPr>
            <a:r>
              <a:rPr lang="cs-CZ" altLang="en-US" sz="2800" dirty="0" err="1"/>
              <a:t>Legislation</a:t>
            </a:r>
            <a:r>
              <a:rPr lang="cs-CZ" altLang="en-US" sz="2800" dirty="0"/>
              <a:t> </a:t>
            </a:r>
            <a:r>
              <a:rPr lang="cs-CZ" altLang="en-US" sz="2800" dirty="0" err="1"/>
              <a:t>rules</a:t>
            </a:r>
            <a:r>
              <a:rPr lang="cs-CZ" altLang="en-US" sz="2800" dirty="0"/>
              <a:t>.</a:t>
            </a:r>
            <a:endParaRPr lang="en-GB" altLang="en-US" sz="2800" dirty="0"/>
          </a:p>
          <a:p>
            <a:pPr algn="just">
              <a:spcBef>
                <a:spcPct val="50000"/>
              </a:spcBef>
            </a:pPr>
            <a:endParaRPr lang="en-GB" altLang="en-US" sz="2800" dirty="0"/>
          </a:p>
          <a:p>
            <a:pPr>
              <a:spcBef>
                <a:spcPct val="50000"/>
              </a:spcBef>
            </a:pPr>
            <a:r>
              <a:rPr lang="en-GB" altLang="en-US" sz="3600" dirty="0">
                <a:solidFill>
                  <a:srgbClr val="FFFF00"/>
                </a:solidFill>
              </a:rPr>
              <a:t> </a:t>
            </a:r>
            <a:endParaRPr lang="cs-CZ" altLang="en-US" sz="3600" dirty="0">
              <a:solidFill>
                <a:srgbClr val="FFFF00"/>
              </a:solidFill>
            </a:endParaRPr>
          </a:p>
        </p:txBody>
      </p:sp>
    </p:spTree>
    <p:extLst>
      <p:ext uri="{BB962C8B-B14F-4D97-AF65-F5344CB8AC3E}">
        <p14:creationId xmlns:p14="http://schemas.microsoft.com/office/powerpoint/2010/main" val="486005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en-US" altLang="en-US" smtClean="0"/>
          </a:p>
        </p:txBody>
      </p:sp>
      <p:pic>
        <p:nvPicPr>
          <p:cNvPr id="440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504767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906463"/>
            <a:ext cx="487363" cy="5591175"/>
          </a:xfrm>
          <a:prstGeom prst="rect">
            <a:avLst/>
          </a:prstGeom>
          <a:solidFill>
            <a:schemeClr val="bg1"/>
          </a:solidFill>
          <a:ln w="9525">
            <a:solidFill>
              <a:schemeClr val="bg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5059" name="Rectangle 3"/>
          <p:cNvSpPr>
            <a:spLocks noGrp="1" noChangeArrowheads="1"/>
          </p:cNvSpPr>
          <p:nvPr>
            <p:ph type="title"/>
          </p:nvPr>
        </p:nvSpPr>
        <p:spPr>
          <a:xfrm>
            <a:off x="863600" y="360363"/>
            <a:ext cx="7781925" cy="793750"/>
          </a:xfrm>
        </p:spPr>
        <p:txBody>
          <a:bodyPr/>
          <a:lstStyle/>
          <a:p>
            <a:pPr eaLnBrk="1" hangingPunct="1"/>
            <a:r>
              <a:rPr lang="en-US" altLang="en-US" sz="2800" smtClean="0"/>
              <a:t>Towards an Infrastructure for Spatial Information</a:t>
            </a:r>
          </a:p>
        </p:txBody>
      </p:sp>
      <p:sp>
        <p:nvSpPr>
          <p:cNvPr id="45060" name="Rectangle 4"/>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696" rIns="91393" bIns="45696" anchor="ctr"/>
          <a:lstStyle>
            <a:lvl1pPr defTabSz="1012825" eaLnBrk="0" hangingPunct="0">
              <a:defRPr>
                <a:solidFill>
                  <a:schemeClr val="tx1"/>
                </a:solidFill>
                <a:latin typeface="Arial" charset="0"/>
                <a:cs typeface="Arial" charset="0"/>
              </a:defRPr>
            </a:lvl1pPr>
            <a:lvl2pPr marL="742950" indent="-285750" defTabSz="1012825" eaLnBrk="0" hangingPunct="0">
              <a:defRPr>
                <a:solidFill>
                  <a:schemeClr val="tx1"/>
                </a:solidFill>
                <a:latin typeface="Arial" charset="0"/>
                <a:cs typeface="Arial" charset="0"/>
              </a:defRPr>
            </a:lvl2pPr>
            <a:lvl3pPr marL="1143000" indent="-228600" defTabSz="1012825" eaLnBrk="0" hangingPunct="0">
              <a:defRPr>
                <a:solidFill>
                  <a:schemeClr val="tx1"/>
                </a:solidFill>
                <a:latin typeface="Arial" charset="0"/>
                <a:cs typeface="Arial" charset="0"/>
              </a:defRPr>
            </a:lvl3pPr>
            <a:lvl4pPr marL="1600200" indent="-228600" defTabSz="1012825" eaLnBrk="0" hangingPunct="0">
              <a:defRPr>
                <a:solidFill>
                  <a:schemeClr val="tx1"/>
                </a:solidFill>
                <a:latin typeface="Arial" charset="0"/>
                <a:cs typeface="Arial" charset="0"/>
              </a:defRPr>
            </a:lvl4pPr>
            <a:lvl5pPr marL="2057400" indent="-228600" defTabSz="1012825" eaLnBrk="0" hangingPunct="0">
              <a:defRPr>
                <a:solidFill>
                  <a:schemeClr val="tx1"/>
                </a:solidFill>
                <a:latin typeface="Arial" charset="0"/>
                <a:cs typeface="Arial" charset="0"/>
              </a:defRPr>
            </a:lvl5pPr>
            <a:lvl6pPr marL="2514600" indent="-228600" defTabSz="1012825" eaLnBrk="0" fontAlgn="base" hangingPunct="0">
              <a:spcBef>
                <a:spcPct val="0"/>
              </a:spcBef>
              <a:spcAft>
                <a:spcPct val="0"/>
              </a:spcAft>
              <a:defRPr>
                <a:solidFill>
                  <a:schemeClr val="tx1"/>
                </a:solidFill>
                <a:latin typeface="Arial" charset="0"/>
                <a:cs typeface="Arial" charset="0"/>
              </a:defRPr>
            </a:lvl6pPr>
            <a:lvl7pPr marL="2971800" indent="-228600" defTabSz="1012825" eaLnBrk="0" fontAlgn="base" hangingPunct="0">
              <a:spcBef>
                <a:spcPct val="0"/>
              </a:spcBef>
              <a:spcAft>
                <a:spcPct val="0"/>
              </a:spcAft>
              <a:defRPr>
                <a:solidFill>
                  <a:schemeClr val="tx1"/>
                </a:solidFill>
                <a:latin typeface="Arial" charset="0"/>
                <a:cs typeface="Arial" charset="0"/>
              </a:defRPr>
            </a:lvl7pPr>
            <a:lvl8pPr marL="3429000" indent="-228600" defTabSz="1012825" eaLnBrk="0" fontAlgn="base" hangingPunct="0">
              <a:spcBef>
                <a:spcPct val="0"/>
              </a:spcBef>
              <a:spcAft>
                <a:spcPct val="0"/>
              </a:spcAft>
              <a:defRPr>
                <a:solidFill>
                  <a:schemeClr val="tx1"/>
                </a:solidFill>
                <a:latin typeface="Arial" charset="0"/>
                <a:cs typeface="Arial" charset="0"/>
              </a:defRPr>
            </a:lvl8pPr>
            <a:lvl9pPr marL="3886200" indent="-228600" defTabSz="1012825"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800">
                <a:solidFill>
                  <a:schemeClr val="tx2"/>
                </a:solidFill>
              </a:rPr>
              <a:t/>
            </a:r>
            <a:br>
              <a:rPr lang="en-US" altLang="en-US" sz="2800">
                <a:solidFill>
                  <a:schemeClr val="tx2"/>
                </a:solidFill>
              </a:rPr>
            </a:br>
            <a:endParaRPr lang="en-US" altLang="en-US" sz="2800">
              <a:solidFill>
                <a:schemeClr val="tx2"/>
              </a:solidFill>
            </a:endParaRPr>
          </a:p>
        </p:txBody>
      </p:sp>
      <p:sp>
        <p:nvSpPr>
          <p:cNvPr id="45061" name="Rectangle 5"/>
          <p:cNvSpPr>
            <a:spLocks noChangeArrowheads="1"/>
          </p:cNvSpPr>
          <p:nvPr/>
        </p:nvSpPr>
        <p:spPr bwMode="auto">
          <a:xfrm>
            <a:off x="250825" y="2133600"/>
            <a:ext cx="2449513" cy="4032250"/>
          </a:xfrm>
          <a:prstGeom prst="rect">
            <a:avLst/>
          </a:prstGeom>
          <a:solidFill>
            <a:srgbClr val="DDDDDD"/>
          </a:solidFill>
          <a:ln w="9525">
            <a:solidFill>
              <a:schemeClr val="tx1"/>
            </a:solidFill>
            <a:miter lim="800000"/>
            <a:headEnd/>
            <a:tailEnd/>
          </a:ln>
        </p:spPr>
        <p:txBody>
          <a:bodyPr lIns="91393" tIns="45696" rIns="91393" bIns="45696"/>
          <a:lstStyle>
            <a:lvl1pPr marL="379413" indent="-379413" defTabSz="1012825" eaLnBrk="0" hangingPunct="0">
              <a:defRPr>
                <a:solidFill>
                  <a:schemeClr val="tx1"/>
                </a:solidFill>
                <a:latin typeface="Arial" charset="0"/>
                <a:cs typeface="Arial" charset="0"/>
              </a:defRPr>
            </a:lvl1pPr>
            <a:lvl2pPr marL="742950" indent="-285750" defTabSz="1012825" eaLnBrk="0" hangingPunct="0">
              <a:defRPr>
                <a:solidFill>
                  <a:schemeClr val="tx1"/>
                </a:solidFill>
                <a:latin typeface="Arial" charset="0"/>
                <a:cs typeface="Arial" charset="0"/>
              </a:defRPr>
            </a:lvl2pPr>
            <a:lvl3pPr marL="1143000" indent="-228600" defTabSz="1012825" eaLnBrk="0" hangingPunct="0">
              <a:defRPr>
                <a:solidFill>
                  <a:schemeClr val="tx1"/>
                </a:solidFill>
                <a:latin typeface="Arial" charset="0"/>
                <a:cs typeface="Arial" charset="0"/>
              </a:defRPr>
            </a:lvl3pPr>
            <a:lvl4pPr marL="1600200" indent="-228600" defTabSz="1012825" eaLnBrk="0" hangingPunct="0">
              <a:defRPr>
                <a:solidFill>
                  <a:schemeClr val="tx1"/>
                </a:solidFill>
                <a:latin typeface="Arial" charset="0"/>
                <a:cs typeface="Arial" charset="0"/>
              </a:defRPr>
            </a:lvl4pPr>
            <a:lvl5pPr marL="2057400" indent="-228600" defTabSz="1012825" eaLnBrk="0" hangingPunct="0">
              <a:defRPr>
                <a:solidFill>
                  <a:schemeClr val="tx1"/>
                </a:solidFill>
                <a:latin typeface="Arial" charset="0"/>
                <a:cs typeface="Arial" charset="0"/>
              </a:defRPr>
            </a:lvl5pPr>
            <a:lvl6pPr marL="2514600" indent="-228600" defTabSz="1012825" eaLnBrk="0" fontAlgn="base" hangingPunct="0">
              <a:spcBef>
                <a:spcPct val="0"/>
              </a:spcBef>
              <a:spcAft>
                <a:spcPct val="0"/>
              </a:spcAft>
              <a:defRPr>
                <a:solidFill>
                  <a:schemeClr val="tx1"/>
                </a:solidFill>
                <a:latin typeface="Arial" charset="0"/>
                <a:cs typeface="Arial" charset="0"/>
              </a:defRPr>
            </a:lvl6pPr>
            <a:lvl7pPr marL="2971800" indent="-228600" defTabSz="1012825" eaLnBrk="0" fontAlgn="base" hangingPunct="0">
              <a:spcBef>
                <a:spcPct val="0"/>
              </a:spcBef>
              <a:spcAft>
                <a:spcPct val="0"/>
              </a:spcAft>
              <a:defRPr>
                <a:solidFill>
                  <a:schemeClr val="tx1"/>
                </a:solidFill>
                <a:latin typeface="Arial" charset="0"/>
                <a:cs typeface="Arial" charset="0"/>
              </a:defRPr>
            </a:lvl7pPr>
            <a:lvl8pPr marL="3429000" indent="-228600" defTabSz="1012825" eaLnBrk="0" fontAlgn="base" hangingPunct="0">
              <a:spcBef>
                <a:spcPct val="0"/>
              </a:spcBef>
              <a:spcAft>
                <a:spcPct val="0"/>
              </a:spcAft>
              <a:defRPr>
                <a:solidFill>
                  <a:schemeClr val="tx1"/>
                </a:solidFill>
                <a:latin typeface="Arial" charset="0"/>
                <a:cs typeface="Arial" charset="0"/>
              </a:defRPr>
            </a:lvl8pPr>
            <a:lvl9pPr marL="3886200" indent="-228600" defTabSz="1012825"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n-US" altLang="en-US" sz="2400"/>
              <a:t>Standardisation</a:t>
            </a:r>
          </a:p>
          <a:p>
            <a:pPr eaLnBrk="1" hangingPunct="1">
              <a:spcBef>
                <a:spcPct val="20000"/>
              </a:spcBef>
            </a:pPr>
            <a:endParaRPr lang="en-US" altLang="en-US" sz="2000"/>
          </a:p>
          <a:p>
            <a:pPr eaLnBrk="1" hangingPunct="1">
              <a:spcBef>
                <a:spcPct val="20000"/>
              </a:spcBef>
              <a:buFontTx/>
              <a:buChar char="•"/>
            </a:pPr>
            <a:endParaRPr lang="en-US" altLang="en-US" sz="2000"/>
          </a:p>
          <a:p>
            <a:pPr eaLnBrk="1" hangingPunct="1">
              <a:spcBef>
                <a:spcPct val="20000"/>
              </a:spcBef>
              <a:buFontTx/>
              <a:buChar char="•"/>
            </a:pPr>
            <a:endParaRPr lang="en-US" altLang="en-US" sz="2000"/>
          </a:p>
        </p:txBody>
      </p:sp>
      <p:sp>
        <p:nvSpPr>
          <p:cNvPr id="45062" name="Rectangle 6"/>
          <p:cNvSpPr>
            <a:spLocks noChangeArrowheads="1"/>
          </p:cNvSpPr>
          <p:nvPr/>
        </p:nvSpPr>
        <p:spPr bwMode="auto">
          <a:xfrm>
            <a:off x="3059113" y="2133600"/>
            <a:ext cx="2519362" cy="4032250"/>
          </a:xfrm>
          <a:prstGeom prst="rect">
            <a:avLst/>
          </a:prstGeom>
          <a:solidFill>
            <a:srgbClr val="DDDDDD"/>
          </a:solidFill>
          <a:ln w="9525">
            <a:solidFill>
              <a:schemeClr val="tx1"/>
            </a:solidFill>
            <a:miter lim="800000"/>
            <a:headEnd/>
            <a:tailEnd/>
          </a:ln>
        </p:spPr>
        <p:txBody>
          <a:bodyPr lIns="91393" tIns="45696" rIns="91393" bIns="45696"/>
          <a:lstStyle>
            <a:lvl1pPr marL="379413" indent="-379413" defTabSz="1012825" eaLnBrk="0" hangingPunct="0">
              <a:defRPr>
                <a:solidFill>
                  <a:schemeClr val="tx1"/>
                </a:solidFill>
                <a:latin typeface="Arial" charset="0"/>
                <a:cs typeface="Arial" charset="0"/>
              </a:defRPr>
            </a:lvl1pPr>
            <a:lvl2pPr marL="742950" indent="-285750" defTabSz="1012825" eaLnBrk="0" hangingPunct="0">
              <a:defRPr>
                <a:solidFill>
                  <a:schemeClr val="tx1"/>
                </a:solidFill>
                <a:latin typeface="Arial" charset="0"/>
                <a:cs typeface="Arial" charset="0"/>
              </a:defRPr>
            </a:lvl2pPr>
            <a:lvl3pPr marL="1143000" indent="-228600" defTabSz="1012825" eaLnBrk="0" hangingPunct="0">
              <a:defRPr>
                <a:solidFill>
                  <a:schemeClr val="tx1"/>
                </a:solidFill>
                <a:latin typeface="Arial" charset="0"/>
                <a:cs typeface="Arial" charset="0"/>
              </a:defRPr>
            </a:lvl3pPr>
            <a:lvl4pPr marL="1600200" indent="-228600" defTabSz="1012825" eaLnBrk="0" hangingPunct="0">
              <a:defRPr>
                <a:solidFill>
                  <a:schemeClr val="tx1"/>
                </a:solidFill>
                <a:latin typeface="Arial" charset="0"/>
                <a:cs typeface="Arial" charset="0"/>
              </a:defRPr>
            </a:lvl4pPr>
            <a:lvl5pPr marL="2057400" indent="-228600" defTabSz="1012825" eaLnBrk="0" hangingPunct="0">
              <a:defRPr>
                <a:solidFill>
                  <a:schemeClr val="tx1"/>
                </a:solidFill>
                <a:latin typeface="Arial" charset="0"/>
                <a:cs typeface="Arial" charset="0"/>
              </a:defRPr>
            </a:lvl5pPr>
            <a:lvl6pPr marL="2514600" indent="-228600" defTabSz="1012825" eaLnBrk="0" fontAlgn="base" hangingPunct="0">
              <a:spcBef>
                <a:spcPct val="0"/>
              </a:spcBef>
              <a:spcAft>
                <a:spcPct val="0"/>
              </a:spcAft>
              <a:defRPr>
                <a:solidFill>
                  <a:schemeClr val="tx1"/>
                </a:solidFill>
                <a:latin typeface="Arial" charset="0"/>
                <a:cs typeface="Arial" charset="0"/>
              </a:defRPr>
            </a:lvl6pPr>
            <a:lvl7pPr marL="2971800" indent="-228600" defTabSz="1012825" eaLnBrk="0" fontAlgn="base" hangingPunct="0">
              <a:spcBef>
                <a:spcPct val="0"/>
              </a:spcBef>
              <a:spcAft>
                <a:spcPct val="0"/>
              </a:spcAft>
              <a:defRPr>
                <a:solidFill>
                  <a:schemeClr val="tx1"/>
                </a:solidFill>
                <a:latin typeface="Arial" charset="0"/>
                <a:cs typeface="Arial" charset="0"/>
              </a:defRPr>
            </a:lvl7pPr>
            <a:lvl8pPr marL="3429000" indent="-228600" defTabSz="1012825" eaLnBrk="0" fontAlgn="base" hangingPunct="0">
              <a:spcBef>
                <a:spcPct val="0"/>
              </a:spcBef>
              <a:spcAft>
                <a:spcPct val="0"/>
              </a:spcAft>
              <a:defRPr>
                <a:solidFill>
                  <a:schemeClr val="tx1"/>
                </a:solidFill>
                <a:latin typeface="Arial" charset="0"/>
                <a:cs typeface="Arial" charset="0"/>
              </a:defRPr>
            </a:lvl8pPr>
            <a:lvl9pPr marL="3886200" indent="-228600" defTabSz="1012825"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n-US" altLang="en-US" sz="2400"/>
              <a:t>Harmonisation</a:t>
            </a:r>
          </a:p>
        </p:txBody>
      </p:sp>
      <p:sp>
        <p:nvSpPr>
          <p:cNvPr id="45063" name="Rectangle 7"/>
          <p:cNvSpPr>
            <a:spLocks noChangeArrowheads="1"/>
          </p:cNvSpPr>
          <p:nvPr/>
        </p:nvSpPr>
        <p:spPr bwMode="auto">
          <a:xfrm>
            <a:off x="6300788" y="2133600"/>
            <a:ext cx="2519362" cy="4032250"/>
          </a:xfrm>
          <a:prstGeom prst="rect">
            <a:avLst/>
          </a:prstGeom>
          <a:solidFill>
            <a:srgbClr val="DDDDDD"/>
          </a:solidFill>
          <a:ln w="9525">
            <a:solidFill>
              <a:schemeClr val="tx1"/>
            </a:solidFill>
            <a:miter lim="800000"/>
            <a:headEnd/>
            <a:tailEnd/>
          </a:ln>
        </p:spPr>
        <p:txBody>
          <a:bodyPr lIns="91393" tIns="45696" rIns="91393" bIns="45696"/>
          <a:lstStyle>
            <a:lvl1pPr marL="379413" indent="-379413" defTabSz="1012825" eaLnBrk="0" hangingPunct="0">
              <a:defRPr>
                <a:solidFill>
                  <a:schemeClr val="tx1"/>
                </a:solidFill>
                <a:latin typeface="Arial" charset="0"/>
                <a:cs typeface="Arial" charset="0"/>
              </a:defRPr>
            </a:lvl1pPr>
            <a:lvl2pPr marL="822325" indent="-315913" defTabSz="1012825" eaLnBrk="0" hangingPunct="0">
              <a:defRPr>
                <a:solidFill>
                  <a:schemeClr val="tx1"/>
                </a:solidFill>
                <a:latin typeface="Arial" charset="0"/>
                <a:cs typeface="Arial" charset="0"/>
              </a:defRPr>
            </a:lvl2pPr>
            <a:lvl3pPr marL="1143000" indent="-228600" defTabSz="1012825" eaLnBrk="0" hangingPunct="0">
              <a:defRPr>
                <a:solidFill>
                  <a:schemeClr val="tx1"/>
                </a:solidFill>
                <a:latin typeface="Arial" charset="0"/>
                <a:cs typeface="Arial" charset="0"/>
              </a:defRPr>
            </a:lvl3pPr>
            <a:lvl4pPr marL="1600200" indent="-228600" defTabSz="1012825" eaLnBrk="0" hangingPunct="0">
              <a:defRPr>
                <a:solidFill>
                  <a:schemeClr val="tx1"/>
                </a:solidFill>
                <a:latin typeface="Arial" charset="0"/>
                <a:cs typeface="Arial" charset="0"/>
              </a:defRPr>
            </a:lvl4pPr>
            <a:lvl5pPr marL="2057400" indent="-228600" defTabSz="1012825" eaLnBrk="0" hangingPunct="0">
              <a:defRPr>
                <a:solidFill>
                  <a:schemeClr val="tx1"/>
                </a:solidFill>
                <a:latin typeface="Arial" charset="0"/>
                <a:cs typeface="Arial" charset="0"/>
              </a:defRPr>
            </a:lvl5pPr>
            <a:lvl6pPr marL="2514600" indent="-228600" defTabSz="1012825" eaLnBrk="0" fontAlgn="base" hangingPunct="0">
              <a:spcBef>
                <a:spcPct val="0"/>
              </a:spcBef>
              <a:spcAft>
                <a:spcPct val="0"/>
              </a:spcAft>
              <a:defRPr>
                <a:solidFill>
                  <a:schemeClr val="tx1"/>
                </a:solidFill>
                <a:latin typeface="Arial" charset="0"/>
                <a:cs typeface="Arial" charset="0"/>
              </a:defRPr>
            </a:lvl6pPr>
            <a:lvl7pPr marL="2971800" indent="-228600" defTabSz="1012825" eaLnBrk="0" fontAlgn="base" hangingPunct="0">
              <a:spcBef>
                <a:spcPct val="0"/>
              </a:spcBef>
              <a:spcAft>
                <a:spcPct val="0"/>
              </a:spcAft>
              <a:defRPr>
                <a:solidFill>
                  <a:schemeClr val="tx1"/>
                </a:solidFill>
                <a:latin typeface="Arial" charset="0"/>
                <a:cs typeface="Arial" charset="0"/>
              </a:defRPr>
            </a:lvl7pPr>
            <a:lvl8pPr marL="3429000" indent="-228600" defTabSz="1012825" eaLnBrk="0" fontAlgn="base" hangingPunct="0">
              <a:spcBef>
                <a:spcPct val="0"/>
              </a:spcBef>
              <a:spcAft>
                <a:spcPct val="0"/>
              </a:spcAft>
              <a:defRPr>
                <a:solidFill>
                  <a:schemeClr val="tx1"/>
                </a:solidFill>
                <a:latin typeface="Arial" charset="0"/>
                <a:cs typeface="Arial" charset="0"/>
              </a:defRPr>
            </a:lvl8pPr>
            <a:lvl9pPr marL="3886200" indent="-228600" defTabSz="1012825"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n-US" altLang="en-US" sz="2400"/>
              <a:t>Integration</a:t>
            </a:r>
          </a:p>
          <a:p>
            <a:pPr lvl="1" eaLnBrk="1" hangingPunct="1">
              <a:spcBef>
                <a:spcPct val="20000"/>
              </a:spcBef>
              <a:buFontTx/>
              <a:buChar char="–"/>
            </a:pPr>
            <a:endParaRPr lang="en-GB" altLang="en-US"/>
          </a:p>
          <a:p>
            <a:pPr eaLnBrk="1" hangingPunct="1">
              <a:spcBef>
                <a:spcPct val="20000"/>
              </a:spcBef>
            </a:pPr>
            <a:endParaRPr lang="en-US" altLang="en-US" sz="2000"/>
          </a:p>
        </p:txBody>
      </p:sp>
      <p:sp>
        <p:nvSpPr>
          <p:cNvPr id="45064" name="Line 8"/>
          <p:cNvSpPr>
            <a:spLocks noChangeShapeType="1"/>
          </p:cNvSpPr>
          <p:nvPr/>
        </p:nvSpPr>
        <p:spPr bwMode="auto">
          <a:xfrm>
            <a:off x="6011863" y="981075"/>
            <a:ext cx="0" cy="561657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AutoShape 9"/>
          <p:cNvSpPr>
            <a:spLocks noChangeArrowheads="1"/>
          </p:cNvSpPr>
          <p:nvPr/>
        </p:nvSpPr>
        <p:spPr bwMode="auto">
          <a:xfrm>
            <a:off x="179388" y="981075"/>
            <a:ext cx="5976937" cy="863600"/>
          </a:xfrm>
          <a:prstGeom prst="rightArrow">
            <a:avLst>
              <a:gd name="adj1" fmla="val 49676"/>
              <a:gd name="adj2" fmla="val 96605"/>
            </a:avLst>
          </a:prstGeom>
          <a:solidFill>
            <a:srgbClr val="DDDDDD"/>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5066" name="Rectangle 10"/>
          <p:cNvSpPr>
            <a:spLocks noChangeArrowheads="1"/>
          </p:cNvSpPr>
          <p:nvPr/>
        </p:nvSpPr>
        <p:spPr bwMode="auto">
          <a:xfrm>
            <a:off x="179388" y="1125538"/>
            <a:ext cx="302418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696" rIns="91393" bIns="45696" anchor="ctr"/>
          <a:lstStyle>
            <a:lvl1pPr defTabSz="1012825" eaLnBrk="0" hangingPunct="0">
              <a:defRPr>
                <a:solidFill>
                  <a:schemeClr val="tx1"/>
                </a:solidFill>
                <a:latin typeface="Arial" charset="0"/>
                <a:cs typeface="Arial" charset="0"/>
              </a:defRPr>
            </a:lvl1pPr>
            <a:lvl2pPr marL="742950" indent="-285750" defTabSz="1012825" eaLnBrk="0" hangingPunct="0">
              <a:defRPr>
                <a:solidFill>
                  <a:schemeClr val="tx1"/>
                </a:solidFill>
                <a:latin typeface="Arial" charset="0"/>
                <a:cs typeface="Arial" charset="0"/>
              </a:defRPr>
            </a:lvl2pPr>
            <a:lvl3pPr marL="1143000" indent="-228600" defTabSz="1012825" eaLnBrk="0" hangingPunct="0">
              <a:defRPr>
                <a:solidFill>
                  <a:schemeClr val="tx1"/>
                </a:solidFill>
                <a:latin typeface="Arial" charset="0"/>
                <a:cs typeface="Arial" charset="0"/>
              </a:defRPr>
            </a:lvl3pPr>
            <a:lvl4pPr marL="1600200" indent="-228600" defTabSz="1012825" eaLnBrk="0" hangingPunct="0">
              <a:defRPr>
                <a:solidFill>
                  <a:schemeClr val="tx1"/>
                </a:solidFill>
                <a:latin typeface="Arial" charset="0"/>
                <a:cs typeface="Arial" charset="0"/>
              </a:defRPr>
            </a:lvl4pPr>
            <a:lvl5pPr marL="2057400" indent="-228600" defTabSz="1012825" eaLnBrk="0" hangingPunct="0">
              <a:defRPr>
                <a:solidFill>
                  <a:schemeClr val="tx1"/>
                </a:solidFill>
                <a:latin typeface="Arial" charset="0"/>
                <a:cs typeface="Arial" charset="0"/>
              </a:defRPr>
            </a:lvl5pPr>
            <a:lvl6pPr marL="2514600" indent="-228600" defTabSz="1012825" eaLnBrk="0" fontAlgn="base" hangingPunct="0">
              <a:spcBef>
                <a:spcPct val="0"/>
              </a:spcBef>
              <a:spcAft>
                <a:spcPct val="0"/>
              </a:spcAft>
              <a:defRPr>
                <a:solidFill>
                  <a:schemeClr val="tx1"/>
                </a:solidFill>
                <a:latin typeface="Arial" charset="0"/>
                <a:cs typeface="Arial" charset="0"/>
              </a:defRPr>
            </a:lvl6pPr>
            <a:lvl7pPr marL="2971800" indent="-228600" defTabSz="1012825" eaLnBrk="0" fontAlgn="base" hangingPunct="0">
              <a:spcBef>
                <a:spcPct val="0"/>
              </a:spcBef>
              <a:spcAft>
                <a:spcPct val="0"/>
              </a:spcAft>
              <a:defRPr>
                <a:solidFill>
                  <a:schemeClr val="tx1"/>
                </a:solidFill>
                <a:latin typeface="Arial" charset="0"/>
                <a:cs typeface="Arial" charset="0"/>
              </a:defRPr>
            </a:lvl7pPr>
            <a:lvl8pPr marL="3429000" indent="-228600" defTabSz="1012825" eaLnBrk="0" fontAlgn="base" hangingPunct="0">
              <a:spcBef>
                <a:spcPct val="0"/>
              </a:spcBef>
              <a:spcAft>
                <a:spcPct val="0"/>
              </a:spcAft>
              <a:defRPr>
                <a:solidFill>
                  <a:schemeClr val="tx1"/>
                </a:solidFill>
                <a:latin typeface="Arial" charset="0"/>
                <a:cs typeface="Arial" charset="0"/>
              </a:defRPr>
            </a:lvl8pPr>
            <a:lvl9pPr marL="3886200" indent="-228600" defTabSz="1012825"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solidFill>
                  <a:srgbClr val="FF3300"/>
                </a:solidFill>
              </a:rPr>
              <a:t>From discovery</a:t>
            </a:r>
            <a:endParaRPr lang="en-US" altLang="en-US" sz="3600">
              <a:solidFill>
                <a:srgbClr val="FF3300"/>
              </a:solidFill>
            </a:endParaRPr>
          </a:p>
        </p:txBody>
      </p:sp>
      <p:sp>
        <p:nvSpPr>
          <p:cNvPr id="45067" name="Rectangle 11"/>
          <p:cNvSpPr>
            <a:spLocks noChangeArrowheads="1"/>
          </p:cNvSpPr>
          <p:nvPr/>
        </p:nvSpPr>
        <p:spPr bwMode="auto">
          <a:xfrm>
            <a:off x="5292725" y="1125538"/>
            <a:ext cx="385127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3" tIns="45696" rIns="91393" bIns="45696" anchor="ctr"/>
          <a:lstStyle>
            <a:lvl1pPr defTabSz="1012825" eaLnBrk="0" hangingPunct="0">
              <a:defRPr>
                <a:solidFill>
                  <a:schemeClr val="tx1"/>
                </a:solidFill>
                <a:latin typeface="Arial" charset="0"/>
                <a:cs typeface="Arial" charset="0"/>
              </a:defRPr>
            </a:lvl1pPr>
            <a:lvl2pPr marL="742950" indent="-285750" defTabSz="1012825" eaLnBrk="0" hangingPunct="0">
              <a:defRPr>
                <a:solidFill>
                  <a:schemeClr val="tx1"/>
                </a:solidFill>
                <a:latin typeface="Arial" charset="0"/>
                <a:cs typeface="Arial" charset="0"/>
              </a:defRPr>
            </a:lvl2pPr>
            <a:lvl3pPr marL="1143000" indent="-228600" defTabSz="1012825" eaLnBrk="0" hangingPunct="0">
              <a:defRPr>
                <a:solidFill>
                  <a:schemeClr val="tx1"/>
                </a:solidFill>
                <a:latin typeface="Arial" charset="0"/>
                <a:cs typeface="Arial" charset="0"/>
              </a:defRPr>
            </a:lvl3pPr>
            <a:lvl4pPr marL="1600200" indent="-228600" defTabSz="1012825" eaLnBrk="0" hangingPunct="0">
              <a:defRPr>
                <a:solidFill>
                  <a:schemeClr val="tx1"/>
                </a:solidFill>
                <a:latin typeface="Arial" charset="0"/>
                <a:cs typeface="Arial" charset="0"/>
              </a:defRPr>
            </a:lvl4pPr>
            <a:lvl5pPr marL="2057400" indent="-228600" defTabSz="1012825" eaLnBrk="0" hangingPunct="0">
              <a:defRPr>
                <a:solidFill>
                  <a:schemeClr val="tx1"/>
                </a:solidFill>
                <a:latin typeface="Arial" charset="0"/>
                <a:cs typeface="Arial" charset="0"/>
              </a:defRPr>
            </a:lvl5pPr>
            <a:lvl6pPr marL="2514600" indent="-228600" defTabSz="1012825" eaLnBrk="0" fontAlgn="base" hangingPunct="0">
              <a:spcBef>
                <a:spcPct val="0"/>
              </a:spcBef>
              <a:spcAft>
                <a:spcPct val="0"/>
              </a:spcAft>
              <a:defRPr>
                <a:solidFill>
                  <a:schemeClr val="tx1"/>
                </a:solidFill>
                <a:latin typeface="Arial" charset="0"/>
                <a:cs typeface="Arial" charset="0"/>
              </a:defRPr>
            </a:lvl6pPr>
            <a:lvl7pPr marL="2971800" indent="-228600" defTabSz="1012825" eaLnBrk="0" fontAlgn="base" hangingPunct="0">
              <a:spcBef>
                <a:spcPct val="0"/>
              </a:spcBef>
              <a:spcAft>
                <a:spcPct val="0"/>
              </a:spcAft>
              <a:defRPr>
                <a:solidFill>
                  <a:schemeClr val="tx1"/>
                </a:solidFill>
                <a:latin typeface="Arial" charset="0"/>
                <a:cs typeface="Arial" charset="0"/>
              </a:defRPr>
            </a:lvl7pPr>
            <a:lvl8pPr marL="3429000" indent="-228600" defTabSz="1012825" eaLnBrk="0" fontAlgn="base" hangingPunct="0">
              <a:spcBef>
                <a:spcPct val="0"/>
              </a:spcBef>
              <a:spcAft>
                <a:spcPct val="0"/>
              </a:spcAft>
              <a:defRPr>
                <a:solidFill>
                  <a:schemeClr val="tx1"/>
                </a:solidFill>
                <a:latin typeface="Arial" charset="0"/>
                <a:cs typeface="Arial" charset="0"/>
              </a:defRPr>
            </a:lvl8pPr>
            <a:lvl9pPr marL="3886200" indent="-228600" defTabSz="1012825"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sz="2400">
                <a:solidFill>
                  <a:srgbClr val="FF3300"/>
                </a:solidFill>
              </a:rPr>
              <a:t>to   Full Interoperability</a:t>
            </a:r>
            <a:endParaRPr lang="en-US" altLang="en-US" sz="3600">
              <a:solidFill>
                <a:srgbClr val="FF3300"/>
              </a:solidFill>
            </a:endParaRPr>
          </a:p>
        </p:txBody>
      </p:sp>
      <p:sp>
        <p:nvSpPr>
          <p:cNvPr id="45068" name="AutoShape 12"/>
          <p:cNvSpPr>
            <a:spLocks noChangeArrowheads="1"/>
          </p:cNvSpPr>
          <p:nvPr/>
        </p:nvSpPr>
        <p:spPr bwMode="auto">
          <a:xfrm>
            <a:off x="3276600" y="2781300"/>
            <a:ext cx="2159000" cy="3168650"/>
          </a:xfrm>
          <a:prstGeom prst="foldedCorner">
            <a:avLst>
              <a:gd name="adj" fmla="val 12500"/>
            </a:avLst>
          </a:prstGeom>
          <a:solidFill>
            <a:srgbClr val="FFFFCC"/>
          </a:solidFill>
          <a:ln w="9525">
            <a:solidFill>
              <a:schemeClr val="tx1"/>
            </a:solidFill>
            <a:round/>
            <a:headEnd/>
            <a:tailEnd/>
          </a:ln>
        </p:spPr>
        <p:txBody>
          <a:bodyPr lIns="91393" tIns="45696" rIns="91393" bIns="45696"/>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FontTx/>
              <a:buChar char="•"/>
            </a:pPr>
            <a:r>
              <a:rPr lang="en-GB" altLang="en-US" sz="1600"/>
              <a:t>Geodetic Framework</a:t>
            </a:r>
          </a:p>
          <a:p>
            <a:pPr eaLnBrk="1" hangingPunct="1">
              <a:spcBef>
                <a:spcPct val="20000"/>
              </a:spcBef>
              <a:buFontTx/>
              <a:buChar char="•"/>
            </a:pPr>
            <a:r>
              <a:rPr lang="en-GB" altLang="en-US" sz="1600"/>
              <a:t>Seamless data</a:t>
            </a:r>
          </a:p>
          <a:p>
            <a:pPr eaLnBrk="1" hangingPunct="1">
              <a:spcBef>
                <a:spcPct val="20000"/>
              </a:spcBef>
              <a:buFontTx/>
              <a:buChar char="•"/>
            </a:pPr>
            <a:r>
              <a:rPr lang="en-GB" altLang="en-US" sz="1600"/>
              <a:t>Quality insurance</a:t>
            </a:r>
          </a:p>
          <a:p>
            <a:pPr eaLnBrk="1" hangingPunct="1">
              <a:spcBef>
                <a:spcPct val="20000"/>
              </a:spcBef>
              <a:buFontTx/>
              <a:buChar char="•"/>
            </a:pPr>
            <a:r>
              <a:rPr lang="en-GB" altLang="en-US" sz="1600"/>
              <a:t>Certification</a:t>
            </a:r>
          </a:p>
          <a:p>
            <a:pPr eaLnBrk="1" hangingPunct="1">
              <a:spcBef>
                <a:spcPct val="20000"/>
              </a:spcBef>
              <a:buFontTx/>
              <a:buChar char="•"/>
            </a:pPr>
            <a:r>
              <a:rPr lang="en-GB" altLang="en-US" sz="1600"/>
              <a:t>Updating</a:t>
            </a:r>
          </a:p>
          <a:p>
            <a:pPr eaLnBrk="1" hangingPunct="1">
              <a:spcBef>
                <a:spcPct val="20000"/>
              </a:spcBef>
              <a:buFontTx/>
              <a:buChar char="•"/>
            </a:pPr>
            <a:r>
              <a:rPr lang="en-GB" altLang="en-US" sz="1600"/>
              <a:t>Data model</a:t>
            </a:r>
          </a:p>
          <a:p>
            <a:pPr eaLnBrk="1" hangingPunct="1">
              <a:spcBef>
                <a:spcPct val="20000"/>
              </a:spcBef>
              <a:buFontTx/>
              <a:buChar char="•"/>
            </a:pPr>
            <a:r>
              <a:rPr lang="en-GB" altLang="en-US" sz="1600"/>
              <a:t>…</a:t>
            </a:r>
            <a:endParaRPr lang="en-US" altLang="en-US" sz="1600"/>
          </a:p>
        </p:txBody>
      </p:sp>
      <p:sp>
        <p:nvSpPr>
          <p:cNvPr id="45069" name="AutoShape 13"/>
          <p:cNvSpPr>
            <a:spLocks noChangeArrowheads="1"/>
          </p:cNvSpPr>
          <p:nvPr/>
        </p:nvSpPr>
        <p:spPr bwMode="auto">
          <a:xfrm>
            <a:off x="396875" y="2781300"/>
            <a:ext cx="2159000" cy="3168650"/>
          </a:xfrm>
          <a:prstGeom prst="foldedCorner">
            <a:avLst>
              <a:gd name="adj" fmla="val 12500"/>
            </a:avLst>
          </a:prstGeom>
          <a:solidFill>
            <a:srgbClr val="FFFFCC"/>
          </a:solidFill>
          <a:ln w="9525">
            <a:solidFill>
              <a:schemeClr val="tx1"/>
            </a:solidFill>
            <a:round/>
            <a:headEnd/>
            <a:tailEnd/>
          </a:ln>
        </p:spPr>
        <p:txBody>
          <a:bodyPr lIns="91393" tIns="45696" rIns="91393" bIns="45696"/>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FontTx/>
              <a:buChar char="•"/>
            </a:pPr>
            <a:r>
              <a:rPr lang="en-GB" altLang="en-US" sz="1600"/>
              <a:t>Metadata</a:t>
            </a:r>
          </a:p>
          <a:p>
            <a:pPr eaLnBrk="1" hangingPunct="1">
              <a:spcBef>
                <a:spcPct val="20000"/>
              </a:spcBef>
              <a:buFontTx/>
              <a:buChar char="•"/>
            </a:pPr>
            <a:r>
              <a:rPr lang="en-GB" altLang="en-US" sz="1600"/>
              <a:t>Discovery Service</a:t>
            </a:r>
          </a:p>
          <a:p>
            <a:pPr eaLnBrk="1" hangingPunct="1">
              <a:spcBef>
                <a:spcPct val="20000"/>
              </a:spcBef>
              <a:buFontTx/>
              <a:buChar char="•"/>
            </a:pPr>
            <a:r>
              <a:rPr lang="en-GB" altLang="en-US" sz="1600"/>
              <a:t>Data Policies</a:t>
            </a:r>
          </a:p>
          <a:p>
            <a:pPr eaLnBrk="1" hangingPunct="1">
              <a:spcBef>
                <a:spcPct val="20000"/>
              </a:spcBef>
              <a:buFontTx/>
              <a:buChar char="•"/>
            </a:pPr>
            <a:r>
              <a:rPr lang="en-GB" altLang="en-US" sz="1600"/>
              <a:t>Licensing Framework</a:t>
            </a:r>
          </a:p>
          <a:p>
            <a:pPr eaLnBrk="1" hangingPunct="1">
              <a:spcBef>
                <a:spcPct val="20000"/>
              </a:spcBef>
              <a:buFontTx/>
              <a:buChar char="•"/>
            </a:pPr>
            <a:r>
              <a:rPr lang="en-GB" altLang="en-US" sz="1600"/>
              <a:t>Coordinating structures</a:t>
            </a:r>
          </a:p>
          <a:p>
            <a:pPr eaLnBrk="1" hangingPunct="1">
              <a:spcBef>
                <a:spcPct val="20000"/>
              </a:spcBef>
              <a:buFontTx/>
              <a:buChar char="•"/>
            </a:pPr>
            <a:r>
              <a:rPr lang="en-GB" altLang="en-US" sz="1600"/>
              <a:t>…</a:t>
            </a:r>
            <a:endParaRPr lang="en-US" altLang="en-US" sz="1600"/>
          </a:p>
        </p:txBody>
      </p:sp>
      <p:sp>
        <p:nvSpPr>
          <p:cNvPr id="45070" name="AutoShape 14"/>
          <p:cNvSpPr>
            <a:spLocks noChangeArrowheads="1"/>
          </p:cNvSpPr>
          <p:nvPr/>
        </p:nvSpPr>
        <p:spPr bwMode="auto">
          <a:xfrm>
            <a:off x="6516688" y="2781300"/>
            <a:ext cx="2159000" cy="3168650"/>
          </a:xfrm>
          <a:prstGeom prst="foldedCorner">
            <a:avLst>
              <a:gd name="adj" fmla="val 12500"/>
            </a:avLst>
          </a:prstGeom>
          <a:solidFill>
            <a:srgbClr val="FFFFCC"/>
          </a:solidFill>
          <a:ln w="9525">
            <a:solidFill>
              <a:schemeClr val="tx1"/>
            </a:solidFill>
            <a:round/>
            <a:headEnd/>
            <a:tailEnd/>
          </a:ln>
        </p:spPr>
        <p:txBody>
          <a:bodyPr lIns="91393" tIns="45696" rIns="91393" bIns="45696"/>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FontTx/>
              <a:buChar char="•"/>
            </a:pPr>
            <a:r>
              <a:rPr lang="en-GB" altLang="en-US" sz="1600"/>
              <a:t>Catalog Services</a:t>
            </a:r>
          </a:p>
          <a:p>
            <a:pPr eaLnBrk="1" hangingPunct="1">
              <a:spcBef>
                <a:spcPct val="20000"/>
              </a:spcBef>
              <a:buFontTx/>
              <a:buChar char="•"/>
            </a:pPr>
            <a:r>
              <a:rPr lang="en-GB" altLang="en-US" sz="1600"/>
              <a:t>View Service</a:t>
            </a:r>
          </a:p>
          <a:p>
            <a:pPr eaLnBrk="1" hangingPunct="1">
              <a:spcBef>
                <a:spcPct val="20000"/>
              </a:spcBef>
              <a:buFontTx/>
              <a:buChar char="•"/>
            </a:pPr>
            <a:r>
              <a:rPr lang="en-GB" altLang="en-US" sz="1600"/>
              <a:t>Query Service</a:t>
            </a:r>
          </a:p>
          <a:p>
            <a:pPr eaLnBrk="1" hangingPunct="1">
              <a:spcBef>
                <a:spcPct val="20000"/>
              </a:spcBef>
              <a:buFontTx/>
              <a:buChar char="•"/>
            </a:pPr>
            <a:r>
              <a:rPr lang="en-GB" altLang="en-US" sz="1600"/>
              <a:t>Object Access Service</a:t>
            </a:r>
          </a:p>
          <a:p>
            <a:pPr eaLnBrk="1" hangingPunct="1">
              <a:spcBef>
                <a:spcPct val="20000"/>
              </a:spcBef>
              <a:buFontTx/>
              <a:buChar char="•"/>
            </a:pPr>
            <a:r>
              <a:rPr lang="en-GB" altLang="en-US" sz="1600"/>
              <a:t>Generalisation Services</a:t>
            </a:r>
          </a:p>
          <a:p>
            <a:pPr eaLnBrk="1" hangingPunct="1">
              <a:spcBef>
                <a:spcPct val="20000"/>
              </a:spcBef>
              <a:buFontTx/>
              <a:buChar char="•"/>
            </a:pPr>
            <a:r>
              <a:rPr lang="en-GB" altLang="en-US" sz="1600"/>
              <a:t>Geo-Processing services</a:t>
            </a:r>
          </a:p>
          <a:p>
            <a:pPr eaLnBrk="1" hangingPunct="1">
              <a:spcBef>
                <a:spcPct val="20000"/>
              </a:spcBef>
              <a:buFontTx/>
              <a:buChar char="•"/>
            </a:pPr>
            <a:r>
              <a:rPr lang="en-GB" altLang="en-US" sz="1600"/>
              <a:t>…</a:t>
            </a:r>
            <a:endParaRPr lang="en-US" altLang="en-US" sz="1600"/>
          </a:p>
        </p:txBody>
      </p:sp>
    </p:spTree>
    <p:extLst>
      <p:ext uri="{BB962C8B-B14F-4D97-AF65-F5344CB8AC3E}">
        <p14:creationId xmlns:p14="http://schemas.microsoft.com/office/powerpoint/2010/main" val="348092472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762000" y="1828800"/>
            <a:ext cx="7696200" cy="403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6083" name="Rectangle 3"/>
          <p:cNvSpPr>
            <a:spLocks noGrp="1" noChangeArrowheads="1"/>
          </p:cNvSpPr>
          <p:nvPr>
            <p:ph type="title"/>
          </p:nvPr>
        </p:nvSpPr>
        <p:spPr>
          <a:xfrm>
            <a:off x="762000" y="152400"/>
            <a:ext cx="8001000" cy="685800"/>
          </a:xfrm>
        </p:spPr>
        <p:txBody>
          <a:bodyPr>
            <a:normAutofit fontScale="90000"/>
          </a:bodyPr>
          <a:lstStyle/>
          <a:p>
            <a:pPr eaLnBrk="1" hangingPunct="1"/>
            <a:r>
              <a:rPr lang="en-US" altLang="en-US" sz="4000" smtClean="0"/>
              <a:t>Current status</a:t>
            </a:r>
            <a:br>
              <a:rPr lang="en-US" altLang="en-US" sz="4000" smtClean="0"/>
            </a:br>
            <a:r>
              <a:rPr lang="en-US" altLang="en-US" sz="2800" smtClean="0"/>
              <a:t>Architecture model</a:t>
            </a:r>
          </a:p>
        </p:txBody>
      </p:sp>
      <p:sp>
        <p:nvSpPr>
          <p:cNvPr id="46084" name="AutoShape 4"/>
          <p:cNvSpPr>
            <a:spLocks noChangeAspect="1" noChangeArrowheads="1" noTextEdit="1"/>
          </p:cNvSpPr>
          <p:nvPr/>
        </p:nvSpPr>
        <p:spPr bwMode="auto">
          <a:xfrm>
            <a:off x="2268538" y="-1684338"/>
            <a:ext cx="6400800" cy="435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797" name="AutoShape 5"/>
          <p:cNvSpPr>
            <a:spLocks noChangeArrowheads="1"/>
          </p:cNvSpPr>
          <p:nvPr/>
        </p:nvSpPr>
        <p:spPr bwMode="auto">
          <a:xfrm>
            <a:off x="5981700" y="5362575"/>
            <a:ext cx="1255713" cy="727075"/>
          </a:xfrm>
          <a:prstGeom prst="flowChartMagneticDisk">
            <a:avLst/>
          </a:prstGeom>
          <a:gradFill rotWithShape="1">
            <a:gsLst>
              <a:gs pos="0">
                <a:srgbClr val="FFFFFF"/>
              </a:gs>
              <a:gs pos="100000">
                <a:srgbClr val="99CC99"/>
              </a:gs>
            </a:gsLst>
            <a:lin ang="5400000" scaled="1"/>
          </a:gradFill>
          <a:ln w="9525">
            <a:solidFill>
              <a:srgbClr val="003366"/>
            </a:solidFill>
            <a:round/>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798" name="AutoShape 6"/>
          <p:cNvSpPr>
            <a:spLocks noChangeArrowheads="1"/>
          </p:cNvSpPr>
          <p:nvPr/>
        </p:nvSpPr>
        <p:spPr bwMode="auto">
          <a:xfrm>
            <a:off x="4579938" y="5362575"/>
            <a:ext cx="1254125" cy="727075"/>
          </a:xfrm>
          <a:prstGeom prst="flowChartMagneticDisk">
            <a:avLst/>
          </a:prstGeom>
          <a:gradFill rotWithShape="1">
            <a:gsLst>
              <a:gs pos="0">
                <a:srgbClr val="FFFFFF"/>
              </a:gs>
              <a:gs pos="100000">
                <a:srgbClr val="99CC99"/>
              </a:gs>
            </a:gsLst>
            <a:lin ang="5400000" scaled="1"/>
          </a:gradFill>
          <a:ln w="9525">
            <a:solidFill>
              <a:srgbClr val="003366"/>
            </a:solidFill>
            <a:round/>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799" name="AutoShape 7"/>
          <p:cNvSpPr>
            <a:spLocks noChangeArrowheads="1"/>
          </p:cNvSpPr>
          <p:nvPr/>
        </p:nvSpPr>
        <p:spPr bwMode="auto">
          <a:xfrm>
            <a:off x="2381250" y="5272088"/>
            <a:ext cx="2051050" cy="976312"/>
          </a:xfrm>
          <a:prstGeom prst="flowChartMagneticDisk">
            <a:avLst/>
          </a:prstGeom>
          <a:gradFill rotWithShape="1">
            <a:gsLst>
              <a:gs pos="0">
                <a:srgbClr val="FCFDFC"/>
              </a:gs>
              <a:gs pos="100000">
                <a:srgbClr val="99CC99"/>
              </a:gs>
            </a:gsLst>
            <a:lin ang="5400000" scaled="1"/>
          </a:gradFill>
          <a:ln w="9525">
            <a:solidFill>
              <a:srgbClr val="003366"/>
            </a:solidFill>
            <a:round/>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00" name="Text Box 8"/>
          <p:cNvSpPr txBox="1">
            <a:spLocks noChangeArrowheads="1"/>
          </p:cNvSpPr>
          <p:nvPr/>
        </p:nvSpPr>
        <p:spPr bwMode="auto">
          <a:xfrm>
            <a:off x="7635875" y="1447800"/>
            <a:ext cx="8985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2000">
                <a:solidFill>
                  <a:srgbClr val="003366"/>
                </a:solidFill>
                <a:ea typeface="Times New Roman" pitchFamily="18" charset="0"/>
                <a:cs typeface="Tahoma" pitchFamily="34" charset="0"/>
              </a:rPr>
              <a:t>Clients</a:t>
            </a:r>
            <a:endParaRPr lang="en-GB" altLang="en-US" sz="2000">
              <a:ea typeface="Times New Roman" pitchFamily="18" charset="0"/>
              <a:cs typeface="Tahoma" pitchFamily="34" charset="0"/>
            </a:endParaRPr>
          </a:p>
        </p:txBody>
      </p:sp>
      <p:sp>
        <p:nvSpPr>
          <p:cNvPr id="33801" name="Text Box 9"/>
          <p:cNvSpPr txBox="1">
            <a:spLocks noChangeArrowheads="1"/>
          </p:cNvSpPr>
          <p:nvPr/>
        </p:nvSpPr>
        <p:spPr bwMode="auto">
          <a:xfrm>
            <a:off x="7308850" y="3357563"/>
            <a:ext cx="1420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2000">
                <a:solidFill>
                  <a:srgbClr val="FF0066"/>
                </a:solidFill>
                <a:ea typeface="Times New Roman" pitchFamily="18" charset="0"/>
                <a:cs typeface="Tahoma" pitchFamily="34" charset="0"/>
              </a:rPr>
              <a:t>Middleware</a:t>
            </a:r>
          </a:p>
        </p:txBody>
      </p:sp>
      <p:sp>
        <p:nvSpPr>
          <p:cNvPr id="33802" name="Text Box 10"/>
          <p:cNvSpPr txBox="1">
            <a:spLocks noChangeArrowheads="1"/>
          </p:cNvSpPr>
          <p:nvPr/>
        </p:nvSpPr>
        <p:spPr bwMode="auto">
          <a:xfrm>
            <a:off x="7583488" y="5502275"/>
            <a:ext cx="9953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2000">
                <a:solidFill>
                  <a:srgbClr val="FF0066"/>
                </a:solidFill>
                <a:ea typeface="Times New Roman" pitchFamily="18" charset="0"/>
                <a:cs typeface="Tahoma" pitchFamily="34" charset="0"/>
              </a:rPr>
              <a:t>Servers</a:t>
            </a:r>
          </a:p>
        </p:txBody>
      </p:sp>
      <p:sp>
        <p:nvSpPr>
          <p:cNvPr id="33803" name="Text Box 11"/>
          <p:cNvSpPr txBox="1">
            <a:spLocks noChangeArrowheads="1"/>
          </p:cNvSpPr>
          <p:nvPr/>
        </p:nvSpPr>
        <p:spPr bwMode="auto">
          <a:xfrm>
            <a:off x="6105525" y="5646738"/>
            <a:ext cx="922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a:solidFill>
                  <a:srgbClr val="003366"/>
                </a:solidFill>
                <a:ea typeface="Times New Roman" pitchFamily="18" charset="0"/>
                <a:cs typeface="Tahoma" pitchFamily="34" charset="0"/>
              </a:rPr>
              <a:t>Features</a:t>
            </a:r>
            <a:endParaRPr lang="en-GB" altLang="en-US" sz="1600">
              <a:ea typeface="Times New Roman" pitchFamily="18" charset="0"/>
              <a:cs typeface="Tahoma" pitchFamily="34" charset="0"/>
            </a:endParaRPr>
          </a:p>
        </p:txBody>
      </p:sp>
      <p:sp>
        <p:nvSpPr>
          <p:cNvPr id="33804" name="Text Box 12"/>
          <p:cNvSpPr txBox="1">
            <a:spLocks noChangeArrowheads="1"/>
          </p:cNvSpPr>
          <p:nvPr/>
        </p:nvSpPr>
        <p:spPr bwMode="auto">
          <a:xfrm>
            <a:off x="4660900" y="5646738"/>
            <a:ext cx="1101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a:solidFill>
                  <a:srgbClr val="003366"/>
                </a:solidFill>
                <a:ea typeface="Times New Roman" pitchFamily="18" charset="0"/>
                <a:cs typeface="Tahoma" pitchFamily="34" charset="0"/>
              </a:rPr>
              <a:t>Coverages</a:t>
            </a:r>
            <a:endParaRPr lang="en-GB" altLang="en-US" sz="1600">
              <a:ea typeface="Times New Roman" pitchFamily="18" charset="0"/>
              <a:cs typeface="Tahoma" pitchFamily="34" charset="0"/>
            </a:endParaRPr>
          </a:p>
        </p:txBody>
      </p:sp>
      <p:sp>
        <p:nvSpPr>
          <p:cNvPr id="33805" name="Text Box 13"/>
          <p:cNvSpPr txBox="1">
            <a:spLocks noChangeArrowheads="1"/>
          </p:cNvSpPr>
          <p:nvPr/>
        </p:nvSpPr>
        <p:spPr bwMode="auto">
          <a:xfrm>
            <a:off x="3370263" y="4537075"/>
            <a:ext cx="1255712"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200">
                <a:solidFill>
                  <a:srgbClr val="FF0066"/>
                </a:solidFill>
                <a:latin typeface="Tahoma" pitchFamily="34" charset="0"/>
                <a:ea typeface="Times New Roman" pitchFamily="18" charset="0"/>
                <a:cs typeface="Tahoma" pitchFamily="34" charset="0"/>
              </a:rPr>
              <a:t>Metadata update</a:t>
            </a:r>
          </a:p>
        </p:txBody>
      </p:sp>
      <p:sp>
        <p:nvSpPr>
          <p:cNvPr id="33806" name="AutoShape 14"/>
          <p:cNvSpPr>
            <a:spLocks noChangeArrowheads="1"/>
          </p:cNvSpPr>
          <p:nvPr/>
        </p:nvSpPr>
        <p:spPr bwMode="auto">
          <a:xfrm>
            <a:off x="1330325" y="3667125"/>
            <a:ext cx="1550988" cy="1050925"/>
          </a:xfrm>
          <a:prstGeom prst="flowChartPunchedCard">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07" name="AutoShape 15"/>
          <p:cNvSpPr>
            <a:spLocks noChangeArrowheads="1"/>
          </p:cNvSpPr>
          <p:nvPr/>
        </p:nvSpPr>
        <p:spPr bwMode="auto">
          <a:xfrm>
            <a:off x="1479550" y="3830638"/>
            <a:ext cx="1549400" cy="1047750"/>
          </a:xfrm>
          <a:prstGeom prst="flowChartPunchedCard">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08" name="AutoShape 16"/>
          <p:cNvSpPr>
            <a:spLocks noChangeArrowheads="1"/>
          </p:cNvSpPr>
          <p:nvPr/>
        </p:nvSpPr>
        <p:spPr bwMode="auto">
          <a:xfrm>
            <a:off x="1627188" y="3990975"/>
            <a:ext cx="1549400" cy="1047750"/>
          </a:xfrm>
          <a:prstGeom prst="flowChartPunchedCard">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09" name="Text Box 17"/>
          <p:cNvSpPr txBox="1">
            <a:spLocks noChangeArrowheads="1"/>
          </p:cNvSpPr>
          <p:nvPr/>
        </p:nvSpPr>
        <p:spPr bwMode="auto">
          <a:xfrm>
            <a:off x="1906588" y="4351338"/>
            <a:ext cx="977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600" b="1">
                <a:solidFill>
                  <a:srgbClr val="003366"/>
                </a:solidFill>
                <a:ea typeface="Times New Roman" pitchFamily="18" charset="0"/>
                <a:cs typeface="Tahoma" pitchFamily="34" charset="0"/>
              </a:rPr>
              <a:t>Catalogs</a:t>
            </a:r>
            <a:endParaRPr lang="en-GB" altLang="en-US" sz="1600" b="1">
              <a:ea typeface="Times New Roman" pitchFamily="18" charset="0"/>
              <a:cs typeface="Tahoma" pitchFamily="34" charset="0"/>
            </a:endParaRPr>
          </a:p>
        </p:txBody>
      </p:sp>
      <p:sp>
        <p:nvSpPr>
          <p:cNvPr id="33810" name="Text Box 18"/>
          <p:cNvSpPr txBox="1">
            <a:spLocks noChangeArrowheads="1"/>
          </p:cNvSpPr>
          <p:nvPr/>
        </p:nvSpPr>
        <p:spPr bwMode="auto">
          <a:xfrm>
            <a:off x="4454525" y="4070350"/>
            <a:ext cx="21415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600" b="1">
                <a:ea typeface="Times New Roman" pitchFamily="18" charset="0"/>
                <a:cs typeface="Tahoma" pitchFamily="34" charset="0"/>
              </a:rPr>
              <a:t>Geo-processing</a:t>
            </a:r>
            <a:endParaRPr lang="en-US" altLang="en-US" sz="1600" b="1">
              <a:ea typeface="Times New Roman" pitchFamily="18" charset="0"/>
              <a:cs typeface="Tahoma" pitchFamily="34" charset="0"/>
            </a:endParaRPr>
          </a:p>
          <a:p>
            <a:r>
              <a:rPr lang="en-GB" altLang="en-US" sz="1600" b="1">
                <a:ea typeface="Times New Roman" pitchFamily="18" charset="0"/>
                <a:cs typeface="Tahoma" pitchFamily="34" charset="0"/>
              </a:rPr>
              <a:t>and catalog Services</a:t>
            </a:r>
          </a:p>
        </p:txBody>
      </p:sp>
      <p:sp>
        <p:nvSpPr>
          <p:cNvPr id="46099" name="AutoShape 19"/>
          <p:cNvSpPr>
            <a:spLocks noChangeArrowheads="1"/>
          </p:cNvSpPr>
          <p:nvPr/>
        </p:nvSpPr>
        <p:spPr bwMode="auto">
          <a:xfrm>
            <a:off x="4062413" y="1327150"/>
            <a:ext cx="1181100" cy="565150"/>
          </a:xfrm>
          <a:prstGeom prst="flowChartAlternateProcess">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12" name="Line 20"/>
          <p:cNvSpPr>
            <a:spLocks noChangeShapeType="1"/>
          </p:cNvSpPr>
          <p:nvPr/>
        </p:nvSpPr>
        <p:spPr bwMode="auto">
          <a:xfrm>
            <a:off x="4652963" y="1892300"/>
            <a:ext cx="0" cy="1050925"/>
          </a:xfrm>
          <a:prstGeom prst="line">
            <a:avLst/>
          </a:prstGeom>
          <a:noFill/>
          <a:ln w="9525">
            <a:solidFill>
              <a:srgbClr val="003366"/>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21"/>
          <p:cNvSpPr>
            <a:spLocks noChangeShapeType="1"/>
          </p:cNvSpPr>
          <p:nvPr/>
        </p:nvSpPr>
        <p:spPr bwMode="auto">
          <a:xfrm flipH="1">
            <a:off x="3176588" y="4475163"/>
            <a:ext cx="1255712" cy="0"/>
          </a:xfrm>
          <a:prstGeom prst="line">
            <a:avLst/>
          </a:prstGeom>
          <a:noFill/>
          <a:ln w="9525">
            <a:solidFill>
              <a:srgbClr val="003366"/>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22"/>
          <p:cNvSpPr>
            <a:spLocks noChangeShapeType="1"/>
          </p:cNvSpPr>
          <p:nvPr/>
        </p:nvSpPr>
        <p:spPr bwMode="auto">
          <a:xfrm flipV="1">
            <a:off x="4432300" y="3830638"/>
            <a:ext cx="0" cy="644525"/>
          </a:xfrm>
          <a:prstGeom prst="line">
            <a:avLst/>
          </a:prstGeom>
          <a:noFill/>
          <a:ln w="9525">
            <a:solidFill>
              <a:srgbClr val="003366"/>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33815" name="Line 23"/>
          <p:cNvSpPr>
            <a:spLocks noChangeShapeType="1"/>
          </p:cNvSpPr>
          <p:nvPr/>
        </p:nvSpPr>
        <p:spPr bwMode="auto">
          <a:xfrm flipH="1">
            <a:off x="3124200" y="4876800"/>
            <a:ext cx="2133600" cy="0"/>
          </a:xfrm>
          <a:prstGeom prst="line">
            <a:avLst/>
          </a:prstGeom>
          <a:noFill/>
          <a:ln w="9525">
            <a:solidFill>
              <a:srgbClr val="003366"/>
            </a:solidFill>
            <a:round/>
            <a:headEnd/>
            <a:tailEnd type="triangle" w="lg" len="lg"/>
          </a:ln>
          <a:extLst>
            <a:ext uri="{909E8E84-426E-40DD-AFC4-6F175D3DCCD1}">
              <a14:hiddenFill xmlns:a14="http://schemas.microsoft.com/office/drawing/2010/main">
                <a:noFill/>
              </a14:hiddenFill>
            </a:ext>
          </a:extLst>
        </p:spPr>
        <p:txBody>
          <a:bodyPr anchor="ctr"/>
          <a:lstStyle/>
          <a:p>
            <a:endParaRPr lang="en-US"/>
          </a:p>
        </p:txBody>
      </p:sp>
      <p:sp>
        <p:nvSpPr>
          <p:cNvPr id="33816" name="Line 24"/>
          <p:cNvSpPr>
            <a:spLocks noChangeShapeType="1"/>
          </p:cNvSpPr>
          <p:nvPr/>
        </p:nvSpPr>
        <p:spPr bwMode="auto">
          <a:xfrm flipH="1">
            <a:off x="5256213" y="4876800"/>
            <a:ext cx="1587" cy="355600"/>
          </a:xfrm>
          <a:prstGeom prst="line">
            <a:avLst/>
          </a:prstGeom>
          <a:noFill/>
          <a:ln w="9525">
            <a:solidFill>
              <a:srgbClr val="0033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 name="Group 25"/>
          <p:cNvGrpSpPr>
            <a:grpSpLocks/>
          </p:cNvGrpSpPr>
          <p:nvPr/>
        </p:nvGrpSpPr>
        <p:grpSpPr bwMode="auto">
          <a:xfrm>
            <a:off x="4210050" y="2727325"/>
            <a:ext cx="2395538" cy="1344613"/>
            <a:chOff x="2652" y="1718"/>
            <a:chExt cx="1509" cy="847"/>
          </a:xfrm>
        </p:grpSpPr>
        <p:sp>
          <p:nvSpPr>
            <p:cNvPr id="46125" name="Rectangle 26"/>
            <p:cNvSpPr>
              <a:spLocks noChangeArrowheads="1"/>
            </p:cNvSpPr>
            <p:nvPr/>
          </p:nvSpPr>
          <p:spPr bwMode="auto">
            <a:xfrm>
              <a:off x="2652" y="1854"/>
              <a:ext cx="464" cy="405"/>
            </a:xfrm>
            <a:prstGeom prst="rect">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6126" name="Rectangle 27"/>
            <p:cNvSpPr>
              <a:spLocks noChangeArrowheads="1"/>
            </p:cNvSpPr>
            <p:nvPr/>
          </p:nvSpPr>
          <p:spPr bwMode="auto">
            <a:xfrm>
              <a:off x="2745" y="1955"/>
              <a:ext cx="465" cy="407"/>
            </a:xfrm>
            <a:prstGeom prst="rect">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6127" name="Rectangle 28"/>
            <p:cNvSpPr>
              <a:spLocks noChangeArrowheads="1"/>
            </p:cNvSpPr>
            <p:nvPr/>
          </p:nvSpPr>
          <p:spPr bwMode="auto">
            <a:xfrm>
              <a:off x="2838" y="2056"/>
              <a:ext cx="465" cy="407"/>
            </a:xfrm>
            <a:prstGeom prst="rect">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6128" name="Rectangle 29"/>
            <p:cNvSpPr>
              <a:spLocks noChangeArrowheads="1"/>
            </p:cNvSpPr>
            <p:nvPr/>
          </p:nvSpPr>
          <p:spPr bwMode="auto">
            <a:xfrm>
              <a:off x="2931" y="2158"/>
              <a:ext cx="465" cy="407"/>
            </a:xfrm>
            <a:prstGeom prst="rect">
              <a:avLst/>
            </a:prstGeom>
            <a:gradFill rotWithShape="1">
              <a:gsLst>
                <a:gs pos="0">
                  <a:srgbClr val="FFFFFF"/>
                </a:gs>
                <a:gs pos="100000">
                  <a:srgbClr val="99CC99"/>
                </a:gs>
              </a:gsLst>
              <a:lin ang="5400000" scaled="1"/>
            </a:gradFill>
            <a:ln w="9525">
              <a:solidFill>
                <a:srgbClr val="003366"/>
              </a:solidFill>
              <a:miter lim="800000"/>
              <a:headEnd/>
              <a:tailEnd type="none" w="lg" len="lg"/>
            </a:ln>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6129" name="Freeform 30"/>
            <p:cNvSpPr>
              <a:spLocks/>
            </p:cNvSpPr>
            <p:nvPr/>
          </p:nvSpPr>
          <p:spPr bwMode="auto">
            <a:xfrm>
              <a:off x="2976" y="1718"/>
              <a:ext cx="241" cy="237"/>
            </a:xfrm>
            <a:custGeom>
              <a:avLst/>
              <a:gdLst>
                <a:gd name="T0" fmla="*/ 31 w 248"/>
                <a:gd name="T1" fmla="*/ 135 h 224"/>
                <a:gd name="T2" fmla="*/ 31 w 248"/>
                <a:gd name="T3" fmla="*/ 34 h 224"/>
                <a:gd name="T4" fmla="*/ 218 w 248"/>
                <a:gd name="T5" fmla="*/ 34 h 224"/>
                <a:gd name="T6" fmla="*/ 171 w 248"/>
                <a:gd name="T7" fmla="*/ 237 h 224"/>
                <a:gd name="T8" fmla="*/ 0 60000 65536"/>
                <a:gd name="T9" fmla="*/ 0 60000 65536"/>
                <a:gd name="T10" fmla="*/ 0 60000 65536"/>
                <a:gd name="T11" fmla="*/ 0 60000 65536"/>
                <a:gd name="T12" fmla="*/ 0 w 248"/>
                <a:gd name="T13" fmla="*/ 0 h 224"/>
                <a:gd name="T14" fmla="*/ 248 w 248"/>
                <a:gd name="T15" fmla="*/ 224 h 224"/>
              </a:gdLst>
              <a:ahLst/>
              <a:cxnLst>
                <a:cxn ang="T8">
                  <a:pos x="T0" y="T1"/>
                </a:cxn>
                <a:cxn ang="T9">
                  <a:pos x="T2" y="T3"/>
                </a:cxn>
                <a:cxn ang="T10">
                  <a:pos x="T4" y="T5"/>
                </a:cxn>
                <a:cxn ang="T11">
                  <a:pos x="T6" y="T7"/>
                </a:cxn>
              </a:cxnLst>
              <a:rect l="T12" t="T13" r="T14" b="T15"/>
              <a:pathLst>
                <a:path w="248" h="224">
                  <a:moveTo>
                    <a:pt x="32" y="128"/>
                  </a:moveTo>
                  <a:cubicBezTo>
                    <a:pt x="16" y="88"/>
                    <a:pt x="0" y="48"/>
                    <a:pt x="32" y="32"/>
                  </a:cubicBezTo>
                  <a:cubicBezTo>
                    <a:pt x="64" y="16"/>
                    <a:pt x="200" y="0"/>
                    <a:pt x="224" y="32"/>
                  </a:cubicBezTo>
                  <a:cubicBezTo>
                    <a:pt x="248" y="64"/>
                    <a:pt x="212" y="144"/>
                    <a:pt x="176" y="224"/>
                  </a:cubicBezTo>
                </a:path>
              </a:pathLst>
            </a:custGeom>
            <a:noFill/>
            <a:ln w="9525">
              <a:solidFill>
                <a:srgbClr val="003366"/>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30" name="Freeform 31"/>
            <p:cNvSpPr>
              <a:spLocks/>
            </p:cNvSpPr>
            <p:nvPr/>
          </p:nvSpPr>
          <p:spPr bwMode="auto">
            <a:xfrm>
              <a:off x="3210" y="1895"/>
              <a:ext cx="186" cy="212"/>
            </a:xfrm>
            <a:custGeom>
              <a:avLst/>
              <a:gdLst>
                <a:gd name="T0" fmla="*/ 0 w 192"/>
                <a:gd name="T1" fmla="*/ 110 h 200"/>
                <a:gd name="T2" fmla="*/ 93 w 192"/>
                <a:gd name="T3" fmla="*/ 8 h 200"/>
                <a:gd name="T4" fmla="*/ 186 w 192"/>
                <a:gd name="T5" fmla="*/ 59 h 200"/>
                <a:gd name="T6" fmla="*/ 93 w 192"/>
                <a:gd name="T7" fmla="*/ 212 h 200"/>
                <a:gd name="T8" fmla="*/ 0 60000 65536"/>
                <a:gd name="T9" fmla="*/ 0 60000 65536"/>
                <a:gd name="T10" fmla="*/ 0 60000 65536"/>
                <a:gd name="T11" fmla="*/ 0 60000 65536"/>
                <a:gd name="T12" fmla="*/ 0 w 192"/>
                <a:gd name="T13" fmla="*/ 0 h 200"/>
                <a:gd name="T14" fmla="*/ 192 w 192"/>
                <a:gd name="T15" fmla="*/ 200 h 200"/>
              </a:gdLst>
              <a:ahLst/>
              <a:cxnLst>
                <a:cxn ang="T8">
                  <a:pos x="T0" y="T1"/>
                </a:cxn>
                <a:cxn ang="T9">
                  <a:pos x="T2" y="T3"/>
                </a:cxn>
                <a:cxn ang="T10">
                  <a:pos x="T4" y="T5"/>
                </a:cxn>
                <a:cxn ang="T11">
                  <a:pos x="T6" y="T7"/>
                </a:cxn>
              </a:cxnLst>
              <a:rect l="T12" t="T13" r="T14" b="T15"/>
              <a:pathLst>
                <a:path w="192" h="200">
                  <a:moveTo>
                    <a:pt x="0" y="104"/>
                  </a:moveTo>
                  <a:cubicBezTo>
                    <a:pt x="32" y="60"/>
                    <a:pt x="64" y="16"/>
                    <a:pt x="96" y="8"/>
                  </a:cubicBezTo>
                  <a:cubicBezTo>
                    <a:pt x="128" y="0"/>
                    <a:pt x="192" y="24"/>
                    <a:pt x="192" y="56"/>
                  </a:cubicBezTo>
                  <a:cubicBezTo>
                    <a:pt x="192" y="88"/>
                    <a:pt x="144" y="144"/>
                    <a:pt x="96" y="200"/>
                  </a:cubicBezTo>
                </a:path>
              </a:pathLst>
            </a:custGeom>
            <a:noFill/>
            <a:ln w="9525">
              <a:solidFill>
                <a:srgbClr val="003366"/>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31" name="Freeform 32"/>
            <p:cNvSpPr>
              <a:spLocks/>
            </p:cNvSpPr>
            <p:nvPr/>
          </p:nvSpPr>
          <p:spPr bwMode="auto">
            <a:xfrm>
              <a:off x="3303" y="2090"/>
              <a:ext cx="201" cy="169"/>
            </a:xfrm>
            <a:custGeom>
              <a:avLst/>
              <a:gdLst>
                <a:gd name="T0" fmla="*/ 0 w 208"/>
                <a:gd name="T1" fmla="*/ 68 h 160"/>
                <a:gd name="T2" fmla="*/ 186 w 208"/>
                <a:gd name="T3" fmla="*/ 17 h 160"/>
                <a:gd name="T4" fmla="*/ 93 w 208"/>
                <a:gd name="T5" fmla="*/ 169 h 160"/>
                <a:gd name="T6" fmla="*/ 0 60000 65536"/>
                <a:gd name="T7" fmla="*/ 0 60000 65536"/>
                <a:gd name="T8" fmla="*/ 0 60000 65536"/>
                <a:gd name="T9" fmla="*/ 0 w 208"/>
                <a:gd name="T10" fmla="*/ 0 h 160"/>
                <a:gd name="T11" fmla="*/ 208 w 208"/>
                <a:gd name="T12" fmla="*/ 160 h 160"/>
              </a:gdLst>
              <a:ahLst/>
              <a:cxnLst>
                <a:cxn ang="T6">
                  <a:pos x="T0" y="T1"/>
                </a:cxn>
                <a:cxn ang="T7">
                  <a:pos x="T2" y="T3"/>
                </a:cxn>
                <a:cxn ang="T8">
                  <a:pos x="T4" y="T5"/>
                </a:cxn>
              </a:cxnLst>
              <a:rect l="T9" t="T10" r="T11" b="T12"/>
              <a:pathLst>
                <a:path w="208" h="160">
                  <a:moveTo>
                    <a:pt x="0" y="64"/>
                  </a:moveTo>
                  <a:cubicBezTo>
                    <a:pt x="88" y="32"/>
                    <a:pt x="176" y="0"/>
                    <a:pt x="192" y="16"/>
                  </a:cubicBezTo>
                  <a:cubicBezTo>
                    <a:pt x="208" y="32"/>
                    <a:pt x="152" y="96"/>
                    <a:pt x="96" y="160"/>
                  </a:cubicBezTo>
                </a:path>
              </a:pathLst>
            </a:custGeom>
            <a:noFill/>
            <a:ln w="9525">
              <a:solidFill>
                <a:srgbClr val="003366"/>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32" name="Line 33"/>
            <p:cNvSpPr>
              <a:spLocks noChangeShapeType="1"/>
            </p:cNvSpPr>
            <p:nvPr/>
          </p:nvSpPr>
          <p:spPr bwMode="auto">
            <a:xfrm>
              <a:off x="3416" y="2365"/>
              <a:ext cx="745" cy="0"/>
            </a:xfrm>
            <a:prstGeom prst="line">
              <a:avLst/>
            </a:prstGeom>
            <a:noFill/>
            <a:ln w="9525">
              <a:solidFill>
                <a:srgbClr val="003366"/>
              </a:solidFill>
              <a:round/>
              <a:headEnd type="triangle" w="med" len="med"/>
              <a:tailEnd type="none" w="lg"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33826" name="Line 34"/>
          <p:cNvSpPr>
            <a:spLocks noChangeShapeType="1"/>
          </p:cNvSpPr>
          <p:nvPr/>
        </p:nvSpPr>
        <p:spPr bwMode="auto">
          <a:xfrm>
            <a:off x="6629400" y="3733800"/>
            <a:ext cx="0" cy="1447800"/>
          </a:xfrm>
          <a:prstGeom prst="line">
            <a:avLst/>
          </a:prstGeom>
          <a:noFill/>
          <a:ln w="9525">
            <a:solidFill>
              <a:srgbClr val="0033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35"/>
          <p:cNvSpPr>
            <a:spLocks noChangeShapeType="1"/>
          </p:cNvSpPr>
          <p:nvPr/>
        </p:nvSpPr>
        <p:spPr bwMode="auto">
          <a:xfrm flipV="1">
            <a:off x="5253038" y="1600200"/>
            <a:ext cx="1690687" cy="0"/>
          </a:xfrm>
          <a:prstGeom prst="line">
            <a:avLst/>
          </a:prstGeom>
          <a:noFill/>
          <a:ln w="9525">
            <a:solidFill>
              <a:srgbClr val="003366"/>
            </a:solidFill>
            <a:round/>
            <a:headEnd type="triangle" w="med" len="med"/>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3828" name="Line 36"/>
          <p:cNvSpPr>
            <a:spLocks noChangeShapeType="1"/>
          </p:cNvSpPr>
          <p:nvPr/>
        </p:nvSpPr>
        <p:spPr bwMode="auto">
          <a:xfrm>
            <a:off x="6934200" y="1600200"/>
            <a:ext cx="0" cy="2514600"/>
          </a:xfrm>
          <a:prstGeom prst="line">
            <a:avLst/>
          </a:prstGeom>
          <a:noFill/>
          <a:ln w="9525">
            <a:solidFill>
              <a:srgbClr val="003366"/>
            </a:solidFill>
            <a:round/>
            <a:headEnd/>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3829" name="Line 37"/>
          <p:cNvSpPr>
            <a:spLocks noChangeShapeType="1"/>
          </p:cNvSpPr>
          <p:nvPr/>
        </p:nvSpPr>
        <p:spPr bwMode="auto">
          <a:xfrm>
            <a:off x="6934200" y="4876800"/>
            <a:ext cx="0" cy="304800"/>
          </a:xfrm>
          <a:prstGeom prst="line">
            <a:avLst/>
          </a:prstGeom>
          <a:noFill/>
          <a:ln w="9525">
            <a:solidFill>
              <a:srgbClr val="0033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30" name="Rectangle 38"/>
          <p:cNvSpPr>
            <a:spLocks noChangeArrowheads="1"/>
          </p:cNvSpPr>
          <p:nvPr/>
        </p:nvSpPr>
        <p:spPr bwMode="auto">
          <a:xfrm>
            <a:off x="2211388" y="5232400"/>
            <a:ext cx="5238750" cy="1106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31" name="Text Box 39"/>
          <p:cNvSpPr txBox="1">
            <a:spLocks noChangeArrowheads="1"/>
          </p:cNvSpPr>
          <p:nvPr/>
        </p:nvSpPr>
        <p:spPr bwMode="auto">
          <a:xfrm>
            <a:off x="808038" y="5440363"/>
            <a:ext cx="1243012"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300">
              <a:solidFill>
                <a:srgbClr val="003366"/>
              </a:solidFill>
              <a:latin typeface="Tahoma" pitchFamily="34" charset="0"/>
              <a:ea typeface="Times New Roman" pitchFamily="18" charset="0"/>
              <a:cs typeface="Tahoma" pitchFamily="34" charset="0"/>
            </a:endParaRPr>
          </a:p>
          <a:p>
            <a:pPr algn="ctr"/>
            <a:r>
              <a:rPr lang="en-GB" altLang="en-US" sz="1400" b="1">
                <a:solidFill>
                  <a:srgbClr val="003366"/>
                </a:solidFill>
                <a:ea typeface="Times New Roman" pitchFamily="18" charset="0"/>
                <a:cs typeface="Tahoma" pitchFamily="34" charset="0"/>
              </a:rPr>
              <a:t>Content</a:t>
            </a:r>
            <a:endParaRPr lang="en-US" altLang="en-US" sz="1400" b="1">
              <a:ea typeface="Times New Roman" pitchFamily="18" charset="0"/>
              <a:cs typeface="Tahoma" pitchFamily="34" charset="0"/>
            </a:endParaRPr>
          </a:p>
          <a:p>
            <a:pPr algn="ctr"/>
            <a:r>
              <a:rPr lang="en-GB" altLang="en-US" sz="1400" b="1">
                <a:solidFill>
                  <a:srgbClr val="003366"/>
                </a:solidFill>
                <a:ea typeface="Times New Roman" pitchFamily="18" charset="0"/>
                <a:cs typeface="Tahoma" pitchFamily="34" charset="0"/>
              </a:rPr>
              <a:t>Repositories </a:t>
            </a:r>
            <a:endParaRPr lang="en-GB" altLang="en-US" sz="1400" b="1">
              <a:ea typeface="Times New Roman" pitchFamily="18" charset="0"/>
              <a:cs typeface="Tahoma" pitchFamily="34" charset="0"/>
            </a:endParaRPr>
          </a:p>
        </p:txBody>
      </p:sp>
      <p:sp>
        <p:nvSpPr>
          <p:cNvPr id="33832" name="Text Box 40"/>
          <p:cNvSpPr txBox="1">
            <a:spLocks noChangeArrowheads="1"/>
          </p:cNvSpPr>
          <p:nvPr/>
        </p:nvSpPr>
        <p:spPr bwMode="auto">
          <a:xfrm>
            <a:off x="2547938" y="5105400"/>
            <a:ext cx="1760537"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300">
              <a:solidFill>
                <a:srgbClr val="003366"/>
              </a:solidFill>
              <a:ea typeface="Times New Roman" pitchFamily="18" charset="0"/>
              <a:cs typeface="Tahoma" pitchFamily="34" charset="0"/>
            </a:endParaRPr>
          </a:p>
          <a:p>
            <a:pPr algn="ctr"/>
            <a:r>
              <a:rPr lang="en-GB" altLang="en-US" sz="1300" b="1">
                <a:solidFill>
                  <a:srgbClr val="003366"/>
                </a:solidFill>
                <a:ea typeface="Times New Roman" pitchFamily="18" charset="0"/>
                <a:cs typeface="Tahoma" pitchFamily="34" charset="0"/>
              </a:rPr>
              <a:t>Other data</a:t>
            </a:r>
          </a:p>
          <a:p>
            <a:pPr algn="ctr"/>
            <a:endParaRPr lang="en-US" altLang="en-US" sz="800" b="1">
              <a:ea typeface="Times New Roman" pitchFamily="18" charset="0"/>
              <a:cs typeface="Tahoma" pitchFamily="34" charset="0"/>
            </a:endParaRPr>
          </a:p>
          <a:p>
            <a:pPr algn="ctr"/>
            <a:r>
              <a:rPr lang="en-GB" altLang="en-US" sz="1200">
                <a:solidFill>
                  <a:srgbClr val="003366"/>
                </a:solidFill>
                <a:ea typeface="Times New Roman" pitchFamily="18" charset="0"/>
                <a:cs typeface="Tahoma" pitchFamily="34" charset="0"/>
              </a:rPr>
              <a:t>e.g., administrative,</a:t>
            </a:r>
            <a:endParaRPr lang="en-US" altLang="en-US" sz="1200">
              <a:ea typeface="Times New Roman" pitchFamily="18" charset="0"/>
              <a:cs typeface="Tahoma" pitchFamily="34" charset="0"/>
            </a:endParaRPr>
          </a:p>
          <a:p>
            <a:pPr algn="ctr"/>
            <a:r>
              <a:rPr lang="en-GB" altLang="en-US" sz="1200">
                <a:solidFill>
                  <a:srgbClr val="003366"/>
                </a:solidFill>
                <a:ea typeface="Times New Roman" pitchFamily="18" charset="0"/>
                <a:cs typeface="Tahoma" pitchFamily="34" charset="0"/>
              </a:rPr>
              <a:t>statistical, env. reporting</a:t>
            </a:r>
            <a:endParaRPr lang="en-GB" altLang="en-US" sz="1200">
              <a:ea typeface="Times New Roman" pitchFamily="18" charset="0"/>
              <a:cs typeface="Tahoma" pitchFamily="34" charset="0"/>
            </a:endParaRPr>
          </a:p>
        </p:txBody>
      </p:sp>
      <p:sp>
        <p:nvSpPr>
          <p:cNvPr id="33833" name="Text Box 41"/>
          <p:cNvSpPr txBox="1">
            <a:spLocks noChangeArrowheads="1"/>
          </p:cNvSpPr>
          <p:nvPr/>
        </p:nvSpPr>
        <p:spPr bwMode="auto">
          <a:xfrm>
            <a:off x="3886200" y="5867400"/>
            <a:ext cx="37338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GB" altLang="en-US" sz="1200">
              <a:cs typeface="Times New Roman" pitchFamily="18" charset="0"/>
            </a:endParaRPr>
          </a:p>
          <a:p>
            <a:r>
              <a:rPr lang="en-GB" altLang="en-US" sz="1600">
                <a:cs typeface="Times New Roman" pitchFamily="18" charset="0"/>
              </a:rPr>
              <a:t>Distributed Geographic reference data</a:t>
            </a:r>
          </a:p>
          <a:p>
            <a:endParaRPr lang="en-GB" altLang="en-US" sz="1600">
              <a:cs typeface="Times New Roman" pitchFamily="18" charset="0"/>
            </a:endParaRPr>
          </a:p>
        </p:txBody>
      </p:sp>
      <p:sp>
        <p:nvSpPr>
          <p:cNvPr id="33834" name="Text Box 42"/>
          <p:cNvSpPr txBox="1">
            <a:spLocks noChangeArrowheads="1"/>
          </p:cNvSpPr>
          <p:nvPr/>
        </p:nvSpPr>
        <p:spPr bwMode="auto">
          <a:xfrm>
            <a:off x="5486400" y="2549525"/>
            <a:ext cx="1627188"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GB" altLang="en-US" sz="1400">
              <a:solidFill>
                <a:srgbClr val="FF0066"/>
              </a:solidFill>
              <a:ea typeface="Times New Roman" pitchFamily="18" charset="0"/>
              <a:cs typeface="Tahoma" pitchFamily="34" charset="0"/>
            </a:endParaRPr>
          </a:p>
          <a:p>
            <a:pPr algn="ctr"/>
            <a:r>
              <a:rPr lang="en-GB" altLang="en-US" sz="1400">
                <a:solidFill>
                  <a:srgbClr val="FF0066"/>
                </a:solidFill>
                <a:ea typeface="Times New Roman" pitchFamily="18" charset="0"/>
                <a:cs typeface="Tahoma" pitchFamily="34" charset="0"/>
              </a:rPr>
              <a:t>Service chaining:</a:t>
            </a:r>
            <a:endParaRPr lang="en-US" altLang="en-US" sz="1400">
              <a:solidFill>
                <a:srgbClr val="FF0066"/>
              </a:solidFill>
              <a:ea typeface="Times New Roman" pitchFamily="18" charset="0"/>
              <a:cs typeface="Tahoma" pitchFamily="34" charset="0"/>
            </a:endParaRPr>
          </a:p>
          <a:p>
            <a:pPr algn="ctr"/>
            <a:r>
              <a:rPr lang="en-GB" altLang="en-US" sz="1400">
                <a:solidFill>
                  <a:srgbClr val="FF0066"/>
                </a:solidFill>
                <a:ea typeface="Times New Roman" pitchFamily="18" charset="0"/>
                <a:cs typeface="Tahoma" pitchFamily="34" charset="0"/>
              </a:rPr>
              <a:t>search, display, access, e-commerce,</a:t>
            </a:r>
            <a:endParaRPr lang="en-US" altLang="en-US" sz="1400">
              <a:solidFill>
                <a:srgbClr val="FF0066"/>
              </a:solidFill>
              <a:ea typeface="Times New Roman" pitchFamily="18" charset="0"/>
              <a:cs typeface="Tahoma" pitchFamily="34" charset="0"/>
            </a:endParaRPr>
          </a:p>
          <a:p>
            <a:pPr algn="ctr"/>
            <a:r>
              <a:rPr lang="en-GB" altLang="en-US" sz="1400">
                <a:solidFill>
                  <a:srgbClr val="FF0066"/>
                </a:solidFill>
                <a:ea typeface="Times New Roman" pitchFamily="18" charset="0"/>
                <a:cs typeface="Tahoma" pitchFamily="34" charset="0"/>
              </a:rPr>
              <a:t>….</a:t>
            </a:r>
          </a:p>
        </p:txBody>
      </p:sp>
      <p:sp>
        <p:nvSpPr>
          <p:cNvPr id="46115" name="Text Box 43"/>
          <p:cNvSpPr txBox="1">
            <a:spLocks noChangeArrowheads="1"/>
          </p:cNvSpPr>
          <p:nvPr/>
        </p:nvSpPr>
        <p:spPr bwMode="auto">
          <a:xfrm>
            <a:off x="1862138" y="1100138"/>
            <a:ext cx="217646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GB" altLang="en-US" sz="1300">
              <a:solidFill>
                <a:srgbClr val="FF0066"/>
              </a:solidFill>
              <a:latin typeface="Tahoma" pitchFamily="34" charset="0"/>
              <a:ea typeface="Times New Roman" pitchFamily="18" charset="0"/>
              <a:cs typeface="Tahoma" pitchFamily="34" charset="0"/>
            </a:endParaRPr>
          </a:p>
          <a:p>
            <a:pPr algn="ctr"/>
            <a:r>
              <a:rPr lang="en-GB" altLang="en-US" b="1">
                <a:solidFill>
                  <a:srgbClr val="FF0066"/>
                </a:solidFill>
                <a:ea typeface="Times New Roman" pitchFamily="18" charset="0"/>
                <a:cs typeface="Tahoma" pitchFamily="34" charset="0"/>
              </a:rPr>
              <a:t>User applications</a:t>
            </a:r>
          </a:p>
        </p:txBody>
      </p:sp>
      <p:sp>
        <p:nvSpPr>
          <p:cNvPr id="33836" name="Text Box 44"/>
          <p:cNvSpPr txBox="1">
            <a:spLocks noChangeArrowheads="1"/>
          </p:cNvSpPr>
          <p:nvPr/>
        </p:nvSpPr>
        <p:spPr bwMode="auto">
          <a:xfrm>
            <a:off x="6673850" y="4030663"/>
            <a:ext cx="55721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GB" altLang="en-US" sz="800">
              <a:solidFill>
                <a:srgbClr val="FF0066"/>
              </a:solidFill>
              <a:latin typeface="Tahoma" pitchFamily="34" charset="0"/>
              <a:ea typeface="Times New Roman" pitchFamily="18" charset="0"/>
              <a:cs typeface="Tahoma" pitchFamily="34" charset="0"/>
            </a:endParaRPr>
          </a:p>
          <a:p>
            <a:r>
              <a:rPr lang="en-GB" altLang="en-US" sz="1200">
                <a:solidFill>
                  <a:srgbClr val="FF0066"/>
                </a:solidFill>
                <a:latin typeface="Tahoma" pitchFamily="34" charset="0"/>
                <a:ea typeface="Times New Roman" pitchFamily="18" charset="0"/>
                <a:cs typeface="Tahoma" pitchFamily="34" charset="0"/>
              </a:rPr>
              <a:t>Direct</a:t>
            </a:r>
            <a:endParaRPr lang="en-US" altLang="en-US" sz="1200">
              <a:solidFill>
                <a:srgbClr val="FF0066"/>
              </a:solidFill>
              <a:ea typeface="Times New Roman" pitchFamily="18" charset="0"/>
              <a:cs typeface="Tahoma" pitchFamily="34" charset="0"/>
            </a:endParaRPr>
          </a:p>
          <a:p>
            <a:r>
              <a:rPr lang="en-GB" altLang="en-US" sz="1200">
                <a:solidFill>
                  <a:srgbClr val="FF0066"/>
                </a:solidFill>
                <a:latin typeface="Tahoma" pitchFamily="34" charset="0"/>
                <a:ea typeface="Times New Roman" pitchFamily="18" charset="0"/>
                <a:cs typeface="Tahoma" pitchFamily="34" charset="0"/>
              </a:rPr>
              <a:t>data</a:t>
            </a:r>
            <a:endParaRPr lang="en-US" altLang="en-US" sz="1200">
              <a:solidFill>
                <a:srgbClr val="FF0066"/>
              </a:solidFill>
              <a:ea typeface="Times New Roman" pitchFamily="18" charset="0"/>
              <a:cs typeface="Tahoma" pitchFamily="34" charset="0"/>
            </a:endParaRPr>
          </a:p>
          <a:p>
            <a:r>
              <a:rPr lang="en-GB" altLang="en-US" sz="1200">
                <a:solidFill>
                  <a:srgbClr val="FF0066"/>
                </a:solidFill>
                <a:latin typeface="Tahoma" pitchFamily="34" charset="0"/>
                <a:ea typeface="Times New Roman" pitchFamily="18" charset="0"/>
                <a:cs typeface="Tahoma" pitchFamily="34" charset="0"/>
              </a:rPr>
              <a:t>access</a:t>
            </a:r>
            <a:endParaRPr lang="en-GB" altLang="en-US" sz="1200">
              <a:solidFill>
                <a:srgbClr val="FF0066"/>
              </a:solidFill>
              <a:ea typeface="Times New Roman" pitchFamily="18" charset="0"/>
              <a:cs typeface="Tahoma" pitchFamily="34" charset="0"/>
            </a:endParaRPr>
          </a:p>
        </p:txBody>
      </p:sp>
      <p:sp>
        <p:nvSpPr>
          <p:cNvPr id="33837" name="Text Box 45"/>
          <p:cNvSpPr txBox="1">
            <a:spLocks noChangeArrowheads="1"/>
          </p:cNvSpPr>
          <p:nvPr/>
        </p:nvSpPr>
        <p:spPr bwMode="auto">
          <a:xfrm>
            <a:off x="2209800" y="1828800"/>
            <a:ext cx="24638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en-GB" altLang="en-US" sz="1200">
              <a:solidFill>
                <a:srgbClr val="FF0066"/>
              </a:solidFill>
              <a:latin typeface="Tahoma" pitchFamily="34" charset="0"/>
              <a:ea typeface="Times New Roman" pitchFamily="18" charset="0"/>
              <a:cs typeface="Tahoma" pitchFamily="34" charset="0"/>
            </a:endParaRPr>
          </a:p>
          <a:p>
            <a:pPr algn="r"/>
            <a:r>
              <a:rPr lang="en-GB" altLang="en-US" sz="1400">
                <a:solidFill>
                  <a:srgbClr val="FF0066"/>
                </a:solidFill>
                <a:ea typeface="Times New Roman" pitchFamily="18" charset="0"/>
                <a:cs typeface="Tahoma" pitchFamily="34" charset="0"/>
              </a:rPr>
              <a:t>Access to transformed</a:t>
            </a:r>
            <a:endParaRPr lang="en-US" altLang="en-US" sz="1400">
              <a:solidFill>
                <a:srgbClr val="FF0066"/>
              </a:solidFill>
              <a:ea typeface="Times New Roman" pitchFamily="18" charset="0"/>
              <a:cs typeface="Tahoma" pitchFamily="34" charset="0"/>
            </a:endParaRPr>
          </a:p>
          <a:p>
            <a:pPr algn="r"/>
            <a:r>
              <a:rPr lang="en-GB" altLang="en-US" sz="1400">
                <a:solidFill>
                  <a:srgbClr val="FF0066"/>
                </a:solidFill>
                <a:ea typeface="Times New Roman" pitchFamily="18" charset="0"/>
                <a:cs typeface="Tahoma" pitchFamily="34" charset="0"/>
              </a:rPr>
              <a:t>data, pictures, maps, reports, </a:t>
            </a:r>
          </a:p>
          <a:p>
            <a:pPr algn="r"/>
            <a:r>
              <a:rPr lang="en-GB" altLang="en-US" sz="1400">
                <a:solidFill>
                  <a:srgbClr val="FF0066"/>
                </a:solidFill>
                <a:ea typeface="Times New Roman" pitchFamily="18" charset="0"/>
                <a:cs typeface="Tahoma" pitchFamily="34" charset="0"/>
              </a:rPr>
              <a:t>multi-media content</a:t>
            </a:r>
          </a:p>
        </p:txBody>
      </p:sp>
      <p:sp>
        <p:nvSpPr>
          <p:cNvPr id="33838" name="Text Box 46"/>
          <p:cNvSpPr txBox="1">
            <a:spLocks noChangeArrowheads="1"/>
          </p:cNvSpPr>
          <p:nvPr/>
        </p:nvSpPr>
        <p:spPr bwMode="auto">
          <a:xfrm>
            <a:off x="1270000" y="3124200"/>
            <a:ext cx="27686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lIns="60350" tIns="30175" rIns="60350" bIns="30175"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400">
                <a:ea typeface="Times New Roman" pitchFamily="18" charset="0"/>
                <a:cs typeface="Tahoma" pitchFamily="34" charset="0"/>
              </a:rPr>
              <a:t>Metadata search and retrieval for </a:t>
            </a:r>
          </a:p>
          <a:p>
            <a:pPr eaLnBrk="1" hangingPunct="1"/>
            <a:r>
              <a:rPr lang="en-GB" altLang="en-US" sz="1400">
                <a:ea typeface="Times New Roman" pitchFamily="18" charset="0"/>
                <a:cs typeface="Tahoma" pitchFamily="34" charset="0"/>
              </a:rPr>
              <a:t>data and services</a:t>
            </a:r>
          </a:p>
        </p:txBody>
      </p:sp>
      <p:sp>
        <p:nvSpPr>
          <p:cNvPr id="46119" name="Rectangle 47"/>
          <p:cNvSpPr>
            <a:spLocks noChangeArrowheads="1"/>
          </p:cNvSpPr>
          <p:nvPr/>
        </p:nvSpPr>
        <p:spPr bwMode="auto">
          <a:xfrm>
            <a:off x="0" y="16303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6120" name="Rectangle 48"/>
          <p:cNvSpPr>
            <a:spLocks noChangeArrowheads="1"/>
          </p:cNvSpPr>
          <p:nvPr/>
        </p:nvSpPr>
        <p:spPr bwMode="auto">
          <a:xfrm>
            <a:off x="0" y="1628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41" name="Line 49"/>
          <p:cNvSpPr>
            <a:spLocks noChangeShapeType="1"/>
          </p:cNvSpPr>
          <p:nvPr/>
        </p:nvSpPr>
        <p:spPr bwMode="auto">
          <a:xfrm>
            <a:off x="914400" y="2743200"/>
            <a:ext cx="74676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3842" name="Line 50"/>
          <p:cNvSpPr>
            <a:spLocks noChangeShapeType="1"/>
          </p:cNvSpPr>
          <p:nvPr/>
        </p:nvSpPr>
        <p:spPr bwMode="auto">
          <a:xfrm>
            <a:off x="914400" y="5105400"/>
            <a:ext cx="74676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6123" name="Rectangle 51"/>
          <p:cNvSpPr>
            <a:spLocks noChangeArrowheads="1"/>
          </p:cNvSpPr>
          <p:nvPr/>
        </p:nvSpPr>
        <p:spPr bwMode="auto">
          <a:xfrm>
            <a:off x="762000" y="1989138"/>
            <a:ext cx="1066800" cy="301625"/>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6124" name="Text Box 52"/>
          <p:cNvSpPr txBox="1">
            <a:spLocks noChangeArrowheads="1"/>
          </p:cNvSpPr>
          <p:nvPr/>
        </p:nvSpPr>
        <p:spPr bwMode="auto">
          <a:xfrm>
            <a:off x="2840038" y="6553200"/>
            <a:ext cx="3719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600"/>
              <a:t>After the Digital Earth Reference Model</a:t>
            </a:r>
          </a:p>
        </p:txBody>
      </p:sp>
    </p:spTree>
    <p:extLst>
      <p:ext uri="{BB962C8B-B14F-4D97-AF65-F5344CB8AC3E}">
        <p14:creationId xmlns:p14="http://schemas.microsoft.com/office/powerpoint/2010/main" val="3284392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804"/>
                                        </p:tgtEl>
                                        <p:attrNameLst>
                                          <p:attrName>style.visibility</p:attrName>
                                        </p:attrNameLst>
                                      </p:cBhvr>
                                      <p:to>
                                        <p:strVal val="visible"/>
                                      </p:to>
                                    </p:set>
                                    <p:animEffect transition="in" filter="box(out)">
                                      <p:cBhvr>
                                        <p:cTn id="7" dur="500"/>
                                        <p:tgtEl>
                                          <p:spTgt spid="3380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3798"/>
                                        </p:tgtEl>
                                        <p:attrNameLst>
                                          <p:attrName>style.visibility</p:attrName>
                                        </p:attrNameLst>
                                      </p:cBhvr>
                                      <p:to>
                                        <p:strVal val="visible"/>
                                      </p:to>
                                    </p:set>
                                    <p:animEffect transition="in" filter="box(in)">
                                      <p:cBhvr>
                                        <p:cTn id="10" dur="500"/>
                                        <p:tgtEl>
                                          <p:spTgt spid="3379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3803"/>
                                        </p:tgtEl>
                                        <p:attrNameLst>
                                          <p:attrName>style.visibility</p:attrName>
                                        </p:attrNameLst>
                                      </p:cBhvr>
                                      <p:to>
                                        <p:strVal val="visible"/>
                                      </p:to>
                                    </p:set>
                                    <p:animEffect transition="in" filter="box(in)">
                                      <p:cBhvr>
                                        <p:cTn id="13" dur="500"/>
                                        <p:tgtEl>
                                          <p:spTgt spid="33803"/>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3797"/>
                                        </p:tgtEl>
                                        <p:attrNameLst>
                                          <p:attrName>style.visibility</p:attrName>
                                        </p:attrNameLst>
                                      </p:cBhvr>
                                      <p:to>
                                        <p:strVal val="visible"/>
                                      </p:to>
                                    </p:set>
                                    <p:animEffect transition="in" filter="box(in)">
                                      <p:cBhvr>
                                        <p:cTn id="16" dur="500"/>
                                        <p:tgtEl>
                                          <p:spTgt spid="3379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3832"/>
                                        </p:tgtEl>
                                        <p:attrNameLst>
                                          <p:attrName>style.visibility</p:attrName>
                                        </p:attrNameLst>
                                      </p:cBhvr>
                                      <p:to>
                                        <p:strVal val="visible"/>
                                      </p:to>
                                    </p:set>
                                    <p:animEffect transition="in" filter="box(in)">
                                      <p:cBhvr>
                                        <p:cTn id="19" dur="500"/>
                                        <p:tgtEl>
                                          <p:spTgt spid="33832"/>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3799"/>
                                        </p:tgtEl>
                                        <p:attrNameLst>
                                          <p:attrName>style.visibility</p:attrName>
                                        </p:attrNameLst>
                                      </p:cBhvr>
                                      <p:to>
                                        <p:strVal val="visible"/>
                                      </p:to>
                                    </p:set>
                                    <p:animEffect transition="in" filter="box(in)">
                                      <p:cBhvr>
                                        <p:cTn id="22" dur="500"/>
                                        <p:tgtEl>
                                          <p:spTgt spid="33799"/>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3831"/>
                                        </p:tgtEl>
                                        <p:attrNameLst>
                                          <p:attrName>style.visibility</p:attrName>
                                        </p:attrNameLst>
                                      </p:cBhvr>
                                      <p:to>
                                        <p:strVal val="visible"/>
                                      </p:to>
                                    </p:set>
                                    <p:animEffect transition="in" filter="box(in)">
                                      <p:cBhvr>
                                        <p:cTn id="25" dur="500"/>
                                        <p:tgtEl>
                                          <p:spTgt spid="33831"/>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3830"/>
                                        </p:tgtEl>
                                        <p:attrNameLst>
                                          <p:attrName>style.visibility</p:attrName>
                                        </p:attrNameLst>
                                      </p:cBhvr>
                                      <p:to>
                                        <p:strVal val="visible"/>
                                      </p:to>
                                    </p:set>
                                    <p:animEffect transition="in" filter="box(in)">
                                      <p:cBhvr>
                                        <p:cTn id="28" dur="500"/>
                                        <p:tgtEl>
                                          <p:spTgt spid="33830"/>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3833"/>
                                        </p:tgtEl>
                                        <p:attrNameLst>
                                          <p:attrName>style.visibility</p:attrName>
                                        </p:attrNameLst>
                                      </p:cBhvr>
                                      <p:to>
                                        <p:strVal val="visible"/>
                                      </p:to>
                                    </p:set>
                                    <p:animEffect transition="in" filter="box(in)">
                                      <p:cBhvr>
                                        <p:cTn id="31" dur="500"/>
                                        <p:tgtEl>
                                          <p:spTgt spid="338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3827"/>
                                        </p:tgtEl>
                                        <p:attrNameLst>
                                          <p:attrName>style.visibility</p:attrName>
                                        </p:attrNameLst>
                                      </p:cBhvr>
                                      <p:to>
                                        <p:strVal val="visible"/>
                                      </p:to>
                                    </p:set>
                                    <p:animEffect transition="in" filter="box(in)">
                                      <p:cBhvr>
                                        <p:cTn id="36" dur="500"/>
                                        <p:tgtEl>
                                          <p:spTgt spid="33827"/>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3836"/>
                                        </p:tgtEl>
                                        <p:attrNameLst>
                                          <p:attrName>style.visibility</p:attrName>
                                        </p:attrNameLst>
                                      </p:cBhvr>
                                      <p:to>
                                        <p:strVal val="visible"/>
                                      </p:to>
                                    </p:set>
                                    <p:animEffect transition="in" filter="box(in)">
                                      <p:cBhvr>
                                        <p:cTn id="39" dur="500"/>
                                        <p:tgtEl>
                                          <p:spTgt spid="33836"/>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3828"/>
                                        </p:tgtEl>
                                        <p:attrNameLst>
                                          <p:attrName>style.visibility</p:attrName>
                                        </p:attrNameLst>
                                      </p:cBhvr>
                                      <p:to>
                                        <p:strVal val="visible"/>
                                      </p:to>
                                    </p:set>
                                    <p:animEffect transition="in" filter="box(in)">
                                      <p:cBhvr>
                                        <p:cTn id="42" dur="500"/>
                                        <p:tgtEl>
                                          <p:spTgt spid="33828"/>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33829"/>
                                        </p:tgtEl>
                                        <p:attrNameLst>
                                          <p:attrName>style.visibility</p:attrName>
                                        </p:attrNameLst>
                                      </p:cBhvr>
                                      <p:to>
                                        <p:strVal val="visible"/>
                                      </p:to>
                                    </p:set>
                                    <p:animEffect transition="in" filter="box(in)">
                                      <p:cBhvr>
                                        <p:cTn id="45" dur="500"/>
                                        <p:tgtEl>
                                          <p:spTgt spid="33829"/>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33812"/>
                                        </p:tgtEl>
                                        <p:attrNameLst>
                                          <p:attrName>style.visibility</p:attrName>
                                        </p:attrNameLst>
                                      </p:cBhvr>
                                      <p:to>
                                        <p:strVal val="visible"/>
                                      </p:to>
                                    </p:set>
                                    <p:animEffect transition="in" filter="box(in)">
                                      <p:cBhvr>
                                        <p:cTn id="48" dur="500"/>
                                        <p:tgtEl>
                                          <p:spTgt spid="33812"/>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33837"/>
                                        </p:tgtEl>
                                        <p:attrNameLst>
                                          <p:attrName>style.visibility</p:attrName>
                                        </p:attrNameLst>
                                      </p:cBhvr>
                                      <p:to>
                                        <p:strVal val="visible"/>
                                      </p:to>
                                    </p:set>
                                    <p:animEffect transition="in" filter="box(in)">
                                      <p:cBhvr>
                                        <p:cTn id="51" dur="500"/>
                                        <p:tgtEl>
                                          <p:spTgt spid="3383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33806"/>
                                        </p:tgtEl>
                                        <p:attrNameLst>
                                          <p:attrName>style.visibility</p:attrName>
                                        </p:attrNameLst>
                                      </p:cBhvr>
                                      <p:to>
                                        <p:strVal val="visible"/>
                                      </p:to>
                                    </p:set>
                                    <p:animEffect transition="in" filter="box(in)">
                                      <p:cBhvr>
                                        <p:cTn id="56" dur="500"/>
                                        <p:tgtEl>
                                          <p:spTgt spid="33806"/>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3807"/>
                                        </p:tgtEl>
                                        <p:attrNameLst>
                                          <p:attrName>style.visibility</p:attrName>
                                        </p:attrNameLst>
                                      </p:cBhvr>
                                      <p:to>
                                        <p:strVal val="visible"/>
                                      </p:to>
                                    </p:set>
                                    <p:animEffect transition="in" filter="box(in)">
                                      <p:cBhvr>
                                        <p:cTn id="59" dur="500"/>
                                        <p:tgtEl>
                                          <p:spTgt spid="33807"/>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33808"/>
                                        </p:tgtEl>
                                        <p:attrNameLst>
                                          <p:attrName>style.visibility</p:attrName>
                                        </p:attrNameLst>
                                      </p:cBhvr>
                                      <p:to>
                                        <p:strVal val="visible"/>
                                      </p:to>
                                    </p:set>
                                    <p:animEffect transition="in" filter="box(in)">
                                      <p:cBhvr>
                                        <p:cTn id="62" dur="500"/>
                                        <p:tgtEl>
                                          <p:spTgt spid="33808"/>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33809"/>
                                        </p:tgtEl>
                                        <p:attrNameLst>
                                          <p:attrName>style.visibility</p:attrName>
                                        </p:attrNameLst>
                                      </p:cBhvr>
                                      <p:to>
                                        <p:strVal val="visible"/>
                                      </p:to>
                                    </p:set>
                                    <p:animEffect transition="in" filter="box(in)">
                                      <p:cBhvr>
                                        <p:cTn id="65" dur="500"/>
                                        <p:tgtEl>
                                          <p:spTgt spid="33809"/>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33815"/>
                                        </p:tgtEl>
                                        <p:attrNameLst>
                                          <p:attrName>style.visibility</p:attrName>
                                        </p:attrNameLst>
                                      </p:cBhvr>
                                      <p:to>
                                        <p:strVal val="visible"/>
                                      </p:to>
                                    </p:set>
                                    <p:animEffect transition="in" filter="box(in)">
                                      <p:cBhvr>
                                        <p:cTn id="68" dur="500"/>
                                        <p:tgtEl>
                                          <p:spTgt spid="33815"/>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33816"/>
                                        </p:tgtEl>
                                        <p:attrNameLst>
                                          <p:attrName>style.visibility</p:attrName>
                                        </p:attrNameLst>
                                      </p:cBhvr>
                                      <p:to>
                                        <p:strVal val="visible"/>
                                      </p:to>
                                    </p:set>
                                    <p:animEffect transition="in" filter="box(in)">
                                      <p:cBhvr>
                                        <p:cTn id="71" dur="500"/>
                                        <p:tgtEl>
                                          <p:spTgt spid="33816"/>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33838"/>
                                        </p:tgtEl>
                                        <p:attrNameLst>
                                          <p:attrName>style.visibility</p:attrName>
                                        </p:attrNameLst>
                                      </p:cBhvr>
                                      <p:to>
                                        <p:strVal val="visible"/>
                                      </p:to>
                                    </p:set>
                                    <p:animEffect transition="in" filter="box(in)">
                                      <p:cBhvr>
                                        <p:cTn id="74" dur="500"/>
                                        <p:tgtEl>
                                          <p:spTgt spid="3383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 presetClass="entr" presetSubtype="16" fill="hold" nodeType="click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box(in)">
                                      <p:cBhvr>
                                        <p:cTn id="79" dur="500"/>
                                        <p:tgtEl>
                                          <p:spTgt spid="2"/>
                                        </p:tgtEl>
                                      </p:cBhvr>
                                    </p:animEffect>
                                  </p:childTnLst>
                                </p:cTn>
                              </p:par>
                              <p:par>
                                <p:cTn id="80" presetID="4" presetClass="entr" presetSubtype="16" fill="hold" grpId="0" nodeType="withEffect">
                                  <p:stCondLst>
                                    <p:cond delay="0"/>
                                  </p:stCondLst>
                                  <p:childTnLst>
                                    <p:set>
                                      <p:cBhvr>
                                        <p:cTn id="81" dur="1" fill="hold">
                                          <p:stCondLst>
                                            <p:cond delay="0"/>
                                          </p:stCondLst>
                                        </p:cTn>
                                        <p:tgtEl>
                                          <p:spTgt spid="33826"/>
                                        </p:tgtEl>
                                        <p:attrNameLst>
                                          <p:attrName>style.visibility</p:attrName>
                                        </p:attrNameLst>
                                      </p:cBhvr>
                                      <p:to>
                                        <p:strVal val="visible"/>
                                      </p:to>
                                    </p:set>
                                    <p:animEffect transition="in" filter="box(in)">
                                      <p:cBhvr>
                                        <p:cTn id="82" dur="500"/>
                                        <p:tgtEl>
                                          <p:spTgt spid="33826"/>
                                        </p:tgtEl>
                                      </p:cBhvr>
                                    </p:animEffect>
                                  </p:childTnLst>
                                </p:cTn>
                              </p:par>
                              <p:par>
                                <p:cTn id="83" presetID="4" presetClass="entr" presetSubtype="16" fill="hold" grpId="0" nodeType="withEffect">
                                  <p:stCondLst>
                                    <p:cond delay="0"/>
                                  </p:stCondLst>
                                  <p:childTnLst>
                                    <p:set>
                                      <p:cBhvr>
                                        <p:cTn id="84" dur="1" fill="hold">
                                          <p:stCondLst>
                                            <p:cond delay="0"/>
                                          </p:stCondLst>
                                        </p:cTn>
                                        <p:tgtEl>
                                          <p:spTgt spid="33810"/>
                                        </p:tgtEl>
                                        <p:attrNameLst>
                                          <p:attrName>style.visibility</p:attrName>
                                        </p:attrNameLst>
                                      </p:cBhvr>
                                      <p:to>
                                        <p:strVal val="visible"/>
                                      </p:to>
                                    </p:set>
                                    <p:animEffect transition="in" filter="box(in)">
                                      <p:cBhvr>
                                        <p:cTn id="85" dur="500"/>
                                        <p:tgtEl>
                                          <p:spTgt spid="33810"/>
                                        </p:tgtEl>
                                      </p:cBhvr>
                                    </p:animEffect>
                                  </p:childTnLst>
                                </p:cTn>
                              </p:par>
                              <p:par>
                                <p:cTn id="86" presetID="4" presetClass="entr" presetSubtype="16" fill="hold" grpId="0" nodeType="withEffect">
                                  <p:stCondLst>
                                    <p:cond delay="0"/>
                                  </p:stCondLst>
                                  <p:childTnLst>
                                    <p:set>
                                      <p:cBhvr>
                                        <p:cTn id="87" dur="1" fill="hold">
                                          <p:stCondLst>
                                            <p:cond delay="0"/>
                                          </p:stCondLst>
                                        </p:cTn>
                                        <p:tgtEl>
                                          <p:spTgt spid="33813"/>
                                        </p:tgtEl>
                                        <p:attrNameLst>
                                          <p:attrName>style.visibility</p:attrName>
                                        </p:attrNameLst>
                                      </p:cBhvr>
                                      <p:to>
                                        <p:strVal val="visible"/>
                                      </p:to>
                                    </p:set>
                                    <p:animEffect transition="in" filter="box(in)">
                                      <p:cBhvr>
                                        <p:cTn id="88" dur="500"/>
                                        <p:tgtEl>
                                          <p:spTgt spid="33813"/>
                                        </p:tgtEl>
                                      </p:cBhvr>
                                    </p:animEffect>
                                  </p:childTnLst>
                                </p:cTn>
                              </p:par>
                              <p:par>
                                <p:cTn id="89" presetID="4" presetClass="entr" presetSubtype="16" fill="hold" grpId="0" nodeType="withEffect">
                                  <p:stCondLst>
                                    <p:cond delay="0"/>
                                  </p:stCondLst>
                                  <p:childTnLst>
                                    <p:set>
                                      <p:cBhvr>
                                        <p:cTn id="90" dur="1" fill="hold">
                                          <p:stCondLst>
                                            <p:cond delay="0"/>
                                          </p:stCondLst>
                                        </p:cTn>
                                        <p:tgtEl>
                                          <p:spTgt spid="33805"/>
                                        </p:tgtEl>
                                        <p:attrNameLst>
                                          <p:attrName>style.visibility</p:attrName>
                                        </p:attrNameLst>
                                      </p:cBhvr>
                                      <p:to>
                                        <p:strVal val="visible"/>
                                      </p:to>
                                    </p:set>
                                    <p:animEffect transition="in" filter="box(in)">
                                      <p:cBhvr>
                                        <p:cTn id="91" dur="500"/>
                                        <p:tgtEl>
                                          <p:spTgt spid="33805"/>
                                        </p:tgtEl>
                                      </p:cBhvr>
                                    </p:animEffect>
                                  </p:childTnLst>
                                </p:cTn>
                              </p:par>
                              <p:par>
                                <p:cTn id="92" presetID="4" presetClass="entr" presetSubtype="16" fill="hold" grpId="0" nodeType="withEffect">
                                  <p:stCondLst>
                                    <p:cond delay="0"/>
                                  </p:stCondLst>
                                  <p:childTnLst>
                                    <p:set>
                                      <p:cBhvr>
                                        <p:cTn id="93" dur="1" fill="hold">
                                          <p:stCondLst>
                                            <p:cond delay="0"/>
                                          </p:stCondLst>
                                        </p:cTn>
                                        <p:tgtEl>
                                          <p:spTgt spid="33814"/>
                                        </p:tgtEl>
                                        <p:attrNameLst>
                                          <p:attrName>style.visibility</p:attrName>
                                        </p:attrNameLst>
                                      </p:cBhvr>
                                      <p:to>
                                        <p:strVal val="visible"/>
                                      </p:to>
                                    </p:set>
                                    <p:animEffect transition="in" filter="box(in)">
                                      <p:cBhvr>
                                        <p:cTn id="94" dur="500"/>
                                        <p:tgtEl>
                                          <p:spTgt spid="33814"/>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33802"/>
                                        </p:tgtEl>
                                        <p:attrNameLst>
                                          <p:attrName>style.visibility</p:attrName>
                                        </p:attrNameLst>
                                      </p:cBhvr>
                                      <p:to>
                                        <p:strVal val="visible"/>
                                      </p:to>
                                    </p:set>
                                    <p:anim calcmode="lin" valueType="num">
                                      <p:cBhvr additive="base">
                                        <p:cTn id="99" dur="500" fill="hold"/>
                                        <p:tgtEl>
                                          <p:spTgt spid="33802"/>
                                        </p:tgtEl>
                                        <p:attrNameLst>
                                          <p:attrName>ppt_x</p:attrName>
                                        </p:attrNameLst>
                                      </p:cBhvr>
                                      <p:tavLst>
                                        <p:tav tm="0">
                                          <p:val>
                                            <p:strVal val="1+#ppt_w/2"/>
                                          </p:val>
                                        </p:tav>
                                        <p:tav tm="100000">
                                          <p:val>
                                            <p:strVal val="#ppt_x"/>
                                          </p:val>
                                        </p:tav>
                                      </p:tavLst>
                                    </p:anim>
                                    <p:anim calcmode="lin" valueType="num">
                                      <p:cBhvr additive="base">
                                        <p:cTn id="100" dur="500" fill="hold"/>
                                        <p:tgtEl>
                                          <p:spTgt spid="33802"/>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33834"/>
                                        </p:tgtEl>
                                        <p:attrNameLst>
                                          <p:attrName>style.visibility</p:attrName>
                                        </p:attrNameLst>
                                      </p:cBhvr>
                                      <p:to>
                                        <p:strVal val="visible"/>
                                      </p:to>
                                    </p:set>
                                    <p:anim calcmode="lin" valueType="num">
                                      <p:cBhvr additive="base">
                                        <p:cTn id="103" dur="500" fill="hold"/>
                                        <p:tgtEl>
                                          <p:spTgt spid="33834"/>
                                        </p:tgtEl>
                                        <p:attrNameLst>
                                          <p:attrName>ppt_x</p:attrName>
                                        </p:attrNameLst>
                                      </p:cBhvr>
                                      <p:tavLst>
                                        <p:tav tm="0">
                                          <p:val>
                                            <p:strVal val="1+#ppt_w/2"/>
                                          </p:val>
                                        </p:tav>
                                        <p:tav tm="100000">
                                          <p:val>
                                            <p:strVal val="#ppt_x"/>
                                          </p:val>
                                        </p:tav>
                                      </p:tavLst>
                                    </p:anim>
                                    <p:anim calcmode="lin" valueType="num">
                                      <p:cBhvr additive="base">
                                        <p:cTn id="104" dur="500" fill="hold"/>
                                        <p:tgtEl>
                                          <p:spTgt spid="33834"/>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33801"/>
                                        </p:tgtEl>
                                        <p:attrNameLst>
                                          <p:attrName>style.visibility</p:attrName>
                                        </p:attrNameLst>
                                      </p:cBhvr>
                                      <p:to>
                                        <p:strVal val="visible"/>
                                      </p:to>
                                    </p:set>
                                    <p:anim calcmode="lin" valueType="num">
                                      <p:cBhvr additive="base">
                                        <p:cTn id="107" dur="500" fill="hold"/>
                                        <p:tgtEl>
                                          <p:spTgt spid="33801"/>
                                        </p:tgtEl>
                                        <p:attrNameLst>
                                          <p:attrName>ppt_x</p:attrName>
                                        </p:attrNameLst>
                                      </p:cBhvr>
                                      <p:tavLst>
                                        <p:tav tm="0">
                                          <p:val>
                                            <p:strVal val="1+#ppt_w/2"/>
                                          </p:val>
                                        </p:tav>
                                        <p:tav tm="100000">
                                          <p:val>
                                            <p:strVal val="#ppt_x"/>
                                          </p:val>
                                        </p:tav>
                                      </p:tavLst>
                                    </p:anim>
                                    <p:anim calcmode="lin" valueType="num">
                                      <p:cBhvr additive="base">
                                        <p:cTn id="108" dur="500" fill="hold"/>
                                        <p:tgtEl>
                                          <p:spTgt spid="3380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33800"/>
                                        </p:tgtEl>
                                        <p:attrNameLst>
                                          <p:attrName>style.visibility</p:attrName>
                                        </p:attrNameLst>
                                      </p:cBhvr>
                                      <p:to>
                                        <p:strVal val="visible"/>
                                      </p:to>
                                    </p:set>
                                    <p:anim calcmode="lin" valueType="num">
                                      <p:cBhvr additive="base">
                                        <p:cTn id="111" dur="500" fill="hold"/>
                                        <p:tgtEl>
                                          <p:spTgt spid="33800"/>
                                        </p:tgtEl>
                                        <p:attrNameLst>
                                          <p:attrName>ppt_x</p:attrName>
                                        </p:attrNameLst>
                                      </p:cBhvr>
                                      <p:tavLst>
                                        <p:tav tm="0">
                                          <p:val>
                                            <p:strVal val="1+#ppt_w/2"/>
                                          </p:val>
                                        </p:tav>
                                        <p:tav tm="100000">
                                          <p:val>
                                            <p:strVal val="#ppt_x"/>
                                          </p:val>
                                        </p:tav>
                                      </p:tavLst>
                                    </p:anim>
                                    <p:anim calcmode="lin" valueType="num">
                                      <p:cBhvr additive="base">
                                        <p:cTn id="112" dur="500" fill="hold"/>
                                        <p:tgtEl>
                                          <p:spTgt spid="33800"/>
                                        </p:tgtEl>
                                        <p:attrNameLst>
                                          <p:attrName>ppt_y</p:attrName>
                                        </p:attrNameLst>
                                      </p:cBhvr>
                                      <p:tavLst>
                                        <p:tav tm="0">
                                          <p:val>
                                            <p:strVal val="#ppt_y"/>
                                          </p:val>
                                        </p:tav>
                                        <p:tav tm="100000">
                                          <p:val>
                                            <p:strVal val="#ppt_y"/>
                                          </p:val>
                                        </p:tav>
                                      </p:tavLst>
                                    </p:anim>
                                  </p:childTnLst>
                                </p:cTn>
                              </p:par>
                              <p:par>
                                <p:cTn id="113" presetID="4" presetClass="entr" presetSubtype="16" fill="hold" grpId="0" nodeType="withEffect">
                                  <p:stCondLst>
                                    <p:cond delay="0"/>
                                  </p:stCondLst>
                                  <p:childTnLst>
                                    <p:set>
                                      <p:cBhvr>
                                        <p:cTn id="114" dur="1" fill="hold">
                                          <p:stCondLst>
                                            <p:cond delay="0"/>
                                          </p:stCondLst>
                                        </p:cTn>
                                        <p:tgtEl>
                                          <p:spTgt spid="33842"/>
                                        </p:tgtEl>
                                        <p:attrNameLst>
                                          <p:attrName>style.visibility</p:attrName>
                                        </p:attrNameLst>
                                      </p:cBhvr>
                                      <p:to>
                                        <p:strVal val="visible"/>
                                      </p:to>
                                    </p:set>
                                    <p:animEffect transition="in" filter="box(in)">
                                      <p:cBhvr>
                                        <p:cTn id="115" dur="500"/>
                                        <p:tgtEl>
                                          <p:spTgt spid="33842"/>
                                        </p:tgtEl>
                                      </p:cBhvr>
                                    </p:animEffect>
                                  </p:childTnLst>
                                </p:cTn>
                              </p:par>
                              <p:par>
                                <p:cTn id="116" presetID="4" presetClass="entr" presetSubtype="16" fill="hold" grpId="0" nodeType="withEffect">
                                  <p:stCondLst>
                                    <p:cond delay="0"/>
                                  </p:stCondLst>
                                  <p:childTnLst>
                                    <p:set>
                                      <p:cBhvr>
                                        <p:cTn id="117" dur="1" fill="hold">
                                          <p:stCondLst>
                                            <p:cond delay="0"/>
                                          </p:stCondLst>
                                        </p:cTn>
                                        <p:tgtEl>
                                          <p:spTgt spid="33841"/>
                                        </p:tgtEl>
                                        <p:attrNameLst>
                                          <p:attrName>style.visibility</p:attrName>
                                        </p:attrNameLst>
                                      </p:cBhvr>
                                      <p:to>
                                        <p:strVal val="visible"/>
                                      </p:to>
                                    </p:set>
                                    <p:animEffect transition="in" filter="box(in)">
                                      <p:cBhvr>
                                        <p:cTn id="118" dur="500"/>
                                        <p:tgtEl>
                                          <p:spTgt spid="33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8" grpId="0" animBg="1"/>
      <p:bldP spid="33799" grpId="0" animBg="1"/>
      <p:bldP spid="33800" grpId="0"/>
      <p:bldP spid="33801" grpId="0"/>
      <p:bldP spid="33802" grpId="0"/>
      <p:bldP spid="33803" grpId="0"/>
      <p:bldP spid="33804" grpId="0"/>
      <p:bldP spid="33805" grpId="0"/>
      <p:bldP spid="33806" grpId="0" animBg="1"/>
      <p:bldP spid="33807" grpId="0" animBg="1"/>
      <p:bldP spid="33808" grpId="0" animBg="1"/>
      <p:bldP spid="33809" grpId="0"/>
      <p:bldP spid="33810" grpId="0"/>
      <p:bldP spid="33812" grpId="0" animBg="1"/>
      <p:bldP spid="33813" grpId="0" animBg="1"/>
      <p:bldP spid="33814" grpId="0" animBg="1"/>
      <p:bldP spid="33815" grpId="0" animBg="1"/>
      <p:bldP spid="33816" grpId="0" animBg="1"/>
      <p:bldP spid="33826" grpId="0" animBg="1"/>
      <p:bldP spid="33827" grpId="0" animBg="1"/>
      <p:bldP spid="33828" grpId="0" animBg="1"/>
      <p:bldP spid="33829" grpId="0" animBg="1"/>
      <p:bldP spid="33830" grpId="0" animBg="1"/>
      <p:bldP spid="33831" grpId="0"/>
      <p:bldP spid="33832" grpId="0"/>
      <p:bldP spid="33833" grpId="0"/>
      <p:bldP spid="33834" grpId="0"/>
      <p:bldP spid="33836" grpId="0"/>
      <p:bldP spid="33837" grpId="0"/>
      <p:bldP spid="33838" grpId="0"/>
      <p:bldP spid="33841" grpId="0" animBg="1"/>
      <p:bldP spid="3384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r>
              <a:rPr lang="cs-CZ" dirty="0" smtClean="0"/>
              <a:t>KONEC</a:t>
            </a:r>
            <a:endParaRPr lang="en-US" dirty="0"/>
          </a:p>
        </p:txBody>
      </p:sp>
    </p:spTree>
    <p:extLst>
      <p:ext uri="{BB962C8B-B14F-4D97-AF65-F5344CB8AC3E}">
        <p14:creationId xmlns:p14="http://schemas.microsoft.com/office/powerpoint/2010/main" val="129703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523877"/>
            <a:ext cx="8250758" cy="5447645"/>
          </a:xfrm>
          <a:prstGeom prst="rect">
            <a:avLst/>
          </a:prstGeom>
          <a:noFill/>
        </p:spPr>
        <p:txBody>
          <a:bodyPr wrap="square" rtlCol="0">
            <a:spAutoFit/>
          </a:bodyPr>
          <a:lstStyle/>
          <a:p>
            <a:pPr algn="ctr"/>
            <a:r>
              <a:rPr lang="cs-CZ" sz="2800" dirty="0" smtClean="0"/>
              <a:t>FROM </a:t>
            </a:r>
            <a:r>
              <a:rPr lang="cs-CZ" sz="2800" dirty="0" err="1" smtClean="0"/>
              <a:t>Millenial</a:t>
            </a:r>
            <a:r>
              <a:rPr lang="cs-CZ" sz="2800" dirty="0" smtClean="0"/>
              <a:t> </a:t>
            </a:r>
            <a:r>
              <a:rPr lang="cs-CZ" sz="2800" dirty="0" err="1" smtClean="0"/>
              <a:t>Goals</a:t>
            </a:r>
            <a:r>
              <a:rPr lang="cs-CZ" sz="2800" dirty="0" smtClean="0"/>
              <a:t> (</a:t>
            </a:r>
            <a:r>
              <a:rPr lang="cs-CZ" sz="2800" dirty="0" err="1" smtClean="0"/>
              <a:t>September</a:t>
            </a:r>
            <a:r>
              <a:rPr lang="cs-CZ" sz="2800" dirty="0" smtClean="0"/>
              <a:t> 2000) to </a:t>
            </a:r>
            <a:r>
              <a:rPr lang="cs-CZ" sz="2800" dirty="0" err="1" smtClean="0"/>
              <a:t>Sustainable</a:t>
            </a:r>
            <a:r>
              <a:rPr lang="cs-CZ" sz="2800" dirty="0" smtClean="0"/>
              <a:t> </a:t>
            </a:r>
            <a:r>
              <a:rPr lang="cs-CZ" sz="2800" dirty="0" err="1" smtClean="0"/>
              <a:t>Development</a:t>
            </a:r>
            <a:r>
              <a:rPr lang="cs-CZ" sz="2800" dirty="0" smtClean="0"/>
              <a:t> </a:t>
            </a:r>
            <a:r>
              <a:rPr lang="cs-CZ" sz="2800" dirty="0" err="1" smtClean="0"/>
              <a:t>Goals</a:t>
            </a:r>
            <a:r>
              <a:rPr lang="cs-CZ" sz="2800" dirty="0" smtClean="0"/>
              <a:t> (July 2015)</a:t>
            </a:r>
          </a:p>
          <a:p>
            <a:pPr algn="ctr"/>
            <a:endParaRPr lang="cs-CZ" sz="2800" dirty="0"/>
          </a:p>
          <a:p>
            <a:r>
              <a:rPr lang="en-US" sz="2400" dirty="0">
                <a:hlinkClick r:id="rId2"/>
              </a:rPr>
              <a:t>The 2030 Agenda for Sustainable Development,</a:t>
            </a:r>
            <a:r>
              <a:rPr lang="en-US" sz="2400" dirty="0"/>
              <a:t> adopted by all United Nations Member States in 2015, provides a shared blueprint for peace and prosperity for people and the planet, now and into the future. At its heart are the 17 Sustainable Development Goals (SDGs), which are an urgent call for action by all countries - developed and developing - in a global partnership. They recognize that ending poverty and other deprivations must go hand-in-hand with strategies that improve health and education, reduce inequality, and spur economic growth – all while tackling climate change and working to preserve our oceans and forests</a:t>
            </a:r>
            <a:r>
              <a:rPr lang="en-US" sz="2400" dirty="0" smtClean="0"/>
              <a:t>.</a:t>
            </a:r>
            <a:endParaRPr lang="en-US" sz="2400" dirty="0"/>
          </a:p>
        </p:txBody>
      </p:sp>
    </p:spTree>
    <p:extLst>
      <p:ext uri="{BB962C8B-B14F-4D97-AF65-F5344CB8AC3E}">
        <p14:creationId xmlns:p14="http://schemas.microsoft.com/office/powerpoint/2010/main" val="16778245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620688"/>
            <a:ext cx="8352928" cy="4154984"/>
          </a:xfrm>
          <a:prstGeom prst="rect">
            <a:avLst/>
          </a:prstGeom>
          <a:noFill/>
        </p:spPr>
        <p:txBody>
          <a:bodyPr wrap="square" rtlCol="0">
            <a:spAutoFit/>
          </a:bodyPr>
          <a:lstStyle/>
          <a:p>
            <a:r>
              <a:rPr lang="en-US" sz="2400" dirty="0"/>
              <a:t>The SDGs build on decades of work by countries and the UN, including the </a:t>
            </a:r>
            <a:r>
              <a:rPr lang="en-US" sz="2400" dirty="0">
                <a:hlinkClick r:id="rId2"/>
              </a:rPr>
              <a:t>UN Department of Economic and Social Affairs</a:t>
            </a:r>
            <a:endParaRPr lang="en-US" sz="2400" dirty="0"/>
          </a:p>
          <a:p>
            <a:r>
              <a:rPr lang="en-US" sz="2400" dirty="0"/>
              <a:t>In June 1992, at the </a:t>
            </a:r>
            <a:r>
              <a:rPr lang="en-US" sz="2400" dirty="0">
                <a:hlinkClick r:id="rId3"/>
              </a:rPr>
              <a:t>Earth Summit</a:t>
            </a:r>
            <a:r>
              <a:rPr lang="en-US" sz="2400" dirty="0"/>
              <a:t> in Rio de Janeiro, Brazil, more than 178 countries adopted </a:t>
            </a:r>
            <a:r>
              <a:rPr lang="en-US" sz="2400" dirty="0">
                <a:hlinkClick r:id="rId4"/>
              </a:rPr>
              <a:t>Agenda 21</a:t>
            </a:r>
            <a:r>
              <a:rPr lang="en-US" sz="2400" dirty="0"/>
              <a:t>, a comprehensive plan of action to build a global partnership for sustainable development to improve human lives and protect the environment.</a:t>
            </a:r>
          </a:p>
          <a:p>
            <a:r>
              <a:rPr lang="en-US" sz="2400" dirty="0"/>
              <a:t>Member States unanimously adopted the Millennium Declaration at the </a:t>
            </a:r>
            <a:r>
              <a:rPr lang="en-US" sz="2400" dirty="0">
                <a:hlinkClick r:id="rId5"/>
              </a:rPr>
              <a:t>Millennium Summit</a:t>
            </a:r>
            <a:r>
              <a:rPr lang="en-US" sz="2400" dirty="0"/>
              <a:t> in September 2000 at UN Headquarters in New York. The Summit led to the elaboration of eight </a:t>
            </a:r>
            <a:r>
              <a:rPr lang="en-US" sz="2400" dirty="0">
                <a:hlinkClick r:id="rId6"/>
              </a:rPr>
              <a:t>Millennium Development Goals (MDGs)</a:t>
            </a:r>
            <a:r>
              <a:rPr lang="en-US" sz="2400" dirty="0"/>
              <a:t> to reduce extreme poverty by 2015</a:t>
            </a:r>
            <a:r>
              <a:rPr lang="en-US" sz="2400" dirty="0" smtClean="0"/>
              <a:t>.</a:t>
            </a:r>
            <a:endParaRPr lang="en-US" sz="2400" dirty="0"/>
          </a:p>
        </p:txBody>
      </p:sp>
    </p:spTree>
    <p:extLst>
      <p:ext uri="{BB962C8B-B14F-4D97-AF65-F5344CB8AC3E}">
        <p14:creationId xmlns:p14="http://schemas.microsoft.com/office/powerpoint/2010/main" val="18990661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476672"/>
            <a:ext cx="7992888" cy="7109639"/>
          </a:xfrm>
          <a:prstGeom prst="rect">
            <a:avLst/>
          </a:prstGeom>
          <a:noFill/>
        </p:spPr>
        <p:txBody>
          <a:bodyPr wrap="square" rtlCol="0">
            <a:spAutoFit/>
          </a:bodyPr>
          <a:lstStyle/>
          <a:p>
            <a:r>
              <a:rPr lang="en-US" sz="2400" dirty="0"/>
              <a:t>The Johannesburg Declaration on Sustainable Development and the Plan of Implementation, adopted at the </a:t>
            </a:r>
            <a:r>
              <a:rPr lang="en-US" sz="2400" dirty="0">
                <a:hlinkClick r:id="rId2"/>
              </a:rPr>
              <a:t>World Summit on Sustainable Development</a:t>
            </a:r>
            <a:r>
              <a:rPr lang="en-US" sz="2400" dirty="0"/>
              <a:t> in South Africa in 2002, reaffirmed the global community's commitments to poverty eradication and the environment, and built on Agenda 21 and the Millennium Declaration by including more emphasis on multilateral partnerships.</a:t>
            </a:r>
          </a:p>
          <a:p>
            <a:r>
              <a:rPr lang="en-US" sz="2400" dirty="0"/>
              <a:t>At the </a:t>
            </a:r>
            <a:r>
              <a:rPr lang="en-US" sz="2400" dirty="0">
                <a:hlinkClick r:id="rId3"/>
              </a:rPr>
              <a:t>United Nations Conference on Sustainable Development (Rio+20)</a:t>
            </a:r>
            <a:r>
              <a:rPr lang="en-US" sz="2400" dirty="0"/>
              <a:t> in Rio de Janeiro, Brazil, in June 2012, Member States adopted the outcome document </a:t>
            </a:r>
            <a:r>
              <a:rPr lang="en-US" sz="2400" dirty="0">
                <a:hlinkClick r:id="rId4"/>
              </a:rPr>
              <a:t>"The Future We Want"</a:t>
            </a:r>
            <a:r>
              <a:rPr lang="en-US" sz="2400" dirty="0"/>
              <a:t> in which they decided, inter alia, to launch a process to develop a set of SDGs to build upon the MDGs and to establish the </a:t>
            </a:r>
            <a:r>
              <a:rPr lang="en-US" sz="2400" dirty="0">
                <a:hlinkClick r:id="rId5"/>
              </a:rPr>
              <a:t>UN High-level Political Forum on Sustainable Development</a:t>
            </a:r>
            <a:r>
              <a:rPr lang="en-US" sz="2400" dirty="0"/>
              <a:t>. The Rio +20 outcome also contained other measures for implementing sustainable development, including mandates for future </a:t>
            </a:r>
            <a:r>
              <a:rPr lang="en-US" sz="2400" dirty="0" err="1"/>
              <a:t>programmes</a:t>
            </a:r>
            <a:r>
              <a:rPr lang="en-US" sz="2400" dirty="0"/>
              <a:t> of work in development financing, small island developing states and more.</a:t>
            </a:r>
          </a:p>
          <a:p>
            <a:endParaRPr lang="cs-CZ" sz="2400" dirty="0"/>
          </a:p>
          <a:p>
            <a:endParaRPr lang="cs-CZ" sz="2400" dirty="0"/>
          </a:p>
        </p:txBody>
      </p:sp>
    </p:spTree>
    <p:extLst>
      <p:ext uri="{BB962C8B-B14F-4D97-AF65-F5344CB8AC3E}">
        <p14:creationId xmlns:p14="http://schemas.microsoft.com/office/powerpoint/2010/main" val="991225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83568" y="620688"/>
            <a:ext cx="7920880" cy="5509200"/>
          </a:xfrm>
          <a:prstGeom prst="rect">
            <a:avLst/>
          </a:prstGeom>
          <a:noFill/>
        </p:spPr>
        <p:txBody>
          <a:bodyPr wrap="square" rtlCol="0">
            <a:spAutoFit/>
          </a:bodyPr>
          <a:lstStyle/>
          <a:p>
            <a:pPr marL="571500" indent="-571500">
              <a:buAutoNum type="romanUcPeriod"/>
            </a:pPr>
            <a:r>
              <a:rPr lang="en-US" sz="3200" b="1" dirty="0" err="1" smtClean="0"/>
              <a:t>Sociální</a:t>
            </a:r>
            <a:r>
              <a:rPr lang="en-US" sz="3200" b="1" dirty="0" smtClean="0"/>
              <a:t> a </a:t>
            </a:r>
            <a:r>
              <a:rPr lang="en-US" sz="3200" b="1" dirty="0" err="1" smtClean="0"/>
              <a:t>ekonomické</a:t>
            </a:r>
            <a:r>
              <a:rPr lang="en-US" sz="3200" b="1" dirty="0" smtClean="0"/>
              <a:t> </a:t>
            </a:r>
            <a:r>
              <a:rPr lang="en-US" sz="3200" b="1" dirty="0" err="1" smtClean="0"/>
              <a:t>rozměry</a:t>
            </a:r>
            <a:r>
              <a:rPr lang="en-US" sz="3200" dirty="0" smtClean="0"/>
              <a:t> (</a:t>
            </a:r>
            <a:r>
              <a:rPr lang="en-US" sz="3200" dirty="0" err="1" smtClean="0"/>
              <a:t>společenská</a:t>
            </a:r>
            <a:r>
              <a:rPr lang="en-US" sz="3200" dirty="0" smtClean="0"/>
              <a:t> a </a:t>
            </a:r>
            <a:r>
              <a:rPr lang="en-US" sz="3200" dirty="0" err="1" smtClean="0"/>
              <a:t>ekonomická</a:t>
            </a:r>
            <a:r>
              <a:rPr lang="en-US" sz="3200" dirty="0" smtClean="0"/>
              <a:t> </a:t>
            </a:r>
            <a:r>
              <a:rPr lang="en-US" sz="3200" dirty="0" err="1" smtClean="0"/>
              <a:t>sekce</a:t>
            </a:r>
            <a:r>
              <a:rPr lang="en-US" sz="3200" dirty="0" smtClean="0"/>
              <a:t> - </a:t>
            </a:r>
            <a:r>
              <a:rPr lang="en-US" sz="3200" dirty="0" err="1" smtClean="0"/>
              <a:t>témata</a:t>
            </a:r>
            <a:r>
              <a:rPr lang="en-US" sz="3200" dirty="0" smtClean="0"/>
              <a:t>: </a:t>
            </a:r>
            <a:endParaRPr lang="cs-CZ" sz="3200" dirty="0" smtClean="0"/>
          </a:p>
          <a:p>
            <a:r>
              <a:rPr lang="en-US" sz="3200" dirty="0" err="1" smtClean="0">
                <a:hlinkClick r:id="rId2" tooltip="Chudoba"/>
              </a:rPr>
              <a:t>chudoba</a:t>
            </a:r>
            <a:r>
              <a:rPr lang="en-US" sz="3200" dirty="0" smtClean="0"/>
              <a:t>, </a:t>
            </a:r>
            <a:r>
              <a:rPr lang="en-US" sz="3200" dirty="0" err="1" smtClean="0">
                <a:hlinkClick r:id="rId3" tooltip="Zdraví"/>
              </a:rPr>
              <a:t>zdraví</a:t>
            </a:r>
            <a:r>
              <a:rPr lang="en-US" sz="3200" dirty="0" smtClean="0"/>
              <a:t>, </a:t>
            </a:r>
            <a:r>
              <a:rPr lang="en-US" sz="3200" dirty="0" err="1" smtClean="0">
                <a:hlinkClick r:id="rId4" tooltip="Demografie"/>
              </a:rPr>
              <a:t>demografie</a:t>
            </a:r>
            <a:r>
              <a:rPr lang="en-US" sz="3200" dirty="0" smtClean="0"/>
              <a:t>, </a:t>
            </a:r>
            <a:r>
              <a:rPr lang="en-US" sz="3200" dirty="0" err="1" smtClean="0"/>
              <a:t>lidská</a:t>
            </a:r>
            <a:r>
              <a:rPr lang="en-US" sz="3200" dirty="0" smtClean="0"/>
              <a:t> </a:t>
            </a:r>
            <a:r>
              <a:rPr lang="en-US" sz="3200" dirty="0" err="1" smtClean="0"/>
              <a:t>sídla</a:t>
            </a:r>
            <a:r>
              <a:rPr lang="en-US" sz="3200" dirty="0" smtClean="0"/>
              <a:t>). </a:t>
            </a:r>
            <a:endParaRPr lang="cs-CZ" sz="3200" dirty="0" smtClean="0"/>
          </a:p>
          <a:p>
            <a:endParaRPr lang="cs-CZ" sz="3200" dirty="0"/>
          </a:p>
          <a:p>
            <a:r>
              <a:rPr lang="en-US" sz="3200" dirty="0" smtClean="0"/>
              <a:t>Tato </a:t>
            </a:r>
            <a:r>
              <a:rPr lang="en-US" sz="3200" dirty="0" err="1" smtClean="0"/>
              <a:t>část</a:t>
            </a:r>
            <a:r>
              <a:rPr lang="en-US" sz="3200" dirty="0" smtClean="0"/>
              <a:t> je </a:t>
            </a:r>
            <a:r>
              <a:rPr lang="en-US" sz="3200" dirty="0" err="1" smtClean="0"/>
              <a:t>rozdělena</a:t>
            </a:r>
            <a:r>
              <a:rPr lang="en-US" sz="3200" dirty="0" smtClean="0"/>
              <a:t> do </a:t>
            </a:r>
            <a:r>
              <a:rPr lang="en-US" sz="3200" b="1" dirty="0" err="1" smtClean="0"/>
              <a:t>šesti</a:t>
            </a:r>
            <a:r>
              <a:rPr lang="en-US" sz="3200" dirty="0" smtClean="0"/>
              <a:t> </a:t>
            </a:r>
            <a:r>
              <a:rPr lang="en-US" sz="3200" dirty="0" err="1" smtClean="0"/>
              <a:t>podčástí</a:t>
            </a:r>
            <a:r>
              <a:rPr lang="cs-CZ" sz="3200" dirty="0"/>
              <a:t>.</a:t>
            </a:r>
            <a:r>
              <a:rPr lang="en-US" sz="3200" dirty="0" smtClean="0"/>
              <a:t> </a:t>
            </a:r>
            <a:r>
              <a:rPr lang="cs-CZ" sz="3200" dirty="0" smtClean="0"/>
              <a:t>T</a:t>
            </a:r>
            <a:r>
              <a:rPr lang="en-US" sz="3200" dirty="0" err="1" smtClean="0"/>
              <a:t>émat</a:t>
            </a:r>
            <a:r>
              <a:rPr lang="cs-CZ" sz="3200" dirty="0" smtClean="0"/>
              <a:t>a</a:t>
            </a:r>
            <a:r>
              <a:rPr lang="en-US" sz="3200" dirty="0" smtClean="0"/>
              <a:t> a </a:t>
            </a:r>
            <a:r>
              <a:rPr lang="en-US" sz="3200" dirty="0" err="1" smtClean="0"/>
              <a:t>oblasti</a:t>
            </a:r>
            <a:r>
              <a:rPr lang="en-US" sz="3200" dirty="0" smtClean="0"/>
              <a:t>: </a:t>
            </a:r>
            <a:endParaRPr lang="cs-CZ" sz="3200" dirty="0" smtClean="0"/>
          </a:p>
          <a:p>
            <a:r>
              <a:rPr lang="en-US" sz="3200" dirty="0" err="1" smtClean="0"/>
              <a:t>mezinárodní</a:t>
            </a:r>
            <a:r>
              <a:rPr lang="en-US" sz="3200" dirty="0" smtClean="0"/>
              <a:t> </a:t>
            </a:r>
            <a:r>
              <a:rPr lang="en-US" sz="3200" dirty="0" err="1" smtClean="0"/>
              <a:t>spolupráce</a:t>
            </a:r>
            <a:r>
              <a:rPr lang="en-US" sz="3200" dirty="0" smtClean="0"/>
              <a:t> v </a:t>
            </a:r>
            <a:r>
              <a:rPr lang="en-US" sz="3200" dirty="0" err="1" smtClean="0"/>
              <a:t>oblasti</a:t>
            </a:r>
            <a:r>
              <a:rPr lang="en-US" sz="3200" dirty="0" smtClean="0"/>
              <a:t> </a:t>
            </a:r>
            <a:r>
              <a:rPr lang="en-US" sz="3200" dirty="0" err="1" smtClean="0"/>
              <a:t>boje</a:t>
            </a:r>
            <a:r>
              <a:rPr lang="en-US" sz="3200" dirty="0" smtClean="0"/>
              <a:t> </a:t>
            </a:r>
            <a:r>
              <a:rPr lang="en-US" sz="3200" dirty="0" err="1" smtClean="0"/>
              <a:t>proti</a:t>
            </a:r>
            <a:r>
              <a:rPr lang="en-US" sz="3200" dirty="0" smtClean="0"/>
              <a:t> </a:t>
            </a:r>
            <a:r>
              <a:rPr lang="en-US" sz="3200" dirty="0" err="1" smtClean="0"/>
              <a:t>chudobě</a:t>
            </a:r>
            <a:r>
              <a:rPr lang="en-US" sz="3200" dirty="0" smtClean="0"/>
              <a:t>, </a:t>
            </a:r>
            <a:r>
              <a:rPr lang="en-US" sz="3200" dirty="0" err="1" smtClean="0"/>
              <a:t>změna</a:t>
            </a:r>
            <a:r>
              <a:rPr lang="en-US" sz="3200" dirty="0" smtClean="0"/>
              <a:t> </a:t>
            </a:r>
            <a:r>
              <a:rPr lang="en-US" sz="3200" dirty="0" err="1" smtClean="0"/>
              <a:t>vzorců</a:t>
            </a:r>
            <a:r>
              <a:rPr lang="en-US" sz="3200" dirty="0" smtClean="0"/>
              <a:t> </a:t>
            </a:r>
            <a:r>
              <a:rPr lang="en-US" sz="3200" dirty="0" err="1" smtClean="0"/>
              <a:t>spotřeby</a:t>
            </a:r>
            <a:r>
              <a:rPr lang="en-US" sz="3200" dirty="0" smtClean="0"/>
              <a:t>, </a:t>
            </a:r>
            <a:r>
              <a:rPr lang="en-US" sz="3200" dirty="0" err="1" smtClean="0"/>
              <a:t>demografická</a:t>
            </a:r>
            <a:r>
              <a:rPr lang="en-US" sz="3200" dirty="0" smtClean="0"/>
              <a:t> </a:t>
            </a:r>
            <a:r>
              <a:rPr lang="en-US" sz="3200" dirty="0" err="1" smtClean="0"/>
              <a:t>problematika</a:t>
            </a:r>
            <a:r>
              <a:rPr lang="en-US" sz="3200" dirty="0" smtClean="0"/>
              <a:t> a </a:t>
            </a:r>
            <a:r>
              <a:rPr lang="en-US" sz="3200" dirty="0" err="1" smtClean="0"/>
              <a:t>integrace</a:t>
            </a:r>
            <a:r>
              <a:rPr lang="en-US" sz="3200" dirty="0" smtClean="0"/>
              <a:t> </a:t>
            </a:r>
            <a:r>
              <a:rPr lang="en-US" sz="3200" dirty="0" err="1" smtClean="0"/>
              <a:t>životního</a:t>
            </a:r>
            <a:r>
              <a:rPr lang="en-US" sz="3200" dirty="0" smtClean="0"/>
              <a:t> </a:t>
            </a:r>
            <a:r>
              <a:rPr lang="en-US" sz="3200" dirty="0" err="1" smtClean="0"/>
              <a:t>prostředí</a:t>
            </a:r>
            <a:r>
              <a:rPr lang="en-US" sz="3200" dirty="0" smtClean="0"/>
              <a:t> a </a:t>
            </a:r>
            <a:r>
              <a:rPr lang="en-US" sz="3200" dirty="0" err="1" smtClean="0"/>
              <a:t>rozvoje</a:t>
            </a:r>
            <a:r>
              <a:rPr lang="en-US" sz="3200" dirty="0" smtClean="0"/>
              <a:t> do </a:t>
            </a:r>
            <a:r>
              <a:rPr lang="en-US" sz="3200" dirty="0" err="1" smtClean="0"/>
              <a:t>politického</a:t>
            </a:r>
            <a:r>
              <a:rPr lang="en-US" sz="3200" dirty="0" smtClean="0"/>
              <a:t> </a:t>
            </a:r>
            <a:r>
              <a:rPr lang="en-US" sz="3200" dirty="0" err="1" smtClean="0"/>
              <a:t>rozhodování</a:t>
            </a:r>
            <a:r>
              <a:rPr lang="en-US" sz="3200" dirty="0" smtClean="0"/>
              <a:t>.</a:t>
            </a:r>
            <a:endParaRPr lang="en-US" sz="3200" dirty="0"/>
          </a:p>
        </p:txBody>
      </p:sp>
    </p:spTree>
    <p:extLst>
      <p:ext uri="{BB962C8B-B14F-4D97-AF65-F5344CB8AC3E}">
        <p14:creationId xmlns:p14="http://schemas.microsoft.com/office/powerpoint/2010/main" val="4245117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764704"/>
            <a:ext cx="8064896" cy="6109365"/>
          </a:xfrm>
          <a:prstGeom prst="rect">
            <a:avLst/>
          </a:prstGeom>
          <a:noFill/>
        </p:spPr>
        <p:txBody>
          <a:bodyPr wrap="square" rtlCol="0">
            <a:spAutoFit/>
          </a:bodyPr>
          <a:lstStyle/>
          <a:p>
            <a:r>
              <a:rPr lang="en-US" sz="2300" dirty="0"/>
              <a:t>In 2013, the General Assembly set up a 30-member </a:t>
            </a:r>
            <a:r>
              <a:rPr lang="en-US" sz="2300" dirty="0">
                <a:hlinkClick r:id="rId2"/>
              </a:rPr>
              <a:t>Open Working Group</a:t>
            </a:r>
            <a:r>
              <a:rPr lang="en-US" sz="2300" dirty="0"/>
              <a:t> to develop a proposal on the SDGs.</a:t>
            </a:r>
          </a:p>
          <a:p>
            <a:r>
              <a:rPr lang="en-US" sz="2300" dirty="0"/>
              <a:t>In January 2015, the General Assembly began the negotiation process on the </a:t>
            </a:r>
            <a:r>
              <a:rPr lang="en-US" sz="2300" dirty="0">
                <a:hlinkClick r:id="rId3"/>
              </a:rPr>
              <a:t>post-2015 development agenda</a:t>
            </a:r>
            <a:r>
              <a:rPr lang="en-US" sz="2300" dirty="0"/>
              <a:t>. The process culminated in the subsequent adoption of the </a:t>
            </a:r>
            <a:r>
              <a:rPr lang="en-US" sz="2300" dirty="0">
                <a:hlinkClick r:id="rId4"/>
              </a:rPr>
              <a:t>2030 Agenda for Sustainable Development</a:t>
            </a:r>
            <a:r>
              <a:rPr lang="en-US" sz="2300" dirty="0"/>
              <a:t>, with </a:t>
            </a:r>
            <a:r>
              <a:rPr lang="en-US" sz="2300" dirty="0">
                <a:hlinkClick r:id="rId5"/>
              </a:rPr>
              <a:t>17 SDGs</a:t>
            </a:r>
            <a:r>
              <a:rPr lang="en-US" sz="2300" dirty="0"/>
              <a:t> at its core, at the </a:t>
            </a:r>
            <a:r>
              <a:rPr lang="en-US" sz="2300" dirty="0">
                <a:hlinkClick r:id="rId6"/>
              </a:rPr>
              <a:t>UN Sustainable Development Summit</a:t>
            </a:r>
            <a:r>
              <a:rPr lang="en-US" sz="2300" dirty="0"/>
              <a:t> in September 2015.</a:t>
            </a:r>
          </a:p>
          <a:p>
            <a:r>
              <a:rPr lang="en-US" sz="2300" dirty="0"/>
              <a:t>2015 was a landmark year for multilateralism and international policy shaping, with the adoption of several major agreements:</a:t>
            </a:r>
          </a:p>
          <a:p>
            <a:pPr lvl="1"/>
            <a:r>
              <a:rPr lang="en-US" sz="2300" dirty="0">
                <a:hlinkClick r:id="rId7"/>
              </a:rPr>
              <a:t>Sendai Framework for Disaster Risk Reduction</a:t>
            </a:r>
            <a:r>
              <a:rPr lang="en-US" sz="2300" dirty="0"/>
              <a:t> (March 2015)</a:t>
            </a:r>
          </a:p>
          <a:p>
            <a:pPr lvl="1"/>
            <a:r>
              <a:rPr lang="en-US" sz="2300" dirty="0">
                <a:hlinkClick r:id="rId8"/>
              </a:rPr>
              <a:t>Addis Ababa Action Agenda on Financing for Development</a:t>
            </a:r>
            <a:r>
              <a:rPr lang="en-US" sz="2300" dirty="0"/>
              <a:t> (July 2015)</a:t>
            </a:r>
          </a:p>
          <a:p>
            <a:pPr lvl="1"/>
            <a:r>
              <a:rPr lang="en-US" sz="2300" dirty="0">
                <a:hlinkClick r:id="rId4"/>
              </a:rPr>
              <a:t>Transforming our world: the 2030 Agenda for Sustainable Development</a:t>
            </a:r>
            <a:r>
              <a:rPr lang="en-US" sz="2300" dirty="0"/>
              <a:t> with its 17 SDGs was adopted at the </a:t>
            </a:r>
            <a:r>
              <a:rPr lang="en-US" sz="2300" dirty="0">
                <a:hlinkClick r:id="rId6"/>
              </a:rPr>
              <a:t>UN Sustainable Development Summit</a:t>
            </a:r>
            <a:r>
              <a:rPr lang="en-US" sz="2300" dirty="0"/>
              <a:t> in New York in September 2015.</a:t>
            </a:r>
          </a:p>
          <a:p>
            <a:pPr lvl="1"/>
            <a:r>
              <a:rPr lang="en-US" sz="2300" dirty="0">
                <a:hlinkClick r:id="rId9"/>
              </a:rPr>
              <a:t>Paris Agreement on Climate Change</a:t>
            </a:r>
            <a:r>
              <a:rPr lang="en-US" sz="2300" dirty="0"/>
              <a:t> (December 2015) </a:t>
            </a:r>
          </a:p>
        </p:txBody>
      </p:sp>
    </p:spTree>
    <p:extLst>
      <p:ext uri="{BB962C8B-B14F-4D97-AF65-F5344CB8AC3E}">
        <p14:creationId xmlns:p14="http://schemas.microsoft.com/office/powerpoint/2010/main" val="36532691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620688"/>
            <a:ext cx="8568952" cy="7109639"/>
          </a:xfrm>
          <a:prstGeom prst="rect">
            <a:avLst/>
          </a:prstGeom>
          <a:noFill/>
        </p:spPr>
        <p:txBody>
          <a:bodyPr wrap="square" rtlCol="0">
            <a:spAutoFit/>
          </a:bodyPr>
          <a:lstStyle/>
          <a:p>
            <a:r>
              <a:rPr lang="en-US" sz="2400" dirty="0"/>
              <a:t>Now, the annual </a:t>
            </a:r>
            <a:r>
              <a:rPr lang="en-US" sz="2400" dirty="0">
                <a:hlinkClick r:id="rId2"/>
              </a:rPr>
              <a:t>High-level Political Forum on Sustainable Development</a:t>
            </a:r>
            <a:r>
              <a:rPr lang="en-US" sz="2400" dirty="0"/>
              <a:t> serves as the central UN platform for the follow-up and review of the SDGs.</a:t>
            </a:r>
          </a:p>
          <a:p>
            <a:r>
              <a:rPr lang="en-US" sz="2400" dirty="0"/>
              <a:t>Today, the </a:t>
            </a:r>
            <a:r>
              <a:rPr lang="en-US" sz="2400" dirty="0">
                <a:hlinkClick r:id="rId3"/>
              </a:rPr>
              <a:t>Division for Sustainable Development Goals (DSDG)</a:t>
            </a:r>
            <a:r>
              <a:rPr lang="en-US" sz="2400" dirty="0"/>
              <a:t> in the United Nations </a:t>
            </a:r>
            <a:r>
              <a:rPr lang="en-US" sz="2400" dirty="0">
                <a:hlinkClick r:id="rId4"/>
              </a:rPr>
              <a:t>Department of Economic and Social Affairs (UNDESA)</a:t>
            </a:r>
            <a:r>
              <a:rPr lang="en-US" sz="2400" dirty="0"/>
              <a:t> provides substantive support and capacity-building for the SDGs and their related thematic issues, including </a:t>
            </a:r>
            <a:r>
              <a:rPr lang="en-US" sz="2400" dirty="0">
                <a:hlinkClick r:id="rId5"/>
              </a:rPr>
              <a:t>water</a:t>
            </a:r>
            <a:r>
              <a:rPr lang="en-US" sz="2400" dirty="0"/>
              <a:t>, </a:t>
            </a:r>
            <a:r>
              <a:rPr lang="en-US" sz="2400" dirty="0">
                <a:hlinkClick r:id="rId6"/>
              </a:rPr>
              <a:t>energy</a:t>
            </a:r>
            <a:r>
              <a:rPr lang="en-US" sz="2400" dirty="0"/>
              <a:t>, </a:t>
            </a:r>
            <a:r>
              <a:rPr lang="en-US" sz="2400" dirty="0">
                <a:hlinkClick r:id="rId7"/>
              </a:rPr>
              <a:t>climate</a:t>
            </a:r>
            <a:r>
              <a:rPr lang="en-US" sz="2400" dirty="0"/>
              <a:t>, </a:t>
            </a:r>
            <a:r>
              <a:rPr lang="en-US" sz="2400" dirty="0">
                <a:hlinkClick r:id="rId8"/>
              </a:rPr>
              <a:t>oceans</a:t>
            </a:r>
            <a:r>
              <a:rPr lang="en-US" sz="2400" dirty="0"/>
              <a:t>, </a:t>
            </a:r>
            <a:r>
              <a:rPr lang="en-US" sz="2400" dirty="0">
                <a:hlinkClick r:id="rId9"/>
              </a:rPr>
              <a:t>urbanization</a:t>
            </a:r>
            <a:r>
              <a:rPr lang="en-US" sz="2400" dirty="0"/>
              <a:t>, </a:t>
            </a:r>
            <a:r>
              <a:rPr lang="en-US" sz="2400" dirty="0">
                <a:hlinkClick r:id="rId10"/>
              </a:rPr>
              <a:t>transport</a:t>
            </a:r>
            <a:r>
              <a:rPr lang="en-US" sz="2400" dirty="0"/>
              <a:t>, </a:t>
            </a:r>
            <a:r>
              <a:rPr lang="en-US" sz="2400" dirty="0">
                <a:hlinkClick r:id="rId11"/>
              </a:rPr>
              <a:t>science and technology</a:t>
            </a:r>
            <a:r>
              <a:rPr lang="en-US" sz="2400" dirty="0"/>
              <a:t>, the </a:t>
            </a:r>
            <a:r>
              <a:rPr lang="en-US" sz="2400" dirty="0">
                <a:hlinkClick r:id="rId12"/>
              </a:rPr>
              <a:t>Global Sustainable Development Report (GSDR)</a:t>
            </a:r>
            <a:r>
              <a:rPr lang="en-US" sz="2400" dirty="0"/>
              <a:t>, </a:t>
            </a:r>
            <a:r>
              <a:rPr lang="en-US" sz="2400" dirty="0">
                <a:hlinkClick r:id="rId13"/>
              </a:rPr>
              <a:t>partnerships</a:t>
            </a:r>
            <a:r>
              <a:rPr lang="en-US" sz="2400" dirty="0"/>
              <a:t> and </a:t>
            </a:r>
            <a:r>
              <a:rPr lang="en-US" sz="2400" dirty="0">
                <a:hlinkClick r:id="rId14"/>
              </a:rPr>
              <a:t>Small Island Developing States</a:t>
            </a:r>
            <a:r>
              <a:rPr lang="en-US" sz="2400" dirty="0"/>
              <a:t>. DSDG plays a key role in the evaluation of UN </a:t>
            </a:r>
            <a:r>
              <a:rPr lang="en-US" sz="2400" dirty="0" err="1" smtClean="0"/>
              <a:t>systém</a:t>
            </a:r>
            <a:r>
              <a:rPr lang="cs-CZ" sz="2400" dirty="0" smtClean="0"/>
              <a:t> </a:t>
            </a:r>
            <a:r>
              <a:rPr lang="en-US" sz="2400" dirty="0" smtClean="0"/>
              <a:t>wide </a:t>
            </a:r>
            <a:r>
              <a:rPr lang="en-US" sz="2400" dirty="0"/>
              <a:t>implementation of the 2030 Agenda and on advocacy and outreach activities relating to the SDGs. In order to make the 2030 Agenda a reality, broad ownership of the SDGs must translate into a strong commitment by all stakeholders to implement the global goals. DSDG aims to help facilitate this engagement.</a:t>
            </a:r>
          </a:p>
          <a:p>
            <a:endParaRPr lang="cs-CZ" sz="2400" dirty="0"/>
          </a:p>
          <a:p>
            <a:endParaRPr lang="cs-CZ" sz="2400" dirty="0"/>
          </a:p>
          <a:p>
            <a:endParaRPr lang="cs-CZ" sz="2400" dirty="0"/>
          </a:p>
        </p:txBody>
      </p:sp>
    </p:spTree>
    <p:extLst>
      <p:ext uri="{BB962C8B-B14F-4D97-AF65-F5344CB8AC3E}">
        <p14:creationId xmlns:p14="http://schemas.microsoft.com/office/powerpoint/2010/main" val="926603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620688"/>
            <a:ext cx="8136904" cy="6294031"/>
          </a:xfrm>
          <a:prstGeom prst="rect">
            <a:avLst/>
          </a:prstGeom>
          <a:noFill/>
        </p:spPr>
        <p:txBody>
          <a:bodyPr wrap="square" rtlCol="0">
            <a:spAutoFit/>
          </a:bodyPr>
          <a:lstStyle/>
          <a:p>
            <a:r>
              <a:rPr lang="cs-CZ" sz="3100" b="1" dirty="0" smtClean="0"/>
              <a:t>II. </a:t>
            </a:r>
            <a:r>
              <a:rPr lang="en-US" sz="3100" b="1" dirty="0" err="1" smtClean="0"/>
              <a:t>Uchování</a:t>
            </a:r>
            <a:r>
              <a:rPr lang="en-US" sz="3100" b="1" dirty="0" smtClean="0"/>
              <a:t> a </a:t>
            </a:r>
            <a:r>
              <a:rPr lang="en-US" sz="3100" b="1" dirty="0" err="1" smtClean="0"/>
              <a:t>šetrné</a:t>
            </a:r>
            <a:r>
              <a:rPr lang="en-US" sz="3100" b="1" dirty="0" smtClean="0"/>
              <a:t> </a:t>
            </a:r>
            <a:r>
              <a:rPr lang="en-US" sz="3100" b="1" dirty="0" err="1" smtClean="0"/>
              <a:t>využívání</a:t>
            </a:r>
            <a:r>
              <a:rPr lang="en-US" sz="3100" b="1" dirty="0" smtClean="0"/>
              <a:t> </a:t>
            </a:r>
            <a:r>
              <a:rPr lang="en-US" sz="3100" b="1" dirty="0" err="1" smtClean="0"/>
              <a:t>zdrojů</a:t>
            </a:r>
            <a:r>
              <a:rPr lang="en-US" sz="3100" b="1" dirty="0" smtClean="0"/>
              <a:t> a </a:t>
            </a:r>
            <a:r>
              <a:rPr lang="en-US" sz="3100" b="1" dirty="0" err="1" smtClean="0"/>
              <a:t>hospodaření</a:t>
            </a:r>
            <a:r>
              <a:rPr lang="en-US" sz="3100" b="1" dirty="0" smtClean="0"/>
              <a:t> s </a:t>
            </a:r>
            <a:r>
              <a:rPr lang="en-US" sz="3100" b="1" dirty="0" err="1" smtClean="0"/>
              <a:t>nimi</a:t>
            </a:r>
            <a:r>
              <a:rPr lang="en-US" sz="3100" b="1" dirty="0" smtClean="0"/>
              <a:t> </a:t>
            </a:r>
            <a:r>
              <a:rPr lang="en-US" sz="3100" b="1" dirty="0" err="1" smtClean="0"/>
              <a:t>ve</a:t>
            </a:r>
            <a:r>
              <a:rPr lang="en-US" sz="3100" b="1" dirty="0" smtClean="0"/>
              <a:t> </a:t>
            </a:r>
            <a:r>
              <a:rPr lang="en-US" sz="3100" b="1" dirty="0" err="1" smtClean="0"/>
              <a:t>prospěch</a:t>
            </a:r>
            <a:r>
              <a:rPr lang="en-US" sz="3100" b="1" dirty="0" smtClean="0"/>
              <a:t> </a:t>
            </a:r>
            <a:r>
              <a:rPr lang="en-US" sz="3100" b="1" dirty="0" err="1" smtClean="0"/>
              <a:t>rozvoje</a:t>
            </a:r>
            <a:r>
              <a:rPr lang="en-US" sz="3100" dirty="0" smtClean="0"/>
              <a:t> (</a:t>
            </a:r>
            <a:r>
              <a:rPr lang="en-US" sz="3100" dirty="0" err="1" smtClean="0"/>
              <a:t>ochrana</a:t>
            </a:r>
            <a:r>
              <a:rPr lang="en-US" sz="3100" dirty="0" smtClean="0"/>
              <a:t> a </a:t>
            </a:r>
            <a:r>
              <a:rPr lang="en-US" sz="3100" dirty="0" err="1" smtClean="0"/>
              <a:t>správa</a:t>
            </a:r>
            <a:r>
              <a:rPr lang="en-US" sz="3100" dirty="0" smtClean="0"/>
              <a:t> </a:t>
            </a:r>
            <a:r>
              <a:rPr lang="en-US" sz="3100" dirty="0" err="1" smtClean="0"/>
              <a:t>přírodních</a:t>
            </a:r>
            <a:r>
              <a:rPr lang="en-US" sz="3100" dirty="0" smtClean="0"/>
              <a:t> </a:t>
            </a:r>
            <a:r>
              <a:rPr lang="en-US" sz="3100" dirty="0" err="1" smtClean="0"/>
              <a:t>zdrojů</a:t>
            </a:r>
            <a:r>
              <a:rPr lang="en-US" sz="3100" dirty="0" smtClean="0"/>
              <a:t> - </a:t>
            </a:r>
            <a:r>
              <a:rPr lang="en-US" sz="3100" b="1" i="1" dirty="0" err="1" smtClean="0"/>
              <a:t>témata</a:t>
            </a:r>
            <a:r>
              <a:rPr lang="en-US" sz="3100" b="1" i="1" dirty="0" smtClean="0"/>
              <a:t>:</a:t>
            </a:r>
            <a:r>
              <a:rPr lang="en-US" sz="3100" dirty="0" smtClean="0"/>
              <a:t> </a:t>
            </a:r>
            <a:r>
              <a:rPr lang="en-US" sz="3100" dirty="0" err="1" smtClean="0">
                <a:hlinkClick r:id="rId2" tooltip="Atmosféra"/>
              </a:rPr>
              <a:t>atmosféra</a:t>
            </a:r>
            <a:r>
              <a:rPr lang="en-US" sz="3100" dirty="0" smtClean="0"/>
              <a:t>, </a:t>
            </a:r>
            <a:r>
              <a:rPr lang="en-US" sz="3100" dirty="0" err="1" smtClean="0"/>
              <a:t>deštné</a:t>
            </a:r>
            <a:r>
              <a:rPr lang="en-US" sz="3100" dirty="0" smtClean="0"/>
              <a:t> </a:t>
            </a:r>
            <a:r>
              <a:rPr lang="en-US" sz="3100" dirty="0" err="1" smtClean="0">
                <a:hlinkClick r:id="rId3" tooltip="Prales"/>
              </a:rPr>
              <a:t>pralesy</a:t>
            </a:r>
            <a:r>
              <a:rPr lang="en-US" sz="3100" dirty="0" smtClean="0"/>
              <a:t>, </a:t>
            </a:r>
            <a:r>
              <a:rPr lang="en-US" sz="3100" dirty="0" err="1" smtClean="0">
                <a:hlinkClick r:id="rId4" tooltip="Oceán"/>
              </a:rPr>
              <a:t>oceány</a:t>
            </a:r>
            <a:r>
              <a:rPr lang="en-US" sz="3100" dirty="0" smtClean="0"/>
              <a:t>, </a:t>
            </a:r>
            <a:r>
              <a:rPr lang="en-US" sz="3100" dirty="0" err="1" smtClean="0">
                <a:hlinkClick r:id="rId5" tooltip="Radioaktivní odpad"/>
              </a:rPr>
              <a:t>radioaktivní</a:t>
            </a:r>
            <a:r>
              <a:rPr lang="en-US" sz="3100" dirty="0" smtClean="0">
                <a:hlinkClick r:id="rId5" tooltip="Radioaktivní odpad"/>
              </a:rPr>
              <a:t> </a:t>
            </a:r>
            <a:r>
              <a:rPr lang="en-US" sz="3100" dirty="0" err="1" smtClean="0">
                <a:hlinkClick r:id="rId5" tooltip="Radioaktivní odpad"/>
              </a:rPr>
              <a:t>odpad</a:t>
            </a:r>
            <a:r>
              <a:rPr lang="en-US" sz="3100" dirty="0" smtClean="0"/>
              <a:t>, </a:t>
            </a:r>
            <a:r>
              <a:rPr lang="en-US" sz="3100" dirty="0" err="1" smtClean="0">
                <a:hlinkClick r:id="rId6" tooltip="Biologická diverzita"/>
              </a:rPr>
              <a:t>biodiverzita</a:t>
            </a:r>
            <a:r>
              <a:rPr lang="en-US" sz="3100" dirty="0" smtClean="0"/>
              <a:t>). </a:t>
            </a:r>
            <a:endParaRPr lang="cs-CZ" sz="3100" dirty="0"/>
          </a:p>
          <a:p>
            <a:r>
              <a:rPr lang="cs-CZ" sz="3100" dirty="0" smtClean="0"/>
              <a:t>N</a:t>
            </a:r>
            <a:r>
              <a:rPr lang="en-US" sz="3100" dirty="0" err="1" smtClean="0"/>
              <a:t>ejdelší</a:t>
            </a:r>
            <a:r>
              <a:rPr lang="en-US" sz="3100" dirty="0" smtClean="0"/>
              <a:t> </a:t>
            </a:r>
            <a:r>
              <a:rPr lang="en-US" sz="3100" dirty="0" err="1" smtClean="0"/>
              <a:t>část</a:t>
            </a:r>
            <a:r>
              <a:rPr lang="cs-CZ" sz="3100" dirty="0"/>
              <a:t> </a:t>
            </a:r>
            <a:r>
              <a:rPr lang="cs-CZ" sz="3100" dirty="0" smtClean="0"/>
              <a:t>-</a:t>
            </a:r>
            <a:r>
              <a:rPr lang="en-US" sz="3100" dirty="0" smtClean="0"/>
              <a:t> </a:t>
            </a:r>
            <a:r>
              <a:rPr lang="cs-CZ" sz="3100" dirty="0" smtClean="0"/>
              <a:t>13</a:t>
            </a:r>
            <a:r>
              <a:rPr lang="en-US" sz="3100" dirty="0" smtClean="0"/>
              <a:t> </a:t>
            </a:r>
            <a:r>
              <a:rPr lang="en-US" sz="3100" dirty="0" err="1" smtClean="0"/>
              <a:t>kapitol</a:t>
            </a:r>
            <a:r>
              <a:rPr lang="cs-CZ" sz="3100" dirty="0" smtClean="0"/>
              <a:t> - </a:t>
            </a:r>
            <a:r>
              <a:rPr lang="en-US" sz="3100" dirty="0" err="1" smtClean="0">
                <a:hlinkClick r:id="rId7" tooltip="Ekosystémová služba"/>
              </a:rPr>
              <a:t>ekosystémov</a:t>
            </a:r>
            <a:r>
              <a:rPr lang="cs-CZ" sz="3100" dirty="0" smtClean="0">
                <a:hlinkClick r:id="rId7" tooltip="Ekosystémová služba"/>
              </a:rPr>
              <a:t>é</a:t>
            </a:r>
            <a:r>
              <a:rPr lang="en-US" sz="3100" dirty="0" smtClean="0">
                <a:hlinkClick r:id="rId7" tooltip="Ekosystémová služba"/>
              </a:rPr>
              <a:t> </a:t>
            </a:r>
            <a:r>
              <a:rPr lang="en-US" sz="3100" dirty="0" err="1" smtClean="0">
                <a:hlinkClick r:id="rId7" tooltip="Ekosystémová služba"/>
              </a:rPr>
              <a:t>služb</a:t>
            </a:r>
            <a:r>
              <a:rPr lang="cs-CZ" sz="3100" dirty="0" smtClean="0"/>
              <a:t>y</a:t>
            </a:r>
            <a:r>
              <a:rPr lang="en-US" sz="3100" dirty="0" smtClean="0"/>
              <a:t>. </a:t>
            </a:r>
            <a:r>
              <a:rPr lang="en-US" sz="3100" dirty="0" err="1" smtClean="0"/>
              <a:t>Důraz</a:t>
            </a:r>
            <a:r>
              <a:rPr lang="en-US" sz="3100" dirty="0" smtClean="0"/>
              <a:t> </a:t>
            </a:r>
            <a:r>
              <a:rPr lang="en-US" sz="3100" dirty="0" err="1" smtClean="0"/>
              <a:t>na</a:t>
            </a:r>
            <a:r>
              <a:rPr lang="cs-CZ" sz="3100" dirty="0" smtClean="0"/>
              <a:t>:-</a:t>
            </a:r>
            <a:r>
              <a:rPr lang="en-US" sz="3100" dirty="0" smtClean="0"/>
              <a:t> </a:t>
            </a:r>
            <a:r>
              <a:rPr lang="en-US" sz="3100" dirty="0" err="1" smtClean="0"/>
              <a:t>ochranu</a:t>
            </a:r>
            <a:r>
              <a:rPr lang="en-US" sz="3100" dirty="0" smtClean="0"/>
              <a:t> </a:t>
            </a:r>
            <a:r>
              <a:rPr lang="en-US" sz="3100" dirty="0" err="1" smtClean="0"/>
              <a:t>atmosféry</a:t>
            </a:r>
            <a:r>
              <a:rPr lang="en-US" sz="3100" dirty="0" smtClean="0"/>
              <a:t>,</a:t>
            </a:r>
            <a:r>
              <a:rPr lang="cs-CZ" sz="3100" dirty="0" smtClean="0"/>
              <a:t> </a:t>
            </a:r>
            <a:r>
              <a:rPr lang="en-US" sz="3100" dirty="0" err="1" smtClean="0"/>
              <a:t>problematiku</a:t>
            </a:r>
            <a:r>
              <a:rPr lang="en-US" sz="3100" dirty="0" smtClean="0"/>
              <a:t> </a:t>
            </a:r>
            <a:r>
              <a:rPr lang="en-US" sz="3100" dirty="0" err="1" smtClean="0"/>
              <a:t>hospodaření</a:t>
            </a:r>
            <a:r>
              <a:rPr lang="en-US" sz="3100" dirty="0" smtClean="0"/>
              <a:t> s </a:t>
            </a:r>
            <a:r>
              <a:rPr lang="en-US" sz="3100" dirty="0" err="1" smtClean="0"/>
              <a:t>územními</a:t>
            </a:r>
            <a:r>
              <a:rPr lang="en-US" sz="3100" dirty="0" smtClean="0"/>
              <a:t> </a:t>
            </a:r>
            <a:r>
              <a:rPr lang="en-US" sz="3100" dirty="0" err="1" smtClean="0"/>
              <a:t>zdroji</a:t>
            </a:r>
            <a:r>
              <a:rPr lang="en-US" sz="3100" dirty="0" smtClean="0"/>
              <a:t> (</a:t>
            </a:r>
            <a:r>
              <a:rPr lang="en-US" sz="3100" dirty="0" err="1" smtClean="0"/>
              <a:t>deforestace</a:t>
            </a:r>
            <a:r>
              <a:rPr lang="en-US" sz="3100" dirty="0" smtClean="0"/>
              <a:t> a </a:t>
            </a:r>
            <a:r>
              <a:rPr lang="en-US" sz="3100" dirty="0" err="1" smtClean="0"/>
              <a:t>desertifikace</a:t>
            </a:r>
            <a:r>
              <a:rPr lang="en-US" sz="3100" dirty="0" smtClean="0"/>
              <a:t>), </a:t>
            </a:r>
            <a:r>
              <a:rPr lang="en-US" sz="3100" dirty="0" err="1" smtClean="0"/>
              <a:t>uchování</a:t>
            </a:r>
            <a:r>
              <a:rPr lang="en-US" sz="3100" dirty="0" smtClean="0"/>
              <a:t> </a:t>
            </a:r>
            <a:r>
              <a:rPr lang="en-US" sz="3100" dirty="0" err="1" smtClean="0"/>
              <a:t>biodiverzity</a:t>
            </a:r>
            <a:r>
              <a:rPr lang="en-US" sz="3100" dirty="0" smtClean="0"/>
              <a:t>, </a:t>
            </a:r>
            <a:r>
              <a:rPr lang="en-US" sz="3100" dirty="0" err="1" smtClean="0"/>
              <a:t>ochranu</a:t>
            </a:r>
            <a:r>
              <a:rPr lang="en-US" sz="3100" dirty="0" smtClean="0"/>
              <a:t> </a:t>
            </a:r>
            <a:r>
              <a:rPr lang="en-US" sz="3100" dirty="0" err="1" smtClean="0"/>
              <a:t>vodních</a:t>
            </a:r>
            <a:r>
              <a:rPr lang="en-US" sz="3100" dirty="0" smtClean="0"/>
              <a:t> </a:t>
            </a:r>
            <a:r>
              <a:rPr lang="en-US" sz="3100" dirty="0" err="1" smtClean="0"/>
              <a:t>zdrojů,environmentálně</a:t>
            </a:r>
            <a:r>
              <a:rPr lang="en-US" sz="3100" dirty="0" smtClean="0"/>
              <a:t> </a:t>
            </a:r>
            <a:r>
              <a:rPr lang="en-US" sz="3100" dirty="0" err="1" smtClean="0"/>
              <a:t>šetrnější</a:t>
            </a:r>
            <a:r>
              <a:rPr lang="en-US" sz="3100" dirty="0" smtClean="0"/>
              <a:t> </a:t>
            </a:r>
            <a:r>
              <a:rPr lang="en-US" sz="3100" dirty="0" err="1" smtClean="0"/>
              <a:t>nakládání</a:t>
            </a:r>
            <a:r>
              <a:rPr lang="en-US" sz="3100" dirty="0" smtClean="0"/>
              <a:t> s </a:t>
            </a:r>
            <a:r>
              <a:rPr lang="en-US" sz="3100" dirty="0" err="1" smtClean="0"/>
              <a:t>odpady</a:t>
            </a:r>
            <a:r>
              <a:rPr lang="en-US" sz="3100" dirty="0" smtClean="0"/>
              <a:t> a </a:t>
            </a:r>
            <a:r>
              <a:rPr lang="en-US" sz="3100" dirty="0" err="1" smtClean="0"/>
              <a:t>chemickými</a:t>
            </a:r>
            <a:r>
              <a:rPr lang="en-US" sz="3100" dirty="0" smtClean="0"/>
              <a:t> </a:t>
            </a:r>
            <a:r>
              <a:rPr lang="en-US" sz="3100" dirty="0" err="1" smtClean="0"/>
              <a:t>látkami</a:t>
            </a:r>
            <a:r>
              <a:rPr lang="en-US" sz="3100" dirty="0" smtClean="0"/>
              <a:t>, </a:t>
            </a:r>
            <a:r>
              <a:rPr lang="en-US" sz="3100" dirty="0" err="1" smtClean="0"/>
              <a:t>envi</a:t>
            </a:r>
            <a:r>
              <a:rPr lang="cs-CZ" sz="3100" dirty="0" smtClean="0"/>
              <a:t>.</a:t>
            </a:r>
            <a:r>
              <a:rPr lang="en-US" sz="3100" dirty="0" smtClean="0"/>
              <a:t> </a:t>
            </a:r>
            <a:r>
              <a:rPr lang="en-US" sz="3100" dirty="0" err="1" smtClean="0"/>
              <a:t>šetrnější</a:t>
            </a:r>
            <a:r>
              <a:rPr lang="en-US" sz="3100" dirty="0" smtClean="0"/>
              <a:t> </a:t>
            </a:r>
            <a:r>
              <a:rPr lang="en-US" sz="3100" dirty="0" err="1" smtClean="0"/>
              <a:t>využívání</a:t>
            </a:r>
            <a:r>
              <a:rPr lang="en-US" sz="3100" dirty="0" smtClean="0"/>
              <a:t> </a:t>
            </a:r>
            <a:r>
              <a:rPr lang="en-US" sz="3100" dirty="0" err="1" smtClean="0"/>
              <a:t>biotechnologií</a:t>
            </a:r>
            <a:r>
              <a:rPr lang="en-US" sz="3100" dirty="0" smtClean="0"/>
              <a:t> a </a:t>
            </a:r>
            <a:r>
              <a:rPr lang="en-US" sz="3100" dirty="0" err="1" smtClean="0"/>
              <a:t>podporu</a:t>
            </a:r>
            <a:r>
              <a:rPr lang="en-US" sz="3100" dirty="0" smtClean="0"/>
              <a:t> </a:t>
            </a:r>
            <a:r>
              <a:rPr lang="en-US" sz="3100" dirty="0" err="1" smtClean="0"/>
              <a:t>udržitelného</a:t>
            </a:r>
            <a:r>
              <a:rPr lang="en-US" sz="3100" dirty="0" smtClean="0"/>
              <a:t> </a:t>
            </a:r>
            <a:r>
              <a:rPr lang="en-US" sz="3100" dirty="0" err="1" smtClean="0"/>
              <a:t>rozvoje</a:t>
            </a:r>
            <a:r>
              <a:rPr lang="en-US" sz="3100" dirty="0" smtClean="0"/>
              <a:t> </a:t>
            </a:r>
            <a:r>
              <a:rPr lang="en-US" sz="3100" dirty="0" err="1" smtClean="0"/>
              <a:t>zemědělství</a:t>
            </a:r>
            <a:r>
              <a:rPr lang="en-US" sz="3100" dirty="0" smtClean="0"/>
              <a:t> a </a:t>
            </a:r>
            <a:r>
              <a:rPr lang="en-US" sz="3100" dirty="0" err="1" smtClean="0"/>
              <a:t>venkova</a:t>
            </a:r>
            <a:r>
              <a:rPr lang="en-US" sz="3100" dirty="0" smtClean="0"/>
              <a:t>.</a:t>
            </a:r>
            <a:endParaRPr lang="en-US" sz="3100" dirty="0"/>
          </a:p>
        </p:txBody>
      </p:sp>
    </p:spTree>
    <p:extLst>
      <p:ext uri="{BB962C8B-B14F-4D97-AF65-F5344CB8AC3E}">
        <p14:creationId xmlns:p14="http://schemas.microsoft.com/office/powerpoint/2010/main" val="286969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548680"/>
            <a:ext cx="8280920" cy="6001643"/>
          </a:xfrm>
          <a:prstGeom prst="rect">
            <a:avLst/>
          </a:prstGeom>
          <a:noFill/>
        </p:spPr>
        <p:txBody>
          <a:bodyPr wrap="square" rtlCol="0">
            <a:spAutoFit/>
          </a:bodyPr>
          <a:lstStyle/>
          <a:p>
            <a:r>
              <a:rPr lang="cs-CZ" sz="3200" dirty="0" smtClean="0"/>
              <a:t>III. </a:t>
            </a:r>
            <a:r>
              <a:rPr lang="en-US" sz="3200" b="1" dirty="0" err="1" smtClean="0"/>
              <a:t>Posilování</a:t>
            </a:r>
            <a:r>
              <a:rPr lang="en-US" sz="3200" b="1" dirty="0" smtClean="0"/>
              <a:t> </a:t>
            </a:r>
            <a:r>
              <a:rPr lang="en-US" sz="3200" b="1" dirty="0" err="1" smtClean="0"/>
              <a:t>úlohy</a:t>
            </a:r>
            <a:r>
              <a:rPr lang="en-US" sz="3200" b="1" dirty="0" smtClean="0"/>
              <a:t> </a:t>
            </a:r>
            <a:r>
              <a:rPr lang="en-US" sz="3200" b="1" dirty="0" err="1" smtClean="0"/>
              <a:t>důležitých</a:t>
            </a:r>
            <a:r>
              <a:rPr lang="en-US" sz="3200" b="1" dirty="0" smtClean="0"/>
              <a:t> </a:t>
            </a:r>
            <a:r>
              <a:rPr lang="en-US" sz="3200" b="1" dirty="0" err="1" smtClean="0"/>
              <a:t>skupin</a:t>
            </a:r>
            <a:r>
              <a:rPr lang="en-US" sz="3200" dirty="0" smtClean="0"/>
              <a:t> (</a:t>
            </a:r>
            <a:r>
              <a:rPr lang="en-US" sz="3200" dirty="0" err="1" smtClean="0"/>
              <a:t>témata</a:t>
            </a:r>
            <a:r>
              <a:rPr lang="en-US" sz="3200" dirty="0" smtClean="0"/>
              <a:t>: </a:t>
            </a:r>
            <a:r>
              <a:rPr lang="en-US" sz="3200" dirty="0" err="1" smtClean="0"/>
              <a:t>ženská</a:t>
            </a:r>
            <a:r>
              <a:rPr lang="en-US" sz="3200" dirty="0" smtClean="0"/>
              <a:t> </a:t>
            </a:r>
            <a:r>
              <a:rPr lang="en-US" sz="3200" dirty="0" err="1" smtClean="0"/>
              <a:t>hnutí</a:t>
            </a:r>
            <a:r>
              <a:rPr lang="en-US" sz="3200" dirty="0" smtClean="0"/>
              <a:t>, </a:t>
            </a:r>
            <a:r>
              <a:rPr lang="en-US" sz="3200" dirty="0" err="1" smtClean="0"/>
              <a:t>ochrana</a:t>
            </a:r>
            <a:r>
              <a:rPr lang="en-US" sz="3200" dirty="0" smtClean="0"/>
              <a:t> </a:t>
            </a:r>
            <a:r>
              <a:rPr lang="en-US" sz="3200" dirty="0" err="1" smtClean="0"/>
              <a:t>dětí</a:t>
            </a:r>
            <a:r>
              <a:rPr lang="en-US" sz="3200" dirty="0" smtClean="0"/>
              <a:t>, </a:t>
            </a:r>
            <a:r>
              <a:rPr lang="en-US" sz="3200" dirty="0" err="1" smtClean="0"/>
              <a:t>dělníci</a:t>
            </a:r>
            <a:r>
              <a:rPr lang="en-US" sz="3200" dirty="0" smtClean="0"/>
              <a:t> a </a:t>
            </a:r>
            <a:r>
              <a:rPr lang="en-US" sz="3200" dirty="0" err="1" smtClean="0"/>
              <a:t>zemědělci</a:t>
            </a:r>
            <a:r>
              <a:rPr lang="en-US" sz="3200" dirty="0" smtClean="0"/>
              <a:t> v </a:t>
            </a:r>
            <a:r>
              <a:rPr lang="en-US" sz="3200" dirty="0" err="1" smtClean="0"/>
              <a:t>rozvojových</a:t>
            </a:r>
            <a:r>
              <a:rPr lang="en-US" sz="3200" dirty="0" smtClean="0"/>
              <a:t> </a:t>
            </a:r>
            <a:r>
              <a:rPr lang="en-US" sz="3200" dirty="0" err="1" smtClean="0"/>
              <a:t>zemích</a:t>
            </a:r>
            <a:r>
              <a:rPr lang="en-US" sz="3200" dirty="0" smtClean="0"/>
              <a:t>). </a:t>
            </a:r>
            <a:r>
              <a:rPr lang="cs-CZ" sz="3200" dirty="0"/>
              <a:t>D</a:t>
            </a:r>
            <a:r>
              <a:rPr lang="en-US" sz="3200" dirty="0" err="1" smtClean="0"/>
              <a:t>eset</a:t>
            </a:r>
            <a:r>
              <a:rPr lang="en-US" sz="3200" dirty="0" smtClean="0"/>
              <a:t> </a:t>
            </a:r>
            <a:r>
              <a:rPr lang="en-US" sz="3200" dirty="0" err="1" smtClean="0"/>
              <a:t>podčást</a:t>
            </a:r>
            <a:r>
              <a:rPr lang="cs-CZ" sz="3200" dirty="0" smtClean="0"/>
              <a:t>í</a:t>
            </a:r>
            <a:r>
              <a:rPr lang="en-US" sz="3200" dirty="0" smtClean="0"/>
              <a:t> – </a:t>
            </a:r>
            <a:r>
              <a:rPr lang="en-US" sz="3200" dirty="0" err="1" smtClean="0"/>
              <a:t>potřeb</a:t>
            </a:r>
            <a:r>
              <a:rPr lang="cs-CZ" sz="3200" dirty="0" smtClean="0"/>
              <a:t>a </a:t>
            </a:r>
            <a:r>
              <a:rPr lang="en-US" sz="3200" dirty="0" err="1" smtClean="0"/>
              <a:t>podpory</a:t>
            </a:r>
            <a:r>
              <a:rPr lang="en-US" sz="3200" dirty="0" smtClean="0"/>
              <a:t> </a:t>
            </a:r>
            <a:r>
              <a:rPr lang="en-US" sz="3200" dirty="0" err="1" smtClean="0"/>
              <a:t>stakeholderů</a:t>
            </a:r>
            <a:r>
              <a:rPr lang="en-US" sz="3200" dirty="0" smtClean="0"/>
              <a:t> a </a:t>
            </a:r>
            <a:r>
              <a:rPr lang="en-US" sz="3200" dirty="0" err="1" smtClean="0"/>
              <a:t>identifikuje</a:t>
            </a:r>
            <a:r>
              <a:rPr lang="en-US" sz="3200" dirty="0" smtClean="0"/>
              <a:t> </a:t>
            </a:r>
            <a:r>
              <a:rPr lang="cs-CZ" sz="3200" dirty="0" smtClean="0"/>
              <a:t>9</a:t>
            </a:r>
            <a:r>
              <a:rPr lang="en-US" sz="3200" dirty="0" smtClean="0"/>
              <a:t> </a:t>
            </a:r>
            <a:r>
              <a:rPr lang="en-US" sz="3200" i="1" dirty="0" err="1" smtClean="0"/>
              <a:t>hlavních</a:t>
            </a:r>
            <a:r>
              <a:rPr lang="en-US" sz="3200" i="1" dirty="0" smtClean="0"/>
              <a:t> </a:t>
            </a:r>
            <a:r>
              <a:rPr lang="en-US" sz="3200" i="1" dirty="0" err="1" smtClean="0"/>
              <a:t>skupin</a:t>
            </a:r>
            <a:r>
              <a:rPr lang="en-US" sz="3200" dirty="0" smtClean="0"/>
              <a:t>, </a:t>
            </a:r>
            <a:r>
              <a:rPr lang="en-US" sz="3200" dirty="0" err="1" smtClean="0"/>
              <a:t>na</a:t>
            </a:r>
            <a:r>
              <a:rPr lang="en-US" sz="3200" dirty="0" smtClean="0"/>
              <a:t> </a:t>
            </a:r>
            <a:r>
              <a:rPr lang="en-US" sz="3200" dirty="0" err="1" smtClean="0"/>
              <a:t>které</a:t>
            </a:r>
            <a:r>
              <a:rPr lang="en-US" sz="3200" dirty="0" smtClean="0"/>
              <a:t> je </a:t>
            </a:r>
            <a:r>
              <a:rPr lang="en-US" sz="3200" dirty="0" err="1" smtClean="0"/>
              <a:t>třeba</a:t>
            </a:r>
            <a:r>
              <a:rPr lang="en-US" sz="3200" dirty="0" smtClean="0"/>
              <a:t> </a:t>
            </a:r>
            <a:r>
              <a:rPr lang="en-US" sz="3200" dirty="0" err="1" smtClean="0"/>
              <a:t>zaměřit</a:t>
            </a:r>
            <a:r>
              <a:rPr lang="en-US" sz="3200" dirty="0" smtClean="0"/>
              <a:t> </a:t>
            </a:r>
            <a:r>
              <a:rPr lang="en-US" sz="3200" dirty="0" err="1" smtClean="0"/>
              <a:t>pozornost</a:t>
            </a:r>
            <a:r>
              <a:rPr lang="en-US" sz="3200" dirty="0" smtClean="0"/>
              <a:t>. </a:t>
            </a:r>
            <a:endParaRPr lang="cs-CZ" sz="3200" dirty="0" smtClean="0"/>
          </a:p>
          <a:p>
            <a:endParaRPr lang="cs-CZ" sz="3200" dirty="0"/>
          </a:p>
          <a:p>
            <a:r>
              <a:rPr lang="en-US" sz="3200" dirty="0" err="1" smtClean="0"/>
              <a:t>Následuje</a:t>
            </a:r>
            <a:r>
              <a:rPr lang="en-US" sz="3200" dirty="0" smtClean="0"/>
              <a:t> </a:t>
            </a:r>
            <a:r>
              <a:rPr lang="en-US" sz="3200" dirty="0" err="1" smtClean="0"/>
              <a:t>popis</a:t>
            </a:r>
            <a:r>
              <a:rPr lang="en-US" sz="3200" dirty="0" smtClean="0"/>
              <a:t> </a:t>
            </a:r>
            <a:r>
              <a:rPr lang="en-US" sz="3200" dirty="0" err="1" smtClean="0"/>
              <a:t>úlohy</a:t>
            </a:r>
            <a:r>
              <a:rPr lang="en-US" sz="3200" dirty="0" smtClean="0"/>
              <a:t> </a:t>
            </a:r>
            <a:r>
              <a:rPr lang="en-US" sz="3200" dirty="0" err="1" smtClean="0"/>
              <a:t>jednotlivých</a:t>
            </a:r>
            <a:r>
              <a:rPr lang="en-US" sz="3200" dirty="0" smtClean="0"/>
              <a:t> </a:t>
            </a:r>
            <a:r>
              <a:rPr lang="en-US" sz="3200" dirty="0" err="1" smtClean="0"/>
              <a:t>aktérů</a:t>
            </a:r>
            <a:r>
              <a:rPr lang="en-US" sz="3200" dirty="0" smtClean="0"/>
              <a:t> v </a:t>
            </a:r>
            <a:r>
              <a:rPr lang="en-US" sz="3200" dirty="0" err="1" smtClean="0"/>
              <a:t>udržitelném</a:t>
            </a:r>
            <a:r>
              <a:rPr lang="en-US" sz="3200" dirty="0" smtClean="0"/>
              <a:t> </a:t>
            </a:r>
            <a:r>
              <a:rPr lang="en-US" sz="3200" dirty="0" err="1" smtClean="0"/>
              <a:t>rozvoji</a:t>
            </a:r>
            <a:r>
              <a:rPr lang="en-US" sz="3200" dirty="0" smtClean="0"/>
              <a:t> (</a:t>
            </a:r>
            <a:r>
              <a:rPr lang="en-US" sz="3200" dirty="0" err="1" smtClean="0"/>
              <a:t>tedy</a:t>
            </a:r>
            <a:r>
              <a:rPr lang="en-US" sz="3200" dirty="0" smtClean="0"/>
              <a:t> </a:t>
            </a:r>
            <a:r>
              <a:rPr lang="en-US" sz="3200" dirty="0" err="1" smtClean="0"/>
              <a:t>žen</a:t>
            </a:r>
            <a:r>
              <a:rPr lang="en-US" sz="3200" dirty="0" smtClean="0"/>
              <a:t>, </a:t>
            </a:r>
            <a:r>
              <a:rPr lang="en-US" sz="3200" dirty="0" err="1" smtClean="0"/>
              <a:t>dětí</a:t>
            </a:r>
            <a:r>
              <a:rPr lang="en-US" sz="3200" dirty="0" smtClean="0"/>
              <a:t> a </a:t>
            </a:r>
            <a:r>
              <a:rPr lang="en-US" sz="3200" dirty="0" err="1" smtClean="0"/>
              <a:t>mládeže</a:t>
            </a:r>
            <a:r>
              <a:rPr lang="en-US" sz="3200" dirty="0" smtClean="0"/>
              <a:t>, </a:t>
            </a:r>
            <a:r>
              <a:rPr lang="en-US" sz="3200" dirty="0" err="1" smtClean="0"/>
              <a:t>domorodých</a:t>
            </a:r>
            <a:r>
              <a:rPr lang="en-US" sz="3200" dirty="0" smtClean="0"/>
              <a:t> </a:t>
            </a:r>
            <a:r>
              <a:rPr lang="en-US" sz="3200" dirty="0" err="1" smtClean="0"/>
              <a:t>obyvatel</a:t>
            </a:r>
            <a:r>
              <a:rPr lang="en-US" sz="3200" dirty="0" smtClean="0"/>
              <a:t>, </a:t>
            </a:r>
            <a:r>
              <a:rPr lang="en-US" sz="3200" dirty="0" err="1" smtClean="0"/>
              <a:t>nevládních</a:t>
            </a:r>
            <a:r>
              <a:rPr lang="en-US" sz="3200" dirty="0" smtClean="0"/>
              <a:t> </a:t>
            </a:r>
            <a:r>
              <a:rPr lang="en-US" sz="3200" dirty="0" err="1" smtClean="0"/>
              <a:t>organizací</a:t>
            </a:r>
            <a:r>
              <a:rPr lang="en-US" sz="3200" dirty="0" smtClean="0"/>
              <a:t>, </a:t>
            </a:r>
            <a:r>
              <a:rPr lang="en-US" sz="3200" dirty="0" err="1" smtClean="0"/>
              <a:t>pracujících</a:t>
            </a:r>
            <a:r>
              <a:rPr lang="en-US" sz="3200" dirty="0" smtClean="0"/>
              <a:t> a </a:t>
            </a:r>
            <a:r>
              <a:rPr lang="en-US" sz="3200" dirty="0" err="1" smtClean="0"/>
              <a:t>jejich</a:t>
            </a:r>
            <a:r>
              <a:rPr lang="en-US" sz="3200" dirty="0" smtClean="0"/>
              <a:t> </a:t>
            </a:r>
            <a:r>
              <a:rPr lang="en-US" sz="3200" dirty="0" err="1" smtClean="0"/>
              <a:t>odborů</a:t>
            </a:r>
            <a:r>
              <a:rPr lang="en-US" sz="3200" dirty="0" smtClean="0"/>
              <a:t>, </a:t>
            </a:r>
            <a:r>
              <a:rPr lang="en-US" sz="3200" dirty="0" err="1" smtClean="0"/>
              <a:t>podnikatelského</a:t>
            </a:r>
            <a:r>
              <a:rPr lang="en-US" sz="3200" dirty="0" smtClean="0"/>
              <a:t> </a:t>
            </a:r>
            <a:r>
              <a:rPr lang="en-US" sz="3200" dirty="0" err="1" smtClean="0"/>
              <a:t>sektoru</a:t>
            </a:r>
            <a:r>
              <a:rPr lang="en-US" sz="3200" dirty="0" smtClean="0"/>
              <a:t>, </a:t>
            </a:r>
            <a:r>
              <a:rPr lang="en-US" sz="3200" dirty="0" err="1" smtClean="0"/>
              <a:t>vědecké</a:t>
            </a:r>
            <a:r>
              <a:rPr lang="en-US" sz="3200" dirty="0" smtClean="0"/>
              <a:t> a </a:t>
            </a:r>
            <a:r>
              <a:rPr lang="en-US" sz="3200" dirty="0" err="1" smtClean="0"/>
              <a:t>technické</a:t>
            </a:r>
            <a:r>
              <a:rPr lang="en-US" sz="3200" dirty="0" smtClean="0"/>
              <a:t> </a:t>
            </a:r>
            <a:r>
              <a:rPr lang="en-US" sz="3200" dirty="0" err="1" smtClean="0"/>
              <a:t>sféry</a:t>
            </a:r>
            <a:r>
              <a:rPr lang="en-US" sz="3200" dirty="0" smtClean="0"/>
              <a:t> a </a:t>
            </a:r>
            <a:r>
              <a:rPr lang="en-US" sz="3200" dirty="0" err="1" smtClean="0"/>
              <a:t>úlohu</a:t>
            </a:r>
            <a:r>
              <a:rPr lang="en-US" sz="3200" dirty="0" smtClean="0"/>
              <a:t> </a:t>
            </a:r>
            <a:r>
              <a:rPr lang="en-US" sz="3200" dirty="0" err="1" smtClean="0"/>
              <a:t>zemědělců</a:t>
            </a:r>
            <a:r>
              <a:rPr lang="en-US" sz="3200" dirty="0" smtClean="0"/>
              <a:t>). </a:t>
            </a:r>
            <a:endParaRPr lang="en-US" sz="3200" dirty="0"/>
          </a:p>
        </p:txBody>
      </p:sp>
    </p:spTree>
    <p:extLst>
      <p:ext uri="{BB962C8B-B14F-4D97-AF65-F5344CB8AC3E}">
        <p14:creationId xmlns:p14="http://schemas.microsoft.com/office/powerpoint/2010/main" val="65932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620688"/>
            <a:ext cx="8064896" cy="3046988"/>
          </a:xfrm>
          <a:prstGeom prst="rect">
            <a:avLst/>
          </a:prstGeom>
          <a:noFill/>
        </p:spPr>
        <p:txBody>
          <a:bodyPr wrap="square" rtlCol="0">
            <a:spAutoFit/>
          </a:bodyPr>
          <a:lstStyle/>
          <a:p>
            <a:endParaRPr lang="cs-CZ" sz="3200" dirty="0" smtClean="0"/>
          </a:p>
          <a:p>
            <a:r>
              <a:rPr lang="en-US" sz="3200" dirty="0" smtClean="0"/>
              <a:t>V </a:t>
            </a:r>
            <a:r>
              <a:rPr lang="en-US" sz="3200" dirty="0" err="1" smtClean="0"/>
              <a:t>rámci</a:t>
            </a:r>
            <a:r>
              <a:rPr lang="en-US" sz="3200" dirty="0" smtClean="0"/>
              <a:t> </a:t>
            </a:r>
            <a:r>
              <a:rPr lang="en-US" sz="3200" dirty="0" err="1" smtClean="0"/>
              <a:t>dvacáté</a:t>
            </a:r>
            <a:r>
              <a:rPr lang="en-US" sz="3200" dirty="0" smtClean="0"/>
              <a:t> </a:t>
            </a:r>
            <a:r>
              <a:rPr lang="en-US" sz="3200" dirty="0" err="1" smtClean="0"/>
              <a:t>osmé</a:t>
            </a:r>
            <a:r>
              <a:rPr lang="en-US" sz="3200" dirty="0" smtClean="0"/>
              <a:t> </a:t>
            </a:r>
            <a:r>
              <a:rPr lang="en-US" sz="3200" dirty="0" err="1" smtClean="0"/>
              <a:t>kapitoly</a:t>
            </a:r>
            <a:r>
              <a:rPr lang="en-US" sz="3200" dirty="0" smtClean="0"/>
              <a:t> (</a:t>
            </a:r>
            <a:r>
              <a:rPr lang="en-US" sz="3200" dirty="0" err="1" smtClean="0"/>
              <a:t>Iniciativy</a:t>
            </a:r>
            <a:r>
              <a:rPr lang="en-US" sz="3200" dirty="0" smtClean="0"/>
              <a:t> </a:t>
            </a:r>
            <a:r>
              <a:rPr lang="en-US" sz="3200" dirty="0" err="1" smtClean="0"/>
              <a:t>místních</a:t>
            </a:r>
            <a:r>
              <a:rPr lang="en-US" sz="3200" dirty="0" smtClean="0"/>
              <a:t> </a:t>
            </a:r>
            <a:r>
              <a:rPr lang="en-US" sz="3200" dirty="0" err="1" smtClean="0"/>
              <a:t>úřadů</a:t>
            </a:r>
            <a:r>
              <a:rPr lang="en-US" sz="3200" dirty="0" smtClean="0"/>
              <a:t> </a:t>
            </a:r>
            <a:r>
              <a:rPr lang="en-US" sz="3200" dirty="0" err="1" smtClean="0"/>
              <a:t>na</a:t>
            </a:r>
            <a:r>
              <a:rPr lang="en-US" sz="3200" dirty="0" smtClean="0"/>
              <a:t> </a:t>
            </a:r>
            <a:r>
              <a:rPr lang="en-US" sz="3200" dirty="0" err="1" smtClean="0"/>
              <a:t>podporu</a:t>
            </a:r>
            <a:r>
              <a:rPr lang="en-US" sz="3200" dirty="0" smtClean="0"/>
              <a:t> </a:t>
            </a:r>
            <a:r>
              <a:rPr lang="en-US" sz="3200" dirty="0" err="1" smtClean="0"/>
              <a:t>Agendy</a:t>
            </a:r>
            <a:r>
              <a:rPr lang="en-US" sz="3200" dirty="0" smtClean="0"/>
              <a:t> 21) </a:t>
            </a:r>
            <a:r>
              <a:rPr lang="en-US" sz="3200" dirty="0" err="1" smtClean="0"/>
              <a:t>deklaruje</a:t>
            </a:r>
            <a:r>
              <a:rPr lang="en-US" sz="3200" dirty="0" smtClean="0"/>
              <a:t> </a:t>
            </a:r>
            <a:r>
              <a:rPr lang="en-US" sz="3200" dirty="0" err="1" smtClean="0"/>
              <a:t>nezbytnost</a:t>
            </a:r>
            <a:r>
              <a:rPr lang="en-US" sz="3200" dirty="0" smtClean="0"/>
              <a:t> </a:t>
            </a:r>
            <a:r>
              <a:rPr lang="en-US" sz="3200" dirty="0" err="1" smtClean="0"/>
              <a:t>řešení</a:t>
            </a:r>
            <a:r>
              <a:rPr lang="en-US" sz="3200" dirty="0" smtClean="0"/>
              <a:t> </a:t>
            </a:r>
            <a:r>
              <a:rPr lang="en-US" sz="3200" dirty="0" err="1" smtClean="0"/>
              <a:t>lokálních</a:t>
            </a:r>
            <a:r>
              <a:rPr lang="en-US" sz="3200" dirty="0" smtClean="0"/>
              <a:t> </a:t>
            </a:r>
            <a:r>
              <a:rPr lang="en-US" sz="3200" dirty="0" err="1" smtClean="0"/>
              <a:t>problémů</a:t>
            </a:r>
            <a:r>
              <a:rPr lang="en-US" sz="3200" dirty="0" smtClean="0"/>
              <a:t> </a:t>
            </a:r>
            <a:r>
              <a:rPr lang="en-US" sz="3200" dirty="0" err="1" smtClean="0"/>
              <a:t>na</a:t>
            </a:r>
            <a:r>
              <a:rPr lang="en-US" sz="3200" dirty="0" smtClean="0"/>
              <a:t> </a:t>
            </a:r>
            <a:r>
              <a:rPr lang="en-US" sz="3200" dirty="0" err="1" smtClean="0"/>
              <a:t>lokální</a:t>
            </a:r>
            <a:r>
              <a:rPr lang="en-US" sz="3200" dirty="0" smtClean="0"/>
              <a:t> </a:t>
            </a:r>
            <a:r>
              <a:rPr lang="en-US" sz="3200" dirty="0" err="1" smtClean="0"/>
              <a:t>úrovni</a:t>
            </a:r>
            <a:r>
              <a:rPr lang="en-US" sz="3200" dirty="0" smtClean="0"/>
              <a:t> (</a:t>
            </a:r>
            <a:r>
              <a:rPr lang="en-US" sz="3200" dirty="0" err="1" smtClean="0"/>
              <a:t>Místní</a:t>
            </a:r>
            <a:r>
              <a:rPr lang="en-US" sz="3200" dirty="0" smtClean="0"/>
              <a:t> Agenda 21).</a:t>
            </a:r>
          </a:p>
          <a:p>
            <a:endParaRPr lang="en-US" sz="3200" dirty="0"/>
          </a:p>
        </p:txBody>
      </p:sp>
    </p:spTree>
    <p:extLst>
      <p:ext uri="{BB962C8B-B14F-4D97-AF65-F5344CB8AC3E}">
        <p14:creationId xmlns:p14="http://schemas.microsoft.com/office/powerpoint/2010/main" val="1069602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620688"/>
            <a:ext cx="8136904" cy="5509200"/>
          </a:xfrm>
          <a:prstGeom prst="rect">
            <a:avLst/>
          </a:prstGeom>
          <a:noFill/>
        </p:spPr>
        <p:txBody>
          <a:bodyPr wrap="square" rtlCol="0">
            <a:spAutoFit/>
          </a:bodyPr>
          <a:lstStyle/>
          <a:p>
            <a:r>
              <a:rPr lang="cs-CZ" sz="3200" b="1" dirty="0" smtClean="0"/>
              <a:t>IV. </a:t>
            </a:r>
            <a:r>
              <a:rPr lang="en-US" sz="3200" b="1" dirty="0" err="1" smtClean="0"/>
              <a:t>Prostředky</a:t>
            </a:r>
            <a:r>
              <a:rPr lang="en-US" sz="3200" b="1" dirty="0" smtClean="0"/>
              <a:t> </a:t>
            </a:r>
            <a:r>
              <a:rPr lang="en-US" sz="3200" b="1" dirty="0" err="1" smtClean="0"/>
              <a:t>implementace</a:t>
            </a:r>
            <a:r>
              <a:rPr lang="en-US" sz="3200" dirty="0" smtClean="0"/>
              <a:t> </a:t>
            </a:r>
            <a:endParaRPr lang="cs-CZ" sz="3200" dirty="0" smtClean="0"/>
          </a:p>
          <a:p>
            <a:endParaRPr lang="cs-CZ" sz="3200" dirty="0"/>
          </a:p>
          <a:p>
            <a:r>
              <a:rPr lang="en-US" sz="3200" dirty="0" smtClean="0"/>
              <a:t>(</a:t>
            </a:r>
            <a:r>
              <a:rPr lang="en-US" sz="3200" dirty="0" err="1" smtClean="0"/>
              <a:t>témata</a:t>
            </a:r>
            <a:r>
              <a:rPr lang="en-US" sz="3200" dirty="0" smtClean="0"/>
              <a:t>: </a:t>
            </a:r>
            <a:r>
              <a:rPr lang="en-US" sz="3200" dirty="0" err="1" smtClean="0"/>
              <a:t>financování</a:t>
            </a:r>
            <a:r>
              <a:rPr lang="en-US" sz="3200" dirty="0" smtClean="0"/>
              <a:t> </a:t>
            </a:r>
            <a:r>
              <a:rPr lang="en-US" sz="3200" dirty="0" err="1" smtClean="0"/>
              <a:t>projektů</a:t>
            </a:r>
            <a:r>
              <a:rPr lang="en-US" sz="3200" dirty="0" smtClean="0"/>
              <a:t>, </a:t>
            </a:r>
            <a:r>
              <a:rPr lang="en-US" sz="3200" dirty="0" err="1" smtClean="0"/>
              <a:t>právní</a:t>
            </a:r>
            <a:r>
              <a:rPr lang="en-US" sz="3200" dirty="0" smtClean="0"/>
              <a:t> </a:t>
            </a:r>
            <a:r>
              <a:rPr lang="en-US" sz="3200" dirty="0" err="1" smtClean="0"/>
              <a:t>mechanismy</a:t>
            </a:r>
            <a:r>
              <a:rPr lang="en-US" sz="3200" dirty="0" smtClean="0"/>
              <a:t>, </a:t>
            </a:r>
            <a:r>
              <a:rPr lang="en-US" sz="3200" dirty="0" err="1" smtClean="0"/>
              <a:t>veřejná</a:t>
            </a:r>
            <a:r>
              <a:rPr lang="en-US" sz="3200" dirty="0" smtClean="0"/>
              <a:t> </a:t>
            </a:r>
            <a:r>
              <a:rPr lang="en-US" sz="3200" dirty="0" err="1" smtClean="0"/>
              <a:t>informovanost</a:t>
            </a:r>
            <a:r>
              <a:rPr lang="en-US" sz="3200" dirty="0" smtClean="0"/>
              <a:t>). </a:t>
            </a:r>
            <a:endParaRPr lang="cs-CZ" sz="3200" dirty="0" smtClean="0"/>
          </a:p>
          <a:p>
            <a:r>
              <a:rPr lang="en-US" sz="3200" dirty="0" err="1" smtClean="0"/>
              <a:t>Zaměřuje</a:t>
            </a:r>
            <a:r>
              <a:rPr lang="en-US" sz="3200" dirty="0" smtClean="0"/>
              <a:t> se </a:t>
            </a:r>
            <a:r>
              <a:rPr lang="en-US" sz="3200" dirty="0" err="1" smtClean="0"/>
              <a:t>na</a:t>
            </a:r>
            <a:r>
              <a:rPr lang="en-US" sz="3200" dirty="0" smtClean="0"/>
              <a:t> </a:t>
            </a:r>
            <a:r>
              <a:rPr lang="en-US" sz="3200" dirty="0" err="1" smtClean="0"/>
              <a:t>praktické</a:t>
            </a:r>
            <a:r>
              <a:rPr lang="en-US" sz="3200" dirty="0" smtClean="0"/>
              <a:t> </a:t>
            </a:r>
            <a:r>
              <a:rPr lang="en-US" sz="3200" dirty="0" err="1" smtClean="0"/>
              <a:t>možnosti</a:t>
            </a:r>
            <a:r>
              <a:rPr lang="en-US" sz="3200" dirty="0" smtClean="0"/>
              <a:t> </a:t>
            </a:r>
            <a:r>
              <a:rPr lang="en-US" sz="3200" b="1" i="1" dirty="0" err="1" smtClean="0"/>
              <a:t>podpory</a:t>
            </a:r>
            <a:r>
              <a:rPr lang="en-US" sz="3200" b="1" i="1" dirty="0" smtClean="0"/>
              <a:t> </a:t>
            </a:r>
            <a:r>
              <a:rPr lang="en-US" sz="3200" b="1" i="1" dirty="0" err="1" smtClean="0"/>
              <a:t>prosazování</a:t>
            </a:r>
            <a:r>
              <a:rPr lang="en-US" sz="3200" b="1" i="1" dirty="0" smtClean="0"/>
              <a:t> </a:t>
            </a:r>
            <a:r>
              <a:rPr lang="en-US" sz="3200" b="1" i="1" dirty="0" err="1" smtClean="0"/>
              <a:t>jednotlivých</a:t>
            </a:r>
            <a:r>
              <a:rPr lang="en-US" sz="3200" b="1" i="1" dirty="0" smtClean="0"/>
              <a:t> </a:t>
            </a:r>
            <a:r>
              <a:rPr lang="en-US" sz="3200" b="1" i="1" dirty="0" err="1" smtClean="0"/>
              <a:t>aspektů</a:t>
            </a:r>
            <a:r>
              <a:rPr lang="en-US" sz="3200" b="1" i="1" dirty="0" smtClean="0"/>
              <a:t> </a:t>
            </a:r>
            <a:r>
              <a:rPr lang="en-US" sz="3200" b="1" i="1" dirty="0" err="1" smtClean="0"/>
              <a:t>udržitelného</a:t>
            </a:r>
            <a:r>
              <a:rPr lang="en-US" sz="3200" b="1" i="1" dirty="0" smtClean="0"/>
              <a:t> </a:t>
            </a:r>
            <a:r>
              <a:rPr lang="en-US" sz="3200" b="1" i="1" dirty="0" err="1" smtClean="0"/>
              <a:t>rozvoje</a:t>
            </a:r>
            <a:r>
              <a:rPr lang="en-US" sz="3200" b="1" i="1" dirty="0" smtClean="0"/>
              <a:t>. </a:t>
            </a:r>
            <a:r>
              <a:rPr lang="en-US" sz="3200" dirty="0" smtClean="0"/>
              <a:t>V </a:t>
            </a:r>
            <a:r>
              <a:rPr lang="en-US" sz="3200" dirty="0" err="1" smtClean="0"/>
              <a:t>osmi</a:t>
            </a:r>
            <a:r>
              <a:rPr lang="en-US" sz="3200" dirty="0" smtClean="0"/>
              <a:t> </a:t>
            </a:r>
            <a:r>
              <a:rPr lang="en-US" sz="3200" dirty="0" err="1" smtClean="0"/>
              <a:t>kapitolách</a:t>
            </a:r>
            <a:r>
              <a:rPr lang="en-US" sz="3200" dirty="0" smtClean="0"/>
              <a:t> </a:t>
            </a:r>
            <a:r>
              <a:rPr lang="en-US" sz="3200" dirty="0" err="1" smtClean="0"/>
              <a:t>apeluje</a:t>
            </a:r>
            <a:r>
              <a:rPr lang="en-US" sz="3200" dirty="0" smtClean="0"/>
              <a:t> </a:t>
            </a:r>
            <a:r>
              <a:rPr lang="en-US" sz="3200" dirty="0" err="1" smtClean="0"/>
              <a:t>na</a:t>
            </a:r>
            <a:r>
              <a:rPr lang="en-US" sz="3200" dirty="0" smtClean="0"/>
              <a:t> </a:t>
            </a:r>
            <a:r>
              <a:rPr lang="en-US" sz="3200" dirty="0" err="1" smtClean="0"/>
              <a:t>klíčové</a:t>
            </a:r>
            <a:r>
              <a:rPr lang="en-US" sz="3200" dirty="0" smtClean="0"/>
              <a:t> </a:t>
            </a:r>
            <a:r>
              <a:rPr lang="en-US" sz="3200" dirty="0" err="1" smtClean="0"/>
              <a:t>oblasti</a:t>
            </a:r>
            <a:r>
              <a:rPr lang="en-US" sz="3200" dirty="0" smtClean="0"/>
              <a:t>, </a:t>
            </a:r>
            <a:r>
              <a:rPr lang="en-US" sz="3200" dirty="0" err="1" smtClean="0"/>
              <a:t>které</a:t>
            </a:r>
            <a:r>
              <a:rPr lang="en-US" sz="3200" dirty="0" smtClean="0"/>
              <a:t> je </a:t>
            </a:r>
            <a:r>
              <a:rPr lang="en-US" sz="3200" dirty="0" err="1" smtClean="0"/>
              <a:t>třeba</a:t>
            </a:r>
            <a:r>
              <a:rPr lang="en-US" sz="3200" dirty="0" smtClean="0"/>
              <a:t> </a:t>
            </a:r>
            <a:r>
              <a:rPr lang="en-US" sz="3200" dirty="0" err="1" smtClean="0"/>
              <a:t>využít</a:t>
            </a:r>
            <a:r>
              <a:rPr lang="en-US" sz="3200" dirty="0" smtClean="0"/>
              <a:t> (</a:t>
            </a:r>
            <a:r>
              <a:rPr lang="en-US" sz="3200" dirty="0" err="1" smtClean="0"/>
              <a:t>jsou</a:t>
            </a:r>
            <a:r>
              <a:rPr lang="en-US" sz="3200" dirty="0" smtClean="0"/>
              <a:t> to </a:t>
            </a:r>
            <a:r>
              <a:rPr lang="en-US" sz="3200" dirty="0" err="1" smtClean="0"/>
              <a:t>především</a:t>
            </a:r>
            <a:r>
              <a:rPr lang="en-US" sz="3200" dirty="0" smtClean="0"/>
              <a:t> </a:t>
            </a:r>
            <a:r>
              <a:rPr lang="en-US" sz="3200" dirty="0" err="1" smtClean="0"/>
              <a:t>finanční</a:t>
            </a:r>
            <a:r>
              <a:rPr lang="en-US" sz="3200" dirty="0" smtClean="0"/>
              <a:t> </a:t>
            </a:r>
            <a:r>
              <a:rPr lang="en-US" sz="3200" dirty="0" err="1" smtClean="0"/>
              <a:t>zdroje</a:t>
            </a:r>
            <a:r>
              <a:rPr lang="en-US" sz="3200" dirty="0" smtClean="0"/>
              <a:t>, </a:t>
            </a:r>
            <a:r>
              <a:rPr lang="en-US" sz="3200" dirty="0" err="1" smtClean="0"/>
              <a:t>vědecká</a:t>
            </a:r>
            <a:r>
              <a:rPr lang="en-US" sz="3200" dirty="0" smtClean="0"/>
              <a:t> </a:t>
            </a:r>
            <a:r>
              <a:rPr lang="en-US" sz="3200" dirty="0" err="1" smtClean="0"/>
              <a:t>kooperace</a:t>
            </a:r>
            <a:r>
              <a:rPr lang="en-US" sz="3200" dirty="0" smtClean="0"/>
              <a:t>, </a:t>
            </a:r>
            <a:r>
              <a:rPr lang="en-US" sz="3200" dirty="0" err="1" smtClean="0"/>
              <a:t>podpora</a:t>
            </a:r>
            <a:r>
              <a:rPr lang="en-US" sz="3200" dirty="0" smtClean="0"/>
              <a:t> </a:t>
            </a:r>
            <a:r>
              <a:rPr lang="en-US" sz="3200" dirty="0" err="1" smtClean="0"/>
              <a:t>vzdělávání</a:t>
            </a:r>
            <a:r>
              <a:rPr lang="en-US" sz="3200" dirty="0" smtClean="0"/>
              <a:t> a </a:t>
            </a:r>
            <a:r>
              <a:rPr lang="en-US" sz="3200" dirty="0" err="1" smtClean="0"/>
              <a:t>výměny</a:t>
            </a:r>
            <a:r>
              <a:rPr lang="en-US" sz="3200" dirty="0" smtClean="0"/>
              <a:t> </a:t>
            </a:r>
            <a:r>
              <a:rPr lang="en-US" sz="3200" dirty="0" err="1" smtClean="0"/>
              <a:t>informací</a:t>
            </a:r>
            <a:r>
              <a:rPr lang="en-US" sz="3200" dirty="0" smtClean="0"/>
              <a:t>, </a:t>
            </a:r>
            <a:r>
              <a:rPr lang="en-US" sz="3200" dirty="0" err="1" smtClean="0"/>
              <a:t>mezinárodní</a:t>
            </a:r>
            <a:r>
              <a:rPr lang="en-US" sz="3200" dirty="0" smtClean="0"/>
              <a:t> </a:t>
            </a:r>
            <a:r>
              <a:rPr lang="en-US" sz="3200" dirty="0" err="1" smtClean="0"/>
              <a:t>spolupráce</a:t>
            </a:r>
            <a:r>
              <a:rPr lang="en-US" sz="3200" dirty="0" smtClean="0"/>
              <a:t>).</a:t>
            </a:r>
            <a:endParaRPr lang="en-US" sz="3200" dirty="0"/>
          </a:p>
        </p:txBody>
      </p:sp>
    </p:spTree>
    <p:extLst>
      <p:ext uri="{BB962C8B-B14F-4D97-AF65-F5344CB8AC3E}">
        <p14:creationId xmlns:p14="http://schemas.microsoft.com/office/powerpoint/2010/main" val="246774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980728"/>
            <a:ext cx="8208912" cy="4524315"/>
          </a:xfrm>
          <a:prstGeom prst="rect">
            <a:avLst/>
          </a:prstGeom>
          <a:noFill/>
        </p:spPr>
        <p:txBody>
          <a:bodyPr wrap="square" rtlCol="0">
            <a:spAutoFit/>
          </a:bodyPr>
          <a:lstStyle/>
          <a:p>
            <a:r>
              <a:rPr lang="en-US" sz="3200" dirty="0" smtClean="0"/>
              <a:t>V </a:t>
            </a:r>
            <a:r>
              <a:rPr lang="en-US" sz="3200" dirty="0" err="1" smtClean="0"/>
              <a:t>České</a:t>
            </a:r>
            <a:r>
              <a:rPr lang="en-US" sz="3200" dirty="0" smtClean="0"/>
              <a:t> </a:t>
            </a:r>
            <a:r>
              <a:rPr lang="en-US" sz="3200" dirty="0" err="1" smtClean="0"/>
              <a:t>republice</a:t>
            </a:r>
            <a:r>
              <a:rPr lang="en-US" sz="3200" dirty="0" smtClean="0"/>
              <a:t> se </a:t>
            </a:r>
            <a:r>
              <a:rPr lang="en-US" sz="3200" dirty="0" err="1" smtClean="0"/>
              <a:t>daří</a:t>
            </a:r>
            <a:r>
              <a:rPr lang="en-US" sz="3200" dirty="0" smtClean="0"/>
              <a:t> </a:t>
            </a:r>
            <a:r>
              <a:rPr lang="en-US" sz="3200" dirty="0" err="1" smtClean="0"/>
              <a:t>aplikovat</a:t>
            </a:r>
            <a:r>
              <a:rPr lang="en-US" sz="3200" dirty="0" smtClean="0"/>
              <a:t> </a:t>
            </a:r>
            <a:r>
              <a:rPr lang="en-US" sz="3200" dirty="0" err="1" smtClean="0"/>
              <a:t>principy</a:t>
            </a:r>
            <a:r>
              <a:rPr lang="en-US" sz="3200" dirty="0" smtClean="0"/>
              <a:t> </a:t>
            </a:r>
            <a:r>
              <a:rPr lang="en-US" sz="3200" dirty="0" err="1" smtClean="0"/>
              <a:t>Místní</a:t>
            </a:r>
            <a:r>
              <a:rPr lang="en-US" sz="3200" dirty="0" smtClean="0"/>
              <a:t> </a:t>
            </a:r>
            <a:r>
              <a:rPr lang="en-US" sz="3200" dirty="0" err="1" smtClean="0"/>
              <a:t>Agendy</a:t>
            </a:r>
            <a:r>
              <a:rPr lang="en-US" sz="3200" dirty="0" smtClean="0"/>
              <a:t> 21 </a:t>
            </a:r>
            <a:r>
              <a:rPr lang="en-US" sz="3200" dirty="0" err="1" smtClean="0"/>
              <a:t>např</a:t>
            </a:r>
            <a:r>
              <a:rPr lang="en-US" sz="3200" dirty="0" smtClean="0"/>
              <a:t>. v </a:t>
            </a:r>
            <a:r>
              <a:rPr lang="en-US" sz="3200" dirty="0" err="1" smtClean="0"/>
              <a:t>rámci</a:t>
            </a:r>
            <a:r>
              <a:rPr lang="en-US" sz="3200" dirty="0" smtClean="0"/>
              <a:t> </a:t>
            </a:r>
            <a:r>
              <a:rPr lang="en-US" sz="3200" dirty="0" err="1" smtClean="0"/>
              <a:t>asociace</a:t>
            </a:r>
            <a:r>
              <a:rPr lang="en-US" sz="3200" dirty="0" smtClean="0"/>
              <a:t> </a:t>
            </a:r>
            <a:r>
              <a:rPr lang="en-US" sz="3200" dirty="0" err="1" smtClean="0"/>
              <a:t>místních</a:t>
            </a:r>
            <a:r>
              <a:rPr lang="en-US" sz="3200" dirty="0" smtClean="0"/>
              <a:t> </a:t>
            </a:r>
            <a:r>
              <a:rPr lang="en-US" sz="3200" dirty="0" err="1" smtClean="0"/>
              <a:t>správ</a:t>
            </a:r>
            <a:r>
              <a:rPr lang="en-US" sz="3200" dirty="0" smtClean="0"/>
              <a:t> </a:t>
            </a:r>
            <a:r>
              <a:rPr lang="en-US" sz="3200" dirty="0" err="1" smtClean="0"/>
              <a:t>Národní</a:t>
            </a:r>
            <a:r>
              <a:rPr lang="en-US" sz="3200" dirty="0" smtClean="0"/>
              <a:t> </a:t>
            </a:r>
            <a:r>
              <a:rPr lang="en-US" sz="3200" dirty="0" err="1" smtClean="0"/>
              <a:t>sítě</a:t>
            </a:r>
            <a:r>
              <a:rPr lang="en-US" sz="3200" dirty="0" smtClean="0"/>
              <a:t> </a:t>
            </a:r>
            <a:r>
              <a:rPr lang="en-US" sz="3200" dirty="0" err="1" smtClean="0"/>
              <a:t>Zdravých</a:t>
            </a:r>
            <a:r>
              <a:rPr lang="en-US" sz="3200" dirty="0" smtClean="0"/>
              <a:t> </a:t>
            </a:r>
            <a:r>
              <a:rPr lang="en-US" sz="3200" dirty="0" err="1" smtClean="0"/>
              <a:t>měst</a:t>
            </a:r>
            <a:r>
              <a:rPr lang="en-US" sz="3200" dirty="0" smtClean="0"/>
              <a:t> ČR.</a:t>
            </a:r>
            <a:endParaRPr lang="cs-CZ" sz="3200" dirty="0" smtClean="0"/>
          </a:p>
          <a:p>
            <a:endParaRPr lang="cs-CZ" sz="3200" dirty="0" smtClean="0"/>
          </a:p>
          <a:p>
            <a:r>
              <a:rPr lang="en-US" sz="3200" dirty="0" err="1" smtClean="0">
                <a:hlinkClick r:id="rId2" tooltip="Místní Agenda 21"/>
              </a:rPr>
              <a:t>Místní</a:t>
            </a:r>
            <a:r>
              <a:rPr lang="en-US" sz="3200" dirty="0" smtClean="0">
                <a:hlinkClick r:id="rId2" tooltip="Místní Agenda 21"/>
              </a:rPr>
              <a:t> Agenda 21 (MA21)</a:t>
            </a:r>
            <a:r>
              <a:rPr lang="en-US" sz="3200" dirty="0" smtClean="0"/>
              <a:t> je program </a:t>
            </a:r>
            <a:r>
              <a:rPr lang="en-US" sz="3200" dirty="0" err="1" smtClean="0"/>
              <a:t>snažící</a:t>
            </a:r>
            <a:r>
              <a:rPr lang="en-US" sz="3200" dirty="0" smtClean="0"/>
              <a:t> se </a:t>
            </a:r>
            <a:r>
              <a:rPr lang="en-US" sz="3200" dirty="0" err="1" smtClean="0"/>
              <a:t>uplatnit</a:t>
            </a:r>
            <a:r>
              <a:rPr lang="en-US" sz="3200" dirty="0" smtClean="0"/>
              <a:t> </a:t>
            </a:r>
            <a:r>
              <a:rPr lang="en-US" sz="3200" dirty="0" err="1" smtClean="0"/>
              <a:t>principy</a:t>
            </a:r>
            <a:r>
              <a:rPr lang="en-US" sz="3200" dirty="0" smtClean="0"/>
              <a:t> </a:t>
            </a:r>
            <a:r>
              <a:rPr lang="en-US" sz="3200" dirty="0" err="1" smtClean="0"/>
              <a:t>udržitelného</a:t>
            </a:r>
            <a:r>
              <a:rPr lang="en-US" sz="3200" dirty="0" smtClean="0"/>
              <a:t> </a:t>
            </a:r>
            <a:r>
              <a:rPr lang="en-US" sz="3200" dirty="0" err="1" smtClean="0"/>
              <a:t>rozvoje</a:t>
            </a:r>
            <a:r>
              <a:rPr lang="en-US" sz="3200" dirty="0" smtClean="0"/>
              <a:t> </a:t>
            </a:r>
            <a:r>
              <a:rPr lang="en-US" sz="3200" dirty="0" err="1" smtClean="0"/>
              <a:t>na</a:t>
            </a:r>
            <a:r>
              <a:rPr lang="en-US" sz="3200" dirty="0" smtClean="0"/>
              <a:t> </a:t>
            </a:r>
            <a:r>
              <a:rPr lang="en-US" sz="3200" dirty="0" err="1" smtClean="0"/>
              <a:t>regionální</a:t>
            </a:r>
            <a:r>
              <a:rPr lang="en-US" sz="3200" dirty="0" smtClean="0"/>
              <a:t> </a:t>
            </a:r>
            <a:r>
              <a:rPr lang="en-US" sz="3200" dirty="0" err="1" smtClean="0"/>
              <a:t>úrovni</a:t>
            </a:r>
            <a:r>
              <a:rPr lang="en-US" sz="3200" dirty="0" smtClean="0"/>
              <a:t>. </a:t>
            </a:r>
            <a:r>
              <a:rPr lang="en-US" sz="3200" dirty="0" err="1" smtClean="0"/>
              <a:t>Věnuje</a:t>
            </a:r>
            <a:r>
              <a:rPr lang="en-US" sz="3200" dirty="0" smtClean="0"/>
              <a:t> se </a:t>
            </a:r>
            <a:r>
              <a:rPr lang="en-US" sz="3200" dirty="0" err="1" smtClean="0"/>
              <a:t>místnímu</a:t>
            </a:r>
            <a:r>
              <a:rPr lang="en-US" sz="3200" dirty="0" smtClean="0"/>
              <a:t> </a:t>
            </a:r>
            <a:r>
              <a:rPr lang="en-US" sz="3200" dirty="0" err="1" smtClean="0"/>
              <a:t>rozvoji</a:t>
            </a:r>
            <a:r>
              <a:rPr lang="en-US" sz="3200" dirty="0" smtClean="0"/>
              <a:t>, </a:t>
            </a:r>
            <a:r>
              <a:rPr lang="en-US" sz="3200" dirty="0" err="1" smtClean="0"/>
              <a:t>povzbuzení</a:t>
            </a:r>
            <a:r>
              <a:rPr lang="en-US" sz="3200" dirty="0" smtClean="0"/>
              <a:t> </a:t>
            </a:r>
            <a:r>
              <a:rPr lang="en-US" sz="3200" dirty="0" err="1" smtClean="0"/>
              <a:t>ekologické</a:t>
            </a:r>
            <a:r>
              <a:rPr lang="en-US" sz="3200" dirty="0" smtClean="0"/>
              <a:t> </a:t>
            </a:r>
            <a:r>
              <a:rPr lang="en-US" sz="3200" dirty="0" err="1" smtClean="0"/>
              <a:t>aktivity</a:t>
            </a:r>
            <a:r>
              <a:rPr lang="en-US" sz="3200" dirty="0" smtClean="0"/>
              <a:t> </a:t>
            </a:r>
            <a:r>
              <a:rPr lang="en-US" sz="3200" dirty="0" err="1" smtClean="0"/>
              <a:t>obyvatel</a:t>
            </a:r>
            <a:r>
              <a:rPr lang="en-US" sz="3200" dirty="0" smtClean="0"/>
              <a:t> a </a:t>
            </a:r>
            <a:r>
              <a:rPr lang="en-US" sz="3200" dirty="0" err="1" smtClean="0"/>
              <a:t>zájmu</a:t>
            </a:r>
            <a:r>
              <a:rPr lang="en-US" sz="3200" dirty="0" smtClean="0"/>
              <a:t> o </a:t>
            </a:r>
            <a:r>
              <a:rPr lang="en-US" sz="3200" dirty="0" err="1" smtClean="0"/>
              <a:t>kulturní</a:t>
            </a:r>
            <a:r>
              <a:rPr lang="en-US" sz="3200" dirty="0" smtClean="0"/>
              <a:t> </a:t>
            </a:r>
            <a:r>
              <a:rPr lang="en-US" sz="3200" dirty="0" err="1" smtClean="0"/>
              <a:t>život</a:t>
            </a:r>
            <a:r>
              <a:rPr lang="en-US" sz="3200" dirty="0" smtClean="0"/>
              <a:t> </a:t>
            </a:r>
            <a:r>
              <a:rPr lang="en-US" sz="3200" dirty="0" err="1" smtClean="0"/>
              <a:t>měst</a:t>
            </a:r>
            <a:r>
              <a:rPr lang="en-US" sz="3200" dirty="0" smtClean="0"/>
              <a:t> a </a:t>
            </a:r>
            <a:r>
              <a:rPr lang="en-US" sz="3200" dirty="0" err="1" smtClean="0"/>
              <a:t>obcí</a:t>
            </a:r>
            <a:endParaRPr lang="en-US" sz="3200" dirty="0"/>
          </a:p>
        </p:txBody>
      </p:sp>
    </p:spTree>
    <p:extLst>
      <p:ext uri="{BB962C8B-B14F-4D97-AF65-F5344CB8AC3E}">
        <p14:creationId xmlns:p14="http://schemas.microsoft.com/office/powerpoint/2010/main" val="362351869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2361</Words>
  <Application>Microsoft Office PowerPoint</Application>
  <PresentationFormat>Předvádění na obrazovce (4:3)</PresentationFormat>
  <Paragraphs>246</Paragraphs>
  <Slides>41</Slides>
  <Notes>1</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Motiv systému Office</vt:lpstr>
      <vt:lpstr>AGENDA 21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Towards an Infrastructure for Spatial Information</vt:lpstr>
      <vt:lpstr>Current status Architecture model</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21</dc:title>
  <dc:creator>konecny</dc:creator>
  <cp:lastModifiedBy>konecny</cp:lastModifiedBy>
  <cp:revision>25</cp:revision>
  <dcterms:created xsi:type="dcterms:W3CDTF">2015-10-06T10:10:00Z</dcterms:created>
  <dcterms:modified xsi:type="dcterms:W3CDTF">2019-03-17T14:47:20Z</dcterms:modified>
</cp:coreProperties>
</file>