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60" r:id="rId16"/>
    <p:sldId id="272" r:id="rId17"/>
    <p:sldId id="273" r:id="rId18"/>
    <p:sldId id="274"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18214-0C5F-4996-B5F8-FF3AAFAD4530}" type="datetimeFigureOut">
              <a:rPr lang="cs-CZ" smtClean="0"/>
              <a:t>5.4.2017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7926A-6513-44CD-A094-CBB3FABB173D}" type="slidenum">
              <a:rPr lang="cs-CZ" smtClean="0"/>
              <a:t>‹#›</a:t>
            </a:fld>
            <a:endParaRPr lang="cs-CZ"/>
          </a:p>
        </p:txBody>
      </p:sp>
    </p:spTree>
    <p:extLst>
      <p:ext uri="{BB962C8B-B14F-4D97-AF65-F5344CB8AC3E}">
        <p14:creationId xmlns:p14="http://schemas.microsoft.com/office/powerpoint/2010/main" val="259595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68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F8AA8F-9938-4034-A2A7-C11B5F18F17E}" type="slidenum">
              <a:rPr lang="cs-CZ" altLang="cs-CZ" smtClean="0"/>
              <a:pPr>
                <a:spcBef>
                  <a:spcPct val="0"/>
                </a:spcBef>
              </a:pPr>
              <a:t>1</a:t>
            </a:fld>
            <a:endParaRPr lang="cs-CZ" altLang="cs-CZ" smtClean="0"/>
          </a:p>
        </p:txBody>
      </p:sp>
    </p:spTree>
    <p:extLst>
      <p:ext uri="{BB962C8B-B14F-4D97-AF65-F5344CB8AC3E}">
        <p14:creationId xmlns:p14="http://schemas.microsoft.com/office/powerpoint/2010/main" val="199905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88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A23750-5B30-4AAA-8395-1B6AE8CFB424}" type="slidenum">
              <a:rPr lang="cs-CZ" altLang="cs-CZ" smtClean="0"/>
              <a:pPr>
                <a:spcBef>
                  <a:spcPct val="0"/>
                </a:spcBef>
              </a:pPr>
              <a:t>2</a:t>
            </a:fld>
            <a:endParaRPr lang="cs-CZ" altLang="cs-CZ" smtClean="0"/>
          </a:p>
        </p:txBody>
      </p:sp>
    </p:spTree>
    <p:extLst>
      <p:ext uri="{BB962C8B-B14F-4D97-AF65-F5344CB8AC3E}">
        <p14:creationId xmlns:p14="http://schemas.microsoft.com/office/powerpoint/2010/main" val="335664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47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5FB769-5595-44FA-A873-26F5E3B0A818}" type="slidenum">
              <a:rPr lang="cs-CZ" altLang="cs-CZ" smtClean="0"/>
              <a:pPr>
                <a:spcBef>
                  <a:spcPct val="0"/>
                </a:spcBef>
              </a:pPr>
              <a:t>3</a:t>
            </a:fld>
            <a:endParaRPr lang="cs-CZ" altLang="cs-CZ" smtClean="0"/>
          </a:p>
        </p:txBody>
      </p:sp>
    </p:spTree>
    <p:extLst>
      <p:ext uri="{BB962C8B-B14F-4D97-AF65-F5344CB8AC3E}">
        <p14:creationId xmlns:p14="http://schemas.microsoft.com/office/powerpoint/2010/main" val="286828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809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7F2FA8-B8EC-4303-BEEC-B1CF2E592612}" type="slidenum">
              <a:rPr lang="cs-CZ" altLang="cs-CZ" smtClean="0"/>
              <a:pPr>
                <a:spcBef>
                  <a:spcPct val="0"/>
                </a:spcBef>
              </a:pPr>
              <a:t>4</a:t>
            </a:fld>
            <a:endParaRPr lang="cs-CZ" altLang="cs-CZ" smtClean="0"/>
          </a:p>
        </p:txBody>
      </p:sp>
    </p:spTree>
    <p:extLst>
      <p:ext uri="{BB962C8B-B14F-4D97-AF65-F5344CB8AC3E}">
        <p14:creationId xmlns:p14="http://schemas.microsoft.com/office/powerpoint/2010/main" val="13455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2421DB-B6B2-4AF6-B529-E1730B0512A1}" type="slidenum">
              <a:rPr lang="cs-CZ" altLang="cs-CZ" smtClean="0"/>
              <a:pPr>
                <a:spcBef>
                  <a:spcPct val="0"/>
                </a:spcBef>
              </a:pPr>
              <a:t>5</a:t>
            </a:fld>
            <a:endParaRPr lang="cs-CZ" altLang="cs-CZ" smtClean="0"/>
          </a:p>
        </p:txBody>
      </p:sp>
    </p:spTree>
    <p:extLst>
      <p:ext uri="{BB962C8B-B14F-4D97-AF65-F5344CB8AC3E}">
        <p14:creationId xmlns:p14="http://schemas.microsoft.com/office/powerpoint/2010/main" val="143051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880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2DDD95-094C-4FB5-8B81-2DB81AFB9BE8}" type="slidenum">
              <a:rPr lang="cs-CZ" altLang="cs-CZ" smtClean="0"/>
              <a:pPr>
                <a:spcBef>
                  <a:spcPct val="0"/>
                </a:spcBef>
              </a:pPr>
              <a:t>9</a:t>
            </a:fld>
            <a:endParaRPr lang="cs-CZ" altLang="cs-CZ" smtClean="0"/>
          </a:p>
        </p:txBody>
      </p:sp>
    </p:spTree>
    <p:extLst>
      <p:ext uri="{BB962C8B-B14F-4D97-AF65-F5344CB8AC3E}">
        <p14:creationId xmlns:p14="http://schemas.microsoft.com/office/powerpoint/2010/main" val="400458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9011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E9AD61-1E39-4FE1-A81E-019A9C5DE877}" type="slidenum">
              <a:rPr lang="cs-CZ" altLang="cs-CZ" smtClean="0"/>
              <a:pPr>
                <a:spcBef>
                  <a:spcPct val="0"/>
                </a:spcBef>
              </a:pPr>
              <a:t>10</a:t>
            </a:fld>
            <a:endParaRPr lang="cs-CZ" altLang="cs-CZ" smtClean="0"/>
          </a:p>
        </p:txBody>
      </p:sp>
    </p:spTree>
    <p:extLst>
      <p:ext uri="{BB962C8B-B14F-4D97-AF65-F5344CB8AC3E}">
        <p14:creationId xmlns:p14="http://schemas.microsoft.com/office/powerpoint/2010/main" val="215575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921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C11935-8499-4C7C-91E6-2D07ABA60F19}" type="slidenum">
              <a:rPr lang="cs-CZ" altLang="cs-CZ" smtClean="0"/>
              <a:pPr>
                <a:spcBef>
                  <a:spcPct val="0"/>
                </a:spcBef>
              </a:pPr>
              <a:t>11</a:t>
            </a:fld>
            <a:endParaRPr lang="cs-CZ" altLang="cs-CZ" smtClean="0"/>
          </a:p>
        </p:txBody>
      </p:sp>
    </p:spTree>
    <p:extLst>
      <p:ext uri="{BB962C8B-B14F-4D97-AF65-F5344CB8AC3E}">
        <p14:creationId xmlns:p14="http://schemas.microsoft.com/office/powerpoint/2010/main" val="342990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743911B3-2C61-4549-9CC6-D802B81D2495}" type="datetimeFigureOut">
              <a:rPr lang="cs-CZ" smtClean="0"/>
              <a:t>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223782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43911B3-2C61-4549-9CC6-D802B81D2495}" type="datetimeFigureOut">
              <a:rPr lang="cs-CZ" smtClean="0"/>
              <a:t>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411648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43911B3-2C61-4549-9CC6-D802B81D2495}" type="datetimeFigureOut">
              <a:rPr lang="cs-CZ" smtClean="0"/>
              <a:t>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423150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43911B3-2C61-4549-9CC6-D802B81D2495}" type="datetimeFigureOut">
              <a:rPr lang="cs-CZ" smtClean="0"/>
              <a:t>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16892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43911B3-2C61-4549-9CC6-D802B81D2495}" type="datetimeFigureOut">
              <a:rPr lang="cs-CZ" smtClean="0"/>
              <a:t>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210378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43911B3-2C61-4549-9CC6-D802B81D2495}" type="datetimeFigureOut">
              <a:rPr lang="cs-CZ" smtClean="0"/>
              <a:t>5.4.2017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55552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43911B3-2C61-4549-9CC6-D802B81D2495}" type="datetimeFigureOut">
              <a:rPr lang="cs-CZ" smtClean="0"/>
              <a:t>5.4.2017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252074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43911B3-2C61-4549-9CC6-D802B81D2495}" type="datetimeFigureOut">
              <a:rPr lang="cs-CZ" smtClean="0"/>
              <a:t>5.4.2017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222712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43911B3-2C61-4549-9CC6-D802B81D2495}" type="datetimeFigureOut">
              <a:rPr lang="cs-CZ" smtClean="0"/>
              <a:t>5.4.2017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272284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43911B3-2C61-4549-9CC6-D802B81D2495}" type="datetimeFigureOut">
              <a:rPr lang="cs-CZ" smtClean="0"/>
              <a:t>5.4.2017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312271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43911B3-2C61-4549-9CC6-D802B81D2495}" type="datetimeFigureOut">
              <a:rPr lang="cs-CZ" smtClean="0"/>
              <a:t>5.4.2017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94759B-85BF-4FAA-9C2A-4C7F1B0E2F3D}" type="slidenum">
              <a:rPr lang="cs-CZ" smtClean="0"/>
              <a:t>‹#›</a:t>
            </a:fld>
            <a:endParaRPr lang="cs-CZ"/>
          </a:p>
        </p:txBody>
      </p:sp>
    </p:spTree>
    <p:extLst>
      <p:ext uri="{BB962C8B-B14F-4D97-AF65-F5344CB8AC3E}">
        <p14:creationId xmlns:p14="http://schemas.microsoft.com/office/powerpoint/2010/main" val="3382871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911B3-2C61-4549-9CC6-D802B81D2495}" type="datetimeFigureOut">
              <a:rPr lang="cs-CZ" smtClean="0"/>
              <a:t>5.4.2017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4759B-85BF-4FAA-9C2A-4C7F1B0E2F3D}" type="slidenum">
              <a:rPr lang="cs-CZ" smtClean="0"/>
              <a:t>‹#›</a:t>
            </a:fld>
            <a:endParaRPr lang="cs-CZ"/>
          </a:p>
        </p:txBody>
      </p:sp>
    </p:spTree>
    <p:extLst>
      <p:ext uri="{BB962C8B-B14F-4D97-AF65-F5344CB8AC3E}">
        <p14:creationId xmlns:p14="http://schemas.microsoft.com/office/powerpoint/2010/main" val="498577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ovéPole 1"/>
          <p:cNvSpPr txBox="1">
            <a:spLocks noChangeArrowheads="1"/>
          </p:cNvSpPr>
          <p:nvPr/>
        </p:nvSpPr>
        <p:spPr bwMode="auto">
          <a:xfrm>
            <a:off x="3143251" y="260351"/>
            <a:ext cx="5657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cs-CZ" altLang="cs-CZ" sz="2800" b="1" dirty="0">
                <a:solidFill>
                  <a:srgbClr val="CC6600"/>
                </a:solidFill>
                <a:latin typeface="Arial" panose="020B0604020202020204" pitchFamily="34" charset="0"/>
                <a:cs typeface="Arial" panose="020B0604020202020204" pitchFamily="34" charset="0"/>
              </a:rPr>
              <a:t>Středověk </a:t>
            </a:r>
            <a:r>
              <a:rPr lang="cs-CZ" altLang="cs-CZ" sz="2800" b="1" dirty="0" smtClean="0">
                <a:solidFill>
                  <a:srgbClr val="CC6600"/>
                </a:solidFill>
                <a:latin typeface="Arial" panose="020B0604020202020204" pitchFamily="34" charset="0"/>
                <a:cs typeface="Arial" panose="020B0604020202020204" pitchFamily="34" charset="0"/>
              </a:rPr>
              <a:t>přelom 5/6</a:t>
            </a:r>
            <a:r>
              <a:rPr lang="cs-CZ" altLang="cs-CZ" sz="2800" b="1" dirty="0">
                <a:solidFill>
                  <a:srgbClr val="CC6600"/>
                </a:solidFill>
                <a:latin typeface="Arial" panose="020B0604020202020204" pitchFamily="34" charset="0"/>
                <a:cs typeface="Arial" panose="020B0604020202020204" pitchFamily="34" charset="0"/>
              </a:rPr>
              <a:t>. – 15. stol </a:t>
            </a:r>
          </a:p>
        </p:txBody>
      </p:sp>
      <p:sp>
        <p:nvSpPr>
          <p:cNvPr id="75779" name="TextovéPole 2"/>
          <p:cNvSpPr txBox="1">
            <a:spLocks noChangeArrowheads="1"/>
          </p:cNvSpPr>
          <p:nvPr/>
        </p:nvSpPr>
        <p:spPr bwMode="auto">
          <a:xfrm>
            <a:off x="0" y="857251"/>
            <a:ext cx="1209326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cs-CZ" altLang="cs-CZ" sz="1800" dirty="0" smtClean="0">
                <a:latin typeface="Arial" panose="020B0604020202020204" pitchFamily="34" charset="0"/>
                <a:cs typeface="Arial" panose="020B0604020202020204" pitchFamily="34" charset="0"/>
              </a:rPr>
              <a:t>Historické období </a:t>
            </a:r>
            <a:r>
              <a:rPr lang="cs-CZ" altLang="cs-CZ" sz="1800" dirty="0">
                <a:latin typeface="Arial" panose="020B0604020202020204" pitchFamily="34" charset="0"/>
                <a:cs typeface="Arial" panose="020B0604020202020204" pitchFamily="34" charset="0"/>
              </a:rPr>
              <a:t>středověku epocha mezi koncem starověku a antické civilizace a začátkem novověku. </a:t>
            </a:r>
            <a:endParaRPr lang="cs-CZ" altLang="cs-CZ" sz="1800" dirty="0" smtClean="0">
              <a:latin typeface="Arial" panose="020B0604020202020204" pitchFamily="34" charset="0"/>
              <a:cs typeface="Arial" panose="020B0604020202020204" pitchFamily="34" charset="0"/>
            </a:endParaRPr>
          </a:p>
          <a:p>
            <a:pPr algn="just" eaLnBrk="1" hangingPunct="1">
              <a:spcBef>
                <a:spcPct val="0"/>
              </a:spcBef>
              <a:buFontTx/>
              <a:buNone/>
            </a:pPr>
            <a:endParaRPr lang="cs-CZ" altLang="cs-CZ" sz="1800" dirty="0" smtClean="0">
              <a:latin typeface="Arial" panose="020B0604020202020204" pitchFamily="34" charset="0"/>
              <a:cs typeface="Arial" panose="020B0604020202020204" pitchFamily="34" charset="0"/>
            </a:endParaRPr>
          </a:p>
          <a:p>
            <a:pPr algn="just" eaLnBrk="1" hangingPunct="1">
              <a:spcBef>
                <a:spcPct val="0"/>
              </a:spcBef>
              <a:buFontTx/>
              <a:buNone/>
            </a:pPr>
            <a:r>
              <a:rPr lang="cs-CZ" altLang="cs-CZ" sz="1800" b="1" i="1" dirty="0" smtClean="0">
                <a:latin typeface="Arial" panose="020B0604020202020204" pitchFamily="34" charset="0"/>
                <a:cs typeface="Arial" panose="020B0604020202020204" pitchFamily="34" charset="0"/>
              </a:rPr>
              <a:t>Začátek </a:t>
            </a:r>
            <a:r>
              <a:rPr lang="cs-CZ" altLang="cs-CZ" sz="1800" b="1" i="1" dirty="0">
                <a:latin typeface="Arial" panose="020B0604020202020204" pitchFamily="34" charset="0"/>
                <a:cs typeface="Arial" panose="020B0604020202020204" pitchFamily="34" charset="0"/>
              </a:rPr>
              <a:t>: </a:t>
            </a:r>
          </a:p>
          <a:p>
            <a:pPr algn="just" eaLnBrk="1" hangingPunct="1">
              <a:spcBef>
                <a:spcPct val="0"/>
              </a:spcBef>
              <a:buFontTx/>
              <a:buNone/>
            </a:pPr>
            <a:r>
              <a:rPr lang="cs-CZ" altLang="cs-CZ" sz="1800" dirty="0" smtClean="0">
                <a:latin typeface="Arial" panose="020B0604020202020204" pitchFamily="34" charset="0"/>
                <a:cs typeface="Arial" panose="020B0604020202020204" pitchFamily="34" charset="0"/>
              </a:rPr>
              <a:t>Pád </a:t>
            </a:r>
            <a:r>
              <a:rPr lang="cs-CZ" altLang="cs-CZ" sz="1800" dirty="0">
                <a:latin typeface="Arial" panose="020B0604020202020204" pitchFamily="34" charset="0"/>
                <a:cs typeface="Arial" panose="020B0604020202020204" pitchFamily="34" charset="0"/>
              </a:rPr>
              <a:t>západořímské říše v roce 476 a konec bývá tradičně spojován s rokem 1491, kdy byla Kryštofem Kolumbem objevena Amerika. </a:t>
            </a:r>
          </a:p>
          <a:p>
            <a:pPr algn="just" eaLnBrk="1" hangingPunct="1">
              <a:spcBef>
                <a:spcPct val="0"/>
              </a:spcBef>
              <a:buFontTx/>
              <a:buNone/>
            </a:pPr>
            <a:endParaRPr lang="cs-CZ" altLang="cs-CZ" sz="1800" b="1" dirty="0">
              <a:latin typeface="Arial" panose="020B0604020202020204" pitchFamily="34" charset="0"/>
              <a:cs typeface="Arial" panose="020B0604020202020204" pitchFamily="34" charset="0"/>
            </a:endParaRPr>
          </a:p>
          <a:p>
            <a:pPr algn="just" eaLnBrk="1" hangingPunct="1">
              <a:spcBef>
                <a:spcPct val="0"/>
              </a:spcBef>
              <a:buFontTx/>
              <a:buNone/>
            </a:pPr>
            <a:r>
              <a:rPr lang="cs-CZ" altLang="cs-CZ" sz="1800" b="1" i="1" dirty="0">
                <a:latin typeface="Arial" panose="020B0604020202020204" pitchFamily="34" charset="0"/>
                <a:cs typeface="Arial" panose="020B0604020202020204" pitchFamily="34" charset="0"/>
              </a:rPr>
              <a:t>r. 568 významný příchodem Slovanů </a:t>
            </a:r>
            <a:r>
              <a:rPr lang="cs-CZ" altLang="cs-CZ" sz="1800" dirty="0">
                <a:latin typeface="Arial" panose="020B0604020202020204" pitchFamily="34" charset="0"/>
                <a:cs typeface="Arial" panose="020B0604020202020204" pitchFamily="34" charset="0"/>
              </a:rPr>
              <a:t>do oblasti Panonské nížiny, který je zároveň rokem uzavírajícím období stěhování národů.  </a:t>
            </a:r>
          </a:p>
          <a:p>
            <a:pPr algn="just" eaLnBrk="1" hangingPunct="1">
              <a:spcBef>
                <a:spcPct val="0"/>
              </a:spcBef>
              <a:buFontTx/>
              <a:buNone/>
            </a:pPr>
            <a:endParaRPr lang="cs-CZ" altLang="cs-CZ" sz="1800" dirty="0">
              <a:latin typeface="Arial" panose="020B0604020202020204" pitchFamily="34" charset="0"/>
              <a:cs typeface="Arial" panose="020B0604020202020204" pitchFamily="34" charset="0"/>
            </a:endParaRPr>
          </a:p>
          <a:p>
            <a:pPr algn="just" eaLnBrk="1" hangingPunct="1">
              <a:spcBef>
                <a:spcPct val="0"/>
              </a:spcBef>
              <a:buFontTx/>
              <a:buNone/>
            </a:pPr>
            <a:r>
              <a:rPr lang="cs-CZ" altLang="cs-CZ" sz="1800" dirty="0">
                <a:latin typeface="Arial" panose="020B0604020202020204" pitchFamily="34" charset="0"/>
                <a:cs typeface="Arial" panose="020B0604020202020204" pitchFamily="34" charset="0"/>
              </a:rPr>
              <a:t>Soudobá historiografie však dává přednost roku 476, kdy přijala křesťanství v katolické podobě nobilita germánského kmene Franků v čele s </a:t>
            </a:r>
            <a:r>
              <a:rPr lang="cs-CZ" altLang="cs-CZ" sz="1800" dirty="0" smtClean="0">
                <a:latin typeface="Arial" panose="020B0604020202020204" pitchFamily="34" charset="0"/>
                <a:cs typeface="Arial" panose="020B0604020202020204" pitchFamily="34" charset="0"/>
              </a:rPr>
              <a:t>králem </a:t>
            </a:r>
            <a:r>
              <a:rPr lang="cs-CZ" altLang="cs-CZ" sz="1800" dirty="0" err="1">
                <a:latin typeface="Arial" panose="020B0604020202020204" pitchFamily="34" charset="0"/>
                <a:cs typeface="Arial" panose="020B0604020202020204" pitchFamily="34" charset="0"/>
              </a:rPr>
              <a:t>Chlodvikem</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Merovejovcem</a:t>
            </a:r>
            <a:r>
              <a:rPr lang="cs-CZ" altLang="cs-CZ" sz="1800" dirty="0">
                <a:latin typeface="Arial" panose="020B0604020202020204" pitchFamily="34" charset="0"/>
                <a:cs typeface="Arial" panose="020B0604020202020204" pitchFamily="34" charset="0"/>
              </a:rPr>
              <a:t> v Remeši, nebo roku 529, kdy byla zrušena císařem Justiniánem Platónská akademie v Athénách, jako poslední koexistence dvojího náboženství (pohanství a křesťanství)</a:t>
            </a:r>
          </a:p>
          <a:p>
            <a:pPr algn="just" eaLnBrk="1" hangingPunct="1">
              <a:spcBef>
                <a:spcPct val="0"/>
              </a:spcBef>
              <a:buFontTx/>
              <a:buNone/>
            </a:pPr>
            <a:endParaRPr lang="cs-CZ" altLang="cs-CZ" sz="1800" dirty="0" smtClean="0">
              <a:latin typeface="Arial" panose="020B0604020202020204" pitchFamily="34" charset="0"/>
              <a:cs typeface="Arial" panose="020B0604020202020204" pitchFamily="34" charset="0"/>
            </a:endParaRPr>
          </a:p>
          <a:p>
            <a:pPr algn="just" eaLnBrk="1" hangingPunct="1">
              <a:spcBef>
                <a:spcPct val="0"/>
              </a:spcBef>
              <a:buFontTx/>
              <a:buNone/>
            </a:pPr>
            <a:r>
              <a:rPr lang="cs-CZ" altLang="cs-CZ" sz="1800" b="1" i="1" dirty="0" smtClean="0">
                <a:latin typeface="Arial" panose="020B0604020202020204" pitchFamily="34" charset="0"/>
                <a:cs typeface="Arial" panose="020B0604020202020204" pitchFamily="34" charset="0"/>
              </a:rPr>
              <a:t>Konec: </a:t>
            </a:r>
            <a:endParaRPr lang="cs-CZ" altLang="cs-CZ" sz="1800" b="1" i="1" dirty="0">
              <a:latin typeface="Arial" panose="020B0604020202020204" pitchFamily="34" charset="0"/>
              <a:cs typeface="Arial" panose="020B0604020202020204" pitchFamily="34" charset="0"/>
            </a:endParaRPr>
          </a:p>
          <a:p>
            <a:pPr algn="just" eaLnBrk="1" hangingPunct="1">
              <a:spcBef>
                <a:spcPct val="0"/>
              </a:spcBef>
              <a:buFontTx/>
              <a:buNone/>
            </a:pPr>
            <a:r>
              <a:rPr lang="cs-CZ" altLang="cs-CZ" sz="1800" dirty="0">
                <a:latin typeface="Arial" panose="020B0604020202020204" pitchFamily="34" charset="0"/>
                <a:cs typeface="Arial" panose="020B0604020202020204" pitchFamily="34" charset="0"/>
              </a:rPr>
              <a:t>Některými autory je konec středověku datován rokem 1453 (dobytí Konstantinopole Turky), 1456 (vynález knihtisku Johanem </a:t>
            </a:r>
            <a:r>
              <a:rPr lang="cs-CZ" altLang="cs-CZ" sz="1800" dirty="0" err="1">
                <a:latin typeface="Arial" panose="020B0604020202020204" pitchFamily="34" charset="0"/>
                <a:cs typeface="Arial" panose="020B0604020202020204" pitchFamily="34" charset="0"/>
              </a:rPr>
              <a:t>Gutenbergen</a:t>
            </a:r>
            <a:r>
              <a:rPr lang="cs-CZ" altLang="cs-CZ" sz="1800" dirty="0">
                <a:latin typeface="Arial" panose="020B0604020202020204" pitchFamily="34" charset="0"/>
                <a:cs typeface="Arial" panose="020B0604020202020204" pitchFamily="34" charset="0"/>
              </a:rPr>
              <a:t>) či rok 1517 (první veřejné vystoupení Martina Luthera a začátek reformace).  </a:t>
            </a:r>
          </a:p>
          <a:p>
            <a:pPr eaLnBrk="1" hangingPunct="1">
              <a:spcBef>
                <a:spcPct val="0"/>
              </a:spcBef>
              <a:buFontTx/>
              <a:buNone/>
            </a:pPr>
            <a:endParaRPr lang="cs-CZ" altLang="cs-CZ" sz="1800" dirty="0"/>
          </a:p>
        </p:txBody>
      </p:sp>
    </p:spTree>
    <p:extLst>
      <p:ext uri="{BB962C8B-B14F-4D97-AF65-F5344CB8AC3E}">
        <p14:creationId xmlns:p14="http://schemas.microsoft.com/office/powerpoint/2010/main" val="406722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3076" y="2852738"/>
            <a:ext cx="470376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Obrázek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114" y="-171450"/>
            <a:ext cx="51196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ovéPole 3"/>
          <p:cNvSpPr txBox="1">
            <a:spLocks noChangeArrowheads="1"/>
          </p:cNvSpPr>
          <p:nvPr/>
        </p:nvSpPr>
        <p:spPr bwMode="auto">
          <a:xfrm>
            <a:off x="6527800" y="3694114"/>
            <a:ext cx="33416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Rozsáhlý svazek úvozů směřující ke strukturní plošině pod Klášťovem </a:t>
            </a:r>
          </a:p>
        </p:txBody>
      </p:sp>
    </p:spTree>
    <p:extLst>
      <p:ext uri="{BB962C8B-B14F-4D97-AF65-F5344CB8AC3E}">
        <p14:creationId xmlns:p14="http://schemas.microsoft.com/office/powerpoint/2010/main" val="252465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E:\1602\AA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4314"/>
            <a:ext cx="39957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3" descr="E:\1602\AA0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16314"/>
            <a:ext cx="39957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4" descr="E:\1602\AA0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4" y="214313"/>
            <a:ext cx="377983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E:\1602\AA0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1038" y="3524250"/>
            <a:ext cx="3636962"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ovéPole 1"/>
          <p:cNvSpPr txBox="1">
            <a:spLocks noChangeArrowheads="1"/>
          </p:cNvSpPr>
          <p:nvPr/>
        </p:nvSpPr>
        <p:spPr bwMode="auto">
          <a:xfrm>
            <a:off x="1992314" y="3068639"/>
            <a:ext cx="6351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Velkomoravské hradisko Pohansko – profil hradištního valu</a:t>
            </a:r>
          </a:p>
        </p:txBody>
      </p:sp>
    </p:spTree>
    <p:extLst>
      <p:ext uri="{BB962C8B-B14F-4D97-AF65-F5344CB8AC3E}">
        <p14:creationId xmlns:p14="http://schemas.microsoft.com/office/powerpoint/2010/main" val="332349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65339" y="0"/>
            <a:ext cx="11746302" cy="400110"/>
          </a:xfrm>
          <a:prstGeom prst="rect">
            <a:avLst/>
          </a:prstGeom>
        </p:spPr>
        <p:txBody>
          <a:bodyPr wrap="square">
            <a:spAutoFit/>
          </a:bodyPr>
          <a:lstStyle/>
          <a:p>
            <a:pPr algn="just">
              <a:spcBef>
                <a:spcPct val="0"/>
              </a:spcBef>
              <a:buFontTx/>
              <a:buNone/>
              <a:defRPr/>
            </a:pPr>
            <a:r>
              <a:rPr lang="cs-CZ" altLang="cs-CZ" sz="2000" b="1" dirty="0" smtClean="0">
                <a:solidFill>
                  <a:srgbClr val="CC6600"/>
                </a:solidFill>
                <a:latin typeface="Arial" panose="020B0604020202020204" pitchFamily="34" charset="0"/>
                <a:ea typeface="Times New Roman" panose="02020603050405020304" pitchFamily="18" charset="0"/>
                <a:cs typeface="Arial" panose="020B0604020202020204" pitchFamily="34" charset="0"/>
              </a:rPr>
              <a:t>Vrcholný </a:t>
            </a:r>
            <a:r>
              <a:rPr lang="cs-CZ" altLang="cs-CZ" sz="2000" dirty="0" smtClean="0">
                <a:solidFill>
                  <a:srgbClr val="CC6600"/>
                </a:solidFill>
                <a:latin typeface="Arial" panose="020B0604020202020204" pitchFamily="34" charset="0"/>
                <a:ea typeface="Times New Roman" panose="02020603050405020304" pitchFamily="18" charset="0"/>
                <a:cs typeface="Arial" panose="020B0604020202020204" pitchFamily="34" charset="0"/>
              </a:rPr>
              <a:t>středověk </a:t>
            </a:r>
            <a:r>
              <a:rPr lang="cs-CZ" altLang="cs-CZ" sz="2000" dirty="0">
                <a:solidFill>
                  <a:srgbClr val="CC6600"/>
                </a:solidFill>
                <a:latin typeface="Arial" panose="020B0604020202020204" pitchFamily="34" charset="0"/>
                <a:ea typeface="Times New Roman" panose="02020603050405020304" pitchFamily="18" charset="0"/>
                <a:cs typeface="Arial" panose="020B0604020202020204" pitchFamily="34" charset="0"/>
              </a:rPr>
              <a:t>(počátek 12. století – počátek 15. století)</a:t>
            </a:r>
          </a:p>
        </p:txBody>
      </p:sp>
      <p:sp>
        <p:nvSpPr>
          <p:cNvPr id="3" name="Obdélník 2"/>
          <p:cNvSpPr/>
          <p:nvPr/>
        </p:nvSpPr>
        <p:spPr>
          <a:xfrm>
            <a:off x="-1" y="550487"/>
            <a:ext cx="12076982" cy="6186309"/>
          </a:xfrm>
          <a:prstGeom prst="rect">
            <a:avLst/>
          </a:prstGeom>
        </p:spPr>
        <p:txBody>
          <a:bodyPr wrap="square">
            <a:spAutoFit/>
          </a:bodyPr>
          <a:lstStyle/>
          <a:p>
            <a:r>
              <a:rPr lang="cs-CZ" b="1" i="1" dirty="0">
                <a:latin typeface="Arial" panose="020B0604020202020204" pitchFamily="34" charset="0"/>
                <a:cs typeface="Arial" panose="020B0604020202020204" pitchFamily="34" charset="0"/>
              </a:rPr>
              <a:t>Středověká kolonizace ve 12. - 13. </a:t>
            </a:r>
            <a:r>
              <a:rPr lang="cs-CZ" dirty="0">
                <a:latin typeface="Arial" panose="020B0604020202020204" pitchFamily="34" charset="0"/>
                <a:cs typeface="Arial" panose="020B0604020202020204" pitchFamily="34" charset="0"/>
              </a:rPr>
              <a:t>století </a:t>
            </a:r>
            <a:r>
              <a:rPr lang="cs-CZ" dirty="0" smtClean="0">
                <a:latin typeface="Arial" panose="020B0604020202020204" pitchFamily="34" charset="0"/>
                <a:cs typeface="Arial" panose="020B0604020202020204" pitchFamily="34" charset="0"/>
              </a:rPr>
              <a:t>významné projevy v oblastech </a:t>
            </a:r>
            <a:r>
              <a:rPr lang="cs-CZ" dirty="0">
                <a:latin typeface="Arial" panose="020B0604020202020204" pitchFamily="34" charset="0"/>
                <a:cs typeface="Arial" panose="020B0604020202020204" pitchFamily="34" charset="0"/>
              </a:rPr>
              <a:t>vnitrozemských i pohraničních </a:t>
            </a:r>
            <a:r>
              <a:rPr lang="cs-CZ" dirty="0" smtClean="0">
                <a:latin typeface="Arial" panose="020B0604020202020204" pitchFamily="34" charset="0"/>
                <a:cs typeface="Arial" panose="020B0604020202020204" pitchFamily="34" charset="0"/>
              </a:rPr>
              <a:t>vrchovin. Kolonisté </a:t>
            </a:r>
            <a:r>
              <a:rPr lang="cs-CZ" dirty="0">
                <a:latin typeface="Arial" panose="020B0604020202020204" pitchFamily="34" charset="0"/>
                <a:cs typeface="Arial" panose="020B0604020202020204" pitchFamily="34" charset="0"/>
              </a:rPr>
              <a:t>z Německa (</a:t>
            </a:r>
            <a:r>
              <a:rPr lang="cs-CZ" dirty="0" smtClean="0">
                <a:latin typeface="Arial" panose="020B0604020202020204" pitchFamily="34" charset="0"/>
                <a:cs typeface="Arial" panose="020B0604020202020204" pitchFamily="34" charset="0"/>
              </a:rPr>
              <a:t>Frankové, Sasové</a:t>
            </a:r>
            <a:r>
              <a:rPr lang="cs-CZ" dirty="0">
                <a:latin typeface="Arial" panose="020B0604020202020204" pitchFamily="34" charset="0"/>
                <a:cs typeface="Arial" panose="020B0604020202020204" pitchFamily="34" charset="0"/>
              </a:rPr>
              <a:t>, Bavoři, ale také Vlámové a Holanďané</a:t>
            </a:r>
            <a:r>
              <a:rPr lang="cs-CZ" dirty="0" smtClean="0">
                <a:latin typeface="Arial" panose="020B0604020202020204" pitchFamily="34" charset="0"/>
                <a:cs typeface="Arial" panose="020B0604020202020204" pitchFamily="34" charset="0"/>
              </a:rPr>
              <a:t>). </a:t>
            </a:r>
          </a:p>
          <a:p>
            <a:endParaRPr lang="cs-CZ" dirty="0" smtClean="0">
              <a:latin typeface="Arial" panose="020B0604020202020204" pitchFamily="34" charset="0"/>
              <a:cs typeface="Arial" panose="020B0604020202020204" pitchFamily="34" charset="0"/>
            </a:endParaRPr>
          </a:p>
          <a:p>
            <a:r>
              <a:rPr lang="cs-CZ" b="1" i="1" dirty="0" smtClean="0">
                <a:latin typeface="Arial" panose="020B0604020202020204" pitchFamily="34" charset="0"/>
                <a:cs typeface="Arial" panose="020B0604020202020204" pitchFamily="34" charset="0"/>
              </a:rPr>
              <a:t>Rychlý </a:t>
            </a:r>
            <a:r>
              <a:rPr lang="cs-CZ" b="1" i="1" dirty="0">
                <a:latin typeface="Arial" panose="020B0604020202020204" pitchFamily="34" charset="0"/>
                <a:cs typeface="Arial" panose="020B0604020202020204" pitchFamily="34" charset="0"/>
              </a:rPr>
              <a:t>růst počtu obyvatel </a:t>
            </a:r>
            <a:r>
              <a:rPr lang="cs-CZ" dirty="0">
                <a:latin typeface="Arial" panose="020B0604020202020204" pitchFamily="34" charset="0"/>
                <a:cs typeface="Arial" panose="020B0604020202020204" pitchFamily="34" charset="0"/>
              </a:rPr>
              <a:t>českých zemí a </a:t>
            </a:r>
            <a:r>
              <a:rPr lang="cs-CZ" dirty="0" smtClean="0">
                <a:latin typeface="Arial" panose="020B0604020202020204" pitchFamily="34" charset="0"/>
                <a:cs typeface="Arial" panose="020B0604020202020204" pitchFamily="34" charset="0"/>
              </a:rPr>
              <a:t>rozmach českého státu -  </a:t>
            </a:r>
            <a:r>
              <a:rPr lang="cs-CZ" b="1" i="1" dirty="0" smtClean="0">
                <a:latin typeface="Arial" panose="020B0604020202020204" pitchFamily="34" charset="0"/>
                <a:cs typeface="Arial" panose="020B0604020202020204" pitchFamily="34" charset="0"/>
              </a:rPr>
              <a:t>změna </a:t>
            </a:r>
            <a:r>
              <a:rPr lang="cs-CZ" b="1" i="1" dirty="0">
                <a:latin typeface="Arial" panose="020B0604020202020204" pitchFamily="34" charset="0"/>
                <a:cs typeface="Arial" panose="020B0604020202020204" pitchFamily="34" charset="0"/>
              </a:rPr>
              <a:t>celého systému </a:t>
            </a:r>
            <a:r>
              <a:rPr lang="cs-CZ" b="1" i="1" dirty="0" smtClean="0">
                <a:latin typeface="Arial" panose="020B0604020202020204" pitchFamily="34" charset="0"/>
                <a:cs typeface="Arial" panose="020B0604020202020204" pitchFamily="34" charset="0"/>
              </a:rPr>
              <a:t>hospodaření </a:t>
            </a:r>
            <a:r>
              <a:rPr lang="cs-CZ" dirty="0" smtClean="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zavedení trojpolního systému, hlubší </a:t>
            </a:r>
            <a:r>
              <a:rPr lang="cs-CZ" dirty="0" smtClean="0">
                <a:latin typeface="Arial" panose="020B0604020202020204" pitchFamily="34" charset="0"/>
                <a:cs typeface="Arial" panose="020B0604020202020204" pitchFamily="34" charset="0"/>
              </a:rPr>
              <a:t>orba </a:t>
            </a:r>
            <a:r>
              <a:rPr lang="cs-CZ" dirty="0">
                <a:latin typeface="Arial" panose="020B0604020202020204" pitchFamily="34" charset="0"/>
                <a:cs typeface="Arial" panose="020B0604020202020204" pitchFamily="34" charset="0"/>
              </a:rPr>
              <a:t>pluhem a </a:t>
            </a:r>
            <a:r>
              <a:rPr lang="cs-CZ" dirty="0" smtClean="0">
                <a:latin typeface="Arial" panose="020B0604020202020204" pitchFamily="34" charset="0"/>
                <a:cs typeface="Arial" panose="020B0604020202020204" pitchFamily="34" charset="0"/>
              </a:rPr>
              <a:t>změna tvaru </a:t>
            </a:r>
            <a:r>
              <a:rPr lang="cs-CZ" dirty="0">
                <a:latin typeface="Arial" panose="020B0604020202020204" pitchFamily="34" charset="0"/>
                <a:cs typeface="Arial" panose="020B0604020202020204" pitchFamily="34" charset="0"/>
              </a:rPr>
              <a:t>pozemku na dlouhé protáhlé </a:t>
            </a:r>
            <a:r>
              <a:rPr lang="cs-CZ" dirty="0" smtClean="0">
                <a:latin typeface="Arial" panose="020B0604020202020204" pitchFamily="34" charset="0"/>
                <a:cs typeface="Arial" panose="020B0604020202020204" pitchFamily="34" charset="0"/>
              </a:rPr>
              <a:t>pásy </a:t>
            </a:r>
            <a:r>
              <a:rPr lang="cs-CZ" b="1" i="1" dirty="0" smtClean="0">
                <a:latin typeface="Arial" panose="020B0604020202020204" pitchFamily="34" charset="0"/>
                <a:cs typeface="Arial" panose="020B0604020202020204" pitchFamily="34" charset="0"/>
              </a:rPr>
              <a:t>agrární revoluce</a:t>
            </a:r>
          </a:p>
          <a:p>
            <a:endParaRPr lang="cs-CZ" dirty="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 Rychle rostoucí města - nutnost </a:t>
            </a:r>
            <a:r>
              <a:rPr lang="cs-CZ" dirty="0">
                <a:latin typeface="Arial" panose="020B0604020202020204" pitchFamily="34" charset="0"/>
                <a:cs typeface="Arial" panose="020B0604020202020204" pitchFamily="34" charset="0"/>
              </a:rPr>
              <a:t>zvýšené produkce </a:t>
            </a:r>
            <a:r>
              <a:rPr lang="cs-CZ" dirty="0" smtClean="0">
                <a:latin typeface="Arial" panose="020B0604020202020204" pitchFamily="34" charset="0"/>
                <a:cs typeface="Arial" panose="020B0604020202020204" pitchFamily="34" charset="0"/>
              </a:rPr>
              <a:t>potravin </a:t>
            </a:r>
            <a:endParaRPr lang="cs-CZ" b="1" i="1" dirty="0" smtClean="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Zakládání </a:t>
            </a:r>
            <a:r>
              <a:rPr lang="cs-CZ" dirty="0">
                <a:latin typeface="Arial" panose="020B0604020202020204" pitchFamily="34" charset="0"/>
                <a:cs typeface="Arial" panose="020B0604020202020204" pitchFamily="34" charset="0"/>
              </a:rPr>
              <a:t>měst </a:t>
            </a:r>
            <a:r>
              <a:rPr lang="cs-CZ" dirty="0" smtClean="0">
                <a:latin typeface="Arial" panose="020B0604020202020204" pitchFamily="34" charset="0"/>
                <a:cs typeface="Arial" panose="020B0604020202020204" pitchFamily="34" charset="0"/>
              </a:rPr>
              <a:t>(</a:t>
            </a:r>
            <a:r>
              <a:rPr lang="cs-CZ" b="1" i="1" dirty="0" smtClean="0">
                <a:latin typeface="Arial" panose="020B0604020202020204" pitchFamily="34" charset="0"/>
                <a:cs typeface="Arial" panose="020B0604020202020204" pitchFamily="34" charset="0"/>
              </a:rPr>
              <a:t>městská kolonizace) </a:t>
            </a:r>
            <a:r>
              <a:rPr lang="cs-CZ" dirty="0" smtClean="0">
                <a:latin typeface="Arial" panose="020B0604020202020204" pitchFamily="34" charset="0"/>
                <a:cs typeface="Arial" panose="020B0604020202020204" pitchFamily="34" charset="0"/>
              </a:rPr>
              <a:t>přes </a:t>
            </a:r>
            <a:r>
              <a:rPr lang="cs-CZ" dirty="0">
                <a:latin typeface="Arial" panose="020B0604020202020204" pitchFamily="34" charset="0"/>
                <a:cs typeface="Arial" panose="020B0604020202020204" pitchFamily="34" charset="0"/>
              </a:rPr>
              <a:t>Slezsko, </a:t>
            </a:r>
            <a:r>
              <a:rPr lang="cs-CZ" dirty="0" smtClean="0">
                <a:latin typeface="Arial" panose="020B0604020202020204" pitchFamily="34" charset="0"/>
                <a:cs typeface="Arial" panose="020B0604020202020204" pitchFamily="34" charset="0"/>
              </a:rPr>
              <a:t>nejprve na </a:t>
            </a:r>
            <a:r>
              <a:rPr lang="cs-CZ" dirty="0">
                <a:latin typeface="Arial" panose="020B0604020202020204" pitchFamily="34" charset="0"/>
                <a:cs typeface="Arial" panose="020B0604020202020204" pitchFamily="34" charset="0"/>
              </a:rPr>
              <a:t>severní Moravu (nejstarší známé městské </a:t>
            </a:r>
            <a:r>
              <a:rPr lang="cs-CZ" dirty="0" smtClean="0">
                <a:latin typeface="Arial" panose="020B0604020202020204" pitchFamily="34" charset="0"/>
                <a:cs typeface="Arial" panose="020B0604020202020204" pitchFamily="34" charset="0"/>
              </a:rPr>
              <a:t>privilegium bylo </a:t>
            </a:r>
            <a:r>
              <a:rPr lang="cs-CZ" dirty="0">
                <a:latin typeface="Arial" panose="020B0604020202020204" pitchFamily="34" charset="0"/>
                <a:cs typeface="Arial" panose="020B0604020202020204" pitchFamily="34" charset="0"/>
              </a:rPr>
              <a:t>vydáno pro Uničov v roce 1213, následovaly </a:t>
            </a:r>
            <a:r>
              <a:rPr lang="cs-CZ" dirty="0" smtClean="0">
                <a:latin typeface="Arial" panose="020B0604020202020204" pitchFamily="34" charset="0"/>
                <a:cs typeface="Arial" panose="020B0604020202020204" pitchFamily="34" charset="0"/>
              </a:rPr>
              <a:t>Bruntál, Opava</a:t>
            </a:r>
            <a:r>
              <a:rPr lang="cs-CZ" dirty="0">
                <a:latin typeface="Arial" panose="020B0604020202020204" pitchFamily="34" charset="0"/>
                <a:cs typeface="Arial" panose="020B0604020202020204" pitchFamily="34" charset="0"/>
              </a:rPr>
              <a:t>, Jemnice a Hodonín), poté získávaly privilegia </a:t>
            </a:r>
            <a:r>
              <a:rPr lang="cs-CZ" dirty="0" smtClean="0">
                <a:latin typeface="Arial" panose="020B0604020202020204" pitchFamily="34" charset="0"/>
                <a:cs typeface="Arial" panose="020B0604020202020204" pitchFamily="34" charset="0"/>
              </a:rPr>
              <a:t>starší trhové </a:t>
            </a:r>
            <a:r>
              <a:rPr lang="cs-CZ" dirty="0">
                <a:latin typeface="Arial" panose="020B0604020202020204" pitchFamily="34" charset="0"/>
                <a:cs typeface="Arial" panose="020B0604020202020204" pitchFamily="34" charset="0"/>
              </a:rPr>
              <a:t>osady (Uherské Hradiště) nebo větší </a:t>
            </a:r>
            <a:r>
              <a:rPr lang="cs-CZ" dirty="0" smtClean="0">
                <a:latin typeface="Arial" panose="020B0604020202020204" pitchFamily="34" charset="0"/>
                <a:cs typeface="Arial" panose="020B0604020202020204" pitchFamily="34" charset="0"/>
              </a:rPr>
              <a:t>sídliště při </a:t>
            </a:r>
            <a:r>
              <a:rPr lang="cs-CZ" dirty="0">
                <a:latin typeface="Arial" panose="020B0604020202020204" pitchFamily="34" charset="0"/>
                <a:cs typeface="Arial" panose="020B0604020202020204" pitchFamily="34" charset="0"/>
              </a:rPr>
              <a:t>knížecích hradech (Staré Město pražské, </a:t>
            </a:r>
            <a:r>
              <a:rPr lang="cs-CZ" dirty="0" smtClean="0">
                <a:latin typeface="Arial" panose="020B0604020202020204" pitchFamily="34" charset="0"/>
                <a:cs typeface="Arial" panose="020B0604020202020204" pitchFamily="34" charset="0"/>
              </a:rPr>
              <a:t>Olomouc, Znojmo</a:t>
            </a:r>
            <a:r>
              <a:rPr lang="cs-CZ" dirty="0">
                <a:latin typeface="Arial" panose="020B0604020202020204" pitchFamily="34" charset="0"/>
                <a:cs typeface="Arial" panose="020B0604020202020204" pitchFamily="34" charset="0"/>
              </a:rPr>
              <a:t>, Hradec </a:t>
            </a:r>
            <a:r>
              <a:rPr lang="cs-CZ" dirty="0" smtClean="0">
                <a:latin typeface="Arial" panose="020B0604020202020204" pitchFamily="34" charset="0"/>
                <a:cs typeface="Arial" panose="020B0604020202020204" pitchFamily="34" charset="0"/>
              </a:rPr>
              <a:t>Králové, Litoměřice</a:t>
            </a:r>
            <a:r>
              <a:rPr lang="cs-CZ" dirty="0">
                <a:latin typeface="Arial" panose="020B0604020202020204" pitchFamily="34" charset="0"/>
                <a:cs typeface="Arial" panose="020B0604020202020204" pitchFamily="34" charset="0"/>
              </a:rPr>
              <a:t>, Žatec). </a:t>
            </a:r>
            <a:r>
              <a:rPr lang="cs-CZ" b="1" i="1" dirty="0" smtClean="0">
                <a:latin typeface="Arial" panose="020B0604020202020204" pitchFamily="34" charset="0"/>
                <a:cs typeface="Arial" panose="020B0604020202020204" pitchFamily="34" charset="0"/>
              </a:rPr>
              <a:t>Zakládání klášterů</a:t>
            </a:r>
            <a:r>
              <a:rPr lang="cs-CZ" dirty="0" smtClean="0">
                <a:latin typeface="Arial" panose="020B0604020202020204" pitchFamily="34" charset="0"/>
                <a:cs typeface="Arial" panose="020B0604020202020204" pitchFamily="34" charset="0"/>
              </a:rPr>
              <a:t>. </a:t>
            </a:r>
          </a:p>
          <a:p>
            <a:endParaRPr lang="cs-CZ" dirty="0" smtClean="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Zvláštní kategorii představovala </a:t>
            </a:r>
            <a:r>
              <a:rPr lang="cs-CZ" b="1" i="1" dirty="0">
                <a:latin typeface="Arial" panose="020B0604020202020204" pitchFamily="34" charset="0"/>
                <a:cs typeface="Arial" panose="020B0604020202020204" pitchFamily="34" charset="0"/>
              </a:rPr>
              <a:t>města horní </a:t>
            </a:r>
            <a:r>
              <a:rPr lang="cs-CZ" dirty="0">
                <a:latin typeface="Arial" panose="020B0604020202020204" pitchFamily="34" charset="0"/>
                <a:cs typeface="Arial" panose="020B0604020202020204" pitchFamily="34" charset="0"/>
              </a:rPr>
              <a:t>(Jihlava, </a:t>
            </a:r>
            <a:r>
              <a:rPr lang="cs-CZ" dirty="0" smtClean="0">
                <a:latin typeface="Arial" panose="020B0604020202020204" pitchFamily="34" charset="0"/>
                <a:cs typeface="Arial" panose="020B0604020202020204" pitchFamily="34" charset="0"/>
              </a:rPr>
              <a:t>Německý Brod</a:t>
            </a:r>
            <a:r>
              <a:rPr lang="cs-CZ" dirty="0">
                <a:latin typeface="Arial" panose="020B0604020202020204" pitchFamily="34" charset="0"/>
                <a:cs typeface="Arial" panose="020B0604020202020204" pitchFamily="34" charset="0"/>
              </a:rPr>
              <a:t>, Stříbro, Kutná Hora), spojená především s </a:t>
            </a:r>
            <a:r>
              <a:rPr lang="cs-CZ" dirty="0" smtClean="0">
                <a:latin typeface="Arial" panose="020B0604020202020204" pitchFamily="34" charset="0"/>
                <a:cs typeface="Arial" panose="020B0604020202020204" pitchFamily="34" charset="0"/>
              </a:rPr>
              <a:t>těžbou stříbra. </a:t>
            </a:r>
            <a:r>
              <a:rPr lang="cs-CZ" b="1" i="1" dirty="0" smtClean="0">
                <a:latin typeface="Arial" panose="020B0604020202020204" pitchFamily="34" charset="0"/>
                <a:cs typeface="Arial" panose="020B0604020202020204" pitchFamily="34" charset="0"/>
              </a:rPr>
              <a:t>Těžební kolonizace</a:t>
            </a:r>
          </a:p>
          <a:p>
            <a:endParaRPr lang="cs-CZ" b="1" i="1" dirty="0" smtClean="0">
              <a:latin typeface="Arial" panose="020B0604020202020204" pitchFamily="34" charset="0"/>
              <a:cs typeface="Arial" panose="020B0604020202020204" pitchFamily="34" charset="0"/>
            </a:endParaRPr>
          </a:p>
          <a:p>
            <a:r>
              <a:rPr lang="cs-CZ" b="1" i="1" dirty="0" smtClean="0">
                <a:latin typeface="Arial" panose="020B0604020202020204" pitchFamily="34" charset="0"/>
                <a:cs typeface="Arial" panose="020B0604020202020204" pitchFamily="34" charset="0"/>
              </a:rPr>
              <a:t>Zemědělství a krajina </a:t>
            </a:r>
            <a:endParaRPr lang="cs-CZ" b="1" i="1"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V průměru </a:t>
            </a:r>
            <a:r>
              <a:rPr lang="cs-CZ" dirty="0" smtClean="0">
                <a:latin typeface="Arial" panose="020B0604020202020204" pitchFamily="34" charset="0"/>
                <a:cs typeface="Arial" panose="020B0604020202020204" pitchFamily="34" charset="0"/>
              </a:rPr>
              <a:t>zemědělská půda zaujímala </a:t>
            </a:r>
            <a:r>
              <a:rPr lang="cs-CZ" dirty="0">
                <a:latin typeface="Arial" panose="020B0604020202020204" pitchFamily="34" charset="0"/>
                <a:cs typeface="Arial" panose="020B0604020202020204" pitchFamily="34" charset="0"/>
              </a:rPr>
              <a:t>mnohem menší výměru než dnes - kolem 30 %. </a:t>
            </a:r>
            <a:r>
              <a:rPr lang="cs-CZ" dirty="0" smtClean="0">
                <a:latin typeface="Arial" panose="020B0604020202020204" pitchFamily="34" charset="0"/>
                <a:cs typeface="Arial" panose="020B0604020202020204" pitchFamily="34" charset="0"/>
              </a:rPr>
              <a:t>Živelné </a:t>
            </a:r>
            <a:r>
              <a:rPr lang="cs-CZ" dirty="0" err="1" smtClean="0">
                <a:latin typeface="Arial" panose="020B0604020202020204" pitchFamily="34" charset="0"/>
                <a:cs typeface="Arial" panose="020B0604020202020204" pitchFamily="34" charset="0"/>
              </a:rPr>
              <a:t>rozorávánÍ</a:t>
            </a:r>
            <a:r>
              <a:rPr lang="cs-CZ" dirty="0" smtClean="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svažitých poloh a rozvodních </a:t>
            </a:r>
            <a:r>
              <a:rPr lang="cs-CZ" dirty="0" smtClean="0">
                <a:latin typeface="Arial" panose="020B0604020202020204" pitchFamily="34" charset="0"/>
                <a:cs typeface="Arial" panose="020B0604020202020204" pitchFamily="34" charset="0"/>
              </a:rPr>
              <a:t>oblastí - </a:t>
            </a:r>
            <a:r>
              <a:rPr lang="cs-CZ" b="1" i="1" dirty="0" smtClean="0">
                <a:latin typeface="Arial" panose="020B0604020202020204" pitchFamily="34" charset="0"/>
                <a:cs typeface="Arial" panose="020B0604020202020204" pitchFamily="34" charset="0"/>
              </a:rPr>
              <a:t>velký </a:t>
            </a:r>
            <a:r>
              <a:rPr lang="cs-CZ" b="1" i="1" dirty="0">
                <a:latin typeface="Arial" panose="020B0604020202020204" pitchFamily="34" charset="0"/>
                <a:cs typeface="Arial" panose="020B0604020202020204" pitchFamily="34" charset="0"/>
              </a:rPr>
              <a:t>rozmach plošné i </a:t>
            </a:r>
            <a:r>
              <a:rPr lang="cs-CZ" b="1" i="1" dirty="0" err="1">
                <a:latin typeface="Arial" panose="020B0604020202020204" pitchFamily="34" charset="0"/>
                <a:cs typeface="Arial" panose="020B0604020202020204" pitchFamily="34" charset="0"/>
              </a:rPr>
              <a:t>stržové</a:t>
            </a:r>
            <a:r>
              <a:rPr lang="cs-CZ" b="1" i="1" dirty="0">
                <a:latin typeface="Arial" panose="020B0604020202020204" pitchFamily="34" charset="0"/>
                <a:cs typeface="Arial" panose="020B0604020202020204" pitchFamily="34" charset="0"/>
              </a:rPr>
              <a:t> půdní </a:t>
            </a:r>
            <a:r>
              <a:rPr lang="cs-CZ" b="1" i="1" dirty="0" smtClean="0">
                <a:latin typeface="Arial" panose="020B0604020202020204" pitchFamily="34" charset="0"/>
                <a:cs typeface="Arial" panose="020B0604020202020204" pitchFamily="34" charset="0"/>
              </a:rPr>
              <a:t>eroze </a:t>
            </a:r>
            <a:r>
              <a:rPr lang="cs-CZ" dirty="0" smtClean="0">
                <a:latin typeface="Arial" panose="020B0604020202020204" pitchFamily="34" charset="0"/>
                <a:cs typeface="Arial" panose="020B0604020202020204" pitchFamily="34" charset="0"/>
              </a:rPr>
              <a:t>– často znemožněno souvislé obdělávání. Další příčina </a:t>
            </a:r>
            <a:r>
              <a:rPr lang="cs-CZ" dirty="0">
                <a:latin typeface="Arial" panose="020B0604020202020204" pitchFamily="34" charset="0"/>
                <a:cs typeface="Arial" panose="020B0604020202020204" pitchFamily="34" charset="0"/>
              </a:rPr>
              <a:t>zhoršení klimatických </a:t>
            </a:r>
            <a:r>
              <a:rPr lang="cs-CZ" dirty="0" smtClean="0">
                <a:latin typeface="Arial" panose="020B0604020202020204" pitchFamily="34" charset="0"/>
                <a:cs typeface="Arial" panose="020B0604020202020204" pitchFamily="34" charset="0"/>
              </a:rPr>
              <a:t>podmínek. </a:t>
            </a:r>
          </a:p>
          <a:p>
            <a:r>
              <a:rPr lang="cs-CZ" dirty="0" smtClean="0">
                <a:latin typeface="Arial" panose="020B0604020202020204" pitchFamily="34" charset="0"/>
                <a:cs typeface="Arial" panose="020B0604020202020204" pitchFamily="34" charset="0"/>
              </a:rPr>
              <a:t>Sedimentace </a:t>
            </a:r>
            <a:r>
              <a:rPr lang="cs-CZ" dirty="0">
                <a:latin typeface="Arial" panose="020B0604020202020204" pitchFamily="34" charset="0"/>
                <a:cs typeface="Arial" panose="020B0604020202020204" pitchFamily="34" charset="0"/>
              </a:rPr>
              <a:t>povodňových hlín v </a:t>
            </a:r>
            <a:r>
              <a:rPr lang="cs-CZ" dirty="0" smtClean="0">
                <a:latin typeface="Arial" panose="020B0604020202020204" pitchFamily="34" charset="0"/>
                <a:cs typeface="Arial" panose="020B0604020202020204" pitchFamily="34" charset="0"/>
              </a:rPr>
              <a:t>údolních nivách </a:t>
            </a:r>
            <a:r>
              <a:rPr lang="cs-CZ" dirty="0">
                <a:latin typeface="Arial" panose="020B0604020202020204" pitchFamily="34" charset="0"/>
                <a:cs typeface="Arial" panose="020B0604020202020204" pitchFamily="34" charset="0"/>
              </a:rPr>
              <a:t>bylo ve 14. století </a:t>
            </a:r>
            <a:r>
              <a:rPr lang="cs-CZ" dirty="0" smtClean="0">
                <a:latin typeface="Arial" panose="020B0604020202020204" pitchFamily="34" charset="0"/>
                <a:cs typeface="Arial" panose="020B0604020202020204" pitchFamily="34" charset="0"/>
              </a:rPr>
              <a:t> - zachyceno v </a:t>
            </a:r>
            <a:r>
              <a:rPr lang="cs-CZ" dirty="0">
                <a:latin typeface="Arial" panose="020B0604020202020204" pitchFamily="34" charset="0"/>
                <a:cs typeface="Arial" panose="020B0604020202020204" pitchFamily="34" charset="0"/>
              </a:rPr>
              <a:t>celé střední Evropě</a:t>
            </a:r>
          </a:p>
          <a:p>
            <a:r>
              <a:rPr lang="cs-CZ" dirty="0" smtClean="0">
                <a:latin typeface="Arial" panose="020B0604020202020204" pitchFamily="34" charset="0"/>
                <a:cs typeface="Arial" panose="020B0604020202020204" pitchFamily="34" charset="0"/>
              </a:rPr>
              <a:t>V tomto období i historicky </a:t>
            </a:r>
            <a:r>
              <a:rPr lang="cs-CZ" dirty="0">
                <a:latin typeface="Arial" panose="020B0604020202020204" pitchFamily="34" charset="0"/>
                <a:cs typeface="Arial" panose="020B0604020202020204" pitchFamily="34" charset="0"/>
              </a:rPr>
              <a:t>do ložené katastrofální </a:t>
            </a:r>
            <a:r>
              <a:rPr lang="cs-CZ" dirty="0" smtClean="0">
                <a:latin typeface="Arial" panose="020B0604020202020204" pitchFamily="34" charset="0"/>
                <a:cs typeface="Arial" panose="020B0604020202020204" pitchFamily="34" charset="0"/>
              </a:rPr>
              <a:t>povodně na </a:t>
            </a:r>
            <a:r>
              <a:rPr lang="cs-CZ" dirty="0">
                <a:latin typeface="Arial" panose="020B0604020202020204" pitchFamily="34" charset="0"/>
                <a:cs typeface="Arial" panose="020B0604020202020204" pitchFamily="34" charset="0"/>
              </a:rPr>
              <a:t>Vltavě (stržení prvního kamenného mostu v </a:t>
            </a:r>
            <a:r>
              <a:rPr lang="cs-CZ" dirty="0" smtClean="0">
                <a:latin typeface="Arial" panose="020B0604020202020204" pitchFamily="34" charset="0"/>
                <a:cs typeface="Arial" panose="020B0604020202020204" pitchFamily="34" charset="0"/>
              </a:rPr>
              <a:t>Praze). </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83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25560"/>
            <a:ext cx="12022347" cy="6186309"/>
          </a:xfrm>
          <a:prstGeom prst="rect">
            <a:avLst/>
          </a:prstGeom>
        </p:spPr>
        <p:txBody>
          <a:bodyPr wrap="square">
            <a:spAutoFit/>
          </a:bodyPr>
          <a:lstStyle/>
          <a:p>
            <a:r>
              <a:rPr lang="cs-CZ" dirty="0">
                <a:latin typeface="Arial" panose="020B0604020202020204" pitchFamily="34" charset="0"/>
                <a:cs typeface="Arial" panose="020B0604020202020204" pitchFamily="34" charset="0"/>
              </a:rPr>
              <a:t>Přílohové hospodaření vystřídala </a:t>
            </a:r>
            <a:r>
              <a:rPr lang="cs-CZ" b="1" i="1" dirty="0">
                <a:latin typeface="Arial" panose="020B0604020202020204" pitchFamily="34" charset="0"/>
                <a:cs typeface="Arial" panose="020B0604020202020204" pitchFamily="34" charset="0"/>
              </a:rPr>
              <a:t>trojpolní zemědělská </a:t>
            </a:r>
            <a:r>
              <a:rPr lang="cs-CZ" b="1" i="1" dirty="0" smtClean="0">
                <a:latin typeface="Arial" panose="020B0604020202020204" pitchFamily="34" charset="0"/>
                <a:cs typeface="Arial" panose="020B0604020202020204" pitchFamily="34" charset="0"/>
              </a:rPr>
              <a:t>hospodářská soustava</a:t>
            </a:r>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rozdělení </a:t>
            </a:r>
            <a:r>
              <a:rPr lang="cs-CZ" dirty="0" err="1">
                <a:latin typeface="Arial" panose="020B0604020202020204" pitchFamily="34" charset="0"/>
                <a:cs typeface="Arial" panose="020B0604020202020204" pitchFamily="34" charset="0"/>
              </a:rPr>
              <a:t>plužiny</a:t>
            </a:r>
            <a:r>
              <a:rPr lang="cs-CZ" dirty="0">
                <a:latin typeface="Arial" panose="020B0604020202020204" pitchFamily="34" charset="0"/>
                <a:cs typeface="Arial" panose="020B0604020202020204" pitchFamily="34" charset="0"/>
              </a:rPr>
              <a:t> na 3 přibližně stejné </a:t>
            </a:r>
            <a:r>
              <a:rPr lang="cs-CZ" dirty="0" smtClean="0">
                <a:latin typeface="Arial" panose="020B0604020202020204" pitchFamily="34" charset="0"/>
                <a:cs typeface="Arial" panose="020B0604020202020204" pitchFamily="34" charset="0"/>
              </a:rPr>
              <a:t>části.</a:t>
            </a:r>
          </a:p>
          <a:p>
            <a:r>
              <a:rPr lang="cs-CZ" dirty="0" smtClean="0">
                <a:latin typeface="Arial" panose="020B0604020202020204" pitchFamily="34" charset="0"/>
                <a:cs typeface="Arial" panose="020B0604020202020204" pitchFamily="34" charset="0"/>
              </a:rPr>
              <a:t>Střídání - ozim</a:t>
            </a:r>
            <a:r>
              <a:rPr lang="cs-CZ" dirty="0">
                <a:latin typeface="Arial" panose="020B0604020202020204" pitchFamily="34" charset="0"/>
                <a:cs typeface="Arial" panose="020B0604020202020204" pitchFamily="34" charset="0"/>
              </a:rPr>
              <a:t>, jařina a úhor – prvním rokem se selo obilí </a:t>
            </a:r>
            <a:r>
              <a:rPr lang="cs-CZ" dirty="0" smtClean="0">
                <a:latin typeface="Arial" panose="020B0604020202020204" pitchFamily="34" charset="0"/>
                <a:cs typeface="Arial" panose="020B0604020202020204" pitchFamily="34" charset="0"/>
              </a:rPr>
              <a:t>na podzim</a:t>
            </a:r>
            <a:r>
              <a:rPr lang="cs-CZ" dirty="0">
                <a:latin typeface="Arial" panose="020B0604020202020204" pitchFamily="34" charset="0"/>
                <a:cs typeface="Arial" panose="020B0604020202020204" pitchFamily="34" charset="0"/>
              </a:rPr>
              <a:t>, druhým na jaře a třetí rok pole odpočívalo. Dvě části polí </a:t>
            </a:r>
            <a:r>
              <a:rPr lang="cs-CZ" dirty="0" smtClean="0">
                <a:latin typeface="Arial" panose="020B0604020202020204" pitchFamily="34" charset="0"/>
                <a:cs typeface="Arial" panose="020B0604020202020204" pitchFamily="34" charset="0"/>
              </a:rPr>
              <a:t>byly tedy </a:t>
            </a:r>
            <a:r>
              <a:rPr lang="cs-CZ" dirty="0">
                <a:latin typeface="Arial" panose="020B0604020202020204" pitchFamily="34" charset="0"/>
                <a:cs typeface="Arial" panose="020B0604020202020204" pitchFamily="34" charset="0"/>
              </a:rPr>
              <a:t>obdělávány, třetí část ležela ladem a byla využívána pro </a:t>
            </a:r>
            <a:r>
              <a:rPr lang="cs-CZ" dirty="0" smtClean="0">
                <a:latin typeface="Arial" panose="020B0604020202020204" pitchFamily="34" charset="0"/>
                <a:cs typeface="Arial" panose="020B0604020202020204" pitchFamily="34" charset="0"/>
              </a:rPr>
              <a:t>pastvu. </a:t>
            </a:r>
          </a:p>
          <a:p>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Zmenšení plochy úhoru </a:t>
            </a:r>
            <a:r>
              <a:rPr lang="cs-CZ" dirty="0" smtClean="0">
                <a:latin typeface="Arial" panose="020B0604020202020204" pitchFamily="34" charset="0"/>
                <a:cs typeface="Arial" panose="020B0604020202020204" pitchFamily="34" charset="0"/>
              </a:rPr>
              <a:t>nedostatek </a:t>
            </a:r>
            <a:r>
              <a:rPr lang="cs-CZ" dirty="0">
                <a:latin typeface="Arial" panose="020B0604020202020204" pitchFamily="34" charset="0"/>
                <a:cs typeface="Arial" panose="020B0604020202020204" pitchFamily="34" charset="0"/>
              </a:rPr>
              <a:t>pastvy, </a:t>
            </a:r>
            <a:r>
              <a:rPr lang="cs-CZ" dirty="0" smtClean="0">
                <a:latin typeface="Arial" panose="020B0604020202020204" pitchFamily="34" charset="0"/>
                <a:cs typeface="Arial" panose="020B0604020202020204" pitchFamily="34" charset="0"/>
              </a:rPr>
              <a:t>proto vymezení </a:t>
            </a:r>
            <a:r>
              <a:rPr lang="cs-CZ" dirty="0">
                <a:latin typeface="Arial" panose="020B0604020202020204" pitchFamily="34" charset="0"/>
                <a:cs typeface="Arial" panose="020B0604020202020204" pitchFamily="34" charset="0"/>
              </a:rPr>
              <a:t>trvalých pastvin, pro něž byly vyhrazeny zejména </a:t>
            </a:r>
            <a:r>
              <a:rPr lang="cs-CZ" dirty="0" smtClean="0">
                <a:latin typeface="Arial" panose="020B0604020202020204" pitchFamily="34" charset="0"/>
                <a:cs typeface="Arial" panose="020B0604020202020204" pitchFamily="34" charset="0"/>
              </a:rPr>
              <a:t>sušší prudší </a:t>
            </a:r>
            <a:r>
              <a:rPr lang="cs-CZ" dirty="0">
                <a:latin typeface="Arial" panose="020B0604020202020204" pitchFamily="34" charset="0"/>
                <a:cs typeface="Arial" panose="020B0604020202020204" pitchFamily="34" charset="0"/>
              </a:rPr>
              <a:t>svahy. Podobně úbytek lesů vedl k nutnosti zabezpečení </a:t>
            </a:r>
            <a:r>
              <a:rPr lang="cs-CZ" dirty="0" smtClean="0">
                <a:latin typeface="Arial" panose="020B0604020202020204" pitchFamily="34" charset="0"/>
                <a:cs typeface="Arial" panose="020B0604020202020204" pitchFamily="34" charset="0"/>
              </a:rPr>
              <a:t>krmiva na </a:t>
            </a:r>
            <a:r>
              <a:rPr lang="cs-CZ" dirty="0">
                <a:latin typeface="Arial" panose="020B0604020202020204" pitchFamily="34" charset="0"/>
                <a:cs typeface="Arial" panose="020B0604020202020204" pitchFamily="34" charset="0"/>
              </a:rPr>
              <a:t>zimu a k trvalému vymezení luk, které se nacházely především </a:t>
            </a:r>
            <a:r>
              <a:rPr lang="cs-CZ" dirty="0" smtClean="0">
                <a:latin typeface="Arial" panose="020B0604020202020204" pitchFamily="34" charset="0"/>
                <a:cs typeface="Arial" panose="020B0604020202020204" pitchFamily="34" charset="0"/>
              </a:rPr>
              <a:t>ve vlhkých </a:t>
            </a:r>
            <a:r>
              <a:rPr lang="cs-CZ" dirty="0">
                <a:latin typeface="Arial" panose="020B0604020202020204" pitchFamily="34" charset="0"/>
                <a:cs typeface="Arial" panose="020B0604020202020204" pitchFamily="34" charset="0"/>
              </a:rPr>
              <a:t>údolích potoků a v okolí rybníků a mokřin</a:t>
            </a:r>
            <a:r>
              <a:rPr lang="cs-CZ" dirty="0" smtClean="0">
                <a:latin typeface="Arial" panose="020B0604020202020204" pitchFamily="34" charset="0"/>
                <a:cs typeface="Arial" panose="020B0604020202020204" pitchFamily="34" charset="0"/>
              </a:rPr>
              <a:t>. </a:t>
            </a:r>
          </a:p>
          <a:p>
            <a:endParaRPr lang="cs-CZ" dirty="0">
              <a:latin typeface="Arial" panose="020B0604020202020204" pitchFamily="34" charset="0"/>
              <a:cs typeface="Arial" panose="020B0604020202020204" pitchFamily="34" charset="0"/>
            </a:endParaRPr>
          </a:p>
          <a:p>
            <a:r>
              <a:rPr lang="cs-CZ" b="1" dirty="0" smtClean="0">
                <a:latin typeface="Arial" panose="020B0604020202020204" pitchFamily="34" charset="0"/>
                <a:cs typeface="Arial" panose="020B0604020202020204" pitchFamily="34" charset="0"/>
              </a:rPr>
              <a:t>Rozvoj řemesel </a:t>
            </a:r>
            <a:r>
              <a:rPr lang="cs-CZ" dirty="0" smtClean="0">
                <a:latin typeface="Arial" panose="020B0604020202020204" pitchFamily="34" charset="0"/>
                <a:cs typeface="Arial" panose="020B0604020202020204" pitchFamily="34" charset="0"/>
              </a:rPr>
              <a:t>ve městech i vesnicích. Mimo </a:t>
            </a:r>
            <a:r>
              <a:rPr lang="cs-CZ" dirty="0">
                <a:latin typeface="Arial" panose="020B0604020202020204" pitchFamily="34" charset="0"/>
                <a:cs typeface="Arial" panose="020B0604020202020204" pitchFamily="34" charset="0"/>
              </a:rPr>
              <a:t>města zůstaly železárny (hamry) spojené s kovárnou (využití</a:t>
            </a:r>
          </a:p>
          <a:p>
            <a:r>
              <a:rPr lang="cs-CZ" dirty="0">
                <a:latin typeface="Arial" panose="020B0604020202020204" pitchFamily="34" charset="0"/>
                <a:cs typeface="Arial" panose="020B0604020202020204" pitchFamily="34" charset="0"/>
              </a:rPr>
              <a:t>mechanického kladiva na vodní pohon). </a:t>
            </a:r>
            <a:r>
              <a:rPr lang="cs-CZ" dirty="0" smtClean="0">
                <a:latin typeface="Arial" panose="020B0604020202020204" pitchFamily="34" charset="0"/>
                <a:cs typeface="Arial" panose="020B0604020202020204" pitchFamily="34" charset="0"/>
              </a:rPr>
              <a:t> Příprava dřevěné </a:t>
            </a:r>
            <a:r>
              <a:rPr lang="cs-CZ" dirty="0">
                <a:latin typeface="Arial" panose="020B0604020202020204" pitchFamily="34" charset="0"/>
                <a:cs typeface="Arial" panose="020B0604020202020204" pitchFamily="34" charset="0"/>
              </a:rPr>
              <a:t>uhlí pálením v milířích. Sklárny a </a:t>
            </a:r>
            <a:r>
              <a:rPr lang="cs-CZ" dirty="0" smtClean="0">
                <a:latin typeface="Arial" panose="020B0604020202020204" pitchFamily="34" charset="0"/>
                <a:cs typeface="Arial" panose="020B0604020202020204" pitchFamily="34" charset="0"/>
              </a:rPr>
              <a:t>železárny tvořily nevelké osady </a:t>
            </a:r>
            <a:r>
              <a:rPr lang="cs-CZ" dirty="0">
                <a:latin typeface="Arial" panose="020B0604020202020204" pitchFamily="34" charset="0"/>
                <a:cs typeface="Arial" panose="020B0604020202020204" pitchFamily="34" charset="0"/>
              </a:rPr>
              <a:t>uprostřed lesů, při potocích a </a:t>
            </a:r>
            <a:r>
              <a:rPr lang="cs-CZ" dirty="0" smtClean="0">
                <a:latin typeface="Arial" panose="020B0604020202020204" pitchFamily="34" charset="0"/>
                <a:cs typeface="Arial" panose="020B0604020202020204" pitchFamily="34" charset="0"/>
              </a:rPr>
              <a:t>řekách. </a:t>
            </a:r>
          </a:p>
          <a:p>
            <a:endParaRPr lang="cs-CZ" dirty="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Vrcholný středověk - </a:t>
            </a:r>
            <a:r>
              <a:rPr lang="cs-CZ" b="1" i="1" dirty="0" smtClean="0">
                <a:latin typeface="Arial" panose="020B0604020202020204" pitchFamily="34" charset="0"/>
                <a:cs typeface="Arial" panose="020B0604020202020204" pitchFamily="34" charset="0"/>
              </a:rPr>
              <a:t>zásadní </a:t>
            </a:r>
            <a:r>
              <a:rPr lang="cs-CZ" b="1" i="1" dirty="0">
                <a:latin typeface="Arial" panose="020B0604020202020204" pitchFamily="34" charset="0"/>
                <a:cs typeface="Arial" panose="020B0604020202020204" pitchFamily="34" charset="0"/>
              </a:rPr>
              <a:t>a </a:t>
            </a:r>
            <a:r>
              <a:rPr lang="cs-CZ" b="1" i="1" dirty="0" smtClean="0">
                <a:latin typeface="Arial" panose="020B0604020202020204" pitchFamily="34" charset="0"/>
                <a:cs typeface="Arial" panose="020B0604020202020204" pitchFamily="34" charset="0"/>
              </a:rPr>
              <a:t>prudká změna krajiny </a:t>
            </a:r>
            <a:r>
              <a:rPr lang="cs-CZ" dirty="0">
                <a:latin typeface="Arial" panose="020B0604020202020204" pitchFamily="34" charset="0"/>
                <a:cs typeface="Arial" panose="020B0604020202020204" pitchFamily="34" charset="0"/>
              </a:rPr>
              <a:t>– odlesnění a </a:t>
            </a:r>
            <a:r>
              <a:rPr lang="cs-CZ" dirty="0" smtClean="0">
                <a:latin typeface="Arial" panose="020B0604020202020204" pitchFamily="34" charset="0"/>
                <a:cs typeface="Arial" panose="020B0604020202020204" pitchFamily="34" charset="0"/>
              </a:rPr>
              <a:t>celková změna </a:t>
            </a:r>
            <a:r>
              <a:rPr lang="cs-CZ" dirty="0">
                <a:latin typeface="Arial" panose="020B0604020202020204" pitchFamily="34" charset="0"/>
                <a:cs typeface="Arial" panose="020B0604020202020204" pitchFamily="34" charset="0"/>
              </a:rPr>
              <a:t>rázu krajiny, </a:t>
            </a:r>
            <a:r>
              <a:rPr lang="cs-CZ" dirty="0" smtClean="0">
                <a:latin typeface="Arial" panose="020B0604020202020204" pitchFamily="34" charset="0"/>
                <a:cs typeface="Arial" panose="020B0604020202020204" pitchFamily="34" charset="0"/>
              </a:rPr>
              <a:t>vznik intenzivně využívané</a:t>
            </a:r>
            <a:r>
              <a:rPr lang="cs-CZ" dirty="0">
                <a:latin typeface="Arial" panose="020B0604020202020204" pitchFamily="34" charset="0"/>
                <a:cs typeface="Arial" panose="020B0604020202020204" pitchFamily="34" charset="0"/>
              </a:rPr>
              <a:t>, silně mozaikovité pastevně polní krajiny parkového rázu</a:t>
            </a:r>
            <a:r>
              <a:rPr lang="cs-CZ" dirty="0" smtClean="0">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Definitivní umístěním sídel, přesnější vymezení využití jednotlivých částí krajiny a stanovení hranic umožnilo vznik a rozvoj pevné cestní sítě. </a:t>
            </a:r>
            <a:endParaRPr lang="cs-CZ" dirty="0" smtClean="0">
              <a:latin typeface="Arial" panose="020B0604020202020204" pitchFamily="34" charset="0"/>
              <a:cs typeface="Arial" panose="020B0604020202020204" pitchFamily="34" charset="0"/>
            </a:endParaRPr>
          </a:p>
          <a:p>
            <a:endParaRPr lang="cs-CZ" dirty="0" smtClean="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Ve </a:t>
            </a:r>
            <a:r>
              <a:rPr lang="cs-CZ" dirty="0">
                <a:latin typeface="Arial" panose="020B0604020202020204" pitchFamily="34" charset="0"/>
                <a:cs typeface="Arial" panose="020B0604020202020204" pitchFamily="34" charset="0"/>
              </a:rPr>
              <a:t>13. </a:t>
            </a:r>
            <a:r>
              <a:rPr lang="cs-CZ" dirty="0" smtClean="0">
                <a:latin typeface="Arial" panose="020B0604020202020204" pitchFamily="34" charset="0"/>
                <a:cs typeface="Arial" panose="020B0604020202020204" pitchFamily="34" charset="0"/>
              </a:rPr>
              <a:t>století na našem </a:t>
            </a:r>
            <a:r>
              <a:rPr lang="cs-CZ" dirty="0">
                <a:latin typeface="Arial" panose="020B0604020202020204" pitchFamily="34" charset="0"/>
                <a:cs typeface="Arial" panose="020B0604020202020204" pitchFamily="34" charset="0"/>
              </a:rPr>
              <a:t>území existoval maximální počet </a:t>
            </a:r>
            <a:r>
              <a:rPr lang="cs-CZ" dirty="0" smtClean="0">
                <a:latin typeface="Arial" panose="020B0604020202020204" pitchFamily="34" charset="0"/>
                <a:cs typeface="Arial" panose="020B0604020202020204" pitchFamily="34" charset="0"/>
              </a:rPr>
              <a:t>obcí, byla </a:t>
            </a:r>
            <a:r>
              <a:rPr lang="cs-CZ" dirty="0">
                <a:latin typeface="Arial" panose="020B0604020202020204" pitchFamily="34" charset="0"/>
                <a:cs typeface="Arial" panose="020B0604020202020204" pitchFamily="34" charset="0"/>
              </a:rPr>
              <a:t>vytvořena </a:t>
            </a:r>
            <a:r>
              <a:rPr lang="cs-CZ" b="1" i="1" dirty="0">
                <a:latin typeface="Arial" panose="020B0604020202020204" pitchFamily="34" charset="0"/>
                <a:cs typeface="Arial" panose="020B0604020202020204" pitchFamily="34" charset="0"/>
              </a:rPr>
              <a:t>nejhustší síť stezek </a:t>
            </a:r>
            <a:r>
              <a:rPr lang="cs-CZ" dirty="0">
                <a:latin typeface="Arial" panose="020B0604020202020204" pitchFamily="34" charset="0"/>
                <a:cs typeface="Arial" panose="020B0604020202020204" pitchFamily="34" charset="0"/>
              </a:rPr>
              <a:t>v naší historii. Její struktura se více </a:t>
            </a:r>
            <a:r>
              <a:rPr lang="cs-CZ" dirty="0" smtClean="0">
                <a:latin typeface="Arial" panose="020B0604020202020204" pitchFamily="34" charset="0"/>
                <a:cs typeface="Arial" panose="020B0604020202020204" pitchFamily="34" charset="0"/>
              </a:rPr>
              <a:t>či </a:t>
            </a:r>
            <a:r>
              <a:rPr lang="pt-BR" dirty="0" smtClean="0">
                <a:latin typeface="Arial" panose="020B0604020202020204" pitchFamily="34" charset="0"/>
                <a:cs typeface="Arial" panose="020B0604020202020204" pitchFamily="34" charset="0"/>
              </a:rPr>
              <a:t>méně </a:t>
            </a:r>
            <a:r>
              <a:rPr lang="pt-BR" dirty="0">
                <a:latin typeface="Arial" panose="020B0604020202020204" pitchFamily="34" charset="0"/>
                <a:cs typeface="Arial" panose="020B0604020202020204" pitchFamily="34" charset="0"/>
              </a:rPr>
              <a:t>porušená dochovala až do současnosti</a:t>
            </a:r>
            <a:r>
              <a:rPr lang="pt-BR" dirty="0" smtClean="0">
                <a:latin typeface="Arial" panose="020B0604020202020204" pitchFamily="34" charset="0"/>
                <a:cs typeface="Arial" panose="020B0604020202020204" pitchFamily="34" charset="0"/>
              </a:rPr>
              <a:t>.</a:t>
            </a:r>
            <a:r>
              <a:rPr lang="cs-CZ" dirty="0" smtClean="0">
                <a:latin typeface="Arial" panose="020B0604020202020204" pitchFamily="34" charset="0"/>
                <a:cs typeface="Arial" panose="020B0604020202020204" pitchFamily="34" charset="0"/>
              </a:rPr>
              <a:t> </a:t>
            </a:r>
          </a:p>
          <a:p>
            <a:endParaRPr lang="cs-CZ" dirty="0" smtClean="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Rozvoj </a:t>
            </a:r>
            <a:r>
              <a:rPr lang="cs-CZ" b="1" i="1" dirty="0">
                <a:latin typeface="Arial" panose="020B0604020202020204" pitchFamily="34" charset="0"/>
                <a:cs typeface="Arial" panose="020B0604020202020204" pitchFamily="34" charset="0"/>
              </a:rPr>
              <a:t>vodního hospodářství </a:t>
            </a:r>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rybníky existovaly již </a:t>
            </a:r>
            <a:r>
              <a:rPr lang="cs-CZ" dirty="0">
                <a:latin typeface="Arial" panose="020B0604020202020204" pitchFamily="34" charset="0"/>
                <a:cs typeface="Arial" panose="020B0604020202020204" pitchFamily="34" charset="0"/>
              </a:rPr>
              <a:t>ve 12. a 13. století, ve 14. století již byly naprosto běžnou </a:t>
            </a:r>
            <a:r>
              <a:rPr lang="cs-CZ" dirty="0" smtClean="0">
                <a:latin typeface="Arial" panose="020B0604020202020204" pitchFamily="34" charset="0"/>
                <a:cs typeface="Arial" panose="020B0604020202020204" pitchFamily="34" charset="0"/>
              </a:rPr>
              <a:t>záležitostí. </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12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585" y="3424880"/>
            <a:ext cx="11968766" cy="646331"/>
          </a:xfrm>
          <a:prstGeom prst="rect">
            <a:avLst/>
          </a:prstGeom>
        </p:spPr>
        <p:txBody>
          <a:bodyPr wrap="square">
            <a:spAutoFit/>
          </a:bodyPr>
          <a:lstStyle/>
          <a:p>
            <a:r>
              <a:rPr lang="cs-CZ" dirty="0" smtClean="0">
                <a:latin typeface="Arial" panose="020B0604020202020204" pitchFamily="34" charset="0"/>
                <a:cs typeface="Arial" panose="020B0604020202020204" pitchFamily="34" charset="0"/>
              </a:rPr>
              <a:t>Husitské </a:t>
            </a:r>
            <a:r>
              <a:rPr lang="cs-CZ" dirty="0">
                <a:latin typeface="Arial" panose="020B0604020202020204" pitchFamily="34" charset="0"/>
                <a:cs typeface="Arial" panose="020B0604020202020204" pitchFamily="34" charset="0"/>
              </a:rPr>
              <a:t>války, hladomory a zánik mnoha sídel </a:t>
            </a:r>
            <a:r>
              <a:rPr lang="cs-CZ" dirty="0" smtClean="0">
                <a:latin typeface="Arial" panose="020B0604020202020204" pitchFamily="34" charset="0"/>
                <a:cs typeface="Arial" panose="020B0604020202020204" pitchFamily="34" charset="0"/>
              </a:rPr>
              <a:t>dočasně zastavily </a:t>
            </a:r>
            <a:r>
              <a:rPr lang="cs-CZ" dirty="0">
                <a:latin typeface="Arial" panose="020B0604020202020204" pitchFamily="34" charset="0"/>
                <a:cs typeface="Arial" panose="020B0604020202020204" pitchFamily="34" charset="0"/>
              </a:rPr>
              <a:t>ústup lesa. Rozsah zemědělské půdy se </a:t>
            </a:r>
            <a:r>
              <a:rPr lang="cs-CZ" dirty="0" smtClean="0">
                <a:latin typeface="Arial" panose="020B0604020202020204" pitchFamily="34" charset="0"/>
                <a:cs typeface="Arial" panose="020B0604020202020204" pitchFamily="34" charset="0"/>
              </a:rPr>
              <a:t>počátkem 15</a:t>
            </a:r>
            <a:r>
              <a:rPr lang="cs-CZ" dirty="0">
                <a:latin typeface="Arial" panose="020B0604020202020204" pitchFamily="34" charset="0"/>
                <a:cs typeface="Arial" panose="020B0604020202020204" pitchFamily="34" charset="0"/>
              </a:rPr>
              <a:t>. století o něco zmenšil ve prospěch lesa</a:t>
            </a:r>
            <a:r>
              <a:rPr lang="cs-CZ" dirty="0" smtClean="0">
                <a:latin typeface="Arial" panose="020B0604020202020204" pitchFamily="34" charset="0"/>
                <a:cs typeface="Arial" panose="020B0604020202020204" pitchFamily="34" charset="0"/>
              </a:rPr>
              <a:t>. </a:t>
            </a:r>
          </a:p>
        </p:txBody>
      </p:sp>
      <p:sp>
        <p:nvSpPr>
          <p:cNvPr id="3" name="Obdélník 2"/>
          <p:cNvSpPr/>
          <p:nvPr/>
        </p:nvSpPr>
        <p:spPr>
          <a:xfrm>
            <a:off x="70834" y="4264437"/>
            <a:ext cx="11968766" cy="2308324"/>
          </a:xfrm>
          <a:prstGeom prst="rect">
            <a:avLst/>
          </a:prstGeom>
        </p:spPr>
        <p:txBody>
          <a:bodyPr wrap="square">
            <a:spAutoFit/>
          </a:bodyPr>
          <a:lstStyle/>
          <a:p>
            <a:r>
              <a:rPr lang="pl-PL" b="1" dirty="0" smtClean="0">
                <a:latin typeface="Arial" panose="020B0604020202020204" pitchFamily="34" charset="0"/>
                <a:cs typeface="Arial" panose="020B0604020202020204" pitchFamily="34" charset="0"/>
              </a:rPr>
              <a:t>období </a:t>
            </a:r>
            <a:r>
              <a:rPr lang="pl-PL" b="1" dirty="0">
                <a:latin typeface="Arial" panose="020B0604020202020204" pitchFamily="34" charset="0"/>
                <a:cs typeface="Arial" panose="020B0604020202020204" pitchFamily="34" charset="0"/>
              </a:rPr>
              <a:t>od 2. poloviny 15. </a:t>
            </a:r>
            <a:r>
              <a:rPr lang="pl-PL" b="1" dirty="0" smtClean="0">
                <a:latin typeface="Arial" panose="020B0604020202020204" pitchFamily="34" charset="0"/>
                <a:cs typeface="Arial" panose="020B0604020202020204" pitchFamily="34" charset="0"/>
              </a:rPr>
              <a:t>století </a:t>
            </a:r>
            <a:r>
              <a:rPr lang="cs-CZ" b="1" dirty="0" smtClean="0">
                <a:latin typeface="Arial" panose="020B0604020202020204" pitchFamily="34" charset="0"/>
                <a:cs typeface="Arial" panose="020B0604020202020204" pitchFamily="34" charset="0"/>
              </a:rPr>
              <a:t>do </a:t>
            </a:r>
            <a:r>
              <a:rPr lang="cs-CZ" b="1" dirty="0">
                <a:latin typeface="Arial" panose="020B0604020202020204" pitchFamily="34" charset="0"/>
                <a:cs typeface="Arial" panose="020B0604020202020204" pitchFamily="34" charset="0"/>
              </a:rPr>
              <a:t>počátku 17. století </a:t>
            </a:r>
            <a:r>
              <a:rPr lang="cs-CZ" dirty="0">
                <a:latin typeface="Arial" panose="020B0604020202020204" pitchFamily="34" charset="0"/>
                <a:cs typeface="Arial" panose="020B0604020202020204" pitchFamily="34" charset="0"/>
              </a:rPr>
              <a:t>bylo opět charakterizované </a:t>
            </a:r>
            <a:r>
              <a:rPr lang="cs-CZ" dirty="0" smtClean="0">
                <a:latin typeface="Arial" panose="020B0604020202020204" pitchFamily="34" charset="0"/>
                <a:cs typeface="Arial" panose="020B0604020202020204" pitchFamily="34" charset="0"/>
              </a:rPr>
              <a:t>rozšiřováním výměry </a:t>
            </a:r>
            <a:r>
              <a:rPr lang="cs-CZ" dirty="0">
                <a:latin typeface="Arial" panose="020B0604020202020204" pitchFamily="34" charset="0"/>
                <a:cs typeface="Arial" panose="020B0604020202020204" pitchFamily="34" charset="0"/>
              </a:rPr>
              <a:t>zemědělské půdy (odpovídá dílčímu </a:t>
            </a:r>
            <a:r>
              <a:rPr lang="cs-CZ" dirty="0" smtClean="0">
                <a:latin typeface="Arial" panose="020B0604020202020204" pitchFamily="34" charset="0"/>
                <a:cs typeface="Arial" panose="020B0604020202020204" pitchFamily="34" charset="0"/>
              </a:rPr>
              <a:t>teplému období </a:t>
            </a:r>
            <a:r>
              <a:rPr lang="cs-CZ" dirty="0">
                <a:latin typeface="Arial" panose="020B0604020202020204" pitchFamily="34" charset="0"/>
                <a:cs typeface="Arial" panose="020B0604020202020204" pitchFamily="34" charset="0"/>
              </a:rPr>
              <a:t>podle VAŠKŮ, 1988). Negativní následky </a:t>
            </a:r>
            <a:r>
              <a:rPr lang="cs-CZ" dirty="0" smtClean="0">
                <a:latin typeface="Arial" panose="020B0604020202020204" pitchFamily="34" charset="0"/>
                <a:cs typeface="Arial" panose="020B0604020202020204" pitchFamily="34" charset="0"/>
              </a:rPr>
              <a:t>klučení lesa </a:t>
            </a:r>
            <a:r>
              <a:rPr lang="cs-CZ" dirty="0">
                <a:latin typeface="Arial" panose="020B0604020202020204" pitchFamily="34" charset="0"/>
                <a:cs typeface="Arial" panose="020B0604020202020204" pitchFamily="34" charset="0"/>
              </a:rPr>
              <a:t>však byly vyrovnávány pestřejším </a:t>
            </a:r>
            <a:r>
              <a:rPr lang="cs-CZ" dirty="0" smtClean="0">
                <a:latin typeface="Arial" panose="020B0604020202020204" pitchFamily="34" charset="0"/>
                <a:cs typeface="Arial" panose="020B0604020202020204" pitchFamily="34" charset="0"/>
              </a:rPr>
              <a:t>sortimentem pěstovaných </a:t>
            </a:r>
            <a:r>
              <a:rPr lang="cs-CZ" dirty="0">
                <a:latin typeface="Arial" panose="020B0604020202020204" pitchFamily="34" charset="0"/>
                <a:cs typeface="Arial" panose="020B0604020202020204" pitchFamily="34" charset="0"/>
              </a:rPr>
              <a:t>plodin, rozvojem chovu ovcí na </a:t>
            </a:r>
            <a:r>
              <a:rPr lang="cs-CZ" dirty="0" smtClean="0">
                <a:latin typeface="Arial" panose="020B0604020202020204" pitchFamily="34" charset="0"/>
                <a:cs typeface="Arial" panose="020B0604020202020204" pitchFamily="34" charset="0"/>
              </a:rPr>
              <a:t>pastvinách a </a:t>
            </a:r>
            <a:r>
              <a:rPr lang="cs-CZ" dirty="0">
                <a:latin typeface="Arial" panose="020B0604020202020204" pitchFamily="34" charset="0"/>
                <a:cs typeface="Arial" panose="020B0604020202020204" pitchFamily="34" charset="0"/>
              </a:rPr>
              <a:t>zakládáním četných rybníků. </a:t>
            </a:r>
            <a:endParaRPr lang="cs-CZ" dirty="0" smtClean="0">
              <a:latin typeface="Arial" panose="020B0604020202020204" pitchFamily="34" charset="0"/>
              <a:cs typeface="Arial" panose="020B0604020202020204" pitchFamily="34" charset="0"/>
            </a:endParaRPr>
          </a:p>
          <a:p>
            <a:endParaRPr lang="cs-CZ" dirty="0" smtClean="0">
              <a:latin typeface="Arial" panose="020B0604020202020204" pitchFamily="34" charset="0"/>
              <a:cs typeface="Arial" panose="020B0604020202020204" pitchFamily="34" charset="0"/>
            </a:endParaRPr>
          </a:p>
          <a:p>
            <a:r>
              <a:rPr lang="cs-CZ" b="1" dirty="0" smtClean="0">
                <a:latin typeface="Arial" panose="020B0604020202020204" pitchFamily="34" charset="0"/>
                <a:cs typeface="Arial" panose="020B0604020202020204" pitchFamily="34" charset="0"/>
              </a:rPr>
              <a:t>Rybníkářství</a:t>
            </a:r>
            <a:r>
              <a:rPr lang="cs-CZ" dirty="0" smtClean="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patřilo </a:t>
            </a:r>
            <a:r>
              <a:rPr lang="cs-CZ" dirty="0" smtClean="0">
                <a:latin typeface="Arial" panose="020B0604020202020204" pitchFamily="34" charset="0"/>
                <a:cs typeface="Arial" panose="020B0604020202020204" pitchFamily="34" charset="0"/>
              </a:rPr>
              <a:t>tehdy k </a:t>
            </a:r>
            <a:r>
              <a:rPr lang="cs-CZ" dirty="0">
                <a:latin typeface="Arial" panose="020B0604020202020204" pitchFamily="34" charset="0"/>
                <a:cs typeface="Arial" panose="020B0604020202020204" pitchFamily="34" charset="0"/>
              </a:rPr>
              <a:t>nejvýnosnějším oborům feudálního hospodářství. Z </a:t>
            </a:r>
            <a:r>
              <a:rPr lang="cs-CZ" dirty="0" smtClean="0">
                <a:latin typeface="Arial" panose="020B0604020202020204" pitchFamily="34" charset="0"/>
                <a:cs typeface="Arial" panose="020B0604020202020204" pitchFamily="34" charset="0"/>
              </a:rPr>
              <a:t>této doby </a:t>
            </a:r>
            <a:r>
              <a:rPr lang="cs-CZ" dirty="0">
                <a:latin typeface="Arial" panose="020B0604020202020204" pitchFamily="34" charset="0"/>
                <a:cs typeface="Arial" panose="020B0604020202020204" pitchFamily="34" charset="0"/>
              </a:rPr>
              <a:t>pochází výstavba jihočeských rybničních </a:t>
            </a:r>
            <a:r>
              <a:rPr lang="cs-CZ" dirty="0" smtClean="0">
                <a:latin typeface="Arial" panose="020B0604020202020204" pitchFamily="34" charset="0"/>
                <a:cs typeface="Arial" panose="020B0604020202020204" pitchFamily="34" charset="0"/>
              </a:rPr>
              <a:t>soustav v </a:t>
            </a:r>
            <a:r>
              <a:rPr lang="cs-CZ" dirty="0">
                <a:latin typeface="Arial" panose="020B0604020202020204" pitchFamily="34" charset="0"/>
                <a:cs typeface="Arial" panose="020B0604020202020204" pitchFamily="34" charset="0"/>
              </a:rPr>
              <a:t>Třeboňské a Budějovické pánvi, na </a:t>
            </a:r>
            <a:r>
              <a:rPr lang="cs-CZ" dirty="0" err="1" smtClean="0">
                <a:latin typeface="Arial" panose="020B0604020202020204" pitchFamily="34" charset="0"/>
                <a:cs typeface="Arial" panose="020B0604020202020204" pitchFamily="34" charset="0"/>
              </a:rPr>
              <a:t>Jindřichohradecku</a:t>
            </a:r>
            <a:r>
              <a:rPr lang="cs-CZ" dirty="0" smtClean="0">
                <a:latin typeface="Arial" panose="020B0604020202020204" pitchFamily="34" charset="0"/>
                <a:cs typeface="Arial" panose="020B0604020202020204" pitchFamily="34" charset="0"/>
              </a:rPr>
              <a:t>, Plzeňsku</a:t>
            </a:r>
            <a:r>
              <a:rPr lang="cs-CZ" dirty="0">
                <a:latin typeface="Arial" panose="020B0604020202020204" pitchFamily="34" charset="0"/>
                <a:cs typeface="Arial" panose="020B0604020202020204" pitchFamily="34" charset="0"/>
              </a:rPr>
              <a:t>, na pernštejnském panství na </a:t>
            </a:r>
            <a:r>
              <a:rPr lang="cs-CZ" dirty="0" smtClean="0">
                <a:latin typeface="Arial" panose="020B0604020202020204" pitchFamily="34" charset="0"/>
                <a:cs typeface="Arial" panose="020B0604020202020204" pitchFamily="34" charset="0"/>
              </a:rPr>
              <a:t>Pardubicku. </a:t>
            </a:r>
          </a:p>
        </p:txBody>
      </p:sp>
      <p:sp>
        <p:nvSpPr>
          <p:cNvPr id="4" name="Obdélník 3"/>
          <p:cNvSpPr/>
          <p:nvPr/>
        </p:nvSpPr>
        <p:spPr>
          <a:xfrm>
            <a:off x="58036" y="67598"/>
            <a:ext cx="11827098" cy="1569660"/>
          </a:xfrm>
          <a:prstGeom prst="rect">
            <a:avLst/>
          </a:prstGeom>
        </p:spPr>
        <p:txBody>
          <a:bodyPr wrap="square">
            <a:spAutoFit/>
          </a:bodyPr>
          <a:lstStyle/>
          <a:p>
            <a:r>
              <a:rPr lang="cs-CZ" sz="2000" b="1" dirty="0" smtClean="0">
                <a:latin typeface="Arial" panose="020B0604020202020204" pitchFamily="34" charset="0"/>
                <a:cs typeface="Arial" panose="020B0604020202020204" pitchFamily="34" charset="0"/>
              </a:rPr>
              <a:t> </a:t>
            </a:r>
            <a:r>
              <a:rPr lang="cs-CZ" sz="2400" b="1" dirty="0" smtClean="0">
                <a:solidFill>
                  <a:srgbClr val="CC6600"/>
                </a:solidFill>
                <a:latin typeface="Arial" panose="020B0604020202020204" pitchFamily="34" charset="0"/>
                <a:cs typeface="Arial" panose="020B0604020202020204" pitchFamily="34" charset="0"/>
              </a:rPr>
              <a:t>Novověk 15. století až  </a:t>
            </a:r>
            <a:r>
              <a:rPr lang="cs-CZ" sz="2400" b="1" dirty="0">
                <a:solidFill>
                  <a:srgbClr val="CC6600"/>
                </a:solidFill>
                <a:latin typeface="Arial" panose="020B0604020202020204" pitchFamily="34" charset="0"/>
                <a:cs typeface="Arial" panose="020B0604020202020204" pitchFamily="34" charset="0"/>
              </a:rPr>
              <a:t>závěr </a:t>
            </a:r>
            <a:r>
              <a:rPr lang="cs-CZ" sz="2400" b="1" dirty="0" smtClean="0">
                <a:solidFill>
                  <a:srgbClr val="CC6600"/>
                </a:solidFill>
                <a:latin typeface="Arial" panose="020B0604020202020204" pitchFamily="34" charset="0"/>
                <a:cs typeface="Arial" panose="020B0604020202020204" pitchFamily="34" charset="0"/>
              </a:rPr>
              <a:t> 18. století </a:t>
            </a:r>
          </a:p>
          <a:p>
            <a:r>
              <a:rPr lang="cs-CZ" sz="2400" b="1" dirty="0" smtClean="0">
                <a:solidFill>
                  <a:srgbClr val="CC6600"/>
                </a:solidFill>
                <a:latin typeface="Arial" panose="020B0604020202020204" pitchFamily="34" charset="0"/>
                <a:cs typeface="Arial" panose="020B0604020202020204" pitchFamily="34" charset="0"/>
              </a:rPr>
              <a:t> </a:t>
            </a:r>
          </a:p>
          <a:p>
            <a:r>
              <a:rPr lang="cs-CZ" sz="2400" b="1" dirty="0" smtClean="0">
                <a:solidFill>
                  <a:srgbClr val="CC6600"/>
                </a:solidFill>
                <a:latin typeface="Arial" panose="020B0604020202020204" pitchFamily="34" charset="0"/>
                <a:cs typeface="Arial" panose="020B0604020202020204" pitchFamily="34" charset="0"/>
              </a:rPr>
              <a:t>Moderní dějiny  18. století až současnost </a:t>
            </a:r>
          </a:p>
          <a:p>
            <a:r>
              <a:rPr lang="cs-CZ" sz="2400" b="1" dirty="0" smtClean="0">
                <a:solidFill>
                  <a:srgbClr val="CC6600"/>
                </a:solidFill>
                <a:latin typeface="Arial" panose="020B0604020202020204" pitchFamily="34" charset="0"/>
                <a:cs typeface="Arial" panose="020B0604020202020204" pitchFamily="34" charset="0"/>
              </a:rPr>
              <a:t> </a:t>
            </a:r>
            <a:r>
              <a:rPr lang="cs-CZ" sz="2400" b="1" dirty="0" smtClean="0">
                <a:latin typeface="Arial" panose="020B0604020202020204" pitchFamily="34" charset="0"/>
                <a:cs typeface="Arial" panose="020B0604020202020204" pitchFamily="34" charset="0"/>
              </a:rPr>
              <a:t>(</a:t>
            </a:r>
            <a:r>
              <a:rPr lang="cs-CZ" sz="2400" dirty="0" smtClean="0">
                <a:latin typeface="Arial" panose="020B0604020202020204" pitchFamily="34" charset="0"/>
                <a:cs typeface="Arial" panose="020B0604020202020204" pitchFamily="34" charset="0"/>
              </a:rPr>
              <a:t>počátek - Velká francouzská revoluce 1789</a:t>
            </a:r>
            <a:r>
              <a:rPr lang="cs-CZ" sz="2400" b="1" dirty="0" smtClean="0">
                <a:latin typeface="Arial" panose="020B0604020202020204" pitchFamily="34" charset="0"/>
                <a:cs typeface="Arial" panose="020B0604020202020204" pitchFamily="34" charset="0"/>
              </a:rPr>
              <a:t>) </a:t>
            </a:r>
            <a:endParaRPr lang="cs-CZ" sz="2400" b="1" dirty="0">
              <a:latin typeface="Arial" panose="020B0604020202020204" pitchFamily="34" charset="0"/>
              <a:cs typeface="Arial" panose="020B0604020202020204" pitchFamily="34" charset="0"/>
            </a:endParaRPr>
          </a:p>
        </p:txBody>
      </p:sp>
      <p:sp>
        <p:nvSpPr>
          <p:cNvPr id="5" name="Obdélník 4"/>
          <p:cNvSpPr/>
          <p:nvPr/>
        </p:nvSpPr>
        <p:spPr>
          <a:xfrm>
            <a:off x="70834" y="2377181"/>
            <a:ext cx="11827098" cy="830997"/>
          </a:xfrm>
          <a:prstGeom prst="rect">
            <a:avLst/>
          </a:prstGeom>
        </p:spPr>
        <p:txBody>
          <a:bodyPr wrap="square">
            <a:spAutoFit/>
          </a:bodyPr>
          <a:lstStyle/>
          <a:p>
            <a:r>
              <a:rPr lang="cs-CZ" sz="1600" dirty="0" smtClean="0">
                <a:latin typeface="Arial" panose="020B0604020202020204" pitchFamily="34" charset="0"/>
                <a:cs typeface="Arial" panose="020B0604020202020204" pitchFamily="34" charset="0"/>
              </a:rPr>
              <a:t>Je oblíbené </a:t>
            </a:r>
            <a:r>
              <a:rPr lang="cs-CZ" sz="1600" dirty="0">
                <a:latin typeface="Arial" panose="020B0604020202020204" pitchFamily="34" charset="0"/>
                <a:cs typeface="Arial" panose="020B0604020202020204" pitchFamily="34" charset="0"/>
              </a:rPr>
              <a:t>nepoužívat přesně vymezenou </a:t>
            </a:r>
            <a:r>
              <a:rPr lang="cs-CZ" sz="1600" dirty="0" smtClean="0">
                <a:latin typeface="Arial" panose="020B0604020202020204" pitchFamily="34" charset="0"/>
                <a:cs typeface="Arial" panose="020B0604020202020204" pitchFamily="34" charset="0"/>
              </a:rPr>
              <a:t>periodizaci, </a:t>
            </a:r>
            <a:r>
              <a:rPr lang="cs-CZ" sz="1600" dirty="0">
                <a:latin typeface="Arial" panose="020B0604020202020204" pitchFamily="34" charset="0"/>
                <a:cs typeface="Arial" panose="020B0604020202020204" pitchFamily="34" charset="0"/>
              </a:rPr>
              <a:t>ale vymezovat se na přesně daná témata – například doba vlády Přemyslovců nebo Napoleonské </a:t>
            </a:r>
            <a:r>
              <a:rPr lang="cs-CZ" sz="1600" dirty="0" smtClean="0">
                <a:latin typeface="Arial" panose="020B0604020202020204" pitchFamily="34" charset="0"/>
                <a:cs typeface="Arial" panose="020B0604020202020204" pitchFamily="34" charset="0"/>
              </a:rPr>
              <a:t>války apod., kulturní etapy vývoje, společensko-ekonomické formace</a:t>
            </a:r>
          </a:p>
          <a:p>
            <a:r>
              <a:rPr lang="cs-CZ" sz="1600" dirty="0" smtClean="0">
                <a:latin typeface="Arial" panose="020B0604020202020204" pitchFamily="34" charset="0"/>
                <a:cs typeface="Arial" panose="020B0604020202020204" pitchFamily="34" charset="0"/>
              </a:rPr>
              <a:t>Pro jsou významné hybné síly – určující pro ovlivnění reliéfu a krajiny.</a:t>
            </a:r>
            <a:endParaRPr lang="cs-C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01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213806"/>
            <a:ext cx="12024575" cy="6463308"/>
          </a:xfrm>
          <a:prstGeom prst="rect">
            <a:avLst/>
          </a:prstGeom>
        </p:spPr>
        <p:txBody>
          <a:bodyPr wrap="square">
            <a:spAutoFit/>
          </a:bodyPr>
          <a:lstStyle/>
          <a:p>
            <a:r>
              <a:rPr lang="cs-CZ" b="1" dirty="0">
                <a:latin typeface="Arial" panose="020B0604020202020204" pitchFamily="34" charset="0"/>
                <a:cs typeface="Arial" panose="020B0604020202020204" pitchFamily="34" charset="0"/>
              </a:rPr>
              <a:t>Období 30leté války</a:t>
            </a:r>
            <a:r>
              <a:rPr lang="cs-CZ" dirty="0">
                <a:latin typeface="Arial" panose="020B0604020202020204" pitchFamily="34" charset="0"/>
                <a:cs typeface="Arial" panose="020B0604020202020204" pitchFamily="34" charset="0"/>
              </a:rPr>
              <a:t>, do něhož shodou okolností spadá přirozené zhoršení klimatických podmínek (nástup</a:t>
            </a:r>
          </a:p>
          <a:p>
            <a:r>
              <a:rPr lang="cs-CZ" dirty="0">
                <a:latin typeface="Arial" panose="020B0604020202020204" pitchFamily="34" charset="0"/>
                <a:cs typeface="Arial" panose="020B0604020202020204" pitchFamily="34" charset="0"/>
              </a:rPr>
              <a:t>tzv. malé doby ledové) -  zásadní zvrat v dosavadním vývoji osídlení a hospodářského využívání krajiny. </a:t>
            </a:r>
          </a:p>
          <a:p>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Snížení antropického tlaku na krajinu (počet obyvatel se snížil nejméně o jednu třetinu, hospodářství</a:t>
            </a:r>
          </a:p>
          <a:p>
            <a:r>
              <a:rPr lang="cs-CZ" dirty="0">
                <a:latin typeface="Arial" panose="020B0604020202020204" pitchFamily="34" charset="0"/>
                <a:cs typeface="Arial" panose="020B0604020202020204" pitchFamily="34" charset="0"/>
              </a:rPr>
              <a:t>bylo zcela rozvrácené a řada vesnic zanikla) mělo pronikavý vliv na krajinnou strukturu. </a:t>
            </a:r>
          </a:p>
          <a:p>
            <a:r>
              <a:rPr lang="cs-CZ" dirty="0">
                <a:latin typeface="Arial" panose="020B0604020202020204" pitchFamily="34" charset="0"/>
                <a:cs typeface="Arial" panose="020B0604020202020204" pitchFamily="34" charset="0"/>
              </a:rPr>
              <a:t>Většina krajiny zůstala během 30Ieté války a v době krátce po ní hospodářsky nevyužitá, dočasně ponechaná působení přírodních procesů.</a:t>
            </a:r>
          </a:p>
          <a:p>
            <a:r>
              <a:rPr lang="cs-CZ" dirty="0">
                <a:latin typeface="Arial" panose="020B0604020202020204" pitchFamily="34" charset="0"/>
                <a:cs typeface="Arial" panose="020B0604020202020204" pitchFamily="34" charset="0"/>
              </a:rPr>
              <a:t>Krajinná struktura s převahou polopřirozených ekosystémů s trvalým vegetačním krytem půdy v 17. století zcela </a:t>
            </a:r>
            <a:r>
              <a:rPr lang="cs-CZ" b="1" i="1" dirty="0">
                <a:latin typeface="Arial" panose="020B0604020202020204" pitchFamily="34" charset="0"/>
                <a:cs typeface="Arial" panose="020B0604020202020204" pitchFamily="34" charset="0"/>
              </a:rPr>
              <a:t>minimalizovala projevy vodní eroze </a:t>
            </a:r>
            <a:r>
              <a:rPr lang="cs-CZ" dirty="0">
                <a:latin typeface="Arial" panose="020B0604020202020204" pitchFamily="34" charset="0"/>
                <a:cs typeface="Arial" panose="020B0604020202020204" pitchFamily="34" charset="0"/>
              </a:rPr>
              <a:t>(STEHLÍK, 1981</a:t>
            </a:r>
            <a:r>
              <a:rPr lang="cs-CZ" dirty="0" smtClean="0">
                <a:latin typeface="Arial" panose="020B0604020202020204" pitchFamily="34" charset="0"/>
                <a:cs typeface="Arial" panose="020B0604020202020204" pitchFamily="34" charset="0"/>
              </a:rPr>
              <a:t>).</a:t>
            </a:r>
          </a:p>
          <a:p>
            <a:endParaRPr lang="cs-CZ" dirty="0">
              <a:latin typeface="Arial" panose="020B0604020202020204" pitchFamily="34" charset="0"/>
              <a:cs typeface="Arial" panose="020B0604020202020204" pitchFamily="34" charset="0"/>
            </a:endParaRPr>
          </a:p>
          <a:p>
            <a:r>
              <a:rPr lang="cs-CZ" b="1" dirty="0" smtClean="0">
                <a:latin typeface="Arial" panose="020B0604020202020204" pitchFamily="34" charset="0"/>
                <a:cs typeface="Arial" panose="020B0604020202020204" pitchFamily="34" charset="0"/>
              </a:rPr>
              <a:t>Barokní krajina cca 1650 – 1780 </a:t>
            </a:r>
            <a:endParaRPr lang="cs-CZ" b="1" dirty="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Začínají esteticky motivované cílevědomé </a:t>
            </a:r>
            <a:r>
              <a:rPr lang="cs-CZ" dirty="0">
                <a:latin typeface="Arial" panose="020B0604020202020204" pitchFamily="34" charset="0"/>
                <a:cs typeface="Arial" panose="020B0604020202020204" pitchFamily="34" charset="0"/>
              </a:rPr>
              <a:t>úpravy krajiny - barokní zahrady a </a:t>
            </a:r>
            <a:r>
              <a:rPr lang="cs-CZ" dirty="0" smtClean="0">
                <a:latin typeface="Arial" panose="020B0604020202020204" pitchFamily="34" charset="0"/>
                <a:cs typeface="Arial" panose="020B0604020202020204" pitchFamily="34" charset="0"/>
              </a:rPr>
              <a:t>krajinné parky</a:t>
            </a:r>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využily </a:t>
            </a:r>
            <a:r>
              <a:rPr lang="cs-CZ" dirty="0">
                <a:latin typeface="Arial" panose="020B0604020202020204" pitchFamily="34" charset="0"/>
                <a:cs typeface="Arial" panose="020B0604020202020204" pitchFamily="34" charset="0"/>
              </a:rPr>
              <a:t>přírodní mnohotvárnost české </a:t>
            </a:r>
            <a:r>
              <a:rPr lang="cs-CZ" dirty="0" smtClean="0">
                <a:latin typeface="Arial" panose="020B0604020202020204" pitchFamily="34" charset="0"/>
                <a:cs typeface="Arial" panose="020B0604020202020204" pitchFamily="34" charset="0"/>
              </a:rPr>
              <a:t>krajiny. Významně se zvýšila </a:t>
            </a:r>
            <a:r>
              <a:rPr lang="cs-CZ" dirty="0">
                <a:latin typeface="Arial" panose="020B0604020202020204" pitchFamily="34" charset="0"/>
                <a:cs typeface="Arial" panose="020B0604020202020204" pitchFamily="34" charset="0"/>
              </a:rPr>
              <a:t>především výměra obdělávané (orné) půdy. Byl </a:t>
            </a:r>
            <a:r>
              <a:rPr lang="cs-CZ" dirty="0" smtClean="0">
                <a:latin typeface="Arial" panose="020B0604020202020204" pitchFamily="34" charset="0"/>
                <a:cs typeface="Arial" panose="020B0604020202020204" pitchFamily="34" charset="0"/>
              </a:rPr>
              <a:t>to však </a:t>
            </a:r>
            <a:r>
              <a:rPr lang="cs-CZ" dirty="0">
                <a:latin typeface="Arial" panose="020B0604020202020204" pitchFamily="34" charset="0"/>
                <a:cs typeface="Arial" panose="020B0604020202020204" pitchFamily="34" charset="0"/>
              </a:rPr>
              <a:t>růst převážně extenzívní, na úkor lesů, pastvin a </a:t>
            </a:r>
            <a:r>
              <a:rPr lang="cs-CZ" dirty="0" smtClean="0">
                <a:latin typeface="Arial" panose="020B0604020202020204" pitchFamily="34" charset="0"/>
                <a:cs typeface="Arial" panose="020B0604020202020204" pitchFamily="34" charset="0"/>
              </a:rPr>
              <a:t>ladem ležící </a:t>
            </a:r>
            <a:r>
              <a:rPr lang="cs-CZ" dirty="0">
                <a:latin typeface="Arial" panose="020B0604020202020204" pitchFamily="34" charset="0"/>
                <a:cs typeface="Arial" panose="020B0604020202020204" pitchFamily="34" charset="0"/>
              </a:rPr>
              <a:t>půdy, který nebyl doprovázen odpovídajícím </a:t>
            </a:r>
            <a:r>
              <a:rPr lang="cs-CZ" dirty="0" smtClean="0">
                <a:latin typeface="Arial" panose="020B0604020202020204" pitchFamily="34" charset="0"/>
                <a:cs typeface="Arial" panose="020B0604020202020204" pitchFamily="34" charset="0"/>
              </a:rPr>
              <a:t>růstem výnosů</a:t>
            </a:r>
            <a:r>
              <a:rPr lang="cs-CZ" dirty="0">
                <a:latin typeface="Arial" panose="020B0604020202020204" pitchFamily="34" charset="0"/>
                <a:cs typeface="Arial" panose="020B0604020202020204" pitchFamily="34" charset="0"/>
              </a:rPr>
              <a:t>. Lze říci, že v průběhu 18. století v Čechách již </a:t>
            </a:r>
            <a:r>
              <a:rPr lang="cs-CZ" dirty="0" smtClean="0">
                <a:latin typeface="Arial" panose="020B0604020202020204" pitchFamily="34" charset="0"/>
                <a:cs typeface="Arial" panose="020B0604020202020204" pitchFamily="34" charset="0"/>
              </a:rPr>
              <a:t>výrazně převládala </a:t>
            </a:r>
            <a:r>
              <a:rPr lang="cs-CZ" dirty="0">
                <a:latin typeface="Arial" panose="020B0604020202020204" pitchFamily="34" charset="0"/>
                <a:cs typeface="Arial" panose="020B0604020202020204" pitchFamily="34" charset="0"/>
              </a:rPr>
              <a:t>orná půda nad ostatními krajinnými </a:t>
            </a:r>
            <a:r>
              <a:rPr lang="cs-CZ" dirty="0" smtClean="0">
                <a:latin typeface="Arial" panose="020B0604020202020204" pitchFamily="34" charset="0"/>
                <a:cs typeface="Arial" panose="020B0604020202020204" pitchFamily="34" charset="0"/>
              </a:rPr>
              <a:t>složkami (lesy</a:t>
            </a:r>
            <a:r>
              <a:rPr lang="cs-CZ" dirty="0">
                <a:latin typeface="Arial" panose="020B0604020202020204" pitchFamily="34" charset="0"/>
                <a:cs typeface="Arial" panose="020B0604020202020204" pitchFamily="34" charset="0"/>
              </a:rPr>
              <a:t>, louky, pastviny, </a:t>
            </a:r>
            <a:r>
              <a:rPr lang="cs-CZ" dirty="0" err="1">
                <a:latin typeface="Arial" panose="020B0604020202020204" pitchFamily="34" charset="0"/>
                <a:cs typeface="Arial" panose="020B0604020202020204" pitchFamily="34" charset="0"/>
              </a:rPr>
              <a:t>lada</a:t>
            </a:r>
            <a:r>
              <a:rPr lang="cs-CZ" dirty="0">
                <a:latin typeface="Arial" panose="020B0604020202020204" pitchFamily="34" charset="0"/>
                <a:cs typeface="Arial" panose="020B0604020202020204" pitchFamily="34" charset="0"/>
              </a:rPr>
              <a:t>, rybníky</a:t>
            </a:r>
            <a:r>
              <a:rPr lang="cs-CZ" dirty="0" smtClean="0">
                <a:latin typeface="Arial" panose="020B0604020202020204" pitchFamily="34" charset="0"/>
                <a:cs typeface="Arial" panose="020B0604020202020204" pitchFamily="34" charset="0"/>
              </a:rPr>
              <a:t>).</a:t>
            </a:r>
          </a:p>
          <a:p>
            <a:endParaRPr lang="cs-CZ" dirty="0">
              <a:latin typeface="Arial" panose="020B0604020202020204" pitchFamily="34" charset="0"/>
              <a:cs typeface="Arial" panose="020B0604020202020204" pitchFamily="34" charset="0"/>
            </a:endParaRPr>
          </a:p>
          <a:p>
            <a:r>
              <a:rPr lang="cs-CZ" b="1" i="1" dirty="0" smtClean="0">
                <a:latin typeface="Arial" panose="020B0604020202020204" pitchFamily="34" charset="0"/>
                <a:cs typeface="Arial" panose="020B0604020202020204" pitchFamily="34" charset="0"/>
              </a:rPr>
              <a:t>V 17</a:t>
            </a:r>
            <a:r>
              <a:rPr lang="cs-CZ" b="1" i="1" dirty="0">
                <a:latin typeface="Arial" panose="020B0604020202020204" pitchFamily="34" charset="0"/>
                <a:cs typeface="Arial" panose="020B0604020202020204" pitchFamily="34" charset="0"/>
              </a:rPr>
              <a:t>. století docházelo k rozsáhlé kolonizaci </a:t>
            </a:r>
            <a:r>
              <a:rPr lang="cs-CZ" b="1" i="1" dirty="0" smtClean="0">
                <a:latin typeface="Arial" panose="020B0604020202020204" pitchFamily="34" charset="0"/>
                <a:cs typeface="Arial" panose="020B0604020202020204" pitchFamily="34" charset="0"/>
              </a:rPr>
              <a:t>Šumavy</a:t>
            </a:r>
            <a:r>
              <a:rPr lang="cs-CZ" dirty="0" smtClean="0">
                <a:latin typeface="Arial" panose="020B0604020202020204" pitchFamily="34" charset="0"/>
                <a:cs typeface="Arial" panose="020B0604020202020204" pitchFamily="34" charset="0"/>
              </a:rPr>
              <a:t>, Novohradských</a:t>
            </a:r>
            <a:r>
              <a:rPr lang="cs-CZ" dirty="0">
                <a:latin typeface="Arial" panose="020B0604020202020204" pitchFamily="34" charset="0"/>
                <a:cs typeface="Arial" panose="020B0604020202020204" pitchFamily="34" charset="0"/>
              </a:rPr>
              <a:t>, Jizerských hor a dalších, kde vznikaly nové sklárny a </a:t>
            </a:r>
            <a:r>
              <a:rPr lang="cs-CZ" dirty="0" smtClean="0">
                <a:latin typeface="Arial" panose="020B0604020202020204" pitchFamily="34" charset="0"/>
                <a:cs typeface="Arial" panose="020B0604020202020204" pitchFamily="34" charset="0"/>
              </a:rPr>
              <a:t>další manufaktury</a:t>
            </a:r>
            <a:r>
              <a:rPr lang="cs-CZ" dirty="0">
                <a:latin typeface="Arial" panose="020B0604020202020204" pitchFamily="34" charset="0"/>
                <a:cs typeface="Arial" panose="020B0604020202020204" pitchFamily="34" charset="0"/>
              </a:rPr>
              <a:t>. </a:t>
            </a:r>
            <a:r>
              <a:rPr lang="cs-CZ" b="1" i="1" dirty="0">
                <a:latin typeface="Arial" panose="020B0604020202020204" pitchFamily="34" charset="0"/>
                <a:cs typeface="Arial" panose="020B0604020202020204" pitchFamily="34" charset="0"/>
              </a:rPr>
              <a:t>V 17. století se také dovršila valašská kolonizace</a:t>
            </a:r>
            <a:r>
              <a:rPr lang="cs-CZ" dirty="0">
                <a:latin typeface="Arial" panose="020B0604020202020204" pitchFamily="34" charset="0"/>
                <a:cs typeface="Arial" panose="020B0604020202020204" pitchFamily="34" charset="0"/>
              </a:rPr>
              <a:t>, při </a:t>
            </a:r>
            <a:r>
              <a:rPr lang="cs-CZ" dirty="0" smtClean="0">
                <a:latin typeface="Arial" panose="020B0604020202020204" pitchFamily="34" charset="0"/>
                <a:cs typeface="Arial" panose="020B0604020202020204" pitchFamily="34" charset="0"/>
              </a:rPr>
              <a:t>níž byly </a:t>
            </a:r>
            <a:r>
              <a:rPr lang="cs-CZ" dirty="0">
                <a:latin typeface="Arial" panose="020B0604020202020204" pitchFamily="34" charset="0"/>
                <a:cs typeface="Arial" panose="020B0604020202020204" pitchFamily="34" charset="0"/>
              </a:rPr>
              <a:t>osídleny vyšší polohy v oblasti Beskyd a Bílých Karpat.</a:t>
            </a:r>
            <a:endParaRPr lang="cs-CZ" dirty="0" smtClean="0">
              <a:latin typeface="Arial" panose="020B0604020202020204" pitchFamily="34" charset="0"/>
              <a:cs typeface="Arial" panose="020B0604020202020204" pitchFamily="34" charset="0"/>
            </a:endParaRPr>
          </a:p>
          <a:p>
            <a:endParaRPr lang="cs-CZ" dirty="0" smtClean="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 </a:t>
            </a:r>
            <a:r>
              <a:rPr lang="cs-CZ" b="1" i="1" dirty="0">
                <a:latin typeface="Arial" panose="020B0604020202020204" pitchFamily="34" charset="0"/>
                <a:cs typeface="Arial" panose="020B0604020202020204" pitchFamily="34" charset="0"/>
              </a:rPr>
              <a:t>Koncem 18. a </a:t>
            </a:r>
            <a:r>
              <a:rPr lang="cs-CZ" b="1" i="1" dirty="0" smtClean="0">
                <a:latin typeface="Arial" panose="020B0604020202020204" pitchFamily="34" charset="0"/>
                <a:cs typeface="Arial" panose="020B0604020202020204" pitchFamily="34" charset="0"/>
              </a:rPr>
              <a:t>počátkem 19</a:t>
            </a:r>
            <a:r>
              <a:rPr lang="cs-CZ" b="1" i="1" dirty="0">
                <a:latin typeface="Arial" panose="020B0604020202020204" pitchFamily="34" charset="0"/>
                <a:cs typeface="Arial" panose="020B0604020202020204" pitchFamily="34" charset="0"/>
              </a:rPr>
              <a:t>. století </a:t>
            </a:r>
            <a:r>
              <a:rPr lang="cs-CZ" dirty="0">
                <a:latin typeface="Arial" panose="020B0604020202020204" pitchFamily="34" charset="0"/>
                <a:cs typeface="Arial" panose="020B0604020202020204" pitchFamily="34" charset="0"/>
              </a:rPr>
              <a:t>došlo během krátké doby </a:t>
            </a:r>
            <a:r>
              <a:rPr lang="cs-CZ" dirty="0" smtClean="0">
                <a:latin typeface="Arial" panose="020B0604020202020204" pitchFamily="34" charset="0"/>
                <a:cs typeface="Arial" panose="020B0604020202020204" pitchFamily="34" charset="0"/>
              </a:rPr>
              <a:t>několika desetiletí </a:t>
            </a:r>
            <a:r>
              <a:rPr lang="cs-CZ" dirty="0">
                <a:latin typeface="Arial" panose="020B0604020202020204" pitchFamily="34" charset="0"/>
                <a:cs typeface="Arial" panose="020B0604020202020204" pitchFamily="34" charset="0"/>
              </a:rPr>
              <a:t>ke zrušení většiny českých rybníků, mezi </a:t>
            </a:r>
            <a:r>
              <a:rPr lang="cs-CZ" dirty="0" smtClean="0">
                <a:latin typeface="Arial" panose="020B0604020202020204" pitchFamily="34" charset="0"/>
                <a:cs typeface="Arial" panose="020B0604020202020204" pitchFamily="34" charset="0"/>
              </a:rPr>
              <a:t>nimi i </a:t>
            </a:r>
            <a:r>
              <a:rPr lang="cs-CZ" dirty="0">
                <a:latin typeface="Arial" panose="020B0604020202020204" pitchFamily="34" charset="0"/>
                <a:cs typeface="Arial" panose="020B0604020202020204" pitchFamily="34" charset="0"/>
              </a:rPr>
              <a:t>velkých </a:t>
            </a:r>
            <a:r>
              <a:rPr lang="cs-CZ" dirty="0" smtClean="0">
                <a:latin typeface="Arial" panose="020B0604020202020204" pitchFamily="34" charset="0"/>
                <a:cs typeface="Arial" panose="020B0604020202020204" pitchFamily="34" charset="0"/>
              </a:rPr>
              <a:t>rybničních soustav. </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4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0252" y="137152"/>
            <a:ext cx="12041748" cy="6247864"/>
          </a:xfrm>
          <a:prstGeom prst="rect">
            <a:avLst/>
          </a:prstGeom>
        </p:spPr>
        <p:txBody>
          <a:bodyPr wrap="square">
            <a:spAutoFit/>
          </a:bodyPr>
          <a:lstStyle/>
          <a:p>
            <a:r>
              <a:rPr lang="cs-CZ" sz="2000" b="1" dirty="0">
                <a:latin typeface="Arial" panose="020B0604020202020204" pitchFamily="34" charset="0"/>
                <a:cs typeface="Arial" panose="020B0604020202020204" pitchFamily="34" charset="0"/>
              </a:rPr>
              <a:t>Průmyslová revoluce</a:t>
            </a:r>
            <a:r>
              <a:rPr lang="cs-CZ" sz="2000" dirty="0">
                <a:latin typeface="Arial" panose="020B0604020202020204" pitchFamily="34" charset="0"/>
                <a:cs typeface="Arial" panose="020B0604020202020204" pitchFamily="34" charset="0"/>
              </a:rPr>
              <a:t> byla postupná změna v období od </a:t>
            </a:r>
            <a:r>
              <a:rPr lang="cs-CZ" sz="2000" dirty="0" smtClean="0">
                <a:latin typeface="Arial" panose="020B0604020202020204" pitchFamily="34" charset="0"/>
                <a:cs typeface="Arial" panose="020B0604020202020204" pitchFamily="34" charset="0"/>
              </a:rPr>
              <a:t>18. </a:t>
            </a:r>
            <a:r>
              <a:rPr lang="cs-CZ" sz="2000" dirty="0">
                <a:latin typeface="Arial" panose="020B0604020202020204" pitchFamily="34" charset="0"/>
                <a:cs typeface="Arial" panose="020B0604020202020204" pitchFamily="34" charset="0"/>
              </a:rPr>
              <a:t>do </a:t>
            </a:r>
            <a:r>
              <a:rPr lang="cs-CZ" sz="2000" dirty="0" smtClean="0">
                <a:latin typeface="Arial" panose="020B0604020202020204" pitchFamily="34" charset="0"/>
                <a:cs typeface="Arial" panose="020B0604020202020204" pitchFamily="34" charset="0"/>
              </a:rPr>
              <a:t>19. století  - zásadní proměna zemědělství, výroby, těžby a dopravy a  </a:t>
            </a:r>
            <a:r>
              <a:rPr lang="cs-CZ" sz="2000" dirty="0">
                <a:latin typeface="Arial" panose="020B0604020202020204" pitchFamily="34" charset="0"/>
                <a:cs typeface="Arial" panose="020B0604020202020204" pitchFamily="34" charset="0"/>
              </a:rPr>
              <a:t>další hospodářské sektory. Do té doby hospodářství dominovalo zemědělství</a:t>
            </a:r>
            <a:r>
              <a:rPr lang="cs-CZ" sz="2000" dirty="0" smtClean="0">
                <a:latin typeface="Arial" panose="020B0604020202020204" pitchFamily="34" charset="0"/>
                <a:cs typeface="Arial" panose="020B0604020202020204" pitchFamily="34" charset="0"/>
              </a:rPr>
              <a:t>.</a:t>
            </a:r>
          </a:p>
          <a:p>
            <a:endParaRPr lang="cs-CZ" sz="2000" dirty="0" smtClean="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Ve výrobním procesu docházelo k </a:t>
            </a:r>
            <a:r>
              <a:rPr lang="cs-CZ" sz="2000" i="1" dirty="0">
                <a:latin typeface="Arial" panose="020B0604020202020204" pitchFamily="34" charset="0"/>
                <a:cs typeface="Arial" panose="020B0604020202020204" pitchFamily="34" charset="0"/>
              </a:rPr>
              <a:t>přechodu</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ruční výroba v manufakturách k </a:t>
            </a:r>
            <a:r>
              <a:rPr lang="cs-CZ" sz="2000" i="1" dirty="0">
                <a:latin typeface="Arial" panose="020B0604020202020204" pitchFamily="34" charset="0"/>
                <a:cs typeface="Arial" panose="020B0604020202020204" pitchFamily="34" charset="0"/>
              </a:rPr>
              <a:t>tovární strojní velkovýrobě</a:t>
            </a:r>
            <a:r>
              <a:rPr lang="cs-CZ" sz="2000" dirty="0">
                <a:latin typeface="Arial" panose="020B0604020202020204" pitchFamily="34" charset="0"/>
                <a:cs typeface="Arial" panose="020B0604020202020204" pitchFamily="34" charset="0"/>
              </a:rPr>
              <a:t> za pomoci nových </a:t>
            </a:r>
            <a:r>
              <a:rPr lang="cs-CZ" sz="2000" dirty="0" smtClean="0">
                <a:latin typeface="Arial" panose="020B0604020202020204" pitchFamily="34" charset="0"/>
                <a:cs typeface="Arial" panose="020B0604020202020204" pitchFamily="34" charset="0"/>
              </a:rPr>
              <a:t>zdrojů energie (uhlí) , zvýšená  </a:t>
            </a:r>
            <a:r>
              <a:rPr lang="cs-CZ" sz="2000" dirty="0">
                <a:latin typeface="Arial" panose="020B0604020202020204" pitchFamily="34" charset="0"/>
                <a:cs typeface="Arial" panose="020B0604020202020204" pitchFamily="34" charset="0"/>
              </a:rPr>
              <a:t>specializaci </a:t>
            </a:r>
            <a:r>
              <a:rPr lang="cs-CZ" sz="2000" dirty="0" smtClean="0">
                <a:latin typeface="Arial" panose="020B0604020202020204" pitchFamily="34" charset="0"/>
                <a:cs typeface="Arial" panose="020B0604020202020204" pitchFamily="34" charset="0"/>
              </a:rPr>
              <a:t> a industrializace  - parní stroj </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Průmyslová revoluce si vynutila změny v dopravě, protože dřívější formy přepravy již nedokázaly uspokojit nové nároky výroby a trhu. </a:t>
            </a:r>
            <a:r>
              <a:rPr lang="cs-CZ" sz="2000" dirty="0" smtClean="0">
                <a:latin typeface="Arial" panose="020B0604020202020204" pitchFamily="34" charset="0"/>
                <a:cs typeface="Arial" panose="020B0604020202020204" pitchFamily="34" charset="0"/>
              </a:rPr>
              <a:t>Parní stroj lepší pohon – lodní i železniční doprava. </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 </a:t>
            </a:r>
            <a:r>
              <a:rPr lang="cs-CZ" sz="2000" b="1" dirty="0">
                <a:latin typeface="Arial" panose="020B0604020202020204" pitchFamily="34" charset="0"/>
                <a:cs typeface="Arial" panose="020B0604020202020204" pitchFamily="34" charset="0"/>
              </a:rPr>
              <a:t>19. století </a:t>
            </a:r>
            <a:r>
              <a:rPr lang="cs-CZ" sz="2000" dirty="0">
                <a:latin typeface="Arial" panose="020B0604020202020204" pitchFamily="34" charset="0"/>
                <a:cs typeface="Arial" panose="020B0604020202020204" pitchFamily="34" charset="0"/>
              </a:rPr>
              <a:t>se ve struktuře a vývoji kulturní </a:t>
            </a:r>
            <a:r>
              <a:rPr lang="cs-CZ" sz="2000" dirty="0" smtClean="0">
                <a:latin typeface="Arial" panose="020B0604020202020204" pitchFamily="34" charset="0"/>
                <a:cs typeface="Arial" panose="020B0604020202020204" pitchFamily="34" charset="0"/>
              </a:rPr>
              <a:t>zemědělské krajiny </a:t>
            </a:r>
            <a:r>
              <a:rPr lang="cs-CZ" sz="2000" dirty="0">
                <a:latin typeface="Arial" panose="020B0604020202020204" pitchFamily="34" charset="0"/>
                <a:cs typeface="Arial" panose="020B0604020202020204" pitchFamily="34" charset="0"/>
              </a:rPr>
              <a:t>dynamicky odrazily zásadní systémové změny v zemědělství.</a:t>
            </a:r>
          </a:p>
          <a:p>
            <a:r>
              <a:rPr lang="cs-CZ" sz="2000" dirty="0">
                <a:latin typeface="Arial" panose="020B0604020202020204" pitchFamily="34" charset="0"/>
                <a:cs typeface="Arial" panose="020B0604020202020204" pitchFamily="34" charset="0"/>
              </a:rPr>
              <a:t>V zemědělské výrobě již zcela převládl </a:t>
            </a:r>
            <a:r>
              <a:rPr lang="cs-CZ" sz="2000" b="1" dirty="0" smtClean="0">
                <a:latin typeface="Arial" panose="020B0604020202020204" pitchFamily="34" charset="0"/>
                <a:cs typeface="Arial" panose="020B0604020202020204" pitchFamily="34" charset="0"/>
              </a:rPr>
              <a:t>střídavý systém </a:t>
            </a:r>
            <a:r>
              <a:rPr lang="cs-CZ" sz="2000" b="1" dirty="0">
                <a:latin typeface="Arial" panose="020B0604020202020204" pitchFamily="34" charset="0"/>
                <a:cs typeface="Arial" panose="020B0604020202020204" pitchFamily="34" charset="0"/>
              </a:rPr>
              <a:t>hospodaření. </a:t>
            </a:r>
            <a:r>
              <a:rPr lang="cs-CZ" sz="2000" dirty="0">
                <a:latin typeface="Arial" panose="020B0604020202020204" pitchFamily="34" charset="0"/>
                <a:cs typeface="Arial" panose="020B0604020202020204" pitchFamily="34" charset="0"/>
              </a:rPr>
              <a:t>Funkci obnovy úrodnosti půdy </a:t>
            </a:r>
            <a:r>
              <a:rPr lang="cs-CZ" sz="2000" dirty="0" smtClean="0">
                <a:latin typeface="Arial" panose="020B0604020202020204" pitchFamily="34" charset="0"/>
                <a:cs typeface="Arial" panose="020B0604020202020204" pitchFamily="34" charset="0"/>
              </a:rPr>
              <a:t>převzalo místo úhoru hnojení</a:t>
            </a:r>
            <a:r>
              <a:rPr lang="cs-CZ" sz="2000" dirty="0">
                <a:latin typeface="Arial" panose="020B0604020202020204" pitchFamily="34" charset="0"/>
                <a:cs typeface="Arial" panose="020B0604020202020204" pitchFamily="34" charset="0"/>
              </a:rPr>
              <a:t>, kultivace a souhra plodin ve </a:t>
            </a:r>
            <a:r>
              <a:rPr lang="cs-CZ" sz="2000" dirty="0" smtClean="0">
                <a:latin typeface="Arial" panose="020B0604020202020204" pitchFamily="34" charset="0"/>
                <a:cs typeface="Arial" panose="020B0604020202020204" pitchFamily="34" charset="0"/>
              </a:rPr>
              <a:t>střídavém osevním </a:t>
            </a:r>
            <a:r>
              <a:rPr lang="cs-CZ" sz="2000" dirty="0">
                <a:latin typeface="Arial" panose="020B0604020202020204" pitchFamily="34" charset="0"/>
                <a:cs typeface="Arial" panose="020B0604020202020204" pitchFamily="34" charset="0"/>
              </a:rPr>
              <a:t>postupu. </a:t>
            </a:r>
            <a:endParaRPr lang="cs-CZ" sz="2000" dirty="0" smtClean="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b="1" i="1" dirty="0" smtClean="0">
                <a:latin typeface="Arial" panose="020B0604020202020204" pitchFamily="34" charset="0"/>
                <a:cs typeface="Arial" panose="020B0604020202020204" pitchFamily="34" charset="0"/>
              </a:rPr>
              <a:t>Masívní  zavádění </a:t>
            </a:r>
            <a:r>
              <a:rPr lang="cs-CZ" sz="2000" dirty="0" smtClean="0">
                <a:latin typeface="Arial" panose="020B0604020202020204" pitchFamily="34" charset="0"/>
                <a:cs typeface="Arial" panose="020B0604020202020204" pitchFamily="34" charset="0"/>
              </a:rPr>
              <a:t>jehličnatých </a:t>
            </a:r>
            <a:r>
              <a:rPr lang="cs-CZ" sz="2000" dirty="0">
                <a:latin typeface="Arial" panose="020B0604020202020204" pitchFamily="34" charset="0"/>
                <a:cs typeface="Arial" panose="020B0604020202020204" pitchFamily="34" charset="0"/>
              </a:rPr>
              <a:t>monokultur místo dubových a bukových </a:t>
            </a:r>
            <a:r>
              <a:rPr lang="cs-CZ" sz="2000" dirty="0" smtClean="0">
                <a:latin typeface="Arial" panose="020B0604020202020204" pitchFamily="34" charset="0"/>
                <a:cs typeface="Arial" panose="020B0604020202020204" pitchFamily="34" charset="0"/>
              </a:rPr>
              <a:t>lesů (borová </a:t>
            </a:r>
            <a:r>
              <a:rPr lang="cs-CZ" sz="2000" dirty="0">
                <a:latin typeface="Arial" panose="020B0604020202020204" pitchFamily="34" charset="0"/>
                <a:cs typeface="Arial" panose="020B0604020202020204" pitchFamily="34" charset="0"/>
              </a:rPr>
              <a:t>a smrková mánie), </a:t>
            </a:r>
            <a:r>
              <a:rPr lang="cs-CZ" sz="2000" b="1" i="1" dirty="0">
                <a:latin typeface="Arial" panose="020B0604020202020204" pitchFamily="34" charset="0"/>
                <a:cs typeface="Arial" panose="020B0604020202020204" pitchFamily="34" charset="0"/>
              </a:rPr>
              <a:t>regulace </a:t>
            </a:r>
            <a:r>
              <a:rPr lang="cs-CZ" sz="2000" b="1" i="1" dirty="0" smtClean="0">
                <a:latin typeface="Arial" panose="020B0604020202020204" pitchFamily="34" charset="0"/>
                <a:cs typeface="Arial" panose="020B0604020202020204" pitchFamily="34" charset="0"/>
              </a:rPr>
              <a:t>a napřimování vodních toků</a:t>
            </a:r>
            <a:r>
              <a:rPr lang="cs-CZ" sz="2000" dirty="0">
                <a:latin typeface="Arial" panose="020B0604020202020204" pitchFamily="34" charset="0"/>
                <a:cs typeface="Arial" panose="020B0604020202020204" pitchFamily="34" charset="0"/>
              </a:rPr>
              <a:t>, prvních velkoplošných meliorací a počínajících </a:t>
            </a:r>
            <a:r>
              <a:rPr lang="cs-CZ" sz="2000" dirty="0" smtClean="0">
                <a:latin typeface="Arial" panose="020B0604020202020204" pitchFamily="34" charset="0"/>
                <a:cs typeface="Arial" panose="020B0604020202020204" pitchFamily="34" charset="0"/>
              </a:rPr>
              <a:t>rozsáhlých povrchových </a:t>
            </a:r>
            <a:r>
              <a:rPr lang="cs-CZ" sz="2000" dirty="0">
                <a:latin typeface="Arial" panose="020B0604020202020204" pitchFamily="34" charset="0"/>
                <a:cs typeface="Arial" panose="020B0604020202020204" pitchFamily="34" charset="0"/>
              </a:rPr>
              <a:t>devastací vlivem těžby nerostných surovin</a:t>
            </a:r>
            <a:r>
              <a:rPr lang="cs-CZ" sz="2000" dirty="0" smtClean="0">
                <a:latin typeface="Arial" panose="020B0604020202020204" pitchFamily="34" charset="0"/>
                <a:cs typeface="Arial" panose="020B0604020202020204" pitchFamily="34" charset="0"/>
              </a:rPr>
              <a:t>. </a:t>
            </a:r>
          </a:p>
          <a:p>
            <a:endParaRPr lang="cs-CZ" sz="2000" dirty="0">
              <a:latin typeface="Arial" panose="020B0604020202020204" pitchFamily="34" charset="0"/>
              <a:cs typeface="Arial" panose="020B0604020202020204" pitchFamily="34" charset="0"/>
            </a:endParaRPr>
          </a:p>
          <a:p>
            <a:r>
              <a:rPr lang="cs-CZ" sz="2000" b="1" i="1" dirty="0">
                <a:latin typeface="Arial" panose="020B0604020202020204" pitchFamily="34" charset="0"/>
                <a:cs typeface="Arial" panose="020B0604020202020204" pitchFamily="34" charset="0"/>
              </a:rPr>
              <a:t>Koncem 19. století </a:t>
            </a:r>
            <a:r>
              <a:rPr lang="cs-CZ" sz="2000" dirty="0">
                <a:latin typeface="Arial" panose="020B0604020202020204" pitchFamily="34" charset="0"/>
                <a:cs typeface="Arial" panose="020B0604020202020204" pitchFamily="34" charset="0"/>
              </a:rPr>
              <a:t>se začínají stavět první přehrady</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219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88890" y="310500"/>
            <a:ext cx="11891493" cy="3477875"/>
          </a:xfrm>
          <a:prstGeom prst="rect">
            <a:avLst/>
          </a:prstGeom>
        </p:spPr>
        <p:txBody>
          <a:bodyPr wrap="square">
            <a:spAutoFit/>
          </a:bodyPr>
          <a:lstStyle/>
          <a:p>
            <a:r>
              <a:rPr lang="cs-CZ" sz="2000" b="1" dirty="0" smtClean="0">
                <a:latin typeface="Arial" panose="020B0604020202020204" pitchFamily="34" charset="0"/>
                <a:cs typeface="Arial" panose="020B0604020202020204" pitchFamily="34" charset="0"/>
              </a:rPr>
              <a:t>Druhá </a:t>
            </a:r>
            <a:r>
              <a:rPr lang="cs-CZ" sz="2000" b="1" dirty="0">
                <a:latin typeface="Arial" panose="020B0604020202020204" pitchFamily="34" charset="0"/>
                <a:cs typeface="Arial" panose="020B0604020202020204" pitchFamily="34" charset="0"/>
              </a:rPr>
              <a:t>průmyslová revoluce</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2. polovina 19. století a návazně 1. polovina 20. století období </a:t>
            </a:r>
            <a:r>
              <a:rPr lang="cs-CZ" sz="2000" dirty="0">
                <a:latin typeface="Arial" panose="020B0604020202020204" pitchFamily="34" charset="0"/>
                <a:cs typeface="Arial" panose="020B0604020202020204" pitchFamily="34" charset="0"/>
              </a:rPr>
              <a:t>elektrifikace a motorizace. Přelomovými vynálezy této éry byly elek­trická žárovka (Thomas Alva Edison), elektrický transformátor (Nicola Tesla) a spalovací motor (</a:t>
            </a:r>
            <a:r>
              <a:rPr lang="cs-CZ" sz="2000" dirty="0" err="1">
                <a:latin typeface="Arial" panose="020B0604020202020204" pitchFamily="34" charset="0"/>
                <a:cs typeface="Arial" panose="020B0604020202020204" pitchFamily="34" charset="0"/>
              </a:rPr>
              <a:t>Gottlieb</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Daimler</a:t>
            </a:r>
            <a:r>
              <a:rPr lang="cs-CZ" sz="2000" dirty="0" smtClean="0">
                <a:latin typeface="Arial" panose="020B0604020202020204" pitchFamily="34" charset="0"/>
                <a:cs typeface="Arial" panose="020B0604020202020204" pitchFamily="34" charset="0"/>
              </a:rPr>
              <a:t>).</a:t>
            </a: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Třetí průmyslová revoluce</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na </a:t>
            </a:r>
            <a:r>
              <a:rPr lang="cs-CZ" sz="2000" dirty="0">
                <a:latin typeface="Arial" panose="020B0604020202020204" pitchFamily="34" charset="0"/>
                <a:cs typeface="Arial" panose="020B0604020202020204" pitchFamily="34" charset="0"/>
              </a:rPr>
              <a:t>konci 60. let dvacátého století s nástupem výpočetní techniky, která umožnila automatizaci řady odvětví lidské činnosti a urychlila technický vývoj</a:t>
            </a:r>
            <a:r>
              <a:rPr lang="cs-CZ" sz="2000" dirty="0" smtClean="0">
                <a:latin typeface="Arial" panose="020B0604020202020204" pitchFamily="34" charset="0"/>
                <a:cs typeface="Arial" panose="020B0604020202020204" pitchFamily="34" charset="0"/>
              </a:rPr>
              <a:t>. Využití atomové energie. </a:t>
            </a:r>
          </a:p>
          <a:p>
            <a:endParaRPr lang="cs-CZ" sz="2000" dirty="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Čtvrtá průmyslová revoluce - </a:t>
            </a:r>
            <a:r>
              <a:rPr lang="cs-CZ" sz="2000" dirty="0" smtClean="0">
                <a:latin typeface="Arial" panose="020B0604020202020204" pitchFamily="34" charset="0"/>
                <a:cs typeface="Arial" panose="020B0604020202020204" pitchFamily="34" charset="0"/>
              </a:rPr>
              <a:t> začalo se hovořit konec 20. století a současnost.</a:t>
            </a:r>
          </a:p>
          <a:p>
            <a:endParaRPr lang="cs-CZ" sz="20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Výsled­kem </a:t>
            </a:r>
            <a:r>
              <a:rPr lang="cs-CZ" sz="2000" dirty="0">
                <a:latin typeface="Arial" panose="020B0604020202020204" pitchFamily="34" charset="0"/>
                <a:cs typeface="Arial" panose="020B0604020202020204" pitchFamily="34" charset="0"/>
              </a:rPr>
              <a:t>bude téměř naprostá automatizace výroby včetně kontrolních a řídicích procesů, které dnes stále obsta­rávají lidé. Továrny v éře průmyslu </a:t>
            </a:r>
            <a:r>
              <a:rPr lang="cs-CZ" sz="2000" dirty="0" smtClean="0">
                <a:latin typeface="Arial" panose="020B0604020202020204" pitchFamily="34" charset="0"/>
                <a:cs typeface="Arial" panose="020B0604020202020204" pitchFamily="34" charset="0"/>
              </a:rPr>
              <a:t>se </a:t>
            </a:r>
            <a:r>
              <a:rPr lang="cs-CZ" sz="2000" dirty="0">
                <a:latin typeface="Arial" panose="020B0604020202020204" pitchFamily="34" charset="0"/>
                <a:cs typeface="Arial" panose="020B0604020202020204" pitchFamily="34" charset="0"/>
              </a:rPr>
              <a:t>budou řídit kompletně samy.</a:t>
            </a:r>
          </a:p>
        </p:txBody>
      </p:sp>
    </p:spTree>
    <p:extLst>
      <p:ext uri="{BB962C8B-B14F-4D97-AF65-F5344CB8AC3E}">
        <p14:creationId xmlns:p14="http://schemas.microsoft.com/office/powerpoint/2010/main" val="325758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6467" y="368765"/>
            <a:ext cx="11621037" cy="4985980"/>
          </a:xfrm>
          <a:prstGeom prst="rect">
            <a:avLst/>
          </a:prstGeom>
        </p:spPr>
        <p:txBody>
          <a:bodyPr wrap="square">
            <a:spAutoFit/>
          </a:bodyPr>
          <a:lstStyle/>
          <a:p>
            <a:r>
              <a:rPr lang="cs-CZ" sz="2000" b="1" i="1" dirty="0" smtClean="0">
                <a:latin typeface="Arial" panose="020B0604020202020204" pitchFamily="34" charset="0"/>
                <a:cs typeface="Arial" panose="020B0604020202020204" pitchFamily="34" charset="0"/>
              </a:rPr>
              <a:t>Socialistické období </a:t>
            </a:r>
          </a:p>
          <a:p>
            <a:r>
              <a:rPr lang="cs-CZ" sz="2000" dirty="0" smtClean="0">
                <a:latin typeface="Arial" panose="020B0604020202020204" pitchFamily="34" charset="0"/>
                <a:cs typeface="Arial" panose="020B0604020202020204" pitchFamily="34" charset="0"/>
              </a:rPr>
              <a:t>odraz v krajině - </a:t>
            </a:r>
            <a:r>
              <a:rPr lang="cs-CZ" sz="2000" b="1" dirty="0" smtClean="0">
                <a:latin typeface="Arial" panose="020B0604020202020204" pitchFamily="34" charset="0"/>
                <a:cs typeface="Arial" panose="020B0604020202020204" pitchFamily="34" charset="0"/>
              </a:rPr>
              <a:t>od </a:t>
            </a:r>
            <a:r>
              <a:rPr lang="cs-CZ" sz="2000" b="1" dirty="0">
                <a:latin typeface="Arial" panose="020B0604020202020204" pitchFamily="34" charset="0"/>
                <a:cs typeface="Arial" panose="020B0604020202020204" pitchFamily="34" charset="0"/>
              </a:rPr>
              <a:t>50. let </a:t>
            </a:r>
            <a:r>
              <a:rPr lang="cs-CZ" sz="2000" b="1" dirty="0" smtClean="0">
                <a:latin typeface="Arial" panose="020B0604020202020204" pitchFamily="34" charset="0"/>
                <a:cs typeface="Arial" panose="020B0604020202020204" pitchFamily="34" charset="0"/>
              </a:rPr>
              <a:t>20. století změna </a:t>
            </a:r>
            <a:r>
              <a:rPr lang="cs-CZ" sz="2000" dirty="0" smtClean="0">
                <a:latin typeface="Arial" panose="020B0604020202020204" pitchFamily="34" charset="0"/>
                <a:cs typeface="Arial" panose="020B0604020202020204" pitchFamily="34" charset="0"/>
              </a:rPr>
              <a:t> struktury </a:t>
            </a:r>
            <a:r>
              <a:rPr lang="cs-CZ" sz="2000" dirty="0">
                <a:latin typeface="Arial" panose="020B0604020202020204" pitchFamily="34" charset="0"/>
                <a:cs typeface="Arial" panose="020B0604020202020204" pitchFamily="34" charset="0"/>
              </a:rPr>
              <a:t>zemědělské krajiny zcela zásadní, </a:t>
            </a:r>
            <a:r>
              <a:rPr lang="cs-CZ" sz="2000" dirty="0" smtClean="0">
                <a:latin typeface="Arial" panose="020B0604020202020204" pitchFamily="34" charset="0"/>
                <a:cs typeface="Arial" panose="020B0604020202020204" pitchFamily="34" charset="0"/>
              </a:rPr>
              <a:t>hluboké a </a:t>
            </a:r>
            <a:r>
              <a:rPr lang="cs-CZ" sz="2000" dirty="0">
                <a:latin typeface="Arial" panose="020B0604020202020204" pitchFamily="34" charset="0"/>
                <a:cs typeface="Arial" panose="020B0604020202020204" pitchFamily="34" charset="0"/>
              </a:rPr>
              <a:t>dramatické změny. Jejich příčinou byly převratné </a:t>
            </a:r>
            <a:r>
              <a:rPr lang="cs-CZ" sz="2000" dirty="0" smtClean="0">
                <a:latin typeface="Arial" panose="020B0604020202020204" pitchFamily="34" charset="0"/>
                <a:cs typeface="Arial" panose="020B0604020202020204" pitchFamily="34" charset="0"/>
              </a:rPr>
              <a:t>změny politické </a:t>
            </a:r>
            <a:r>
              <a:rPr lang="cs-CZ" sz="2000" dirty="0">
                <a:latin typeface="Arial" panose="020B0604020202020204" pitchFamily="34" charset="0"/>
                <a:cs typeface="Arial" panose="020B0604020202020204" pitchFamily="34" charset="0"/>
              </a:rPr>
              <a:t>a ekonomické, změna vlastnických poměrů a </a:t>
            </a:r>
            <a:r>
              <a:rPr lang="cs-CZ" sz="2000" dirty="0" smtClean="0">
                <a:latin typeface="Arial" panose="020B0604020202020204" pitchFamily="34" charset="0"/>
                <a:cs typeface="Arial" panose="020B0604020202020204" pitchFamily="34" charset="0"/>
              </a:rPr>
              <a:t>přechod od </a:t>
            </a:r>
            <a:r>
              <a:rPr lang="cs-CZ" sz="2000" dirty="0">
                <a:latin typeface="Arial" panose="020B0604020202020204" pitchFamily="34" charset="0"/>
                <a:cs typeface="Arial" panose="020B0604020202020204" pitchFamily="34" charset="0"/>
              </a:rPr>
              <a:t>malovýrobních technologií soukromého </a:t>
            </a:r>
            <a:r>
              <a:rPr lang="cs-CZ" sz="2000" dirty="0" smtClean="0">
                <a:latin typeface="Arial" panose="020B0604020202020204" pitchFamily="34" charset="0"/>
                <a:cs typeface="Arial" panose="020B0604020202020204" pitchFamily="34" charset="0"/>
              </a:rPr>
              <a:t>zemědělství k </a:t>
            </a:r>
            <a:r>
              <a:rPr lang="cs-CZ" sz="2000" b="1" dirty="0">
                <a:latin typeface="Arial" panose="020B0604020202020204" pitchFamily="34" charset="0"/>
                <a:cs typeface="Arial" panose="020B0604020202020204" pitchFamily="34" charset="0"/>
              </a:rPr>
              <a:t>socialistické velkovýrobě</a:t>
            </a:r>
            <a:r>
              <a:rPr lang="cs-CZ" sz="2000" b="1" dirty="0" smtClean="0">
                <a:latin typeface="Arial" panose="020B0604020202020204" pitchFamily="34" charset="0"/>
                <a:cs typeface="Arial" panose="020B0604020202020204" pitchFamily="34" charset="0"/>
              </a:rPr>
              <a:t>.</a:t>
            </a:r>
          </a:p>
          <a:p>
            <a:endParaRPr lang="cs-CZ" sz="2000" b="1" dirty="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První etapa změn </a:t>
            </a:r>
            <a:r>
              <a:rPr lang="cs-CZ" sz="2000" dirty="0" smtClean="0">
                <a:latin typeface="Arial" panose="020B0604020202020204" pitchFamily="34" charset="0"/>
                <a:cs typeface="Arial" panose="020B0604020202020204" pitchFamily="34" charset="0"/>
              </a:rPr>
              <a:t>probíhala v </a:t>
            </a:r>
            <a:r>
              <a:rPr lang="cs-CZ" sz="2000" dirty="0">
                <a:latin typeface="Arial" panose="020B0604020202020204" pitchFamily="34" charset="0"/>
                <a:cs typeface="Arial" panose="020B0604020202020204" pitchFamily="34" charset="0"/>
              </a:rPr>
              <a:t>50. a 60. letech v období </a:t>
            </a:r>
            <a:r>
              <a:rPr lang="cs-CZ" sz="2000" b="1" dirty="0">
                <a:latin typeface="Arial" panose="020B0604020202020204" pitchFamily="34" charset="0"/>
                <a:cs typeface="Arial" panose="020B0604020202020204" pitchFamily="34" charset="0"/>
              </a:rPr>
              <a:t>socialistické </a:t>
            </a:r>
            <a:r>
              <a:rPr lang="cs-CZ" sz="2000" b="1" dirty="0" smtClean="0">
                <a:latin typeface="Arial" panose="020B0604020202020204" pitchFamily="34" charset="0"/>
                <a:cs typeface="Arial" panose="020B0604020202020204" pitchFamily="34" charset="0"/>
              </a:rPr>
              <a:t>kolektivizace, </a:t>
            </a:r>
            <a:r>
              <a:rPr lang="cs-CZ" sz="2000" dirty="0" smtClean="0">
                <a:latin typeface="Arial" panose="020B0604020202020204" pitchFamily="34" charset="0"/>
                <a:cs typeface="Arial" panose="020B0604020202020204" pitchFamily="34" charset="0"/>
              </a:rPr>
              <a:t>nechvalně </a:t>
            </a:r>
            <a:r>
              <a:rPr lang="cs-CZ" sz="2000" dirty="0">
                <a:latin typeface="Arial" panose="020B0604020202020204" pitchFamily="34" charset="0"/>
                <a:cs typeface="Arial" panose="020B0604020202020204" pitchFamily="34" charset="0"/>
              </a:rPr>
              <a:t>známého rozorávání mezí a slučování pozemků</a:t>
            </a:r>
            <a:r>
              <a:rPr lang="cs-CZ" sz="2000" dirty="0" smtClean="0">
                <a:latin typeface="Arial" panose="020B0604020202020204" pitchFamily="34" charset="0"/>
                <a:cs typeface="Arial" panose="020B0604020202020204" pitchFamily="34" charset="0"/>
              </a:rPr>
              <a:t>.</a:t>
            </a:r>
          </a:p>
          <a:p>
            <a:r>
              <a:rPr lang="cs-CZ" sz="2000" dirty="0" smtClean="0">
                <a:latin typeface="Arial" panose="020B0604020202020204" pitchFamily="34" charset="0"/>
                <a:cs typeface="Arial" panose="020B0604020202020204" pitchFamily="34" charset="0"/>
              </a:rPr>
              <a:t>Velkoplošné úpravy pozemků- tvorba zemědělské krajiny. </a:t>
            </a:r>
          </a:p>
          <a:p>
            <a:endParaRPr lang="cs-CZ" sz="2000" dirty="0">
              <a:latin typeface="Arial" panose="020B0604020202020204" pitchFamily="34" charset="0"/>
              <a:cs typeface="Arial" panose="020B0604020202020204" pitchFamily="34" charset="0"/>
            </a:endParaRPr>
          </a:p>
          <a:p>
            <a:r>
              <a:rPr lang="cs-CZ" sz="2000" b="1" i="1" dirty="0" smtClean="0">
                <a:latin typeface="Arial" panose="020B0604020202020204" pitchFamily="34" charset="0"/>
                <a:cs typeface="Arial" panose="020B0604020202020204" pitchFamily="34" charset="0"/>
              </a:rPr>
              <a:t>Po roce 1989 – a dále 90. léta 20. století  </a:t>
            </a:r>
            <a:r>
              <a:rPr lang="cs-CZ" sz="2000" dirty="0" smtClean="0">
                <a:latin typeface="Arial" panose="020B0604020202020204" pitchFamily="34" charset="0"/>
                <a:cs typeface="Arial" panose="020B0604020202020204" pitchFamily="34" charset="0"/>
              </a:rPr>
              <a:t>- počátek demokratizace společnosti – ekonomické transformační období ve všech sférách hospodářských aktivit, tržní ekonomika, privatizace, restituce. </a:t>
            </a:r>
          </a:p>
          <a:p>
            <a:endParaRPr lang="cs-CZ" sz="2000" dirty="0">
              <a:latin typeface="Arial" panose="020B0604020202020204" pitchFamily="34" charset="0"/>
              <a:cs typeface="Arial" panose="020B0604020202020204" pitchFamily="34" charset="0"/>
            </a:endParaRPr>
          </a:p>
          <a:p>
            <a:r>
              <a:rPr lang="cs-CZ" sz="2000" b="1" i="1" dirty="0" smtClean="0">
                <a:latin typeface="Arial" panose="020B0604020202020204" pitchFamily="34" charset="0"/>
                <a:cs typeface="Arial" panose="020B0604020202020204" pitchFamily="34" charset="0"/>
              </a:rPr>
              <a:t>Současnost </a:t>
            </a:r>
            <a:r>
              <a:rPr lang="cs-CZ" sz="2000" dirty="0" smtClean="0">
                <a:latin typeface="Arial" panose="020B0604020202020204" pitchFamily="34" charset="0"/>
                <a:cs typeface="Arial" panose="020B0604020202020204" pitchFamily="34" charset="0"/>
              </a:rPr>
              <a:t>-  období globalizace </a:t>
            </a:r>
          </a:p>
          <a:p>
            <a:endParaRPr lang="cs-CZ" sz="2000" dirty="0" smtClean="0">
              <a:solidFill>
                <a:srgbClr val="373C33"/>
              </a:solidFill>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192611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792210" y="586102"/>
            <a:ext cx="10068446"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cs-CZ" altLang="cs-CZ" sz="2000" b="1" dirty="0">
                <a:latin typeface="Arial" panose="020B0604020202020204" pitchFamily="34" charset="0"/>
                <a:ea typeface="Times New Roman" panose="02020603050405020304" pitchFamily="18" charset="0"/>
                <a:cs typeface="Arial" panose="020B0604020202020204" pitchFamily="34" charset="0"/>
              </a:rPr>
              <a:t>Období středověku se člení na dílčí období</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p>
          <a:p>
            <a:pPr algn="just" eaLnBrk="1" hangingPunct="1">
              <a:spcBef>
                <a:spcPct val="0"/>
              </a:spcBef>
              <a:buFontTx/>
              <a:buNone/>
              <a:defRPr/>
            </a:pPr>
            <a:endParaRPr lang="cs-CZ" altLang="cs-CZ" sz="2000" dirty="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Tx/>
              <a:buNone/>
              <a:defRPr/>
            </a:pPr>
            <a:r>
              <a:rPr lang="cs-CZ" altLang="cs-CZ" sz="2000" b="1" dirty="0">
                <a:latin typeface="Arial" panose="020B0604020202020204" pitchFamily="34" charset="0"/>
                <a:ea typeface="Times New Roman" panose="02020603050405020304" pitchFamily="18" charset="0"/>
                <a:cs typeface="Arial" panose="020B0604020202020204" pitchFamily="34" charset="0"/>
              </a:rPr>
              <a:t>raný středověk </a:t>
            </a:r>
            <a:r>
              <a:rPr lang="cs-CZ" altLang="cs-CZ" sz="2000" dirty="0">
                <a:latin typeface="Arial" panose="020B0604020202020204" pitchFamily="34" charset="0"/>
                <a:ea typeface="Times New Roman" panose="02020603050405020304" pitchFamily="18" charset="0"/>
                <a:cs typeface="Arial" panose="020B0604020202020204" pitchFamily="34" charset="0"/>
              </a:rPr>
              <a:t>(konec 5. století – </a:t>
            </a:r>
            <a:r>
              <a:rPr lang="cs-CZ" altLang="cs-CZ" sz="2000" dirty="0" smtClean="0">
                <a:latin typeface="Arial" panose="020B0604020202020204" pitchFamily="34" charset="0"/>
                <a:ea typeface="Times New Roman" panose="02020603050405020304" pitchFamily="18" charset="0"/>
                <a:cs typeface="Arial" panose="020B0604020202020204" pitchFamily="34" charset="0"/>
              </a:rPr>
              <a:t>11. </a:t>
            </a:r>
            <a:r>
              <a:rPr lang="cs-CZ" altLang="cs-CZ" sz="2000" dirty="0">
                <a:latin typeface="Arial" panose="020B0604020202020204" pitchFamily="34" charset="0"/>
                <a:ea typeface="Times New Roman" panose="02020603050405020304" pitchFamily="18" charset="0"/>
                <a:cs typeface="Arial" panose="020B0604020202020204" pitchFamily="34" charset="0"/>
              </a:rPr>
              <a:t>století),  </a:t>
            </a:r>
          </a:p>
          <a:p>
            <a:pPr algn="just">
              <a:spcBef>
                <a:spcPct val="0"/>
              </a:spcBef>
              <a:buFontTx/>
              <a:buNone/>
              <a:defRPr/>
            </a:pPr>
            <a:endParaRPr lang="cs-CZ" altLang="cs-CZ" sz="2000" dirty="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Tx/>
              <a:buNone/>
              <a:defRPr/>
            </a:pPr>
            <a:r>
              <a:rPr lang="cs-CZ" altLang="cs-CZ" sz="2000" b="1" dirty="0">
                <a:latin typeface="Arial" panose="020B0604020202020204" pitchFamily="34" charset="0"/>
                <a:ea typeface="Times New Roman" panose="02020603050405020304" pitchFamily="18" charset="0"/>
                <a:cs typeface="Arial" panose="020B0604020202020204" pitchFamily="34" charset="0"/>
              </a:rPr>
              <a:t>vrcholný (rozvinutý) </a:t>
            </a:r>
            <a:r>
              <a:rPr lang="cs-CZ" altLang="cs-CZ" sz="2000" dirty="0">
                <a:latin typeface="Arial" panose="020B0604020202020204" pitchFamily="34" charset="0"/>
                <a:ea typeface="Times New Roman" panose="02020603050405020304" pitchFamily="18" charset="0"/>
                <a:cs typeface="Arial" panose="020B0604020202020204" pitchFamily="34" charset="0"/>
              </a:rPr>
              <a:t>středověk (počátek </a:t>
            </a:r>
            <a:r>
              <a:rPr lang="cs-CZ" altLang="cs-CZ" sz="2000" dirty="0" smtClean="0">
                <a:latin typeface="Arial" panose="020B0604020202020204" pitchFamily="34" charset="0"/>
                <a:ea typeface="Times New Roman" panose="02020603050405020304" pitchFamily="18" charset="0"/>
                <a:cs typeface="Arial" panose="020B0604020202020204" pitchFamily="34" charset="0"/>
              </a:rPr>
              <a:t>11. </a:t>
            </a:r>
            <a:r>
              <a:rPr lang="cs-CZ" altLang="cs-CZ" sz="2000" dirty="0">
                <a:latin typeface="Arial" panose="020B0604020202020204" pitchFamily="34" charset="0"/>
                <a:ea typeface="Times New Roman" panose="02020603050405020304" pitchFamily="18" charset="0"/>
                <a:cs typeface="Arial" panose="020B0604020202020204" pitchFamily="34" charset="0"/>
              </a:rPr>
              <a:t>století – </a:t>
            </a:r>
            <a:r>
              <a:rPr lang="cs-CZ" altLang="cs-CZ" sz="2000" dirty="0" smtClean="0">
                <a:latin typeface="Arial" panose="020B0604020202020204" pitchFamily="34" charset="0"/>
                <a:ea typeface="Times New Roman" panose="02020603050405020304" pitchFamily="18" charset="0"/>
                <a:cs typeface="Arial" panose="020B0604020202020204" pitchFamily="34" charset="0"/>
              </a:rPr>
              <a:t>13. </a:t>
            </a:r>
            <a:r>
              <a:rPr lang="cs-CZ" altLang="cs-CZ" sz="2000" dirty="0">
                <a:latin typeface="Arial" panose="020B0604020202020204" pitchFamily="34" charset="0"/>
                <a:ea typeface="Times New Roman" panose="02020603050405020304" pitchFamily="18" charset="0"/>
                <a:cs typeface="Arial" panose="020B0604020202020204" pitchFamily="34" charset="0"/>
              </a:rPr>
              <a:t>století)</a:t>
            </a:r>
          </a:p>
          <a:p>
            <a:pPr algn="just">
              <a:spcBef>
                <a:spcPct val="0"/>
              </a:spcBef>
              <a:buFontTx/>
              <a:buNone/>
              <a:defRPr/>
            </a:pPr>
            <a:endParaRPr lang="cs-CZ" altLang="cs-CZ" sz="2000" dirty="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Tx/>
              <a:buNone/>
              <a:defRPr/>
            </a:pPr>
            <a:r>
              <a:rPr lang="cs-CZ" altLang="cs-CZ" sz="2000" b="1" dirty="0">
                <a:latin typeface="Arial" panose="020B0604020202020204" pitchFamily="34" charset="0"/>
                <a:ea typeface="Times New Roman" panose="02020603050405020304" pitchFamily="18" charset="0"/>
                <a:cs typeface="Arial" panose="020B0604020202020204" pitchFamily="34" charset="0"/>
              </a:rPr>
              <a:t>pozdní středověk </a:t>
            </a:r>
            <a:r>
              <a:rPr lang="cs-CZ" altLang="cs-CZ" sz="2000" dirty="0" smtClean="0">
                <a:latin typeface="Arial" panose="020B0604020202020204" pitchFamily="34" charset="0"/>
                <a:ea typeface="Times New Roman" panose="02020603050405020304" pitchFamily="18" charset="0"/>
                <a:cs typeface="Arial" panose="020B0604020202020204" pitchFamily="34" charset="0"/>
              </a:rPr>
              <a:t>(14. – 15. století) </a:t>
            </a:r>
            <a:endParaRPr lang="cs-CZ" altLang="cs-CZ" sz="2000" dirty="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Tx/>
              <a:buNone/>
              <a:defRPr/>
            </a:pPr>
            <a:endParaRPr lang="cs-CZ" altLang="cs-CZ" sz="1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0647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ovéPole 1"/>
          <p:cNvSpPr txBox="1">
            <a:spLocks noChangeArrowheads="1"/>
          </p:cNvSpPr>
          <p:nvPr/>
        </p:nvSpPr>
        <p:spPr bwMode="auto">
          <a:xfrm>
            <a:off x="2039760" y="175676"/>
            <a:ext cx="5969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dirty="0" smtClean="0">
                <a:latin typeface="Arial" panose="020B0604020202020204" pitchFamily="34" charset="0"/>
                <a:cs typeface="Arial" panose="020B0604020202020204" pitchFamily="34" charset="0"/>
              </a:rPr>
              <a:t>Raný středověk - </a:t>
            </a:r>
            <a:r>
              <a:rPr lang="cs-CZ" altLang="cs-CZ" sz="2400" dirty="0" smtClean="0">
                <a:latin typeface="Arial" panose="020B0604020202020204" pitchFamily="34" charset="0"/>
                <a:cs typeface="Arial" panose="020B0604020202020204" pitchFamily="34" charset="0"/>
              </a:rPr>
              <a:t>Staroslovanské </a:t>
            </a:r>
            <a:r>
              <a:rPr lang="cs-CZ" altLang="cs-CZ" sz="2400" dirty="0">
                <a:latin typeface="Arial" panose="020B0604020202020204" pitchFamily="34" charset="0"/>
                <a:cs typeface="Arial" panose="020B0604020202020204" pitchFamily="34" charset="0"/>
              </a:rPr>
              <a:t>období </a:t>
            </a:r>
          </a:p>
        </p:txBody>
      </p:sp>
      <p:sp>
        <p:nvSpPr>
          <p:cNvPr id="73731" name="TextovéPole 2"/>
          <p:cNvSpPr txBox="1">
            <a:spLocks noChangeArrowheads="1"/>
          </p:cNvSpPr>
          <p:nvPr/>
        </p:nvSpPr>
        <p:spPr bwMode="auto">
          <a:xfrm>
            <a:off x="122618" y="940360"/>
            <a:ext cx="1186332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cs-CZ" altLang="cs-CZ" sz="1800" dirty="0">
                <a:latin typeface="Arial" panose="020B0604020202020204" pitchFamily="34" charset="0"/>
                <a:cs typeface="Arial" panose="020B0604020202020204" pitchFamily="34" charset="0"/>
              </a:rPr>
              <a:t>Časně slovanské období v české archeologii označováno období mezi druhou </a:t>
            </a:r>
            <a:r>
              <a:rPr lang="cs-CZ" altLang="cs-CZ" sz="1800" b="1" dirty="0">
                <a:latin typeface="Arial" panose="020B0604020202020204" pitchFamily="34" charset="0"/>
                <a:cs typeface="Arial" panose="020B0604020202020204" pitchFamily="34" charset="0"/>
              </a:rPr>
              <a:t>polovinou 6. století a koncem 7. století</a:t>
            </a:r>
            <a:r>
              <a:rPr lang="cs-CZ" altLang="cs-CZ" sz="1800" dirty="0">
                <a:latin typeface="Arial" panose="020B0604020202020204" pitchFamily="34" charset="0"/>
                <a:cs typeface="Arial" panose="020B0604020202020204" pitchFamily="34" charset="0"/>
              </a:rPr>
              <a:t>. Počátek období je spojen s příchodem Slovanů a konec je datován vznikem prvních hradišť. </a:t>
            </a:r>
          </a:p>
          <a:p>
            <a:pPr algn="just" eaLnBrk="1" hangingPunct="1">
              <a:spcBef>
                <a:spcPct val="0"/>
              </a:spcBef>
              <a:buFontTx/>
              <a:buNone/>
            </a:pPr>
            <a:endParaRPr lang="cs-CZ" altLang="cs-CZ" sz="1800" dirty="0">
              <a:latin typeface="Arial" panose="020B0604020202020204" pitchFamily="34" charset="0"/>
              <a:cs typeface="Arial" panose="020B0604020202020204" pitchFamily="34" charset="0"/>
            </a:endParaRPr>
          </a:p>
          <a:p>
            <a:pPr algn="just" eaLnBrk="1" hangingPunct="1">
              <a:spcBef>
                <a:spcPct val="0"/>
              </a:spcBef>
              <a:buFontTx/>
              <a:buNone/>
            </a:pPr>
            <a:r>
              <a:rPr lang="cs-CZ" altLang="cs-CZ" sz="1800" dirty="0">
                <a:latin typeface="Arial" panose="020B0604020202020204" pitchFamily="34" charset="0"/>
                <a:cs typeface="Arial" panose="020B0604020202020204" pitchFamily="34" charset="0"/>
              </a:rPr>
              <a:t>Slovanské osídlení bylo od samého počátku poměrně husté. Ke staroslovanským osadám patří prostá pohřebiště se žárovými hroby. </a:t>
            </a:r>
          </a:p>
          <a:p>
            <a:pPr algn="just" eaLnBrk="1" hangingPunct="1">
              <a:spcBef>
                <a:spcPct val="0"/>
              </a:spcBef>
              <a:buFontTx/>
              <a:buNone/>
            </a:pPr>
            <a:endParaRPr lang="cs-CZ" altLang="cs-CZ" sz="1800" b="1" dirty="0">
              <a:latin typeface="Arial" panose="020B0604020202020204" pitchFamily="34" charset="0"/>
              <a:cs typeface="Arial" panose="020B0604020202020204" pitchFamily="34" charset="0"/>
            </a:endParaRPr>
          </a:p>
          <a:p>
            <a:pPr algn="just" eaLnBrk="1" hangingPunct="1">
              <a:spcBef>
                <a:spcPct val="0"/>
              </a:spcBef>
              <a:buFontTx/>
              <a:buNone/>
            </a:pPr>
            <a:r>
              <a:rPr lang="cs-CZ" altLang="cs-CZ" sz="1800" b="1" dirty="0">
                <a:latin typeface="Arial" panose="020B0604020202020204" pitchFamily="34" charset="0"/>
                <a:cs typeface="Arial" panose="020B0604020202020204" pitchFamily="34" charset="0"/>
              </a:rPr>
              <a:t>Seskupení sídlišť a pohřebišť v oblastech budoucích velkomoravských center (Hodonínsko, Uherskohradišťsko, Olomoucko, Brněnsko a Břeclavsko). </a:t>
            </a:r>
          </a:p>
        </p:txBody>
      </p:sp>
    </p:spTree>
    <p:extLst>
      <p:ext uri="{BB962C8B-B14F-4D97-AF65-F5344CB8AC3E}">
        <p14:creationId xmlns:p14="http://schemas.microsoft.com/office/powerpoint/2010/main" val="419501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bdélník 1"/>
          <p:cNvSpPr>
            <a:spLocks noChangeArrowheads="1"/>
          </p:cNvSpPr>
          <p:nvPr/>
        </p:nvSpPr>
        <p:spPr bwMode="auto">
          <a:xfrm>
            <a:off x="0" y="137040"/>
            <a:ext cx="12050332" cy="617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cs-CZ" altLang="cs-CZ" sz="1900" dirty="0">
                <a:latin typeface="Arial" panose="020B0604020202020204" pitchFamily="34" charset="0"/>
                <a:cs typeface="Arial" panose="020B0604020202020204" pitchFamily="34" charset="0"/>
              </a:rPr>
              <a:t>Sídelní strukturu </a:t>
            </a:r>
            <a:r>
              <a:rPr lang="cs-CZ" altLang="cs-CZ" sz="1900" b="1" dirty="0">
                <a:solidFill>
                  <a:srgbClr val="CC6600"/>
                </a:solidFill>
                <a:latin typeface="Arial" panose="020B0604020202020204" pitchFamily="34" charset="0"/>
                <a:cs typeface="Arial" panose="020B0604020202020204" pitchFamily="34" charset="0"/>
              </a:rPr>
              <a:t>Velké Moravy </a:t>
            </a:r>
            <a:r>
              <a:rPr lang="cs-CZ" altLang="cs-CZ" sz="1900" dirty="0" smtClean="0">
                <a:latin typeface="Arial" panose="020B0604020202020204" pitchFamily="34" charset="0"/>
                <a:cs typeface="Arial" panose="020B0604020202020204" pitchFamily="34" charset="0"/>
              </a:rPr>
              <a:t>(počátek 833 vláda knížete Mojmíra -  konec k roku 906/907) tvořila </a:t>
            </a:r>
            <a:r>
              <a:rPr lang="cs-CZ" altLang="cs-CZ" sz="1900" dirty="0">
                <a:latin typeface="Arial" panose="020B0604020202020204" pitchFamily="34" charset="0"/>
                <a:cs typeface="Arial" panose="020B0604020202020204" pitchFamily="34" charset="0"/>
              </a:rPr>
              <a:t>významná „provinční hradištní města“ patřily například Olomouc, Přerov, Znojmo-Hradiště nebo Brno-Líšeň-Staré Zámky</a:t>
            </a:r>
          </a:p>
          <a:p>
            <a:pPr algn="just" eaLnBrk="1" hangingPunct="1">
              <a:spcBef>
                <a:spcPct val="0"/>
              </a:spcBef>
              <a:buFontTx/>
              <a:buNone/>
            </a:pPr>
            <a:endParaRPr lang="cs-CZ" altLang="cs-CZ" sz="1900" dirty="0">
              <a:latin typeface="Arial" panose="020B0604020202020204" pitchFamily="34" charset="0"/>
              <a:cs typeface="Arial" panose="020B0604020202020204" pitchFamily="34" charset="0"/>
            </a:endParaRPr>
          </a:p>
          <a:p>
            <a:pPr algn="just" eaLnBrk="1" hangingPunct="1">
              <a:spcBef>
                <a:spcPct val="0"/>
              </a:spcBef>
              <a:buFontTx/>
              <a:buNone/>
            </a:pPr>
            <a:r>
              <a:rPr lang="cs-CZ" altLang="cs-CZ" sz="1900" dirty="0">
                <a:latin typeface="Arial" panose="020B0604020202020204" pitchFamily="34" charset="0"/>
                <a:cs typeface="Arial" panose="020B0604020202020204" pitchFamily="34" charset="0"/>
              </a:rPr>
              <a:t> malé hrady na skalním ostrohu (např. Zelená hora u Vyškova)</a:t>
            </a:r>
          </a:p>
          <a:p>
            <a:pPr algn="just" eaLnBrk="1" hangingPunct="1">
              <a:spcBef>
                <a:spcPct val="0"/>
              </a:spcBef>
              <a:buFontTx/>
              <a:buNone/>
            </a:pPr>
            <a:endParaRPr lang="cs-CZ" altLang="cs-CZ" sz="1900" dirty="0">
              <a:latin typeface="Arial" panose="020B0604020202020204" pitchFamily="34" charset="0"/>
              <a:cs typeface="Arial" panose="020B0604020202020204" pitchFamily="34" charset="0"/>
            </a:endParaRPr>
          </a:p>
          <a:p>
            <a:pPr algn="just" eaLnBrk="1" hangingPunct="1">
              <a:spcBef>
                <a:spcPct val="0"/>
              </a:spcBef>
              <a:buFontTx/>
              <a:buNone/>
            </a:pPr>
            <a:r>
              <a:rPr lang="cs-CZ" altLang="cs-CZ" sz="1900" dirty="0">
                <a:latin typeface="Arial" panose="020B0604020202020204" pitchFamily="34" charset="0"/>
                <a:cs typeface="Arial" panose="020B0604020202020204" pitchFamily="34" charset="0"/>
              </a:rPr>
              <a:t>rozsáhlá nížinná hradiska – hospodářská střediska s velmožským dvorcem (např. Břeclav-</a:t>
            </a:r>
            <a:r>
              <a:rPr lang="cs-CZ" altLang="cs-CZ" sz="1900" dirty="0" err="1">
                <a:latin typeface="Arial" panose="020B0604020202020204" pitchFamily="34" charset="0"/>
                <a:cs typeface="Arial" panose="020B0604020202020204" pitchFamily="34" charset="0"/>
              </a:rPr>
              <a:t>Pohansko</a:t>
            </a:r>
            <a:r>
              <a:rPr lang="cs-CZ" altLang="cs-CZ" sz="1900" dirty="0">
                <a:latin typeface="Arial" panose="020B0604020202020204" pitchFamily="34" charset="0"/>
                <a:cs typeface="Arial" panose="020B0604020202020204" pitchFamily="34" charset="0"/>
              </a:rPr>
              <a:t>, Strachotín, Rajhrad)</a:t>
            </a:r>
          </a:p>
          <a:p>
            <a:pPr algn="just" eaLnBrk="1" hangingPunct="1">
              <a:spcBef>
                <a:spcPct val="0"/>
              </a:spcBef>
              <a:buFontTx/>
              <a:buNone/>
            </a:pPr>
            <a:endParaRPr lang="cs-CZ" altLang="cs-CZ" sz="1900" dirty="0">
              <a:latin typeface="Arial" panose="020B0604020202020204" pitchFamily="34" charset="0"/>
              <a:cs typeface="Arial" panose="020B0604020202020204" pitchFamily="34" charset="0"/>
            </a:endParaRPr>
          </a:p>
          <a:p>
            <a:pPr algn="just" eaLnBrk="1" hangingPunct="1">
              <a:spcBef>
                <a:spcPct val="0"/>
              </a:spcBef>
              <a:buFontTx/>
              <a:buNone/>
            </a:pPr>
            <a:r>
              <a:rPr lang="cs-CZ" altLang="cs-CZ" sz="1900" dirty="0">
                <a:latin typeface="Arial" panose="020B0604020202020204" pitchFamily="34" charset="0"/>
                <a:cs typeface="Arial" panose="020B0604020202020204" pitchFamily="34" charset="0"/>
              </a:rPr>
              <a:t> menší výšinná hradiska a terénní sporadicky osídlené dominanty tzv. strážní hradiska (např. </a:t>
            </a:r>
            <a:r>
              <a:rPr lang="cs-CZ" altLang="cs-CZ" sz="1900" dirty="0" err="1">
                <a:latin typeface="Arial" panose="020B0604020202020204" pitchFamily="34" charset="0"/>
                <a:cs typeface="Arial" panose="020B0604020202020204" pitchFamily="34" charset="0"/>
              </a:rPr>
              <a:t>Podborský</a:t>
            </a:r>
            <a:r>
              <a:rPr lang="cs-CZ" altLang="cs-CZ" sz="1900" dirty="0">
                <a:latin typeface="Arial" panose="020B0604020202020204" pitchFamily="34" charset="0"/>
                <a:cs typeface="Arial" panose="020B0604020202020204" pitchFamily="34" charset="0"/>
              </a:rPr>
              <a:t>, 2006 nebo </a:t>
            </a:r>
            <a:r>
              <a:rPr lang="cs-CZ" altLang="cs-CZ" sz="1900" dirty="0" err="1">
                <a:latin typeface="Arial" panose="020B0604020202020204" pitchFamily="34" charset="0"/>
                <a:cs typeface="Arial" panose="020B0604020202020204" pitchFamily="34" charset="0"/>
              </a:rPr>
              <a:t>Staňa</a:t>
            </a:r>
            <a:r>
              <a:rPr lang="cs-CZ" altLang="cs-CZ" sz="1900" dirty="0">
                <a:latin typeface="Arial" panose="020B0604020202020204" pitchFamily="34" charset="0"/>
                <a:cs typeface="Arial" panose="020B0604020202020204" pitchFamily="34" charset="0"/>
              </a:rPr>
              <a:t>, 2006). </a:t>
            </a:r>
          </a:p>
          <a:p>
            <a:pPr algn="just" eaLnBrk="1" hangingPunct="1">
              <a:spcBef>
                <a:spcPct val="0"/>
              </a:spcBef>
              <a:buFontTx/>
              <a:buNone/>
            </a:pPr>
            <a:endParaRPr lang="cs-CZ" altLang="cs-CZ" sz="1900" dirty="0">
              <a:latin typeface="Arial" panose="020B0604020202020204" pitchFamily="34" charset="0"/>
              <a:cs typeface="Arial" panose="020B0604020202020204" pitchFamily="34" charset="0"/>
            </a:endParaRPr>
          </a:p>
          <a:p>
            <a:pPr>
              <a:buFont typeface="Arial" panose="020B0604020202020204" pitchFamily="34" charset="0"/>
              <a:buNone/>
            </a:pPr>
            <a:r>
              <a:rPr lang="cs-CZ" altLang="cs-CZ" sz="1900" b="1" i="1" dirty="0">
                <a:latin typeface="Arial" panose="020B0604020202020204" pitchFamily="34" charset="0"/>
                <a:cs typeface="Arial" panose="020B0604020202020204" pitchFamily="34" charset="0"/>
              </a:rPr>
              <a:t>Slovanské zemědělství </a:t>
            </a:r>
            <a:r>
              <a:rPr lang="cs-CZ" altLang="cs-CZ" sz="1900" dirty="0">
                <a:latin typeface="Arial" panose="020B0604020202020204" pitchFamily="34" charset="0"/>
                <a:cs typeface="Arial" panose="020B0604020202020204" pitchFamily="34" charset="0"/>
              </a:rPr>
              <a:t>bylo </a:t>
            </a:r>
            <a:r>
              <a:rPr lang="cs-CZ" altLang="cs-CZ" sz="1900" b="1" i="1" dirty="0">
                <a:latin typeface="Arial" panose="020B0604020202020204" pitchFamily="34" charset="0"/>
                <a:cs typeface="Arial" panose="020B0604020202020204" pitchFamily="34" charset="0"/>
              </a:rPr>
              <a:t>orné a usedlé</a:t>
            </a:r>
            <a:r>
              <a:rPr lang="cs-CZ" altLang="cs-CZ" sz="1900" dirty="0">
                <a:latin typeface="Arial" panose="020B0604020202020204" pitchFamily="34" charset="0"/>
                <a:cs typeface="Arial" panose="020B0604020202020204" pitchFamily="34" charset="0"/>
              </a:rPr>
              <a:t>, nikoliv rotační žďárové.</a:t>
            </a:r>
          </a:p>
          <a:p>
            <a:pPr>
              <a:buFont typeface="Arial" panose="020B0604020202020204" pitchFamily="34" charset="0"/>
              <a:buNone/>
            </a:pPr>
            <a:r>
              <a:rPr lang="cs-CZ" altLang="cs-CZ" sz="1900" dirty="0">
                <a:latin typeface="Arial" panose="020B0604020202020204" pitchFamily="34" charset="0"/>
                <a:cs typeface="Arial" panose="020B0604020202020204" pitchFamily="34" charset="0"/>
              </a:rPr>
              <a:t>Malá </a:t>
            </a:r>
            <a:r>
              <a:rPr lang="cs-CZ" altLang="cs-CZ" sz="1900" b="1" i="1" dirty="0">
                <a:latin typeface="Arial" panose="020B0604020202020204" pitchFamily="34" charset="0"/>
                <a:cs typeface="Arial" panose="020B0604020202020204" pitchFamily="34" charset="0"/>
              </a:rPr>
              <a:t>čtvercová pole o výměře 0,02 - 0,1 ha</a:t>
            </a:r>
            <a:r>
              <a:rPr lang="cs-CZ" altLang="cs-CZ" sz="1900" dirty="0">
                <a:latin typeface="Arial" panose="020B0604020202020204" pitchFamily="34" charset="0"/>
                <a:cs typeface="Arial" panose="020B0604020202020204" pitchFamily="34" charset="0"/>
              </a:rPr>
              <a:t>, mělká orba a široké travnaté úvratě vytvářely spolu s pestrou mozaikou pěstovaných plodin (proso, žito, oves, pšenice, čočka, hrách, konopí) účinnou protierozní ochranu. </a:t>
            </a:r>
          </a:p>
          <a:p>
            <a:pPr>
              <a:buFont typeface="Arial" panose="020B0604020202020204" pitchFamily="34" charset="0"/>
              <a:buNone/>
            </a:pPr>
            <a:r>
              <a:rPr lang="cs-CZ" altLang="cs-CZ" sz="1900" dirty="0">
                <a:latin typeface="Arial" panose="020B0604020202020204" pitchFamily="34" charset="0"/>
                <a:cs typeface="Arial" panose="020B0604020202020204" pitchFamily="34" charset="0"/>
              </a:rPr>
              <a:t>Při </a:t>
            </a:r>
            <a:r>
              <a:rPr lang="cs-CZ" altLang="cs-CZ" sz="1900" b="1" i="1" dirty="0">
                <a:latin typeface="Arial" panose="020B0604020202020204" pitchFamily="34" charset="0"/>
                <a:cs typeface="Arial" panose="020B0604020202020204" pitchFamily="34" charset="0"/>
              </a:rPr>
              <a:t>neustájeném chovu</a:t>
            </a:r>
            <a:r>
              <a:rPr lang="cs-CZ" altLang="cs-CZ" sz="1900" dirty="0">
                <a:latin typeface="Arial" panose="020B0604020202020204" pitchFamily="34" charset="0"/>
                <a:cs typeface="Arial" panose="020B0604020202020204" pitchFamily="34" charset="0"/>
              </a:rPr>
              <a:t> veškerého hospodářského zvířectva (skot, prasata, kozy, ovce, koně, drůbež) byl původní lesní porost trvale poškozován pastvou, prosvětlován a zatlačován do vyšších poloh na větší vzdálenosti od sídel.</a:t>
            </a:r>
          </a:p>
          <a:p>
            <a:pPr>
              <a:buFont typeface="Arial" panose="020B0604020202020204" pitchFamily="34" charset="0"/>
              <a:buNone/>
            </a:pPr>
            <a:r>
              <a:rPr lang="cs-CZ" altLang="cs-CZ" sz="1900" dirty="0">
                <a:latin typeface="Arial" panose="020B0604020202020204" pitchFamily="34" charset="0"/>
                <a:cs typeface="Arial" panose="020B0604020202020204" pitchFamily="34" charset="0"/>
              </a:rPr>
              <a:t>Rozsah lesních porostů po skončení slovanské kolonizace v 10. století ještě výrazně větší než v dnešní době. Vyšší drsnější polohy zůstávaly zatím neosídlené (souvislé lesní porosty přirozeného druhového složení).  Lesy pokrývaly ještě převážnou většinu území - asi 75 %. (Lipský 1999). </a:t>
            </a:r>
          </a:p>
        </p:txBody>
      </p:sp>
    </p:spTree>
    <p:extLst>
      <p:ext uri="{BB962C8B-B14F-4D97-AF65-F5344CB8AC3E}">
        <p14:creationId xmlns:p14="http://schemas.microsoft.com/office/powerpoint/2010/main" val="190267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descr="D:\zaloha\photo\2008\Jevicko\P83046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285751"/>
            <a:ext cx="33210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descr="D:\zaloha\photo\2008\Jevicko\P83046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4" y="214314"/>
            <a:ext cx="4110037"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5" descr="D:\zaloha\photo\2008\Jevicko\P83046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64" y="3457576"/>
            <a:ext cx="4143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155276" y="5072332"/>
            <a:ext cx="5529531" cy="646331"/>
          </a:xfrm>
          <a:prstGeom prst="rect">
            <a:avLst/>
          </a:prstGeom>
          <a:noFill/>
        </p:spPr>
        <p:txBody>
          <a:bodyPr wrap="square" rtlCol="0">
            <a:spAutoFit/>
          </a:bodyPr>
          <a:lstStyle/>
          <a:p>
            <a:r>
              <a:rPr lang="cs-CZ" dirty="0" smtClean="0"/>
              <a:t>Příklad slovanského hradiska </a:t>
            </a:r>
            <a:r>
              <a:rPr lang="cs-CZ" b="1" dirty="0" err="1" smtClean="0"/>
              <a:t>Mařín</a:t>
            </a:r>
            <a:r>
              <a:rPr lang="cs-CZ" b="1" dirty="0" smtClean="0"/>
              <a:t> </a:t>
            </a:r>
            <a:r>
              <a:rPr lang="cs-CZ" dirty="0" smtClean="0"/>
              <a:t> v oblasti jižně Moravské </a:t>
            </a:r>
            <a:r>
              <a:rPr lang="cs-CZ" dirty="0" err="1" smtClean="0"/>
              <a:t>Třebovcé</a:t>
            </a:r>
            <a:endParaRPr lang="cs-CZ" dirty="0"/>
          </a:p>
        </p:txBody>
      </p:sp>
    </p:spTree>
    <p:extLst>
      <p:ext uri="{BB962C8B-B14F-4D97-AF65-F5344CB8AC3E}">
        <p14:creationId xmlns:p14="http://schemas.microsoft.com/office/powerpoint/2010/main" val="3550790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ovéPole 1"/>
          <p:cNvSpPr txBox="1">
            <a:spLocks noChangeArrowheads="1"/>
          </p:cNvSpPr>
          <p:nvPr/>
        </p:nvSpPr>
        <p:spPr bwMode="auto">
          <a:xfrm>
            <a:off x="247530" y="198429"/>
            <a:ext cx="11214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b="1" dirty="0" smtClean="0">
                <a:latin typeface="Arial" panose="020B0604020202020204" pitchFamily="34" charset="0"/>
              </a:rPr>
              <a:t>Příklad: </a:t>
            </a:r>
            <a:r>
              <a:rPr lang="cs-CZ" altLang="cs-CZ" sz="1800" b="1" dirty="0" err="1" smtClean="0">
                <a:latin typeface="Arial" panose="020B0604020202020204" pitchFamily="34" charset="0"/>
              </a:rPr>
              <a:t>Klášťov</a:t>
            </a:r>
            <a:r>
              <a:rPr lang="cs-CZ" altLang="cs-CZ" sz="1800" b="1" dirty="0" smtClean="0">
                <a:latin typeface="Arial" panose="020B0604020202020204" pitchFamily="34" charset="0"/>
              </a:rPr>
              <a:t> </a:t>
            </a:r>
            <a:r>
              <a:rPr lang="cs-CZ" altLang="cs-CZ" sz="1800" b="1" dirty="0">
                <a:latin typeface="Arial" panose="020B0604020202020204" pitchFamily="34" charset="0"/>
              </a:rPr>
              <a:t>753 m Vizovická vrchovina </a:t>
            </a:r>
            <a:r>
              <a:rPr lang="cs-CZ" altLang="cs-CZ" sz="1800" dirty="0">
                <a:latin typeface="Arial" panose="020B0604020202020204" pitchFamily="34" charset="0"/>
              </a:rPr>
              <a:t>– </a:t>
            </a:r>
            <a:r>
              <a:rPr lang="cs-CZ" altLang="cs-CZ" sz="1800" dirty="0" err="1">
                <a:latin typeface="Arial" panose="020B0604020202020204" pitchFamily="34" charset="0"/>
              </a:rPr>
              <a:t>geoarcheologická</a:t>
            </a:r>
            <a:r>
              <a:rPr lang="cs-CZ" altLang="cs-CZ" sz="1800" dirty="0">
                <a:latin typeface="Arial" panose="020B0604020202020204" pitchFamily="34" charset="0"/>
              </a:rPr>
              <a:t> lokalita skalisko Čertův kámen</a:t>
            </a:r>
          </a:p>
          <a:p>
            <a:pPr>
              <a:spcBef>
                <a:spcPct val="0"/>
              </a:spcBef>
              <a:buFontTx/>
              <a:buNone/>
            </a:pPr>
            <a:r>
              <a:rPr lang="cs-CZ" altLang="cs-CZ" sz="1800" dirty="0">
                <a:latin typeface="Arial" panose="020B0604020202020204" pitchFamily="34" charset="0"/>
              </a:rPr>
              <a:t>Vrcholový skalní útvar s množstvím drobných tvarů zvětrávání  </a:t>
            </a:r>
          </a:p>
        </p:txBody>
      </p:sp>
      <p:pic>
        <p:nvPicPr>
          <p:cNvPr id="83971" name="Picture 2" descr="E:\1602\AA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789363"/>
            <a:ext cx="4151312"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3789363"/>
            <a:ext cx="36893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Klastoskalm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157288"/>
            <a:ext cx="3500438" cy="2336800"/>
          </a:xfrm>
          <a:prstGeom prst="rect">
            <a:avLst/>
          </a:prstGeom>
          <a:solidFill>
            <a:schemeClr val="tx1"/>
          </a:solidFill>
          <a:ln w="9525">
            <a:solidFill>
              <a:schemeClr val="tx1"/>
            </a:solidFill>
            <a:miter lim="800000"/>
            <a:headEnd/>
            <a:tailEnd/>
          </a:ln>
        </p:spPr>
      </p:pic>
      <p:pic>
        <p:nvPicPr>
          <p:cNvPr id="83974" name="Picture 6" descr="Klasto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176" y="1020763"/>
            <a:ext cx="3521075" cy="2633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347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ovéPole 1"/>
          <p:cNvSpPr txBox="1">
            <a:spLocks noChangeArrowheads="1"/>
          </p:cNvSpPr>
          <p:nvPr/>
        </p:nvSpPr>
        <p:spPr bwMode="auto">
          <a:xfrm>
            <a:off x="1763714" y="1"/>
            <a:ext cx="85677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Zbytky valů a stopy osídlení </a:t>
            </a:r>
          </a:p>
          <a:p>
            <a:pPr>
              <a:spcBef>
                <a:spcPct val="0"/>
              </a:spcBef>
              <a:buFontTx/>
              <a:buNone/>
            </a:pPr>
            <a:r>
              <a:rPr lang="cs-CZ" altLang="cs-CZ" sz="1800">
                <a:latin typeface="Arial" panose="020B0604020202020204" pitchFamily="34" charset="0"/>
              </a:rPr>
              <a:t>patrný kamenný val – výška cca 1 m, v severovýchodní části dosahuje výšky až 3 m. Plocha asi 2,1 ha ve tvaru trojúhelníka se zaoblenými vrcholy a s mírně zaoblenými stranami. Uměle vytvořené kamenné terasy s prohlubní nejasné funkce, jednu dobu považované za cisternu???</a:t>
            </a:r>
          </a:p>
          <a:p>
            <a:pPr>
              <a:spcBef>
                <a:spcPct val="0"/>
              </a:spcBef>
              <a:buFontTx/>
              <a:buNone/>
            </a:pPr>
            <a:r>
              <a:rPr lang="cs-CZ" altLang="cs-CZ" sz="1800">
                <a:latin typeface="Arial" panose="020B0604020202020204" pitchFamily="34" charset="0"/>
              </a:rPr>
              <a:t>Terasy upravené kamenným dlážděním celkem dvě u skaliska, u studny</a:t>
            </a:r>
          </a:p>
          <a:p>
            <a:pPr>
              <a:spcBef>
                <a:spcPct val="0"/>
              </a:spcBef>
              <a:buFontTx/>
              <a:buNone/>
            </a:pPr>
            <a:endParaRPr lang="cs-CZ" altLang="cs-CZ" sz="1800">
              <a:latin typeface="Arial" panose="020B0604020202020204" pitchFamily="34" charset="0"/>
            </a:endParaRPr>
          </a:p>
          <a:p>
            <a:pPr>
              <a:spcBef>
                <a:spcPct val="0"/>
              </a:spcBef>
              <a:buFontTx/>
              <a:buNone/>
            </a:pPr>
            <a:r>
              <a:rPr lang="cs-CZ" altLang="cs-CZ" sz="1800">
                <a:latin typeface="Arial" panose="020B0604020202020204" pitchFamily="34" charset="0"/>
              </a:rPr>
              <a:t>– mladší a pozdní doba bronzová – kultura popelnicových polí 800 – 900 let př. l. až halštatská</a:t>
            </a:r>
          </a:p>
          <a:p>
            <a:pPr>
              <a:spcBef>
                <a:spcPct val="0"/>
              </a:spcBef>
              <a:buFontTx/>
              <a:buNone/>
            </a:pPr>
            <a:r>
              <a:rPr lang="cs-CZ" altLang="cs-CZ" sz="1800">
                <a:latin typeface="Arial" panose="020B0604020202020204" pitchFamily="34" charset="0"/>
              </a:rPr>
              <a:t>Hradištní val, depoty železných předmětů </a:t>
            </a:r>
          </a:p>
        </p:txBody>
      </p:sp>
      <p:pic>
        <p:nvPicPr>
          <p:cNvPr id="84995"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4589" y="2743200"/>
            <a:ext cx="4092575"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868614"/>
            <a:ext cx="39243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02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descr="E:\1602\AA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260350"/>
            <a:ext cx="44291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Obdélník 2"/>
          <p:cNvSpPr>
            <a:spLocks noChangeArrowheads="1"/>
          </p:cNvSpPr>
          <p:nvPr/>
        </p:nvSpPr>
        <p:spPr bwMode="auto">
          <a:xfrm>
            <a:off x="6132513" y="258764"/>
            <a:ext cx="45720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Tisícovka železných předmětů zahrnujících nejrůznější typy nástrojů či součásti výstroje jezdce a koně, především však nález celkově více než deseti depotů, obsahujících často unikátní výrobky ze železa (koňská udidla, třmeny tauzované stříbrem, sekerovité hřivny používané jako platidla, sekery včetně bradatic, kosy, radlice, ostruhy, pily, hroty oštěpů, hroty šípů, klíče, zlomky petlic, kování vědérek a věder, závěsná kování, ocílky, krojidla, vrtáky, kladivo, kovářské kleště, klín či průbojník, motyka, osníky, nože, srpy, zlomek čepele nějaké zbraně, snad meče, výhňové lopatky, misky slezského typu v neobvykle velkém množství 34 ks, překvapivý byl také nález 90 cm dlouhé obouruční pily a kosy), olověné přesleny, pozoruhodný je též nález olověného ingotu. To vše představuje největší soubor depotů z doby velkomoravské na našem území.</a:t>
            </a:r>
          </a:p>
        </p:txBody>
      </p:sp>
      <p:sp>
        <p:nvSpPr>
          <p:cNvPr id="86020" name="TextovéPole 3"/>
          <p:cNvSpPr txBox="1">
            <a:spLocks noChangeArrowheads="1"/>
          </p:cNvSpPr>
          <p:nvPr/>
        </p:nvSpPr>
        <p:spPr bwMode="auto">
          <a:xfrm>
            <a:off x="1703389" y="3355976"/>
            <a:ext cx="4143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Velkomoravské období -  první polovina 9 stol. n.l. nejvýše položené hradisko</a:t>
            </a:r>
          </a:p>
          <a:p>
            <a:pPr>
              <a:spcBef>
                <a:spcPct val="0"/>
              </a:spcBef>
              <a:buFontTx/>
              <a:buNone/>
            </a:pPr>
            <a:endParaRPr lang="cs-CZ" altLang="cs-CZ" sz="1800">
              <a:latin typeface="Arial" panose="020B0604020202020204" pitchFamily="34" charset="0"/>
            </a:endParaRPr>
          </a:p>
          <a:p>
            <a:pPr>
              <a:spcBef>
                <a:spcPct val="0"/>
              </a:spcBef>
              <a:buFontTx/>
              <a:buNone/>
            </a:pPr>
            <a:r>
              <a:rPr lang="cs-CZ" altLang="cs-CZ" sz="1800">
                <a:latin typeface="Arial" panose="020B0604020202020204" pitchFamily="34" charset="0"/>
              </a:rPr>
              <a:t>Není důkaz že místo sloužilo jako obytný prostor – vysvětlení staré hradisko bylo využito jako kultovní místo – obětiny výrobky ze železa</a:t>
            </a:r>
          </a:p>
        </p:txBody>
      </p:sp>
    </p:spTree>
    <p:extLst>
      <p:ext uri="{BB962C8B-B14F-4D97-AF65-F5344CB8AC3E}">
        <p14:creationId xmlns:p14="http://schemas.microsoft.com/office/powerpoint/2010/main" val="310642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15888"/>
            <a:ext cx="3840162"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ovéPole 3"/>
          <p:cNvSpPr txBox="1">
            <a:spLocks noChangeArrowheads="1"/>
          </p:cNvSpPr>
          <p:nvPr/>
        </p:nvSpPr>
        <p:spPr bwMode="auto">
          <a:xfrm>
            <a:off x="4151313" y="2997200"/>
            <a:ext cx="4557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Sníženina na hradisku  využitá jako studna</a:t>
            </a:r>
          </a:p>
        </p:txBody>
      </p:sp>
      <p:pic>
        <p:nvPicPr>
          <p:cNvPr id="87044" name="Obráze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166688"/>
            <a:ext cx="370681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Obrázek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8789" y="3497263"/>
            <a:ext cx="366553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Obrázek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1250" y="3536951"/>
            <a:ext cx="361315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TextovéPole 8"/>
          <p:cNvSpPr txBox="1">
            <a:spLocks noChangeArrowheads="1"/>
          </p:cNvSpPr>
          <p:nvPr/>
        </p:nvSpPr>
        <p:spPr bwMode="auto">
          <a:xfrm>
            <a:off x="2495550" y="6375400"/>
            <a:ext cx="682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Strukturní plošina s prameništěm vně hradiska – nalezen depot </a:t>
            </a:r>
          </a:p>
        </p:txBody>
      </p:sp>
    </p:spTree>
    <p:extLst>
      <p:ext uri="{BB962C8B-B14F-4D97-AF65-F5344CB8AC3E}">
        <p14:creationId xmlns:p14="http://schemas.microsoft.com/office/powerpoint/2010/main" val="36539984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1898</Words>
  <Application>Microsoft Office PowerPoint</Application>
  <PresentationFormat>Širokoúhlá obrazovka</PresentationFormat>
  <Paragraphs>142</Paragraphs>
  <Slides>18</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Calibri</vt:lpstr>
      <vt:lpstr>Calibri Light</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Uzivatel</dc:creator>
  <cp:lastModifiedBy>Kirchner Karel</cp:lastModifiedBy>
  <cp:revision>58</cp:revision>
  <dcterms:created xsi:type="dcterms:W3CDTF">2017-03-19T19:52:53Z</dcterms:created>
  <dcterms:modified xsi:type="dcterms:W3CDTF">2017-04-05T06:59:55Z</dcterms:modified>
</cp:coreProperties>
</file>