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59" r:id="rId4"/>
    <p:sldId id="260" r:id="rId5"/>
    <p:sldId id="271" r:id="rId6"/>
    <p:sldId id="272" r:id="rId7"/>
    <p:sldId id="274" r:id="rId8"/>
    <p:sldId id="262" r:id="rId9"/>
    <p:sldId id="289" r:id="rId10"/>
    <p:sldId id="261" r:id="rId11"/>
    <p:sldId id="258" r:id="rId12"/>
    <p:sldId id="263" r:id="rId13"/>
    <p:sldId id="266" r:id="rId14"/>
    <p:sldId id="267" r:id="rId15"/>
    <p:sldId id="264" r:id="rId16"/>
    <p:sldId id="268" r:id="rId17"/>
    <p:sldId id="283" r:id="rId18"/>
    <p:sldId id="269" r:id="rId19"/>
    <p:sldId id="270" r:id="rId20"/>
    <p:sldId id="265" r:id="rId21"/>
    <p:sldId id="284" r:id="rId22"/>
    <p:sldId id="285" r:id="rId23"/>
    <p:sldId id="287" r:id="rId24"/>
    <p:sldId id="286" r:id="rId25"/>
    <p:sldId id="275" r:id="rId26"/>
    <p:sldId id="276" r:id="rId27"/>
    <p:sldId id="277" r:id="rId28"/>
    <p:sldId id="290" r:id="rId29"/>
    <p:sldId id="279" r:id="rId30"/>
    <p:sldId id="280" r:id="rId31"/>
    <p:sldId id="292" r:id="rId32"/>
    <p:sldId id="281" r:id="rId33"/>
    <p:sldId id="296" r:id="rId34"/>
    <p:sldId id="293" r:id="rId35"/>
    <p:sldId id="294" r:id="rId36"/>
    <p:sldId id="295" r:id="rId37"/>
    <p:sldId id="297" r:id="rId38"/>
    <p:sldId id="298" r:id="rId39"/>
    <p:sldId id="299" r:id="rId40"/>
    <p:sldId id="302" r:id="rId41"/>
    <p:sldId id="301" r:id="rId42"/>
    <p:sldId id="303" r:id="rId43"/>
    <p:sldId id="300" r:id="rId4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C443-8A48-436C-88C4-F931E5FEF25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8913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942A6-8990-49B8-866A-2E89864061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390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F3B3E-0BD7-420B-ADFD-10BDA818AD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206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999D3-F510-45CC-8976-5E7119756B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227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0C8EA-634A-4A8D-B14C-B3CCD47E54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880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DD381-D9B8-4F23-B01E-3EEFFCB781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281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5FDE8-4ACF-4F91-B86E-CE5D720770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052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08FDC-6DE8-4926-B1A6-CF8C9A11A8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111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35FAB-DA02-4CB1-AB77-DBD6369433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505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68FB9-3258-42E4-8643-527BE9E8AD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527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011FB-2933-4BFC-A5CC-DDBA063EEC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84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A6A592F-03FC-432C-B144-AC5B415A7D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mining-technology.com/projects/bingham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upload.wikimedia.org/wikipedia/commons/2/2a/Chuquicamata_panorama.jpg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9/96/Open_pit_mine.jpg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0/05/Grasberg_mine.jpg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t.wikipedia.org/wiki/File:Udachnaya_pipe-2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179388" y="419100"/>
            <a:ext cx="8964612" cy="5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Antropogenní geomorfologické procesy a tvary </a:t>
            </a:r>
          </a:p>
          <a:p>
            <a:pPr algn="just" eaLnBrk="1" hangingPunct="1">
              <a:lnSpc>
                <a:spcPts val="2900"/>
              </a:lnSpc>
              <a:spcBef>
                <a:spcPct val="0"/>
              </a:spcBef>
              <a:buFontTx/>
              <a:buNone/>
            </a:pPr>
            <a:endParaRPr lang="cs-CZ" altLang="cs-CZ" sz="1800" i="1"/>
          </a:p>
          <a:p>
            <a:pPr algn="just" eaLnBrk="1" hangingPunct="1">
              <a:lnSpc>
                <a:spcPts val="2900"/>
              </a:lnSpc>
              <a:spcBef>
                <a:spcPct val="0"/>
              </a:spcBef>
              <a:buFontTx/>
              <a:buNone/>
            </a:pPr>
            <a:r>
              <a:rPr lang="cs-CZ" altLang="cs-CZ" sz="2000" i="1"/>
              <a:t>Terminologická problematika </a:t>
            </a:r>
          </a:p>
          <a:p>
            <a:pPr algn="just" eaLnBrk="1" hangingPunct="1">
              <a:lnSpc>
                <a:spcPts val="29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Podle různě se projevujících vazeb – výsledky činnosti člověka v krajině tvoří několik kategorií: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1</a:t>
            </a:r>
            <a:r>
              <a:rPr lang="cs-CZ" altLang="cs-CZ" sz="2000" b="1"/>
              <a:t>. Uniformizace</a:t>
            </a:r>
            <a:r>
              <a:rPr lang="cs-CZ" altLang="cs-CZ" sz="2000"/>
              <a:t> – nepřirozeně sjednocené různé typy krajiny nebo tvary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2. Simplifikace</a:t>
            </a:r>
            <a:r>
              <a:rPr lang="cs-CZ" altLang="cs-CZ" sz="2000"/>
              <a:t> – odstraňování rozmanitostí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3</a:t>
            </a:r>
            <a:r>
              <a:rPr lang="cs-CZ" altLang="cs-CZ" sz="2000" b="1"/>
              <a:t>. Denaturalizace</a:t>
            </a:r>
            <a:r>
              <a:rPr lang="cs-CZ" altLang="cs-CZ" sz="2000"/>
              <a:t> – odstraňování přírodních prvků a tvarů z krajiny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4. Devastace</a:t>
            </a:r>
            <a:r>
              <a:rPr lang="cs-CZ" altLang="cs-CZ" sz="2000"/>
              <a:t> – ničení přírodních i kulturně historických hodnot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5. Degradace</a:t>
            </a:r>
            <a:r>
              <a:rPr lang="cs-CZ" altLang="cs-CZ" sz="2000"/>
              <a:t> – znehodnocování přírodní sféry z hlediska přírodních složek a zájmů ochrany přírody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6. Deteorizace</a:t>
            </a:r>
            <a:r>
              <a:rPr lang="cs-CZ" altLang="cs-CZ" sz="2000"/>
              <a:t> – zhoršování přírodní sféry z  hlediska přírodního prostředí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7. Destrukce</a:t>
            </a:r>
            <a:r>
              <a:rPr lang="cs-CZ" altLang="cs-CZ" sz="2000"/>
              <a:t> – narušení vztahů v přírodní sféře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bing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73238"/>
            <a:ext cx="5329237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323850" y="217488"/>
            <a:ext cx="84963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Povrchové doly </a:t>
            </a:r>
            <a:r>
              <a:rPr lang="cs-CZ" altLang="cs-CZ" sz="1800" b="1">
                <a:solidFill>
                  <a:srgbClr val="FF0000"/>
                </a:solidFill>
              </a:rPr>
              <a:t>– rudy </a:t>
            </a:r>
            <a:r>
              <a:rPr lang="cs-CZ" altLang="cs-CZ" sz="1800"/>
              <a:t>(barevné kovy, drahé kovy), nerudní suroviny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Největší povrchový důl </a:t>
            </a:r>
            <a:r>
              <a:rPr lang="cs-CZ" altLang="cs-CZ" sz="1800">
                <a:solidFill>
                  <a:srgbClr val="FF0000"/>
                </a:solidFill>
              </a:rPr>
              <a:t>na měděnou rudu na světe Bingham v Utahu (nedaleko Salt Lake City).</a:t>
            </a:r>
            <a:r>
              <a:rPr lang="cs-CZ" altLang="cs-CZ" sz="1800"/>
              <a:t> Hutě jsou na březích Velkého solného jezera. Délka lomu 3,2 km, šířka 4 km, hloubka 1,2 km, plocha 7 km</a:t>
            </a:r>
            <a:r>
              <a:rPr lang="cs-CZ" altLang="cs-CZ" sz="1800" baseline="30000"/>
              <a:t>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ile:Chuquicamata panoram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620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0" y="3284538"/>
            <a:ext cx="8856663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Mezi největší povrchové doly na světě </a:t>
            </a:r>
            <a:r>
              <a:rPr lang="cs-CZ" altLang="cs-CZ" sz="1800">
                <a:solidFill>
                  <a:srgbClr val="FF0000"/>
                </a:solidFill>
              </a:rPr>
              <a:t>patří </a:t>
            </a:r>
            <a:r>
              <a:rPr lang="cs-CZ" altLang="cs-CZ" sz="1800" i="1">
                <a:solidFill>
                  <a:srgbClr val="FF0000"/>
                </a:solidFill>
              </a:rPr>
              <a:t>měděný důl Chuquicamata</a:t>
            </a:r>
            <a:r>
              <a:rPr lang="cs-CZ" altLang="cs-CZ" sz="1800">
                <a:solidFill>
                  <a:srgbClr val="FF0000"/>
                </a:solidFill>
              </a:rPr>
              <a:t> v Chile </a:t>
            </a:r>
            <a:r>
              <a:rPr lang="cs-CZ" altLang="cs-CZ" sz="1800"/>
              <a:t>(215 kilometrů severovýchodně od města Antofagasta), který byl desítky let dolem s největší roční produkcí mědi na světě.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 současné době probíhá těžba v povrchové těžební jámě o délce </a:t>
            </a:r>
            <a:r>
              <a:rPr lang="cs-CZ" altLang="cs-CZ" sz="1800">
                <a:solidFill>
                  <a:srgbClr val="FF0000"/>
                </a:solidFill>
              </a:rPr>
              <a:t>4,3 kilometrů, šířce 3 kilometry a hloubce více než 850 metrů</a:t>
            </a:r>
            <a:r>
              <a:rPr lang="cs-CZ" altLang="cs-CZ" sz="1800"/>
              <a:t>. Ložiska jsou lokalizována v poušti Atacama v nadmořské výšce 2 800 až 3 000 metrů. Vedle mědi se v povrchovém dolu těží také molybden. Každý den se vytěží přibližně 350 tis. tun hlušiny a 160 tis. tun rudy.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File:Open pit min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6737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0" y="260350"/>
            <a:ext cx="3348038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FF0000"/>
                </a:solidFill>
              </a:rPr>
              <a:t>Důl Big Hole</a:t>
            </a:r>
            <a:r>
              <a:rPr lang="cs-CZ" altLang="cs-CZ" sz="1800">
                <a:solidFill>
                  <a:srgbClr val="FF0000"/>
                </a:solidFill>
              </a:rPr>
              <a:t>  - </a:t>
            </a:r>
            <a:r>
              <a:rPr lang="cs-CZ" altLang="cs-CZ" sz="1800" b="1">
                <a:solidFill>
                  <a:srgbClr val="FF0000"/>
                </a:solidFill>
              </a:rPr>
              <a:t>diamanty</a:t>
            </a:r>
            <a:r>
              <a:rPr lang="cs-CZ" altLang="cs-CZ" sz="1800">
                <a:solidFill>
                  <a:srgbClr val="FF0000"/>
                </a:solidFill>
              </a:rPr>
              <a:t> - v Kimberley v Jižní Africe, který začal být hlouben v roce 1866 převážně ručně. </a:t>
            </a:r>
            <a:r>
              <a:rPr lang="cs-CZ" altLang="cs-CZ" sz="1800"/>
              <a:t>Původně byl na místě těžební jámy pahorek Kolesberg Kopje, který byl odtěžen a v současné době zaujímá povrchový důl plochu 17 hektarů, je 463 metrů široký a dosahuje hloubky 215 metrů.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Původně byla jáma hluboká až 240 metrů, ale po opuštění dolu byla část zasypána.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588" y="4703763"/>
            <a:ext cx="91440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Pod povrchovým dolem se nachází systém hlubinného dolu, kde se diamanty těžily až do hloubky 1 097 metrů. Obvod těžební jámy, jejíž dno je zaplavené vodou, dosahuje 1,6 kilometrů.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Těžba v Big Hole byla ukončena v srpnu 1914 a v roce 2006 se stala součástí muzea </a:t>
            </a:r>
            <a:r>
              <a:rPr lang="cs-CZ" altLang="cs-CZ" sz="1800"/>
              <a:t>v přírodě, které seznamuje s historií těžby diamantů v regionu.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Kalgoorlie_The_Big_Pit_DSC04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89138"/>
            <a:ext cx="629761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-1588" y="115888"/>
            <a:ext cx="9036051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Mezi </a:t>
            </a:r>
            <a:r>
              <a:rPr lang="cs-CZ" altLang="cs-CZ" sz="1800">
                <a:solidFill>
                  <a:srgbClr val="FF0000"/>
                </a:solidFill>
              </a:rPr>
              <a:t>největší povrchové </a:t>
            </a:r>
            <a:r>
              <a:rPr lang="cs-CZ" altLang="cs-CZ" sz="1800" b="1">
                <a:solidFill>
                  <a:srgbClr val="FF0000"/>
                </a:solidFill>
              </a:rPr>
              <a:t>zlaté doly </a:t>
            </a:r>
            <a:r>
              <a:rPr lang="cs-CZ" altLang="cs-CZ" sz="1800">
                <a:solidFill>
                  <a:srgbClr val="FF0000"/>
                </a:solidFill>
              </a:rPr>
              <a:t>na světě patří také </a:t>
            </a:r>
            <a:r>
              <a:rPr lang="cs-CZ" altLang="cs-CZ" sz="1800" i="1">
                <a:solidFill>
                  <a:srgbClr val="FF0000"/>
                </a:solidFill>
              </a:rPr>
              <a:t>Super Pit</a:t>
            </a:r>
            <a:r>
              <a:rPr lang="cs-CZ" altLang="cs-CZ" sz="1800">
                <a:solidFill>
                  <a:srgbClr val="FF0000"/>
                </a:solidFill>
              </a:rPr>
              <a:t> v Západní Austrálii, </a:t>
            </a:r>
            <a:r>
              <a:rPr lang="cs-CZ" altLang="cs-CZ" sz="1800"/>
              <a:t>který je součástí území označovaného jako Golden Mile (Zlatá míle).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 těžbou zlata se v oblasti začalo v roce 1893 a do současné doby vznikl systém vhloubených jámových dolů </a:t>
            </a:r>
            <a:r>
              <a:rPr lang="cs-CZ" altLang="cs-CZ" sz="1800">
                <a:solidFill>
                  <a:srgbClr val="FF0000"/>
                </a:solidFill>
              </a:rPr>
              <a:t>o celkové délce 2,5 kilometrů, šířce 1,5 kilometrů a hloubce 360 metrů. </a:t>
            </a:r>
            <a:r>
              <a:rPr lang="cs-CZ" altLang="cs-CZ" sz="1800"/>
              <a:t>Plánováno je pokračování těžby povrchově až do hloubky větší než 500 metrů.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File:Grasberg min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54513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50825" y="4221163"/>
            <a:ext cx="87852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Za </a:t>
            </a:r>
            <a:r>
              <a:rPr lang="cs-CZ" altLang="cs-CZ" sz="1800">
                <a:solidFill>
                  <a:srgbClr val="FF0000"/>
                </a:solidFill>
              </a:rPr>
              <a:t>největší povrchový </a:t>
            </a:r>
            <a:r>
              <a:rPr lang="cs-CZ" altLang="cs-CZ" sz="1800" b="1">
                <a:solidFill>
                  <a:srgbClr val="FF0000"/>
                </a:solidFill>
              </a:rPr>
              <a:t>zlatý důl </a:t>
            </a:r>
            <a:r>
              <a:rPr lang="cs-CZ" altLang="cs-CZ" sz="1800">
                <a:solidFill>
                  <a:srgbClr val="FF0000"/>
                </a:solidFill>
              </a:rPr>
              <a:t>na</a:t>
            </a:r>
            <a:r>
              <a:rPr lang="cs-CZ" altLang="cs-CZ" sz="1800" b="1">
                <a:solidFill>
                  <a:srgbClr val="FF0000"/>
                </a:solidFill>
              </a:rPr>
              <a:t> </a:t>
            </a:r>
            <a:r>
              <a:rPr lang="cs-CZ" altLang="cs-CZ" sz="1800">
                <a:solidFill>
                  <a:srgbClr val="FF0000"/>
                </a:solidFill>
              </a:rPr>
              <a:t>světě je považován </a:t>
            </a:r>
            <a:r>
              <a:rPr lang="cs-CZ" altLang="cs-CZ" sz="1800" i="1">
                <a:solidFill>
                  <a:srgbClr val="FF0000"/>
                </a:solidFill>
              </a:rPr>
              <a:t>důl Grasberg</a:t>
            </a:r>
            <a:r>
              <a:rPr lang="cs-CZ" altLang="cs-CZ" sz="1800">
                <a:solidFill>
                  <a:srgbClr val="FF0000"/>
                </a:solidFill>
              </a:rPr>
              <a:t> v provincii Papua v Indonésii.</a:t>
            </a:r>
            <a:r>
              <a:rPr lang="cs-CZ" altLang="cs-CZ" sz="1800"/>
              <a:t> Vedle zlata se v dole povrchově těží také měděná ruda.  Ložiska zlata byla na lokalitě objevena již ve 30. letech 20. století. Důl leží v rizikové oblasti kolizní zóny Indoaustralské a Pacifické desky.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V lokalitě lomu byla původně hora s vrcholem v nadmořské výšce 4 100 metr. Odtěžením se vrchol snížil o více než kilometr na současnou úroveň okraje dolu v nadmořské výšce 3 000 metrů.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250px-Udachnaya_pipe-2">
            <a:hlinkClick r:id="rId2" tooltip="Il cratere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60350"/>
            <a:ext cx="324167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0" y="0"/>
            <a:ext cx="53276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Největším činným </a:t>
            </a:r>
            <a:r>
              <a:rPr lang="cs-CZ" altLang="cs-CZ" sz="1800" b="1">
                <a:solidFill>
                  <a:srgbClr val="FF0000"/>
                </a:solidFill>
              </a:rPr>
              <a:t>diamantovým povrchovým dolem j</a:t>
            </a:r>
            <a:r>
              <a:rPr lang="cs-CZ" altLang="cs-CZ" sz="1800">
                <a:solidFill>
                  <a:srgbClr val="FF0000"/>
                </a:solidFill>
              </a:rPr>
              <a:t>e </a:t>
            </a:r>
            <a:r>
              <a:rPr lang="cs-CZ" altLang="cs-CZ" sz="1800" i="1">
                <a:solidFill>
                  <a:srgbClr val="FF0000"/>
                </a:solidFill>
              </a:rPr>
              <a:t>Trubka Udačnaja</a:t>
            </a:r>
            <a:r>
              <a:rPr lang="cs-CZ" altLang="cs-CZ" sz="1800">
                <a:solidFill>
                  <a:srgbClr val="FF0000"/>
                </a:solidFill>
              </a:rPr>
              <a:t> poblíž města Mirnyj, </a:t>
            </a:r>
            <a:r>
              <a:rPr lang="cs-CZ" altLang="cs-CZ" sz="1800"/>
              <a:t>20 kilometrů za severním polárním kruhem.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Ložisko bylo objeveno v roce 1955 a těžba byla zahájena v roce 1982. Těžební jáma dosahuje </a:t>
            </a:r>
            <a:r>
              <a:rPr lang="cs-CZ" altLang="cs-CZ" sz="1800">
                <a:solidFill>
                  <a:srgbClr val="FF0000"/>
                </a:solidFill>
              </a:rPr>
              <a:t>délky 1 600 metrů, šířky 1 200 metrů a hloubky 530 metrů.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5076825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76238" y="423863"/>
            <a:ext cx="243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Povrchové doly – uhlí </a:t>
            </a:r>
          </a:p>
        </p:txBody>
      </p:sp>
      <p:pic>
        <p:nvPicPr>
          <p:cNvPr id="17411" name="Picture 4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50950"/>
            <a:ext cx="446405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376238" y="784225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Chabařovice – počátek rekultivace 2004</a:t>
            </a:r>
          </a:p>
        </p:txBody>
      </p:sp>
      <p:pic>
        <p:nvPicPr>
          <p:cNvPr id="17413" name="Picture 9" descr="jch_napousteni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41738"/>
            <a:ext cx="4154487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s_201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29527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5632450" y="784225"/>
            <a:ext cx="210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Velkolom Tušimice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4256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1052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P4256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P42561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83000"/>
            <a:ext cx="388778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P42561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52850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692275" y="3284538"/>
            <a:ext cx="6119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Chabařovice – výsypka, jezero Milada, rekultivace, sesuv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obr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5150"/>
            <a:ext cx="2952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735013" y="65088"/>
            <a:ext cx="629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Povrchové lomy na stavební suroviny, pískovny a štěrkovny </a:t>
            </a: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241300" y="2827338"/>
            <a:ext cx="3289300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Kamenolomy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– Jakubčovice, Leskoun, Podhora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Pískovny, štěrkovny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– těžba a úprava suroviny </a:t>
            </a:r>
          </a:p>
        </p:txBody>
      </p:sp>
      <p:pic>
        <p:nvPicPr>
          <p:cNvPr id="19461" name="Picture 10" descr="PA0649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62025"/>
            <a:ext cx="30972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5559425" y="496888"/>
            <a:ext cx="286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Pískovna Strážnice-Přívoz</a:t>
            </a:r>
          </a:p>
        </p:txBody>
      </p:sp>
      <p:pic>
        <p:nvPicPr>
          <p:cNvPr id="19463" name="Picture 12" descr="PA0649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49725"/>
            <a:ext cx="31670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3" descr="PA0649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597400"/>
            <a:ext cx="26654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1325"/>
            <a:ext cx="403225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4813"/>
            <a:ext cx="4138612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555875" y="4221163"/>
            <a:ext cx="244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Černovice – pískovna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délník 1"/>
          <p:cNvSpPr>
            <a:spLocks noChangeArrowheads="1"/>
          </p:cNvSpPr>
          <p:nvPr/>
        </p:nvSpPr>
        <p:spPr bwMode="auto">
          <a:xfrm>
            <a:off x="179388" y="115888"/>
            <a:ext cx="76327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Obecné rozdělení antropogenních procesů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1. antropogenní zvětrávání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2. antropogenní transport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3. antropogenní degradace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4. antropogenní agradace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5. antropogenní exkavace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6. rekultivace </a:t>
            </a:r>
          </a:p>
        </p:txBody>
      </p:sp>
      <p:sp>
        <p:nvSpPr>
          <p:cNvPr id="3075" name="Obdélník 2"/>
          <p:cNvSpPr>
            <a:spLocks noChangeArrowheads="1"/>
          </p:cNvSpPr>
          <p:nvPr/>
        </p:nvSpPr>
        <p:spPr bwMode="auto">
          <a:xfrm>
            <a:off x="195263" y="3860800"/>
            <a:ext cx="86979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Antropogenní procesy a tvary lze podle principu </a:t>
            </a:r>
            <a:r>
              <a:rPr lang="cs-CZ" altLang="cs-CZ" sz="2000" b="1"/>
              <a:t>genetické klasifikace: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těžební (montánní), průmyslové (industriální), zemědělské (agrární), sídelní (urbánní), dopravní (komunikační), vodohospodářské, vojenské (militární), pohřební (funerální), oslavné, rekreační a sportovní tvary, jiné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B2536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9863"/>
            <a:ext cx="46085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PB2536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92150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932363" y="188913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Kamenolom – Bučník, vulkanity</a:t>
            </a:r>
          </a:p>
        </p:txBody>
      </p:sp>
      <p:pic>
        <p:nvPicPr>
          <p:cNvPr id="21509" name="Picture 5" descr="Mokra_tezva_vapen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73475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551363" y="6184900"/>
            <a:ext cx="262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Mokrá – těžba vápence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4050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8964612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4050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P40500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P4050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424815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P40500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73463"/>
            <a:ext cx="4176713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17671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28466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573463"/>
            <a:ext cx="4225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4"/>
          <p:cNvSpPr txBox="1">
            <a:spLocks noChangeArrowheads="1"/>
          </p:cNvSpPr>
          <p:nvPr/>
        </p:nvSpPr>
        <p:spPr bwMode="auto">
          <a:xfrm>
            <a:off x="4643438" y="3789363"/>
            <a:ext cx="407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Růženin lom, tunely do ,lomu Džungle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4050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032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3213" y="3305175"/>
            <a:ext cx="123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Lesní lom </a:t>
            </a:r>
          </a:p>
        </p:txBody>
      </p:sp>
      <p:pic>
        <p:nvPicPr>
          <p:cNvPr id="25604" name="Picture 4" descr="P4050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087812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P40501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4033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P40501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644900"/>
            <a:ext cx="34226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808038" y="6329363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Drobné těžby vápenců v okolí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250825" y="-68263"/>
            <a:ext cx="8642350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rgbClr val="FF0000"/>
                </a:solidFill>
              </a:rPr>
              <a:t>Hlubinné doly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i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Soubor průmyslových budov a zařízení pro těžbu užitkových nerostů podzemním (hlubinným) způsobem. </a:t>
            </a:r>
            <a:r>
              <a:rPr lang="cs-CZ" altLang="cs-CZ" sz="1800">
                <a:solidFill>
                  <a:srgbClr val="FF0000"/>
                </a:solidFill>
              </a:rPr>
              <a:t>Povrchové části i soustavu podpovrchových děl </a:t>
            </a:r>
            <a:r>
              <a:rPr lang="cs-CZ" altLang="cs-CZ" sz="1800"/>
              <a:t>– šachty, štoly, komory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Dobývací prostor, ložisko se otevírá důlními díly (štoly, šachty).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Štola </a:t>
            </a:r>
            <a:r>
              <a:rPr lang="cs-CZ" altLang="cs-CZ" sz="1800"/>
              <a:t>– horizontální, nebo ukloněná chodba – těžba nebo průzkum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Šachta</a:t>
            </a:r>
            <a:r>
              <a:rPr lang="cs-CZ" altLang="cs-CZ" sz="1800"/>
              <a:t> – strmá, zpravidla svislá, někdy šikmá chodba – doprava, osob, suroviny, hlušiny, pomocných materiálů, odvod vody, plynů, přívod vzduchu (větrací šachta). Též použití jáma (např. větrací).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Hlubinné doly se nachází ve většině zemí světa a využívají se pro těžbu energetických surovin (uhlí), rud i některých stavebních surovin.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Mezi největší doly na světě patří hlubinné doly v jižní Africe. </a:t>
            </a:r>
            <a:r>
              <a:rPr lang="cs-CZ" altLang="cs-CZ" sz="1800">
                <a:solidFill>
                  <a:srgbClr val="FF0000"/>
                </a:solidFill>
              </a:rPr>
              <a:t>Jedná se o hlubinné </a:t>
            </a:r>
            <a:r>
              <a:rPr lang="cs-CZ" altLang="cs-CZ" sz="1800" i="1">
                <a:solidFill>
                  <a:srgbClr val="FF0000"/>
                </a:solidFill>
              </a:rPr>
              <a:t>doly TauTona</a:t>
            </a:r>
            <a:r>
              <a:rPr lang="cs-CZ" altLang="cs-CZ" sz="1800">
                <a:solidFill>
                  <a:srgbClr val="FF0000"/>
                </a:solidFill>
              </a:rPr>
              <a:t> a </a:t>
            </a:r>
            <a:r>
              <a:rPr lang="cs-CZ" altLang="cs-CZ" sz="1800" i="1">
                <a:solidFill>
                  <a:srgbClr val="FF0000"/>
                </a:solidFill>
              </a:rPr>
              <a:t>Savuka</a:t>
            </a:r>
            <a:r>
              <a:rPr lang="cs-CZ" altLang="cs-CZ" sz="1800">
                <a:solidFill>
                  <a:srgbClr val="FF0000"/>
                </a:solidFill>
              </a:rPr>
              <a:t> v regionu Witwatersrand V JAR, ve kterých se z hloubky větší než 3700 metrů těží zlato.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Společnost AngloGold, která v dolech těží předpokládá zvýšení hloubky dolu až na téměř 4 kilometry (dosažení hloubky 3910 metrů v roce 2009).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yhasalmi_mine_old_tower_and_surround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4437063"/>
            <a:ext cx="42481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07950" y="0"/>
            <a:ext cx="90360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Za objemově největší podzemní hlubinné dílo se považuje </a:t>
            </a:r>
            <a:r>
              <a:rPr lang="cs-CZ" altLang="cs-CZ" sz="1800" i="1"/>
              <a:t>důl </a:t>
            </a:r>
            <a:r>
              <a:rPr lang="cs-CZ" altLang="cs-CZ" sz="1800" i="1">
                <a:solidFill>
                  <a:srgbClr val="FF0000"/>
                </a:solidFill>
              </a:rPr>
              <a:t>El Teniente</a:t>
            </a:r>
            <a:r>
              <a:rPr lang="cs-CZ" altLang="cs-CZ" sz="1800">
                <a:solidFill>
                  <a:srgbClr val="FF0000"/>
                </a:solidFill>
              </a:rPr>
              <a:t> </a:t>
            </a:r>
            <a:r>
              <a:rPr lang="cs-CZ" altLang="cs-CZ" sz="1800"/>
              <a:t>v Chile, jehož součástí je více než </a:t>
            </a:r>
            <a:r>
              <a:rPr lang="cs-CZ" altLang="cs-CZ" sz="1800">
                <a:solidFill>
                  <a:srgbClr val="FF0000"/>
                </a:solidFill>
              </a:rPr>
              <a:t>2 400 kilometrů podzemních děl.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Mezi </a:t>
            </a:r>
            <a:r>
              <a:rPr lang="cs-CZ" altLang="cs-CZ" sz="1800">
                <a:solidFill>
                  <a:srgbClr val="FF0000"/>
                </a:solidFill>
              </a:rPr>
              <a:t>nejhlubšími doly </a:t>
            </a:r>
            <a:r>
              <a:rPr lang="cs-CZ" altLang="cs-CZ" sz="1800"/>
              <a:t>jsou nejčastěji doly na těžbu rud. V Evropě je nejhlubším v současné době činným dolem těžícím kovy </a:t>
            </a:r>
            <a:r>
              <a:rPr lang="cs-CZ" altLang="cs-CZ" sz="1800" i="1"/>
              <a:t>důl </a:t>
            </a:r>
            <a:r>
              <a:rPr lang="cs-CZ" altLang="cs-CZ" sz="1800" i="1">
                <a:solidFill>
                  <a:srgbClr val="FF0000"/>
                </a:solidFill>
              </a:rPr>
              <a:t>Pyhäsalmi</a:t>
            </a:r>
            <a:r>
              <a:rPr lang="cs-CZ" altLang="cs-CZ" sz="1800">
                <a:solidFill>
                  <a:srgbClr val="FF0000"/>
                </a:solidFill>
              </a:rPr>
              <a:t> ve Finsku, který má hloubku 1 444 metrů.</a:t>
            </a:r>
            <a:r>
              <a:rPr lang="cs-CZ" altLang="cs-CZ" sz="1800"/>
              <a:t> V hlubinném dole probíhá těžba měděné a zinkové rudy (těží společnost Inmet Mining). K objevu ložiska došlo v 50. letech 20. století a těžba byla zahájena v roce 1967.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Druhým nejhlubším je důl Boulby (1 400 metrů) v Anglii.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Za největší podzemní dílo v Evropě se považuje důl Kirunavaara ve městě Kiruna ve Švédsku. Součástí podzemního díla je i 450 kilometrů silnic.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79388" y="-11113"/>
            <a:ext cx="8856662" cy="6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67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67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Těžba uhlí – terminologie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Ochranný pilíř.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Komory – prostory větších rozměrů (jsou chráněny uhelnými pilíři,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Šachty hloubka v jižní Africe 3950 m , v Indii 3800 m.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Zakládání vyrubaných prostor, rubanina, výpěrky z prádla, apod.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Těžební haldy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 i="1"/>
              <a:t>podle polohy </a:t>
            </a:r>
            <a:endParaRPr lang="cs-CZ" altLang="cs-CZ" sz="2000"/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Rovinné (umístěné na rovině nebo na plošině)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Svahové (na svahu)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Vyrovnávací (ve sníženinách, poklesové kotliny)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 i="1"/>
              <a:t>Podle tvaru </a:t>
            </a:r>
            <a:endParaRPr lang="cs-CZ" altLang="cs-CZ" sz="2000"/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Hřebenovité, kuželovité, tabulovité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Vznik drobných tvarů na svazích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eroze, sesuvy, bahenní proudy.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Procesy v haldách – zpevněné lavice, sesedání, dutiny, závrtovité sníženiny, hoření </a:t>
            </a:r>
          </a:p>
          <a:p>
            <a:pPr eaLnBrk="1" hangingPunct="1">
              <a:lnSpc>
                <a:spcPts val="2600"/>
              </a:lnSpc>
              <a:spcBef>
                <a:spcPts val="600"/>
              </a:spcBef>
              <a:buFontTx/>
              <a:buNone/>
            </a:pPr>
            <a:r>
              <a:rPr lang="cs-CZ" altLang="cs-CZ" sz="2000"/>
              <a:t>Vytlačování plastického podloží v předpolí hald – ohrožení stability haldy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délník 1"/>
          <p:cNvSpPr>
            <a:spLocks noChangeArrowheads="1"/>
          </p:cNvSpPr>
          <p:nvPr/>
        </p:nvSpPr>
        <p:spPr bwMode="auto">
          <a:xfrm>
            <a:off x="179388" y="28575"/>
            <a:ext cx="83534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Poklesové kotliny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FF0000"/>
              </a:solidFill>
            </a:endParaRP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– průběh poklesové křivky závisí na mocnosti nadloží, fyzikálně-mechanických vlastnostech hornin, úklonu vrstev, hloubce dobývání, mocnosti sloje. Vznik trhlin, sesuvů.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/>
              <a:t>Hloubka poklesové kotliny </a:t>
            </a:r>
            <a:r>
              <a:rPr lang="cs-CZ" altLang="cs-CZ" sz="1800"/>
              <a:t>– dosahuje až 90% mocnosti vyrubané sloje, pokud je těžena na zával. Při ručním zakládání činí sesedání 50-60% při plavené zakládce 10-20%. Obvykle poklesy trvají 5-6 let, během prvního roku je dosaženo 50% celkové hloubky poklesu. Na druhý rok 25%, třetí 13%, čtvrtý 8%, pátý 3%, šestý 1% (podle Zapletala 1969).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Mokré a suché</a:t>
            </a:r>
            <a:r>
              <a:rPr lang="cs-CZ" altLang="cs-CZ" sz="1800"/>
              <a:t> (s poklesem dna se snižuje i hladina podzemní vody) poklesové kotliny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Donecká pánev, Podmoskevská pánev pokles několik metrů, průměr kotlin stovky km. Kuzněcká pánev hloubka poklesových kotlin až 70 m.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Poklesy terénu, poruchy pohybu pozemních vod, výrony plynů.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Pinky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sníženiny vzniklé rychlým prosednutím, propadnutím a zřícením důlních děl.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Poklesy na ropných polích, těžba plynu, zplynování.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48" y="1268760"/>
            <a:ext cx="4533164" cy="310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50825" y="1684492"/>
            <a:ext cx="21339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Poklesové kotliny</a:t>
            </a:r>
          </a:p>
        </p:txBody>
      </p:sp>
      <p:graphicFrame>
        <p:nvGraphicFramePr>
          <p:cNvPr id="31748" name="Object 5"/>
          <p:cNvGraphicFramePr>
            <a:graphicFrameLocks noChangeAspect="1"/>
          </p:cNvGraphicFramePr>
          <p:nvPr/>
        </p:nvGraphicFramePr>
        <p:xfrm>
          <a:off x="250825" y="3730625"/>
          <a:ext cx="4176713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CorelPhotoPaint.Image.11" r:id="rId4" imgW="4302261" imgH="2967234" progId="CorelPhotoPaint.Image.11">
                  <p:embed/>
                </p:oleObj>
              </mc:Choice>
              <mc:Fallback>
                <p:oleObj name="CorelPhotoPaint.Image.11" r:id="rId4" imgW="4302261" imgH="2967234" progId="CorelPhotoPaint.Image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30625"/>
                        <a:ext cx="4176713" cy="288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4408488" y="-7938"/>
            <a:ext cx="44839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Dubňany – poklesová kotlina, hlubinná těžba lignitu - </a:t>
            </a:r>
            <a:r>
              <a:rPr lang="cs-CZ" altLang="cs-CZ" sz="1800" dirty="0"/>
              <a:t>Důl 1.máj II – ukončení těžby k 1994, likvidace podzemí </a:t>
            </a:r>
            <a:r>
              <a:rPr lang="cs-CZ" altLang="cs-CZ" sz="1800" dirty="0" smtClean="0"/>
              <a:t>1996, rekultivace</a:t>
            </a:r>
            <a:endParaRPr lang="cs-CZ" altLang="cs-CZ" sz="1800" dirty="0"/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4571554" y="5085184"/>
            <a:ext cx="43209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Karviná kostel sv. </a:t>
            </a:r>
            <a:r>
              <a:rPr lang="cs-CZ" sz="1800" dirty="0" smtClean="0"/>
              <a:t> </a:t>
            </a:r>
            <a:r>
              <a:rPr lang="cs-CZ" sz="1800" dirty="0"/>
              <a:t>Petra z </a:t>
            </a:r>
            <a:r>
              <a:rPr lang="cs-CZ" sz="1800" dirty="0" err="1" smtClean="0"/>
              <a:t>Alkantary</a:t>
            </a:r>
            <a:r>
              <a:rPr lang="cs-CZ" sz="1800" dirty="0" smtClean="0"/>
              <a:t>, </a:t>
            </a:r>
            <a:r>
              <a:rPr lang="cs-CZ" sz="1800" dirty="0" err="1" smtClean="0"/>
              <a:t>míístní</a:t>
            </a:r>
            <a:r>
              <a:rPr lang="cs-CZ" sz="1800" dirty="0" smtClean="0"/>
              <a:t> část Doly, Poklesy více jak 30 m. 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50825" y="0"/>
            <a:ext cx="8893175" cy="696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/>
              <a:t>Povrchové přemisťování hornin a zemin</a:t>
            </a:r>
            <a:r>
              <a:rPr lang="cs-CZ" altLang="cs-CZ" sz="1800" i="1"/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i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– největší při výstavbě liniových dopravních staveb (dálnice a produktovodů – ropovody) podle Kukala a Reichmanna (2000) odhad ročního přemisťování hornin a zemin v ČR </a:t>
            </a:r>
            <a:r>
              <a:rPr lang="cs-CZ" altLang="cs-CZ" sz="1800" b="1"/>
              <a:t>100 mil. m</a:t>
            </a:r>
            <a:r>
              <a:rPr lang="cs-CZ" altLang="cs-CZ" sz="1800" b="1" baseline="30000"/>
              <a:t>3</a:t>
            </a:r>
            <a:r>
              <a:rPr lang="cs-CZ" altLang="cs-CZ" sz="1800" baseline="30000"/>
              <a:t> </a:t>
            </a:r>
            <a:r>
              <a:rPr lang="cs-CZ" altLang="cs-CZ" sz="1800"/>
              <a:t>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Ropovod Ingolstadt-</a:t>
            </a:r>
            <a:r>
              <a:rPr lang="cs-CZ" altLang="cs-CZ" sz="1800"/>
              <a:t> mezi Rozvadovem a Uhy u Kralup n. V. – délka 168 km začátek výkopů říjen 1994 skončení v červenec 1995, hloubka výkopu 1,8 – 5 m, střední hloubka 3 m, přemístěno více než 1,5 mil. m</a:t>
            </a:r>
            <a:r>
              <a:rPr lang="cs-CZ" altLang="cs-CZ" sz="1800" baseline="30000"/>
              <a:t>3 </a:t>
            </a:r>
            <a:r>
              <a:rPr lang="cs-CZ" altLang="cs-CZ" sz="1800"/>
              <a:t>, průměrná hustota 2 g.cm </a:t>
            </a:r>
            <a:r>
              <a:rPr lang="cs-CZ" altLang="cs-CZ" sz="1800" baseline="30000"/>
              <a:t>-3 </a:t>
            </a:r>
            <a:r>
              <a:rPr lang="cs-CZ" altLang="cs-CZ" sz="1800"/>
              <a:t>– přemístěno 3 mil.  tun zvětralých i pevných  hornin.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Tranzitní plynovod a ropovod na území ČR délka přes 2000 km</a:t>
            </a:r>
            <a:r>
              <a:rPr lang="cs-CZ" altLang="cs-CZ" sz="1800"/>
              <a:t>, přemístění materiálu odhad 5-8 mil. m</a:t>
            </a:r>
            <a:r>
              <a:rPr lang="cs-CZ" altLang="cs-CZ" sz="1800" baseline="30000"/>
              <a:t>3</a:t>
            </a:r>
            <a:r>
              <a:rPr lang="cs-CZ" altLang="cs-CZ" sz="1800"/>
              <a:t> 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Stavba dálnice Praha – hranice Slovenska</a:t>
            </a:r>
            <a:r>
              <a:rPr lang="cs-CZ" altLang="cs-CZ" sz="1800"/>
              <a:t> (260 km) přemístěno nejméně 26 mil. m</a:t>
            </a:r>
            <a:r>
              <a:rPr lang="cs-CZ" altLang="cs-CZ" sz="1800" baseline="30000"/>
              <a:t>3</a:t>
            </a:r>
            <a:r>
              <a:rPr lang="cs-CZ" altLang="cs-CZ" sz="1800"/>
              <a:t> 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7950" y="188913"/>
            <a:ext cx="8856663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Ostravsko-karvinský revír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(část hornoslezské černouhelné pánve)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1763 – nález černého uhlí na Landeku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1776 – první důlní težby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– </a:t>
            </a:r>
            <a:r>
              <a:rPr lang="cs-CZ" altLang="cs-CZ" sz="1800" b="1"/>
              <a:t>celková plocha 850 km</a:t>
            </a:r>
            <a:r>
              <a:rPr lang="cs-CZ" altLang="cs-CZ" sz="1800" b="1" baseline="30000"/>
              <a:t>2</a:t>
            </a:r>
            <a:r>
              <a:rPr lang="cs-CZ" altLang="cs-CZ" sz="1800"/>
              <a:t> , 350 km</a:t>
            </a:r>
            <a:r>
              <a:rPr lang="cs-CZ" altLang="cs-CZ" sz="1800" baseline="30000"/>
              <a:t>2</a:t>
            </a:r>
            <a:r>
              <a:rPr lang="cs-CZ" altLang="cs-CZ" sz="1800"/>
              <a:t> ovlivněno těžbou s ní souvisejícími činnostmi. Hlušina, kaly.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Při současné těžbě okolo 20mil. t uhlí je roční produkce kalů 1,8 mil. t. Prašnost v ovzduší ročně se dostává v ostravské průmyslové aglomeraci do ovzduší 80-120 tis. t prachu , sedimentuje zčásti zde a částečně odnášen do okolních regionů.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Rozsah </a:t>
            </a:r>
            <a:r>
              <a:rPr lang="cs-CZ" altLang="cs-CZ" sz="1800" b="1" i="1"/>
              <a:t>dobývacích prostorů v OKR</a:t>
            </a:r>
            <a:r>
              <a:rPr lang="cs-CZ" altLang="cs-CZ" sz="1800"/>
              <a:t>: 319 km</a:t>
            </a:r>
            <a:r>
              <a:rPr lang="cs-CZ" altLang="cs-CZ" sz="1800" baseline="30000"/>
              <a:t>2</a:t>
            </a:r>
            <a:r>
              <a:rPr lang="cs-CZ" altLang="cs-CZ" sz="1800"/>
              <a:t> , rozsah poddolovaného území 150 km</a:t>
            </a:r>
            <a:r>
              <a:rPr lang="cs-CZ" altLang="cs-CZ" sz="1800" baseline="30000"/>
              <a:t>2</a:t>
            </a:r>
            <a:r>
              <a:rPr lang="cs-CZ" altLang="cs-CZ" sz="1800"/>
              <a:t> . Z toho ostravská část – 60 km</a:t>
            </a:r>
            <a:r>
              <a:rPr lang="cs-CZ" altLang="cs-CZ" sz="1800" baseline="30000"/>
              <a:t>2</a:t>
            </a:r>
            <a:r>
              <a:rPr lang="cs-CZ" altLang="cs-CZ" sz="1800"/>
              <a:t> , karvinská část - 50 km</a:t>
            </a:r>
            <a:r>
              <a:rPr lang="cs-CZ" altLang="cs-CZ" sz="1800" baseline="30000"/>
              <a:t>2</a:t>
            </a:r>
            <a:r>
              <a:rPr lang="cs-CZ" altLang="cs-CZ" sz="1800"/>
              <a:t> , jižní - 40 km</a:t>
            </a:r>
            <a:r>
              <a:rPr lang="cs-CZ" altLang="cs-CZ" sz="1800" baseline="30000"/>
              <a:t>2</a:t>
            </a:r>
            <a:r>
              <a:rPr lang="cs-CZ" altLang="cs-CZ" sz="1800"/>
              <a:t> 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OKR - od roku 1782 do 1996 vytěženo 1,419 mld. t uhlí, produkce hlušiny 0,8-0,9 mld. t , narušeno území na ploše 26 km</a:t>
            </a:r>
            <a:r>
              <a:rPr lang="cs-CZ" altLang="cs-CZ" sz="1800" baseline="30000"/>
              <a:t>2</a:t>
            </a:r>
            <a:r>
              <a:rPr lang="cs-CZ" altLang="cs-CZ" sz="1800"/>
              <a:t> 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Na ploše 5,5 km</a:t>
            </a:r>
            <a:r>
              <a:rPr lang="cs-CZ" altLang="cs-CZ" sz="1800" baseline="30000"/>
              <a:t>2</a:t>
            </a:r>
            <a:r>
              <a:rPr lang="cs-CZ" altLang="cs-CZ" sz="1800"/>
              <a:t>  je uloženo na odvalech 226 mil t hlušiny, odkaliště s plochou 4,7 km</a:t>
            </a:r>
            <a:r>
              <a:rPr lang="cs-CZ" altLang="cs-CZ" sz="1800" baseline="30000"/>
              <a:t>2</a:t>
            </a:r>
            <a:r>
              <a:rPr lang="cs-CZ" altLang="cs-CZ" sz="1800"/>
              <a:t>  obsahují 28,106 mil m </a:t>
            </a:r>
            <a:r>
              <a:rPr lang="cs-CZ" altLang="cs-CZ" sz="1800" baseline="30000"/>
              <a:t>3</a:t>
            </a:r>
            <a:r>
              <a:rPr lang="cs-CZ" altLang="cs-CZ" sz="1800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338" y="333375"/>
            <a:ext cx="8856662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lnSpc>
                <a:spcPct val="150000"/>
              </a:lnSpc>
              <a:defRPr/>
            </a:pPr>
            <a:r>
              <a:rPr lang="cs-CZ" altLang="cs-CZ" b="1" i="1" dirty="0"/>
              <a:t>Nepříznivé faktory související s těžbou černého uhlí v OKR: </a:t>
            </a:r>
            <a:endParaRPr lang="cs-CZ" altLang="cs-CZ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trvalý zábor zemědělské půdy </a:t>
            </a:r>
          </a:p>
          <a:p>
            <a:pPr marL="285750" indent="-285750" eaLnBrk="1" hangingPunct="1">
              <a:lnSpc>
                <a:spcPts val="27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rychlé poklesy povrchu - deformace zemského povrchu </a:t>
            </a:r>
          </a:p>
          <a:p>
            <a:pPr eaLnBrk="1" hangingPunct="1">
              <a:lnSpc>
                <a:spcPts val="2700"/>
              </a:lnSpc>
              <a:defRPr/>
            </a:pPr>
            <a:r>
              <a:rPr lang="cs-CZ" altLang="cs-CZ" dirty="0"/>
              <a:t>         (dnes těžba na zával: nadloží samo klesá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změny reliéfu krajiny, pokrývaní přírodního povrchu hlušinou, uložišti popílku a odkališti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změny vlastností půdy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vznik trhlin a jiného mechanického narušení nadloží uhelných slojí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narušení hydrologického režimu, důlní vody, zvyšování hladiny podzemní vody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emise metanu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Indukovaná seismika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07950" y="549275"/>
            <a:ext cx="9144000" cy="59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endParaRPr lang="cs-CZ" altLang="cs-CZ" sz="1800" b="1" i="1"/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rgbClr val="FF0000"/>
                </a:solidFill>
              </a:rPr>
              <a:t>Ostravská část </a:t>
            </a:r>
            <a:r>
              <a:rPr lang="cs-CZ" altLang="cs-CZ" sz="1800" b="1" i="1"/>
              <a:t>-</a:t>
            </a:r>
            <a:r>
              <a:rPr lang="cs-CZ" altLang="cs-CZ" sz="1800"/>
              <a:t> dobývány </a:t>
            </a:r>
            <a:r>
              <a:rPr lang="cs-CZ" altLang="cs-CZ" sz="1800">
                <a:solidFill>
                  <a:srgbClr val="FF0000"/>
                </a:solidFill>
              </a:rPr>
              <a:t>sloje malých mocností poměrně hluboko </a:t>
            </a:r>
            <a:r>
              <a:rPr lang="cs-CZ" altLang="cs-CZ" sz="1800"/>
              <a:t>(až 1300 m), poklesové kotliny rozsáhlé, poměrně ploché a nehluboké. </a:t>
            </a:r>
            <a:r>
              <a:rPr lang="cs-CZ" altLang="cs-CZ" sz="1800" b="1">
                <a:solidFill>
                  <a:srgbClr val="FF0000"/>
                </a:solidFill>
              </a:rPr>
              <a:t>Těžba ukončena k roce 1994</a:t>
            </a:r>
            <a:r>
              <a:rPr lang="cs-CZ" altLang="cs-CZ" sz="1800"/>
              <a:t>. </a:t>
            </a: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Předpokládané poklesy 0,2 m. Skutečné poklesy vlivem dobývacích prací z let 1985-1994 největší hodnota dosáhla 1 m, na velmi malých plochách (Hrabůvka, Zábřeh n.O., Heřmanice obec Rychvald).</a:t>
            </a: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endParaRPr lang="cs-CZ" altLang="cs-CZ" sz="1800" b="1" i="1"/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rgbClr val="FF0000"/>
                </a:solidFill>
              </a:rPr>
              <a:t>Karvinská část</a:t>
            </a:r>
            <a:r>
              <a:rPr lang="cs-CZ" altLang="cs-CZ" sz="1800">
                <a:solidFill>
                  <a:srgbClr val="FF0000"/>
                </a:solidFill>
              </a:rPr>
              <a:t> – sloje mocnější (až 4 m), uloženy blíže k povrchu </a:t>
            </a:r>
            <a:r>
              <a:rPr lang="cs-CZ" altLang="cs-CZ" sz="1800"/>
              <a:t>několik set metrů, poklesy výraznější a poklesové kotliny hlubší (více něž 10 m max. až 20 m). </a:t>
            </a: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Předpokládané poklesy na základě těžebních záměrů 1996-2010 poklesy až 10,5 m, západně od řeky Olše aj. od nového mostu přes Olši v Darkově. V ostatních částech prognózní poklesy až 6 m. </a:t>
            </a: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délník 1"/>
          <p:cNvSpPr>
            <a:spLocks noChangeArrowheads="1"/>
          </p:cNvSpPr>
          <p:nvPr/>
        </p:nvSpPr>
        <p:spPr bwMode="auto">
          <a:xfrm>
            <a:off x="0" y="-385763"/>
            <a:ext cx="8964613" cy="40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Rychlé poklesy: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Dne </a:t>
            </a:r>
            <a:r>
              <a:rPr lang="cs-CZ" altLang="cs-CZ" sz="2000" b="1"/>
              <a:t>28.7.1998</a:t>
            </a:r>
            <a:r>
              <a:rPr lang="cs-CZ" altLang="cs-CZ" sz="2000"/>
              <a:t> ve 4.08 hod došlo k havárii na vtažné jámě Do-IV závodu Doubrava. Došlo k prolomení části jámového zdiva na jihozápadní straně jámy v hloubce cca 86 – 90 m pod ohlubní (otvor cca 3×3 m). V důsledku lokálního porušení jámové výztuže vznikla následně celková destrukce jámové výztuže nad a bezprostředně pod místem vyjetí. Svrchní část jámy, jámová budova a těžní věž se následně zhroutily do vzniklého kráteru o rozměrech cca 63×53 m s hloubkou cca 36 m od povrchu. Objem kráteru činil cca 65.200 m3.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http://www.zdarbuh.cz/reviry/okd/havarie-jamy-doubrava-iv/</a:t>
            </a:r>
          </a:p>
        </p:txBody>
      </p:sp>
      <p:sp>
        <p:nvSpPr>
          <p:cNvPr id="35843" name="AutoShape 7" descr="https://www.okd.cz/files/rso_0065.jpg"/>
          <p:cNvSpPr>
            <a:spLocks noChangeAspect="1" noChangeArrowheads="1"/>
          </p:cNvSpPr>
          <p:nvPr/>
        </p:nvSpPr>
        <p:spPr bwMode="auto">
          <a:xfrm>
            <a:off x="112713" y="-479425"/>
            <a:ext cx="2095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584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48088"/>
            <a:ext cx="496887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1"/>
          <p:cNvSpPr>
            <a:spLocks noChangeArrowheads="1"/>
          </p:cNvSpPr>
          <p:nvPr/>
        </p:nvSpPr>
        <p:spPr bwMode="auto">
          <a:xfrm>
            <a:off x="203200" y="0"/>
            <a:ext cx="8940800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Důlní závod 1 </a:t>
            </a:r>
            <a:r>
              <a:rPr lang="cs-CZ" altLang="cs-CZ" sz="1800"/>
              <a:t>– organizační struktura  </a:t>
            </a:r>
            <a:r>
              <a:rPr lang="cs-CZ" altLang="cs-CZ" sz="1800" b="1"/>
              <a:t>3</a:t>
            </a:r>
            <a:r>
              <a:rPr lang="cs-CZ" altLang="cs-CZ" sz="1800"/>
              <a:t> lokality: </a:t>
            </a:r>
            <a:r>
              <a:rPr lang="cs-CZ" altLang="cs-CZ" sz="1800" b="1" i="1"/>
              <a:t>Lazy – </a:t>
            </a:r>
            <a:r>
              <a:rPr lang="cs-CZ" altLang="cs-CZ" sz="1800"/>
              <a:t>dobývací prostor katastr Orlová, Karviná, </a:t>
            </a:r>
            <a:r>
              <a:rPr lang="cs-CZ" altLang="cs-CZ" sz="1800" b="1" i="1"/>
              <a:t>ČSA </a:t>
            </a:r>
            <a:r>
              <a:rPr lang="pt-BR" altLang="cs-CZ" sz="1800"/>
              <a:t>DP Karviná Doly I a DP Doubrava u Orlové</a:t>
            </a:r>
            <a:r>
              <a:rPr lang="cs-CZ" altLang="cs-CZ" sz="1800"/>
              <a:t>, </a:t>
            </a:r>
            <a:r>
              <a:rPr lang="cs-CZ" altLang="cs-CZ" sz="1800" b="1" i="1"/>
              <a:t>Darkov </a:t>
            </a:r>
            <a:r>
              <a:rPr lang="cs-CZ" altLang="cs-CZ" sz="1800"/>
              <a:t>DP - Darkov, Karviná, Doly II a Stonava. </a:t>
            </a: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Důlní závod 2</a:t>
            </a:r>
            <a:r>
              <a:rPr lang="cs-CZ" altLang="cs-CZ" sz="1800"/>
              <a:t>, přejmenování původního Závodu Důl ČSM k 1. lednu 2015 </a:t>
            </a: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Lokalizace východní části karvinské dílčí pánve. Územně je členěn do dvou Sever a Jih </a:t>
            </a:r>
          </a:p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katastry obcí Stonava, Karviná, Albrechtice u Českého Těšína a Chotěbuz</a:t>
            </a:r>
          </a:p>
        </p:txBody>
      </p:sp>
      <p:sp>
        <p:nvSpPr>
          <p:cNvPr id="36867" name="Obdélník 2"/>
          <p:cNvSpPr>
            <a:spLocks noChangeArrowheads="1"/>
          </p:cNvSpPr>
          <p:nvPr/>
        </p:nvSpPr>
        <p:spPr bwMode="auto">
          <a:xfrm>
            <a:off x="203200" y="3500438"/>
            <a:ext cx="8785225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/>
              <a:t>Jižní oblast frýdecko-místecká</a:t>
            </a:r>
            <a:r>
              <a:rPr lang="cs-CZ" altLang="cs-CZ" sz="1800"/>
              <a:t> (Paskov - Staříč, Chlebovice)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3 Závod Útlum - </a:t>
            </a:r>
            <a:r>
              <a:rPr lang="cs-CZ" altLang="cs-CZ" sz="1800"/>
              <a:t>Jih (od ukončení těžby přejmenován) </a:t>
            </a:r>
            <a:r>
              <a:rPr lang="cs-CZ" altLang="cs-CZ" sz="1800" b="1"/>
              <a:t>- </a:t>
            </a:r>
            <a:r>
              <a:rPr lang="cs-CZ" altLang="cs-CZ" sz="1800"/>
              <a:t>Důlní závod 3 (od 2015)  – Důl Paskov, těžby posledních 25 let, odezva na povrchu málo zřetelná, poklesy mírné, výjimečně hlubší než 1 m.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Paskov – těžba ukončena – 31.3.2017  (zahájení těžby 1964 vytěženo 46 mil. tun)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4 Důl Frenštát - </a:t>
            </a:r>
            <a:r>
              <a:rPr lang="cs-CZ" altLang="cs-CZ" sz="1800"/>
              <a:t>dvě ložiska: Frenštát-západ a Frenštát-východ. Důl Frenštát - konzervační režim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7920038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875"/>
            <a:ext cx="8424862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863"/>
            <a:ext cx="7488238" cy="678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88938"/>
            <a:ext cx="7202488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5888"/>
            <a:ext cx="5708650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908175" y="101600"/>
            <a:ext cx="4945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Těžební antropogenní (montánní) tvary</a:t>
            </a:r>
            <a:r>
              <a:rPr lang="cs-CZ" altLang="cs-CZ" sz="1800"/>
              <a:t> 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7338" y="515938"/>
            <a:ext cx="8856662" cy="634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Těžební antropogenní procesy jsou vyvolány těžbou nerostných surovin ze zemské kůry, která dosahuje v současné době značných rozměrů. Každoročně se ze zemské kůry dobývá asi 6 km</a:t>
            </a:r>
            <a:r>
              <a:rPr lang="cs-CZ" altLang="cs-CZ" sz="1800" baseline="30000"/>
              <a:t>3</a:t>
            </a:r>
            <a:r>
              <a:rPr lang="cs-CZ" altLang="cs-CZ" sz="1800"/>
              <a:t> surovin a hlušiny. Za posledních 500 let bylo ze zemské kůry vydobyto např. 5 . 10</a:t>
            </a:r>
            <a:r>
              <a:rPr lang="cs-CZ" altLang="cs-CZ" sz="1800" baseline="30000"/>
              <a:t>10</a:t>
            </a:r>
            <a:r>
              <a:rPr lang="cs-CZ" altLang="cs-CZ" sz="1800"/>
              <a:t> tun uhlí a ropy a 2 . 10</a:t>
            </a:r>
            <a:r>
              <a:rPr lang="cs-CZ" altLang="cs-CZ" sz="1800" baseline="30000"/>
              <a:t>9</a:t>
            </a:r>
            <a:r>
              <a:rPr lang="cs-CZ" altLang="cs-CZ" sz="1800"/>
              <a:t> tun železné rudy.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Zákon o ochraně a využití nerostného bohatství (horní zákon) č. 439/1992 Sb</a:t>
            </a:r>
            <a:r>
              <a:rPr lang="cs-CZ" altLang="cs-CZ" sz="1600" b="1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Nerosty –</a:t>
            </a:r>
            <a:r>
              <a:rPr lang="cs-CZ" altLang="cs-CZ" sz="1600"/>
              <a:t> za nerosty se podle zákona považují tuhé, kapalné a plynné části zemské kůry (§2). Nerostem nejsou vody s výjimkou mineralizovaných, z nichž se mohou průmyslově získávat vyhrazené nerosty, přírodní léčivé vody a přírodní minerální vody, léčivá bahna a ostatní produkty přírodních léčivých zdrojů , rašelina, bahno, písek, štěrk a valouny v korytech vodních toků, pokud neobsahují vyhrazené nerosty v dobyvatelném množství, kulturní vrstva půdy.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Nerosty vyhrazené a nevyhrazené (§3)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Vyhrazené nerosty</a:t>
            </a:r>
            <a:r>
              <a:rPr lang="cs-CZ" altLang="cs-CZ" sz="1600"/>
              <a:t> jsou: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radioaktivní nerosty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všechny druhy uhlí, ropy a hořlavého zemního plynu a bituminosní horniny (sedimenty prosycené přírodními uhlovodíky)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nerosty, z nichž je možno průmyslově vyrábět kovy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magnesit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nerosty, z nichž je možno průmyslově vyrábět fosfor, síru a fluór nebo jejich sloučeniny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kamenná sůl, draselné, borové, bromové a jodové soli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tuha, baryt, azbest, slída, mastek, diatomit, sklářský a slévárenský písek, minerální barviva, bentonit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nerosty, z nichž je možno průmyslově vyrábět prvky vzácných zemin a prvky s vlastnostmi polovodičů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granit, granodiorit, diorit, gabro, diabas, hadec, dolomit a vápenec, pokud jsou blokově dobyvatelné a leštitelné a travertin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technicky využitelné krystaly nerostů a drahé kameny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halloyzit, kaolín,keramické a žáruvzdorné jíly a jílovce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sádrovec, anhydrit, živce, perlit a zeolit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křemen, křemenec, vápenec, dolomit, slín, čedič, znělec, trachyt, pokud tyto nerosty jsou vhodné k chemicko-technologickému zpracování nebo zpracování tavením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mineralizované vody z nichž se mohou průmyslově získávat vyhrazené nerosty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200"/>
              <a:t>technicky využitelné přírodní plyny pokud nepatří mezi plyny uvedené k druhé odrážce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2656"/>
            <a:ext cx="5472608" cy="64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61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60350"/>
            <a:ext cx="409098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23838"/>
            <a:ext cx="467042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23850" y="24008"/>
          <a:ext cx="4357688" cy="295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2" name="CorelPhotoPaint.Image.11" r:id="rId3" imgW="4357125" imgH="2957714" progId="CorelPhotoPaint.Image.11">
                  <p:embed/>
                </p:oleObj>
              </mc:Choice>
              <mc:Fallback>
                <p:oleObj name="CorelPhotoPaint.Image.11" r:id="rId3" imgW="4357125" imgH="2957714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4008"/>
                        <a:ext cx="4357688" cy="295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5580063" y="476250"/>
          <a:ext cx="2949575" cy="434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3" name="CorelPhotoPaint.Image.11" r:id="rId5" imgW="2948946" imgH="4347981" progId="CorelPhotoPaint.Image.11">
                  <p:embed/>
                </p:oleObj>
              </mc:Choice>
              <mc:Fallback>
                <p:oleObj name="CorelPhotoPaint.Image.11" r:id="rId5" imgW="2948946" imgH="4347981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76250"/>
                        <a:ext cx="2949575" cy="434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23850" y="3217863"/>
            <a:ext cx="40131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/>
              <a:t>Důl Lazy součást Důlního závodu 1,  hlubinný důl již v roce 1863, v popředí poklesová kotlina </a:t>
            </a:r>
            <a:endParaRPr lang="cs-CZ" altLang="cs-CZ" sz="1400" dirty="0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580063" y="4824413"/>
            <a:ext cx="29722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/>
              <a:t>Těžní věž bývalého Dolu Jindřich, těžba ukončena 1932, likvidace dolu  od 60 let 20. století, technická památka </a:t>
            </a:r>
            <a:endParaRPr lang="cs-CZ" altLang="cs-CZ" sz="1400" dirty="0"/>
          </a:p>
        </p:txBody>
      </p:sp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395289" y="3789363"/>
          <a:ext cx="3816672" cy="2644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4" name="CorelPhotoPaint.Image.11" r:id="rId7" imgW="4347981" imgH="3012954" progId="CorelPhotoPaint.Image.11">
                  <p:embed/>
                </p:oleObj>
              </mc:Choice>
              <mc:Fallback>
                <p:oleObj name="CorelPhotoPaint.Image.11" r:id="rId7" imgW="4347981" imgH="3012954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9" y="3789363"/>
                        <a:ext cx="3816672" cy="2644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408488" y="5793344"/>
            <a:ext cx="47355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/>
              <a:t>Lokalita </a:t>
            </a:r>
            <a:r>
              <a:rPr lang="cs-CZ" altLang="cs-CZ" sz="1400" dirty="0" err="1" smtClean="0"/>
              <a:t>Landek</a:t>
            </a:r>
            <a:r>
              <a:rPr lang="cs-CZ" altLang="cs-CZ" sz="1400" dirty="0" smtClean="0"/>
              <a:t> - Původně důl Anselm, těžba zahájena 1835, těžba v důlním poli ukončena 1991. Hornické muzeum. 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1823589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5292080" cy="29727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6" y="188640"/>
            <a:ext cx="5212950" cy="292826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6136" y="764704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Slezská Ostrava – těžní věž  bývalého dolu Petr Bezruč, těžba ukončena 1992, technická památka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28184" y="400506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Ostrava – pohled z Bazal na centrální část</a:t>
            </a:r>
            <a:endParaRPr lang="cs-CZ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44450"/>
            <a:ext cx="9144000" cy="60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</a:rPr>
              <a:t>Nevyhrazené nerosty</a:t>
            </a:r>
            <a:r>
              <a:rPr lang="cs-CZ" altLang="cs-CZ" sz="1400">
                <a:solidFill>
                  <a:srgbClr val="FF0000"/>
                </a:solidFill>
              </a:rPr>
              <a:t> </a:t>
            </a:r>
            <a:r>
              <a:rPr lang="cs-CZ" altLang="cs-CZ" sz="1400"/>
              <a:t>- jsou např. cihlářské suroviny, písky, štěrkopísky, horniny, které nelze blokově leštit, eventuálně tavit.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</a:rPr>
              <a:t>Ložisko nerostů (§4)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– přírodní nahromadění nerostů, jakož i základka v hlubinném dole, opuštěný odval, výsypka nebo odkaliště, které vznikly </a:t>
            </a:r>
            <a:r>
              <a:rPr lang="cs-CZ" altLang="cs-CZ" sz="1400" b="1" i="1"/>
              <a:t>hornickou činností</a:t>
            </a:r>
            <a:r>
              <a:rPr lang="cs-CZ" altLang="cs-CZ" sz="1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</a:rPr>
              <a:t>Hornická činnost – č.440/1992 Sb. - §2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400"/>
              <a:t> vyhledávání a průzkum ložisek vyhrazených nerostů (výhradních ložisek)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400"/>
              <a:t> otvírka, příprava a dobývání a výhradních ložisek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400"/>
              <a:t> zřizování, zajišťování a likvidace výhradních ložisek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400"/>
              <a:t> úprava a zušlechťování nerostů prováděné v souvislosti s jejich dobýváním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400"/>
              <a:t> zřizování a provozování odvalů, výsypek a odkališť při činnostech při činnostech ve výše uvedených bodech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400"/>
              <a:t> zvláštní zásahy do zemské kůry (§ 34 Hor.zák.) – zřizování, provoz, zajištění a likvidace </a:t>
            </a:r>
            <a:r>
              <a:rPr lang="cs-CZ" altLang="cs-CZ" sz="1400" i="1"/>
              <a:t>zařízení pro: uskladňování plynů a kapalin</a:t>
            </a:r>
            <a:r>
              <a:rPr lang="cs-CZ" altLang="cs-CZ" sz="1400"/>
              <a:t> (podzemní zásobníky),  </a:t>
            </a:r>
            <a:r>
              <a:rPr lang="cs-CZ" altLang="cs-CZ" sz="1400" i="1"/>
              <a:t>ukládání radioaktivních a jiných odpadů </a:t>
            </a:r>
            <a:r>
              <a:rPr lang="cs-CZ" altLang="cs-CZ" sz="1400"/>
              <a:t>v podzemních prostorách, </a:t>
            </a:r>
            <a:r>
              <a:rPr lang="cs-CZ" altLang="cs-CZ" sz="1400" i="1"/>
              <a:t>průmyslové využívání tepelné energie zemské kůry </a:t>
            </a:r>
            <a:r>
              <a:rPr lang="cs-CZ" altLang="cs-CZ" sz="1400"/>
              <a:t>s výjimkou tepelné energie vody vyvedené na povrch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400" b="1">
                <a:solidFill>
                  <a:srgbClr val="FF0000"/>
                </a:solidFill>
              </a:rPr>
              <a:t>Nerostné bohatství (§5)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– tvoří ložiska vyhrazených nerostů, nerostné bohatství na území ČR je ve vlastnictví ČR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</a:rPr>
              <a:t>Nerostné suroviny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(podle Kužvart, Pešek, René 1986: Geologie ložisek nerostných surovin. UK Praha.) – nerosty a horniny obsahující prvky nebo jejich sloučeniny vhodné pro výrobu užitných hodnot, příp. nerosty a horniny využitelné v průmyslu nebo zemědělství.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</a:t>
            </a:r>
            <a:r>
              <a:rPr lang="cs-CZ" altLang="cs-CZ" sz="1400" b="1" i="1"/>
              <a:t>Ložisko</a:t>
            </a:r>
            <a:r>
              <a:rPr lang="cs-CZ" altLang="cs-CZ" sz="1400" b="1"/>
              <a:t> </a:t>
            </a:r>
            <a:r>
              <a:rPr lang="cs-CZ" altLang="cs-CZ" sz="1400"/>
              <a:t>– abnormální koncentrace nerostné suroviny, kterou lze těžit současnou hornickou technikou s ekonomických efektem.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82550"/>
            <a:ext cx="9144000" cy="669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Rudy a nerudy.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Rudy</a:t>
            </a:r>
            <a:r>
              <a:rPr lang="cs-CZ" altLang="cs-CZ" sz="20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– </a:t>
            </a:r>
            <a:r>
              <a:rPr lang="cs-CZ" altLang="cs-CZ" sz="1800" i="1">
                <a:solidFill>
                  <a:srgbClr val="FF0000"/>
                </a:solidFill>
              </a:rPr>
              <a:t>suroviny, jejichž zpracováním se získávají kovy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1. Ložiska kovů černé metalurgie</a:t>
            </a:r>
            <a:r>
              <a:rPr lang="cs-CZ" altLang="cs-CZ" sz="1800"/>
              <a:t> – kovy černé metalurgie Fe, Mn, Cr, Ti, Ni, Co, Mo, W.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2. Ložiska barevných kovů</a:t>
            </a:r>
            <a:r>
              <a:rPr lang="cs-CZ" altLang="cs-CZ" sz="1800"/>
              <a:t> – ke barevným kovům jsou přiřazovány: Al, Cu, Pb, Sn - cín, Sb - antimon, Hg.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3. Ložiska drahých kovů</a:t>
            </a:r>
            <a:r>
              <a:rPr lang="cs-CZ" altLang="cs-CZ" sz="1800"/>
              <a:t> – zlato, stříbro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4. Ložiska radioaktivních surovin</a:t>
            </a:r>
            <a:r>
              <a:rPr lang="cs-CZ" altLang="cs-CZ" sz="1800"/>
              <a:t> – uranové rudy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Nerudy</a:t>
            </a:r>
            <a:r>
              <a:rPr lang="cs-CZ" altLang="cs-CZ" sz="20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Nerudní suroviny 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suroviny jež se používají v průmyslu v různě upravené podobě  - minerály (mastek,azbest, diamant), horniny (např. bentonit)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suroviny,  které slouží k získávání nekovových prvků (např. pyrit jako zdroj síry, fluorit jako zdroj fluoru)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suroviny nerudního vzhledu, které jsou zdrojem kovů ale používají se i mimo sféru metalurgie bauxit jako zdroj žáruvzdorných surovin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stavební suroviny (např. žula, písek, štěrkopísek, cihlářská surovina) 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Ložiska fosilních paliv – palivoenergetické suroviny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fosilní paliva – kaustobiolity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Kaustobiolity uhelné</a:t>
            </a:r>
            <a:r>
              <a:rPr lang="cs-CZ" altLang="cs-CZ" sz="1800"/>
              <a:t> – vznikají ve fázi plynné (metan) a tuhé (rašelina, hnědé uhlí, černé uhlí, antracit)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Přírodní uhlovodíky</a:t>
            </a:r>
            <a:r>
              <a:rPr lang="cs-CZ" altLang="cs-CZ" sz="1800"/>
              <a:t> – plynná fáze (zemní plyn), kapalná fáze (ropa), tuhá fáze (např. asfalt)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23850" y="260350"/>
            <a:ext cx="8712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Těžba ovlivňuje přírodní sféru komplexně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Rozdělení 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/>
              <a:t>vlastní těžební tvary (lomy, šachty, štoly, haldy apod.)</a:t>
            </a: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/>
              <a:t>průvodní těžební tvary (poklesové kotliny, pinky apod.)</a:t>
            </a:r>
            <a:r>
              <a:rPr lang="cs-CZ" altLang="cs-CZ" sz="1800"/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Těžba </a:t>
            </a:r>
            <a:r>
              <a:rPr lang="cs-CZ" altLang="cs-CZ" sz="1800" b="1"/>
              <a:t>podle skupenství</a:t>
            </a:r>
            <a:r>
              <a:rPr lang="cs-CZ" altLang="cs-CZ" sz="1800"/>
              <a:t>: dobývání pevných, plynných a kapalných  ložisek, někdy i dobývání podzemní vody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Těžba podle </a:t>
            </a:r>
            <a:r>
              <a:rPr lang="cs-CZ" altLang="cs-CZ" sz="1800" b="1"/>
              <a:t>polohy uložení</a:t>
            </a:r>
            <a:r>
              <a:rPr lang="cs-CZ" altLang="cs-CZ" sz="1800"/>
              <a:t>: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povrchová, podzemní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Báňské závody </a:t>
            </a:r>
            <a:r>
              <a:rPr lang="cs-CZ" altLang="cs-CZ" sz="1800" b="1"/>
              <a:t>povrchově dobývající – lom</a:t>
            </a:r>
            <a:r>
              <a:rPr lang="cs-CZ" altLang="cs-CZ" sz="1800"/>
              <a:t> (taky souhrn povrchových děl).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Pokud lom leží pod úrovní zemského povrchu – povrchový důl.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Rozeznáváme </a:t>
            </a:r>
            <a:r>
              <a:rPr lang="cs-CZ" altLang="cs-CZ" sz="1800" b="1"/>
              <a:t>lomy uhelné, rudné, stavební suroviny</a:t>
            </a:r>
            <a:r>
              <a:rPr lang="cs-CZ" altLang="cs-CZ" sz="1800"/>
              <a:t> (hliniště, pískovny, štěrkovny, kamenolomy).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9388" y="115888"/>
            <a:ext cx="8658225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rgbClr val="FF0000"/>
                </a:solidFill>
              </a:rPr>
              <a:t>Povrchové doly</a:t>
            </a:r>
            <a:r>
              <a:rPr lang="cs-CZ" altLang="cs-CZ" sz="1800" i="1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cs-CZ" altLang="cs-CZ" sz="1800" i="1">
              <a:solidFill>
                <a:srgbClr val="FF0000"/>
              </a:solidFill>
            </a:endParaRP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– rozsáhlé sníženiny včetně průmyslových budov a zařízení, které vznikají při těžbě užitkových nerostů jako jsou uhlí, rudy, zlato nebo diamanty povrchovým způsobem. Povrchové doly zaujímají nezřídka značnou plochu a dosahují hloubek i několika set metrů.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– těžební fronta (svislá stěna, nebo několika stupňovitě uspořádaných horizontálních vrstev tvaru ústupů (tzv. řezů). U řezu – pracovní plošina, svah (určen fyzikálně-mechanickými vlastnostmi hornin a zemin a výškou). Délka řezu desítky metrů až km.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Vlastní sníženina dolu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Výsypky (vnitřní, vnější)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Vnější výsypky</a:t>
            </a:r>
            <a:r>
              <a:rPr lang="cs-CZ" altLang="cs-CZ" sz="1800">
                <a:solidFill>
                  <a:srgbClr val="FF0000"/>
                </a:solidFill>
              </a:rPr>
              <a:t> </a:t>
            </a:r>
            <a:r>
              <a:rPr lang="cs-CZ" altLang="cs-CZ" sz="1800"/>
              <a:t>– na povrchu terénu – výsypka převýšená. Hrana vnější převýšené výsypky se nesmí přiblížit k povrchovému dolu na vzdálenost menší než 500 m. na výsypce probíhají současné modelační procesy.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/>
          <p:cNvSpPr>
            <a:spLocks noChangeArrowheads="1"/>
          </p:cNvSpPr>
          <p:nvPr/>
        </p:nvSpPr>
        <p:spPr bwMode="auto">
          <a:xfrm>
            <a:off x="107950" y="260350"/>
            <a:ext cx="8856663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Největší povrchové doly jsou v ČR v </a:t>
            </a:r>
            <a:r>
              <a:rPr lang="cs-CZ" altLang="cs-CZ" sz="2000" b="1"/>
              <a:t>Podkrušnohorských pánvích</a:t>
            </a:r>
            <a:r>
              <a:rPr lang="cs-CZ" altLang="cs-CZ" sz="1800"/>
              <a:t>, kde se těží povrchově hnědé uhlí.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Pro těžbu hnědého uhlí a lignitu je v současné době na území ČR stanoveno celkem 33 dobývacích prostorů o celkové rozloze 297 km</a:t>
            </a:r>
            <a:r>
              <a:rPr lang="cs-CZ" altLang="cs-CZ" sz="1800" baseline="30000"/>
              <a:t>2</a:t>
            </a:r>
            <a:r>
              <a:rPr lang="cs-CZ" altLang="cs-CZ" sz="1800"/>
              <a:t> (z toho 278,4 km</a:t>
            </a:r>
            <a:r>
              <a:rPr lang="cs-CZ" altLang="cs-CZ" sz="1800" baseline="30000"/>
              <a:t>2</a:t>
            </a:r>
            <a:r>
              <a:rPr lang="cs-CZ" altLang="cs-CZ" sz="1800"/>
              <a:t> pro těžbu hnědého uhlí a 1,6 km</a:t>
            </a:r>
            <a:r>
              <a:rPr lang="cs-CZ" altLang="cs-CZ" sz="2000" baseline="30000"/>
              <a:t>2</a:t>
            </a:r>
            <a:r>
              <a:rPr lang="cs-CZ" altLang="cs-CZ" sz="1800"/>
              <a:t> pro těžbu lignitu).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Největším dobývacím prostorem stanoveným pro těžbu hnědého uhlí je </a:t>
            </a:r>
            <a:r>
              <a:rPr lang="cs-CZ" altLang="cs-CZ" sz="1800" i="1"/>
              <a:t>DP Tušimice</a:t>
            </a:r>
            <a:r>
              <a:rPr lang="cs-CZ" altLang="cs-CZ" sz="1800"/>
              <a:t> (42,3 </a:t>
            </a:r>
            <a:r>
              <a:rPr lang="cs-CZ" altLang="cs-CZ" sz="2000"/>
              <a:t>km</a:t>
            </a:r>
            <a:r>
              <a:rPr lang="cs-CZ" altLang="cs-CZ" sz="2000" baseline="30000"/>
              <a:t>2</a:t>
            </a:r>
            <a:r>
              <a:rPr lang="cs-CZ" altLang="cs-CZ" sz="1800"/>
              <a:t>) na Chomutovsku, který byl stanoven v roce 1977, dalších osm má plochu věší než 12 km</a:t>
            </a:r>
            <a:r>
              <a:rPr lang="cs-CZ" altLang="cs-CZ" sz="1800" baseline="30000"/>
              <a:t>2</a:t>
            </a:r>
            <a:r>
              <a:rPr lang="cs-CZ" altLang="cs-CZ" sz="1800"/>
              <a:t>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Po roce 1990 byly stanoveny pouze DP Habartov na Sokolovsku, Duchcov I a Zabrušany na Teplicku.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1467</Words>
  <Application>Microsoft Office PowerPoint</Application>
  <PresentationFormat>Předvádění na obrazovce (4:3)</PresentationFormat>
  <Paragraphs>258</Paragraphs>
  <Slides>43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Wingdings</vt:lpstr>
      <vt:lpstr>Výchozí návrh</vt:lpstr>
      <vt:lpstr>CorelPhotoPaint.Image.11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geonika</dc:creator>
  <cp:lastModifiedBy>Kirchner Karel</cp:lastModifiedBy>
  <cp:revision>144</cp:revision>
  <dcterms:created xsi:type="dcterms:W3CDTF">2009-05-15T09:28:33Z</dcterms:created>
  <dcterms:modified xsi:type="dcterms:W3CDTF">2019-05-09T12:05:39Z</dcterms:modified>
</cp:coreProperties>
</file>