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257" r:id="rId3"/>
    <p:sldId id="258" r:id="rId4"/>
    <p:sldId id="263" r:id="rId5"/>
    <p:sldId id="321" r:id="rId6"/>
    <p:sldId id="307" r:id="rId7"/>
    <p:sldId id="324" r:id="rId8"/>
    <p:sldId id="322" r:id="rId9"/>
    <p:sldId id="265" r:id="rId10"/>
    <p:sldId id="266" r:id="rId11"/>
    <p:sldId id="305" r:id="rId12"/>
    <p:sldId id="267" r:id="rId13"/>
    <p:sldId id="323" r:id="rId14"/>
    <p:sldId id="268" r:id="rId15"/>
    <p:sldId id="287" r:id="rId16"/>
    <p:sldId id="289" r:id="rId17"/>
    <p:sldId id="308" r:id="rId18"/>
    <p:sldId id="310" r:id="rId19"/>
    <p:sldId id="290" r:id="rId20"/>
    <p:sldId id="298" r:id="rId21"/>
    <p:sldId id="299" r:id="rId22"/>
    <p:sldId id="300" r:id="rId23"/>
    <p:sldId id="301" r:id="rId24"/>
    <p:sldId id="311" r:id="rId25"/>
    <p:sldId id="312" r:id="rId26"/>
    <p:sldId id="319" r:id="rId27"/>
    <p:sldId id="313" r:id="rId28"/>
    <p:sldId id="314" r:id="rId29"/>
    <p:sldId id="318" r:id="rId30"/>
    <p:sldId id="315" r:id="rId31"/>
    <p:sldId id="320" r:id="rId32"/>
    <p:sldId id="316" r:id="rId33"/>
    <p:sldId id="317" r:id="rId34"/>
    <p:sldId id="326" r:id="rId35"/>
    <p:sldId id="325" r:id="rId36"/>
    <p:sldId id="285" r:id="rId37"/>
  </p:sldIdLst>
  <p:sldSz cx="12192000" cy="6858000"/>
  <p:notesSz cx="6797675" cy="987425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Predvolená sekcia" id="{E02253ED-783B-457E-8E88-AD50A0F0764F}">
          <p14:sldIdLst>
            <p14:sldId id="256"/>
            <p14:sldId id="257"/>
            <p14:sldId id="258"/>
            <p14:sldId id="263"/>
            <p14:sldId id="265"/>
            <p14:sldId id="266"/>
            <p14:sldId id="305"/>
            <p14:sldId id="307"/>
            <p14:sldId id="267"/>
            <p14:sldId id="268"/>
            <p14:sldId id="287"/>
            <p14:sldId id="289"/>
            <p14:sldId id="308"/>
            <p14:sldId id="310"/>
            <p14:sldId id="290"/>
            <p14:sldId id="298"/>
            <p14:sldId id="299"/>
            <p14:sldId id="300"/>
            <p14:sldId id="301"/>
            <p14:sldId id="311"/>
            <p14:sldId id="312"/>
            <p14:sldId id="319"/>
            <p14:sldId id="313"/>
            <p14:sldId id="314"/>
            <p14:sldId id="318"/>
            <p14:sldId id="315"/>
            <p14:sldId id="320"/>
            <p14:sldId id="316"/>
            <p14:sldId id="317"/>
            <p14:sldId id="285"/>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844D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8519" autoAdjust="0"/>
  </p:normalViewPr>
  <p:slideViewPr>
    <p:cSldViewPr snapToGrid="0">
      <p:cViewPr>
        <p:scale>
          <a:sx n="77" d="100"/>
          <a:sy n="77" d="100"/>
        </p:scale>
        <p:origin x="-1260" y="-82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C7ADF3B2-0311-41B9-8D9F-E831F810AB1D}" type="datetimeFigureOut">
              <a:rPr lang="sk-SK" smtClean="0"/>
              <a:pPr/>
              <a:t>5. 4. 2019</a:t>
            </a:fld>
            <a:endParaRPr lang="sk-SK"/>
          </a:p>
        </p:txBody>
      </p:sp>
      <p:sp>
        <p:nvSpPr>
          <p:cNvPr id="4" name="Zástupný symbol obrazu snímky 3"/>
          <p:cNvSpPr>
            <a:spLocks noGrp="1" noRot="1" noChangeAspect="1"/>
          </p:cNvSpPr>
          <p:nvPr>
            <p:ph type="sldImg" idx="2"/>
          </p:nvPr>
        </p:nvSpPr>
        <p:spPr>
          <a:xfrm>
            <a:off x="109538" y="741363"/>
            <a:ext cx="6578600" cy="370205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96A19741-8F25-497C-BC8A-4A29E4D85486}" type="slidenum">
              <a:rPr lang="sk-SK" smtClean="0"/>
              <a:pPr/>
              <a:t>‹#›</a:t>
            </a:fld>
            <a:endParaRPr lang="sk-SK"/>
          </a:p>
        </p:txBody>
      </p:sp>
    </p:spTree>
    <p:extLst>
      <p:ext uri="{BB962C8B-B14F-4D97-AF65-F5344CB8AC3E}">
        <p14:creationId xmlns:p14="http://schemas.microsoft.com/office/powerpoint/2010/main" xmlns="" val="1161211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9"/>
          <p:cNvSpPr>
            <a:spLocks noGrp="1" noChangeArrowheads="1"/>
          </p:cNvSpPr>
          <p:nvPr>
            <p:ph type="sldNum" sz="quarter"/>
          </p:nvPr>
        </p:nvSpPr>
        <p:spPr>
          <a:noFill/>
        </p:spPr>
        <p:txBody>
          <a:bodyPr/>
          <a:lstStyle/>
          <a:p>
            <a:fld id="{4C30F516-8904-4C56-9F70-D8B051E449D0}" type="slidenum">
              <a:rPr lang="sk-SK"/>
              <a:pPr/>
              <a:t>18</a:t>
            </a:fld>
            <a:endParaRPr lang="sk-SK"/>
          </a:p>
        </p:txBody>
      </p:sp>
      <p:sp>
        <p:nvSpPr>
          <p:cNvPr id="120835" name="Rectangle 2"/>
          <p:cNvSpPr>
            <a:spLocks noGrp="1" noRot="1" noChangeAspect="1" noChangeArrowheads="1" noTextEdit="1"/>
          </p:cNvSpPr>
          <p:nvPr>
            <p:ph type="sldImg"/>
          </p:nvPr>
        </p:nvSpPr>
        <p:spPr>
          <a:xfrm>
            <a:off x="109538" y="741363"/>
            <a:ext cx="6578600" cy="3702050"/>
          </a:xfrm>
          <a:ln/>
        </p:spPr>
      </p:sp>
      <p:sp>
        <p:nvSpPr>
          <p:cNvPr id="120836" name="Rectangle 3"/>
          <p:cNvSpPr>
            <a:spLocks noGrp="1" noChangeArrowheads="1"/>
          </p:cNvSpPr>
          <p:nvPr>
            <p:ph type="body" idx="1"/>
          </p:nvPr>
        </p:nvSpPr>
        <p:spPr>
          <a:xfrm>
            <a:off x="679768" y="4690269"/>
            <a:ext cx="5438140" cy="4443413"/>
          </a:xfrm>
          <a:noFill/>
          <a:ln/>
        </p:spPr>
        <p:txBody>
          <a:bodyPr wrap="none" anchor="ctr"/>
          <a:lstStyle/>
          <a:p>
            <a:endParaRPr lang="sk-SK" smtClean="0"/>
          </a:p>
        </p:txBody>
      </p:sp>
    </p:spTree>
    <p:extLst>
      <p:ext uri="{BB962C8B-B14F-4D97-AF65-F5344CB8AC3E}">
        <p14:creationId xmlns:p14="http://schemas.microsoft.com/office/powerpoint/2010/main" xmlns="" val="179272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1" y="882376"/>
            <a:ext cx="9966960" cy="2926080"/>
          </a:xfrm>
        </p:spPr>
        <p:txBody>
          <a:bodyPr anchor="b">
            <a:normAutofit/>
          </a:bodyPr>
          <a:lstStyle>
            <a:lvl1pPr algn="ctr">
              <a:lnSpc>
                <a:spcPct val="85000"/>
              </a:lnSpc>
              <a:defRPr sz="7200" b="1" cap="all" baseline="0">
                <a:solidFill>
                  <a:srgbClr val="FFFFFF"/>
                </a:solidFill>
              </a:defRPr>
            </a:lvl1pPr>
          </a:lstStyle>
          <a:p>
            <a:r>
              <a:rPr lang="sk-SK" smtClean="0"/>
              <a:t>Upravte štýly predlohy textu</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buNone/>
              <a:defRPr sz="2201">
                <a:solidFill>
                  <a:srgbClr val="FFFFFF"/>
                </a:solidFill>
              </a:defRPr>
            </a:lvl1pPr>
            <a:lvl2pPr marL="457211" indent="0" algn="ctr">
              <a:buNone/>
              <a:defRPr sz="2201"/>
            </a:lvl2pPr>
            <a:lvl3pPr marL="914422" indent="0" algn="ctr">
              <a:buNone/>
              <a:defRPr sz="2201"/>
            </a:lvl3pPr>
            <a:lvl4pPr marL="1371635" indent="0" algn="ctr">
              <a:buNone/>
              <a:defRPr sz="2000"/>
            </a:lvl4pPr>
            <a:lvl5pPr marL="1828846" indent="0" algn="ctr">
              <a:buNone/>
              <a:defRPr sz="2000"/>
            </a:lvl5pPr>
            <a:lvl6pPr marL="2286057" indent="0" algn="ctr">
              <a:buNone/>
              <a:defRPr sz="2000"/>
            </a:lvl6pPr>
            <a:lvl7pPr marL="2743268" indent="0" algn="ctr">
              <a:buNone/>
              <a:defRPr sz="2000"/>
            </a:lvl7pPr>
            <a:lvl8pPr marL="3200481" indent="0" algn="ctr">
              <a:buNone/>
              <a:defRPr sz="2000"/>
            </a:lvl8pPr>
            <a:lvl9pPr marL="3657692" indent="0" algn="ctr">
              <a:buNone/>
              <a:defRPr sz="2000"/>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7D26F9F-2104-4DE1-AA1E-F379C73B6100}" type="datetimeFigureOut">
              <a:rPr lang="sk-SK" smtClean="0"/>
              <a:pPr/>
              <a:t>5. 4. 2019</a:t>
            </a:fld>
            <a:endParaRPr lang="sk-SK"/>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sk-SK"/>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F5C2A0F-3D22-4C01-ABBF-00A99694887D}" type="slidenum">
              <a:rPr lang="sk-SK" smtClean="0"/>
              <a:pPr/>
              <a:t>‹#›</a:t>
            </a:fld>
            <a:endParaRPr lang="sk-SK"/>
          </a:p>
        </p:txBody>
      </p:sp>
      <p:cxnSp>
        <p:nvCxnSpPr>
          <p:cNvPr id="8" name="Straight Connector 7"/>
          <p:cNvCxnSpPr/>
          <p:nvPr/>
        </p:nvCxnSpPr>
        <p:spPr>
          <a:xfrm>
            <a:off x="1978660" y="3733800"/>
            <a:ext cx="822960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9428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23560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762000"/>
            <a:ext cx="2324100" cy="5410200"/>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1142999" y="762000"/>
            <a:ext cx="7429500" cy="5410200"/>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114583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2592050" y="623888"/>
            <a:ext cx="8906302" cy="1276350"/>
          </a:xfrm>
        </p:spPr>
        <p:txBody>
          <a:bodyPr/>
          <a:lstStyle/>
          <a:p>
            <a:r>
              <a:rPr lang="sk-SK" smtClean="0"/>
              <a:t>Kliknite sem a upravte štýl predlohy nadpisov.</a:t>
            </a:r>
            <a:endParaRPr lang="sk-SK"/>
          </a:p>
        </p:txBody>
      </p:sp>
      <p:sp>
        <p:nvSpPr>
          <p:cNvPr id="3" name="Zástupný symbol textu 2"/>
          <p:cNvSpPr>
            <a:spLocks noGrp="1"/>
          </p:cNvSpPr>
          <p:nvPr>
            <p:ph type="body" sz="half" idx="1"/>
          </p:nvPr>
        </p:nvSpPr>
        <p:spPr>
          <a:xfrm>
            <a:off x="2588876" y="2133600"/>
            <a:ext cx="4377755" cy="3881438"/>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7119011" y="2133600"/>
            <a:ext cx="4379342" cy="3881438"/>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Rectangle 30"/>
          <p:cNvSpPr>
            <a:spLocks noGrp="1" noChangeArrowheads="1"/>
          </p:cNvSpPr>
          <p:nvPr>
            <p:ph type="dt" idx="10"/>
          </p:nvPr>
        </p:nvSpPr>
        <p:spPr>
          <a:ln/>
        </p:spPr>
        <p:txBody>
          <a:bodyPr/>
          <a:lstStyle>
            <a:lvl1pPr>
              <a:defRPr/>
            </a:lvl1pPr>
          </a:lstStyle>
          <a:p>
            <a:pPr>
              <a:defRPr/>
            </a:pPr>
            <a:endParaRPr lang="sk-SK"/>
          </a:p>
        </p:txBody>
      </p:sp>
      <p:sp>
        <p:nvSpPr>
          <p:cNvPr id="6" name="Rectangle 32"/>
          <p:cNvSpPr>
            <a:spLocks noGrp="1" noChangeArrowheads="1"/>
          </p:cNvSpPr>
          <p:nvPr>
            <p:ph type="sldNum" idx="11"/>
          </p:nvPr>
        </p:nvSpPr>
        <p:spPr>
          <a:ln/>
        </p:spPr>
        <p:txBody>
          <a:bodyPr/>
          <a:lstStyle>
            <a:lvl1pPr>
              <a:defRPr/>
            </a:lvl1pPr>
          </a:lstStyle>
          <a:p>
            <a:pPr>
              <a:defRPr/>
            </a:pPr>
            <a:fld id="{3D0151B2-7000-4D4A-85D4-3C0A150689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1054514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106428" y="1173575"/>
            <a:ext cx="9966960" cy="2926080"/>
          </a:xfrm>
        </p:spPr>
        <p:txBody>
          <a:bodyPr anchor="b">
            <a:noAutofit/>
          </a:bodyPr>
          <a:lstStyle>
            <a:lvl1pPr algn="ctr">
              <a:lnSpc>
                <a:spcPct val="85000"/>
              </a:lnSpc>
              <a:defRPr sz="7200" b="0" cap="all" baseline="0"/>
            </a:lvl1pPr>
          </a:lstStyle>
          <a:p>
            <a:r>
              <a:rPr lang="sk-SK" smtClean="0"/>
              <a:t>Upravte štýly predlohy textu</a:t>
            </a:r>
            <a:endParaRPr lang="en-US" dirty="0"/>
          </a:p>
        </p:txBody>
      </p:sp>
      <p:sp>
        <p:nvSpPr>
          <p:cNvPr id="3" name="Text Placeholder 2"/>
          <p:cNvSpPr>
            <a:spLocks noGrp="1"/>
          </p:cNvSpPr>
          <p:nvPr>
            <p:ph type="body" idx="1"/>
          </p:nvPr>
        </p:nvSpPr>
        <p:spPr>
          <a:xfrm>
            <a:off x="1709930" y="4154520"/>
            <a:ext cx="8769097" cy="1363806"/>
          </a:xfrm>
        </p:spPr>
        <p:txBody>
          <a:bodyPr anchor="t">
            <a:normAutofit/>
          </a:bodyPr>
          <a:lstStyle>
            <a:lvl1pPr marL="0" indent="0" algn="ctr">
              <a:buNone/>
              <a:defRPr sz="2201">
                <a:solidFill>
                  <a:schemeClr val="accent1"/>
                </a:solidFill>
              </a:defRPr>
            </a:lvl1pPr>
            <a:lvl2pPr marL="457211" indent="0">
              <a:buNone/>
              <a:defRPr sz="1801">
                <a:solidFill>
                  <a:schemeClr val="tx1">
                    <a:tint val="75000"/>
                  </a:schemeClr>
                </a:solidFill>
              </a:defRPr>
            </a:lvl2pPr>
            <a:lvl3pPr marL="914422" indent="0">
              <a:buNone/>
              <a:defRPr sz="1600">
                <a:solidFill>
                  <a:schemeClr val="tx1">
                    <a:tint val="75000"/>
                  </a:schemeClr>
                </a:solidFill>
              </a:defRPr>
            </a:lvl3pPr>
            <a:lvl4pPr marL="1371635"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8" indent="0">
              <a:buNone/>
              <a:defRPr sz="1401">
                <a:solidFill>
                  <a:schemeClr val="tx1">
                    <a:tint val="75000"/>
                  </a:schemeClr>
                </a:solidFill>
              </a:defRPr>
            </a:lvl7pPr>
            <a:lvl8pPr marL="3200481" indent="0">
              <a:buNone/>
              <a:defRPr sz="1401">
                <a:solidFill>
                  <a:schemeClr val="tx1">
                    <a:tint val="75000"/>
                  </a:schemeClr>
                </a:solidFill>
              </a:defRPr>
            </a:lvl8pPr>
            <a:lvl9pPr marL="3657692" indent="0">
              <a:buNone/>
              <a:defRPr sz="1401">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F5C2A0F-3D22-4C01-ABBF-00A99694887D}" type="slidenum">
              <a:rPr lang="sk-SK" smtClean="0"/>
              <a:pPr/>
              <a:t>‹#›</a:t>
            </a:fld>
            <a:endParaRPr lang="sk-SK"/>
          </a:p>
        </p:txBody>
      </p:sp>
      <p:cxnSp>
        <p:nvCxnSpPr>
          <p:cNvPr id="7" name="Straight Connector 6"/>
          <p:cNvCxnSpPr/>
          <p:nvPr/>
        </p:nvCxnSpPr>
        <p:spPr>
          <a:xfrm>
            <a:off x="1981203" y="4020408"/>
            <a:ext cx="82296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60204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1143001" y="2057399"/>
            <a:ext cx="4754880" cy="4023360"/>
          </a:xfrm>
        </p:spPr>
        <p:txBody>
          <a:bodyPr/>
          <a:lstStyle>
            <a:lvl1pPr>
              <a:defRPr sz="2201"/>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1"/>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281416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k-SK" smtClean="0"/>
              <a:t>Upravte štýly predlohy textu</a:t>
            </a:r>
            <a:endParaRPr lang="en-US" dirty="0"/>
          </a:p>
        </p:txBody>
      </p:sp>
      <p:sp>
        <p:nvSpPr>
          <p:cNvPr id="3" name="Text Placeholder 2"/>
          <p:cNvSpPr>
            <a:spLocks noGrp="1"/>
          </p:cNvSpPr>
          <p:nvPr>
            <p:ph type="body" idx="1"/>
          </p:nvPr>
        </p:nvSpPr>
        <p:spPr>
          <a:xfrm>
            <a:off x="1143001" y="2001511"/>
            <a:ext cx="4754880" cy="777240"/>
          </a:xfrm>
        </p:spPr>
        <p:txBody>
          <a:bodyPr anchor="ctr"/>
          <a:lstStyle>
            <a:lvl1pPr marL="0" indent="0">
              <a:spcBef>
                <a:spcPts val="0"/>
              </a:spcBef>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1143001" y="2721483"/>
            <a:ext cx="4754880" cy="3383280"/>
          </a:xfrm>
        </p:spPr>
        <p:txBody>
          <a:bodyPr/>
          <a:lstStyle>
            <a:lvl1pPr>
              <a:defRPr sz="2201"/>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6269173" y="2719322"/>
            <a:ext cx="4754880" cy="3383280"/>
          </a:xfrm>
        </p:spPr>
        <p:txBody>
          <a:bodyPr/>
          <a:lstStyle>
            <a:lvl1pPr>
              <a:defRPr sz="2201"/>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411085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360772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47135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3004" y="1097280"/>
            <a:ext cx="3931920" cy="1737360"/>
          </a:xfrm>
        </p:spPr>
        <p:txBody>
          <a:bodyPr anchor="b">
            <a:noAutofit/>
          </a:bodyPr>
          <a:lstStyle>
            <a:lvl1pPr>
              <a:lnSpc>
                <a:spcPct val="90000"/>
              </a:lnSpc>
              <a:defRPr sz="4000" b="0"/>
            </a:lvl1pPr>
          </a:lstStyle>
          <a:p>
            <a:r>
              <a:rPr lang="sk-SK" smtClean="0"/>
              <a:t>Upravte štýly predlohy textu</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1143004" y="2834640"/>
            <a:ext cx="3931920" cy="3017520"/>
          </a:xfrm>
        </p:spPr>
        <p:txBody>
          <a:bodyPr>
            <a:normAutofit/>
          </a:bodyPr>
          <a:lstStyle>
            <a:lvl1pPr marL="0" indent="0">
              <a:lnSpc>
                <a:spcPct val="100000"/>
              </a:lnSpc>
              <a:spcBef>
                <a:spcPts val="1001"/>
              </a:spcBef>
              <a:buNone/>
              <a:defRPr sz="1700"/>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69129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143004" y="1097280"/>
            <a:ext cx="3931920" cy="1737360"/>
          </a:xfrm>
        </p:spPr>
        <p:txBody>
          <a:bodyPr anchor="b">
            <a:noAutofit/>
          </a:bodyPr>
          <a:lstStyle>
            <a:lvl1pPr>
              <a:lnSpc>
                <a:spcPct val="90000"/>
              </a:lnSpc>
              <a:defRPr sz="40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5413251" y="1069847"/>
            <a:ext cx="6099049" cy="4800600"/>
          </a:xfrm>
        </p:spPr>
        <p:txBody>
          <a:bodyPr lIns="274320" tIns="182880" anchor="t">
            <a:normAutofit/>
          </a:bodyPr>
          <a:lstStyle>
            <a:lvl1pPr marL="0" indent="0">
              <a:buNone/>
              <a:defRPr sz="28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1143004" y="2834640"/>
            <a:ext cx="3931920" cy="2880360"/>
          </a:xfrm>
        </p:spPr>
        <p:txBody>
          <a:bodyPr>
            <a:normAutofit/>
          </a:bodyPr>
          <a:lstStyle>
            <a:lvl1pPr marL="0" indent="0">
              <a:lnSpc>
                <a:spcPct val="100000"/>
              </a:lnSpc>
              <a:spcBef>
                <a:spcPts val="1001"/>
              </a:spcBef>
              <a:buNone/>
              <a:defRPr sz="1700"/>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E7D26F9F-2104-4DE1-AA1E-F379C73B6100}" type="datetimeFigureOut">
              <a:rPr lang="sk-SK" smtClean="0"/>
              <a:pPr/>
              <a:t>5. 4. 2019</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328425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1" y="609600"/>
            <a:ext cx="9875520" cy="1356360"/>
          </a:xfrm>
          <a:prstGeom prst="rect">
            <a:avLst/>
          </a:prstGeom>
        </p:spPr>
        <p:txBody>
          <a:bodyPr vert="horz" lIns="91440" tIns="45720" rIns="91440" bIns="45720" rtlCol="0" anchor="ctr">
            <a:normAutofit/>
          </a:bodyPr>
          <a:lstStyle/>
          <a:p>
            <a:r>
              <a:rPr lang="sk-SK" smtClean="0"/>
              <a:t>Upravte štýly predlohy textu</a:t>
            </a:r>
            <a:endParaRPr lang="en-US" dirty="0"/>
          </a:p>
        </p:txBody>
      </p:sp>
      <p:sp>
        <p:nvSpPr>
          <p:cNvPr id="3" name="Text Placeholder 2"/>
          <p:cNvSpPr>
            <a:spLocks noGrp="1"/>
          </p:cNvSpPr>
          <p:nvPr>
            <p:ph type="body" idx="1"/>
          </p:nvPr>
        </p:nvSpPr>
        <p:spPr>
          <a:xfrm>
            <a:off x="1143001" y="2057400"/>
            <a:ext cx="9872871" cy="4038600"/>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1142995" y="6223830"/>
            <a:ext cx="2329074" cy="365125"/>
          </a:xfrm>
          <a:prstGeom prst="rect">
            <a:avLst/>
          </a:prstGeom>
        </p:spPr>
        <p:txBody>
          <a:bodyPr vert="horz" lIns="91440" tIns="45720" rIns="91440" bIns="45720" rtlCol="0" anchor="ctr"/>
          <a:lstStyle>
            <a:lvl1pPr algn="l">
              <a:defRPr sz="1200">
                <a:solidFill>
                  <a:schemeClr val="accent1"/>
                </a:solidFill>
              </a:defRPr>
            </a:lvl1pPr>
          </a:lstStyle>
          <a:p>
            <a:fld id="{E7D26F9F-2104-4DE1-AA1E-F379C73B6100}" type="datetimeFigureOut">
              <a:rPr lang="sk-SK" smtClean="0"/>
              <a:pPr/>
              <a:t>5. 4. 2019</a:t>
            </a:fld>
            <a:endParaRPr lang="sk-SK"/>
          </a:p>
        </p:txBody>
      </p:sp>
      <p:sp>
        <p:nvSpPr>
          <p:cNvPr id="5" name="Footer Placeholder 4"/>
          <p:cNvSpPr>
            <a:spLocks noGrp="1"/>
          </p:cNvSpPr>
          <p:nvPr>
            <p:ph type="ftr" sz="quarter" idx="3"/>
          </p:nvPr>
        </p:nvSpPr>
        <p:spPr>
          <a:xfrm>
            <a:off x="3949149" y="6223830"/>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sk-SK"/>
          </a:p>
        </p:txBody>
      </p:sp>
      <p:sp>
        <p:nvSpPr>
          <p:cNvPr id="6" name="Slide Number Placeholder 5"/>
          <p:cNvSpPr>
            <a:spLocks noGrp="1"/>
          </p:cNvSpPr>
          <p:nvPr>
            <p:ph type="sldNum" sz="quarter" idx="4"/>
          </p:nvPr>
        </p:nvSpPr>
        <p:spPr>
          <a:xfrm>
            <a:off x="9329533" y="6223830"/>
            <a:ext cx="1706217" cy="365125"/>
          </a:xfrm>
          <a:prstGeom prst="rect">
            <a:avLst/>
          </a:prstGeom>
        </p:spPr>
        <p:txBody>
          <a:bodyPr vert="horz" lIns="91440" tIns="45720" rIns="91440" bIns="45720" rtlCol="0" anchor="ctr"/>
          <a:lstStyle>
            <a:lvl1pPr algn="r">
              <a:defRPr sz="1200">
                <a:solidFill>
                  <a:schemeClr val="accent1"/>
                </a:solidFill>
              </a:defRPr>
            </a:lvl1pPr>
          </a:lstStyle>
          <a:p>
            <a:fld id="{9F5C2A0F-3D22-4C01-ABBF-00A99694887D}" type="slidenum">
              <a:rPr lang="sk-SK" smtClean="0"/>
              <a:pPr/>
              <a:t>‹#›</a:t>
            </a:fld>
            <a:endParaRPr lang="sk-SK"/>
          </a:p>
        </p:txBody>
      </p:sp>
    </p:spTree>
    <p:extLst>
      <p:ext uri="{BB962C8B-B14F-4D97-AF65-F5344CB8AC3E}">
        <p14:creationId xmlns:p14="http://schemas.microsoft.com/office/powerpoint/2010/main" xmlns="" val="21091735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22"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7" indent="-182884" algn="l" defTabSz="914422" rtl="0" eaLnBrk="1" latinLnBrk="0" hangingPunct="1">
        <a:lnSpc>
          <a:spcPct val="90000"/>
        </a:lnSpc>
        <a:spcBef>
          <a:spcPts val="1401"/>
        </a:spcBef>
        <a:buClr>
          <a:schemeClr val="accent1"/>
        </a:buClr>
        <a:buSzPct val="80000"/>
        <a:buFont typeface="Corbel" pitchFamily="34" charset="0"/>
        <a:buChar char="•"/>
        <a:defRPr sz="2201" kern="1200">
          <a:solidFill>
            <a:schemeClr val="accent1"/>
          </a:solidFill>
          <a:latin typeface="+mn-lt"/>
          <a:ea typeface="+mn-ea"/>
          <a:cs typeface="+mn-cs"/>
        </a:defRPr>
      </a:lvl1pPr>
      <a:lvl2pPr marL="457211" indent="-182884" algn="l" defTabSz="914422" rtl="0" eaLnBrk="1" latinLnBrk="0" hangingPunct="1">
        <a:lnSpc>
          <a:spcPct val="90000"/>
        </a:lnSpc>
        <a:spcBef>
          <a:spcPts val="201"/>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38" indent="-182884" algn="l" defTabSz="914422" rtl="0" eaLnBrk="1" latinLnBrk="0" hangingPunct="1">
        <a:lnSpc>
          <a:spcPct val="90000"/>
        </a:lnSpc>
        <a:spcBef>
          <a:spcPts val="201"/>
        </a:spcBef>
        <a:spcAft>
          <a:spcPts val="400"/>
        </a:spcAft>
        <a:buClr>
          <a:schemeClr val="accent1"/>
        </a:buClr>
        <a:buSzPct val="80000"/>
        <a:buFont typeface="Corbel" pitchFamily="34" charset="0"/>
        <a:buChar char="•"/>
        <a:defRPr sz="1801" kern="1200">
          <a:solidFill>
            <a:schemeClr val="accent1"/>
          </a:solidFill>
          <a:latin typeface="+mn-lt"/>
          <a:ea typeface="+mn-ea"/>
          <a:cs typeface="+mn-cs"/>
        </a:defRPr>
      </a:lvl3pPr>
      <a:lvl4pPr marL="1005865" indent="-182884" algn="l" defTabSz="914422" rtl="0" eaLnBrk="1" latinLnBrk="0" hangingPunct="1">
        <a:lnSpc>
          <a:spcPct val="90000"/>
        </a:lnSpc>
        <a:spcBef>
          <a:spcPts val="201"/>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92" indent="-182884" algn="l" defTabSz="914422" rtl="0" eaLnBrk="1" latinLnBrk="0" hangingPunct="1">
        <a:lnSpc>
          <a:spcPct val="90000"/>
        </a:lnSpc>
        <a:spcBef>
          <a:spcPts val="201"/>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40" indent="-228607" algn="l" defTabSz="914422" rtl="0" eaLnBrk="1" latinLnBrk="0" hangingPunct="1">
        <a:lnSpc>
          <a:spcPct val="90000"/>
        </a:lnSpc>
        <a:spcBef>
          <a:spcPts val="201"/>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49" indent="-228607" algn="l" defTabSz="914422" rtl="0" eaLnBrk="1" latinLnBrk="0" hangingPunct="1">
        <a:lnSpc>
          <a:spcPct val="90000"/>
        </a:lnSpc>
        <a:spcBef>
          <a:spcPts val="201"/>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56" indent="-228607" algn="l" defTabSz="914422" rtl="0" eaLnBrk="1" latinLnBrk="0" hangingPunct="1">
        <a:lnSpc>
          <a:spcPct val="90000"/>
        </a:lnSpc>
        <a:spcBef>
          <a:spcPts val="201"/>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61" indent="-228607" algn="l" defTabSz="914422" rtl="0" eaLnBrk="1" latinLnBrk="0" hangingPunct="1">
        <a:lnSpc>
          <a:spcPct val="90000"/>
        </a:lnSpc>
        <a:spcBef>
          <a:spcPts val="201"/>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hyperlink" Target="http://www.copernicus.eu/"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www.sav.sk/journals/uploads/10241144Otahel%20et%20al..pdf" TargetMode="External"/><Relationship Id="rId2" Type="http://schemas.openxmlformats.org/officeDocument/2006/relationships/hyperlink" Target="https://fns.uniba.sk/fileadmin/prif/geog/kfg/O_katedre/Publik_fulltexty/FaltanEtAl2018_MetodyVyskumuKrajinnejPokryvky.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azpsk/corine" TargetMode="External"/><Relationship Id="rId2" Type="http://schemas.openxmlformats.org/officeDocument/2006/relationships/hyperlink" Target="http://land.copernicus.eu/pan-european/corine-land-cover/view" TargetMode="External"/><Relationship Id="rId1" Type="http://schemas.openxmlformats.org/officeDocument/2006/relationships/slideLayout" Target="../slideLayouts/slideLayout2.xml"/><Relationship Id="rId5" Type="http://schemas.openxmlformats.org/officeDocument/2006/relationships/hyperlink" Target="http://copernicus.gov.cz/uzemi" TargetMode="External"/><Relationship Id="rId4" Type="http://schemas.openxmlformats.org/officeDocument/2006/relationships/hyperlink" Target="https://www.enviroportal.sk/seis/copernicus-gio-lan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1709529" y="247974"/>
            <a:ext cx="8968804" cy="3487118"/>
          </a:xfrm>
        </p:spPr>
        <p:txBody>
          <a:bodyPr>
            <a:noAutofit/>
          </a:bodyPr>
          <a:lstStyle/>
          <a:p>
            <a:r>
              <a:rPr lang="sk-SK" sz="3200" dirty="0" smtClean="0"/>
              <a:t>Detailné mapovanie krajinnej pokrývky s využitím legendy </a:t>
            </a:r>
            <a:r>
              <a:rPr lang="sk-SK" sz="3200" dirty="0" err="1" smtClean="0"/>
              <a:t>corine</a:t>
            </a:r>
            <a:r>
              <a:rPr lang="sk-SK" sz="3200" dirty="0" smtClean="0"/>
              <a:t> </a:t>
            </a:r>
            <a:r>
              <a:rPr lang="sk-SK" sz="3200" dirty="0" err="1" smtClean="0"/>
              <a:t>land</a:t>
            </a:r>
            <a:r>
              <a:rPr lang="sk-SK" sz="3200" dirty="0" smtClean="0"/>
              <a:t> </a:t>
            </a:r>
            <a:r>
              <a:rPr lang="sk-SK" sz="3200" dirty="0" err="1" smtClean="0"/>
              <a:t>cover</a:t>
            </a:r>
            <a:endParaRPr lang="sk-SK" sz="3200" dirty="0"/>
          </a:p>
        </p:txBody>
      </p:sp>
      <p:sp>
        <p:nvSpPr>
          <p:cNvPr id="3" name="Podnadpis 2"/>
          <p:cNvSpPr>
            <a:spLocks noGrp="1"/>
          </p:cNvSpPr>
          <p:nvPr>
            <p:ph type="subTitle" idx="1"/>
          </p:nvPr>
        </p:nvSpPr>
        <p:spPr>
          <a:xfrm>
            <a:off x="216976" y="3869635"/>
            <a:ext cx="11732217" cy="2748142"/>
          </a:xfrm>
        </p:spPr>
        <p:txBody>
          <a:bodyPr>
            <a:normAutofit/>
          </a:bodyPr>
          <a:lstStyle/>
          <a:p>
            <a:r>
              <a:rPr lang="sk-SK" sz="1600" dirty="0" smtClean="0"/>
              <a:t>Vladimír </a:t>
            </a:r>
            <a:r>
              <a:rPr lang="sk-SK" sz="1600" dirty="0" err="1" smtClean="0"/>
              <a:t>Falťan</a:t>
            </a:r>
            <a:endParaRPr lang="sk-SK" sz="1600" dirty="0"/>
          </a:p>
          <a:p>
            <a:endParaRPr lang="sk-SK" sz="1600" dirty="0"/>
          </a:p>
          <a:p>
            <a:endParaRPr lang="sk-SK" sz="1600" dirty="0"/>
          </a:p>
          <a:p>
            <a:endParaRPr lang="sk-SK" sz="1600" dirty="0"/>
          </a:p>
          <a:p>
            <a:pPr algn="r"/>
            <a:r>
              <a:rPr lang="sk-SK" sz="1600" dirty="0"/>
              <a:t>					</a:t>
            </a:r>
          </a:p>
          <a:p>
            <a:r>
              <a:rPr lang="sk-SK" sz="1600" dirty="0" smtClean="0"/>
              <a:t>Univerzita Komenského v Bratislave, Prírodovedecká fakulta, Katedra fyzickej geografie a </a:t>
            </a:r>
            <a:r>
              <a:rPr lang="sk-SK" sz="1600" dirty="0" err="1" smtClean="0"/>
              <a:t>geoekológie</a:t>
            </a:r>
            <a:endParaRPr lang="sk-SK" sz="1600" dirty="0" smtClean="0"/>
          </a:p>
          <a:p>
            <a:r>
              <a:rPr lang="sk-SK" sz="1600" dirty="0" err="1" smtClean="0"/>
              <a:t>vladimir.faltan@uniba.sk</a:t>
            </a:r>
            <a:endParaRPr lang="sk-SK" sz="1600" dirty="0"/>
          </a:p>
        </p:txBody>
      </p:sp>
    </p:spTree>
    <p:extLst>
      <p:ext uri="{BB962C8B-B14F-4D97-AF65-F5344CB8AC3E}">
        <p14:creationId xmlns:p14="http://schemas.microsoft.com/office/powerpoint/2010/main" xmlns="" val="4163164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screen">
            <a:extLst>
              <a:ext uri="{BEBA8EAE-BF5A-486C-A8C5-ECC9F3942E4B}">
                <a14:imgProps xmlns:a14="http://schemas.microsoft.com/office/drawing/2010/main" xmlns="">
                  <a14:imgLayer r:embed="rId3">
                    <a14:imgEffect>
                      <a14:brightnessContrast bright="20000" contrast="20000"/>
                    </a14:imgEffect>
                  </a14:imgLayer>
                </a14:imgProps>
              </a:ext>
            </a:extLst>
          </a:blip>
          <a:srcRect/>
          <a:stretch>
            <a:fillRect/>
          </a:stretch>
        </p:blipFill>
        <p:spPr bwMode="auto">
          <a:xfrm>
            <a:off x="1332855" y="253514"/>
            <a:ext cx="9593451" cy="6375929"/>
          </a:xfrm>
          <a:prstGeom prst="rect">
            <a:avLst/>
          </a:prstGeom>
          <a:noFill/>
          <a:ln w="9525">
            <a:noFill/>
            <a:round/>
            <a:headEnd/>
            <a:tailEnd/>
          </a:ln>
          <a:effectLst/>
        </p:spPr>
      </p:pic>
      <p:sp>
        <p:nvSpPr>
          <p:cNvPr id="3" name="Nadpis 1"/>
          <p:cNvSpPr txBox="1">
            <a:spLocks/>
          </p:cNvSpPr>
          <p:nvPr/>
        </p:nvSpPr>
        <p:spPr>
          <a:xfrm>
            <a:off x="1332855" y="269012"/>
            <a:ext cx="9593452" cy="1125835"/>
          </a:xfrm>
          <a:prstGeom prst="rect">
            <a:avLst/>
          </a:prstGeom>
          <a:solidFill>
            <a:schemeClr val="accent1"/>
          </a:solidFill>
          <a:ln w="6350">
            <a:solidFill>
              <a:schemeClr val="bg1"/>
            </a:solidFill>
          </a:ln>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sk-SK" sz="2000" b="1" dirty="0">
                <a:solidFill>
                  <a:schemeClr val="bg1"/>
                </a:solidFill>
              </a:rPr>
              <a:t>Vhodne obhospodarovaná vidiecka krajina s lesmi a trvalými kultúrami (vinohrady, sady) plní významnú funkciu zadržiavania vody povodia</a:t>
            </a:r>
          </a:p>
          <a:p>
            <a:r>
              <a:rPr lang="sk-SK" sz="2000" b="1" dirty="0">
                <a:solidFill>
                  <a:schemeClr val="bg1"/>
                </a:solidFill>
              </a:rPr>
              <a:t>(</a:t>
            </a:r>
            <a:r>
              <a:rPr lang="sk-SK" sz="2000" b="1" dirty="0" err="1">
                <a:solidFill>
                  <a:schemeClr val="bg1"/>
                </a:solidFill>
              </a:rPr>
              <a:t>Falťan</a:t>
            </a:r>
            <a:r>
              <a:rPr lang="sk-SK" sz="2000" b="1" dirty="0">
                <a:solidFill>
                  <a:schemeClr val="bg1"/>
                </a:solidFill>
              </a:rPr>
              <a:t> a kol., 2015: Urbanisticko-krajinárska štúdia na ochranu proti prívalovým dažďom v Malokarpatskej oblasti)</a:t>
            </a:r>
          </a:p>
        </p:txBody>
      </p:sp>
      <p:sp>
        <p:nvSpPr>
          <p:cNvPr id="4" name="Obdĺžnik 3"/>
          <p:cNvSpPr/>
          <p:nvPr/>
        </p:nvSpPr>
        <p:spPr>
          <a:xfrm>
            <a:off x="9826710" y="6352444"/>
            <a:ext cx="1099596" cy="276999"/>
          </a:xfrm>
          <a:prstGeom prst="rect">
            <a:avLst/>
          </a:prstGeom>
        </p:spPr>
        <p:txBody>
          <a:bodyPr wrap="none">
            <a:spAutoFit/>
          </a:bodyPr>
          <a:lstStyle/>
          <a:p>
            <a:r>
              <a:rPr lang="sk-SK" sz="1200" dirty="0" err="1">
                <a:solidFill>
                  <a:schemeClr val="bg1"/>
                </a:solidFill>
              </a:rPr>
              <a:t>Foto</a:t>
            </a:r>
            <a:r>
              <a:rPr lang="sk-SK" sz="1200" dirty="0">
                <a:solidFill>
                  <a:schemeClr val="bg1"/>
                </a:solidFill>
              </a:rPr>
              <a:t>: J. Sládek</a:t>
            </a:r>
          </a:p>
        </p:txBody>
      </p:sp>
      <p:pic>
        <p:nvPicPr>
          <p:cNvPr id="5" name="Picture 3"/>
          <p:cNvPicPr>
            <a:picLocks noChangeAspect="1" noChangeArrowheads="1"/>
          </p:cNvPicPr>
          <p:nvPr/>
        </p:nvPicPr>
        <p:blipFill>
          <a:blip r:embed="rId2" cstate="screen">
            <a:extLst>
              <a:ext uri="{BEBA8EAE-BF5A-486C-A8C5-ECC9F3942E4B}">
                <a14:imgProps xmlns:a14="http://schemas.microsoft.com/office/drawing/2010/main" xmlns="">
                  <a14:imgLayer r:embed="rId3">
                    <a14:imgEffect>
                      <a14:brightnessContrast bright="20000" contrast="20000"/>
                    </a14:imgEffect>
                  </a14:imgLayer>
                </a14:imgProps>
              </a:ext>
            </a:extLst>
          </a:blip>
          <a:srcRect/>
          <a:stretch>
            <a:fillRect/>
          </a:stretch>
        </p:blipFill>
        <p:spPr bwMode="auto">
          <a:xfrm>
            <a:off x="1307454" y="230912"/>
            <a:ext cx="9593451" cy="6375929"/>
          </a:xfrm>
          <a:prstGeom prst="rect">
            <a:avLst/>
          </a:prstGeom>
          <a:noFill/>
          <a:ln w="9525">
            <a:noFill/>
            <a:round/>
            <a:headEnd/>
            <a:tailEnd/>
          </a:ln>
          <a:effectLst/>
        </p:spPr>
      </p:pic>
      <p:sp>
        <p:nvSpPr>
          <p:cNvPr id="6" name="Nadpis 1"/>
          <p:cNvSpPr txBox="1">
            <a:spLocks/>
          </p:cNvSpPr>
          <p:nvPr/>
        </p:nvSpPr>
        <p:spPr>
          <a:xfrm>
            <a:off x="1332854" y="259111"/>
            <a:ext cx="9593452" cy="587556"/>
          </a:xfrm>
          <a:prstGeom prst="rect">
            <a:avLst/>
          </a:prstGeom>
          <a:solidFill>
            <a:schemeClr val="accent1"/>
          </a:solidFill>
          <a:ln w="6350">
            <a:solidFill>
              <a:schemeClr val="bg1"/>
            </a:solidFill>
          </a:ln>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sk-SK" sz="2000" dirty="0" smtClean="0">
                <a:solidFill>
                  <a:schemeClr val="bg1"/>
                </a:solidFill>
              </a:rPr>
              <a:t>Poľnohospodárske areály a vidiecke sídlo (</a:t>
            </a:r>
            <a:r>
              <a:rPr lang="sk-SK" sz="2000" dirty="0" err="1" smtClean="0">
                <a:solidFill>
                  <a:schemeClr val="bg1"/>
                </a:solidFill>
              </a:rPr>
              <a:t>Podmalokarpatsko</a:t>
            </a:r>
            <a:r>
              <a:rPr lang="sk-SK" sz="2000" dirty="0" smtClean="0">
                <a:solidFill>
                  <a:schemeClr val="bg1"/>
                </a:solidFill>
              </a:rPr>
              <a:t>)</a:t>
            </a:r>
            <a:endParaRPr lang="sk-SK" sz="2000" dirty="0">
              <a:solidFill>
                <a:schemeClr val="bg1"/>
              </a:solidFill>
            </a:endParaRPr>
          </a:p>
        </p:txBody>
      </p:sp>
      <p:sp>
        <p:nvSpPr>
          <p:cNvPr id="7" name="BlokTextu 6"/>
          <p:cNvSpPr txBox="1"/>
          <p:nvPr/>
        </p:nvSpPr>
        <p:spPr>
          <a:xfrm>
            <a:off x="9512300" y="6324600"/>
            <a:ext cx="2070100" cy="276999"/>
          </a:xfrm>
          <a:prstGeom prst="rect">
            <a:avLst/>
          </a:prstGeom>
          <a:noFill/>
        </p:spPr>
        <p:txBody>
          <a:bodyPr wrap="square" rtlCol="0">
            <a:spAutoFit/>
          </a:bodyPr>
          <a:lstStyle/>
          <a:p>
            <a:r>
              <a:rPr lang="sk-SK" sz="1200" dirty="0" err="1" smtClean="0">
                <a:solidFill>
                  <a:schemeClr val="bg1"/>
                </a:solidFill>
              </a:rPr>
              <a:t>Foto</a:t>
            </a:r>
            <a:r>
              <a:rPr lang="sk-SK" sz="1200" dirty="0" smtClean="0">
                <a:solidFill>
                  <a:schemeClr val="bg1"/>
                </a:solidFill>
              </a:rPr>
              <a:t>: J. Sládek</a:t>
            </a:r>
            <a:endParaRPr lang="sk-SK" sz="1200" dirty="0">
              <a:solidFill>
                <a:schemeClr val="bg1"/>
              </a:solidFill>
            </a:endParaRPr>
          </a:p>
        </p:txBody>
      </p:sp>
    </p:spTree>
    <p:extLst>
      <p:ext uri="{BB962C8B-B14F-4D97-AF65-F5344CB8AC3E}">
        <p14:creationId xmlns:p14="http://schemas.microsoft.com/office/powerpoint/2010/main" xmlns="" val="1989189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descr="DSC03826.JPG"/>
          <p:cNvPicPr>
            <a:picLocks noChangeAspect="1"/>
          </p:cNvPicPr>
          <p:nvPr/>
        </p:nvPicPr>
        <p:blipFill>
          <a:blip r:embed="rId2" cstate="print"/>
          <a:stretch>
            <a:fillRect/>
          </a:stretch>
        </p:blipFill>
        <p:spPr>
          <a:xfrm>
            <a:off x="1337733" y="774701"/>
            <a:ext cx="9618134" cy="5778501"/>
          </a:xfrm>
          <a:prstGeom prst="rect">
            <a:avLst/>
          </a:prstGeom>
        </p:spPr>
      </p:pic>
      <p:sp>
        <p:nvSpPr>
          <p:cNvPr id="6" name="Nadpis 1"/>
          <p:cNvSpPr txBox="1">
            <a:spLocks/>
          </p:cNvSpPr>
          <p:nvPr/>
        </p:nvSpPr>
        <p:spPr>
          <a:xfrm>
            <a:off x="1332854" y="259111"/>
            <a:ext cx="9593452" cy="621422"/>
          </a:xfrm>
          <a:prstGeom prst="rect">
            <a:avLst/>
          </a:prstGeom>
          <a:solidFill>
            <a:schemeClr val="accent1"/>
          </a:solidFill>
          <a:ln w="6350">
            <a:solidFill>
              <a:schemeClr val="bg1"/>
            </a:solidFill>
          </a:ln>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sk-SK" sz="2000" dirty="0" smtClean="0">
                <a:solidFill>
                  <a:schemeClr val="bg1"/>
                </a:solidFill>
              </a:rPr>
              <a:t>Urbanizované areály mesta(Bratislava)</a:t>
            </a:r>
            <a:endParaRPr lang="sk-SK" sz="2000" dirty="0">
              <a:solidFill>
                <a:schemeClr val="bg1"/>
              </a:solidFill>
            </a:endParaRPr>
          </a:p>
        </p:txBody>
      </p:sp>
      <p:sp>
        <p:nvSpPr>
          <p:cNvPr id="7" name="BlokTextu 6"/>
          <p:cNvSpPr txBox="1"/>
          <p:nvPr/>
        </p:nvSpPr>
        <p:spPr>
          <a:xfrm>
            <a:off x="8551333" y="6333068"/>
            <a:ext cx="2404533" cy="276999"/>
          </a:xfrm>
          <a:prstGeom prst="rect">
            <a:avLst/>
          </a:prstGeom>
          <a:noFill/>
        </p:spPr>
        <p:txBody>
          <a:bodyPr wrap="square" rtlCol="0">
            <a:spAutoFit/>
          </a:bodyPr>
          <a:lstStyle/>
          <a:p>
            <a:r>
              <a:rPr lang="sk-SK" sz="1200" dirty="0" err="1" smtClean="0">
                <a:solidFill>
                  <a:schemeClr val="bg1"/>
                </a:solidFill>
              </a:rPr>
              <a:t>Foto</a:t>
            </a:r>
            <a:r>
              <a:rPr lang="sk-SK" sz="1200" dirty="0" smtClean="0">
                <a:solidFill>
                  <a:schemeClr val="bg1"/>
                </a:solidFill>
              </a:rPr>
              <a:t>: J. Sládek</a:t>
            </a:r>
            <a:endParaRPr lang="sk-SK" sz="1200" dirty="0">
              <a:solidFill>
                <a:schemeClr val="bg1"/>
              </a:solidFill>
            </a:endParaRPr>
          </a:p>
        </p:txBody>
      </p:sp>
    </p:spTree>
    <p:extLst>
      <p:ext uri="{BB962C8B-B14F-4D97-AF65-F5344CB8AC3E}">
        <p14:creationId xmlns:p14="http://schemas.microsoft.com/office/powerpoint/2010/main" xmlns="" val="1989189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5733" y="745068"/>
            <a:ext cx="10972800" cy="1320799"/>
          </a:xfrm>
        </p:spPr>
        <p:txBody>
          <a:bodyPr>
            <a:noAutofit/>
          </a:bodyPr>
          <a:lstStyle/>
          <a:p>
            <a:r>
              <a:rPr lang="sk-SK" sz="3200" dirty="0" smtClean="0">
                <a:solidFill>
                  <a:schemeClr val="accent2"/>
                </a:solidFill>
                <a:latin typeface="+mn-lt"/>
              </a:rPr>
              <a:t>Limity CLC </a:t>
            </a:r>
            <a:br>
              <a:rPr lang="sk-SK" sz="3200" dirty="0" smtClean="0">
                <a:solidFill>
                  <a:schemeClr val="accent2"/>
                </a:solidFill>
                <a:latin typeface="+mn-lt"/>
              </a:rPr>
            </a:br>
            <a:r>
              <a:rPr lang="sk-SK" sz="3200" dirty="0" smtClean="0">
                <a:solidFill>
                  <a:schemeClr val="accent2"/>
                </a:solidFill>
                <a:latin typeface="+mn-lt"/>
              </a:rPr>
              <a:t>			3rd </a:t>
            </a:r>
            <a:r>
              <a:rPr lang="sk-SK" sz="3200" dirty="0" err="1" smtClean="0">
                <a:solidFill>
                  <a:schemeClr val="accent2"/>
                </a:solidFill>
                <a:latin typeface="+mn-lt"/>
              </a:rPr>
              <a:t>level</a:t>
            </a:r>
            <a:r>
              <a:rPr lang="sk-SK" sz="3200" dirty="0" smtClean="0">
                <a:solidFill>
                  <a:schemeClr val="accent2"/>
                </a:solidFill>
                <a:latin typeface="+mn-lt"/>
              </a:rPr>
              <a:t> 	4th </a:t>
            </a:r>
            <a:r>
              <a:rPr lang="sk-SK" sz="3200" dirty="0" err="1" smtClean="0">
                <a:solidFill>
                  <a:schemeClr val="accent2"/>
                </a:solidFill>
                <a:latin typeface="+mn-lt"/>
              </a:rPr>
              <a:t>level</a:t>
            </a:r>
            <a:r>
              <a:rPr lang="sk-SK" sz="3200" dirty="0" smtClean="0">
                <a:solidFill>
                  <a:schemeClr val="accent2"/>
                </a:solidFill>
                <a:latin typeface="+mn-lt"/>
              </a:rPr>
              <a:t>   5th </a:t>
            </a:r>
            <a:r>
              <a:rPr lang="sk-SK" sz="3200" dirty="0" err="1" smtClean="0">
                <a:solidFill>
                  <a:schemeClr val="accent2"/>
                </a:solidFill>
                <a:latin typeface="+mn-lt"/>
              </a:rPr>
              <a:t>level</a:t>
            </a:r>
            <a:r>
              <a:rPr lang="sk-SK" sz="3200" dirty="0" smtClean="0">
                <a:solidFill>
                  <a:schemeClr val="accent2"/>
                </a:solidFill>
                <a:latin typeface="+mn-lt"/>
              </a:rPr>
              <a:t> (návrh)</a:t>
            </a:r>
            <a:br>
              <a:rPr lang="sk-SK" sz="3200" dirty="0" smtClean="0">
                <a:solidFill>
                  <a:schemeClr val="accent2"/>
                </a:solidFill>
                <a:latin typeface="+mn-lt"/>
              </a:rPr>
            </a:br>
            <a:r>
              <a:rPr lang="sk-SK" sz="3200" dirty="0" smtClean="0">
                <a:solidFill>
                  <a:schemeClr val="accent2"/>
                </a:solidFill>
              </a:rPr>
              <a:t> 			(1:100 000) (1:50 000) (1:10 000)</a:t>
            </a:r>
            <a:endParaRPr lang="sk-SK" sz="3200" dirty="0">
              <a:solidFill>
                <a:schemeClr val="accent2"/>
              </a:solidFill>
              <a:latin typeface="+mn-lt"/>
            </a:endParaRPr>
          </a:p>
        </p:txBody>
      </p:sp>
      <p:sp>
        <p:nvSpPr>
          <p:cNvPr id="3" name="Zástupný symbol obsahu 2"/>
          <p:cNvSpPr>
            <a:spLocks noGrp="1"/>
          </p:cNvSpPr>
          <p:nvPr>
            <p:ph idx="1"/>
          </p:nvPr>
        </p:nvSpPr>
        <p:spPr>
          <a:xfrm>
            <a:off x="457370" y="2072531"/>
            <a:ext cx="10423205" cy="4038600"/>
          </a:xfrm>
        </p:spPr>
        <p:txBody>
          <a:bodyPr>
            <a:normAutofit/>
          </a:bodyPr>
          <a:lstStyle/>
          <a:p>
            <a:pPr>
              <a:spcBef>
                <a:spcPts val="201"/>
              </a:spcBef>
            </a:pPr>
            <a:r>
              <a:rPr lang="sk-SK" sz="1600" b="1" dirty="0" smtClean="0">
                <a:solidFill>
                  <a:schemeClr val="accent2"/>
                </a:solidFill>
              </a:rPr>
              <a:t>Veľkosť minimálneho areálu 		25 ha		4 ha		0,1 ha	</a:t>
            </a:r>
          </a:p>
          <a:p>
            <a:pPr>
              <a:spcBef>
                <a:spcPts val="201"/>
              </a:spcBef>
              <a:buNone/>
            </a:pPr>
            <a:endParaRPr lang="sk-SK" sz="1600" b="1" dirty="0" smtClean="0">
              <a:solidFill>
                <a:schemeClr val="accent2"/>
              </a:solidFill>
            </a:endParaRPr>
          </a:p>
          <a:p>
            <a:pPr>
              <a:spcBef>
                <a:spcPts val="201"/>
              </a:spcBef>
            </a:pPr>
            <a:r>
              <a:rPr lang="sk-SK" sz="1600" b="1" dirty="0" smtClean="0">
                <a:solidFill>
                  <a:schemeClr val="accent2"/>
                </a:solidFill>
              </a:rPr>
              <a:t>Minimálna šírka polygónu 		100 m		50 m		2m</a:t>
            </a:r>
          </a:p>
          <a:p>
            <a:pPr>
              <a:spcBef>
                <a:spcPts val="201"/>
              </a:spcBef>
              <a:buNone/>
            </a:pPr>
            <a:r>
              <a:rPr lang="sk-SK" sz="1600" b="1" dirty="0" smtClean="0">
                <a:solidFill>
                  <a:schemeClr val="accent2"/>
                </a:solidFill>
              </a:rPr>
              <a:t>   (cestná sieť, rieky)</a:t>
            </a:r>
          </a:p>
          <a:p>
            <a:pPr>
              <a:spcBef>
                <a:spcPts val="201"/>
              </a:spcBef>
              <a:buNone/>
            </a:pPr>
            <a:endParaRPr lang="sk-SK" sz="1600" b="1" dirty="0" smtClean="0">
              <a:solidFill>
                <a:schemeClr val="accent2"/>
              </a:solidFill>
            </a:endParaRPr>
          </a:p>
          <a:p>
            <a:pPr>
              <a:spcBef>
                <a:spcPts val="201"/>
              </a:spcBef>
            </a:pPr>
            <a:r>
              <a:rPr lang="sk-SK" sz="1600" b="1" dirty="0" smtClean="0">
                <a:solidFill>
                  <a:schemeClr val="accent2"/>
                </a:solidFill>
              </a:rPr>
              <a:t>Minimum  </a:t>
            </a:r>
            <a:r>
              <a:rPr lang="sk-SK" sz="1600" b="1" smtClean="0">
                <a:solidFill>
                  <a:schemeClr val="accent2"/>
                </a:solidFill>
              </a:rPr>
              <a:t>zmeny polygónu</a:t>
            </a:r>
            <a:r>
              <a:rPr lang="sk-SK" sz="1600" b="1" dirty="0" smtClean="0">
                <a:solidFill>
                  <a:schemeClr val="accent2"/>
                </a:solidFill>
              </a:rPr>
              <a:t>		5 ha		1 ha  		0,02 ha	</a:t>
            </a:r>
          </a:p>
          <a:p>
            <a:pPr>
              <a:spcBef>
                <a:spcPts val="201"/>
              </a:spcBef>
            </a:pPr>
            <a:endParaRPr lang="sk-SK" sz="2000" b="1" dirty="0" smtClean="0">
              <a:solidFill>
                <a:schemeClr val="accent2"/>
              </a:solidFill>
            </a:endParaRPr>
          </a:p>
          <a:p>
            <a:pPr>
              <a:spcBef>
                <a:spcPts val="201"/>
              </a:spcBef>
            </a:pPr>
            <a:endParaRPr lang="sk-SK" sz="2000" b="1" dirty="0" smtClean="0">
              <a:solidFill>
                <a:schemeClr val="accent2"/>
              </a:solidFill>
            </a:endParaRPr>
          </a:p>
          <a:p>
            <a:endParaRPr lang="sk-SK" sz="2000" dirty="0"/>
          </a:p>
        </p:txBody>
      </p:sp>
      <p:pic>
        <p:nvPicPr>
          <p:cNvPr id="4" name="Obrázok 3" descr="06_OF.jpg"/>
          <p:cNvPicPr>
            <a:picLocks noChangeAspect="1"/>
          </p:cNvPicPr>
          <p:nvPr/>
        </p:nvPicPr>
        <p:blipFill>
          <a:blip r:embed="rId2" cstate="print"/>
          <a:stretch>
            <a:fillRect/>
          </a:stretch>
        </p:blipFill>
        <p:spPr>
          <a:xfrm>
            <a:off x="6911694" y="3648722"/>
            <a:ext cx="2930896" cy="2930896"/>
          </a:xfrm>
          <a:prstGeom prst="rect">
            <a:avLst/>
          </a:prstGeom>
        </p:spPr>
      </p:pic>
      <p:pic>
        <p:nvPicPr>
          <p:cNvPr id="5" name="Obrázok 4" descr="06_ZM.jpg"/>
          <p:cNvPicPr>
            <a:picLocks noChangeAspect="1"/>
          </p:cNvPicPr>
          <p:nvPr/>
        </p:nvPicPr>
        <p:blipFill>
          <a:blip r:embed="rId3" cstate="print"/>
          <a:stretch>
            <a:fillRect/>
          </a:stretch>
        </p:blipFill>
        <p:spPr>
          <a:xfrm>
            <a:off x="3736760" y="3621350"/>
            <a:ext cx="2974758" cy="2974758"/>
          </a:xfrm>
          <a:prstGeom prst="rect">
            <a:avLst/>
          </a:prstGeom>
        </p:spPr>
      </p:pic>
      <p:pic>
        <p:nvPicPr>
          <p:cNvPr id="7" name="Picture 2"/>
          <p:cNvPicPr>
            <a:picLocks noChangeAspect="1" noChangeArrowheads="1"/>
          </p:cNvPicPr>
          <p:nvPr/>
        </p:nvPicPr>
        <p:blipFill>
          <a:blip r:embed="rId4" cstate="print"/>
          <a:srcRect l="23957" t="16149" r="27683" b="11970"/>
          <a:stretch>
            <a:fillRect/>
          </a:stretch>
        </p:blipFill>
        <p:spPr bwMode="auto">
          <a:xfrm>
            <a:off x="461638" y="3648722"/>
            <a:ext cx="3124941" cy="2902998"/>
          </a:xfrm>
          <a:prstGeom prst="rect">
            <a:avLst/>
          </a:prstGeom>
          <a:noFill/>
          <a:ln w="9525">
            <a:noFill/>
            <a:miter lim="800000"/>
            <a:headEnd/>
            <a:tailEnd/>
          </a:ln>
        </p:spPr>
      </p:pic>
    </p:spTree>
    <p:extLst>
      <p:ext uri="{BB962C8B-B14F-4D97-AF65-F5344CB8AC3E}">
        <p14:creationId xmlns:p14="http://schemas.microsoft.com/office/powerpoint/2010/main" xmlns="" val="1160413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3600" dirty="0" smtClean="0"/>
              <a:t>COPERNICUS</a:t>
            </a:r>
            <a:endParaRPr lang="sk-SK" sz="3600" dirty="0"/>
          </a:p>
        </p:txBody>
      </p:sp>
      <p:sp>
        <p:nvSpPr>
          <p:cNvPr id="3" name="Zástupný symbol obsahu 2"/>
          <p:cNvSpPr>
            <a:spLocks noGrp="1"/>
          </p:cNvSpPr>
          <p:nvPr>
            <p:ph idx="1"/>
          </p:nvPr>
        </p:nvSpPr>
        <p:spPr/>
        <p:txBody>
          <a:bodyPr>
            <a:normAutofit fontScale="85000" lnSpcReduction="10000"/>
          </a:bodyPr>
          <a:lstStyle/>
          <a:p>
            <a:r>
              <a:rPr lang="sk-SK" b="1" dirty="0" err="1" smtClean="0">
                <a:hlinkClick r:id="rId2"/>
              </a:rPr>
              <a:t>Copernicus</a:t>
            </a:r>
            <a:r>
              <a:rPr lang="sk-SK" dirty="0" smtClean="0"/>
              <a:t> je program Európskej únie, založený na monitorovaní Zeme a životného prostredia. Cieľom </a:t>
            </a:r>
            <a:r>
              <a:rPr lang="sk-SK" dirty="0" smtClean="0"/>
              <a:t>je </a:t>
            </a:r>
            <a:r>
              <a:rPr lang="sk-SK" dirty="0" smtClean="0"/>
              <a:t>využitie týchto údajov tak, aby </a:t>
            </a:r>
            <a:r>
              <a:rPr lang="sk-SK" dirty="0" smtClean="0"/>
              <a:t>mal pozitívny </a:t>
            </a:r>
            <a:r>
              <a:rPr lang="sk-SK" dirty="0" smtClean="0"/>
              <a:t>prínos pre všetkých občanov Európy. Jeho výstupom sú informačné služby založené na družicových pozorovaniach Zeme a pozemnom zbere priestorových údajov.</a:t>
            </a:r>
          </a:p>
          <a:p>
            <a:r>
              <a:rPr lang="sk-SK" dirty="0" smtClean="0"/>
              <a:t>Program je priamo koordinovaný a riadený Európskou komisiou. Realizuje sa v spolupráci s jednotlivými členskými štátmi, Európskou vesmírnou agentúrou (ESA), Európskou organizáciou pre využívanie meteorologických satelitov (EUMETSAT), Európskym strediskom pre strednodobé predpovede počasia (ECMWF) a agentúrami EÚ a </a:t>
            </a:r>
            <a:r>
              <a:rPr lang="sk-SK" dirty="0" err="1" smtClean="0"/>
              <a:t>Mercator</a:t>
            </a:r>
            <a:r>
              <a:rPr lang="sk-SK" dirty="0" smtClean="0"/>
              <a:t> </a:t>
            </a:r>
            <a:r>
              <a:rPr lang="sk-SK" dirty="0" err="1" smtClean="0"/>
              <a:t>Océan</a:t>
            </a:r>
            <a:r>
              <a:rPr lang="sk-SK" dirty="0" smtClean="0"/>
              <a:t>.</a:t>
            </a:r>
          </a:p>
          <a:p>
            <a:r>
              <a:rPr lang="sk-SK" dirty="0" smtClean="0"/>
              <a:t>Jednou z aktivít projektu </a:t>
            </a:r>
            <a:r>
              <a:rPr lang="sk-SK" dirty="0" err="1" smtClean="0"/>
              <a:t>Copernicus</a:t>
            </a:r>
            <a:r>
              <a:rPr lang="sk-SK" dirty="0" smtClean="0"/>
              <a:t> je aj služba monitorovania krajiny (CLMS – </a:t>
            </a:r>
            <a:r>
              <a:rPr lang="sk-SK" dirty="0" err="1" smtClean="0"/>
              <a:t>Copernicus</a:t>
            </a:r>
            <a:r>
              <a:rPr lang="sk-SK" dirty="0" smtClean="0"/>
              <a:t> </a:t>
            </a:r>
            <a:r>
              <a:rPr lang="sk-SK" dirty="0" err="1" smtClean="0"/>
              <a:t>Land</a:t>
            </a:r>
            <a:r>
              <a:rPr lang="sk-SK" dirty="0" smtClean="0"/>
              <a:t> Monitoring </a:t>
            </a:r>
            <a:r>
              <a:rPr lang="sk-SK" dirty="0" err="1" smtClean="0"/>
              <a:t>Service</a:t>
            </a:r>
            <a:r>
              <a:rPr lang="sk-SK" dirty="0" smtClean="0"/>
              <a:t>), zabezpečujúca zber geografických informácií o krajinnej pokrývke a jej zmenách, o využití krajiny, o stave vegetácie, o vodných cyklom a energii povrchu Zeme. Údaje sú získavané pomocou metód diaľkového prieskumu Zeme (DPZ). Základným výstupom DPZ sú </a:t>
            </a:r>
            <a:r>
              <a:rPr lang="sk-SK" dirty="0" err="1" smtClean="0"/>
              <a:t>multispektrálne</a:t>
            </a:r>
            <a:r>
              <a:rPr lang="sk-SK" dirty="0" smtClean="0"/>
              <a:t> družicové snímky. Ďalšie aktivity sú zamerané na monitorovanie atmosféry, morí a oceánov, klimatických zmien, krízového manažmentu a bezpečnosti. Všetky tieto aktivity koordinuje Európska environmentálna agentúra (EEA).</a:t>
            </a:r>
          </a:p>
          <a:p>
            <a:endParaRPr lang="sk-SK"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atry zaCiatok 20"/>
          <p:cNvPicPr>
            <a:picLocks noChangeAspect="1" noChangeArrowheads="1"/>
          </p:cNvPicPr>
          <p:nvPr/>
        </p:nvPicPr>
        <p:blipFill>
          <a:blip r:embed="rId2" cstate="print"/>
          <a:srcRect/>
          <a:stretch>
            <a:fillRect/>
          </a:stretch>
        </p:blipFill>
        <p:spPr bwMode="auto">
          <a:xfrm>
            <a:off x="738560" y="1910823"/>
            <a:ext cx="4595440" cy="2898244"/>
          </a:xfrm>
          <a:prstGeom prst="rect">
            <a:avLst/>
          </a:prstGeom>
          <a:noFill/>
          <a:ln w="9525">
            <a:noFill/>
            <a:miter lim="800000"/>
            <a:headEnd/>
            <a:tailEnd/>
          </a:ln>
        </p:spPr>
      </p:pic>
      <p:sp>
        <p:nvSpPr>
          <p:cNvPr id="2" name="Nadpis 1"/>
          <p:cNvSpPr>
            <a:spLocks noGrp="1"/>
          </p:cNvSpPr>
          <p:nvPr>
            <p:ph type="title"/>
          </p:nvPr>
        </p:nvSpPr>
        <p:spPr/>
        <p:txBody>
          <a:bodyPr>
            <a:noAutofit/>
          </a:bodyPr>
          <a:lstStyle/>
          <a:p>
            <a:r>
              <a:rPr lang="sk-SK" sz="2800" dirty="0">
                <a:solidFill>
                  <a:srgbClr val="00B0F0"/>
                </a:solidFill>
              </a:rPr>
              <a:t/>
            </a:r>
            <a:br>
              <a:rPr lang="sk-SK" sz="2800" dirty="0">
                <a:solidFill>
                  <a:srgbClr val="00B0F0"/>
                </a:solidFill>
              </a:rPr>
            </a:br>
            <a:r>
              <a:rPr lang="sk-SK" sz="2400" dirty="0">
                <a:solidFill>
                  <a:srgbClr val="FF0000"/>
                </a:solidFill>
              </a:rPr>
              <a:t/>
            </a:r>
            <a:br>
              <a:rPr lang="sk-SK" sz="2400" dirty="0">
                <a:solidFill>
                  <a:srgbClr val="FF0000"/>
                </a:solidFill>
              </a:rPr>
            </a:br>
            <a:endParaRPr lang="sk-SK" sz="2400" dirty="0"/>
          </a:p>
        </p:txBody>
      </p:sp>
      <p:sp>
        <p:nvSpPr>
          <p:cNvPr id="5" name="Nadpis 1"/>
          <p:cNvSpPr txBox="1">
            <a:spLocks/>
          </p:cNvSpPr>
          <p:nvPr/>
        </p:nvSpPr>
        <p:spPr>
          <a:xfrm>
            <a:off x="5875757" y="577075"/>
            <a:ext cx="5328459" cy="579268"/>
          </a:xfrm>
          <a:prstGeom prst="rect">
            <a:avLst/>
          </a:prstGeom>
          <a:solidFill>
            <a:schemeClr val="accent1"/>
          </a:solidFill>
          <a:ln w="3175">
            <a:solidFill>
              <a:schemeClr val="bg1"/>
            </a:solidFill>
          </a:ln>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sk-SK" sz="2000" dirty="0" smtClean="0">
                <a:solidFill>
                  <a:schemeClr val="bg1"/>
                </a:solidFill>
              </a:rPr>
              <a:t>Zmeny krajinnej pokrývky v Tatrách  po víchrici 2004</a:t>
            </a:r>
            <a:endParaRPr lang="sk-SK" sz="2000" dirty="0">
              <a:solidFill>
                <a:schemeClr val="bg1"/>
              </a:solidFill>
            </a:endParaRPr>
          </a:p>
        </p:txBody>
      </p:sp>
      <p:sp>
        <p:nvSpPr>
          <p:cNvPr id="6" name="Obdĺžnik 5"/>
          <p:cNvSpPr/>
          <p:nvPr/>
        </p:nvSpPr>
        <p:spPr>
          <a:xfrm>
            <a:off x="9000468" y="6010561"/>
            <a:ext cx="1088568" cy="276999"/>
          </a:xfrm>
          <a:prstGeom prst="rect">
            <a:avLst/>
          </a:prstGeom>
        </p:spPr>
        <p:txBody>
          <a:bodyPr wrap="none">
            <a:spAutoFit/>
          </a:bodyPr>
          <a:lstStyle/>
          <a:p>
            <a:r>
              <a:rPr lang="sk-SK" sz="1200" dirty="0" err="1">
                <a:solidFill>
                  <a:schemeClr val="bg1"/>
                </a:solidFill>
              </a:rPr>
              <a:t>Foto</a:t>
            </a:r>
            <a:r>
              <a:rPr lang="sk-SK" sz="1200" dirty="0">
                <a:solidFill>
                  <a:schemeClr val="bg1"/>
                </a:solidFill>
              </a:rPr>
              <a:t>: V. </a:t>
            </a:r>
            <a:r>
              <a:rPr lang="sk-SK" sz="1200" dirty="0" err="1">
                <a:solidFill>
                  <a:schemeClr val="bg1"/>
                </a:solidFill>
              </a:rPr>
              <a:t>Falťan</a:t>
            </a:r>
            <a:endParaRPr lang="sk-SK" sz="1200" dirty="0">
              <a:solidFill>
                <a:schemeClr val="bg1"/>
              </a:solidFill>
            </a:endParaRPr>
          </a:p>
        </p:txBody>
      </p:sp>
      <p:sp>
        <p:nvSpPr>
          <p:cNvPr id="8" name="Obdĺžnik 7"/>
          <p:cNvSpPr/>
          <p:nvPr/>
        </p:nvSpPr>
        <p:spPr>
          <a:xfrm>
            <a:off x="1267098" y="507999"/>
            <a:ext cx="3566160" cy="2031325"/>
          </a:xfrm>
          <a:prstGeom prst="rect">
            <a:avLst/>
          </a:prstGeom>
        </p:spPr>
        <p:txBody>
          <a:bodyPr wrap="square">
            <a:spAutoFit/>
          </a:bodyPr>
          <a:lstStyle/>
          <a:p>
            <a:r>
              <a:rPr lang="cs-CZ" b="1" dirty="0" err="1" smtClean="0">
                <a:solidFill>
                  <a:srgbClr val="00B0F0"/>
                </a:solidFill>
              </a:rPr>
              <a:t>Potrebujeme</a:t>
            </a:r>
            <a:r>
              <a:rPr lang="cs-CZ" b="1" dirty="0" smtClean="0">
                <a:solidFill>
                  <a:srgbClr val="00B0F0"/>
                </a:solidFill>
              </a:rPr>
              <a:t> </a:t>
            </a:r>
            <a:r>
              <a:rPr lang="cs-CZ" b="1" dirty="0" err="1" smtClean="0">
                <a:solidFill>
                  <a:srgbClr val="00B0F0"/>
                </a:solidFill>
              </a:rPr>
              <a:t>detailný</a:t>
            </a:r>
            <a:r>
              <a:rPr lang="cs-CZ" b="1" dirty="0" smtClean="0">
                <a:solidFill>
                  <a:srgbClr val="00B0F0"/>
                </a:solidFill>
              </a:rPr>
              <a:t> opis </a:t>
            </a:r>
            <a:r>
              <a:rPr lang="cs-CZ" b="1" dirty="0" err="1" smtClean="0">
                <a:solidFill>
                  <a:srgbClr val="00B0F0"/>
                </a:solidFill>
              </a:rPr>
              <a:t>miest</a:t>
            </a:r>
            <a:r>
              <a:rPr lang="cs-CZ" b="1" dirty="0" smtClean="0">
                <a:solidFill>
                  <a:srgbClr val="00B0F0"/>
                </a:solidFill>
              </a:rPr>
              <a:t> s významnou </a:t>
            </a:r>
            <a:r>
              <a:rPr lang="cs-CZ" b="1" dirty="0" err="1" smtClean="0">
                <a:solidFill>
                  <a:srgbClr val="00B0F0"/>
                </a:solidFill>
              </a:rPr>
              <a:t>zmenou</a:t>
            </a:r>
            <a:r>
              <a:rPr lang="cs-CZ" b="1" dirty="0" smtClean="0">
                <a:solidFill>
                  <a:srgbClr val="00B0F0"/>
                </a:solidFill>
              </a:rPr>
              <a:t> </a:t>
            </a:r>
            <a:r>
              <a:rPr lang="cs-CZ" b="1" dirty="0" err="1" smtClean="0">
                <a:solidFill>
                  <a:srgbClr val="00B0F0"/>
                </a:solidFill>
              </a:rPr>
              <a:t>vzhľadu</a:t>
            </a:r>
            <a:r>
              <a:rPr lang="cs-CZ" b="1" dirty="0" smtClean="0">
                <a:solidFill>
                  <a:srgbClr val="00B0F0"/>
                </a:solidFill>
              </a:rPr>
              <a:t> krajiny </a:t>
            </a:r>
          </a:p>
          <a:p>
            <a:endParaRPr lang="cs-CZ" b="1" dirty="0" smtClean="0">
              <a:solidFill>
                <a:srgbClr val="00B0F0"/>
              </a:solidFill>
            </a:endParaRPr>
          </a:p>
          <a:p>
            <a:pPr>
              <a:buFontTx/>
              <a:buChar char="-"/>
            </a:pPr>
            <a:r>
              <a:rPr lang="cs-CZ" b="1" dirty="0" err="1" smtClean="0">
                <a:solidFill>
                  <a:srgbClr val="00B0F0"/>
                </a:solidFill>
              </a:rPr>
              <a:t>Napríklad</a:t>
            </a:r>
            <a:r>
              <a:rPr lang="cs-CZ" b="1" dirty="0" smtClean="0">
                <a:solidFill>
                  <a:srgbClr val="00B0F0"/>
                </a:solidFill>
              </a:rPr>
              <a:t> </a:t>
            </a:r>
            <a:r>
              <a:rPr lang="cs-CZ" b="1" dirty="0" err="1" smtClean="0">
                <a:solidFill>
                  <a:srgbClr val="00B0F0"/>
                </a:solidFill>
              </a:rPr>
              <a:t>zmeny</a:t>
            </a:r>
            <a:r>
              <a:rPr lang="cs-CZ" b="1" dirty="0" smtClean="0">
                <a:solidFill>
                  <a:srgbClr val="00B0F0"/>
                </a:solidFill>
              </a:rPr>
              <a:t> po </a:t>
            </a:r>
            <a:r>
              <a:rPr lang="cs-CZ" b="1" dirty="0" err="1" smtClean="0">
                <a:solidFill>
                  <a:srgbClr val="00B0F0"/>
                </a:solidFill>
              </a:rPr>
              <a:t>víchrici</a:t>
            </a:r>
            <a:endParaRPr lang="cs-CZ" b="1" dirty="0" smtClean="0">
              <a:solidFill>
                <a:srgbClr val="00B0F0"/>
              </a:solidFill>
            </a:endParaRPr>
          </a:p>
          <a:p>
            <a:r>
              <a:rPr lang="cs-CZ" sz="1400" b="1" dirty="0" smtClean="0">
                <a:solidFill>
                  <a:srgbClr val="FFFF00"/>
                </a:solidFill>
              </a:rPr>
              <a:t>Archív M. </a:t>
            </a:r>
            <a:r>
              <a:rPr lang="cs-CZ" sz="1400" b="1" dirty="0" err="1" smtClean="0">
                <a:solidFill>
                  <a:srgbClr val="FFFF00"/>
                </a:solidFill>
              </a:rPr>
              <a:t>Bizubovej</a:t>
            </a:r>
            <a:r>
              <a:rPr lang="cs-CZ" b="1" dirty="0" smtClean="0">
                <a:solidFill>
                  <a:srgbClr val="FFFF00"/>
                </a:solidFill>
              </a:rPr>
              <a:t> </a:t>
            </a:r>
          </a:p>
          <a:p>
            <a:endParaRPr lang="sk-SK" b="1" i="1" dirty="0" smtClean="0">
              <a:solidFill>
                <a:srgbClr val="00B0F0"/>
              </a:solidFill>
            </a:endParaRPr>
          </a:p>
        </p:txBody>
      </p:sp>
      <p:pic>
        <p:nvPicPr>
          <p:cNvPr id="9" name="Picture 6" descr="Ta3"/>
          <p:cNvPicPr>
            <a:picLocks noGrp="1" noChangeAspect="1" noChangeArrowheads="1"/>
          </p:cNvPicPr>
          <p:nvPr>
            <p:ph idx="1"/>
          </p:nvPr>
        </p:nvPicPr>
        <p:blipFill>
          <a:blip r:embed="rId3" cstate="print"/>
          <a:srcRect t="2322" b="18354"/>
          <a:stretch>
            <a:fillRect/>
          </a:stretch>
        </p:blipFill>
        <p:spPr bwMode="auto">
          <a:xfrm>
            <a:off x="5835859" y="1253066"/>
            <a:ext cx="5628008" cy="4746426"/>
          </a:xfrm>
          <a:prstGeom prst="rect">
            <a:avLst/>
          </a:prstGeom>
          <a:noFill/>
        </p:spPr>
      </p:pic>
      <p:pic>
        <p:nvPicPr>
          <p:cNvPr id="11" name="Picture 5" descr="pan_Vysoke_Tatry_sponad_Strby_sep_2005"/>
          <p:cNvPicPr>
            <a:picLocks noChangeAspect="1" noChangeArrowheads="1"/>
          </p:cNvPicPr>
          <p:nvPr/>
        </p:nvPicPr>
        <p:blipFill>
          <a:blip r:embed="rId4" cstate="print"/>
          <a:srcRect/>
          <a:stretch>
            <a:fillRect/>
          </a:stretch>
        </p:blipFill>
        <p:spPr bwMode="auto">
          <a:xfrm>
            <a:off x="746451" y="5188766"/>
            <a:ext cx="4607453" cy="1098794"/>
          </a:xfrm>
          <a:prstGeom prst="rect">
            <a:avLst/>
          </a:prstGeom>
          <a:noFill/>
          <a:ln w="9525">
            <a:noFill/>
            <a:miter lim="800000"/>
            <a:headEnd/>
            <a:tailEnd/>
          </a:ln>
        </p:spPr>
      </p:pic>
    </p:spTree>
    <p:extLst>
      <p:ext uri="{BB962C8B-B14F-4D97-AF65-F5344CB8AC3E}">
        <p14:creationId xmlns:p14="http://schemas.microsoft.com/office/powerpoint/2010/main" xmlns="" val="1530973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1" y="609600"/>
            <a:ext cx="3269201" cy="1396753"/>
          </a:xfrm>
        </p:spPr>
        <p:txBody>
          <a:bodyPr>
            <a:normAutofit/>
          </a:bodyPr>
          <a:lstStyle/>
          <a:p>
            <a:r>
              <a:rPr lang="sk-SK" sz="2800" b="1" dirty="0" smtClean="0"/>
              <a:t>Opis lokálneho poškodenia</a:t>
            </a:r>
            <a:endParaRPr lang="sk-SK" sz="2800" dirty="0"/>
          </a:p>
        </p:txBody>
      </p:sp>
      <p:pic>
        <p:nvPicPr>
          <p:cNvPr id="4" name="Picture 4" descr="OBR_27"/>
          <p:cNvPicPr>
            <a:picLocks noGrp="1" noChangeAspect="1" noChangeArrowheads="1"/>
          </p:cNvPicPr>
          <p:nvPr>
            <p:ph idx="1"/>
          </p:nvPr>
        </p:nvPicPr>
        <p:blipFill>
          <a:blip r:embed="rId2" cstate="print"/>
          <a:srcRect/>
          <a:stretch>
            <a:fillRect/>
          </a:stretch>
        </p:blipFill>
        <p:spPr>
          <a:xfrm>
            <a:off x="4563123" y="677614"/>
            <a:ext cx="7265615" cy="5449212"/>
          </a:xfrm>
          <a:noFill/>
          <a:ln/>
        </p:spPr>
      </p:pic>
      <p:sp>
        <p:nvSpPr>
          <p:cNvPr id="6" name="BlokTextu 5"/>
          <p:cNvSpPr txBox="1"/>
          <p:nvPr/>
        </p:nvSpPr>
        <p:spPr>
          <a:xfrm>
            <a:off x="4545367" y="6116715"/>
            <a:ext cx="7297445" cy="338554"/>
          </a:xfrm>
          <a:prstGeom prst="rect">
            <a:avLst/>
          </a:prstGeom>
          <a:noFill/>
        </p:spPr>
        <p:txBody>
          <a:bodyPr wrap="square" rtlCol="0">
            <a:spAutoFit/>
          </a:bodyPr>
          <a:lstStyle/>
          <a:p>
            <a:r>
              <a:rPr lang="sk-SK" sz="1600" dirty="0" smtClean="0"/>
              <a:t>Lesy poškodené víchricou po spracovaní, Tatranská Lesná,  2008, </a:t>
            </a:r>
            <a:r>
              <a:rPr lang="sk-SK" sz="1600" dirty="0" err="1" smtClean="0"/>
              <a:t>Foto</a:t>
            </a:r>
            <a:r>
              <a:rPr lang="sk-SK" sz="1600" dirty="0" smtClean="0"/>
              <a:t>: V. </a:t>
            </a:r>
            <a:r>
              <a:rPr lang="sk-SK" sz="1600" dirty="0" err="1" smtClean="0"/>
              <a:t>Falťan</a:t>
            </a:r>
            <a:endParaRPr lang="sk-SK" sz="1600" dirty="0"/>
          </a:p>
        </p:txBody>
      </p:sp>
      <p:pic>
        <p:nvPicPr>
          <p:cNvPr id="1026" name="Picture 2" descr="C:\Users\Vlado\AGEM\monograf\lc_Tatry\Vystup_VLADO\Fig\OBR_6.jpg"/>
          <p:cNvPicPr>
            <a:picLocks noChangeAspect="1" noChangeArrowheads="1"/>
          </p:cNvPicPr>
          <p:nvPr/>
        </p:nvPicPr>
        <p:blipFill>
          <a:blip r:embed="rId3" cstate="print"/>
          <a:srcRect/>
          <a:stretch>
            <a:fillRect/>
          </a:stretch>
        </p:blipFill>
        <p:spPr bwMode="auto">
          <a:xfrm>
            <a:off x="411424" y="2014739"/>
            <a:ext cx="2420554" cy="3627098"/>
          </a:xfrm>
          <a:prstGeom prst="rect">
            <a:avLst/>
          </a:prstGeom>
          <a:noFill/>
        </p:spPr>
      </p:pic>
      <p:sp>
        <p:nvSpPr>
          <p:cNvPr id="8" name="BlokTextu 7"/>
          <p:cNvSpPr txBox="1"/>
          <p:nvPr/>
        </p:nvSpPr>
        <p:spPr>
          <a:xfrm>
            <a:off x="3053918" y="2139518"/>
            <a:ext cx="1313896" cy="523220"/>
          </a:xfrm>
          <a:prstGeom prst="rect">
            <a:avLst/>
          </a:prstGeom>
          <a:noFill/>
        </p:spPr>
        <p:txBody>
          <a:bodyPr wrap="square" rtlCol="0">
            <a:spAutoFit/>
          </a:bodyPr>
          <a:lstStyle/>
          <a:p>
            <a:r>
              <a:rPr lang="sk-SK" sz="1400" dirty="0" smtClean="0">
                <a:solidFill>
                  <a:srgbClr val="0070C0"/>
                </a:solidFill>
              </a:rPr>
              <a:t>Úplné </a:t>
            </a:r>
            <a:r>
              <a:rPr lang="sk-SK" sz="1400" dirty="0" smtClean="0">
                <a:solidFill>
                  <a:srgbClr val="0070C0"/>
                </a:solidFill>
              </a:rPr>
              <a:t>rúbaniská</a:t>
            </a:r>
            <a:endParaRPr lang="sk-SK" sz="1400" dirty="0">
              <a:solidFill>
                <a:srgbClr val="0070C0"/>
              </a:solidFill>
            </a:endParaRPr>
          </a:p>
        </p:txBody>
      </p:sp>
      <p:sp>
        <p:nvSpPr>
          <p:cNvPr id="9" name="BlokTextu 8"/>
          <p:cNvSpPr txBox="1"/>
          <p:nvPr/>
        </p:nvSpPr>
        <p:spPr>
          <a:xfrm>
            <a:off x="3107184" y="3426781"/>
            <a:ext cx="1225119" cy="738664"/>
          </a:xfrm>
          <a:prstGeom prst="rect">
            <a:avLst/>
          </a:prstGeom>
          <a:noFill/>
        </p:spPr>
        <p:txBody>
          <a:bodyPr wrap="square" rtlCol="0">
            <a:spAutoFit/>
          </a:bodyPr>
          <a:lstStyle/>
          <a:p>
            <a:r>
              <a:rPr lang="sk-SK" sz="1400" dirty="0" smtClean="0">
                <a:solidFill>
                  <a:srgbClr val="0070C0"/>
                </a:solidFill>
              </a:rPr>
              <a:t>Rúbaniská so stojacimi stromami</a:t>
            </a:r>
            <a:endParaRPr lang="sk-SK" sz="1400" dirty="0">
              <a:solidFill>
                <a:srgbClr val="0070C0"/>
              </a:solidFill>
            </a:endParaRPr>
          </a:p>
        </p:txBody>
      </p:sp>
      <p:sp>
        <p:nvSpPr>
          <p:cNvPr id="10" name="BlokTextu 9"/>
          <p:cNvSpPr txBox="1"/>
          <p:nvPr/>
        </p:nvSpPr>
        <p:spPr>
          <a:xfrm>
            <a:off x="3142695" y="4678532"/>
            <a:ext cx="1091954" cy="738664"/>
          </a:xfrm>
          <a:prstGeom prst="rect">
            <a:avLst/>
          </a:prstGeom>
          <a:noFill/>
        </p:spPr>
        <p:txBody>
          <a:bodyPr wrap="square" rtlCol="0">
            <a:spAutoFit/>
          </a:bodyPr>
          <a:lstStyle/>
          <a:p>
            <a:r>
              <a:rPr lang="sk-SK" sz="1400" dirty="0" smtClean="0">
                <a:solidFill>
                  <a:srgbClr val="0070C0"/>
                </a:solidFill>
              </a:rPr>
              <a:t>Ihličnatý les s lokálnymi rúbaniskami</a:t>
            </a:r>
            <a:endParaRPr lang="sk-SK" sz="1400" dirty="0">
              <a:solidFill>
                <a:srgbClr val="0070C0"/>
              </a:solidFill>
            </a:endParaRPr>
          </a:p>
        </p:txBody>
      </p:sp>
      <p:sp>
        <p:nvSpPr>
          <p:cNvPr id="11" name="BlokTextu 10"/>
          <p:cNvSpPr txBox="1"/>
          <p:nvPr/>
        </p:nvSpPr>
        <p:spPr>
          <a:xfrm>
            <a:off x="417250" y="5992427"/>
            <a:ext cx="3906175" cy="646331"/>
          </a:xfrm>
          <a:prstGeom prst="rect">
            <a:avLst/>
          </a:prstGeom>
          <a:noFill/>
        </p:spPr>
        <p:txBody>
          <a:bodyPr wrap="square" rtlCol="0">
            <a:spAutoFit/>
          </a:bodyPr>
          <a:lstStyle/>
          <a:p>
            <a:r>
              <a:rPr lang="sk-SK" dirty="0" err="1" smtClean="0"/>
              <a:t>Falťan</a:t>
            </a:r>
            <a:r>
              <a:rPr lang="sk-SK" dirty="0" smtClean="0"/>
              <a:t>, Bánovský, </a:t>
            </a:r>
            <a:r>
              <a:rPr lang="sk-SK" dirty="0" err="1" smtClean="0"/>
              <a:t>Jančuška</a:t>
            </a:r>
            <a:r>
              <a:rPr lang="sk-SK" dirty="0" smtClean="0"/>
              <a:t>, </a:t>
            </a:r>
            <a:r>
              <a:rPr lang="sk-SK" dirty="0" err="1" smtClean="0"/>
              <a:t>Saksa</a:t>
            </a:r>
            <a:r>
              <a:rPr lang="sk-SK" dirty="0" smtClean="0"/>
              <a:t>, 2008 / podklad </a:t>
            </a:r>
            <a:r>
              <a:rPr lang="sk-SK" dirty="0" err="1" smtClean="0"/>
              <a:t>Eurosense</a:t>
            </a:r>
            <a:r>
              <a:rPr lang="sk-SK" dirty="0" smtClean="0"/>
              <a:t>, </a:t>
            </a:r>
            <a:r>
              <a:rPr lang="sk-SK" dirty="0" err="1" smtClean="0"/>
              <a:t>Geodis</a:t>
            </a:r>
            <a:r>
              <a:rPr lang="sk-SK" dirty="0" smtClean="0"/>
              <a:t>, VKÚ</a:t>
            </a:r>
            <a:endParaRPr lang="sk-SK"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67715" y="325395"/>
            <a:ext cx="9875520" cy="1056830"/>
          </a:xfrm>
        </p:spPr>
        <p:txBody>
          <a:bodyPr>
            <a:normAutofit/>
          </a:bodyPr>
          <a:lstStyle/>
          <a:p>
            <a:r>
              <a:rPr lang="sk-SK" sz="2400" b="1" dirty="0" smtClean="0"/>
              <a:t>Interpretácia krajinnej pokrývky pre ochranu pred</a:t>
            </a:r>
            <a:br>
              <a:rPr lang="sk-SK" sz="2400" b="1" dirty="0" smtClean="0"/>
            </a:br>
            <a:r>
              <a:rPr lang="sk-SK" sz="2400" b="1" dirty="0" smtClean="0"/>
              <a:t>povodňami</a:t>
            </a:r>
            <a:endParaRPr lang="sk-SK" sz="2400" b="1" dirty="0"/>
          </a:p>
        </p:txBody>
      </p:sp>
      <p:sp>
        <p:nvSpPr>
          <p:cNvPr id="3" name="Zástupný symbol obsahu 2"/>
          <p:cNvSpPr>
            <a:spLocks noGrp="1"/>
          </p:cNvSpPr>
          <p:nvPr>
            <p:ph sz="half" idx="1"/>
          </p:nvPr>
        </p:nvSpPr>
        <p:spPr>
          <a:xfrm>
            <a:off x="1161057" y="1160935"/>
            <a:ext cx="5814874" cy="1917577"/>
          </a:xfrm>
        </p:spPr>
        <p:txBody>
          <a:bodyPr>
            <a:noAutofit/>
          </a:bodyPr>
          <a:lstStyle/>
          <a:p>
            <a:pPr>
              <a:lnSpc>
                <a:spcPct val="114000"/>
              </a:lnSpc>
              <a:spcBef>
                <a:spcPts val="600"/>
              </a:spcBef>
            </a:pPr>
            <a:r>
              <a:rPr lang="sk-SK" sz="1700" dirty="0" smtClean="0"/>
              <a:t>Potrebujeme detailné údaje o  polohe riek </a:t>
            </a:r>
            <a:r>
              <a:rPr lang="sk-SK" sz="1700" dirty="0" smtClean="0"/>
              <a:t>a potokov, komunikácii</a:t>
            </a:r>
            <a:endParaRPr lang="sk-SK" sz="1700" dirty="0" smtClean="0"/>
          </a:p>
          <a:p>
            <a:pPr>
              <a:lnSpc>
                <a:spcPct val="114000"/>
              </a:lnSpc>
              <a:spcBef>
                <a:spcPts val="600"/>
              </a:spcBef>
            </a:pPr>
            <a:r>
              <a:rPr lang="sk-SK" sz="1700" dirty="0" smtClean="0"/>
              <a:t>Detailná informácia o polohe typov krajiny s rôznym koeficientom odtoku (napr. lesy, kroviny, lúky a pasienky, orná pôda, sady, záhrady, vinice, sídla)</a:t>
            </a:r>
          </a:p>
          <a:p>
            <a:pPr>
              <a:lnSpc>
                <a:spcPct val="114000"/>
              </a:lnSpc>
              <a:spcBef>
                <a:spcPts val="600"/>
              </a:spcBef>
            </a:pPr>
            <a:r>
              <a:rPr lang="sk-SK" sz="1700" dirty="0" smtClean="0"/>
              <a:t>Verifikácia zrážkovo-odtokových pomerov</a:t>
            </a:r>
          </a:p>
        </p:txBody>
      </p:sp>
      <p:sp>
        <p:nvSpPr>
          <p:cNvPr id="6" name="BlokTextu 5"/>
          <p:cNvSpPr txBox="1"/>
          <p:nvPr/>
        </p:nvSpPr>
        <p:spPr>
          <a:xfrm>
            <a:off x="10285353" y="5651456"/>
            <a:ext cx="1423851" cy="261610"/>
          </a:xfrm>
          <a:prstGeom prst="rect">
            <a:avLst/>
          </a:prstGeom>
          <a:noFill/>
        </p:spPr>
        <p:txBody>
          <a:bodyPr wrap="square" rtlCol="0">
            <a:spAutoFit/>
          </a:bodyPr>
          <a:lstStyle/>
          <a:p>
            <a:r>
              <a:rPr lang="sk-SK" sz="1100" dirty="0" err="1" smtClean="0"/>
              <a:t>Foto</a:t>
            </a:r>
            <a:r>
              <a:rPr lang="sk-SK" sz="1100" dirty="0" smtClean="0"/>
              <a:t>: V. </a:t>
            </a:r>
            <a:r>
              <a:rPr lang="sk-SK" sz="1100" dirty="0" err="1" smtClean="0"/>
              <a:t>Falťan</a:t>
            </a:r>
            <a:endParaRPr lang="sk-SK" sz="1100" dirty="0"/>
          </a:p>
        </p:txBody>
      </p:sp>
      <p:pic>
        <p:nvPicPr>
          <p:cNvPr id="7" name="Picture 6" descr="Povodie Gidry"/>
          <p:cNvPicPr>
            <a:picLocks noChangeAspect="1" noChangeArrowheads="1"/>
          </p:cNvPicPr>
          <p:nvPr/>
        </p:nvPicPr>
        <p:blipFill>
          <a:blip r:embed="rId2" cstate="print"/>
          <a:srcRect/>
          <a:stretch>
            <a:fillRect/>
          </a:stretch>
        </p:blipFill>
        <p:spPr bwMode="auto">
          <a:xfrm>
            <a:off x="7750205" y="506026"/>
            <a:ext cx="4024543" cy="5692870"/>
          </a:xfrm>
          <a:prstGeom prst="rect">
            <a:avLst/>
          </a:prstGeom>
          <a:noFill/>
          <a:ln w="9525">
            <a:noFill/>
            <a:miter lim="800000"/>
            <a:headEnd/>
            <a:tailEnd/>
          </a:ln>
        </p:spPr>
      </p:pic>
      <p:sp>
        <p:nvSpPr>
          <p:cNvPr id="8" name="Zástupný symbol obsahu 7"/>
          <p:cNvSpPr>
            <a:spLocks noGrp="1"/>
          </p:cNvSpPr>
          <p:nvPr>
            <p:ph sz="half" idx="2"/>
          </p:nvPr>
        </p:nvSpPr>
        <p:spPr>
          <a:xfrm flipH="1">
            <a:off x="967664" y="6010182"/>
            <a:ext cx="6010184" cy="301841"/>
          </a:xfrm>
        </p:spPr>
        <p:txBody>
          <a:bodyPr>
            <a:normAutofit fontScale="85000" lnSpcReduction="20000"/>
          </a:bodyPr>
          <a:lstStyle/>
          <a:p>
            <a:pPr>
              <a:buNone/>
            </a:pPr>
            <a:r>
              <a:rPr lang="sk-SK" dirty="0" err="1" smtClean="0"/>
              <a:t>Falťan</a:t>
            </a:r>
            <a:r>
              <a:rPr lang="sk-SK" dirty="0" smtClean="0"/>
              <a:t> </a:t>
            </a:r>
            <a:r>
              <a:rPr lang="sk-SK" dirty="0" err="1" smtClean="0"/>
              <a:t>et</a:t>
            </a:r>
            <a:r>
              <a:rPr lang="sk-SK" dirty="0" smtClean="0"/>
              <a:t> al., 2015  - </a:t>
            </a:r>
            <a:r>
              <a:rPr lang="sk-SK" dirty="0" err="1" smtClean="0"/>
              <a:t>Príkladová</a:t>
            </a:r>
            <a:r>
              <a:rPr lang="sk-SK" dirty="0" smtClean="0"/>
              <a:t> </a:t>
            </a:r>
            <a:r>
              <a:rPr lang="sk-SK" dirty="0" err="1" smtClean="0"/>
              <a:t>šúdia</a:t>
            </a:r>
            <a:r>
              <a:rPr lang="sk-SK" dirty="0" smtClean="0"/>
              <a:t> </a:t>
            </a:r>
            <a:r>
              <a:rPr lang="sk-SK" dirty="0" err="1" smtClean="0"/>
              <a:t>Gidra</a:t>
            </a:r>
            <a:endParaRPr lang="sk-SK" dirty="0"/>
          </a:p>
        </p:txBody>
      </p:sp>
      <p:pic>
        <p:nvPicPr>
          <p:cNvPr id="9" name="Picture 3"/>
          <p:cNvPicPr>
            <a:picLocks noChangeAspect="1" noChangeArrowheads="1"/>
          </p:cNvPicPr>
          <p:nvPr/>
        </p:nvPicPr>
        <p:blipFill>
          <a:blip r:embed="rId3" cstate="print"/>
          <a:srcRect/>
          <a:stretch>
            <a:fillRect/>
          </a:stretch>
        </p:blipFill>
        <p:spPr bwMode="auto">
          <a:xfrm>
            <a:off x="1086734" y="3233726"/>
            <a:ext cx="4755133" cy="26174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lado\AGEM\vinohrady\BSK Foto\DSC00126.JPG"/>
          <p:cNvPicPr>
            <a:picLocks noChangeAspect="1" noChangeArrowheads="1"/>
          </p:cNvPicPr>
          <p:nvPr/>
        </p:nvPicPr>
        <p:blipFill>
          <a:blip r:embed="rId2" cstate="print"/>
          <a:srcRect/>
          <a:stretch>
            <a:fillRect/>
          </a:stretch>
        </p:blipFill>
        <p:spPr bwMode="auto">
          <a:xfrm>
            <a:off x="230820" y="245487"/>
            <a:ext cx="8939814" cy="5940708"/>
          </a:xfrm>
          <a:prstGeom prst="rect">
            <a:avLst/>
          </a:prstGeom>
          <a:noFill/>
        </p:spPr>
      </p:pic>
      <p:pic>
        <p:nvPicPr>
          <p:cNvPr id="3" name="Picture 1"/>
          <p:cNvPicPr>
            <a:picLocks noChangeAspect="1" noChangeArrowheads="1"/>
          </p:cNvPicPr>
          <p:nvPr/>
        </p:nvPicPr>
        <p:blipFill>
          <a:blip r:embed="rId3" cstate="print"/>
          <a:srcRect/>
          <a:stretch>
            <a:fillRect/>
          </a:stretch>
        </p:blipFill>
        <p:spPr bwMode="auto">
          <a:xfrm>
            <a:off x="7812349" y="4226045"/>
            <a:ext cx="4157709" cy="2383379"/>
          </a:xfrm>
          <a:prstGeom prst="rect">
            <a:avLst/>
          </a:prstGeom>
          <a:noFill/>
          <a:ln w="9525">
            <a:noFill/>
            <a:round/>
            <a:headEnd/>
            <a:tailEnd/>
          </a:ln>
        </p:spPr>
      </p:pic>
      <p:sp>
        <p:nvSpPr>
          <p:cNvPr id="4" name="BlokTextu 3"/>
          <p:cNvSpPr txBox="1"/>
          <p:nvPr/>
        </p:nvSpPr>
        <p:spPr>
          <a:xfrm>
            <a:off x="5761608" y="5823752"/>
            <a:ext cx="1740024" cy="307777"/>
          </a:xfrm>
          <a:prstGeom prst="rect">
            <a:avLst/>
          </a:prstGeom>
          <a:noFill/>
        </p:spPr>
        <p:txBody>
          <a:bodyPr wrap="square" rtlCol="0">
            <a:spAutoFit/>
          </a:bodyPr>
          <a:lstStyle/>
          <a:p>
            <a:r>
              <a:rPr lang="sk-SK" sz="1400" dirty="0" err="1" smtClean="0">
                <a:solidFill>
                  <a:schemeClr val="bg1"/>
                </a:solidFill>
              </a:rPr>
              <a:t>Foto</a:t>
            </a:r>
            <a:r>
              <a:rPr lang="sk-SK" sz="1400" dirty="0" smtClean="0">
                <a:solidFill>
                  <a:schemeClr val="bg1"/>
                </a:solidFill>
              </a:rPr>
              <a:t>: J. Sládek</a:t>
            </a:r>
            <a:endParaRPr lang="sk-SK" sz="1400" dirty="0">
              <a:solidFill>
                <a:schemeClr val="bg1"/>
              </a:solidFill>
            </a:endParaRPr>
          </a:p>
        </p:txBody>
      </p:sp>
      <p:sp>
        <p:nvSpPr>
          <p:cNvPr id="5" name="BlokTextu 4"/>
          <p:cNvSpPr txBox="1"/>
          <p:nvPr/>
        </p:nvSpPr>
        <p:spPr>
          <a:xfrm>
            <a:off x="9454718" y="559293"/>
            <a:ext cx="1926455" cy="369332"/>
          </a:xfrm>
          <a:prstGeom prst="rect">
            <a:avLst/>
          </a:prstGeom>
          <a:noFill/>
        </p:spPr>
        <p:txBody>
          <a:bodyPr wrap="square" rtlCol="0">
            <a:spAutoFit/>
          </a:bodyPr>
          <a:lstStyle/>
          <a:p>
            <a:r>
              <a:rPr lang="sk-SK" dirty="0" err="1" smtClean="0"/>
              <a:t>Gidra</a:t>
            </a:r>
            <a:r>
              <a:rPr lang="sk-SK" dirty="0" smtClean="0"/>
              <a:t> </a:t>
            </a:r>
            <a:r>
              <a:rPr lang="sk-SK" dirty="0" smtClean="0"/>
              <a:t>povodie</a:t>
            </a:r>
            <a:endParaRPr lang="sk-SK" dirty="0"/>
          </a:p>
        </p:txBody>
      </p:sp>
      <p:sp>
        <p:nvSpPr>
          <p:cNvPr id="6" name="BlokTextu 5"/>
          <p:cNvSpPr txBox="1"/>
          <p:nvPr/>
        </p:nvSpPr>
        <p:spPr>
          <a:xfrm>
            <a:off x="8549196" y="6347533"/>
            <a:ext cx="2503502" cy="307777"/>
          </a:xfrm>
          <a:prstGeom prst="rect">
            <a:avLst/>
          </a:prstGeom>
          <a:noFill/>
        </p:spPr>
        <p:txBody>
          <a:bodyPr wrap="square" rtlCol="0">
            <a:spAutoFit/>
          </a:bodyPr>
          <a:lstStyle/>
          <a:p>
            <a:r>
              <a:rPr lang="sk-SK" sz="1400" dirty="0" err="1" smtClean="0">
                <a:solidFill>
                  <a:schemeClr val="bg1"/>
                </a:solidFill>
              </a:rPr>
              <a:t>Foto</a:t>
            </a:r>
            <a:r>
              <a:rPr lang="sk-SK" sz="1400" dirty="0" smtClean="0">
                <a:solidFill>
                  <a:schemeClr val="bg1"/>
                </a:solidFill>
              </a:rPr>
              <a:t>: K. </a:t>
            </a:r>
            <a:r>
              <a:rPr lang="sk-SK" sz="1400" dirty="0" err="1" smtClean="0">
                <a:solidFill>
                  <a:schemeClr val="bg1"/>
                </a:solidFill>
              </a:rPr>
              <a:t>Matoková</a:t>
            </a:r>
            <a:endParaRPr lang="sk-SK" sz="1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892048" y="5688013"/>
            <a:ext cx="8907890" cy="366712"/>
          </a:xfrm>
          <a:prstGeom prst="rect">
            <a:avLst/>
          </a:prstGeom>
          <a:noFill/>
          <a:ln w="9525">
            <a:noFill/>
            <a:round/>
            <a:headEnd/>
            <a:tailEnd/>
          </a:ln>
        </p:spPr>
        <p:txBody>
          <a:bodyPr wrap="none" anchor="ctr"/>
          <a:lstStyle/>
          <a:p>
            <a:endParaRPr lang="sk-SK"/>
          </a:p>
        </p:txBody>
      </p:sp>
      <p:pic>
        <p:nvPicPr>
          <p:cNvPr id="37891" name="Picture 3" descr="LC-Pezinok-Limbach"/>
          <p:cNvPicPr>
            <a:picLocks noChangeAspect="1" noChangeArrowheads="1"/>
          </p:cNvPicPr>
          <p:nvPr/>
        </p:nvPicPr>
        <p:blipFill>
          <a:blip r:embed="rId3" cstate="print"/>
          <a:srcRect/>
          <a:stretch>
            <a:fillRect/>
          </a:stretch>
        </p:blipFill>
        <p:spPr bwMode="auto">
          <a:xfrm>
            <a:off x="4079344" y="1341439"/>
            <a:ext cx="4320612" cy="3603625"/>
          </a:xfrm>
          <a:prstGeom prst="rect">
            <a:avLst/>
          </a:prstGeom>
          <a:noFill/>
          <a:ln w="9525">
            <a:noFill/>
            <a:miter lim="800000"/>
            <a:headEnd/>
            <a:tailEnd/>
          </a:ln>
        </p:spPr>
      </p:pic>
      <p:pic>
        <p:nvPicPr>
          <p:cNvPr id="37892" name="Picture 5" descr="ortofotomapa"/>
          <p:cNvPicPr>
            <a:picLocks noChangeAspect="1" noChangeArrowheads="1"/>
          </p:cNvPicPr>
          <p:nvPr/>
        </p:nvPicPr>
        <p:blipFill>
          <a:blip r:embed="rId4" cstate="print"/>
          <a:srcRect/>
          <a:stretch>
            <a:fillRect/>
          </a:stretch>
        </p:blipFill>
        <p:spPr bwMode="auto">
          <a:xfrm>
            <a:off x="1" y="0"/>
            <a:ext cx="4296803" cy="3225800"/>
          </a:xfrm>
          <a:prstGeom prst="rect">
            <a:avLst/>
          </a:prstGeom>
          <a:noFill/>
          <a:ln w="9525">
            <a:noFill/>
            <a:miter lim="800000"/>
            <a:headEnd/>
            <a:tailEnd/>
          </a:ln>
        </p:spPr>
      </p:pic>
      <p:pic>
        <p:nvPicPr>
          <p:cNvPr id="37893" name="Picture 13" descr="mapa_clc"/>
          <p:cNvPicPr>
            <a:picLocks noChangeAspect="1" noChangeArrowheads="1"/>
          </p:cNvPicPr>
          <p:nvPr/>
        </p:nvPicPr>
        <p:blipFill>
          <a:blip r:embed="rId5" cstate="print"/>
          <a:srcRect/>
          <a:stretch>
            <a:fillRect/>
          </a:stretch>
        </p:blipFill>
        <p:spPr bwMode="auto">
          <a:xfrm>
            <a:off x="7823769" y="3740150"/>
            <a:ext cx="4368231" cy="3117850"/>
          </a:xfrm>
          <a:prstGeom prst="rect">
            <a:avLst/>
          </a:prstGeom>
          <a:noFill/>
          <a:ln w="9525">
            <a:noFill/>
            <a:miter lim="800000"/>
            <a:headEnd/>
            <a:tailEnd/>
          </a:ln>
        </p:spPr>
      </p:pic>
      <p:sp>
        <p:nvSpPr>
          <p:cNvPr id="37894" name="Line 17"/>
          <p:cNvSpPr>
            <a:spLocks noChangeShapeType="1"/>
          </p:cNvSpPr>
          <p:nvPr/>
        </p:nvSpPr>
        <p:spPr bwMode="auto">
          <a:xfrm>
            <a:off x="2207926" y="3427413"/>
            <a:ext cx="1512690" cy="722312"/>
          </a:xfrm>
          <a:prstGeom prst="line">
            <a:avLst/>
          </a:prstGeom>
          <a:noFill/>
          <a:ln w="50800">
            <a:solidFill>
              <a:schemeClr val="tx1"/>
            </a:solidFill>
            <a:round/>
            <a:headEnd/>
            <a:tailEnd type="triangle" w="med" len="med"/>
          </a:ln>
        </p:spPr>
        <p:txBody>
          <a:bodyPr/>
          <a:lstStyle/>
          <a:p>
            <a:endParaRPr lang="sk-SK"/>
          </a:p>
        </p:txBody>
      </p:sp>
      <p:sp>
        <p:nvSpPr>
          <p:cNvPr id="37895" name="Line 18"/>
          <p:cNvSpPr>
            <a:spLocks noChangeShapeType="1"/>
          </p:cNvSpPr>
          <p:nvPr/>
        </p:nvSpPr>
        <p:spPr bwMode="auto">
          <a:xfrm>
            <a:off x="6023779" y="5084764"/>
            <a:ext cx="1655546" cy="790575"/>
          </a:xfrm>
          <a:prstGeom prst="line">
            <a:avLst/>
          </a:prstGeom>
          <a:noFill/>
          <a:ln w="50800">
            <a:solidFill>
              <a:schemeClr val="tx1"/>
            </a:solidFill>
            <a:round/>
            <a:headEnd/>
            <a:tailEnd type="triangle" w="med" len="med"/>
          </a:ln>
        </p:spPr>
        <p:txBody>
          <a:bodyPr/>
          <a:lstStyle/>
          <a:p>
            <a:endParaRPr lang="sk-SK"/>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25245" y="227860"/>
            <a:ext cx="9875520" cy="935115"/>
          </a:xfrm>
        </p:spPr>
        <p:txBody>
          <a:bodyPr>
            <a:normAutofit/>
          </a:bodyPr>
          <a:lstStyle/>
          <a:p>
            <a:r>
              <a:rPr lang="sk-SK" sz="2400" b="1" dirty="0" smtClean="0"/>
              <a:t>Detailné hodnotenie dlhodobého vývoja krajiny</a:t>
            </a:r>
            <a:endParaRPr lang="sk-SK" sz="2400" b="1" dirty="0"/>
          </a:p>
        </p:txBody>
      </p:sp>
      <p:sp>
        <p:nvSpPr>
          <p:cNvPr id="3" name="Zástupný symbol obsahu 2"/>
          <p:cNvSpPr>
            <a:spLocks noGrp="1"/>
          </p:cNvSpPr>
          <p:nvPr>
            <p:ph idx="1"/>
          </p:nvPr>
        </p:nvSpPr>
        <p:spPr>
          <a:xfrm>
            <a:off x="5306628" y="5024761"/>
            <a:ext cx="4414421" cy="1296140"/>
          </a:xfrm>
        </p:spPr>
        <p:txBody>
          <a:bodyPr>
            <a:normAutofit/>
          </a:bodyPr>
          <a:lstStyle/>
          <a:p>
            <a:r>
              <a:rPr lang="sk-SK" sz="1600" dirty="0" smtClean="0"/>
              <a:t>Lepšie môžeme pochopiť vzťahy medzi environmentálnymi faktormi a zmenami využitia pôdy v lokálnej mierke (1:10 000) </a:t>
            </a:r>
          </a:p>
          <a:p>
            <a:r>
              <a:rPr lang="sk-SK" sz="1600" dirty="0" err="1" smtClean="0"/>
              <a:t>Druga</a:t>
            </a:r>
            <a:r>
              <a:rPr lang="sk-SK" sz="1600" dirty="0" smtClean="0"/>
              <a:t>, </a:t>
            </a:r>
            <a:r>
              <a:rPr lang="sk-SK" sz="1600" dirty="0" err="1" smtClean="0"/>
              <a:t>Falťan</a:t>
            </a:r>
            <a:r>
              <a:rPr lang="sk-SK" sz="1600" dirty="0" smtClean="0"/>
              <a:t>, 2014</a:t>
            </a:r>
            <a:endParaRPr lang="sk-SK" sz="1600" dirty="0"/>
          </a:p>
        </p:txBody>
      </p:sp>
      <p:pic>
        <p:nvPicPr>
          <p:cNvPr id="2050" name="Picture 2" descr="C:\Users\Vlado\AGEM\clanky\LC\graphic enclosures\Fig. 1.jpg"/>
          <p:cNvPicPr>
            <a:picLocks noChangeAspect="1" noChangeArrowheads="1"/>
          </p:cNvPicPr>
          <p:nvPr/>
        </p:nvPicPr>
        <p:blipFill>
          <a:blip r:embed="rId2" cstate="print"/>
          <a:srcRect/>
          <a:stretch>
            <a:fillRect/>
          </a:stretch>
        </p:blipFill>
        <p:spPr bwMode="auto">
          <a:xfrm>
            <a:off x="5251281" y="956881"/>
            <a:ext cx="4452011" cy="3970226"/>
          </a:xfrm>
          <a:prstGeom prst="rect">
            <a:avLst/>
          </a:prstGeom>
          <a:noFill/>
        </p:spPr>
      </p:pic>
      <p:pic>
        <p:nvPicPr>
          <p:cNvPr id="2051" name="Picture 3" descr="C:\Users\Vlado\AGEM\clanky\LC\graphic enclosures\Fig. 2.jpg"/>
          <p:cNvPicPr>
            <a:picLocks noChangeAspect="1" noChangeArrowheads="1"/>
          </p:cNvPicPr>
          <p:nvPr/>
        </p:nvPicPr>
        <p:blipFill>
          <a:blip r:embed="rId3" cstate="print"/>
          <a:srcRect/>
          <a:stretch>
            <a:fillRect/>
          </a:stretch>
        </p:blipFill>
        <p:spPr bwMode="auto">
          <a:xfrm>
            <a:off x="1003177" y="1290005"/>
            <a:ext cx="3728622" cy="52743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0857" y="565212"/>
            <a:ext cx="9875520" cy="1356360"/>
          </a:xfrm>
        </p:spPr>
        <p:txBody>
          <a:bodyPr>
            <a:normAutofit/>
          </a:bodyPr>
          <a:lstStyle/>
          <a:p>
            <a:r>
              <a:rPr lang="sk-SK" sz="3600" b="1" dirty="0" smtClean="0"/>
              <a:t>Obsah:</a:t>
            </a:r>
            <a:endParaRPr lang="sk-SK" dirty="0"/>
          </a:p>
        </p:txBody>
      </p:sp>
      <p:sp>
        <p:nvSpPr>
          <p:cNvPr id="3" name="Zástupný symbol obsahu 2"/>
          <p:cNvSpPr>
            <a:spLocks noGrp="1"/>
          </p:cNvSpPr>
          <p:nvPr>
            <p:ph idx="1"/>
          </p:nvPr>
        </p:nvSpPr>
        <p:spPr>
          <a:xfrm>
            <a:off x="1126068" y="1979720"/>
            <a:ext cx="9872871" cy="4095035"/>
          </a:xfrm>
        </p:spPr>
        <p:txBody>
          <a:bodyPr>
            <a:normAutofit/>
          </a:bodyPr>
          <a:lstStyle/>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endParaRPr lang="sk-SK" b="1" dirty="0" smtClean="0"/>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r>
              <a:rPr lang="sk-SK" b="1" dirty="0" smtClean="0"/>
              <a:t>Stručná informácia o hodnotení krajinnej pokrývky (v  rôznych mierkach)</a:t>
            </a:r>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endParaRPr lang="sk-SK" b="1" dirty="0" smtClean="0"/>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r>
              <a:rPr lang="sk-SK" b="1" dirty="0" smtClean="0"/>
              <a:t>Príklady </a:t>
            </a:r>
            <a:r>
              <a:rPr lang="sk-SK" b="1" dirty="0" err="1" smtClean="0"/>
              <a:t>veľkomierkového</a:t>
            </a:r>
            <a:r>
              <a:rPr lang="sk-SK" b="1" dirty="0" smtClean="0"/>
              <a:t> mapovania krajinnej pokrývky</a:t>
            </a:r>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endParaRPr lang="sk-SK" b="1" dirty="0" smtClean="0"/>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r>
              <a:rPr lang="sk-SK" b="1" dirty="0" smtClean="0"/>
              <a:t>Diferenciačné kritériá pri </a:t>
            </a:r>
            <a:r>
              <a:rPr lang="sk-SK" b="1" dirty="0" err="1" smtClean="0"/>
              <a:t>vyhraničovaní</a:t>
            </a:r>
            <a:r>
              <a:rPr lang="sk-SK" b="1" dirty="0" smtClean="0"/>
              <a:t> areálov</a:t>
            </a:r>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endParaRPr lang="sk-SK" b="1" dirty="0" smtClean="0"/>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r>
              <a:rPr lang="sk-SK" b="1" dirty="0" smtClean="0"/>
              <a:t>Vybrané metodické postupy pre </a:t>
            </a:r>
            <a:r>
              <a:rPr lang="sk-SK" b="1" dirty="0" err="1" smtClean="0"/>
              <a:t>veľkomierkové</a:t>
            </a:r>
            <a:r>
              <a:rPr lang="sk-SK" b="1" dirty="0" smtClean="0"/>
              <a:t> mapovanie krajinnej pokrývky s využitím návrhu legendy CORINE </a:t>
            </a:r>
            <a:r>
              <a:rPr lang="sk-SK" b="1" dirty="0" err="1" smtClean="0"/>
              <a:t>Land</a:t>
            </a:r>
            <a:r>
              <a:rPr lang="sk-SK" b="1" dirty="0" smtClean="0"/>
              <a:t> </a:t>
            </a:r>
            <a:r>
              <a:rPr lang="sk-SK" b="1" dirty="0" err="1" smtClean="0"/>
              <a:t>Cover</a:t>
            </a:r>
            <a:r>
              <a:rPr lang="sk-SK" b="1" dirty="0" smtClean="0"/>
              <a:t> na 5. hierarchickej úrovni</a:t>
            </a:r>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endParaRPr lang="sk-SK" b="1" dirty="0" smtClean="0"/>
          </a:p>
          <a:p>
            <a:pPr marL="342909" indent="-338146">
              <a:spcBef>
                <a:spcPts val="1001"/>
              </a:spcBef>
              <a:buClrTx/>
              <a:buNone/>
              <a:tabLst>
                <a:tab pos="342909" algn="l"/>
                <a:tab pos="790595" algn="l"/>
                <a:tab pos="1239870" algn="l"/>
                <a:tab pos="1689143" algn="l"/>
                <a:tab pos="2138416" algn="l"/>
                <a:tab pos="2587689" algn="l"/>
                <a:tab pos="3036964" algn="l"/>
                <a:tab pos="3486237" algn="l"/>
                <a:tab pos="3935512" algn="l"/>
                <a:tab pos="4384785" algn="l"/>
                <a:tab pos="4834059" algn="l"/>
                <a:tab pos="5283332" algn="l"/>
                <a:tab pos="5732605" algn="l"/>
                <a:tab pos="6181880" algn="l"/>
                <a:tab pos="6631153" algn="l"/>
                <a:tab pos="7080428" algn="l"/>
                <a:tab pos="7529701" algn="l"/>
                <a:tab pos="7978974" algn="l"/>
                <a:tab pos="8428248" algn="l"/>
                <a:tab pos="8877523" algn="l"/>
                <a:tab pos="9326797" algn="l"/>
              </a:tabLst>
            </a:pPr>
            <a:endParaRPr lang="sk-SK" dirty="0"/>
          </a:p>
          <a:p>
            <a:endParaRPr lang="sk-SK" dirty="0"/>
          </a:p>
        </p:txBody>
      </p:sp>
    </p:spTree>
    <p:extLst>
      <p:ext uri="{BB962C8B-B14F-4D97-AF65-F5344CB8AC3E}">
        <p14:creationId xmlns:p14="http://schemas.microsoft.com/office/powerpoint/2010/main" xmlns="" val="2314550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sk-SK" sz="2400" dirty="0" smtClean="0"/>
              <a:t>Vplyv vybraných faktorov na priestorovú </a:t>
            </a:r>
            <a:r>
              <a:rPr lang="sk-SK" sz="2400" dirty="0" err="1" smtClean="0"/>
              <a:t>diferencovanosťž</a:t>
            </a:r>
            <a:r>
              <a:rPr lang="sk-SK" sz="2400" dirty="0" smtClean="0"/>
              <a:t> tried krajinnej pokrývky</a:t>
            </a:r>
            <a:r>
              <a:rPr lang="en-US" sz="2400" dirty="0" smtClean="0"/>
              <a:t>.</a:t>
            </a:r>
            <a:r>
              <a:rPr lang="sk-SK" sz="2400" dirty="0" smtClean="0"/>
              <a:t/>
            </a:r>
            <a:br>
              <a:rPr lang="sk-SK" sz="2400" dirty="0" smtClean="0"/>
            </a:br>
            <a:r>
              <a:rPr lang="sk-SK" sz="2400" dirty="0" smtClean="0"/>
              <a:t>Jednoduchá lineárna regresia bola použitá na výpočet </a:t>
            </a:r>
            <a:r>
              <a:rPr lang="en-US" sz="2400" dirty="0" smtClean="0"/>
              <a:t>R</a:t>
            </a:r>
            <a:r>
              <a:rPr lang="en-US" sz="2400" baseline="30000" dirty="0" smtClean="0"/>
              <a:t>2</a:t>
            </a:r>
            <a:endParaRPr lang="sk-SK" sz="1800" dirty="0">
              <a:solidFill>
                <a:srgbClr val="FF0000"/>
              </a:solidFill>
            </a:endParaRPr>
          </a:p>
        </p:txBody>
      </p:sp>
      <p:pic>
        <p:nvPicPr>
          <p:cNvPr id="3074" name="Picture 2" descr="C:\Users\Vlado\AGEM\clanky\LC\graphic enclosures\Fig. 3.jpg"/>
          <p:cNvPicPr>
            <a:picLocks noGrp="1" noChangeAspect="1" noChangeArrowheads="1"/>
          </p:cNvPicPr>
          <p:nvPr>
            <p:ph idx="1"/>
          </p:nvPr>
        </p:nvPicPr>
        <p:blipFill>
          <a:blip r:embed="rId2" cstate="print"/>
          <a:srcRect/>
          <a:stretch>
            <a:fillRect/>
          </a:stretch>
        </p:blipFill>
        <p:spPr bwMode="auto">
          <a:xfrm>
            <a:off x="662847" y="1862091"/>
            <a:ext cx="3748590" cy="4038600"/>
          </a:xfrm>
          <a:prstGeom prst="rect">
            <a:avLst/>
          </a:prstGeom>
          <a:noFill/>
        </p:spPr>
      </p:pic>
      <p:pic>
        <p:nvPicPr>
          <p:cNvPr id="3075" name="Picture 3"/>
          <p:cNvPicPr>
            <a:picLocks noChangeAspect="1" noChangeArrowheads="1"/>
          </p:cNvPicPr>
          <p:nvPr/>
        </p:nvPicPr>
        <p:blipFill>
          <a:blip r:embed="rId3" cstate="print"/>
          <a:srcRect l="4654" t="17916" r="55886" b="38374"/>
          <a:stretch>
            <a:fillRect/>
          </a:stretch>
        </p:blipFill>
        <p:spPr bwMode="auto">
          <a:xfrm>
            <a:off x="4616388" y="1828799"/>
            <a:ext cx="5962835" cy="4128117"/>
          </a:xfrm>
          <a:prstGeom prst="rect">
            <a:avLst/>
          </a:prstGeom>
          <a:noFill/>
          <a:ln w="9525">
            <a:noFill/>
            <a:miter lim="800000"/>
            <a:headEnd/>
            <a:tailEnd/>
          </a:ln>
        </p:spPr>
      </p:pic>
    </p:spTree>
    <p:extLst>
      <p:ext uri="{BB962C8B-B14F-4D97-AF65-F5344CB8AC3E}">
        <p14:creationId xmlns:p14="http://schemas.microsoft.com/office/powerpoint/2010/main" xmlns="" val="41116400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8512" y="352147"/>
            <a:ext cx="9875520" cy="1356360"/>
          </a:xfrm>
        </p:spPr>
        <p:txBody>
          <a:bodyPr>
            <a:noAutofit/>
          </a:bodyPr>
          <a:lstStyle/>
          <a:p>
            <a:r>
              <a:rPr lang="sk-SK" sz="2000" b="1" dirty="0" smtClean="0"/>
              <a:t/>
            </a:r>
            <a:br>
              <a:rPr lang="sk-SK" sz="2000" b="1" dirty="0" smtClean="0"/>
            </a:br>
            <a:r>
              <a:rPr lang="sk-SK" sz="2000" b="1" dirty="0" smtClean="0"/>
              <a:t/>
            </a:r>
            <a:br>
              <a:rPr lang="sk-SK" sz="2000" b="1" dirty="0" smtClean="0"/>
            </a:br>
            <a:r>
              <a:rPr lang="sk-SK" sz="2000" b="1" dirty="0" smtClean="0"/>
              <a:t>Modifikácia metódy </a:t>
            </a:r>
            <a:r>
              <a:rPr lang="en-GB" sz="2000" b="1" dirty="0" smtClean="0"/>
              <a:t>CORINE Land Cover </a:t>
            </a:r>
            <a:r>
              <a:rPr lang="sk-SK" sz="2000" b="1" dirty="0" smtClean="0"/>
              <a:t>a nomenklatúra pre identifikáciu a zaznamenávanie tried krajinnej pokrývky v mierke 1: 10 000 pripravená na základe </a:t>
            </a:r>
            <a:r>
              <a:rPr lang="sk-SK" sz="2000" b="1" dirty="0" err="1" smtClean="0"/>
              <a:t>príkladových</a:t>
            </a:r>
            <a:r>
              <a:rPr lang="sk-SK" sz="2000" b="1" dirty="0" smtClean="0"/>
              <a:t> štúdií na území Slovenska</a:t>
            </a:r>
            <a:r>
              <a:rPr lang="sk-SK" sz="2000" dirty="0" smtClean="0"/>
              <a:t/>
            </a:r>
            <a:br>
              <a:rPr lang="sk-SK" sz="2000" dirty="0" smtClean="0"/>
            </a:br>
            <a:r>
              <a:rPr lang="en-GB" sz="2000" b="1" dirty="0" smtClean="0"/>
              <a:t> </a:t>
            </a:r>
            <a:r>
              <a:rPr lang="sk-SK" sz="2000" dirty="0" smtClean="0"/>
              <a:t/>
            </a:r>
            <a:br>
              <a:rPr lang="sk-SK" sz="2000" dirty="0" smtClean="0"/>
            </a:br>
            <a:r>
              <a:rPr lang="en-GB" sz="2000" i="1" dirty="0" err="1" smtClean="0"/>
              <a:t>Oťaheľ</a:t>
            </a:r>
            <a:r>
              <a:rPr lang="en-GB" sz="2000" i="1" dirty="0" smtClean="0"/>
              <a:t>, J., </a:t>
            </a:r>
            <a:r>
              <a:rPr lang="en-GB" sz="2000" i="1" dirty="0" err="1" smtClean="0"/>
              <a:t>Feranec</a:t>
            </a:r>
            <a:r>
              <a:rPr lang="en-GB" sz="2000" i="1" dirty="0" smtClean="0"/>
              <a:t>, J., </a:t>
            </a:r>
            <a:r>
              <a:rPr lang="en-GB" sz="2000" i="1" dirty="0" err="1" smtClean="0"/>
              <a:t>Kopecká</a:t>
            </a:r>
            <a:r>
              <a:rPr lang="en-GB" sz="2000" i="1" dirty="0" smtClean="0"/>
              <a:t>, M., </a:t>
            </a:r>
            <a:r>
              <a:rPr lang="en-GB" sz="2000" i="1" dirty="0" err="1" smtClean="0"/>
              <a:t>Falťan</a:t>
            </a:r>
            <a:r>
              <a:rPr lang="en-GB" sz="2000" i="1" dirty="0" smtClean="0"/>
              <a:t>, V. </a:t>
            </a:r>
            <a:r>
              <a:rPr lang="sk-SK" sz="2000" i="1" dirty="0" smtClean="0"/>
              <a:t>(2017)</a:t>
            </a:r>
            <a:endParaRPr lang="sk-SK" sz="2000" dirty="0"/>
          </a:p>
        </p:txBody>
      </p:sp>
      <p:sp>
        <p:nvSpPr>
          <p:cNvPr id="3" name="Zástupný symbol obsahu 2"/>
          <p:cNvSpPr>
            <a:spLocks noGrp="1"/>
          </p:cNvSpPr>
          <p:nvPr>
            <p:ph idx="1"/>
          </p:nvPr>
        </p:nvSpPr>
        <p:spPr>
          <a:xfrm>
            <a:off x="1134123" y="2146177"/>
            <a:ext cx="9872871" cy="4038600"/>
          </a:xfrm>
        </p:spPr>
        <p:txBody>
          <a:bodyPr>
            <a:normAutofit fontScale="85000" lnSpcReduction="20000"/>
          </a:bodyPr>
          <a:lstStyle/>
          <a:p>
            <a:endParaRPr lang="sk-SK" dirty="0" smtClean="0"/>
          </a:p>
          <a:p>
            <a:r>
              <a:rPr lang="sk-SK" dirty="0" smtClean="0"/>
              <a:t>Veľkosť minimálneho mapovaného areálu </a:t>
            </a:r>
            <a:r>
              <a:rPr lang="sk-SK" dirty="0" err="1" smtClean="0"/>
              <a:t>súhlsí</a:t>
            </a:r>
            <a:r>
              <a:rPr lang="sk-SK" dirty="0" smtClean="0"/>
              <a:t> s </a:t>
            </a:r>
            <a:r>
              <a:rPr lang="en-GB" dirty="0" err="1" smtClean="0"/>
              <a:t>Druga</a:t>
            </a:r>
            <a:r>
              <a:rPr lang="sk-SK" dirty="0" smtClean="0"/>
              <a:t>, </a:t>
            </a:r>
            <a:r>
              <a:rPr lang="sk-SK" dirty="0" err="1" smtClean="0"/>
              <a:t>Falťan</a:t>
            </a:r>
            <a:r>
              <a:rPr lang="sk-SK" dirty="0" smtClean="0"/>
              <a:t>, </a:t>
            </a:r>
            <a:r>
              <a:rPr lang="sk-SK" dirty="0" err="1" smtClean="0"/>
              <a:t>Herichová</a:t>
            </a:r>
            <a:r>
              <a:rPr lang="sk-SK" dirty="0" smtClean="0"/>
              <a:t> </a:t>
            </a:r>
            <a:r>
              <a:rPr lang="en-GB" dirty="0" smtClean="0"/>
              <a:t>(2015)</a:t>
            </a:r>
            <a:r>
              <a:rPr lang="sk-SK" dirty="0" smtClean="0"/>
              <a:t> ktorí stanovili ju na </a:t>
            </a:r>
            <a:r>
              <a:rPr lang="en-GB" dirty="0" smtClean="0"/>
              <a:t>0.1 ha. </a:t>
            </a:r>
            <a:r>
              <a:rPr lang="sk-SK" dirty="0" smtClean="0"/>
              <a:t> Korešponduje s štvorcom o strane </a:t>
            </a:r>
            <a:r>
              <a:rPr lang="en-GB" dirty="0" smtClean="0"/>
              <a:t>31.5 m, </a:t>
            </a:r>
            <a:r>
              <a:rPr lang="sk-SK" dirty="0" smtClean="0"/>
              <a:t>kruhom s polomerom </a:t>
            </a:r>
            <a:r>
              <a:rPr lang="en-GB" dirty="0" smtClean="0"/>
              <a:t> 35.5 m </a:t>
            </a:r>
            <a:r>
              <a:rPr lang="sk-SK" dirty="0" smtClean="0"/>
              <a:t>alebo obdĺžnikom</a:t>
            </a:r>
            <a:r>
              <a:rPr lang="en-GB" dirty="0" smtClean="0"/>
              <a:t> 20×50 m, </a:t>
            </a:r>
            <a:r>
              <a:rPr lang="sk-SK" dirty="0" smtClean="0"/>
              <a:t>ako </a:t>
            </a:r>
            <a:r>
              <a:rPr lang="sk-SK" dirty="0" smtClean="0"/>
              <a:t>dovoľujú možnosti </a:t>
            </a:r>
            <a:r>
              <a:rPr lang="sk-SK" dirty="0" err="1" smtClean="0"/>
              <a:t>ortofoto</a:t>
            </a:r>
            <a:r>
              <a:rPr lang="en-GB" dirty="0" smtClean="0"/>
              <a:t>. </a:t>
            </a:r>
            <a:endParaRPr lang="sk-SK" dirty="0" smtClean="0"/>
          </a:p>
          <a:p>
            <a:r>
              <a:rPr lang="sk-SK" dirty="0" smtClean="0"/>
              <a:t>Pre praktické dôvody</a:t>
            </a:r>
            <a:r>
              <a:rPr lang="en-GB" dirty="0" smtClean="0"/>
              <a:t>, </a:t>
            </a:r>
            <a:r>
              <a:rPr lang="sk-SK" dirty="0" smtClean="0"/>
              <a:t>minimálna šírka polygónu bola stanovené z mierky </a:t>
            </a:r>
            <a:r>
              <a:rPr lang="sk-SK" smtClean="0"/>
              <a:t>na </a:t>
            </a:r>
            <a:r>
              <a:rPr lang="en-GB" smtClean="0"/>
              <a:t>10 </a:t>
            </a:r>
            <a:r>
              <a:rPr lang="en-GB" dirty="0" smtClean="0"/>
              <a:t>m (1 mm </a:t>
            </a:r>
            <a:r>
              <a:rPr lang="sk-SK" dirty="0" smtClean="0"/>
              <a:t>v mape</a:t>
            </a:r>
            <a:r>
              <a:rPr lang="en-GB" dirty="0" smtClean="0"/>
              <a:t>). </a:t>
            </a:r>
            <a:endParaRPr lang="sk-SK" dirty="0" smtClean="0"/>
          </a:p>
          <a:p>
            <a:r>
              <a:rPr lang="sk-SK" dirty="0" smtClean="0"/>
              <a:t>Minimálny areál zmeny bol uvedený analogicky k tretej úrovni CLC ako pätina z minimálneho areálu na </a:t>
            </a:r>
            <a:r>
              <a:rPr lang="en-GB" dirty="0" smtClean="0"/>
              <a:t>0.02 ha. </a:t>
            </a:r>
            <a:endParaRPr lang="sk-SK" dirty="0" smtClean="0"/>
          </a:p>
          <a:p>
            <a:r>
              <a:rPr lang="sk-SK" dirty="0" smtClean="0"/>
              <a:t>Identifikácia lesných areálov zodpovedá medzinárodnej definícii lesa </a:t>
            </a:r>
            <a:r>
              <a:rPr lang="en-GB" dirty="0" smtClean="0"/>
              <a:t>(FAO 2012), </a:t>
            </a:r>
            <a:r>
              <a:rPr lang="sk-SK" dirty="0" smtClean="0"/>
              <a:t>ako lokality pokrytej lesnými drevinami s potenciálnou výškou väčšou ako </a:t>
            </a:r>
            <a:r>
              <a:rPr lang="en-GB" dirty="0" smtClean="0"/>
              <a:t>5 m, </a:t>
            </a:r>
            <a:r>
              <a:rPr lang="sk-SK" dirty="0" smtClean="0"/>
              <a:t>minimálnym </a:t>
            </a:r>
            <a:r>
              <a:rPr lang="sk-SK" dirty="0" err="1" smtClean="0"/>
              <a:t>pokryvom</a:t>
            </a:r>
            <a:r>
              <a:rPr lang="sk-SK" dirty="0" smtClean="0"/>
              <a:t> </a:t>
            </a:r>
            <a:r>
              <a:rPr lang="en-GB" dirty="0" smtClean="0"/>
              <a:t>0.5 ha, and minim</a:t>
            </a:r>
            <a:r>
              <a:rPr lang="sk-SK" dirty="0" err="1" smtClean="0"/>
              <a:t>álnou</a:t>
            </a:r>
            <a:r>
              <a:rPr lang="sk-SK" dirty="0" smtClean="0"/>
              <a:t> šírkou </a:t>
            </a:r>
            <a:r>
              <a:rPr lang="en-GB" dirty="0" smtClean="0"/>
              <a:t> 20 m. </a:t>
            </a:r>
            <a:r>
              <a:rPr lang="sk-SK" dirty="0" smtClean="0"/>
              <a:t>Odporúčanie pre mapovanie menších alebo líniových prvkov s lesnými druhmi v triedach poľnohospodárskej krajiny mapovať ako nelesnú </a:t>
            </a:r>
            <a:r>
              <a:rPr lang="sk-SK" dirty="0" err="1" smtClean="0"/>
              <a:t>drevinnú</a:t>
            </a:r>
            <a:r>
              <a:rPr lang="sk-SK" dirty="0" smtClean="0"/>
              <a:t> vegetáciu. </a:t>
            </a:r>
          </a:p>
          <a:p>
            <a:r>
              <a:rPr lang="sk-SK" dirty="0" smtClean="0"/>
              <a:t>Minimálna zaznamenávaná líniová štruktúra krajiny, ako cesty, železnice, sprievodná vegetácia a vodné toky, má šírku </a:t>
            </a:r>
            <a:r>
              <a:rPr lang="en-GB" dirty="0" smtClean="0"/>
              <a:t>2 m </a:t>
            </a:r>
            <a:r>
              <a:rPr lang="sk-SK" dirty="0" smtClean="0"/>
              <a:t>s minimálnou dĺžkou</a:t>
            </a:r>
            <a:r>
              <a:rPr lang="en-GB" dirty="0" smtClean="0"/>
              <a:t> 50 m. </a:t>
            </a:r>
            <a:endParaRPr lang="sk-SK" dirty="0" smtClean="0"/>
          </a:p>
          <a:p>
            <a:endParaRPr lang="sk-SK"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1201995" y="550606"/>
            <a:ext cx="5815738" cy="1356360"/>
          </a:xfrm>
        </p:spPr>
        <p:txBody>
          <a:bodyPr>
            <a:noAutofit/>
          </a:bodyPr>
          <a:lstStyle/>
          <a:p>
            <a:r>
              <a:rPr lang="sk-SK" sz="2400" b="1" dirty="0" smtClean="0"/>
              <a:t>Vybrané časti z nomenklatúry CLC a ich determinácia</a:t>
            </a:r>
            <a:endParaRPr lang="sk-SK" sz="2400" b="1" dirty="0">
              <a:solidFill>
                <a:srgbClr val="FF0000"/>
              </a:solidFill>
            </a:endParaRPr>
          </a:p>
        </p:txBody>
      </p:sp>
      <p:sp>
        <p:nvSpPr>
          <p:cNvPr id="7" name="BlokTextu 6"/>
          <p:cNvSpPr txBox="1"/>
          <p:nvPr/>
        </p:nvSpPr>
        <p:spPr>
          <a:xfrm>
            <a:off x="1145219" y="1740023"/>
            <a:ext cx="9960746" cy="3724096"/>
          </a:xfrm>
          <a:prstGeom prst="rect">
            <a:avLst/>
          </a:prstGeom>
          <a:noFill/>
        </p:spPr>
        <p:txBody>
          <a:bodyPr wrap="square" rtlCol="0">
            <a:spAutoFit/>
          </a:bodyPr>
          <a:lstStyle/>
          <a:p>
            <a:r>
              <a:rPr lang="sk-SK" sz="2000" dirty="0" smtClean="0">
                <a:solidFill>
                  <a:schemeClr val="accent6"/>
                </a:solidFill>
              </a:rPr>
              <a:t>Návrh kritérií pre </a:t>
            </a:r>
            <a:r>
              <a:rPr lang="sk-SK" sz="2000" dirty="0" err="1" smtClean="0">
                <a:solidFill>
                  <a:schemeClr val="accent6"/>
                </a:solidFill>
              </a:rPr>
              <a:t>detailizáciu</a:t>
            </a:r>
            <a:r>
              <a:rPr lang="sk-SK" sz="2000" dirty="0" smtClean="0">
                <a:solidFill>
                  <a:schemeClr val="accent6"/>
                </a:solidFill>
              </a:rPr>
              <a:t> nomenklatúry je vedený na základe metodológie </a:t>
            </a:r>
          </a:p>
          <a:p>
            <a:r>
              <a:rPr lang="en-GB" sz="2000" dirty="0" err="1" smtClean="0">
                <a:solidFill>
                  <a:schemeClr val="accent6"/>
                </a:solidFill>
              </a:rPr>
              <a:t>Bossard</a:t>
            </a:r>
            <a:r>
              <a:rPr lang="en-GB" sz="2000" dirty="0" smtClean="0">
                <a:solidFill>
                  <a:schemeClr val="accent6"/>
                </a:solidFill>
              </a:rPr>
              <a:t> et al. (2000) </a:t>
            </a:r>
            <a:r>
              <a:rPr lang="sk-SK" sz="2000" dirty="0" smtClean="0">
                <a:solidFill>
                  <a:schemeClr val="accent6"/>
                </a:solidFill>
              </a:rPr>
              <a:t>a </a:t>
            </a:r>
            <a:r>
              <a:rPr lang="en-GB" sz="2000" dirty="0" err="1" smtClean="0">
                <a:solidFill>
                  <a:schemeClr val="accent6"/>
                </a:solidFill>
              </a:rPr>
              <a:t>Feranec</a:t>
            </a:r>
            <a:r>
              <a:rPr lang="en-GB" sz="2000" dirty="0" smtClean="0">
                <a:solidFill>
                  <a:schemeClr val="accent6"/>
                </a:solidFill>
              </a:rPr>
              <a:t> and </a:t>
            </a:r>
            <a:r>
              <a:rPr lang="en-GB" sz="2000" dirty="0" err="1" smtClean="0">
                <a:solidFill>
                  <a:schemeClr val="accent6"/>
                </a:solidFill>
              </a:rPr>
              <a:t>Oťaheľ</a:t>
            </a:r>
            <a:r>
              <a:rPr lang="en-GB" sz="2000" dirty="0" smtClean="0">
                <a:solidFill>
                  <a:schemeClr val="accent6"/>
                </a:solidFill>
              </a:rPr>
              <a:t> (1999</a:t>
            </a:r>
            <a:r>
              <a:rPr lang="sk-SK" sz="2000" dirty="0" smtClean="0">
                <a:solidFill>
                  <a:schemeClr val="accent6"/>
                </a:solidFill>
              </a:rPr>
              <a:t>) rešpektujúc základné princípy</a:t>
            </a:r>
          </a:p>
          <a:p>
            <a:pPr lvl="0"/>
            <a:endParaRPr lang="sk-SK" sz="2000" i="1" dirty="0" smtClean="0">
              <a:solidFill>
                <a:schemeClr val="accent6"/>
              </a:solidFill>
            </a:endParaRPr>
          </a:p>
          <a:p>
            <a:pPr lvl="0"/>
            <a:r>
              <a:rPr lang="sk-SK" sz="2000" i="1" dirty="0" smtClean="0">
                <a:solidFill>
                  <a:schemeClr val="accent6"/>
                </a:solidFill>
              </a:rPr>
              <a:t>Veľkosť jednotlivých identifikovaných objektov krajinnej pokrývky rešpektuje minimálnu veľkosť areálov a priestorové súvislosti</a:t>
            </a:r>
          </a:p>
          <a:p>
            <a:pPr lvl="0"/>
            <a:endParaRPr lang="sk-SK" sz="2000" i="1" dirty="0" smtClean="0">
              <a:solidFill>
                <a:schemeClr val="accent6"/>
              </a:solidFill>
            </a:endParaRPr>
          </a:p>
          <a:p>
            <a:pPr lvl="0"/>
            <a:r>
              <a:rPr lang="sk-SK" sz="2000" i="1" dirty="0" err="1" smtClean="0">
                <a:solidFill>
                  <a:schemeClr val="accent6"/>
                </a:solidFill>
              </a:rPr>
              <a:t>Morfoštruktúrne</a:t>
            </a:r>
            <a:r>
              <a:rPr lang="sk-SK" sz="2000" i="1" dirty="0" smtClean="0">
                <a:solidFill>
                  <a:schemeClr val="accent6"/>
                </a:solidFill>
              </a:rPr>
              <a:t> a vzhľadové atribúty objektov krajinnej pokrývky  diferencujú heterogenitu tried 4. a 5. CLC</a:t>
            </a:r>
          </a:p>
          <a:p>
            <a:pPr lvl="0"/>
            <a:endParaRPr lang="sk-SK" sz="2000" i="1" dirty="0" smtClean="0">
              <a:solidFill>
                <a:schemeClr val="accent6"/>
              </a:solidFill>
            </a:endParaRPr>
          </a:p>
          <a:p>
            <a:pPr lvl="0"/>
            <a:r>
              <a:rPr lang="sk-SK" sz="2000" i="1" dirty="0" smtClean="0">
                <a:solidFill>
                  <a:schemeClr val="accent6"/>
                </a:solidFill>
              </a:rPr>
              <a:t>Znaky spôsobu (funkcie) využitia objektov krajinnej pokrývky aj podľa ich priestorových vzťahov a asociačného interpretačného znaku</a:t>
            </a:r>
          </a:p>
          <a:p>
            <a:endParaRPr lang="sk-SK" dirty="0"/>
          </a:p>
        </p:txBody>
      </p:sp>
    </p:spTree>
    <p:extLst>
      <p:ext uri="{BB962C8B-B14F-4D97-AF65-F5344CB8AC3E}">
        <p14:creationId xmlns:p14="http://schemas.microsoft.com/office/powerpoint/2010/main" xmlns="" val="1666512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sk-SK" sz="2800" dirty="0" err="1" smtClean="0"/>
              <a:t>Artificial</a:t>
            </a:r>
            <a:r>
              <a:rPr lang="sk-SK" sz="2800" dirty="0" smtClean="0"/>
              <a:t> </a:t>
            </a:r>
            <a:r>
              <a:rPr lang="sk-SK" sz="2800" dirty="0" err="1" smtClean="0"/>
              <a:t>surfaces</a:t>
            </a:r>
            <a:r>
              <a:rPr lang="sk-SK" sz="2800" dirty="0" smtClean="0"/>
              <a:t> (</a:t>
            </a:r>
            <a:r>
              <a:rPr lang="sk-SK" sz="2800" dirty="0" err="1" smtClean="0"/>
              <a:t>fabric</a:t>
            </a:r>
            <a:r>
              <a:rPr lang="sk-SK" sz="2800" dirty="0" smtClean="0"/>
              <a:t>)/Urbanizované a </a:t>
            </a:r>
            <a:r>
              <a:rPr lang="sk-SK" sz="2800" dirty="0" err="1" smtClean="0"/>
              <a:t>technizované</a:t>
            </a:r>
            <a:r>
              <a:rPr lang="sk-SK" sz="2800" dirty="0" smtClean="0"/>
              <a:t> areály</a:t>
            </a:r>
            <a:endParaRPr lang="sk-SK" sz="2800" dirty="0">
              <a:solidFill>
                <a:srgbClr val="FF0000"/>
              </a:solidFill>
            </a:endParaRPr>
          </a:p>
        </p:txBody>
      </p:sp>
      <p:sp>
        <p:nvSpPr>
          <p:cNvPr id="4" name="Zástupný symbol obsahu 3"/>
          <p:cNvSpPr>
            <a:spLocks noGrp="1"/>
          </p:cNvSpPr>
          <p:nvPr>
            <p:ph idx="1"/>
          </p:nvPr>
        </p:nvSpPr>
        <p:spPr>
          <a:xfrm>
            <a:off x="1143001" y="1544715"/>
            <a:ext cx="9872871" cy="4551285"/>
          </a:xfrm>
        </p:spPr>
        <p:txBody>
          <a:bodyPr>
            <a:normAutofit fontScale="85000" lnSpcReduction="20000"/>
          </a:bodyPr>
          <a:lstStyle/>
          <a:p>
            <a:r>
              <a:rPr lang="en-GB" b="1" u="sng" dirty="0" smtClean="0"/>
              <a:t>1 Artificial surfaces</a:t>
            </a:r>
            <a:endParaRPr lang="sk-SK" dirty="0" smtClean="0"/>
          </a:p>
          <a:p>
            <a:r>
              <a:rPr lang="en-GB" b="1" dirty="0" smtClean="0"/>
              <a:t>1.1 Urban fabric</a:t>
            </a:r>
            <a:endParaRPr lang="sk-SK" dirty="0" smtClean="0"/>
          </a:p>
          <a:p>
            <a:r>
              <a:rPr lang="en-GB" u="sng" dirty="0" smtClean="0"/>
              <a:t>1.1.1 Continuous urban fabric</a:t>
            </a:r>
            <a:endParaRPr lang="sk-SK" dirty="0" smtClean="0"/>
          </a:p>
          <a:p>
            <a:r>
              <a:rPr lang="en-GB" dirty="0" smtClean="0"/>
              <a:t>1.1.1.1 Areas of concentrated settlement fabric </a:t>
            </a:r>
            <a:r>
              <a:rPr lang="sk-SK" dirty="0" smtClean="0"/>
              <a:t>/</a:t>
            </a:r>
            <a:r>
              <a:rPr lang="sk-SK" b="1" dirty="0" smtClean="0"/>
              <a:t>Areály koncentrovanej zástavby sídiel</a:t>
            </a:r>
            <a:endParaRPr lang="sk-SK" b="1" dirty="0" smtClean="0"/>
          </a:p>
          <a:p>
            <a:pPr>
              <a:buNone/>
            </a:pPr>
            <a:r>
              <a:rPr lang="en-GB" i="1" dirty="0" smtClean="0"/>
              <a:t>Areas of the centre and secondary urban/settlement built-up areas with prevailing residential buildings or occasionally administrative, cultural and servicing parts, squares, streets, parking lots and artificial surfaces which cover more than 80% of the area. Greenery is sporadic.  </a:t>
            </a:r>
            <a:endParaRPr lang="sk-SK" dirty="0" smtClean="0"/>
          </a:p>
          <a:p>
            <a:r>
              <a:rPr lang="en-GB" dirty="0" smtClean="0"/>
              <a:t>1.1.1.1.1 Areas of concentrated low-rise to mid-rise </a:t>
            </a:r>
            <a:r>
              <a:rPr lang="en-GB" dirty="0" smtClean="0"/>
              <a:t>buildings</a:t>
            </a:r>
            <a:r>
              <a:rPr lang="sk-SK" b="1" dirty="0" smtClean="0"/>
              <a:t>/</a:t>
            </a:r>
            <a:r>
              <a:rPr lang="sk-SK" b="1" dirty="0" smtClean="0"/>
              <a:t>Areály koncentrovanej nízko až </a:t>
            </a:r>
            <a:r>
              <a:rPr lang="sk-SK" b="1" dirty="0" err="1" smtClean="0"/>
              <a:t>strednopodlažnej</a:t>
            </a:r>
            <a:r>
              <a:rPr lang="sk-SK" b="1" dirty="0" smtClean="0"/>
              <a:t> zástavby</a:t>
            </a:r>
            <a:r>
              <a:rPr lang="sk-SK" dirty="0" smtClean="0"/>
              <a:t> </a:t>
            </a:r>
            <a:r>
              <a:rPr lang="en-GB" dirty="0" smtClean="0"/>
              <a:t> </a:t>
            </a:r>
            <a:r>
              <a:rPr lang="en-GB" b="1" dirty="0" smtClean="0"/>
              <a:t>(11111)</a:t>
            </a:r>
            <a:endParaRPr lang="sk-SK" dirty="0" smtClean="0"/>
          </a:p>
          <a:p>
            <a:pPr>
              <a:buNone/>
            </a:pPr>
            <a:r>
              <a:rPr lang="en-GB" i="1" dirty="0" smtClean="0"/>
              <a:t>Concentrated built-up areas of prevailingly residential or multi-functional, often historical cores of settlements with buildings counting not more than 14 storeys. </a:t>
            </a:r>
            <a:endParaRPr lang="sk-SK" dirty="0" smtClean="0"/>
          </a:p>
          <a:p>
            <a:r>
              <a:rPr lang="en-GB" dirty="0" smtClean="0"/>
              <a:t>1.1.1.1.2 </a:t>
            </a:r>
            <a:r>
              <a:rPr lang="en-GB" dirty="0" smtClean="0"/>
              <a:t>Areas of concentrated high-rise </a:t>
            </a:r>
            <a:r>
              <a:rPr lang="en-GB" dirty="0" smtClean="0"/>
              <a:t>buildings</a:t>
            </a:r>
            <a:r>
              <a:rPr lang="sk-SK" b="1" dirty="0" smtClean="0"/>
              <a:t>/</a:t>
            </a:r>
            <a:r>
              <a:rPr lang="sk-SK" b="1" dirty="0" smtClean="0"/>
              <a:t>Areály koncentrovanej </a:t>
            </a:r>
            <a:r>
              <a:rPr lang="sk-SK" b="1" dirty="0" err="1" smtClean="0"/>
              <a:t>vysokopodlažnej</a:t>
            </a:r>
            <a:r>
              <a:rPr lang="sk-SK" b="1" dirty="0" smtClean="0"/>
              <a:t> zástavby </a:t>
            </a:r>
            <a:r>
              <a:rPr lang="en-GB" b="1" dirty="0" smtClean="0"/>
              <a:t> </a:t>
            </a:r>
            <a:r>
              <a:rPr lang="en-GB" b="1" dirty="0" smtClean="0"/>
              <a:t>(11112)</a:t>
            </a:r>
            <a:r>
              <a:rPr lang="en-GB" i="1" dirty="0" smtClean="0"/>
              <a:t> </a:t>
            </a:r>
            <a:endParaRPr lang="sk-SK" dirty="0" smtClean="0"/>
          </a:p>
          <a:p>
            <a:pPr>
              <a:buNone/>
            </a:pPr>
            <a:r>
              <a:rPr lang="en-GB" i="1" dirty="0" smtClean="0"/>
              <a:t>Areas of concentrated prevailingly residential buildings with more than 14 storeys.</a:t>
            </a:r>
            <a:endParaRPr lang="sk-SK" dirty="0" smtClean="0"/>
          </a:p>
          <a:p>
            <a:endParaRPr lang="sk-SK" dirty="0"/>
          </a:p>
        </p:txBody>
      </p:sp>
    </p:spTree>
    <p:extLst>
      <p:ext uri="{BB962C8B-B14F-4D97-AF65-F5344CB8AC3E}">
        <p14:creationId xmlns:p14="http://schemas.microsoft.com/office/powerpoint/2010/main" xmlns="" val="2511928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6368" y="461639"/>
            <a:ext cx="9875520" cy="568171"/>
          </a:xfrm>
        </p:spPr>
        <p:txBody>
          <a:bodyPr>
            <a:noAutofit/>
          </a:bodyPr>
          <a:lstStyle/>
          <a:p>
            <a:r>
              <a:rPr lang="sk-SK" sz="2800" dirty="0" err="1" smtClean="0"/>
              <a:t>Artificial</a:t>
            </a:r>
            <a:r>
              <a:rPr lang="sk-SK" sz="2800" dirty="0" smtClean="0"/>
              <a:t> </a:t>
            </a:r>
            <a:r>
              <a:rPr lang="sk-SK" sz="2800" dirty="0" err="1" smtClean="0"/>
              <a:t>surfaces</a:t>
            </a:r>
            <a:r>
              <a:rPr lang="sk-SK" sz="2800" dirty="0" smtClean="0"/>
              <a:t> (</a:t>
            </a:r>
            <a:r>
              <a:rPr lang="sk-SK" sz="2800" dirty="0" err="1" smtClean="0"/>
              <a:t>fabric</a:t>
            </a:r>
            <a:r>
              <a:rPr lang="sk-SK" sz="2800" dirty="0" smtClean="0"/>
              <a:t>)/Urbanizované a </a:t>
            </a:r>
            <a:r>
              <a:rPr lang="sk-SK" sz="2800" dirty="0" err="1" smtClean="0"/>
              <a:t>technizované</a:t>
            </a:r>
            <a:r>
              <a:rPr lang="sk-SK" sz="2800" dirty="0" smtClean="0"/>
              <a:t> areály</a:t>
            </a:r>
            <a:endParaRPr lang="sk-SK" sz="2800" dirty="0">
              <a:solidFill>
                <a:srgbClr val="FF0000"/>
              </a:solidFill>
            </a:endParaRPr>
          </a:p>
        </p:txBody>
      </p:sp>
      <p:sp>
        <p:nvSpPr>
          <p:cNvPr id="4" name="Zástupný symbol obsahu 3"/>
          <p:cNvSpPr>
            <a:spLocks noGrp="1"/>
          </p:cNvSpPr>
          <p:nvPr>
            <p:ph idx="1"/>
          </p:nvPr>
        </p:nvSpPr>
        <p:spPr>
          <a:xfrm>
            <a:off x="1143001" y="985421"/>
            <a:ext cx="9872871" cy="5110579"/>
          </a:xfrm>
        </p:spPr>
        <p:txBody>
          <a:bodyPr>
            <a:normAutofit fontScale="92500" lnSpcReduction="20000"/>
          </a:bodyPr>
          <a:lstStyle/>
          <a:p>
            <a:r>
              <a:rPr lang="en-GB" u="sng" dirty="0" smtClean="0"/>
              <a:t>1.1.2 Discontinuous urban fabric </a:t>
            </a:r>
            <a:endParaRPr lang="sk-SK" dirty="0" smtClean="0"/>
          </a:p>
          <a:p>
            <a:r>
              <a:rPr lang="en-GB" dirty="0" smtClean="0"/>
              <a:t>1.1.2.1 Discontinuous built-up areas with prevailing multi-flat </a:t>
            </a:r>
            <a:r>
              <a:rPr lang="en-GB" dirty="0" smtClean="0"/>
              <a:t>houses</a:t>
            </a:r>
            <a:r>
              <a:rPr lang="sk-SK" b="1" dirty="0" smtClean="0"/>
              <a:t>/</a:t>
            </a:r>
            <a:r>
              <a:rPr lang="sk-SK" b="1" dirty="0" smtClean="0"/>
              <a:t>Nesúvislá zástavba prevažne s viacbytovými domami	</a:t>
            </a:r>
            <a:r>
              <a:rPr lang="en-GB" b="1" dirty="0" smtClean="0"/>
              <a:t>	 </a:t>
            </a:r>
            <a:r>
              <a:rPr lang="en-GB" dirty="0" smtClean="0"/>
              <a:t/>
            </a:r>
            <a:br>
              <a:rPr lang="en-GB" dirty="0" smtClean="0"/>
            </a:br>
            <a:r>
              <a:rPr lang="en-GB" i="1" dirty="0" smtClean="0"/>
              <a:t>Typical housing estates with 3 to 14 storied buildings with shops and services at the ground floors. Part of these areas may be the greenery (lawns and shrubs) with an area below the size of the minimum area, squares, sidewalks, less administrative and service buildings (heat distributing plants) and single-family houses. Built-up areas account for less than 80% of the overall area</a:t>
            </a:r>
            <a:r>
              <a:rPr lang="en-US" dirty="0" smtClean="0"/>
              <a:t> </a:t>
            </a:r>
            <a:r>
              <a:rPr lang="en-GB" i="1" dirty="0" smtClean="0"/>
              <a:t>.</a:t>
            </a:r>
            <a:endParaRPr lang="sk-SK" dirty="0" smtClean="0"/>
          </a:p>
          <a:p>
            <a:r>
              <a:rPr lang="en-GB" dirty="0" smtClean="0"/>
              <a:t>1.1.2.1.1 Discontinuous urban fabric prevailingly with multi-flat houses and a marked proportion of grass </a:t>
            </a:r>
            <a:r>
              <a:rPr lang="en-GB" dirty="0" smtClean="0"/>
              <a:t>plots</a:t>
            </a:r>
            <a:r>
              <a:rPr lang="sk-SK" b="1" dirty="0" smtClean="0"/>
              <a:t>/</a:t>
            </a:r>
            <a:r>
              <a:rPr lang="sk-SK" b="1" dirty="0" smtClean="0"/>
              <a:t>Nesúvislá </a:t>
            </a:r>
            <a:r>
              <a:rPr lang="sk-SK" b="1" dirty="0" smtClean="0"/>
              <a:t>zástavba prevažne s viacbytovými domami s výrazným podielom trávnatých plôch </a:t>
            </a:r>
            <a:r>
              <a:rPr lang="en-GB" dirty="0" smtClean="0"/>
              <a:t>(</a:t>
            </a:r>
            <a:r>
              <a:rPr lang="en-GB" b="1" dirty="0" smtClean="0"/>
              <a:t>11211)</a:t>
            </a:r>
            <a:r>
              <a:rPr lang="en-GB" i="1" dirty="0" smtClean="0"/>
              <a:t>Areas complementing the built-up area are prevailingly covered by grass vegetation accounting for 20-40% of their area. </a:t>
            </a:r>
            <a:endParaRPr lang="sk-SK" dirty="0" smtClean="0"/>
          </a:p>
          <a:p>
            <a:r>
              <a:rPr lang="en-GB" dirty="0" smtClean="0"/>
              <a:t>1.1.2.1.2 Discontinuous </a:t>
            </a:r>
            <a:r>
              <a:rPr lang="en-GB" dirty="0" smtClean="0"/>
              <a:t>built-up </a:t>
            </a:r>
            <a:r>
              <a:rPr lang="en-GB" dirty="0" smtClean="0"/>
              <a:t>area with prevailing multi-flat houses and a marked proportion of wood </a:t>
            </a:r>
            <a:r>
              <a:rPr lang="en-GB" dirty="0" smtClean="0"/>
              <a:t>species</a:t>
            </a:r>
            <a:r>
              <a:rPr lang="sk-SK" b="1" dirty="0" smtClean="0"/>
              <a:t>/</a:t>
            </a:r>
            <a:r>
              <a:rPr lang="sk-SK" b="1" dirty="0" smtClean="0"/>
              <a:t>Nesúvislá zástavba prevažne s viacbytovými domami s výrazným podielom drevín </a:t>
            </a:r>
            <a:r>
              <a:rPr lang="en-GB" b="1" dirty="0" smtClean="0"/>
              <a:t> (</a:t>
            </a:r>
            <a:r>
              <a:rPr lang="en-GB" b="1" dirty="0" smtClean="0"/>
              <a:t>11212)</a:t>
            </a:r>
            <a:r>
              <a:rPr lang="en-GB" i="1" dirty="0" smtClean="0"/>
              <a:t>Supplementing not-built up areas consist prevailingly of woody vegetation covering 20-40% of their area. </a:t>
            </a:r>
            <a:endParaRPr lang="sk-SK" dirty="0" smtClean="0"/>
          </a:p>
          <a:p>
            <a:r>
              <a:rPr lang="en-GB" dirty="0" smtClean="0"/>
              <a:t>1.1.2.1.3 Discontinuous built-up area prevailingly with multi-flat buildings with gardens </a:t>
            </a:r>
            <a:r>
              <a:rPr lang="sk-SK" sz="2200" dirty="0" smtClean="0"/>
              <a:t>/</a:t>
            </a:r>
            <a:r>
              <a:rPr lang="sk-SK" b="1" dirty="0" smtClean="0"/>
              <a:t>Nesúvislá zástavba prevažne s viacbytovými domami so záhradami </a:t>
            </a:r>
            <a:r>
              <a:rPr lang="en-GB" b="1" dirty="0" smtClean="0"/>
              <a:t>(</a:t>
            </a:r>
            <a:r>
              <a:rPr lang="en-GB" b="1" dirty="0" smtClean="0"/>
              <a:t>11213)</a:t>
            </a:r>
            <a:r>
              <a:rPr lang="sk-SK" i="1" dirty="0" smtClean="0"/>
              <a:t>U</a:t>
            </a:r>
            <a:r>
              <a:rPr lang="en-GB" i="1" dirty="0" err="1" smtClean="0"/>
              <a:t>nbuilt</a:t>
            </a:r>
            <a:r>
              <a:rPr lang="en-GB" i="1" dirty="0" smtClean="0"/>
              <a:t> areas complementing the urban coverage consisting prevailingly of small productive gardens occupying 20-40% of their area.</a:t>
            </a:r>
            <a:endParaRPr lang="sk-SK" dirty="0" smtClean="0"/>
          </a:p>
          <a:p>
            <a:pPr>
              <a:buNone/>
            </a:pPr>
            <a:endParaRPr lang="sk-SK" dirty="0"/>
          </a:p>
        </p:txBody>
      </p:sp>
    </p:spTree>
    <p:extLst>
      <p:ext uri="{BB962C8B-B14F-4D97-AF65-F5344CB8AC3E}">
        <p14:creationId xmlns:p14="http://schemas.microsoft.com/office/powerpoint/2010/main" xmlns="" val="2511928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5145" y="361025"/>
            <a:ext cx="9875520" cy="624396"/>
          </a:xfrm>
        </p:spPr>
        <p:txBody>
          <a:bodyPr>
            <a:noAutofit/>
          </a:bodyPr>
          <a:lstStyle/>
          <a:p>
            <a:r>
              <a:rPr lang="sk-SK" sz="2800" dirty="0" err="1" smtClean="0"/>
              <a:t>Artificial</a:t>
            </a:r>
            <a:r>
              <a:rPr lang="sk-SK" sz="2800" dirty="0" smtClean="0"/>
              <a:t> </a:t>
            </a:r>
            <a:r>
              <a:rPr lang="sk-SK" sz="2800" dirty="0" err="1" smtClean="0"/>
              <a:t>surfaces</a:t>
            </a:r>
            <a:r>
              <a:rPr lang="sk-SK" sz="2800" dirty="0" smtClean="0"/>
              <a:t> (</a:t>
            </a:r>
            <a:r>
              <a:rPr lang="sk-SK" sz="2800" dirty="0" err="1" smtClean="0"/>
              <a:t>fabric</a:t>
            </a:r>
            <a:r>
              <a:rPr lang="sk-SK" sz="2800" dirty="0" smtClean="0"/>
              <a:t>) Urbanizované a </a:t>
            </a:r>
            <a:r>
              <a:rPr lang="sk-SK" sz="2800" dirty="0" err="1" smtClean="0"/>
              <a:t>technizované</a:t>
            </a:r>
            <a:r>
              <a:rPr lang="sk-SK" sz="2800" dirty="0" smtClean="0"/>
              <a:t> areály</a:t>
            </a:r>
            <a:endParaRPr lang="sk-SK" sz="2800" dirty="0">
              <a:solidFill>
                <a:srgbClr val="FF0000"/>
              </a:solidFill>
            </a:endParaRPr>
          </a:p>
        </p:txBody>
      </p:sp>
      <p:sp>
        <p:nvSpPr>
          <p:cNvPr id="4" name="Zástupný symbol obsahu 3"/>
          <p:cNvSpPr>
            <a:spLocks noGrp="1"/>
          </p:cNvSpPr>
          <p:nvPr>
            <p:ph idx="1"/>
          </p:nvPr>
        </p:nvSpPr>
        <p:spPr>
          <a:xfrm>
            <a:off x="1143001" y="1091953"/>
            <a:ext cx="9872871" cy="5004047"/>
          </a:xfrm>
        </p:spPr>
        <p:txBody>
          <a:bodyPr>
            <a:normAutofit fontScale="85000" lnSpcReduction="20000"/>
          </a:bodyPr>
          <a:lstStyle/>
          <a:p>
            <a:r>
              <a:rPr lang="en-GB" dirty="0" smtClean="0"/>
              <a:t>1.1.2.2	Discontinuous built-up area with single-family houses and </a:t>
            </a:r>
            <a:r>
              <a:rPr lang="en-GB" dirty="0" smtClean="0"/>
              <a:t>gardens</a:t>
            </a:r>
            <a:r>
              <a:rPr lang="sk-SK" dirty="0" smtClean="0"/>
              <a:t>/</a:t>
            </a:r>
            <a:r>
              <a:rPr lang="sk-SK" dirty="0" smtClean="0"/>
              <a:t> </a:t>
            </a:r>
            <a:r>
              <a:rPr lang="sk-SK" b="1" dirty="0" smtClean="0"/>
              <a:t>Nesúvislá zástavba s rodinnými domami a záhradami</a:t>
            </a:r>
            <a:r>
              <a:rPr lang="en-GB" b="1" dirty="0" smtClean="0"/>
              <a:t> </a:t>
            </a:r>
            <a:r>
              <a:rPr lang="en-GB" i="1" dirty="0" smtClean="0"/>
              <a:t>Built-up areas where the substantial part consists of single-family houses, yards and sheds of various nature. Part of this class may be gardens, squares and sidewalks. To be found mainly in rural settlements and parts of towns.  </a:t>
            </a:r>
            <a:endParaRPr lang="sk-SK" dirty="0" smtClean="0"/>
          </a:p>
          <a:p>
            <a:r>
              <a:rPr lang="en-GB" dirty="0" smtClean="0"/>
              <a:t>1.1.2.2.1 Discontinuous built-up area with single-family </a:t>
            </a:r>
            <a:r>
              <a:rPr lang="en-GB" dirty="0" smtClean="0"/>
              <a:t>houses</a:t>
            </a:r>
            <a:r>
              <a:rPr lang="sk-SK" dirty="0" smtClean="0"/>
              <a:t>/</a:t>
            </a:r>
            <a:r>
              <a:rPr lang="sk-SK" dirty="0" smtClean="0"/>
              <a:t> </a:t>
            </a:r>
            <a:r>
              <a:rPr lang="sk-SK" b="1" dirty="0" smtClean="0"/>
              <a:t>Nesúvislá zástavba s rodinnými domami</a:t>
            </a:r>
            <a:r>
              <a:rPr lang="en-GB" b="1" dirty="0" smtClean="0"/>
              <a:t> </a:t>
            </a:r>
            <a:r>
              <a:rPr lang="en-GB" b="1" dirty="0" smtClean="0"/>
              <a:t>(11221</a:t>
            </a:r>
            <a:r>
              <a:rPr lang="sk-SK" b="1" dirty="0" smtClean="0"/>
              <a:t>)</a:t>
            </a:r>
            <a:r>
              <a:rPr lang="en-GB" i="1" dirty="0" smtClean="0"/>
              <a:t>Built-up areas where the substantial part consists of single-family houses, yards and sheds of various nature. Part of this class may be squares and sidewalks. </a:t>
            </a:r>
            <a:endParaRPr lang="sk-SK" dirty="0" smtClean="0"/>
          </a:p>
          <a:p>
            <a:r>
              <a:rPr lang="en-GB" dirty="0" smtClean="0"/>
              <a:t>1.1.2.2.2 Gardens next to single-family </a:t>
            </a:r>
            <a:r>
              <a:rPr lang="en-GB" dirty="0" smtClean="0"/>
              <a:t>houses</a:t>
            </a:r>
            <a:r>
              <a:rPr lang="sk-SK" dirty="0" smtClean="0"/>
              <a:t>/</a:t>
            </a:r>
            <a:r>
              <a:rPr lang="sk-SK" dirty="0" smtClean="0"/>
              <a:t> </a:t>
            </a:r>
            <a:r>
              <a:rPr lang="sk-SK" b="1" dirty="0" smtClean="0"/>
              <a:t>Záhrady pri rodinných domoch</a:t>
            </a:r>
            <a:r>
              <a:rPr lang="en-GB" b="1" dirty="0" smtClean="0"/>
              <a:t> </a:t>
            </a:r>
            <a:r>
              <a:rPr lang="en-GB" b="1" dirty="0" smtClean="0"/>
              <a:t>(11222</a:t>
            </a:r>
            <a:r>
              <a:rPr lang="sk-SK" b="1" dirty="0" smtClean="0"/>
              <a:t>)</a:t>
            </a:r>
            <a:r>
              <a:rPr lang="en-GB" i="1" dirty="0" smtClean="0"/>
              <a:t>Areas of productive or decorative gardens next to single-family houses within the territory of the settlement. </a:t>
            </a:r>
            <a:endParaRPr lang="sk-SK" dirty="0" smtClean="0"/>
          </a:p>
          <a:p>
            <a:r>
              <a:rPr lang="en-GB" dirty="0" smtClean="0"/>
              <a:t>1.1.2.3 Discontinuous built-up area of residential buildings in tree (settlement) greenery </a:t>
            </a:r>
            <a:r>
              <a:rPr lang="sk-SK" dirty="0" smtClean="0"/>
              <a:t>/</a:t>
            </a:r>
            <a:r>
              <a:rPr lang="sk-SK" dirty="0" smtClean="0"/>
              <a:t> </a:t>
            </a:r>
            <a:r>
              <a:rPr lang="sk-SK" b="1" dirty="0" smtClean="0"/>
              <a:t>Nesúvislá zástavba obytných budov v stromovej (sídelnej) zeleni </a:t>
            </a:r>
            <a:r>
              <a:rPr lang="en-GB" b="1" dirty="0" smtClean="0"/>
              <a:t>(</a:t>
            </a:r>
            <a:r>
              <a:rPr lang="en-GB" b="1" dirty="0" smtClean="0"/>
              <a:t>11230</a:t>
            </a:r>
            <a:r>
              <a:rPr lang="sk-SK" b="1" dirty="0" smtClean="0"/>
              <a:t>)</a:t>
            </a:r>
            <a:r>
              <a:rPr lang="en-GB" i="1" dirty="0" smtClean="0"/>
              <a:t>Areas of dispersed prevailingly residential buildings in forest environment or tree (settlement) greenery with an area exceeding 50% of surface.</a:t>
            </a:r>
            <a:endParaRPr lang="sk-SK" dirty="0" smtClean="0"/>
          </a:p>
          <a:p>
            <a:r>
              <a:rPr lang="en-GB" dirty="0" smtClean="0"/>
              <a:t>1.1.2.4 Homesteads and </a:t>
            </a:r>
            <a:r>
              <a:rPr lang="en-GB" dirty="0" smtClean="0"/>
              <a:t>hamlets</a:t>
            </a:r>
            <a:r>
              <a:rPr lang="sk-SK" dirty="0" smtClean="0"/>
              <a:t>/</a:t>
            </a:r>
            <a:r>
              <a:rPr lang="sk-SK" dirty="0" smtClean="0"/>
              <a:t> </a:t>
            </a:r>
            <a:r>
              <a:rPr lang="sk-SK" b="1" dirty="0" smtClean="0"/>
              <a:t>Samoty a viesky</a:t>
            </a:r>
            <a:r>
              <a:rPr lang="en-GB" b="1" dirty="0" smtClean="0"/>
              <a:t> </a:t>
            </a:r>
            <a:r>
              <a:rPr lang="en-GB" b="1" dirty="0" smtClean="0"/>
              <a:t>(11240)</a:t>
            </a:r>
            <a:r>
              <a:rPr lang="en-GB" i="1" dirty="0" smtClean="0"/>
              <a:t>Individual buildings with residential function on an area between 0.1 ha and 5 ha, sometimes smaller than the area of the minimum identified area situated more than 100 m away from built-up area. </a:t>
            </a:r>
            <a:endParaRPr lang="sk-SK" dirty="0" smtClean="0"/>
          </a:p>
          <a:p>
            <a:r>
              <a:rPr lang="en-GB" dirty="0" smtClean="0"/>
              <a:t>1.1.2.5</a:t>
            </a:r>
            <a:r>
              <a:rPr lang="en-GB" i="1" dirty="0" smtClean="0"/>
              <a:t> </a:t>
            </a:r>
            <a:r>
              <a:rPr lang="en-GB" dirty="0" smtClean="0"/>
              <a:t>Abandoned residential </a:t>
            </a:r>
            <a:r>
              <a:rPr lang="en-GB" dirty="0" smtClean="0"/>
              <a:t>areas</a:t>
            </a:r>
            <a:r>
              <a:rPr lang="sk-SK" dirty="0" smtClean="0"/>
              <a:t>/</a:t>
            </a:r>
            <a:r>
              <a:rPr lang="sk-SK" dirty="0" smtClean="0"/>
              <a:t> </a:t>
            </a:r>
            <a:r>
              <a:rPr lang="sk-SK" b="1" dirty="0" smtClean="0"/>
              <a:t>Opustené rezidenčné areály</a:t>
            </a:r>
            <a:r>
              <a:rPr lang="en-GB" b="1" dirty="0" smtClean="0"/>
              <a:t> </a:t>
            </a:r>
            <a:r>
              <a:rPr lang="en-GB" b="1" dirty="0" smtClean="0"/>
              <a:t>(11250</a:t>
            </a:r>
            <a:r>
              <a:rPr lang="sk-SK" b="1" dirty="0" smtClean="0"/>
              <a:t>)</a:t>
            </a:r>
            <a:r>
              <a:rPr lang="en-GB" i="1" dirty="0" smtClean="0"/>
              <a:t>Degraded, damaged areas of buildings with original residential functions.</a:t>
            </a:r>
            <a:endParaRPr lang="sk-SK" dirty="0" smtClean="0"/>
          </a:p>
          <a:p>
            <a:endParaRPr lang="sk-SK" dirty="0"/>
          </a:p>
        </p:txBody>
      </p:sp>
    </p:spTree>
    <p:extLst>
      <p:ext uri="{BB962C8B-B14F-4D97-AF65-F5344CB8AC3E}">
        <p14:creationId xmlns:p14="http://schemas.microsoft.com/office/powerpoint/2010/main" xmlns="" val="2511928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IMG_4625.JPG"/>
          <p:cNvPicPr>
            <a:picLocks noChangeAspect="1"/>
          </p:cNvPicPr>
          <p:nvPr/>
        </p:nvPicPr>
        <p:blipFill>
          <a:blip r:embed="rId2" cstate="print"/>
          <a:stretch>
            <a:fillRect/>
          </a:stretch>
        </p:blipFill>
        <p:spPr>
          <a:xfrm>
            <a:off x="1669001" y="268549"/>
            <a:ext cx="8362765" cy="6272074"/>
          </a:xfrm>
          <a:prstGeom prst="rect">
            <a:avLst/>
          </a:prstGeom>
        </p:spPr>
      </p:pic>
      <p:sp>
        <p:nvSpPr>
          <p:cNvPr id="3" name="BlokTextu 2"/>
          <p:cNvSpPr txBox="1"/>
          <p:nvPr/>
        </p:nvSpPr>
        <p:spPr>
          <a:xfrm>
            <a:off x="7288567" y="541538"/>
            <a:ext cx="2707689" cy="307777"/>
          </a:xfrm>
          <a:prstGeom prst="rect">
            <a:avLst/>
          </a:prstGeom>
          <a:noFill/>
        </p:spPr>
        <p:txBody>
          <a:bodyPr wrap="square" rtlCol="0">
            <a:spAutoFit/>
          </a:bodyPr>
          <a:lstStyle/>
          <a:p>
            <a:r>
              <a:rPr lang="sk-SK" sz="1400" dirty="0" err="1" smtClean="0">
                <a:solidFill>
                  <a:schemeClr val="accent6"/>
                </a:solidFill>
              </a:rPr>
              <a:t>Baden</a:t>
            </a:r>
            <a:r>
              <a:rPr lang="sk-SK" sz="1400" dirty="0" smtClean="0">
                <a:solidFill>
                  <a:schemeClr val="accent6"/>
                </a:solidFill>
              </a:rPr>
              <a:t> </a:t>
            </a:r>
            <a:r>
              <a:rPr lang="sk-SK" sz="1400" dirty="0" err="1" smtClean="0">
                <a:solidFill>
                  <a:schemeClr val="accent6"/>
                </a:solidFill>
              </a:rPr>
              <a:t>bei</a:t>
            </a:r>
            <a:r>
              <a:rPr lang="sk-SK" sz="1400" dirty="0" smtClean="0">
                <a:solidFill>
                  <a:schemeClr val="accent6"/>
                </a:solidFill>
              </a:rPr>
              <a:t> </a:t>
            </a:r>
            <a:r>
              <a:rPr lang="sk-SK" sz="1400" dirty="0" err="1" smtClean="0">
                <a:solidFill>
                  <a:schemeClr val="accent6"/>
                </a:solidFill>
              </a:rPr>
              <a:t>Wien</a:t>
            </a:r>
            <a:r>
              <a:rPr lang="sk-SK" sz="1400" dirty="0" smtClean="0">
                <a:solidFill>
                  <a:schemeClr val="accent6"/>
                </a:solidFill>
              </a:rPr>
              <a:t>, </a:t>
            </a:r>
            <a:r>
              <a:rPr lang="sk-SK" sz="1400" dirty="0" err="1" smtClean="0">
                <a:solidFill>
                  <a:schemeClr val="accent6"/>
                </a:solidFill>
              </a:rPr>
              <a:t>Foto</a:t>
            </a:r>
            <a:r>
              <a:rPr lang="sk-SK" sz="1400" dirty="0" smtClean="0">
                <a:solidFill>
                  <a:schemeClr val="accent6"/>
                </a:solidFill>
              </a:rPr>
              <a:t>: V. </a:t>
            </a:r>
            <a:r>
              <a:rPr lang="sk-SK" sz="1400" dirty="0" err="1" smtClean="0">
                <a:solidFill>
                  <a:schemeClr val="accent6"/>
                </a:solidFill>
              </a:rPr>
              <a:t>Falťan</a:t>
            </a:r>
            <a:endParaRPr lang="sk-SK" sz="1400" dirty="0">
              <a:solidFill>
                <a:schemeClr val="accent6"/>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49533" y="325514"/>
            <a:ext cx="9875520" cy="624396"/>
          </a:xfrm>
        </p:spPr>
        <p:txBody>
          <a:bodyPr>
            <a:noAutofit/>
          </a:bodyPr>
          <a:lstStyle/>
          <a:p>
            <a:r>
              <a:rPr lang="sk-SK" sz="2800" dirty="0" err="1" smtClean="0"/>
              <a:t>Agricultural</a:t>
            </a:r>
            <a:r>
              <a:rPr lang="sk-SK" sz="2800" dirty="0" smtClean="0"/>
              <a:t> </a:t>
            </a:r>
            <a:r>
              <a:rPr lang="sk-SK" sz="2800" dirty="0" err="1" smtClean="0"/>
              <a:t>areas</a:t>
            </a:r>
            <a:r>
              <a:rPr lang="sk-SK" sz="2800" dirty="0" smtClean="0"/>
              <a:t> (</a:t>
            </a:r>
            <a:r>
              <a:rPr lang="sk-SK" sz="2800" dirty="0" err="1" smtClean="0"/>
              <a:t>vineyards</a:t>
            </a:r>
            <a:r>
              <a:rPr lang="sk-SK" sz="2800" dirty="0" smtClean="0"/>
              <a:t>) / Poľnohospodárske areály</a:t>
            </a:r>
            <a:endParaRPr lang="sk-SK" sz="2800" dirty="0">
              <a:solidFill>
                <a:srgbClr val="FF0000"/>
              </a:solidFill>
            </a:endParaRPr>
          </a:p>
        </p:txBody>
      </p:sp>
      <p:sp>
        <p:nvSpPr>
          <p:cNvPr id="4" name="Zástupný symbol obsahu 3"/>
          <p:cNvSpPr>
            <a:spLocks noGrp="1"/>
          </p:cNvSpPr>
          <p:nvPr>
            <p:ph idx="1"/>
          </p:nvPr>
        </p:nvSpPr>
        <p:spPr>
          <a:xfrm>
            <a:off x="1143001" y="877078"/>
            <a:ext cx="10380215" cy="5576988"/>
          </a:xfrm>
        </p:spPr>
        <p:txBody>
          <a:bodyPr>
            <a:normAutofit fontScale="77500" lnSpcReduction="20000"/>
          </a:bodyPr>
          <a:lstStyle/>
          <a:p>
            <a:r>
              <a:rPr lang="en-GB" u="sng" dirty="0" smtClean="0"/>
              <a:t>2.2.1 </a:t>
            </a:r>
            <a:r>
              <a:rPr lang="en-GB" u="sng" dirty="0" smtClean="0"/>
              <a:t>Vineyards</a:t>
            </a:r>
            <a:r>
              <a:rPr lang="sk-SK" u="sng" dirty="0" smtClean="0"/>
              <a:t>/ </a:t>
            </a:r>
            <a:r>
              <a:rPr lang="sk-SK" b="1" u="sng" dirty="0" smtClean="0"/>
              <a:t>Vinice</a:t>
            </a:r>
            <a:endParaRPr lang="sk-SK" b="1" dirty="0" smtClean="0"/>
          </a:p>
          <a:p>
            <a:r>
              <a:rPr lang="en-GB" dirty="0" smtClean="0"/>
              <a:t>2.2.1.1 </a:t>
            </a:r>
            <a:r>
              <a:rPr lang="en-GB" dirty="0" smtClean="0"/>
              <a:t>Cultivated small-block vineyards without dispersed </a:t>
            </a:r>
            <a:r>
              <a:rPr lang="en-GB" dirty="0" smtClean="0"/>
              <a:t>buildings</a:t>
            </a:r>
            <a:r>
              <a:rPr lang="sk-SK" dirty="0" smtClean="0"/>
              <a:t>/</a:t>
            </a:r>
            <a:r>
              <a:rPr lang="sk-SK" dirty="0" smtClean="0"/>
              <a:t> </a:t>
            </a:r>
            <a:r>
              <a:rPr lang="sk-SK" b="1" dirty="0" smtClean="0"/>
              <a:t>Kultivované </a:t>
            </a:r>
            <a:r>
              <a:rPr lang="sk-SK" b="1" dirty="0" err="1" smtClean="0"/>
              <a:t>maloblokové</a:t>
            </a:r>
            <a:r>
              <a:rPr lang="sk-SK" b="1" dirty="0" smtClean="0"/>
              <a:t> vinice bez rozptýlených budov</a:t>
            </a:r>
            <a:r>
              <a:rPr lang="en-GB" b="1" dirty="0" smtClean="0"/>
              <a:t> </a:t>
            </a:r>
            <a:r>
              <a:rPr lang="en-GB" dirty="0" smtClean="0"/>
              <a:t/>
            </a:r>
            <a:br>
              <a:rPr lang="en-GB" dirty="0" smtClean="0"/>
            </a:br>
            <a:r>
              <a:rPr lang="en-GB" i="1" dirty="0" smtClean="0"/>
              <a:t>Areas (narrow-strip parcels sized below 5 ha) of vineyards without areas overgrown with shrubs (below 5%).</a:t>
            </a:r>
            <a:endParaRPr lang="sk-SK" dirty="0" smtClean="0"/>
          </a:p>
          <a:p>
            <a:r>
              <a:rPr lang="en-GB" dirty="0" smtClean="0"/>
              <a:t>2.2.1.1.1 Small-block vineyards without terraces and accompanying woody vegetation </a:t>
            </a:r>
            <a:r>
              <a:rPr lang="sk-SK" dirty="0" smtClean="0"/>
              <a:t>/</a:t>
            </a:r>
            <a:r>
              <a:rPr lang="sk-SK" dirty="0" smtClean="0"/>
              <a:t> </a:t>
            </a:r>
            <a:r>
              <a:rPr lang="sk-SK" b="1" dirty="0" err="1" smtClean="0"/>
              <a:t>Maloblokové</a:t>
            </a:r>
            <a:r>
              <a:rPr lang="sk-SK" b="1" dirty="0" smtClean="0"/>
              <a:t> vinice bez terás a sprievodnej drevinovej vegetácie</a:t>
            </a:r>
            <a:r>
              <a:rPr lang="sk-SK" dirty="0" smtClean="0"/>
              <a:t> </a:t>
            </a:r>
            <a:r>
              <a:rPr lang="en-GB" b="1" dirty="0" smtClean="0"/>
              <a:t>(</a:t>
            </a:r>
            <a:r>
              <a:rPr lang="en-GB" b="1" dirty="0" smtClean="0"/>
              <a:t>22111)</a:t>
            </a:r>
            <a:r>
              <a:rPr lang="en-GB" i="1" dirty="0" smtClean="0"/>
              <a:t>Areas of cultivated narrow-strip vineyards without terraces and accompanying grass and woody vegetation.</a:t>
            </a:r>
            <a:endParaRPr lang="sk-SK" dirty="0" smtClean="0"/>
          </a:p>
          <a:p>
            <a:r>
              <a:rPr lang="en-GB" dirty="0" smtClean="0"/>
              <a:t>2.2.1.1.2 Small-block vineyards with terraces and prevailing grass vegetation </a:t>
            </a:r>
            <a:r>
              <a:rPr lang="sk-SK" b="1" dirty="0" smtClean="0"/>
              <a:t>/</a:t>
            </a:r>
            <a:r>
              <a:rPr lang="sk-SK" b="1" dirty="0" smtClean="0"/>
              <a:t> </a:t>
            </a:r>
            <a:r>
              <a:rPr lang="sk-SK" b="1" dirty="0" err="1" smtClean="0"/>
              <a:t>Maloblokové</a:t>
            </a:r>
            <a:r>
              <a:rPr lang="sk-SK" b="1" dirty="0" smtClean="0"/>
              <a:t> vinice s terasami prevažne s trávnou vegetáciou</a:t>
            </a:r>
            <a:r>
              <a:rPr lang="sk-SK" dirty="0" smtClean="0"/>
              <a:t> </a:t>
            </a:r>
            <a:r>
              <a:rPr lang="en-GB" b="1" dirty="0" smtClean="0"/>
              <a:t>(</a:t>
            </a:r>
            <a:r>
              <a:rPr lang="en-GB" b="1" dirty="0" smtClean="0"/>
              <a:t>22112)</a:t>
            </a:r>
            <a:r>
              <a:rPr lang="en-GB" i="1" dirty="0" smtClean="0"/>
              <a:t>Areas of cultivated narrow-strip vineyards with terraces accounting for 20-40% of identified area where the slopes are covered prevailingly by grass vegetation (admixture of wood species below 20%).</a:t>
            </a:r>
            <a:endParaRPr lang="sk-SK" dirty="0" smtClean="0"/>
          </a:p>
          <a:p>
            <a:r>
              <a:rPr lang="en-GB" dirty="0" smtClean="0"/>
              <a:t>2.2.1.1.3 Small-block vineyards with terraces and prevailing continuous canopy of wood species </a:t>
            </a:r>
            <a:r>
              <a:rPr lang="sk-SK" dirty="0" smtClean="0"/>
              <a:t>/</a:t>
            </a:r>
            <a:r>
              <a:rPr lang="sk-SK" dirty="0" smtClean="0"/>
              <a:t> </a:t>
            </a:r>
            <a:r>
              <a:rPr lang="sk-SK" b="1" dirty="0" err="1" smtClean="0"/>
              <a:t>Maloblokové</a:t>
            </a:r>
            <a:r>
              <a:rPr lang="sk-SK" b="1" dirty="0" smtClean="0"/>
              <a:t> vinice s terasami prevažne so súvislým </a:t>
            </a:r>
            <a:r>
              <a:rPr lang="sk-SK" b="1" dirty="0" err="1" smtClean="0"/>
              <a:t>zápojom</a:t>
            </a:r>
            <a:r>
              <a:rPr lang="sk-SK" b="1" dirty="0" smtClean="0"/>
              <a:t> drevín</a:t>
            </a:r>
            <a:r>
              <a:rPr lang="en-GB" b="1" dirty="0" smtClean="0"/>
              <a:t>(22113)</a:t>
            </a:r>
            <a:r>
              <a:rPr lang="en-GB" i="1" dirty="0" smtClean="0"/>
              <a:t>Areas </a:t>
            </a:r>
            <a:r>
              <a:rPr lang="en-GB" i="1" dirty="0" smtClean="0"/>
              <a:t>of cultivated narrow-strip vineyards with terraces accounting for 20-40% of identified area with slopes covered by wood species (more than 80% of shrubs or trees).   </a:t>
            </a:r>
            <a:endParaRPr lang="sk-SK" dirty="0" smtClean="0"/>
          </a:p>
          <a:p>
            <a:r>
              <a:rPr lang="en-GB" dirty="0" smtClean="0"/>
              <a:t>2.2.1.2 Cultivated small-block vineyards with buildings (cottages</a:t>
            </a:r>
            <a:r>
              <a:rPr lang="en-GB" dirty="0" smtClean="0"/>
              <a:t>) </a:t>
            </a:r>
            <a:r>
              <a:rPr lang="sk-SK" dirty="0" smtClean="0"/>
              <a:t>/</a:t>
            </a:r>
            <a:r>
              <a:rPr lang="sk-SK" dirty="0" smtClean="0"/>
              <a:t> </a:t>
            </a:r>
            <a:r>
              <a:rPr lang="sk-SK" b="1" dirty="0" smtClean="0"/>
              <a:t>Kultivované </a:t>
            </a:r>
            <a:r>
              <a:rPr lang="sk-SK" b="1" dirty="0" err="1" smtClean="0"/>
              <a:t>maloblokové</a:t>
            </a:r>
            <a:r>
              <a:rPr lang="sk-SK" b="1" dirty="0" smtClean="0"/>
              <a:t> vinice s budovami (chatami)</a:t>
            </a:r>
            <a:r>
              <a:rPr lang="en-GB" i="1" dirty="0" smtClean="0"/>
              <a:t>Areas </a:t>
            </a:r>
            <a:r>
              <a:rPr lang="en-GB" i="1" dirty="0" smtClean="0"/>
              <a:t>vineyards without plots overgrown by shrubs (below 5</a:t>
            </a:r>
            <a:r>
              <a:rPr lang="en-GB" i="1" dirty="0" smtClean="0"/>
              <a:t>%).</a:t>
            </a:r>
            <a:endParaRPr lang="sk-SK" dirty="0" smtClean="0"/>
          </a:p>
          <a:p>
            <a:r>
              <a:rPr lang="en-GB" dirty="0" smtClean="0"/>
              <a:t>2.2.1.2.1 Small-block vineyards with indistinctive proportion of woody vegetation </a:t>
            </a:r>
            <a:r>
              <a:rPr lang="sk-SK" dirty="0" smtClean="0"/>
              <a:t>/</a:t>
            </a:r>
            <a:r>
              <a:rPr lang="en-GB" dirty="0" smtClean="0"/>
              <a:t> below 20%)</a:t>
            </a:r>
            <a:r>
              <a:rPr lang="sk-SK" dirty="0" smtClean="0"/>
              <a:t> </a:t>
            </a:r>
            <a:r>
              <a:rPr lang="sk-SK" b="1" dirty="0" err="1" smtClean="0"/>
              <a:t>Maloblokové</a:t>
            </a:r>
            <a:r>
              <a:rPr lang="sk-SK" b="1" dirty="0" smtClean="0"/>
              <a:t> vinice s </a:t>
            </a:r>
            <a:r>
              <a:rPr lang="sk-SK" b="1" dirty="0" smtClean="0"/>
              <a:t>nevýrazným </a:t>
            </a:r>
            <a:r>
              <a:rPr lang="sk-SK" b="1" dirty="0" smtClean="0"/>
              <a:t>podielom drevinovej vegetácie </a:t>
            </a:r>
            <a:r>
              <a:rPr lang="sk-SK" b="1" dirty="0" smtClean="0"/>
              <a:t>(</a:t>
            </a:r>
            <a:r>
              <a:rPr lang="en-US" b="1" dirty="0" smtClean="0"/>
              <a:t>&lt;</a:t>
            </a:r>
            <a:r>
              <a:rPr lang="sk-SK" dirty="0" smtClean="0"/>
              <a:t>20%) </a:t>
            </a:r>
            <a:r>
              <a:rPr lang="en-GB" dirty="0" smtClean="0"/>
              <a:t>(</a:t>
            </a:r>
            <a:r>
              <a:rPr lang="en-GB" b="1" dirty="0" smtClean="0"/>
              <a:t>(</a:t>
            </a:r>
            <a:r>
              <a:rPr lang="en-GB" b="1" dirty="0" smtClean="0"/>
              <a:t>22121)</a:t>
            </a:r>
            <a:r>
              <a:rPr lang="en-GB" i="1" dirty="0" smtClean="0"/>
              <a:t>Areas of cultivated narrow-strip vineyards without terraces with dispersed buildings.</a:t>
            </a:r>
            <a:endParaRPr lang="sk-SK" dirty="0" smtClean="0"/>
          </a:p>
          <a:p>
            <a:r>
              <a:rPr lang="en-GB" dirty="0" smtClean="0"/>
              <a:t>2.2.1.2.2 Small-block vineyards with a distinctive proportion of woody vegetation (20-40</a:t>
            </a:r>
            <a:r>
              <a:rPr lang="en-GB" dirty="0" smtClean="0"/>
              <a:t>%)</a:t>
            </a:r>
            <a:r>
              <a:rPr lang="sk-SK" dirty="0" smtClean="0"/>
              <a:t>/</a:t>
            </a:r>
            <a:r>
              <a:rPr lang="sk-SK" dirty="0" smtClean="0"/>
              <a:t> </a:t>
            </a:r>
            <a:r>
              <a:rPr lang="sk-SK" b="1" dirty="0" err="1" smtClean="0"/>
              <a:t>Maloblokové</a:t>
            </a:r>
            <a:r>
              <a:rPr lang="sk-SK" b="1" dirty="0" smtClean="0"/>
              <a:t> vinice s výrazným podielom drevinovej vegetácie (20-40 %)</a:t>
            </a:r>
            <a:r>
              <a:rPr lang="sk-SK" dirty="0" smtClean="0"/>
              <a:t> </a:t>
            </a:r>
            <a:r>
              <a:rPr lang="en-GB" b="1" dirty="0" smtClean="0"/>
              <a:t>(</a:t>
            </a:r>
            <a:r>
              <a:rPr lang="en-GB" b="1" dirty="0" smtClean="0"/>
              <a:t>22122)</a:t>
            </a:r>
            <a:r>
              <a:rPr lang="en-GB" i="1" dirty="0" smtClean="0"/>
              <a:t>Areas of cultivated narrow-strip vineyards with dispersed buildings and terraces where the slopes are not covered by more than 80% of wood species.  </a:t>
            </a:r>
            <a:endParaRPr lang="sk-SK" dirty="0" smtClean="0"/>
          </a:p>
        </p:txBody>
      </p:sp>
    </p:spTree>
    <p:extLst>
      <p:ext uri="{BB962C8B-B14F-4D97-AF65-F5344CB8AC3E}">
        <p14:creationId xmlns:p14="http://schemas.microsoft.com/office/powerpoint/2010/main" xmlns="" val="2511928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49533" y="325514"/>
            <a:ext cx="9875520" cy="624396"/>
          </a:xfrm>
        </p:spPr>
        <p:txBody>
          <a:bodyPr>
            <a:noAutofit/>
          </a:bodyPr>
          <a:lstStyle/>
          <a:p>
            <a:r>
              <a:rPr lang="sk-SK" sz="2800" dirty="0" err="1" smtClean="0"/>
              <a:t>Agricultural</a:t>
            </a:r>
            <a:r>
              <a:rPr lang="sk-SK" sz="2800" dirty="0" smtClean="0"/>
              <a:t> </a:t>
            </a:r>
            <a:r>
              <a:rPr lang="sk-SK" sz="2800" dirty="0" err="1" smtClean="0"/>
              <a:t>areas</a:t>
            </a:r>
            <a:r>
              <a:rPr lang="sk-SK" sz="2800" dirty="0" smtClean="0"/>
              <a:t> (</a:t>
            </a:r>
            <a:r>
              <a:rPr lang="sk-SK" sz="2800" dirty="0" err="1" smtClean="0"/>
              <a:t>vineyards</a:t>
            </a:r>
            <a:r>
              <a:rPr lang="sk-SK" sz="2800" dirty="0" smtClean="0"/>
              <a:t>) / Poľnohospodárske areály</a:t>
            </a:r>
            <a:endParaRPr lang="sk-SK" sz="2800" dirty="0">
              <a:solidFill>
                <a:srgbClr val="FF0000"/>
              </a:solidFill>
            </a:endParaRPr>
          </a:p>
        </p:txBody>
      </p:sp>
      <p:sp>
        <p:nvSpPr>
          <p:cNvPr id="4" name="Zástupný symbol obsahu 3"/>
          <p:cNvSpPr>
            <a:spLocks noGrp="1"/>
          </p:cNvSpPr>
          <p:nvPr>
            <p:ph idx="1"/>
          </p:nvPr>
        </p:nvSpPr>
        <p:spPr>
          <a:xfrm>
            <a:off x="1143001" y="1091953"/>
            <a:ext cx="9872871" cy="5004047"/>
          </a:xfrm>
        </p:spPr>
        <p:txBody>
          <a:bodyPr>
            <a:normAutofit fontScale="77500" lnSpcReduction="20000"/>
          </a:bodyPr>
          <a:lstStyle/>
          <a:p>
            <a:r>
              <a:rPr lang="en-GB" dirty="0" smtClean="0"/>
              <a:t>2.2.1.3 Cultivated large-block </a:t>
            </a:r>
            <a:r>
              <a:rPr lang="en-GB" dirty="0" smtClean="0"/>
              <a:t>vineyards</a:t>
            </a:r>
            <a:r>
              <a:rPr lang="sk-SK" dirty="0" smtClean="0"/>
              <a:t>/</a:t>
            </a:r>
            <a:r>
              <a:rPr lang="sk-SK" dirty="0" smtClean="0"/>
              <a:t> </a:t>
            </a:r>
            <a:r>
              <a:rPr lang="sk-SK" b="1" dirty="0" smtClean="0"/>
              <a:t>Kultivované </a:t>
            </a:r>
            <a:r>
              <a:rPr lang="sk-SK" b="1" dirty="0" err="1" smtClean="0"/>
              <a:t>veľkoblokové</a:t>
            </a:r>
            <a:r>
              <a:rPr lang="sk-SK" b="1" dirty="0" smtClean="0"/>
              <a:t> vinice </a:t>
            </a:r>
            <a:r>
              <a:rPr lang="en-GB" i="1" dirty="0" smtClean="0"/>
              <a:t>Areas </a:t>
            </a:r>
            <a:r>
              <a:rPr lang="en-GB" i="1" dirty="0" smtClean="0"/>
              <a:t>of vineyards sized over 5 ha without plots overgrown by shrubs (below 5%).</a:t>
            </a:r>
            <a:endParaRPr lang="sk-SK" dirty="0" smtClean="0"/>
          </a:p>
          <a:p>
            <a:r>
              <a:rPr lang="en-GB" dirty="0" smtClean="0"/>
              <a:t>2.2.1.3.1 Large-block vineyards without terraces and accompanying woody </a:t>
            </a:r>
            <a:r>
              <a:rPr lang="en-GB" dirty="0" err="1" smtClean="0"/>
              <a:t>vegetatio</a:t>
            </a:r>
            <a:r>
              <a:rPr lang="sk-SK" dirty="0" smtClean="0"/>
              <a:t>n</a:t>
            </a:r>
            <a:r>
              <a:rPr lang="sk-SK" dirty="0" smtClean="0"/>
              <a:t>/</a:t>
            </a:r>
            <a:r>
              <a:rPr lang="sk-SK" dirty="0" smtClean="0"/>
              <a:t> </a:t>
            </a:r>
            <a:r>
              <a:rPr lang="sk-SK" b="1" dirty="0" err="1" smtClean="0"/>
              <a:t>Veľkoblokové</a:t>
            </a:r>
            <a:r>
              <a:rPr lang="sk-SK" b="1" dirty="0" smtClean="0"/>
              <a:t> vinice bez terás a sprievodnej drevinovej vegetácie</a:t>
            </a:r>
            <a:r>
              <a:rPr lang="en-GB" b="1" dirty="0" smtClean="0"/>
              <a:t> (</a:t>
            </a:r>
            <a:r>
              <a:rPr lang="en-GB" b="1" dirty="0" smtClean="0"/>
              <a:t>22131)</a:t>
            </a:r>
            <a:r>
              <a:rPr lang="en-GB" i="1" dirty="0" smtClean="0"/>
              <a:t>Areas of cultivated large-block vineyards without terraces. </a:t>
            </a:r>
            <a:endParaRPr lang="sk-SK" dirty="0" smtClean="0"/>
          </a:p>
          <a:p>
            <a:r>
              <a:rPr lang="en-GB" dirty="0" smtClean="0"/>
              <a:t>2.2.1.3.2 Large-block vineyards with terraces covered by prevailing grass vegetation without continuous canopy of wood species</a:t>
            </a:r>
            <a:r>
              <a:rPr lang="en-GB" b="1" dirty="0" smtClean="0"/>
              <a:t> </a:t>
            </a:r>
            <a:r>
              <a:rPr lang="sk-SK" b="1" dirty="0" smtClean="0"/>
              <a:t>/</a:t>
            </a:r>
            <a:r>
              <a:rPr lang="sk-SK" dirty="0" smtClean="0"/>
              <a:t> </a:t>
            </a:r>
            <a:r>
              <a:rPr lang="sk-SK" b="1" dirty="0" err="1" smtClean="0"/>
              <a:t>Veľkoblokové</a:t>
            </a:r>
            <a:r>
              <a:rPr lang="sk-SK" b="1" dirty="0" smtClean="0"/>
              <a:t> vinice s terasami s prevažne trávnou vegetáciou bez súvislého </a:t>
            </a:r>
            <a:r>
              <a:rPr lang="sk-SK" b="1" dirty="0" err="1" smtClean="0"/>
              <a:t>zápoja</a:t>
            </a:r>
            <a:r>
              <a:rPr lang="sk-SK" b="1" dirty="0" smtClean="0"/>
              <a:t> drevín </a:t>
            </a:r>
            <a:r>
              <a:rPr lang="en-GB" b="1" dirty="0" smtClean="0"/>
              <a:t>(</a:t>
            </a:r>
            <a:r>
              <a:rPr lang="en-GB" b="1" dirty="0" smtClean="0"/>
              <a:t>22132)</a:t>
            </a:r>
            <a:r>
              <a:rPr lang="en-GB" i="1" dirty="0" smtClean="0"/>
              <a:t>Areas of cultivated large-block vineyards with terraces amounting to 20-40% of identified area where the slopes are covered by grass vegetation with admixture of wood species below 20 %.</a:t>
            </a:r>
            <a:endParaRPr lang="sk-SK" dirty="0" smtClean="0"/>
          </a:p>
          <a:p>
            <a:r>
              <a:rPr lang="en-GB" dirty="0" smtClean="0"/>
              <a:t>2.2.1.3.3 Large-block vineyards with terraces and woody </a:t>
            </a:r>
            <a:r>
              <a:rPr lang="en-GB" dirty="0" smtClean="0"/>
              <a:t>canopy</a:t>
            </a:r>
            <a:r>
              <a:rPr lang="sk-SK" dirty="0" smtClean="0"/>
              <a:t>/</a:t>
            </a:r>
            <a:r>
              <a:rPr lang="sk-SK" dirty="0" smtClean="0"/>
              <a:t> </a:t>
            </a:r>
            <a:r>
              <a:rPr lang="sk-SK" b="1" dirty="0" err="1" smtClean="0"/>
              <a:t>Veľkoblokové</a:t>
            </a:r>
            <a:r>
              <a:rPr lang="sk-SK" b="1" dirty="0" smtClean="0"/>
              <a:t> vinice s terasami so </a:t>
            </a:r>
            <a:r>
              <a:rPr lang="sk-SK" b="1" dirty="0" err="1" smtClean="0"/>
              <a:t>zápojom</a:t>
            </a:r>
            <a:r>
              <a:rPr lang="sk-SK" b="1" dirty="0" smtClean="0"/>
              <a:t> drevín</a:t>
            </a:r>
            <a:r>
              <a:rPr lang="sk-SK" dirty="0" smtClean="0"/>
              <a:t> </a:t>
            </a:r>
            <a:r>
              <a:rPr lang="en-GB" b="1" dirty="0" smtClean="0"/>
              <a:t>(</a:t>
            </a:r>
            <a:r>
              <a:rPr lang="en-GB" b="1" dirty="0" smtClean="0"/>
              <a:t>22133)</a:t>
            </a:r>
            <a:r>
              <a:rPr lang="en-GB" i="1" dirty="0" smtClean="0"/>
              <a:t>Areas of cultivated large-block vineyards with terraces accounting for 20-40% of identified area where more than 80% of slopes are covered by wood species.</a:t>
            </a:r>
            <a:endParaRPr lang="sk-SK" dirty="0" smtClean="0"/>
          </a:p>
          <a:p>
            <a:r>
              <a:rPr lang="en-GB" dirty="0" smtClean="0"/>
              <a:t>2.2.1.5 Overgrown vineyards (</a:t>
            </a:r>
            <a:r>
              <a:rPr lang="en-GB" i="1" dirty="0" err="1" smtClean="0"/>
              <a:t>pustáky</a:t>
            </a:r>
            <a:r>
              <a:rPr lang="en-GB" dirty="0" smtClean="0"/>
              <a:t>)</a:t>
            </a:r>
            <a:r>
              <a:rPr lang="sk-SK" dirty="0" smtClean="0"/>
              <a:t>/</a:t>
            </a:r>
            <a:r>
              <a:rPr lang="sk-SK" dirty="0" smtClean="0"/>
              <a:t> </a:t>
            </a:r>
            <a:r>
              <a:rPr lang="sk-SK" b="1" dirty="0" smtClean="0"/>
              <a:t>Zarastajúce vinice (</a:t>
            </a:r>
            <a:r>
              <a:rPr lang="sk-SK" b="1" dirty="0" err="1" smtClean="0"/>
              <a:t>pustáky</a:t>
            </a:r>
            <a:r>
              <a:rPr lang="sk-SK" b="1" dirty="0" smtClean="0"/>
              <a:t>)</a:t>
            </a:r>
            <a:r>
              <a:rPr lang="en-GB" b="1" dirty="0" smtClean="0"/>
              <a:t> </a:t>
            </a:r>
            <a:r>
              <a:rPr lang="en-GB" i="1" dirty="0" smtClean="0"/>
              <a:t>Abandoned areas of vineyards with dispersed areas overgrown by shrubs (5-40%). </a:t>
            </a:r>
            <a:endParaRPr lang="sk-SK" dirty="0" smtClean="0"/>
          </a:p>
          <a:p>
            <a:r>
              <a:rPr lang="en-GB" dirty="0" smtClean="0"/>
              <a:t>2.2.1.5.1 Overgrown vineyards without </a:t>
            </a:r>
            <a:r>
              <a:rPr lang="en-GB" dirty="0" smtClean="0"/>
              <a:t>terraces</a:t>
            </a:r>
            <a:r>
              <a:rPr lang="sk-SK" dirty="0" smtClean="0"/>
              <a:t>/</a:t>
            </a:r>
            <a:r>
              <a:rPr lang="sk-SK" dirty="0" smtClean="0"/>
              <a:t> </a:t>
            </a:r>
            <a:r>
              <a:rPr lang="sk-SK" b="1" dirty="0" smtClean="0"/>
              <a:t>Zarastajúce vinice bez terás</a:t>
            </a:r>
            <a:r>
              <a:rPr lang="en-GB" b="1" dirty="0" smtClean="0"/>
              <a:t> </a:t>
            </a:r>
            <a:r>
              <a:rPr lang="en-GB" b="1" dirty="0" smtClean="0"/>
              <a:t>(22151</a:t>
            </a:r>
            <a:r>
              <a:rPr lang="sk-SK" b="1" dirty="0" smtClean="0"/>
              <a:t>)</a:t>
            </a:r>
            <a:r>
              <a:rPr lang="en-GB" i="1" dirty="0" smtClean="0"/>
              <a:t>Areas of overgrown vineyards without terraces.</a:t>
            </a:r>
            <a:endParaRPr lang="sk-SK" dirty="0" smtClean="0"/>
          </a:p>
          <a:p>
            <a:r>
              <a:rPr lang="en-GB" dirty="0" smtClean="0"/>
              <a:t>2.2.1.5.2 Overgrown vineyards with </a:t>
            </a:r>
            <a:r>
              <a:rPr lang="en-GB" dirty="0" smtClean="0"/>
              <a:t>terraces</a:t>
            </a:r>
            <a:r>
              <a:rPr lang="sk-SK" dirty="0" smtClean="0"/>
              <a:t>/</a:t>
            </a:r>
            <a:r>
              <a:rPr lang="sk-SK" dirty="0" smtClean="0"/>
              <a:t> </a:t>
            </a:r>
            <a:r>
              <a:rPr lang="sk-SK" b="1" dirty="0" smtClean="0"/>
              <a:t>Zarastajúce vinice s terasami</a:t>
            </a:r>
            <a:r>
              <a:rPr lang="en-GB" b="1" dirty="0" smtClean="0"/>
              <a:t> </a:t>
            </a:r>
            <a:r>
              <a:rPr lang="en-GB" b="1" dirty="0" smtClean="0"/>
              <a:t>(22152)</a:t>
            </a:r>
            <a:r>
              <a:rPr lang="en-GB" i="1" dirty="0" smtClean="0"/>
              <a:t>Areas of overgrown vineyards with terraces where more than 80% of slopes are covered by wood species.</a:t>
            </a:r>
            <a:endParaRPr lang="sk-SK" dirty="0" smtClean="0"/>
          </a:p>
          <a:p>
            <a:endParaRPr lang="sk-SK" dirty="0"/>
          </a:p>
        </p:txBody>
      </p:sp>
    </p:spTree>
    <p:extLst>
      <p:ext uri="{BB962C8B-B14F-4D97-AF65-F5344CB8AC3E}">
        <p14:creationId xmlns:p14="http://schemas.microsoft.com/office/powerpoint/2010/main" xmlns="" val="2511928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Ladice_f.JPG"/>
          <p:cNvPicPr>
            <a:picLocks noChangeAspect="1"/>
          </p:cNvPicPr>
          <p:nvPr/>
        </p:nvPicPr>
        <p:blipFill>
          <a:blip r:embed="rId2" cstate="print"/>
          <a:stretch>
            <a:fillRect/>
          </a:stretch>
        </p:blipFill>
        <p:spPr>
          <a:xfrm>
            <a:off x="1473692" y="255724"/>
            <a:ext cx="9517232" cy="6344822"/>
          </a:xfrm>
          <a:prstGeom prst="rect">
            <a:avLst/>
          </a:prstGeom>
        </p:spPr>
      </p:pic>
      <p:sp>
        <p:nvSpPr>
          <p:cNvPr id="3" name="BlokTextu 2"/>
          <p:cNvSpPr txBox="1"/>
          <p:nvPr/>
        </p:nvSpPr>
        <p:spPr>
          <a:xfrm>
            <a:off x="7874493" y="6232124"/>
            <a:ext cx="2805344" cy="307777"/>
          </a:xfrm>
          <a:prstGeom prst="rect">
            <a:avLst/>
          </a:prstGeom>
          <a:noFill/>
        </p:spPr>
        <p:txBody>
          <a:bodyPr wrap="square" rtlCol="0">
            <a:spAutoFit/>
          </a:bodyPr>
          <a:lstStyle/>
          <a:p>
            <a:r>
              <a:rPr lang="sk-SK" sz="1400" dirty="0" smtClean="0">
                <a:solidFill>
                  <a:schemeClr val="bg1"/>
                </a:solidFill>
              </a:rPr>
              <a:t>Ladice, </a:t>
            </a:r>
            <a:r>
              <a:rPr lang="sk-SK" sz="1400" dirty="0" err="1" smtClean="0">
                <a:solidFill>
                  <a:schemeClr val="bg1"/>
                </a:solidFill>
              </a:rPr>
              <a:t>Foto</a:t>
            </a:r>
            <a:r>
              <a:rPr lang="sk-SK" sz="1400" dirty="0" smtClean="0">
                <a:solidFill>
                  <a:schemeClr val="bg1"/>
                </a:solidFill>
              </a:rPr>
              <a:t>: V. </a:t>
            </a:r>
            <a:r>
              <a:rPr lang="sk-SK" sz="1400" dirty="0" err="1" smtClean="0">
                <a:solidFill>
                  <a:schemeClr val="bg1"/>
                </a:solidFill>
              </a:rPr>
              <a:t>Falťan</a:t>
            </a:r>
            <a:endParaRPr lang="sk-SK" sz="14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3200" b="1" dirty="0" smtClean="0"/>
              <a:t>Krajina sa neustále mení vplyvom prírodných a socioekonomických procesov</a:t>
            </a:r>
            <a:endParaRPr lang="sk-SK" sz="3200" dirty="0"/>
          </a:p>
        </p:txBody>
      </p:sp>
      <p:pic>
        <p:nvPicPr>
          <p:cNvPr id="4" name="Picture 5" descr="Devin"/>
          <p:cNvPicPr>
            <a:picLocks noGrp="1" noChangeAspect="1" noChangeArrowheads="1"/>
          </p:cNvPicPr>
          <p:nvPr>
            <p:ph idx="1"/>
          </p:nvPr>
        </p:nvPicPr>
        <p:blipFill>
          <a:blip r:embed="rId2" cstate="print"/>
          <a:srcRect/>
          <a:stretch>
            <a:fillRect/>
          </a:stretch>
        </p:blipFill>
        <p:spPr bwMode="auto">
          <a:xfrm>
            <a:off x="6125591" y="1970843"/>
            <a:ext cx="5178027" cy="3883521"/>
          </a:xfrm>
          <a:prstGeom prst="rect">
            <a:avLst/>
          </a:prstGeom>
          <a:noFill/>
        </p:spPr>
      </p:pic>
      <p:pic>
        <p:nvPicPr>
          <p:cNvPr id="5" name="Picture 5" descr="151_5121"/>
          <p:cNvPicPr>
            <a:picLocks noChangeAspect="1" noChangeArrowheads="1"/>
          </p:cNvPicPr>
          <p:nvPr/>
        </p:nvPicPr>
        <p:blipFill>
          <a:blip r:embed="rId3" cstate="print"/>
          <a:srcRect/>
          <a:stretch>
            <a:fillRect/>
          </a:stretch>
        </p:blipFill>
        <p:spPr bwMode="auto">
          <a:xfrm>
            <a:off x="660400" y="1964559"/>
            <a:ext cx="5198533" cy="3899348"/>
          </a:xfrm>
          <a:prstGeom prst="rect">
            <a:avLst/>
          </a:prstGeom>
          <a:noFill/>
        </p:spPr>
      </p:pic>
      <p:sp>
        <p:nvSpPr>
          <p:cNvPr id="6" name="BlokTextu 5"/>
          <p:cNvSpPr txBox="1"/>
          <p:nvPr/>
        </p:nvSpPr>
        <p:spPr>
          <a:xfrm>
            <a:off x="677333" y="6265333"/>
            <a:ext cx="2040943" cy="369332"/>
          </a:xfrm>
          <a:prstGeom prst="rect">
            <a:avLst/>
          </a:prstGeom>
          <a:noFill/>
        </p:spPr>
        <p:txBody>
          <a:bodyPr wrap="none" rtlCol="0">
            <a:spAutoFit/>
          </a:bodyPr>
          <a:lstStyle/>
          <a:p>
            <a:r>
              <a:rPr lang="sk-SK" dirty="0" err="1" smtClean="0"/>
              <a:t>Mt</a:t>
            </a:r>
            <a:r>
              <a:rPr lang="sk-SK" dirty="0" smtClean="0"/>
              <a:t>. Elbrus (Kaukaz)</a:t>
            </a:r>
            <a:endParaRPr lang="sk-SK" dirty="0"/>
          </a:p>
        </p:txBody>
      </p:sp>
      <p:sp>
        <p:nvSpPr>
          <p:cNvPr id="7" name="BlokTextu 6"/>
          <p:cNvSpPr txBox="1"/>
          <p:nvPr/>
        </p:nvSpPr>
        <p:spPr>
          <a:xfrm>
            <a:off x="6197601" y="6251601"/>
            <a:ext cx="3334182" cy="369332"/>
          </a:xfrm>
          <a:prstGeom prst="rect">
            <a:avLst/>
          </a:prstGeom>
          <a:noFill/>
        </p:spPr>
        <p:txBody>
          <a:bodyPr wrap="none" rtlCol="0">
            <a:spAutoFit/>
          </a:bodyPr>
          <a:lstStyle/>
          <a:p>
            <a:r>
              <a:rPr lang="sk-SK" dirty="0" smtClean="0"/>
              <a:t>Devín, Devínska Kobyla (Karpaty)</a:t>
            </a:r>
            <a:endParaRPr lang="sk-SK" dirty="0"/>
          </a:p>
        </p:txBody>
      </p:sp>
      <p:sp>
        <p:nvSpPr>
          <p:cNvPr id="8" name="Obdĺžnik 7"/>
          <p:cNvSpPr/>
          <p:nvPr/>
        </p:nvSpPr>
        <p:spPr>
          <a:xfrm>
            <a:off x="4602630" y="5530334"/>
            <a:ext cx="1245406" cy="307777"/>
          </a:xfrm>
          <a:prstGeom prst="rect">
            <a:avLst/>
          </a:prstGeom>
        </p:spPr>
        <p:txBody>
          <a:bodyPr wrap="none">
            <a:spAutoFit/>
          </a:bodyPr>
          <a:lstStyle/>
          <a:p>
            <a:r>
              <a:rPr lang="sk-SK" sz="1400" dirty="0" err="1" smtClean="0">
                <a:solidFill>
                  <a:schemeClr val="bg1"/>
                </a:solidFill>
              </a:rPr>
              <a:t>Foto</a:t>
            </a:r>
            <a:r>
              <a:rPr lang="sk-SK" sz="1400" dirty="0" smtClean="0">
                <a:solidFill>
                  <a:schemeClr val="bg1"/>
                </a:solidFill>
              </a:rPr>
              <a:t>: V. </a:t>
            </a:r>
            <a:r>
              <a:rPr lang="sk-SK" sz="1400" dirty="0" err="1" smtClean="0">
                <a:solidFill>
                  <a:schemeClr val="bg1"/>
                </a:solidFill>
              </a:rPr>
              <a:t>Falťan</a:t>
            </a:r>
            <a:endParaRPr lang="sk-SK" sz="1400" dirty="0">
              <a:solidFill>
                <a:schemeClr val="bg1"/>
              </a:solidFill>
            </a:endParaRPr>
          </a:p>
        </p:txBody>
      </p:sp>
      <p:sp>
        <p:nvSpPr>
          <p:cNvPr id="9" name="Obdĺžnik 8"/>
          <p:cNvSpPr/>
          <p:nvPr/>
        </p:nvSpPr>
        <p:spPr>
          <a:xfrm>
            <a:off x="10044931" y="5581135"/>
            <a:ext cx="1245406" cy="307777"/>
          </a:xfrm>
          <a:prstGeom prst="rect">
            <a:avLst/>
          </a:prstGeom>
        </p:spPr>
        <p:txBody>
          <a:bodyPr wrap="none">
            <a:spAutoFit/>
          </a:bodyPr>
          <a:lstStyle/>
          <a:p>
            <a:r>
              <a:rPr lang="sk-SK" sz="1400" dirty="0" err="1" smtClean="0">
                <a:solidFill>
                  <a:schemeClr val="bg1"/>
                </a:solidFill>
              </a:rPr>
              <a:t>Foto</a:t>
            </a:r>
            <a:r>
              <a:rPr lang="sk-SK" sz="1400" dirty="0" smtClean="0">
                <a:solidFill>
                  <a:schemeClr val="bg1"/>
                </a:solidFill>
              </a:rPr>
              <a:t>: V. </a:t>
            </a:r>
            <a:r>
              <a:rPr lang="sk-SK" sz="1400" dirty="0" err="1" smtClean="0">
                <a:solidFill>
                  <a:schemeClr val="bg1"/>
                </a:solidFill>
              </a:rPr>
              <a:t>Falťan</a:t>
            </a:r>
            <a:endParaRPr lang="sk-SK" sz="1400" dirty="0">
              <a:solidFill>
                <a:schemeClr val="bg1"/>
              </a:solidFill>
            </a:endParaRPr>
          </a:p>
        </p:txBody>
      </p:sp>
    </p:spTree>
    <p:extLst>
      <p:ext uri="{BB962C8B-B14F-4D97-AF65-F5344CB8AC3E}">
        <p14:creationId xmlns:p14="http://schemas.microsoft.com/office/powerpoint/2010/main" xmlns="" val="2117921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49533" y="325514"/>
            <a:ext cx="9875520" cy="624396"/>
          </a:xfrm>
        </p:spPr>
        <p:txBody>
          <a:bodyPr>
            <a:noAutofit/>
          </a:bodyPr>
          <a:lstStyle/>
          <a:p>
            <a:r>
              <a:rPr lang="sk-SK" sz="2800" dirty="0" err="1" smtClean="0"/>
              <a:t>Forests</a:t>
            </a:r>
            <a:r>
              <a:rPr lang="sk-SK" sz="2800" dirty="0" smtClean="0"/>
              <a:t>, </a:t>
            </a:r>
            <a:r>
              <a:rPr lang="sk-SK" sz="2800" dirty="0" err="1" smtClean="0"/>
              <a:t>seminatural</a:t>
            </a:r>
            <a:r>
              <a:rPr lang="sk-SK" sz="2800" dirty="0" smtClean="0"/>
              <a:t> </a:t>
            </a:r>
            <a:r>
              <a:rPr lang="sk-SK" sz="2800" dirty="0" err="1" smtClean="0"/>
              <a:t>areas</a:t>
            </a:r>
            <a:r>
              <a:rPr lang="sk-SK" sz="2800" dirty="0" smtClean="0"/>
              <a:t> </a:t>
            </a:r>
            <a:r>
              <a:rPr lang="sk-SK" sz="2800" dirty="0" smtClean="0"/>
              <a:t>/ Lesné a </a:t>
            </a:r>
            <a:r>
              <a:rPr lang="sk-SK" sz="2800" dirty="0" err="1" smtClean="0"/>
              <a:t>poloprírodné</a:t>
            </a:r>
            <a:r>
              <a:rPr lang="sk-SK" sz="2800" dirty="0" smtClean="0"/>
              <a:t> areály</a:t>
            </a:r>
            <a:endParaRPr lang="sk-SK" sz="2800" dirty="0">
              <a:solidFill>
                <a:srgbClr val="FF0000"/>
              </a:solidFill>
            </a:endParaRPr>
          </a:p>
        </p:txBody>
      </p:sp>
      <p:sp>
        <p:nvSpPr>
          <p:cNvPr id="4" name="Zástupný symbol obsahu 3"/>
          <p:cNvSpPr>
            <a:spLocks noGrp="1"/>
          </p:cNvSpPr>
          <p:nvPr>
            <p:ph idx="1"/>
          </p:nvPr>
        </p:nvSpPr>
        <p:spPr>
          <a:xfrm>
            <a:off x="1143001" y="1091953"/>
            <a:ext cx="9872871" cy="5004047"/>
          </a:xfrm>
        </p:spPr>
        <p:txBody>
          <a:bodyPr>
            <a:normAutofit fontScale="92500" lnSpcReduction="20000"/>
          </a:bodyPr>
          <a:lstStyle/>
          <a:p>
            <a:r>
              <a:rPr lang="en-GB" u="sng" dirty="0" smtClean="0"/>
              <a:t>3.2.4 Transitional  </a:t>
            </a:r>
            <a:r>
              <a:rPr lang="en-GB" u="sng" dirty="0" smtClean="0"/>
              <a:t>woodland/scrub </a:t>
            </a:r>
            <a:r>
              <a:rPr lang="sk-SK" u="sng" dirty="0" smtClean="0"/>
              <a:t>/ </a:t>
            </a:r>
            <a:r>
              <a:rPr lang="sk-SK" b="1" dirty="0" smtClean="0"/>
              <a:t>Prechodné </a:t>
            </a:r>
            <a:r>
              <a:rPr lang="sk-SK" b="1" dirty="0" err="1" smtClean="0"/>
              <a:t>leso-kroviny</a:t>
            </a:r>
            <a:endParaRPr lang="sk-SK" b="1" dirty="0" smtClean="0"/>
          </a:p>
          <a:p>
            <a:r>
              <a:rPr lang="en-GB" dirty="0" smtClean="0"/>
              <a:t>3.2.4.1 Clear-cut </a:t>
            </a:r>
            <a:r>
              <a:rPr lang="en-GB" dirty="0" smtClean="0"/>
              <a:t>sites</a:t>
            </a:r>
            <a:r>
              <a:rPr lang="sk-SK" dirty="0" smtClean="0"/>
              <a:t>/</a:t>
            </a:r>
            <a:r>
              <a:rPr lang="sk-SK" dirty="0" smtClean="0"/>
              <a:t> </a:t>
            </a:r>
            <a:r>
              <a:rPr lang="sk-SK" b="1" dirty="0" smtClean="0"/>
              <a:t>Rúbaniská</a:t>
            </a:r>
            <a:r>
              <a:rPr lang="en-GB" dirty="0" smtClean="0"/>
              <a:t> </a:t>
            </a:r>
            <a:r>
              <a:rPr lang="en-GB" b="1" dirty="0" smtClean="0"/>
              <a:t>(32410)</a:t>
            </a:r>
            <a:r>
              <a:rPr lang="en-GB" i="1" dirty="0" smtClean="0"/>
              <a:t>Areas of clear-cut sites before planting; bare or overgrown by grass occasionally with local occurrence of natural young forest with an area smaller than the smallest identified area.</a:t>
            </a:r>
            <a:endParaRPr lang="sk-SK" dirty="0" smtClean="0"/>
          </a:p>
          <a:p>
            <a:r>
              <a:rPr lang="en-GB" dirty="0" smtClean="0"/>
              <a:t>3.2.4.2 Young forest </a:t>
            </a:r>
            <a:r>
              <a:rPr lang="sk-SK" dirty="0" smtClean="0"/>
              <a:t>/</a:t>
            </a:r>
            <a:r>
              <a:rPr lang="sk-SK" dirty="0" smtClean="0"/>
              <a:t> </a:t>
            </a:r>
            <a:r>
              <a:rPr lang="sk-SK" b="1" dirty="0" smtClean="0"/>
              <a:t>Lesná mladina </a:t>
            </a:r>
            <a:r>
              <a:rPr lang="en-GB" b="1" dirty="0" smtClean="0"/>
              <a:t>(</a:t>
            </a:r>
            <a:r>
              <a:rPr lang="en-GB" b="1" dirty="0" smtClean="0"/>
              <a:t>32420)</a:t>
            </a:r>
            <a:r>
              <a:rPr lang="en-GB" i="1" dirty="0" smtClean="0"/>
              <a:t>Areas of forest succession (including clear-cut sites after planting or overgrowing) with more than 40% canopy of wood species.</a:t>
            </a:r>
            <a:endParaRPr lang="sk-SK" dirty="0" smtClean="0"/>
          </a:p>
          <a:p>
            <a:r>
              <a:rPr lang="en-GB" dirty="0" smtClean="0"/>
              <a:t>3.2.4.3 Forest </a:t>
            </a:r>
            <a:r>
              <a:rPr lang="en-GB" dirty="0" smtClean="0"/>
              <a:t>nurseries</a:t>
            </a:r>
            <a:r>
              <a:rPr lang="sk-SK" dirty="0" smtClean="0"/>
              <a:t> / </a:t>
            </a:r>
            <a:r>
              <a:rPr lang="sk-SK" b="1" dirty="0" smtClean="0"/>
              <a:t>Lesné škôlky</a:t>
            </a:r>
            <a:r>
              <a:rPr lang="en-GB" b="1" dirty="0" smtClean="0"/>
              <a:t> </a:t>
            </a:r>
            <a:r>
              <a:rPr lang="en-GB" b="1" dirty="0" smtClean="0"/>
              <a:t>(32430)</a:t>
            </a:r>
            <a:r>
              <a:rPr lang="en-GB" i="1" dirty="0" smtClean="0"/>
              <a:t>Areas of forest nurseries growing seedlings of forest wood species.</a:t>
            </a:r>
            <a:endParaRPr lang="sk-SK" dirty="0" smtClean="0"/>
          </a:p>
          <a:p>
            <a:r>
              <a:rPr lang="en-GB" dirty="0" smtClean="0"/>
              <a:t>3.2.4.4 Damaged forests </a:t>
            </a:r>
            <a:r>
              <a:rPr lang="sk-SK" dirty="0" smtClean="0"/>
              <a:t>/</a:t>
            </a:r>
            <a:r>
              <a:rPr lang="sk-SK" dirty="0" smtClean="0"/>
              <a:t> </a:t>
            </a:r>
            <a:r>
              <a:rPr lang="sk-SK" b="1" dirty="0" smtClean="0"/>
              <a:t>Poškodené lesy</a:t>
            </a:r>
            <a:endParaRPr lang="sk-SK" b="1" dirty="0" smtClean="0"/>
          </a:p>
          <a:p>
            <a:r>
              <a:rPr lang="en-GB" dirty="0" smtClean="0"/>
              <a:t>3.2.4.4.1 Forests damaged by biological </a:t>
            </a:r>
            <a:r>
              <a:rPr lang="en-GB" dirty="0" smtClean="0"/>
              <a:t>pests</a:t>
            </a:r>
            <a:r>
              <a:rPr lang="sk-SK" dirty="0" smtClean="0"/>
              <a:t>/</a:t>
            </a:r>
            <a:r>
              <a:rPr lang="sk-SK" dirty="0" smtClean="0"/>
              <a:t> </a:t>
            </a:r>
            <a:r>
              <a:rPr lang="sk-SK" b="1" dirty="0" smtClean="0"/>
              <a:t>Lesy poškodené biologickými škodcami</a:t>
            </a:r>
            <a:r>
              <a:rPr lang="en-GB" b="1" dirty="0" smtClean="0"/>
              <a:t> </a:t>
            </a:r>
            <a:r>
              <a:rPr lang="en-GB" b="1" dirty="0" smtClean="0"/>
              <a:t>(32441)</a:t>
            </a:r>
            <a:r>
              <a:rPr lang="en-GB" i="1" dirty="0" smtClean="0"/>
              <a:t>Areas of evidently damaged forest (e.g. dry) only due to biological pests (typically bark beetle).</a:t>
            </a:r>
            <a:endParaRPr lang="sk-SK" dirty="0" smtClean="0"/>
          </a:p>
          <a:p>
            <a:r>
              <a:rPr lang="en-GB" dirty="0" smtClean="0"/>
              <a:t>3.2.4.4.2 Forests damaged by natural </a:t>
            </a:r>
            <a:r>
              <a:rPr lang="en-GB" dirty="0" smtClean="0"/>
              <a:t>disasters</a:t>
            </a:r>
            <a:r>
              <a:rPr lang="sk-SK" dirty="0" smtClean="0"/>
              <a:t>/</a:t>
            </a:r>
            <a:r>
              <a:rPr lang="sk-SK" dirty="0" smtClean="0"/>
              <a:t> </a:t>
            </a:r>
            <a:r>
              <a:rPr lang="sk-SK" b="1" dirty="0" smtClean="0"/>
              <a:t>Lesy poškodené prírodnou katastrofou</a:t>
            </a:r>
            <a:r>
              <a:rPr lang="en-GB" b="1" dirty="0" smtClean="0"/>
              <a:t> </a:t>
            </a:r>
            <a:r>
              <a:rPr lang="en-GB" b="1" dirty="0" smtClean="0"/>
              <a:t>(32442)</a:t>
            </a:r>
            <a:r>
              <a:rPr lang="en-GB" i="1" dirty="0" smtClean="0"/>
              <a:t>Areas of forest damaged (partially or completely broken) due to natural disaster (e.g. wind calamity, slope movement, etc.).</a:t>
            </a:r>
            <a:endParaRPr lang="sk-SK" dirty="0" smtClean="0"/>
          </a:p>
          <a:p>
            <a:r>
              <a:rPr lang="en-GB" dirty="0" smtClean="0"/>
              <a:t>3.2.4.4.3 Otherwise damaged forests </a:t>
            </a:r>
            <a:r>
              <a:rPr lang="sk-SK" dirty="0" smtClean="0"/>
              <a:t>/ </a:t>
            </a:r>
            <a:r>
              <a:rPr lang="sk-SK" b="1" dirty="0" smtClean="0"/>
              <a:t>Inak poškodené lesy </a:t>
            </a:r>
            <a:r>
              <a:rPr lang="en-GB" b="1" dirty="0" smtClean="0"/>
              <a:t>(</a:t>
            </a:r>
            <a:r>
              <a:rPr lang="en-GB" b="1" dirty="0" smtClean="0"/>
              <a:t>32443)</a:t>
            </a:r>
            <a:r>
              <a:rPr lang="en-GB" i="1" dirty="0" smtClean="0"/>
              <a:t>Areas of forest damaged (dry, broken) exclusively due to other causes (e.g. emissions, etc.). </a:t>
            </a:r>
            <a:endParaRPr lang="sk-SK" dirty="0" smtClean="0"/>
          </a:p>
          <a:p>
            <a:endParaRPr lang="sk-SK" dirty="0"/>
          </a:p>
        </p:txBody>
      </p:sp>
    </p:spTree>
    <p:extLst>
      <p:ext uri="{BB962C8B-B14F-4D97-AF65-F5344CB8AC3E}">
        <p14:creationId xmlns:p14="http://schemas.microsoft.com/office/powerpoint/2010/main" xmlns="" val="2511928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descr="IMG_8094.JPG"/>
          <p:cNvPicPr>
            <a:picLocks noChangeAspect="1"/>
          </p:cNvPicPr>
          <p:nvPr/>
        </p:nvPicPr>
        <p:blipFill>
          <a:blip r:embed="rId2" cstate="print"/>
          <a:stretch>
            <a:fillRect/>
          </a:stretch>
        </p:blipFill>
        <p:spPr>
          <a:xfrm>
            <a:off x="1873188" y="257452"/>
            <a:ext cx="8362765" cy="6272074"/>
          </a:xfrm>
          <a:prstGeom prst="rect">
            <a:avLst/>
          </a:prstGeom>
        </p:spPr>
      </p:pic>
      <p:sp>
        <p:nvSpPr>
          <p:cNvPr id="4" name="BlokTextu 3"/>
          <p:cNvSpPr txBox="1"/>
          <p:nvPr/>
        </p:nvSpPr>
        <p:spPr>
          <a:xfrm>
            <a:off x="1979719" y="6143347"/>
            <a:ext cx="2556769" cy="307777"/>
          </a:xfrm>
          <a:prstGeom prst="rect">
            <a:avLst/>
          </a:prstGeom>
          <a:noFill/>
        </p:spPr>
        <p:txBody>
          <a:bodyPr wrap="square" rtlCol="0">
            <a:spAutoFit/>
          </a:bodyPr>
          <a:lstStyle/>
          <a:p>
            <a:r>
              <a:rPr lang="sk-SK" sz="1400" dirty="0" smtClean="0">
                <a:solidFill>
                  <a:schemeClr val="bg1"/>
                </a:solidFill>
              </a:rPr>
              <a:t>Tatry, </a:t>
            </a:r>
            <a:r>
              <a:rPr lang="sk-SK" sz="1400" dirty="0" err="1" smtClean="0">
                <a:solidFill>
                  <a:schemeClr val="bg1"/>
                </a:solidFill>
              </a:rPr>
              <a:t>Foto</a:t>
            </a:r>
            <a:r>
              <a:rPr lang="sk-SK" sz="1400" dirty="0" smtClean="0">
                <a:solidFill>
                  <a:schemeClr val="bg1"/>
                </a:solidFill>
              </a:rPr>
              <a:t>: N. </a:t>
            </a:r>
            <a:r>
              <a:rPr lang="sk-SK" sz="1400" dirty="0" err="1" smtClean="0">
                <a:solidFill>
                  <a:schemeClr val="bg1"/>
                </a:solidFill>
              </a:rPr>
              <a:t>Falťanová</a:t>
            </a:r>
            <a:endParaRPr lang="sk-SK" sz="14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49533" y="325514"/>
            <a:ext cx="9875520" cy="624396"/>
          </a:xfrm>
        </p:spPr>
        <p:txBody>
          <a:bodyPr>
            <a:noAutofit/>
          </a:bodyPr>
          <a:lstStyle/>
          <a:p>
            <a:r>
              <a:rPr lang="sk-SK" sz="2800" dirty="0" err="1" smtClean="0"/>
              <a:t>Wetlands</a:t>
            </a:r>
            <a:r>
              <a:rPr lang="sk-SK" sz="2800" dirty="0" smtClean="0"/>
              <a:t> (</a:t>
            </a:r>
            <a:r>
              <a:rPr lang="sk-SK" sz="2800" dirty="0" err="1" smtClean="0"/>
              <a:t>peat</a:t>
            </a:r>
            <a:r>
              <a:rPr lang="sk-SK" sz="2800" dirty="0" smtClean="0"/>
              <a:t> </a:t>
            </a:r>
            <a:r>
              <a:rPr lang="sk-SK" sz="2800" dirty="0" err="1" smtClean="0"/>
              <a:t>bogs</a:t>
            </a:r>
            <a:r>
              <a:rPr lang="sk-SK" sz="2800" dirty="0" smtClean="0"/>
              <a:t>) / Zamokrené areály  :  mokrade</a:t>
            </a:r>
            <a:endParaRPr lang="sk-SK" sz="2800" dirty="0">
              <a:solidFill>
                <a:srgbClr val="FF0000"/>
              </a:solidFill>
            </a:endParaRPr>
          </a:p>
        </p:txBody>
      </p:sp>
      <p:sp>
        <p:nvSpPr>
          <p:cNvPr id="4" name="Zástupný symbol obsahu 3"/>
          <p:cNvSpPr>
            <a:spLocks noGrp="1"/>
          </p:cNvSpPr>
          <p:nvPr>
            <p:ph idx="1"/>
          </p:nvPr>
        </p:nvSpPr>
        <p:spPr>
          <a:xfrm>
            <a:off x="1143001" y="1091953"/>
            <a:ext cx="9872871" cy="5327508"/>
          </a:xfrm>
        </p:spPr>
        <p:txBody>
          <a:bodyPr>
            <a:normAutofit fontScale="77500" lnSpcReduction="20000"/>
          </a:bodyPr>
          <a:lstStyle/>
          <a:p>
            <a:r>
              <a:rPr lang="en-GB" u="sng" dirty="0" smtClean="0"/>
              <a:t>4.1.2 Peat </a:t>
            </a:r>
            <a:r>
              <a:rPr lang="en-GB" u="sng" dirty="0" smtClean="0"/>
              <a:t>bogs</a:t>
            </a:r>
            <a:r>
              <a:rPr lang="sk-SK" u="sng" dirty="0" smtClean="0"/>
              <a:t>/ </a:t>
            </a:r>
            <a:r>
              <a:rPr lang="sk-SK" b="1" dirty="0" smtClean="0"/>
              <a:t>Rašeliniská a slatiny</a:t>
            </a:r>
          </a:p>
          <a:p>
            <a:pPr>
              <a:buNone/>
            </a:pPr>
            <a:r>
              <a:rPr lang="en-GB" i="1" dirty="0" smtClean="0"/>
              <a:t>Areas </a:t>
            </a:r>
            <a:r>
              <a:rPr lang="en-GB" i="1" dirty="0" smtClean="0"/>
              <a:t>of peat bogs and moors with a developed layer of </a:t>
            </a:r>
            <a:r>
              <a:rPr lang="en-GB" i="1" dirty="0" err="1" smtClean="0"/>
              <a:t>organosol</a:t>
            </a:r>
            <a:r>
              <a:rPr lang="en-GB" i="1" dirty="0" smtClean="0"/>
              <a:t> (peat) exceeding 50 cm.</a:t>
            </a:r>
            <a:endParaRPr lang="sk-SK" dirty="0" smtClean="0"/>
          </a:p>
          <a:p>
            <a:r>
              <a:rPr lang="en-GB" dirty="0" smtClean="0"/>
              <a:t>4.1.2.1 </a:t>
            </a:r>
            <a:r>
              <a:rPr lang="en-GB" dirty="0" smtClean="0"/>
              <a:t>Moors</a:t>
            </a:r>
            <a:r>
              <a:rPr lang="sk-SK" dirty="0" smtClean="0"/>
              <a:t>/</a:t>
            </a:r>
            <a:r>
              <a:rPr lang="sk-SK" dirty="0" smtClean="0"/>
              <a:t> </a:t>
            </a:r>
            <a:r>
              <a:rPr lang="sk-SK" b="1" dirty="0" smtClean="0"/>
              <a:t>Slatiny</a:t>
            </a:r>
            <a:r>
              <a:rPr lang="en-GB" dirty="0" smtClean="0"/>
              <a:t> </a:t>
            </a:r>
            <a:endParaRPr lang="sk-SK" dirty="0" smtClean="0"/>
          </a:p>
          <a:p>
            <a:r>
              <a:rPr lang="en-GB" dirty="0" smtClean="0"/>
              <a:t>4.1.2.1.1 Moors with reed </a:t>
            </a:r>
            <a:r>
              <a:rPr lang="en-GB" dirty="0" smtClean="0"/>
              <a:t>stand</a:t>
            </a:r>
            <a:r>
              <a:rPr lang="sk-SK" dirty="0" smtClean="0"/>
              <a:t>/</a:t>
            </a:r>
            <a:r>
              <a:rPr lang="sk-SK" dirty="0" smtClean="0"/>
              <a:t> </a:t>
            </a:r>
            <a:r>
              <a:rPr lang="sk-SK" b="1" dirty="0" smtClean="0"/>
              <a:t>Slatiny s porastom tŕstia</a:t>
            </a:r>
            <a:r>
              <a:rPr lang="en-GB" b="1" dirty="0" smtClean="0"/>
              <a:t> </a:t>
            </a:r>
            <a:r>
              <a:rPr lang="en-GB" b="1" dirty="0" smtClean="0"/>
              <a:t>(41211)</a:t>
            </a:r>
            <a:r>
              <a:rPr lang="en-GB" i="1" dirty="0" smtClean="0"/>
              <a:t>Areas of moors prevailingly with reed stand (over 80%).</a:t>
            </a:r>
            <a:endParaRPr lang="sk-SK" dirty="0" smtClean="0"/>
          </a:p>
          <a:p>
            <a:r>
              <a:rPr lang="en-GB" dirty="0" smtClean="0"/>
              <a:t>4.1.2.1.2 Moors with small grass-herbaceous stand </a:t>
            </a:r>
            <a:r>
              <a:rPr lang="sk-SK" dirty="0" smtClean="0"/>
              <a:t> / </a:t>
            </a:r>
            <a:r>
              <a:rPr lang="sk-SK" b="1" dirty="0" smtClean="0"/>
              <a:t>Slatiny </a:t>
            </a:r>
            <a:r>
              <a:rPr lang="sk-SK" b="1" dirty="0" smtClean="0"/>
              <a:t>s nízkym </a:t>
            </a:r>
            <a:r>
              <a:rPr lang="sk-SK" b="1" dirty="0" err="1" smtClean="0"/>
              <a:t>travinno-bylinným</a:t>
            </a:r>
            <a:r>
              <a:rPr lang="sk-SK" b="1" dirty="0" smtClean="0"/>
              <a:t> porastom </a:t>
            </a:r>
            <a:r>
              <a:rPr lang="en-GB" b="1" dirty="0" smtClean="0"/>
              <a:t>(41212)</a:t>
            </a:r>
            <a:r>
              <a:rPr lang="en-GB" i="1" dirty="0" smtClean="0"/>
              <a:t>Areas </a:t>
            </a:r>
            <a:r>
              <a:rPr lang="en-GB" i="1" dirty="0" smtClean="0"/>
              <a:t>of moors prevailingly with sedges (</a:t>
            </a:r>
            <a:r>
              <a:rPr lang="en-GB" i="1" dirty="0" err="1" smtClean="0"/>
              <a:t>Carex</a:t>
            </a:r>
            <a:r>
              <a:rPr lang="en-GB" i="1" dirty="0" smtClean="0"/>
              <a:t> sp.) stand.</a:t>
            </a:r>
            <a:endParaRPr lang="sk-SK" dirty="0" smtClean="0"/>
          </a:p>
          <a:p>
            <a:r>
              <a:rPr lang="en-GB" dirty="0" smtClean="0"/>
              <a:t>4.1.2.1.3. Moors with small grass-herbaceous stand and dispersed wood </a:t>
            </a:r>
            <a:r>
              <a:rPr lang="en-GB" dirty="0" smtClean="0"/>
              <a:t>species</a:t>
            </a:r>
            <a:r>
              <a:rPr lang="sk-SK" dirty="0" smtClean="0"/>
              <a:t>/</a:t>
            </a:r>
            <a:r>
              <a:rPr lang="sk-SK" dirty="0" smtClean="0"/>
              <a:t> </a:t>
            </a:r>
            <a:r>
              <a:rPr lang="sk-SK" b="1" dirty="0" smtClean="0"/>
              <a:t>Slatiny s nízkym </a:t>
            </a:r>
            <a:r>
              <a:rPr lang="sk-SK" b="1" dirty="0" err="1" smtClean="0"/>
              <a:t>travinno-bylinným</a:t>
            </a:r>
            <a:r>
              <a:rPr lang="sk-SK" b="1" dirty="0" smtClean="0"/>
              <a:t> porastom a rozptýlenými </a:t>
            </a:r>
            <a:r>
              <a:rPr lang="sk-SK" b="1" dirty="0" err="1" smtClean="0"/>
              <a:t>drevinam</a:t>
            </a:r>
            <a:r>
              <a:rPr lang="en-GB" dirty="0" smtClean="0"/>
              <a:t> </a:t>
            </a:r>
            <a:r>
              <a:rPr lang="en-GB" b="1" dirty="0" smtClean="0"/>
              <a:t>(41213)</a:t>
            </a:r>
            <a:r>
              <a:rPr lang="en-GB" i="1" dirty="0" smtClean="0"/>
              <a:t>Areas of moors prevailingly with sedges (</a:t>
            </a:r>
            <a:r>
              <a:rPr lang="en-GB" i="1" dirty="0" err="1" smtClean="0"/>
              <a:t>Carex</a:t>
            </a:r>
            <a:r>
              <a:rPr lang="en-GB" i="1" dirty="0" smtClean="0"/>
              <a:t> sp.) stand and dispersed woods species covering 15-40%.</a:t>
            </a:r>
            <a:endParaRPr lang="sk-SK" dirty="0" smtClean="0"/>
          </a:p>
          <a:p>
            <a:r>
              <a:rPr lang="en-GB" dirty="0" smtClean="0"/>
              <a:t>4.1.2.2 Peat bogs and raised </a:t>
            </a:r>
            <a:r>
              <a:rPr lang="en-GB" dirty="0" smtClean="0"/>
              <a:t>bogs</a:t>
            </a:r>
            <a:r>
              <a:rPr lang="sk-SK" dirty="0" smtClean="0"/>
              <a:t>  </a:t>
            </a:r>
            <a:r>
              <a:rPr lang="sk-SK" b="1" dirty="0" smtClean="0"/>
              <a:t>/ </a:t>
            </a:r>
            <a:r>
              <a:rPr lang="sk-SK" b="1" dirty="0" smtClean="0"/>
              <a:t>Rašeliniská a </a:t>
            </a:r>
            <a:r>
              <a:rPr lang="sk-SK" b="1" dirty="0" err="1" smtClean="0"/>
              <a:t>vrchoviská</a:t>
            </a:r>
            <a:endParaRPr lang="sk-SK" b="1" dirty="0" smtClean="0"/>
          </a:p>
          <a:p>
            <a:r>
              <a:rPr lang="en-GB" dirty="0" smtClean="0"/>
              <a:t>4.1.2.2.1 Peat bogs and raised bogs with small grass-herbaceous </a:t>
            </a:r>
            <a:r>
              <a:rPr lang="en-GB" dirty="0" smtClean="0"/>
              <a:t>stand</a:t>
            </a:r>
            <a:r>
              <a:rPr lang="sk-SK" dirty="0" smtClean="0"/>
              <a:t>/</a:t>
            </a:r>
            <a:r>
              <a:rPr lang="sk-SK" dirty="0" smtClean="0"/>
              <a:t> </a:t>
            </a:r>
            <a:r>
              <a:rPr lang="sk-SK" b="1" dirty="0" smtClean="0"/>
              <a:t>Rašeliniská a </a:t>
            </a:r>
            <a:r>
              <a:rPr lang="sk-SK" b="1" dirty="0" err="1" smtClean="0"/>
              <a:t>vrchoviská</a:t>
            </a:r>
            <a:r>
              <a:rPr lang="sk-SK" b="1" dirty="0" smtClean="0"/>
              <a:t> s nízkym </a:t>
            </a:r>
            <a:r>
              <a:rPr lang="sk-SK" b="1" dirty="0" err="1" smtClean="0"/>
              <a:t>travinno-bylinným</a:t>
            </a:r>
            <a:r>
              <a:rPr lang="sk-SK" b="1" dirty="0" smtClean="0"/>
              <a:t> porastom</a:t>
            </a:r>
            <a:r>
              <a:rPr lang="en-GB" b="1" dirty="0" smtClean="0"/>
              <a:t> </a:t>
            </a:r>
            <a:r>
              <a:rPr lang="en-GB" b="1" dirty="0" smtClean="0"/>
              <a:t>(41221)</a:t>
            </a:r>
            <a:r>
              <a:rPr lang="en-GB" i="1" dirty="0" smtClean="0"/>
              <a:t>Areas of peat bogs and raised bogs prevailingly with cotton grass (</a:t>
            </a:r>
            <a:r>
              <a:rPr lang="en-GB" i="1" dirty="0" err="1" smtClean="0"/>
              <a:t>Eriophorum</a:t>
            </a:r>
            <a:r>
              <a:rPr lang="en-GB" i="1" dirty="0" smtClean="0"/>
              <a:t> sp.) stand.</a:t>
            </a:r>
            <a:endParaRPr lang="sk-SK" dirty="0" smtClean="0"/>
          </a:p>
          <a:p>
            <a:r>
              <a:rPr lang="en-GB" dirty="0" smtClean="0"/>
              <a:t>4.1.2.2.2 Peat bogs and raised bogs with small grass-herbaceous stand and dispersed wood </a:t>
            </a:r>
            <a:r>
              <a:rPr lang="en-GB" dirty="0" smtClean="0"/>
              <a:t>species</a:t>
            </a:r>
            <a:r>
              <a:rPr lang="sk-SK" dirty="0" smtClean="0"/>
              <a:t>/</a:t>
            </a:r>
            <a:r>
              <a:rPr lang="sk-SK" dirty="0" smtClean="0"/>
              <a:t> </a:t>
            </a:r>
            <a:r>
              <a:rPr lang="sk-SK" b="1" dirty="0" smtClean="0"/>
              <a:t>Rašeliniská a </a:t>
            </a:r>
            <a:r>
              <a:rPr lang="sk-SK" b="1" dirty="0" err="1" smtClean="0"/>
              <a:t>vrchoviská</a:t>
            </a:r>
            <a:r>
              <a:rPr lang="sk-SK" b="1" dirty="0" smtClean="0"/>
              <a:t> s nízkym </a:t>
            </a:r>
            <a:r>
              <a:rPr lang="sk-SK" b="1" dirty="0" err="1" smtClean="0"/>
              <a:t>travinno-bylinným</a:t>
            </a:r>
            <a:r>
              <a:rPr lang="sk-SK" b="1" dirty="0" smtClean="0"/>
              <a:t> porastom a rozptýlenými drevinami</a:t>
            </a:r>
            <a:r>
              <a:rPr lang="en-GB" b="1" dirty="0" smtClean="0"/>
              <a:t> </a:t>
            </a:r>
            <a:r>
              <a:rPr lang="en-GB" b="1" dirty="0" smtClean="0"/>
              <a:t>(41222)</a:t>
            </a:r>
            <a:r>
              <a:rPr lang="en-GB" i="1" dirty="0" smtClean="0"/>
              <a:t>Areas of peat bogs and raised bogs prevailingly with cotton grass (</a:t>
            </a:r>
            <a:r>
              <a:rPr lang="en-GB" i="1" dirty="0" err="1" smtClean="0"/>
              <a:t>Eriophorum</a:t>
            </a:r>
            <a:r>
              <a:rPr lang="en-GB" i="1" dirty="0" smtClean="0"/>
              <a:t> sp.) stand and dispersed wood species with coverage over 40%.</a:t>
            </a:r>
            <a:endParaRPr lang="sk-SK" dirty="0" smtClean="0"/>
          </a:p>
          <a:p>
            <a:r>
              <a:rPr lang="en-GB" dirty="0" smtClean="0"/>
              <a:t>4.1.2.3 Exploited peat </a:t>
            </a:r>
            <a:r>
              <a:rPr lang="en-GB" dirty="0" smtClean="0"/>
              <a:t>bogs</a:t>
            </a:r>
            <a:r>
              <a:rPr lang="sk-SK" dirty="0" smtClean="0"/>
              <a:t>/</a:t>
            </a:r>
            <a:r>
              <a:rPr lang="sk-SK" dirty="0" smtClean="0"/>
              <a:t> </a:t>
            </a:r>
            <a:r>
              <a:rPr lang="sk-SK" b="1" dirty="0" err="1" smtClean="0"/>
              <a:t>Vrchoviskové</a:t>
            </a:r>
            <a:r>
              <a:rPr lang="sk-SK" b="1" dirty="0" smtClean="0"/>
              <a:t> rašeliniská s ťažbou</a:t>
            </a:r>
            <a:r>
              <a:rPr lang="en-GB" b="1" dirty="0" smtClean="0"/>
              <a:t> </a:t>
            </a:r>
            <a:r>
              <a:rPr lang="en-GB" b="1" dirty="0" smtClean="0"/>
              <a:t>(41230)</a:t>
            </a:r>
            <a:r>
              <a:rPr lang="en-GB" i="1" dirty="0" smtClean="0"/>
              <a:t>Areas of peat bogs and raised bogs under exploitation and bare peat. </a:t>
            </a:r>
            <a:endParaRPr lang="sk-SK" dirty="0" smtClean="0"/>
          </a:p>
          <a:p>
            <a:endParaRPr lang="sk-SK" dirty="0"/>
          </a:p>
        </p:txBody>
      </p:sp>
    </p:spTree>
    <p:extLst>
      <p:ext uri="{BB962C8B-B14F-4D97-AF65-F5344CB8AC3E}">
        <p14:creationId xmlns:p14="http://schemas.microsoft.com/office/powerpoint/2010/main" xmlns="" val="25119286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49533" y="325514"/>
            <a:ext cx="9875520" cy="624396"/>
          </a:xfrm>
        </p:spPr>
        <p:txBody>
          <a:bodyPr>
            <a:noAutofit/>
          </a:bodyPr>
          <a:lstStyle/>
          <a:p>
            <a:r>
              <a:rPr lang="sk-SK" sz="2800" dirty="0" err="1" smtClean="0"/>
              <a:t>Water</a:t>
            </a:r>
            <a:r>
              <a:rPr lang="sk-SK" sz="2800" dirty="0" smtClean="0"/>
              <a:t> </a:t>
            </a:r>
            <a:r>
              <a:rPr lang="sk-SK" sz="2800" dirty="0" err="1" smtClean="0"/>
              <a:t>bodies</a:t>
            </a:r>
            <a:r>
              <a:rPr lang="sk-SK" sz="2800" dirty="0" smtClean="0"/>
              <a:t> / Vody</a:t>
            </a:r>
            <a:endParaRPr lang="sk-SK" sz="2800" dirty="0">
              <a:solidFill>
                <a:srgbClr val="FF0000"/>
              </a:solidFill>
            </a:endParaRPr>
          </a:p>
        </p:txBody>
      </p:sp>
      <p:sp>
        <p:nvSpPr>
          <p:cNvPr id="4" name="Zástupný symbol obsahu 3"/>
          <p:cNvSpPr>
            <a:spLocks noGrp="1"/>
          </p:cNvSpPr>
          <p:nvPr>
            <p:ph idx="1"/>
          </p:nvPr>
        </p:nvSpPr>
        <p:spPr>
          <a:xfrm>
            <a:off x="1143001" y="1091953"/>
            <a:ext cx="9872871" cy="5004047"/>
          </a:xfrm>
        </p:spPr>
        <p:txBody>
          <a:bodyPr>
            <a:normAutofit fontScale="92500"/>
          </a:bodyPr>
          <a:lstStyle/>
          <a:p>
            <a:r>
              <a:rPr lang="en-GB" u="sng" dirty="0" smtClean="0"/>
              <a:t>5.1.1 Water courses</a:t>
            </a:r>
            <a:endParaRPr lang="sk-SK" dirty="0" smtClean="0"/>
          </a:p>
          <a:p>
            <a:r>
              <a:rPr lang="en-GB" dirty="0" smtClean="0"/>
              <a:t>5.1.1.1 Rivers and </a:t>
            </a:r>
            <a:r>
              <a:rPr lang="en-GB" dirty="0" smtClean="0"/>
              <a:t>brooks</a:t>
            </a:r>
            <a:r>
              <a:rPr lang="sk-SK" b="1" dirty="0" smtClean="0"/>
              <a:t>/</a:t>
            </a:r>
            <a:r>
              <a:rPr lang="sk-SK" b="1" dirty="0" smtClean="0"/>
              <a:t> Rieky a potoky</a:t>
            </a:r>
            <a:r>
              <a:rPr lang="en-GB" b="1" dirty="0" smtClean="0"/>
              <a:t> </a:t>
            </a:r>
            <a:r>
              <a:rPr lang="en-GB" b="1" dirty="0" smtClean="0"/>
              <a:t>(51110)</a:t>
            </a:r>
            <a:r>
              <a:rPr lang="en-GB" i="1" dirty="0" smtClean="0"/>
              <a:t>Natural </a:t>
            </a:r>
            <a:r>
              <a:rPr lang="en-GB" i="1" dirty="0" smtClean="0"/>
              <a:t>streams</a:t>
            </a:r>
            <a:r>
              <a:rPr lang="sk-SK" i="1" dirty="0" smtClean="0"/>
              <a:t> </a:t>
            </a:r>
            <a:r>
              <a:rPr lang="sk-SK" i="1" dirty="0" err="1" smtClean="0"/>
              <a:t>at</a:t>
            </a:r>
            <a:r>
              <a:rPr lang="sk-SK" i="1" dirty="0" smtClean="0"/>
              <a:t> </a:t>
            </a:r>
            <a:r>
              <a:rPr lang="sk-SK" i="1" dirty="0" err="1" smtClean="0"/>
              <a:t>least</a:t>
            </a:r>
            <a:r>
              <a:rPr lang="sk-SK" i="1" dirty="0" smtClean="0"/>
              <a:t> </a:t>
            </a:r>
            <a:r>
              <a:rPr lang="en-GB" i="1" dirty="0" smtClean="0"/>
              <a:t>2 </a:t>
            </a:r>
            <a:r>
              <a:rPr lang="en-GB" i="1" dirty="0" smtClean="0"/>
              <a:t>m wide.</a:t>
            </a:r>
            <a:endParaRPr lang="sk-SK" dirty="0" smtClean="0"/>
          </a:p>
          <a:p>
            <a:r>
              <a:rPr lang="en-GB" dirty="0" smtClean="0"/>
              <a:t>5.1.1.2 </a:t>
            </a:r>
            <a:r>
              <a:rPr lang="en-GB" dirty="0" smtClean="0"/>
              <a:t>Channels</a:t>
            </a:r>
            <a:r>
              <a:rPr lang="sk-SK" dirty="0" smtClean="0"/>
              <a:t>/</a:t>
            </a:r>
            <a:r>
              <a:rPr lang="sk-SK" dirty="0" smtClean="0"/>
              <a:t> </a:t>
            </a:r>
            <a:r>
              <a:rPr lang="sk-SK" b="1" dirty="0" smtClean="0"/>
              <a:t>Kanály</a:t>
            </a:r>
            <a:r>
              <a:rPr lang="en-GB" dirty="0" smtClean="0"/>
              <a:t> </a:t>
            </a:r>
            <a:r>
              <a:rPr lang="en-GB" b="1" dirty="0" smtClean="0"/>
              <a:t>(51120)</a:t>
            </a:r>
            <a:r>
              <a:rPr lang="en-GB" i="1" dirty="0" smtClean="0"/>
              <a:t>Artificial channels or regulated streams at least 2 m wide.</a:t>
            </a:r>
            <a:endParaRPr lang="sk-SK" dirty="0" smtClean="0"/>
          </a:p>
          <a:p>
            <a:r>
              <a:rPr lang="en-GB" dirty="0" smtClean="0"/>
              <a:t>5.1.1.3 Bank vegetation of streams and channels </a:t>
            </a:r>
            <a:endParaRPr lang="sk-SK" dirty="0" smtClean="0"/>
          </a:p>
          <a:p>
            <a:r>
              <a:rPr lang="en-GB" dirty="0" smtClean="0"/>
              <a:t>5.1.1.3.1 Bank grass-herbaceous vegetation of streams and </a:t>
            </a:r>
            <a:r>
              <a:rPr lang="en-GB" dirty="0" smtClean="0"/>
              <a:t>channels</a:t>
            </a:r>
            <a:r>
              <a:rPr lang="sk-SK" b="1" dirty="0" smtClean="0"/>
              <a:t>/</a:t>
            </a:r>
            <a:r>
              <a:rPr lang="sk-SK" b="1" dirty="0" smtClean="0"/>
              <a:t> Brehová </a:t>
            </a:r>
            <a:r>
              <a:rPr lang="sk-SK" b="1" dirty="0" err="1" smtClean="0"/>
              <a:t>travinno-bylinná</a:t>
            </a:r>
            <a:r>
              <a:rPr lang="sk-SK" b="1" dirty="0" smtClean="0"/>
              <a:t> vegetácia vodných tokov a kanálov</a:t>
            </a:r>
            <a:r>
              <a:rPr lang="en-GB" dirty="0" smtClean="0"/>
              <a:t> </a:t>
            </a:r>
            <a:r>
              <a:rPr lang="en-GB" b="1" dirty="0" smtClean="0"/>
              <a:t>(51131)</a:t>
            </a:r>
            <a:r>
              <a:rPr lang="en-GB" i="1" dirty="0" smtClean="0"/>
              <a:t>Bank, prevailingly grass-herbaceous stands, at least 2 m wide along streams.</a:t>
            </a:r>
            <a:endParaRPr lang="sk-SK" dirty="0" smtClean="0"/>
          </a:p>
          <a:p>
            <a:r>
              <a:rPr lang="en-GB" dirty="0" smtClean="0"/>
              <a:t>5.1.1.3.2 Bank shrub vegetation of streams and </a:t>
            </a:r>
            <a:r>
              <a:rPr lang="en-GB" dirty="0" smtClean="0"/>
              <a:t>channels</a:t>
            </a:r>
            <a:r>
              <a:rPr lang="sk-SK" b="1" dirty="0" smtClean="0"/>
              <a:t>/</a:t>
            </a:r>
            <a:r>
              <a:rPr lang="sk-SK" b="1" dirty="0" smtClean="0"/>
              <a:t> Brehová krovinová vegetácia vodných tokov a kanálov</a:t>
            </a:r>
            <a:r>
              <a:rPr lang="en-GB" dirty="0" smtClean="0"/>
              <a:t> </a:t>
            </a:r>
            <a:r>
              <a:rPr lang="en-GB" b="1" dirty="0" smtClean="0"/>
              <a:t>(51132)</a:t>
            </a:r>
            <a:r>
              <a:rPr lang="en-GB" i="1" dirty="0" smtClean="0"/>
              <a:t>Bank, prevailingly shrub stands, at least 2 m wide along streams.</a:t>
            </a:r>
            <a:endParaRPr lang="sk-SK" dirty="0" smtClean="0"/>
          </a:p>
          <a:p>
            <a:r>
              <a:rPr lang="en-GB" dirty="0" smtClean="0"/>
              <a:t>5.1.1.3.3 Bank tree vegetation of streams and </a:t>
            </a:r>
            <a:r>
              <a:rPr lang="en-GB" dirty="0" smtClean="0"/>
              <a:t>channels</a:t>
            </a:r>
            <a:r>
              <a:rPr lang="sk-SK" dirty="0" smtClean="0"/>
              <a:t>/</a:t>
            </a:r>
            <a:r>
              <a:rPr lang="sk-SK" dirty="0" smtClean="0"/>
              <a:t> </a:t>
            </a:r>
            <a:r>
              <a:rPr lang="sk-SK" b="1" dirty="0" smtClean="0"/>
              <a:t>Brehová stromová vegetácia vodných tokov a kanálov</a:t>
            </a:r>
            <a:r>
              <a:rPr lang="en-GB" dirty="0" smtClean="0"/>
              <a:t> </a:t>
            </a:r>
            <a:r>
              <a:rPr lang="en-GB" b="1" dirty="0" smtClean="0"/>
              <a:t>(51133)</a:t>
            </a:r>
            <a:r>
              <a:rPr lang="en-GB" i="1" dirty="0" smtClean="0"/>
              <a:t>Bank, prevailingly tree stands, at least 2 m wide along streams.</a:t>
            </a:r>
            <a:endParaRPr lang="sk-SK" dirty="0" smtClean="0"/>
          </a:p>
          <a:p>
            <a:endParaRPr lang="sk-SK" dirty="0"/>
          </a:p>
        </p:txBody>
      </p:sp>
    </p:spTree>
    <p:extLst>
      <p:ext uri="{BB962C8B-B14F-4D97-AF65-F5344CB8AC3E}">
        <p14:creationId xmlns:p14="http://schemas.microsoft.com/office/powerpoint/2010/main" xmlns="" val="2511928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3600" dirty="0" smtClean="0"/>
              <a:t>Porovnanie výstupov CLC 4 a 5 </a:t>
            </a:r>
            <a:endParaRPr lang="sk-SK" sz="3600" dirty="0"/>
          </a:p>
        </p:txBody>
      </p:sp>
      <p:pic>
        <p:nvPicPr>
          <p:cNvPr id="5" name="Zástupný symbol obsahu 4"/>
          <p:cNvPicPr>
            <a:picLocks noGrp="1"/>
          </p:cNvPicPr>
          <p:nvPr>
            <p:ph idx="1"/>
          </p:nvPr>
        </p:nvPicPr>
        <p:blipFill>
          <a:blip r:embed="rId2" cstate="print"/>
          <a:srcRect l="23797" t="8049" r="27317" b="5579"/>
          <a:stretch>
            <a:fillRect/>
          </a:stretch>
        </p:blipFill>
        <p:spPr bwMode="auto">
          <a:xfrm>
            <a:off x="951420" y="1909119"/>
            <a:ext cx="3657315" cy="4038600"/>
          </a:xfrm>
          <a:prstGeom prst="rect">
            <a:avLst/>
          </a:prstGeom>
          <a:noFill/>
          <a:ln w="9525">
            <a:noFill/>
            <a:miter lim="800000"/>
            <a:headEnd/>
            <a:tailEnd/>
          </a:ln>
        </p:spPr>
      </p:pic>
      <p:pic>
        <p:nvPicPr>
          <p:cNvPr id="6" name="Obrázok 5"/>
          <p:cNvPicPr/>
          <p:nvPr/>
        </p:nvPicPr>
        <p:blipFill>
          <a:blip r:embed="rId3" cstate="print"/>
          <a:srcRect l="29448" t="8049" r="30695" b="5551"/>
          <a:stretch>
            <a:fillRect/>
          </a:stretch>
        </p:blipFill>
        <p:spPr bwMode="auto">
          <a:xfrm>
            <a:off x="4751628" y="1964724"/>
            <a:ext cx="3230837" cy="3855307"/>
          </a:xfrm>
          <a:prstGeom prst="rect">
            <a:avLst/>
          </a:prstGeom>
          <a:noFill/>
          <a:ln w="9525">
            <a:noFill/>
            <a:miter lim="800000"/>
            <a:headEnd/>
            <a:tailEnd/>
          </a:ln>
        </p:spPr>
      </p:pic>
      <p:pic>
        <p:nvPicPr>
          <p:cNvPr id="7" name="Obrázok 6"/>
          <p:cNvPicPr/>
          <p:nvPr/>
        </p:nvPicPr>
        <p:blipFill>
          <a:blip r:embed="rId4" cstate="print"/>
          <a:srcRect l="32371" t="11463" r="32527" b="9727"/>
          <a:stretch>
            <a:fillRect/>
          </a:stretch>
        </p:blipFill>
        <p:spPr bwMode="auto">
          <a:xfrm>
            <a:off x="8234213" y="1921578"/>
            <a:ext cx="2973365" cy="39725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3600" dirty="0" smtClean="0"/>
              <a:t>Odporúčaná literatúra</a:t>
            </a:r>
            <a:endParaRPr lang="sk-SK" sz="3600" dirty="0"/>
          </a:p>
        </p:txBody>
      </p:sp>
      <p:sp>
        <p:nvSpPr>
          <p:cNvPr id="3" name="Zástupný symbol obsahu 2"/>
          <p:cNvSpPr>
            <a:spLocks noGrp="1"/>
          </p:cNvSpPr>
          <p:nvPr>
            <p:ph idx="1"/>
          </p:nvPr>
        </p:nvSpPr>
        <p:spPr>
          <a:xfrm>
            <a:off x="1143001" y="1767016"/>
            <a:ext cx="9872871" cy="4328984"/>
          </a:xfrm>
        </p:spPr>
        <p:txBody>
          <a:bodyPr>
            <a:normAutofit lnSpcReduction="10000"/>
          </a:bodyPr>
          <a:lstStyle/>
          <a:p>
            <a:pPr>
              <a:buNone/>
            </a:pPr>
            <a:r>
              <a:rPr lang="sk-SK" dirty="0" smtClean="0"/>
              <a:t>FALŤAN, V., OŤAHEĽ, GÁBOR, M., RUŽEK, I. 2018: Metódy výskumu krajinnej pokrývky. Vysokoškolská učebnica, Univerzita Komenského v Bratislave, 123 s.</a:t>
            </a:r>
          </a:p>
          <a:p>
            <a:pPr>
              <a:buNone/>
            </a:pPr>
            <a:r>
              <a:rPr lang="sk-SK" dirty="0" smtClean="0">
                <a:hlinkClick r:id="rId2"/>
              </a:rPr>
              <a:t>https://</a:t>
            </a:r>
            <a:r>
              <a:rPr lang="sk-SK" dirty="0" smtClean="0">
                <a:hlinkClick r:id="rId2"/>
              </a:rPr>
              <a:t>fns.uniba.sk/fileadmin/prif/geog/kfg/O_katedre/Publik_fulltexty/FaltanEtAl2018_MetodyVyskumuKrajinnejPokryvky.pdf</a:t>
            </a:r>
            <a:endParaRPr lang="sk-SK" dirty="0" smtClean="0"/>
          </a:p>
          <a:p>
            <a:pPr>
              <a:buNone/>
            </a:pPr>
            <a:r>
              <a:rPr lang="en-US" dirty="0" smtClean="0"/>
              <a:t>HEYMANN, Y., STEENMANS, CH., CROSSILLE, G., BOSSARD, M.: CORINE Land Cover: Technical Guide. Luxembourg: Office for Official Publications of the European Communities, 1994.</a:t>
            </a:r>
            <a:endParaRPr lang="sk-SK" dirty="0" smtClean="0"/>
          </a:p>
          <a:p>
            <a:pPr>
              <a:buNone/>
            </a:pPr>
            <a:r>
              <a:rPr lang="sk-SK" dirty="0" smtClean="0"/>
              <a:t>OŤAHEĽ, J., FERANEC, J., KOPECKÁ, M., FALŤAN, V.: Modifikácia metódy CORINE </a:t>
            </a:r>
            <a:r>
              <a:rPr lang="sk-SK" dirty="0" err="1" smtClean="0"/>
              <a:t>Land</a:t>
            </a:r>
            <a:r>
              <a:rPr lang="sk-SK" dirty="0" smtClean="0"/>
              <a:t> </a:t>
            </a:r>
            <a:r>
              <a:rPr lang="sk-SK" dirty="0" err="1" smtClean="0"/>
              <a:t>Cover</a:t>
            </a:r>
            <a:r>
              <a:rPr lang="sk-SK" dirty="0" smtClean="0"/>
              <a:t> pre identifikáciu a zaznamenávanie tried krajinnej pokrývky v mierke 1:10 000 na báze </a:t>
            </a:r>
            <a:r>
              <a:rPr lang="sk-SK" dirty="0" err="1" smtClean="0"/>
              <a:t>príkladových</a:t>
            </a:r>
            <a:r>
              <a:rPr lang="sk-SK" dirty="0" smtClean="0"/>
              <a:t> štúdií z územia Slovenska. Geografický časopis 69, 3, 2017, s. </a:t>
            </a:r>
            <a:r>
              <a:rPr lang="sk-SK" dirty="0" smtClean="0"/>
              <a:t>189-224</a:t>
            </a:r>
          </a:p>
          <a:p>
            <a:pPr>
              <a:buNone/>
            </a:pPr>
            <a:r>
              <a:rPr lang="sk-SK" dirty="0" smtClean="0">
                <a:hlinkClick r:id="rId3"/>
              </a:rPr>
              <a:t>https://www.sav.sk/journals/uploads/10241144Otahel%20et%20al..</a:t>
            </a:r>
            <a:r>
              <a:rPr lang="sk-SK" dirty="0" err="1" smtClean="0">
                <a:hlinkClick r:id="rId3"/>
              </a:rPr>
              <a:t>pdf</a:t>
            </a:r>
            <a:endParaRPr lang="sk-SK" dirty="0" smtClean="0"/>
          </a:p>
          <a:p>
            <a:pPr>
              <a:buNone/>
            </a:pPr>
            <a:endParaRPr lang="sk-SK"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obsahu 3" descr="MoravaDSC03099.JPG"/>
          <p:cNvPicPr>
            <a:picLocks noGrp="1" noChangeAspect="1"/>
          </p:cNvPicPr>
          <p:nvPr>
            <p:ph idx="1"/>
          </p:nvPr>
        </p:nvPicPr>
        <p:blipFill>
          <a:blip r:embed="rId2" cstate="screen">
            <a:extLst>
              <a:ext uri="{BEBA8EAE-BF5A-486C-A8C5-ECC9F3942E4B}">
                <a14:imgProps xmlns:a14="http://schemas.microsoft.com/office/drawing/2010/main" xmlns="">
                  <a14:imgLayer r:embed="rId3">
                    <a14:imgEffect>
                      <a14:artisticMarker/>
                    </a14:imgEffect>
                  </a14:imgLayer>
                </a14:imgProps>
              </a:ext>
            </a:extLst>
          </a:blip>
          <a:stretch>
            <a:fillRect/>
          </a:stretch>
        </p:blipFill>
        <p:spPr>
          <a:xfrm>
            <a:off x="211376" y="215900"/>
            <a:ext cx="11738770" cy="6413500"/>
          </a:xfrm>
          <a:prstGeom prst="rect">
            <a:avLst/>
          </a:prstGeom>
        </p:spPr>
      </p:pic>
      <p:sp>
        <p:nvSpPr>
          <p:cNvPr id="2" name="Nadpis 1"/>
          <p:cNvSpPr>
            <a:spLocks noGrp="1"/>
          </p:cNvSpPr>
          <p:nvPr>
            <p:ph type="title"/>
          </p:nvPr>
        </p:nvSpPr>
        <p:spPr/>
        <p:txBody>
          <a:bodyPr/>
          <a:lstStyle/>
          <a:p>
            <a:r>
              <a:rPr lang="sk-SK" dirty="0" smtClean="0"/>
              <a:t>Ďakujem za pozornosť</a:t>
            </a:r>
            <a:endParaRPr lang="sk-SK" dirty="0"/>
          </a:p>
        </p:txBody>
      </p:sp>
    </p:spTree>
    <p:extLst>
      <p:ext uri="{BB962C8B-B14F-4D97-AF65-F5344CB8AC3E}">
        <p14:creationId xmlns:p14="http://schemas.microsoft.com/office/powerpoint/2010/main" xmlns="" val="2320006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34533" y="609600"/>
            <a:ext cx="9883987" cy="1356360"/>
          </a:xfrm>
        </p:spPr>
        <p:txBody>
          <a:bodyPr>
            <a:normAutofit/>
          </a:bodyPr>
          <a:lstStyle/>
          <a:p>
            <a:r>
              <a:rPr lang="sk-SK" sz="2800" b="1" dirty="0" smtClean="0"/>
              <a:t>Krajinná pokrývka</a:t>
            </a:r>
            <a:endParaRPr lang="sk-SK" sz="2800" dirty="0"/>
          </a:p>
        </p:txBody>
      </p:sp>
      <p:sp>
        <p:nvSpPr>
          <p:cNvPr id="3" name="Zástupný symbol obsahu 2"/>
          <p:cNvSpPr>
            <a:spLocks noGrp="1"/>
          </p:cNvSpPr>
          <p:nvPr>
            <p:ph idx="1"/>
          </p:nvPr>
        </p:nvSpPr>
        <p:spPr>
          <a:xfrm>
            <a:off x="1195125" y="1915160"/>
            <a:ext cx="9872871" cy="2248228"/>
          </a:xfrm>
        </p:spPr>
        <p:txBody>
          <a:bodyPr>
            <a:normAutofit/>
          </a:bodyPr>
          <a:lstStyle/>
          <a:p>
            <a:pPr marL="285756" indent="-285756" algn="just">
              <a:lnSpc>
                <a:spcPct val="80000"/>
              </a:lnSpc>
              <a:spcBef>
                <a:spcPts val="1001"/>
              </a:spcBef>
              <a:tabLst>
                <a:tab pos="338146" algn="l"/>
                <a:tab pos="785832" algn="l"/>
                <a:tab pos="1235107" algn="l"/>
                <a:tab pos="1684380" algn="l"/>
                <a:tab pos="2133653" algn="l"/>
                <a:tab pos="2582927" algn="l"/>
                <a:tab pos="3032200" algn="l"/>
                <a:tab pos="3481476" algn="l"/>
                <a:tab pos="3930750" algn="l"/>
                <a:tab pos="4380023" algn="l"/>
                <a:tab pos="4829296" algn="l"/>
                <a:tab pos="5278569" algn="l"/>
                <a:tab pos="5727842" algn="l"/>
                <a:tab pos="6177119" algn="l"/>
                <a:tab pos="6626392" algn="l"/>
                <a:tab pos="7075665" algn="l"/>
                <a:tab pos="7524939" algn="l"/>
                <a:tab pos="7974212" algn="l"/>
                <a:tab pos="8423485" algn="l"/>
                <a:tab pos="8872762" algn="l"/>
                <a:tab pos="9322033" algn="l"/>
              </a:tabLst>
            </a:pPr>
            <a:r>
              <a:rPr lang="sk-SK" sz="2000" dirty="0" smtClean="0"/>
              <a:t>Krajinná pokrývka (</a:t>
            </a:r>
            <a:r>
              <a:rPr lang="sk-SK" sz="2000" dirty="0" err="1" smtClean="0"/>
              <a:t>land</a:t>
            </a:r>
            <a:r>
              <a:rPr lang="sk-SK" sz="2000" dirty="0" smtClean="0"/>
              <a:t> </a:t>
            </a:r>
            <a:r>
              <a:rPr lang="sk-SK" sz="2000" dirty="0" err="1" smtClean="0"/>
              <a:t>cover</a:t>
            </a:r>
            <a:r>
              <a:rPr lang="sk-SK" sz="2000" dirty="0" smtClean="0"/>
              <a:t>) predstavuje materiálny prejav prírodných i socioekonomických procesov prebiehajúcich vo vzťahu k </a:t>
            </a:r>
            <a:r>
              <a:rPr lang="sk-SK" sz="2000" dirty="0" err="1" smtClean="0"/>
              <a:t>využitu</a:t>
            </a:r>
            <a:r>
              <a:rPr lang="sk-SK" sz="2000" dirty="0" smtClean="0"/>
              <a:t> krajiny (</a:t>
            </a:r>
            <a:r>
              <a:rPr lang="sk-SK" sz="2000" dirty="0" err="1" smtClean="0"/>
              <a:t>land</a:t>
            </a:r>
            <a:r>
              <a:rPr lang="sk-SK" sz="2000" dirty="0" smtClean="0"/>
              <a:t> </a:t>
            </a:r>
            <a:r>
              <a:rPr lang="sk-SK" sz="2000" dirty="0" err="1" smtClean="0"/>
              <a:t>use</a:t>
            </a:r>
            <a:r>
              <a:rPr lang="sk-SK" sz="2000" dirty="0" smtClean="0"/>
              <a:t>) na zemskom povrchu.  Je diferencovaná na základe jej fyziognomických a </a:t>
            </a:r>
            <a:r>
              <a:rPr lang="sk-SK" sz="2000" dirty="0" err="1" smtClean="0"/>
              <a:t>morfoštruktúrnych</a:t>
            </a:r>
            <a:r>
              <a:rPr lang="sk-SK" sz="2000" dirty="0" smtClean="0"/>
              <a:t> charakteristík a ilustruje intenzitu procesov a zmien v krajine (</a:t>
            </a:r>
            <a:r>
              <a:rPr lang="sk-SK" sz="2000" dirty="0" err="1" smtClean="0"/>
              <a:t>Feranec</a:t>
            </a:r>
            <a:r>
              <a:rPr lang="sk-SK" sz="2000" dirty="0" smtClean="0"/>
              <a:t> a </a:t>
            </a:r>
            <a:r>
              <a:rPr lang="sk-SK" sz="2000" dirty="0" err="1" smtClean="0"/>
              <a:t>Oťaheľ</a:t>
            </a:r>
            <a:r>
              <a:rPr lang="sk-SK" sz="2000" dirty="0" smtClean="0"/>
              <a:t>, 1999).   </a:t>
            </a:r>
          </a:p>
          <a:p>
            <a:pPr marL="285756" indent="-285756" algn="just">
              <a:lnSpc>
                <a:spcPct val="80000"/>
              </a:lnSpc>
              <a:spcBef>
                <a:spcPts val="1001"/>
              </a:spcBef>
              <a:buNone/>
              <a:tabLst>
                <a:tab pos="338146" algn="l"/>
                <a:tab pos="785832" algn="l"/>
                <a:tab pos="1235107" algn="l"/>
                <a:tab pos="1684380" algn="l"/>
                <a:tab pos="2133653" algn="l"/>
                <a:tab pos="2582927" algn="l"/>
                <a:tab pos="3032200" algn="l"/>
                <a:tab pos="3481476" algn="l"/>
                <a:tab pos="3930750" algn="l"/>
                <a:tab pos="4380023" algn="l"/>
                <a:tab pos="4829296" algn="l"/>
                <a:tab pos="5278569" algn="l"/>
                <a:tab pos="5727842" algn="l"/>
                <a:tab pos="6177119" algn="l"/>
                <a:tab pos="6626392" algn="l"/>
                <a:tab pos="7075665" algn="l"/>
                <a:tab pos="7524939" algn="l"/>
                <a:tab pos="7974212" algn="l"/>
                <a:tab pos="8423485" algn="l"/>
                <a:tab pos="8872762" algn="l"/>
                <a:tab pos="9322033" algn="l"/>
              </a:tabLst>
            </a:pPr>
            <a:endParaRPr lang="sk-SK" sz="1600" dirty="0" smtClean="0"/>
          </a:p>
          <a:p>
            <a:pPr marL="285756" indent="-285756" algn="just">
              <a:lnSpc>
                <a:spcPct val="80000"/>
              </a:lnSpc>
              <a:spcBef>
                <a:spcPts val="1001"/>
              </a:spcBef>
              <a:tabLst>
                <a:tab pos="338146" algn="l"/>
                <a:tab pos="785832" algn="l"/>
                <a:tab pos="1235107" algn="l"/>
                <a:tab pos="1684380" algn="l"/>
                <a:tab pos="2133653" algn="l"/>
                <a:tab pos="2582927" algn="l"/>
                <a:tab pos="3032200" algn="l"/>
                <a:tab pos="3481476" algn="l"/>
                <a:tab pos="3930750" algn="l"/>
                <a:tab pos="4380023" algn="l"/>
                <a:tab pos="4829296" algn="l"/>
                <a:tab pos="5278569" algn="l"/>
                <a:tab pos="5727842" algn="l"/>
                <a:tab pos="6177119" algn="l"/>
                <a:tab pos="6626392" algn="l"/>
                <a:tab pos="7075665" algn="l"/>
                <a:tab pos="7524939" algn="l"/>
                <a:tab pos="7974212" algn="l"/>
                <a:tab pos="8423485" algn="l"/>
                <a:tab pos="8872762" algn="l"/>
                <a:tab pos="9322033" algn="l"/>
              </a:tabLst>
            </a:pPr>
            <a:endParaRPr lang="sk-SK" sz="1600" dirty="0" smtClean="0"/>
          </a:p>
          <a:p>
            <a:pPr marL="285756" indent="-285756" algn="just">
              <a:lnSpc>
                <a:spcPct val="80000"/>
              </a:lnSpc>
              <a:spcBef>
                <a:spcPts val="1001"/>
              </a:spcBef>
              <a:buNone/>
              <a:tabLst>
                <a:tab pos="338146" algn="l"/>
                <a:tab pos="785832" algn="l"/>
                <a:tab pos="1235107" algn="l"/>
                <a:tab pos="1684380" algn="l"/>
                <a:tab pos="2133653" algn="l"/>
                <a:tab pos="2582927" algn="l"/>
                <a:tab pos="3032200" algn="l"/>
                <a:tab pos="3481476" algn="l"/>
                <a:tab pos="3930750" algn="l"/>
                <a:tab pos="4380023" algn="l"/>
                <a:tab pos="4829296" algn="l"/>
                <a:tab pos="5278569" algn="l"/>
                <a:tab pos="5727842" algn="l"/>
                <a:tab pos="6177119" algn="l"/>
                <a:tab pos="6626392" algn="l"/>
                <a:tab pos="7075665" algn="l"/>
                <a:tab pos="7524939" algn="l"/>
                <a:tab pos="7974212" algn="l"/>
                <a:tab pos="8423485" algn="l"/>
                <a:tab pos="8872762" algn="l"/>
                <a:tab pos="9322033" algn="l"/>
              </a:tabLst>
            </a:pPr>
            <a:endParaRPr lang="sk-SK" sz="1600" dirty="0"/>
          </a:p>
        </p:txBody>
      </p:sp>
      <p:pic>
        <p:nvPicPr>
          <p:cNvPr id="4" name="Obrázok 3" descr="traktor_DSC5516.jpg"/>
          <p:cNvPicPr>
            <a:picLocks noChangeAspect="1"/>
          </p:cNvPicPr>
          <p:nvPr/>
        </p:nvPicPr>
        <p:blipFill>
          <a:blip r:embed="rId2" cstate="screen">
            <a:extLst>
              <a:ext uri="{BEBA8EAE-BF5A-486C-A8C5-ECC9F3942E4B}">
                <a14:imgProps xmlns:a14="http://schemas.microsoft.com/office/drawing/2010/main" xmlns="">
                  <a14:imgLayer r:embed="rId3">
                    <a14:imgEffect>
                      <a14:brightnessContrast bright="20000" contrast="20000"/>
                    </a14:imgEffect>
                  </a14:imgLayer>
                </a14:imgProps>
              </a:ext>
            </a:extLst>
          </a:blip>
          <a:stretch>
            <a:fillRect/>
          </a:stretch>
        </p:blipFill>
        <p:spPr>
          <a:xfrm>
            <a:off x="7057623" y="3711272"/>
            <a:ext cx="3959573" cy="2629867"/>
          </a:xfrm>
          <a:prstGeom prst="rect">
            <a:avLst/>
          </a:prstGeom>
        </p:spPr>
      </p:pic>
      <p:sp>
        <p:nvSpPr>
          <p:cNvPr id="5" name="Obdĺžnik 4"/>
          <p:cNvSpPr/>
          <p:nvPr/>
        </p:nvSpPr>
        <p:spPr>
          <a:xfrm>
            <a:off x="1143000" y="3630258"/>
            <a:ext cx="5554014" cy="2929007"/>
          </a:xfrm>
          <a:prstGeom prst="rect">
            <a:avLst/>
          </a:prstGeom>
        </p:spPr>
        <p:txBody>
          <a:bodyPr wrap="square">
            <a:spAutoFit/>
          </a:bodyPr>
          <a:lstStyle/>
          <a:p>
            <a:r>
              <a:rPr lang="en-GB" sz="2000" dirty="0" smtClean="0"/>
              <a:t>CORINE Land Cover </a:t>
            </a:r>
            <a:r>
              <a:rPr lang="sk-SK" sz="2000" dirty="0" smtClean="0"/>
              <a:t>-</a:t>
            </a:r>
            <a:r>
              <a:rPr lang="en-GB" sz="2000" dirty="0" err="1" smtClean="0"/>
              <a:t>proje</a:t>
            </a:r>
            <a:r>
              <a:rPr lang="sk-SK" sz="2000" dirty="0" err="1" smtClean="0"/>
              <a:t>kt</a:t>
            </a:r>
            <a:r>
              <a:rPr lang="en-GB" sz="2000" dirty="0" smtClean="0"/>
              <a:t> </a:t>
            </a:r>
            <a:r>
              <a:rPr lang="sk-SK" sz="2000" dirty="0" smtClean="0"/>
              <a:t>EU prinášajúci aktuálne informácie o využívaní krajiny pre väčšinu regiónov Európy v mierkach 1:100 000. V súčasnej dobe rastie potreba oveľa detailnejšieho poznania krajiny v lokálnych mierkach pre potreby krajinného plánovania i geografického výskumu (</a:t>
            </a:r>
            <a:r>
              <a:rPr lang="en-GB" sz="2000" dirty="0" smtClean="0"/>
              <a:t>1:25 000 or 1:10 000</a:t>
            </a:r>
            <a:r>
              <a:rPr lang="sk-SK" sz="2000" dirty="0" smtClean="0"/>
              <a:t>).</a:t>
            </a:r>
          </a:p>
          <a:p>
            <a:endParaRPr lang="sk-SK" sz="2000" dirty="0" smtClean="0"/>
          </a:p>
          <a:p>
            <a:pPr algn="just">
              <a:lnSpc>
                <a:spcPct val="80000"/>
              </a:lnSpc>
              <a:spcBef>
                <a:spcPts val="1001"/>
              </a:spcBef>
              <a:tabLst>
                <a:tab pos="338146" algn="l"/>
                <a:tab pos="785832" algn="l"/>
                <a:tab pos="1235107" algn="l"/>
                <a:tab pos="1684380" algn="l"/>
                <a:tab pos="2133653" algn="l"/>
                <a:tab pos="2582927" algn="l"/>
                <a:tab pos="3032200" algn="l"/>
                <a:tab pos="3481476" algn="l"/>
                <a:tab pos="3930750" algn="l"/>
                <a:tab pos="4380023" algn="l"/>
                <a:tab pos="4829296" algn="l"/>
                <a:tab pos="5278569" algn="l"/>
                <a:tab pos="5727842" algn="l"/>
                <a:tab pos="6177119" algn="l"/>
                <a:tab pos="6626392" algn="l"/>
                <a:tab pos="7075665" algn="l"/>
                <a:tab pos="7524939" algn="l"/>
                <a:tab pos="7974212" algn="l"/>
                <a:tab pos="8423485" algn="l"/>
                <a:tab pos="8872762" algn="l"/>
                <a:tab pos="9322033" algn="l"/>
              </a:tabLst>
            </a:pPr>
            <a:endParaRPr lang="sk-SK" sz="2000" dirty="0">
              <a:solidFill>
                <a:schemeClr val="accent1"/>
              </a:solidFill>
            </a:endParaRPr>
          </a:p>
        </p:txBody>
      </p:sp>
      <p:sp>
        <p:nvSpPr>
          <p:cNvPr id="7" name="Obdĺžnik 6"/>
          <p:cNvSpPr/>
          <p:nvPr/>
        </p:nvSpPr>
        <p:spPr>
          <a:xfrm>
            <a:off x="9917598" y="6064140"/>
            <a:ext cx="1099596" cy="276999"/>
          </a:xfrm>
          <a:prstGeom prst="rect">
            <a:avLst/>
          </a:prstGeom>
        </p:spPr>
        <p:txBody>
          <a:bodyPr wrap="none">
            <a:spAutoFit/>
          </a:bodyPr>
          <a:lstStyle/>
          <a:p>
            <a:r>
              <a:rPr lang="sk-SK" sz="1200" dirty="0" err="1">
                <a:solidFill>
                  <a:schemeClr val="bg1"/>
                </a:solidFill>
              </a:rPr>
              <a:t>Foto</a:t>
            </a:r>
            <a:r>
              <a:rPr lang="sk-SK" sz="1200" dirty="0">
                <a:solidFill>
                  <a:schemeClr val="bg1"/>
                </a:solidFill>
              </a:rPr>
              <a:t>: J. Sládek</a:t>
            </a:r>
          </a:p>
        </p:txBody>
      </p:sp>
    </p:spTree>
    <p:extLst>
      <p:ext uri="{BB962C8B-B14F-4D97-AF65-F5344CB8AC3E}">
        <p14:creationId xmlns:p14="http://schemas.microsoft.com/office/powerpoint/2010/main" xmlns="" val="3437361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3200" dirty="0" smtClean="0"/>
              <a:t>CORINE </a:t>
            </a:r>
            <a:r>
              <a:rPr lang="sk-SK" sz="3200" dirty="0" err="1" smtClean="0"/>
              <a:t>Land</a:t>
            </a:r>
            <a:r>
              <a:rPr lang="sk-SK" sz="3200" dirty="0" smtClean="0"/>
              <a:t> </a:t>
            </a:r>
            <a:r>
              <a:rPr lang="sk-SK" sz="3200" dirty="0" err="1" smtClean="0"/>
              <a:t>Cover</a:t>
            </a:r>
            <a:endParaRPr lang="sk-SK" sz="3200" dirty="0"/>
          </a:p>
        </p:txBody>
      </p:sp>
      <p:sp>
        <p:nvSpPr>
          <p:cNvPr id="3" name="Zástupný symbol obsahu 2"/>
          <p:cNvSpPr>
            <a:spLocks noGrp="1"/>
          </p:cNvSpPr>
          <p:nvPr>
            <p:ph idx="1"/>
          </p:nvPr>
        </p:nvSpPr>
        <p:spPr>
          <a:xfrm>
            <a:off x="1143001" y="1509204"/>
            <a:ext cx="9872871" cy="4586796"/>
          </a:xfrm>
        </p:spPr>
        <p:txBody>
          <a:bodyPr>
            <a:normAutofit fontScale="85000" lnSpcReduction="20000"/>
          </a:bodyPr>
          <a:lstStyle/>
          <a:p>
            <a:r>
              <a:rPr lang="sk-SK" sz="2000" dirty="0" smtClean="0"/>
              <a:t>Program CORINE  mal zabezpečiť zber, koordináciu a vzájomnú kompatibilitu údajov o životnom prostredí  Európy , bol schválený v roku 1985 (</a:t>
            </a:r>
            <a:r>
              <a:rPr lang="sk-SK" sz="2000" dirty="0" err="1" smtClean="0"/>
              <a:t>Heymann</a:t>
            </a:r>
            <a:r>
              <a:rPr lang="sk-SK" sz="2000" dirty="0" smtClean="0"/>
              <a:t> </a:t>
            </a:r>
            <a:r>
              <a:rPr lang="sk-SK" sz="2000" dirty="0" err="1" smtClean="0"/>
              <a:t>et</a:t>
            </a:r>
            <a:r>
              <a:rPr lang="sk-SK" sz="2000" dirty="0" smtClean="0"/>
              <a:t> al., 1994). </a:t>
            </a:r>
          </a:p>
          <a:p>
            <a:pPr>
              <a:buNone/>
            </a:pPr>
            <a:endParaRPr lang="sk-SK" sz="2000" dirty="0" smtClean="0"/>
          </a:p>
          <a:p>
            <a:r>
              <a:rPr lang="sk-SK" sz="2000" dirty="0" smtClean="0"/>
              <a:t>Slovensko participuje od roku 1991 v rámci programu Európskeho spoločenstva CORINE na riešení projektu </a:t>
            </a:r>
            <a:r>
              <a:rPr lang="sk-SK" sz="2000" dirty="0" err="1" smtClean="0"/>
              <a:t>Land</a:t>
            </a:r>
            <a:r>
              <a:rPr lang="sk-SK" sz="2000" dirty="0" smtClean="0"/>
              <a:t> </a:t>
            </a:r>
            <a:r>
              <a:rPr lang="sk-SK" sz="2000" dirty="0" err="1" smtClean="0"/>
              <a:t>Cover</a:t>
            </a:r>
            <a:r>
              <a:rPr lang="sk-SK" sz="2000" dirty="0" smtClean="0"/>
              <a:t>. V rámci projektu boli definované medzinárodne záväzné kategórie foriem krajinnej pokrývky.</a:t>
            </a:r>
          </a:p>
          <a:p>
            <a:endParaRPr lang="sk-SK" sz="2000" dirty="0" smtClean="0"/>
          </a:p>
          <a:p>
            <a:r>
              <a:rPr lang="sk-SK" sz="2100" dirty="0" smtClean="0"/>
              <a:t>Všetky údajové vrstvy CLC (pre naše krajiny 1990,2000,2006,2012,2018) sú dostupné na adrese EEA a sú </a:t>
            </a:r>
            <a:r>
              <a:rPr lang="sk-SK" sz="2100" dirty="0" err="1" smtClean="0"/>
              <a:t>sučasťou</a:t>
            </a:r>
            <a:r>
              <a:rPr lang="sk-SK" sz="2100" dirty="0" smtClean="0"/>
              <a:t> </a:t>
            </a:r>
            <a:r>
              <a:rPr lang="sk-SK" sz="2100" dirty="0" err="1" smtClean="0"/>
              <a:t>služeb</a:t>
            </a:r>
            <a:r>
              <a:rPr lang="sk-SK" sz="2100" dirty="0" smtClean="0"/>
              <a:t> pre  program  </a:t>
            </a:r>
            <a:r>
              <a:rPr lang="sk-SK" sz="2100" dirty="0" err="1" smtClean="0"/>
              <a:t>Copernicus</a:t>
            </a:r>
            <a:r>
              <a:rPr lang="sk-SK" sz="2100" dirty="0" smtClean="0"/>
              <a:t> (</a:t>
            </a:r>
            <a:r>
              <a:rPr lang="sk-SK" sz="2100" dirty="0" err="1" smtClean="0"/>
              <a:t>pôv.GMES</a:t>
            </a:r>
            <a:r>
              <a:rPr lang="sk-SK" sz="2100" dirty="0" smtClean="0"/>
              <a:t>): </a:t>
            </a:r>
            <a:r>
              <a:rPr lang="sk-SK" sz="2100" dirty="0" smtClean="0">
                <a:hlinkClick r:id="rId2"/>
              </a:rPr>
              <a:t>http://land.copernicus.eu/pan-european/corine-land-cover/view</a:t>
            </a:r>
            <a:r>
              <a:rPr lang="sk-SK" sz="2100" dirty="0" smtClean="0"/>
              <a:t>, alebo SAŽP: </a:t>
            </a:r>
            <a:r>
              <a:rPr lang="sk-SK" sz="2100" dirty="0" err="1" smtClean="0">
                <a:hlinkClick r:id="rId3"/>
              </a:rPr>
              <a:t>rpi.gov.sk</a:t>
            </a:r>
            <a:r>
              <a:rPr lang="sk-SK" sz="2100" dirty="0" smtClean="0"/>
              <a:t>. </a:t>
            </a:r>
          </a:p>
          <a:p>
            <a:endParaRPr lang="sk-SK" sz="2000" dirty="0" smtClean="0"/>
          </a:p>
          <a:p>
            <a:r>
              <a:rPr lang="sk-SK" sz="2100" dirty="0" smtClean="0">
                <a:hlinkClick r:id="rId4"/>
              </a:rPr>
              <a:t>https://www.enviroportal.sk/seis/copernicus-gio-land </a:t>
            </a:r>
            <a:r>
              <a:rPr lang="sk-SK" sz="2100" dirty="0" smtClean="0">
                <a:hlinkClick r:id="rId2"/>
              </a:rPr>
              <a:t>,     </a:t>
            </a:r>
            <a:r>
              <a:rPr lang="sk-SK" sz="2100" dirty="0" smtClean="0">
                <a:hlinkClick r:id="rId5"/>
              </a:rPr>
              <a:t>http://copernicus.gov.cz/uzemi</a:t>
            </a:r>
            <a:endParaRPr lang="sk-SK" sz="2100" dirty="0" smtClean="0">
              <a:hlinkClick r:id="rId2"/>
            </a:endParaRPr>
          </a:p>
          <a:p>
            <a:pPr>
              <a:buNone/>
            </a:pPr>
            <a:endParaRPr lang="sk-SK" sz="2000" dirty="0" smtClean="0"/>
          </a:p>
          <a:p>
            <a:r>
              <a:rPr lang="sk-SK" sz="2000" dirty="0" smtClean="0"/>
              <a:t>Mapovaniu sekundárnej (súčasnej) krajinnej štruktúry sa venovala pozornosť i v rámci projektu CORINE </a:t>
            </a:r>
            <a:r>
              <a:rPr lang="sk-SK" sz="2000" dirty="0" err="1" smtClean="0"/>
              <a:t>Biotopes</a:t>
            </a:r>
            <a:r>
              <a:rPr lang="sk-SK" sz="2000" dirty="0" smtClean="0"/>
              <a:t> na základe mapových podkladov v mierke 1:25 000, leteckých snímok a ďalších dostupných podkladov, pričom význam má najmä mapovanie reálnej vegetácie vo veľkých mierkach</a:t>
            </a:r>
            <a:endParaRPr lang="sk-SK"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endParaRPr lang="sk-SK" smtClean="0"/>
          </a:p>
        </p:txBody>
      </p:sp>
      <p:pic>
        <p:nvPicPr>
          <p:cNvPr id="25603" name="Picture 3"/>
          <p:cNvPicPr>
            <a:picLocks noGrp="1" noChangeAspect="1" noChangeArrowheads="1"/>
          </p:cNvPicPr>
          <p:nvPr>
            <p:ph type="body" idx="1"/>
          </p:nvPr>
        </p:nvPicPr>
        <p:blipFill>
          <a:blip r:embed="rId2" cstate="print"/>
          <a:srcRect l="12468" t="9490" r="10944" b="4249"/>
          <a:stretch>
            <a:fillRect/>
          </a:stretch>
        </p:blipFill>
        <p:spPr>
          <a:xfrm>
            <a:off x="621438" y="395202"/>
            <a:ext cx="10830756" cy="613575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074198" y="258560"/>
            <a:ext cx="10067278" cy="62920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16240" y="322921"/>
            <a:ext cx="9916359" cy="619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Obrázok 5" descr="MoravaDSC03099.JPG"/>
          <p:cNvPicPr>
            <a:picLocks noChangeAspect="1"/>
          </p:cNvPicPr>
          <p:nvPr/>
        </p:nvPicPr>
        <p:blipFill>
          <a:blip r:embed="rId2" cstate="screen"/>
          <a:srcRect r="-6332" b="1394"/>
          <a:stretch>
            <a:fillRect/>
          </a:stretch>
        </p:blipFill>
        <p:spPr>
          <a:xfrm>
            <a:off x="2066885" y="247972"/>
            <a:ext cx="9041382" cy="6288295"/>
          </a:xfrm>
          <a:prstGeom prst="rect">
            <a:avLst/>
          </a:prstGeom>
        </p:spPr>
      </p:pic>
      <p:sp>
        <p:nvSpPr>
          <p:cNvPr id="7" name="Nadpis 1"/>
          <p:cNvSpPr txBox="1">
            <a:spLocks/>
          </p:cNvSpPr>
          <p:nvPr/>
        </p:nvSpPr>
        <p:spPr>
          <a:xfrm>
            <a:off x="2066885" y="238071"/>
            <a:ext cx="8502958" cy="579268"/>
          </a:xfrm>
          <a:prstGeom prst="rect">
            <a:avLst/>
          </a:prstGeom>
          <a:solidFill>
            <a:schemeClr val="accent1"/>
          </a:solidFill>
          <a:ln w="6350">
            <a:solidFill>
              <a:schemeClr val="bg1"/>
            </a:solidFill>
          </a:ln>
        </p:spPr>
        <p:txBody>
          <a:bodyPr vert="horz" lIns="91440" tIns="45721" rIns="91440" bIns="45721"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just"/>
            <a:r>
              <a:rPr lang="sk-SK" sz="2000" dirty="0" smtClean="0">
                <a:solidFill>
                  <a:schemeClr val="bg1"/>
                </a:solidFill>
              </a:rPr>
              <a:t>Lesné a </a:t>
            </a:r>
            <a:r>
              <a:rPr lang="sk-SK" sz="2000" dirty="0" err="1" smtClean="0">
                <a:solidFill>
                  <a:schemeClr val="bg1"/>
                </a:solidFill>
              </a:rPr>
              <a:t>poloprírodné</a:t>
            </a:r>
            <a:r>
              <a:rPr lang="sk-SK" sz="2000" dirty="0" smtClean="0">
                <a:solidFill>
                  <a:schemeClr val="bg1"/>
                </a:solidFill>
              </a:rPr>
              <a:t> areály, mokrade, </a:t>
            </a:r>
            <a:r>
              <a:rPr lang="sk-SK" sz="2000" dirty="0" err="1" smtClean="0">
                <a:solidFill>
                  <a:schemeClr val="bg1"/>
                </a:solidFill>
              </a:rPr>
              <a:t>Wetlands</a:t>
            </a:r>
            <a:r>
              <a:rPr lang="sk-SK" sz="2000" dirty="0" smtClean="0">
                <a:solidFill>
                  <a:schemeClr val="bg1"/>
                </a:solidFill>
              </a:rPr>
              <a:t>,  vodné plochy (Devínska </a:t>
            </a:r>
            <a:r>
              <a:rPr lang="sk-SK" sz="2000" dirty="0">
                <a:solidFill>
                  <a:schemeClr val="bg1"/>
                </a:solidFill>
              </a:rPr>
              <a:t>Nová Ves)</a:t>
            </a:r>
          </a:p>
        </p:txBody>
      </p:sp>
      <p:sp>
        <p:nvSpPr>
          <p:cNvPr id="8" name="Obdĺžnik 7"/>
          <p:cNvSpPr/>
          <p:nvPr/>
        </p:nvSpPr>
        <p:spPr>
          <a:xfrm>
            <a:off x="9470247" y="6348195"/>
            <a:ext cx="1099596" cy="276999"/>
          </a:xfrm>
          <a:prstGeom prst="rect">
            <a:avLst/>
          </a:prstGeom>
        </p:spPr>
        <p:txBody>
          <a:bodyPr wrap="none">
            <a:spAutoFit/>
          </a:bodyPr>
          <a:lstStyle/>
          <a:p>
            <a:r>
              <a:rPr lang="sk-SK" sz="1200" dirty="0" err="1">
                <a:solidFill>
                  <a:schemeClr val="bg1"/>
                </a:solidFill>
              </a:rPr>
              <a:t>Foto</a:t>
            </a:r>
            <a:r>
              <a:rPr lang="sk-SK" sz="1200" dirty="0">
                <a:solidFill>
                  <a:schemeClr val="bg1"/>
                </a:solidFill>
              </a:rPr>
              <a:t>: J. Sládek</a:t>
            </a:r>
          </a:p>
        </p:txBody>
      </p:sp>
    </p:spTree>
    <p:extLst>
      <p:ext uri="{BB962C8B-B14F-4D97-AF65-F5344CB8AC3E}">
        <p14:creationId xmlns:p14="http://schemas.microsoft.com/office/powerpoint/2010/main" xmlns="" val="1874581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Základ">
  <a:themeElements>
    <a:clrScheme name="Modrozelená">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Zákla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D9D01AC2-EE7D-4E49-99EE-8E62E4E7E8A7}"/>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TM03457444[[fn=Základ]]</Template>
  <TotalTime>1591</TotalTime>
  <Words>1356</Words>
  <Application>Microsoft Office PowerPoint</Application>
  <PresentationFormat>Vlastná</PresentationFormat>
  <Paragraphs>181</Paragraphs>
  <Slides>36</Slides>
  <Notes>1</Notes>
  <HiddenSlides>0</HiddenSlides>
  <MMClips>0</MMClips>
  <ScaleCrop>false</ScaleCrop>
  <HeadingPairs>
    <vt:vector size="4" baseType="variant">
      <vt:variant>
        <vt:lpstr>Motív</vt:lpstr>
      </vt:variant>
      <vt:variant>
        <vt:i4>1</vt:i4>
      </vt:variant>
      <vt:variant>
        <vt:lpstr>Nadpisy snímok</vt:lpstr>
      </vt:variant>
      <vt:variant>
        <vt:i4>36</vt:i4>
      </vt:variant>
    </vt:vector>
  </HeadingPairs>
  <TitlesOfParts>
    <vt:vector size="37" baseType="lpstr">
      <vt:lpstr>Základ</vt:lpstr>
      <vt:lpstr>Detailné mapovanie krajinnej pokrývky s využitím legendy corine land cover</vt:lpstr>
      <vt:lpstr>Obsah:</vt:lpstr>
      <vt:lpstr>Krajina sa neustále mení vplyvom prírodných a socioekonomických procesov</vt:lpstr>
      <vt:lpstr>Krajinná pokrývka</vt:lpstr>
      <vt:lpstr>CORINE Land Cover</vt:lpstr>
      <vt:lpstr>Snímka 6</vt:lpstr>
      <vt:lpstr>Snímka 7</vt:lpstr>
      <vt:lpstr>Snímka 8</vt:lpstr>
      <vt:lpstr>Snímka 9</vt:lpstr>
      <vt:lpstr>Snímka 10</vt:lpstr>
      <vt:lpstr>Snímka 11</vt:lpstr>
      <vt:lpstr>Limity CLC     3rd level  4th level   5th level (návrh)     (1:100 000) (1:50 000) (1:10 000)</vt:lpstr>
      <vt:lpstr>COPERNICUS</vt:lpstr>
      <vt:lpstr>  </vt:lpstr>
      <vt:lpstr>Opis lokálneho poškodenia</vt:lpstr>
      <vt:lpstr>Interpretácia krajinnej pokrývky pre ochranu pred povodňami</vt:lpstr>
      <vt:lpstr>Snímka 17</vt:lpstr>
      <vt:lpstr>Snímka 18</vt:lpstr>
      <vt:lpstr>Detailné hodnotenie dlhodobého vývoja krajiny</vt:lpstr>
      <vt:lpstr>Vplyv vybraných faktorov na priestorovú diferencovanosťž tried krajinnej pokrývky. Jednoduchá lineárna regresia bola použitá na výpočet R2</vt:lpstr>
      <vt:lpstr>  Modifikácia metódy CORINE Land Cover a nomenklatúra pre identifikáciu a zaznamenávanie tried krajinnej pokrývky v mierke 1: 10 000 pripravená na základe príkladových štúdií na území Slovenska   Oťaheľ, J., Feranec, J., Kopecká, M., Falťan, V. (2017)</vt:lpstr>
      <vt:lpstr>Vybrané časti z nomenklatúry CLC a ich determinácia</vt:lpstr>
      <vt:lpstr>Artificial surfaces (fabric)/Urbanizované a technizované areály</vt:lpstr>
      <vt:lpstr>Artificial surfaces (fabric)/Urbanizované a technizované areály</vt:lpstr>
      <vt:lpstr>Artificial surfaces (fabric) Urbanizované a technizované areály</vt:lpstr>
      <vt:lpstr>Snímka 26</vt:lpstr>
      <vt:lpstr>Agricultural areas (vineyards) / Poľnohospodárske areály</vt:lpstr>
      <vt:lpstr>Agricultural areas (vineyards) / Poľnohospodárske areály</vt:lpstr>
      <vt:lpstr>Snímka 29</vt:lpstr>
      <vt:lpstr>Forests, seminatural areas / Lesné a poloprírodné areály</vt:lpstr>
      <vt:lpstr>Snímka 31</vt:lpstr>
      <vt:lpstr>Wetlands (peat bogs) / Zamokrené areály  :  mokrade</vt:lpstr>
      <vt:lpstr>Water bodies / Vody</vt:lpstr>
      <vt:lpstr>Porovnanie výstupov CLC 4 a 5 </vt:lpstr>
      <vt:lpstr>Odporúčaná literatúra</vt:lpstr>
      <vt:lpstr>Ďakujem za pozornosť</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Koncepcia ochrany a využívania zdrojov povrchovej a podzemnej vody  v bratislavskom samosprávnom kraji</dc:title>
  <dc:creator>Lukas</dc:creator>
  <cp:lastModifiedBy>Vlado</cp:lastModifiedBy>
  <cp:revision>174</cp:revision>
  <dcterms:created xsi:type="dcterms:W3CDTF">2017-03-10T14:30:55Z</dcterms:created>
  <dcterms:modified xsi:type="dcterms:W3CDTF">2019-04-05T11:30:37Z</dcterms:modified>
</cp:coreProperties>
</file>