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1"/>
  </p:notesMasterIdLst>
  <p:sldIdLst>
    <p:sldId id="256" r:id="rId3"/>
    <p:sldId id="258" r:id="rId4"/>
    <p:sldId id="266" r:id="rId5"/>
    <p:sldId id="268" r:id="rId6"/>
    <p:sldId id="270" r:id="rId7"/>
    <p:sldId id="271" r:id="rId8"/>
    <p:sldId id="272" r:id="rId9"/>
    <p:sldId id="273" r:id="rId10"/>
    <p:sldId id="269" r:id="rId11"/>
    <p:sldId id="259" r:id="rId12"/>
    <p:sldId id="274" r:id="rId13"/>
    <p:sldId id="310" r:id="rId14"/>
    <p:sldId id="311" r:id="rId15"/>
    <p:sldId id="275" r:id="rId16"/>
    <p:sldId id="265" r:id="rId17"/>
    <p:sldId id="276" r:id="rId18"/>
    <p:sldId id="280" r:id="rId19"/>
    <p:sldId id="281" r:id="rId20"/>
    <p:sldId id="282" r:id="rId21"/>
    <p:sldId id="277" r:id="rId22"/>
    <p:sldId id="278" r:id="rId23"/>
    <p:sldId id="257" r:id="rId24"/>
    <p:sldId id="283" r:id="rId25"/>
    <p:sldId id="289" r:id="rId26"/>
    <p:sldId id="284" r:id="rId27"/>
    <p:sldId id="290" r:id="rId28"/>
    <p:sldId id="291" r:id="rId29"/>
    <p:sldId id="263" r:id="rId30"/>
    <p:sldId id="285" r:id="rId31"/>
    <p:sldId id="286" r:id="rId32"/>
    <p:sldId id="304" r:id="rId33"/>
    <p:sldId id="288" r:id="rId34"/>
    <p:sldId id="299" r:id="rId35"/>
    <p:sldId id="292" r:id="rId36"/>
    <p:sldId id="296" r:id="rId37"/>
    <p:sldId id="293" r:id="rId38"/>
    <p:sldId id="298" r:id="rId39"/>
    <p:sldId id="305" r:id="rId40"/>
    <p:sldId id="294" r:id="rId41"/>
    <p:sldId id="301" r:id="rId42"/>
    <p:sldId id="303" r:id="rId43"/>
    <p:sldId id="300" r:id="rId44"/>
    <p:sldId id="306" r:id="rId45"/>
    <p:sldId id="307" r:id="rId46"/>
    <p:sldId id="302" r:id="rId47"/>
    <p:sldId id="308" r:id="rId48"/>
    <p:sldId id="309" r:id="rId49"/>
    <p:sldId id="29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3DD60DC-5BFF-4623-8819-771BF20B74CA}">
          <p14:sldIdLst>
            <p14:sldId id="256"/>
            <p14:sldId id="258"/>
            <p14:sldId id="266"/>
            <p14:sldId id="268"/>
            <p14:sldId id="270"/>
            <p14:sldId id="271"/>
            <p14:sldId id="272"/>
          </p14:sldIdLst>
        </p14:section>
        <p14:section name="Oddíl bez názvu" id="{2C9891BF-C741-46ED-967F-C1718A6CBAE9}">
          <p14:sldIdLst>
            <p14:sldId id="273"/>
            <p14:sldId id="269"/>
            <p14:sldId id="259"/>
            <p14:sldId id="274"/>
            <p14:sldId id="310"/>
            <p14:sldId id="311"/>
            <p14:sldId id="275"/>
            <p14:sldId id="265"/>
            <p14:sldId id="276"/>
            <p14:sldId id="280"/>
            <p14:sldId id="281"/>
            <p14:sldId id="282"/>
            <p14:sldId id="277"/>
            <p14:sldId id="278"/>
            <p14:sldId id="257"/>
            <p14:sldId id="283"/>
            <p14:sldId id="289"/>
            <p14:sldId id="284"/>
            <p14:sldId id="290"/>
            <p14:sldId id="291"/>
            <p14:sldId id="263"/>
            <p14:sldId id="285"/>
            <p14:sldId id="286"/>
            <p14:sldId id="304"/>
            <p14:sldId id="288"/>
            <p14:sldId id="299"/>
            <p14:sldId id="292"/>
            <p14:sldId id="296"/>
            <p14:sldId id="293"/>
            <p14:sldId id="298"/>
            <p14:sldId id="305"/>
            <p14:sldId id="294"/>
            <p14:sldId id="301"/>
            <p14:sldId id="303"/>
            <p14:sldId id="300"/>
            <p14:sldId id="306"/>
            <p14:sldId id="307"/>
            <p14:sldId id="302"/>
            <p14:sldId id="308"/>
            <p14:sldId id="30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73" autoAdjust="0"/>
  </p:normalViewPr>
  <p:slideViewPr>
    <p:cSldViewPr>
      <p:cViewPr varScale="1">
        <p:scale>
          <a:sx n="72" d="100"/>
          <a:sy n="72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4/7/2020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9bEAJYnVV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Kvantifikace</a:t>
            </a:r>
            <a:r>
              <a:rPr lang="en-US" dirty="0"/>
              <a:t> a </a:t>
            </a:r>
            <a:r>
              <a:rPr lang="en-US" dirty="0" err="1"/>
              <a:t>amplifikace</a:t>
            </a:r>
            <a:r>
              <a:rPr lang="en-US" dirty="0"/>
              <a:t> 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1134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Kvantifikace </a:t>
            </a:r>
            <a:r>
              <a:rPr lang="cs-CZ" altLang="cs-CZ" b="1" u="sng" dirty="0"/>
              <a:t>(a případná charakterizace) DNA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39086-03D9-4DFD-9774-5FAF8E2E7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" y="5262699"/>
            <a:ext cx="434808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F0417-BB39-4903-9ACD-18CCD66A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2" y="4379497"/>
            <a:ext cx="32035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B128CA-F92F-402E-8CCD-8F15572CBD4E}"/>
              </a:ext>
            </a:extLst>
          </p:cNvPr>
          <p:cNvSpPr txBox="1"/>
          <p:nvPr/>
        </p:nvSpPr>
        <p:spPr>
          <a:xfrm>
            <a:off x="683001" y="1908051"/>
            <a:ext cx="824886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/>
              <a:t>Kvantifikace</a:t>
            </a:r>
            <a:r>
              <a:rPr lang="cs-CZ" sz="2400" dirty="0"/>
              <a:t> – stanovení množství DNA ve vzorku, resp. určit</a:t>
            </a:r>
            <a:br>
              <a:rPr lang="cs-CZ" sz="2400" dirty="0"/>
            </a:br>
            <a:r>
              <a:rPr lang="cs-CZ" sz="2400" dirty="0"/>
              <a:t>množství "</a:t>
            </a:r>
            <a:r>
              <a:rPr lang="cs-CZ" sz="2400" dirty="0" err="1"/>
              <a:t>amplifikovatelné</a:t>
            </a:r>
            <a:r>
              <a:rPr lang="cs-CZ" sz="2400" dirty="0"/>
              <a:t>" DNA</a:t>
            </a:r>
          </a:p>
          <a:p>
            <a:r>
              <a:rPr lang="cs-CZ" sz="2400" dirty="0"/>
              <a:t>- důležité pro vyladění PCR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Potřebuji znát více parametrů: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množství lidské DNA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poměry XX a XY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degradaci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inhibici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4952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08" y="4139949"/>
            <a:ext cx="5353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07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9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638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C72EA3-BB19-452C-9F6E-3C2A29546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9" y="1341853"/>
            <a:ext cx="4672762" cy="531845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3E0BC6-C0EE-4A55-B5EA-B925B633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cs-CZ" b="1" u="sng" dirty="0"/>
              <a:t>Molekulární maják</a:t>
            </a:r>
          </a:p>
        </p:txBody>
      </p:sp>
    </p:spTree>
    <p:extLst>
      <p:ext uri="{BB962C8B-B14F-4D97-AF65-F5344CB8AC3E}">
        <p14:creationId xmlns:p14="http://schemas.microsoft.com/office/powerpoint/2010/main" val="1712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60A02A-37BC-4080-8621-CA6637BB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Taq</a:t>
            </a:r>
            <a:r>
              <a:rPr lang="cs-CZ" dirty="0"/>
              <a:t> Man sondy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7AEA13-114D-413C-BF23-F8D62989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Specifická kvantifikace - Multiplex RT PCR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4A7AC-96CF-4BDC-9775-A71C2092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5362"/>
            <a:ext cx="394652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C8328-D9E5-4F5D-B99A-504E2CCC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78363"/>
            <a:ext cx="388778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DE12949-9224-44C7-8D0E-E90FC8AB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cs-CZ" dirty="0" err="1"/>
              <a:t>Quantifiler</a:t>
            </a:r>
            <a:r>
              <a:rPr lang="cs-CZ" dirty="0"/>
              <a:t> (AB) – Q Duo a Q Trio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Plexor</a:t>
            </a:r>
            <a:r>
              <a:rPr lang="cs-CZ" dirty="0"/>
              <a:t> HY, </a:t>
            </a:r>
            <a:r>
              <a:rPr lang="cs-CZ" dirty="0" err="1"/>
              <a:t>PowerQuant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Quantiplex</a:t>
            </a:r>
            <a:r>
              <a:rPr lang="cs-CZ" dirty="0"/>
              <a:t> Pro RGQ </a:t>
            </a:r>
            <a:r>
              <a:rPr lang="cs-CZ" dirty="0" err="1"/>
              <a:t>Kit</a:t>
            </a:r>
            <a:r>
              <a:rPr lang="cs-CZ" dirty="0"/>
              <a:t>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EC7284-36AF-49A6-A4E0-CF346386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Chemie a přístroje</a:t>
            </a:r>
          </a:p>
        </p:txBody>
      </p:sp>
      <p:sp>
        <p:nvSpPr>
          <p:cNvPr id="4" name="AutoShape 2" descr="Výsledek obrázku pro rotor gene">
            <a:extLst>
              <a:ext uri="{FF2B5EF4-FFF2-40B4-BE49-F238E27FC236}">
                <a16:creationId xmlns:a16="http://schemas.microsoft.com/office/drawing/2014/main" id="{2D5479FF-6B4A-4D4D-A7BB-CB548961E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Související obrázek">
            <a:extLst>
              <a:ext uri="{FF2B5EF4-FFF2-40B4-BE49-F238E27FC236}">
                <a16:creationId xmlns:a16="http://schemas.microsoft.com/office/drawing/2014/main" id="{4A5D234E-7B0F-4D23-A584-F44300516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2590841-A571-41D6-9832-387494CB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3" y="3598375"/>
            <a:ext cx="3672408" cy="2403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736C1A-FFE9-4AEC-AD8E-6BD891CE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5" y="1985739"/>
            <a:ext cx="6372200" cy="47791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20AA55-780A-4AE4-B559-5F25ADDE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4" y="479436"/>
            <a:ext cx="4383096" cy="40324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CB0ECC-E5CE-4579-A41D-FB04FB682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795" y="1157032"/>
            <a:ext cx="5058941" cy="42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D4A8FA-06B1-4D70-AF4E-189651D12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73694" cy="270544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DD4D0FF-A530-4F73-BAAB-E9F9799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Quantifiler</a:t>
            </a:r>
            <a:r>
              <a:rPr lang="cs-CZ" b="1" dirty="0"/>
              <a:t> / Q Duo / Q Trio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6D9FDE-EFF4-4710-99D8-D51A115DA53D}"/>
              </a:ext>
            </a:extLst>
          </p:cNvPr>
          <p:cNvSpPr txBox="1"/>
          <p:nvPr/>
        </p:nvSpPr>
        <p:spPr>
          <a:xfrm>
            <a:off x="611560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– 1 </a:t>
            </a:r>
            <a:r>
              <a:rPr lang="cs-CZ" dirty="0" err="1"/>
              <a:t>target</a:t>
            </a:r>
            <a:r>
              <a:rPr lang="cs-CZ" dirty="0"/>
              <a:t> o délce 63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3B7698-D89F-4DDF-A1B6-C360479D4BF3}"/>
              </a:ext>
            </a:extLst>
          </p:cNvPr>
          <p:cNvSpPr txBox="1"/>
          <p:nvPr/>
        </p:nvSpPr>
        <p:spPr>
          <a:xfrm>
            <a:off x="755576" y="2924944"/>
            <a:ext cx="105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Duo -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E76DE2-453A-4DB1-B80F-F7DE86E5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45" y="2481065"/>
            <a:ext cx="6724650" cy="17811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D34B076-9589-4538-A08D-8AE19DEE6F7C}"/>
              </a:ext>
            </a:extLst>
          </p:cNvPr>
          <p:cNvSpPr txBox="1"/>
          <p:nvPr/>
        </p:nvSpPr>
        <p:spPr>
          <a:xfrm>
            <a:off x="899592" y="5085184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Trio -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5F0CE8-FF86-4CAA-A996-3D43F877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7" y="3742820"/>
            <a:ext cx="7467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FA72EF3-D72A-46DA-B959-7F01FDDB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Plexor</a:t>
            </a:r>
            <a:r>
              <a:rPr lang="cs-CZ" b="1" u="sng" dirty="0"/>
              <a:t> HY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B612E0-C90D-4A6E-A127-721446A41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C10F02E-7DD9-4CE0-A0FA-4D8E9211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" y="1911648"/>
            <a:ext cx="2799732" cy="40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8AF264BB-B70B-48FB-889D-2F5FC965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94"/>
    </mc:Choice>
    <mc:Fallback>
      <p:transition spd="slow" advTm="2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E99BF0-E97E-431B-A589-B31B6709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</a:t>
            </a:r>
            <a:r>
              <a:rPr lang="cs-CZ" dirty="0" err="1"/>
              <a:t>amplikonu</a:t>
            </a:r>
            <a:r>
              <a:rPr lang="cs-CZ" dirty="0"/>
              <a:t> „</a:t>
            </a:r>
            <a:r>
              <a:rPr lang="cs-CZ" dirty="0" err="1"/>
              <a:t>autosomal</a:t>
            </a:r>
            <a:r>
              <a:rPr lang="cs-CZ" dirty="0"/>
              <a:t> DNA“: 84 </a:t>
            </a:r>
            <a:r>
              <a:rPr lang="cs-CZ" dirty="0" err="1"/>
              <a:t>bp</a:t>
            </a:r>
            <a:r>
              <a:rPr lang="cs-CZ" dirty="0"/>
              <a:t> (robustní x inhibitorům)</a:t>
            </a:r>
          </a:p>
          <a:p>
            <a:r>
              <a:rPr lang="cs-CZ" dirty="0"/>
              <a:t>Y chromozóm: </a:t>
            </a:r>
            <a:r>
              <a:rPr lang="en-US" dirty="0" err="1"/>
              <a:t>ampli</a:t>
            </a:r>
            <a:r>
              <a:rPr lang="cs-CZ" dirty="0" err="1"/>
              <a:t>kony</a:t>
            </a:r>
            <a:r>
              <a:rPr lang="en-US" dirty="0"/>
              <a:t> 81</a:t>
            </a:r>
            <a:r>
              <a:rPr lang="cs-CZ" dirty="0"/>
              <a:t>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136</a:t>
            </a:r>
            <a:r>
              <a:rPr lang="cs-CZ" dirty="0"/>
              <a:t> </a:t>
            </a:r>
            <a:r>
              <a:rPr lang="en-US" dirty="0" err="1"/>
              <a:t>bp</a:t>
            </a:r>
            <a:endParaRPr lang="cs-CZ" dirty="0"/>
          </a:p>
          <a:p>
            <a:r>
              <a:rPr lang="cs-CZ" dirty="0"/>
              <a:t>degradace: 294 </a:t>
            </a:r>
            <a:r>
              <a:rPr lang="cs-CZ" dirty="0" err="1"/>
              <a:t>bp</a:t>
            </a:r>
            <a:endParaRPr lang="cs-CZ" dirty="0"/>
          </a:p>
          <a:p>
            <a:r>
              <a:rPr lang="cs-CZ" dirty="0"/>
              <a:t>IPC: 435 </a:t>
            </a:r>
            <a:r>
              <a:rPr lang="cs-CZ" dirty="0" err="1"/>
              <a:t>bp</a:t>
            </a:r>
            <a:r>
              <a:rPr lang="cs-CZ" dirty="0"/>
              <a:t> - inhibice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62336B1-AC20-4200-9C3F-7DFC28A6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PowerQuant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F922C-43E0-4CF6-92B7-977886346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152400"/>
            <a:ext cx="6924675" cy="48291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0A40A7-F5CD-4ACB-857E-A8464FA39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686077"/>
            <a:ext cx="7239000" cy="5038725"/>
          </a:xfrm>
          <a:prstGeom prst="rect">
            <a:avLst/>
          </a:prstGeom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79D7DE53-98FE-4FE9-81A5-C19D60D86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93"/>
    </mc:Choice>
    <mc:Fallback>
      <p:transition spd="slow" advTm="16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cíl: stanovit množství DNA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určení množství veškeré DNA ve vzorku bez ohledu na to,      z jakého zdroje tato DNA pochází.</a:t>
            </a:r>
            <a:endParaRPr lang="cs-CZ" altLang="cs-CZ" sz="2400" u="sng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molekuly DNA silně absorbují </a:t>
            </a:r>
            <a:r>
              <a:rPr lang="cs-CZ" altLang="cs-CZ" sz="2400" dirty="0" err="1"/>
              <a:t>elektormagnetické</a:t>
            </a:r>
            <a:r>
              <a:rPr lang="cs-CZ" altLang="cs-CZ" sz="2400" dirty="0"/>
              <a:t>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9498439-643B-4FB5-AE56-6097DD38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cs-CZ" dirty="0"/>
              <a:t>detekce : </a:t>
            </a:r>
            <a:r>
              <a:rPr lang="cs-CZ" dirty="0" err="1"/>
              <a:t>TaqMan</a:t>
            </a:r>
            <a:r>
              <a:rPr lang="cs-CZ" dirty="0"/>
              <a:t> </a:t>
            </a:r>
            <a:r>
              <a:rPr lang="cs-CZ" dirty="0" err="1"/>
              <a:t>probes</a:t>
            </a:r>
            <a:r>
              <a:rPr lang="cs-CZ" dirty="0"/>
              <a:t>  - </a:t>
            </a:r>
            <a:r>
              <a:rPr lang="cs-CZ" dirty="0" err="1"/>
              <a:t>QuantiNova</a:t>
            </a:r>
            <a:r>
              <a:rPr lang="cs-CZ" dirty="0"/>
              <a:t> DNA </a:t>
            </a:r>
            <a:r>
              <a:rPr lang="cs-CZ" dirty="0" err="1"/>
              <a:t>Polymerase</a:t>
            </a:r>
            <a:endParaRPr lang="cs-CZ" dirty="0"/>
          </a:p>
          <a:p>
            <a:r>
              <a:rPr lang="cs-CZ" dirty="0"/>
              <a:t>koncentrace DNA: </a:t>
            </a:r>
            <a:r>
              <a:rPr lang="en-US" dirty="0"/>
              <a:t>200 ng/µl </a:t>
            </a:r>
            <a:r>
              <a:rPr lang="cs-CZ" dirty="0"/>
              <a:t>až</a:t>
            </a:r>
            <a:r>
              <a:rPr lang="en-US" dirty="0"/>
              <a:t> 0.5 </a:t>
            </a:r>
            <a:r>
              <a:rPr lang="en-US" dirty="0" err="1"/>
              <a:t>pg</a:t>
            </a:r>
            <a:r>
              <a:rPr lang="en-US" dirty="0"/>
              <a:t>/µl,</a:t>
            </a:r>
            <a:r>
              <a:rPr lang="cs-CZ" dirty="0"/>
              <a:t> s citlivostí menší než </a:t>
            </a:r>
            <a:r>
              <a:rPr lang="en-US" dirty="0"/>
              <a:t>0.1 </a:t>
            </a:r>
            <a:r>
              <a:rPr lang="en-US" dirty="0" err="1"/>
              <a:t>pg</a:t>
            </a:r>
            <a:r>
              <a:rPr lang="en-US" dirty="0"/>
              <a:t>/µl</a:t>
            </a:r>
            <a:endParaRPr lang="cs-CZ" dirty="0"/>
          </a:p>
          <a:p>
            <a:r>
              <a:rPr lang="cs-CZ" dirty="0"/>
              <a:t>citlivost zachycení mužské DNA ve vzorku s výrazně vyšší koncentrací ženskou DNA (400,000 : 1)</a:t>
            </a:r>
          </a:p>
          <a:p>
            <a:r>
              <a:rPr lang="cs-CZ" dirty="0"/>
              <a:t>DNA </a:t>
            </a:r>
            <a:r>
              <a:rPr lang="cs-CZ" dirty="0" err="1"/>
              <a:t>Degradation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(DC) </a:t>
            </a:r>
            <a:r>
              <a:rPr lang="cs-CZ" sz="2800" dirty="0"/>
              <a:t>- detekce degradace jak „male“ DNA tak i „</a:t>
            </a:r>
            <a:r>
              <a:rPr lang="en-US" sz="2800" dirty="0"/>
              <a:t>total human</a:t>
            </a:r>
            <a:r>
              <a:rPr lang="cs-CZ" sz="2800" dirty="0"/>
              <a:t>“</a:t>
            </a:r>
            <a:r>
              <a:rPr lang="en-US" sz="2800" dirty="0"/>
              <a:t> DNA</a:t>
            </a:r>
            <a:endParaRPr lang="cs-CZ" sz="2800" dirty="0"/>
          </a:p>
          <a:p>
            <a:r>
              <a:rPr lang="en-US" sz="2800" dirty="0"/>
              <a:t>IC (internal control) </a:t>
            </a:r>
            <a:r>
              <a:rPr lang="cs-CZ" sz="2800" dirty="0"/>
              <a:t>je citlivější k inhibitorům 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12386D-75DC-49B0-BEDC-4848142F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27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E8D08F-F2B7-4C37-85A9-69F07875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3532"/>
            <a:ext cx="8363272" cy="32637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23F16E1-262F-420E-901D-080D8AB0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cs-CZ" u="sng"/>
              <a:t>Investigator Quantiplex Pro RGQ Kit (Qiagen)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57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polymeráze.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3A4270-2F76-4721-97C1-85FFA448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2CE45D-D428-4F87-B183-A8C0B96C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22">
            <a:extLst>
              <a:ext uri="{FF2B5EF4-FFF2-40B4-BE49-F238E27FC236}">
                <a16:creationId xmlns:a16="http://schemas.microsoft.com/office/drawing/2014/main" id="{7F3DA8AB-5085-4AB9-9DEF-CFACB3120D5D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8710"/>
            <a:ext cx="8075240" cy="6256634"/>
            <a:chOff x="1609326" y="548680"/>
            <a:chExt cx="4978898" cy="4176464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FC1CC3A-FE37-464F-85FE-163855352E10}"/>
                </a:ext>
              </a:extLst>
            </p:cNvPr>
            <p:cNvSpPr/>
            <p:nvPr/>
          </p:nvSpPr>
          <p:spPr>
            <a:xfrm>
              <a:off x="1620202" y="548680"/>
              <a:ext cx="496802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965C34C-0808-4833-92F6-1C946E69823D}"/>
                </a:ext>
              </a:extLst>
            </p:cNvPr>
            <p:cNvSpPr/>
            <p:nvPr/>
          </p:nvSpPr>
          <p:spPr>
            <a:xfrm>
              <a:off x="1618994" y="548680"/>
              <a:ext cx="4968021" cy="1777868"/>
            </a:xfrm>
            <a:prstGeom prst="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F7103DB-6439-4B21-8249-F8258853FCCD}"/>
                </a:ext>
              </a:extLst>
            </p:cNvPr>
            <p:cNvSpPr/>
            <p:nvPr/>
          </p:nvSpPr>
          <p:spPr>
            <a:xfrm>
              <a:off x="1620202" y="2348543"/>
              <a:ext cx="4968022" cy="2376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3CE87916-DB9E-4F2E-B172-20E3142823D0}"/>
                </a:ext>
              </a:extLst>
            </p:cNvPr>
            <p:cNvGrpSpPr/>
            <p:nvPr/>
          </p:nvGrpSpPr>
          <p:grpSpPr>
            <a:xfrm>
              <a:off x="2414414" y="2580552"/>
              <a:ext cx="4050014" cy="848448"/>
              <a:chOff x="1747903" y="1493265"/>
              <a:chExt cx="4716525" cy="9535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Skupina 133">
                <a:extLst>
                  <a:ext uri="{FF2B5EF4-FFF2-40B4-BE49-F238E27FC236}">
                    <a16:creationId xmlns:a16="http://schemas.microsoft.com/office/drawing/2014/main" id="{EFEAD758-07F1-4439-A557-99C567F47507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121" name="Volný tvar 140">
                  <a:extLst>
                    <a:ext uri="{FF2B5EF4-FFF2-40B4-BE49-F238E27FC236}">
                      <a16:creationId xmlns:a16="http://schemas.microsoft.com/office/drawing/2014/main" id="{1AF4A971-5EF9-48CC-9C53-559A78386241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22" name="Volný tvar 141">
                  <a:extLst>
                    <a:ext uri="{FF2B5EF4-FFF2-40B4-BE49-F238E27FC236}">
                      <a16:creationId xmlns:a16="http://schemas.microsoft.com/office/drawing/2014/main" id="{28CA496A-A831-407F-8FD7-BAD85B67BF5A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115" name="Volný tvar 134">
                <a:extLst>
                  <a:ext uri="{FF2B5EF4-FFF2-40B4-BE49-F238E27FC236}">
                    <a16:creationId xmlns:a16="http://schemas.microsoft.com/office/drawing/2014/main" id="{69E0085F-7495-4784-810D-A30772BB7E4B}"/>
                  </a:ext>
                </a:extLst>
              </p:cNvPr>
              <p:cNvSpPr/>
              <p:nvPr/>
            </p:nvSpPr>
            <p:spPr>
              <a:xfrm>
                <a:off x="1747903" y="1732849"/>
                <a:ext cx="1969054" cy="541044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8395" h="541044">
                    <a:moveTo>
                      <a:pt x="2408395" y="69846"/>
                    </a:moveTo>
                    <a:cubicBezTo>
                      <a:pt x="2371682" y="12419"/>
                      <a:pt x="2215356" y="-17208"/>
                      <a:pt x="2084120" y="10508"/>
                    </a:cubicBezTo>
                    <a:cubicBezTo>
                      <a:pt x="1952884" y="38224"/>
                      <a:pt x="1752600" y="174784"/>
                      <a:pt x="1620982" y="236140"/>
                    </a:cubicBezTo>
                    <a:cubicBezTo>
                      <a:pt x="1489364" y="297496"/>
                      <a:pt x="1401288" y="375674"/>
                      <a:pt x="1294410" y="378643"/>
                    </a:cubicBezTo>
                    <a:cubicBezTo>
                      <a:pt x="1187532" y="381612"/>
                      <a:pt x="1133103" y="228223"/>
                      <a:pt x="979714" y="253953"/>
                    </a:cubicBezTo>
                    <a:cubicBezTo>
                      <a:pt x="826324" y="279683"/>
                      <a:pt x="537359" y="502345"/>
                      <a:pt x="374073" y="533023"/>
                    </a:cubicBezTo>
                    <a:cubicBezTo>
                      <a:pt x="210787" y="563701"/>
                      <a:pt x="105393" y="500860"/>
                      <a:pt x="0" y="43802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6" name="Volný tvar 135">
                <a:extLst>
                  <a:ext uri="{FF2B5EF4-FFF2-40B4-BE49-F238E27FC236}">
                    <a16:creationId xmlns:a16="http://schemas.microsoft.com/office/drawing/2014/main" id="{A3799A65-29C1-4F6A-9084-761440D9DACE}"/>
                  </a:ext>
                </a:extLst>
              </p:cNvPr>
              <p:cNvSpPr/>
              <p:nvPr/>
            </p:nvSpPr>
            <p:spPr>
              <a:xfrm>
                <a:off x="2548898" y="1968988"/>
                <a:ext cx="524287" cy="142545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84120 w 2084119"/>
                  <a:gd name="connsiteY0" fmla="*/ 0 h 530536"/>
                  <a:gd name="connsiteX1" fmla="*/ 1620982 w 2084119"/>
                  <a:gd name="connsiteY1" fmla="*/ 225632 h 530536"/>
                  <a:gd name="connsiteX2" fmla="*/ 1294410 w 2084119"/>
                  <a:gd name="connsiteY2" fmla="*/ 368135 h 530536"/>
                  <a:gd name="connsiteX3" fmla="*/ 979714 w 2084119"/>
                  <a:gd name="connsiteY3" fmla="*/ 243445 h 530536"/>
                  <a:gd name="connsiteX4" fmla="*/ 374073 w 2084119"/>
                  <a:gd name="connsiteY4" fmla="*/ 522515 h 530536"/>
                  <a:gd name="connsiteX5" fmla="*/ 0 w 2084119"/>
                  <a:gd name="connsiteY5" fmla="*/ 427512 h 530536"/>
                  <a:gd name="connsiteX0" fmla="*/ 1710048 w 1710048"/>
                  <a:gd name="connsiteY0" fmla="*/ 0 h 522515"/>
                  <a:gd name="connsiteX1" fmla="*/ 1246910 w 1710048"/>
                  <a:gd name="connsiteY1" fmla="*/ 225632 h 522515"/>
                  <a:gd name="connsiteX2" fmla="*/ 920338 w 1710048"/>
                  <a:gd name="connsiteY2" fmla="*/ 368135 h 522515"/>
                  <a:gd name="connsiteX3" fmla="*/ 605642 w 1710048"/>
                  <a:gd name="connsiteY3" fmla="*/ 243445 h 522515"/>
                  <a:gd name="connsiteX4" fmla="*/ 1 w 1710048"/>
                  <a:gd name="connsiteY4" fmla="*/ 522515 h 522515"/>
                  <a:gd name="connsiteX0" fmla="*/ 1104407 w 1104407"/>
                  <a:gd name="connsiteY0" fmla="*/ 0 h 368177"/>
                  <a:gd name="connsiteX1" fmla="*/ 641269 w 1104407"/>
                  <a:gd name="connsiteY1" fmla="*/ 225632 h 368177"/>
                  <a:gd name="connsiteX2" fmla="*/ 314697 w 1104407"/>
                  <a:gd name="connsiteY2" fmla="*/ 368135 h 368177"/>
                  <a:gd name="connsiteX3" fmla="*/ 1 w 1104407"/>
                  <a:gd name="connsiteY3" fmla="*/ 243445 h 368177"/>
                  <a:gd name="connsiteX0" fmla="*/ 641268 w 641268"/>
                  <a:gd name="connsiteY0" fmla="*/ 0 h 142545"/>
                  <a:gd name="connsiteX1" fmla="*/ 314696 w 641268"/>
                  <a:gd name="connsiteY1" fmla="*/ 142503 h 142545"/>
                  <a:gd name="connsiteX2" fmla="*/ 0 w 641268"/>
                  <a:gd name="connsiteY2" fmla="*/ 17813 h 1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1268" h="142545">
                    <a:moveTo>
                      <a:pt x="641268" y="0"/>
                    </a:moveTo>
                    <a:cubicBezTo>
                      <a:pt x="509650" y="61356"/>
                      <a:pt x="421574" y="139534"/>
                      <a:pt x="314696" y="142503"/>
                    </a:cubicBezTo>
                    <a:cubicBezTo>
                      <a:pt x="207818" y="145472"/>
                      <a:pt x="153389" y="-7917"/>
                      <a:pt x="0" y="17813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7" name="Volný tvar 136">
                <a:extLst>
                  <a:ext uri="{FF2B5EF4-FFF2-40B4-BE49-F238E27FC236}">
                    <a16:creationId xmlns:a16="http://schemas.microsoft.com/office/drawing/2014/main" id="{A78A7E6E-E101-4C9E-87D2-71825D3B40AC}"/>
                  </a:ext>
                </a:extLst>
              </p:cNvPr>
              <p:cNvSpPr/>
              <p:nvPr/>
            </p:nvSpPr>
            <p:spPr>
              <a:xfrm>
                <a:off x="1758824" y="1493265"/>
                <a:ext cx="2052754" cy="444641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754" h="444641">
                    <a:moveTo>
                      <a:pt x="2052396" y="314554"/>
                    </a:moveTo>
                    <a:cubicBezTo>
                      <a:pt x="2055215" y="321539"/>
                      <a:pt x="2041631" y="306299"/>
                      <a:pt x="2004365" y="322148"/>
                    </a:cubicBezTo>
                    <a:cubicBezTo>
                      <a:pt x="1967099" y="337997"/>
                      <a:pt x="1901952" y="393848"/>
                      <a:pt x="1828800" y="409651"/>
                    </a:cubicBezTo>
                    <a:cubicBezTo>
                      <a:pt x="1755648" y="425454"/>
                      <a:pt x="1682496" y="475487"/>
                      <a:pt x="1565453" y="416966"/>
                    </a:cubicBezTo>
                    <a:cubicBezTo>
                      <a:pt x="1448410" y="358445"/>
                      <a:pt x="1260653" y="109728"/>
                      <a:pt x="1126541" y="58522"/>
                    </a:cubicBezTo>
                    <a:cubicBezTo>
                      <a:pt x="992429" y="7316"/>
                      <a:pt x="853440" y="76810"/>
                      <a:pt x="760781" y="109728"/>
                    </a:cubicBezTo>
                    <a:cubicBezTo>
                      <a:pt x="668122" y="142646"/>
                      <a:pt x="665684" y="251155"/>
                      <a:pt x="570586" y="256032"/>
                    </a:cubicBezTo>
                    <a:cubicBezTo>
                      <a:pt x="475488" y="260909"/>
                      <a:pt x="285293" y="181661"/>
                      <a:pt x="190195" y="138989"/>
                    </a:cubicBezTo>
                    <a:cubicBezTo>
                      <a:pt x="95097" y="96317"/>
                      <a:pt x="47548" y="48158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8" name="Volný tvar 137">
                <a:extLst>
                  <a:ext uri="{FF2B5EF4-FFF2-40B4-BE49-F238E27FC236}">
                    <a16:creationId xmlns:a16="http://schemas.microsoft.com/office/drawing/2014/main" id="{384C47CB-6362-4FAC-A3B2-4DC0C57C3DE5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931212" cy="64079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212" h="64079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  <a:cubicBezTo>
                      <a:pt x="1292352" y="81043"/>
                      <a:pt x="1463040" y="441926"/>
                      <a:pt x="1594713" y="544339"/>
                    </a:cubicBezTo>
                    <a:cubicBezTo>
                      <a:pt x="1726387" y="646752"/>
                      <a:pt x="1828799" y="643094"/>
                      <a:pt x="1931212" y="63943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9" name="Volný tvar 138">
                <a:extLst>
                  <a:ext uri="{FF2B5EF4-FFF2-40B4-BE49-F238E27FC236}">
                    <a16:creationId xmlns:a16="http://schemas.microsoft.com/office/drawing/2014/main" id="{F20122B7-9F31-49BE-8315-F7B0EB226FBE}"/>
                  </a:ext>
                </a:extLst>
              </p:cNvPr>
              <p:cNvSpPr/>
              <p:nvPr/>
            </p:nvSpPr>
            <p:spPr>
              <a:xfrm>
                <a:off x="4536390" y="1503059"/>
                <a:ext cx="1928038" cy="30820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038" h="308204">
                    <a:moveTo>
                      <a:pt x="0" y="308204"/>
                    </a:moveTo>
                    <a:cubicBezTo>
                      <a:pt x="48514" y="297332"/>
                      <a:pt x="107083" y="317153"/>
                      <a:pt x="165075" y="292608"/>
                    </a:cubicBezTo>
                    <a:cubicBezTo>
                      <a:pt x="223068" y="268063"/>
                      <a:pt x="224816" y="208483"/>
                      <a:pt x="347955" y="160934"/>
                    </a:cubicBezTo>
                    <a:cubicBezTo>
                      <a:pt x="471094" y="113385"/>
                      <a:pt x="684454" y="14630"/>
                      <a:pt x="903910" y="7315"/>
                    </a:cubicBezTo>
                    <a:cubicBezTo>
                      <a:pt x="1123366" y="0"/>
                      <a:pt x="1494003" y="118262"/>
                      <a:pt x="1664691" y="117043"/>
                    </a:cubicBezTo>
                    <a:cubicBezTo>
                      <a:pt x="1835379" y="115824"/>
                      <a:pt x="1881708" y="57912"/>
                      <a:pt x="192803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20" name="Volný tvar 139">
                <a:extLst>
                  <a:ext uri="{FF2B5EF4-FFF2-40B4-BE49-F238E27FC236}">
                    <a16:creationId xmlns:a16="http://schemas.microsoft.com/office/drawing/2014/main" id="{E702D15B-D8A3-410A-AB8D-0D39FA9B27EF}"/>
                  </a:ext>
                </a:extLst>
              </p:cNvPr>
              <p:cNvSpPr/>
              <p:nvPr/>
            </p:nvSpPr>
            <p:spPr>
              <a:xfrm>
                <a:off x="4892831" y="1508141"/>
                <a:ext cx="555955" cy="153619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26F86E5E-9780-45FF-A4D7-43E96B8BE9CE}"/>
                </a:ext>
              </a:extLst>
            </p:cNvPr>
            <p:cNvGrpSpPr/>
            <p:nvPr/>
          </p:nvGrpSpPr>
          <p:grpSpPr>
            <a:xfrm>
              <a:off x="2422231" y="3811455"/>
              <a:ext cx="4007829" cy="697665"/>
              <a:chOff x="1784909" y="3245075"/>
              <a:chExt cx="4645152" cy="75998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Volný tvar 129">
                <a:extLst>
                  <a:ext uri="{FF2B5EF4-FFF2-40B4-BE49-F238E27FC236}">
                    <a16:creationId xmlns:a16="http://schemas.microsoft.com/office/drawing/2014/main" id="{13CEA8F9-3824-4F24-9717-161896ED375C}"/>
                  </a:ext>
                </a:extLst>
              </p:cNvPr>
              <p:cNvSpPr/>
              <p:nvPr/>
            </p:nvSpPr>
            <p:spPr>
              <a:xfrm>
                <a:off x="1821485" y="3245075"/>
                <a:ext cx="4608576" cy="37416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08576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  <a:cubicBezTo>
                      <a:pt x="2996794" y="51529"/>
                      <a:pt x="3193085" y="268547"/>
                      <a:pt x="3321101" y="300246"/>
                    </a:cubicBezTo>
                    <a:cubicBezTo>
                      <a:pt x="3449117" y="331945"/>
                      <a:pt x="3497885" y="275862"/>
                      <a:pt x="3613709" y="234409"/>
                    </a:cubicBezTo>
                    <a:cubicBezTo>
                      <a:pt x="3729533" y="192956"/>
                      <a:pt x="3884372" y="44214"/>
                      <a:pt x="4016045" y="51529"/>
                    </a:cubicBezTo>
                    <a:cubicBezTo>
                      <a:pt x="4147718" y="58844"/>
                      <a:pt x="4304995" y="238067"/>
                      <a:pt x="4403750" y="278300"/>
                    </a:cubicBezTo>
                    <a:cubicBezTo>
                      <a:pt x="4502505" y="318534"/>
                      <a:pt x="4555540" y="305732"/>
                      <a:pt x="4608576" y="292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1" name="Volný tvar 130">
                <a:extLst>
                  <a:ext uri="{FF2B5EF4-FFF2-40B4-BE49-F238E27FC236}">
                    <a16:creationId xmlns:a16="http://schemas.microsoft.com/office/drawing/2014/main" id="{18C52D3B-BAF2-4BD7-9C96-1848297541F4}"/>
                  </a:ext>
                </a:extLst>
              </p:cNvPr>
              <p:cNvSpPr/>
              <p:nvPr/>
            </p:nvSpPr>
            <p:spPr>
              <a:xfrm>
                <a:off x="5435196" y="3296343"/>
                <a:ext cx="402336" cy="18314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403750"/>
                  <a:gd name="connsiteY0" fmla="*/ 212463 h 374161"/>
                  <a:gd name="connsiteX1" fmla="*/ 380390 w 4403750"/>
                  <a:gd name="connsiteY1" fmla="*/ 373398 h 374161"/>
                  <a:gd name="connsiteX2" fmla="*/ 826617 w 4403750"/>
                  <a:gd name="connsiteY2" fmla="*/ 153942 h 374161"/>
                  <a:gd name="connsiteX3" fmla="*/ 914400 w 4403750"/>
                  <a:gd name="connsiteY3" fmla="*/ 249039 h 374161"/>
                  <a:gd name="connsiteX4" fmla="*/ 1470355 w 4403750"/>
                  <a:gd name="connsiteY4" fmla="*/ 322 h 374161"/>
                  <a:gd name="connsiteX5" fmla="*/ 1945843 w 4403750"/>
                  <a:gd name="connsiteY5" fmla="*/ 197833 h 374161"/>
                  <a:gd name="connsiteX6" fmla="*/ 2414016 w 4403750"/>
                  <a:gd name="connsiteY6" fmla="*/ 256354 h 374161"/>
                  <a:gd name="connsiteX7" fmla="*/ 2596896 w 4403750"/>
                  <a:gd name="connsiteY7" fmla="*/ 131996 h 374161"/>
                  <a:gd name="connsiteX8" fmla="*/ 2845613 w 4403750"/>
                  <a:gd name="connsiteY8" fmla="*/ 44214 h 374161"/>
                  <a:gd name="connsiteX9" fmla="*/ 3321101 w 4403750"/>
                  <a:gd name="connsiteY9" fmla="*/ 300246 h 374161"/>
                  <a:gd name="connsiteX10" fmla="*/ 3613709 w 4403750"/>
                  <a:gd name="connsiteY10" fmla="*/ 234409 h 374161"/>
                  <a:gd name="connsiteX11" fmla="*/ 4016045 w 4403750"/>
                  <a:gd name="connsiteY11" fmla="*/ 51529 h 374161"/>
                  <a:gd name="connsiteX12" fmla="*/ 4403750 w 4403750"/>
                  <a:gd name="connsiteY12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596896 w 4016045"/>
                  <a:gd name="connsiteY7" fmla="*/ 131996 h 374161"/>
                  <a:gd name="connsiteX8" fmla="*/ 2845613 w 4016045"/>
                  <a:gd name="connsiteY8" fmla="*/ 44214 h 374161"/>
                  <a:gd name="connsiteX9" fmla="*/ 3321101 w 4016045"/>
                  <a:gd name="connsiteY9" fmla="*/ 300246 h 374161"/>
                  <a:gd name="connsiteX10" fmla="*/ 3613709 w 4016045"/>
                  <a:gd name="connsiteY10" fmla="*/ 234409 h 374161"/>
                  <a:gd name="connsiteX11" fmla="*/ 4016045 w 4016045"/>
                  <a:gd name="connsiteY11" fmla="*/ 51529 h 374161"/>
                  <a:gd name="connsiteX0" fmla="*/ 0 w 3635655"/>
                  <a:gd name="connsiteY0" fmla="*/ 373398 h 373398"/>
                  <a:gd name="connsiteX1" fmla="*/ 446227 w 3635655"/>
                  <a:gd name="connsiteY1" fmla="*/ 153942 h 373398"/>
                  <a:gd name="connsiteX2" fmla="*/ 534010 w 3635655"/>
                  <a:gd name="connsiteY2" fmla="*/ 249039 h 373398"/>
                  <a:gd name="connsiteX3" fmla="*/ 1089965 w 3635655"/>
                  <a:gd name="connsiteY3" fmla="*/ 322 h 373398"/>
                  <a:gd name="connsiteX4" fmla="*/ 1565453 w 3635655"/>
                  <a:gd name="connsiteY4" fmla="*/ 197833 h 373398"/>
                  <a:gd name="connsiteX5" fmla="*/ 2033626 w 3635655"/>
                  <a:gd name="connsiteY5" fmla="*/ 256354 h 373398"/>
                  <a:gd name="connsiteX6" fmla="*/ 2216506 w 3635655"/>
                  <a:gd name="connsiteY6" fmla="*/ 131996 h 373398"/>
                  <a:gd name="connsiteX7" fmla="*/ 2465223 w 3635655"/>
                  <a:gd name="connsiteY7" fmla="*/ 44214 h 373398"/>
                  <a:gd name="connsiteX8" fmla="*/ 2940711 w 3635655"/>
                  <a:gd name="connsiteY8" fmla="*/ 300246 h 373398"/>
                  <a:gd name="connsiteX9" fmla="*/ 3233319 w 3635655"/>
                  <a:gd name="connsiteY9" fmla="*/ 234409 h 373398"/>
                  <a:gd name="connsiteX10" fmla="*/ 3635655 w 3635655"/>
                  <a:gd name="connsiteY10" fmla="*/ 51529 h 373398"/>
                  <a:gd name="connsiteX0" fmla="*/ 0 w 3189428"/>
                  <a:gd name="connsiteY0" fmla="*/ 153942 h 309556"/>
                  <a:gd name="connsiteX1" fmla="*/ 87783 w 3189428"/>
                  <a:gd name="connsiteY1" fmla="*/ 249039 h 309556"/>
                  <a:gd name="connsiteX2" fmla="*/ 643738 w 3189428"/>
                  <a:gd name="connsiteY2" fmla="*/ 322 h 309556"/>
                  <a:gd name="connsiteX3" fmla="*/ 1119226 w 3189428"/>
                  <a:gd name="connsiteY3" fmla="*/ 197833 h 309556"/>
                  <a:gd name="connsiteX4" fmla="*/ 1587399 w 3189428"/>
                  <a:gd name="connsiteY4" fmla="*/ 256354 h 309556"/>
                  <a:gd name="connsiteX5" fmla="*/ 1770279 w 3189428"/>
                  <a:gd name="connsiteY5" fmla="*/ 131996 h 309556"/>
                  <a:gd name="connsiteX6" fmla="*/ 2018996 w 3189428"/>
                  <a:gd name="connsiteY6" fmla="*/ 44214 h 309556"/>
                  <a:gd name="connsiteX7" fmla="*/ 2494484 w 3189428"/>
                  <a:gd name="connsiteY7" fmla="*/ 300246 h 309556"/>
                  <a:gd name="connsiteX8" fmla="*/ 2787092 w 3189428"/>
                  <a:gd name="connsiteY8" fmla="*/ 234409 h 309556"/>
                  <a:gd name="connsiteX9" fmla="*/ 3189428 w 3189428"/>
                  <a:gd name="connsiteY9" fmla="*/ 51529 h 309556"/>
                  <a:gd name="connsiteX0" fmla="*/ 0 w 3101645"/>
                  <a:gd name="connsiteY0" fmla="*/ 249039 h 309556"/>
                  <a:gd name="connsiteX1" fmla="*/ 555955 w 3101645"/>
                  <a:gd name="connsiteY1" fmla="*/ 322 h 309556"/>
                  <a:gd name="connsiteX2" fmla="*/ 1031443 w 3101645"/>
                  <a:gd name="connsiteY2" fmla="*/ 197833 h 309556"/>
                  <a:gd name="connsiteX3" fmla="*/ 1499616 w 3101645"/>
                  <a:gd name="connsiteY3" fmla="*/ 256354 h 309556"/>
                  <a:gd name="connsiteX4" fmla="*/ 1682496 w 3101645"/>
                  <a:gd name="connsiteY4" fmla="*/ 131996 h 309556"/>
                  <a:gd name="connsiteX5" fmla="*/ 1931213 w 3101645"/>
                  <a:gd name="connsiteY5" fmla="*/ 44214 h 309556"/>
                  <a:gd name="connsiteX6" fmla="*/ 2406701 w 3101645"/>
                  <a:gd name="connsiteY6" fmla="*/ 300246 h 309556"/>
                  <a:gd name="connsiteX7" fmla="*/ 2699309 w 3101645"/>
                  <a:gd name="connsiteY7" fmla="*/ 234409 h 309556"/>
                  <a:gd name="connsiteX8" fmla="*/ 3101645 w 3101645"/>
                  <a:gd name="connsiteY8" fmla="*/ 51529 h 309556"/>
                  <a:gd name="connsiteX0" fmla="*/ 0 w 2545690"/>
                  <a:gd name="connsiteY0" fmla="*/ 322 h 309556"/>
                  <a:gd name="connsiteX1" fmla="*/ 475488 w 2545690"/>
                  <a:gd name="connsiteY1" fmla="*/ 197833 h 309556"/>
                  <a:gd name="connsiteX2" fmla="*/ 943661 w 2545690"/>
                  <a:gd name="connsiteY2" fmla="*/ 256354 h 309556"/>
                  <a:gd name="connsiteX3" fmla="*/ 1126541 w 2545690"/>
                  <a:gd name="connsiteY3" fmla="*/ 131996 h 309556"/>
                  <a:gd name="connsiteX4" fmla="*/ 1375258 w 2545690"/>
                  <a:gd name="connsiteY4" fmla="*/ 44214 h 309556"/>
                  <a:gd name="connsiteX5" fmla="*/ 1850746 w 2545690"/>
                  <a:gd name="connsiteY5" fmla="*/ 300246 h 309556"/>
                  <a:gd name="connsiteX6" fmla="*/ 2143354 w 2545690"/>
                  <a:gd name="connsiteY6" fmla="*/ 234409 h 309556"/>
                  <a:gd name="connsiteX7" fmla="*/ 2545690 w 2545690"/>
                  <a:gd name="connsiteY7" fmla="*/ 51529 h 309556"/>
                  <a:gd name="connsiteX0" fmla="*/ 0 w 2070202"/>
                  <a:gd name="connsiteY0" fmla="*/ 159442 h 271165"/>
                  <a:gd name="connsiteX1" fmla="*/ 468173 w 2070202"/>
                  <a:gd name="connsiteY1" fmla="*/ 217963 h 271165"/>
                  <a:gd name="connsiteX2" fmla="*/ 651053 w 2070202"/>
                  <a:gd name="connsiteY2" fmla="*/ 93605 h 271165"/>
                  <a:gd name="connsiteX3" fmla="*/ 899770 w 2070202"/>
                  <a:gd name="connsiteY3" fmla="*/ 5823 h 271165"/>
                  <a:gd name="connsiteX4" fmla="*/ 1375258 w 2070202"/>
                  <a:gd name="connsiteY4" fmla="*/ 261855 h 271165"/>
                  <a:gd name="connsiteX5" fmla="*/ 1667866 w 2070202"/>
                  <a:gd name="connsiteY5" fmla="*/ 196018 h 271165"/>
                  <a:gd name="connsiteX6" fmla="*/ 2070202 w 2070202"/>
                  <a:gd name="connsiteY6" fmla="*/ 13138 h 271165"/>
                  <a:gd name="connsiteX0" fmla="*/ 0 w 1602029"/>
                  <a:gd name="connsiteY0" fmla="*/ 217963 h 271165"/>
                  <a:gd name="connsiteX1" fmla="*/ 182880 w 1602029"/>
                  <a:gd name="connsiteY1" fmla="*/ 93605 h 271165"/>
                  <a:gd name="connsiteX2" fmla="*/ 431597 w 1602029"/>
                  <a:gd name="connsiteY2" fmla="*/ 5823 h 271165"/>
                  <a:gd name="connsiteX3" fmla="*/ 907085 w 1602029"/>
                  <a:gd name="connsiteY3" fmla="*/ 261855 h 271165"/>
                  <a:gd name="connsiteX4" fmla="*/ 1199693 w 1602029"/>
                  <a:gd name="connsiteY4" fmla="*/ 196018 h 271165"/>
                  <a:gd name="connsiteX5" fmla="*/ 1602029 w 1602029"/>
                  <a:gd name="connsiteY5" fmla="*/ 13138 h 271165"/>
                  <a:gd name="connsiteX0" fmla="*/ 0 w 1419149"/>
                  <a:gd name="connsiteY0" fmla="*/ 93605 h 271165"/>
                  <a:gd name="connsiteX1" fmla="*/ 248717 w 1419149"/>
                  <a:gd name="connsiteY1" fmla="*/ 5823 h 271165"/>
                  <a:gd name="connsiteX2" fmla="*/ 724205 w 1419149"/>
                  <a:gd name="connsiteY2" fmla="*/ 261855 h 271165"/>
                  <a:gd name="connsiteX3" fmla="*/ 1016813 w 1419149"/>
                  <a:gd name="connsiteY3" fmla="*/ 196018 h 271165"/>
                  <a:gd name="connsiteX4" fmla="*/ 1419149 w 1419149"/>
                  <a:gd name="connsiteY4" fmla="*/ 13138 h 271165"/>
                  <a:gd name="connsiteX0" fmla="*/ 0 w 1170432"/>
                  <a:gd name="connsiteY0" fmla="*/ 0 h 265342"/>
                  <a:gd name="connsiteX1" fmla="*/ 475488 w 1170432"/>
                  <a:gd name="connsiteY1" fmla="*/ 256032 h 265342"/>
                  <a:gd name="connsiteX2" fmla="*/ 768096 w 1170432"/>
                  <a:gd name="connsiteY2" fmla="*/ 190195 h 265342"/>
                  <a:gd name="connsiteX3" fmla="*/ 1170432 w 1170432"/>
                  <a:gd name="connsiteY3" fmla="*/ 7315 h 265342"/>
                  <a:gd name="connsiteX0" fmla="*/ 0 w 694944"/>
                  <a:gd name="connsiteY0" fmla="*/ 248978 h 258288"/>
                  <a:gd name="connsiteX1" fmla="*/ 292608 w 694944"/>
                  <a:gd name="connsiteY1" fmla="*/ 183141 h 258288"/>
                  <a:gd name="connsiteX2" fmla="*/ 694944 w 694944"/>
                  <a:gd name="connsiteY2" fmla="*/ 261 h 258288"/>
                  <a:gd name="connsiteX0" fmla="*/ 0 w 402336"/>
                  <a:gd name="connsiteY0" fmla="*/ 183141 h 183141"/>
                  <a:gd name="connsiteX1" fmla="*/ 402336 w 402336"/>
                  <a:gd name="connsiteY1" fmla="*/ 261 h 18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336" h="183141">
                    <a:moveTo>
                      <a:pt x="0" y="183141"/>
                    </a:moveTo>
                    <a:cubicBezTo>
                      <a:pt x="115824" y="141688"/>
                      <a:pt x="270663" y="-7054"/>
                      <a:pt x="402336" y="261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2" name="Volný tvar 131">
                <a:extLst>
                  <a:ext uri="{FF2B5EF4-FFF2-40B4-BE49-F238E27FC236}">
                    <a16:creationId xmlns:a16="http://schemas.microsoft.com/office/drawing/2014/main" id="{82BB59EB-C70A-4961-A085-7E9EECB35199}"/>
                  </a:ext>
                </a:extLst>
              </p:cNvPr>
              <p:cNvSpPr/>
              <p:nvPr/>
            </p:nvSpPr>
            <p:spPr>
              <a:xfrm>
                <a:off x="1784909" y="3667399"/>
                <a:ext cx="4542739" cy="337665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739" h="337665">
                    <a:moveTo>
                      <a:pt x="4542739" y="168835"/>
                    </a:moveTo>
                    <a:cubicBezTo>
                      <a:pt x="4445203" y="230404"/>
                      <a:pt x="4347667" y="291974"/>
                      <a:pt x="4074566" y="263933"/>
                    </a:cubicBezTo>
                    <a:cubicBezTo>
                      <a:pt x="3801465" y="235892"/>
                      <a:pt x="3189427" y="12778"/>
                      <a:pt x="2904134" y="586"/>
                    </a:cubicBezTo>
                    <a:cubicBezTo>
                      <a:pt x="2618841" y="-11606"/>
                      <a:pt x="2545689" y="170055"/>
                      <a:pt x="2362809" y="190781"/>
                    </a:cubicBezTo>
                    <a:cubicBezTo>
                      <a:pt x="2179929" y="211507"/>
                      <a:pt x="1960473" y="100560"/>
                      <a:pt x="1806854" y="124944"/>
                    </a:cubicBezTo>
                    <a:cubicBezTo>
                      <a:pt x="1653235" y="149328"/>
                      <a:pt x="1638604" y="327331"/>
                      <a:pt x="1441094" y="337085"/>
                    </a:cubicBezTo>
                    <a:cubicBezTo>
                      <a:pt x="1243584" y="346839"/>
                      <a:pt x="801014" y="231015"/>
                      <a:pt x="621792" y="183466"/>
                    </a:cubicBezTo>
                    <a:cubicBezTo>
                      <a:pt x="442570" y="135917"/>
                      <a:pt x="469392" y="44477"/>
                      <a:pt x="365760" y="51792"/>
                    </a:cubicBezTo>
                    <a:cubicBezTo>
                      <a:pt x="262128" y="59107"/>
                      <a:pt x="0" y="227357"/>
                      <a:pt x="0" y="22735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3" name="Volný tvar 132">
                <a:extLst>
                  <a:ext uri="{FF2B5EF4-FFF2-40B4-BE49-F238E27FC236}">
                    <a16:creationId xmlns:a16="http://schemas.microsoft.com/office/drawing/2014/main" id="{E2D10051-3427-444A-ADF7-1AC2F2046E8A}"/>
                  </a:ext>
                </a:extLst>
              </p:cNvPr>
              <p:cNvSpPr/>
              <p:nvPr/>
            </p:nvSpPr>
            <p:spPr>
              <a:xfrm>
                <a:off x="2406699" y="3850865"/>
                <a:ext cx="566671" cy="132334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074566 w 4074566"/>
                  <a:gd name="connsiteY0" fmla="*/ 263933 h 337665"/>
                  <a:gd name="connsiteX1" fmla="*/ 2904134 w 4074566"/>
                  <a:gd name="connsiteY1" fmla="*/ 586 h 337665"/>
                  <a:gd name="connsiteX2" fmla="*/ 2362809 w 4074566"/>
                  <a:gd name="connsiteY2" fmla="*/ 190781 h 337665"/>
                  <a:gd name="connsiteX3" fmla="*/ 1806854 w 4074566"/>
                  <a:gd name="connsiteY3" fmla="*/ 124944 h 337665"/>
                  <a:gd name="connsiteX4" fmla="*/ 1441094 w 4074566"/>
                  <a:gd name="connsiteY4" fmla="*/ 337085 h 337665"/>
                  <a:gd name="connsiteX5" fmla="*/ 621792 w 4074566"/>
                  <a:gd name="connsiteY5" fmla="*/ 183466 h 337665"/>
                  <a:gd name="connsiteX6" fmla="*/ 365760 w 4074566"/>
                  <a:gd name="connsiteY6" fmla="*/ 51792 h 337665"/>
                  <a:gd name="connsiteX7" fmla="*/ 0 w 4074566"/>
                  <a:gd name="connsiteY7" fmla="*/ 227357 h 337665"/>
                  <a:gd name="connsiteX0" fmla="*/ 2904134 w 2904134"/>
                  <a:gd name="connsiteY0" fmla="*/ 586 h 337665"/>
                  <a:gd name="connsiteX1" fmla="*/ 2362809 w 2904134"/>
                  <a:gd name="connsiteY1" fmla="*/ 190781 h 337665"/>
                  <a:gd name="connsiteX2" fmla="*/ 1806854 w 2904134"/>
                  <a:gd name="connsiteY2" fmla="*/ 124944 h 337665"/>
                  <a:gd name="connsiteX3" fmla="*/ 1441094 w 2904134"/>
                  <a:gd name="connsiteY3" fmla="*/ 337085 h 337665"/>
                  <a:gd name="connsiteX4" fmla="*/ 621792 w 2904134"/>
                  <a:gd name="connsiteY4" fmla="*/ 183466 h 337665"/>
                  <a:gd name="connsiteX5" fmla="*/ 365760 w 2904134"/>
                  <a:gd name="connsiteY5" fmla="*/ 51792 h 337665"/>
                  <a:gd name="connsiteX6" fmla="*/ 0 w 2904134"/>
                  <a:gd name="connsiteY6" fmla="*/ 227357 h 337665"/>
                  <a:gd name="connsiteX0" fmla="*/ 2362809 w 2362809"/>
                  <a:gd name="connsiteY0" fmla="*/ 139403 h 286287"/>
                  <a:gd name="connsiteX1" fmla="*/ 1806854 w 2362809"/>
                  <a:gd name="connsiteY1" fmla="*/ 73566 h 286287"/>
                  <a:gd name="connsiteX2" fmla="*/ 1441094 w 2362809"/>
                  <a:gd name="connsiteY2" fmla="*/ 285707 h 286287"/>
                  <a:gd name="connsiteX3" fmla="*/ 621792 w 2362809"/>
                  <a:gd name="connsiteY3" fmla="*/ 132088 h 286287"/>
                  <a:gd name="connsiteX4" fmla="*/ 365760 w 2362809"/>
                  <a:gd name="connsiteY4" fmla="*/ 414 h 286287"/>
                  <a:gd name="connsiteX5" fmla="*/ 0 w 2362809"/>
                  <a:gd name="connsiteY5" fmla="*/ 175979 h 286287"/>
                  <a:gd name="connsiteX0" fmla="*/ 1806854 w 1806854"/>
                  <a:gd name="connsiteY0" fmla="*/ 73566 h 286287"/>
                  <a:gd name="connsiteX1" fmla="*/ 1441094 w 1806854"/>
                  <a:gd name="connsiteY1" fmla="*/ 285707 h 286287"/>
                  <a:gd name="connsiteX2" fmla="*/ 621792 w 1806854"/>
                  <a:gd name="connsiteY2" fmla="*/ 132088 h 286287"/>
                  <a:gd name="connsiteX3" fmla="*/ 365760 w 1806854"/>
                  <a:gd name="connsiteY3" fmla="*/ 414 h 286287"/>
                  <a:gd name="connsiteX4" fmla="*/ 0 w 1806854"/>
                  <a:gd name="connsiteY4" fmla="*/ 175979 h 286287"/>
                  <a:gd name="connsiteX0" fmla="*/ 1441094 w 1441094"/>
                  <a:gd name="connsiteY0" fmla="*/ 285707 h 286287"/>
                  <a:gd name="connsiteX1" fmla="*/ 621792 w 1441094"/>
                  <a:gd name="connsiteY1" fmla="*/ 132088 h 286287"/>
                  <a:gd name="connsiteX2" fmla="*/ 365760 w 1441094"/>
                  <a:gd name="connsiteY2" fmla="*/ 414 h 286287"/>
                  <a:gd name="connsiteX3" fmla="*/ 0 w 1441094"/>
                  <a:gd name="connsiteY3" fmla="*/ 175979 h 286287"/>
                  <a:gd name="connsiteX0" fmla="*/ 1075334 w 1075334"/>
                  <a:gd name="connsiteY0" fmla="*/ 285707 h 286287"/>
                  <a:gd name="connsiteX1" fmla="*/ 256032 w 1075334"/>
                  <a:gd name="connsiteY1" fmla="*/ 132088 h 286287"/>
                  <a:gd name="connsiteX2" fmla="*/ 0 w 1075334"/>
                  <a:gd name="connsiteY2" fmla="*/ 414 h 286287"/>
                  <a:gd name="connsiteX0" fmla="*/ 819302 w 819302"/>
                  <a:gd name="connsiteY0" fmla="*/ 153619 h 154199"/>
                  <a:gd name="connsiteX1" fmla="*/ 0 w 819302"/>
                  <a:gd name="connsiteY1" fmla="*/ 0 h 154199"/>
                  <a:gd name="connsiteX0" fmla="*/ 819302 w 819302"/>
                  <a:gd name="connsiteY0" fmla="*/ 153619 h 153619"/>
                  <a:gd name="connsiteX1" fmla="*/ 475489 w 819302"/>
                  <a:gd name="connsiteY1" fmla="*/ 111422 h 153619"/>
                  <a:gd name="connsiteX2" fmla="*/ 0 w 819302"/>
                  <a:gd name="connsiteY2" fmla="*/ 0 h 153619"/>
                  <a:gd name="connsiteX0" fmla="*/ 819302 w 819302"/>
                  <a:gd name="connsiteY0" fmla="*/ 153619 h 153619"/>
                  <a:gd name="connsiteX1" fmla="*/ 563271 w 819302"/>
                  <a:gd name="connsiteY1" fmla="*/ 118737 h 153619"/>
                  <a:gd name="connsiteX2" fmla="*/ 0 w 819302"/>
                  <a:gd name="connsiteY2" fmla="*/ 0 h 153619"/>
                  <a:gd name="connsiteX0" fmla="*/ 563271 w 588486"/>
                  <a:gd name="connsiteY0" fmla="*/ 118737 h 131283"/>
                  <a:gd name="connsiteX1" fmla="*/ 0 w 588486"/>
                  <a:gd name="connsiteY1" fmla="*/ 0 h 131283"/>
                  <a:gd name="connsiteX0" fmla="*/ 563271 w 563271"/>
                  <a:gd name="connsiteY0" fmla="*/ 118737 h 118737"/>
                  <a:gd name="connsiteX1" fmla="*/ 0 w 563271"/>
                  <a:gd name="connsiteY1" fmla="*/ 0 h 118737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66671 w 566671"/>
                  <a:gd name="connsiteY0" fmla="*/ 132334 h 132334"/>
                  <a:gd name="connsiteX1" fmla="*/ 0 w 566671"/>
                  <a:gd name="connsiteY1" fmla="*/ 0 h 13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671" h="132334">
                    <a:moveTo>
                      <a:pt x="566671" y="132334"/>
                    </a:moveTo>
                    <a:cubicBezTo>
                      <a:pt x="390044" y="92505"/>
                      <a:pt x="179222" y="47549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1" name="Skupina 30">
              <a:extLst>
                <a:ext uri="{FF2B5EF4-FFF2-40B4-BE49-F238E27FC236}">
                  <a16:creationId xmlns:a16="http://schemas.microsoft.com/office/drawing/2014/main" id="{D3A0B337-091B-42B3-9672-6C68CE25FCA6}"/>
                </a:ext>
              </a:extLst>
            </p:cNvPr>
            <p:cNvGrpSpPr/>
            <p:nvPr/>
          </p:nvGrpSpPr>
          <p:grpSpPr>
            <a:xfrm>
              <a:off x="2414414" y="1731557"/>
              <a:ext cx="3813770" cy="155850"/>
              <a:chOff x="1756838" y="831552"/>
              <a:chExt cx="3813770" cy="1558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Volný tvar 111">
                <a:extLst>
                  <a:ext uri="{FF2B5EF4-FFF2-40B4-BE49-F238E27FC236}">
                    <a16:creationId xmlns:a16="http://schemas.microsoft.com/office/drawing/2014/main" id="{3A09649C-385E-40EB-B2F4-AAEC13B36CEE}"/>
                  </a:ext>
                </a:extLst>
              </p:cNvPr>
              <p:cNvSpPr/>
              <p:nvPr/>
            </p:nvSpPr>
            <p:spPr>
              <a:xfrm>
                <a:off x="175683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3" name="Volný tvar 112">
                <a:extLst>
                  <a:ext uri="{FF2B5EF4-FFF2-40B4-BE49-F238E27FC236}">
                    <a16:creationId xmlns:a16="http://schemas.microsoft.com/office/drawing/2014/main" id="{65AC59E1-B1AE-4E86-A342-FD230CD01A5E}"/>
                  </a:ext>
                </a:extLst>
              </p:cNvPr>
              <p:cNvSpPr/>
              <p:nvPr/>
            </p:nvSpPr>
            <p:spPr>
              <a:xfrm>
                <a:off x="324640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4" name="Volný tvar 113">
                <a:extLst>
                  <a:ext uri="{FF2B5EF4-FFF2-40B4-BE49-F238E27FC236}">
                    <a16:creationId xmlns:a16="http://schemas.microsoft.com/office/drawing/2014/main" id="{DC16FC4F-2422-4B7D-8A8E-88D2FB5A27E2}"/>
                  </a:ext>
                </a:extLst>
              </p:cNvPr>
              <p:cNvSpPr/>
              <p:nvPr/>
            </p:nvSpPr>
            <p:spPr>
              <a:xfrm>
                <a:off x="248729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5" name="Volný tvar 114">
                <a:extLst>
                  <a:ext uri="{FF2B5EF4-FFF2-40B4-BE49-F238E27FC236}">
                    <a16:creationId xmlns:a16="http://schemas.microsoft.com/office/drawing/2014/main" id="{BED8E88F-9A95-43C1-967A-883EDDA0670D}"/>
                  </a:ext>
                </a:extLst>
              </p:cNvPr>
              <p:cNvSpPr/>
              <p:nvPr/>
            </p:nvSpPr>
            <p:spPr>
              <a:xfrm>
                <a:off x="185231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6" name="Volný tvar 115">
                <a:extLst>
                  <a:ext uri="{FF2B5EF4-FFF2-40B4-BE49-F238E27FC236}">
                    <a16:creationId xmlns:a16="http://schemas.microsoft.com/office/drawing/2014/main" id="{CF4C633D-F15B-41D6-812F-EB72F440F149}"/>
                  </a:ext>
                </a:extLst>
              </p:cNvPr>
              <p:cNvSpPr/>
              <p:nvPr/>
            </p:nvSpPr>
            <p:spPr>
              <a:xfrm>
                <a:off x="334188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7" name="Volný tvar 116">
                <a:extLst>
                  <a:ext uri="{FF2B5EF4-FFF2-40B4-BE49-F238E27FC236}">
                    <a16:creationId xmlns:a16="http://schemas.microsoft.com/office/drawing/2014/main" id="{AF9886D9-62F8-4C41-BF74-6F83F403C24C}"/>
                  </a:ext>
                </a:extLst>
              </p:cNvPr>
              <p:cNvSpPr/>
              <p:nvPr/>
            </p:nvSpPr>
            <p:spPr>
              <a:xfrm>
                <a:off x="258277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8" name="Volný tvar 117">
                <a:extLst>
                  <a:ext uri="{FF2B5EF4-FFF2-40B4-BE49-F238E27FC236}">
                    <a16:creationId xmlns:a16="http://schemas.microsoft.com/office/drawing/2014/main" id="{814C3F74-4B5E-409B-8B16-9F4CA472D522}"/>
                  </a:ext>
                </a:extLst>
              </p:cNvPr>
              <p:cNvSpPr/>
              <p:nvPr/>
            </p:nvSpPr>
            <p:spPr>
              <a:xfrm>
                <a:off x="2245798" y="831552"/>
                <a:ext cx="497402" cy="15343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95600"/>
                  <a:gd name="connsiteY0" fmla="*/ 2 h 1038227"/>
                  <a:gd name="connsiteX1" fmla="*/ 590550 w 2895600"/>
                  <a:gd name="connsiteY1" fmla="*/ 1038227 h 1038227"/>
                  <a:gd name="connsiteX2" fmla="*/ 1152525 w 2895600"/>
                  <a:gd name="connsiteY2" fmla="*/ 2 h 1038227"/>
                  <a:gd name="connsiteX3" fmla="*/ 1733550 w 2895600"/>
                  <a:gd name="connsiteY3" fmla="*/ 1028702 h 1038227"/>
                  <a:gd name="connsiteX4" fmla="*/ 2286000 w 2895600"/>
                  <a:gd name="connsiteY4" fmla="*/ 2 h 1038227"/>
                  <a:gd name="connsiteX5" fmla="*/ 2895600 w 2895600"/>
                  <a:gd name="connsiteY5" fmla="*/ 1028702 h 1038227"/>
                  <a:gd name="connsiteX0" fmla="*/ 0 w 2285998"/>
                  <a:gd name="connsiteY0" fmla="*/ 2 h 1038227"/>
                  <a:gd name="connsiteX1" fmla="*/ 590550 w 2285998"/>
                  <a:gd name="connsiteY1" fmla="*/ 1038227 h 1038227"/>
                  <a:gd name="connsiteX2" fmla="*/ 1152525 w 2285998"/>
                  <a:gd name="connsiteY2" fmla="*/ 2 h 1038227"/>
                  <a:gd name="connsiteX3" fmla="*/ 1733550 w 2285998"/>
                  <a:gd name="connsiteY3" fmla="*/ 1028702 h 1038227"/>
                  <a:gd name="connsiteX4" fmla="*/ 2286000 w 2285998"/>
                  <a:gd name="connsiteY4" fmla="*/ 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5998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99" name="Skupina 118">
                <a:extLst>
                  <a:ext uri="{FF2B5EF4-FFF2-40B4-BE49-F238E27FC236}">
                    <a16:creationId xmlns:a16="http://schemas.microsoft.com/office/drawing/2014/main" id="{A53F8F76-ED0D-40CF-B042-4BC59BC054F5}"/>
                  </a:ext>
                </a:extLst>
              </p:cNvPr>
              <p:cNvGrpSpPr/>
              <p:nvPr/>
            </p:nvGrpSpPr>
            <p:grpSpPr>
              <a:xfrm>
                <a:off x="3972185" y="837689"/>
                <a:ext cx="1598423" cy="149713"/>
                <a:chOff x="4731474" y="837689"/>
                <a:chExt cx="1598423" cy="149713"/>
              </a:xfrm>
            </p:grpSpPr>
            <p:sp>
              <p:nvSpPr>
                <p:cNvPr id="102" name="Volný tvar 121">
                  <a:extLst>
                    <a:ext uri="{FF2B5EF4-FFF2-40B4-BE49-F238E27FC236}">
                      <a16:creationId xmlns:a16="http://schemas.microsoft.com/office/drawing/2014/main" id="{0BBEB937-8C02-4019-ABFA-BF99543051C7}"/>
                    </a:ext>
                  </a:extLst>
                </p:cNvPr>
                <p:cNvSpPr/>
                <p:nvPr/>
              </p:nvSpPr>
              <p:spPr>
                <a:xfrm>
                  <a:off x="473147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3" name="Volný tvar 122">
                  <a:extLst>
                    <a:ext uri="{FF2B5EF4-FFF2-40B4-BE49-F238E27FC236}">
                      <a16:creationId xmlns:a16="http://schemas.microsoft.com/office/drawing/2014/main" id="{81D50B01-9684-4831-B4F3-8FE6B9E3F28E}"/>
                    </a:ext>
                  </a:extLst>
                </p:cNvPr>
                <p:cNvSpPr/>
                <p:nvPr/>
              </p:nvSpPr>
              <p:spPr>
                <a:xfrm>
                  <a:off x="5465448" y="838964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4" name="Volný tvar 123">
                  <a:extLst>
                    <a:ext uri="{FF2B5EF4-FFF2-40B4-BE49-F238E27FC236}">
                      <a16:creationId xmlns:a16="http://schemas.microsoft.com/office/drawing/2014/main" id="{D5C9BA03-C4A0-4A5A-B37B-8A7094F7D403}"/>
                    </a:ext>
                  </a:extLst>
                </p:cNvPr>
                <p:cNvSpPr/>
                <p:nvPr/>
              </p:nvSpPr>
              <p:spPr>
                <a:xfrm>
                  <a:off x="482695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Volný tvar 124">
                  <a:extLst>
                    <a:ext uri="{FF2B5EF4-FFF2-40B4-BE49-F238E27FC236}">
                      <a16:creationId xmlns:a16="http://schemas.microsoft.com/office/drawing/2014/main" id="{3D342A76-3482-45E6-86C1-7003C755498E}"/>
                    </a:ext>
                  </a:extLst>
                </p:cNvPr>
                <p:cNvSpPr/>
                <p:nvPr/>
              </p:nvSpPr>
              <p:spPr>
                <a:xfrm>
                  <a:off x="5563630" y="842940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grpSp>
              <p:nvGrpSpPr>
                <p:cNvPr id="106" name="Skupina 125">
                  <a:extLst>
                    <a:ext uri="{FF2B5EF4-FFF2-40B4-BE49-F238E27FC236}">
                      <a16:creationId xmlns:a16="http://schemas.microsoft.com/office/drawing/2014/main" id="{B1C4F89E-C8CC-4DC9-B712-0FCBD7889F85}"/>
                    </a:ext>
                  </a:extLst>
                </p:cNvPr>
                <p:cNvGrpSpPr/>
                <p:nvPr/>
              </p:nvGrpSpPr>
              <p:grpSpPr>
                <a:xfrm>
                  <a:off x="5574664" y="837689"/>
                  <a:ext cx="501330" cy="147286"/>
                  <a:chOff x="5539327" y="977769"/>
                  <a:chExt cx="501330" cy="147286"/>
                </a:xfrm>
              </p:grpSpPr>
              <p:sp>
                <p:nvSpPr>
                  <p:cNvPr id="107" name="Volný tvar 126">
                    <a:extLst>
                      <a:ext uri="{FF2B5EF4-FFF2-40B4-BE49-F238E27FC236}">
                        <a16:creationId xmlns:a16="http://schemas.microsoft.com/office/drawing/2014/main" id="{189D6E7F-258D-4E20-BBE7-867E876D9C43}"/>
                      </a:ext>
                    </a:extLst>
                  </p:cNvPr>
                  <p:cNvSpPr/>
                  <p:nvPr/>
                </p:nvSpPr>
                <p:spPr>
                  <a:xfrm>
                    <a:off x="5539327" y="977769"/>
                    <a:ext cx="501330" cy="147286"/>
                  </a:xfrm>
                  <a:custGeom>
                    <a:avLst/>
                    <a:gdLst>
                      <a:gd name="connsiteX0" fmla="*/ 0 w 3638550"/>
                      <a:gd name="connsiteY0" fmla="*/ 495300 h 1162052"/>
                      <a:gd name="connsiteX1" fmla="*/ 276225 w 3638550"/>
                      <a:gd name="connsiteY1" fmla="*/ 114300 h 1162052"/>
                      <a:gd name="connsiteX2" fmla="*/ 828675 w 3638550"/>
                      <a:gd name="connsiteY2" fmla="*/ 1162050 h 1162052"/>
                      <a:gd name="connsiteX3" fmla="*/ 1390650 w 3638550"/>
                      <a:gd name="connsiteY3" fmla="*/ 104775 h 1162052"/>
                      <a:gd name="connsiteX4" fmla="*/ 1924050 w 3638550"/>
                      <a:gd name="connsiteY4" fmla="*/ 1066800 h 1162052"/>
                      <a:gd name="connsiteX5" fmla="*/ 2495550 w 3638550"/>
                      <a:gd name="connsiteY5" fmla="*/ 28575 h 1162052"/>
                      <a:gd name="connsiteX6" fmla="*/ 3095625 w 3638550"/>
                      <a:gd name="connsiteY6" fmla="*/ 1066800 h 1162052"/>
                      <a:gd name="connsiteX7" fmla="*/ 3638550 w 3638550"/>
                      <a:gd name="connsiteY7" fmla="*/ 0 h 1162052"/>
                      <a:gd name="connsiteX0" fmla="*/ 0 w 3609975"/>
                      <a:gd name="connsiteY0" fmla="*/ 466725 h 1133477"/>
                      <a:gd name="connsiteX1" fmla="*/ 276225 w 3609975"/>
                      <a:gd name="connsiteY1" fmla="*/ 85725 h 1133477"/>
                      <a:gd name="connsiteX2" fmla="*/ 828675 w 3609975"/>
                      <a:gd name="connsiteY2" fmla="*/ 1133475 h 1133477"/>
                      <a:gd name="connsiteX3" fmla="*/ 1390650 w 3609975"/>
                      <a:gd name="connsiteY3" fmla="*/ 76200 h 1133477"/>
                      <a:gd name="connsiteX4" fmla="*/ 1924050 w 3609975"/>
                      <a:gd name="connsiteY4" fmla="*/ 1038225 h 1133477"/>
                      <a:gd name="connsiteX5" fmla="*/ 2495550 w 3609975"/>
                      <a:gd name="connsiteY5" fmla="*/ 0 h 1133477"/>
                      <a:gd name="connsiteX6" fmla="*/ 3095625 w 3609975"/>
                      <a:gd name="connsiteY6" fmla="*/ 1038225 h 1133477"/>
                      <a:gd name="connsiteX7" fmla="*/ 3609975 w 3609975"/>
                      <a:gd name="connsiteY7" fmla="*/ 104775 h 1133477"/>
                      <a:gd name="connsiteX0" fmla="*/ 0 w 3648075"/>
                      <a:gd name="connsiteY0" fmla="*/ 466725 h 1133477"/>
                      <a:gd name="connsiteX1" fmla="*/ 276225 w 3648075"/>
                      <a:gd name="connsiteY1" fmla="*/ 85725 h 1133477"/>
                      <a:gd name="connsiteX2" fmla="*/ 828675 w 3648075"/>
                      <a:gd name="connsiteY2" fmla="*/ 1133475 h 1133477"/>
                      <a:gd name="connsiteX3" fmla="*/ 1390650 w 3648075"/>
                      <a:gd name="connsiteY3" fmla="*/ 76200 h 1133477"/>
                      <a:gd name="connsiteX4" fmla="*/ 1924050 w 3648075"/>
                      <a:gd name="connsiteY4" fmla="*/ 1038225 h 1133477"/>
                      <a:gd name="connsiteX5" fmla="*/ 2495550 w 3648075"/>
                      <a:gd name="connsiteY5" fmla="*/ 0 h 1133477"/>
                      <a:gd name="connsiteX6" fmla="*/ 3095625 w 3648075"/>
                      <a:gd name="connsiteY6" fmla="*/ 1038225 h 1133477"/>
                      <a:gd name="connsiteX7" fmla="*/ 3648075 w 3648075"/>
                      <a:gd name="connsiteY7" fmla="*/ 19050 h 1133477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4955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5336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547"/>
                      <a:gd name="connsiteX1" fmla="*/ 276225 w 3648075"/>
                      <a:gd name="connsiteY1" fmla="*/ 85726 h 1133547"/>
                      <a:gd name="connsiteX2" fmla="*/ 828675 w 3648075"/>
                      <a:gd name="connsiteY2" fmla="*/ 1133476 h 1133547"/>
                      <a:gd name="connsiteX3" fmla="*/ 1400175 w 3648075"/>
                      <a:gd name="connsiteY3" fmla="*/ 28576 h 1133547"/>
                      <a:gd name="connsiteX4" fmla="*/ 1924050 w 3648075"/>
                      <a:gd name="connsiteY4" fmla="*/ 1038226 h 1133547"/>
                      <a:gd name="connsiteX5" fmla="*/ 2533650 w 3648075"/>
                      <a:gd name="connsiteY5" fmla="*/ 1 h 1133547"/>
                      <a:gd name="connsiteX6" fmla="*/ 3143250 w 3648075"/>
                      <a:gd name="connsiteY6" fmla="*/ 1028701 h 1133547"/>
                      <a:gd name="connsiteX7" fmla="*/ 3648075 w 3648075"/>
                      <a:gd name="connsiteY7" fmla="*/ 19051 h 1133547"/>
                      <a:gd name="connsiteX0" fmla="*/ 0 w 3648075"/>
                      <a:gd name="connsiteY0" fmla="*/ 466726 h 1133483"/>
                      <a:gd name="connsiteX1" fmla="*/ 285750 w 3648075"/>
                      <a:gd name="connsiteY1" fmla="*/ 47626 h 1133483"/>
                      <a:gd name="connsiteX2" fmla="*/ 828675 w 3648075"/>
                      <a:gd name="connsiteY2" fmla="*/ 1133476 h 1133483"/>
                      <a:gd name="connsiteX3" fmla="*/ 1400175 w 3648075"/>
                      <a:gd name="connsiteY3" fmla="*/ 28576 h 1133483"/>
                      <a:gd name="connsiteX4" fmla="*/ 1924050 w 3648075"/>
                      <a:gd name="connsiteY4" fmla="*/ 1038226 h 1133483"/>
                      <a:gd name="connsiteX5" fmla="*/ 2533650 w 3648075"/>
                      <a:gd name="connsiteY5" fmla="*/ 1 h 1133483"/>
                      <a:gd name="connsiteX6" fmla="*/ 3143250 w 3648075"/>
                      <a:gd name="connsiteY6" fmla="*/ 1028701 h 1133483"/>
                      <a:gd name="connsiteX7" fmla="*/ 3648075 w 3648075"/>
                      <a:gd name="connsiteY7" fmla="*/ 19051 h 1133483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038242"/>
                      <a:gd name="connsiteX1" fmla="*/ 285750 w 3648075"/>
                      <a:gd name="connsiteY1" fmla="*/ 47626 h 1038242"/>
                      <a:gd name="connsiteX2" fmla="*/ 838200 w 3648075"/>
                      <a:gd name="connsiteY2" fmla="*/ 1038226 h 1038242"/>
                      <a:gd name="connsiteX3" fmla="*/ 1400175 w 3648075"/>
                      <a:gd name="connsiteY3" fmla="*/ 28576 h 1038242"/>
                      <a:gd name="connsiteX4" fmla="*/ 1924050 w 3648075"/>
                      <a:gd name="connsiteY4" fmla="*/ 1038226 h 1038242"/>
                      <a:gd name="connsiteX5" fmla="*/ 2533650 w 3648075"/>
                      <a:gd name="connsiteY5" fmla="*/ 1 h 1038242"/>
                      <a:gd name="connsiteX6" fmla="*/ 3143250 w 3648075"/>
                      <a:gd name="connsiteY6" fmla="*/ 1028701 h 1038242"/>
                      <a:gd name="connsiteX7" fmla="*/ 3648075 w 3648075"/>
                      <a:gd name="connsiteY7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90 h 1038337"/>
                      <a:gd name="connsiteX1" fmla="*/ 552450 w 3362325"/>
                      <a:gd name="connsiteY1" fmla="*/ 1038290 h 1038337"/>
                      <a:gd name="connsiteX2" fmla="*/ 1114425 w 3362325"/>
                      <a:gd name="connsiteY2" fmla="*/ 65 h 1038337"/>
                      <a:gd name="connsiteX3" fmla="*/ 1638300 w 3362325"/>
                      <a:gd name="connsiteY3" fmla="*/ 1038290 h 1038337"/>
                      <a:gd name="connsiteX4" fmla="*/ 2247900 w 3362325"/>
                      <a:gd name="connsiteY4" fmla="*/ 65 h 1038337"/>
                      <a:gd name="connsiteX5" fmla="*/ 2857500 w 3362325"/>
                      <a:gd name="connsiteY5" fmla="*/ 1028765 h 1038337"/>
                      <a:gd name="connsiteX6" fmla="*/ 3362325 w 3362325"/>
                      <a:gd name="connsiteY6" fmla="*/ 9590 h 1038337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409950"/>
                      <a:gd name="connsiteY0" fmla="*/ 19115 h 1038297"/>
                      <a:gd name="connsiteX1" fmla="*/ 552450 w 3409950"/>
                      <a:gd name="connsiteY1" fmla="*/ 1038290 h 1038297"/>
                      <a:gd name="connsiteX2" fmla="*/ 1114425 w 3409950"/>
                      <a:gd name="connsiteY2" fmla="*/ 65 h 1038297"/>
                      <a:gd name="connsiteX3" fmla="*/ 1638300 w 3409950"/>
                      <a:gd name="connsiteY3" fmla="*/ 1038290 h 1038297"/>
                      <a:gd name="connsiteX4" fmla="*/ 2247900 w 3409950"/>
                      <a:gd name="connsiteY4" fmla="*/ 65 h 1038297"/>
                      <a:gd name="connsiteX5" fmla="*/ 2857500 w 3409950"/>
                      <a:gd name="connsiteY5" fmla="*/ 1028765 h 1038297"/>
                      <a:gd name="connsiteX6" fmla="*/ 3409950 w 3409950"/>
                      <a:gd name="connsiteY6" fmla="*/ 9590 h 1038297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48050"/>
                      <a:gd name="connsiteY0" fmla="*/ 2 h 1038227"/>
                      <a:gd name="connsiteX1" fmla="*/ 590550 w 3448050"/>
                      <a:gd name="connsiteY1" fmla="*/ 1038227 h 1038227"/>
                      <a:gd name="connsiteX2" fmla="*/ 1152525 w 3448050"/>
                      <a:gd name="connsiteY2" fmla="*/ 2 h 1038227"/>
                      <a:gd name="connsiteX3" fmla="*/ 1733550 w 3448050"/>
                      <a:gd name="connsiteY3" fmla="*/ 1028702 h 1038227"/>
                      <a:gd name="connsiteX4" fmla="*/ 2286000 w 3448050"/>
                      <a:gd name="connsiteY4" fmla="*/ 2 h 1038227"/>
                      <a:gd name="connsiteX5" fmla="*/ 2895600 w 3448050"/>
                      <a:gd name="connsiteY5" fmla="*/ 1028702 h 1038227"/>
                      <a:gd name="connsiteX6" fmla="*/ 3448050 w 3448050"/>
                      <a:gd name="connsiteY6" fmla="*/ 9527 h 1038227"/>
                      <a:gd name="connsiteX0" fmla="*/ 0 w 2895600"/>
                      <a:gd name="connsiteY0" fmla="*/ 2 h 1038227"/>
                      <a:gd name="connsiteX1" fmla="*/ 590550 w 2895600"/>
                      <a:gd name="connsiteY1" fmla="*/ 1038227 h 1038227"/>
                      <a:gd name="connsiteX2" fmla="*/ 1152525 w 2895600"/>
                      <a:gd name="connsiteY2" fmla="*/ 2 h 1038227"/>
                      <a:gd name="connsiteX3" fmla="*/ 1733550 w 2895600"/>
                      <a:gd name="connsiteY3" fmla="*/ 1028702 h 1038227"/>
                      <a:gd name="connsiteX4" fmla="*/ 2286000 w 2895600"/>
                      <a:gd name="connsiteY4" fmla="*/ 2 h 1038227"/>
                      <a:gd name="connsiteX5" fmla="*/ 2895600 w 2895600"/>
                      <a:gd name="connsiteY5" fmla="*/ 1028702 h 1038227"/>
                      <a:gd name="connsiteX0" fmla="*/ 0 w 2285998"/>
                      <a:gd name="connsiteY0" fmla="*/ 2 h 1038227"/>
                      <a:gd name="connsiteX1" fmla="*/ 590550 w 2285998"/>
                      <a:gd name="connsiteY1" fmla="*/ 1038227 h 1038227"/>
                      <a:gd name="connsiteX2" fmla="*/ 1152525 w 2285998"/>
                      <a:gd name="connsiteY2" fmla="*/ 2 h 1038227"/>
                      <a:gd name="connsiteX3" fmla="*/ 1733550 w 2285998"/>
                      <a:gd name="connsiteY3" fmla="*/ 1028702 h 1038227"/>
                      <a:gd name="connsiteX4" fmla="*/ 2286000 w 2285998"/>
                      <a:gd name="connsiteY4" fmla="*/ 2 h 1038227"/>
                      <a:gd name="connsiteX0" fmla="*/ 0 w 2232329"/>
                      <a:gd name="connsiteY0" fmla="*/ 58458 h 1038301"/>
                      <a:gd name="connsiteX1" fmla="*/ 536881 w 2232329"/>
                      <a:gd name="connsiteY1" fmla="*/ 1038227 h 1038301"/>
                      <a:gd name="connsiteX2" fmla="*/ 1098856 w 2232329"/>
                      <a:gd name="connsiteY2" fmla="*/ 2 h 1038301"/>
                      <a:gd name="connsiteX3" fmla="*/ 1679881 w 2232329"/>
                      <a:gd name="connsiteY3" fmla="*/ 1028702 h 1038301"/>
                      <a:gd name="connsiteX4" fmla="*/ 2232331 w 2232329"/>
                      <a:gd name="connsiteY4" fmla="*/ 2 h 1038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2329" h="1038301">
                        <a:moveTo>
                          <a:pt x="0" y="58458"/>
                        </a:moveTo>
                        <a:cubicBezTo>
                          <a:pt x="292100" y="67983"/>
                          <a:pt x="353738" y="1047970"/>
                          <a:pt x="536881" y="1038227"/>
                        </a:cubicBezTo>
                        <a:cubicBezTo>
                          <a:pt x="720024" y="1028484"/>
                          <a:pt x="908356" y="1589"/>
                          <a:pt x="1098856" y="2"/>
                        </a:cubicBezTo>
                        <a:cubicBezTo>
                          <a:pt x="1289356" y="-1585"/>
                          <a:pt x="1462394" y="1028702"/>
                          <a:pt x="1679881" y="1028702"/>
                        </a:cubicBezTo>
                        <a:cubicBezTo>
                          <a:pt x="1897368" y="1028702"/>
                          <a:pt x="2038656" y="2"/>
                          <a:pt x="2232331" y="2"/>
                        </a:cubicBezTo>
                      </a:path>
                    </a:pathLst>
                  </a:custGeom>
                  <a:noFill/>
                  <a:ln w="28575">
                    <a:solidFill>
                      <a:srgbClr val="57D3FF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cxnSp>
                <p:nvCxnSpPr>
                  <p:cNvPr id="108" name="Přímá spojnice 107">
                    <a:extLst>
                      <a:ext uri="{FF2B5EF4-FFF2-40B4-BE49-F238E27FC236}">
                        <a16:creationId xmlns:a16="http://schemas.microsoft.com/office/drawing/2014/main" id="{5D1413D4-2D42-4E98-A8AD-B94773443BA7}"/>
                      </a:ext>
                    </a:extLst>
                  </p:cNvPr>
                  <p:cNvCxnSpPr/>
                  <p:nvPr/>
                </p:nvCxnSpPr>
                <p:spPr>
                  <a:xfrm>
                    <a:off x="5716331" y="1002316"/>
                    <a:ext cx="49095" cy="767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9" name="Přímá spojnice 108">
                    <a:extLst>
                      <a:ext uri="{FF2B5EF4-FFF2-40B4-BE49-F238E27FC236}">
                        <a16:creationId xmlns:a16="http://schemas.microsoft.com/office/drawing/2014/main" id="{E24A0429-0F84-4BC7-ABDA-287CFC690396}"/>
                      </a:ext>
                    </a:extLst>
                  </p:cNvPr>
                  <p:cNvCxnSpPr/>
                  <p:nvPr/>
                </p:nvCxnSpPr>
                <p:spPr>
                  <a:xfrm>
                    <a:off x="5969669" y="999660"/>
                    <a:ext cx="44302" cy="609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00" name="Přímá spojnice 99">
                <a:extLst>
                  <a:ext uri="{FF2B5EF4-FFF2-40B4-BE49-F238E27FC236}">
                    <a16:creationId xmlns:a16="http://schemas.microsoft.com/office/drawing/2014/main" id="{11EB9C42-C8B7-44A3-BF2D-3C3ECD4D924C}"/>
                  </a:ext>
                </a:extLst>
              </p:cNvPr>
              <p:cNvCxnSpPr/>
              <p:nvPr/>
            </p:nvCxnSpPr>
            <p:spPr>
              <a:xfrm flipH="1">
                <a:off x="2504217" y="857912"/>
                <a:ext cx="55397" cy="926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Přímá spojnice 100">
                <a:extLst>
                  <a:ext uri="{FF2B5EF4-FFF2-40B4-BE49-F238E27FC236}">
                    <a16:creationId xmlns:a16="http://schemas.microsoft.com/office/drawing/2014/main" id="{64C31980-6233-40C9-B310-01FF608D23AF}"/>
                  </a:ext>
                </a:extLst>
              </p:cNvPr>
              <p:cNvCxnSpPr/>
              <p:nvPr/>
            </p:nvCxnSpPr>
            <p:spPr>
              <a:xfrm flipH="1">
                <a:off x="2273643" y="857822"/>
                <a:ext cx="42392" cy="742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Volný tvar 31">
              <a:extLst>
                <a:ext uri="{FF2B5EF4-FFF2-40B4-BE49-F238E27FC236}">
                  <a16:creationId xmlns:a16="http://schemas.microsoft.com/office/drawing/2014/main" id="{5C02F1F4-238C-4A4A-A97C-D277C8C7F47A}"/>
                </a:ext>
              </a:extLst>
            </p:cNvPr>
            <p:cNvSpPr/>
            <p:nvPr/>
          </p:nvSpPr>
          <p:spPr>
            <a:xfrm rot="10800000">
              <a:off x="4875821" y="1451666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3" name="Volný tvar 32">
              <a:extLst>
                <a:ext uri="{FF2B5EF4-FFF2-40B4-BE49-F238E27FC236}">
                  <a16:creationId xmlns:a16="http://schemas.microsoft.com/office/drawing/2014/main" id="{42D329E6-371A-4B1C-AC09-7F63779114FE}"/>
                </a:ext>
              </a:extLst>
            </p:cNvPr>
            <p:cNvSpPr/>
            <p:nvPr/>
          </p:nvSpPr>
          <p:spPr>
            <a:xfrm rot="12878943">
              <a:off x="2444379" y="1345361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4" name="Volný tvar 33">
              <a:extLst>
                <a:ext uri="{FF2B5EF4-FFF2-40B4-BE49-F238E27FC236}">
                  <a16:creationId xmlns:a16="http://schemas.microsoft.com/office/drawing/2014/main" id="{C60652B7-BFFC-4710-BA47-C6AEE0531384}"/>
                </a:ext>
              </a:extLst>
            </p:cNvPr>
            <p:cNvSpPr/>
            <p:nvPr/>
          </p:nvSpPr>
          <p:spPr>
            <a:xfrm rot="12028591">
              <a:off x="4577329" y="1966087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5" name="Volný tvar 34">
              <a:extLst>
                <a:ext uri="{FF2B5EF4-FFF2-40B4-BE49-F238E27FC236}">
                  <a16:creationId xmlns:a16="http://schemas.microsoft.com/office/drawing/2014/main" id="{FBE8821E-111F-4600-BFBE-C958FD406BAA}"/>
                </a:ext>
              </a:extLst>
            </p:cNvPr>
            <p:cNvSpPr/>
            <p:nvPr/>
          </p:nvSpPr>
          <p:spPr>
            <a:xfrm rot="10800000">
              <a:off x="3313269" y="1461441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6" name="Výseč 35">
              <a:extLst>
                <a:ext uri="{FF2B5EF4-FFF2-40B4-BE49-F238E27FC236}">
                  <a16:creationId xmlns:a16="http://schemas.microsoft.com/office/drawing/2014/main" id="{93E974C0-3C10-4660-9858-CAA94C4691C3}"/>
                </a:ext>
              </a:extLst>
            </p:cNvPr>
            <p:cNvSpPr>
              <a:spLocks/>
            </p:cNvSpPr>
            <p:nvPr/>
          </p:nvSpPr>
          <p:spPr>
            <a:xfrm rot="19074905">
              <a:off x="4339692" y="143304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7" name="Vývojový diagram: uložená data 16">
              <a:extLst>
                <a:ext uri="{FF2B5EF4-FFF2-40B4-BE49-F238E27FC236}">
                  <a16:creationId xmlns:a16="http://schemas.microsoft.com/office/drawing/2014/main" id="{BCB491ED-2F33-4A04-BCE9-70736E58B379}"/>
                </a:ext>
              </a:extLst>
            </p:cNvPr>
            <p:cNvSpPr>
              <a:spLocks/>
            </p:cNvSpPr>
            <p:nvPr/>
          </p:nvSpPr>
          <p:spPr>
            <a:xfrm rot="16200000">
              <a:off x="4035216" y="1976605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8" name="Vývojový diagram: paměť s přímým přístupem 17">
              <a:extLst>
                <a:ext uri="{FF2B5EF4-FFF2-40B4-BE49-F238E27FC236}">
                  <a16:creationId xmlns:a16="http://schemas.microsoft.com/office/drawing/2014/main" id="{A4C176DA-1ACB-4668-A8D7-D7C21E8E4674}"/>
                </a:ext>
              </a:extLst>
            </p:cNvPr>
            <p:cNvSpPr>
              <a:spLocks/>
            </p:cNvSpPr>
            <p:nvPr/>
          </p:nvSpPr>
          <p:spPr>
            <a:xfrm rot="5400000" flipV="1">
              <a:off x="5532132" y="1619376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9" name="Výseč 38">
              <a:extLst>
                <a:ext uri="{FF2B5EF4-FFF2-40B4-BE49-F238E27FC236}">
                  <a16:creationId xmlns:a16="http://schemas.microsoft.com/office/drawing/2014/main" id="{42D438FF-1398-49AE-9646-58CF95643525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94727" y="1334312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0" name="Vývojový diagram: uložená data 19">
              <a:extLst>
                <a:ext uri="{FF2B5EF4-FFF2-40B4-BE49-F238E27FC236}">
                  <a16:creationId xmlns:a16="http://schemas.microsoft.com/office/drawing/2014/main" id="{FE63403A-8844-43AC-B3AA-9CBCF8E2CC95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3765040" y="1565909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1" name="Slza 20">
              <a:extLst>
                <a:ext uri="{FF2B5EF4-FFF2-40B4-BE49-F238E27FC236}">
                  <a16:creationId xmlns:a16="http://schemas.microsoft.com/office/drawing/2014/main" id="{32843583-3154-416C-9262-7B3C21ECD70C}"/>
                </a:ext>
              </a:extLst>
            </p:cNvPr>
            <p:cNvSpPr>
              <a:spLocks/>
            </p:cNvSpPr>
            <p:nvPr/>
          </p:nvSpPr>
          <p:spPr>
            <a:xfrm rot="13325095" flipH="1">
              <a:off x="2389830" y="1554211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2" name="Vývojový diagram: paměť s přímým přístupem 21">
              <a:extLst>
                <a:ext uri="{FF2B5EF4-FFF2-40B4-BE49-F238E27FC236}">
                  <a16:creationId xmlns:a16="http://schemas.microsoft.com/office/drawing/2014/main" id="{7E713764-3872-46D8-BBC8-C1C5856098CC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5261956" y="1208680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3" name="Výseč 42">
              <a:extLst>
                <a:ext uri="{FF2B5EF4-FFF2-40B4-BE49-F238E27FC236}">
                  <a16:creationId xmlns:a16="http://schemas.microsoft.com/office/drawing/2014/main" id="{729CCF50-0427-42E3-9D8F-70AA76FE1BA9}"/>
                </a:ext>
              </a:extLst>
            </p:cNvPr>
            <p:cNvSpPr>
              <a:spLocks/>
            </p:cNvSpPr>
            <p:nvPr/>
          </p:nvSpPr>
          <p:spPr>
            <a:xfrm rot="19074905">
              <a:off x="6086547" y="1333349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4" name="Slza 23">
              <a:extLst>
                <a:ext uri="{FF2B5EF4-FFF2-40B4-BE49-F238E27FC236}">
                  <a16:creationId xmlns:a16="http://schemas.microsoft.com/office/drawing/2014/main" id="{A93C0B44-04D7-43B2-A0F9-6E3CC088847A}"/>
                </a:ext>
              </a:extLst>
            </p:cNvPr>
            <p:cNvSpPr>
              <a:spLocks/>
            </p:cNvSpPr>
            <p:nvPr/>
          </p:nvSpPr>
          <p:spPr>
            <a:xfrm rot="13325095" flipV="1">
              <a:off x="6014539" y="1466830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5" name="Vývojový diagram: uložená data 24">
              <a:extLst>
                <a:ext uri="{FF2B5EF4-FFF2-40B4-BE49-F238E27FC236}">
                  <a16:creationId xmlns:a16="http://schemas.microsoft.com/office/drawing/2014/main" id="{FF807FA6-ABE9-4431-B0D3-7147D72B0938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5727546" y="1453754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6" name="Šestnácticípá hvězda 45">
              <a:extLst>
                <a:ext uri="{FF2B5EF4-FFF2-40B4-BE49-F238E27FC236}">
                  <a16:creationId xmlns:a16="http://schemas.microsoft.com/office/drawing/2014/main" id="{0481A897-6393-4CBB-B030-AE59B2A09A3D}"/>
                </a:ext>
              </a:extLst>
            </p:cNvPr>
            <p:cNvSpPr/>
            <p:nvPr/>
          </p:nvSpPr>
          <p:spPr>
            <a:xfrm>
              <a:off x="2972519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7" name="Šestnácticípá hvězda 46">
              <a:extLst>
                <a:ext uri="{FF2B5EF4-FFF2-40B4-BE49-F238E27FC236}">
                  <a16:creationId xmlns:a16="http://schemas.microsoft.com/office/drawing/2014/main" id="{8C219FEE-94CA-450F-A949-791A5CEB0EBE}"/>
                </a:ext>
              </a:extLst>
            </p:cNvPr>
            <p:cNvSpPr/>
            <p:nvPr/>
          </p:nvSpPr>
          <p:spPr>
            <a:xfrm>
              <a:off x="6235964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8" name="Šestnácticípá hvězda 47">
              <a:extLst>
                <a:ext uri="{FF2B5EF4-FFF2-40B4-BE49-F238E27FC236}">
                  <a16:creationId xmlns:a16="http://schemas.microsoft.com/office/drawing/2014/main" id="{492E2A02-DB77-4DA0-A345-F181F1B60770}"/>
                </a:ext>
              </a:extLst>
            </p:cNvPr>
            <p:cNvSpPr/>
            <p:nvPr/>
          </p:nvSpPr>
          <p:spPr>
            <a:xfrm>
              <a:off x="3844054" y="1298883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9" name="Skupina 48">
              <a:extLst>
                <a:ext uri="{FF2B5EF4-FFF2-40B4-BE49-F238E27FC236}">
                  <a16:creationId xmlns:a16="http://schemas.microsoft.com/office/drawing/2014/main" id="{E0689E4C-E42F-48B5-97B8-F53BAA258A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06980" y="2373853"/>
              <a:ext cx="4109236" cy="1066586"/>
              <a:chOff x="4713937" y="343767"/>
              <a:chExt cx="4109236" cy="1066586"/>
            </a:xfrm>
          </p:grpSpPr>
          <p:sp>
            <p:nvSpPr>
              <p:cNvPr id="72" name="Volný tvar 91">
                <a:extLst>
                  <a:ext uri="{FF2B5EF4-FFF2-40B4-BE49-F238E27FC236}">
                    <a16:creationId xmlns:a16="http://schemas.microsoft.com/office/drawing/2014/main" id="{1F52C997-26BD-49B4-902D-A9B4774378D9}"/>
                  </a:ext>
                </a:extLst>
              </p:cNvPr>
              <p:cNvSpPr/>
              <p:nvPr/>
            </p:nvSpPr>
            <p:spPr>
              <a:xfrm rot="10800000">
                <a:off x="7200261" y="586054"/>
                <a:ext cx="477345" cy="135631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3" name="Volný tvar 92">
                <a:extLst>
                  <a:ext uri="{FF2B5EF4-FFF2-40B4-BE49-F238E27FC236}">
                    <a16:creationId xmlns:a16="http://schemas.microsoft.com/office/drawing/2014/main" id="{B8461D41-C90B-4FF6-893F-2EE8935FC5A8}"/>
                  </a:ext>
                </a:extLst>
              </p:cNvPr>
              <p:cNvSpPr/>
              <p:nvPr/>
            </p:nvSpPr>
            <p:spPr>
              <a:xfrm rot="12878943">
                <a:off x="4768819" y="478527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4" name="Volný tvar 93">
                <a:extLst>
                  <a:ext uri="{FF2B5EF4-FFF2-40B4-BE49-F238E27FC236}">
                    <a16:creationId xmlns:a16="http://schemas.microsoft.com/office/drawing/2014/main" id="{3D324239-C07A-43B2-809E-DFBD71AA0296}"/>
                  </a:ext>
                </a:extLst>
              </p:cNvPr>
              <p:cNvSpPr/>
              <p:nvPr/>
            </p:nvSpPr>
            <p:spPr>
              <a:xfrm rot="12028591">
                <a:off x="6901768" y="1100475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5" name="Volný tvar 94">
                <a:extLst>
                  <a:ext uri="{FF2B5EF4-FFF2-40B4-BE49-F238E27FC236}">
                    <a16:creationId xmlns:a16="http://schemas.microsoft.com/office/drawing/2014/main" id="{37C41B33-54E9-4756-8668-E67BB72EF458}"/>
                  </a:ext>
                </a:extLst>
              </p:cNvPr>
              <p:cNvSpPr/>
              <p:nvPr/>
            </p:nvSpPr>
            <p:spPr>
              <a:xfrm rot="10800000">
                <a:off x="5637708" y="594607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6" name="Výseč 95">
                <a:extLst>
                  <a:ext uri="{FF2B5EF4-FFF2-40B4-BE49-F238E27FC236}">
                    <a16:creationId xmlns:a16="http://schemas.microsoft.com/office/drawing/2014/main" id="{89B29129-7BD2-4464-B81D-3F475CE725A0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Vývojový diagram: uložená data 76">
                <a:extLst>
                  <a:ext uri="{FF2B5EF4-FFF2-40B4-BE49-F238E27FC236}">
                    <a16:creationId xmlns:a16="http://schemas.microsoft.com/office/drawing/2014/main" id="{E55C02B1-83BA-4DF7-A18E-38AD75C0B925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Slza 77">
                <a:extLst>
                  <a:ext uri="{FF2B5EF4-FFF2-40B4-BE49-F238E27FC236}">
                    <a16:creationId xmlns:a16="http://schemas.microsoft.com/office/drawing/2014/main" id="{26F10A4B-887E-46EA-8C34-3A1A19B154A1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Vývojový diagram: paměť s přímým přístupem 78">
                <a:extLst>
                  <a:ext uri="{FF2B5EF4-FFF2-40B4-BE49-F238E27FC236}">
                    <a16:creationId xmlns:a16="http://schemas.microsoft.com/office/drawing/2014/main" id="{D8C77EBD-985E-4FD2-A88C-ECE9BAA79D8B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Výseč 99">
                <a:extLst>
                  <a:ext uri="{FF2B5EF4-FFF2-40B4-BE49-F238E27FC236}">
                    <a16:creationId xmlns:a16="http://schemas.microsoft.com/office/drawing/2014/main" id="{1AAB385E-30D1-4F52-82F9-239CA814D41A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Vývojový diagram: uložená data 80">
                <a:extLst>
                  <a:ext uri="{FF2B5EF4-FFF2-40B4-BE49-F238E27FC236}">
                    <a16:creationId xmlns:a16="http://schemas.microsoft.com/office/drawing/2014/main" id="{0ABEB88E-F4E0-460D-B207-85547B16946D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Slza 81">
                <a:extLst>
                  <a:ext uri="{FF2B5EF4-FFF2-40B4-BE49-F238E27FC236}">
                    <a16:creationId xmlns:a16="http://schemas.microsoft.com/office/drawing/2014/main" id="{89E6766B-68A7-4B35-B38D-E74EA0E89ADF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Vývojový diagram: paměť s přímým přístupem 82">
                <a:extLst>
                  <a:ext uri="{FF2B5EF4-FFF2-40B4-BE49-F238E27FC236}">
                    <a16:creationId xmlns:a16="http://schemas.microsoft.com/office/drawing/2014/main" id="{64EF0F49-26B7-4B99-9492-D10C8DA1E859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Vývojový diagram: paměť s přímým přístupem 83">
                <a:extLst>
                  <a:ext uri="{FF2B5EF4-FFF2-40B4-BE49-F238E27FC236}">
                    <a16:creationId xmlns:a16="http://schemas.microsoft.com/office/drawing/2014/main" id="{4118A0D3-E81A-4552-890E-DEEF42207D4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Vývojový diagram: paměť s přímým přístupem 84">
                <a:extLst>
                  <a:ext uri="{FF2B5EF4-FFF2-40B4-BE49-F238E27FC236}">
                    <a16:creationId xmlns:a16="http://schemas.microsoft.com/office/drawing/2014/main" id="{1A3E726B-59C6-4F4D-80C9-BFC60F974A3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Výseč 105">
                <a:extLst>
                  <a:ext uri="{FF2B5EF4-FFF2-40B4-BE49-F238E27FC236}">
                    <a16:creationId xmlns:a16="http://schemas.microsoft.com/office/drawing/2014/main" id="{8BAE8114-EB00-4F52-856F-4275DB7FD495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Slza 86">
                <a:extLst>
                  <a:ext uri="{FF2B5EF4-FFF2-40B4-BE49-F238E27FC236}">
                    <a16:creationId xmlns:a16="http://schemas.microsoft.com/office/drawing/2014/main" id="{6AF6AF49-91E4-45D4-B2DB-2B937017735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Vývojový diagram: uložená data 87">
                <a:extLst>
                  <a:ext uri="{FF2B5EF4-FFF2-40B4-BE49-F238E27FC236}">
                    <a16:creationId xmlns:a16="http://schemas.microsoft.com/office/drawing/2014/main" id="{FAECDE79-5FFD-4BA7-80FA-3B5BA11D2330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Šestnácticípá hvězda 108">
                <a:extLst>
                  <a:ext uri="{FF2B5EF4-FFF2-40B4-BE49-F238E27FC236}">
                    <a16:creationId xmlns:a16="http://schemas.microsoft.com/office/drawing/2014/main" id="{F051B09B-4248-4572-85A9-089089F0FC8A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0" name="Šestnácticípá hvězda 109">
                <a:extLst>
                  <a:ext uri="{FF2B5EF4-FFF2-40B4-BE49-F238E27FC236}">
                    <a16:creationId xmlns:a16="http://schemas.microsoft.com/office/drawing/2014/main" id="{53E1D099-C668-456A-8B88-DEB39478F5AB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1" name="Šestnácticípá hvězda 110">
                <a:extLst>
                  <a:ext uri="{FF2B5EF4-FFF2-40B4-BE49-F238E27FC236}">
                    <a16:creationId xmlns:a16="http://schemas.microsoft.com/office/drawing/2014/main" id="{81880173-7515-4FFB-82C7-120B78002E2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30" name="Skupina 49">
              <a:extLst>
                <a:ext uri="{FF2B5EF4-FFF2-40B4-BE49-F238E27FC236}">
                  <a16:creationId xmlns:a16="http://schemas.microsoft.com/office/drawing/2014/main" id="{52B8EE6C-82C8-436C-8850-51EE1A7AE23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429460" y="3576219"/>
              <a:ext cx="3966675" cy="1066586"/>
              <a:chOff x="4856498" y="343767"/>
              <a:chExt cx="3966675" cy="1066586"/>
            </a:xfrm>
          </p:grpSpPr>
          <p:sp>
            <p:nvSpPr>
              <p:cNvPr id="53" name="Volný tvar 72">
                <a:extLst>
                  <a:ext uri="{FF2B5EF4-FFF2-40B4-BE49-F238E27FC236}">
                    <a16:creationId xmlns:a16="http://schemas.microsoft.com/office/drawing/2014/main" id="{846894E3-7BD6-44F0-A78D-0FD54C913297}"/>
                  </a:ext>
                </a:extLst>
              </p:cNvPr>
              <p:cNvSpPr/>
              <p:nvPr/>
            </p:nvSpPr>
            <p:spPr>
              <a:xfrm rot="10800000">
                <a:off x="7194097" y="591342"/>
                <a:ext cx="477346" cy="135632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4" name="Volný tvar 73">
                <a:extLst>
                  <a:ext uri="{FF2B5EF4-FFF2-40B4-BE49-F238E27FC236}">
                    <a16:creationId xmlns:a16="http://schemas.microsoft.com/office/drawing/2014/main" id="{075E202F-F9DD-477A-B057-87FB4F0AA309}"/>
                  </a:ext>
                </a:extLst>
              </p:cNvPr>
              <p:cNvSpPr/>
              <p:nvPr/>
            </p:nvSpPr>
            <p:spPr>
              <a:xfrm rot="12878943">
                <a:off x="4850873" y="461820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5" name="Volný tvar 74">
                <a:extLst>
                  <a:ext uri="{FF2B5EF4-FFF2-40B4-BE49-F238E27FC236}">
                    <a16:creationId xmlns:a16="http://schemas.microsoft.com/office/drawing/2014/main" id="{9381B20C-2D08-42BB-995A-36344C5B2F26}"/>
                  </a:ext>
                </a:extLst>
              </p:cNvPr>
              <p:cNvSpPr/>
              <p:nvPr/>
            </p:nvSpPr>
            <p:spPr>
              <a:xfrm rot="12028591">
                <a:off x="6895605" y="1099653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6" name="Volný tvar 75">
                <a:extLst>
                  <a:ext uri="{FF2B5EF4-FFF2-40B4-BE49-F238E27FC236}">
                    <a16:creationId xmlns:a16="http://schemas.microsoft.com/office/drawing/2014/main" id="{7A58D375-3951-47C6-8A68-A556987A0170}"/>
                  </a:ext>
                </a:extLst>
              </p:cNvPr>
              <p:cNvSpPr/>
              <p:nvPr/>
            </p:nvSpPr>
            <p:spPr>
              <a:xfrm rot="10800000">
                <a:off x="5631545" y="593786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7" name="Výseč 76">
                <a:extLst>
                  <a:ext uri="{FF2B5EF4-FFF2-40B4-BE49-F238E27FC236}">
                    <a16:creationId xmlns:a16="http://schemas.microsoft.com/office/drawing/2014/main" id="{4884ED26-C2C6-455F-A069-943F008BF7B4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Vývojový diagram: uložená data 57">
                <a:extLst>
                  <a:ext uri="{FF2B5EF4-FFF2-40B4-BE49-F238E27FC236}">
                    <a16:creationId xmlns:a16="http://schemas.microsoft.com/office/drawing/2014/main" id="{CC5A0C51-7722-4F1C-9A41-CFD72378DE28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Slza 58">
                <a:extLst>
                  <a:ext uri="{FF2B5EF4-FFF2-40B4-BE49-F238E27FC236}">
                    <a16:creationId xmlns:a16="http://schemas.microsoft.com/office/drawing/2014/main" id="{CC391C4A-FE8B-49FF-BA3E-7AD3CA890D7F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ývojový diagram: paměť s přímým přístupem 59">
                <a:extLst>
                  <a:ext uri="{FF2B5EF4-FFF2-40B4-BE49-F238E27FC236}">
                    <a16:creationId xmlns:a16="http://schemas.microsoft.com/office/drawing/2014/main" id="{31480E5D-713B-4C89-8B4E-57F468BA88FD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Výseč 80">
                <a:extLst>
                  <a:ext uri="{FF2B5EF4-FFF2-40B4-BE49-F238E27FC236}">
                    <a16:creationId xmlns:a16="http://schemas.microsoft.com/office/drawing/2014/main" id="{D48DCABD-B670-4116-961E-D7CED17A54C8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Vývojový diagram: uložená data 61">
                <a:extLst>
                  <a:ext uri="{FF2B5EF4-FFF2-40B4-BE49-F238E27FC236}">
                    <a16:creationId xmlns:a16="http://schemas.microsoft.com/office/drawing/2014/main" id="{79CE1056-5251-499B-AE35-C78169FF5E6A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Vývojový diagram: paměť s přímým přístupem 62">
                <a:extLst>
                  <a:ext uri="{FF2B5EF4-FFF2-40B4-BE49-F238E27FC236}">
                    <a16:creationId xmlns:a16="http://schemas.microsoft.com/office/drawing/2014/main" id="{DE01F0B1-FDDC-452C-BCA7-D5AA43C0FE14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Vývojový diagram: paměť s přímým přístupem 63">
                <a:extLst>
                  <a:ext uri="{FF2B5EF4-FFF2-40B4-BE49-F238E27FC236}">
                    <a16:creationId xmlns:a16="http://schemas.microsoft.com/office/drawing/2014/main" id="{54580795-1948-43CD-B7D9-ACFED6E57663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paměť s přímým přístupem 64">
                <a:extLst>
                  <a:ext uri="{FF2B5EF4-FFF2-40B4-BE49-F238E27FC236}">
                    <a16:creationId xmlns:a16="http://schemas.microsoft.com/office/drawing/2014/main" id="{242F9B37-F431-4D7F-902E-DF8DAF57F62A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Výseč 85">
                <a:extLst>
                  <a:ext uri="{FF2B5EF4-FFF2-40B4-BE49-F238E27FC236}">
                    <a16:creationId xmlns:a16="http://schemas.microsoft.com/office/drawing/2014/main" id="{79A75D00-B18D-48F8-B63F-032D35AADAE8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Slza 66">
                <a:extLst>
                  <a:ext uri="{FF2B5EF4-FFF2-40B4-BE49-F238E27FC236}">
                    <a16:creationId xmlns:a16="http://schemas.microsoft.com/office/drawing/2014/main" id="{100B861F-EB57-4B68-A6C4-5DA14B07FEB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vojový diagram: uložená data 67">
                <a:extLst>
                  <a:ext uri="{FF2B5EF4-FFF2-40B4-BE49-F238E27FC236}">
                    <a16:creationId xmlns:a16="http://schemas.microsoft.com/office/drawing/2014/main" id="{E19414C8-814D-4ED3-B8DB-E604EF4D2B93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Šestnácticípá hvězda 88">
                <a:extLst>
                  <a:ext uri="{FF2B5EF4-FFF2-40B4-BE49-F238E27FC236}">
                    <a16:creationId xmlns:a16="http://schemas.microsoft.com/office/drawing/2014/main" id="{A5621BA7-A0A7-4126-8491-320A8AD44320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0" name="Šestnácticípá hvězda 89">
                <a:extLst>
                  <a:ext uri="{FF2B5EF4-FFF2-40B4-BE49-F238E27FC236}">
                    <a16:creationId xmlns:a16="http://schemas.microsoft.com/office/drawing/2014/main" id="{55975C32-6A67-484F-AA2E-A3BA4F3FB597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1" name="Šestnácticípá hvězda 90">
                <a:extLst>
                  <a:ext uri="{FF2B5EF4-FFF2-40B4-BE49-F238E27FC236}">
                    <a16:creationId xmlns:a16="http://schemas.microsoft.com/office/drawing/2014/main" id="{3C6738C0-5BA1-4CD9-BB95-A20E1055CF0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31" name="Šipka dolů 50">
              <a:extLst>
                <a:ext uri="{FF2B5EF4-FFF2-40B4-BE49-F238E27FC236}">
                  <a16:creationId xmlns:a16="http://schemas.microsoft.com/office/drawing/2014/main" id="{86AC86E9-725B-4017-8F1C-1D695118D6D0}"/>
                </a:ext>
              </a:extLst>
            </p:cNvPr>
            <p:cNvSpPr/>
            <p:nvPr/>
          </p:nvSpPr>
          <p:spPr>
            <a:xfrm>
              <a:off x="4280215" y="33173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32" name="Šipka dolů 51">
              <a:extLst>
                <a:ext uri="{FF2B5EF4-FFF2-40B4-BE49-F238E27FC236}">
                  <a16:creationId xmlns:a16="http://schemas.microsoft.com/office/drawing/2014/main" id="{8368C054-FBC3-498D-92A6-1D7AD6DD3795}"/>
                </a:ext>
              </a:extLst>
            </p:cNvPr>
            <p:cNvSpPr/>
            <p:nvPr/>
          </p:nvSpPr>
          <p:spPr>
            <a:xfrm>
              <a:off x="1881231" y="2348543"/>
              <a:ext cx="530519" cy="2299621"/>
            </a:xfrm>
            <a:prstGeom prst="downArrow">
              <a:avLst/>
            </a:prstGeom>
            <a:gradFill>
              <a:gsLst>
                <a:gs pos="30000">
                  <a:srgbClr val="FF99FF"/>
                </a:gs>
                <a:gs pos="417">
                  <a:srgbClr val="00B0F0"/>
                </a:gs>
                <a:gs pos="20000">
                  <a:srgbClr val="7030A0"/>
                </a:gs>
                <a:gs pos="49000">
                  <a:srgbClr val="FF000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129C87B4-14A2-40BC-BCD0-97D562B3746E}"/>
                </a:ext>
              </a:extLst>
            </p:cNvPr>
            <p:cNvCxnSpPr/>
            <p:nvPr/>
          </p:nvCxnSpPr>
          <p:spPr>
            <a:xfrm>
              <a:off x="5809969" y="1078986"/>
              <a:ext cx="290033" cy="26270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70AE78BA-9C77-436B-938D-59BFC7736CAA}"/>
                </a:ext>
              </a:extLst>
            </p:cNvPr>
            <p:cNvCxnSpPr/>
            <p:nvPr/>
          </p:nvCxnSpPr>
          <p:spPr>
            <a:xfrm flipH="1">
              <a:off x="5783383" y="1064323"/>
              <a:ext cx="30211" cy="3592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80193F19-2DE3-4F0B-8C7C-044C0A6FC4DB}"/>
                </a:ext>
              </a:extLst>
            </p:cNvPr>
            <p:cNvCxnSpPr/>
            <p:nvPr/>
          </p:nvCxnSpPr>
          <p:spPr>
            <a:xfrm>
              <a:off x="5808760" y="1070432"/>
              <a:ext cx="218734" cy="402006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D23064D4-5D82-4594-AECB-3BC08CC6C4EF}"/>
                </a:ext>
              </a:extLst>
            </p:cNvPr>
            <p:cNvCxnSpPr/>
            <p:nvPr/>
          </p:nvCxnSpPr>
          <p:spPr>
            <a:xfrm flipH="1">
              <a:off x="5400297" y="1064323"/>
              <a:ext cx="418131" cy="156404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D4066A62-7E1A-4D8A-AD08-9B61E1F16147}"/>
                </a:ext>
              </a:extLst>
            </p:cNvPr>
            <p:cNvCxnSpPr/>
            <p:nvPr/>
          </p:nvCxnSpPr>
          <p:spPr>
            <a:xfrm flipH="1">
              <a:off x="4068563" y="1053325"/>
              <a:ext cx="314202" cy="26148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75F42717-FDF0-4F9F-BAA6-F5AF2E2618CB}"/>
                </a:ext>
              </a:extLst>
            </p:cNvPr>
            <p:cNvCxnSpPr/>
            <p:nvPr/>
          </p:nvCxnSpPr>
          <p:spPr>
            <a:xfrm>
              <a:off x="3145291" y="1053325"/>
              <a:ext cx="398795" cy="41055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8CFDDDEC-C845-4F23-B199-CBC5833D8125}"/>
                </a:ext>
              </a:extLst>
            </p:cNvPr>
            <p:cNvCxnSpPr/>
            <p:nvPr/>
          </p:nvCxnSpPr>
          <p:spPr>
            <a:xfrm>
              <a:off x="2717493" y="1053325"/>
              <a:ext cx="0" cy="3201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59">
              <a:extLst>
                <a:ext uri="{FF2B5EF4-FFF2-40B4-BE49-F238E27FC236}">
                  <a16:creationId xmlns:a16="http://schemas.microsoft.com/office/drawing/2014/main" id="{A68E36ED-BB43-4A33-A752-0A5363D5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751" y="611463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volné nukleotidy</a:t>
              </a:r>
            </a:p>
          </p:txBody>
        </p:sp>
        <p:sp>
          <p:nvSpPr>
            <p:cNvPr id="41" name="TextovéPole 60">
              <a:extLst>
                <a:ext uri="{FF2B5EF4-FFF2-40B4-BE49-F238E27FC236}">
                  <a16:creationId xmlns:a16="http://schemas.microsoft.com/office/drawing/2014/main" id="{59F31DA9-71C9-41F6-8964-21945E78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029" y="631971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enzym polymeráza</a:t>
              </a:r>
            </a:p>
          </p:txBody>
        </p:sp>
        <p:sp>
          <p:nvSpPr>
            <p:cNvPr id="42" name="TextovéPole 61">
              <a:extLst>
                <a:ext uri="{FF2B5EF4-FFF2-40B4-BE49-F238E27FC236}">
                  <a16:creationId xmlns:a16="http://schemas.microsoft.com/office/drawing/2014/main" id="{E0F01839-235D-4068-A944-87824568D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033" y="620688"/>
              <a:ext cx="1074583" cy="35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primerový pár</a:t>
              </a:r>
            </a:p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F         R</a:t>
              </a:r>
            </a:p>
          </p:txBody>
        </p:sp>
        <p:sp>
          <p:nvSpPr>
            <p:cNvPr id="43" name="TextovéPole 62">
              <a:extLst>
                <a:ext uri="{FF2B5EF4-FFF2-40B4-BE49-F238E27FC236}">
                  <a16:creationId xmlns:a16="http://schemas.microsoft.com/office/drawing/2014/main" id="{93510D8E-D411-4DAC-A8BB-8D8E42BA4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326" y="3987270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96°C</a:t>
              </a: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8B72C54-CBEA-46B8-84EE-15B8FBC3EE4E}"/>
                </a:ext>
              </a:extLst>
            </p:cNvPr>
            <p:cNvSpPr txBox="1"/>
            <p:nvPr/>
          </p:nvSpPr>
          <p:spPr>
            <a:xfrm>
              <a:off x="1619672" y="2568587"/>
              <a:ext cx="281167" cy="1364469"/>
            </a:xfrm>
            <a:prstGeom prst="rect">
              <a:avLst/>
            </a:prstGeom>
            <a:solidFill>
              <a:srgbClr val="00B0F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denaturace</a:t>
              </a:r>
            </a:p>
          </p:txBody>
        </p: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F2813350-A4CA-4E78-95D5-4C5A9587671F}"/>
                </a:ext>
              </a:extLst>
            </p:cNvPr>
            <p:cNvCxnSpPr/>
            <p:nvPr/>
          </p:nvCxnSpPr>
          <p:spPr>
            <a:xfrm>
              <a:off x="1620202" y="2348543"/>
              <a:ext cx="496802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Šipka dolů 65">
              <a:extLst>
                <a:ext uri="{FF2B5EF4-FFF2-40B4-BE49-F238E27FC236}">
                  <a16:creationId xmlns:a16="http://schemas.microsoft.com/office/drawing/2014/main" id="{82E30B62-8A1D-4F89-A4B3-9B6CB430B623}"/>
                </a:ext>
              </a:extLst>
            </p:cNvPr>
            <p:cNvSpPr/>
            <p:nvPr/>
          </p:nvSpPr>
          <p:spPr>
            <a:xfrm>
              <a:off x="4280215" y="21151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47" name="TextovéPole 66">
              <a:extLst>
                <a:ext uri="{FF2B5EF4-FFF2-40B4-BE49-F238E27FC236}">
                  <a16:creationId xmlns:a16="http://schemas.microsoft.com/office/drawing/2014/main" id="{9F035B93-F765-4133-A7DD-941E008DE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F</a:t>
              </a:r>
            </a:p>
          </p:txBody>
        </p: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D210AA84-F13F-4E67-AA39-6F604CB762AF}"/>
                </a:ext>
              </a:extLst>
            </p:cNvPr>
            <p:cNvCxnSpPr/>
            <p:nvPr/>
          </p:nvCxnSpPr>
          <p:spPr>
            <a:xfrm flipV="1">
              <a:off x="3180338" y="1887886"/>
              <a:ext cx="36254" cy="260265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68">
              <a:extLst>
                <a:ext uri="{FF2B5EF4-FFF2-40B4-BE49-F238E27FC236}">
                  <a16:creationId xmlns:a16="http://schemas.microsoft.com/office/drawing/2014/main" id="{17DC72A9-6C32-4A42-BD1E-5D0391815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57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R</a:t>
              </a:r>
            </a:p>
          </p:txBody>
        </p:sp>
        <p:cxnSp>
          <p:nvCxnSpPr>
            <p:cNvPr id="50" name="Přímá spojnice se šipkou 49">
              <a:extLst>
                <a:ext uri="{FF2B5EF4-FFF2-40B4-BE49-F238E27FC236}">
                  <a16:creationId xmlns:a16="http://schemas.microsoft.com/office/drawing/2014/main" id="{9BC057BF-EDBB-4617-9CB2-72956A5C2ECE}"/>
                </a:ext>
              </a:extLst>
            </p:cNvPr>
            <p:cNvCxnSpPr/>
            <p:nvPr/>
          </p:nvCxnSpPr>
          <p:spPr>
            <a:xfrm flipH="1" flipV="1">
              <a:off x="5650451" y="1887886"/>
              <a:ext cx="219942" cy="238271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1700C0D-06EA-48CB-96BD-A06976851444}"/>
                </a:ext>
              </a:extLst>
            </p:cNvPr>
            <p:cNvSpPr txBox="1"/>
            <p:nvPr/>
          </p:nvSpPr>
          <p:spPr>
            <a:xfrm>
              <a:off x="1627015" y="550418"/>
              <a:ext cx="281167" cy="1775879"/>
            </a:xfrm>
            <a:prstGeom prst="rect">
              <a:avLst/>
            </a:prstGeom>
            <a:solidFill>
              <a:srgbClr val="FF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hlavní komponenty PCR směsi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76C522B3-C7DE-42A9-862B-47E056F06022}"/>
                </a:ext>
              </a:extLst>
            </p:cNvPr>
            <p:cNvSpPr txBox="1"/>
            <p:nvPr/>
          </p:nvSpPr>
          <p:spPr>
            <a:xfrm>
              <a:off x="1620376" y="2288139"/>
              <a:ext cx="755769" cy="213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start PCR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10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polymeráze.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90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polymeráze.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8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D0AA476-72DE-4E5C-A051-182E3F74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659" y="1592796"/>
            <a:ext cx="8312102" cy="367240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E8F981F-96E2-43BE-8731-2E8AFEB0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Ingredience pro PCR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9E389-5AB8-4089-BEC2-ED9BD17B1C1B}"/>
              </a:ext>
            </a:extLst>
          </p:cNvPr>
          <p:cNvSpPr/>
          <p:nvPr/>
        </p:nvSpPr>
        <p:spPr>
          <a:xfrm>
            <a:off x="-16943" y="1592796"/>
            <a:ext cx="3239344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C792394-D38E-498B-B9D1-B33DF00EF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4"/>
    </mc:Choice>
    <mc:Fallback>
      <p:transition spd="slow" advTm="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567C771-D3A2-473F-B4FE-24B41108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100" dirty="0"/>
              <a:t>PCR inhibitory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složení PCR reakční směsi – nedostatečná koncentrace </a:t>
            </a:r>
            <a:r>
              <a:rPr lang="cs-CZ" altLang="cs-CZ" sz="2100" dirty="0" err="1"/>
              <a:t>dNTPs</a:t>
            </a:r>
            <a:r>
              <a:rPr lang="cs-CZ" altLang="cs-CZ" sz="2100" dirty="0"/>
              <a:t>, Mg2+,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 či DNA polymerázy; příliš vysoká koncentrace Mg2+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vyšší než optimální hybridizační teplota – ani specifické </a:t>
            </a:r>
            <a:r>
              <a:rPr lang="cs-CZ" altLang="cs-CZ" sz="2100" dirty="0" err="1"/>
              <a:t>primery</a:t>
            </a:r>
            <a:r>
              <a:rPr lang="cs-CZ" altLang="cs-CZ" sz="2100" dirty="0"/>
              <a:t> se „neudrží“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vstupní množství templátové DNA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nasednutí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, nesprávné složení PCR reakční směsi, příliš nízká </a:t>
            </a:r>
            <a:r>
              <a:rPr lang="cs-CZ" altLang="cs-CZ" sz="2100" dirty="0" err="1"/>
              <a:t>anelační</a:t>
            </a:r>
            <a:r>
              <a:rPr lang="cs-CZ" altLang="cs-CZ" sz="2100" dirty="0"/>
              <a:t> teplota - snížení specifity reakce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chyby při činnosti polymerázy – zařazení nesprávného nukleotidu, prokluz polymerázy („</a:t>
            </a:r>
            <a:r>
              <a:rPr lang="cs-CZ" altLang="cs-CZ" sz="2100" dirty="0" err="1"/>
              <a:t>stutter</a:t>
            </a:r>
            <a:r>
              <a:rPr lang="cs-CZ" altLang="cs-CZ" sz="2100" dirty="0"/>
              <a:t>“)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83CB8B-00DD-4AA0-8D6C-7BFCDBA4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Vlivy na účinnost amplifikace</a:t>
            </a:r>
            <a:endParaRPr lang="cs-CZ" sz="40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D81E6CA-B780-49AA-8128-105724F5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Spektrofoteochemická</a:t>
            </a:r>
            <a:r>
              <a:rPr lang="cs-CZ" b="1" u="sng" dirty="0"/>
              <a:t> reakce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75B00A3-6E80-46CD-A35D-D880EE2CC567}"/>
              </a:ext>
            </a:extLst>
          </p:cNvPr>
          <p:cNvGrpSpPr>
            <a:grpSpLocks/>
          </p:cNvGrpSpPr>
          <p:nvPr/>
        </p:nvGrpSpPr>
        <p:grpSpPr bwMode="auto">
          <a:xfrm>
            <a:off x="245031" y="1390650"/>
            <a:ext cx="6985000" cy="4076700"/>
            <a:chOff x="1300793" y="1587173"/>
            <a:chExt cx="4855383" cy="2272134"/>
          </a:xfrm>
        </p:grpSpPr>
        <p:grpSp>
          <p:nvGrpSpPr>
            <p:cNvPr id="5" name="Skupina 24">
              <a:extLst>
                <a:ext uri="{FF2B5EF4-FFF2-40B4-BE49-F238E27FC236}">
                  <a16:creationId xmlns:a16="http://schemas.microsoft.com/office/drawing/2014/main" id="{13A85A19-CE43-4B3F-9865-1B3810F13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270" y="1700808"/>
              <a:ext cx="4060571" cy="1926701"/>
              <a:chOff x="1532270" y="2398207"/>
              <a:chExt cx="4060571" cy="1926701"/>
            </a:xfrm>
          </p:grpSpPr>
          <p:sp>
            <p:nvSpPr>
              <p:cNvPr id="15" name="Plechovka 36">
                <a:extLst>
                  <a:ext uri="{FF2B5EF4-FFF2-40B4-BE49-F238E27FC236}">
                    <a16:creationId xmlns:a16="http://schemas.microsoft.com/office/drawing/2014/main" id="{C3740D2D-D587-42EF-B4A3-542878A989B6}"/>
                  </a:ext>
                </a:extLst>
              </p:cNvPr>
              <p:cNvSpPr/>
              <p:nvPr/>
            </p:nvSpPr>
            <p:spPr>
              <a:xfrm rot="5042116">
                <a:off x="1603524" y="3955722"/>
                <a:ext cx="257473" cy="399466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6" name="Kosoúhelník 15">
                <a:extLst>
                  <a:ext uri="{FF2B5EF4-FFF2-40B4-BE49-F238E27FC236}">
                    <a16:creationId xmlns:a16="http://schemas.microsoft.com/office/drawing/2014/main" id="{BBF7B1DB-C884-4295-9724-7EF90EBBD4CD}"/>
                  </a:ext>
                </a:extLst>
              </p:cNvPr>
              <p:cNvSpPr/>
              <p:nvPr/>
            </p:nvSpPr>
            <p:spPr>
              <a:xfrm rot="1079773" flipV="1">
                <a:off x="4758363" y="2398207"/>
                <a:ext cx="834478" cy="624374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A7DC367-D544-4779-A961-5294FF247DBD}"/>
                  </a:ext>
                </a:extLst>
              </p:cNvPr>
              <p:cNvCxnSpPr/>
              <p:nvPr/>
            </p:nvCxnSpPr>
            <p:spPr>
              <a:xfrm flipV="1">
                <a:off x="4468686" y="2712950"/>
                <a:ext cx="762291" cy="444649"/>
              </a:xfrm>
              <a:prstGeom prst="line">
                <a:avLst/>
              </a:prstGeom>
              <a:noFill/>
              <a:ln w="12700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8" name="Skupina 39">
                <a:extLst>
                  <a:ext uri="{FF2B5EF4-FFF2-40B4-BE49-F238E27FC236}">
                    <a16:creationId xmlns:a16="http://schemas.microsoft.com/office/drawing/2014/main" id="{A73BCED0-60F9-4C06-B8FC-94FB265E5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9748" y="2685222"/>
                <a:ext cx="432048" cy="841985"/>
                <a:chOff x="4256372" y="2577666"/>
                <a:chExt cx="432048" cy="841985"/>
              </a:xfrm>
            </p:grpSpPr>
            <p:sp>
              <p:nvSpPr>
                <p:cNvPr id="27" name="Kosoúhelník 26">
                  <a:extLst>
                    <a:ext uri="{FF2B5EF4-FFF2-40B4-BE49-F238E27FC236}">
                      <a16:creationId xmlns:a16="http://schemas.microsoft.com/office/drawing/2014/main" id="{C63A6B59-D3F0-47F6-B3FB-1EC86608CDE3}"/>
                    </a:ext>
                  </a:extLst>
                </p:cNvPr>
                <p:cNvSpPr/>
                <p:nvPr/>
              </p:nvSpPr>
              <p:spPr>
                <a:xfrm rot="5400000">
                  <a:off x="4171673" y="2831521"/>
                  <a:ext cx="764626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8" name="Kosoúhelník 27">
                  <a:extLst>
                    <a:ext uri="{FF2B5EF4-FFF2-40B4-BE49-F238E27FC236}">
                      <a16:creationId xmlns:a16="http://schemas.microsoft.com/office/drawing/2014/main" id="{5F3CCA16-AD97-4D3E-BBC8-1D8F10B17C0C}"/>
                    </a:ext>
                  </a:extLst>
                </p:cNvPr>
                <p:cNvSpPr/>
                <p:nvPr/>
              </p:nvSpPr>
              <p:spPr>
                <a:xfrm rot="16200000" flipH="1">
                  <a:off x="3974956" y="2859082"/>
                  <a:ext cx="726414" cy="163582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9" name="Kosoúhelník 28">
                  <a:extLst>
                    <a:ext uri="{FF2B5EF4-FFF2-40B4-BE49-F238E27FC236}">
                      <a16:creationId xmlns:a16="http://schemas.microsoft.com/office/drawing/2014/main" id="{DF82F80B-7414-4033-95E1-9F6694686B3A}"/>
                    </a:ext>
                  </a:extLst>
                </p:cNvPr>
                <p:cNvSpPr/>
                <p:nvPr/>
              </p:nvSpPr>
              <p:spPr>
                <a:xfrm rot="5400000">
                  <a:off x="4183953" y="2843741"/>
                  <a:ext cx="693306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0" name="Kosoúhelník 29">
                  <a:extLst>
                    <a:ext uri="{FF2B5EF4-FFF2-40B4-BE49-F238E27FC236}">
                      <a16:creationId xmlns:a16="http://schemas.microsoft.com/office/drawing/2014/main" id="{BE5FFFC5-1A88-4C5E-A0F8-5267E51586E5}"/>
                    </a:ext>
                  </a:extLst>
                </p:cNvPr>
                <p:cNvSpPr/>
                <p:nvPr/>
              </p:nvSpPr>
              <p:spPr>
                <a:xfrm rot="16200000" flipH="1">
                  <a:off x="4034993" y="2858057"/>
                  <a:ext cx="643472" cy="131790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31" name="Skupina 52">
                  <a:extLst>
                    <a:ext uri="{FF2B5EF4-FFF2-40B4-BE49-F238E27FC236}">
                      <a16:creationId xmlns:a16="http://schemas.microsoft.com/office/drawing/2014/main" id="{8A4D0444-85FA-47BD-93B4-199EBB7AD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9862" y="2909764"/>
                  <a:ext cx="346724" cy="462298"/>
                  <a:chOff x="4289862" y="2909764"/>
                  <a:chExt cx="346724" cy="462298"/>
                </a:xfrm>
              </p:grpSpPr>
              <p:sp>
                <p:nvSpPr>
                  <p:cNvPr id="36" name="Volný tvar 57">
                    <a:extLst>
                      <a:ext uri="{FF2B5EF4-FFF2-40B4-BE49-F238E27FC236}">
                        <a16:creationId xmlns:a16="http://schemas.microsoft.com/office/drawing/2014/main" id="{56E44D81-9E13-4942-960F-2B35DFCE2646}"/>
                      </a:ext>
                    </a:extLst>
                  </p:cNvPr>
                  <p:cNvSpPr/>
                  <p:nvPr/>
                </p:nvSpPr>
                <p:spPr>
                  <a:xfrm>
                    <a:off x="4284239" y="2905196"/>
                    <a:ext cx="348705" cy="125640"/>
                  </a:xfrm>
                  <a:custGeom>
                    <a:avLst/>
                    <a:gdLst>
                      <a:gd name="connsiteX0" fmla="*/ 0 w 343325"/>
                      <a:gd name="connsiteY0" fmla="*/ 33992 h 125772"/>
                      <a:gd name="connsiteX1" fmla="*/ 217552 w 343325"/>
                      <a:gd name="connsiteY1" fmla="*/ 125772 h 125772"/>
                      <a:gd name="connsiteX2" fmla="*/ 343325 w 343325"/>
                      <a:gd name="connsiteY2" fmla="*/ 81582 h 125772"/>
                      <a:gd name="connsiteX3" fmla="*/ 135970 w 343325"/>
                      <a:gd name="connsiteY3" fmla="*/ 0 h 125772"/>
                      <a:gd name="connsiteX4" fmla="*/ 0 w 343325"/>
                      <a:gd name="connsiteY4" fmla="*/ 33992 h 12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3325" h="125772">
                        <a:moveTo>
                          <a:pt x="0" y="33992"/>
                        </a:moveTo>
                        <a:lnTo>
                          <a:pt x="217552" y="125772"/>
                        </a:lnTo>
                        <a:lnTo>
                          <a:pt x="343325" y="81582"/>
                        </a:lnTo>
                        <a:lnTo>
                          <a:pt x="135970" y="0"/>
                        </a:lnTo>
                        <a:lnTo>
                          <a:pt x="0" y="33992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37" name="Volný tvar 58">
                    <a:extLst>
                      <a:ext uri="{FF2B5EF4-FFF2-40B4-BE49-F238E27FC236}">
                        <a16:creationId xmlns:a16="http://schemas.microsoft.com/office/drawing/2014/main" id="{4EE86D46-2807-45F0-9721-CEBE67C40751}"/>
                      </a:ext>
                    </a:extLst>
                  </p:cNvPr>
                  <p:cNvSpPr/>
                  <p:nvPr/>
                </p:nvSpPr>
                <p:spPr>
                  <a:xfrm>
                    <a:off x="4287549" y="2942357"/>
                    <a:ext cx="348705" cy="425583"/>
                  </a:xfrm>
                  <a:custGeom>
                    <a:avLst/>
                    <a:gdLst>
                      <a:gd name="connsiteX0" fmla="*/ 0 w 343325"/>
                      <a:gd name="connsiteY0" fmla="*/ 0 h 424907"/>
                      <a:gd name="connsiteX1" fmla="*/ 0 w 343325"/>
                      <a:gd name="connsiteY1" fmla="*/ 333128 h 424907"/>
                      <a:gd name="connsiteX2" fmla="*/ 224351 w 343325"/>
                      <a:gd name="connsiteY2" fmla="*/ 424907 h 424907"/>
                      <a:gd name="connsiteX3" fmla="*/ 339926 w 343325"/>
                      <a:gd name="connsiteY3" fmla="*/ 373919 h 424907"/>
                      <a:gd name="connsiteX4" fmla="*/ 343325 w 343325"/>
                      <a:gd name="connsiteY4" fmla="*/ 44191 h 424907"/>
                      <a:gd name="connsiteX5" fmla="*/ 210754 w 343325"/>
                      <a:gd name="connsiteY5" fmla="*/ 95180 h 424907"/>
                      <a:gd name="connsiteX6" fmla="*/ 0 w 343325"/>
                      <a:gd name="connsiteY6" fmla="*/ 0 h 424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325" h="424907">
                        <a:moveTo>
                          <a:pt x="0" y="0"/>
                        </a:moveTo>
                        <a:lnTo>
                          <a:pt x="0" y="333128"/>
                        </a:lnTo>
                        <a:lnTo>
                          <a:pt x="224351" y="424907"/>
                        </a:lnTo>
                        <a:lnTo>
                          <a:pt x="339926" y="373919"/>
                        </a:lnTo>
                        <a:lnTo>
                          <a:pt x="343325" y="44191"/>
                        </a:lnTo>
                        <a:lnTo>
                          <a:pt x="210754" y="9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32" name="Kosoúhelník 31">
                  <a:extLst>
                    <a:ext uri="{FF2B5EF4-FFF2-40B4-BE49-F238E27FC236}">
                      <a16:creationId xmlns:a16="http://schemas.microsoft.com/office/drawing/2014/main" id="{28F6F7E4-DDF3-4322-B033-23F01F5CCE27}"/>
                    </a:ext>
                  </a:extLst>
                </p:cNvPr>
                <p:cNvSpPr/>
                <p:nvPr/>
              </p:nvSpPr>
              <p:spPr>
                <a:xfrm rot="16200000" flipH="1">
                  <a:off x="4237948" y="2976491"/>
                  <a:ext cx="666630" cy="127632"/>
                </a:xfrm>
                <a:prstGeom prst="parallelogram">
                  <a:avLst>
                    <a:gd name="adj" fmla="val 3314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3" name="Kosoúhelník 32">
                  <a:extLst>
                    <a:ext uri="{FF2B5EF4-FFF2-40B4-BE49-F238E27FC236}">
                      <a16:creationId xmlns:a16="http://schemas.microsoft.com/office/drawing/2014/main" id="{A50AFFA5-008B-4F31-8CC8-5FE8F00B834D}"/>
                    </a:ext>
                  </a:extLst>
                </p:cNvPr>
                <p:cNvSpPr/>
                <p:nvPr/>
              </p:nvSpPr>
              <p:spPr>
                <a:xfrm rot="5400000">
                  <a:off x="4040427" y="2906600"/>
                  <a:ext cx="717428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4" name="Kosoúhelník 33">
                  <a:extLst>
                    <a:ext uri="{FF2B5EF4-FFF2-40B4-BE49-F238E27FC236}">
                      <a16:creationId xmlns:a16="http://schemas.microsoft.com/office/drawing/2014/main" id="{BD3EC77F-04A5-468B-B5AA-73CE0FC935E7}"/>
                    </a:ext>
                  </a:extLst>
                </p:cNvPr>
                <p:cNvSpPr/>
                <p:nvPr/>
              </p:nvSpPr>
              <p:spPr>
                <a:xfrm rot="16200000" flipH="1">
                  <a:off x="4253835" y="2986425"/>
                  <a:ext cx="701234" cy="158421"/>
                </a:xfrm>
                <a:prstGeom prst="parallelogram">
                  <a:avLst>
                    <a:gd name="adj" fmla="val 37085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5" name="Kosoúhelník 34">
                  <a:extLst>
                    <a:ext uri="{FF2B5EF4-FFF2-40B4-BE49-F238E27FC236}">
                      <a16:creationId xmlns:a16="http://schemas.microsoft.com/office/drawing/2014/main" id="{9572F666-8C0E-47F8-89C5-5FC28B9FE4DD}"/>
                    </a:ext>
                  </a:extLst>
                </p:cNvPr>
                <p:cNvSpPr/>
                <p:nvPr/>
              </p:nvSpPr>
              <p:spPr>
                <a:xfrm rot="5400000">
                  <a:off x="4013020" y="2907432"/>
                  <a:ext cx="755571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AC38352D-5C52-4080-A82F-8AFC893993C3}"/>
                  </a:ext>
                </a:extLst>
              </p:cNvPr>
              <p:cNvCxnSpPr>
                <a:stCxn id="15" idx="1"/>
                <a:endCxn id="24" idx="5"/>
              </p:cNvCxnSpPr>
              <p:nvPr/>
            </p:nvCxnSpPr>
            <p:spPr>
              <a:xfrm flipV="1">
                <a:off x="1931112" y="4012725"/>
                <a:ext cx="1143988" cy="122026"/>
              </a:xfrm>
              <a:prstGeom prst="line">
                <a:avLst/>
              </a:prstGeom>
              <a:noFill/>
              <a:ln w="76200" cap="rnd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flat" dir="t"/>
              </a:scene3d>
              <a:sp3d contourW="12700" prstMaterial="powder">
                <a:bevelT w="152400" h="50800" prst="softRound"/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6B95ED00-657E-4A62-8597-98A86614C13E}"/>
                  </a:ext>
                </a:extLst>
              </p:cNvPr>
              <p:cNvCxnSpPr/>
              <p:nvPr/>
            </p:nvCxnSpPr>
            <p:spPr>
              <a:xfrm flipV="1">
                <a:off x="3723860" y="3177967"/>
                <a:ext cx="712280" cy="406904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1" name="Skupina 42">
                <a:extLst>
                  <a:ext uri="{FF2B5EF4-FFF2-40B4-BE49-F238E27FC236}">
                    <a16:creationId xmlns:a16="http://schemas.microsoft.com/office/drawing/2014/main" id="{8B21CEDC-B8B0-4819-9D05-576F5EBD1884}"/>
                  </a:ext>
                </a:extLst>
              </p:cNvPr>
              <p:cNvGrpSpPr/>
              <p:nvPr/>
            </p:nvGrpSpPr>
            <p:grpSpPr>
              <a:xfrm>
                <a:off x="3809567" y="3140968"/>
                <a:ext cx="468052" cy="576064"/>
                <a:chOff x="3743908" y="2204864"/>
                <a:chExt cx="468052" cy="576064"/>
              </a:xfrm>
              <a:scene3d>
                <a:camera prst="isometricLeftDown"/>
                <a:lightRig rig="brightRoom" dir="t">
                  <a:rot lat="0" lon="0" rev="600000"/>
                </a:lightRig>
              </a:scene3d>
            </p:grpSpPr>
            <p:sp>
              <p:nvSpPr>
                <p:cNvPr id="25" name="Zaoblený obdélník 46">
                  <a:extLst>
                    <a:ext uri="{FF2B5EF4-FFF2-40B4-BE49-F238E27FC236}">
                      <a16:creationId xmlns:a16="http://schemas.microsoft.com/office/drawing/2014/main" id="{D089A524-69A8-4D8D-A06D-275FC8CDF78A}"/>
                    </a:ext>
                  </a:extLst>
                </p:cNvPr>
                <p:cNvSpPr/>
                <p:nvPr/>
              </p:nvSpPr>
              <p:spPr>
                <a:xfrm>
                  <a:off x="3743908" y="2204864"/>
                  <a:ext cx="468052" cy="576064"/>
                </a:xfrm>
                <a:prstGeom prst="round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6" name="Zaoblený obdélník 47">
                  <a:extLst>
                    <a:ext uri="{FF2B5EF4-FFF2-40B4-BE49-F238E27FC236}">
                      <a16:creationId xmlns:a16="http://schemas.microsoft.com/office/drawing/2014/main" id="{EBFE176E-B88D-45BE-A621-7AB915C33D42}"/>
                    </a:ext>
                  </a:extLst>
                </p:cNvPr>
                <p:cNvSpPr/>
                <p:nvPr/>
              </p:nvSpPr>
              <p:spPr>
                <a:xfrm>
                  <a:off x="3930872" y="2348880"/>
                  <a:ext cx="94124" cy="28803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pic>
            <p:nvPicPr>
              <p:cNvPr id="22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306DFB9D-16A3-410A-BC92-72F6D441A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9115211" flipH="1">
                <a:off x="2603157" y="3327088"/>
                <a:ext cx="1516555" cy="550177"/>
              </a:xfrm>
              <a:prstGeom prst="parallelogram">
                <a:avLst>
                  <a:gd name="adj" fmla="val 55202"/>
                </a:avLst>
              </a:prstGeom>
              <a:noFill/>
            </p:spPr>
          </p:pic>
          <p:pic>
            <p:nvPicPr>
              <p:cNvPr id="23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0AB6FBC8-C6EC-4DE5-A6A7-CB8397F73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10537105" flipH="1">
                <a:off x="2506694" y="3930933"/>
                <a:ext cx="562309" cy="150879"/>
              </a:xfrm>
              <a:prstGeom prst="parallelogram">
                <a:avLst>
                  <a:gd name="adj" fmla="val 91454"/>
                </a:avLst>
              </a:prstGeom>
              <a:noFill/>
            </p:spPr>
          </p:pic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29B6B823-E166-456B-B0F0-9C2FF2046728}"/>
                  </a:ext>
                </a:extLst>
              </p:cNvPr>
              <p:cNvSpPr/>
              <p:nvPr/>
            </p:nvSpPr>
            <p:spPr>
              <a:xfrm rot="357425">
                <a:off x="2359734" y="3648929"/>
                <a:ext cx="936104" cy="675979"/>
              </a:xfrm>
              <a:prstGeom prst="triangle">
                <a:avLst>
                  <a:gd name="adj" fmla="val 5312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FF863439-698D-46A3-A622-A7665D75494F}"/>
                </a:ext>
              </a:extLst>
            </p:cNvPr>
            <p:cNvCxnSpPr/>
            <p:nvPr/>
          </p:nvCxnSpPr>
          <p:spPr>
            <a:xfrm>
              <a:off x="4310027" y="2783406"/>
              <a:ext cx="381810" cy="5317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526A29FD-65C7-4919-89EE-BE42C5562F52}"/>
                </a:ext>
              </a:extLst>
            </p:cNvPr>
            <p:cNvCxnSpPr/>
            <p:nvPr/>
          </p:nvCxnSpPr>
          <p:spPr>
            <a:xfrm>
              <a:off x="4845223" y="2319777"/>
              <a:ext cx="87176" cy="821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28">
              <a:extLst>
                <a:ext uri="{FF2B5EF4-FFF2-40B4-BE49-F238E27FC236}">
                  <a16:creationId xmlns:a16="http://schemas.microsoft.com/office/drawing/2014/main" id="{282320FF-F5E1-46D4-9505-751743EA7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942" y="3258761"/>
              <a:ext cx="1720683" cy="60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 průchodu kyvetou poklesne intenzita světla (část je ho pohlcena roztokem v kyvetě)</a:t>
              </a:r>
            </a:p>
          </p:txBody>
        </p:sp>
        <p:sp>
          <p:nvSpPr>
            <p:cNvPr id="9" name="TextovéPole 30">
              <a:extLst>
                <a:ext uri="{FF2B5EF4-FFF2-40B4-BE49-F238E27FC236}">
                  <a16:creationId xmlns:a16="http://schemas.microsoft.com/office/drawing/2014/main" id="{E75C1876-B32A-42FE-9658-D3339A577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793" y="2829809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SVĚTELNÝ ZDROJ</a:t>
              </a:r>
            </a:p>
          </p:txBody>
        </p: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2DE43B2C-4080-4C20-8B79-075927902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183" y="2673944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DĚLICÍ HRANOL</a:t>
              </a:r>
            </a:p>
          </p:txBody>
        </p:sp>
        <p:sp>
          <p:nvSpPr>
            <p:cNvPr id="11" name="TextovéPole 32">
              <a:extLst>
                <a:ext uri="{FF2B5EF4-FFF2-40B4-BE49-F238E27FC236}">
                  <a16:creationId xmlns:a16="http://schemas.microsoft.com/office/drawing/2014/main" id="{A5A77A99-7503-4ED0-8302-5AE3096AB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127" y="2132502"/>
              <a:ext cx="958815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SPEKTRÁLNÍ FILTR</a:t>
              </a:r>
            </a:p>
          </p:txBody>
        </p:sp>
        <p:sp>
          <p:nvSpPr>
            <p:cNvPr id="12" name="TextovéPole 33">
              <a:extLst>
                <a:ext uri="{FF2B5EF4-FFF2-40B4-BE49-F238E27FC236}">
                  <a16:creationId xmlns:a16="http://schemas.microsoft.com/office/drawing/2014/main" id="{FEB8EAC4-A12C-4822-9EB5-60FD9D41B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090" y="158717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KYVETA S ROZTOKEM</a:t>
              </a:r>
            </a:p>
          </p:txBody>
        </p:sp>
        <p:sp>
          <p:nvSpPr>
            <p:cNvPr id="13" name="Výbuch 2 34">
              <a:extLst>
                <a:ext uri="{FF2B5EF4-FFF2-40B4-BE49-F238E27FC236}">
                  <a16:creationId xmlns:a16="http://schemas.microsoft.com/office/drawing/2014/main" id="{A231562D-26A8-4CCF-B234-41402B20F4C7}"/>
                </a:ext>
              </a:extLst>
            </p:cNvPr>
            <p:cNvSpPr/>
            <p:nvPr/>
          </p:nvSpPr>
          <p:spPr>
            <a:xfrm rot="15723994">
              <a:off x="5163923" y="1940745"/>
              <a:ext cx="133111" cy="129326"/>
            </a:xfrm>
            <a:prstGeom prst="irregularSeal2">
              <a:avLst/>
            </a:prstGeom>
            <a:solidFill>
              <a:srgbClr val="00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14" name="TextovéPole 35">
              <a:extLst>
                <a:ext uri="{FF2B5EF4-FFF2-40B4-BE49-F238E27FC236}">
                  <a16:creationId xmlns:a16="http://schemas.microsoft.com/office/drawing/2014/main" id="{664CC857-448B-41AE-9175-39754601A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977" y="231926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CCD DETEKTOR</a:t>
              </a:r>
            </a:p>
          </p:txBody>
        </p: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09FC4106-1F17-4148-AF5D-0A0134E43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44" y="4487829"/>
            <a:ext cx="1978429" cy="208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15E119-4C48-4927-8354-EF752BA9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0000" lnSpcReduction="20000"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>
                <a:latin typeface="Comic Sans MS" panose="030F0702030302020204" pitchFamily="66" charset="0"/>
              </a:rPr>
              <a:t>n</a:t>
            </a:r>
            <a:r>
              <a:rPr lang="cs-CZ" altLang="cs-CZ" sz="3200" dirty="0"/>
              <a:t>amnožení zájmových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 před provedením dalších analýz (SNP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, HVR </a:t>
            </a:r>
            <a:r>
              <a:rPr lang="cs-CZ" altLang="cs-CZ" sz="3200" dirty="0" err="1"/>
              <a:t>mtDNA</a:t>
            </a:r>
            <a:r>
              <a:rPr lang="cs-CZ" altLang="cs-CZ" sz="3200" dirty="0"/>
              <a:t>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/>
              <a:t>jeden z více kroků nějaké analýzy (mono- či </a:t>
            </a:r>
            <a:r>
              <a:rPr lang="cs-CZ" altLang="cs-CZ" sz="2800" dirty="0" err="1"/>
              <a:t>multiplexová</a:t>
            </a:r>
            <a:r>
              <a:rPr lang="cs-CZ" altLang="cs-CZ" sz="2800" dirty="0"/>
              <a:t> PCR jako součást analýzy STR </a:t>
            </a:r>
            <a:r>
              <a:rPr lang="cs-CZ" altLang="cs-CZ" sz="2800" dirty="0" err="1"/>
              <a:t>lokusů</a:t>
            </a:r>
            <a:r>
              <a:rPr lang="cs-CZ" altLang="cs-CZ" sz="2800" dirty="0"/>
              <a:t>, asymetrická PCR jako součást </a:t>
            </a:r>
            <a:r>
              <a:rPr lang="cs-CZ" altLang="cs-CZ" sz="2800" dirty="0" err="1"/>
              <a:t>sekvenace</a:t>
            </a:r>
            <a:r>
              <a:rPr lang="cs-CZ" altLang="cs-CZ" sz="2800" dirty="0"/>
              <a:t> HVR </a:t>
            </a:r>
            <a:r>
              <a:rPr lang="cs-CZ" altLang="cs-CZ" sz="2800" dirty="0" err="1"/>
              <a:t>mtDNA</a:t>
            </a:r>
            <a:r>
              <a:rPr lang="cs-CZ" altLang="cs-CZ" sz="2800" dirty="0"/>
              <a:t> apod.)</a:t>
            </a:r>
            <a:endParaRPr lang="cs-CZ" sz="28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u="sng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u="sng" dirty="0" err="1"/>
              <a:t>monoplexová</a:t>
            </a:r>
            <a:r>
              <a:rPr lang="cs-CZ" sz="3100" u="sng" dirty="0"/>
              <a:t> PCR </a:t>
            </a:r>
            <a:r>
              <a:rPr lang="cs-CZ" sz="3100" dirty="0"/>
              <a:t>– amplifikace pouze jediného </a:t>
            </a:r>
            <a:r>
              <a:rPr lang="cs-CZ" sz="3000" dirty="0" err="1"/>
              <a:t>lokusu</a:t>
            </a:r>
            <a:r>
              <a:rPr lang="cs-CZ" sz="3000" dirty="0"/>
              <a:t> v jedné reakci s použitím jednoho páru </a:t>
            </a:r>
            <a:r>
              <a:rPr lang="cs-CZ" sz="3000" dirty="0" err="1"/>
              <a:t>primerů</a:t>
            </a:r>
            <a:r>
              <a:rPr lang="cs-CZ" sz="3000" dirty="0"/>
              <a:t> 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 err="1"/>
              <a:t>multiplexová</a:t>
            </a:r>
            <a:r>
              <a:rPr lang="cs-CZ" sz="3000" u="sng" dirty="0"/>
              <a:t> PCR </a:t>
            </a:r>
            <a:r>
              <a:rPr lang="cs-CZ" sz="3000" dirty="0"/>
              <a:t>- amplifikace více </a:t>
            </a:r>
            <a:r>
              <a:rPr lang="cs-CZ" sz="3000" dirty="0" err="1"/>
              <a:t>lokusů</a:t>
            </a:r>
            <a:r>
              <a:rPr lang="cs-CZ" sz="3000" dirty="0"/>
              <a:t> v jedné reakci s použitím většího počtu páru </a:t>
            </a:r>
            <a:r>
              <a:rPr lang="cs-CZ" sz="3000" dirty="0" err="1"/>
              <a:t>primerů</a:t>
            </a:r>
            <a:r>
              <a:rPr lang="cs-CZ" sz="3000" dirty="0"/>
              <a:t> (duplexová, triplexová PCR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0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symetrická PCR </a:t>
            </a:r>
            <a:r>
              <a:rPr lang="cs-CZ" sz="3000" dirty="0"/>
              <a:t>– oba </a:t>
            </a:r>
            <a:r>
              <a:rPr lang="cs-CZ" sz="3000" dirty="0" err="1"/>
              <a:t>primery</a:t>
            </a:r>
            <a:r>
              <a:rPr lang="cs-CZ" sz="3000" dirty="0"/>
              <a:t> v rámci </a:t>
            </a:r>
            <a:r>
              <a:rPr lang="cs-CZ" sz="3000" dirty="0" err="1"/>
              <a:t>primerového</a:t>
            </a:r>
            <a:r>
              <a:rPr lang="cs-CZ" sz="3000" dirty="0"/>
              <a:t> páru přidány do reakce ve stejném množství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nesymetrická PCR </a:t>
            </a:r>
            <a:r>
              <a:rPr lang="cs-CZ" sz="3000" dirty="0"/>
              <a:t>– preference kopírování v jednom směru přidání jednoho </a:t>
            </a:r>
            <a:r>
              <a:rPr lang="cs-CZ" sz="3000" dirty="0" err="1"/>
              <a:t>primeru</a:t>
            </a:r>
            <a:r>
              <a:rPr lang="cs-CZ" sz="3000" dirty="0"/>
              <a:t> ve větším množství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6E8367-4932-4D2A-A178-2698C18E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1786274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3E0319-0A61-4DB7-851C-D4F57835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50" y="4437112"/>
            <a:ext cx="2581275" cy="17811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C085995-BF65-42D5-8D55-B45192D6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00F60A-EFC5-4DDB-82C2-D10A3CCB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2878"/>
            <a:ext cx="4476750" cy="230505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68B86AD8-903F-4A60-9253-56E854E0107F}"/>
              </a:ext>
            </a:extLst>
          </p:cNvPr>
          <p:cNvSpPr/>
          <p:nvPr/>
        </p:nvSpPr>
        <p:spPr>
          <a:xfrm>
            <a:off x="1763688" y="3071952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1232"/>
            <a:ext cx="3888432" cy="36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istribio.com/img/instruments/abi970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52" y="31707"/>
            <a:ext cx="3384376" cy="31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34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CB0FD7-7362-4C59-8AC4-BED1B098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412B54-6AB8-45FF-9D70-F5020E04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63" y="2590800"/>
            <a:ext cx="8229600" cy="1219200"/>
          </a:xfrm>
        </p:spPr>
        <p:txBody>
          <a:bodyPr/>
          <a:lstStyle/>
          <a:p>
            <a:pPr algn="ctr"/>
            <a:r>
              <a:rPr lang="cs-CZ" dirty="0"/>
              <a:t>CO detekuji a ČÍM</a:t>
            </a:r>
          </a:p>
        </p:txBody>
      </p:sp>
    </p:spTree>
    <p:extLst>
      <p:ext uri="{BB962C8B-B14F-4D97-AF65-F5344CB8AC3E}">
        <p14:creationId xmlns:p14="http://schemas.microsoft.com/office/powerpoint/2010/main" val="195774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436C8A-1D0C-44FE-BC60-DF7220A4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DNA: struktura a funkce</a:t>
            </a:r>
          </a:p>
          <a:p>
            <a:r>
              <a:rPr lang="cs-CZ" dirty="0"/>
              <a:t>marker /znak– </a:t>
            </a:r>
            <a:r>
              <a:rPr lang="cs-CZ" dirty="0" err="1"/>
              <a:t>lokus</a:t>
            </a:r>
            <a:r>
              <a:rPr lang="cs-CZ" dirty="0"/>
              <a:t> - alela</a:t>
            </a:r>
          </a:p>
          <a:p>
            <a:r>
              <a:rPr lang="cs-CZ" dirty="0"/>
              <a:t> </a:t>
            </a:r>
            <a:r>
              <a:rPr lang="cs-CZ" dirty="0" err="1"/>
              <a:t>autozóm</a:t>
            </a:r>
            <a:r>
              <a:rPr lang="cs-CZ" dirty="0"/>
              <a:t> x </a:t>
            </a:r>
            <a:r>
              <a:rPr lang="cs-CZ" dirty="0" err="1"/>
              <a:t>gonozóm</a:t>
            </a:r>
            <a:r>
              <a:rPr lang="cs-CZ" dirty="0"/>
              <a:t>, počet chromozómů a jejich struktura</a:t>
            </a:r>
          </a:p>
          <a:p>
            <a:r>
              <a:rPr lang="cs-CZ" dirty="0"/>
              <a:t>mitózou a meiózou – rekombinace, mutace</a:t>
            </a:r>
          </a:p>
          <a:p>
            <a:r>
              <a:rPr lang="cs-CZ" dirty="0"/>
              <a:t>rozdíl mezi sekvenčním  a délkovým polymorfismem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C8204F-93D0-4139-9DCF-05A28CA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BF783-DD8D-4FC6-94DD-6B73E468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49" y="208533"/>
            <a:ext cx="5619750" cy="45529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4C2F0A-B633-4709-9D71-6924DB4F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74" y="1704975"/>
            <a:ext cx="5572125" cy="50006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D93C3C-A6C9-49E7-9F03-DE8A106F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49" y="3497746"/>
            <a:ext cx="561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461FD0A-0FFB-4AC4-AFFA-2063F570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polymorfismus délky restrikčních fragmentů</a:t>
            </a:r>
          </a:p>
          <a:p>
            <a:r>
              <a:rPr lang="cs-CZ" dirty="0"/>
              <a:t>štěpení restrikční endonukleázou </a:t>
            </a:r>
            <a:r>
              <a:rPr lang="cs-CZ" dirty="0" err="1"/>
              <a:t>EcoRI</a:t>
            </a:r>
            <a:endParaRPr lang="cs-CZ" dirty="0"/>
          </a:p>
          <a:p>
            <a:r>
              <a:rPr lang="cs-CZ" dirty="0"/>
              <a:t>pokud místo obsahuje </a:t>
            </a:r>
          </a:p>
          <a:p>
            <a:pPr marL="0" indent="0">
              <a:buNone/>
            </a:pPr>
            <a:r>
              <a:rPr lang="cs-CZ" dirty="0"/>
              <a:t>   rozpoznávací sekvenci dojde </a:t>
            </a:r>
          </a:p>
          <a:p>
            <a:pPr marL="0" indent="0">
              <a:buNone/>
            </a:pPr>
            <a:r>
              <a:rPr lang="cs-CZ" dirty="0"/>
              <a:t>    ke vzniku fragmentu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F0D6F4-A7B8-485F-8A56-F2F17C76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RFLP</a:t>
            </a:r>
            <a:r>
              <a:rPr lang="cs-CZ" dirty="0"/>
              <a:t> </a:t>
            </a:r>
            <a:r>
              <a:rPr lang="cs-CZ" sz="2200" dirty="0"/>
              <a:t>(</a:t>
            </a:r>
            <a:r>
              <a:rPr lang="cs-CZ" sz="2400" dirty="0" err="1"/>
              <a:t>Restriction</a:t>
            </a:r>
            <a:r>
              <a:rPr lang="cs-CZ" sz="2400" dirty="0"/>
              <a:t> fragment </a:t>
            </a:r>
            <a:r>
              <a:rPr lang="cs-CZ" sz="2400" dirty="0" err="1"/>
              <a:t>length</a:t>
            </a:r>
            <a:r>
              <a:rPr lang="cs-CZ" sz="2400" dirty="0"/>
              <a:t> </a:t>
            </a:r>
            <a:r>
              <a:rPr lang="cs-CZ" sz="2400" dirty="0" err="1"/>
              <a:t>polymorphism</a:t>
            </a:r>
            <a:r>
              <a:rPr lang="cs-CZ" sz="2400" dirty="0"/>
              <a:t> </a:t>
            </a:r>
            <a:r>
              <a:rPr lang="cs-CZ" sz="2200" dirty="0"/>
              <a:t>)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D44EDEFB-0FD7-45AB-8DC9-893CBFE1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71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3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FAAFB9-76EA-4C9C-ADB9-B27E3EE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RFLP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C7DEB80-656A-468E-A171-F8603BF036E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34550" y="1371600"/>
            <a:ext cx="4330824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latin typeface="+mn-lt"/>
              </a:rPr>
              <a:t>extrakce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štěpení pomocí restrikčních endonukleáz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separace pomocí elektroforézy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Southernův</a:t>
            </a:r>
            <a:r>
              <a:rPr lang="cs-CZ" altLang="cs-CZ" sz="2000" dirty="0">
                <a:latin typeface="+mn-lt"/>
              </a:rPr>
              <a:t> přenos – přenos fragmentů z gelu na nylonovou membránu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hybridizace komplementárních radioaktivně nebo </a:t>
            </a:r>
            <a:r>
              <a:rPr lang="cs-CZ" altLang="cs-CZ" sz="2000" dirty="0" err="1">
                <a:latin typeface="+mn-lt"/>
              </a:rPr>
              <a:t>chemoluminiscenčně</a:t>
            </a:r>
            <a:r>
              <a:rPr lang="cs-CZ" altLang="cs-CZ" sz="2000" dirty="0">
                <a:latin typeface="+mn-lt"/>
              </a:rPr>
              <a:t> značených sond ke specifickým sekvencím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hodnocení radioaktivního filmu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56FBEDE-717F-4696-9F24-4F9F8E2D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686845" cy="55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1F2D50-CA7F-4149-AED1-FFDAD899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3100" dirty="0">
                <a:effectLst/>
              </a:rPr>
              <a:t>(</a:t>
            </a:r>
            <a:r>
              <a:rPr lang="cs-CZ" sz="3100" dirty="0" err="1">
                <a:effectLst/>
              </a:rPr>
              <a:t>variable</a:t>
            </a:r>
            <a:r>
              <a:rPr lang="cs-CZ" sz="3100" dirty="0">
                <a:effectLst/>
              </a:rPr>
              <a:t> </a:t>
            </a:r>
            <a:r>
              <a:rPr lang="cs-CZ" sz="3100" dirty="0" err="1">
                <a:effectLst/>
              </a:rPr>
              <a:t>number</a:t>
            </a:r>
            <a:r>
              <a:rPr lang="cs-CZ" sz="3100" dirty="0">
                <a:effectLst/>
              </a:rPr>
              <a:t> tandem </a:t>
            </a:r>
            <a:r>
              <a:rPr lang="cs-CZ" sz="3100" dirty="0" err="1">
                <a:effectLst/>
              </a:rPr>
              <a:t>repeats</a:t>
            </a:r>
            <a:r>
              <a:rPr lang="cs-CZ" sz="3100" dirty="0">
                <a:effectLst/>
              </a:rPr>
              <a:t>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9C0F0-C5EA-47B6-99E3-FF2B7E895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35280" cy="4572000"/>
          </a:xfrm>
          <a:noFill/>
        </p:spPr>
        <p:txBody>
          <a:bodyPr lIns="0" tIns="28224" rIns="0" bIns="0">
            <a:normAutofit/>
          </a:bodyPr>
          <a:lstStyle/>
          <a:p>
            <a:pPr>
              <a:lnSpc>
                <a:spcPct val="83000"/>
              </a:lnSpc>
            </a:pPr>
            <a:r>
              <a:rPr lang="cs-CZ" altLang="cs-CZ" sz="2000" dirty="0"/>
              <a:t>použity v původní </a:t>
            </a:r>
            <a:r>
              <a:rPr lang="cs-CZ" altLang="cs-CZ" sz="2000" dirty="0" err="1"/>
              <a:t>Jeffreysově</a:t>
            </a:r>
            <a:r>
              <a:rPr lang="cs-CZ" altLang="cs-CZ" sz="2000" dirty="0"/>
              <a:t> metodě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jedna sonda se váže k mnoha </a:t>
            </a:r>
            <a:r>
              <a:rPr lang="cs-CZ" altLang="cs-CZ" sz="2000" dirty="0" err="1"/>
              <a:t>lokusům</a:t>
            </a:r>
            <a:r>
              <a:rPr lang="cs-CZ" altLang="cs-CZ" sz="2000" dirty="0"/>
              <a:t> obsahující VNTR polymorfizmy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vzniká obraz připomínající čárkový kód.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umožnění personální identifikace, ale v případě směsných vzorků velmi špatná interpretace</a:t>
            </a:r>
          </a:p>
          <a:p>
            <a:pPr>
              <a:lnSpc>
                <a:spcPct val="83000"/>
              </a:lnSpc>
            </a:pPr>
            <a:r>
              <a:rPr lang="cs-CZ" altLang="cs-CZ" sz="2000" dirty="0" err="1"/>
              <a:t>minisatelity</a:t>
            </a:r>
            <a:r>
              <a:rPr lang="cs-CZ" altLang="cs-CZ" sz="2000" dirty="0"/>
              <a:t>:  10 - 100 </a:t>
            </a:r>
            <a:r>
              <a:rPr lang="cs-CZ" altLang="cs-CZ" sz="2000" dirty="0" err="1"/>
              <a:t>bp</a:t>
            </a:r>
            <a:endParaRPr lang="cs-CZ" altLang="cs-CZ" sz="2000" dirty="0"/>
          </a:p>
          <a:p>
            <a:pPr>
              <a:lnSpc>
                <a:spcPct val="93000"/>
              </a:lnSpc>
            </a:pPr>
            <a:r>
              <a:rPr lang="en-US" sz="2000" dirty="0"/>
              <a:t>marker D1S80 </a:t>
            </a:r>
            <a:endParaRPr 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sz="2000" dirty="0"/>
              <a:t>     - délka </a:t>
            </a:r>
            <a:r>
              <a:rPr lang="en-US" sz="2000" dirty="0"/>
              <a:t>16 </a:t>
            </a:r>
            <a:r>
              <a:rPr lang="en-US" sz="2000" dirty="0" err="1"/>
              <a:t>bp</a:t>
            </a:r>
            <a:r>
              <a:rPr lang="cs-CZ" sz="2000" dirty="0"/>
              <a:t>  opakování 16 -41 x</a:t>
            </a:r>
          </a:p>
          <a:p>
            <a:pPr marL="0" indent="0">
              <a:lnSpc>
                <a:spcPct val="93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altLang="cs-CZ" sz="2000" dirty="0"/>
              <a:t>!!!Ne každý </a:t>
            </a:r>
            <a:r>
              <a:rPr lang="cs-CZ" altLang="cs-CZ" sz="2000" dirty="0" err="1"/>
              <a:t>minisatelit</a:t>
            </a:r>
            <a:r>
              <a:rPr lang="cs-CZ" altLang="cs-CZ" sz="2000" dirty="0"/>
              <a:t> je VNTR</a:t>
            </a:r>
          </a:p>
          <a:p>
            <a:pPr marL="0" indent="0">
              <a:lnSpc>
                <a:spcPct val="83000"/>
              </a:lnSpc>
              <a:buNone/>
            </a:pPr>
            <a:endParaRPr lang="cs-CZ" altLang="cs-CZ" sz="2000" dirty="0"/>
          </a:p>
          <a:p>
            <a:pPr>
              <a:lnSpc>
                <a:spcPct val="83000"/>
              </a:lnSpc>
            </a:pPr>
            <a:endParaRPr lang="cs-CZ" altLang="cs-CZ" sz="2000" dirty="0"/>
          </a:p>
          <a:p>
            <a:pPr>
              <a:lnSpc>
                <a:spcPct val="83000"/>
              </a:lnSpc>
            </a:pPr>
            <a:r>
              <a:rPr lang="cs-CZ" altLang="cs-CZ" sz="2000" dirty="0"/>
              <a:t>https://www.youtube.com/watch?v=5S_GBfxvymI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C4507B8-EDC9-4464-BEBD-11A6EEBC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924944"/>
            <a:ext cx="33115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70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767181-84F6-4FAA-8BB0-FA128B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4000" dirty="0">
                <a:effectLst/>
              </a:rPr>
              <a:t>(</a:t>
            </a:r>
            <a:r>
              <a:rPr lang="cs-CZ" sz="4000" dirty="0" err="1">
                <a:effectLst/>
              </a:rPr>
              <a:t>variable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number</a:t>
            </a:r>
            <a:r>
              <a:rPr lang="cs-CZ" sz="4000" dirty="0">
                <a:effectLst/>
              </a:rPr>
              <a:t> tandem </a:t>
            </a:r>
            <a:r>
              <a:rPr lang="cs-CZ" sz="4000" dirty="0" err="1">
                <a:effectLst/>
              </a:rPr>
              <a:t>repeats</a:t>
            </a:r>
            <a:r>
              <a:rPr lang="cs-CZ" sz="4000" dirty="0">
                <a:effectLst/>
              </a:rPr>
              <a:t>)</a:t>
            </a:r>
            <a:endParaRPr lang="cs-CZ" sz="40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0D4E2FE-1DE1-479F-875A-26C68A145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7383"/>
            <a:ext cx="3861448" cy="26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467871C-114B-48A3-A69F-8BE45D43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114" y="4582347"/>
            <a:ext cx="5829300" cy="2160587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747B80-7C99-4873-8528-CCB2397C1E41}"/>
              </a:ext>
            </a:extLst>
          </p:cNvPr>
          <p:cNvSpPr txBox="1"/>
          <p:nvPr/>
        </p:nvSpPr>
        <p:spPr>
          <a:xfrm>
            <a:off x="764707" y="1508776"/>
            <a:ext cx="7816114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ct val="83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cs-CZ" altLang="cs-CZ" sz="2000" dirty="0"/>
              <a:t>detekovány pouze jedna (homozygot) nebo dvě (heterozygot) alely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45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9B21D2-F494-4202-B239-99D3189F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5FF4A5-494E-4BBA-9B21-CB69B07D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ABF580-4189-4701-AB04-922A64DE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9153"/>
            <a:ext cx="5512643" cy="5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2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212544B-4E75-4D4E-AE48-CF803101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https://www.youtube.com/watch?v=9bEAJYnVVBA</a:t>
            </a:r>
            <a:endParaRPr lang="cs-CZ" dirty="0"/>
          </a:p>
          <a:p>
            <a:r>
              <a:rPr lang="cs-CZ" dirty="0" err="1"/>
              <a:t>mikrosatelity</a:t>
            </a:r>
            <a:r>
              <a:rPr lang="cs-CZ" dirty="0"/>
              <a:t>: 2 – 5 </a:t>
            </a:r>
            <a:r>
              <a:rPr lang="cs-CZ" dirty="0" err="1"/>
              <a:t>bp</a:t>
            </a:r>
            <a:r>
              <a:rPr lang="cs-CZ" dirty="0"/>
              <a:t> dlouhé úseky </a:t>
            </a:r>
          </a:p>
          <a:p>
            <a:r>
              <a:rPr lang="cs-CZ" dirty="0"/>
              <a:t>opakování: 5 – 50 x</a:t>
            </a:r>
          </a:p>
          <a:p>
            <a:r>
              <a:rPr lang="cs-CZ" dirty="0"/>
              <a:t>nekódující oblasti DNA nebo v intronech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0982EE-B3BF-4B7B-9202-0D9EC08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STR</a:t>
            </a:r>
            <a:r>
              <a:rPr lang="cs-CZ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tendem</a:t>
            </a:r>
            <a:r>
              <a:rPr lang="cs-CZ" sz="2800" dirty="0"/>
              <a:t> </a:t>
            </a:r>
            <a:r>
              <a:rPr lang="cs-CZ" sz="2800" dirty="0" err="1"/>
              <a:t>repeats</a:t>
            </a:r>
            <a:r>
              <a:rPr lang="cs-CZ" sz="28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90F9DC-4B96-4788-897F-41098C22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501008"/>
            <a:ext cx="4047862" cy="30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Cíl: stanovit množství DNA? 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určení množství veškeré DNA ve vzorku bez ohledu na to, z jakého zdroje tato DNA pochází.</a:t>
            </a:r>
            <a:endParaRPr lang="cs-CZ" altLang="cs-CZ" sz="2400" u="sng" dirty="0"/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molekuly DNA silně absorbují </a:t>
            </a:r>
            <a:r>
              <a:rPr lang="cs-CZ" altLang="cs-CZ" sz="2400" dirty="0" err="1"/>
              <a:t>elektormagnetické</a:t>
            </a:r>
            <a:r>
              <a:rPr lang="cs-CZ" altLang="cs-CZ" sz="2400" dirty="0"/>
              <a:t>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       NESPECIFICKÁ A PRO FORENZNÍ ÚČELY NEVHODNÁ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C30571-7D2A-4AD4-991A-2E880566FFBA}"/>
              </a:ext>
            </a:extLst>
          </p:cNvPr>
          <p:cNvSpPr/>
          <p:nvPr/>
        </p:nvSpPr>
        <p:spPr>
          <a:xfrm>
            <a:off x="251520" y="562524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E5C664F-DB7F-4B77-B3E1-5EAAAC7A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5C5EA3C-097A-4BED-AAA2-9D5AD8C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793A5-FB5F-470C-A89A-B1063674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566737"/>
            <a:ext cx="6143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2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FF2FF17-B126-4412-89E2-6E1D2DD2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D16S539</a:t>
            </a:r>
          </a:p>
          <a:p>
            <a:r>
              <a:rPr lang="cs-CZ" dirty="0"/>
              <a:t>D: DNA</a:t>
            </a:r>
          </a:p>
          <a:p>
            <a:r>
              <a:rPr lang="cs-CZ" dirty="0"/>
              <a:t>16: chromosome 16</a:t>
            </a:r>
          </a:p>
          <a:p>
            <a:r>
              <a:rPr lang="cs-CZ" dirty="0"/>
              <a:t>S: single copy </a:t>
            </a:r>
            <a:r>
              <a:rPr lang="cs-CZ" dirty="0" err="1"/>
              <a:t>sequence</a:t>
            </a:r>
            <a:endParaRPr lang="cs-CZ" dirty="0"/>
          </a:p>
          <a:p>
            <a:r>
              <a:rPr lang="en-US" dirty="0"/>
              <a:t>539: 539th locus described on chromosome 16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C4E16D-06FC-4D2A-BEB4-C334A397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7B6E438-95FC-492A-BB73-07B63100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8675" y="1604962"/>
            <a:ext cx="7486650" cy="44100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8D6C8C8-4AFA-421A-8357-6EABB1F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83E0E26C-A65B-490F-A5C6-73CEDB50E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3"/>
    </mc:Choice>
    <mc:Fallback>
      <p:transition spd="slow" advTm="8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EB21F5C-20D7-47FB-832F-17AB76A9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1" y="404664"/>
            <a:ext cx="6254821" cy="619268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C74EC92-1F10-455E-99EE-9B8F1168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47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2683DE7-9526-4AB3-8E91-5DDF9D15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28DAD3-2394-417C-8C63-9013D0D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BA70F-7588-40DE-89E3-E8BC5EC6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344816" cy="61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380B7F1-C09E-42D3-BBC7-EDA5A1855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94" y="865361"/>
            <a:ext cx="7926543" cy="5127277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73C03DB-7197-48FC-98C9-D949F38B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86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C8012B-CCC7-4847-90D7-0F4E7C9C1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296" y="3861048"/>
            <a:ext cx="5640288" cy="265269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766DC1B-F99B-4B2A-B68E-DEFC4174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EF24889-15A1-4DF2-A36C-E073F754A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6440" y="514350"/>
            <a:ext cx="6096000" cy="2914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60C446-10D7-4A25-A3DB-DFD161885BDC}"/>
              </a:ext>
            </a:extLst>
          </p:cNvPr>
          <p:cNvSpPr txBox="1"/>
          <p:nvPr/>
        </p:nvSpPr>
        <p:spPr>
          <a:xfrm>
            <a:off x="611560" y="692696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ESI 17 (</a:t>
            </a:r>
            <a:r>
              <a:rPr lang="cs-CZ" b="1" u="sng" dirty="0" err="1"/>
              <a:t>Promega</a:t>
            </a:r>
            <a:r>
              <a:rPr lang="cs-CZ" b="1" u="sng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2486D6-E31C-4E63-B416-3EDF13E73415}"/>
              </a:ext>
            </a:extLst>
          </p:cNvPr>
          <p:cNvSpPr txBox="1"/>
          <p:nvPr/>
        </p:nvSpPr>
        <p:spPr>
          <a:xfrm>
            <a:off x="440126" y="3892691"/>
            <a:ext cx="220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</a:t>
            </a:r>
            <a:r>
              <a:rPr lang="cs-CZ" b="1" dirty="0" err="1"/>
              <a:t>Fusion</a:t>
            </a:r>
            <a:r>
              <a:rPr lang="cs-CZ" b="1" dirty="0"/>
              <a:t> Systém</a:t>
            </a:r>
          </a:p>
          <a:p>
            <a:r>
              <a:rPr lang="cs-CZ" b="1" dirty="0"/>
              <a:t>24 </a:t>
            </a:r>
            <a:r>
              <a:rPr lang="cs-CZ" b="1" dirty="0" err="1"/>
              <a:t>lokusový</a:t>
            </a:r>
            <a:r>
              <a:rPr lang="cs-CZ" b="1" dirty="0"/>
              <a:t> </a:t>
            </a:r>
            <a:r>
              <a:rPr lang="cs-CZ" b="1" dirty="0" err="1"/>
              <a:t>kit</a:t>
            </a:r>
            <a:endParaRPr lang="cs-CZ" b="1" dirty="0"/>
          </a:p>
          <a:p>
            <a:endParaRPr lang="cs-CZ" dirty="0"/>
          </a:p>
        </p:txBody>
      </p:sp>
      <p:pic>
        <p:nvPicPr>
          <p:cNvPr id="11" name="Zvuk 10">
            <a:hlinkClick r:id="" action="ppaction://media"/>
            <a:extLst>
              <a:ext uri="{FF2B5EF4-FFF2-40B4-BE49-F238E27FC236}">
                <a16:creationId xmlns:a16="http://schemas.microsoft.com/office/drawing/2014/main" id="{26013107-4874-47AC-8E58-225FD9CE8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3"/>
    </mc:Choice>
    <mc:Fallback>
      <p:transition spd="slow" advTm="1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6D94F29-BACB-48CB-81A5-AB96D770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 lo</a:t>
            </a:r>
            <a:r>
              <a:rPr lang="cs-CZ" dirty="0"/>
              <a:t>kusy</a:t>
            </a:r>
            <a:r>
              <a:rPr lang="en-US" dirty="0"/>
              <a:t>, SE33, DYS391 a </a:t>
            </a:r>
            <a:r>
              <a:rPr lang="en-US" dirty="0" err="1"/>
              <a:t>Amelogenin</a:t>
            </a:r>
            <a:r>
              <a:rPr lang="en-US" dirty="0"/>
              <a:t>, </a:t>
            </a:r>
            <a:r>
              <a:rPr lang="cs-CZ" dirty="0"/>
              <a:t>s</a:t>
            </a:r>
            <a:r>
              <a:rPr lang="en-US" dirty="0"/>
              <a:t> Quality Sensor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4A2F61-688E-4783-BB17-F90E51FF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24plex QS </a:t>
            </a:r>
            <a:r>
              <a:rPr lang="cs-CZ" u="sng" dirty="0" err="1"/>
              <a:t>Kit</a:t>
            </a:r>
            <a:r>
              <a:rPr lang="cs-CZ" u="sng" dirty="0"/>
              <a:t> </a:t>
            </a:r>
            <a:r>
              <a:rPr lang="cs-CZ" b="1" dirty="0"/>
              <a:t>(</a:t>
            </a:r>
            <a:r>
              <a:rPr lang="cs-CZ" b="1" dirty="0" err="1"/>
              <a:t>Qiagen</a:t>
            </a:r>
            <a:r>
              <a:rPr lang="cs-CZ" b="1" dirty="0"/>
              <a:t>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F246B1-9432-440D-AC7C-73E244F7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852936"/>
            <a:ext cx="8658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1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68E4D69-66CF-4DA7-8F7D-23C53B4F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bodové mutace s výskytem v populaci max. 95% stejné varianty, min. 1% musí být nositelem</a:t>
            </a:r>
          </a:p>
          <a:p>
            <a:r>
              <a:rPr lang="cs-CZ" dirty="0"/>
              <a:t>teoreticky 4 varianty, reálně 2</a:t>
            </a:r>
          </a:p>
          <a:p>
            <a:r>
              <a:rPr lang="cs-CZ" dirty="0"/>
              <a:t>s výskytem 1 SNP na 1000 bází v kódující i nekódující sekvencích </a:t>
            </a:r>
          </a:p>
          <a:p>
            <a:r>
              <a:rPr lang="cs-CZ" dirty="0"/>
              <a:t>+ v genomu velmi početné, méně podléhají mutacím než </a:t>
            </a:r>
            <a:r>
              <a:rPr lang="cs-CZ" dirty="0" err="1"/>
              <a:t>mikrosatelity</a:t>
            </a:r>
            <a:r>
              <a:rPr lang="cs-CZ" dirty="0"/>
              <a:t>, relativně rovnoměrná distribuce po genomu, relativně snadná detekce </a:t>
            </a:r>
          </a:p>
          <a:p>
            <a:r>
              <a:rPr lang="cs-CZ" dirty="0"/>
              <a:t>- </a:t>
            </a:r>
            <a:r>
              <a:rPr lang="cs-CZ" dirty="0" err="1"/>
              <a:t>poměně</a:t>
            </a:r>
            <a:r>
              <a:rPr lang="cs-CZ" dirty="0"/>
              <a:t> nákladné získávání, polymorfismus omezený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234509-09E4-493C-9272-7481798A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SNP</a:t>
            </a:r>
            <a:r>
              <a:rPr lang="cs-CZ" dirty="0"/>
              <a:t> </a:t>
            </a:r>
            <a:r>
              <a:rPr lang="cs-CZ" sz="3100" dirty="0"/>
              <a:t>(single </a:t>
            </a:r>
            <a:r>
              <a:rPr lang="cs-CZ" sz="3100" dirty="0" err="1"/>
              <a:t>nucleotide</a:t>
            </a:r>
            <a:r>
              <a:rPr lang="cs-CZ" sz="3100" dirty="0"/>
              <a:t> </a:t>
            </a:r>
            <a:r>
              <a:rPr lang="cs-CZ" sz="3100" dirty="0" err="1"/>
              <a:t>polymorfism</a:t>
            </a:r>
            <a:r>
              <a:rPr lang="cs-CZ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2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 inkorporovaného fluorescenčního  barviva</a:t>
            </a:r>
          </a:p>
        </p:txBody>
      </p:sp>
    </p:spTree>
    <p:extLst>
      <p:ext uri="{BB962C8B-B14F-4D97-AF65-F5344CB8AC3E}">
        <p14:creationId xmlns:p14="http://schemas.microsoft.com/office/powerpoint/2010/main" val="5652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81B27CC-DCD4-44D8-8453-B099C0ED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A55B15-A661-4805-99DE-ED1F5BE8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>
                <a:solidFill>
                  <a:schemeClr val="tx1"/>
                </a:solidFill>
              </a:rPr>
              <a:t>Detekce nespecificky inkorporovaného fluorescenčního barviva</a:t>
            </a:r>
            <a:endParaRPr lang="cs-CZ" sz="2800" dirty="0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28AC13FA-DEFE-4736-87C3-459EF4763A8E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1371600"/>
            <a:ext cx="6477000" cy="5314950"/>
            <a:chOff x="1115616" y="548680"/>
            <a:chExt cx="4968552" cy="417646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4A0961C-354C-46DE-A77B-ACA657603876}"/>
                </a:ext>
              </a:extLst>
            </p:cNvPr>
            <p:cNvSpPr/>
            <p:nvPr/>
          </p:nvSpPr>
          <p:spPr>
            <a:xfrm>
              <a:off x="1115616" y="548680"/>
              <a:ext cx="496855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/>
            </a:p>
          </p:txBody>
        </p:sp>
        <p:grpSp>
          <p:nvGrpSpPr>
            <p:cNvPr id="6" name="Skupina 24">
              <a:extLst>
                <a:ext uri="{FF2B5EF4-FFF2-40B4-BE49-F238E27FC236}">
                  <a16:creationId xmlns:a16="http://schemas.microsoft.com/office/drawing/2014/main" id="{1DA1AEEF-E6E9-474D-88A2-32DED9277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1182764"/>
              <a:ext cx="805851" cy="1237770"/>
              <a:chOff x="5206308" y="917412"/>
              <a:chExt cx="805851" cy="1237770"/>
            </a:xfrm>
          </p:grpSpPr>
          <p:grpSp>
            <p:nvGrpSpPr>
              <p:cNvPr id="76" name="Skupina 96">
                <a:extLst>
                  <a:ext uri="{FF2B5EF4-FFF2-40B4-BE49-F238E27FC236}">
                    <a16:creationId xmlns:a16="http://schemas.microsoft.com/office/drawing/2014/main" id="{AA4770BA-FBA3-4F82-ABD6-3936901F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FD46C0DC-BA60-4CD7-9803-B6705EFD2B08}"/>
                    </a:ext>
                  </a:extLst>
                </p:cNvPr>
                <p:cNvCxnSpPr/>
                <p:nvPr/>
              </p:nvCxnSpPr>
              <p:spPr>
                <a:xfrm>
                  <a:off x="5363918" y="975438"/>
                  <a:ext cx="0" cy="114890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85568EFF-2F5D-46F2-9330-F397534FF5D4}"/>
                    </a:ext>
                  </a:extLst>
                </p:cNvPr>
                <p:cNvCxnSpPr/>
                <p:nvPr/>
              </p:nvCxnSpPr>
              <p:spPr>
                <a:xfrm>
                  <a:off x="5363918" y="214180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Volný tvar 97">
                <a:extLst>
                  <a:ext uri="{FF2B5EF4-FFF2-40B4-BE49-F238E27FC236}">
                    <a16:creationId xmlns:a16="http://schemas.microsoft.com/office/drawing/2014/main" id="{E7E33EBD-9884-443C-B94D-331DBB75C7C5}"/>
                  </a:ext>
                </a:extLst>
              </p:cNvPr>
              <p:cNvSpPr/>
              <p:nvPr/>
            </p:nvSpPr>
            <p:spPr>
              <a:xfrm>
                <a:off x="5262114" y="917032"/>
                <a:ext cx="694136" cy="1238718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grpSp>
          <p:nvGrpSpPr>
            <p:cNvPr id="7" name="Skupina 25">
              <a:extLst>
                <a:ext uri="{FF2B5EF4-FFF2-40B4-BE49-F238E27FC236}">
                  <a16:creationId xmlns:a16="http://schemas.microsoft.com/office/drawing/2014/main" id="{F0406763-D652-4271-9E26-47B5E0ABD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208" y="615065"/>
              <a:ext cx="1990664" cy="1109258"/>
              <a:chOff x="1403648" y="790665"/>
              <a:chExt cx="2448272" cy="1596767"/>
            </a:xfrm>
          </p:grpSpPr>
          <p:sp>
            <p:nvSpPr>
              <p:cNvPr id="66" name="Vývojový diagram: alternativní postup 65">
                <a:extLst>
                  <a:ext uri="{FF2B5EF4-FFF2-40B4-BE49-F238E27FC236}">
                    <a16:creationId xmlns:a16="http://schemas.microsoft.com/office/drawing/2014/main" id="{17E27C52-CC74-458C-A728-B0D72D50E17D}"/>
                  </a:ext>
                </a:extLst>
              </p:cNvPr>
              <p:cNvSpPr/>
              <p:nvPr/>
            </p:nvSpPr>
            <p:spPr>
              <a:xfrm>
                <a:off x="1403648" y="790665"/>
                <a:ext cx="2448272" cy="1596767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0F8E9D44-EC6B-47A3-A1B7-43F7CA0E9720}"/>
                  </a:ext>
                </a:extLst>
              </p:cNvPr>
              <p:cNvSpPr/>
              <p:nvPr/>
            </p:nvSpPr>
            <p:spPr>
              <a:xfrm>
                <a:off x="2581591" y="1332575"/>
                <a:ext cx="203690" cy="20291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6AC603DF-EEE5-4697-A6EB-21AAAF91EB47}"/>
                  </a:ext>
                </a:extLst>
              </p:cNvPr>
              <p:cNvSpPr/>
              <p:nvPr/>
            </p:nvSpPr>
            <p:spPr>
              <a:xfrm>
                <a:off x="2966505" y="1580381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A434050D-492E-491B-8584-EDC2BA003D4D}"/>
                  </a:ext>
                </a:extLst>
              </p:cNvPr>
              <p:cNvSpPr/>
              <p:nvPr/>
            </p:nvSpPr>
            <p:spPr>
              <a:xfrm>
                <a:off x="3168698" y="1914380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70" name="Skupina 90">
                <a:extLst>
                  <a:ext uri="{FF2B5EF4-FFF2-40B4-BE49-F238E27FC236}">
                    <a16:creationId xmlns:a16="http://schemas.microsoft.com/office/drawing/2014/main" id="{20782BD2-2E99-4233-A09C-D4E373542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77228">
                <a:off x="2738317" y="957737"/>
                <a:ext cx="339024" cy="1368397"/>
                <a:chOff x="5726323" y="4719637"/>
                <a:chExt cx="130318" cy="498605"/>
              </a:xfrm>
            </p:grpSpPr>
            <p:sp>
              <p:nvSpPr>
                <p:cNvPr id="74" name="Volný tvar 94">
                  <a:extLst>
                    <a:ext uri="{FF2B5EF4-FFF2-40B4-BE49-F238E27FC236}">
                      <a16:creationId xmlns:a16="http://schemas.microsoft.com/office/drawing/2014/main" id="{70C4FB34-7F6C-4E2B-B692-4D4CAF715ACF}"/>
                    </a:ext>
                  </a:extLst>
                </p:cNvPr>
                <p:cNvSpPr/>
                <p:nvPr/>
              </p:nvSpPr>
              <p:spPr>
                <a:xfrm rot="15475068">
                  <a:off x="5576728" y="4933436"/>
                  <a:ext cx="448850" cy="113415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75" name="Volný tvar 95">
                  <a:extLst>
                    <a:ext uri="{FF2B5EF4-FFF2-40B4-BE49-F238E27FC236}">
                      <a16:creationId xmlns:a16="http://schemas.microsoft.com/office/drawing/2014/main" id="{275A317B-06E1-4B5B-952E-69F4B3576AC8}"/>
                    </a:ext>
                  </a:extLst>
                </p:cNvPr>
                <p:cNvSpPr/>
                <p:nvPr/>
              </p:nvSpPr>
              <p:spPr>
                <a:xfrm rot="15475068">
                  <a:off x="5560854" y="4883737"/>
                  <a:ext cx="447541" cy="1162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6F162B14-4F13-4971-9415-F7E899771D51}"/>
                  </a:ext>
                </a:extLst>
              </p:cNvPr>
              <p:cNvSpPr/>
              <p:nvPr/>
            </p:nvSpPr>
            <p:spPr>
              <a:xfrm>
                <a:off x="1680353" y="1126053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A985A411-DB95-4392-8F4D-1FA2364A4303}"/>
                  </a:ext>
                </a:extLst>
              </p:cNvPr>
              <p:cNvSpPr/>
              <p:nvPr/>
            </p:nvSpPr>
            <p:spPr>
              <a:xfrm>
                <a:off x="2070554" y="1872914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E475E0F0-5130-4448-BD90-C6963C81422D}"/>
                  </a:ext>
                </a:extLst>
              </p:cNvPr>
              <p:cNvSpPr/>
              <p:nvPr/>
            </p:nvSpPr>
            <p:spPr>
              <a:xfrm>
                <a:off x="3216126" y="1105978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8" name="TextovéPole 26">
              <a:extLst>
                <a:ext uri="{FF2B5EF4-FFF2-40B4-BE49-F238E27FC236}">
                  <a16:creationId xmlns:a16="http://schemas.microsoft.com/office/drawing/2014/main" id="{A319AC9F-B125-49F1-A74F-23D1C8564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723" y="1661905"/>
              <a:ext cx="19481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Na/do DNA se naváže fluorescenční barvivo</a:t>
              </a:r>
            </a:p>
          </p:txBody>
        </p:sp>
        <p:grpSp>
          <p:nvGrpSpPr>
            <p:cNvPr id="9" name="Skupina 28">
              <a:extLst>
                <a:ext uri="{FF2B5EF4-FFF2-40B4-BE49-F238E27FC236}">
                  <a16:creationId xmlns:a16="http://schemas.microsoft.com/office/drawing/2014/main" id="{C4D0CF5C-6205-4E00-9063-AD0D5D79B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9016" y="2394454"/>
              <a:ext cx="1781938" cy="1898642"/>
              <a:chOff x="1443084" y="1206663"/>
              <a:chExt cx="1891819" cy="2016216"/>
            </a:xfrm>
          </p:grpSpPr>
          <p:sp>
            <p:nvSpPr>
              <p:cNvPr id="54" name="Kosoúhelník 53">
                <a:extLst>
                  <a:ext uri="{FF2B5EF4-FFF2-40B4-BE49-F238E27FC236}">
                    <a16:creationId xmlns:a16="http://schemas.microsoft.com/office/drawing/2014/main" id="{054D12A5-C19C-4FAA-97EC-6DAE7AD3814D}"/>
                  </a:ext>
                </a:extLst>
              </p:cNvPr>
              <p:cNvSpPr/>
              <p:nvPr/>
            </p:nvSpPr>
            <p:spPr>
              <a:xfrm rot="17979463" flipV="1">
                <a:off x="2291162" y="1642365"/>
                <a:ext cx="834478" cy="624374"/>
              </a:xfrm>
              <a:prstGeom prst="parallelogram">
                <a:avLst>
                  <a:gd name="adj" fmla="val 56560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5" name="TextovéPole 75">
                <a:extLst>
                  <a:ext uri="{FF2B5EF4-FFF2-40B4-BE49-F238E27FC236}">
                    <a16:creationId xmlns:a16="http://schemas.microsoft.com/office/drawing/2014/main" id="{AEA7EAE7-41CB-45F9-A0F8-B35863400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9704" y="1314151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CCD DETEKTOR</a:t>
                </a:r>
              </a:p>
            </p:txBody>
          </p:sp>
          <p:sp>
            <p:nvSpPr>
              <p:cNvPr id="56" name="Volný tvar 76">
                <a:extLst>
                  <a:ext uri="{FF2B5EF4-FFF2-40B4-BE49-F238E27FC236}">
                    <a16:creationId xmlns:a16="http://schemas.microsoft.com/office/drawing/2014/main" id="{E7FF5B93-A0D9-4EE4-9D83-C327D0607FB5}"/>
                  </a:ext>
                </a:extLst>
              </p:cNvPr>
              <p:cNvSpPr/>
              <p:nvPr/>
            </p:nvSpPr>
            <p:spPr>
              <a:xfrm>
                <a:off x="2004205" y="2804916"/>
                <a:ext cx="552091" cy="326104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05387 w 405387"/>
                  <a:gd name="connsiteY0" fmla="*/ 12782 h 1356408"/>
                  <a:gd name="connsiteX1" fmla="*/ 373148 w 405387"/>
                  <a:gd name="connsiteY1" fmla="*/ 923588 h 1356408"/>
                  <a:gd name="connsiteX2" fmla="*/ 176787 w 405387"/>
                  <a:gd name="connsiteY2" fmla="*/ 1355807 h 1356408"/>
                  <a:gd name="connsiteX3" fmla="*/ 14862 w 405387"/>
                  <a:gd name="connsiteY3" fmla="*/ 841457 h 1356408"/>
                  <a:gd name="connsiteX4" fmla="*/ 14862 w 405387"/>
                  <a:gd name="connsiteY4" fmla="*/ 3257 h 1356408"/>
                  <a:gd name="connsiteX5" fmla="*/ 405387 w 405387"/>
                  <a:gd name="connsiteY5" fmla="*/ 12782 h 1356408"/>
                  <a:gd name="connsiteX0" fmla="*/ 405387 w 406388"/>
                  <a:gd name="connsiteY0" fmla="*/ 12782 h 1356154"/>
                  <a:gd name="connsiteX1" fmla="*/ 373148 w 406388"/>
                  <a:gd name="connsiteY1" fmla="*/ 923588 h 1356154"/>
                  <a:gd name="connsiteX2" fmla="*/ 176787 w 406388"/>
                  <a:gd name="connsiteY2" fmla="*/ 1355807 h 1356154"/>
                  <a:gd name="connsiteX3" fmla="*/ 14862 w 406388"/>
                  <a:gd name="connsiteY3" fmla="*/ 841457 h 1356154"/>
                  <a:gd name="connsiteX4" fmla="*/ 14862 w 406388"/>
                  <a:gd name="connsiteY4" fmla="*/ 3257 h 1356154"/>
                  <a:gd name="connsiteX5" fmla="*/ 405387 w 406388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436352 w 437353"/>
                  <a:gd name="connsiteY0" fmla="*/ 12782 h 1356154"/>
                  <a:gd name="connsiteX1" fmla="*/ 404113 w 437353"/>
                  <a:gd name="connsiteY1" fmla="*/ 923588 h 1356154"/>
                  <a:gd name="connsiteX2" fmla="*/ 207752 w 437353"/>
                  <a:gd name="connsiteY2" fmla="*/ 1355807 h 1356154"/>
                  <a:gd name="connsiteX3" fmla="*/ 45827 w 437353"/>
                  <a:gd name="connsiteY3" fmla="*/ 841457 h 1356154"/>
                  <a:gd name="connsiteX4" fmla="*/ 45827 w 437353"/>
                  <a:gd name="connsiteY4" fmla="*/ 3257 h 1356154"/>
                  <a:gd name="connsiteX5" fmla="*/ 436352 w 437353"/>
                  <a:gd name="connsiteY5" fmla="*/ 12782 h 1356154"/>
                  <a:gd name="connsiteX0" fmla="*/ 402774 w 403775"/>
                  <a:gd name="connsiteY0" fmla="*/ 12782 h 1355926"/>
                  <a:gd name="connsiteX1" fmla="*/ 370535 w 403775"/>
                  <a:gd name="connsiteY1" fmla="*/ 923588 h 1355926"/>
                  <a:gd name="connsiteX2" fmla="*/ 174174 w 403775"/>
                  <a:gd name="connsiteY2" fmla="*/ 1355807 h 1355926"/>
                  <a:gd name="connsiteX3" fmla="*/ 70855 w 403775"/>
                  <a:gd name="connsiteY3" fmla="*/ 875964 h 1355926"/>
                  <a:gd name="connsiteX4" fmla="*/ 12249 w 403775"/>
                  <a:gd name="connsiteY4" fmla="*/ 3257 h 1355926"/>
                  <a:gd name="connsiteX5" fmla="*/ 402774 w 403775"/>
                  <a:gd name="connsiteY5" fmla="*/ 12782 h 1355926"/>
                  <a:gd name="connsiteX0" fmla="*/ 402774 w 403775"/>
                  <a:gd name="connsiteY0" fmla="*/ 12782 h 1355862"/>
                  <a:gd name="connsiteX1" fmla="*/ 370535 w 403775"/>
                  <a:gd name="connsiteY1" fmla="*/ 923588 h 1355862"/>
                  <a:gd name="connsiteX2" fmla="*/ 174174 w 403775"/>
                  <a:gd name="connsiteY2" fmla="*/ 1355807 h 1355862"/>
                  <a:gd name="connsiteX3" fmla="*/ 70855 w 403775"/>
                  <a:gd name="connsiteY3" fmla="*/ 962228 h 1355862"/>
                  <a:gd name="connsiteX4" fmla="*/ 12249 w 403775"/>
                  <a:gd name="connsiteY4" fmla="*/ 3257 h 1355862"/>
                  <a:gd name="connsiteX5" fmla="*/ 402774 w 403775"/>
                  <a:gd name="connsiteY5" fmla="*/ 12782 h 1355862"/>
                  <a:gd name="connsiteX0" fmla="*/ 402774 w 405650"/>
                  <a:gd name="connsiteY0" fmla="*/ 12782 h 1061336"/>
                  <a:gd name="connsiteX1" fmla="*/ 370535 w 405650"/>
                  <a:gd name="connsiteY1" fmla="*/ 923588 h 1061336"/>
                  <a:gd name="connsiteX2" fmla="*/ 70855 w 405650"/>
                  <a:gd name="connsiteY2" fmla="*/ 962228 h 1061336"/>
                  <a:gd name="connsiteX3" fmla="*/ 12249 w 405650"/>
                  <a:gd name="connsiteY3" fmla="*/ 3257 h 1061336"/>
                  <a:gd name="connsiteX4" fmla="*/ 402774 w 405650"/>
                  <a:gd name="connsiteY4" fmla="*/ 12782 h 1061336"/>
                  <a:gd name="connsiteX0" fmla="*/ 402774 w 405650"/>
                  <a:gd name="connsiteY0" fmla="*/ 12782 h 1050570"/>
                  <a:gd name="connsiteX1" fmla="*/ 370535 w 405650"/>
                  <a:gd name="connsiteY1" fmla="*/ 923588 h 1050570"/>
                  <a:gd name="connsiteX2" fmla="*/ 70855 w 405650"/>
                  <a:gd name="connsiteY2" fmla="*/ 944976 h 1050570"/>
                  <a:gd name="connsiteX3" fmla="*/ 12249 w 405650"/>
                  <a:gd name="connsiteY3" fmla="*/ 3257 h 1050570"/>
                  <a:gd name="connsiteX4" fmla="*/ 402774 w 405650"/>
                  <a:gd name="connsiteY4" fmla="*/ 12782 h 1050570"/>
                  <a:gd name="connsiteX0" fmla="*/ 394110 w 396986"/>
                  <a:gd name="connsiteY0" fmla="*/ 12782 h 1013898"/>
                  <a:gd name="connsiteX1" fmla="*/ 361871 w 396986"/>
                  <a:gd name="connsiteY1" fmla="*/ 923588 h 1013898"/>
                  <a:gd name="connsiteX2" fmla="*/ 62191 w 396986"/>
                  <a:gd name="connsiteY2" fmla="*/ 944976 h 1013898"/>
                  <a:gd name="connsiteX3" fmla="*/ 3585 w 396986"/>
                  <a:gd name="connsiteY3" fmla="*/ 3257 h 1013898"/>
                  <a:gd name="connsiteX4" fmla="*/ 394110 w 396986"/>
                  <a:gd name="connsiteY4" fmla="*/ 12782 h 1013898"/>
                  <a:gd name="connsiteX0" fmla="*/ 394060 w 394060"/>
                  <a:gd name="connsiteY0" fmla="*/ 12782 h 1050570"/>
                  <a:gd name="connsiteX1" fmla="*/ 338379 w 394060"/>
                  <a:gd name="connsiteY1" fmla="*/ 923588 h 1050570"/>
                  <a:gd name="connsiteX2" fmla="*/ 62141 w 394060"/>
                  <a:gd name="connsiteY2" fmla="*/ 944976 h 1050570"/>
                  <a:gd name="connsiteX3" fmla="*/ 3535 w 394060"/>
                  <a:gd name="connsiteY3" fmla="*/ 3257 h 1050570"/>
                  <a:gd name="connsiteX4" fmla="*/ 394060 w 394060"/>
                  <a:gd name="connsiteY4" fmla="*/ 12782 h 105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060" h="1050570">
                    <a:moveTo>
                      <a:pt x="394060" y="12782"/>
                    </a:moveTo>
                    <a:cubicBezTo>
                      <a:pt x="389297" y="277894"/>
                      <a:pt x="393699" y="768222"/>
                      <a:pt x="338379" y="923588"/>
                    </a:cubicBezTo>
                    <a:cubicBezTo>
                      <a:pt x="283059" y="1078954"/>
                      <a:pt x="117948" y="1098365"/>
                      <a:pt x="62141" y="944976"/>
                    </a:cubicBezTo>
                    <a:cubicBezTo>
                      <a:pt x="6334" y="791588"/>
                      <a:pt x="-7577" y="128669"/>
                      <a:pt x="3535" y="3257"/>
                    </a:cubicBezTo>
                    <a:cubicBezTo>
                      <a:pt x="224197" y="11195"/>
                      <a:pt x="179748" y="-14205"/>
                      <a:pt x="394060" y="127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57" name="Skupina 77">
                <a:extLst>
                  <a:ext uri="{FF2B5EF4-FFF2-40B4-BE49-F238E27FC236}">
                    <a16:creationId xmlns:a16="http://schemas.microsoft.com/office/drawing/2014/main" id="{07F07FE2-B1BF-4606-AFA6-BBC3A4267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59770">
                <a:off x="825517" y="2009680"/>
                <a:ext cx="1808111" cy="271882"/>
                <a:chOff x="1583579" y="3380961"/>
                <a:chExt cx="1542830" cy="271882"/>
              </a:xfrm>
            </p:grpSpPr>
            <p:sp>
              <p:nvSpPr>
                <p:cNvPr id="64" name="Plechovka 84">
                  <a:extLst>
                    <a:ext uri="{FF2B5EF4-FFF2-40B4-BE49-F238E27FC236}">
                      <a16:creationId xmlns:a16="http://schemas.microsoft.com/office/drawing/2014/main" id="{1D694EDA-5A63-4462-A6E9-E40B257ADDF9}"/>
                    </a:ext>
                  </a:extLst>
                </p:cNvPr>
                <p:cNvSpPr/>
                <p:nvPr/>
              </p:nvSpPr>
              <p:spPr>
                <a:xfrm rot="5042116">
                  <a:off x="1651880" y="3322931"/>
                  <a:ext cx="263747" cy="400141"/>
                </a:xfrm>
                <a:prstGeom prst="can">
                  <a:avLst>
                    <a:gd name="adj" fmla="val 30705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  <a:tailEnd type="stealt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65" name="Přímá spojnice 64">
                  <a:extLst>
                    <a:ext uri="{FF2B5EF4-FFF2-40B4-BE49-F238E27FC236}">
                      <a16:creationId xmlns:a16="http://schemas.microsoft.com/office/drawing/2014/main" id="{BA1DB8A7-96C9-4A57-948F-37E17EC38259}"/>
                    </a:ext>
                  </a:extLst>
                </p:cNvPr>
                <p:cNvCxnSpPr>
                  <a:stCxn id="64" idx="1"/>
                </p:cNvCxnSpPr>
                <p:nvPr/>
              </p:nvCxnSpPr>
              <p:spPr>
                <a:xfrm flipV="1">
                  <a:off x="1982421" y="3380961"/>
                  <a:ext cx="1143988" cy="122026"/>
                </a:xfrm>
                <a:prstGeom prst="line">
                  <a:avLst/>
                </a:prstGeom>
                <a:noFill/>
                <a:ln w="76200" cap="rnd">
                  <a:solidFill>
                    <a:schemeClr val="bg1"/>
                  </a:solidFill>
                  <a:tailEnd type="stealt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flat" dir="t"/>
                </a:scene3d>
                <a:sp3d contourW="12700" prstMaterial="powder">
                  <a:bevelT w="152400" h="50800" prst="softRound"/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5E7D555A-CFF5-420D-A270-F87F9F0AF8CB}"/>
                  </a:ext>
                </a:extLst>
              </p:cNvPr>
              <p:cNvCxnSpPr>
                <a:stCxn id="59" idx="1"/>
              </p:cNvCxnSpPr>
              <p:nvPr/>
            </p:nvCxnSpPr>
            <p:spPr>
              <a:xfrm flipV="1">
                <a:off x="2296267" y="1954554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Výbuch 2 79">
                <a:extLst>
                  <a:ext uri="{FF2B5EF4-FFF2-40B4-BE49-F238E27FC236}">
                    <a16:creationId xmlns:a16="http://schemas.microsoft.com/office/drawing/2014/main" id="{01592786-54AC-4EC4-B111-D86A97BADDFB}"/>
                  </a:ext>
                </a:extLst>
              </p:cNvPr>
              <p:cNvSpPr/>
              <p:nvPr/>
            </p:nvSpPr>
            <p:spPr>
              <a:xfrm rot="15723994">
                <a:off x="2143670" y="2787618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60" name="Skupina 80">
                <a:extLst>
                  <a:ext uri="{FF2B5EF4-FFF2-40B4-BE49-F238E27FC236}">
                    <a16:creationId xmlns:a16="http://schemas.microsoft.com/office/drawing/2014/main" id="{666C863B-8721-4F8B-9AD9-B723EE45C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0395" y="2574083"/>
                <a:ext cx="659709" cy="648796"/>
                <a:chOff x="1950397" y="2574083"/>
                <a:chExt cx="659709" cy="648796"/>
              </a:xfrm>
            </p:grpSpPr>
            <p:sp>
              <p:nvSpPr>
                <p:cNvPr id="62" name="Volný tvar 82">
                  <a:extLst>
                    <a:ext uri="{FF2B5EF4-FFF2-40B4-BE49-F238E27FC236}">
                      <a16:creationId xmlns:a16="http://schemas.microsoft.com/office/drawing/2014/main" id="{D78EA3BE-4829-4265-A853-0E943F0AAB0F}"/>
                    </a:ext>
                  </a:extLst>
                </p:cNvPr>
                <p:cNvSpPr/>
                <p:nvPr/>
              </p:nvSpPr>
              <p:spPr>
                <a:xfrm>
                  <a:off x="1950397" y="2577495"/>
                  <a:ext cx="659709" cy="645384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3" name="Volný tvar 83">
                  <a:extLst>
                    <a:ext uri="{FF2B5EF4-FFF2-40B4-BE49-F238E27FC236}">
                      <a16:creationId xmlns:a16="http://schemas.microsoft.com/office/drawing/2014/main" id="{F0738670-722F-4015-B7CF-27E9B610C72C}"/>
                    </a:ext>
                  </a:extLst>
                </p:cNvPr>
                <p:cNvSpPr/>
                <p:nvPr/>
              </p:nvSpPr>
              <p:spPr>
                <a:xfrm>
                  <a:off x="2001328" y="2574083"/>
                  <a:ext cx="552091" cy="555089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61" name="TextovéPole 81">
                <a:extLst>
                  <a:ext uri="{FF2B5EF4-FFF2-40B4-BE49-F238E27FC236}">
                    <a16:creationId xmlns:a16="http://schemas.microsoft.com/office/drawing/2014/main" id="{70043340-C1C3-4A9F-B532-C9710B5C8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3084" y="1206663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SVĚTELNÝ ZDROJ</a:t>
                </a:r>
              </a:p>
            </p:txBody>
          </p:sp>
        </p:grpSp>
        <p:grpSp>
          <p:nvGrpSpPr>
            <p:cNvPr id="10" name="Skupina 30">
              <a:extLst>
                <a:ext uri="{FF2B5EF4-FFF2-40B4-BE49-F238E27FC236}">
                  <a16:creationId xmlns:a16="http://schemas.microsoft.com/office/drawing/2014/main" id="{F0123481-145F-46D1-8C07-9DE4241BD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772" y="1406591"/>
              <a:ext cx="1228499" cy="1667104"/>
              <a:chOff x="3966772" y="1262929"/>
              <a:chExt cx="1228499" cy="1667104"/>
            </a:xfrm>
          </p:grpSpPr>
          <p:grpSp>
            <p:nvGrpSpPr>
              <p:cNvPr id="32" name="Skupina 52">
                <a:extLst>
                  <a:ext uri="{FF2B5EF4-FFF2-40B4-BE49-F238E27FC236}">
                    <a16:creationId xmlns:a16="http://schemas.microsoft.com/office/drawing/2014/main" id="{640B6F3F-0557-4E84-A1DB-5FBE47FDE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772" y="1909985"/>
                <a:ext cx="1048659" cy="1020048"/>
                <a:chOff x="4041701" y="1904621"/>
                <a:chExt cx="1048659" cy="1020048"/>
              </a:xfrm>
            </p:grpSpPr>
            <p:grpSp>
              <p:nvGrpSpPr>
                <p:cNvPr id="39" name="Skupina 59">
                  <a:extLst>
                    <a:ext uri="{FF2B5EF4-FFF2-40B4-BE49-F238E27FC236}">
                      <a16:creationId xmlns:a16="http://schemas.microsoft.com/office/drawing/2014/main" id="{4812912E-8AEB-4E39-92E6-124C9B3FE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7233" y="2263877"/>
                  <a:ext cx="931605" cy="512884"/>
                  <a:chOff x="4127233" y="2263877"/>
                  <a:chExt cx="931605" cy="512884"/>
                </a:xfrm>
              </p:grpSpPr>
              <p:sp>
                <p:nvSpPr>
                  <p:cNvPr id="43" name="Volný tvar 63">
                    <a:extLst>
                      <a:ext uri="{FF2B5EF4-FFF2-40B4-BE49-F238E27FC236}">
                        <a16:creationId xmlns:a16="http://schemas.microsoft.com/office/drawing/2014/main" id="{031DD7B8-AF72-4212-8315-4EA696B72C36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44" name="Skupina 64">
                    <a:extLst>
                      <a:ext uri="{FF2B5EF4-FFF2-40B4-BE49-F238E27FC236}">
                        <a16:creationId xmlns:a16="http://schemas.microsoft.com/office/drawing/2014/main" id="{D070F8D5-66DD-48E0-9650-52BDF6CFEA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0285" y="2263877"/>
                    <a:ext cx="838553" cy="498605"/>
                    <a:chOff x="4220285" y="2263877"/>
                    <a:chExt cx="838553" cy="498605"/>
                  </a:xfrm>
                </p:grpSpPr>
                <p:grpSp>
                  <p:nvGrpSpPr>
                    <p:cNvPr id="45" name="Skupina 65">
                      <a:extLst>
                        <a:ext uri="{FF2B5EF4-FFF2-40B4-BE49-F238E27FC236}">
                          <a16:creationId xmlns:a16="http://schemas.microsoft.com/office/drawing/2014/main" id="{17684B85-8FAE-4D4A-843B-BC3F984E5C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6672" y="2263877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2" name="Volný tvar 72">
                        <a:extLst>
                          <a:ext uri="{FF2B5EF4-FFF2-40B4-BE49-F238E27FC236}">
                            <a16:creationId xmlns:a16="http://schemas.microsoft.com/office/drawing/2014/main" id="{19D85081-0DE8-4390-A1C3-3CD992C71D9A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74371" y="4942544"/>
                        <a:ext cx="449082" cy="114472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3" name="Volný tvar 73">
                        <a:extLst>
                          <a:ext uri="{FF2B5EF4-FFF2-40B4-BE49-F238E27FC236}">
                            <a16:creationId xmlns:a16="http://schemas.microsoft.com/office/drawing/2014/main" id="{44E04267-5794-4F51-9FC8-0D38F63D51FE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0379" y="4890806"/>
                        <a:ext cx="447835" cy="116907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6" name="Skupina 66">
                      <a:extLst>
                        <a:ext uri="{FF2B5EF4-FFF2-40B4-BE49-F238E27FC236}">
                          <a16:creationId xmlns:a16="http://schemas.microsoft.com/office/drawing/2014/main" id="{D9FC88A5-F1C5-4F6D-814F-CE242780A8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4587859">
                      <a:off x="4404429" y="2195853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0" name="Volný tvar 70">
                        <a:extLst>
                          <a:ext uri="{FF2B5EF4-FFF2-40B4-BE49-F238E27FC236}">
                            <a16:creationId xmlns:a16="http://schemas.microsoft.com/office/drawing/2014/main" id="{86493B4C-2CF3-4D4E-B04D-58B0C82F87A8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4765" y="4929122"/>
                        <a:ext cx="451797" cy="11726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1" name="Volný tvar 71">
                        <a:extLst>
                          <a:ext uri="{FF2B5EF4-FFF2-40B4-BE49-F238E27FC236}">
                            <a16:creationId xmlns:a16="http://schemas.microsoft.com/office/drawing/2014/main" id="{45602FE1-F4B3-499F-9CC6-40F3F6504AD1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0997" y="4877249"/>
                        <a:ext cx="451798" cy="119755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7" name="Skupina 67">
                      <a:extLst>
                        <a:ext uri="{FF2B5EF4-FFF2-40B4-BE49-F238E27FC236}">
                          <a16:creationId xmlns:a16="http://schemas.microsoft.com/office/drawing/2014/main" id="{5F313922-A6A0-41C8-8D2E-28E983AB0D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3326309">
                      <a:off x="4743853" y="2264818"/>
                      <a:ext cx="118787" cy="511182"/>
                      <a:chOff x="5726323" y="4719637"/>
                      <a:chExt cx="130318" cy="498605"/>
                    </a:xfrm>
                  </p:grpSpPr>
                  <p:sp>
                    <p:nvSpPr>
                      <p:cNvPr id="48" name="Volný tvar 68">
                        <a:extLst>
                          <a:ext uri="{FF2B5EF4-FFF2-40B4-BE49-F238E27FC236}">
                            <a16:creationId xmlns:a16="http://schemas.microsoft.com/office/drawing/2014/main" id="{A15FFC8C-855A-4D94-9262-CD70FE436306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9275" y="4945388"/>
                        <a:ext cx="448996" cy="11222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49" name="Volný tvar 69">
                        <a:extLst>
                          <a:ext uri="{FF2B5EF4-FFF2-40B4-BE49-F238E27FC236}">
                            <a16:creationId xmlns:a16="http://schemas.microsoft.com/office/drawing/2014/main" id="{89F9E841-24F3-448E-A73E-70114617EB4B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5374" y="4892437"/>
                        <a:ext cx="448996" cy="114958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0" name="Skupina 60">
                  <a:extLst>
                    <a:ext uri="{FF2B5EF4-FFF2-40B4-BE49-F238E27FC236}">
                      <a16:creationId xmlns:a16="http://schemas.microsoft.com/office/drawing/2014/main" id="{D10A9047-E61B-4C70-A252-DFAA6B6B3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1701" y="1904621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41" name="Volný tvar 61">
                    <a:extLst>
                      <a:ext uri="{FF2B5EF4-FFF2-40B4-BE49-F238E27FC236}">
                        <a16:creationId xmlns:a16="http://schemas.microsoft.com/office/drawing/2014/main" id="{86D0D697-52B7-4360-AFA2-9DA797C1D89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2" name="Volný tvar 62">
                    <a:extLst>
                      <a:ext uri="{FF2B5EF4-FFF2-40B4-BE49-F238E27FC236}">
                        <a16:creationId xmlns:a16="http://schemas.microsoft.com/office/drawing/2014/main" id="{4956028C-E072-4B9B-8C57-213DF4065CD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3" name="Výbuch 2 53">
                <a:extLst>
                  <a:ext uri="{FF2B5EF4-FFF2-40B4-BE49-F238E27FC236}">
                    <a16:creationId xmlns:a16="http://schemas.microsoft.com/office/drawing/2014/main" id="{30E72185-CA16-47B3-9570-B800B53D7719}"/>
                  </a:ext>
                </a:extLst>
              </p:cNvPr>
              <p:cNvSpPr/>
              <p:nvPr/>
            </p:nvSpPr>
            <p:spPr>
              <a:xfrm rot="15723994">
                <a:off x="4211581" y="2290151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Výbuch 2 54">
                <a:extLst>
                  <a:ext uri="{FF2B5EF4-FFF2-40B4-BE49-F238E27FC236}">
                    <a16:creationId xmlns:a16="http://schemas.microsoft.com/office/drawing/2014/main" id="{F3F01E5B-122B-464A-8C46-8D329B0C84EA}"/>
                  </a:ext>
                </a:extLst>
              </p:cNvPr>
              <p:cNvSpPr/>
              <p:nvPr/>
            </p:nvSpPr>
            <p:spPr>
              <a:xfrm rot="15723994">
                <a:off x="4399172" y="2381523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5" name="Výbuch 2 55">
                <a:extLst>
                  <a:ext uri="{FF2B5EF4-FFF2-40B4-BE49-F238E27FC236}">
                    <a16:creationId xmlns:a16="http://schemas.microsoft.com/office/drawing/2014/main" id="{BBB6F414-EBEE-42B6-B3F5-8A7D3C26655E}"/>
                  </a:ext>
                </a:extLst>
              </p:cNvPr>
              <p:cNvSpPr/>
              <p:nvPr/>
            </p:nvSpPr>
            <p:spPr>
              <a:xfrm rot="15723994">
                <a:off x="4628845" y="2272754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588FBFC8-DB0E-4ECF-B313-D25A9E10B29F}"/>
                  </a:ext>
                </a:extLst>
              </p:cNvPr>
              <p:cNvCxnSpPr/>
              <p:nvPr/>
            </p:nvCxnSpPr>
            <p:spPr>
              <a:xfrm flipV="1">
                <a:off x="4353849" y="1291321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43F08AD5-8278-401B-95BF-81B75B888BFA}"/>
                  </a:ext>
                </a:extLst>
              </p:cNvPr>
              <p:cNvCxnSpPr/>
              <p:nvPr/>
            </p:nvCxnSpPr>
            <p:spPr>
              <a:xfrm flipV="1">
                <a:off x="4735923" y="1262929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E18DF33D-824E-4E6F-BFB4-74C7DEE37CC0}"/>
                  </a:ext>
                </a:extLst>
              </p:cNvPr>
              <p:cNvCxnSpPr/>
              <p:nvPr/>
            </p:nvCxnSpPr>
            <p:spPr>
              <a:xfrm flipV="1">
                <a:off x="4513667" y="1434736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9A98EBBF-F565-49BB-A9B3-004CB3E46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345" y="3098250"/>
              <a:ext cx="1048659" cy="1554886"/>
              <a:chOff x="3971345" y="3098250"/>
              <a:chExt cx="1048659" cy="1554886"/>
            </a:xfrm>
          </p:grpSpPr>
          <p:grpSp>
            <p:nvGrpSpPr>
              <p:cNvPr id="21" name="Skupina 41">
                <a:extLst>
                  <a:ext uri="{FF2B5EF4-FFF2-40B4-BE49-F238E27FC236}">
                    <a16:creationId xmlns:a16="http://schemas.microsoft.com/office/drawing/2014/main" id="{D1D70783-AF34-4027-878B-99AF17E59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1345" y="3633088"/>
                <a:ext cx="1048659" cy="1020048"/>
                <a:chOff x="3971345" y="3633088"/>
                <a:chExt cx="1048659" cy="1020048"/>
              </a:xfrm>
            </p:grpSpPr>
            <p:grpSp>
              <p:nvGrpSpPr>
                <p:cNvPr id="24" name="Skupina 44">
                  <a:extLst>
                    <a:ext uri="{FF2B5EF4-FFF2-40B4-BE49-F238E27FC236}">
                      <a16:creationId xmlns:a16="http://schemas.microsoft.com/office/drawing/2014/main" id="{BF4DAE2C-A7AC-4E2B-ADD3-1C4448E45E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6879" y="3992344"/>
                  <a:ext cx="877592" cy="512884"/>
                  <a:chOff x="4127233" y="2263877"/>
                  <a:chExt cx="877592" cy="512884"/>
                </a:xfrm>
              </p:grpSpPr>
              <p:sp>
                <p:nvSpPr>
                  <p:cNvPr id="28" name="Volný tvar 48">
                    <a:extLst>
                      <a:ext uri="{FF2B5EF4-FFF2-40B4-BE49-F238E27FC236}">
                        <a16:creationId xmlns:a16="http://schemas.microsoft.com/office/drawing/2014/main" id="{42E07498-BBA9-4E4A-B14D-4EB3386FB777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29" name="Skupina 49">
                    <a:extLst>
                      <a:ext uri="{FF2B5EF4-FFF2-40B4-BE49-F238E27FC236}">
                        <a16:creationId xmlns:a16="http://schemas.microsoft.com/office/drawing/2014/main" id="{6DF4AC2A-D4D9-40BB-8EE6-F6AA461877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26672" y="2263877"/>
                    <a:ext cx="130318" cy="498605"/>
                    <a:chOff x="5726323" y="4719637"/>
                    <a:chExt cx="130318" cy="498605"/>
                  </a:xfrm>
                </p:grpSpPr>
                <p:sp>
                  <p:nvSpPr>
                    <p:cNvPr id="30" name="Volný tvar 50">
                      <a:extLst>
                        <a:ext uri="{FF2B5EF4-FFF2-40B4-BE49-F238E27FC236}">
                          <a16:creationId xmlns:a16="http://schemas.microsoft.com/office/drawing/2014/main" id="{742E4835-2ACD-446E-863A-3453C9E84B31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72172" y="4939881"/>
                      <a:ext cx="454072" cy="114472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31" name="Volný tvar 51">
                      <a:extLst>
                        <a:ext uri="{FF2B5EF4-FFF2-40B4-BE49-F238E27FC236}">
                          <a16:creationId xmlns:a16="http://schemas.microsoft.com/office/drawing/2014/main" id="{EFE78A1C-7585-4662-8121-25CFB4BB6D1A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58181" y="4888142"/>
                      <a:ext cx="452825" cy="116907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25" name="Skupina 45">
                  <a:extLst>
                    <a:ext uri="{FF2B5EF4-FFF2-40B4-BE49-F238E27FC236}">
                      <a16:creationId xmlns:a16="http://schemas.microsoft.com/office/drawing/2014/main" id="{5B466C4C-0EE2-4A5E-8422-721F2E0E04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1345" y="3633088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26" name="Volný tvar 46">
                    <a:extLst>
                      <a:ext uri="{FF2B5EF4-FFF2-40B4-BE49-F238E27FC236}">
                        <a16:creationId xmlns:a16="http://schemas.microsoft.com/office/drawing/2014/main" id="{2EE55051-C1E8-4BDE-A2E3-C43A0A0FAF5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27" name="Volný tvar 47">
                    <a:extLst>
                      <a:ext uri="{FF2B5EF4-FFF2-40B4-BE49-F238E27FC236}">
                        <a16:creationId xmlns:a16="http://schemas.microsoft.com/office/drawing/2014/main" id="{62EDE04C-9233-4BDF-83BA-39CA2F2BE84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22" name="Výbuch 2 42">
                <a:extLst>
                  <a:ext uri="{FF2B5EF4-FFF2-40B4-BE49-F238E27FC236}">
                    <a16:creationId xmlns:a16="http://schemas.microsoft.com/office/drawing/2014/main" id="{E6C7A288-C040-4753-8261-B26CEFFF5FA9}"/>
                  </a:ext>
                </a:extLst>
              </p:cNvPr>
              <p:cNvSpPr/>
              <p:nvPr/>
            </p:nvSpPr>
            <p:spPr>
              <a:xfrm rot="15723994">
                <a:off x="4365678" y="4107072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F17725DC-863E-44A3-B5AD-30686A631251}"/>
                  </a:ext>
                </a:extLst>
              </p:cNvPr>
              <p:cNvCxnSpPr/>
              <p:nvPr/>
            </p:nvCxnSpPr>
            <p:spPr>
              <a:xfrm flipV="1">
                <a:off x="4486527" y="3098250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TextovéPole 32">
              <a:extLst>
                <a:ext uri="{FF2B5EF4-FFF2-40B4-BE49-F238E27FC236}">
                  <a16:creationId xmlns:a16="http://schemas.microsoft.com/office/drawing/2014/main" id="{15DEAA1D-BC99-4CF0-912B-8CEE32B62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4234086"/>
              <a:ext cx="24842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Po excitaci laserem navázané fluorescenční barvivo září</a:t>
              </a:r>
            </a:p>
          </p:txBody>
        </p:sp>
        <p:sp>
          <p:nvSpPr>
            <p:cNvPr id="13" name="Šipka doprava 33">
              <a:extLst>
                <a:ext uri="{FF2B5EF4-FFF2-40B4-BE49-F238E27FC236}">
                  <a16:creationId xmlns:a16="http://schemas.microsoft.com/office/drawing/2014/main" id="{EF669FB3-5CD9-42C7-AEA9-1E21FA24B88A}"/>
                </a:ext>
              </a:extLst>
            </p:cNvPr>
            <p:cNvSpPr/>
            <p:nvPr/>
          </p:nvSpPr>
          <p:spPr>
            <a:xfrm rot="5400000">
              <a:off x="2277287" y="2240134"/>
              <a:ext cx="470589" cy="27279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82B90B35-4014-453E-BB95-95F53673B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8161" y="2839332"/>
              <a:ext cx="805851" cy="1165378"/>
              <a:chOff x="5206308" y="989804"/>
              <a:chExt cx="805851" cy="1165378"/>
            </a:xfrm>
          </p:grpSpPr>
          <p:grpSp>
            <p:nvGrpSpPr>
              <p:cNvPr id="17" name="Skupina 37">
                <a:extLst>
                  <a:ext uri="{FF2B5EF4-FFF2-40B4-BE49-F238E27FC236}">
                    <a16:creationId xmlns:a16="http://schemas.microsoft.com/office/drawing/2014/main" id="{328D552C-31B1-4060-BBD6-246DCCA30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19" name="Přímá spojnice 18">
                  <a:extLst>
                    <a:ext uri="{FF2B5EF4-FFF2-40B4-BE49-F238E27FC236}">
                      <a16:creationId xmlns:a16="http://schemas.microsoft.com/office/drawing/2014/main" id="{6CEFCF54-D125-4EFB-A3D7-31DB443B7B8C}"/>
                    </a:ext>
                  </a:extLst>
                </p:cNvPr>
                <p:cNvCxnSpPr/>
                <p:nvPr/>
              </p:nvCxnSpPr>
              <p:spPr>
                <a:xfrm>
                  <a:off x="5364184" y="975525"/>
                  <a:ext cx="0" cy="114765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5AFC3177-AC13-46D2-902B-7D10542C2E54}"/>
                    </a:ext>
                  </a:extLst>
                </p:cNvPr>
                <p:cNvCxnSpPr/>
                <p:nvPr/>
              </p:nvCxnSpPr>
              <p:spPr>
                <a:xfrm>
                  <a:off x="5364184" y="214064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Volný tvar 38">
                <a:extLst>
                  <a:ext uri="{FF2B5EF4-FFF2-40B4-BE49-F238E27FC236}">
                    <a16:creationId xmlns:a16="http://schemas.microsoft.com/office/drawing/2014/main" id="{8944ADCD-CD58-4C84-9412-AFA996A023E8}"/>
                  </a:ext>
                </a:extLst>
              </p:cNvPr>
              <p:cNvSpPr/>
              <p:nvPr/>
            </p:nvSpPr>
            <p:spPr>
              <a:xfrm>
                <a:off x="5262445" y="1878903"/>
                <a:ext cx="694136" cy="275687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15" name="TextovéPole 35">
              <a:extLst>
                <a:ext uri="{FF2B5EF4-FFF2-40B4-BE49-F238E27FC236}">
                  <a16:creationId xmlns:a16="http://schemas.microsoft.com/office/drawing/2014/main" id="{800F9097-7639-49E2-95CB-0737DCAB6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622429"/>
              <a:ext cx="2304256" cy="6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Čím více je DNA ve vzorku, tím více barviva se naváže a tím více vzorek září:</a:t>
              </a:r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374AEF5-4637-471A-90F4-63660F0D776E}"/>
                </a:ext>
              </a:extLst>
            </p:cNvPr>
            <p:cNvCxnSpPr/>
            <p:nvPr/>
          </p:nvCxnSpPr>
          <p:spPr>
            <a:xfrm flipH="1">
              <a:off x="3657127" y="645981"/>
              <a:ext cx="9742" cy="393570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3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relativně vysoká citlivost a přesnost měření, malé nároky na spotřebu vzorku, možnost měření automatizovat, nízká cena analýzy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/>
              <a:t>nespecifita</a:t>
            </a:r>
            <a:r>
              <a:rPr lang="cs-CZ" sz="2400" dirty="0"/>
              <a:t> měření</a:t>
            </a:r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400" dirty="0"/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           </a:t>
            </a:r>
            <a:r>
              <a:rPr lang="cs-CZ" altLang="cs-CZ" sz="2400" dirty="0"/>
              <a:t>PRO FORENZNÍ ÚČELY NEVHODNÁ</a:t>
            </a:r>
            <a:r>
              <a:rPr lang="cs-CZ" sz="2400" dirty="0"/>
              <a:t>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inkorporovaného fluorescenčního barviva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F41AFC0-FC3C-4113-9E3C-FE67C4233BF8}"/>
              </a:ext>
            </a:extLst>
          </p:cNvPr>
          <p:cNvSpPr/>
          <p:nvPr/>
        </p:nvSpPr>
        <p:spPr>
          <a:xfrm>
            <a:off x="457200" y="536131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D9ED4E-1134-4A34-AE0F-50ED74B2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testovací sondy nasedají na Alu sekvence</a:t>
            </a:r>
          </a:p>
          <a:p>
            <a:r>
              <a:rPr lang="cs-CZ" dirty="0"/>
              <a:t>Alu sekvence – specifické pro lidskou DNA a vyšších primátů </a:t>
            </a:r>
          </a:p>
          <a:p>
            <a:r>
              <a:rPr lang="cs-CZ" dirty="0"/>
              <a:t>hybridizace sondy - cíl iniciuje sérii enzymů</a:t>
            </a:r>
            <a:br>
              <a:rPr lang="cs-CZ" dirty="0"/>
            </a:br>
            <a:r>
              <a:rPr lang="cs-CZ" dirty="0"/>
              <a:t>- reakce, které končí oxidací luciferinu a produkcí světla</a:t>
            </a:r>
          </a:p>
          <a:p>
            <a:r>
              <a:rPr lang="cs-CZ" dirty="0"/>
              <a:t>intenzita světla se odečítá pomocí </a:t>
            </a:r>
            <a:r>
              <a:rPr lang="cs-CZ" dirty="0" err="1"/>
              <a:t>luminometru</a:t>
            </a:r>
            <a:r>
              <a:rPr lang="cs-CZ" dirty="0"/>
              <a:t> a je úměrná množství DNA přítomnou ve vzorku</a:t>
            </a:r>
          </a:p>
          <a:p>
            <a:r>
              <a:rPr lang="cs-CZ" dirty="0"/>
              <a:t>množství DNA ve vzorku se stanoví porovnáním</a:t>
            </a:r>
            <a:br>
              <a:rPr lang="cs-CZ" dirty="0"/>
            </a:br>
            <a:r>
              <a:rPr lang="cs-CZ" dirty="0"/>
              <a:t>na standardní křivku</a:t>
            </a:r>
          </a:p>
          <a:p>
            <a:r>
              <a:rPr lang="cs-CZ" dirty="0"/>
              <a:t>rozsah 0,1 až 50 </a:t>
            </a:r>
            <a:r>
              <a:rPr lang="cs-CZ" dirty="0" err="1"/>
              <a:t>ng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? VHODNÝ PARAMETR (délka cca 300 </a:t>
            </a:r>
            <a:r>
              <a:rPr lang="cs-CZ" dirty="0" err="1">
                <a:solidFill>
                  <a:srgbClr val="FF0000"/>
                </a:solidFill>
              </a:rPr>
              <a:t>bp</a:t>
            </a:r>
            <a:r>
              <a:rPr lang="cs-CZ" dirty="0">
                <a:solidFill>
                  <a:srgbClr val="FF0000"/>
                </a:solidFill>
              </a:rPr>
              <a:t> x </a:t>
            </a:r>
            <a:r>
              <a:rPr lang="cs-CZ" dirty="0" err="1">
                <a:solidFill>
                  <a:srgbClr val="FF0000"/>
                </a:solidFill>
              </a:rPr>
              <a:t>degr</a:t>
            </a:r>
            <a:r>
              <a:rPr lang="cs-CZ" dirty="0">
                <a:solidFill>
                  <a:srgbClr val="FF0000"/>
                </a:solidFill>
              </a:rPr>
              <a:t>. DNA, vypovídací hodnota o kvalitě, resp. kvantitě DNA)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663D6A-BB81-4702-BA85-7FF35055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i="1" u="sng" dirty="0"/>
              <a:t>ALUQUANT™ HUMAN DNA QUANTITATION SYSTEM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1190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68FF1D3-7C8A-4CE6-B5C6-CEBE5780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nepracuji se známým vzorkem x biologie potvrdila přítomnost lidského </a:t>
            </a:r>
            <a:r>
              <a:rPr lang="cs-CZ" dirty="0" err="1"/>
              <a:t>biol</a:t>
            </a:r>
            <a:r>
              <a:rPr lang="cs-CZ" dirty="0"/>
              <a:t>. materiálu (vyjma </a:t>
            </a:r>
            <a:r>
              <a:rPr lang="cs-CZ" dirty="0" err="1"/>
              <a:t>AluQuant</a:t>
            </a:r>
            <a:r>
              <a:rPr lang="cs-CZ" dirty="0"/>
              <a:t> </a:t>
            </a:r>
            <a:r>
              <a:rPr lang="cs-CZ" dirty="0" err="1"/>
              <a:t>kitu</a:t>
            </a:r>
            <a:r>
              <a:rPr lang="cs-CZ" dirty="0"/>
              <a:t>)</a:t>
            </a:r>
          </a:p>
          <a:p>
            <a:r>
              <a:rPr lang="cs-CZ" dirty="0"/>
              <a:t>neznám přesnou historii vzniku stopy </a:t>
            </a:r>
          </a:p>
          <a:p>
            <a:r>
              <a:rPr lang="cs-CZ" dirty="0"/>
              <a:t>čas vzniku stopy a doba uplynulá před zajištěním</a:t>
            </a:r>
          </a:p>
          <a:p>
            <a:r>
              <a:rPr lang="cs-CZ" dirty="0"/>
              <a:t>neznám klimatické podmínky</a:t>
            </a:r>
          </a:p>
          <a:p>
            <a:r>
              <a:rPr lang="cs-CZ" dirty="0"/>
              <a:t>nevím kolik osob se mi na vytvoření stopy podílelo</a:t>
            </a:r>
          </a:p>
          <a:p>
            <a:r>
              <a:rPr lang="cs-CZ" dirty="0"/>
              <a:t>neznám strukturu podkladu/kontaminace, inhibitory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45B80E-0CA7-4CAD-8F76-6F891C9C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Nedostatečnost předchozích metod</a:t>
            </a:r>
          </a:p>
        </p:txBody>
      </p:sp>
    </p:spTree>
    <p:extLst>
      <p:ext uri="{BB962C8B-B14F-4D97-AF65-F5344CB8AC3E}">
        <p14:creationId xmlns:p14="http://schemas.microsoft.com/office/powerpoint/2010/main" val="2615111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2049</Words>
  <Application>Microsoft Office PowerPoint</Application>
  <PresentationFormat>Předvádění na obrazovce (4:3)</PresentationFormat>
  <Paragraphs>249</Paragraphs>
  <Slides>48</Slides>
  <Notes>7</Notes>
  <HiddenSlides>0</HiddenSlides>
  <MMClips>5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Calibri</vt:lpstr>
      <vt:lpstr>Comic Sans MS</vt:lpstr>
      <vt:lpstr>Constantia</vt:lpstr>
      <vt:lpstr>Wingdings</vt:lpstr>
      <vt:lpstr>Wingdings 2</vt:lpstr>
      <vt:lpstr>Papír</vt:lpstr>
      <vt:lpstr>Kvantifikace a amplifikace DNA</vt:lpstr>
      <vt:lpstr>Kvantifikace DNA</vt:lpstr>
      <vt:lpstr>Spektrofoteochemická reakce</vt:lpstr>
      <vt:lpstr>Kvantifikace DNA</vt:lpstr>
      <vt:lpstr>Detekce nespecificky  inkorporovaného fluorescenčního  barviva</vt:lpstr>
      <vt:lpstr>Detekce nespecificky inkorporovaného fluorescenčního barviva</vt:lpstr>
      <vt:lpstr>Detekce nespecificky inkorporovaného fluorescenčního barviva</vt:lpstr>
      <vt:lpstr>ALUQUANT™ HUMAN DNA QUANTITATION SYSTEM</vt:lpstr>
      <vt:lpstr>Nedostatečnost předchozích metod</vt:lpstr>
      <vt:lpstr>Kvantifikace (a případná charakterizace) DNA</vt:lpstr>
      <vt:lpstr>Kvantitativní PCR (qPCR) = real time PCR</vt:lpstr>
      <vt:lpstr>Prezentace aplikace PowerPoint</vt:lpstr>
      <vt:lpstr>Kvantitativní PCR (qPCR) = real time PCR</vt:lpstr>
      <vt:lpstr>Molekulární maják</vt:lpstr>
      <vt:lpstr>Specifická kvantifikace - Multiplex RT PCR</vt:lpstr>
      <vt:lpstr>Chemie a přístroje</vt:lpstr>
      <vt:lpstr>Quantifiler / Q Duo / Q Trio</vt:lpstr>
      <vt:lpstr>Plexor HY</vt:lpstr>
      <vt:lpstr>PowerQuant</vt:lpstr>
      <vt:lpstr>Investigator Quantiplex Pro RGQ Kit (Qiagen)</vt:lpstr>
      <vt:lpstr>Investigator Quantiplex Pro RGQ Kit (Qiagen)</vt:lpstr>
      <vt:lpstr>          PCR</vt:lpstr>
      <vt:lpstr>Prezentace aplikace PowerPoint</vt:lpstr>
      <vt:lpstr>          PCR</vt:lpstr>
      <vt:lpstr>Prezentace aplikace PowerPoint</vt:lpstr>
      <vt:lpstr>          PCR</vt:lpstr>
      <vt:lpstr>Prezentace aplikace PowerPoint</vt:lpstr>
      <vt:lpstr>Ingredience pro PCR</vt:lpstr>
      <vt:lpstr>Vlivy na účinnost amplifikace</vt:lpstr>
      <vt:lpstr>PCR</vt:lpstr>
      <vt:lpstr>Prezentace aplikace PowerPoint</vt:lpstr>
      <vt:lpstr>CO detekuji a ČÍM</vt:lpstr>
      <vt:lpstr>Opakování</vt:lpstr>
      <vt:lpstr>RFLP (Restriction fragment length polymorphism )</vt:lpstr>
      <vt:lpstr>RFLP</vt:lpstr>
      <vt:lpstr>VNTR (variable number tandem repeats)</vt:lpstr>
      <vt:lpstr>VNTR (variable number tandem repeats)</vt:lpstr>
      <vt:lpstr>Prezentace aplikace PowerPoint</vt:lpstr>
      <vt:lpstr>STR (Short tendem repeats)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Investigator 24plex QS Kit (Qiagen)</vt:lpstr>
      <vt:lpstr>SNP (single nucleotide polymorfism)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2018-04-05T18:22:38Z</dcterms:created>
  <dcterms:modified xsi:type="dcterms:W3CDTF">2020-04-07T15:52:51Z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