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57" r:id="rId4"/>
    <p:sldId id="269" r:id="rId5"/>
    <p:sldId id="270" r:id="rId6"/>
    <p:sldId id="272" r:id="rId7"/>
    <p:sldId id="271" r:id="rId8"/>
    <p:sldId id="266" r:id="rId9"/>
    <p:sldId id="273" r:id="rId10"/>
    <p:sldId id="276" r:id="rId11"/>
    <p:sldId id="274" r:id="rId12"/>
    <p:sldId id="278" r:id="rId13"/>
    <p:sldId id="277" r:id="rId14"/>
    <p:sldId id="275" r:id="rId15"/>
    <p:sldId id="279" r:id="rId16"/>
    <p:sldId id="281" r:id="rId17"/>
    <p:sldId id="283" r:id="rId18"/>
    <p:sldId id="280" r:id="rId19"/>
    <p:sldId id="282" r:id="rId20"/>
    <p:sldId id="284" r:id="rId21"/>
    <p:sldId id="265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5116" autoAdjust="0"/>
  </p:normalViewPr>
  <p:slideViewPr>
    <p:cSldViewPr snapToGrid="0">
      <p:cViewPr>
        <p:scale>
          <a:sx n="75" d="100"/>
          <a:sy n="75" d="100"/>
        </p:scale>
        <p:origin x="1338" y="6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a.muni.cz/data-analysis-tools/currentSurvival/web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g.uzis.cz/klasifikace-pripadu/web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zcr.cz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F61E049-3091-AD44-8656-D26A17B4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891430"/>
            <a:ext cx="11361600" cy="2087186"/>
          </a:xfrm>
        </p:spPr>
        <p:txBody>
          <a:bodyPr/>
          <a:lstStyle/>
          <a:p>
            <a:r>
              <a:rPr lang="cs-CZ" dirty="0"/>
              <a:t>Hodnocení a modelování </a:t>
            </a:r>
            <a:r>
              <a:rPr lang="cs-CZ" dirty="0" smtClean="0"/>
              <a:t>přežití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Klasifikace </a:t>
            </a:r>
            <a:r>
              <a:rPr lang="cs-CZ" dirty="0"/>
              <a:t>akutní lůžkové péče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894DC26-555C-114E-B24E-1004ECF7E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Pavlík (</a:t>
            </a:r>
            <a:r>
              <a:rPr lang="en-US" dirty="0" smtClean="0">
                <a:hlinkClick r:id="rId2"/>
              </a:rPr>
              <a:t>pavlik@iba.muni.cz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3200" b="1" dirty="0" smtClean="0"/>
              <a:t>Úvod do matematické biologie a biomedicíny II</a:t>
            </a:r>
            <a:endParaRPr lang="cs-CZ" sz="3200" b="1" dirty="0" smtClean="0"/>
          </a:p>
          <a:p>
            <a:r>
              <a:rPr lang="cs-CZ" sz="2800" dirty="0" smtClean="0"/>
              <a:t>2. 3. </a:t>
            </a:r>
            <a:r>
              <a:rPr lang="cs-CZ" sz="2800" dirty="0" smtClean="0"/>
              <a:t>2020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65" y="202666"/>
            <a:ext cx="1363837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68" y="202666"/>
            <a:ext cx="108257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440600"/>
            <a:ext cx="10460190" cy="451576"/>
          </a:xfrm>
        </p:spPr>
        <p:txBody>
          <a:bodyPr/>
          <a:lstStyle/>
          <a:p>
            <a:r>
              <a:rPr lang="cs-CZ" dirty="0" smtClean="0"/>
              <a:t>2. Hodnocení </a:t>
            </a:r>
            <a:r>
              <a:rPr lang="cs-CZ" dirty="0"/>
              <a:t>„aktuálního“ přežití </a:t>
            </a:r>
            <a:r>
              <a:rPr lang="cs-CZ" dirty="0" smtClean="0"/>
              <a:t>pacientů dle standardních skóre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5008512" y="1692002"/>
            <a:ext cx="6814877" cy="4886599"/>
            <a:chOff x="2062112" y="1686039"/>
            <a:chExt cx="6814877" cy="4886599"/>
          </a:xfrm>
        </p:grpSpPr>
        <p:pic>
          <p:nvPicPr>
            <p:cNvPr id="11" name="Obrázek 10" descr="Výřez obrazovky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22"/>
            <a:stretch/>
          </p:blipFill>
          <p:spPr>
            <a:xfrm>
              <a:off x="2062112" y="1686039"/>
              <a:ext cx="6814877" cy="4886599"/>
            </a:xfrm>
            <a:prstGeom prst="rect">
              <a:avLst/>
            </a:prstGeom>
          </p:spPr>
        </p:pic>
        <p:pic>
          <p:nvPicPr>
            <p:cNvPr id="12" name="Obrázek 11" descr="Výřez obrazovky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23" t="39874" b="16022"/>
            <a:stretch/>
          </p:blipFill>
          <p:spPr>
            <a:xfrm>
              <a:off x="7113525" y="3818185"/>
              <a:ext cx="1763464" cy="2566379"/>
            </a:xfrm>
            <a:prstGeom prst="rect">
              <a:avLst/>
            </a:prstGeom>
          </p:spPr>
        </p:pic>
      </p:grpSp>
      <p:sp>
        <p:nvSpPr>
          <p:cNvPr id="13" name="Nadpis 4"/>
          <p:cNvSpPr txBox="1">
            <a:spLocks/>
          </p:cNvSpPr>
          <p:nvPr/>
        </p:nvSpPr>
        <p:spPr>
          <a:xfrm>
            <a:off x="618400" y="2392226"/>
            <a:ext cx="4017100" cy="1997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800" kern="0" dirty="0" smtClean="0">
                <a:solidFill>
                  <a:schemeClr val="tx1"/>
                </a:solidFill>
              </a:rPr>
              <a:t>Webový kalkulátor  charakteristik CCI a CLFS na adrese:</a:t>
            </a:r>
            <a:endParaRPr lang="cs-CZ" sz="2800" kern="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0000" y="4214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kern="0" dirty="0">
                <a:hlinkClick r:id="rId3"/>
              </a:rPr>
              <a:t>http://www.iba.muni.cz/data-analysis-tools/currentSurvival/web/</a:t>
            </a:r>
            <a:r>
              <a:rPr lang="cs-CZ" kern="0" dirty="0"/>
              <a:t> 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98580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Modelování přežití jako součást prediktivní epidemiologie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44700"/>
            <a:ext cx="5528400" cy="3787300"/>
          </a:xfrm>
        </p:spPr>
        <p:txBody>
          <a:bodyPr/>
          <a:lstStyle/>
          <a:p>
            <a:r>
              <a:rPr lang="cs-CZ" dirty="0"/>
              <a:t>Vytvoření odpovídajícího </a:t>
            </a:r>
            <a:r>
              <a:rPr lang="cs-CZ" b="1" dirty="0"/>
              <a:t>modelu pro odhad počtu potenciálně léčených onkologických pacientů </a:t>
            </a:r>
            <a:r>
              <a:rPr lang="cs-CZ" dirty="0"/>
              <a:t>v ČR na základě dostupných </a:t>
            </a:r>
            <a:r>
              <a:rPr lang="cs-CZ" dirty="0" smtClean="0"/>
              <a:t>populačních dat.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600" y="1796403"/>
            <a:ext cx="5400000" cy="735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21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9661130" y="2848978"/>
            <a:ext cx="1800000" cy="37151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 smtClean="0">
                <a:solidFill>
                  <a:srgbClr val="FF0000"/>
                </a:solidFill>
                <a:latin typeface="Calibri"/>
              </a:rPr>
              <a:t>1. Incidence</a:t>
            </a:r>
            <a:endParaRPr lang="cs-CZ" sz="1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5731020" y="5241944"/>
            <a:ext cx="3727160" cy="64851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 smtClean="0">
                <a:solidFill>
                  <a:srgbClr val="FF0000"/>
                </a:solidFill>
                <a:latin typeface="Calibri"/>
              </a:rPr>
              <a:t>4. Počet 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potenciálně léčených pacientů v roce 2011</a:t>
            </a:r>
          </a:p>
        </p:txBody>
      </p:sp>
      <p:sp>
        <p:nvSpPr>
          <p:cNvPr id="70" name="Text Box 51"/>
          <p:cNvSpPr txBox="1">
            <a:spLocks noChangeArrowheads="1"/>
          </p:cNvSpPr>
          <p:nvPr/>
        </p:nvSpPr>
        <p:spPr bwMode="auto">
          <a:xfrm>
            <a:off x="8015087" y="3741746"/>
            <a:ext cx="1508339" cy="37151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 smtClean="0">
                <a:solidFill>
                  <a:srgbClr val="FF0000"/>
                </a:solidFill>
                <a:latin typeface="Calibri"/>
              </a:rPr>
              <a:t>3. Prevalence </a:t>
            </a:r>
            <a:endParaRPr lang="cs-CZ" sz="1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3492500" y="3164672"/>
            <a:ext cx="4181475" cy="64851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 smtClean="0">
                <a:solidFill>
                  <a:srgbClr val="FF0000"/>
                </a:solidFill>
                <a:latin typeface="Calibri"/>
              </a:rPr>
              <a:t>2. Počet 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pacientů diagnostikovaných v minulosti a žijících v roce </a:t>
            </a:r>
            <a:r>
              <a:rPr lang="cs-CZ" sz="1800" b="1" dirty="0" smtClean="0">
                <a:solidFill>
                  <a:srgbClr val="FF0000"/>
                </a:solidFill>
                <a:latin typeface="Calibri"/>
              </a:rPr>
              <a:t>2011</a:t>
            </a:r>
            <a:endParaRPr lang="cs-CZ" sz="1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>
            <a:off x="5594336" y="3884623"/>
            <a:ext cx="417511" cy="1285884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5580710" y="2527300"/>
            <a:ext cx="1587" cy="492125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3094007" y="2501965"/>
            <a:ext cx="2000263" cy="52540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Pravděpodobnost přežití z minulých let</a:t>
            </a:r>
          </a:p>
        </p:txBody>
      </p:sp>
      <p:sp>
        <p:nvSpPr>
          <p:cNvPr id="75" name="Line 58"/>
          <p:cNvSpPr>
            <a:spLocks noChangeShapeType="1"/>
          </p:cNvSpPr>
          <p:nvPr/>
        </p:nvSpPr>
        <p:spPr bwMode="auto">
          <a:xfrm>
            <a:off x="7737476" y="3455994"/>
            <a:ext cx="273050" cy="220663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59"/>
          <p:cNvSpPr>
            <a:spLocks noChangeShapeType="1"/>
          </p:cNvSpPr>
          <p:nvPr/>
        </p:nvSpPr>
        <p:spPr bwMode="auto">
          <a:xfrm flipH="1">
            <a:off x="9166236" y="3217883"/>
            <a:ext cx="1487477" cy="1952623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 flipH="1">
            <a:off x="9523426" y="3313118"/>
            <a:ext cx="857256" cy="35719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10237806" y="4423212"/>
            <a:ext cx="1668462" cy="52540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Podíl skutečně léčených pacientů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3459137" y="4145039"/>
            <a:ext cx="1693134" cy="52540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Pravděpodobnost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návratu onemocnění</a:t>
            </a:r>
          </a:p>
        </p:txBody>
      </p:sp>
      <p:grpSp>
        <p:nvGrpSpPr>
          <p:cNvPr id="80" name="Skupina 62"/>
          <p:cNvGrpSpPr/>
          <p:nvPr/>
        </p:nvGrpSpPr>
        <p:grpSpPr>
          <a:xfrm>
            <a:off x="3106738" y="312722"/>
            <a:ext cx="8907462" cy="2216126"/>
            <a:chOff x="84138" y="1268433"/>
            <a:chExt cx="8907462" cy="2216126"/>
          </a:xfrm>
        </p:grpSpPr>
        <p:sp>
          <p:nvSpPr>
            <p:cNvPr id="81" name="Line 5"/>
            <p:cNvSpPr>
              <a:spLocks noChangeShapeType="1"/>
            </p:cNvSpPr>
            <p:nvPr/>
          </p:nvSpPr>
          <p:spPr bwMode="auto">
            <a:xfrm>
              <a:off x="757238" y="1901845"/>
              <a:ext cx="7546975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 type="triangle" w="lg" len="med"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8485188" y="1749445"/>
              <a:ext cx="506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Čas</a:t>
              </a:r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>
              <a:off x="6707188" y="1738333"/>
              <a:ext cx="0" cy="708025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595938" y="1738333"/>
              <a:ext cx="0" cy="708025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2263775" y="1738333"/>
              <a:ext cx="0" cy="708025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>
              <a:off x="1152525" y="1738333"/>
              <a:ext cx="0" cy="708025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 flipH="1" flipV="1">
              <a:off x="152400" y="1900258"/>
              <a:ext cx="411163" cy="1587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3375025" y="1738333"/>
              <a:ext cx="0" cy="708025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9" name="Text Box 14"/>
            <p:cNvSpPr txBox="1">
              <a:spLocks noChangeArrowheads="1"/>
            </p:cNvSpPr>
            <p:nvPr/>
          </p:nvSpPr>
          <p:spPr bwMode="auto">
            <a:xfrm>
              <a:off x="6543675" y="1268433"/>
              <a:ext cx="18954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Predikovaný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rok</a:t>
              </a:r>
            </a:p>
          </p:txBody>
        </p:sp>
        <p:sp>
          <p:nvSpPr>
            <p:cNvPr id="90" name="Text Box 15"/>
            <p:cNvSpPr txBox="1">
              <a:spLocks noChangeArrowheads="1"/>
            </p:cNvSpPr>
            <p:nvPr/>
          </p:nvSpPr>
          <p:spPr bwMode="auto">
            <a:xfrm>
              <a:off x="1401762" y="1389083"/>
              <a:ext cx="3170238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Historie</a:t>
              </a:r>
            </a:p>
          </p:txBody>
        </p:sp>
        <p:sp>
          <p:nvSpPr>
            <p:cNvPr id="91" name="Text Box 16"/>
            <p:cNvSpPr txBox="1">
              <a:spLocks noChangeArrowheads="1"/>
            </p:cNvSpPr>
            <p:nvPr/>
          </p:nvSpPr>
          <p:spPr bwMode="auto">
            <a:xfrm>
              <a:off x="7233666" y="1911046"/>
              <a:ext cx="547243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2011</a:t>
              </a: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5884291" y="1911046"/>
              <a:ext cx="547243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2010</a:t>
              </a:r>
            </a:p>
          </p:txBody>
        </p:sp>
        <p:sp>
          <p:nvSpPr>
            <p:cNvPr id="93" name="Text Box 18"/>
            <p:cNvSpPr txBox="1">
              <a:spLocks noChangeArrowheads="1"/>
            </p:cNvSpPr>
            <p:nvPr/>
          </p:nvSpPr>
          <p:spPr bwMode="auto">
            <a:xfrm>
              <a:off x="4779391" y="1911046"/>
              <a:ext cx="547242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2009</a:t>
              </a:r>
            </a:p>
          </p:txBody>
        </p:sp>
        <p:sp>
          <p:nvSpPr>
            <p:cNvPr id="94" name="Text Box 19"/>
            <p:cNvSpPr txBox="1">
              <a:spLocks noChangeArrowheads="1"/>
            </p:cNvSpPr>
            <p:nvPr/>
          </p:nvSpPr>
          <p:spPr bwMode="auto">
            <a:xfrm>
              <a:off x="2548160" y="1911046"/>
              <a:ext cx="547242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2007</a:t>
              </a:r>
            </a:p>
          </p:txBody>
        </p:sp>
        <p:sp>
          <p:nvSpPr>
            <p:cNvPr id="95" name="Text Box 20"/>
            <p:cNvSpPr txBox="1">
              <a:spLocks noChangeArrowheads="1"/>
            </p:cNvSpPr>
            <p:nvPr/>
          </p:nvSpPr>
          <p:spPr bwMode="auto">
            <a:xfrm>
              <a:off x="1430560" y="1911046"/>
              <a:ext cx="547242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2006</a:t>
              </a:r>
            </a:p>
          </p:txBody>
        </p:sp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7259638" y="2214554"/>
              <a:ext cx="506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7259638" y="2436805"/>
              <a:ext cx="555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7259638" y="2659056"/>
              <a:ext cx="6048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7259638" y="2881306"/>
              <a:ext cx="625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  <p:sp>
          <p:nvSpPr>
            <p:cNvPr id="100" name="Line 44"/>
            <p:cNvSpPr>
              <a:spLocks noChangeShapeType="1"/>
            </p:cNvSpPr>
            <p:nvPr/>
          </p:nvSpPr>
          <p:spPr bwMode="auto">
            <a:xfrm>
              <a:off x="668338" y="2719403"/>
              <a:ext cx="6503987" cy="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 type="triangle" w="lg" len="med"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1" name="Text Box 23"/>
            <p:cNvSpPr txBox="1">
              <a:spLocks noChangeArrowheads="1"/>
            </p:cNvSpPr>
            <p:nvPr/>
          </p:nvSpPr>
          <p:spPr bwMode="auto">
            <a:xfrm>
              <a:off x="1462088" y="2214554"/>
              <a:ext cx="496887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>
              <a:off x="1462088" y="2436805"/>
              <a:ext cx="54610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103" name="Text Box 26"/>
            <p:cNvSpPr txBox="1">
              <a:spLocks noChangeArrowheads="1"/>
            </p:cNvSpPr>
            <p:nvPr/>
          </p:nvSpPr>
          <p:spPr bwMode="auto">
            <a:xfrm>
              <a:off x="1462088" y="2659056"/>
              <a:ext cx="595312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104" name="Text Box 27"/>
            <p:cNvSpPr txBox="1">
              <a:spLocks noChangeArrowheads="1"/>
            </p:cNvSpPr>
            <p:nvPr/>
          </p:nvSpPr>
          <p:spPr bwMode="auto">
            <a:xfrm>
              <a:off x="1462088" y="2881306"/>
              <a:ext cx="61595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  <p:sp>
          <p:nvSpPr>
            <p:cNvPr id="105" name="Text Box 28"/>
            <p:cNvSpPr txBox="1">
              <a:spLocks noChangeArrowheads="1"/>
            </p:cNvSpPr>
            <p:nvPr/>
          </p:nvSpPr>
          <p:spPr bwMode="auto">
            <a:xfrm>
              <a:off x="2563813" y="2214554"/>
              <a:ext cx="496887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auto">
            <a:xfrm>
              <a:off x="2563813" y="2436805"/>
              <a:ext cx="54610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107" name="Text Box 30"/>
            <p:cNvSpPr txBox="1">
              <a:spLocks noChangeArrowheads="1"/>
            </p:cNvSpPr>
            <p:nvPr/>
          </p:nvSpPr>
          <p:spPr bwMode="auto">
            <a:xfrm>
              <a:off x="2563813" y="2659056"/>
              <a:ext cx="595312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108" name="Text Box 31"/>
            <p:cNvSpPr txBox="1">
              <a:spLocks noChangeArrowheads="1"/>
            </p:cNvSpPr>
            <p:nvPr/>
          </p:nvSpPr>
          <p:spPr bwMode="auto">
            <a:xfrm>
              <a:off x="2563813" y="2881306"/>
              <a:ext cx="61595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4830763" y="2214554"/>
              <a:ext cx="496887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110" name="Text Box 33"/>
            <p:cNvSpPr txBox="1">
              <a:spLocks noChangeArrowheads="1"/>
            </p:cNvSpPr>
            <p:nvPr/>
          </p:nvSpPr>
          <p:spPr bwMode="auto">
            <a:xfrm>
              <a:off x="4830763" y="2436805"/>
              <a:ext cx="54610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111" name="Text Box 34"/>
            <p:cNvSpPr txBox="1">
              <a:spLocks noChangeArrowheads="1"/>
            </p:cNvSpPr>
            <p:nvPr/>
          </p:nvSpPr>
          <p:spPr bwMode="auto">
            <a:xfrm>
              <a:off x="4830763" y="2659056"/>
              <a:ext cx="595312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112" name="Text Box 35"/>
            <p:cNvSpPr txBox="1">
              <a:spLocks noChangeArrowheads="1"/>
            </p:cNvSpPr>
            <p:nvPr/>
          </p:nvSpPr>
          <p:spPr bwMode="auto">
            <a:xfrm>
              <a:off x="4830763" y="2881306"/>
              <a:ext cx="61595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  <p:sp>
          <p:nvSpPr>
            <p:cNvPr id="113" name="Text Box 36"/>
            <p:cNvSpPr txBox="1">
              <a:spLocks noChangeArrowheads="1"/>
            </p:cNvSpPr>
            <p:nvPr/>
          </p:nvSpPr>
          <p:spPr bwMode="auto">
            <a:xfrm>
              <a:off x="5919788" y="2214554"/>
              <a:ext cx="496887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5919788" y="2436805"/>
              <a:ext cx="54610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115" name="Text Box 38"/>
            <p:cNvSpPr txBox="1">
              <a:spLocks noChangeArrowheads="1"/>
            </p:cNvSpPr>
            <p:nvPr/>
          </p:nvSpPr>
          <p:spPr bwMode="auto">
            <a:xfrm>
              <a:off x="5919788" y="2659056"/>
              <a:ext cx="595312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116" name="Text Box 39"/>
            <p:cNvSpPr txBox="1">
              <a:spLocks noChangeArrowheads="1"/>
            </p:cNvSpPr>
            <p:nvPr/>
          </p:nvSpPr>
          <p:spPr bwMode="auto">
            <a:xfrm>
              <a:off x="5919788" y="2881306"/>
              <a:ext cx="61595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  <p:sp>
          <p:nvSpPr>
            <p:cNvPr id="117" name="Text Box 22"/>
            <p:cNvSpPr txBox="1">
              <a:spLocks noChangeArrowheads="1"/>
            </p:cNvSpPr>
            <p:nvPr/>
          </p:nvSpPr>
          <p:spPr bwMode="auto">
            <a:xfrm>
              <a:off x="84138" y="2461556"/>
              <a:ext cx="1060450" cy="525401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Známá incidence </a:t>
              </a:r>
            </a:p>
          </p:txBody>
        </p:sp>
        <p:pic>
          <p:nvPicPr>
            <p:cNvPr id="118" name="Picture 49"/>
            <p:cNvPicPr>
              <a:picLocks noChangeAspect="1" noChangeArrowheads="1"/>
            </p:cNvPicPr>
            <p:nvPr/>
          </p:nvPicPr>
          <p:blipFill>
            <a:blip r:embed="rId2" cstate="print"/>
            <a:srcRect l="27173" t="-11722"/>
            <a:stretch>
              <a:fillRect/>
            </a:stretch>
          </p:blipFill>
          <p:spPr bwMode="auto">
            <a:xfrm>
              <a:off x="696913" y="3000372"/>
              <a:ext cx="5973762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Line 50"/>
            <p:cNvSpPr>
              <a:spLocks noChangeShapeType="1"/>
            </p:cNvSpPr>
            <p:nvPr/>
          </p:nvSpPr>
          <p:spPr bwMode="auto">
            <a:xfrm flipH="1" flipV="1">
              <a:off x="190500" y="3260722"/>
              <a:ext cx="411163" cy="1587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" name="Line 13"/>
            <p:cNvSpPr>
              <a:spLocks noChangeShapeType="1"/>
            </p:cNvSpPr>
            <p:nvPr/>
          </p:nvSpPr>
          <p:spPr bwMode="auto">
            <a:xfrm>
              <a:off x="4484688" y="1743095"/>
              <a:ext cx="0" cy="708025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" name="Text Box 19"/>
            <p:cNvSpPr txBox="1">
              <a:spLocks noChangeArrowheads="1"/>
            </p:cNvSpPr>
            <p:nvPr/>
          </p:nvSpPr>
          <p:spPr bwMode="auto">
            <a:xfrm>
              <a:off x="3668935" y="1915808"/>
              <a:ext cx="547242" cy="30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2008</a:t>
              </a:r>
            </a:p>
          </p:txBody>
        </p:sp>
        <p:sp>
          <p:nvSpPr>
            <p:cNvPr id="122" name="Text Box 28"/>
            <p:cNvSpPr txBox="1">
              <a:spLocks noChangeArrowheads="1"/>
            </p:cNvSpPr>
            <p:nvPr/>
          </p:nvSpPr>
          <p:spPr bwMode="auto">
            <a:xfrm>
              <a:off x="3684588" y="2219316"/>
              <a:ext cx="496887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</a:t>
              </a:r>
            </a:p>
          </p:txBody>
        </p:sp>
        <p:sp>
          <p:nvSpPr>
            <p:cNvPr id="123" name="Text Box 29"/>
            <p:cNvSpPr txBox="1">
              <a:spLocks noChangeArrowheads="1"/>
            </p:cNvSpPr>
            <p:nvPr/>
          </p:nvSpPr>
          <p:spPr bwMode="auto">
            <a:xfrm>
              <a:off x="3684588" y="2441567"/>
              <a:ext cx="54610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</a:t>
              </a:r>
            </a:p>
          </p:txBody>
        </p:sp>
        <p:sp>
          <p:nvSpPr>
            <p:cNvPr id="124" name="Text Box 30"/>
            <p:cNvSpPr txBox="1">
              <a:spLocks noChangeArrowheads="1"/>
            </p:cNvSpPr>
            <p:nvPr/>
          </p:nvSpPr>
          <p:spPr bwMode="auto">
            <a:xfrm>
              <a:off x="3684588" y="2663818"/>
              <a:ext cx="595312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III</a:t>
              </a:r>
            </a:p>
          </p:txBody>
        </p:sp>
        <p:sp>
          <p:nvSpPr>
            <p:cNvPr id="125" name="Text Box 31"/>
            <p:cNvSpPr txBox="1">
              <a:spLocks noChangeArrowheads="1"/>
            </p:cNvSpPr>
            <p:nvPr/>
          </p:nvSpPr>
          <p:spPr bwMode="auto">
            <a:xfrm>
              <a:off x="3684588" y="2886068"/>
              <a:ext cx="615950" cy="3048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St. IV</a:t>
              </a:r>
            </a:p>
          </p:txBody>
        </p:sp>
      </p:grp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10549019" y="2249489"/>
            <a:ext cx="1587" cy="492125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Line 56"/>
          <p:cNvSpPr>
            <a:spLocks noChangeShapeType="1"/>
          </p:cNvSpPr>
          <p:nvPr/>
        </p:nvSpPr>
        <p:spPr bwMode="auto">
          <a:xfrm rot="16200000">
            <a:off x="5276042" y="2496346"/>
            <a:ext cx="1587" cy="492125"/>
          </a:xfrm>
          <a:prstGeom prst="line">
            <a:avLst/>
          </a:prstGeom>
          <a:noFill/>
          <a:ln w="12700" cap="rnd">
            <a:solidFill>
              <a:srgbClr val="0070C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56"/>
          <p:cNvSpPr>
            <a:spLocks noChangeShapeType="1"/>
          </p:cNvSpPr>
          <p:nvPr/>
        </p:nvSpPr>
        <p:spPr bwMode="auto">
          <a:xfrm rot="5400000" flipH="1">
            <a:off x="10062388" y="4433761"/>
            <a:ext cx="1587" cy="492125"/>
          </a:xfrm>
          <a:prstGeom prst="line">
            <a:avLst/>
          </a:prstGeom>
          <a:noFill/>
          <a:ln w="12700" cap="rnd">
            <a:solidFill>
              <a:srgbClr val="0070C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Text Box 61"/>
          <p:cNvSpPr txBox="1">
            <a:spLocks noChangeArrowheads="1"/>
          </p:cNvSpPr>
          <p:nvPr/>
        </p:nvSpPr>
        <p:spPr bwMode="auto">
          <a:xfrm>
            <a:off x="6372213" y="4430791"/>
            <a:ext cx="1668462" cy="52540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Podíl skutečně léčených pacientů</a:t>
            </a:r>
          </a:p>
        </p:txBody>
      </p:sp>
      <p:sp>
        <p:nvSpPr>
          <p:cNvPr id="130" name="Line 56"/>
          <p:cNvSpPr>
            <a:spLocks noChangeShapeType="1"/>
          </p:cNvSpPr>
          <p:nvPr/>
        </p:nvSpPr>
        <p:spPr bwMode="auto">
          <a:xfrm rot="5400000" flipH="1">
            <a:off x="6196795" y="4441340"/>
            <a:ext cx="1587" cy="492125"/>
          </a:xfrm>
          <a:prstGeom prst="line">
            <a:avLst/>
          </a:prstGeom>
          <a:noFill/>
          <a:ln w="12700" cap="rnd">
            <a:solidFill>
              <a:srgbClr val="0070C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Line 56"/>
          <p:cNvSpPr>
            <a:spLocks noChangeShapeType="1"/>
          </p:cNvSpPr>
          <p:nvPr/>
        </p:nvSpPr>
        <p:spPr bwMode="auto">
          <a:xfrm rot="16200000">
            <a:off x="5418918" y="4183935"/>
            <a:ext cx="1587" cy="492125"/>
          </a:xfrm>
          <a:prstGeom prst="line">
            <a:avLst/>
          </a:prstGeom>
          <a:noFill/>
          <a:ln w="12700" cap="rnd">
            <a:solidFill>
              <a:srgbClr val="0070C0"/>
            </a:solidFill>
            <a:prstDash val="sysDot"/>
            <a:round/>
            <a:headEnd/>
            <a:tailEnd type="triangle" w="lg" len="med"/>
          </a:ln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délník 133"/>
          <p:cNvSpPr/>
          <p:nvPr/>
        </p:nvSpPr>
        <p:spPr>
          <a:xfrm>
            <a:off x="224355" y="232027"/>
            <a:ext cx="2582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kern="0" dirty="0" smtClean="0">
                <a:solidFill>
                  <a:srgbClr val="0000DC"/>
                </a:solidFill>
                <a:latin typeface="Arial"/>
                <a:ea typeface="+mj-ea"/>
                <a:cs typeface="+mj-cs"/>
              </a:rPr>
              <a:t>Struktura modelu</a:t>
            </a:r>
            <a:endParaRPr lang="cs-CZ" dirty="0"/>
          </a:p>
        </p:txBody>
      </p:sp>
      <p:sp>
        <p:nvSpPr>
          <p:cNvPr id="135" name="Obdélník 134"/>
          <p:cNvSpPr/>
          <p:nvPr/>
        </p:nvSpPr>
        <p:spPr>
          <a:xfrm>
            <a:off x="318715" y="2250970"/>
            <a:ext cx="1710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kern="0" dirty="0" smtClean="0">
                <a:solidFill>
                  <a:prstClr val="black"/>
                </a:solidFill>
                <a:latin typeface="Calibri"/>
              </a:rPr>
              <a:t>Zdroj dat:</a:t>
            </a:r>
          </a:p>
          <a:p>
            <a:r>
              <a:rPr lang="cs-CZ" b="1" kern="0" dirty="0" smtClean="0">
                <a:solidFill>
                  <a:prstClr val="black"/>
                </a:solidFill>
                <a:latin typeface="Calibri"/>
              </a:rPr>
              <a:t>Národní</a:t>
            </a:r>
          </a:p>
          <a:p>
            <a:r>
              <a:rPr lang="cs-CZ" b="1" kern="0" dirty="0" smtClean="0">
                <a:solidFill>
                  <a:prstClr val="black"/>
                </a:solidFill>
                <a:latin typeface="Calibri"/>
              </a:rPr>
              <a:t>onkologický</a:t>
            </a:r>
          </a:p>
          <a:p>
            <a:r>
              <a:rPr lang="cs-CZ" b="1" kern="0" dirty="0" smtClean="0">
                <a:solidFill>
                  <a:prstClr val="black"/>
                </a:solidFill>
                <a:latin typeface="Calibri"/>
              </a:rPr>
              <a:t>registr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Modelování přežití jako součást prediktivní epidemiologie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362200"/>
            <a:ext cx="10753200" cy="3469800"/>
          </a:xfrm>
        </p:spPr>
        <p:txBody>
          <a:bodyPr/>
          <a:lstStyle/>
          <a:p>
            <a:r>
              <a:rPr lang="cs-CZ" sz="2400" dirty="0" smtClean="0"/>
              <a:t>Přežití pacientů koriguje počty pacientů diagnostikovaných v minulosti:</a:t>
            </a:r>
            <a:endParaRPr lang="cs-CZ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8304" t="35000" r="5356" b="31429"/>
          <a:stretch>
            <a:fillRect/>
          </a:stretch>
        </p:blipFill>
        <p:spPr bwMode="auto">
          <a:xfrm>
            <a:off x="1506000" y="3199891"/>
            <a:ext cx="9180000" cy="25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79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akutní lůžkové péče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65" y="202666"/>
            <a:ext cx="1363837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68" y="202666"/>
            <a:ext cx="108257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6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akutní lůžkové </a:t>
            </a:r>
            <a:r>
              <a:rPr lang="cs-CZ" dirty="0" smtClean="0"/>
              <a:t>péče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960000" cy="4139998"/>
          </a:xfrm>
        </p:spPr>
        <p:txBody>
          <a:bodyPr/>
          <a:lstStyle/>
          <a:p>
            <a:r>
              <a:rPr lang="cs-CZ" sz="2400" dirty="0" smtClean="0"/>
              <a:t>Cílem klasifikace je zařazení hospitalizovaných pacientů dle klinické a nákladové podobnosti na základě standardně sbíraných informací o průběhu hospitalizace a stavu pacienta. </a:t>
            </a:r>
            <a:endParaRPr lang="cs-CZ" sz="2400" dirty="0"/>
          </a:p>
        </p:txBody>
      </p:sp>
      <p:pic>
        <p:nvPicPr>
          <p:cNvPr id="4" name="Obrázek 3" descr="d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00" y="1590402"/>
            <a:ext cx="72301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akutní lůžkové </a:t>
            </a:r>
            <a:r>
              <a:rPr lang="cs-CZ" dirty="0" smtClean="0"/>
              <a:t>péče </a:t>
            </a:r>
            <a:r>
              <a:rPr lang="cs-CZ" dirty="0"/>
              <a:t>– k čemu?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Můžeme strukturovaně hodnotit distribuci a dostupnost zdravotní péče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Můžeme strukturovaně hodnotit zátěž jednotlivých nemocnic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Můžeme jednotlivé nemocnice korektně srovnávat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Můžeme na jednotky klasifikace navázat úhradu zdravotní péče od zdravotních </a:t>
            </a:r>
            <a:r>
              <a:rPr lang="cs-CZ" b="1" dirty="0" smtClean="0"/>
              <a:t>pojišťoven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727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akutní lůžkové </a:t>
            </a:r>
            <a:r>
              <a:rPr lang="cs-CZ" dirty="0" smtClean="0"/>
              <a:t>péče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DRG skupin se v rámci zahraničních systémů značně liší </a:t>
            </a:r>
          </a:p>
          <a:p>
            <a:pPr marL="72000" indent="0">
              <a:buNone/>
            </a:pPr>
            <a:r>
              <a:rPr lang="cs-CZ" dirty="0"/>
              <a:t>=&gt; zaměřují se na různé klinické aspekty a detaily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8" y="3098554"/>
            <a:ext cx="95073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096499" y="5194301"/>
            <a:ext cx="1943101" cy="15736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latin typeface="Arial" pitchFamily="34" charset="0"/>
                <a:cs typeface="Arial" pitchFamily="34" charset="0"/>
              </a:rPr>
              <a:t>Zdroj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Busse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Geissler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A, Quentin W, Wiley MM (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eds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) (2011): 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Diagnosis Related Groups in Europe: Moving towards transparency, efficiency and quality in hospitals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. Buckingham, Philadelphia: Open Univ. Press</a:t>
            </a:r>
            <a:endParaRPr lang="cs-CZ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6000" y="4186777"/>
            <a:ext cx="92908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99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bdélník 122"/>
          <p:cNvSpPr/>
          <p:nvPr/>
        </p:nvSpPr>
        <p:spPr bwMode="auto">
          <a:xfrm>
            <a:off x="140133" y="6019469"/>
            <a:ext cx="11772467" cy="6353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akutní lůžkové </a:t>
            </a:r>
            <a:r>
              <a:rPr lang="cs-CZ" dirty="0" smtClean="0"/>
              <a:t>péče – systém </a:t>
            </a:r>
            <a:endParaRPr lang="cs-CZ" dirty="0"/>
          </a:p>
        </p:txBody>
      </p:sp>
      <p:pic>
        <p:nvPicPr>
          <p:cNvPr id="65" name="Picture 2" descr="http://icons.iconarchive.com/icons/icons-land/medical/256/People-Patient-Ma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453" y="1607865"/>
            <a:ext cx="540000" cy="540000"/>
          </a:xfrm>
          <a:prstGeom prst="rect">
            <a:avLst/>
          </a:prstGeom>
          <a:noFill/>
        </p:spPr>
      </p:pic>
      <p:sp>
        <p:nvSpPr>
          <p:cNvPr id="66" name="Obdélník 65"/>
          <p:cNvSpPr/>
          <p:nvPr/>
        </p:nvSpPr>
        <p:spPr>
          <a:xfrm>
            <a:off x="1229652" y="2511017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20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MDC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1229652" y="3563694"/>
            <a:ext cx="1202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20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DRG </a:t>
            </a:r>
            <a:r>
              <a:rPr lang="cs-CZ" altLang="cs-CZ" sz="20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báze</a:t>
            </a:r>
            <a:endParaRPr lang="pl-PL" altLang="cs-CZ" sz="20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1229652" y="4773453"/>
            <a:ext cx="1535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DRG skupina</a:t>
            </a:r>
            <a:endParaRPr lang="pl-PL" altLang="cs-CZ" sz="20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9" name="Rectangle 184"/>
          <p:cNvSpPr>
            <a:spLocks noChangeArrowheads="1"/>
          </p:cNvSpPr>
          <p:nvPr/>
        </p:nvSpPr>
        <p:spPr bwMode="auto">
          <a:xfrm>
            <a:off x="3024610" y="4857951"/>
            <a:ext cx="360362" cy="36036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Rectangle 184"/>
          <p:cNvSpPr>
            <a:spLocks noChangeArrowheads="1"/>
          </p:cNvSpPr>
          <p:nvPr/>
        </p:nvSpPr>
        <p:spPr bwMode="auto">
          <a:xfrm>
            <a:off x="3755950" y="4857951"/>
            <a:ext cx="360362" cy="36036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184"/>
          <p:cNvSpPr>
            <a:spLocks noChangeArrowheads="1"/>
          </p:cNvSpPr>
          <p:nvPr/>
        </p:nvSpPr>
        <p:spPr bwMode="auto">
          <a:xfrm>
            <a:off x="4487290" y="4857951"/>
            <a:ext cx="360362" cy="36036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2842800" y="5339041"/>
            <a:ext cx="728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cs-CZ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DRG </a:t>
            </a:r>
            <a:r>
              <a:rPr lang="cs-CZ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0</a:t>
            </a: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3574138" y="5339041"/>
            <a:ext cx="728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cs-CZ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DRG </a:t>
            </a:r>
            <a:r>
              <a:rPr lang="cs-CZ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0</a:t>
            </a: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délník 73"/>
          <p:cNvSpPr/>
          <p:nvPr/>
        </p:nvSpPr>
        <p:spPr>
          <a:xfrm>
            <a:off x="4305476" y="5339041"/>
            <a:ext cx="728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cs-CZ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DRG </a:t>
            </a:r>
            <a:r>
              <a:rPr lang="cs-CZ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0</a:t>
            </a: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3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Rectangle 184"/>
          <p:cNvSpPr>
            <a:spLocks noChangeArrowheads="1"/>
          </p:cNvSpPr>
          <p:nvPr/>
        </p:nvSpPr>
        <p:spPr bwMode="auto">
          <a:xfrm>
            <a:off x="5218629" y="4857951"/>
            <a:ext cx="360362" cy="36036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5036815" y="5339041"/>
            <a:ext cx="728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cs-CZ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DRG </a:t>
            </a:r>
            <a:r>
              <a:rPr lang="cs-CZ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0</a:t>
            </a: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4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4618982" y="1557552"/>
            <a:ext cx="1559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8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Hospitalizační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8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případ</a:t>
            </a:r>
            <a:endParaRPr lang="pl-PL" altLang="cs-CZ" sz="18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78" name="Pravoúhlá spojnice 77"/>
          <p:cNvCxnSpPr>
            <a:stCxn id="100" idx="2"/>
            <a:endCxn id="71" idx="0"/>
          </p:cNvCxnSpPr>
          <p:nvPr/>
        </p:nvCxnSpPr>
        <p:spPr>
          <a:xfrm rot="16200000" flipH="1">
            <a:off x="4069959" y="4260438"/>
            <a:ext cx="834663" cy="360362"/>
          </a:xfrm>
          <a:prstGeom prst="bent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79" name="Pravoúhlá spojnice 78"/>
          <p:cNvCxnSpPr>
            <a:stCxn id="100" idx="2"/>
            <a:endCxn id="75" idx="0"/>
          </p:cNvCxnSpPr>
          <p:nvPr/>
        </p:nvCxnSpPr>
        <p:spPr>
          <a:xfrm rot="16200000" flipH="1">
            <a:off x="4435628" y="3894768"/>
            <a:ext cx="834663" cy="1091701"/>
          </a:xfrm>
          <a:prstGeom prst="bentConnector3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0" name="Pravoúhlá spojnice 79"/>
          <p:cNvCxnSpPr>
            <a:stCxn id="100" idx="2"/>
            <a:endCxn id="70" idx="0"/>
          </p:cNvCxnSpPr>
          <p:nvPr/>
        </p:nvCxnSpPr>
        <p:spPr>
          <a:xfrm rot="5400000">
            <a:off x="3704289" y="4255130"/>
            <a:ext cx="834663" cy="37097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1" name="Pravoúhlá spojnice 80"/>
          <p:cNvCxnSpPr>
            <a:stCxn id="100" idx="2"/>
            <a:endCxn id="69" idx="0"/>
          </p:cNvCxnSpPr>
          <p:nvPr/>
        </p:nvCxnSpPr>
        <p:spPr>
          <a:xfrm rot="5400000">
            <a:off x="3338619" y="3889460"/>
            <a:ext cx="834663" cy="110231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82" name="Obdélník 81"/>
          <p:cNvSpPr/>
          <p:nvPr/>
        </p:nvSpPr>
        <p:spPr>
          <a:xfrm>
            <a:off x="6016153" y="2219918"/>
            <a:ext cx="5838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cs-CZ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Zařazení</a:t>
            </a:r>
            <a:r>
              <a:rPr lang="cs-CZ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do MDC </a:t>
            </a:r>
            <a:r>
              <a:rPr lang="cs-CZ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na základě kompletního rozkladu sady přípustných </a:t>
            </a:r>
            <a:r>
              <a:rPr lang="cs-CZ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MKN-10 kódů pro hlavní diagnózy </a:t>
            </a:r>
            <a:r>
              <a:rPr lang="cs-CZ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v systému CZ-DRG mezi jednotlivé MDC (s výjimkou MDC 00, 15, 25).</a:t>
            </a:r>
            <a:endParaRPr lang="pl-PL" altLang="cs-CZ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6016153" y="3473774"/>
            <a:ext cx="578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Zařazení do DRG </a:t>
            </a: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báze </a:t>
            </a:r>
            <a:r>
              <a:rPr lang="pl-PL" altLang="cs-CZ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na 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základě příslušné léčebné modality (vyjádřené zejména </a:t>
            </a: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provedeným výkonem SZV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). </a:t>
            </a:r>
            <a:endParaRPr lang="pl-PL" altLang="cs-CZ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6016153" y="4665732"/>
            <a:ext cx="5781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Zařazení do DRG </a:t>
            </a: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skupiny 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na základě vybraných charakteristik hospitalizačního případu </a:t>
            </a: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asociovaných s náklady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(zejména věk, závažnost hlavních a vedlejších diagnóz</a:t>
            </a:r>
            <a:r>
              <a:rPr lang="pl-PL" altLang="cs-CZ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případně další provedené výkony).</a:t>
            </a:r>
            <a:endParaRPr lang="pl-PL" altLang="cs-CZ" sz="18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5" name="Rectangle 187"/>
          <p:cNvSpPr>
            <a:spLocks noChangeArrowheads="1"/>
          </p:cNvSpPr>
          <p:nvPr/>
        </p:nvSpPr>
        <p:spPr bwMode="auto">
          <a:xfrm>
            <a:off x="3765545" y="2739069"/>
            <a:ext cx="252000" cy="252000"/>
          </a:xfrm>
          <a:prstGeom prst="rect">
            <a:avLst/>
          </a:prstGeom>
          <a:solidFill>
            <a:srgbClr val="D68C8A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Rectangle 187"/>
          <p:cNvSpPr>
            <a:spLocks noChangeArrowheads="1"/>
          </p:cNvSpPr>
          <p:nvPr/>
        </p:nvSpPr>
        <p:spPr bwMode="auto">
          <a:xfrm>
            <a:off x="4126927" y="2736756"/>
            <a:ext cx="360363" cy="360363"/>
          </a:xfrm>
          <a:prstGeom prst="rect">
            <a:avLst/>
          </a:prstGeom>
          <a:solidFill>
            <a:srgbClr val="C0504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Rectangle 187"/>
          <p:cNvSpPr>
            <a:spLocks noChangeArrowheads="1"/>
          </p:cNvSpPr>
          <p:nvPr/>
        </p:nvSpPr>
        <p:spPr bwMode="auto">
          <a:xfrm>
            <a:off x="3476163" y="2736756"/>
            <a:ext cx="180000" cy="180000"/>
          </a:xfrm>
          <a:prstGeom prst="rect">
            <a:avLst/>
          </a:prstGeom>
          <a:solidFill>
            <a:srgbClr val="DC9E9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8" name="Rectangle 187"/>
          <p:cNvSpPr>
            <a:spLocks noChangeArrowheads="1"/>
          </p:cNvSpPr>
          <p:nvPr/>
        </p:nvSpPr>
        <p:spPr bwMode="auto">
          <a:xfrm>
            <a:off x="3219136" y="2736756"/>
            <a:ext cx="144000" cy="144000"/>
          </a:xfrm>
          <a:prstGeom prst="rect">
            <a:avLst/>
          </a:prstGeom>
          <a:solidFill>
            <a:srgbClr val="EAC5C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" name="Rectangle 187"/>
          <p:cNvSpPr>
            <a:spLocks noChangeArrowheads="1"/>
          </p:cNvSpPr>
          <p:nvPr/>
        </p:nvSpPr>
        <p:spPr bwMode="auto">
          <a:xfrm>
            <a:off x="4595652" y="2736756"/>
            <a:ext cx="252000" cy="252000"/>
          </a:xfrm>
          <a:prstGeom prst="rect">
            <a:avLst/>
          </a:prstGeom>
          <a:solidFill>
            <a:srgbClr val="D68C8A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Rectangle 187"/>
          <p:cNvSpPr>
            <a:spLocks noChangeArrowheads="1"/>
          </p:cNvSpPr>
          <p:nvPr/>
        </p:nvSpPr>
        <p:spPr bwMode="auto">
          <a:xfrm>
            <a:off x="4956014" y="2738522"/>
            <a:ext cx="180000" cy="180000"/>
          </a:xfrm>
          <a:prstGeom prst="rect">
            <a:avLst/>
          </a:prstGeom>
          <a:solidFill>
            <a:srgbClr val="DC9E9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Rectangle 187"/>
          <p:cNvSpPr>
            <a:spLocks noChangeArrowheads="1"/>
          </p:cNvSpPr>
          <p:nvPr/>
        </p:nvSpPr>
        <p:spPr bwMode="auto">
          <a:xfrm>
            <a:off x="5244376" y="2736756"/>
            <a:ext cx="144000" cy="144000"/>
          </a:xfrm>
          <a:prstGeom prst="rect">
            <a:avLst/>
          </a:prstGeom>
          <a:solidFill>
            <a:srgbClr val="EAC5C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2" name="Pravoúhlá spojnice 91"/>
          <p:cNvCxnSpPr>
            <a:stCxn id="65" idx="2"/>
            <a:endCxn id="91" idx="0"/>
          </p:cNvCxnSpPr>
          <p:nvPr/>
        </p:nvCxnSpPr>
        <p:spPr>
          <a:xfrm rot="16200000" flipH="1">
            <a:off x="4517969" y="1938348"/>
            <a:ext cx="588891" cy="100792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tailEnd type="triangle"/>
          </a:ln>
          <a:effectLst/>
        </p:spPr>
      </p:cxnSp>
      <p:cxnSp>
        <p:nvCxnSpPr>
          <p:cNvPr id="93" name="Pravoúhlá spojnice 92"/>
          <p:cNvCxnSpPr>
            <a:stCxn id="65" idx="2"/>
            <a:endCxn id="90" idx="0"/>
          </p:cNvCxnSpPr>
          <p:nvPr/>
        </p:nvCxnSpPr>
        <p:spPr>
          <a:xfrm rot="16200000" flipH="1">
            <a:off x="4381905" y="2074412"/>
            <a:ext cx="590657" cy="73756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4" name="Pravoúhlá spojnice 93"/>
          <p:cNvCxnSpPr>
            <a:stCxn id="65" idx="2"/>
            <a:endCxn id="89" idx="0"/>
          </p:cNvCxnSpPr>
          <p:nvPr/>
        </p:nvCxnSpPr>
        <p:spPr>
          <a:xfrm rot="16200000" flipH="1">
            <a:off x="4220607" y="2235710"/>
            <a:ext cx="588891" cy="41319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5" name="Pravoúhlá spojnice 94"/>
          <p:cNvCxnSpPr>
            <a:stCxn id="65" idx="2"/>
            <a:endCxn id="85" idx="0"/>
          </p:cNvCxnSpPr>
          <p:nvPr/>
        </p:nvCxnSpPr>
        <p:spPr>
          <a:xfrm rot="5400000">
            <a:off x="3804397" y="2235013"/>
            <a:ext cx="591204" cy="41690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6" name="Pravoúhlá spojnice 95"/>
          <p:cNvCxnSpPr>
            <a:stCxn id="65" idx="2"/>
            <a:endCxn id="87" idx="0"/>
          </p:cNvCxnSpPr>
          <p:nvPr/>
        </p:nvCxnSpPr>
        <p:spPr>
          <a:xfrm rot="5400000">
            <a:off x="3642863" y="2071165"/>
            <a:ext cx="588891" cy="74229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97" name="Pravoúhlá spojnice 96"/>
          <p:cNvCxnSpPr>
            <a:stCxn id="65" idx="2"/>
            <a:endCxn id="88" idx="0"/>
          </p:cNvCxnSpPr>
          <p:nvPr/>
        </p:nvCxnSpPr>
        <p:spPr>
          <a:xfrm rot="5400000">
            <a:off x="3505350" y="1933652"/>
            <a:ext cx="588891" cy="101731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tailEnd type="triangle"/>
          </a:ln>
          <a:effectLst/>
        </p:spPr>
      </p:cxnSp>
      <p:cxnSp>
        <p:nvCxnSpPr>
          <p:cNvPr id="98" name="Přímá spojnice se šipkou 97"/>
          <p:cNvCxnSpPr>
            <a:stCxn id="65" idx="2"/>
            <a:endCxn id="86" idx="0"/>
          </p:cNvCxnSpPr>
          <p:nvPr/>
        </p:nvCxnSpPr>
        <p:spPr>
          <a:xfrm flipH="1">
            <a:off x="4307109" y="2147865"/>
            <a:ext cx="1344" cy="5888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99" name="Rectangle 187"/>
          <p:cNvSpPr>
            <a:spLocks noChangeArrowheads="1"/>
          </p:cNvSpPr>
          <p:nvPr/>
        </p:nvSpPr>
        <p:spPr bwMode="auto">
          <a:xfrm>
            <a:off x="3656163" y="3771288"/>
            <a:ext cx="252000" cy="25200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" name="Rectangle 187"/>
          <p:cNvSpPr>
            <a:spLocks noChangeArrowheads="1"/>
          </p:cNvSpPr>
          <p:nvPr/>
        </p:nvSpPr>
        <p:spPr bwMode="auto">
          <a:xfrm>
            <a:off x="4126927" y="3662925"/>
            <a:ext cx="360363" cy="360363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Rectangle 187"/>
          <p:cNvSpPr>
            <a:spLocks noChangeArrowheads="1"/>
          </p:cNvSpPr>
          <p:nvPr/>
        </p:nvSpPr>
        <p:spPr bwMode="auto">
          <a:xfrm>
            <a:off x="3255022" y="3843106"/>
            <a:ext cx="180000" cy="1800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2" name="Rectangle 187"/>
          <p:cNvSpPr>
            <a:spLocks noChangeArrowheads="1"/>
          </p:cNvSpPr>
          <p:nvPr/>
        </p:nvSpPr>
        <p:spPr bwMode="auto">
          <a:xfrm>
            <a:off x="2889881" y="3879106"/>
            <a:ext cx="144000" cy="144000"/>
          </a:xfrm>
          <a:prstGeom prst="rect">
            <a:avLst/>
          </a:prstGeom>
          <a:solidFill>
            <a:srgbClr val="F79646">
              <a:lumMod val="7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3" name="Rectangle 187"/>
          <p:cNvSpPr>
            <a:spLocks noChangeArrowheads="1"/>
          </p:cNvSpPr>
          <p:nvPr/>
        </p:nvSpPr>
        <p:spPr bwMode="auto">
          <a:xfrm>
            <a:off x="4700740" y="3777651"/>
            <a:ext cx="252000" cy="252000"/>
          </a:xfrm>
          <a:prstGeom prst="rect">
            <a:avLst/>
          </a:prstGeom>
          <a:solidFill>
            <a:srgbClr val="9ED561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Rectangle 187"/>
          <p:cNvSpPr>
            <a:spLocks noChangeArrowheads="1"/>
          </p:cNvSpPr>
          <p:nvPr/>
        </p:nvSpPr>
        <p:spPr bwMode="auto">
          <a:xfrm>
            <a:off x="5166190" y="3849651"/>
            <a:ext cx="180000" cy="18000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5" name="Rectangle 187"/>
          <p:cNvSpPr>
            <a:spLocks noChangeArrowheads="1"/>
          </p:cNvSpPr>
          <p:nvPr/>
        </p:nvSpPr>
        <p:spPr bwMode="auto">
          <a:xfrm>
            <a:off x="5559640" y="3885651"/>
            <a:ext cx="144000" cy="144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6" name="Pravoúhlá spojnice 105"/>
          <p:cNvCxnSpPr>
            <a:stCxn id="86" idx="2"/>
            <a:endCxn id="105" idx="0"/>
          </p:cNvCxnSpPr>
          <p:nvPr/>
        </p:nvCxnSpPr>
        <p:spPr>
          <a:xfrm rot="16200000" flipH="1">
            <a:off x="4575108" y="2829119"/>
            <a:ext cx="788532" cy="1324531"/>
          </a:xfrm>
          <a:prstGeom prst="bentConnector3">
            <a:avLst>
              <a:gd name="adj1" fmla="val 41642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7" name="Pravoúhlá spojnice 106"/>
          <p:cNvCxnSpPr>
            <a:stCxn id="86" idx="2"/>
            <a:endCxn id="104" idx="0"/>
          </p:cNvCxnSpPr>
          <p:nvPr/>
        </p:nvCxnSpPr>
        <p:spPr>
          <a:xfrm rot="16200000" flipH="1">
            <a:off x="4405383" y="2998844"/>
            <a:ext cx="752532" cy="949081"/>
          </a:xfrm>
          <a:prstGeom prst="bentConnector3">
            <a:avLst>
              <a:gd name="adj1" fmla="val 44527"/>
            </a:avLst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8" name="Pravoúhlá spojnice 107"/>
          <p:cNvCxnSpPr>
            <a:stCxn id="86" idx="2"/>
            <a:endCxn id="103" idx="0"/>
          </p:cNvCxnSpPr>
          <p:nvPr/>
        </p:nvCxnSpPr>
        <p:spPr>
          <a:xfrm rot="16200000" flipH="1">
            <a:off x="4226658" y="3177569"/>
            <a:ext cx="680532" cy="51963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09" name="Pravoúhlá spojnice 108"/>
          <p:cNvCxnSpPr>
            <a:stCxn id="86" idx="2"/>
            <a:endCxn id="99" idx="0"/>
          </p:cNvCxnSpPr>
          <p:nvPr/>
        </p:nvCxnSpPr>
        <p:spPr>
          <a:xfrm rot="5400000">
            <a:off x="3707552" y="3171730"/>
            <a:ext cx="674169" cy="52494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0" name="Pravoúhlá spojnice 109"/>
          <p:cNvCxnSpPr>
            <a:stCxn id="86" idx="2"/>
            <a:endCxn id="101" idx="0"/>
          </p:cNvCxnSpPr>
          <p:nvPr/>
        </p:nvCxnSpPr>
        <p:spPr>
          <a:xfrm rot="5400000">
            <a:off x="3453073" y="2989069"/>
            <a:ext cx="745987" cy="962087"/>
          </a:xfrm>
          <a:prstGeom prst="bentConnector3">
            <a:avLst>
              <a:gd name="adj1" fmla="val 44479"/>
            </a:avLst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1" name="Pravoúhlá spojnice 110"/>
          <p:cNvCxnSpPr>
            <a:stCxn id="86" idx="2"/>
            <a:endCxn id="102" idx="0"/>
          </p:cNvCxnSpPr>
          <p:nvPr/>
        </p:nvCxnSpPr>
        <p:spPr>
          <a:xfrm rot="5400000">
            <a:off x="3243502" y="2815498"/>
            <a:ext cx="781987" cy="1345228"/>
          </a:xfrm>
          <a:prstGeom prst="bentConnector3">
            <a:avLst>
              <a:gd name="adj1" fmla="val 42627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12" name="Přímá spojnice se šipkou 111"/>
          <p:cNvCxnSpPr>
            <a:stCxn id="86" idx="2"/>
            <a:endCxn id="100" idx="0"/>
          </p:cNvCxnSpPr>
          <p:nvPr/>
        </p:nvCxnSpPr>
        <p:spPr>
          <a:xfrm>
            <a:off x="4307109" y="3097119"/>
            <a:ext cx="0" cy="56580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13" name="Obdélník 112"/>
          <p:cNvSpPr/>
          <p:nvPr/>
        </p:nvSpPr>
        <p:spPr>
          <a:xfrm>
            <a:off x="4103488" y="27289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8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14</a:t>
            </a:r>
            <a:endParaRPr lang="pl-PL" altLang="cs-CZ" sz="1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4" name="Obdélník 113"/>
          <p:cNvSpPr/>
          <p:nvPr/>
        </p:nvSpPr>
        <p:spPr>
          <a:xfrm>
            <a:off x="4099554" y="3698601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I01</a:t>
            </a:r>
            <a:endParaRPr lang="pl-PL" altLang="cs-CZ" sz="14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5" name="Obdélník 114"/>
          <p:cNvSpPr/>
          <p:nvPr/>
        </p:nvSpPr>
        <p:spPr>
          <a:xfrm>
            <a:off x="3750899" y="489478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02</a:t>
            </a:r>
            <a:endParaRPr lang="pl-PL" altLang="cs-CZ" sz="14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6" name="Obdélník 115"/>
          <p:cNvSpPr/>
          <p:nvPr/>
        </p:nvSpPr>
        <p:spPr>
          <a:xfrm>
            <a:off x="1229652" y="6059412"/>
            <a:ext cx="1794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Relativní váha</a:t>
            </a:r>
            <a:endParaRPr lang="pl-PL" altLang="cs-CZ" sz="20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17" name="Přímá spojnice 116"/>
          <p:cNvCxnSpPr/>
          <p:nvPr/>
        </p:nvCxnSpPr>
        <p:spPr>
          <a:xfrm>
            <a:off x="1295833" y="5772193"/>
            <a:ext cx="467008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50800" dist="38100" dir="2700000" algn="tl" rotWithShape="0">
              <a:sysClr val="windowText" lastClr="000000">
                <a:alpha val="40000"/>
              </a:sysClr>
            </a:outerShdw>
          </a:effectLst>
        </p:spPr>
      </p:cxnSp>
      <p:pic>
        <p:nvPicPr>
          <p:cNvPr id="118" name="Obrázek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545" y="6078009"/>
            <a:ext cx="347179" cy="34823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Obrázek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545" y="6273225"/>
            <a:ext cx="347179" cy="34823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Obdélník 119"/>
          <p:cNvSpPr/>
          <p:nvPr/>
        </p:nvSpPr>
        <p:spPr>
          <a:xfrm>
            <a:off x="3983038" y="5991082"/>
            <a:ext cx="389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alt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RV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1" name="Přímá spojnice se šipkou 120"/>
          <p:cNvCxnSpPr>
            <a:stCxn id="73" idx="2"/>
          </p:cNvCxnSpPr>
          <p:nvPr/>
        </p:nvCxnSpPr>
        <p:spPr>
          <a:xfrm flipH="1">
            <a:off x="3936131" y="5646818"/>
            <a:ext cx="2017" cy="3363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122" name="Obdélník 121"/>
          <p:cNvSpPr/>
          <p:nvPr/>
        </p:nvSpPr>
        <p:spPr>
          <a:xfrm>
            <a:off x="6016153" y="5903893"/>
            <a:ext cx="578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Přirazení výsledné relativní váhy 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(RV) na základě dané DRG skupiny v určitém typu nemocnice a následná </a:t>
            </a:r>
            <a:r>
              <a:rPr lang="pl-PL" altLang="cs-CZ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modifikace dle délky hospitalizace a přímých nákladů</a:t>
            </a:r>
            <a:r>
              <a:rPr lang="pl-PL" altLang="cs-CZ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konkrétního případu.</a:t>
            </a:r>
            <a:endParaRPr lang="pl-PL" altLang="cs-CZ" sz="18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14001" y="682624"/>
            <a:ext cx="2418100" cy="1997075"/>
          </a:xfrm>
        </p:spPr>
        <p:txBody>
          <a:bodyPr/>
          <a:lstStyle/>
          <a:p>
            <a:r>
              <a:rPr lang="cs-CZ" dirty="0"/>
              <a:t>Webový portál systému CZ-DRG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72" y="225600"/>
            <a:ext cx="8622857" cy="648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14000" y="4432958"/>
            <a:ext cx="6880875" cy="99257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Na adrese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hlinkClick r:id="rId3"/>
              </a:rPr>
              <a:t>http://drg.uzis.cz/klasifikace-pripadu/web/</a:t>
            </a:r>
            <a:endParaRPr kumimoji="0" 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70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 modelování přežití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65" y="202666"/>
            <a:ext cx="1363837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68" y="202666"/>
            <a:ext cx="108257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414001" y="682624"/>
            <a:ext cx="2418100" cy="1997075"/>
          </a:xfrm>
        </p:spPr>
        <p:txBody>
          <a:bodyPr/>
          <a:lstStyle/>
          <a:p>
            <a:r>
              <a:rPr lang="cs-CZ" dirty="0" smtClean="0"/>
              <a:t>Publikace systému </a:t>
            </a:r>
            <a:r>
              <a:rPr lang="cs-CZ" dirty="0"/>
              <a:t>CZ-DRG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4001" y="4432958"/>
            <a:ext cx="2557800" cy="99257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Na portálu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hlinkClick r:id="rId2"/>
              </a:rPr>
              <a:t>www.mzcr.cz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00" y="165100"/>
            <a:ext cx="8912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733541" y="2618746"/>
            <a:ext cx="6724919" cy="1620509"/>
            <a:chOff x="2724102" y="2654960"/>
            <a:chExt cx="6724919" cy="1620509"/>
          </a:xfrm>
        </p:grpSpPr>
        <p:sp>
          <p:nvSpPr>
            <p:cNvPr id="4" name="Obdélník 3"/>
            <p:cNvSpPr/>
            <p:nvPr/>
          </p:nvSpPr>
          <p:spPr>
            <a:xfrm>
              <a:off x="2724102" y="2654960"/>
              <a:ext cx="672491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5400" b="1" dirty="0" smtClean="0">
                  <a:solidFill>
                    <a:schemeClr val="tx2"/>
                  </a:solidFill>
                  <a:latin typeface="+mn-lt"/>
                </a:rPr>
                <a:t>Děkuji za pozornost</a:t>
              </a:r>
              <a:endParaRPr lang="cs-CZ" sz="5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3658204" y="3813804"/>
              <a:ext cx="4856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Tomáš Pavlík (</a:t>
              </a:r>
              <a:r>
                <a:rPr lang="en-US" dirty="0">
                  <a:hlinkClick r:id="rId2"/>
                </a:rPr>
                <a:t>pavlik@iba.muni.cz</a:t>
              </a:r>
              <a:r>
                <a:rPr lang="en-US" dirty="0"/>
                <a:t>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55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Úvod do matematické </a:t>
            </a:r>
            <a:r>
              <a:rPr lang="cs-CZ" dirty="0"/>
              <a:t>biologie a </a:t>
            </a:r>
            <a:r>
              <a:rPr lang="cs-CZ" dirty="0" smtClean="0"/>
              <a:t>biomedicíny II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Hodnocení </a:t>
            </a:r>
            <a:r>
              <a:rPr lang="cs-CZ" dirty="0"/>
              <a:t>populačního přežití onkologických pacientů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46300"/>
            <a:ext cx="4974312" cy="3911168"/>
          </a:xfrm>
        </p:spPr>
        <p:txBody>
          <a:bodyPr/>
          <a:lstStyle/>
          <a:p>
            <a:r>
              <a:rPr lang="cs-CZ" sz="2400" dirty="0" smtClean="0"/>
              <a:t>Populační přežití onkologických pacientů je odrazem výsledků léčby.</a:t>
            </a:r>
          </a:p>
          <a:p>
            <a:r>
              <a:rPr lang="cs-CZ" sz="2400" dirty="0" smtClean="0"/>
              <a:t>Hodnocení trendů umožňuje monitorovat pokroky v léčbě i sekundární prevenci.</a:t>
            </a:r>
            <a:endParaRPr lang="cs-CZ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085" y="1917470"/>
            <a:ext cx="6405830" cy="83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5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Úvod do matematické </a:t>
            </a:r>
            <a:r>
              <a:rPr lang="cs-CZ" dirty="0"/>
              <a:t>biologie a </a:t>
            </a:r>
            <a:r>
              <a:rPr lang="cs-CZ" dirty="0" smtClean="0"/>
              <a:t>biomedicíny II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570064"/>
            <a:ext cx="10752137" cy="450850"/>
          </a:xfrm>
        </p:spPr>
        <p:txBody>
          <a:bodyPr/>
          <a:lstStyle/>
          <a:p>
            <a:r>
              <a:rPr lang="cs-CZ" dirty="0" smtClean="0"/>
              <a:t>1. Hodnocení </a:t>
            </a:r>
            <a:r>
              <a:rPr lang="cs-CZ" dirty="0"/>
              <a:t>populačního přežití onkologických pacientů</a:t>
            </a:r>
          </a:p>
        </p:txBody>
      </p:sp>
      <p:graphicFrame>
        <p:nvGraphicFramePr>
          <p:cNvPr id="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04100"/>
              </p:ext>
            </p:extLst>
          </p:nvPr>
        </p:nvGraphicFramePr>
        <p:xfrm>
          <a:off x="571472" y="2330984"/>
          <a:ext cx="3724275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Graf" r:id="rId3" imgW="3741449" imgH="3406104" progId="MSGraph.Chart.8">
                  <p:embed followColorScheme="full"/>
                </p:oleObj>
              </mc:Choice>
              <mc:Fallback>
                <p:oleObj name="Graf" r:id="rId3" imgW="3741449" imgH="3406104" progId="MSGraph.Chart.8">
                  <p:embed followColorScheme="full"/>
                  <p:pic>
                    <p:nvPicPr>
                      <p:cNvPr id="46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330984"/>
                        <a:ext cx="3724275" cy="339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958800" y="2036271"/>
            <a:ext cx="3368422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Karcinom prsu (C50)</a:t>
            </a:r>
            <a:endParaRPr lang="cs-CZ" sz="20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 rot="16200000">
            <a:off x="-445988" y="3816272"/>
            <a:ext cx="1727164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5leté relativní přežití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 rot="16200000">
            <a:off x="3625978" y="3803620"/>
            <a:ext cx="1727164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b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5leté relativní přežití</a:t>
            </a:r>
            <a:endParaRPr lang="cs-CZ" sz="140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4811709" y="2033096"/>
            <a:ext cx="3681137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Kolorektální karcinom (C18-C21)</a:t>
            </a:r>
            <a:endParaRPr lang="cs-CZ" sz="20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2179602" y="5440888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II.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2799527" y="5440888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III.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855614" y="5440888"/>
            <a:ext cx="1092200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Všechna 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stadia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3419452" y="5440888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IV.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1559677" y="5440888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98" name="Skupina 97"/>
          <p:cNvGrpSpPr/>
          <p:nvPr/>
        </p:nvGrpSpPr>
        <p:grpSpPr>
          <a:xfrm>
            <a:off x="8797505" y="2145292"/>
            <a:ext cx="3178595" cy="1537707"/>
            <a:chOff x="7647092" y="971105"/>
            <a:chExt cx="2527503" cy="1225340"/>
          </a:xfrm>
        </p:grpSpPr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7909089" y="971105"/>
              <a:ext cx="2265506" cy="1225340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auto">
            <a:xfrm>
              <a:off x="8228320" y="1232877"/>
              <a:ext cx="1805008" cy="15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Analýza periody 2005-2008</a:t>
              </a:r>
            </a:p>
          </p:txBody>
        </p:sp>
        <p:sp>
          <p:nvSpPr>
            <p:cNvPr id="81" name="AutoShape 28"/>
            <p:cNvSpPr>
              <a:spLocks noChangeArrowheads="1"/>
            </p:cNvSpPr>
            <p:nvPr/>
          </p:nvSpPr>
          <p:spPr bwMode="auto">
            <a:xfrm>
              <a:off x="8036233" y="1275740"/>
              <a:ext cx="69850" cy="90487"/>
            </a:xfrm>
            <a:prstGeom prst="diamond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8248957" y="1694847"/>
              <a:ext cx="1805007" cy="15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Analýza periody 2000-2004</a:t>
              </a: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7647092" y="983532"/>
              <a:ext cx="13589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Legenda:</a:t>
              </a:r>
            </a:p>
          </p:txBody>
        </p:sp>
        <p:sp>
          <p:nvSpPr>
            <p:cNvPr id="84" name="Oval 31"/>
            <p:cNvSpPr>
              <a:spLocks noChangeArrowheads="1"/>
            </p:cNvSpPr>
            <p:nvPr/>
          </p:nvSpPr>
          <p:spPr bwMode="auto">
            <a:xfrm>
              <a:off x="8036233" y="1747235"/>
              <a:ext cx="71437" cy="714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8228319" y="1420202"/>
              <a:ext cx="1889899" cy="1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Kohortní</a:t>
              </a: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analýza 1995-1999</a:t>
              </a:r>
            </a:p>
          </p:txBody>
        </p:sp>
        <p:sp>
          <p:nvSpPr>
            <p:cNvPr id="86" name="Text Box 33"/>
            <p:cNvSpPr txBox="1">
              <a:spLocks noChangeArrowheads="1"/>
            </p:cNvSpPr>
            <p:nvPr/>
          </p:nvSpPr>
          <p:spPr bwMode="auto">
            <a:xfrm>
              <a:off x="8248957" y="1882172"/>
              <a:ext cx="1889899" cy="1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Kohortní</a:t>
              </a:r>
              <a:r>
                <a:rPr kumimoji="0" 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 analýza 1990-1994</a:t>
              </a:r>
            </a:p>
          </p:txBody>
        </p:sp>
        <p:grpSp>
          <p:nvGrpSpPr>
            <p:cNvPr id="87" name="Group 34"/>
            <p:cNvGrpSpPr>
              <a:grpSpLocks/>
            </p:cNvGrpSpPr>
            <p:nvPr/>
          </p:nvGrpSpPr>
          <p:grpSpPr bwMode="auto">
            <a:xfrm>
              <a:off x="8037820" y="1955197"/>
              <a:ext cx="71438" cy="71438"/>
              <a:chOff x="585" y="2014"/>
              <a:chExt cx="45" cy="45"/>
            </a:xfrm>
          </p:grpSpPr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585" y="2014"/>
                <a:ext cx="45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 flipH="1">
                <a:off x="585" y="2014"/>
                <a:ext cx="45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88" name="Group 37"/>
            <p:cNvGrpSpPr>
              <a:grpSpLocks/>
            </p:cNvGrpSpPr>
            <p:nvPr/>
          </p:nvGrpSpPr>
          <p:grpSpPr bwMode="auto">
            <a:xfrm>
              <a:off x="8036233" y="1493227"/>
              <a:ext cx="73025" cy="71438"/>
              <a:chOff x="2778" y="5374"/>
              <a:chExt cx="46" cy="45"/>
            </a:xfrm>
          </p:grpSpPr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>
                <a:off x="2801" y="537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>
                <a:off x="2778" y="5397"/>
                <a:ext cx="46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aphicFrame>
        <p:nvGraphicFramePr>
          <p:cNvPr id="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84080"/>
              </p:ext>
            </p:extLst>
          </p:nvPr>
        </p:nvGraphicFramePr>
        <p:xfrm>
          <a:off x="4629212" y="2323047"/>
          <a:ext cx="37338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Graf" r:id="rId5" imgW="3749013" imgH="3406104" progId="MSGraph.Chart.8">
                  <p:embed followColorScheme="full"/>
                </p:oleObj>
              </mc:Choice>
              <mc:Fallback>
                <p:oleObj name="Graf" r:id="rId5" imgW="3749013" imgH="3406104" progId="MSGraph.Chart.8">
                  <p:embed followColorScheme="full"/>
                  <p:pic>
                    <p:nvPicPr>
                      <p:cNvPr id="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212" y="2323047"/>
                        <a:ext cx="3733800" cy="339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6639030" y="5435995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III.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4993198" y="5435995"/>
            <a:ext cx="1092200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Všechna 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stadia</a:t>
            </a: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7419876" y="5435995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IV.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5858183" y="5435995"/>
            <a:ext cx="1008062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Stadium</a:t>
            </a:r>
            <a:endParaRPr lang="en-GB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</a:t>
            </a:r>
            <a:r>
              <a:rPr lang="cs-CZ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+II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.</a:t>
            </a:r>
            <a:endParaRPr lang="cs-CZ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Úvod do matematické </a:t>
            </a:r>
            <a:r>
              <a:rPr lang="cs-CZ" dirty="0"/>
              <a:t>biologie a </a:t>
            </a:r>
            <a:r>
              <a:rPr lang="cs-CZ" dirty="0" smtClean="0"/>
              <a:t>biomedicíny II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Hodnocení „aktuálního“ </a:t>
            </a:r>
            <a:r>
              <a:rPr lang="cs-CZ" dirty="0"/>
              <a:t>přežití onkologických pacientů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1481"/>
            <a:ext cx="4974312" cy="4139998"/>
          </a:xfrm>
        </p:spPr>
        <p:txBody>
          <a:bodyPr/>
          <a:lstStyle/>
          <a:p>
            <a:r>
              <a:rPr lang="cs-CZ" sz="2400" dirty="0" smtClean="0"/>
              <a:t>Funkce přežití je definována jako nerostoucí funkce. </a:t>
            </a:r>
            <a:r>
              <a:rPr lang="cs-CZ" sz="2400" dirty="0" smtClean="0"/>
              <a:t>Výskyt ne-terminálních událostí (např. odpověď na léčbu nebo relaps) však nemusí být nezvratný.</a:t>
            </a:r>
          </a:p>
          <a:p>
            <a:r>
              <a:rPr lang="cs-CZ" sz="2400" dirty="0" smtClean="0"/>
              <a:t>Odhad tzv. aktuálního přežití umožňuje nezkreslený pohled na vývoj stavu pacientů v čase.</a:t>
            </a:r>
            <a:endParaRPr lang="cs-CZ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77" y="1851481"/>
            <a:ext cx="5913892" cy="78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" name="Zástupný symbol pro obsah 5" descr="Pavlik et al. - Figur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711135"/>
            <a:ext cx="8640000" cy="2506763"/>
          </a:xfrm>
          <a:prstGeom prst="rect">
            <a:avLst/>
          </a:prstGeom>
        </p:spPr>
      </p:pic>
      <p:graphicFrame>
        <p:nvGraphicFramePr>
          <p:cNvPr id="12" name="Zástupný symbol pro obsah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04740"/>
              </p:ext>
            </p:extLst>
          </p:nvPr>
        </p:nvGraphicFramePr>
        <p:xfrm>
          <a:off x="3844884" y="4298363"/>
          <a:ext cx="357946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Rovnice" r:id="rId4" imgW="2145960" imgH="431640" progId="Equation.3">
                  <p:embed/>
                </p:oleObj>
              </mc:Choice>
              <mc:Fallback>
                <p:oleObj name="Rovnice" r:id="rId4" imgW="2145960" imgH="431640" progId="Equation.3">
                  <p:embed/>
                  <p:pic>
                    <p:nvPicPr>
                      <p:cNvPr id="205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884" y="4298363"/>
                        <a:ext cx="3579463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šipka 4"/>
          <p:cNvCxnSpPr/>
          <p:nvPr/>
        </p:nvCxnSpPr>
        <p:spPr>
          <a:xfrm flipV="1">
            <a:off x="3834415" y="4802339"/>
            <a:ext cx="1188000" cy="36004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" name="Obdélník 13"/>
          <p:cNvSpPr/>
          <p:nvPr/>
        </p:nvSpPr>
        <p:spPr>
          <a:xfrm>
            <a:off x="2272296" y="5092112"/>
            <a:ext cx="2199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standardní přežití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bez známek leukémie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77856" y="5092112"/>
            <a:ext cx="228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přežití odpovídající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následujícím </a:t>
            </a:r>
            <a:r>
              <a:rPr lang="cs-CZ" sz="1800" dirty="0" err="1" smtClean="0">
                <a:solidFill>
                  <a:prstClr val="black"/>
                </a:solidFill>
                <a:latin typeface="Calibri"/>
              </a:rPr>
              <a:t>relapsům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Přímá spojovací šipka 7"/>
          <p:cNvCxnSpPr/>
          <p:nvPr/>
        </p:nvCxnSpPr>
        <p:spPr>
          <a:xfrm rot="5400000" flipH="1" flipV="1">
            <a:off x="6030711" y="4982308"/>
            <a:ext cx="360000" cy="63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7820630" y="5090371"/>
            <a:ext cx="2170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přežití odpovídající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následujícím remisím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Přímá spojovací šipka 12"/>
          <p:cNvCxnSpPr/>
          <p:nvPr/>
        </p:nvCxnSpPr>
        <p:spPr>
          <a:xfrm flipH="1" flipV="1">
            <a:off x="7182919" y="4802339"/>
            <a:ext cx="1188000" cy="36004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Obdélník 18"/>
          <p:cNvSpPr/>
          <p:nvPr/>
        </p:nvSpPr>
        <p:spPr>
          <a:xfrm>
            <a:off x="3048000" y="37995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leukemia‐free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(CLFS) 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610100" y="457200"/>
            <a:ext cx="6083300" cy="30607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Pravoúhlá spojnice 21"/>
          <p:cNvCxnSpPr>
            <a:stCxn id="20" idx="3"/>
            <a:endCxn id="19" idx="3"/>
          </p:cNvCxnSpPr>
          <p:nvPr/>
        </p:nvCxnSpPr>
        <p:spPr bwMode="auto">
          <a:xfrm flipH="1">
            <a:off x="9144000" y="1987550"/>
            <a:ext cx="1549400" cy="2073560"/>
          </a:xfrm>
          <a:prstGeom prst="bentConnector3">
            <a:avLst>
              <a:gd name="adj1" fmla="val -14754"/>
            </a:avLst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77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7022D-6D6D-8342-806F-282BD9200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Úvod do matematické </a:t>
            </a:r>
            <a:r>
              <a:rPr lang="cs-CZ" dirty="0"/>
              <a:t>biologie a </a:t>
            </a:r>
            <a:r>
              <a:rPr lang="cs-CZ" dirty="0" smtClean="0"/>
              <a:t>biomedicíny II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2F80F-9297-2040-85E3-B89ED78E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B1C686-56F6-704A-BE07-2B4748B4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2200"/>
            <a:ext cx="10753200" cy="451576"/>
          </a:xfrm>
        </p:spPr>
        <p:txBody>
          <a:bodyPr/>
          <a:lstStyle/>
          <a:p>
            <a:r>
              <a:rPr lang="cs-CZ" dirty="0" smtClean="0"/>
              <a:t>2. Hodnocení „aktuálního“ </a:t>
            </a:r>
            <a:r>
              <a:rPr lang="cs-CZ" dirty="0"/>
              <a:t>přežití onkologických pacientů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9B5257-BAB0-8A40-A703-B75E932F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1481"/>
            <a:ext cx="4974312" cy="4139998"/>
          </a:xfrm>
        </p:spPr>
        <p:txBody>
          <a:bodyPr/>
          <a:lstStyle/>
          <a:p>
            <a:r>
              <a:rPr lang="cs-CZ" sz="2400" b="1" dirty="0"/>
              <a:t>Standardní metoda odhadu přežití bez známek leukémie podhodnocuje </a:t>
            </a:r>
            <a:r>
              <a:rPr lang="cs-CZ" sz="2400" dirty="0"/>
              <a:t>pravděpodobnost, že pacient bude v čase </a:t>
            </a:r>
            <a:r>
              <a:rPr lang="cs-CZ" sz="2400" i="1" dirty="0"/>
              <a:t>t</a:t>
            </a:r>
            <a:r>
              <a:rPr lang="cs-CZ" sz="2400" dirty="0"/>
              <a:t> v první nebo jakékoliv následující </a:t>
            </a:r>
            <a:r>
              <a:rPr lang="cs-CZ" sz="2400" dirty="0" err="1"/>
              <a:t>CCyR</a:t>
            </a:r>
            <a:r>
              <a:rPr lang="cs-CZ" sz="2400" dirty="0"/>
              <a:t> (počítáno od dosažení první </a:t>
            </a:r>
            <a:r>
              <a:rPr lang="cs-CZ" sz="2400" dirty="0" err="1"/>
              <a:t>CCyR</a:t>
            </a:r>
            <a:r>
              <a:rPr lang="cs-CZ" sz="2400" dirty="0"/>
              <a:t> na léčbě TKI)</a:t>
            </a:r>
            <a:r>
              <a:rPr lang="en-GB" sz="2400" dirty="0"/>
              <a:t>.</a:t>
            </a:r>
            <a:endParaRPr lang="en-GB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600" y="1851481"/>
            <a:ext cx="52373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6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matematické biologie a biomedicíny II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460190" cy="451576"/>
          </a:xfrm>
        </p:spPr>
        <p:txBody>
          <a:bodyPr/>
          <a:lstStyle/>
          <a:p>
            <a:r>
              <a:rPr lang="cs-CZ" dirty="0" smtClean="0"/>
              <a:t>2. Hodnocení </a:t>
            </a:r>
            <a:r>
              <a:rPr lang="cs-CZ" dirty="0"/>
              <a:t>„aktuálního“ přežití </a:t>
            </a:r>
            <a:r>
              <a:rPr lang="cs-CZ" dirty="0" smtClean="0"/>
              <a:t>pacientů dle standardních skóre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000" y="2055042"/>
            <a:ext cx="5115192" cy="3776957"/>
          </a:xfrm>
        </p:spPr>
        <p:txBody>
          <a:bodyPr/>
          <a:lstStyle/>
          <a:p>
            <a:r>
              <a:rPr lang="cs-CZ" sz="2400" b="1" dirty="0" smtClean="0"/>
              <a:t>CCI a </a:t>
            </a:r>
            <a:r>
              <a:rPr lang="en-GB" sz="2400" b="1" dirty="0" smtClean="0"/>
              <a:t>CLFS</a:t>
            </a:r>
            <a:r>
              <a:rPr lang="cs-CZ" sz="2400" b="1" dirty="0" smtClean="0"/>
              <a:t> </a:t>
            </a:r>
            <a:r>
              <a:rPr lang="cs-CZ" sz="2400" dirty="0" smtClean="0"/>
              <a:t>lze analyzovat i v kontextu standardních rizikových stratifikací leukemických pacientů: EURO a </a:t>
            </a:r>
            <a:r>
              <a:rPr lang="cs-CZ" sz="2400" dirty="0" err="1" smtClean="0"/>
              <a:t>Sokalovo</a:t>
            </a:r>
            <a:r>
              <a:rPr lang="cs-CZ" sz="2400" dirty="0" smtClean="0"/>
              <a:t> rizikové skóre.</a:t>
            </a:r>
            <a:endParaRPr lang="en-GB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095" y="1691999"/>
            <a:ext cx="5860888" cy="82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13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440600"/>
            <a:ext cx="10460190" cy="451576"/>
          </a:xfrm>
        </p:spPr>
        <p:txBody>
          <a:bodyPr/>
          <a:lstStyle/>
          <a:p>
            <a:r>
              <a:rPr lang="cs-CZ" dirty="0" smtClean="0"/>
              <a:t>2. Hodnocení </a:t>
            </a:r>
            <a:r>
              <a:rPr lang="cs-CZ" dirty="0"/>
              <a:t>„aktuálního“ přežití </a:t>
            </a:r>
            <a:r>
              <a:rPr lang="cs-CZ" dirty="0" smtClean="0"/>
              <a:t>pacientů dle standardních skóre</a:t>
            </a:r>
            <a:endParaRPr lang="cs-CZ" dirty="0"/>
          </a:p>
        </p:txBody>
      </p:sp>
      <p:pic>
        <p:nvPicPr>
          <p:cNvPr id="9" name="Obrázek 8" descr="Pavlik et al. Figure 2 - uprM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300" y="1692001"/>
            <a:ext cx="4933072" cy="5040000"/>
          </a:xfrm>
          <a:prstGeom prst="rect">
            <a:avLst/>
          </a:prstGeom>
        </p:spPr>
      </p:pic>
      <p:pic>
        <p:nvPicPr>
          <p:cNvPr id="10" name="Obrázek 9" descr="Pavlik et al. Figure 3 - uprM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600" y="1692001"/>
            <a:ext cx="5040000" cy="497882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72544" y="1597968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CLFS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4744" y="1597967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54474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15767</TotalTime>
  <Words>884</Words>
  <Application>Microsoft Office PowerPoint</Application>
  <PresentationFormat>Širokoúhlá obrazovka</PresentationFormat>
  <Paragraphs>181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Presentation_MU_EN</vt:lpstr>
      <vt:lpstr>Graf</vt:lpstr>
      <vt:lpstr>Rovnice</vt:lpstr>
      <vt:lpstr>Hodnocení a modelování přežití  Klasifikace akutní lůžkové péče</vt:lpstr>
      <vt:lpstr>Hodnocení a modelování přežití</vt:lpstr>
      <vt:lpstr>1. Hodnocení populačního přežití onkologických pacientů</vt:lpstr>
      <vt:lpstr>1. Hodnocení populačního přežití onkologických pacientů</vt:lpstr>
      <vt:lpstr>2. Hodnocení „aktuálního“ přežití onkologických pacientů</vt:lpstr>
      <vt:lpstr>Prezentace aplikace PowerPoint</vt:lpstr>
      <vt:lpstr>2. Hodnocení „aktuálního“ přežití onkologických pacientů</vt:lpstr>
      <vt:lpstr>2. Hodnocení „aktuálního“ přežití pacientů dle standardních skóre</vt:lpstr>
      <vt:lpstr>2. Hodnocení „aktuálního“ přežití pacientů dle standardních skóre</vt:lpstr>
      <vt:lpstr>2. Hodnocení „aktuálního“ přežití pacientů dle standardních skóre</vt:lpstr>
      <vt:lpstr>3. Modelování přežití jako součást prediktivní epidemiologie</vt:lpstr>
      <vt:lpstr>Prezentace aplikace PowerPoint</vt:lpstr>
      <vt:lpstr>3. Modelování přežití jako součást prediktivní epidemiologie</vt:lpstr>
      <vt:lpstr>Klasifikace akutní lůžkové péče</vt:lpstr>
      <vt:lpstr>Klasifikace akutní lůžkové péče</vt:lpstr>
      <vt:lpstr>Klasifikace akutní lůžkové péče – k čemu?</vt:lpstr>
      <vt:lpstr>Klasifikace akutní lůžkové péče</vt:lpstr>
      <vt:lpstr>Klasifikace akutní lůžkové péče – systém </vt:lpstr>
      <vt:lpstr>Webový portál systému CZ-DRG</vt:lpstr>
      <vt:lpstr>Publikace systému CZ-DRG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Pavlík Tomáš RNDr. Ph.D.</cp:lastModifiedBy>
  <cp:revision>66</cp:revision>
  <cp:lastPrinted>1601-01-01T00:00:00Z</cp:lastPrinted>
  <dcterms:created xsi:type="dcterms:W3CDTF">2018-11-28T09:04:29Z</dcterms:created>
  <dcterms:modified xsi:type="dcterms:W3CDTF">2020-03-01T22:01:09Z</dcterms:modified>
</cp:coreProperties>
</file>