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7"/>
  </p:notesMasterIdLst>
  <p:handoutMasterIdLst>
    <p:handoutMasterId r:id="rId38"/>
  </p:handoutMasterIdLst>
  <p:sldIdLst>
    <p:sldId id="493" r:id="rId2"/>
    <p:sldId id="478" r:id="rId3"/>
    <p:sldId id="498" r:id="rId4"/>
    <p:sldId id="499" r:id="rId5"/>
    <p:sldId id="500" r:id="rId6"/>
    <p:sldId id="494" r:id="rId7"/>
    <p:sldId id="504" r:id="rId8"/>
    <p:sldId id="505" r:id="rId9"/>
    <p:sldId id="501" r:id="rId10"/>
    <p:sldId id="511" r:id="rId11"/>
    <p:sldId id="527" r:id="rId12"/>
    <p:sldId id="503" r:id="rId13"/>
    <p:sldId id="522" r:id="rId14"/>
    <p:sldId id="506" r:id="rId15"/>
    <p:sldId id="508" r:id="rId16"/>
    <p:sldId id="507" r:id="rId17"/>
    <p:sldId id="509" r:id="rId18"/>
    <p:sldId id="510" r:id="rId19"/>
    <p:sldId id="524" r:id="rId20"/>
    <p:sldId id="525" r:id="rId21"/>
    <p:sldId id="496" r:id="rId22"/>
    <p:sldId id="520" r:id="rId23"/>
    <p:sldId id="512" r:id="rId24"/>
    <p:sldId id="526" r:id="rId25"/>
    <p:sldId id="513" r:id="rId26"/>
    <p:sldId id="514" r:id="rId27"/>
    <p:sldId id="515" r:id="rId28"/>
    <p:sldId id="516" r:id="rId29"/>
    <p:sldId id="517" r:id="rId30"/>
    <p:sldId id="518" r:id="rId31"/>
    <p:sldId id="519" r:id="rId32"/>
    <p:sldId id="523" r:id="rId33"/>
    <p:sldId id="528" r:id="rId34"/>
    <p:sldId id="521" r:id="rId35"/>
    <p:sldId id="495" r:id="rId3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856647"/>
    <a:srgbClr val="FF9900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6" autoAdjust="0"/>
    <p:restoredTop sz="94660"/>
  </p:normalViewPr>
  <p:slideViewPr>
    <p:cSldViewPr>
      <p:cViewPr varScale="1">
        <p:scale>
          <a:sx n="133" d="100"/>
          <a:sy n="133" d="100"/>
        </p:scale>
        <p:origin x="1266" y="12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20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12.05.2020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037091"/>
            <a:ext cx="6460828" cy="907941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530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Základní</a:t>
            </a:r>
            <a:r>
              <a:rPr lang="cs-CZ" sz="5300" baseline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 čísla</a:t>
            </a:r>
            <a:endParaRPr lang="cs-CZ" sz="5300" dirty="0">
              <a:ln w="15240">
                <a:solidFill>
                  <a:schemeClr val="bg1"/>
                </a:solidFill>
              </a:ln>
              <a:solidFill>
                <a:srgbClr val="D3F17F"/>
              </a:solidFill>
              <a:latin typeface="Arial Black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>prof. Mgr. Vítězslav Bryja, PhD.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Savčí buněčná biologie v číslech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Signální proteiny jsou relativně vzácné</a:t>
            </a:r>
          </a:p>
        </p:txBody>
      </p:sp>
      <p:pic>
        <p:nvPicPr>
          <p:cNvPr id="4" name="Picture 2" descr="Y:\Dokumenty\2017\Prednaska\Cell Biology in numbers\16.tiff"/>
          <p:cNvPicPr>
            <a:picLocks noChangeAspect="1" noChangeArrowheads="1"/>
          </p:cNvPicPr>
          <p:nvPr/>
        </p:nvPicPr>
        <p:blipFill>
          <a:blip r:embed="rId2" cstate="print"/>
          <a:srcRect l="7313" t="22340" r="25056" b="43364"/>
          <a:stretch>
            <a:fillRect/>
          </a:stretch>
        </p:blipFill>
        <p:spPr bwMode="auto">
          <a:xfrm>
            <a:off x="1739233" y="1700808"/>
            <a:ext cx="6505175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788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Počty buněk v těle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2555776" y="1628800"/>
            <a:ext cx="6296025" cy="4962525"/>
            <a:chOff x="1423988" y="947738"/>
            <a:chExt cx="6296025" cy="496252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988" y="947738"/>
              <a:ext cx="6296025" cy="496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/>
            <p:cNvSpPr/>
            <p:nvPr/>
          </p:nvSpPr>
          <p:spPr>
            <a:xfrm>
              <a:off x="7524328" y="1268760"/>
              <a:ext cx="195685" cy="3600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698730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</a:t>
            </a:r>
          </a:p>
        </p:txBody>
      </p:sp>
      <p:pic>
        <p:nvPicPr>
          <p:cNvPr id="4" name="Picture 2" descr="Y:\Dokumenty\2017\Prednaska\Cell Biology in numbers\07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11" t="72426" r="26810" b="9052"/>
          <a:stretch>
            <a:fillRect/>
          </a:stretch>
        </p:blipFill>
        <p:spPr bwMode="auto">
          <a:xfrm>
            <a:off x="1317928" y="2060848"/>
            <a:ext cx="7809691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5198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buněk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2404340" y="1439520"/>
            <a:ext cx="5677883" cy="511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664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3168352" cy="627063"/>
          </a:xfrm>
        </p:spPr>
        <p:txBody>
          <a:bodyPr/>
          <a:lstStyle/>
          <a:p>
            <a:r>
              <a:rPr lang="cs-CZ"/>
              <a:t>Velikosti a tvary proteinů</a:t>
            </a:r>
          </a:p>
        </p:txBody>
      </p:sp>
      <p:pic>
        <p:nvPicPr>
          <p:cNvPr id="4" name="Picture 2" descr="Y:\Dokumenty\2017\Prednaska\Cell Biology in numbers\10.tiff"/>
          <p:cNvPicPr>
            <a:picLocks noChangeAspect="1" noChangeArrowheads="1"/>
          </p:cNvPicPr>
          <p:nvPr/>
        </p:nvPicPr>
        <p:blipFill>
          <a:blip r:embed="rId2" cstate="print"/>
          <a:srcRect l="3648" t="15789" r="28720" b="16168"/>
          <a:stretch>
            <a:fillRect/>
          </a:stretch>
        </p:blipFill>
        <p:spPr bwMode="auto">
          <a:xfrm rot="10800000">
            <a:off x="4283968" y="0"/>
            <a:ext cx="4851045" cy="671172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1115616" y="3042328"/>
            <a:ext cx="3168352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sz="1800" b="0"/>
              <a:t>? Nejpočetnější živočišný protein na Zemi?</a:t>
            </a:r>
          </a:p>
        </p:txBody>
      </p:sp>
    </p:spTree>
    <p:extLst>
      <p:ext uri="{BB962C8B-B14F-4D97-AF65-F5344CB8AC3E}">
        <p14:creationId xmlns:p14="http://schemas.microsoft.com/office/powerpoint/2010/main" val="2816337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složek cytoskeletu</a:t>
            </a:r>
          </a:p>
        </p:txBody>
      </p:sp>
      <p:pic>
        <p:nvPicPr>
          <p:cNvPr id="4" name="Picture 2" descr="Y:\Dokumenty\2017\Prednaska\Cell Biology in numbers\14.tif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7411" t="10990" r="29510" b="65564"/>
          <a:stretch/>
        </p:blipFill>
        <p:spPr bwMode="auto">
          <a:xfrm rot="60000">
            <a:off x="1725978" y="1908939"/>
            <a:ext cx="7380355" cy="3772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8613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a tvary lipidů</a:t>
            </a:r>
          </a:p>
        </p:txBody>
      </p:sp>
      <p:pic>
        <p:nvPicPr>
          <p:cNvPr id="4" name="Picture 2" descr="Y:\Dokumenty\2017\Prednaska\Cell Biology in numbers\11.tiff"/>
          <p:cNvPicPr>
            <a:picLocks noChangeAspect="1" noChangeArrowheads="1"/>
          </p:cNvPicPr>
          <p:nvPr/>
        </p:nvPicPr>
        <p:blipFill rotWithShape="1">
          <a:blip r:embed="rId2" cstate="print"/>
          <a:srcRect l="7162" t="66400" r="37250" b="15182"/>
          <a:stretch/>
        </p:blipFill>
        <p:spPr bwMode="auto">
          <a:xfrm>
            <a:off x="1907703" y="1988840"/>
            <a:ext cx="7269739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316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 RNA a proteinu</a:t>
            </a:r>
          </a:p>
        </p:txBody>
      </p:sp>
      <p:pic>
        <p:nvPicPr>
          <p:cNvPr id="4" name="Picture 2" descr="Y:\Dokumenty\2017\Prednaska\Cell Biology in numbers\14.tiff"/>
          <p:cNvPicPr>
            <a:picLocks noChangeAspect="1" noChangeArrowheads="1"/>
          </p:cNvPicPr>
          <p:nvPr/>
        </p:nvPicPr>
        <p:blipFill rotWithShape="1">
          <a:blip r:embed="rId2" cstate="print"/>
          <a:srcRect l="7411" t="43084" r="29510" b="16252"/>
          <a:stretch/>
        </p:blipFill>
        <p:spPr bwMode="auto">
          <a:xfrm rot="60000">
            <a:off x="2457975" y="1313661"/>
            <a:ext cx="6333988" cy="5615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312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844824"/>
            <a:ext cx="7138987" cy="4281339"/>
          </a:xfrm>
        </p:spPr>
        <p:txBody>
          <a:bodyPr/>
          <a:lstStyle/>
          <a:p>
            <a:r>
              <a:rPr lang="cs-CZ" dirty="0"/>
              <a:t>Lidská DNA – 3 </a:t>
            </a:r>
            <a:r>
              <a:rPr lang="cs-CZ" dirty="0" err="1"/>
              <a:t>mld</a:t>
            </a:r>
            <a:r>
              <a:rPr lang="cs-CZ" dirty="0"/>
              <a:t> párů </a:t>
            </a:r>
            <a:r>
              <a:rPr lang="cs-CZ" dirty="0" err="1"/>
              <a:t>bazí</a:t>
            </a:r>
            <a:r>
              <a:rPr lang="cs-CZ" dirty="0"/>
              <a:t> (haploidní) – 1 m</a:t>
            </a:r>
          </a:p>
          <a:p>
            <a:r>
              <a:rPr lang="cs-CZ" dirty="0"/>
              <a:t>Buněk – 3x 10</a:t>
            </a:r>
            <a:r>
              <a:rPr lang="cs-CZ" baseline="30000" dirty="0"/>
              <a:t>13</a:t>
            </a:r>
          </a:p>
          <a:p>
            <a:endParaRPr lang="cs-CZ" baseline="30000" dirty="0"/>
          </a:p>
          <a:p>
            <a:r>
              <a:rPr lang="cs-CZ" dirty="0"/>
              <a:t>Buněk s DNA: 5-10 %</a:t>
            </a:r>
          </a:p>
          <a:p>
            <a:r>
              <a:rPr lang="cs-CZ" dirty="0"/>
              <a:t>DNA v těle: 2 x 1.5 x 10</a:t>
            </a:r>
            <a:r>
              <a:rPr lang="cs-CZ" baseline="30000" dirty="0"/>
              <a:t>12</a:t>
            </a:r>
            <a:r>
              <a:rPr lang="cs-CZ" dirty="0"/>
              <a:t> m</a:t>
            </a:r>
          </a:p>
          <a:p>
            <a:r>
              <a:rPr lang="cs-CZ" dirty="0"/>
              <a:t>Vzdálenost Země-Slunce: 150 milionů kilometrů = 1,5 x 10</a:t>
            </a:r>
            <a:r>
              <a:rPr lang="cs-CZ" baseline="30000" dirty="0"/>
              <a:t>11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310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Je lidský genom velký nebo malý?</a:t>
            </a:r>
          </a:p>
        </p:txBody>
      </p:sp>
      <p:pic>
        <p:nvPicPr>
          <p:cNvPr id="4" name="Picture 2" descr="Y:\Dokumenty\2017\Prednaska\Cell Biology in numbers\30.tiff"/>
          <p:cNvPicPr>
            <a:picLocks noChangeAspect="1" noChangeArrowheads="1"/>
          </p:cNvPicPr>
          <p:nvPr/>
        </p:nvPicPr>
        <p:blipFill rotWithShape="1">
          <a:blip r:embed="rId2" cstate="print"/>
          <a:srcRect l="14024" t="14176" r="19271" b="47710"/>
          <a:stretch/>
        </p:blipFill>
        <p:spPr bwMode="auto">
          <a:xfrm>
            <a:off x="2123728" y="1196752"/>
            <a:ext cx="7020272" cy="5516227"/>
          </a:xfrm>
          <a:prstGeom prst="rect">
            <a:avLst/>
          </a:prstGeom>
          <a:noFill/>
        </p:spPr>
      </p:pic>
      <p:pic>
        <p:nvPicPr>
          <p:cNvPr id="1026" name="Picture 2" descr="Why does the marbled lungfish have such a large genome? - Quora">
            <a:extLst>
              <a:ext uri="{FF2B5EF4-FFF2-40B4-BE49-F238E27FC236}">
                <a16:creationId xmlns:a16="http://schemas.microsoft.com/office/drawing/2014/main" id="{DBAD61FB-077D-467C-A75A-A1DCA4626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940" y="4061761"/>
            <a:ext cx="2043060" cy="82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is japonica | nadette2009 | Flickr">
            <a:extLst>
              <a:ext uri="{FF2B5EF4-FFF2-40B4-BE49-F238E27FC236}">
                <a16:creationId xmlns:a16="http://schemas.microsoft.com/office/drawing/2014/main" id="{77CF1634-E7C9-455A-BC28-775249DB9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1800200" cy="12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87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Vychází z knihy:</a:t>
            </a:r>
            <a:endParaRPr lang="cs-CZ" altLang="cs-CZ" dirty="0"/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1547813" y="2636912"/>
            <a:ext cx="7138987" cy="3489251"/>
          </a:xfrm>
        </p:spPr>
        <p:txBody>
          <a:bodyPr/>
          <a:lstStyle/>
          <a:p>
            <a:pPr eaLnBrk="1" hangingPunct="1"/>
            <a:r>
              <a:rPr lang="cs-CZ" altLang="cs-CZ"/>
              <a:t>Ron Milo &amp; Rob Phillips: Cell Biology by the numbers, Garland Sciences, 2016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Je lidský genom velký nebo malý?</a:t>
            </a:r>
          </a:p>
        </p:txBody>
      </p:sp>
      <p:pic>
        <p:nvPicPr>
          <p:cNvPr id="4" name="Picture 2" descr="Y:\Dokumenty\2017\Prednaska\Cell Biology in numbers\31.tiff"/>
          <p:cNvPicPr>
            <a:picLocks noChangeAspect="1" noChangeArrowheads="1"/>
          </p:cNvPicPr>
          <p:nvPr/>
        </p:nvPicPr>
        <p:blipFill>
          <a:blip r:embed="rId2" cstate="print"/>
          <a:srcRect l="8133" t="19100" r="39059" b="37395"/>
          <a:stretch>
            <a:fillRect/>
          </a:stretch>
        </p:blipFill>
        <p:spPr bwMode="auto">
          <a:xfrm rot="60000">
            <a:off x="2653063" y="1244382"/>
            <a:ext cx="4988962" cy="5652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972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Časy – buněčný cyklus</a:t>
            </a:r>
          </a:p>
        </p:txBody>
      </p:sp>
      <p:pic>
        <p:nvPicPr>
          <p:cNvPr id="4" name="Picture 2" descr="Y:\Dokumenty\2017\Prednaska\Cell Biology in numbers\26.tiff"/>
          <p:cNvPicPr>
            <a:picLocks noChangeAspect="1" noChangeArrowheads="1"/>
          </p:cNvPicPr>
          <p:nvPr/>
        </p:nvPicPr>
        <p:blipFill>
          <a:blip r:embed="rId2" cstate="print"/>
          <a:srcRect l="3517" t="48291" r="42749" b="15788"/>
          <a:stretch>
            <a:fillRect/>
          </a:stretch>
        </p:blipFill>
        <p:spPr bwMode="auto">
          <a:xfrm rot="10740000">
            <a:off x="2239441" y="1604404"/>
            <a:ext cx="5500391" cy="5056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2611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7.tiff"/>
          <p:cNvPicPr>
            <a:picLocks noChangeAspect="1" noChangeArrowheads="1"/>
          </p:cNvPicPr>
          <p:nvPr/>
        </p:nvPicPr>
        <p:blipFill rotWithShape="1">
          <a:blip r:embed="rId2" cstate="print"/>
          <a:srcRect l="10748" t="18597" r="34591" b="41507"/>
          <a:stretch/>
        </p:blipFill>
        <p:spPr bwMode="auto">
          <a:xfrm rot="120000">
            <a:off x="2760655" y="828362"/>
            <a:ext cx="5906369" cy="5928379"/>
          </a:xfrm>
          <a:prstGeom prst="rect">
            <a:avLst/>
          </a:prstGeom>
          <a:noFill/>
        </p:spPr>
      </p:pic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2005013" y="104853"/>
            <a:ext cx="7138987" cy="627063"/>
          </a:xfrm>
        </p:spPr>
        <p:txBody>
          <a:bodyPr/>
          <a:lstStyle/>
          <a:p>
            <a:r>
              <a:rPr lang="cs-CZ"/>
              <a:t>Časy – délka „života“ buněk</a:t>
            </a:r>
          </a:p>
        </p:txBody>
      </p:sp>
    </p:spTree>
    <p:extLst>
      <p:ext uri="{BB962C8B-B14F-4D97-AF65-F5344CB8AC3E}">
        <p14:creationId xmlns:p14="http://schemas.microsoft.com/office/powerpoint/2010/main" val="1710074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Časy – délka života proteinů</a:t>
            </a:r>
          </a:p>
        </p:txBody>
      </p:sp>
      <p:pic>
        <p:nvPicPr>
          <p:cNvPr id="4" name="Picture 2" descr="Y:\Dokumenty\2017\Prednaska\Cell Biology in numbers\19.tiff"/>
          <p:cNvPicPr>
            <a:picLocks noChangeAspect="1" noChangeArrowheads="1"/>
          </p:cNvPicPr>
          <p:nvPr/>
        </p:nvPicPr>
        <p:blipFill>
          <a:blip r:embed="rId2" cstate="print"/>
          <a:srcRect l="3882" t="50031" r="31266" b="20327"/>
          <a:stretch>
            <a:fillRect/>
          </a:stretch>
        </p:blipFill>
        <p:spPr bwMode="auto">
          <a:xfrm rot="10800000">
            <a:off x="2123728" y="2276872"/>
            <a:ext cx="5957025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9593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transkripce a translace</a:t>
            </a:r>
          </a:p>
        </p:txBody>
      </p:sp>
      <p:pic>
        <p:nvPicPr>
          <p:cNvPr id="4" name="Picture 2" descr="D:\Users\muni\Desktop\Vita\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10835" r="40872" b="62959"/>
          <a:stretch/>
        </p:blipFill>
        <p:spPr bwMode="auto">
          <a:xfrm rot="10800000">
            <a:off x="2195736" y="1916832"/>
            <a:ext cx="6469712" cy="46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580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šíření vzruchu</a:t>
            </a:r>
          </a:p>
        </p:txBody>
      </p:sp>
      <p:pic>
        <p:nvPicPr>
          <p:cNvPr id="4" name="Picture 2" descr="Y:\Dokumenty\2017\Prednaska\Cell Biology in numbers\21.tiff"/>
          <p:cNvPicPr>
            <a:picLocks noChangeAspect="1" noChangeArrowheads="1"/>
          </p:cNvPicPr>
          <p:nvPr/>
        </p:nvPicPr>
        <p:blipFill>
          <a:blip r:embed="rId2" cstate="print"/>
          <a:srcRect l="7352" t="40521" r="25852" b="19058"/>
          <a:stretch>
            <a:fillRect/>
          </a:stretch>
        </p:blipFill>
        <p:spPr bwMode="auto">
          <a:xfrm rot="10800000">
            <a:off x="2699792" y="1268759"/>
            <a:ext cx="5400600" cy="4494307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DE3C189-7F06-4331-A815-B47413729CD5}"/>
              </a:ext>
            </a:extLst>
          </p:cNvPr>
          <p:cNvSpPr txBox="1"/>
          <p:nvPr/>
        </p:nvSpPr>
        <p:spPr>
          <a:xfrm>
            <a:off x="2267744" y="6093296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Myelinizované</a:t>
            </a:r>
            <a:r>
              <a:rPr lang="cs-CZ" dirty="0">
                <a:solidFill>
                  <a:schemeClr val="tx1"/>
                </a:solidFill>
              </a:rPr>
              <a:t> vlákno – 100 m/s tj. až 1000x rychlejší</a:t>
            </a:r>
          </a:p>
        </p:txBody>
      </p:sp>
    </p:spTree>
    <p:extLst>
      <p:ext uri="{BB962C8B-B14F-4D97-AF65-F5344CB8AC3E}">
        <p14:creationId xmlns:p14="http://schemas.microsoft.com/office/powerpoint/2010/main" val="416248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růstu mikrotubulů</a:t>
            </a:r>
          </a:p>
        </p:txBody>
      </p:sp>
      <p:pic>
        <p:nvPicPr>
          <p:cNvPr id="4" name="Picture 2" descr="Y:\Dokumenty\2017\Prednaska\Cell Biology in numbers\22.tiff"/>
          <p:cNvPicPr>
            <a:picLocks noChangeAspect="1" noChangeArrowheads="1"/>
          </p:cNvPicPr>
          <p:nvPr/>
        </p:nvPicPr>
        <p:blipFill>
          <a:blip r:embed="rId2" cstate="print"/>
          <a:srcRect l="2124" t="56291" r="45420" b="20804"/>
          <a:stretch>
            <a:fillRect/>
          </a:stretch>
        </p:blipFill>
        <p:spPr bwMode="auto">
          <a:xfrm rot="10800000">
            <a:off x="1619671" y="1916832"/>
            <a:ext cx="6624736" cy="3978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4886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pohybu motorů po cytoskeletu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539E5324-4DA3-49E4-B906-B63310352962}"/>
              </a:ext>
            </a:extLst>
          </p:cNvPr>
          <p:cNvGrpSpPr/>
          <p:nvPr/>
        </p:nvGrpSpPr>
        <p:grpSpPr>
          <a:xfrm>
            <a:off x="2162299" y="1254667"/>
            <a:ext cx="6851655" cy="5542662"/>
            <a:chOff x="2162299" y="1254667"/>
            <a:chExt cx="6851655" cy="5542662"/>
          </a:xfrm>
        </p:grpSpPr>
        <p:pic>
          <p:nvPicPr>
            <p:cNvPr id="4" name="Picture 2" descr="Y:\Dokumenty\2017\Prednaska\Cell Biology in numbers\23.tiff"/>
            <p:cNvPicPr>
              <a:picLocks noChangeAspect="1" noChangeArrowheads="1"/>
            </p:cNvPicPr>
            <p:nvPr/>
          </p:nvPicPr>
          <p:blipFill>
            <a:blip r:embed="rId2" cstate="print"/>
            <a:srcRect l="5430" t="19123" r="27865" b="39782"/>
            <a:stretch>
              <a:fillRect/>
            </a:stretch>
          </p:blipFill>
          <p:spPr bwMode="auto">
            <a:xfrm rot="-60000">
              <a:off x="2162299" y="1254667"/>
              <a:ext cx="6542159" cy="5542662"/>
            </a:xfrm>
            <a:prstGeom prst="rect">
              <a:avLst/>
            </a:prstGeom>
            <a:noFill/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75DF89EB-9FE8-4C92-A4C2-7109577C55FD}"/>
                </a:ext>
              </a:extLst>
            </p:cNvPr>
            <p:cNvSpPr/>
            <p:nvPr/>
          </p:nvSpPr>
          <p:spPr>
            <a:xfrm>
              <a:off x="2195736" y="4221088"/>
              <a:ext cx="6818218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FC8032A9-F002-4976-9FE8-C108A552326E}"/>
                </a:ext>
              </a:extLst>
            </p:cNvPr>
            <p:cNvSpPr txBox="1"/>
            <p:nvPr/>
          </p:nvSpPr>
          <p:spPr>
            <a:xfrm>
              <a:off x="6221783" y="4175211"/>
              <a:ext cx="7264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>
                  <a:solidFill>
                    <a:srgbClr val="FF0000"/>
                  </a:solidFill>
                </a:rPr>
                <a:t>1 µm/s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809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pohybu buněk</a:t>
            </a:r>
          </a:p>
        </p:txBody>
      </p:sp>
      <p:pic>
        <p:nvPicPr>
          <p:cNvPr id="4" name="Picture 2" descr="Y:\Dokumenty\2017\Prednaska\Cell Biology in numbers\24.tiff"/>
          <p:cNvPicPr>
            <a:picLocks noChangeAspect="1" noChangeArrowheads="1"/>
          </p:cNvPicPr>
          <p:nvPr/>
        </p:nvPicPr>
        <p:blipFill rotWithShape="1">
          <a:blip r:embed="rId2" cstate="print"/>
          <a:srcRect l="4778" t="26336" r="30383" b="48111"/>
          <a:stretch/>
        </p:blipFill>
        <p:spPr bwMode="auto">
          <a:xfrm rot="10740000">
            <a:off x="1866467" y="2359461"/>
            <a:ext cx="6612660" cy="3583978"/>
          </a:xfrm>
          <a:prstGeom prst="rect">
            <a:avLst/>
          </a:prstGeom>
          <a:noFill/>
        </p:spPr>
      </p:pic>
      <p:pic>
        <p:nvPicPr>
          <p:cNvPr id="5" name="Picture 2" descr="Y:\Dokumenty\2017\Prednaska\Cell Biology in numbers\24.tiff"/>
          <p:cNvPicPr>
            <a:picLocks noChangeAspect="1" noChangeArrowheads="1"/>
          </p:cNvPicPr>
          <p:nvPr/>
        </p:nvPicPr>
        <p:blipFill rotWithShape="1">
          <a:blip r:embed="rId2" cstate="print"/>
          <a:srcRect l="4778" t="77890" r="30383" b="17927"/>
          <a:stretch/>
        </p:blipFill>
        <p:spPr bwMode="auto">
          <a:xfrm rot="10740000">
            <a:off x="1840311" y="1658026"/>
            <a:ext cx="6612664" cy="586618"/>
          </a:xfrm>
          <a:prstGeom prst="rect">
            <a:avLst/>
          </a:prstGeom>
          <a:noFill/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842D323-399B-43BF-BBC2-8AF88331DB28}"/>
              </a:ext>
            </a:extLst>
          </p:cNvPr>
          <p:cNvSpPr/>
          <p:nvPr/>
        </p:nvSpPr>
        <p:spPr>
          <a:xfrm>
            <a:off x="1691680" y="4005064"/>
            <a:ext cx="681821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770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5.tiff"/>
          <p:cNvPicPr>
            <a:picLocks noChangeAspect="1" noChangeArrowheads="1"/>
          </p:cNvPicPr>
          <p:nvPr/>
        </p:nvPicPr>
        <p:blipFill rotWithShape="1">
          <a:blip r:embed="rId4" cstate="print"/>
          <a:srcRect l="8798" t="14821" r="38854" b="67164"/>
          <a:stretch/>
        </p:blipFill>
        <p:spPr bwMode="auto">
          <a:xfrm>
            <a:off x="3582263" y="4875422"/>
            <a:ext cx="4176464" cy="1976578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pohybu buněk</a:t>
            </a:r>
          </a:p>
        </p:txBody>
      </p:sp>
      <p:pic>
        <p:nvPicPr>
          <p:cNvPr id="2" name="cell-competion">
            <a:hlinkClick r:id="" action="ppaction://media"/>
            <a:extLst>
              <a:ext uri="{FF2B5EF4-FFF2-40B4-BE49-F238E27FC236}">
                <a16:creationId xmlns:a16="http://schemas.microsoft.com/office/drawing/2014/main" id="{77CB0DBC-C786-4A53-BE48-5A91DCAF5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994289"/>
            <a:ext cx="7740352" cy="38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6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Matematika a chemie pro biology</a:t>
            </a:r>
          </a:p>
        </p:txBody>
      </p:sp>
      <p:pic>
        <p:nvPicPr>
          <p:cNvPr id="4" name="Picture 3" descr="Y:\Dokumenty\2017\Prednaska\Cell Biology in numbers\1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499" t="78219" r="41633" b="9943"/>
          <a:stretch/>
        </p:blipFill>
        <p:spPr bwMode="auto">
          <a:xfrm rot="-60000">
            <a:off x="1563093" y="1527127"/>
            <a:ext cx="7497212" cy="2184788"/>
          </a:xfrm>
          <a:prstGeom prst="rect">
            <a:avLst/>
          </a:prstGeom>
          <a:noFill/>
        </p:spPr>
      </p:pic>
      <p:pic>
        <p:nvPicPr>
          <p:cNvPr id="6" name="Picture 2" descr="Y:\Dokumenty\2017\Prednaska\Cell Biology in numbers\2.tiff"/>
          <p:cNvPicPr>
            <a:picLocks noChangeAspect="1" noChangeArrowheads="1"/>
          </p:cNvPicPr>
          <p:nvPr/>
        </p:nvPicPr>
        <p:blipFill rotWithShape="1">
          <a:blip r:embed="rId3" cstate="print"/>
          <a:srcRect l="3630" t="79466" r="43419" b="13926"/>
          <a:stretch/>
        </p:blipFill>
        <p:spPr bwMode="auto">
          <a:xfrm rot="10740000">
            <a:off x="1269783" y="3581404"/>
            <a:ext cx="7140919" cy="12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7D7679C-752E-4E63-A25D-CBAADC45AF10}"/>
              </a:ext>
            </a:extLst>
          </p:cNvPr>
          <p:cNvSpPr/>
          <p:nvPr/>
        </p:nvSpPr>
        <p:spPr>
          <a:xfrm>
            <a:off x="1691680" y="3933056"/>
            <a:ext cx="381642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088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5.tiff"/>
          <p:cNvPicPr>
            <a:picLocks noChangeAspect="1" noChangeArrowheads="1"/>
          </p:cNvPicPr>
          <p:nvPr/>
        </p:nvPicPr>
        <p:blipFill rotWithShape="1">
          <a:blip r:embed="rId2" cstate="print"/>
          <a:srcRect l="8798" t="33489" r="38854" b="38021"/>
          <a:stretch/>
        </p:blipFill>
        <p:spPr bwMode="auto">
          <a:xfrm>
            <a:off x="2555776" y="1844824"/>
            <a:ext cx="5544616" cy="4149956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pohybu buněk</a:t>
            </a:r>
          </a:p>
        </p:txBody>
      </p:sp>
    </p:spTree>
    <p:extLst>
      <p:ext uri="{BB962C8B-B14F-4D97-AF65-F5344CB8AC3E}">
        <p14:creationId xmlns:p14="http://schemas.microsoft.com/office/powerpoint/2010/main" val="4070124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Informace</a:t>
            </a:r>
          </a:p>
        </p:txBody>
      </p:sp>
      <p:pic>
        <p:nvPicPr>
          <p:cNvPr id="4" name="Picture 2" descr="Y:\Dokumenty\2017\Prednaska\Cell Biology in numbers\28.tiff"/>
          <p:cNvPicPr>
            <a:picLocks noChangeAspect="1" noChangeArrowheads="1"/>
          </p:cNvPicPr>
          <p:nvPr/>
        </p:nvPicPr>
        <p:blipFill>
          <a:blip r:embed="rId2" cstate="print"/>
          <a:srcRect l="14506" t="64066" r="19281" b="11681"/>
          <a:stretch>
            <a:fillRect/>
          </a:stretch>
        </p:blipFill>
        <p:spPr bwMode="auto">
          <a:xfrm rot="120000">
            <a:off x="1644573" y="1700070"/>
            <a:ext cx="7209717" cy="3631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040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Malé shrnutí</a:t>
            </a:r>
          </a:p>
        </p:txBody>
      </p:sp>
      <p:pic>
        <p:nvPicPr>
          <p:cNvPr id="4" name="Picture 2" descr="Y:\Dokumenty\2017\Prednaska\Cell Biology in numbers\06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42" t="34950" r="29900" b="15871"/>
          <a:stretch>
            <a:fillRect/>
          </a:stretch>
        </p:blipFill>
        <p:spPr bwMode="auto">
          <a:xfrm rot="10800000">
            <a:off x="2843807" y="1087483"/>
            <a:ext cx="5832647" cy="5754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995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764D0-4780-4B49-96E6-3921E0D76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0" y="2801937"/>
            <a:ext cx="5184428" cy="627063"/>
          </a:xfrm>
        </p:spPr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215710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genomu</a:t>
            </a:r>
          </a:p>
        </p:txBody>
      </p:sp>
      <p:pic>
        <p:nvPicPr>
          <p:cNvPr id="4" name="Picture 2" descr="Y:\Dokumenty\2017\Prednaska\Cell Biology in numbers\29.tiff"/>
          <p:cNvPicPr>
            <a:picLocks noChangeAspect="1" noChangeArrowheads="1"/>
          </p:cNvPicPr>
          <p:nvPr/>
        </p:nvPicPr>
        <p:blipFill rotWithShape="1">
          <a:blip r:embed="rId2" cstate="print"/>
          <a:srcRect l="6672" t="77397" r="33440" b="18499"/>
          <a:stretch/>
        </p:blipFill>
        <p:spPr bwMode="auto">
          <a:xfrm rot="10740000">
            <a:off x="2128887" y="1421146"/>
            <a:ext cx="6912165" cy="651442"/>
          </a:xfrm>
          <a:prstGeom prst="rect">
            <a:avLst/>
          </a:prstGeom>
          <a:noFill/>
        </p:spPr>
      </p:pic>
      <p:pic>
        <p:nvPicPr>
          <p:cNvPr id="5" name="Picture 2" descr="Y:\Dokumenty\2017\Prednaska\Cell Biology in numbers\29.tiff"/>
          <p:cNvPicPr>
            <a:picLocks noChangeAspect="1" noChangeArrowheads="1"/>
          </p:cNvPicPr>
          <p:nvPr/>
        </p:nvPicPr>
        <p:blipFill rotWithShape="1">
          <a:blip r:embed="rId2" cstate="print"/>
          <a:srcRect l="6672" t="10090" r="27549" b="65881"/>
          <a:stretch/>
        </p:blipFill>
        <p:spPr bwMode="auto">
          <a:xfrm rot="10740000">
            <a:off x="1380355" y="2065018"/>
            <a:ext cx="7853781" cy="3945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529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Rychlosti – mutací a změn v DNA</a:t>
            </a:r>
          </a:p>
        </p:txBody>
      </p:sp>
      <p:pic>
        <p:nvPicPr>
          <p:cNvPr id="4" name="Picture 2" descr="Y:\Dokumenty\2017\Prednaska\Cell Biology in numbers\32.tiff"/>
          <p:cNvPicPr>
            <a:picLocks noChangeAspect="1" noChangeArrowheads="1"/>
          </p:cNvPicPr>
          <p:nvPr/>
        </p:nvPicPr>
        <p:blipFill rotWithShape="1">
          <a:blip r:embed="rId2" cstate="print"/>
          <a:srcRect l="3022" t="29791" r="30836" b="59930"/>
          <a:stretch/>
        </p:blipFill>
        <p:spPr bwMode="auto">
          <a:xfrm rot="10740000">
            <a:off x="1632896" y="4652805"/>
            <a:ext cx="7392939" cy="1580054"/>
          </a:xfrm>
          <a:prstGeom prst="rect">
            <a:avLst/>
          </a:prstGeom>
          <a:noFill/>
        </p:spPr>
      </p:pic>
      <p:pic>
        <p:nvPicPr>
          <p:cNvPr id="5" name="Picture 2" descr="Y:\Dokumenty\2017\Prednaska\Cell Biology in numbers\32.tiff"/>
          <p:cNvPicPr>
            <a:picLocks noChangeAspect="1" noChangeArrowheads="1"/>
          </p:cNvPicPr>
          <p:nvPr/>
        </p:nvPicPr>
        <p:blipFill rotWithShape="1">
          <a:blip r:embed="rId2" cstate="print"/>
          <a:srcRect l="3022" t="61343" r="30836" b="18640"/>
          <a:stretch/>
        </p:blipFill>
        <p:spPr bwMode="auto">
          <a:xfrm rot="10740000">
            <a:off x="1501943" y="1412331"/>
            <a:ext cx="7392939" cy="3076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811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2.tif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629" t="34683" r="34295" b="21707"/>
          <a:stretch/>
        </p:blipFill>
        <p:spPr bwMode="auto">
          <a:xfrm rot="10740000">
            <a:off x="1955682" y="1259976"/>
            <a:ext cx="5742582" cy="5548336"/>
          </a:xfrm>
          <a:prstGeom prst="rect">
            <a:avLst/>
          </a:prstGeom>
          <a:noFill/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Matematika a chemie pro biology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B183B64-D08A-47C9-92B7-00A615CFE3C6}"/>
              </a:ext>
            </a:extLst>
          </p:cNvPr>
          <p:cNvSpPr/>
          <p:nvPr/>
        </p:nvSpPr>
        <p:spPr>
          <a:xfrm>
            <a:off x="2843807" y="5445224"/>
            <a:ext cx="4902435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758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3.tiff"/>
          <p:cNvPicPr>
            <a:picLocks noChangeAspect="1" noChangeArrowheads="1"/>
          </p:cNvPicPr>
          <p:nvPr/>
        </p:nvPicPr>
        <p:blipFill rotWithShape="1">
          <a:blip r:embed="rId2" cstate="print"/>
          <a:srcRect l="3612" t="31983" r="36168" b="39920"/>
          <a:stretch/>
        </p:blipFill>
        <p:spPr bwMode="auto">
          <a:xfrm>
            <a:off x="1835696" y="1412776"/>
            <a:ext cx="7221957" cy="4633861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Matematika a chemie pro biology</a:t>
            </a:r>
          </a:p>
        </p:txBody>
      </p:sp>
    </p:spTree>
    <p:extLst>
      <p:ext uri="{BB962C8B-B14F-4D97-AF65-F5344CB8AC3E}">
        <p14:creationId xmlns:p14="http://schemas.microsoft.com/office/powerpoint/2010/main" val="3675117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Velikosti a počty</a:t>
            </a:r>
          </a:p>
        </p:txBody>
      </p:sp>
      <p:pic>
        <p:nvPicPr>
          <p:cNvPr id="4" name="Picture 2" descr="Y:\Dokumenty\2017\Prednaska\Cell Biology in numbers\4.tiff"/>
          <p:cNvPicPr>
            <a:picLocks noChangeAspect="1" noChangeArrowheads="1"/>
          </p:cNvPicPr>
          <p:nvPr/>
        </p:nvPicPr>
        <p:blipFill rotWithShape="1">
          <a:blip r:embed="rId2" cstate="print"/>
          <a:srcRect l="14192" t="13768" r="19103" b="45535"/>
          <a:stretch/>
        </p:blipFill>
        <p:spPr bwMode="auto">
          <a:xfrm rot="10800000">
            <a:off x="1835696" y="1551950"/>
            <a:ext cx="6192688" cy="5195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803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Složení buňky</a:t>
            </a:r>
          </a:p>
        </p:txBody>
      </p:sp>
      <p:pic>
        <p:nvPicPr>
          <p:cNvPr id="4" name="Picture 2" descr="Y:\Dokumenty\2017\Prednaska\Cell Biology in numbers\08.tif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797" t="8696" r="42959" b="66378"/>
          <a:stretch>
            <a:fillRect/>
          </a:stretch>
        </p:blipFill>
        <p:spPr bwMode="auto">
          <a:xfrm rot="10740000">
            <a:off x="1647533" y="1459328"/>
            <a:ext cx="6060682" cy="405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481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Y:\Dokumenty\2017\Prednaska\Cell Biology in numbers\09.tiff"/>
          <p:cNvPicPr>
            <a:picLocks noChangeAspect="1" noChangeArrowheads="1"/>
          </p:cNvPicPr>
          <p:nvPr/>
        </p:nvPicPr>
        <p:blipFill rotWithShape="1">
          <a:blip r:embed="rId2" cstate="print"/>
          <a:srcRect l="8170" t="57814" r="26797" b="11134"/>
          <a:stretch/>
        </p:blipFill>
        <p:spPr bwMode="auto">
          <a:xfrm rot="-120000">
            <a:off x="1841351" y="1537120"/>
            <a:ext cx="6963202" cy="4572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4387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Dokumenty\2017\Prednaska\Cell Biology in numbers\5.tif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9265" t="47072" r="37001" b="25894"/>
          <a:stretch/>
        </p:blipFill>
        <p:spPr bwMode="auto">
          <a:xfrm>
            <a:off x="1835697" y="1340768"/>
            <a:ext cx="7308304" cy="5056772"/>
          </a:xfrm>
          <a:prstGeom prst="rect">
            <a:avLst/>
          </a:prstGeom>
          <a:noFill/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Počty nejdůležitějších biomolekul</a:t>
            </a:r>
          </a:p>
        </p:txBody>
      </p:sp>
    </p:spTree>
    <p:extLst>
      <p:ext uri="{BB962C8B-B14F-4D97-AF65-F5344CB8AC3E}">
        <p14:creationId xmlns:p14="http://schemas.microsoft.com/office/powerpoint/2010/main" val="3619677692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288</TotalTime>
  <Words>227</Words>
  <Application>Microsoft Office PowerPoint</Application>
  <PresentationFormat>Předvádění na obrazovce (4:3)</PresentationFormat>
  <Paragraphs>45</Paragraphs>
  <Slides>35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Arial Black</vt:lpstr>
      <vt:lpstr>Calibri</vt:lpstr>
      <vt:lpstr>Sablona_prezentace_zelena</vt:lpstr>
      <vt:lpstr>prof. Mgr. Vítězslav Bryja, PhD.</vt:lpstr>
      <vt:lpstr>Vychází z knihy:</vt:lpstr>
      <vt:lpstr>Matematika a chemie pro biology</vt:lpstr>
      <vt:lpstr>Matematika a chemie pro biology</vt:lpstr>
      <vt:lpstr>Matematika a chemie pro biology</vt:lpstr>
      <vt:lpstr>Velikosti a počty</vt:lpstr>
      <vt:lpstr>Složení buňky</vt:lpstr>
      <vt:lpstr>Prezentace aplikace PowerPoint</vt:lpstr>
      <vt:lpstr>Počty nejdůležitějších biomolekul</vt:lpstr>
      <vt:lpstr>Signální proteiny jsou relativně vzácné</vt:lpstr>
      <vt:lpstr>Počty buněk v těle</vt:lpstr>
      <vt:lpstr>Velikosti</vt:lpstr>
      <vt:lpstr>Velikosti buněk</vt:lpstr>
      <vt:lpstr>Velikosti a tvary proteinů</vt:lpstr>
      <vt:lpstr>Velikosti složek cytoskeletu</vt:lpstr>
      <vt:lpstr>Velikosti a tvary lipidů</vt:lpstr>
      <vt:lpstr>Velikost RNA a proteinu</vt:lpstr>
      <vt:lpstr>DNA</vt:lpstr>
      <vt:lpstr>Je lidský genom velký nebo malý?</vt:lpstr>
      <vt:lpstr>Je lidský genom velký nebo malý?</vt:lpstr>
      <vt:lpstr>Časy – buněčný cyklus</vt:lpstr>
      <vt:lpstr>Časy – délka „života“ buněk</vt:lpstr>
      <vt:lpstr>Časy – délka života proteinů</vt:lpstr>
      <vt:lpstr>Rychlosti transkripce a translace</vt:lpstr>
      <vt:lpstr>Rychlosti – šíření vzruchu</vt:lpstr>
      <vt:lpstr>Rychlosti – růstu mikrotubulů</vt:lpstr>
      <vt:lpstr>Rychlosti – pohybu motorů po cytoskeletu</vt:lpstr>
      <vt:lpstr>Rychlosti – pohybu buněk</vt:lpstr>
      <vt:lpstr>Rychlosti – pohybu buněk</vt:lpstr>
      <vt:lpstr>Rychlosti – pohybu buněk</vt:lpstr>
      <vt:lpstr>Informace</vt:lpstr>
      <vt:lpstr>Malé shrnutí</vt:lpstr>
      <vt:lpstr>Děkuji za pozornost!</vt:lpstr>
      <vt:lpstr>Velikosti genomu</vt:lpstr>
      <vt:lpstr>Rychlosti – mutací a změn v DNA</vt:lpstr>
    </vt:vector>
  </TitlesOfParts>
  <Company>Masaryk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 </dc:title>
  <dc:creator>Vítězslav Bryja</dc:creator>
  <cp:lastModifiedBy>Vita Bryja</cp:lastModifiedBy>
  <cp:revision>29</cp:revision>
  <dcterms:created xsi:type="dcterms:W3CDTF">2017-05-01T12:40:03Z</dcterms:created>
  <dcterms:modified xsi:type="dcterms:W3CDTF">2020-05-12T08:26:44Z</dcterms:modified>
</cp:coreProperties>
</file>