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8" r:id="rId3"/>
    <p:sldId id="289" r:id="rId4"/>
    <p:sldId id="290" r:id="rId5"/>
    <p:sldId id="291" r:id="rId6"/>
    <p:sldId id="399" r:id="rId7"/>
    <p:sldId id="400" r:id="rId8"/>
    <p:sldId id="397" r:id="rId9"/>
    <p:sldId id="398" r:id="rId10"/>
    <p:sldId id="332" r:id="rId11"/>
    <p:sldId id="360" r:id="rId12"/>
    <p:sldId id="362" r:id="rId13"/>
    <p:sldId id="363" r:id="rId14"/>
    <p:sldId id="292" r:id="rId15"/>
    <p:sldId id="361" r:id="rId16"/>
    <p:sldId id="365" r:id="rId17"/>
    <p:sldId id="296" r:id="rId18"/>
    <p:sldId id="297" r:id="rId19"/>
    <p:sldId id="337" r:id="rId20"/>
    <p:sldId id="338" r:id="rId21"/>
    <p:sldId id="298" r:id="rId22"/>
    <p:sldId id="355" r:id="rId23"/>
    <p:sldId id="388" r:id="rId24"/>
    <p:sldId id="366" r:id="rId25"/>
    <p:sldId id="369" r:id="rId26"/>
    <p:sldId id="371" r:id="rId27"/>
    <p:sldId id="367" r:id="rId28"/>
    <p:sldId id="368" r:id="rId29"/>
    <p:sldId id="309" r:id="rId30"/>
    <p:sldId id="374" r:id="rId31"/>
    <p:sldId id="348" r:id="rId32"/>
    <p:sldId id="313" r:id="rId33"/>
    <p:sldId id="375" r:id="rId34"/>
    <p:sldId id="376" r:id="rId35"/>
    <p:sldId id="389" r:id="rId36"/>
    <p:sldId id="377" r:id="rId37"/>
    <p:sldId id="390" r:id="rId38"/>
    <p:sldId id="378" r:id="rId39"/>
    <p:sldId id="380" r:id="rId40"/>
    <p:sldId id="391" r:id="rId41"/>
    <p:sldId id="381" r:id="rId42"/>
    <p:sldId id="383" r:id="rId43"/>
    <p:sldId id="384" r:id="rId44"/>
    <p:sldId id="393" r:id="rId45"/>
    <p:sldId id="373" r:id="rId46"/>
    <p:sldId id="394" r:id="rId47"/>
    <p:sldId id="350" r:id="rId48"/>
    <p:sldId id="395" r:id="rId49"/>
    <p:sldId id="392" r:id="rId50"/>
    <p:sldId id="385" r:id="rId51"/>
    <p:sldId id="351" r:id="rId52"/>
    <p:sldId id="352" r:id="rId53"/>
    <p:sldId id="387" r:id="rId54"/>
  </p:sldIdLst>
  <p:sldSz cx="9144000" cy="6858000" type="screen4x3"/>
  <p:notesSz cx="6797675" cy="99282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7"/>
    <p:restoredTop sz="84116" autoAdjust="0"/>
  </p:normalViewPr>
  <p:slideViewPr>
    <p:cSldViewPr>
      <p:cViewPr varScale="1">
        <p:scale>
          <a:sx n="97" d="100"/>
          <a:sy n="97" d="100"/>
        </p:scale>
        <p:origin x="18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47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BAC1B99-BB3F-4C69-86E3-A8A9A993D5A6}" type="datetimeFigureOut">
              <a:rPr lang="cs-CZ" altLang="cs-CZ"/>
              <a:pPr>
                <a:defRPr/>
              </a:pPr>
              <a:t>27.02.2020</a:t>
            </a:fld>
            <a:endParaRPr lang="cs-CZ" alt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C9CD8FE-2EB6-4441-B81F-1DE8176834B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 smtClean="0"/>
            </a:lvl1pPr>
          </a:lstStyle>
          <a:p>
            <a:pPr>
              <a:defRPr/>
            </a:pPr>
            <a:fld id="{EFCA1295-37A5-43D4-998E-19D1F27B7E8C}" type="datetimeFigureOut">
              <a:rPr lang="cs-CZ" altLang="cs-CZ"/>
              <a:pPr>
                <a:defRPr/>
              </a:pPr>
              <a:t>27.02.2020</a:t>
            </a:fld>
            <a:endParaRPr lang="cs-CZ" alt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 smtClean="0"/>
            </a:lvl1pPr>
          </a:lstStyle>
          <a:p>
            <a:pPr>
              <a:defRPr/>
            </a:pPr>
            <a:fld id="{4F308AF3-60F0-4D14-9F01-713FE30BC38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Where can the information on environmental properties be found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Look up information on one chemical “compound” that you could find in your bathroom</a:t>
            </a:r>
          </a:p>
        </p:txBody>
      </p:sp>
      <p:sp>
        <p:nvSpPr>
          <p:cNvPr id="993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C5FE19-0031-487F-92F5-F93BF25146F1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50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18FF20-1C76-4BAA-B0D6-03FD8BF5276F}" type="slidenum">
              <a:rPr lang="cs-CZ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cs-CZ" altLang="en-US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8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1AE0E-DEC7-43BE-9B6E-E822886D423C}" type="slidenum">
              <a:rPr lang="cs-CZ" altLang="en-US" smtClean="0">
                <a:latin typeface="Times New Roman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cs-CZ" altLang="en-US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958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1AE0E-DEC7-43BE-9B6E-E822886D423C}" type="slidenum">
              <a:rPr lang="cs-CZ" altLang="en-US" smtClean="0">
                <a:latin typeface="Times New Roman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cs-CZ" altLang="en-US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09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1AE0E-DEC7-43BE-9B6E-E822886D423C}" type="slidenum">
              <a:rPr lang="cs-CZ" altLang="en-US" smtClean="0">
                <a:latin typeface="Times New Roman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cs-CZ" altLang="en-US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3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17E343-6856-4269-A1B9-EB2E7EA7774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9068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8C006-11A7-47F2-954C-EA8F9A3DA28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3641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56AF-6809-4C23-AC15-53A889BCD39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3369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6145-2F51-4C7F-BFCB-718C094D5D9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2262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A5951-0473-45DC-9EB6-0BED81688DB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837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4A72-28EE-4F82-ACC6-5C92F5B19C7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2550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B791-E6DF-4C1E-A0F5-B8D7BE655A7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4910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14DA3-7621-4AE2-8BCC-48E71287817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8893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08E89-9603-41DF-AE10-925A6DA8D48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5699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2BFA-0279-4F61-9F76-6D246D9D575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6102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B2572-7FF5-4473-9384-ADCBED7CEDC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169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9836BE82-BEC6-4693-980A-B5F64AC7A48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pic>
        <p:nvPicPr>
          <p:cNvPr id="1031" name="Obrázek 9" descr="logo_mu_cerne.g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44" r:id="rId2"/>
    <p:sldLayoutId id="214748385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12" Type="http://schemas.openxmlformats.org/officeDocument/2006/relationships/image" Target="../media/image16.png"/><Relationship Id="rId17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/>
          </p:cNvSpPr>
          <p:nvPr/>
        </p:nvSpPr>
        <p:spPr bwMode="auto">
          <a:xfrm>
            <a:off x="1371600" y="4248150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000066"/>
                </a:solidFill>
                <a:latin typeface="Tahoma" panose="020B0604030504040204" pitchFamily="34" charset="0"/>
              </a:rPr>
              <a:t/>
            </a:r>
            <a:br>
              <a:rPr lang="en-US" altLang="en-US" sz="2000" b="1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en-US" altLang="en-US" sz="2000">
                <a:solidFill>
                  <a:srgbClr val="000066"/>
                </a:solidFill>
                <a:latin typeface="Tahoma" panose="020B0604030504040204" pitchFamily="34" charset="0"/>
              </a:rPr>
              <a:t>Luděk Bláha, </a:t>
            </a:r>
            <a:r>
              <a:rPr lang="cs-CZ" altLang="en-US" sz="2000">
                <a:solidFill>
                  <a:srgbClr val="000066"/>
                </a:solidFill>
                <a:latin typeface="Tahoma" panose="020B0604030504040204" pitchFamily="34" charset="0"/>
              </a:rPr>
              <a:t>SCI MUNI</a:t>
            </a:r>
            <a:endParaRPr lang="en-US" altLang="en-US" sz="200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57200" y="2349500"/>
            <a:ext cx="838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3300"/>
                </a:solidFill>
              </a:rPr>
              <a:t>Chemical compounds in ecosystems</a:t>
            </a:r>
          </a:p>
          <a:p>
            <a:pPr algn="ctr">
              <a:spcBef>
                <a:spcPct val="0"/>
              </a:spcBef>
              <a:buClrTx/>
              <a:buNone/>
            </a:pPr>
            <a:r>
              <a:rPr lang="en-US" altLang="en-US" sz="4000" b="1" dirty="0">
                <a:solidFill>
                  <a:srgbClr val="FF3300"/>
                </a:solidFill>
              </a:rPr>
              <a:t>– introduction –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6148" name="Picture 7" descr="OPVK_MU_stred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4"/>
          <p:cNvSpPr>
            <a:spLocks noGrp="1"/>
          </p:cNvSpPr>
          <p:nvPr>
            <p:ph idx="1"/>
          </p:nvPr>
        </p:nvSpPr>
        <p:spPr>
          <a:xfrm>
            <a:off x="179388" y="1052513"/>
            <a:ext cx="8229600" cy="5113337"/>
          </a:xfrm>
        </p:spPr>
        <p:txBody>
          <a:bodyPr/>
          <a:lstStyle/>
          <a:p>
            <a:r>
              <a:rPr lang="en-US" altLang="en-US" sz="2800" b="1"/>
              <a:t>Overview of contamination sources</a:t>
            </a:r>
          </a:p>
          <a:p>
            <a:pPr lvl="1"/>
            <a:r>
              <a:rPr lang="en-US" altLang="en-US" sz="1600" i="1"/>
              <a:t>a student should have a general overview and be able to name representative examples</a:t>
            </a:r>
          </a:p>
          <a:p>
            <a:pPr lvl="1"/>
            <a:endParaRPr lang="en-US" altLang="en-US" sz="1600"/>
          </a:p>
          <a:p>
            <a:pPr lvl="1"/>
            <a:r>
              <a:rPr lang="en-US" altLang="en-US" sz="1800"/>
              <a:t>POINT SOURCES (easier to control and penalize)</a:t>
            </a:r>
          </a:p>
          <a:p>
            <a:pPr lvl="2"/>
            <a:r>
              <a:rPr lang="en-US" altLang="en-US" sz="1400"/>
              <a:t>communal wastewaters</a:t>
            </a:r>
          </a:p>
          <a:p>
            <a:pPr lvl="2"/>
            <a:r>
              <a:rPr lang="en-US" altLang="en-US" sz="1400"/>
              <a:t>industrial wastewaters</a:t>
            </a:r>
          </a:p>
          <a:p>
            <a:pPr lvl="2"/>
            <a:r>
              <a:rPr lang="en-US" altLang="en-US" sz="1400"/>
              <a:t>solid urban- and industrial wastes – damps / combustion</a:t>
            </a:r>
          </a:p>
          <a:p>
            <a:pPr lvl="1"/>
            <a:endParaRPr lang="en-US" altLang="en-US" sz="1800"/>
          </a:p>
          <a:p>
            <a:pPr lvl="1"/>
            <a:r>
              <a:rPr lang="en-US" altLang="en-US" sz="1800"/>
              <a:t>DIFFUSE SOURCES (difficult to control)</a:t>
            </a:r>
          </a:p>
          <a:p>
            <a:pPr lvl="2"/>
            <a:r>
              <a:rPr lang="en-US" altLang="en-US" sz="1400"/>
              <a:t>industry, </a:t>
            </a:r>
            <a:r>
              <a:rPr lang="cs-CZ" altLang="en-US" sz="1400"/>
              <a:t>engine </a:t>
            </a:r>
            <a:r>
              <a:rPr lang="en-US" altLang="en-US" sz="1400"/>
              <a:t>emissions, energy production	</a:t>
            </a:r>
          </a:p>
          <a:p>
            <a:pPr lvl="2"/>
            <a:r>
              <a:rPr lang="en-US" altLang="en-US" sz="1400"/>
              <a:t>surface run-offs (roads, roofs, coatings...)</a:t>
            </a:r>
          </a:p>
          <a:p>
            <a:pPr lvl="2"/>
            <a:r>
              <a:rPr lang="en-US" altLang="en-US" sz="1400"/>
              <a:t>agricultural activities</a:t>
            </a:r>
            <a:endParaRPr lang="cs-CZ" altLang="en-US" sz="1400"/>
          </a:p>
          <a:p>
            <a:pPr lvl="2"/>
            <a:endParaRPr lang="cs-CZ" altLang="en-US" sz="1400"/>
          </a:p>
          <a:p>
            <a:pPr lvl="1"/>
            <a:r>
              <a:rPr lang="cs-CZ" altLang="en-US" sz="1800"/>
              <a:t>LINE </a:t>
            </a:r>
            <a:r>
              <a:rPr lang="en-US" altLang="en-US" sz="1800"/>
              <a:t>SOURCES (difficult to control)</a:t>
            </a:r>
          </a:p>
          <a:p>
            <a:pPr lvl="2"/>
            <a:r>
              <a:rPr lang="cs-CZ" altLang="en-US" sz="1400"/>
              <a:t>(highways) traffic</a:t>
            </a:r>
            <a:endParaRPr lang="en-US" altLang="en-US" sz="1400"/>
          </a:p>
          <a:p>
            <a:pPr lvl="2"/>
            <a:endParaRPr lang="en-US" altLang="en-US" sz="1400"/>
          </a:p>
          <a:p>
            <a:endParaRPr lang="en-US" altLang="en-US"/>
          </a:p>
        </p:txBody>
      </p:sp>
      <p:sp>
        <p:nvSpPr>
          <p:cNvPr id="16387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Sources... and examples of representative contaminants</a:t>
            </a:r>
          </a:p>
        </p:txBody>
      </p:sp>
      <p:pic>
        <p:nvPicPr>
          <p:cNvPr id="16388" name="Picture 5" descr="http://wwws3.eea.europa.eu/themes/water/water-pollution/figures-and-maps/sources-of-pollution/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6648"/>
          <a:stretch>
            <a:fillRect/>
          </a:stretch>
        </p:blipFill>
        <p:spPr bwMode="auto">
          <a:xfrm>
            <a:off x="5545138" y="4068763"/>
            <a:ext cx="3275012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Communal wastewaters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8435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b="1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Primary </a:t>
            </a:r>
            <a:r>
              <a:rPr lang="en-US" altLang="en-US" sz="1600" b="1">
                <a:solidFill>
                  <a:schemeClr val="tx2"/>
                </a:solidFill>
              </a:rPr>
              <a:t>effect on water </a:t>
            </a:r>
            <a:r>
              <a:rPr lang="en-US" altLang="en-US" sz="1600"/>
              <a:t>... secondary also on soil and further influence on food chain (irrigation, WWT sludges)</a:t>
            </a:r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1800" b="1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Nontoxic organic compounds (fecal pollution)</a:t>
            </a:r>
          </a:p>
          <a:p>
            <a:pPr lvl="1">
              <a:lnSpc>
                <a:spcPct val="90000"/>
              </a:lnSpc>
            </a:pPr>
            <a:r>
              <a:rPr lang="en-US" altLang="en-US" sz="1600" b="1"/>
              <a:t>PPCP </a:t>
            </a:r>
            <a:r>
              <a:rPr lang="en-US" altLang="en-US" sz="1600"/>
              <a:t>(Pharmaceuticals and Personal Care Products)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Pharmaceuticals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Household chemicals (detergents, softeners, fragrances/musks)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Polycyclic aromatic hydrocarbons (PAHs)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Chlorinated compounds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Toxic metals</a:t>
            </a:r>
          </a:p>
          <a:p>
            <a:endParaRPr lang="en-US" altLang="en-US" sz="1600"/>
          </a:p>
        </p:txBody>
      </p:sp>
      <p:pic>
        <p:nvPicPr>
          <p:cNvPr id="18436" name="Picture 2" descr="http://www.omafra.gov.on.ca/english/nm/nasm/info/brochuref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4005263"/>
            <a:ext cx="3922712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6" b="5602"/>
          <a:stretch>
            <a:fillRect/>
          </a:stretch>
        </p:blipFill>
        <p:spPr bwMode="auto">
          <a:xfrm>
            <a:off x="2268538" y="4941888"/>
            <a:ext cx="28511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media.except.nl/media/cache/uploaded_images/asset_image/Industrie_All_v3_pure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t="10718" r="7700" b="10948"/>
          <a:stretch>
            <a:fillRect/>
          </a:stretch>
        </p:blipFill>
        <p:spPr bwMode="auto">
          <a:xfrm>
            <a:off x="5724525" y="2990850"/>
            <a:ext cx="31845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Industrial wastewaters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0484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b="1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Primary </a:t>
            </a:r>
            <a:r>
              <a:rPr lang="en-US" altLang="en-US" sz="1600" b="1">
                <a:solidFill>
                  <a:schemeClr val="tx2"/>
                </a:solidFill>
              </a:rPr>
              <a:t>effect on water </a:t>
            </a:r>
            <a:r>
              <a:rPr lang="en-US" altLang="en-US" sz="1600"/>
              <a:t>...</a:t>
            </a:r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1800" b="1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Specific products regarding the industrial type, examples: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Food industry – organic pollution, phytoestrogens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Pulp and paper industry – chlorine, organochlorine compounds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Metal processing – cooling and metalworking-fluids</a:t>
            </a:r>
            <a:br>
              <a:rPr lang="en-US" altLang="en-US" sz="1200"/>
            </a:br>
            <a:r>
              <a:rPr lang="en-US" altLang="en-US" sz="1200"/>
              <a:t>(chlorinated alkanes / paraffins)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etc.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Toxic metals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Acids, solvents (incl. halogenated)</a:t>
            </a:r>
          </a:p>
          <a:p>
            <a:pPr lvl="1">
              <a:lnSpc>
                <a:spcPct val="90000"/>
              </a:lnSpc>
            </a:pPr>
            <a:endParaRPr lang="en-US" altLang="en-US" sz="1600"/>
          </a:p>
          <a:p>
            <a:pPr lvl="1">
              <a:lnSpc>
                <a:spcPct val="90000"/>
              </a:lnSpc>
            </a:pPr>
            <a:r>
              <a:rPr lang="en-US" altLang="en-US" sz="1600"/>
              <a:t>Contaminants with global importance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Polychlorinated dibenzo-p-dioxins and furans (PCDD/Fs)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Polychlorinated biphenyls (PCBs)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Polycyclic aromatic hydrocarbons (PAHs)</a:t>
            </a:r>
          </a:p>
          <a:p>
            <a:pPr lvl="2">
              <a:lnSpc>
                <a:spcPct val="90000"/>
              </a:lnSpc>
            </a:pPr>
            <a:endParaRPr lang="en-US" altLang="en-US" sz="1200"/>
          </a:p>
          <a:p>
            <a:endParaRPr lang="en-US" altLang="en-US" sz="1600"/>
          </a:p>
        </p:txBody>
      </p:sp>
      <p:pic>
        <p:nvPicPr>
          <p:cNvPr id="20485" name="Picture 2" descr="http://www.iswa.uni-stuttgart.de/lsww/bilder/iwt_bereiche.e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157788"/>
            <a:ext cx="31829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800" b="1">
                <a:solidFill>
                  <a:schemeClr val="tx1"/>
                </a:solidFill>
              </a:rPr>
              <a:t>Landfills</a:t>
            </a:r>
            <a:r>
              <a:rPr lang="cs-CZ" altLang="en-US" sz="1800" b="1">
                <a:solidFill>
                  <a:schemeClr val="tx1"/>
                </a:solidFill>
              </a:rPr>
              <a:t> </a:t>
            </a:r>
            <a:r>
              <a:rPr lang="en-US" altLang="en-US" sz="1800" b="1">
                <a:solidFill>
                  <a:schemeClr val="tx1"/>
                </a:solidFill>
              </a:rPr>
              <a:t>&amp;</a:t>
            </a:r>
            <a:r>
              <a:rPr lang="cs-CZ" altLang="en-US" sz="1800" b="1">
                <a:solidFill>
                  <a:schemeClr val="tx1"/>
                </a:solidFill>
              </a:rPr>
              <a:t> </a:t>
            </a:r>
            <a:r>
              <a:rPr lang="en-US" altLang="en-US" sz="1800" b="1">
                <a:solidFill>
                  <a:schemeClr val="tx1"/>
                </a:solidFill>
              </a:rPr>
              <a:t>Industrial zones </a:t>
            </a:r>
            <a:r>
              <a:rPr lang="cs-CZ" altLang="en-US" sz="1800" b="1">
                <a:solidFill>
                  <a:schemeClr val="tx1"/>
                </a:solidFill>
              </a:rPr>
              <a:t>(brownfields)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2531" name="Zástupný symbol pro obsah 3"/>
          <p:cNvSpPr txBox="1">
            <a:spLocks/>
          </p:cNvSpPr>
          <p:nvPr/>
        </p:nvSpPr>
        <p:spPr bwMode="auto">
          <a:xfrm>
            <a:off x="107950" y="10525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Primary effect on</a:t>
            </a:r>
            <a:r>
              <a:rPr lang="en-US" altLang="en-US" sz="1600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2"/>
                </a:solidFill>
              </a:rPr>
              <a:t>ground water </a:t>
            </a:r>
            <a:r>
              <a:rPr lang="en-US" altLang="en-US" sz="1600"/>
              <a:t>(GW)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b="1"/>
          </a:p>
          <a:p>
            <a:pPr>
              <a:lnSpc>
                <a:spcPct val="90000"/>
              </a:lnSpc>
            </a:pPr>
            <a:r>
              <a:rPr lang="en-US" altLang="en-US" sz="1800" b="1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Specific products regarding the industrial type and landfilling, frequent GW contaminants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BTEX – benzene, toluene, ethylbenzene, and xylenes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Low molecular weight halogenated solvents– e.g. ethylenes (TCE, DCE)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Toxic metals</a:t>
            </a:r>
          </a:p>
          <a:p>
            <a:pPr lvl="1">
              <a:lnSpc>
                <a:spcPct val="90000"/>
              </a:lnSpc>
            </a:pPr>
            <a:endParaRPr lang="en-US" altLang="en-US" sz="1600"/>
          </a:p>
          <a:p>
            <a:pPr lvl="1">
              <a:lnSpc>
                <a:spcPct val="90000"/>
              </a:lnSpc>
            </a:pPr>
            <a:r>
              <a:rPr lang="en-US" altLang="en-US" sz="1600"/>
              <a:t>Contaminants with global importance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Polychlorinated dibenzo-p-dioxins and furans (PCDD/Fs)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Polychlorinated biphenyls (PCBs)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Organochlorine pesticides (OCPs)</a:t>
            </a:r>
          </a:p>
          <a:p>
            <a:pPr lvl="2">
              <a:lnSpc>
                <a:spcPct val="90000"/>
              </a:lnSpc>
            </a:pPr>
            <a:endParaRPr lang="en-US" altLang="en-US" sz="1200"/>
          </a:p>
          <a:p>
            <a:endParaRPr lang="en-US" altLang="en-US" sz="1600"/>
          </a:p>
        </p:txBody>
      </p:sp>
      <p:pic>
        <p:nvPicPr>
          <p:cNvPr id="22532" name="Picture 10" descr="http://wwws4.eea.europa.eu/publications/GH-07-97-595-EN-C2/Figure7_10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6139"/>
          <a:stretch>
            <a:fillRect/>
          </a:stretch>
        </p:blipFill>
        <p:spPr bwMode="auto">
          <a:xfrm>
            <a:off x="4386263" y="3573463"/>
            <a:ext cx="4757737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Industry, internal combustion engines, energy production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4579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b="1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Diffuse pollution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Primary </a:t>
            </a:r>
            <a:r>
              <a:rPr lang="en-US" altLang="en-US" sz="1600" b="1">
                <a:solidFill>
                  <a:schemeClr val="tx2"/>
                </a:solidFill>
              </a:rPr>
              <a:t>effect on atmosphere</a:t>
            </a:r>
            <a:r>
              <a:rPr lang="en-US" altLang="en-US" sz="1600"/>
              <a:t> + on all ecosystems</a:t>
            </a:r>
          </a:p>
          <a:p>
            <a:pPr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1800" b="1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Toxic metals (e.g. Pb, Cd etc.)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CO, CO2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Polycyclic aromatic hydrocarbons (PAHs)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SOx, NOx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Polychlorinated dibenzo-p-dioxins and furans (PCDD/Fs)</a:t>
            </a:r>
          </a:p>
          <a:p>
            <a:pPr lvl="1">
              <a:lnSpc>
                <a:spcPct val="90000"/>
              </a:lnSpc>
            </a:pPr>
            <a:endParaRPr lang="en-US" altLang="en-US" sz="1600"/>
          </a:p>
          <a:p>
            <a:pPr lvl="1">
              <a:lnSpc>
                <a:spcPct val="90000"/>
              </a:lnSpc>
            </a:pPr>
            <a:r>
              <a:rPr lang="en-US" altLang="en-US" sz="1600" b="1"/>
              <a:t>Specific organic compounds used by industry</a:t>
            </a:r>
          </a:p>
          <a:p>
            <a:pPr lvl="2">
              <a:lnSpc>
                <a:spcPct val="90000"/>
              </a:lnSpc>
            </a:pPr>
            <a:r>
              <a:rPr lang="en-US" altLang="en-US" sz="1400"/>
              <a:t>Regarding the type of the industry </a:t>
            </a:r>
          </a:p>
          <a:p>
            <a:pPr lvl="2">
              <a:lnSpc>
                <a:spcPct val="90000"/>
              </a:lnSpc>
            </a:pPr>
            <a:r>
              <a:rPr lang="en-US" altLang="en-US" sz="1400"/>
              <a:t>Global importance e.g. Polychlorinated biphenyls (PCBs)</a:t>
            </a:r>
          </a:p>
          <a:p>
            <a:endParaRPr lang="en-US" altLang="en-US" sz="1800"/>
          </a:p>
        </p:txBody>
      </p:sp>
      <p:pic>
        <p:nvPicPr>
          <p:cNvPr id="24580" name="Picture 4" descr="http://tiki.oneworld.org/energy/wonder_pollu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4724400"/>
            <a:ext cx="3195637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b="1">
                <a:solidFill>
                  <a:schemeClr val="tx1"/>
                </a:solidFill>
              </a:rPr>
              <a:t>Surface r</a:t>
            </a:r>
            <a:r>
              <a:rPr lang="en-US" altLang="en-US" b="1">
                <a:solidFill>
                  <a:schemeClr val="tx1"/>
                </a:solidFill>
              </a:rPr>
              <a:t>un off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6627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b="1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Diffuse pollution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Primary </a:t>
            </a:r>
            <a:r>
              <a:rPr lang="en-US" altLang="en-US" sz="1600" b="1">
                <a:solidFill>
                  <a:schemeClr val="tx2"/>
                </a:solidFill>
              </a:rPr>
              <a:t>effect on water </a:t>
            </a:r>
            <a:r>
              <a:rPr lang="en-US" altLang="en-US" sz="1600"/>
              <a:t>(surface and ground)... </a:t>
            </a:r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1800" b="1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Construction chemicals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Chlorinated compounds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Toxic metals</a:t>
            </a:r>
          </a:p>
          <a:p>
            <a:pPr lvl="1">
              <a:lnSpc>
                <a:spcPct val="90000"/>
              </a:lnSpc>
            </a:pPr>
            <a:endParaRPr lang="en-US" altLang="en-US" sz="1600"/>
          </a:p>
          <a:p>
            <a:pPr lvl="1">
              <a:lnSpc>
                <a:spcPct val="90000"/>
              </a:lnSpc>
            </a:pPr>
            <a:r>
              <a:rPr lang="en-US" altLang="en-US" sz="1600"/>
              <a:t>Contaminants with global importance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Polychlorinated dibenzo-p-dioxins and furans (PCDD/Fs)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Polychlorinated biphenyls (PCBs)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Polycyclic aromatic hydrocarbons (PAHs)</a:t>
            </a:r>
          </a:p>
          <a:p>
            <a:pPr lvl="2">
              <a:lnSpc>
                <a:spcPct val="90000"/>
              </a:lnSpc>
            </a:pPr>
            <a:endParaRPr lang="en-US" altLang="en-US" sz="1200"/>
          </a:p>
          <a:p>
            <a:endParaRPr lang="en-US" altLang="en-US" sz="1600"/>
          </a:p>
        </p:txBody>
      </p:sp>
      <p:pic>
        <p:nvPicPr>
          <p:cNvPr id="26628" name="Picture 2" descr="http://www.livingonkarst.org/images/image00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4019550"/>
            <a:ext cx="47656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http://pugetsound.org/education/polluted-runoff/images/stormwaterjourn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268413"/>
            <a:ext cx="1957387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Agriculture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8675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b="1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Diffuse pollution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Primary </a:t>
            </a:r>
            <a:r>
              <a:rPr lang="en-US" altLang="en-US" sz="1600" b="1">
                <a:solidFill>
                  <a:schemeClr val="tx2"/>
                </a:solidFill>
              </a:rPr>
              <a:t>effect on soil.</a:t>
            </a:r>
            <a:r>
              <a:rPr lang="en-US" altLang="en-US" sz="1600"/>
              <a:t>.. but indirectly also on all other env. components</a:t>
            </a:r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1800" b="1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Pant protection treatments (pesticides)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Fertilizers (N-, P-) and contaminants therein (often e.g. Cd)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Veterinary pharmaceuticals (</a:t>
            </a:r>
            <a:r>
              <a:rPr lang="en-US" altLang="en-US" sz="1600">
                <a:sym typeface="Wingdings" panose="05000000000000000000" pitchFamily="2" charset="2"/>
              </a:rPr>
              <a:t> application of manure)</a:t>
            </a:r>
            <a:endParaRPr lang="en-US" altLang="en-US" sz="1600"/>
          </a:p>
          <a:p>
            <a:pPr lvl="2">
              <a:lnSpc>
                <a:spcPct val="90000"/>
              </a:lnSpc>
            </a:pPr>
            <a:endParaRPr lang="en-US" altLang="en-US" sz="1600"/>
          </a:p>
          <a:p>
            <a:pPr lvl="2">
              <a:lnSpc>
                <a:spcPct val="90000"/>
              </a:lnSpc>
            </a:pPr>
            <a:endParaRPr lang="en-US" altLang="en-US" sz="1200"/>
          </a:p>
          <a:p>
            <a:endParaRPr lang="en-US" altLang="en-US" sz="1600"/>
          </a:p>
        </p:txBody>
      </p:sp>
      <p:pic>
        <p:nvPicPr>
          <p:cNvPr id="28676" name="Picture 4" descr="http://univr-cms.u-strasbg.fr/depotcel/DepotCel/592/contexte/fig1_en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284538"/>
            <a:ext cx="6048375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Main groups of pollutants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Important terms, abbreviations... and structures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875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119403"/>
              </p:ext>
            </p:extLst>
          </p:nvPr>
        </p:nvGraphicFramePr>
        <p:xfrm>
          <a:off x="215900" y="1084276"/>
          <a:ext cx="8820150" cy="5585084"/>
        </p:xfrm>
        <a:graphic>
          <a:graphicData uri="http://schemas.openxmlformats.org/drawingml/2006/table">
            <a:tbl>
              <a:tblPr/>
              <a:tblGrid>
                <a:gridCol w="2771924">
                  <a:extLst>
                    <a:ext uri="{9D8B030D-6E8A-4147-A177-3AD203B41FA5}">
                      <a16:colId xmlns:a16="http://schemas.microsoft.com/office/drawing/2014/main" val="417267544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883130374"/>
                    </a:ext>
                  </a:extLst>
                </a:gridCol>
                <a:gridCol w="3239914">
                  <a:extLst>
                    <a:ext uri="{9D8B030D-6E8A-4147-A177-3AD203B41FA5}">
                      <a16:colId xmlns:a16="http://schemas.microsoft.com/office/drawing/2014/main" val="312087938"/>
                    </a:ext>
                  </a:extLst>
                </a:gridCol>
              </a:tblGrid>
              <a:tr h="719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Pesticides</a:t>
                      </a:r>
                      <a:r>
                        <a:rPr kumimoji="0" lang="cs-CZ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(Plant Protection Products: primarily agriculture use)</a:t>
                      </a:r>
                      <a:endParaRPr kumimoji="0" lang="en-US" alt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for pests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DDT, parathion,</a:t>
                      </a:r>
                      <a:r>
                        <a:rPr kumimoji="0" lang="cs-CZ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atrzine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glyphosate (</a:t>
                      </a:r>
                      <a:r>
                        <a:rPr kumimoji="0" lang="cs-CZ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ound</a:t>
                      </a:r>
                      <a:r>
                        <a:rPr kumimoji="0" lang="cs-CZ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p)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039777"/>
                  </a:ext>
                </a:extLst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Biocides </a:t>
                      </a:r>
                      <a:r>
                        <a:rPr kumimoji="0" lang="cs-CZ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 household use)</a:t>
                      </a:r>
                      <a:endParaRPr kumimoji="0" lang="en-US" alt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to biota, including also anti-bacterial agents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Chlorine (bleach), Triclosan (antibacterial soaps)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308467"/>
                  </a:ext>
                </a:extLst>
              </a:tr>
              <a:tr h="504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Insecticides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for insect/arthropods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DDT, parathion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390359"/>
                  </a:ext>
                </a:extLst>
              </a:tr>
              <a:tr h="5760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Herbicides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for plants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2,4-D, glyphosate, atrazine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176210"/>
                  </a:ext>
                </a:extLst>
              </a:tr>
              <a:tr h="4793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Fungicides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for fungi/moulds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Pesticides containing toxic metals (Hg, Cu)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467874"/>
                  </a:ext>
                </a:extLst>
              </a:tr>
              <a:tr h="4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Rodenticides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for rodents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Cyanide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432785"/>
                  </a:ext>
                </a:extLst>
              </a:tr>
              <a:tr h="4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Carcinogens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Induce cancer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Benzo[a]pyrene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778277"/>
                  </a:ext>
                </a:extLst>
              </a:tr>
              <a:tr h="5441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Reprotoxins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 on reproduction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Ethinylestradiol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635509"/>
                  </a:ext>
                </a:extLst>
              </a:tr>
              <a:tr h="7016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Endocrine disruptors</a:t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</a:t>
                      </a:r>
                      <a:r>
                        <a:rPr kumimoji="0" lang="cs-CZ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hormone systems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Ethinylestradiol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tributyltin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383113"/>
                  </a:ext>
                </a:extLst>
              </a:tr>
            </a:tbl>
          </a:graphicData>
        </a:graphic>
      </p:graphicFrame>
      <p:sp>
        <p:nvSpPr>
          <p:cNvPr id="32808" name="Nadpis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Compounds grouped by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773" name="Group 61"/>
          <p:cNvGraphicFramePr>
            <a:graphicFrameLocks noGrp="1"/>
          </p:cNvGraphicFramePr>
          <p:nvPr/>
        </p:nvGraphicFramePr>
        <p:xfrm>
          <a:off x="215900" y="1125538"/>
          <a:ext cx="8820150" cy="5005486"/>
        </p:xfrm>
        <a:graphic>
          <a:graphicData uri="http://schemas.openxmlformats.org/drawingml/2006/table">
            <a:tbl>
              <a:tblPr/>
              <a:tblGrid>
                <a:gridCol w="294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93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Lipophilic (hydrophobic)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Soluble in fat / low solubility in water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DDT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Hydrophilic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Soluble in water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Phenol, modern insecticides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Neutral organic compounds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Uncharged compounds (do not ionize)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DDT, PCB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9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Radioactive compounds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Unstable, decay and emit radiation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Radon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Surfactants, detergents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Compounds lowering surface tension between two phases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Nonylphenol, alkylbenzene sulfonates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Persistent compounds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Very long half-life in the environment (do not degrade)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DDT, PCB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5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Volatile organic compounds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Volatile organic compounds (</a:t>
                      </a:r>
                      <a:r>
                        <a:rPr kumimoji="0" lang="en-US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VOCs</a:t>
                      </a: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Acetone, Benzene, Formaldehyde,  Xylene Perchloroethylene, Toluene etc.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4852" name="Nadpis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 dirty="0">
                <a:solidFill>
                  <a:schemeClr val="tx1"/>
                </a:solidFill>
              </a:rPr>
              <a:t>Compounds grouped by </a:t>
            </a:r>
            <a:r>
              <a:rPr lang="en-US" altLang="en-US" b="1" dirty="0" err="1">
                <a:solidFill>
                  <a:schemeClr val="tx1"/>
                </a:solidFill>
              </a:rPr>
              <a:t>phys</a:t>
            </a:r>
            <a:r>
              <a:rPr lang="cs-CZ" altLang="en-US" b="1" dirty="0">
                <a:solidFill>
                  <a:schemeClr val="tx1"/>
                </a:solidFill>
              </a:rPr>
              <a:t>ico</a:t>
            </a:r>
            <a:r>
              <a:rPr lang="en-US" altLang="en-US" b="1" dirty="0">
                <a:solidFill>
                  <a:schemeClr val="tx1"/>
                </a:solidFill>
              </a:rPr>
              <a:t>-chem</a:t>
            </a:r>
            <a:r>
              <a:rPr lang="cs-CZ" altLang="en-US" b="1" dirty="0">
                <a:solidFill>
                  <a:schemeClr val="tx1"/>
                </a:solidFill>
              </a:rPr>
              <a:t>ical</a:t>
            </a:r>
            <a:r>
              <a:rPr lang="en-US" altLang="en-US" b="1" dirty="0">
                <a:solidFill>
                  <a:schemeClr val="tx1"/>
                </a:solidFill>
              </a:rPr>
              <a:t> properties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 dirty="0">
                <a:solidFill>
                  <a:schemeClr val="tx1"/>
                </a:solidFill>
              </a:rPr>
              <a:t>Take home messages of this lecture:</a:t>
            </a:r>
          </a:p>
        </p:txBody>
      </p:sp>
      <p:sp>
        <p:nvSpPr>
          <p:cNvPr id="81923" name="Rectangle 3"/>
          <p:cNvSpPr>
            <a:spLocks/>
          </p:cNvSpPr>
          <p:nvPr/>
        </p:nvSpPr>
        <p:spPr bwMode="auto">
          <a:xfrm>
            <a:off x="179388" y="1341438"/>
            <a:ext cx="87852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Know the names, chemical properties (basic structural character) and sources of the main groups of pollutants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Explain what environmental factors </a:t>
            </a:r>
            <a:r>
              <a:rPr lang="cs-CZ" altLang="en-US" sz="2800" dirty="0"/>
              <a:t>(</a:t>
            </a:r>
            <a:r>
              <a:rPr lang="cs-CZ" altLang="en-US" sz="2800" dirty="0" err="1"/>
              <a:t>i.e</a:t>
            </a:r>
            <a:r>
              <a:rPr lang="cs-CZ" altLang="en-US" sz="2800" dirty="0"/>
              <a:t>. </a:t>
            </a:r>
            <a:r>
              <a:rPr lang="cs-CZ" altLang="en-US" sz="2800" dirty="0" err="1"/>
              <a:t>external</a:t>
            </a:r>
            <a:r>
              <a:rPr lang="cs-CZ" altLang="en-US" sz="2800" dirty="0"/>
              <a:t>) and </a:t>
            </a:r>
            <a:r>
              <a:rPr lang="cs-CZ" altLang="en-US" sz="2800" dirty="0" err="1"/>
              <a:t>what</a:t>
            </a:r>
            <a:r>
              <a:rPr lang="cs-CZ" altLang="en-US" sz="2800" dirty="0"/>
              <a:t> </a:t>
            </a:r>
            <a:r>
              <a:rPr lang="cs-CZ" altLang="en-US" sz="2800" dirty="0" err="1"/>
              <a:t>properties</a:t>
            </a:r>
            <a:r>
              <a:rPr lang="cs-CZ" altLang="en-US" sz="2800" dirty="0"/>
              <a:t> </a:t>
            </a:r>
            <a:r>
              <a:rPr lang="cs-CZ" altLang="en-US" sz="2800" dirty="0" err="1"/>
              <a:t>of</a:t>
            </a:r>
            <a:r>
              <a:rPr lang="cs-CZ" altLang="en-US" sz="2800" dirty="0"/>
              <a:t> </a:t>
            </a:r>
            <a:r>
              <a:rPr lang="cs-CZ" altLang="en-US" sz="2800" dirty="0" err="1"/>
              <a:t>chemicals</a:t>
            </a:r>
            <a:r>
              <a:rPr lang="cs-CZ" altLang="en-US" sz="2800" dirty="0"/>
              <a:t> (</a:t>
            </a:r>
            <a:r>
              <a:rPr lang="cs-CZ" altLang="en-US" sz="2800" dirty="0" err="1"/>
              <a:t>inherited</a:t>
            </a:r>
            <a:r>
              <a:rPr lang="cs-CZ" altLang="en-US" sz="2800" dirty="0"/>
              <a:t>) </a:t>
            </a:r>
            <a:r>
              <a:rPr lang="en-US" altLang="en-US" sz="2800" dirty="0"/>
              <a:t>influence the </a:t>
            </a:r>
            <a:r>
              <a:rPr lang="en-US" altLang="en-US" sz="2800" b="1" u="sng" dirty="0"/>
              <a:t>behavior</a:t>
            </a:r>
            <a:r>
              <a:rPr lang="en-US" altLang="en-US" sz="2800" dirty="0"/>
              <a:t> of compounds in the environment (</a:t>
            </a:r>
            <a:r>
              <a:rPr lang="en-US" altLang="en-US" sz="2800" dirty="0" err="1"/>
              <a:t>logK</a:t>
            </a:r>
            <a:r>
              <a:rPr lang="en-US" altLang="en-US" sz="2800" baseline="-25000" dirty="0" err="1"/>
              <a:t>ow</a:t>
            </a:r>
            <a:r>
              <a:rPr lang="en-US" altLang="en-US" sz="2800" dirty="0"/>
              <a:t>, H, persistence)…</a:t>
            </a:r>
          </a:p>
          <a:p>
            <a:pPr eaLnBrk="1" hangingPunct="1"/>
            <a:r>
              <a:rPr lang="en-US" altLang="en-US" sz="2800" dirty="0"/>
              <a:t>… and thus condition the extent of </a:t>
            </a:r>
            <a:r>
              <a:rPr lang="en-US" altLang="en-US" sz="2800" b="1" u="sng" dirty="0"/>
              <a:t>bioavailability</a:t>
            </a:r>
            <a:r>
              <a:rPr lang="en-US" altLang="en-US" sz="2800" b="1" dirty="0"/>
              <a:t> </a:t>
            </a:r>
            <a:r>
              <a:rPr lang="en-US" altLang="en-US" sz="2800" dirty="0"/>
              <a:t>of compounds in the environment and </a:t>
            </a:r>
            <a:r>
              <a:rPr lang="cs-CZ" altLang="en-US" sz="2800" b="1" u="sng" dirty="0" err="1"/>
              <a:t>exposure</a:t>
            </a:r>
            <a:r>
              <a:rPr lang="en-US" altLang="en-US" sz="2800" dirty="0"/>
              <a:t> of organisms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34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867502"/>
              </p:ext>
            </p:extLst>
          </p:nvPr>
        </p:nvGraphicFramePr>
        <p:xfrm>
          <a:off x="180975" y="1125538"/>
          <a:ext cx="8928100" cy="4556185"/>
        </p:xfrm>
        <a:graphic>
          <a:graphicData uri="http://schemas.openxmlformats.org/drawingml/2006/table">
            <a:tbl>
              <a:tblPr/>
              <a:tblGrid>
                <a:gridCol w="2484438">
                  <a:extLst>
                    <a:ext uri="{9D8B030D-6E8A-4147-A177-3AD203B41FA5}">
                      <a16:colId xmlns:a16="http://schemas.microsoft.com/office/drawing/2014/main" val="2711299528"/>
                    </a:ext>
                  </a:extLst>
                </a:gridCol>
                <a:gridCol w="3275012">
                  <a:extLst>
                    <a:ext uri="{9D8B030D-6E8A-4147-A177-3AD203B41FA5}">
                      <a16:colId xmlns:a16="http://schemas.microsoft.com/office/drawing/2014/main" val="932916927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317454987"/>
                    </a:ext>
                  </a:extLst>
                </a:gridCol>
              </a:tblGrid>
              <a:tr h="679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Chlorinated hydrocarbons, organochlorine compounds 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DDT, PCB, PCDD/Fs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142469"/>
                  </a:ext>
                </a:extLst>
              </a:tr>
              <a:tr h="550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PCBs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Polychlorinated biphenyls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PCB153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891032"/>
                  </a:ext>
                </a:extLst>
              </a:tr>
              <a:tr h="550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PAHs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Polycyclic aromatic hydrocarbons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Benzo[a]pyrene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871127"/>
                  </a:ext>
                </a:extLst>
              </a:tr>
              <a:tr h="5523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PCDD/Fs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Polychlorinated dibenzo-p-dioxins and -furans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2,3,7,8-TCDD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250414"/>
                  </a:ext>
                </a:extLst>
              </a:tr>
              <a:tr h="4984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metals, heavy metals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Hg, Pb, Cd (+ others)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013020"/>
                  </a:ext>
                </a:extLst>
              </a:tr>
              <a:tr h="431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Organometallics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Alkyl tins</a:t>
                      </a:r>
                      <a:r>
                        <a:rPr kumimoji="0" lang="cs-CZ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cs-CZ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Methyl-mercury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70547"/>
                  </a:ext>
                </a:extLst>
              </a:tr>
              <a:tr h="518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Organophosphates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Compounds (insecticides) – e.g. parathion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493026"/>
                  </a:ext>
                </a:extLst>
              </a:tr>
              <a:tr h="774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BTEX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Benzene and its derivates –contamination of ground water and air (volatiles)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Benzene, Toluene, Ethylbenzene, Xylenes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389527"/>
                  </a:ext>
                </a:extLst>
              </a:tr>
            </a:tbl>
          </a:graphicData>
        </a:graphic>
      </p:graphicFrame>
      <p:sp>
        <p:nvSpPr>
          <p:cNvPr id="36904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Significant compounds grouped by their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4581525"/>
            <a:ext cx="27463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76238" y="654050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DDT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50900"/>
            <a:ext cx="18700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795963" y="620713"/>
            <a:ext cx="272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PCB153 (very abundant)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18954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867025"/>
            <a:ext cx="2592387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 Box 13"/>
          <p:cNvSpPr txBox="1">
            <a:spLocks noChangeArrowheads="1"/>
          </p:cNvSpPr>
          <p:nvPr/>
        </p:nvSpPr>
        <p:spPr bwMode="auto">
          <a:xfrm>
            <a:off x="323850" y="2355850"/>
            <a:ext cx="501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Polychlorinated dioxines and furans (PCDD/Fs)</a:t>
            </a:r>
          </a:p>
        </p:txBody>
      </p:sp>
      <p:pic>
        <p:nvPicPr>
          <p:cNvPr id="38921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22563"/>
            <a:ext cx="19097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38463"/>
            <a:ext cx="1524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Text Box 16"/>
          <p:cNvSpPr txBox="1">
            <a:spLocks noChangeArrowheads="1"/>
          </p:cNvSpPr>
          <p:nvPr/>
        </p:nvSpPr>
        <p:spPr bwMode="auto">
          <a:xfrm>
            <a:off x="5364163" y="2506663"/>
            <a:ext cx="382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Benzo[a]pyrene – example of PAHs</a:t>
            </a:r>
          </a:p>
        </p:txBody>
      </p:sp>
      <p:sp>
        <p:nvSpPr>
          <p:cNvPr id="38924" name="Text Box 21"/>
          <p:cNvSpPr txBox="1">
            <a:spLocks noChangeArrowheads="1"/>
          </p:cNvSpPr>
          <p:nvPr/>
        </p:nvSpPr>
        <p:spPr bwMode="auto">
          <a:xfrm>
            <a:off x="3924300" y="4292600"/>
            <a:ext cx="2047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Tributyltin chloride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(Organometal)</a:t>
            </a:r>
          </a:p>
        </p:txBody>
      </p:sp>
      <p:pic>
        <p:nvPicPr>
          <p:cNvPr id="38925" name="Picture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373688"/>
            <a:ext cx="20510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6" name="Text Box 27"/>
          <p:cNvSpPr txBox="1">
            <a:spLocks noChangeArrowheads="1"/>
          </p:cNvSpPr>
          <p:nvPr/>
        </p:nvSpPr>
        <p:spPr bwMode="auto">
          <a:xfrm>
            <a:off x="468313" y="5099050"/>
            <a:ext cx="1258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Cypermethrin</a:t>
            </a:r>
          </a:p>
        </p:txBody>
      </p:sp>
      <p:pic>
        <p:nvPicPr>
          <p:cNvPr id="38927" name="Picture 2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868863"/>
            <a:ext cx="20955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8" name="Text Box 27"/>
          <p:cNvSpPr txBox="1">
            <a:spLocks noChangeArrowheads="1"/>
          </p:cNvSpPr>
          <p:nvPr/>
        </p:nvSpPr>
        <p:spPr bwMode="auto">
          <a:xfrm>
            <a:off x="6415088" y="4208463"/>
            <a:ext cx="214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Organophosphates</a:t>
            </a:r>
          </a:p>
        </p:txBody>
      </p:sp>
      <p:sp>
        <p:nvSpPr>
          <p:cNvPr id="38929" name="Text Box 3"/>
          <p:cNvSpPr txBox="1">
            <a:spLocks noChangeArrowheads="1"/>
          </p:cNvSpPr>
          <p:nvPr/>
        </p:nvSpPr>
        <p:spPr bwMode="auto">
          <a:xfrm>
            <a:off x="2627313" y="811213"/>
            <a:ext cx="787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BTEX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pic>
        <p:nvPicPr>
          <p:cNvPr id="38930" name="Picture 23" descr="http://upload.wikimedia.org/wikipedia/commons/thumb/1/11/Benzene_Toluene_and_ortho-%2Cmeta-%2Cand_para-xylene.svg/317px-Benzene_Toluene_and_ortho-%2Cmeta-%2Cand_para-xylene.sv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95313"/>
            <a:ext cx="20193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1" name="TextovéPole 24"/>
          <p:cNvSpPr txBox="1">
            <a:spLocks noChangeArrowheads="1"/>
          </p:cNvSpPr>
          <p:nvPr/>
        </p:nvSpPr>
        <p:spPr bwMode="auto">
          <a:xfrm>
            <a:off x="179388" y="115888"/>
            <a:ext cx="8661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 b="1" dirty="0">
                <a:solidFill>
                  <a:schemeClr val="tx2"/>
                </a:solidFill>
              </a:rPr>
              <a:t>Student should be aware of </a:t>
            </a:r>
            <a:r>
              <a:rPr lang="en-US" altLang="en-US" sz="2400" b="1" dirty="0">
                <a:solidFill>
                  <a:schemeClr val="tx2"/>
                </a:solidFill>
              </a:rPr>
              <a:t>the most important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>
                <a:solidFill>
                  <a:schemeClr val="tx1"/>
                </a:solidFill>
              </a:rPr>
              <a:t>Further commont terms/a</a:t>
            </a:r>
            <a:r>
              <a:rPr lang="en-US" altLang="en-US">
                <a:solidFill>
                  <a:schemeClr val="tx1"/>
                </a:solidFill>
              </a:rPr>
              <a:t>bbreviations – groups of compounds</a:t>
            </a:r>
          </a:p>
        </p:txBody>
      </p:sp>
      <p:sp>
        <p:nvSpPr>
          <p:cNvPr id="40963" name="Zástupný symbol pro obsah 18"/>
          <p:cNvSpPr>
            <a:spLocks noGrp="1"/>
          </p:cNvSpPr>
          <p:nvPr>
            <p:ph idx="1"/>
          </p:nvPr>
        </p:nvSpPr>
        <p:spPr>
          <a:xfrm>
            <a:off x="179388" y="1052513"/>
            <a:ext cx="8785225" cy="5545137"/>
          </a:xfrm>
        </p:spPr>
        <p:txBody>
          <a:bodyPr/>
          <a:lstStyle/>
          <a:p>
            <a:r>
              <a:rPr lang="en-US" altLang="en-US" sz="2000" b="1" dirty="0"/>
              <a:t>HPVC - </a:t>
            </a:r>
            <a:r>
              <a:rPr lang="en-US" altLang="en-US" sz="2000" dirty="0"/>
              <a:t>High-production volume chemicals (from the REACH legislation)</a:t>
            </a:r>
          </a:p>
          <a:p>
            <a:r>
              <a:rPr lang="en-US" altLang="en-US" sz="2000" b="1" dirty="0"/>
              <a:t>CMR - </a:t>
            </a:r>
            <a:r>
              <a:rPr lang="en-US" altLang="en-US" sz="2000" dirty="0"/>
              <a:t>Carcinogenic, mutagenic or </a:t>
            </a:r>
            <a:r>
              <a:rPr lang="en-US" altLang="en-US" sz="2000" dirty="0" err="1"/>
              <a:t>reprotoxic</a:t>
            </a:r>
            <a:r>
              <a:rPr lang="en-US" altLang="en-US" sz="2000" dirty="0"/>
              <a:t> (from the REACH legislation)</a:t>
            </a:r>
          </a:p>
          <a:p>
            <a:r>
              <a:rPr lang="en-US" altLang="en-US" sz="2000" b="1" dirty="0"/>
              <a:t>EDC - </a:t>
            </a:r>
            <a:r>
              <a:rPr lang="en-US" altLang="en-US" sz="2000" dirty="0"/>
              <a:t>Endocrine disruptive compounds</a:t>
            </a:r>
          </a:p>
          <a:p>
            <a:r>
              <a:rPr lang="en-US" altLang="en-US" sz="2000" b="1" dirty="0"/>
              <a:t>POPs – </a:t>
            </a:r>
            <a:r>
              <a:rPr lang="en-US" altLang="en-US" sz="2000" dirty="0"/>
              <a:t>Persistent organic pollutants (as defined in the Stockholm Convention)</a:t>
            </a:r>
          </a:p>
          <a:p>
            <a:r>
              <a:rPr lang="en-US" altLang="en-US" sz="2000" b="1" dirty="0"/>
              <a:t>OCPs – </a:t>
            </a:r>
            <a:r>
              <a:rPr lang="en-US" altLang="en-US" sz="2000" dirty="0"/>
              <a:t>Organochlorine pesticides (e.g. DDT, </a:t>
            </a:r>
            <a:r>
              <a:rPr lang="en-US" altLang="en-US" sz="2000" dirty="0" err="1"/>
              <a:t>lindane</a:t>
            </a:r>
            <a:r>
              <a:rPr lang="en-US" altLang="en-US" sz="2000" dirty="0"/>
              <a:t> etc.)</a:t>
            </a:r>
          </a:p>
          <a:p>
            <a:r>
              <a:rPr lang="en-US" altLang="en-US" sz="2000" b="1" dirty="0"/>
              <a:t>PBT – </a:t>
            </a:r>
            <a:r>
              <a:rPr lang="en-US" altLang="en-US" sz="2000" dirty="0"/>
              <a:t>Persistent </a:t>
            </a:r>
            <a:r>
              <a:rPr lang="en-US" altLang="en-US" sz="2000" dirty="0" err="1"/>
              <a:t>bioaccumulative</a:t>
            </a:r>
            <a:r>
              <a:rPr lang="en-US" altLang="en-US" sz="2000" dirty="0"/>
              <a:t> and toxic compounds </a:t>
            </a:r>
          </a:p>
          <a:p>
            <a:pPr lvl="1"/>
            <a:r>
              <a:rPr lang="en-US" altLang="en-US" sz="1200" dirty="0"/>
              <a:t>very dangerous - specific legislation</a:t>
            </a:r>
          </a:p>
          <a:p>
            <a:r>
              <a:rPr lang="en-US" altLang="en-US" sz="2000" b="1" dirty="0"/>
              <a:t>PPCP - </a:t>
            </a:r>
            <a:r>
              <a:rPr lang="en-US" altLang="en-US" sz="2000" dirty="0"/>
              <a:t>Pharmaceuticals and personal care products</a:t>
            </a:r>
          </a:p>
          <a:p>
            <a:r>
              <a:rPr lang="en-US" altLang="en-US" sz="2000" b="1" dirty="0"/>
              <a:t>PPP  - </a:t>
            </a:r>
            <a:r>
              <a:rPr lang="en-US" altLang="en-US" sz="2000" dirty="0"/>
              <a:t>Plant protection products </a:t>
            </a:r>
          </a:p>
          <a:p>
            <a:pPr lvl="1"/>
            <a:r>
              <a:rPr lang="en-US" altLang="en-US" sz="1200" dirty="0"/>
              <a:t>(generally „pesticides“)</a:t>
            </a:r>
          </a:p>
          <a:p>
            <a:r>
              <a:rPr lang="en-US" altLang="en-US" sz="2000" b="1" dirty="0"/>
              <a:t>HCs - </a:t>
            </a:r>
            <a:r>
              <a:rPr lang="en-US" altLang="en-US" sz="2000" dirty="0"/>
              <a:t>Halogenated compounds (usually at ground water contamination)</a:t>
            </a:r>
          </a:p>
          <a:p>
            <a:r>
              <a:rPr lang="en-US" altLang="en-US" sz="2000" b="1" dirty="0"/>
              <a:t>Emerging contaminants – </a:t>
            </a:r>
            <a:r>
              <a:rPr lang="en-US" altLang="en-US" sz="1200" dirty="0"/>
              <a:t>generally polar compounds, </a:t>
            </a:r>
            <a:r>
              <a:rPr lang="en-US" altLang="en-US" sz="1200" dirty="0">
                <a:latin typeface="Calibri" panose="020F0502020204030204" pitchFamily="34" charset="0"/>
              </a:rPr>
              <a:t>which are not well studied, yet (previously most attention to persistent compounds!)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Environmental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6"/>
          <p:cNvSpPr>
            <a:spLocks noGrp="1"/>
          </p:cNvSpPr>
          <p:nvPr>
            <p:ph type="title"/>
          </p:nvPr>
        </p:nvSpPr>
        <p:spPr bwMode="auto">
          <a:xfrm>
            <a:off x="0" y="333375"/>
            <a:ext cx="9144000" cy="6477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Risk of compound presence to the environment – which parameters are determining?</a:t>
            </a:r>
          </a:p>
        </p:txBody>
      </p:sp>
      <p:sp>
        <p:nvSpPr>
          <p:cNvPr id="45059" name="TextovéPole 2"/>
          <p:cNvSpPr txBox="1">
            <a:spLocks noChangeArrowheads="1"/>
          </p:cNvSpPr>
          <p:nvPr/>
        </p:nvSpPr>
        <p:spPr bwMode="auto">
          <a:xfrm>
            <a:off x="2762250" y="1628775"/>
            <a:ext cx="39290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RISK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(e.g. decline in fish population in CZ)</a:t>
            </a:r>
          </a:p>
        </p:txBody>
      </p:sp>
      <p:sp>
        <p:nvSpPr>
          <p:cNvPr id="45060" name="TextovéPole 3"/>
          <p:cNvSpPr txBox="1">
            <a:spLocks noChangeArrowheads="1"/>
          </p:cNvSpPr>
          <p:nvPr/>
        </p:nvSpPr>
        <p:spPr bwMode="auto">
          <a:xfrm>
            <a:off x="107950" y="3097213"/>
            <a:ext cx="40671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Properties of the substance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HAZARD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Does it enter the fish? (</a:t>
            </a:r>
            <a:r>
              <a:rPr lang="en-US" altLang="en-US" sz="1600">
                <a:solidFill>
                  <a:srgbClr val="FF0000"/>
                </a:solidFill>
              </a:rPr>
              <a:t>bioconcentration</a:t>
            </a:r>
            <a:r>
              <a:rPr lang="en-US" altLang="en-US" sz="1600">
                <a:solidFill>
                  <a:schemeClr val="tx1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Can </a:t>
            </a:r>
            <a:r>
              <a:rPr lang="en-US" altLang="en-US" sz="1600">
                <a:solidFill>
                  <a:srgbClr val="FF0000"/>
                </a:solidFill>
              </a:rPr>
              <a:t>bioaccumulate</a:t>
            </a:r>
            <a:r>
              <a:rPr lang="en-US" altLang="en-US" sz="1600">
                <a:solidFill>
                  <a:schemeClr val="tx1"/>
                </a:solidFill>
              </a:rPr>
              <a:t>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Concentrates in the food chain (</a:t>
            </a:r>
            <a:r>
              <a:rPr lang="en-US" altLang="en-US" sz="1600">
                <a:solidFill>
                  <a:srgbClr val="FF0000"/>
                </a:solidFill>
              </a:rPr>
              <a:t>biomagnification</a:t>
            </a:r>
            <a:r>
              <a:rPr lang="en-US" altLang="en-US" sz="1600">
                <a:solidFill>
                  <a:schemeClr val="tx1"/>
                </a:solidFill>
              </a:rPr>
              <a:t>)?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Is </a:t>
            </a:r>
            <a:r>
              <a:rPr lang="en-US" altLang="en-US" sz="1600">
                <a:solidFill>
                  <a:srgbClr val="FF0000"/>
                </a:solidFill>
              </a:rPr>
              <a:t>hazardous/toxic</a:t>
            </a:r>
            <a:r>
              <a:rPr lang="en-US" altLang="en-US" sz="1600">
                <a:solidFill>
                  <a:schemeClr val="tx1"/>
                </a:solidFill>
              </a:rPr>
              <a:t> to fish?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What is the mode of action/toxicity type?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At what concentrations</a:t>
            </a:r>
            <a:r>
              <a:rPr lang="en-US" altLang="en-US" sz="1600">
                <a:solidFill>
                  <a:schemeClr val="tx1"/>
                </a:solidFill>
              </a:rPr>
              <a:t>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5061" name="TextovéPole 4"/>
          <p:cNvSpPr txBox="1">
            <a:spLocks noChangeArrowheads="1"/>
          </p:cNvSpPr>
          <p:nvPr/>
        </p:nvSpPr>
        <p:spPr bwMode="auto">
          <a:xfrm>
            <a:off x="5256213" y="3086100"/>
            <a:ext cx="331152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Situation in the environment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EXPOSURE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Is the compound in the water? (</a:t>
            </a:r>
            <a:r>
              <a:rPr lang="en-US" altLang="en-US" sz="1600">
                <a:solidFill>
                  <a:srgbClr val="FF0000"/>
                </a:solidFill>
              </a:rPr>
              <a:t>fate</a:t>
            </a:r>
            <a:r>
              <a:rPr lang="en-US" altLang="en-US" sz="1600">
                <a:solidFill>
                  <a:schemeClr val="tx1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Is the compound in a form available to fish?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(</a:t>
            </a:r>
            <a:r>
              <a:rPr lang="en-US" altLang="en-US" sz="1600">
                <a:solidFill>
                  <a:srgbClr val="FF0000"/>
                </a:solidFill>
              </a:rPr>
              <a:t>bioavailability</a:t>
            </a:r>
            <a:r>
              <a:rPr lang="en-US" altLang="en-US" sz="1600">
                <a:solidFill>
                  <a:schemeClr val="tx1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What is the bioavailable  concentration?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" name="Kříž 5"/>
          <p:cNvSpPr/>
          <p:nvPr/>
        </p:nvSpPr>
        <p:spPr>
          <a:xfrm>
            <a:off x="4284663" y="3860800"/>
            <a:ext cx="792162" cy="792163"/>
          </a:xfrm>
          <a:prstGeom prst="plus">
            <a:avLst>
              <a:gd name="adj" fmla="val 39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8" name="Pravá složená závorka 7"/>
          <p:cNvSpPr/>
          <p:nvPr/>
        </p:nvSpPr>
        <p:spPr>
          <a:xfrm rot="16200000">
            <a:off x="4229894" y="386557"/>
            <a:ext cx="503237" cy="457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/>
          </a:p>
        </p:txBody>
      </p:sp>
      <p:sp>
        <p:nvSpPr>
          <p:cNvPr id="45064" name="TextovéPole 9"/>
          <p:cNvSpPr txBox="1">
            <a:spLocks noChangeArrowheads="1"/>
          </p:cNvSpPr>
          <p:nvPr/>
        </p:nvSpPr>
        <p:spPr bwMode="auto">
          <a:xfrm>
            <a:off x="323850" y="1125538"/>
            <a:ext cx="2047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i="1">
                <a:solidFill>
                  <a:schemeClr val="tx1"/>
                </a:solidFill>
              </a:rPr>
              <a:t>Chart summarizes terms explained in the next part of the lecture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6"/>
          <p:cNvSpPr>
            <a:spLocks noGrp="1"/>
          </p:cNvSpPr>
          <p:nvPr>
            <p:ph type="title"/>
          </p:nvPr>
        </p:nvSpPr>
        <p:spPr bwMode="auto">
          <a:xfrm>
            <a:off x="0" y="188913"/>
            <a:ext cx="9144000" cy="7921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2000">
                <a:solidFill>
                  <a:schemeClr val="tx1"/>
                </a:solidFill>
              </a:rPr>
              <a:t>Environmental FATE of the compound determines </a:t>
            </a:r>
            <a:r>
              <a:rPr lang="cs-CZ" altLang="en-US" sz="2000">
                <a:solidFill>
                  <a:schemeClr val="tx1"/>
                </a:solidFill>
              </a:rPr>
              <a:t>the </a:t>
            </a:r>
            <a:r>
              <a:rPr lang="en-US" altLang="en-US" sz="2000">
                <a:solidFill>
                  <a:schemeClr val="tx1"/>
                </a:solidFill>
              </a:rPr>
              <a:t>EXPOSURE</a:t>
            </a:r>
          </a:p>
        </p:txBody>
      </p:sp>
      <p:pic>
        <p:nvPicPr>
          <p:cNvPr id="47107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1" t="7509" r="13913" b="71120"/>
          <a:stretch>
            <a:fillRect/>
          </a:stretch>
        </p:blipFill>
        <p:spPr bwMode="auto">
          <a:xfrm>
            <a:off x="107950" y="2565400"/>
            <a:ext cx="559752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ovéPole 9"/>
          <p:cNvSpPr txBox="1">
            <a:spLocks noChangeArrowheads="1"/>
          </p:cNvSpPr>
          <p:nvPr/>
        </p:nvSpPr>
        <p:spPr bwMode="auto">
          <a:xfrm>
            <a:off x="250825" y="1341438"/>
            <a:ext cx="88931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ENVIRONMENTAL FATE </a:t>
            </a:r>
            <a:r>
              <a:rPr lang="en-US" altLang="en-US" sz="1800">
                <a:solidFill>
                  <a:schemeClr val="tx1"/>
                </a:solidFill>
              </a:rPr>
              <a:t>describes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600">
                <a:solidFill>
                  <a:schemeClr val="tx1"/>
                </a:solidFill>
              </a:rPr>
              <a:t>? In which environmental compartments</a:t>
            </a:r>
            <a:r>
              <a:rPr lang="en-US" altLang="en-US" sz="1600">
                <a:latin typeface="Calibri" panose="020F0502020204030204" pitchFamily="34" charset="0"/>
              </a:rPr>
              <a:t>		</a:t>
            </a:r>
            <a:r>
              <a:rPr lang="en-US" altLang="en-US" sz="1600">
                <a:solidFill>
                  <a:srgbClr val="FF0000"/>
                </a:solidFill>
              </a:rPr>
              <a:t>DISTRIBUTION </a:t>
            </a:r>
            <a:r>
              <a:rPr lang="en-US" altLang="en-US" sz="1600">
                <a:solidFill>
                  <a:schemeClr val="tx1"/>
                </a:solidFill>
              </a:rPr>
              <a:t> between compartments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600">
                <a:solidFill>
                  <a:schemeClr val="tx1"/>
                </a:solidFill>
              </a:rPr>
              <a:t>   is the compound present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600">
                <a:solidFill>
                  <a:schemeClr val="tx1"/>
                </a:solidFill>
              </a:rPr>
              <a:t>? How it migrates within the compartments       	</a:t>
            </a:r>
            <a:r>
              <a:rPr lang="en-US" altLang="en-US" sz="1600">
                <a:solidFill>
                  <a:srgbClr val="FF0000"/>
                </a:solidFill>
              </a:rPr>
              <a:t>TRANSPORT</a:t>
            </a:r>
            <a:r>
              <a:rPr lang="en-US" altLang="en-US" sz="1600">
                <a:solidFill>
                  <a:schemeClr val="tx1"/>
                </a:solidFill>
              </a:rPr>
              <a:t> – e.g. by air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? How it transforms within the compartments    	</a:t>
            </a:r>
            <a:r>
              <a:rPr lang="en-US" altLang="en-US" sz="1600">
                <a:solidFill>
                  <a:srgbClr val="FF0000"/>
                </a:solidFill>
              </a:rPr>
              <a:t>TRANSFORMATION</a:t>
            </a:r>
            <a:r>
              <a:rPr lang="en-US" altLang="en-US" sz="1600">
                <a:solidFill>
                  <a:schemeClr val="tx1"/>
                </a:solidFill>
              </a:rPr>
              <a:t/>
            </a:r>
            <a:br>
              <a:rPr lang="en-US" altLang="en-US" sz="1600">
                <a:solidFill>
                  <a:schemeClr val="tx1"/>
                </a:solidFill>
              </a:rPr>
            </a:br>
            <a:r>
              <a:rPr lang="en-US" altLang="en-US" sz="1600">
                <a:solidFill>
                  <a:schemeClr val="tx1"/>
                </a:solidFill>
              </a:rPr>
              <a:t>					– chemical and biological</a:t>
            </a:r>
          </a:p>
        </p:txBody>
      </p:sp>
      <p:sp>
        <p:nvSpPr>
          <p:cNvPr id="11" name="Šipka dolů 10"/>
          <p:cNvSpPr/>
          <p:nvPr/>
        </p:nvSpPr>
        <p:spPr>
          <a:xfrm>
            <a:off x="6804025" y="3082925"/>
            <a:ext cx="1081088" cy="792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47110" name="TextovéPole 11"/>
          <p:cNvSpPr txBox="1">
            <a:spLocks noChangeArrowheads="1"/>
          </p:cNvSpPr>
          <p:nvPr/>
        </p:nvSpPr>
        <p:spPr bwMode="auto">
          <a:xfrm>
            <a:off x="6084888" y="4162425"/>
            <a:ext cx="28797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</a:rPr>
              <a:t>EXPOSURE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Extent of exposure of an organism to a compound (in a specific concentration, for a specific time etc. = </a:t>
            </a:r>
            <a:r>
              <a:rPr lang="en-US" altLang="en-US" sz="1600" i="1">
                <a:solidFill>
                  <a:schemeClr val="tx1"/>
                </a:solidFill>
              </a:rPr>
              <a:t>Exposure scenarios</a:t>
            </a:r>
            <a:r>
              <a:rPr lang="en-US" altLang="en-US" sz="160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8604250" y="1917700"/>
            <a:ext cx="504825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>
            <a:off x="8604250" y="1773238"/>
            <a:ext cx="504825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Zakřivená spojovací čára 48"/>
          <p:cNvCxnSpPr/>
          <p:nvPr/>
        </p:nvCxnSpPr>
        <p:spPr>
          <a:xfrm flipV="1">
            <a:off x="8461375" y="2133600"/>
            <a:ext cx="647700" cy="217488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/>
          <p:nvPr/>
        </p:nvCxnSpPr>
        <p:spPr>
          <a:xfrm>
            <a:off x="3059113" y="5157788"/>
            <a:ext cx="57626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šipka 51"/>
          <p:cNvCxnSpPr/>
          <p:nvPr/>
        </p:nvCxnSpPr>
        <p:spPr>
          <a:xfrm>
            <a:off x="4356100" y="5373688"/>
            <a:ext cx="360363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/>
          <p:nvPr/>
        </p:nvCxnSpPr>
        <p:spPr>
          <a:xfrm flipH="1">
            <a:off x="4356100" y="5229225"/>
            <a:ext cx="360363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šipka 57"/>
          <p:cNvCxnSpPr/>
          <p:nvPr/>
        </p:nvCxnSpPr>
        <p:spPr>
          <a:xfrm>
            <a:off x="4572000" y="5805488"/>
            <a:ext cx="576263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šipka 58"/>
          <p:cNvCxnSpPr/>
          <p:nvPr/>
        </p:nvCxnSpPr>
        <p:spPr>
          <a:xfrm>
            <a:off x="4500563" y="4365625"/>
            <a:ext cx="57626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šipka 59"/>
          <p:cNvCxnSpPr/>
          <p:nvPr/>
        </p:nvCxnSpPr>
        <p:spPr>
          <a:xfrm>
            <a:off x="2339975" y="3644900"/>
            <a:ext cx="576263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>
            <a:off x="1258888" y="4797425"/>
            <a:ext cx="57626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ovací šipka 63"/>
          <p:cNvCxnSpPr/>
          <p:nvPr/>
        </p:nvCxnSpPr>
        <p:spPr>
          <a:xfrm>
            <a:off x="8532813" y="2636838"/>
            <a:ext cx="57626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Zakřivená spojovací čára 64"/>
          <p:cNvCxnSpPr/>
          <p:nvPr/>
        </p:nvCxnSpPr>
        <p:spPr>
          <a:xfrm flipV="1">
            <a:off x="3851275" y="3860800"/>
            <a:ext cx="649288" cy="215900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Zakřivená spojovací čára 65"/>
          <p:cNvCxnSpPr/>
          <p:nvPr/>
        </p:nvCxnSpPr>
        <p:spPr>
          <a:xfrm flipV="1">
            <a:off x="3851275" y="5084763"/>
            <a:ext cx="649288" cy="215900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Zakřivená spojovací čára 66"/>
          <p:cNvCxnSpPr/>
          <p:nvPr/>
        </p:nvCxnSpPr>
        <p:spPr>
          <a:xfrm rot="16200000" flipH="1">
            <a:off x="682625" y="4797425"/>
            <a:ext cx="433388" cy="287338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6"/>
          <p:cNvSpPr>
            <a:spLocks noGrp="1"/>
          </p:cNvSpPr>
          <p:nvPr>
            <p:ph type="title"/>
          </p:nvPr>
        </p:nvSpPr>
        <p:spPr bwMode="auto">
          <a:xfrm>
            <a:off x="0" y="260350"/>
            <a:ext cx="9144000" cy="5048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What parameters determine the fate of a chemical compound?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0825" y="871538"/>
          <a:ext cx="8353425" cy="4359315"/>
        </p:xfrm>
        <a:graphic>
          <a:graphicData uri="http://schemas.openxmlformats.org/drawingml/2006/table">
            <a:tbl>
              <a:tblPr/>
              <a:tblGrid>
                <a:gridCol w="2436813">
                  <a:extLst>
                    <a:ext uri="{9D8B030D-6E8A-4147-A177-3AD203B41FA5}">
                      <a16:colId xmlns:a16="http://schemas.microsoft.com/office/drawing/2014/main" val="515112138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3047866685"/>
                    </a:ext>
                  </a:extLst>
                </a:gridCol>
                <a:gridCol w="1665287">
                  <a:extLst>
                    <a:ext uri="{9D8B030D-6E8A-4147-A177-3AD203B41FA5}">
                      <a16:colId xmlns:a16="http://schemas.microsoft.com/office/drawing/2014/main" val="798687958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1360972734"/>
                    </a:ext>
                  </a:extLst>
                </a:gridCol>
              </a:tblGrid>
              <a:tr h="4317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TRANSFORMATION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111087"/>
                  </a:ext>
                </a:extLst>
              </a:tr>
              <a:tr h="8984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 properties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Polarity vs hydrophobicity (</a:t>
                      </a: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en-US" alt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</a:t>
                      </a: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water solubility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Volatility, boiling point, evaporation (</a:t>
                      </a: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boiling point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Reactivity vs stability and persistence (</a:t>
                      </a: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t1/2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578519"/>
                  </a:ext>
                </a:extLst>
              </a:tr>
              <a:tr h="640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 properties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Drift (pace, direction, type ...)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(and its parameters)</a:t>
                      </a: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composition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pH  (free H+)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Redox potential  (... presence of O</a:t>
                      </a:r>
                      <a:r>
                        <a:rPr kumimoji="0" lang="en-US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Presence of inorganic ions / cation-exchange capacity (e.g. clay)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Particles – type, size, amount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Organic matter – type, amount (humic acids etc.)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611402"/>
                  </a:ext>
                </a:extLst>
              </a:tr>
              <a:tr h="3825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Water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107318"/>
                  </a:ext>
                </a:extLst>
              </a:tr>
              <a:tr h="3825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Sediments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014806"/>
                  </a:ext>
                </a:extLst>
              </a:tr>
              <a:tr h="3825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Soil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782414"/>
                  </a:ext>
                </a:extLst>
              </a:tr>
              <a:tr h="5095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Atmosphere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567723"/>
                  </a:ext>
                </a:extLst>
              </a:tr>
              <a:tr h="7317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Biota properties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vegetation, consumers...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/     Motion /    Size (surface)   </a:t>
                      </a: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   Fat content (%) </a:t>
                      </a: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   Food chain level etc. etc.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630699"/>
                  </a:ext>
                </a:extLst>
              </a:tr>
            </a:tbl>
          </a:graphicData>
        </a:graphic>
      </p:graphicFrame>
      <p:pic>
        <p:nvPicPr>
          <p:cNvPr id="49184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1" t="7509" r="13913" b="71120"/>
          <a:stretch>
            <a:fillRect/>
          </a:stretch>
        </p:blipFill>
        <p:spPr bwMode="auto">
          <a:xfrm>
            <a:off x="6492875" y="5229225"/>
            <a:ext cx="24161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3" name="TextovéPole 14"/>
          <p:cNvSpPr txBox="1">
            <a:spLocks noChangeArrowheads="1"/>
          </p:cNvSpPr>
          <p:nvPr/>
        </p:nvSpPr>
        <p:spPr bwMode="auto">
          <a:xfrm>
            <a:off x="96838" y="5672138"/>
            <a:ext cx="6556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Font typeface="Arial" charset="0"/>
              <a:buNone/>
              <a:defRPr/>
            </a:pPr>
            <a:r>
              <a:rPr lang="en-US" altLang="en-US" sz="120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The fate and resulting exposure of organisms is defined by a combination of listed parameters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7669213" y="1557338"/>
            <a:ext cx="1295400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 err="1"/>
              <a:t>K</a:t>
            </a:r>
            <a:r>
              <a:rPr lang="en-US" sz="1200" baseline="-25000" dirty="0" err="1"/>
              <a:t>ow</a:t>
            </a:r>
            <a:r>
              <a:rPr lang="en-US" sz="1200" dirty="0"/>
              <a:t>, H, t1/2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Which parameters are especially crucial regarding the risk of </a:t>
            </a:r>
            <a:r>
              <a:rPr lang="en-US" altLang="en-US" sz="1800" b="1">
                <a:solidFill>
                  <a:schemeClr val="tx1"/>
                </a:solidFill>
              </a:rPr>
              <a:t>ECOTOXICITY</a:t>
            </a:r>
            <a:r>
              <a:rPr lang="en-US" altLang="en-US" sz="18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0825" y="1125538"/>
            <a:ext cx="8364538" cy="4967287"/>
          </a:xfrm>
        </p:spPr>
        <p:txBody>
          <a:bodyPr>
            <a:normAutofit fontScale="92500" lnSpcReduction="20000"/>
          </a:bodyPr>
          <a:lstStyle/>
          <a:p>
            <a:pPr algn="ctr">
              <a:buFont typeface="Arial" charset="0"/>
              <a:buNone/>
              <a:defRPr/>
            </a:pPr>
            <a:endParaRPr lang="en-US" sz="1600" b="1" dirty="0">
              <a:solidFill>
                <a:srgbClr val="FF33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sz="3000" b="1" dirty="0">
                <a:solidFill>
                  <a:schemeClr val="tx2"/>
                </a:solidFill>
              </a:rPr>
              <a:t>1) Tendency to enter the organism</a:t>
            </a:r>
          </a:p>
          <a:p>
            <a:pPr>
              <a:buFont typeface="Arial" charset="0"/>
              <a:buNone/>
              <a:defRPr/>
            </a:pPr>
            <a:r>
              <a:rPr lang="en-US" sz="1600" i="1" dirty="0"/>
              <a:t>	- higher </a:t>
            </a:r>
            <a:r>
              <a:rPr lang="en-US" sz="1600" b="1" i="1" dirty="0"/>
              <a:t>hydrophobicity</a:t>
            </a:r>
            <a:r>
              <a:rPr lang="en-US" sz="1600" i="1" dirty="0"/>
              <a:t> (fat in organisms)</a:t>
            </a:r>
          </a:p>
          <a:p>
            <a:pPr>
              <a:buFont typeface="Arial" charset="0"/>
              <a:buNone/>
              <a:defRPr/>
            </a:pPr>
            <a:r>
              <a:rPr lang="en-US" sz="1600" i="1" dirty="0"/>
              <a:t>	- partition coefficient octanol/water (</a:t>
            </a:r>
            <a:r>
              <a:rPr lang="en-US" sz="1600" b="1" i="1" dirty="0" err="1">
                <a:solidFill>
                  <a:srgbClr val="FF0000"/>
                </a:solidFill>
              </a:rPr>
              <a:t>K</a:t>
            </a:r>
            <a:r>
              <a:rPr lang="en-US" sz="1600" b="1" i="1" baseline="-25000" dirty="0" err="1">
                <a:solidFill>
                  <a:srgbClr val="FF0000"/>
                </a:solidFill>
              </a:rPr>
              <a:t>ow</a:t>
            </a:r>
            <a:r>
              <a:rPr lang="en-US" sz="1600" b="1" i="1" dirty="0">
                <a:solidFill>
                  <a:srgbClr val="FF0000"/>
                </a:solidFill>
              </a:rPr>
              <a:t>, </a:t>
            </a:r>
            <a:r>
              <a:rPr lang="en-US" sz="1600" i="1" dirty="0" err="1"/>
              <a:t>logP</a:t>
            </a:r>
            <a:r>
              <a:rPr lang="en-US" sz="1600" i="1" dirty="0"/>
              <a:t>)</a:t>
            </a:r>
            <a:endParaRPr lang="en-US" sz="1600" dirty="0"/>
          </a:p>
          <a:p>
            <a:pPr>
              <a:buFont typeface="Arial" charset="0"/>
              <a:buChar char="•"/>
              <a:defRPr/>
            </a:pPr>
            <a:endParaRPr lang="en-US" sz="1800" dirty="0"/>
          </a:p>
          <a:p>
            <a:pPr>
              <a:buFont typeface="Arial" charset="0"/>
              <a:buChar char="•"/>
              <a:defRPr/>
            </a:pPr>
            <a:r>
              <a:rPr lang="en-US" sz="3000" b="1" dirty="0">
                <a:solidFill>
                  <a:schemeClr val="tx2"/>
                </a:solidFill>
              </a:rPr>
              <a:t>2) Stability (persistence, low degradability)</a:t>
            </a:r>
            <a:endParaRPr lang="en-US" sz="3000" b="1" i="1" dirty="0">
              <a:solidFill>
                <a:schemeClr val="tx2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sz="1600" i="1" dirty="0"/>
              <a:t>	- long-term functionality in the environment</a:t>
            </a:r>
          </a:p>
          <a:p>
            <a:pPr>
              <a:buFont typeface="Arial" charset="0"/>
              <a:buNone/>
              <a:defRPr/>
            </a:pPr>
            <a:r>
              <a:rPr lang="en-US" sz="1600" i="1" dirty="0"/>
              <a:t>	- half-life (</a:t>
            </a:r>
            <a:r>
              <a:rPr lang="en-US" sz="1600" b="1" i="1" dirty="0">
                <a:solidFill>
                  <a:srgbClr val="FF0000"/>
                </a:solidFill>
              </a:rPr>
              <a:t>t1/2</a:t>
            </a:r>
            <a:r>
              <a:rPr lang="en-US" sz="1600" i="1" dirty="0"/>
              <a:t>)</a:t>
            </a:r>
            <a:endParaRPr lang="en-US" sz="1600" dirty="0"/>
          </a:p>
          <a:p>
            <a:pPr>
              <a:buFont typeface="Arial" charset="0"/>
              <a:buChar char="•"/>
              <a:defRPr/>
            </a:pPr>
            <a:endParaRPr lang="en-US" sz="1800" i="1" dirty="0"/>
          </a:p>
          <a:p>
            <a:pPr>
              <a:buFont typeface="Arial" charset="0"/>
              <a:buChar char="•"/>
              <a:defRPr/>
            </a:pPr>
            <a:r>
              <a:rPr lang="en-US" sz="3000" b="1" dirty="0">
                <a:solidFill>
                  <a:schemeClr val="bg1">
                    <a:lumMod val="50000"/>
                  </a:schemeClr>
                </a:solidFill>
              </a:rPr>
              <a:t>3) Toxic effects in organisms</a:t>
            </a:r>
            <a:br>
              <a:rPr lang="en-US" sz="3000" b="1" dirty="0">
                <a:solidFill>
                  <a:schemeClr val="bg1">
                    <a:lumMod val="50000"/>
                  </a:schemeClr>
                </a:solidFill>
              </a:rPr>
            </a:br>
            <a:endParaRPr lang="en-US" sz="3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sz="1800" i="1" dirty="0"/>
              <a:t>	</a:t>
            </a:r>
          </a:p>
          <a:p>
            <a:pPr>
              <a:buFont typeface="Arial" charset="0"/>
              <a:buNone/>
              <a:defRPr/>
            </a:pPr>
            <a:r>
              <a:rPr lang="en-US" sz="1800" i="1" dirty="0"/>
              <a:t>				… information on each parameter is needed</a:t>
            </a:r>
          </a:p>
          <a:p>
            <a:pPr>
              <a:buFont typeface="Arial" charset="0"/>
              <a:buChar char="•"/>
              <a:defRPr/>
            </a:pPr>
            <a:endParaRPr lang="en-US" sz="1800" i="1" dirty="0"/>
          </a:p>
          <a:p>
            <a:pPr>
              <a:buFont typeface="Arial" charset="0"/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1+2 – in this part of the course</a:t>
            </a:r>
          </a:p>
          <a:p>
            <a:pPr>
              <a:buFont typeface="Arial" charset="0"/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	3 – other lectures</a:t>
            </a:r>
            <a:endParaRPr lang="en-US" sz="1400" dirty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sz="1800" i="1" dirty="0"/>
          </a:p>
          <a:p>
            <a:pPr>
              <a:buFont typeface="Arial" charset="0"/>
              <a:buNone/>
              <a:defRPr/>
            </a:pPr>
            <a:endParaRPr lang="en-US" sz="16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Entry of compound into the biota (transport from the environment into the organism)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0825" y="1052513"/>
            <a:ext cx="8497888" cy="3744912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/>
              <a:t>Compound distribution between environmental compartments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Partition processes between environmental compartments (compartments/matrices/phases) 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600" dirty="0"/>
              <a:t>biota/atmosphere	- sediment (soil) / water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600" dirty="0"/>
              <a:t>soil/atmosphere		- water/atmosphere</a:t>
            </a:r>
            <a:r>
              <a:rPr lang="en-US" dirty="0"/>
              <a:t>		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BIOTA as one of the compartments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important are partition processes “environment </a:t>
            </a:r>
            <a:r>
              <a:rPr lang="en-US" dirty="0">
                <a:sym typeface="Wingdings" pitchFamily="2" charset="2"/>
              </a:rPr>
              <a:t>  biota”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400" dirty="0">
                <a:sym typeface="Wingdings" pitchFamily="2" charset="2"/>
              </a:rPr>
              <a:t>Atmosphere / biota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400" dirty="0">
                <a:sym typeface="Wingdings" pitchFamily="2" charset="2"/>
              </a:rPr>
              <a:t>Water / biota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400" dirty="0">
                <a:sym typeface="Wingdings" pitchFamily="2" charset="2"/>
              </a:rPr>
              <a:t>Sediment / biota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400" dirty="0">
                <a:sym typeface="Wingdings" pitchFamily="2" charset="2"/>
              </a:rPr>
              <a:t>Soil / biota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400" dirty="0">
                <a:sym typeface="Wingdings" pitchFamily="2" charset="2"/>
              </a:rPr>
              <a:t>Biota(food) / Biota (predator)</a:t>
            </a:r>
            <a:endParaRPr lang="en-US" sz="1400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53252" name="Picture 4" descr="http://engineering.dartmouth.edu/sedg/images/clip_image002_0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60813"/>
            <a:ext cx="452913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00563" y="2205038"/>
            <a:ext cx="4464050" cy="4537075"/>
          </a:xfrm>
        </p:spPr>
        <p:txBody>
          <a:bodyPr>
            <a:normAutofit fontScale="5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/>
              <a:t>Ca = K. </a:t>
            </a:r>
            <a:r>
              <a:rPr lang="en-US" b="1" dirty="0" err="1"/>
              <a:t>Cb</a:t>
            </a:r>
            <a:r>
              <a:rPr lang="en-US" b="1" dirty="0"/>
              <a:t> </a:t>
            </a:r>
            <a:r>
              <a:rPr lang="en-US" b="1" baseline="30000" dirty="0"/>
              <a:t>1/n</a:t>
            </a:r>
          </a:p>
          <a:p>
            <a:pPr>
              <a:buFont typeface="Arial" charset="0"/>
              <a:buNone/>
              <a:defRPr/>
            </a:pPr>
            <a:r>
              <a:rPr lang="en-US" sz="1700" dirty="0"/>
              <a:t>	C – concentration in phases A (Ca) and B (</a:t>
            </a:r>
            <a:r>
              <a:rPr lang="en-US" sz="1700" dirty="0" err="1"/>
              <a:t>Cb</a:t>
            </a:r>
            <a:r>
              <a:rPr lang="en-US" sz="1700" dirty="0"/>
              <a:t>)</a:t>
            </a:r>
          </a:p>
          <a:p>
            <a:pPr>
              <a:buFont typeface="Arial" charset="0"/>
              <a:buNone/>
              <a:defRPr/>
            </a:pPr>
            <a:r>
              <a:rPr lang="en-US" sz="1700" dirty="0"/>
              <a:t>	K – partition constant</a:t>
            </a:r>
          </a:p>
          <a:p>
            <a:pPr>
              <a:buFont typeface="Arial" charset="0"/>
              <a:buNone/>
              <a:defRPr/>
            </a:pPr>
            <a:r>
              <a:rPr lang="en-US" sz="1700" dirty="0"/>
              <a:t>	n – nonlinearity constant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In case of a linear relationship (n=1) </a:t>
            </a:r>
            <a:r>
              <a:rPr lang="en-US" b="1" dirty="0"/>
              <a:t>K = Ca / </a:t>
            </a:r>
            <a:r>
              <a:rPr lang="en-US" b="1" dirty="0" err="1"/>
              <a:t>Cb</a:t>
            </a:r>
            <a:r>
              <a:rPr lang="en-US" b="1" dirty="0"/>
              <a:t>   </a:t>
            </a:r>
            <a:br>
              <a:rPr lang="en-US" b="1" dirty="0"/>
            </a:br>
            <a:r>
              <a:rPr lang="en-US" dirty="0"/>
              <a:t>= “partition coefficient”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The size of K determines the tendency of the compound to transfer from phase B into phase A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From a practical experiment </a:t>
            </a:r>
            <a:r>
              <a:rPr lang="en-US" i="1" dirty="0"/>
              <a:t>(compound partitioning between two phases) </a:t>
            </a:r>
            <a:br>
              <a:rPr lang="en-US" i="1" dirty="0"/>
            </a:br>
            <a:r>
              <a:rPr lang="en-US" dirty="0"/>
              <a:t>respective constants can be determined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	log Ca = 1/n . log </a:t>
            </a:r>
            <a:r>
              <a:rPr lang="en-US" dirty="0" err="1"/>
              <a:t>Cb</a:t>
            </a:r>
            <a:r>
              <a:rPr lang="en-US" dirty="0"/>
              <a:t> + </a:t>
            </a:r>
            <a:r>
              <a:rPr lang="en-US" b="1" dirty="0"/>
              <a:t>log K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55299" name="Nadpis 2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9366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Partition processes between two phases</a:t>
            </a:r>
            <a:br>
              <a:rPr lang="en-US" altLang="en-US" sz="1800">
                <a:solidFill>
                  <a:schemeClr val="tx1"/>
                </a:solidFill>
              </a:rPr>
            </a:br>
            <a:r>
              <a:rPr lang="en-US" altLang="en-US" sz="1800">
                <a:solidFill>
                  <a:schemeClr val="tx1"/>
                </a:solidFill>
              </a:rPr>
              <a:t>in EQUILIBRIUM are consistent with the first order kinetics – defined by the </a:t>
            </a:r>
            <a:r>
              <a:rPr lang="en-US" altLang="en-US" sz="1800" i="1">
                <a:solidFill>
                  <a:schemeClr val="tx1"/>
                </a:solidFill>
              </a:rPr>
              <a:t>Freundlich equation</a:t>
            </a: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55300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4" r="51381" b="64326"/>
          <a:stretch>
            <a:fillRect/>
          </a:stretch>
        </p:blipFill>
        <p:spPr bwMode="auto">
          <a:xfrm>
            <a:off x="250825" y="1268413"/>
            <a:ext cx="4249738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ovací čára 8"/>
          <p:cNvCxnSpPr/>
          <p:nvPr/>
        </p:nvCxnSpPr>
        <p:spPr>
          <a:xfrm flipV="1">
            <a:off x="900113" y="1557338"/>
            <a:ext cx="1727200" cy="25193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2" name="TextovéPole 10"/>
          <p:cNvSpPr txBox="1">
            <a:spLocks noChangeArrowheads="1"/>
          </p:cNvSpPr>
          <p:nvPr/>
        </p:nvSpPr>
        <p:spPr bwMode="auto">
          <a:xfrm>
            <a:off x="1476375" y="1411288"/>
            <a:ext cx="1295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K = slope in the linear part of the 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7950" y="1125538"/>
            <a:ext cx="86106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sym typeface="Wingdings" panose="05000000000000000000" pitchFamily="2" charset="2"/>
              </a:rPr>
              <a:t>Definitions are ambiguous...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 however, it is desired to understand the meaning of individual terms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	TOXICANTS /	TOXINS / ECOTOXICANTS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endParaRPr lang="en-US" altLang="en-US" sz="2000" b="1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è"/>
            </a:pPr>
            <a:r>
              <a:rPr lang="en-US" altLang="en-US" sz="2000" b="1">
                <a:solidFill>
                  <a:schemeClr val="tx1"/>
                </a:solidFill>
              </a:rPr>
              <a:t>TOXICANTS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= compounds toxic in relatively low concentrations,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introduced into the environment by human activities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è"/>
            </a:pPr>
            <a:r>
              <a:rPr lang="en-US" altLang="en-US" sz="2000" b="1">
                <a:solidFill>
                  <a:schemeClr val="tx1"/>
                </a:solidFill>
              </a:rPr>
              <a:t>TOXINS</a:t>
            </a:r>
            <a:r>
              <a:rPr lang="en-US" altLang="en-US" sz="200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= natural tox. compounds – produced by plants, bacteria, animals</a:t>
            </a:r>
            <a:endParaRPr lang="en-US" altLang="en-US" sz="2000" b="1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è"/>
            </a:pPr>
            <a:r>
              <a:rPr lang="en-US" altLang="en-US" sz="1400">
                <a:solidFill>
                  <a:schemeClr val="tx1"/>
                </a:solidFill>
              </a:rPr>
              <a:t>Note - some examples of </a:t>
            </a:r>
            <a:r>
              <a:rPr lang="en-US" altLang="en-US" sz="1400">
                <a:solidFill>
                  <a:schemeClr val="tx2"/>
                </a:solidFill>
              </a:rPr>
              <a:t>environmentally significant natural toxins</a:t>
            </a:r>
            <a:r>
              <a:rPr lang="en-US" altLang="en-US" sz="1400">
                <a:solidFill>
                  <a:schemeClr val="tx1"/>
                </a:solidFill>
              </a:rPr>
              <a:t>, which are at the same time ecotoxicants: cyanobacterial toxins – environmentally relevant due to anthropogenic  activities - eutrophication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è"/>
            </a:pPr>
            <a:endParaRPr lang="en-US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10243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3200">
                <a:solidFill>
                  <a:schemeClr val="tx1"/>
                </a:solidFill>
              </a:rPr>
              <a:t>Important terms </a:t>
            </a:r>
          </a:p>
        </p:txBody>
      </p:sp>
      <p:pic>
        <p:nvPicPr>
          <p:cNvPr id="10244" name="Picture 5" descr="http://cdn.phys.org/newman/gfx/news/hires/2013/1-increasing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t="25870" r="27492" b="31854"/>
          <a:stretch>
            <a:fillRect/>
          </a:stretch>
        </p:blipFill>
        <p:spPr bwMode="auto">
          <a:xfrm>
            <a:off x="5616575" y="4797425"/>
            <a:ext cx="32766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08"/>
          <a:stretch>
            <a:fillRect/>
          </a:stretch>
        </p:blipFill>
        <p:spPr bwMode="auto">
          <a:xfrm>
            <a:off x="5538788" y="4797425"/>
            <a:ext cx="93662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0825" y="1125538"/>
            <a:ext cx="8569325" cy="2447925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1600" b="1" dirty="0"/>
              <a:t>BIOTA / Water partition coefficient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/>
              <a:t>difficult to determine</a:t>
            </a:r>
            <a:br>
              <a:rPr lang="en-US" sz="1600" dirty="0"/>
            </a:br>
            <a:r>
              <a:rPr lang="en-US" sz="1600" i="1" dirty="0"/>
              <a:t>(standard procedure –bioconcentration determination: see further)</a:t>
            </a:r>
          </a:p>
          <a:p>
            <a:pPr lvl="1">
              <a:buFont typeface="Wingdings" pitchFamily="2" charset="2"/>
              <a:buChar char="à"/>
              <a:defRPr/>
            </a:pPr>
            <a:r>
              <a:rPr lang="en-US" sz="1600" dirty="0">
                <a:sym typeface="Wingdings" pitchFamily="2" charset="2"/>
              </a:rPr>
              <a:t> Alternatively – model with </a:t>
            </a:r>
            <a:r>
              <a:rPr lang="en-US" sz="1600" b="1" dirty="0">
                <a:sym typeface="Wingdings" pitchFamily="2" charset="2"/>
              </a:rPr>
              <a:t>n-octanol</a:t>
            </a:r>
            <a:endParaRPr lang="en-US" sz="1600" dirty="0">
              <a:sym typeface="Wingdings" pitchFamily="2" charset="2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1600" b="1" dirty="0"/>
              <a:t>N-octanol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/>
              <a:t>Immiscible with water, similar properties to fats or phospholipids of biological membranes</a:t>
            </a:r>
          </a:p>
          <a:p>
            <a:pPr marL="342900" lvl="1" indent="-342900">
              <a:buFont typeface="Arial" charset="0"/>
              <a:buChar char="•"/>
              <a:defRPr/>
            </a:pPr>
            <a:endParaRPr lang="en-US" sz="2000" b="1" dirty="0">
              <a:sym typeface="Wingdings" pitchFamily="2" charset="2"/>
            </a:endParaRPr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sz="2000" b="1" dirty="0">
                <a:sym typeface="Wingdings" pitchFamily="2" charset="2"/>
              </a:rPr>
              <a:t>n-octanol/water partitioning</a:t>
            </a:r>
          </a:p>
          <a:p>
            <a:pPr marL="742950" lvl="2" indent="-342900">
              <a:buFont typeface="Arial" charset="0"/>
              <a:buChar char="•"/>
              <a:defRPr/>
            </a:pPr>
            <a:r>
              <a:rPr lang="en-US" sz="1600" b="1" dirty="0" err="1">
                <a:solidFill>
                  <a:srgbClr val="FF0000"/>
                </a:solidFill>
                <a:sym typeface="Wingdings" pitchFamily="2" charset="2"/>
              </a:rPr>
              <a:t>K</a:t>
            </a:r>
            <a:r>
              <a:rPr lang="en-US" sz="1600" b="1" baseline="-25000" dirty="0" err="1">
                <a:solidFill>
                  <a:srgbClr val="FF0000"/>
                </a:solidFill>
                <a:sym typeface="Wingdings" pitchFamily="2" charset="2"/>
              </a:rPr>
              <a:t>ow</a:t>
            </a:r>
            <a:r>
              <a:rPr lang="en-US" sz="16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600" dirty="0">
                <a:sym typeface="Wingdings" pitchFamily="2" charset="2"/>
              </a:rPr>
              <a:t>– partition coefficient </a:t>
            </a:r>
          </a:p>
          <a:p>
            <a:pPr marL="742950" lvl="2" indent="-342900">
              <a:buFont typeface="Arial" charset="0"/>
              <a:buChar char="•"/>
              <a:defRPr/>
            </a:pPr>
            <a:r>
              <a:rPr lang="en-US" sz="1600" dirty="0">
                <a:sym typeface="Wingdings" pitchFamily="2" charset="2"/>
              </a:rPr>
              <a:t>Characterizes HYDROPHOBICITY (resp. LIPOPHILICITY)</a:t>
            </a:r>
          </a:p>
          <a:p>
            <a:pPr marL="742950" lvl="2" indent="-342900">
              <a:buFont typeface="Arial" charset="0"/>
              <a:buChar char="•"/>
              <a:defRPr/>
            </a:pPr>
            <a:r>
              <a:rPr lang="en-US" sz="1600" dirty="0">
                <a:sym typeface="Wingdings" pitchFamily="2" charset="2"/>
              </a:rPr>
              <a:t>Often expressed as logK</a:t>
            </a:r>
            <a:r>
              <a:rPr lang="en-US" sz="1600" baseline="-25000" dirty="0">
                <a:sym typeface="Wingdings" pitchFamily="2" charset="2"/>
              </a:rPr>
              <a:t>ow</a:t>
            </a:r>
            <a:r>
              <a:rPr lang="en-US" sz="1600" dirty="0">
                <a:sym typeface="Wingdings" pitchFamily="2" charset="2"/>
              </a:rPr>
              <a:t> (resp. </a:t>
            </a:r>
            <a:r>
              <a:rPr lang="en-US" sz="1600" dirty="0" err="1">
                <a:sym typeface="Wingdings" pitchFamily="2" charset="2"/>
              </a:rPr>
              <a:t>logP</a:t>
            </a:r>
            <a:r>
              <a:rPr lang="en-US" sz="1600" dirty="0">
                <a:sym typeface="Wingdings" pitchFamily="2" charset="2"/>
              </a:rPr>
              <a:t>)</a:t>
            </a:r>
            <a:endParaRPr lang="en-US" sz="1600" dirty="0"/>
          </a:p>
        </p:txBody>
      </p:sp>
      <p:sp>
        <p:nvSpPr>
          <p:cNvPr id="57348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“Biota-Water” partition model</a:t>
            </a:r>
          </a:p>
        </p:txBody>
      </p:sp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41438"/>
            <a:ext cx="2439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ovéPole 9"/>
          <p:cNvSpPr txBox="1">
            <a:spLocks noChangeArrowheads="1"/>
          </p:cNvSpPr>
          <p:nvPr/>
        </p:nvSpPr>
        <p:spPr bwMode="auto">
          <a:xfrm>
            <a:off x="179388" y="3789363"/>
            <a:ext cx="3775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Experimental K</a:t>
            </a:r>
            <a:r>
              <a:rPr lang="en-US" altLang="en-US" sz="1800" b="1" baseline="-25000">
                <a:solidFill>
                  <a:schemeClr val="tx2"/>
                </a:solidFill>
              </a:rPr>
              <a:t>ow</a:t>
            </a:r>
            <a:r>
              <a:rPr lang="en-US" altLang="en-US" sz="1800" b="1">
                <a:solidFill>
                  <a:schemeClr val="tx2"/>
                </a:solidFill>
              </a:rPr>
              <a:t> determination</a:t>
            </a:r>
          </a:p>
        </p:txBody>
      </p:sp>
      <p:pic>
        <p:nvPicPr>
          <p:cNvPr id="57351" name="Picture 5" descr="http://chem3513-2007.pbworks.com/f/1196800274/111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5592763"/>
            <a:ext cx="10144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TextovéPole 11"/>
          <p:cNvSpPr txBox="1">
            <a:spLocks noChangeArrowheads="1"/>
          </p:cNvSpPr>
          <p:nvPr/>
        </p:nvSpPr>
        <p:spPr bwMode="auto">
          <a:xfrm>
            <a:off x="295275" y="4294188"/>
            <a:ext cx="274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System </a:t>
            </a:r>
            <a:br>
              <a:rPr lang="en-US" altLang="en-US" sz="1200">
                <a:solidFill>
                  <a:schemeClr val="tx2"/>
                </a:solidFill>
              </a:rPr>
            </a:br>
            <a:r>
              <a:rPr lang="en-US" altLang="en-US" sz="1200">
                <a:solidFill>
                  <a:schemeClr val="tx2"/>
                </a:solidFill>
              </a:rPr>
              <a:t>n-octanol/water + compound insertion</a:t>
            </a:r>
          </a:p>
        </p:txBody>
      </p:sp>
      <p:pic>
        <p:nvPicPr>
          <p:cNvPr id="57353" name="Picture 7" descr="https://encrypted-tbn1.gstatic.com/images?q=tbn:ANd9GcQCHJGqrBcYK2KfOl1kf14Rc2J0pbGmNIP5HmuUOSBqDsFq6YqGg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4821238"/>
            <a:ext cx="865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330825"/>
            <a:ext cx="33432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TextovéPole 17"/>
          <p:cNvSpPr txBox="1">
            <a:spLocks noChangeArrowheads="1"/>
          </p:cNvSpPr>
          <p:nvPr/>
        </p:nvSpPr>
        <p:spPr bwMode="auto">
          <a:xfrm>
            <a:off x="542925" y="4951413"/>
            <a:ext cx="2563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4 different initial concentrations </a:t>
            </a:r>
          </a:p>
        </p:txBody>
      </p:sp>
      <p:sp>
        <p:nvSpPr>
          <p:cNvPr id="57356" name="TextovéPole 18"/>
          <p:cNvSpPr txBox="1">
            <a:spLocks noChangeArrowheads="1"/>
          </p:cNvSpPr>
          <p:nvPr/>
        </p:nvSpPr>
        <p:spPr bwMode="auto">
          <a:xfrm>
            <a:off x="6619875" y="5084763"/>
            <a:ext cx="5143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1000">
                <a:solidFill>
                  <a:srgbClr val="FF0000"/>
                </a:solidFill>
              </a:rPr>
              <a:t>n-oct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0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0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1000">
                <a:solidFill>
                  <a:srgbClr val="FF0000"/>
                </a:solidFill>
              </a:rPr>
              <a:t>water</a:t>
            </a:r>
          </a:p>
        </p:txBody>
      </p:sp>
      <p:cxnSp>
        <p:nvCxnSpPr>
          <p:cNvPr id="21" name="Přímá spojovací šipka 20"/>
          <p:cNvCxnSpPr/>
          <p:nvPr/>
        </p:nvCxnSpPr>
        <p:spPr>
          <a:xfrm>
            <a:off x="5970588" y="5229225"/>
            <a:ext cx="6492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5899150" y="5373688"/>
            <a:ext cx="720725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prava 23"/>
          <p:cNvSpPr/>
          <p:nvPr/>
        </p:nvSpPr>
        <p:spPr>
          <a:xfrm>
            <a:off x="2987675" y="4292600"/>
            <a:ext cx="25717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57360" name="TextovéPole 24"/>
          <p:cNvSpPr txBox="1">
            <a:spLocks noChangeArrowheads="1"/>
          </p:cNvSpPr>
          <p:nvPr/>
        </p:nvSpPr>
        <p:spPr bwMode="auto">
          <a:xfrm>
            <a:off x="3324225" y="4292600"/>
            <a:ext cx="188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Shaking until equilibrium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is established </a:t>
            </a:r>
          </a:p>
        </p:txBody>
      </p:sp>
      <p:sp>
        <p:nvSpPr>
          <p:cNvPr id="57361" name="TextovéPole 28"/>
          <p:cNvSpPr txBox="1">
            <a:spLocks noChangeArrowheads="1"/>
          </p:cNvSpPr>
          <p:nvPr/>
        </p:nvSpPr>
        <p:spPr bwMode="auto">
          <a:xfrm>
            <a:off x="5457825" y="4292600"/>
            <a:ext cx="163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Chemical analysis of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concentrations</a:t>
            </a:r>
          </a:p>
        </p:txBody>
      </p:sp>
      <p:sp>
        <p:nvSpPr>
          <p:cNvPr id="57362" name="TextovéPole 31"/>
          <p:cNvSpPr txBox="1">
            <a:spLocks noChangeArrowheads="1"/>
          </p:cNvSpPr>
          <p:nvPr/>
        </p:nvSpPr>
        <p:spPr bwMode="auto">
          <a:xfrm>
            <a:off x="7832725" y="4292600"/>
            <a:ext cx="1185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K</a:t>
            </a:r>
            <a:r>
              <a:rPr lang="en-US" altLang="en-US" sz="1200" baseline="-25000">
                <a:solidFill>
                  <a:schemeClr val="tx2"/>
                </a:solidFill>
              </a:rPr>
              <a:t>ow</a:t>
            </a:r>
            <a:r>
              <a:rPr lang="en-US" altLang="en-US" sz="1200">
                <a:solidFill>
                  <a:schemeClr val="tx2"/>
                </a:solidFill>
              </a:rPr>
              <a:t> calculation</a:t>
            </a:r>
          </a:p>
        </p:txBody>
      </p:sp>
      <p:pic>
        <p:nvPicPr>
          <p:cNvPr id="57363" name="Picture 2" descr="E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4" r="51381" b="64326"/>
          <a:stretch>
            <a:fillRect/>
          </a:stretch>
        </p:blipFill>
        <p:spPr bwMode="auto">
          <a:xfrm>
            <a:off x="7353300" y="4868863"/>
            <a:ext cx="1549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Šipka doprava 33"/>
          <p:cNvSpPr/>
          <p:nvPr/>
        </p:nvSpPr>
        <p:spPr>
          <a:xfrm>
            <a:off x="5180013" y="4292600"/>
            <a:ext cx="255587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35" name="Šipka doprava 34"/>
          <p:cNvSpPr/>
          <p:nvPr/>
        </p:nvSpPr>
        <p:spPr>
          <a:xfrm>
            <a:off x="7235825" y="4292600"/>
            <a:ext cx="25717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662" name="Group 54"/>
          <p:cNvGraphicFramePr>
            <a:graphicFrameLocks noGrp="1"/>
          </p:cNvGraphicFramePr>
          <p:nvPr/>
        </p:nvGraphicFramePr>
        <p:xfrm>
          <a:off x="252413" y="1268413"/>
          <a:ext cx="8567737" cy="3221039"/>
        </p:xfrm>
        <a:graphic>
          <a:graphicData uri="http://schemas.openxmlformats.org/drawingml/2006/table">
            <a:tbl>
              <a:tblPr/>
              <a:tblGrid>
                <a:gridCol w="1744662">
                  <a:extLst>
                    <a:ext uri="{9D8B030D-6E8A-4147-A177-3AD203B41FA5}">
                      <a16:colId xmlns:a16="http://schemas.microsoft.com/office/drawing/2014/main" val="113580225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3489935845"/>
                    </a:ext>
                  </a:extLst>
                </a:gridCol>
                <a:gridCol w="2300288">
                  <a:extLst>
                    <a:ext uri="{9D8B030D-6E8A-4147-A177-3AD203B41FA5}">
                      <a16:colId xmlns:a16="http://schemas.microsoft.com/office/drawing/2014/main" val="556376769"/>
                    </a:ext>
                  </a:extLst>
                </a:gridCol>
                <a:gridCol w="2224087">
                  <a:extLst>
                    <a:ext uri="{9D8B030D-6E8A-4147-A177-3AD203B41FA5}">
                      <a16:colId xmlns:a16="http://schemas.microsoft.com/office/drawing/2014/main" val="227275433"/>
                    </a:ext>
                  </a:extLst>
                </a:gridCol>
              </a:tblGrid>
              <a:tr h="628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en-US" alt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</a:t>
                      </a: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logK</a:t>
                      </a:r>
                      <a:r>
                        <a:rPr kumimoji="0" lang="en-US" alt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(logP)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K_bioaccumulation (experimental)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598416"/>
                  </a:ext>
                </a:extLst>
              </a:tr>
              <a:tr h="474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Lindane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5 250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3.72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591194"/>
                  </a:ext>
                </a:extLst>
              </a:tr>
              <a:tr h="474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DDT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2 290 000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6.35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1 100 000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691558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Arochlor 1242 (PCB)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199 600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007036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Naphthalene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3.59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711494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Benzene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2.13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397388"/>
                  </a:ext>
                </a:extLst>
              </a:tr>
            </a:tbl>
          </a:graphicData>
        </a:graphic>
      </p:graphicFrame>
      <p:sp>
        <p:nvSpPr>
          <p:cNvPr id="59431" name="Nadpis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K</a:t>
            </a:r>
            <a:r>
              <a:rPr lang="en-US" altLang="en-US" baseline="-25000">
                <a:solidFill>
                  <a:schemeClr val="tx1"/>
                </a:solidFill>
              </a:rPr>
              <a:t>ow</a:t>
            </a:r>
            <a:r>
              <a:rPr lang="en-US" altLang="en-US">
                <a:solidFill>
                  <a:schemeClr val="tx1"/>
                </a:solidFill>
              </a:rPr>
              <a:t> – examples</a:t>
            </a:r>
          </a:p>
        </p:txBody>
      </p:sp>
      <p:pic>
        <p:nvPicPr>
          <p:cNvPr id="59432" name="Picture 35" descr="http://www.edusoft-lc.com/hint/manuals/gif/hydroph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24400"/>
            <a:ext cx="270033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33" name="Picture 37" descr="https://encrypted-tbn3.gstatic.com/images?q=tbn:ANd9GcQOD6onm7_orG6StftSz9L80HMlRv2TVEDk8mcrvlMiOBbjnVk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084763"/>
            <a:ext cx="2133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Bioaccumulation, Bioconcentration, Biomagnification</a:t>
            </a:r>
          </a:p>
        </p:txBody>
      </p:sp>
      <p:pic>
        <p:nvPicPr>
          <p:cNvPr id="61443" name="Picture 5" descr="http://omicsonline.org/JMBDimages/2155-9929-S1-003-g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231900"/>
            <a:ext cx="4535487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7" descr="https://encrypted-tbn3.gstatic.com/images?q=tbn:ANd9GcQOD6onm7_orG6StftSz9L80HMlRv2TVEDk8mcrvlMiOBbjnVk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589588"/>
            <a:ext cx="2133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ovéPole 9"/>
          <p:cNvSpPr txBox="1">
            <a:spLocks noChangeArrowheads="1"/>
          </p:cNvSpPr>
          <p:nvPr/>
        </p:nvSpPr>
        <p:spPr bwMode="auto">
          <a:xfrm>
            <a:off x="250825" y="1196975"/>
            <a:ext cx="39608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Bioconcentration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The extent of compound uptake into the organism (fish) from water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BCF </a:t>
            </a:r>
            <a:r>
              <a:rPr lang="en-GB" altLang="en-US" sz="1800">
                <a:solidFill>
                  <a:schemeClr val="tx1"/>
                </a:solidFill>
              </a:rPr>
              <a:t>– Bioconcentration factor</a:t>
            </a:r>
          </a:p>
        </p:txBody>
      </p:sp>
      <p:pic>
        <p:nvPicPr>
          <p:cNvPr id="61446" name="Picture 7" descr="http://www.ibacon.de/tl_files/images/test-systems/environmental/14C/oecd_305_bioaccumulation_fis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0" b="9494"/>
          <a:stretch>
            <a:fillRect/>
          </a:stretch>
        </p:blipFill>
        <p:spPr bwMode="auto">
          <a:xfrm>
            <a:off x="4305300" y="4005263"/>
            <a:ext cx="45878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9" descr="http://upload.wikimedia.org/math/a/a/9/aa9f301a0501c3cca3c98b71cc5ecfe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33638"/>
            <a:ext cx="2324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TextovéPole 14"/>
          <p:cNvSpPr txBox="1">
            <a:spLocks noChangeArrowheads="1"/>
          </p:cNvSpPr>
          <p:nvPr/>
        </p:nvSpPr>
        <p:spPr bwMode="auto">
          <a:xfrm>
            <a:off x="179388" y="3500438"/>
            <a:ext cx="3960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1"/>
                </a:solidFill>
              </a:rPr>
              <a:t>Experimental determination</a:t>
            </a:r>
            <a:endParaRPr lang="en-GB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Tests with fish (standard OECD 305)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Time consuming, demanding tests, tests with fish </a:t>
            </a:r>
            <a:r>
              <a:rPr lang="en-GB" altLang="en-US" sz="1200" i="1">
                <a:solidFill>
                  <a:schemeClr val="tx1"/>
                </a:solidFill>
              </a:rPr>
              <a:t>in vivo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61449" name="TextovéPole 15"/>
          <p:cNvSpPr txBox="1">
            <a:spLocks noChangeArrowheads="1"/>
          </p:cNvSpPr>
          <p:nvPr/>
        </p:nvSpPr>
        <p:spPr bwMode="auto">
          <a:xfrm>
            <a:off x="179388" y="5013325"/>
            <a:ext cx="3960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1"/>
                </a:solidFill>
              </a:rPr>
              <a:t>It is possible to predict BCF from K</a:t>
            </a:r>
            <a:r>
              <a:rPr lang="en-GB" altLang="en-US" sz="1800" b="1" baseline="-25000">
                <a:solidFill>
                  <a:schemeClr val="tx1"/>
                </a:solidFill>
              </a:rPr>
              <a:t>ow</a:t>
            </a:r>
            <a:endParaRPr lang="en-GB" altLang="en-US" sz="1200" baseline="-250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Bioaccumulation, Bioconcentration, Biomagnification</a:t>
            </a:r>
          </a:p>
        </p:txBody>
      </p:sp>
      <p:sp>
        <p:nvSpPr>
          <p:cNvPr id="63491" name="TextovéPole 12"/>
          <p:cNvSpPr txBox="1">
            <a:spLocks noChangeArrowheads="1"/>
          </p:cNvSpPr>
          <p:nvPr/>
        </p:nvSpPr>
        <p:spPr bwMode="auto">
          <a:xfrm>
            <a:off x="250825" y="1341438"/>
            <a:ext cx="39608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Bioaccumulation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Compound accumulation (all routes of exposure)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BAF</a:t>
            </a:r>
            <a:r>
              <a:rPr lang="en-US" altLang="en-US" sz="1800">
                <a:solidFill>
                  <a:schemeClr val="tx1"/>
                </a:solidFill>
              </a:rPr>
              <a:t> – Bioaccumulation factor</a:t>
            </a:r>
          </a:p>
        </p:txBody>
      </p:sp>
      <p:pic>
        <p:nvPicPr>
          <p:cNvPr id="6349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0" t="49406" r="35429" b="41234"/>
          <a:stretch>
            <a:fillRect/>
          </a:stretch>
        </p:blipFill>
        <p:spPr bwMode="auto">
          <a:xfrm>
            <a:off x="4067175" y="1412875"/>
            <a:ext cx="3781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2" descr="http://sustainablenano.files.wordpress.com/2013/12/3-bioaccumulation-vs-biomagnific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276475"/>
            <a:ext cx="48387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ovéPole 11"/>
          <p:cNvSpPr txBox="1">
            <a:spLocks noChangeArrowheads="1"/>
          </p:cNvSpPr>
          <p:nvPr/>
        </p:nvSpPr>
        <p:spPr bwMode="auto">
          <a:xfrm>
            <a:off x="179388" y="4286250"/>
            <a:ext cx="3960812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Biomagnification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Increasing concentration of compounds in organisms via food chain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tx2"/>
                </a:solidFill>
              </a:rPr>
              <a:t>BMF </a:t>
            </a:r>
            <a:r>
              <a:rPr lang="en-US" altLang="en-US" sz="1400">
                <a:solidFill>
                  <a:schemeClr val="tx1"/>
                </a:solidFill>
              </a:rPr>
              <a:t>– Biomagnification factor (C</a:t>
            </a:r>
            <a:r>
              <a:rPr lang="en-US" altLang="en-US" sz="1400" baseline="-25000">
                <a:solidFill>
                  <a:schemeClr val="tx1"/>
                </a:solidFill>
              </a:rPr>
              <a:t>predator</a:t>
            </a:r>
            <a:r>
              <a:rPr lang="en-US" altLang="en-US" sz="1400">
                <a:solidFill>
                  <a:schemeClr val="tx1"/>
                </a:solidFill>
              </a:rPr>
              <a:t>/C</a:t>
            </a:r>
            <a:r>
              <a:rPr lang="en-US" altLang="en-US" sz="1400" baseline="-25000">
                <a:solidFill>
                  <a:schemeClr val="tx1"/>
                </a:solidFill>
              </a:rPr>
              <a:t>food</a:t>
            </a:r>
            <a:r>
              <a:rPr lang="en-US" altLang="en-US" sz="1400">
                <a:solidFill>
                  <a:schemeClr val="tx1"/>
                </a:solidFill>
              </a:rPr>
              <a:t>)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068638"/>
            <a:ext cx="40878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2" descr="http://www.itrcweb.org/contseds-bioavailability/images/fig_5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0"/>
            <a:ext cx="4359275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ovéPole 4"/>
          <p:cNvSpPr txBox="1">
            <a:spLocks noChangeArrowheads="1"/>
          </p:cNvSpPr>
          <p:nvPr/>
        </p:nvSpPr>
        <p:spPr bwMode="auto">
          <a:xfrm>
            <a:off x="468313" y="908050"/>
            <a:ext cx="3959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Biomagnification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ATMOSPHERE / WATER partitioning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ATMOSPHERE / WATER partitioning</a:t>
            </a:r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179388" y="936625"/>
            <a:ext cx="86407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ionized compounds do not evaporate into the atmosphere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significant partitioning (again) at </a:t>
            </a:r>
            <a:r>
              <a:rPr lang="en-US" altLang="en-US" sz="2000" b="1">
                <a:solidFill>
                  <a:schemeClr val="tx2"/>
                </a:solidFill>
              </a:rPr>
              <a:t>organic neutral compounds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partitioning between water- and liquid phase is described by the  </a:t>
            </a:r>
            <a:r>
              <a:rPr lang="en-US" altLang="en-US" sz="2000" b="1">
                <a:solidFill>
                  <a:schemeClr val="tx1"/>
                </a:solidFill>
              </a:rPr>
              <a:t>Henry‘s law: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chemeClr val="tx1"/>
                </a:solidFill>
              </a:rPr>
              <a:t>	</a:t>
            </a:r>
            <a:r>
              <a:rPr lang="en-US" altLang="en-US" sz="2200" b="1">
                <a:solidFill>
                  <a:schemeClr val="tx1"/>
                </a:solidFill>
              </a:rPr>
              <a:t>p = H . C</a:t>
            </a:r>
            <a:r>
              <a:rPr lang="en-US" altLang="en-US" sz="2200" b="1" baseline="-25000">
                <a:solidFill>
                  <a:schemeClr val="tx1"/>
                </a:solidFill>
              </a:rPr>
              <a:t>W</a:t>
            </a:r>
            <a:endParaRPr lang="en-US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		p – </a:t>
            </a:r>
            <a:r>
              <a:rPr lang="en-US" altLang="en-US" sz="1400">
                <a:solidFill>
                  <a:schemeClr val="tx1"/>
                </a:solidFill>
              </a:rPr>
              <a:t>partial pressure of a compound (Pa)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		</a:t>
            </a:r>
            <a:r>
              <a:rPr lang="en-US" altLang="en-US" sz="1800">
                <a:solidFill>
                  <a:schemeClr val="tx1"/>
                </a:solidFill>
              </a:rPr>
              <a:t>H</a:t>
            </a:r>
            <a:r>
              <a:rPr lang="en-US" altLang="en-US" sz="1400">
                <a:solidFill>
                  <a:schemeClr val="tx1"/>
                </a:solidFill>
              </a:rPr>
              <a:t> – Henry‘s law constant (Pa.m</a:t>
            </a:r>
            <a:r>
              <a:rPr lang="en-US" altLang="en-US" sz="1400" baseline="30000">
                <a:solidFill>
                  <a:schemeClr val="tx1"/>
                </a:solidFill>
              </a:rPr>
              <a:t>3</a:t>
            </a:r>
            <a:r>
              <a:rPr lang="en-US" altLang="en-US" sz="1400">
                <a:solidFill>
                  <a:schemeClr val="tx1"/>
                </a:solidFill>
              </a:rPr>
              <a:t>.mol</a:t>
            </a:r>
            <a:r>
              <a:rPr lang="en-US" altLang="en-US" sz="1400" baseline="30000">
                <a:solidFill>
                  <a:schemeClr val="tx1"/>
                </a:solidFill>
              </a:rPr>
              <a:t>-1</a:t>
            </a:r>
            <a:r>
              <a:rPr lang="en-US" altLang="en-US" sz="1400">
                <a:solidFill>
                  <a:schemeClr val="tx1"/>
                </a:solidFill>
              </a:rPr>
              <a:t>) </a:t>
            </a:r>
            <a:r>
              <a:rPr lang="en-US" altLang="en-US" sz="1400" i="1">
                <a:solidFill>
                  <a:schemeClr val="tx1"/>
                </a:solidFill>
              </a:rPr>
              <a:t>– characteristic for a specific compound</a:t>
            </a: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		C</a:t>
            </a:r>
            <a:r>
              <a:rPr lang="en-US" altLang="en-US" sz="1800" baseline="-25000">
                <a:solidFill>
                  <a:schemeClr val="tx1"/>
                </a:solidFill>
              </a:rPr>
              <a:t>W –</a:t>
            </a:r>
            <a:r>
              <a:rPr lang="en-US" altLang="en-US" sz="1400">
                <a:solidFill>
                  <a:schemeClr val="tx1"/>
                </a:solidFill>
              </a:rPr>
              <a:t> concentration in water (mol . m</a:t>
            </a:r>
            <a:r>
              <a:rPr lang="en-US" altLang="en-US" sz="1400" baseline="30000">
                <a:solidFill>
                  <a:schemeClr val="tx1"/>
                </a:solidFill>
              </a:rPr>
              <a:t>3</a:t>
            </a:r>
            <a:r>
              <a:rPr lang="en-US" altLang="en-US" sz="14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4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i="1">
                <a:solidFill>
                  <a:schemeClr val="tx1"/>
                </a:solidFill>
              </a:rPr>
              <a:t>Note: boiling point of a specific compound is a measure of volatility</a:t>
            </a:r>
            <a:endParaRPr lang="en-US" altLang="en-US" sz="1800" i="1">
              <a:solidFill>
                <a:schemeClr val="tx1"/>
              </a:solidFill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700338" y="3921125"/>
          <a:ext cx="6264275" cy="2820989"/>
        </p:xfrm>
        <a:graphic>
          <a:graphicData uri="http://schemas.openxmlformats.org/drawingml/2006/table">
            <a:tbl>
              <a:tblPr/>
              <a:tblGrid>
                <a:gridCol w="192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(Pa . mol-1 . m-3)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8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&gt; 100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Very fast released from water</a:t>
                      </a:r>
                      <a:b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Example: halogenated aliphatic hydrocarbons (</a:t>
                      </a: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dichloroethane</a:t>
                      </a: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and such)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25-100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Volatilization slower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Example: </a:t>
                      </a: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chlorinated benzenes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1-25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Sow volatilization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Example: </a:t>
                      </a: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most of the PCBs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&lt; 1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Insignificant volatilization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Example: </a:t>
                      </a: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high chlorinated PCDDs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Environmental transformation / Persistence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0825" y="1052513"/>
            <a:ext cx="8713788" cy="5545137"/>
          </a:xfrm>
        </p:spPr>
        <p:txBody>
          <a:bodyPr>
            <a:normAutofit fontScale="5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/>
              <a:t>Types of transformation of organic compounds: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partial structural change (e.g. introduction od OH into neutral fatty acids)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degradation into smaller organic molecules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total degradation of the org. compound (CO</a:t>
            </a:r>
            <a:r>
              <a:rPr lang="en-US" baseline="-25000" dirty="0"/>
              <a:t>2</a:t>
            </a:r>
            <a:r>
              <a:rPr lang="en-US" dirty="0"/>
              <a:t>, H2O) 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Main processes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solidFill>
                  <a:schemeClr val="tx2"/>
                </a:solidFill>
              </a:rPr>
              <a:t>Chemical </a:t>
            </a:r>
            <a:r>
              <a:rPr lang="en-US" dirty="0"/>
              <a:t>– regarding the type of the environment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atmosphere – photochemical reactions, reactions  with oxygen (!)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water – hydrolysis, oxidations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anoxic environment (sediments, ground water) – reductions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solidFill>
                  <a:schemeClr val="tx2"/>
                </a:solidFill>
              </a:rPr>
              <a:t>Biotic (enzymatic)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Ready biodegradability</a:t>
            </a:r>
          </a:p>
          <a:p>
            <a:pPr lvl="3">
              <a:buFont typeface="Arial" charset="0"/>
              <a:buChar char="–"/>
              <a:defRPr/>
            </a:pPr>
            <a:r>
              <a:rPr lang="en-US" dirty="0"/>
              <a:t> compound serves as a carbon source to microorganisms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 production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Cometabolism</a:t>
            </a:r>
          </a:p>
          <a:p>
            <a:pPr lvl="3">
              <a:buFont typeface="Arial" charset="0"/>
              <a:buChar char="–"/>
              <a:defRPr/>
            </a:pPr>
            <a:r>
              <a:rPr lang="en-US" dirty="0"/>
              <a:t> microorganisms require other (main) C source (compound transformation as a part of „ancillary/other“ processes)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Result of transformation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nontoxic products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production of even more toxic products (! e.g. Hg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methyl-Hg)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Biodegradability vs Persistence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Polar and reactive compounds – mostly short half-life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Halogenated, neutral compounds – persistent in the environment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</p:txBody>
      </p:sp>
      <p:sp>
        <p:nvSpPr>
          <p:cNvPr id="73731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Environmental transformation – (bio)transformation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6049" r="10400" b="47766"/>
          <a:stretch>
            <a:fillRect/>
          </a:stretch>
        </p:blipFill>
        <p:spPr bwMode="auto">
          <a:xfrm>
            <a:off x="2195513" y="692150"/>
            <a:ext cx="6732587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ovéPole 2"/>
          <p:cNvSpPr txBox="1">
            <a:spLocks noChangeArrowheads="1"/>
          </p:cNvSpPr>
          <p:nvPr/>
        </p:nvSpPr>
        <p:spPr bwMode="auto">
          <a:xfrm>
            <a:off x="323850" y="260350"/>
            <a:ext cx="6199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Simple transformation processes (with oxygen supply)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3200">
                <a:solidFill>
                  <a:schemeClr val="tx1"/>
                </a:solidFill>
              </a:rPr>
              <a:t>Ecotoxicants</a:t>
            </a:r>
          </a:p>
        </p:txBody>
      </p:sp>
      <p:sp>
        <p:nvSpPr>
          <p:cNvPr id="12291" name="Zástupný symbol pro obsah 4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040312"/>
          </a:xfrm>
        </p:spPr>
        <p:txBody>
          <a:bodyPr/>
          <a:lstStyle/>
          <a:p>
            <a:r>
              <a:rPr lang="en-US" altLang="en-US" sz="2200"/>
              <a:t>Compounds selected from a wide range of chemical substances (petroleum and its products – organic compounds, pharmaceuticals, pesticides), which </a:t>
            </a:r>
            <a:r>
              <a:rPr lang="en-US" altLang="en-US" sz="2200">
                <a:solidFill>
                  <a:schemeClr val="tx2"/>
                </a:solidFill>
              </a:rPr>
              <a:t>can be released into the environment and can cause specific effects/interactions in ecosystems</a:t>
            </a:r>
          </a:p>
          <a:p>
            <a:endParaRPr lang="en-US" altLang="en-US" sz="2200" b="1"/>
          </a:p>
          <a:p>
            <a:r>
              <a:rPr lang="en-US" altLang="en-US" sz="2200" b="1"/>
              <a:t>Each human activity is accompanied by introduction of (toxic) compounds into the environment</a:t>
            </a:r>
          </a:p>
          <a:p>
            <a:pPr lvl="1"/>
            <a:r>
              <a:rPr lang="en-US" altLang="en-US" sz="1400"/>
              <a:t>products and side products of industry</a:t>
            </a:r>
          </a:p>
          <a:p>
            <a:pPr lvl="1"/>
            <a:r>
              <a:rPr lang="en-US" altLang="en-US" sz="1400"/>
              <a:t>household waste (</a:t>
            </a:r>
            <a:r>
              <a:rPr lang="en-US" altLang="en-US" sz="1400" i="1"/>
              <a:t>detergents, plastics ....</a:t>
            </a:r>
            <a:r>
              <a:rPr lang="en-US" altLang="en-US" sz="1400"/>
              <a:t>)</a:t>
            </a:r>
          </a:p>
          <a:p>
            <a:pPr lvl="1"/>
            <a:r>
              <a:rPr lang="en-US" altLang="en-US" sz="1400"/>
              <a:t>products used in agriculture</a:t>
            </a:r>
          </a:p>
          <a:p>
            <a:pPr lvl="1"/>
            <a:r>
              <a:rPr lang="en-US" altLang="en-US" sz="1400"/>
              <a:t>wastes from transport</a:t>
            </a:r>
          </a:p>
          <a:p>
            <a:pPr lvl="1"/>
            <a:r>
              <a:rPr lang="en-US" altLang="en-US" sz="1400"/>
              <a:t>veterinary and human pharmaceuticals</a:t>
            </a:r>
          </a:p>
          <a:p>
            <a:pPr lvl="1"/>
            <a:r>
              <a:rPr lang="en-US" altLang="en-US" sz="1400"/>
              <a:t>other …</a:t>
            </a:r>
          </a:p>
          <a:p>
            <a:endParaRPr lang="en-US" altLang="en-US" sz="2200"/>
          </a:p>
        </p:txBody>
      </p:sp>
      <p:pic>
        <p:nvPicPr>
          <p:cNvPr id="12292" name="Picture 5" descr="https://encrypted-tbn3.gstatic.com/images?q=tbn:ANd9GcQYrBy1inGcFytovwR4-D2fwFegMAixkxWqeiEL1o6-jxO6qdK1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32250"/>
            <a:ext cx="3616325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ovéPole 2"/>
          <p:cNvSpPr txBox="1">
            <a:spLocks noChangeArrowheads="1"/>
          </p:cNvSpPr>
          <p:nvPr/>
        </p:nvSpPr>
        <p:spPr bwMode="auto">
          <a:xfrm>
            <a:off x="323850" y="260350"/>
            <a:ext cx="6249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Anaerobic biotransformation – example methylmercury</a:t>
            </a:r>
          </a:p>
        </p:txBody>
      </p:sp>
      <p:pic>
        <p:nvPicPr>
          <p:cNvPr id="77827" name="Picture 4" descr="http://scifun.chem.wisc.edu/chemweek/mercury/merccyc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714375"/>
            <a:ext cx="5781675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ovéPole 5"/>
          <p:cNvSpPr txBox="1">
            <a:spLocks noChangeArrowheads="1"/>
          </p:cNvSpPr>
          <p:nvPr/>
        </p:nvSpPr>
        <p:spPr bwMode="auto">
          <a:xfrm>
            <a:off x="323850" y="981075"/>
            <a:ext cx="229530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</a:rPr>
              <a:t>Me-Hg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 dirty="0">
                <a:solidFill>
                  <a:schemeClr val="tx1"/>
                </a:solidFill>
              </a:rPr>
              <a:t>Bioaccumulation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 dirty="0">
                <a:solidFill>
                  <a:schemeClr val="tx1"/>
                </a:solidFill>
              </a:rPr>
              <a:t>High </a:t>
            </a:r>
            <a:r>
              <a:rPr lang="en-US" altLang="en-US" sz="1800" dirty="0" smtClean="0">
                <a:solidFill>
                  <a:schemeClr val="tx1"/>
                </a:solidFill>
              </a:rPr>
              <a:t>toxicity</a:t>
            </a:r>
            <a:endParaRPr lang="cs-CZ" altLang="en-US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cs-CZ" altLang="en-US" sz="1800" b="1" u="sng" dirty="0" err="1" smtClean="0">
                <a:solidFill>
                  <a:schemeClr val="tx1"/>
                </a:solidFill>
              </a:rPr>
              <a:t>Look</a:t>
            </a:r>
            <a:r>
              <a:rPr lang="cs-CZ" altLang="en-US" sz="1800" b="1" u="sng" dirty="0" smtClean="0">
                <a:solidFill>
                  <a:schemeClr val="tx1"/>
                </a:solidFill>
              </a:rPr>
              <a:t> on web </a:t>
            </a:r>
            <a:r>
              <a:rPr lang="cs-CZ" altLang="en-US" sz="1800" b="1" u="sng" dirty="0" err="1" smtClean="0">
                <a:solidFill>
                  <a:schemeClr val="tx1"/>
                </a:solidFill>
              </a:rPr>
              <a:t>for</a:t>
            </a:r>
            <a:endParaRPr lang="cs-CZ" altLang="en-US" sz="1800" b="1" u="sng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cs-CZ" altLang="en-US" sz="1800" dirty="0" smtClean="0">
                <a:solidFill>
                  <a:schemeClr val="tx1"/>
                </a:solidFill>
              </a:rPr>
              <a:t>MINAMATA </a:t>
            </a:r>
            <a:r>
              <a:rPr lang="cs-CZ" altLang="en-US" sz="1800" dirty="0" err="1" smtClean="0">
                <a:solidFill>
                  <a:schemeClr val="tx1"/>
                </a:solidFill>
              </a:rPr>
              <a:t>disease</a:t>
            </a:r>
            <a:endParaRPr lang="cs-CZ" altLang="en-US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cs-CZ" altLang="en-US" sz="1800" dirty="0" smtClean="0">
                <a:solidFill>
                  <a:schemeClr val="tx1"/>
                </a:solidFill>
              </a:rPr>
              <a:t>CONVENTION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850" y="1125538"/>
            <a:ext cx="8820150" cy="2519362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Transformation kinetics – first order kinetics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	C</a:t>
            </a:r>
            <a:r>
              <a:rPr lang="en-US" baseline="-25000" dirty="0"/>
              <a:t>t</a:t>
            </a:r>
            <a:r>
              <a:rPr lang="en-US" dirty="0"/>
              <a:t> = C</a:t>
            </a:r>
            <a:r>
              <a:rPr lang="en-US" baseline="-25000" dirty="0"/>
              <a:t>0</a:t>
            </a:r>
            <a:r>
              <a:rPr lang="en-US" dirty="0"/>
              <a:t> . e</a:t>
            </a:r>
            <a:r>
              <a:rPr lang="en-US" baseline="30000" dirty="0"/>
              <a:t>-</a:t>
            </a:r>
            <a:r>
              <a:rPr lang="en-US" baseline="30000" dirty="0" err="1"/>
              <a:t>kt</a:t>
            </a:r>
            <a:r>
              <a:rPr lang="en-US" baseline="30000" dirty="0"/>
              <a:t/>
            </a:r>
            <a:br>
              <a:rPr lang="en-US" baseline="30000" dirty="0"/>
            </a:br>
            <a:r>
              <a:rPr lang="en-US" dirty="0"/>
              <a:t>	</a:t>
            </a:r>
            <a:r>
              <a:rPr lang="en-US" sz="1700" dirty="0"/>
              <a:t>C</a:t>
            </a:r>
            <a:r>
              <a:rPr lang="en-US" sz="1700" baseline="-25000" dirty="0"/>
              <a:t>t </a:t>
            </a:r>
            <a:r>
              <a:rPr lang="en-US" sz="1700" dirty="0"/>
              <a:t>– concentration in time t</a:t>
            </a:r>
            <a:br>
              <a:rPr lang="en-US" sz="1700" dirty="0"/>
            </a:br>
            <a:r>
              <a:rPr lang="en-US" sz="1700" dirty="0"/>
              <a:t>	C</a:t>
            </a:r>
            <a:r>
              <a:rPr lang="en-US" sz="1700" baseline="-25000" dirty="0"/>
              <a:t>0 </a:t>
            </a:r>
            <a:r>
              <a:rPr lang="en-US" sz="1700" dirty="0"/>
              <a:t>– initial concentration </a:t>
            </a:r>
            <a:br>
              <a:rPr lang="en-US" sz="1700" dirty="0"/>
            </a:br>
            <a:r>
              <a:rPr lang="en-US" sz="1700" dirty="0"/>
              <a:t>	k – constant (degradation speed)</a:t>
            </a:r>
            <a:br>
              <a:rPr lang="en-US" sz="1700" dirty="0"/>
            </a:br>
            <a:r>
              <a:rPr lang="en-US" sz="1700" dirty="0"/>
              <a:t>	t – time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After derivation (half-life)</a:t>
            </a:r>
          </a:p>
          <a:p>
            <a:pPr lvl="2">
              <a:buFont typeface="Arial" charset="0"/>
              <a:buNone/>
              <a:defRPr/>
            </a:pPr>
            <a:r>
              <a:rPr lang="en-US" b="1" dirty="0"/>
              <a:t>t</a:t>
            </a:r>
            <a:r>
              <a:rPr lang="en-US" b="1" baseline="-25000" dirty="0"/>
              <a:t>1/2</a:t>
            </a:r>
            <a:r>
              <a:rPr lang="en-US" b="1" dirty="0"/>
              <a:t> = ln2 / k </a:t>
            </a:r>
            <a:r>
              <a:rPr lang="en-US" dirty="0"/>
              <a:t>= 0.693 / k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79875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Persistence characterisation – half-life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0"/>
          <a:stretch>
            <a:fillRect/>
          </a:stretch>
        </p:blipFill>
        <p:spPr bwMode="auto">
          <a:xfrm>
            <a:off x="4330700" y="3284538"/>
            <a:ext cx="463391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7361238" y="6327775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Time (days)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Half-life of selected pesticides in soil - </a:t>
            </a:r>
            <a:r>
              <a:rPr lang="en-US" altLang="en-US" sz="2400" b="1">
                <a:solidFill>
                  <a:schemeClr val="tx1"/>
                </a:solidFill>
              </a:rPr>
              <a:t>examples</a:t>
            </a:r>
          </a:p>
        </p:txBody>
      </p:sp>
      <p:graphicFrame>
        <p:nvGraphicFramePr>
          <p:cNvPr id="221240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195536"/>
              </p:ext>
            </p:extLst>
          </p:nvPr>
        </p:nvGraphicFramePr>
        <p:xfrm>
          <a:off x="352425" y="1268413"/>
          <a:ext cx="8640763" cy="3074986"/>
        </p:xfrm>
        <a:graphic>
          <a:graphicData uri="http://schemas.openxmlformats.org/drawingml/2006/table">
            <a:tbl>
              <a:tblPr/>
              <a:tblGrid>
                <a:gridCol w="3727450">
                  <a:extLst>
                    <a:ext uri="{9D8B030D-6E8A-4147-A177-3AD203B41FA5}">
                      <a16:colId xmlns:a16="http://schemas.microsoft.com/office/drawing/2014/main" val="2822091930"/>
                    </a:ext>
                  </a:extLst>
                </a:gridCol>
                <a:gridCol w="4913313">
                  <a:extLst>
                    <a:ext uri="{9D8B030D-6E8A-4147-A177-3AD203B41FA5}">
                      <a16:colId xmlns:a16="http://schemas.microsoft.com/office/drawing/2014/main" val="1408462235"/>
                    </a:ext>
                  </a:extLst>
                </a:gridCol>
              </a:tblGrid>
              <a:tr h="6891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Half-life in soil (</a:t>
                      </a:r>
                      <a:r>
                        <a:rPr kumimoji="0" lang="cs-CZ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</a:t>
                      </a:r>
                      <a:r>
                        <a:rPr kumimoji="0" lang="en-US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  <a:r>
                        <a:rPr kumimoji="0" lang="en-US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DT50 – disappearance time 50%)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739893"/>
                  </a:ext>
                </a:extLst>
              </a:tr>
              <a:tr h="335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Chlorinated compounds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115455"/>
                  </a:ext>
                </a:extLst>
              </a:tr>
              <a:tr h="335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DDT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3-10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641383"/>
                  </a:ext>
                </a:extLst>
              </a:tr>
              <a:tr h="3445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Dieldrin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1-7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487805"/>
                  </a:ext>
                </a:extLst>
              </a:tr>
              <a:tr h="3445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Toxaphene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841427"/>
                  </a:ext>
                </a:extLst>
              </a:tr>
              <a:tr h="3445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230631"/>
                  </a:ext>
                </a:extLst>
              </a:tr>
              <a:tr h="3461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Organophosphate – chlorfenos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24679"/>
                  </a:ext>
                </a:extLst>
              </a:tr>
              <a:tr h="335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Carbamate – carbofuran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 – 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84946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adpis 4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7778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Degradation assessment in praxis (standards)</a:t>
            </a:r>
            <a:br>
              <a:rPr lang="en-US" altLang="en-US" b="1">
                <a:solidFill>
                  <a:schemeClr val="tx1"/>
                </a:solidFill>
              </a:rPr>
            </a:br>
            <a:r>
              <a:rPr lang="en-US" altLang="en-US" b="1">
                <a:solidFill>
                  <a:schemeClr val="tx1"/>
                </a:solidFill>
              </a:rPr>
              <a:t>OECD recommendation – guideline 307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83971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500"/>
              <a:t>Aerobic and Anaerobic Transformation in Soil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Introduction of examined compound (can be radioactively labelled)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Incubation in time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en-US" sz="1900">
                <a:sym typeface="Wingdings" panose="05000000000000000000" pitchFamily="2" charset="2"/>
              </a:rPr>
              <a:t>soil extraction (volatile fraction)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en-US" sz="1900">
                <a:sym typeface="Wingdings" panose="05000000000000000000" pitchFamily="2" charset="2"/>
              </a:rPr>
              <a:t>assessment of decrease in concentration of introduced compound and transformation products formation</a:t>
            </a:r>
          </a:p>
          <a:p>
            <a:pPr lvl="3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en-US" sz="1600">
                <a:sym typeface="Wingdings" panose="05000000000000000000" pitchFamily="2" charset="2"/>
              </a:rPr>
              <a:t>Chemical methods (GC, LC etc.)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200">
              <a:sym typeface="Wingdings" panose="05000000000000000000" pitchFamily="2" charset="2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200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en-US" sz="1700" b="1">
                <a:solidFill>
                  <a:schemeClr val="tx2"/>
                </a:solidFill>
                <a:sym typeface="Wingdings" panose="05000000000000000000" pitchFamily="2" charset="2"/>
              </a:rPr>
              <a:t>Example of standardized OECD guideline</a:t>
            </a:r>
            <a:endParaRPr lang="en-US" altLang="en-US" sz="1700" b="1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70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chemeClr val="tx2"/>
                </a:solidFill>
                <a:sym typeface="Wingdings" panose="05000000000000000000" pitchFamily="2" charset="2"/>
              </a:rPr>
              <a:t>Anaerobic Biodegradation Experiment  see YOUTUBE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700" u="sng">
                <a:solidFill>
                  <a:schemeClr val="tx2"/>
                </a:solidFill>
                <a:sym typeface="Wingdings" panose="05000000000000000000" pitchFamily="2" charset="2"/>
              </a:rPr>
              <a:t>http://www.youtube.com/watch?v=Y_zFPkbrwSY</a:t>
            </a:r>
            <a:endParaRPr lang="en-US" altLang="en-US" sz="2500" u="sng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pic>
        <p:nvPicPr>
          <p:cNvPr id="839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876550"/>
            <a:ext cx="2840037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Fate (processes) in the environment</a:t>
            </a:r>
            <a:r>
              <a:rPr lang="cs-CZ" altLang="en-US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cs-CZ" altLang="en-US">
                <a:solidFill>
                  <a:schemeClr val="tx1"/>
                </a:solidFill>
                <a:sym typeface="Wingdings" panose="05000000000000000000" pitchFamily="2" charset="2"/>
              </a:rPr>
              <a:t>Exposure</a:t>
            </a:r>
            <a:br>
              <a:rPr lang="cs-CZ" altLang="en-US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 BIOAVAILABILITY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BIOAVAILABILITY</a:t>
            </a:r>
          </a:p>
        </p:txBody>
      </p:sp>
      <p:pic>
        <p:nvPicPr>
          <p:cNvPr id="88067" name="Picture 4" descr="http://www.intechopen.com/source/html/45279/media/image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221163"/>
            <a:ext cx="89106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2232025"/>
          </a:xfrm>
        </p:spPr>
        <p:txBody>
          <a:bodyPr>
            <a:normAutofit fontScale="47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/>
              <a:t>The term comes from pharmacology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compound fraction that is effective in the body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In environmental sciences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compound fraction, that can enter the organism = compound is in available form (it is not bound in the environment – e.g. to organic carbon etc.)</a:t>
            </a:r>
          </a:p>
          <a:p>
            <a:pPr>
              <a:buFont typeface="Arial" charset="0"/>
              <a:buChar char="•"/>
              <a:defRPr/>
            </a:pPr>
            <a:endParaRPr lang="en-US" b="1" dirty="0"/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Bioavailability describes processes (relations) between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Compounds present in the environment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Entry (accumulation) of compounds into the organisms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Environmental properties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</p:txBody>
      </p:sp>
      <p:sp>
        <p:nvSpPr>
          <p:cNvPr id="88069" name="TextovéPole 5"/>
          <p:cNvSpPr txBox="1">
            <a:spLocks noChangeArrowheads="1"/>
          </p:cNvSpPr>
          <p:nvPr/>
        </p:nvSpPr>
        <p:spPr bwMode="auto">
          <a:xfrm>
            <a:off x="250825" y="3482975"/>
            <a:ext cx="72469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tx2"/>
                </a:solidFill>
              </a:rPr>
              <a:t>Example - Soil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	two distinct soils (high and low organic carbon content)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	bioavailability (and thus bioaccumulation as well) is higher in the case of “low”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Toxic metals in waters vs. water hardness</a:t>
            </a:r>
            <a:endParaRPr lang="en-US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-&gt; </a:t>
            </a:r>
            <a:r>
              <a:rPr lang="en-US" altLang="en-US" sz="1600" b="1">
                <a:solidFill>
                  <a:srgbClr val="FF0000"/>
                </a:solidFill>
              </a:rPr>
              <a:t>higher water hardness (more Ca / Mg) – lower bioavailability / lower metal toxicity</a:t>
            </a:r>
            <a:r>
              <a:rPr lang="en-US" altLang="en-US" sz="1600">
                <a:solidFill>
                  <a:schemeClr val="tx1"/>
                </a:solidFill>
              </a:rPr>
              <a:t>	(competition with toxic metals for binding sites in biota)</a:t>
            </a:r>
            <a:endParaRPr lang="en-US" altLang="en-US" sz="16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 b="1">
              <a:solidFill>
                <a:schemeClr val="tx1"/>
              </a:solidFill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04800" y="471488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Bioavailability - examples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90116" name="Picture 8" descr="http://what-when-how.com/wp-content/uploads/2012/04/tmp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252663"/>
            <a:ext cx="8450262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348038" y="3500438"/>
            <a:ext cx="2663825" cy="12969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Hydrophobicity – organic compounds vs. organic carbon (humins)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-&gt; hydrophobic compounds – tendency to accumulate in fat / in biota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	(at the same time also in dead organic matter - OC)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-&gt; </a:t>
            </a:r>
            <a:r>
              <a:rPr lang="en-US" altLang="en-US" sz="1600" b="1">
                <a:solidFill>
                  <a:srgbClr val="FF0000"/>
                </a:solidFill>
              </a:rPr>
              <a:t>high OC content in the environment (in water): lower bioavailability of compounds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04800" y="471488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Bioavailability - examples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92164" name="Picture 10" descr="http://www.itrcweb.org/contseds-bioavailability/images/text_box_2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69151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843213" y="4149725"/>
            <a:ext cx="3960812" cy="574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Toxic metals in water vs. pH / water composition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-&gt; higher pH: metals present in insoluble hydroxides (lower bioavailability)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-&gt; </a:t>
            </a:r>
            <a:r>
              <a:rPr lang="en-US" altLang="en-US" sz="1600" b="1">
                <a:solidFill>
                  <a:srgbClr val="FF0000"/>
                </a:solidFill>
              </a:rPr>
              <a:t>lower (acidic) pH – higher solubility and higher toxicity of metals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04800" y="471488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Bioavailability - examples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94212" name="Picture 2" descr="http://www.nps.gov/plants/restore/pubs/biosolids/img/biosolids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3810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852738"/>
            <a:ext cx="3783013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Where can the information on environmental properties be found?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(K</a:t>
            </a:r>
            <a:r>
              <a:rPr lang="en-GB" altLang="en-US" baseline="-25000">
                <a:solidFill>
                  <a:schemeClr val="tx1"/>
                </a:solidFill>
              </a:rPr>
              <a:t>ow</a:t>
            </a:r>
            <a:r>
              <a:rPr lang="en-GB" altLang="en-US">
                <a:solidFill>
                  <a:schemeClr val="tx1"/>
                </a:solidFill>
              </a:rPr>
              <a:t>, t1/2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5"/>
          <p:cNvSpPr>
            <a:spLocks noGrp="1"/>
          </p:cNvSpPr>
          <p:nvPr>
            <p:ph idx="1"/>
          </p:nvPr>
        </p:nvSpPr>
        <p:spPr>
          <a:xfrm>
            <a:off x="323850" y="1125538"/>
            <a:ext cx="8424863" cy="5399087"/>
          </a:xfrm>
        </p:spPr>
        <p:txBody>
          <a:bodyPr/>
          <a:lstStyle/>
          <a:p>
            <a:r>
              <a:rPr lang="en-US" altLang="en-US" sz="2200" b="1"/>
              <a:t>Contaminants</a:t>
            </a:r>
          </a:p>
          <a:p>
            <a:pPr eaLnBrk="1" hangingPunct="1"/>
            <a:r>
              <a:rPr lang="en-US" altLang="en-US" sz="1800"/>
              <a:t>Compounds polluting the environment </a:t>
            </a:r>
            <a:r>
              <a:rPr lang="cs-CZ" altLang="en-US" sz="1800"/>
              <a:t/>
            </a:r>
            <a:br>
              <a:rPr lang="cs-CZ" altLang="en-US" sz="1800"/>
            </a:br>
            <a:r>
              <a:rPr lang="cs-CZ" altLang="en-US" sz="1800" i="1"/>
              <a:t>(Not necessarily </a:t>
            </a:r>
            <a:r>
              <a:rPr lang="en-US" altLang="en-US" sz="1800" i="1"/>
              <a:t>directly toxic, but harmful</a:t>
            </a:r>
            <a:r>
              <a:rPr lang="cs-CZ" altLang="en-US" sz="1800" i="1"/>
              <a:t> at the end)</a:t>
            </a:r>
            <a:endParaRPr lang="en-US" altLang="en-US" sz="1800" i="1"/>
          </a:p>
          <a:p>
            <a:endParaRPr lang="en-US" altLang="en-US" sz="2200" b="1" u="sng"/>
          </a:p>
          <a:p>
            <a:pPr lvl="1"/>
            <a:r>
              <a:rPr lang="en-US" altLang="en-US" sz="1800">
                <a:solidFill>
                  <a:schemeClr val="tx2"/>
                </a:solidFill>
              </a:rPr>
              <a:t>! nutrients (NOx and POx) </a:t>
            </a:r>
          </a:p>
          <a:p>
            <a:pPr lvl="2"/>
            <a:r>
              <a:rPr lang="en-US" altLang="en-US" sz="1400"/>
              <a:t>are not ecotoxicants BUT do have many secondary effects  </a:t>
            </a:r>
            <a:br>
              <a:rPr lang="en-US" altLang="en-US" sz="1400"/>
            </a:br>
            <a:r>
              <a:rPr lang="en-US" altLang="en-US" sz="1400">
                <a:sym typeface="Wingdings" panose="05000000000000000000" pitchFamily="2" charset="2"/>
              </a:rPr>
              <a:t> eutrophication</a:t>
            </a:r>
            <a:endParaRPr lang="en-US" altLang="en-US" sz="1400"/>
          </a:p>
          <a:p>
            <a:pPr lvl="1"/>
            <a:endParaRPr lang="en-US" altLang="en-US" sz="1800" b="1"/>
          </a:p>
          <a:p>
            <a:pPr lvl="1"/>
            <a:r>
              <a:rPr lang="en-US" altLang="en-US" sz="1800" b="1">
                <a:solidFill>
                  <a:schemeClr val="tx2"/>
                </a:solidFill>
              </a:rPr>
              <a:t>!</a:t>
            </a:r>
            <a:r>
              <a:rPr lang="en-US" altLang="en-US" sz="1800">
                <a:solidFill>
                  <a:schemeClr val="tx2"/>
                </a:solidFill>
              </a:rPr>
              <a:t> organic communal waste</a:t>
            </a:r>
          </a:p>
          <a:p>
            <a:pPr lvl="2"/>
            <a:r>
              <a:rPr lang="en-US" altLang="en-US" sz="1400"/>
              <a:t>not directly toxic BUT increases the content of organic carbon</a:t>
            </a:r>
          </a:p>
          <a:p>
            <a:pPr lvl="2"/>
            <a:r>
              <a:rPr lang="en-US" altLang="en-US" sz="1400">
                <a:sym typeface="Wingdings" panose="05000000000000000000" pitchFamily="2" charset="2"/>
              </a:rPr>
              <a:t> </a:t>
            </a:r>
            <a:r>
              <a:rPr lang="en-US" altLang="en-US" sz="1400"/>
              <a:t>decomposition processes </a:t>
            </a:r>
            <a:r>
              <a:rPr lang="en-US" altLang="en-US" sz="1400">
                <a:sym typeface="Wingdings" panose="05000000000000000000" pitchFamily="2" charset="2"/>
              </a:rPr>
              <a:t></a:t>
            </a:r>
            <a:r>
              <a:rPr lang="en-US" altLang="en-US" sz="1400"/>
              <a:t> reduction of oxygen content </a:t>
            </a:r>
            <a:r>
              <a:rPr lang="en-US" altLang="en-US" sz="1400">
                <a:sym typeface="Wingdings" panose="05000000000000000000" pitchFamily="2" charset="2"/>
              </a:rPr>
              <a:t> toxic to aquatic organisms</a:t>
            </a:r>
            <a:endParaRPr lang="en-US" altLang="en-US" sz="1400"/>
          </a:p>
          <a:p>
            <a:pPr lvl="1"/>
            <a:endParaRPr lang="en-US" altLang="en-US" sz="1800" b="1"/>
          </a:p>
          <a:p>
            <a:pPr lvl="1"/>
            <a:r>
              <a:rPr lang="en-US" altLang="en-US" sz="1800" b="1">
                <a:solidFill>
                  <a:schemeClr val="tx2"/>
                </a:solidFill>
              </a:rPr>
              <a:t>!</a:t>
            </a:r>
            <a:r>
              <a:rPr lang="en-US" altLang="en-US" sz="1800">
                <a:solidFill>
                  <a:schemeClr val="tx2"/>
                </a:solidFill>
              </a:rPr>
              <a:t> toxic metals, polycyclic aromatic hydrocarbons (PAHs) </a:t>
            </a:r>
          </a:p>
          <a:p>
            <a:pPr lvl="2"/>
            <a:r>
              <a:rPr lang="en-US" altLang="en-US" sz="1400"/>
              <a:t>natural occurrence in the nature BUT in “background” concentrations</a:t>
            </a:r>
          </a:p>
          <a:p>
            <a:pPr lvl="2"/>
            <a:endParaRPr lang="en-US" altLang="en-US" sz="1400"/>
          </a:p>
          <a:p>
            <a:pPr lvl="1"/>
            <a:r>
              <a:rPr lang="en-US" altLang="en-US" sz="1800" b="1">
                <a:solidFill>
                  <a:schemeClr val="tx2"/>
                </a:solidFill>
              </a:rPr>
              <a:t>!</a:t>
            </a:r>
            <a:r>
              <a:rPr lang="en-US" altLang="en-US" sz="1800">
                <a:solidFill>
                  <a:schemeClr val="tx2"/>
                </a:solidFill>
              </a:rPr>
              <a:t> simple soaps</a:t>
            </a:r>
          </a:p>
          <a:p>
            <a:pPr lvl="2"/>
            <a:r>
              <a:rPr lang="en-US" altLang="en-US" sz="1400"/>
              <a:t>released in high concentrations BUT rapidly hydrolyzed to nontoxic products </a:t>
            </a:r>
          </a:p>
          <a:p>
            <a:pPr lvl="1"/>
            <a:endParaRPr lang="en-US" altLang="en-US" sz="1800"/>
          </a:p>
        </p:txBody>
      </p:sp>
      <p:sp>
        <p:nvSpPr>
          <p:cNvPr id="14339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3200">
                <a:solidFill>
                  <a:schemeClr val="tx1"/>
                </a:solidFill>
              </a:rPr>
              <a:t>Ecotoxicants vs. Contaminants 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obsah 4"/>
          <p:cNvSpPr txBox="1">
            <a:spLocks/>
          </p:cNvSpPr>
          <p:nvPr/>
        </p:nvSpPr>
        <p:spPr bwMode="auto">
          <a:xfrm>
            <a:off x="323850" y="404813"/>
            <a:ext cx="849630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u="sng">
                <a:sym typeface="Wingdings" panose="05000000000000000000" pitchFamily="2" charset="2"/>
              </a:rPr>
              <a:t>CAS – Chemical Abstract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>
                <a:sym typeface="Wingdings" panose="05000000000000000000" pitchFamily="2" charset="2"/>
              </a:rPr>
              <a:t>Provided/Operated by American Chemical Society (ACS)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>
                <a:sym typeface="Wingdings" panose="05000000000000000000" pitchFamily="2" charset="2"/>
              </a:rPr>
              <a:t>CAS Number – unique identifier</a:t>
            </a:r>
            <a:br>
              <a:rPr lang="en-US" altLang="en-US" sz="1400">
                <a:sym typeface="Wingdings" panose="05000000000000000000" pitchFamily="2" charset="2"/>
              </a:rPr>
            </a:br>
            <a:endParaRPr lang="en-US" altLang="en-US" sz="1400">
              <a:sym typeface="Wingdings" panose="05000000000000000000" pitchFamily="2" charset="2"/>
            </a:endParaRPr>
          </a:p>
          <a:p>
            <a:r>
              <a:rPr lang="en-US" altLang="en-US" sz="1800" b="1" u="sng">
                <a:sym typeface="Wingdings" panose="05000000000000000000" pitchFamily="2" charset="2"/>
              </a:rPr>
              <a:t>eChemPortal.org</a:t>
            </a:r>
          </a:p>
        </p:txBody>
      </p:sp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8" t="13406" r="5644" b="32446"/>
          <a:stretch>
            <a:fillRect/>
          </a:stretch>
        </p:blipFill>
        <p:spPr bwMode="auto">
          <a:xfrm>
            <a:off x="485775" y="2183259"/>
            <a:ext cx="817245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425450" y="981075"/>
            <a:ext cx="86106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Describe what are toxicants, ecotoxicants, toxins, and give examples.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are the main sources of toxic compounds in the environment? Provide an overview.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tx1"/>
                </a:solidFill>
              </a:rPr>
              <a:t>Which human activity releases into the environment the most polychlorinated biphenyls, polychlorinated dioxins, polycyclic aromatic hydrocarbons?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is the main source of household chemistry (soaps, perfumes), pharmaceuticals for the environment?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compounds are released into the environment from areal pollution sources? Give examples – source:compounds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compounds enter the environment from point pollution sources? Give examples – source:compounds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are pesticides? insecticides? herbicides? fungicides? rodenticides? carcinogens? reprotoxins? endocrine disruptors? organophosphates? pyrethroids? toxic metals?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Give example for each of the listed groups and describe the main features of the chemical structure (aromatic/aliphatic?, neutral/ionized?, halogenated?, hydrophilic or hydrophobic?, persistent or degradable?)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SUMMARY – questions 1/3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23850" y="1147763"/>
            <a:ext cx="86106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key properties make a compound dangerous (hazardous) for the environment?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does the term “environmental fate of compounds” define/describe?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chemeClr val="tx1"/>
                </a:solidFill>
              </a:rPr>
              <a:t>Describe the main processes a compound can undergo in the environment and name the compound‘s properties (features) key for these processes.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properties play a key role in entering of a chemical compound into the organism? 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is bioconcentration? What compound‘s property does it depend on?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is K</a:t>
            </a:r>
            <a:r>
              <a:rPr lang="en-US" altLang="en-US" sz="1700" baseline="-25000">
                <a:solidFill>
                  <a:schemeClr val="tx1"/>
                </a:solidFill>
              </a:rPr>
              <a:t>ow</a:t>
            </a:r>
            <a:r>
              <a:rPr lang="en-US" altLang="en-US" sz="1700">
                <a:solidFill>
                  <a:schemeClr val="tx1"/>
                </a:solidFill>
              </a:rPr>
              <a:t>? How can it be determined experimentally?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Which compound has higher K</a:t>
            </a:r>
            <a:r>
              <a:rPr lang="en-US" altLang="en-US" sz="1700" baseline="-25000">
                <a:solidFill>
                  <a:schemeClr val="tx1"/>
                </a:solidFill>
              </a:rPr>
              <a:t>ow</a:t>
            </a:r>
            <a:r>
              <a:rPr lang="en-US" altLang="en-US" sz="1700">
                <a:solidFill>
                  <a:schemeClr val="tx1"/>
                </a:solidFill>
              </a:rPr>
              <a:t> - hexane OR hexanol?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Which compound has higher Henry‘s law constant - dichloromethane or dichlorobenzene?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is biomagnification? Give an example of a compound that can be biomagnified and what levels does its BMF reach?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is bioavailability? Give examples of different scenarios, when the bioavailability of a selected compound would be very high and very low.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7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chemeClr val="tx1"/>
                </a:solidFill>
              </a:rPr>
              <a:t>The DDT concentrations in a river were determined as follows: (1) DDT bound to  suspended particles 1 milligram/L water, (2) DDT dissolved in water 1 microgram/L water. What fraction (%) of DDT is approximately directly bioavailable for transfer through fish gills?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SUMMARY – questions 2/3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425450" y="981075"/>
            <a:ext cx="83947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Which element plays a crucial role in chemical transformations of compounds in soil environment?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major transformation processes do compounds undergo in different environmental matrices (air, soil, water, sediments)?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Define the half-life of a compound. Give examples of compounds with short and long half-life. How long are half-lives of these compounds?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How is the biodegradability of a chemical compound determined in practice?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How would the half-lives of benzo[a]pyrene (BaP) differ in the following scenarios? BaP bound to aerosol particles in the air, BaP bound to sediment on the bottom of a water reservoir/pond.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The concentration of triazine in soil is 120 mg/kg and the DT50 is 180 days. When can we expect the decrease of triazine to 10 mg/kg?</a:t>
            </a: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SUMMARY – questions 3/3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445125"/>
            <a:ext cx="91805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35"/>
          <p:cNvGrpSpPr>
            <a:grpSpLocks/>
          </p:cNvGrpSpPr>
          <p:nvPr/>
        </p:nvGrpSpPr>
        <p:grpSpPr bwMode="auto">
          <a:xfrm>
            <a:off x="4932363" y="2708275"/>
            <a:ext cx="1079500" cy="3024188"/>
            <a:chOff x="4932040" y="2708920"/>
            <a:chExt cx="1080120" cy="3024336"/>
          </a:xfrm>
        </p:grpSpPr>
        <p:sp>
          <p:nvSpPr>
            <p:cNvPr id="19" name="Ohnutá šipka 18"/>
            <p:cNvSpPr/>
            <p:nvPr/>
          </p:nvSpPr>
          <p:spPr>
            <a:xfrm rot="5400000" flipV="1">
              <a:off x="3959932" y="3681028"/>
              <a:ext cx="3024336" cy="1080120"/>
            </a:xfrm>
            <a:prstGeom prst="bent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5" name="Ohnutá šipka 34"/>
            <p:cNvSpPr/>
            <p:nvPr/>
          </p:nvSpPr>
          <p:spPr>
            <a:xfrm rot="5400000" flipV="1">
              <a:off x="4391753" y="4112849"/>
              <a:ext cx="2160694" cy="1080120"/>
            </a:xfrm>
            <a:prstGeom prst="bent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19460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/>
              <a:t>C</a:t>
            </a:r>
            <a:r>
              <a:rPr lang="en-US" altLang="en-US"/>
              <a:t>ontamination of water</a:t>
            </a:r>
            <a:r>
              <a:rPr lang="cs-CZ" altLang="en-US"/>
              <a:t> - chemicals ?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276475"/>
            <a:ext cx="129381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ovéPole 5"/>
          <p:cNvSpPr txBox="1">
            <a:spLocks noChangeArrowheads="1"/>
          </p:cNvSpPr>
          <p:nvPr/>
        </p:nvSpPr>
        <p:spPr bwMode="auto">
          <a:xfrm>
            <a:off x="247650" y="1125538"/>
            <a:ext cx="32924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Degradable</a:t>
            </a:r>
            <a:r>
              <a:rPr lang="en-US" altLang="en-US" sz="1800" b="1">
                <a:solidFill>
                  <a:schemeClr val="tx1"/>
                </a:solidFill>
              </a:rPr>
              <a:t> </a:t>
            </a:r>
            <a:r>
              <a:rPr lang="cs-CZ" altLang="en-US" sz="1800" b="1">
                <a:solidFill>
                  <a:schemeClr val="tx1"/>
                </a:solidFill>
              </a:rPr>
              <a:t>„nontoxic“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organic material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+ nutrients </a:t>
            </a:r>
            <a:r>
              <a:rPr lang="en-US" altLang="en-US" sz="1800">
                <a:solidFill>
                  <a:schemeClr val="tx1"/>
                </a:solidFill>
              </a:rPr>
              <a:t>/ fertilizers </a:t>
            </a:r>
            <a:r>
              <a:rPr lang="cs-CZ" altLang="en-US" sz="1800">
                <a:solidFill>
                  <a:schemeClr val="tx1"/>
                </a:solidFill>
              </a:rPr>
              <a:t>(</a:t>
            </a:r>
            <a:r>
              <a:rPr lang="en-US" altLang="en-US" sz="1800">
                <a:solidFill>
                  <a:schemeClr val="tx1"/>
                </a:solidFill>
              </a:rPr>
              <a:t>N/P</a:t>
            </a:r>
            <a:r>
              <a:rPr lang="cs-CZ" altLang="en-US" sz="180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3" name="Skupina 36"/>
          <p:cNvGrpSpPr>
            <a:grpSpLocks/>
          </p:cNvGrpSpPr>
          <p:nvPr/>
        </p:nvGrpSpPr>
        <p:grpSpPr bwMode="auto">
          <a:xfrm>
            <a:off x="1835150" y="3141663"/>
            <a:ext cx="4383088" cy="2663825"/>
            <a:chOff x="1835696" y="3140968"/>
            <a:chExt cx="4383273" cy="2664296"/>
          </a:xfrm>
        </p:grpSpPr>
        <p:grpSp>
          <p:nvGrpSpPr>
            <p:cNvPr id="19486" name="Skupina 10"/>
            <p:cNvGrpSpPr>
              <a:grpSpLocks/>
            </p:cNvGrpSpPr>
            <p:nvPr/>
          </p:nvGrpSpPr>
          <p:grpSpPr bwMode="auto">
            <a:xfrm>
              <a:off x="1835696" y="4077073"/>
              <a:ext cx="1944216" cy="1728191"/>
              <a:chOff x="1835696" y="4077073"/>
              <a:chExt cx="1944216" cy="1656183"/>
            </a:xfrm>
          </p:grpSpPr>
          <p:sp>
            <p:nvSpPr>
              <p:cNvPr id="8" name="Ohnutá šipka 7"/>
              <p:cNvSpPr/>
              <p:nvPr/>
            </p:nvSpPr>
            <p:spPr>
              <a:xfrm rot="5400000">
                <a:off x="2255008" y="3658417"/>
                <a:ext cx="1034704" cy="1873329"/>
              </a:xfrm>
              <a:prstGeom prst="bentArrow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Šipka dolů 9"/>
              <p:cNvSpPr/>
              <p:nvPr/>
            </p:nvSpPr>
            <p:spPr>
              <a:xfrm>
                <a:off x="2988270" y="4868974"/>
                <a:ext cx="792196" cy="864282"/>
              </a:xfrm>
              <a:prstGeom prst="down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pic>
          <p:nvPicPr>
            <p:cNvPr id="1948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23" b="8063"/>
            <a:stretch>
              <a:fillRect/>
            </a:stretch>
          </p:blipFill>
          <p:spPr bwMode="auto">
            <a:xfrm>
              <a:off x="2915816" y="3140968"/>
              <a:ext cx="3303153" cy="1898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5868988" y="1125538"/>
            <a:ext cx="2427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„Other“ chemicals</a:t>
            </a:r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13190"/>
          <a:stretch>
            <a:fillRect/>
          </a:stretch>
        </p:blipFill>
        <p:spPr bwMode="auto">
          <a:xfrm>
            <a:off x="5076825" y="1628775"/>
            <a:ext cx="14398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28184" y="2204864"/>
            <a:ext cx="1370030" cy="6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14081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144838"/>
            <a:ext cx="1727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76475"/>
            <a:ext cx="698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4"/>
          <p:cNvGrpSpPr>
            <a:grpSpLocks/>
          </p:cNvGrpSpPr>
          <p:nvPr/>
        </p:nvGrpSpPr>
        <p:grpSpPr bwMode="auto">
          <a:xfrm>
            <a:off x="4568825" y="4076700"/>
            <a:ext cx="4467225" cy="2781300"/>
            <a:chOff x="4568422" y="4077072"/>
            <a:chExt cx="4468074" cy="2780927"/>
          </a:xfrm>
        </p:grpSpPr>
        <p:grpSp>
          <p:nvGrpSpPr>
            <p:cNvPr id="19471" name="Skupina 33"/>
            <p:cNvGrpSpPr>
              <a:grpSpLocks/>
            </p:cNvGrpSpPr>
            <p:nvPr/>
          </p:nvGrpSpPr>
          <p:grpSpPr bwMode="auto">
            <a:xfrm>
              <a:off x="6516216" y="4077072"/>
              <a:ext cx="2520280" cy="1872208"/>
              <a:chOff x="6516216" y="4077072"/>
              <a:chExt cx="2520280" cy="1872208"/>
            </a:xfrm>
          </p:grpSpPr>
          <p:pic>
            <p:nvPicPr>
              <p:cNvPr id="19479" name="Picture 1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6" y="4077072"/>
                <a:ext cx="864096" cy="648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480" name="Skupina 31"/>
              <p:cNvGrpSpPr>
                <a:grpSpLocks/>
              </p:cNvGrpSpPr>
              <p:nvPr/>
            </p:nvGrpSpPr>
            <p:grpSpPr bwMode="auto">
              <a:xfrm>
                <a:off x="6516216" y="4077072"/>
                <a:ext cx="2520280" cy="1872208"/>
                <a:chOff x="6516216" y="4077072"/>
                <a:chExt cx="2520280" cy="1872208"/>
              </a:xfrm>
            </p:grpSpPr>
            <p:pic>
              <p:nvPicPr>
                <p:cNvPr id="19481" name="Picture 10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50761" y="4211736"/>
                  <a:ext cx="1085735" cy="1449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82" name="Picture 9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723996"/>
                  <a:ext cx="1440160" cy="11532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" name="Šipka dolů 21"/>
                <p:cNvSpPr/>
                <p:nvPr/>
              </p:nvSpPr>
              <p:spPr>
                <a:xfrm>
                  <a:off x="7164478" y="4077072"/>
                  <a:ext cx="431882" cy="1872999"/>
                </a:xfrm>
                <a:prstGeom prst="downArrow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  <p:sp>
              <p:nvSpPr>
                <p:cNvPr id="23" name="Šipka dolů 22"/>
                <p:cNvSpPr/>
                <p:nvPr/>
              </p:nvSpPr>
              <p:spPr>
                <a:xfrm>
                  <a:off x="7524909" y="4077072"/>
                  <a:ext cx="431882" cy="1872999"/>
                </a:xfrm>
                <a:prstGeom prst="downArrow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  <p:sp>
              <p:nvSpPr>
                <p:cNvPr id="24" name="Šipka dolů 23"/>
                <p:cNvSpPr/>
                <p:nvPr/>
              </p:nvSpPr>
              <p:spPr>
                <a:xfrm>
                  <a:off x="7885340" y="4077072"/>
                  <a:ext cx="431882" cy="1872999"/>
                </a:xfrm>
                <a:prstGeom prst="downArrow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</p:grpSp>
        </p:grpSp>
        <p:pic>
          <p:nvPicPr>
            <p:cNvPr id="19472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220" y="6175838"/>
              <a:ext cx="780956" cy="49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Picture 2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6237312"/>
              <a:ext cx="1350881" cy="28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Picture 3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6021288"/>
              <a:ext cx="706914" cy="36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5" name="Picture 1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340" y="6364478"/>
              <a:ext cx="780956" cy="49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6" name="Picture 3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422" y="6093296"/>
              <a:ext cx="706914" cy="36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2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0568" y="6078118"/>
              <a:ext cx="1350881" cy="28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1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08" y="5687284"/>
              <a:ext cx="780956" cy="49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291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17345" r="12839" b="14735"/>
          <a:stretch>
            <a:fillRect/>
          </a:stretch>
        </p:blipFill>
        <p:spPr bwMode="auto">
          <a:xfrm>
            <a:off x="684213" y="981075"/>
            <a:ext cx="79914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What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chemicals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for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example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?... In EU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groundwaters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?</a:t>
            </a:r>
            <a:endParaRPr lang="en-GB" altLang="en-US" dirty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508104" y="1484784"/>
            <a:ext cx="28076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dirty="0">
                <a:latin typeface="+mj-lt"/>
              </a:rPr>
              <a:t>Loos et al. Pan-European survey on the occurrence of selected polar organic persistent pollutants </a:t>
            </a:r>
            <a:r>
              <a:rPr lang="en-GB" sz="1100" dirty="0">
                <a:solidFill>
                  <a:srgbClr val="FF0000"/>
                </a:solidFill>
                <a:latin typeface="+mj-lt"/>
              </a:rPr>
              <a:t>in ground water </a:t>
            </a:r>
            <a:r>
              <a:rPr lang="en-GB" sz="1100" dirty="0">
                <a:latin typeface="+mj-lt"/>
              </a:rPr>
              <a:t>(</a:t>
            </a:r>
            <a:r>
              <a:rPr lang="pt-BR" sz="1100" dirty="0">
                <a:latin typeface="+mj-lt"/>
              </a:rPr>
              <a:t>Water Research 44, 2010, 4115-4126)</a:t>
            </a:r>
            <a:endParaRPr lang="en-GB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995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A0DBEA-E7D0-42DC-9BEC-FF559CB573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1" r="6688" b="5901"/>
          <a:stretch/>
        </p:blipFill>
        <p:spPr>
          <a:xfrm>
            <a:off x="971600" y="1720975"/>
            <a:ext cx="8172400" cy="5034774"/>
          </a:xfrm>
          <a:prstGeom prst="rect">
            <a:avLst/>
          </a:prstGeom>
        </p:spPr>
      </p:pic>
      <p:sp>
        <p:nvSpPr>
          <p:cNvPr id="19458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What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numbers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of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CHEMICALS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?</a:t>
            </a:r>
            <a:endParaRPr lang="en-GB" altLang="en-US" dirty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25209" y="1119999"/>
            <a:ext cx="149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www.cas.org</a:t>
            </a:r>
            <a:endParaRPr lang="en-US" dirty="0"/>
          </a:p>
        </p:txBody>
      </p:sp>
      <p:cxnSp>
        <p:nvCxnSpPr>
          <p:cNvPr id="4" name="Přímá spojnice se šipkou 3"/>
          <p:cNvCxnSpPr>
            <a:cxnSpLocks/>
          </p:cNvCxnSpPr>
          <p:nvPr/>
        </p:nvCxnSpPr>
        <p:spPr>
          <a:xfrm>
            <a:off x="611560" y="1700808"/>
            <a:ext cx="2448272" cy="21542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57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C31902-7A57-45F9-B3EC-370721B380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90" t="14739" r="17642" b="5334"/>
          <a:stretch/>
        </p:blipFill>
        <p:spPr>
          <a:xfrm>
            <a:off x="1835696" y="1333786"/>
            <a:ext cx="7075286" cy="5349680"/>
          </a:xfrm>
          <a:prstGeom prst="rect">
            <a:avLst/>
          </a:prstGeom>
        </p:spPr>
      </p:pic>
      <p:sp>
        <p:nvSpPr>
          <p:cNvPr id="19458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What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numbers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of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CHEMICALS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?</a:t>
            </a:r>
            <a:endParaRPr lang="en-GB" altLang="en-US" dirty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971436"/>
            <a:ext cx="644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https://echa.europa.eu/information-on-chemicals/ec-inventory</a:t>
            </a:r>
            <a:endParaRPr lang="en-US" dirty="0"/>
          </a:p>
        </p:txBody>
      </p:sp>
      <p:cxnSp>
        <p:nvCxnSpPr>
          <p:cNvPr id="4" name="Přímá spojnice se šipkou 3"/>
          <p:cNvCxnSpPr>
            <a:cxnSpLocks/>
          </p:cNvCxnSpPr>
          <p:nvPr/>
        </p:nvCxnSpPr>
        <p:spPr>
          <a:xfrm>
            <a:off x="827584" y="1349484"/>
            <a:ext cx="3024336" cy="39517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186162" y="1772816"/>
            <a:ext cx="1300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Cc</a:t>
            </a:r>
          </a:p>
          <a:p>
            <a:r>
              <a:rPr lang="cs-CZ" b="1" dirty="0"/>
              <a:t>22,000</a:t>
            </a:r>
            <a:endParaRPr lang="cs-CZ" dirty="0"/>
          </a:p>
          <a:p>
            <a:r>
              <a:rPr lang="cs-CZ" dirty="0"/>
              <a:t>are </a:t>
            </a:r>
            <a:r>
              <a:rPr lang="cs-CZ" dirty="0" err="1"/>
              <a:t>used</a:t>
            </a:r>
            <a:r>
              <a:rPr lang="cs-CZ" dirty="0"/>
              <a:t> </a:t>
            </a:r>
          </a:p>
          <a:p>
            <a:r>
              <a:rPr lang="cs-CZ" dirty="0"/>
              <a:t>by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7" name="Ovál 6"/>
          <p:cNvSpPr/>
          <p:nvPr/>
        </p:nvSpPr>
        <p:spPr>
          <a:xfrm>
            <a:off x="3635896" y="5373216"/>
            <a:ext cx="1282753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950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5988</TotalTime>
  <Words>3612</Words>
  <Application>Microsoft Office PowerPoint</Application>
  <PresentationFormat>Předvádění na obrazovce (4:3)</PresentationFormat>
  <Paragraphs>590</Paragraphs>
  <Slides>53</Slides>
  <Notes>53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9" baseType="lpstr">
      <vt:lpstr>Arial</vt:lpstr>
      <vt:lpstr>Calibri</vt:lpstr>
      <vt:lpstr>Tahoma</vt:lpstr>
      <vt:lpstr>Times New Roman</vt:lpstr>
      <vt:lpstr>Wingdings</vt:lpstr>
      <vt:lpstr>Motiv sady Office</vt:lpstr>
      <vt:lpstr>Prezentace aplikace PowerPoint</vt:lpstr>
      <vt:lpstr>Take home messages of this lecture:</vt:lpstr>
      <vt:lpstr>Important terms </vt:lpstr>
      <vt:lpstr>Ecotoxicants</vt:lpstr>
      <vt:lpstr>Ecotoxicants vs. Contaminants ?</vt:lpstr>
      <vt:lpstr>Contamination of water - chemicals ?</vt:lpstr>
      <vt:lpstr>What chemicals for example?... In EU groundwaters?</vt:lpstr>
      <vt:lpstr>What numbers of CHEMICALS ?</vt:lpstr>
      <vt:lpstr>What numbers of CHEMICALS ?</vt:lpstr>
      <vt:lpstr>Sources... and examples of representative contaminants</vt:lpstr>
      <vt:lpstr>Communal wastewaters</vt:lpstr>
      <vt:lpstr>Industrial wastewaters</vt:lpstr>
      <vt:lpstr>Landfills &amp; Industrial zones (brownfields)</vt:lpstr>
      <vt:lpstr>Industry, internal combustion engines, energy production</vt:lpstr>
      <vt:lpstr>Surface run off</vt:lpstr>
      <vt:lpstr>Agriculture</vt:lpstr>
      <vt:lpstr>Main groups of pollutants Important terms, abbreviations... and structures</vt:lpstr>
      <vt:lpstr>Compounds grouped by effect</vt:lpstr>
      <vt:lpstr>Compounds grouped by physico-chemical properties</vt:lpstr>
      <vt:lpstr>Significant compounds grouped by their structure</vt:lpstr>
      <vt:lpstr>Prezentace aplikace PowerPoint</vt:lpstr>
      <vt:lpstr>Further commont terms/abbreviations – groups of compounds</vt:lpstr>
      <vt:lpstr>Environmental processes</vt:lpstr>
      <vt:lpstr>Risk of compound presence to the environment – which parameters are determining?</vt:lpstr>
      <vt:lpstr>Environmental FATE of the compound determines the EXPOSURE</vt:lpstr>
      <vt:lpstr>What parameters determine the fate of a chemical compound?</vt:lpstr>
      <vt:lpstr>Which parameters are especially crucial regarding the risk of ECOTOXICITY?</vt:lpstr>
      <vt:lpstr>Entry of compound into the biota (transport from the environment into the organism)</vt:lpstr>
      <vt:lpstr>Partition processes between two phases in EQUILIBRIUM are consistent with the first order kinetics – defined by the Freundlich equation</vt:lpstr>
      <vt:lpstr>“Biota-Water” partition model</vt:lpstr>
      <vt:lpstr>Kow – examples</vt:lpstr>
      <vt:lpstr>Bioaccumulation, Bioconcentration, Biomagnification</vt:lpstr>
      <vt:lpstr>Bioaccumulation, Bioconcentration, Biomagnification</vt:lpstr>
      <vt:lpstr>Prezentace aplikace PowerPoint</vt:lpstr>
      <vt:lpstr>ATMOSPHERE / WATER partitioning</vt:lpstr>
      <vt:lpstr>ATMOSPHERE / WATER partitioning</vt:lpstr>
      <vt:lpstr>Environmental transformation / Persistence</vt:lpstr>
      <vt:lpstr>Environmental transformation – (bio)transformation</vt:lpstr>
      <vt:lpstr>Prezentace aplikace PowerPoint</vt:lpstr>
      <vt:lpstr>Prezentace aplikace PowerPoint</vt:lpstr>
      <vt:lpstr>Persistence characterisation – half-life</vt:lpstr>
      <vt:lpstr>Prezentace aplikace PowerPoint</vt:lpstr>
      <vt:lpstr>Degradation assessment in praxis (standards) OECD recommendation – guideline 307</vt:lpstr>
      <vt:lpstr>Fate (processes) in the environment  Exposure  BIOAVAILABILITY</vt:lpstr>
      <vt:lpstr>BIOAVAILABILITY</vt:lpstr>
      <vt:lpstr>Prezentace aplikace PowerPoint</vt:lpstr>
      <vt:lpstr>Prezentace aplikace PowerPoint</vt:lpstr>
      <vt:lpstr>Prezentace aplikace PowerPoint</vt:lpstr>
      <vt:lpstr>Where can the information on environmental properties be found? (Kow, t1/2 etc.)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Segečová</dc:creator>
  <cp:lastModifiedBy>Uživatel systému Windows</cp:lastModifiedBy>
  <cp:revision>377</cp:revision>
  <dcterms:created xsi:type="dcterms:W3CDTF">2017-01-13T10:32:13Z</dcterms:created>
  <dcterms:modified xsi:type="dcterms:W3CDTF">2020-02-27T11:27:59Z</dcterms:modified>
</cp:coreProperties>
</file>