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414" r:id="rId3"/>
    <p:sldId id="419" r:id="rId4"/>
    <p:sldId id="423" r:id="rId5"/>
    <p:sldId id="424" r:id="rId6"/>
    <p:sldId id="427" r:id="rId7"/>
    <p:sldId id="478" r:id="rId8"/>
    <p:sldId id="483" r:id="rId9"/>
    <p:sldId id="432" r:id="rId10"/>
    <p:sldId id="429" r:id="rId11"/>
    <p:sldId id="430" r:id="rId12"/>
    <p:sldId id="431" r:id="rId13"/>
    <p:sldId id="523" r:id="rId14"/>
    <p:sldId id="486" r:id="rId15"/>
    <p:sldId id="490" r:id="rId16"/>
    <p:sldId id="524" r:id="rId17"/>
    <p:sldId id="525" r:id="rId18"/>
    <p:sldId id="498" r:id="rId19"/>
    <p:sldId id="500" r:id="rId20"/>
    <p:sldId id="501" r:id="rId21"/>
    <p:sldId id="505" r:id="rId22"/>
    <p:sldId id="506" r:id="rId23"/>
    <p:sldId id="508" r:id="rId24"/>
    <p:sldId id="509" r:id="rId25"/>
    <p:sldId id="514" r:id="rId26"/>
    <p:sldId id="516" r:id="rId27"/>
    <p:sldId id="526" r:id="rId28"/>
    <p:sldId id="462" r:id="rId29"/>
    <p:sldId id="465" r:id="rId30"/>
    <p:sldId id="448" r:id="rId31"/>
    <p:sldId id="456" r:id="rId32"/>
    <p:sldId id="528" r:id="rId33"/>
    <p:sldId id="527" r:id="rId34"/>
    <p:sldId id="529" r:id="rId35"/>
    <p:sldId id="531" r:id="rId36"/>
    <p:sldId id="533" r:id="rId37"/>
    <p:sldId id="532" r:id="rId38"/>
  </p:sldIdLst>
  <p:sldSz cx="9144000" cy="6858000" type="screen4x3"/>
  <p:notesSz cx="6761163" cy="99425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 autoAdjust="0"/>
    <p:restoredTop sz="96656" autoAdjust="0"/>
  </p:normalViewPr>
  <p:slideViewPr>
    <p:cSldViewPr>
      <p:cViewPr varScale="1">
        <p:scale>
          <a:sx n="116" d="100"/>
          <a:sy n="116" d="100"/>
        </p:scale>
        <p:origin x="10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5C518-8B84-444F-BC39-6F3FD778B487}" type="datetimeFigureOut">
              <a:rPr lang="cs-CZ"/>
              <a:pPr>
                <a:defRPr/>
              </a:pPr>
              <a:t>26.03.2020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A80D53BD-9D12-4AEB-BDBF-7B5EF6BFF9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algn="r"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B0704F-0C4A-4E04-A854-D1B88D4912CF}" type="datetimeFigureOut">
              <a:rPr lang="cs-CZ"/>
              <a:pPr>
                <a:defRPr/>
              </a:pPr>
              <a:t>26.03.2020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 b="0" smtClean="0"/>
            </a:lvl1pPr>
          </a:lstStyle>
          <a:p>
            <a:pPr>
              <a:defRPr/>
            </a:pPr>
            <a:fld id="{A1AD6E5A-ED82-4A1D-AD3B-1D8E89B630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30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910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6EECB-1F8F-47F6-8053-9335B49D21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746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01FFE-89D1-4B29-8D7E-1E3E86994E3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524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364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26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73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89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73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45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06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21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61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7B08-71E8-4B07-B651-4690FF21A41C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51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E438BE-2FBB-4B30-885F-EF5C83F00F09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236AB-8173-475D-A9FE-71654D0E7EF9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15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88FE0-C695-4793-8D46-BA4FB96EA0D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F7095-AE59-4B94-B217-820FFBBB737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20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47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3197F5-2051-46C2-9312-24DE3DEFBA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2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9800-36C1-4CA7-A97F-8BA582AA1A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58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749D-6286-4886-811C-D95F9D29B5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783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3BA9-BFD7-492B-9AB1-0DA1E5E4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9BC8-AAAD-4066-8A0B-61C1A097CC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24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AE153-E451-4592-89DF-ED74042612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32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67A0-D81B-4BC0-BA49-52BD3F5FDF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90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B34E-856E-4AFA-8AA8-9DE106E51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1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991A-357F-44ED-B8E3-DDE801CD37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634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CBF3-7931-4D7C-B539-5AA6785B16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28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D552-0710-488D-ACA5-71679C5AFA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7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6647-DA9B-4218-82FD-667EAECC84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1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3848A8B6-1E78-4126-83A9-40DB4B3E3F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0" r:id="rId2"/>
    <p:sldLayoutId id="214748388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fif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31913" y="4735513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 b="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68313" y="2046288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dirty="0" err="1">
                <a:solidFill>
                  <a:srgbClr val="FF3300"/>
                </a:solidFill>
              </a:rPr>
              <a:t>Ecotoxic</a:t>
            </a:r>
            <a:r>
              <a:rPr lang="cs-CZ" altLang="en-US" sz="4000" dirty="0">
                <a:solidFill>
                  <a:srgbClr val="FF3300"/>
                </a:solidFill>
              </a:rPr>
              <a:t> </a:t>
            </a:r>
            <a:r>
              <a:rPr lang="cs-CZ" altLang="en-US" sz="4000" dirty="0" err="1">
                <a:solidFill>
                  <a:srgbClr val="FF3300"/>
                </a:solidFill>
              </a:rPr>
              <a:t>effects</a:t>
            </a:r>
            <a:r>
              <a:rPr lang="cs-CZ" altLang="en-US" sz="4000" dirty="0">
                <a:solidFill>
                  <a:srgbClr val="FF3300"/>
                </a:solidFill>
              </a:rPr>
              <a:t> </a:t>
            </a:r>
            <a:endParaRPr lang="en-US" altLang="en-US" sz="400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0" dirty="0">
                <a:solidFill>
                  <a:srgbClr val="FF3300"/>
                </a:solidFill>
              </a:rPr>
              <a:t>- </a:t>
            </a:r>
            <a:r>
              <a:rPr lang="cs-CZ" altLang="en-US" sz="4000" b="0" dirty="0" err="1">
                <a:solidFill>
                  <a:srgbClr val="FF3300"/>
                </a:solidFill>
              </a:rPr>
              <a:t>Cellular</a:t>
            </a:r>
            <a:r>
              <a:rPr lang="cs-CZ" altLang="en-US" sz="4000" b="0" dirty="0">
                <a:solidFill>
                  <a:srgbClr val="FF3300"/>
                </a:solidFill>
              </a:rPr>
              <a:t> and </a:t>
            </a:r>
            <a:r>
              <a:rPr lang="cs-CZ" altLang="en-US" sz="4000" b="0" dirty="0" err="1">
                <a:solidFill>
                  <a:srgbClr val="FF3300"/>
                </a:solidFill>
              </a:rPr>
              <a:t>organisms</a:t>
            </a:r>
            <a:r>
              <a:rPr lang="cs-CZ" altLang="en-US" sz="4000" b="0" dirty="0">
                <a:solidFill>
                  <a:srgbClr val="FF3300"/>
                </a:solidFill>
              </a:rPr>
              <a:t> </a:t>
            </a:r>
            <a:r>
              <a:rPr lang="cs-CZ" altLang="en-US" sz="4000" b="0" dirty="0" err="1">
                <a:solidFill>
                  <a:srgbClr val="FF3300"/>
                </a:solidFill>
              </a:rPr>
              <a:t>levels</a:t>
            </a:r>
            <a:r>
              <a:rPr lang="cs-CZ" altLang="en-US" sz="4000" b="0" dirty="0">
                <a:solidFill>
                  <a:srgbClr val="FF3300"/>
                </a:solidFill>
              </a:rPr>
              <a:t> - </a:t>
            </a:r>
            <a:endParaRPr lang="cs-CZ" altLang="en-US" sz="4000" b="0" dirty="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5"/>
          <p:cNvGrpSpPr>
            <a:grpSpLocks/>
          </p:cNvGrpSpPr>
          <p:nvPr/>
        </p:nvGrpSpPr>
        <p:grpSpPr bwMode="auto">
          <a:xfrm>
            <a:off x="420688" y="2205038"/>
            <a:ext cx="2184400" cy="3970337"/>
            <a:chOff x="155555" y="2204864"/>
            <a:chExt cx="2184197" cy="3970302"/>
          </a:xfrm>
        </p:grpSpPr>
        <p:sp>
          <p:nvSpPr>
            <p:cNvPr id="44061" name="TextovéPole 25"/>
            <p:cNvSpPr txBox="1">
              <a:spLocks noChangeArrowheads="1"/>
            </p:cNvSpPr>
            <p:nvPr/>
          </p:nvSpPr>
          <p:spPr bwMode="auto">
            <a:xfrm>
              <a:off x="155555" y="2204864"/>
              <a:ext cx="2069604" cy="3970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Metabolism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Control,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Interactions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with environment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Defence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against pathogens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predators …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Defence against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toxicants</a:t>
              </a:r>
            </a:p>
          </p:txBody>
        </p:sp>
        <p:sp>
          <p:nvSpPr>
            <p:cNvPr id="29" name="Šipka doleva 28"/>
            <p:cNvSpPr/>
            <p:nvPr/>
          </p:nvSpPr>
          <p:spPr>
            <a:xfrm>
              <a:off x="1979422" y="2420762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Šipka doleva 31"/>
            <p:cNvSpPr/>
            <p:nvPr/>
          </p:nvSpPr>
          <p:spPr>
            <a:xfrm>
              <a:off x="1979422" y="3868549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Šipka doleva 32"/>
            <p:cNvSpPr/>
            <p:nvPr/>
          </p:nvSpPr>
          <p:spPr>
            <a:xfrm>
              <a:off x="1979422" y="4725792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2" name="Šipka doleva 51"/>
            <p:cNvSpPr/>
            <p:nvPr/>
          </p:nvSpPr>
          <p:spPr>
            <a:xfrm>
              <a:off x="1979422" y="5589384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pic>
        <p:nvPicPr>
          <p:cNvPr id="44035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549775" y="404813"/>
            <a:ext cx="1008063" cy="1152525"/>
          </a:xfrm>
          <a:prstGeom prst="downArrow">
            <a:avLst>
              <a:gd name="adj1" fmla="val 50000"/>
              <a:gd name="adj2" fmla="val 5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3644900" y="4048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food</a:t>
            </a: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33838"/>
            <a:ext cx="18383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Šipka doleva 19"/>
          <p:cNvSpPr/>
          <p:nvPr/>
        </p:nvSpPr>
        <p:spPr>
          <a:xfrm>
            <a:off x="3613150" y="2636838"/>
            <a:ext cx="792163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8045450" y="6207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Losses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heat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faeces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2711450" y="162877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Life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(</a:t>
            </a:r>
            <a:r>
              <a:rPr lang="cs-CZ" altLang="en-US" sz="1800" b="1" i="1">
                <a:solidFill>
                  <a:schemeClr val="tx2"/>
                </a:solidFill>
              </a:rPr>
              <a:t>maintenance</a:t>
            </a:r>
            <a:r>
              <a:rPr lang="cs-CZ" altLang="en-US" sz="1800" b="1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leva 33"/>
          <p:cNvSpPr/>
          <p:nvPr/>
        </p:nvSpPr>
        <p:spPr>
          <a:xfrm rot="16200000">
            <a:off x="4117181" y="3356769"/>
            <a:ext cx="792163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4740275" y="3141663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Growth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to sexual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</a:rPr>
              <a:t>maturity</a:t>
            </a:r>
          </a:p>
        </p:txBody>
      </p:sp>
      <p:sp>
        <p:nvSpPr>
          <p:cNvPr id="36" name="Šipka doleva 35"/>
          <p:cNvSpPr/>
          <p:nvPr/>
        </p:nvSpPr>
        <p:spPr>
          <a:xfrm rot="10800000">
            <a:off x="6205538" y="4941888"/>
            <a:ext cx="1008062" cy="503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013325"/>
            <a:ext cx="382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4451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229225"/>
            <a:ext cx="3825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6610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60213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6073775" y="44275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Reproduction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50"/>
          <p:cNvGrpSpPr>
            <a:grpSpLocks/>
          </p:cNvGrpSpPr>
          <p:nvPr/>
        </p:nvGrpSpPr>
        <p:grpSpPr bwMode="auto">
          <a:xfrm>
            <a:off x="265113" y="5373688"/>
            <a:ext cx="3767137" cy="1104900"/>
            <a:chOff x="-2" y="5372609"/>
            <a:chExt cx="3765951" cy="1105377"/>
          </a:xfrm>
        </p:grpSpPr>
        <p:sp>
          <p:nvSpPr>
            <p:cNvPr id="48" name="Zaoblený obdélník 47"/>
            <p:cNvSpPr/>
            <p:nvPr/>
          </p:nvSpPr>
          <p:spPr>
            <a:xfrm>
              <a:off x="-2" y="5372609"/>
              <a:ext cx="2074209" cy="9370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Blesk 48"/>
            <p:cNvSpPr/>
            <p:nvPr/>
          </p:nvSpPr>
          <p:spPr>
            <a:xfrm rot="9919160">
              <a:off x="1561606" y="5685481"/>
              <a:ext cx="863328" cy="79250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4060" name="TextovéPole 49"/>
            <p:cNvSpPr txBox="1">
              <a:spLocks noChangeArrowheads="1"/>
            </p:cNvSpPr>
            <p:nvPr/>
          </p:nvSpPr>
          <p:spPr bwMode="auto">
            <a:xfrm>
              <a:off x="2555776" y="5732615"/>
              <a:ext cx="1210173" cy="64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rgbClr val="FF0000"/>
                  </a:solidFill>
                </a:rPr>
                <a:t>Chemical</a:t>
              </a:r>
              <a:br>
                <a:rPr lang="cs-CZ" altLang="en-US" sz="1800" b="1">
                  <a:solidFill>
                    <a:srgbClr val="FF0000"/>
                  </a:solidFill>
                </a:rPr>
              </a:br>
              <a:r>
                <a:rPr lang="cs-CZ" altLang="en-US" sz="1800" b="1">
                  <a:solidFill>
                    <a:srgbClr val="FF0000"/>
                  </a:solidFill>
                </a:rPr>
                <a:t>stress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 animBg="1"/>
      <p:bldP spid="22" grpId="0"/>
      <p:bldP spid="23" grpId="0"/>
      <p:bldP spid="34" grpId="0" animBg="1"/>
      <p:bldP spid="35" grpId="0"/>
      <p:bldP spid="36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ovéPole 25"/>
          <p:cNvSpPr txBox="1">
            <a:spLocks noChangeArrowheads="1"/>
          </p:cNvSpPr>
          <p:nvPr/>
        </p:nvSpPr>
        <p:spPr bwMode="auto">
          <a:xfrm>
            <a:off x="420688" y="2205038"/>
            <a:ext cx="20701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Metabolism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Control,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Interactions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with environment</a:t>
            </a:r>
            <a:br>
              <a:rPr lang="cs-CZ" altLang="en-US" sz="1800">
                <a:solidFill>
                  <a:schemeClr val="tx1"/>
                </a:solidFill>
              </a:rPr>
            </a:b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Defence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against pathogens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predators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Defence against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toxicants</a:t>
            </a:r>
          </a:p>
        </p:txBody>
      </p:sp>
      <p:pic>
        <p:nvPicPr>
          <p:cNvPr id="45059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549775" y="404813"/>
            <a:ext cx="1008063" cy="1152525"/>
          </a:xfrm>
          <a:prstGeom prst="downArrow">
            <a:avLst>
              <a:gd name="adj1" fmla="val 50000"/>
              <a:gd name="adj2" fmla="val 5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061" name="TextovéPole 17"/>
          <p:cNvSpPr txBox="1">
            <a:spLocks noChangeArrowheads="1"/>
          </p:cNvSpPr>
          <p:nvPr/>
        </p:nvSpPr>
        <p:spPr bwMode="auto">
          <a:xfrm>
            <a:off x="3644900" y="4048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063" name="TextovéPole 21"/>
          <p:cNvSpPr txBox="1">
            <a:spLocks noChangeArrowheads="1"/>
          </p:cNvSpPr>
          <p:nvPr/>
        </p:nvSpPr>
        <p:spPr bwMode="auto">
          <a:xfrm>
            <a:off x="8045450" y="6207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Losses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heat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faeces</a:t>
            </a:r>
          </a:p>
        </p:txBody>
      </p:sp>
      <p:sp>
        <p:nvSpPr>
          <p:cNvPr id="45064" name="TextovéPole 22"/>
          <p:cNvSpPr txBox="1">
            <a:spLocks noChangeArrowheads="1"/>
          </p:cNvSpPr>
          <p:nvPr/>
        </p:nvSpPr>
        <p:spPr bwMode="auto">
          <a:xfrm>
            <a:off x="2711450" y="162877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Life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(</a:t>
            </a:r>
            <a:r>
              <a:rPr lang="cs-CZ" altLang="en-US" sz="1800" b="1" i="1">
                <a:solidFill>
                  <a:schemeClr val="tx2"/>
                </a:solidFill>
              </a:rPr>
              <a:t>maintenance</a:t>
            </a:r>
            <a:r>
              <a:rPr lang="cs-CZ" altLang="en-US" sz="1800" b="1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5065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ovéPole 34"/>
          <p:cNvSpPr txBox="1">
            <a:spLocks noChangeArrowheads="1"/>
          </p:cNvSpPr>
          <p:nvPr/>
        </p:nvSpPr>
        <p:spPr bwMode="auto">
          <a:xfrm>
            <a:off x="4740275" y="3141663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Growth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to sexual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</a:rPr>
              <a:t>maturity</a:t>
            </a:r>
          </a:p>
        </p:txBody>
      </p:sp>
      <p:pic>
        <p:nvPicPr>
          <p:cNvPr id="45067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013325"/>
            <a:ext cx="382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4451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229225"/>
            <a:ext cx="3825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6610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60213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5" name="TextovéPole 44"/>
          <p:cNvSpPr txBox="1">
            <a:spLocks noChangeArrowheads="1"/>
          </p:cNvSpPr>
          <p:nvPr/>
        </p:nvSpPr>
        <p:spPr bwMode="auto">
          <a:xfrm>
            <a:off x="6073775" y="44275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Reproduction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77" name="Skupina 50"/>
          <p:cNvGrpSpPr>
            <a:grpSpLocks/>
          </p:cNvGrpSpPr>
          <p:nvPr/>
        </p:nvGrpSpPr>
        <p:grpSpPr bwMode="auto">
          <a:xfrm>
            <a:off x="265113" y="5373688"/>
            <a:ext cx="3767137" cy="1104900"/>
            <a:chOff x="-2" y="5372609"/>
            <a:chExt cx="3765951" cy="1105377"/>
          </a:xfrm>
        </p:grpSpPr>
        <p:sp>
          <p:nvSpPr>
            <p:cNvPr id="48" name="Zaoblený obdélník 47"/>
            <p:cNvSpPr/>
            <p:nvPr/>
          </p:nvSpPr>
          <p:spPr>
            <a:xfrm>
              <a:off x="-2" y="5372609"/>
              <a:ext cx="2074209" cy="9370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Blesk 48"/>
            <p:cNvSpPr/>
            <p:nvPr/>
          </p:nvSpPr>
          <p:spPr>
            <a:xfrm rot="9919160">
              <a:off x="1561606" y="5685481"/>
              <a:ext cx="863328" cy="79250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5091" name="TextovéPole 49"/>
            <p:cNvSpPr txBox="1">
              <a:spLocks noChangeArrowheads="1"/>
            </p:cNvSpPr>
            <p:nvPr/>
          </p:nvSpPr>
          <p:spPr bwMode="auto">
            <a:xfrm>
              <a:off x="2555776" y="5732615"/>
              <a:ext cx="1210173" cy="64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rgbClr val="FF0000"/>
                  </a:solidFill>
                </a:rPr>
                <a:t>Chemical</a:t>
              </a:r>
              <a:br>
                <a:rPr lang="cs-CZ" altLang="en-US" sz="1800" b="1">
                  <a:solidFill>
                    <a:srgbClr val="FF0000"/>
                  </a:solidFill>
                </a:rPr>
              </a:br>
              <a:r>
                <a:rPr lang="cs-CZ" altLang="en-US" sz="1800" b="1">
                  <a:solidFill>
                    <a:srgbClr val="FF0000"/>
                  </a:solidFill>
                </a:rPr>
                <a:t>stress</a:t>
              </a:r>
            </a:p>
          </p:txBody>
        </p:sp>
      </p:grpSp>
      <p:sp>
        <p:nvSpPr>
          <p:cNvPr id="46" name="Šipka doleva 45"/>
          <p:cNvSpPr/>
          <p:nvPr/>
        </p:nvSpPr>
        <p:spPr>
          <a:xfrm>
            <a:off x="3613150" y="2276475"/>
            <a:ext cx="792163" cy="10080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Šipka doleva 49"/>
          <p:cNvSpPr/>
          <p:nvPr/>
        </p:nvSpPr>
        <p:spPr>
          <a:xfrm rot="16200000">
            <a:off x="3984625" y="3489325"/>
            <a:ext cx="792163" cy="239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Šipka doleva 50"/>
          <p:cNvSpPr/>
          <p:nvPr/>
        </p:nvSpPr>
        <p:spPr>
          <a:xfrm rot="10800000">
            <a:off x="6205538" y="5157788"/>
            <a:ext cx="1008062" cy="287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" name="Šipka doleva 52"/>
          <p:cNvSpPr/>
          <p:nvPr/>
        </p:nvSpPr>
        <p:spPr bwMode="auto">
          <a:xfrm>
            <a:off x="2244725" y="2276475"/>
            <a:ext cx="360363" cy="5762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Šipka doleva 53"/>
          <p:cNvSpPr/>
          <p:nvPr/>
        </p:nvSpPr>
        <p:spPr bwMode="auto">
          <a:xfrm>
            <a:off x="2244725" y="3868738"/>
            <a:ext cx="360363" cy="1365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" name="Šipka doleva 54"/>
          <p:cNvSpPr/>
          <p:nvPr/>
        </p:nvSpPr>
        <p:spPr bwMode="auto">
          <a:xfrm>
            <a:off x="2244725" y="4725988"/>
            <a:ext cx="360363" cy="1428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Šipka doleva 55"/>
          <p:cNvSpPr/>
          <p:nvPr/>
        </p:nvSpPr>
        <p:spPr bwMode="auto">
          <a:xfrm>
            <a:off x="2244725" y="5589588"/>
            <a:ext cx="360363" cy="57626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085" name="TextovéPole 25"/>
          <p:cNvSpPr txBox="1">
            <a:spLocks noChangeArrowheads="1"/>
          </p:cNvSpPr>
          <p:nvPr/>
        </p:nvSpPr>
        <p:spPr bwMode="auto">
          <a:xfrm>
            <a:off x="323850" y="417513"/>
            <a:ext cx="352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Chemical stress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rgbClr val="FF0000"/>
                </a:solidFill>
                <a:sym typeface="Wingdings" pitchFamily="2" charset="2"/>
              </a:rPr>
              <a:t> energ</a:t>
            </a:r>
            <a:r>
              <a:rPr lang="en-GB" altLang="en-US" sz="1800">
                <a:solidFill>
                  <a:srgbClr val="FF0000"/>
                </a:solidFill>
                <a:sym typeface="Wingdings" pitchFamily="2" charset="2"/>
              </a:rPr>
              <a:t>y re-allocation</a:t>
            </a:r>
            <a:endParaRPr lang="cs-CZ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„</a:t>
            </a:r>
            <a:r>
              <a:rPr lang="en-GB" altLang="en-US" sz="1800">
                <a:solidFill>
                  <a:srgbClr val="FF0000"/>
                </a:solidFill>
                <a:sym typeface="Wingdings" pitchFamily="2" charset="2"/>
              </a:rPr>
              <a:t>insufficient</a:t>
            </a: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“ </a:t>
            </a:r>
            <a:r>
              <a:rPr lang="en-GB" altLang="en-US" sz="1800">
                <a:solidFill>
                  <a:srgbClr val="FF0000"/>
                </a:solidFill>
                <a:sym typeface="Wingdings" pitchFamily="2" charset="2"/>
              </a:rPr>
              <a:t>resourses  elsewhere</a:t>
            </a:r>
            <a:endParaRPr lang="cs-CZ" altLang="en-US" sz="1800">
              <a:solidFill>
                <a:srgbClr val="FF0000"/>
              </a:solidFill>
            </a:endParaRPr>
          </a:p>
        </p:txBody>
      </p:sp>
      <p:cxnSp>
        <p:nvCxnSpPr>
          <p:cNvPr id="58" name="Přímá spojovací šipka 57"/>
          <p:cNvCxnSpPr/>
          <p:nvPr/>
        </p:nvCxnSpPr>
        <p:spPr>
          <a:xfrm>
            <a:off x="2339975" y="1341438"/>
            <a:ext cx="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2195513" y="1341438"/>
            <a:ext cx="0" cy="4103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8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337050"/>
            <a:ext cx="13763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ovéPole 25"/>
          <p:cNvSpPr txBox="1">
            <a:spLocks noChangeArrowheads="1"/>
          </p:cNvSpPr>
          <p:nvPr/>
        </p:nvSpPr>
        <p:spPr bwMode="auto">
          <a:xfrm>
            <a:off x="420688" y="2205038"/>
            <a:ext cx="20701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Metabolism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Control,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Interactions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with environment</a:t>
            </a:r>
            <a:br>
              <a:rPr lang="cs-CZ" altLang="en-US" sz="1800" dirty="0">
                <a:solidFill>
                  <a:schemeClr val="tx1"/>
                </a:solidFill>
              </a:rPr>
            </a:b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Defence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against pathogens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predators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Defence against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toxicants</a:t>
            </a:r>
          </a:p>
        </p:txBody>
      </p:sp>
      <p:pic>
        <p:nvPicPr>
          <p:cNvPr id="4608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ovéPole 17"/>
          <p:cNvSpPr txBox="1">
            <a:spLocks noChangeArrowheads="1"/>
          </p:cNvSpPr>
          <p:nvPr/>
        </p:nvSpPr>
        <p:spPr bwMode="auto">
          <a:xfrm>
            <a:off x="3644900" y="4048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086" name="TextovéPole 21"/>
          <p:cNvSpPr txBox="1">
            <a:spLocks noChangeArrowheads="1"/>
          </p:cNvSpPr>
          <p:nvPr/>
        </p:nvSpPr>
        <p:spPr bwMode="auto">
          <a:xfrm>
            <a:off x="8045450" y="6207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Losses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heat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faeces</a:t>
            </a:r>
          </a:p>
        </p:txBody>
      </p:sp>
      <p:sp>
        <p:nvSpPr>
          <p:cNvPr id="46087" name="TextovéPole 22"/>
          <p:cNvSpPr txBox="1">
            <a:spLocks noChangeArrowheads="1"/>
          </p:cNvSpPr>
          <p:nvPr/>
        </p:nvSpPr>
        <p:spPr bwMode="auto">
          <a:xfrm>
            <a:off x="2711450" y="162877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Life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(</a:t>
            </a:r>
            <a:r>
              <a:rPr lang="cs-CZ" altLang="en-US" sz="1800" b="1" i="1">
                <a:solidFill>
                  <a:schemeClr val="tx2"/>
                </a:solidFill>
              </a:rPr>
              <a:t>maintenance</a:t>
            </a:r>
            <a:r>
              <a:rPr lang="cs-CZ" altLang="en-US" sz="1800" b="1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608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ovéPole 34"/>
          <p:cNvSpPr txBox="1">
            <a:spLocks noChangeArrowheads="1"/>
          </p:cNvSpPr>
          <p:nvPr/>
        </p:nvSpPr>
        <p:spPr bwMode="auto">
          <a:xfrm>
            <a:off x="4740275" y="3141663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Growth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to sexual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</a:rPr>
              <a:t>maturity</a:t>
            </a:r>
          </a:p>
        </p:txBody>
      </p:sp>
      <p:pic>
        <p:nvPicPr>
          <p:cNvPr id="4609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TextovéPole 44"/>
          <p:cNvSpPr txBox="1">
            <a:spLocks noChangeArrowheads="1"/>
          </p:cNvSpPr>
          <p:nvPr/>
        </p:nvSpPr>
        <p:spPr bwMode="auto">
          <a:xfrm>
            <a:off x="6073775" y="44275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Reproduction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5" name="TextovéPole 49"/>
          <p:cNvSpPr txBox="1">
            <a:spLocks noChangeArrowheads="1"/>
          </p:cNvSpPr>
          <p:nvPr/>
        </p:nvSpPr>
        <p:spPr bwMode="auto">
          <a:xfrm>
            <a:off x="2820988" y="5734050"/>
            <a:ext cx="121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Chemical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46" name="Šipka doleva 45"/>
          <p:cNvSpPr/>
          <p:nvPr/>
        </p:nvSpPr>
        <p:spPr>
          <a:xfrm>
            <a:off x="3613150" y="2276475"/>
            <a:ext cx="792163" cy="10080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Šipka doleva 49"/>
          <p:cNvSpPr/>
          <p:nvPr/>
        </p:nvSpPr>
        <p:spPr>
          <a:xfrm rot="16200000">
            <a:off x="3984625" y="3489325"/>
            <a:ext cx="792163" cy="239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Šipka doleva 50"/>
          <p:cNvSpPr/>
          <p:nvPr/>
        </p:nvSpPr>
        <p:spPr>
          <a:xfrm rot="10800000">
            <a:off x="6205538" y="5300663"/>
            <a:ext cx="1008062" cy="1444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Šipka doleva 53"/>
          <p:cNvSpPr/>
          <p:nvPr/>
        </p:nvSpPr>
        <p:spPr bwMode="auto">
          <a:xfrm>
            <a:off x="2244725" y="3868738"/>
            <a:ext cx="360363" cy="1365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" name="Šipka doleva 54"/>
          <p:cNvSpPr/>
          <p:nvPr/>
        </p:nvSpPr>
        <p:spPr bwMode="auto">
          <a:xfrm>
            <a:off x="2244725" y="4725988"/>
            <a:ext cx="360363" cy="1428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lů 35"/>
          <p:cNvSpPr/>
          <p:nvPr/>
        </p:nvSpPr>
        <p:spPr>
          <a:xfrm>
            <a:off x="4741863" y="404813"/>
            <a:ext cx="622300" cy="1152525"/>
          </a:xfrm>
          <a:prstGeom prst="downArrow">
            <a:avLst>
              <a:gd name="adj1" fmla="val 50000"/>
              <a:gd name="adj2" fmla="val 51176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Šipka doleva 51"/>
          <p:cNvSpPr/>
          <p:nvPr/>
        </p:nvSpPr>
        <p:spPr bwMode="auto">
          <a:xfrm>
            <a:off x="2244725" y="2420938"/>
            <a:ext cx="360363" cy="288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0" name="Šipka doleva 59"/>
          <p:cNvSpPr/>
          <p:nvPr/>
        </p:nvSpPr>
        <p:spPr bwMode="auto">
          <a:xfrm>
            <a:off x="2244725" y="5734050"/>
            <a:ext cx="360363" cy="2873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104" name="TextovéPole 25"/>
          <p:cNvSpPr txBox="1">
            <a:spLocks noChangeArrowheads="1"/>
          </p:cNvSpPr>
          <p:nvPr/>
        </p:nvSpPr>
        <p:spPr bwMode="auto">
          <a:xfrm>
            <a:off x="323850" y="417513"/>
            <a:ext cx="352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Chemical stress</a:t>
            </a:r>
            <a:br>
              <a:rPr lang="cs-CZ" altLang="en-US" sz="1800" b="1">
                <a:solidFill>
                  <a:srgbClr val="FF0000"/>
                </a:solidFill>
              </a:rPr>
            </a:br>
            <a:br>
              <a:rPr lang="en-GB" altLang="en-US" sz="1800" b="1">
                <a:solidFill>
                  <a:srgbClr val="FF0000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+ ... another stress </a:t>
            </a:r>
            <a:br>
              <a:rPr lang="en-GB" altLang="en-US" sz="1800" b="1">
                <a:solidFill>
                  <a:srgbClr val="FF0000"/>
                </a:solidFill>
              </a:rPr>
            </a:br>
            <a:r>
              <a:rPr lang="en-GB" altLang="en-US" sz="1800">
                <a:solidFill>
                  <a:srgbClr val="FF0000"/>
                </a:solidFill>
              </a:rPr>
              <a:t>(food scarcity)</a:t>
            </a:r>
            <a:endParaRPr lang="cs-CZ" altLang="en-US" sz="180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46105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337050"/>
            <a:ext cx="13763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44" t="38457" r="9375" b="28125"/>
          <a:stretch>
            <a:fillRect/>
          </a:stretch>
        </p:blipFill>
        <p:spPr bwMode="auto">
          <a:xfrm>
            <a:off x="3924300" y="3644726"/>
            <a:ext cx="4838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6" t="22917" r="10938" b="45833"/>
          <a:stretch>
            <a:fillRect/>
          </a:stretch>
        </p:blipFill>
        <p:spPr bwMode="auto">
          <a:xfrm>
            <a:off x="376238" y="1557163"/>
            <a:ext cx="60674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6"/>
          <p:cNvSpPr>
            <a:spLocks noChangeArrowheads="1"/>
          </p:cNvSpPr>
          <p:nvPr/>
        </p:nvSpPr>
        <p:spPr bwMode="auto">
          <a:xfrm>
            <a:off x="304800" y="304800"/>
            <a:ext cx="8610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 dirty="0" err="1">
                <a:solidFill>
                  <a:srgbClr val="FF3300"/>
                </a:solidFill>
              </a:rPr>
              <a:t>Example</a:t>
            </a:r>
            <a:r>
              <a:rPr lang="cs-CZ" altLang="en-US" sz="2500" dirty="0">
                <a:solidFill>
                  <a:srgbClr val="FF3300"/>
                </a:solidFill>
              </a:rPr>
              <a:t> - GROWTH </a:t>
            </a:r>
            <a:r>
              <a:rPr lang="cs-CZ" altLang="en-US" sz="2500" dirty="0" err="1">
                <a:solidFill>
                  <a:srgbClr val="FF3300"/>
                </a:solidFill>
              </a:rPr>
              <a:t>inhibition</a:t>
            </a:r>
            <a:r>
              <a:rPr lang="cs-CZ" altLang="en-US" sz="2500" dirty="0">
                <a:solidFill>
                  <a:srgbClr val="FF3300"/>
                </a:solidFill>
              </a:rPr>
              <a:t> in </a:t>
            </a:r>
            <a:r>
              <a:rPr lang="cs-CZ" altLang="en-US" sz="2500" dirty="0" err="1">
                <a:solidFill>
                  <a:srgbClr val="FF3300"/>
                </a:solidFill>
              </a:rPr>
              <a:t>fish</a:t>
            </a:r>
            <a:endParaRPr lang="cs-CZ" altLang="en-US" sz="2500" b="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 b="0" dirty="0" err="1">
                <a:solidFill>
                  <a:srgbClr val="FF3300"/>
                </a:solidFill>
              </a:rPr>
              <a:t>Exposures</a:t>
            </a:r>
            <a:r>
              <a:rPr lang="cs-CZ" altLang="en-US" sz="2500" b="0" dirty="0">
                <a:solidFill>
                  <a:srgbClr val="FF3300"/>
                </a:solidFill>
              </a:rPr>
              <a:t> to </a:t>
            </a:r>
            <a:r>
              <a:rPr lang="cs-CZ" altLang="en-US" sz="2500" b="0" dirty="0" err="1">
                <a:solidFill>
                  <a:srgbClr val="FF3300"/>
                </a:solidFill>
              </a:rPr>
              <a:t>PAHs</a:t>
            </a:r>
            <a:r>
              <a:rPr lang="cs-CZ" altLang="en-US" sz="2500" b="0" dirty="0">
                <a:solidFill>
                  <a:srgbClr val="FF3300"/>
                </a:solidFill>
              </a:rPr>
              <a:t> +</a:t>
            </a:r>
            <a:r>
              <a:rPr lang="en-US" altLang="en-US" sz="2500" b="0" dirty="0">
                <a:solidFill>
                  <a:srgbClr val="FF3300"/>
                </a:solidFill>
              </a:rPr>
              <a:t>/</a:t>
            </a:r>
            <a:r>
              <a:rPr lang="cs-CZ" altLang="en-US" sz="2500" b="0" dirty="0">
                <a:solidFill>
                  <a:srgbClr val="FF3300"/>
                </a:solidFill>
              </a:rPr>
              <a:t>- UV (</a:t>
            </a:r>
            <a:r>
              <a:rPr lang="cs-CZ" altLang="en-US" sz="2500" b="0" dirty="0" err="1">
                <a:solidFill>
                  <a:srgbClr val="FF3300"/>
                </a:solidFill>
              </a:rPr>
              <a:t>phototoxicity</a:t>
            </a:r>
            <a:r>
              <a:rPr lang="cs-CZ" altLang="en-US" sz="2500" b="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61797" name="Text Box 7"/>
          <p:cNvSpPr txBox="1">
            <a:spLocks noChangeArrowheads="1"/>
          </p:cNvSpPr>
          <p:nvPr/>
        </p:nvSpPr>
        <p:spPr bwMode="auto">
          <a:xfrm>
            <a:off x="323850" y="1190351"/>
            <a:ext cx="3640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Model </a:t>
            </a:r>
            <a:r>
              <a:rPr lang="cs-CZ" altLang="en-US" sz="1800" dirty="0" err="1">
                <a:solidFill>
                  <a:schemeClr val="tx1"/>
                </a:solidFill>
              </a:rPr>
              <a:t>fish</a:t>
            </a:r>
            <a:r>
              <a:rPr lang="cs-CZ" altLang="en-US" sz="1800" dirty="0">
                <a:solidFill>
                  <a:schemeClr val="tx1"/>
                </a:solidFill>
              </a:rPr>
              <a:t> = </a:t>
            </a:r>
            <a:r>
              <a:rPr lang="cs-CZ" altLang="en-US" sz="1800" dirty="0" err="1">
                <a:solidFill>
                  <a:schemeClr val="tx1"/>
                </a:solidFill>
              </a:rPr>
              <a:t>Japanese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medaka</a:t>
            </a:r>
            <a:endParaRPr lang="cs-CZ" altLang="en-US" sz="1800" dirty="0">
              <a:solidFill>
                <a:schemeClr val="tx1"/>
              </a:solidFill>
            </a:endParaRPr>
          </a:p>
        </p:txBody>
      </p:sp>
      <p:pic>
        <p:nvPicPr>
          <p:cNvPr id="161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860626"/>
            <a:ext cx="33845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BAB1B2-512E-46B1-A30E-22215D78EF10}"/>
              </a:ext>
            </a:extLst>
          </p:cNvPr>
          <p:cNvSpPr txBox="1"/>
          <p:nvPr/>
        </p:nvSpPr>
        <p:spPr>
          <a:xfrm>
            <a:off x="6443663" y="1340768"/>
            <a:ext cx="2700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Growth is proportional to food/feed consumption</a:t>
            </a:r>
          </a:p>
          <a:p>
            <a:r>
              <a:rPr lang="cs-CZ" dirty="0"/>
              <a:t>(</a:t>
            </a:r>
            <a:r>
              <a:rPr lang="cs-CZ" dirty="0">
                <a:solidFill>
                  <a:srgbClr val="FF0000"/>
                </a:solidFill>
              </a:rPr>
              <a:t>measuring of food consumption</a:t>
            </a:r>
            <a:r>
              <a:rPr lang="cs-CZ" dirty="0"/>
              <a:t> answers how toxicant affects the growth)</a:t>
            </a:r>
          </a:p>
        </p:txBody>
      </p:sp>
    </p:spTree>
    <p:extLst>
      <p:ext uri="{BB962C8B-B14F-4D97-AF65-F5344CB8AC3E}">
        <p14:creationId xmlns:p14="http://schemas.microsoft.com/office/powerpoint/2010/main" val="42445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836613"/>
            <a:ext cx="86106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0" u="sng" dirty="0">
                <a:solidFill>
                  <a:schemeClr val="tx1"/>
                </a:solidFill>
              </a:rPr>
              <a:t>Complex process with f</a:t>
            </a:r>
            <a:r>
              <a:rPr lang="cs-CZ" altLang="en-US" sz="2200" b="0" u="sng" dirty="0" err="1">
                <a:solidFill>
                  <a:schemeClr val="tx1"/>
                </a:solidFill>
              </a:rPr>
              <a:t>our</a:t>
            </a:r>
            <a:r>
              <a:rPr lang="cs-CZ" altLang="en-US" sz="2200" b="0" u="sng" dirty="0">
                <a:solidFill>
                  <a:schemeClr val="tx1"/>
                </a:solidFill>
              </a:rPr>
              <a:t> </a:t>
            </a:r>
            <a:r>
              <a:rPr lang="cs-CZ" altLang="en-US" sz="2200" b="0" u="sng" dirty="0" err="1">
                <a:solidFill>
                  <a:schemeClr val="tx1"/>
                </a:solidFill>
              </a:rPr>
              <a:t>main</a:t>
            </a:r>
            <a:r>
              <a:rPr lang="cs-CZ" altLang="en-US" sz="2200" b="0" u="sng" dirty="0">
                <a:solidFill>
                  <a:schemeClr val="tx1"/>
                </a:solidFill>
              </a:rPr>
              <a:t> </a:t>
            </a:r>
            <a:r>
              <a:rPr lang="cs-CZ" altLang="en-US" sz="2200" b="0" u="sng" dirty="0" err="1">
                <a:solidFill>
                  <a:schemeClr val="tx1"/>
                </a:solidFill>
              </a:rPr>
              <a:t>phases</a:t>
            </a:r>
            <a:r>
              <a:rPr lang="en-US" altLang="en-US" sz="2200" b="0" u="sng" dirty="0">
                <a:solidFill>
                  <a:schemeClr val="tx1"/>
                </a:solidFill>
              </a:rPr>
              <a:t>/steps</a:t>
            </a:r>
            <a:r>
              <a:rPr lang="cs-CZ" altLang="en-US" sz="2200" b="0" u="sng" dirty="0">
                <a:solidFill>
                  <a:schemeClr val="tx1"/>
                </a:solidFill>
              </a:rPr>
              <a:t>: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en-US" altLang="en-US" sz="2200" b="0" dirty="0">
                <a:solidFill>
                  <a:schemeClr val="tx2"/>
                </a:solidFill>
              </a:rPr>
              <a:t>initiation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>
                <a:solidFill>
                  <a:schemeClr val="tx1"/>
                </a:solidFill>
              </a:rPr>
              <a:t>DNA</a:t>
            </a:r>
            <a:r>
              <a:rPr lang="en-US" altLang="en-US" sz="2200" b="0" i="1" dirty="0">
                <a:solidFill>
                  <a:schemeClr val="tx1"/>
                </a:solidFill>
              </a:rPr>
              <a:t> changes</a:t>
            </a:r>
            <a:r>
              <a:rPr lang="cs-CZ" altLang="en-US" sz="2200" b="0" dirty="0">
                <a:solidFill>
                  <a:schemeClr val="tx1"/>
                </a:solidFill>
              </a:rPr>
              <a:t>) = </a:t>
            </a:r>
            <a:r>
              <a:rPr lang="en-US" altLang="en-US" sz="2200" b="0" dirty="0">
                <a:solidFill>
                  <a:schemeClr val="tx1"/>
                </a:solidFill>
              </a:rPr>
              <a:t>mutagenesis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en-US" altLang="en-US" sz="2200" b="0" dirty="0">
                <a:solidFill>
                  <a:schemeClr val="tx2"/>
                </a:solidFill>
              </a:rPr>
              <a:t>promotion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en-US" altLang="en-US" sz="2200" b="0" i="1" dirty="0">
                <a:solidFill>
                  <a:schemeClr val="tx1"/>
                </a:solidFill>
              </a:rPr>
              <a:t>changes fixed in genome, cell proliferation </a:t>
            </a:r>
            <a:r>
              <a:rPr lang="en-US" altLang="en-US" sz="2200" b="0" i="1" dirty="0" err="1">
                <a:solidFill>
                  <a:schemeClr val="tx1"/>
                </a:solidFill>
              </a:rPr>
              <a:t>etc</a:t>
            </a:r>
            <a:r>
              <a:rPr lang="cs-CZ" altLang="en-US" sz="2200" b="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</a:t>
            </a:r>
            <a:r>
              <a:rPr lang="cs-CZ" altLang="en-US" sz="2200" b="0" dirty="0" err="1">
                <a:solidFill>
                  <a:schemeClr val="tx2"/>
                </a:solidFill>
              </a:rPr>
              <a:t>transformation</a:t>
            </a: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formation</a:t>
            </a:r>
            <a:r>
              <a:rPr lang="cs-CZ" altLang="en-US" sz="2200" b="0" i="1" dirty="0">
                <a:solidFill>
                  <a:schemeClr val="tx1"/>
                </a:solidFill>
              </a:rPr>
              <a:t> of 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malignant</a:t>
            </a:r>
            <a:r>
              <a:rPr lang="cs-CZ" altLang="en-US" sz="2200" b="0" i="1" dirty="0">
                <a:solidFill>
                  <a:schemeClr val="tx1"/>
                </a:solidFill>
              </a:rPr>
              <a:t> 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cells</a:t>
            </a:r>
            <a:r>
              <a:rPr lang="cs-CZ" altLang="en-US" sz="2200" b="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</a:t>
            </a:r>
            <a:r>
              <a:rPr lang="cs-CZ" altLang="en-US" sz="2200" b="0" dirty="0" err="1">
                <a:solidFill>
                  <a:schemeClr val="tx2"/>
                </a:solidFill>
              </a:rPr>
              <a:t>progression</a:t>
            </a: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neoplasia</a:t>
            </a:r>
            <a:r>
              <a:rPr lang="cs-CZ" altLang="en-US" sz="2200" b="0" i="1" dirty="0">
                <a:solidFill>
                  <a:schemeClr val="tx1"/>
                </a:solidFill>
              </a:rPr>
              <a:t>, 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metastasing</a:t>
            </a:r>
            <a:r>
              <a:rPr lang="cs-CZ" altLang="en-US" sz="2200" b="0" i="1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  <a:highlight>
                  <a:srgbClr val="FFFF00"/>
                </a:highlight>
              </a:rPr>
              <a:t>RELEVANT mostly</a:t>
            </a:r>
            <a:br>
              <a:rPr lang="cs-CZ" altLang="en-US" sz="2200" b="0" i="1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cs-CZ" altLang="en-US" sz="2200" b="0" i="1" dirty="0">
                <a:solidFill>
                  <a:schemeClr val="tx1"/>
                </a:solidFill>
                <a:highlight>
                  <a:srgbClr val="FFFF00"/>
                </a:highlight>
              </a:rPr>
              <a:t>for HUMAN </a:t>
            </a:r>
            <a:br>
              <a:rPr lang="cs-CZ" altLang="en-US" sz="2200" b="0" i="1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toxicology but </a:t>
            </a:r>
            <a:br>
              <a:rPr lang="cs-CZ" altLang="en-US" sz="2200" b="0" i="1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tumors observed </a:t>
            </a:r>
            <a:br>
              <a:rPr lang="cs-CZ" altLang="en-US" sz="2200" b="0" i="1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also in wild </a:t>
            </a:r>
            <a:br>
              <a:rPr lang="cs-CZ" altLang="en-US" sz="2200" b="0" i="1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biota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 dirty="0">
              <a:solidFill>
                <a:schemeClr val="tx1"/>
              </a:solidFill>
            </a:endParaRP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Carcinogenicity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87" b="4755"/>
          <a:stretch>
            <a:fillRect/>
          </a:stretch>
        </p:blipFill>
        <p:spPr bwMode="auto">
          <a:xfrm>
            <a:off x="3167063" y="2997200"/>
            <a:ext cx="59769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1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 descr="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4932362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0" y="3860800"/>
            <a:ext cx="4716463" cy="2997200"/>
            <a:chOff x="1056" y="1056"/>
            <a:chExt cx="3737" cy="2458"/>
          </a:xfrm>
        </p:grpSpPr>
        <p:pic>
          <p:nvPicPr>
            <p:cNvPr id="94213" name="Picture 5" descr="figure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3737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1968" y="2592"/>
              <a:ext cx="100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2976" y="2160"/>
              <a:ext cx="28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56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31188" cy="1143000"/>
          </a:xfrm>
        </p:spPr>
        <p:txBody>
          <a:bodyPr/>
          <a:lstStyle/>
          <a:p>
            <a:pPr marL="342900" indent="-342900" algn="l" defTabSz="-13873163" eaLnBrk="1" hangingPunct="1"/>
            <a:r>
              <a:rPr lang="cs-CZ" sz="3200" b="1" dirty="0" err="1">
                <a:solidFill>
                  <a:schemeClr val="tx1"/>
                </a:solidFill>
              </a:rPr>
              <a:t>Endocrine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disruption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58888"/>
            <a:ext cx="6770464" cy="4759325"/>
          </a:xfrm>
        </p:spPr>
        <p:txBody>
          <a:bodyPr/>
          <a:lstStyle/>
          <a:p>
            <a:pPr defTabSz="-13873163" eaLnBrk="1" hangingPunct="1"/>
            <a:r>
              <a:rPr lang="en-US" sz="2500" b="1" dirty="0" err="1">
                <a:solidFill>
                  <a:srgbClr val="FF3300"/>
                </a:solidFill>
              </a:rPr>
              <a:t>Interferen</a:t>
            </a:r>
            <a:r>
              <a:rPr lang="cs-CZ" sz="2500" b="1" dirty="0" err="1">
                <a:solidFill>
                  <a:srgbClr val="FF3300"/>
                </a:solidFill>
              </a:rPr>
              <a:t>ce</a:t>
            </a:r>
            <a:r>
              <a:rPr lang="en-US" sz="2500" b="1" dirty="0">
                <a:solidFill>
                  <a:srgbClr val="FF3300"/>
                </a:solidFill>
              </a:rPr>
              <a:t> of </a:t>
            </a:r>
            <a:r>
              <a:rPr lang="en-US" sz="2500" b="1" dirty="0" err="1">
                <a:solidFill>
                  <a:srgbClr val="FF3300"/>
                </a:solidFill>
              </a:rPr>
              <a:t>xenobiotics</a:t>
            </a:r>
            <a:r>
              <a:rPr lang="en-US" sz="2500" b="1" dirty="0">
                <a:solidFill>
                  <a:srgbClr val="FF3300"/>
                </a:solidFill>
              </a:rPr>
              <a:t> with normal functioning of hormonal system </a:t>
            </a:r>
            <a:endParaRPr lang="cs-CZ" sz="2500" b="1" dirty="0">
              <a:solidFill>
                <a:srgbClr val="FF3300"/>
              </a:solidFill>
            </a:endParaRPr>
          </a:p>
          <a:p>
            <a:pPr defTabSz="-13873163" eaLnBrk="1" hangingPunct="1">
              <a:buFontTx/>
              <a:buNone/>
            </a:pPr>
            <a:endParaRPr lang="en-US" sz="2500" dirty="0"/>
          </a:p>
          <a:p>
            <a:pPr defTabSz="-13873163" eaLnBrk="1" hangingPunct="1">
              <a:buFontTx/>
              <a:buNone/>
            </a:pPr>
            <a:r>
              <a:rPr lang="en-US" sz="2500" b="1" dirty="0"/>
              <a:t>Known </a:t>
            </a:r>
            <a:r>
              <a:rPr lang="cs-CZ" sz="2500" b="1" dirty="0" err="1"/>
              <a:t>consequences</a:t>
            </a:r>
            <a:endParaRPr lang="cs-CZ" sz="2500" b="1" dirty="0"/>
          </a:p>
          <a:p>
            <a:pPr defTabSz="-13873163" eaLnBrk="1" hangingPunct="1">
              <a:buFontTx/>
              <a:buNone/>
            </a:pPr>
            <a:r>
              <a:rPr lang="en-GB" sz="2500" dirty="0">
                <a:sym typeface="Wingdings" pitchFamily="2" charset="2"/>
              </a:rPr>
              <a:t> </a:t>
            </a:r>
            <a:r>
              <a:rPr lang="cs-CZ" sz="2500" dirty="0"/>
              <a:t>D</a:t>
            </a:r>
            <a:r>
              <a:rPr lang="en-US" sz="2500" dirty="0" err="1"/>
              <a:t>isrupti</a:t>
            </a:r>
            <a:r>
              <a:rPr lang="cs-CZ" sz="2500" dirty="0"/>
              <a:t>on</a:t>
            </a:r>
            <a:r>
              <a:rPr lang="en-US" sz="2500" dirty="0"/>
              <a:t> of</a:t>
            </a:r>
            <a:r>
              <a:rPr lang="cs-CZ" sz="2500" dirty="0"/>
              <a:t> </a:t>
            </a:r>
            <a:r>
              <a:rPr lang="en-US" sz="2500" dirty="0"/>
              <a:t>homeostasis, reproduction, development, and/or behavior</a:t>
            </a:r>
            <a:r>
              <a:rPr lang="cs-CZ" sz="2500" dirty="0"/>
              <a:t> (</a:t>
            </a:r>
            <a:r>
              <a:rPr lang="cs-CZ" sz="2500" dirty="0" err="1"/>
              <a:t>and</a:t>
            </a:r>
            <a:r>
              <a:rPr lang="cs-CZ" sz="2500" dirty="0"/>
              <a:t> </a:t>
            </a:r>
            <a:r>
              <a:rPr lang="cs-CZ" sz="2500" dirty="0" err="1"/>
              <a:t>other</a:t>
            </a:r>
            <a:r>
              <a:rPr lang="cs-CZ" sz="2500" dirty="0"/>
              <a:t> hormone-</a:t>
            </a:r>
            <a:r>
              <a:rPr lang="cs-CZ" sz="2500" dirty="0" err="1"/>
              <a:t>controlled</a:t>
            </a:r>
            <a:r>
              <a:rPr lang="cs-CZ" sz="2500" dirty="0"/>
              <a:t> </a:t>
            </a:r>
            <a:r>
              <a:rPr lang="cs-CZ" sz="2500" dirty="0" err="1"/>
              <a:t>processes</a:t>
            </a:r>
            <a:r>
              <a:rPr lang="cs-CZ" sz="2500" dirty="0"/>
              <a:t>)</a:t>
            </a:r>
            <a:r>
              <a:rPr lang="en-US" sz="2500" dirty="0"/>
              <a:t>, such as</a:t>
            </a:r>
            <a:endParaRPr lang="en-US" sz="2100" dirty="0"/>
          </a:p>
          <a:p>
            <a:pPr lvl="1" defTabSz="-13873163" eaLnBrk="1" hangingPunct="1"/>
            <a:r>
              <a:rPr lang="en-US" sz="1800" dirty="0"/>
              <a:t>Shift in sex ratio, defective sexual development</a:t>
            </a:r>
          </a:p>
          <a:p>
            <a:pPr lvl="1" defTabSz="-13873163" eaLnBrk="1" hangingPunct="1"/>
            <a:r>
              <a:rPr lang="en-US" sz="1800" dirty="0"/>
              <a:t>Low fecundity/fertility</a:t>
            </a:r>
          </a:p>
          <a:p>
            <a:pPr lvl="1" defTabSz="-13873163" eaLnBrk="1" hangingPunct="1"/>
            <a:r>
              <a:rPr lang="en-US" sz="1800" dirty="0"/>
              <a:t>Hypo-immunity, carcinogenesis</a:t>
            </a:r>
          </a:p>
          <a:p>
            <a:pPr lvl="1" defTabSz="-13873163" eaLnBrk="1" hangingPunct="1"/>
            <a:r>
              <a:rPr lang="cs-CZ" sz="1800" dirty="0" err="1"/>
              <a:t>Developmental</a:t>
            </a:r>
            <a:r>
              <a:rPr lang="cs-CZ" sz="1800" dirty="0"/>
              <a:t> </a:t>
            </a:r>
            <a:r>
              <a:rPr lang="cs-CZ" sz="1800" dirty="0" err="1"/>
              <a:t>processes</a:t>
            </a:r>
            <a:r>
              <a:rPr lang="cs-CZ" sz="1800" dirty="0"/>
              <a:t> - m</a:t>
            </a:r>
            <a:r>
              <a:rPr lang="en-US" sz="1800" dirty="0" err="1"/>
              <a:t>alformations</a:t>
            </a:r>
            <a:endParaRPr lang="en-US" sz="1800" dirty="0"/>
          </a:p>
          <a:p>
            <a:pPr lvl="1" defTabSz="-13873163" eaLnBrk="1" hangingPunct="1"/>
            <a:r>
              <a:rPr lang="en-US" sz="1800" dirty="0"/>
              <a:t>etc.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77063" y="0"/>
            <a:ext cx="2166937" cy="1277938"/>
          </a:xfrm>
          <a:noFill/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5088" y="1398588"/>
            <a:ext cx="1458912" cy="1611312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263" y="3149600"/>
            <a:ext cx="2217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300192" y="4005064"/>
            <a:ext cx="949921" cy="1587699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69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763588"/>
          </a:xfrm>
          <a:noFill/>
        </p:spPr>
        <p:txBody>
          <a:bodyPr anchor="b"/>
          <a:lstStyle/>
          <a:p>
            <a:pPr defTabSz="933450" eaLnBrk="1" hangingPunct="1"/>
            <a:r>
              <a:rPr lang="cs-CZ" sz="3900" dirty="0" err="1">
                <a:solidFill>
                  <a:schemeClr val="tx1"/>
                </a:solidFill>
              </a:rPr>
              <a:t>Endocrine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disrupters</a:t>
            </a:r>
            <a:r>
              <a:rPr lang="cs-CZ" sz="3900" dirty="0">
                <a:solidFill>
                  <a:schemeClr val="tx1"/>
                </a:solidFill>
              </a:rPr>
              <a:t> in </a:t>
            </a:r>
            <a:r>
              <a:rPr lang="cs-CZ" sz="3900" dirty="0" err="1">
                <a:solidFill>
                  <a:schemeClr val="tx1"/>
                </a:solidFill>
              </a:rPr>
              <a:t>the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environment</a:t>
            </a:r>
            <a:r>
              <a:rPr lang="cs-CZ" sz="39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114800"/>
          </a:xfrm>
          <a:noFill/>
        </p:spPr>
        <p:txBody>
          <a:bodyPr/>
          <a:lstStyle/>
          <a:p>
            <a:pPr marL="350838" indent="-350838" defTabSz="933450" eaLnBrk="1" hangingPunct="1"/>
            <a:endParaRPr lang="cs-CZ"/>
          </a:p>
          <a:p>
            <a:pPr marL="350838" indent="-350838" defTabSz="933450" eaLnBrk="1" hangingPunct="1"/>
            <a:endParaRPr lang="cs-CZ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1371600"/>
            <a:ext cx="8612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EDCs...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Persistent Organic Compounds </a:t>
            </a:r>
            <a:b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(POPs and their metabolites)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steroid hormones and their </a:t>
            </a:r>
            <a:b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derivatives from contraception pills</a:t>
            </a:r>
            <a:endParaRPr lang="en-US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alkylphenols</a:t>
            </a:r>
            <a:endParaRPr lang="en-US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organometallics (butyltins)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pharmaceuticals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Pesticides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 number of unknowns 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endParaRPr lang="cs-CZ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b="30202"/>
          <a:stretch>
            <a:fillRect/>
          </a:stretch>
        </p:blipFill>
        <p:spPr bwMode="auto">
          <a:xfrm>
            <a:off x="6840538" y="5822950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924944"/>
            <a:ext cx="19812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679950"/>
            <a:ext cx="4076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220072" y="6021288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Tributyl-tin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43106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alkylphenols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41956" y="11869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2,3,7,8-TCDD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41955" y="263691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estradiol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5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250825" y="277813"/>
            <a:ext cx="511550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dirty="0" err="1">
                <a:solidFill>
                  <a:schemeClr val="tx1"/>
                </a:solidFill>
              </a:rPr>
              <a:t>Effects</a:t>
            </a:r>
            <a:r>
              <a:rPr lang="cs-CZ" altLang="en-US" sz="3000" dirty="0">
                <a:solidFill>
                  <a:schemeClr val="tx1"/>
                </a:solidFill>
              </a:rPr>
              <a:t> of </a:t>
            </a:r>
            <a:r>
              <a:rPr lang="cs-CZ" altLang="en-US" sz="3000" dirty="0" err="1">
                <a:solidFill>
                  <a:schemeClr val="tx1"/>
                </a:solidFill>
              </a:rPr>
              <a:t>EDs</a:t>
            </a:r>
            <a:r>
              <a:rPr lang="cs-CZ" altLang="en-US" sz="3000" dirty="0">
                <a:solidFill>
                  <a:schemeClr val="tx1"/>
                </a:solidFill>
              </a:rPr>
              <a:t> in </a:t>
            </a:r>
            <a:br>
              <a:rPr lang="cs-CZ" altLang="en-US" sz="3000" dirty="0">
                <a:solidFill>
                  <a:schemeClr val="tx1"/>
                </a:solidFill>
              </a:rPr>
            </a:br>
            <a:r>
              <a:rPr lang="cs-CZ" altLang="en-US" sz="3000" dirty="0" err="1">
                <a:solidFill>
                  <a:schemeClr val="tx1"/>
                </a:solidFill>
              </a:rPr>
              <a:t>invertebrates</a:t>
            </a:r>
            <a:endParaRPr lang="cs-CZ" altLang="en-US" sz="3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b="0" dirty="0">
                <a:solidFill>
                  <a:schemeClr val="tx1"/>
                </a:solidFill>
              </a:rPr>
              <a:t>(</a:t>
            </a:r>
            <a:r>
              <a:rPr lang="cs-CZ" altLang="en-US" sz="3000" b="0" dirty="0" err="1">
                <a:solidFill>
                  <a:schemeClr val="tx1"/>
                </a:solidFill>
              </a:rPr>
              <a:t>molluscs</a:t>
            </a:r>
            <a:r>
              <a:rPr lang="cs-CZ" altLang="en-US" sz="30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2"/>
                </a:solidFill>
              </a:rPr>
              <a:t>One</a:t>
            </a:r>
            <a:r>
              <a:rPr lang="cs-CZ" altLang="en-US" sz="1800" dirty="0">
                <a:solidFill>
                  <a:schemeClr val="tx2"/>
                </a:solidFill>
              </a:rPr>
              <a:t> of </a:t>
            </a:r>
            <a:r>
              <a:rPr lang="cs-CZ" altLang="en-US" sz="1800" dirty="0" err="1">
                <a:solidFill>
                  <a:schemeClr val="tx2"/>
                </a:solidFill>
              </a:rPr>
              <a:t>the</a:t>
            </a:r>
            <a:r>
              <a:rPr lang="cs-CZ" altLang="en-US" sz="1800" dirty="0">
                <a:solidFill>
                  <a:schemeClr val="tx2"/>
                </a:solidFill>
              </a:rPr>
              <a:t> </a:t>
            </a:r>
            <a:r>
              <a:rPr lang="cs-CZ" altLang="en-US" sz="1800" dirty="0" err="1">
                <a:solidFill>
                  <a:schemeClr val="tx2"/>
                </a:solidFill>
              </a:rPr>
              <a:t>first</a:t>
            </a:r>
            <a:r>
              <a:rPr lang="cs-CZ" altLang="en-US" sz="1800" dirty="0">
                <a:solidFill>
                  <a:schemeClr val="tx2"/>
                </a:solidFill>
              </a:rPr>
              <a:t> EDC </a:t>
            </a:r>
            <a:r>
              <a:rPr lang="cs-CZ" altLang="en-US" sz="1800" dirty="0" err="1">
                <a:solidFill>
                  <a:schemeClr val="tx2"/>
                </a:solidFill>
              </a:rPr>
              <a:t>effects</a:t>
            </a:r>
            <a:r>
              <a:rPr lang="cs-CZ" altLang="en-US" sz="1800" dirty="0">
                <a:solidFill>
                  <a:schemeClr val="tx2"/>
                </a:solidFill>
              </a:rPr>
              <a:t>: = </a:t>
            </a:r>
            <a:r>
              <a:rPr lang="cs-CZ" altLang="en-US" sz="2400" dirty="0" err="1">
                <a:solidFill>
                  <a:srgbClr val="FF3300"/>
                </a:solidFill>
              </a:rPr>
              <a:t>imposex</a:t>
            </a:r>
            <a:endParaRPr lang="cs-CZ" altLang="en-US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cs-CZ" altLang="en-US" sz="1800" b="0" dirty="0" err="1">
                <a:solidFill>
                  <a:schemeClr val="tx1"/>
                </a:solidFill>
              </a:rPr>
              <a:t>Development</a:t>
            </a:r>
            <a:r>
              <a:rPr lang="cs-CZ" altLang="en-US" sz="1800" b="0" dirty="0">
                <a:solidFill>
                  <a:schemeClr val="tx1"/>
                </a:solidFill>
              </a:rPr>
              <a:t> of male </a:t>
            </a:r>
            <a:r>
              <a:rPr lang="cs-CZ" altLang="en-US" sz="1800" b="0" dirty="0" err="1">
                <a:solidFill>
                  <a:schemeClr val="tx1"/>
                </a:solidFill>
              </a:rPr>
              <a:t>sexual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characteristic</a:t>
            </a:r>
            <a:r>
              <a:rPr lang="cs-CZ" altLang="en-US" sz="1800" b="0" dirty="0">
                <a:solidFill>
                  <a:schemeClr val="tx1"/>
                </a:solidFill>
              </a:rPr>
              <a:t> in 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  </a:t>
            </a:r>
            <a:r>
              <a:rPr lang="cs-CZ" altLang="en-US" sz="1800" b="0" dirty="0" err="1">
                <a:solidFill>
                  <a:schemeClr val="tx1"/>
                </a:solidFill>
              </a:rPr>
              <a:t>females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cs-CZ" altLang="en-US" sz="1800" b="0" dirty="0" err="1">
                <a:solidFill>
                  <a:schemeClr val="tx1"/>
                </a:solidFill>
              </a:rPr>
              <a:t>Effects</a:t>
            </a:r>
            <a:r>
              <a:rPr lang="cs-CZ" altLang="en-US" sz="1800" b="0" dirty="0">
                <a:solidFill>
                  <a:schemeClr val="tx1"/>
                </a:solidFill>
              </a:rPr>
              <a:t> of </a:t>
            </a:r>
            <a:r>
              <a:rPr lang="cs-CZ" altLang="en-US" sz="1800" b="0" dirty="0" err="1">
                <a:solidFill>
                  <a:schemeClr val="tx1"/>
                </a:solidFill>
              </a:rPr>
              <a:t>alkyltins</a:t>
            </a:r>
            <a:r>
              <a:rPr lang="cs-CZ" altLang="en-US" sz="1800" b="0" dirty="0">
                <a:solidFill>
                  <a:schemeClr val="tx1"/>
                </a:solidFill>
              </a:rPr>
              <a:t> (</a:t>
            </a:r>
            <a:r>
              <a:rPr lang="cs-CZ" altLang="en-US" sz="1800" b="0" dirty="0" err="1">
                <a:solidFill>
                  <a:schemeClr val="tx1"/>
                </a:solidFill>
              </a:rPr>
              <a:t>e.g</a:t>
            </a:r>
            <a:r>
              <a:rPr lang="cs-CZ" altLang="en-US" sz="1800" b="0" dirty="0">
                <a:solidFill>
                  <a:schemeClr val="tx1"/>
                </a:solidFill>
              </a:rPr>
              <a:t>. </a:t>
            </a:r>
            <a:r>
              <a:rPr lang="cs-CZ" altLang="en-US" sz="1800" dirty="0">
                <a:solidFill>
                  <a:schemeClr val="tx1"/>
                </a:solidFill>
              </a:rPr>
              <a:t>Tributyl tin</a:t>
            </a:r>
            <a:r>
              <a:rPr lang="cs-CZ" altLang="en-US" sz="1800" b="0" dirty="0">
                <a:solidFill>
                  <a:schemeClr val="tx1"/>
                </a:solidFill>
              </a:rPr>
              <a:t>) 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– anti-fouling agents</a:t>
            </a: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6" t="26042" r="12500" b="32292"/>
          <a:stretch>
            <a:fillRect/>
          </a:stretch>
        </p:blipFill>
        <p:spPr bwMode="auto">
          <a:xfrm>
            <a:off x="1003747" y="3918756"/>
            <a:ext cx="6290841" cy="27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3" y="162719"/>
            <a:ext cx="3025031" cy="21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water, large, sitting, snow&#10;&#10;Description automatically generated">
            <a:extLst>
              <a:ext uri="{FF2B5EF4-FFF2-40B4-BE49-F238E27FC236}">
                <a16:creationId xmlns:a16="http://schemas.microsoft.com/office/drawing/2014/main" id="{DC2A405F-5263-4E01-9BA8-123319F37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3428952" cy="18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5DDB4-AE17-4000-BE85-29BACB2A7079}"/>
              </a:ext>
            </a:extLst>
          </p:cNvPr>
          <p:cNvSpPr txBox="1"/>
          <p:nvPr/>
        </p:nvSpPr>
        <p:spPr>
          <a:xfrm>
            <a:off x="5333463" y="4281206"/>
            <a:ext cx="165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BIOFOULING</a:t>
            </a:r>
          </a:p>
        </p:txBody>
      </p:sp>
    </p:spTree>
    <p:extLst>
      <p:ext uri="{BB962C8B-B14F-4D97-AF65-F5344CB8AC3E}">
        <p14:creationId xmlns:p14="http://schemas.microsoft.com/office/powerpoint/2010/main" val="284340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 bwMode="auto">
          <a:xfrm>
            <a:off x="304800" y="188913"/>
            <a:ext cx="8686800" cy="809625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Female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estrogens</a:t>
            </a:r>
            <a:r>
              <a:rPr lang="cs-CZ" altLang="en-US" dirty="0">
                <a:solidFill>
                  <a:schemeClr val="tx1"/>
                </a:solidFill>
              </a:rPr>
              <a:t> and </a:t>
            </a:r>
            <a:r>
              <a:rPr lang="cs-CZ" altLang="en-US" dirty="0" err="1">
                <a:solidFill>
                  <a:schemeClr val="tx1"/>
                </a:solidFill>
              </a:rPr>
              <a:t>contraception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pills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267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5908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1905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2514600" y="21336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 rot="5400000">
            <a:off x="2971800" y="3048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4724400" y="4191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4648200" y="2971800"/>
            <a:ext cx="5257800" cy="4114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80312" y="3429000"/>
            <a:ext cx="1728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Feminization</a:t>
            </a:r>
            <a:endParaRPr lang="cs-CZ" dirty="0"/>
          </a:p>
          <a:p>
            <a:r>
              <a:rPr lang="cs-CZ" dirty="0" err="1"/>
              <a:t>Intersex</a:t>
            </a:r>
            <a:endParaRPr lang="cs-CZ" dirty="0"/>
          </a:p>
          <a:p>
            <a:r>
              <a:rPr lang="cs-CZ" sz="1400" b="0" dirty="0"/>
              <a:t>Female eggs (oocytes) formed in male testes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521629" y="5444331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60232" y="5181600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Reproduction</a:t>
            </a:r>
            <a:br>
              <a:rPr lang="cs-CZ" dirty="0"/>
            </a:br>
            <a:r>
              <a:rPr lang="cs-CZ" dirty="0" err="1"/>
              <a:t>disruption</a:t>
            </a:r>
            <a:endParaRPr lang="cs-CZ" dirty="0"/>
          </a:p>
          <a:p>
            <a:r>
              <a:rPr lang="cs-CZ" sz="1400" b="0" dirty="0" err="1"/>
              <a:t>Decline</a:t>
            </a:r>
            <a:r>
              <a:rPr lang="cs-CZ" sz="1400" b="0" dirty="0"/>
              <a:t> in </a:t>
            </a:r>
            <a:r>
              <a:rPr lang="cs-CZ" sz="1400" b="0" dirty="0" err="1"/>
              <a:t>fish</a:t>
            </a:r>
            <a:r>
              <a:rPr lang="cs-CZ" sz="1400" b="0" dirty="0"/>
              <a:t> </a:t>
            </a:r>
            <a:r>
              <a:rPr lang="cs-CZ" sz="1400" b="0" dirty="0" err="1"/>
              <a:t>populations</a:t>
            </a:r>
            <a:endParaRPr lang="cs-CZ" sz="1400" b="0" dirty="0"/>
          </a:p>
        </p:txBody>
      </p:sp>
    </p:spTree>
    <p:extLst>
      <p:ext uri="{BB962C8B-B14F-4D97-AF65-F5344CB8AC3E}">
        <p14:creationId xmlns:p14="http://schemas.microsoft.com/office/powerpoint/2010/main" val="339348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 dirty="0"/>
              <a:t>Toxicity </a:t>
            </a:r>
            <a:r>
              <a:rPr lang="cs-CZ" altLang="en-US" sz="3500" b="1" dirty="0" err="1"/>
              <a:t>at</a:t>
            </a:r>
            <a:r>
              <a:rPr lang="cs-CZ" altLang="en-US" sz="3500" b="1" dirty="0"/>
              <a:t> </a:t>
            </a:r>
            <a:r>
              <a:rPr lang="cs-CZ" altLang="en-US" sz="3500" b="1" dirty="0" err="1"/>
              <a:t>cellular</a:t>
            </a:r>
            <a:r>
              <a:rPr lang="cs-CZ" altLang="en-US" sz="3500" b="1" dirty="0"/>
              <a:t> </a:t>
            </a:r>
            <a:r>
              <a:rPr lang="cs-CZ" altLang="en-US" sz="3500" b="1" dirty="0" err="1"/>
              <a:t>level</a:t>
            </a:r>
            <a:endParaRPr lang="en-US" altLang="en-US" sz="3500" b="1" dirty="0"/>
          </a:p>
        </p:txBody>
      </p:sp>
      <p:pic>
        <p:nvPicPr>
          <p:cNvPr id="12291" name="Picture 2" descr="http://www.sszdra-karvina.cz/bunka/bi/03eu/obr/e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3" r="45682" b="15631"/>
          <a:stretch>
            <a:fillRect/>
          </a:stretch>
        </p:blipFill>
        <p:spPr bwMode="auto">
          <a:xfrm>
            <a:off x="4989513" y="3644900"/>
            <a:ext cx="3975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371703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mechanisms</a:t>
            </a:r>
            <a:r>
              <a:rPr lang="cs-CZ" dirty="0"/>
              <a:t> </a:t>
            </a:r>
          </a:p>
          <a:p>
            <a:r>
              <a:rPr lang="cs-CZ" b="0" dirty="0"/>
              <a:t>(</a:t>
            </a:r>
            <a:r>
              <a:rPr lang="cs-CZ" b="0" dirty="0" err="1"/>
              <a:t>effects</a:t>
            </a:r>
            <a:r>
              <a:rPr lang="cs-CZ" b="0" dirty="0"/>
              <a:t> on </a:t>
            </a:r>
            <a:r>
              <a:rPr lang="cs-CZ" b="0" dirty="0" err="1"/>
              <a:t>proteins</a:t>
            </a:r>
            <a:r>
              <a:rPr lang="cs-CZ" b="0" dirty="0"/>
              <a:t>, </a:t>
            </a:r>
            <a:r>
              <a:rPr lang="cs-CZ" b="0" dirty="0" err="1"/>
              <a:t>membranes</a:t>
            </a:r>
            <a:r>
              <a:rPr lang="cs-CZ" b="0" dirty="0"/>
              <a:t>, DNA) </a:t>
            </a:r>
            <a:r>
              <a:rPr lang="cs-CZ" dirty="0"/>
              <a:t>manifest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cellular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00768" y="548680"/>
            <a:ext cx="8907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dirty="0" err="1">
                <a:solidFill>
                  <a:schemeClr val="tx1"/>
                </a:solidFill>
                <a:latin typeface="Verdana" pitchFamily="34" charset="0"/>
              </a:rPr>
              <a:t>Kidd</a:t>
            </a:r>
            <a:r>
              <a:rPr lang="cs-CZ" altLang="en-US" sz="16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cs-CZ" altLang="en-US" sz="1600" dirty="0" err="1">
                <a:solidFill>
                  <a:schemeClr val="tx1"/>
                </a:solidFill>
                <a:latin typeface="Verdana" pitchFamily="34" charset="0"/>
              </a:rPr>
              <a:t>K.A</a:t>
            </a:r>
            <a:r>
              <a:rPr lang="cs-CZ" altLang="en-US" sz="1600" dirty="0">
                <a:solidFill>
                  <a:schemeClr val="tx1"/>
                </a:solidFill>
                <a:latin typeface="Verdana" pitchFamily="34" charset="0"/>
              </a:rPr>
              <a:t>. et al. 2007.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Collapse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of a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fish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population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following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exposure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to a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synthetic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estrogen. </a:t>
            </a:r>
            <a:r>
              <a:rPr lang="cs-CZ" altLang="en-US" sz="1600" dirty="0" err="1">
                <a:solidFill>
                  <a:schemeClr val="tx1"/>
                </a:solidFill>
                <a:latin typeface="Verdana" pitchFamily="34" charset="0"/>
              </a:rPr>
              <a:t>PNAS</a:t>
            </a:r>
            <a:r>
              <a:rPr lang="cs-CZ" altLang="en-US" sz="1600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altLang="en-US" sz="1600" dirty="0">
                <a:solidFill>
                  <a:schemeClr val="tx1"/>
                </a:solidFill>
                <a:latin typeface="Verdana" pitchFamily="34" charset="0"/>
              </a:rPr>
              <a:t>104(21):8897-8901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74" y="3651697"/>
            <a:ext cx="5183026" cy="30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1675"/>
            <a:ext cx="2152319" cy="125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95" y="1349479"/>
            <a:ext cx="2517436" cy="18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283968" y="3284984"/>
            <a:ext cx="444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Control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lake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           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lake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with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Verdana" pitchFamily="34" charset="0"/>
              </a:rPr>
              <a:t>EE2</a:t>
            </a:r>
            <a:endParaRPr lang="cs-CZ" altLang="en-US" sz="18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16916" y="3789040"/>
            <a:ext cx="2226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Verdana" pitchFamily="34" charset="0"/>
              </a:rPr>
              <a:t>EE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2 - 5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ng</a:t>
            </a:r>
            <a:r>
              <a:rPr lang="en-US" altLang="en-US" sz="1800" b="1" dirty="0">
                <a:solidFill>
                  <a:schemeClr val="tx1"/>
                </a:solidFill>
                <a:latin typeface="Verdana" pitchFamily="34" charset="0"/>
              </a:rPr>
              <a:t>/L 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(!)</a:t>
            </a:r>
          </a:p>
        </p:txBody>
      </p:sp>
      <p:grpSp>
        <p:nvGrpSpPr>
          <p:cNvPr id="34" name="Group 9"/>
          <p:cNvGrpSpPr>
            <a:grpSpLocks/>
          </p:cNvGrpSpPr>
          <p:nvPr/>
        </p:nvGrpSpPr>
        <p:grpSpPr bwMode="auto">
          <a:xfrm>
            <a:off x="683568" y="4361532"/>
            <a:ext cx="1981200" cy="1155700"/>
            <a:chOff x="3936" y="1392"/>
            <a:chExt cx="1248" cy="728"/>
          </a:xfrm>
        </p:grpSpPr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" name="Obrázek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8" y="2088080"/>
            <a:ext cx="2202318" cy="15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6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 bwMode="auto">
          <a:xfrm>
            <a:off x="439738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 dirty="0" err="1"/>
              <a:t>Reproduction</a:t>
            </a:r>
            <a:r>
              <a:rPr lang="cs-CZ" altLang="en-US" sz="3200" b="1" dirty="0"/>
              <a:t> toxicity, </a:t>
            </a:r>
            <a:r>
              <a:rPr lang="cs-CZ" altLang="en-US" sz="3200" b="1" dirty="0" err="1"/>
              <a:t>developmental</a:t>
            </a:r>
            <a:r>
              <a:rPr lang="cs-CZ" altLang="en-US" sz="3200" b="1" dirty="0"/>
              <a:t> toxicity, </a:t>
            </a:r>
            <a:r>
              <a:rPr lang="cs-CZ" altLang="en-US" sz="3200" b="1" dirty="0" err="1"/>
              <a:t>embryotoxicity</a:t>
            </a:r>
            <a:r>
              <a:rPr lang="cs-CZ" altLang="en-US" sz="3200" b="1" dirty="0"/>
              <a:t> and </a:t>
            </a:r>
            <a:r>
              <a:rPr lang="cs-CZ" altLang="en-US" sz="3200" b="1" dirty="0" err="1"/>
              <a:t>teratogenicity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0911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Reproduction</a:t>
            </a:r>
            <a:r>
              <a:rPr lang="cs-CZ" altLang="en-US" sz="2400" dirty="0">
                <a:solidFill>
                  <a:srgbClr val="FF3300"/>
                </a:solidFill>
              </a:rPr>
              <a:t> and </a:t>
            </a:r>
            <a:r>
              <a:rPr lang="cs-CZ" altLang="en-US" sz="2400" dirty="0" err="1">
                <a:solidFill>
                  <a:srgbClr val="FF3300"/>
                </a:solidFill>
              </a:rPr>
              <a:t>development</a:t>
            </a:r>
            <a:r>
              <a:rPr lang="cs-CZ" altLang="en-US" sz="2400" dirty="0">
                <a:solidFill>
                  <a:srgbClr val="FF3300"/>
                </a:solidFill>
              </a:rPr>
              <a:t> are </a:t>
            </a:r>
            <a:r>
              <a:rPr lang="cs-CZ" altLang="en-US" sz="2400" dirty="0" err="1">
                <a:solidFill>
                  <a:srgbClr val="FF3300"/>
                </a:solidFill>
              </a:rPr>
              <a:t>closely</a:t>
            </a:r>
            <a:r>
              <a:rPr lang="cs-CZ" altLang="en-US" sz="2400" dirty="0">
                <a:solidFill>
                  <a:srgbClr val="FF3300"/>
                </a:solidFill>
              </a:rPr>
              <a:t> </a:t>
            </a:r>
            <a:r>
              <a:rPr lang="cs-CZ" altLang="en-US" sz="2400" dirty="0" err="1">
                <a:solidFill>
                  <a:srgbClr val="FF3300"/>
                </a:solidFill>
              </a:rPr>
              <a:t>related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126980" name="Picture 5" descr="https://sites.google.com/site/adesignframeworkforevolution/design-patterns-in-evolution/developpmetm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675" y="2924175"/>
            <a:ext cx="54864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28800"/>
            <a:ext cx="33575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924300" y="2852738"/>
            <a:ext cx="2879725" cy="1655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3" name="TextovéPole 8"/>
          <p:cNvSpPr txBox="1">
            <a:spLocks noChangeArrowheads="1"/>
          </p:cNvSpPr>
          <p:nvPr/>
        </p:nvSpPr>
        <p:spPr bwMode="auto">
          <a:xfrm>
            <a:off x="4067175" y="3068638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9388" y="2347937"/>
            <a:ext cx="1871662" cy="201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5" name="TextovéPole 10"/>
          <p:cNvSpPr txBox="1">
            <a:spLocks noChangeArrowheads="1"/>
          </p:cNvSpPr>
          <p:nvPr/>
        </p:nvSpPr>
        <p:spPr bwMode="auto">
          <a:xfrm>
            <a:off x="395288" y="2995637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69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4800" y="896938"/>
            <a:ext cx="86106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Embryotoxicity</a:t>
            </a:r>
            <a:r>
              <a:rPr lang="cs-CZ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cs-CZ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general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term – toxicity to embryo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Teratogenicity</a:t>
            </a:r>
            <a:endParaRPr lang="en-GB" altLang="en-US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cs-CZ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morphological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developmental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effects</a:t>
            </a:r>
            <a:endParaRPr lang="cs-CZ" altLang="en-US" sz="22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700" b="0" dirty="0" err="1">
                <a:solidFill>
                  <a:schemeClr val="tx1"/>
                </a:solidFill>
              </a:rPr>
              <a:t>Malformations</a:t>
            </a:r>
            <a:r>
              <a:rPr lang="cs-CZ" altLang="en-US" sz="1700" b="0" dirty="0">
                <a:solidFill>
                  <a:schemeClr val="tx1"/>
                </a:solidFill>
              </a:rPr>
              <a:t>, </a:t>
            </a:r>
            <a:r>
              <a:rPr lang="cs-CZ" altLang="en-US" sz="1700" b="0" dirty="0" err="1">
                <a:solidFill>
                  <a:schemeClr val="tx1"/>
                </a:solidFill>
              </a:rPr>
              <a:t>missing</a:t>
            </a:r>
            <a:r>
              <a:rPr lang="cs-CZ" altLang="en-US" sz="1700" b="0" dirty="0">
                <a:solidFill>
                  <a:schemeClr val="tx1"/>
                </a:solidFill>
              </a:rPr>
              <a:t> </a:t>
            </a:r>
            <a:r>
              <a:rPr lang="cs-CZ" altLang="en-US" sz="1700" b="0" dirty="0" err="1">
                <a:solidFill>
                  <a:schemeClr val="tx1"/>
                </a:solidFill>
              </a:rPr>
              <a:t>organs</a:t>
            </a:r>
            <a:r>
              <a:rPr lang="cs-CZ" altLang="en-US" sz="1700" b="0" dirty="0">
                <a:solidFill>
                  <a:schemeClr val="tx1"/>
                </a:solidFill>
              </a:rPr>
              <a:t> </a:t>
            </a:r>
            <a:r>
              <a:rPr lang="cs-CZ" altLang="en-US" sz="1700" b="0" dirty="0" err="1">
                <a:solidFill>
                  <a:schemeClr val="tx1"/>
                </a:solidFill>
              </a:rPr>
              <a:t>etc</a:t>
            </a:r>
            <a:r>
              <a:rPr lang="cs-CZ" altLang="en-US" sz="1700" b="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well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characterized</a:t>
            </a:r>
            <a:r>
              <a:rPr lang="cs-CZ" altLang="en-US" sz="2200" b="0" dirty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>
                <a:solidFill>
                  <a:schemeClr val="tx1"/>
                </a:solidFill>
              </a:rPr>
              <a:t>aquatic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vertebrates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0" dirty="0" err="1">
                <a:solidFill>
                  <a:schemeClr val="tx1"/>
                </a:solidFill>
              </a:rPr>
              <a:t>ecotoxicity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tests</a:t>
            </a:r>
            <a:r>
              <a:rPr lang="cs-CZ" altLang="en-US" sz="1800" b="0" dirty="0">
                <a:solidFill>
                  <a:schemeClr val="tx1"/>
                </a:solidFill>
              </a:rPr>
              <a:t> - </a:t>
            </a:r>
            <a:r>
              <a:rPr lang="en-GB" altLang="en-US" sz="1800" b="0" dirty="0">
                <a:solidFill>
                  <a:schemeClr val="tx1"/>
                </a:solidFill>
              </a:rPr>
              <a:t>Danio </a:t>
            </a:r>
            <a:r>
              <a:rPr lang="en-GB" altLang="en-US" sz="1800" b="0" dirty="0" err="1">
                <a:solidFill>
                  <a:schemeClr val="tx1"/>
                </a:solidFill>
              </a:rPr>
              <a:t>rerio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Xenopus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laevis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DEVELOPMENTAL TOXICITY</a:t>
            </a:r>
          </a:p>
        </p:txBody>
      </p:sp>
      <p:pic>
        <p:nvPicPr>
          <p:cNvPr id="131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38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2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56" t="22578" b="25713"/>
          <a:stretch>
            <a:fillRect/>
          </a:stretch>
        </p:blipFill>
        <p:spPr bwMode="auto">
          <a:xfrm>
            <a:off x="250825" y="4392613"/>
            <a:ext cx="28082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 descr="Fig2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07" t="15224" r="15385" b="34401"/>
          <a:stretch>
            <a:fillRect/>
          </a:stretch>
        </p:blipFill>
        <p:spPr bwMode="auto">
          <a:xfrm>
            <a:off x="2700338" y="4292600"/>
            <a:ext cx="21605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Teratogenicity</a:t>
            </a:r>
            <a:r>
              <a:rPr lang="cs-CZ" altLang="en-US" sz="2400" dirty="0">
                <a:solidFill>
                  <a:srgbClr val="FF3300"/>
                </a:solidFill>
              </a:rPr>
              <a:t> </a:t>
            </a:r>
            <a:r>
              <a:rPr lang="cs-CZ" altLang="en-US" sz="2400" dirty="0" err="1">
                <a:solidFill>
                  <a:srgbClr val="FF3300"/>
                </a:solidFill>
              </a:rPr>
              <a:t>effects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133125" name="Picture 5" descr="Kunisuke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346450"/>
            <a:ext cx="3505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50825" y="981075"/>
            <a:ext cx="637866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 err="1">
                <a:solidFill>
                  <a:schemeClr val="tx1"/>
                </a:solidFill>
              </a:rPr>
              <a:t>Examples</a:t>
            </a:r>
            <a:r>
              <a:rPr lang="cs-CZ" altLang="en-US" sz="1800" b="0" i="1" dirty="0">
                <a:solidFill>
                  <a:schemeClr val="tx1"/>
                </a:solidFill>
              </a:rPr>
              <a:t> of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teratogens</a:t>
            </a:r>
            <a:endParaRPr lang="en-GB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0" i="1" dirty="0">
                <a:solidFill>
                  <a:schemeClr val="tx1"/>
                </a:solidFill>
              </a:rPr>
              <a:t>	</a:t>
            </a:r>
            <a:r>
              <a:rPr lang="cs-CZ" altLang="en-US" sz="1800" b="0" i="1" dirty="0">
                <a:solidFill>
                  <a:schemeClr val="tx1"/>
                </a:solidFill>
              </a:rPr>
              <a:t>-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organochlorine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compounds</a:t>
            </a:r>
            <a:r>
              <a:rPr lang="cs-CZ" altLang="en-US" sz="1800" b="0" i="1" dirty="0">
                <a:solidFill>
                  <a:schemeClr val="tx1"/>
                </a:solidFill>
              </a:rPr>
              <a:t> (</a:t>
            </a:r>
            <a:r>
              <a:rPr lang="cs-CZ" altLang="en-US" sz="1800" i="1" dirty="0">
                <a:solidFill>
                  <a:schemeClr val="tx2"/>
                </a:solidFill>
              </a:rPr>
              <a:t>DDT, DDE)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new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types</a:t>
            </a:r>
            <a:r>
              <a:rPr lang="cs-CZ" altLang="en-US" sz="1800" b="0" i="1" dirty="0">
                <a:solidFill>
                  <a:schemeClr val="tx1"/>
                </a:solidFill>
              </a:rPr>
              <a:t> of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pesticides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i="1" dirty="0">
                <a:solidFill>
                  <a:schemeClr val="tx2"/>
                </a:solidFill>
              </a:rPr>
              <a:t>ATRAZIN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i="1" dirty="0" err="1">
                <a:solidFill>
                  <a:schemeClr val="tx2"/>
                </a:solidFill>
              </a:rPr>
              <a:t>PCBs</a:t>
            </a:r>
            <a:r>
              <a:rPr lang="cs-CZ" altLang="en-US" sz="1800" i="1" dirty="0">
                <a:solidFill>
                  <a:schemeClr val="tx2"/>
                </a:solidFill>
              </a:rPr>
              <a:t> </a:t>
            </a:r>
            <a:r>
              <a:rPr lang="cs-CZ" altLang="en-US" sz="1800" b="0" i="1" dirty="0">
                <a:solidFill>
                  <a:schemeClr val="tx1"/>
                </a:solidFill>
              </a:rPr>
              <a:t>and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compounds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with</a:t>
            </a:r>
            <a:r>
              <a:rPr lang="cs-CZ" altLang="en-US" sz="1800" b="0" i="1" dirty="0">
                <a:solidFill>
                  <a:schemeClr val="tx1"/>
                </a:solidFill>
              </a:rPr>
              <a:t> dioxin-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like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mechanims</a:t>
            </a:r>
            <a:endParaRPr lang="cs-CZ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i="1" dirty="0" err="1">
                <a:solidFill>
                  <a:schemeClr val="tx2"/>
                </a:solidFill>
              </a:rPr>
              <a:t>toxic</a:t>
            </a:r>
            <a:r>
              <a:rPr lang="cs-CZ" altLang="en-US" sz="1800" i="1" dirty="0">
                <a:solidFill>
                  <a:schemeClr val="tx2"/>
                </a:solidFill>
              </a:rPr>
              <a:t> metals </a:t>
            </a:r>
            <a:endParaRPr lang="cs-CZ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natural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toxins</a:t>
            </a:r>
            <a:r>
              <a:rPr lang="cs-CZ" altLang="en-US" sz="1800" b="0" i="1" dirty="0">
                <a:solidFill>
                  <a:schemeClr val="tx1"/>
                </a:solidFill>
              </a:rPr>
              <a:t> (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e.g</a:t>
            </a:r>
            <a:r>
              <a:rPr lang="cs-CZ" altLang="en-US" sz="1800" b="0" i="1" dirty="0">
                <a:solidFill>
                  <a:schemeClr val="tx1"/>
                </a:solidFill>
              </a:rPr>
              <a:t>.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From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cyanobacteria</a:t>
            </a:r>
            <a:r>
              <a:rPr lang="cs-CZ" altLang="en-US" sz="1800" b="0" i="1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92138" y="3573463"/>
            <a:ext cx="4583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Embryos</a:t>
            </a:r>
            <a:r>
              <a:rPr lang="cs-CZ" altLang="en-US" sz="1800" dirty="0">
                <a:solidFill>
                  <a:schemeClr val="tx1"/>
                </a:solidFill>
              </a:rPr>
              <a:t> of </a:t>
            </a:r>
            <a:r>
              <a:rPr lang="cs-CZ" altLang="en-US" sz="1800" dirty="0" err="1">
                <a:solidFill>
                  <a:schemeClr val="tx1"/>
                </a:solidFill>
              </a:rPr>
              <a:t>frogs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i="1" dirty="0">
                <a:solidFill>
                  <a:schemeClr val="tx1"/>
                </a:solidFill>
              </a:rPr>
              <a:t>X. </a:t>
            </a:r>
            <a:r>
              <a:rPr lang="cs-CZ" altLang="en-US" sz="1800" i="1" dirty="0" err="1">
                <a:solidFill>
                  <a:schemeClr val="tx1"/>
                </a:solidFill>
              </a:rPr>
              <a:t>laevis</a:t>
            </a:r>
            <a:endParaRPr lang="cs-CZ" altLang="en-US" sz="1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Controls		</a:t>
            </a:r>
            <a:r>
              <a:rPr lang="cs-CZ" altLang="en-US" sz="1800" b="0" dirty="0" err="1">
                <a:solidFill>
                  <a:schemeClr val="tx1"/>
                </a:solidFill>
              </a:rPr>
              <a:t>exposure</a:t>
            </a:r>
            <a:r>
              <a:rPr lang="cs-CZ" altLang="en-US" sz="1800" b="0" dirty="0">
                <a:solidFill>
                  <a:schemeClr val="tx1"/>
                </a:solidFill>
              </a:rPr>
              <a:t> to </a:t>
            </a:r>
            <a:r>
              <a:rPr lang="cs-CZ" altLang="en-US" sz="1800" b="0" dirty="0" err="1">
                <a:solidFill>
                  <a:schemeClr val="tx1"/>
                </a:solidFill>
              </a:rPr>
              <a:t>cyanotoxins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900" y="2492375"/>
            <a:ext cx="2557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Japanese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medaka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br>
              <a:rPr lang="en-GB" altLang="en-US" sz="1800" dirty="0">
                <a:solidFill>
                  <a:schemeClr val="tx1"/>
                </a:solidFill>
              </a:rPr>
            </a:br>
            <a:r>
              <a:rPr lang="en-GB" altLang="en-US" sz="1800" b="0" dirty="0" err="1">
                <a:solidFill>
                  <a:schemeClr val="tx1"/>
                </a:solidFill>
              </a:rPr>
              <a:t>teratogeni</a:t>
            </a:r>
            <a:r>
              <a:rPr lang="cs-CZ" altLang="en-US" sz="1800" b="0" dirty="0">
                <a:solidFill>
                  <a:schemeClr val="tx1"/>
                </a:solidFill>
              </a:rPr>
              <a:t>city of </a:t>
            </a:r>
            <a:r>
              <a:rPr lang="en-GB" altLang="en-US" sz="1800" dirty="0">
                <a:solidFill>
                  <a:schemeClr val="tx2"/>
                </a:solidFill>
              </a:rPr>
              <a:t>PCBs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3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04" r="37006" b="29208"/>
          <a:stretch>
            <a:fillRect/>
          </a:stretch>
        </p:blipFill>
        <p:spPr bwMode="auto">
          <a:xfrm>
            <a:off x="-11113" y="548680"/>
            <a:ext cx="9191626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6"/>
          <p:cNvSpPr>
            <a:spLocks noChangeArrowheads="1"/>
          </p:cNvSpPr>
          <p:nvPr/>
        </p:nvSpPr>
        <p:spPr bwMode="auto">
          <a:xfrm>
            <a:off x="304800" y="3933825"/>
            <a:ext cx="86106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 err="1">
                <a:solidFill>
                  <a:schemeClr val="tx1"/>
                </a:solidFill>
              </a:rPr>
              <a:t>Examples</a:t>
            </a: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 </a:t>
            </a:r>
            <a:r>
              <a:rPr lang="cs-CZ" altLang="en-US" sz="1600" dirty="0" err="1">
                <a:solidFill>
                  <a:schemeClr val="tx2"/>
                </a:solidFill>
              </a:rPr>
              <a:t>Mortalities</a:t>
            </a:r>
            <a:r>
              <a:rPr lang="cs-CZ" altLang="en-US" sz="1600" dirty="0">
                <a:solidFill>
                  <a:schemeClr val="tx2"/>
                </a:solidFill>
              </a:rPr>
              <a:t> of </a:t>
            </a:r>
            <a:r>
              <a:rPr lang="cs-CZ" altLang="en-US" sz="1600" dirty="0" err="1">
                <a:solidFill>
                  <a:schemeClr val="tx2"/>
                </a:solidFill>
              </a:rPr>
              <a:t>seals</a:t>
            </a:r>
            <a:r>
              <a:rPr lang="cs-CZ" altLang="en-US" sz="1600" dirty="0">
                <a:solidFill>
                  <a:schemeClr val="tx2"/>
                </a:solidFill>
              </a:rPr>
              <a:t>, </a:t>
            </a:r>
            <a:r>
              <a:rPr lang="cs-CZ" altLang="en-US" sz="1600" dirty="0" err="1">
                <a:solidFill>
                  <a:schemeClr val="tx2"/>
                </a:solidFill>
              </a:rPr>
              <a:t>dolfins</a:t>
            </a:r>
            <a:r>
              <a:rPr lang="cs-CZ" altLang="en-US" sz="1600" dirty="0">
                <a:solidFill>
                  <a:schemeClr val="tx2"/>
                </a:solidFill>
              </a:rPr>
              <a:t> – </a:t>
            </a:r>
            <a:r>
              <a:rPr lang="cs-CZ" altLang="en-US" sz="1600" dirty="0" err="1">
                <a:solidFill>
                  <a:schemeClr val="tx2"/>
                </a:solidFill>
              </a:rPr>
              <a:t>morbillivirus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</a:rPr>
              <a:t>infections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en-US" altLang="en-US" sz="1600" dirty="0">
                <a:solidFill>
                  <a:schemeClr val="tx2"/>
                </a:solidFill>
              </a:rPr>
              <a:t>/ </a:t>
            </a:r>
            <a:r>
              <a:rPr lang="cs-CZ" altLang="en-US" sz="1600" b="0" dirty="0" err="1">
                <a:solidFill>
                  <a:schemeClr val="tx1"/>
                </a:solidFill>
              </a:rPr>
              <a:t>PCBs</a:t>
            </a:r>
            <a:r>
              <a:rPr lang="cs-CZ" altLang="en-US" sz="1600" b="0" dirty="0">
                <a:solidFill>
                  <a:schemeClr val="tx1"/>
                </a:solidFill>
              </a:rPr>
              <a:t>, </a:t>
            </a:r>
            <a:r>
              <a:rPr lang="cs-CZ" altLang="en-US" sz="1600" b="0" dirty="0" err="1">
                <a:solidFill>
                  <a:schemeClr val="tx1"/>
                </a:solidFill>
              </a:rPr>
              <a:t>PCDDs</a:t>
            </a:r>
            <a:endParaRPr lang="cs-CZ" altLang="en-US" sz="16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chemeClr val="tx1"/>
                </a:solidFill>
              </a:rPr>
              <a:t>- </a:t>
            </a:r>
            <a:r>
              <a:rPr lang="en-US" altLang="en-US" sz="1600" b="0" dirty="0">
                <a:solidFill>
                  <a:schemeClr val="tx1"/>
                </a:solidFill>
              </a:rPr>
              <a:t>Elevated </a:t>
            </a:r>
            <a:r>
              <a:rPr lang="en-US" altLang="en-US" sz="1600" dirty="0">
                <a:solidFill>
                  <a:schemeClr val="tx2"/>
                </a:solidFill>
              </a:rPr>
              <a:t>skin lesions </a:t>
            </a:r>
            <a:r>
              <a:rPr lang="cs-CZ" altLang="en-US" sz="1600" dirty="0">
                <a:solidFill>
                  <a:schemeClr val="tx2"/>
                </a:solidFill>
              </a:rPr>
              <a:t>(</a:t>
            </a:r>
            <a:r>
              <a:rPr lang="cs-CZ" altLang="en-US" sz="1600" dirty="0" err="1">
                <a:solidFill>
                  <a:schemeClr val="tx2"/>
                </a:solidFill>
              </a:rPr>
              <a:t>fungi</a:t>
            </a:r>
            <a:r>
              <a:rPr lang="cs-CZ" altLang="en-US" sz="1600" dirty="0">
                <a:solidFill>
                  <a:schemeClr val="tx2"/>
                </a:solidFill>
              </a:rPr>
              <a:t>, </a:t>
            </a:r>
            <a:r>
              <a:rPr lang="cs-CZ" altLang="en-US" sz="1600" dirty="0" err="1">
                <a:solidFill>
                  <a:schemeClr val="tx2"/>
                </a:solidFill>
              </a:rPr>
              <a:t>bacteria</a:t>
            </a:r>
            <a:r>
              <a:rPr lang="cs-CZ" altLang="en-US" sz="1600" dirty="0">
                <a:solidFill>
                  <a:schemeClr val="tx2"/>
                </a:solidFill>
              </a:rPr>
              <a:t>) in </a:t>
            </a:r>
            <a:r>
              <a:rPr lang="cs-CZ" altLang="en-US" sz="1600" dirty="0" err="1">
                <a:solidFill>
                  <a:schemeClr val="tx2"/>
                </a:solidFill>
              </a:rPr>
              <a:t>fish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</a:rPr>
              <a:t>from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</a:rPr>
              <a:t>contaminated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</a:rPr>
              <a:t>sites</a:t>
            </a:r>
            <a:endParaRPr lang="cs-CZ" altLang="en-US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</a:rPr>
              <a:t>- </a:t>
            </a:r>
            <a:r>
              <a:rPr lang="en-US" altLang="en-US" sz="1600" dirty="0">
                <a:solidFill>
                  <a:schemeClr val="tx2"/>
                </a:solidFill>
              </a:rPr>
              <a:t>Arsenic 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direct toxicity to natural killer cells in immune s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ystem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responsible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for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removal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increased carcinogenicity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cs-CZ" altLang="en-US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chemeClr val="tx1"/>
                </a:solidFill>
              </a:rPr>
              <a:t>- </a:t>
            </a:r>
            <a:r>
              <a:rPr lang="cs-CZ" altLang="en-US" sz="1600" b="0" dirty="0" err="1">
                <a:solidFill>
                  <a:schemeClr val="tx1"/>
                </a:solidFill>
              </a:rPr>
              <a:t>Prenatal</a:t>
            </a:r>
            <a:r>
              <a:rPr lang="cs-CZ" altLang="en-US" sz="1600" b="0" dirty="0">
                <a:solidFill>
                  <a:schemeClr val="tx1"/>
                </a:solidFill>
              </a:rPr>
              <a:t> </a:t>
            </a:r>
            <a:r>
              <a:rPr lang="cs-CZ" altLang="en-US" sz="1600" b="0" dirty="0" err="1">
                <a:solidFill>
                  <a:schemeClr val="tx1"/>
                </a:solidFill>
              </a:rPr>
              <a:t>exposures</a:t>
            </a:r>
            <a:r>
              <a:rPr lang="cs-CZ" altLang="en-US" sz="1600" b="0" dirty="0">
                <a:solidFill>
                  <a:schemeClr val="tx1"/>
                </a:solidFill>
              </a:rPr>
              <a:t> to DIOXINS 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complete 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„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“ (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convolusion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) of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thymus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not immune s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ystem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offsprings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(no T-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cells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1600" b="0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116632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IMMUNOTOXIC EFFECTS OF ECOTOXICANTS</a:t>
            </a:r>
          </a:p>
        </p:txBody>
      </p:sp>
    </p:spTree>
    <p:extLst>
      <p:ext uri="{BB962C8B-B14F-4D97-AF65-F5344CB8AC3E}">
        <p14:creationId xmlns:p14="http://schemas.microsoft.com/office/powerpoint/2010/main" val="2265072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82575" y="1476375"/>
            <a:ext cx="86106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dirty="0">
                <a:solidFill>
                  <a:schemeClr val="tx1"/>
                </a:solidFill>
                <a:sym typeface="Wingdings" panose="05000000000000000000" pitchFamily="2" charset="2"/>
              </a:rPr>
              <a:t>1]</a:t>
            </a:r>
            <a:r>
              <a:rPr lang="cs-CZ" altLang="en-US" sz="2500" dirty="0">
                <a:solidFill>
                  <a:schemeClr val="tx1"/>
                </a:solidFill>
              </a:rPr>
              <a:t> </a:t>
            </a:r>
            <a:r>
              <a:rPr lang="cs-CZ" altLang="en-US" sz="2500" dirty="0" err="1">
                <a:solidFill>
                  <a:schemeClr val="tx1"/>
                </a:solidFill>
              </a:rPr>
              <a:t>Acute</a:t>
            </a:r>
            <a:r>
              <a:rPr lang="cs-CZ" altLang="en-US" sz="2500" dirty="0">
                <a:solidFill>
                  <a:schemeClr val="tx1"/>
                </a:solidFill>
              </a:rPr>
              <a:t> toxicity </a:t>
            </a:r>
            <a:r>
              <a:rPr lang="cs-CZ" altLang="en-US" sz="1800" b="0" dirty="0">
                <a:solidFill>
                  <a:schemeClr val="tx1"/>
                </a:solidFill>
              </a:rPr>
              <a:t>	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- </a:t>
            </a:r>
            <a:r>
              <a:rPr lang="cs-CZ" altLang="en-US" sz="1800" b="0" dirty="0" err="1">
                <a:solidFill>
                  <a:schemeClr val="tx1"/>
                </a:solidFill>
              </a:rPr>
              <a:t>spasms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effects</a:t>
            </a:r>
            <a:r>
              <a:rPr lang="cs-CZ" altLang="en-US" sz="1800" b="0" dirty="0">
                <a:solidFill>
                  <a:schemeClr val="tx1"/>
                </a:solidFill>
              </a:rPr>
              <a:t> on CNS, </a:t>
            </a:r>
            <a:r>
              <a:rPr lang="cs-CZ" altLang="en-US" sz="1800" b="0" dirty="0" err="1">
                <a:solidFill>
                  <a:schemeClr val="tx1"/>
                </a:solidFill>
              </a:rPr>
              <a:t>suffocation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death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5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5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dirty="0">
                <a:solidFill>
                  <a:schemeClr val="tx1"/>
                </a:solidFill>
              </a:rPr>
              <a:t>2]</a:t>
            </a:r>
            <a:r>
              <a:rPr lang="cs-CZ" altLang="en-US" sz="2500" dirty="0">
                <a:solidFill>
                  <a:schemeClr val="tx1"/>
                </a:solidFill>
              </a:rPr>
              <a:t> </a:t>
            </a:r>
            <a:r>
              <a:rPr lang="cs-CZ" altLang="en-US" sz="2500" dirty="0" err="1">
                <a:solidFill>
                  <a:schemeClr val="tx1"/>
                </a:solidFill>
              </a:rPr>
              <a:t>Chronic</a:t>
            </a:r>
            <a:r>
              <a:rPr lang="cs-CZ" altLang="en-US" sz="2500" dirty="0">
                <a:solidFill>
                  <a:schemeClr val="tx1"/>
                </a:solidFill>
              </a:rPr>
              <a:t> </a:t>
            </a:r>
            <a:r>
              <a:rPr lang="cs-CZ" altLang="en-US" sz="2500" dirty="0" err="1">
                <a:solidFill>
                  <a:schemeClr val="tx1"/>
                </a:solidFill>
              </a:rPr>
              <a:t>effects</a:t>
            </a:r>
            <a:br>
              <a:rPr lang="cs-CZ" altLang="en-US" sz="2500" b="0" dirty="0">
                <a:solidFill>
                  <a:schemeClr val="tx1"/>
                </a:solidFill>
              </a:rPr>
            </a:b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effects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on </a:t>
            </a:r>
            <a:r>
              <a:rPr lang="cs-CZ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behaviour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learning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etc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..</a:t>
            </a:r>
            <a:endParaRPr lang="en-US" altLang="en-US" sz="25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1800" b="0" dirty="0" err="1">
                <a:solidFill>
                  <a:schemeClr val="tx1"/>
                </a:solidFill>
              </a:rPr>
              <a:t>Behavioral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changes</a:t>
            </a:r>
            <a:r>
              <a:rPr lang="cs-CZ" altLang="en-US" sz="1800" b="0" dirty="0">
                <a:solidFill>
                  <a:schemeClr val="tx1"/>
                </a:solidFill>
              </a:rPr>
              <a:t> – </a:t>
            </a:r>
            <a:r>
              <a:rPr lang="cs-CZ" altLang="en-US" sz="1800" b="0" dirty="0" err="1">
                <a:solidFill>
                  <a:schemeClr val="tx1"/>
                </a:solidFill>
              </a:rPr>
              <a:t>critical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for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2"/>
                </a:solidFill>
              </a:rPr>
              <a:t>survival</a:t>
            </a:r>
            <a:r>
              <a:rPr lang="cs-CZ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800" dirty="0">
                <a:solidFill>
                  <a:schemeClr val="tx2"/>
                </a:solidFill>
              </a:rPr>
              <a:t>of individuals and populations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	- male-</a:t>
            </a:r>
            <a:r>
              <a:rPr lang="cs-CZ" altLang="en-US" sz="1800" b="0" dirty="0" err="1">
                <a:solidFill>
                  <a:schemeClr val="tx1"/>
                </a:solidFill>
              </a:rPr>
              <a:t>female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attraction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/ </a:t>
            </a:r>
            <a:r>
              <a:rPr lang="cs-CZ" altLang="en-US" sz="1800" b="0" dirty="0" err="1">
                <a:solidFill>
                  <a:schemeClr val="tx1"/>
                </a:solidFill>
              </a:rPr>
              <a:t>reproduction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foraging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hiding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from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predators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 err="1">
                <a:solidFill>
                  <a:schemeClr val="tx2"/>
                </a:solidFill>
              </a:rPr>
              <a:t>Loss</a:t>
            </a:r>
            <a:r>
              <a:rPr lang="cs-CZ" altLang="en-US" sz="2000" dirty="0">
                <a:solidFill>
                  <a:schemeClr val="tx2"/>
                </a:solidFill>
              </a:rPr>
              <a:t> of </a:t>
            </a:r>
            <a:r>
              <a:rPr lang="cs-CZ" altLang="en-US" sz="2000" dirty="0" err="1">
                <a:solidFill>
                  <a:schemeClr val="tx2"/>
                </a:solidFill>
              </a:rPr>
              <a:t>synchronization</a:t>
            </a:r>
            <a:r>
              <a:rPr lang="cs-CZ" altLang="en-US" sz="2000" dirty="0">
                <a:solidFill>
                  <a:schemeClr val="tx2"/>
                </a:solidFill>
              </a:rPr>
              <a:t> in </a:t>
            </a:r>
            <a:r>
              <a:rPr lang="cs-CZ" altLang="en-US" sz="2000" dirty="0" err="1">
                <a:solidFill>
                  <a:schemeClr val="tx2"/>
                </a:solidFill>
              </a:rPr>
              <a:t>release</a:t>
            </a:r>
            <a:r>
              <a:rPr lang="cs-CZ" altLang="en-US" sz="2000" dirty="0">
                <a:solidFill>
                  <a:schemeClr val="tx2"/>
                </a:solidFill>
              </a:rPr>
              <a:t> of </a:t>
            </a:r>
            <a:r>
              <a:rPr lang="cs-CZ" altLang="en-US" sz="2000" dirty="0" err="1">
                <a:solidFill>
                  <a:schemeClr val="tx2"/>
                </a:solidFill>
              </a:rPr>
              <a:t>gametes</a:t>
            </a:r>
            <a:r>
              <a:rPr lang="cs-CZ" altLang="en-US" sz="2000" dirty="0">
                <a:solidFill>
                  <a:schemeClr val="tx2"/>
                </a:solidFill>
              </a:rPr>
              <a:t>  </a:t>
            </a:r>
            <a:br>
              <a:rPr lang="cs-CZ" altLang="en-US" sz="2000" dirty="0">
                <a:solidFill>
                  <a:schemeClr val="tx2"/>
                </a:solidFill>
              </a:rPr>
            </a:br>
            <a:r>
              <a:rPr lang="cs-CZ" altLang="en-US" sz="2000" dirty="0">
                <a:solidFill>
                  <a:schemeClr val="tx2"/>
                </a:solidFill>
              </a:rPr>
              <a:t>	</a:t>
            </a:r>
            <a:r>
              <a:rPr lang="cs-CZ" altLang="en-US" sz="2000" b="0" i="1" dirty="0">
                <a:solidFill>
                  <a:schemeClr val="tx2"/>
                </a:solidFill>
              </a:rPr>
              <a:t>(</a:t>
            </a:r>
            <a:r>
              <a:rPr lang="cs-CZ" altLang="en-US" sz="2000" b="0" i="1" dirty="0" err="1">
                <a:solidFill>
                  <a:schemeClr val="tx1"/>
                </a:solidFill>
              </a:rPr>
              <a:t>aquatic</a:t>
            </a:r>
            <a:r>
              <a:rPr lang="cs-CZ" altLang="en-US" sz="2000" b="0" i="1" dirty="0">
                <a:solidFill>
                  <a:schemeClr val="tx1"/>
                </a:solidFill>
              </a:rPr>
              <a:t> </a:t>
            </a:r>
            <a:r>
              <a:rPr lang="cs-CZ" altLang="en-US" sz="2000" b="0" i="1" dirty="0" err="1">
                <a:solidFill>
                  <a:schemeClr val="tx1"/>
                </a:solidFill>
              </a:rPr>
              <a:t>invertebrates</a:t>
            </a:r>
            <a:r>
              <a:rPr lang="cs-CZ" altLang="en-US" sz="2000" b="0" i="1" dirty="0">
                <a:solidFill>
                  <a:schemeClr val="tx1"/>
                </a:solidFill>
              </a:rPr>
              <a:t> and </a:t>
            </a:r>
            <a:r>
              <a:rPr lang="cs-CZ" altLang="en-US" sz="2000" b="0" i="1" dirty="0" err="1">
                <a:solidFill>
                  <a:schemeClr val="tx1"/>
                </a:solidFill>
              </a:rPr>
              <a:t>vertebrates</a:t>
            </a:r>
            <a:r>
              <a:rPr lang="cs-CZ" altLang="en-US" sz="2000" b="0" i="1" dirty="0">
                <a:solidFill>
                  <a:schemeClr val="tx1"/>
                </a:solidFill>
              </a:rPr>
              <a:t>) </a:t>
            </a:r>
            <a:endParaRPr lang="en-US" altLang="en-US" sz="20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C</a:t>
            </a:r>
            <a:r>
              <a:rPr lang="en-US" altLang="en-US" sz="2000" dirty="0" err="1">
                <a:solidFill>
                  <a:schemeClr val="tx2"/>
                </a:solidFill>
              </a:rPr>
              <a:t>omplex</a:t>
            </a:r>
            <a:r>
              <a:rPr lang="en-US" altLang="en-US" sz="2000" dirty="0">
                <a:solidFill>
                  <a:schemeClr val="tx2"/>
                </a:solidFill>
              </a:rPr>
              <a:t> reproduction </a:t>
            </a:r>
            <a:r>
              <a:rPr lang="en-US" altLang="en-US" sz="2000" dirty="0" err="1">
                <a:solidFill>
                  <a:schemeClr val="tx2"/>
                </a:solidFill>
              </a:rPr>
              <a:t>behaviour</a:t>
            </a:r>
            <a:r>
              <a:rPr lang="cs-CZ" altLang="en-US" sz="2000" dirty="0">
                <a:solidFill>
                  <a:schemeClr val="tx2"/>
                </a:solidFill>
              </a:rPr>
              <a:t> </a:t>
            </a:r>
            <a:r>
              <a:rPr lang="cs-CZ" altLang="en-US" sz="2000" b="0" i="1" dirty="0">
                <a:solidFill>
                  <a:schemeClr val="tx1"/>
                </a:solidFill>
              </a:rPr>
              <a:t>(b</a:t>
            </a:r>
            <a:r>
              <a:rPr lang="en-US" altLang="en-US" sz="2000" b="0" i="1" dirty="0" err="1">
                <a:solidFill>
                  <a:schemeClr val="tx1"/>
                </a:solidFill>
              </a:rPr>
              <a:t>irds</a:t>
            </a:r>
            <a:r>
              <a:rPr lang="en-US" altLang="en-US" sz="2000" b="0" i="1" dirty="0">
                <a:solidFill>
                  <a:schemeClr val="tx1"/>
                </a:solidFill>
              </a:rPr>
              <a:t> and mammals</a:t>
            </a:r>
            <a:r>
              <a:rPr lang="cs-CZ" altLang="en-US" sz="2000" b="0" i="1" dirty="0">
                <a:solidFill>
                  <a:schemeClr val="tx1"/>
                </a:solidFill>
              </a:rPr>
              <a:t>)</a:t>
            </a:r>
            <a:endParaRPr lang="cs-CZ" altLang="en-US" sz="2000" i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</a:t>
            </a:r>
            <a:r>
              <a:rPr lang="en-US" altLang="en-US" sz="2000" b="0" dirty="0">
                <a:solidFill>
                  <a:schemeClr val="tx1"/>
                </a:solidFill>
              </a:rPr>
              <a:t>Slower burr</a:t>
            </a:r>
            <a:r>
              <a:rPr lang="cs-CZ" altLang="en-US" sz="2000" b="0" dirty="0" err="1">
                <a:solidFill>
                  <a:schemeClr val="tx1"/>
                </a:solidFill>
              </a:rPr>
              <a:t>ying</a:t>
            </a:r>
            <a:r>
              <a:rPr lang="cs-CZ" altLang="en-US" sz="2000" b="0" dirty="0">
                <a:solidFill>
                  <a:schemeClr val="tx1"/>
                </a:solidFill>
              </a:rPr>
              <a:t> of </a:t>
            </a:r>
            <a:r>
              <a:rPr lang="cs-CZ" altLang="en-US" sz="2000" b="0" dirty="0" err="1">
                <a:solidFill>
                  <a:schemeClr val="tx1"/>
                </a:solidFill>
              </a:rPr>
              <a:t>molluscs</a:t>
            </a:r>
            <a:r>
              <a:rPr lang="cs-CZ" altLang="en-US" sz="2000" b="0" dirty="0">
                <a:solidFill>
                  <a:schemeClr val="tx1"/>
                </a:solidFill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</a:rPr>
              <a:t>into</a:t>
            </a:r>
            <a:r>
              <a:rPr lang="cs-CZ" altLang="en-US" sz="2000" b="0" dirty="0">
                <a:solidFill>
                  <a:schemeClr val="tx1"/>
                </a:solidFill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</a:rPr>
              <a:t>sediments</a:t>
            </a:r>
            <a:r>
              <a:rPr lang="cs-CZ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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fast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predation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lower</a:t>
            </a:r>
            <a:r>
              <a:rPr lang="cs-CZ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>
                <a:solidFill>
                  <a:srgbClr val="FF0000"/>
                </a:solidFill>
              </a:rPr>
              <a:t>fitness and </a:t>
            </a:r>
            <a:r>
              <a:rPr lang="cs-CZ" altLang="en-US" sz="2400" b="0" dirty="0" err="1">
                <a:solidFill>
                  <a:srgbClr val="FF0000"/>
                </a:solidFill>
              </a:rPr>
              <a:t>lower</a:t>
            </a:r>
            <a:r>
              <a:rPr lang="cs-CZ" altLang="en-US" sz="2400" b="0" dirty="0">
                <a:solidFill>
                  <a:srgbClr val="FF0000"/>
                </a:solidFill>
              </a:rPr>
              <a:t> </a:t>
            </a:r>
            <a:r>
              <a:rPr lang="cs-CZ" altLang="en-US" sz="2400" b="0" dirty="0" err="1">
                <a:solidFill>
                  <a:srgbClr val="FF0000"/>
                </a:solidFill>
              </a:rPr>
              <a:t>reproduction</a:t>
            </a:r>
            <a:r>
              <a:rPr lang="cs-CZ" altLang="en-US" sz="2400" b="0" dirty="0">
                <a:solidFill>
                  <a:srgbClr val="FF0000"/>
                </a:solidFill>
              </a:rPr>
              <a:t> </a:t>
            </a:r>
            <a:r>
              <a:rPr lang="cs-CZ" altLang="en-US" sz="2400" b="0" dirty="0" err="1">
                <a:solidFill>
                  <a:srgbClr val="FF0000"/>
                </a:solidFill>
              </a:rPr>
              <a:t>success</a:t>
            </a:r>
            <a:endParaRPr lang="cs-CZ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700" b="0" dirty="0">
              <a:solidFill>
                <a:schemeClr val="tx1"/>
              </a:solidFill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NEUROTOXIC EFFECTS (</a:t>
            </a:r>
            <a:r>
              <a:rPr lang="cs-CZ" altLang="en-US" sz="2400" dirty="0" err="1">
                <a:solidFill>
                  <a:srgbClr val="FF3300"/>
                </a:solidFill>
              </a:rPr>
              <a:t>e.g</a:t>
            </a:r>
            <a:r>
              <a:rPr lang="cs-CZ" altLang="en-US" sz="2400" dirty="0">
                <a:solidFill>
                  <a:srgbClr val="FF3300"/>
                </a:solidFill>
              </a:rPr>
              <a:t>. </a:t>
            </a:r>
            <a:r>
              <a:rPr lang="cs-CZ" altLang="en-US" sz="2400" dirty="0" err="1">
                <a:solidFill>
                  <a:srgbClr val="FF3300"/>
                </a:solidFill>
              </a:rPr>
              <a:t>Insecticides</a:t>
            </a:r>
            <a:r>
              <a:rPr lang="cs-CZ" altLang="en-US" sz="24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804863"/>
            <a:ext cx="26257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27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NEFROTOXICITY IN VULTURES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640960" cy="5805264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/>
              <a:t>- </a:t>
            </a:r>
            <a:r>
              <a:rPr lang="cs-CZ" sz="1800" b="1" dirty="0" err="1"/>
              <a:t>Damaging</a:t>
            </a:r>
            <a:r>
              <a:rPr lang="cs-CZ" sz="1800" b="1" dirty="0"/>
              <a:t> </a:t>
            </a:r>
            <a:r>
              <a:rPr lang="cs-CZ" sz="1800" b="1" dirty="0" err="1"/>
              <a:t>effects</a:t>
            </a:r>
            <a:r>
              <a:rPr lang="cs-CZ" sz="1800" b="1" dirty="0"/>
              <a:t> of </a:t>
            </a:r>
            <a:r>
              <a:rPr lang="cs-CZ" sz="1800" b="1" dirty="0" err="1"/>
              <a:t>veterinary</a:t>
            </a:r>
            <a:r>
              <a:rPr lang="cs-CZ" sz="1800" b="1" dirty="0"/>
              <a:t> </a:t>
            </a:r>
            <a:r>
              <a:rPr lang="cs-CZ" sz="1800" b="1" dirty="0" err="1"/>
              <a:t>pharmaceuticals</a:t>
            </a:r>
            <a:r>
              <a:rPr lang="cs-CZ" sz="1800" b="1" dirty="0"/>
              <a:t> on </a:t>
            </a:r>
            <a:r>
              <a:rPr lang="cs-CZ" sz="1800" b="1" dirty="0" err="1"/>
              <a:t>vulture</a:t>
            </a:r>
            <a:r>
              <a:rPr lang="cs-CZ" sz="1800" b="1" dirty="0"/>
              <a:t> </a:t>
            </a:r>
            <a:r>
              <a:rPr lang="cs-CZ" sz="1800" b="1" dirty="0" err="1"/>
              <a:t>populations</a:t>
            </a:r>
            <a:endParaRPr lang="en-US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- </a:t>
            </a:r>
            <a:r>
              <a:rPr lang="cs-CZ" sz="1800" dirty="0" err="1"/>
              <a:t>primary</a:t>
            </a:r>
            <a:r>
              <a:rPr lang="cs-CZ" sz="1800" dirty="0"/>
              <a:t> </a:t>
            </a:r>
            <a:r>
              <a:rPr lang="cs-CZ" sz="1800" dirty="0" err="1"/>
              <a:t>effect</a:t>
            </a:r>
            <a:r>
              <a:rPr lang="cs-CZ" sz="1800" dirty="0"/>
              <a:t> 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en-US" sz="1800" dirty="0">
                <a:sym typeface="Wingdings" panose="05000000000000000000" pitchFamily="2" charset="2"/>
              </a:rPr>
              <a:t> kidney in vultures</a:t>
            </a:r>
            <a:r>
              <a:rPr lang="cs-CZ" sz="1800" dirty="0">
                <a:sym typeface="Wingdings" panose="05000000000000000000" pitchFamily="2" charset="2"/>
              </a:rPr>
              <a:t> = </a:t>
            </a:r>
            <a:r>
              <a:rPr lang="cs-CZ" sz="1800" b="1" dirty="0" err="1">
                <a:solidFill>
                  <a:srgbClr val="FF0000"/>
                </a:solidFill>
              </a:rPr>
              <a:t>nephrotoxicity</a:t>
            </a:r>
            <a:endParaRPr lang="cs-CZ" sz="1800" dirty="0"/>
          </a:p>
        </p:txBody>
      </p:sp>
      <p:pic>
        <p:nvPicPr>
          <p:cNvPr id="2052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937" y="2132856"/>
            <a:ext cx="5571619" cy="439142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1728192" cy="13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665" y="5313941"/>
            <a:ext cx="1800200" cy="8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1" t="14654" r="7041" b="12078"/>
          <a:stretch>
            <a:fillRect/>
          </a:stretch>
        </p:blipFill>
        <p:spPr bwMode="auto">
          <a:xfrm>
            <a:off x="242649" y="3830894"/>
            <a:ext cx="1944216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64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TOXIC EFFECTS TO PRODUCERS (</a:t>
            </a:r>
            <a:r>
              <a:rPr lang="cs-CZ" altLang="en-US" sz="2400" dirty="0" err="1">
                <a:solidFill>
                  <a:srgbClr val="FF3300"/>
                </a:solidFill>
              </a:rPr>
              <a:t>plants</a:t>
            </a:r>
            <a:r>
              <a:rPr lang="cs-CZ" altLang="en-US" sz="2400" dirty="0">
                <a:solidFill>
                  <a:srgbClr val="FF3300"/>
                </a:solidFill>
              </a:rPr>
              <a:t>, </a:t>
            </a:r>
            <a:r>
              <a:rPr lang="cs-CZ" altLang="en-US" sz="2400" dirty="0" err="1">
                <a:solidFill>
                  <a:srgbClr val="FF3300"/>
                </a:solidFill>
              </a:rPr>
              <a:t>algae</a:t>
            </a:r>
            <a:r>
              <a:rPr lang="cs-CZ" altLang="en-US" sz="2400" dirty="0">
                <a:solidFill>
                  <a:srgbClr val="FF3300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 err="1">
                <a:solidFill>
                  <a:schemeClr val="tx2"/>
                </a:solidFill>
              </a:rPr>
              <a:t>Unique</a:t>
            </a:r>
            <a:r>
              <a:rPr lang="cs-CZ" altLang="en-US" sz="2400" b="0" dirty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>
                <a:solidFill>
                  <a:schemeClr val="tx2"/>
                </a:solidFill>
              </a:rPr>
              <a:t>process</a:t>
            </a:r>
            <a:r>
              <a:rPr lang="cs-CZ" altLang="en-US" sz="2400" b="0" dirty="0">
                <a:solidFill>
                  <a:schemeClr val="tx2"/>
                </a:solidFill>
              </a:rPr>
              <a:t> of PHOTOSYNTHESIS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000" b="0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2"/>
                </a:solidFill>
              </a:rPr>
              <a:t>Target to many </a:t>
            </a:r>
            <a:r>
              <a:rPr lang="cs-CZ" altLang="en-US" sz="2000" b="0" dirty="0" err="1">
                <a:solidFill>
                  <a:schemeClr val="tx2"/>
                </a:solidFill>
              </a:rPr>
              <a:t>herbicidies</a:t>
            </a:r>
            <a:r>
              <a:rPr lang="cs-CZ" altLang="en-US" sz="2000" b="0" dirty="0">
                <a:solidFill>
                  <a:schemeClr val="tx2"/>
                </a:solidFill>
              </a:rPr>
              <a:t> – </a:t>
            </a:r>
            <a:r>
              <a:rPr lang="cs-CZ" altLang="en-US" sz="2000" b="0" dirty="0" err="1">
                <a:solidFill>
                  <a:schemeClr val="tx2"/>
                </a:solidFill>
              </a:rPr>
              <a:t>e.g</a:t>
            </a:r>
            <a:r>
              <a:rPr lang="cs-CZ" altLang="en-US" sz="2000" b="0" dirty="0">
                <a:solidFill>
                  <a:schemeClr val="tx2"/>
                </a:solidFill>
              </a:rPr>
              <a:t>. </a:t>
            </a:r>
            <a:r>
              <a:rPr lang="en-GB" altLang="en-US" sz="2000" b="0" dirty="0" err="1">
                <a:solidFill>
                  <a:schemeClr val="tx2"/>
                </a:solidFill>
              </a:rPr>
              <a:t>Diuron</a:t>
            </a:r>
            <a:r>
              <a:rPr lang="en-GB" altLang="en-US" sz="2000" b="0" dirty="0">
                <a:solidFill>
                  <a:schemeClr val="tx2"/>
                </a:solidFill>
              </a:rPr>
              <a:t> (DCMU) </a:t>
            </a:r>
            <a:r>
              <a:rPr lang="cs-CZ" altLang="en-US" sz="2000" b="0" dirty="0">
                <a:solidFill>
                  <a:schemeClr val="tx2"/>
                </a:solidFill>
              </a:rPr>
              <a:t>and </a:t>
            </a:r>
            <a:r>
              <a:rPr lang="cs-CZ" altLang="en-US" sz="2000" b="0" dirty="0" err="1">
                <a:solidFill>
                  <a:schemeClr val="tx2"/>
                </a:solidFill>
              </a:rPr>
              <a:t>Paraquat</a:t>
            </a:r>
            <a:endParaRPr lang="cs-CZ" altLang="en-US" sz="2000" b="0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rgbClr val="FF3300"/>
              </a:solidFill>
            </a:endParaRP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36253"/>
            <a:ext cx="55086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212034"/>
            <a:ext cx="52022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ure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16100"/>
            <a:ext cx="11350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figure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249488"/>
            <a:ext cx="12192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fig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938" y="1905000"/>
            <a:ext cx="2057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figure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9" t="32292" r="28906" b="25000"/>
          <a:stretch>
            <a:fillRect/>
          </a:stretch>
        </p:blipFill>
        <p:spPr bwMode="auto">
          <a:xfrm>
            <a:off x="4953000" y="3328988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figur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2060575"/>
            <a:ext cx="1366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Acute</a:t>
            </a:r>
            <a:r>
              <a:rPr lang="cs-CZ" altLang="en-US" sz="2400" dirty="0">
                <a:solidFill>
                  <a:srgbClr val="FF3300"/>
                </a:solidFill>
              </a:rPr>
              <a:t> </a:t>
            </a:r>
            <a:r>
              <a:rPr lang="cs-CZ" altLang="en-US" sz="2400" dirty="0" err="1">
                <a:solidFill>
                  <a:srgbClr val="FF3300"/>
                </a:solidFill>
              </a:rPr>
              <a:t>effects</a:t>
            </a:r>
            <a:r>
              <a:rPr lang="cs-CZ" altLang="en-US" sz="2400" dirty="0">
                <a:solidFill>
                  <a:srgbClr val="FF3300"/>
                </a:solidFill>
              </a:rPr>
              <a:t> in </a:t>
            </a:r>
            <a:r>
              <a:rPr lang="cs-CZ" altLang="en-US" sz="2400" dirty="0" err="1">
                <a:solidFill>
                  <a:srgbClr val="FF3300"/>
                </a:solidFill>
              </a:rPr>
              <a:t>producers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sp>
        <p:nvSpPr>
          <p:cNvPr id="59401" name="TextovéPole 8"/>
          <p:cNvSpPr txBox="1">
            <a:spLocks noChangeArrowheads="1"/>
          </p:cNvSpPr>
          <p:nvPr/>
        </p:nvSpPr>
        <p:spPr bwMode="auto">
          <a:xfrm>
            <a:off x="5508625" y="836613"/>
            <a:ext cx="35788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Example</a:t>
            </a:r>
            <a:r>
              <a:rPr lang="cs-CZ" altLang="en-US" sz="1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chemeClr val="tx1"/>
                </a:solidFill>
              </a:rPr>
              <a:t>Effects</a:t>
            </a:r>
            <a:r>
              <a:rPr lang="cs-CZ" altLang="en-US" sz="1800" b="0" dirty="0">
                <a:solidFill>
                  <a:schemeClr val="tx1"/>
                </a:solidFill>
              </a:rPr>
              <a:t> of metals on </a:t>
            </a:r>
            <a:r>
              <a:rPr lang="cs-CZ" altLang="en-US" sz="1800" b="0" dirty="0" err="1">
                <a:solidFill>
                  <a:schemeClr val="tx1"/>
                </a:solidFill>
              </a:rPr>
              <a:t>chlorophyll</a:t>
            </a:r>
            <a:r>
              <a:rPr lang="cs-CZ" altLang="en-US" sz="1800" b="0" dirty="0">
                <a:solidFill>
                  <a:schemeClr val="tx1"/>
                </a:solidFill>
              </a:rPr>
              <a:t>-a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 err="1">
                <a:solidFill>
                  <a:schemeClr val="tx1"/>
                </a:solidFill>
              </a:rPr>
              <a:t>content</a:t>
            </a:r>
            <a:r>
              <a:rPr lang="cs-CZ" altLang="en-US" sz="1800" b="0" dirty="0">
                <a:solidFill>
                  <a:schemeClr val="tx1"/>
                </a:solidFill>
              </a:rPr>
              <a:t> in </a:t>
            </a:r>
            <a:r>
              <a:rPr lang="cs-CZ" altLang="en-US" sz="1800" b="0" dirty="0" err="1">
                <a:solidFill>
                  <a:schemeClr val="tx1"/>
                </a:solidFill>
              </a:rPr>
              <a:t>algae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59402" name="TextovéPole 9"/>
          <p:cNvSpPr txBox="1">
            <a:spLocks noChangeArrowheads="1"/>
          </p:cNvSpPr>
          <p:nvPr/>
        </p:nvSpPr>
        <p:spPr bwMode="auto">
          <a:xfrm>
            <a:off x="611188" y="911225"/>
            <a:ext cx="4172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Damage</a:t>
            </a:r>
            <a:r>
              <a:rPr lang="cs-CZ" altLang="en-US" sz="1800" dirty="0">
                <a:solidFill>
                  <a:schemeClr val="tx1"/>
                </a:solidFill>
              </a:rPr>
              <a:t> to </a:t>
            </a:r>
            <a:r>
              <a:rPr lang="cs-CZ" altLang="en-US" sz="1800" dirty="0" err="1">
                <a:solidFill>
                  <a:schemeClr val="tx1"/>
                </a:solidFill>
              </a:rPr>
              <a:t>photosynthetic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pigments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cell and plant </a:t>
            </a:r>
            <a:r>
              <a:rPr lang="cs-CZ" altLang="en-US" sz="1800" dirty="0" err="1">
                <a:solidFill>
                  <a:schemeClr val="tx1"/>
                </a:solidFill>
              </a:rPr>
              <a:t>death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cs-CZ" altLang="en-US" dirty="0" err="1"/>
              <a:t>Life</a:t>
            </a:r>
            <a:r>
              <a:rPr lang="cs-CZ" altLang="en-US" dirty="0"/>
              <a:t> </a:t>
            </a:r>
            <a:r>
              <a:rPr lang="cs-CZ" altLang="en-US" dirty="0" err="1"/>
              <a:t>trajectories</a:t>
            </a:r>
            <a:r>
              <a:rPr lang="cs-CZ" altLang="en-US" dirty="0"/>
              <a:t> of </a:t>
            </a:r>
            <a:r>
              <a:rPr lang="cs-CZ" altLang="en-US" dirty="0" err="1"/>
              <a:t>the</a:t>
            </a:r>
            <a:r>
              <a:rPr lang="cs-CZ" altLang="en-US" dirty="0"/>
              <a:t> cell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23850" y="1035050"/>
            <a:ext cx="8497888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US" sz="2800" dirty="0" err="1">
                <a:solidFill>
                  <a:srgbClr val="FF0000"/>
                </a:solidFill>
              </a:rPr>
              <a:t>Regular</a:t>
            </a:r>
            <a:r>
              <a:rPr lang="cs-CZ" altLang="en-US" sz="2800" dirty="0">
                <a:solidFill>
                  <a:srgbClr val="FF0000"/>
                </a:solidFill>
              </a:rPr>
              <a:t> </a:t>
            </a:r>
            <a:r>
              <a:rPr lang="cs-CZ" altLang="en-US" sz="2800" dirty="0" err="1">
                <a:solidFill>
                  <a:srgbClr val="FF0000"/>
                </a:solidFill>
              </a:rPr>
              <a:t>pa</a:t>
            </a:r>
            <a:r>
              <a:rPr lang="en-US" altLang="en-US" sz="2800" dirty="0" err="1">
                <a:solidFill>
                  <a:srgbClr val="FF0000"/>
                </a:solidFill>
              </a:rPr>
              <a:t>thways</a:t>
            </a:r>
            <a:r>
              <a:rPr lang="en-US" altLang="en-US" sz="2800" dirty="0">
                <a:solidFill>
                  <a:srgbClr val="FF0000"/>
                </a:solidFill>
              </a:rPr>
              <a:t> of cell life</a:t>
            </a:r>
            <a:endParaRPr lang="cs-CZ" altLang="en-US" sz="2800" dirty="0">
              <a:solidFill>
                <a:srgbClr val="FF0000"/>
              </a:solidFill>
            </a:endParaRP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dirty="0">
                <a:solidFill>
                  <a:srgbClr val="00B0F0"/>
                </a:solidFill>
              </a:rPr>
              <a:t> </a:t>
            </a:r>
            <a:r>
              <a:rPr lang="en-US" altLang="en-US" sz="2400" dirty="0">
                <a:solidFill>
                  <a:srgbClr val="00B0F0"/>
                </a:solidFill>
              </a:rPr>
              <a:t>Cycling </a:t>
            </a:r>
            <a:r>
              <a:rPr lang="cs-CZ" altLang="en-US" sz="2400" b="0" dirty="0">
                <a:solidFill>
                  <a:schemeClr val="tx1"/>
                </a:solidFill>
              </a:rPr>
              <a:t>(cell </a:t>
            </a:r>
            <a:r>
              <a:rPr lang="cs-CZ" altLang="en-US" sz="2400" b="0" dirty="0" err="1">
                <a:solidFill>
                  <a:schemeClr val="tx1"/>
                </a:solidFill>
              </a:rPr>
              <a:t>cycle</a:t>
            </a:r>
            <a:r>
              <a:rPr lang="cs-CZ" altLang="en-US" sz="2400" b="0" dirty="0">
                <a:solidFill>
                  <a:schemeClr val="tx1"/>
                </a:solidFill>
              </a:rPr>
              <a:t>, </a:t>
            </a:r>
            <a:r>
              <a:rPr lang="cs-CZ" altLang="en-US" sz="2400" b="0" dirty="0" err="1">
                <a:solidFill>
                  <a:schemeClr val="tx1"/>
                </a:solidFill>
              </a:rPr>
              <a:t>proliferation</a:t>
            </a:r>
            <a:r>
              <a:rPr lang="cs-CZ" altLang="en-US" sz="2400" b="0" dirty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b="0" dirty="0" err="1">
                <a:solidFill>
                  <a:schemeClr val="tx1"/>
                </a:solidFill>
              </a:rPr>
              <a:t>Due</a:t>
            </a:r>
            <a:r>
              <a:rPr lang="cs-CZ" altLang="en-US" sz="2400" b="0" dirty="0">
                <a:solidFill>
                  <a:schemeClr val="tx1"/>
                </a:solidFill>
              </a:rPr>
              <a:t> to limited </a:t>
            </a:r>
            <a:r>
              <a:rPr lang="cs-CZ" altLang="en-US" sz="2400" b="0" dirty="0" err="1">
                <a:solidFill>
                  <a:schemeClr val="tx1"/>
                </a:solidFill>
              </a:rPr>
              <a:t>proliferation</a:t>
            </a: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senescence</a:t>
            </a:r>
            <a:r>
              <a:rPr lang="cs-CZ" alt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rgbClr val="00B0F0"/>
                </a:solidFill>
                <a:sym typeface="Wingdings" panose="05000000000000000000" pitchFamily="2" charset="2"/>
              </a:rPr>
              <a:t>or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 marL="457200" lvl="1" indent="0" eaLnBrk="1" hangingPunct="1">
              <a:buClr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    </a:t>
            </a:r>
            <a:r>
              <a:rPr lang="cs-CZ" altLang="en-US" sz="2400" b="0" dirty="0" err="1">
                <a:solidFill>
                  <a:schemeClr val="tx1"/>
                </a:solidFill>
              </a:rPr>
              <a:t>or</a:t>
            </a: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b="0" dirty="0" err="1">
                <a:solidFill>
                  <a:schemeClr val="tx1"/>
                </a:solidFill>
              </a:rPr>
              <a:t>terminal</a:t>
            </a: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dirty="0" err="1">
                <a:solidFill>
                  <a:schemeClr val="tx2"/>
                </a:solidFill>
              </a:rPr>
              <a:t>differentiation</a:t>
            </a:r>
            <a:endParaRPr lang="cs-CZ" altLang="en-US" sz="2400" dirty="0">
              <a:solidFill>
                <a:schemeClr val="tx2"/>
              </a:solidFill>
            </a:endParaRPr>
          </a:p>
          <a:p>
            <a:pPr marL="457200" lvl="1" indent="0" eaLnBrk="1" hangingPunct="1">
              <a:buClr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    </a:t>
            </a:r>
            <a:r>
              <a:rPr lang="cs-CZ" altLang="en-US" sz="2400" b="0" dirty="0" err="1">
                <a:solidFill>
                  <a:schemeClr val="tx1"/>
                </a:solidFill>
              </a:rPr>
              <a:t>or</a:t>
            </a:r>
            <a:r>
              <a:rPr lang="cs-CZ" altLang="en-US" sz="2400" b="0" dirty="0">
                <a:solidFill>
                  <a:schemeClr val="tx1"/>
                </a:solidFill>
              </a:rPr>
              <a:t> cell </a:t>
            </a:r>
            <a:r>
              <a:rPr lang="cs-CZ" altLang="en-US" sz="2400" b="0" dirty="0" err="1">
                <a:solidFill>
                  <a:schemeClr val="tx1"/>
                </a:solidFill>
              </a:rPr>
              <a:t>death</a:t>
            </a:r>
            <a:r>
              <a:rPr lang="cs-CZ" altLang="en-US" sz="2400" b="0" dirty="0">
                <a:solidFill>
                  <a:schemeClr val="tx1"/>
                </a:solidFill>
              </a:rPr>
              <a:t> (</a:t>
            </a:r>
            <a:r>
              <a:rPr lang="cs-CZ" altLang="en-US" sz="2400" b="0" dirty="0" err="1">
                <a:solidFill>
                  <a:schemeClr val="tx1"/>
                </a:solidFill>
              </a:rPr>
              <a:t>controlled</a:t>
            </a:r>
            <a:r>
              <a:rPr lang="cs-CZ" altLang="en-US" sz="2400" b="0" dirty="0">
                <a:solidFill>
                  <a:schemeClr val="tx1"/>
                </a:solidFill>
              </a:rPr>
              <a:t>) – </a:t>
            </a:r>
            <a:r>
              <a:rPr lang="cs-CZ" altLang="en-US" sz="2400" dirty="0" err="1">
                <a:solidFill>
                  <a:schemeClr val="tx2"/>
                </a:solidFill>
              </a:rPr>
              <a:t>apoptosis</a:t>
            </a:r>
            <a:endParaRPr lang="cs-CZ" altLang="en-US" sz="2400" dirty="0">
              <a:solidFill>
                <a:schemeClr val="tx2"/>
              </a:solidFill>
            </a:endParaRPr>
          </a:p>
          <a:p>
            <a:pPr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Tx/>
              <a:buFontTx/>
              <a:buNone/>
            </a:pP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Homeostasis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assured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through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careful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check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key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processes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i.e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000" b="0" dirty="0">
                <a:solidFill>
                  <a:schemeClr val="tx1"/>
                </a:solidFill>
              </a:rPr>
              <a:t>Cell </a:t>
            </a:r>
            <a:r>
              <a:rPr lang="cs-CZ" altLang="en-US" sz="2000" b="0" dirty="0" err="1">
                <a:solidFill>
                  <a:schemeClr val="tx1"/>
                </a:solidFill>
              </a:rPr>
              <a:t>membrane</a:t>
            </a:r>
            <a:r>
              <a:rPr lang="cs-CZ" altLang="en-US" sz="2000" b="0" dirty="0">
                <a:solidFill>
                  <a:schemeClr val="tx1"/>
                </a:solidFill>
              </a:rPr>
              <a:t> integrity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Aerobic </a:t>
            </a:r>
            <a:r>
              <a:rPr lang="cs-CZ" altLang="en-US" sz="2000" b="0" dirty="0" err="1">
                <a:solidFill>
                  <a:schemeClr val="tx1"/>
                </a:solidFill>
              </a:rPr>
              <a:t>respiration</a:t>
            </a:r>
            <a:r>
              <a:rPr lang="cs-CZ" altLang="en-US" sz="2000" b="0" dirty="0">
                <a:solidFill>
                  <a:schemeClr val="tx1"/>
                </a:solidFill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</a:rPr>
              <a:t>mitochondria</a:t>
            </a:r>
            <a:r>
              <a:rPr lang="cs-CZ" altLang="en-US" sz="2000" b="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</a:t>
            </a:r>
            <a:r>
              <a:rPr lang="cs-CZ" altLang="en-US" sz="2000" b="0" dirty="0" err="1">
                <a:solidFill>
                  <a:schemeClr val="tx1"/>
                </a:solidFill>
              </a:rPr>
              <a:t>Proteosynthesis</a:t>
            </a:r>
            <a:r>
              <a:rPr lang="cs-CZ" altLang="en-US" sz="2000" b="0" dirty="0">
                <a:solidFill>
                  <a:schemeClr val="tx1"/>
                </a:solidFill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</a:rPr>
              <a:t>ribozomes</a:t>
            </a:r>
            <a:r>
              <a:rPr lang="cs-CZ" altLang="en-US" sz="2000" b="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DNA integrity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	…. </a:t>
            </a:r>
            <a:r>
              <a:rPr lang="cs-CZ" altLang="en-US" sz="2400" b="0" dirty="0" err="1">
                <a:solidFill>
                  <a:srgbClr val="00B0F0"/>
                </a:solidFill>
                <a:sym typeface="Wingdings" panose="05000000000000000000" pitchFamily="2" charset="2"/>
              </a:rPr>
              <a:t>Effects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on these </a:t>
            </a:r>
            <a:r>
              <a:rPr lang="cs-CZ" altLang="en-US" sz="2400" b="0" dirty="0" err="1">
                <a:solidFill>
                  <a:srgbClr val="00B0F0"/>
                </a:solidFill>
                <a:sym typeface="Wingdings" panose="05000000000000000000" pitchFamily="2" charset="2"/>
              </a:rPr>
              <a:t>processes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toxicity</a:t>
            </a:r>
            <a:endParaRPr lang="cs-CZ" altLang="en-US" sz="2000" b="0" dirty="0">
              <a:solidFill>
                <a:schemeClr val="tx1"/>
              </a:solidFill>
            </a:endParaRPr>
          </a:p>
        </p:txBody>
      </p:sp>
      <p:pic>
        <p:nvPicPr>
          <p:cNvPr id="22533" name="Picture 2" descr="https://www.i-med.ac.at/imcbc/bc/bilder/picture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224948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EFFECTS on DECOMPOSERS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bacteria</a:t>
            </a:r>
            <a:r>
              <a:rPr lang="cs-CZ" altLang="en-US" sz="2400" dirty="0">
                <a:solidFill>
                  <a:srgbClr val="FF3300"/>
                </a:solidFill>
              </a:rPr>
              <a:t>, </a:t>
            </a:r>
            <a:r>
              <a:rPr lang="cs-CZ" altLang="en-US" sz="2400" dirty="0" err="1">
                <a:solidFill>
                  <a:srgbClr val="FF3300"/>
                </a:solidFill>
              </a:rPr>
              <a:t>microorganisms</a:t>
            </a:r>
            <a:endParaRPr lang="cs-CZ" altLang="en-US" sz="240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 err="1">
                <a:solidFill>
                  <a:schemeClr val="tx2"/>
                </a:solidFill>
              </a:rPr>
              <a:t>Key</a:t>
            </a:r>
            <a:r>
              <a:rPr lang="cs-CZ" altLang="en-US" sz="2400" b="0" dirty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>
                <a:solidFill>
                  <a:schemeClr val="tx2"/>
                </a:solidFill>
              </a:rPr>
              <a:t>component</a:t>
            </a:r>
            <a:r>
              <a:rPr lang="cs-CZ" altLang="en-US" sz="2400" b="0" dirty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>
                <a:solidFill>
                  <a:schemeClr val="tx2"/>
                </a:solidFill>
              </a:rPr>
              <a:t>for</a:t>
            </a:r>
            <a:r>
              <a:rPr lang="cs-CZ" altLang="en-US" sz="2400" b="0" dirty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>
                <a:solidFill>
                  <a:schemeClr val="tx2"/>
                </a:solidFill>
              </a:rPr>
              <a:t>global</a:t>
            </a:r>
            <a:r>
              <a:rPr lang="cs-CZ" altLang="en-US" sz="2400" b="0" dirty="0">
                <a:solidFill>
                  <a:schemeClr val="tx2"/>
                </a:solidFill>
              </a:rPr>
              <a:t> GEO-BIO-CHEMICAL CYCLES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70" y="1700808"/>
            <a:ext cx="5586897" cy="34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2" descr="http://askabiologist.asu.edu/sites/default/files/image/ecosystems/ecosystem_moveme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25" y="2996952"/>
            <a:ext cx="366077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04800" y="981075"/>
            <a:ext cx="8610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1) </a:t>
            </a:r>
            <a:r>
              <a:rPr lang="cs-CZ" altLang="en-US" sz="2200" b="0" dirty="0" err="1">
                <a:solidFill>
                  <a:schemeClr val="tx1"/>
                </a:solidFill>
              </a:rPr>
              <a:t>Unicellular</a:t>
            </a:r>
            <a:r>
              <a:rPr lang="cs-CZ" altLang="en-US" sz="2200" b="0" dirty="0">
                <a:solidFill>
                  <a:schemeClr val="tx1"/>
                </a:solidFill>
              </a:rPr>
              <a:t> (</a:t>
            </a:r>
            <a:r>
              <a:rPr lang="cs-CZ" altLang="en-US" sz="2200" b="0" dirty="0" err="1">
                <a:solidFill>
                  <a:schemeClr val="tx1"/>
                </a:solidFill>
              </a:rPr>
              <a:t>or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small</a:t>
            </a:r>
            <a:r>
              <a:rPr lang="cs-CZ" altLang="en-US" sz="2200" b="0" dirty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>
                <a:solidFill>
                  <a:schemeClr val="tx1"/>
                </a:solidFill>
              </a:rPr>
              <a:t>general</a:t>
            </a:r>
            <a:r>
              <a:rPr lang="cs-CZ" altLang="en-US" sz="2200" b="0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 	</a:t>
            </a:r>
            <a:r>
              <a:rPr lang="cs-CZ" altLang="en-US" sz="2200" dirty="0" err="1">
                <a:solidFill>
                  <a:schemeClr val="tx2"/>
                </a:solidFill>
              </a:rPr>
              <a:t>large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dirty="0" err="1">
                <a:solidFill>
                  <a:schemeClr val="tx2"/>
                </a:solidFill>
              </a:rPr>
              <a:t>specific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dirty="0" err="1">
                <a:solidFill>
                  <a:schemeClr val="tx2"/>
                </a:solidFill>
              </a:rPr>
              <a:t>surface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– </a:t>
            </a:r>
            <a:r>
              <a:rPr lang="cs-CZ" altLang="en-US" sz="2200" b="0" dirty="0" err="1">
                <a:solidFill>
                  <a:schemeClr val="tx1"/>
                </a:solidFill>
              </a:rPr>
              <a:t>easy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uptake</a:t>
            </a:r>
            <a:r>
              <a:rPr lang="cs-CZ" altLang="en-US" sz="2200" b="0" dirty="0">
                <a:solidFill>
                  <a:schemeClr val="tx1"/>
                </a:solidFill>
              </a:rPr>
              <a:t> of </a:t>
            </a:r>
            <a:r>
              <a:rPr lang="cs-CZ" altLang="en-US" sz="2200" b="0" dirty="0" err="1">
                <a:solidFill>
                  <a:schemeClr val="tx1"/>
                </a:solidFill>
              </a:rPr>
              <a:t>chemicals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2) </a:t>
            </a:r>
            <a:r>
              <a:rPr lang="cs-CZ" altLang="en-US" sz="2200" b="0" dirty="0" err="1">
                <a:solidFill>
                  <a:schemeClr val="tx1"/>
                </a:solidFill>
              </a:rPr>
              <a:t>Relativelly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good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protection</a:t>
            </a:r>
            <a:r>
              <a:rPr lang="cs-CZ" altLang="en-US" sz="2200" b="0" dirty="0">
                <a:solidFill>
                  <a:schemeClr val="tx1"/>
                </a:solidFill>
              </a:rPr>
              <a:t> (</a:t>
            </a:r>
            <a:r>
              <a:rPr lang="cs-CZ" altLang="en-US" sz="2200" dirty="0">
                <a:solidFill>
                  <a:schemeClr val="tx2"/>
                </a:solidFill>
              </a:rPr>
              <a:t>cell </a:t>
            </a:r>
            <a:r>
              <a:rPr lang="cs-CZ" altLang="en-US" sz="2200" dirty="0" err="1">
                <a:solidFill>
                  <a:schemeClr val="tx2"/>
                </a:solidFill>
              </a:rPr>
              <a:t>wall</a:t>
            </a:r>
            <a:r>
              <a:rPr lang="cs-CZ" altLang="en-US" sz="2200" b="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3) </a:t>
            </a:r>
            <a:r>
              <a:rPr lang="cs-CZ" altLang="en-US" sz="2200" dirty="0">
                <a:solidFill>
                  <a:schemeClr val="tx2"/>
                </a:solidFill>
              </a:rPr>
              <a:t>Fast </a:t>
            </a:r>
            <a:r>
              <a:rPr lang="cs-CZ" altLang="en-US" sz="2200" dirty="0" err="1">
                <a:solidFill>
                  <a:schemeClr val="tx2"/>
                </a:solidFill>
              </a:rPr>
              <a:t>division</a:t>
            </a:r>
            <a:r>
              <a:rPr lang="cs-CZ" altLang="en-US" sz="2200" dirty="0">
                <a:solidFill>
                  <a:schemeClr val="tx2"/>
                </a:solidFill>
              </a:rPr>
              <a:t> and </a:t>
            </a:r>
            <a:r>
              <a:rPr lang="cs-CZ" altLang="en-US" sz="2200" dirty="0" err="1">
                <a:solidFill>
                  <a:schemeClr val="tx2"/>
                </a:solidFill>
              </a:rPr>
              <a:t>proliferation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generally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good</a:t>
            </a:r>
            <a:r>
              <a:rPr lang="cs-CZ" altLang="en-US" sz="2200" b="0" dirty="0">
                <a:solidFill>
                  <a:schemeClr val="tx1"/>
                </a:solidFill>
              </a:rPr>
              <a:t> ADAPTATION of </a:t>
            </a:r>
            <a:r>
              <a:rPr lang="cs-CZ" altLang="en-US" sz="2200" b="0" dirty="0" err="1">
                <a:solidFill>
                  <a:schemeClr val="tx1"/>
                </a:solidFill>
              </a:rPr>
              <a:t>populations</a:t>
            </a: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br>
              <a:rPr lang="cs-CZ" altLang="en-US" sz="2200" b="0" dirty="0">
                <a:solidFill>
                  <a:schemeClr val="tx2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antimicrobial</a:t>
            </a:r>
            <a:r>
              <a:rPr lang="cs-CZ" altLang="en-US" sz="2200" b="0" i="1" dirty="0">
                <a:solidFill>
                  <a:schemeClr val="tx1"/>
                </a:solidFill>
              </a:rPr>
              <a:t> 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resistencies</a:t>
            </a:r>
            <a:r>
              <a:rPr lang="cs-CZ" altLang="en-US" sz="2200" b="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Specific</a:t>
            </a:r>
            <a:r>
              <a:rPr lang="cs-CZ" altLang="en-US" sz="2400" dirty="0">
                <a:solidFill>
                  <a:srgbClr val="FF3300"/>
                </a:solidFill>
              </a:rPr>
              <a:t> notes on </a:t>
            </a:r>
            <a:r>
              <a:rPr lang="cs-CZ" altLang="en-US" sz="2400" dirty="0" err="1">
                <a:solidFill>
                  <a:srgbClr val="FF3300"/>
                </a:solidFill>
              </a:rPr>
              <a:t>ecotoxicity</a:t>
            </a:r>
            <a:r>
              <a:rPr lang="cs-CZ" altLang="en-US" sz="2400" dirty="0">
                <a:solidFill>
                  <a:srgbClr val="FF3300"/>
                </a:solidFill>
              </a:rPr>
              <a:t> to </a:t>
            </a:r>
            <a:r>
              <a:rPr lang="cs-CZ" altLang="en-US" sz="2400" dirty="0" err="1">
                <a:solidFill>
                  <a:srgbClr val="FF3300"/>
                </a:solidFill>
              </a:rPr>
              <a:t>microorganisms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pic>
        <p:nvPicPr>
          <p:cNvPr id="169988" name="Picture 2" descr="http://upload.wikimedia.org/wikipedia/commons/thumb/3/32/EscherichiaColi_NIAID.jpg/210px-EscherichiaColi_NI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008438"/>
            <a:ext cx="293528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8527"/>
            <a:ext cx="9144000" cy="51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712"/>
            <a:ext cx="9144000" cy="47505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17319" y="260648"/>
            <a:ext cx="7371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>
                <a:solidFill>
                  <a:srgbClr val="FF0000"/>
                </a:solidFill>
              </a:rPr>
              <a:t>Therapeutic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antibiotics</a:t>
            </a:r>
            <a:r>
              <a:rPr lang="cs-CZ" sz="2800" b="1" dirty="0">
                <a:solidFill>
                  <a:srgbClr val="FF0000"/>
                </a:solidFill>
              </a:rPr>
              <a:t> … and </a:t>
            </a:r>
            <a:r>
              <a:rPr lang="cs-CZ" sz="2800" b="1" dirty="0" err="1">
                <a:solidFill>
                  <a:srgbClr val="FF0000"/>
                </a:solidFill>
              </a:rPr>
              <a:t>resistance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38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6373396" cy="5184576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5795691" y="1484784"/>
            <a:ext cx="3312813" cy="5210938"/>
            <a:chOff x="5795691" y="1484784"/>
            <a:chExt cx="3312813" cy="5210938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691" y="3340002"/>
              <a:ext cx="3168797" cy="335572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6948264" y="1484784"/>
              <a:ext cx="21602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err="1">
                  <a:solidFill>
                    <a:schemeClr val="tx2"/>
                  </a:solidFill>
                </a:rPr>
                <a:t>Spread</a:t>
              </a:r>
              <a:r>
                <a:rPr lang="cs-CZ" b="1" dirty="0">
                  <a:solidFill>
                    <a:schemeClr val="tx2"/>
                  </a:solidFill>
                </a:rPr>
                <a:t> of ARG</a:t>
              </a:r>
            </a:p>
            <a:p>
              <a:pPr algn="ctr"/>
              <a:r>
                <a:rPr lang="cs-CZ" b="1" i="1" dirty="0">
                  <a:solidFill>
                    <a:schemeClr val="tx2"/>
                  </a:solidFill>
                </a:rPr>
                <a:t>(</a:t>
              </a:r>
              <a:r>
                <a:rPr lang="cs-CZ" b="1" i="1" dirty="0" err="1">
                  <a:solidFill>
                    <a:schemeClr val="tx2"/>
                  </a:solidFill>
                </a:rPr>
                <a:t>antibiotic</a:t>
              </a:r>
              <a:r>
                <a:rPr lang="cs-CZ" b="1" i="1" dirty="0">
                  <a:solidFill>
                    <a:schemeClr val="tx2"/>
                  </a:solidFill>
                </a:rPr>
                <a:t> resistence </a:t>
              </a:r>
              <a:r>
                <a:rPr lang="cs-CZ" b="1" i="1" dirty="0" err="1">
                  <a:solidFill>
                    <a:schemeClr val="tx2"/>
                  </a:solidFill>
                </a:rPr>
                <a:t>genes</a:t>
              </a:r>
              <a:r>
                <a:rPr lang="cs-CZ" b="1" i="1" dirty="0">
                  <a:solidFill>
                    <a:schemeClr val="tx2"/>
                  </a:solidFill>
                </a:rPr>
                <a:t>)</a:t>
              </a:r>
            </a:p>
            <a:p>
              <a:pPr algn="ctr"/>
              <a:r>
                <a:rPr lang="cs-CZ" b="0" dirty="0">
                  <a:solidFill>
                    <a:schemeClr val="tx2"/>
                  </a:solidFill>
                </a:rPr>
                <a:t>… </a:t>
              </a:r>
              <a:r>
                <a:rPr lang="cs-CZ" b="0" dirty="0" err="1">
                  <a:solidFill>
                    <a:schemeClr val="tx2"/>
                  </a:solidFill>
                </a:rPr>
                <a:t>also</a:t>
              </a:r>
              <a:r>
                <a:rPr lang="cs-CZ" b="0" dirty="0">
                  <a:solidFill>
                    <a:schemeClr val="tx2"/>
                  </a:solidFill>
                </a:rPr>
                <a:t> </a:t>
              </a:r>
              <a:r>
                <a:rPr lang="cs-CZ" b="0" dirty="0" err="1">
                  <a:solidFill>
                    <a:schemeClr val="tx2"/>
                  </a:solidFill>
                </a:rPr>
                <a:t>at</a:t>
              </a:r>
              <a:r>
                <a:rPr lang="cs-CZ" b="0" dirty="0">
                  <a:solidFill>
                    <a:schemeClr val="tx2"/>
                  </a:solidFill>
                </a:rPr>
                <a:t> </a:t>
              </a:r>
              <a:r>
                <a:rPr lang="cs-CZ" b="0" dirty="0" err="1">
                  <a:solidFill>
                    <a:schemeClr val="tx2"/>
                  </a:solidFill>
                </a:rPr>
                <a:t>waste</a:t>
              </a:r>
              <a:br>
                <a:rPr lang="cs-CZ" b="0" dirty="0">
                  <a:solidFill>
                    <a:schemeClr val="tx2"/>
                  </a:solidFill>
                </a:rPr>
              </a:br>
              <a:r>
                <a:rPr lang="cs-CZ" b="0" dirty="0" err="1">
                  <a:solidFill>
                    <a:schemeClr val="tx2"/>
                  </a:solidFill>
                </a:rPr>
                <a:t>water</a:t>
              </a:r>
              <a:r>
                <a:rPr lang="cs-CZ" b="0" dirty="0">
                  <a:solidFill>
                    <a:schemeClr val="tx2"/>
                  </a:solidFill>
                </a:rPr>
                <a:t> </a:t>
              </a:r>
              <a:r>
                <a:rPr lang="cs-CZ" b="0" dirty="0" err="1">
                  <a:solidFill>
                    <a:schemeClr val="tx2"/>
                  </a:solidFill>
                </a:rPr>
                <a:t>treatment</a:t>
              </a:r>
              <a:r>
                <a:rPr lang="cs-CZ" b="0" dirty="0">
                  <a:solidFill>
                    <a:schemeClr val="tx2"/>
                  </a:solidFill>
                </a:rPr>
                <a:t> </a:t>
              </a:r>
              <a:r>
                <a:rPr lang="cs-CZ" b="0" dirty="0" err="1">
                  <a:solidFill>
                    <a:schemeClr val="tx2"/>
                  </a:solidFill>
                </a:rPr>
                <a:t>plants</a:t>
              </a:r>
              <a:endParaRPr lang="cs-CZ" b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3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25" y="1628800"/>
            <a:ext cx="885715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79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6192688" cy="664048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588224" y="501317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WHO Report:</a:t>
            </a:r>
          </a:p>
          <a:p>
            <a:r>
              <a:rPr lang="en-US" i="1" dirty="0"/>
              <a:t>The Review of Antimicrobial Resistance, Chaired by Jim O’Neil, UK,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408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53078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73188" y="6021288"/>
            <a:ext cx="475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Total</a:t>
            </a:r>
            <a:r>
              <a:rPr lang="cs-CZ" sz="2400" b="1" dirty="0"/>
              <a:t> 10 </a:t>
            </a:r>
            <a:r>
              <a:rPr lang="cs-CZ" sz="2400" b="1" dirty="0" err="1"/>
              <a:t>million</a:t>
            </a:r>
            <a:r>
              <a:rPr lang="cs-CZ" sz="2400" b="1" dirty="0"/>
              <a:t> </a:t>
            </a:r>
            <a:r>
              <a:rPr lang="cs-CZ" sz="2400" b="1" dirty="0" err="1"/>
              <a:t>deaths</a:t>
            </a:r>
            <a:r>
              <a:rPr lang="cs-CZ" sz="2400" b="1" dirty="0"/>
              <a:t> per </a:t>
            </a:r>
            <a:r>
              <a:rPr lang="cs-CZ" sz="2400" b="1" dirty="0" err="1"/>
              <a:t>year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7127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ibnsus.org/images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811963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 dirty="0">
                <a:solidFill>
                  <a:srgbClr val="FF0000"/>
                </a:solidFill>
              </a:rPr>
              <a:t>IMPACTS </a:t>
            </a:r>
            <a:r>
              <a:rPr lang="cs-CZ" altLang="en-US" dirty="0"/>
              <a:t>and </a:t>
            </a:r>
            <a:r>
              <a:rPr lang="cs-CZ" altLang="en-US" dirty="0" err="1"/>
              <a:t>manifestation</a:t>
            </a:r>
            <a:r>
              <a:rPr lang="cs-CZ" altLang="en-US" dirty="0"/>
              <a:t> of toxicity </a:t>
            </a:r>
            <a:r>
              <a:rPr lang="cs-CZ" altLang="en-US" dirty="0" err="1"/>
              <a:t>at</a:t>
            </a:r>
            <a:r>
              <a:rPr lang="cs-CZ" altLang="en-US" dirty="0"/>
              <a:t> cell </a:t>
            </a:r>
            <a:r>
              <a:rPr lang="cs-CZ" altLang="en-US" dirty="0" err="1"/>
              <a:t>level</a:t>
            </a:r>
            <a:r>
              <a:rPr lang="cs-CZ" altLang="en-US" dirty="0"/>
              <a:t> </a:t>
            </a:r>
            <a:endParaRPr lang="en-GB" altLang="en-US" dirty="0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23850" y="1039813"/>
            <a:ext cx="8496300" cy="49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US" sz="2800" dirty="0" err="1">
                <a:solidFill>
                  <a:schemeClr val="tx1"/>
                </a:solidFill>
              </a:rPr>
              <a:t>Disruption</a:t>
            </a:r>
            <a:r>
              <a:rPr lang="cs-CZ" altLang="en-US" sz="2800" dirty="0">
                <a:solidFill>
                  <a:schemeClr val="tx1"/>
                </a:solidFill>
              </a:rPr>
              <a:t> of cell </a:t>
            </a:r>
            <a:r>
              <a:rPr lang="cs-CZ" altLang="en-US" sz="2800" dirty="0" err="1">
                <a:solidFill>
                  <a:schemeClr val="tx2"/>
                </a:solidFill>
              </a:rPr>
              <a:t>proliferation</a:t>
            </a:r>
            <a:r>
              <a:rPr lang="cs-CZ" altLang="en-US" sz="28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cancer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Immune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system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disruption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proliferation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in many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processes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2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Disruptions</a:t>
            </a: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2800" dirty="0" err="1">
                <a:solidFill>
                  <a:schemeClr val="tx2"/>
                </a:solidFill>
                <a:sym typeface="Wingdings" panose="05000000000000000000" pitchFamily="2" charset="2"/>
              </a:rPr>
              <a:t>differentiation</a:t>
            </a:r>
            <a:endParaRPr lang="cs-CZ" altLang="en-US" sz="2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Important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early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development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embryotoxicity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teratogenicity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cells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often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NOT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differentiated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Immune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systém </a:t>
            </a:r>
            <a:endParaRPr lang="cs-CZ" altLang="en-US" sz="2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Disruptions</a:t>
            </a: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2800" dirty="0" err="1">
                <a:solidFill>
                  <a:schemeClr val="tx2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cells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escape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Effects on immune system </a:t>
            </a:r>
          </a:p>
          <a:p>
            <a:pPr lvl="1" eaLnBrk="1" hangingPunct="1">
              <a:buClrTx/>
            </a:pP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(TCDD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induced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activation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AhR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thymus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loss of functional immune reactions </a:t>
            </a:r>
            <a:endParaRPr lang="cs-CZ" altLang="en-US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endParaRPr lang="cs-CZ" alt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dirty="0"/>
              <a:t>The </a:t>
            </a:r>
            <a:r>
              <a:rPr lang="cs-CZ" altLang="en-US" sz="3500" dirty="0" err="1"/>
              <a:t>cellular</a:t>
            </a:r>
            <a:r>
              <a:rPr lang="cs-CZ" altLang="en-US" sz="3500" dirty="0"/>
              <a:t> e</a:t>
            </a:r>
            <a:r>
              <a:rPr lang="en-US" altLang="en-US" sz="3500" dirty="0" err="1"/>
              <a:t>ffects</a:t>
            </a:r>
            <a:r>
              <a:rPr lang="en-US" altLang="en-US" sz="3500" dirty="0"/>
              <a:t> </a:t>
            </a:r>
            <a:r>
              <a:rPr lang="cs-CZ" altLang="en-US" sz="3500" dirty="0" err="1"/>
              <a:t>further</a:t>
            </a:r>
            <a:r>
              <a:rPr lang="cs-CZ" altLang="en-US" sz="3500" dirty="0"/>
              <a:t> </a:t>
            </a:r>
            <a:r>
              <a:rPr lang="cs-CZ" altLang="en-US" sz="3500" dirty="0" err="1"/>
              <a:t>propate</a:t>
            </a:r>
            <a:r>
              <a:rPr lang="cs-CZ" altLang="en-US" sz="3500" dirty="0"/>
              <a:t> </a:t>
            </a:r>
            <a:br>
              <a:rPr lang="en-US" altLang="en-US" sz="3500" dirty="0"/>
            </a:br>
            <a:r>
              <a:rPr lang="cs-CZ" altLang="en-US" sz="3500" b="1" dirty="0">
                <a:sym typeface="Wingdings" panose="05000000000000000000" pitchFamily="2" charset="2"/>
              </a:rPr>
              <a:t></a:t>
            </a:r>
            <a:r>
              <a:rPr lang="en-US" altLang="en-US" sz="3500" b="1" dirty="0">
                <a:sym typeface="Wingdings" panose="05000000000000000000" pitchFamily="2" charset="2"/>
              </a:rPr>
              <a:t> level of the </a:t>
            </a:r>
            <a:r>
              <a:rPr lang="en-US" altLang="en-US" sz="3500" b="1" dirty="0"/>
              <a:t>ORGANISM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467544" y="45170"/>
            <a:ext cx="8229600" cy="647526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Acute lethal </a:t>
            </a:r>
            <a:r>
              <a:rPr lang="en-US" altLang="en-US" b="1" dirty="0" err="1"/>
              <a:t>toxicit</a:t>
            </a:r>
            <a:r>
              <a:rPr lang="cs-CZ" altLang="en-US" b="1" dirty="0"/>
              <a:t>y</a:t>
            </a:r>
            <a:r>
              <a:rPr lang="en-US" altLang="en-US" b="1" dirty="0"/>
              <a:t> </a:t>
            </a:r>
            <a:r>
              <a:rPr lang="cs-CZ" altLang="en-US" b="1" dirty="0"/>
              <a:t>(</a:t>
            </a:r>
            <a:r>
              <a:rPr lang="cs-CZ" altLang="en-US" b="1" dirty="0" err="1"/>
              <a:t>fish</a:t>
            </a:r>
            <a:r>
              <a:rPr lang="cs-CZ" altLang="en-US" b="1" dirty="0"/>
              <a:t>) </a:t>
            </a:r>
            <a:r>
              <a:rPr lang="en-US" altLang="en-US" b="1" dirty="0"/>
              <a:t>&amp; relevant </a:t>
            </a:r>
            <a:r>
              <a:rPr lang="cs-CZ" altLang="en-US" b="1" dirty="0"/>
              <a:t>toxicity</a:t>
            </a:r>
            <a:r>
              <a:rPr lang="en-US" altLang="en-US" b="1" dirty="0"/>
              <a:t> mechanisms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2" t="12686" r="16080" b="9555"/>
          <a:stretch>
            <a:fillRect/>
          </a:stretch>
        </p:blipFill>
        <p:spPr bwMode="auto">
          <a:xfrm>
            <a:off x="250825" y="721879"/>
            <a:ext cx="8534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2700338" y="6464846"/>
            <a:ext cx="6296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 dirty="0" err="1">
                <a:solidFill>
                  <a:schemeClr val="tx1"/>
                </a:solidFill>
              </a:rPr>
              <a:t>Russom</a:t>
            </a:r>
            <a:r>
              <a:rPr lang="cs-CZ" altLang="en-US" sz="1200" dirty="0">
                <a:solidFill>
                  <a:schemeClr val="tx1"/>
                </a:solidFill>
              </a:rPr>
              <a:t> et al. </a:t>
            </a:r>
            <a:r>
              <a:rPr lang="en-US" altLang="en-US" sz="1200" dirty="0">
                <a:solidFill>
                  <a:schemeClr val="tx1"/>
                </a:solidFill>
              </a:rPr>
              <a:t>Environmental Toxicology and Chemistry, Vol. 16, No. 5, pp. 948–967, 1997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1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„</a:t>
            </a:r>
            <a:r>
              <a:rPr lang="cs-CZ" altLang="en-US" sz="2200" dirty="0" err="1">
                <a:solidFill>
                  <a:schemeClr val="tx1"/>
                </a:solidFill>
              </a:rPr>
              <a:t>Chronic</a:t>
            </a:r>
            <a:r>
              <a:rPr lang="cs-CZ" altLang="en-US" sz="2200" dirty="0">
                <a:solidFill>
                  <a:schemeClr val="tx1"/>
                </a:solidFill>
              </a:rPr>
              <a:t>“ m</a:t>
            </a:r>
            <a:r>
              <a:rPr lang="en-US" altLang="en-US" sz="2200" dirty="0" err="1">
                <a:solidFill>
                  <a:schemeClr val="tx1"/>
                </a:solidFill>
              </a:rPr>
              <a:t>echanisms</a:t>
            </a:r>
            <a:r>
              <a:rPr lang="en-US" altLang="en-US" sz="2200" dirty="0">
                <a:solidFill>
                  <a:schemeClr val="tx1"/>
                </a:solidFill>
              </a:rPr>
              <a:t> less explored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2200" b="0" dirty="0" err="1">
                <a:solidFill>
                  <a:schemeClr val="tx1"/>
                </a:solidFill>
              </a:rPr>
              <a:t>Usuall</a:t>
            </a:r>
            <a:r>
              <a:rPr lang="cs-CZ" altLang="en-US" sz="2200" b="0" dirty="0">
                <a:solidFill>
                  <a:schemeClr val="tx1"/>
                </a:solidFill>
              </a:rPr>
              <a:t>y not </a:t>
            </a:r>
            <a:r>
              <a:rPr lang="cs-CZ" altLang="en-US" sz="2200" b="0" dirty="0" err="1">
                <a:solidFill>
                  <a:schemeClr val="tx1"/>
                </a:solidFill>
              </a:rPr>
              <a:t>tested</a:t>
            </a:r>
            <a:r>
              <a:rPr lang="cs-CZ" altLang="en-US" sz="2200" b="0" dirty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>
                <a:solidFill>
                  <a:schemeClr val="tx1"/>
                </a:solidFill>
              </a:rPr>
              <a:t>ecotoxicity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assays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cs-CZ" altLang="en-US" sz="2200" b="0" dirty="0" err="1">
                <a:solidFill>
                  <a:schemeClr val="tx1"/>
                </a:solidFill>
              </a:rPr>
              <a:t>Slow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manifestation</a:t>
            </a:r>
            <a:r>
              <a:rPr lang="cs-CZ" altLang="en-US" sz="2200" b="0" dirty="0">
                <a:solidFill>
                  <a:schemeClr val="tx1"/>
                </a:solidFill>
              </a:rPr>
              <a:t> and </a:t>
            </a:r>
            <a:r>
              <a:rPr lang="cs-CZ" altLang="en-US" sz="2200" b="0" dirty="0" err="1">
                <a:solidFill>
                  <a:schemeClr val="tx1"/>
                </a:solidFill>
              </a:rPr>
              <a:t>effects</a:t>
            </a:r>
            <a:r>
              <a:rPr lang="cs-CZ" altLang="en-US" sz="2200" b="0" dirty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>
                <a:solidFill>
                  <a:schemeClr val="tx1"/>
                </a:solidFill>
              </a:rPr>
              <a:t>ecosystems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 err="1">
                <a:solidFill>
                  <a:schemeClr val="tx1"/>
                </a:solidFill>
              </a:rPr>
              <a:t>Various</a:t>
            </a:r>
            <a:r>
              <a:rPr lang="cs-CZ" altLang="en-US" sz="2200" b="0" u="sng" dirty="0">
                <a:solidFill>
                  <a:schemeClr val="tx1"/>
                </a:solidFill>
              </a:rPr>
              <a:t> </a:t>
            </a:r>
            <a:r>
              <a:rPr lang="cs-CZ" altLang="en-US" sz="2200" b="0" u="sng" dirty="0" err="1">
                <a:solidFill>
                  <a:schemeClr val="tx1"/>
                </a:solidFill>
              </a:rPr>
              <a:t>effects</a:t>
            </a:r>
            <a:r>
              <a:rPr lang="cs-CZ" altLang="en-US" sz="2200" b="0" u="sng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</a:t>
            </a:r>
            <a:r>
              <a:rPr lang="cs-CZ" altLang="en-US" sz="1800" b="0" dirty="0" err="1">
                <a:solidFill>
                  <a:schemeClr val="tx2"/>
                </a:solidFill>
              </a:rPr>
              <a:t>growth</a:t>
            </a: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cs-CZ" altLang="en-US" sz="1800" b="0" dirty="0" err="1">
                <a:solidFill>
                  <a:schemeClr val="tx2"/>
                </a:solidFill>
              </a:rPr>
              <a:t>inhibition</a:t>
            </a:r>
            <a:r>
              <a:rPr lang="cs-CZ" altLang="en-US" sz="1800" b="0" dirty="0">
                <a:solidFill>
                  <a:schemeClr val="tx2"/>
                </a:solidFill>
              </a:rPr>
              <a:t> (</a:t>
            </a:r>
            <a:r>
              <a:rPr lang="en-US" altLang="en-US" sz="1800" b="0" dirty="0">
                <a:solidFill>
                  <a:schemeClr val="tx2"/>
                </a:solidFill>
              </a:rPr>
              <a:t>~ </a:t>
            </a:r>
            <a:r>
              <a:rPr lang="cs-CZ" altLang="en-US" sz="1800" b="0" dirty="0" err="1">
                <a:solidFill>
                  <a:schemeClr val="tx2"/>
                </a:solidFill>
              </a:rPr>
              <a:t>lower</a:t>
            </a:r>
            <a:r>
              <a:rPr lang="cs-CZ" altLang="en-US" sz="1800" b="0" dirty="0">
                <a:solidFill>
                  <a:schemeClr val="tx2"/>
                </a:solidFill>
              </a:rPr>
              <a:t> food </a:t>
            </a:r>
            <a:r>
              <a:rPr lang="cs-CZ" altLang="en-US" sz="1800" b="0" dirty="0" err="1">
                <a:solidFill>
                  <a:schemeClr val="tx2"/>
                </a:solidFill>
              </a:rPr>
              <a:t>uptake</a:t>
            </a:r>
            <a:r>
              <a:rPr lang="cs-CZ" altLang="en-US" sz="1800" b="0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</a:t>
            </a:r>
            <a:r>
              <a:rPr lang="cs-CZ" altLang="en-US" sz="1800" b="0" dirty="0" err="1">
                <a:solidFill>
                  <a:schemeClr val="tx2"/>
                </a:solidFill>
              </a:rPr>
              <a:t>diseases</a:t>
            </a:r>
            <a:r>
              <a:rPr lang="cs-CZ" altLang="en-US" sz="1800" b="0" dirty="0">
                <a:solidFill>
                  <a:schemeClr val="tx2"/>
                </a:solidFill>
              </a:rPr>
              <a:t> such as </a:t>
            </a:r>
            <a:r>
              <a:rPr lang="cs-CZ" altLang="en-US" sz="1800" b="0" dirty="0" err="1">
                <a:solidFill>
                  <a:schemeClr val="tx2"/>
                </a:solidFill>
              </a:rPr>
              <a:t>carcinogenicity</a:t>
            </a: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teratogenicity and embryotoxicity, </a:t>
            </a:r>
            <a:br>
              <a:rPr lang="cs-CZ" altLang="en-US" sz="1800" b="0" dirty="0">
                <a:solidFill>
                  <a:schemeClr val="tx2"/>
                </a:solidFill>
              </a:rPr>
            </a:br>
            <a:r>
              <a:rPr lang="cs-CZ" altLang="en-US" sz="1800" b="0" dirty="0">
                <a:solidFill>
                  <a:schemeClr val="tx2"/>
                </a:solidFill>
              </a:rPr>
              <a:t>      developmental toxicity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 err="1">
                <a:solidFill>
                  <a:schemeClr val="tx2"/>
                </a:solidFill>
              </a:rPr>
              <a:t>Reproduction</a:t>
            </a:r>
            <a:r>
              <a:rPr lang="cs-CZ" altLang="en-US" sz="1800" b="0" dirty="0">
                <a:solidFill>
                  <a:schemeClr val="tx2"/>
                </a:solidFill>
              </a:rPr>
              <a:t> toxicity </a:t>
            </a: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22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cs-CZ" altLang="en-US" sz="2400" dirty="0">
                <a:solidFill>
                  <a:srgbClr val="00B050"/>
                </a:solidFill>
              </a:rPr>
              <a:t>Organ-</a:t>
            </a:r>
            <a:r>
              <a:rPr lang="cs-CZ" altLang="en-US" sz="2400" dirty="0" err="1">
                <a:solidFill>
                  <a:srgbClr val="00B050"/>
                </a:solidFill>
              </a:rPr>
              <a:t>specific</a:t>
            </a:r>
            <a:r>
              <a:rPr lang="cs-CZ" altLang="en-US" sz="2400" dirty="0">
                <a:solidFill>
                  <a:srgbClr val="00B050"/>
                </a:solidFill>
              </a:rPr>
              <a:t> </a:t>
            </a:r>
            <a:r>
              <a:rPr lang="cs-CZ" altLang="en-US" sz="2200" b="0" dirty="0" err="1">
                <a:solidFill>
                  <a:schemeClr val="tx2"/>
                </a:solidFill>
              </a:rPr>
              <a:t>types</a:t>
            </a:r>
            <a:r>
              <a:rPr lang="cs-CZ" altLang="en-US" sz="2200" b="0" dirty="0">
                <a:solidFill>
                  <a:schemeClr val="tx2"/>
                </a:solidFill>
              </a:rPr>
              <a:t> of t</a:t>
            </a:r>
            <a:r>
              <a:rPr lang="en-GB" altLang="en-US" sz="2200" b="0" dirty="0" err="1">
                <a:solidFill>
                  <a:schemeClr val="tx2"/>
                </a:solidFill>
              </a:rPr>
              <a:t>oxicity</a:t>
            </a:r>
            <a:r>
              <a:rPr lang="en-GB" altLang="en-US" sz="2200" b="0" dirty="0">
                <a:solidFill>
                  <a:schemeClr val="tx2"/>
                </a:solidFill>
              </a:rPr>
              <a:t> </a:t>
            </a:r>
            <a:br>
              <a:rPr lang="en-GB" altLang="en-US" sz="2200" b="0" dirty="0">
                <a:solidFill>
                  <a:schemeClr val="tx2"/>
                </a:solidFill>
              </a:rPr>
            </a:br>
            <a:r>
              <a:rPr lang="en-GB" altLang="en-US" sz="2200" b="0" dirty="0">
                <a:solidFill>
                  <a:schemeClr val="tx2"/>
                </a:solidFill>
              </a:rPr>
              <a:t>	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I</a:t>
            </a:r>
            <a:r>
              <a:rPr lang="cs-CZ" altLang="en-US" sz="1800" b="0" dirty="0" err="1">
                <a:solidFill>
                  <a:schemeClr val="tx2"/>
                </a:solidFill>
              </a:rPr>
              <a:t>munotoxicity</a:t>
            </a:r>
            <a:endParaRPr lang="en-GB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cs-CZ" altLang="en-US" sz="1800" b="0" dirty="0" err="1">
                <a:solidFill>
                  <a:schemeClr val="tx2"/>
                </a:solidFill>
              </a:rPr>
              <a:t>Neurotoxicity</a:t>
            </a: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en-GB" altLang="en-US" sz="1800" b="0" dirty="0" err="1">
                <a:solidFill>
                  <a:schemeClr val="tx2"/>
                </a:solidFill>
              </a:rPr>
              <a:t>Nefrotoxicit</a:t>
            </a:r>
            <a:r>
              <a:rPr lang="cs-CZ" altLang="en-US" sz="1800" b="0" dirty="0">
                <a:solidFill>
                  <a:schemeClr val="tx2"/>
                </a:solidFill>
              </a:rPr>
              <a:t>y </a:t>
            </a:r>
            <a:r>
              <a:rPr lang="cs-CZ" altLang="en-US" sz="1800" b="0" dirty="0" err="1">
                <a:solidFill>
                  <a:schemeClr val="tx2"/>
                </a:solidFill>
              </a:rPr>
              <a:t>etc</a:t>
            </a:r>
            <a:r>
              <a:rPr lang="cs-CZ" altLang="en-US" sz="1800" b="0" dirty="0">
                <a:solidFill>
                  <a:schemeClr val="tx2"/>
                </a:solidFill>
              </a:rPr>
              <a:t>. </a:t>
            </a:r>
            <a:endParaRPr lang="cs-CZ" altLang="en-US" sz="1800" b="0" i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CHRONIC and DELAYED TOXICITY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5148064" y="2996952"/>
            <a:ext cx="720080" cy="13681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84168" y="306896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B050"/>
                </a:solidFill>
              </a:rPr>
              <a:t>„</a:t>
            </a:r>
            <a:r>
              <a:rPr lang="cs-CZ" sz="2400" dirty="0" err="1">
                <a:solidFill>
                  <a:srgbClr val="00B050"/>
                </a:solidFill>
              </a:rPr>
              <a:t>Systemic</a:t>
            </a:r>
            <a:r>
              <a:rPr lang="cs-CZ" sz="2400" dirty="0">
                <a:solidFill>
                  <a:srgbClr val="00B050"/>
                </a:solidFill>
              </a:rPr>
              <a:t>“ </a:t>
            </a:r>
          </a:p>
          <a:p>
            <a:pPr algn="ctr"/>
            <a:r>
              <a:rPr lang="cs-CZ" sz="2400" dirty="0" err="1">
                <a:solidFill>
                  <a:srgbClr val="00B050"/>
                </a:solidFill>
              </a:rPr>
              <a:t>effects</a:t>
            </a: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6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-180975" y="1125538"/>
            <a:ext cx="9178925" cy="5041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500" b="1" dirty="0"/>
              <a:t>Organism level – </a:t>
            </a:r>
            <a:r>
              <a:rPr lang="cs-CZ" altLang="en-US" sz="2500" dirty="0"/>
              <a:t>important in ecotoxicology (see </a:t>
            </a:r>
            <a:r>
              <a:rPr lang="cs-CZ" altLang="en-US" sz="2500" dirty="0">
                <a:solidFill>
                  <a:schemeClr val="tx2"/>
                </a:solidFill>
              </a:rPr>
              <a:t>Bioassays</a:t>
            </a:r>
            <a:r>
              <a:rPr lang="cs-CZ" altLang="en-US" sz="2500" dirty="0"/>
              <a:t>)</a:t>
            </a:r>
            <a:endParaRPr lang="en-GB" altLang="en-US" sz="25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Effects on structure</a:t>
            </a:r>
            <a:r>
              <a:rPr lang="cs-CZ" altLang="en-US" sz="2000" dirty="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Effects on metabolism </a:t>
            </a:r>
            <a:r>
              <a:rPr lang="cs-CZ" altLang="en-US" sz="2000" dirty="0"/>
              <a:t>(maintenance)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Effects on regulation</a:t>
            </a:r>
            <a:endParaRPr lang="cs-CZ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20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dirty="0">
                <a:sym typeface="Wingdings" pitchFamily="2" charset="2"/>
              </a:rPr>
              <a:t>Changes in functions (e.g. Ethinylestradiol)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dirty="0">
                <a:sym typeface="Wingdings" pitchFamily="2" charset="2"/>
              </a:rPr>
              <a:t>Repair, s</a:t>
            </a:r>
            <a:r>
              <a:rPr lang="en-US" altLang="en-US" dirty="0" err="1">
                <a:sym typeface="Wingdings" pitchFamily="2" charset="2"/>
              </a:rPr>
              <a:t>urvival</a:t>
            </a:r>
            <a:r>
              <a:rPr lang="cs-CZ" altLang="en-US" dirty="0">
                <a:sym typeface="Wingdings" pitchFamily="2" charset="2"/>
              </a:rPr>
              <a:t>, </a:t>
            </a:r>
            <a:r>
              <a:rPr lang="cs-CZ" altLang="en-US" b="1" dirty="0">
                <a:solidFill>
                  <a:srgbClr val="FF0000"/>
                </a:solidFill>
                <a:sym typeface="Wingdings" pitchFamily="2" charset="2"/>
              </a:rPr>
              <a:t>growth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b="1" dirty="0">
                <a:solidFill>
                  <a:srgbClr val="FF0000"/>
                </a:solidFill>
                <a:sym typeface="Wingdings" pitchFamily="2" charset="2"/>
              </a:rPr>
              <a:t>Death (lethality)</a:t>
            </a:r>
            <a:endParaRPr lang="cs-CZ" altLang="en-US" b="1" i="1" dirty="0">
              <a:solidFill>
                <a:srgbClr val="FF0000"/>
              </a:solidFill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dirty="0">
                <a:sym typeface="Wingdings" pitchFamily="2" charset="2"/>
              </a:rPr>
              <a:t>Proliferation = </a:t>
            </a:r>
            <a:r>
              <a:rPr lang="cs-CZ" altLang="en-US" b="1" dirty="0">
                <a:solidFill>
                  <a:srgbClr val="FF0000"/>
                </a:solidFill>
                <a:sym typeface="Wingdings" pitchFamily="2" charset="2"/>
              </a:rPr>
              <a:t>Reproduction</a:t>
            </a:r>
          </a:p>
        </p:txBody>
      </p:sp>
      <p:sp>
        <p:nvSpPr>
          <p:cNvPr id="43011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/>
              <a:t>Effects at different levels - ORGANISM</a:t>
            </a:r>
          </a:p>
        </p:txBody>
      </p:sp>
      <p:sp>
        <p:nvSpPr>
          <p:cNvPr id="43012" name="AutoShape 4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3013" name="AutoShape 8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292600"/>
            <a:ext cx="36163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50825" y="3213100"/>
            <a:ext cx="5184775" cy="2519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3016" name="TextovéPole 7"/>
          <p:cNvSpPr txBox="1">
            <a:spLocks noChangeArrowheads="1"/>
          </p:cNvSpPr>
          <p:nvPr/>
        </p:nvSpPr>
        <p:spPr bwMode="auto">
          <a:xfrm>
            <a:off x="468313" y="4652963"/>
            <a:ext cx="4087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</a:rPr>
              <a:t>3 key apical endpoints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i="1" dirty="0">
                <a:solidFill>
                  <a:schemeClr val="tx2"/>
                </a:solidFill>
              </a:rPr>
              <a:t>(reflected e.g. in regulations)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5058</TotalTime>
  <Words>1318</Words>
  <Application>Microsoft Office PowerPoint</Application>
  <PresentationFormat>On-screen Show (4:3)</PresentationFormat>
  <Paragraphs>258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Tahoma</vt:lpstr>
      <vt:lpstr>Verdana</vt:lpstr>
      <vt:lpstr>Wingdings</vt:lpstr>
      <vt:lpstr>Motiv sady Office</vt:lpstr>
      <vt:lpstr>PowerPoint Presentation</vt:lpstr>
      <vt:lpstr>Toxicity at cellular level</vt:lpstr>
      <vt:lpstr>Life trajectories of the cell</vt:lpstr>
      <vt:lpstr>PowerPoint Presentation</vt:lpstr>
      <vt:lpstr>IMPACTS and manifestation of toxicity at cell level </vt:lpstr>
      <vt:lpstr>The cellular effects further propate   level of the ORGANISM</vt:lpstr>
      <vt:lpstr>Acute lethal toxicity (fish) &amp; relevant toxicity mechanisms</vt:lpstr>
      <vt:lpstr>PowerPoint Presentation</vt:lpstr>
      <vt:lpstr>Effects at different levels - ORGANISM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Endocrine disruption</vt:lpstr>
      <vt:lpstr>Endocrine disrupters in the environment?</vt:lpstr>
      <vt:lpstr>PowerPoint Presentation</vt:lpstr>
      <vt:lpstr>Female estrogens and contraception pills</vt:lpstr>
      <vt:lpstr>PowerPoint Presentation</vt:lpstr>
      <vt:lpstr>Reproduction toxicity, developmental toxicity, embryotoxicity and teratogenicity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NEFROTOXICITY IN VULTURES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173</cp:revision>
  <dcterms:created xsi:type="dcterms:W3CDTF">2010-05-17T15:27:49Z</dcterms:created>
  <dcterms:modified xsi:type="dcterms:W3CDTF">2020-03-26T11:43:03Z</dcterms:modified>
</cp:coreProperties>
</file>