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09" r:id="rId3"/>
    <p:sldId id="258" r:id="rId4"/>
    <p:sldId id="259" r:id="rId5"/>
    <p:sldId id="260" r:id="rId6"/>
    <p:sldId id="31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302" r:id="rId24"/>
    <p:sldId id="278" r:id="rId25"/>
    <p:sldId id="308" r:id="rId26"/>
    <p:sldId id="303" r:id="rId27"/>
    <p:sldId id="307" r:id="rId28"/>
    <p:sldId id="304" r:id="rId29"/>
    <p:sldId id="295" r:id="rId30"/>
    <p:sldId id="301" r:id="rId31"/>
    <p:sldId id="305" r:id="rId32"/>
    <p:sldId id="306" r:id="rId33"/>
    <p:sldId id="298" r:id="rId34"/>
    <p:sldId id="299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4" r:id="rId49"/>
    <p:sldId id="350" r:id="rId50"/>
    <p:sldId id="351" r:id="rId51"/>
    <p:sldId id="313" r:id="rId52"/>
    <p:sldId id="292" r:id="rId53"/>
    <p:sldId id="29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277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296" r:id="rId90"/>
    <p:sldId id="348" r:id="rId91"/>
    <p:sldId id="297" r:id="rId92"/>
    <p:sldId id="349" r:id="rId9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0" autoAdjust="0"/>
    <p:restoredTop sz="94660"/>
  </p:normalViewPr>
  <p:slideViewPr>
    <p:cSldViewPr>
      <p:cViewPr varScale="1">
        <p:scale>
          <a:sx n="69" d="100"/>
          <a:sy n="69" d="100"/>
        </p:scale>
        <p:origin x="13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55BD3-97CA-4851-8FDD-4B47C50A9E55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FA17785-C146-4358-989B-7CDEB8E789A3}">
      <dgm:prSet phldrT="[Text]" custT="1"/>
      <dgm:spPr/>
      <dgm:t>
        <a:bodyPr/>
        <a:lstStyle/>
        <a:p>
          <a:r>
            <a:rPr lang="cs-CZ" sz="4000" dirty="0">
              <a:solidFill>
                <a:schemeClr val="bg1"/>
              </a:solidFill>
            </a:rPr>
            <a:t>Složena z:</a:t>
          </a:r>
        </a:p>
      </dgm:t>
    </dgm:pt>
    <dgm:pt modelId="{20F01375-0AD3-4FA2-95EF-9A629CDC0B70}" type="parTrans" cxnId="{0EBD8C61-EFB1-457D-8EFA-B7925F46E20C}">
      <dgm:prSet/>
      <dgm:spPr/>
      <dgm:t>
        <a:bodyPr/>
        <a:lstStyle/>
        <a:p>
          <a:endParaRPr lang="cs-CZ"/>
        </a:p>
      </dgm:t>
    </dgm:pt>
    <dgm:pt modelId="{AD294B07-E745-488D-986C-896C51446FCC}" type="sibTrans" cxnId="{0EBD8C61-EFB1-457D-8EFA-B7925F46E20C}">
      <dgm:prSet/>
      <dgm:spPr/>
      <dgm:t>
        <a:bodyPr/>
        <a:lstStyle/>
        <a:p>
          <a:endParaRPr lang="cs-CZ"/>
        </a:p>
      </dgm:t>
    </dgm:pt>
    <dgm:pt modelId="{5851C931-9289-4F2F-A352-838D062E9CFB}">
      <dgm:prSet phldrT="[Text]"/>
      <dgm:spPr/>
      <dgm:t>
        <a:bodyPr/>
        <a:lstStyle/>
        <a:p>
          <a:r>
            <a:rPr lang="cs-CZ" dirty="0"/>
            <a:t>Vědecká komunikace</a:t>
          </a:r>
        </a:p>
      </dgm:t>
    </dgm:pt>
    <dgm:pt modelId="{A221D4C8-6D2D-4EA8-AF5D-C72F5EFEBCC5}" type="parTrans" cxnId="{B219359B-25A7-4A1E-8A48-4C251CF7758B}">
      <dgm:prSet/>
      <dgm:spPr/>
      <dgm:t>
        <a:bodyPr/>
        <a:lstStyle/>
        <a:p>
          <a:endParaRPr lang="cs-CZ"/>
        </a:p>
      </dgm:t>
    </dgm:pt>
    <dgm:pt modelId="{CFDAE118-1CB3-4CD7-8966-AF0E456DF6C5}" type="sibTrans" cxnId="{B219359B-25A7-4A1E-8A48-4C251CF7758B}">
      <dgm:prSet/>
      <dgm:spPr/>
      <dgm:t>
        <a:bodyPr/>
        <a:lstStyle/>
        <a:p>
          <a:endParaRPr lang="cs-CZ"/>
        </a:p>
      </dgm:t>
    </dgm:pt>
    <dgm:pt modelId="{A1025423-4D38-448F-866A-C2F539C2A2CA}">
      <dgm:prSet phldrT="[Text]"/>
      <dgm:spPr/>
      <dgm:t>
        <a:bodyPr/>
        <a:lstStyle/>
        <a:p>
          <a:r>
            <a:rPr lang="cs-CZ" dirty="0"/>
            <a:t>Propagace Vědecko-Výzkumných institucí</a:t>
          </a:r>
        </a:p>
      </dgm:t>
    </dgm:pt>
    <dgm:pt modelId="{8AA4E6CC-1DB9-4F67-A073-5449DC9EAFBF}" type="parTrans" cxnId="{D878E96C-B764-40A6-AD5F-BADE1F56FA08}">
      <dgm:prSet/>
      <dgm:spPr/>
      <dgm:t>
        <a:bodyPr/>
        <a:lstStyle/>
        <a:p>
          <a:endParaRPr lang="cs-CZ"/>
        </a:p>
      </dgm:t>
    </dgm:pt>
    <dgm:pt modelId="{06E74077-7169-463A-B3A4-AD4B96532F36}" type="sibTrans" cxnId="{D878E96C-B764-40A6-AD5F-BADE1F56FA08}">
      <dgm:prSet/>
      <dgm:spPr/>
      <dgm:t>
        <a:bodyPr/>
        <a:lstStyle/>
        <a:p>
          <a:endParaRPr lang="cs-CZ"/>
        </a:p>
      </dgm:t>
    </dgm:pt>
    <dgm:pt modelId="{C246AC57-924D-4453-BBE0-3F30BD0FBC56}">
      <dgm:prSet phldrT="[Text]"/>
      <dgm:spPr/>
      <dgm:t>
        <a:bodyPr/>
        <a:lstStyle/>
        <a:p>
          <a:r>
            <a:rPr lang="cs-CZ" dirty="0"/>
            <a:t>Komunikace s médii</a:t>
          </a:r>
        </a:p>
      </dgm:t>
    </dgm:pt>
    <dgm:pt modelId="{54B3DC37-E110-45BE-AC15-B504AB0DB0AA}" type="parTrans" cxnId="{BE8DBB0D-45CD-4F8D-BB6B-56CED3B5B0AD}">
      <dgm:prSet/>
      <dgm:spPr/>
      <dgm:t>
        <a:bodyPr/>
        <a:lstStyle/>
        <a:p>
          <a:endParaRPr lang="cs-CZ"/>
        </a:p>
      </dgm:t>
    </dgm:pt>
    <dgm:pt modelId="{A997F843-B88D-4E82-954C-34AD62E5C2FF}" type="sibTrans" cxnId="{BE8DBB0D-45CD-4F8D-BB6B-56CED3B5B0AD}">
      <dgm:prSet/>
      <dgm:spPr/>
      <dgm:t>
        <a:bodyPr/>
        <a:lstStyle/>
        <a:p>
          <a:endParaRPr lang="cs-CZ"/>
        </a:p>
      </dgm:t>
    </dgm:pt>
    <dgm:pt modelId="{91FDCD21-4F74-467D-B400-296A4133A036}">
      <dgm:prSet phldrT="[Text]"/>
      <dgm:spPr/>
      <dgm:t>
        <a:bodyPr/>
        <a:lstStyle/>
        <a:p>
          <a:r>
            <a:rPr lang="cs-CZ" dirty="0"/>
            <a:t>Popularizace vědy a výzkumu (</a:t>
          </a:r>
          <a:r>
            <a:rPr lang="cs-CZ" dirty="0" err="1"/>
            <a:t>VaV</a:t>
          </a:r>
          <a:r>
            <a:rPr lang="cs-CZ" dirty="0"/>
            <a:t>)</a:t>
          </a:r>
        </a:p>
      </dgm:t>
    </dgm:pt>
    <dgm:pt modelId="{A85AD6D4-4329-41BA-A601-39C08EDA5005}" type="parTrans" cxnId="{284A1585-34ED-48B6-8AED-545221D1BCB1}">
      <dgm:prSet/>
      <dgm:spPr/>
      <dgm:t>
        <a:bodyPr/>
        <a:lstStyle/>
        <a:p>
          <a:endParaRPr lang="cs-CZ"/>
        </a:p>
      </dgm:t>
    </dgm:pt>
    <dgm:pt modelId="{5C3405F9-C105-487B-821B-10137F37B187}" type="sibTrans" cxnId="{284A1585-34ED-48B6-8AED-545221D1BCB1}">
      <dgm:prSet/>
      <dgm:spPr/>
      <dgm:t>
        <a:bodyPr/>
        <a:lstStyle/>
        <a:p>
          <a:endParaRPr lang="cs-CZ"/>
        </a:p>
      </dgm:t>
    </dgm:pt>
    <dgm:pt modelId="{8FC40DAF-0DA0-4199-A92A-F2D83266D2BB}" type="pres">
      <dgm:prSet presAssocID="{D3C55BD3-97CA-4851-8FDD-4B47C50A9E55}" presName="composite" presStyleCnt="0">
        <dgm:presLayoutVars>
          <dgm:chMax val="1"/>
          <dgm:dir/>
          <dgm:resizeHandles val="exact"/>
        </dgm:presLayoutVars>
      </dgm:prSet>
      <dgm:spPr/>
    </dgm:pt>
    <dgm:pt modelId="{37A7A1BE-73AF-48C5-BD21-4A7D89BD1662}" type="pres">
      <dgm:prSet presAssocID="{8FA17785-C146-4358-989B-7CDEB8E789A3}" presName="roof" presStyleLbl="dkBgShp" presStyleIdx="0" presStyleCnt="2"/>
      <dgm:spPr/>
    </dgm:pt>
    <dgm:pt modelId="{6CA2B63E-9BEA-4467-A426-B15562383C0C}" type="pres">
      <dgm:prSet presAssocID="{8FA17785-C146-4358-989B-7CDEB8E789A3}" presName="pillars" presStyleCnt="0"/>
      <dgm:spPr/>
    </dgm:pt>
    <dgm:pt modelId="{9E271F2A-E06E-464B-B0A5-15AA192E9F7A}" type="pres">
      <dgm:prSet presAssocID="{8FA17785-C146-4358-989B-7CDEB8E789A3}" presName="pillar1" presStyleLbl="node1" presStyleIdx="0" presStyleCnt="4">
        <dgm:presLayoutVars>
          <dgm:bulletEnabled val="1"/>
        </dgm:presLayoutVars>
      </dgm:prSet>
      <dgm:spPr/>
    </dgm:pt>
    <dgm:pt modelId="{F63639BA-ACE4-4338-9EC5-8358471897A2}" type="pres">
      <dgm:prSet presAssocID="{A1025423-4D38-448F-866A-C2F539C2A2CA}" presName="pillarX" presStyleLbl="node1" presStyleIdx="1" presStyleCnt="4">
        <dgm:presLayoutVars>
          <dgm:bulletEnabled val="1"/>
        </dgm:presLayoutVars>
      </dgm:prSet>
      <dgm:spPr/>
    </dgm:pt>
    <dgm:pt modelId="{06BBB945-6BCB-45ED-8FBF-23E1D0240955}" type="pres">
      <dgm:prSet presAssocID="{C246AC57-924D-4453-BBE0-3F30BD0FBC56}" presName="pillarX" presStyleLbl="node1" presStyleIdx="2" presStyleCnt="4">
        <dgm:presLayoutVars>
          <dgm:bulletEnabled val="1"/>
        </dgm:presLayoutVars>
      </dgm:prSet>
      <dgm:spPr/>
    </dgm:pt>
    <dgm:pt modelId="{B71A2C92-A632-4BAC-8C94-AB569C350FCE}" type="pres">
      <dgm:prSet presAssocID="{91FDCD21-4F74-467D-B400-296A4133A036}" presName="pillarX" presStyleLbl="node1" presStyleIdx="3" presStyleCnt="4">
        <dgm:presLayoutVars>
          <dgm:bulletEnabled val="1"/>
        </dgm:presLayoutVars>
      </dgm:prSet>
      <dgm:spPr/>
    </dgm:pt>
    <dgm:pt modelId="{AA81A2E2-BAC3-4368-976E-418FD8BC3AD9}" type="pres">
      <dgm:prSet presAssocID="{8FA17785-C146-4358-989B-7CDEB8E789A3}" presName="base" presStyleLbl="dkBgShp" presStyleIdx="1" presStyleCnt="2"/>
      <dgm:spPr/>
    </dgm:pt>
  </dgm:ptLst>
  <dgm:cxnLst>
    <dgm:cxn modelId="{7DAD6604-AFFB-4D30-80C6-70450FA28F29}" type="presOf" srcId="{5851C931-9289-4F2F-A352-838D062E9CFB}" destId="{9E271F2A-E06E-464B-B0A5-15AA192E9F7A}" srcOrd="0" destOrd="0" presId="urn:microsoft.com/office/officeart/2005/8/layout/hList3"/>
    <dgm:cxn modelId="{BE8DBB0D-45CD-4F8D-BB6B-56CED3B5B0AD}" srcId="{8FA17785-C146-4358-989B-7CDEB8E789A3}" destId="{C246AC57-924D-4453-BBE0-3F30BD0FBC56}" srcOrd="2" destOrd="0" parTransId="{54B3DC37-E110-45BE-AC15-B504AB0DB0AA}" sibTransId="{A997F843-B88D-4E82-954C-34AD62E5C2FF}"/>
    <dgm:cxn modelId="{CA86AB15-8A19-4F62-99EB-4C1915167CA3}" type="presOf" srcId="{91FDCD21-4F74-467D-B400-296A4133A036}" destId="{B71A2C92-A632-4BAC-8C94-AB569C350FCE}" srcOrd="0" destOrd="0" presId="urn:microsoft.com/office/officeart/2005/8/layout/hList3"/>
    <dgm:cxn modelId="{E7FA963D-8DA6-404D-A263-5CA17F2E111C}" type="presOf" srcId="{D3C55BD3-97CA-4851-8FDD-4B47C50A9E55}" destId="{8FC40DAF-0DA0-4199-A92A-F2D83266D2BB}" srcOrd="0" destOrd="0" presId="urn:microsoft.com/office/officeart/2005/8/layout/hList3"/>
    <dgm:cxn modelId="{0EBD8C61-EFB1-457D-8EFA-B7925F46E20C}" srcId="{D3C55BD3-97CA-4851-8FDD-4B47C50A9E55}" destId="{8FA17785-C146-4358-989B-7CDEB8E789A3}" srcOrd="0" destOrd="0" parTransId="{20F01375-0AD3-4FA2-95EF-9A629CDC0B70}" sibTransId="{AD294B07-E745-488D-986C-896C51446FCC}"/>
    <dgm:cxn modelId="{D878E96C-B764-40A6-AD5F-BADE1F56FA08}" srcId="{8FA17785-C146-4358-989B-7CDEB8E789A3}" destId="{A1025423-4D38-448F-866A-C2F539C2A2CA}" srcOrd="1" destOrd="0" parTransId="{8AA4E6CC-1DB9-4F67-A073-5449DC9EAFBF}" sibTransId="{06E74077-7169-463A-B3A4-AD4B96532F36}"/>
    <dgm:cxn modelId="{017EFA56-C72C-46C8-9B5A-9FCEA9F53BF9}" type="presOf" srcId="{8FA17785-C146-4358-989B-7CDEB8E789A3}" destId="{37A7A1BE-73AF-48C5-BD21-4A7D89BD1662}" srcOrd="0" destOrd="0" presId="urn:microsoft.com/office/officeart/2005/8/layout/hList3"/>
    <dgm:cxn modelId="{284A1585-34ED-48B6-8AED-545221D1BCB1}" srcId="{8FA17785-C146-4358-989B-7CDEB8E789A3}" destId="{91FDCD21-4F74-467D-B400-296A4133A036}" srcOrd="3" destOrd="0" parTransId="{A85AD6D4-4329-41BA-A601-39C08EDA5005}" sibTransId="{5C3405F9-C105-487B-821B-10137F37B187}"/>
    <dgm:cxn modelId="{B219359B-25A7-4A1E-8A48-4C251CF7758B}" srcId="{8FA17785-C146-4358-989B-7CDEB8E789A3}" destId="{5851C931-9289-4F2F-A352-838D062E9CFB}" srcOrd="0" destOrd="0" parTransId="{A221D4C8-6D2D-4EA8-AF5D-C72F5EFEBCC5}" sibTransId="{CFDAE118-1CB3-4CD7-8966-AF0E456DF6C5}"/>
    <dgm:cxn modelId="{543003B5-C1AD-45E9-815E-F183A2228DC4}" type="presOf" srcId="{C246AC57-924D-4453-BBE0-3F30BD0FBC56}" destId="{06BBB945-6BCB-45ED-8FBF-23E1D0240955}" srcOrd="0" destOrd="0" presId="urn:microsoft.com/office/officeart/2005/8/layout/hList3"/>
    <dgm:cxn modelId="{878CA7FE-5E27-4E55-B335-2D8CCCA702F7}" type="presOf" srcId="{A1025423-4D38-448F-866A-C2F539C2A2CA}" destId="{F63639BA-ACE4-4338-9EC5-8358471897A2}" srcOrd="0" destOrd="0" presId="urn:microsoft.com/office/officeart/2005/8/layout/hList3"/>
    <dgm:cxn modelId="{BB491D22-84DD-4EBE-956C-8B8418B3C9ED}" type="presParOf" srcId="{8FC40DAF-0DA0-4199-A92A-F2D83266D2BB}" destId="{37A7A1BE-73AF-48C5-BD21-4A7D89BD1662}" srcOrd="0" destOrd="0" presId="urn:microsoft.com/office/officeart/2005/8/layout/hList3"/>
    <dgm:cxn modelId="{C5788E7A-26BA-4BD7-BA52-C655AB83AC31}" type="presParOf" srcId="{8FC40DAF-0DA0-4199-A92A-F2D83266D2BB}" destId="{6CA2B63E-9BEA-4467-A426-B15562383C0C}" srcOrd="1" destOrd="0" presId="urn:microsoft.com/office/officeart/2005/8/layout/hList3"/>
    <dgm:cxn modelId="{DCD9839E-4A7F-40CF-836C-93E079E0EC29}" type="presParOf" srcId="{6CA2B63E-9BEA-4467-A426-B15562383C0C}" destId="{9E271F2A-E06E-464B-B0A5-15AA192E9F7A}" srcOrd="0" destOrd="0" presId="urn:microsoft.com/office/officeart/2005/8/layout/hList3"/>
    <dgm:cxn modelId="{E95A6861-8CF7-46A3-A744-A54487831366}" type="presParOf" srcId="{6CA2B63E-9BEA-4467-A426-B15562383C0C}" destId="{F63639BA-ACE4-4338-9EC5-8358471897A2}" srcOrd="1" destOrd="0" presId="urn:microsoft.com/office/officeart/2005/8/layout/hList3"/>
    <dgm:cxn modelId="{AC0E1CB5-36B8-40D2-9594-D993943532A4}" type="presParOf" srcId="{6CA2B63E-9BEA-4467-A426-B15562383C0C}" destId="{06BBB945-6BCB-45ED-8FBF-23E1D0240955}" srcOrd="2" destOrd="0" presId="urn:microsoft.com/office/officeart/2005/8/layout/hList3"/>
    <dgm:cxn modelId="{3413815E-D375-4362-A934-1D12236AD589}" type="presParOf" srcId="{6CA2B63E-9BEA-4467-A426-B15562383C0C}" destId="{B71A2C92-A632-4BAC-8C94-AB569C350FCE}" srcOrd="3" destOrd="0" presId="urn:microsoft.com/office/officeart/2005/8/layout/hList3"/>
    <dgm:cxn modelId="{3885D103-4936-40FD-9FA2-0FBBE1DB006B}" type="presParOf" srcId="{8FC40DAF-0DA0-4199-A92A-F2D83266D2BB}" destId="{AA81A2E2-BAC3-4368-976E-418FD8BC3AD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C55BD3-97CA-4851-8FDD-4B47C50A9E55}" type="doc">
      <dgm:prSet loTypeId="urn:microsoft.com/office/officeart/2005/8/layout/hList3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8FA17785-C146-4358-989B-7CDEB8E789A3}">
      <dgm:prSet phldrT="[Text]" custT="1"/>
      <dgm:spPr/>
      <dgm:t>
        <a:bodyPr/>
        <a:lstStyle/>
        <a:p>
          <a:r>
            <a:rPr lang="cs-CZ" sz="4000" dirty="0">
              <a:solidFill>
                <a:schemeClr val="bg1"/>
              </a:solidFill>
            </a:rPr>
            <a:t>Složena z:</a:t>
          </a:r>
        </a:p>
      </dgm:t>
    </dgm:pt>
    <dgm:pt modelId="{20F01375-0AD3-4FA2-95EF-9A629CDC0B70}" type="parTrans" cxnId="{0EBD8C61-EFB1-457D-8EFA-B7925F46E20C}">
      <dgm:prSet/>
      <dgm:spPr/>
      <dgm:t>
        <a:bodyPr/>
        <a:lstStyle/>
        <a:p>
          <a:endParaRPr lang="cs-CZ"/>
        </a:p>
      </dgm:t>
    </dgm:pt>
    <dgm:pt modelId="{AD294B07-E745-488D-986C-896C51446FCC}" type="sibTrans" cxnId="{0EBD8C61-EFB1-457D-8EFA-B7925F46E20C}">
      <dgm:prSet/>
      <dgm:spPr/>
      <dgm:t>
        <a:bodyPr/>
        <a:lstStyle/>
        <a:p>
          <a:endParaRPr lang="cs-CZ"/>
        </a:p>
      </dgm:t>
    </dgm:pt>
    <dgm:pt modelId="{5851C931-9289-4F2F-A352-838D062E9CFB}">
      <dgm:prSet phldrT="[Text]"/>
      <dgm:spPr/>
      <dgm:t>
        <a:bodyPr/>
        <a:lstStyle/>
        <a:p>
          <a:r>
            <a:rPr lang="cs-CZ" dirty="0"/>
            <a:t>Vědecká komunikace</a:t>
          </a:r>
        </a:p>
      </dgm:t>
    </dgm:pt>
    <dgm:pt modelId="{A221D4C8-6D2D-4EA8-AF5D-C72F5EFEBCC5}" type="parTrans" cxnId="{B219359B-25A7-4A1E-8A48-4C251CF7758B}">
      <dgm:prSet/>
      <dgm:spPr/>
      <dgm:t>
        <a:bodyPr/>
        <a:lstStyle/>
        <a:p>
          <a:endParaRPr lang="cs-CZ"/>
        </a:p>
      </dgm:t>
    </dgm:pt>
    <dgm:pt modelId="{CFDAE118-1CB3-4CD7-8966-AF0E456DF6C5}" type="sibTrans" cxnId="{B219359B-25A7-4A1E-8A48-4C251CF7758B}">
      <dgm:prSet/>
      <dgm:spPr/>
      <dgm:t>
        <a:bodyPr/>
        <a:lstStyle/>
        <a:p>
          <a:endParaRPr lang="cs-CZ"/>
        </a:p>
      </dgm:t>
    </dgm:pt>
    <dgm:pt modelId="{A1025423-4D38-448F-866A-C2F539C2A2CA}">
      <dgm:prSet phldrT="[Text]"/>
      <dgm:spPr/>
      <dgm:t>
        <a:bodyPr/>
        <a:lstStyle/>
        <a:p>
          <a:r>
            <a:rPr lang="cs-CZ" dirty="0"/>
            <a:t>Propagace Vědecko-Výzkumných institucí</a:t>
          </a:r>
        </a:p>
      </dgm:t>
    </dgm:pt>
    <dgm:pt modelId="{8AA4E6CC-1DB9-4F67-A073-5449DC9EAFBF}" type="parTrans" cxnId="{D878E96C-B764-40A6-AD5F-BADE1F56FA08}">
      <dgm:prSet/>
      <dgm:spPr/>
      <dgm:t>
        <a:bodyPr/>
        <a:lstStyle/>
        <a:p>
          <a:endParaRPr lang="cs-CZ"/>
        </a:p>
      </dgm:t>
    </dgm:pt>
    <dgm:pt modelId="{06E74077-7169-463A-B3A4-AD4B96532F36}" type="sibTrans" cxnId="{D878E96C-B764-40A6-AD5F-BADE1F56FA08}">
      <dgm:prSet/>
      <dgm:spPr/>
      <dgm:t>
        <a:bodyPr/>
        <a:lstStyle/>
        <a:p>
          <a:endParaRPr lang="cs-CZ"/>
        </a:p>
      </dgm:t>
    </dgm:pt>
    <dgm:pt modelId="{C246AC57-924D-4453-BBE0-3F30BD0FBC56}">
      <dgm:prSet phldrT="[Text]"/>
      <dgm:spPr/>
      <dgm:t>
        <a:bodyPr/>
        <a:lstStyle/>
        <a:p>
          <a:r>
            <a:rPr lang="cs-CZ" dirty="0"/>
            <a:t>Komunikace s médii</a:t>
          </a:r>
        </a:p>
      </dgm:t>
    </dgm:pt>
    <dgm:pt modelId="{54B3DC37-E110-45BE-AC15-B504AB0DB0AA}" type="parTrans" cxnId="{BE8DBB0D-45CD-4F8D-BB6B-56CED3B5B0AD}">
      <dgm:prSet/>
      <dgm:spPr/>
      <dgm:t>
        <a:bodyPr/>
        <a:lstStyle/>
        <a:p>
          <a:endParaRPr lang="cs-CZ"/>
        </a:p>
      </dgm:t>
    </dgm:pt>
    <dgm:pt modelId="{A997F843-B88D-4E82-954C-34AD62E5C2FF}" type="sibTrans" cxnId="{BE8DBB0D-45CD-4F8D-BB6B-56CED3B5B0AD}">
      <dgm:prSet/>
      <dgm:spPr/>
      <dgm:t>
        <a:bodyPr/>
        <a:lstStyle/>
        <a:p>
          <a:endParaRPr lang="cs-CZ"/>
        </a:p>
      </dgm:t>
    </dgm:pt>
    <dgm:pt modelId="{91FDCD21-4F74-467D-B400-296A4133A036}">
      <dgm:prSet phldrT="[Text]"/>
      <dgm:spPr/>
      <dgm:t>
        <a:bodyPr/>
        <a:lstStyle/>
        <a:p>
          <a:r>
            <a:rPr lang="cs-CZ" dirty="0"/>
            <a:t>Popularizace vědy a výzkumu (</a:t>
          </a:r>
          <a:r>
            <a:rPr lang="cs-CZ" dirty="0" err="1"/>
            <a:t>VaV</a:t>
          </a:r>
          <a:r>
            <a:rPr lang="cs-CZ" dirty="0"/>
            <a:t>)</a:t>
          </a:r>
        </a:p>
      </dgm:t>
    </dgm:pt>
    <dgm:pt modelId="{A85AD6D4-4329-41BA-A601-39C08EDA5005}" type="parTrans" cxnId="{284A1585-34ED-48B6-8AED-545221D1BCB1}">
      <dgm:prSet/>
      <dgm:spPr/>
      <dgm:t>
        <a:bodyPr/>
        <a:lstStyle/>
        <a:p>
          <a:endParaRPr lang="cs-CZ"/>
        </a:p>
      </dgm:t>
    </dgm:pt>
    <dgm:pt modelId="{5C3405F9-C105-487B-821B-10137F37B187}" type="sibTrans" cxnId="{284A1585-34ED-48B6-8AED-545221D1BCB1}">
      <dgm:prSet/>
      <dgm:spPr/>
      <dgm:t>
        <a:bodyPr/>
        <a:lstStyle/>
        <a:p>
          <a:endParaRPr lang="cs-CZ"/>
        </a:p>
      </dgm:t>
    </dgm:pt>
    <dgm:pt modelId="{8FC40DAF-0DA0-4199-A92A-F2D83266D2BB}" type="pres">
      <dgm:prSet presAssocID="{D3C55BD3-97CA-4851-8FDD-4B47C50A9E55}" presName="composite" presStyleCnt="0">
        <dgm:presLayoutVars>
          <dgm:chMax val="1"/>
          <dgm:dir/>
          <dgm:resizeHandles val="exact"/>
        </dgm:presLayoutVars>
      </dgm:prSet>
      <dgm:spPr/>
    </dgm:pt>
    <dgm:pt modelId="{37A7A1BE-73AF-48C5-BD21-4A7D89BD1662}" type="pres">
      <dgm:prSet presAssocID="{8FA17785-C146-4358-989B-7CDEB8E789A3}" presName="roof" presStyleLbl="dkBgShp" presStyleIdx="0" presStyleCnt="2"/>
      <dgm:spPr/>
    </dgm:pt>
    <dgm:pt modelId="{6CA2B63E-9BEA-4467-A426-B15562383C0C}" type="pres">
      <dgm:prSet presAssocID="{8FA17785-C146-4358-989B-7CDEB8E789A3}" presName="pillars" presStyleCnt="0"/>
      <dgm:spPr/>
    </dgm:pt>
    <dgm:pt modelId="{9E271F2A-E06E-464B-B0A5-15AA192E9F7A}" type="pres">
      <dgm:prSet presAssocID="{8FA17785-C146-4358-989B-7CDEB8E789A3}" presName="pillar1" presStyleLbl="node1" presStyleIdx="0" presStyleCnt="4">
        <dgm:presLayoutVars>
          <dgm:bulletEnabled val="1"/>
        </dgm:presLayoutVars>
      </dgm:prSet>
      <dgm:spPr/>
    </dgm:pt>
    <dgm:pt modelId="{F63639BA-ACE4-4338-9EC5-8358471897A2}" type="pres">
      <dgm:prSet presAssocID="{A1025423-4D38-448F-866A-C2F539C2A2CA}" presName="pillarX" presStyleLbl="node1" presStyleIdx="1" presStyleCnt="4">
        <dgm:presLayoutVars>
          <dgm:bulletEnabled val="1"/>
        </dgm:presLayoutVars>
      </dgm:prSet>
      <dgm:spPr/>
    </dgm:pt>
    <dgm:pt modelId="{06BBB945-6BCB-45ED-8FBF-23E1D0240955}" type="pres">
      <dgm:prSet presAssocID="{C246AC57-924D-4453-BBE0-3F30BD0FBC56}" presName="pillarX" presStyleLbl="node1" presStyleIdx="2" presStyleCnt="4">
        <dgm:presLayoutVars>
          <dgm:bulletEnabled val="1"/>
        </dgm:presLayoutVars>
      </dgm:prSet>
      <dgm:spPr/>
    </dgm:pt>
    <dgm:pt modelId="{B71A2C92-A632-4BAC-8C94-AB569C350FCE}" type="pres">
      <dgm:prSet presAssocID="{91FDCD21-4F74-467D-B400-296A4133A036}" presName="pillarX" presStyleLbl="node1" presStyleIdx="3" presStyleCnt="4">
        <dgm:presLayoutVars>
          <dgm:bulletEnabled val="1"/>
        </dgm:presLayoutVars>
      </dgm:prSet>
      <dgm:spPr/>
    </dgm:pt>
    <dgm:pt modelId="{AA81A2E2-BAC3-4368-976E-418FD8BC3AD9}" type="pres">
      <dgm:prSet presAssocID="{8FA17785-C146-4358-989B-7CDEB8E789A3}" presName="base" presStyleLbl="dkBgShp" presStyleIdx="1" presStyleCnt="2"/>
      <dgm:spPr/>
    </dgm:pt>
  </dgm:ptLst>
  <dgm:cxnLst>
    <dgm:cxn modelId="{7DAD6604-AFFB-4D30-80C6-70450FA28F29}" type="presOf" srcId="{5851C931-9289-4F2F-A352-838D062E9CFB}" destId="{9E271F2A-E06E-464B-B0A5-15AA192E9F7A}" srcOrd="0" destOrd="0" presId="urn:microsoft.com/office/officeart/2005/8/layout/hList3"/>
    <dgm:cxn modelId="{BE8DBB0D-45CD-4F8D-BB6B-56CED3B5B0AD}" srcId="{8FA17785-C146-4358-989B-7CDEB8E789A3}" destId="{C246AC57-924D-4453-BBE0-3F30BD0FBC56}" srcOrd="2" destOrd="0" parTransId="{54B3DC37-E110-45BE-AC15-B504AB0DB0AA}" sibTransId="{A997F843-B88D-4E82-954C-34AD62E5C2FF}"/>
    <dgm:cxn modelId="{CA86AB15-8A19-4F62-99EB-4C1915167CA3}" type="presOf" srcId="{91FDCD21-4F74-467D-B400-296A4133A036}" destId="{B71A2C92-A632-4BAC-8C94-AB569C350FCE}" srcOrd="0" destOrd="0" presId="urn:microsoft.com/office/officeart/2005/8/layout/hList3"/>
    <dgm:cxn modelId="{E7FA963D-8DA6-404D-A263-5CA17F2E111C}" type="presOf" srcId="{D3C55BD3-97CA-4851-8FDD-4B47C50A9E55}" destId="{8FC40DAF-0DA0-4199-A92A-F2D83266D2BB}" srcOrd="0" destOrd="0" presId="urn:microsoft.com/office/officeart/2005/8/layout/hList3"/>
    <dgm:cxn modelId="{0EBD8C61-EFB1-457D-8EFA-B7925F46E20C}" srcId="{D3C55BD3-97CA-4851-8FDD-4B47C50A9E55}" destId="{8FA17785-C146-4358-989B-7CDEB8E789A3}" srcOrd="0" destOrd="0" parTransId="{20F01375-0AD3-4FA2-95EF-9A629CDC0B70}" sibTransId="{AD294B07-E745-488D-986C-896C51446FCC}"/>
    <dgm:cxn modelId="{D878E96C-B764-40A6-AD5F-BADE1F56FA08}" srcId="{8FA17785-C146-4358-989B-7CDEB8E789A3}" destId="{A1025423-4D38-448F-866A-C2F539C2A2CA}" srcOrd="1" destOrd="0" parTransId="{8AA4E6CC-1DB9-4F67-A073-5449DC9EAFBF}" sibTransId="{06E74077-7169-463A-B3A4-AD4B96532F36}"/>
    <dgm:cxn modelId="{017EFA56-C72C-46C8-9B5A-9FCEA9F53BF9}" type="presOf" srcId="{8FA17785-C146-4358-989B-7CDEB8E789A3}" destId="{37A7A1BE-73AF-48C5-BD21-4A7D89BD1662}" srcOrd="0" destOrd="0" presId="urn:microsoft.com/office/officeart/2005/8/layout/hList3"/>
    <dgm:cxn modelId="{284A1585-34ED-48B6-8AED-545221D1BCB1}" srcId="{8FA17785-C146-4358-989B-7CDEB8E789A3}" destId="{91FDCD21-4F74-467D-B400-296A4133A036}" srcOrd="3" destOrd="0" parTransId="{A85AD6D4-4329-41BA-A601-39C08EDA5005}" sibTransId="{5C3405F9-C105-487B-821B-10137F37B187}"/>
    <dgm:cxn modelId="{B219359B-25A7-4A1E-8A48-4C251CF7758B}" srcId="{8FA17785-C146-4358-989B-7CDEB8E789A3}" destId="{5851C931-9289-4F2F-A352-838D062E9CFB}" srcOrd="0" destOrd="0" parTransId="{A221D4C8-6D2D-4EA8-AF5D-C72F5EFEBCC5}" sibTransId="{CFDAE118-1CB3-4CD7-8966-AF0E456DF6C5}"/>
    <dgm:cxn modelId="{543003B5-C1AD-45E9-815E-F183A2228DC4}" type="presOf" srcId="{C246AC57-924D-4453-BBE0-3F30BD0FBC56}" destId="{06BBB945-6BCB-45ED-8FBF-23E1D0240955}" srcOrd="0" destOrd="0" presId="urn:microsoft.com/office/officeart/2005/8/layout/hList3"/>
    <dgm:cxn modelId="{878CA7FE-5E27-4E55-B335-2D8CCCA702F7}" type="presOf" srcId="{A1025423-4D38-448F-866A-C2F539C2A2CA}" destId="{F63639BA-ACE4-4338-9EC5-8358471897A2}" srcOrd="0" destOrd="0" presId="urn:microsoft.com/office/officeart/2005/8/layout/hList3"/>
    <dgm:cxn modelId="{BB491D22-84DD-4EBE-956C-8B8418B3C9ED}" type="presParOf" srcId="{8FC40DAF-0DA0-4199-A92A-F2D83266D2BB}" destId="{37A7A1BE-73AF-48C5-BD21-4A7D89BD1662}" srcOrd="0" destOrd="0" presId="urn:microsoft.com/office/officeart/2005/8/layout/hList3"/>
    <dgm:cxn modelId="{C5788E7A-26BA-4BD7-BA52-C655AB83AC31}" type="presParOf" srcId="{8FC40DAF-0DA0-4199-A92A-F2D83266D2BB}" destId="{6CA2B63E-9BEA-4467-A426-B15562383C0C}" srcOrd="1" destOrd="0" presId="urn:microsoft.com/office/officeart/2005/8/layout/hList3"/>
    <dgm:cxn modelId="{DCD9839E-4A7F-40CF-836C-93E079E0EC29}" type="presParOf" srcId="{6CA2B63E-9BEA-4467-A426-B15562383C0C}" destId="{9E271F2A-E06E-464B-B0A5-15AA192E9F7A}" srcOrd="0" destOrd="0" presId="urn:microsoft.com/office/officeart/2005/8/layout/hList3"/>
    <dgm:cxn modelId="{E95A6861-8CF7-46A3-A744-A54487831366}" type="presParOf" srcId="{6CA2B63E-9BEA-4467-A426-B15562383C0C}" destId="{F63639BA-ACE4-4338-9EC5-8358471897A2}" srcOrd="1" destOrd="0" presId="urn:microsoft.com/office/officeart/2005/8/layout/hList3"/>
    <dgm:cxn modelId="{AC0E1CB5-36B8-40D2-9594-D993943532A4}" type="presParOf" srcId="{6CA2B63E-9BEA-4467-A426-B15562383C0C}" destId="{06BBB945-6BCB-45ED-8FBF-23E1D0240955}" srcOrd="2" destOrd="0" presId="urn:microsoft.com/office/officeart/2005/8/layout/hList3"/>
    <dgm:cxn modelId="{3413815E-D375-4362-A934-1D12236AD589}" type="presParOf" srcId="{6CA2B63E-9BEA-4467-A426-B15562383C0C}" destId="{B71A2C92-A632-4BAC-8C94-AB569C350FCE}" srcOrd="3" destOrd="0" presId="urn:microsoft.com/office/officeart/2005/8/layout/hList3"/>
    <dgm:cxn modelId="{3885D103-4936-40FD-9FA2-0FBBE1DB006B}" type="presParOf" srcId="{8FC40DAF-0DA0-4199-A92A-F2D83266D2BB}" destId="{AA81A2E2-BAC3-4368-976E-418FD8BC3AD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7A1BE-73AF-48C5-BD21-4A7D89BD1662}">
      <dsp:nvSpPr>
        <dsp:cNvPr id="0" name=""/>
        <dsp:cNvSpPr/>
      </dsp:nvSpPr>
      <dsp:spPr>
        <a:xfrm>
          <a:off x="0" y="0"/>
          <a:ext cx="5185774" cy="115740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solidFill>
                <a:schemeClr val="bg1"/>
              </a:solidFill>
            </a:rPr>
            <a:t>Složena z:</a:t>
          </a:r>
        </a:p>
      </dsp:txBody>
      <dsp:txXfrm>
        <a:off x="0" y="0"/>
        <a:ext cx="5185774" cy="1157404"/>
      </dsp:txXfrm>
    </dsp:sp>
    <dsp:sp modelId="{9E271F2A-E06E-464B-B0A5-15AA192E9F7A}">
      <dsp:nvSpPr>
        <dsp:cNvPr id="0" name=""/>
        <dsp:cNvSpPr/>
      </dsp:nvSpPr>
      <dsp:spPr>
        <a:xfrm>
          <a:off x="0" y="1157404"/>
          <a:ext cx="1296443" cy="2430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Vědecká komunikace</a:t>
          </a:r>
        </a:p>
      </dsp:txBody>
      <dsp:txXfrm>
        <a:off x="0" y="1157404"/>
        <a:ext cx="1296443" cy="2430549"/>
      </dsp:txXfrm>
    </dsp:sp>
    <dsp:sp modelId="{F63639BA-ACE4-4338-9EC5-8358471897A2}">
      <dsp:nvSpPr>
        <dsp:cNvPr id="0" name=""/>
        <dsp:cNvSpPr/>
      </dsp:nvSpPr>
      <dsp:spPr>
        <a:xfrm>
          <a:off x="1296443" y="1157404"/>
          <a:ext cx="1296443" cy="2430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Propagace Vědecko-Výzkumných institucí</a:t>
          </a:r>
        </a:p>
      </dsp:txBody>
      <dsp:txXfrm>
        <a:off x="1296443" y="1157404"/>
        <a:ext cx="1296443" cy="2430549"/>
      </dsp:txXfrm>
    </dsp:sp>
    <dsp:sp modelId="{06BBB945-6BCB-45ED-8FBF-23E1D0240955}">
      <dsp:nvSpPr>
        <dsp:cNvPr id="0" name=""/>
        <dsp:cNvSpPr/>
      </dsp:nvSpPr>
      <dsp:spPr>
        <a:xfrm>
          <a:off x="2592886" y="1157404"/>
          <a:ext cx="1296443" cy="2430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Komunikace s médii</a:t>
          </a:r>
        </a:p>
      </dsp:txBody>
      <dsp:txXfrm>
        <a:off x="2592886" y="1157404"/>
        <a:ext cx="1296443" cy="2430549"/>
      </dsp:txXfrm>
    </dsp:sp>
    <dsp:sp modelId="{B71A2C92-A632-4BAC-8C94-AB569C350FCE}">
      <dsp:nvSpPr>
        <dsp:cNvPr id="0" name=""/>
        <dsp:cNvSpPr/>
      </dsp:nvSpPr>
      <dsp:spPr>
        <a:xfrm>
          <a:off x="3889330" y="1157404"/>
          <a:ext cx="1296443" cy="2430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Popularizace vědy a výzkumu (</a:t>
          </a:r>
          <a:r>
            <a:rPr lang="cs-CZ" sz="1700" kern="1200" dirty="0" err="1"/>
            <a:t>VaV</a:t>
          </a:r>
          <a:r>
            <a:rPr lang="cs-CZ" sz="1700" kern="1200" dirty="0"/>
            <a:t>)</a:t>
          </a:r>
        </a:p>
      </dsp:txBody>
      <dsp:txXfrm>
        <a:off x="3889330" y="1157404"/>
        <a:ext cx="1296443" cy="2430549"/>
      </dsp:txXfrm>
    </dsp:sp>
    <dsp:sp modelId="{AA81A2E2-BAC3-4368-976E-418FD8BC3AD9}">
      <dsp:nvSpPr>
        <dsp:cNvPr id="0" name=""/>
        <dsp:cNvSpPr/>
      </dsp:nvSpPr>
      <dsp:spPr>
        <a:xfrm>
          <a:off x="0" y="3587953"/>
          <a:ext cx="5185774" cy="27006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A7A1BE-73AF-48C5-BD21-4A7D89BD1662}">
      <dsp:nvSpPr>
        <dsp:cNvPr id="0" name=""/>
        <dsp:cNvSpPr/>
      </dsp:nvSpPr>
      <dsp:spPr>
        <a:xfrm>
          <a:off x="0" y="0"/>
          <a:ext cx="5185774" cy="1157404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solidFill>
                <a:schemeClr val="bg1"/>
              </a:solidFill>
            </a:rPr>
            <a:t>Složena z:</a:t>
          </a:r>
        </a:p>
      </dsp:txBody>
      <dsp:txXfrm>
        <a:off x="0" y="0"/>
        <a:ext cx="5185774" cy="1157404"/>
      </dsp:txXfrm>
    </dsp:sp>
    <dsp:sp modelId="{9E271F2A-E06E-464B-B0A5-15AA192E9F7A}">
      <dsp:nvSpPr>
        <dsp:cNvPr id="0" name=""/>
        <dsp:cNvSpPr/>
      </dsp:nvSpPr>
      <dsp:spPr>
        <a:xfrm>
          <a:off x="0" y="1157404"/>
          <a:ext cx="1296443" cy="2430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Vědecká komunikace</a:t>
          </a:r>
        </a:p>
      </dsp:txBody>
      <dsp:txXfrm>
        <a:off x="0" y="1157404"/>
        <a:ext cx="1296443" cy="2430549"/>
      </dsp:txXfrm>
    </dsp:sp>
    <dsp:sp modelId="{F63639BA-ACE4-4338-9EC5-8358471897A2}">
      <dsp:nvSpPr>
        <dsp:cNvPr id="0" name=""/>
        <dsp:cNvSpPr/>
      </dsp:nvSpPr>
      <dsp:spPr>
        <a:xfrm>
          <a:off x="1296443" y="1157404"/>
          <a:ext cx="1296443" cy="2430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Propagace Vědecko-Výzkumných institucí</a:t>
          </a:r>
        </a:p>
      </dsp:txBody>
      <dsp:txXfrm>
        <a:off x="1296443" y="1157404"/>
        <a:ext cx="1296443" cy="2430549"/>
      </dsp:txXfrm>
    </dsp:sp>
    <dsp:sp modelId="{06BBB945-6BCB-45ED-8FBF-23E1D0240955}">
      <dsp:nvSpPr>
        <dsp:cNvPr id="0" name=""/>
        <dsp:cNvSpPr/>
      </dsp:nvSpPr>
      <dsp:spPr>
        <a:xfrm>
          <a:off x="2592886" y="1157404"/>
          <a:ext cx="1296443" cy="2430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Komunikace s médii</a:t>
          </a:r>
        </a:p>
      </dsp:txBody>
      <dsp:txXfrm>
        <a:off x="2592886" y="1157404"/>
        <a:ext cx="1296443" cy="2430549"/>
      </dsp:txXfrm>
    </dsp:sp>
    <dsp:sp modelId="{B71A2C92-A632-4BAC-8C94-AB569C350FCE}">
      <dsp:nvSpPr>
        <dsp:cNvPr id="0" name=""/>
        <dsp:cNvSpPr/>
      </dsp:nvSpPr>
      <dsp:spPr>
        <a:xfrm>
          <a:off x="3889330" y="1157404"/>
          <a:ext cx="1296443" cy="243054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shade val="92000"/>
                <a:satMod val="130000"/>
              </a:schemeClr>
            </a:gs>
            <a:gs pos="45000">
              <a:schemeClr val="accent1">
                <a:hueOff val="0"/>
                <a:satOff val="0"/>
                <a:lumOff val="0"/>
                <a:alphaOff val="0"/>
                <a:tint val="60000"/>
                <a:shade val="99000"/>
                <a:satMod val="1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Popularizace vědy a výzkumu (</a:t>
          </a:r>
          <a:r>
            <a:rPr lang="cs-CZ" sz="1700" kern="1200" dirty="0" err="1"/>
            <a:t>VaV</a:t>
          </a:r>
          <a:r>
            <a:rPr lang="cs-CZ" sz="1700" kern="1200" dirty="0"/>
            <a:t>)</a:t>
          </a:r>
        </a:p>
      </dsp:txBody>
      <dsp:txXfrm>
        <a:off x="3889330" y="1157404"/>
        <a:ext cx="1296443" cy="2430549"/>
      </dsp:txXfrm>
    </dsp:sp>
    <dsp:sp modelId="{AA81A2E2-BAC3-4368-976E-418FD8BC3AD9}">
      <dsp:nvSpPr>
        <dsp:cNvPr id="0" name=""/>
        <dsp:cNvSpPr/>
      </dsp:nvSpPr>
      <dsp:spPr>
        <a:xfrm>
          <a:off x="0" y="3587953"/>
          <a:ext cx="5185774" cy="270061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090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368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829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26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24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206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631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77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4821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01A0801-2C54-49D1-926F-0EDA9280A5BD}" type="slidenum">
              <a:rPr lang="cs-CZ" smtClean="0">
                <a:solidFill>
                  <a:srgbClr val="455F51"/>
                </a:solidFill>
              </a:rPr>
              <a:pPr/>
              <a:t>‹#›</a:t>
            </a:fld>
            <a:endParaRPr lang="cs-CZ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48E-388A-49F8-A7E2-9E6DE9BA3179}" type="datetimeFigureOut">
              <a:rPr lang="cs-CZ" smtClean="0"/>
              <a:pPr/>
              <a:t>03.03.2019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0801-2C54-49D1-926F-0EDA9280A5B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85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defTabSz="457200"/>
            <a:fld id="{5DF1248E-388A-49F8-A7E2-9E6DE9BA3179}" type="datetimeFigureOut">
              <a:rPr lang="cs-CZ" smtClean="0"/>
              <a:pPr defTabSz="457200"/>
              <a:t>03.03.2019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defTabSz="457200"/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defTabSz="457200"/>
            <a:fld id="{601A0801-2C54-49D1-926F-0EDA9280A5BD}" type="slidenum">
              <a:rPr lang="cs-CZ" smtClean="0"/>
              <a:pPr defTabSz="45720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8316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182347125135176/videos/1362629977106879/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is.muni.cz/auth/mail/mail_posli?to=juli.kovacova%40mail.muni.cz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body" idx="4294967295"/>
          </p:nvPr>
        </p:nvSpPr>
        <p:spPr>
          <a:xfrm>
            <a:off x="300625" y="5198171"/>
            <a:ext cx="860538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+mj-lt"/>
              </a:rPr>
              <a:t>Popularizace a komunikace vědy a výzkumu v praxi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1414" y="4982255"/>
            <a:ext cx="82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cs-CZ" dirty="0">
                <a:solidFill>
                  <a:srgbClr val="63A537">
                    <a:lumMod val="50000"/>
                  </a:srgbClr>
                </a:solidFill>
              </a:rPr>
              <a:t>______________________________________________________________________</a:t>
            </a:r>
          </a:p>
        </p:txBody>
      </p:sp>
      <p:pic>
        <p:nvPicPr>
          <p:cNvPr id="2" name="Obrázek 4" descr="Obsah obrázku osoba, strom, exteriér, obloha&#10;&#10;Popis vygenerovaný s velmi vysokou mírou spolehlivosti">
            <a:extLst>
              <a:ext uri="{FF2B5EF4-FFF2-40B4-BE49-F238E27FC236}">
                <a16:creationId xmlns:a16="http://schemas.microsoft.com/office/drawing/2014/main" id="{62B19406-4219-466F-B3F2-4E61729CA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80" y="372374"/>
            <a:ext cx="6725727" cy="45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58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8" descr="data:image/png;base64,%20iVBORw0KGgoAAAANSUhEUgAAAhcAAACjCAYAAAFOGgyUAAAAAXNSR0IArs4c6QAAAARnQU1BAACxjwv8YQUAAAAJcEhZcwAADsMAAA7DAcdvqGQAANDpSURBVHhe7F0HgF1F1f7u61uT3U3vCb33IipNUUABUbAA0osKCqiA/FJEOoKADVAUpIoFQRRQQaW3EEpoIUA66W376//3nbn37dvN281uSDbtfcnsnTt9zjlz5szcefd6eQJlGEL+tQyiIBlZurY3DlGIbldAHh7C4XpUbnE703gWpjztbxyKvJez+65Qnlh0COKb/ZZ5XJhSpt88DGnLvSJUVlXDp+EN/TazRF1YPoPmtw5RC+x+BeQjqN76fLJ2Dz+A9eRSaH3rMNbbXZ4wqre5ivFb+QHqemGY8DIpzIq7GTUkgNFpF3XC75nlCTGPf9sVlodpd8noxoLyaIE3sZqdttsVoXCW5+3MPH5H8ngP3subKbgbiGhpeLt0pMimHkd48qd7yBNBjkQO79qRomOYqHXslccO5EJqRAjpaD2riLNRzKiGiRo5Dz+57tqiPPofQi48mPkGMQ2LZLiSerkBLg/vr7n2J5bF86tUn0UoCVVOREvUq2iXzxK4ehxz2FldeE0xe9aLMTqCdMRj0aNYbxZ5vyc/veF6u3oKYJ5cJISUV2vt97JidkRCwToyK+iIrvfIZ/Kk2EDccNtg3HFbI2IVg3HauRnksk5k1dIp707BKaec4u6JD6bV4vqbQzj+W01Y0FqPm+6M4Z2FY5GLL7dhIbz77rv461//Sp911bD350K44IZBCMcq8ZmDliDUEUV4mDJlCsU9Zzlu/n09zr/Mww8vrcKSpQOwuG0bzJy7BX5ySwYnnB4R7QzvvPOO8/gIR0OIk7lX/oJdTQzG3LbR+Okv6/zYzugYJvo7iSXanbtmIhSmXJ7eEEMYILbtSBeQUGmVRw0RWxXh+cMoxMhgRO2sMpzUUcsAEyssPMPkEVIrS79HdoXyzKAkAocj6YBQiMMQMzm0xrkyA+oyYV7l+ZKXD+UQ2om1BNKd/C9Cb+xvaXKUhjAlwUGNdlDPvZLDRPLKQnMMybHSXJgkYGr10RSkcuZIHTUoyO9k3NpneSiuSp9jA0lDhzwliveOEMqa5r1lc33j1WJIRNUtZDRK2RYRQhAjrF30u/bJseOsX0TO8ZrOOckN6uG4Y7hyqu60a5M5V6cY0J5PuLQ+CpLBZHRqoN+iLmDb2Kgs/+VIZVex8gg2PkvA5cmYgISpsFygHx4QqwtybHjICOgHCLm0X5Y/VLuCefIsn5rHDyCUh/886peSKJFnpUaXSKRBsiFA+ieQtlLoPoYQlU477TTcfjtti/UcJ5x0oj8z9QBJRk/I5LL5E044IU+q+iHrF9TuE08+qVftXykxhKCgY479+kcmSpYuk2/K5/KN9LWu4HKMy+TTLuFHxEmnnGzX3ra5V8ToiieffsqovWz5cjbeoddEUrKXWO1E53ITvXzu5ZC5DP35l/24Qsk9IMs0PtGy2Wz+pZcn5k8+yRFgVbBSBdobqIgzzjgDyWQSX/rSl3DQQQdZWGGaK4Zqe4XhvB7zfeD2WzbFl7/egk/tOhf/fnEUHrh5tktnZn+HSguaqTLT6TRuuOEGvE0Da/SY0bjk4h9Z3EfFaiFGKRQTo7W1FX/84x8xefJkNC1vxE3fvNWWXCnOttF0BNlwFpEsO27JRQTg5JtPQn1dPXbbbTd84QtfQDTaMa12S+iPiDVGjG5RJBkyHg48IYKvHfVJPPnPl3HRD+swtn66JUPRoqu/0O/EyJAK4Ve5+KNRZATpAvFbQhLeqfMw6Q/0v2Ssw+hf0q/jKBOjCOVhUoSyZBShQzJyM9H89rfMWwo5L4XazR9CLhLvoGDuXeb5rn+zInJeErVbPIJ8yN+JUk2Nv0fz7D9Z/IrQfkoI1Vs+YHaEWRI52iPTT0eqbYal6AptBXiIoXLb+/0QghNR6/sncsJa4Ad0hts+iKJqW+28daBAjNSLEURp/PSEzJgbER38HfMrU34iG7wS2ye/zb8RSnw6uEP+5Z6FUXuk+V2W8VrFO6Zlk3KvRdnQYKeqM1S/2uLtbN1wYJ7saxHYzlkJlMxDFFomj/olfmizJheqgBdWSJy2ERtDnzZLLr/yCpx86il+Wrps2ApXPnpd+6ODbINWm7DKc9kVl1seoZBPztoSQiaszecB8LSTRlHQJtJPrr0Bp5x2qu246V67iZlQDdNoG9C1R48OsqooNlYFMc9P8MMLL7A2WJ6QtpaGsMThjI3aBpH9YZ5Sm0uiQQHaDrv45/wTHYHrbx+EG28bgfufqsDcZWNcQYQ2XCXCBb3LVp53RR0WLq3DqWcnULcz1xzfWIRMbgjCOccZbeyWMp+/fCYwbckm+Pu/avH3B6vMLA8QbOxqU9HL5jF98TC0YxOccWEIP7ujAd/6P0qzV4MLr6zCA4/QgCOmvPsu5s+fb35DPownnl2GBS1DcMvtJE6sDlf+Ms96OnW7gMIwyXCYIJZlBzRuGUTqhbUjmyP1owxnO1NjbuAwYQ+YxQiiYcJys8aKHMIZdtgNYttjDLMx2W0e4TA5wM/DioqGiS1HJA0MN5FWS5R/l6X0DnR5+C9P893tkWv7UG2LkDm0ZRnksb1cbiLki7y6ozw55lEOFae9OrVPWRXm9u5438XkL7SsOVqPkKVnYbxyYW2SkiMVdC/kPQ4ZNcvncmO4SkVawapUIm2btWqkpWBeNp8luTykkJXpO+UBOyUj3TZrbYc4xjq0N+nnUVuUTO2y2pVXRj3BP3nmCWU69jmDPOqY0qget3Gsq3+vjmZX3BstSIYqUVu6hVpkiSSSbgUpoWb/u4fyWCJ1mKtThbHjYXK2Oxi3tYPu12E+1auyekJRfIou1sc8QkEyzKPIIjdx0kRSlL0NMlmijqW09GXXPJ2cYIlc5+W1XfJSaX2nS3Ed5lO9XdKt4IpgPC/Koz4cd/xxndPLdUGPFqg2UcPhMH5zy68LQ2NDRkEySmHEsOHYc88912tCTJw40ff1ApKMlUH7i7QT8rM/nOOHrCK0X0mXy7fRI7fihnA+3+JvGvdyT7UElPNnv/h5/tFHH7W92d7uz/Y4TEpByY8/8QTsuOOOOPvMswphQm8kKL34JkSn+2a/PWmmecSZK8wZIRfR07Q8MvkBiOy61OJ6hKqV8+X7uBOOxzZbboVzzzvPBfQRfSZGMUhxe0L1m9/8Bs8/9xwi0SiuuOIKNDQ0uPl+BeLkkVz4c8Rn0lbRHfO+9E4MTz+/KVJNH+Kcb3OmyTUik4kgskeSKXT2Y0VC64n+1VdfjWQ6hfPOPQ/bbbutH/PR8JGI0R2KCZHJZDDx5Yl45OFHMG/hAuw14Vkct9/rFieDLhehyRbhNcOr7HnZ3dFqfOfWkzBy5HAceOCB2H777ftFb60RYnQHVZReeANiM8+2++0OoHEVjeGnNK3npvbE1z/1H0uUyXAC3l0ndyxZv6HfieHlmpB/jaa2LLguNZtFSqsru/mfEar9Yn/Ton+Jsa6jRztjY0OZGEUoD5MySmLFUUIxWR2SYvOCP2GsWJ4LXDG871AZQT1dsTrK74pSZVpY8GeVK9WWg1z36Kin6NpnrLweYQWNoe2X9MtViHmtCGlTqK+wXTbm88JoG3s14oO+S7uS4bYH1FGegnKTdDqTdudHrCe77UMIxQ8009XtnviwKpu5cK2xreqwdiL7CHcAlEXRebsspEdnoEXYjjHlevYB69mEHtahgL5AfWG2bD7GxVoG3s7qyIpQsbnU/xB+fb+PXI/2EUO7uJ3jUlhBY4h/kWzSiKGTqdqMFHFUqDYbAxeEyWnTs7BhKNrLzw5qN9g2VVmOTsjOmzfPVnaC1ZOjUFg2/tHVZJSFqS4Fk8v2vEH1KaHFa8vMxTqO6TZsTVE9GX87XvJumsTfVrNdd7+95qxiLo/tWYgyx1y95himK9Oo/YpWKpXlytSzCrbL74uDO7yuPEpsV0GBVibz2OJKdTK1Tz8dwZaA503IKRRZV6bK7ly+Jafz6W2SqjrcVTvrWTvTyXiWnY66q/oZHPq38cegMFK8Lf0QKsCKNgbvMi9x+UxKKmJJdGtUZz7EuT9qQmtTHoPG7IGBtUtRVfE+li7cGocftARvz0rj0UcX4tLztsbQhjfIBD2AyiIzmguyhjPx9ROORSLhjiVr5fnrm2+xevIveyb4wltz98XWw97BBTcNwbmnzcVx52UxuKICP/pBHIPrlmLqBxX47W+WITRgCK45lx3zFiCTzSDC/mW3+xfC8QNwzHFfRwXzCDrzdfvvfktfCniZYeqMX5fwya9W4/E/jMG1v0zhrDPaccUvBuAHJ0zHNy9J4fP7bYIvH/SOETJczBt7fFGLk7/xLYmsCd8222yD73znTBb9PvuzKddTg/Cd0xehxRuDq368BS666FWEEmn88KwQfv37MTjj5Ay+f/lbOObgarRk6/C/iUMQaXsXC1obcdh+m+Hw/d8tnGXXAzTVIZp9/vOfx2GfP5Qa47/Am/tTC6txTBTfEv9+Kom6+gSeeCyLZH4WRo7w8PaHm6KCQvntY+fi+ptakYpsgau/P4nMDQYOyVF0Zr4rehQMk2RKnKloxCmBEY6VFiagZHKk2TZEtJqNbfYfq6ilOednu1NjrjfBkBJQJccccwzuuvNO66gCCoIREF9+Of3xR1xWCahuJPxCcVINMiXLbuMEw+UFvnX6t/DLX/zSF7pkScHIhdwoDedzjkhWILVjiKOW3kJSv14DBQMUDOsQ8eZbb2HrrbZiXgoJpgGTNrUyPbY3E6V+oV+aLqzHFtJMVGl63BOyp6OiUxT5KImbYa8YbwpAf/QDDF8ghFQyiWhM6p/lBYJhhOAAJLGVxdJGa5HOtyCaUX6pIjGOCZk4x/JDWZbp92dlguF6WEDOHgjmpf5EGpbiCpKf00uu1XHG5gcKhbRRa7PZEBIGj2o8eCZmV3uQ42irLt59111+Z7N+PYpU2X4CwerjH79PYXYyrDSWllXTL2HQDyfcVcFkvvzKSvzql7+yeth63qmtvBSVISci2YNThluTFG5MUz/ol2OYyjfVbaDHbpwa3mbrrV1/KFw6NyDGi+UKimpXSgKtpFa+KmD5urBwBelRnKYOPZxVa5Um+FFKIBRCLB53955sgqBf8tJO0CUoP70c0TQrJG880kQP3O2ZJKPCaZ+XflZ2v0esqDGEfDvreZ8eUxWrAFd7ztuSOoRDx7MnfRbm4LeQ0p3P68DnR6lHQrg169FTaBEj7qIEMjcTSnG6mU/Np9G+KtDI09Q1gNfxrFISI4glPjhft3ntSORm8sYJTd8gekjb6vzEGF5L/15M9bSzj/EsaebUeB/h6qE+QyhEQxk1FloKpQWjjI0eRWLfd+hE0rF6qF3GOoXvfMcdt/so+EiCIWUT5/z361t/Y/4y1g4C2p944on2I5af/exndv9RsFqnkuOPPx4jRoywJ85ag8tgKjai+hs6QCZj1e0fyAjzx4GsMBmjvQLT+vkdNLfL7uj/folVoqdoq6f8b73zNq699locddRR+NR++1ua1UXvNWJjBEX+/R//wF/vvx/hSBgXXngRxoweXehcf4BrLLKPljlXS+lJ9YjIOF2FqvNcmmQpTJHtptCG3sxEI7yGBSOgkyipmn5/xx14+qmnUFdXh2uuuaZTmjWBfjM+g2p0lbT/5S9/wSOPPGJhwjFfPwZ7770PQqu7o6w2uehniM84s9MgP+XbEexzYBjHHLkJ2pvfwcT3dsXLk5fizC8v52qvEVOXbobN6qeSQO1+Dq43MlGEd2/3hesjzcKGnGjBwmbOmok//vFPeOftt23TbsL4CTj99NPtnI8Q0K6/BpSw1lclql4dDtRjcWNEBt0//8LzeOzfj9lJ8MamRjuAGQnrhxqeaaGddt4ZO2y/PQYMGICqqiorpxjJhTciPvusjtlASLD0FJfQVdVA4zLODi5Sr0/Re1p09jafdHsMAezYzB6dl6P69W5TUxNmz5mDiS+9hJcmTkRW+znsj02nTDNkyFBss+029ivfqopKyxf0e13FBr1cVcdkTqQW3YDYrLNdQIBYJYUggtffzmDmvGrcdGs7fnBmCHc/0IIZ70XwwB8rKStL7OlIgFKCsaFigxYMMxTzYaQW3wJv+jcRDrknpQUEKqm7q8Ef1bxP5eKI7drCWeSjTyPrOjZswWDPtDVv2/W6MamQ6Shm+wxfKZRHTj+T0fMGCoXkorfZ11Ns4BqjjFXFhq8Ty1gllDVGGSVR1hhllERZMMooiS6CwVnF/n/02aWjhOJdpQAudvXW89HL6gmF0ktW42+O2d++o/f5Plo9fUEnG0MePXhKzz4H2WVT0d17w7uDPZdSIcxXM/4E5BOHclWnt1BbdCfkuWxsn3EGsk2z1Qo/tHfQqSpbfnoeaiacCcQ+ybuEbjtDzfeWYdk7xyKS61tfDPkw9MbqbLgJ9Zvfzv4NYr0RlqmyisaUvdZiCpqnnBvwrk8I50Ksh66iBgM2uY0hekhXAqonNxEtUy81b18R1ms+2INc9RDUjr9JIS6iBLoYn/KmkXsl7g6b9hUBg+3sZBahnUUlvaJCOwDFnVW6Rci/MgTeR6wnG84gvJPuVYteGd7xIgWFLn3jWNQn7+RN3+vReVdl03G/+bn9MXTXx1m3YjoLhiiYfyWGUD69SvXoxLi2WHS+NbzdRHiRnf2YLlC1r5KOJoirVo/OzurVLpGdPmSI3rJTGp2mErez386cOrYvovTVufbmQ2SQJFoEs3OHnUeAHZVHK/Kqp2Q5K3NWtNUTTrsbO65WJBQCU3Jw690s9Jcsp2dn5zv9l93ERBde7U0sweP7AEwb8t9zXaqclTk700qEc7w37pdGThKayzLPKtZDQohu7uS7fN2jUw/dTRyeXqbD2vU7DTXCmu1fTV0zoWucTkTLhZzL6oU4ohOJSdHUPwmFroKUk5xT+VT9qoc+3VtZvOpQbVonpnM6Fa2y5NfLuKT26A8eeCut9VKlq6dOLba0tNhV0LuE8kjZmQwrq+DUU519jCDjv45BZzXcDqlulZ7/GBCiwKn5ehJqUT49i1/tpAO3Ojif1w95WID9bp/p5CRD1gfLpxurQZks3JrCQWTpqeod6xxEq+L+2HkSZlEKldLh9E8Fqc3U+aQfWWHwsqSdeGTFkvaqx2I66ikFlVYabGSIOsde1MSSVLgGUJ5/Mt5ou7cd5sRA5GIjkYuTqvFhLq+IaVIpePjpdTfguut/im9+y70bo7hJpj0kVAzVEfc8KhBL631ZOffSMetFmn69II3pGZQKV3cU4nrJSwjXXXc9fvaLn+Mv9xe9vo4xan9nSALIDU1DHKXSAnm9YYrCinwF+8bCfUHojDz+/e9/49rrrsUVV11ZaILew6/ft4RCKStadLF3rKGSrWKDY6NcO+OVLFsZyChOodQzvK+1OA0Mktz6KFxx5RWs5zp85yz/FRpd2qNbowev+hIHKoawvChIOsRYfkRTNP/notJkDNQT4z6gW8HIqqes6vHnwnhqynbIDhiFt2YPwmU/o8IekMbkqUNw7Z31+O4lSxFKtOCcS0fhiaeX2nDpzAj39Q29dE1nDa796XVGowBq81szBuFHP63EQ/+txjU3eTj+h0OpuMfg/GvG4uATwzjxDA8X3DSBI2EEvnZ2Ay67spk5Y0bg4sJUzwcffIBHHn0EyxqX+6FdHpwRetxx7W9HkGAJfPWcCTjk+DB+e/cgnPerrdHmDXaJ/G89dIZnmuLdqe/aSD71tFP9cAoV6X7N7aORrxyHpe074hvfi2DitEH4cPkEnHPDANzyhwYcd2YzvnvVICzNbI9G1OF3Dw3HjA+rceFNO2BZejhyFMigO++wL6pHRwzsDYGBpvGh97mdc7WHn9wM/OrWPB59LooFjcNw2S8/hot+5eGIs+L4wwMD8Z0fjcOUmZvgmB/r9zC9R7eCoZfPSSK9xAjss8Vb2HbPWZjy8mJUVHNUkcF3/WkR3n5rMQbr9YuZOBpq5iISouHKedAY0aVkOyPB8O+d3eWlmBol+RS++IUJXDmk0Z7PYOigNganUFfZhL/f0YDf3TEAwyoXIU6j6yc/qHEWC/32E7wi61zEs3pI4IG1Ou7fDThqv39KGB/MGoFN6hdhmxFZPPDPNgyOz0M7hU2/WXFDuwM2OnmV0jaP/IWr62w0vBTf+79ZyORaMWGzGPJtOTQtX4LBieWYPacJkValaseAinm4+kYPz/xzMZ54oRk//s4URHNxMwyd/aWrplzygNeGunp7B00xNHD1m5tzv+nh1JPTSGQXUk+3YHDlZNSSAUs/yFGwlqE+tAxJ/mtIL/Nz9g4ltsSTyE/yv3LCGBEiK61LKug3l6IZNb6pMC/Dzoe5HM00cyphRzjRhkRQ2gN5qeqdTG8yj5v/58yZY2dCVQjHHusZZj+wEVmznOv1qiUOEXhpTbrieYhCYOaev3qhTaBf8LAtETIjSwKYwbazfk5JzcB6mlqaUaPDNz6WvH4EBmbud2X7yLGskD7kxCnKTAw2T+3QTYjENrWr33Yqzsfi7MdQv/uzhaCrf3INzjvnXGOc2Ucv6bepXJmE9OMnpYqy/Skym1MgB4zkN6I2qL0R9lg/AIq40vIWpvmfdNv+eYTCu1q48NWjvoZ77rrbhEQN8ia5qVF2k+61pWBUDukH4qS1/faVtp7aL1ZEmUdtZHpNXgXsolf7j3T+EnCiXgKOEVz3UozDdPaTO1akUJ2BlF2QD6eYroVGpG+4mVAwjkKhdEKxChw5cqTdd4SwBvGB1wjLlCINpURo1yxHSH9/QsyjsRqiMESk5llXuIjZIT9PdaVUWGd0nUo8+8GvhEJ5WC+bbT5yT4ajlsC+ElgRKovunO99325d/1SABJODygYF+0BR0L6BBojekGmfF2A+2dBmw7Djrvl+Xmpoz5ahFljA3XfeZVqwmI6CjhO4fSYNKA9RahT7ZSCr0c8W1Q+pVntZLDsTaLfeonP3RSFWpL8qSQ0NXh1gJgeh/Q11TKmssuDnigzXrZIrv/wZdUYNo78zFNJJfq1uY7RNRX7Z+hPiMtEaJFuBzpjHKSvgHKvQ5pCGkWUpIiBTsQiNMMYo0ncSADU7aKnVRa9K0FJO06iFEVn7pbjkUgROmdwLxccHyRpqS8tNPwWBbdHVBohGrsoS15jXeMl+qBgJjNVrg8lV2FUAZGN0AsvWb1/VfrfaUVl+Y9Vfxuunl/rpsXVP7VE9Vr4ru1uhL0KXJLql5LEM/eiX9RtRWZfzm+O9hRc5P5wXU+0kEw2pKipTSjUDAyIXYNRVg/28QRmdyutyb1dXt7RMyHpN8uerOTBK12O2SJwrAttw88vpyRXqc31WoSKyamrXj7dp8DJGpXYGmZMNV5l2KM6/Ytk+7YJ73y9lIt6awuiyF9MJZHDOizMPr1aGX09xXcV12H3H1dVDjw3yLgLXBV22xDWfUxqz7zJ/x+novsHJbyhUQ9aPMy1gA8KXVqFQT+Yd0t798LnvCOppYGkjTJvYXO8iHURoqQdMphNV+goRzw09L7+NmwZKMM4o6DWSb1NLxq8MarMxQRrG24Ge0m2VSIawhINu2irVU6iJasvV04landDZ+JSPLkWJj9mo7iNsyAb52A2OOBMK16MCLBXDUpT8WG/0WhdoDpcatYabX2Eqk386FSejTyZZFlF9ka+vYHESCzNwSRNNGapUc7v5fTDWeq3HMav88wcT4J5HsVVOrHI9xh+1Vjq9Z5RYlZRRRpfx1RfoB0Mmf2W5Wqcwa9YsLF682L9bdayyYGy2+eY45dRTbItYP6wpY93A5ZdfXvgF20fBKgmGdMQWW25h/j/95c846ZSTzV/G2oM095y5H2JA3cDVosVXSTBkuMSjepKoZWkOt/32dxZenlbWDkT3p59+Gj+66GJcdcWVK+yFrBJY6CqjubnZrvpUwwsvvGD+Mvofx51wfP73d/ze/Pp0xurAaluV/P3vf8df//pXnHvuudhiCzfN2JyzGoR3VaH9ErfEDLrYx8bYOphOI9D6oqsOyqzplyCURsAqaWntiJ5z3rlmaP7u1t9aWNcfc38UrDbBUDEq6F//+hf+cv9fsNNOO+Fb3/imi1xbMGYmedEerE6SpejE0t4R0ASLZeQ87a3GbZfBirStQ9tX7Veo7ukzpuOiiy5CZaICt9xyi4sgRP/VMoX4WKP7GDpk0t7ahn323QdHH3W0hbnNoP4Zb3rmKma2zfkxKub5H/3uS9Vuy9awLD8atbtox5H/VthIW/0I2CJmSxh+/ONLFYijjz4a++23n4WvTkHoijW+wRWouKuuudo+yMM5EGecfgZ223VXGwHqbDHWRGdzk8L2YC6ADt2qFqtKz7iolu2cajpsT3D1IM3EN8S2Bc3TdVdpH3fk8CNDu6m8qL/O19H3ltZW3PrbW/H666/bN35OPvlkfPzjH7e4/kK/7HyqCiOAf12wYAFuvvlmTJs2zeZKvXb5iCOPwOhRq/dVTEZ4utzLxRvYwPuzE7j8ugRu/aUOEMfx3Gvj8bHdFiKdakc0XotM82y0ZTZBTfgNP4ePXdpZZnz1CIYP9feJJ57AHXfcQUF09tAhhxxiX/ovxuqkS2/QL4LRHYo7O3nyZPz5z3+2o3l6E6CeBWy51VY49JBDMWGTCQXDKshTfBVKES0QDH2y1J7X+MiEqhGKN+DiS+ZQW2yCyTNzuOfGJaiIU4C8BN56tw0nfa8Rz/2p6O38KmjnNpaZWEEwivsRoGu7Fi1ahJdeegkPPPAAspkMtVYelRWV2GGHHXDqye5DvaXKWVtYq4LRFZp2bNQQAXmaW1tstfPmm29iwfwFTENVHwqbplHaXTkl7bH77nYyrKamxoSqK7oKhqmPcAjnXpjDNRfTiNThBptqGKFzFTq9LgbpQE0xdtF36zrecKz2Nrc0Y/ny5Xj9tdeN8dpkUrhchgKg1z8NGjQIBx10EHbbbTfW0MH4dUkQumKdEoyeIEIL0hxdCSoGaFrSYWA5jc62tja0tLShPZPGnWfo111FYFb9HEUqJUqXpmxEU1HkIpxasnlkKXg6aCMTowDWe/z1h6OydjDi0YR95WDcuHHYbLPNsN1222HgwIGIRDpWKgFZdV2dy8j+wnojGKsKdc6jjdEJlLFzroyiKpHBa69W4qxvhHDN71MYWB/BXT+P4oivtOBPv0/babEAdtbDphJ9U339Y3RfsXEKBjVCxhuCiBfD1ObPoenDB1FVOwrN+fGoi7+MV14bjcM+/j9E3Pk/Hyxjl7JgbDhQ717WMlR2BGUi6G0gKyY53VyDRPKLTLvpsK+/XPWjNlRs2KJPXua9NJrin+IIcPO/DowZn3vhgj/6kHIyot1TluHZgckNHhu4xkgBWb3GQIfZuNKwMH/10StICNxGuPtikI4q9uZg3PqPDX8qKWOVsOFbUWWsEsqCUUZJlAWjjJIoC0YZJVE2Pssoo4xeozyTlFFGGb1GWWGUUUYZvUa3CkPrFFus6AhTPmOPF1L86x+W6V9YO9xVFzm9KscamNV9yr0IxBKWhp22tXKUO2PvNlAZRQeE+w9BJ1zzzVvoDy9Zv3099UdpLLGysBN6iZe+4h+cKu4vFGpT2+n8brF9rm3uuvJWKZ9Rg93KMLWK07vQ/Ih+gavOvfDN/gRuFeD4x7/23/VH/Flr/VG95rE/q4ye9zDyFGNPb55qR/PkoxBP/xORvM48MkvwcDHIXfywsWtYb++F4jD67W3A+m1HiKLHpuqzl23ZwajY4V4gtheT6WcB1HtMnw91fplJJ1h5STJPPxpaiOUTD0dV6CWE9e5vRa6sbd3dC73II6/9REX94V3e47BQeCiCptRo1O76d+TDmzJOb9vrRX/0ZkV77RPFcclfkZlxHCJZnYVNFaoveLprl7CyNN3c263rkN1bCGUlqRewDT0f8TE/YHyUSTzrsyXV6LEn1aVAPuSUfj4Wv/J5NOAVhlEBURnqBGehGoH3hl62tXAv9JBGPxUS9BovpNnmaBYt6Qmo3l3vjx/nInsN8sHebD0VSyYdgjpPH2xgdeyPvSVyZW3tei/0IY+8qk+w14OnKXPxPFozO6Bqt/8woN7i+opuLQxXZcQNRiZLtD6MaM5XFoQY6JwEQq6nsN7edw4T9Pos/Q7IvaKSYRxoFZG5SC9/nXf+CbvC6e+AcivC3npIBpowUHBrc89S+fnKglixLb29700acbCoP3rNVk4HOhSWQW10GrLpubzT4XP1h5kM3feH3LdJQ8p82cw/IZ5pQyiUtt701I7O971JU/pe/eGt73QvTwZx8qdl/j95oxc3U/nZ2yyVgqZDD2/Uykm52JusmjAoO5F1SLno5Y16hXxxO1ZsS+/ve0pDSSJP9LJG9SUXc+/Yqw5/gHx2oWtkH5CzV8pT4aVmoD4/hf2S8tdLKbv2Z2XtCu57k6bjXm/31Mc+rT9ElsqCwajKv8a/bRa2KuhBYbAiU+3OltGAM4aqYS6BwekTBgaH5lQk7zMcmfbSZUutw3C8cMDqh4ESIHu7oF+QvfTZ96d0yF7RDAty2zcBGEhSWHOcfuDAUzbpAZnkageJpED9yECGUyfjSXFS7X5/1Eb9C4htFXEmTEVcnN3rDyOzwcF/CT/jrL38b29ztSg/PZ29MNGPzyifwkQL5rM3f/pt1K9YrE/KwFvXH9cezUJBf4r70KlPTOh+bc+ELN8MMQUbbXwUOuegttu9aGbtZn6Fscxgds35/RefHHi1cpzXwHuTBV5NRCzMOXuJpYmV/+ki9lNNzlmFltIQ/BAkgItlmH0yiDfsu6s2TafOWaCVr46KjNZvWjXuBZX6415VHCCgO7LRQv/UGOsb/7t2Kr3LYzLuqil0OatPHvivFQ4Q8KCYHwW++LBmsoC83i/N7Cb3ivBktbNuvZPawtg2K56BylTgDdup/plXBbkwe129Xn3M/qpvGmeC+lKQTRJEL/QUf6xMQlaGTrUbbT8COlOiFIwRRccbCx6/ZhHK2sQZRP0i0TMkQiSjT/2o7Wo0Z3I2Xp874pCjN8x+cwYxmdELRVWo63CMC1d1Stoxl69wjNYoUOc7QREuzBSJrv4f/bLn61//uv0CSYyUcBZ+meT3x2Dp/SAqM838tELZ6AgZ7LedzNIvoVPkkX7pLIjwKkJXfZxFb8lV+5RHReo1ytmo3mnNBOo+OyRLzQl70Us15NH7Ja05diOP/dVd0J/mlhZceuml1ocVf7JG3rCPRbLRLZyu5FxPQ0bvpraKea/vYKgvUvY5CSf9wYtZ5QQJvFScVcJAU3yC1ak/CnfRjlWqzEHSY7+28rNcdvnlaG6WBdIBswCNESkTbkcr1mnKmnSn5ZLhWGFPLb0UbY4Nl+ViY8ZkxH9rsWikMLqQBlhYlpeUPcPY17C0AkellcQ/TkGx90xvbWecuhcib937yDv6InkKeBDw48QTT1yRL7oVnawhunVXhSsqREWo5mgp5n64xHgJO2UpIIXelx8oD9dkxWfIL1nGVBFsX8S3IJRJNFEt2YhkVoF+nUVw4asO1+Y+woRHvWRbr/5lFZL5oTa4jzyeSiIS5YBhh2JugzQcr6CBEcbD/xqA5vYG3HqHpJX/K0iBGF0kguZkBZ6YFLMrolw2xCJcoVfiwYc5GGW5iBASIhMKvxFF0FcNvn7csTj11G/glNNONVdRVYnTv30Gzv3BeSasXWeAYuQ4g+QjKbw9vxLTPmzAotRYfOt7+tFyCP93WYLKbRAi7FIoHMdfHq/hunYIK6WwRtneHIWUYz6tvrLvDMa0WdVobqt3ghtKAAkGhmO46kYqwHDC+mI6klc7wd6lafp6wjHHft36o2+hnP3dszFz9ix7+d0rr71qaXrqT3fIU+A+d7J+KF6Ps6+O4cMlpG2CvYxUWrwX9cgOWgZMl4uGsXRpPd6aWYtkpoG8GE16BGLPvyso8O5x51134uRvsC+nOt7MnDUT3/3+9/C9c9wL+k2hGx1EEE0pQJIku+3h4Tj8mGocdmoVGjEWmmPCal88gsbMJnj9rQGUFxJftKwciD8/SFrn9JtlCtjAETj3EhYZY9/ilEkzePQRJBacY0HKRvadfRH5nK2hLLKQhOhBC4dK5r4/jiCNNWLV6w5IMRx7/HEFOTv1G6eRfmGcePJJ+NXN+vCg60+3YOcsNhzBxT8J4eBjB+DPj1Wh2RuMr59Rw+bX475/xcmLAWymv+SuiJA0nFilNdh3j3lRyQ5x2WTWeiXHXTzGMUm1GE+waH1RY81glRSG+1IIyUg1eO7pYRx5dCOuuWkC7ryjFtPnjcEL7++Gex9owJL0WBzwpQo8+FgCby4YhdrBtCzI02kLhuBTX6zEEd9iZ6N1uPGWVsxvHYSq6oH457PbcT2fRSsFZPBQan2b1anV/Zb2Xkwd45YuWYJvnX76ijNAEUJ6dwmrySYH47a/j8Kdf1mGW35ajW9fmMPlP67GNb9ZiL/9ewiaM5syXQZNzbW459+bopWK8kfXV+G/L22OhenxePnNLTF9UQ1O+UEex357GRk4Bu8s3hJT526PZG4AUvk2kqyl4+NTNuXp6i4rgxTfL37xC0x+840e+9MdZIlMm5HCGRfX4PLzRmB4Qx2+dlIUn/iihxnLdsUPLtYkEMGhJ9RRKY7AV76TxtHHtaI1VM9ZS/srvhiSiabwegHrmkRFfl2LFF1jYyPOPPssp9D1tTHrk7PAKpIeliytxoMP5PHX26tx2Y9n4Lq/Dsbnvl6Jvb4YRTK+K448L43lLdsjm2rAPX9M4vOHD8CFNw7E936SRbadg4fj6+b7RlPGhuG9t8ZiTuvmOPSYCH74iwlUJIPw298MxCvTKnDvQzGce00dMmny7hshtGXHITG4yix/mfbdQdRQf9R+/Y79tddew2VXXO6sqR4hQuSwJCWrDagfUo2nn23D725O0IBIY1B9HWYvHYuluUHY5DMxHPSVSnzrRx6u+z0FJzUQnzmiCpnsAFx9fR4/v3dbC2MAvvrtBD7L8bbHQVzmhN0ksLqx8pOeivWSyLxYRc3lf0CC/Q3ZHw403qe9BBU9Z4bWFmq78fi/K2biqrOjyNC+j8THMHwRZSGCdm8JJzRqzgjNqfBgdrQNc5ZPwE2/fhaXns3w0FKKyyAyM45cy3IuZ0nOfDvJK3NL7aAEsEEyX9Ojb0B00Hec4iJ/jjvheFRX1iCd5UwliWO7MukMbvrVrxCLuTdZ2CCz/sxHfuIwy6f+yGJSyRlpZirDCJnpVdYDra2m8cNJfSwqiXRiEDgJI9+yEF58INvLZUxyAU1DzkIVtchmFiGsz9XFhrKwD6n42mm5UPtzeRXyWmn61jF8CU1uLUP02ns3Z8tMzG7zL84Sn+K9GgXOYseitmogUtlkYcaaMI60/b//s/uQzFPraDuWvH4M6tN/cfdiiIJLwFhW0YAc+ZSO5tgOmrQR9pN5crkl+oU38m00pSqrkWtPkv6D2e420mQpI7QBnrQZTZ82ss8auWatgEW5j2HQbg+zZwPZlBzuuvMePPXMs+yZ9mYYwvan02n87PobOUlUGV+MEmyfhw+QnbSJmentlbWoyNWznBbkkgudKqkeYeZZum0xoiJcWMso0UM0rUWubR7Nd86yMfI3Sz6nKZMVw5iT/WKeFHmmCTqX4sK5gvwIcfClliLCpU0+LX7zPpOTAcJ+ttn2G7Z9kXp0N+ubcMJJJ1LeabXoxVykXYZL3wjvb/rFLy0+kDP+Rz71X4Te2N9oL9jST/0UzyVb6SVmWGVoieprvfouWBrD8Z/nG7DrdgvQULOUk+UY5NIL2K9WZuayvqICmeYkpMNTVBSxyBgWmOGER1mMjqR1wopaZrMyTbadYeKxa8/ftOoJq6QwFKZ1r/6EbDdbBHKfSlYCW4OSvfqRqEuomYtJKCxaJ+szO3pK4KinHsgEpcGY1SYOeWSvMlE88xVaJyrr4gJSnRQGBVHlMjzwPfPMMyu8xUw5LXsXhSHYYLLNEwawTC25VFJY3FQQ09p3o2ytyAxMozW1emRfE9SHzGhC6r1JnqdPuDGT0jGfXXNaivnKjC4n89LSufjstsUKg0qRPiVV85o4E0tA9YaWDihGKToUhpZAspYsuBSUJQDTaDNPy7yQHv9RWM1cp+C5/QntOfGWhHHFkSaWlneikfrUTT36aFzD7h0KQ0Sw1vpNfuWVV+y9Up1mYhWpuvEh8NI4Dg71RXkVRwVF+iq7vrnmgtgu7TXQAhUtJWsmChJHFptiV6JOHN0H/KxP1C++vKkwBYkNehOf6xBhg51+l9zkAttP5LJjFxdQBLVH0TNnzMCo0aNX6I/iV1AYVq/GAD0M1Cal/Qhak47ieB+kVQPD+tCc5IZFG+n1xxIqQdBuRxuZ4czNNEpLBa99xS74qAqjqId9AHOpgVIW0gf66qECtPoMvpumgWQd56DIaRagMIpIIa0f2WFtINqmItOwi4j677iyTRwyLa8Bq2JVlzmlpbNAS1oSSiLsueeezlMENacUbKAxn4TSUZQDmUTXZ2+scsGaRaaSBxpIShthm005kga2WeilXR6/gdobsR01NTmccv1Q35hWG6mq00msJS8Jtbm794l1hZXXEzQYCNv1V3PZV33Km8PLBFcbiPbUhu3XV6tFA9HTzHL21T1il0gyTQ9tXgFd2rXjjjuuaLYzjVSTKRh2RO0Q6URWm3MYE0lT6TLank5ZoUqnGKfENZhsY5CI2Vih3FHxqI/6AJGu6p4sO+WWEtF+vEKsLmsSY6x83Ti5sDaVgFGKNBw5apTJRq8QyC9pmqWFoiFuq25WZ/InL8eQ+mL81Df/ZDKYzFi0iaiVYZO1xhnLlGzK8mSI+miCugZgJOoORqZgBKqFHClqjMJNhpSbVxE0F7GzigxzisJ2ve3e/jKRe66t+6BEJ4zy+GktnvllMdAfRAXONcjlFrPdpqIII7KT89YW5SKdtYDtAstuBfktsDLMY1dZPkH71U6rkm2xNjMLWWxPtYSg7UH+QEHaxiwR1CXFqPCO/jBtgeOCb0UxzBSMz2g9awqSSBhXHGCuHl3dAGBf2HYJfdCuFZ1oyyxqF7PaPZ3aprosjd9/fVYuuBfsEaXyWTP8GY1/lNcGlz3uU+H6rz757WOYyrEPSPIqlBpcmhBkX+jz+9Y4Thiqmj1XrNEsF5FiU1mWhUWzPVYU49QEi6BfcWqXeMF8msEtXhqQUC1qd0APOfXX+GJFUJ6UVspH3+nvYZioL/bSyC59Up0Z1q9eWYMYbc1juoD+WibpqvpFUcW76l2brd0KtEexQb/8tvvtDvqvf3avW9Wlq8DE4o89CZJlI3OrI7bP6J4SqsYIaOoAuRE/QtKr1ri3mac/nCOec1pLambJejE057ZGdMiBZpBpmaCUIXXFiMvbktCMrv5IuSTQNuAMsiu+VvsjZme5Wm4Jf5Lr0u0cM2RxEObvia+02HSAPEPTc/CW56E9N45hzFWi3jXhNBbVSAmvKpVFqCdjbbkhaNjiTCYYwP6yx0zs+mJ/u4WKcfPtcCSrToE+yCp29mt/TDxcpVoFZMioxsrD4EXGMqxvCPoTju+IlugXWH6FY2eXeteUc/1xk4hGcLidy/58DC0DT2BE377sXwwqVY2iUtDMpZdrU3tKresj5VqHB1LcM/9XE2Q1aAeHEAU0a3GAiBZ2zFi3thGqAHGbbfObtyI409Npe7NTf5RHfek23+pEcX80C7PNfn+03tSjM5sFLF791b1uuoEyCkpDy8Udw6bfJ8kahy0vRUK1mTOZmsx2a7Z1lp72gbQUpVfp3KUkpFzs89Zsu2ZR5jKFqDMTXSbvNQbjg09Tze6C+6w1G9XHNhT6w4lBJZkNzLIi6k+/jB1CFQe0t/Gx6v0J0IPCKKOMMsrojP7Sdd2irK3KKGP9wVpRGP/93//s1OIFF12IVFI/aKPioKHT4wm5MsrYyBCMibvvvtuOn7e2tvoxaw/9uiQJKpozZw4u/tHFhYMvgg5XXXbZZagb4L43XWonvYwyNmTonSbaWwhkX69z+NtDf6N7CKd/45v2fVrbH1qLY6NfLQx1U27UyJEFRREglUrhmmuuMYtDBClbG2VsdPCVhcbGjBkzcOIJJ+DhfzyMW3/9G+y8884rPlpfC1hrLZB1ISWx9957o7a21gg1aPAgxPwDSsVatB+NoDLK6FdoYpR8B1b1pVdchtNOOw3XXXcdbr/9dvz6llugr8oG46F4XKwNrNWnJEYoaVX7B8yaPQuXX3a5nc1PJBK4+OKLMXjwYJe4jG4gS6xD74uZ/StSqlGueO4p0Yr+b9h6gblz59pSXB9+1S+sJfNDBnXIfDA817aiCLDOPlZVs/74pz/h8ccfsx8qVVRW4qijjsJee+1F0XTEy1M7B59w3ihhg1CnZXTILuLOEIgcBdkqsayzsx1FLA+8QZ7e3gs6lapzJQpjmfY2MUTs1h2rVyY6C9cBIv+Y7EaA4oEufzDgn3rqKdx7771ob283K/uAAw7AEUccYWl0L4tjXVh6dId1+hxGJ9mkm7dgPm644QYsXrwYyWQSVVVV2GO33XHkkUeaXyhmTtC1dUU7r1awb/a7FP7TCVbrqg6jtU1E6sN70NS0lPdZeDpcZdSjEBo5+KeYHAGRg7De3hM6FalDcJ6nH9W1UUUMQl39xxAecQCTjYd+QxRmvP1ClenDyltc93qKYhnrDk0tzbjnnnvsJ+9SDko/dOhQnHXWWWZB9KaMdRHr9sGtri1TU30iu580h+zNTU898zQeeughY4y6o3cTDBkyBAcfdDD22GMPRPQ0hnk2AFktwPrjWxTmTz2D5a8chgHhJQyjAtEEr+iCUOpuDYDFqxn2q1arytWzOHo4Gra/h74wg/Qr3gx9OoK64XAhm83i+RdfwMMPP4wFCxbYUlpKoJLW8GGHHGq/lpZf6WQ9CIGiCIbd+qY01m2F0UeoK8WDZD6Z+AIZ+sgjj9gGq+LFPP3yU9peO8/adG2o63iDck/kWNeYq5ba6oLNSi78GaKzzpSu6BZZr4p5EohQyejTDKF0M3JR/TIyp/f3os2rRCxbQYVL6ySslwy32c/F9RsevTtDPz/Ph6qQTVIpR1s77Vp0AtuTSUUQ2VOv4Yt3aufahvgb8DHwBzwv5q/C9IIfLSFeenki5s2bZxOSJimlq66uxr777ou99vwYhg0b5ufqXP6GiA1KYfQVy5Ytw9wP5+K5F5+nYnkRWc4QgvZMtJbU7DBsyFATiN133x1bbrllYemzqiglUKsmZFKOnNX9gdhOhRGffaa774aj+rFbqHIAvvr1Rvz+90Nw4QULsM++I/DIv+bjxh8PxpU3LkE2nMZ3ThuN7/84hgu+vRynf28BvnHiKHw4rxVfP7QFT0yqxO/vWY57f5mgYu7mIBHryaSpMPaQwoiyOdp18s2hVURXGnV3vzJaNjY34c0338Srr7yKufPmmmXQ0tJiVmlwLkhngnbbbTd7RcLIkSMxoGbVf6y1oWGjVhgBAhIEAhegWPDmLpiHRfMX4r0P3seUKVPw/vvvm7Wi9Jp1Mln9eMwJa319PQYOHGjX4SNGYNzYsRg3fhwG1TX4pZWGyupJ2Dujs8JILrwRsdln9agwHnt+MG69uxJVsSwO2K8Jr7/bhukfjsNO287F90+qwpGnLaZCGYM/3pjD0afPx8lfa8CkybPw3bMTuOzKPHbeayDuu7sWi+d/gAfvq0YkvdwvuQvYHqcwmnijb6esXGEU82BlWLRksdF/5syZ+HDuh2hc3oglS5Zg0SK92a3zz811FX823XRTbLXVVhg/dpwtV2VhFiM491Ocr2/82DhQVhhrGFIqEuSFCxeaoOuUq+7nz59fWPcGu+LBDCfhLX4+rzR625YsHl3NT0unpqoGsUgY4UQC2w35F3ZtuMt+7Wl7G6UgE0Pyr3WL3l8R52BOpVkH1x0hPdrOwsvE7L0TepgSznPQ2Ps7mIkB9hN2pqLQuLHfjeRY9aEEfvvSVVSkMTS1NKK1OYnWZAtaW1rR1NRkfdLLaovPGGiWD/qvMKXRddCgQWbl6Tp8+PCCf3DDoMLrF4uhMsoDfc2grDBWM4rJGQhtEKb7QJiDq9A1T3Fcb5Fb+gt4H3zbxnC387hVE0I64iGa0gtXqKD0Nic97chTcXGgpjjQ9UawZ57I4hOfGINIaDrT6e1nUUTTUiwpK6q7V8AJUhiZbAix3aVgeo+udBC60qsrbbrmCe6L05Sx+tC9jVjGKkGCGrgAxfddr0IQXyquOxSGCT3y22zMq/+Gum4hI+P63w7B7NS2+NdLNVQGI3DVz4DtD3TfYrnt3gTa8vXwolIHUTz1egjN6dH4458jOPu6SkxdsglLUVtLKwtBCxB9eUsvThaomuy6MnSlg9CVJsVxQpC+OL5rmjJWH8oWxnoLHdjSO53MQED7ouuRmPldpz1WGDABixWuvQ8O6fhA5PU29FAVvBhL0RokzQGu73jk2+mnJRGv1g4wspl2Lnvo10t60m0UGlkZRWLjVxeoBemKfCpqexh5HezSIPbjConLWC9RVhjrKTRra28heHeq1/4osq8egZDe7O7ebOvGdCfurt7BqheEqQIr1epx5atJzfHdUb39YwyvYADbaXaHEpUVxvqMssJYr6E9gjAvVB96LT8WoGnGD1Gz+O9Ippo5TnV0m6M3WHgGrC4eswH3g7De3tOj5Q3y+gAR69HbrfOViER2RGTMGfAGHI5MmFaGvaZPb1xVYim3oDFlrI8oK4z1GeRciuPQ3hKaT1NBBL/rUECwQOCN7Sc4b0f4R4e+qqLhb49yBVXF8hUetvYoVu9Sdd/ZzVOxbEy/J9kQUVYYZZRRRq9Rtg/LKKOMXqOsMMooo4xeo6wwyiijjF6jrDDKKKOMXqO86VlGGWX0CmXroowyyugVysqijDLK6BXKyqKMMsroFcrKoowyyugVysqijDLK6BW6VRb2rgI9J/GflTgv/67lZydBO6wZ9ifnLitBqf7Y395kXoNwTep7f9Z6w7uB60/fYXkKD+Z8evQ7VKt+U/PRa7ceFIop5m//wdUauI+OHpSF5/8WKWNvKsrSZYL30/c3fP5JllR9Lq8XxjHQXtqkd1y7+J4ap19Fuv7otXPsFf+k1Z+1gRX6o6CgPxn3ahlF9NAfvfECuRz5otf1ySms+/RrAoXa5GFbdHVhElOpZ/eXf6zLPUEfF1Yi0cI8upXf7vsBVqW9iNCu1mAL63sDrNnGEI4bC3H8kVuF4lYNar/1R/X6/VEbPkIDuj1noUD9eFFvTojm25BP/RMts+5CJJmhmHb/NqXVCdcwvYSSrbCfYtegeuBm8IaczuDRyHspdiBmb4LSR3BEE7W5FIJOquXRbDNyrX9Cy9wHEE3rzVH++yHWIFz9ah2Vln3YR5JYi5rB2wH132QHBjFOfdQ3Olben6BDVHnwslORnHUD0m0f2oeBsp4T0TUKvRw0lKYM6j2bCeTCyxGOjEDt6BOA2F5suL6zoW+uhdnVEHIhU9dENz2y/pAm2Rag9c9onPUgQnpvhy/0axphsQOkfYg9Ig0z0TwSQz+G6MDTWP0AP1UfoGGlZmeXAsvuROO8x9kfKfhu5+fVCvVHvwLW6xMj+Qj7k0PlyIMQrjqa7Vq1N9t3fyhLTAq18FKFUPJhNL56Mqqi8ynE1JIiQpAr4GNv74Ve5JFXP4n22FEbWHSyKODF0FxxKGq2vIP+COMllC6DXkDr2YdwSkDTVEhf3qpEqOl3aHnnXFSEl8C+COYn6bZdQtew3t4LDNOtvZKu8AZe2RK89xJINpyC+Jhr6ddr64r7oxSlhEulJZk/wfRLsOTVT2JA9gNmyyBkStWlWqEtvb0XVpJGHyWyQP9eLdVga8/Vo2qXp9n28RZiL8Vhv/NkpksaFFgMFU5bMUfF0/wrpN8/H4lcI3L2VjDmU3SQbSXtMqwsTYl7vUzMxjfDQlnyIJ9FMhRDdNiZ8EZcY+G9h/grazyE9PwLEJp3A2LZ1o7+WBoiaIdQ1BZDb++FEmmC/uh1jF5WbzRLoy1XiYpNruTk9B0/Yd/QvZpTZaiwCtsWvUhFMZcEo4Crcv6RAJiTvy/3vUlDf0j3aocJv9Rk2AZSSC+hbfkH26Jvc0qRBJRSe8WkbmCf4atQIjTNfZSKYjEDnaLoqR3dhvX23g9Tf6zyoD/WF7kUUov/zObpbRV+f/wudd8flsXZ3NHnfVRnFlCJt8PTzNWl3h7b1t19L9LwxiZJmyh5G2Jrw7SYYuFmZLNTXNv0eUT53I3+dAOpFb0sGGiefj8SmUajgco0OeihHSvc9yZNiXuRXPW793FwoIcjiIRSaPnwkT4qCsGoQXoAqTl/QSzd6vrDwWT96dqOLm3p0303aYL+yKO3rWVp6cXDrWia85hCVwlWXinodfIyH2UOe9l2mjUSeJ/vRQPU/L25702aAP49++wcB7oYmOdgkPUQMyvbvZClkIvpenrhivojRkkYQqk2+jXjMcI65MOvt4DgvlRYgJXdE9Z2c0F/KEy6D/v9yThrSE0p5LT+dGMlCZZQhMiwOikfCajyFNXdtS29ve9Fmjzrk1f0tBnErrzXGgrLeOtES/sWgkKDv92C0bGc+36JlJDqoAa0++7aUUBw35s0AQr3bC0Z4+mzbWy/fRdFVhovUb2zdFXBMmNZKj72y/pjkwHDu7ZD6BrW2/tu0rj+UFmLH5QxeiwqkncvW14V+JxYEXmtOSkJ+oBuniaMhDvnC6+aUxgAvb3vTZqieyOqC3QeM93VZy49nNfFa51vDNB/eUqjU3+kdBRI68TFddTrquxy35s03d3TCb4Fqgj+kTDS6aL+yHwjXFL2R1xZSX8kyY4fNv/aIlUziuroti29ve9FGgM7ZcsP0VFNZTO0Rvby7nOHrkPspLvRn24hcmSYPkvTX+Xpw9GyZCXkPbVjhfvepFnhXq2jj4pJry6UjrIlI/+nA2XVF6govz+5UJTly4mbktUS7SgV1tv7btIE/bFVLb3urexsU8iN4VVBt5QIItRFmVQiXEh7xWqDhbu4II39ZctEaN1qstHMqEGiTUiL473WbVaGzCWX3dIrPqvOGVGD/HJuBvM0k/Gf+94FAwLktRxheg44f8wZtBUTfNhHV9cfEVH9YT3aD+CSxuSRFQVaX5O86rV2sDxdFRCYeLSsLV4zhaLsnozwkzG971RH4Gdatc3q5n0HDfU3w77686/+MLEu+nB00J/ibaUOf2B3cK3vm3w2y6t8d1nBFerm1fwl0qg/8gR8KPBQTnmDOthmoyTbY4NA8ONsU1P3TCzr1GigP4TaX9yfYkRI36zl5V/bxqcT3Skbbu/KklkbCvQ3maE/pwHJLPIrDZ22HlS/yY6lofMTSK7My7ICJZulpRfKqc261QDU4HITSoCg/cWyJdcJzCennuRVv9FHJdrFtZ1jQimcX7T26c0/apPqdnGBEx3o2E/tQSit4uWRRS0Zs7wKMoGTR1Yn+2P59YdhUt6rCFXXA6x0JlJDzWvQ0Mv4NNSmlna6XeucMhG0G2vmj3rNtV9e3Nesw3TWF65vlESMUT3KFtGg1kYkE4RkEqp+7eyblwlVlvXctUvQ+x+NgfznMU7+1tZW+tlmOt13fG/CdddMNL+d1kUKpJ6JKCyaUR4tV3jD5CHfkslEyNgIh0GKTM5HEfbTha2dDOIoy7MtYqg2yPRxH+1JiLlmBSqRVar260ZeX/MEAbzYXoz1R34XrC+dBVBcVxj5DSvGFUNCZEs6ayPX0xwIGd0rkn+k4MKphDUzpBcEqwH6uhmRM2k0r/UxyONQ8Di68b5AX7sap63t+h5pKZAFTCL54eAz609hpLnWwb5CFKkdCUl3FSnRYJnWLFq/4mtACz0JiKjplo/DVWxiwjR56LqhAnw5VqHimfLSb0VQOYXSYVRk23S3AvTVOVZnX6Yz/wp8cfXYkqaIPoJ0u56IeaSt9UPxrFfvNBVvZAXLatTSX4VIKWi8JKN5ZGJp5KJp/0PXjOYyw96Rqg5aWYQbVETnegs8WUWIhH0Gu4SInmqxI6E8maRGM1ydkiKx70lQ22nc2xJWYKSY4fYKXKBt+pHQHhM6a0GEolOBLEOzhkFRfkdDmvp8fwApg7CldQpCX86+4447zF+akUVgEySUIrQb9wxgPjXN2k6Gpm1S85cu+nqXlmVknoaMWUsSaLZZG0mmwTkS9TVB5fX02FePsFSPBFB9LzTH1dMVHf1xUF/0/U9hpf3pAWpbzugsF0VMm8Xyqg2ka0b9CHONrjAjs2ucbpXI2CbHgBLN7gYqhTxmBvUrk8vi6quu9uM6YCcC2Ocw20guMhev9JuM6L/ty/C/X7GuOSo7TRDWJckePUZPa1+KfiXS/C6+MAFvo2KqmU9SDnpMyuQitU1kymt/WZxpIqQ6GxbWBzlBk+h///c/vPjSS4WwlUFjJBjLmlysPuWl8ElFqM/ax4pQdkQDdU0lq49Rmr00fthUTVIM5ERkEWGdNJKSJRVN+feuLX0F29a95AUNbZ91HhILrrGwArfUEQ0yzTxGKK03tYEi6joTTQoglI1TaScRjg5BkqZXOLWIRGm3GU79TEYGIZFsBBLVyCRJoPAyCw/p2TaJ6WGZimMVDFSD6FKZSsT2bKLfCcD0GTNw3x/vI/PYHjI4mUxiBsOO+trXsO8++6qxxkxlV0tb3vw8Ktv/YX4TTTHP1nJsNwe9qkpbXR6iseG8mccoPQmi9RAbQsbOVS7mU/1SCCybM7HHPpk0JOrR3t6MhKdHtaqFTORaOBppQL51EfUgQ6U0xWBGt2dGomL32Vavkv/vySfxwgvPsz/8FwnZR4P1PdHf/PrXpAvLVzIVa2U/h9RLn0csvERkcoO/B1gV/KMZNSLrWMLFe48Z9aiPq3alYEIOvMgQ6sXlCMXIwzSVCBWfFpNOBuR8qS9CVk+ctruH/P4Ck1iLcPmVlyEerbT7VDptH0I+7LDDcOjnD3GKj52R7BvdX/04ErnnWIsv8vqjSLYzI2XCMrTkDEWHMfFCWke0IXQMJxxD2hvO2XY6aRDiLJygYpAi0YeT2GSTN49pcogyPp9mv2llhGJj2bdZ7Jc70uYmiAEIU3Hms41o8cajZuf3Gejw97//HW+/8w59rt2y+mRdXHzRxfbRbMEUh9+v1hfHojI808aG5kBri3XMiYrxi558Ygy7uBhtyTiVOO2KKCfbDGWFCTwzi9hWLU1peWopLj5oMtZ5FuZ2dGRaHS8IUXg9PYoxgeqMpvhnUbPto/5d3+Akrxv4feoEmYhZm0kZX1GBn/+hijQJY8b8TbB8SZyBpAgHlhobClPzJdjJcAI/uWYp7rtvLiKROLwYTfMKmehcxGRbqOgTOO+iFtoirYjGo/ZB3TvvaUUyR5OfgqJJRbCuq1FdGibTdurUqebeffddUxTCHXfeaWEBSvVHDJXQ5Nn0b19KgfLqcOZFlWhrHcABFcXbU2qcxcHZKDRwIL5/2VwynYOKwql+q0yykCOPa2a1syqBa65ppbBR20fj7CfNei5hFn1YgUmTuNQR3SRMotOKvDQsXLig0J93KJhaVukjy9/93vdc3k7oKMQErwc0pwfhlVlDsSizHb79Aw5q0hoJrn8pgJpXw7LyEhU2GL1EDHff1URlHscNNzYiHKl3hVgd+uMzpSQ6N+StKVPsa/VTyJtp06aZdXT//ffjnXenuP5wwolwUEussrxP09PESWT3g+P43NE1eGTyOJbIlbnkKsYJhxPSV05oZ9484lTyWfLvD3fXIptpIg1YXkUIk19twLSFdaQ9tWIVLZAMC48nzCK27alYFu2JMKbPjJGfFDL1nfn0mYVbf9NKu4R04TIxbAO1A3Pmfoh3p75LN9X6tHTpUvuY848v/TGaW1ts0PYw/2q1wwHvoSk5HHsfWoFDj6tBe2Qo/vzgAjz5lIebbmtHOpuldZw05RJm/0IJyqVpGraJOjccZSGsU3NTSAqB40nj0mPacIRjJqKI7tuwquhRWZRCQVRJ31Qqiade0Fw0AJdcNwPJ0Ejc+dhIzF46DH/732Cc+gMK+KXjsLRtGzSyqkycmi8WwdXXj8Ux3xqKJm8CjvnuMCxIU5NHk5j0wSBc8JNN8MvfRTB3XhqJuGwuKhsqDdFfmtjUci/pICZefuUVNit3By9LAWQ1XjaGlsYsLr0xhivOG40EBezsC4bgpt8vpdIajYtvGoiLrhyBZpoCb83YBOdeMxbnX+vh3TlD8faCMXhrag0WL6/Hj342HHMaR6E9ORI7HpDBJddujatvrWEb8hg4iIqJAp9lXTa7yEQuEHTlkFK89qfXuQHWR6i+LM325cld8JMr5+CXV0bx8htVuOja3fGzO6N4d/Z2OPPyETjlDAncZrjmV6Pw7LTRmLVwtFYs5IMsAxKeBeU5iKz9K0Exm9zygALtt10TwjXXXIOmlmam4xLIq0CGA8LNwB6tizj2/Fgcf7ubSiE5EPOXjMQ5V9bhgmv2wEuvjUC6Io6F7Zvi/B/H8d7crfDC/Gp844LlaAuNwwlnxHHLXawz3oCf3VKB836yNV6fNQLHnEgaVIzBad8LYUFqAi5h+HlXTuVEsTOOPqsa375wON5v2hRLkynEIu5Lax6VSHeQ0lN/pBzUn7POOsuO3/fIH65pNY6z/Hf6KQ2463fDce89A3Dvfa14/JlqTJmZxpJlQ7Dbp1NozA3Dt88fi5POHIUk233E9xI46fzxuO63IRzwlQGk6Qhc+YsYfvCTTTF1ykCcdm4Op16+Bd5bNLS3Q6RP6LuykLbLkBgyf6iRf3PpIHzYuBe22zyLEXWLcfc9i/HXh+bhoE8PQrYtj+cnfoiKyhwnMAqhzMIMhfSdufhgznIsWtyI44+I0ewiUzijXXPlXFx81iJ886QqZOM0OzMkvCqNJMU3Z1WJ0j3wohjapY5GowVLoyRIAe0zSpDfmxfB61OWchXRjmnzavHtk1L48YVZPPpk3k57/visOajjwHng/qm48oIMBg2ZgM03j+DSy5bh13csQe2wKJbNnY3X3vgQH8xKob4hhv87YwYefTTJ2S/r9hs4q4U89sdsUM7npgFX7FApgVOYliQlsRLpEO2iSOC+P72MwSOardMNlRE8+dxrmPhKK3LpWpx/xmKcc2Yl5jXTqgrNxcIpC/DW5JjNhlwsuVaKD1rurQwleKSBFzxFCOLnzqWlRr/2CCKkBYce5YRLNlaqJ0I68j20rgVL2gfjH8814/mXX8Etf0py8gzjsKNn4sofVuBPf3wb15+/HEd+PounXqvCpZcMwClfI/8zA2i9eLj6m3Nw/sXNuPnmIXhr1ubYY/cKVNN2ePGZ9zF3YQjpxGCceGQjfn51Oz54sYpWHPMyPhtOd0tWhZtjXwKXpUXQ3Eza9oBwWD8ucAfQrrlpMb568oc47utt2GPPEH505oeoZp+HDG3EmE2ieOyZNCemJXh3+hLMXRTGCYe04rIzB+Kgjyfw4x+2YlHz5li2JIfLzn4fW2zl4bl36jHz9dl4+YWFbFifh/ZK0bcSA8qRudkwmctZecDAZhxw6EM44aiBtCabcOWFFZy9asjs2ZgwLIntdqC5lwSSKa53k3kk0xmMHTUCe++obS+uE1VmLoMsE/3g3KGcCbK4+bbFtmcT1eCyZ+5Mw3TSE0ETAohJEioD0wWaXk6K7YtfOBzbbbedi+8KK4wkUHbmGzs4gz/9msw49EOMrM/hZ79ajmuubcaB+8YwbWYeN94SQtvyPA4+dAQuu3Ih5s15lwpxEQ79dBgHHjQY6eY29m8g9tmdQoEmZJszFA7OOs1ptsXjQCEhNDBk2rJx2pByBOjolX4UluPyTIIXhFpfpDwY/tNrr7MB11eYZYFlOOOLYXz+c3W48sbl+PnvUjjsM5VaOXHwLYeXYrlSsJEMZrzbhkM+086B3EjesACatrKEbYNUbe5ocicUB7NKQ4RtD6v9nCykMIU8+yLebL7pZrqzMF3IOWN0zmvGm5MzuOHXVfjDXz7A1mPm4qDdojhw7zx2nLAMOVokD/9hHE4/twlHHD4eF1zZgr/e72G3zdtw3fXzcce9LajILMTwUVlcc3sUl59fjXhkIb7wxcdw7Ndq8eRLOXzlwGqMHp5BPL8MmRTrzaS4BGJ/uVQJa2nC/oofxQj2jEKSM9Kqoz85nH/eDzCgptb41S1IBi60kE/m8IPTcvjHb5sRTi/hGGE9VFLJdirLfIok8LDfXinsuXkG+++ZwZCK5VyecFIlD72sFFKOdJ2PgbUe5TKOyVNy2GurxTj4UylsMo4zms2sqxc9bnAG6LTBSSiDtUUEo8eroKJobzFhvvuhGnzhc8NQHXkH+SjXuaFaoGk+UMl02QSTNHO9OETHC9DWFsV199bg/K/PRCROYnHNh5oxjNPx2DakU22I6rim7TaKypyZvCx52nmD86233+a6+gYykGY9gzTQ5HbYbnt85zsrnoMv3uC0cx9stzbIw7FK5NMcpFyn59s50BNsr1eNUOts5KJ1CFVVMXMTZ+FWWuVD2c5ldG3MWIVkvh2xTDtylaPJbM6emQW2V5HlWllPNrIUJg3/SEYPuqgQuM7WCNajv9Zs8QZnHn++/6/497//xfaZZJnwpTNpXHfNtRg4cKD1QWPPIvEsUi8dYhucxpgekKNgZ3O1pBF5wPU7J05q5OEk2EJkSWsS2pZ8abY7Gh1IuuSQybXRxKbl0c52k/ZaTkiQje8l6sugAt52d5OWh/NOAy2E444/FhUV1WytNlGlDHPYdNNNOTmcZ36zuPyymifvgcrUi2xjhLQcgog+vNw2m8uTDA0xThyJEbwuYDvob2tBuIa8amX7Kkj3DOVHJyYjw1gtLZO2mTSgKrjmp8nevIh84AxUVYt0W5tNPOHYULanHelkCxKUM7UlHaJS0cnapPZEMlx2jkf1rh+4xhG//d3vMPHliSZfwcSUyWRsM/1T+3/K7hXu2FNig1MRcuoXrcycThPT5ssmYgi1t5IvcSxp3AbfPncy7vhlim0kf8izbOZdTjwxLv0zVBIRGvaUJsptKKzl4SCyboHtycBrQK5xDkLkWSkGfZQNzo+kLMySljwoQCff8lEOEI3WNDIcyBGakFa6iMMxbwSUV6Y4Z1c9TQlFByCfWkzCkcj6BWgsZ4+HdEjKhFOzkaxeSSkprQNMXZWFHsdFLJHDhzRtb7n5ZlxyySXGVG0OFqOTsqCT8WugBNlEImazg2o75cd20sOsS8/FpVQkaKo4xXJjtJQ0a7Mr7sGQ4lQG420nW3ShXxtUKs/T+QyV3VFlF2VB+jChzcQ+fnrD9fjUfvtjhx12sHsnkPLpT4eysPIV3A3sUZ2u6ovOlehGBSkj+2jlsg/2+FqNER0okJZNtHYd6xHuaUiHstC5AbOKfCxbvhwXXHQhfnHjz2xw2sCyNnASIBFTr+zDZemT5L7aQ0HxfxFs52nIex1yUr4wm5NhPm0225MB/pOtqqdZOTJJjx51GlOPIu3nOLSM5Fc/aT5Q3hjvKz31XxJiB/DEENFApbHOJmyCml2mWBsCMIWjHfHn+/+CluYWHHfssXYfKAuVSc8KysKaoAJUtyrVjX8vOmdI73A0AS9JWsTaOBa0Z6ck4pnS8EYJaY3rKjmysym68p9NSNY6v9wuWGNPQ0qCDVBTstqlDRqjRjM0I+Ugm1XM1FmEDJWHBpAcMymPqtSaVDzSQSgkF9ksmyXTs2GaVkrLfFqiyFIRbztkVITyvUXQjnHQFJmxCWpnKQqhq6LoChEgEBiovfpHDrB21qZHdZoANLjJEDFcFWlJwUuYDFOYHVISQ/VTbRWoKrn8EE/VBzufn9KOPO9Zl3XBBqyu+tMZZuL6fmH/ffYrKAqhePAVo3RoB2QpSLBEdwmZeu8eFbLBGc7kKtf9L9BFdUlQ7ZSp4oOGlWh3Kbi2Mq+7pfLP4noupYRgg7AzRB+2R3TLueWbkFH9vMoqE0s9TkxRpglmK7KOZbFvEhEKkR4N2wExZs/ExDL2T3xRHi6ztJwKKTH5FLZRK76rTrVJ9Wgp5JRdVyhEbZGVtMn4CQVFIXTHmwAWr3Eg+WAhUlg20NUNe/zOsjmGsuFWe32CHbyi0IXYp7yedVtCXdVm0Yr3+u+XIYPVhLBEuz8qJBN9htpjUEfZ5pwdQ+Nal50V9ChL0HFqUVaKXN2S1nBn0xnPPDZI2YIwEyiLmKacuViaxKJPhDVnhdm1oKC6gQZ7XV0dmbyShEVQ8fqTl13Oeiwn22K/TSAXAoHRLOZ+3ETmMVxtkWmsA2TWFY9rfNMefn+ZXZuDei5uR7LVWb8yU6+qaCXCpX7ssOMONpt+VKgtmuFslrMBwoHHwWNKgJrM2sw4UxrWCZryRg/Wbc10NLW/dt83qC/ijTadV+CPWS4EZcSz2YV+BqlteoSpAKcXdN5CbaNs0R82eusRvOLkOMCoKez0I+OlyCVK2oNQfllXyqLy1F8dbjJrxJgpiogzFs1w+tSWElDztLzcaaedrC+9lTfVqqW0tUFyxPbZ417Wpf05eyxPBinMpiw2XmlNBtm3QApUhgmQwkkPNy5EJ8IEa/XDyNYnsG3ig9PaEiMxUWcmqDhYmtqpgSSiWw/UEcUzqxgT4WyhdOq00qosI4ZpTJZmD6KZ1mRBBJRzNDGY4Kw+sCpjhF21iFST+SdMM1btEwOk2d0A0szMWUxNpIApRNdsJGX5A6hPBp3YZLdUjiiitJZO5rXo5yuenhAIYW+FsSfIojNnRWkQyMwX/Uls9V7mERuvdqpdAQ3kJMRBU21cB33sA4JZt/Tg0uBQK4I/EVNqNmDtdCWJLnOBidwgVjjLYZwLpJMi0JFMZ8I5OetcKJORbww0ZW1mFWEX55fVpXYqn47yR/wJsBTUh0CJr8yiKECTEC9u34d+0lxLPddXLQ2dBWunmhXGPyH9FoT9NatQzWGVwVXjQxvljnpUQgq2sdR9u1cVbE43oOYuVMmZ0xqu9tBjk74EixBv3EJfWtIuZg5pk89Agpq/SDgki0Fa87OTJohKQ42pMPVdDNOQ9JMWCKFZOmcvf3GBqk9rNUtEiHErMI/9kVgpiUzYQODtR0YMVOqQNh2UwG+r0VyCx6ue/DhwUDGZtVd184+jh0VZoPpmtbMvEkyLU1/k2FsbnEqgvlgOPXX3j5OrTDpjOwMCU73rcipFZrg3lvmDWAUJYpLuS7nAo7Tmdf01w1Dw00ihuHi2xXdGE10J448ck+kQlQm6+kMoidLbEyqbBfSfbTTqM87nTfAUwUETgvttThhcgpJQKl7tsElJ4Vy+8A/9ecTUbR/GI4bZfgTrtLYpXH6GyVn7XUMcb5TW2u8S697JIzuhfuheF8lZyCnUUgj6sYKssXAOf1VH2nJ9xHLdj+EUJ5mwJLxKkBSmdK5tro3uxvaLrKFOBh0flLrjqjClV1oFqt1WTlCw9YdOrKAI9XRuZGXoPqetidQYzQJJLRqtXu0rmNAzp13ZWplwhXtddV/w+/cFP53l6+HeDxMBZSZLAMwZYXhPTRuCTotaAJ2khwmMSN1AO8i6MJkUjdZGSm79Cdprfemov6Q/uA/CdGU5neJ1X6CLK1OQrIc5E7kfyzFATacL52KcRzVrqpMMD3Gtrkil6QYxPa23DUANWF6Zzyyerm3t0fn9Le5LEL5COX5aOcaZcrD2S7lwILj1lrXbWYlMqPYrndBDX5RIs6zKzITaXFpfoWoZ4trSQcsV21vkFFYc3zVNqXu6wkikFazfJMmWQcpDJK3IvoITgpUhY0hPmViuLRvcEsi5En1hyuI2dcSX4ofvitMW3Vt/1CX1JyyVw/Hbzv7oZySrCBbfDcg5tpGVsuaKOiSjaokEvvssawzWeefJ5Sto9uudiG43X7qXrWJHVtIu9sVmKSbLVw5xG2K67c/+WB/8qzkKT74S2Sj7w7ZJHYvkMsFpv5mvW9A6snVrvopKwvHGXgdnQt8fECHdBEKP9UdLgKTa4lWb4Jv1ZtYPwb72BLcHxIkgMtqKluy5/ZL+6Y+WmfYLXC5rJBOS83wsj2S81k/RB7DJ2kuRKvfCY6w/YotbHvQPZPFl9CRO/dGpUU72uYSHVGIV+uOjew6aIPI/XcWQz6M9s7NvujtTrz+cZhrVqau0pmaZLE3n6Khvsl1kBdvmxoYGGtvbfW+s3SpI68yacSejLbOZlRvsoK9p51e/Qn/SDK/c5Gzzy+AI+mODrIf+KL9elwuMRyRxAMuRpeWWc6XqX91Oc5VGtPWD/7SJm2HHIrlPIhzd3j3FsrlVa3SmXRnUH9Kgcty30JQeZwGuLioRv8416rKykNgItVtLT9KyMTMctVt835rXJ6gM408eiXHfRUt6qAuSiJaqew04nZa2zV9Bv3ymBb0sPR61m3zDha0CuMqQOlgRZL91UKsg25/wFnKJu4hX+hnavzAOsla2RqPBm8ChVGn2RDC49KZvcGmilKXg+iOx1QymPsyl4lhqMWunP67WkGYzbMJhlUCYg81iSOO8zcgxP2UJSJdrp5zecG4Zb+Zz5mplerc0WfOQ5SNhlEJQKyQjWpePor+OSlGUVnhv2kNKcHmWpvLRTkwkP4+Kczn9Krt/+qO69G4W1xdJmg6h1TBiPO/72gaWwf9JLqUi9ITzs9mfZtYh+AN4DcP1Ry/YEQ39/oTq6KelszKrtRt0qyykF1VNmOauKlQq25HWQJOpucah2ong6YftcLNeTs36aUrEBpNeFMMo44K1Vp6SyENPLKQo1B/6aZnwrh/7w/aaaebXpf5Y3/QosKM/bKSCiJ77Y+kk1yqOGjOfpaJRvsCtaYjwpJ26JDrmbaFM6PX9HHROWKXM/fCVtcnvjx7Fu+VvzlkqjrlrHEZK1atu2YREP1lgj8/tcX8foQIJGSvaALdzOiSWzu30B6w/fhuC/mixYJP9qvSH6F5ZWAdVBwv3B6h27W2uM6Ffw1A17lLwqKl2slJCqGZxwNnjJ7bL5mTb7lWGEgj6Y93Vew0UmDOxtog1DWt3sMYPEHCT9FT7bKNWSkwDTgztns5OlegJCucuLs3yWoLQr5Om/QXRn/OmuMF/7IDxhFcyx71sxm+LkVx/hNK0TjFzzCVkOY4etKXdtSeluTpho0k80RMM+tQP613foCaLMlGzyNkX9scmNfVHpfUXj2yCZcU2Qa56fwL0YFmUUUYZZXSgn1RcGWWUsb5jrSqLsklTRhnrD9aKsrjwwgu5ztYanv/8VdDq+O1DGWVsSAjGxjHHHINvfGPVH3muLqwVZbF46RKccOIJePrpp6GjssFPlcvbJ2WU0YHgGHlFRQW22mor869NrBVlofcVxuNx3HXXXTj33HPt5SEizIpn7MsoY+PGM888Y5PpQQcd5IesPfSbspDNENgN+omyIEti6fJl+Ma3vom//f0hCxNEnLKVUcbGCsm+nCbR2+/4vVkWm2++uR+79rBWLAspi2DpoV/t6ReVDz30EM4860wsXry4yy8Syyhj44GURGBlX3zJj2ycXHDBBQUFsjbRb6NSCww5dbe2ttaIoc6LGEI6ncaBnz2w8OKa8pKkjI0RgdxfeumlWDBvPg495BAMHTrUwoS1qTD6fQoXKRoaBpn1EGhLEej2391m67KyVVHGxoJA/gMXTJzf//737ZMPn/jEJ3DYoYfZ+Ch2awtrZWQOHTzYCFNdXY1TTz0VqVQKx594AqZPn+6n6ICIWEYZGzICJfDOlCk46aST7Lu2elx63HHHrVPyv1aOe7/wwgv2PdK9997bXnq6YP4CXHDhBdRcnm3kSLOqWYH1sTa1aRllrEkEw+/KK6/EB9On2TL9iksvw2BOqOua/K/V34ao4oAYIsfPf/5zvPrqq3Z/wAEH4Mtf/rL51yWCrVvwWed+8Wd3/U+l4DBdsZGqsPJycmVyK+v6D/fdh/88/rj5P/bxvXDKSSevs/K+zv2QbP78+aY0dLVNzwMPxFe/+lWLKyuNAHo7gfu9p9SD3n5hb4i2QaprKRqtIVWin/+qXFNYqoP39ovToL4kgxLUHWtHla1tBPsQhUnP35O74647TUnozNGoUaNw9llnY0Btx1usyspiJQiaIkLpEeqVV19ln7PXo9bx48fjjNPPKBC0OO3GjKy9jynqXpwsFCZ00acUa0mvIDggXdd7YaVp9HNrVqafkyvM0/srpLjcCw6DVxtImfiv6GFYcQUbB6Qsgk37psZG3PCzG6Fv72YzWQwZMgTnn3++fWXOFIkvy8V51iWsc5aFCGVEs/8e5i2Ybyc933jjDTuPoU3RQw891L7QpYZvfOLnwx+L7l2k8ugFsUn6NWRFFQ1Qvc9Ady6+Y8SvDuRNCVhdxogQ7/ReKCkLZ/NYEwj79KApC6c0NgYU69Z/P/4YHnzwQbS1tSFHJbH99tvbBqb2JYonveKhuC5OguucsihGMcG1JHn40Ufwj3/8wz5JKKWi58/Hff1YbLHFFqaJizWyuiWCB8pnXST+RwL7p5eyhjUAM/SHtCxZjNy8u7Bs8SvsN5WIXvponzDgALVlgj96iwkrdL0XVpLGVj28UZFeqFVNQEV8a1SP3A9e7V5MXqNYJnRfPRNXCiuT9RiBXJVCIH+6vv7GZNx9991YtGiRdTlC6/iQQw7BgZ/5rC091kd5XKeVRTGCZorI06ZPwwMPPIhXJk1CPBFHhtp69OhROOCAz9izabHB0oshvCqnPgm4IUHfGZHFEGLv9I2OEOZg8YsHoj46hX12aQov1F5THA72KUxzkM68ZGldtNWehJoJP6eecK/XkxpTig1FWQiSw+LuZHNZPPvsc3j00UcxZ84cxKgcdCRg1113xRFHHIFhw4ZZulIT2vqCdVtZdG2ZrwA0/AMiz5g10zS41oFijlBTU4Ntt90WX/jCF1BfX9/po8kbDkiLHC0nyl2Igtoy9VgkWu5xr9XTW7f1QV29W9TYK7q5y2qFL+eyV9wGq1PMycwAJHb6KxD7JIP0PRDFSbn118uE1zw0bJYsW4o//elPeOutt7B8+XILTyQSmDBhAo766tc4gY22MCmIAMUWcFlZrEUsWLAA/3jkYXv8umzZssI3NauqqrDPPvtgl513xrixes08GVjMKPqLGRdc13lminPWvCzSLw/jUKTJWwjrDAXrM3eyROzlukzoXlBLP2XZPizOjO6brFy4SOloecPxHaKfgoKcvXlW+fSBJvsMj6tL5QSw+j0kh12E+IiLzW/K3SLd37UK+94C22HtpLO284/7doGheEjIH1gCmpgkW0888YTJl751qgmqoaHBvnn6uc99zianDRXrvbIoHtDWFfp119bejqnvTcU///lPvPvuuxaXyWRsv0O70GPGjMG+++6L7bYNvnHRuazi9WcgLOsaxDi/tWh7oRaJWIv/BmcL7AQN13xkMEJZ0sBLI5xLM7CdysCzb0xIkeQwFOHUcnjhNHKRDPJpfTaRasE+AMRCqFDaszWoCLVQx7hvlHSH9sHnIzH6CmuLbYRK+ZRo19qAeCo+ywU8l1x0/UTka6+9Zu9cmTZjuj2VUzqlUR69X+LzB3/OrAi9biFAsQxtaNggLIugC8XMF7oy7vnnn8eLL75oSxad49BPfxWf4QDSD9i0vtx22+1s/2PggIF+rnVXADopixdrEY+0uEFdCuEofnBJCEuXxPHf5xrx1sQGCn4lFUMF0q0fIBofiyO/5+HOK6tx/c+m45wfjke46T3GNwDRFPLNc+HVb4k//LUFR+zTSgW7mK570TFlMYbKgjBlYS1d+zQMLMrilizlcmLWrFl484038eJLL3FJsawwUWiCGdQwyJTCXnvthZ1pnQYoJXfFimhDwwa1DOkrZs+ejSlTpuCpZ562H+6IwZphBJFlMIVEVoietuywww4YN84tYYoRCElXlAovDgv83eVfOewoVkFZtFJZJHpQFgrO0np48vnBGDg4g603zeD07zdiz90HYe/dPdx7Tws+tn89Xn+1Ce9PS+PgA4dg4MB2THqjHTOmtOLaywbgkcfasKQpi/33Ho5RA6f5pZYAG9U++DxaFlfZ7epQFqVoV+zXVS6wAovTFGM6J4pJr0wyvsta0HkepQ2WrHLi88c//nGzHkYMH1Fodakyu6tnQ8RGrSxKLTEkPPrtyuTJk80vgVI6Pe4SlF4kkyWi5+Vbbrml7XRr3VpZWWlpAgTld0fiQMhXTdg6K4t2KotYmMrC7lcEa8G85uH4+2NxnHD4LOS8KO7969Y4/IvN+PVNs3HzHzPYYYt6DB/MxUhdEueeU4+XnmnD5pvnMWliHnt+vAbnXDUHy+bV46zvRfDxzWb4JZcAG9VXZRHQKKBJsb9rWE9obW01vs2bN882HnU+R/sLAS/0WyRZC+Kn9hd01kF83HOPPVE3cN23JtcmNkplUSwIXYUiIEdxWEtbK+bOnYu5FMB33nkbU9+dapupwfpV/3JZfXEqR4VRhQYK4cC6gWa+apbSrvh4XiPh1fk0oFhZZKgsBlBZcHlg9yUQq8KWu7dhj93GIoxm3Pxz4ONfrsCmQ5K4+ZoInng6gnv/FcHw6uk45ogB+PlNUZxwfAJbbEXl+Xweu31iMI4+biG227wGx3zVw05bzO3+2QYb9VGURTEUWhySTKdsyfD++x9gzpzZdo5h6dKl5ppbWkjjsCmFQElLMeg8zmabbYattqalMGQ4hg4bapvexQiWD4KugVyUmlA2Vmy0lkUgDMX+rlcNx2B163b0g7sOaA08a9ZMWiJvYOrUqVi8ZDFaKbRNzc1ob2+3cgLh1dAuFrzqmmoqkjEYOWIERtANGz4M1VXViCcS9pxeG2eBRdMT8kgj+eJAxKksuravE7STa8XFgFQOtz20CU740hTkU2F4ekoQd0sw+yBaRHRgi3XaKs/lmZencmS41jkK6wGKTQ79ARKjrnQB3UADWb8+1oE70aqZNNMZBVkFWiLO+fBD0rHJ0mrQBlfxR07+BGlUU1trg1+Wwmabbmr7TtrA7nq2Ru3qkT5l9IiNehnSH9Dzd72fYCFnwLnz5tqyRk4brJoNA+tESkHCLxcorGCAaB9Fz+91fkRLHQ2MhK6xCsQqYpxNczhq2+8jlF3KvMzQHUfdoQwb/DmPCiMWgdfWgnw4Ci+UhpfmbOzRxXTyk4Xwvz0p0gdIqToVwKxuwPVQj1JOXngwnptxONqTzVwatFCBJjnzN9kyQS5QmoEy1VW0CGggqN/qs5YKcto/GjlqJAY3DMagwYNQV7QJLYhmKqeMNYOysljNCAQ9GAy6lz+4lkIwQHQKcPGixaZIFlPBLOHaW4pGa/AWWiuagTWA0pqRM2nkkhn7fmVb61Lce/6TnKqXIE8LobvhIl1BfYBYmgpKR8GZMJSnqeFl7Fu2phyoGCgU8CoYkFQm9odWhY6W67yFvmUaksiY1nB97QqF/vPVHfCX5/ewI+dShJFQjJYSFRv9sphkBcgNGjTIfkhlimDkSIvXYbJQ4fhpZ5SiZ3f+MlYvyspiNSOY3boja9eZr1Q6pSkeFMLKBkD7C5VIhNt0qLP7fQtWlQ1xMLJMfd08G46bcpG1EckmqUwqqTQ8RL0BuPan83DWd6q5GuEyIZw3BYOQaQ82kO1SPfrwbykwaWro/yE2/HI/oHcIaFfsLxVWjLJy6D+UqbyaEQizrqVcV3SXJhgAupYaDIGKcVf9qtPPZ3+7AY2Jf/+3Cs3perzx4XBMm12FrxybxwGHc3mRGITPfBX47FeymDovjtmtOXz22CymLa3BU09W4ZBjPPydCkkfGM9y2eN1pygE1pOj9eMap52fHtIWIei7EPhLhRWjrCj6D2VKr+dYcfh0AyXkjL//AQ24+4FluPnu2Rg3Lo1DDwV2+eRQLF6WwGN/q8KmY9sxdkQY4wdF8J/74rj+F4ux++4x7LZnDnf+mQM/V40Q9UCJcVvGBo6ysthYwFk+zyVIND0TUz+IY/+dquFlKpCq2xl7778HLYYKfObLi/C9849ANlOJWU0e3py1I3bbaSDOuXIBvn7KyWhZqs1XKgr7gZpfbm/R1/RlrHMo71msp9APubI0FSLkXs5LIvXiICQizbYEcI8witGZxflQLTMl6cnAqxjAPB5y6UaEEnWMbQP0692Yfu8QQq69zf16NZpgOi4nmK5TeX5VCimEMizVcD7i/m9D1CgvT7PGjod3bVsZ6wvKlsV6Co9DU4pCIzSEGEK5GKT2sxyTOQ5KuS5D2I1TOi/XyEvSnlQguYQKYDHLSNO/gK6JWahI2qkU2pdR7+gdmlQg7UuZbjkzszwb735heipC5+nHZubYHimsiN5l4afSo1d53J8y1lOUlcV6Cw28HHI2MjnQq3a0X5zq5+NiaoGxBZ3B9HqEIecP8G7ve5Gmw6uzF+78hZzWKdlsFWIDNmOA2paxxjCF35Ay1leUlcV6ijyXIDrureUI8lFENrkA7SEuHTRoEbHXNtgg5aSuX4fnQxyugQsGeHf3vUijIxYhVkKvb2ywLawnE86jMbYVvKqDpMr4T0dG9VIi0yR0ZayvKO9ZrLfgaLWpXF6dmUgi1PoYktMuQrj5fSoLvZlKjy2K2Bv4g6Bg7Ha9F1aaRg9EqQh0qCvUbkoJ2bEIV34Ssa0uR9bTrzWpyDxZOn5bLW9xJWWsTygri/UVZFve01mGqJjIWV2D0H97lUFs1TJAIUHo6hyoKluQllBdcrJ0bM1B9eAh7CuIHNdHWh6t1urL6HeUlcX6Ck7WGX8RqRfw2+5mMHAL1oQ/OgMLpJvj2asCKQMuRqQaCjpAtobCLFyWjdUXoVoJUXGoXbpXG8tYH1FWFmWUUUav4M9NZZRRRhk9o6wsyiijjF6hrCzKKKOMXqGsLMooo4xeoawsyiijjF6hrCzKKKOMXqGsLMooo4xeoawsyiijjF6hrCzKKKOMXqF8grOMMsooo4wyylitKK9EyiijjDLKKKOM1YqycVFGGWWUUUYZZaxWlI2LMsooo4wyyihjtaJsXJRRRhlllFFGGasVZeOijDLKKKOMMspYrejzr0X0Anj9C/Gfp49S0e/g8b+HtN4Bby+n1wvrc/qYr30Z08yY1fhy+rULfTHDetwZRYEBUXUNnL6+IfqJdqFs2CXVHy9l3/9KI25ksq+aFmjVN/sv53/hI2S8UeEd/MmTPxneevqwmNKR9RFEXZJwRyvXf5TgT9C1LvwJqJO3EH3cgPzRRyFzlG9Ly/BQyj5wkCGtSC37LpvjjzGPrvewGvJpRDx9JIE8ynv2PTmPXvrcNx7UfhZrpTNSsuHasiHB8SiA6x5DqDPUWaeWRAd9bMJBPFIuT/9IoKxL4sIK6S2pX17fkbbyOS5yaTJLPIqAomBjxstz/JJv7sMY1G2szHSbKtNnfzcIqG8BzTN0jt5GaD8mx66GSJcCFL2qBO8D1KY06R6hLyT+5GMMCTn+cDza+BG/LLXjjz4Db98j2YDmHtcTUSP4cpRjgOOa+KOPtrDTbkg49AN/umKVfoqqDGY/FBrvJk37Do1JXivv2+hSDNMkatz13YaAroKqfhWTMfDrqsle12qO1VrkQxwaolk2hRD9diNisog0/yjK5vmPQCrLHjTR+OOUhD48mOfE5hl/5DRl2nRJt6HwRugtf5ROjvH5WvKkGvkIJyhNcPmMo43N6pRuXjSUpVJN9leRXDLMTX3bl2kZwEkrp8/cK1z2XijJslstjWuZFLpq1RjakFCKiAqTrGrMKE6yGWewHCcSj2PHscN4kA9lmdJfwPhWhS5GVvsrdK2jZ5ht4/vN6guTMxbQTlY1KZAJxAtxhxOcwUat824QcJLnoAk7MDCCPgY6TWFV9CXoE68KlFtj6OCPBIAX8YdTmOe1UAZaGMBYWerWRsmSoHabItxAUIo/gQwqTn0XdE+dhhjjTXNZaH/hI7znQp3IcXjJjpR9L2U8B7n5/0HL3L+wf68i5s1HLEsGK2nx/BXIZVBz4C8Vvyp5hOL4NZBHXSpAGs03EMzLILl8PoJsppKeamQjWyM+9liEBn8GuWwDQmEZZCpM3zD1B60yCX4dxdX2HSpf6s/tkESoHL3cNGRm/g2tS/5BRfkmEqFlCCfZk2Le6FpcceDXVegpvr/yCMXxXcLEA1tQBuFBOjrFBWomn43TFk5QOQ0EKj6G2KbHw6v6GMOqaPhxDWv54ixHmeWnK6orKLZPkHb0G6P8thqnwYf8TKRn34Xkkn8hnJmCeISKMk2jQ3oi0AtBhUVtKIQJfYnvrzxCcbyuReHGK/k5VvKU1TzpLoNB83cuN4AyOwqxql0QHnMM57E9Sb4Kzh0yyqlXyGCpVilO20VluWa4W1hXpdNbsEQukLwQV4g2aWncvI/2GQ+gfcFDqAx9gEhoiRVr6yherYYu/TJ/cBWKw4S+xPdnniCdXWmihWQM+/dZyiyvXpxLRxp87aHx5M2nUTX6K/AqtmcCGuhrHOSP8cUZFSGvCfn219HywX3INf4XleFZHLvN1ly1lWzsvGmhiOJ+lup7cZjQl/g1nSeATTTkh+3YEOqj+KOoBJeOuRqkI1uiovYQVIw5nHbGJoypUMp+w6oZFzZuNXll6OXkSCEMcfJKLbgZmTk3IpKfTYNS38wlZ7Ma6HKErQKJYNwHTA/8ugrF8aXChJ7iVY1cX/IIxfE95LHNBosv5ryDWdamcZiIpDXlRyWY8WJoxQjEx52PRP1xTKntO1FGKlVgnkDTymv01SOUVbA4rY3a4FUJMdsJ8WjotU+7DPml97HExeSPaqcyz3I9ruaqCs3IJfpbCBN6iu+vPEJxfFGYoz/9WnUaOtMuz3AvLIoznP4ceaO+p7j6aqUBWLvFNQgn9rG0btiKB7oqPZ3P8lzIrYo6bQ/3BnlaC8pPIbKNTK+NxsUsNL13O0KNv0Wlt4AGBcMpQ3ocYhYS6zUe9UQDoS/x/ZVHKI7XlX1y3GGnBHvO5LrqIphQ/BO5KbwpGhRNoYNRt/V3EY5vw/hqxvuVqQgRR/msOJXt6xsXab5ew/ij8li+suano/G9ixFqepiqeSnCOcZbXYznf40wB/Kou/4KxWFCX+L7K49AJmR5b/a0Y4H9EYs8i5ABKIuXmk0GYLqCk9huSGz/C46r7ZR6DYKNMP5oB9aNiVzqeTRNvQCx5IscwU2OB2q8b/XZLqR5+Ufo2t/A312Y0Jf4NZxHOkGiX8yfQDd4WbfQtxUJGaZHitk0F7a1X0Riy6sZMVSx/Yag2X2AekHFqo7lOXGxCKcbQsi0cdJKzkUsl+EgVIelmP2BHkycckJwFYrDusaXChN6ild7uoYJxWEriw9QHOb79Xw3p+1sDS5dxUgRgYy3HVOTcBpeGoS0/CUQES+JeHYuo7R1p5WXSC+RD1hgRFSQcx2ePkKDj4YdJTBE/nSYJiGkWuYgmlmEqPhi/cl2rLw0cdrVXYr7W7gKPcWXChN6ii8VJvQlPgD96oXsZeNNMX80cxl/lIKGG2mUCwf8oQkWakUsPYdx2urW6A34I4YWQdmNVAVP3yCNnNFuEvNSCYRUn7cQyfb3aAQmnegQWnlbm9Vs3XfT38K1r/GlwoSe4kuFCX2JFxwr2C8ZdnT+vQ0Bc0zoErDf0jAx0mweb2Yxso2OvJFGVQLqFWUxIhn08Iohpn0Lgb2GzlToZIfB2ptFuGUqqnOLnGEhmFzpARfTc4x5eZ0rc1GGwN9dWF/jS4UJPcWXChNWFm80jXBYhBFhdzVEwtokUtfZyTxvrO8iEfNFQm3IZxYwT8pyr1nI4NYEqtEjHjMo14po67uoyPuGBSGDNMebnMmG+COGKa2L79TflYX1Nb5UmNBTfKkwoUS8zRfkT5gMCPijdY71nZ48A3LWf95TD0a8JuQyC3kjBvYv/FHUe2jgZcjgrJtFHYNtdKcpaC10VJaSvKx7ll9Q8uqwr+jXZ2dGhHpGwQ1xhWlXMtaUozFejh3m1eIYbvE2SDVoO55NivgmAx1EDKIIrWz7vmuhJ9DiTy4k/hCFopM2gUp1Isdy6fJcfW2I/BHFQhxdJfljZj8nd/GH4Uzu4jlAw5ng2aSD+COwZPtrBfvs6DhL1DeYeES4OpTyU34qCj0ai2WiNPwSbB8roFKw5hKuyhX7uV476o6cF6PT4TSurkjpnNFBLqA6QTpopRrOpRCh4cUbuhj/+kzwobNDnSlWfO0bnJzII63NG/JJR3mdCKhM12ZFhWSk65GWLSRK9HM9dDJoqUHYN/bf9Jjord0KqnTeZplGEJ00xkQXj4tJR6A1D8cfxxfXCEqPdjOMPzrQ65azamaIRqr4I/ko1df10anf4o8W7qY7jD9Oj4s/lobQRfwRiRx/XHh/omgk9w4aXlIBNklpAFIruy38PNKc1DKc1PJRKs6I61AoQ0Zz/BUUuRxjCv4VwgLBCPx0ivOdYDLVXdou95aezsLUBk06xW0JnNIE6fxybHVZEFTnFGJWu98IbavnuPzPcSVlFr1ZjnKy7hmnUnUgzSgmOsnCZ17BypNf1PNXqq7K4NJnqGlORass8kArdLZLtaRkdDAyF3VtDFF5F/gjXap8TFhMywAWJ2fxviu6V2sL4V3oLBTnDyB/0MdC3m5cIQ3LDM5A2H3xlU4kdMRzg7HAH0Yaf2jum5NfYeSLJiwh70kRSW59sCztIAT8scJ9xviXPkO7XirGdvx4bzxnne2RNFJ0uShrov2ptqmftiJhEuvjR3HiBYsy1118ifAAymdNlb9Tmg5ZKTilWSFdsZM5keJVo8NUI1OTH6IyiWp8MUXpFGY6rBQ6NEjjS7xiGUZ8a7Tjl4LkRFkGmm+VwCJtlc6Jyj22DCMVirMdkqEQJ1c3YtXOQiftEtChBD3k1FSV7ZK7rHJMG8hRR/qOMgSrqhDn3Ap5NN6K4l1YhzNZUvpCnqL0QTr6rX10jgfSZ2l4JIjJLEkdob4Im9GuNBwt1CftEbdQWeNQ29QX9lXjVgfgda4tTUNVxo/Gufgj3tgTHL+D9thAeYkO2gb9d5Q02vj3fjbnRBfFFeKdEzry+K6IjgW/+FLsisoP0LluP15hgbPyXLjxhhczzBng+MNxxMAweRPwR+myXDCmyZ9U8Bi4n6G2ryLUWDaazHWruKj99CdMi8qMSvZOP6Mzrga10MskzlmYUnHCs61IP5xXEc5AgppaL6KL8imdq1+pA68yBxUpgIqAdSuvKQkFWTqXx5Lr3ofVa1dFqBKbnnnx67CyXTuDAShnjNckHfglBByZoWzUXUmMXDhp21VOyl0b1S+DGqiVtMpmkBSsYsyvMwH0dD0Wo/vACTnSXE7oSKvOUbLIH01jxh8mkRCKL6IsE7vOqElKHmTVjR9ddOv+mEeJCavS8VCFWHo6bV3K2AqSucN2Hc6C9YfO+KB7/RG/mc94YEx3isK89LtwlmHp/EazPLcCdkUYT31PMFAVYN30++8/rWKcpnhF0OBT09Rmq0c5rHP0KML1T+JczB/ROuBPB91deHdharKcf6HTwCenONFSFxTaGGYfJVcGJewj1BfjQQFdC9H4kFNa54SOFhMM7OAdE1gaJVac8zq/n9m/OH4RitONX6iS2W0QLzDOiaAMDdvD8McRHa+SWdGmY3eiyPgzULo1fsQcphH0PF5Ji+kvaIxksyynS3gnSKVJtNQOOy9mN9ZItU/6zR752qredcRdVKHq1TjgWKZXourKctEFuGwuC9Oq575YM6AjYzAWirOKp7aTIN4qvZwRVbqJ5fjZDSqfF1v4uJACREtLq6xKL6fE1i+OUfn5R8Vbm/yLWx27pOJRhC6a5Z8eaBrIvlygpwS1oSsveuSNmqF2ql1MFuwBhykfLsrtYhjVVIycqlPD+V8X0cjRVrUrl4szBHkES9vZKVB5suKBH+9HdEB8IYyf/qLTzk/Jyc845TUeKamc2kjC6hGbfmhbqJwoFG8epw9tfJjUuAViAeq071SsjR06GfErNnTNQ11cc1APfTihFwHdoRPXVVnTNrQsqTkSxhGDkPQyVgMwIyOELpxx7yBQASpTFqqlNm2kCVxRYgKHIP1ilYadlKQNMs23zGM8UD79YXk6oyCvhE/MV/lSLrLW1QZZiXlZ8KzUy9BSzlWzXm3tMtqcX6CuymxLTgdNckW3ncE8hQHl+03s6Q9JIPnP7TsAM2bMwPXXX4/W1lbGq7KOvCGuqixvsbCtDK6IwtWMBE2kUgDqB+lkZM2QNvaYi5pFEsM4Gzy8FQF0AFEr8iyzppgs6z+XtdUDCw9IYn94I1rokYUIrcdE4ZzoSCXL2dX+sW9aKdoWrOigpvhNymu00EnJW5mKs3g99+74SaKLVAMoL/SyFS5Yl8BJENhfluTuu4FoWshPqI0iv2pwZXlYtnwZ7r77bkydOtV4Y3m68Ci4Xyl6mawnaLINacJlWeKDVpjWCtGdvMz7ClY8NTWlSYNRFqRHZgznUONVk7fo5PNNfWE6BTkWWgaVbOWrLAmGjWh6feIrofEmuP0o6Jrf0Vc0Z9VsiuK1DxJgwaKFuOuuuzF79myEuYrraYwoprCDKH2CpNFRQaZv7PEho0U/dlC1WGlK7wSbLlPQS+65vx8vGrAQU2umiKKUCRmV1GzKqoSqyOrVboF0Ib1EoGfcZEKnq3k1JhXhjC6NIy5erY2iv7GO9ya/flZBZ0ssr4LpbKzyVvU6Xrt2Or0VFMir1a2xlrCrxWrrMyi4C4JxEFwDPWVxdAr7y/334+FHHrawXo+R3oLNlu4WWW19p0cooi37ZwYpBaZwZiGoWoSQctMChu1RWhHJaESvFgHaJZA8iyzWGxWlbKxLNNfOiox3EVFnutyvOmyZa1WENI/JWZtYqPRlRIscHStQYa5OpbZ5S79eUjKlXU/A3vcPpKDcM8oMiUoho2bSoRsTtIwjuFHSNJa7dQPE2MTxk3GCYcQl0X0FoEHu5fQ7eA12XmzGU7zHYqk0NYjtWbaKcoNVWW3kczbM0VpMR8Q8DSi1k2qJCdIRMlPWiZqjCGWy/8wjBRNppgxSGBRvFcvDq2AVSIiVwQroiOsKhmvAaUWVzWTRuLwRy5ctx/LlTVjGa2Njo3NNTWhrb8crr7+GM797Fu7/619ZNdstmhYNWPmF7qorBSOFZVN7jejWZAmzeKDtUQm9jCuxR8pLa0wzFKUMOEI8KUh2OcqkdtBIhRofxBemEa9J4wxpp4lOStrRieWGUhzHKpFFqSr2yVaIHPSmM423URtgtmoo0JN/NHhtACuA4YTarYnRrTBUt6J8g8gl8fOrkXJBYGlI4WXZnmQqSb6IN44/4ov8jU2NaG5pwdz583DJpT/GTbfcjFTKHXALVmqBgu0tTLf4/lWCMqvDMgo1RhSgMNIhG9VzMJrrMp45pkTriP/o0pigx2nkp02gekbgT1wie6BgLaE979UjP02UqsEpYPFaSYy6BdKqfnVKE5ISrSb4RGptayUvlhkvljeSJxxHwdhpbWnF9JnT8cMLL8Bvb/udjbXSsB6w32qr9IjaGrOdEyeXTq4ljZJbybyM2k4Knx3WroZNSIQv/aSJc8HWfV401ZgilSw7i7RVrp8uG9bZNk1wMmFUtwIlQxwDRuPASOEftZfRgaGi8zshYxTz0WmoSd96NOLtfSFqsw5zaxRTRnRoVlvparPVrwlSOo5+t6hiHXKqlrn0M22E23lDOqpZ1h6LXgGS+xaOjUZ/3CxbRh6RJ7rqvqm5Ce3Jdtxz77343jnfx1vvvO3nXE0QadgpnwuunWyv+pWOenRsP9lshgHjnL5iJtJGvzQRPYwD9JjKUqyIKn1jzqKsTNu1FklIqgjzy9nuNQtXnAx2ZVA2O7Rs9SgjL/RHOA8aTwXSzUwRK5+tJ63NsOyDDlnb4Dj6iK1VbhGXFn77rIsQmXsdIjQRRRQjokEU4oqBVNdEIN5YAgp7Ohw3JRTVqfmcXizFiQHVZAsZ4jWTWRowym+zDIVaReneFS5hl1SoXK0SWtrj+O3vchg6LIz6oaDg5nDYZ8jQdDtza9BQbCQEzG5vEo0n8MSTtXhr0jJ846Q4UhSuO+5sI5PjOPmkBHM0UvBSrI7MV1UUlnlza/CLGzP4/KFRfHy/DPJJGhrSwVpBGEE6LkYb359KVwKbXIHY4G+zPLbJ6MIIEy7gjTffxKWXXYpEIsEgCSKj/UEtaKBGIlJ47AMVZGVlJY4/9jjsuuuu1r5iq1/F2l3BMx8tb56EyrZ/uHu6An90ldVgVXLysUmliq6S7WhmuUlGc7Wi90JwQopE2+CFZRTE8NLECFeFeVz4fzk01HE45NKkLTukwROrwBPPR/Hm1BRO/Foc0dBy469n1gkrIx+13a1hpAZpcGu3IiLa0BBUqJGGE1LGG4ibbm1CMhPH2d+ngde61IwYz1Zg/E/+SyFmNWHGqvDUMx7uvzeDKy6pRFVNKxOyD1oRhKh4Ratge511BvW0ZkYivv1tCCUOsPabbAlMI/zhj/fhfq6yKioqfP5I8QZEpEIhb8QDGRThSBhfOfIr+NT++9t9wJsOFgUeKmlMwpLXf4rq5H8RC96hoNol4yq+kKcPYPPSHFJetAG5TCtpr5faDWCv4xxpzRxvbXSkA4luk4MGBAeHxlpWhjzDpChFqaxkn23Q7neGniiVoFc5CPf/BXht8nJ89zthVLO/f3s4hYaRA7H3XsyfXi71zIJlwNjF9UNjuYhmvUEWFViW3REDdzyHvN2PZQz0aSLOCSHcfvvtePRfj6IiQbkln21sixfiI6/RKI1T39DT+PrKV76CvT/xSbsPxo7Sqr9qopljLCLkzUTrq0ehKvOMq01s96JoT9fSSyMi325yFQ7HEDUF0cScDLMyZGTESfN2hOJsB8dFc7ION96QwTGHhTFuixa0Um9GSGytU8ISDi+OxfOBa3+ex0GHRvCJPZkv11Lobj5SiTffj1G+W3DIwZUYPjjJ8US9aY1j+9VtTpj2Jl5p1QiNSGbWxFXggRZVok8sjiefJt/+muP4zWBgPZPo5X56zbLGJtPKBFG2KPk768MEfvaLLL54aAa7786JUN1l3W3YFFU73kOdsJsasQJ+9atfsb1PIx6XIdqBgO5aEIk/updRvtVWW+G4447DsCFDu4wdXtUY/hGfdJvjmGl/7XhUhmdaGumQQMQCp3v1R7ohxEz5LI3ifBXHgeYkRqapSxNMSKNp0hs5/PN/YXzpi/V47J9zcMCnB2LAkBr88Acf4qSvJTBhQhTXXteEC/4vhqpKvU+D7ZCAm76QLtJgYp9kwDIYOljPuUuP6EMx6jSOSRLVnukob9hGoeJlqJLWWgBH6JSXSFNNRcPkF3miX7o5XWnM7RUkD82Jz6Jm29/ybqQL7CeEf0T4/lWHdTSLTON/EWp+jsLCHonBFukYnpXyZ7jCxHAhH0vg5fcrcOYPl+MTuw/AgKp2eLEBuPuvSfzxbxnssf1IvD+DSnBADWLa06JifOPdOjS1xtEwtAKT367Ak89H8O4HCU78VHA1wzBj7nhssTnw8U96eOFlrlyWhrHLTlWYMyOH559P4PV3Ipg+J44BDYNRW5HA7GkpvDfbw867xVAzuBJzlg7G0JFRHPyZRjKzClM/iOHp51jHVL1sqQoDaodiwaIM9v9sBcZvopcc6c1wmoYoLTJ/fYkuFvIAWZ3Uq/8UwlV78E6C4lPIvyxctAjPPf8cYjGulihQ2sINcQWjq/k1mn1ooMnAUPo33ngDm262GWpragoD1i/SwW5akF74N04MU909XZBGTdRqyl4LLtslGsMbM2M477LF2GbL0aRrHb5/QTMmvZ7BDjtvgkQ0TP1UiZcmV+KD2Q3YaotaDroIFQQHCNvdnh+Jf/wrhCnTK/H3Z5JY1NKG/XYfhES8Eu+814Cnngth+vQoKgdUo2ZAFRYsbMN7c2I0Bus4qLI0wurx4ktRDG7IYlFjFP95Po7J79Rh0JCB+Azn/ZoYDToOxBffGISW1GD895kUpsyqwaChg1BLFjQurUYqNAiHfylEA2yJ7XrlteoT/bhi1AA1vpgi8PnEazpXi8jQL8CL6IUzpjYsPri8/c47eO+990xJOv5wVVLEn2IlKCXx2muvYdIrk7DZppthwIABfpxdiMAjI2cu2uaT79np1IFtFmVbpQGKvL0FzRs0Z4Zj3yObsO3uO9Lwq8fFV32I+/8RxUGfGUtZymHOnAyeeiGCt96txrRp1RgyqBKJyiwamwdg+uw4ZsyuxrMT45gzO4GRw2kc0nhKJVN47OkqvDK5AmmvmuOgCoOGVaGdzX7i6WZEYqMoMzTK00uMvKZqbQyoU47kHTToHbRr1Z4fhsSwj5Pe4xmScGUZjwQPkydPxgczpyPKxYLGSaQLbwSFy2nCevnll/Ha669hiy22QE0wbvjPVvOUQXLQyva8xUjNe4AG7yzktNJlWDI8GjfcHsMfHwhzgbEj21aP1z6owannLmT/I9hmcxnlYbQ0DcAjj1NupkbRsrwSo4bXozU9Frf+sQU77pTEyDExLJgzAi88ncSwYTRMa2oxfV49nnixDiPGV2DLrWmwU6CzGa6Bw3X4H8fBy69VYeJLEUyZ1ohd9xqJhpoIli+P47FnQ5j4XgwtXACMHl6NlpZKvDgpihENlaQe+xOrwWtvRNCaYssqwnhucg7PvR5Bc3sD9tl7IDYZTcZQ5t59L4K2fB3+/WQeb39AGa9NoHpgDQdHHIsWxalXh2PrzVLqHcNkGPCSrkN0xJeoP0pPXpNefYWyNsf0WsCPwIkfuoon0mdKs3jxYjz++OO2q7HlllsVFlTB+HIgtyQDHDOZ+Q/YwkWwYUPnX8xpR0jTuIx1LQAXtwzDj65bjnnLR1Lvb4cZ8wbj5G+/iWGjB2LshAaMHV2DpYsGcmKPYNQoD/OWVeLAgwdiWF0zXnktjXGbDcBmY7PUd3G0pGvw/LNhvPpaDAuXxDFylGQzxzmmGgubBuLx57J44/0oYtV1mLcwiieeiWHa7FoMaSBd42nqmhAaW2vxnyejnJuqsGhJjOMwz3XZULw3LYxnOb+99i7pRhmtr2f7ZYX2EanIpogPOYy+/njJWQc09tc4ZFXbVjmdbe9xEtbQTeWS2J4D8UsHxPCb3zVzVbQ3FXgckya34bRvjsPAwWk8zQFy5c3taKLV9a+ngBtvaUfd8KG472/LcMNvPRzw5e/hk184DNnEMCS9Gjz8TCv++NACGuUUKOqUjCZ6TkSDx4/GJw79BA4++ijUbvJpXP6r+fhgbgijN2c99Vvhr/9YitZkAq++2Yw//2UBUD0c3/+/JXj8+Xoc9uUt8bnDGpgujiWtFXjw0cU0NpptIGjlqn9cqrGnMoCcMSVI0AP/6oYNNP5XG2bOmokfXvBD3HrrrV0GYO+gPBq++vWZNkq08xBOV3H1HcW3LmrCJw6fhUsu3woXnFWPhth7NBayuOSaeVi2rAJHHT0MO+0awfcvnI8XJw/EpLcS+O6F07DrvpvhsCM3xV57DLCyPVTjF7cswSNPR/CFo7bFJz63NX7y6yxuvSuFoZtsglv+kMbdD7UgQuPtmp814fX3OZCqB2HAiCH41KF74eAv74Mtdt4Dl/10Lt58T8bNYHz3x4vw3oIaHHn0Lthshy3wtVPnIR1KYP6SRjzw4Ls01pK2CrBlgOlOrUx5FWNs29vuOhmAqws2wVEpzp8/37bj77rnbqOzWz2vIaEogibJWIjTSnsOV173Dr508js47aStccs1NBIyUxBKLcHYsYPx2cM+i/2PPAkVEz6Gq3+zEDMXjsfcJZvh0muXIROvJW03xeBR9fjqqSG05sdz8h6MvQ/ZE5/58udwyJf2x2VXZPGf/3DyiXIlSJLqKSS4mtfY6wCJb48utWJ2VF9dKJTVhaTGYk4mckIwLoIwjRudwTj//87HH//8J388abWun9lrXMsv9ahdPGdohDmZJmgLxpNpxNjBaGgpp6znUZN7BntuOQ03XDQQ77+1HG9MG4MHJ47DSZdxgXTIF7HvV76Ft5aMwA+ubkQmNg46ezY/sw+OOz2Hx/4zG5/5bC2qa4fgjnubcd/9i/C1r1bgS18aht/fSx33uxymLhqDsy5YiMHDB+LIr2+DvfcZgspqTuqox8NPjMS5Fzbjs58dg6MP3w4fzori+LOTyFVvTcPcww+vXILm+Cfx9//V496HmpEYMAqVFQ34+J674aDPHYNPH3I0Hn1mCe55sBnZql3wuwdjXNwtx+Ff3hmHHrEpLv5RBs8/NxJtmSo88Og8TJxMAiRkWJKuMZ1soTzb1lTvodRBDhkWZtiR3hozAX90LwPjrO+exQXU83av8FWB7XzT2LdzJqw55LXQUKSMyljORLFgWas2sFFfy8Xrmxn88uYPsNkmrfjKl7OYMD6O226djqlvN6Nh0CDstNduuOE3KSxLVePpyR6+fYmHui2OxMHHnI4luQNx1iVLsDAzFHc92oIHH2vGl7+2E/baZ28cf0YbFi+L4SvH7oKKukr86lbyJb0z/vHfLXHOhY3Yc69xOPyIMdh1lwouQuvxvYubcO//tsUnDz8DB3z1bFx043D8WcdStKNsFtS6jzVrXBTLAgliB2AolFlaGhqw8UwGieSH+OqhQ5CoSeP/rnoZf3w0ha99YRDG181CvnkBvnniKCTb4vjBNTn89LYkLrkghupYE3bffgh+dVkFBoYexqTn/o0LLnkfy1pH2DakDmfSxLOjHLIM21MZHH3cVDz08Awk8i+jKve6VAbVr/aNlyFNRRsjv/TjpiwtIB0mFGlaqQn1KtWQNwuxyCzEw22cMLR1pbTarmR8llKp1ZAoqVNZ2t5ivXLu+Syh4gJXAsGgCQZWMOACAhYPKg0ycwySoZbLcBKhEXDKSSfj5JNP9lP1En6xrNWeQXKh5+yjrNY6IWSyOdz64wb847YJOOHUd/DT22k1V41l/6vd41b9fjq1CLHwUrRz7kiKKu0eKki/mngzGzgDTYuaudrV+py0pZWZpc/LL2Rd85HXa4QzLDO9DD8+e2tMeimLE89ZiLqheRzz5Tqkk3lcdNEs3HTTVFRFJqEiOpErX9JcCj6b4X0Y48ayCY1vo8bjaioVRYa80Da/0Z+6pOPXPjmuPjnhG0+MeC4ReUJqUvm4ZKVgb/mzqyuroATtzvFE9wFvhDxpJx7peurJp+CYo462cOVlqPkd5O8iHMXRqwBl11OnpNfOiSSMH521Le6+biQuvOx1XPFrvTxsKJpTW+Kwrzbiscf/gwHRx1CDdyS6NPg5frIexg4CxjTMA5rfQk2iCSHSOpkfgd/cmeKE/B/E8AbH0rPkSyPak3FOyFytswvRrOhCOWAj7NwNw/TIyp3j0E1RP/sMP6+K8e8KpbEKrv1tEtHjBfeLKEdvGXTBVRCPMqm0bTd/87Rv4MtHHMk4pVepKcZTL9D41GMh1SCjVEaRncXgQOd6nqKTpW4hkWsq4HF135Sqxe1/4sSAKCaMbuIqvBVV4STq8y+gAffhKwctxdFfHoVsponMySLVPAXjxmXw6LMD0ZoeYCtStTma1XUe+ddsj/miXD1n2jkJkpiJgRxT3nTmbUX7UqmbKDvIRZp+aUBdCm8BqiNJRNu4Tm+fh0MOjGHzzSrx3e8/iRdeXsox1YDhg9pxz188nHLiRFSm/k199gTlYQnJp3NpNJjYx523agdaXkEsPwe11H/tbRUcO1Umzx75KLpEOMhEHrFTFLHnaN3AHzaFsaG/esW6IJ4E4YKNIf6TXhsxbDgu+uGF+NieexbG3qrA+EcZNF1AHeBlKxDPR5EgnSvyz2G3zd7FPTcNxPabtVFRLcKokTkMqJwLNM9GrnURElE94KP+yjVSly1imykf5E2aXdCuaK33EsfCPThg75dx3lmDUENe6Ysem41oBZreRTi5wHZUB1VQLprfQEXFIkTJunS2Emka3LTRUJtto7E6kwu6hfBicaTTIeZpRl3+EdSn7sSvLkhinz0jTO8+crk+oJ/OXHSGxcnjRiwVUxxN6RF44tlWDBuSx67bcJrKNlJ4WUCoEkuba/HV45bilzdsi81HvMd8TWhsr8XDjw3G8hwZFM7gqAOa0FDdiNenVXIF3optN09h/ntcTXHMjdm0BTMX1OLJ5wfQkKjCoPp2jBnViAnDkxjQ0IBHnohj0guv4dunDWNdMSxb2IYdtmihANXinSlRvPAmFQAnwe23bcFOW4Uxc+oS1A/KYfAgGjCZNk6UaikVmAaJlFShgw4yqHSbTpU+c2ErI+Z94603cdVVV9lZCp1tEGRs5zRRadAVDcIQB3OOSmrffffFEUccYSsxxQeTXAEF/vRw5oI31kIOPvlyVDLL22oweUoE22wB1FVycklU4pXXa/HaWyEqyiZEuYR74bUKvPnuQE4+eRz2mYVIRJqpxON4f1EtHn+2GhlOOluMbMWI+kZsuhmVXnUlXp3Ecl6LoDLqYY89l3P1zBUTB60eKy1YOBivvR3FLru1cHDrVcshLFw0CI8/X0OFGkdlIomtdlyGYfVtaKgJ4b/PxrHTznlUJ5Yi1d6ASS8Cn/xkG5ZTf+vR14RNU6iKL3eTBCcLIwOtIomdI4JA49GnQ2u29JkLTZeiqVa4Dz74IKqqqgrPQMX3gO7FE5iMCp2F0bNj8dPCbKgF/AnqL33mwgYJ0+p/IWlfwKZnU3E8+1w9tts+jJoBzVRaUUz7MIvX36jEx3blpNSexZPP1aKFxvuowc0YPrKR/OBUQaU344Nl5Fk7KirzaGxMYOJbldh15xzi0TQe/WcDli+NYWRdEvlYCpttk8WQIU2Y8X4aVRXVVM6tpDknQkKPQdRtHWoTZLybTad+9RI0I7EstyPqdvDPXGCgTxZHa3VWZy4ee/zfVNw1vGdsYBCSduKLttx1FQ/kPr7nXjjq6KPs/IUQTHLGS2VlPmtjaBaaXv8KqjLPMUj/8ly0JPDmnDq8+WodvKYEmjkWB9QtxxcOWMJJI4lMmrIei2DRwjo89N9atHsVXAC04nN7zcdArlpffgXYajwNjyFhLFoQoRwnscNOHjYl7d+fXYn/PlNH4zmJvfdYjvETOOHRiF+6LI7HnhpI/RTFsGE5jBvWiC3Gc2GRaMPCljr846kYWlsj2JIGy357LEMuxUmKq4Xm9GDWl8XwYRFsMSHNMckJLj8ILz8fwczp1bQnsth8m3Y01KfJtyjeeasVg+uWMb0WHGE8N7EaI0cNwJD6Fkyb1oYaru7HDOGkmaV+1LkBjq3W3ARU7nQvQpHdjZZdoQPOzzzzjNFaCyfxIkAwdoQgrrKiAscdexx22WUXCxfEH7mIvitDxkhTaRj1+sxFYPtkQvb487X34qirbcYmY9gX8luGNVeSmLU4hkUtHrbknKEv42osvPpmDYYOS2HooBAWNE/Acae+i1t/EcKYke1oXBrFE08PwuLFddRXWey83TJsvfNivP0u12EVIYwir7Qj/tIkYNftGlFV7WHBMg9LFuTJ2yji1TnMnTcQTz9Ti2Xk7YiG5dj/44tQWUvd+l4EL75YhwyNyAEDW3DwJ9tp7Oltm71/NCLSrq0zF/1mXPh2BJ0Sy+OH8c5CFCQPYdvzOhxH67I9U4XLrmrCIYd52HWHCoTTbbQh2zkBMKE2HigUNqlrm9ski5dQhotvKnttJ3AVluOEolUs532rzK1w4pg6PYvzL+Mqe1gI53yjEltzYOZTjZRyFsMk7hEOB5kOWdNI4XrFFI8OEZrBIIuYAWFNMjIGrA+uDR2WPPMzHUNXYlwAyxob8f5771suN7G5CcwGFVdZCxctxN133W1KcrNNN8Xpp59eeF4cOA3QTvD73JNxoRPsViP7yDtb9Rr/eKeDbfr2nKcxrXaq/5wx3KMFMirKlRUnUrVWzt4cJyXOcjSx2MAVXdh+WmL61AzLIr2o+Kxf4rW2GkQvGhzZHAcOvVaWFpCsRr/aET10Op8VMyljxUyuHozsMhysvVxNMkqH2XT2Q6sf7cboJ6paLXpcUYil6pijP9NJ8Hz0ZFwo8ew5H2LBfK7meWNx7JgObqof7e3t+Oc//4np06ehvr4BZ377O5yox1r+dJpKyn9urNL6w7hgLVpkI8X8MTJPuwgZnT0hzfjfitTuE4NFUp13s6qsOo0VybuabDyg0mcBNh4yLFc/ONCYcuwgjRkufvhl6LyBu2cCVSQwr4mMDFhFKWEvscKBzhLGxaxZs2iczidt9fNOBlGJ6B0k0UQcy5ctw7///W/yZjqGDx+Os88+2w4LFkM8FAoGCAtRHWFMRcurx6Iy9zzDJIOUbOkEyqrkQjRQX2wIac5kPlNDJHwoQYmUjJiMq//MYcOT5ag6ZspyDOkcqM4E2c6IKtXxLZUrx3+MYkN0eFQHRJlAuxvijcTTNdvVrXvlV6SNFToWbh/4Ur6Q/wIyTk42btgH5bO2G/MkNWqbdUSs1lDWSFYCxbh6VB4zWXPZpxZsiuoeDnR+wDGhcxTSTcXGhPwKe/LJJzFx4kTKURgHH3wQvvTFL1l8gCC9eKQ0DOE/UobN6Y1xIXG0LohWvMqrM2buDAZvlEe0Nt4plmWbEqTOkAHFf0saK3HDL9J4ZbKH750+jIsYLorSMiZZFseKzvzZd5rETOUQz1mHazODiBzLtAOlWu2YImSgnKXlVVWr8TZZaY83bzvltpAh/yyNmCV6KF8voKTrpXGhjD4viN7tXNjpXF3pNDwtjWl8whQqobmAzdLLkfRzHhuIlkHqJGbM0Wl/G2yKYAKjt5VFRybYxKYtMF44Y9mg1q9MbDvfIlkWywkpkwYMEyo4zaudEaFmNmVgW2nKo8EvxUO/sqsi3WiQBYy3drIAVWr9tIwWrLvujAtTCkxFUaezYWPpg1CVH+YomEbl+POf/wzf+ua3sCmNC0Hsc5NVZ6hYwWhi0T3tXPjpg7BghEqQRXyG6XGE6GgTj5IwMUM4bl0hAeuUn0OCg8qnrfpmZTLOT6Pild/9TJQGhuJcMcZ7G5hkmKOHmCPjhQVJAxhUEO+NmfQqmAxQEc54ZYBmUP0P6qUzfat+GJzsWZxfbGuup1+LOM505Y/VSaef1f3uttuw1ZZb4rOf/WxJnjgohxDE61sZr/rGxX86/VpEaSWLhaR9gYSZfbD2qc8iOttkvz5ix43evLcUvEqZ2k+9FSE5J/2kaAu7DIFc2wAoFG9BFi+fbgQrwhL7eV2eVUWHcXEujYt9GSLjwnHDQeOSIaws4JnV7o8NTWy3//732HHHHfCp/T9VcswUwtRWUsXeLcBSwpiOtldOQGX2aTO61emwJmoRQEWIQZr9lVU0K/DL/rBMn4e8dyNc4Y4PKkbjSYeT3beA1Ae978DlsbRK5I85jZfAAFE/7eutrhqDGfycmKQvRDXpJNuV8+u3NpuX+lm6kOlkgFqL0kosH2XAxj69VpXoQr/urRF0DBC9rPFsb1NucxoXXPREOnYauiIYN7q6Gh3ku/ueu+1s0mmnnma7gqX4U4CyB6UxSe92LhSg/jKBAqRSVDP7ZK9D0J3xlkGyqNQ/pgta64w7l1V2gW61HtJZvrDeVZJPk9ZWuIu0hlmpdIGFrntC1ozq99ukUP1apEB6RdO5cyLyS/czqRZ+DDKxM372Dqp2bRkXbOqqQ/ToFURBEsQu5JCtc0kl93ISBmpQckDlOMto99TYxHRRWdCMl5Wp3yLrHQl6t4S9K0NMFteVmGnUFg0UPYZ0Y0jGQ067YMzLQNYZ0k/oLLEyswz5/fyBC7MBtvJSgWyDglWc+2kbByWX2vZBMrt37XdKiU55CtqYBdvVz2++lUMDsBgqQoaFBtw4roR/et1PC4aF0N0gVGhv6xQK6fWn0Afd88p7M8hCNBps0pdRx1vFiX6OnObXrUf+KJX4a07FMdyIyXt7MybLC7NPWvm5EcVVld7JoF0SpSOtzYCUl320FYVVSmd/zGMww5EjzurQyBNNNBOobitAES7Y3rdCXim3xVld9PhpVoZi/pgS9P3aQTr7rLNw4IEHsrheFmZQWjVCrgNigdwqg7KvDRtzKoiEttfSszrbybGB4ujg3kRJaJmm12v77S+0SrcqwwYW4xmgiUyHH015Ml7vLdFwVEnuOzXGWL8AwhXJe0u0iijOGBToIL50SATBpOKDeFRXV4fvnn12t4aF0BFW3GA50sReC08hp3P6Q/Hsn6wrm3kYpmB/ZaoQN0qccWaDgvWKfPJq4lFaTSAikx7/mfEsmaeck3yuChUqUImFlN62G8QK1sEy1N9gWKj5+pWe6Ua1k/c2jkRvpdCNtlAkA7YdIf4p3q/FDiNpINNvjaazwrlyFg006SrUiMz2qwim1yTsN7ZHBONGV/kCJxz1taPIn+8WHh/2bfysBCxKPNOsY6/8V3t1yNu2nMQN6TJfVzDY/aEuIX3FwSzHRJgKRu+BsZ069tsmf/qj5H+Ii2ozLFiPFqK2ICWv9QItGagyLBRmTwWZz9phdTulaWdYlE5N8bttF/GYFyO3RE/N0nuFNG6DhOs4rO1rHKKF7yTQYrbbjpYzvvrhapAGjdtmNwIzSTBIxR8NPhkRmlBsH1/lMEAM12G+vD3DcDsaKkPrBZv5uph7NrAE1S0dKSHLxGwA20d7mN8jI8MZMpMNlCFqL2WyGOc6fB0h1onACaqoKPqjIFCWawQFghCsQrd6Pm61WftFwwwHkJ6Zu4ncVK2tXjTBOINDf5JhHUDTDpM4II5ykMpA1N67EmlXQ1uO5KXZAvZYhGX5g9QgdrGv4r+MyMLjC4arDTm9yIdQqK0izMmY9Cc5y2hJHCw7E6kcTQq6Vx2WyCJXCeKHtj7FGz0vln+N8agv0Nih3BpJTX7dmtntJpGXYdIvGBMiC8P0PpecXoUuxcdkMiidinMUkjxk9BZB3tkL6cz4Yz4loROn9ejKqlC9yqgbQjVZOitY1zUP8UFOjzqEgE89QrOHKRefNpocdGG2gkjxjyUxp4lDj414Q7nMUM5TvhFuHWYxGgcZLj9toSNFZstUQvEiNceVo7vGE+8LcWo3r6pYMquFDwVdE6TJt7XGtKPJvFpMDpCtMTZFj5WdUS7j0m+KOelEcwwUn2RTSGQlI/YqfaY1dUBnY1SNtDpd2yyOsK6Ykxyo5L4hGCer1ZjoCqvCL58XUVRBIq36IUNMusjewsouiP0yBLSYVcqw6T31X8yLI5TmHJF2b7B1H4ek1LMc0U4vcLTFlHijPAWrwIeCFR8Q0BiizHS2dSIdaqaOsVxCpkeR5lcWjtGQ/SqxqMx1GKL1KkBU8Tvo08nB3QS06xRHv2howqyZWmXw3sYy/+j10vaKaXMuo1ZAloj39liCK66Q3j7HAeaIzziloSUo6z/GdGGd9hZTVbx0qJxv8fuLWTd4rEGqROXwwoblqDizUU4O4q4CxUhNYqynsNJm0XJCUFYnp3AXXQQrkOWxTD9FgUaCgsmKIMhui1A8WQUGRnFYZwR1+PHF9fg3XfkjWogPJAId1YQuVIhSUhoMBl7kV9+1NavJPmIDknXZdroce8Fq9UuOWDbNIIbRkNB2u1SgarLXJ2vgsg6XhXVHqFwj+v6Kfk2ilKrM1WnO2uOc3UteZMFn2T7KSyRN3pDPUpL2k2cpYvGT9A62t6UMrCC1Q2UYXOHWRQsLaEcU0hBGyo4AP0VBKWrykr/YdQejtTm/2FKwiKLYbhP2AOaRuDnn+OUMORfnCEpDXJpUBPCFQhRyeaVYNQHx3sYf44zuTKGkdCbONjYYr7KVVn4ONL310cpUGgPDdQl4WAQlMz4pvNgV4Of1oSKNghJaE1wLINwYCtIGfAjGivgkA6NHWBZxSDuYunUluv7zKrkj3dz0bEkJSS0FkP4oy0/oDJKUjRyhlDLItTmgRTMbwcJoiFqA2unKZkONhjahqFoZBWyExoweuZiAM4GdfWGNtqCyX95R/2UCQ1LpdG5J7ZHZEYC0Ia0sjR/i2k4wQGE6Q8bGuQA5a6tooUYpRLwmb9VWpTDG6Wq3q4TgcGfAo+LDniXhhMz5DWonG9elDSb3vl9xopl0k/yu3Qn6HX86g5IlPstLYtlo1XzE9mWiSbKetKW+cm/MZFtFUEvtxoFVwP/anLAohpsRZ2XoXvR0aQxslBZVWfJWxrvtrBh/VYCUmpMBcy7HilDyYrjmmAuqWRvokL1eQ4QhQeiTGKjDrgMmes4xwAa23znJja5GcHlspCqP80qJhfRcSqspe7+6y2Bp9ceMDDrbgeCkZRLtx+lqUJgvmBbnO8mPa0qhfuf8vExjzeG9VcUiTH4DWBpl9OukK+gzvwj1PPhnQqxIxhmYSK9QltzpIKjoIupp1W/VqBCl1Y3RlZMiYy27ymf6wAXoet8ZKk+lFPHHClO7XMPNUJNXfVGc+8N7piYRjA6y5nUqOeikYITS1d3a1SV297r4Xheuq+90y+ILg07p/PxWrIVrQrP9kKI6GEEXsMCC2Cv7noG91pBXS8OIoE/y+0GmHKw8GXRirotX9W4bU/W59CGuOLXqcPzROlzgX3lUntFVvOnMnwCBkdET1JYc+yguqx4pb2uU/gZKUsH02sI16FRQbHHxxWFd442odLpXEfILVqau6rD4S5qIB6y0M1+UiFA5Pn9FdzPc/KIMiqez4pUnmATllNAvy4wbpZErqscpTcclVwCheHO8VxGWVwFCUSGinV+WfyEoDyb5DsWGX3DfPViCxioJ4a9HiIy9kMsNJlKA+idLuXOPNFgmE6nvNoQEXSWPks2o9JULVhrJvtHAn9OMZkHDjY4K9P3WFtGVYyLIF4A3WkBpsSNj2soR3YtIWPAzWPFut5EF+WEWH+TxoTosrQwKdcgGkiLc1bb3Wa+k36L8aH0fyBXcN4gnwQH0gEcrHEjvBDWcbWC9mqtFOhlE+kWwo6PtnbHtcmyPkgtBxwLwPox2pvTlJOgLnTOq3VgQGy3cEdDRWllcM1ycLkqvsmx+YkBQlZGEN0H9VhadroHfjy7oRvpdoJ+GXr96F1dwfgL5dZWXTs2T7Lq8klFOqTL0LaB/0XeJsEY669X0CLnqpkm9ySCDpM5OcADbrycYbExmeh2qkbIsOBGi+D4I6xpeHFYcVxzWNb5UWHeut/FFZQa8M6c+ajAGA1KSEiTQHy7T9btqfXY9S0s5a+c+wnbMx9Jq0lOZdC6PDQ+LckKksL5ABelMQ8Af9/hB/GmnJaxP8KoGLbRsPDCt0tuADfqpa7ErDivl70uerq67uOKyS6Upju8SJkgf+uR1jrwx/qj3Crd4Tjy2A0L+hOLIkDc6pOVMZBXiMnfwR/l5KeZPX0FC6xmuKTANEK1OjP4JpHXiXFvm/O8qJW+sfveop7v+2rWv8aXCil1xWE/pisN1LZW2Sz6pdnsWyQgpax2QNMVqq32d6XDLeT2bVlAq7FGv+Et80YqyTTPHvyfEpwIzGCavH9U3MJNtbZM/ZDCbSoTQLl0WVf0MYxJVq51OO2eix31MGBiD5hjf6drVlQovzrOy/KVc1zzF5RS7lcXLiQ109iFBpnFGHOmiD21Rn4U96jQZWhpPfv/NUF7jUIOl23QqzrSYyUJSjTQLg3KkgcnxEshOwJ9O/Q2uvXE95SkuszisJ39xnuL4Uq67ePFG86yvj2z6FX+yegNLlDRQx0UbckWP44J0/YxVf/23GixnqwtSgQM8GmtGa+OHyGSXIsyVpZ7v2s+gyGwllRUVWGDrszNe2aiT6wJqHif2/oMAdlrPs1O5amQqdkbFiM/Di4yzeLPWfRWmxLpzCtOmLxfubvsO4w+vBf6kEIs0oWnZbPpbKIAZdyjL54/1baPhj2junpVqS1k8as0MRLRhX8QGfYpp9DNFcsC2d4r4Y7xRSBf+9BUsMsOy9aRaBYfyUUTJj7bGFxAJNXKiZelsnBkfhFJtKLyR02vmpfzNYPOde07NTvLiZJejiB3Xzz/TmRrE6/ZDjA6h4aSKJnolZxrlN4YryGeGAk3m3W2v4YoxqCxNmJ7XjrjXiNal0xDm+LHFlIxypi30iek3HP5I7kQ//9NbAZ/ED3k049n6mDwMRdGSHoL44E8jUrc/Sd7QZ5L3CWxfAPFHu3/hUBvC6UVob55F+6KVbWQ7yQvjj3jCtBsaf7QgzFNnZLmIz5hVLnqw3wx3b/aSgHrIhCrQkhmNqpGHIlStd5BUiXT9BvJC5mdfwMabY480cVGatOrN6/2M+WZ2bhayjf9DetGTSLe9T6ZmkVcCcXuNSl7/QF1Q7zUpOUh0A2jDkMrHlBsZz36HUIGaAYPhNeyBUO3BtLC3JP+rbHvWHs1IKIwuPk055bhVQIx1rQrB3MC3Va+vYJ2F28bSyZ/2KcgseRypJc8im/rQdjdk/VueValuHYO6QHXIrqvPQsAf9Y8xegRH/ujAXZaKMhquQlX9KHj1+8Kr+jRtvrHkT4JKiyXJ8CrQxZWnRyIO4s8qgMWI3DnyWe0U9Bzeyy0Hkq8gt/BxtC1/AcnsIiZM0+iIm2LUdrR64nKsvzCZ9uXN5JKdkwrSO230EnqdvE9Jj1CTeqHBqKrcAdHB+wLVuzHzKLqEL8+iR8Db4CpoHKn8VeIO7CfU5L0e1Gok6tFgJNfI4fM6skvJm0UTaezMpRHYTiOQRk5OB5fVF+3grv9wBxz1aEkTmE9r9i2kF58IXBVrRyMTHoDowB2QGHwAQhV6v4UM8s4fJlsTyLEdoRDHLqlt74EA+ZBZhHzri6bXWhe/wXYv4uIpTb6RN/qFBfnToa/Xb0gqdYBWX7fVr3ik5/R4R87GFecV7W7kYkMRa9gd8frPwItty5z1dJTXfkSfjQtNfJpApWQ1mOyDXfSpEFmNUt5mQSmSgaZH6EwfyL8hoRvKiaLWXb/vAWzSM7UlevjP57uWoWe+TOMEoe/mhatBE6DqUX5XjqvHV+Q+f4zzqoBuo+RP8ZxE6N0qeoZrJKHxYfwrLsOf1ERj+4miguxvH6CsYq+urF+7JqpR/2REGKwBLpnp9iBsA4G67v74YN8K3esSHtwa6eUUZhOF9A/l2EbT6gIr0NkOLYZYrg4Y61GvpjAZMvqNgPjktJ/Tc2pBoe0bCEwvEEG/Ah5Ilzs26ACrMcIC7D0q/YIi/miBwBV62kaJHgc4aVBLglNrengiuem35vUTxJ/iLokndmWgZNOZxlIuCuxP/nTGKuxcEH7vXEfcgDNzySx4hiuamtkmUqbVJGc95/8NAY5g7D372PngkLzsr/rp08hRl7SwODeBmCmmNJR8mQFualGAFBbjlMeet1tk38FKA0GT6nWno+lK8Yc3xh+bSTcM2ORP2lrPHOEdzMs+q69d+GPzCdPqLIRB9yxDU4ubQpysi6q2Tywn4vYRjt/KqtWHCnCPZxxUdqdRxSaIO66tGwzYYeuzl2LP9E/05QQekF5x9BsrGKhVmf6KCEYLZebk4icXmzpgdHKl+hRUQK+h9blyaEfPftUhjtkhQ4baIwHf6ze2IC99rGfdhvqifhkR/Kse80ru3Z2di7W+yzF9P+gP1eROKJlYsGm6oyfgjzGPV7ZNb0ZVi/RrNvd4c0OCemYE8K/6Kz2hHVm79Q0q/0ZYC/p91YyLUlApbH/Xwvq/S+safMIEKCaQTYCKDeKLIk2B+v7VAb8ZxdULq7OK9RM+YQIUE6gTfzpFrJCttwhKcYaK8wlBca7GAB2SsWHC9dX97U1fO9NmTSCooYMrgl9Xl9sSARsYiuktrP1+dsuf4qaW+bNOYPUZF2WUUUYZZZRRRhnEhrZfVEYZZZRRRhllrGVsNDsX77zzDgYNGmQu6HCwBW1nDoiAFHYegf7gp4dllFFGGWWUUTxHCME80djYiD/84Q/2K0C9ZfRrX/saamtrLc3Gio1m5+L9D97HuT84D6ecdipu//3t9vlydwTGGRLFxkTZsCijjDLKKKMrNC+UmiemTZuGl156Cc8++yxmzJhhcUJw3Rix0RgXg4cMsa/uidlPPfUUzj//fDM0brrlZkyfPn0FY2Kd+QBVGWWUUUYZ6xQCw0LX9vZ227XQnKFdi3322Wej37UQNprHIlPfew833XwTli9fbltXEoxMJmPvss9l9IpsD1tssQWOPPJIjB07dgVjo4wyyiijjI0bxUaFri0tLbjuuuswY+YMZDmP7LHHHjjhhBMQj3d+odjGOJ9skMZF1w6JrUuXLcNVV1+FRYsWOYPCfv/cISS6yujQNZ1OY6uttsIBn/40dt5pZ1cIEXxRseePH5VRRhlllLFeg5OIzuQFc4NgBgL9upP/lddexW233YbW1lbbsdhjt91x8skn2/wQzBHBPGN5NzJsFDsXJgx0F/3oYsyZM6eTcaDuy8ngULgMC10lLMozYdx4HE9LdOTIkZZuYxSSMsooo4yNDcHUKJ1v8wGvmhvmzZuHX/3qV5ituSTsdsG/cdo3sMvOOxeMiSDfxjxnbFTGxfU33oA33nijICQSBF1FgoAMVVVV2G333bDv3vtiFA2KAEGaIP3GKjBllFFGGRsDgjkh0PWaO+677z7MnTvX7oXPfvazOPTQQzs9Bumab2PFRnPmQrj3D3/Af/77n8LjDSHYsZBlKlJUVFRg//32x4EHHYiKeMLSKL3ilLaU4JQKK6OMMsooY92GdLf0u3R7cC89Hlybmprwt7/9DU8//TTa2toQiUQsrYyKz3/+84jFYoVFahmdsVEZF//9739x++9/j2g0im233Rb77bcfdth+e4t7ffLr+Mv999svR2SFptIpDKprsHMXu++xB+rq6joJUSmBCgSyjDLKKKOMdRuBvg4Wj/JLpy9ZsgRPPfM0/vOf/6C5uRl6MX0mncb48ePxhS98ATvssINfQsc8UNb9K2KjMi6WLl1qvxAZPHiw3WeLBIOSYb/LTaZSeJqC9eCDD6K1uQX5XJ7psva4ZLvttsPnPvc5jB492vILAfnKglVGGWWUsX5CZ/EefvhhvPLKK0gmk9CXv2Q4NDQ04JBDDsHH9twTsag+4e70vXa6g92OAOU5oDM2KuOir5AAPffcc3jssccwa9YsEywJlML1ps9PfvKT2HHHHTsZGwGKjQ75TfAUpPAiIQxOJHdFwJSyuG5YEL/1zz6JbFzO8SK/OE2/yQJlxmL1DVf7FqX/QppAGkpLhdK7MpXClbNOQk0sNE1fPNVjyqC97jPZnWAB/vdk9bVgwr6qanAHrztoKDB9Ib7gKWMDQaBbdS3eNZAxEOjSYr2rMWRh9s9h2vRpeHnSJHvnkR59qJzAYNh0001xwKc+jZ122snChaBOoZS+LmNFlI2LlaD48ceCBQvwwgsv2HZZIJDaCRHq6+sxYcIEfOITn8DWW29tz+YCFJfRFcEAKGPjgDMA/AlRH4/mLKnPvQdmhKTEPidtw5Jug/tcNOHJmJBj38woKIIZEnKKF/z4IJ0nI0NxwapR93Iab0FZMs46JpIyNhwUP4YQAiOiGIFODfRqJpfFW2++hSefehIffPABFi9ebPpZ6VRWdXW1naHYdZddMZiLxv9v70qA7CjO8/fm3W/vQ9LusjoMgQjJ5rDlM6kcgMuuxDEmwRWXcQ47jo2LqHBsIARRxMEpAg4U8YGTcuIqUklVMKlyqHIRhwISsKuIExICgggEQgLtSkharfZ+u++9eTP5v3+mV6OnXaGVV7sr9H9Sb/d09/T09PH/Xx/Tj0im7+DIS9LPMD+MXJwEXGNtdB8aGtIGu2PHDj3+lWFkvgwnC+7r69NDVTZv3ozenl6UikW9j9BiZzpx8VuDPUvA6qZhdYsJRDEG8FUVppCVDim2hkczHNEIPVKax6phKlSHZNs5NtbKREMh0JmEePHtXCwiihlRBn1Dxz0IJiGEJdS7pP+pl0v/TCgPw0LgZHAgtsrcxMBtqlzGG/v3629JcRPmoaFDEh7JZC53cL9df3+/7rm77LLLdFA4H9xzaKu8Fsw3SDQcDyMXJwlXTI4EJAst8oGe/rl3cEBnN5555hndXUyywXur1apuFO3p7cG6teuEJb8LG392ox5JnkTjc5JIhtGdjOPCiLnuNawQOKUoVVQXw5ryqBRDCQhl9C0eoYzOU6IktY7DKYlwRGKNiIlmyaJEqEgbNOzsaJ5uIhm+ksC2SsN80tDNd2N+6eYsBIl4i1zSNIu7SaKKYBfSRaXCJk6i4dZHaEXT3xH5SLE8NciUwXJiPjnl/Fx4Ml4yTqPbxSHGJyfwwvPP43+ffVb3TBw8eFDlLL/gcPH59d+7Ln0ntmzZgg0bNqClRdrTKaDx2YY3h5GL04BkQ+S589u3b1fCMbBvUDeV8qCulDDgDKf3gogVr1m9GhddfLFuGl0tbn6dMru0IuHJStKOE1B4iniNn8M03HOtE6xkcI8Bx9gkAlwIqYmhAhQyoSSD9Sd1W9+D6tAPUD34fWRqe6WjVvS+FKc1qGADiSvVHI3TNSlBpEjjFhHFV1cE557PjzhR+KncQyTDI1vabxyor6MhsZH/QVoCUzmE9ZwQhjQCrx3Z3suRW3UlUun3SLyS+JGARf1Ap8nFHYghuKzEdPUyfo5h+ZFUNUm5pfKswXbgbMOoyEzOElOOPitEgjKU8VjvnCH2fV9JBGch+EUHZ4t5wjJJRiN4n7vXcHph5OI0IFmkc3UYft40ODion71ySeWll3eixt85kQbPeOwwJCCFQgFr1qxBT08P+s/px6bNm7B+3Xrk407Dp0QKhOJZruQ/7zd5unLBJRBWlIdsVIEpLovwt3ml1qTeUziI2vjjGH3ta2hP7UC2RmEo8dJR/TKatqVkt2WFJy5n4fxpE849nx+x2PcQyXD1o2CnSc6sOGEfR9L3C4SEyPvL+9bkquJtQn7NF5Hv/TUJ7lb/iJzIPeKO7mBpSp/gHg2Wk2FZ4WRfo5pJykNiujKj+yF2vrQTA4MDelAVf6pBB2IS1+2RgAzGSBq4rEGzbt06XX5u/C2Pxuc6d6Of4fTByMWp4mRLTYpXCUCKIi9q3MRcmzz5aezh4cN4fvvzeO655/Rn4cfHx/XHcVhNXC8k8XAzGuxk7Fhk6dzhzBmPluYW/Wz2RN2GWbdutYxgBbj2IxXBUbzWR1hHWP4n1Hb/OTL+HnjBJD2j+mI8naxiZI2NoM42FLkjxImKl6ptsXVzKOHsRiTy4UCKw3RTnB0TcMNpEqRCep8Iev1kTzR89Bz6M3J0H5301ixqeAOhoH8M56s9QuMK6Mk4cZKhl0Ml9zPI9G9FpuO3xZMKhQHsD6I0ND2SN9INppR4gOFYsIwXuXhUvs2TKGUY90MMHTqEnTt34uVXXtGfJvfrvrbjgI1b4GZym5ub0NrWhh4ZXF18ySXYvGmzzkwk91c4MP6JSAP9aShv3aZMojGeYXFh5GKFIEk2WCWNDX9sYhyDA4MY3BfNeHADKb9ecZ9PuXs5RUjDWQ9+LktD0sHZD/4+CmdA2hI/B+wqP/m05K7oZGd04LVrNo1hc+XdcDxmy52O2eKqo3r4PgR7tiHnTUZbDCJdmYhzcgi9jLSNEJmsCFY/kHoRxS06OBCm4AVsKyLM5eF1qStWl0eiQPlOsiBMQeOL4ccZ+vWne75ocKl9UQJicz8Rl2cYX5IMa2mkU1m5l+cEiB9vIrOQxLwU48rLyKU2j0iXnDzie+r1HPy+G5Bbe5uQHyEXUbOPy1Pa6uxXJZF1tkP7Y+xmwavy1pphRfB/HCoW4yb7b7KfOzi/xj4+MTWpsw3c+0AzNDSk8olfZvCHvTgwcrMPlCkKyQsHR1zK4C9RUz7RJH+u3D3fZMqZByMXKwiu052IZDSCjJ8/9cu9Ha/IaGDHiy/i1V27dHMpl1qm41/s07gxgXEmnUkjn8ujvb1dNzud+7ZzseFtG9AmIwZOM3JmhMRlPrj8JfPpnmE4MVynO5ZcBKgMfQvB7luQz05JmUoQq26BcjUURT5S7sbgoR74MwUI9USQCpAr+OhqG0Zn6wER9lWASy5SVWwe2XjZJUxn8fq+Iu5/IMBF7+3BD78/jC/9fgUXnp/CyEQe06Ig2puGkU/XNW8ed6XKjTUhLllmuCLtJcv9D1zI8FCu9eDeb4zAE4Jz840lpOS9ENQiMrMQRI+BLw/y+25EYd2fyLWQi7hsotTiXRe6JKIeBgH7J02yX55MP+WSBDdI0uY+B840cFDDwc3oyKgeLshwDmacDHAyjESCA5ycyJHuri6dWd24caPKGe6PYPhcsi0pAxvli7MNZwaMXKwAJKvAdZ65qsV1MOduxFzpOHD9cv/+/WrzV/04quBIgyMMCol03NndffTjdCVBosGT6pKmo61dZ0Xopm2E4mTBOuLYMSqv48jFYSEXe7ahkOGSiASdArngDQHy8EpUvqLkM7146KEQDz+2BzfdsB5ruyfwxJNVTM404ZVdRQyP+filD6TxKx8WIloZQ3X8HNz/IDA03SFtYBxfuq4D40eGsfWWNzBe78B7Npfw0cvL6Fsd4sDBabwkabz0ahHnrZ/Ax6+aFvJRkXbWhLv/pgV+thk5IS5Xf+gI3nk+32dU/gixidZRTh5xGUTk4gYU1n5FruJlESnLKLWYXOjfBRfaWxLHNK8YHHRwRuHIyBGVBzzumuSBMoE2w7iRkrJASQD7tsgWyhcatzTLk465J0z3ha2ObBrKg0Y0yi1eJ90Er0kuaNM03mMDlzMLRi7OIrCqaRo7KPd6sONyhFIuT+GgCBmOUAb27sXegQH9pJajEzeK0U7OOXtJywkDznBw6pNpu0/BOL3phA2XZWhIRjiicSOXuXZ0zwXm2wmZJBrfyV0zbjL+XPc33utAP2Ku5/30YNry3HnIxQxnLvbcgqKM8LkMfXS/wsJQlfsy+Ta8vLsFd35tHz7xm7244peFqdQPS3pNuO3PpnDuBZfis78zLHWbkesKzu+fxOW/GOLT1/v4i3u2oKvtdezcBdxx+2488Wgv7rxrEs2d5+G6z4whlZ7Eo0+k8KOnDuHzv7cR/X11/PODo3huRxVfvrYdLe1jQl4KGD1CZdSEG7+6H394fR/efcFhpIWwLLho4/gRufhyTC74w4KLSy5c3ROu/udrJwT9XbxG5efCknEIxnNw8V0/mi+tRjBNKnka9k3OXHKgwM8x3UCCZKE8M61EgXGYZs2X/iuDhmR+CD6L/dctX/AT+Q3rN6DvnD5dsuDyBftqIV9AVsKTOKYJGwwxjFycZUgKsWTVJ6+d4Gm8dmAaHOFEI59hHemMjY2KfQSjoyPiHtfrmZmKCKroABsaCjAarvtyOSfQqXESlBD5fE6XY7o6u9Da1qobU7mhi5tTeYIeTUtLswq9ZgkrCkGZD8w2s8z80zTmf773a4w73/v/dIjeeW5yUddlkVDIRT5bPmVyEaZyGJ1ejzu+MYBiy2Zs+6NLEVZeRCF9RB4xjlq9jD++fQQXbfkYrrkmJyTyILbd/N/4+JVF/NwHivjk54Zxxz0fw6YLe0WZh/iPx/8dH/6FKdx97wFkWnqx9XOr4Uk6Tz4xjOdfGMQnr1mFjo4KHn44jWdfDPCFa/vxl/f9H2q5jUJMrsbooTfwu5/9Hm66vhvvf8cRpAMhF0f168khLqOlJBcE636uduKg4bTFuPajoeJ2sbw3aT/l6TImJiZ10yP3J/D036mp6JobuhnG/jbCGQbpXyQK3CAuD5ndb8Xnsl9GRp4tdl0aEH/ZuUX6U3tbO9rb2/QTd515VLsbq1Z1o6O9I8pIDObbfeJLME2Cz9D3aygjgv4GQxJGLs4iOOHn3A5JweAECeH8nUChnRQ08kfdxFHXseCBR27tVk2tqoKSSzIcWdFwtDU+MR7tGqdQ5IhMbD3LQ8Bnu/y6vNBQ+HGUxdEWhSzdmayYdAYtpSZ0dXfr7EmpWFLCQvLijDtMh+m4GRemre91WqGiW/7NRS58IRf3LQK5SGNsqgXDYyWMT42LjzyrLuUiD1rVWceangC33jmJbMfF+PUPTiAfHEBff1HKrAJUK1Jnq7BncBoTM5Oc/kBPt4fVzTOQQsbggSzGRitYvSaDQlMGdSGQLc2+lHkdUxN5VP0SSh01zfPeV+W6UkO+CImTEzODQmFS3qkevfdCEJfR6SYX88G1e9quLbq2OjE5gdGxMSHWo7MEQclAbDjzx5kF3sd7SA54H/sDr12bTrY9tmUH+vOabZxutmnOAnKjti5JiJtkgTML/HEt9gHtE0pAjoXLe2M7d89vDE/my+V1rjCDoRFGLgwrHhzJjXM2ZHxMzwihEI9Gd1ORmZzC9My0CnWGcyRYFQHOps1RoyMOek23aGz+c6A/BSfBeE5pMC6XcDh7QkO3blITIc4ZFO5FoRCnm7ZOGeeyGs4wCnkKexpuntXlIImXzWT1rJK5PqsLRr+N2s4bkU+XlRNIjoRkUIhr8MLB3h3fG4otY11JNoOH/tXDmv5uvO+iIXmoEIpUAWGd5SUjVn7OSWbDItEHSyLp6H46U9zE6XGjr0TgFASfoYFRpNCT8hT/NGen5B0Y7Il/RCj0z4KhtSNp+VV5Rv9NyJ1zuxDQjOQ3lLqvCGmtSJ3VMFOu6n4hkli3HEDFToLLOmU7qVaqqvAZTn+2GdqMRz+2KfrRTSQVqnO7a7YRtpdk++FznCKmTWLg2hFn4NhemoTw0o8kl2SBhgSB4SS/vDYYzmQYuTC8peGLoKeCoaHQr3BkXo9Gj1Q0JCluxEmFEk1DC5kRm4ZKyIFdxRmnXJhm0k24a4fZONLT9IhqcadDLg9xFCyKSfxCUdZeWMaHLt2FT10xAFQOi58oJ3kWOcaxKZ4EeDiFPCdIS+ri9MgDSArCjCr/MMM8yXtUY+0v8fgQ3qZfc/IyYJ44gmb+6oj+UaHKH3GkxdZ9mc5oLvl+sVM/eSUixaugl8ZdGHhgFsvdyzXjX/7zXPzDYxuQyXeKny88hw+TR0qcVHyEerQl6GhdJevE+TnS6cDrJPibFKWmkn5NRWVPItDc1Bwt24mbJKCp1KSEUmfQOHMmxNGTgskJiVR3Iv1GMB9EY94ckv4Gw5kGIxeGFQ+nDBqR9HfNuFFQn0hAz3XPYoDT3Rz1kphwNoWjYpKXKkfHlRlMiJtnT/hyPV2eEkWYxujkBFJ+GW/v/RHet+5x0fWjkQ4Wfacj/oX2UnklkgryCap2vmGmLspULkIlHBxV86gpGjIFiRBzAFq814FOr54RopPB4ZEMjhyp4fzz8qJ8+VkpI4jiT8lonUxDIvMZKRILcYha1zREzTMVJSz6CQwjLQCaX9anV8QLQ1dg+4FfRSbXIYQgRKlUREEMZ49amtrFzqBYjGaZOIPEmQJ+/thIHhYT87Ul5+/Q2F6TYJhrs8nwxW6fBsNSwMiFwfBTwimEkwE7Gw3VHHse7+IJl5KC6Hcf1aFvAbu3IZcpR+ES0cVbGDwEXObwsqiiGbVUCYX6iBACXxR1HjVk4IdZUdit8OutwhFKEncKBW8IhfAgqmEXxv31SKULqIdlZPIVFOUdf/LjXXjquRl8+vMflBTG0eztQxacZamhVl8txGotMl4eXngYueIBiTOCsOojxdPOPVGaQi74o2Iel10WAJILlpzvp1Hv5Z6L2+XSnXOh80EKUqW3EhbStgyGlYS3Vk80GJYBCxX+Lra7LZo9OB6z8WJ7QQi4219IS9rDwbE8rrt5CI88XUCt5Rx895EubLtrFIXsmJCDN9DetBudqwaw98AofmvrAYxNdSCXHkNr4XVkMyP4znd24Ovf3It8EwkJ8D9PB6iOv4bV7QO445tD+Pb3aqLe21HyxtDRuhctq3Zix8Ab+NTWaeyfXItUQUhAXd7TFxPWF0wsCM7eOHM2wYiF4UyFkQuD4a0IzniIFQYV9K+q4sY/KODBB4bxw0da8fgPRvDVWzZJYAfuvj+LL3ylhu8+eCEee/oivDLQhOlMHkG+hCefSuHardvx0avOw83Xd8GfPIycaPf3v9tDZ1sbMF3ElgtzeO2lCiam23HHfTP44m2d+MeH3ot/+68LkM75qJbTSNX58+kZXUHRXJ1OfakvHTkNBsPywZZFDIYlRbT7gMsghG6InFW2NT3nArtv1U9RVRuT/tNeoEIOdNOEpzMFvDfMtOLHz2Txd39fxp23ltDdyq9RCnhqRxb3fH0CQS3A29+RwqFDIe69oxM/eTrEXX81jpas3B7UsbozxLWfKSGdqQmJ8DFRlozVQlz9kTSuurIH+RYfjz5exV//7Qia0sD6/hB9/R4+8Rt5rOmcRuBXoT+y5svL8J1o3kTyHBPMEbyIqrrvPkX9U/HkCZ0uHv8GItCYsMTl6xsMhmWDkQuDYUkhyl4Q6A5KdsDIKAFIBagcug/YcwsK6Um51ignVJTzLhOsZOU6Z56Z4bgg1CX0iwXAFxSbX7gwhHsu/F4e/809FzzdNbonSjKxP+FoUgaDYRlAmm8wGJYIoU5DcN+BdD4xqv/4R5RoCjVkc60ywu9BGPDIK34hkVMiolEaTaRRj4LXzvAxaiTmce75/N4sfC6/hYaLLbnnOwVCBCIjXprp2Jb/Siz0Umxek5PVsqh5a+EVeuWCHpyVqYrxJUWWXxRXU9LCUZfBYFgGGLkwGJYUWVF50Yibn2/WRTH6qZqoybr4ZJFu2wK/6yOopXpEEfPIq5oeQaGHTyQNNbIq3oSJKIcYdmux3SiedtLt7EY/4kThc/kRCwmPwXMzQhIAkirxTr4WP2mt06QjE2TESNhMuhO1jp9HruuSKBF+1hrkpdyisy34easWg0I9IqfBYFhy2LKIwbAciHsdlWlKiAXH8gizkWdqBPXhBzCx70EElZ1oTk8iE/DT1OgLkKTOVKe7Zpp0J3u08yOS4fPdc6LwU7mHSIbTdv5JxPdqkLANHmEeCHngDE6QKmHGW4fimiuR67tW/Fcp2cgIMWP8QMgFz+rQMhSCNpu+y4/BYFhyGLkwGJYS2t04nc9pfc4wyKjbLRfIfx21i3b0uHCQGpP4e4DybqAyhGptBr7P3+0QksHonozUee9x6yMrGdxNwVkLZlsPvxA/XrBMavJOdQTil0IR2UwnMoUeoNgv8dZKvA4pHyEbfHneVQ+ljEhEJFgP7AolzWgvS1QmUTyDwbD0MHJhMCwlXG8TveeLRYpBdchDtuG+7FDewR/jSum+DFWeYnP5ILGycDySPflE8ZYZzCY5EWkFoVmN806ypL+3FedfeZe8PPdmMDBLEuGWgAIpQZ5BrlQs+vGytKbDJSeSDSImGwaDYUlh5MJgWCYkO16sSwXiq8P6+NLQAJaaKxxXgo2FNZ+/wWBYKhi5MBgMBoPBsKhwM5MGg8FgMBgMiwIjFwaDwWAwGBYVRi4MBoPBYDAsKoxcGAwGg8FgWFQYuTAYDAaDwbCoMHJhMBgMBoNhUWHkwmAwGAwGw6LCyIXBYDAYDIZFBPD/+T9Jl3N/RlsAAAAASUVORK5CYII="/>
          <p:cNvSpPr>
            <a:spLocks noGrp="1" noChangeAspect="1" noChangeArrowheads="1"/>
          </p:cNvSpPr>
          <p:nvPr>
            <p:ph idx="4294967295"/>
          </p:nvPr>
        </p:nvSpPr>
        <p:spPr bwMode="auto">
          <a:xfrm>
            <a:off x="748430" y="3432133"/>
            <a:ext cx="7543800" cy="288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just" fontAlgn="base"/>
            <a:r>
              <a:rPr lang="cs-CZ" sz="1600" b="1" dirty="0">
                <a:solidFill>
                  <a:schemeClr val="tx1"/>
                </a:solidFill>
              </a:rPr>
              <a:t>Vysílající  - </a:t>
            </a:r>
            <a:r>
              <a:rPr lang="cs-CZ" sz="1600" dirty="0">
                <a:solidFill>
                  <a:schemeClr val="tx1"/>
                </a:solidFill>
              </a:rPr>
              <a:t>Odesilatel komunikace musí zpočátku zpracovat zprávu, která má být přenesena. </a:t>
            </a:r>
            <a:r>
              <a:rPr lang="en-US" sz="1600" dirty="0">
                <a:solidFill>
                  <a:schemeClr val="tx1"/>
                </a:solidFill>
              </a:rPr>
              <a:t>​</a:t>
            </a:r>
          </a:p>
          <a:p>
            <a:pPr algn="just" fontAlgn="base"/>
            <a:r>
              <a:rPr lang="cs-CZ" sz="1600" dirty="0">
                <a:solidFill>
                  <a:schemeClr val="tx1"/>
                </a:solidFill>
              </a:rPr>
              <a:t>​</a:t>
            </a:r>
            <a:r>
              <a:rPr lang="cs-CZ" sz="1600" b="1" dirty="0">
                <a:solidFill>
                  <a:schemeClr val="tx1"/>
                </a:solidFill>
              </a:rPr>
              <a:t>Kódováni -  </a:t>
            </a:r>
            <a:r>
              <a:rPr lang="cs-CZ" sz="1600" dirty="0">
                <a:solidFill>
                  <a:schemeClr val="tx1"/>
                </a:solidFill>
              </a:rPr>
              <a:t>Odesilatel se musí rozhodnout, jakým způsobem odešle zprávu. </a:t>
            </a:r>
            <a:r>
              <a:rPr lang="en-US" sz="1600" dirty="0">
                <a:solidFill>
                  <a:schemeClr val="tx1"/>
                </a:solidFill>
              </a:rPr>
              <a:t>​</a:t>
            </a:r>
          </a:p>
          <a:p>
            <a:pPr algn="just" fontAlgn="base"/>
            <a:r>
              <a:rPr lang="cs-CZ" sz="1600" dirty="0">
                <a:solidFill>
                  <a:schemeClr val="tx1"/>
                </a:solidFill>
              </a:rPr>
              <a:t>​</a:t>
            </a:r>
            <a:r>
              <a:rPr lang="cs-CZ" sz="1600" b="1" dirty="0">
                <a:solidFill>
                  <a:schemeClr val="tx1"/>
                </a:solidFill>
              </a:rPr>
              <a:t>Komunikační kanál -</a:t>
            </a:r>
            <a:r>
              <a:rPr lang="cs-CZ" sz="1600" dirty="0">
                <a:solidFill>
                  <a:schemeClr val="tx1"/>
                </a:solidFill>
              </a:rPr>
              <a:t> </a:t>
            </a:r>
            <a:r>
              <a:rPr lang="pl-PL" sz="1600" dirty="0">
                <a:solidFill>
                  <a:schemeClr val="tx1"/>
                </a:solidFill>
              </a:rPr>
              <a:t>Vysílající si zvolí metodu komunikace (písmo, řeč, znaky....)</a:t>
            </a:r>
            <a:r>
              <a:rPr lang="en-US" sz="1600" dirty="0">
                <a:solidFill>
                  <a:schemeClr val="tx1"/>
                </a:solidFill>
              </a:rPr>
              <a:t>​</a:t>
            </a:r>
          </a:p>
          <a:p>
            <a:pPr algn="just" fontAlgn="base"/>
            <a:r>
              <a:rPr lang="cs-CZ" sz="1600" dirty="0">
                <a:solidFill>
                  <a:schemeClr val="tx1"/>
                </a:solidFill>
              </a:rPr>
              <a:t>​</a:t>
            </a:r>
            <a:r>
              <a:rPr lang="cs-CZ" sz="1600" b="1" dirty="0">
                <a:solidFill>
                  <a:schemeClr val="tx1"/>
                </a:solidFill>
              </a:rPr>
              <a:t>Dekódováni - </a:t>
            </a:r>
            <a:r>
              <a:rPr lang="cs-CZ" sz="1600" dirty="0">
                <a:solidFill>
                  <a:schemeClr val="tx1"/>
                </a:solidFill>
              </a:rPr>
              <a:t>Příjemce zprávy interpretuje a porozumí zprávě, která je přenesena prostřednictvím kanálu.</a:t>
            </a:r>
            <a:r>
              <a:rPr lang="en-US" sz="1600" dirty="0">
                <a:solidFill>
                  <a:schemeClr val="tx1"/>
                </a:solidFill>
              </a:rPr>
              <a:t>​</a:t>
            </a:r>
          </a:p>
          <a:p>
            <a:pPr algn="just" fontAlgn="base"/>
            <a:r>
              <a:rPr lang="cs-CZ" sz="1600" dirty="0">
                <a:solidFill>
                  <a:schemeClr val="tx1"/>
                </a:solidFill>
              </a:rPr>
              <a:t>​</a:t>
            </a:r>
            <a:r>
              <a:rPr lang="cs-CZ" sz="1600" b="1" dirty="0">
                <a:solidFill>
                  <a:schemeClr val="tx1"/>
                </a:solidFill>
              </a:rPr>
              <a:t>Příjemce - </a:t>
            </a:r>
            <a:r>
              <a:rPr lang="cs-CZ" sz="1600" dirty="0">
                <a:solidFill>
                  <a:schemeClr val="tx1"/>
                </a:solidFill>
              </a:rPr>
              <a:t>Příjemce si musí vytvořit rovnocenný obraz na základě vlastní interpretace a porozumění.</a:t>
            </a:r>
            <a:r>
              <a:rPr lang="en-US" sz="1600" dirty="0">
                <a:solidFill>
                  <a:schemeClr val="tx1"/>
                </a:solidFill>
              </a:rPr>
              <a:t>​</a:t>
            </a: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81" y="565962"/>
            <a:ext cx="7690898" cy="249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9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84" y="591015"/>
            <a:ext cx="7690898" cy="234222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75747" y="3206663"/>
            <a:ext cx="299312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457200"/>
            <a:r>
              <a:rPr lang="cs-CZ" b="1" u="sng" dirty="0">
                <a:solidFill>
                  <a:srgbClr val="000000"/>
                </a:solidFill>
                <a:latin typeface="Times New Roman"/>
                <a:cs typeface="Arial"/>
              </a:rPr>
              <a:t>Hlavní komunikační bariéry</a:t>
            </a:r>
            <a:r>
              <a:rPr lang="cs-CZ" dirty="0">
                <a:solidFill>
                  <a:srgbClr val="000000"/>
                </a:solidFill>
                <a:latin typeface="Times New Roman"/>
                <a:cs typeface="Arial"/>
              </a:rPr>
              <a:t>​</a:t>
            </a:r>
          </a:p>
          <a:p>
            <a:pPr marL="171450" indent="-1714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Times New Roman"/>
                <a:cs typeface="Arial"/>
              </a:rPr>
              <a:t>  hluk​</a:t>
            </a:r>
          </a:p>
          <a:p>
            <a:pPr marL="171450" indent="-1714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Times New Roman"/>
                <a:cs typeface="Arial"/>
              </a:rPr>
              <a:t>  jazyk​</a:t>
            </a:r>
          </a:p>
          <a:p>
            <a:pPr marL="171450" indent="-1714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Times New Roman"/>
                <a:cs typeface="Arial"/>
              </a:rPr>
              <a:t>  stres​</a:t>
            </a:r>
          </a:p>
          <a:p>
            <a:pPr marL="171450" indent="-1714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Times New Roman"/>
                <a:cs typeface="Arial"/>
              </a:rPr>
              <a:t>  představa a zaujatost​</a:t>
            </a:r>
          </a:p>
          <a:p>
            <a:pPr marL="171450" indent="-1714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Times New Roman"/>
                <a:cs typeface="Arial"/>
              </a:rPr>
              <a:t>  zkreslení​​</a:t>
            </a:r>
          </a:p>
          <a:p>
            <a:pPr marL="171450" indent="-1714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Times New Roman"/>
                <a:cs typeface="Arial"/>
              </a:rPr>
              <a:t>  špatně zvolený kanál</a:t>
            </a:r>
          </a:p>
          <a:p>
            <a:pPr marL="171450" indent="-1714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000000"/>
                </a:solidFill>
                <a:latin typeface="Times New Roman"/>
                <a:cs typeface="Arial"/>
              </a:rPr>
              <a:t>  nepozornost</a:t>
            </a:r>
          </a:p>
          <a:p>
            <a:pPr defTabSz="457200"/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Blesk 3"/>
          <p:cNvSpPr/>
          <p:nvPr/>
        </p:nvSpPr>
        <p:spPr>
          <a:xfrm>
            <a:off x="2472310" y="528180"/>
            <a:ext cx="513568" cy="475989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sp>
        <p:nvSpPr>
          <p:cNvPr id="5" name="Blesk 4"/>
          <p:cNvSpPr/>
          <p:nvPr/>
        </p:nvSpPr>
        <p:spPr>
          <a:xfrm>
            <a:off x="3902665" y="528181"/>
            <a:ext cx="513568" cy="475989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sp>
        <p:nvSpPr>
          <p:cNvPr id="6" name="Blesk 5"/>
          <p:cNvSpPr/>
          <p:nvPr/>
        </p:nvSpPr>
        <p:spPr>
          <a:xfrm>
            <a:off x="5497221" y="528181"/>
            <a:ext cx="513568" cy="475989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59" y="3352743"/>
            <a:ext cx="25400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0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60" y="615862"/>
            <a:ext cx="7690898" cy="2342228"/>
          </a:xfrm>
          <a:prstGeom prst="rect">
            <a:avLst/>
          </a:prstGeom>
        </p:spPr>
      </p:pic>
      <p:sp>
        <p:nvSpPr>
          <p:cNvPr id="3" name="Blesk 2"/>
          <p:cNvSpPr/>
          <p:nvPr/>
        </p:nvSpPr>
        <p:spPr>
          <a:xfrm>
            <a:off x="2472310" y="528180"/>
            <a:ext cx="513568" cy="475989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840751" y="5659987"/>
            <a:ext cx="516251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>
                <a:solidFill>
                  <a:prstClr val="black"/>
                </a:solidFill>
              </a:rPr>
              <a:t>Za porozumění je vždy zodpovědný vysílající!</a:t>
            </a:r>
            <a:endParaRPr lang="cs-CZ" sz="2000" dirty="0">
              <a:solidFill>
                <a:prstClr val="black"/>
              </a:solidFill>
            </a:endParaRPr>
          </a:p>
          <a:p>
            <a:pPr defTabSz="457200"/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60608" y="3045772"/>
            <a:ext cx="3497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cs-CZ" dirty="0">
                <a:solidFill>
                  <a:prstClr val="black"/>
                </a:solidFill>
              </a:rPr>
              <a:t>Při popularizaci vědy nejčastěji nastává problém v kódování zprávy – náročný jazyk, odborná slova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546949" y="3045772"/>
            <a:ext cx="4509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cs-CZ" dirty="0">
                <a:solidFill>
                  <a:prstClr val="black"/>
                </a:solidFill>
              </a:rPr>
              <a:t>To, co já, dle svého názoru, říkám srozumitelně, nemusí mé publikum pochopit – musím mluvit a „kódovat“ jazykem svého publika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109312" y="4714235"/>
            <a:ext cx="435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457200"/>
            <a:r>
              <a:rPr lang="cs-CZ" dirty="0">
                <a:solidFill>
                  <a:prstClr val="black"/>
                </a:solidFill>
              </a:rPr>
              <a:t>Co se snažíme říct x co chce publikum slyšet</a:t>
            </a:r>
          </a:p>
        </p:txBody>
      </p:sp>
    </p:spTree>
    <p:extLst>
      <p:ext uri="{BB962C8B-B14F-4D97-AF65-F5344CB8AC3E}">
        <p14:creationId xmlns:p14="http://schemas.microsoft.com/office/powerpoint/2010/main" val="2258356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Druhy komunikace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osobní</a:t>
            </a:r>
            <a:r>
              <a:rPr lang="cs-CZ" dirty="0">
                <a:solidFill>
                  <a:schemeClr val="tx1"/>
                </a:solidFill>
              </a:rPr>
              <a:t> – probíhá mezi „čtyřma“ očima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skupinová</a:t>
            </a:r>
            <a:r>
              <a:rPr lang="cs-CZ" dirty="0">
                <a:solidFill>
                  <a:schemeClr val="tx1"/>
                </a:solidFill>
              </a:rPr>
              <a:t> – probíhá mezi menším počtem osob, např. třídou, týmem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masová</a:t>
            </a:r>
            <a:r>
              <a:rPr lang="cs-CZ" dirty="0">
                <a:solidFill>
                  <a:schemeClr val="tx1"/>
                </a:solidFill>
              </a:rPr>
              <a:t> – zapojeno je velké množství lidí; tento druh komunikace nejčastěji využívá „masová“ média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formální</a:t>
            </a:r>
            <a:r>
              <a:rPr lang="cs-CZ" dirty="0">
                <a:solidFill>
                  <a:schemeClr val="tx1"/>
                </a:solidFill>
              </a:rPr>
              <a:t> – plánovaná, cílená, s pravidly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neformální</a:t>
            </a:r>
            <a:r>
              <a:rPr lang="cs-CZ" dirty="0">
                <a:solidFill>
                  <a:schemeClr val="tx1"/>
                </a:solidFill>
              </a:rPr>
              <a:t> – běžná, neplánovaná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monolog</a:t>
            </a:r>
            <a:r>
              <a:rPr lang="cs-CZ" dirty="0">
                <a:solidFill>
                  <a:schemeClr val="tx1"/>
                </a:solidFill>
              </a:rPr>
              <a:t> – aktivní je pouze jeden z účastníků komunikace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b="1" dirty="0">
                <a:solidFill>
                  <a:schemeClr val="tx1"/>
                </a:solidFill>
              </a:rPr>
              <a:t>dialog</a:t>
            </a:r>
            <a:r>
              <a:rPr lang="cs-CZ" dirty="0">
                <a:solidFill>
                  <a:schemeClr val="tx1"/>
                </a:solidFill>
              </a:rPr>
              <a:t> – v komunikaci jsou zapojeni oba, resp. všichni účastníci</a:t>
            </a:r>
          </a:p>
        </p:txBody>
      </p:sp>
    </p:spTree>
    <p:extLst>
      <p:ext uri="{BB962C8B-B14F-4D97-AF65-F5344CB8AC3E}">
        <p14:creationId xmlns:p14="http://schemas.microsoft.com/office/powerpoint/2010/main" val="2350378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Co je to věda?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VĚDA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= systematický způsob racionálního a empirického poznávání skutečnosti, zaměřený na spolehlivost výsledků a často i na možnosti aplikace a predikce (aplikované vědy). Předmětem vědeckého poznání mohou být abstraktní struktury a vztahy, objekty a procesy neživé i živé přírody nebo lidské společnosti, kultury a myšlení.</a:t>
            </a:r>
          </a:p>
        </p:txBody>
      </p:sp>
    </p:spTree>
    <p:extLst>
      <p:ext uri="{BB962C8B-B14F-4D97-AF65-F5344CB8AC3E}">
        <p14:creationId xmlns:p14="http://schemas.microsoft.com/office/powerpoint/2010/main" val="307287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je to vědec?</a:t>
            </a:r>
          </a:p>
        </p:txBody>
      </p:sp>
      <p:pic>
        <p:nvPicPr>
          <p:cNvPr id="4" name="Zástupný symbol pro obsah 3" descr="Jones1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71" r="10642"/>
          <a:stretch/>
        </p:blipFill>
        <p:spPr>
          <a:xfrm>
            <a:off x="822960" y="1995597"/>
            <a:ext cx="3165327" cy="238434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16459" r="20388"/>
          <a:stretch/>
        </p:blipFill>
        <p:spPr>
          <a:xfrm>
            <a:off x="5198301" y="1995597"/>
            <a:ext cx="3168459" cy="23843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527" y="2978151"/>
            <a:ext cx="1867534" cy="332006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914" y="4472582"/>
            <a:ext cx="1440493" cy="18256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052" y="4664938"/>
            <a:ext cx="2442576" cy="16332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1" y="0"/>
            <a:ext cx="2304789" cy="21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9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Postavení vědce v naší společnosti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2" y="2000532"/>
            <a:ext cx="4507178" cy="4213092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60" y="1976072"/>
            <a:ext cx="4549140" cy="4237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2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3. Komunikace vědy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2522300"/>
            <a:ext cx="6821295" cy="1202499"/>
          </a:xfrm>
        </p:spPr>
        <p:txBody>
          <a:bodyPr>
            <a:normAutofit/>
          </a:bodyPr>
          <a:lstStyle/>
          <a:p>
            <a:pPr algn="just"/>
            <a:endParaRPr lang="cs-CZ" dirty="0">
              <a:solidFill>
                <a:schemeClr val="tx1"/>
              </a:solidFill>
            </a:endParaRPr>
          </a:p>
          <a:p>
            <a:pPr algn="just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22960" y="2217107"/>
            <a:ext cx="2742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cs-CZ" dirty="0">
                <a:solidFill>
                  <a:prstClr val="black"/>
                </a:solidFill>
              </a:rPr>
              <a:t>= souhrnné označení veškerých činností spjatých s rozšiřováním povědomí o vědecké práci, výzkumech, výsledcích či existujících vědeckovýzkumných institucích, ať již na odborné úrovni, tak i mezi laickou veřejností.</a:t>
            </a:r>
          </a:p>
          <a:p>
            <a:pPr algn="just" defTabSz="457200"/>
            <a:endParaRPr lang="cs-CZ" dirty="0">
              <a:solidFill>
                <a:prstClr val="black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858016" y="2217107"/>
          <a:ext cx="5185774" cy="3858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61822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vědy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822960" y="2240303"/>
            <a:ext cx="3010004" cy="496633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Vědecká komunikace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4663440" y="1845734"/>
            <a:ext cx="3703320" cy="1285773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accent2">
                    <a:lumMod val="75000"/>
                  </a:schemeClr>
                </a:solidFill>
              </a:rPr>
              <a:t>Propagace VV institucí, komunikace s médii, popularizace </a:t>
            </a:r>
            <a:r>
              <a:rPr lang="cs-CZ" sz="2400" dirty="0" err="1">
                <a:solidFill>
                  <a:schemeClr val="accent2">
                    <a:lumMod val="75000"/>
                  </a:schemeClr>
                </a:solidFill>
              </a:rPr>
              <a:t>VaV</a:t>
            </a:r>
            <a:endParaRPr lang="cs-CZ" sz="24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cs-CZ" sz="24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22960" y="3326703"/>
            <a:ext cx="2522229" cy="2528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cs-CZ" sz="2000" dirty="0">
                <a:solidFill>
                  <a:prstClr val="black"/>
                </a:solidFill>
              </a:rPr>
              <a:t>Specifický jazyk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Detailní informace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Uzavřený okruh osob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Náročnost obsahu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Odborné znalosti</a:t>
            </a:r>
          </a:p>
          <a:p>
            <a:pPr defTabSz="457200"/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594860" y="3326703"/>
            <a:ext cx="3654270" cy="25288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Běžný, často neformální jazyk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Zjednodušené informace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Zapojit se může každý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Jednoduché vysvětlení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prstClr val="black"/>
                </a:solidFill>
              </a:rPr>
              <a:t> Bez nutnosti odborných znalostí</a:t>
            </a:r>
          </a:p>
          <a:p>
            <a:pPr defTabSz="457200"/>
            <a:endParaRPr lang="cs-CZ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420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Vědecká komunikace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Odborná komunikace na velmi úzce zaměřené vědecké téma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Má svůj charakteristický styl, psaní odborných prací má jasně daná pravidla a strukturu, využívá formální komunikaci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Zapojuje se jen malý okruh komunikujících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Přednášky na vysoké škole, konferenční příspěvek, poster, články v odborných periodikách, závěrečné práce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Bi2401 Zaměření a zpracování bakalářské práce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Bi7401 Zaměření a zpracování diplomové práce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92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8D308B15-120A-4B24-8949-0C0FAB45306C}"/>
              </a:ext>
            </a:extLst>
          </p:cNvPr>
          <p:cNvSpPr txBox="1"/>
          <p:nvPr/>
        </p:nvSpPr>
        <p:spPr>
          <a:xfrm>
            <a:off x="894519" y="764704"/>
            <a:ext cx="713386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>
                <a:hlinkClick r:id="rId2"/>
              </a:rPr>
              <a:t>Introduction</a:t>
            </a:r>
            <a:r>
              <a:rPr lang="sk-SK" dirty="0">
                <a:hlinkClick r:id="rId2"/>
              </a:rPr>
              <a:t> to </a:t>
            </a:r>
            <a:r>
              <a:rPr lang="sk-SK" dirty="0" err="1">
                <a:hlinkClick r:id="rId2"/>
              </a:rPr>
              <a:t>Genetics</a:t>
            </a:r>
            <a:r>
              <a:rPr lang="sk-SK" dirty="0">
                <a:hlinkClick r:id="rId2"/>
              </a:rPr>
              <a:t>:</a:t>
            </a:r>
            <a:br>
              <a:rPr lang="sk-SK" dirty="0">
                <a:hlinkClick r:id="rId2"/>
              </a:rPr>
            </a:br>
            <a:r>
              <a:rPr lang="sk-SK" dirty="0">
                <a:hlinkClick r:id="rId2"/>
              </a:rPr>
              <a:t>https://www.youtube.com/watch?v=B_PQ8qYtUL0</a:t>
            </a:r>
            <a:br>
              <a:rPr lang="sk-SK" dirty="0">
                <a:hlinkClick r:id="rId2"/>
              </a:rPr>
            </a:br>
            <a:br>
              <a:rPr lang="sk-SK" dirty="0">
                <a:hlinkClick r:id="rId2"/>
              </a:rPr>
            </a:br>
            <a:br>
              <a:rPr lang="sk-SK" dirty="0">
                <a:hlinkClick r:id="rId2"/>
              </a:rPr>
            </a:br>
            <a:r>
              <a:rPr lang="sk-SK" dirty="0" err="1">
                <a:hlinkClick r:id="rId2"/>
              </a:rPr>
              <a:t>Paleogenetika</a:t>
            </a:r>
            <a:r>
              <a:rPr lang="sk-SK" dirty="0">
                <a:hlinkClick r:id="rId2"/>
              </a:rPr>
              <a:t>:</a:t>
            </a:r>
            <a:br>
              <a:rPr lang="sk-SK" dirty="0">
                <a:hlinkClick r:id="rId2"/>
              </a:rPr>
            </a:br>
            <a:r>
              <a:rPr lang="sk-SK" dirty="0">
                <a:hlinkClick r:id="rId2"/>
              </a:rPr>
              <a:t>https://www.youtube.com/watch?v=JvY7KPJNEkw&amp;feature=youtu.be&amp;fbclid=IwAR0z1khsxPowroYTAnudZOYMtd5O6KSt_ajFUqticwEORxDhPsBqWeN_2v8</a:t>
            </a:r>
            <a:br>
              <a:rPr lang="sk-SK" dirty="0">
                <a:hlinkClick r:id="rId2"/>
              </a:rPr>
            </a:br>
            <a:br>
              <a:rPr lang="sk-SK" dirty="0">
                <a:hlinkClick r:id="rId2"/>
              </a:rPr>
            </a:br>
            <a:endParaRPr lang="sk-SK" dirty="0">
              <a:hlinkClick r:id="rId2"/>
            </a:endParaRPr>
          </a:p>
          <a:p>
            <a:r>
              <a:rPr lang="sk-SK" dirty="0" err="1">
                <a:hlinkClick r:id="rId2"/>
              </a:rPr>
              <a:t>Buňka</a:t>
            </a:r>
            <a:r>
              <a:rPr lang="sk-SK" dirty="0">
                <a:hlinkClick r:id="rId2"/>
              </a:rPr>
              <a:t>:</a:t>
            </a:r>
          </a:p>
          <a:p>
            <a:r>
              <a:rPr lang="sk-SK" dirty="0">
                <a:hlinkClick r:id="rId2"/>
              </a:rPr>
              <a:t>https://www.facebook.com/182347125135176/videos/1362629977106879/</a:t>
            </a:r>
            <a:endParaRPr lang="sk-SK" dirty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40445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institucí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22961" y="2051290"/>
            <a:ext cx="75437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cs-CZ" sz="2000" dirty="0">
                <a:solidFill>
                  <a:prstClr val="black"/>
                </a:solidFill>
              </a:rPr>
              <a:t>PROPAGACE</a:t>
            </a:r>
            <a:r>
              <a:rPr lang="cs-CZ" dirty="0">
                <a:solidFill>
                  <a:prstClr val="black"/>
                </a:solidFill>
              </a:rPr>
              <a:t> </a:t>
            </a:r>
          </a:p>
          <a:p>
            <a:pPr algn="just" defTabSz="457200"/>
            <a:r>
              <a:rPr lang="cs-CZ" dirty="0">
                <a:solidFill>
                  <a:prstClr val="black"/>
                </a:solidFill>
              </a:rPr>
              <a:t>= </a:t>
            </a:r>
            <a:r>
              <a:rPr lang="cs-CZ" b="1" dirty="0">
                <a:solidFill>
                  <a:prstClr val="black"/>
                </a:solidFill>
              </a:rPr>
              <a:t>veřejné uvádění </a:t>
            </a:r>
            <a:r>
              <a:rPr lang="cs-CZ" dirty="0">
                <a:solidFill>
                  <a:prstClr val="black"/>
                </a:solidFill>
              </a:rPr>
              <a:t>něčeho nebo někoho ve známost; principem je komunikovat zákazníkovi výhody konkrétního produktu, nejčastěji přimět zákazníka k jeho koupi. Jedna z činností propagace je reklama. Reklama je placená </a:t>
            </a:r>
            <a:r>
              <a:rPr lang="cs-CZ" b="1" dirty="0">
                <a:solidFill>
                  <a:prstClr val="black"/>
                </a:solidFill>
              </a:rPr>
              <a:t>neosobní forma komunikace </a:t>
            </a:r>
            <a:r>
              <a:rPr lang="cs-CZ" dirty="0">
                <a:solidFill>
                  <a:prstClr val="black"/>
                </a:solidFill>
              </a:rPr>
              <a:t>mezi zákazníkem a obchodníkem. Cílem reklamy je zisk a zvýšení prodeje výrobku, či nějaké služby, resp. požadované chování oslovené skupiny. </a:t>
            </a:r>
          </a:p>
          <a:p>
            <a:pPr algn="just" defTabSz="457200"/>
            <a:endParaRPr lang="cs-CZ" sz="1600" dirty="0">
              <a:solidFill>
                <a:prstClr val="black"/>
              </a:solidFill>
            </a:endParaRPr>
          </a:p>
          <a:p>
            <a:pPr algn="just" defTabSz="457200"/>
            <a:endParaRPr lang="cs-CZ" dirty="0">
              <a:solidFill>
                <a:prstClr val="black"/>
              </a:solidFill>
            </a:endParaRPr>
          </a:p>
          <a:p>
            <a:pPr algn="just" defTabSz="457200"/>
            <a:r>
              <a:rPr lang="cs-CZ" sz="2000" dirty="0">
                <a:solidFill>
                  <a:prstClr val="black"/>
                </a:solidFill>
              </a:rPr>
              <a:t>PROPAGACE INSTITUCE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Interní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Interní/externí</a:t>
            </a:r>
          </a:p>
          <a:p>
            <a:pPr marL="285750" indent="-285750" algn="just" defTabSz="457200">
              <a:buFont typeface="Arial" panose="020B0604020202020204" pitchFamily="34" charset="0"/>
              <a:buChar char="•"/>
            </a:pPr>
            <a:r>
              <a:rPr lang="cs-CZ" dirty="0">
                <a:solidFill>
                  <a:prstClr val="black"/>
                </a:solidFill>
              </a:rPr>
              <a:t>Externí</a:t>
            </a:r>
          </a:p>
          <a:p>
            <a:pPr algn="just" defTabSz="457200"/>
            <a:r>
              <a:rPr lang="cs-CZ" sz="1600" dirty="0">
                <a:solidFill>
                  <a:prstClr val="black"/>
                </a:solidFill>
              </a:rPr>
              <a:t>	</a:t>
            </a:r>
            <a:endParaRPr lang="cs-CZ" sz="1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47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INTERNÍ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Propagace v rámci části instituce, organizace, komunity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Potřeba dát o sobě vědět i mezi „známými“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Kdo jsme, co a proč děláme?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Volitelné předměty, zajímavé přednášky, workshopy, publikace, lidé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Časopisy, newsletter, </a:t>
            </a:r>
            <a:r>
              <a:rPr lang="cs-CZ" sz="1800" dirty="0" err="1">
                <a:solidFill>
                  <a:schemeClr val="tx1"/>
                </a:solidFill>
              </a:rPr>
              <a:t>facebook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Plakáty, letáčky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0" r="8250"/>
          <a:stretch/>
        </p:blipFill>
        <p:spPr>
          <a:xfrm>
            <a:off x="3982651" y="3945096"/>
            <a:ext cx="4384109" cy="217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64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INTERNÍ/EXTERNÍ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Každá VV instituce má několik různě vědecky zaměřených oddělení, ústavů, fakult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Komunikace mezi těmito externími pracovišti v rámci jedné instituce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MU 	– 9 fakult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- potřeba sdílet informace mezi sebou, „propagovat se“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- mezifakultní obory, předměty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- mezioborová spolupráce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301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9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EXTERNÍ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Forma propagace zcela mimo instituci, tzv. „ven“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Nejviditelnější forma propagace, nejnákladnější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Nutná (většinou dlouhodobá) komunikační strategie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Základem je jednoduchá vizuální identita (logo), kvalitní webové stránky, aktivita na sociálních sítích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Správné zacílení na cílové skupiny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Nejčastěji se o propagaci stará samostatné PR nebo marketingové oddělení</a:t>
            </a: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10" name="Obrázek 10">
            <a:extLst>
              <a:ext uri="{FF2B5EF4-FFF2-40B4-BE49-F238E27FC236}">
                <a16:creationId xmlns:a16="http://schemas.microsoft.com/office/drawing/2014/main" id="{8211788E-A7C4-412E-BEAA-95EB2F9CB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12" y="5015361"/>
            <a:ext cx="2168107" cy="122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76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92228"/>
          </a:xfrm>
        </p:spPr>
        <p:txBody>
          <a:bodyPr vert="horz" lIns="0" tIns="45720" rIns="0" bIns="45720" rtlCol="0" anchor="t">
            <a:normAutofit fontScale="85000" lnSpcReduction="20000"/>
          </a:bodyPr>
          <a:lstStyle/>
          <a:p>
            <a:pPr marL="0" lvl="0" indent="0">
              <a:buClr>
                <a:srgbClr val="99CB38"/>
              </a:buClr>
              <a:buNone/>
            </a:pPr>
            <a:r>
              <a:rPr lang="cs-CZ" sz="1800" b="1" dirty="0">
                <a:solidFill>
                  <a:prstClr val="black"/>
                </a:solidFill>
              </a:rPr>
              <a:t>MASARYKOVA UNIVERZITA:</a:t>
            </a:r>
          </a:p>
          <a:p>
            <a:pPr lvl="0" algn="just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prstClr val="black"/>
                </a:solidFill>
              </a:rPr>
              <a:t> </a:t>
            </a:r>
            <a:r>
              <a:rPr lang="cs-CZ" sz="1800" b="1" dirty="0">
                <a:solidFill>
                  <a:prstClr val="black"/>
                </a:solidFill>
              </a:rPr>
              <a:t>OVVM RMU </a:t>
            </a:r>
            <a:r>
              <a:rPr lang="cs-CZ" sz="1800" dirty="0">
                <a:solidFill>
                  <a:prstClr val="black"/>
                </a:solidFill>
              </a:rPr>
              <a:t>–   pracovník věnující se popularizačním vědeckým aktivitám</a:t>
            </a:r>
          </a:p>
          <a:p>
            <a:pPr marL="200660" lvl="1" indent="0" algn="just">
              <a:buClr>
                <a:srgbClr val="99CB38"/>
              </a:buClr>
              <a:buNone/>
            </a:pPr>
            <a:r>
              <a:rPr lang="cs-CZ" sz="1600" dirty="0">
                <a:solidFill>
                  <a:prstClr val="black"/>
                </a:solidFill>
              </a:rPr>
              <a:t>		</a:t>
            </a:r>
            <a:endParaRPr lang="cs-CZ" sz="1600" dirty="0">
              <a:solidFill>
                <a:prstClr val="black"/>
              </a:solidFill>
              <a:cs typeface="Calibri" panose="020F0502020204030204"/>
            </a:endParaRPr>
          </a:p>
          <a:p>
            <a:pPr marL="200660" lvl="1" indent="0" algn="just">
              <a:buClr>
                <a:srgbClr val="99CB38"/>
              </a:buClr>
              <a:buNone/>
            </a:pPr>
            <a:r>
              <a:rPr lang="cs-CZ" i="1" dirty="0">
                <a:solidFill>
                  <a:schemeClr val="tx1"/>
                </a:solidFill>
              </a:rPr>
              <a:t>		</a:t>
            </a:r>
            <a:r>
              <a:rPr lang="cs-CZ" dirty="0">
                <a:solidFill>
                  <a:schemeClr val="tx1"/>
                </a:solidFill>
              </a:rPr>
              <a:t>Mgr. Monika Mikulová (UČO </a:t>
            </a:r>
            <a:r>
              <a:rPr lang="cs-CZ" dirty="0">
                <a:solidFill>
                  <a:srgbClr val="404040"/>
                </a:solidFill>
              </a:rPr>
              <a:t>462090</a:t>
            </a:r>
            <a:r>
              <a:rPr lang="cs-CZ" dirty="0">
                <a:solidFill>
                  <a:schemeClr val="tx1"/>
                </a:solidFill>
              </a:rPr>
              <a:t>)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marL="0" indent="0">
              <a:buClr>
                <a:srgbClr val="99CB38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		mikulova@rect.muni.cz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marL="200660" lvl="1" indent="0">
              <a:buClr>
                <a:srgbClr val="99CB38"/>
              </a:buClr>
              <a:buNone/>
            </a:pPr>
            <a:endParaRPr lang="cs-CZ" dirty="0">
              <a:solidFill>
                <a:srgbClr val="404040"/>
              </a:solidFill>
              <a:cs typeface="Calibri"/>
            </a:endParaRPr>
          </a:p>
          <a:p>
            <a:pPr marL="200660" lvl="1" indent="0">
              <a:buClr>
                <a:srgbClr val="99CB38"/>
              </a:buClr>
              <a:buNone/>
            </a:pPr>
            <a:endParaRPr lang="cs-CZ" dirty="0">
              <a:solidFill>
                <a:srgbClr val="000000"/>
              </a:solidFill>
              <a:cs typeface="Calibri" panose="020F0502020204030204"/>
            </a:endParaRPr>
          </a:p>
          <a:p>
            <a:pPr lvl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</a:rPr>
              <a:t> Oddělení vnějších vztahů </a:t>
            </a:r>
            <a:r>
              <a:rPr lang="cs-CZ" sz="1800" b="1" dirty="0" err="1">
                <a:solidFill>
                  <a:schemeClr val="tx1"/>
                </a:solidFill>
              </a:rPr>
              <a:t>PřF</a:t>
            </a:r>
            <a:endParaRPr lang="cs-CZ" sz="1800" b="1" dirty="0">
              <a:solidFill>
                <a:schemeClr val="tx1"/>
              </a:solidFill>
            </a:endParaRPr>
          </a:p>
          <a:p>
            <a:pPr marL="0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None/>
            </a:pPr>
            <a:r>
              <a:rPr lang="cs-CZ" sz="1800" dirty="0">
                <a:solidFill>
                  <a:schemeClr val="tx1"/>
                </a:solidFill>
              </a:rPr>
              <a:t>				RNDr. Šárka </a:t>
            </a:r>
            <a:r>
              <a:rPr lang="cs-CZ" sz="1800" dirty="0" err="1">
                <a:solidFill>
                  <a:schemeClr val="tx1"/>
                </a:solidFill>
              </a:rPr>
              <a:t>Mašová</a:t>
            </a:r>
            <a:r>
              <a:rPr lang="cs-CZ" sz="1800" dirty="0">
                <a:solidFill>
                  <a:schemeClr val="tx1"/>
                </a:solidFill>
              </a:rPr>
              <a:t>, Ph.D.</a:t>
            </a:r>
            <a:endParaRPr lang="cs-CZ" sz="1800" dirty="0">
              <a:solidFill>
                <a:schemeClr val="tx1"/>
              </a:solidFill>
              <a:cs typeface="Calibri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None/>
            </a:pPr>
            <a:r>
              <a:rPr lang="cs-CZ" sz="1800" dirty="0">
                <a:solidFill>
                  <a:srgbClr val="404040"/>
                </a:solidFill>
                <a:cs typeface="Calibri"/>
              </a:rPr>
              <a:t>				masova@sci.muni.cz</a:t>
            </a:r>
            <a:endParaRPr lang="cs-CZ" dirty="0"/>
          </a:p>
          <a:p>
            <a:pPr marL="0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pPr lvl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Samostatné PR Ústavů</a:t>
            </a:r>
          </a:p>
          <a:p>
            <a:pPr marL="0" indent="0" defTabSz="457200">
              <a:buClr>
                <a:srgbClr val="8CB64A"/>
              </a:buClr>
              <a:buSzPct val="92000"/>
              <a:buNone/>
            </a:pPr>
            <a:r>
              <a:rPr lang="cs-CZ" sz="1800" dirty="0">
                <a:solidFill>
                  <a:schemeClr val="tx1"/>
                </a:solidFill>
              </a:rPr>
              <a:t>                        		</a:t>
            </a:r>
            <a:r>
              <a:rPr lang="cs-CZ" sz="1800" dirty="0">
                <a:solidFill>
                  <a:srgbClr val="404040"/>
                </a:solidFill>
              </a:rPr>
              <a:t>Mgr. Júlia Kováčová (UČO 408880)</a:t>
            </a:r>
            <a:endParaRPr lang="cs-CZ" sz="1800" dirty="0"/>
          </a:p>
          <a:p>
            <a:pPr defTabSz="457200">
              <a:buClr>
                <a:srgbClr val="8CB64A"/>
              </a:buClr>
              <a:buSzPct val="92000"/>
              <a:buNone/>
            </a:pPr>
            <a:r>
              <a:rPr lang="cs-CZ" sz="1800" b="1" dirty="0">
                <a:solidFill>
                  <a:srgbClr val="404040"/>
                </a:solidFill>
              </a:rPr>
              <a:t>					juli.kovacova@mail.muni.cz</a:t>
            </a:r>
            <a:endParaRPr lang="cs-CZ" b="1" dirty="0">
              <a:solidFill>
                <a:srgbClr val="404040"/>
              </a:solidFill>
              <a:hlinkClick r:id="rId2"/>
            </a:endParaRP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None/>
            </a:pPr>
            <a:endParaRPr lang="cs-CZ" sz="1800" dirty="0">
              <a:solidFill>
                <a:schemeClr val="tx1"/>
              </a:solidFill>
              <a:cs typeface="Calibri"/>
            </a:endParaRPr>
          </a:p>
          <a:p>
            <a:pPr marL="200660" lvl="1" indent="0">
              <a:buClr>
                <a:srgbClr val="99CB38"/>
              </a:buClr>
              <a:buNone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 marL="200660" lvl="1" indent="0">
              <a:buClr>
                <a:srgbClr val="99CB38"/>
              </a:buClr>
              <a:buNone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 marL="200660" lvl="1" indent="0">
              <a:buClr>
                <a:srgbClr val="99CB38"/>
              </a:buClr>
              <a:buNone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0710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9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EXTERNÍ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Forma propagace zcela mimo instituci, tzv. „ven“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Nejviditelnější forma propagace, nejnákladnější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Nutná (většinou dlouhodobá) komunikační strategie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Základem je jednoduchá vizuální identita (logo), kvalitní webové stránky, aktivita na sociálních sítích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Správné zacílení na cílové skupiny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Nejčastěji se o propagaci stará samostatné PR nebo marketingové oddělení</a:t>
            </a: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pic>
        <p:nvPicPr>
          <p:cNvPr id="10" name="Obrázek 10">
            <a:extLst>
              <a:ext uri="{FF2B5EF4-FFF2-40B4-BE49-F238E27FC236}">
                <a16:creationId xmlns:a16="http://schemas.microsoft.com/office/drawing/2014/main" id="{8211788E-A7C4-412E-BEAA-95EB2F9CB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8512" y="5015361"/>
            <a:ext cx="2168107" cy="122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713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9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EXTERNÍ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Forma propagace zcela mimo instituci, tzv. „ven“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Nejviditelnější forma propagace, nejnákladnější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Nutná (většinou dlouhodobá) komunikační strategie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Základem je jednoduchá vizuální identita (logo), kvalitní webové stránky, aktivita na sociálních sítích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Správné zacílení na cílové skupiny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Nejčastěji se o propagaci stará samostatné PR nebo marketingové oddělení</a:t>
            </a: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6DDBFEA-22E9-480B-AB23-556AA1EB2449}"/>
              </a:ext>
            </a:extLst>
          </p:cNvPr>
          <p:cNvSpPr/>
          <p:nvPr/>
        </p:nvSpPr>
        <p:spPr>
          <a:xfrm>
            <a:off x="3275855" y="3501008"/>
            <a:ext cx="2160241" cy="36004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9359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9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EXTERNÍ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Forma propagace zcela mimo instituci, tzv. „ven“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Nejviditelnější forma propagace, nejnákladnější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Nutná (většinou dlouhodobá) komunikační strategie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Základem je jednoduchá vizuální identita (logo), kvalitní webové stránky, aktivita na sociálních sítích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Správné zacílení na cílové skupiny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Nejčastěji se o propagaci stará samostatné PR nebo marketingové oddělení</a:t>
            </a: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6DDBFEA-22E9-480B-AB23-556AA1EB2449}"/>
              </a:ext>
            </a:extLst>
          </p:cNvPr>
          <p:cNvSpPr/>
          <p:nvPr/>
        </p:nvSpPr>
        <p:spPr>
          <a:xfrm>
            <a:off x="5394386" y="3475007"/>
            <a:ext cx="2380889" cy="3968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04434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Propagace VV instituce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92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chemeClr val="tx1"/>
                </a:solidFill>
              </a:rPr>
              <a:t>EXTERNÍ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Forma propagace zcela mimo instituci, tzv. „ven“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Nejviditelnější forma propagace, nejnákladnější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Nutná (většinou dlouhodobá) komunikační strategie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Základem je jednoduchá vizuální identita (logo), kvalitní webové stránky, aktivita na sociálních sítích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Správné zacílení na cílové skupiny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chemeClr val="tx1"/>
                </a:solidFill>
              </a:rPr>
              <a:t> Nejčastěji se o propagaci stará samostatné PR nebo marketingové oddělení</a:t>
            </a:r>
          </a:p>
          <a:p>
            <a:pPr marL="0" indent="0">
              <a:buNone/>
            </a:pPr>
            <a:endParaRPr lang="cs-CZ" sz="18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46DDBFEA-22E9-480B-AB23-556AA1EB2449}"/>
              </a:ext>
            </a:extLst>
          </p:cNvPr>
          <p:cNvSpPr/>
          <p:nvPr/>
        </p:nvSpPr>
        <p:spPr>
          <a:xfrm>
            <a:off x="822386" y="3791309"/>
            <a:ext cx="2654058" cy="39681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6112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02293-F32E-4333-996F-F58E4D30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Propagace VV instituce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24D34-B1C2-4A80-8E5C-CEA08EBC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cs-CZ" dirty="0">
                <a:cs typeface="Calibri"/>
              </a:rPr>
              <a:t>SOCIÁLNÍ SÍTĚ:</a:t>
            </a:r>
            <a:endParaRPr lang="cs-CZ" dirty="0"/>
          </a:p>
          <a:p>
            <a:pPr marL="0" indent="0">
              <a:buNone/>
            </a:pPr>
            <a:endParaRPr lang="cs-CZ" dirty="0">
              <a:cs typeface="Calibri"/>
            </a:endParaRPr>
          </a:p>
        </p:txBody>
      </p:sp>
      <p:pic>
        <p:nvPicPr>
          <p:cNvPr id="4" name="Obrázek 4" descr="Obsah obrázku podepsat, lékárnička&#10;&#10;Popis vygenerovaný s vysokou mírou spolehlivosti">
            <a:extLst>
              <a:ext uri="{FF2B5EF4-FFF2-40B4-BE49-F238E27FC236}">
                <a16:creationId xmlns:a16="http://schemas.microsoft.com/office/drawing/2014/main" id="{B5B3EF0B-73FA-4953-903A-5F1222ADB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11" y="3429000"/>
            <a:ext cx="1693881" cy="1678021"/>
          </a:xfrm>
          <a:prstGeom prst="rect">
            <a:avLst/>
          </a:prstGeom>
        </p:spPr>
      </p:pic>
      <p:pic>
        <p:nvPicPr>
          <p:cNvPr id="6" name="Obrázek 6" descr="Obsah obrázku vektorová grafika&#10;&#10;Popis vygenerovaný s vysokou mírou spolehlivosti">
            <a:extLst>
              <a:ext uri="{FF2B5EF4-FFF2-40B4-BE49-F238E27FC236}">
                <a16:creationId xmlns:a16="http://schemas.microsoft.com/office/drawing/2014/main" id="{C775FBF7-BAFF-49D6-96F4-E562172AE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49" y="3606128"/>
            <a:ext cx="1391730" cy="1420484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4748FDA2-3BED-40FB-B041-CB52ED144F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837" y="3597000"/>
            <a:ext cx="1909314" cy="134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31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informace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1/1, kolokvium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 Výuka Po 10.00 – 11.50, A11/333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Přednášky nepovinné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Cvičení – povinná 80% účast (= 8 z 10 hodin)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Splnění 2 samostatných úkolů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 Přednášející: 	Mgr. Zuzana </a:t>
            </a:r>
            <a:r>
              <a:rPr lang="cs-CZ" dirty="0" err="1">
                <a:solidFill>
                  <a:schemeClr val="tx1"/>
                </a:solidFill>
              </a:rPr>
              <a:t>Vitková</a:t>
            </a:r>
            <a:endParaRPr lang="cs-CZ" dirty="0" err="1">
              <a:solidFill>
                <a:schemeClr val="tx1"/>
              </a:solidFill>
              <a:cs typeface="Calibri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                         	RNDr</a:t>
            </a:r>
            <a:r>
              <a:rPr lang="cs-CZ" dirty="0">
                <a:solidFill>
                  <a:prstClr val="black"/>
                </a:solidFill>
              </a:rPr>
              <a:t>. Pavel Lízal, Ph.D.</a:t>
            </a:r>
            <a:endParaRPr lang="cs-CZ" dirty="0">
              <a:solidFill>
                <a:prstClr val="black"/>
              </a:solidFill>
              <a:cs typeface="Calibri"/>
            </a:endParaRPr>
          </a:p>
          <a:p>
            <a:pPr marL="200660" lvl="1" indent="0">
              <a:buNone/>
            </a:pP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pPr marL="1699895" lvl="8"/>
            <a:r>
              <a:rPr lang="cs-CZ" dirty="0">
                <a:solidFill>
                  <a:schemeClr val="tx1"/>
                </a:solidFill>
              </a:rPr>
              <a:t>    </a:t>
            </a:r>
            <a:endParaRPr lang="cs-CZ" dirty="0">
              <a:solidFill>
                <a:schemeClr val="tx1"/>
              </a:solidFill>
              <a:cs typeface="Calibri" panose="020F0502020204030204"/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098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02293-F32E-4333-996F-F58E4D30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Propagace VV instituce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24D34-B1C2-4A80-8E5C-CEA08EBC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/>
          </a:p>
        </p:txBody>
      </p:sp>
      <p:pic>
        <p:nvPicPr>
          <p:cNvPr id="4" name="Obrázek 4" descr="Obsah obrázku podepsat, lékárnička&#10;&#10;Popis vygenerovaný s vysokou mírou spolehlivosti">
            <a:extLst>
              <a:ext uri="{FF2B5EF4-FFF2-40B4-BE49-F238E27FC236}">
                <a16:creationId xmlns:a16="http://schemas.microsoft.com/office/drawing/2014/main" id="{8281DC3A-9704-4D3C-BA3A-A0E8A39F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2816" y="1985513"/>
            <a:ext cx="3850256" cy="3879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53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02293-F32E-4333-996F-F58E4D30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Propagace VV instituce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24D34-B1C2-4A80-8E5C-CEA08EBC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/>
          </a:p>
        </p:txBody>
      </p:sp>
      <p:pic>
        <p:nvPicPr>
          <p:cNvPr id="5" name="Obrázek 5" descr="Obsah obrázku fotka, zobrazení, různé, zobrazit&#10;&#10;Popis vygenerovaný s velmi vysokou mírou spolehlivosti">
            <a:extLst>
              <a:ext uri="{FF2B5EF4-FFF2-40B4-BE49-F238E27FC236}">
                <a16:creationId xmlns:a16="http://schemas.microsoft.com/office/drawing/2014/main" id="{C79C67F8-4E66-4FBE-A0A5-EB3930AB9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3" y="1961071"/>
            <a:ext cx="2057400" cy="4114800"/>
          </a:xfrm>
          <a:prstGeom prst="rect">
            <a:avLst/>
          </a:prstGeom>
        </p:spPr>
      </p:pic>
      <p:pic>
        <p:nvPicPr>
          <p:cNvPr id="7" name="Obrázek 7" descr="Obsah obrázku fotka, různé, zobrazení, zobrazit&#10;&#10;Popis vygenerovaný s velmi vysokou mírou spolehlivosti">
            <a:extLst>
              <a:ext uri="{FF2B5EF4-FFF2-40B4-BE49-F238E27FC236}">
                <a16:creationId xmlns:a16="http://schemas.microsoft.com/office/drawing/2014/main" id="{3F9B6FF4-8421-4F60-B8F1-9F7F199A5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979" y="1961071"/>
            <a:ext cx="2057400" cy="4114800"/>
          </a:xfrm>
          <a:prstGeom prst="rect">
            <a:avLst/>
          </a:prstGeom>
        </p:spPr>
      </p:pic>
      <p:pic>
        <p:nvPicPr>
          <p:cNvPr id="9" name="Obrázek 9" descr="Obsah obrázku fotka, zobrazení, různé, zobrazit&#10;&#10;Popis vygenerovaný s velmi vysokou mírou spolehlivosti">
            <a:extLst>
              <a:ext uri="{FF2B5EF4-FFF2-40B4-BE49-F238E27FC236}">
                <a16:creationId xmlns:a16="http://schemas.microsoft.com/office/drawing/2014/main" id="{05C0EFA5-5ACB-4B02-938D-DDB5DBCA6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847" y="1961072"/>
            <a:ext cx="2057400" cy="4114800"/>
          </a:xfrm>
          <a:prstGeom prst="rect">
            <a:avLst/>
          </a:prstGeom>
        </p:spPr>
      </p:pic>
      <p:pic>
        <p:nvPicPr>
          <p:cNvPr id="11" name="Obrázek 11" descr="Obsah obrázku fotka, různé, zobrazení, zobrazit&#10;&#10;Popis vygenerovaný s velmi vysokou mírou spolehlivosti">
            <a:extLst>
              <a:ext uri="{FF2B5EF4-FFF2-40B4-BE49-F238E27FC236}">
                <a16:creationId xmlns:a16="http://schemas.microsoft.com/office/drawing/2014/main" id="{AA25253D-425A-4249-ACC7-15AC12802F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7602" y="1961071"/>
            <a:ext cx="2057400" cy="4114800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4C41F404-CCD6-4575-8F12-65EAC37FFD1D}"/>
              </a:ext>
            </a:extLst>
          </p:cNvPr>
          <p:cNvSpPr txBox="1"/>
          <p:nvPr/>
        </p:nvSpPr>
        <p:spPr>
          <a:xfrm>
            <a:off x="827237" y="1733011"/>
            <a:ext cx="791904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/>
              <a:t>1                                         2                                           3                                           4</a:t>
            </a:r>
          </a:p>
        </p:txBody>
      </p:sp>
    </p:spTree>
    <p:extLst>
      <p:ext uri="{BB962C8B-B14F-4D97-AF65-F5344CB8AC3E}">
        <p14:creationId xmlns:p14="http://schemas.microsoft.com/office/powerpoint/2010/main" val="1958669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02293-F32E-4333-996F-F58E4D30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Propagace VV instituce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24D34-B1C2-4A80-8E5C-CEA08EBC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4" name="Obrázek 4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896714EF-76F9-4E39-9F53-3356B491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0" y="1946695"/>
            <a:ext cx="2057400" cy="4114800"/>
          </a:xfrm>
          <a:prstGeom prst="rect">
            <a:avLst/>
          </a:prstGeom>
        </p:spPr>
      </p:pic>
      <p:pic>
        <p:nvPicPr>
          <p:cNvPr id="6" name="Obrázek 6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A513A1F9-1E62-4599-9103-E0F70C74A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357" y="1946695"/>
            <a:ext cx="2057400" cy="4114800"/>
          </a:xfrm>
          <a:prstGeom prst="rect">
            <a:avLst/>
          </a:prstGeom>
        </p:spPr>
      </p:pic>
      <p:pic>
        <p:nvPicPr>
          <p:cNvPr id="8" name="Obrázek 8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7F90C033-19BF-45E6-9FEE-26A800C22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225" y="1946694"/>
            <a:ext cx="2057400" cy="4114800"/>
          </a:xfrm>
          <a:prstGeom prst="rect">
            <a:avLst/>
          </a:prstGeom>
        </p:spPr>
      </p:pic>
      <p:pic>
        <p:nvPicPr>
          <p:cNvPr id="10" name="Obrázek 10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D87E63E-65A7-4B3F-A668-E64D5CAC76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356" y="1946695"/>
            <a:ext cx="2057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73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02293-F32E-4333-996F-F58E4D30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Propagace VV instituce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24D34-B1C2-4A80-8E5C-CEA08EBC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#</a:t>
            </a:r>
            <a:r>
              <a:rPr lang="cs-CZ" dirty="0" err="1">
                <a:cs typeface="Calibri"/>
              </a:rPr>
              <a:t>ústavexperimentálníbiologie</a:t>
            </a:r>
            <a:r>
              <a:rPr lang="cs-CZ" dirty="0">
                <a:cs typeface="Calibri"/>
              </a:rPr>
              <a:t> 1x</a:t>
            </a:r>
            <a:endParaRPr lang="cs-CZ" dirty="0"/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umístění 1x</a:t>
            </a:r>
          </a:p>
          <a:p>
            <a:endParaRPr lang="cs-CZ" dirty="0">
              <a:cs typeface="Calibri"/>
            </a:endParaRPr>
          </a:p>
          <a:p>
            <a:endParaRPr lang="cs-CZ" dirty="0">
              <a:cs typeface="Calibri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E260363-544F-4FEA-ADDC-E816A8F0DF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13" y="2044411"/>
            <a:ext cx="1966528" cy="393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61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02293-F32E-4333-996F-F58E4D30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Propagace VV instituce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AA5A9879-04FD-4145-B148-A4D8B10226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YOUTUBE</a:t>
            </a:r>
            <a:endParaRPr lang="sk-SK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24D34-B1C2-4A80-8E5C-CEA08EBCCC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45720" rIns="0" bIns="45720" rtlCol="0" anchor="t">
            <a:normAutofit/>
          </a:bodyPr>
          <a:lstStyle/>
          <a:p>
            <a:r>
              <a:rPr lang="cs-CZ" dirty="0" err="1">
                <a:cs typeface="Calibri"/>
              </a:rPr>
              <a:t>MUNIverse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72 videí/734 odběratelů </a:t>
            </a:r>
            <a:br>
              <a:rPr lang="cs-CZ" dirty="0">
                <a:cs typeface="Calibri"/>
              </a:rPr>
            </a:br>
            <a:br>
              <a:rPr lang="cs-CZ" dirty="0">
                <a:cs typeface="Calibri"/>
              </a:rPr>
            </a:br>
            <a:r>
              <a:rPr lang="cs-CZ" dirty="0">
                <a:cs typeface="Calibri"/>
              </a:rPr>
              <a:t>https://www.youtube.com/user/MasarykUniv</a:t>
            </a:r>
          </a:p>
          <a:p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Aktuální kampaň Díky MUNI</a:t>
            </a:r>
            <a:br>
              <a:rPr lang="cs-CZ" dirty="0">
                <a:cs typeface="Calibri"/>
              </a:rPr>
            </a:br>
            <a:br>
              <a:rPr lang="cs-CZ" dirty="0">
                <a:cs typeface="Calibri"/>
              </a:rPr>
            </a:br>
            <a:endParaRPr 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F7B96F9D-272A-4C49-994C-AF366102BD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YOUTUBE</a:t>
            </a:r>
            <a:endParaRPr lang="sk-SK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9187EE1F-4D17-48ED-A0E6-4AADD802FBA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/>
              <a:t>Univerzita Karlova</a:t>
            </a:r>
          </a:p>
          <a:p>
            <a:r>
              <a:rPr lang="cs-CZ" dirty="0"/>
              <a:t>545 videí/3282 odběratelů</a:t>
            </a:r>
          </a:p>
          <a:p>
            <a:r>
              <a:rPr lang="sk-SK" dirty="0"/>
              <a:t>https://www.youtube.com/user/UniKarlova</a:t>
            </a:r>
          </a:p>
          <a:p>
            <a:endParaRPr lang="sk-SK" dirty="0"/>
          </a:p>
          <a:p>
            <a:r>
              <a:rPr lang="sk-SK" dirty="0"/>
              <a:t>Ostravská univerzita (85/253)</a:t>
            </a:r>
          </a:p>
          <a:p>
            <a:r>
              <a:rPr lang="sk-SK" dirty="0"/>
              <a:t>Univerzita Palackého (215/1334)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4585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895156" cy="445485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sz="1600" dirty="0">
                <a:solidFill>
                  <a:schemeClr val="tx1"/>
                </a:solidFill>
              </a:rPr>
              <a:t>(MAS)MÉDIUM</a:t>
            </a:r>
          </a:p>
          <a:p>
            <a:pPr algn="just"/>
            <a:r>
              <a:rPr lang="cs-CZ" sz="1600" dirty="0">
                <a:solidFill>
                  <a:schemeClr val="tx1"/>
                </a:solidFill>
              </a:rPr>
              <a:t>= </a:t>
            </a:r>
            <a:r>
              <a:rPr lang="cs-CZ" sz="1600" b="1" dirty="0">
                <a:solidFill>
                  <a:schemeClr val="tx1"/>
                </a:solidFill>
              </a:rPr>
              <a:t>veřejný sdělovací prostředek</a:t>
            </a:r>
            <a:r>
              <a:rPr lang="cs-CZ" sz="1600" dirty="0">
                <a:solidFill>
                  <a:schemeClr val="tx1"/>
                </a:solidFill>
              </a:rPr>
              <a:t> s velkým počtem oslovených příjemců</a:t>
            </a:r>
          </a:p>
          <a:p>
            <a:pPr marL="0" indent="0" algn="just">
              <a:buNone/>
            </a:pPr>
            <a:r>
              <a:rPr lang="cs-CZ" sz="1600" dirty="0">
                <a:solidFill>
                  <a:schemeClr val="tx1"/>
                </a:solidFill>
              </a:rPr>
              <a:t>TYPY:  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/>
                </a:solidFill>
              </a:rPr>
              <a:t>rozhlas / televize / denní tisk / internet		</a:t>
            </a:r>
          </a:p>
          <a:p>
            <a:pPr marL="0" indent="0" algn="just">
              <a:buNone/>
            </a:pPr>
            <a:endParaRPr lang="cs-CZ" sz="16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cs-CZ" sz="1600" dirty="0">
                <a:solidFill>
                  <a:schemeClr val="tx1"/>
                </a:solidFill>
              </a:rPr>
              <a:t>FUNKCE: 	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 orientační a informační </a:t>
            </a:r>
            <a:r>
              <a:rPr lang="cs-CZ" sz="1600" dirty="0">
                <a:solidFill>
                  <a:schemeClr val="tx1"/>
                </a:solidFill>
              </a:rPr>
              <a:t> - zdrojem informací × dezinformací; určují priority, o kterých se mluví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 interpretační </a:t>
            </a:r>
            <a:r>
              <a:rPr lang="cs-CZ" sz="1600" dirty="0">
                <a:solidFill>
                  <a:schemeClr val="tx1"/>
                </a:solidFill>
              </a:rPr>
              <a:t> - vykládají souvztažnosti a formují veřejné mínění × manipulují s veřejným míněním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 veřejná kontrola moci </a:t>
            </a:r>
            <a:r>
              <a:rPr lang="cs-CZ" sz="1600" dirty="0">
                <a:solidFill>
                  <a:schemeClr val="tx1"/>
                </a:solidFill>
              </a:rPr>
              <a:t> - významný nástroj formování společenských a politických postojů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 socializační </a:t>
            </a:r>
            <a:r>
              <a:rPr lang="cs-CZ" sz="1600" dirty="0">
                <a:solidFill>
                  <a:schemeClr val="tx1"/>
                </a:solidFill>
              </a:rPr>
              <a:t> - předávání informace dalším kulturám a pokolením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chemeClr val="tx1"/>
                </a:solidFill>
              </a:rPr>
              <a:t> zábavná a relaxační</a:t>
            </a:r>
            <a:r>
              <a:rPr lang="cs-CZ" sz="1600" dirty="0">
                <a:solidFill>
                  <a:schemeClr val="tx1"/>
                </a:solidFill>
              </a:rPr>
              <a:t> - nabízejí běžnému člověku zábavu</a:t>
            </a:r>
          </a:p>
          <a:p>
            <a:pPr algn="just"/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895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Pokud chcete komunikovat se společností o vědeckých tématech, musíte být vidět – nejlépe v médiích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Oslovení velkého množství lidí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Prostor pro vyvracení mýtů, falešných představ, rozvoj vzdělanosti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Právě v médiích se vytváří buď negativní nebo pozitivní postoje k vědě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„Toho znám z televize“ /  „Neměl fotku s tou herečkou?“ / „Včera o něm mluvil Leoš na Evropě“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marL="0" indent="0" algn="ctr">
              <a:buNone/>
            </a:pPr>
            <a:r>
              <a:rPr lang="cs-CZ" b="1" dirty="0">
                <a:solidFill>
                  <a:schemeClr val="tx1"/>
                </a:solidFill>
              </a:rPr>
              <a:t>Cílem není samotná komunikace s médii, ale využití médií jako prostředku pro komunikaci s veřejností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5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5174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JAK SE DOSTAT DO MÉDIÍ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sz="2200" dirty="0">
                <a:solidFill>
                  <a:schemeClr val="tx1"/>
                </a:solidFill>
              </a:rPr>
              <a:t>Výběr zprávy – je vhodná pro masmédia?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 Pro jakou cílovou skupinu je zpráva?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	dospělí – noviny</a:t>
            </a:r>
          </a:p>
          <a:p>
            <a:pPr marL="0" indent="0">
              <a:buNone/>
            </a:pPr>
            <a:r>
              <a:rPr lang="cs-CZ" sz="2200" dirty="0">
                <a:solidFill>
                  <a:schemeClr val="tx1"/>
                </a:solidFill>
              </a:rPr>
              <a:t>	široká veřejnost – televize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 Jakým jazykem chci zprávu podat?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 Chci předat i nadšení?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</a:rPr>
              <a:t> Rešerše existujících zdrojů </a:t>
            </a:r>
          </a:p>
          <a:p>
            <a:pPr marL="0" indent="0">
              <a:buNone/>
            </a:pPr>
            <a:endParaRPr lang="cs-CZ" sz="22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369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VÝBĚR SPRÁVNÉHO MÉDIA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Televize – </a:t>
            </a:r>
            <a:r>
              <a:rPr lang="cs-CZ" sz="1800" dirty="0">
                <a:solidFill>
                  <a:schemeClr val="tx1"/>
                </a:solidFill>
              </a:rPr>
              <a:t>ideální pro společensko-vědní tématiku (reportáže, diskuze)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                         	biologie potřebuje ke kvalitnímu vysvětlení obrázky, grafiku, 		schéma –  finančně i časově náročné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	   - obtížné se zde s tématem dostat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	   - náročnost obsahu – lidé nechtějí u televize přemýšlet o abstraktních 			      pojmech, očekávají zábavu</a:t>
            </a:r>
          </a:p>
          <a:p>
            <a:pPr marL="201168" lvl="1" indent="0">
              <a:buNone/>
            </a:pPr>
            <a:r>
              <a:rPr lang="cs-CZ" dirty="0">
                <a:solidFill>
                  <a:schemeClr val="tx1"/>
                </a:solidFill>
              </a:rPr>
              <a:t>	   - řešením jsou specializované kanály, které se přímo věnují vědě a 	    		technice – nižší sledovanost; „přesvědčování přesvědčených“</a:t>
            </a:r>
          </a:p>
          <a:p>
            <a:pPr marL="201168" lvl="1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201168" lvl="1" indent="0" algn="ctr">
              <a:buNone/>
            </a:pPr>
            <a:r>
              <a:rPr lang="cs-CZ" b="1" dirty="0">
                <a:solidFill>
                  <a:schemeClr val="tx1"/>
                </a:solidFill>
              </a:rPr>
              <a:t>			Během 5-minutové reportáže je řečeno tolik slov, 			jako v průměrném novinovém článku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59" y="4710772"/>
            <a:ext cx="2208756" cy="165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963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517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ROZHLAS, RÁDIO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Potřeba „daru slova“, chybí obrazový podklad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Rádio evokuje, rozvíjí fantazii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Více přímý, osobnější přístup k posluchači než TV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Specializované stanice, vědecké pořady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Vědec je zde ve formě informátora, přítele, který vypráví příběh. Neměl by poučovat, vyučovat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Nižší náklady na provoz než TV x nižší počet posluchačů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Posluchač často využívá rádio jako kulisu k jiné činnosti – rozptýlená pozornost – opakování důležitých bodů, informací</a:t>
            </a:r>
          </a:p>
          <a:p>
            <a:pPr marL="0" indent="0" algn="ctr">
              <a:buNone/>
            </a:pPr>
            <a:r>
              <a:rPr lang="cs-CZ" b="1" dirty="0">
                <a:solidFill>
                  <a:schemeClr val="tx1"/>
                </a:solidFill>
              </a:rPr>
              <a:t>Zkuste být  v rádiu pět sekund tiše a 	posluchač si bude myslet, že je rádio rozbité </a:t>
            </a:r>
            <a:r>
              <a:rPr lang="cs-CZ" b="1" dirty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27" y="1845734"/>
            <a:ext cx="2142733" cy="160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52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Sylabus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925505" cy="4607602"/>
          </a:xfrm>
        </p:spPr>
        <p:txBody>
          <a:bodyPr vert="horz" lIns="0" tIns="45720" rIns="0" bIns="45720" rtlCol="0" anchor="t">
            <a:normAutofit fontScale="70000" lnSpcReduction="20000"/>
          </a:bodyPr>
          <a:lstStyle/>
          <a:p>
            <a:pPr fontAlgn="base"/>
            <a:r>
              <a:rPr lang="cs-CZ" dirty="0">
                <a:solidFill>
                  <a:schemeClr val="tx1"/>
                </a:solidFill>
              </a:rPr>
              <a:t>18.2. PŘEDNÁŠKA: Úvod do problematiky, Propagace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r>
              <a:rPr lang="cs-CZ" dirty="0">
                <a:solidFill>
                  <a:schemeClr val="tx1"/>
                </a:solidFill>
              </a:rPr>
              <a:t> institucí, podmínky ukončení předmětu (2h)</a:t>
            </a: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25.2. PŘEDNÁŠKA :  Komunikace s médii, Úvod do popularizace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r>
              <a:rPr lang="cs-CZ" dirty="0">
                <a:solidFill>
                  <a:schemeClr val="tx1"/>
                </a:solidFill>
              </a:rPr>
              <a:t> (2h)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4. 3.  PŘEDNÁŠKA : Popularizace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r>
              <a:rPr lang="cs-CZ" dirty="0">
                <a:solidFill>
                  <a:schemeClr val="tx1"/>
                </a:solidFill>
              </a:rPr>
              <a:t> ve světě a v ČR (2h)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b="1" dirty="0">
                <a:solidFill>
                  <a:schemeClr val="tx1"/>
                </a:solidFill>
              </a:rPr>
              <a:t>11.3. PŘEDNÁŠKA + CVIČENÍ </a:t>
            </a:r>
            <a:r>
              <a:rPr lang="cs-CZ" dirty="0">
                <a:solidFill>
                  <a:schemeClr val="tx1"/>
                </a:solidFill>
              </a:rPr>
              <a:t>: Ukázky popularizace přírodních věd (2h -</a:t>
            </a:r>
            <a:r>
              <a:rPr lang="cs-CZ" i="1" dirty="0">
                <a:solidFill>
                  <a:schemeClr val="tx1"/>
                </a:solidFill>
              </a:rPr>
              <a:t>povinná bude druhá z hodin)</a:t>
            </a:r>
            <a:r>
              <a:rPr lang="cs-CZ" dirty="0">
                <a:solidFill>
                  <a:schemeClr val="tx1"/>
                </a:solidFill>
              </a:rPr>
              <a:t> 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18.3. CVIČENÍ - 1. semestrální úkol  - samostatná domácí práce (0h)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b="1" dirty="0">
                <a:solidFill>
                  <a:schemeClr val="tx1"/>
                </a:solidFill>
              </a:rPr>
              <a:t>25.3. CVIČENÍ </a:t>
            </a:r>
            <a:r>
              <a:rPr lang="cs-CZ" dirty="0">
                <a:solidFill>
                  <a:schemeClr val="tx1"/>
                </a:solidFill>
              </a:rPr>
              <a:t>: Vyhodnocení samostatného úkolu, přednáška zahraničního hosta </a:t>
            </a:r>
            <a:r>
              <a:rPr lang="cs-CZ" i="1" dirty="0">
                <a:solidFill>
                  <a:schemeClr val="tx1"/>
                </a:solidFill>
              </a:rPr>
              <a:t>( 2h)</a:t>
            </a:r>
            <a:r>
              <a:rPr lang="cs-CZ" dirty="0">
                <a:solidFill>
                  <a:schemeClr val="tx1"/>
                </a:solidFill>
              </a:rPr>
              <a:t> 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b="1" dirty="0">
                <a:solidFill>
                  <a:schemeClr val="tx1"/>
                </a:solidFill>
              </a:rPr>
              <a:t>1. a 8.4. CVIČENÍ</a:t>
            </a:r>
            <a:r>
              <a:rPr lang="cs-CZ" dirty="0">
                <a:solidFill>
                  <a:schemeClr val="tx1"/>
                </a:solidFill>
              </a:rPr>
              <a:t>: Programy a aplikace využitelné pro popularizaci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r>
              <a:rPr lang="cs-CZ" dirty="0">
                <a:solidFill>
                  <a:schemeClr val="tx1"/>
                </a:solidFill>
              </a:rPr>
              <a:t> </a:t>
            </a:r>
            <a:r>
              <a:rPr lang="cs-CZ" i="1" dirty="0">
                <a:solidFill>
                  <a:schemeClr val="tx1"/>
                </a:solidFill>
              </a:rPr>
              <a:t>(oba termíny plně povinné)</a:t>
            </a:r>
            <a:r>
              <a:rPr lang="cs-CZ" dirty="0">
                <a:solidFill>
                  <a:schemeClr val="tx1"/>
                </a:solidFill>
              </a:rPr>
              <a:t> (2h)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15.4. CVIČENÍ : 2. semestrální úkol - samostatná práce (0h)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22.4. CVIČENÍ :  Velikonoce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b="1" dirty="0">
                <a:solidFill>
                  <a:schemeClr val="tx1"/>
                </a:solidFill>
              </a:rPr>
              <a:t>29.4. CVIČENÍ </a:t>
            </a:r>
            <a:r>
              <a:rPr lang="cs-CZ" dirty="0">
                <a:solidFill>
                  <a:schemeClr val="tx1"/>
                </a:solidFill>
              </a:rPr>
              <a:t>: Konzultace samostatné práce </a:t>
            </a:r>
            <a:r>
              <a:rPr lang="cs-CZ" i="1" dirty="0">
                <a:solidFill>
                  <a:schemeClr val="tx1"/>
                </a:solidFill>
              </a:rPr>
              <a:t>(pouze 1 hodina</a:t>
            </a:r>
            <a:r>
              <a:rPr lang="cs-CZ" dirty="0">
                <a:solidFill>
                  <a:schemeClr val="tx1"/>
                </a:solidFill>
              </a:rPr>
              <a:t>, </a:t>
            </a:r>
            <a:r>
              <a:rPr lang="cs-CZ" i="1" dirty="0">
                <a:solidFill>
                  <a:schemeClr val="tx1"/>
                </a:solidFill>
              </a:rPr>
              <a:t>povinné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6.5. CVIČENÍ : 2. semestrální úkol – samostatná práce (0h)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pPr fontAlgn="base"/>
            <a:r>
              <a:rPr lang="cs-CZ" b="1" dirty="0">
                <a:solidFill>
                  <a:schemeClr val="tx1"/>
                </a:solidFill>
              </a:rPr>
              <a:t>13.5.  CVIČENÍ </a:t>
            </a:r>
            <a:r>
              <a:rPr lang="cs-CZ" dirty="0">
                <a:solidFill>
                  <a:schemeClr val="tx1"/>
                </a:solidFill>
              </a:rPr>
              <a:t>: ukončení předmětu, zhodnocení samostatné práce (</a:t>
            </a:r>
            <a:r>
              <a:rPr lang="cs-CZ" i="1" dirty="0">
                <a:solidFill>
                  <a:schemeClr val="tx1"/>
                </a:solidFill>
              </a:rPr>
              <a:t>povinné</a:t>
            </a:r>
            <a:r>
              <a:rPr lang="cs-CZ" dirty="0">
                <a:solidFill>
                  <a:schemeClr val="tx1"/>
                </a:solidFill>
              </a:rPr>
              <a:t>) </a:t>
            </a:r>
            <a:endParaRPr lang="cs-CZ" dirty="0">
              <a:solidFill>
                <a:schemeClr val="tx1"/>
              </a:solidFill>
              <a:cs typeface="Calibri"/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93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92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DENNÍ TISK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Deníky přináší aktuální, „čerstvé“ téma, senzace prodává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„Senzačních“ vědeckých objevů je méně; speciální rubriky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Malý prostor, zprávy jsou velmi stručné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Co zajímá čtenáře – zdraví x matematika, biodiverzita, teoretická fyzika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ČASOPISY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Specializovaná periodika, široká volba témat, větší i menší rozsah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Reportáže, komentáře, články, zajímavosti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Konzultace </a:t>
            </a:r>
          </a:p>
        </p:txBody>
      </p:sp>
    </p:spTree>
    <p:extLst>
      <p:ext uri="{BB962C8B-B14F-4D97-AF65-F5344CB8AC3E}">
        <p14:creationId xmlns:p14="http://schemas.microsoft.com/office/powerpoint/2010/main" val="453123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92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PRÁCE S NOVINÁŘI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Novináři jsou cestou k médiím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Často jsou viděni jako lidé, kteří o přírodě nic neví a nevěnují jí tolik pozornosti jako my, vědci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Novináři hledají emoce, příběh x vědci předkládají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Novináři hledají odpovědi, výsledky, byť částečné x vědci nejdou s výsledky ven, dokud je nemají opakovaně potvrzeny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Novináři rádi vědu personifikují x vědecká práce probíhá v týmu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Novináři hledají rozpor, kontroverzi, různé názory x vědci preferují „jedno správné řešení“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Novináři jsou často pod </a:t>
            </a:r>
            <a:r>
              <a:rPr lang="cs-CZ" dirty="0" err="1">
                <a:solidFill>
                  <a:schemeClr val="tx1"/>
                </a:solidFill>
              </a:rPr>
              <a:t>deadline</a:t>
            </a:r>
            <a:r>
              <a:rPr lang="cs-CZ" dirty="0">
                <a:solidFill>
                  <a:schemeClr val="tx1"/>
                </a:solidFill>
              </a:rPr>
              <a:t> x flexibilita spolupráce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3005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517488"/>
          </a:xfrm>
        </p:spPr>
        <p:txBody>
          <a:bodyPr>
            <a:normAutofit lnSpcReduction="10000"/>
          </a:bodyPr>
          <a:lstStyle/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Často rozdílný názor na to, co je důležité sdělit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Vědecká skromnost, chlubení se 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„Nic není lepší než špatné zprávy“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Publicita v prestižním časopisu, univerzitě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Zjednodušení, zaujetí novináře – tisková zpráva, prezentace zprávy</a:t>
            </a:r>
          </a:p>
          <a:p>
            <a:pPr marL="0" lvl="0" indent="0">
              <a:buClr>
                <a:srgbClr val="99CB38"/>
              </a:buClr>
              <a:buNone/>
            </a:pPr>
            <a:r>
              <a:rPr lang="cs-CZ" dirty="0">
                <a:solidFill>
                  <a:schemeClr val="tx1"/>
                </a:solidFill>
              </a:rPr>
              <a:t>	- objev Jupiterova měsíce x objev Jupiterova měsíce s 	potenciálním životem 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Vědci jsou zodpovědní za obsah, novináři za formu komunikace (selekce tématu a výběr zprávy je společná práce)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prstClr val="black"/>
                </a:solidFill>
              </a:rPr>
              <a:t> Je ale nezbytné naučit se respektovat navzájem – novináři mají důvod, proč věci píší tak, jak to dělají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sz="1900" dirty="0">
                <a:solidFill>
                  <a:prstClr val="black"/>
                </a:solidFill>
              </a:rPr>
              <a:t> Ulehčete novinářům práci, jak jen to jde – dodání maxima materiálů</a:t>
            </a:r>
          </a:p>
          <a:p>
            <a:pPr marL="0" lvl="0" indent="0">
              <a:buClr>
                <a:srgbClr val="99CB38"/>
              </a:buClr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00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Žádost novináře o informace není jeho lenost, právě naopak – neděláme laskavost novináři, ale čtenářům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Mějte vždy otevřené dveře (email i telefon :)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Jsem ta správná osoba? Mohu doporučit někoho lepšího?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Co slíbím, to splním – novinář je pod časovým tlakem a pokud mu materiály nedodám, příště se na mě neobrátí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Opatrně s osobními názory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Mohu říct NE – při předchozí negativní zkušenosti, pokud vím, že nejsem schopen splnit požadované zadání</a:t>
            </a:r>
          </a:p>
        </p:txBody>
      </p:sp>
    </p:spTree>
    <p:extLst>
      <p:ext uri="{BB962C8B-B14F-4D97-AF65-F5344CB8AC3E}">
        <p14:creationId xmlns:p14="http://schemas.microsoft.com/office/powerpoint/2010/main" val="759961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NENÍ NOVINÁŘ JAKO NOVINÁŘ</a:t>
            </a:r>
          </a:p>
          <a:p>
            <a:pPr marL="457200" indent="-457200"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Reportér, editor</a:t>
            </a:r>
          </a:p>
          <a:p>
            <a:pPr marL="457200" indent="-457200"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Vědecký novinář</a:t>
            </a:r>
          </a:p>
          <a:p>
            <a:pPr marL="457200" indent="-457200">
              <a:buAutoNum type="arabicPeriod"/>
            </a:pPr>
            <a:r>
              <a:rPr lang="cs-CZ" dirty="0">
                <a:solidFill>
                  <a:schemeClr val="tx1"/>
                </a:solidFill>
              </a:rPr>
              <a:t>Šéfredaktor popularizačního časopisu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Tiskový odbor MU 	</a:t>
            </a:r>
            <a:r>
              <a:rPr lang="cs-CZ" sz="1900" dirty="0">
                <a:solidFill>
                  <a:schemeClr val="tx1"/>
                </a:solidFill>
              </a:rPr>
              <a:t>Tisková mluvčí</a:t>
            </a:r>
          </a:p>
          <a:p>
            <a:pPr marL="201168" lvl="1" indent="0">
              <a:buClr>
                <a:srgbClr val="99CB38"/>
              </a:buClr>
              <a:buNone/>
            </a:pPr>
            <a:r>
              <a:rPr lang="cs-CZ" sz="1900" dirty="0">
                <a:solidFill>
                  <a:schemeClr val="tx1"/>
                </a:solidFill>
              </a:rPr>
              <a:t>	             		Redakce, příprava tiskových zpráv</a:t>
            </a:r>
          </a:p>
          <a:p>
            <a:pPr marL="201168" lvl="1" indent="0">
              <a:buClr>
                <a:srgbClr val="99CB38"/>
              </a:buClr>
              <a:buNone/>
            </a:pPr>
            <a:r>
              <a:rPr lang="cs-CZ" sz="1900" dirty="0">
                <a:solidFill>
                  <a:schemeClr val="tx1"/>
                </a:solidFill>
              </a:rPr>
              <a:t>	                		Online.muni.cz (včetně tištěné MUNI); 					věda.muni.cz</a:t>
            </a:r>
          </a:p>
          <a:p>
            <a:pPr marL="201168" lvl="1" indent="0">
              <a:buClr>
                <a:srgbClr val="99CB38"/>
              </a:buClr>
              <a:buNone/>
            </a:pPr>
            <a:endParaRPr lang="cs-CZ" sz="1900" dirty="0">
              <a:solidFill>
                <a:schemeClr val="tx1"/>
              </a:solidFill>
            </a:endParaRPr>
          </a:p>
          <a:p>
            <a:pPr marL="201168" lvl="1" indent="0">
              <a:buClr>
                <a:srgbClr val="99CB38"/>
              </a:buClr>
              <a:buNone/>
            </a:pPr>
            <a:r>
              <a:rPr lang="cs-CZ" sz="1900" dirty="0">
                <a:solidFill>
                  <a:schemeClr val="tx1"/>
                </a:solidFill>
              </a:rPr>
              <a:t>			</a:t>
            </a:r>
            <a:r>
              <a:rPr lang="cs-CZ" sz="1900" i="1" dirty="0">
                <a:solidFill>
                  <a:schemeClr val="tx1"/>
                </a:solidFill>
              </a:rPr>
              <a:t>Ing. Ema Wiesnerová </a:t>
            </a:r>
            <a:r>
              <a:rPr lang="cs-CZ" sz="1900" dirty="0">
                <a:solidFill>
                  <a:schemeClr val="tx1"/>
                </a:solidFill>
              </a:rPr>
              <a:t>(UČO 115681)</a:t>
            </a:r>
          </a:p>
          <a:p>
            <a:pPr marL="201168" lvl="1" indent="0">
              <a:buClr>
                <a:srgbClr val="99CB38"/>
              </a:buClr>
              <a:buNone/>
            </a:pPr>
            <a:r>
              <a:rPr lang="cs-CZ" sz="1900" dirty="0">
                <a:solidFill>
                  <a:schemeClr val="tx1"/>
                </a:solidFill>
              </a:rPr>
              <a:t>			wiesnerova@rect.muni.cz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80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49" y="1845734"/>
            <a:ext cx="7027619" cy="43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51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22960" y="1836769"/>
            <a:ext cx="754379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dirty="0">
                <a:solidFill>
                  <a:prstClr val="black"/>
                </a:solidFill>
              </a:rPr>
              <a:t>MEDIALIZACE</a:t>
            </a:r>
          </a:p>
          <a:p>
            <a:pPr algn="just" defTabSz="457200"/>
            <a:r>
              <a:rPr lang="cs-CZ" sz="2000" dirty="0">
                <a:solidFill>
                  <a:prstClr val="black"/>
                </a:solidFill>
              </a:rPr>
              <a:t>= </a:t>
            </a:r>
            <a:r>
              <a:rPr lang="cs-CZ" sz="2000" b="1" dirty="0">
                <a:solidFill>
                  <a:prstClr val="black"/>
                </a:solidFill>
              </a:rPr>
              <a:t>nekomerční publicita </a:t>
            </a:r>
            <a:r>
              <a:rPr lang="cs-CZ" sz="2000" dirty="0">
                <a:solidFill>
                  <a:prstClr val="black"/>
                </a:solidFill>
              </a:rPr>
              <a:t>jednotlivců, skupin, organizací a firem. Cílem je posilování image, reputace a pozitivního (negativního) postavení medializovaného subjektu směrem k veřejnosti, zákazníků, obchodním partnerům, klientům, vlastním zaměstnancům. Tok informací je jednosměrný, chybí zde zpětná vazba. Medializaci lze také definovat jako zprostředkovanou </a:t>
            </a:r>
            <a:r>
              <a:rPr lang="cs-CZ" sz="2000" dirty="0" err="1">
                <a:solidFill>
                  <a:prstClr val="black"/>
                </a:solidFill>
              </a:rPr>
              <a:t>kvaziinterakci</a:t>
            </a:r>
            <a:r>
              <a:rPr lang="cs-CZ" sz="2000" dirty="0">
                <a:solidFill>
                  <a:prstClr val="black"/>
                </a:solidFill>
              </a:rPr>
              <a:t> s vysokou inklinací ke </a:t>
            </a:r>
            <a:r>
              <a:rPr lang="cs-CZ" sz="2000" b="1" dirty="0">
                <a:solidFill>
                  <a:prstClr val="black"/>
                </a:solidFill>
              </a:rPr>
              <a:t>stereotypnímu zobrazování hlavních témat</a:t>
            </a:r>
            <a:r>
              <a:rPr lang="cs-CZ" sz="2000" dirty="0">
                <a:solidFill>
                  <a:prstClr val="black"/>
                </a:solidFill>
              </a:rPr>
              <a:t> veřejného diskurzu. </a:t>
            </a:r>
          </a:p>
          <a:p>
            <a:pPr algn="just" defTabSz="457200"/>
            <a:endParaRPr lang="cs-CZ" sz="2000" dirty="0">
              <a:solidFill>
                <a:prstClr val="black"/>
              </a:solidFill>
            </a:endParaRPr>
          </a:p>
          <a:p>
            <a:pPr algn="just" defTabSz="457200"/>
            <a:endParaRPr lang="cs-CZ" sz="2000" dirty="0">
              <a:solidFill>
                <a:prstClr val="black"/>
              </a:solidFill>
            </a:endParaRPr>
          </a:p>
          <a:p>
            <a:pPr algn="just" defTabSz="457200"/>
            <a:r>
              <a:rPr lang="cs-CZ" sz="2000" dirty="0">
                <a:solidFill>
                  <a:prstClr val="black"/>
                </a:solidFill>
              </a:rPr>
              <a:t> 	</a:t>
            </a:r>
            <a:r>
              <a:rPr lang="cs-CZ" sz="1600" dirty="0">
                <a:solidFill>
                  <a:prstClr val="black"/>
                </a:solidFill>
              </a:rPr>
              <a:t>		</a:t>
            </a:r>
            <a:endParaRPr lang="cs-CZ" sz="1600" i="1" dirty="0">
              <a:solidFill>
                <a:prstClr val="black"/>
              </a:solidFill>
            </a:endParaRPr>
          </a:p>
        </p:txBody>
      </p:sp>
      <p:pic>
        <p:nvPicPr>
          <p:cNvPr id="5" name="Grafický objekt 4" descr="Křeče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38170" y="4388032"/>
            <a:ext cx="2028589" cy="202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175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s médii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KRIZOVÁ KOMUNIKACE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= Odvětví public relations zaměřené na ochranu a zachování dobrého jména firmy, instituce, neziskové organizace nebo veřejně exponované osoby. Primárně dbá na dobrou pověst a práci s ní, sekundárně „hasí“ negativní vyjádření a postoje veřejnosti vůči domovské instituci či jedince. </a:t>
            </a:r>
          </a:p>
          <a:p>
            <a:pPr algn="just"/>
            <a:r>
              <a:rPr lang="cs-CZ" dirty="0">
                <a:solidFill>
                  <a:schemeClr val="tx1"/>
                </a:solidFill>
              </a:rPr>
              <a:t>Krizi nelze považovat za překonanou, pokud o tom nebudou přesvědčeny také všechny klíčové zájmové skupiny!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Andělé a démoni x CERN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025" y="4592255"/>
            <a:ext cx="2579735" cy="16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576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5573" y="4697260"/>
            <a:ext cx="8567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s-CZ" sz="7200" dirty="0">
                <a:solidFill>
                  <a:prstClr val="black"/>
                </a:solidFill>
                <a:latin typeface="Calibri Light" panose="020F0302020204030204"/>
              </a:rPr>
              <a:t>Děkuji za pozornost!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5147" r="24367"/>
          <a:stretch/>
        </p:blipFill>
        <p:spPr>
          <a:xfrm>
            <a:off x="2741667" y="588722"/>
            <a:ext cx="3635613" cy="410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60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body" idx="4294967295"/>
          </p:nvPr>
        </p:nvSpPr>
        <p:spPr>
          <a:xfrm>
            <a:off x="300625" y="5198171"/>
            <a:ext cx="860538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+mj-lt"/>
              </a:rPr>
              <a:t>Popularizace a komunikace vědy a výzkumu v praxi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1414" y="4982255"/>
            <a:ext cx="82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cs-CZ" dirty="0">
                <a:solidFill>
                  <a:srgbClr val="63A537">
                    <a:lumMod val="50000"/>
                  </a:srgbClr>
                </a:solidFill>
              </a:rPr>
              <a:t>______________________________________________________________________</a:t>
            </a:r>
          </a:p>
        </p:txBody>
      </p:sp>
      <p:pic>
        <p:nvPicPr>
          <p:cNvPr id="2" name="Obrázek 4" descr="Obsah obrázku osoba, strom, exteriér, obloha&#10;&#10;Popis vygenerovaný s velmi vysokou mírou spolehlivosti">
            <a:extLst>
              <a:ext uri="{FF2B5EF4-FFF2-40B4-BE49-F238E27FC236}">
                <a16:creationId xmlns:a16="http://schemas.microsoft.com/office/drawing/2014/main" id="{62B19406-4219-466F-B3F2-4E61729CA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80" y="372374"/>
            <a:ext cx="6725727" cy="45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6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Doporučená 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3"/>
            <a:ext cx="7644636" cy="4504963"/>
          </a:xfrm>
        </p:spPr>
        <p:txBody>
          <a:bodyPr>
            <a:noAutofit/>
          </a:bodyPr>
          <a:lstStyle/>
          <a:p>
            <a:pPr algn="just"/>
            <a:r>
              <a:rPr lang="cs-CZ" sz="1300" dirty="0">
                <a:solidFill>
                  <a:schemeClr val="tx1"/>
                </a:solidFill>
              </a:rPr>
              <a:t>FISCHHOFF, </a:t>
            </a:r>
            <a:r>
              <a:rPr lang="cs-CZ" sz="1300" dirty="0" err="1">
                <a:solidFill>
                  <a:schemeClr val="tx1"/>
                </a:solidFill>
              </a:rPr>
              <a:t>Baruch</a:t>
            </a:r>
            <a:r>
              <a:rPr lang="cs-CZ" sz="1300" dirty="0">
                <a:solidFill>
                  <a:schemeClr val="tx1"/>
                </a:solidFill>
              </a:rPr>
              <a:t> a </a:t>
            </a:r>
            <a:r>
              <a:rPr lang="cs-CZ" sz="1300" dirty="0" err="1">
                <a:solidFill>
                  <a:schemeClr val="tx1"/>
                </a:solidFill>
              </a:rPr>
              <a:t>Dietram</a:t>
            </a:r>
            <a:r>
              <a:rPr lang="cs-CZ" sz="1300" dirty="0">
                <a:solidFill>
                  <a:schemeClr val="tx1"/>
                </a:solidFill>
              </a:rPr>
              <a:t> A. SCHEUFELE (</a:t>
            </a:r>
            <a:r>
              <a:rPr lang="cs-CZ" sz="1300" dirty="0" err="1">
                <a:solidFill>
                  <a:schemeClr val="tx1"/>
                </a:solidFill>
              </a:rPr>
              <a:t>eds</a:t>
            </a:r>
            <a:r>
              <a:rPr lang="cs-CZ" sz="1300" dirty="0">
                <a:solidFill>
                  <a:schemeClr val="tx1"/>
                </a:solidFill>
              </a:rPr>
              <a:t>.). </a:t>
            </a:r>
            <a:r>
              <a:rPr lang="cs-CZ" sz="1300" dirty="0" err="1">
                <a:solidFill>
                  <a:schemeClr val="tx1"/>
                </a:solidFill>
              </a:rPr>
              <a:t>The</a:t>
            </a:r>
            <a:r>
              <a:rPr lang="cs-CZ" sz="1300" dirty="0">
                <a:solidFill>
                  <a:schemeClr val="tx1"/>
                </a:solidFill>
              </a:rPr>
              <a:t> Science </a:t>
            </a:r>
            <a:r>
              <a:rPr lang="cs-CZ" sz="1300" dirty="0" err="1">
                <a:solidFill>
                  <a:schemeClr val="tx1"/>
                </a:solidFill>
              </a:rPr>
              <a:t>of</a:t>
            </a:r>
            <a:r>
              <a:rPr lang="cs-CZ" sz="1300" dirty="0">
                <a:solidFill>
                  <a:schemeClr val="tx1"/>
                </a:solidFill>
              </a:rPr>
              <a:t> Science </a:t>
            </a:r>
            <a:r>
              <a:rPr lang="cs-CZ" sz="1300" dirty="0" err="1">
                <a:solidFill>
                  <a:schemeClr val="tx1"/>
                </a:solidFill>
              </a:rPr>
              <a:t>Communication</a:t>
            </a:r>
            <a:r>
              <a:rPr lang="cs-CZ" sz="1300" dirty="0">
                <a:solidFill>
                  <a:schemeClr val="tx1"/>
                </a:solidFill>
              </a:rPr>
              <a:t>. Washington, DC: </a:t>
            </a:r>
            <a:r>
              <a:rPr lang="cs-CZ" sz="1300" dirty="0" err="1">
                <a:solidFill>
                  <a:schemeClr val="tx1"/>
                </a:solidFill>
              </a:rPr>
              <a:t>National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Academy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of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Sciences</a:t>
            </a:r>
            <a:r>
              <a:rPr lang="cs-CZ" sz="1300" dirty="0">
                <a:solidFill>
                  <a:schemeClr val="tx1"/>
                </a:solidFill>
              </a:rPr>
              <a:t>, 2013. s. 14031-14109. ISBN 9780309292009</a:t>
            </a:r>
          </a:p>
          <a:p>
            <a:pPr algn="just"/>
            <a:r>
              <a:rPr lang="cs-CZ" sz="1300" dirty="0">
                <a:solidFill>
                  <a:schemeClr val="tx1"/>
                </a:solidFill>
              </a:rPr>
              <a:t>ROSŮLEK, Přemysl a Karen BULTITUDE. Science </a:t>
            </a:r>
            <a:r>
              <a:rPr lang="cs-CZ" sz="1300" dirty="0" err="1">
                <a:solidFill>
                  <a:schemeClr val="tx1"/>
                </a:solidFill>
              </a:rPr>
              <a:t>communication</a:t>
            </a:r>
            <a:r>
              <a:rPr lang="cs-CZ" sz="1300" dirty="0">
                <a:solidFill>
                  <a:schemeClr val="tx1"/>
                </a:solidFill>
              </a:rPr>
              <a:t> se zřetelem na sociálně-vědní témata. Plzeň: Západočeská univerzita v Plzni, 2011. 184 s. ISBN 9788026100652</a:t>
            </a:r>
          </a:p>
          <a:p>
            <a:pPr algn="just"/>
            <a:r>
              <a:rPr lang="cs-CZ" sz="1300" dirty="0">
                <a:solidFill>
                  <a:schemeClr val="tx1"/>
                </a:solidFill>
              </a:rPr>
              <a:t>BUCCHI, </a:t>
            </a:r>
            <a:r>
              <a:rPr lang="cs-CZ" sz="1300" dirty="0" err="1">
                <a:solidFill>
                  <a:schemeClr val="tx1"/>
                </a:solidFill>
              </a:rPr>
              <a:t>Massimiano</a:t>
            </a:r>
            <a:r>
              <a:rPr lang="cs-CZ" sz="1300" dirty="0">
                <a:solidFill>
                  <a:schemeClr val="tx1"/>
                </a:solidFill>
              </a:rPr>
              <a:t> a Brian TRENCH (</a:t>
            </a:r>
            <a:r>
              <a:rPr lang="cs-CZ" sz="1300" dirty="0" err="1">
                <a:solidFill>
                  <a:schemeClr val="tx1"/>
                </a:solidFill>
              </a:rPr>
              <a:t>eds</a:t>
            </a:r>
            <a:r>
              <a:rPr lang="cs-CZ" sz="1300" dirty="0">
                <a:solidFill>
                  <a:schemeClr val="tx1"/>
                </a:solidFill>
              </a:rPr>
              <a:t>.). </a:t>
            </a:r>
            <a:r>
              <a:rPr lang="cs-CZ" sz="1300" dirty="0" err="1">
                <a:solidFill>
                  <a:schemeClr val="tx1"/>
                </a:solidFill>
              </a:rPr>
              <a:t>Routledge</a:t>
            </a:r>
            <a:r>
              <a:rPr lang="cs-CZ" sz="1300" dirty="0">
                <a:solidFill>
                  <a:schemeClr val="tx1"/>
                </a:solidFill>
              </a:rPr>
              <a:t> handbook </a:t>
            </a:r>
            <a:r>
              <a:rPr lang="cs-CZ" sz="1300" dirty="0" err="1">
                <a:solidFill>
                  <a:schemeClr val="tx1"/>
                </a:solidFill>
              </a:rPr>
              <a:t>of</a:t>
            </a:r>
            <a:r>
              <a:rPr lang="cs-CZ" sz="1300" dirty="0">
                <a:solidFill>
                  <a:schemeClr val="tx1"/>
                </a:solidFill>
              </a:rPr>
              <a:t> public </a:t>
            </a:r>
            <a:r>
              <a:rPr lang="cs-CZ" sz="1300" dirty="0" err="1">
                <a:solidFill>
                  <a:schemeClr val="tx1"/>
                </a:solidFill>
              </a:rPr>
              <a:t>communication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of</a:t>
            </a:r>
            <a:r>
              <a:rPr lang="cs-CZ" sz="1300" dirty="0">
                <a:solidFill>
                  <a:schemeClr val="tx1"/>
                </a:solidFill>
              </a:rPr>
              <a:t> science and technology. London: </a:t>
            </a:r>
            <a:r>
              <a:rPr lang="cs-CZ" sz="1300" dirty="0" err="1">
                <a:solidFill>
                  <a:schemeClr val="tx1"/>
                </a:solidFill>
              </a:rPr>
              <a:t>Routledge</a:t>
            </a:r>
            <a:r>
              <a:rPr lang="cs-CZ" sz="1300" dirty="0">
                <a:solidFill>
                  <a:schemeClr val="tx1"/>
                </a:solidFill>
              </a:rPr>
              <a:t>, Taylor &amp; Francis Group, 2008. </a:t>
            </a:r>
            <a:r>
              <a:rPr lang="cs-CZ" sz="1300" dirty="0" err="1">
                <a:solidFill>
                  <a:schemeClr val="tx1"/>
                </a:solidFill>
              </a:rPr>
              <a:t>xiii</a:t>
            </a:r>
            <a:r>
              <a:rPr lang="cs-CZ" sz="1300" dirty="0">
                <a:solidFill>
                  <a:schemeClr val="tx1"/>
                </a:solidFill>
              </a:rPr>
              <a:t>, 263 s. </a:t>
            </a:r>
            <a:r>
              <a:rPr lang="cs-CZ" sz="1300" dirty="0" err="1">
                <a:solidFill>
                  <a:schemeClr val="tx1"/>
                </a:solidFill>
              </a:rPr>
              <a:t>Routledge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international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handbooks</a:t>
            </a:r>
            <a:r>
              <a:rPr lang="cs-CZ" sz="1300" dirty="0">
                <a:solidFill>
                  <a:schemeClr val="tx1"/>
                </a:solidFill>
              </a:rPr>
              <a:t>. ISBN 9780203928240</a:t>
            </a:r>
          </a:p>
          <a:p>
            <a:pPr algn="just"/>
            <a:r>
              <a:rPr lang="cs-CZ" sz="1300" dirty="0">
                <a:solidFill>
                  <a:schemeClr val="tx1"/>
                </a:solidFill>
              </a:rPr>
              <a:t>JUCAN, </a:t>
            </a:r>
            <a:r>
              <a:rPr lang="cs-CZ" sz="1300" dirty="0" err="1">
                <a:solidFill>
                  <a:schemeClr val="tx1"/>
                </a:solidFill>
              </a:rPr>
              <a:t>Mihaela</a:t>
            </a:r>
            <a:r>
              <a:rPr lang="cs-CZ" sz="1300" dirty="0">
                <a:solidFill>
                  <a:schemeClr val="tx1"/>
                </a:solidFill>
              </a:rPr>
              <a:t> Sabina a </a:t>
            </a:r>
            <a:r>
              <a:rPr lang="cs-CZ" sz="1300" dirty="0" err="1">
                <a:solidFill>
                  <a:schemeClr val="tx1"/>
                </a:solidFill>
              </a:rPr>
              <a:t>Cornel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Nicolae</a:t>
            </a:r>
            <a:r>
              <a:rPr lang="cs-CZ" sz="1300" dirty="0">
                <a:solidFill>
                  <a:schemeClr val="tx1"/>
                </a:solidFill>
              </a:rPr>
              <a:t> JUCAN. </a:t>
            </a:r>
            <a:r>
              <a:rPr lang="cs-CZ" sz="1300" dirty="0" err="1">
                <a:solidFill>
                  <a:schemeClr val="tx1"/>
                </a:solidFill>
              </a:rPr>
              <a:t>The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Power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of</a:t>
            </a:r>
            <a:r>
              <a:rPr lang="cs-CZ" sz="1300" dirty="0">
                <a:solidFill>
                  <a:schemeClr val="tx1"/>
                </a:solidFill>
              </a:rPr>
              <a:t> Science </a:t>
            </a:r>
            <a:r>
              <a:rPr lang="cs-CZ" sz="1300" dirty="0" err="1">
                <a:solidFill>
                  <a:schemeClr val="tx1"/>
                </a:solidFill>
              </a:rPr>
              <a:t>Communication</a:t>
            </a:r>
            <a:r>
              <a:rPr lang="cs-CZ" sz="1300" dirty="0">
                <a:solidFill>
                  <a:schemeClr val="tx1"/>
                </a:solidFill>
              </a:rPr>
              <a:t>. </a:t>
            </a:r>
            <a:r>
              <a:rPr lang="cs-CZ" sz="1300" dirty="0" err="1">
                <a:solidFill>
                  <a:schemeClr val="tx1"/>
                </a:solidFill>
              </a:rPr>
              <a:t>Procedia</a:t>
            </a:r>
            <a:r>
              <a:rPr lang="cs-CZ" sz="1300" dirty="0">
                <a:solidFill>
                  <a:schemeClr val="tx1"/>
                </a:solidFill>
              </a:rPr>
              <a:t> - </a:t>
            </a:r>
            <a:r>
              <a:rPr lang="cs-CZ" sz="1300" dirty="0" err="1">
                <a:solidFill>
                  <a:schemeClr val="tx1"/>
                </a:solidFill>
              </a:rPr>
              <a:t>Social</a:t>
            </a:r>
            <a:r>
              <a:rPr lang="cs-CZ" sz="1300" dirty="0">
                <a:solidFill>
                  <a:schemeClr val="tx1"/>
                </a:solidFill>
              </a:rPr>
              <a:t> and </a:t>
            </a:r>
            <a:r>
              <a:rPr lang="cs-CZ" sz="1300" dirty="0" err="1">
                <a:solidFill>
                  <a:schemeClr val="tx1"/>
                </a:solidFill>
              </a:rPr>
              <a:t>Behavioral</a:t>
            </a:r>
            <a:r>
              <a:rPr lang="cs-CZ" sz="1300" dirty="0">
                <a:solidFill>
                  <a:schemeClr val="tx1"/>
                </a:solidFill>
              </a:rPr>
              <a:t> </a:t>
            </a:r>
            <a:r>
              <a:rPr lang="cs-CZ" sz="1300" dirty="0" err="1">
                <a:solidFill>
                  <a:schemeClr val="tx1"/>
                </a:solidFill>
              </a:rPr>
              <a:t>Sciences</a:t>
            </a:r>
            <a:r>
              <a:rPr lang="cs-CZ" sz="1300" dirty="0">
                <a:solidFill>
                  <a:schemeClr val="tx1"/>
                </a:solidFill>
              </a:rPr>
              <a:t> 149 (2014), s. 461-466.</a:t>
            </a:r>
          </a:p>
          <a:p>
            <a:pPr algn="just"/>
            <a:r>
              <a:rPr lang="cs-CZ" sz="1300" dirty="0">
                <a:solidFill>
                  <a:schemeClr val="tx1"/>
                </a:solidFill>
              </a:rPr>
              <a:t>POKORNÁ, Dana a Kateřina IVANOVÁ. Komunikace ve vědě a výzkumu. Olomouc: Moravská vysoká škola Olomouc, 2010. 61 s. ISBN 9788087240359.</a:t>
            </a:r>
          </a:p>
          <a:p>
            <a:pPr algn="just"/>
            <a:r>
              <a:rPr lang="cs-CZ" sz="1300" b="1" dirty="0">
                <a:solidFill>
                  <a:schemeClr val="tx1"/>
                </a:solidFill>
              </a:rPr>
              <a:t>CARRADA, Giovanni. </a:t>
            </a:r>
            <a:r>
              <a:rPr lang="cs-CZ" sz="1300" b="1" dirty="0" err="1">
                <a:solidFill>
                  <a:schemeClr val="tx1"/>
                </a:solidFill>
              </a:rPr>
              <a:t>Communicating</a:t>
            </a:r>
            <a:r>
              <a:rPr lang="cs-CZ" sz="1300" b="1" dirty="0">
                <a:solidFill>
                  <a:schemeClr val="tx1"/>
                </a:solidFill>
              </a:rPr>
              <a:t> science - A </a:t>
            </a:r>
            <a:r>
              <a:rPr lang="cs-CZ" sz="1300" b="1" dirty="0" err="1">
                <a:solidFill>
                  <a:schemeClr val="tx1"/>
                </a:solidFill>
              </a:rPr>
              <a:t>scientist's</a:t>
            </a:r>
            <a:r>
              <a:rPr lang="cs-CZ" sz="1300" b="1" dirty="0">
                <a:solidFill>
                  <a:schemeClr val="tx1"/>
                </a:solidFill>
              </a:rPr>
              <a:t> </a:t>
            </a:r>
            <a:r>
              <a:rPr lang="cs-CZ" sz="1300" b="1" dirty="0" err="1">
                <a:solidFill>
                  <a:schemeClr val="tx1"/>
                </a:solidFill>
              </a:rPr>
              <a:t>survival</a:t>
            </a:r>
            <a:r>
              <a:rPr lang="cs-CZ" sz="1300" b="1" dirty="0">
                <a:solidFill>
                  <a:schemeClr val="tx1"/>
                </a:solidFill>
              </a:rPr>
              <a:t> </a:t>
            </a:r>
            <a:r>
              <a:rPr lang="cs-CZ" sz="1300" b="1" dirty="0" err="1">
                <a:solidFill>
                  <a:schemeClr val="tx1"/>
                </a:solidFill>
              </a:rPr>
              <a:t>kit</a:t>
            </a:r>
            <a:r>
              <a:rPr lang="cs-CZ" sz="1300" b="1" dirty="0">
                <a:solidFill>
                  <a:schemeClr val="tx1"/>
                </a:solidFill>
              </a:rPr>
              <a:t>. </a:t>
            </a:r>
            <a:r>
              <a:rPr lang="cs-CZ" sz="1300" b="1" dirty="0" err="1">
                <a:solidFill>
                  <a:schemeClr val="tx1"/>
                </a:solidFill>
              </a:rPr>
              <a:t>Luxembourg</a:t>
            </a:r>
            <a:r>
              <a:rPr lang="cs-CZ" sz="1300" b="1" dirty="0">
                <a:solidFill>
                  <a:schemeClr val="tx1"/>
                </a:solidFill>
              </a:rPr>
              <a:t>: Office </a:t>
            </a:r>
            <a:r>
              <a:rPr lang="cs-CZ" sz="1300" b="1" dirty="0" err="1">
                <a:solidFill>
                  <a:schemeClr val="tx1"/>
                </a:solidFill>
              </a:rPr>
              <a:t>for</a:t>
            </a:r>
            <a:r>
              <a:rPr lang="cs-CZ" sz="1300" b="1" dirty="0">
                <a:solidFill>
                  <a:schemeClr val="tx1"/>
                </a:solidFill>
              </a:rPr>
              <a:t> </a:t>
            </a:r>
            <a:r>
              <a:rPr lang="cs-CZ" sz="1300" b="1" dirty="0" err="1">
                <a:solidFill>
                  <a:schemeClr val="tx1"/>
                </a:solidFill>
              </a:rPr>
              <a:t>Official</a:t>
            </a:r>
            <a:r>
              <a:rPr lang="cs-CZ" sz="1300" b="1" dirty="0">
                <a:solidFill>
                  <a:schemeClr val="tx1"/>
                </a:solidFill>
              </a:rPr>
              <a:t> </a:t>
            </a:r>
            <a:r>
              <a:rPr lang="cs-CZ" sz="1300" b="1" dirty="0" err="1">
                <a:solidFill>
                  <a:schemeClr val="tx1"/>
                </a:solidFill>
              </a:rPr>
              <a:t>Publications</a:t>
            </a:r>
            <a:r>
              <a:rPr lang="cs-CZ" sz="1300" b="1" dirty="0">
                <a:solidFill>
                  <a:schemeClr val="tx1"/>
                </a:solidFill>
              </a:rPr>
              <a:t> </a:t>
            </a:r>
            <a:r>
              <a:rPr lang="cs-CZ" sz="1300" b="1" dirty="0" err="1">
                <a:solidFill>
                  <a:schemeClr val="tx1"/>
                </a:solidFill>
              </a:rPr>
              <a:t>of</a:t>
            </a:r>
            <a:r>
              <a:rPr lang="cs-CZ" sz="1300" b="1" dirty="0">
                <a:solidFill>
                  <a:schemeClr val="tx1"/>
                </a:solidFill>
              </a:rPr>
              <a:t> </a:t>
            </a:r>
            <a:r>
              <a:rPr lang="cs-CZ" sz="1300" b="1" dirty="0" err="1">
                <a:solidFill>
                  <a:schemeClr val="tx1"/>
                </a:solidFill>
              </a:rPr>
              <a:t>the</a:t>
            </a:r>
            <a:r>
              <a:rPr lang="cs-CZ" sz="1300" b="1" dirty="0">
                <a:solidFill>
                  <a:schemeClr val="tx1"/>
                </a:solidFill>
              </a:rPr>
              <a:t> </a:t>
            </a:r>
            <a:r>
              <a:rPr lang="cs-CZ" sz="1300" b="1" dirty="0" err="1">
                <a:solidFill>
                  <a:schemeClr val="tx1"/>
                </a:solidFill>
              </a:rPr>
              <a:t>European</a:t>
            </a:r>
            <a:r>
              <a:rPr lang="cs-CZ" sz="1300" b="1" dirty="0">
                <a:solidFill>
                  <a:schemeClr val="tx1"/>
                </a:solidFill>
              </a:rPr>
              <a:t> </a:t>
            </a:r>
            <a:r>
              <a:rPr lang="cs-CZ" sz="1300" b="1" dirty="0" err="1">
                <a:solidFill>
                  <a:schemeClr val="tx1"/>
                </a:solidFill>
              </a:rPr>
              <a:t>Communities</a:t>
            </a:r>
            <a:r>
              <a:rPr lang="cs-CZ" sz="1300" b="1" dirty="0">
                <a:solidFill>
                  <a:schemeClr val="tx1"/>
                </a:solidFill>
              </a:rPr>
              <a:t>, 2006. 76 s. ISBN 9279019473.</a:t>
            </a:r>
          </a:p>
          <a:p>
            <a:pPr algn="just"/>
            <a:r>
              <a:rPr lang="cs-CZ" sz="1300" dirty="0">
                <a:solidFill>
                  <a:schemeClr val="tx1"/>
                </a:solidFill>
              </a:rPr>
              <a:t>HRONCOVÁ, Alexandra et al. Komunikace vědy: Metodika vypracovaná v rámci Individuálního projektu národního "Podpora technických a přírodovědných oborů" expertním týmem klíčové aktivity "Komunikace vědy". MŠMT, 2012</a:t>
            </a:r>
          </a:p>
          <a:p>
            <a:pPr algn="just"/>
            <a:r>
              <a:rPr lang="cs-CZ" sz="1300" b="1" dirty="0">
                <a:solidFill>
                  <a:schemeClr val="tx1"/>
                </a:solidFill>
              </a:rPr>
              <a:t>FRÁŇOVÁ, Dana. Popularizace výzkumu a vývoje. Brno, 2016. Diplomová práce. Masarykova univerzita, Ekonomicko-správní fakulta. Vedoucí práce Viktorie Klímová.</a:t>
            </a:r>
          </a:p>
          <a:p>
            <a:pPr algn="just"/>
            <a:endParaRPr lang="cs-CZ" sz="13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184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3. Komunikace vědy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2522300"/>
            <a:ext cx="6821295" cy="1202499"/>
          </a:xfrm>
        </p:spPr>
        <p:txBody>
          <a:bodyPr>
            <a:normAutofit/>
          </a:bodyPr>
          <a:lstStyle/>
          <a:p>
            <a:pPr algn="just"/>
            <a:endParaRPr lang="cs-CZ" dirty="0">
              <a:solidFill>
                <a:schemeClr val="tx1"/>
              </a:solidFill>
            </a:endParaRPr>
          </a:p>
          <a:p>
            <a:pPr algn="just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822960" y="2217107"/>
            <a:ext cx="27422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/>
            <a:r>
              <a:rPr lang="cs-CZ" dirty="0">
                <a:solidFill>
                  <a:prstClr val="black"/>
                </a:solidFill>
              </a:rPr>
              <a:t>= souhrnné označení veškerých činností spjatých s rozšiřováním povědomí o vědecké práci, výzkumech, výsledcích či existujících vědeckovýzkumných institucích, ať již na odborné úrovni, tak i mezi laickou veřejností.</a:t>
            </a:r>
          </a:p>
          <a:p>
            <a:pPr algn="just" defTabSz="457200"/>
            <a:endParaRPr lang="cs-CZ" dirty="0">
              <a:solidFill>
                <a:prstClr val="black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3858016" y="2217107"/>
          <a:ext cx="5185774" cy="3858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03241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r>
              <a:rPr lang="cs-CZ" dirty="0"/>
              <a:t> v obecném kontextu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1. Historie popularizace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2. Proč popularizovat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3. Dělení popularizace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4. Popularizátor(</a:t>
            </a:r>
            <a:r>
              <a:rPr lang="cs-CZ" dirty="0" err="1">
                <a:solidFill>
                  <a:schemeClr val="tx1"/>
                </a:solidFill>
              </a:rPr>
              <a:t>ka</a:t>
            </a:r>
            <a:r>
              <a:rPr lang="cs-CZ" dirty="0">
                <a:solidFill>
                  <a:schemeClr val="tx1"/>
                </a:solidFill>
              </a:rPr>
              <a:t>)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5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2008571"/>
            <a:ext cx="7543800" cy="4342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POPULARIZACE</a:t>
            </a:r>
          </a:p>
          <a:p>
            <a:pPr marL="0" indent="0" algn="just">
              <a:buNone/>
            </a:pPr>
            <a:r>
              <a:rPr lang="cs-CZ" sz="1800" dirty="0">
                <a:solidFill>
                  <a:schemeClr val="tx1"/>
                </a:solidFill>
              </a:rPr>
              <a:t>= </a:t>
            </a:r>
            <a:r>
              <a:rPr lang="cs-CZ" sz="1800" b="1" dirty="0">
                <a:solidFill>
                  <a:schemeClr val="tx1"/>
                </a:solidFill>
              </a:rPr>
              <a:t>sdílení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b="1" dirty="0">
                <a:solidFill>
                  <a:schemeClr val="tx1"/>
                </a:solidFill>
              </a:rPr>
              <a:t>informací</a:t>
            </a:r>
            <a:r>
              <a:rPr lang="cs-CZ" sz="1800" dirty="0">
                <a:solidFill>
                  <a:schemeClr val="tx1"/>
                </a:solidFill>
              </a:rPr>
              <a:t>, jenž si klade za cíl propagovat určité aktivity či jevy a zvýšit tak zainteresovanost určité cílové skupiny o popularizovanou problematiku. Hlavním cílem popularizace je také </a:t>
            </a:r>
            <a:r>
              <a:rPr lang="cs-CZ" sz="1800" b="1" dirty="0">
                <a:solidFill>
                  <a:schemeClr val="tx1"/>
                </a:solidFill>
              </a:rPr>
              <a:t>motivace</a:t>
            </a:r>
            <a:r>
              <a:rPr lang="cs-CZ" sz="1800" dirty="0">
                <a:solidFill>
                  <a:schemeClr val="tx1"/>
                </a:solidFill>
              </a:rPr>
              <a:t> oslovených skupin k dalšímu hledání informací a aktivnímu zapojení se. Zainteresovaný jedinec dále sám aktivně s tématem pracuje, čímž je podporováno </a:t>
            </a:r>
            <a:r>
              <a:rPr lang="cs-CZ" sz="1800" b="1" dirty="0">
                <a:solidFill>
                  <a:schemeClr val="tx1"/>
                </a:solidFill>
              </a:rPr>
              <a:t>neformální vzdělávání se</a:t>
            </a:r>
            <a:r>
              <a:rPr lang="cs-CZ" sz="18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cs-CZ" sz="1600" dirty="0">
                <a:solidFill>
                  <a:schemeClr val="tx1"/>
                </a:solidFill>
              </a:rPr>
              <a:t>  </a:t>
            </a:r>
          </a:p>
          <a:p>
            <a:pPr marL="0" indent="0" algn="just">
              <a:buNone/>
            </a:pPr>
            <a:r>
              <a:rPr lang="cs-CZ" dirty="0">
                <a:solidFill>
                  <a:schemeClr val="tx1"/>
                </a:solidFill>
              </a:rPr>
              <a:t>POPULARIZACE VĚDY</a:t>
            </a:r>
          </a:p>
          <a:p>
            <a:pPr marL="0" indent="0" algn="just">
              <a:buNone/>
            </a:pPr>
            <a:r>
              <a:rPr lang="cs-CZ" sz="1600" dirty="0">
                <a:solidFill>
                  <a:schemeClr val="tx1"/>
                </a:solidFill>
              </a:rPr>
              <a:t>= </a:t>
            </a:r>
            <a:r>
              <a:rPr lang="cs-CZ" sz="1800" dirty="0">
                <a:solidFill>
                  <a:schemeClr val="tx1"/>
                </a:solidFill>
              </a:rPr>
              <a:t>široce používaný termín, který se objevuje často v tisku a v médiích a který zastřešuje veškeré aktivity vedoucí k rozšiřování obecného povědomí o vědě (případně i technice), jejich metodikách, úspěších atd. Cílem popularizace je </a:t>
            </a:r>
            <a:r>
              <a:rPr lang="cs-CZ" sz="1800" b="1" dirty="0">
                <a:solidFill>
                  <a:schemeClr val="tx1"/>
                </a:solidFill>
              </a:rPr>
              <a:t>poskytnutí informací </a:t>
            </a:r>
            <a:r>
              <a:rPr lang="cs-CZ" sz="1800" dirty="0">
                <a:solidFill>
                  <a:schemeClr val="tx1"/>
                </a:solidFill>
              </a:rPr>
              <a:t>široké veřejnosti a případně se pokusit </a:t>
            </a:r>
            <a:r>
              <a:rPr lang="cs-CZ" sz="1800" b="1" dirty="0">
                <a:solidFill>
                  <a:schemeClr val="tx1"/>
                </a:solidFill>
              </a:rPr>
              <a:t>vzbudit</a:t>
            </a:r>
            <a:r>
              <a:rPr lang="cs-CZ" sz="1800" dirty="0">
                <a:solidFill>
                  <a:schemeClr val="tx1"/>
                </a:solidFill>
              </a:rPr>
              <a:t> u společnosti </a:t>
            </a:r>
            <a:r>
              <a:rPr lang="cs-CZ" sz="1800" b="1" dirty="0">
                <a:solidFill>
                  <a:schemeClr val="tx1"/>
                </a:solidFill>
              </a:rPr>
              <a:t>zájem</a:t>
            </a:r>
            <a:r>
              <a:rPr lang="cs-CZ" sz="1800" dirty="0">
                <a:solidFill>
                  <a:schemeClr val="tx1"/>
                </a:solidFill>
              </a:rPr>
              <a:t> o vědecké obory, získat pro ni další finance a potenciální vědce.</a:t>
            </a:r>
          </a:p>
          <a:p>
            <a:pPr marL="0" indent="0" algn="just">
              <a:buNone/>
            </a:pPr>
            <a:endParaRPr lang="cs-CZ" sz="16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cs-CZ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00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USILUJE 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Zajištění zobecněného a zjednodušeného konceptu vědy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Růst zájmu a uvědomění veřejnosti o vědě, vědeckém výzkumu a transformace jejich výsledků do praxe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Podporu veřejného zájmu a účasti na vývoji vědy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Zlepšení komunikačních dovedností vědeckých institucí a vědců samotných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Integrování veřejnosti do popularizace výsledků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POPULARIZACE X EDUKACE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91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popularizace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995" y="1897128"/>
            <a:ext cx="5765730" cy="43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popularizace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5602" y="1948674"/>
            <a:ext cx="4721158" cy="30998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22960" y="2402951"/>
            <a:ext cx="26968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Přednášky a demonstrace pro britskou Královskou společnost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Humphry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Davy v 18.stol.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jeho student Michael Faraday v 19.stol.</a:t>
            </a:r>
          </a:p>
        </p:txBody>
      </p:sp>
    </p:spTree>
    <p:extLst>
      <p:ext uri="{BB962C8B-B14F-4D97-AF65-F5344CB8AC3E}">
        <p14:creationId xmlns:p14="http://schemas.microsoft.com/office/powerpoint/2010/main" val="25012172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1600 - Veřejné pitvy</a:t>
            </a:r>
          </a:p>
          <a:p>
            <a:r>
              <a:rPr lang="cs-CZ" dirty="0">
                <a:solidFill>
                  <a:schemeClr val="tx1"/>
                </a:solidFill>
              </a:rPr>
              <a:t>1836 - Popis konceptu popularizace k prezentování aktivit tak, aby zaujaly laickou veřejnost</a:t>
            </a:r>
          </a:p>
          <a:p>
            <a:r>
              <a:rPr lang="cs-CZ" dirty="0">
                <a:solidFill>
                  <a:schemeClr val="tx1"/>
                </a:solidFill>
              </a:rPr>
              <a:t>Přelom 19./20. století – zlom</a:t>
            </a:r>
          </a:p>
          <a:p>
            <a:r>
              <a:rPr lang="cs-CZ" dirty="0">
                <a:solidFill>
                  <a:schemeClr val="tx1"/>
                </a:solidFill>
              </a:rPr>
              <a:t>1938 – Kauza </a:t>
            </a:r>
            <a:r>
              <a:rPr lang="cs-CZ" dirty="0" err="1">
                <a:solidFill>
                  <a:schemeClr val="tx1"/>
                </a:solidFill>
              </a:rPr>
              <a:t>Lancelot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Hogben</a:t>
            </a:r>
            <a:r>
              <a:rPr lang="cs-CZ" dirty="0">
                <a:solidFill>
                  <a:schemeClr val="tx1"/>
                </a:solidFill>
              </a:rPr>
              <a:t> vs. </a:t>
            </a:r>
            <a:r>
              <a:rPr lang="cs-CZ" dirty="0" err="1">
                <a:solidFill>
                  <a:schemeClr val="tx1"/>
                </a:solidFill>
              </a:rPr>
              <a:t>Royal</a:t>
            </a:r>
            <a:r>
              <a:rPr lang="cs-CZ" dirty="0">
                <a:solidFill>
                  <a:schemeClr val="tx1"/>
                </a:solidFill>
              </a:rPr>
              <a:t> Society</a:t>
            </a:r>
          </a:p>
          <a:p>
            <a:r>
              <a:rPr lang="cs-CZ" dirty="0">
                <a:solidFill>
                  <a:schemeClr val="tx1"/>
                </a:solidFill>
              </a:rPr>
              <a:t>1986 – Havárie jaderné elektrárny v Černobylu</a:t>
            </a:r>
          </a:p>
          <a:p>
            <a:r>
              <a:rPr lang="cs-CZ" dirty="0">
                <a:solidFill>
                  <a:schemeClr val="tx1"/>
                </a:solidFill>
              </a:rPr>
              <a:t>1992 – Kauza Carl </a:t>
            </a:r>
            <a:r>
              <a:rPr lang="cs-CZ" dirty="0" err="1">
                <a:solidFill>
                  <a:schemeClr val="tx1"/>
                </a:solidFill>
              </a:rPr>
              <a:t>Sagan</a:t>
            </a:r>
            <a:r>
              <a:rPr lang="cs-CZ" dirty="0">
                <a:solidFill>
                  <a:schemeClr val="tx1"/>
                </a:solidFill>
              </a:rPr>
              <a:t> vs. </a:t>
            </a:r>
            <a:r>
              <a:rPr lang="cs-CZ" dirty="0" err="1">
                <a:solidFill>
                  <a:schemeClr val="tx1"/>
                </a:solidFill>
              </a:rPr>
              <a:t>National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Academy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of</a:t>
            </a:r>
            <a:r>
              <a:rPr lang="cs-CZ" dirty="0">
                <a:solidFill>
                  <a:schemeClr val="tx1"/>
                </a:solidFill>
              </a:rPr>
              <a:t> Science</a:t>
            </a:r>
          </a:p>
          <a:p>
            <a:r>
              <a:rPr lang="cs-CZ" dirty="0">
                <a:solidFill>
                  <a:schemeClr val="tx1"/>
                </a:solidFill>
              </a:rPr>
              <a:t>Přelom 20./21. století – zlom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71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popularizovat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</a:rPr>
              <a:t>Malý zájem o přírodní vědy a technické obory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Přísná pravidla v rámci formálního školského systému často neumožňují výuku příliš zjednodušit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Díky malé atraktivitě a statusu ve společnosti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>
              <a:buNone/>
            </a:pPr>
            <a:r>
              <a:rPr lang="cs-CZ" b="1" dirty="0">
                <a:solidFill>
                  <a:schemeClr val="tx1"/>
                </a:solidFill>
              </a:rPr>
              <a:t>Neznalost souvislostí, neschopnost zpracovat vědomosti v rámci komplexního celku</a:t>
            </a:r>
          </a:p>
          <a:p>
            <a:pPr marL="0">
              <a:buNone/>
            </a:pPr>
            <a:r>
              <a:rPr lang="cs-CZ" dirty="0">
                <a:solidFill>
                  <a:schemeClr val="tx1"/>
                </a:solidFill>
                <a:cs typeface="Times New Roman"/>
              </a:rPr>
              <a:t>→ </a:t>
            </a:r>
            <a:r>
              <a:rPr lang="cs-CZ" dirty="0">
                <a:solidFill>
                  <a:schemeClr val="tx1"/>
                </a:solidFill>
              </a:rPr>
              <a:t>lehká manipulace na základě faktů vytržených z kontextu</a:t>
            </a:r>
          </a:p>
          <a:p>
            <a:pPr marL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>
              <a:buNone/>
            </a:pPr>
            <a:r>
              <a:rPr lang="cs-CZ" b="1" dirty="0">
                <a:solidFill>
                  <a:schemeClr val="tx1"/>
                </a:solidFill>
              </a:rPr>
              <a:t>Nízký status </a:t>
            </a:r>
            <a:r>
              <a:rPr lang="cs-CZ" b="1" dirty="0" err="1">
                <a:solidFill>
                  <a:schemeClr val="tx1"/>
                </a:solidFill>
              </a:rPr>
              <a:t>VaV</a:t>
            </a:r>
            <a:r>
              <a:rPr lang="cs-CZ" b="1" dirty="0">
                <a:solidFill>
                  <a:schemeClr val="tx1"/>
                </a:solidFill>
              </a:rPr>
              <a:t> ve společnosti, neznalost problematiky a významu </a:t>
            </a:r>
            <a:r>
              <a:rPr lang="cs-CZ" b="1" dirty="0" err="1">
                <a:solidFill>
                  <a:schemeClr val="tx1"/>
                </a:solidFill>
              </a:rPr>
              <a:t>VaV</a:t>
            </a:r>
            <a:endParaRPr lang="cs-CZ" b="1" dirty="0">
              <a:solidFill>
                <a:schemeClr val="tx1"/>
              </a:solidFill>
            </a:endParaRPr>
          </a:p>
          <a:p>
            <a:pPr marL="0">
              <a:buNone/>
            </a:pPr>
            <a:r>
              <a:rPr lang="cs-CZ" dirty="0">
                <a:solidFill>
                  <a:schemeClr val="tx1"/>
                </a:solidFill>
                <a:cs typeface="Times New Roman"/>
              </a:rPr>
              <a:t>→ </a:t>
            </a:r>
            <a:r>
              <a:rPr lang="cs-CZ" dirty="0">
                <a:solidFill>
                  <a:schemeClr val="tx1"/>
                </a:solidFill>
              </a:rPr>
              <a:t>neochota směrování veřejných prostředků do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>
              <a:buNone/>
            </a:pPr>
            <a:endParaRPr lang="cs-CZ" b="1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5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popularizovat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>
                <a:solidFill>
                  <a:schemeClr val="tx1"/>
                </a:solidFill>
              </a:rPr>
              <a:t>Důsledek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Nedostatek absolventů přírodních a technických oborů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Nedostatek lidských zdrojů pro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r>
              <a:rPr lang="cs-CZ" dirty="0">
                <a:solidFill>
                  <a:schemeClr val="tx1"/>
                </a:solidFill>
              </a:rPr>
              <a:t> a nedostatek inovativních přístupů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Dopad na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r>
              <a:rPr lang="cs-CZ" dirty="0">
                <a:solidFill>
                  <a:schemeClr val="tx1"/>
                </a:solidFill>
              </a:rPr>
              <a:t> a ekonomiku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76" y="3250279"/>
            <a:ext cx="3043284" cy="304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popularizovat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9" y="1846263"/>
            <a:ext cx="7140931" cy="4022725"/>
          </a:xfrm>
        </p:spPr>
      </p:pic>
    </p:spTree>
    <p:extLst>
      <p:ext uri="{BB962C8B-B14F-4D97-AF65-F5344CB8AC3E}">
        <p14:creationId xmlns:p14="http://schemas.microsoft.com/office/powerpoint/2010/main" val="1398545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body" idx="4294967295"/>
          </p:nvPr>
        </p:nvSpPr>
        <p:spPr>
          <a:xfrm>
            <a:off x="300625" y="5198171"/>
            <a:ext cx="860538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+mj-lt"/>
              </a:rPr>
              <a:t>Popularizace a komunikace vědy a výzkumu v praxi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71414" y="4982255"/>
            <a:ext cx="826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srgbClr val="63A53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______________________________________________________________________</a:t>
            </a:r>
          </a:p>
        </p:txBody>
      </p:sp>
      <p:pic>
        <p:nvPicPr>
          <p:cNvPr id="2" name="Obrázek 4" descr="Obsah obrázku osoba, strom, exteriér, obloha&#10;&#10;Popis vygenerovaný s velmi vysokou mírou spolehlivosti">
            <a:extLst>
              <a:ext uri="{FF2B5EF4-FFF2-40B4-BE49-F238E27FC236}">
                <a16:creationId xmlns:a16="http://schemas.microsoft.com/office/drawing/2014/main" id="{62B19406-4219-466F-B3F2-4E61729CA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80" y="372374"/>
            <a:ext cx="6725727" cy="453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0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popularizovat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656" y="1846263"/>
            <a:ext cx="5998386" cy="4498790"/>
          </a:xfrm>
        </p:spPr>
      </p:pic>
    </p:spTree>
    <p:extLst>
      <p:ext uri="{BB962C8B-B14F-4D97-AF65-F5344CB8AC3E}">
        <p14:creationId xmlns:p14="http://schemas.microsoft.com/office/powerpoint/2010/main" val="3867392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popularizovat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32" y="1846263"/>
            <a:ext cx="6005910" cy="4504433"/>
          </a:xfrm>
        </p:spPr>
      </p:pic>
    </p:spTree>
    <p:extLst>
      <p:ext uri="{BB962C8B-B14F-4D97-AF65-F5344CB8AC3E}">
        <p14:creationId xmlns:p14="http://schemas.microsoft.com/office/powerpoint/2010/main" val="64104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popularizovat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07" y="1846263"/>
            <a:ext cx="5973335" cy="4480001"/>
          </a:xfrm>
        </p:spPr>
      </p:pic>
    </p:spTree>
    <p:extLst>
      <p:ext uri="{BB962C8B-B14F-4D97-AF65-F5344CB8AC3E}">
        <p14:creationId xmlns:p14="http://schemas.microsoft.com/office/powerpoint/2010/main" val="29391231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popularizovat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078" y="1846263"/>
            <a:ext cx="6035964" cy="4526973"/>
          </a:xfrm>
        </p:spPr>
      </p:pic>
    </p:spTree>
    <p:extLst>
      <p:ext uri="{BB962C8B-B14F-4D97-AF65-F5344CB8AC3E}">
        <p14:creationId xmlns:p14="http://schemas.microsoft.com/office/powerpoint/2010/main" val="40950847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popularizovat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84"/>
          <a:stretch/>
        </p:blipFill>
        <p:spPr>
          <a:xfrm>
            <a:off x="2514689" y="1828801"/>
            <a:ext cx="4160342" cy="445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8203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Přínosy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5174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VĚDA: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Větší finanční zdroje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Zájem o aktivní vědeckou činnost (studenti)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Zvýšení prestiže vědecké práce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Rozvoj komercionalizace, zájem soukromých firem, patenty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LAICKÁ VEŘEJNOST: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Vyšší vzdělanost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Rozvoj kritického myšlení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Omezení manipulace médii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Zvýšení životní úrovně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2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Zájem české veřejnosti o </a:t>
            </a:r>
            <a:r>
              <a:rPr lang="cs-CZ" dirty="0" err="1"/>
              <a:t>VaV</a:t>
            </a:r>
            <a:endParaRPr lang="cs-CZ" dirty="0"/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325" y="1847570"/>
            <a:ext cx="6439799" cy="4020111"/>
          </a:xfrm>
        </p:spPr>
      </p:pic>
      <p:sp>
        <p:nvSpPr>
          <p:cNvPr id="3" name="TextovéPole 2"/>
          <p:cNvSpPr txBox="1"/>
          <p:nvPr/>
        </p:nvSpPr>
        <p:spPr>
          <a:xfrm>
            <a:off x="6304928" y="5867681"/>
            <a:ext cx="175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Fráňová D., 2016</a:t>
            </a:r>
          </a:p>
        </p:txBody>
      </p:sp>
    </p:spTree>
    <p:extLst>
      <p:ext uri="{BB962C8B-B14F-4D97-AF65-F5344CB8AC3E}">
        <p14:creationId xmlns:p14="http://schemas.microsoft.com/office/powerpoint/2010/main" val="2002928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Legislativa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Zákon č. 130/2002 Sb., O</a:t>
            </a:r>
            <a:r>
              <a:rPr lang="pt-BR" dirty="0">
                <a:solidFill>
                  <a:schemeClr val="tx1"/>
                </a:solidFill>
              </a:rPr>
              <a:t> podpoře výzkumu, experimentálního vývoje a inovací</a:t>
            </a: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Neexistující oficiální koncepce popularizace české </a:t>
            </a:r>
            <a:r>
              <a:rPr lang="cs-CZ" dirty="0" err="1">
                <a:solidFill>
                  <a:schemeClr val="tx1"/>
                </a:solidFill>
              </a:rPr>
              <a:t>VaV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SSČ AV ČR 2012 – </a:t>
            </a:r>
            <a:r>
              <a:rPr lang="cs-CZ" b="1" dirty="0">
                <a:solidFill>
                  <a:schemeClr val="tx1"/>
                </a:solidFill>
              </a:rPr>
              <a:t>Příručka Popularizace, marketing a medializace vědy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IPn</a:t>
            </a:r>
            <a:r>
              <a:rPr lang="cs-CZ" dirty="0">
                <a:solidFill>
                  <a:schemeClr val="tx1"/>
                </a:solidFill>
              </a:rPr>
              <a:t> Podpora technických a přírodovědných oborů,  příspěvky z ESF a státního rozpočtu ČR – Příručka </a:t>
            </a:r>
            <a:r>
              <a:rPr lang="cs-CZ" b="1" dirty="0">
                <a:solidFill>
                  <a:schemeClr val="tx1"/>
                </a:solidFill>
              </a:rPr>
              <a:t>Komunikace vědy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79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924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ZDROJE: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Interní – z domovské instituce, v rámci rozpočtu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Externí – sponzoři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                 - partnerské firmy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 - státní fondy (Rada pro výzkum, vývoj a inovace; granty MŠMT)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 - Evropské fondy (ESF, OPVK, </a:t>
            </a:r>
            <a:r>
              <a:rPr lang="cs-CZ" dirty="0" err="1">
                <a:solidFill>
                  <a:schemeClr val="tx1"/>
                </a:solidFill>
              </a:rPr>
              <a:t>OPVaVpI</a:t>
            </a:r>
            <a:r>
              <a:rPr lang="cs-CZ" dirty="0">
                <a:solidFill>
                  <a:schemeClr val="tx1"/>
                </a:solidFill>
              </a:rPr>
              <a:t>, OPVVV, </a:t>
            </a:r>
            <a:r>
              <a:rPr lang="cs-CZ" dirty="0" err="1">
                <a:solidFill>
                  <a:schemeClr val="tx1"/>
                </a:solidFill>
              </a:rPr>
              <a:t>Horizon</a:t>
            </a:r>
            <a:r>
              <a:rPr lang="cs-CZ" dirty="0">
                <a:solidFill>
                  <a:schemeClr val="tx1"/>
                </a:solidFill>
              </a:rPr>
              <a:t> 2020)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 - jednotlivé projekty vypisované soukromými subjekty 	 		(nejčastěji soutěže) </a:t>
            </a:r>
          </a:p>
        </p:txBody>
      </p:sp>
    </p:spTree>
    <p:extLst>
      <p:ext uri="{BB962C8B-B14F-4D97-AF65-F5344CB8AC3E}">
        <p14:creationId xmlns:p14="http://schemas.microsoft.com/office/powerpoint/2010/main" val="202568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OP </a:t>
            </a:r>
            <a:r>
              <a:rPr lang="cs-CZ" dirty="0" err="1">
                <a:solidFill>
                  <a:schemeClr val="tx1"/>
                </a:solidFill>
              </a:rPr>
              <a:t>VaVpI</a:t>
            </a:r>
            <a:r>
              <a:rPr lang="cs-CZ" dirty="0">
                <a:solidFill>
                  <a:schemeClr val="tx1"/>
                </a:solidFill>
              </a:rPr>
              <a:t> 2007 – 2013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Operační program </a:t>
            </a:r>
            <a:r>
              <a:rPr lang="cs-CZ" b="1" dirty="0">
                <a:solidFill>
                  <a:schemeClr val="tx1"/>
                </a:solidFill>
              </a:rPr>
              <a:t>Výzkum a vývoj pro inovace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Prioritní osa 3, výzva 3.1. </a:t>
            </a:r>
            <a:r>
              <a:rPr lang="cs-CZ" b="1" dirty="0">
                <a:solidFill>
                  <a:schemeClr val="tx1"/>
                </a:solidFill>
              </a:rPr>
              <a:t>Popularizace, propagace a medializace vědy a techniky</a:t>
            </a:r>
            <a:r>
              <a:rPr lang="cs-CZ" dirty="0">
                <a:solidFill>
                  <a:schemeClr val="tx1"/>
                </a:solidFill>
              </a:rPr>
              <a:t> 	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Na popularizaci vědy byly využit cca 2 mld. Kč, primárně na výstavbu institucí typu science centrum	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885" y="5107094"/>
            <a:ext cx="43338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0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1. lekce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Komunikace (nejen) vědy</a:t>
            </a:r>
          </a:p>
        </p:txBody>
      </p:sp>
    </p:spTree>
    <p:extLst>
      <p:ext uri="{BB962C8B-B14F-4D97-AF65-F5344CB8AC3E}">
        <p14:creationId xmlns:p14="http://schemas.microsoft.com/office/powerpoint/2010/main" val="163167109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907682" cy="44799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Operační program výzkum, vývoj a vzdělávání (OP VVV) 2014 – 2020 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- Alokováno 76/2,6 mld. Kč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Tematické zaměření operačního programu: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1. Podpora rovnosti a kvality ve vzdělávání.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2. Rozvoj lepších kompetencí pro trh práce.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3. Posílení kapacit pro kvalitní výzkum a jeho přínos pro společnost.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Prioritní osy: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PO1: Posilování kapacit pro kvalitní výzkum (EFRR)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PO2: Rozvoj vysokých škol a lidských zdrojů pro výzkum a vývoj (EFRR/ESF)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PO3: Rovný přístup ke kvalitnímu předškolnímu, primárnímu a sekundárnímu vzdělávání (ESF)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PO4: Technická pomoc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134" y="2375582"/>
            <a:ext cx="2467626" cy="13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Horizon</a:t>
            </a:r>
            <a:r>
              <a:rPr lang="cs-CZ" dirty="0">
                <a:solidFill>
                  <a:schemeClr val="tx1"/>
                </a:solidFill>
              </a:rPr>
              <a:t> 2020 Věda se společností a pro společnost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PODPORA PROJEKTŮ: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vědecké a technologické kariéry (EURAXESS)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genderová rovnost ve vědě a výzkumu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vzdělávání k vědě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odpovědný výzkum a inovace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etika komunikace vědy a open </a:t>
            </a:r>
            <a:r>
              <a:rPr lang="cs-CZ" dirty="0" err="1">
                <a:solidFill>
                  <a:schemeClr val="tx1"/>
                </a:solidFill>
              </a:rPr>
              <a:t>access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63" y="4809995"/>
            <a:ext cx="3177297" cy="10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6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DLE VĚKOVÝCH SKUPIN: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1. Děti a mládež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a) děti předškolního věku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b) děti mladšího školního věku (1. stupeň ZŠ)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c) děti staršího školního věku (2. stupeň ZŠ a víceletá gymnázia)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	d) studenti SŠ, SOŠ, učilišť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2. Široká laická veřejnost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3. Senioři</a:t>
            </a:r>
          </a:p>
        </p:txBody>
      </p:sp>
    </p:spTree>
    <p:extLst>
      <p:ext uri="{BB962C8B-B14F-4D97-AF65-F5344CB8AC3E}">
        <p14:creationId xmlns:p14="http://schemas.microsoft.com/office/powerpoint/2010/main" val="193681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DLE SPECIFIK CÍLOVÉ SKUPINY: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1. Široká laická veřejnost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2. Studenti vysokých škol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3. Soukromé firmy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4. Orgány státní správy, politická moc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5. Vědečtí pracovníci</a:t>
            </a:r>
          </a:p>
        </p:txBody>
      </p:sp>
    </p:spTree>
    <p:extLst>
      <p:ext uri="{BB962C8B-B14F-4D97-AF65-F5344CB8AC3E}">
        <p14:creationId xmlns:p14="http://schemas.microsoft.com/office/powerpoint/2010/main" val="36029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DLE TYPU AKTIVIT: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1. Obecná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2. Mezioborová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3. Pedagogická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4. Politická („lobby“)</a:t>
            </a:r>
          </a:p>
        </p:txBody>
      </p:sp>
    </p:spTree>
    <p:extLst>
      <p:ext uri="{BB962C8B-B14F-4D97-AF65-F5344CB8AC3E}">
        <p14:creationId xmlns:p14="http://schemas.microsoft.com/office/powerpoint/2010/main" val="6760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popularizace </a:t>
            </a:r>
            <a:r>
              <a:rPr lang="cs-CZ" dirty="0" err="1"/>
              <a:t>VaV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DLE TYPU AKTIVIT:</a:t>
            </a: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1. Obecná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2. Mezioborová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3. Pedagogická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4. Politická („lobby“)</a:t>
            </a:r>
          </a:p>
        </p:txBody>
      </p:sp>
    </p:spTree>
    <p:extLst>
      <p:ext uri="{BB962C8B-B14F-4D97-AF65-F5344CB8AC3E}">
        <p14:creationId xmlns:p14="http://schemas.microsoft.com/office/powerpoint/2010/main" val="27489580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Není věda jako věda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60" y="2780225"/>
            <a:ext cx="3047583" cy="3302463"/>
          </a:xfrm>
        </p:spPr>
        <p:txBody>
          <a:bodyPr/>
          <a:lstStyle/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Historie,  ekonomie, právo, sociální vědy, filozofie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Fakta, důkazy, spisy, knihy, obrázky, dokumenty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Jednodušeji představitelné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Lépe uchopitelné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Praktický přesah</a:t>
            </a:r>
          </a:p>
          <a:p>
            <a:pPr marL="306000" lvl="0" indent="-30600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</a:pPr>
            <a:r>
              <a:rPr lang="cs-CZ" sz="1800" dirty="0">
                <a:solidFill>
                  <a:schemeClr val="tx1"/>
                </a:solidFill>
              </a:rPr>
              <a:t>Větší zájem</a:t>
            </a:r>
          </a:p>
          <a:p>
            <a:pPr marL="0" lvl="0" indent="0" defTabSz="457200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None/>
            </a:pPr>
            <a:endParaRPr lang="cs-CZ" sz="1800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46530" y="2758701"/>
            <a:ext cx="37202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Biologie, matematika, geologie, geografie, fyzika, chemie, medicína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Abstraktní jevy, odborné pojmy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Náročné na představení si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Menší aplikovatelnost v běžném životě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„Vysoká“ věda</a:t>
            </a:r>
          </a:p>
          <a:p>
            <a:pPr marL="306000" marR="0" lvl="0" indent="-3060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 typeface="Wingdings 2" panose="05020102010507070707" pitchFamily="18" charset="2"/>
              <a:buChar char=""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89556" y="1866378"/>
            <a:ext cx="214552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8CB64A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Humanitní obory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27165" y="1866378"/>
            <a:ext cx="275896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8CB64A"/>
              </a:buClr>
              <a:buSzPct val="92000"/>
              <a:buFontTx/>
              <a:buNone/>
              <a:tabLst/>
              <a:defRPr/>
            </a:pPr>
            <a:r>
              <a:rPr kumimoji="0" lang="cs-CZ" sz="2200" b="0" i="0" u="none" strike="noStrike" kern="1200" cap="none" spc="0" normalizeH="0" baseline="0" noProof="0" dirty="0">
                <a:ln>
                  <a:noFill/>
                </a:ln>
                <a:solidFill>
                  <a:srgbClr val="8CB64A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Přírodní vědy, technika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5" y="5337913"/>
            <a:ext cx="1820398" cy="87379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996" y="5035463"/>
            <a:ext cx="2015437" cy="11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cs-CZ" dirty="0">
                <a:solidFill>
                  <a:schemeClr val="tx1"/>
                </a:solidFill>
              </a:rPr>
              <a:t>= člověk, který se popularizaci aktivně věnuje, se snaží pomocí příslušných akcí, médií, programů v institucích, soutěží či jiných nástrojů </a:t>
            </a:r>
            <a:r>
              <a:rPr lang="cs-CZ" b="1" dirty="0">
                <a:solidFill>
                  <a:schemeClr val="tx1"/>
                </a:solidFill>
              </a:rPr>
              <a:t>pobavit</a:t>
            </a:r>
            <a:r>
              <a:rPr lang="cs-CZ" dirty="0">
                <a:solidFill>
                  <a:schemeClr val="tx1"/>
                </a:solidFill>
              </a:rPr>
              <a:t> a zároveň </a:t>
            </a:r>
            <a:r>
              <a:rPr lang="cs-CZ" b="1" dirty="0">
                <a:solidFill>
                  <a:schemeClr val="tx1"/>
                </a:solidFill>
              </a:rPr>
              <a:t>vzdělávat</a:t>
            </a:r>
            <a:r>
              <a:rPr lang="cs-CZ" dirty="0">
                <a:solidFill>
                  <a:schemeClr val="tx1"/>
                </a:solidFill>
              </a:rPr>
              <a:t> konkrétní cílovou skupinu, např. děti a mládež či laiky z řad široké veřejnosti. Popularizátoři se těmto činnostem věnují, neboť chtějí dosáhnout </a:t>
            </a:r>
            <a:r>
              <a:rPr lang="cs-CZ" b="1" dirty="0">
                <a:solidFill>
                  <a:schemeClr val="tx1"/>
                </a:solidFill>
              </a:rPr>
              <a:t>zvýšení zájmu mladých o studium </a:t>
            </a:r>
            <a:r>
              <a:rPr lang="cs-CZ" dirty="0">
                <a:solidFill>
                  <a:schemeClr val="tx1"/>
                </a:solidFill>
              </a:rPr>
              <a:t>na přírodovědných a technických školách, </a:t>
            </a:r>
            <a:r>
              <a:rPr lang="cs-CZ" b="1" dirty="0">
                <a:solidFill>
                  <a:schemeClr val="tx1"/>
                </a:solidFill>
              </a:rPr>
              <a:t>posílení všeobecného vědeckého přehledu </a:t>
            </a:r>
            <a:r>
              <a:rPr lang="cs-CZ" dirty="0">
                <a:solidFill>
                  <a:schemeClr val="tx1"/>
                </a:solidFill>
              </a:rPr>
              <a:t>a </a:t>
            </a:r>
            <a:r>
              <a:rPr lang="cs-CZ" b="1" dirty="0">
                <a:solidFill>
                  <a:schemeClr val="tx1"/>
                </a:solidFill>
              </a:rPr>
              <a:t>zajištění</a:t>
            </a:r>
            <a:r>
              <a:rPr lang="cs-CZ" dirty="0">
                <a:solidFill>
                  <a:schemeClr val="tx1"/>
                </a:solidFill>
              </a:rPr>
              <a:t> bezproblémového </a:t>
            </a:r>
            <a:r>
              <a:rPr lang="cs-CZ" b="1" dirty="0">
                <a:solidFill>
                  <a:schemeClr val="tx1"/>
                </a:solidFill>
              </a:rPr>
              <a:t>financování</a:t>
            </a:r>
            <a:r>
              <a:rPr lang="cs-CZ" dirty="0">
                <a:solidFill>
                  <a:schemeClr val="tx1"/>
                </a:solidFill>
              </a:rPr>
              <a:t> vědecké oblasti.</a:t>
            </a:r>
          </a:p>
          <a:p>
            <a:pPr algn="just"/>
            <a:endParaRPr lang="cs-CZ" dirty="0">
              <a:solidFill>
                <a:schemeClr val="tx1"/>
              </a:solidFill>
            </a:endParaRPr>
          </a:p>
          <a:p>
            <a:pPr algn="just"/>
            <a:r>
              <a:rPr lang="cs-CZ" dirty="0">
                <a:solidFill>
                  <a:schemeClr val="tx1"/>
                </a:solidFill>
              </a:rPr>
              <a:t>70/94 jmen na Wikipedii</a:t>
            </a:r>
          </a:p>
        </p:txBody>
      </p:sp>
    </p:spTree>
    <p:extLst>
      <p:ext uri="{BB962C8B-B14F-4D97-AF65-F5344CB8AC3E}">
        <p14:creationId xmlns:p14="http://schemas.microsoft.com/office/powerpoint/2010/main" val="40554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PŘEDPOKLADY, VLASTNOSTI: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Mít praxi ve vědeckém oboru, která by mu umožnila reagovat pohotově, přednášet zajímavěji a vypořádat se s jakoukoliv nevšední situací či dotazem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Být nadšený pro vědu a vidět smysl ve sdílení své vědecké vášně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 Mít charisma, aby lidi zaujal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Být schopen přizpůsobit svůj projev určitým cílovým skupinám tak, aby mu rozuměli a projevili zájem o další poznání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 Mít z popularizace radost a cítit díky ní jistý pocit satisfakce</a:t>
            </a:r>
          </a:p>
        </p:txBody>
      </p:sp>
    </p:spTree>
    <p:extLst>
      <p:ext uri="{BB962C8B-B14F-4D97-AF65-F5344CB8AC3E}">
        <p14:creationId xmlns:p14="http://schemas.microsoft.com/office/powerpoint/2010/main" val="59983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MICHAEL LONDESBOROUGH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391" y="2277075"/>
            <a:ext cx="5322935" cy="39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0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Komunikace (nejen) vědy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OBSAH LEKCE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1. Obecná komunikace</a:t>
            </a:r>
          </a:p>
          <a:p>
            <a:r>
              <a:rPr lang="cs-CZ" dirty="0">
                <a:solidFill>
                  <a:schemeClr val="tx1"/>
                </a:solidFill>
              </a:rPr>
              <a:t>2. Co je to věda?</a:t>
            </a:r>
          </a:p>
          <a:p>
            <a:r>
              <a:rPr lang="cs-CZ" dirty="0">
                <a:solidFill>
                  <a:schemeClr val="tx1"/>
                </a:solidFill>
              </a:rPr>
              <a:t>3. Komunikace vědy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7" name="Grafický objekt 6" descr="Cha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2959" y="5408250"/>
            <a:ext cx="802604" cy="802604"/>
          </a:xfrm>
          <a:prstGeom prst="rect">
            <a:avLst/>
          </a:prstGeom>
        </p:spPr>
      </p:pic>
      <p:pic>
        <p:nvPicPr>
          <p:cNvPr id="8" name="Grafický objekt 7" descr="Přednášející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0969" y="2265968"/>
            <a:ext cx="2575767" cy="2575767"/>
          </a:xfrm>
          <a:prstGeom prst="rect">
            <a:avLst/>
          </a:prstGeom>
        </p:spPr>
      </p:pic>
      <p:pic>
        <p:nvPicPr>
          <p:cNvPr id="9" name="Grafický objekt 8" descr="Mikroskop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67003" y="5261968"/>
            <a:ext cx="840167" cy="840167"/>
          </a:xfrm>
          <a:prstGeom prst="rect">
            <a:avLst/>
          </a:prstGeom>
        </p:spPr>
      </p:pic>
      <p:pic>
        <p:nvPicPr>
          <p:cNvPr id="10" name="Grafický objekt 9" descr="Mikrofo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08728" y="5444506"/>
            <a:ext cx="722776" cy="722776"/>
          </a:xfrm>
          <a:prstGeom prst="rect">
            <a:avLst/>
          </a:prstGeom>
        </p:spPr>
      </p:pic>
      <p:pic>
        <p:nvPicPr>
          <p:cNvPr id="11" name="Grafický objekt 10" descr="Noviny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805331" y="5434617"/>
            <a:ext cx="764738" cy="764738"/>
          </a:xfrm>
          <a:prstGeom prst="rect">
            <a:avLst/>
          </a:prstGeom>
        </p:spPr>
      </p:pic>
      <p:pic>
        <p:nvPicPr>
          <p:cNvPr id="12" name="Grafický objekt 11" descr="Noteboo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677648" y="5445770"/>
            <a:ext cx="720247" cy="720247"/>
          </a:xfrm>
          <a:prstGeom prst="rect">
            <a:avLst/>
          </a:prstGeom>
        </p:spPr>
      </p:pic>
      <p:pic>
        <p:nvPicPr>
          <p:cNvPr id="13" name="Grafický objekt 12" descr="Baňka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14142" y="5334403"/>
            <a:ext cx="767732" cy="767732"/>
          </a:xfrm>
          <a:prstGeom prst="rect">
            <a:avLst/>
          </a:prstGeom>
        </p:spPr>
      </p:pic>
      <p:pic>
        <p:nvPicPr>
          <p:cNvPr id="14" name="Grafický objekt 13" descr="Zkumavky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821904" y="5444506"/>
            <a:ext cx="706949" cy="706949"/>
          </a:xfrm>
          <a:prstGeom prst="rect">
            <a:avLst/>
          </a:prstGeom>
        </p:spPr>
      </p:pic>
      <p:pic>
        <p:nvPicPr>
          <p:cNvPr id="15" name="Grafický objekt 14" descr="DNA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1914" y="5434617"/>
            <a:ext cx="742554" cy="74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46677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ÚDIF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55" y="1885636"/>
            <a:ext cx="4965786" cy="424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087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MAREK (ORKO) VÁCHA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2"/>
          <a:stretch/>
        </p:blipFill>
        <p:spPr>
          <a:xfrm>
            <a:off x="2968668" y="2208843"/>
            <a:ext cx="5398092" cy="387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94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JAROSLAV PETR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1" r="17399"/>
          <a:stretch/>
        </p:blipFill>
        <p:spPr>
          <a:xfrm>
            <a:off x="3957599" y="1919200"/>
            <a:ext cx="4409161" cy="394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76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JAROSLAV FLÉGR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4" y="1845733"/>
            <a:ext cx="3341143" cy="437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498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JIŘÍ GRYGAR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051" y="2175920"/>
            <a:ext cx="6191616" cy="412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3309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HELENA ILNEROVÁ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80" y="1845734"/>
            <a:ext cx="5364480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036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VÁCLAV PAČES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42" y="2180920"/>
            <a:ext cx="5844818" cy="368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518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RICHARD DAWKINS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85" y="1845734"/>
            <a:ext cx="4055300" cy="405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569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Popularizátor(</a:t>
            </a:r>
            <a:r>
              <a:rPr lang="cs-CZ" dirty="0" err="1"/>
              <a:t>ka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STEPHEN HAWKING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8" y="2358023"/>
            <a:ext cx="7690981" cy="38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85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popularizovat </a:t>
            </a:r>
            <a:r>
              <a:rPr lang="cs-CZ" dirty="0" err="1"/>
              <a:t>VaV</a:t>
            </a:r>
            <a:r>
              <a:rPr lang="cs-CZ" dirty="0"/>
              <a:t> –</a:t>
            </a:r>
            <a:br>
              <a:rPr lang="cs-CZ" dirty="0"/>
            </a:br>
            <a:r>
              <a:rPr lang="cs-CZ" dirty="0"/>
              <a:t>krok za krokem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4673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300" dirty="0">
                <a:solidFill>
                  <a:schemeClr val="tx1"/>
                </a:solidFill>
              </a:rPr>
              <a:t>DOSAŽENÁ ZMĚNA</a:t>
            </a:r>
          </a:p>
          <a:p>
            <a:pPr marL="0" indent="0" algn="ctr">
              <a:buNone/>
            </a:pPr>
            <a:r>
              <a:rPr lang="cs-CZ" sz="3300" dirty="0">
                <a:solidFill>
                  <a:schemeClr val="tx1"/>
                </a:solidFill>
              </a:rPr>
              <a:t> 	pobavit x zaujmout x informovat x motivovat</a:t>
            </a:r>
          </a:p>
          <a:p>
            <a:pPr marL="0" indent="0">
              <a:buNone/>
            </a:pPr>
            <a:endParaRPr lang="cs-CZ" sz="3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3300" dirty="0">
                <a:solidFill>
                  <a:schemeClr val="tx1"/>
                </a:solidFill>
              </a:rPr>
              <a:t>DÍLČÍ AKTIVITY </a:t>
            </a:r>
          </a:p>
          <a:p>
            <a:pPr marL="342900" indent="-342900">
              <a:buAutoNum type="arabicPeriod"/>
            </a:pPr>
            <a:r>
              <a:rPr lang="cs-CZ" sz="3300" dirty="0">
                <a:solidFill>
                  <a:schemeClr val="tx1"/>
                </a:solidFill>
              </a:rPr>
              <a:t>Myšlenková mapa</a:t>
            </a:r>
          </a:p>
          <a:p>
            <a:pPr marL="342900" indent="-342900">
              <a:buAutoNum type="arabicPeriod"/>
            </a:pPr>
            <a:r>
              <a:rPr lang="cs-CZ" sz="3300" dirty="0">
                <a:solidFill>
                  <a:schemeClr val="tx1"/>
                </a:solidFill>
              </a:rPr>
              <a:t>SWOT </a:t>
            </a:r>
          </a:p>
          <a:p>
            <a:pPr marL="342900" indent="-342900">
              <a:buAutoNum type="arabicPeriod"/>
            </a:pPr>
            <a:r>
              <a:rPr lang="cs-CZ" sz="3300" dirty="0">
                <a:solidFill>
                  <a:schemeClr val="tx1"/>
                </a:solidFill>
              </a:rPr>
              <a:t>Analýza činností</a:t>
            </a:r>
          </a:p>
          <a:p>
            <a:pPr marL="342900" indent="-342900">
              <a:buAutoNum type="arabicPeriod"/>
            </a:pPr>
            <a:r>
              <a:rPr lang="cs-CZ" sz="3300" dirty="0">
                <a:solidFill>
                  <a:schemeClr val="tx1"/>
                </a:solidFill>
              </a:rPr>
              <a:t>Harmonogram – </a:t>
            </a:r>
            <a:r>
              <a:rPr lang="cs-CZ" sz="3300" dirty="0" err="1">
                <a:solidFill>
                  <a:schemeClr val="tx1"/>
                </a:solidFill>
              </a:rPr>
              <a:t>Ganttův</a:t>
            </a:r>
            <a:r>
              <a:rPr lang="cs-CZ" sz="3300" dirty="0">
                <a:solidFill>
                  <a:schemeClr val="tx1"/>
                </a:solidFill>
              </a:rPr>
              <a:t> diagram</a:t>
            </a:r>
          </a:p>
          <a:p>
            <a:pPr marL="342900" indent="-342900">
              <a:buAutoNum type="arabicPeriod"/>
            </a:pPr>
            <a:r>
              <a:rPr lang="cs-CZ" sz="3300" dirty="0">
                <a:solidFill>
                  <a:schemeClr val="tx1"/>
                </a:solidFill>
              </a:rPr>
              <a:t>Zpětná vazba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pPr algn="ctr"/>
            <a:r>
              <a:rPr lang="cs-CZ" sz="3800" b="1" dirty="0">
                <a:solidFill>
                  <a:schemeClr val="tx1"/>
                </a:solidFill>
              </a:rPr>
              <a:t>Vím, kdo tvoří mé publikum, co o tématu ví a co si o něm myslí?</a:t>
            </a:r>
          </a:p>
        </p:txBody>
      </p:sp>
    </p:spTree>
    <p:extLst>
      <p:ext uri="{BB962C8B-B14F-4D97-AF65-F5344CB8AC3E}">
        <p14:creationId xmlns:p14="http://schemas.microsoft.com/office/powerpoint/2010/main" val="880347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1. Komunikace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endParaRPr lang="en-US" dirty="0">
              <a:solidFill>
                <a:schemeClr val="tx1"/>
              </a:solidFill>
            </a:endParaRP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= sdělování informací, myšlenek, názorů a pocitů mezi živými bytostmi, lidmi</a:t>
            </a:r>
            <a:r>
              <a:rPr lang="en-US" dirty="0">
                <a:solidFill>
                  <a:schemeClr val="tx1"/>
                </a:solidFill>
              </a:rPr>
              <a:t>​</a:t>
            </a:r>
            <a:r>
              <a:rPr lang="cs-CZ" dirty="0">
                <a:solidFill>
                  <a:schemeClr val="tx1"/>
                </a:solidFill>
              </a:rPr>
              <a:t> i živočichy, obvykle prostřednictvím společné soustavy symbolů</a:t>
            </a:r>
            <a:r>
              <a:rPr lang="en-US" dirty="0">
                <a:solidFill>
                  <a:schemeClr val="tx1"/>
                </a:solidFill>
              </a:rPr>
              <a:t>​</a:t>
            </a: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a) </a:t>
            </a:r>
            <a:r>
              <a:rPr lang="cs-CZ" b="1" dirty="0">
                <a:solidFill>
                  <a:schemeClr val="tx1"/>
                </a:solidFill>
              </a:rPr>
              <a:t>signály</a:t>
            </a:r>
            <a:r>
              <a:rPr lang="cs-CZ" dirty="0">
                <a:solidFill>
                  <a:schemeClr val="tx1"/>
                </a:solidFill>
              </a:rPr>
              <a:t> (první signální soustava) - zvuk, pach, tanec; typická pro živočichy</a:t>
            </a:r>
            <a:r>
              <a:rPr lang="en-US" dirty="0">
                <a:solidFill>
                  <a:schemeClr val="tx1"/>
                </a:solidFill>
              </a:rPr>
              <a:t>​</a:t>
            </a: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​b) </a:t>
            </a:r>
            <a:r>
              <a:rPr lang="cs-CZ" b="1" dirty="0">
                <a:solidFill>
                  <a:schemeClr val="tx1"/>
                </a:solidFill>
              </a:rPr>
              <a:t>verbální komunikace </a:t>
            </a:r>
            <a:r>
              <a:rPr lang="cs-CZ" dirty="0">
                <a:solidFill>
                  <a:schemeClr val="tx1"/>
                </a:solidFill>
              </a:rPr>
              <a:t>(druhá signální soustava) - jazyk, řeč, písmo; znaková řeč, grafické značení, chemické značení, odborné značky, Braillovo písmo; typická pro člověka</a:t>
            </a:r>
            <a:r>
              <a:rPr lang="en-US" dirty="0">
                <a:solidFill>
                  <a:schemeClr val="tx1"/>
                </a:solidFill>
              </a:rPr>
              <a:t>​</a:t>
            </a:r>
            <a:endParaRPr lang="cs-CZ" dirty="0">
              <a:solidFill>
                <a:schemeClr val="tx1"/>
              </a:solidFill>
            </a:endParaRPr>
          </a:p>
          <a:p>
            <a:pPr fontAlgn="base"/>
            <a:r>
              <a:rPr lang="cs-CZ" dirty="0">
                <a:solidFill>
                  <a:schemeClr val="tx1"/>
                </a:solidFill>
              </a:rPr>
              <a:t>c) </a:t>
            </a:r>
            <a:r>
              <a:rPr lang="cs-CZ" b="1" dirty="0">
                <a:solidFill>
                  <a:schemeClr val="tx1"/>
                </a:solidFill>
              </a:rPr>
              <a:t>nonverbální komunikace </a:t>
            </a:r>
            <a:r>
              <a:rPr lang="cs-CZ" dirty="0">
                <a:solidFill>
                  <a:schemeClr val="tx1"/>
                </a:solidFill>
              </a:rPr>
              <a:t>– tzv. řeč těla; gesta, mimika, chování, tón hlasu, výraz</a:t>
            </a:r>
            <a:endParaRPr lang="cs-CZ" b="1" dirty="0">
              <a:solidFill>
                <a:schemeClr val="tx1"/>
              </a:solidFill>
            </a:endParaRPr>
          </a:p>
          <a:p>
            <a:pPr fontAlgn="base"/>
            <a:endParaRPr lang="en-US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652705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 popularizovat </a:t>
            </a:r>
            <a:r>
              <a:rPr lang="cs-CZ" dirty="0" err="1"/>
              <a:t>VaV</a:t>
            </a:r>
            <a:r>
              <a:rPr lang="cs-CZ" dirty="0"/>
              <a:t> – </a:t>
            </a:r>
            <a:br>
              <a:rPr lang="cs-CZ" dirty="0"/>
            </a:br>
            <a:r>
              <a:rPr lang="cs-CZ" dirty="0"/>
              <a:t>krok za krokem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46738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sz="3300" dirty="0">
                <a:solidFill>
                  <a:schemeClr val="tx1"/>
                </a:solidFill>
              </a:rPr>
              <a:t>TVORBA NÁVRHU AKTIVITY</a:t>
            </a:r>
          </a:p>
          <a:p>
            <a:pPr marL="342900" indent="-342900">
              <a:buAutoNum type="arabicPeriod"/>
            </a:pPr>
            <a:r>
              <a:rPr lang="cs-CZ" sz="3300" dirty="0">
                <a:solidFill>
                  <a:schemeClr val="tx1"/>
                </a:solidFill>
              </a:rPr>
              <a:t>Určení cíle komunikace – </a:t>
            </a:r>
            <a:r>
              <a:rPr lang="cs-CZ" sz="3300" b="1" dirty="0">
                <a:solidFill>
                  <a:schemeClr val="tx1"/>
                </a:solidFill>
              </a:rPr>
              <a:t>CO?</a:t>
            </a:r>
          </a:p>
          <a:p>
            <a:pPr marL="342900" indent="-342900">
              <a:buAutoNum type="arabicPeriod"/>
            </a:pPr>
            <a:r>
              <a:rPr lang="cs-CZ" sz="3300" dirty="0">
                <a:solidFill>
                  <a:schemeClr val="tx1"/>
                </a:solidFill>
              </a:rPr>
              <a:t>Cílové skupiny  - </a:t>
            </a:r>
            <a:r>
              <a:rPr lang="cs-CZ" sz="3300" b="1" dirty="0">
                <a:solidFill>
                  <a:schemeClr val="tx1"/>
                </a:solidFill>
              </a:rPr>
              <a:t>KOMU?</a:t>
            </a:r>
          </a:p>
          <a:p>
            <a:pPr marL="342900" indent="-342900">
              <a:buAutoNum type="arabicPeriod"/>
            </a:pPr>
            <a:r>
              <a:rPr lang="cs-CZ" sz="3300" dirty="0">
                <a:solidFill>
                  <a:schemeClr val="tx1"/>
                </a:solidFill>
              </a:rPr>
              <a:t>Kanál – </a:t>
            </a:r>
            <a:r>
              <a:rPr lang="cs-CZ" sz="3300" b="1" dirty="0">
                <a:solidFill>
                  <a:schemeClr val="tx1"/>
                </a:solidFill>
              </a:rPr>
              <a:t>JAK?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lvl="0">
              <a:buClr>
                <a:srgbClr val="99CB38"/>
              </a:buClr>
            </a:pPr>
            <a:r>
              <a:rPr lang="cs-CZ" sz="3300" dirty="0">
                <a:solidFill>
                  <a:prstClr val="black"/>
                </a:solidFill>
              </a:rPr>
              <a:t>ZNÁT ÚDAJE O: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sz="3300" dirty="0">
                <a:solidFill>
                  <a:prstClr val="black"/>
                </a:solidFill>
              </a:rPr>
              <a:t> Cílové skupině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sz="3300" dirty="0">
                <a:solidFill>
                  <a:prstClr val="black"/>
                </a:solidFill>
              </a:rPr>
              <a:t> Překážkách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sz="3300" dirty="0">
                <a:solidFill>
                  <a:prstClr val="black"/>
                </a:solidFill>
              </a:rPr>
              <a:t> Příležitostech</a:t>
            </a:r>
          </a:p>
          <a:p>
            <a:pPr lvl="0">
              <a:buClr>
                <a:srgbClr val="99CB38"/>
              </a:buClr>
              <a:buFont typeface="Arial" panose="020B0604020202020204" pitchFamily="34" charset="0"/>
              <a:buChar char="•"/>
            </a:pPr>
            <a:r>
              <a:rPr lang="cs-CZ" sz="3300" dirty="0">
                <a:solidFill>
                  <a:prstClr val="black"/>
                </a:solidFill>
              </a:rPr>
              <a:t> Hlavním poselství</a:t>
            </a:r>
          </a:p>
          <a:p>
            <a:pPr marL="0" indent="0">
              <a:buNone/>
            </a:pPr>
            <a:endParaRPr lang="cs-CZ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b="1" dirty="0">
                <a:solidFill>
                  <a:schemeClr val="tx1"/>
                </a:solidFill>
              </a:rPr>
              <a:t>	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6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002293-F32E-4333-996F-F58E4D30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cs typeface="Calibri Light"/>
              </a:rPr>
              <a:t>Jak popularizovat </a:t>
            </a:r>
            <a:r>
              <a:rPr lang="cs-CZ" dirty="0" err="1">
                <a:cs typeface="Calibri Light"/>
              </a:rPr>
              <a:t>VaV</a:t>
            </a:r>
            <a:r>
              <a:rPr lang="cs-CZ" dirty="0">
                <a:cs typeface="Calibri Light"/>
              </a:rPr>
              <a:t> – </a:t>
            </a:r>
            <a:br>
              <a:rPr lang="cs-CZ" dirty="0">
                <a:cs typeface="Calibri Light"/>
              </a:rPr>
            </a:br>
            <a:r>
              <a:rPr lang="cs-CZ" dirty="0">
                <a:cs typeface="Calibri Light"/>
              </a:rPr>
              <a:t>krok za krokem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824D34-B1C2-4A80-8E5C-CEA08EBCC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 anchor="t">
            <a:normAutofit fontScale="92500" lnSpcReduction="10000"/>
          </a:bodyPr>
          <a:lstStyle/>
          <a:p>
            <a:r>
              <a:rPr lang="cs-CZ" dirty="0">
                <a:cs typeface="Calibri"/>
              </a:rPr>
              <a:t>POZNEJ SVÉHO FOLLOWERA</a:t>
            </a:r>
          </a:p>
          <a:p>
            <a:r>
              <a:rPr lang="cs-CZ" dirty="0">
                <a:cs typeface="Calibri"/>
              </a:rPr>
              <a:t>Kdo je to? </a:t>
            </a:r>
          </a:p>
          <a:p>
            <a:r>
              <a:rPr lang="sk-SK" dirty="0" err="1"/>
              <a:t>Jméno</a:t>
            </a:r>
            <a:r>
              <a:rPr lang="sk-SK" dirty="0"/>
              <a:t>: • </a:t>
            </a:r>
            <a:r>
              <a:rPr lang="sk-SK" dirty="0" err="1"/>
              <a:t>Věk</a:t>
            </a:r>
            <a:r>
              <a:rPr lang="sk-SK" dirty="0"/>
              <a:t>: • Pohlaví: • </a:t>
            </a:r>
            <a:r>
              <a:rPr lang="sk-SK" dirty="0" err="1"/>
              <a:t>Bydliště</a:t>
            </a:r>
            <a:r>
              <a:rPr lang="sk-SK" dirty="0"/>
              <a:t>: • </a:t>
            </a:r>
            <a:r>
              <a:rPr lang="sk-SK" dirty="0" err="1"/>
              <a:t>Vzdělání</a:t>
            </a:r>
            <a:r>
              <a:rPr lang="sk-SK" dirty="0"/>
              <a:t>: • Rodinný status</a:t>
            </a:r>
            <a:endParaRPr lang="cs-CZ" dirty="0">
              <a:cs typeface="Calibri"/>
            </a:endParaRPr>
          </a:p>
          <a:p>
            <a:r>
              <a:rPr lang="cs-CZ" dirty="0">
                <a:cs typeface="Calibri"/>
              </a:rPr>
              <a:t>Jaký je? </a:t>
            </a:r>
          </a:p>
          <a:p>
            <a:r>
              <a:rPr lang="cs-CZ" dirty="0">
                <a:cs typeface="Calibri"/>
              </a:rPr>
              <a:t>Jaké má koníčky? </a:t>
            </a:r>
          </a:p>
          <a:p>
            <a:r>
              <a:rPr lang="cs-CZ" dirty="0">
                <a:cs typeface="Calibri"/>
              </a:rPr>
              <a:t>Čemu se věnuje? </a:t>
            </a:r>
          </a:p>
          <a:p>
            <a:r>
              <a:rPr lang="cs-CZ" dirty="0">
                <a:cs typeface="Calibri"/>
              </a:rPr>
              <a:t>Proč by nás měl sledovat? </a:t>
            </a:r>
          </a:p>
          <a:p>
            <a:r>
              <a:rPr lang="cs-CZ" dirty="0">
                <a:cs typeface="Calibri"/>
              </a:rPr>
              <a:t>Jaký hodnotný obsah svému fanouškovi nabízíme?</a:t>
            </a:r>
          </a:p>
          <a:p>
            <a:r>
              <a:rPr lang="cs-CZ" dirty="0">
                <a:cs typeface="Calibri"/>
              </a:rPr>
              <a:t>Kdy je online?  </a:t>
            </a:r>
          </a:p>
          <a:p>
            <a:r>
              <a:rPr lang="sk-SK" dirty="0" err="1"/>
              <a:t>Jaký</a:t>
            </a:r>
            <a:r>
              <a:rPr lang="sk-SK" dirty="0"/>
              <a:t> je jeho typický </a:t>
            </a:r>
            <a:r>
              <a:rPr lang="sk-SK" dirty="0" err="1"/>
              <a:t>den</a:t>
            </a:r>
            <a:r>
              <a:rPr lang="sk-SK" dirty="0"/>
              <a:t>?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96E70BF-B14D-43C0-A58A-1E62CC6C13E4}"/>
              </a:ext>
            </a:extLst>
          </p:cNvPr>
          <p:cNvSpPr/>
          <p:nvPr/>
        </p:nvSpPr>
        <p:spPr>
          <a:xfrm>
            <a:off x="6300192" y="3501008"/>
            <a:ext cx="1944216" cy="23762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334B254-C450-479A-A61C-9484005B77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988" y="3548232"/>
            <a:ext cx="1724623" cy="229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4229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5573" y="4697260"/>
            <a:ext cx="8567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Děkuji za pozornost!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6" t="5147" r="24367"/>
          <a:stretch/>
        </p:blipFill>
        <p:spPr>
          <a:xfrm>
            <a:off x="2741667" y="588722"/>
            <a:ext cx="3635613" cy="410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38404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3304</Words>
  <Application>Microsoft Office PowerPoint</Application>
  <PresentationFormat>Předvádění na obrazovce (4:3)</PresentationFormat>
  <Paragraphs>595</Paragraphs>
  <Slides>92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9" baseType="lpstr">
      <vt:lpstr>Arial</vt:lpstr>
      <vt:lpstr>Calibri</vt:lpstr>
      <vt:lpstr>Calibri Light</vt:lpstr>
      <vt:lpstr>Gill Sans MT</vt:lpstr>
      <vt:lpstr>Times New Roman</vt:lpstr>
      <vt:lpstr>Wingdings 2</vt:lpstr>
      <vt:lpstr>Retrospektiva</vt:lpstr>
      <vt:lpstr>Prezentace aplikace PowerPoint</vt:lpstr>
      <vt:lpstr>Prezentace aplikace PowerPoint</vt:lpstr>
      <vt:lpstr>Základní informace</vt:lpstr>
      <vt:lpstr>Sylabus</vt:lpstr>
      <vt:lpstr>Doporučená literatura</vt:lpstr>
      <vt:lpstr>Prezentace aplikace PowerPoint</vt:lpstr>
      <vt:lpstr>1. lekce</vt:lpstr>
      <vt:lpstr>Komunikace (nejen) vědy</vt:lpstr>
      <vt:lpstr>1. Komunikace </vt:lpstr>
      <vt:lpstr>Prezentace aplikace PowerPoint</vt:lpstr>
      <vt:lpstr>Prezentace aplikace PowerPoint</vt:lpstr>
      <vt:lpstr>Prezentace aplikace PowerPoint</vt:lpstr>
      <vt:lpstr>Druhy komunikace </vt:lpstr>
      <vt:lpstr>2. Co je to věda?</vt:lpstr>
      <vt:lpstr>Kdo je to vědec?</vt:lpstr>
      <vt:lpstr>Postavení vědce v naší společnosti</vt:lpstr>
      <vt:lpstr>3. Komunikace vědy</vt:lpstr>
      <vt:lpstr>Komunikace vědy</vt:lpstr>
      <vt:lpstr>Vědecká komunikace</vt:lpstr>
      <vt:lpstr>Propagace VV institucí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Propagace VV instituce</vt:lpstr>
      <vt:lpstr>Komunikace s médii</vt:lpstr>
      <vt:lpstr>Komunikace s médii</vt:lpstr>
      <vt:lpstr>Komunikace s médii</vt:lpstr>
      <vt:lpstr>Komunikace s médii</vt:lpstr>
      <vt:lpstr>Komunikace s médii</vt:lpstr>
      <vt:lpstr>Komunikace s médii</vt:lpstr>
      <vt:lpstr>Komunikace s médii</vt:lpstr>
      <vt:lpstr>Komunikace s médii</vt:lpstr>
      <vt:lpstr>Komunikace s médií</vt:lpstr>
      <vt:lpstr>Komunikace s médii</vt:lpstr>
      <vt:lpstr>Komunikace s médií</vt:lpstr>
      <vt:lpstr>Komunikace s médii</vt:lpstr>
      <vt:lpstr>Komunikace s médii</vt:lpstr>
      <vt:lpstr>Prezentace aplikace PowerPoint</vt:lpstr>
      <vt:lpstr>Prezentace aplikace PowerPoint</vt:lpstr>
      <vt:lpstr>3. Komunikace vědy</vt:lpstr>
      <vt:lpstr>Popularizace VaV v obecném kontextu</vt:lpstr>
      <vt:lpstr>Popularizace  VaV</vt:lpstr>
      <vt:lpstr>Popularizace VaV</vt:lpstr>
      <vt:lpstr>Historie popularizace VaV</vt:lpstr>
      <vt:lpstr>Historie popularizace VaV</vt:lpstr>
      <vt:lpstr>Historie popularizace VaV</vt:lpstr>
      <vt:lpstr>Proč popularizovat VaV</vt:lpstr>
      <vt:lpstr>Proč popularizovat VaV</vt:lpstr>
      <vt:lpstr>Proč popularizovat VaV</vt:lpstr>
      <vt:lpstr>Proč popularizovat VaV</vt:lpstr>
      <vt:lpstr>Proč popularizovat VaV</vt:lpstr>
      <vt:lpstr>Proč popularizovat VaV</vt:lpstr>
      <vt:lpstr>Proč popularizovat VaV</vt:lpstr>
      <vt:lpstr>Proč popularizovat VaV</vt:lpstr>
      <vt:lpstr>Přínosy popularizace VaV</vt:lpstr>
      <vt:lpstr>Zájem české veřejnosti o VaV</vt:lpstr>
      <vt:lpstr>Legislativa popularizace VaV</vt:lpstr>
      <vt:lpstr>Financování popularizace VaV</vt:lpstr>
      <vt:lpstr>Financování popularizace VaV</vt:lpstr>
      <vt:lpstr>Financování popularizace VaV</vt:lpstr>
      <vt:lpstr>Financování popularizace VaV</vt:lpstr>
      <vt:lpstr>Dělení popularizace VaV</vt:lpstr>
      <vt:lpstr>Dělení popularizace VaV</vt:lpstr>
      <vt:lpstr>Dělení popularizace VaV</vt:lpstr>
      <vt:lpstr>Dělení popularizace VaV</vt:lpstr>
      <vt:lpstr>Není věda jako věda</vt:lpstr>
      <vt:lpstr>Popularizátor(ka)</vt:lpstr>
      <vt:lpstr>Popularizátor(ka)</vt:lpstr>
      <vt:lpstr>Popularizátor(ka)</vt:lpstr>
      <vt:lpstr>Popularizátor(ka)</vt:lpstr>
      <vt:lpstr>Popularizátor(ka)</vt:lpstr>
      <vt:lpstr>Popularizátor(ka)</vt:lpstr>
      <vt:lpstr>Popularizátor(ka)</vt:lpstr>
      <vt:lpstr>Popularizátor(ka)</vt:lpstr>
      <vt:lpstr>Popularizátor(ka)</vt:lpstr>
      <vt:lpstr>Popularizátor(ka)</vt:lpstr>
      <vt:lpstr>Popularizátor(ka)</vt:lpstr>
      <vt:lpstr>Popularizátor(ka)</vt:lpstr>
      <vt:lpstr>Jak popularizovat VaV – krok za krokem</vt:lpstr>
      <vt:lpstr>Jak popularizovat VaV –  krok za krokem</vt:lpstr>
      <vt:lpstr>Jak popularizovat VaV –  krok za krokem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zuzka</dc:creator>
  <cp:lastModifiedBy>Martin Vitko</cp:lastModifiedBy>
  <cp:revision>316</cp:revision>
  <dcterms:created xsi:type="dcterms:W3CDTF">2017-02-19T18:39:43Z</dcterms:created>
  <dcterms:modified xsi:type="dcterms:W3CDTF">2019-03-03T20:08:38Z</dcterms:modified>
</cp:coreProperties>
</file>