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4"/>
  </p:notesMasterIdLst>
  <p:sldIdLst>
    <p:sldId id="256" r:id="rId3"/>
    <p:sldId id="293" r:id="rId4"/>
    <p:sldId id="294" r:id="rId5"/>
    <p:sldId id="295" r:id="rId6"/>
    <p:sldId id="296" r:id="rId7"/>
    <p:sldId id="316" r:id="rId8"/>
    <p:sldId id="297" r:id="rId9"/>
    <p:sldId id="299" r:id="rId10"/>
    <p:sldId id="300" r:id="rId11"/>
    <p:sldId id="301" r:id="rId12"/>
    <p:sldId id="302" r:id="rId13"/>
    <p:sldId id="303" r:id="rId14"/>
    <p:sldId id="304" r:id="rId15"/>
    <p:sldId id="306" r:id="rId16"/>
    <p:sldId id="305" r:id="rId17"/>
    <p:sldId id="307" r:id="rId18"/>
    <p:sldId id="308" r:id="rId19"/>
    <p:sldId id="309" r:id="rId20"/>
    <p:sldId id="319" r:id="rId21"/>
    <p:sldId id="310" r:id="rId22"/>
    <p:sldId id="312" r:id="rId23"/>
    <p:sldId id="313" r:id="rId24"/>
    <p:sldId id="311" r:id="rId25"/>
    <p:sldId id="288" r:id="rId26"/>
    <p:sldId id="275" r:id="rId27"/>
    <p:sldId id="276" r:id="rId28"/>
    <p:sldId id="286" r:id="rId29"/>
    <p:sldId id="257" r:id="rId30"/>
    <p:sldId id="314" r:id="rId31"/>
    <p:sldId id="318" r:id="rId32"/>
    <p:sldId id="317" r:id="rId33"/>
  </p:sldIdLst>
  <p:sldSz cx="9144000" cy="6858000" type="screen4x3"/>
  <p:notesSz cx="6858000" cy="9144000"/>
  <p:custDataLst>
    <p:tags r:id="rId35"/>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29"/>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79B94-7F00-4CD8-B55C-2FBD60E615A4}" type="datetimeFigureOut">
              <a:rPr lang="cs-CZ" smtClean="0"/>
              <a:t>23.4.2020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7D40C-D3FC-4E51-A924-B3FFA4EC0DDC}" type="slidenum">
              <a:rPr lang="cs-CZ" smtClean="0"/>
              <a:t>‹#›</a:t>
            </a:fld>
            <a:endParaRPr lang="cs-CZ"/>
          </a:p>
        </p:txBody>
      </p:sp>
    </p:spTree>
    <p:extLst>
      <p:ext uri="{BB962C8B-B14F-4D97-AF65-F5344CB8AC3E}">
        <p14:creationId xmlns:p14="http://schemas.microsoft.com/office/powerpoint/2010/main" val="384903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Pojem řízení v češtině se více přiklání k jednosměrnému řízení – tzn. jedu (řídím auto) z bodu A do bodu B. Zatímco pojem regulace je více myšlen v souvislosti s existencí zpětné vazby  - doporučuji používat ve fyziologii více pojem regulace (tím dáváte na vědomí, že víte o zpětnovazebném efektu) </a:t>
            </a:r>
            <a:r>
              <a:rPr lang="cs-CZ" dirty="0">
                <a:sym typeface="Wingdings" panose="05000000000000000000" pitchFamily="2" charset="2"/>
              </a:rPr>
              <a:t></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a:t>
            </a:fld>
            <a:endParaRPr lang="cs-CZ"/>
          </a:p>
        </p:txBody>
      </p:sp>
    </p:spTree>
    <p:extLst>
      <p:ext uri="{BB962C8B-B14F-4D97-AF65-F5344CB8AC3E}">
        <p14:creationId xmlns:p14="http://schemas.microsoft.com/office/powerpoint/2010/main" val="245333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Účinky sympatiku na srdeční frekvenci spočívají v efektu jejího zrychlení (zkracuje se trvání pomalé spontánní depolarizace </a:t>
            </a:r>
            <a:r>
              <a:rPr lang="cs-CZ" dirty="0" err="1"/>
              <a:t>pacemakerových</a:t>
            </a:r>
            <a:r>
              <a:rPr lang="cs-CZ" dirty="0"/>
              <a:t> buněk SA uzlu) – proto se efekt sympatiku označuje za pozitivní (pozitivně </a:t>
            </a:r>
            <a:r>
              <a:rPr lang="cs-CZ" dirty="0" err="1"/>
              <a:t>chronotropní</a:t>
            </a:r>
            <a:r>
              <a:rPr lang="cs-CZ" dirty="0"/>
              <a:t>), ve vztahu ke schopnosti se stáhnout (zvyšuje se kontraktilita) – pozitivně </a:t>
            </a:r>
            <a:r>
              <a:rPr lang="cs-CZ" dirty="0" err="1"/>
              <a:t>inotropní</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14</a:t>
            </a:fld>
            <a:endParaRPr lang="cs-CZ"/>
          </a:p>
        </p:txBody>
      </p:sp>
    </p:spTree>
    <p:extLst>
      <p:ext uri="{BB962C8B-B14F-4D97-AF65-F5344CB8AC3E}">
        <p14:creationId xmlns:p14="http://schemas.microsoft.com/office/powerpoint/2010/main" val="102364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dirty="0" err="1"/>
              <a:t>Baroreflex</a:t>
            </a:r>
            <a:r>
              <a:rPr lang="cs-CZ" dirty="0"/>
              <a:t> je reflex, kterým regulujeme krevní tlak změnou tepové frekvence. Hraje důležitou úlohu v krátkodobé regulaci krevního tlaku. Jeho centrum leží v oblasti prodloužené míchy (nemusíte rozlišovat jednotlivé typy jader…jen si uvědomte, že o této oblasti jsme mluvili v případě vlivu autonomního nervstva na srdce a cévy, a také v případě regulace dýchání…..jednotlivá centra regulací se „dotýkají“ a dochází tak k jejich vzájemnému ovlivňování ).</a:t>
            </a:r>
          </a:p>
          <a:p>
            <a:r>
              <a:rPr lang="cs-CZ" dirty="0"/>
              <a:t>Reflexní oblouk pro </a:t>
            </a:r>
            <a:r>
              <a:rPr lang="cs-CZ" dirty="0" err="1"/>
              <a:t>baroreflex</a:t>
            </a:r>
            <a:r>
              <a:rPr lang="cs-CZ" dirty="0"/>
              <a:t>:</a:t>
            </a:r>
          </a:p>
          <a:p>
            <a:r>
              <a:rPr lang="cs-CZ" dirty="0"/>
              <a:t> receptory: baroreceptory (</a:t>
            </a:r>
            <a:r>
              <a:rPr lang="cs-CZ" dirty="0" err="1"/>
              <a:t>mechanoreceptory</a:t>
            </a:r>
            <a:r>
              <a:rPr lang="cs-CZ" dirty="0"/>
              <a:t>-lépe „</a:t>
            </a:r>
            <a:r>
              <a:rPr lang="cs-CZ" dirty="0" err="1"/>
              <a:t>stretch</a:t>
            </a:r>
            <a:r>
              <a:rPr lang="cs-CZ" dirty="0"/>
              <a:t>=natahovací“, reagují na roztažení cévní stěny), místo lokalizace-sinus </a:t>
            </a:r>
            <a:r>
              <a:rPr lang="cs-CZ" dirty="0" err="1"/>
              <a:t>caroticus</a:t>
            </a:r>
            <a:r>
              <a:rPr lang="cs-CZ" dirty="0"/>
              <a:t> (ve stěně </a:t>
            </a:r>
            <a:r>
              <a:rPr lang="cs-CZ" dirty="0" err="1"/>
              <a:t>a.carotis</a:t>
            </a:r>
            <a:r>
              <a:rPr lang="cs-CZ" dirty="0"/>
              <a:t> </a:t>
            </a:r>
            <a:r>
              <a:rPr lang="cs-CZ" dirty="0" err="1"/>
              <a:t>externa</a:t>
            </a:r>
            <a:r>
              <a:rPr lang="cs-CZ" dirty="0"/>
              <a:t> těsně za rozdvojením </a:t>
            </a:r>
            <a:r>
              <a:rPr lang="cs-CZ" dirty="0" err="1"/>
              <a:t>a.carotis</a:t>
            </a:r>
            <a:r>
              <a:rPr lang="cs-CZ" dirty="0"/>
              <a:t> </a:t>
            </a:r>
            <a:r>
              <a:rPr lang="cs-CZ" dirty="0" err="1"/>
              <a:t>communis</a:t>
            </a:r>
            <a:r>
              <a:rPr lang="cs-CZ" dirty="0"/>
              <a:t>; a sinus </a:t>
            </a:r>
            <a:r>
              <a:rPr lang="cs-CZ" dirty="0" err="1"/>
              <a:t>aorticus</a:t>
            </a:r>
            <a:r>
              <a:rPr lang="cs-CZ" dirty="0"/>
              <a:t>)</a:t>
            </a:r>
          </a:p>
          <a:p>
            <a:r>
              <a:rPr lang="cs-CZ" dirty="0"/>
              <a:t>Aferentní dráha: ze sinus </a:t>
            </a:r>
            <a:r>
              <a:rPr lang="cs-CZ" dirty="0" err="1"/>
              <a:t>caroticus</a:t>
            </a:r>
            <a:r>
              <a:rPr lang="cs-CZ" dirty="0"/>
              <a:t> – </a:t>
            </a:r>
            <a:r>
              <a:rPr lang="cs-CZ" dirty="0" err="1"/>
              <a:t>n.IX</a:t>
            </a:r>
            <a:r>
              <a:rPr lang="cs-CZ" dirty="0"/>
              <a:t>, ze sinus </a:t>
            </a:r>
            <a:r>
              <a:rPr lang="cs-CZ" dirty="0" err="1"/>
              <a:t>aorticus</a:t>
            </a:r>
            <a:r>
              <a:rPr lang="cs-CZ" dirty="0"/>
              <a:t> – </a:t>
            </a:r>
            <a:r>
              <a:rPr lang="cs-CZ" dirty="0" err="1"/>
              <a:t>n.vagus</a:t>
            </a:r>
            <a:endParaRPr lang="cs-CZ" dirty="0"/>
          </a:p>
          <a:p>
            <a:r>
              <a:rPr lang="cs-CZ" dirty="0"/>
              <a:t>Centrum: prodloužená mícha</a:t>
            </a:r>
          </a:p>
          <a:p>
            <a:r>
              <a:rPr lang="cs-CZ" dirty="0"/>
              <a:t>Eferentní dráha: </a:t>
            </a:r>
          </a:p>
          <a:p>
            <a:r>
              <a:rPr lang="cs-CZ" dirty="0"/>
              <a:t>V případě potřeby snížit TK – přes parasympatická vlákna –</a:t>
            </a:r>
            <a:r>
              <a:rPr lang="cs-CZ" dirty="0" err="1"/>
              <a:t>rami</a:t>
            </a:r>
            <a:r>
              <a:rPr lang="cs-CZ" dirty="0"/>
              <a:t> </a:t>
            </a:r>
            <a:r>
              <a:rPr lang="cs-CZ" dirty="0" err="1"/>
              <a:t>cardiaci</a:t>
            </a:r>
            <a:r>
              <a:rPr lang="cs-CZ" dirty="0"/>
              <a:t> </a:t>
            </a:r>
            <a:r>
              <a:rPr lang="cs-CZ" dirty="0" err="1"/>
              <a:t>n.vagi</a:t>
            </a:r>
            <a:endParaRPr lang="cs-CZ" dirty="0"/>
          </a:p>
          <a:p>
            <a:r>
              <a:rPr lang="cs-CZ" dirty="0"/>
              <a:t>V případě potřeby zvýšit TK – sympatická vlákna </a:t>
            </a:r>
            <a:r>
              <a:rPr lang="cs-CZ" dirty="0" err="1"/>
              <a:t>nn.cardiaci</a:t>
            </a:r>
            <a:endParaRPr lang="cs-CZ" dirty="0"/>
          </a:p>
          <a:p>
            <a:r>
              <a:rPr lang="cs-CZ" dirty="0"/>
              <a:t>Efektor: </a:t>
            </a:r>
            <a:r>
              <a:rPr lang="cs-CZ" dirty="0" err="1"/>
              <a:t>pacemakerové</a:t>
            </a:r>
            <a:r>
              <a:rPr lang="cs-CZ" dirty="0"/>
              <a:t> buňky sinoatriálního uzlu v srdci</a:t>
            </a:r>
          </a:p>
          <a:p>
            <a:r>
              <a:rPr lang="cs-CZ" dirty="0"/>
              <a:t>V případě potřeby snížit TK – tzn. jde to přes snížení tepové frekvence (ještě více se zapojí parasympatikus), v SA uzlu – prodloužení pomalé spontánní depolarizace, vzruchy budou generovány s pomalejším frekvencí </a:t>
            </a:r>
          </a:p>
          <a:p>
            <a:r>
              <a:rPr lang="cs-CZ" dirty="0"/>
              <a:t>V případě potřeby zvýšit TK – tzn. jde to přes zvýšení tepové frekvence (více se uplatní vliv sympatiku), v SA uzlu – zkrácení pomalé spontánní depolarizace, vzruchy budou generovány s rychlejší frekvencí</a:t>
            </a:r>
          </a:p>
          <a:p>
            <a:r>
              <a:rPr lang="cs-CZ" dirty="0"/>
              <a:t>NEZAPOMENOUT, že Sympatický efekt má 2 větve: jedna jde k srdci (rychlý efekt, je schopna reakce tep po tepu), druhá k cévám: arterie v případě potřeby snížit tlak- klesá aktivita sympatiku – vazodilatace, snížení periferního odporu; v případě potřeby zvýšit krevní tlak – sympatikus zvýší svůj vliv na základní cévní tonus=vazokonstrikce, zvýšení periferního odporu. V žilním řečišti při potřebě snížit tlak:  snížený vliv sympatiku – </a:t>
            </a:r>
            <a:r>
              <a:rPr lang="cs-CZ" dirty="0" err="1"/>
              <a:t>venodilatace</a:t>
            </a:r>
            <a:r>
              <a:rPr lang="cs-CZ" dirty="0"/>
              <a:t>, zvýší se sice kapacita řečiště, více krve zůstane v žilách, tím méně krve doteče na plnění srdce-snížení venózního návratu, při potřebě zvýšit tlak: </a:t>
            </a:r>
            <a:r>
              <a:rPr lang="cs-CZ" dirty="0" err="1"/>
              <a:t>venokonstrikce</a:t>
            </a:r>
            <a:r>
              <a:rPr lang="cs-CZ" dirty="0"/>
              <a:t> – více krve se vypudí ze žil do oběhu, zvýší se venózní návrat a zvýší se tlak krve (tyto cévní reakce probíhají pomaleji – cca 10s trvání).</a:t>
            </a:r>
          </a:p>
          <a:p>
            <a:r>
              <a:rPr lang="cs-CZ" dirty="0"/>
              <a:t>Nutno ještě poznamenat, že v klidovém stavu je SA uzel pod vlivem obou částí autonomního nervového systému, s převahou parasympatiku (viz výše)</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18</a:t>
            </a:fld>
            <a:endParaRPr lang="cs-CZ"/>
          </a:p>
        </p:txBody>
      </p:sp>
    </p:spTree>
    <p:extLst>
      <p:ext uri="{BB962C8B-B14F-4D97-AF65-F5344CB8AC3E}">
        <p14:creationId xmlns:p14="http://schemas.microsoft.com/office/powerpoint/2010/main" val="19165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19</a:t>
            </a:fld>
            <a:endParaRPr lang="cs-CZ"/>
          </a:p>
        </p:txBody>
      </p:sp>
    </p:spTree>
    <p:extLst>
      <p:ext uri="{BB962C8B-B14F-4D97-AF65-F5344CB8AC3E}">
        <p14:creationId xmlns:p14="http://schemas.microsoft.com/office/powerpoint/2010/main" val="394491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Ještě jednou snímek pana profesora Jana Peňáze, profesora Fyziologického ústavu LF MU Brno, s jeho prototypem přístroje pro neinvazivní kontinuální měření krevního tlaku tep po tepu, z prstových (digitálních) artérií. Princip metody je </a:t>
            </a:r>
            <a:r>
              <a:rPr lang="cs-CZ" dirty="0" err="1"/>
              <a:t>fotopletysmografie</a:t>
            </a:r>
            <a:r>
              <a:rPr lang="cs-CZ" dirty="0"/>
              <a:t>.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20</a:t>
            </a:fld>
            <a:endParaRPr lang="cs-CZ"/>
          </a:p>
        </p:txBody>
      </p:sp>
    </p:spTree>
    <p:extLst>
      <p:ext uri="{BB962C8B-B14F-4D97-AF65-F5344CB8AC3E}">
        <p14:creationId xmlns:p14="http://schemas.microsoft.com/office/powerpoint/2010/main" val="365375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základě jeho patentu z roku 1969 byl vyroben tento přístroj- firma </a:t>
            </a:r>
            <a:r>
              <a:rPr lang="cs-CZ" dirty="0" err="1"/>
              <a:t>Ohmeda</a:t>
            </a:r>
            <a:r>
              <a:rPr lang="cs-CZ" dirty="0"/>
              <a:t> z USA, nazval se </a:t>
            </a:r>
            <a:r>
              <a:rPr lang="cs-CZ" dirty="0" err="1"/>
              <a:t>Finapres</a:t>
            </a:r>
            <a:r>
              <a:rPr lang="cs-CZ" dirty="0"/>
              <a:t> (</a:t>
            </a:r>
            <a:r>
              <a:rPr lang="cs-CZ" b="1" dirty="0" err="1"/>
              <a:t>fin</a:t>
            </a:r>
            <a:r>
              <a:rPr lang="cs-CZ" dirty="0" err="1"/>
              <a:t>ger</a:t>
            </a:r>
            <a:r>
              <a:rPr lang="cs-CZ" dirty="0"/>
              <a:t> </a:t>
            </a:r>
            <a:r>
              <a:rPr lang="cs-CZ" b="1" dirty="0" err="1"/>
              <a:t>a</a:t>
            </a:r>
            <a:r>
              <a:rPr lang="cs-CZ" dirty="0" err="1"/>
              <a:t>rterial</a:t>
            </a:r>
            <a:r>
              <a:rPr lang="cs-CZ" dirty="0"/>
              <a:t> </a:t>
            </a:r>
            <a:r>
              <a:rPr lang="cs-CZ" b="1" dirty="0" err="1"/>
              <a:t>pres</a:t>
            </a:r>
            <a:r>
              <a:rPr lang="cs-CZ" dirty="0" err="1"/>
              <a:t>sure</a:t>
            </a:r>
            <a:r>
              <a:rPr lang="cs-CZ" dirty="0"/>
              <a:t>)</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21</a:t>
            </a:fld>
            <a:endParaRPr lang="cs-CZ"/>
          </a:p>
        </p:txBody>
      </p:sp>
    </p:spTree>
    <p:extLst>
      <p:ext uri="{BB962C8B-B14F-4D97-AF65-F5344CB8AC3E}">
        <p14:creationId xmlns:p14="http://schemas.microsoft.com/office/powerpoint/2010/main" val="111325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tento, firmy FMS z Holandska.</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22</a:t>
            </a:fld>
            <a:endParaRPr lang="cs-CZ"/>
          </a:p>
        </p:txBody>
      </p:sp>
    </p:spTree>
    <p:extLst>
      <p:ext uri="{BB962C8B-B14F-4D97-AF65-F5344CB8AC3E}">
        <p14:creationId xmlns:p14="http://schemas.microsoft.com/office/powerpoint/2010/main" val="241805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dirty="0"/>
              <a:t>Pomocí Peňázovy metody kontinuálního měření krevního tlaku bylo ukázáno, že opravdu je krevní tlak dynamickou veličinou, která neustále kolísá, protože je zde snaha regulačních systémů udržet jej na relativně konstantní hodnotě. Na obrázku vidíte první záznam oběhových parametrů, mezi které řadíme hlavně tepovou frekvenci (HR) a krevní tlak (BP), popřípadě i krevní průtok (BF). Když k těmto oběhovým parametrům přidáme i záznam dýchání ( R) - můžeme si všimnout skoro periodicky (pravidelně ) se opakujících rychlejších vln v HR a BP křivce společně s dýcháním ( R) a o něco pomalejších vln v křivce průtokové (BF v našem případě je průtok krve prstem). Také si všimneme, že vlny v oběhových parametrech jakoby odpovídaly vlnám dýchacím…jak dýchání ovlivňuje krevní tlak a HR (zde je změna tepové frekvence odečítána jako délka tepových intervalů právě ze záznamu Peňázova </a:t>
            </a:r>
            <a:r>
              <a:rPr lang="cs-CZ" dirty="0" err="1"/>
              <a:t>fotopletysmografu</a:t>
            </a:r>
            <a:r>
              <a:rPr lang="cs-CZ" dirty="0"/>
              <a:t>).</a:t>
            </a:r>
          </a:p>
          <a:p>
            <a:r>
              <a:rPr lang="cs-CZ" dirty="0"/>
              <a:t>Když to všechno </a:t>
            </a:r>
            <a:r>
              <a:rPr lang="cs-CZ" dirty="0" err="1"/>
              <a:t>zjednoduššíme</a:t>
            </a:r>
            <a:r>
              <a:rPr lang="cs-CZ" dirty="0"/>
              <a:t>, tak Peňázova metoda znamenala začátek výzkumu problematiky variability (proměnlivosti) oběhových parametrů v závislosti na čase. Výzkumná centra se vrhla do bádání, které mělo odpovědět na otázku, zda dechové vlny ovlivňují tepovou frekvenci (ano, viz respirační sinusová arytmie…dodnes nejsou jasné všechny mechanismy) a zda kolísání tepové frekvence ovlivňuje kolísání krevního tlaku či naopak kolísání krevního tlaku ovlivňuje kolísání tepové frekvence (dodnes opět nejsou zcela jasné závěry), popř. jaké další děje zasahují do tohoto kolísání.</a:t>
            </a:r>
          </a:p>
          <a:p>
            <a:r>
              <a:rPr lang="cs-CZ" dirty="0"/>
              <a:t>K té posledně jmenované problematice – vstupuje do hry právě </a:t>
            </a:r>
            <a:r>
              <a:rPr lang="cs-CZ" dirty="0" err="1"/>
              <a:t>baroreflex</a:t>
            </a:r>
            <a:r>
              <a:rPr lang="cs-CZ" dirty="0"/>
              <a:t> – jako reflex, kterým je regulován krevní tlak změnou tepové frekvence – v podstatě se jedná o vzájemný tonus základních dvou složek autonomního nervového systému – tzn. sympatiku a parasympatiku. Pro vyjádření citlivosti jeho nastavení (vzájemného poměru sympatické a parasympatické složky autonomního nervového systému) byl určen parametr: citlivost </a:t>
            </a:r>
            <a:r>
              <a:rPr lang="cs-CZ" dirty="0" err="1"/>
              <a:t>baroreflexu</a:t>
            </a:r>
            <a:r>
              <a:rPr lang="cs-CZ" dirty="0"/>
              <a:t> (</a:t>
            </a:r>
            <a:r>
              <a:rPr lang="cs-CZ" dirty="0" err="1"/>
              <a:t>baroreflex</a:t>
            </a:r>
            <a:r>
              <a:rPr lang="cs-CZ" dirty="0"/>
              <a:t> sensitivity=BRS).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23</a:t>
            </a:fld>
            <a:endParaRPr lang="cs-CZ"/>
          </a:p>
        </p:txBody>
      </p:sp>
    </p:spTree>
    <p:extLst>
      <p:ext uri="{BB962C8B-B14F-4D97-AF65-F5344CB8AC3E}">
        <p14:creationId xmlns:p14="http://schemas.microsoft.com/office/powerpoint/2010/main" val="158070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Citlivost </a:t>
            </a:r>
            <a:r>
              <a:rPr lang="cs-CZ" dirty="0" err="1"/>
              <a:t>baroreflexu</a:t>
            </a:r>
            <a:r>
              <a:rPr lang="cs-CZ" dirty="0"/>
              <a:t> je definována – viz snímek. </a:t>
            </a:r>
          </a:p>
          <a:p>
            <a:r>
              <a:rPr lang="cs-CZ" dirty="0"/>
              <a:t>Jedná se o rychlost, s jakou regulační systém zareaguje na změny tlaku…nejlépe tak rychle, aby nedošlo (nejčastěji zvýšením krevního tlaku) k poškození organismu. Změna délky tepového intervalu o 16 </a:t>
            </a:r>
            <a:r>
              <a:rPr lang="cs-CZ" dirty="0" err="1"/>
              <a:t>ms</a:t>
            </a:r>
            <a:r>
              <a:rPr lang="cs-CZ" dirty="0"/>
              <a:t>/</a:t>
            </a:r>
            <a:r>
              <a:rPr lang="cs-CZ" dirty="0" err="1"/>
              <a:t>mmHg</a:t>
            </a:r>
            <a:r>
              <a:rPr lang="cs-CZ" dirty="0"/>
              <a:t> představuje rychlejší změnu regulačního systému, než změna o 6 mm/</a:t>
            </a:r>
            <a:r>
              <a:rPr lang="cs-CZ" dirty="0" err="1"/>
              <a:t>mmHg</a:t>
            </a:r>
            <a:r>
              <a:rPr lang="cs-CZ" dirty="0"/>
              <a:t>. </a:t>
            </a:r>
          </a:p>
          <a:p>
            <a:r>
              <a:rPr lang="cs-CZ" dirty="0"/>
              <a:t>BRS lze vypočítat pomocí různých metodami, každá má svoji výhodu i nevýhodu, neexistuje jedna ideální metodika.</a:t>
            </a:r>
          </a:p>
          <a:p>
            <a:r>
              <a:rPr lang="cs-CZ" dirty="0"/>
              <a:t>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24</a:t>
            </a:fld>
            <a:endParaRPr lang="cs-CZ"/>
          </a:p>
        </p:txBody>
      </p:sp>
    </p:spTree>
    <p:extLst>
      <p:ext uri="{BB962C8B-B14F-4D97-AF65-F5344CB8AC3E}">
        <p14:creationId xmlns:p14="http://schemas.microsoft.com/office/powerpoint/2010/main" val="326567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První výzkumníci šli cestou invazivní metody – pokusnému objektu byl vstříknut určitý objem </a:t>
            </a:r>
            <a:r>
              <a:rPr lang="cs-CZ" dirty="0" err="1"/>
              <a:t>vazokonstrikční</a:t>
            </a:r>
            <a:r>
              <a:rPr lang="cs-CZ" dirty="0"/>
              <a:t> či </a:t>
            </a:r>
            <a:r>
              <a:rPr lang="cs-CZ" dirty="0" err="1"/>
              <a:t>vazodilatační</a:t>
            </a:r>
            <a:r>
              <a:rPr lang="cs-CZ" dirty="0"/>
              <a:t> látky a sledovala se změna systolického krevního tlaku a jí odpovídající změna délky tepových intervalů. Stanoví se regresní přímka, ze které se odečítá hodnota BRS.</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25</a:t>
            </a:fld>
            <a:endParaRPr lang="cs-CZ"/>
          </a:p>
        </p:txBody>
      </p:sp>
    </p:spTree>
    <p:extLst>
      <p:ext uri="{BB962C8B-B14F-4D97-AF65-F5344CB8AC3E}">
        <p14:creationId xmlns:p14="http://schemas.microsoft.com/office/powerpoint/2010/main" val="3103849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Přibližně v roce 1973 pan </a:t>
            </a:r>
            <a:r>
              <a:rPr lang="cs-CZ" dirty="0" err="1"/>
              <a:t>Eckberg</a:t>
            </a:r>
            <a:r>
              <a:rPr lang="cs-CZ" dirty="0"/>
              <a:t> popsal neinvazivní metodu měření BRS pomocí „</a:t>
            </a:r>
            <a:r>
              <a:rPr lang="cs-CZ" dirty="0" err="1"/>
              <a:t>neck</a:t>
            </a:r>
            <a:r>
              <a:rPr lang="cs-CZ" dirty="0"/>
              <a:t> </a:t>
            </a:r>
            <a:r>
              <a:rPr lang="cs-CZ" dirty="0" err="1"/>
              <a:t>suction</a:t>
            </a:r>
            <a:r>
              <a:rPr lang="cs-CZ" dirty="0"/>
              <a:t>“ – límec kolem krku, s největším tlakem v místě baroreceptorů=sinus </a:t>
            </a:r>
            <a:r>
              <a:rPr lang="cs-CZ" dirty="0" err="1"/>
              <a:t>caroticus</a:t>
            </a:r>
            <a:r>
              <a:rPr lang="cs-CZ" dirty="0"/>
              <a:t> – změna tlaku na tato místa, sledování odpovědi měřením krevního tlaku. Nevýhoda – velká nepřesnost v přítlaku na baroreceptory.</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26</a:t>
            </a:fld>
            <a:endParaRPr lang="cs-CZ"/>
          </a:p>
        </p:txBody>
      </p:sp>
    </p:spTree>
    <p:extLst>
      <p:ext uri="{BB962C8B-B14F-4D97-AF65-F5344CB8AC3E}">
        <p14:creationId xmlns:p14="http://schemas.microsoft.com/office/powerpoint/2010/main" val="105320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tomto snímku je ukázáno další hledisko pro rozdělení regulací – z pohledu regulace celého organismu=systémové regulace, a regulace působící místně (lokálně) pouze v oblasti jednoho systému (např. v oblasti pracujících svalů);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4</a:t>
            </a:fld>
            <a:endParaRPr lang="cs-CZ"/>
          </a:p>
        </p:txBody>
      </p:sp>
    </p:spTree>
    <p:extLst>
      <p:ext uri="{BB962C8B-B14F-4D97-AF65-F5344CB8AC3E}">
        <p14:creationId xmlns:p14="http://schemas.microsoft.com/office/powerpoint/2010/main" val="120680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Další postup se snažil zachovat </a:t>
            </a:r>
            <a:r>
              <a:rPr lang="cs-CZ" dirty="0" err="1"/>
              <a:t>neinvazivitu</a:t>
            </a:r>
            <a:r>
              <a:rPr lang="cs-CZ" dirty="0"/>
              <a:t> měření a v prostředí laboratoří se začaly prosazovat matematické postupy vycházející právě z kontinuálního měření krevního tlaku a tepových intervalů (sledování vzájemných vztahů). V Brně na Fyziologickém ústavu tak v laboratoři pana profesora Peňáze další jeho kolegové (prof. Fišer, prof. Honzíková, prof. Sieglová) jako první publikovali použití tzv. spektrální analýzy krevního tlaku (použili spektrální analýzu na matematicky nespojitý signál). </a:t>
            </a:r>
          </a:p>
          <a:p>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27</a:t>
            </a:fld>
            <a:endParaRPr lang="cs-CZ"/>
          </a:p>
        </p:txBody>
      </p:sp>
    </p:spTree>
    <p:extLst>
      <p:ext uri="{BB962C8B-B14F-4D97-AF65-F5344CB8AC3E}">
        <p14:creationId xmlns:p14="http://schemas.microsoft.com/office/powerpoint/2010/main" val="170926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ltLang="cs-CZ" dirty="0"/>
              <a:t>Rozdělení metod pro stanovení variability oběhových parametrů, které ukazuje snímek, se týká metod vycházejících ze spontánního kolísání TK a TF, bez použití nějakého stimulu jako v předchozích metodách (bolus </a:t>
            </a:r>
            <a:r>
              <a:rPr lang="cs-CZ" altLang="cs-CZ" dirty="0" err="1"/>
              <a:t>vazokonstrikční</a:t>
            </a:r>
            <a:r>
              <a:rPr lang="cs-CZ" altLang="cs-CZ" dirty="0"/>
              <a:t> látky, tlak na baroreceptory). Metody časové domény pracují s časem v klasických jednotkách =sekunda. Vycházejí ze záznamů krevního tlaku a tepových intervalů buď v celé délce jednoho dne (24 hodin) nebo se záznam zpracovává po 5 minutách…tato zpracování se pak vyjadřují klasickými statistickými parametry: průměr a směrodatná odchylka, která vyjadřuje vlastně velikost kolísání signálu=tzn. jeho variabilitu. Vyjadřuje se číselnými hodnotami anebo grafickými (geometrické metody – např. </a:t>
            </a:r>
            <a:r>
              <a:rPr lang="cs-CZ" altLang="cs-CZ" dirty="0" err="1"/>
              <a:t>Pointcaré</a:t>
            </a:r>
            <a:r>
              <a:rPr lang="cs-CZ" altLang="cs-CZ" dirty="0"/>
              <a:t> graf)</a:t>
            </a:r>
          </a:p>
          <a:p>
            <a:pPr>
              <a:spcBef>
                <a:spcPct val="0"/>
              </a:spcBef>
            </a:pPr>
            <a:r>
              <a:rPr lang="cs-CZ" altLang="cs-CZ" dirty="0"/>
              <a:t>Metody frekvenční domény pracují s časem vyjádřeným frekvencí- </a:t>
            </a:r>
            <a:r>
              <a:rPr lang="cs-CZ" altLang="cs-CZ" dirty="0" err="1"/>
              <a:t>tzn.převrácenou</a:t>
            </a:r>
            <a:r>
              <a:rPr lang="cs-CZ" altLang="cs-CZ" dirty="0"/>
              <a:t> hodnotou=1/s=1 Hz, jeden signál rozkládají do více složek (jako když bílé světlo projde hranolem a ten ho rozloží do spekter jednotlivých vlnových délek….protože si můžeme všimnout(viz snímek 23), že  vlny v kolísání nejsou zcela pravidelné - předpokládáme více vln spojených dohromady (vlny 1.,2. 3.řádu – vlny s pomalejší frekvencí, s rychlejší frekvencí).</a:t>
            </a:r>
          </a:p>
        </p:txBody>
      </p:sp>
      <p:sp>
        <p:nvSpPr>
          <p:cNvPr id="61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EA4FD8A-5090-49E1-99BE-B0FC0F3B776E}" type="slidenum">
              <a:rPr lang="cs-CZ" altLang="cs-CZ"/>
              <a:pPr/>
              <a:t>28</a:t>
            </a:fld>
            <a:endParaRPr lang="cs-CZ" altLang="cs-CZ"/>
          </a:p>
        </p:txBody>
      </p:sp>
    </p:spTree>
    <p:extLst>
      <p:ext uri="{BB962C8B-B14F-4D97-AF65-F5344CB8AC3E}">
        <p14:creationId xmlns:p14="http://schemas.microsoft.com/office/powerpoint/2010/main" val="1195581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základě výsledků z mnoha vědeckých laboratoří  již víme, které regulační děje v organismu pracují na jednotlivých frekvencích a ovlivňují tak kolísání TK a TF – hlavně z pohledu vlivu sympatiku (pracuje na nízkých frekvencích) a parasympatiku (pracuje na vysokých frekvencích – viz  bílo-černé šipky.</a:t>
            </a:r>
          </a:p>
          <a:p>
            <a:r>
              <a:rPr lang="cs-CZ" sz="1200" b="0" i="0" u="none" strike="noStrike" kern="1200" baseline="0" dirty="0">
                <a:solidFill>
                  <a:schemeClr val="tx1"/>
                </a:solidFill>
                <a:latin typeface="+mn-lt"/>
                <a:ea typeface="+mn-ea"/>
                <a:cs typeface="+mn-cs"/>
              </a:rPr>
              <a:t>HF (</a:t>
            </a:r>
            <a:r>
              <a:rPr lang="cs-CZ" sz="1200" b="0" i="0" u="none" strike="noStrike" kern="1200" baseline="0" dirty="0" err="1">
                <a:solidFill>
                  <a:schemeClr val="tx1"/>
                </a:solidFill>
                <a:latin typeface="+mn-lt"/>
                <a:ea typeface="+mn-ea"/>
                <a:cs typeface="+mn-cs"/>
              </a:rPr>
              <a:t>high</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frequency</a:t>
            </a:r>
            <a:r>
              <a:rPr lang="cs-CZ" sz="1200" b="0" i="0" u="none" strike="noStrike" kern="1200" baseline="0" dirty="0">
                <a:solidFill>
                  <a:schemeClr val="tx1"/>
                </a:solidFill>
                <a:latin typeface="+mn-lt"/>
                <a:ea typeface="+mn-ea"/>
                <a:cs typeface="+mn-cs"/>
              </a:rPr>
              <a:t>)– vysokofrekvenční  pásmo 0,15-0,5 Hz - převážné působení parasympatiku;</a:t>
            </a:r>
          </a:p>
          <a:p>
            <a:r>
              <a:rPr lang="cs-CZ" sz="1200" b="0" i="0" u="none" strike="noStrike" kern="1200" baseline="0" dirty="0">
                <a:solidFill>
                  <a:schemeClr val="tx1"/>
                </a:solidFill>
                <a:latin typeface="+mn-lt"/>
                <a:ea typeface="+mn-ea"/>
                <a:cs typeface="+mn-cs"/>
              </a:rPr>
              <a:t>LF (</a:t>
            </a:r>
            <a:r>
              <a:rPr lang="cs-CZ" sz="1200" b="0" i="0" u="none" strike="noStrike" kern="1200" baseline="0" dirty="0" err="1">
                <a:solidFill>
                  <a:schemeClr val="tx1"/>
                </a:solidFill>
                <a:latin typeface="+mn-lt"/>
                <a:ea typeface="+mn-ea"/>
                <a:cs typeface="+mn-cs"/>
              </a:rPr>
              <a:t>low</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frequency</a:t>
            </a:r>
            <a:r>
              <a:rPr lang="cs-CZ" sz="1200" b="0" i="0" u="none" strike="noStrike" kern="1200" baseline="0" dirty="0">
                <a:solidFill>
                  <a:schemeClr val="tx1"/>
                </a:solidFill>
                <a:latin typeface="+mn-lt"/>
                <a:ea typeface="+mn-ea"/>
                <a:cs typeface="+mn-cs"/>
              </a:rPr>
              <a:t>) – nízké frekvence (0,07-0,15 Hz); průměrem je 10ti sekundový rytmus=0,1Hz – na této frekvenci se potkává vliv sympatiku a parasympatiku, pracuje na ní </a:t>
            </a:r>
            <a:r>
              <a:rPr lang="cs-CZ" sz="1200" b="0" i="0" u="none" strike="noStrike" kern="1200" baseline="0" dirty="0" err="1">
                <a:solidFill>
                  <a:schemeClr val="tx1"/>
                </a:solidFill>
                <a:latin typeface="+mn-lt"/>
                <a:ea typeface="+mn-ea"/>
                <a:cs typeface="+mn-cs"/>
              </a:rPr>
              <a:t>baroreflex</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VLF (very </a:t>
            </a:r>
            <a:r>
              <a:rPr lang="cs-CZ" sz="1200" b="0" i="0" u="none" strike="noStrike" kern="1200" baseline="0" dirty="0" err="1">
                <a:solidFill>
                  <a:schemeClr val="tx1"/>
                </a:solidFill>
                <a:latin typeface="+mn-lt"/>
                <a:ea typeface="+mn-ea"/>
                <a:cs typeface="+mn-cs"/>
              </a:rPr>
              <a:t>low</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frequency</a:t>
            </a:r>
            <a:r>
              <a:rPr lang="cs-CZ" sz="1200" b="0" i="0" u="none" strike="noStrike" kern="1200" baseline="0" dirty="0">
                <a:solidFill>
                  <a:schemeClr val="tx1"/>
                </a:solidFill>
                <a:latin typeface="+mn-lt"/>
                <a:ea typeface="+mn-ea"/>
                <a:cs typeface="+mn-cs"/>
              </a:rPr>
              <a:t>) – nízké frekvence (obvykle pod 0,05 Hz) – promítají se vlivy hormonální, termoregulační. </a:t>
            </a:r>
            <a:endParaRPr lang="cs-CZ" dirty="0"/>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29</a:t>
            </a:fld>
            <a:endParaRPr lang="cs-CZ"/>
          </a:p>
        </p:txBody>
      </p:sp>
    </p:spTree>
    <p:extLst>
      <p:ext uri="{BB962C8B-B14F-4D97-AF65-F5344CB8AC3E}">
        <p14:creationId xmlns:p14="http://schemas.microsoft.com/office/powerpoint/2010/main" val="1291780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Poznámky k otázce: Variabilita oběhových parametrů</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31</a:t>
            </a:fld>
            <a:endParaRPr lang="cs-CZ"/>
          </a:p>
        </p:txBody>
      </p:sp>
    </p:spTree>
    <p:extLst>
      <p:ext uri="{BB962C8B-B14F-4D97-AF65-F5344CB8AC3E}">
        <p14:creationId xmlns:p14="http://schemas.microsoft.com/office/powerpoint/2010/main" val="183313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pojem autoregulace znamená, že dochází v jednom orgánu či jeho části k situaci, že reguluje sám sebe (bez působení hormonů, které se vyprodukovaly a dotekly s krví nebo přes nervová vlákna, která přináší „rozkazy“ jak se chovat z nadřazeného CNS)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5</a:t>
            </a:fld>
            <a:endParaRPr lang="cs-CZ"/>
          </a:p>
        </p:txBody>
      </p:sp>
    </p:spTree>
    <p:extLst>
      <p:ext uri="{BB962C8B-B14F-4D97-AF65-F5344CB8AC3E}">
        <p14:creationId xmlns:p14="http://schemas.microsoft.com/office/powerpoint/2010/main" val="6855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Sir William  </a:t>
            </a:r>
            <a:r>
              <a:rPr lang="cs-CZ" dirty="0" err="1"/>
              <a:t>Bayliss</a:t>
            </a:r>
            <a:r>
              <a:rPr lang="cs-CZ" dirty="0"/>
              <a:t>, anglický fyziolog, foto z roku 1902 (zdroj: wikipedia.cz). </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6</a:t>
            </a:fld>
            <a:endParaRPr lang="cs-CZ"/>
          </a:p>
        </p:txBody>
      </p:sp>
    </p:spTree>
    <p:extLst>
      <p:ext uri="{BB962C8B-B14F-4D97-AF65-F5344CB8AC3E}">
        <p14:creationId xmlns:p14="http://schemas.microsoft.com/office/powerpoint/2010/main" val="267322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Různé metabolity působí místně změnu cévního napětí – prosím, propojte si tuto informaci s praktickým cvičením z fyziologie s názvem: Průtok krve předloktím měřený metodou pletysmografie (venózní okluzní pletysmografie). Poslední měřená situace byla po ischemii končetiny (okluzní manžeta byla na dobu cca 1 min nafouknuta na tlak vyšší než systolický, výsledkem byl (ihned po skončení ischemie) zvýšený průtok krve předloktím (na podkladě právě metabolické autoregulace v místě, které nebylo vyživováno, nicméně buňky, tkáně zůstávaly bez kyslíku, ale jejich metabolismus pokračoval, díky tomu se začaly hromadit (místně) zplodiny metabolismu (vzrůstal pCO2, koncentrace laktátu) a došlo k vazodilataci cév…v okamžiku skončení ischemie, krev začala proudit do více otevřených cév (</a:t>
            </a:r>
            <a:r>
              <a:rPr lang="cs-CZ" dirty="0" err="1"/>
              <a:t>vazodilatovaných</a:t>
            </a:r>
            <a:r>
              <a:rPr lang="cs-CZ" dirty="0"/>
              <a:t>)…zaznamenali jsme rychlejší nárůst objemu předloktí než v klidovém stavu. Zvýšeným průtokem se ALE také rychle metabolity zase odstranily, cévní tonus se vrátil do klidového postavení a tím pádem docela rychle se průtok krve předloktím po této ischemické epizodě vrátil zase ke klidovým hodnotám.</a:t>
            </a:r>
          </a:p>
          <a:p>
            <a:r>
              <a:rPr lang="cs-CZ" dirty="0"/>
              <a:t>Pozor na rozdílný efekt u hypoxie: v systémové cirkulaci -např. u kosterního svalstva vyvolá hypoxie dilataci cév, ALE v plicním řečišti dochází pod vlivem hypoxie k vazokonstrikci (podrobněji viz přednáška: Plicní cirkulace – doc. Bébarová)</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7</a:t>
            </a:fld>
            <a:endParaRPr lang="cs-CZ"/>
          </a:p>
        </p:txBody>
      </p:sp>
    </p:spTree>
    <p:extLst>
      <p:ext uri="{BB962C8B-B14F-4D97-AF65-F5344CB8AC3E}">
        <p14:creationId xmlns:p14="http://schemas.microsoft.com/office/powerpoint/2010/main" val="270414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Oxid dusnatý se dříve (než byla popsána jeho struktura) označoval jako z endotelu odvozený relaxační faktor (EDRF)</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9</a:t>
            </a:fld>
            <a:endParaRPr lang="cs-CZ"/>
          </a:p>
        </p:txBody>
      </p:sp>
    </p:spTree>
    <p:extLst>
      <p:ext uri="{BB962C8B-B14F-4D97-AF65-F5344CB8AC3E}">
        <p14:creationId xmlns:p14="http://schemas.microsoft.com/office/powerpoint/2010/main" val="125069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Bližší informace – viz endokrinologické přednášky - prof. Babula</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11</a:t>
            </a:fld>
            <a:endParaRPr lang="cs-CZ"/>
          </a:p>
        </p:txBody>
      </p:sp>
    </p:spTree>
    <p:extLst>
      <p:ext uri="{BB962C8B-B14F-4D97-AF65-F5344CB8AC3E}">
        <p14:creationId xmlns:p14="http://schemas.microsoft.com/office/powerpoint/2010/main" val="340006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Prosím, pamatujte si, že ve většině případů, základní cévní tonus drží sympatikus. Když „přitvrdí“ – bude vazokonstrikce, když povolí – nastane vazodilatace.</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12</a:t>
            </a:fld>
            <a:endParaRPr lang="cs-CZ"/>
          </a:p>
        </p:txBody>
      </p:sp>
    </p:spTree>
    <p:extLst>
      <p:ext uri="{BB962C8B-B14F-4D97-AF65-F5344CB8AC3E}">
        <p14:creationId xmlns:p14="http://schemas.microsoft.com/office/powerpoint/2010/main" val="138711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Důležitá informace – klidová tepová frekvence u člověka je pod vlivem </a:t>
            </a:r>
            <a:r>
              <a:rPr lang="cs-CZ" dirty="0" err="1"/>
              <a:t>n.vagus</a:t>
            </a:r>
            <a:r>
              <a:rPr lang="cs-CZ" dirty="0"/>
              <a:t>=což se popisuje pojmem vagový tonus (udavatel srdečního rytmu – </a:t>
            </a:r>
            <a:r>
              <a:rPr lang="cs-CZ" dirty="0" err="1"/>
              <a:t>pacemakerové</a:t>
            </a:r>
            <a:r>
              <a:rPr lang="cs-CZ" dirty="0"/>
              <a:t> buňky Sinoatriálního uzlu v srdci jsou v klidu pod vlivem </a:t>
            </a:r>
            <a:r>
              <a:rPr lang="cs-CZ" dirty="0" err="1"/>
              <a:t>n.vagu</a:t>
            </a:r>
            <a:r>
              <a:rPr lang="cs-CZ" dirty="0"/>
              <a:t>=parasympatiku). Dnes už máme na to i důkaz…a sice, když srovnáme klidovou tepovou frekvenci zdravých osob a osob (pacientů) po transplantaci srdce - pacienti vykazují rychlejší TF kolem 100 a více tepů/min - toto je vlastní tepová frekvence SA uzlu, bez zásahu-vlivu parasympatiku).</a:t>
            </a:r>
          </a:p>
          <a:p>
            <a:r>
              <a:rPr lang="cs-CZ" dirty="0"/>
              <a:t>Vzhledem k tomu, že </a:t>
            </a:r>
            <a:r>
              <a:rPr lang="cs-CZ" dirty="0" err="1"/>
              <a:t>n.vagus</a:t>
            </a:r>
            <a:r>
              <a:rPr lang="cs-CZ" dirty="0"/>
              <a:t>-zástupce vlivu parasympatiku na tepovou frekvenci působí snížení TF – proto se jeho účinek označuje jako negativní (negativně </a:t>
            </a:r>
            <a:r>
              <a:rPr lang="cs-CZ" dirty="0" err="1"/>
              <a:t>chronotropní</a:t>
            </a:r>
            <a:r>
              <a:rPr lang="cs-CZ" dirty="0"/>
              <a:t>).</a:t>
            </a:r>
          </a:p>
          <a:p>
            <a:r>
              <a:rPr lang="cs-CZ" dirty="0"/>
              <a:t>Parasympatikus má i účinek  na kontraktilitu srdečního svalu (=na schopnost se stahovat) – opět ji snižuje – negativně </a:t>
            </a:r>
            <a:r>
              <a:rPr lang="cs-CZ" dirty="0" err="1"/>
              <a:t>inotropní</a:t>
            </a:r>
            <a:r>
              <a:rPr lang="cs-CZ" dirty="0"/>
              <a:t> (pozor na písmenka na začátku slova: </a:t>
            </a:r>
            <a:r>
              <a:rPr lang="cs-CZ" dirty="0" err="1"/>
              <a:t>INOtropní</a:t>
            </a:r>
            <a:r>
              <a:rPr lang="cs-CZ" dirty="0"/>
              <a:t> (nepoplést s pojmem pro ionty=IONO)</a:t>
            </a:r>
          </a:p>
        </p:txBody>
      </p:sp>
      <p:sp>
        <p:nvSpPr>
          <p:cNvPr id="4" name="Zástupný symbol pro číslo snímku 3"/>
          <p:cNvSpPr>
            <a:spLocks noGrp="1"/>
          </p:cNvSpPr>
          <p:nvPr>
            <p:ph type="sldNum" sz="quarter" idx="5"/>
          </p:nvPr>
        </p:nvSpPr>
        <p:spPr/>
        <p:txBody>
          <a:bodyPr/>
          <a:lstStyle/>
          <a:p>
            <a:fld id="{0C47D40C-D3FC-4E51-A924-B3FFA4EC0DDC}" type="slidenum">
              <a:rPr lang="cs-CZ" smtClean="0"/>
              <a:t>13</a:t>
            </a:fld>
            <a:endParaRPr lang="cs-CZ"/>
          </a:p>
        </p:txBody>
      </p:sp>
    </p:spTree>
    <p:extLst>
      <p:ext uri="{BB962C8B-B14F-4D97-AF65-F5344CB8AC3E}">
        <p14:creationId xmlns:p14="http://schemas.microsoft.com/office/powerpoint/2010/main" val="219477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23.4.2020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23.4.2020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23.4.2020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384CDCC-D818-453D-8AEA-3024B509FFDB}" type="datetimeFigureOut">
              <a:rPr lang="cs-CZ">
                <a:solidFill>
                  <a:prstClr val="black">
                    <a:tint val="75000"/>
                  </a:prstClr>
                </a:solidFill>
              </a:rPr>
              <a:pPr>
                <a:defRPr/>
              </a:pPr>
              <a:t>23.4.2020</a:t>
            </a:fld>
            <a:endParaRPr lang="cs-CZ">
              <a:solidFill>
                <a:prstClr val="black">
                  <a:tint val="75000"/>
                </a:prstClr>
              </a:solidFill>
            </a:endParaRPr>
          </a:p>
        </p:txBody>
      </p:sp>
      <p:sp>
        <p:nvSpPr>
          <p:cNvPr id="3"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4" name="Zástupný symbol pro číslo snímku 5"/>
          <p:cNvSpPr>
            <a:spLocks noGrp="1"/>
          </p:cNvSpPr>
          <p:nvPr>
            <p:ph type="sldNum" sz="quarter" idx="12"/>
          </p:nvPr>
        </p:nvSpPr>
        <p:spPr/>
        <p:txBody>
          <a:bodyPr/>
          <a:lstStyle>
            <a:lvl1pPr>
              <a:defRPr/>
            </a:lvl1pPr>
          </a:lstStyle>
          <a:p>
            <a:pPr>
              <a:defRPr/>
            </a:pPr>
            <a:fld id="{B4A8575C-7EA0-4984-9779-D92D3AE3B353}" type="slidenum">
              <a:rPr lang="cs-CZ">
                <a:solidFill>
                  <a:prstClr val="black">
                    <a:tint val="75000"/>
                  </a:prstClr>
                </a:solidFill>
              </a:rPr>
              <a:pPr>
                <a:defRPr/>
              </a:pPr>
              <a:t>‹#›</a:t>
            </a:fld>
            <a:endParaRPr lang="cs-CZ">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23.4.2020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3B6705A4-8FEE-4F0A-8B59-6FF6F6DDFBB8}" type="datetimeFigureOut">
              <a:rPr lang="cs-CZ" smtClean="0"/>
              <a:pPr/>
              <a:t>23.4.2020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23.4.2020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B6705A4-8FEE-4F0A-8B59-6FF6F6DDFBB8}" type="datetimeFigureOut">
              <a:rPr lang="cs-CZ" smtClean="0"/>
              <a:pPr/>
              <a:t>23.4.2020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3B6705A4-8FEE-4F0A-8B59-6FF6F6DDFBB8}" type="datetimeFigureOut">
              <a:rPr lang="cs-CZ" smtClean="0"/>
              <a:pPr/>
              <a:t>23.4.2020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B6705A4-8FEE-4F0A-8B59-6FF6F6DDFBB8}" type="datetimeFigureOut">
              <a:rPr lang="cs-CZ" smtClean="0"/>
              <a:pPr/>
              <a:t>23.4.2020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23.4.2020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3B6705A4-8FEE-4F0A-8B59-6FF6F6DDFBB8}" type="datetimeFigureOut">
              <a:rPr lang="cs-CZ" smtClean="0"/>
              <a:pPr/>
              <a:t>23.4.2020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8C81290-979E-4722-8142-C4ABD30893C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705A4-8FEE-4F0A-8B59-6FF6F6DDFBB8}" type="datetimeFigureOut">
              <a:rPr lang="cs-CZ" smtClean="0"/>
              <a:pPr/>
              <a:t>23.4.2020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1290-979E-4722-8142-C4ABD30893C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8434"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8435"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5348B5F-ACC6-4727-ABF8-44C0D9AFC451}" type="datetimeFigureOut">
              <a:rPr lang="cs-CZ">
                <a:solidFill>
                  <a:prstClr val="black">
                    <a:tint val="75000"/>
                  </a:prstClr>
                </a:solidFill>
              </a:rPr>
              <a:pPr>
                <a:defRPr/>
              </a:pPr>
              <a:t>23.4.2020</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653C38B-2C20-4B2C-91A2-C0FCF426166D}" type="slidenum">
              <a:rPr lang="cs-CZ">
                <a:solidFill>
                  <a:prstClr val="black">
                    <a:tint val="75000"/>
                  </a:prstClr>
                </a:solidFill>
              </a:rPr>
              <a:pPr>
                <a:defRPr/>
              </a:pPr>
              <a:t>‹#›</a:t>
            </a:fld>
            <a:endParaRPr lang="cs-CZ">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6" name="TextovéPole 5"/>
          <p:cNvSpPr txBox="1"/>
          <p:nvPr/>
        </p:nvSpPr>
        <p:spPr>
          <a:xfrm>
            <a:off x="235478" y="1340768"/>
            <a:ext cx="8701970" cy="2381027"/>
          </a:xfrm>
          <a:prstGeom prst="rect">
            <a:avLst/>
          </a:prstGeom>
          <a:solidFill>
            <a:schemeClr val="bg1">
              <a:lumMod val="50000"/>
              <a:alpha val="21000"/>
            </a:schemeClr>
          </a:solidFill>
        </p:spPr>
        <p:txBody>
          <a:bodyPr wrap="square" lIns="36000" tIns="36000" rIns="36000" bIns="3600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0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KARDIOVASKULÁRNÍ </a:t>
            </a:r>
          </a:p>
          <a:p>
            <a:pPr algn="ctr"/>
            <a:endParaRPr lang="cs-CZ" sz="50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a:p>
            <a:pPr algn="ctr"/>
            <a:r>
              <a:rPr lang="cs-CZ" sz="50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REGULACE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76672"/>
            <a:ext cx="8712968" cy="6264696"/>
          </a:xfrm>
        </p:spPr>
        <p:txBody>
          <a:bodyPr>
            <a:normAutofit fontScale="92500" lnSpcReduction="20000"/>
          </a:bodyPr>
          <a:lstStyle/>
          <a:p>
            <a:pPr marL="0" indent="0">
              <a:buNone/>
            </a:pPr>
            <a:r>
              <a:rPr lang="cs-CZ" b="1" dirty="0" err="1">
                <a:solidFill>
                  <a:srgbClr val="FF0000"/>
                </a:solidFill>
              </a:rPr>
              <a:t>Působky</a:t>
            </a:r>
            <a:r>
              <a:rPr lang="cs-CZ" b="1" dirty="0">
                <a:solidFill>
                  <a:srgbClr val="FF0000"/>
                </a:solidFill>
              </a:rPr>
              <a:t> produkované jinými tkáněmi</a:t>
            </a:r>
          </a:p>
          <a:p>
            <a:pPr marL="0" indent="0">
              <a:buNone/>
            </a:pPr>
            <a:r>
              <a:rPr lang="cs-CZ" b="1" dirty="0"/>
              <a:t>Histamin </a:t>
            </a:r>
            <a:r>
              <a:rPr lang="cs-CZ" sz="2000" dirty="0"/>
              <a:t>–</a:t>
            </a:r>
            <a:r>
              <a:rPr lang="cs-CZ" b="1" dirty="0"/>
              <a:t> </a:t>
            </a:r>
            <a:r>
              <a:rPr lang="cs-CZ" sz="2000" dirty="0"/>
              <a:t>přírodní endogenní látka s výskytem v buňkách plic, kůže, GIT, bazofilních granulocytech. Uvolňuje se při poškození, zánětu či alergické reakci v podstatě ze všech tkání.</a:t>
            </a:r>
          </a:p>
          <a:p>
            <a:pPr marL="0" indent="0">
              <a:buNone/>
            </a:pPr>
            <a:r>
              <a:rPr lang="cs-CZ" sz="2000" dirty="0"/>
              <a:t>Celkový efekt histaminu na krevní oběh: dilatace arteriol a kapilár, pokles systémového cévního odporu a tlaku krve, zvýšení propustnosti kapilár</a:t>
            </a:r>
          </a:p>
          <a:p>
            <a:pPr marL="0" indent="0">
              <a:buNone/>
            </a:pPr>
            <a:r>
              <a:rPr lang="cs-CZ" b="1" dirty="0"/>
              <a:t>Bradykinin </a:t>
            </a:r>
            <a:r>
              <a:rPr lang="cs-CZ" sz="2000" dirty="0"/>
              <a:t>–  zástupce plazmatických kininů (</a:t>
            </a:r>
            <a:r>
              <a:rPr lang="cs-CZ" sz="2000" dirty="0" err="1"/>
              <a:t>lyzylbradykinin</a:t>
            </a:r>
            <a:r>
              <a:rPr lang="cs-CZ" sz="2000" dirty="0"/>
              <a:t>=</a:t>
            </a:r>
            <a:r>
              <a:rPr lang="cs-CZ" sz="2000" dirty="0" err="1"/>
              <a:t>kalidin</a:t>
            </a:r>
            <a:r>
              <a:rPr lang="cs-CZ" sz="2000" dirty="0"/>
              <a:t>). Tvorba z </a:t>
            </a:r>
            <a:r>
              <a:rPr lang="cs-CZ" sz="2000" dirty="0" err="1"/>
              <a:t>kininogenů</a:t>
            </a:r>
            <a:r>
              <a:rPr lang="cs-CZ" sz="2000" dirty="0"/>
              <a:t> prostřednictvím proteáz=</a:t>
            </a:r>
            <a:r>
              <a:rPr lang="cs-CZ" sz="2000" dirty="0" err="1"/>
              <a:t>kalikreinů</a:t>
            </a:r>
            <a:r>
              <a:rPr lang="cs-CZ" sz="2000" dirty="0"/>
              <a:t> (plazmatický + tkáňový). Působení: ve tkáních, které při zvýšené aktivitě uvolňují </a:t>
            </a:r>
            <a:r>
              <a:rPr lang="cs-CZ" sz="2000" dirty="0" err="1"/>
              <a:t>kalikrein</a:t>
            </a:r>
            <a:r>
              <a:rPr lang="cs-CZ" sz="2000" dirty="0"/>
              <a:t>=slinné a potní žlázy - při intenzivním pocení vyvolá lokální vazodilataci.</a:t>
            </a:r>
          </a:p>
          <a:p>
            <a:pPr marL="0" indent="0">
              <a:buNone/>
            </a:pPr>
            <a:r>
              <a:rPr lang="cs-CZ" sz="2000" dirty="0"/>
              <a:t>10x silnější než histamin</a:t>
            </a:r>
          </a:p>
          <a:p>
            <a:pPr marL="0" indent="0">
              <a:buNone/>
            </a:pPr>
            <a:r>
              <a:rPr lang="cs-CZ" sz="2000" dirty="0"/>
              <a:t>Účinky v poškozených tkáních: relaxace hladkého svalstva, snížení tlaku krve, zvýšení propustnosti kapilár</a:t>
            </a:r>
          </a:p>
          <a:p>
            <a:pPr marL="0" indent="0">
              <a:buNone/>
            </a:pPr>
            <a:r>
              <a:rPr lang="cs-CZ" b="1" dirty="0"/>
              <a:t>Serotonin </a:t>
            </a:r>
            <a:r>
              <a:rPr lang="cs-CZ" sz="2000" dirty="0"/>
              <a:t>– výskyt: </a:t>
            </a:r>
            <a:r>
              <a:rPr lang="cs-CZ" sz="2000" dirty="0" err="1"/>
              <a:t>chromafinní</a:t>
            </a:r>
            <a:r>
              <a:rPr lang="cs-CZ" sz="2000" dirty="0"/>
              <a:t> buňky GIT, CNS, trombocyty</a:t>
            </a:r>
          </a:p>
          <a:p>
            <a:pPr marL="0" indent="0">
              <a:buNone/>
            </a:pPr>
            <a:r>
              <a:rPr lang="cs-CZ" sz="2000" dirty="0"/>
              <a:t>Vazba: serotonin + 5 HT receptory – po navázání na receptor dojde ke kontrakci hladkého svalstva  cév, bronchů i střeva</a:t>
            </a:r>
          </a:p>
          <a:p>
            <a:pPr marL="0" indent="0">
              <a:buNone/>
            </a:pPr>
            <a:r>
              <a:rPr lang="cs-CZ" sz="2000" dirty="0"/>
              <a:t>Účinek na cirkulaci je závislý na specifických vlastnostech cévního řečiště v jednotlivých orgánech: vazodilatace cév – kosterní svaly, kůže</a:t>
            </a:r>
          </a:p>
          <a:p>
            <a:pPr marL="0" indent="0">
              <a:buNone/>
            </a:pPr>
            <a:r>
              <a:rPr lang="cs-CZ" sz="2000" dirty="0"/>
              <a:t>                 : vazokonstrikce cév – ledviny, mozek, plíce, </a:t>
            </a:r>
            <a:r>
              <a:rPr lang="cs-CZ" sz="2000" dirty="0" err="1"/>
              <a:t>splanchnické</a:t>
            </a:r>
            <a:r>
              <a:rPr lang="cs-CZ" sz="2000" dirty="0"/>
              <a:t> řečiště</a:t>
            </a:r>
          </a:p>
          <a:p>
            <a:pPr marL="0" indent="0">
              <a:buNone/>
            </a:pPr>
            <a:r>
              <a:rPr lang="cs-CZ" sz="1700" dirty="0"/>
              <a:t>(serotonin – jako neurotransmiter – ovlivní procesy spánku a bdění, chování, příjem potravy, termoregulaci) </a:t>
            </a:r>
          </a:p>
          <a:p>
            <a:pPr marL="0" indent="0">
              <a:buNone/>
            </a:pPr>
            <a:endParaRPr lang="cs-CZ" dirty="0"/>
          </a:p>
          <a:p>
            <a:pPr marL="0" indent="0">
              <a:buNone/>
            </a:pPr>
            <a:endParaRPr lang="cs-CZ" b="1" dirty="0">
              <a:solidFill>
                <a:srgbClr val="FF0000"/>
              </a:solidFill>
            </a:endParaRPr>
          </a:p>
        </p:txBody>
      </p:sp>
    </p:spTree>
    <p:extLst>
      <p:ext uri="{BB962C8B-B14F-4D97-AF65-F5344CB8AC3E}">
        <p14:creationId xmlns:p14="http://schemas.microsoft.com/office/powerpoint/2010/main" val="309570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Systémová regulace</a:t>
            </a:r>
            <a:endParaRPr lang="cs-CZ" dirty="0"/>
          </a:p>
        </p:txBody>
      </p:sp>
      <p:sp>
        <p:nvSpPr>
          <p:cNvPr id="3" name="Zástupný symbol pro obsah 2"/>
          <p:cNvSpPr>
            <a:spLocks noGrp="1"/>
          </p:cNvSpPr>
          <p:nvPr>
            <p:ph idx="1"/>
          </p:nvPr>
        </p:nvSpPr>
        <p:spPr/>
        <p:txBody>
          <a:bodyPr>
            <a:normAutofit fontScale="92500" lnSpcReduction="10000"/>
          </a:bodyPr>
          <a:lstStyle/>
          <a:p>
            <a:endParaRPr lang="cs-CZ" dirty="0"/>
          </a:p>
          <a:p>
            <a:pPr marL="0" indent="0">
              <a:buNone/>
            </a:pPr>
            <a:r>
              <a:rPr lang="cs-CZ" b="1" dirty="0">
                <a:solidFill>
                  <a:srgbClr val="FF0000"/>
                </a:solidFill>
              </a:rPr>
              <a:t>HORMONÁLNÍ</a:t>
            </a:r>
            <a:r>
              <a:rPr lang="cs-CZ" dirty="0"/>
              <a:t> – působením hormonů ovlivňujících tonus hladkého svalstva cév:</a:t>
            </a:r>
          </a:p>
          <a:p>
            <a:pPr lvl="1"/>
            <a:r>
              <a:rPr lang="cs-CZ" dirty="0"/>
              <a:t>Katecholaminy </a:t>
            </a:r>
            <a:r>
              <a:rPr lang="cs-CZ" sz="1900" dirty="0"/>
              <a:t>(ze dřeně nadledvin, zástupci: adrenalin, noradrenalin, dopamin; účinky podobné jako při stimulaci sympatikem, s delší dobou trvání)</a:t>
            </a:r>
          </a:p>
          <a:p>
            <a:pPr lvl="1"/>
            <a:r>
              <a:rPr lang="cs-CZ" dirty="0"/>
              <a:t>Systém renin – </a:t>
            </a:r>
            <a:r>
              <a:rPr lang="cs-CZ" dirty="0" err="1"/>
              <a:t>angiotenzin</a:t>
            </a:r>
            <a:r>
              <a:rPr lang="cs-CZ" dirty="0"/>
              <a:t> </a:t>
            </a:r>
            <a:r>
              <a:rPr lang="cs-CZ" sz="1900" dirty="0"/>
              <a:t>(uplatňuje se hlavně při stresu)</a:t>
            </a:r>
          </a:p>
          <a:p>
            <a:pPr lvl="1"/>
            <a:r>
              <a:rPr lang="cs-CZ" dirty="0"/>
              <a:t>Antidiuretický hormon </a:t>
            </a:r>
            <a:r>
              <a:rPr lang="cs-CZ" sz="1900" dirty="0"/>
              <a:t>(mimo účinek na ledvinné tubuly vyvolává </a:t>
            </a:r>
            <a:r>
              <a:rPr lang="cs-CZ" sz="1900" dirty="0" err="1"/>
              <a:t>generalizovaně</a:t>
            </a:r>
            <a:r>
              <a:rPr lang="cs-CZ" sz="1900" dirty="0"/>
              <a:t> vazokonstrikci, nejvýrazněji v GIT a kožním řečišti)</a:t>
            </a:r>
          </a:p>
          <a:p>
            <a:pPr lvl="1"/>
            <a:r>
              <a:rPr lang="cs-CZ" dirty="0"/>
              <a:t>Atriální </a:t>
            </a:r>
            <a:r>
              <a:rPr lang="cs-CZ" dirty="0" err="1"/>
              <a:t>natriuretický</a:t>
            </a:r>
            <a:r>
              <a:rPr lang="cs-CZ" dirty="0"/>
              <a:t> peptid </a:t>
            </a:r>
            <a:r>
              <a:rPr lang="cs-CZ" sz="1900" dirty="0"/>
              <a:t>(syntéza v srdečních síních jako odpověď na roztažení – působí přímo na hladké svalstvo arteriálního a venózního řečiště </a:t>
            </a:r>
            <a:r>
              <a:rPr lang="cs-CZ" sz="1900" dirty="0" err="1"/>
              <a:t>vazodilatačně</a:t>
            </a:r>
            <a:r>
              <a:rPr lang="cs-CZ" sz="1900" dirty="0"/>
              <a:t> (sníží tlak krve)</a:t>
            </a:r>
          </a:p>
        </p:txBody>
      </p:sp>
    </p:spTree>
    <p:extLst>
      <p:ext uri="{BB962C8B-B14F-4D97-AF65-F5344CB8AC3E}">
        <p14:creationId xmlns:p14="http://schemas.microsoft.com/office/powerpoint/2010/main" val="36815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Systémová regulace</a:t>
            </a:r>
            <a:endParaRPr lang="cs-CZ" dirty="0"/>
          </a:p>
        </p:txBody>
      </p:sp>
      <p:sp>
        <p:nvSpPr>
          <p:cNvPr id="3" name="Zástupný symbol pro obsah 2"/>
          <p:cNvSpPr>
            <a:spLocks noGrp="1"/>
          </p:cNvSpPr>
          <p:nvPr>
            <p:ph idx="1"/>
          </p:nvPr>
        </p:nvSpPr>
        <p:spPr>
          <a:xfrm>
            <a:off x="179512" y="1600200"/>
            <a:ext cx="8712968" cy="4997152"/>
          </a:xfrm>
        </p:spPr>
        <p:txBody>
          <a:bodyPr>
            <a:normAutofit fontScale="92500"/>
          </a:bodyPr>
          <a:lstStyle/>
          <a:p>
            <a:pPr marL="0" indent="0">
              <a:buNone/>
            </a:pPr>
            <a:r>
              <a:rPr lang="cs-CZ" b="1" dirty="0">
                <a:solidFill>
                  <a:srgbClr val="FF0000"/>
                </a:solidFill>
              </a:rPr>
              <a:t>NERVOVÁ – přes autonomní nervový systém</a:t>
            </a:r>
          </a:p>
          <a:p>
            <a:pPr marL="0" indent="0">
              <a:buNone/>
            </a:pPr>
            <a:r>
              <a:rPr lang="cs-CZ" b="1" i="1" dirty="0">
                <a:solidFill>
                  <a:srgbClr val="FF0000"/>
                </a:solidFill>
              </a:rPr>
              <a:t>Sympatikus: vazokonstrikce</a:t>
            </a:r>
          </a:p>
          <a:p>
            <a:pPr marL="0" indent="0">
              <a:buNone/>
            </a:pPr>
            <a:r>
              <a:rPr lang="cs-CZ" sz="3000" dirty="0"/>
              <a:t>Většina hladké svaloviny cév – arterioly a vény, </a:t>
            </a:r>
          </a:p>
          <a:p>
            <a:pPr marL="0" indent="0">
              <a:buNone/>
            </a:pPr>
            <a:r>
              <a:rPr lang="cs-CZ" sz="3000" dirty="0"/>
              <a:t>aktivace sympatiku zprostředkovává klidový cévní tonus</a:t>
            </a:r>
          </a:p>
          <a:p>
            <a:pPr marL="0" indent="0">
              <a:buNone/>
            </a:pPr>
            <a:r>
              <a:rPr lang="cs-CZ" sz="3000" dirty="0"/>
              <a:t>(</a:t>
            </a:r>
            <a:r>
              <a:rPr lang="cs-CZ" sz="3000" dirty="0" err="1"/>
              <a:t>postgangliová</a:t>
            </a:r>
            <a:r>
              <a:rPr lang="cs-CZ" sz="3000" dirty="0"/>
              <a:t> vlákna – uvolnění noradrenalinu – působení na alfa1 adrenergní receptory</a:t>
            </a:r>
          </a:p>
          <a:p>
            <a:pPr marL="0" indent="0">
              <a:buNone/>
            </a:pPr>
            <a:r>
              <a:rPr lang="cs-CZ" b="1" i="1" dirty="0">
                <a:solidFill>
                  <a:srgbClr val="FF0000"/>
                </a:solidFill>
              </a:rPr>
              <a:t>Parasympatikus: vazodilatace</a:t>
            </a:r>
          </a:p>
          <a:p>
            <a:pPr marL="0" indent="0">
              <a:buNone/>
            </a:pPr>
            <a:r>
              <a:rPr lang="cs-CZ" dirty="0"/>
              <a:t>Pouze sakrální parasympatická </a:t>
            </a:r>
            <a:r>
              <a:rPr lang="cs-CZ" dirty="0" err="1"/>
              <a:t>cholinergní</a:t>
            </a:r>
            <a:r>
              <a:rPr lang="cs-CZ" dirty="0"/>
              <a:t> vlákna (Ach) </a:t>
            </a:r>
            <a:r>
              <a:rPr lang="cs-CZ" dirty="0" err="1"/>
              <a:t>inervující</a:t>
            </a:r>
            <a:r>
              <a:rPr lang="cs-CZ" dirty="0"/>
              <a:t> arterioly vnějších pohlavních orgánů</a:t>
            </a:r>
          </a:p>
          <a:p>
            <a:pPr marL="0" indent="0">
              <a:buNone/>
            </a:pPr>
            <a:endParaRPr lang="cs-CZ" b="1" i="1" dirty="0">
              <a:solidFill>
                <a:srgbClr val="FF0000"/>
              </a:solidFill>
            </a:endParaRPr>
          </a:p>
        </p:txBody>
      </p:sp>
    </p:spTree>
    <p:extLst>
      <p:ext uri="{BB962C8B-B14F-4D97-AF65-F5344CB8AC3E}">
        <p14:creationId xmlns:p14="http://schemas.microsoft.com/office/powerpoint/2010/main" val="2197037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856984" cy="1143000"/>
          </a:xfrm>
        </p:spPr>
        <p:txBody>
          <a:bodyPr>
            <a:noAutofit/>
          </a:bodyPr>
          <a:lstStyle/>
          <a:p>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a:normAutofit lnSpcReduction="10000"/>
          </a:bodyPr>
          <a:lstStyle/>
          <a:p>
            <a:pPr marL="0" indent="0">
              <a:buNone/>
            </a:pPr>
            <a:r>
              <a:rPr lang="cs-CZ" b="1" i="1" dirty="0"/>
              <a:t>Centrum </a:t>
            </a:r>
            <a:r>
              <a:rPr lang="cs-CZ" b="1" i="1" dirty="0" err="1"/>
              <a:t>kardiomotorické</a:t>
            </a:r>
            <a:r>
              <a:rPr lang="cs-CZ" b="1" i="1" dirty="0"/>
              <a:t> </a:t>
            </a:r>
            <a:r>
              <a:rPr lang="cs-CZ" dirty="0"/>
              <a:t>(pro regulaci srdeční činnosti)</a:t>
            </a:r>
          </a:p>
          <a:p>
            <a:pPr lvl="1"/>
            <a:r>
              <a:rPr lang="cs-CZ" dirty="0"/>
              <a:t>Rami </a:t>
            </a:r>
            <a:r>
              <a:rPr lang="cs-CZ" dirty="0" err="1"/>
              <a:t>cardiaci</a:t>
            </a:r>
            <a:r>
              <a:rPr lang="cs-CZ" dirty="0"/>
              <a:t> n. </a:t>
            </a:r>
            <a:r>
              <a:rPr lang="cs-CZ" dirty="0" err="1"/>
              <a:t>vagi</a:t>
            </a:r>
            <a:endParaRPr lang="cs-CZ" dirty="0"/>
          </a:p>
          <a:p>
            <a:pPr marL="0" indent="0">
              <a:buNone/>
            </a:pPr>
            <a:r>
              <a:rPr lang="cs-CZ" b="1" dirty="0" err="1">
                <a:solidFill>
                  <a:schemeClr val="tx2"/>
                </a:solidFill>
              </a:rPr>
              <a:t>Kardioinhibiční</a:t>
            </a:r>
            <a:r>
              <a:rPr lang="cs-CZ" b="1" dirty="0">
                <a:solidFill>
                  <a:schemeClr val="tx2"/>
                </a:solidFill>
              </a:rPr>
              <a:t> centrum: </a:t>
            </a:r>
            <a:r>
              <a:rPr lang="cs-CZ" dirty="0"/>
              <a:t>prodloužená mícha (</a:t>
            </a:r>
            <a:r>
              <a:rPr lang="cs-CZ" dirty="0" err="1"/>
              <a:t>ncl.dorsalis</a:t>
            </a:r>
            <a:r>
              <a:rPr lang="cs-CZ" dirty="0"/>
              <a:t>, </a:t>
            </a:r>
            <a:r>
              <a:rPr lang="cs-CZ" dirty="0" err="1"/>
              <a:t>ncl</a:t>
            </a:r>
            <a:r>
              <a:rPr lang="cs-CZ" dirty="0"/>
              <a:t>. </a:t>
            </a:r>
            <a:r>
              <a:rPr lang="cs-CZ" dirty="0" err="1"/>
              <a:t>ambiguus</a:t>
            </a:r>
            <a:r>
              <a:rPr lang="cs-CZ" dirty="0"/>
              <a:t>) – parasympatická vlákna </a:t>
            </a:r>
            <a:r>
              <a:rPr lang="cs-CZ" dirty="0" err="1"/>
              <a:t>X.hlavového</a:t>
            </a:r>
            <a:r>
              <a:rPr lang="cs-CZ" dirty="0"/>
              <a:t> nervu</a:t>
            </a:r>
          </a:p>
          <a:p>
            <a:pPr marL="0" indent="0">
              <a:buNone/>
            </a:pPr>
            <a:r>
              <a:rPr lang="cs-CZ" dirty="0"/>
              <a:t>	: je stále aktivní – tzv. vagový tonus</a:t>
            </a:r>
          </a:p>
          <a:p>
            <a:pPr marL="0" indent="0">
              <a:buNone/>
            </a:pPr>
            <a:r>
              <a:rPr lang="cs-CZ" dirty="0"/>
              <a:t>Účinky: „negativní“ – snížení frekvence srdce, snížení kontraktility </a:t>
            </a:r>
          </a:p>
          <a:p>
            <a:endParaRPr lang="cs-CZ" dirty="0"/>
          </a:p>
        </p:txBody>
      </p:sp>
    </p:spTree>
    <p:extLst>
      <p:ext uri="{BB962C8B-B14F-4D97-AF65-F5344CB8AC3E}">
        <p14:creationId xmlns:p14="http://schemas.microsoft.com/office/powerpoint/2010/main" val="387737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856984" cy="1143000"/>
          </a:xfrm>
        </p:spPr>
        <p:txBody>
          <a:bodyPr>
            <a:noAutofit/>
          </a:bodyPr>
          <a:lstStyle/>
          <a:p>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b="1" i="1" dirty="0"/>
              <a:t>Centrum </a:t>
            </a:r>
            <a:r>
              <a:rPr lang="cs-CZ" b="1" i="1" dirty="0" err="1"/>
              <a:t>kardiomotorické</a:t>
            </a:r>
            <a:r>
              <a:rPr lang="cs-CZ" b="1" i="1" dirty="0"/>
              <a:t> </a:t>
            </a:r>
            <a:r>
              <a:rPr lang="cs-CZ" dirty="0"/>
              <a:t>(pro regulaci srdeční činnosti)</a:t>
            </a:r>
          </a:p>
          <a:p>
            <a:pPr marL="457200" lvl="1" indent="0">
              <a:buNone/>
            </a:pPr>
            <a:r>
              <a:rPr lang="cs-CZ" dirty="0"/>
              <a:t> </a:t>
            </a:r>
          </a:p>
          <a:p>
            <a:pPr marL="0" indent="0">
              <a:buNone/>
            </a:pPr>
            <a:r>
              <a:rPr lang="cs-CZ" b="1" dirty="0" err="1">
                <a:solidFill>
                  <a:schemeClr val="tx2"/>
                </a:solidFill>
              </a:rPr>
              <a:t>Kardioexcitační</a:t>
            </a:r>
            <a:r>
              <a:rPr lang="cs-CZ" b="1" dirty="0">
                <a:solidFill>
                  <a:schemeClr val="tx2"/>
                </a:solidFill>
              </a:rPr>
              <a:t> centrum: </a:t>
            </a:r>
            <a:r>
              <a:rPr lang="cs-CZ" dirty="0"/>
              <a:t>není přesná lokalizace, předpoklad: retikulární formace laterální části prodloužené míchy – spinální centra sympatiku v segmentech Th1-Th3;  </a:t>
            </a:r>
            <a:r>
              <a:rPr lang="cs-CZ" dirty="0" err="1"/>
              <a:t>nn.cardiaci</a:t>
            </a:r>
            <a:endParaRPr lang="cs-CZ" dirty="0"/>
          </a:p>
          <a:p>
            <a:pPr marL="0" indent="0">
              <a:buNone/>
            </a:pPr>
            <a:endParaRPr lang="cs-CZ" dirty="0"/>
          </a:p>
          <a:p>
            <a:pPr marL="0" indent="0">
              <a:buNone/>
            </a:pPr>
            <a:r>
              <a:rPr lang="cs-CZ" dirty="0"/>
              <a:t>	Účinky: „pozitivní“ – zvýšení frekvence srdce, zvýšení kontraktility </a:t>
            </a:r>
          </a:p>
          <a:p>
            <a:endParaRPr lang="cs-CZ" dirty="0"/>
          </a:p>
        </p:txBody>
      </p:sp>
    </p:spTree>
    <p:extLst>
      <p:ext uri="{BB962C8B-B14F-4D97-AF65-F5344CB8AC3E}">
        <p14:creationId xmlns:p14="http://schemas.microsoft.com/office/powerpoint/2010/main" val="138534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856984" cy="1143000"/>
          </a:xfrm>
        </p:spPr>
        <p:txBody>
          <a:bodyPr>
            <a:noAutofit/>
          </a:bodyPr>
          <a:lstStyle/>
          <a:p>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a:xfrm>
            <a:off x="251520" y="1556792"/>
            <a:ext cx="8712968" cy="4525963"/>
          </a:xfrm>
        </p:spPr>
        <p:txBody>
          <a:bodyPr/>
          <a:lstStyle/>
          <a:p>
            <a:pPr marL="0" indent="0">
              <a:buNone/>
            </a:pPr>
            <a:r>
              <a:rPr lang="cs-CZ" b="1" i="1" dirty="0"/>
              <a:t>Centrum vazomotorické </a:t>
            </a:r>
            <a:r>
              <a:rPr lang="cs-CZ" dirty="0"/>
              <a:t>(pro regulaci činnosti cév)</a:t>
            </a:r>
          </a:p>
          <a:p>
            <a:pPr marL="0" indent="0">
              <a:buNone/>
            </a:pPr>
            <a:r>
              <a:rPr lang="cs-CZ" dirty="0"/>
              <a:t>Rozprostřeno v oblastech prodloužené míchy</a:t>
            </a:r>
          </a:p>
          <a:p>
            <a:pPr>
              <a:buFont typeface="Wingdings" panose="05000000000000000000" pitchFamily="2" charset="2"/>
              <a:buChar char="ü"/>
            </a:pPr>
            <a:r>
              <a:rPr lang="cs-CZ" i="1" dirty="0"/>
              <a:t>Presorická</a:t>
            </a:r>
            <a:r>
              <a:rPr lang="cs-CZ" dirty="0"/>
              <a:t> oblast (aktivace rostrální a laterální části – vazokonstrikce, zvýšení tlaku krve; stále aktivní, zodpovědné za cévní tonus)</a:t>
            </a:r>
          </a:p>
          <a:p>
            <a:pPr>
              <a:buFont typeface="Wingdings" panose="05000000000000000000" pitchFamily="2" charset="2"/>
              <a:buChar char="ü"/>
            </a:pPr>
            <a:endParaRPr lang="cs-CZ" dirty="0"/>
          </a:p>
          <a:p>
            <a:pPr>
              <a:buFont typeface="Wingdings" panose="05000000000000000000" pitchFamily="2" charset="2"/>
              <a:buChar char="ü"/>
            </a:pPr>
            <a:r>
              <a:rPr lang="cs-CZ" i="1" dirty="0" err="1"/>
              <a:t>Depresorická</a:t>
            </a:r>
            <a:r>
              <a:rPr lang="cs-CZ" dirty="0"/>
              <a:t> oblast (aktivace </a:t>
            </a:r>
            <a:r>
              <a:rPr lang="cs-CZ" dirty="0" err="1"/>
              <a:t>mediokaudální</a:t>
            </a:r>
            <a:r>
              <a:rPr lang="cs-CZ" dirty="0"/>
              <a:t> oblasti – vazodilatace, pokles tlaku krve)</a:t>
            </a:r>
          </a:p>
          <a:p>
            <a:endParaRPr lang="cs-CZ" dirty="0"/>
          </a:p>
        </p:txBody>
      </p:sp>
    </p:spTree>
    <p:extLst>
      <p:ext uri="{BB962C8B-B14F-4D97-AF65-F5344CB8AC3E}">
        <p14:creationId xmlns:p14="http://schemas.microsoft.com/office/powerpoint/2010/main" val="242304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856984" cy="1143000"/>
          </a:xfrm>
        </p:spPr>
        <p:txBody>
          <a:bodyPr>
            <a:noAutofit/>
          </a:bodyPr>
          <a:lstStyle/>
          <a:p>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a:xfrm>
            <a:off x="251520" y="1556792"/>
            <a:ext cx="8784976" cy="4525963"/>
          </a:xfrm>
        </p:spPr>
        <p:txBody>
          <a:bodyPr/>
          <a:lstStyle/>
          <a:p>
            <a:r>
              <a:rPr lang="cs-CZ" dirty="0"/>
              <a:t>Kardiovaskulární centra jsou ovlivněna informacemi z periferie a jiných oblastí CNS:</a:t>
            </a:r>
          </a:p>
          <a:p>
            <a:pPr lvl="1"/>
            <a:r>
              <a:rPr lang="cs-CZ" dirty="0"/>
              <a:t> z retikulární formace mostu, </a:t>
            </a:r>
            <a:r>
              <a:rPr lang="cs-CZ" dirty="0" err="1"/>
              <a:t>mezencefala</a:t>
            </a:r>
            <a:r>
              <a:rPr lang="cs-CZ" dirty="0"/>
              <a:t> a </a:t>
            </a:r>
            <a:r>
              <a:rPr lang="cs-CZ" dirty="0" err="1"/>
              <a:t>diencefala</a:t>
            </a:r>
            <a:endParaRPr lang="cs-CZ" dirty="0"/>
          </a:p>
          <a:p>
            <a:pPr lvl="1"/>
            <a:r>
              <a:rPr lang="cs-CZ" dirty="0"/>
              <a:t>z </a:t>
            </a:r>
            <a:r>
              <a:rPr lang="cs-CZ" dirty="0" err="1"/>
              <a:t>hypothalamu</a:t>
            </a:r>
            <a:r>
              <a:rPr lang="cs-CZ" dirty="0"/>
              <a:t> (zadní </a:t>
            </a:r>
            <a:r>
              <a:rPr lang="cs-CZ" dirty="0" err="1"/>
              <a:t>hypothalamus</a:t>
            </a:r>
            <a:r>
              <a:rPr lang="cs-CZ" dirty="0"/>
              <a:t> má vztah k sympatickému NS)</a:t>
            </a:r>
          </a:p>
          <a:p>
            <a:pPr lvl="1"/>
            <a:r>
              <a:rPr lang="cs-CZ" dirty="0"/>
              <a:t>z mozkové kůry – motorická oblast - regulace průtoku kosterními svaly</a:t>
            </a:r>
          </a:p>
          <a:p>
            <a:pPr lvl="1"/>
            <a:r>
              <a:rPr lang="cs-CZ" dirty="0"/>
              <a:t> limbický systém - v souvislosti s emocemi</a:t>
            </a:r>
          </a:p>
        </p:txBody>
      </p:sp>
    </p:spTree>
    <p:extLst>
      <p:ext uri="{BB962C8B-B14F-4D97-AF65-F5344CB8AC3E}">
        <p14:creationId xmlns:p14="http://schemas.microsoft.com/office/powerpoint/2010/main" val="379822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376238" y="1504950"/>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pPr>
            <a:endParaRPr lang="cs-CZ">
              <a:solidFill>
                <a:prstClr val="black"/>
              </a:solidFill>
              <a:latin typeface="Arial" pitchFamily="34" charset="0"/>
            </a:endParaRPr>
          </a:p>
        </p:txBody>
      </p:sp>
      <p:sp>
        <p:nvSpPr>
          <p:cNvPr id="57348" name="Text Box 4"/>
          <p:cNvSpPr txBox="1">
            <a:spLocks noChangeArrowheads="1"/>
          </p:cNvSpPr>
          <p:nvPr/>
        </p:nvSpPr>
        <p:spPr bwMode="auto">
          <a:xfrm>
            <a:off x="250825" y="549275"/>
            <a:ext cx="8489950" cy="64135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3600" b="1">
                <a:solidFill>
                  <a:srgbClr val="FF3300"/>
                </a:solidFill>
                <a:latin typeface="Arial" pitchFamily="34" charset="0"/>
              </a:rPr>
              <a:t>Regulační mechanismy krevního tlaku</a:t>
            </a:r>
            <a:endParaRPr lang="cs-CZ">
              <a:solidFill>
                <a:prstClr val="black"/>
              </a:solidFill>
              <a:latin typeface="Arial" pitchFamily="34" charset="0"/>
            </a:endParaRPr>
          </a:p>
        </p:txBody>
      </p:sp>
      <p:sp>
        <p:nvSpPr>
          <p:cNvPr id="57349" name="Text Box 5"/>
          <p:cNvSpPr txBox="1">
            <a:spLocks noChangeArrowheads="1"/>
          </p:cNvSpPr>
          <p:nvPr/>
        </p:nvSpPr>
        <p:spPr bwMode="auto">
          <a:xfrm>
            <a:off x="539750" y="1412875"/>
            <a:ext cx="6508385" cy="4955203"/>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2800" dirty="0">
                <a:solidFill>
                  <a:srgbClr val="FF0000"/>
                </a:solidFill>
              </a:rPr>
              <a:t>Systém </a:t>
            </a:r>
            <a:r>
              <a:rPr lang="cs-CZ" sz="2800" b="1" dirty="0">
                <a:solidFill>
                  <a:srgbClr val="FF0000"/>
                </a:solidFill>
              </a:rPr>
              <a:t>krátkodobé</a:t>
            </a:r>
            <a:r>
              <a:rPr lang="cs-CZ" sz="2800" dirty="0">
                <a:solidFill>
                  <a:srgbClr val="FF0000"/>
                </a:solidFill>
              </a:rPr>
              <a:t> regulace</a:t>
            </a:r>
          </a:p>
          <a:p>
            <a:pPr fontAlgn="base">
              <a:spcBef>
                <a:spcPct val="0"/>
              </a:spcBef>
              <a:spcAft>
                <a:spcPct val="0"/>
              </a:spcAft>
            </a:pPr>
            <a:r>
              <a:rPr lang="cs-CZ" sz="2800" dirty="0">
                <a:solidFill>
                  <a:srgbClr val="FF0000"/>
                </a:solidFill>
              </a:rPr>
              <a:t>   -  </a:t>
            </a:r>
            <a:r>
              <a:rPr lang="cs-CZ" sz="2800" dirty="0" err="1">
                <a:solidFill>
                  <a:srgbClr val="FF0000"/>
                </a:solidFill>
              </a:rPr>
              <a:t>baroreflex</a:t>
            </a:r>
            <a:endParaRPr lang="cs-CZ" sz="2800" dirty="0">
              <a:solidFill>
                <a:srgbClr val="FF0000"/>
              </a:solidFill>
            </a:endParaRPr>
          </a:p>
          <a:p>
            <a:pPr fontAlgn="base">
              <a:spcBef>
                <a:spcPct val="0"/>
              </a:spcBef>
              <a:spcAft>
                <a:spcPct val="0"/>
              </a:spcAft>
            </a:pPr>
            <a:endParaRPr lang="cs-CZ" sz="2800" dirty="0">
              <a:solidFill>
                <a:srgbClr val="FF0000"/>
              </a:solidFill>
            </a:endParaRPr>
          </a:p>
          <a:p>
            <a:pPr fontAlgn="base">
              <a:spcBef>
                <a:spcPct val="0"/>
              </a:spcBef>
              <a:spcAft>
                <a:spcPct val="0"/>
              </a:spcAft>
            </a:pPr>
            <a:r>
              <a:rPr lang="cs-CZ" sz="2800" dirty="0">
                <a:solidFill>
                  <a:srgbClr val="FF0000"/>
                </a:solidFill>
              </a:rPr>
              <a:t>Systém </a:t>
            </a:r>
            <a:r>
              <a:rPr lang="cs-CZ" sz="2800" b="1" dirty="0">
                <a:solidFill>
                  <a:srgbClr val="FF0000"/>
                </a:solidFill>
              </a:rPr>
              <a:t>střednědobé</a:t>
            </a:r>
            <a:r>
              <a:rPr lang="cs-CZ" sz="2800" dirty="0">
                <a:solidFill>
                  <a:srgbClr val="FF0000"/>
                </a:solidFill>
              </a:rPr>
              <a:t> regulace</a:t>
            </a:r>
          </a:p>
          <a:p>
            <a:pPr fontAlgn="base">
              <a:spcBef>
                <a:spcPct val="0"/>
              </a:spcBef>
              <a:spcAft>
                <a:spcPct val="0"/>
              </a:spcAft>
            </a:pPr>
            <a:r>
              <a:rPr lang="cs-CZ" sz="2800" dirty="0">
                <a:solidFill>
                  <a:srgbClr val="FF0000"/>
                </a:solidFill>
              </a:rPr>
              <a:t>  -  humorální regulace</a:t>
            </a:r>
          </a:p>
          <a:p>
            <a:pPr fontAlgn="base">
              <a:spcBef>
                <a:spcPct val="0"/>
              </a:spcBef>
              <a:spcAft>
                <a:spcPct val="0"/>
              </a:spcAft>
              <a:buFontTx/>
              <a:buChar char="•"/>
            </a:pPr>
            <a:r>
              <a:rPr lang="cs-CZ" sz="2400" dirty="0">
                <a:solidFill>
                  <a:prstClr val="black"/>
                </a:solidFill>
              </a:rPr>
              <a:t> sympatikem zprostředkovaný  vliv katecholaminů</a:t>
            </a:r>
          </a:p>
          <a:p>
            <a:pPr fontAlgn="base">
              <a:spcBef>
                <a:spcPct val="0"/>
              </a:spcBef>
              <a:spcAft>
                <a:spcPct val="0"/>
              </a:spcAft>
              <a:buFontTx/>
              <a:buChar char="•"/>
            </a:pPr>
            <a:r>
              <a:rPr lang="cs-CZ" sz="2400" dirty="0">
                <a:solidFill>
                  <a:prstClr val="black"/>
                </a:solidFill>
              </a:rPr>
              <a:t> systém renin-</a:t>
            </a:r>
            <a:r>
              <a:rPr lang="cs-CZ" sz="2400" dirty="0" err="1">
                <a:solidFill>
                  <a:prstClr val="black"/>
                </a:solidFill>
              </a:rPr>
              <a:t>angiotenzin</a:t>
            </a:r>
            <a:r>
              <a:rPr lang="cs-CZ" sz="2400" dirty="0">
                <a:solidFill>
                  <a:prstClr val="black"/>
                </a:solidFill>
              </a:rPr>
              <a:t>-aldosteron</a:t>
            </a:r>
          </a:p>
          <a:p>
            <a:pPr fontAlgn="base">
              <a:spcBef>
                <a:spcPct val="0"/>
              </a:spcBef>
              <a:spcAft>
                <a:spcPct val="0"/>
              </a:spcAft>
              <a:buFontTx/>
              <a:buChar char="•"/>
            </a:pPr>
            <a:r>
              <a:rPr lang="cs-CZ" sz="2400" dirty="0">
                <a:solidFill>
                  <a:prstClr val="black"/>
                </a:solidFill>
              </a:rPr>
              <a:t> působení antidiuretického hormonu</a:t>
            </a:r>
          </a:p>
          <a:p>
            <a:pPr fontAlgn="base">
              <a:spcBef>
                <a:spcPct val="0"/>
              </a:spcBef>
              <a:spcAft>
                <a:spcPct val="0"/>
              </a:spcAft>
            </a:pPr>
            <a:r>
              <a:rPr lang="cs-CZ" dirty="0">
                <a:solidFill>
                  <a:prstClr val="black"/>
                </a:solidFill>
              </a:rPr>
              <a:t>podrobněji viz přednášky Endokrinní systém</a:t>
            </a:r>
            <a:endParaRPr lang="cs-CZ" sz="2400" dirty="0">
              <a:solidFill>
                <a:prstClr val="black"/>
              </a:solidFill>
            </a:endParaRPr>
          </a:p>
          <a:p>
            <a:pPr fontAlgn="base">
              <a:spcBef>
                <a:spcPct val="0"/>
              </a:spcBef>
              <a:spcAft>
                <a:spcPct val="0"/>
              </a:spcAft>
            </a:pPr>
            <a:r>
              <a:rPr lang="cs-CZ" sz="2800" dirty="0">
                <a:solidFill>
                  <a:srgbClr val="FF0000"/>
                </a:solidFill>
              </a:rPr>
              <a:t>Systém </a:t>
            </a:r>
            <a:r>
              <a:rPr lang="cs-CZ" sz="2800" b="1" dirty="0">
                <a:solidFill>
                  <a:srgbClr val="FF0000"/>
                </a:solidFill>
              </a:rPr>
              <a:t>dlouhodobé</a:t>
            </a:r>
            <a:r>
              <a:rPr lang="cs-CZ" sz="2800" dirty="0">
                <a:solidFill>
                  <a:srgbClr val="FF0000"/>
                </a:solidFill>
              </a:rPr>
              <a:t> regulace</a:t>
            </a:r>
          </a:p>
          <a:p>
            <a:pPr fontAlgn="base">
              <a:spcBef>
                <a:spcPct val="0"/>
              </a:spcBef>
              <a:spcAft>
                <a:spcPct val="0"/>
              </a:spcAft>
            </a:pPr>
            <a:r>
              <a:rPr lang="cs-CZ" sz="2800" dirty="0">
                <a:solidFill>
                  <a:srgbClr val="FF0000"/>
                </a:solidFill>
              </a:rPr>
              <a:t>  -  regulační systém ledviny</a:t>
            </a:r>
            <a:r>
              <a:rPr lang="cs-CZ" dirty="0">
                <a:solidFill>
                  <a:srgbClr val="FF0000"/>
                </a:solidFill>
              </a:rPr>
              <a:t> </a:t>
            </a:r>
          </a:p>
          <a:p>
            <a:pPr fontAlgn="base">
              <a:spcBef>
                <a:spcPct val="0"/>
              </a:spcBef>
              <a:spcAft>
                <a:spcPct val="0"/>
              </a:spcAft>
            </a:pPr>
            <a:r>
              <a:rPr lang="cs-CZ" dirty="0">
                <a:solidFill>
                  <a:prstClr val="black"/>
                </a:solidFill>
              </a:rPr>
              <a:t>podrobněji viz přednášky Vylučovací systém</a:t>
            </a:r>
            <a:endParaRPr lang="cs-CZ" dirty="0">
              <a:solidFill>
                <a:srgbClr val="FF0000"/>
              </a:solidFill>
            </a:endParaRPr>
          </a:p>
        </p:txBody>
      </p:sp>
    </p:spTree>
    <p:extLst>
      <p:ext uri="{BB962C8B-B14F-4D97-AF65-F5344CB8AC3E}">
        <p14:creationId xmlns:p14="http://schemas.microsoft.com/office/powerpoint/2010/main" val="52342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25" name="Text Box 37"/>
          <p:cNvSpPr txBox="1">
            <a:spLocks noChangeArrowheads="1"/>
          </p:cNvSpPr>
          <p:nvPr/>
        </p:nvSpPr>
        <p:spPr bwMode="auto">
          <a:xfrm>
            <a:off x="323850" y="260350"/>
            <a:ext cx="8280400" cy="1066800"/>
          </a:xfrm>
          <a:prstGeom prst="rect">
            <a:avLst/>
          </a:prstGeom>
          <a:noFill/>
          <a:ln w="9525">
            <a:noFill/>
            <a:miter lim="800000"/>
            <a:headEnd/>
            <a:tailEnd/>
          </a:ln>
          <a:effectLst/>
        </p:spPr>
        <p:txBody>
          <a:bodyPr>
            <a:spAutoFit/>
          </a:bodyPr>
          <a:lstStyle/>
          <a:p>
            <a:pPr fontAlgn="base">
              <a:spcBef>
                <a:spcPct val="0"/>
              </a:spcBef>
              <a:spcAft>
                <a:spcPct val="0"/>
              </a:spcAft>
            </a:pPr>
            <a:r>
              <a:rPr lang="cs-CZ" sz="3200" dirty="0">
                <a:solidFill>
                  <a:srgbClr val="FF0000"/>
                </a:solidFill>
              </a:rPr>
              <a:t>Krátkodobá regulace krevního tlaku</a:t>
            </a:r>
          </a:p>
          <a:p>
            <a:pPr fontAlgn="base">
              <a:spcBef>
                <a:spcPct val="0"/>
              </a:spcBef>
              <a:spcAft>
                <a:spcPct val="0"/>
              </a:spcAft>
            </a:pPr>
            <a:r>
              <a:rPr lang="cs-CZ" sz="3200" dirty="0">
                <a:solidFill>
                  <a:srgbClr val="FF0000"/>
                </a:solidFill>
              </a:rPr>
              <a:t> </a:t>
            </a:r>
            <a:r>
              <a:rPr lang="cs-CZ" sz="3200" b="1" dirty="0">
                <a:solidFill>
                  <a:srgbClr val="FF0000"/>
                </a:solidFill>
              </a:rPr>
              <a:t>BAROREFLEX</a:t>
            </a: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67" y="1327150"/>
            <a:ext cx="8622466" cy="5054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C87FDB04-3BA6-4627-A4AD-59E7807AFB6F}"/>
              </a:ext>
            </a:extLst>
          </p:cNvPr>
          <p:cNvSpPr txBox="1"/>
          <p:nvPr/>
        </p:nvSpPr>
        <p:spPr>
          <a:xfrm>
            <a:off x="323850" y="6525344"/>
            <a:ext cx="4704429" cy="369332"/>
          </a:xfrm>
          <a:prstGeom prst="rect">
            <a:avLst/>
          </a:prstGeom>
          <a:noFill/>
        </p:spPr>
        <p:txBody>
          <a:bodyPr wrap="none" rtlCol="0">
            <a:spAutoFit/>
          </a:bodyPr>
          <a:lstStyle/>
          <a:p>
            <a:r>
              <a:rPr lang="cs-CZ" dirty="0"/>
              <a:t>Schéma převzato: Závodná Eva, PhD práce, 2007</a:t>
            </a:r>
          </a:p>
        </p:txBody>
      </p:sp>
    </p:spTree>
    <p:extLst>
      <p:ext uri="{BB962C8B-B14F-4D97-AF65-F5344CB8AC3E}">
        <p14:creationId xmlns:p14="http://schemas.microsoft.com/office/powerpoint/2010/main" val="385239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E7A8029-CA8F-4D0A-8E61-CBC65438F754}"/>
              </a:ext>
            </a:extLst>
          </p:cNvPr>
          <p:cNvSpPr txBox="1"/>
          <p:nvPr/>
        </p:nvSpPr>
        <p:spPr>
          <a:xfrm>
            <a:off x="349336" y="836712"/>
            <a:ext cx="8794664" cy="5447645"/>
          </a:xfrm>
          <a:prstGeom prst="rect">
            <a:avLst/>
          </a:prstGeom>
          <a:noFill/>
        </p:spPr>
        <p:txBody>
          <a:bodyPr wrap="square" rtlCol="0">
            <a:spAutoFit/>
          </a:bodyPr>
          <a:lstStyle/>
          <a:p>
            <a:r>
              <a:rPr lang="cs-CZ" sz="3600" b="1" dirty="0">
                <a:solidFill>
                  <a:srgbClr val="FF0000"/>
                </a:solidFill>
                <a:effectLst>
                  <a:outerShdw blurRad="38100" dist="38100" dir="2700000" algn="tl">
                    <a:srgbClr val="000000">
                      <a:alpha val="43137"/>
                    </a:srgbClr>
                  </a:outerShdw>
                </a:effectLst>
              </a:rPr>
              <a:t>VARIABILITA  OBĚHOVÝCH  </a:t>
            </a:r>
            <a:r>
              <a:rPr lang="cs-CZ" sz="3600" b="1" dirty="0" err="1">
                <a:solidFill>
                  <a:srgbClr val="FF0000"/>
                </a:solidFill>
                <a:effectLst>
                  <a:outerShdw blurRad="38100" dist="38100" dir="2700000" algn="tl">
                    <a:srgbClr val="000000">
                      <a:alpha val="43137"/>
                    </a:srgbClr>
                  </a:outerShdw>
                </a:effectLst>
              </a:rPr>
              <a:t>PARAMETR</a:t>
            </a:r>
            <a:r>
              <a:rPr lang="cs-CZ" sz="4800" b="1" dirty="0" err="1">
                <a:solidFill>
                  <a:srgbClr val="FF0000"/>
                </a:solidFill>
                <a:effectLst>
                  <a:outerShdw blurRad="38100" dist="38100" dir="2700000" algn="tl">
                    <a:srgbClr val="000000">
                      <a:alpha val="43137"/>
                    </a:srgbClr>
                  </a:outerShdw>
                </a:effectLst>
              </a:rPr>
              <a:t>ů</a:t>
            </a:r>
            <a:endParaRPr lang="cs-CZ" sz="4800" b="1" dirty="0">
              <a:solidFill>
                <a:srgbClr val="FF0000"/>
              </a:solidFill>
              <a:effectLst>
                <a:outerShdw blurRad="38100" dist="38100" dir="2700000" algn="tl">
                  <a:srgbClr val="000000">
                    <a:alpha val="43137"/>
                  </a:srgbClr>
                </a:outerShdw>
              </a:effectLst>
            </a:endParaRPr>
          </a:p>
          <a:p>
            <a:endParaRPr lang="cs-CZ" sz="2000" b="1" dirty="0">
              <a:solidFill>
                <a:srgbClr val="FF0000"/>
              </a:solidFill>
              <a:effectLst>
                <a:outerShdw blurRad="38100" dist="38100" dir="2700000" algn="tl">
                  <a:srgbClr val="000000">
                    <a:alpha val="43137"/>
                  </a:srgbClr>
                </a:outerShdw>
              </a:effectLst>
            </a:endParaRPr>
          </a:p>
          <a:p>
            <a:r>
              <a:rPr lang="cs-CZ" sz="2000" b="1" dirty="0">
                <a:solidFill>
                  <a:srgbClr val="FF0000"/>
                </a:solidFill>
                <a:effectLst>
                  <a:outerShdw blurRad="38100" dist="38100" dir="2700000" algn="tl">
                    <a:srgbClr val="000000">
                      <a:alpha val="43137"/>
                    </a:srgbClr>
                  </a:outerShdw>
                </a:effectLst>
              </a:rPr>
              <a:t>Příklady oběhových parametrů:</a:t>
            </a:r>
          </a:p>
          <a:p>
            <a:r>
              <a:rPr lang="cs-CZ" sz="2000" b="1" dirty="0">
                <a:solidFill>
                  <a:srgbClr val="FF0000"/>
                </a:solidFill>
                <a:effectLst>
                  <a:outerShdw blurRad="38100" dist="38100" dir="2700000" algn="tl">
                    <a:srgbClr val="000000">
                      <a:alpha val="43137"/>
                    </a:srgbClr>
                  </a:outerShdw>
                </a:effectLst>
              </a:rPr>
              <a:t>základní – krevní tlak,  srdeční /tepová frekvence, srdeční/tepové intervaly</a:t>
            </a:r>
          </a:p>
          <a:p>
            <a:endParaRPr lang="cs-CZ" sz="2000" b="1" dirty="0">
              <a:solidFill>
                <a:srgbClr val="FF0000"/>
              </a:solidFill>
              <a:effectLst>
                <a:outerShdw blurRad="38100" dist="38100" dir="2700000" algn="tl">
                  <a:srgbClr val="000000">
                    <a:alpha val="43137"/>
                  </a:srgbClr>
                </a:outerShdw>
              </a:effectLst>
            </a:endParaRPr>
          </a:p>
          <a:p>
            <a:r>
              <a:rPr lang="cs-CZ" sz="2000" b="1" dirty="0">
                <a:solidFill>
                  <a:srgbClr val="FF0000"/>
                </a:solidFill>
                <a:effectLst>
                  <a:outerShdw blurRad="38100" dist="38100" dir="2700000" algn="tl">
                    <a:srgbClr val="000000">
                      <a:alpha val="43137"/>
                    </a:srgbClr>
                  </a:outerShdw>
                </a:effectLst>
              </a:rPr>
              <a:t>Další: srdeční výdej, systolický objem, periferní rezistence – jsou obtížně měřitelné		</a:t>
            </a:r>
          </a:p>
          <a:p>
            <a:endParaRPr lang="cs-CZ" sz="2000" b="1" dirty="0">
              <a:solidFill>
                <a:srgbClr val="FF0000"/>
              </a:solidFill>
              <a:effectLst>
                <a:outerShdw blurRad="38100" dist="38100" dir="2700000" algn="tl">
                  <a:srgbClr val="000000">
                    <a:alpha val="43137"/>
                  </a:srgbClr>
                </a:outerShdw>
              </a:effectLst>
            </a:endParaRPr>
          </a:p>
          <a:p>
            <a:endParaRPr lang="cs-CZ" sz="2000" b="1" dirty="0">
              <a:solidFill>
                <a:srgbClr val="FF0000"/>
              </a:solidFill>
              <a:effectLst>
                <a:outerShdw blurRad="38100" dist="38100" dir="2700000" algn="tl">
                  <a:srgbClr val="000000">
                    <a:alpha val="43137"/>
                  </a:srgbClr>
                </a:outerShdw>
              </a:effectLst>
            </a:endParaRPr>
          </a:p>
          <a:p>
            <a:endParaRPr lang="cs-CZ" sz="2000" b="1" dirty="0">
              <a:solidFill>
                <a:srgbClr val="FF0000"/>
              </a:solidFill>
              <a:effectLst>
                <a:outerShdw blurRad="38100" dist="38100" dir="2700000" algn="tl">
                  <a:srgbClr val="000000">
                    <a:alpha val="43137"/>
                  </a:srgbClr>
                </a:outerShdw>
              </a:effectLst>
            </a:endParaRPr>
          </a:p>
          <a:p>
            <a:endParaRPr lang="cs-CZ" sz="2000" b="1" dirty="0">
              <a:solidFill>
                <a:srgbClr val="FF0000"/>
              </a:solidFill>
              <a:effectLst>
                <a:outerShdw blurRad="38100" dist="38100" dir="2700000" algn="tl">
                  <a:srgbClr val="000000">
                    <a:alpha val="43137"/>
                  </a:srgbClr>
                </a:outerShdw>
              </a:effectLst>
            </a:endParaRPr>
          </a:p>
          <a:p>
            <a:endParaRPr lang="cs-CZ" sz="2000" b="1" dirty="0">
              <a:solidFill>
                <a:srgbClr val="FF0000"/>
              </a:solidFill>
              <a:effectLst>
                <a:outerShdw blurRad="38100" dist="38100" dir="2700000" algn="tl">
                  <a:srgbClr val="000000">
                    <a:alpha val="43137"/>
                  </a:srgbClr>
                </a:outerShdw>
              </a:effectLst>
            </a:endParaRPr>
          </a:p>
          <a:p>
            <a:r>
              <a:rPr lang="cs-CZ" sz="2000" b="1" dirty="0">
                <a:solidFill>
                  <a:srgbClr val="FF0000"/>
                </a:solidFill>
                <a:effectLst>
                  <a:outerShdw blurRad="38100" dist="38100" dir="2700000" algn="tl">
                    <a:srgbClr val="000000">
                      <a:alpha val="43137"/>
                    </a:srgbClr>
                  </a:outerShdw>
                </a:effectLst>
              </a:rPr>
              <a:t>Poznámka:  </a:t>
            </a:r>
          </a:p>
          <a:p>
            <a:r>
              <a:rPr lang="cs-CZ" sz="2000" b="1" dirty="0">
                <a:solidFill>
                  <a:srgbClr val="FF0000"/>
                </a:solidFill>
                <a:effectLst>
                  <a:outerShdw blurRad="38100" dist="38100" dir="2700000" algn="tl">
                    <a:srgbClr val="000000">
                      <a:alpha val="43137"/>
                    </a:srgbClr>
                  </a:outerShdw>
                </a:effectLst>
              </a:rPr>
              <a:t>podrobněji viz: přednáška </a:t>
            </a:r>
            <a:r>
              <a:rPr lang="cs-CZ" sz="2000" b="1" dirty="0" err="1">
                <a:solidFill>
                  <a:srgbClr val="FF0000"/>
                </a:solidFill>
                <a:effectLst>
                  <a:outerShdw blurRad="38100" dist="38100" dir="2700000" algn="tl">
                    <a:srgbClr val="000000">
                      <a:alpha val="43137"/>
                    </a:srgbClr>
                  </a:outerShdw>
                </a:effectLst>
              </a:rPr>
              <a:t>mgr.</a:t>
            </a:r>
            <a:r>
              <a:rPr lang="cs-CZ" sz="2000" b="1" dirty="0">
                <a:solidFill>
                  <a:srgbClr val="FF0000"/>
                </a:solidFill>
                <a:effectLst>
                  <a:outerShdw blurRad="38100" dist="38100" dir="2700000" algn="tl">
                    <a:srgbClr val="000000">
                      <a:alpha val="43137"/>
                    </a:srgbClr>
                  </a:outerShdw>
                </a:effectLst>
              </a:rPr>
              <a:t> Jany Svačinové, PhD</a:t>
            </a:r>
          </a:p>
          <a:p>
            <a:r>
              <a:rPr lang="cs-CZ" sz="2000" b="1" dirty="0">
                <a:solidFill>
                  <a:srgbClr val="FF0000"/>
                </a:solidFill>
                <a:effectLst>
                  <a:outerShdw blurRad="38100" dist="38100" dir="2700000" algn="tl">
                    <a:srgbClr val="000000">
                      <a:alpha val="43137"/>
                    </a:srgbClr>
                  </a:outerShdw>
                </a:effectLst>
              </a:rPr>
              <a:t>	Vybrané kapitoly z fyziologie: Spektrální analýza krevního tlaku nebo</a:t>
            </a:r>
          </a:p>
          <a:p>
            <a:r>
              <a:rPr lang="cs-CZ" sz="2000" b="1" dirty="0">
                <a:solidFill>
                  <a:srgbClr val="FF0000"/>
                </a:solidFill>
                <a:effectLst>
                  <a:outerShdw blurRad="38100" dist="38100" dir="2700000" algn="tl">
                    <a:srgbClr val="000000">
                      <a:alpha val="43137"/>
                    </a:srgbClr>
                  </a:outerShdw>
                </a:effectLst>
              </a:rPr>
              <a:t>	viz: demonstrace – měření krevního tlaku a stanovení BRS</a:t>
            </a:r>
          </a:p>
        </p:txBody>
      </p:sp>
    </p:spTree>
    <p:extLst>
      <p:ext uri="{BB962C8B-B14F-4D97-AF65-F5344CB8AC3E}">
        <p14:creationId xmlns:p14="http://schemas.microsoft.com/office/powerpoint/2010/main" val="306725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2074242"/>
          </a:xfrm>
        </p:spPr>
        <p:txBody>
          <a:bodyPr>
            <a:normAutofit/>
          </a:body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TYPY REGULACÍ</a:t>
            </a:r>
            <a:b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z</a:t>
            </a:r>
            <a:b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40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obecného pohledu</a:t>
            </a:r>
            <a:endParaRPr lang="cs-CZ" sz="4000" dirty="0"/>
          </a:p>
        </p:txBody>
      </p:sp>
      <p:sp>
        <p:nvSpPr>
          <p:cNvPr id="3" name="Zástupný symbol pro obsah 2"/>
          <p:cNvSpPr>
            <a:spLocks noGrp="1"/>
          </p:cNvSpPr>
          <p:nvPr>
            <p:ph idx="1"/>
          </p:nvPr>
        </p:nvSpPr>
        <p:spPr>
          <a:xfrm>
            <a:off x="467544" y="2636912"/>
            <a:ext cx="8229600" cy="3744416"/>
          </a:xfrm>
        </p:spPr>
        <p:txBody>
          <a:bodyPr>
            <a:normAutofit/>
          </a:bodyPr>
          <a:lstStyle/>
          <a:p>
            <a:pPr marL="0" indent="0">
              <a:buNone/>
            </a:pPr>
            <a:r>
              <a:rPr lang="cs-CZ" dirty="0"/>
              <a:t>Rozdíl mezi pojmy: řízení    x   regulace</a:t>
            </a:r>
          </a:p>
          <a:p>
            <a:pPr marL="0" indent="0">
              <a:buNone/>
            </a:pPr>
            <a:endParaRPr lang="cs-CZ" dirty="0"/>
          </a:p>
          <a:p>
            <a:pPr marL="0" indent="0">
              <a:buNone/>
            </a:pPr>
            <a:r>
              <a:rPr lang="cs-CZ" dirty="0"/>
              <a:t>2 základní typy:</a:t>
            </a:r>
          </a:p>
          <a:p>
            <a:pPr>
              <a:buFont typeface="Wingdings" panose="05000000000000000000" pitchFamily="2" charset="2"/>
              <a:buChar char="ü"/>
            </a:pPr>
            <a:r>
              <a:rPr lang="cs-CZ" dirty="0"/>
              <a:t>nervová regulace</a:t>
            </a:r>
          </a:p>
          <a:p>
            <a:pPr>
              <a:buFont typeface="Wingdings" panose="05000000000000000000" pitchFamily="2" charset="2"/>
              <a:buChar char="ü"/>
            </a:pPr>
            <a:r>
              <a:rPr lang="cs-CZ" dirty="0"/>
              <a:t>humorální </a:t>
            </a:r>
          </a:p>
        </p:txBody>
      </p:sp>
    </p:spTree>
    <p:extLst>
      <p:ext uri="{BB962C8B-B14F-4D97-AF65-F5344CB8AC3E}">
        <p14:creationId xmlns:p14="http://schemas.microsoft.com/office/powerpoint/2010/main" val="217426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0" y="333375"/>
            <a:ext cx="9144000" cy="6156325"/>
          </a:xfrm>
          <a:prstGeom prst="rect">
            <a:avLst/>
          </a:prstGeom>
          <a:noFill/>
          <a:ln w="9525">
            <a:noFill/>
            <a:miter lim="800000"/>
            <a:headEnd/>
            <a:tailEnd/>
          </a:ln>
          <a:effectLst/>
        </p:spPr>
      </p:pic>
    </p:spTree>
    <p:extLst>
      <p:ext uri="{BB962C8B-B14F-4D97-AF65-F5344CB8AC3E}">
        <p14:creationId xmlns:p14="http://schemas.microsoft.com/office/powerpoint/2010/main" val="167996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28700" y="188913"/>
            <a:ext cx="6496050" cy="7620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4400" b="1">
                <a:solidFill>
                  <a:srgbClr val="CC3300"/>
                </a:solidFill>
                <a:effectLst>
                  <a:outerShdw blurRad="38100" dist="38100" dir="2700000" algn="tl">
                    <a:srgbClr val="C0C0C0"/>
                  </a:outerShdw>
                </a:effectLst>
                <a:latin typeface="Times New Roman" pitchFamily="18" charset="0"/>
              </a:rPr>
              <a:t>Finapres (Ohmeda, USA)</a:t>
            </a:r>
          </a:p>
        </p:txBody>
      </p:sp>
      <p:pic>
        <p:nvPicPr>
          <p:cNvPr id="75779" name="Picture 3" descr="IMG_0869"/>
          <p:cNvPicPr>
            <a:picLocks noChangeAspect="1" noChangeArrowheads="1"/>
          </p:cNvPicPr>
          <p:nvPr/>
        </p:nvPicPr>
        <p:blipFill>
          <a:blip r:embed="rId3" cstate="print"/>
          <a:srcRect/>
          <a:stretch>
            <a:fillRect/>
          </a:stretch>
        </p:blipFill>
        <p:spPr bwMode="auto">
          <a:xfrm>
            <a:off x="539750" y="1196975"/>
            <a:ext cx="7313613" cy="5484813"/>
          </a:xfrm>
          <a:prstGeom prst="rect">
            <a:avLst/>
          </a:prstGeom>
          <a:noFill/>
        </p:spPr>
      </p:pic>
    </p:spTree>
    <p:extLst>
      <p:ext uri="{BB962C8B-B14F-4D97-AF65-F5344CB8AC3E}">
        <p14:creationId xmlns:p14="http://schemas.microsoft.com/office/powerpoint/2010/main" val="96583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229005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6803" name="Text Box 3"/>
          <p:cNvSpPr txBox="1">
            <a:spLocks noChangeArrowheads="1"/>
          </p:cNvSpPr>
          <p:nvPr/>
        </p:nvSpPr>
        <p:spPr bwMode="auto">
          <a:xfrm>
            <a:off x="5127625" y="423863"/>
            <a:ext cx="390683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2400" b="1">
                <a:solidFill>
                  <a:srgbClr val="FF0000"/>
                </a:solidFill>
              </a:rPr>
              <a:t>Finometr (FMS, Nizozemí)</a:t>
            </a:r>
          </a:p>
        </p:txBody>
      </p:sp>
    </p:spTree>
    <p:extLst>
      <p:ext uri="{BB962C8B-B14F-4D97-AF65-F5344CB8AC3E}">
        <p14:creationId xmlns:p14="http://schemas.microsoft.com/office/powerpoint/2010/main" val="421149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260350"/>
            <a:ext cx="8218488" cy="1944688"/>
          </a:xfrm>
          <a:prstGeom prst="rect">
            <a:avLst/>
          </a:prstGeom>
          <a:noFill/>
          <a:ln w="9525">
            <a:noFill/>
            <a:miter lim="800000"/>
            <a:headEnd/>
            <a:tailEnd/>
          </a:ln>
          <a:effectLst/>
        </p:spPr>
        <p:txBody>
          <a:bodyPr anchor="ctr"/>
          <a:lstStyle/>
          <a:p>
            <a:pPr algn="ctr" fontAlgn="base">
              <a:lnSpc>
                <a:spcPct val="80000"/>
              </a:lnSpc>
              <a:spcBef>
                <a:spcPct val="0"/>
              </a:spcBef>
              <a:spcAft>
                <a:spcPct val="0"/>
              </a:spcAft>
            </a:pPr>
            <a:r>
              <a:rPr lang="cs-CZ" sz="4000" b="1" dirty="0">
                <a:solidFill>
                  <a:srgbClr val="CC3300"/>
                </a:solidFill>
                <a:effectLst>
                  <a:outerShdw blurRad="38100" dist="38100" dir="2700000" algn="tl">
                    <a:srgbClr val="C0C0C0"/>
                  </a:outerShdw>
                </a:effectLst>
              </a:rPr>
              <a:t>Záznam dýchání </a:t>
            </a:r>
          </a:p>
          <a:p>
            <a:pPr algn="ctr" fontAlgn="base">
              <a:lnSpc>
                <a:spcPct val="80000"/>
              </a:lnSpc>
              <a:spcBef>
                <a:spcPct val="0"/>
              </a:spcBef>
              <a:spcAft>
                <a:spcPct val="0"/>
              </a:spcAft>
            </a:pPr>
            <a:r>
              <a:rPr lang="cs-CZ" sz="4000" b="1" dirty="0">
                <a:solidFill>
                  <a:srgbClr val="CC3300"/>
                </a:solidFill>
                <a:effectLst>
                  <a:outerShdw blurRad="38100" dist="38100" dir="2700000" algn="tl">
                    <a:srgbClr val="C0C0C0"/>
                  </a:outerShdw>
                </a:effectLst>
              </a:rPr>
              <a:t>a vln v oběhových parametrech </a:t>
            </a:r>
            <a:br>
              <a:rPr lang="cs-CZ" sz="4000" b="1" dirty="0">
                <a:solidFill>
                  <a:srgbClr val="CC3300"/>
                </a:solidFill>
                <a:effectLst>
                  <a:outerShdw blurRad="38100" dist="38100" dir="2700000" algn="tl">
                    <a:srgbClr val="C0C0C0"/>
                  </a:outerShdw>
                </a:effectLst>
              </a:rPr>
            </a:br>
            <a:endParaRPr lang="cs-CZ" sz="4000" b="1" dirty="0">
              <a:solidFill>
                <a:srgbClr val="CC3300"/>
              </a:solidFill>
              <a:effectLst>
                <a:outerShdw blurRad="38100" dist="38100" dir="2700000" algn="tl">
                  <a:srgbClr val="C0C0C0"/>
                </a:outerShdw>
              </a:effectLst>
            </a:endParaRPr>
          </a:p>
        </p:txBody>
      </p:sp>
      <p:pic>
        <p:nvPicPr>
          <p:cNvPr id="77827" name="Picture 3" descr="obr11"/>
          <p:cNvPicPr>
            <a:picLocks noChangeAspect="1" noChangeArrowheads="1"/>
          </p:cNvPicPr>
          <p:nvPr/>
        </p:nvPicPr>
        <p:blipFill>
          <a:blip r:embed="rId3" cstate="print"/>
          <a:srcRect/>
          <a:stretch>
            <a:fillRect/>
          </a:stretch>
        </p:blipFill>
        <p:spPr bwMode="auto">
          <a:xfrm>
            <a:off x="468313" y="2565400"/>
            <a:ext cx="8208962" cy="3978275"/>
          </a:xfrm>
          <a:prstGeom prst="rect">
            <a:avLst/>
          </a:prstGeom>
          <a:noFill/>
          <a:ln w="9525">
            <a:noFill/>
            <a:miter lim="800000"/>
            <a:headEnd/>
            <a:tailEnd/>
          </a:ln>
        </p:spPr>
      </p:pic>
    </p:spTree>
    <p:extLst>
      <p:ext uri="{BB962C8B-B14F-4D97-AF65-F5344CB8AC3E}">
        <p14:creationId xmlns:p14="http://schemas.microsoft.com/office/powerpoint/2010/main" val="1650892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ovéPole 24"/>
          <p:cNvSpPr txBox="1"/>
          <p:nvPr/>
        </p:nvSpPr>
        <p:spPr>
          <a:xfrm>
            <a:off x="468313" y="2349500"/>
            <a:ext cx="8351837" cy="3539430"/>
          </a:xfrm>
          <a:prstGeom prst="rect">
            <a:avLst/>
          </a:prstGeom>
          <a:noFill/>
        </p:spPr>
        <p:txBody>
          <a:bodyPr>
            <a:spAutoFit/>
          </a:bodyPr>
          <a:lstStyle/>
          <a:p>
            <a:pPr algn="just" fontAlgn="base">
              <a:spcBef>
                <a:spcPct val="0"/>
              </a:spcBef>
              <a:spcAft>
                <a:spcPct val="0"/>
              </a:spcAft>
            </a:pPr>
            <a:r>
              <a:rPr lang="cs-CZ" sz="3200" b="1" i="1" dirty="0">
                <a:solidFill>
                  <a:srgbClr val="FF0000"/>
                </a:solidFill>
                <a:effectLst>
                  <a:outerShdw blurRad="38100" dist="38100" dir="2700000" algn="tl">
                    <a:srgbClr val="C0C0C0"/>
                  </a:outerShdw>
                </a:effectLst>
              </a:rPr>
              <a:t>změna délky tepového intervalu vyvolaná</a:t>
            </a:r>
            <a:endParaRPr lang="cs-CZ" sz="3200" b="1" i="1" dirty="0">
              <a:solidFill>
                <a:srgbClr val="FF0000"/>
              </a:solidFill>
              <a:effectLst>
                <a:outerShdw blurRad="38100" dist="38100" dir="2700000" algn="tl">
                  <a:srgbClr val="C0C0C0"/>
                </a:outerShdw>
              </a:effectLst>
              <a:latin typeface="Arial" pitchFamily="34" charset="0"/>
            </a:endParaRPr>
          </a:p>
          <a:p>
            <a:pPr algn="just" fontAlgn="base">
              <a:spcBef>
                <a:spcPct val="0"/>
              </a:spcBef>
              <a:spcAft>
                <a:spcPct val="0"/>
              </a:spcAft>
            </a:pPr>
            <a:endParaRPr lang="cs-CZ" sz="3200" b="1" i="1" dirty="0">
              <a:solidFill>
                <a:srgbClr val="FF0000"/>
              </a:solidFill>
              <a:effectLst>
                <a:outerShdw blurRad="38100" dist="38100" dir="2700000" algn="tl">
                  <a:srgbClr val="C0C0C0"/>
                </a:outerShdw>
              </a:effectLst>
              <a:latin typeface="Arial" pitchFamily="34" charset="0"/>
            </a:endParaRPr>
          </a:p>
          <a:p>
            <a:pPr algn="just" fontAlgn="base">
              <a:spcBef>
                <a:spcPct val="0"/>
              </a:spcBef>
              <a:spcAft>
                <a:spcPct val="0"/>
              </a:spcAft>
            </a:pPr>
            <a:r>
              <a:rPr lang="cs-CZ" sz="3200" b="1" i="1" dirty="0">
                <a:solidFill>
                  <a:srgbClr val="FF0000"/>
                </a:solidFill>
                <a:effectLst>
                  <a:outerShdw blurRad="38100" dist="38100" dir="2700000" algn="tl">
                    <a:srgbClr val="C0C0C0"/>
                  </a:outerShdw>
                </a:effectLst>
              </a:rPr>
              <a:t> změnou systolického krevního tlaku o 1 </a:t>
            </a:r>
            <a:r>
              <a:rPr lang="cs-CZ" sz="3200" b="1" i="1" dirty="0" err="1">
                <a:solidFill>
                  <a:srgbClr val="FF0000"/>
                </a:solidFill>
                <a:effectLst>
                  <a:outerShdw blurRad="38100" dist="38100" dir="2700000" algn="tl">
                    <a:srgbClr val="C0C0C0"/>
                  </a:outerShdw>
                </a:effectLst>
              </a:rPr>
              <a:t>mmHg</a:t>
            </a:r>
            <a:endParaRPr lang="cs-CZ" sz="3200" b="1" i="1" dirty="0">
              <a:solidFill>
                <a:srgbClr val="FF0000"/>
              </a:solidFill>
              <a:effectLst>
                <a:outerShdw blurRad="38100" dist="38100" dir="2700000" algn="tl">
                  <a:srgbClr val="C0C0C0"/>
                </a:outerShdw>
              </a:effectLst>
              <a:latin typeface="Arial" pitchFamily="34" charset="0"/>
            </a:endParaRPr>
          </a:p>
          <a:p>
            <a:pPr algn="just" fontAlgn="base">
              <a:spcBef>
                <a:spcPct val="0"/>
              </a:spcBef>
              <a:spcAft>
                <a:spcPct val="0"/>
              </a:spcAft>
            </a:pPr>
            <a:endParaRPr lang="cs-CZ" sz="3200" b="1" i="1" dirty="0">
              <a:solidFill>
                <a:srgbClr val="FF0000"/>
              </a:solidFill>
              <a:effectLst>
                <a:outerShdw blurRad="38100" dist="38100" dir="2700000" algn="tl">
                  <a:srgbClr val="C0C0C0"/>
                </a:outerShdw>
              </a:effectLst>
              <a:latin typeface="Arial" pitchFamily="34" charset="0"/>
            </a:endParaRPr>
          </a:p>
          <a:p>
            <a:pPr algn="just" fontAlgn="base">
              <a:spcBef>
                <a:spcPct val="0"/>
              </a:spcBef>
              <a:spcAft>
                <a:spcPct val="0"/>
              </a:spcAft>
            </a:pPr>
            <a:endParaRPr lang="cs-CZ" sz="3200" b="1" i="1" dirty="0">
              <a:solidFill>
                <a:srgbClr val="FF0000"/>
              </a:solidFill>
              <a:effectLst>
                <a:outerShdw blurRad="38100" dist="38100" dir="2700000" algn="tl">
                  <a:srgbClr val="C0C0C0"/>
                </a:outerShdw>
              </a:effectLst>
              <a:latin typeface="Arial" pitchFamily="34" charset="0"/>
            </a:endParaRPr>
          </a:p>
          <a:p>
            <a:pPr algn="just" fontAlgn="base">
              <a:spcBef>
                <a:spcPct val="0"/>
              </a:spcBef>
              <a:spcAft>
                <a:spcPct val="0"/>
              </a:spcAft>
            </a:pPr>
            <a:r>
              <a:rPr lang="cs-CZ" sz="3200" b="1" i="1" dirty="0">
                <a:solidFill>
                  <a:prstClr val="black"/>
                </a:solidFill>
                <a:effectLst>
                  <a:outerShdw blurRad="38100" dist="38100" dir="2700000" algn="tl">
                    <a:srgbClr val="C0C0C0"/>
                  </a:outerShdw>
                </a:effectLst>
                <a:latin typeface="Arial" pitchFamily="34" charset="0"/>
              </a:rPr>
              <a:t>fyziologické rozmezí hodnot:</a:t>
            </a:r>
          </a:p>
          <a:p>
            <a:pPr algn="just" fontAlgn="base">
              <a:spcBef>
                <a:spcPct val="0"/>
              </a:spcBef>
              <a:spcAft>
                <a:spcPct val="0"/>
              </a:spcAft>
            </a:pPr>
            <a:r>
              <a:rPr lang="cs-CZ" sz="3200" b="1" i="1" dirty="0">
                <a:solidFill>
                  <a:prstClr val="black"/>
                </a:solidFill>
                <a:effectLst>
                  <a:outerShdw blurRad="38100" dist="38100" dir="2700000" algn="tl">
                    <a:srgbClr val="C0C0C0"/>
                  </a:outerShdw>
                </a:effectLst>
                <a:latin typeface="Arial" pitchFamily="34" charset="0"/>
              </a:rPr>
              <a:t> 6 – 16 </a:t>
            </a:r>
            <a:r>
              <a:rPr lang="cs-CZ" sz="3200" b="1" i="1" dirty="0" err="1">
                <a:solidFill>
                  <a:prstClr val="black"/>
                </a:solidFill>
                <a:effectLst>
                  <a:outerShdw blurRad="38100" dist="38100" dir="2700000" algn="tl">
                    <a:srgbClr val="C0C0C0"/>
                  </a:outerShdw>
                </a:effectLst>
                <a:latin typeface="Arial" pitchFamily="34" charset="0"/>
              </a:rPr>
              <a:t>ms</a:t>
            </a:r>
            <a:r>
              <a:rPr lang="cs-CZ" sz="3200" b="1" i="1" dirty="0">
                <a:solidFill>
                  <a:prstClr val="black"/>
                </a:solidFill>
                <a:effectLst>
                  <a:outerShdw blurRad="38100" dist="38100" dir="2700000" algn="tl">
                    <a:srgbClr val="C0C0C0"/>
                  </a:outerShdw>
                </a:effectLst>
                <a:latin typeface="Arial" pitchFamily="34" charset="0"/>
              </a:rPr>
              <a:t>/</a:t>
            </a:r>
            <a:r>
              <a:rPr lang="cs-CZ" sz="3200" b="1" i="1" dirty="0" err="1">
                <a:solidFill>
                  <a:prstClr val="black"/>
                </a:solidFill>
                <a:effectLst>
                  <a:outerShdw blurRad="38100" dist="38100" dir="2700000" algn="tl">
                    <a:srgbClr val="C0C0C0"/>
                  </a:outerShdw>
                </a:effectLst>
                <a:latin typeface="Arial" pitchFamily="34" charset="0"/>
              </a:rPr>
              <a:t>mmHg</a:t>
            </a:r>
            <a:endParaRPr lang="cs-CZ" sz="3200" b="1" i="1" dirty="0">
              <a:solidFill>
                <a:prstClr val="black"/>
              </a:solidFill>
              <a:effectLst>
                <a:outerShdw blurRad="38100" dist="38100" dir="2700000" algn="tl">
                  <a:srgbClr val="C0C0C0"/>
                </a:outerShdw>
              </a:effectLst>
              <a:latin typeface="Arial" pitchFamily="34" charset="0"/>
            </a:endParaRPr>
          </a:p>
        </p:txBody>
      </p:sp>
      <p:sp>
        <p:nvSpPr>
          <p:cNvPr id="79898" name="Text Box 26"/>
          <p:cNvSpPr txBox="1">
            <a:spLocks noChangeArrowheads="1"/>
          </p:cNvSpPr>
          <p:nvPr/>
        </p:nvSpPr>
        <p:spPr bwMode="auto">
          <a:xfrm>
            <a:off x="663575" y="463550"/>
            <a:ext cx="7252691" cy="144655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4400" b="1" dirty="0">
                <a:solidFill>
                  <a:srgbClr val="FF0000"/>
                </a:solidFill>
              </a:rPr>
              <a:t>Citlivost </a:t>
            </a:r>
            <a:r>
              <a:rPr lang="cs-CZ" sz="4400" b="1" dirty="0" err="1">
                <a:solidFill>
                  <a:srgbClr val="FF0000"/>
                </a:solidFill>
              </a:rPr>
              <a:t>baroreflexu</a:t>
            </a:r>
            <a:endParaRPr lang="cs-CZ" sz="4400" b="1" dirty="0">
              <a:solidFill>
                <a:srgbClr val="FF0000"/>
              </a:solidFill>
            </a:endParaRPr>
          </a:p>
          <a:p>
            <a:pPr fontAlgn="base">
              <a:spcBef>
                <a:spcPct val="0"/>
              </a:spcBef>
              <a:spcAft>
                <a:spcPct val="0"/>
              </a:spcAft>
            </a:pPr>
            <a:r>
              <a:rPr lang="cs-CZ" b="1" dirty="0">
                <a:solidFill>
                  <a:srgbClr val="FF0000"/>
                </a:solidFill>
              </a:rPr>
              <a:t>angl.</a:t>
            </a:r>
            <a:r>
              <a:rPr lang="cs-CZ" sz="4400" b="1" dirty="0">
                <a:solidFill>
                  <a:srgbClr val="FF0000"/>
                </a:solidFill>
              </a:rPr>
              <a:t> </a:t>
            </a:r>
            <a:r>
              <a:rPr lang="cs-CZ" sz="4400" b="1" dirty="0" err="1">
                <a:solidFill>
                  <a:srgbClr val="FF0000"/>
                </a:solidFill>
              </a:rPr>
              <a:t>baroreflex</a:t>
            </a:r>
            <a:r>
              <a:rPr lang="cs-CZ" sz="4400" b="1" dirty="0">
                <a:solidFill>
                  <a:srgbClr val="FF0000"/>
                </a:solidFill>
              </a:rPr>
              <a:t> sensitivity = BRS</a:t>
            </a:r>
          </a:p>
        </p:txBody>
      </p:sp>
    </p:spTree>
    <p:extLst>
      <p:ext uri="{BB962C8B-B14F-4D97-AF65-F5344CB8AC3E}">
        <p14:creationId xmlns:p14="http://schemas.microsoft.com/office/powerpoint/2010/main" val="108679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2" descr="E7C22FD0"/>
          <p:cNvPicPr>
            <a:picLocks noChangeAspect="1" noChangeArrowheads="1"/>
          </p:cNvPicPr>
          <p:nvPr/>
        </p:nvPicPr>
        <p:blipFill>
          <a:blip r:embed="rId3" cstate="print">
            <a:lum contrast="40000"/>
          </a:blip>
          <a:srcRect t="3926" b="16032"/>
          <a:stretch>
            <a:fillRect/>
          </a:stretch>
        </p:blipFill>
        <p:spPr bwMode="auto">
          <a:xfrm>
            <a:off x="1187450" y="1628775"/>
            <a:ext cx="6343650" cy="4464050"/>
          </a:xfrm>
          <a:prstGeom prst="rect">
            <a:avLst/>
          </a:prstGeom>
          <a:noFill/>
          <a:ln w="9525">
            <a:noFill/>
            <a:miter lim="800000"/>
            <a:headEnd/>
            <a:tailEnd/>
          </a:ln>
        </p:spPr>
      </p:pic>
      <p:sp>
        <p:nvSpPr>
          <p:cNvPr id="65541" name="Text Box 5"/>
          <p:cNvSpPr txBox="1">
            <a:spLocks noChangeArrowheads="1"/>
          </p:cNvSpPr>
          <p:nvPr/>
        </p:nvSpPr>
        <p:spPr bwMode="auto">
          <a:xfrm>
            <a:off x="1547813" y="188913"/>
            <a:ext cx="6202362" cy="1066800"/>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3200" b="1">
                <a:solidFill>
                  <a:srgbClr val="FF0000"/>
                </a:solidFill>
              </a:rPr>
              <a:t>Stanovení citlivosti baroreflexu</a:t>
            </a:r>
          </a:p>
          <a:p>
            <a:pPr fontAlgn="base">
              <a:spcBef>
                <a:spcPct val="0"/>
              </a:spcBef>
              <a:spcAft>
                <a:spcPct val="0"/>
              </a:spcAft>
            </a:pPr>
            <a:r>
              <a:rPr lang="cs-CZ" sz="3200">
                <a:solidFill>
                  <a:srgbClr val="FF0000"/>
                </a:solidFill>
              </a:rPr>
              <a:t>            Invazivní metoda</a:t>
            </a:r>
          </a:p>
        </p:txBody>
      </p:sp>
    </p:spTree>
    <p:extLst>
      <p:ext uri="{BB962C8B-B14F-4D97-AF65-F5344CB8AC3E}">
        <p14:creationId xmlns:p14="http://schemas.microsoft.com/office/powerpoint/2010/main" val="185672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2"/>
          <p:cNvPicPr>
            <a:picLocks noChangeAspect="1" noChangeArrowheads="1"/>
          </p:cNvPicPr>
          <p:nvPr/>
        </p:nvPicPr>
        <p:blipFill>
          <a:blip r:embed="rId3" cstate="print"/>
          <a:srcRect/>
          <a:stretch>
            <a:fillRect/>
          </a:stretch>
        </p:blipFill>
        <p:spPr bwMode="auto">
          <a:xfrm>
            <a:off x="7164388" y="5373688"/>
            <a:ext cx="1752600" cy="876300"/>
          </a:xfrm>
          <a:prstGeom prst="rect">
            <a:avLst/>
          </a:prstGeom>
          <a:noFill/>
          <a:ln w="9525">
            <a:noFill/>
            <a:round/>
            <a:headEnd/>
            <a:tailEnd/>
          </a:ln>
        </p:spPr>
      </p:pic>
      <p:pic>
        <p:nvPicPr>
          <p:cNvPr id="66565" name="Picture 3"/>
          <p:cNvPicPr>
            <a:picLocks noChangeAspect="1" noChangeArrowheads="1"/>
          </p:cNvPicPr>
          <p:nvPr/>
        </p:nvPicPr>
        <p:blipFill>
          <a:blip r:embed="rId4" cstate="print"/>
          <a:srcRect/>
          <a:stretch>
            <a:fillRect/>
          </a:stretch>
        </p:blipFill>
        <p:spPr bwMode="auto">
          <a:xfrm>
            <a:off x="900113" y="1557338"/>
            <a:ext cx="6985000" cy="3857625"/>
          </a:xfrm>
          <a:prstGeom prst="rect">
            <a:avLst/>
          </a:prstGeom>
          <a:noFill/>
          <a:ln w="9525">
            <a:noFill/>
            <a:round/>
            <a:headEnd/>
            <a:tailEnd/>
          </a:ln>
        </p:spPr>
      </p:pic>
      <p:sp>
        <p:nvSpPr>
          <p:cNvPr id="66566" name="Text Box 4"/>
          <p:cNvSpPr txBox="1">
            <a:spLocks noChangeArrowheads="1"/>
          </p:cNvSpPr>
          <p:nvPr/>
        </p:nvSpPr>
        <p:spPr bwMode="auto">
          <a:xfrm>
            <a:off x="755650" y="5589588"/>
            <a:ext cx="3476625" cy="196850"/>
          </a:xfrm>
          <a:prstGeom prst="rect">
            <a:avLst/>
          </a:prstGeom>
          <a:noFill/>
          <a:ln w="9525">
            <a:noFill/>
            <a:round/>
            <a:headEnd/>
            <a:tailEnd/>
          </a:ln>
        </p:spPr>
        <p:txBody>
          <a:bodyPr lIns="0" tIns="0" rIns="0" bIns="0"/>
          <a:lstStyle/>
          <a:p>
            <a:pPr fontAlgn="base">
              <a:spcBef>
                <a:spcPct val="0"/>
              </a:spcBef>
              <a:spcAft>
                <a:spcPct val="0"/>
              </a:spcAft>
              <a:tabLst>
                <a:tab pos="723900" algn="l"/>
                <a:tab pos="1447800" algn="l"/>
                <a:tab pos="2171700" algn="l"/>
                <a:tab pos="2895600" algn="l"/>
                <a:tab pos="3619500" algn="l"/>
              </a:tabLst>
            </a:pPr>
            <a:r>
              <a:rPr lang="en-GB" sz="1200" b="1">
                <a:solidFill>
                  <a:srgbClr val="000000"/>
                </a:solidFill>
                <a:ea typeface="msgothic"/>
                <a:cs typeface="msgothic"/>
              </a:rPr>
              <a:t>Furlan R et al. Circulation 2003;108:717-723</a:t>
            </a:r>
          </a:p>
        </p:txBody>
      </p:sp>
      <p:sp>
        <p:nvSpPr>
          <p:cNvPr id="66567" name="Text Box 7"/>
          <p:cNvSpPr txBox="1">
            <a:spLocks noChangeArrowheads="1"/>
          </p:cNvSpPr>
          <p:nvPr/>
        </p:nvSpPr>
        <p:spPr bwMode="auto">
          <a:xfrm>
            <a:off x="1455738" y="179388"/>
            <a:ext cx="6202362" cy="1554162"/>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3200" b="1">
                <a:solidFill>
                  <a:srgbClr val="FF0000"/>
                </a:solidFill>
              </a:rPr>
              <a:t>Stanovení citlivosti baroreflexu</a:t>
            </a:r>
          </a:p>
          <a:p>
            <a:pPr fontAlgn="base">
              <a:spcBef>
                <a:spcPct val="0"/>
              </a:spcBef>
              <a:spcAft>
                <a:spcPct val="0"/>
              </a:spcAft>
            </a:pPr>
            <a:r>
              <a:rPr lang="cs-CZ" sz="3200">
                <a:solidFill>
                  <a:srgbClr val="FF0000"/>
                </a:solidFill>
              </a:rPr>
              <a:t>      neinvazivně – neck suction</a:t>
            </a:r>
          </a:p>
          <a:p>
            <a:pPr fontAlgn="base">
              <a:spcBef>
                <a:spcPct val="0"/>
              </a:spcBef>
              <a:spcAft>
                <a:spcPct val="0"/>
              </a:spcAft>
            </a:pPr>
            <a:endParaRPr lang="cs-CZ" sz="3200">
              <a:solidFill>
                <a:prstClr val="black"/>
              </a:solidFill>
            </a:endParaRPr>
          </a:p>
        </p:txBody>
      </p:sp>
    </p:spTree>
    <p:extLst>
      <p:ext uri="{BB962C8B-B14F-4D97-AF65-F5344CB8AC3E}">
        <p14:creationId xmlns:p14="http://schemas.microsoft.com/office/powerpoint/2010/main" val="65097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57200" y="0"/>
            <a:ext cx="8305800" cy="143192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cs-CZ" sz="4400" b="1">
                <a:solidFill>
                  <a:srgbClr val="CC3300"/>
                </a:solidFill>
                <a:effectLst>
                  <a:outerShdw blurRad="38100" dist="38100" dir="2700000" algn="tl">
                    <a:srgbClr val="C0C0C0"/>
                  </a:outerShdw>
                </a:effectLst>
                <a:latin typeface="Times New Roman" pitchFamily="18" charset="0"/>
              </a:rPr>
              <a:t>První spektrální analýza krevního tlaku u člověka</a:t>
            </a:r>
            <a:endParaRPr lang="en-GB" sz="4400" b="1">
              <a:solidFill>
                <a:srgbClr val="CC3300"/>
              </a:solidFill>
              <a:effectLst>
                <a:outerShdw blurRad="38100" dist="38100" dir="2700000" algn="tl">
                  <a:srgbClr val="C0C0C0"/>
                </a:outerShdw>
              </a:effectLst>
              <a:latin typeface="Times New Roman" pitchFamily="18" charset="0"/>
            </a:endParaRPr>
          </a:p>
        </p:txBody>
      </p:sp>
      <p:pic>
        <p:nvPicPr>
          <p:cNvPr id="78851" name="Picture 3" descr="msoD4C5E"/>
          <p:cNvPicPr>
            <a:picLocks noChangeAspect="1" noChangeArrowheads="1"/>
          </p:cNvPicPr>
          <p:nvPr/>
        </p:nvPicPr>
        <p:blipFill>
          <a:blip r:embed="rId3" cstate="print"/>
          <a:srcRect/>
          <a:stretch>
            <a:fillRect/>
          </a:stretch>
        </p:blipFill>
        <p:spPr bwMode="auto">
          <a:xfrm>
            <a:off x="1392238" y="1412875"/>
            <a:ext cx="6380162" cy="4259263"/>
          </a:xfrm>
          <a:prstGeom prst="rect">
            <a:avLst/>
          </a:prstGeom>
          <a:noFill/>
        </p:spPr>
      </p:pic>
      <p:pic>
        <p:nvPicPr>
          <p:cNvPr id="78852" name="Picture 4" descr="mso2BF36"/>
          <p:cNvPicPr>
            <a:picLocks noChangeAspect="1" noChangeArrowheads="1"/>
          </p:cNvPicPr>
          <p:nvPr/>
        </p:nvPicPr>
        <p:blipFill>
          <a:blip r:embed="rId4" cstate="print"/>
          <a:srcRect/>
          <a:stretch>
            <a:fillRect/>
          </a:stretch>
        </p:blipFill>
        <p:spPr bwMode="auto">
          <a:xfrm>
            <a:off x="179388" y="5805488"/>
            <a:ext cx="6183312" cy="655637"/>
          </a:xfrm>
          <a:prstGeom prst="rect">
            <a:avLst/>
          </a:prstGeom>
          <a:noFill/>
        </p:spPr>
      </p:pic>
    </p:spTree>
    <p:extLst>
      <p:ext uri="{BB962C8B-B14F-4D97-AF65-F5344CB8AC3E}">
        <p14:creationId xmlns:p14="http://schemas.microsoft.com/office/powerpoint/2010/main" val="77214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59900" y="2369981"/>
            <a:ext cx="7744749"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Bef>
                <a:spcPts val="0"/>
              </a:spcBef>
              <a:spcAft>
                <a:spcPts val="0"/>
              </a:spcAft>
              <a:defRPr/>
            </a:pPr>
            <a:r>
              <a:rPr lang="cs-CZ" sz="3200" b="1" dirty="0">
                <a:ln w="11430"/>
                <a:effectLst>
                  <a:outerShdw blurRad="80000" dist="40000" dir="5040000" algn="tl">
                    <a:srgbClr val="000000">
                      <a:alpha val="30000"/>
                    </a:srgbClr>
                  </a:outerShdw>
                </a:effectLst>
                <a:latin typeface="+mn-lt"/>
                <a:cs typeface="+mn-cs"/>
              </a:rPr>
              <a:t>Stanovení  variability oběhových  parametrů</a:t>
            </a:r>
          </a:p>
        </p:txBody>
      </p:sp>
      <p:cxnSp>
        <p:nvCxnSpPr>
          <p:cNvPr id="5" name="Přímá spojnice se šipkou 4"/>
          <p:cNvCxnSpPr>
            <a:stCxn id="2" idx="2"/>
            <a:endCxn id="5126" idx="0"/>
          </p:cNvCxnSpPr>
          <p:nvPr/>
        </p:nvCxnSpPr>
        <p:spPr>
          <a:xfrm flipH="1">
            <a:off x="2616200" y="2954756"/>
            <a:ext cx="1616075" cy="19109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a:cxnSpLocks/>
            <a:stCxn id="2" idx="2"/>
          </p:cNvCxnSpPr>
          <p:nvPr/>
        </p:nvCxnSpPr>
        <p:spPr>
          <a:xfrm>
            <a:off x="4232275" y="2954756"/>
            <a:ext cx="2067917" cy="15756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6" name="TextovéPole 7"/>
          <p:cNvSpPr txBox="1">
            <a:spLocks noChangeArrowheads="1"/>
          </p:cNvSpPr>
          <p:nvPr/>
        </p:nvSpPr>
        <p:spPr bwMode="auto">
          <a:xfrm>
            <a:off x="1000125" y="4865712"/>
            <a:ext cx="323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2400" b="1"/>
              <a:t>Metody časové domény</a:t>
            </a:r>
          </a:p>
        </p:txBody>
      </p:sp>
      <p:sp>
        <p:nvSpPr>
          <p:cNvPr id="5127" name="TextovéPole 8"/>
          <p:cNvSpPr txBox="1">
            <a:spLocks noChangeArrowheads="1"/>
          </p:cNvSpPr>
          <p:nvPr/>
        </p:nvSpPr>
        <p:spPr bwMode="auto">
          <a:xfrm>
            <a:off x="5219700" y="4867300"/>
            <a:ext cx="3705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2400" b="1"/>
              <a:t>Metody frekvenční domény</a:t>
            </a:r>
          </a:p>
        </p:txBody>
      </p:sp>
      <p:sp>
        <p:nvSpPr>
          <p:cNvPr id="10" name="TextovéPole 9"/>
          <p:cNvSpPr txBox="1"/>
          <p:nvPr/>
        </p:nvSpPr>
        <p:spPr>
          <a:xfrm>
            <a:off x="139700" y="5837262"/>
            <a:ext cx="2147888" cy="400050"/>
          </a:xfrm>
          <a:prstGeom prst="rect">
            <a:avLst/>
          </a:prstGeom>
          <a:noFill/>
        </p:spPr>
        <p:txBody>
          <a:bodyPr wrap="none">
            <a:spAutoFit/>
          </a:bodyPr>
          <a:lstStyle/>
          <a:p>
            <a:pPr eaLnBrk="1" fontAlgn="auto" hangingPunct="1">
              <a:spcBef>
                <a:spcPts val="0"/>
              </a:spcBef>
              <a:spcAft>
                <a:spcPts val="0"/>
              </a:spcAft>
              <a:defRPr/>
            </a:pPr>
            <a:r>
              <a:rPr lang="cs-CZ" sz="2000" b="1" dirty="0">
                <a:solidFill>
                  <a:schemeClr val="accent6">
                    <a:lumMod val="50000"/>
                  </a:schemeClr>
                </a:solidFill>
                <a:latin typeface="+mn-lt"/>
                <a:cs typeface="+mn-cs"/>
              </a:rPr>
              <a:t>Statistické metody</a:t>
            </a:r>
          </a:p>
        </p:txBody>
      </p:sp>
      <p:sp>
        <p:nvSpPr>
          <p:cNvPr id="11" name="TextovéPole 10"/>
          <p:cNvSpPr txBox="1"/>
          <p:nvPr/>
        </p:nvSpPr>
        <p:spPr>
          <a:xfrm>
            <a:off x="2916238" y="5837262"/>
            <a:ext cx="2425700" cy="400050"/>
          </a:xfrm>
          <a:prstGeom prst="rect">
            <a:avLst/>
          </a:prstGeom>
          <a:noFill/>
        </p:spPr>
        <p:txBody>
          <a:bodyPr wrap="none">
            <a:spAutoFit/>
          </a:bodyPr>
          <a:lstStyle/>
          <a:p>
            <a:pPr eaLnBrk="1" fontAlgn="auto" hangingPunct="1">
              <a:spcBef>
                <a:spcPts val="0"/>
              </a:spcBef>
              <a:spcAft>
                <a:spcPts val="0"/>
              </a:spcAft>
              <a:defRPr/>
            </a:pPr>
            <a:r>
              <a:rPr lang="cs-CZ" sz="2000" b="1" dirty="0">
                <a:solidFill>
                  <a:schemeClr val="accent6">
                    <a:lumMod val="50000"/>
                  </a:schemeClr>
                </a:solidFill>
                <a:latin typeface="+mn-lt"/>
                <a:cs typeface="+mn-cs"/>
              </a:rPr>
              <a:t>Geometrické metody</a:t>
            </a:r>
          </a:p>
        </p:txBody>
      </p:sp>
      <p:cxnSp>
        <p:nvCxnSpPr>
          <p:cNvPr id="14" name="Přímá spojnice se šipkou 13"/>
          <p:cNvCxnSpPr>
            <a:endCxn id="10" idx="0"/>
          </p:cNvCxnSpPr>
          <p:nvPr/>
        </p:nvCxnSpPr>
        <p:spPr>
          <a:xfrm flipH="1">
            <a:off x="1212850" y="5327675"/>
            <a:ext cx="1382713" cy="509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5126" idx="2"/>
            <a:endCxn id="11" idx="0"/>
          </p:cNvCxnSpPr>
          <p:nvPr/>
        </p:nvCxnSpPr>
        <p:spPr>
          <a:xfrm>
            <a:off x="2616200" y="5327675"/>
            <a:ext cx="1512888" cy="509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5FAF40A1-4F5F-475F-B9F6-3AB52BCC6020}"/>
              </a:ext>
            </a:extLst>
          </p:cNvPr>
          <p:cNvSpPr txBox="1"/>
          <p:nvPr/>
        </p:nvSpPr>
        <p:spPr>
          <a:xfrm>
            <a:off x="6300192" y="5842063"/>
            <a:ext cx="1918217" cy="369332"/>
          </a:xfrm>
          <a:prstGeom prst="rect">
            <a:avLst/>
          </a:prstGeom>
          <a:noFill/>
        </p:spPr>
        <p:txBody>
          <a:bodyPr wrap="none" rtlCol="0">
            <a:spAutoFit/>
          </a:bodyPr>
          <a:lstStyle/>
          <a:p>
            <a:r>
              <a:rPr lang="cs-CZ" b="1" dirty="0">
                <a:solidFill>
                  <a:schemeClr val="accent6">
                    <a:lumMod val="50000"/>
                  </a:schemeClr>
                </a:solidFill>
              </a:rPr>
              <a:t>Spektrální analýza</a:t>
            </a:r>
            <a:endParaRPr lang="cs-CZ" dirty="0"/>
          </a:p>
        </p:txBody>
      </p:sp>
      <p:cxnSp>
        <p:nvCxnSpPr>
          <p:cNvPr id="12" name="Přímá spojnice se šipkou 11">
            <a:extLst>
              <a:ext uri="{FF2B5EF4-FFF2-40B4-BE49-F238E27FC236}">
                <a16:creationId xmlns:a16="http://schemas.microsoft.com/office/drawing/2014/main" id="{35B87E0D-6BB3-4DE9-BB85-541AF585B0BF}"/>
              </a:ext>
            </a:extLst>
          </p:cNvPr>
          <p:cNvCxnSpPr>
            <a:cxnSpLocks/>
          </p:cNvCxnSpPr>
          <p:nvPr/>
        </p:nvCxnSpPr>
        <p:spPr>
          <a:xfrm>
            <a:off x="6876256" y="5517232"/>
            <a:ext cx="196056" cy="32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4713960E-E35A-4593-BF5C-62685D811BE4}"/>
              </a:ext>
            </a:extLst>
          </p:cNvPr>
          <p:cNvSpPr txBox="1"/>
          <p:nvPr/>
        </p:nvSpPr>
        <p:spPr>
          <a:xfrm>
            <a:off x="434247" y="638639"/>
            <a:ext cx="3798027" cy="584775"/>
          </a:xfrm>
          <a:prstGeom prst="rect">
            <a:avLst/>
          </a:prstGeom>
          <a:noFill/>
        </p:spPr>
        <p:txBody>
          <a:bodyPr wrap="none" rtlCol="0">
            <a:spAutoFit/>
          </a:bodyPr>
          <a:lstStyle/>
          <a:p>
            <a:r>
              <a:rPr lang="cs-CZ" sz="3200" b="1" dirty="0">
                <a:solidFill>
                  <a:srgbClr val="FF0000"/>
                </a:solidFill>
              </a:rPr>
              <a:t>SPONTÁNNÍ METODY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6" grpId="0"/>
      <p:bldP spid="5127"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Volný tvar 20"/>
          <p:cNvSpPr/>
          <p:nvPr/>
        </p:nvSpPr>
        <p:spPr>
          <a:xfrm>
            <a:off x="3592219" y="4555790"/>
            <a:ext cx="2538413" cy="1072117"/>
          </a:xfrm>
          <a:custGeom>
            <a:avLst/>
            <a:gdLst>
              <a:gd name="connsiteX0" fmla="*/ 0 w 2538413"/>
              <a:gd name="connsiteY0" fmla="*/ 1252538 h 1252538"/>
              <a:gd name="connsiteX1" fmla="*/ 85725 w 2538413"/>
              <a:gd name="connsiteY1" fmla="*/ 1181100 h 1252538"/>
              <a:gd name="connsiteX2" fmla="*/ 171450 w 2538413"/>
              <a:gd name="connsiteY2" fmla="*/ 1166813 h 1252538"/>
              <a:gd name="connsiteX3" fmla="*/ 261938 w 2538413"/>
              <a:gd name="connsiteY3" fmla="*/ 1176338 h 1252538"/>
              <a:gd name="connsiteX4" fmla="*/ 347663 w 2538413"/>
              <a:gd name="connsiteY4" fmla="*/ 1209675 h 1252538"/>
              <a:gd name="connsiteX5" fmla="*/ 414338 w 2538413"/>
              <a:gd name="connsiteY5" fmla="*/ 1223963 h 1252538"/>
              <a:gd name="connsiteX6" fmla="*/ 519113 w 2538413"/>
              <a:gd name="connsiteY6" fmla="*/ 1209675 h 1252538"/>
              <a:gd name="connsiteX7" fmla="*/ 609600 w 2538413"/>
              <a:gd name="connsiteY7" fmla="*/ 1204913 h 1252538"/>
              <a:gd name="connsiteX8" fmla="*/ 728663 w 2538413"/>
              <a:gd name="connsiteY8" fmla="*/ 1209675 h 1252538"/>
              <a:gd name="connsiteX9" fmla="*/ 847725 w 2538413"/>
              <a:gd name="connsiteY9" fmla="*/ 1204913 h 1252538"/>
              <a:gd name="connsiteX10" fmla="*/ 962025 w 2538413"/>
              <a:gd name="connsiteY10" fmla="*/ 1190625 h 1252538"/>
              <a:gd name="connsiteX11" fmla="*/ 1028700 w 2538413"/>
              <a:gd name="connsiteY11" fmla="*/ 1200150 h 1252538"/>
              <a:gd name="connsiteX12" fmla="*/ 1138238 w 2538413"/>
              <a:gd name="connsiteY12" fmla="*/ 1209675 h 1252538"/>
              <a:gd name="connsiteX13" fmla="*/ 1271588 w 2538413"/>
              <a:gd name="connsiteY13" fmla="*/ 1185863 h 1252538"/>
              <a:gd name="connsiteX14" fmla="*/ 1390650 w 2538413"/>
              <a:gd name="connsiteY14" fmla="*/ 1166813 h 1252538"/>
              <a:gd name="connsiteX15" fmla="*/ 1504950 w 2538413"/>
              <a:gd name="connsiteY15" fmla="*/ 1195388 h 1252538"/>
              <a:gd name="connsiteX16" fmla="*/ 1614488 w 2538413"/>
              <a:gd name="connsiteY16" fmla="*/ 1243013 h 1252538"/>
              <a:gd name="connsiteX17" fmla="*/ 1685925 w 2538413"/>
              <a:gd name="connsiteY17" fmla="*/ 1223963 h 1252538"/>
              <a:gd name="connsiteX18" fmla="*/ 1724025 w 2538413"/>
              <a:gd name="connsiteY18" fmla="*/ 1209675 h 1252538"/>
              <a:gd name="connsiteX19" fmla="*/ 1785938 w 2538413"/>
              <a:gd name="connsiteY19" fmla="*/ 1233488 h 1252538"/>
              <a:gd name="connsiteX20" fmla="*/ 1824038 w 2538413"/>
              <a:gd name="connsiteY20" fmla="*/ 1243013 h 1252538"/>
              <a:gd name="connsiteX21" fmla="*/ 1900238 w 2538413"/>
              <a:gd name="connsiteY21" fmla="*/ 1190625 h 1252538"/>
              <a:gd name="connsiteX22" fmla="*/ 1957388 w 2538413"/>
              <a:gd name="connsiteY22" fmla="*/ 1090613 h 1252538"/>
              <a:gd name="connsiteX23" fmla="*/ 2005013 w 2538413"/>
              <a:gd name="connsiteY23" fmla="*/ 933450 h 1252538"/>
              <a:gd name="connsiteX24" fmla="*/ 2033588 w 2538413"/>
              <a:gd name="connsiteY24" fmla="*/ 728663 h 1252538"/>
              <a:gd name="connsiteX25" fmla="*/ 2057400 w 2538413"/>
              <a:gd name="connsiteY25" fmla="*/ 495300 h 1252538"/>
              <a:gd name="connsiteX26" fmla="*/ 2071688 w 2538413"/>
              <a:gd name="connsiteY26" fmla="*/ 271463 h 1252538"/>
              <a:gd name="connsiteX27" fmla="*/ 2100263 w 2538413"/>
              <a:gd name="connsiteY27" fmla="*/ 66675 h 1252538"/>
              <a:gd name="connsiteX28" fmla="*/ 2114550 w 2538413"/>
              <a:gd name="connsiteY28" fmla="*/ 14288 h 1252538"/>
              <a:gd name="connsiteX29" fmla="*/ 2171700 w 2538413"/>
              <a:gd name="connsiteY29" fmla="*/ 0 h 1252538"/>
              <a:gd name="connsiteX30" fmla="*/ 2228850 w 2538413"/>
              <a:gd name="connsiteY30" fmla="*/ 42863 h 1252538"/>
              <a:gd name="connsiteX31" fmla="*/ 2257425 w 2538413"/>
              <a:gd name="connsiteY31" fmla="*/ 152400 h 1252538"/>
              <a:gd name="connsiteX32" fmla="*/ 2271713 w 2538413"/>
              <a:gd name="connsiteY32" fmla="*/ 338138 h 1252538"/>
              <a:gd name="connsiteX33" fmla="*/ 2305050 w 2538413"/>
              <a:gd name="connsiteY33" fmla="*/ 609600 h 1252538"/>
              <a:gd name="connsiteX34" fmla="*/ 2319338 w 2538413"/>
              <a:gd name="connsiteY34" fmla="*/ 800100 h 1252538"/>
              <a:gd name="connsiteX35" fmla="*/ 2343150 w 2538413"/>
              <a:gd name="connsiteY35" fmla="*/ 962025 h 1252538"/>
              <a:gd name="connsiteX36" fmla="*/ 2366963 w 2538413"/>
              <a:gd name="connsiteY36" fmla="*/ 1057275 h 1252538"/>
              <a:gd name="connsiteX37" fmla="*/ 2419350 w 2538413"/>
              <a:gd name="connsiteY37" fmla="*/ 1162050 h 1252538"/>
              <a:gd name="connsiteX38" fmla="*/ 2505075 w 2538413"/>
              <a:gd name="connsiteY38" fmla="*/ 1214438 h 1252538"/>
              <a:gd name="connsiteX39" fmla="*/ 2538413 w 2538413"/>
              <a:gd name="connsiteY39" fmla="*/ 1247775 h 1252538"/>
              <a:gd name="connsiteX40" fmla="*/ 0 w 2538413"/>
              <a:gd name="connsiteY40" fmla="*/ 1252538 h 125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38413" h="1252538">
                <a:moveTo>
                  <a:pt x="0" y="1252538"/>
                </a:moveTo>
                <a:lnTo>
                  <a:pt x="85725" y="1181100"/>
                </a:lnTo>
                <a:lnTo>
                  <a:pt x="171450" y="1166813"/>
                </a:lnTo>
                <a:lnTo>
                  <a:pt x="261938" y="1176338"/>
                </a:lnTo>
                <a:lnTo>
                  <a:pt x="347663" y="1209675"/>
                </a:lnTo>
                <a:lnTo>
                  <a:pt x="414338" y="1223963"/>
                </a:lnTo>
                <a:lnTo>
                  <a:pt x="519113" y="1209675"/>
                </a:lnTo>
                <a:lnTo>
                  <a:pt x="609600" y="1204913"/>
                </a:lnTo>
                <a:lnTo>
                  <a:pt x="728663" y="1209675"/>
                </a:lnTo>
                <a:lnTo>
                  <a:pt x="847725" y="1204913"/>
                </a:lnTo>
                <a:lnTo>
                  <a:pt x="962025" y="1190625"/>
                </a:lnTo>
                <a:lnTo>
                  <a:pt x="1028700" y="1200150"/>
                </a:lnTo>
                <a:lnTo>
                  <a:pt x="1138238" y="1209675"/>
                </a:lnTo>
                <a:lnTo>
                  <a:pt x="1271588" y="1185863"/>
                </a:lnTo>
                <a:lnTo>
                  <a:pt x="1390650" y="1166813"/>
                </a:lnTo>
                <a:lnTo>
                  <a:pt x="1504950" y="1195388"/>
                </a:lnTo>
                <a:lnTo>
                  <a:pt x="1614488" y="1243013"/>
                </a:lnTo>
                <a:lnTo>
                  <a:pt x="1685925" y="1223963"/>
                </a:lnTo>
                <a:lnTo>
                  <a:pt x="1724025" y="1209675"/>
                </a:lnTo>
                <a:lnTo>
                  <a:pt x="1785938" y="1233488"/>
                </a:lnTo>
                <a:lnTo>
                  <a:pt x="1824038" y="1243013"/>
                </a:lnTo>
                <a:lnTo>
                  <a:pt x="1900238" y="1190625"/>
                </a:lnTo>
                <a:lnTo>
                  <a:pt x="1957388" y="1090613"/>
                </a:lnTo>
                <a:lnTo>
                  <a:pt x="2005013" y="933450"/>
                </a:lnTo>
                <a:lnTo>
                  <a:pt x="2033588" y="728663"/>
                </a:lnTo>
                <a:lnTo>
                  <a:pt x="2057400" y="495300"/>
                </a:lnTo>
                <a:lnTo>
                  <a:pt x="2071688" y="271463"/>
                </a:lnTo>
                <a:lnTo>
                  <a:pt x="2100263" y="66675"/>
                </a:lnTo>
                <a:lnTo>
                  <a:pt x="2114550" y="14288"/>
                </a:lnTo>
                <a:lnTo>
                  <a:pt x="2171700" y="0"/>
                </a:lnTo>
                <a:lnTo>
                  <a:pt x="2228850" y="42863"/>
                </a:lnTo>
                <a:lnTo>
                  <a:pt x="2257425" y="152400"/>
                </a:lnTo>
                <a:lnTo>
                  <a:pt x="2271713" y="338138"/>
                </a:lnTo>
                <a:lnTo>
                  <a:pt x="2305050" y="609600"/>
                </a:lnTo>
                <a:lnTo>
                  <a:pt x="2319338" y="800100"/>
                </a:lnTo>
                <a:lnTo>
                  <a:pt x="2343150" y="962025"/>
                </a:lnTo>
                <a:lnTo>
                  <a:pt x="2366963" y="1057275"/>
                </a:lnTo>
                <a:lnTo>
                  <a:pt x="2419350" y="1162050"/>
                </a:lnTo>
                <a:lnTo>
                  <a:pt x="2505075" y="1214438"/>
                </a:lnTo>
                <a:lnTo>
                  <a:pt x="2538413" y="1247775"/>
                </a:lnTo>
                <a:lnTo>
                  <a:pt x="0" y="1252538"/>
                </a:lnTo>
                <a:close/>
              </a:path>
            </a:pathLst>
          </a:custGeom>
          <a:solidFill>
            <a:srgbClr val="7030A0">
              <a:alpha val="6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15" name="Volný tvar 14"/>
          <p:cNvSpPr/>
          <p:nvPr/>
        </p:nvSpPr>
        <p:spPr>
          <a:xfrm>
            <a:off x="3495675" y="2358579"/>
            <a:ext cx="3100388" cy="485775"/>
          </a:xfrm>
          <a:custGeom>
            <a:avLst/>
            <a:gdLst>
              <a:gd name="connsiteX0" fmla="*/ 0 w 3100388"/>
              <a:gd name="connsiteY0" fmla="*/ 481012 h 485775"/>
              <a:gd name="connsiteX1" fmla="*/ 119063 w 3100388"/>
              <a:gd name="connsiteY1" fmla="*/ 419100 h 485775"/>
              <a:gd name="connsiteX2" fmla="*/ 214313 w 3100388"/>
              <a:gd name="connsiteY2" fmla="*/ 404812 h 485775"/>
              <a:gd name="connsiteX3" fmla="*/ 347663 w 3100388"/>
              <a:gd name="connsiteY3" fmla="*/ 438150 h 485775"/>
              <a:gd name="connsiteX4" fmla="*/ 485775 w 3100388"/>
              <a:gd name="connsiteY4" fmla="*/ 461962 h 485775"/>
              <a:gd name="connsiteX5" fmla="*/ 628650 w 3100388"/>
              <a:gd name="connsiteY5" fmla="*/ 447675 h 485775"/>
              <a:gd name="connsiteX6" fmla="*/ 742950 w 3100388"/>
              <a:gd name="connsiteY6" fmla="*/ 433387 h 485775"/>
              <a:gd name="connsiteX7" fmla="*/ 871538 w 3100388"/>
              <a:gd name="connsiteY7" fmla="*/ 447675 h 485775"/>
              <a:gd name="connsiteX8" fmla="*/ 971550 w 3100388"/>
              <a:gd name="connsiteY8" fmla="*/ 461962 h 485775"/>
              <a:gd name="connsiteX9" fmla="*/ 1090613 w 3100388"/>
              <a:gd name="connsiteY9" fmla="*/ 461962 h 485775"/>
              <a:gd name="connsiteX10" fmla="*/ 1366838 w 3100388"/>
              <a:gd name="connsiteY10" fmla="*/ 461962 h 485775"/>
              <a:gd name="connsiteX11" fmla="*/ 1600200 w 3100388"/>
              <a:gd name="connsiteY11" fmla="*/ 452437 h 485775"/>
              <a:gd name="connsiteX12" fmla="*/ 1757363 w 3100388"/>
              <a:gd name="connsiteY12" fmla="*/ 452437 h 485775"/>
              <a:gd name="connsiteX13" fmla="*/ 1843088 w 3100388"/>
              <a:gd name="connsiteY13" fmla="*/ 442912 h 485775"/>
              <a:gd name="connsiteX14" fmla="*/ 1909763 w 3100388"/>
              <a:gd name="connsiteY14" fmla="*/ 457200 h 485775"/>
              <a:gd name="connsiteX15" fmla="*/ 1957388 w 3100388"/>
              <a:gd name="connsiteY15" fmla="*/ 466725 h 485775"/>
              <a:gd name="connsiteX16" fmla="*/ 2066925 w 3100388"/>
              <a:gd name="connsiteY16" fmla="*/ 419100 h 485775"/>
              <a:gd name="connsiteX17" fmla="*/ 2105025 w 3100388"/>
              <a:gd name="connsiteY17" fmla="*/ 361950 h 485775"/>
              <a:gd name="connsiteX18" fmla="*/ 2147888 w 3100388"/>
              <a:gd name="connsiteY18" fmla="*/ 219075 h 485775"/>
              <a:gd name="connsiteX19" fmla="*/ 2214563 w 3100388"/>
              <a:gd name="connsiteY19" fmla="*/ 38100 h 485775"/>
              <a:gd name="connsiteX20" fmla="*/ 2281238 w 3100388"/>
              <a:gd name="connsiteY20" fmla="*/ 0 h 485775"/>
              <a:gd name="connsiteX21" fmla="*/ 2357438 w 3100388"/>
              <a:gd name="connsiteY21" fmla="*/ 42862 h 485775"/>
              <a:gd name="connsiteX22" fmla="*/ 2409825 w 3100388"/>
              <a:gd name="connsiteY22" fmla="*/ 176212 h 485775"/>
              <a:gd name="connsiteX23" fmla="*/ 2438400 w 3100388"/>
              <a:gd name="connsiteY23" fmla="*/ 295275 h 485775"/>
              <a:gd name="connsiteX24" fmla="*/ 2490788 w 3100388"/>
              <a:gd name="connsiteY24" fmla="*/ 400050 h 485775"/>
              <a:gd name="connsiteX25" fmla="*/ 2571750 w 3100388"/>
              <a:gd name="connsiteY25" fmla="*/ 476250 h 485775"/>
              <a:gd name="connsiteX26" fmla="*/ 2647950 w 3100388"/>
              <a:gd name="connsiteY26" fmla="*/ 485775 h 485775"/>
              <a:gd name="connsiteX27" fmla="*/ 2738438 w 3100388"/>
              <a:gd name="connsiteY27" fmla="*/ 457200 h 485775"/>
              <a:gd name="connsiteX28" fmla="*/ 2814638 w 3100388"/>
              <a:gd name="connsiteY28" fmla="*/ 461962 h 485775"/>
              <a:gd name="connsiteX29" fmla="*/ 3100388 w 3100388"/>
              <a:gd name="connsiteY29" fmla="*/ 485775 h 485775"/>
              <a:gd name="connsiteX30" fmla="*/ 0 w 3100388"/>
              <a:gd name="connsiteY30" fmla="*/ 4810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00388" h="485775">
                <a:moveTo>
                  <a:pt x="0" y="481012"/>
                </a:moveTo>
                <a:lnTo>
                  <a:pt x="119063" y="419100"/>
                </a:lnTo>
                <a:lnTo>
                  <a:pt x="214313" y="404812"/>
                </a:lnTo>
                <a:lnTo>
                  <a:pt x="347663" y="438150"/>
                </a:lnTo>
                <a:lnTo>
                  <a:pt x="485775" y="461962"/>
                </a:lnTo>
                <a:lnTo>
                  <a:pt x="628650" y="447675"/>
                </a:lnTo>
                <a:lnTo>
                  <a:pt x="742950" y="433387"/>
                </a:lnTo>
                <a:lnTo>
                  <a:pt x="871538" y="447675"/>
                </a:lnTo>
                <a:lnTo>
                  <a:pt x="971550" y="461962"/>
                </a:lnTo>
                <a:lnTo>
                  <a:pt x="1090613" y="461962"/>
                </a:lnTo>
                <a:lnTo>
                  <a:pt x="1366838" y="461962"/>
                </a:lnTo>
                <a:lnTo>
                  <a:pt x="1600200" y="452437"/>
                </a:lnTo>
                <a:lnTo>
                  <a:pt x="1757363" y="452437"/>
                </a:lnTo>
                <a:lnTo>
                  <a:pt x="1843088" y="442912"/>
                </a:lnTo>
                <a:lnTo>
                  <a:pt x="1909763" y="457200"/>
                </a:lnTo>
                <a:lnTo>
                  <a:pt x="1957388" y="466725"/>
                </a:lnTo>
                <a:lnTo>
                  <a:pt x="2066925" y="419100"/>
                </a:lnTo>
                <a:lnTo>
                  <a:pt x="2105025" y="361950"/>
                </a:lnTo>
                <a:lnTo>
                  <a:pt x="2147888" y="219075"/>
                </a:lnTo>
                <a:lnTo>
                  <a:pt x="2214563" y="38100"/>
                </a:lnTo>
                <a:lnTo>
                  <a:pt x="2281238" y="0"/>
                </a:lnTo>
                <a:lnTo>
                  <a:pt x="2357438" y="42862"/>
                </a:lnTo>
                <a:lnTo>
                  <a:pt x="2409825" y="176212"/>
                </a:lnTo>
                <a:lnTo>
                  <a:pt x="2438400" y="295275"/>
                </a:lnTo>
                <a:lnTo>
                  <a:pt x="2490788" y="400050"/>
                </a:lnTo>
                <a:lnTo>
                  <a:pt x="2571750" y="476250"/>
                </a:lnTo>
                <a:lnTo>
                  <a:pt x="2647950" y="485775"/>
                </a:lnTo>
                <a:lnTo>
                  <a:pt x="2738438" y="457200"/>
                </a:lnTo>
                <a:lnTo>
                  <a:pt x="2814638" y="461962"/>
                </a:lnTo>
                <a:lnTo>
                  <a:pt x="3100388" y="485775"/>
                </a:lnTo>
                <a:lnTo>
                  <a:pt x="0" y="481012"/>
                </a:lnTo>
                <a:close/>
              </a:path>
            </a:pathLst>
          </a:custGeom>
          <a:solidFill>
            <a:srgbClr val="7030A0">
              <a:alpha val="6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27" name="Volný tvar 26"/>
          <p:cNvSpPr/>
          <p:nvPr/>
        </p:nvSpPr>
        <p:spPr>
          <a:xfrm>
            <a:off x="2000250" y="4292154"/>
            <a:ext cx="1590675" cy="1338262"/>
          </a:xfrm>
          <a:custGeom>
            <a:avLst/>
            <a:gdLst>
              <a:gd name="connsiteX0" fmla="*/ 1590675 w 1590675"/>
              <a:gd name="connsiteY0" fmla="*/ 1338262 h 1338262"/>
              <a:gd name="connsiteX1" fmla="*/ 1457325 w 1590675"/>
              <a:gd name="connsiteY1" fmla="*/ 1295400 h 1338262"/>
              <a:gd name="connsiteX2" fmla="*/ 1352550 w 1590675"/>
              <a:gd name="connsiteY2" fmla="*/ 1243012 h 1338262"/>
              <a:gd name="connsiteX3" fmla="*/ 1247775 w 1590675"/>
              <a:gd name="connsiteY3" fmla="*/ 1219200 h 1338262"/>
              <a:gd name="connsiteX4" fmla="*/ 1090613 w 1590675"/>
              <a:gd name="connsiteY4" fmla="*/ 1095375 h 1338262"/>
              <a:gd name="connsiteX5" fmla="*/ 985838 w 1590675"/>
              <a:gd name="connsiteY5" fmla="*/ 1057275 h 1338262"/>
              <a:gd name="connsiteX6" fmla="*/ 890588 w 1590675"/>
              <a:gd name="connsiteY6" fmla="*/ 700087 h 1338262"/>
              <a:gd name="connsiteX7" fmla="*/ 833438 w 1590675"/>
              <a:gd name="connsiteY7" fmla="*/ 438150 h 1338262"/>
              <a:gd name="connsiteX8" fmla="*/ 766763 w 1590675"/>
              <a:gd name="connsiteY8" fmla="*/ 85725 h 1338262"/>
              <a:gd name="connsiteX9" fmla="*/ 738188 w 1590675"/>
              <a:gd name="connsiteY9" fmla="*/ 0 h 1338262"/>
              <a:gd name="connsiteX10" fmla="*/ 695325 w 1590675"/>
              <a:gd name="connsiteY10" fmla="*/ 90487 h 1338262"/>
              <a:gd name="connsiteX11" fmla="*/ 609600 w 1590675"/>
              <a:gd name="connsiteY11" fmla="*/ 547687 h 1338262"/>
              <a:gd name="connsiteX12" fmla="*/ 538163 w 1590675"/>
              <a:gd name="connsiteY12" fmla="*/ 885825 h 1338262"/>
              <a:gd name="connsiteX13" fmla="*/ 481013 w 1590675"/>
              <a:gd name="connsiteY13" fmla="*/ 1004887 h 1338262"/>
              <a:gd name="connsiteX14" fmla="*/ 471488 w 1590675"/>
              <a:gd name="connsiteY14" fmla="*/ 1004887 h 1338262"/>
              <a:gd name="connsiteX15" fmla="*/ 390525 w 1590675"/>
              <a:gd name="connsiteY15" fmla="*/ 838200 h 1338262"/>
              <a:gd name="connsiteX16" fmla="*/ 347663 w 1590675"/>
              <a:gd name="connsiteY16" fmla="*/ 757237 h 1338262"/>
              <a:gd name="connsiteX17" fmla="*/ 300038 w 1590675"/>
              <a:gd name="connsiteY17" fmla="*/ 757237 h 1338262"/>
              <a:gd name="connsiteX18" fmla="*/ 190500 w 1590675"/>
              <a:gd name="connsiteY18" fmla="*/ 852487 h 1338262"/>
              <a:gd name="connsiteX19" fmla="*/ 71438 w 1590675"/>
              <a:gd name="connsiteY19" fmla="*/ 962025 h 1338262"/>
              <a:gd name="connsiteX20" fmla="*/ 4763 w 1590675"/>
              <a:gd name="connsiteY20" fmla="*/ 1009650 h 1338262"/>
              <a:gd name="connsiteX21" fmla="*/ 0 w 1590675"/>
              <a:gd name="connsiteY21" fmla="*/ 1333500 h 1338262"/>
              <a:gd name="connsiteX22" fmla="*/ 1590675 w 1590675"/>
              <a:gd name="connsiteY22" fmla="*/ 1338262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90675" h="1338262">
                <a:moveTo>
                  <a:pt x="1590675" y="1338262"/>
                </a:moveTo>
                <a:lnTo>
                  <a:pt x="1457325" y="1295400"/>
                </a:lnTo>
                <a:lnTo>
                  <a:pt x="1352550" y="1243012"/>
                </a:lnTo>
                <a:lnTo>
                  <a:pt x="1247775" y="1219200"/>
                </a:lnTo>
                <a:lnTo>
                  <a:pt x="1090613" y="1095375"/>
                </a:lnTo>
                <a:lnTo>
                  <a:pt x="985838" y="1057275"/>
                </a:lnTo>
                <a:lnTo>
                  <a:pt x="890588" y="700087"/>
                </a:lnTo>
                <a:lnTo>
                  <a:pt x="833438" y="438150"/>
                </a:lnTo>
                <a:lnTo>
                  <a:pt x="766763" y="85725"/>
                </a:lnTo>
                <a:lnTo>
                  <a:pt x="738188" y="0"/>
                </a:lnTo>
                <a:lnTo>
                  <a:pt x="695325" y="90487"/>
                </a:lnTo>
                <a:lnTo>
                  <a:pt x="609600" y="547687"/>
                </a:lnTo>
                <a:lnTo>
                  <a:pt x="538163" y="885825"/>
                </a:lnTo>
                <a:lnTo>
                  <a:pt x="481013" y="1004887"/>
                </a:lnTo>
                <a:lnTo>
                  <a:pt x="471488" y="1004887"/>
                </a:lnTo>
                <a:lnTo>
                  <a:pt x="390525" y="838200"/>
                </a:lnTo>
                <a:lnTo>
                  <a:pt x="347663" y="757237"/>
                </a:lnTo>
                <a:lnTo>
                  <a:pt x="300038" y="757237"/>
                </a:lnTo>
                <a:lnTo>
                  <a:pt x="190500" y="852487"/>
                </a:lnTo>
                <a:lnTo>
                  <a:pt x="71438" y="962025"/>
                </a:lnTo>
                <a:lnTo>
                  <a:pt x="4763" y="1009650"/>
                </a:lnTo>
                <a:cubicBezTo>
                  <a:pt x="3175" y="1117600"/>
                  <a:pt x="1588" y="1225550"/>
                  <a:pt x="0" y="1333500"/>
                </a:cubicBezTo>
                <a:lnTo>
                  <a:pt x="1590675" y="1338262"/>
                </a:lnTo>
                <a:close/>
              </a:path>
            </a:pathLst>
          </a:custGeom>
          <a:solidFill>
            <a:srgbClr val="FFC000">
              <a:alpha val="7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28" name="Volný tvar 27"/>
          <p:cNvSpPr/>
          <p:nvPr/>
        </p:nvSpPr>
        <p:spPr>
          <a:xfrm>
            <a:off x="2028825" y="2210941"/>
            <a:ext cx="1476375" cy="638175"/>
          </a:xfrm>
          <a:custGeom>
            <a:avLst/>
            <a:gdLst>
              <a:gd name="connsiteX0" fmla="*/ 0 w 1476375"/>
              <a:gd name="connsiteY0" fmla="*/ 623888 h 638175"/>
              <a:gd name="connsiteX1" fmla="*/ 119063 w 1476375"/>
              <a:gd name="connsiteY1" fmla="*/ 600075 h 638175"/>
              <a:gd name="connsiteX2" fmla="*/ 242888 w 1476375"/>
              <a:gd name="connsiteY2" fmla="*/ 547688 h 638175"/>
              <a:gd name="connsiteX3" fmla="*/ 347663 w 1476375"/>
              <a:gd name="connsiteY3" fmla="*/ 552450 h 638175"/>
              <a:gd name="connsiteX4" fmla="*/ 438150 w 1476375"/>
              <a:gd name="connsiteY4" fmla="*/ 619125 h 638175"/>
              <a:gd name="connsiteX5" fmla="*/ 461963 w 1476375"/>
              <a:gd name="connsiteY5" fmla="*/ 619125 h 638175"/>
              <a:gd name="connsiteX6" fmla="*/ 514350 w 1476375"/>
              <a:gd name="connsiteY6" fmla="*/ 533400 h 638175"/>
              <a:gd name="connsiteX7" fmla="*/ 638175 w 1476375"/>
              <a:gd name="connsiteY7" fmla="*/ 185738 h 638175"/>
              <a:gd name="connsiteX8" fmla="*/ 690563 w 1476375"/>
              <a:gd name="connsiteY8" fmla="*/ 28575 h 638175"/>
              <a:gd name="connsiteX9" fmla="*/ 723900 w 1476375"/>
              <a:gd name="connsiteY9" fmla="*/ 0 h 638175"/>
              <a:gd name="connsiteX10" fmla="*/ 771525 w 1476375"/>
              <a:gd name="connsiteY10" fmla="*/ 33338 h 638175"/>
              <a:gd name="connsiteX11" fmla="*/ 828675 w 1476375"/>
              <a:gd name="connsiteY11" fmla="*/ 200025 h 638175"/>
              <a:gd name="connsiteX12" fmla="*/ 871538 w 1476375"/>
              <a:gd name="connsiteY12" fmla="*/ 309563 h 638175"/>
              <a:gd name="connsiteX13" fmla="*/ 909638 w 1476375"/>
              <a:gd name="connsiteY13" fmla="*/ 371475 h 638175"/>
              <a:gd name="connsiteX14" fmla="*/ 985838 w 1476375"/>
              <a:gd name="connsiteY14" fmla="*/ 457200 h 638175"/>
              <a:gd name="connsiteX15" fmla="*/ 1081088 w 1476375"/>
              <a:gd name="connsiteY15" fmla="*/ 452438 h 638175"/>
              <a:gd name="connsiteX16" fmla="*/ 1214438 w 1476375"/>
              <a:gd name="connsiteY16" fmla="*/ 533400 h 638175"/>
              <a:gd name="connsiteX17" fmla="*/ 1447800 w 1476375"/>
              <a:gd name="connsiteY17" fmla="*/ 600075 h 638175"/>
              <a:gd name="connsiteX18" fmla="*/ 1476375 w 1476375"/>
              <a:gd name="connsiteY18" fmla="*/ 638175 h 638175"/>
              <a:gd name="connsiteX19" fmla="*/ 0 w 1476375"/>
              <a:gd name="connsiteY19" fmla="*/ 623888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6375" h="638175">
                <a:moveTo>
                  <a:pt x="0" y="623888"/>
                </a:moveTo>
                <a:lnTo>
                  <a:pt x="119063" y="600075"/>
                </a:lnTo>
                <a:lnTo>
                  <a:pt x="242888" y="547688"/>
                </a:lnTo>
                <a:lnTo>
                  <a:pt x="347663" y="552450"/>
                </a:lnTo>
                <a:lnTo>
                  <a:pt x="438150" y="619125"/>
                </a:lnTo>
                <a:lnTo>
                  <a:pt x="461963" y="619125"/>
                </a:lnTo>
                <a:lnTo>
                  <a:pt x="514350" y="533400"/>
                </a:lnTo>
                <a:lnTo>
                  <a:pt x="638175" y="185738"/>
                </a:lnTo>
                <a:lnTo>
                  <a:pt x="690563" y="28575"/>
                </a:lnTo>
                <a:lnTo>
                  <a:pt x="723900" y="0"/>
                </a:lnTo>
                <a:lnTo>
                  <a:pt x="771525" y="33338"/>
                </a:lnTo>
                <a:lnTo>
                  <a:pt x="828675" y="200025"/>
                </a:lnTo>
                <a:lnTo>
                  <a:pt x="871538" y="309563"/>
                </a:lnTo>
                <a:lnTo>
                  <a:pt x="909638" y="371475"/>
                </a:lnTo>
                <a:lnTo>
                  <a:pt x="985838" y="457200"/>
                </a:lnTo>
                <a:lnTo>
                  <a:pt x="1081088" y="452438"/>
                </a:lnTo>
                <a:lnTo>
                  <a:pt x="1214438" y="533400"/>
                </a:lnTo>
                <a:lnTo>
                  <a:pt x="1447800" y="600075"/>
                </a:lnTo>
                <a:lnTo>
                  <a:pt x="1476375" y="638175"/>
                </a:lnTo>
                <a:lnTo>
                  <a:pt x="0" y="623888"/>
                </a:lnTo>
                <a:close/>
              </a:path>
            </a:pathLst>
          </a:custGeom>
          <a:solidFill>
            <a:srgbClr val="FFC000">
              <a:alpha val="7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29" name="Volný tvar 28"/>
          <p:cNvSpPr/>
          <p:nvPr/>
        </p:nvSpPr>
        <p:spPr>
          <a:xfrm>
            <a:off x="1243013" y="3701604"/>
            <a:ext cx="762000" cy="1928812"/>
          </a:xfrm>
          <a:custGeom>
            <a:avLst/>
            <a:gdLst>
              <a:gd name="connsiteX0" fmla="*/ 0 w 762000"/>
              <a:gd name="connsiteY0" fmla="*/ 1928812 h 1928812"/>
              <a:gd name="connsiteX1" fmla="*/ 0 w 762000"/>
              <a:gd name="connsiteY1" fmla="*/ 990600 h 1928812"/>
              <a:gd name="connsiteX2" fmla="*/ 47625 w 762000"/>
              <a:gd name="connsiteY2" fmla="*/ 533400 h 1928812"/>
              <a:gd name="connsiteX3" fmla="*/ 85725 w 762000"/>
              <a:gd name="connsiteY3" fmla="*/ 180975 h 1928812"/>
              <a:gd name="connsiteX4" fmla="*/ 123825 w 762000"/>
              <a:gd name="connsiteY4" fmla="*/ 0 h 1928812"/>
              <a:gd name="connsiteX5" fmla="*/ 152400 w 762000"/>
              <a:gd name="connsiteY5" fmla="*/ 4762 h 1928812"/>
              <a:gd name="connsiteX6" fmla="*/ 195262 w 762000"/>
              <a:gd name="connsiteY6" fmla="*/ 171450 h 1928812"/>
              <a:gd name="connsiteX7" fmla="*/ 242887 w 762000"/>
              <a:gd name="connsiteY7" fmla="*/ 481012 h 1928812"/>
              <a:gd name="connsiteX8" fmla="*/ 290512 w 762000"/>
              <a:gd name="connsiteY8" fmla="*/ 695325 h 1928812"/>
              <a:gd name="connsiteX9" fmla="*/ 328612 w 762000"/>
              <a:gd name="connsiteY9" fmla="*/ 881062 h 1928812"/>
              <a:gd name="connsiteX10" fmla="*/ 376237 w 762000"/>
              <a:gd name="connsiteY10" fmla="*/ 1076325 h 1928812"/>
              <a:gd name="connsiteX11" fmla="*/ 400050 w 762000"/>
              <a:gd name="connsiteY11" fmla="*/ 1133475 h 1928812"/>
              <a:gd name="connsiteX12" fmla="*/ 490537 w 762000"/>
              <a:gd name="connsiteY12" fmla="*/ 1200150 h 1928812"/>
              <a:gd name="connsiteX13" fmla="*/ 561975 w 762000"/>
              <a:gd name="connsiteY13" fmla="*/ 1347787 h 1928812"/>
              <a:gd name="connsiteX14" fmla="*/ 676275 w 762000"/>
              <a:gd name="connsiteY14" fmla="*/ 1557337 h 1928812"/>
              <a:gd name="connsiteX15" fmla="*/ 728662 w 762000"/>
              <a:gd name="connsiteY15" fmla="*/ 1600200 h 1928812"/>
              <a:gd name="connsiteX16" fmla="*/ 762000 w 762000"/>
              <a:gd name="connsiteY16" fmla="*/ 1604962 h 1928812"/>
              <a:gd name="connsiteX17" fmla="*/ 752475 w 762000"/>
              <a:gd name="connsiteY17" fmla="*/ 1924050 h 1928812"/>
              <a:gd name="connsiteX18" fmla="*/ 0 w 762000"/>
              <a:gd name="connsiteY18" fmla="*/ 1928812 h 192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1928812">
                <a:moveTo>
                  <a:pt x="0" y="1928812"/>
                </a:moveTo>
                <a:lnTo>
                  <a:pt x="0" y="990600"/>
                </a:lnTo>
                <a:lnTo>
                  <a:pt x="47625" y="533400"/>
                </a:lnTo>
                <a:lnTo>
                  <a:pt x="85725" y="180975"/>
                </a:lnTo>
                <a:lnTo>
                  <a:pt x="123825" y="0"/>
                </a:lnTo>
                <a:lnTo>
                  <a:pt x="152400" y="4762"/>
                </a:lnTo>
                <a:lnTo>
                  <a:pt x="195262" y="171450"/>
                </a:lnTo>
                <a:lnTo>
                  <a:pt x="242887" y="481012"/>
                </a:lnTo>
                <a:lnTo>
                  <a:pt x="290512" y="695325"/>
                </a:lnTo>
                <a:lnTo>
                  <a:pt x="328612" y="881062"/>
                </a:lnTo>
                <a:lnTo>
                  <a:pt x="376237" y="1076325"/>
                </a:lnTo>
                <a:lnTo>
                  <a:pt x="400050" y="1133475"/>
                </a:lnTo>
                <a:lnTo>
                  <a:pt x="490537" y="1200150"/>
                </a:lnTo>
                <a:lnTo>
                  <a:pt x="561975" y="1347787"/>
                </a:lnTo>
                <a:lnTo>
                  <a:pt x="676275" y="1557337"/>
                </a:lnTo>
                <a:lnTo>
                  <a:pt x="728662" y="1600200"/>
                </a:lnTo>
                <a:lnTo>
                  <a:pt x="762000" y="1604962"/>
                </a:lnTo>
                <a:lnTo>
                  <a:pt x="752475" y="1924050"/>
                </a:lnTo>
                <a:lnTo>
                  <a:pt x="0" y="1928812"/>
                </a:lnTo>
                <a:close/>
              </a:path>
            </a:pathLst>
          </a:custGeom>
          <a:solidFill>
            <a:srgbClr val="92D050">
              <a:alpha val="7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30" name="Volný tvar 29"/>
          <p:cNvSpPr/>
          <p:nvPr/>
        </p:nvSpPr>
        <p:spPr>
          <a:xfrm>
            <a:off x="1271588" y="1248916"/>
            <a:ext cx="809625" cy="1595438"/>
          </a:xfrm>
          <a:custGeom>
            <a:avLst/>
            <a:gdLst>
              <a:gd name="connsiteX0" fmla="*/ 809625 w 809625"/>
              <a:gd name="connsiteY0" fmla="*/ 1585913 h 1595438"/>
              <a:gd name="connsiteX1" fmla="*/ 685800 w 809625"/>
              <a:gd name="connsiteY1" fmla="*/ 1452563 h 1595438"/>
              <a:gd name="connsiteX2" fmla="*/ 614362 w 809625"/>
              <a:gd name="connsiteY2" fmla="*/ 1390650 h 1595438"/>
              <a:gd name="connsiteX3" fmla="*/ 528637 w 809625"/>
              <a:gd name="connsiteY3" fmla="*/ 1390650 h 1595438"/>
              <a:gd name="connsiteX4" fmla="*/ 471487 w 809625"/>
              <a:gd name="connsiteY4" fmla="*/ 1323975 h 1595438"/>
              <a:gd name="connsiteX5" fmla="*/ 390525 w 809625"/>
              <a:gd name="connsiteY5" fmla="*/ 1152525 h 1595438"/>
              <a:gd name="connsiteX6" fmla="*/ 361950 w 809625"/>
              <a:gd name="connsiteY6" fmla="*/ 1023938 h 1595438"/>
              <a:gd name="connsiteX7" fmla="*/ 323850 w 809625"/>
              <a:gd name="connsiteY7" fmla="*/ 700088 h 1595438"/>
              <a:gd name="connsiteX8" fmla="*/ 280987 w 809625"/>
              <a:gd name="connsiteY8" fmla="*/ 276225 h 1595438"/>
              <a:gd name="connsiteX9" fmla="*/ 242887 w 809625"/>
              <a:gd name="connsiteY9" fmla="*/ 71438 h 1595438"/>
              <a:gd name="connsiteX10" fmla="*/ 176212 w 809625"/>
              <a:gd name="connsiteY10" fmla="*/ 4763 h 1595438"/>
              <a:gd name="connsiteX11" fmla="*/ 138112 w 809625"/>
              <a:gd name="connsiteY11" fmla="*/ 0 h 1595438"/>
              <a:gd name="connsiteX12" fmla="*/ 100012 w 809625"/>
              <a:gd name="connsiteY12" fmla="*/ 119063 h 1595438"/>
              <a:gd name="connsiteX13" fmla="*/ 66675 w 809625"/>
              <a:gd name="connsiteY13" fmla="*/ 361950 h 1595438"/>
              <a:gd name="connsiteX14" fmla="*/ 0 w 809625"/>
              <a:gd name="connsiteY14" fmla="*/ 1076325 h 1595438"/>
              <a:gd name="connsiteX15" fmla="*/ 0 w 809625"/>
              <a:gd name="connsiteY15" fmla="*/ 1595438 h 1595438"/>
              <a:gd name="connsiteX16" fmla="*/ 809625 w 809625"/>
              <a:gd name="connsiteY16" fmla="*/ 1585913 h 15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625" h="1595438">
                <a:moveTo>
                  <a:pt x="809625" y="1585913"/>
                </a:moveTo>
                <a:lnTo>
                  <a:pt x="685800" y="1452563"/>
                </a:lnTo>
                <a:lnTo>
                  <a:pt x="614362" y="1390650"/>
                </a:lnTo>
                <a:lnTo>
                  <a:pt x="528637" y="1390650"/>
                </a:lnTo>
                <a:lnTo>
                  <a:pt x="471487" y="1323975"/>
                </a:lnTo>
                <a:lnTo>
                  <a:pt x="390525" y="1152525"/>
                </a:lnTo>
                <a:lnTo>
                  <a:pt x="361950" y="1023938"/>
                </a:lnTo>
                <a:lnTo>
                  <a:pt x="323850" y="700088"/>
                </a:lnTo>
                <a:lnTo>
                  <a:pt x="280987" y="276225"/>
                </a:lnTo>
                <a:lnTo>
                  <a:pt x="242887" y="71438"/>
                </a:lnTo>
                <a:lnTo>
                  <a:pt x="176212" y="4763"/>
                </a:lnTo>
                <a:lnTo>
                  <a:pt x="138112" y="0"/>
                </a:lnTo>
                <a:lnTo>
                  <a:pt x="100012" y="119063"/>
                </a:lnTo>
                <a:lnTo>
                  <a:pt x="66675" y="361950"/>
                </a:lnTo>
                <a:lnTo>
                  <a:pt x="0" y="1076325"/>
                </a:lnTo>
                <a:lnTo>
                  <a:pt x="0" y="1595438"/>
                </a:lnTo>
                <a:lnTo>
                  <a:pt x="809625" y="1585913"/>
                </a:lnTo>
                <a:close/>
              </a:path>
            </a:pathLst>
          </a:custGeom>
          <a:solidFill>
            <a:srgbClr val="92D050">
              <a:alpha val="7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graphicFrame>
        <p:nvGraphicFramePr>
          <p:cNvPr id="89108" name="Graf 19"/>
          <p:cNvGraphicFramePr>
            <a:graphicFrameLocks/>
          </p:cNvGraphicFramePr>
          <p:nvPr>
            <p:extLst>
              <p:ext uri="{D42A27DB-BD31-4B8C-83A1-F6EECF244321}">
                <p14:modId xmlns:p14="http://schemas.microsoft.com/office/powerpoint/2010/main" val="3122048096"/>
              </p:ext>
            </p:extLst>
          </p:nvPr>
        </p:nvGraphicFramePr>
        <p:xfrm>
          <a:off x="128588" y="3208338"/>
          <a:ext cx="8886825" cy="3346450"/>
        </p:xfrm>
        <a:graphic>
          <a:graphicData uri="http://schemas.openxmlformats.org/presentationml/2006/ole">
            <mc:AlternateContent xmlns:mc="http://schemas.openxmlformats.org/markup-compatibility/2006">
              <mc:Choice xmlns:v="urn:schemas-microsoft-com:vml" Requires="v">
                <p:oleObj spid="_x0000_s26682" r:id="rId4" imgW="8888738" imgH="3346994" progId="Excel.Chart.8">
                  <p:embed/>
                </p:oleObj>
              </mc:Choice>
              <mc:Fallback>
                <p:oleObj r:id="rId4" imgW="8888738" imgH="334699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3208338"/>
                        <a:ext cx="8886825" cy="334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ovéPole 1"/>
          <p:cNvSpPr txBox="1"/>
          <p:nvPr/>
        </p:nvSpPr>
        <p:spPr>
          <a:xfrm>
            <a:off x="444961" y="-46124"/>
            <a:ext cx="8254119"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cs-CZ" sz="2400" b="1" dirty="0">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VARIABILITA   OBĚHOVÝCH   PARAMETRŮ – fyziologický význam</a:t>
            </a:r>
          </a:p>
        </p:txBody>
      </p:sp>
      <p:graphicFrame>
        <p:nvGraphicFramePr>
          <p:cNvPr id="89111" name="Graf 25"/>
          <p:cNvGraphicFramePr>
            <a:graphicFrameLocks/>
          </p:cNvGraphicFramePr>
          <p:nvPr/>
        </p:nvGraphicFramePr>
        <p:xfrm>
          <a:off x="128588" y="438150"/>
          <a:ext cx="8886825" cy="3346450"/>
        </p:xfrm>
        <a:graphic>
          <a:graphicData uri="http://schemas.openxmlformats.org/presentationml/2006/ole">
            <mc:AlternateContent xmlns:mc="http://schemas.openxmlformats.org/markup-compatibility/2006">
              <mc:Choice xmlns:v="urn:schemas-microsoft-com:vml" Requires="v">
                <p:oleObj spid="_x0000_s26683" r:id="rId6" imgW="8888738" imgH="3346994" progId="Excel.Chart.8">
                  <p:embed/>
                </p:oleObj>
              </mc:Choice>
              <mc:Fallback>
                <p:oleObj r:id="rId6" imgW="8888738" imgH="3346994"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438150"/>
                        <a:ext cx="8886825" cy="334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Šipka doleva 18"/>
          <p:cNvSpPr/>
          <p:nvPr/>
        </p:nvSpPr>
        <p:spPr>
          <a:xfrm rot="20294897">
            <a:off x="5822864" y="1511296"/>
            <a:ext cx="2970880" cy="559383"/>
          </a:xfrm>
          <a:prstGeom prst="leftArrow">
            <a:avLst/>
          </a:prstGeom>
          <a:solidFill>
            <a:srgbClr val="C00000">
              <a:alpha val="83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1800"/>
              </a:lnSpc>
              <a:defRPr/>
            </a:pPr>
            <a:r>
              <a:rPr lang="cs-CZ" sz="1600" b="1" dirty="0">
                <a:solidFill>
                  <a:prstClr val="white"/>
                </a:solidFill>
                <a:effectLst>
                  <a:outerShdw blurRad="38100" dist="38100" dir="2700000" algn="tl">
                    <a:srgbClr val="000000">
                      <a:alpha val="43137"/>
                    </a:srgbClr>
                  </a:outerShdw>
                </a:effectLst>
              </a:rPr>
              <a:t>Respirační  sinusová arytmie</a:t>
            </a:r>
          </a:p>
        </p:txBody>
      </p:sp>
      <p:sp>
        <p:nvSpPr>
          <p:cNvPr id="14" name="Šipka doleva 13"/>
          <p:cNvSpPr/>
          <p:nvPr/>
        </p:nvSpPr>
        <p:spPr>
          <a:xfrm rot="19899493">
            <a:off x="5971215" y="3983779"/>
            <a:ext cx="2995581" cy="421316"/>
          </a:xfrm>
          <a:prstGeom prst="leftArrow">
            <a:avLst/>
          </a:prstGeom>
          <a:solidFill>
            <a:srgbClr val="C00000">
              <a:alpha val="83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1800"/>
              </a:lnSpc>
              <a:defRPr/>
            </a:pPr>
            <a:r>
              <a:rPr lang="cs-CZ" sz="1600" b="1" dirty="0">
                <a:solidFill>
                  <a:prstClr val="white"/>
                </a:solidFill>
                <a:effectLst>
                  <a:outerShdw blurRad="38100" dist="38100" dir="2700000" algn="tl">
                    <a:srgbClr val="000000">
                      <a:alpha val="43137"/>
                    </a:srgbClr>
                  </a:outerShdw>
                </a:effectLst>
              </a:rPr>
              <a:t>Změny  nitrohrudního  tlaku</a:t>
            </a:r>
          </a:p>
        </p:txBody>
      </p:sp>
      <p:sp>
        <p:nvSpPr>
          <p:cNvPr id="17" name="Šipka doleva 16"/>
          <p:cNvSpPr/>
          <p:nvPr/>
        </p:nvSpPr>
        <p:spPr>
          <a:xfrm>
            <a:off x="1331913" y="404813"/>
            <a:ext cx="7200900" cy="4318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prstClr val="black"/>
                </a:solidFill>
                <a:effectLst>
                  <a:outerShdw blurRad="38100" dist="38100" dir="2700000" algn="tl">
                    <a:srgbClr val="000000">
                      <a:alpha val="43137"/>
                    </a:srgbClr>
                  </a:outerShdw>
                </a:effectLst>
              </a:rPr>
              <a:t>parasympat</a:t>
            </a:r>
            <a:r>
              <a:rPr lang="cs-CZ" b="1" dirty="0" err="1">
                <a:solidFill>
                  <a:prstClr val="black"/>
                </a:solidFill>
                <a:effectLst>
                  <a:outerShdw blurRad="38100" dist="38100" dir="2700000" algn="tl">
                    <a:srgbClr val="000000">
                      <a:alpha val="43137"/>
                    </a:srgbClr>
                  </a:outerShdw>
                </a:effectLst>
              </a:rPr>
              <a:t>ikus</a:t>
            </a:r>
            <a:endParaRPr lang="en-US" b="1" dirty="0">
              <a:solidFill>
                <a:prstClr val="black"/>
              </a:solidFill>
              <a:effectLst>
                <a:outerShdw blurRad="38100" dist="38100" dir="2700000" algn="tl">
                  <a:srgbClr val="000000">
                    <a:alpha val="43137"/>
                  </a:srgbClr>
                </a:outerShdw>
              </a:effectLst>
            </a:endParaRPr>
          </a:p>
        </p:txBody>
      </p:sp>
      <p:sp>
        <p:nvSpPr>
          <p:cNvPr id="18" name="Šipka doleva 17"/>
          <p:cNvSpPr/>
          <p:nvPr/>
        </p:nvSpPr>
        <p:spPr>
          <a:xfrm>
            <a:off x="1274622" y="818780"/>
            <a:ext cx="2448272" cy="43204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sympat</a:t>
            </a:r>
            <a:r>
              <a:rPr lang="cs-CZ" dirty="0" err="1">
                <a:ln w="18415" cmpd="sng">
                  <a:solidFill>
                    <a:srgbClr val="FFFFFF"/>
                  </a:solidFill>
                  <a:prstDash val="solid"/>
                </a:ln>
                <a:solidFill>
                  <a:srgbClr val="FFFFFF"/>
                </a:solidFill>
                <a:effectLst>
                  <a:outerShdw blurRad="63500" dir="3600000" algn="tl" rotWithShape="0">
                    <a:srgbClr val="000000">
                      <a:alpha val="70000"/>
                    </a:srgbClr>
                  </a:outerShdw>
                </a:effectLst>
              </a:rPr>
              <a:t>ikus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Šipka doleva 21"/>
          <p:cNvSpPr/>
          <p:nvPr/>
        </p:nvSpPr>
        <p:spPr>
          <a:xfrm rot="20294897">
            <a:off x="3144428" y="1859603"/>
            <a:ext cx="1936531" cy="440010"/>
          </a:xfrm>
          <a:prstGeom prst="leftArrow">
            <a:avLst/>
          </a:prstGeom>
          <a:solidFill>
            <a:srgbClr val="FFC000">
              <a:alpha val="83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1800"/>
              </a:lnSpc>
              <a:defRPr/>
            </a:pPr>
            <a:r>
              <a:rPr lang="cs-CZ" sz="1600" dirty="0">
                <a:solidFill>
                  <a:prstClr val="black"/>
                </a:solidFill>
                <a:effectLst>
                  <a:outerShdw blurRad="38100" dist="38100" dir="2700000" algn="tl">
                    <a:srgbClr val="000000">
                      <a:alpha val="43137"/>
                    </a:srgbClr>
                  </a:outerShdw>
                </a:effectLst>
              </a:rPr>
              <a:t>Baroreflex</a:t>
            </a:r>
          </a:p>
        </p:txBody>
      </p:sp>
      <p:sp>
        <p:nvSpPr>
          <p:cNvPr id="24" name="Šipka doleva 23"/>
          <p:cNvSpPr/>
          <p:nvPr/>
        </p:nvSpPr>
        <p:spPr>
          <a:xfrm rot="20294897">
            <a:off x="2784389" y="3772160"/>
            <a:ext cx="1936531" cy="440010"/>
          </a:xfrm>
          <a:prstGeom prst="leftArrow">
            <a:avLst/>
          </a:prstGeom>
          <a:solidFill>
            <a:srgbClr val="FFC000">
              <a:alpha val="83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1800"/>
              </a:lnSpc>
              <a:defRPr/>
            </a:pPr>
            <a:r>
              <a:rPr lang="cs-CZ" sz="1600" dirty="0">
                <a:solidFill>
                  <a:prstClr val="black"/>
                </a:solidFill>
                <a:effectLst>
                  <a:outerShdw blurRad="38100" dist="38100" dir="2700000" algn="tl">
                    <a:srgbClr val="000000">
                      <a:alpha val="43137"/>
                    </a:srgbClr>
                  </a:outerShdw>
                </a:effectLst>
              </a:rPr>
              <a:t>Baroreflex</a:t>
            </a:r>
          </a:p>
        </p:txBody>
      </p:sp>
      <p:sp>
        <p:nvSpPr>
          <p:cNvPr id="5" name="TextovéPole 4">
            <a:extLst>
              <a:ext uri="{FF2B5EF4-FFF2-40B4-BE49-F238E27FC236}">
                <a16:creationId xmlns:a16="http://schemas.microsoft.com/office/drawing/2014/main" id="{353F7AAC-DD55-45FE-9482-A1E41190FF79}"/>
              </a:ext>
            </a:extLst>
          </p:cNvPr>
          <p:cNvSpPr txBox="1"/>
          <p:nvPr/>
        </p:nvSpPr>
        <p:spPr>
          <a:xfrm flipH="1">
            <a:off x="6715915" y="4580371"/>
            <a:ext cx="2245482" cy="738664"/>
          </a:xfrm>
          <a:prstGeom prst="rect">
            <a:avLst/>
          </a:prstGeom>
          <a:noFill/>
        </p:spPr>
        <p:txBody>
          <a:bodyPr wrap="square" rtlCol="0">
            <a:spAutoFit/>
          </a:bodyPr>
          <a:lstStyle/>
          <a:p>
            <a:r>
              <a:rPr lang="cs-CZ" sz="1400" dirty="0"/>
              <a:t>Změny nitrohrudního tlaku, které se propagují do změn krevního tlaku </a:t>
            </a:r>
          </a:p>
        </p:txBody>
      </p:sp>
      <p:sp>
        <p:nvSpPr>
          <p:cNvPr id="6" name="TextovéPole 5">
            <a:extLst>
              <a:ext uri="{FF2B5EF4-FFF2-40B4-BE49-F238E27FC236}">
                <a16:creationId xmlns:a16="http://schemas.microsoft.com/office/drawing/2014/main" id="{91CDAE29-4269-4DAF-B21A-7DEB91F954D1}"/>
              </a:ext>
            </a:extLst>
          </p:cNvPr>
          <p:cNvSpPr txBox="1"/>
          <p:nvPr/>
        </p:nvSpPr>
        <p:spPr>
          <a:xfrm>
            <a:off x="6715915" y="2018794"/>
            <a:ext cx="2291201" cy="738664"/>
          </a:xfrm>
          <a:prstGeom prst="rect">
            <a:avLst/>
          </a:prstGeom>
          <a:noFill/>
        </p:spPr>
        <p:txBody>
          <a:bodyPr wrap="square" rtlCol="0">
            <a:spAutoFit/>
          </a:bodyPr>
          <a:lstStyle/>
          <a:p>
            <a:r>
              <a:rPr lang="cs-CZ" sz="1400" dirty="0"/>
              <a:t>Změny dechové frekvence propagující se do změn tepových intervalů</a:t>
            </a:r>
          </a:p>
        </p:txBody>
      </p:sp>
    </p:spTree>
    <p:extLst>
      <p:ext uri="{BB962C8B-B14F-4D97-AF65-F5344CB8AC3E}">
        <p14:creationId xmlns:p14="http://schemas.microsoft.com/office/powerpoint/2010/main" val="8449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Autofit/>
          </a:bodyPr>
          <a:lstStyle/>
          <a:p>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REGULACE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a:lstStyle/>
          <a:p>
            <a:pPr marL="0" indent="0">
              <a:buNone/>
            </a:pPr>
            <a:r>
              <a:rPr lang="cs-CZ" dirty="0"/>
              <a:t>Úkolem těchto regulací – jak srdeční, tak cévní soustavy - je v souladu s měnícími se metabolickými požadavky organismu:</a:t>
            </a:r>
          </a:p>
          <a:p>
            <a:endParaRPr lang="cs-CZ" dirty="0"/>
          </a:p>
          <a:p>
            <a:r>
              <a:rPr lang="cs-CZ" dirty="0"/>
              <a:t> udržovat relativně konstantní arteriální tlak </a:t>
            </a:r>
          </a:p>
          <a:p>
            <a:r>
              <a:rPr lang="cs-CZ" dirty="0"/>
              <a:t>zabezpečit dostatečné prokrvení tkání  </a:t>
            </a:r>
          </a:p>
        </p:txBody>
      </p:sp>
    </p:spTree>
    <p:extLst>
      <p:ext uri="{BB962C8B-B14F-4D97-AF65-F5344CB8AC3E}">
        <p14:creationId xmlns:p14="http://schemas.microsoft.com/office/powerpoint/2010/main" val="2460167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3B9239F-B318-448E-A432-B0AB5021CC65}"/>
              </a:ext>
            </a:extLst>
          </p:cNvPr>
          <p:cNvSpPr txBox="1"/>
          <p:nvPr/>
        </p:nvSpPr>
        <p:spPr>
          <a:xfrm>
            <a:off x="1187624" y="1268760"/>
            <a:ext cx="6768752" cy="4093428"/>
          </a:xfrm>
          <a:prstGeom prst="rect">
            <a:avLst/>
          </a:prstGeom>
          <a:noFill/>
        </p:spPr>
        <p:txBody>
          <a:bodyPr wrap="square" rtlCol="0">
            <a:spAutoFit/>
          </a:bodyPr>
          <a:lstStyle/>
          <a:p>
            <a:pPr marL="342900" indent="-342900">
              <a:buFont typeface="Arial" panose="020B0604020202020204" pitchFamily="34" charset="0"/>
              <a:buChar char="•"/>
            </a:pPr>
            <a:r>
              <a:rPr lang="cs-CZ" sz="2000" dirty="0"/>
              <a:t>stanovení citlivosti </a:t>
            </a:r>
            <a:r>
              <a:rPr lang="cs-CZ" sz="2000" dirty="0" err="1"/>
              <a:t>baroreflexu</a:t>
            </a:r>
            <a:r>
              <a:rPr lang="cs-CZ" sz="2000" dirty="0"/>
              <a:t> zůstává v klinické praxi ukazatelem vzájemného vztahu sympatiku a parasympatiku v regulaci krevního tlaku a tepové frekvence</a:t>
            </a:r>
          </a:p>
          <a:p>
            <a:pPr marL="342900" indent="-342900">
              <a:buFont typeface="Arial" panose="020B0604020202020204" pitchFamily="34" charset="0"/>
              <a:buChar char="•"/>
            </a:pPr>
            <a:endParaRPr lang="cs-CZ" sz="2000" dirty="0"/>
          </a:p>
          <a:p>
            <a:endParaRPr lang="cs-CZ" sz="2000" dirty="0"/>
          </a:p>
          <a:p>
            <a:pPr marL="342900" indent="-342900">
              <a:buFont typeface="Arial" panose="020B0604020202020204" pitchFamily="34" charset="0"/>
              <a:buChar char="•"/>
            </a:pPr>
            <a:r>
              <a:rPr lang="cs-CZ" sz="2000" dirty="0"/>
              <a:t>snížená hodnota BRS se nachází u mnoha onemocnění: hypertenze, diabetes </a:t>
            </a:r>
            <a:r>
              <a:rPr lang="cs-CZ" sz="2000" dirty="0" err="1"/>
              <a:t>mellitus</a:t>
            </a:r>
            <a:r>
              <a:rPr lang="cs-CZ" sz="2000" dirty="0"/>
              <a:t>, metabolický syndrom, u pacientů po onkologické léčbě aj.</a:t>
            </a:r>
          </a:p>
          <a:p>
            <a:pPr marL="342900" indent="-342900">
              <a:buFont typeface="Arial" panose="020B0604020202020204" pitchFamily="34" charset="0"/>
              <a:buChar char="•"/>
            </a:pPr>
            <a:endParaRPr lang="cs-CZ" sz="2000" dirty="0"/>
          </a:p>
          <a:p>
            <a:pPr marL="342900" indent="-342900">
              <a:buFont typeface="Arial" panose="020B0604020202020204" pitchFamily="34" charset="0"/>
              <a:buChar char="•"/>
            </a:pPr>
            <a:r>
              <a:rPr lang="cs-CZ" sz="2000" dirty="0"/>
              <a:t>pro pacienty po prodělaném infarktu myokardu snížená hodnota BRS pod 3ms/</a:t>
            </a:r>
            <a:r>
              <a:rPr lang="cs-CZ" sz="2000" dirty="0" err="1"/>
              <a:t>mmHg</a:t>
            </a:r>
            <a:r>
              <a:rPr lang="cs-CZ" sz="2000" dirty="0"/>
              <a:t> společně se sníženou ejekční frakcí pod 40% představuje zvýšené riziko vzniku náhlé srdeční smrti </a:t>
            </a:r>
          </a:p>
        </p:txBody>
      </p:sp>
    </p:spTree>
    <p:extLst>
      <p:ext uri="{BB962C8B-B14F-4D97-AF65-F5344CB8AC3E}">
        <p14:creationId xmlns:p14="http://schemas.microsoft.com/office/powerpoint/2010/main" val="1500009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42C0BAC-C1BC-4098-A120-6615D0B65C41}"/>
              </a:ext>
            </a:extLst>
          </p:cNvPr>
          <p:cNvSpPr txBox="1"/>
          <p:nvPr/>
        </p:nvSpPr>
        <p:spPr>
          <a:xfrm>
            <a:off x="719572" y="1196752"/>
            <a:ext cx="7884876" cy="4585871"/>
          </a:xfrm>
          <a:prstGeom prst="rect">
            <a:avLst/>
          </a:prstGeom>
          <a:noFill/>
        </p:spPr>
        <p:txBody>
          <a:bodyPr wrap="square" rtlCol="0">
            <a:spAutoFit/>
          </a:bodyPr>
          <a:lstStyle/>
          <a:p>
            <a:r>
              <a:rPr lang="cs-CZ" sz="2800" b="1" dirty="0">
                <a:solidFill>
                  <a:srgbClr val="FF0000"/>
                </a:solidFill>
              </a:rPr>
              <a:t>Na základě 24hodinového ambulantního měření TK</a:t>
            </a:r>
          </a:p>
          <a:p>
            <a:endParaRPr lang="cs-CZ" sz="2800" b="1" dirty="0">
              <a:solidFill>
                <a:srgbClr val="FF0000"/>
              </a:solidFill>
            </a:endParaRPr>
          </a:p>
          <a:p>
            <a:r>
              <a:rPr lang="cs-CZ" sz="2800" b="1" dirty="0">
                <a:solidFill>
                  <a:srgbClr val="FF0000"/>
                </a:solidFill>
              </a:rPr>
              <a:t> </a:t>
            </a:r>
            <a:r>
              <a:rPr lang="cs-CZ" dirty="0"/>
              <a:t>můžeme vysledovat  fyziologické kolísání TK a TF během dne a noci. </a:t>
            </a:r>
          </a:p>
          <a:p>
            <a:endParaRPr lang="cs-CZ" dirty="0"/>
          </a:p>
          <a:p>
            <a:r>
              <a:rPr lang="cs-CZ" dirty="0"/>
              <a:t>Viz přednáška: Krevní tlak</a:t>
            </a:r>
          </a:p>
          <a:p>
            <a:endParaRPr lang="cs-CZ" dirty="0"/>
          </a:p>
          <a:p>
            <a:endParaRPr lang="cs-CZ" dirty="0"/>
          </a:p>
          <a:p>
            <a:endParaRPr lang="cs-CZ" dirty="0"/>
          </a:p>
          <a:p>
            <a:r>
              <a:rPr lang="cs-CZ" sz="2800" b="1" dirty="0">
                <a:solidFill>
                  <a:srgbClr val="FF0000"/>
                </a:solidFill>
              </a:rPr>
              <a:t>Na základě 24 hodinového záznamu EKG</a:t>
            </a:r>
          </a:p>
          <a:p>
            <a:r>
              <a:rPr lang="cs-CZ" dirty="0"/>
              <a:t>se hodnotí v klinické praxi parametr: </a:t>
            </a:r>
            <a:r>
              <a:rPr lang="cs-CZ" dirty="0" err="1"/>
              <a:t>heart</a:t>
            </a:r>
            <a:r>
              <a:rPr lang="cs-CZ" dirty="0"/>
              <a:t> </a:t>
            </a:r>
            <a:r>
              <a:rPr lang="cs-CZ" dirty="0" err="1"/>
              <a:t>rate</a:t>
            </a:r>
            <a:r>
              <a:rPr lang="cs-CZ" dirty="0"/>
              <a:t> variability (HRV) – kolísání srdeční frekvence v průběhu dne a noci, stanovuje se poměr LF/HF …dává informaci, zda je člověk více pod vlivem sympatiku (LF/HF˃1) nebo parasympatiku (LF/HF˂1). </a:t>
            </a:r>
          </a:p>
          <a:p>
            <a:endParaRPr lang="cs-CZ" dirty="0"/>
          </a:p>
          <a:p>
            <a:r>
              <a:rPr lang="cs-CZ" dirty="0"/>
              <a:t>Viz přednáška: Vyšetření kardiovaskulární soustavy</a:t>
            </a:r>
          </a:p>
        </p:txBody>
      </p:sp>
    </p:spTree>
    <p:extLst>
      <p:ext uri="{BB962C8B-B14F-4D97-AF65-F5344CB8AC3E}">
        <p14:creationId xmlns:p14="http://schemas.microsoft.com/office/powerpoint/2010/main" val="116908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Regulace cévního tonu</a:t>
            </a:r>
            <a:endParaRPr lang="cs-CZ" dirty="0"/>
          </a:p>
        </p:txBody>
      </p:sp>
      <p:sp>
        <p:nvSpPr>
          <p:cNvPr id="3" name="Zástupný symbol pro obsah 2"/>
          <p:cNvSpPr>
            <a:spLocks noGrp="1"/>
          </p:cNvSpPr>
          <p:nvPr>
            <p:ph idx="1"/>
          </p:nvPr>
        </p:nvSpPr>
        <p:spPr/>
        <p:txBody>
          <a:bodyPr/>
          <a:lstStyle/>
          <a:p>
            <a:r>
              <a:rPr lang="cs-CZ" dirty="0"/>
              <a:t>Cévní tonus = základní klidové napětí hladké svaloviny cév</a:t>
            </a:r>
          </a:p>
          <a:p>
            <a:r>
              <a:rPr lang="cs-CZ" dirty="0" err="1"/>
              <a:t>Vazomotorika</a:t>
            </a:r>
            <a:r>
              <a:rPr lang="cs-CZ" dirty="0"/>
              <a:t> = možnost cév se v případě potřeby stahovat či roztahovat</a:t>
            </a:r>
          </a:p>
          <a:p>
            <a:endParaRPr lang="cs-CZ" dirty="0"/>
          </a:p>
          <a:p>
            <a:r>
              <a:rPr lang="cs-CZ" dirty="0"/>
              <a:t>Regulace - lokální (místní) regulace</a:t>
            </a:r>
          </a:p>
          <a:p>
            <a:pPr marL="0" indent="0">
              <a:buNone/>
            </a:pPr>
            <a:r>
              <a:rPr lang="cs-CZ" dirty="0"/>
              <a:t>                     - systémová regulace </a:t>
            </a:r>
          </a:p>
        </p:txBody>
      </p:sp>
    </p:spTree>
    <p:extLst>
      <p:ext uri="{BB962C8B-B14F-4D97-AF65-F5344CB8AC3E}">
        <p14:creationId xmlns:p14="http://schemas.microsoft.com/office/powerpoint/2010/main" val="109121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Autoregulace</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Autoregulace = céva ovlivňuje sama sebe</a:t>
            </a:r>
          </a:p>
          <a:p>
            <a:r>
              <a:rPr lang="cs-CZ" b="1" dirty="0" err="1">
                <a:solidFill>
                  <a:srgbClr val="FF0000"/>
                </a:solidFill>
              </a:rPr>
              <a:t>Myogenní</a:t>
            </a:r>
            <a:r>
              <a:rPr lang="cs-CZ" dirty="0"/>
              <a:t> – </a:t>
            </a:r>
            <a:r>
              <a:rPr lang="cs-CZ" dirty="0" err="1"/>
              <a:t>Baylissův</a:t>
            </a:r>
            <a:r>
              <a:rPr lang="cs-CZ" dirty="0"/>
              <a:t> fenomén ( hladká svalovina cév odpovídá na roztažení kontrakcí)</a:t>
            </a:r>
          </a:p>
          <a:p>
            <a:endParaRPr lang="cs-CZ" dirty="0"/>
          </a:p>
          <a:p>
            <a:pPr lvl="1"/>
            <a:r>
              <a:rPr lang="cs-CZ" dirty="0"/>
              <a:t>Při větší náplni cév se zvyšuje tlak uvnitř cévy (intravaskulární) - napíná se cévní stěna, s ní i buňky hladké svaloviny - jejich membrána se depolarizuje, zvýšený vstup vápníku do buněk - což vyvolá vazokonstrikci (tímto se udrží relativně stálý průtok krve i při změnách tlaku krve – uplatňuje se hlavně v ledvinách, v mozku i systémovém oběhu)</a:t>
            </a:r>
          </a:p>
        </p:txBody>
      </p:sp>
    </p:spTree>
    <p:extLst>
      <p:ext uri="{BB962C8B-B14F-4D97-AF65-F5344CB8AC3E}">
        <p14:creationId xmlns:p14="http://schemas.microsoft.com/office/powerpoint/2010/main" val="211261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srcRect l="10870" t="7434" r="10033" b="3295"/>
          <a:stretch/>
        </p:blipFill>
        <p:spPr>
          <a:xfrm>
            <a:off x="1925706" y="1592797"/>
            <a:ext cx="5391807" cy="3423088"/>
          </a:xfrm>
          <a:prstGeom prst="rect">
            <a:avLst/>
          </a:prstGeom>
        </p:spPr>
      </p:pic>
    </p:spTree>
    <p:extLst>
      <p:ext uri="{BB962C8B-B14F-4D97-AF65-F5344CB8AC3E}">
        <p14:creationId xmlns:p14="http://schemas.microsoft.com/office/powerpoint/2010/main" val="117672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Autoregulace</a:t>
            </a:r>
            <a:endParaRPr lang="cs-CZ" dirty="0"/>
          </a:p>
        </p:txBody>
      </p:sp>
      <p:sp>
        <p:nvSpPr>
          <p:cNvPr id="3" name="Zástupný symbol pro obsah 2"/>
          <p:cNvSpPr>
            <a:spLocks noGrp="1"/>
          </p:cNvSpPr>
          <p:nvPr>
            <p:ph idx="1"/>
          </p:nvPr>
        </p:nvSpPr>
        <p:spPr>
          <a:xfrm>
            <a:off x="107504" y="1600200"/>
            <a:ext cx="8928992" cy="4525963"/>
          </a:xfrm>
        </p:spPr>
        <p:txBody>
          <a:bodyPr>
            <a:normAutofit/>
          </a:bodyPr>
          <a:lstStyle/>
          <a:p>
            <a:r>
              <a:rPr lang="cs-CZ" b="1" dirty="0">
                <a:solidFill>
                  <a:srgbClr val="FF0000"/>
                </a:solidFill>
              </a:rPr>
              <a:t>Metabolická </a:t>
            </a:r>
            <a:r>
              <a:rPr lang="cs-CZ" dirty="0"/>
              <a:t>– průměr cév (platí hlavně pro arterioly, </a:t>
            </a:r>
            <a:r>
              <a:rPr lang="cs-CZ" dirty="0" err="1"/>
              <a:t>metarterioly</a:t>
            </a:r>
            <a:r>
              <a:rPr lang="cs-CZ" dirty="0"/>
              <a:t>, malé arterie) se mění podle požadavků tkání</a:t>
            </a:r>
          </a:p>
          <a:p>
            <a:r>
              <a:rPr lang="cs-CZ" dirty="0"/>
              <a:t>Je zprostředkovávána různými látkami:</a:t>
            </a:r>
          </a:p>
          <a:p>
            <a:pPr lvl="1"/>
            <a:r>
              <a:rPr lang="cs-CZ" dirty="0"/>
              <a:t>Metabolity – konečné produkty energetického metabolismu = CO</a:t>
            </a:r>
            <a:r>
              <a:rPr lang="cs-CZ" baseline="-25000" dirty="0"/>
              <a:t>2</a:t>
            </a:r>
            <a:r>
              <a:rPr lang="cs-CZ" dirty="0"/>
              <a:t>, kyselina mléčná, K</a:t>
            </a:r>
            <a:r>
              <a:rPr lang="cs-CZ" baseline="30000" dirty="0"/>
              <a:t>+ </a:t>
            </a:r>
          </a:p>
          <a:p>
            <a:pPr lvl="1"/>
            <a:r>
              <a:rPr lang="cs-CZ" dirty="0"/>
              <a:t>Hypoxie </a:t>
            </a:r>
            <a:r>
              <a:rPr lang="cs-CZ" sz="2000" dirty="0"/>
              <a:t>(systémová cirkulace: vazodilatace  x plicní oběh: vazokonstrikce)</a:t>
            </a:r>
          </a:p>
          <a:p>
            <a:pPr lvl="1"/>
            <a:r>
              <a:rPr lang="cs-CZ" sz="2000" dirty="0"/>
              <a:t>Adenosin – koronární řečiště: vazodilatace</a:t>
            </a:r>
          </a:p>
          <a:p>
            <a:endParaRPr lang="cs-CZ" baseline="30000" dirty="0"/>
          </a:p>
        </p:txBody>
      </p:sp>
    </p:spTree>
    <p:extLst>
      <p:ext uri="{BB962C8B-B14F-4D97-AF65-F5344CB8AC3E}">
        <p14:creationId xmlns:p14="http://schemas.microsoft.com/office/powerpoint/2010/main" val="236831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Autoregulace</a:t>
            </a:r>
            <a:endParaRPr lang="cs-CZ" dirty="0"/>
          </a:p>
        </p:txBody>
      </p:sp>
      <p:sp>
        <p:nvSpPr>
          <p:cNvPr id="3" name="Zástupný symbol pro obsah 2"/>
          <p:cNvSpPr>
            <a:spLocks noGrp="1"/>
          </p:cNvSpPr>
          <p:nvPr>
            <p:ph idx="1"/>
          </p:nvPr>
        </p:nvSpPr>
        <p:spPr/>
        <p:txBody>
          <a:bodyPr/>
          <a:lstStyle/>
          <a:p>
            <a:r>
              <a:rPr lang="cs-CZ" b="1" dirty="0">
                <a:solidFill>
                  <a:srgbClr val="FF0000"/>
                </a:solidFill>
              </a:rPr>
              <a:t>Humorální </a:t>
            </a:r>
            <a:r>
              <a:rPr lang="cs-CZ" dirty="0"/>
              <a:t>– </a:t>
            </a:r>
            <a:r>
              <a:rPr lang="cs-CZ" b="1" dirty="0"/>
              <a:t>působení látek </a:t>
            </a:r>
            <a:r>
              <a:rPr lang="cs-CZ" sz="1800" b="1" dirty="0"/>
              <a:t>(podobných hormonům)</a:t>
            </a:r>
            <a:r>
              <a:rPr lang="cs-CZ" b="1" dirty="0"/>
              <a:t> </a:t>
            </a:r>
            <a:r>
              <a:rPr lang="cs-CZ" dirty="0"/>
              <a:t>vznikajících</a:t>
            </a:r>
          </a:p>
          <a:p>
            <a:pPr lvl="1"/>
            <a:r>
              <a:rPr lang="cs-CZ" dirty="0"/>
              <a:t> v endotelu</a:t>
            </a:r>
          </a:p>
          <a:p>
            <a:pPr lvl="1"/>
            <a:r>
              <a:rPr lang="cs-CZ" dirty="0"/>
              <a:t> ve tkáních orgánů</a:t>
            </a:r>
          </a:p>
          <a:p>
            <a:pPr lvl="1"/>
            <a:r>
              <a:rPr lang="cs-CZ" dirty="0"/>
              <a:t> nebo produkovaných krvinkami</a:t>
            </a:r>
          </a:p>
          <a:p>
            <a:pPr marL="3657600" lvl="8" indent="0">
              <a:buNone/>
            </a:pPr>
            <a:r>
              <a:rPr lang="cs-CZ" dirty="0"/>
              <a:t>  </a:t>
            </a:r>
            <a:r>
              <a:rPr lang="cs-CZ" sz="3600" b="1" dirty="0"/>
              <a:t>na stěnu cév</a:t>
            </a:r>
            <a:r>
              <a:rPr lang="cs-CZ" sz="3600" b="1" dirty="0">
                <a:solidFill>
                  <a:srgbClr val="FF0000"/>
                </a:solidFill>
              </a:rPr>
              <a:t> </a:t>
            </a:r>
            <a:r>
              <a:rPr lang="cs-CZ" sz="3600" b="1" dirty="0"/>
              <a:t> </a:t>
            </a:r>
          </a:p>
        </p:txBody>
      </p:sp>
    </p:spTree>
    <p:extLst>
      <p:ext uri="{BB962C8B-B14F-4D97-AF65-F5344CB8AC3E}">
        <p14:creationId xmlns:p14="http://schemas.microsoft.com/office/powerpoint/2010/main" val="198116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649491"/>
          </a:xfrm>
        </p:spPr>
        <p:txBody>
          <a:bodyPr/>
          <a:lstStyle/>
          <a:p>
            <a:pPr marL="0" indent="0">
              <a:buNone/>
            </a:pPr>
            <a:endParaRPr lang="cs-CZ" b="1" dirty="0">
              <a:solidFill>
                <a:srgbClr val="FF0000"/>
              </a:solidFill>
            </a:endParaRPr>
          </a:p>
          <a:p>
            <a:pPr marL="0" indent="0">
              <a:buNone/>
            </a:pPr>
            <a:r>
              <a:rPr lang="cs-CZ" b="1" dirty="0">
                <a:solidFill>
                  <a:srgbClr val="FF0000"/>
                </a:solidFill>
              </a:rPr>
              <a:t>ENDOTEL</a:t>
            </a:r>
          </a:p>
          <a:p>
            <a:pPr marL="0" indent="0">
              <a:buNone/>
            </a:pPr>
            <a:r>
              <a:rPr lang="cs-CZ" b="1" i="1" dirty="0" err="1"/>
              <a:t>Vazodilatační</a:t>
            </a:r>
            <a:r>
              <a:rPr lang="cs-CZ" b="1" i="1" dirty="0"/>
              <a:t> </a:t>
            </a:r>
            <a:r>
              <a:rPr lang="cs-CZ" b="1" i="1" dirty="0" err="1"/>
              <a:t>působky</a:t>
            </a:r>
            <a:r>
              <a:rPr lang="cs-CZ" b="1" i="1" dirty="0"/>
              <a:t>:</a:t>
            </a:r>
          </a:p>
          <a:p>
            <a:pPr marL="0" indent="0">
              <a:buNone/>
            </a:pPr>
            <a:r>
              <a:rPr lang="cs-CZ" dirty="0"/>
              <a:t>	Oxid dusnatý (NO)</a:t>
            </a:r>
          </a:p>
          <a:p>
            <a:pPr marL="0" indent="0">
              <a:buNone/>
            </a:pPr>
            <a:r>
              <a:rPr lang="cs-CZ" dirty="0"/>
              <a:t>	Prostaglandiny (PGE</a:t>
            </a:r>
            <a:r>
              <a:rPr lang="cs-CZ" baseline="-25000" dirty="0"/>
              <a:t>2</a:t>
            </a:r>
            <a:r>
              <a:rPr lang="cs-CZ" dirty="0"/>
              <a:t>, PGD</a:t>
            </a:r>
            <a:r>
              <a:rPr lang="cs-CZ" baseline="-25000" dirty="0"/>
              <a:t>2</a:t>
            </a:r>
            <a:r>
              <a:rPr lang="cs-CZ" dirty="0"/>
              <a:t>)</a:t>
            </a:r>
          </a:p>
          <a:p>
            <a:pPr marL="0" indent="0">
              <a:buNone/>
            </a:pPr>
            <a:endParaRPr lang="cs-CZ" dirty="0"/>
          </a:p>
          <a:p>
            <a:pPr marL="0" indent="0">
              <a:buNone/>
            </a:pPr>
            <a:r>
              <a:rPr lang="cs-CZ" b="1" i="1" dirty="0" err="1"/>
              <a:t>Vazokonstrikční</a:t>
            </a:r>
            <a:r>
              <a:rPr lang="cs-CZ" b="1" i="1" dirty="0"/>
              <a:t> </a:t>
            </a:r>
            <a:r>
              <a:rPr lang="cs-CZ" b="1" i="1" dirty="0" err="1"/>
              <a:t>působky</a:t>
            </a:r>
            <a:r>
              <a:rPr lang="cs-CZ" b="1" i="1" dirty="0"/>
              <a:t>:</a:t>
            </a:r>
          </a:p>
          <a:p>
            <a:pPr marL="0" indent="0">
              <a:buNone/>
            </a:pPr>
            <a:r>
              <a:rPr lang="cs-CZ" dirty="0"/>
              <a:t>	</a:t>
            </a:r>
            <a:r>
              <a:rPr lang="cs-CZ" dirty="0" err="1"/>
              <a:t>Endoteliny</a:t>
            </a:r>
            <a:r>
              <a:rPr lang="cs-CZ" dirty="0"/>
              <a:t> (peptidy – 21AK)</a:t>
            </a:r>
          </a:p>
          <a:p>
            <a:pPr marL="0" indent="0">
              <a:buNone/>
            </a:pPr>
            <a:r>
              <a:rPr lang="cs-CZ" dirty="0"/>
              <a:t>  		</a:t>
            </a:r>
            <a:r>
              <a:rPr lang="cs-CZ" dirty="0" err="1"/>
              <a:t>endotelin</a:t>
            </a:r>
            <a:r>
              <a:rPr lang="cs-CZ" dirty="0"/>
              <a:t> 1, 2 , 3</a:t>
            </a:r>
          </a:p>
        </p:txBody>
      </p:sp>
    </p:spTree>
    <p:extLst>
      <p:ext uri="{BB962C8B-B14F-4D97-AF65-F5344CB8AC3E}">
        <p14:creationId xmlns:p14="http://schemas.microsoft.com/office/powerpoint/2010/main" val="2955605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dca97fd8-0842-4d7c-b88c-cf65c84a2d2b.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1983</TotalTime>
  <Words>3266</Words>
  <Application>Microsoft Office PowerPoint</Application>
  <PresentationFormat>Předvádění na obrazovce (4:3)</PresentationFormat>
  <Paragraphs>249</Paragraphs>
  <Slides>31</Slides>
  <Notes>23</Notes>
  <HiddenSlides>0</HiddenSlides>
  <MMClips>0</MMClips>
  <ScaleCrop>false</ScaleCrop>
  <HeadingPairs>
    <vt:vector size="8" baseType="variant">
      <vt:variant>
        <vt:lpstr>Použitá písma</vt:lpstr>
      </vt:variant>
      <vt:variant>
        <vt:i4>4</vt:i4>
      </vt:variant>
      <vt:variant>
        <vt:lpstr>Motiv</vt:lpstr>
      </vt:variant>
      <vt:variant>
        <vt:i4>2</vt:i4>
      </vt:variant>
      <vt:variant>
        <vt:lpstr>Vložené servery OLE</vt:lpstr>
      </vt:variant>
      <vt:variant>
        <vt:i4>1</vt:i4>
      </vt:variant>
      <vt:variant>
        <vt:lpstr>Nadpisy snímků</vt:lpstr>
      </vt:variant>
      <vt:variant>
        <vt:i4>31</vt:i4>
      </vt:variant>
    </vt:vector>
  </HeadingPairs>
  <TitlesOfParts>
    <vt:vector size="38" baseType="lpstr">
      <vt:lpstr>Arial</vt:lpstr>
      <vt:lpstr>Calibri</vt:lpstr>
      <vt:lpstr>Times New Roman</vt:lpstr>
      <vt:lpstr>Wingdings</vt:lpstr>
      <vt:lpstr>Motiv sady Office</vt:lpstr>
      <vt:lpstr>2_Motiv sady Office</vt:lpstr>
      <vt:lpstr>Microsoft Excel Chart</vt:lpstr>
      <vt:lpstr>Prezentace aplikace PowerPoint</vt:lpstr>
      <vt:lpstr>TYPY REGULACÍ z obecného pohledu</vt:lpstr>
      <vt:lpstr>REGULACE  V KARDIOVASKULÁRNÍM SYSTÉMU</vt:lpstr>
      <vt:lpstr>Regulace cévního tonu</vt:lpstr>
      <vt:lpstr>Autoregulace</vt:lpstr>
      <vt:lpstr>Prezentace aplikace PowerPoint</vt:lpstr>
      <vt:lpstr>Autoregulace</vt:lpstr>
      <vt:lpstr>Autoregulace</vt:lpstr>
      <vt:lpstr>Prezentace aplikace PowerPoint</vt:lpstr>
      <vt:lpstr>Prezentace aplikace PowerPoint</vt:lpstr>
      <vt:lpstr>Systémová regulace</vt:lpstr>
      <vt:lpstr>Systémová regulace</vt:lpstr>
      <vt:lpstr>INTEGRACE REGULACÍ  V KARDIOVASKULÁRNÍM SYSTÉMU</vt:lpstr>
      <vt:lpstr>INTEGRACE REGULACÍ  V KARDIOVASKULÁRNÍM SYSTÉMU</vt:lpstr>
      <vt:lpstr>INTEGRACE REGULACÍ  V KARDIOVASKULÁRNÍM SYSTÉMU</vt:lpstr>
      <vt:lpstr>INTEGRACE REGULACÍ  V KARDIOVASKULÁRNÍM SYSTÉMU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Administrator</dc:creator>
  <cp:lastModifiedBy>Zuzana Nováková</cp:lastModifiedBy>
  <cp:revision>123</cp:revision>
  <dcterms:created xsi:type="dcterms:W3CDTF">2013-09-24T08:41:02Z</dcterms:created>
  <dcterms:modified xsi:type="dcterms:W3CDTF">2020-04-23T19:49:01Z</dcterms:modified>
</cp:coreProperties>
</file>