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4"/>
  </p:notesMasterIdLst>
  <p:sldIdLst>
    <p:sldId id="256" r:id="rId2"/>
    <p:sldId id="258" r:id="rId3"/>
    <p:sldId id="260" r:id="rId4"/>
    <p:sldId id="259" r:id="rId5"/>
    <p:sldId id="261" r:id="rId6"/>
    <p:sldId id="271" r:id="rId7"/>
    <p:sldId id="292" r:id="rId8"/>
    <p:sldId id="295" r:id="rId9"/>
    <p:sldId id="296" r:id="rId10"/>
    <p:sldId id="297" r:id="rId11"/>
    <p:sldId id="298" r:id="rId12"/>
    <p:sldId id="341" r:id="rId13"/>
    <p:sldId id="342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9" r:id="rId22"/>
    <p:sldId id="272" r:id="rId23"/>
    <p:sldId id="313" r:id="rId24"/>
    <p:sldId id="263" r:id="rId25"/>
    <p:sldId id="269" r:id="rId26"/>
    <p:sldId id="290" r:id="rId27"/>
    <p:sldId id="332" r:id="rId28"/>
    <p:sldId id="333" r:id="rId29"/>
    <p:sldId id="334" r:id="rId30"/>
    <p:sldId id="335" r:id="rId31"/>
    <p:sldId id="338" r:id="rId32"/>
    <p:sldId id="268" r:id="rId33"/>
    <p:sldId id="339" r:id="rId34"/>
    <p:sldId id="310" r:id="rId35"/>
    <p:sldId id="311" r:id="rId36"/>
    <p:sldId id="329" r:id="rId37"/>
    <p:sldId id="344" r:id="rId38"/>
    <p:sldId id="326" r:id="rId39"/>
    <p:sldId id="322" r:id="rId40"/>
    <p:sldId id="323" r:id="rId41"/>
    <p:sldId id="345" r:id="rId42"/>
    <p:sldId id="318" r:id="rId43"/>
    <p:sldId id="331" r:id="rId44"/>
    <p:sldId id="315" r:id="rId45"/>
    <p:sldId id="316" r:id="rId46"/>
    <p:sldId id="328" r:id="rId47"/>
    <p:sldId id="337" r:id="rId48"/>
    <p:sldId id="336" r:id="rId49"/>
    <p:sldId id="317" r:id="rId50"/>
    <p:sldId id="324" r:id="rId51"/>
    <p:sldId id="330" r:id="rId52"/>
    <p:sldId id="325" r:id="rId5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A6C7A-8F21-4C7B-9C4E-71BC990DAFAD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1A34FF-F796-4D9A-B96D-F61EB2D6CF2A}">
      <dgm:prSet phldrT="[Text]"/>
      <dgm:spPr/>
      <dgm:t>
        <a:bodyPr/>
        <a:lstStyle/>
        <a:p>
          <a:r>
            <a:rPr lang="cs-CZ" dirty="0" smtClean="0"/>
            <a:t>Biostatistika</a:t>
          </a:r>
          <a:endParaRPr lang="cs-CZ" dirty="0"/>
        </a:p>
      </dgm:t>
    </dgm:pt>
    <dgm:pt modelId="{00917733-51FA-41E2-A508-33CFE41991ED}" type="parTrans" cxnId="{B58B87FF-30E7-4F3C-8B6D-3F89B2D9B3AF}">
      <dgm:prSet/>
      <dgm:spPr/>
      <dgm:t>
        <a:bodyPr/>
        <a:lstStyle/>
        <a:p>
          <a:endParaRPr lang="cs-CZ"/>
        </a:p>
      </dgm:t>
    </dgm:pt>
    <dgm:pt modelId="{765C0EC8-45C2-48E7-8A40-A4B044F6BF91}" type="sibTrans" cxnId="{B58B87FF-30E7-4F3C-8B6D-3F89B2D9B3AF}">
      <dgm:prSet/>
      <dgm:spPr/>
      <dgm:t>
        <a:bodyPr/>
        <a:lstStyle/>
        <a:p>
          <a:endParaRPr lang="cs-CZ"/>
        </a:p>
      </dgm:t>
    </dgm:pt>
    <dgm:pt modelId="{97687F67-8B05-4B70-96A6-8539D49D084C}">
      <dgm:prSet phldrT="[Text]"/>
      <dgm:spPr/>
      <dgm:t>
        <a:bodyPr/>
        <a:lstStyle/>
        <a:p>
          <a:r>
            <a:rPr lang="cs-CZ" dirty="0" smtClean="0"/>
            <a:t>Matematika Statistika</a:t>
          </a:r>
          <a:endParaRPr lang="cs-CZ" dirty="0"/>
        </a:p>
      </dgm:t>
    </dgm:pt>
    <dgm:pt modelId="{2D7C861E-CA10-47CC-923D-45357F4206A3}" type="parTrans" cxnId="{13659A93-570B-482C-A67C-AB95A0162441}">
      <dgm:prSet/>
      <dgm:spPr/>
      <dgm:t>
        <a:bodyPr/>
        <a:lstStyle/>
        <a:p>
          <a:endParaRPr lang="cs-CZ"/>
        </a:p>
      </dgm:t>
    </dgm:pt>
    <dgm:pt modelId="{24A33E1F-BE4B-4323-93A0-DF0398488B00}" type="sibTrans" cxnId="{13659A93-570B-482C-A67C-AB95A0162441}">
      <dgm:prSet/>
      <dgm:spPr/>
      <dgm:t>
        <a:bodyPr/>
        <a:lstStyle/>
        <a:p>
          <a:endParaRPr lang="cs-CZ"/>
        </a:p>
      </dgm:t>
    </dgm:pt>
    <dgm:pt modelId="{63C5335A-E8F5-4C44-8C52-4BD9627F1269}">
      <dgm:prSet phldrT="[Text]"/>
      <dgm:spPr/>
      <dgm:t>
        <a:bodyPr/>
        <a:lstStyle/>
        <a:p>
          <a:r>
            <a:rPr lang="cs-CZ" dirty="0" smtClean="0"/>
            <a:t>Klinický výzkum Medicína</a:t>
          </a:r>
          <a:endParaRPr lang="cs-CZ" dirty="0"/>
        </a:p>
      </dgm:t>
    </dgm:pt>
    <dgm:pt modelId="{26E73D25-9D75-4D1F-84BB-C44CA8445327}" type="parTrans" cxnId="{C34CAC75-22D1-45BA-8BEC-83D94CB9D284}">
      <dgm:prSet/>
      <dgm:spPr/>
      <dgm:t>
        <a:bodyPr/>
        <a:lstStyle/>
        <a:p>
          <a:endParaRPr lang="cs-CZ"/>
        </a:p>
      </dgm:t>
    </dgm:pt>
    <dgm:pt modelId="{0B21B9AD-B490-4513-9E9E-64AAB3D06A12}" type="sibTrans" cxnId="{C34CAC75-22D1-45BA-8BEC-83D94CB9D284}">
      <dgm:prSet/>
      <dgm:spPr/>
      <dgm:t>
        <a:bodyPr/>
        <a:lstStyle/>
        <a:p>
          <a:endParaRPr lang="cs-CZ"/>
        </a:p>
      </dgm:t>
    </dgm:pt>
    <dgm:pt modelId="{CEF1C427-2B58-4C3B-B13E-ED95EEADF3A3}">
      <dgm:prSet phldrT="[Text]"/>
      <dgm:spPr/>
      <dgm:t>
        <a:bodyPr/>
        <a:lstStyle/>
        <a:p>
          <a:r>
            <a:rPr lang="cs-CZ" dirty="0" smtClean="0"/>
            <a:t>Informační technologie</a:t>
          </a:r>
          <a:endParaRPr lang="cs-CZ" dirty="0"/>
        </a:p>
      </dgm:t>
    </dgm:pt>
    <dgm:pt modelId="{EDD1DDFD-DAEE-48E4-AF55-E84ED4FFD5EF}" type="parTrans" cxnId="{39BFB90F-1D7E-4516-8479-378472654817}">
      <dgm:prSet/>
      <dgm:spPr/>
      <dgm:t>
        <a:bodyPr/>
        <a:lstStyle/>
        <a:p>
          <a:endParaRPr lang="cs-CZ"/>
        </a:p>
      </dgm:t>
    </dgm:pt>
    <dgm:pt modelId="{BDF5B0A1-9021-4D38-83EC-CCA29F26FD1E}" type="sibTrans" cxnId="{39BFB90F-1D7E-4516-8479-378472654817}">
      <dgm:prSet/>
      <dgm:spPr/>
      <dgm:t>
        <a:bodyPr/>
        <a:lstStyle/>
        <a:p>
          <a:endParaRPr lang="cs-CZ"/>
        </a:p>
      </dgm:t>
    </dgm:pt>
    <dgm:pt modelId="{13A46448-B195-4176-A410-7E9B6368EAC3}">
      <dgm:prSet phldrT="[Text]"/>
      <dgm:spPr/>
      <dgm:t>
        <a:bodyPr/>
        <a:lstStyle/>
        <a:p>
          <a:r>
            <a:rPr lang="cs-CZ" dirty="0" smtClean="0"/>
            <a:t>Biologie</a:t>
          </a:r>
          <a:endParaRPr lang="cs-CZ" dirty="0"/>
        </a:p>
      </dgm:t>
    </dgm:pt>
    <dgm:pt modelId="{FF161810-DDB0-4CBA-A232-CC22D68BFEEB}" type="parTrans" cxnId="{DC5022DF-A333-4EDD-A2B7-268EA6575FB9}">
      <dgm:prSet/>
      <dgm:spPr/>
      <dgm:t>
        <a:bodyPr/>
        <a:lstStyle/>
        <a:p>
          <a:endParaRPr lang="cs-CZ"/>
        </a:p>
      </dgm:t>
    </dgm:pt>
    <dgm:pt modelId="{D784A558-527C-49D4-AC9E-C13FDEF73909}" type="sibTrans" cxnId="{DC5022DF-A333-4EDD-A2B7-268EA6575FB9}">
      <dgm:prSet/>
      <dgm:spPr/>
      <dgm:t>
        <a:bodyPr/>
        <a:lstStyle/>
        <a:p>
          <a:endParaRPr lang="cs-CZ"/>
        </a:p>
      </dgm:t>
    </dgm:pt>
    <dgm:pt modelId="{EF1D30B6-6107-4B7A-BA72-AD14EA68F544}" type="pres">
      <dgm:prSet presAssocID="{F18A6C7A-8F21-4C7B-9C4E-71BC990DAFA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FDBBFB9-E2CB-4619-9B43-D2D8039D43FD}" type="pres">
      <dgm:prSet presAssocID="{F18A6C7A-8F21-4C7B-9C4E-71BC990DAFAD}" presName="radial" presStyleCnt="0">
        <dgm:presLayoutVars>
          <dgm:animLvl val="ctr"/>
        </dgm:presLayoutVars>
      </dgm:prSet>
      <dgm:spPr/>
    </dgm:pt>
    <dgm:pt modelId="{D42A60B8-A9FE-498B-AED9-B47021F6B4C5}" type="pres">
      <dgm:prSet presAssocID="{5B1A34FF-F796-4D9A-B96D-F61EB2D6CF2A}" presName="centerShape" presStyleLbl="vennNode1" presStyleIdx="0" presStyleCnt="5" custScaleX="90984" custScaleY="90018"/>
      <dgm:spPr/>
      <dgm:t>
        <a:bodyPr/>
        <a:lstStyle/>
        <a:p>
          <a:endParaRPr lang="cs-CZ"/>
        </a:p>
      </dgm:t>
    </dgm:pt>
    <dgm:pt modelId="{E6FCA48E-0031-4406-A1F3-32047DA12DEE}" type="pres">
      <dgm:prSet presAssocID="{97687F67-8B05-4B70-96A6-8539D49D084C}" presName="node" presStyleLbl="vennNode1" presStyleIdx="1" presStyleCnt="5" custScaleX="110000" custScaleY="110000" custRadScaleRad="954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15A574-154A-4B7C-9C69-616171F6B63B}" type="pres">
      <dgm:prSet presAssocID="{63C5335A-E8F5-4C44-8C52-4BD9627F1269}" presName="node" presStyleLbl="vennNode1" presStyleIdx="2" presStyleCnt="5" custScaleX="110000" custScaleY="110000" custRadScaleRad="960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318464-A2E6-4823-BF65-6CF355EA97A4}" type="pres">
      <dgm:prSet presAssocID="{CEF1C427-2B58-4C3B-B13E-ED95EEADF3A3}" presName="node" presStyleLbl="vennNode1" presStyleIdx="3" presStyleCnt="5" custScaleX="110000" custScaleY="110000" custRadScaleRad="952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065E31-0F38-4C6D-A11C-EF7F28CB9871}" type="pres">
      <dgm:prSet presAssocID="{13A46448-B195-4176-A410-7E9B6368EAC3}" presName="node" presStyleLbl="vennNode1" presStyleIdx="4" presStyleCnt="5" custScaleX="110000" custScaleY="110000" custRadScaleRad="946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5022DF-A333-4EDD-A2B7-268EA6575FB9}" srcId="{5B1A34FF-F796-4D9A-B96D-F61EB2D6CF2A}" destId="{13A46448-B195-4176-A410-7E9B6368EAC3}" srcOrd="3" destOrd="0" parTransId="{FF161810-DDB0-4CBA-A232-CC22D68BFEEB}" sibTransId="{D784A558-527C-49D4-AC9E-C13FDEF73909}"/>
    <dgm:cxn modelId="{C72946F0-084C-495A-AB75-39E38DF5E20D}" type="presOf" srcId="{5B1A34FF-F796-4D9A-B96D-F61EB2D6CF2A}" destId="{D42A60B8-A9FE-498B-AED9-B47021F6B4C5}" srcOrd="0" destOrd="0" presId="urn:microsoft.com/office/officeart/2005/8/layout/radial3"/>
    <dgm:cxn modelId="{13659A93-570B-482C-A67C-AB95A0162441}" srcId="{5B1A34FF-F796-4D9A-B96D-F61EB2D6CF2A}" destId="{97687F67-8B05-4B70-96A6-8539D49D084C}" srcOrd="0" destOrd="0" parTransId="{2D7C861E-CA10-47CC-923D-45357F4206A3}" sibTransId="{24A33E1F-BE4B-4323-93A0-DF0398488B00}"/>
    <dgm:cxn modelId="{5409A298-2D56-4209-81DD-112BD7DA19F7}" type="presOf" srcId="{13A46448-B195-4176-A410-7E9B6368EAC3}" destId="{B9065E31-0F38-4C6D-A11C-EF7F28CB9871}" srcOrd="0" destOrd="0" presId="urn:microsoft.com/office/officeart/2005/8/layout/radial3"/>
    <dgm:cxn modelId="{373D3767-9C72-4C72-9C0E-844C94D654DD}" type="presOf" srcId="{63C5335A-E8F5-4C44-8C52-4BD9627F1269}" destId="{5415A574-154A-4B7C-9C69-616171F6B63B}" srcOrd="0" destOrd="0" presId="urn:microsoft.com/office/officeart/2005/8/layout/radial3"/>
    <dgm:cxn modelId="{C34CAC75-22D1-45BA-8BEC-83D94CB9D284}" srcId="{5B1A34FF-F796-4D9A-B96D-F61EB2D6CF2A}" destId="{63C5335A-E8F5-4C44-8C52-4BD9627F1269}" srcOrd="1" destOrd="0" parTransId="{26E73D25-9D75-4D1F-84BB-C44CA8445327}" sibTransId="{0B21B9AD-B490-4513-9E9E-64AAB3D06A12}"/>
    <dgm:cxn modelId="{D7B4A06E-5679-422E-B566-D6668ADA7C27}" type="presOf" srcId="{CEF1C427-2B58-4C3B-B13E-ED95EEADF3A3}" destId="{44318464-A2E6-4823-BF65-6CF355EA97A4}" srcOrd="0" destOrd="0" presId="urn:microsoft.com/office/officeart/2005/8/layout/radial3"/>
    <dgm:cxn modelId="{BF89BF6E-B005-49D1-8DDA-247AC03F3EE9}" type="presOf" srcId="{97687F67-8B05-4B70-96A6-8539D49D084C}" destId="{E6FCA48E-0031-4406-A1F3-32047DA12DEE}" srcOrd="0" destOrd="0" presId="urn:microsoft.com/office/officeart/2005/8/layout/radial3"/>
    <dgm:cxn modelId="{B58B87FF-30E7-4F3C-8B6D-3F89B2D9B3AF}" srcId="{F18A6C7A-8F21-4C7B-9C4E-71BC990DAFAD}" destId="{5B1A34FF-F796-4D9A-B96D-F61EB2D6CF2A}" srcOrd="0" destOrd="0" parTransId="{00917733-51FA-41E2-A508-33CFE41991ED}" sibTransId="{765C0EC8-45C2-48E7-8A40-A4B044F6BF91}"/>
    <dgm:cxn modelId="{39BFB90F-1D7E-4516-8479-378472654817}" srcId="{5B1A34FF-F796-4D9A-B96D-F61EB2D6CF2A}" destId="{CEF1C427-2B58-4C3B-B13E-ED95EEADF3A3}" srcOrd="2" destOrd="0" parTransId="{EDD1DDFD-DAEE-48E4-AF55-E84ED4FFD5EF}" sibTransId="{BDF5B0A1-9021-4D38-83EC-CCA29F26FD1E}"/>
    <dgm:cxn modelId="{6DFE390C-7510-4DBA-9E17-7AB1A6A6C519}" type="presOf" srcId="{F18A6C7A-8F21-4C7B-9C4E-71BC990DAFAD}" destId="{EF1D30B6-6107-4B7A-BA72-AD14EA68F544}" srcOrd="0" destOrd="0" presId="urn:microsoft.com/office/officeart/2005/8/layout/radial3"/>
    <dgm:cxn modelId="{932A7DCA-DC5E-4F8C-8C8D-9C64D6235207}" type="presParOf" srcId="{EF1D30B6-6107-4B7A-BA72-AD14EA68F544}" destId="{5FDBBFB9-E2CB-4619-9B43-D2D8039D43FD}" srcOrd="0" destOrd="0" presId="urn:microsoft.com/office/officeart/2005/8/layout/radial3"/>
    <dgm:cxn modelId="{5915EF5C-439F-4FFB-A12C-764870B4C369}" type="presParOf" srcId="{5FDBBFB9-E2CB-4619-9B43-D2D8039D43FD}" destId="{D42A60B8-A9FE-498B-AED9-B47021F6B4C5}" srcOrd="0" destOrd="0" presId="urn:microsoft.com/office/officeart/2005/8/layout/radial3"/>
    <dgm:cxn modelId="{B68F32FB-2BE7-4AE2-B28F-E1E480922C16}" type="presParOf" srcId="{5FDBBFB9-E2CB-4619-9B43-D2D8039D43FD}" destId="{E6FCA48E-0031-4406-A1F3-32047DA12DEE}" srcOrd="1" destOrd="0" presId="urn:microsoft.com/office/officeart/2005/8/layout/radial3"/>
    <dgm:cxn modelId="{6021FFDB-AC9B-4537-919E-2265BA444EE4}" type="presParOf" srcId="{5FDBBFB9-E2CB-4619-9B43-D2D8039D43FD}" destId="{5415A574-154A-4B7C-9C69-616171F6B63B}" srcOrd="2" destOrd="0" presId="urn:microsoft.com/office/officeart/2005/8/layout/radial3"/>
    <dgm:cxn modelId="{82BCF19C-3F55-4A3A-AFEE-701BBDB51B49}" type="presParOf" srcId="{5FDBBFB9-E2CB-4619-9B43-D2D8039D43FD}" destId="{44318464-A2E6-4823-BF65-6CF355EA97A4}" srcOrd="3" destOrd="0" presId="urn:microsoft.com/office/officeart/2005/8/layout/radial3"/>
    <dgm:cxn modelId="{7E3E0EC3-A917-46D1-8EFB-660B7F2591DA}" type="presParOf" srcId="{5FDBBFB9-E2CB-4619-9B43-D2D8039D43FD}" destId="{B9065E31-0F38-4C6D-A11C-EF7F28CB987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B8B33-022B-4AEE-816F-5033607F4B2C}" type="doc">
      <dgm:prSet loTypeId="urn:microsoft.com/office/officeart/2005/8/layout/cycle6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67C7FF35-FBEF-4B92-8CE7-8ECFBF9F40BB}">
      <dgm:prSet phldrT="[Text]" custT="1"/>
      <dgm:spPr/>
      <dgm:t>
        <a:bodyPr/>
        <a:lstStyle/>
        <a:p>
          <a:r>
            <a:rPr lang="cs-CZ" sz="1400" b="1" dirty="0" smtClean="0"/>
            <a:t>Zkreslení</a:t>
          </a:r>
          <a:endParaRPr lang="cs-CZ" sz="1400" b="1" dirty="0"/>
        </a:p>
      </dgm:t>
    </dgm:pt>
    <dgm:pt modelId="{69F3E007-2576-463C-BDF2-B2E70334BE4F}" type="parTrans" cxnId="{6C502BC4-4D68-451B-B3AA-888894149B2D}">
      <dgm:prSet/>
      <dgm:spPr/>
      <dgm:t>
        <a:bodyPr/>
        <a:lstStyle/>
        <a:p>
          <a:endParaRPr lang="cs-CZ" sz="1400" b="1"/>
        </a:p>
      </dgm:t>
    </dgm:pt>
    <dgm:pt modelId="{32F65C2A-3BDC-4BB1-B251-3360FE42305D}" type="sibTrans" cxnId="{6C502BC4-4D68-451B-B3AA-888894149B2D}">
      <dgm:prSet/>
      <dgm:spPr/>
      <dgm:t>
        <a:bodyPr/>
        <a:lstStyle/>
        <a:p>
          <a:endParaRPr lang="cs-CZ" sz="1400" b="1"/>
        </a:p>
      </dgm:t>
    </dgm:pt>
    <dgm:pt modelId="{6543A031-76E6-4ACD-AB7E-6E4050337F3B}">
      <dgm:prSet phldrT="[Text]" custT="1"/>
      <dgm:spPr/>
      <dgm:t>
        <a:bodyPr/>
        <a:lstStyle/>
        <a:p>
          <a:r>
            <a:rPr lang="cs-CZ" sz="1400" b="1" dirty="0" smtClean="0"/>
            <a:t>Reprezentativnost</a:t>
          </a:r>
          <a:endParaRPr lang="cs-CZ" sz="1400" b="1" dirty="0"/>
        </a:p>
      </dgm:t>
    </dgm:pt>
    <dgm:pt modelId="{0DA59B6E-4007-4A2B-B862-800F6B6D87A0}" type="parTrans" cxnId="{AD04ED85-11F9-4B65-B543-4D6B342AA867}">
      <dgm:prSet/>
      <dgm:spPr/>
      <dgm:t>
        <a:bodyPr/>
        <a:lstStyle/>
        <a:p>
          <a:endParaRPr lang="cs-CZ" sz="1400" b="1"/>
        </a:p>
      </dgm:t>
    </dgm:pt>
    <dgm:pt modelId="{6BD4B38A-0B4D-45E3-8723-052B2F2F127B}" type="sibTrans" cxnId="{AD04ED85-11F9-4B65-B543-4D6B342AA867}">
      <dgm:prSet/>
      <dgm:spPr/>
      <dgm:t>
        <a:bodyPr/>
        <a:lstStyle/>
        <a:p>
          <a:endParaRPr lang="cs-CZ" sz="1400" b="1"/>
        </a:p>
      </dgm:t>
    </dgm:pt>
    <dgm:pt modelId="{4065BC00-ABF6-4DAB-8467-68AEF8D85097}">
      <dgm:prSet phldrT="[Text]" custT="1"/>
      <dgm:spPr/>
      <dgm:t>
        <a:bodyPr/>
        <a:lstStyle/>
        <a:p>
          <a:r>
            <a:rPr lang="cs-CZ" sz="1400" b="1" dirty="0" smtClean="0"/>
            <a:t>Srovnatelnost</a:t>
          </a:r>
          <a:endParaRPr lang="cs-CZ" sz="1400" b="1" dirty="0"/>
        </a:p>
      </dgm:t>
    </dgm:pt>
    <dgm:pt modelId="{2B4CFCD5-2E37-4554-8837-1644740FBF94}" type="parTrans" cxnId="{A1F26BAF-0A5A-40DA-907D-CF2A76F817B6}">
      <dgm:prSet/>
      <dgm:spPr/>
      <dgm:t>
        <a:bodyPr/>
        <a:lstStyle/>
        <a:p>
          <a:endParaRPr lang="cs-CZ" sz="1400" b="1"/>
        </a:p>
      </dgm:t>
    </dgm:pt>
    <dgm:pt modelId="{5276C886-14A7-405D-A32C-FCAF9B2E02DD}" type="sibTrans" cxnId="{A1F26BAF-0A5A-40DA-907D-CF2A76F817B6}">
      <dgm:prSet/>
      <dgm:spPr/>
      <dgm:t>
        <a:bodyPr/>
        <a:lstStyle/>
        <a:p>
          <a:endParaRPr lang="cs-CZ" sz="1400" b="1"/>
        </a:p>
      </dgm:t>
    </dgm:pt>
    <dgm:pt modelId="{8F706699-646D-4FBF-85CD-9BBBE9612437}">
      <dgm:prSet phldrT="[Text]" custT="1"/>
      <dgm:spPr/>
      <dgm:t>
        <a:bodyPr/>
        <a:lstStyle/>
        <a:p>
          <a:r>
            <a:rPr lang="cs-CZ" sz="1400" b="1" dirty="0" smtClean="0"/>
            <a:t>Spolehlivost</a:t>
          </a:r>
          <a:endParaRPr lang="cs-CZ" sz="1400" b="1" dirty="0"/>
        </a:p>
      </dgm:t>
    </dgm:pt>
    <dgm:pt modelId="{626849B1-53CB-4369-B5DC-11173EF970BF}" type="parTrans" cxnId="{2D7B97DE-F0D5-4531-9F0E-DAE21F5BEB5D}">
      <dgm:prSet/>
      <dgm:spPr/>
      <dgm:t>
        <a:bodyPr/>
        <a:lstStyle/>
        <a:p>
          <a:endParaRPr lang="cs-CZ" sz="1400" b="1"/>
        </a:p>
      </dgm:t>
    </dgm:pt>
    <dgm:pt modelId="{C004ED68-9096-47EC-A41B-748C8BD6C632}" type="sibTrans" cxnId="{2D7B97DE-F0D5-4531-9F0E-DAE21F5BEB5D}">
      <dgm:prSet/>
      <dgm:spPr/>
      <dgm:t>
        <a:bodyPr/>
        <a:lstStyle/>
        <a:p>
          <a:endParaRPr lang="cs-CZ" sz="1400" b="1"/>
        </a:p>
      </dgm:t>
    </dgm:pt>
    <dgm:pt modelId="{F45F1E8B-4A8A-4F2F-9B69-105E262A8BC0}">
      <dgm:prSet phldrT="[Text]" custT="1"/>
      <dgm:spPr/>
      <dgm:t>
        <a:bodyPr/>
        <a:lstStyle/>
        <a:p>
          <a:r>
            <a:rPr lang="cs-CZ" sz="1400" b="1" dirty="0" smtClean="0"/>
            <a:t>Významnost</a:t>
          </a:r>
          <a:endParaRPr lang="cs-CZ" sz="1400" b="1" dirty="0"/>
        </a:p>
      </dgm:t>
    </dgm:pt>
    <dgm:pt modelId="{BFBDCBE7-9D1A-4CB1-8A58-CCF76960EEF4}" type="parTrans" cxnId="{29CE9683-DA7E-44DF-80CE-4A5684DA4B96}">
      <dgm:prSet/>
      <dgm:spPr/>
      <dgm:t>
        <a:bodyPr/>
        <a:lstStyle/>
        <a:p>
          <a:endParaRPr lang="cs-CZ" sz="1400" b="1"/>
        </a:p>
      </dgm:t>
    </dgm:pt>
    <dgm:pt modelId="{3A17835B-99A0-4333-85E5-6C42C2977D00}" type="sibTrans" cxnId="{29CE9683-DA7E-44DF-80CE-4A5684DA4B96}">
      <dgm:prSet/>
      <dgm:spPr/>
      <dgm:t>
        <a:bodyPr/>
        <a:lstStyle/>
        <a:p>
          <a:endParaRPr lang="cs-CZ" sz="1400" b="1"/>
        </a:p>
      </dgm:t>
    </dgm:pt>
    <dgm:pt modelId="{E32844C3-53B8-4917-AF75-C14CCDB057A8}" type="pres">
      <dgm:prSet presAssocID="{E02B8B33-022B-4AEE-816F-5033607F4B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2F04577-2F33-45F2-9DAA-302D7620983B}" type="pres">
      <dgm:prSet presAssocID="{67C7FF35-FBEF-4B92-8CE7-8ECFBF9F40BB}" presName="node" presStyleLbl="node1" presStyleIdx="0" presStyleCnt="5" custScaleX="1108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EA5CEC-6689-4104-9AB5-EF388E62A511}" type="pres">
      <dgm:prSet presAssocID="{67C7FF35-FBEF-4B92-8CE7-8ECFBF9F40BB}" presName="spNode" presStyleCnt="0"/>
      <dgm:spPr/>
    </dgm:pt>
    <dgm:pt modelId="{0625C427-5FEE-43E2-972E-1441963D8774}" type="pres">
      <dgm:prSet presAssocID="{32F65C2A-3BDC-4BB1-B251-3360FE42305D}" presName="sibTrans" presStyleLbl="sibTrans1D1" presStyleIdx="0" presStyleCnt="5"/>
      <dgm:spPr/>
      <dgm:t>
        <a:bodyPr/>
        <a:lstStyle/>
        <a:p>
          <a:endParaRPr lang="cs-CZ"/>
        </a:p>
      </dgm:t>
    </dgm:pt>
    <dgm:pt modelId="{2B0F2A7F-A229-44AC-A5C8-CE3CE54672CD}" type="pres">
      <dgm:prSet presAssocID="{6543A031-76E6-4ACD-AB7E-6E4050337F3B}" presName="node" presStyleLbl="node1" presStyleIdx="1" presStyleCnt="5" custScaleX="1108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58863A-E061-4C17-B99B-4F0B01D723E2}" type="pres">
      <dgm:prSet presAssocID="{6543A031-76E6-4ACD-AB7E-6E4050337F3B}" presName="spNode" presStyleCnt="0"/>
      <dgm:spPr/>
    </dgm:pt>
    <dgm:pt modelId="{A8022414-0031-4DE2-BDBC-D95EC0CDD3C4}" type="pres">
      <dgm:prSet presAssocID="{6BD4B38A-0B4D-45E3-8723-052B2F2F127B}" presName="sibTrans" presStyleLbl="sibTrans1D1" presStyleIdx="1" presStyleCnt="5"/>
      <dgm:spPr/>
      <dgm:t>
        <a:bodyPr/>
        <a:lstStyle/>
        <a:p>
          <a:endParaRPr lang="cs-CZ"/>
        </a:p>
      </dgm:t>
    </dgm:pt>
    <dgm:pt modelId="{A53ED0D7-1A85-4BF3-8303-76D09EEB59FF}" type="pres">
      <dgm:prSet presAssocID="{4065BC00-ABF6-4DAB-8467-68AEF8D85097}" presName="node" presStyleLbl="node1" presStyleIdx="2" presStyleCnt="5" custScaleX="110801" custRadScaleRad="98230" custRadScaleInc="-348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581913-12C4-41AA-A036-963C88EC486F}" type="pres">
      <dgm:prSet presAssocID="{4065BC00-ABF6-4DAB-8467-68AEF8D85097}" presName="spNode" presStyleCnt="0"/>
      <dgm:spPr/>
    </dgm:pt>
    <dgm:pt modelId="{944C016C-F09F-4D8D-8EAC-C079B6F8135D}" type="pres">
      <dgm:prSet presAssocID="{5276C886-14A7-405D-A32C-FCAF9B2E02DD}" presName="sibTrans" presStyleLbl="sibTrans1D1" presStyleIdx="2" presStyleCnt="5"/>
      <dgm:spPr/>
      <dgm:t>
        <a:bodyPr/>
        <a:lstStyle/>
        <a:p>
          <a:endParaRPr lang="cs-CZ"/>
        </a:p>
      </dgm:t>
    </dgm:pt>
    <dgm:pt modelId="{FE00CA3C-7453-4979-B9C6-B850B4D79F29}" type="pres">
      <dgm:prSet presAssocID="{8F706699-646D-4FBF-85CD-9BBBE9612437}" presName="node" presStyleLbl="node1" presStyleIdx="3" presStyleCnt="5" custScaleX="110801" custRadScaleRad="98597" custRadScaleInc="339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3CF5D0-4A75-44F2-82D6-58A383208803}" type="pres">
      <dgm:prSet presAssocID="{8F706699-646D-4FBF-85CD-9BBBE9612437}" presName="spNode" presStyleCnt="0"/>
      <dgm:spPr/>
    </dgm:pt>
    <dgm:pt modelId="{E0ADA29F-F2D0-4E41-AC69-55F5C9B06874}" type="pres">
      <dgm:prSet presAssocID="{C004ED68-9096-47EC-A41B-748C8BD6C632}" presName="sibTrans" presStyleLbl="sibTrans1D1" presStyleIdx="3" presStyleCnt="5"/>
      <dgm:spPr/>
      <dgm:t>
        <a:bodyPr/>
        <a:lstStyle/>
        <a:p>
          <a:endParaRPr lang="cs-CZ"/>
        </a:p>
      </dgm:t>
    </dgm:pt>
    <dgm:pt modelId="{15703F10-8300-4B74-975C-B8A41FB8E139}" type="pres">
      <dgm:prSet presAssocID="{F45F1E8B-4A8A-4F2F-9B69-105E262A8BC0}" presName="node" presStyleLbl="node1" presStyleIdx="4" presStyleCnt="5" custScaleX="110801" custRadScaleRad="99688" custRadScaleInc="-23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17AEDE-8156-40A3-AAC9-59CE07915137}" type="pres">
      <dgm:prSet presAssocID="{F45F1E8B-4A8A-4F2F-9B69-105E262A8BC0}" presName="spNode" presStyleCnt="0"/>
      <dgm:spPr/>
    </dgm:pt>
    <dgm:pt modelId="{C8041A94-3CAC-4FAB-A8B0-E9AB59FCA59F}" type="pres">
      <dgm:prSet presAssocID="{3A17835B-99A0-4333-85E5-6C42C2977D00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D828A8E5-6D4C-4737-B516-378ACD9401F4}" type="presOf" srcId="{6BD4B38A-0B4D-45E3-8723-052B2F2F127B}" destId="{A8022414-0031-4DE2-BDBC-D95EC0CDD3C4}" srcOrd="0" destOrd="0" presId="urn:microsoft.com/office/officeart/2005/8/layout/cycle6"/>
    <dgm:cxn modelId="{6AEA3F29-D5B5-421A-981D-58FEF2152A12}" type="presOf" srcId="{3A17835B-99A0-4333-85E5-6C42C2977D00}" destId="{C8041A94-3CAC-4FAB-A8B0-E9AB59FCA59F}" srcOrd="0" destOrd="0" presId="urn:microsoft.com/office/officeart/2005/8/layout/cycle6"/>
    <dgm:cxn modelId="{D4CD62DA-D948-4ABF-8223-F37626206934}" type="presOf" srcId="{5276C886-14A7-405D-A32C-FCAF9B2E02DD}" destId="{944C016C-F09F-4D8D-8EAC-C079B6F8135D}" srcOrd="0" destOrd="0" presId="urn:microsoft.com/office/officeart/2005/8/layout/cycle6"/>
    <dgm:cxn modelId="{2232E5EC-F047-4224-A8E8-D934A28FD9A3}" type="presOf" srcId="{4065BC00-ABF6-4DAB-8467-68AEF8D85097}" destId="{A53ED0D7-1A85-4BF3-8303-76D09EEB59FF}" srcOrd="0" destOrd="0" presId="urn:microsoft.com/office/officeart/2005/8/layout/cycle6"/>
    <dgm:cxn modelId="{2D7B97DE-F0D5-4531-9F0E-DAE21F5BEB5D}" srcId="{E02B8B33-022B-4AEE-816F-5033607F4B2C}" destId="{8F706699-646D-4FBF-85CD-9BBBE9612437}" srcOrd="3" destOrd="0" parTransId="{626849B1-53CB-4369-B5DC-11173EF970BF}" sibTransId="{C004ED68-9096-47EC-A41B-748C8BD6C632}"/>
    <dgm:cxn modelId="{8B273074-11AA-4080-91A9-361EE2350788}" type="presOf" srcId="{32F65C2A-3BDC-4BB1-B251-3360FE42305D}" destId="{0625C427-5FEE-43E2-972E-1441963D8774}" srcOrd="0" destOrd="0" presId="urn:microsoft.com/office/officeart/2005/8/layout/cycle6"/>
    <dgm:cxn modelId="{AD04ED85-11F9-4B65-B543-4D6B342AA867}" srcId="{E02B8B33-022B-4AEE-816F-5033607F4B2C}" destId="{6543A031-76E6-4ACD-AB7E-6E4050337F3B}" srcOrd="1" destOrd="0" parTransId="{0DA59B6E-4007-4A2B-B862-800F6B6D87A0}" sibTransId="{6BD4B38A-0B4D-45E3-8723-052B2F2F127B}"/>
    <dgm:cxn modelId="{C95030EB-EFFC-4E47-B612-4D21D108880F}" type="presOf" srcId="{E02B8B33-022B-4AEE-816F-5033607F4B2C}" destId="{E32844C3-53B8-4917-AF75-C14CCDB057A8}" srcOrd="0" destOrd="0" presId="urn:microsoft.com/office/officeart/2005/8/layout/cycle6"/>
    <dgm:cxn modelId="{3EED5EB5-ACC9-49CA-87B7-4770478B2DF6}" type="presOf" srcId="{67C7FF35-FBEF-4B92-8CE7-8ECFBF9F40BB}" destId="{52F04577-2F33-45F2-9DAA-302D7620983B}" srcOrd="0" destOrd="0" presId="urn:microsoft.com/office/officeart/2005/8/layout/cycle6"/>
    <dgm:cxn modelId="{488C21BF-79D1-4755-B1DD-36F5EDC2010D}" type="presOf" srcId="{8F706699-646D-4FBF-85CD-9BBBE9612437}" destId="{FE00CA3C-7453-4979-B9C6-B850B4D79F29}" srcOrd="0" destOrd="0" presId="urn:microsoft.com/office/officeart/2005/8/layout/cycle6"/>
    <dgm:cxn modelId="{C955E64C-C0F5-489D-9459-9F94721254E1}" type="presOf" srcId="{F45F1E8B-4A8A-4F2F-9B69-105E262A8BC0}" destId="{15703F10-8300-4B74-975C-B8A41FB8E139}" srcOrd="0" destOrd="0" presId="urn:microsoft.com/office/officeart/2005/8/layout/cycle6"/>
    <dgm:cxn modelId="{29CE9683-DA7E-44DF-80CE-4A5684DA4B96}" srcId="{E02B8B33-022B-4AEE-816F-5033607F4B2C}" destId="{F45F1E8B-4A8A-4F2F-9B69-105E262A8BC0}" srcOrd="4" destOrd="0" parTransId="{BFBDCBE7-9D1A-4CB1-8A58-CCF76960EEF4}" sibTransId="{3A17835B-99A0-4333-85E5-6C42C2977D00}"/>
    <dgm:cxn modelId="{A1F26BAF-0A5A-40DA-907D-CF2A76F817B6}" srcId="{E02B8B33-022B-4AEE-816F-5033607F4B2C}" destId="{4065BC00-ABF6-4DAB-8467-68AEF8D85097}" srcOrd="2" destOrd="0" parTransId="{2B4CFCD5-2E37-4554-8837-1644740FBF94}" sibTransId="{5276C886-14A7-405D-A32C-FCAF9B2E02DD}"/>
    <dgm:cxn modelId="{82135430-242B-42C7-8857-230FE17421F2}" type="presOf" srcId="{6543A031-76E6-4ACD-AB7E-6E4050337F3B}" destId="{2B0F2A7F-A229-44AC-A5C8-CE3CE54672CD}" srcOrd="0" destOrd="0" presId="urn:microsoft.com/office/officeart/2005/8/layout/cycle6"/>
    <dgm:cxn modelId="{3CA48654-6C09-49A5-978D-0E5E7FEF6796}" type="presOf" srcId="{C004ED68-9096-47EC-A41B-748C8BD6C632}" destId="{E0ADA29F-F2D0-4E41-AC69-55F5C9B06874}" srcOrd="0" destOrd="0" presId="urn:microsoft.com/office/officeart/2005/8/layout/cycle6"/>
    <dgm:cxn modelId="{6C502BC4-4D68-451B-B3AA-888894149B2D}" srcId="{E02B8B33-022B-4AEE-816F-5033607F4B2C}" destId="{67C7FF35-FBEF-4B92-8CE7-8ECFBF9F40BB}" srcOrd="0" destOrd="0" parTransId="{69F3E007-2576-463C-BDF2-B2E70334BE4F}" sibTransId="{32F65C2A-3BDC-4BB1-B251-3360FE42305D}"/>
    <dgm:cxn modelId="{BB5AEC4B-490B-4C5B-B415-377B97029E27}" type="presParOf" srcId="{E32844C3-53B8-4917-AF75-C14CCDB057A8}" destId="{52F04577-2F33-45F2-9DAA-302D7620983B}" srcOrd="0" destOrd="0" presId="urn:microsoft.com/office/officeart/2005/8/layout/cycle6"/>
    <dgm:cxn modelId="{C14B97FA-6E12-4E56-8570-DAEAF02BEAF0}" type="presParOf" srcId="{E32844C3-53B8-4917-AF75-C14CCDB057A8}" destId="{FCEA5CEC-6689-4104-9AB5-EF388E62A511}" srcOrd="1" destOrd="0" presId="urn:microsoft.com/office/officeart/2005/8/layout/cycle6"/>
    <dgm:cxn modelId="{82414EBF-8F58-4406-846E-6DFB11906254}" type="presParOf" srcId="{E32844C3-53B8-4917-AF75-C14CCDB057A8}" destId="{0625C427-5FEE-43E2-972E-1441963D8774}" srcOrd="2" destOrd="0" presId="urn:microsoft.com/office/officeart/2005/8/layout/cycle6"/>
    <dgm:cxn modelId="{08A4BDA1-D951-477D-A14C-83AE0A9B194B}" type="presParOf" srcId="{E32844C3-53B8-4917-AF75-C14CCDB057A8}" destId="{2B0F2A7F-A229-44AC-A5C8-CE3CE54672CD}" srcOrd="3" destOrd="0" presId="urn:microsoft.com/office/officeart/2005/8/layout/cycle6"/>
    <dgm:cxn modelId="{48B72513-DFE5-4CAC-93BF-205ECB149F17}" type="presParOf" srcId="{E32844C3-53B8-4917-AF75-C14CCDB057A8}" destId="{3E58863A-E061-4C17-B99B-4F0B01D723E2}" srcOrd="4" destOrd="0" presId="urn:microsoft.com/office/officeart/2005/8/layout/cycle6"/>
    <dgm:cxn modelId="{2B8D218D-5350-4A7D-BF31-E2646970758F}" type="presParOf" srcId="{E32844C3-53B8-4917-AF75-C14CCDB057A8}" destId="{A8022414-0031-4DE2-BDBC-D95EC0CDD3C4}" srcOrd="5" destOrd="0" presId="urn:microsoft.com/office/officeart/2005/8/layout/cycle6"/>
    <dgm:cxn modelId="{D442B1FB-6C80-459F-998A-2569EAFD06B8}" type="presParOf" srcId="{E32844C3-53B8-4917-AF75-C14CCDB057A8}" destId="{A53ED0D7-1A85-4BF3-8303-76D09EEB59FF}" srcOrd="6" destOrd="0" presId="urn:microsoft.com/office/officeart/2005/8/layout/cycle6"/>
    <dgm:cxn modelId="{3B9B4EA6-CFE0-426E-9E40-3CA81EEB25A9}" type="presParOf" srcId="{E32844C3-53B8-4917-AF75-C14CCDB057A8}" destId="{10581913-12C4-41AA-A036-963C88EC486F}" srcOrd="7" destOrd="0" presId="urn:microsoft.com/office/officeart/2005/8/layout/cycle6"/>
    <dgm:cxn modelId="{BAD35D41-6FD2-4DAC-B3AF-031AA041808B}" type="presParOf" srcId="{E32844C3-53B8-4917-AF75-C14CCDB057A8}" destId="{944C016C-F09F-4D8D-8EAC-C079B6F8135D}" srcOrd="8" destOrd="0" presId="urn:microsoft.com/office/officeart/2005/8/layout/cycle6"/>
    <dgm:cxn modelId="{AAAEFE13-184C-4B9A-A31B-046818F4F4F4}" type="presParOf" srcId="{E32844C3-53B8-4917-AF75-C14CCDB057A8}" destId="{FE00CA3C-7453-4979-B9C6-B850B4D79F29}" srcOrd="9" destOrd="0" presId="urn:microsoft.com/office/officeart/2005/8/layout/cycle6"/>
    <dgm:cxn modelId="{ADE82A03-1BAA-4DF6-A9F1-E2C4BE8AAC83}" type="presParOf" srcId="{E32844C3-53B8-4917-AF75-C14CCDB057A8}" destId="{AF3CF5D0-4A75-44F2-82D6-58A383208803}" srcOrd="10" destOrd="0" presId="urn:microsoft.com/office/officeart/2005/8/layout/cycle6"/>
    <dgm:cxn modelId="{0D444ACD-1446-4FEE-B721-05FCC2F96A38}" type="presParOf" srcId="{E32844C3-53B8-4917-AF75-C14CCDB057A8}" destId="{E0ADA29F-F2D0-4E41-AC69-55F5C9B06874}" srcOrd="11" destOrd="0" presId="urn:microsoft.com/office/officeart/2005/8/layout/cycle6"/>
    <dgm:cxn modelId="{A643276E-4309-45F6-9ABE-ABDAE83FD4CA}" type="presParOf" srcId="{E32844C3-53B8-4917-AF75-C14CCDB057A8}" destId="{15703F10-8300-4B74-975C-B8A41FB8E139}" srcOrd="12" destOrd="0" presId="urn:microsoft.com/office/officeart/2005/8/layout/cycle6"/>
    <dgm:cxn modelId="{3EA64DDF-3AAF-4E39-9952-3AFA4C7DC823}" type="presParOf" srcId="{E32844C3-53B8-4917-AF75-C14CCDB057A8}" destId="{0517AEDE-8156-40A3-AAC9-59CE07915137}" srcOrd="13" destOrd="0" presId="urn:microsoft.com/office/officeart/2005/8/layout/cycle6"/>
    <dgm:cxn modelId="{7885E068-06C5-4856-8377-D389DE07A2A3}" type="presParOf" srcId="{E32844C3-53B8-4917-AF75-C14CCDB057A8}" destId="{C8041A94-3CAC-4FAB-A8B0-E9AB59FCA59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CD185-A9C7-4777-B7B8-CCDA46EE49CB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0A876D-55A3-449A-AE26-E9B190BE071E}">
      <dgm:prSet phldrT="[Text]" custT="1"/>
      <dgm:spPr/>
      <dgm:t>
        <a:bodyPr/>
        <a:lstStyle/>
        <a:p>
          <a:r>
            <a:rPr lang="cs-CZ" sz="1400" dirty="0" smtClean="0"/>
            <a:t>Zavádějící faktor</a:t>
          </a:r>
          <a:endParaRPr lang="cs-CZ" sz="1400" dirty="0"/>
        </a:p>
      </dgm:t>
    </dgm:pt>
    <dgm:pt modelId="{58FA9150-13AD-4187-8D66-5D6169F6D8C2}" type="parTrans" cxnId="{FEF00F5D-F174-4A00-905E-97ED2DBAF751}">
      <dgm:prSet/>
      <dgm:spPr/>
      <dgm:t>
        <a:bodyPr/>
        <a:lstStyle/>
        <a:p>
          <a:endParaRPr lang="cs-CZ"/>
        </a:p>
      </dgm:t>
    </dgm:pt>
    <dgm:pt modelId="{3F857247-7C9F-4977-B944-5ACB5A5ACE08}" type="sibTrans" cxnId="{FEF00F5D-F174-4A00-905E-97ED2DBAF751}">
      <dgm:prSet/>
      <dgm:spPr/>
      <dgm:t>
        <a:bodyPr/>
        <a:lstStyle/>
        <a:p>
          <a:endParaRPr lang="cs-CZ"/>
        </a:p>
      </dgm:t>
    </dgm:pt>
    <dgm:pt modelId="{D4BE37D1-1698-425E-BA52-98627640A7C0}">
      <dgm:prSet phldrT="[Text]" custT="1"/>
      <dgm:spPr/>
      <dgm:t>
        <a:bodyPr/>
        <a:lstStyle/>
        <a:p>
          <a:r>
            <a:rPr lang="cs-CZ" sz="1400" dirty="0" smtClean="0"/>
            <a:t>Následek</a:t>
          </a:r>
          <a:endParaRPr lang="cs-CZ" sz="1400" dirty="0"/>
        </a:p>
      </dgm:t>
    </dgm:pt>
    <dgm:pt modelId="{EEE57ACD-2E19-4A98-A65A-E5D37625BADD}" type="parTrans" cxnId="{5038C3EF-10E1-4B60-9CD7-35C9C2F60117}">
      <dgm:prSet/>
      <dgm:spPr/>
      <dgm:t>
        <a:bodyPr/>
        <a:lstStyle/>
        <a:p>
          <a:endParaRPr lang="cs-CZ"/>
        </a:p>
      </dgm:t>
    </dgm:pt>
    <dgm:pt modelId="{2ABCB3AF-7795-4601-960D-F51519E82655}" type="sibTrans" cxnId="{5038C3EF-10E1-4B60-9CD7-35C9C2F60117}">
      <dgm:prSet/>
      <dgm:spPr/>
      <dgm:t>
        <a:bodyPr/>
        <a:lstStyle/>
        <a:p>
          <a:endParaRPr lang="cs-CZ"/>
        </a:p>
      </dgm:t>
    </dgm:pt>
    <dgm:pt modelId="{C9653874-E332-48C3-BC16-9276E9DBE9A5}">
      <dgm:prSet phldrT="[Text]" custT="1"/>
      <dgm:spPr/>
      <dgm:t>
        <a:bodyPr/>
        <a:lstStyle/>
        <a:p>
          <a:r>
            <a:rPr lang="cs-CZ" sz="1400" dirty="0" smtClean="0"/>
            <a:t>Expozice</a:t>
          </a:r>
          <a:endParaRPr lang="cs-CZ" sz="1400" dirty="0"/>
        </a:p>
      </dgm:t>
    </dgm:pt>
    <dgm:pt modelId="{59E18E85-F88E-4242-B11E-81A545ACEDCF}" type="parTrans" cxnId="{4265C292-19E1-4CF3-9E77-9640E2D9D882}">
      <dgm:prSet/>
      <dgm:spPr/>
      <dgm:t>
        <a:bodyPr/>
        <a:lstStyle/>
        <a:p>
          <a:endParaRPr lang="cs-CZ"/>
        </a:p>
      </dgm:t>
    </dgm:pt>
    <dgm:pt modelId="{BC39CB25-6D5B-4E74-AA64-A47D56EB8141}" type="sibTrans" cxnId="{4265C292-19E1-4CF3-9E77-9640E2D9D882}">
      <dgm:prSet/>
      <dgm:spPr/>
      <dgm:t>
        <a:bodyPr/>
        <a:lstStyle/>
        <a:p>
          <a:endParaRPr lang="cs-CZ"/>
        </a:p>
      </dgm:t>
    </dgm:pt>
    <dgm:pt modelId="{0F549168-D19E-4DC1-8056-EADD830B98A5}" type="pres">
      <dgm:prSet presAssocID="{80CCD185-A9C7-4777-B7B8-CCDA46EE49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73C009-EC6F-43F6-891F-012E07C5A4BA}" type="pres">
      <dgm:prSet presAssocID="{040A876D-55A3-449A-AE26-E9B190BE07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25285F-E190-4A56-AE37-8FEAE5477788}" type="pres">
      <dgm:prSet presAssocID="{3F857247-7C9F-4977-B944-5ACB5A5ACE08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cs-CZ"/>
        </a:p>
      </dgm:t>
    </dgm:pt>
    <dgm:pt modelId="{2A70D930-AA2E-45AC-9052-1FEC23F0C61D}" type="pres">
      <dgm:prSet presAssocID="{3F857247-7C9F-4977-B944-5ACB5A5ACE08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57A4BAA4-7851-4C2C-9F05-2229416007F8}" type="pres">
      <dgm:prSet presAssocID="{D4BE37D1-1698-425E-BA52-98627640A7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331EA9-6AEE-46DD-AF48-E8788E187F00}" type="pres">
      <dgm:prSet presAssocID="{2ABCB3AF-7795-4601-960D-F51519E82655}" presName="sibTrans" presStyleLbl="sibTrans2D1" presStyleIdx="1" presStyleCnt="3"/>
      <dgm:spPr>
        <a:prstGeom prst="leftArrow">
          <a:avLst/>
        </a:prstGeom>
      </dgm:spPr>
      <dgm:t>
        <a:bodyPr/>
        <a:lstStyle/>
        <a:p>
          <a:endParaRPr lang="cs-CZ"/>
        </a:p>
      </dgm:t>
    </dgm:pt>
    <dgm:pt modelId="{15606B6B-3E88-467C-8C0E-88C61C02FB47}" type="pres">
      <dgm:prSet presAssocID="{2ABCB3AF-7795-4601-960D-F51519E82655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8D64B55-24B1-402F-B28B-6DFB56FA580E}" type="pres">
      <dgm:prSet presAssocID="{C9653874-E332-48C3-BC16-9276E9DBE9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6D5A7B-6535-47AC-8A75-D509B9361D20}" type="pres">
      <dgm:prSet presAssocID="{BC39CB25-6D5B-4E74-AA64-A47D56EB8141}" presName="sibTrans" presStyleLbl="sibTrans2D1" presStyleIdx="2" presStyleCnt="3"/>
      <dgm:spPr>
        <a:prstGeom prst="leftRightArrow">
          <a:avLst/>
        </a:prstGeom>
      </dgm:spPr>
      <dgm:t>
        <a:bodyPr/>
        <a:lstStyle/>
        <a:p>
          <a:endParaRPr lang="cs-CZ"/>
        </a:p>
      </dgm:t>
    </dgm:pt>
    <dgm:pt modelId="{BAF7E60D-F3C4-449A-84BD-9803184BF533}" type="pres">
      <dgm:prSet presAssocID="{BC39CB25-6D5B-4E74-AA64-A47D56EB8141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413005FF-0CA3-4C5A-86AE-C07E7EEAB273}" type="presOf" srcId="{040A876D-55A3-449A-AE26-E9B190BE071E}" destId="{0D73C009-EC6F-43F6-891F-012E07C5A4BA}" srcOrd="0" destOrd="0" presId="urn:microsoft.com/office/officeart/2005/8/layout/cycle7"/>
    <dgm:cxn modelId="{696B8B33-BDE0-43E6-8831-E0778FFDE808}" type="presOf" srcId="{80CCD185-A9C7-4777-B7B8-CCDA46EE49CB}" destId="{0F549168-D19E-4DC1-8056-EADD830B98A5}" srcOrd="0" destOrd="0" presId="urn:microsoft.com/office/officeart/2005/8/layout/cycle7"/>
    <dgm:cxn modelId="{76F3F832-5B21-40DB-A177-2DBCB23398E6}" type="presOf" srcId="{2ABCB3AF-7795-4601-960D-F51519E82655}" destId="{15606B6B-3E88-467C-8C0E-88C61C02FB47}" srcOrd="1" destOrd="0" presId="urn:microsoft.com/office/officeart/2005/8/layout/cycle7"/>
    <dgm:cxn modelId="{34D254E6-4445-4256-914B-E0051AC3B4C7}" type="presOf" srcId="{D4BE37D1-1698-425E-BA52-98627640A7C0}" destId="{57A4BAA4-7851-4C2C-9F05-2229416007F8}" srcOrd="0" destOrd="0" presId="urn:microsoft.com/office/officeart/2005/8/layout/cycle7"/>
    <dgm:cxn modelId="{3F0FDAD3-60BD-4DBA-A255-58C34C361FDD}" type="presOf" srcId="{BC39CB25-6D5B-4E74-AA64-A47D56EB8141}" destId="{BAF7E60D-F3C4-449A-84BD-9803184BF533}" srcOrd="1" destOrd="0" presId="urn:microsoft.com/office/officeart/2005/8/layout/cycle7"/>
    <dgm:cxn modelId="{1471B482-26DC-4EE2-B405-6B08577A010A}" type="presOf" srcId="{2ABCB3AF-7795-4601-960D-F51519E82655}" destId="{36331EA9-6AEE-46DD-AF48-E8788E187F00}" srcOrd="0" destOrd="0" presId="urn:microsoft.com/office/officeart/2005/8/layout/cycle7"/>
    <dgm:cxn modelId="{4265C292-19E1-4CF3-9E77-9640E2D9D882}" srcId="{80CCD185-A9C7-4777-B7B8-CCDA46EE49CB}" destId="{C9653874-E332-48C3-BC16-9276E9DBE9A5}" srcOrd="2" destOrd="0" parTransId="{59E18E85-F88E-4242-B11E-81A545ACEDCF}" sibTransId="{BC39CB25-6D5B-4E74-AA64-A47D56EB8141}"/>
    <dgm:cxn modelId="{FEF00F5D-F174-4A00-905E-97ED2DBAF751}" srcId="{80CCD185-A9C7-4777-B7B8-CCDA46EE49CB}" destId="{040A876D-55A3-449A-AE26-E9B190BE071E}" srcOrd="0" destOrd="0" parTransId="{58FA9150-13AD-4187-8D66-5D6169F6D8C2}" sibTransId="{3F857247-7C9F-4977-B944-5ACB5A5ACE08}"/>
    <dgm:cxn modelId="{D324778A-44FD-46AF-A4F8-0E54D3BA02F5}" type="presOf" srcId="{3F857247-7C9F-4977-B944-5ACB5A5ACE08}" destId="{7E25285F-E190-4A56-AE37-8FEAE5477788}" srcOrd="0" destOrd="0" presId="urn:microsoft.com/office/officeart/2005/8/layout/cycle7"/>
    <dgm:cxn modelId="{5038C3EF-10E1-4B60-9CD7-35C9C2F60117}" srcId="{80CCD185-A9C7-4777-B7B8-CCDA46EE49CB}" destId="{D4BE37D1-1698-425E-BA52-98627640A7C0}" srcOrd="1" destOrd="0" parTransId="{EEE57ACD-2E19-4A98-A65A-E5D37625BADD}" sibTransId="{2ABCB3AF-7795-4601-960D-F51519E82655}"/>
    <dgm:cxn modelId="{70E51794-416A-4E16-BF6F-F29F1E4C6101}" type="presOf" srcId="{C9653874-E332-48C3-BC16-9276E9DBE9A5}" destId="{E8D64B55-24B1-402F-B28B-6DFB56FA580E}" srcOrd="0" destOrd="0" presId="urn:microsoft.com/office/officeart/2005/8/layout/cycle7"/>
    <dgm:cxn modelId="{753394A3-6DEB-4114-978F-E3374872853C}" type="presOf" srcId="{3F857247-7C9F-4977-B944-5ACB5A5ACE08}" destId="{2A70D930-AA2E-45AC-9052-1FEC23F0C61D}" srcOrd="1" destOrd="0" presId="urn:microsoft.com/office/officeart/2005/8/layout/cycle7"/>
    <dgm:cxn modelId="{0AC23EF3-4A1F-4D5A-B7BF-7313BDF4A36C}" type="presOf" srcId="{BC39CB25-6D5B-4E74-AA64-A47D56EB8141}" destId="{946D5A7B-6535-47AC-8A75-D509B9361D20}" srcOrd="0" destOrd="0" presId="urn:microsoft.com/office/officeart/2005/8/layout/cycle7"/>
    <dgm:cxn modelId="{FD6D9A8A-AB21-459C-A97D-9E67847C0B6C}" type="presParOf" srcId="{0F549168-D19E-4DC1-8056-EADD830B98A5}" destId="{0D73C009-EC6F-43F6-891F-012E07C5A4BA}" srcOrd="0" destOrd="0" presId="urn:microsoft.com/office/officeart/2005/8/layout/cycle7"/>
    <dgm:cxn modelId="{0F4F5338-7C25-4C6D-B7BE-FCDD6D2C65D2}" type="presParOf" srcId="{0F549168-D19E-4DC1-8056-EADD830B98A5}" destId="{7E25285F-E190-4A56-AE37-8FEAE5477788}" srcOrd="1" destOrd="0" presId="urn:microsoft.com/office/officeart/2005/8/layout/cycle7"/>
    <dgm:cxn modelId="{A14648C7-AB9B-4D3D-BBE4-426FE3C846BF}" type="presParOf" srcId="{7E25285F-E190-4A56-AE37-8FEAE5477788}" destId="{2A70D930-AA2E-45AC-9052-1FEC23F0C61D}" srcOrd="0" destOrd="0" presId="urn:microsoft.com/office/officeart/2005/8/layout/cycle7"/>
    <dgm:cxn modelId="{5CE107A6-4B90-45EA-A849-01CEF396BFC1}" type="presParOf" srcId="{0F549168-D19E-4DC1-8056-EADD830B98A5}" destId="{57A4BAA4-7851-4C2C-9F05-2229416007F8}" srcOrd="2" destOrd="0" presId="urn:microsoft.com/office/officeart/2005/8/layout/cycle7"/>
    <dgm:cxn modelId="{F6F357CD-E5D7-4EA6-9F09-8026EF6B80B6}" type="presParOf" srcId="{0F549168-D19E-4DC1-8056-EADD830B98A5}" destId="{36331EA9-6AEE-46DD-AF48-E8788E187F00}" srcOrd="3" destOrd="0" presId="urn:microsoft.com/office/officeart/2005/8/layout/cycle7"/>
    <dgm:cxn modelId="{D6A055C6-4266-479C-9A81-D8DE377893F2}" type="presParOf" srcId="{36331EA9-6AEE-46DD-AF48-E8788E187F00}" destId="{15606B6B-3E88-467C-8C0E-88C61C02FB47}" srcOrd="0" destOrd="0" presId="urn:microsoft.com/office/officeart/2005/8/layout/cycle7"/>
    <dgm:cxn modelId="{1A3BDDEF-8729-4EB7-9EBF-08EF62DE9982}" type="presParOf" srcId="{0F549168-D19E-4DC1-8056-EADD830B98A5}" destId="{E8D64B55-24B1-402F-B28B-6DFB56FA580E}" srcOrd="4" destOrd="0" presId="urn:microsoft.com/office/officeart/2005/8/layout/cycle7"/>
    <dgm:cxn modelId="{A4F14476-1114-49B6-8E2D-FCFA27B0AAAA}" type="presParOf" srcId="{0F549168-D19E-4DC1-8056-EADD830B98A5}" destId="{946D5A7B-6535-47AC-8A75-D509B9361D20}" srcOrd="5" destOrd="0" presId="urn:microsoft.com/office/officeart/2005/8/layout/cycle7"/>
    <dgm:cxn modelId="{C9A174A9-1EF5-450F-9809-5985A7849F94}" type="presParOf" srcId="{946D5A7B-6535-47AC-8A75-D509B9361D20}" destId="{BAF7E60D-F3C4-449A-84BD-9803184BF5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CD185-A9C7-4777-B7B8-CCDA46EE49CB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0A876D-55A3-449A-AE26-E9B190BE071E}">
      <dgm:prSet phldrT="[Text]" custT="1"/>
      <dgm:spPr/>
      <dgm:t>
        <a:bodyPr/>
        <a:lstStyle/>
        <a:p>
          <a:r>
            <a:rPr lang="cs-CZ" sz="1400" dirty="0" smtClean="0"/>
            <a:t>Zavádějící faktor</a:t>
          </a:r>
        </a:p>
        <a:p>
          <a:r>
            <a:rPr lang="cs-CZ" sz="1400" dirty="0" smtClean="0"/>
            <a:t>Kouření</a:t>
          </a:r>
          <a:endParaRPr lang="cs-CZ" sz="1400" dirty="0"/>
        </a:p>
      </dgm:t>
    </dgm:pt>
    <dgm:pt modelId="{58FA9150-13AD-4187-8D66-5D6169F6D8C2}" type="parTrans" cxnId="{FEF00F5D-F174-4A00-905E-97ED2DBAF751}">
      <dgm:prSet/>
      <dgm:spPr/>
      <dgm:t>
        <a:bodyPr/>
        <a:lstStyle/>
        <a:p>
          <a:endParaRPr lang="cs-CZ"/>
        </a:p>
      </dgm:t>
    </dgm:pt>
    <dgm:pt modelId="{3F857247-7C9F-4977-B944-5ACB5A5ACE08}" type="sibTrans" cxnId="{FEF00F5D-F174-4A00-905E-97ED2DBAF751}">
      <dgm:prSet/>
      <dgm:spPr/>
      <dgm:t>
        <a:bodyPr/>
        <a:lstStyle/>
        <a:p>
          <a:endParaRPr lang="cs-CZ"/>
        </a:p>
      </dgm:t>
    </dgm:pt>
    <dgm:pt modelId="{D4BE37D1-1698-425E-BA52-98627640A7C0}">
      <dgm:prSet phldrT="[Text]" custT="1"/>
      <dgm:spPr/>
      <dgm:t>
        <a:bodyPr/>
        <a:lstStyle/>
        <a:p>
          <a:r>
            <a:rPr lang="cs-CZ" sz="1400" dirty="0" smtClean="0"/>
            <a:t>Následek</a:t>
          </a:r>
        </a:p>
        <a:p>
          <a:r>
            <a:rPr lang="cs-CZ" sz="1400" dirty="0" smtClean="0"/>
            <a:t>Rakovina plic</a:t>
          </a:r>
          <a:endParaRPr lang="cs-CZ" sz="1400" dirty="0"/>
        </a:p>
      </dgm:t>
    </dgm:pt>
    <dgm:pt modelId="{EEE57ACD-2E19-4A98-A65A-E5D37625BADD}" type="parTrans" cxnId="{5038C3EF-10E1-4B60-9CD7-35C9C2F60117}">
      <dgm:prSet/>
      <dgm:spPr/>
      <dgm:t>
        <a:bodyPr/>
        <a:lstStyle/>
        <a:p>
          <a:endParaRPr lang="cs-CZ"/>
        </a:p>
      </dgm:t>
    </dgm:pt>
    <dgm:pt modelId="{2ABCB3AF-7795-4601-960D-F51519E82655}" type="sibTrans" cxnId="{5038C3EF-10E1-4B60-9CD7-35C9C2F60117}">
      <dgm:prSet/>
      <dgm:spPr/>
      <dgm:t>
        <a:bodyPr/>
        <a:lstStyle/>
        <a:p>
          <a:endParaRPr lang="cs-CZ"/>
        </a:p>
      </dgm:t>
    </dgm:pt>
    <dgm:pt modelId="{C9653874-E332-48C3-BC16-9276E9DBE9A5}">
      <dgm:prSet phldrT="[Text]" custT="1"/>
      <dgm:spPr/>
      <dgm:t>
        <a:bodyPr/>
        <a:lstStyle/>
        <a:p>
          <a:r>
            <a:rPr lang="cs-CZ" sz="1400" dirty="0" smtClean="0"/>
            <a:t>Expozice</a:t>
          </a:r>
        </a:p>
        <a:p>
          <a:r>
            <a:rPr lang="cs-CZ" sz="1400" dirty="0" smtClean="0"/>
            <a:t>Nošení zapalovače</a:t>
          </a:r>
          <a:endParaRPr lang="cs-CZ" sz="1400" dirty="0"/>
        </a:p>
      </dgm:t>
    </dgm:pt>
    <dgm:pt modelId="{59E18E85-F88E-4242-B11E-81A545ACEDCF}" type="parTrans" cxnId="{4265C292-19E1-4CF3-9E77-9640E2D9D882}">
      <dgm:prSet/>
      <dgm:spPr/>
      <dgm:t>
        <a:bodyPr/>
        <a:lstStyle/>
        <a:p>
          <a:endParaRPr lang="cs-CZ"/>
        </a:p>
      </dgm:t>
    </dgm:pt>
    <dgm:pt modelId="{BC39CB25-6D5B-4E74-AA64-A47D56EB8141}" type="sibTrans" cxnId="{4265C292-19E1-4CF3-9E77-9640E2D9D882}">
      <dgm:prSet/>
      <dgm:spPr/>
      <dgm:t>
        <a:bodyPr/>
        <a:lstStyle/>
        <a:p>
          <a:endParaRPr lang="cs-CZ"/>
        </a:p>
      </dgm:t>
    </dgm:pt>
    <dgm:pt modelId="{0F549168-D19E-4DC1-8056-EADD830B98A5}" type="pres">
      <dgm:prSet presAssocID="{80CCD185-A9C7-4777-B7B8-CCDA46EE49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73C009-EC6F-43F6-891F-012E07C5A4BA}" type="pres">
      <dgm:prSet presAssocID="{040A876D-55A3-449A-AE26-E9B190BE07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25285F-E190-4A56-AE37-8FEAE5477788}" type="pres">
      <dgm:prSet presAssocID="{3F857247-7C9F-4977-B944-5ACB5A5ACE08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cs-CZ"/>
        </a:p>
      </dgm:t>
    </dgm:pt>
    <dgm:pt modelId="{2A70D930-AA2E-45AC-9052-1FEC23F0C61D}" type="pres">
      <dgm:prSet presAssocID="{3F857247-7C9F-4977-B944-5ACB5A5ACE08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57A4BAA4-7851-4C2C-9F05-2229416007F8}" type="pres">
      <dgm:prSet presAssocID="{D4BE37D1-1698-425E-BA52-98627640A7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331EA9-6AEE-46DD-AF48-E8788E187F00}" type="pres">
      <dgm:prSet presAssocID="{2ABCB3AF-7795-4601-960D-F51519E82655}" presName="sibTrans" presStyleLbl="sibTrans2D1" presStyleIdx="1" presStyleCnt="3"/>
      <dgm:spPr>
        <a:prstGeom prst="leftArrow">
          <a:avLst/>
        </a:prstGeom>
      </dgm:spPr>
      <dgm:t>
        <a:bodyPr/>
        <a:lstStyle/>
        <a:p>
          <a:endParaRPr lang="cs-CZ"/>
        </a:p>
      </dgm:t>
    </dgm:pt>
    <dgm:pt modelId="{15606B6B-3E88-467C-8C0E-88C61C02FB47}" type="pres">
      <dgm:prSet presAssocID="{2ABCB3AF-7795-4601-960D-F51519E82655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8D64B55-24B1-402F-B28B-6DFB56FA580E}" type="pres">
      <dgm:prSet presAssocID="{C9653874-E332-48C3-BC16-9276E9DBE9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6D5A7B-6535-47AC-8A75-D509B9361D20}" type="pres">
      <dgm:prSet presAssocID="{BC39CB25-6D5B-4E74-AA64-A47D56EB8141}" presName="sibTrans" presStyleLbl="sibTrans2D1" presStyleIdx="2" presStyleCnt="3"/>
      <dgm:spPr>
        <a:prstGeom prst="leftRightArrow">
          <a:avLst/>
        </a:prstGeom>
      </dgm:spPr>
      <dgm:t>
        <a:bodyPr/>
        <a:lstStyle/>
        <a:p>
          <a:endParaRPr lang="cs-CZ"/>
        </a:p>
      </dgm:t>
    </dgm:pt>
    <dgm:pt modelId="{BAF7E60D-F3C4-449A-84BD-9803184BF533}" type="pres">
      <dgm:prSet presAssocID="{BC39CB25-6D5B-4E74-AA64-A47D56EB8141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7FE7AC87-B912-485F-BBF7-43E50E4DC23B}" type="presOf" srcId="{D4BE37D1-1698-425E-BA52-98627640A7C0}" destId="{57A4BAA4-7851-4C2C-9F05-2229416007F8}" srcOrd="0" destOrd="0" presId="urn:microsoft.com/office/officeart/2005/8/layout/cycle7"/>
    <dgm:cxn modelId="{439406B1-4700-4B5C-8780-787FF203ACB8}" type="presOf" srcId="{C9653874-E332-48C3-BC16-9276E9DBE9A5}" destId="{E8D64B55-24B1-402F-B28B-6DFB56FA580E}" srcOrd="0" destOrd="0" presId="urn:microsoft.com/office/officeart/2005/8/layout/cycle7"/>
    <dgm:cxn modelId="{E6AA9382-CCE2-4AC0-9BEF-7AB4FF83B67E}" type="presOf" srcId="{BC39CB25-6D5B-4E74-AA64-A47D56EB8141}" destId="{946D5A7B-6535-47AC-8A75-D509B9361D20}" srcOrd="0" destOrd="0" presId="urn:microsoft.com/office/officeart/2005/8/layout/cycle7"/>
    <dgm:cxn modelId="{A255092E-AEAB-45CA-B0F3-6612255397FC}" type="presOf" srcId="{BC39CB25-6D5B-4E74-AA64-A47D56EB8141}" destId="{BAF7E60D-F3C4-449A-84BD-9803184BF533}" srcOrd="1" destOrd="0" presId="urn:microsoft.com/office/officeart/2005/8/layout/cycle7"/>
    <dgm:cxn modelId="{4265C292-19E1-4CF3-9E77-9640E2D9D882}" srcId="{80CCD185-A9C7-4777-B7B8-CCDA46EE49CB}" destId="{C9653874-E332-48C3-BC16-9276E9DBE9A5}" srcOrd="2" destOrd="0" parTransId="{59E18E85-F88E-4242-B11E-81A545ACEDCF}" sibTransId="{BC39CB25-6D5B-4E74-AA64-A47D56EB8141}"/>
    <dgm:cxn modelId="{FEF00F5D-F174-4A00-905E-97ED2DBAF751}" srcId="{80CCD185-A9C7-4777-B7B8-CCDA46EE49CB}" destId="{040A876D-55A3-449A-AE26-E9B190BE071E}" srcOrd="0" destOrd="0" parTransId="{58FA9150-13AD-4187-8D66-5D6169F6D8C2}" sibTransId="{3F857247-7C9F-4977-B944-5ACB5A5ACE08}"/>
    <dgm:cxn modelId="{471DE015-75F6-4888-A934-ADAE4BA7EEA8}" type="presOf" srcId="{3F857247-7C9F-4977-B944-5ACB5A5ACE08}" destId="{2A70D930-AA2E-45AC-9052-1FEC23F0C61D}" srcOrd="1" destOrd="0" presId="urn:microsoft.com/office/officeart/2005/8/layout/cycle7"/>
    <dgm:cxn modelId="{493BB357-966C-43EF-AF1E-A601A3824DCC}" type="presOf" srcId="{3F857247-7C9F-4977-B944-5ACB5A5ACE08}" destId="{7E25285F-E190-4A56-AE37-8FEAE5477788}" srcOrd="0" destOrd="0" presId="urn:microsoft.com/office/officeart/2005/8/layout/cycle7"/>
    <dgm:cxn modelId="{C5002A0C-9F8C-4476-AB1B-543D1548523F}" type="presOf" srcId="{2ABCB3AF-7795-4601-960D-F51519E82655}" destId="{15606B6B-3E88-467C-8C0E-88C61C02FB47}" srcOrd="1" destOrd="0" presId="urn:microsoft.com/office/officeart/2005/8/layout/cycle7"/>
    <dgm:cxn modelId="{58FDA790-FE9C-4C5F-9AE3-EB1DDF698932}" type="presOf" srcId="{040A876D-55A3-449A-AE26-E9B190BE071E}" destId="{0D73C009-EC6F-43F6-891F-012E07C5A4BA}" srcOrd="0" destOrd="0" presId="urn:microsoft.com/office/officeart/2005/8/layout/cycle7"/>
    <dgm:cxn modelId="{5038C3EF-10E1-4B60-9CD7-35C9C2F60117}" srcId="{80CCD185-A9C7-4777-B7B8-CCDA46EE49CB}" destId="{D4BE37D1-1698-425E-BA52-98627640A7C0}" srcOrd="1" destOrd="0" parTransId="{EEE57ACD-2E19-4A98-A65A-E5D37625BADD}" sibTransId="{2ABCB3AF-7795-4601-960D-F51519E82655}"/>
    <dgm:cxn modelId="{C8FCF0A2-CFBB-461A-8DD4-CBC3367EDDF6}" type="presOf" srcId="{2ABCB3AF-7795-4601-960D-F51519E82655}" destId="{36331EA9-6AEE-46DD-AF48-E8788E187F00}" srcOrd="0" destOrd="0" presId="urn:microsoft.com/office/officeart/2005/8/layout/cycle7"/>
    <dgm:cxn modelId="{698E0CA2-FF3B-47BB-AD9E-001DAC7A4DFE}" type="presOf" srcId="{80CCD185-A9C7-4777-B7B8-CCDA46EE49CB}" destId="{0F549168-D19E-4DC1-8056-EADD830B98A5}" srcOrd="0" destOrd="0" presId="urn:microsoft.com/office/officeart/2005/8/layout/cycle7"/>
    <dgm:cxn modelId="{509B73A9-1960-4AF6-A856-0F00017094F3}" type="presParOf" srcId="{0F549168-D19E-4DC1-8056-EADD830B98A5}" destId="{0D73C009-EC6F-43F6-891F-012E07C5A4BA}" srcOrd="0" destOrd="0" presId="urn:microsoft.com/office/officeart/2005/8/layout/cycle7"/>
    <dgm:cxn modelId="{A7C3C2B3-09F8-4F94-A210-BB63E6CA581E}" type="presParOf" srcId="{0F549168-D19E-4DC1-8056-EADD830B98A5}" destId="{7E25285F-E190-4A56-AE37-8FEAE5477788}" srcOrd="1" destOrd="0" presId="urn:microsoft.com/office/officeart/2005/8/layout/cycle7"/>
    <dgm:cxn modelId="{37CB7A06-DA8D-4C28-A579-C2D0BD572814}" type="presParOf" srcId="{7E25285F-E190-4A56-AE37-8FEAE5477788}" destId="{2A70D930-AA2E-45AC-9052-1FEC23F0C61D}" srcOrd="0" destOrd="0" presId="urn:microsoft.com/office/officeart/2005/8/layout/cycle7"/>
    <dgm:cxn modelId="{90A84A7E-F5E3-4565-8AB4-D4367538A7B7}" type="presParOf" srcId="{0F549168-D19E-4DC1-8056-EADD830B98A5}" destId="{57A4BAA4-7851-4C2C-9F05-2229416007F8}" srcOrd="2" destOrd="0" presId="urn:microsoft.com/office/officeart/2005/8/layout/cycle7"/>
    <dgm:cxn modelId="{D30F8451-771E-41D3-8117-9FE6F95690B8}" type="presParOf" srcId="{0F549168-D19E-4DC1-8056-EADD830B98A5}" destId="{36331EA9-6AEE-46DD-AF48-E8788E187F00}" srcOrd="3" destOrd="0" presId="urn:microsoft.com/office/officeart/2005/8/layout/cycle7"/>
    <dgm:cxn modelId="{30787739-2A65-42D9-8799-921E40A04E15}" type="presParOf" srcId="{36331EA9-6AEE-46DD-AF48-E8788E187F00}" destId="{15606B6B-3E88-467C-8C0E-88C61C02FB47}" srcOrd="0" destOrd="0" presId="urn:microsoft.com/office/officeart/2005/8/layout/cycle7"/>
    <dgm:cxn modelId="{4494AFEB-1225-4EEA-950C-B4805EF9C05C}" type="presParOf" srcId="{0F549168-D19E-4DC1-8056-EADD830B98A5}" destId="{E8D64B55-24B1-402F-B28B-6DFB56FA580E}" srcOrd="4" destOrd="0" presId="urn:microsoft.com/office/officeart/2005/8/layout/cycle7"/>
    <dgm:cxn modelId="{1A17A0A6-B4A7-46D9-A56B-216C48458DD5}" type="presParOf" srcId="{0F549168-D19E-4DC1-8056-EADD830B98A5}" destId="{946D5A7B-6535-47AC-8A75-D509B9361D20}" srcOrd="5" destOrd="0" presId="urn:microsoft.com/office/officeart/2005/8/layout/cycle7"/>
    <dgm:cxn modelId="{D0DEC22D-3CAA-4A68-8160-65F32B783E52}" type="presParOf" srcId="{946D5A7B-6535-47AC-8A75-D509B9361D20}" destId="{BAF7E60D-F3C4-449A-84BD-9803184BF5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0A22B5-A535-411A-8064-348E1F702455}" type="doc">
      <dgm:prSet loTypeId="urn:microsoft.com/office/officeart/2005/8/layout/venn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A459E58-1791-4EA7-818E-9FA87DA7FEEB}">
      <dgm:prSet phldrT="[Text]" custT="1"/>
      <dgm:spPr/>
      <dgm:t>
        <a:bodyPr/>
        <a:lstStyle/>
        <a:p>
          <a:r>
            <a:rPr lang="cs-CZ" sz="1400" dirty="0" smtClean="0"/>
            <a:t>Prostor všech možností</a:t>
          </a:r>
          <a:endParaRPr lang="cs-CZ" sz="1400" dirty="0"/>
        </a:p>
      </dgm:t>
    </dgm:pt>
    <dgm:pt modelId="{4A5B7FC3-8A02-4E20-9064-AD8404DE0800}" type="parTrans" cxnId="{57EF6D61-864C-4D0C-B911-B0AB34B2EDAC}">
      <dgm:prSet/>
      <dgm:spPr/>
      <dgm:t>
        <a:bodyPr/>
        <a:lstStyle/>
        <a:p>
          <a:endParaRPr lang="cs-CZ" sz="1400"/>
        </a:p>
      </dgm:t>
    </dgm:pt>
    <dgm:pt modelId="{E6EA54F5-07BB-421C-88BD-33185077D32E}" type="sibTrans" cxnId="{57EF6D61-864C-4D0C-B911-B0AB34B2EDAC}">
      <dgm:prSet/>
      <dgm:spPr/>
      <dgm:t>
        <a:bodyPr/>
        <a:lstStyle/>
        <a:p>
          <a:endParaRPr lang="cs-CZ" sz="1400"/>
        </a:p>
      </dgm:t>
    </dgm:pt>
    <dgm:pt modelId="{2138655D-8A2A-4AD3-B019-9882743AC58E}">
      <dgm:prSet phldrT="[Text]" custT="1"/>
      <dgm:spPr/>
      <dgm:t>
        <a:bodyPr/>
        <a:lstStyle/>
        <a:p>
          <a:r>
            <a:rPr lang="cs-CZ" sz="1400" b="1" dirty="0" smtClean="0"/>
            <a:t>Cílová populace</a:t>
          </a:r>
          <a:endParaRPr lang="cs-CZ" sz="1400" b="1" dirty="0"/>
        </a:p>
      </dgm:t>
    </dgm:pt>
    <dgm:pt modelId="{FFBAF309-9A64-4F92-B4FA-4EFAB6238CC2}" type="parTrans" cxnId="{53F82372-933F-4CFA-941E-5B51C9D50CBA}">
      <dgm:prSet/>
      <dgm:spPr/>
      <dgm:t>
        <a:bodyPr/>
        <a:lstStyle/>
        <a:p>
          <a:endParaRPr lang="cs-CZ" sz="1400"/>
        </a:p>
      </dgm:t>
    </dgm:pt>
    <dgm:pt modelId="{40C16DEE-2440-4A03-AD2D-DEF340E0B210}" type="sibTrans" cxnId="{53F82372-933F-4CFA-941E-5B51C9D50CBA}">
      <dgm:prSet/>
      <dgm:spPr/>
      <dgm:t>
        <a:bodyPr/>
        <a:lstStyle/>
        <a:p>
          <a:endParaRPr lang="cs-CZ" sz="1400"/>
        </a:p>
      </dgm:t>
    </dgm:pt>
    <dgm:pt modelId="{01DE9C8F-CD66-4A04-9C4C-8F8A51CBA883}">
      <dgm:prSet phldrT="[Text]" custT="1"/>
      <dgm:spPr/>
      <dgm:t>
        <a:bodyPr/>
        <a:lstStyle/>
        <a:p>
          <a:r>
            <a:rPr lang="cs-CZ" sz="1400" b="1" dirty="0" smtClean="0"/>
            <a:t>Vzorek</a:t>
          </a:r>
          <a:endParaRPr lang="cs-CZ" sz="1400" b="1" dirty="0"/>
        </a:p>
      </dgm:t>
    </dgm:pt>
    <dgm:pt modelId="{90F4BCE2-50AD-4405-9B05-7A8C8FC57CF8}" type="parTrans" cxnId="{33FE9456-A27D-4EF3-B3CC-1758688B159F}">
      <dgm:prSet/>
      <dgm:spPr/>
      <dgm:t>
        <a:bodyPr/>
        <a:lstStyle/>
        <a:p>
          <a:endParaRPr lang="cs-CZ" sz="1400"/>
        </a:p>
      </dgm:t>
    </dgm:pt>
    <dgm:pt modelId="{09B16F97-A052-476A-A48A-4D7AED8DD3CF}" type="sibTrans" cxnId="{33FE9456-A27D-4EF3-B3CC-1758688B159F}">
      <dgm:prSet/>
      <dgm:spPr/>
      <dgm:t>
        <a:bodyPr/>
        <a:lstStyle/>
        <a:p>
          <a:endParaRPr lang="cs-CZ" sz="1400"/>
        </a:p>
      </dgm:t>
    </dgm:pt>
    <dgm:pt modelId="{FB2EF99A-B70E-447D-BD90-67112EB96673}" type="pres">
      <dgm:prSet presAssocID="{6E0A22B5-A535-411A-8064-348E1F7024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496FDC-AF11-4E8F-87A9-338692753284}" type="pres">
      <dgm:prSet presAssocID="{6E0A22B5-A535-411A-8064-348E1F702455}" presName="comp1" presStyleCnt="0"/>
      <dgm:spPr/>
    </dgm:pt>
    <dgm:pt modelId="{C8FE11AE-7A17-45D2-A606-CA66EF9E4D78}" type="pres">
      <dgm:prSet presAssocID="{6E0A22B5-A535-411A-8064-348E1F702455}" presName="circle1" presStyleLbl="node1" presStyleIdx="0" presStyleCnt="3"/>
      <dgm:spPr/>
      <dgm:t>
        <a:bodyPr/>
        <a:lstStyle/>
        <a:p>
          <a:endParaRPr lang="cs-CZ"/>
        </a:p>
      </dgm:t>
    </dgm:pt>
    <dgm:pt modelId="{03505F36-2662-48F0-A003-3ADC12868FFF}" type="pres">
      <dgm:prSet presAssocID="{6E0A22B5-A535-411A-8064-348E1F70245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0A4A80-DF85-4EE9-97C6-D6FBDC6F95E7}" type="pres">
      <dgm:prSet presAssocID="{6E0A22B5-A535-411A-8064-348E1F702455}" presName="comp2" presStyleCnt="0"/>
      <dgm:spPr/>
    </dgm:pt>
    <dgm:pt modelId="{2304CFE2-E030-49E7-88A3-E315E6767ACA}" type="pres">
      <dgm:prSet presAssocID="{6E0A22B5-A535-411A-8064-348E1F702455}" presName="circle2" presStyleLbl="node1" presStyleIdx="1" presStyleCnt="3"/>
      <dgm:spPr/>
      <dgm:t>
        <a:bodyPr/>
        <a:lstStyle/>
        <a:p>
          <a:endParaRPr lang="cs-CZ"/>
        </a:p>
      </dgm:t>
    </dgm:pt>
    <dgm:pt modelId="{81908D7E-71B9-443D-9A4E-1AFB96547DEB}" type="pres">
      <dgm:prSet presAssocID="{6E0A22B5-A535-411A-8064-348E1F70245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44A91A-D1D6-4D98-9C29-912B74634361}" type="pres">
      <dgm:prSet presAssocID="{6E0A22B5-A535-411A-8064-348E1F702455}" presName="comp3" presStyleCnt="0"/>
      <dgm:spPr/>
    </dgm:pt>
    <dgm:pt modelId="{8001625A-FF6D-419F-8161-C43C6E81D97B}" type="pres">
      <dgm:prSet presAssocID="{6E0A22B5-A535-411A-8064-348E1F702455}" presName="circle3" presStyleLbl="node1" presStyleIdx="2" presStyleCnt="3"/>
      <dgm:spPr/>
      <dgm:t>
        <a:bodyPr/>
        <a:lstStyle/>
        <a:p>
          <a:endParaRPr lang="cs-CZ"/>
        </a:p>
      </dgm:t>
    </dgm:pt>
    <dgm:pt modelId="{B5744517-61C8-4AD2-A6EA-080FAA772B8D}" type="pres">
      <dgm:prSet presAssocID="{6E0A22B5-A535-411A-8064-348E1F70245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62AF84-A30E-4B8D-81A1-51C02F41AE53}" type="presOf" srcId="{7A459E58-1791-4EA7-818E-9FA87DA7FEEB}" destId="{C8FE11AE-7A17-45D2-A606-CA66EF9E4D78}" srcOrd="0" destOrd="0" presId="urn:microsoft.com/office/officeart/2005/8/layout/venn2"/>
    <dgm:cxn modelId="{6EB8612B-BC97-4968-B361-722E4AB87E92}" type="presOf" srcId="{2138655D-8A2A-4AD3-B019-9882743AC58E}" destId="{2304CFE2-E030-49E7-88A3-E315E6767ACA}" srcOrd="0" destOrd="0" presId="urn:microsoft.com/office/officeart/2005/8/layout/venn2"/>
    <dgm:cxn modelId="{F2BF899F-5D3B-4C5D-A448-0B3F8FDB7C20}" type="presOf" srcId="{7A459E58-1791-4EA7-818E-9FA87DA7FEEB}" destId="{03505F36-2662-48F0-A003-3ADC12868FFF}" srcOrd="1" destOrd="0" presId="urn:microsoft.com/office/officeart/2005/8/layout/venn2"/>
    <dgm:cxn modelId="{6912B87A-9A12-4148-8E38-512E654D8600}" type="presOf" srcId="{6E0A22B5-A535-411A-8064-348E1F702455}" destId="{FB2EF99A-B70E-447D-BD90-67112EB96673}" srcOrd="0" destOrd="0" presId="urn:microsoft.com/office/officeart/2005/8/layout/venn2"/>
    <dgm:cxn modelId="{4BB6E6F7-E1DF-44C7-A2C7-68BD2FB1D3CA}" type="presOf" srcId="{01DE9C8F-CD66-4A04-9C4C-8F8A51CBA883}" destId="{8001625A-FF6D-419F-8161-C43C6E81D97B}" srcOrd="0" destOrd="0" presId="urn:microsoft.com/office/officeart/2005/8/layout/venn2"/>
    <dgm:cxn modelId="{78AAA7E8-F5E8-41E3-A6AF-7C0B9B23E9E2}" type="presOf" srcId="{01DE9C8F-CD66-4A04-9C4C-8F8A51CBA883}" destId="{B5744517-61C8-4AD2-A6EA-080FAA772B8D}" srcOrd="1" destOrd="0" presId="urn:microsoft.com/office/officeart/2005/8/layout/venn2"/>
    <dgm:cxn modelId="{33FE9456-A27D-4EF3-B3CC-1758688B159F}" srcId="{6E0A22B5-A535-411A-8064-348E1F702455}" destId="{01DE9C8F-CD66-4A04-9C4C-8F8A51CBA883}" srcOrd="2" destOrd="0" parTransId="{90F4BCE2-50AD-4405-9B05-7A8C8FC57CF8}" sibTransId="{09B16F97-A052-476A-A48A-4D7AED8DD3CF}"/>
    <dgm:cxn modelId="{57EF6D61-864C-4D0C-B911-B0AB34B2EDAC}" srcId="{6E0A22B5-A535-411A-8064-348E1F702455}" destId="{7A459E58-1791-4EA7-818E-9FA87DA7FEEB}" srcOrd="0" destOrd="0" parTransId="{4A5B7FC3-8A02-4E20-9064-AD8404DE0800}" sibTransId="{E6EA54F5-07BB-421C-88BD-33185077D32E}"/>
    <dgm:cxn modelId="{F6AB3FDF-E224-4DF8-B4E1-F906DA6D6E98}" type="presOf" srcId="{2138655D-8A2A-4AD3-B019-9882743AC58E}" destId="{81908D7E-71B9-443D-9A4E-1AFB96547DEB}" srcOrd="1" destOrd="0" presId="urn:microsoft.com/office/officeart/2005/8/layout/venn2"/>
    <dgm:cxn modelId="{53F82372-933F-4CFA-941E-5B51C9D50CBA}" srcId="{6E0A22B5-A535-411A-8064-348E1F702455}" destId="{2138655D-8A2A-4AD3-B019-9882743AC58E}" srcOrd="1" destOrd="0" parTransId="{FFBAF309-9A64-4F92-B4FA-4EFAB6238CC2}" sibTransId="{40C16DEE-2440-4A03-AD2D-DEF340E0B210}"/>
    <dgm:cxn modelId="{9BDDD4F0-3314-465E-9B46-96EFE2C24D42}" type="presParOf" srcId="{FB2EF99A-B70E-447D-BD90-67112EB96673}" destId="{75496FDC-AF11-4E8F-87A9-338692753284}" srcOrd="0" destOrd="0" presId="urn:microsoft.com/office/officeart/2005/8/layout/venn2"/>
    <dgm:cxn modelId="{7111824E-1AB2-4639-A647-5D2DB87CD1A8}" type="presParOf" srcId="{75496FDC-AF11-4E8F-87A9-338692753284}" destId="{C8FE11AE-7A17-45D2-A606-CA66EF9E4D78}" srcOrd="0" destOrd="0" presId="urn:microsoft.com/office/officeart/2005/8/layout/venn2"/>
    <dgm:cxn modelId="{B5C04EBD-BB28-4DF3-AC88-A770C770A867}" type="presParOf" srcId="{75496FDC-AF11-4E8F-87A9-338692753284}" destId="{03505F36-2662-48F0-A003-3ADC12868FFF}" srcOrd="1" destOrd="0" presId="urn:microsoft.com/office/officeart/2005/8/layout/venn2"/>
    <dgm:cxn modelId="{CC505D10-EAA3-4E32-9EB5-6DCA1FE6C32C}" type="presParOf" srcId="{FB2EF99A-B70E-447D-BD90-67112EB96673}" destId="{270A4A80-DF85-4EE9-97C6-D6FBDC6F95E7}" srcOrd="1" destOrd="0" presId="urn:microsoft.com/office/officeart/2005/8/layout/venn2"/>
    <dgm:cxn modelId="{A777FAD6-9635-4FB5-8A81-283858C08FF5}" type="presParOf" srcId="{270A4A80-DF85-4EE9-97C6-D6FBDC6F95E7}" destId="{2304CFE2-E030-49E7-88A3-E315E6767ACA}" srcOrd="0" destOrd="0" presId="urn:microsoft.com/office/officeart/2005/8/layout/venn2"/>
    <dgm:cxn modelId="{74A29728-9552-441D-A262-899ED22D22DD}" type="presParOf" srcId="{270A4A80-DF85-4EE9-97C6-D6FBDC6F95E7}" destId="{81908D7E-71B9-443D-9A4E-1AFB96547DEB}" srcOrd="1" destOrd="0" presId="urn:microsoft.com/office/officeart/2005/8/layout/venn2"/>
    <dgm:cxn modelId="{DC10C2A6-ECEF-4167-94A2-243CA7AA6F9C}" type="presParOf" srcId="{FB2EF99A-B70E-447D-BD90-67112EB96673}" destId="{7444A91A-D1D6-4D98-9C29-912B74634361}" srcOrd="2" destOrd="0" presId="urn:microsoft.com/office/officeart/2005/8/layout/venn2"/>
    <dgm:cxn modelId="{453E67CF-8B1F-4A80-953E-4F33D8E78D8A}" type="presParOf" srcId="{7444A91A-D1D6-4D98-9C29-912B74634361}" destId="{8001625A-FF6D-419F-8161-C43C6E81D97B}" srcOrd="0" destOrd="0" presId="urn:microsoft.com/office/officeart/2005/8/layout/venn2"/>
    <dgm:cxn modelId="{A6188E04-3C4F-4444-91D5-ADDC100E12CF}" type="presParOf" srcId="{7444A91A-D1D6-4D98-9C29-912B74634361}" destId="{B5744517-61C8-4AD2-A6EA-080FAA772B8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46F216-65E3-4543-935D-C9793EB6DAC1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EA7C600-9B12-4AED-928F-01E9DBE98089}">
      <dgm:prSet phldrT="[Text]"/>
      <dgm:spPr/>
      <dgm:t>
        <a:bodyPr/>
        <a:lstStyle/>
        <a:p>
          <a:r>
            <a:rPr lang="cs-CZ" dirty="0" smtClean="0"/>
            <a:t>Cílová populace</a:t>
          </a:r>
          <a:endParaRPr lang="cs-CZ" dirty="0"/>
        </a:p>
      </dgm:t>
    </dgm:pt>
    <dgm:pt modelId="{EC4BCB81-DAA2-4FE3-828D-BBB066994749}" type="parTrans" cxnId="{944618B4-B849-4C45-86EA-A63A143C4E75}">
      <dgm:prSet/>
      <dgm:spPr/>
      <dgm:t>
        <a:bodyPr/>
        <a:lstStyle/>
        <a:p>
          <a:endParaRPr lang="cs-CZ"/>
        </a:p>
      </dgm:t>
    </dgm:pt>
    <dgm:pt modelId="{A536E648-9989-4582-96F2-8528EE2A5424}" type="sibTrans" cxnId="{944618B4-B849-4C45-86EA-A63A143C4E75}">
      <dgm:prSet/>
      <dgm:spPr/>
      <dgm:t>
        <a:bodyPr/>
        <a:lstStyle/>
        <a:p>
          <a:endParaRPr lang="cs-CZ"/>
        </a:p>
      </dgm:t>
    </dgm:pt>
    <dgm:pt modelId="{6CB34DB4-D5F5-4A2F-8BFB-88739BA297A8}">
      <dgm:prSet phldrT="[Text]" custT="1"/>
      <dgm:spPr/>
      <dgm:t>
        <a:bodyPr/>
        <a:lstStyle/>
        <a:p>
          <a:r>
            <a:rPr lang="cs-CZ" sz="1400" dirty="0" smtClean="0"/>
            <a:t>Chceme se něco dovědět o cílové populaci</a:t>
          </a:r>
          <a:endParaRPr lang="cs-CZ" sz="1400" dirty="0"/>
        </a:p>
      </dgm:t>
    </dgm:pt>
    <dgm:pt modelId="{98E05479-FB4E-406D-AA28-B903F52FA6A7}" type="parTrans" cxnId="{0A12E223-0BB4-4C30-831D-CD7FA7909336}">
      <dgm:prSet/>
      <dgm:spPr/>
      <dgm:t>
        <a:bodyPr/>
        <a:lstStyle/>
        <a:p>
          <a:endParaRPr lang="cs-CZ"/>
        </a:p>
      </dgm:t>
    </dgm:pt>
    <dgm:pt modelId="{AAA52678-913D-48AB-8F1D-03AD0EDE9A18}" type="sibTrans" cxnId="{0A12E223-0BB4-4C30-831D-CD7FA7909336}">
      <dgm:prSet/>
      <dgm:spPr/>
      <dgm:t>
        <a:bodyPr/>
        <a:lstStyle/>
        <a:p>
          <a:endParaRPr lang="cs-CZ"/>
        </a:p>
      </dgm:t>
    </dgm:pt>
    <dgm:pt modelId="{C36C9D02-F91A-4D08-8ACF-A60A722A84C3}">
      <dgm:prSet phldrT="[Text]"/>
      <dgm:spPr/>
      <dgm:t>
        <a:bodyPr/>
        <a:lstStyle/>
        <a:p>
          <a:r>
            <a:rPr lang="cs-CZ" dirty="0" smtClean="0"/>
            <a:t>Vzorek</a:t>
          </a:r>
          <a:endParaRPr lang="cs-CZ" dirty="0"/>
        </a:p>
      </dgm:t>
    </dgm:pt>
    <dgm:pt modelId="{4D43B8E5-7B68-4F56-BB78-A2E385B7B9D2}" type="parTrans" cxnId="{6D4E0835-A03A-40F6-B3DC-1ACE106D0F48}">
      <dgm:prSet/>
      <dgm:spPr/>
      <dgm:t>
        <a:bodyPr/>
        <a:lstStyle/>
        <a:p>
          <a:endParaRPr lang="cs-CZ"/>
        </a:p>
      </dgm:t>
    </dgm:pt>
    <dgm:pt modelId="{4837E0C6-500E-4B95-9FA2-0EC6860C9569}" type="sibTrans" cxnId="{6D4E0835-A03A-40F6-B3DC-1ACE106D0F48}">
      <dgm:prSet/>
      <dgm:spPr/>
      <dgm:t>
        <a:bodyPr/>
        <a:lstStyle/>
        <a:p>
          <a:endParaRPr lang="cs-CZ"/>
        </a:p>
      </dgm:t>
    </dgm:pt>
    <dgm:pt modelId="{26CE60DB-C902-4D55-AF81-623B739055CC}">
      <dgm:prSet phldrT="[Text]" custT="1"/>
      <dgm:spPr/>
      <dgm:t>
        <a:bodyPr/>
        <a:lstStyle/>
        <a:p>
          <a:r>
            <a:rPr lang="cs-CZ" sz="1400" dirty="0" smtClean="0"/>
            <a:t>Vzorek reprezentuje v experimentu cílovou populaci</a:t>
          </a:r>
          <a:endParaRPr lang="cs-CZ" sz="1400" dirty="0"/>
        </a:p>
      </dgm:t>
    </dgm:pt>
    <dgm:pt modelId="{C7303331-511D-40A7-AE10-D3B83ED40B98}" type="parTrans" cxnId="{E1534713-359C-4763-8177-9B5809DAD16B}">
      <dgm:prSet/>
      <dgm:spPr/>
      <dgm:t>
        <a:bodyPr/>
        <a:lstStyle/>
        <a:p>
          <a:endParaRPr lang="cs-CZ"/>
        </a:p>
      </dgm:t>
    </dgm:pt>
    <dgm:pt modelId="{22EE1466-1F03-4726-A5D6-47F7AF2D6610}" type="sibTrans" cxnId="{E1534713-359C-4763-8177-9B5809DAD16B}">
      <dgm:prSet/>
      <dgm:spPr/>
      <dgm:t>
        <a:bodyPr/>
        <a:lstStyle/>
        <a:p>
          <a:endParaRPr lang="cs-CZ"/>
        </a:p>
      </dgm:t>
    </dgm:pt>
    <dgm:pt modelId="{604A63F6-4E0E-482C-93B3-469127E2030B}">
      <dgm:prSet phldrT="[Text]"/>
      <dgm:spPr/>
      <dgm:t>
        <a:bodyPr/>
        <a:lstStyle/>
        <a:p>
          <a:r>
            <a:rPr lang="cs-CZ" dirty="0" smtClean="0"/>
            <a:t>Cílová populace</a:t>
          </a:r>
          <a:endParaRPr lang="cs-CZ" dirty="0"/>
        </a:p>
      </dgm:t>
    </dgm:pt>
    <dgm:pt modelId="{BBC7E9E4-85C7-44E0-B41B-FFA748C5E391}" type="parTrans" cxnId="{AC4ED9AE-78BB-43D2-B446-7FEBDF9A5CFF}">
      <dgm:prSet/>
      <dgm:spPr/>
      <dgm:t>
        <a:bodyPr/>
        <a:lstStyle/>
        <a:p>
          <a:endParaRPr lang="cs-CZ"/>
        </a:p>
      </dgm:t>
    </dgm:pt>
    <dgm:pt modelId="{31A4DC19-71C4-4E57-BFC0-4C1A2DF1E3B8}" type="sibTrans" cxnId="{AC4ED9AE-78BB-43D2-B446-7FEBDF9A5CFF}">
      <dgm:prSet/>
      <dgm:spPr/>
      <dgm:t>
        <a:bodyPr/>
        <a:lstStyle/>
        <a:p>
          <a:endParaRPr lang="cs-CZ"/>
        </a:p>
      </dgm:t>
    </dgm:pt>
    <dgm:pt modelId="{EC6E0148-4E53-4CEA-B36F-6C56BDD07A48}">
      <dgm:prSet phldrT="[Text]" custT="1"/>
      <dgm:spPr/>
      <dgm:t>
        <a:bodyPr/>
        <a:lstStyle/>
        <a:p>
          <a:r>
            <a:rPr lang="cs-CZ" sz="1400" dirty="0" smtClean="0"/>
            <a:t>Díky zobecnění získaných výsledků máme nové informace </a:t>
          </a:r>
          <a:endParaRPr lang="cs-CZ" sz="1400" dirty="0"/>
        </a:p>
      </dgm:t>
    </dgm:pt>
    <dgm:pt modelId="{36CBCAF9-EF71-48B2-B6A8-1C8C7612BA1E}" type="parTrans" cxnId="{0AF3FCCA-4362-440A-A0D3-68D09CD4928B}">
      <dgm:prSet/>
      <dgm:spPr/>
      <dgm:t>
        <a:bodyPr/>
        <a:lstStyle/>
        <a:p>
          <a:endParaRPr lang="cs-CZ"/>
        </a:p>
      </dgm:t>
    </dgm:pt>
    <dgm:pt modelId="{FEC74C5A-AFEC-4FA0-A240-E7B44140013C}" type="sibTrans" cxnId="{0AF3FCCA-4362-440A-A0D3-68D09CD4928B}">
      <dgm:prSet/>
      <dgm:spPr/>
      <dgm:t>
        <a:bodyPr/>
        <a:lstStyle/>
        <a:p>
          <a:endParaRPr lang="cs-CZ"/>
        </a:p>
      </dgm:t>
    </dgm:pt>
    <dgm:pt modelId="{E0363371-0E3F-436E-B51A-E8143664779E}" type="pres">
      <dgm:prSet presAssocID="{2746F216-65E3-4543-935D-C9793EB6DA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8510F5A-3B96-4E8B-A5E2-5ACC7A8F94DD}" type="pres">
      <dgm:prSet presAssocID="{2746F216-65E3-4543-935D-C9793EB6DAC1}" presName="tSp" presStyleCnt="0"/>
      <dgm:spPr/>
    </dgm:pt>
    <dgm:pt modelId="{502A9794-D180-44AA-B6E1-C669118B07F1}" type="pres">
      <dgm:prSet presAssocID="{2746F216-65E3-4543-935D-C9793EB6DAC1}" presName="bSp" presStyleCnt="0"/>
      <dgm:spPr/>
    </dgm:pt>
    <dgm:pt modelId="{5C344784-3126-446C-8989-B8DDB37D7074}" type="pres">
      <dgm:prSet presAssocID="{2746F216-65E3-4543-935D-C9793EB6DAC1}" presName="process" presStyleCnt="0"/>
      <dgm:spPr/>
    </dgm:pt>
    <dgm:pt modelId="{CFE44C19-3350-46AC-86F7-F23E782825A4}" type="pres">
      <dgm:prSet presAssocID="{DEA7C600-9B12-4AED-928F-01E9DBE98089}" presName="composite1" presStyleCnt="0"/>
      <dgm:spPr/>
    </dgm:pt>
    <dgm:pt modelId="{D5C27A05-E40D-418B-90FE-53A86149D344}" type="pres">
      <dgm:prSet presAssocID="{DEA7C600-9B12-4AED-928F-01E9DBE98089}" presName="dummyNode1" presStyleLbl="node1" presStyleIdx="0" presStyleCnt="3"/>
      <dgm:spPr/>
    </dgm:pt>
    <dgm:pt modelId="{4841C48E-466F-4C56-9BB7-2C6B32F0D034}" type="pres">
      <dgm:prSet presAssocID="{DEA7C600-9B12-4AED-928F-01E9DBE9808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8C1403-F3E6-4AC5-9E4B-D6CE2B484ABB}" type="pres">
      <dgm:prSet presAssocID="{DEA7C600-9B12-4AED-928F-01E9DBE9808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B7DFCB-9164-491F-BFB1-C58930231BF5}" type="pres">
      <dgm:prSet presAssocID="{DEA7C600-9B12-4AED-928F-01E9DBE9808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C0C10E-146D-46A0-B814-EAC326B9B574}" type="pres">
      <dgm:prSet presAssocID="{DEA7C600-9B12-4AED-928F-01E9DBE98089}" presName="connSite1" presStyleCnt="0"/>
      <dgm:spPr/>
    </dgm:pt>
    <dgm:pt modelId="{E52F4066-E723-4313-9453-97BBA0FF7FAC}" type="pres">
      <dgm:prSet presAssocID="{A536E648-9989-4582-96F2-8528EE2A5424}" presName="Name9" presStyleLbl="sibTrans2D1" presStyleIdx="0" presStyleCnt="2"/>
      <dgm:spPr/>
      <dgm:t>
        <a:bodyPr/>
        <a:lstStyle/>
        <a:p>
          <a:endParaRPr lang="cs-CZ"/>
        </a:p>
      </dgm:t>
    </dgm:pt>
    <dgm:pt modelId="{638D456C-6898-4943-896A-6EA7C9DB9BA5}" type="pres">
      <dgm:prSet presAssocID="{C36C9D02-F91A-4D08-8ACF-A60A722A84C3}" presName="composite2" presStyleCnt="0"/>
      <dgm:spPr/>
    </dgm:pt>
    <dgm:pt modelId="{A9731BC2-3C81-4AED-81E9-DA992AFA007C}" type="pres">
      <dgm:prSet presAssocID="{C36C9D02-F91A-4D08-8ACF-A60A722A84C3}" presName="dummyNode2" presStyleLbl="node1" presStyleIdx="0" presStyleCnt="3"/>
      <dgm:spPr/>
    </dgm:pt>
    <dgm:pt modelId="{1CF0A614-7066-42E3-8DB6-A8B952AEC58F}" type="pres">
      <dgm:prSet presAssocID="{C36C9D02-F91A-4D08-8ACF-A60A722A84C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CD0B6E-C6EE-4C4B-A746-CC2229925B15}" type="pres">
      <dgm:prSet presAssocID="{C36C9D02-F91A-4D08-8ACF-A60A722A84C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234923-0346-4AB2-8796-C75FD686269F}" type="pres">
      <dgm:prSet presAssocID="{C36C9D02-F91A-4D08-8ACF-A60A722A84C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5A43F9-E7EB-473B-8E78-2C463F49FF71}" type="pres">
      <dgm:prSet presAssocID="{C36C9D02-F91A-4D08-8ACF-A60A722A84C3}" presName="connSite2" presStyleCnt="0"/>
      <dgm:spPr/>
    </dgm:pt>
    <dgm:pt modelId="{4AE1189C-5BA1-489B-BBF7-52ABA2B2D44C}" type="pres">
      <dgm:prSet presAssocID="{4837E0C6-500E-4B95-9FA2-0EC6860C9569}" presName="Name18" presStyleLbl="sibTrans2D1" presStyleIdx="1" presStyleCnt="2"/>
      <dgm:spPr/>
      <dgm:t>
        <a:bodyPr/>
        <a:lstStyle/>
        <a:p>
          <a:endParaRPr lang="cs-CZ"/>
        </a:p>
      </dgm:t>
    </dgm:pt>
    <dgm:pt modelId="{183F4F02-172F-4C91-86FA-AD27273F3ABE}" type="pres">
      <dgm:prSet presAssocID="{604A63F6-4E0E-482C-93B3-469127E2030B}" presName="composite1" presStyleCnt="0"/>
      <dgm:spPr/>
    </dgm:pt>
    <dgm:pt modelId="{32F5EAC4-7FC9-4A68-8DA8-CA183BE7ED32}" type="pres">
      <dgm:prSet presAssocID="{604A63F6-4E0E-482C-93B3-469127E2030B}" presName="dummyNode1" presStyleLbl="node1" presStyleIdx="1" presStyleCnt="3"/>
      <dgm:spPr/>
    </dgm:pt>
    <dgm:pt modelId="{32A68605-80A8-4F97-AAB4-2EF3FA05169A}" type="pres">
      <dgm:prSet presAssocID="{604A63F6-4E0E-482C-93B3-469127E2030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025A5B-7B69-4F21-BA2E-E220B1FE3CFF}" type="pres">
      <dgm:prSet presAssocID="{604A63F6-4E0E-482C-93B3-469127E2030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3374F9-F8C1-421C-8C4F-3D56FD60B0AD}" type="pres">
      <dgm:prSet presAssocID="{604A63F6-4E0E-482C-93B3-469127E2030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95E485-69C3-4A9B-9239-3F271345B26E}" type="pres">
      <dgm:prSet presAssocID="{604A63F6-4E0E-482C-93B3-469127E2030B}" presName="connSite1" presStyleCnt="0"/>
      <dgm:spPr/>
    </dgm:pt>
  </dgm:ptLst>
  <dgm:cxnLst>
    <dgm:cxn modelId="{BC8146A0-EAD5-4E3C-BEDD-7DAAADAF1CBE}" type="presOf" srcId="{EC6E0148-4E53-4CEA-B36F-6C56BDD07A48}" destId="{FD025A5B-7B69-4F21-BA2E-E220B1FE3CFF}" srcOrd="1" destOrd="0" presId="urn:microsoft.com/office/officeart/2005/8/layout/hProcess4"/>
    <dgm:cxn modelId="{F971DDDB-04D8-47FC-A2A6-772B70AA1DF1}" type="presOf" srcId="{6CB34DB4-D5F5-4A2F-8BFB-88739BA297A8}" destId="{4841C48E-466F-4C56-9BB7-2C6B32F0D034}" srcOrd="0" destOrd="0" presId="urn:microsoft.com/office/officeart/2005/8/layout/hProcess4"/>
    <dgm:cxn modelId="{3A0DEBCC-CF40-468A-AE9C-1D885F07FF40}" type="presOf" srcId="{26CE60DB-C902-4D55-AF81-623B739055CC}" destId="{1CF0A614-7066-42E3-8DB6-A8B952AEC58F}" srcOrd="0" destOrd="0" presId="urn:microsoft.com/office/officeart/2005/8/layout/hProcess4"/>
    <dgm:cxn modelId="{0A12E223-0BB4-4C30-831D-CD7FA7909336}" srcId="{DEA7C600-9B12-4AED-928F-01E9DBE98089}" destId="{6CB34DB4-D5F5-4A2F-8BFB-88739BA297A8}" srcOrd="0" destOrd="0" parTransId="{98E05479-FB4E-406D-AA28-B903F52FA6A7}" sibTransId="{AAA52678-913D-48AB-8F1D-03AD0EDE9A18}"/>
    <dgm:cxn modelId="{3549A2AC-085C-46F7-ACAA-E9DD0C25A1A4}" type="presOf" srcId="{DEA7C600-9B12-4AED-928F-01E9DBE98089}" destId="{40B7DFCB-9164-491F-BFB1-C58930231BF5}" srcOrd="0" destOrd="0" presId="urn:microsoft.com/office/officeart/2005/8/layout/hProcess4"/>
    <dgm:cxn modelId="{AC4ED9AE-78BB-43D2-B446-7FEBDF9A5CFF}" srcId="{2746F216-65E3-4543-935D-C9793EB6DAC1}" destId="{604A63F6-4E0E-482C-93B3-469127E2030B}" srcOrd="2" destOrd="0" parTransId="{BBC7E9E4-85C7-44E0-B41B-FFA748C5E391}" sibTransId="{31A4DC19-71C4-4E57-BFC0-4C1A2DF1E3B8}"/>
    <dgm:cxn modelId="{7BED229C-8D94-48F8-8331-70F00A7BFE3D}" type="presOf" srcId="{EC6E0148-4E53-4CEA-B36F-6C56BDD07A48}" destId="{32A68605-80A8-4F97-AAB4-2EF3FA05169A}" srcOrd="0" destOrd="0" presId="urn:microsoft.com/office/officeart/2005/8/layout/hProcess4"/>
    <dgm:cxn modelId="{2B337BC4-6113-4E63-8977-BCB92E806E91}" type="presOf" srcId="{604A63F6-4E0E-482C-93B3-469127E2030B}" destId="{E53374F9-F8C1-421C-8C4F-3D56FD60B0AD}" srcOrd="0" destOrd="0" presId="urn:microsoft.com/office/officeart/2005/8/layout/hProcess4"/>
    <dgm:cxn modelId="{76D4C393-5EBC-4AF8-8EB4-795260616BCF}" type="presOf" srcId="{C36C9D02-F91A-4D08-8ACF-A60A722A84C3}" destId="{A2234923-0346-4AB2-8796-C75FD686269F}" srcOrd="0" destOrd="0" presId="urn:microsoft.com/office/officeart/2005/8/layout/hProcess4"/>
    <dgm:cxn modelId="{944618B4-B849-4C45-86EA-A63A143C4E75}" srcId="{2746F216-65E3-4543-935D-C9793EB6DAC1}" destId="{DEA7C600-9B12-4AED-928F-01E9DBE98089}" srcOrd="0" destOrd="0" parTransId="{EC4BCB81-DAA2-4FE3-828D-BBB066994749}" sibTransId="{A536E648-9989-4582-96F2-8528EE2A5424}"/>
    <dgm:cxn modelId="{6D4E0835-A03A-40F6-B3DC-1ACE106D0F48}" srcId="{2746F216-65E3-4543-935D-C9793EB6DAC1}" destId="{C36C9D02-F91A-4D08-8ACF-A60A722A84C3}" srcOrd="1" destOrd="0" parTransId="{4D43B8E5-7B68-4F56-BB78-A2E385B7B9D2}" sibTransId="{4837E0C6-500E-4B95-9FA2-0EC6860C9569}"/>
    <dgm:cxn modelId="{E1534713-359C-4763-8177-9B5809DAD16B}" srcId="{C36C9D02-F91A-4D08-8ACF-A60A722A84C3}" destId="{26CE60DB-C902-4D55-AF81-623B739055CC}" srcOrd="0" destOrd="0" parTransId="{C7303331-511D-40A7-AE10-D3B83ED40B98}" sibTransId="{22EE1466-1F03-4726-A5D6-47F7AF2D6610}"/>
    <dgm:cxn modelId="{37E3D68B-D71E-4791-902F-E6B764973E65}" type="presOf" srcId="{A536E648-9989-4582-96F2-8528EE2A5424}" destId="{E52F4066-E723-4313-9453-97BBA0FF7FAC}" srcOrd="0" destOrd="0" presId="urn:microsoft.com/office/officeart/2005/8/layout/hProcess4"/>
    <dgm:cxn modelId="{0AF3FCCA-4362-440A-A0D3-68D09CD4928B}" srcId="{604A63F6-4E0E-482C-93B3-469127E2030B}" destId="{EC6E0148-4E53-4CEA-B36F-6C56BDD07A48}" srcOrd="0" destOrd="0" parTransId="{36CBCAF9-EF71-48B2-B6A8-1C8C7612BA1E}" sibTransId="{FEC74C5A-AFEC-4FA0-A240-E7B44140013C}"/>
    <dgm:cxn modelId="{F4B0DDD7-A7BB-4353-BA84-F2F51DDEBAC1}" type="presOf" srcId="{26CE60DB-C902-4D55-AF81-623B739055CC}" destId="{53CD0B6E-C6EE-4C4B-A746-CC2229925B15}" srcOrd="1" destOrd="0" presId="urn:microsoft.com/office/officeart/2005/8/layout/hProcess4"/>
    <dgm:cxn modelId="{53F6A62D-2605-4AE7-92F6-8836FCAA660D}" type="presOf" srcId="{2746F216-65E3-4543-935D-C9793EB6DAC1}" destId="{E0363371-0E3F-436E-B51A-E8143664779E}" srcOrd="0" destOrd="0" presId="urn:microsoft.com/office/officeart/2005/8/layout/hProcess4"/>
    <dgm:cxn modelId="{92026799-D3AE-4AD6-9D00-C8BD6A0D2DA3}" type="presOf" srcId="{6CB34DB4-D5F5-4A2F-8BFB-88739BA297A8}" destId="{668C1403-F3E6-4AC5-9E4B-D6CE2B484ABB}" srcOrd="1" destOrd="0" presId="urn:microsoft.com/office/officeart/2005/8/layout/hProcess4"/>
    <dgm:cxn modelId="{9306EC44-F4EA-4B58-BDBE-FC1E16F39A2A}" type="presOf" srcId="{4837E0C6-500E-4B95-9FA2-0EC6860C9569}" destId="{4AE1189C-5BA1-489B-BBF7-52ABA2B2D44C}" srcOrd="0" destOrd="0" presId="urn:microsoft.com/office/officeart/2005/8/layout/hProcess4"/>
    <dgm:cxn modelId="{CFE5280F-57FD-41BD-8CB9-E84CDAFC11A5}" type="presParOf" srcId="{E0363371-0E3F-436E-B51A-E8143664779E}" destId="{38510F5A-3B96-4E8B-A5E2-5ACC7A8F94DD}" srcOrd="0" destOrd="0" presId="urn:microsoft.com/office/officeart/2005/8/layout/hProcess4"/>
    <dgm:cxn modelId="{05A74BFC-936A-4CBC-80B5-192327895D12}" type="presParOf" srcId="{E0363371-0E3F-436E-B51A-E8143664779E}" destId="{502A9794-D180-44AA-B6E1-C669118B07F1}" srcOrd="1" destOrd="0" presId="urn:microsoft.com/office/officeart/2005/8/layout/hProcess4"/>
    <dgm:cxn modelId="{E3740677-1ECF-4190-B25B-650AEDF25E72}" type="presParOf" srcId="{E0363371-0E3F-436E-B51A-E8143664779E}" destId="{5C344784-3126-446C-8989-B8DDB37D7074}" srcOrd="2" destOrd="0" presId="urn:microsoft.com/office/officeart/2005/8/layout/hProcess4"/>
    <dgm:cxn modelId="{30519EB5-70DD-40A1-ACAF-87958DA7F385}" type="presParOf" srcId="{5C344784-3126-446C-8989-B8DDB37D7074}" destId="{CFE44C19-3350-46AC-86F7-F23E782825A4}" srcOrd="0" destOrd="0" presId="urn:microsoft.com/office/officeart/2005/8/layout/hProcess4"/>
    <dgm:cxn modelId="{1B3D4BEF-A73C-4F13-91EB-292FD2E76F62}" type="presParOf" srcId="{CFE44C19-3350-46AC-86F7-F23E782825A4}" destId="{D5C27A05-E40D-418B-90FE-53A86149D344}" srcOrd="0" destOrd="0" presId="urn:microsoft.com/office/officeart/2005/8/layout/hProcess4"/>
    <dgm:cxn modelId="{DB84F19C-E4E8-4308-A9E8-3F492038A20E}" type="presParOf" srcId="{CFE44C19-3350-46AC-86F7-F23E782825A4}" destId="{4841C48E-466F-4C56-9BB7-2C6B32F0D034}" srcOrd="1" destOrd="0" presId="urn:microsoft.com/office/officeart/2005/8/layout/hProcess4"/>
    <dgm:cxn modelId="{8B963609-9788-4098-B6AB-F18ED30ADAA2}" type="presParOf" srcId="{CFE44C19-3350-46AC-86F7-F23E782825A4}" destId="{668C1403-F3E6-4AC5-9E4B-D6CE2B484ABB}" srcOrd="2" destOrd="0" presId="urn:microsoft.com/office/officeart/2005/8/layout/hProcess4"/>
    <dgm:cxn modelId="{556B3E1B-FE8B-44CB-A939-21EA38CB1813}" type="presParOf" srcId="{CFE44C19-3350-46AC-86F7-F23E782825A4}" destId="{40B7DFCB-9164-491F-BFB1-C58930231BF5}" srcOrd="3" destOrd="0" presId="urn:microsoft.com/office/officeart/2005/8/layout/hProcess4"/>
    <dgm:cxn modelId="{577E3313-2B9D-4BD7-B77C-F763ED9C81AD}" type="presParOf" srcId="{CFE44C19-3350-46AC-86F7-F23E782825A4}" destId="{3FC0C10E-146D-46A0-B814-EAC326B9B574}" srcOrd="4" destOrd="0" presId="urn:microsoft.com/office/officeart/2005/8/layout/hProcess4"/>
    <dgm:cxn modelId="{47B45467-B381-41DC-8A3F-8C9F781E5A64}" type="presParOf" srcId="{5C344784-3126-446C-8989-B8DDB37D7074}" destId="{E52F4066-E723-4313-9453-97BBA0FF7FAC}" srcOrd="1" destOrd="0" presId="urn:microsoft.com/office/officeart/2005/8/layout/hProcess4"/>
    <dgm:cxn modelId="{0A700477-9299-4620-AF07-FB151CFA3459}" type="presParOf" srcId="{5C344784-3126-446C-8989-B8DDB37D7074}" destId="{638D456C-6898-4943-896A-6EA7C9DB9BA5}" srcOrd="2" destOrd="0" presId="urn:microsoft.com/office/officeart/2005/8/layout/hProcess4"/>
    <dgm:cxn modelId="{E9C09B8E-78E8-4636-8778-B18FD7501FFF}" type="presParOf" srcId="{638D456C-6898-4943-896A-6EA7C9DB9BA5}" destId="{A9731BC2-3C81-4AED-81E9-DA992AFA007C}" srcOrd="0" destOrd="0" presId="urn:microsoft.com/office/officeart/2005/8/layout/hProcess4"/>
    <dgm:cxn modelId="{6CC066AB-73CA-46A9-B598-7BD2C465B750}" type="presParOf" srcId="{638D456C-6898-4943-896A-6EA7C9DB9BA5}" destId="{1CF0A614-7066-42E3-8DB6-A8B952AEC58F}" srcOrd="1" destOrd="0" presId="urn:microsoft.com/office/officeart/2005/8/layout/hProcess4"/>
    <dgm:cxn modelId="{ACCBD396-F26F-4D6F-A35F-AA9AED0B7DAB}" type="presParOf" srcId="{638D456C-6898-4943-896A-6EA7C9DB9BA5}" destId="{53CD0B6E-C6EE-4C4B-A746-CC2229925B15}" srcOrd="2" destOrd="0" presId="urn:microsoft.com/office/officeart/2005/8/layout/hProcess4"/>
    <dgm:cxn modelId="{27FDCE11-BC32-4859-806A-C94890DB9858}" type="presParOf" srcId="{638D456C-6898-4943-896A-6EA7C9DB9BA5}" destId="{A2234923-0346-4AB2-8796-C75FD686269F}" srcOrd="3" destOrd="0" presId="urn:microsoft.com/office/officeart/2005/8/layout/hProcess4"/>
    <dgm:cxn modelId="{953DBDF8-2D46-4DB8-9947-203AE2434171}" type="presParOf" srcId="{638D456C-6898-4943-896A-6EA7C9DB9BA5}" destId="{895A43F9-E7EB-473B-8E78-2C463F49FF71}" srcOrd="4" destOrd="0" presId="urn:microsoft.com/office/officeart/2005/8/layout/hProcess4"/>
    <dgm:cxn modelId="{FE7A156A-FFFB-4D77-8138-DD719A375882}" type="presParOf" srcId="{5C344784-3126-446C-8989-B8DDB37D7074}" destId="{4AE1189C-5BA1-489B-BBF7-52ABA2B2D44C}" srcOrd="3" destOrd="0" presId="urn:microsoft.com/office/officeart/2005/8/layout/hProcess4"/>
    <dgm:cxn modelId="{CAEC2008-73AC-488E-A977-1D8B339A59F9}" type="presParOf" srcId="{5C344784-3126-446C-8989-B8DDB37D7074}" destId="{183F4F02-172F-4C91-86FA-AD27273F3ABE}" srcOrd="4" destOrd="0" presId="urn:microsoft.com/office/officeart/2005/8/layout/hProcess4"/>
    <dgm:cxn modelId="{58FCEE2A-57A3-443E-90D6-490C52E3BFB7}" type="presParOf" srcId="{183F4F02-172F-4C91-86FA-AD27273F3ABE}" destId="{32F5EAC4-7FC9-4A68-8DA8-CA183BE7ED32}" srcOrd="0" destOrd="0" presId="urn:microsoft.com/office/officeart/2005/8/layout/hProcess4"/>
    <dgm:cxn modelId="{7029097F-251F-45F5-8947-7637CF6F0EDD}" type="presParOf" srcId="{183F4F02-172F-4C91-86FA-AD27273F3ABE}" destId="{32A68605-80A8-4F97-AAB4-2EF3FA05169A}" srcOrd="1" destOrd="0" presId="urn:microsoft.com/office/officeart/2005/8/layout/hProcess4"/>
    <dgm:cxn modelId="{5C6CA026-1BC6-4E5E-998E-D5E3741661E3}" type="presParOf" srcId="{183F4F02-172F-4C91-86FA-AD27273F3ABE}" destId="{FD025A5B-7B69-4F21-BA2E-E220B1FE3CFF}" srcOrd="2" destOrd="0" presId="urn:microsoft.com/office/officeart/2005/8/layout/hProcess4"/>
    <dgm:cxn modelId="{8A85CC16-7CC4-4D6A-9B55-8F8136D892FA}" type="presParOf" srcId="{183F4F02-172F-4C91-86FA-AD27273F3ABE}" destId="{E53374F9-F8C1-421C-8C4F-3D56FD60B0AD}" srcOrd="3" destOrd="0" presId="urn:microsoft.com/office/officeart/2005/8/layout/hProcess4"/>
    <dgm:cxn modelId="{39F60545-359F-451E-AF92-9E22D463339A}" type="presParOf" srcId="{183F4F02-172F-4C91-86FA-AD27273F3ABE}" destId="{3895E485-69C3-4A9B-9239-3F271345B26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A60B8-A9FE-498B-AED9-B47021F6B4C5}">
      <dsp:nvSpPr>
        <dsp:cNvPr id="0" name=""/>
        <dsp:cNvSpPr/>
      </dsp:nvSpPr>
      <dsp:spPr>
        <a:xfrm>
          <a:off x="2262180" y="1216655"/>
          <a:ext cx="2452729" cy="24266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Biostatistika</a:t>
          </a:r>
          <a:endParaRPr lang="cs-CZ" sz="2600" kern="1200" dirty="0"/>
        </a:p>
      </dsp:txBody>
      <dsp:txXfrm>
        <a:off x="2621374" y="1572035"/>
        <a:ext cx="1734341" cy="1715928"/>
      </dsp:txXfrm>
    </dsp:sp>
    <dsp:sp modelId="{E6FCA48E-0031-4406-A1F3-32047DA12DEE}">
      <dsp:nvSpPr>
        <dsp:cNvPr id="0" name=""/>
        <dsp:cNvSpPr/>
      </dsp:nvSpPr>
      <dsp:spPr>
        <a:xfrm>
          <a:off x="2747205" y="13474"/>
          <a:ext cx="1482679" cy="14826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Matematika Statistika</a:t>
          </a:r>
          <a:endParaRPr lang="cs-CZ" sz="1600" kern="1200" dirty="0"/>
        </a:p>
      </dsp:txBody>
      <dsp:txXfrm>
        <a:off x="2964338" y="230607"/>
        <a:ext cx="1048413" cy="1048413"/>
      </dsp:txXfrm>
    </dsp:sp>
    <dsp:sp modelId="{5415A574-154A-4B7C-9C69-616171F6B63B}">
      <dsp:nvSpPr>
        <dsp:cNvPr id="0" name=""/>
        <dsp:cNvSpPr/>
      </dsp:nvSpPr>
      <dsp:spPr>
        <a:xfrm>
          <a:off x="4433749" y="1688660"/>
          <a:ext cx="1482679" cy="14826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Klinický výzkum Medicína</a:t>
          </a:r>
          <a:endParaRPr lang="cs-CZ" sz="1600" kern="1200" dirty="0"/>
        </a:p>
      </dsp:txBody>
      <dsp:txXfrm>
        <a:off x="4650882" y="1905793"/>
        <a:ext cx="1048413" cy="1048413"/>
      </dsp:txXfrm>
    </dsp:sp>
    <dsp:sp modelId="{44318464-A2E6-4823-BF65-6CF355EA97A4}">
      <dsp:nvSpPr>
        <dsp:cNvPr id="0" name=""/>
        <dsp:cNvSpPr/>
      </dsp:nvSpPr>
      <dsp:spPr>
        <a:xfrm>
          <a:off x="2747205" y="3361633"/>
          <a:ext cx="1482679" cy="14826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Informační technologie</a:t>
          </a:r>
          <a:endParaRPr lang="cs-CZ" sz="1600" kern="1200" dirty="0"/>
        </a:p>
      </dsp:txBody>
      <dsp:txXfrm>
        <a:off x="2964338" y="3578766"/>
        <a:ext cx="1048413" cy="1048413"/>
      </dsp:txXfrm>
    </dsp:sp>
    <dsp:sp modelId="{B9065E31-0F38-4C6D-A11C-EF7F28CB9871}">
      <dsp:nvSpPr>
        <dsp:cNvPr id="0" name=""/>
        <dsp:cNvSpPr/>
      </dsp:nvSpPr>
      <dsp:spPr>
        <a:xfrm>
          <a:off x="1085045" y="1688660"/>
          <a:ext cx="1482679" cy="14826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Biologie</a:t>
          </a:r>
          <a:endParaRPr lang="cs-CZ" sz="1600" kern="1200" dirty="0"/>
        </a:p>
      </dsp:txBody>
      <dsp:txXfrm>
        <a:off x="1302178" y="1905793"/>
        <a:ext cx="1048413" cy="1048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4577-2F33-45F2-9DAA-302D7620983B}">
      <dsp:nvSpPr>
        <dsp:cNvPr id="0" name=""/>
        <dsp:cNvSpPr/>
      </dsp:nvSpPr>
      <dsp:spPr>
        <a:xfrm>
          <a:off x="2452694" y="2518"/>
          <a:ext cx="1571634" cy="9219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Zkreslení</a:t>
          </a:r>
          <a:endParaRPr lang="cs-CZ" sz="1400" b="1" kern="1200" dirty="0"/>
        </a:p>
      </dsp:txBody>
      <dsp:txXfrm>
        <a:off x="2497701" y="47525"/>
        <a:ext cx="1481620" cy="831965"/>
      </dsp:txXfrm>
    </dsp:sp>
    <dsp:sp modelId="{0625C427-5FEE-43E2-972E-1441963D8774}">
      <dsp:nvSpPr>
        <dsp:cNvPr id="0" name=""/>
        <dsp:cNvSpPr/>
      </dsp:nvSpPr>
      <dsp:spPr>
        <a:xfrm>
          <a:off x="1397623" y="463508"/>
          <a:ext cx="3681776" cy="3681776"/>
        </a:xfrm>
        <a:custGeom>
          <a:avLst/>
          <a:gdLst/>
          <a:ahLst/>
          <a:cxnLst/>
          <a:rect l="0" t="0" r="0" b="0"/>
          <a:pathLst>
            <a:path>
              <a:moveTo>
                <a:pt x="2635512" y="180333"/>
              </a:moveTo>
              <a:arcTo wR="1840888" hR="1840888" stAng="17734349" swAng="180644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F2A7F-A229-44AC-A5C8-CE3CE54672CD}">
      <dsp:nvSpPr>
        <dsp:cNvPr id="0" name=""/>
        <dsp:cNvSpPr/>
      </dsp:nvSpPr>
      <dsp:spPr>
        <a:xfrm>
          <a:off x="4203483" y="1274541"/>
          <a:ext cx="1571634" cy="9219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Reprezentativnost</a:t>
          </a:r>
          <a:endParaRPr lang="cs-CZ" sz="1400" b="1" kern="1200" dirty="0"/>
        </a:p>
      </dsp:txBody>
      <dsp:txXfrm>
        <a:off x="4248490" y="1319548"/>
        <a:ext cx="1481620" cy="831965"/>
      </dsp:txXfrm>
    </dsp:sp>
    <dsp:sp modelId="{A8022414-0031-4DE2-BDBC-D95EC0CDD3C4}">
      <dsp:nvSpPr>
        <dsp:cNvPr id="0" name=""/>
        <dsp:cNvSpPr/>
      </dsp:nvSpPr>
      <dsp:spPr>
        <a:xfrm>
          <a:off x="1394985" y="399596"/>
          <a:ext cx="3681776" cy="3681776"/>
        </a:xfrm>
        <a:custGeom>
          <a:avLst/>
          <a:gdLst/>
          <a:ahLst/>
          <a:cxnLst/>
          <a:rect l="0" t="0" r="0" b="0"/>
          <a:pathLst>
            <a:path>
              <a:moveTo>
                <a:pt x="3681457" y="1806603"/>
              </a:moveTo>
              <a:arcTo wR="1840888" hR="1840888" stAng="21535971" swAng="17931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ED0D7-1A85-4BF3-8303-76D09EEB59FF}">
      <dsp:nvSpPr>
        <dsp:cNvPr id="0" name=""/>
        <dsp:cNvSpPr/>
      </dsp:nvSpPr>
      <dsp:spPr>
        <a:xfrm>
          <a:off x="3716957" y="3136313"/>
          <a:ext cx="1571634" cy="9219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Srovnatelnost</a:t>
          </a:r>
          <a:endParaRPr lang="cs-CZ" sz="1400" b="1" kern="1200" dirty="0"/>
        </a:p>
      </dsp:txBody>
      <dsp:txXfrm>
        <a:off x="3761964" y="3181320"/>
        <a:ext cx="1481620" cy="831965"/>
      </dsp:txXfrm>
    </dsp:sp>
    <dsp:sp modelId="{944C016C-F09F-4D8D-8EAC-C079B6F8135D}">
      <dsp:nvSpPr>
        <dsp:cNvPr id="0" name=""/>
        <dsp:cNvSpPr/>
      </dsp:nvSpPr>
      <dsp:spPr>
        <a:xfrm>
          <a:off x="1384611" y="433296"/>
          <a:ext cx="3681776" cy="3681776"/>
        </a:xfrm>
        <a:custGeom>
          <a:avLst/>
          <a:gdLst/>
          <a:ahLst/>
          <a:cxnLst/>
          <a:rect l="0" t="0" r="0" b="0"/>
          <a:pathLst>
            <a:path>
              <a:moveTo>
                <a:pt x="2323117" y="3617493"/>
              </a:moveTo>
              <a:arcTo wR="1840888" hR="1840888" stAng="4488836" swAng="177200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0CA3C-7453-4979-B9C6-B850B4D79F29}">
      <dsp:nvSpPr>
        <dsp:cNvPr id="0" name=""/>
        <dsp:cNvSpPr/>
      </dsp:nvSpPr>
      <dsp:spPr>
        <a:xfrm>
          <a:off x="1188429" y="3145743"/>
          <a:ext cx="1571634" cy="9219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Spolehlivost</a:t>
          </a:r>
          <a:endParaRPr lang="cs-CZ" sz="1400" b="1" kern="1200" dirty="0"/>
        </a:p>
      </dsp:txBody>
      <dsp:txXfrm>
        <a:off x="1233436" y="3190750"/>
        <a:ext cx="1481620" cy="831965"/>
      </dsp:txXfrm>
    </dsp:sp>
    <dsp:sp modelId="{E0ADA29F-F2D0-4E41-AC69-55F5C9B06874}">
      <dsp:nvSpPr>
        <dsp:cNvPr id="0" name=""/>
        <dsp:cNvSpPr/>
      </dsp:nvSpPr>
      <dsp:spPr>
        <a:xfrm>
          <a:off x="1404905" y="422350"/>
          <a:ext cx="3681776" cy="3681776"/>
        </a:xfrm>
        <a:custGeom>
          <a:avLst/>
          <a:gdLst/>
          <a:ahLst/>
          <a:cxnLst/>
          <a:rect l="0" t="0" r="0" b="0"/>
          <a:pathLst>
            <a:path>
              <a:moveTo>
                <a:pt x="220755" y="2714981"/>
              </a:moveTo>
              <a:arcTo wR="1840888" hR="1840888" stAng="9099137" swAng="177236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03F10-8300-4B74-975C-B8A41FB8E139}">
      <dsp:nvSpPr>
        <dsp:cNvPr id="0" name=""/>
        <dsp:cNvSpPr/>
      </dsp:nvSpPr>
      <dsp:spPr>
        <a:xfrm>
          <a:off x="701907" y="1293406"/>
          <a:ext cx="1571634" cy="9219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Významnost</a:t>
          </a:r>
          <a:endParaRPr lang="cs-CZ" sz="1400" b="1" kern="1200" dirty="0"/>
        </a:p>
      </dsp:txBody>
      <dsp:txXfrm>
        <a:off x="746914" y="1338413"/>
        <a:ext cx="1481620" cy="831965"/>
      </dsp:txXfrm>
    </dsp:sp>
    <dsp:sp modelId="{C8041A94-3CAC-4FAB-A8B0-E9AB59FCA59F}">
      <dsp:nvSpPr>
        <dsp:cNvPr id="0" name=""/>
        <dsp:cNvSpPr/>
      </dsp:nvSpPr>
      <dsp:spPr>
        <a:xfrm>
          <a:off x="1407613" y="458756"/>
          <a:ext cx="3681776" cy="3681776"/>
        </a:xfrm>
        <a:custGeom>
          <a:avLst/>
          <a:gdLst/>
          <a:ahLst/>
          <a:cxnLst/>
          <a:rect l="0" t="0" r="0" b="0"/>
          <a:pathLst>
            <a:path>
              <a:moveTo>
                <a:pt x="304788" y="826360"/>
              </a:moveTo>
              <a:arcTo wR="1840888" hR="1840888" stAng="12806583" swAng="183809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C009-EC6F-43F6-891F-012E07C5A4BA}">
      <dsp:nvSpPr>
        <dsp:cNvPr id="0" name=""/>
        <dsp:cNvSpPr/>
      </dsp:nvSpPr>
      <dsp:spPr>
        <a:xfrm>
          <a:off x="1706703" y="669"/>
          <a:ext cx="1146708" cy="573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Zavádějící faktor</a:t>
          </a:r>
          <a:endParaRPr lang="cs-CZ" sz="1400" kern="1200" dirty="0"/>
        </a:p>
      </dsp:txBody>
      <dsp:txXfrm>
        <a:off x="1723496" y="17462"/>
        <a:ext cx="1113122" cy="539768"/>
      </dsp:txXfrm>
    </dsp:sp>
    <dsp:sp modelId="{7E25285F-E190-4A56-AE37-8FEAE5477788}">
      <dsp:nvSpPr>
        <dsp:cNvPr id="0" name=""/>
        <dsp:cNvSpPr/>
      </dsp:nvSpPr>
      <dsp:spPr>
        <a:xfrm rot="3600000">
          <a:off x="2454704" y="1006951"/>
          <a:ext cx="597492" cy="20067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2514906" y="1047086"/>
        <a:ext cx="477088" cy="120404"/>
      </dsp:txXfrm>
    </dsp:sp>
    <dsp:sp modelId="{57A4BAA4-7851-4C2C-9F05-2229416007F8}">
      <dsp:nvSpPr>
        <dsp:cNvPr id="0" name=""/>
        <dsp:cNvSpPr/>
      </dsp:nvSpPr>
      <dsp:spPr>
        <a:xfrm>
          <a:off x="2653490" y="1640553"/>
          <a:ext cx="1146708" cy="573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Následek</a:t>
          </a:r>
          <a:endParaRPr lang="cs-CZ" sz="1400" kern="1200" dirty="0"/>
        </a:p>
      </dsp:txBody>
      <dsp:txXfrm>
        <a:off x="2670283" y="1657346"/>
        <a:ext cx="1113122" cy="539768"/>
      </dsp:txXfrm>
    </dsp:sp>
    <dsp:sp modelId="{36331EA9-6AEE-46DD-AF48-E8788E187F00}">
      <dsp:nvSpPr>
        <dsp:cNvPr id="0" name=""/>
        <dsp:cNvSpPr/>
      </dsp:nvSpPr>
      <dsp:spPr>
        <a:xfrm rot="10800000">
          <a:off x="1981311" y="1826893"/>
          <a:ext cx="597492" cy="200674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10800000">
        <a:off x="2041513" y="1867028"/>
        <a:ext cx="477088" cy="120404"/>
      </dsp:txXfrm>
    </dsp:sp>
    <dsp:sp modelId="{E8D64B55-24B1-402F-B28B-6DFB56FA580E}">
      <dsp:nvSpPr>
        <dsp:cNvPr id="0" name=""/>
        <dsp:cNvSpPr/>
      </dsp:nvSpPr>
      <dsp:spPr>
        <a:xfrm>
          <a:off x="759915" y="1640553"/>
          <a:ext cx="1146708" cy="573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Expozice</a:t>
          </a:r>
          <a:endParaRPr lang="cs-CZ" sz="1400" kern="1200" dirty="0"/>
        </a:p>
      </dsp:txBody>
      <dsp:txXfrm>
        <a:off x="776708" y="1657346"/>
        <a:ext cx="1113122" cy="539768"/>
      </dsp:txXfrm>
    </dsp:sp>
    <dsp:sp modelId="{946D5A7B-6535-47AC-8A75-D509B9361D20}">
      <dsp:nvSpPr>
        <dsp:cNvPr id="0" name=""/>
        <dsp:cNvSpPr/>
      </dsp:nvSpPr>
      <dsp:spPr>
        <a:xfrm rot="18000000">
          <a:off x="1507917" y="1006951"/>
          <a:ext cx="597492" cy="200674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1568119" y="1047086"/>
        <a:ext cx="477088" cy="120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C009-EC6F-43F6-891F-012E07C5A4BA}">
      <dsp:nvSpPr>
        <dsp:cNvPr id="0" name=""/>
        <dsp:cNvSpPr/>
      </dsp:nvSpPr>
      <dsp:spPr>
        <a:xfrm>
          <a:off x="2410743" y="1166"/>
          <a:ext cx="1779050" cy="889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Zavádějící faktor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Kouření</a:t>
          </a:r>
          <a:endParaRPr lang="cs-CZ" sz="1400" kern="1200" dirty="0"/>
        </a:p>
      </dsp:txBody>
      <dsp:txXfrm>
        <a:off x="2436796" y="27219"/>
        <a:ext cx="1726944" cy="837419"/>
      </dsp:txXfrm>
    </dsp:sp>
    <dsp:sp modelId="{7E25285F-E190-4A56-AE37-8FEAE5477788}">
      <dsp:nvSpPr>
        <dsp:cNvPr id="0" name=""/>
        <dsp:cNvSpPr/>
      </dsp:nvSpPr>
      <dsp:spPr>
        <a:xfrm rot="3600000">
          <a:off x="3571056" y="1562835"/>
          <a:ext cx="927863" cy="311333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3664456" y="1625102"/>
        <a:ext cx="741063" cy="186799"/>
      </dsp:txXfrm>
    </dsp:sp>
    <dsp:sp modelId="{57A4BAA4-7851-4C2C-9F05-2229416007F8}">
      <dsp:nvSpPr>
        <dsp:cNvPr id="0" name=""/>
        <dsp:cNvSpPr/>
      </dsp:nvSpPr>
      <dsp:spPr>
        <a:xfrm>
          <a:off x="3880183" y="2546312"/>
          <a:ext cx="1779050" cy="889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Následek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Rakovina plic</a:t>
          </a:r>
          <a:endParaRPr lang="cs-CZ" sz="1400" kern="1200" dirty="0"/>
        </a:p>
      </dsp:txBody>
      <dsp:txXfrm>
        <a:off x="3906236" y="2572365"/>
        <a:ext cx="1726944" cy="837419"/>
      </dsp:txXfrm>
    </dsp:sp>
    <dsp:sp modelId="{36331EA9-6AEE-46DD-AF48-E8788E187F00}">
      <dsp:nvSpPr>
        <dsp:cNvPr id="0" name=""/>
        <dsp:cNvSpPr/>
      </dsp:nvSpPr>
      <dsp:spPr>
        <a:xfrm rot="10800000">
          <a:off x="2836336" y="2835407"/>
          <a:ext cx="927863" cy="311333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2929736" y="2897674"/>
        <a:ext cx="741063" cy="186799"/>
      </dsp:txXfrm>
    </dsp:sp>
    <dsp:sp modelId="{E8D64B55-24B1-402F-B28B-6DFB56FA580E}">
      <dsp:nvSpPr>
        <dsp:cNvPr id="0" name=""/>
        <dsp:cNvSpPr/>
      </dsp:nvSpPr>
      <dsp:spPr>
        <a:xfrm>
          <a:off x="941302" y="2546312"/>
          <a:ext cx="1779050" cy="889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Expozice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Nošení zapalovače</a:t>
          </a:r>
          <a:endParaRPr lang="cs-CZ" sz="1400" kern="1200" dirty="0"/>
        </a:p>
      </dsp:txBody>
      <dsp:txXfrm>
        <a:off x="967355" y="2572365"/>
        <a:ext cx="1726944" cy="837419"/>
      </dsp:txXfrm>
    </dsp:sp>
    <dsp:sp modelId="{946D5A7B-6535-47AC-8A75-D509B9361D20}">
      <dsp:nvSpPr>
        <dsp:cNvPr id="0" name=""/>
        <dsp:cNvSpPr/>
      </dsp:nvSpPr>
      <dsp:spPr>
        <a:xfrm rot="18000000">
          <a:off x="2101616" y="1562835"/>
          <a:ext cx="927863" cy="31133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2195016" y="1625102"/>
        <a:ext cx="741063" cy="186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E11AE-7A17-45D2-A606-CA66EF9E4D78}">
      <dsp:nvSpPr>
        <dsp:cNvPr id="0" name=""/>
        <dsp:cNvSpPr/>
      </dsp:nvSpPr>
      <dsp:spPr>
        <a:xfrm>
          <a:off x="289734" y="0"/>
          <a:ext cx="3706810" cy="370681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Prostor všech možností</a:t>
          </a:r>
          <a:endParaRPr lang="cs-CZ" sz="1400" kern="1200" dirty="0"/>
        </a:p>
      </dsp:txBody>
      <dsp:txXfrm>
        <a:off x="1495374" y="185340"/>
        <a:ext cx="1295530" cy="556021"/>
      </dsp:txXfrm>
    </dsp:sp>
    <dsp:sp modelId="{2304CFE2-E030-49E7-88A3-E315E6767ACA}">
      <dsp:nvSpPr>
        <dsp:cNvPr id="0" name=""/>
        <dsp:cNvSpPr/>
      </dsp:nvSpPr>
      <dsp:spPr>
        <a:xfrm>
          <a:off x="753086" y="926702"/>
          <a:ext cx="2780107" cy="278010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Cílová populace</a:t>
          </a:r>
          <a:endParaRPr lang="cs-CZ" sz="1400" b="1" kern="1200" dirty="0"/>
        </a:p>
      </dsp:txBody>
      <dsp:txXfrm>
        <a:off x="1495374" y="1100459"/>
        <a:ext cx="1295530" cy="521270"/>
      </dsp:txXfrm>
    </dsp:sp>
    <dsp:sp modelId="{8001625A-FF6D-419F-8161-C43C6E81D97B}">
      <dsp:nvSpPr>
        <dsp:cNvPr id="0" name=""/>
        <dsp:cNvSpPr/>
      </dsp:nvSpPr>
      <dsp:spPr>
        <a:xfrm>
          <a:off x="1216437" y="1853405"/>
          <a:ext cx="1853405" cy="185340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Vzorek</a:t>
          </a:r>
          <a:endParaRPr lang="cs-CZ" sz="1400" b="1" kern="1200" dirty="0"/>
        </a:p>
      </dsp:txBody>
      <dsp:txXfrm>
        <a:off x="1487862" y="2316756"/>
        <a:ext cx="1310555" cy="926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C48E-466F-4C56-9BB7-2C6B32F0D034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Chceme se něco dovědět o cílové populaci</a:t>
          </a:r>
          <a:endParaRPr lang="cs-CZ" sz="1400" kern="1200" dirty="0"/>
        </a:p>
      </dsp:txBody>
      <dsp:txXfrm>
        <a:off x="32373" y="1363207"/>
        <a:ext cx="1635435" cy="1037131"/>
      </dsp:txXfrm>
    </dsp:sp>
    <dsp:sp modelId="{E52F4066-E723-4313-9453-97BBA0FF7FAC}">
      <dsp:nvSpPr>
        <dsp:cNvPr id="0" name=""/>
        <dsp:cNvSpPr/>
      </dsp:nvSpPr>
      <dsp:spPr>
        <a:xfrm>
          <a:off x="975710" y="173766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B7DFCB-9164-491F-BFB1-C58930231BF5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Cílová populace</a:t>
          </a:r>
          <a:endParaRPr lang="cs-CZ" sz="1800" kern="1200" dirty="0"/>
        </a:p>
      </dsp:txBody>
      <dsp:txXfrm>
        <a:off x="395477" y="2450205"/>
        <a:ext cx="1475884" cy="565708"/>
      </dsp:txXfrm>
    </dsp:sp>
    <dsp:sp modelId="{1CF0A614-7066-42E3-8DB6-A8B952AEC58F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Vzorek reprezentuje v experimentu cílovou populaci</a:t>
          </a:r>
          <a:endParaRPr lang="cs-CZ" sz="1400" kern="1200" dirty="0"/>
        </a:p>
      </dsp:txBody>
      <dsp:txXfrm>
        <a:off x="2135839" y="1663661"/>
        <a:ext cx="1635435" cy="1037131"/>
      </dsp:txXfrm>
    </dsp:sp>
    <dsp:sp modelId="{4AE1189C-5BA1-489B-BBF7-52ABA2B2D44C}">
      <dsp:nvSpPr>
        <dsp:cNvPr id="0" name=""/>
        <dsp:cNvSpPr/>
      </dsp:nvSpPr>
      <dsp:spPr>
        <a:xfrm>
          <a:off x="3065009" y="504130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234923-0346-4AB2-8796-C75FD686269F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Vzorek</a:t>
          </a:r>
          <a:endParaRPr lang="cs-CZ" sz="1800" kern="1200" dirty="0"/>
        </a:p>
      </dsp:txBody>
      <dsp:txXfrm>
        <a:off x="2498943" y="1048085"/>
        <a:ext cx="1475884" cy="565708"/>
      </dsp:txXfrm>
    </dsp:sp>
    <dsp:sp modelId="{32A68605-80A8-4F97-AAB4-2EF3FA05169A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Díky zobecnění získaných výsledků máme nové informace </a:t>
          </a:r>
          <a:endParaRPr lang="cs-CZ" sz="1400" kern="1200" dirty="0"/>
        </a:p>
      </dsp:txBody>
      <dsp:txXfrm>
        <a:off x="4239304" y="1363207"/>
        <a:ext cx="1635435" cy="1037131"/>
      </dsp:txXfrm>
    </dsp:sp>
    <dsp:sp modelId="{E53374F9-F8C1-421C-8C4F-3D56FD60B0AD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Cílová populace</a:t>
          </a:r>
          <a:endParaRPr lang="cs-CZ" sz="1800" kern="1200" dirty="0"/>
        </a:p>
      </dsp:txBody>
      <dsp:txXfrm>
        <a:off x="4602409" y="2450205"/>
        <a:ext cx="1475884" cy="56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5152" tIns="47576" rIns="95152" bIns="4757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5152" tIns="47576" rIns="95152" bIns="47576" rtlCol="0"/>
          <a:lstStyle>
            <a:lvl1pPr algn="r">
              <a:defRPr sz="1200"/>
            </a:lvl1pPr>
          </a:lstStyle>
          <a:p>
            <a:fld id="{4CA8FEAF-5407-40D8-B13C-D71DD04E079C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52" tIns="47576" rIns="95152" bIns="475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152" tIns="47576" rIns="95152" bIns="47576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5152" tIns="47576" rIns="95152" bIns="4757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5152" tIns="47576" rIns="95152" bIns="47576" rtlCol="0" anchor="b"/>
          <a:lstStyle>
            <a:lvl1pPr algn="r">
              <a:defRPr sz="1200"/>
            </a:lvl1pPr>
          </a:lstStyle>
          <a:p>
            <a:fld id="{2BD26AE9-E6AA-4A55-91DC-93E0A044A1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09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52DA3-71DF-42A2-BE53-998EF093BF11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60" y="4861197"/>
            <a:ext cx="5209983" cy="4606726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14107-A804-4A8B-B6CA-69C13FD04A53}" type="slidenum">
              <a:rPr lang="cs-CZ">
                <a:latin typeface="Arial" pitchFamily="34" charset="0"/>
              </a:rPr>
              <a:pPr/>
              <a:t>29</a:t>
            </a:fld>
            <a:endParaRPr lang="cs-CZ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98513"/>
            <a:ext cx="5102225" cy="3827462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6" y="4857106"/>
            <a:ext cx="5205931" cy="28638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14107-A804-4A8B-B6CA-69C13FD04A53}" type="slidenum">
              <a:rPr lang="cs-CZ">
                <a:latin typeface="Arial" pitchFamily="34" charset="0"/>
              </a:rPr>
              <a:pPr/>
              <a:t>30</a:t>
            </a:fld>
            <a:endParaRPr lang="cs-CZ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98513"/>
            <a:ext cx="5102225" cy="3827462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6" y="4857106"/>
            <a:ext cx="5205931" cy="28638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14107-A804-4A8B-B6CA-69C13FD04A53}" type="slidenum">
              <a:rPr lang="cs-CZ">
                <a:latin typeface="Arial" pitchFamily="34" charset="0"/>
              </a:rPr>
              <a:pPr/>
              <a:t>31</a:t>
            </a:fld>
            <a:endParaRPr lang="cs-CZ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98513"/>
            <a:ext cx="5102225" cy="3827462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6" y="4857106"/>
            <a:ext cx="5205931" cy="28638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AA624-B5C8-424A-AEC3-682CA52660E5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60" y="4861197"/>
            <a:ext cx="5209983" cy="4606726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FC757-3808-4DA4-A418-FB176ECE3B17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60" y="4861197"/>
            <a:ext cx="5209983" cy="4606726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BA744-6555-4D5E-8548-14410FDF3166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60" y="4861197"/>
            <a:ext cx="5209983" cy="4606726"/>
          </a:xfrm>
          <a:noFill/>
          <a:ln/>
        </p:spPr>
        <p:txBody>
          <a:bodyPr/>
          <a:lstStyle/>
          <a:p>
            <a:pPr eaLnBrk="1" hangingPunct="1"/>
            <a:r>
              <a:rPr lang="cs-CZ" smtClean="0"/>
              <a:t>Příklad s hormonální terapií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7B591-80BD-4BA5-8D86-EC8AD0E4B18B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8513"/>
            <a:ext cx="5106988" cy="38290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50" y="4857912"/>
            <a:ext cx="5206603" cy="2856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CF910-456C-4BA8-9D48-39C54A8F9E50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8513"/>
            <a:ext cx="5106988" cy="38290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50" y="4857912"/>
            <a:ext cx="5206603" cy="2856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CCD57-02C0-4AAB-B7F3-6C4F4E708F68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8513"/>
            <a:ext cx="5106988" cy="38290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50" y="4857912"/>
            <a:ext cx="5206603" cy="2856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11F70-ED2A-4BD9-9B9E-94CD39FD6451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8513"/>
            <a:ext cx="5106988" cy="38290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50" y="4857912"/>
            <a:ext cx="5206603" cy="2856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34393-378D-48EB-A193-87F880ED4286}" type="slidenum">
              <a:rPr lang="cs-CZ">
                <a:latin typeface="Arial" pitchFamily="34" charset="0"/>
              </a:rPr>
              <a:pPr/>
              <a:t>28</a:t>
            </a:fld>
            <a:endParaRPr lang="cs-CZ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98513"/>
            <a:ext cx="5102225" cy="3827462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6" y="4857106"/>
            <a:ext cx="5205931" cy="28638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993062" cy="6334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00113" y="981075"/>
            <a:ext cx="3919537" cy="5327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72050" y="981075"/>
            <a:ext cx="3921125" cy="5327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2640013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cs-CZ" sz="1200" b="0" i="0"/>
              <a:t>Tomáš Pavlík</a:t>
            </a: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5214938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1200" b="0" i="0"/>
              <a:t>Biostatistika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pavlik@iba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/>
          <a:p>
            <a:r>
              <a:rPr lang="cs-CZ" dirty="0" smtClean="0"/>
              <a:t>Biostatistika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pro</a:t>
            </a:r>
            <a:r>
              <a:rPr lang="en-GB" dirty="0" smtClean="0"/>
              <a:t> </a:t>
            </a:r>
            <a:r>
              <a:rPr lang="cs-CZ" dirty="0" smtClean="0"/>
              <a:t>matematickou biologii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052244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>
                <a:solidFill>
                  <a:schemeClr val="tx1"/>
                </a:solidFill>
              </a:rPr>
              <a:t>Tomáš </a:t>
            </a:r>
            <a:r>
              <a:rPr lang="cs-CZ" sz="2000" dirty="0" smtClean="0">
                <a:solidFill>
                  <a:schemeClr val="tx1"/>
                </a:solidFill>
              </a:rPr>
              <a:t>Pavlík, Ladislav Dušek, Michal Uher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cs-CZ" sz="1800" dirty="0" err="1">
                <a:solidFill>
                  <a:schemeClr val="tx1"/>
                </a:solidFill>
                <a:hlinkClick r:id="rId2"/>
              </a:rPr>
              <a:t>pavlik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en-US" sz="1800" dirty="0" err="1" smtClean="0">
                <a:solidFill>
                  <a:schemeClr val="tx1"/>
                </a:solidFill>
                <a:hlinkClick r:id="rId2"/>
              </a:rPr>
              <a:t>iba.muni.cz</a:t>
            </a:r>
            <a:r>
              <a:rPr lang="cs-CZ" sz="1800" dirty="0" smtClean="0">
                <a:solidFill>
                  <a:schemeClr val="tx1"/>
                </a:solidFill>
              </a:rPr>
              <a:t>  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cs-CZ" sz="1800" i="1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pic>
        <p:nvPicPr>
          <p:cNvPr id="4" name="Obrázek 3" descr="esf-komplet-bar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2000" y="5172640"/>
            <a:ext cx="5400000" cy="92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57224" y="1214458"/>
            <a:ext cx="30289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Regression diagnostic was performed to find out whether the model adequately describes the data.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800" dirty="0">
                <a:solidFill>
                  <a:srgbClr val="000000"/>
                </a:solidFill>
              </a:rPr>
              <a:t>Highly influential observations (outliers) were </a:t>
            </a: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subsequently </a:t>
            </a:r>
            <a:r>
              <a:rPr lang="en-US" sz="1800" dirty="0">
                <a:solidFill>
                  <a:srgbClr val="000000"/>
                </a:solidFill>
              </a:rPr>
              <a:t>filtered out.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Finally, N=5 outliers were filtered out with N=192 considered in the final model.</a:t>
            </a:r>
          </a:p>
        </p:txBody>
      </p:sp>
      <p:pic>
        <p:nvPicPr>
          <p:cNvPr id="21508" name="Obrázek 3" descr="dfbetaModel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718" y="1246556"/>
            <a:ext cx="390805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Elipsa 4"/>
          <p:cNvSpPr>
            <a:spLocks noChangeArrowheads="1"/>
          </p:cNvSpPr>
          <p:nvPr/>
        </p:nvSpPr>
        <p:spPr bwMode="auto">
          <a:xfrm>
            <a:off x="4874569" y="3991664"/>
            <a:ext cx="206375" cy="214312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1510" name="Elipsa 5"/>
          <p:cNvSpPr>
            <a:spLocks noChangeArrowheads="1"/>
          </p:cNvSpPr>
          <p:nvPr/>
        </p:nvSpPr>
        <p:spPr bwMode="auto">
          <a:xfrm>
            <a:off x="7277747" y="5795368"/>
            <a:ext cx="204788" cy="214312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err="1" smtClean="0"/>
              <a:t>Modelling</a:t>
            </a:r>
            <a:r>
              <a:rPr lang="en-US" sz="3200" dirty="0" smtClean="0"/>
              <a:t> the endpoint – regression diagnostics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07244" y="1714487"/>
            <a:ext cx="7529512" cy="47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Hazard ratios identified with the final model according to the achievement of cytogenetic or molecular response to </a:t>
            </a:r>
            <a:r>
              <a:rPr lang="en-US" sz="1800" kern="0" dirty="0" err="1">
                <a:solidFill>
                  <a:srgbClr val="000000"/>
                </a:solidFill>
                <a:cs typeface="Arial" charset="0"/>
              </a:rPr>
              <a:t>imatinib</a:t>
            </a: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 therapy in chronic CML patients treated with </a:t>
            </a:r>
            <a:r>
              <a:rPr lang="en-US" sz="1800" kern="0" dirty="0" err="1">
                <a:solidFill>
                  <a:srgbClr val="000000"/>
                </a:solidFill>
                <a:cs typeface="Arial" charset="0"/>
              </a:rPr>
              <a:t>imatinib</a:t>
            </a: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 in first-line after 2004 </a:t>
            </a:r>
            <a:endParaRPr lang="en-US" sz="1800" kern="0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800" kern="0" dirty="0" smtClean="0">
                <a:solidFill>
                  <a:srgbClr val="000000"/>
                </a:solidFill>
                <a:cs typeface="Arial" charset="0"/>
              </a:rPr>
              <a:t>N=192</a:t>
            </a: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928677" y="3357563"/>
          <a:ext cx="7286646" cy="1571628"/>
        </p:xfrm>
        <a:graphic>
          <a:graphicData uri="http://schemas.openxmlformats.org/drawingml/2006/table">
            <a:tbl>
              <a:tblPr/>
              <a:tblGrid>
                <a:gridCol w="155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Risk factor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Risk category / Basal category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Hazard ratio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95% CI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p-value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Sex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Male / Female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1.88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1.33–2.66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&lt;0.001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Hemoglobin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Hb &lt; 110 g/l / Hb 110 g/l and more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1.89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1.23–2.87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Sokal score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Medium risk / Low risk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1.34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0.93–1.93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0.120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Sokal score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High risk / Low risk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2.43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1.45–4.08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&lt;0.001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Clinical centre*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err="1" smtClean="0"/>
              <a:t>Modelling</a:t>
            </a:r>
            <a:r>
              <a:rPr lang="en-US" sz="3200" dirty="0" smtClean="0"/>
              <a:t> the endpoint – the final model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b="1" dirty="0" smtClean="0">
                <a:cs typeface="Arial" charset="0"/>
              </a:rPr>
              <a:t>Př. </a:t>
            </a:r>
            <a:r>
              <a:rPr lang="en-US" sz="3200" b="1" dirty="0" smtClean="0">
                <a:cs typeface="Arial" charset="0"/>
              </a:rPr>
              <a:t>2</a:t>
            </a:r>
            <a:r>
              <a:rPr lang="cs-CZ" sz="3200" dirty="0" smtClean="0">
                <a:cs typeface="Arial" charset="0"/>
              </a:rPr>
              <a:t> </a:t>
            </a:r>
            <a:r>
              <a:rPr lang="en-US" sz="3200" dirty="0" smtClean="0"/>
              <a:t>Multi-state model of CML therapy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Zástupný symbol pro obsah 5" descr="Pavlik et al. - Figur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6592" y="1988840"/>
            <a:ext cx="7290816" cy="2115312"/>
          </a:xfrm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200" y="4653136"/>
            <a:ext cx="8229600" cy="14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Obviously, </a:t>
            </a:r>
            <a:r>
              <a:rPr lang="en-US" sz="2000" b="1" dirty="0"/>
              <a:t>all living patients can </a:t>
            </a:r>
            <a:r>
              <a:rPr lang="en-US" sz="2000" b="1" dirty="0" smtClean="0"/>
              <a:t>move from </a:t>
            </a:r>
            <a:r>
              <a:rPr lang="en-US" sz="2000" b="1" dirty="0"/>
              <a:t>the </a:t>
            </a:r>
            <a:r>
              <a:rPr lang="en-US" sz="2000" b="1" dirty="0" err="1"/>
              <a:t>CCyR</a:t>
            </a:r>
            <a:r>
              <a:rPr lang="en-US" sz="2000" b="1" dirty="0"/>
              <a:t> </a:t>
            </a:r>
            <a:r>
              <a:rPr lang="en-US" sz="2000" dirty="0"/>
              <a:t>(state 3) </a:t>
            </a:r>
            <a:r>
              <a:rPr lang="en-US" sz="2000" b="1" dirty="0"/>
              <a:t>to the cytogenetic relapse</a:t>
            </a:r>
            <a:r>
              <a:rPr lang="en-US" sz="2000" dirty="0"/>
              <a:t> (state 4) </a:t>
            </a:r>
            <a:r>
              <a:rPr lang="en-US" sz="2000" b="1" dirty="0"/>
              <a:t>and vice versa repeatedly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3200" dirty="0" smtClean="0"/>
              <a:t>Current cumulative incidence (</a:t>
            </a:r>
            <a:r>
              <a:rPr lang="en-GB" sz="3200" i="1" dirty="0" smtClean="0"/>
              <a:t>CCI</a:t>
            </a:r>
            <a:r>
              <a:rPr lang="en-GB" sz="3200" dirty="0" smtClean="0"/>
              <a:t>) and current leukaemia‐free survival (</a:t>
            </a:r>
            <a:r>
              <a:rPr lang="en-GB" sz="3200" i="1" dirty="0" smtClean="0"/>
              <a:t>CLFS</a:t>
            </a:r>
            <a:r>
              <a:rPr lang="en-GB" sz="3200" dirty="0" smtClean="0"/>
              <a:t>)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72000" y="51089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The common leukaemia-free survival </a:t>
            </a:r>
            <a:r>
              <a:rPr lang="en-GB" b="1" dirty="0" smtClean="0"/>
              <a:t>underestimates</a:t>
            </a:r>
            <a:r>
              <a:rPr lang="en-GB" dirty="0" smtClean="0"/>
              <a:t> the probability of being alive and in remission after the achievement of first remission on the </a:t>
            </a:r>
            <a:r>
              <a:rPr lang="en-GB" dirty="0" err="1" smtClean="0"/>
              <a:t>imatinib</a:t>
            </a:r>
            <a:r>
              <a:rPr lang="en-GB" dirty="0" smtClean="0"/>
              <a:t> therapy.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0" y="51089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The common cumulative incidence curve </a:t>
            </a:r>
            <a:r>
              <a:rPr lang="en-GB" b="1" dirty="0" smtClean="0"/>
              <a:t>overestimates</a:t>
            </a:r>
            <a:r>
              <a:rPr lang="en-GB" dirty="0" smtClean="0"/>
              <a:t> the probability of being alive and in remission after the initiation of the </a:t>
            </a:r>
            <a:r>
              <a:rPr lang="en-GB" dirty="0" err="1" smtClean="0"/>
              <a:t>imatinib</a:t>
            </a:r>
            <a:r>
              <a:rPr lang="en-GB" dirty="0" smtClean="0"/>
              <a:t> therapy.</a:t>
            </a:r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1979712" y="1528469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CCI</a:t>
            </a:r>
            <a:r>
              <a:rPr lang="en-US" sz="2000" dirty="0" smtClean="0"/>
              <a:t>(</a:t>
            </a:r>
            <a:r>
              <a:rPr lang="en-US" sz="2000" i="1" dirty="0" smtClean="0"/>
              <a:t>t</a:t>
            </a:r>
            <a:r>
              <a:rPr lang="en-US" sz="2000" dirty="0" smtClean="0"/>
              <a:t>)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346489" y="1528469"/>
            <a:ext cx="90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CLFS</a:t>
            </a:r>
            <a:r>
              <a:rPr lang="en-US" sz="2000" dirty="0" smtClean="0"/>
              <a:t>(</a:t>
            </a:r>
            <a:r>
              <a:rPr lang="en-US" sz="2000" i="1" dirty="0" smtClean="0"/>
              <a:t>t</a:t>
            </a:r>
            <a:r>
              <a:rPr lang="en-US" sz="2000" dirty="0" smtClean="0"/>
              <a:t>)</a:t>
            </a:r>
            <a:endParaRPr lang="cs-CZ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59071"/>
            <a:ext cx="3960000" cy="29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54309"/>
            <a:ext cx="3960000" cy="299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21516" y="5000636"/>
            <a:ext cx="750096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</a:pPr>
            <a:r>
              <a:rPr lang="cs-CZ" sz="2000" dirty="0" err="1">
                <a:solidFill>
                  <a:srgbClr val="FF0000"/>
                </a:solidFill>
                <a:latin typeface="Calibri" pitchFamily="34" charset="0"/>
              </a:rPr>
              <a:t>Hemkens</a:t>
            </a: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 a kol. (2009) publikovali vyšší riziko vzniku zhoubného nádoru při užívání inzulinu </a:t>
            </a:r>
            <a:r>
              <a:rPr lang="cs-CZ" sz="2000" dirty="0" err="1">
                <a:solidFill>
                  <a:srgbClr val="FF0000"/>
                </a:solidFill>
                <a:latin typeface="Calibri" pitchFamily="34" charset="0"/>
              </a:rPr>
              <a:t>glargin</a:t>
            </a: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 při srovnání s adekvátní dávkou humánního inzulinu.</a:t>
            </a:r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4" cstate="print"/>
          <a:srcRect l="10715" t="19286" r="20535" b="23570"/>
          <a:stretch>
            <a:fillRect/>
          </a:stretch>
        </p:blipFill>
        <p:spPr bwMode="auto">
          <a:xfrm>
            <a:off x="1106488" y="1328748"/>
            <a:ext cx="69310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2800" b="1" dirty="0" smtClean="0">
                <a:cs typeface="Arial" charset="0"/>
              </a:rPr>
              <a:t>Př. </a:t>
            </a:r>
            <a:r>
              <a:rPr lang="en-US" sz="2800" b="1" dirty="0" smtClean="0">
                <a:cs typeface="Arial" charset="0"/>
              </a:rPr>
              <a:t>3</a:t>
            </a:r>
            <a:r>
              <a:rPr lang="cs-CZ" sz="2800" dirty="0" smtClean="0">
                <a:cs typeface="Arial" charset="0"/>
              </a:rPr>
              <a:t> </a:t>
            </a:r>
            <a:r>
              <a:rPr lang="cs-CZ" sz="2800" dirty="0" smtClean="0"/>
              <a:t>Je použití inzulinového analoga u diabetiků bezpečné?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71563" y="1500188"/>
            <a:ext cx="7000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>
                <a:latin typeface="Calibri" pitchFamily="34" charset="0"/>
              </a:rPr>
              <a:t>Jedná se o</a:t>
            </a:r>
          </a:p>
          <a:p>
            <a:pPr marL="457200" indent="-457200">
              <a:spcBef>
                <a:spcPct val="30000"/>
              </a:spcBef>
              <a:buSzPct val="80000"/>
              <a:buFont typeface="+mj-lt"/>
              <a:buAutoNum type="arabicPeriod"/>
              <a:defRPr/>
            </a:pPr>
            <a:r>
              <a:rPr lang="cs-CZ" sz="2000" dirty="0" smtClean="0">
                <a:latin typeface="Calibri" pitchFamily="34" charset="0"/>
              </a:rPr>
              <a:t>observační </a:t>
            </a:r>
            <a:r>
              <a:rPr lang="cs-CZ" sz="2000" dirty="0">
                <a:latin typeface="Calibri" pitchFamily="34" charset="0"/>
              </a:rPr>
              <a:t>studii</a:t>
            </a:r>
          </a:p>
          <a:p>
            <a:pPr marL="457200" indent="-457200">
              <a:spcBef>
                <a:spcPct val="30000"/>
              </a:spcBef>
              <a:buSzPct val="80000"/>
              <a:buFont typeface="+mj-lt"/>
              <a:buAutoNum type="arabicPeriod"/>
              <a:defRPr/>
            </a:pPr>
            <a:r>
              <a:rPr lang="cs-CZ" sz="2000" dirty="0">
                <a:latin typeface="Calibri" pitchFamily="34" charset="0"/>
              </a:rPr>
              <a:t>studii s „pokusem“ o adjustaci na dávkování inzulinu</a:t>
            </a:r>
          </a:p>
          <a:p>
            <a:pPr marL="457200" indent="-457200">
              <a:spcBef>
                <a:spcPct val="30000"/>
              </a:spcBef>
              <a:buSzPct val="80000"/>
              <a:buFont typeface="+mj-lt"/>
              <a:buAutoNum type="arabicPeriod"/>
              <a:defRPr/>
            </a:pPr>
            <a:r>
              <a:rPr lang="cs-CZ" sz="2000" dirty="0">
                <a:latin typeface="Calibri" pitchFamily="34" charset="0"/>
              </a:rPr>
              <a:t>studii s velmi krátkou délkou sledování pacientů ve skupině s vysokou dávkou inzulinu </a:t>
            </a:r>
            <a:r>
              <a:rPr lang="cs-CZ" sz="2000" dirty="0" err="1">
                <a:latin typeface="Calibri" pitchFamily="34" charset="0"/>
              </a:rPr>
              <a:t>glargin</a:t>
            </a:r>
            <a:r>
              <a:rPr lang="cs-CZ" sz="2000" dirty="0">
                <a:latin typeface="Calibri" pitchFamily="34" charset="0"/>
              </a:rPr>
              <a:t> (v průměru </a:t>
            </a:r>
            <a:r>
              <a:rPr lang="en-US" sz="2000" dirty="0">
                <a:latin typeface="Calibri" pitchFamily="34" charset="0"/>
              </a:rPr>
              <a:t>7</a:t>
            </a:r>
            <a:r>
              <a:rPr lang="cs-CZ" sz="2000" dirty="0">
                <a:latin typeface="Calibri" pitchFamily="34" charset="0"/>
              </a:rPr>
              <a:t>,3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cs-CZ" sz="2000" dirty="0">
                <a:latin typeface="Calibri" pitchFamily="34" charset="0"/>
              </a:rPr>
              <a:t>měsíců)</a:t>
            </a:r>
          </a:p>
          <a:p>
            <a:pPr marL="457200" indent="-457200">
              <a:spcBef>
                <a:spcPct val="30000"/>
              </a:spcBef>
              <a:buSzPct val="80000"/>
              <a:buFont typeface="+mj-lt"/>
              <a:buAutoNum type="arabicPeriod"/>
              <a:defRPr/>
            </a:pPr>
            <a:r>
              <a:rPr lang="cs-CZ" sz="2000" dirty="0">
                <a:latin typeface="Calibri" pitchFamily="34" charset="0"/>
              </a:rPr>
              <a:t>studii s vyloučením pacientů s kombinovanou terapií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2800" dirty="0" smtClean="0"/>
              <a:t>Co tato studie znamená ze statistického hlediska?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78694" y="1500188"/>
            <a:ext cx="71866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 err="1">
                <a:latin typeface="Calibri" pitchFamily="34" charset="0"/>
              </a:rPr>
              <a:t>Randomizovanou</a:t>
            </a:r>
            <a:r>
              <a:rPr lang="cs-CZ" sz="2000" dirty="0">
                <a:latin typeface="Calibri" pitchFamily="34" charset="0"/>
              </a:rPr>
              <a:t> studii někdy nelze v klinické praxi provést.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Hlavními důvody mohou být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</a:pPr>
            <a:r>
              <a:rPr lang="cs-CZ" sz="2000" dirty="0">
                <a:latin typeface="Calibri" pitchFamily="34" charset="0"/>
              </a:rPr>
              <a:t>etické hledisko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</a:pPr>
            <a:r>
              <a:rPr lang="cs-CZ" sz="2000" dirty="0">
                <a:latin typeface="Calibri" pitchFamily="34" charset="0"/>
              </a:rPr>
              <a:t>randomizaci nelze použít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</a:pPr>
            <a:r>
              <a:rPr lang="cs-CZ" sz="2000" dirty="0">
                <a:latin typeface="Calibri" pitchFamily="34" charset="0"/>
              </a:rPr>
              <a:t>raritní výskyt sledovaného onemocnění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</a:pPr>
            <a:endParaRPr lang="cs-CZ" sz="2000" dirty="0"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V těchto případech má observační studie své opodstatnění,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 marL="180975" indent="-180975" algn="ctr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ALE!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" sz="3200" dirty="0" smtClean="0"/>
              <a:t>1. Observační studie má své výhody…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78694" y="1643079"/>
            <a:ext cx="718661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Observační studie nemůže zaručit stejné zastoupení rizikových faktorů v jednotlivých sledovaných skupinách!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I při použití adjustačních metod mohou být výsledky ovlivněny nenáhodným rozdělením pacientů do jednotlivých skupin. 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Použití výsledků observačních studií pro vytváření klinických doporučení tak může být </a:t>
            </a:r>
            <a:r>
              <a:rPr lang="cs-CZ" sz="2000" dirty="0" smtClean="0">
                <a:latin typeface="Calibri" pitchFamily="34" charset="0"/>
              </a:rPr>
              <a:t>nekorektní, </a:t>
            </a:r>
            <a:r>
              <a:rPr lang="cs-CZ" sz="2000" dirty="0">
                <a:latin typeface="Calibri" pitchFamily="34" charset="0"/>
              </a:rPr>
              <a:t>…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… což je i případ studie </a:t>
            </a:r>
            <a:r>
              <a:rPr lang="cs-CZ" sz="2000" dirty="0" err="1">
                <a:latin typeface="Calibri" pitchFamily="34" charset="0"/>
              </a:rPr>
              <a:t>Hemkense</a:t>
            </a:r>
            <a:r>
              <a:rPr lang="cs-CZ" sz="2000" dirty="0">
                <a:latin typeface="Calibri" pitchFamily="34" charset="0"/>
              </a:rPr>
              <a:t> a kol.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" sz="3200" dirty="0" smtClean="0"/>
              <a:t>… a jednu velkou nevýhodu!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1643079"/>
            <a:ext cx="6858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>
                <a:latin typeface="Calibri" pitchFamily="34" charset="0"/>
              </a:rPr>
              <a:t>Adjustace na dávkování použitá v německé studii neodpovídá  statistickým standardům.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endParaRPr lang="cs-CZ" sz="2000" dirty="0"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cs-CZ" sz="2000" dirty="0">
                <a:latin typeface="Calibri" pitchFamily="34" charset="0"/>
              </a:rPr>
              <a:t>Je nepřijatelné adjustovat statistický model na informaci, která je získána až v průběhu sledování.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cs-CZ" sz="2000" dirty="0">
                <a:latin typeface="Calibri" pitchFamily="34" charset="0"/>
              </a:rPr>
              <a:t>Adjustace na dávkování musí být provedena s pomocí časově proměnného faktoru, ne s použitím průměrné hodnoty.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 err="1">
                <a:solidFill>
                  <a:srgbClr val="FF0000"/>
                </a:solidFill>
                <a:latin typeface="Calibri" pitchFamily="34" charset="0"/>
              </a:rPr>
              <a:t>Coxův</a:t>
            </a: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 model nebyl v německé studii použit správně!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dirty="0" smtClean="0"/>
              <a:t>2. Adjustace na dávkování inzulinu 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bdélník 4"/>
          <p:cNvSpPr>
            <a:spLocks noChangeArrowheads="1"/>
          </p:cNvSpPr>
          <p:nvPr/>
        </p:nvSpPr>
        <p:spPr bwMode="auto">
          <a:xfrm>
            <a:off x="1840707" y="3714750"/>
            <a:ext cx="546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rgbClr val="FF0000"/>
                </a:solidFill>
                <a:latin typeface="Calibri" pitchFamily="34" charset="0"/>
              </a:rPr>
              <a:t>Vždy je třeba důkladně rozlišit příčinu a důsledek!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143000" y="2214560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Může být vůbec u pacientů sledovaných necelý rok označeno použití inzulinu jako příčina vývoje nádorového onemocnění?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dirty="0" smtClean="0"/>
              <a:t>3. Krátká délka sledování pacientů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kurzu</a:t>
            </a:r>
            <a:endParaRPr lang="cs-CZ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4851" y="1285860"/>
            <a:ext cx="75342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Orientace v principech biostatistiky, plánování a hodnocení experimentů.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Orientace v biostatistických metodách, jejich výpočetní podstatě a jejich předpokladech.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Schopnost aplikace metod při řešení reálných problémů z oblasti biologie a medicíny a interpretace výsledků.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Kurz slouží jako příprava pro pokročilejší přednášky statistiky a aplikované analýzy dat. 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Biostatistika v matematické biologii je předmět na pomezí základní biostatistiky a kurzu pravděpodobnosti a statistiky. </a:t>
            </a:r>
            <a:endParaRPr lang="en-US" b="0" i="0" dirty="0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96772" y="3600394"/>
            <a:ext cx="6350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i="0" dirty="0" smtClean="0">
                <a:solidFill>
                  <a:srgbClr val="FF0000"/>
                </a:solidFill>
                <a:latin typeface="+mn-lt"/>
              </a:rPr>
              <a:t>Schopnost statistického uvažování nad reálným problémem</a:t>
            </a:r>
            <a:endParaRPr lang="cs-CZ" sz="20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Pravá složená závorka 5"/>
          <p:cNvSpPr/>
          <p:nvPr/>
        </p:nvSpPr>
        <p:spPr>
          <a:xfrm rot="5400000">
            <a:off x="4357686" y="-142900"/>
            <a:ext cx="357190" cy="7072362"/>
          </a:xfrm>
          <a:prstGeom prst="rightBrace">
            <a:avLst>
              <a:gd name="adj1" fmla="val 580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78694" y="1785926"/>
            <a:ext cx="7186612" cy="39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>
                <a:latin typeface="Calibri" pitchFamily="34" charset="0"/>
              </a:rPr>
              <a:t>Vyloučení pacientů s kombinovanou terapií je ze statistického hlediska umělý krok, který může vést ke zkreslení výsledků.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endParaRPr lang="cs-CZ" sz="2000" dirty="0"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cs-CZ" sz="2000" dirty="0">
                <a:latin typeface="Calibri" pitchFamily="34" charset="0"/>
              </a:rPr>
              <a:t>Nelze úplně vyloučit pacienty ze studie na základě informace, kterou opět získáme až v průběhu sledování.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cs-CZ" sz="2000" dirty="0">
                <a:latin typeface="Calibri" pitchFamily="34" charset="0"/>
              </a:rPr>
              <a:t>Doba sledování  pacientů s kombinovanou léčbou </a:t>
            </a:r>
            <a:r>
              <a:rPr lang="cs-CZ" sz="2000" dirty="0" smtClean="0">
                <a:latin typeface="Calibri" pitchFamily="34" charset="0"/>
              </a:rPr>
              <a:t>měla být </a:t>
            </a:r>
            <a:r>
              <a:rPr lang="cs-CZ" sz="2000" dirty="0">
                <a:latin typeface="Calibri" pitchFamily="34" charset="0"/>
              </a:rPr>
              <a:t>zahrnuta do analýzy.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endParaRPr lang="cs-CZ" sz="2000" dirty="0"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Autoři se dopustili umělé a nekorektní selekce pacientů!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dirty="0" smtClean="0"/>
              <a:t>4. Vyloučení pacientů s kombinovanou terapií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bdélník 3"/>
          <p:cNvSpPr>
            <a:spLocks noChangeArrowheads="1"/>
          </p:cNvSpPr>
          <p:nvPr/>
        </p:nvSpPr>
        <p:spPr bwMode="auto">
          <a:xfrm>
            <a:off x="1428750" y="3786190"/>
            <a:ext cx="628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solidFill>
                  <a:srgbClr val="FF0000"/>
                </a:solidFill>
                <a:latin typeface="Calibri" pitchFamily="34" charset="0"/>
              </a:rPr>
              <a:t>“There is no evidence of an overall increase in the rate of cancer development in patients on insulin glargine”.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321594" y="2143133"/>
            <a:ext cx="65008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Studie </a:t>
            </a:r>
            <a:r>
              <a:rPr lang="cs-CZ" sz="2000" dirty="0" err="1">
                <a:latin typeface="Calibri" pitchFamily="34" charset="0"/>
              </a:rPr>
              <a:t>Hemkens</a:t>
            </a:r>
            <a:r>
              <a:rPr lang="cs-CZ" sz="2000" dirty="0">
                <a:latin typeface="Calibri" pitchFamily="34" charset="0"/>
              </a:rPr>
              <a:t> a kol. (2009) je ze statistického hlediska nekorektní a její výsledky jsou neinterpretovatelné.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Lze jednoznačně souhlasit s tvrzením: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dirty="0" smtClean="0"/>
              <a:t>Závěr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příklady použití biostatistiky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Modelování demografické struktury obyvatelstva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Hodnocení úspěšnosti </a:t>
            </a:r>
            <a:r>
              <a:rPr lang="cs-CZ" dirty="0" err="1" smtClean="0"/>
              <a:t>screeningových</a:t>
            </a:r>
            <a:r>
              <a:rPr lang="cs-CZ" dirty="0" smtClean="0"/>
              <a:t> programů v onkologii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Identifikace vlivu genetických a vnějších rizikových faktorů na vznik různých onemocnění – astma, diabetes, hypertenze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Identifikace podskupin pacientů s leukémií na základě genetických dat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Prostorové modelování koncentrací PAH, PCB, DDX a HCB v půdě 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Prediktivní modelování potencionálního rozšíření biologických společenstev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Definice indikačních taxonů a jejich vztah k parametrům prostředí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Analýza vztahu dávka - odpověď mezi koncentrací toxické látky, např. pesticidu a reakcí biologických receptorů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15" y="1214422"/>
            <a:ext cx="8215370" cy="1470025"/>
          </a:xfrm>
        </p:spPr>
        <p:txBody>
          <a:bodyPr/>
          <a:lstStyle/>
          <a:p>
            <a:r>
              <a:rPr lang="cs-CZ" dirty="0" smtClean="0"/>
              <a:t>2.</a:t>
            </a:r>
            <a:r>
              <a:rPr lang="en-US" dirty="0" smtClean="0"/>
              <a:t> </a:t>
            </a:r>
            <a:r>
              <a:rPr lang="cs-CZ" dirty="0" smtClean="0"/>
              <a:t>O čem ta biostatistika vlastně je?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7158" y="3500438"/>
            <a:ext cx="8429684" cy="121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en-US" i="1" dirty="0" smtClean="0"/>
              <a:t>„Statistics is the art and science of making decisions in the face of uncertainty.</a:t>
            </a:r>
          </a:p>
          <a:p>
            <a:pPr algn="ctr">
              <a:lnSpc>
                <a:spcPct val="135000"/>
              </a:lnSpc>
              <a:defRPr/>
            </a:pPr>
            <a:r>
              <a:rPr lang="en-US" i="1" dirty="0" smtClean="0"/>
              <a:t>Biostatistics is statistics as applied to the life and health sciences.“</a:t>
            </a:r>
          </a:p>
          <a:p>
            <a:pPr algn="r">
              <a:lnSpc>
                <a:spcPct val="135000"/>
              </a:lnSpc>
              <a:defRPr/>
            </a:pPr>
            <a:r>
              <a:rPr lang="en-US" dirty="0" err="1" smtClean="0"/>
              <a:t>Abdelmonem</a:t>
            </a:r>
            <a:r>
              <a:rPr lang="en-US" dirty="0" smtClean="0"/>
              <a:t> A. </a:t>
            </a:r>
            <a:r>
              <a:rPr lang="en-US" dirty="0" err="1" smtClean="0"/>
              <a:t>Afifi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18" name="Podnadpis 2"/>
          <p:cNvSpPr txBox="1">
            <a:spLocks/>
          </p:cNvSpPr>
          <p:nvPr/>
        </p:nvSpPr>
        <p:spPr>
          <a:xfrm>
            <a:off x="535753" y="1785926"/>
            <a:ext cx="8072494" cy="400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6700" lvl="0" indent="-266700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sz="2000" dirty="0" smtClean="0"/>
              <a:t>Biostatistika je </a:t>
            </a:r>
            <a:r>
              <a:rPr lang="cs-CZ" sz="2000" b="1" dirty="0" smtClean="0">
                <a:solidFill>
                  <a:srgbClr val="FF0000"/>
                </a:solidFill>
              </a:rPr>
              <a:t>aplikace statistických metod </a:t>
            </a:r>
            <a:r>
              <a:rPr lang="cs-CZ" sz="2000" dirty="0" smtClean="0"/>
              <a:t>v řešení biologických a klinických problémů.</a:t>
            </a:r>
          </a:p>
          <a:p>
            <a:pPr marL="266700" lvl="0" indent="-266700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sz="2000" dirty="0" smtClean="0"/>
          </a:p>
          <a:p>
            <a:pPr marL="266700" indent="-266700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sz="2000" dirty="0" smtClean="0"/>
              <a:t>Snahou je </a:t>
            </a:r>
            <a:r>
              <a:rPr lang="cs-CZ" sz="2000" b="1" dirty="0" smtClean="0"/>
              <a:t>získat z pozorovaných dat užitečnou informaci</a:t>
            </a:r>
            <a:r>
              <a:rPr lang="cs-CZ" sz="2000" dirty="0" smtClean="0"/>
              <a:t>. V popředí zájmu je pozorovaná variabilita mezi studovanými subjekty, kterou chceme vysvětlit.</a:t>
            </a:r>
          </a:p>
          <a:p>
            <a:pPr marL="266700" lvl="0" indent="-266700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sz="2000" dirty="0" smtClean="0"/>
          </a:p>
          <a:p>
            <a:pPr marL="266700" marR="0" lvl="0" indent="-2667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orientována na konkrétní problém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 na teoretické aspekty. To však neznamená, že lze statistické metody používat bezhlavě.</a:t>
            </a:r>
          </a:p>
          <a:p>
            <a:pPr marL="266700" marR="0" lvl="0" indent="-2667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biostatistiky</a:t>
            </a:r>
            <a:endParaRPr lang="cs-CZ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943894" y="1928802"/>
            <a:ext cx="52562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Elucidation of human anatomy and physiology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Discovery of cells and their substructures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Elucidation of the chemistry of life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i="0" dirty="0">
                <a:solidFill>
                  <a:srgbClr val="FF0000"/>
                </a:solidFill>
              </a:rPr>
              <a:t>Application of statistics to medicine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Development of anesthesia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Discovery of the relation of microbes to disease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Elucidation of inheritance and genetics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Knowledge of the immune system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Development of body imaging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Discovery of antimicrobial agents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Development of molecular pharmacotherapy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95288" y="1357298"/>
            <a:ext cx="820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i="0" dirty="0"/>
              <a:t>11 nejvýznamnějších událostí medicíny v minulém tisíciletí (NEJM, 2001):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r>
              <a:rPr lang="en-US" dirty="0" smtClean="0"/>
              <a:t> </a:t>
            </a:r>
            <a:r>
              <a:rPr lang="cs-CZ" dirty="0" smtClean="0"/>
              <a:t>souvisí s dalšími vědami</a:t>
            </a:r>
            <a:endParaRPr lang="cs-CZ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1083455" y="1283644"/>
          <a:ext cx="697709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Jaké úlohy můžeme řešit?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1" dirty="0" smtClean="0"/>
              <a:t>Popis cílové populace </a:t>
            </a:r>
            <a:r>
              <a:rPr lang="cs-CZ" sz="2000" dirty="0" smtClean="0"/>
              <a:t>– odhady charakteristik cílové populace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1" dirty="0" smtClean="0"/>
              <a:t>Srovnání skupin </a:t>
            </a:r>
            <a:r>
              <a:rPr lang="cs-CZ" sz="2000" dirty="0" smtClean="0"/>
              <a:t>– testování hypotéz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1" dirty="0" smtClean="0"/>
              <a:t>Regresní analýza </a:t>
            </a:r>
            <a:r>
              <a:rPr lang="cs-CZ" sz="2000" dirty="0" smtClean="0"/>
              <a:t>– stochastické modelování pro vysvětlení variability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1" dirty="0" smtClean="0"/>
              <a:t>Predikce a klasifikace </a:t>
            </a:r>
            <a:r>
              <a:rPr lang="cs-CZ" sz="2000" dirty="0" smtClean="0"/>
              <a:t>– stochastické modelování a klasifikační algoritmy pro předpovídání neznámých hodnot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757338" y="5967397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/>
              <a:t>VÝSLEDKY</a:t>
            </a:r>
          </a:p>
        </p:txBody>
      </p:sp>
      <p:sp>
        <p:nvSpPr>
          <p:cNvPr id="51203" name="AutoShape 4"/>
          <p:cNvSpPr>
            <a:spLocks noChangeArrowheads="1"/>
          </p:cNvSpPr>
          <p:nvPr/>
        </p:nvSpPr>
        <p:spPr bwMode="auto">
          <a:xfrm rot="5400000">
            <a:off x="1947838" y="3348022"/>
            <a:ext cx="838200" cy="228600"/>
          </a:xfrm>
          <a:custGeom>
            <a:avLst/>
            <a:gdLst>
              <a:gd name="T0" fmla="*/ 504821 w 21600"/>
              <a:gd name="T1" fmla="*/ 0 h 21600"/>
              <a:gd name="T2" fmla="*/ 0 w 21600"/>
              <a:gd name="T3" fmla="*/ 114300 h 21600"/>
              <a:gd name="T4" fmla="*/ 504821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00 h 21600"/>
              <a:gd name="T14" fmla="*/ 16827 w 21600"/>
              <a:gd name="T15" fmla="*/ 16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09" y="0"/>
                </a:moveTo>
                <a:lnTo>
                  <a:pt x="13009" y="4800"/>
                </a:lnTo>
                <a:lnTo>
                  <a:pt x="3375" y="4800"/>
                </a:lnTo>
                <a:lnTo>
                  <a:pt x="3375" y="16800"/>
                </a:lnTo>
                <a:lnTo>
                  <a:pt x="13009" y="16800"/>
                </a:lnTo>
                <a:lnTo>
                  <a:pt x="1300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00"/>
                </a:moveTo>
                <a:lnTo>
                  <a:pt x="1350" y="16800"/>
                </a:lnTo>
                <a:lnTo>
                  <a:pt x="2700" y="16800"/>
                </a:lnTo>
                <a:lnTo>
                  <a:pt x="2700" y="4800"/>
                </a:lnTo>
                <a:close/>
              </a:path>
              <a:path w="21600" h="21600">
                <a:moveTo>
                  <a:pt x="0" y="4800"/>
                </a:moveTo>
                <a:lnTo>
                  <a:pt x="0" y="16800"/>
                </a:lnTo>
                <a:lnTo>
                  <a:pt x="675" y="16800"/>
                </a:lnTo>
                <a:lnTo>
                  <a:pt x="675" y="48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04" name="AutoShape 5"/>
          <p:cNvSpPr>
            <a:spLocks noChangeArrowheads="1"/>
          </p:cNvSpPr>
          <p:nvPr/>
        </p:nvSpPr>
        <p:spPr bwMode="auto">
          <a:xfrm rot="5400000">
            <a:off x="2081188" y="4357672"/>
            <a:ext cx="571500" cy="228600"/>
          </a:xfrm>
          <a:custGeom>
            <a:avLst/>
            <a:gdLst>
              <a:gd name="T0" fmla="*/ 307949 w 21600"/>
              <a:gd name="T1" fmla="*/ 0 h 21600"/>
              <a:gd name="T2" fmla="*/ 0 w 21600"/>
              <a:gd name="T3" fmla="*/ 114300 h 21600"/>
              <a:gd name="T4" fmla="*/ 307949 w 21600"/>
              <a:gd name="T5" fmla="*/ 228600 h 21600"/>
              <a:gd name="T6" fmla="*/ 5715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6896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39" y="0"/>
                </a:moveTo>
                <a:lnTo>
                  <a:pt x="1163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1639" y="15900"/>
                </a:lnTo>
                <a:lnTo>
                  <a:pt x="1163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05" name="AutoShape 6"/>
          <p:cNvSpPr>
            <a:spLocks noChangeArrowheads="1"/>
          </p:cNvSpPr>
          <p:nvPr/>
        </p:nvSpPr>
        <p:spPr bwMode="auto">
          <a:xfrm rot="5400000">
            <a:off x="2214538" y="5748322"/>
            <a:ext cx="304800" cy="228600"/>
          </a:xfrm>
          <a:custGeom>
            <a:avLst/>
            <a:gdLst>
              <a:gd name="T0" fmla="*/ 181596 w 21600"/>
              <a:gd name="T1" fmla="*/ 0 h 21600"/>
              <a:gd name="T2" fmla="*/ 0 w 21600"/>
              <a:gd name="T3" fmla="*/ 114300 h 21600"/>
              <a:gd name="T4" fmla="*/ 181596 w 21600"/>
              <a:gd name="T5" fmla="*/ 228600 h 21600"/>
              <a:gd name="T6" fmla="*/ 304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7477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69" y="0"/>
                </a:moveTo>
                <a:lnTo>
                  <a:pt x="1286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2869" y="15900"/>
                </a:lnTo>
                <a:lnTo>
                  <a:pt x="128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3205138" y="1320785"/>
            <a:ext cx="1828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Cílová </a:t>
            </a:r>
            <a:r>
              <a:rPr lang="cs-CZ" sz="1300" dirty="0"/>
              <a:t>populace</a:t>
            </a: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857224" y="2738422"/>
            <a:ext cx="307183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Náhodný výběr </a:t>
            </a:r>
            <a:r>
              <a:rPr lang="cs-CZ" sz="1300" dirty="0"/>
              <a:t>dle optimálního plánu</a:t>
            </a:r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2519338" y="3119422"/>
            <a:ext cx="176691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/>
              <a:t>R</a:t>
            </a:r>
            <a:r>
              <a:rPr lang="cs-CZ" sz="1300" dirty="0" smtClean="0"/>
              <a:t>eprezentativní </a:t>
            </a:r>
            <a:r>
              <a:rPr lang="cs-CZ" sz="1300" dirty="0"/>
              <a:t>vzorek </a:t>
            </a:r>
            <a:r>
              <a:rPr lang="cs-CZ" sz="1300" b="1" dirty="0"/>
              <a:t>n</a:t>
            </a:r>
            <a:r>
              <a:rPr lang="cs-CZ" sz="1300" dirty="0"/>
              <a:t> </a:t>
            </a:r>
            <a:r>
              <a:rPr lang="cs-CZ" sz="1300" dirty="0" smtClean="0"/>
              <a:t>subjektů</a:t>
            </a:r>
            <a:endParaRPr lang="cs-CZ" sz="1300" dirty="0"/>
          </a:p>
        </p:txBody>
      </p:sp>
      <p:sp>
        <p:nvSpPr>
          <p:cNvPr id="51209" name="Text Box 10"/>
          <p:cNvSpPr txBox="1">
            <a:spLocks noChangeArrowheads="1"/>
          </p:cNvSpPr>
          <p:nvPr/>
        </p:nvSpPr>
        <p:spPr bwMode="auto">
          <a:xfrm>
            <a:off x="2519338" y="4338622"/>
            <a:ext cx="2209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Měření charakteristiky</a:t>
            </a:r>
            <a:endParaRPr lang="cs-CZ" sz="1300" dirty="0"/>
          </a:p>
        </p:txBody>
      </p:sp>
      <p:sp>
        <p:nvSpPr>
          <p:cNvPr id="51210" name="Text Box 11"/>
          <p:cNvSpPr txBox="1">
            <a:spLocks noChangeArrowheads="1"/>
          </p:cNvSpPr>
          <p:nvPr/>
        </p:nvSpPr>
        <p:spPr bwMode="auto">
          <a:xfrm>
            <a:off x="1071538" y="5239028"/>
            <a:ext cx="304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Hodnocení variability </a:t>
            </a:r>
            <a:r>
              <a:rPr lang="cs-CZ" sz="1300" dirty="0"/>
              <a:t>hodnot</a:t>
            </a:r>
            <a:br>
              <a:rPr lang="cs-CZ" sz="1300" dirty="0"/>
            </a:br>
            <a:r>
              <a:rPr lang="cs-CZ" sz="1300" dirty="0"/>
              <a:t>ve výběrovém souboru</a:t>
            </a:r>
          </a:p>
        </p:txBody>
      </p:sp>
      <p:sp>
        <p:nvSpPr>
          <p:cNvPr id="51211" name="Oval 12"/>
          <p:cNvSpPr>
            <a:spLocks noChangeArrowheads="1"/>
          </p:cNvSpPr>
          <p:nvPr/>
        </p:nvSpPr>
        <p:spPr bwMode="auto">
          <a:xfrm>
            <a:off x="1528738" y="15192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12" name="Oval 13"/>
          <p:cNvSpPr>
            <a:spLocks noChangeArrowheads="1"/>
          </p:cNvSpPr>
          <p:nvPr/>
        </p:nvSpPr>
        <p:spPr bwMode="auto">
          <a:xfrm>
            <a:off x="1985938" y="13668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3" name="Oval 14"/>
          <p:cNvSpPr>
            <a:spLocks noChangeArrowheads="1"/>
          </p:cNvSpPr>
          <p:nvPr/>
        </p:nvSpPr>
        <p:spPr bwMode="auto">
          <a:xfrm>
            <a:off x="2290738" y="14430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4" name="Oval 15"/>
          <p:cNvSpPr>
            <a:spLocks noChangeArrowheads="1"/>
          </p:cNvSpPr>
          <p:nvPr/>
        </p:nvSpPr>
        <p:spPr bwMode="auto">
          <a:xfrm>
            <a:off x="2747938" y="15573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5" name="Oval 16"/>
          <p:cNvSpPr>
            <a:spLocks noChangeArrowheads="1"/>
          </p:cNvSpPr>
          <p:nvPr/>
        </p:nvSpPr>
        <p:spPr bwMode="auto">
          <a:xfrm>
            <a:off x="19097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6" name="Oval 17"/>
          <p:cNvSpPr>
            <a:spLocks noChangeArrowheads="1"/>
          </p:cNvSpPr>
          <p:nvPr/>
        </p:nvSpPr>
        <p:spPr bwMode="auto">
          <a:xfrm>
            <a:off x="2671738" y="18240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7" name="Oval 18"/>
          <p:cNvSpPr>
            <a:spLocks noChangeArrowheads="1"/>
          </p:cNvSpPr>
          <p:nvPr/>
        </p:nvSpPr>
        <p:spPr bwMode="auto">
          <a:xfrm>
            <a:off x="22145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8" name="Oval 19"/>
          <p:cNvSpPr>
            <a:spLocks noChangeArrowheads="1"/>
          </p:cNvSpPr>
          <p:nvPr/>
        </p:nvSpPr>
        <p:spPr bwMode="auto">
          <a:xfrm>
            <a:off x="1833538" y="1928797"/>
            <a:ext cx="123825" cy="123825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9" name="Oval 20"/>
          <p:cNvSpPr>
            <a:spLocks noChangeArrowheads="1"/>
          </p:cNvSpPr>
          <p:nvPr/>
        </p:nvSpPr>
        <p:spPr bwMode="auto">
          <a:xfrm>
            <a:off x="2138338" y="1976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0" name="Oval 21"/>
          <p:cNvSpPr>
            <a:spLocks noChangeArrowheads="1"/>
          </p:cNvSpPr>
          <p:nvPr/>
        </p:nvSpPr>
        <p:spPr bwMode="auto">
          <a:xfrm>
            <a:off x="29765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1" name="Oval 22"/>
          <p:cNvSpPr>
            <a:spLocks noChangeArrowheads="1"/>
          </p:cNvSpPr>
          <p:nvPr/>
        </p:nvSpPr>
        <p:spPr bwMode="auto">
          <a:xfrm>
            <a:off x="2519338" y="2052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2" name="Oval 23"/>
          <p:cNvSpPr>
            <a:spLocks noChangeArrowheads="1"/>
          </p:cNvSpPr>
          <p:nvPr/>
        </p:nvSpPr>
        <p:spPr bwMode="auto">
          <a:xfrm>
            <a:off x="1681138" y="1290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3" name="Oval 24"/>
          <p:cNvSpPr>
            <a:spLocks noChangeArrowheads="1"/>
          </p:cNvSpPr>
          <p:nvPr/>
        </p:nvSpPr>
        <p:spPr bwMode="auto">
          <a:xfrm>
            <a:off x="2366938" y="17478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4" name="Oval 25"/>
          <p:cNvSpPr>
            <a:spLocks noChangeArrowheads="1"/>
          </p:cNvSpPr>
          <p:nvPr/>
        </p:nvSpPr>
        <p:spPr bwMode="auto">
          <a:xfrm>
            <a:off x="2976538" y="12906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5" name="Oval 26"/>
          <p:cNvSpPr>
            <a:spLocks noChangeArrowheads="1"/>
          </p:cNvSpPr>
          <p:nvPr/>
        </p:nvSpPr>
        <p:spPr bwMode="auto">
          <a:xfrm>
            <a:off x="2747938" y="20526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26" name="Oval 27"/>
          <p:cNvSpPr>
            <a:spLocks noChangeArrowheads="1"/>
          </p:cNvSpPr>
          <p:nvPr/>
        </p:nvSpPr>
        <p:spPr bwMode="auto">
          <a:xfrm>
            <a:off x="2519338" y="12144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27" name="Oval 28"/>
          <p:cNvSpPr>
            <a:spLocks noChangeArrowheads="1"/>
          </p:cNvSpPr>
          <p:nvPr/>
        </p:nvSpPr>
        <p:spPr bwMode="auto">
          <a:xfrm>
            <a:off x="1833538" y="20526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28" name="Oval 29"/>
          <p:cNvSpPr>
            <a:spLocks noChangeArrowheads="1"/>
          </p:cNvSpPr>
          <p:nvPr/>
        </p:nvSpPr>
        <p:spPr bwMode="auto">
          <a:xfrm>
            <a:off x="1452538" y="1900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9" name="Line 30"/>
          <p:cNvSpPr>
            <a:spLocks noChangeShapeType="1"/>
          </p:cNvSpPr>
          <p:nvPr/>
        </p:nvSpPr>
        <p:spPr bwMode="auto">
          <a:xfrm rot="-1625931">
            <a:off x="1781151" y="2254235"/>
            <a:ext cx="71437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30" name="Line 31"/>
          <p:cNvSpPr>
            <a:spLocks noChangeShapeType="1"/>
          </p:cNvSpPr>
          <p:nvPr/>
        </p:nvSpPr>
        <p:spPr bwMode="auto">
          <a:xfrm rot="19974069" flipH="1">
            <a:off x="2163738" y="2406635"/>
            <a:ext cx="4763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31" name="Line 32"/>
          <p:cNvSpPr>
            <a:spLocks noChangeShapeType="1"/>
          </p:cNvSpPr>
          <p:nvPr/>
        </p:nvSpPr>
        <p:spPr bwMode="auto">
          <a:xfrm rot="19974069" flipH="1">
            <a:off x="2309788" y="2335197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32" name="Line 33"/>
          <p:cNvSpPr>
            <a:spLocks noChangeShapeType="1"/>
          </p:cNvSpPr>
          <p:nvPr/>
        </p:nvSpPr>
        <p:spPr bwMode="auto">
          <a:xfrm rot="19974069" flipH="1">
            <a:off x="2528863" y="2433622"/>
            <a:ext cx="21907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33" name="Line 34"/>
          <p:cNvSpPr>
            <a:spLocks noChangeShapeType="1"/>
          </p:cNvSpPr>
          <p:nvPr/>
        </p:nvSpPr>
        <p:spPr bwMode="auto">
          <a:xfrm rot="19974069" flipH="1">
            <a:off x="2662213" y="2471722"/>
            <a:ext cx="37147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34" name="Oval 35"/>
          <p:cNvSpPr>
            <a:spLocks noChangeArrowheads="1"/>
          </p:cNvSpPr>
          <p:nvPr/>
        </p:nvSpPr>
        <p:spPr bwMode="auto">
          <a:xfrm>
            <a:off x="1376338" y="39957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35" name="Oval 36"/>
          <p:cNvSpPr>
            <a:spLocks noChangeArrowheads="1"/>
          </p:cNvSpPr>
          <p:nvPr/>
        </p:nvSpPr>
        <p:spPr bwMode="auto">
          <a:xfrm>
            <a:off x="1528738" y="39957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36" name="Oval 37"/>
          <p:cNvSpPr>
            <a:spLocks noChangeArrowheads="1"/>
          </p:cNvSpPr>
          <p:nvPr/>
        </p:nvSpPr>
        <p:spPr bwMode="auto">
          <a:xfrm>
            <a:off x="1900213" y="3957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37" name="Oval 38"/>
          <p:cNvSpPr>
            <a:spLocks noChangeArrowheads="1"/>
          </p:cNvSpPr>
          <p:nvPr/>
        </p:nvSpPr>
        <p:spPr bwMode="auto">
          <a:xfrm>
            <a:off x="1681138" y="3957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38" name="Oval 39"/>
          <p:cNvSpPr>
            <a:spLocks noChangeArrowheads="1"/>
          </p:cNvSpPr>
          <p:nvPr/>
        </p:nvSpPr>
        <p:spPr bwMode="auto">
          <a:xfrm>
            <a:off x="2290738" y="3938572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39" name="Oval 40"/>
          <p:cNvSpPr>
            <a:spLocks noChangeArrowheads="1"/>
          </p:cNvSpPr>
          <p:nvPr/>
        </p:nvSpPr>
        <p:spPr bwMode="auto">
          <a:xfrm>
            <a:off x="2090713" y="3957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0" name="Oval 41"/>
          <p:cNvSpPr>
            <a:spLocks noChangeArrowheads="1"/>
          </p:cNvSpPr>
          <p:nvPr/>
        </p:nvSpPr>
        <p:spPr bwMode="auto">
          <a:xfrm>
            <a:off x="2519338" y="38814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1" name="Oval 42"/>
          <p:cNvSpPr>
            <a:spLocks noChangeArrowheads="1"/>
          </p:cNvSpPr>
          <p:nvPr/>
        </p:nvSpPr>
        <p:spPr bwMode="auto">
          <a:xfrm>
            <a:off x="2814613" y="38814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2" name="Oval 43"/>
          <p:cNvSpPr>
            <a:spLocks noChangeArrowheads="1"/>
          </p:cNvSpPr>
          <p:nvPr/>
        </p:nvSpPr>
        <p:spPr bwMode="auto">
          <a:xfrm>
            <a:off x="3119413" y="38052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43" name="Oval 44"/>
          <p:cNvSpPr>
            <a:spLocks noChangeArrowheads="1"/>
          </p:cNvSpPr>
          <p:nvPr/>
        </p:nvSpPr>
        <p:spPr bwMode="auto">
          <a:xfrm>
            <a:off x="1376338" y="5005372"/>
            <a:ext cx="171450" cy="17145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4" name="Oval 45"/>
          <p:cNvSpPr>
            <a:spLocks noChangeArrowheads="1"/>
          </p:cNvSpPr>
          <p:nvPr/>
        </p:nvSpPr>
        <p:spPr bwMode="auto">
          <a:xfrm>
            <a:off x="1595413" y="5005372"/>
            <a:ext cx="171450" cy="17145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5" name="Oval 46"/>
          <p:cNvSpPr>
            <a:spLocks noChangeArrowheads="1"/>
          </p:cNvSpPr>
          <p:nvPr/>
        </p:nvSpPr>
        <p:spPr bwMode="auto">
          <a:xfrm>
            <a:off x="3509938" y="5024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6" name="Oval 47"/>
          <p:cNvSpPr>
            <a:spLocks noChangeArrowheads="1"/>
          </p:cNvSpPr>
          <p:nvPr/>
        </p:nvSpPr>
        <p:spPr bwMode="auto">
          <a:xfrm>
            <a:off x="2986063" y="5024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7" name="Oval 48"/>
          <p:cNvSpPr>
            <a:spLocks noChangeArrowheads="1"/>
          </p:cNvSpPr>
          <p:nvPr/>
        </p:nvSpPr>
        <p:spPr bwMode="auto">
          <a:xfrm>
            <a:off x="1833538" y="5062522"/>
            <a:ext cx="114300" cy="1143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8" name="Oval 49"/>
          <p:cNvSpPr>
            <a:spLocks noChangeArrowheads="1"/>
          </p:cNvSpPr>
          <p:nvPr/>
        </p:nvSpPr>
        <p:spPr bwMode="auto">
          <a:xfrm>
            <a:off x="1985938" y="5062522"/>
            <a:ext cx="114300" cy="1143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9" name="Oval 50"/>
          <p:cNvSpPr>
            <a:spLocks noChangeArrowheads="1"/>
          </p:cNvSpPr>
          <p:nvPr/>
        </p:nvSpPr>
        <p:spPr bwMode="auto">
          <a:xfrm>
            <a:off x="2147863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50" name="Oval 51"/>
          <p:cNvSpPr>
            <a:spLocks noChangeArrowheads="1"/>
          </p:cNvSpPr>
          <p:nvPr/>
        </p:nvSpPr>
        <p:spPr bwMode="auto">
          <a:xfrm>
            <a:off x="2424088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51" name="Oval 52"/>
          <p:cNvSpPr>
            <a:spLocks noChangeArrowheads="1"/>
          </p:cNvSpPr>
          <p:nvPr/>
        </p:nvSpPr>
        <p:spPr bwMode="auto">
          <a:xfrm>
            <a:off x="2709838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52" name="Oval 53"/>
          <p:cNvSpPr>
            <a:spLocks noChangeArrowheads="1"/>
          </p:cNvSpPr>
          <p:nvPr/>
        </p:nvSpPr>
        <p:spPr bwMode="auto">
          <a:xfrm>
            <a:off x="3167038" y="487202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53" name="Line 54"/>
          <p:cNvSpPr>
            <a:spLocks noChangeShapeType="1"/>
          </p:cNvSpPr>
          <p:nvPr/>
        </p:nvSpPr>
        <p:spPr bwMode="auto">
          <a:xfrm>
            <a:off x="2976538" y="6167422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54" name="Line 55"/>
          <p:cNvSpPr>
            <a:spLocks noChangeShapeType="1"/>
          </p:cNvSpPr>
          <p:nvPr/>
        </p:nvSpPr>
        <p:spPr bwMode="auto">
          <a:xfrm>
            <a:off x="1300138" y="5281597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55" name="Line 56"/>
          <p:cNvSpPr>
            <a:spLocks noChangeShapeType="1"/>
          </p:cNvSpPr>
          <p:nvPr/>
        </p:nvSpPr>
        <p:spPr bwMode="auto">
          <a:xfrm rot="-5400000">
            <a:off x="2902720" y="3802840"/>
            <a:ext cx="4114800" cy="47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56" name="Line 57"/>
          <p:cNvSpPr>
            <a:spLocks noChangeShapeType="1"/>
          </p:cNvSpPr>
          <p:nvPr/>
        </p:nvSpPr>
        <p:spPr bwMode="auto">
          <a:xfrm rot="10800000">
            <a:off x="3738538" y="1747822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57" name="Oval 58"/>
          <p:cNvSpPr>
            <a:spLocks noChangeArrowheads="1"/>
          </p:cNvSpPr>
          <p:nvPr/>
        </p:nvSpPr>
        <p:spPr bwMode="auto">
          <a:xfrm>
            <a:off x="4745013" y="5891197"/>
            <a:ext cx="37465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?</a:t>
            </a:r>
            <a:endParaRPr lang="cs-CZ" sz="2400"/>
          </a:p>
        </p:txBody>
      </p:sp>
      <p:sp>
        <p:nvSpPr>
          <p:cNvPr id="51267" name="Text Box 68"/>
          <p:cNvSpPr txBox="1">
            <a:spLocks noChangeArrowheads="1"/>
          </p:cNvSpPr>
          <p:nvPr/>
        </p:nvSpPr>
        <p:spPr bwMode="auto">
          <a:xfrm rot="-5400000">
            <a:off x="2844776" y="3575034"/>
            <a:ext cx="39703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Zobecnění závěrů</a:t>
            </a:r>
            <a:endParaRPr lang="cs-CZ" sz="1300" dirty="0"/>
          </a:p>
        </p:txBody>
      </p:sp>
      <p:sp>
        <p:nvSpPr>
          <p:cNvPr id="51268" name="Text Box 69"/>
          <p:cNvSpPr txBox="1">
            <a:spLocks noChangeArrowheads="1"/>
          </p:cNvSpPr>
          <p:nvPr/>
        </p:nvSpPr>
        <p:spPr bwMode="auto">
          <a:xfrm>
            <a:off x="6132965" y="3179770"/>
            <a:ext cx="1916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Reprezentativnost</a:t>
            </a:r>
          </a:p>
        </p:txBody>
      </p:sp>
      <p:sp>
        <p:nvSpPr>
          <p:cNvPr id="51269" name="Text Box 70"/>
          <p:cNvSpPr txBox="1">
            <a:spLocks noChangeArrowheads="1"/>
          </p:cNvSpPr>
          <p:nvPr/>
        </p:nvSpPr>
        <p:spPr bwMode="auto">
          <a:xfrm>
            <a:off x="6586422" y="4175133"/>
            <a:ext cx="100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Přesnost</a:t>
            </a:r>
          </a:p>
        </p:txBody>
      </p:sp>
      <p:sp>
        <p:nvSpPr>
          <p:cNvPr id="51270" name="Text Box 71"/>
          <p:cNvSpPr txBox="1">
            <a:spLocks noChangeArrowheads="1"/>
          </p:cNvSpPr>
          <p:nvPr/>
        </p:nvSpPr>
        <p:spPr bwMode="auto">
          <a:xfrm>
            <a:off x="6417882" y="3681420"/>
            <a:ext cx="1346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Spolehlivost</a:t>
            </a:r>
          </a:p>
        </p:txBody>
      </p:sp>
      <p:sp>
        <p:nvSpPr>
          <p:cNvPr id="51271" name="Text Box 72"/>
          <p:cNvSpPr txBox="1">
            <a:spLocks noChangeArrowheads="1"/>
          </p:cNvSpPr>
          <p:nvPr/>
        </p:nvSpPr>
        <p:spPr bwMode="auto">
          <a:xfrm>
            <a:off x="6889756" y="2776545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6841" name="Rectangle 7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smtClean="0"/>
              <a:t>Popis cílové populace – popis pozorované 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028799" y="5895959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dirty="0"/>
              <a:t>VÝSLEDKY</a:t>
            </a: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 rot="5400000">
            <a:off x="1323949" y="4457037"/>
            <a:ext cx="419100" cy="228600"/>
          </a:xfrm>
          <a:custGeom>
            <a:avLst/>
            <a:gdLst>
              <a:gd name="T0" fmla="*/ 225829 w 21600"/>
              <a:gd name="T1" fmla="*/ 0 h 21600"/>
              <a:gd name="T2" fmla="*/ 0 w 21600"/>
              <a:gd name="T3" fmla="*/ 114300 h 21600"/>
              <a:gd name="T4" fmla="*/ 225829 w 21600"/>
              <a:gd name="T5" fmla="*/ 228600 h 21600"/>
              <a:gd name="T6" fmla="*/ 4191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6896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39" y="0"/>
                </a:moveTo>
                <a:lnTo>
                  <a:pt x="1163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1639" y="15900"/>
                </a:lnTo>
                <a:lnTo>
                  <a:pt x="1163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 rot="7391263">
            <a:off x="2905099" y="5696361"/>
            <a:ext cx="304800" cy="228600"/>
          </a:xfrm>
          <a:custGeom>
            <a:avLst/>
            <a:gdLst>
              <a:gd name="T0" fmla="*/ 181596 w 21600"/>
              <a:gd name="T1" fmla="*/ 0 h 21600"/>
              <a:gd name="T2" fmla="*/ 0 w 21600"/>
              <a:gd name="T3" fmla="*/ 114300 h 21600"/>
              <a:gd name="T4" fmla="*/ 181596 w 21600"/>
              <a:gd name="T5" fmla="*/ 228600 h 21600"/>
              <a:gd name="T6" fmla="*/ 304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7477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69" y="0"/>
                </a:moveTo>
                <a:lnTo>
                  <a:pt x="1286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2869" y="15900"/>
                </a:lnTo>
                <a:lnTo>
                  <a:pt x="128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538518" y="1249347"/>
            <a:ext cx="1828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Cílová </a:t>
            </a:r>
            <a:r>
              <a:rPr lang="cs-CZ" sz="1300" dirty="0"/>
              <a:t>populace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071538" y="2514584"/>
            <a:ext cx="3657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Výběr </a:t>
            </a:r>
            <a:r>
              <a:rPr lang="cs-CZ" sz="1300" dirty="0"/>
              <a:t>subjektů pro vstup do hodnocení / studie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046430" y="3227681"/>
            <a:ext cx="3429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(Náhodné) rozdělení </a:t>
            </a:r>
            <a:r>
              <a:rPr lang="cs-CZ" sz="1300" dirty="0"/>
              <a:t>do kategorií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017988" y="4422496"/>
            <a:ext cx="1447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Měření veličiny </a:t>
            </a:r>
            <a:r>
              <a:rPr lang="en-US" sz="1300" dirty="0" smtClean="0"/>
              <a:t>X</a:t>
            </a:r>
            <a:endParaRPr lang="cs-CZ" sz="1300" dirty="0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857224" y="5150421"/>
            <a:ext cx="182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/>
              <a:t>V</a:t>
            </a:r>
            <a:r>
              <a:rPr lang="cs-CZ" sz="1300" dirty="0" smtClean="0"/>
              <a:t>ariabilita </a:t>
            </a:r>
            <a:r>
              <a:rPr lang="cs-CZ" sz="1300" dirty="0"/>
              <a:t>hodnot X</a:t>
            </a:r>
            <a:br>
              <a:rPr lang="cs-CZ" sz="1300" dirty="0"/>
            </a:br>
            <a:r>
              <a:rPr lang="cs-CZ" sz="1300" dirty="0" smtClean="0"/>
              <a:t>ve skupině </a:t>
            </a:r>
            <a:r>
              <a:rPr lang="cs-CZ" sz="1300" b="1" dirty="0" smtClean="0"/>
              <a:t>A</a:t>
            </a:r>
            <a:endParaRPr lang="cs-CZ" sz="1300" b="1" dirty="0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1862118" y="14477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2319318" y="12953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2624118" y="13715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3081318" y="1485884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22431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3005118" y="17525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25479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2166918" y="1857359"/>
            <a:ext cx="123825" cy="123825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2471718" y="19049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33099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2852718" y="1981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2014518" y="1219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6" name="Oval 22"/>
          <p:cNvSpPr>
            <a:spLocks noChangeArrowheads="1"/>
          </p:cNvSpPr>
          <p:nvPr/>
        </p:nvSpPr>
        <p:spPr bwMode="auto">
          <a:xfrm>
            <a:off x="2700318" y="16763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7" name="Oval 23"/>
          <p:cNvSpPr>
            <a:spLocks noChangeArrowheads="1"/>
          </p:cNvSpPr>
          <p:nvPr/>
        </p:nvSpPr>
        <p:spPr bwMode="auto">
          <a:xfrm>
            <a:off x="3309918" y="12191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8" name="Oval 24"/>
          <p:cNvSpPr>
            <a:spLocks noChangeArrowheads="1"/>
          </p:cNvSpPr>
          <p:nvPr/>
        </p:nvSpPr>
        <p:spPr bwMode="auto">
          <a:xfrm>
            <a:off x="3081318" y="19811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49" name="Oval 25"/>
          <p:cNvSpPr>
            <a:spLocks noChangeArrowheads="1"/>
          </p:cNvSpPr>
          <p:nvPr/>
        </p:nvSpPr>
        <p:spPr bwMode="auto">
          <a:xfrm>
            <a:off x="2852718" y="11429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50" name="Oval 26"/>
          <p:cNvSpPr>
            <a:spLocks noChangeArrowheads="1"/>
          </p:cNvSpPr>
          <p:nvPr/>
        </p:nvSpPr>
        <p:spPr bwMode="auto">
          <a:xfrm>
            <a:off x="2166918" y="19811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51" name="Oval 27"/>
          <p:cNvSpPr>
            <a:spLocks noChangeArrowheads="1"/>
          </p:cNvSpPr>
          <p:nvPr/>
        </p:nvSpPr>
        <p:spPr bwMode="auto">
          <a:xfrm>
            <a:off x="1785918" y="18287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114530" y="2209784"/>
            <a:ext cx="1252538" cy="341313"/>
            <a:chOff x="1839" y="1488"/>
            <a:chExt cx="789" cy="311"/>
          </a:xfrm>
        </p:grpSpPr>
        <p:sp>
          <p:nvSpPr>
            <p:cNvPr id="52311" name="Line 29"/>
            <p:cNvSpPr>
              <a:spLocks noChangeShapeType="1"/>
            </p:cNvSpPr>
            <p:nvPr/>
          </p:nvSpPr>
          <p:spPr bwMode="auto">
            <a:xfrm rot="-1625931">
              <a:off x="1839" y="1488"/>
              <a:ext cx="45" cy="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52312" name="Line 30"/>
            <p:cNvSpPr>
              <a:spLocks noChangeShapeType="1"/>
            </p:cNvSpPr>
            <p:nvPr/>
          </p:nvSpPr>
          <p:spPr bwMode="auto">
            <a:xfrm rot="19974069" flipH="1">
              <a:off x="2080" y="1584"/>
              <a:ext cx="3" cy="2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52313" name="Line 31"/>
            <p:cNvSpPr>
              <a:spLocks noChangeShapeType="1"/>
            </p:cNvSpPr>
            <p:nvPr/>
          </p:nvSpPr>
          <p:spPr bwMode="auto">
            <a:xfrm rot="19974069" flipH="1">
              <a:off x="2158" y="1542"/>
              <a:ext cx="150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52314" name="Line 32"/>
            <p:cNvSpPr>
              <a:spLocks noChangeShapeType="1"/>
            </p:cNvSpPr>
            <p:nvPr/>
          </p:nvSpPr>
          <p:spPr bwMode="auto">
            <a:xfrm rot="19974069" flipH="1">
              <a:off x="2310" y="1601"/>
              <a:ext cx="13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52315" name="Line 33"/>
            <p:cNvSpPr>
              <a:spLocks noChangeShapeType="1"/>
            </p:cNvSpPr>
            <p:nvPr/>
          </p:nvSpPr>
          <p:spPr bwMode="auto">
            <a:xfrm rot="19974069" flipH="1">
              <a:off x="2394" y="1625"/>
              <a:ext cx="23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</p:grpSp>
      <p:sp>
        <p:nvSpPr>
          <p:cNvPr id="52253" name="Oval 34"/>
          <p:cNvSpPr>
            <a:spLocks noChangeArrowheads="1"/>
          </p:cNvSpPr>
          <p:nvPr/>
        </p:nvSpPr>
        <p:spPr bwMode="auto">
          <a:xfrm>
            <a:off x="3019399" y="4214797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4" name="Oval 35"/>
          <p:cNvSpPr>
            <a:spLocks noChangeArrowheads="1"/>
          </p:cNvSpPr>
          <p:nvPr/>
        </p:nvSpPr>
        <p:spPr bwMode="auto">
          <a:xfrm>
            <a:off x="3171799" y="4214797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5" name="Oval 36"/>
          <p:cNvSpPr>
            <a:spLocks noChangeArrowheads="1"/>
          </p:cNvSpPr>
          <p:nvPr/>
        </p:nvSpPr>
        <p:spPr bwMode="auto">
          <a:xfrm>
            <a:off x="1342999" y="4176697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6" name="Oval 37"/>
          <p:cNvSpPr>
            <a:spLocks noChangeArrowheads="1"/>
          </p:cNvSpPr>
          <p:nvPr/>
        </p:nvSpPr>
        <p:spPr bwMode="auto">
          <a:xfrm>
            <a:off x="3324199" y="4176697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7" name="Oval 38"/>
          <p:cNvSpPr>
            <a:spLocks noChangeArrowheads="1"/>
          </p:cNvSpPr>
          <p:nvPr/>
        </p:nvSpPr>
        <p:spPr bwMode="auto">
          <a:xfrm>
            <a:off x="2257399" y="4157647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8" name="Oval 39"/>
          <p:cNvSpPr>
            <a:spLocks noChangeArrowheads="1"/>
          </p:cNvSpPr>
          <p:nvPr/>
        </p:nvSpPr>
        <p:spPr bwMode="auto">
          <a:xfrm>
            <a:off x="1114399" y="4176697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9" name="Oval 40"/>
          <p:cNvSpPr>
            <a:spLocks noChangeArrowheads="1"/>
          </p:cNvSpPr>
          <p:nvPr/>
        </p:nvSpPr>
        <p:spPr bwMode="auto">
          <a:xfrm>
            <a:off x="3857599" y="4100497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0" name="Oval 41"/>
          <p:cNvSpPr>
            <a:spLocks noChangeArrowheads="1"/>
          </p:cNvSpPr>
          <p:nvPr/>
        </p:nvSpPr>
        <p:spPr bwMode="auto">
          <a:xfrm>
            <a:off x="1571599" y="4100497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1" name="Oval 42"/>
          <p:cNvSpPr>
            <a:spLocks noChangeArrowheads="1"/>
          </p:cNvSpPr>
          <p:nvPr/>
        </p:nvSpPr>
        <p:spPr bwMode="auto">
          <a:xfrm>
            <a:off x="1876399" y="4024297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62" name="Oval 43"/>
          <p:cNvSpPr>
            <a:spLocks noChangeArrowheads="1"/>
          </p:cNvSpPr>
          <p:nvPr/>
        </p:nvSpPr>
        <p:spPr bwMode="auto">
          <a:xfrm>
            <a:off x="3067024" y="4933934"/>
            <a:ext cx="171450" cy="17145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3" name="Oval 44"/>
          <p:cNvSpPr>
            <a:spLocks noChangeArrowheads="1"/>
          </p:cNvSpPr>
          <p:nvPr/>
        </p:nvSpPr>
        <p:spPr bwMode="auto">
          <a:xfrm>
            <a:off x="1181074" y="4933934"/>
            <a:ext cx="171450" cy="17145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4" name="Oval 45"/>
          <p:cNvSpPr>
            <a:spLocks noChangeArrowheads="1"/>
          </p:cNvSpPr>
          <p:nvPr/>
        </p:nvSpPr>
        <p:spPr bwMode="auto">
          <a:xfrm>
            <a:off x="4086199" y="4952984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5" name="Oval 46"/>
          <p:cNvSpPr>
            <a:spLocks noChangeArrowheads="1"/>
          </p:cNvSpPr>
          <p:nvPr/>
        </p:nvSpPr>
        <p:spPr bwMode="auto">
          <a:xfrm>
            <a:off x="3562324" y="4952984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6" name="Oval 47"/>
          <p:cNvSpPr>
            <a:spLocks noChangeArrowheads="1"/>
          </p:cNvSpPr>
          <p:nvPr/>
        </p:nvSpPr>
        <p:spPr bwMode="auto">
          <a:xfrm>
            <a:off x="1419199" y="4991084"/>
            <a:ext cx="114300" cy="1143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7" name="Oval 48"/>
          <p:cNvSpPr>
            <a:spLocks noChangeArrowheads="1"/>
          </p:cNvSpPr>
          <p:nvPr/>
        </p:nvSpPr>
        <p:spPr bwMode="auto">
          <a:xfrm>
            <a:off x="1571599" y="4991084"/>
            <a:ext cx="114300" cy="1143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8" name="Oval 49"/>
          <p:cNvSpPr>
            <a:spLocks noChangeArrowheads="1"/>
          </p:cNvSpPr>
          <p:nvPr/>
        </p:nvSpPr>
        <p:spPr bwMode="auto">
          <a:xfrm>
            <a:off x="1733524" y="4876784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9" name="Oval 50"/>
          <p:cNvSpPr>
            <a:spLocks noChangeArrowheads="1"/>
          </p:cNvSpPr>
          <p:nvPr/>
        </p:nvSpPr>
        <p:spPr bwMode="auto">
          <a:xfrm>
            <a:off x="2028799" y="4876784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70" name="Oval 51"/>
          <p:cNvSpPr>
            <a:spLocks noChangeArrowheads="1"/>
          </p:cNvSpPr>
          <p:nvPr/>
        </p:nvSpPr>
        <p:spPr bwMode="auto">
          <a:xfrm>
            <a:off x="3286099" y="4876784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71" name="Oval 52"/>
          <p:cNvSpPr>
            <a:spLocks noChangeArrowheads="1"/>
          </p:cNvSpPr>
          <p:nvPr/>
        </p:nvSpPr>
        <p:spPr bwMode="auto">
          <a:xfrm>
            <a:off x="3743299" y="4800584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72" name="Line 53"/>
          <p:cNvSpPr>
            <a:spLocks noChangeShapeType="1"/>
          </p:cNvSpPr>
          <p:nvPr/>
        </p:nvSpPr>
        <p:spPr bwMode="auto">
          <a:xfrm>
            <a:off x="3533773" y="6095984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273" name="Line 54"/>
          <p:cNvSpPr>
            <a:spLocks noChangeShapeType="1"/>
          </p:cNvSpPr>
          <p:nvPr/>
        </p:nvSpPr>
        <p:spPr bwMode="auto">
          <a:xfrm>
            <a:off x="885799" y="5153009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274" name="Line 55"/>
          <p:cNvSpPr>
            <a:spLocks noChangeShapeType="1"/>
          </p:cNvSpPr>
          <p:nvPr/>
        </p:nvSpPr>
        <p:spPr bwMode="auto">
          <a:xfrm rot="-5400000">
            <a:off x="3459954" y="3731403"/>
            <a:ext cx="4114800" cy="47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275" name="Line 56"/>
          <p:cNvSpPr>
            <a:spLocks noChangeShapeType="1"/>
          </p:cNvSpPr>
          <p:nvPr/>
        </p:nvSpPr>
        <p:spPr bwMode="auto">
          <a:xfrm rot="10800000">
            <a:off x="4286248" y="1676384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276" name="Oval 57"/>
          <p:cNvSpPr>
            <a:spLocks noChangeArrowheads="1"/>
          </p:cNvSpPr>
          <p:nvPr/>
        </p:nvSpPr>
        <p:spPr bwMode="auto">
          <a:xfrm>
            <a:off x="5302248" y="5819759"/>
            <a:ext cx="37465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?</a:t>
            </a:r>
            <a:endParaRPr lang="cs-CZ" sz="2400"/>
          </a:p>
        </p:txBody>
      </p:sp>
      <p:sp>
        <p:nvSpPr>
          <p:cNvPr id="52286" name="Text Box 67"/>
          <p:cNvSpPr txBox="1">
            <a:spLocks noChangeArrowheads="1"/>
          </p:cNvSpPr>
          <p:nvPr/>
        </p:nvSpPr>
        <p:spPr bwMode="auto">
          <a:xfrm rot="-5400000">
            <a:off x="3256754" y="3721734"/>
            <a:ext cx="40878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Zobecnění závěrů</a:t>
            </a:r>
            <a:endParaRPr lang="cs-CZ" sz="1300" dirty="0"/>
          </a:p>
        </p:txBody>
      </p:sp>
      <p:sp>
        <p:nvSpPr>
          <p:cNvPr id="52287" name="Oval 68"/>
          <p:cNvSpPr>
            <a:spLocks noChangeArrowheads="1"/>
          </p:cNvSpPr>
          <p:nvPr/>
        </p:nvSpPr>
        <p:spPr bwMode="auto">
          <a:xfrm>
            <a:off x="1566841" y="28574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88" name="Oval 69"/>
          <p:cNvSpPr>
            <a:spLocks noChangeArrowheads="1"/>
          </p:cNvSpPr>
          <p:nvPr/>
        </p:nvSpPr>
        <p:spPr bwMode="auto">
          <a:xfrm>
            <a:off x="1862116" y="28574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89" name="Oval 70"/>
          <p:cNvSpPr>
            <a:spLocks noChangeArrowheads="1"/>
          </p:cNvSpPr>
          <p:nvPr/>
        </p:nvSpPr>
        <p:spPr bwMode="auto">
          <a:xfrm>
            <a:off x="2166916" y="27812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90" name="Oval 71"/>
          <p:cNvSpPr>
            <a:spLocks noChangeArrowheads="1"/>
          </p:cNvSpPr>
          <p:nvPr/>
        </p:nvSpPr>
        <p:spPr bwMode="auto">
          <a:xfrm>
            <a:off x="2757466" y="2914634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91" name="Oval 72"/>
          <p:cNvSpPr>
            <a:spLocks noChangeArrowheads="1"/>
          </p:cNvSpPr>
          <p:nvPr/>
        </p:nvSpPr>
        <p:spPr bwMode="auto">
          <a:xfrm>
            <a:off x="2557441" y="29336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92" name="Oval 73"/>
          <p:cNvSpPr>
            <a:spLocks noChangeArrowheads="1"/>
          </p:cNvSpPr>
          <p:nvPr/>
        </p:nvSpPr>
        <p:spPr bwMode="auto">
          <a:xfrm>
            <a:off x="2995591" y="28574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93" name="Oval 74"/>
          <p:cNvSpPr>
            <a:spLocks noChangeArrowheads="1"/>
          </p:cNvSpPr>
          <p:nvPr/>
        </p:nvSpPr>
        <p:spPr bwMode="auto">
          <a:xfrm>
            <a:off x="3281341" y="27812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94" name="Oval 75"/>
          <p:cNvSpPr>
            <a:spLocks noChangeArrowheads="1"/>
          </p:cNvSpPr>
          <p:nvPr/>
        </p:nvSpPr>
        <p:spPr bwMode="auto">
          <a:xfrm>
            <a:off x="3652816" y="27812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95" name="AutoShape 76"/>
          <p:cNvSpPr>
            <a:spLocks/>
          </p:cNvSpPr>
          <p:nvPr/>
        </p:nvSpPr>
        <p:spPr bwMode="auto">
          <a:xfrm rot="5400000">
            <a:off x="2643166" y="1866884"/>
            <a:ext cx="228600" cy="2514600"/>
          </a:xfrm>
          <a:prstGeom prst="rightBrace">
            <a:avLst>
              <a:gd name="adj1" fmla="val 42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96" name="Oval 77"/>
          <p:cNvSpPr>
            <a:spLocks noChangeArrowheads="1"/>
          </p:cNvSpPr>
          <p:nvPr/>
        </p:nvSpPr>
        <p:spPr bwMode="auto">
          <a:xfrm>
            <a:off x="3524224" y="4024297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97" name="AutoShape 78"/>
          <p:cNvSpPr>
            <a:spLocks noChangeArrowheads="1"/>
          </p:cNvSpPr>
          <p:nvPr/>
        </p:nvSpPr>
        <p:spPr bwMode="auto">
          <a:xfrm rot="5400000">
            <a:off x="3686149" y="4457037"/>
            <a:ext cx="419100" cy="228600"/>
          </a:xfrm>
          <a:custGeom>
            <a:avLst/>
            <a:gdLst>
              <a:gd name="T0" fmla="*/ 225829 w 21600"/>
              <a:gd name="T1" fmla="*/ 0 h 21600"/>
              <a:gd name="T2" fmla="*/ 0 w 21600"/>
              <a:gd name="T3" fmla="*/ 114300 h 21600"/>
              <a:gd name="T4" fmla="*/ 225829 w 21600"/>
              <a:gd name="T5" fmla="*/ 228600 h 21600"/>
              <a:gd name="T6" fmla="*/ 4191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6896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39" y="0"/>
                </a:moveTo>
                <a:lnTo>
                  <a:pt x="1163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1639" y="15900"/>
                </a:lnTo>
                <a:lnTo>
                  <a:pt x="1163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98" name="Text Box 79"/>
          <p:cNvSpPr txBox="1">
            <a:spLocks noChangeArrowheads="1"/>
          </p:cNvSpPr>
          <p:nvPr/>
        </p:nvSpPr>
        <p:spPr bwMode="auto">
          <a:xfrm>
            <a:off x="2733649" y="5150421"/>
            <a:ext cx="182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/>
              <a:t>V</a:t>
            </a:r>
            <a:r>
              <a:rPr lang="cs-CZ" sz="1300" dirty="0" smtClean="0"/>
              <a:t>ariabilita </a:t>
            </a:r>
            <a:r>
              <a:rPr lang="cs-CZ" sz="1300" dirty="0"/>
              <a:t>hodnot X</a:t>
            </a:r>
            <a:br>
              <a:rPr lang="cs-CZ" sz="1300" dirty="0"/>
            </a:br>
            <a:r>
              <a:rPr lang="cs-CZ" sz="1300" dirty="0" smtClean="0"/>
              <a:t>ve skupině </a:t>
            </a:r>
            <a:r>
              <a:rPr lang="cs-CZ" sz="1300" b="1" dirty="0" smtClean="0"/>
              <a:t>B</a:t>
            </a:r>
            <a:endParaRPr lang="cs-CZ" sz="1300" b="1" dirty="0"/>
          </a:p>
        </p:txBody>
      </p:sp>
      <p:sp>
        <p:nvSpPr>
          <p:cNvPr id="52299" name="Line 80"/>
          <p:cNvSpPr>
            <a:spLocks noChangeShapeType="1"/>
          </p:cNvSpPr>
          <p:nvPr/>
        </p:nvSpPr>
        <p:spPr bwMode="auto">
          <a:xfrm>
            <a:off x="2762224" y="5153009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300" name="AutoShape 81"/>
          <p:cNvSpPr>
            <a:spLocks noChangeArrowheads="1"/>
          </p:cNvSpPr>
          <p:nvPr/>
        </p:nvSpPr>
        <p:spPr bwMode="auto">
          <a:xfrm rot="2724496">
            <a:off x="2143099" y="5696361"/>
            <a:ext cx="304800" cy="228600"/>
          </a:xfrm>
          <a:custGeom>
            <a:avLst/>
            <a:gdLst>
              <a:gd name="T0" fmla="*/ 181596 w 21600"/>
              <a:gd name="T1" fmla="*/ 0 h 21600"/>
              <a:gd name="T2" fmla="*/ 0 w 21600"/>
              <a:gd name="T3" fmla="*/ 114300 h 21600"/>
              <a:gd name="T4" fmla="*/ 181596 w 21600"/>
              <a:gd name="T5" fmla="*/ 228600 h 21600"/>
              <a:gd name="T6" fmla="*/ 304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7477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69" y="0"/>
                </a:moveTo>
                <a:lnTo>
                  <a:pt x="1286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2869" y="15900"/>
                </a:lnTo>
                <a:lnTo>
                  <a:pt x="128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301" name="Line 82"/>
          <p:cNvSpPr>
            <a:spLocks noChangeShapeType="1"/>
          </p:cNvSpPr>
          <p:nvPr/>
        </p:nvSpPr>
        <p:spPr bwMode="auto">
          <a:xfrm flipV="1">
            <a:off x="1930667" y="3571876"/>
            <a:ext cx="801688" cy="239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302" name="Line 83"/>
          <p:cNvSpPr>
            <a:spLocks noChangeShapeType="1"/>
          </p:cNvSpPr>
          <p:nvPr/>
        </p:nvSpPr>
        <p:spPr bwMode="auto">
          <a:xfrm flipH="1" flipV="1">
            <a:off x="2741880" y="3571876"/>
            <a:ext cx="89535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303" name="Text Box 84"/>
          <p:cNvSpPr txBox="1">
            <a:spLocks noChangeArrowheads="1"/>
          </p:cNvSpPr>
          <p:nvPr/>
        </p:nvSpPr>
        <p:spPr bwMode="auto">
          <a:xfrm>
            <a:off x="903555" y="3724276"/>
            <a:ext cx="1066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Skupina </a:t>
            </a:r>
            <a:r>
              <a:rPr lang="cs-CZ" sz="1300" b="1" dirty="0" smtClean="0"/>
              <a:t>A</a:t>
            </a:r>
            <a:endParaRPr lang="cs-CZ" sz="1300" b="1" dirty="0"/>
          </a:p>
        </p:txBody>
      </p:sp>
      <p:sp>
        <p:nvSpPr>
          <p:cNvPr id="52304" name="Text Box 85"/>
          <p:cNvSpPr txBox="1">
            <a:spLocks noChangeArrowheads="1"/>
          </p:cNvSpPr>
          <p:nvPr/>
        </p:nvSpPr>
        <p:spPr bwMode="auto">
          <a:xfrm>
            <a:off x="3599130" y="3667126"/>
            <a:ext cx="1066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Skupina </a:t>
            </a:r>
            <a:r>
              <a:rPr lang="cs-CZ" sz="1300" b="1" dirty="0" smtClean="0"/>
              <a:t>B</a:t>
            </a:r>
            <a:endParaRPr lang="cs-CZ" sz="1300" b="1" dirty="0"/>
          </a:p>
        </p:txBody>
      </p:sp>
      <p:sp>
        <p:nvSpPr>
          <p:cNvPr id="52305" name="Text Box 86"/>
          <p:cNvSpPr txBox="1">
            <a:spLocks noChangeArrowheads="1"/>
          </p:cNvSpPr>
          <p:nvPr/>
        </p:nvSpPr>
        <p:spPr bwMode="auto">
          <a:xfrm>
            <a:off x="6463132" y="3222620"/>
            <a:ext cx="1504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Srovnatelnost</a:t>
            </a:r>
          </a:p>
        </p:txBody>
      </p:sp>
      <p:sp>
        <p:nvSpPr>
          <p:cNvPr id="52306" name="Text Box 87"/>
          <p:cNvSpPr txBox="1">
            <a:spLocks noChangeArrowheads="1"/>
          </p:cNvSpPr>
          <p:nvPr/>
        </p:nvSpPr>
        <p:spPr bwMode="auto">
          <a:xfrm>
            <a:off x="6710251" y="4197345"/>
            <a:ext cx="100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FF0000"/>
                </a:solidFill>
              </a:rPr>
              <a:t>Přesnost</a:t>
            </a:r>
          </a:p>
        </p:txBody>
      </p:sp>
      <p:sp>
        <p:nvSpPr>
          <p:cNvPr id="52307" name="Text Box 88"/>
          <p:cNvSpPr txBox="1">
            <a:spLocks noChangeArrowheads="1"/>
          </p:cNvSpPr>
          <p:nvPr/>
        </p:nvSpPr>
        <p:spPr bwMode="auto">
          <a:xfrm>
            <a:off x="6541711" y="3709982"/>
            <a:ext cx="1346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FF0000"/>
                </a:solidFill>
              </a:rPr>
              <a:t>Spolehlivost</a:t>
            </a:r>
          </a:p>
        </p:txBody>
      </p:sp>
      <p:sp>
        <p:nvSpPr>
          <p:cNvPr id="52308" name="Oval 89"/>
          <p:cNvSpPr>
            <a:spLocks noChangeArrowheads="1"/>
          </p:cNvSpPr>
          <p:nvPr/>
        </p:nvSpPr>
        <p:spPr bwMode="auto">
          <a:xfrm>
            <a:off x="4143349" y="4157647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309" name="Text Box 90"/>
          <p:cNvSpPr txBox="1">
            <a:spLocks noChangeArrowheads="1"/>
          </p:cNvSpPr>
          <p:nvPr/>
        </p:nvSpPr>
        <p:spPr bwMode="auto">
          <a:xfrm>
            <a:off x="7013585" y="2643182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8908" name="Rectangle 9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smtClean="0"/>
              <a:t>Srovnání skupin – srovnání pozorované variability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ke zkoušce</a:t>
            </a:r>
            <a:endParaRPr lang="cs-CZ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4807" y="1785926"/>
            <a:ext cx="6914386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2000" b="0" i="0" dirty="0" smtClean="0">
                <a:latin typeface="+mn-lt"/>
              </a:rPr>
              <a:t>Zkouška bude vycházet z přednášek + skript</a:t>
            </a:r>
          </a:p>
          <a:p>
            <a:pPr marL="457200" indent="-4572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2000" dirty="0" smtClean="0"/>
              <a:t>Zkouška bude písemná (60 bodů) + ústní (10 bodů)</a:t>
            </a:r>
          </a:p>
          <a:p>
            <a:pPr marL="457200" indent="-4572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2000" b="0" i="0" dirty="0" smtClean="0">
                <a:latin typeface="+mn-lt"/>
              </a:rPr>
              <a:t>V průběhu semestru budou 2 krátké testy (každý 15 bodů)</a:t>
            </a:r>
            <a:endParaRPr lang="en-US" sz="20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08" name="Rectangle 9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smtClean="0"/>
              <a:t>Predikce neznámých hodnot + stochastické modelování </a:t>
            </a:r>
          </a:p>
        </p:txBody>
      </p:sp>
      <p:sp>
        <p:nvSpPr>
          <p:cNvPr id="84" name="AutoShape 4"/>
          <p:cNvSpPr>
            <a:spLocks noChangeArrowheads="1"/>
          </p:cNvSpPr>
          <p:nvPr/>
        </p:nvSpPr>
        <p:spPr bwMode="auto">
          <a:xfrm rot="5400000">
            <a:off x="1947838" y="3348022"/>
            <a:ext cx="838200" cy="228600"/>
          </a:xfrm>
          <a:custGeom>
            <a:avLst/>
            <a:gdLst>
              <a:gd name="T0" fmla="*/ 504821 w 21600"/>
              <a:gd name="T1" fmla="*/ 0 h 21600"/>
              <a:gd name="T2" fmla="*/ 0 w 21600"/>
              <a:gd name="T3" fmla="*/ 114300 h 21600"/>
              <a:gd name="T4" fmla="*/ 504821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00 h 21600"/>
              <a:gd name="T14" fmla="*/ 16827 w 21600"/>
              <a:gd name="T15" fmla="*/ 16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09" y="0"/>
                </a:moveTo>
                <a:lnTo>
                  <a:pt x="13009" y="4800"/>
                </a:lnTo>
                <a:lnTo>
                  <a:pt x="3375" y="4800"/>
                </a:lnTo>
                <a:lnTo>
                  <a:pt x="3375" y="16800"/>
                </a:lnTo>
                <a:lnTo>
                  <a:pt x="13009" y="16800"/>
                </a:lnTo>
                <a:lnTo>
                  <a:pt x="1300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00"/>
                </a:moveTo>
                <a:lnTo>
                  <a:pt x="1350" y="16800"/>
                </a:lnTo>
                <a:lnTo>
                  <a:pt x="2700" y="16800"/>
                </a:lnTo>
                <a:lnTo>
                  <a:pt x="2700" y="4800"/>
                </a:lnTo>
                <a:close/>
              </a:path>
              <a:path w="21600" h="21600">
                <a:moveTo>
                  <a:pt x="0" y="4800"/>
                </a:moveTo>
                <a:lnTo>
                  <a:pt x="0" y="16800"/>
                </a:lnTo>
                <a:lnTo>
                  <a:pt x="675" y="16800"/>
                </a:lnTo>
                <a:lnTo>
                  <a:pt x="675" y="48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386142" y="1214422"/>
            <a:ext cx="1828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Cílová </a:t>
            </a:r>
            <a:r>
              <a:rPr lang="cs-CZ" sz="1300" dirty="0"/>
              <a:t>populace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857224" y="2738422"/>
            <a:ext cx="307183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Náhodný výběr </a:t>
            </a:r>
            <a:r>
              <a:rPr lang="cs-CZ" sz="1300" dirty="0"/>
              <a:t>dle optimálního plánu</a:t>
            </a: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2519338" y="3119422"/>
            <a:ext cx="176691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/>
              <a:t>R</a:t>
            </a:r>
            <a:r>
              <a:rPr lang="cs-CZ" sz="1300" dirty="0" smtClean="0"/>
              <a:t>eprezentativní </a:t>
            </a:r>
            <a:r>
              <a:rPr lang="cs-CZ" sz="1300" dirty="0"/>
              <a:t>vzorek </a:t>
            </a:r>
            <a:r>
              <a:rPr lang="cs-CZ" sz="1300" b="1" dirty="0"/>
              <a:t>n</a:t>
            </a:r>
            <a:r>
              <a:rPr lang="cs-CZ" sz="1300" dirty="0"/>
              <a:t> </a:t>
            </a:r>
            <a:r>
              <a:rPr lang="cs-CZ" sz="1300" dirty="0" smtClean="0"/>
              <a:t>subjektů</a:t>
            </a:r>
            <a:endParaRPr lang="cs-CZ" sz="1300" dirty="0"/>
          </a:p>
        </p:txBody>
      </p:sp>
      <p:sp>
        <p:nvSpPr>
          <p:cNvPr id="91" name="Text Box 11"/>
          <p:cNvSpPr txBox="1">
            <a:spLocks noChangeArrowheads="1"/>
          </p:cNvSpPr>
          <p:nvPr/>
        </p:nvSpPr>
        <p:spPr bwMode="auto">
          <a:xfrm>
            <a:off x="1500166" y="5422557"/>
            <a:ext cx="250033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Modelování charakteristiky Y ze znalosti charakteristiky X</a:t>
            </a:r>
          </a:p>
          <a:p>
            <a:pPr algn="ctr">
              <a:spcBef>
                <a:spcPct val="50000"/>
              </a:spcBef>
            </a:pPr>
            <a:r>
              <a:rPr lang="cs-CZ" sz="1300" dirty="0" smtClean="0"/>
              <a:t>Vytvoření rovnice závislosti Y na X</a:t>
            </a:r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1528738" y="15192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93" name="Oval 13"/>
          <p:cNvSpPr>
            <a:spLocks noChangeArrowheads="1"/>
          </p:cNvSpPr>
          <p:nvPr/>
        </p:nvSpPr>
        <p:spPr bwMode="auto">
          <a:xfrm>
            <a:off x="1985938" y="13668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4" name="Oval 14"/>
          <p:cNvSpPr>
            <a:spLocks noChangeArrowheads="1"/>
          </p:cNvSpPr>
          <p:nvPr/>
        </p:nvSpPr>
        <p:spPr bwMode="auto">
          <a:xfrm>
            <a:off x="2290738" y="14430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5" name="Oval 15"/>
          <p:cNvSpPr>
            <a:spLocks noChangeArrowheads="1"/>
          </p:cNvSpPr>
          <p:nvPr/>
        </p:nvSpPr>
        <p:spPr bwMode="auto">
          <a:xfrm>
            <a:off x="2747938" y="15573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6" name="Oval 16"/>
          <p:cNvSpPr>
            <a:spLocks noChangeArrowheads="1"/>
          </p:cNvSpPr>
          <p:nvPr/>
        </p:nvSpPr>
        <p:spPr bwMode="auto">
          <a:xfrm>
            <a:off x="19097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7" name="Oval 17"/>
          <p:cNvSpPr>
            <a:spLocks noChangeArrowheads="1"/>
          </p:cNvSpPr>
          <p:nvPr/>
        </p:nvSpPr>
        <p:spPr bwMode="auto">
          <a:xfrm>
            <a:off x="2671738" y="18240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8" name="Oval 18"/>
          <p:cNvSpPr>
            <a:spLocks noChangeArrowheads="1"/>
          </p:cNvSpPr>
          <p:nvPr/>
        </p:nvSpPr>
        <p:spPr bwMode="auto">
          <a:xfrm>
            <a:off x="22145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9" name="Oval 19"/>
          <p:cNvSpPr>
            <a:spLocks noChangeArrowheads="1"/>
          </p:cNvSpPr>
          <p:nvPr/>
        </p:nvSpPr>
        <p:spPr bwMode="auto">
          <a:xfrm>
            <a:off x="1833538" y="1928797"/>
            <a:ext cx="123825" cy="123825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0" name="Oval 20"/>
          <p:cNvSpPr>
            <a:spLocks noChangeArrowheads="1"/>
          </p:cNvSpPr>
          <p:nvPr/>
        </p:nvSpPr>
        <p:spPr bwMode="auto">
          <a:xfrm>
            <a:off x="2138338" y="1976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1" name="Oval 21"/>
          <p:cNvSpPr>
            <a:spLocks noChangeArrowheads="1"/>
          </p:cNvSpPr>
          <p:nvPr/>
        </p:nvSpPr>
        <p:spPr bwMode="auto">
          <a:xfrm>
            <a:off x="29765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2" name="Oval 22"/>
          <p:cNvSpPr>
            <a:spLocks noChangeArrowheads="1"/>
          </p:cNvSpPr>
          <p:nvPr/>
        </p:nvSpPr>
        <p:spPr bwMode="auto">
          <a:xfrm>
            <a:off x="2519338" y="2052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3" name="Oval 23"/>
          <p:cNvSpPr>
            <a:spLocks noChangeArrowheads="1"/>
          </p:cNvSpPr>
          <p:nvPr/>
        </p:nvSpPr>
        <p:spPr bwMode="auto">
          <a:xfrm>
            <a:off x="1681138" y="1290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" name="Oval 24"/>
          <p:cNvSpPr>
            <a:spLocks noChangeArrowheads="1"/>
          </p:cNvSpPr>
          <p:nvPr/>
        </p:nvSpPr>
        <p:spPr bwMode="auto">
          <a:xfrm>
            <a:off x="2366938" y="17478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2976538" y="12906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6" name="Oval 26"/>
          <p:cNvSpPr>
            <a:spLocks noChangeArrowheads="1"/>
          </p:cNvSpPr>
          <p:nvPr/>
        </p:nvSpPr>
        <p:spPr bwMode="auto">
          <a:xfrm>
            <a:off x="2747938" y="20526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7" name="Oval 27"/>
          <p:cNvSpPr>
            <a:spLocks noChangeArrowheads="1"/>
          </p:cNvSpPr>
          <p:nvPr/>
        </p:nvSpPr>
        <p:spPr bwMode="auto">
          <a:xfrm>
            <a:off x="2519338" y="12144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8" name="Oval 28"/>
          <p:cNvSpPr>
            <a:spLocks noChangeArrowheads="1"/>
          </p:cNvSpPr>
          <p:nvPr/>
        </p:nvSpPr>
        <p:spPr bwMode="auto">
          <a:xfrm>
            <a:off x="1833538" y="20526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9" name="Oval 29"/>
          <p:cNvSpPr>
            <a:spLocks noChangeArrowheads="1"/>
          </p:cNvSpPr>
          <p:nvPr/>
        </p:nvSpPr>
        <p:spPr bwMode="auto">
          <a:xfrm>
            <a:off x="1452538" y="1900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0" name="Line 30"/>
          <p:cNvSpPr>
            <a:spLocks noChangeShapeType="1"/>
          </p:cNvSpPr>
          <p:nvPr/>
        </p:nvSpPr>
        <p:spPr bwMode="auto">
          <a:xfrm rot="-1625931">
            <a:off x="1781151" y="2254235"/>
            <a:ext cx="71437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 rot="19974069" flipH="1">
            <a:off x="2163738" y="2406635"/>
            <a:ext cx="4763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2" name="Line 32"/>
          <p:cNvSpPr>
            <a:spLocks noChangeShapeType="1"/>
          </p:cNvSpPr>
          <p:nvPr/>
        </p:nvSpPr>
        <p:spPr bwMode="auto">
          <a:xfrm rot="19974069" flipH="1">
            <a:off x="2309788" y="2335197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3" name="Line 33"/>
          <p:cNvSpPr>
            <a:spLocks noChangeShapeType="1"/>
          </p:cNvSpPr>
          <p:nvPr/>
        </p:nvSpPr>
        <p:spPr bwMode="auto">
          <a:xfrm rot="19974069" flipH="1">
            <a:off x="2528863" y="2433622"/>
            <a:ext cx="21907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4" name="Line 34"/>
          <p:cNvSpPr>
            <a:spLocks noChangeShapeType="1"/>
          </p:cNvSpPr>
          <p:nvPr/>
        </p:nvSpPr>
        <p:spPr bwMode="auto">
          <a:xfrm rot="19974069" flipH="1">
            <a:off x="2662213" y="2471722"/>
            <a:ext cx="37147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" name="Oval 35"/>
          <p:cNvSpPr>
            <a:spLocks noChangeArrowheads="1"/>
          </p:cNvSpPr>
          <p:nvPr/>
        </p:nvSpPr>
        <p:spPr bwMode="auto">
          <a:xfrm>
            <a:off x="1381102" y="39957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6" name="Oval 36"/>
          <p:cNvSpPr>
            <a:spLocks noChangeArrowheads="1"/>
          </p:cNvSpPr>
          <p:nvPr/>
        </p:nvSpPr>
        <p:spPr bwMode="auto">
          <a:xfrm>
            <a:off x="1758330" y="39957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7" name="Oval 37"/>
          <p:cNvSpPr>
            <a:spLocks noChangeArrowheads="1"/>
          </p:cNvSpPr>
          <p:nvPr/>
        </p:nvSpPr>
        <p:spPr bwMode="auto">
          <a:xfrm>
            <a:off x="2466960" y="3957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8" name="Oval 38"/>
          <p:cNvSpPr>
            <a:spLocks noChangeArrowheads="1"/>
          </p:cNvSpPr>
          <p:nvPr/>
        </p:nvSpPr>
        <p:spPr bwMode="auto">
          <a:xfrm>
            <a:off x="2139646" y="4002022"/>
            <a:ext cx="108000" cy="1080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9" name="Oval 39"/>
          <p:cNvSpPr>
            <a:spLocks noChangeArrowheads="1"/>
          </p:cNvSpPr>
          <p:nvPr/>
        </p:nvSpPr>
        <p:spPr bwMode="auto">
          <a:xfrm>
            <a:off x="3095327" y="3938572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0" name="Oval 40"/>
          <p:cNvSpPr>
            <a:spLocks noChangeArrowheads="1"/>
          </p:cNvSpPr>
          <p:nvPr/>
        </p:nvSpPr>
        <p:spPr bwMode="auto">
          <a:xfrm>
            <a:off x="2791392" y="3957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1" name="Oval 41"/>
          <p:cNvSpPr>
            <a:spLocks noChangeArrowheads="1"/>
          </p:cNvSpPr>
          <p:nvPr/>
        </p:nvSpPr>
        <p:spPr bwMode="auto">
          <a:xfrm>
            <a:off x="3370976" y="38814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2" name="Oval 42"/>
          <p:cNvSpPr>
            <a:spLocks noChangeArrowheads="1"/>
          </p:cNvSpPr>
          <p:nvPr/>
        </p:nvSpPr>
        <p:spPr bwMode="auto">
          <a:xfrm>
            <a:off x="3700458" y="38814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3" name="Oval 43"/>
          <p:cNvSpPr>
            <a:spLocks noChangeArrowheads="1"/>
          </p:cNvSpPr>
          <p:nvPr/>
        </p:nvSpPr>
        <p:spPr bwMode="auto">
          <a:xfrm>
            <a:off x="4052886" y="38052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26" name="Oval 46"/>
          <p:cNvSpPr>
            <a:spLocks noChangeArrowheads="1"/>
          </p:cNvSpPr>
          <p:nvPr/>
        </p:nvSpPr>
        <p:spPr bwMode="auto">
          <a:xfrm>
            <a:off x="3738558" y="5024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7" name="Oval 47"/>
          <p:cNvSpPr>
            <a:spLocks noChangeArrowheads="1"/>
          </p:cNvSpPr>
          <p:nvPr/>
        </p:nvSpPr>
        <p:spPr bwMode="auto">
          <a:xfrm>
            <a:off x="3409076" y="5024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8" name="Oval 48"/>
          <p:cNvSpPr>
            <a:spLocks noChangeArrowheads="1"/>
          </p:cNvSpPr>
          <p:nvPr/>
        </p:nvSpPr>
        <p:spPr bwMode="auto">
          <a:xfrm>
            <a:off x="4148136" y="5062522"/>
            <a:ext cx="114300" cy="1143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9" name="Oval 49"/>
          <p:cNvSpPr>
            <a:spLocks noChangeArrowheads="1"/>
          </p:cNvSpPr>
          <p:nvPr/>
        </p:nvSpPr>
        <p:spPr bwMode="auto">
          <a:xfrm>
            <a:off x="7019364" y="5216074"/>
            <a:ext cx="72000" cy="720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0" name="Oval 50"/>
          <p:cNvSpPr>
            <a:spLocks noChangeArrowheads="1"/>
          </p:cNvSpPr>
          <p:nvPr/>
        </p:nvSpPr>
        <p:spPr bwMode="auto">
          <a:xfrm>
            <a:off x="2428860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1" name="Oval 51"/>
          <p:cNvSpPr>
            <a:spLocks noChangeArrowheads="1"/>
          </p:cNvSpPr>
          <p:nvPr/>
        </p:nvSpPr>
        <p:spPr bwMode="auto">
          <a:xfrm>
            <a:off x="2753292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2" name="Oval 52"/>
          <p:cNvSpPr>
            <a:spLocks noChangeArrowheads="1"/>
          </p:cNvSpPr>
          <p:nvPr/>
        </p:nvSpPr>
        <p:spPr bwMode="auto">
          <a:xfrm>
            <a:off x="3066752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3" name="Oval 53"/>
          <p:cNvSpPr>
            <a:spLocks noChangeArrowheads="1"/>
          </p:cNvSpPr>
          <p:nvPr/>
        </p:nvSpPr>
        <p:spPr bwMode="auto">
          <a:xfrm>
            <a:off x="1285852" y="487202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34" name="Line 54"/>
          <p:cNvSpPr>
            <a:spLocks noChangeShapeType="1"/>
          </p:cNvSpPr>
          <p:nvPr/>
        </p:nvSpPr>
        <p:spPr bwMode="auto">
          <a:xfrm>
            <a:off x="4357839" y="5691206"/>
            <a:ext cx="900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5" name="Line 55"/>
          <p:cNvSpPr>
            <a:spLocks noChangeShapeType="1"/>
          </p:cNvSpPr>
          <p:nvPr/>
        </p:nvSpPr>
        <p:spPr bwMode="auto">
          <a:xfrm>
            <a:off x="1214414" y="5357826"/>
            <a:ext cx="313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6" name="Line 56"/>
          <p:cNvSpPr>
            <a:spLocks noChangeShapeType="1"/>
          </p:cNvSpPr>
          <p:nvPr/>
        </p:nvSpPr>
        <p:spPr bwMode="auto">
          <a:xfrm rot="-5400000">
            <a:off x="3717688" y="3621937"/>
            <a:ext cx="3600000" cy="47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 rot="10800000">
            <a:off x="3643306" y="1795450"/>
            <a:ext cx="187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8" name="Oval 58"/>
          <p:cNvSpPr>
            <a:spLocks noChangeArrowheads="1"/>
          </p:cNvSpPr>
          <p:nvPr/>
        </p:nvSpPr>
        <p:spPr bwMode="auto">
          <a:xfrm>
            <a:off x="5302581" y="5476892"/>
            <a:ext cx="37465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?</a:t>
            </a:r>
            <a:endParaRPr lang="cs-CZ" sz="2400"/>
          </a:p>
        </p:txBody>
      </p:sp>
      <p:sp>
        <p:nvSpPr>
          <p:cNvPr id="139" name="Text Box 68"/>
          <p:cNvSpPr txBox="1">
            <a:spLocks noChangeArrowheads="1"/>
          </p:cNvSpPr>
          <p:nvPr/>
        </p:nvSpPr>
        <p:spPr bwMode="auto">
          <a:xfrm rot="-5400000">
            <a:off x="3538778" y="3448845"/>
            <a:ext cx="3622704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Zobecnění závěrů</a:t>
            </a:r>
            <a:endParaRPr lang="cs-CZ" sz="1300" dirty="0"/>
          </a:p>
        </p:txBody>
      </p:sp>
      <p:sp>
        <p:nvSpPr>
          <p:cNvPr id="140" name="Text Box 69"/>
          <p:cNvSpPr txBox="1">
            <a:spLocks noChangeArrowheads="1"/>
          </p:cNvSpPr>
          <p:nvPr/>
        </p:nvSpPr>
        <p:spPr bwMode="auto">
          <a:xfrm>
            <a:off x="6418722" y="2322514"/>
            <a:ext cx="1916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 smtClean="0">
                <a:solidFill>
                  <a:srgbClr val="FF0000"/>
                </a:solidFill>
              </a:rPr>
              <a:t>Reprezentativnost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1" name="Text Box 70"/>
          <p:cNvSpPr txBox="1">
            <a:spLocks noChangeArrowheads="1"/>
          </p:cNvSpPr>
          <p:nvPr/>
        </p:nvSpPr>
        <p:spPr bwMode="auto">
          <a:xfrm>
            <a:off x="6872174" y="3317877"/>
            <a:ext cx="100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Přesnost</a:t>
            </a:r>
          </a:p>
        </p:txBody>
      </p:sp>
      <p:sp>
        <p:nvSpPr>
          <p:cNvPr id="142" name="Text Box 71"/>
          <p:cNvSpPr txBox="1">
            <a:spLocks noChangeArrowheads="1"/>
          </p:cNvSpPr>
          <p:nvPr/>
        </p:nvSpPr>
        <p:spPr bwMode="auto">
          <a:xfrm>
            <a:off x="6703634" y="2824164"/>
            <a:ext cx="1346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Spolehlivost</a:t>
            </a:r>
          </a:p>
        </p:txBody>
      </p:sp>
      <p:sp>
        <p:nvSpPr>
          <p:cNvPr id="143" name="Text Box 72"/>
          <p:cNvSpPr txBox="1">
            <a:spLocks noChangeArrowheads="1"/>
          </p:cNvSpPr>
          <p:nvPr/>
        </p:nvSpPr>
        <p:spPr bwMode="auto">
          <a:xfrm>
            <a:off x="7175508" y="1919289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5" name="Text Box 10"/>
          <p:cNvSpPr txBox="1">
            <a:spLocks noChangeArrowheads="1"/>
          </p:cNvSpPr>
          <p:nvPr/>
        </p:nvSpPr>
        <p:spPr bwMode="auto">
          <a:xfrm>
            <a:off x="9204" y="3876100"/>
            <a:ext cx="1332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Charakteristika X</a:t>
            </a:r>
            <a:endParaRPr lang="cs-CZ" sz="1300" dirty="0"/>
          </a:p>
        </p:txBody>
      </p:sp>
      <p:sp>
        <p:nvSpPr>
          <p:cNvPr id="146" name="Text Box 10"/>
          <p:cNvSpPr txBox="1">
            <a:spLocks noChangeArrowheads="1"/>
          </p:cNvSpPr>
          <p:nvPr/>
        </p:nvSpPr>
        <p:spPr bwMode="auto">
          <a:xfrm>
            <a:off x="6754" y="4924437"/>
            <a:ext cx="1332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Charakteristika Y</a:t>
            </a:r>
            <a:endParaRPr lang="cs-CZ" sz="1300" dirty="0"/>
          </a:p>
        </p:txBody>
      </p:sp>
      <p:sp>
        <p:nvSpPr>
          <p:cNvPr id="147" name="Oval 53"/>
          <p:cNvSpPr>
            <a:spLocks noChangeArrowheads="1"/>
          </p:cNvSpPr>
          <p:nvPr/>
        </p:nvSpPr>
        <p:spPr bwMode="auto">
          <a:xfrm>
            <a:off x="1663080" y="487202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8" name="Oval 53"/>
          <p:cNvSpPr>
            <a:spLocks noChangeArrowheads="1"/>
          </p:cNvSpPr>
          <p:nvPr/>
        </p:nvSpPr>
        <p:spPr bwMode="auto">
          <a:xfrm>
            <a:off x="2041246" y="487202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9" name="Oval 43"/>
          <p:cNvSpPr>
            <a:spLocks noChangeArrowheads="1"/>
          </p:cNvSpPr>
          <p:nvPr/>
        </p:nvSpPr>
        <p:spPr bwMode="auto">
          <a:xfrm>
            <a:off x="5733480" y="5072074"/>
            <a:ext cx="360000" cy="3600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50" name="AutoShape 4"/>
          <p:cNvSpPr>
            <a:spLocks noChangeArrowheads="1"/>
          </p:cNvSpPr>
          <p:nvPr/>
        </p:nvSpPr>
        <p:spPr bwMode="auto">
          <a:xfrm>
            <a:off x="6233546" y="5137774"/>
            <a:ext cx="612000" cy="228600"/>
          </a:xfrm>
          <a:custGeom>
            <a:avLst/>
            <a:gdLst>
              <a:gd name="T0" fmla="*/ 504821 w 21600"/>
              <a:gd name="T1" fmla="*/ 0 h 21600"/>
              <a:gd name="T2" fmla="*/ 0 w 21600"/>
              <a:gd name="T3" fmla="*/ 114300 h 21600"/>
              <a:gd name="T4" fmla="*/ 504821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00 h 21600"/>
              <a:gd name="T14" fmla="*/ 16827 w 21600"/>
              <a:gd name="T15" fmla="*/ 16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09" y="0"/>
                </a:moveTo>
                <a:lnTo>
                  <a:pt x="13009" y="4800"/>
                </a:lnTo>
                <a:lnTo>
                  <a:pt x="3375" y="4800"/>
                </a:lnTo>
                <a:lnTo>
                  <a:pt x="3375" y="16800"/>
                </a:lnTo>
                <a:lnTo>
                  <a:pt x="13009" y="16800"/>
                </a:lnTo>
                <a:lnTo>
                  <a:pt x="1300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00"/>
                </a:moveTo>
                <a:lnTo>
                  <a:pt x="1350" y="16800"/>
                </a:lnTo>
                <a:lnTo>
                  <a:pt x="2700" y="16800"/>
                </a:lnTo>
                <a:lnTo>
                  <a:pt x="2700" y="4800"/>
                </a:lnTo>
                <a:close/>
              </a:path>
              <a:path w="21600" h="21600">
                <a:moveTo>
                  <a:pt x="0" y="4800"/>
                </a:moveTo>
                <a:lnTo>
                  <a:pt x="0" y="16800"/>
                </a:lnTo>
                <a:lnTo>
                  <a:pt x="675" y="16800"/>
                </a:lnTo>
                <a:lnTo>
                  <a:pt x="675" y="48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51" name="Line 32"/>
          <p:cNvSpPr>
            <a:spLocks noChangeShapeType="1"/>
          </p:cNvSpPr>
          <p:nvPr/>
        </p:nvSpPr>
        <p:spPr bwMode="auto">
          <a:xfrm rot="19974069" flipH="1">
            <a:off x="2431662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2" name="Line 32"/>
          <p:cNvSpPr>
            <a:spLocks noChangeShapeType="1"/>
          </p:cNvSpPr>
          <p:nvPr/>
        </p:nvSpPr>
        <p:spPr bwMode="auto">
          <a:xfrm rot="19974069" flipH="1">
            <a:off x="1324469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3" name="Line 32"/>
          <p:cNvSpPr>
            <a:spLocks noChangeShapeType="1"/>
          </p:cNvSpPr>
          <p:nvPr/>
        </p:nvSpPr>
        <p:spPr bwMode="auto">
          <a:xfrm rot="19974069" flipH="1">
            <a:off x="1698810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4" name="Line 32"/>
          <p:cNvSpPr>
            <a:spLocks noChangeShapeType="1"/>
          </p:cNvSpPr>
          <p:nvPr/>
        </p:nvSpPr>
        <p:spPr bwMode="auto">
          <a:xfrm rot="19974069" flipH="1">
            <a:off x="2083708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5" name="Line 32"/>
          <p:cNvSpPr>
            <a:spLocks noChangeShapeType="1"/>
          </p:cNvSpPr>
          <p:nvPr/>
        </p:nvSpPr>
        <p:spPr bwMode="auto">
          <a:xfrm rot="19974069" flipH="1">
            <a:off x="3716417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6" name="Line 32"/>
          <p:cNvSpPr>
            <a:spLocks noChangeShapeType="1"/>
          </p:cNvSpPr>
          <p:nvPr/>
        </p:nvSpPr>
        <p:spPr bwMode="auto">
          <a:xfrm rot="19974069" flipH="1">
            <a:off x="2758413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7" name="Line 32"/>
          <p:cNvSpPr>
            <a:spLocks noChangeShapeType="1"/>
          </p:cNvSpPr>
          <p:nvPr/>
        </p:nvSpPr>
        <p:spPr bwMode="auto">
          <a:xfrm rot="19974069" flipH="1">
            <a:off x="3068410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8" name="Line 32"/>
          <p:cNvSpPr>
            <a:spLocks noChangeShapeType="1"/>
          </p:cNvSpPr>
          <p:nvPr/>
        </p:nvSpPr>
        <p:spPr bwMode="auto">
          <a:xfrm rot="19974069" flipH="1">
            <a:off x="3378407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9" name="Line 32"/>
          <p:cNvSpPr>
            <a:spLocks noChangeShapeType="1"/>
          </p:cNvSpPr>
          <p:nvPr/>
        </p:nvSpPr>
        <p:spPr bwMode="auto">
          <a:xfrm rot="19974069" flipH="1">
            <a:off x="4099994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5733480" y="4714884"/>
            <a:ext cx="28575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X</a:t>
            </a:r>
            <a:endParaRPr lang="cs-CZ" sz="1300" dirty="0"/>
          </a:p>
        </p:txBody>
      </p:sp>
      <p:sp>
        <p:nvSpPr>
          <p:cNvPr id="161" name="Text Box 10"/>
          <p:cNvSpPr txBox="1">
            <a:spLocks noChangeArrowheads="1"/>
          </p:cNvSpPr>
          <p:nvPr/>
        </p:nvSpPr>
        <p:spPr bwMode="auto">
          <a:xfrm>
            <a:off x="6929454" y="4714884"/>
            <a:ext cx="28575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Y</a:t>
            </a:r>
            <a:endParaRPr lang="cs-CZ" sz="1300" dirty="0"/>
          </a:p>
        </p:txBody>
      </p:sp>
      <p:sp>
        <p:nvSpPr>
          <p:cNvPr id="162" name="Text Box 10"/>
          <p:cNvSpPr txBox="1">
            <a:spLocks noChangeArrowheads="1"/>
          </p:cNvSpPr>
          <p:nvPr/>
        </p:nvSpPr>
        <p:spPr bwMode="auto">
          <a:xfrm>
            <a:off x="5975502" y="5494066"/>
            <a:ext cx="107157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Predikce</a:t>
            </a:r>
            <a:endParaRPr lang="cs-CZ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08" name="Rectangle 9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smtClean="0"/>
              <a:t>Klasifikace nových pozorování – klasifikační algoritmy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71894" y="1071546"/>
            <a:ext cx="1828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Cílová populace se třemi typy subjektů</a:t>
            </a:r>
            <a:endParaRPr lang="cs-CZ" sz="13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28662" y="2707984"/>
            <a:ext cx="36576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Výběr </a:t>
            </a:r>
            <a:r>
              <a:rPr lang="cs-CZ" sz="1300" dirty="0"/>
              <a:t>subjektů pro </a:t>
            </a:r>
            <a:r>
              <a:rPr lang="cs-CZ" sz="1300" dirty="0" smtClean="0"/>
              <a:t>tzv. </a:t>
            </a:r>
            <a:r>
              <a:rPr lang="cs-CZ" sz="1300" dirty="0" err="1" smtClean="0"/>
              <a:t>trénovací</a:t>
            </a:r>
            <a:r>
              <a:rPr lang="cs-CZ" sz="1300" dirty="0" smtClean="0"/>
              <a:t> soubor</a:t>
            </a:r>
          </a:p>
          <a:p>
            <a:pPr algn="ctr">
              <a:spcBef>
                <a:spcPct val="50000"/>
              </a:spcBef>
            </a:pPr>
            <a:r>
              <a:rPr lang="cs-CZ" sz="1300" dirty="0" smtClean="0"/>
              <a:t>(se zastoupením všech typů)</a:t>
            </a:r>
            <a:endParaRPr lang="cs-CZ" sz="13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46430" y="3995743"/>
            <a:ext cx="3429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Vytvoření rozhodovacího pravidla pro klasifikaci nových pozorování</a:t>
            </a:r>
            <a:endParaRPr lang="cs-CZ" sz="1300" dirty="0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862118" y="1447784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319318" y="12953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24118" y="137158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3081318" y="1485884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2431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005118" y="17525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5479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2166918" y="1857359"/>
            <a:ext cx="123825" cy="123825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2471718" y="19049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33099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2852718" y="1981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2014518" y="1219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2700318" y="167638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3309918" y="121918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3081318" y="1981184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2852718" y="1142984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2166918" y="1981184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1785918" y="182878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2114530" y="2209784"/>
            <a:ext cx="1252538" cy="341313"/>
            <a:chOff x="1839" y="1488"/>
            <a:chExt cx="789" cy="311"/>
          </a:xfrm>
        </p:grpSpPr>
        <p:sp>
          <p:nvSpPr>
            <p:cNvPr id="28" name="Line 29"/>
            <p:cNvSpPr>
              <a:spLocks noChangeShapeType="1"/>
            </p:cNvSpPr>
            <p:nvPr/>
          </p:nvSpPr>
          <p:spPr bwMode="auto">
            <a:xfrm rot="-1625931">
              <a:off x="1839" y="1488"/>
              <a:ext cx="45" cy="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rot="19974069" flipH="1">
              <a:off x="2080" y="1584"/>
              <a:ext cx="3" cy="2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rot="19974069" flipH="1">
              <a:off x="2158" y="1542"/>
              <a:ext cx="150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rot="19974069" flipH="1">
              <a:off x="2310" y="1601"/>
              <a:ext cx="13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rot="19974069" flipH="1">
              <a:off x="2394" y="1625"/>
              <a:ext cx="23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</p:grpSp>
      <p:sp>
        <p:nvSpPr>
          <p:cNvPr id="34" name="Oval 68"/>
          <p:cNvSpPr>
            <a:spLocks noChangeArrowheads="1"/>
          </p:cNvSpPr>
          <p:nvPr/>
        </p:nvSpPr>
        <p:spPr bwMode="auto">
          <a:xfrm>
            <a:off x="2045036" y="3476627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35" name="Oval 69"/>
          <p:cNvSpPr>
            <a:spLocks noChangeArrowheads="1"/>
          </p:cNvSpPr>
          <p:nvPr/>
        </p:nvSpPr>
        <p:spPr bwMode="auto">
          <a:xfrm>
            <a:off x="2340311" y="3476627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36" name="Oval 70"/>
          <p:cNvSpPr>
            <a:spLocks noChangeArrowheads="1"/>
          </p:cNvSpPr>
          <p:nvPr/>
        </p:nvSpPr>
        <p:spPr bwMode="auto">
          <a:xfrm>
            <a:off x="3942711" y="3400427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7" name="Oval 71"/>
          <p:cNvSpPr>
            <a:spLocks noChangeArrowheads="1"/>
          </p:cNvSpPr>
          <p:nvPr/>
        </p:nvSpPr>
        <p:spPr bwMode="auto">
          <a:xfrm>
            <a:off x="1471592" y="3533777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38" name="Oval 72"/>
          <p:cNvSpPr>
            <a:spLocks noChangeArrowheads="1"/>
          </p:cNvSpPr>
          <p:nvPr/>
        </p:nvSpPr>
        <p:spPr bwMode="auto">
          <a:xfrm>
            <a:off x="1271567" y="3552827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39" name="Oval 73"/>
          <p:cNvSpPr>
            <a:spLocks noChangeArrowheads="1"/>
          </p:cNvSpPr>
          <p:nvPr/>
        </p:nvSpPr>
        <p:spPr bwMode="auto">
          <a:xfrm>
            <a:off x="2639059" y="3476627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0" name="Oval 74"/>
          <p:cNvSpPr>
            <a:spLocks noChangeArrowheads="1"/>
          </p:cNvSpPr>
          <p:nvPr/>
        </p:nvSpPr>
        <p:spPr bwMode="auto">
          <a:xfrm>
            <a:off x="3214678" y="3400427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" name="Oval 75"/>
          <p:cNvSpPr>
            <a:spLocks noChangeArrowheads="1"/>
          </p:cNvSpPr>
          <p:nvPr/>
        </p:nvSpPr>
        <p:spPr bwMode="auto">
          <a:xfrm>
            <a:off x="3586153" y="3400427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2" name="AutoShape 76"/>
          <p:cNvSpPr>
            <a:spLocks/>
          </p:cNvSpPr>
          <p:nvPr/>
        </p:nvSpPr>
        <p:spPr bwMode="auto">
          <a:xfrm rot="5400000">
            <a:off x="2622262" y="2050765"/>
            <a:ext cx="228600" cy="3528000"/>
          </a:xfrm>
          <a:prstGeom prst="rightBrace">
            <a:avLst>
              <a:gd name="adj1" fmla="val 42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3" name="Oval 69"/>
          <p:cNvSpPr>
            <a:spLocks noChangeArrowheads="1"/>
          </p:cNvSpPr>
          <p:nvPr/>
        </p:nvSpPr>
        <p:spPr bwMode="auto">
          <a:xfrm>
            <a:off x="2620010" y="5500702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 rot="5400000">
            <a:off x="2301736" y="4842008"/>
            <a:ext cx="864000" cy="324000"/>
          </a:xfrm>
          <a:custGeom>
            <a:avLst/>
            <a:gdLst>
              <a:gd name="T0" fmla="*/ 225829 w 21600"/>
              <a:gd name="T1" fmla="*/ 0 h 21600"/>
              <a:gd name="T2" fmla="*/ 0 w 21600"/>
              <a:gd name="T3" fmla="*/ 114300 h 21600"/>
              <a:gd name="T4" fmla="*/ 225829 w 21600"/>
              <a:gd name="T5" fmla="*/ 228600 h 21600"/>
              <a:gd name="T6" fmla="*/ 4191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6896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39" y="0"/>
                </a:moveTo>
                <a:lnTo>
                  <a:pt x="1163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1639" y="15900"/>
                </a:lnTo>
                <a:lnTo>
                  <a:pt x="1163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5" name="Oval 69"/>
          <p:cNvSpPr>
            <a:spLocks noChangeArrowheads="1"/>
          </p:cNvSpPr>
          <p:nvPr/>
        </p:nvSpPr>
        <p:spPr bwMode="auto">
          <a:xfrm>
            <a:off x="1628756" y="5484416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6" name="AutoShape 81"/>
          <p:cNvSpPr>
            <a:spLocks noChangeArrowheads="1"/>
          </p:cNvSpPr>
          <p:nvPr/>
        </p:nvSpPr>
        <p:spPr bwMode="auto">
          <a:xfrm>
            <a:off x="2124060" y="5493294"/>
            <a:ext cx="304800" cy="228600"/>
          </a:xfrm>
          <a:custGeom>
            <a:avLst/>
            <a:gdLst>
              <a:gd name="T0" fmla="*/ 181596 w 21600"/>
              <a:gd name="T1" fmla="*/ 0 h 21600"/>
              <a:gd name="T2" fmla="*/ 0 w 21600"/>
              <a:gd name="T3" fmla="*/ 114300 h 21600"/>
              <a:gd name="T4" fmla="*/ 181596 w 21600"/>
              <a:gd name="T5" fmla="*/ 228600 h 21600"/>
              <a:gd name="T6" fmla="*/ 304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7477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69" y="0"/>
                </a:moveTo>
                <a:lnTo>
                  <a:pt x="1286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2869" y="15900"/>
                </a:lnTo>
                <a:lnTo>
                  <a:pt x="128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7" name="Text Box 90"/>
          <p:cNvSpPr txBox="1">
            <a:spLocks noChangeArrowheads="1"/>
          </p:cNvSpPr>
          <p:nvPr/>
        </p:nvSpPr>
        <p:spPr bwMode="auto">
          <a:xfrm>
            <a:off x="1285852" y="5386344"/>
            <a:ext cx="303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dirty="0"/>
              <a:t>?</a:t>
            </a:r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>
            <a:off x="4610696" y="6000768"/>
            <a:ext cx="75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9" name="Line 56"/>
          <p:cNvSpPr>
            <a:spLocks noChangeShapeType="1"/>
          </p:cNvSpPr>
          <p:nvPr/>
        </p:nvSpPr>
        <p:spPr bwMode="auto">
          <a:xfrm rot="-5400000">
            <a:off x="3569503" y="3710769"/>
            <a:ext cx="4114800" cy="47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0" name="Line 57"/>
          <p:cNvSpPr>
            <a:spLocks noChangeShapeType="1"/>
          </p:cNvSpPr>
          <p:nvPr/>
        </p:nvSpPr>
        <p:spPr bwMode="auto">
          <a:xfrm rot="10800000">
            <a:off x="4405321" y="1655751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" name="Oval 58"/>
          <p:cNvSpPr>
            <a:spLocks noChangeArrowheads="1"/>
          </p:cNvSpPr>
          <p:nvPr/>
        </p:nvSpPr>
        <p:spPr bwMode="auto">
          <a:xfrm>
            <a:off x="5411796" y="5799126"/>
            <a:ext cx="37465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?</a:t>
            </a:r>
            <a:endParaRPr lang="cs-CZ" sz="2400"/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 rot="-5400000">
            <a:off x="3511559" y="3482963"/>
            <a:ext cx="39703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Zobecnění závěrů</a:t>
            </a:r>
            <a:endParaRPr lang="cs-CZ" sz="1300" dirty="0"/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759152" y="5749687"/>
            <a:ext cx="3955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Schopnost rozhodovacího pravidla adekvátně klasifikovat je třeba ověřit na tzv. testovacím souboru</a:t>
            </a:r>
            <a:endParaRPr lang="cs-CZ" sz="1300" dirty="0"/>
          </a:p>
        </p:txBody>
      </p:sp>
      <p:sp>
        <p:nvSpPr>
          <p:cNvPr id="54" name="Text Box 69"/>
          <p:cNvSpPr txBox="1">
            <a:spLocks noChangeArrowheads="1"/>
          </p:cNvSpPr>
          <p:nvPr/>
        </p:nvSpPr>
        <p:spPr bwMode="auto">
          <a:xfrm>
            <a:off x="6380640" y="3179770"/>
            <a:ext cx="1916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Reprezentativnost</a:t>
            </a:r>
          </a:p>
        </p:txBody>
      </p:sp>
      <p:sp>
        <p:nvSpPr>
          <p:cNvPr id="55" name="Text Box 70"/>
          <p:cNvSpPr txBox="1">
            <a:spLocks noChangeArrowheads="1"/>
          </p:cNvSpPr>
          <p:nvPr/>
        </p:nvSpPr>
        <p:spPr bwMode="auto">
          <a:xfrm>
            <a:off x="6834097" y="4175133"/>
            <a:ext cx="100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Přesnost</a:t>
            </a:r>
          </a:p>
        </p:txBody>
      </p:sp>
      <p:sp>
        <p:nvSpPr>
          <p:cNvPr id="56" name="Text Box 71"/>
          <p:cNvSpPr txBox="1">
            <a:spLocks noChangeArrowheads="1"/>
          </p:cNvSpPr>
          <p:nvPr/>
        </p:nvSpPr>
        <p:spPr bwMode="auto">
          <a:xfrm>
            <a:off x="6665557" y="3681420"/>
            <a:ext cx="1346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Spolehlivost</a:t>
            </a:r>
          </a:p>
        </p:txBody>
      </p:sp>
      <p:sp>
        <p:nvSpPr>
          <p:cNvPr id="57" name="Text Box 72"/>
          <p:cNvSpPr txBox="1">
            <a:spLocks noChangeArrowheads="1"/>
          </p:cNvSpPr>
          <p:nvPr/>
        </p:nvSpPr>
        <p:spPr bwMode="auto">
          <a:xfrm>
            <a:off x="7137431" y="2776545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Biostatistiku lze najít všude…</a:t>
            </a:r>
            <a:endParaRPr lang="cs-CZ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37810" y="3730235"/>
            <a:ext cx="331720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Sběr dat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33513" y="5424561"/>
            <a:ext cx="332580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Interpretace </a:t>
            </a:r>
            <a:r>
              <a:rPr lang="cs-CZ" sz="1600" b="0" i="0" dirty="0">
                <a:solidFill>
                  <a:schemeClr val="accent2"/>
                </a:solidFill>
              </a:rPr>
              <a:t>výsledků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59677" y="2035910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Biologický </a:t>
            </a:r>
            <a:r>
              <a:rPr lang="cs-CZ" sz="1600" b="0" i="0" dirty="0">
                <a:solidFill>
                  <a:schemeClr val="accent2"/>
                </a:solidFill>
              </a:rPr>
              <a:t>/ klinický problém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59677" y="2459490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Hypotéza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59677" y="2883072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solidFill>
                  <a:schemeClr val="accent2"/>
                </a:solidFill>
              </a:rPr>
              <a:t>Plánování experimentu</a:t>
            </a:r>
            <a:endParaRPr lang="cs-CZ" sz="1600" dirty="0">
              <a:solidFill>
                <a:schemeClr val="accent2"/>
              </a:solidFill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754918" y="5848140"/>
            <a:ext cx="36829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Publikace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414" y="2357430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4938430" y="1413817"/>
            <a:ext cx="33172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b="1" i="0" dirty="0" smtClean="0"/>
              <a:t>Biostatistik</a:t>
            </a:r>
            <a:endParaRPr lang="cs-CZ" b="1" i="0" dirty="0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759677" y="1419214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b="1" i="0" dirty="0" smtClean="0"/>
              <a:t>Biolog / klinik</a:t>
            </a:r>
            <a:endParaRPr lang="cs-CZ" b="1" i="0" dirty="0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938430" y="3306883"/>
            <a:ext cx="33172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Návrh uspořádání experimentu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4938430" y="3730463"/>
            <a:ext cx="331720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Sběr dat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4938430" y="4577624"/>
            <a:ext cx="33172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Analýza dat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4934133" y="5001204"/>
            <a:ext cx="332580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Vyhodnocení </a:t>
            </a:r>
            <a:r>
              <a:rPr lang="cs-CZ" sz="1600" b="0" i="0" dirty="0">
                <a:solidFill>
                  <a:schemeClr val="accent2"/>
                </a:solidFill>
              </a:rPr>
              <a:t>výsledků / hypotézy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934133" y="5424785"/>
            <a:ext cx="332580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Interpretace </a:t>
            </a:r>
            <a:r>
              <a:rPr lang="cs-CZ" sz="1600" b="0" i="0" dirty="0">
                <a:solidFill>
                  <a:schemeClr val="accent2"/>
                </a:solidFill>
              </a:rPr>
              <a:t>výsledků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4938430" y="4154044"/>
            <a:ext cx="33172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Příprava dat pro analýzu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4760297" y="2883302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solidFill>
                  <a:schemeClr val="accent2"/>
                </a:solidFill>
              </a:rPr>
              <a:t>Plánování experimentu</a:t>
            </a:r>
            <a:endParaRPr lang="cs-CZ" sz="1600" dirty="0">
              <a:solidFill>
                <a:schemeClr val="accent2"/>
              </a:solidFill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4755538" y="5848370"/>
            <a:ext cx="36829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Publikace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414" y="2781011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3204823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3628403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405198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447556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489914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5322725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414" y="5746080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5746305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Přímá spojovací šipka 54"/>
          <p:cNvCxnSpPr>
            <a:stCxn id="9" idx="3"/>
            <a:endCxn id="36" idx="1"/>
          </p:cNvCxnSpPr>
          <p:nvPr/>
        </p:nvCxnSpPr>
        <p:spPr>
          <a:xfrm>
            <a:off x="4255018" y="3913592"/>
            <a:ext cx="683412" cy="22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>
            <a:stCxn id="12" idx="3"/>
            <a:endCxn id="39" idx="1"/>
          </p:cNvCxnSpPr>
          <p:nvPr/>
        </p:nvCxnSpPr>
        <p:spPr>
          <a:xfrm>
            <a:off x="4259315" y="5607917"/>
            <a:ext cx="674818" cy="22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/>
          <p:nvPr/>
        </p:nvCxnSpPr>
        <p:spPr>
          <a:xfrm>
            <a:off x="4268492" y="6018524"/>
            <a:ext cx="674726" cy="22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4254748" y="3080688"/>
            <a:ext cx="683320" cy="22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 rot="16200000">
            <a:off x="-1433756" y="3921574"/>
            <a:ext cx="3808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Obecné schéma průběhu experimentu</a:t>
            </a:r>
            <a:endParaRPr lang="cs-CZ" dirty="0"/>
          </a:p>
        </p:txBody>
      </p:sp>
      <p:cxnSp>
        <p:nvCxnSpPr>
          <p:cNvPr id="42" name="Přímá spojovací šipka 41"/>
          <p:cNvCxnSpPr/>
          <p:nvPr/>
        </p:nvCxnSpPr>
        <p:spPr>
          <a:xfrm rot="5400000">
            <a:off x="-1320100" y="4106126"/>
            <a:ext cx="4212000" cy="22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15" y="1214422"/>
            <a:ext cx="8215370" cy="1470025"/>
          </a:xfrm>
        </p:spPr>
        <p:txBody>
          <a:bodyPr/>
          <a:lstStyle/>
          <a:p>
            <a:r>
              <a:rPr lang="cs-CZ" dirty="0" smtClean="0"/>
              <a:t>3.</a:t>
            </a:r>
            <a:r>
              <a:rPr lang="en-US" dirty="0" smtClean="0"/>
              <a:t> </a:t>
            </a:r>
            <a:r>
              <a:rPr lang="cs-CZ" dirty="0" smtClean="0"/>
              <a:t>Klíčové aspekty biostatistiky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7158" y="3500438"/>
            <a:ext cx="8429684" cy="80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cs-CZ" i="1" dirty="0" smtClean="0"/>
              <a:t>„</a:t>
            </a:r>
            <a:r>
              <a:rPr lang="en-US" i="1" dirty="0" smtClean="0"/>
              <a:t>Statistical analysis allows us to put limits on our uncertainty, but not to prove anything.</a:t>
            </a:r>
            <a:r>
              <a:rPr lang="cs-CZ" i="1" dirty="0" smtClean="0"/>
              <a:t>“</a:t>
            </a:r>
          </a:p>
          <a:p>
            <a:pPr algn="r">
              <a:lnSpc>
                <a:spcPct val="135000"/>
              </a:lnSpc>
              <a:defRPr/>
            </a:pPr>
            <a:r>
              <a:rPr lang="cs-CZ" dirty="0" err="1" smtClean="0"/>
              <a:t>Douglas</a:t>
            </a:r>
            <a:r>
              <a:rPr lang="cs-CZ" dirty="0" smtClean="0"/>
              <a:t> G. Altman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biostatistiky</a:t>
            </a:r>
            <a:endParaRPr lang="cs-C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333488" y="1539876"/>
          <a:ext cx="6477024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803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V jakémkoliv hodnocení se snažíme vyhnout </a:t>
            </a:r>
            <a:r>
              <a:rPr lang="cs-CZ" b="1" dirty="0" smtClean="0"/>
              <a:t>zkreslení</a:t>
            </a:r>
            <a:r>
              <a:rPr lang="cs-CZ" dirty="0" smtClean="0"/>
              <a:t> </a:t>
            </a:r>
            <a:r>
              <a:rPr lang="cs-CZ" b="1" dirty="0" smtClean="0"/>
              <a:t>výsledků</a:t>
            </a:r>
            <a:r>
              <a:rPr lang="cs-CZ" dirty="0" smtClean="0"/>
              <a:t> („</a:t>
            </a:r>
            <a:r>
              <a:rPr lang="cs-CZ" dirty="0" err="1" smtClean="0"/>
              <a:t>biased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“) – tedy zkreslení výsledků jinými faktory než těmi, které jsou cíli studie.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Statistické srovnání není nikdy 100% spolehlivé, existuje náhoda a tedy i pravděpodobnost chybného úsudku – to nelze ovlivnit.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Chceme použít adekvátní metody pro odstranění vlivů, které by zkreslily výsledky a nebyly přitom náhodné (např. zastoupení pohlaví).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b="0" i="0" dirty="0" smtClean="0">
              <a:latin typeface="+mn-lt"/>
            </a:endParaRPr>
          </a:p>
        </p:txBody>
      </p:sp>
      <p:pic>
        <p:nvPicPr>
          <p:cNvPr id="10" name="Obrázek 9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428736"/>
            <a:ext cx="7803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Pojem </a:t>
            </a:r>
            <a:r>
              <a:rPr lang="cs-CZ" b="1" dirty="0" smtClean="0"/>
              <a:t>zavádějící faktor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Pro zavádějící faktor současně platí, že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přímo nebo nepřímo ovlivňuje sledovaný následek,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je ve vztahu se studovanou expozicí ,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není mezikrokem mezi expozicí a následkem.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b="0" i="0" dirty="0" smtClean="0">
              <a:latin typeface="+mn-lt"/>
            </a:endParaRPr>
          </a:p>
        </p:txBody>
      </p:sp>
      <p:pic>
        <p:nvPicPr>
          <p:cNvPr id="10" name="Obrázek 9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2291943" y="3643314"/>
          <a:ext cx="4560115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428736"/>
            <a:ext cx="7803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Příklad na </a:t>
            </a:r>
            <a:r>
              <a:rPr lang="cs-CZ" b="1" dirty="0" smtClean="0"/>
              <a:t>zavádějící faktor </a:t>
            </a:r>
            <a:r>
              <a:rPr lang="cs-CZ" dirty="0" smtClean="0"/>
              <a:t>(přímo nebo nepřímo ovlivňuje sledovaný následek, je ve vztahu se studovanou expozicí , není mezikrokem mezi expozicí a následkem).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b="0" i="0" dirty="0" smtClean="0">
              <a:latin typeface="+mn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271732" y="2728300"/>
          <a:ext cx="6600537" cy="343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462" y="1809000"/>
            <a:ext cx="418707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500174"/>
            <a:ext cx="81227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Čím by mohl být způsoben pozorovaný rozdíl v 10letém přežití pacientů s nádorem trávicího traktu?</a:t>
            </a:r>
          </a:p>
        </p:txBody>
      </p:sp>
      <p:pic>
        <p:nvPicPr>
          <p:cNvPr id="491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573" y="2565224"/>
            <a:ext cx="345085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5808698" y="3334408"/>
            <a:ext cx="351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smtClean="0">
                <a:ln>
                  <a:noFill/>
                </a:ln>
                <a:effectLst/>
              </a:rPr>
              <a:t>?</a:t>
            </a:r>
            <a:endParaRPr kumimoji="0" lang="cs-CZ" sz="10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5715008" y="3121597"/>
            <a:ext cx="0" cy="86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 algn="ctr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1600" dirty="0" smtClean="0"/>
              <a:t>Přednášky</a:t>
            </a:r>
          </a:p>
          <a:p>
            <a:pPr marL="177800" indent="-177800" algn="ctr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1600" dirty="0" smtClean="0"/>
              <a:t>Skripta</a:t>
            </a:r>
          </a:p>
          <a:p>
            <a:pPr marL="177800" indent="-177800" algn="ctr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1600" dirty="0" smtClean="0"/>
              <a:t>Web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1600" dirty="0" smtClean="0"/>
          </a:p>
          <a:p>
            <a:pPr marL="182563" indent="-182563">
              <a:lnSpc>
                <a:spcPct val="135000"/>
              </a:lnSpc>
              <a:defRPr/>
            </a:pPr>
            <a:r>
              <a:rPr lang="cs-CZ" sz="1600" dirty="0" smtClean="0"/>
              <a:t>Česky: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en-US" sz="1600" dirty="0" err="1" smtClean="0"/>
              <a:t>Zvárová</a:t>
            </a:r>
            <a:r>
              <a:rPr lang="en-US" sz="1600" dirty="0" smtClean="0"/>
              <a:t> J</a:t>
            </a:r>
            <a:r>
              <a:rPr lang="cs-CZ" sz="1600" dirty="0" smtClean="0"/>
              <a:t> (2001)</a:t>
            </a:r>
            <a:r>
              <a:rPr lang="en-US" sz="1600" dirty="0" smtClean="0"/>
              <a:t> </a:t>
            </a:r>
            <a:r>
              <a:rPr lang="cs-CZ" sz="1600" i="1" dirty="0" smtClean="0"/>
              <a:t>Základy statistiky pro biomedicínské obory</a:t>
            </a:r>
            <a:r>
              <a:rPr lang="en-US" sz="1600" dirty="0" smtClean="0"/>
              <a:t>,</a:t>
            </a:r>
            <a:r>
              <a:rPr lang="cs-CZ" sz="1600" dirty="0" smtClean="0"/>
              <a:t> Karolinum, Praha.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err="1" smtClean="0"/>
              <a:t>Zvára</a:t>
            </a:r>
            <a:r>
              <a:rPr lang="cs-CZ" sz="1600" dirty="0" smtClean="0"/>
              <a:t> K (2006) </a:t>
            </a:r>
            <a:r>
              <a:rPr lang="cs-CZ" sz="1600" i="1" dirty="0" smtClean="0"/>
              <a:t>Biostatistika</a:t>
            </a:r>
            <a:r>
              <a:rPr lang="cs-CZ" sz="1600" dirty="0" smtClean="0"/>
              <a:t>, Karolinum, Praha.</a:t>
            </a:r>
          </a:p>
          <a:p>
            <a:pPr marL="182563" indent="-182563">
              <a:lnSpc>
                <a:spcPct val="135000"/>
              </a:lnSpc>
              <a:defRPr/>
            </a:pPr>
            <a:endParaRPr lang="cs-CZ" sz="1600" dirty="0" smtClean="0"/>
          </a:p>
          <a:p>
            <a:pPr marL="182563" indent="-182563">
              <a:lnSpc>
                <a:spcPct val="135000"/>
              </a:lnSpc>
              <a:defRPr/>
            </a:pPr>
            <a:r>
              <a:rPr lang="cs-CZ" sz="1600" dirty="0" smtClean="0"/>
              <a:t>Anglicky: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en-US" sz="1600" dirty="0" smtClean="0"/>
              <a:t>Altman DG (1991) </a:t>
            </a:r>
            <a:r>
              <a:rPr lang="en-US" sz="1600" i="1" dirty="0" smtClean="0"/>
              <a:t>Practical statistics for medical research</a:t>
            </a:r>
            <a:r>
              <a:rPr lang="en-US" sz="1600" dirty="0" smtClean="0"/>
              <a:t>, </a:t>
            </a:r>
            <a:r>
              <a:rPr lang="en-US" sz="1600" dirty="0" err="1" smtClean="0"/>
              <a:t>Chapman&amp;Hall</a:t>
            </a:r>
            <a:r>
              <a:rPr lang="en-US" sz="1600" dirty="0" smtClean="0"/>
              <a:t>/CRC, London.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en-US" sz="1600" b="0" i="0" dirty="0" err="1" smtClean="0">
                <a:latin typeface="+mn-lt"/>
              </a:rPr>
              <a:t>Zar</a:t>
            </a:r>
            <a:r>
              <a:rPr lang="en-US" sz="1600" b="0" i="0" dirty="0" smtClean="0">
                <a:latin typeface="+mn-lt"/>
              </a:rPr>
              <a:t> JH (1999</a:t>
            </a:r>
            <a:r>
              <a:rPr lang="en-US" sz="1600" dirty="0" smtClean="0"/>
              <a:t>) </a:t>
            </a:r>
            <a:r>
              <a:rPr lang="en-US" sz="1600" i="1" dirty="0" err="1" smtClean="0"/>
              <a:t>Biostatistical</a:t>
            </a:r>
            <a:r>
              <a:rPr lang="en-US" sz="1600" i="1" dirty="0" smtClean="0"/>
              <a:t> analysis</a:t>
            </a:r>
            <a:r>
              <a:rPr lang="en-US" sz="1600" dirty="0" smtClean="0"/>
              <a:t>, Prentice-Hall, New Jersey.</a:t>
            </a:r>
            <a:endParaRPr lang="cs-CZ" sz="16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16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en-US" sz="16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500174"/>
            <a:ext cx="80507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Čím by mohl být způsoben pozorovaný rozdíl v 10letém přežití pacientů s nádorem trávicího traktu?</a:t>
            </a:r>
          </a:p>
        </p:txBody>
      </p:sp>
      <p:pic>
        <p:nvPicPr>
          <p:cNvPr id="491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637232"/>
            <a:ext cx="345085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4033663" y="3614210"/>
            <a:ext cx="351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effectLst/>
              </a:rPr>
              <a:t>?</a:t>
            </a:r>
            <a:endParaRPr kumimoji="0" lang="cs-CZ" sz="1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3939973" y="3401399"/>
            <a:ext cx="0" cy="86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72066" y="3065860"/>
            <a:ext cx="28571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FF0000"/>
                </a:solidFill>
              </a:rPr>
              <a:t>Léčba?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FF0000"/>
                </a:solidFill>
              </a:rPr>
              <a:t>Nějaký prognostický faktor?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FF0000"/>
                </a:solidFill>
              </a:rPr>
              <a:t>Stadium nemoci?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FF0000"/>
                </a:solidFill>
              </a:rPr>
              <a:t>Věk?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500174"/>
            <a:ext cx="80507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cs-CZ" dirty="0" smtClean="0"/>
              <a:t>Zkreslení výsledků souvisí s pojmem „</a:t>
            </a:r>
            <a:r>
              <a:rPr lang="cs-CZ" b="1" dirty="0" smtClean="0"/>
              <a:t>validita klinické studie</a:t>
            </a:r>
            <a:r>
              <a:rPr lang="cs-CZ" dirty="0" smtClean="0"/>
              <a:t>“.</a:t>
            </a:r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cs-CZ" dirty="0" smtClean="0"/>
              <a:t>Medicína založená na důkazech – zajímají nás pouze </a:t>
            </a:r>
            <a:r>
              <a:rPr lang="cs-CZ" b="1" dirty="0" smtClean="0"/>
              <a:t>„kvalitní“ důkazy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cs-CZ" dirty="0" smtClean="0"/>
              <a:t>Hlavním aspektem kvality je </a:t>
            </a:r>
            <a:r>
              <a:rPr lang="cs-CZ" b="1" dirty="0" smtClean="0"/>
              <a:t>validita získaných výsledků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cs-CZ" b="1" dirty="0" smtClean="0"/>
              <a:t>Interní validita studie</a:t>
            </a:r>
            <a:r>
              <a:rPr lang="cs-CZ" dirty="0" smtClean="0"/>
              <a:t>: odráží, jak moc lze rozdíly v účinnosti a bezpečnosti pozorované u srovnávaných skupin přisuzovat sledované intervenci. Chceme minimalizovat nenáhodnou chybu (zkreslení).</a:t>
            </a:r>
            <a:endParaRPr lang="en-US" dirty="0" smtClean="0"/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endParaRPr lang="en-US" dirty="0" smtClean="0"/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cs-CZ" b="1" dirty="0" smtClean="0"/>
              <a:t>Externí validita studie</a:t>
            </a:r>
            <a:r>
              <a:rPr lang="cs-CZ" dirty="0" smtClean="0"/>
              <a:t>: odráží </a:t>
            </a:r>
            <a:r>
              <a:rPr lang="cs-CZ" dirty="0" err="1" smtClean="0"/>
              <a:t>zobecnitelnost</a:t>
            </a:r>
            <a:r>
              <a:rPr lang="cs-CZ" dirty="0" smtClean="0"/>
              <a:t> (z hlediska korektnosti) výsledků na jiné populace a experimentální podmínky.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reprezentativnost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43743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Pojem </a:t>
            </a:r>
            <a:r>
              <a:rPr lang="cs-CZ" sz="2000" b="1" i="0" dirty="0" smtClean="0">
                <a:latin typeface="+mn-lt"/>
              </a:rPr>
              <a:t>cílová populace</a:t>
            </a:r>
            <a:r>
              <a:rPr lang="cs-CZ" sz="2000" i="0" dirty="0" smtClean="0">
                <a:latin typeface="+mn-lt"/>
              </a:rPr>
              <a:t> – skupina subjektů, o které chceme zjistit nějakou informaci.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Pojem </a:t>
            </a:r>
            <a:r>
              <a:rPr lang="cs-CZ" sz="2000" b="1" i="0" dirty="0" smtClean="0">
                <a:latin typeface="+mn-lt"/>
              </a:rPr>
              <a:t>experimentální vzorek</a:t>
            </a:r>
            <a:r>
              <a:rPr lang="cs-CZ" sz="2000" i="0" dirty="0" smtClean="0">
                <a:latin typeface="+mn-lt"/>
              </a:rPr>
              <a:t> – podskupina cílové populace, kterou „máme k dispozici“.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Musí odpovídat svými charakteristikami cílové populaci</a:t>
            </a:r>
            <a:r>
              <a:rPr lang="cs-CZ" dirty="0" smtClean="0"/>
              <a:t>.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i="0" dirty="0" smtClean="0">
                <a:latin typeface="+mn-lt"/>
              </a:rPr>
              <a:t>Chceme totiž zobecnit výsledky na celou cílovou populaci.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i="0" dirty="0" smtClean="0">
                <a:latin typeface="+mn-lt"/>
              </a:rPr>
              <a:t>Souvislost s náhodným výběrem.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786314" y="2071678"/>
          <a:ext cx="4286280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reprezentativnost</a:t>
            </a:r>
            <a:endParaRPr lang="cs-CZ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7653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89690" y="1285860"/>
            <a:ext cx="2906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Aplikace metod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5500694" y="1757408"/>
            <a:ext cx="71438" cy="4286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28794" y="5814972"/>
            <a:ext cx="2906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Klíčový krok</a:t>
            </a:r>
          </a:p>
        </p:txBody>
      </p:sp>
      <p:sp>
        <p:nvSpPr>
          <p:cNvPr id="11" name="Šipka dolů 10"/>
          <p:cNvSpPr/>
          <p:nvPr/>
        </p:nvSpPr>
        <p:spPr>
          <a:xfrm flipV="1">
            <a:off x="3339798" y="5357826"/>
            <a:ext cx="71438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srovnatelnost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Korektní výsledky při srovnávacích analýzách lze získat pouze při srovnávání srovnatelného.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V kontrolovaných klinických studiích je 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sz="2000" dirty="0" smtClean="0"/>
              <a:t>	</a:t>
            </a:r>
            <a:r>
              <a:rPr lang="cs-CZ" sz="2000" b="0" i="0" dirty="0" smtClean="0">
                <a:latin typeface="+mn-lt"/>
              </a:rPr>
              <a:t>srovnatelnost zajištěna  randomizací.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U studií bez randomizace je nutné se tématu 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sz="2000" dirty="0" smtClean="0"/>
              <a:t>	</a:t>
            </a:r>
            <a:r>
              <a:rPr lang="cs-CZ" sz="2000" b="0" i="0" dirty="0" smtClean="0">
                <a:latin typeface="+mn-lt"/>
              </a:rPr>
              <a:t>srovnatelnosti skupin věnovat.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b="0" i="0" dirty="0" smtClean="0">
              <a:latin typeface="+mn-lt"/>
            </a:endParaRP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Metody adjustace, </a:t>
            </a:r>
            <a:r>
              <a:rPr lang="cs-CZ" sz="2000" dirty="0" err="1" smtClean="0"/>
              <a:t>matching</a:t>
            </a:r>
            <a:r>
              <a:rPr lang="cs-CZ" sz="2000" dirty="0" smtClean="0"/>
              <a:t>, </a:t>
            </a:r>
            <a:r>
              <a:rPr lang="cs-CZ" sz="2000" dirty="0" err="1" smtClean="0"/>
              <a:t>propensity</a:t>
            </a:r>
            <a:r>
              <a:rPr lang="cs-CZ" sz="2000" dirty="0" smtClean="0"/>
              <a:t> </a:t>
            </a:r>
            <a:r>
              <a:rPr lang="cs-CZ" sz="2000" dirty="0" err="1" smtClean="0"/>
              <a:t>scores</a:t>
            </a:r>
            <a:r>
              <a:rPr lang="cs-CZ" sz="2000" dirty="0" smtClean="0"/>
              <a:t>.</a:t>
            </a:r>
            <a:endParaRPr lang="cs-CZ" sz="2000" b="0" i="0" dirty="0" smtClean="0">
              <a:latin typeface="+mn-lt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71810"/>
            <a:ext cx="2190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spolehlivost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Ve většině studií nás zajímá kvantifikace sledovaného efektu nebo charakteristiky, obecně náhodné veličiny, ve formě jednoho čísla, bodového odhadu.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b="0" i="0" dirty="0" smtClean="0">
              <a:latin typeface="+mn-lt"/>
            </a:endParaRP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Bodový odhad je však sám o sobě nedostatečný.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Je nutné ho doplnit intervalovým odhadem, který odpovídá pravděpodobnostnímu chování sledované veličiny, tedy odpovídá určité spolehlivosti výsledku.</a:t>
            </a:r>
          </a:p>
        </p:txBody>
      </p:sp>
      <p:pic>
        <p:nvPicPr>
          <p:cNvPr id="4" name="Obrázek 3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spolehlivost</a:t>
            </a:r>
            <a:endParaRPr lang="cs-CZ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66854"/>
            <a:ext cx="571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Přímá spojovací čára 27"/>
          <p:cNvCxnSpPr/>
          <p:nvPr/>
        </p:nvCxnSpPr>
        <p:spPr>
          <a:xfrm>
            <a:off x="3052228" y="5192925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500790" y="5264363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31" name="Přímá spojovací čára 30"/>
          <p:cNvCxnSpPr/>
          <p:nvPr/>
        </p:nvCxnSpPr>
        <p:spPr>
          <a:xfrm rot="5400000">
            <a:off x="3357650" y="5201803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286212" y="5264363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33" name="Přímá spojovací čára 32"/>
          <p:cNvCxnSpPr/>
          <p:nvPr/>
        </p:nvCxnSpPr>
        <p:spPr>
          <a:xfrm rot="5400000">
            <a:off x="4143372" y="5201803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080812" y="5264363"/>
            <a:ext cx="263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endParaRPr lang="el-GR" sz="1400" i="0" baseline="-25000" dirty="0"/>
          </a:p>
        </p:txBody>
      </p:sp>
      <p:cxnSp>
        <p:nvCxnSpPr>
          <p:cNvPr id="35" name="Přímá spojovací šipka 34"/>
          <p:cNvCxnSpPr/>
          <p:nvPr/>
        </p:nvCxnSpPr>
        <p:spPr>
          <a:xfrm rot="5400000">
            <a:off x="3746714" y="4539148"/>
            <a:ext cx="93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57686" y="4071942"/>
            <a:ext cx="47120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Měříme sledovanou veličinu a následně spočítáme odhad.</a:t>
            </a:r>
          </a:p>
          <a:p>
            <a:endParaRPr lang="cs-CZ" sz="1400" dirty="0" smtClean="0"/>
          </a:p>
          <a:p>
            <a:r>
              <a:rPr lang="cs-CZ" sz="1400" i="0" dirty="0" smtClean="0"/>
              <a:t>Jak moc lze tento bodový odhad zobecnit na cílovou populaci?</a:t>
            </a:r>
            <a:endParaRPr lang="el-GR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spolehlivost</a:t>
            </a:r>
            <a:endParaRPr lang="cs-CZ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66854"/>
            <a:ext cx="571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Přímá spojovací čára 27"/>
          <p:cNvCxnSpPr/>
          <p:nvPr/>
        </p:nvCxnSpPr>
        <p:spPr>
          <a:xfrm>
            <a:off x="3052228" y="5192925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500790" y="5264363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31" name="Přímá spojovací čára 30"/>
          <p:cNvCxnSpPr/>
          <p:nvPr/>
        </p:nvCxnSpPr>
        <p:spPr>
          <a:xfrm rot="5400000">
            <a:off x="3357650" y="5201803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286212" y="5264363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33" name="Přímá spojovací čára 32"/>
          <p:cNvCxnSpPr/>
          <p:nvPr/>
        </p:nvCxnSpPr>
        <p:spPr>
          <a:xfrm rot="5400000">
            <a:off x="4143372" y="5201803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080812" y="5264363"/>
            <a:ext cx="263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endParaRPr lang="el-GR" sz="1400" i="0" baseline="-25000" dirty="0"/>
          </a:p>
        </p:txBody>
      </p:sp>
      <p:cxnSp>
        <p:nvCxnSpPr>
          <p:cNvPr id="35" name="Přímá spojovací šipka 34"/>
          <p:cNvCxnSpPr/>
          <p:nvPr/>
        </p:nvCxnSpPr>
        <p:spPr>
          <a:xfrm rot="5400000">
            <a:off x="3746714" y="4539148"/>
            <a:ext cx="93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57686" y="4071942"/>
            <a:ext cx="32565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Opět měříme sledovanou veličinu.</a:t>
            </a:r>
          </a:p>
          <a:p>
            <a:endParaRPr lang="cs-CZ" sz="1400" dirty="0" smtClean="0"/>
          </a:p>
          <a:p>
            <a:r>
              <a:rPr lang="cs-CZ" sz="1400" i="0" dirty="0" smtClean="0"/>
              <a:t>Jaký je rozdíl? </a:t>
            </a:r>
          </a:p>
          <a:p>
            <a:r>
              <a:rPr lang="cs-CZ" sz="1400" i="0" dirty="0" smtClean="0"/>
              <a:t>A co když naopak přidáme někoho jiného?</a:t>
            </a:r>
            <a:endParaRPr lang="el-GR" sz="1400" i="0" dirty="0"/>
          </a:p>
        </p:txBody>
      </p:sp>
      <p:cxnSp>
        <p:nvCxnSpPr>
          <p:cNvPr id="14" name="Přímá spojovací čára 13"/>
          <p:cNvCxnSpPr/>
          <p:nvPr/>
        </p:nvCxnSpPr>
        <p:spPr>
          <a:xfrm rot="16200000" flipH="1">
            <a:off x="2562652" y="2393149"/>
            <a:ext cx="1714512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 flipH="1" flipV="1">
            <a:off x="2562651" y="2393149"/>
            <a:ext cx="1714512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4040790" y="5201803"/>
            <a:ext cx="1428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78230" y="5264363"/>
            <a:ext cx="266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y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rot="5400000">
            <a:off x="3644132" y="4539148"/>
            <a:ext cx="936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spolehlivost</a:t>
            </a:r>
            <a:endParaRPr lang="cs-CZ" dirty="0"/>
          </a:p>
        </p:txBody>
      </p:sp>
      <p:pic>
        <p:nvPicPr>
          <p:cNvPr id="4" name="Obrázek 3" descr="600px-Icon-Warning-Re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  <p:cxnSp>
        <p:nvCxnSpPr>
          <p:cNvPr id="6" name="Přímá spojovací čára 5"/>
          <p:cNvCxnSpPr/>
          <p:nvPr/>
        </p:nvCxnSpPr>
        <p:spPr>
          <a:xfrm>
            <a:off x="142844" y="3768433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91406" y="3839871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8" name="Přímá spojovací čára 7"/>
          <p:cNvCxnSpPr/>
          <p:nvPr/>
        </p:nvCxnSpPr>
        <p:spPr>
          <a:xfrm rot="5400000">
            <a:off x="448266" y="3777311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6828" y="3839871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10" name="Přímá spojovací čára 9"/>
          <p:cNvCxnSpPr/>
          <p:nvPr/>
        </p:nvCxnSpPr>
        <p:spPr>
          <a:xfrm rot="5400000">
            <a:off x="1591274" y="3777311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19836" y="3839871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r>
              <a:rPr lang="cs-CZ" sz="1400" i="0" baseline="-25000" dirty="0" smtClean="0"/>
              <a:t>1</a:t>
            </a:r>
            <a:endParaRPr lang="el-GR" sz="1400" i="0" baseline="-250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 l="17035" t="13393" r="18252" b="24107"/>
          <a:stretch>
            <a:fillRect/>
          </a:stretch>
        </p:blipFill>
        <p:spPr bwMode="auto">
          <a:xfrm>
            <a:off x="787604" y="1714487"/>
            <a:ext cx="1754997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Přímá spojovací šipka 14"/>
          <p:cNvCxnSpPr/>
          <p:nvPr/>
        </p:nvCxnSpPr>
        <p:spPr>
          <a:xfrm rot="5400000">
            <a:off x="1392616" y="3332931"/>
            <a:ext cx="54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 descr="tiroles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3372" y="1757429"/>
            <a:ext cx="457200" cy="457200"/>
          </a:xfrm>
          <a:prstGeom prst="rect">
            <a:avLst/>
          </a:prstGeom>
        </p:spPr>
      </p:pic>
      <p:pic>
        <p:nvPicPr>
          <p:cNvPr id="17" name="Obrázek 16" descr="african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1981" y="1907429"/>
            <a:ext cx="457200" cy="457200"/>
          </a:xfrm>
          <a:prstGeom prst="rect">
            <a:avLst/>
          </a:prstGeom>
        </p:spPr>
      </p:pic>
      <p:pic>
        <p:nvPicPr>
          <p:cNvPr id="18" name="Obrázek 17" descr="arabian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00590" y="2057429"/>
            <a:ext cx="457200" cy="457200"/>
          </a:xfrm>
          <a:prstGeom prst="rect">
            <a:avLst/>
          </a:prstGeom>
        </p:spPr>
      </p:pic>
      <p:pic>
        <p:nvPicPr>
          <p:cNvPr id="19" name="Obrázek 18" descr="esquimal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9199" y="2207429"/>
            <a:ext cx="457200" cy="457200"/>
          </a:xfrm>
          <a:prstGeom prst="rect">
            <a:avLst/>
          </a:prstGeom>
        </p:spPr>
      </p:pic>
      <p:pic>
        <p:nvPicPr>
          <p:cNvPr id="20" name="Obrázek 19" descr="russian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8" y="2428867"/>
            <a:ext cx="457200" cy="457200"/>
          </a:xfrm>
          <a:prstGeom prst="rect">
            <a:avLst/>
          </a:prstGeom>
        </p:spPr>
      </p:pic>
      <p:cxnSp>
        <p:nvCxnSpPr>
          <p:cNvPr id="21" name="Přímá spojovací čára 20"/>
          <p:cNvCxnSpPr/>
          <p:nvPr/>
        </p:nvCxnSpPr>
        <p:spPr>
          <a:xfrm>
            <a:off x="3052228" y="3764164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500790" y="383560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23" name="Přímá spojovací čára 22"/>
          <p:cNvCxnSpPr/>
          <p:nvPr/>
        </p:nvCxnSpPr>
        <p:spPr>
          <a:xfrm rot="5400000">
            <a:off x="3357650" y="377304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286212" y="383560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25" name="Přímá spojovací čára 24"/>
          <p:cNvCxnSpPr/>
          <p:nvPr/>
        </p:nvCxnSpPr>
        <p:spPr>
          <a:xfrm rot="5400000">
            <a:off x="4143372" y="377304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071934" y="3835602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r>
              <a:rPr lang="cs-CZ" sz="1400" i="0" baseline="-25000" dirty="0" smtClean="0"/>
              <a:t>2</a:t>
            </a:r>
            <a:endParaRPr lang="el-GR" sz="1400" i="0" baseline="-25000" dirty="0"/>
          </a:p>
        </p:txBody>
      </p:sp>
      <p:cxnSp>
        <p:nvCxnSpPr>
          <p:cNvPr id="27" name="Přímá spojovací šipka 26"/>
          <p:cNvCxnSpPr/>
          <p:nvPr/>
        </p:nvCxnSpPr>
        <p:spPr>
          <a:xfrm rot="5400000">
            <a:off x="3944714" y="3328662"/>
            <a:ext cx="54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ázek 28" descr="earth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80" y="1560371"/>
            <a:ext cx="1416620" cy="1440000"/>
          </a:xfrm>
          <a:prstGeom prst="rect">
            <a:avLst/>
          </a:prstGeom>
        </p:spPr>
      </p:pic>
      <p:cxnSp>
        <p:nvCxnSpPr>
          <p:cNvPr id="28" name="Přímá spojovací čára 27"/>
          <p:cNvCxnSpPr/>
          <p:nvPr/>
        </p:nvCxnSpPr>
        <p:spPr>
          <a:xfrm>
            <a:off x="6052624" y="3764164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8501186" y="383560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31" name="Přímá spojovací čára 30"/>
          <p:cNvCxnSpPr/>
          <p:nvPr/>
        </p:nvCxnSpPr>
        <p:spPr>
          <a:xfrm rot="5400000">
            <a:off x="6358046" y="377304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286608" y="383560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33" name="Přímá spojovací čára 32"/>
          <p:cNvCxnSpPr/>
          <p:nvPr/>
        </p:nvCxnSpPr>
        <p:spPr>
          <a:xfrm rot="5400000">
            <a:off x="7268888" y="377304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7215206" y="3835602"/>
            <a:ext cx="263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endParaRPr lang="el-GR" sz="1400" i="0" baseline="-25000" dirty="0"/>
          </a:p>
        </p:txBody>
      </p:sp>
      <p:cxnSp>
        <p:nvCxnSpPr>
          <p:cNvPr id="35" name="Přímá spojovací šipka 34"/>
          <p:cNvCxnSpPr/>
          <p:nvPr/>
        </p:nvCxnSpPr>
        <p:spPr>
          <a:xfrm rot="5400000">
            <a:off x="7070230" y="3328662"/>
            <a:ext cx="54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6286512" y="4214818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cs-CZ" sz="1400" i="0" dirty="0" smtClean="0"/>
              <a:t>Umíme-li „změřit“ celou cílovou populaci, nepotřebujeme interval spolehlivosti, protože jsme schopni odhadnout sledovaný parametr přesně – v praxi je tato situace nereálná.</a:t>
            </a:r>
            <a:endParaRPr lang="el-GR" sz="1400" i="0" dirty="0"/>
          </a:p>
        </p:txBody>
      </p:sp>
      <p:sp>
        <p:nvSpPr>
          <p:cNvPr id="37" name="Pravá složená závorka 36"/>
          <p:cNvSpPr/>
          <p:nvPr/>
        </p:nvSpPr>
        <p:spPr>
          <a:xfrm rot="5400000">
            <a:off x="2750331" y="1464456"/>
            <a:ext cx="357190" cy="5572164"/>
          </a:xfrm>
          <a:prstGeom prst="rightBrace">
            <a:avLst>
              <a:gd name="adj1" fmla="val 580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142844" y="5709613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591406" y="5781051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40" name="Přímá spojovací čára 39"/>
          <p:cNvCxnSpPr/>
          <p:nvPr/>
        </p:nvCxnSpPr>
        <p:spPr>
          <a:xfrm rot="5400000">
            <a:off x="448266" y="5718491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76828" y="5781051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42" name="Přímá spojovací čára 41"/>
          <p:cNvCxnSpPr/>
          <p:nvPr/>
        </p:nvCxnSpPr>
        <p:spPr>
          <a:xfrm rot="5400000">
            <a:off x="1591274" y="5718491"/>
            <a:ext cx="1428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19836" y="5781051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x</a:t>
            </a:r>
            <a:r>
              <a:rPr lang="cs-CZ" sz="1400" i="0" baseline="-25000" dirty="0" smtClean="0">
                <a:solidFill>
                  <a:srgbClr val="FF0000"/>
                </a:solidFill>
              </a:rPr>
              <a:t>1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cxnSp>
        <p:nvCxnSpPr>
          <p:cNvPr id="44" name="Přímá spojovací šipka 43"/>
          <p:cNvCxnSpPr/>
          <p:nvPr/>
        </p:nvCxnSpPr>
        <p:spPr>
          <a:xfrm rot="5400000">
            <a:off x="1392616" y="5274111"/>
            <a:ext cx="54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3052228" y="5705344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5500790" y="577678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47" name="Přímá spojovací čára 46"/>
          <p:cNvCxnSpPr/>
          <p:nvPr/>
        </p:nvCxnSpPr>
        <p:spPr>
          <a:xfrm rot="5400000">
            <a:off x="3357650" y="571422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286212" y="577678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49" name="Přímá spojovací čára 48"/>
          <p:cNvCxnSpPr/>
          <p:nvPr/>
        </p:nvCxnSpPr>
        <p:spPr>
          <a:xfrm rot="5400000">
            <a:off x="4143372" y="5714222"/>
            <a:ext cx="1428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4071934" y="5776782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x</a:t>
            </a:r>
            <a:r>
              <a:rPr lang="cs-CZ" sz="1400" i="0" baseline="-25000" dirty="0" smtClean="0">
                <a:solidFill>
                  <a:srgbClr val="FF0000"/>
                </a:solidFill>
              </a:rPr>
              <a:t>2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cxnSp>
        <p:nvCxnSpPr>
          <p:cNvPr id="51" name="Přímá spojovací šipka 50"/>
          <p:cNvCxnSpPr/>
          <p:nvPr/>
        </p:nvCxnSpPr>
        <p:spPr>
          <a:xfrm rot="5400000">
            <a:off x="3944714" y="5269842"/>
            <a:ext cx="54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1142976" y="5550115"/>
            <a:ext cx="239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(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921696" y="5550115"/>
            <a:ext cx="239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)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3705866" y="5550115"/>
            <a:ext cx="239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(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4484586" y="5550115"/>
            <a:ext cx="239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)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6409190" y="1214422"/>
            <a:ext cx="1913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i="0" dirty="0" smtClean="0"/>
              <a:t>Celá cílová populace</a:t>
            </a:r>
            <a:endParaRPr lang="el-GR" sz="1600" b="1" i="0" dirty="0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3841010" y="1214422"/>
            <a:ext cx="1263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i="0" dirty="0" smtClean="0"/>
              <a:t>Výběr číslo 2</a:t>
            </a:r>
            <a:endParaRPr lang="el-GR" sz="1600" b="1" i="0" dirty="0"/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947769" y="1214422"/>
            <a:ext cx="1263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dirty="0" smtClean="0"/>
              <a:t>Výběr číslo 1</a:t>
            </a:r>
            <a:endParaRPr lang="el-GR" sz="1600" b="1" dirty="0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116210" y="4429133"/>
            <a:ext cx="5643602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cs-CZ" sz="1400" i="0" dirty="0" smtClean="0"/>
              <a:t>Pracujeme-li s výběrem z cílové populace, je třeba na základě variability pozorovaných dat spočítat tzv. interval spolehlivosti pro bodový odhad.</a:t>
            </a:r>
            <a:endParaRPr lang="el-GR" sz="1400" i="0" dirty="0"/>
          </a:p>
        </p:txBody>
      </p:sp>
      <p:sp>
        <p:nvSpPr>
          <p:cNvPr id="60" name="Pravá složená závorka 59"/>
          <p:cNvSpPr/>
          <p:nvPr/>
        </p:nvSpPr>
        <p:spPr>
          <a:xfrm rot="5400000">
            <a:off x="1544970" y="5777162"/>
            <a:ext cx="214314" cy="785818"/>
          </a:xfrm>
          <a:prstGeom prst="rightBrace">
            <a:avLst>
              <a:gd name="adj1" fmla="val 58041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411486" y="6286520"/>
            <a:ext cx="208881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cs-CZ" sz="1200" i="0" dirty="0" smtClean="0">
                <a:solidFill>
                  <a:srgbClr val="FF0000"/>
                </a:solidFill>
              </a:rPr>
              <a:t>Interval spolehlivosti na základě výběru číslo 1.</a:t>
            </a:r>
            <a:endParaRPr lang="el-GR" sz="12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významnost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Analytické výsledky studie nemusí odpovídat realitě a skutečnosti. Statistická významnost jednoduše nemusí znamenat příčinný vztah!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Statistická významnost pouze indikuje, že pozorovaný rozdíl není náhodný (ve smyslu stanovené hypotézy).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Stejně důležitá je i praktická významnost, tedy významnost z hlediska lékaře nebo biologa.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Statistickou významnost lze ovlivnit velikostí vzorku.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</p:txBody>
      </p:sp>
      <p:pic>
        <p:nvPicPr>
          <p:cNvPr id="4" name="Obrázek 3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/>
          <a:p>
            <a:r>
              <a:rPr lang="cs-CZ" dirty="0" smtClean="0"/>
              <a:t>Přednáška I. </a:t>
            </a:r>
            <a:br>
              <a:rPr lang="cs-CZ" dirty="0" smtClean="0"/>
            </a:br>
            <a:r>
              <a:rPr lang="cs-CZ" dirty="0" smtClean="0"/>
              <a:t>Úvod do biostatistiky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752600"/>
          </a:xfrm>
        </p:spPr>
        <p:txBody>
          <a:bodyPr>
            <a:noAutofit/>
          </a:bodyPr>
          <a:lstStyle/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Motivační příklady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Co </a:t>
            </a:r>
            <a:r>
              <a:rPr lang="cs-CZ" sz="2000" dirty="0">
                <a:solidFill>
                  <a:schemeClr val="tx1"/>
                </a:solidFill>
              </a:rPr>
              <a:t>je </a:t>
            </a:r>
            <a:r>
              <a:rPr lang="cs-CZ" sz="2000" dirty="0" smtClean="0">
                <a:solidFill>
                  <a:schemeClr val="tx1"/>
                </a:solidFill>
              </a:rPr>
              <a:t>biostatistika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cs-CZ" sz="2000" dirty="0" smtClean="0">
                <a:solidFill>
                  <a:schemeClr val="tx1"/>
                </a:solidFill>
              </a:rPr>
              <a:t>čím se zabývá</a:t>
            </a:r>
            <a:endParaRPr lang="cs-CZ" sz="2000" dirty="0">
              <a:solidFill>
                <a:schemeClr val="tx1"/>
              </a:solidFill>
            </a:endParaRP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Klíčové principy biostatistiky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m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14752"/>
            <a:ext cx="173825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významnost</a:t>
            </a:r>
            <a:endParaRPr lang="cs-CZ" dirty="0"/>
          </a:p>
        </p:txBody>
      </p:sp>
      <p:sp>
        <p:nvSpPr>
          <p:cNvPr id="84994" name="Text Box 4"/>
          <p:cNvSpPr txBox="1">
            <a:spLocks noChangeArrowheads="1"/>
          </p:cNvSpPr>
          <p:nvPr/>
        </p:nvSpPr>
        <p:spPr bwMode="auto">
          <a:xfrm rot="-5400000">
            <a:off x="-776595" y="3910789"/>
            <a:ext cx="292259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Statistická významnost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071670" y="1743006"/>
            <a:ext cx="6335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Praktická významnost</a:t>
            </a:r>
          </a:p>
        </p:txBody>
      </p:sp>
      <p:graphicFrame>
        <p:nvGraphicFramePr>
          <p:cNvPr id="789526" name="Group 22"/>
          <p:cNvGraphicFramePr>
            <a:graphicFrameLocks noGrp="1"/>
          </p:cNvGraphicFramePr>
          <p:nvPr/>
        </p:nvGraphicFramePr>
        <p:xfrm>
          <a:off x="1142977" y="2359018"/>
          <a:ext cx="6929486" cy="2633664"/>
        </p:xfrm>
        <a:graphic>
          <a:graphicData uri="http://schemas.openxmlformats.org/drawingml/2006/table">
            <a:tbl>
              <a:tblPr/>
              <a:tblGrid>
                <a:gridCol w="123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OK, praktická i statistická významnost je ve shodě.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Významný výsledek je statistický artefakt, prakticky nevyužitelný.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Výsledek může být pouhá náhoda, neprůkazný výsledek.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OK, praktická i statistická významnost je ve shodě.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Obrázek 20" descr="600px-Icon-Warning-Re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významnost</a:t>
            </a:r>
            <a:endParaRPr lang="cs-CZ" dirty="0"/>
          </a:p>
        </p:txBody>
      </p:sp>
      <p:sp>
        <p:nvSpPr>
          <p:cNvPr id="84994" name="Text Box 4"/>
          <p:cNvSpPr txBox="1">
            <a:spLocks noChangeArrowheads="1"/>
          </p:cNvSpPr>
          <p:nvPr/>
        </p:nvSpPr>
        <p:spPr bwMode="auto">
          <a:xfrm rot="-5400000">
            <a:off x="-776595" y="3453643"/>
            <a:ext cx="292259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Statistická významnost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071670" y="1285860"/>
            <a:ext cx="6335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Praktická významnost</a:t>
            </a:r>
          </a:p>
        </p:txBody>
      </p:sp>
      <p:graphicFrame>
        <p:nvGraphicFramePr>
          <p:cNvPr id="789526" name="Group 22"/>
          <p:cNvGraphicFramePr>
            <a:graphicFrameLocks noGrp="1"/>
          </p:cNvGraphicFramePr>
          <p:nvPr/>
        </p:nvGraphicFramePr>
        <p:xfrm>
          <a:off x="1142977" y="1901872"/>
          <a:ext cx="6929486" cy="2633664"/>
        </p:xfrm>
        <a:graphic>
          <a:graphicData uri="http://schemas.openxmlformats.org/drawingml/2006/table">
            <a:tbl>
              <a:tblPr/>
              <a:tblGrid>
                <a:gridCol w="123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OK, praktická i statistická významnost jsou ve shodě.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Významný výsledek je statistický artefakt, prakticky nevyužitelný.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Výsledek může být pouhá náhoda, neprůkazný výsledek.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OK, praktická i statistická významnost jsou ve shodě.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Obrázek 20" descr="600px-Icon-Warning-Re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2844" y="5214950"/>
            <a:ext cx="8429684" cy="80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cs-CZ" dirty="0" smtClean="0">
                <a:solidFill>
                  <a:srgbClr val="FF0000"/>
                </a:solidFill>
              </a:rPr>
              <a:t>Statisticky nevýznamný výsledek neznamená, že pozorovaný rozdíl ve skutečnosti neexistuje! Může to být způsobeno nedostatečnou informací v pozorovaných datech!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3714744" y="4714884"/>
            <a:ext cx="214314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významnost</a:t>
            </a:r>
            <a:endParaRPr lang="cs-CZ" dirty="0"/>
          </a:p>
        </p:txBody>
      </p:sp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754034" y="3386129"/>
            <a:ext cx="1403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Bodový odhad efektu + IS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93704" name="Group 136"/>
          <p:cNvGraphicFramePr>
            <a:graphicFrameLocks noGrp="1"/>
          </p:cNvGraphicFramePr>
          <p:nvPr/>
        </p:nvGraphicFramePr>
        <p:xfrm>
          <a:off x="1835944" y="4357694"/>
          <a:ext cx="5472112" cy="192024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Možnost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Statistická významnost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Klinická významnost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možná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možná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možná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7" name="Skupina 136"/>
          <p:cNvGrpSpPr/>
          <p:nvPr/>
        </p:nvGrpSpPr>
        <p:grpSpPr>
          <a:xfrm>
            <a:off x="2755914" y="1330688"/>
            <a:ext cx="5761038" cy="2884130"/>
            <a:chOff x="2755914" y="1221147"/>
            <a:chExt cx="5761038" cy="2884130"/>
          </a:xfrm>
        </p:grpSpPr>
        <p:sp>
          <p:nvSpPr>
            <p:cNvPr id="86045" name="Text Box 9"/>
            <p:cNvSpPr txBox="1">
              <a:spLocks noChangeArrowheads="1"/>
            </p:cNvSpPr>
            <p:nvPr/>
          </p:nvSpPr>
          <p:spPr bwMode="auto">
            <a:xfrm>
              <a:off x="2900377" y="1909768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a)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46" name="Text Box 19"/>
            <p:cNvSpPr txBox="1">
              <a:spLocks noChangeArrowheads="1"/>
            </p:cNvSpPr>
            <p:nvPr/>
          </p:nvSpPr>
          <p:spPr bwMode="auto">
            <a:xfrm>
              <a:off x="2900377" y="2270765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b)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47" name="Line 20"/>
            <p:cNvSpPr>
              <a:spLocks noChangeShapeType="1"/>
            </p:cNvSpPr>
            <p:nvPr/>
          </p:nvSpPr>
          <p:spPr bwMode="auto">
            <a:xfrm>
              <a:off x="2755914" y="1766893"/>
              <a:ext cx="57610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48" name="Text Box 21"/>
            <p:cNvSpPr txBox="1">
              <a:spLocks noChangeArrowheads="1"/>
            </p:cNvSpPr>
            <p:nvPr/>
          </p:nvSpPr>
          <p:spPr bwMode="auto">
            <a:xfrm>
              <a:off x="2900377" y="2631762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c)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49" name="Text Box 22"/>
            <p:cNvSpPr txBox="1">
              <a:spLocks noChangeArrowheads="1"/>
            </p:cNvSpPr>
            <p:nvPr/>
          </p:nvSpPr>
          <p:spPr bwMode="auto">
            <a:xfrm>
              <a:off x="2900377" y="2992759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d)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50" name="Text Box 23"/>
            <p:cNvSpPr txBox="1">
              <a:spLocks noChangeArrowheads="1"/>
            </p:cNvSpPr>
            <p:nvPr/>
          </p:nvSpPr>
          <p:spPr bwMode="auto">
            <a:xfrm>
              <a:off x="2900377" y="3353756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e)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51" name="Text Box 24"/>
            <p:cNvSpPr txBox="1">
              <a:spLocks noChangeArrowheads="1"/>
            </p:cNvSpPr>
            <p:nvPr/>
          </p:nvSpPr>
          <p:spPr bwMode="auto">
            <a:xfrm>
              <a:off x="2900377" y="3714752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f)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52" name="Line 25"/>
            <p:cNvSpPr>
              <a:spLocks noChangeShapeType="1"/>
            </p:cNvSpPr>
            <p:nvPr/>
          </p:nvSpPr>
          <p:spPr bwMode="auto">
            <a:xfrm>
              <a:off x="4627577" y="162243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3" name="Line 26"/>
            <p:cNvSpPr>
              <a:spLocks noChangeShapeType="1"/>
            </p:cNvSpPr>
            <p:nvPr/>
          </p:nvSpPr>
          <p:spPr bwMode="auto">
            <a:xfrm>
              <a:off x="6427802" y="162243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4" name="Line 27"/>
            <p:cNvSpPr>
              <a:spLocks noChangeShapeType="1"/>
            </p:cNvSpPr>
            <p:nvPr/>
          </p:nvSpPr>
          <p:spPr bwMode="auto">
            <a:xfrm>
              <a:off x="4627577" y="196056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5" name="Line 28"/>
            <p:cNvSpPr>
              <a:spLocks noChangeShapeType="1"/>
            </p:cNvSpPr>
            <p:nvPr/>
          </p:nvSpPr>
          <p:spPr bwMode="auto">
            <a:xfrm>
              <a:off x="6427802" y="196056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6" name="Line 29"/>
            <p:cNvSpPr>
              <a:spLocks noChangeShapeType="1"/>
            </p:cNvSpPr>
            <p:nvPr/>
          </p:nvSpPr>
          <p:spPr bwMode="auto">
            <a:xfrm>
              <a:off x="4627577" y="2325400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7" name="Line 30"/>
            <p:cNvSpPr>
              <a:spLocks noChangeShapeType="1"/>
            </p:cNvSpPr>
            <p:nvPr/>
          </p:nvSpPr>
          <p:spPr bwMode="auto">
            <a:xfrm>
              <a:off x="6427802" y="2325400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8" name="Line 31"/>
            <p:cNvSpPr>
              <a:spLocks noChangeShapeType="1"/>
            </p:cNvSpPr>
            <p:nvPr/>
          </p:nvSpPr>
          <p:spPr bwMode="auto">
            <a:xfrm>
              <a:off x="4627577" y="2685762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9" name="Line 32"/>
            <p:cNvSpPr>
              <a:spLocks noChangeShapeType="1"/>
            </p:cNvSpPr>
            <p:nvPr/>
          </p:nvSpPr>
          <p:spPr bwMode="auto">
            <a:xfrm>
              <a:off x="6427802" y="2685762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0" name="Line 33"/>
            <p:cNvSpPr>
              <a:spLocks noChangeShapeType="1"/>
            </p:cNvSpPr>
            <p:nvPr/>
          </p:nvSpPr>
          <p:spPr bwMode="auto">
            <a:xfrm>
              <a:off x="4627577" y="305341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1" name="Line 34"/>
            <p:cNvSpPr>
              <a:spLocks noChangeShapeType="1"/>
            </p:cNvSpPr>
            <p:nvPr/>
          </p:nvSpPr>
          <p:spPr bwMode="auto">
            <a:xfrm>
              <a:off x="6427802" y="305341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2" name="Line 35"/>
            <p:cNvSpPr>
              <a:spLocks noChangeShapeType="1"/>
            </p:cNvSpPr>
            <p:nvPr/>
          </p:nvSpPr>
          <p:spPr bwMode="auto">
            <a:xfrm>
              <a:off x="4627577" y="341377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3" name="Line 36"/>
            <p:cNvSpPr>
              <a:spLocks noChangeShapeType="1"/>
            </p:cNvSpPr>
            <p:nvPr/>
          </p:nvSpPr>
          <p:spPr bwMode="auto">
            <a:xfrm>
              <a:off x="6427802" y="341377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4" name="Line 37"/>
            <p:cNvSpPr>
              <a:spLocks noChangeShapeType="1"/>
            </p:cNvSpPr>
            <p:nvPr/>
          </p:nvSpPr>
          <p:spPr bwMode="auto">
            <a:xfrm>
              <a:off x="4627577" y="3765552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5" name="Line 38"/>
            <p:cNvSpPr>
              <a:spLocks noChangeShapeType="1"/>
            </p:cNvSpPr>
            <p:nvPr/>
          </p:nvSpPr>
          <p:spPr bwMode="auto">
            <a:xfrm>
              <a:off x="6427802" y="3765552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6" name="Line 39"/>
            <p:cNvSpPr>
              <a:spLocks noChangeShapeType="1"/>
            </p:cNvSpPr>
            <p:nvPr/>
          </p:nvSpPr>
          <p:spPr bwMode="auto">
            <a:xfrm>
              <a:off x="3763977" y="2105030"/>
              <a:ext cx="3313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7" name="Oval 40"/>
            <p:cNvSpPr>
              <a:spLocks noChangeArrowheads="1"/>
            </p:cNvSpPr>
            <p:nvPr/>
          </p:nvSpPr>
          <p:spPr bwMode="auto">
            <a:xfrm>
              <a:off x="5384814" y="2069312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68" name="Line 41"/>
            <p:cNvSpPr>
              <a:spLocks noChangeShapeType="1"/>
            </p:cNvSpPr>
            <p:nvPr/>
          </p:nvSpPr>
          <p:spPr bwMode="auto">
            <a:xfrm flipV="1">
              <a:off x="4556139" y="2468275"/>
              <a:ext cx="374491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9" name="Oval 42"/>
            <p:cNvSpPr>
              <a:spLocks noChangeArrowheads="1"/>
            </p:cNvSpPr>
            <p:nvPr/>
          </p:nvSpPr>
          <p:spPr bwMode="auto">
            <a:xfrm>
              <a:off x="6392877" y="2436525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0" name="Oval 44"/>
            <p:cNvSpPr>
              <a:spLocks noChangeArrowheads="1"/>
            </p:cNvSpPr>
            <p:nvPr/>
          </p:nvSpPr>
          <p:spPr bwMode="auto">
            <a:xfrm>
              <a:off x="6572264" y="2788950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1" name="Line 45"/>
            <p:cNvSpPr>
              <a:spLocks noChangeShapeType="1"/>
            </p:cNvSpPr>
            <p:nvPr/>
          </p:nvSpPr>
          <p:spPr bwMode="auto">
            <a:xfrm>
              <a:off x="5564202" y="2828637"/>
              <a:ext cx="2089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72" name="Line 46"/>
            <p:cNvSpPr>
              <a:spLocks noChangeShapeType="1"/>
            </p:cNvSpPr>
            <p:nvPr/>
          </p:nvSpPr>
          <p:spPr bwMode="auto">
            <a:xfrm>
              <a:off x="6645289" y="3197878"/>
              <a:ext cx="17986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73" name="Oval 47"/>
            <p:cNvSpPr>
              <a:spLocks noChangeArrowheads="1"/>
            </p:cNvSpPr>
            <p:nvPr/>
          </p:nvSpPr>
          <p:spPr bwMode="auto">
            <a:xfrm>
              <a:off x="7508889" y="3158190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4" name="Line 48"/>
            <p:cNvSpPr>
              <a:spLocks noChangeShapeType="1"/>
            </p:cNvSpPr>
            <p:nvPr/>
          </p:nvSpPr>
          <p:spPr bwMode="auto">
            <a:xfrm>
              <a:off x="4195777" y="3558240"/>
              <a:ext cx="172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75" name="Line 49"/>
            <p:cNvSpPr>
              <a:spLocks noChangeShapeType="1"/>
            </p:cNvSpPr>
            <p:nvPr/>
          </p:nvSpPr>
          <p:spPr bwMode="auto">
            <a:xfrm>
              <a:off x="4916502" y="3910014"/>
              <a:ext cx="1223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76" name="Oval 50"/>
            <p:cNvSpPr>
              <a:spLocks noChangeArrowheads="1"/>
            </p:cNvSpPr>
            <p:nvPr/>
          </p:nvSpPr>
          <p:spPr bwMode="auto">
            <a:xfrm>
              <a:off x="5024452" y="3526490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7" name="Oval 51"/>
            <p:cNvSpPr>
              <a:spLocks noChangeArrowheads="1"/>
            </p:cNvSpPr>
            <p:nvPr/>
          </p:nvSpPr>
          <p:spPr bwMode="auto">
            <a:xfrm>
              <a:off x="5492764" y="3874296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8" name="Text Box 104"/>
            <p:cNvSpPr txBox="1">
              <a:spLocks noChangeArrowheads="1"/>
            </p:cNvSpPr>
            <p:nvPr/>
          </p:nvSpPr>
          <p:spPr bwMode="auto">
            <a:xfrm>
              <a:off x="3835414" y="1221147"/>
              <a:ext cx="15843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Střední hodnota v populaci</a:t>
              </a:r>
              <a:endPara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9" name="Text Box 105"/>
            <p:cNvSpPr txBox="1">
              <a:spLocks noChangeArrowheads="1"/>
            </p:cNvSpPr>
            <p:nvPr/>
          </p:nvSpPr>
          <p:spPr bwMode="auto">
            <a:xfrm>
              <a:off x="5540389" y="1221147"/>
              <a:ext cx="18002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Klinicky významná odchylka</a:t>
              </a:r>
              <a:endPara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80" name="Line 106"/>
            <p:cNvSpPr>
              <a:spLocks noChangeShapeType="1"/>
            </p:cNvSpPr>
            <p:nvPr/>
          </p:nvSpPr>
          <p:spPr bwMode="auto">
            <a:xfrm>
              <a:off x="3763977" y="2033593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1" name="Line 107"/>
            <p:cNvSpPr>
              <a:spLocks noChangeShapeType="1"/>
            </p:cNvSpPr>
            <p:nvPr/>
          </p:nvSpPr>
          <p:spPr bwMode="auto">
            <a:xfrm>
              <a:off x="7077089" y="2033593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2" name="Line 108"/>
            <p:cNvSpPr>
              <a:spLocks noChangeShapeType="1"/>
            </p:cNvSpPr>
            <p:nvPr/>
          </p:nvSpPr>
          <p:spPr bwMode="auto">
            <a:xfrm>
              <a:off x="8301052" y="2398425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3" name="Line 109"/>
            <p:cNvSpPr>
              <a:spLocks noChangeShapeType="1"/>
            </p:cNvSpPr>
            <p:nvPr/>
          </p:nvSpPr>
          <p:spPr bwMode="auto">
            <a:xfrm>
              <a:off x="4556139" y="2396837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4" name="Line 110"/>
            <p:cNvSpPr>
              <a:spLocks noChangeShapeType="1"/>
            </p:cNvSpPr>
            <p:nvPr/>
          </p:nvSpPr>
          <p:spPr bwMode="auto">
            <a:xfrm>
              <a:off x="5564202" y="2758787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5" name="Line 111"/>
            <p:cNvSpPr>
              <a:spLocks noChangeShapeType="1"/>
            </p:cNvSpPr>
            <p:nvPr/>
          </p:nvSpPr>
          <p:spPr bwMode="auto">
            <a:xfrm>
              <a:off x="7653352" y="2757200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6" name="Line 112"/>
            <p:cNvSpPr>
              <a:spLocks noChangeShapeType="1"/>
            </p:cNvSpPr>
            <p:nvPr/>
          </p:nvSpPr>
          <p:spPr bwMode="auto">
            <a:xfrm>
              <a:off x="8443927" y="3128028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7" name="Line 113"/>
            <p:cNvSpPr>
              <a:spLocks noChangeShapeType="1"/>
            </p:cNvSpPr>
            <p:nvPr/>
          </p:nvSpPr>
          <p:spPr bwMode="auto">
            <a:xfrm>
              <a:off x="6645289" y="3126440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8" name="Line 114"/>
            <p:cNvSpPr>
              <a:spLocks noChangeShapeType="1"/>
            </p:cNvSpPr>
            <p:nvPr/>
          </p:nvSpPr>
          <p:spPr bwMode="auto">
            <a:xfrm>
              <a:off x="5924564" y="3486803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9" name="Line 115"/>
            <p:cNvSpPr>
              <a:spLocks noChangeShapeType="1"/>
            </p:cNvSpPr>
            <p:nvPr/>
          </p:nvSpPr>
          <p:spPr bwMode="auto">
            <a:xfrm>
              <a:off x="4195777" y="3486803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90" name="Line 116"/>
            <p:cNvSpPr>
              <a:spLocks noChangeShapeType="1"/>
            </p:cNvSpPr>
            <p:nvPr/>
          </p:nvSpPr>
          <p:spPr bwMode="auto">
            <a:xfrm>
              <a:off x="4916502" y="3838577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91" name="Line 117"/>
            <p:cNvSpPr>
              <a:spLocks noChangeShapeType="1"/>
            </p:cNvSpPr>
            <p:nvPr/>
          </p:nvSpPr>
          <p:spPr bwMode="auto">
            <a:xfrm>
              <a:off x="6140464" y="3838577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86092" name="Group 125"/>
          <p:cNvGrpSpPr>
            <a:grpSpLocks/>
          </p:cNvGrpSpPr>
          <p:nvPr/>
        </p:nvGrpSpPr>
        <p:grpSpPr bwMode="auto">
          <a:xfrm rot="5400000">
            <a:off x="212697" y="3478203"/>
            <a:ext cx="938212" cy="144463"/>
            <a:chOff x="4150" y="2568"/>
            <a:chExt cx="817" cy="91"/>
          </a:xfrm>
        </p:grpSpPr>
        <p:sp>
          <p:nvSpPr>
            <p:cNvPr id="86093" name="Line 121"/>
            <p:cNvSpPr>
              <a:spLocks noChangeShapeType="1"/>
            </p:cNvSpPr>
            <p:nvPr/>
          </p:nvSpPr>
          <p:spPr bwMode="auto">
            <a:xfrm>
              <a:off x="4150" y="2614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94" name="Line 122"/>
            <p:cNvSpPr>
              <a:spLocks noChangeShapeType="1"/>
            </p:cNvSpPr>
            <p:nvPr/>
          </p:nvSpPr>
          <p:spPr bwMode="auto">
            <a:xfrm>
              <a:off x="4150" y="256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95" name="Line 123"/>
            <p:cNvSpPr>
              <a:spLocks noChangeShapeType="1"/>
            </p:cNvSpPr>
            <p:nvPr/>
          </p:nvSpPr>
          <p:spPr bwMode="auto">
            <a:xfrm>
              <a:off x="4967" y="256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96" name="Oval 124"/>
            <p:cNvSpPr>
              <a:spLocks noChangeArrowheads="1"/>
            </p:cNvSpPr>
            <p:nvPr/>
          </p:nvSpPr>
          <p:spPr bwMode="auto">
            <a:xfrm>
              <a:off x="4536" y="2598"/>
              <a:ext cx="45" cy="4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6097" name="Group 289"/>
          <p:cNvGrpSpPr>
            <a:grpSpLocks/>
          </p:cNvGrpSpPr>
          <p:nvPr/>
        </p:nvGrpSpPr>
        <p:grpSpPr bwMode="auto">
          <a:xfrm>
            <a:off x="428596" y="1495416"/>
            <a:ext cx="1779588" cy="1730375"/>
            <a:chOff x="4422" y="662"/>
            <a:chExt cx="1121" cy="1090"/>
          </a:xfrm>
        </p:grpSpPr>
        <p:pic>
          <p:nvPicPr>
            <p:cNvPr id="86098" name="Picture 2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" y="662"/>
              <a:ext cx="1121" cy="6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099" name="Picture 2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1" y="789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0" name="Picture 2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8" y="81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1" name="Picture 2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9" y="832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2" name="Picture 2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0" y="853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3" name="Picture 2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4" y="895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4" name="Picture 2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1" y="917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5" name="Picture 2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938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6" name="Picture 2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959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7" name="Picture 2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0" y="959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8" name="Picture 2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6" y="981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9" name="Picture 2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7" y="1002"/>
              <a:ext cx="56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0" name="Picture 2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1" y="875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1" name="Picture 2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8" y="1023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2" name="Picture 2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7" y="874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3" name="Picture 2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4" y="895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4" name="Picture 2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" y="917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5" name="Picture 2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7" y="937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6" name="Picture 2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2" y="1002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7" name="Picture 2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29" y="1023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8" name="Picture 2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00" y="1044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9" name="Picture 2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1" y="1066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0" name="Picture 2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3" y="938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1" name="Picture 2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00" y="959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2" name="Picture 2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0" y="981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3" name="Picture 2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2" y="1002"/>
              <a:ext cx="56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4" name="Picture 2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9" y="747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5" name="Picture 2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6" y="768"/>
              <a:ext cx="56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6" name="Picture 2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6" y="789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7" name="Picture 2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7" y="81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8" name="Picture 2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9" y="81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9" name="Picture 2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6" y="832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0" name="Picture 2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7" y="853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1" name="Picture 2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8" y="874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2" name="Picture 2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7" y="959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3" name="Picture 2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3" y="981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4" name="Picture 2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4" y="1002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5" name="Picture 2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6" y="1023"/>
              <a:ext cx="56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6" name="Picture 2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1" y="132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7" name="Picture 2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132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8" name="Picture 2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32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9" name="Picture 2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4" y="132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40" name="Picture 2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5" y="1320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41" name="Picture 2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5" y="132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6142" name="AutoShape 282"/>
            <p:cNvSpPr>
              <a:spLocks noChangeArrowheads="1"/>
            </p:cNvSpPr>
            <p:nvPr/>
          </p:nvSpPr>
          <p:spPr bwMode="auto">
            <a:xfrm rot="5400000">
              <a:off x="4773" y="1135"/>
              <a:ext cx="212" cy="158"/>
            </a:xfrm>
            <a:prstGeom prst="rightArrow">
              <a:avLst>
                <a:gd name="adj1" fmla="val 48500"/>
                <a:gd name="adj2" fmla="val 52404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6143" name="Picture 2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1" y="1317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44" name="Picture 2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2" y="1317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45" name="Picture 2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2" y="1317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46" name="Picture 2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4" y="1317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6147" name="AutoShape 288"/>
            <p:cNvSpPr>
              <a:spLocks noChangeArrowheads="1"/>
            </p:cNvSpPr>
            <p:nvPr/>
          </p:nvSpPr>
          <p:spPr bwMode="auto">
            <a:xfrm rot="5400000">
              <a:off x="4773" y="1567"/>
              <a:ext cx="212" cy="158"/>
            </a:xfrm>
            <a:prstGeom prst="rightArrow">
              <a:avLst>
                <a:gd name="adj1" fmla="val 48500"/>
                <a:gd name="adj2" fmla="val 52404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38" name="Obrázek 137" descr="600px-Icon-Warning-Re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/>
          <a:p>
            <a:r>
              <a:rPr lang="cs-CZ" dirty="0" smtClean="0"/>
              <a:t>1.</a:t>
            </a:r>
            <a:r>
              <a:rPr lang="en-US" dirty="0" smtClean="0"/>
              <a:t> </a:t>
            </a:r>
            <a:r>
              <a:rPr lang="cs-CZ" dirty="0" smtClean="0"/>
              <a:t>Příklady použití biostatistiky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07244" y="1714488"/>
            <a:ext cx="7529512" cy="40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000" dirty="0" smtClean="0"/>
              <a:t>The aim of this work is to present a Cox regression model for the achievement of the complete cytogenetic or molecular response to a modern targeted therapy in patients in chronic phase of chronic myeloid leukemia (CML). The model is based on data coming from a population study involving approximately half of Czech and all Slovak CML patients treated since 2000.</a:t>
            </a:r>
            <a:endParaRPr lang="en-US" sz="2000" dirty="0" smtClean="0"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000" kern="0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000" kern="0" dirty="0" smtClean="0">
                <a:solidFill>
                  <a:srgbClr val="FF0000"/>
                </a:solidFill>
                <a:cs typeface="Arial" charset="0"/>
              </a:rPr>
              <a:t>The primary objective </a:t>
            </a:r>
            <a:r>
              <a:rPr lang="en-US" sz="2000" kern="0" dirty="0">
                <a:solidFill>
                  <a:srgbClr val="FF0000"/>
                </a:solidFill>
                <a:cs typeface="Arial" charset="0"/>
              </a:rPr>
              <a:t>of this study was to identify characteristics of CML patients associated with prolonged time to complete cytogenetic response (</a:t>
            </a:r>
            <a:r>
              <a:rPr lang="en-US" sz="2000" kern="0" dirty="0" err="1">
                <a:solidFill>
                  <a:srgbClr val="FF0000"/>
                </a:solidFill>
                <a:cs typeface="Arial" charset="0"/>
              </a:rPr>
              <a:t>CCgR</a:t>
            </a:r>
            <a:r>
              <a:rPr lang="en-US" sz="2000" kern="0" dirty="0">
                <a:solidFill>
                  <a:srgbClr val="FF0000"/>
                </a:solidFill>
                <a:cs typeface="Arial" charset="0"/>
              </a:rPr>
              <a:t>) or major molecular response (MMR) to </a:t>
            </a:r>
            <a:r>
              <a:rPr lang="en-US" sz="2000" kern="0" dirty="0" err="1">
                <a:solidFill>
                  <a:srgbClr val="FF0000"/>
                </a:solidFill>
                <a:cs typeface="Arial" charset="0"/>
              </a:rPr>
              <a:t>imatinib</a:t>
            </a:r>
            <a:r>
              <a:rPr lang="en-US" sz="2000" kern="0" dirty="0">
                <a:solidFill>
                  <a:srgbClr val="FF0000"/>
                </a:solidFill>
                <a:cs typeface="Arial" charset="0"/>
              </a:rPr>
              <a:t> therapy, which could further indicate the increased risk of disease progression</a:t>
            </a:r>
            <a:r>
              <a:rPr lang="en-US" sz="2000" kern="0" dirty="0" smtClean="0">
                <a:solidFill>
                  <a:srgbClr val="FF0000"/>
                </a:solidFill>
                <a:cs typeface="Arial" charset="0"/>
              </a:rPr>
              <a:t>.</a:t>
            </a:r>
            <a:endParaRPr lang="en-US" sz="2000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2400" b="1" dirty="0" smtClean="0">
                <a:cs typeface="Arial" charset="0"/>
              </a:rPr>
              <a:t>Př. 1</a:t>
            </a:r>
            <a:r>
              <a:rPr lang="cs-CZ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Project CAMELIA </a:t>
            </a:r>
            <a:r>
              <a:rPr lang="cs-CZ" sz="2400" dirty="0" smtClean="0">
                <a:cs typeface="Arial" charset="0"/>
              </a:rPr>
              <a:t>– </a:t>
            </a:r>
            <a:r>
              <a:rPr lang="en-US" sz="2400" dirty="0" smtClean="0">
                <a:cs typeface="Arial" charset="0"/>
              </a:rPr>
              <a:t>Regression</a:t>
            </a:r>
            <a:r>
              <a:rPr lang="cs-CZ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model for cytogenetic</a:t>
            </a:r>
            <a:r>
              <a:rPr lang="cs-CZ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or molecular response in patients</a:t>
            </a:r>
            <a:r>
              <a:rPr lang="cs-CZ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with chronic myeloid leukemia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2298700" y="1428750"/>
            <a:ext cx="4546600" cy="4660900"/>
            <a:chOff x="544486" y="835208"/>
            <a:chExt cx="4546052" cy="4660131"/>
          </a:xfrm>
        </p:grpSpPr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785786" y="835208"/>
              <a:ext cx="2643206" cy="7858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20000"/>
                </a:spcBef>
              </a:pP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All patients in Camelia project with first-line </a:t>
              </a: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</a:rPr>
                <a:t>imatinib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 therapy</a:t>
              </a: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for chronic phase CML after </a:t>
              </a: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</a:rPr>
                <a:t>2000</a:t>
              </a:r>
            </a:p>
          </p:txBody>
        </p:sp>
        <p:sp>
          <p:nvSpPr>
            <p:cNvPr id="19461" name="Rectangle 7"/>
            <p:cNvSpPr>
              <a:spLocks noChangeArrowheads="1"/>
            </p:cNvSpPr>
            <p:nvPr/>
          </p:nvSpPr>
          <p:spPr bwMode="auto">
            <a:xfrm>
              <a:off x="3071802" y="2146088"/>
              <a:ext cx="2016125" cy="7334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Patients with follow-up at least 12 months from the start of imatinib therapy</a:t>
              </a:r>
              <a:endParaRPr lang="cs-CZ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9462" name="AutoShape 8"/>
            <p:cNvCxnSpPr>
              <a:cxnSpLocks noChangeShapeType="1"/>
              <a:stCxn id="19460" idx="2"/>
              <a:endCxn id="19461" idx="0"/>
            </p:cNvCxnSpPr>
            <p:nvPr/>
          </p:nvCxnSpPr>
          <p:spPr bwMode="auto">
            <a:xfrm rot="16200000" flipH="1">
              <a:off x="2831096" y="897319"/>
              <a:ext cx="525062" cy="197247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63" name="Rectangle 10"/>
            <p:cNvSpPr>
              <a:spLocks noChangeArrowheads="1"/>
            </p:cNvSpPr>
            <p:nvPr/>
          </p:nvSpPr>
          <p:spPr bwMode="auto">
            <a:xfrm>
              <a:off x="4114790" y="1785926"/>
              <a:ext cx="971550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272</a:t>
              </a:r>
              <a:endPara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44486" y="2146267"/>
              <a:ext cx="2015882" cy="7333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Patients with follow-up less than 12 months from the start of </a:t>
              </a:r>
              <a:r>
                <a:rPr lang="en-US" sz="1200" b="1" dirty="0" err="1">
                  <a:solidFill>
                    <a:srgbClr val="000000"/>
                  </a:solidFill>
                  <a:latin typeface="Calibri" pitchFamily="34" charset="0"/>
                </a:rPr>
                <a:t>imatinib</a:t>
              </a: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 therapy</a:t>
              </a:r>
              <a:endParaRPr lang="cs-CZ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615923" y="1785926"/>
              <a:ext cx="792163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58</a:t>
              </a:r>
            </a:p>
          </p:txBody>
        </p:sp>
        <p:cxnSp>
          <p:nvCxnSpPr>
            <p:cNvPr id="19466" name="AutoShape 15"/>
            <p:cNvCxnSpPr>
              <a:cxnSpLocks noChangeShapeType="1"/>
              <a:stCxn id="19460" idx="2"/>
              <a:endCxn id="9" idx="0"/>
            </p:cNvCxnSpPr>
            <p:nvPr/>
          </p:nvCxnSpPr>
          <p:spPr bwMode="auto">
            <a:xfrm rot="5400000">
              <a:off x="1567438" y="1606137"/>
              <a:ext cx="525062" cy="55484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3428992" y="1049521"/>
              <a:ext cx="936625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330</a:t>
              </a:r>
              <a:endPara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468" name="Rectangle 7"/>
            <p:cNvSpPr>
              <a:spLocks noChangeArrowheads="1"/>
            </p:cNvSpPr>
            <p:nvPr/>
          </p:nvSpPr>
          <p:spPr bwMode="auto">
            <a:xfrm>
              <a:off x="3074413" y="3453997"/>
              <a:ext cx="2016125" cy="7334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Patients with complete </a:t>
              </a:r>
            </a:p>
            <a:p>
              <a:pPr fontAlgn="b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key characteristics </a:t>
              </a:r>
              <a:endParaRPr lang="cs-CZ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9469" name="AutoShape 8"/>
            <p:cNvCxnSpPr>
              <a:cxnSpLocks noChangeShapeType="1"/>
              <a:stCxn id="19461" idx="2"/>
              <a:endCxn id="19468" idx="0"/>
            </p:cNvCxnSpPr>
            <p:nvPr/>
          </p:nvCxnSpPr>
          <p:spPr bwMode="auto">
            <a:xfrm rot="16200000" flipH="1">
              <a:off x="3793932" y="3165453"/>
              <a:ext cx="574476" cy="261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70" name="Rectangle 10"/>
            <p:cNvSpPr>
              <a:spLocks noChangeArrowheads="1"/>
            </p:cNvSpPr>
            <p:nvPr/>
          </p:nvSpPr>
          <p:spPr bwMode="auto">
            <a:xfrm>
              <a:off x="4117401" y="3093835"/>
              <a:ext cx="971550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2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64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47661" y="3454151"/>
              <a:ext cx="2015882" cy="7333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Patients with incomplete </a:t>
              </a:r>
            </a:p>
            <a:p>
              <a:pPr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key characteristics </a:t>
              </a:r>
              <a:endParaRPr lang="cs-CZ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72" name="Rectangle 14"/>
            <p:cNvSpPr>
              <a:spLocks noChangeArrowheads="1"/>
            </p:cNvSpPr>
            <p:nvPr/>
          </p:nvSpPr>
          <p:spPr bwMode="auto">
            <a:xfrm>
              <a:off x="618534" y="3093835"/>
              <a:ext cx="792163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8</a:t>
              </a:r>
            </a:p>
          </p:txBody>
        </p:sp>
        <p:cxnSp>
          <p:nvCxnSpPr>
            <p:cNvPr id="19473" name="AutoShape 15"/>
            <p:cNvCxnSpPr>
              <a:cxnSpLocks noChangeShapeType="1"/>
              <a:stCxn id="19461" idx="2"/>
              <a:endCxn id="16" idx="0"/>
            </p:cNvCxnSpPr>
            <p:nvPr/>
          </p:nvCxnSpPr>
          <p:spPr bwMode="auto">
            <a:xfrm rot="5400000">
              <a:off x="2530275" y="1904407"/>
              <a:ext cx="574476" cy="252470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74" name="Rectangle 7"/>
            <p:cNvSpPr>
              <a:spLocks noChangeArrowheads="1"/>
            </p:cNvSpPr>
            <p:nvPr/>
          </p:nvSpPr>
          <p:spPr bwMode="auto">
            <a:xfrm>
              <a:off x="3074413" y="4761906"/>
              <a:ext cx="2016125" cy="733433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Patients with imatinib therapy initiation in </a:t>
              </a:r>
            </a:p>
            <a:p>
              <a:pPr fontAlgn="b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2005 – 2008</a:t>
              </a:r>
              <a:endParaRPr lang="cs-CZ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9475" name="AutoShape 8"/>
            <p:cNvCxnSpPr>
              <a:cxnSpLocks noChangeShapeType="1"/>
              <a:stCxn id="19468" idx="2"/>
              <a:endCxn id="19474" idx="0"/>
            </p:cNvCxnSpPr>
            <p:nvPr/>
          </p:nvCxnSpPr>
          <p:spPr bwMode="auto">
            <a:xfrm rot="5400000">
              <a:off x="3795238" y="4474668"/>
              <a:ext cx="574476" cy="158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76" name="Rectangle 10"/>
            <p:cNvSpPr>
              <a:spLocks noChangeArrowheads="1"/>
            </p:cNvSpPr>
            <p:nvPr/>
          </p:nvSpPr>
          <p:spPr bwMode="auto">
            <a:xfrm>
              <a:off x="4117401" y="4401744"/>
              <a:ext cx="971550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197</a:t>
              </a: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547661" y="4762035"/>
              <a:ext cx="2015882" cy="7333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Patients with </a:t>
              </a:r>
              <a:r>
                <a:rPr lang="en-US" sz="1200" b="1" dirty="0" err="1">
                  <a:solidFill>
                    <a:srgbClr val="000000"/>
                  </a:solidFill>
                  <a:latin typeface="Calibri" pitchFamily="34" charset="0"/>
                </a:rPr>
                <a:t>imatinib</a:t>
              </a: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 therapy initiation in </a:t>
              </a:r>
            </a:p>
            <a:p>
              <a:pPr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2000 – 2004   </a:t>
              </a:r>
              <a:endParaRPr lang="cs-CZ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618534" y="4401744"/>
              <a:ext cx="792163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67</a:t>
              </a:r>
            </a:p>
          </p:txBody>
        </p:sp>
        <p:cxnSp>
          <p:nvCxnSpPr>
            <p:cNvPr id="19479" name="AutoShape 15"/>
            <p:cNvCxnSpPr>
              <a:cxnSpLocks noChangeShapeType="1"/>
              <a:stCxn id="19468" idx="2"/>
              <a:endCxn id="22" idx="0"/>
            </p:cNvCxnSpPr>
            <p:nvPr/>
          </p:nvCxnSpPr>
          <p:spPr bwMode="auto">
            <a:xfrm rot="5400000">
              <a:off x="2531580" y="3211010"/>
              <a:ext cx="574476" cy="252731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cs typeface="Arial" charset="0"/>
              </a:rPr>
              <a:t>Patients included in the analysis – summary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07244" y="3071810"/>
            <a:ext cx="37647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charset="0"/>
              </a:rPr>
              <a:t>In 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addition, following categorical variables were also considered for the </a:t>
            </a:r>
            <a:r>
              <a:rPr lang="en-US" sz="1600" kern="0" dirty="0" err="1">
                <a:solidFill>
                  <a:srgbClr val="000000"/>
                </a:solidFill>
                <a:cs typeface="Arial" charset="0"/>
              </a:rPr>
              <a:t>modelling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800100" lvl="1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Patient’s sex</a:t>
            </a:r>
          </a:p>
          <a:p>
            <a:pPr marL="800100" lvl="1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 err="1">
                <a:solidFill>
                  <a:srgbClr val="000000"/>
                </a:solidFill>
                <a:cs typeface="Arial" charset="0"/>
              </a:rPr>
              <a:t>Imatinib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 dosage</a:t>
            </a:r>
          </a:p>
          <a:p>
            <a:pPr marL="800100" lvl="1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 err="1">
                <a:solidFill>
                  <a:srgbClr val="000000"/>
                </a:solidFill>
                <a:cs typeface="Arial" charset="0"/>
              </a:rPr>
              <a:t>Clonal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 chromosomal abnormalities in the Ph+ cells</a:t>
            </a:r>
          </a:p>
          <a:p>
            <a:pPr marL="800100" lvl="1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 err="1">
                <a:solidFill>
                  <a:srgbClr val="000000"/>
                </a:solidFill>
                <a:cs typeface="Arial" charset="0"/>
              </a:rPr>
              <a:t>Clonal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 chromosomal abnormalities in the Ph- cells</a:t>
            </a:r>
          </a:p>
          <a:p>
            <a:pPr marL="800100" lvl="1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2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Clinical centre was incorporated to the model as a random effect.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/>
              <a:t>Modelling</a:t>
            </a:r>
            <a:r>
              <a:rPr lang="en-US" sz="2800" dirty="0" smtClean="0"/>
              <a:t> the endpoint – primary variable selection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53958"/>
            <a:ext cx="4833792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03542" y="1285860"/>
            <a:ext cx="7529512" cy="40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The continuous explanatory variables were </a:t>
            </a:r>
            <a:r>
              <a:rPr lang="en-US" sz="1600" kern="0" dirty="0" err="1">
                <a:solidFill>
                  <a:srgbClr val="000000"/>
                </a:solidFill>
                <a:cs typeface="Arial" charset="0"/>
              </a:rPr>
              <a:t>analysed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 using a cluster analysis and principal component analysis to identify highly correlated prognostic factors</a:t>
            </a:r>
            <a:r>
              <a:rPr lang="en-US" sz="1600" kern="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200" kern="0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charset="0"/>
              </a:rPr>
              <a:t>Four distinct clusters and two separate clinical variables identified with the multivariate techniques – only one member from each of the identified groups of prognostic factors was used as a covariate.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6320</TotalTime>
  <Words>2631</Words>
  <Application>Microsoft Office PowerPoint</Application>
  <PresentationFormat>Předvádění na obrazovce (4:3)</PresentationFormat>
  <Paragraphs>496</Paragraphs>
  <Slides>52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Motiv sady Office</vt:lpstr>
      <vt:lpstr>Biostatistika pro matematickou biologii</vt:lpstr>
      <vt:lpstr>Přínos kurzu</vt:lpstr>
      <vt:lpstr>Požadavky ke zkoušce</vt:lpstr>
      <vt:lpstr>Literatura</vt:lpstr>
      <vt:lpstr>Přednáška I.  Úvod do biostatistiky</vt:lpstr>
      <vt:lpstr>1. Příklady použití biostatistiky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příklady použití biostatistiky</vt:lpstr>
      <vt:lpstr>2. O čem ta biostatistika vlastně je?</vt:lpstr>
      <vt:lpstr>Biostatistika</vt:lpstr>
      <vt:lpstr>Význam biostatistiky</vt:lpstr>
      <vt:lpstr>Biostatistika souvisí s dalšími vědami</vt:lpstr>
      <vt:lpstr>Jaké úlohy můžeme řešit?</vt:lpstr>
      <vt:lpstr>Popis cílové populace – popis pozorované variability</vt:lpstr>
      <vt:lpstr>Srovnání skupin – srovnání pozorované variability </vt:lpstr>
      <vt:lpstr>Predikce neznámých hodnot + stochastické modelování </vt:lpstr>
      <vt:lpstr>Klasifikace nových pozorování – klasifikační algoritmy</vt:lpstr>
      <vt:lpstr>Biostatistiku lze najít všude…</vt:lpstr>
      <vt:lpstr>3. Klíčové aspekty biostatistiky </vt:lpstr>
      <vt:lpstr>Klíčové aspekty biostatistiky</vt:lpstr>
      <vt:lpstr>Klíčové aspekty – zkreslení</vt:lpstr>
      <vt:lpstr>Klíčové aspekty – zkreslení</vt:lpstr>
      <vt:lpstr>Klíčové aspekty – zkreslení</vt:lpstr>
      <vt:lpstr>Klíčové aspekty – zkreslení</vt:lpstr>
      <vt:lpstr>Klíčové aspekty – zkreslení</vt:lpstr>
      <vt:lpstr>Klíčové aspekty – zkreslení</vt:lpstr>
      <vt:lpstr>Klíčové aspekty – zkreslení</vt:lpstr>
      <vt:lpstr>Klíčové aspekty – reprezentativnost</vt:lpstr>
      <vt:lpstr>Klíčové aspekty – reprezentativnost</vt:lpstr>
      <vt:lpstr>Klíčové aspekty – srovnatelnost</vt:lpstr>
      <vt:lpstr>Klíčové aspekty – spolehlivost</vt:lpstr>
      <vt:lpstr>Klíčové aspekty – spolehlivost</vt:lpstr>
      <vt:lpstr>Klíčové aspekty – spolehlivost</vt:lpstr>
      <vt:lpstr>Klíčové aspekty – spolehlivost</vt:lpstr>
      <vt:lpstr>Klíčové aspekty – významnost</vt:lpstr>
      <vt:lpstr>Klíčové aspekty – významnost</vt:lpstr>
      <vt:lpstr>Klíčové aspekty – významnost</vt:lpstr>
      <vt:lpstr>Klíčové aspekty – významnost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BIOSTATISTIKA v matematické biologii</dc:title>
  <dc:creator>Pavlík</dc:creator>
  <cp:lastModifiedBy>Pavlík Tomáš RNDr. Ph.D.</cp:lastModifiedBy>
  <cp:revision>164</cp:revision>
  <dcterms:created xsi:type="dcterms:W3CDTF">2009-06-29T12:10:55Z</dcterms:created>
  <dcterms:modified xsi:type="dcterms:W3CDTF">2020-03-11T21:31:33Z</dcterms:modified>
</cp:coreProperties>
</file>