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sldIdLst>
    <p:sldId id="286" r:id="rId2"/>
    <p:sldId id="341" r:id="rId3"/>
    <p:sldId id="342" r:id="rId4"/>
    <p:sldId id="283" r:id="rId5"/>
    <p:sldId id="264" r:id="rId6"/>
    <p:sldId id="265" r:id="rId7"/>
    <p:sldId id="356" r:id="rId8"/>
    <p:sldId id="357" r:id="rId9"/>
    <p:sldId id="287" r:id="rId10"/>
    <p:sldId id="375" r:id="rId11"/>
    <p:sldId id="343" r:id="rId12"/>
    <p:sldId id="358" r:id="rId13"/>
    <p:sldId id="359" r:id="rId14"/>
    <p:sldId id="360" r:id="rId15"/>
    <p:sldId id="363" r:id="rId16"/>
    <p:sldId id="352" r:id="rId17"/>
    <p:sldId id="379" r:id="rId18"/>
    <p:sldId id="344" r:id="rId19"/>
    <p:sldId id="364" r:id="rId20"/>
    <p:sldId id="365" r:id="rId21"/>
    <p:sldId id="366" r:id="rId22"/>
    <p:sldId id="380" r:id="rId23"/>
    <p:sldId id="345" r:id="rId24"/>
    <p:sldId id="381" r:id="rId25"/>
    <p:sldId id="383" r:id="rId26"/>
    <p:sldId id="367" r:id="rId27"/>
    <p:sldId id="368" r:id="rId28"/>
    <p:sldId id="353" r:id="rId29"/>
    <p:sldId id="355" r:id="rId30"/>
    <p:sldId id="354" r:id="rId31"/>
    <p:sldId id="369" r:id="rId32"/>
    <p:sldId id="362" r:id="rId33"/>
    <p:sldId id="371" r:id="rId34"/>
    <p:sldId id="370" r:id="rId35"/>
    <p:sldId id="361" r:id="rId36"/>
    <p:sldId id="372" r:id="rId37"/>
    <p:sldId id="373" r:id="rId38"/>
    <p:sldId id="374" r:id="rId39"/>
    <p:sldId id="270" r:id="rId40"/>
    <p:sldId id="376" r:id="rId41"/>
    <p:sldId id="377" r:id="rId42"/>
    <p:sldId id="321" r:id="rId43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B8B33-022B-4AEE-816F-5033607F4B2C}" type="doc">
      <dgm:prSet loTypeId="urn:microsoft.com/office/officeart/2005/8/layout/cycle6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67C7FF35-FBEF-4B92-8CE7-8ECFBF9F40BB}">
      <dgm:prSet phldrT="[Text]" custT="1"/>
      <dgm:spPr/>
      <dgm:t>
        <a:bodyPr/>
        <a:lstStyle/>
        <a:p>
          <a:r>
            <a:rPr lang="cs-CZ" sz="1400" b="1" dirty="0" smtClean="0"/>
            <a:t>Zkreslení</a:t>
          </a:r>
          <a:endParaRPr lang="cs-CZ" sz="1400" b="1" dirty="0"/>
        </a:p>
      </dgm:t>
    </dgm:pt>
    <dgm:pt modelId="{69F3E007-2576-463C-BDF2-B2E70334BE4F}" type="parTrans" cxnId="{6C502BC4-4D68-451B-B3AA-888894149B2D}">
      <dgm:prSet/>
      <dgm:spPr/>
      <dgm:t>
        <a:bodyPr/>
        <a:lstStyle/>
        <a:p>
          <a:endParaRPr lang="cs-CZ" sz="1400" b="1"/>
        </a:p>
      </dgm:t>
    </dgm:pt>
    <dgm:pt modelId="{32F65C2A-3BDC-4BB1-B251-3360FE42305D}" type="sibTrans" cxnId="{6C502BC4-4D68-451B-B3AA-888894149B2D}">
      <dgm:prSet/>
      <dgm:spPr/>
      <dgm:t>
        <a:bodyPr/>
        <a:lstStyle/>
        <a:p>
          <a:endParaRPr lang="cs-CZ" sz="1400" b="1"/>
        </a:p>
      </dgm:t>
    </dgm:pt>
    <dgm:pt modelId="{6543A031-76E6-4ACD-AB7E-6E4050337F3B}">
      <dgm:prSet phldrT="[Text]" custT="1"/>
      <dgm:spPr/>
      <dgm:t>
        <a:bodyPr/>
        <a:lstStyle/>
        <a:p>
          <a:r>
            <a:rPr lang="cs-CZ" sz="1400" b="1" dirty="0" smtClean="0"/>
            <a:t>Reprezentativnost</a:t>
          </a:r>
          <a:endParaRPr lang="cs-CZ" sz="1400" b="1" dirty="0"/>
        </a:p>
      </dgm:t>
    </dgm:pt>
    <dgm:pt modelId="{0DA59B6E-4007-4A2B-B862-800F6B6D87A0}" type="parTrans" cxnId="{AD04ED85-11F9-4B65-B543-4D6B342AA867}">
      <dgm:prSet/>
      <dgm:spPr/>
      <dgm:t>
        <a:bodyPr/>
        <a:lstStyle/>
        <a:p>
          <a:endParaRPr lang="cs-CZ" sz="1400" b="1"/>
        </a:p>
      </dgm:t>
    </dgm:pt>
    <dgm:pt modelId="{6BD4B38A-0B4D-45E3-8723-052B2F2F127B}" type="sibTrans" cxnId="{AD04ED85-11F9-4B65-B543-4D6B342AA867}">
      <dgm:prSet/>
      <dgm:spPr/>
      <dgm:t>
        <a:bodyPr/>
        <a:lstStyle/>
        <a:p>
          <a:endParaRPr lang="cs-CZ" sz="1400" b="1"/>
        </a:p>
      </dgm:t>
    </dgm:pt>
    <dgm:pt modelId="{4065BC00-ABF6-4DAB-8467-68AEF8D85097}">
      <dgm:prSet phldrT="[Text]" custT="1"/>
      <dgm:spPr/>
      <dgm:t>
        <a:bodyPr/>
        <a:lstStyle/>
        <a:p>
          <a:r>
            <a:rPr lang="cs-CZ" sz="1400" b="1" dirty="0" smtClean="0"/>
            <a:t>Srovnatelnost</a:t>
          </a:r>
          <a:endParaRPr lang="cs-CZ" sz="1400" b="1" dirty="0"/>
        </a:p>
      </dgm:t>
    </dgm:pt>
    <dgm:pt modelId="{2B4CFCD5-2E37-4554-8837-1644740FBF94}" type="parTrans" cxnId="{A1F26BAF-0A5A-40DA-907D-CF2A76F817B6}">
      <dgm:prSet/>
      <dgm:spPr/>
      <dgm:t>
        <a:bodyPr/>
        <a:lstStyle/>
        <a:p>
          <a:endParaRPr lang="cs-CZ" sz="1400" b="1"/>
        </a:p>
      </dgm:t>
    </dgm:pt>
    <dgm:pt modelId="{5276C886-14A7-405D-A32C-FCAF9B2E02DD}" type="sibTrans" cxnId="{A1F26BAF-0A5A-40DA-907D-CF2A76F817B6}">
      <dgm:prSet/>
      <dgm:spPr/>
      <dgm:t>
        <a:bodyPr/>
        <a:lstStyle/>
        <a:p>
          <a:endParaRPr lang="cs-CZ" sz="1400" b="1"/>
        </a:p>
      </dgm:t>
    </dgm:pt>
    <dgm:pt modelId="{8F706699-646D-4FBF-85CD-9BBBE9612437}">
      <dgm:prSet phldrT="[Text]" custT="1"/>
      <dgm:spPr/>
      <dgm:t>
        <a:bodyPr/>
        <a:lstStyle/>
        <a:p>
          <a:r>
            <a:rPr lang="cs-CZ" sz="1400" b="1" dirty="0" smtClean="0"/>
            <a:t>Spolehlivost</a:t>
          </a:r>
          <a:endParaRPr lang="cs-CZ" sz="1400" b="1" dirty="0"/>
        </a:p>
      </dgm:t>
    </dgm:pt>
    <dgm:pt modelId="{626849B1-53CB-4369-B5DC-11173EF970BF}" type="parTrans" cxnId="{2D7B97DE-F0D5-4531-9F0E-DAE21F5BEB5D}">
      <dgm:prSet/>
      <dgm:spPr/>
      <dgm:t>
        <a:bodyPr/>
        <a:lstStyle/>
        <a:p>
          <a:endParaRPr lang="cs-CZ" sz="1400" b="1"/>
        </a:p>
      </dgm:t>
    </dgm:pt>
    <dgm:pt modelId="{C004ED68-9096-47EC-A41B-748C8BD6C632}" type="sibTrans" cxnId="{2D7B97DE-F0D5-4531-9F0E-DAE21F5BEB5D}">
      <dgm:prSet/>
      <dgm:spPr/>
      <dgm:t>
        <a:bodyPr/>
        <a:lstStyle/>
        <a:p>
          <a:endParaRPr lang="cs-CZ" sz="1400" b="1"/>
        </a:p>
      </dgm:t>
    </dgm:pt>
    <dgm:pt modelId="{F45F1E8B-4A8A-4F2F-9B69-105E262A8BC0}">
      <dgm:prSet phldrT="[Text]" custT="1"/>
      <dgm:spPr/>
      <dgm:t>
        <a:bodyPr/>
        <a:lstStyle/>
        <a:p>
          <a:r>
            <a:rPr lang="cs-CZ" sz="1400" b="1" dirty="0" smtClean="0"/>
            <a:t>Významnost</a:t>
          </a:r>
          <a:endParaRPr lang="cs-CZ" sz="1400" b="1" dirty="0"/>
        </a:p>
      </dgm:t>
    </dgm:pt>
    <dgm:pt modelId="{BFBDCBE7-9D1A-4CB1-8A58-CCF76960EEF4}" type="parTrans" cxnId="{29CE9683-DA7E-44DF-80CE-4A5684DA4B96}">
      <dgm:prSet/>
      <dgm:spPr/>
      <dgm:t>
        <a:bodyPr/>
        <a:lstStyle/>
        <a:p>
          <a:endParaRPr lang="cs-CZ" sz="1400" b="1"/>
        </a:p>
      </dgm:t>
    </dgm:pt>
    <dgm:pt modelId="{3A17835B-99A0-4333-85E5-6C42C2977D00}" type="sibTrans" cxnId="{29CE9683-DA7E-44DF-80CE-4A5684DA4B96}">
      <dgm:prSet/>
      <dgm:spPr/>
      <dgm:t>
        <a:bodyPr/>
        <a:lstStyle/>
        <a:p>
          <a:endParaRPr lang="cs-CZ" sz="1400" b="1"/>
        </a:p>
      </dgm:t>
    </dgm:pt>
    <dgm:pt modelId="{E32844C3-53B8-4917-AF75-C14CCDB057A8}" type="pres">
      <dgm:prSet presAssocID="{E02B8B33-022B-4AEE-816F-5033607F4B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F04577-2F33-45F2-9DAA-302D7620983B}" type="pres">
      <dgm:prSet presAssocID="{67C7FF35-FBEF-4B92-8CE7-8ECFBF9F40BB}" presName="node" presStyleLbl="node1" presStyleIdx="0" presStyleCnt="5" custScaleX="1108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EA5CEC-6689-4104-9AB5-EF388E62A511}" type="pres">
      <dgm:prSet presAssocID="{67C7FF35-FBEF-4B92-8CE7-8ECFBF9F40BB}" presName="spNode" presStyleCnt="0"/>
      <dgm:spPr/>
    </dgm:pt>
    <dgm:pt modelId="{0625C427-5FEE-43E2-972E-1441963D8774}" type="pres">
      <dgm:prSet presAssocID="{32F65C2A-3BDC-4BB1-B251-3360FE42305D}" presName="sibTrans" presStyleLbl="sibTrans1D1" presStyleIdx="0" presStyleCnt="5"/>
      <dgm:spPr/>
      <dgm:t>
        <a:bodyPr/>
        <a:lstStyle/>
        <a:p>
          <a:endParaRPr lang="cs-CZ"/>
        </a:p>
      </dgm:t>
    </dgm:pt>
    <dgm:pt modelId="{2B0F2A7F-A229-44AC-A5C8-CE3CE54672CD}" type="pres">
      <dgm:prSet presAssocID="{6543A031-76E6-4ACD-AB7E-6E4050337F3B}" presName="node" presStyleLbl="node1" presStyleIdx="1" presStyleCnt="5" custScaleX="1108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58863A-E061-4C17-B99B-4F0B01D723E2}" type="pres">
      <dgm:prSet presAssocID="{6543A031-76E6-4ACD-AB7E-6E4050337F3B}" presName="spNode" presStyleCnt="0"/>
      <dgm:spPr/>
    </dgm:pt>
    <dgm:pt modelId="{A8022414-0031-4DE2-BDBC-D95EC0CDD3C4}" type="pres">
      <dgm:prSet presAssocID="{6BD4B38A-0B4D-45E3-8723-052B2F2F127B}" presName="sibTrans" presStyleLbl="sibTrans1D1" presStyleIdx="1" presStyleCnt="5"/>
      <dgm:spPr/>
      <dgm:t>
        <a:bodyPr/>
        <a:lstStyle/>
        <a:p>
          <a:endParaRPr lang="cs-CZ"/>
        </a:p>
      </dgm:t>
    </dgm:pt>
    <dgm:pt modelId="{A53ED0D7-1A85-4BF3-8303-76D09EEB59FF}" type="pres">
      <dgm:prSet presAssocID="{4065BC00-ABF6-4DAB-8467-68AEF8D85097}" presName="node" presStyleLbl="node1" presStyleIdx="2" presStyleCnt="5" custScaleX="110801" custRadScaleRad="98230" custRadScaleInc="-348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81913-12C4-41AA-A036-963C88EC486F}" type="pres">
      <dgm:prSet presAssocID="{4065BC00-ABF6-4DAB-8467-68AEF8D85097}" presName="spNode" presStyleCnt="0"/>
      <dgm:spPr/>
    </dgm:pt>
    <dgm:pt modelId="{944C016C-F09F-4D8D-8EAC-C079B6F8135D}" type="pres">
      <dgm:prSet presAssocID="{5276C886-14A7-405D-A32C-FCAF9B2E02DD}" presName="sibTrans" presStyleLbl="sibTrans1D1" presStyleIdx="2" presStyleCnt="5"/>
      <dgm:spPr/>
      <dgm:t>
        <a:bodyPr/>
        <a:lstStyle/>
        <a:p>
          <a:endParaRPr lang="cs-CZ"/>
        </a:p>
      </dgm:t>
    </dgm:pt>
    <dgm:pt modelId="{FE00CA3C-7453-4979-B9C6-B850B4D79F29}" type="pres">
      <dgm:prSet presAssocID="{8F706699-646D-4FBF-85CD-9BBBE9612437}" presName="node" presStyleLbl="node1" presStyleIdx="3" presStyleCnt="5" custScaleX="110801" custRadScaleRad="98597" custRadScaleInc="339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3CF5D0-4A75-44F2-82D6-58A383208803}" type="pres">
      <dgm:prSet presAssocID="{8F706699-646D-4FBF-85CD-9BBBE9612437}" presName="spNode" presStyleCnt="0"/>
      <dgm:spPr/>
    </dgm:pt>
    <dgm:pt modelId="{E0ADA29F-F2D0-4E41-AC69-55F5C9B06874}" type="pres">
      <dgm:prSet presAssocID="{C004ED68-9096-47EC-A41B-748C8BD6C632}" presName="sibTrans" presStyleLbl="sibTrans1D1" presStyleIdx="3" presStyleCnt="5"/>
      <dgm:spPr/>
      <dgm:t>
        <a:bodyPr/>
        <a:lstStyle/>
        <a:p>
          <a:endParaRPr lang="cs-CZ"/>
        </a:p>
      </dgm:t>
    </dgm:pt>
    <dgm:pt modelId="{15703F10-8300-4B74-975C-B8A41FB8E139}" type="pres">
      <dgm:prSet presAssocID="{F45F1E8B-4A8A-4F2F-9B69-105E262A8BC0}" presName="node" presStyleLbl="node1" presStyleIdx="4" presStyleCnt="5" custScaleX="110801" custRadScaleRad="99688" custRadScaleInc="-2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17AEDE-8156-40A3-AAC9-59CE07915137}" type="pres">
      <dgm:prSet presAssocID="{F45F1E8B-4A8A-4F2F-9B69-105E262A8BC0}" presName="spNode" presStyleCnt="0"/>
      <dgm:spPr/>
    </dgm:pt>
    <dgm:pt modelId="{C8041A94-3CAC-4FAB-A8B0-E9AB59FCA59F}" type="pres">
      <dgm:prSet presAssocID="{3A17835B-99A0-4333-85E5-6C42C2977D00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7079BD92-53ED-485C-AF5B-7E7F647439F8}" type="presOf" srcId="{6BD4B38A-0B4D-45E3-8723-052B2F2F127B}" destId="{A8022414-0031-4DE2-BDBC-D95EC0CDD3C4}" srcOrd="0" destOrd="0" presId="urn:microsoft.com/office/officeart/2005/8/layout/cycle6"/>
    <dgm:cxn modelId="{4946C8BF-CD51-44A5-A623-6ECB54158E55}" type="presOf" srcId="{32F65C2A-3BDC-4BB1-B251-3360FE42305D}" destId="{0625C427-5FEE-43E2-972E-1441963D8774}" srcOrd="0" destOrd="0" presId="urn:microsoft.com/office/officeart/2005/8/layout/cycle6"/>
    <dgm:cxn modelId="{DF13C2FE-7A54-441B-8F89-668171077A17}" type="presOf" srcId="{4065BC00-ABF6-4DAB-8467-68AEF8D85097}" destId="{A53ED0D7-1A85-4BF3-8303-76D09EEB59FF}" srcOrd="0" destOrd="0" presId="urn:microsoft.com/office/officeart/2005/8/layout/cycle6"/>
    <dgm:cxn modelId="{E04C200B-98EA-494E-BD7A-133C926476BD}" type="presOf" srcId="{F45F1E8B-4A8A-4F2F-9B69-105E262A8BC0}" destId="{15703F10-8300-4B74-975C-B8A41FB8E139}" srcOrd="0" destOrd="0" presId="urn:microsoft.com/office/officeart/2005/8/layout/cycle6"/>
    <dgm:cxn modelId="{2D7B97DE-F0D5-4531-9F0E-DAE21F5BEB5D}" srcId="{E02B8B33-022B-4AEE-816F-5033607F4B2C}" destId="{8F706699-646D-4FBF-85CD-9BBBE9612437}" srcOrd="3" destOrd="0" parTransId="{626849B1-53CB-4369-B5DC-11173EF970BF}" sibTransId="{C004ED68-9096-47EC-A41B-748C8BD6C632}"/>
    <dgm:cxn modelId="{EDE831AD-851B-486C-A1D2-1CFD5AA55A04}" type="presOf" srcId="{67C7FF35-FBEF-4B92-8CE7-8ECFBF9F40BB}" destId="{52F04577-2F33-45F2-9DAA-302D7620983B}" srcOrd="0" destOrd="0" presId="urn:microsoft.com/office/officeart/2005/8/layout/cycle6"/>
    <dgm:cxn modelId="{AD04ED85-11F9-4B65-B543-4D6B342AA867}" srcId="{E02B8B33-022B-4AEE-816F-5033607F4B2C}" destId="{6543A031-76E6-4ACD-AB7E-6E4050337F3B}" srcOrd="1" destOrd="0" parTransId="{0DA59B6E-4007-4A2B-B862-800F6B6D87A0}" sibTransId="{6BD4B38A-0B4D-45E3-8723-052B2F2F127B}"/>
    <dgm:cxn modelId="{57870D42-B658-417E-AE59-6D3FCC36FF57}" type="presOf" srcId="{3A17835B-99A0-4333-85E5-6C42C2977D00}" destId="{C8041A94-3CAC-4FAB-A8B0-E9AB59FCA59F}" srcOrd="0" destOrd="0" presId="urn:microsoft.com/office/officeart/2005/8/layout/cycle6"/>
    <dgm:cxn modelId="{29CE9683-DA7E-44DF-80CE-4A5684DA4B96}" srcId="{E02B8B33-022B-4AEE-816F-5033607F4B2C}" destId="{F45F1E8B-4A8A-4F2F-9B69-105E262A8BC0}" srcOrd="4" destOrd="0" parTransId="{BFBDCBE7-9D1A-4CB1-8A58-CCF76960EEF4}" sibTransId="{3A17835B-99A0-4333-85E5-6C42C2977D00}"/>
    <dgm:cxn modelId="{0DF0BE17-8FF4-4A1E-A24C-BD04EFA716A2}" type="presOf" srcId="{8F706699-646D-4FBF-85CD-9BBBE9612437}" destId="{FE00CA3C-7453-4979-B9C6-B850B4D79F29}" srcOrd="0" destOrd="0" presId="urn:microsoft.com/office/officeart/2005/8/layout/cycle6"/>
    <dgm:cxn modelId="{A1F26BAF-0A5A-40DA-907D-CF2A76F817B6}" srcId="{E02B8B33-022B-4AEE-816F-5033607F4B2C}" destId="{4065BC00-ABF6-4DAB-8467-68AEF8D85097}" srcOrd="2" destOrd="0" parTransId="{2B4CFCD5-2E37-4554-8837-1644740FBF94}" sibTransId="{5276C886-14A7-405D-A32C-FCAF9B2E02DD}"/>
    <dgm:cxn modelId="{17BE1C1A-725F-4212-819E-C43495539DB6}" type="presOf" srcId="{6543A031-76E6-4ACD-AB7E-6E4050337F3B}" destId="{2B0F2A7F-A229-44AC-A5C8-CE3CE54672CD}" srcOrd="0" destOrd="0" presId="urn:microsoft.com/office/officeart/2005/8/layout/cycle6"/>
    <dgm:cxn modelId="{1433882F-22CF-4809-ACCD-293DC9F94DB9}" type="presOf" srcId="{5276C886-14A7-405D-A32C-FCAF9B2E02DD}" destId="{944C016C-F09F-4D8D-8EAC-C079B6F8135D}" srcOrd="0" destOrd="0" presId="urn:microsoft.com/office/officeart/2005/8/layout/cycle6"/>
    <dgm:cxn modelId="{5909327E-A80A-478F-AF43-98326891E008}" type="presOf" srcId="{C004ED68-9096-47EC-A41B-748C8BD6C632}" destId="{E0ADA29F-F2D0-4E41-AC69-55F5C9B06874}" srcOrd="0" destOrd="0" presId="urn:microsoft.com/office/officeart/2005/8/layout/cycle6"/>
    <dgm:cxn modelId="{6C502BC4-4D68-451B-B3AA-888894149B2D}" srcId="{E02B8B33-022B-4AEE-816F-5033607F4B2C}" destId="{67C7FF35-FBEF-4B92-8CE7-8ECFBF9F40BB}" srcOrd="0" destOrd="0" parTransId="{69F3E007-2576-463C-BDF2-B2E70334BE4F}" sibTransId="{32F65C2A-3BDC-4BB1-B251-3360FE42305D}"/>
    <dgm:cxn modelId="{68F58E5C-2A46-4D6C-AEEC-8DE0A7BDB2F8}" type="presOf" srcId="{E02B8B33-022B-4AEE-816F-5033607F4B2C}" destId="{E32844C3-53B8-4917-AF75-C14CCDB057A8}" srcOrd="0" destOrd="0" presId="urn:microsoft.com/office/officeart/2005/8/layout/cycle6"/>
    <dgm:cxn modelId="{E9D68FD9-6FD2-4142-8C01-C0B2AFCD3F68}" type="presParOf" srcId="{E32844C3-53B8-4917-AF75-C14CCDB057A8}" destId="{52F04577-2F33-45F2-9DAA-302D7620983B}" srcOrd="0" destOrd="0" presId="urn:microsoft.com/office/officeart/2005/8/layout/cycle6"/>
    <dgm:cxn modelId="{03BC83E8-2CB5-48B7-806D-824FB90B8C9B}" type="presParOf" srcId="{E32844C3-53B8-4917-AF75-C14CCDB057A8}" destId="{FCEA5CEC-6689-4104-9AB5-EF388E62A511}" srcOrd="1" destOrd="0" presId="urn:microsoft.com/office/officeart/2005/8/layout/cycle6"/>
    <dgm:cxn modelId="{21273A30-CC82-45E0-8207-EDDE77477736}" type="presParOf" srcId="{E32844C3-53B8-4917-AF75-C14CCDB057A8}" destId="{0625C427-5FEE-43E2-972E-1441963D8774}" srcOrd="2" destOrd="0" presId="urn:microsoft.com/office/officeart/2005/8/layout/cycle6"/>
    <dgm:cxn modelId="{411C3733-91E1-4C7A-ABCE-58F798039E40}" type="presParOf" srcId="{E32844C3-53B8-4917-AF75-C14CCDB057A8}" destId="{2B0F2A7F-A229-44AC-A5C8-CE3CE54672CD}" srcOrd="3" destOrd="0" presId="urn:microsoft.com/office/officeart/2005/8/layout/cycle6"/>
    <dgm:cxn modelId="{3CBEABA4-BEE1-4040-8B27-B86BFF046DC0}" type="presParOf" srcId="{E32844C3-53B8-4917-AF75-C14CCDB057A8}" destId="{3E58863A-E061-4C17-B99B-4F0B01D723E2}" srcOrd="4" destOrd="0" presId="urn:microsoft.com/office/officeart/2005/8/layout/cycle6"/>
    <dgm:cxn modelId="{52C0E226-1452-4D1A-9833-F4E24950E387}" type="presParOf" srcId="{E32844C3-53B8-4917-AF75-C14CCDB057A8}" destId="{A8022414-0031-4DE2-BDBC-D95EC0CDD3C4}" srcOrd="5" destOrd="0" presId="urn:microsoft.com/office/officeart/2005/8/layout/cycle6"/>
    <dgm:cxn modelId="{7B103A29-0E7D-4390-8740-EEEF76A948BF}" type="presParOf" srcId="{E32844C3-53B8-4917-AF75-C14CCDB057A8}" destId="{A53ED0D7-1A85-4BF3-8303-76D09EEB59FF}" srcOrd="6" destOrd="0" presId="urn:microsoft.com/office/officeart/2005/8/layout/cycle6"/>
    <dgm:cxn modelId="{36108905-1B9C-4669-BFFF-04C5E59E6B3D}" type="presParOf" srcId="{E32844C3-53B8-4917-AF75-C14CCDB057A8}" destId="{10581913-12C4-41AA-A036-963C88EC486F}" srcOrd="7" destOrd="0" presId="urn:microsoft.com/office/officeart/2005/8/layout/cycle6"/>
    <dgm:cxn modelId="{7FB183A5-42C0-4299-A0D3-547F2C95F034}" type="presParOf" srcId="{E32844C3-53B8-4917-AF75-C14CCDB057A8}" destId="{944C016C-F09F-4D8D-8EAC-C079B6F8135D}" srcOrd="8" destOrd="0" presId="urn:microsoft.com/office/officeart/2005/8/layout/cycle6"/>
    <dgm:cxn modelId="{52D994A5-F9A2-4523-B75D-995B03C291E6}" type="presParOf" srcId="{E32844C3-53B8-4917-AF75-C14CCDB057A8}" destId="{FE00CA3C-7453-4979-B9C6-B850B4D79F29}" srcOrd="9" destOrd="0" presId="urn:microsoft.com/office/officeart/2005/8/layout/cycle6"/>
    <dgm:cxn modelId="{CC0C24BD-1901-45BC-AE45-648CFA80EB0E}" type="presParOf" srcId="{E32844C3-53B8-4917-AF75-C14CCDB057A8}" destId="{AF3CF5D0-4A75-44F2-82D6-58A383208803}" srcOrd="10" destOrd="0" presId="urn:microsoft.com/office/officeart/2005/8/layout/cycle6"/>
    <dgm:cxn modelId="{7B232691-0DE8-41DC-83E4-FFAE3853EC26}" type="presParOf" srcId="{E32844C3-53B8-4917-AF75-C14CCDB057A8}" destId="{E0ADA29F-F2D0-4E41-AC69-55F5C9B06874}" srcOrd="11" destOrd="0" presId="urn:microsoft.com/office/officeart/2005/8/layout/cycle6"/>
    <dgm:cxn modelId="{76FA6EB8-B29D-4325-87D0-EF217271985F}" type="presParOf" srcId="{E32844C3-53B8-4917-AF75-C14CCDB057A8}" destId="{15703F10-8300-4B74-975C-B8A41FB8E139}" srcOrd="12" destOrd="0" presId="urn:microsoft.com/office/officeart/2005/8/layout/cycle6"/>
    <dgm:cxn modelId="{19E13511-2F8A-461A-8AA2-5FCF13AF4339}" type="presParOf" srcId="{E32844C3-53B8-4917-AF75-C14CCDB057A8}" destId="{0517AEDE-8156-40A3-AAC9-59CE07915137}" srcOrd="13" destOrd="0" presId="urn:microsoft.com/office/officeart/2005/8/layout/cycle6"/>
    <dgm:cxn modelId="{E2C7F6EA-87D2-4B2F-AE54-54290A678934}" type="presParOf" srcId="{E32844C3-53B8-4917-AF75-C14CCDB057A8}" destId="{C8041A94-3CAC-4FAB-A8B0-E9AB59FCA59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0A22B5-A535-411A-8064-348E1F702455}" type="doc">
      <dgm:prSet loTypeId="urn:microsoft.com/office/officeart/2005/8/layout/venn2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2138655D-8A2A-4AD3-B019-9882743AC58E}">
      <dgm:prSet phldrT="[Text]" custT="1"/>
      <dgm:spPr/>
      <dgm:t>
        <a:bodyPr/>
        <a:lstStyle/>
        <a:p>
          <a:r>
            <a:rPr lang="cs-CZ" sz="1400" b="0" i="0" dirty="0" smtClean="0"/>
            <a:t>Základní prostor </a:t>
          </a:r>
          <a:r>
            <a:rPr lang="el-GR" sz="1400" b="0" i="0" dirty="0" smtClean="0"/>
            <a:t>Ω</a:t>
          </a:r>
          <a:r>
            <a:rPr lang="cs-CZ" sz="1400" b="0" i="0" dirty="0" smtClean="0"/>
            <a:t> </a:t>
          </a:r>
          <a:endParaRPr lang="cs-CZ" sz="1400" b="1" dirty="0"/>
        </a:p>
      </dgm:t>
    </dgm:pt>
    <dgm:pt modelId="{40C16DEE-2440-4A03-AD2D-DEF340E0B210}" type="sibTrans" cxnId="{53F82372-933F-4CFA-941E-5B51C9D50CBA}">
      <dgm:prSet/>
      <dgm:spPr/>
      <dgm:t>
        <a:bodyPr/>
        <a:lstStyle/>
        <a:p>
          <a:endParaRPr lang="cs-CZ" sz="1400"/>
        </a:p>
      </dgm:t>
    </dgm:pt>
    <dgm:pt modelId="{FFBAF309-9A64-4F92-B4FA-4EFAB6238CC2}" type="parTrans" cxnId="{53F82372-933F-4CFA-941E-5B51C9D50CBA}">
      <dgm:prSet/>
      <dgm:spPr/>
      <dgm:t>
        <a:bodyPr/>
        <a:lstStyle/>
        <a:p>
          <a:endParaRPr lang="cs-CZ" sz="1400"/>
        </a:p>
      </dgm:t>
    </dgm:pt>
    <dgm:pt modelId="{01DE9C8F-CD66-4A04-9C4C-8F8A51CBA883}">
      <dgm:prSet phldrT="[Text]" custT="1"/>
      <dgm:spPr/>
      <dgm:t>
        <a:bodyPr/>
        <a:lstStyle/>
        <a:p>
          <a:r>
            <a:rPr lang="cs-CZ" sz="1400" b="0" i="0" dirty="0" smtClean="0"/>
            <a:t>Jev </a:t>
          </a:r>
          <a:r>
            <a:rPr lang="cs-CZ" sz="1400" b="0" dirty="0" smtClean="0"/>
            <a:t>A</a:t>
          </a:r>
          <a:endParaRPr lang="cs-CZ" sz="1400" b="1" dirty="0"/>
        </a:p>
      </dgm:t>
    </dgm:pt>
    <dgm:pt modelId="{09B16F97-A052-476A-A48A-4D7AED8DD3CF}" type="sibTrans" cxnId="{33FE9456-A27D-4EF3-B3CC-1758688B159F}">
      <dgm:prSet/>
      <dgm:spPr/>
      <dgm:t>
        <a:bodyPr/>
        <a:lstStyle/>
        <a:p>
          <a:endParaRPr lang="cs-CZ" sz="1400"/>
        </a:p>
      </dgm:t>
    </dgm:pt>
    <dgm:pt modelId="{90F4BCE2-50AD-4405-9B05-7A8C8FC57CF8}" type="parTrans" cxnId="{33FE9456-A27D-4EF3-B3CC-1758688B159F}">
      <dgm:prSet/>
      <dgm:spPr/>
      <dgm:t>
        <a:bodyPr/>
        <a:lstStyle/>
        <a:p>
          <a:endParaRPr lang="cs-CZ" sz="1400"/>
        </a:p>
      </dgm:t>
    </dgm:pt>
    <dgm:pt modelId="{FB2EF99A-B70E-447D-BD90-67112EB96673}" type="pres">
      <dgm:prSet presAssocID="{6E0A22B5-A535-411A-8064-348E1F70245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496FDC-AF11-4E8F-87A9-338692753284}" type="pres">
      <dgm:prSet presAssocID="{6E0A22B5-A535-411A-8064-348E1F702455}" presName="comp1" presStyleCnt="0"/>
      <dgm:spPr/>
    </dgm:pt>
    <dgm:pt modelId="{C8FE11AE-7A17-45D2-A606-CA66EF9E4D78}" type="pres">
      <dgm:prSet presAssocID="{6E0A22B5-A535-411A-8064-348E1F702455}" presName="circle1" presStyleLbl="node1" presStyleIdx="0" presStyleCnt="2"/>
      <dgm:spPr/>
      <dgm:t>
        <a:bodyPr/>
        <a:lstStyle/>
        <a:p>
          <a:endParaRPr lang="cs-CZ"/>
        </a:p>
      </dgm:t>
    </dgm:pt>
    <dgm:pt modelId="{03505F36-2662-48F0-A003-3ADC12868FFF}" type="pres">
      <dgm:prSet presAssocID="{6E0A22B5-A535-411A-8064-348E1F70245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A4A80-DF85-4EE9-97C6-D6FBDC6F95E7}" type="pres">
      <dgm:prSet presAssocID="{6E0A22B5-A535-411A-8064-348E1F702455}" presName="comp2" presStyleCnt="0"/>
      <dgm:spPr/>
    </dgm:pt>
    <dgm:pt modelId="{2304CFE2-E030-49E7-88A3-E315E6767ACA}" type="pres">
      <dgm:prSet presAssocID="{6E0A22B5-A535-411A-8064-348E1F702455}" presName="circle2" presStyleLbl="node1" presStyleIdx="1" presStyleCnt="2" custScaleX="51316" custScaleY="51316" custLinFactNeighborX="-20336" custLinFactNeighborY="-8642"/>
      <dgm:spPr/>
      <dgm:t>
        <a:bodyPr/>
        <a:lstStyle/>
        <a:p>
          <a:endParaRPr lang="cs-CZ"/>
        </a:p>
      </dgm:t>
    </dgm:pt>
    <dgm:pt modelId="{81908D7E-71B9-443D-9A4E-1AFB96547DEB}" type="pres">
      <dgm:prSet presAssocID="{6E0A22B5-A535-411A-8064-348E1F70245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DE57A4-DB95-440D-8AD5-AA7E7809A606}" type="presOf" srcId="{01DE9C8F-CD66-4A04-9C4C-8F8A51CBA883}" destId="{81908D7E-71B9-443D-9A4E-1AFB96547DEB}" srcOrd="1" destOrd="0" presId="urn:microsoft.com/office/officeart/2005/8/layout/venn2"/>
    <dgm:cxn modelId="{F9659256-E804-4F62-BF69-4D45E447CA81}" type="presOf" srcId="{2138655D-8A2A-4AD3-B019-9882743AC58E}" destId="{C8FE11AE-7A17-45D2-A606-CA66EF9E4D78}" srcOrd="0" destOrd="0" presId="urn:microsoft.com/office/officeart/2005/8/layout/venn2"/>
    <dgm:cxn modelId="{07CD001E-9868-44BF-A1EA-098762F15799}" type="presOf" srcId="{01DE9C8F-CD66-4A04-9C4C-8F8A51CBA883}" destId="{2304CFE2-E030-49E7-88A3-E315E6767ACA}" srcOrd="0" destOrd="0" presId="urn:microsoft.com/office/officeart/2005/8/layout/venn2"/>
    <dgm:cxn modelId="{33FE9456-A27D-4EF3-B3CC-1758688B159F}" srcId="{6E0A22B5-A535-411A-8064-348E1F702455}" destId="{01DE9C8F-CD66-4A04-9C4C-8F8A51CBA883}" srcOrd="1" destOrd="0" parTransId="{90F4BCE2-50AD-4405-9B05-7A8C8FC57CF8}" sibTransId="{09B16F97-A052-476A-A48A-4D7AED8DD3CF}"/>
    <dgm:cxn modelId="{81748E5A-56DD-4435-AE4B-98A02C3A1388}" type="presOf" srcId="{2138655D-8A2A-4AD3-B019-9882743AC58E}" destId="{03505F36-2662-48F0-A003-3ADC12868FFF}" srcOrd="1" destOrd="0" presId="urn:microsoft.com/office/officeart/2005/8/layout/venn2"/>
    <dgm:cxn modelId="{ED6EFAC3-E1DA-43BC-9D23-8A0FA8175B5A}" type="presOf" srcId="{6E0A22B5-A535-411A-8064-348E1F702455}" destId="{FB2EF99A-B70E-447D-BD90-67112EB96673}" srcOrd="0" destOrd="0" presId="urn:microsoft.com/office/officeart/2005/8/layout/venn2"/>
    <dgm:cxn modelId="{53F82372-933F-4CFA-941E-5B51C9D50CBA}" srcId="{6E0A22B5-A535-411A-8064-348E1F702455}" destId="{2138655D-8A2A-4AD3-B019-9882743AC58E}" srcOrd="0" destOrd="0" parTransId="{FFBAF309-9A64-4F92-B4FA-4EFAB6238CC2}" sibTransId="{40C16DEE-2440-4A03-AD2D-DEF340E0B210}"/>
    <dgm:cxn modelId="{80728910-DF0F-4490-9C23-710F266A9B6B}" type="presParOf" srcId="{FB2EF99A-B70E-447D-BD90-67112EB96673}" destId="{75496FDC-AF11-4E8F-87A9-338692753284}" srcOrd="0" destOrd="0" presId="urn:microsoft.com/office/officeart/2005/8/layout/venn2"/>
    <dgm:cxn modelId="{75662433-D1EA-4DCE-9CD2-B456C316AB60}" type="presParOf" srcId="{75496FDC-AF11-4E8F-87A9-338692753284}" destId="{C8FE11AE-7A17-45D2-A606-CA66EF9E4D78}" srcOrd="0" destOrd="0" presId="urn:microsoft.com/office/officeart/2005/8/layout/venn2"/>
    <dgm:cxn modelId="{8DBAA4ED-12C7-4EF3-8368-B5C2D2FDB7B9}" type="presParOf" srcId="{75496FDC-AF11-4E8F-87A9-338692753284}" destId="{03505F36-2662-48F0-A003-3ADC12868FFF}" srcOrd="1" destOrd="0" presId="urn:microsoft.com/office/officeart/2005/8/layout/venn2"/>
    <dgm:cxn modelId="{A62E0805-A3F2-49A0-A8CE-AB2866BC7A5B}" type="presParOf" srcId="{FB2EF99A-B70E-447D-BD90-67112EB96673}" destId="{270A4A80-DF85-4EE9-97C6-D6FBDC6F95E7}" srcOrd="1" destOrd="0" presId="urn:microsoft.com/office/officeart/2005/8/layout/venn2"/>
    <dgm:cxn modelId="{2D7C6B28-205F-4CA5-A4E2-324EEFFD9B0B}" type="presParOf" srcId="{270A4A80-DF85-4EE9-97C6-D6FBDC6F95E7}" destId="{2304CFE2-E030-49E7-88A3-E315E6767ACA}" srcOrd="0" destOrd="0" presId="urn:microsoft.com/office/officeart/2005/8/layout/venn2"/>
    <dgm:cxn modelId="{1CA6CE9C-7BE5-4DD3-8C2C-2168D77E97A7}" type="presParOf" srcId="{270A4A80-DF85-4EE9-97C6-D6FBDC6F95E7}" destId="{81908D7E-71B9-443D-9A4E-1AFB96547D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04577-2F33-45F2-9DAA-302D7620983B}">
      <dsp:nvSpPr>
        <dsp:cNvPr id="0" name=""/>
        <dsp:cNvSpPr/>
      </dsp:nvSpPr>
      <dsp:spPr>
        <a:xfrm>
          <a:off x="2452694" y="2518"/>
          <a:ext cx="1571634" cy="9219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Zkreslení</a:t>
          </a:r>
          <a:endParaRPr lang="cs-CZ" sz="1400" b="1" kern="1200" dirty="0"/>
        </a:p>
      </dsp:txBody>
      <dsp:txXfrm>
        <a:off x="2497701" y="47525"/>
        <a:ext cx="1481620" cy="831965"/>
      </dsp:txXfrm>
    </dsp:sp>
    <dsp:sp modelId="{0625C427-5FEE-43E2-972E-1441963D8774}">
      <dsp:nvSpPr>
        <dsp:cNvPr id="0" name=""/>
        <dsp:cNvSpPr/>
      </dsp:nvSpPr>
      <dsp:spPr>
        <a:xfrm>
          <a:off x="1397623" y="463508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635512" y="180333"/>
              </a:moveTo>
              <a:arcTo wR="1840888" hR="1840888" stAng="17734349" swAng="180644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2A7F-A229-44AC-A5C8-CE3CE54672CD}">
      <dsp:nvSpPr>
        <dsp:cNvPr id="0" name=""/>
        <dsp:cNvSpPr/>
      </dsp:nvSpPr>
      <dsp:spPr>
        <a:xfrm>
          <a:off x="4203483" y="1274541"/>
          <a:ext cx="1571634" cy="9219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Reprezentativnost</a:t>
          </a:r>
          <a:endParaRPr lang="cs-CZ" sz="1400" b="1" kern="1200" dirty="0"/>
        </a:p>
      </dsp:txBody>
      <dsp:txXfrm>
        <a:off x="4248490" y="1319548"/>
        <a:ext cx="1481620" cy="831965"/>
      </dsp:txXfrm>
    </dsp:sp>
    <dsp:sp modelId="{A8022414-0031-4DE2-BDBC-D95EC0CDD3C4}">
      <dsp:nvSpPr>
        <dsp:cNvPr id="0" name=""/>
        <dsp:cNvSpPr/>
      </dsp:nvSpPr>
      <dsp:spPr>
        <a:xfrm>
          <a:off x="1394985" y="39959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3681457" y="1806603"/>
              </a:moveTo>
              <a:arcTo wR="1840888" hR="1840888" stAng="21535971" swAng="179310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ED0D7-1A85-4BF3-8303-76D09EEB59FF}">
      <dsp:nvSpPr>
        <dsp:cNvPr id="0" name=""/>
        <dsp:cNvSpPr/>
      </dsp:nvSpPr>
      <dsp:spPr>
        <a:xfrm>
          <a:off x="3716957" y="3136313"/>
          <a:ext cx="1571634" cy="92197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Srovnatelnost</a:t>
          </a:r>
          <a:endParaRPr lang="cs-CZ" sz="1400" b="1" kern="1200" dirty="0"/>
        </a:p>
      </dsp:txBody>
      <dsp:txXfrm>
        <a:off x="3761964" y="3181320"/>
        <a:ext cx="1481620" cy="831965"/>
      </dsp:txXfrm>
    </dsp:sp>
    <dsp:sp modelId="{944C016C-F09F-4D8D-8EAC-C079B6F8135D}">
      <dsp:nvSpPr>
        <dsp:cNvPr id="0" name=""/>
        <dsp:cNvSpPr/>
      </dsp:nvSpPr>
      <dsp:spPr>
        <a:xfrm>
          <a:off x="1384611" y="43329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323117" y="3617493"/>
              </a:moveTo>
              <a:arcTo wR="1840888" hR="1840888" stAng="4488836" swAng="17720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0CA3C-7453-4979-B9C6-B850B4D79F29}">
      <dsp:nvSpPr>
        <dsp:cNvPr id="0" name=""/>
        <dsp:cNvSpPr/>
      </dsp:nvSpPr>
      <dsp:spPr>
        <a:xfrm>
          <a:off x="1188429" y="3145743"/>
          <a:ext cx="1571634" cy="9219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Spolehlivost</a:t>
          </a:r>
          <a:endParaRPr lang="cs-CZ" sz="1400" b="1" kern="1200" dirty="0"/>
        </a:p>
      </dsp:txBody>
      <dsp:txXfrm>
        <a:off x="1233436" y="3190750"/>
        <a:ext cx="1481620" cy="831965"/>
      </dsp:txXfrm>
    </dsp:sp>
    <dsp:sp modelId="{E0ADA29F-F2D0-4E41-AC69-55F5C9B06874}">
      <dsp:nvSpPr>
        <dsp:cNvPr id="0" name=""/>
        <dsp:cNvSpPr/>
      </dsp:nvSpPr>
      <dsp:spPr>
        <a:xfrm>
          <a:off x="1404905" y="422350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20755" y="2714981"/>
              </a:moveTo>
              <a:arcTo wR="1840888" hR="1840888" stAng="9099137" swAng="177236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03F10-8300-4B74-975C-B8A41FB8E139}">
      <dsp:nvSpPr>
        <dsp:cNvPr id="0" name=""/>
        <dsp:cNvSpPr/>
      </dsp:nvSpPr>
      <dsp:spPr>
        <a:xfrm>
          <a:off x="701907" y="1293406"/>
          <a:ext cx="1571634" cy="92197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Významnost</a:t>
          </a:r>
          <a:endParaRPr lang="cs-CZ" sz="1400" b="1" kern="1200" dirty="0"/>
        </a:p>
      </dsp:txBody>
      <dsp:txXfrm>
        <a:off x="746914" y="1338413"/>
        <a:ext cx="1481620" cy="831965"/>
      </dsp:txXfrm>
    </dsp:sp>
    <dsp:sp modelId="{C8041A94-3CAC-4FAB-A8B0-E9AB59FCA59F}">
      <dsp:nvSpPr>
        <dsp:cNvPr id="0" name=""/>
        <dsp:cNvSpPr/>
      </dsp:nvSpPr>
      <dsp:spPr>
        <a:xfrm>
          <a:off x="1407613" y="45875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304788" y="826360"/>
              </a:moveTo>
              <a:arcTo wR="1840888" hR="1840888" stAng="12806583" swAng="183809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11AE-7A17-45D2-A606-CA66EF9E4D78}">
      <dsp:nvSpPr>
        <dsp:cNvPr id="0" name=""/>
        <dsp:cNvSpPr/>
      </dsp:nvSpPr>
      <dsp:spPr>
        <a:xfrm>
          <a:off x="218296" y="0"/>
          <a:ext cx="2278050" cy="22780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Základní prostor </a:t>
          </a:r>
          <a:r>
            <a:rPr lang="el-GR" sz="1400" b="0" i="0" kern="1200" dirty="0" smtClean="0"/>
            <a:t>Ω</a:t>
          </a:r>
          <a:r>
            <a:rPr lang="cs-CZ" sz="1400" b="0" i="0" kern="1200" dirty="0" smtClean="0"/>
            <a:t> </a:t>
          </a:r>
          <a:endParaRPr lang="cs-CZ" sz="1400" b="1" kern="1200" dirty="0"/>
        </a:p>
      </dsp:txBody>
      <dsp:txXfrm>
        <a:off x="759333" y="170853"/>
        <a:ext cx="1195976" cy="387268"/>
      </dsp:txXfrm>
    </dsp:sp>
    <dsp:sp modelId="{2304CFE2-E030-49E7-88A3-E315E6767ACA}">
      <dsp:nvSpPr>
        <dsp:cNvPr id="0" name=""/>
        <dsp:cNvSpPr/>
      </dsp:nvSpPr>
      <dsp:spPr>
        <a:xfrm>
          <a:off x="571497" y="837752"/>
          <a:ext cx="876753" cy="876753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i="0" kern="1200" dirty="0" smtClean="0"/>
            <a:t>Jev </a:t>
          </a:r>
          <a:r>
            <a:rPr lang="cs-CZ" sz="1400" b="0" kern="1200" dirty="0" smtClean="0"/>
            <a:t>A</a:t>
          </a:r>
          <a:endParaRPr lang="cs-CZ" sz="1400" b="1" kern="1200" dirty="0"/>
        </a:p>
      </dsp:txBody>
      <dsp:txXfrm>
        <a:off x="699894" y="1056941"/>
        <a:ext cx="619958" cy="438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4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0.wmf"/><Relationship Id="rId3" Type="http://schemas.openxmlformats.org/officeDocument/2006/relationships/image" Target="../media/image3.pn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6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7.emf"/><Relationship Id="rId4" Type="http://schemas.openxmlformats.org/officeDocument/2006/relationships/image" Target="../media/image39.png"/><Relationship Id="rId9" Type="http://schemas.openxmlformats.org/officeDocument/2006/relationships/oleObject" Target="../embeddings/oleObject3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II. </a:t>
            </a:r>
            <a:br>
              <a:rPr lang="cs-CZ" dirty="0" smtClean="0"/>
            </a:br>
            <a:r>
              <a:rPr lang="pl-PL" dirty="0" smtClean="0"/>
              <a:t>Vztah pravděpodobnosti, </a:t>
            </a:r>
            <a:br>
              <a:rPr lang="pl-PL" dirty="0" smtClean="0"/>
            </a:br>
            <a:r>
              <a:rPr lang="pl-PL" dirty="0" smtClean="0"/>
              <a:t>statistiky a biostatistiky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752600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Statistika vychází z pravděpodobnosti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Podmíněná pravděpodobnost, </a:t>
            </a:r>
            <a:r>
              <a:rPr lang="cs-CZ" sz="2000" dirty="0" err="1" smtClean="0">
                <a:solidFill>
                  <a:schemeClr val="tx1"/>
                </a:solidFill>
              </a:rPr>
              <a:t>Bayesův</a:t>
            </a:r>
            <a:r>
              <a:rPr lang="cs-CZ" sz="2000" dirty="0" smtClean="0">
                <a:solidFill>
                  <a:schemeClr val="tx1"/>
                </a:solidFill>
              </a:rPr>
              <a:t> vzorec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Senzitivita, specificita, prediktivní hodnoty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Frekventistická</a:t>
            </a:r>
            <a:r>
              <a:rPr lang="cs-CZ" sz="2000" dirty="0" smtClean="0">
                <a:solidFill>
                  <a:schemeClr val="tx1"/>
                </a:solidFill>
              </a:rPr>
              <a:t> a </a:t>
            </a:r>
            <a:r>
              <a:rPr lang="cs-CZ" sz="2000" dirty="0" err="1" smtClean="0">
                <a:solidFill>
                  <a:schemeClr val="tx1"/>
                </a:solidFill>
              </a:rPr>
              <a:t>Bayesovská</a:t>
            </a:r>
            <a:r>
              <a:rPr lang="cs-CZ" sz="2000" dirty="0" smtClean="0">
                <a:solidFill>
                  <a:schemeClr val="tx1"/>
                </a:solidFill>
              </a:rPr>
              <a:t> statistika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67401" y="1428736"/>
            <a:ext cx="1066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i="0" dirty="0" smtClean="0"/>
              <a:t>Statistika</a:t>
            </a:r>
            <a:endParaRPr lang="el-GR" b="1" i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vs. pravděpodobnost</a:t>
            </a:r>
            <a:endParaRPr lang="cs-CZ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29190" y="1428736"/>
            <a:ext cx="18739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i="0" dirty="0" smtClean="0"/>
              <a:t>Pravděpodobnost</a:t>
            </a:r>
            <a:endParaRPr lang="el-GR" b="1" i="0" dirty="0"/>
          </a:p>
        </p:txBody>
      </p:sp>
      <p:sp>
        <p:nvSpPr>
          <p:cNvPr id="7" name="Elipsa 6"/>
          <p:cNvSpPr/>
          <p:nvPr/>
        </p:nvSpPr>
        <p:spPr>
          <a:xfrm>
            <a:off x="4966145" y="1986190"/>
            <a:ext cx="1800000" cy="1800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Cílová populace</a:t>
            </a:r>
            <a:endParaRPr lang="cs-CZ" sz="1600" dirty="0"/>
          </a:p>
        </p:txBody>
      </p:sp>
      <p:sp>
        <p:nvSpPr>
          <p:cNvPr id="8" name="Elipsa 7"/>
          <p:cNvSpPr/>
          <p:nvPr/>
        </p:nvSpPr>
        <p:spPr>
          <a:xfrm>
            <a:off x="5326145" y="4777892"/>
            <a:ext cx="1080000" cy="108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Vzorek</a:t>
            </a:r>
            <a:endParaRPr lang="cs-CZ" sz="1600" dirty="0"/>
          </a:p>
        </p:txBody>
      </p:sp>
      <p:sp>
        <p:nvSpPr>
          <p:cNvPr id="10" name="Elipsa 9"/>
          <p:cNvSpPr/>
          <p:nvPr/>
        </p:nvSpPr>
        <p:spPr>
          <a:xfrm>
            <a:off x="2200496" y="1986190"/>
            <a:ext cx="1800000" cy="1800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Cílová populace</a:t>
            </a:r>
            <a:endParaRPr lang="cs-CZ" sz="1600" dirty="0"/>
          </a:p>
        </p:txBody>
      </p:sp>
      <p:sp>
        <p:nvSpPr>
          <p:cNvPr id="11" name="Elipsa 10"/>
          <p:cNvSpPr/>
          <p:nvPr/>
        </p:nvSpPr>
        <p:spPr>
          <a:xfrm>
            <a:off x="2560496" y="4777892"/>
            <a:ext cx="1080000" cy="108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Vzorek</a:t>
            </a:r>
            <a:endParaRPr lang="cs-CZ" sz="1600" dirty="0"/>
          </a:p>
        </p:txBody>
      </p:sp>
      <p:sp>
        <p:nvSpPr>
          <p:cNvPr id="12" name="Šipka dolů 11"/>
          <p:cNvSpPr/>
          <p:nvPr/>
        </p:nvSpPr>
        <p:spPr>
          <a:xfrm flipV="1">
            <a:off x="3010496" y="3922041"/>
            <a:ext cx="18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5776145" y="3922041"/>
            <a:ext cx="18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1406" y="3357562"/>
            <a:ext cx="257176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cs-CZ" sz="1600" i="0" dirty="0" smtClean="0"/>
              <a:t>Cílem statistiky je získání informace o cílové populaci na základě pozorovaného experimentálního vzorku.</a:t>
            </a:r>
            <a:endParaRPr lang="el-GR" sz="1600" i="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500826" y="3357562"/>
            <a:ext cx="257176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r"/>
            <a:r>
              <a:rPr lang="cs-CZ" sz="1600" i="0" dirty="0" smtClean="0"/>
              <a:t>V teorii pravděpodobnosti se ptáme na pravděpodobnost získání konkrétního výsledku, máme-li danou strukturu cílové populace.</a:t>
            </a:r>
            <a:endParaRPr lang="el-GR" sz="1600" i="0" dirty="0"/>
          </a:p>
        </p:txBody>
      </p:sp>
      <p:pic>
        <p:nvPicPr>
          <p:cNvPr id="16" name="Obrázek 15" descr="600px-Icon-Warning-Red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Značení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214422"/>
            <a:ext cx="774861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Základní prostor </a:t>
            </a:r>
            <a:r>
              <a:rPr lang="cs-CZ" dirty="0" smtClean="0"/>
              <a:t>(</a:t>
            </a:r>
            <a:r>
              <a:rPr lang="el-GR" dirty="0" smtClean="0"/>
              <a:t>Ω</a:t>
            </a:r>
            <a:r>
              <a:rPr lang="cs-CZ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– množina všech možných výsledků experimentu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Elementární jev</a:t>
            </a:r>
            <a:r>
              <a:rPr lang="cs-CZ" dirty="0" smtClean="0"/>
              <a:t> (</a:t>
            </a:r>
            <a:r>
              <a:rPr lang="el-GR" dirty="0" smtClean="0"/>
              <a:t>ω</a:t>
            </a:r>
            <a:r>
              <a:rPr lang="cs-CZ" dirty="0" smtClean="0"/>
              <a:t>) – konkrétní výsledek experimentu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Náhodný jev</a:t>
            </a:r>
            <a:r>
              <a:rPr lang="cs-CZ" dirty="0" smtClean="0"/>
              <a:t> (A) – podmnožina základního prostoru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Množina všech jevů </a:t>
            </a:r>
            <a:r>
              <a:rPr lang="cs-CZ" dirty="0" smtClean="0"/>
              <a:t>(</a:t>
            </a:r>
            <a:r>
              <a:rPr lang="cs-CZ" b="1" dirty="0" smtClean="0"/>
              <a:t>A</a:t>
            </a:r>
            <a:r>
              <a:rPr lang="cs-CZ" dirty="0" smtClean="0"/>
              <a:t>) – množina (všech) podmnožin základního prostoru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Ø představuje jev nemožný, </a:t>
            </a:r>
            <a:r>
              <a:rPr lang="el-GR" dirty="0" smtClean="0"/>
              <a:t>Ω </a:t>
            </a:r>
            <a:r>
              <a:rPr lang="cs-CZ" dirty="0" smtClean="0"/>
              <a:t>zase jev jistý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Množinové operace mají v teorii pravděpodobnosti svůj význam:</a:t>
            </a:r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jev A nastane, když nastane </a:t>
            </a:r>
            <a:r>
              <a:rPr lang="el-GR" dirty="0" smtClean="0"/>
              <a:t>ω</a:t>
            </a:r>
            <a:endParaRPr lang="cs-CZ" dirty="0" smtClean="0"/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jev A nenastane, když nastane </a:t>
            </a:r>
            <a:r>
              <a:rPr lang="el-GR" dirty="0" smtClean="0"/>
              <a:t>ω</a:t>
            </a:r>
            <a:endParaRPr lang="cs-CZ" dirty="0" smtClean="0"/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nastání jevu A implikuje nastání jevu B</a:t>
            </a:r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nastání jevu A </a:t>
            </a:r>
            <a:r>
              <a:rPr lang="cs-CZ" dirty="0" err="1" smtClean="0"/>
              <a:t>a</a:t>
            </a:r>
            <a:r>
              <a:rPr lang="cs-CZ" dirty="0" smtClean="0"/>
              <a:t> zároveň jevu B</a:t>
            </a:r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nastání jevu A nebo jevu B</a:t>
            </a:r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jevy A </a:t>
            </a:r>
            <a:r>
              <a:rPr lang="cs-CZ" dirty="0" err="1" smtClean="0"/>
              <a:t>a</a:t>
            </a:r>
            <a:r>
              <a:rPr lang="cs-CZ" dirty="0" smtClean="0"/>
              <a:t> B se navzájem vylučují</a:t>
            </a:r>
            <a:r>
              <a:rPr lang="en-US" dirty="0" smtClean="0"/>
              <a:t>, </a:t>
            </a:r>
            <a:r>
              <a:rPr lang="cs-CZ" dirty="0" smtClean="0"/>
              <a:t>jsou </a:t>
            </a:r>
            <a:r>
              <a:rPr lang="cs-CZ" i="1" dirty="0" smtClean="0"/>
              <a:t>disjunktní</a:t>
            </a:r>
          </a:p>
          <a:p>
            <a:pPr marL="1554163" lvl="3" indent="-182563">
              <a:lnSpc>
                <a:spcPct val="135000"/>
              </a:lnSpc>
              <a:buFontTx/>
              <a:buChar char="-"/>
              <a:defRPr/>
            </a:pPr>
            <a:r>
              <a:rPr lang="cs-CZ" dirty="0" smtClean="0"/>
              <a:t>nastání jevu opačného k jevu A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30263" y="3511550"/>
          <a:ext cx="1163637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0" name="Rovnice" r:id="rId4" imgW="774360" imgH="1600200" progId="Equation.3">
                  <p:embed/>
                </p:oleObj>
              </mc:Choice>
              <mc:Fallback>
                <p:oleObj name="Rovnice" r:id="rId4" imgW="774360" imgH="1600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511550"/>
                        <a:ext cx="1163637" cy="2608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Pravděpodobnost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857364"/>
            <a:ext cx="774861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Pravděpodobnost lze definovat jako funkci, která přiřazuje náhodnému jevu reálné číslo mezi 0 a 1. Je to tedy funkce P: </a:t>
            </a:r>
            <a:r>
              <a:rPr lang="cs-CZ" b="1" dirty="0" smtClean="0"/>
              <a:t>A</a:t>
            </a:r>
            <a:r>
              <a:rPr lang="cs-CZ" dirty="0" smtClean="0"/>
              <a:t> → </a:t>
            </a:r>
            <a:r>
              <a:rPr lang="en-US" dirty="0" smtClean="0"/>
              <a:t>[0,1]</a:t>
            </a:r>
            <a:r>
              <a:rPr lang="cs-CZ" dirty="0" smtClean="0"/>
              <a:t>. Musí platit následující: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702719" y="3140081"/>
          <a:ext cx="3738562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2" name="Rovnice" r:id="rId4" imgW="2489040" imgH="660240" progId="Equation.3">
                  <p:embed/>
                </p:oleObj>
              </mc:Choice>
              <mc:Fallback>
                <p:oleObj name="Rovnice" r:id="rId4" imgW="2489040" imgH="660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2719" y="3140081"/>
                        <a:ext cx="3738562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pravděpodobnosti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214422"/>
            <a:ext cx="774861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Klasická definice pravděpodobnosti</a:t>
            </a:r>
            <a:r>
              <a:rPr lang="cs-CZ" dirty="0" smtClean="0"/>
              <a:t>: předpokládáme, že </a:t>
            </a:r>
            <a:r>
              <a:rPr lang="el-GR" dirty="0" smtClean="0"/>
              <a:t>Ω</a:t>
            </a:r>
            <a:r>
              <a:rPr lang="cs-CZ" dirty="0" smtClean="0"/>
              <a:t> je konečná a všechny </a:t>
            </a:r>
            <a:r>
              <a:rPr lang="el-GR" dirty="0" smtClean="0"/>
              <a:t>ω</a:t>
            </a:r>
            <a:r>
              <a:rPr lang="cs-CZ" dirty="0" smtClean="0"/>
              <a:t> jsou stejně pravděpodobné. Pak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</a:t>
            </a:r>
          </a:p>
          <a:p>
            <a:pPr marL="182563" indent="-182563">
              <a:lnSpc>
                <a:spcPct val="135000"/>
              </a:lnSpc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kde </a:t>
            </a:r>
            <a:r>
              <a:rPr lang="en-US" dirty="0" smtClean="0"/>
              <a:t>|A| </a:t>
            </a:r>
            <a:r>
              <a:rPr lang="cs-CZ" dirty="0" smtClean="0"/>
              <a:t>je počet prvků množiny A (počet elementárních jevů jevu A).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Axiomatická definice pravděpodobnosti</a:t>
            </a:r>
            <a:r>
              <a:rPr lang="cs-CZ" dirty="0" smtClean="0"/>
              <a:t>: </a:t>
            </a:r>
            <a:r>
              <a:rPr lang="el-GR" dirty="0" smtClean="0"/>
              <a:t>Ω</a:t>
            </a:r>
            <a:r>
              <a:rPr lang="cs-CZ" dirty="0" smtClean="0"/>
              <a:t> je libovolná množina elementárních jevů,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 je množina</a:t>
            </a:r>
            <a:r>
              <a:rPr lang="en-US" dirty="0" smtClean="0"/>
              <a:t> </a:t>
            </a:r>
            <a:r>
              <a:rPr lang="cs-CZ" dirty="0" smtClean="0"/>
              <a:t>měřitelných jevů (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b="1" dirty="0" smtClean="0"/>
              <a:t> </a:t>
            </a:r>
            <a:r>
              <a:rPr lang="cs-CZ" dirty="0" smtClean="0"/>
              <a:t>je podmnožina </a:t>
            </a:r>
            <a:r>
              <a:rPr lang="cs-CZ" b="1" dirty="0" smtClean="0"/>
              <a:t>A</a:t>
            </a:r>
            <a:r>
              <a:rPr lang="cs-CZ" dirty="0" smtClean="0"/>
              <a:t>). Funkce P: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 → </a:t>
            </a:r>
            <a:r>
              <a:rPr lang="en-US" dirty="0" smtClean="0"/>
              <a:t>[0,1]</a:t>
            </a:r>
            <a:r>
              <a:rPr lang="cs-CZ" dirty="0" smtClean="0"/>
              <a:t>, která splňuje 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se nazývá pravděpodobnost. Trojice (</a:t>
            </a:r>
            <a:r>
              <a:rPr lang="el-GR" dirty="0" smtClean="0"/>
              <a:t>Ω</a:t>
            </a:r>
            <a:r>
              <a:rPr lang="cs-CZ" dirty="0" smtClean="0"/>
              <a:t>,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, P) se nazývá pravděpodobnostní prostor.</a:t>
            </a:r>
          </a:p>
        </p:txBody>
      </p:sp>
      <p:graphicFrame>
        <p:nvGraphicFramePr>
          <p:cNvPr id="147460" name="Object 2"/>
          <p:cNvGraphicFramePr>
            <a:graphicFrameLocks noChangeAspect="1"/>
          </p:cNvGraphicFramePr>
          <p:nvPr/>
        </p:nvGraphicFramePr>
        <p:xfrm>
          <a:off x="3551238" y="2030407"/>
          <a:ext cx="20415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1" name="Rovnice" r:id="rId4" imgW="1358640" imgH="419040" progId="Equation.3">
                  <p:embed/>
                </p:oleObj>
              </mc:Choice>
              <mc:Fallback>
                <p:oleObj name="Rovnice" r:id="rId4" imgW="13586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2030407"/>
                        <a:ext cx="20415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1" name="Object 2"/>
          <p:cNvGraphicFramePr>
            <a:graphicFrameLocks noChangeAspect="1"/>
          </p:cNvGraphicFramePr>
          <p:nvPr/>
        </p:nvGraphicFramePr>
        <p:xfrm>
          <a:off x="1740694" y="4745053"/>
          <a:ext cx="56626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2" name="Rovnice" r:id="rId6" imgW="3771720" imgH="507960" progId="Equation.3">
                  <p:embed/>
                </p:oleObj>
              </mc:Choice>
              <mc:Fallback>
                <p:oleObj name="Rovnice" r:id="rId6" imgW="377172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694" y="4745053"/>
                        <a:ext cx="5662612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pravděpodobnosti – najděte rozdíly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214422"/>
            <a:ext cx="774861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Klasická definice pravděpodobnosti</a:t>
            </a:r>
            <a:r>
              <a:rPr lang="cs-CZ" dirty="0" smtClean="0"/>
              <a:t>: předpokládáme, že </a:t>
            </a:r>
            <a:r>
              <a:rPr lang="el-GR" dirty="0" smtClean="0"/>
              <a:t>Ω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rgbClr val="FF0000"/>
                </a:solidFill>
              </a:rPr>
              <a:t>konečná</a:t>
            </a:r>
            <a:r>
              <a:rPr lang="cs-CZ" dirty="0" smtClean="0"/>
              <a:t> a všechny </a:t>
            </a:r>
            <a:r>
              <a:rPr lang="el-GR" dirty="0" smtClean="0"/>
              <a:t>ω</a:t>
            </a:r>
            <a:r>
              <a:rPr lang="cs-CZ" dirty="0" smtClean="0"/>
              <a:t> jsou </a:t>
            </a:r>
            <a:r>
              <a:rPr lang="cs-CZ" dirty="0" smtClean="0">
                <a:solidFill>
                  <a:srgbClr val="FF0000"/>
                </a:solidFill>
              </a:rPr>
              <a:t>stejně pravděpodobné</a:t>
            </a:r>
            <a:r>
              <a:rPr lang="cs-CZ" dirty="0" smtClean="0"/>
              <a:t>. Pak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</a:t>
            </a:r>
          </a:p>
          <a:p>
            <a:pPr marL="182563" indent="-182563">
              <a:lnSpc>
                <a:spcPct val="135000"/>
              </a:lnSpc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kde </a:t>
            </a:r>
            <a:r>
              <a:rPr lang="en-US" dirty="0" smtClean="0"/>
              <a:t>|A| </a:t>
            </a:r>
            <a:r>
              <a:rPr lang="cs-CZ" dirty="0" smtClean="0"/>
              <a:t>je počet prvků množiny A (počet elementárních jevů jevu A).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Axiomatická definice pravděpodobnosti</a:t>
            </a:r>
            <a:r>
              <a:rPr lang="cs-CZ" dirty="0" smtClean="0"/>
              <a:t>: </a:t>
            </a:r>
            <a:r>
              <a:rPr lang="el-GR" dirty="0" smtClean="0"/>
              <a:t>Ω</a:t>
            </a:r>
            <a:r>
              <a:rPr lang="cs-CZ" dirty="0" smtClean="0"/>
              <a:t> je </a:t>
            </a:r>
            <a:r>
              <a:rPr lang="cs-CZ" dirty="0" smtClean="0">
                <a:solidFill>
                  <a:srgbClr val="FF0000"/>
                </a:solidFill>
              </a:rPr>
              <a:t>libovolná</a:t>
            </a:r>
            <a:r>
              <a:rPr lang="cs-CZ" dirty="0" smtClean="0"/>
              <a:t> množina elementárních jevů,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 je množina</a:t>
            </a:r>
            <a:r>
              <a:rPr lang="en-US" dirty="0" smtClean="0"/>
              <a:t> </a:t>
            </a:r>
            <a:r>
              <a:rPr lang="cs-CZ" dirty="0" smtClean="0"/>
              <a:t>měřitelných jevů (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b="1" dirty="0" smtClean="0"/>
              <a:t> </a:t>
            </a:r>
            <a:r>
              <a:rPr lang="cs-CZ" dirty="0" smtClean="0"/>
              <a:t>je podmnožina </a:t>
            </a:r>
            <a:r>
              <a:rPr lang="cs-CZ" b="1" dirty="0" smtClean="0"/>
              <a:t>A</a:t>
            </a:r>
            <a:r>
              <a:rPr lang="cs-CZ" dirty="0" smtClean="0"/>
              <a:t>). Funkce P: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 → </a:t>
            </a:r>
            <a:r>
              <a:rPr lang="en-US" dirty="0" smtClean="0"/>
              <a:t>[0,1]</a:t>
            </a:r>
            <a:r>
              <a:rPr lang="cs-CZ" dirty="0" smtClean="0"/>
              <a:t>, která splňuje 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se nazývá pravděpodobnost. Trojice (</a:t>
            </a:r>
            <a:r>
              <a:rPr lang="el-GR" dirty="0" smtClean="0"/>
              <a:t>Ω</a:t>
            </a:r>
            <a:r>
              <a:rPr lang="cs-CZ" dirty="0" smtClean="0"/>
              <a:t>, </a:t>
            </a:r>
            <a:r>
              <a:rPr lang="cs-CZ" b="1" dirty="0" smtClean="0"/>
              <a:t>A</a:t>
            </a:r>
            <a:r>
              <a:rPr lang="en-US" b="1" dirty="0" smtClean="0"/>
              <a:t>’</a:t>
            </a:r>
            <a:r>
              <a:rPr lang="cs-CZ" dirty="0" smtClean="0"/>
              <a:t>, P) se nazývá pravděpodobnostní prostor.</a:t>
            </a:r>
          </a:p>
        </p:txBody>
      </p:sp>
      <p:graphicFrame>
        <p:nvGraphicFramePr>
          <p:cNvPr id="147460" name="Object 2"/>
          <p:cNvGraphicFramePr>
            <a:graphicFrameLocks noChangeAspect="1"/>
          </p:cNvGraphicFramePr>
          <p:nvPr/>
        </p:nvGraphicFramePr>
        <p:xfrm>
          <a:off x="3551238" y="2030407"/>
          <a:ext cx="20415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4" name="Rovnice" r:id="rId4" imgW="1358640" imgH="419040" progId="Equation.3">
                  <p:embed/>
                </p:oleObj>
              </mc:Choice>
              <mc:Fallback>
                <p:oleObj name="Rovnice" r:id="rId4" imgW="13586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2030407"/>
                        <a:ext cx="20415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1" name="Object 2"/>
          <p:cNvGraphicFramePr>
            <a:graphicFrameLocks noChangeAspect="1"/>
          </p:cNvGraphicFramePr>
          <p:nvPr/>
        </p:nvGraphicFramePr>
        <p:xfrm>
          <a:off x="1740694" y="4745053"/>
          <a:ext cx="56626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5" name="Rovnice" r:id="rId6" imgW="3771720" imgH="507960" progId="Equation.3">
                  <p:embed/>
                </p:oleObj>
              </mc:Choice>
              <mc:Fallback>
                <p:oleObj name="Rovnice" r:id="rId6" imgW="377172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694" y="4745053"/>
                        <a:ext cx="5662612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to znamená?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Axiomatická definice připouští i </a:t>
            </a:r>
            <a:r>
              <a:rPr lang="cs-CZ" b="1" dirty="0" smtClean="0"/>
              <a:t>nespočetný základní prostor</a:t>
            </a:r>
            <a:r>
              <a:rPr lang="cs-CZ" dirty="0" smtClean="0"/>
              <a:t>, tedy nespočetnou množinu elementárních jevů.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Příklady</a:t>
            </a:r>
            <a:r>
              <a:rPr lang="cs-CZ" dirty="0" smtClean="0"/>
              <a:t>: hod kostkou × měření výšky lidské postavy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Axiomatická definice připouští </a:t>
            </a:r>
            <a:r>
              <a:rPr lang="cs-CZ" b="1" dirty="0" smtClean="0"/>
              <a:t>různou pravděpodobnost</a:t>
            </a:r>
            <a:r>
              <a:rPr lang="cs-CZ" dirty="0" smtClean="0"/>
              <a:t> různých </a:t>
            </a:r>
            <a:r>
              <a:rPr lang="cs-CZ" b="1" dirty="0" smtClean="0"/>
              <a:t>elementárních jevů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Příklady</a:t>
            </a:r>
            <a:r>
              <a:rPr lang="cs-CZ" dirty="0" smtClean="0"/>
              <a:t>: hod kostkou × měření výšky lidské postavy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Nezávislost jevů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571612"/>
            <a:ext cx="774861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Dva jevy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jsou nezávislé právě tehdy, když platí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Jsou-li dva jevy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nezávislé, pak i 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err="1" smtClean="0"/>
              <a:t>A</a:t>
            </a:r>
            <a:r>
              <a:rPr lang="cs-CZ" baseline="30000" dirty="0" err="1" smtClean="0"/>
              <a:t>c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smtClean="0"/>
              <a:t>A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  <a:r>
              <a:rPr lang="cs-CZ" baseline="30000" dirty="0" smtClean="0"/>
              <a:t>c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err="1" smtClean="0"/>
              <a:t>A</a:t>
            </a:r>
            <a:r>
              <a:rPr lang="cs-CZ" baseline="30000" dirty="0" err="1" smtClean="0"/>
              <a:t>c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  <a:r>
              <a:rPr lang="cs-CZ" baseline="30000" dirty="0" smtClean="0"/>
              <a:t>c</a:t>
            </a:r>
            <a:endParaRPr lang="cs-CZ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522663" y="2241544"/>
          <a:ext cx="20986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4" name="Rovnice" r:id="rId4" imgW="1396800" imgH="203040" progId="Equation.3">
                  <p:embed/>
                </p:oleObj>
              </mc:Choice>
              <mc:Fallback>
                <p:oleObj name="Rovnice" r:id="rId4" imgW="139680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2241544"/>
                        <a:ext cx="20986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Nezávislost jevů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571612"/>
            <a:ext cx="774861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Dva jevy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jsou nezávislé právě tehdy, když platí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Jsou-li dva jevy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nezávislé, pak i 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err="1" smtClean="0"/>
              <a:t>A</a:t>
            </a:r>
            <a:r>
              <a:rPr lang="cs-CZ" baseline="30000" dirty="0" err="1" smtClean="0"/>
              <a:t>c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smtClean="0"/>
              <a:t>A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  <a:r>
              <a:rPr lang="cs-CZ" baseline="30000" dirty="0" smtClean="0"/>
              <a:t>c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err="1" smtClean="0"/>
              <a:t>A</a:t>
            </a:r>
            <a:r>
              <a:rPr lang="cs-CZ" baseline="30000" dirty="0" err="1" smtClean="0"/>
              <a:t>c</a:t>
            </a:r>
            <a:r>
              <a:rPr lang="cs-CZ" dirty="0" smtClean="0"/>
              <a:t> je nezávislé na </a:t>
            </a:r>
            <a:r>
              <a:rPr lang="cs-CZ" i="1" dirty="0" smtClean="0"/>
              <a:t>B</a:t>
            </a:r>
            <a:r>
              <a:rPr lang="cs-CZ" baseline="30000" dirty="0" smtClean="0"/>
              <a:t>c</a:t>
            </a: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Uvažujme opět hod kostkou a jevy </a:t>
            </a:r>
            <a:r>
              <a:rPr lang="cs-CZ" i="1" dirty="0" smtClean="0"/>
              <a:t>A</a:t>
            </a:r>
            <a:r>
              <a:rPr lang="cs-CZ" dirty="0" smtClean="0"/>
              <a:t> = </a:t>
            </a:r>
            <a:r>
              <a:rPr lang="en-US" dirty="0" smtClean="0"/>
              <a:t>{1, 3, 5}</a:t>
            </a:r>
            <a:r>
              <a:rPr lang="cs-CZ" dirty="0" smtClean="0"/>
              <a:t> a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cs-CZ" dirty="0" smtClean="0"/>
              <a:t> = </a:t>
            </a:r>
            <a:r>
              <a:rPr lang="en-US" dirty="0" smtClean="0"/>
              <a:t>{</a:t>
            </a:r>
            <a:r>
              <a:rPr lang="cs-CZ" dirty="0" smtClean="0"/>
              <a:t>4</a:t>
            </a:r>
            <a:r>
              <a:rPr lang="en-US" dirty="0" smtClean="0"/>
              <a:t>, </a:t>
            </a:r>
            <a:r>
              <a:rPr lang="cs-CZ" dirty="0" smtClean="0"/>
              <a:t>5</a:t>
            </a:r>
            <a:r>
              <a:rPr lang="en-US" dirty="0" smtClean="0"/>
              <a:t>, </a:t>
            </a:r>
            <a:r>
              <a:rPr lang="cs-CZ" dirty="0" smtClean="0"/>
              <a:t>6</a:t>
            </a:r>
            <a:r>
              <a:rPr lang="en-US" dirty="0" smtClean="0"/>
              <a:t>}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Jevy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</a:t>
            </a:r>
            <a:r>
              <a:rPr lang="cs-CZ" dirty="0" smtClean="0"/>
              <a:t> tedy nejsou nezávislé.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522663" y="2241544"/>
          <a:ext cx="20986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2" name="Rovnice" r:id="rId4" imgW="1396800" imgH="203040" progId="Equation.3">
                  <p:embed/>
                </p:oleObj>
              </mc:Choice>
              <mc:Fallback>
                <p:oleObj name="Rovnice" r:id="rId4" imgW="139680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2241544"/>
                        <a:ext cx="20986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1" name="Object 2"/>
          <p:cNvGraphicFramePr>
            <a:graphicFrameLocks noChangeAspect="1"/>
          </p:cNvGraphicFramePr>
          <p:nvPr/>
        </p:nvGraphicFramePr>
        <p:xfrm>
          <a:off x="2974975" y="5170502"/>
          <a:ext cx="32051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3" name="Rovnice" r:id="rId6" imgW="2133360" imgH="203040" progId="Equation.3">
                  <p:embed/>
                </p:oleObj>
              </mc:Choice>
              <mc:Fallback>
                <p:oleObj name="Rovnice" r:id="rId6" imgW="21333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5170502"/>
                        <a:ext cx="320516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2000" dirty="0" smtClean="0"/>
              <a:t>Máme-li jev </a:t>
            </a:r>
            <a:r>
              <a:rPr lang="cs-CZ" sz="2000" i="1" dirty="0" smtClean="0"/>
              <a:t>B</a:t>
            </a:r>
            <a:r>
              <a:rPr lang="cs-CZ" sz="2000" dirty="0" smtClean="0"/>
              <a:t> s pravděpodobností </a:t>
            </a:r>
            <a:r>
              <a:rPr lang="cs-CZ" sz="2000" i="1" dirty="0" smtClean="0"/>
              <a:t>P</a:t>
            </a:r>
            <a:r>
              <a:rPr lang="cs-CZ" sz="2000" dirty="0" smtClean="0"/>
              <a:t>(</a:t>
            </a:r>
            <a:r>
              <a:rPr lang="cs-CZ" sz="2000" i="1" dirty="0" smtClean="0"/>
              <a:t>B</a:t>
            </a:r>
            <a:r>
              <a:rPr lang="cs-CZ" sz="2000" dirty="0" smtClean="0"/>
              <a:t>) </a:t>
            </a:r>
            <a:r>
              <a:rPr lang="en-US" sz="2000" dirty="0" smtClean="0"/>
              <a:t>&gt;</a:t>
            </a:r>
            <a:r>
              <a:rPr lang="cs-CZ" sz="2000" dirty="0" smtClean="0"/>
              <a:t> 0, pak podmíněnou pravděpodobnost jevu </a:t>
            </a:r>
            <a:r>
              <a:rPr lang="cs-CZ" sz="2000" i="1" dirty="0" smtClean="0"/>
              <a:t>A</a:t>
            </a:r>
            <a:r>
              <a:rPr lang="cs-CZ" sz="2000" dirty="0" smtClean="0"/>
              <a:t> za podmínky nastoupení jevu </a:t>
            </a:r>
            <a:r>
              <a:rPr lang="cs-CZ" sz="2000" i="1" dirty="0" smtClean="0"/>
              <a:t>B</a:t>
            </a:r>
            <a:r>
              <a:rPr lang="cs-CZ" sz="2000" dirty="0" smtClean="0"/>
              <a:t> definujeme jako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2000" dirty="0" smtClean="0"/>
              <a:t>Pro nezávislé jevy </a:t>
            </a:r>
            <a:r>
              <a:rPr lang="cs-CZ" sz="2000" i="1" dirty="0" smtClean="0"/>
              <a:t>A</a:t>
            </a:r>
            <a:r>
              <a:rPr lang="cs-CZ" sz="2000" dirty="0" smtClean="0"/>
              <a:t> </a:t>
            </a:r>
            <a:r>
              <a:rPr lang="cs-CZ" sz="2000" dirty="0" err="1" smtClean="0"/>
              <a:t>a</a:t>
            </a:r>
            <a:r>
              <a:rPr lang="cs-CZ" sz="2000" dirty="0" smtClean="0"/>
              <a:t> </a:t>
            </a:r>
            <a:r>
              <a:rPr lang="cs-CZ" sz="2000" i="1" dirty="0" smtClean="0"/>
              <a:t>B</a:t>
            </a:r>
            <a:r>
              <a:rPr lang="cs-CZ" sz="2000" dirty="0" smtClean="0"/>
              <a:t> platí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3600450" y="3032127"/>
          <a:ext cx="19431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4" name="Rovnice" r:id="rId4" imgW="1295280" imgH="419040" progId="Equation.3">
                  <p:embed/>
                </p:oleObj>
              </mc:Choice>
              <mc:Fallback>
                <p:oleObj name="Rovnice" r:id="rId4" imgW="129528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3032127"/>
                        <a:ext cx="19431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7" name="Object 2"/>
          <p:cNvGraphicFramePr>
            <a:graphicFrameLocks noChangeAspect="1"/>
          </p:cNvGraphicFramePr>
          <p:nvPr/>
        </p:nvGraphicFramePr>
        <p:xfrm>
          <a:off x="3209925" y="4960938"/>
          <a:ext cx="27241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Rovnice" r:id="rId6" imgW="1815840" imgH="419040" progId="Equation.3">
                  <p:embed/>
                </p:oleObj>
              </mc:Choice>
              <mc:Fallback>
                <p:oleObj name="Rovnice" r:id="rId6" imgW="18158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4960938"/>
                        <a:ext cx="272415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842950" y="3230564"/>
          <a:ext cx="19431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5" name="Rovnice" r:id="rId3" imgW="1295280" imgH="419040" progId="Equation.3">
                  <p:embed/>
                </p:oleObj>
              </mc:Choice>
              <mc:Fallback>
                <p:oleObj name="Rovnice" r:id="rId3" imgW="129528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50" y="3230564"/>
                        <a:ext cx="19431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 descr="600px-Icon-Warning-Red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  <p:grpSp>
        <p:nvGrpSpPr>
          <p:cNvPr id="23" name="Skupina 22"/>
          <p:cNvGrpSpPr/>
          <p:nvPr/>
        </p:nvGrpSpPr>
        <p:grpSpPr>
          <a:xfrm>
            <a:off x="3428992" y="2214554"/>
            <a:ext cx="4893503" cy="2714644"/>
            <a:chOff x="2125249" y="2928934"/>
            <a:chExt cx="4893503" cy="2714644"/>
          </a:xfrm>
        </p:grpSpPr>
        <p:sp>
          <p:nvSpPr>
            <p:cNvPr id="13" name="Elipsa 12"/>
            <p:cNvSpPr/>
            <p:nvPr/>
          </p:nvSpPr>
          <p:spPr>
            <a:xfrm>
              <a:off x="2714612" y="3500438"/>
              <a:ext cx="2143140" cy="1571636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2125249" y="2928934"/>
              <a:ext cx="4893503" cy="27146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Elipsa 14"/>
            <p:cNvSpPr/>
            <p:nvPr/>
          </p:nvSpPr>
          <p:spPr>
            <a:xfrm>
              <a:off x="4000496" y="3500438"/>
              <a:ext cx="2143140" cy="157163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172036" name="Object 2"/>
            <p:cNvGraphicFramePr>
              <a:graphicFrameLocks noChangeAspect="1"/>
            </p:cNvGraphicFramePr>
            <p:nvPr/>
          </p:nvGraphicFramePr>
          <p:xfrm>
            <a:off x="4125616" y="4151319"/>
            <a:ext cx="628650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56" name="Rovnice" r:id="rId6" imgW="419040" imgH="164880" progId="Equation.3">
                    <p:embed/>
                  </p:oleObj>
                </mc:Choice>
                <mc:Fallback>
                  <p:oleObj name="Rovnice" r:id="rId6" imgW="41904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5616" y="4151319"/>
                          <a:ext cx="628650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7" name="Object 2"/>
            <p:cNvGraphicFramePr>
              <a:graphicFrameLocks noChangeAspect="1"/>
            </p:cNvGraphicFramePr>
            <p:nvPr/>
          </p:nvGraphicFramePr>
          <p:xfrm>
            <a:off x="3071802" y="4151320"/>
            <a:ext cx="228600" cy="269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57" name="Rovnice" r:id="rId8" imgW="152280" imgH="164880" progId="Equation.3">
                    <p:embed/>
                  </p:oleObj>
                </mc:Choice>
                <mc:Fallback>
                  <p:oleObj name="Rovnice" r:id="rId8" imgW="152280" imgH="1648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1802" y="4151320"/>
                          <a:ext cx="228600" cy="2698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8" name="Object 2"/>
            <p:cNvGraphicFramePr>
              <a:graphicFrameLocks noChangeAspect="1"/>
            </p:cNvGraphicFramePr>
            <p:nvPr/>
          </p:nvGraphicFramePr>
          <p:xfrm>
            <a:off x="5486408" y="4151319"/>
            <a:ext cx="228600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58" name="Rovnice" r:id="rId10" imgW="152280" imgH="164880" progId="Equation.3">
                    <p:embed/>
                  </p:oleObj>
                </mc:Choice>
                <mc:Fallback>
                  <p:oleObj name="Rovnice" r:id="rId10" imgW="152280" imgH="1648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6408" y="4151319"/>
                          <a:ext cx="228600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9" name="Object 2"/>
            <p:cNvGraphicFramePr>
              <a:graphicFrameLocks noChangeAspect="1"/>
            </p:cNvGraphicFramePr>
            <p:nvPr/>
          </p:nvGraphicFramePr>
          <p:xfrm>
            <a:off x="2357422" y="3143248"/>
            <a:ext cx="247650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59" name="Rovnice" r:id="rId12" imgW="164880" imgH="164880" progId="Equation.3">
                    <p:embed/>
                  </p:oleObj>
                </mc:Choice>
                <mc:Fallback>
                  <p:oleObj name="Rovnice" r:id="rId12" imgW="164880" imgH="1648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7422" y="3143248"/>
                          <a:ext cx="247650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klíčové principy biostatistiky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333488" y="1539876"/>
          <a:ext cx="6477024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5" descr="600px-Icon-Warning-Red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Osoba X má všechny typické příznaky chřipky. Pravděpodobnost, že se jedná o klasickou chřipku je 0,7 (jev </a:t>
            </a:r>
            <a:r>
              <a:rPr lang="cs-CZ" i="1" dirty="0" smtClean="0"/>
              <a:t>A</a:t>
            </a:r>
            <a:r>
              <a:rPr lang="cs-CZ" dirty="0" smtClean="0"/>
              <a:t>), prasečí chřipku 0,2 (jev </a:t>
            </a:r>
            <a:r>
              <a:rPr lang="cs-CZ" i="1" dirty="0" smtClean="0"/>
              <a:t>B</a:t>
            </a:r>
            <a:r>
              <a:rPr lang="cs-CZ" dirty="0" smtClean="0"/>
              <a:t>), ptačí chřipku 0,05 (jev </a:t>
            </a:r>
            <a:r>
              <a:rPr lang="cs-CZ" i="1" dirty="0" smtClean="0"/>
              <a:t>C</a:t>
            </a:r>
            <a:r>
              <a:rPr lang="cs-CZ" dirty="0" smtClean="0"/>
              <a:t>) a dosud neznámou formu 0,05 (jev </a:t>
            </a:r>
            <a:r>
              <a:rPr lang="cs-CZ" i="1" dirty="0" smtClean="0"/>
              <a:t>D</a:t>
            </a:r>
            <a:r>
              <a:rPr lang="cs-CZ" dirty="0" smtClean="0"/>
              <a:t>). Diagnostický test prokázal, že klasická chřipka to není. Jaká je nyní pravděpodobnost, že se jedná o novou formu chřipky?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 algn="ctr">
              <a:lnSpc>
                <a:spcPct val="135000"/>
              </a:lnSpc>
              <a:defRPr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Osoba X má všechny typické příznaky chřipky. Pravděpodobnost, že se jedná o klasickou chřipku je 0,7 (jev </a:t>
            </a:r>
            <a:r>
              <a:rPr lang="cs-CZ" i="1" dirty="0" smtClean="0"/>
              <a:t>A</a:t>
            </a:r>
            <a:r>
              <a:rPr lang="cs-CZ" dirty="0" smtClean="0"/>
              <a:t>), prasečí chřipku 0,2 (jev </a:t>
            </a:r>
            <a:r>
              <a:rPr lang="cs-CZ" i="1" dirty="0" smtClean="0"/>
              <a:t>B</a:t>
            </a:r>
            <a:r>
              <a:rPr lang="cs-CZ" dirty="0" smtClean="0"/>
              <a:t>), ptačí chřipku 0,05 (jev </a:t>
            </a:r>
            <a:r>
              <a:rPr lang="cs-CZ" i="1" dirty="0" smtClean="0"/>
              <a:t>C</a:t>
            </a:r>
            <a:r>
              <a:rPr lang="cs-CZ" dirty="0" smtClean="0"/>
              <a:t>) a dosud neznámou formu 0,05 (jev </a:t>
            </a:r>
            <a:r>
              <a:rPr lang="cs-CZ" i="1" dirty="0" smtClean="0"/>
              <a:t>D</a:t>
            </a:r>
            <a:r>
              <a:rPr lang="cs-CZ" dirty="0" smtClean="0"/>
              <a:t>). Diagnostický test prokázal, že klasická chřipka to není. Jaká je nyní pravděpodobnost, že se jedná o novou formu chřipky?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Řešení</a:t>
            </a:r>
            <a:r>
              <a:rPr lang="cs-CZ" dirty="0" smtClean="0"/>
              <a:t>:</a:t>
            </a:r>
          </a:p>
        </p:txBody>
      </p:sp>
      <p:graphicFrame>
        <p:nvGraphicFramePr>
          <p:cNvPr id="173060" name="Object 2"/>
          <p:cNvGraphicFramePr>
            <a:graphicFrameLocks noChangeAspect="1"/>
          </p:cNvGraphicFramePr>
          <p:nvPr/>
        </p:nvGraphicFramePr>
        <p:xfrm>
          <a:off x="2371725" y="4368800"/>
          <a:ext cx="44005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6" name="Rovnice" r:id="rId4" imgW="2933640" imgH="444240" progId="Equation.3">
                  <p:embed/>
                </p:oleObj>
              </mc:Choice>
              <mc:Fallback>
                <p:oleObj name="Rovnice" r:id="rId4" imgW="293364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368800"/>
                        <a:ext cx="44005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pravděpodobnost a </a:t>
            </a:r>
            <a:r>
              <a:rPr lang="cs-CZ" dirty="0" err="1" smtClean="0"/>
              <a:t>Bayesův</a:t>
            </a:r>
            <a:r>
              <a:rPr lang="cs-CZ" dirty="0" smtClean="0"/>
              <a:t> vzorec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2000" dirty="0" smtClean="0"/>
              <a:t>Můžeme-li rozdělit základní prostor na </a:t>
            </a:r>
            <a:r>
              <a:rPr lang="cs-CZ" sz="2000" i="1" dirty="0" smtClean="0"/>
              <a:t>k</a:t>
            </a:r>
            <a:r>
              <a:rPr lang="cs-CZ" sz="2000" dirty="0" smtClean="0"/>
              <a:t> po dvou disjunktních podmnožin (</a:t>
            </a:r>
            <a:r>
              <a:rPr lang="cs-CZ" sz="2000" i="1" dirty="0" err="1" smtClean="0"/>
              <a:t>H</a:t>
            </a:r>
            <a:r>
              <a:rPr lang="cs-CZ" sz="2000" i="1" baseline="-25000" dirty="0" err="1" smtClean="0"/>
              <a:t>i</a:t>
            </a:r>
            <a:r>
              <a:rPr lang="cs-CZ" sz="2000" dirty="0" smtClean="0"/>
              <a:t>, </a:t>
            </a:r>
            <a:r>
              <a:rPr lang="cs-CZ" sz="2000" i="1" dirty="0" smtClean="0"/>
              <a:t>i</a:t>
            </a:r>
            <a:r>
              <a:rPr lang="cs-CZ" sz="2000" dirty="0" smtClean="0"/>
              <a:t> = 1, …, </a:t>
            </a:r>
            <a:r>
              <a:rPr lang="cs-CZ" sz="2000" i="1" dirty="0" smtClean="0"/>
              <a:t>k</a:t>
            </a:r>
            <a:r>
              <a:rPr lang="cs-CZ" sz="2000" dirty="0" smtClean="0"/>
              <a:t>), pro které zároveň platí, že jejich sjednocení je celý základní prostor (tzv. systém hypotéz), pak pravděpodobnost jevu </a:t>
            </a:r>
            <a:r>
              <a:rPr lang="cs-CZ" sz="2000" i="1" dirty="0" smtClean="0"/>
              <a:t>A</a:t>
            </a:r>
            <a:r>
              <a:rPr lang="cs-CZ" sz="2000" dirty="0" smtClean="0"/>
              <a:t> lze získat jako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2000" dirty="0" smtClean="0"/>
              <a:t>Dále platí</a:t>
            </a:r>
          </a:p>
        </p:txBody>
      </p:sp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3343275" y="3513138"/>
          <a:ext cx="245745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6" name="Rovnice" r:id="rId4" imgW="1638000" imgH="431640" progId="Equation.3">
                  <p:embed/>
                </p:oleObj>
              </mc:Choice>
              <mc:Fallback>
                <p:oleObj name="Rovnice" r:id="rId4" imgW="1638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3513138"/>
                        <a:ext cx="245745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5" name="Object 2"/>
          <p:cNvGraphicFramePr>
            <a:graphicFrameLocks noChangeAspect="1"/>
          </p:cNvGraphicFramePr>
          <p:nvPr/>
        </p:nvGraphicFramePr>
        <p:xfrm>
          <a:off x="2486025" y="4857750"/>
          <a:ext cx="41719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7" name="Rovnice" r:id="rId6" imgW="2781000" imgH="647640" progId="Equation.3">
                  <p:embed/>
                </p:oleObj>
              </mc:Choice>
              <mc:Fallback>
                <p:oleObj name="Rovnice" r:id="rId6" imgW="2781000" imgH="647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857750"/>
                        <a:ext cx="417195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 descr="600px-Icon-Warning-Red.svg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986036" y="5036148"/>
            <a:ext cx="1631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err="1" smtClean="0"/>
              <a:t>Bayesův</a:t>
            </a:r>
            <a:r>
              <a:rPr lang="cs-CZ" b="1" dirty="0" smtClean="0"/>
              <a:t> vzorec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6728434" y="3541716"/>
            <a:ext cx="21464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Vzorec pro celkovou </a:t>
            </a:r>
          </a:p>
          <a:p>
            <a:pPr algn="ctr"/>
            <a:r>
              <a:rPr lang="cs-CZ" b="1" dirty="0" smtClean="0"/>
              <a:t>pravděpodobnost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Počasí a podmíněná pravděpodobnost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Co má počasí společného s pravděpodobností?</a:t>
            </a:r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3" cstate="print"/>
          <a:srcRect b="42823"/>
          <a:stretch>
            <a:fillRect/>
          </a:stretch>
        </p:blipFill>
        <p:spPr bwMode="auto">
          <a:xfrm>
            <a:off x="2571750" y="2643182"/>
            <a:ext cx="4000500" cy="227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Počasí a podmíněná pravděpodobnost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35729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1600" dirty="0" smtClean="0"/>
              <a:t>Co má počasí společného s pravděpodobností?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1600" dirty="0" smtClean="0"/>
              <a:t>U každého jevu (</a:t>
            </a:r>
            <a:r>
              <a:rPr lang="cs-CZ" sz="1600" i="1" dirty="0" smtClean="0"/>
              <a:t>A</a:t>
            </a:r>
            <a:r>
              <a:rPr lang="cs-CZ" sz="1600" dirty="0" smtClean="0"/>
              <a:t>) se můžeme ptát na jeho pravděpodobnost za slunečného počasí, za deště, za bouřky, atd. Celkovou pravděpodobnost jevu </a:t>
            </a:r>
            <a:r>
              <a:rPr lang="cs-CZ" sz="1600" i="1" dirty="0" smtClean="0"/>
              <a:t>A</a:t>
            </a:r>
            <a:r>
              <a:rPr lang="cs-CZ" sz="1600" dirty="0" smtClean="0"/>
              <a:t> potom můžeme získat jako součet přes tyto možnosti.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1600" dirty="0" smtClean="0"/>
              <a:t>Tyto stavy lze chápat jako </a:t>
            </a:r>
            <a:r>
              <a:rPr lang="cs-CZ" sz="1600" b="1" dirty="0" smtClean="0"/>
              <a:t>výchozí hypotézy </a:t>
            </a:r>
            <a:r>
              <a:rPr lang="cs-CZ" sz="1600" dirty="0" smtClean="0"/>
              <a:t>ovlivňující výsledek, přičemž vždy nastává (platí) pouze jeden z těchto stavů (hypotéz). </a:t>
            </a:r>
            <a:r>
              <a:rPr lang="cs-CZ" sz="1600" b="1" dirty="0" smtClean="0">
                <a:solidFill>
                  <a:srgbClr val="FF0000"/>
                </a:solidFill>
              </a:rPr>
              <a:t>Pokud pozorujeme jev </a:t>
            </a:r>
            <a:r>
              <a:rPr lang="cs-CZ" sz="1600" b="1" i="1" dirty="0" smtClean="0">
                <a:solidFill>
                  <a:srgbClr val="FF0000"/>
                </a:solidFill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</a:rPr>
              <a:t>, můžeme se zpětně ptát na platnost těchto hypotéz (s použitím </a:t>
            </a:r>
            <a:r>
              <a:rPr lang="cs-CZ" sz="1600" b="1" dirty="0" err="1" smtClean="0">
                <a:solidFill>
                  <a:srgbClr val="FF0000"/>
                </a:solidFill>
              </a:rPr>
              <a:t>Bayesova</a:t>
            </a:r>
            <a:r>
              <a:rPr lang="cs-CZ" sz="1600" b="1" dirty="0" smtClean="0">
                <a:solidFill>
                  <a:srgbClr val="FF0000"/>
                </a:solidFill>
              </a:rPr>
              <a:t> vzorce)</a:t>
            </a:r>
            <a:r>
              <a:rPr lang="cs-CZ" sz="1600" dirty="0" smtClean="0"/>
              <a:t>.</a:t>
            </a:r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3" cstate="print"/>
          <a:srcRect b="42823"/>
          <a:stretch>
            <a:fillRect/>
          </a:stretch>
        </p:blipFill>
        <p:spPr bwMode="auto">
          <a:xfrm>
            <a:off x="2571750" y="3885337"/>
            <a:ext cx="4000500" cy="227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571737" y="3929066"/>
          <a:ext cx="3786213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571736" y="394723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071670" y="409011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Ω</a:t>
            </a:r>
            <a:endParaRPr lang="cs-CZ" sz="2000" b="1" dirty="0"/>
          </a:p>
        </p:txBody>
      </p:sp>
      <p:sp>
        <p:nvSpPr>
          <p:cNvPr id="9" name="Obdélník 8"/>
          <p:cNvSpPr/>
          <p:nvPr/>
        </p:nvSpPr>
        <p:spPr>
          <a:xfrm>
            <a:off x="4286248" y="394723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572132" y="394723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428992" y="509024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714876" y="509024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4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929322" y="509024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2"/>
          <p:cNvPicPr>
            <a:picLocks noChangeAspect="1" noChangeArrowheads="1"/>
          </p:cNvPicPr>
          <p:nvPr/>
        </p:nvPicPr>
        <p:blipFill>
          <a:blip r:embed="rId2" cstate="print"/>
          <a:srcRect t="27033" b="52260"/>
          <a:stretch>
            <a:fillRect/>
          </a:stretch>
        </p:blipFill>
        <p:spPr bwMode="auto">
          <a:xfrm>
            <a:off x="3048850" y="3196050"/>
            <a:ext cx="3069012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pravděpodobnost – jiný příklad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Populaci můžeme rozdělit dle věku na tři skupiny: děti (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), dospělé v produktivním věku (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 a dospělé v </a:t>
            </a:r>
            <a:r>
              <a:rPr lang="cs-CZ" dirty="0" err="1" smtClean="0"/>
              <a:t>postproduktivním</a:t>
            </a:r>
            <a:r>
              <a:rPr lang="cs-CZ" dirty="0" smtClean="0"/>
              <a:t> věku (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), přičemž známe rozdělení populace, tedy známe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),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 a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Označme jev </a:t>
            </a:r>
            <a:r>
              <a:rPr lang="cs-CZ" i="1" dirty="0" smtClean="0"/>
              <a:t>A</a:t>
            </a:r>
            <a:r>
              <a:rPr lang="cs-CZ" dirty="0" smtClean="0"/>
              <a:t>: stane se úraz.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Známe-li pravděpodobnost úrazu u dítěte,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en-US" dirty="0" smtClean="0"/>
              <a:t>|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cs-CZ" dirty="0" smtClean="0"/>
              <a:t>)</a:t>
            </a:r>
            <a:r>
              <a:rPr lang="en-US" dirty="0" smtClean="0"/>
              <a:t>, u </a:t>
            </a:r>
            <a:r>
              <a:rPr lang="cs-CZ" dirty="0" smtClean="0"/>
              <a:t>dospělé</a:t>
            </a:r>
            <a:r>
              <a:rPr lang="en-US" dirty="0" smtClean="0"/>
              <a:t>ho</a:t>
            </a:r>
            <a:r>
              <a:rPr lang="cs-CZ" dirty="0" smtClean="0"/>
              <a:t> v produktivním věku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i="1" dirty="0" smtClean="0"/>
              <a:t>P</a:t>
            </a:r>
            <a:r>
              <a:rPr lang="cs-CZ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</a:t>
            </a:r>
            <a:r>
              <a:rPr lang="en-US" dirty="0" smtClean="0"/>
              <a:t>,</a:t>
            </a:r>
            <a:r>
              <a:rPr lang="cs-CZ" dirty="0" smtClean="0"/>
              <a:t> a </a:t>
            </a:r>
            <a:r>
              <a:rPr lang="en-US" dirty="0" smtClean="0"/>
              <a:t>u </a:t>
            </a:r>
            <a:r>
              <a:rPr lang="cs-CZ" dirty="0" smtClean="0"/>
              <a:t>dospělé</a:t>
            </a:r>
            <a:r>
              <a:rPr lang="en-US" dirty="0" smtClean="0"/>
              <a:t>ho</a:t>
            </a:r>
            <a:r>
              <a:rPr lang="cs-CZ" dirty="0" smtClean="0"/>
              <a:t> v </a:t>
            </a:r>
            <a:r>
              <a:rPr lang="cs-CZ" dirty="0" err="1" smtClean="0"/>
              <a:t>postproduktivním</a:t>
            </a:r>
            <a:r>
              <a:rPr lang="cs-CZ" dirty="0" smtClean="0"/>
              <a:t> věku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i="1" dirty="0" smtClean="0"/>
              <a:t>P</a:t>
            </a:r>
            <a:r>
              <a:rPr lang="cs-CZ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en-US" dirty="0" smtClean="0"/>
              <a:t>, </a:t>
            </a:r>
            <a:r>
              <a:rPr lang="cs-CZ" dirty="0" smtClean="0"/>
              <a:t>jsme schopni pomocí vzorce pro celkovou pravděpodobnost spočítat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dirty="0" smtClean="0"/>
              <a:t>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sp>
        <p:nvSpPr>
          <p:cNvPr id="8" name="Obdélník 7"/>
          <p:cNvSpPr/>
          <p:nvPr/>
        </p:nvSpPr>
        <p:spPr>
          <a:xfrm>
            <a:off x="2403704" y="3214220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Ω</a:t>
            </a:r>
            <a:endParaRPr lang="cs-CZ" sz="20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013682" y="3133904"/>
          <a:ext cx="3116637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977412" y="3143248"/>
            <a:ext cx="381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H</a:t>
            </a:r>
            <a:r>
              <a:rPr lang="cs-CZ" sz="1600" baseline="-25000" dirty="0" smtClean="0"/>
              <a:t>0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4727436" y="3143248"/>
            <a:ext cx="381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H</a:t>
            </a:r>
            <a:r>
              <a:rPr lang="cs-CZ" sz="1600" baseline="-25000" dirty="0" smtClean="0"/>
              <a:t>1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5779556" y="3143248"/>
            <a:ext cx="381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H</a:t>
            </a:r>
            <a:r>
              <a:rPr lang="cs-CZ" sz="1600" baseline="-25000" dirty="0" smtClean="0"/>
              <a:t>2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Bayesův</a:t>
            </a:r>
            <a:r>
              <a:rPr lang="cs-CZ" dirty="0" smtClean="0"/>
              <a:t> vzorec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Uvažujme populaci mužů nekuřáků ve věku 50 – 60 let, u kterých sledujeme výskyt chronického kašle (jev </a:t>
            </a:r>
            <a:r>
              <a:rPr lang="cs-CZ" i="1" dirty="0" smtClean="0"/>
              <a:t>A</a:t>
            </a:r>
            <a:r>
              <a:rPr lang="cs-CZ" dirty="0" smtClean="0"/>
              <a:t>). Dle stavu plic můžeme muže zjednodušeně rozdělit na zdravé (jev 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), nemocné plicním karcinomem (jev 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 a nemocné sarkoidózou (jev </a:t>
            </a:r>
            <a:r>
              <a:rPr lang="cs-CZ" i="1" dirty="0" smtClean="0"/>
              <a:t>H</a:t>
            </a:r>
            <a:r>
              <a:rPr lang="cs-CZ" baseline="-25000" dirty="0" smtClean="0"/>
              <a:t>3</a:t>
            </a:r>
            <a:r>
              <a:rPr lang="cs-CZ" dirty="0" smtClean="0"/>
              <a:t>). Pravděpodobnosti výskytu jednotlivých plicních onemocnění jsou známé, navíc známe i pravděpodobnosti výskytu chronického kašle dle stavu plic: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 = 0,991, 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 = 0,001, 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cs-CZ" baseline="-25000" dirty="0" smtClean="0"/>
              <a:t>3</a:t>
            </a:r>
            <a:r>
              <a:rPr lang="cs-CZ" dirty="0" smtClean="0"/>
              <a:t>) = 0,008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)</a:t>
            </a:r>
            <a:r>
              <a:rPr lang="en-US" dirty="0" smtClean="0"/>
              <a:t>=0,002</a:t>
            </a:r>
            <a:r>
              <a:rPr lang="cs-CZ" dirty="0" smtClean="0"/>
              <a:t>, 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en-US" dirty="0" smtClean="0"/>
              <a:t>=0,</a:t>
            </a:r>
            <a:r>
              <a:rPr lang="cs-CZ" dirty="0" smtClean="0"/>
              <a:t>900, 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baseline="-25000" dirty="0" smtClean="0"/>
              <a:t>3</a:t>
            </a:r>
            <a:r>
              <a:rPr lang="cs-CZ" dirty="0" smtClean="0"/>
              <a:t>)</a:t>
            </a:r>
            <a:r>
              <a:rPr lang="en-US" dirty="0" smtClean="0"/>
              <a:t>=0,</a:t>
            </a:r>
            <a:r>
              <a:rPr lang="cs-CZ" dirty="0" smtClean="0"/>
              <a:t>950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Zajímá nás, s jakou pravděpodobností bude u pacienta s chronickým kašlem při podrobnějším vyšetření diagnostikován karcinom plic.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Bayesův</a:t>
            </a:r>
            <a:r>
              <a:rPr lang="cs-CZ" dirty="0" smtClean="0"/>
              <a:t> vzorec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35729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1200" b="1" dirty="0" smtClean="0"/>
              <a:t>Příklad</a:t>
            </a:r>
            <a:r>
              <a:rPr lang="cs-CZ" sz="1200" dirty="0" smtClean="0"/>
              <a:t>: Uvažujme populaci mužů nekuřáků ve věku 50 – 60 let, u kterých sledujeme výskyt chronického kašle (jev A). Dle stavu plic můžeme muže zjednodušeně rozdělit na zdravé (jev H</a:t>
            </a:r>
            <a:r>
              <a:rPr lang="cs-CZ" sz="1200" baseline="-25000" dirty="0" smtClean="0"/>
              <a:t>1</a:t>
            </a:r>
            <a:r>
              <a:rPr lang="cs-CZ" sz="1200" dirty="0" smtClean="0"/>
              <a:t>), nemocné plicním karcinomem (jev H</a:t>
            </a:r>
            <a:r>
              <a:rPr lang="cs-CZ" sz="1200" baseline="-25000" dirty="0" smtClean="0"/>
              <a:t>2</a:t>
            </a:r>
            <a:r>
              <a:rPr lang="cs-CZ" sz="1200" dirty="0" smtClean="0"/>
              <a:t>) a nemocné sarkoidózou (jev H</a:t>
            </a:r>
            <a:r>
              <a:rPr lang="cs-CZ" sz="1200" baseline="-25000" dirty="0" smtClean="0"/>
              <a:t>3</a:t>
            </a:r>
            <a:r>
              <a:rPr lang="cs-CZ" sz="1200" dirty="0" smtClean="0"/>
              <a:t>). Pravděpodobnosti výskytu jednotlivých plicních onemocnění jsou známé, navíc známe i pravděpodobnosti výskytu chronického kašle dle stavu plic: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1200" dirty="0" smtClean="0"/>
              <a:t>P(H</a:t>
            </a:r>
            <a:r>
              <a:rPr lang="cs-CZ" sz="1200" baseline="-25000" dirty="0" smtClean="0"/>
              <a:t>1</a:t>
            </a:r>
            <a:r>
              <a:rPr lang="cs-CZ" sz="1200" dirty="0" smtClean="0"/>
              <a:t>) = 0,991,  P(H</a:t>
            </a:r>
            <a:r>
              <a:rPr lang="cs-CZ" sz="1200" baseline="-25000" dirty="0" smtClean="0"/>
              <a:t>2</a:t>
            </a:r>
            <a:r>
              <a:rPr lang="cs-CZ" sz="1200" dirty="0" smtClean="0"/>
              <a:t>) = 0,001,  P(H</a:t>
            </a:r>
            <a:r>
              <a:rPr lang="cs-CZ" sz="1200" baseline="-25000" dirty="0" smtClean="0"/>
              <a:t>3</a:t>
            </a:r>
            <a:r>
              <a:rPr lang="cs-CZ" sz="1200" dirty="0" smtClean="0"/>
              <a:t>) = 0,008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1200" dirty="0" smtClean="0"/>
              <a:t>P(A</a:t>
            </a:r>
            <a:r>
              <a:rPr lang="en-US" sz="1200" dirty="0" smtClean="0"/>
              <a:t>|</a:t>
            </a:r>
            <a:r>
              <a:rPr lang="cs-CZ" sz="1200" dirty="0" smtClean="0"/>
              <a:t>H</a:t>
            </a:r>
            <a:r>
              <a:rPr lang="cs-CZ" sz="1200" baseline="-25000" dirty="0" smtClean="0"/>
              <a:t>1</a:t>
            </a:r>
            <a:r>
              <a:rPr lang="cs-CZ" sz="1200" dirty="0" smtClean="0"/>
              <a:t>)</a:t>
            </a:r>
            <a:r>
              <a:rPr lang="en-US" sz="1200" dirty="0" smtClean="0"/>
              <a:t>=0,002</a:t>
            </a:r>
            <a:r>
              <a:rPr lang="cs-CZ" sz="1200" dirty="0" smtClean="0"/>
              <a:t>,  P(A</a:t>
            </a:r>
            <a:r>
              <a:rPr lang="en-US" sz="1200" dirty="0" smtClean="0"/>
              <a:t>|</a:t>
            </a:r>
            <a:r>
              <a:rPr lang="cs-CZ" sz="1200" dirty="0" smtClean="0"/>
              <a:t>H</a:t>
            </a:r>
            <a:r>
              <a:rPr lang="cs-CZ" sz="1200" baseline="-25000" dirty="0" smtClean="0"/>
              <a:t>2</a:t>
            </a:r>
            <a:r>
              <a:rPr lang="cs-CZ" sz="1200" dirty="0" smtClean="0"/>
              <a:t>)</a:t>
            </a:r>
            <a:r>
              <a:rPr lang="en-US" sz="1200" dirty="0" smtClean="0"/>
              <a:t>=0,</a:t>
            </a:r>
            <a:r>
              <a:rPr lang="cs-CZ" sz="1200" dirty="0" smtClean="0"/>
              <a:t>900,  P(A</a:t>
            </a:r>
            <a:r>
              <a:rPr lang="en-US" sz="1200" dirty="0" smtClean="0"/>
              <a:t>|</a:t>
            </a:r>
            <a:r>
              <a:rPr lang="cs-CZ" sz="1200" dirty="0" smtClean="0"/>
              <a:t>H</a:t>
            </a:r>
            <a:r>
              <a:rPr lang="cs-CZ" sz="1200" baseline="-25000" dirty="0" smtClean="0"/>
              <a:t>3</a:t>
            </a:r>
            <a:r>
              <a:rPr lang="cs-CZ" sz="1200" dirty="0" smtClean="0"/>
              <a:t>)</a:t>
            </a:r>
            <a:r>
              <a:rPr lang="en-US" sz="1200" dirty="0" smtClean="0"/>
              <a:t>=0,</a:t>
            </a:r>
            <a:r>
              <a:rPr lang="cs-CZ" sz="1200" dirty="0" smtClean="0"/>
              <a:t>950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12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1200" dirty="0" smtClean="0"/>
              <a:t>Zajímá nás, s jakou pravděpodobností bude u pacienta s chronickým kašlem při podrobnějším vyšetření diagnostikován karcinom plic.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1200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Řešení</a:t>
            </a:r>
            <a:r>
              <a:rPr lang="cs-CZ" dirty="0" smtClean="0"/>
              <a:t>:</a:t>
            </a:r>
          </a:p>
        </p:txBody>
      </p:sp>
      <p:graphicFrame>
        <p:nvGraphicFramePr>
          <p:cNvPr id="110595" name="Object 2"/>
          <p:cNvGraphicFramePr>
            <a:graphicFrameLocks noChangeAspect="1"/>
          </p:cNvGraphicFramePr>
          <p:nvPr/>
        </p:nvGraphicFramePr>
        <p:xfrm>
          <a:off x="1847850" y="4256088"/>
          <a:ext cx="544830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4" name="Rovnice" r:id="rId4" imgW="3632040" imgH="990360" progId="Equation.3">
                  <p:embed/>
                </p:oleObj>
              </mc:Choice>
              <mc:Fallback>
                <p:oleObj name="Rovnice" r:id="rId4" imgW="3632040" imgH="990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4256088"/>
                        <a:ext cx="5448300" cy="161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podmíněné pravděpodobnosti v biostatistice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571612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Princip podmíněné pravděpodobnosti je v biostatistice velmi častý – máme </a:t>
            </a:r>
            <a:r>
              <a:rPr lang="cs-CZ" b="1" dirty="0" smtClean="0"/>
              <a:t>systém hypotéz </a:t>
            </a:r>
            <a:r>
              <a:rPr lang="cs-CZ" dirty="0" smtClean="0"/>
              <a:t>(nejčastěji dvou) o vlastnostech cílové populace a pozorovaná data. Na jejich základě pak rozhodujeme o platnosti stanovených hypotéz.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Přímé použití podmíněné pravděpodobnosti lze demonstrovat na příkladu binárních </a:t>
            </a:r>
            <a:r>
              <a:rPr lang="cs-CZ" b="1" dirty="0" smtClean="0"/>
              <a:t>diagnostických testů</a:t>
            </a:r>
            <a:r>
              <a:rPr lang="cs-CZ" dirty="0" smtClean="0"/>
              <a:t>: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Osoba ve skutečnosti má (jev </a:t>
            </a:r>
            <a:r>
              <a:rPr lang="cs-CZ" i="1" dirty="0" smtClean="0"/>
              <a:t>H</a:t>
            </a:r>
            <a:r>
              <a:rPr lang="cs-CZ" dirty="0" smtClean="0"/>
              <a:t>) nebo nemá (jev </a:t>
            </a:r>
            <a:r>
              <a:rPr lang="cs-CZ" i="1" dirty="0" err="1" smtClean="0"/>
              <a:t>H</a:t>
            </a:r>
            <a:r>
              <a:rPr lang="cs-CZ" baseline="30000" dirty="0" err="1" smtClean="0"/>
              <a:t>c</a:t>
            </a:r>
            <a:r>
              <a:rPr lang="cs-CZ" dirty="0" smtClean="0"/>
              <a:t>) sledované onemocnění.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Diagnostický test u dané osoby indikuje přítomnost (jev </a:t>
            </a:r>
            <a:r>
              <a:rPr lang="cs-CZ" i="1" dirty="0" smtClean="0"/>
              <a:t>A</a:t>
            </a:r>
            <a:r>
              <a:rPr lang="cs-CZ" baseline="30000" dirty="0" smtClean="0"/>
              <a:t>+</a:t>
            </a:r>
            <a:r>
              <a:rPr lang="cs-CZ" dirty="0" smtClean="0"/>
              <a:t>) nebo nepřítomnost (jev </a:t>
            </a:r>
            <a:r>
              <a:rPr lang="cs-CZ" i="1" dirty="0" smtClean="0"/>
              <a:t>A</a:t>
            </a:r>
            <a:r>
              <a:rPr lang="cs-CZ" baseline="30000" dirty="0" smtClean="0"/>
              <a:t>-</a:t>
            </a:r>
            <a:r>
              <a:rPr lang="cs-CZ" dirty="0" smtClean="0"/>
              <a:t>) sledovaného onemocnění.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Nás zajímají diagnostické schopnosti testu.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Senzitivita, specificita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3500438"/>
            <a:ext cx="774861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Senzitivita testu</a:t>
            </a:r>
            <a:r>
              <a:rPr lang="cs-CZ" dirty="0" smtClean="0"/>
              <a:t>: schopnost testu rozpoznat skutečně nemocné osoby, tedy pravděpodobnost, že test bude pozitivní, když je osoba skutečně nemocná.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Senzitivita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dirty="0" smtClean="0"/>
              <a:t>) = T / (T + V).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Specificita testu</a:t>
            </a:r>
            <a:r>
              <a:rPr lang="cs-CZ" dirty="0" smtClean="0"/>
              <a:t>: schopnost testu rozpoznat osoby bez nemoci, tedy pravděpodobnost, že test bude negativní, když osoba není nemocná.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Specificita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W / (U + W).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917994" y="1428736"/>
          <a:ext cx="5308013" cy="1785949"/>
        </p:xfrm>
        <a:graphic>
          <a:graphicData uri="http://schemas.openxmlformats.org/drawingml/2006/table">
            <a:tbl>
              <a:tblPr/>
              <a:tblGrid>
                <a:gridCol w="1307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398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Skutečnost – přítomnost nemoci</a:t>
                      </a:r>
                      <a:endParaRPr lang="en-US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300" dirty="0"/>
                    </a:p>
                  </a:txBody>
                  <a:tcPr marL="67733" marR="67733" marT="33867" marB="338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063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Ano (H)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Ne</a:t>
                      </a:r>
                      <a:r>
                        <a:rPr lang="cs-CZ" sz="1400" b="0" i="0" baseline="0" dirty="0" smtClean="0"/>
                        <a:t> (</a:t>
                      </a:r>
                      <a:r>
                        <a:rPr lang="cs-CZ" sz="1400" b="0" i="0" baseline="0" dirty="0" err="1" smtClean="0"/>
                        <a:t>H</a:t>
                      </a:r>
                      <a:r>
                        <a:rPr lang="cs-CZ" sz="1400" b="0" i="0" baseline="30000" dirty="0" err="1" smtClean="0"/>
                        <a:t>c</a:t>
                      </a:r>
                      <a:r>
                        <a:rPr lang="cs-CZ" sz="1400" b="0" i="0" baseline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24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dirty="0" smtClean="0"/>
                        <a:t>Výsledek diagnostického testu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Pozitivní (A</a:t>
                      </a:r>
                      <a:r>
                        <a:rPr lang="cs-CZ" sz="1400" b="0" i="0" baseline="30000" dirty="0" smtClean="0"/>
                        <a:t>+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T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244">
                <a:tc vMerge="1"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Negativní (A</a:t>
                      </a:r>
                      <a:r>
                        <a:rPr lang="cs-CZ" sz="1400" b="0" i="0" baseline="30000" dirty="0" smtClean="0"/>
                        <a:t>-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V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W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446880" y="1946558"/>
            <a:ext cx="1368000" cy="126000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849006" y="1946558"/>
            <a:ext cx="1368000" cy="126000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Statistika, biostatistika a analýza dat</a:t>
            </a:r>
            <a:endParaRPr lang="cs-CZ" sz="3600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84250" y="207962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i="0"/>
              <a:t>Statistika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814763" y="2079628"/>
            <a:ext cx="154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i="0"/>
              <a:t>Biostatistika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6711950" y="2081215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i="0"/>
              <a:t>Analýza dat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262313" y="2057403"/>
            <a:ext cx="2617787" cy="358617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6130925" y="2057403"/>
            <a:ext cx="2617788" cy="3586175"/>
          </a:xfrm>
          <a:prstGeom prst="rect">
            <a:avLst/>
          </a:prstGeom>
          <a:noFill/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288" y="2057403"/>
            <a:ext cx="2617787" cy="3586175"/>
          </a:xfrm>
          <a:prstGeom prst="rect">
            <a:avLst/>
          </a:prstGeom>
          <a:noFill/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262313" y="2455865"/>
            <a:ext cx="2617787" cy="3187713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130925" y="2455865"/>
            <a:ext cx="2617788" cy="3187713"/>
          </a:xfrm>
          <a:prstGeom prst="rect">
            <a:avLst/>
          </a:prstGeom>
          <a:noFill/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95288" y="2455865"/>
            <a:ext cx="2617787" cy="3187713"/>
          </a:xfrm>
          <a:prstGeom prst="rect">
            <a:avLst/>
          </a:prstGeom>
          <a:noFill/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395288" y="2500306"/>
            <a:ext cx="2592387" cy="30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 dirty="0"/>
              <a:t>Primárně je zaměřena na vývoj metod a algoritmů pro řešení teoretických problémů.</a:t>
            </a:r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 dirty="0" smtClean="0"/>
              <a:t>Nicméně i statistika je vždy primárně motivována reálnými problémy.</a:t>
            </a:r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 dirty="0" smtClean="0"/>
              <a:t>Vychází </a:t>
            </a:r>
            <a:r>
              <a:rPr lang="cs-CZ" sz="1600" b="0" i="0" dirty="0"/>
              <a:t>z teorie </a:t>
            </a:r>
            <a:r>
              <a:rPr lang="cs-CZ" sz="1600" b="0" i="0" dirty="0" smtClean="0"/>
              <a:t>pravděpodobnosti.</a:t>
            </a:r>
            <a:endParaRPr lang="cs-CZ" sz="1600" b="0" i="0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3275013" y="2500306"/>
            <a:ext cx="2592387" cy="30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 dirty="0"/>
              <a:t>Propojení znalosti statistických metod </a:t>
            </a:r>
            <a:r>
              <a:rPr lang="cs-CZ" sz="1600" b="0" i="0" dirty="0" smtClean="0"/>
              <a:t>a dané problematiky v </a:t>
            </a:r>
            <a:r>
              <a:rPr lang="cs-CZ" sz="1600" b="0" i="0" dirty="0"/>
              <a:t>řešení biologických a klinických </a:t>
            </a:r>
            <a:r>
              <a:rPr lang="cs-CZ" sz="1600" b="0" i="0" dirty="0" smtClean="0"/>
              <a:t>úloh.</a:t>
            </a:r>
            <a:endParaRPr lang="cs-CZ" sz="1600" b="0" i="0" dirty="0"/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 dirty="0" smtClean="0"/>
              <a:t>Na prvním místě není teoretický vývoj, ale aplikace.</a:t>
            </a: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6130925" y="2500306"/>
            <a:ext cx="2592388" cy="30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/>
              <a:t>Velmi obecná oblast bez jasné definice.</a:t>
            </a:r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/>
              <a:t>Prostupuje různými odvětvími.</a:t>
            </a:r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/>
              <a:t>Zahrnuje komplexní postupy hodnocení dat (čištění, kódování).</a:t>
            </a:r>
          </a:p>
          <a:p>
            <a:pPr marL="182563" indent="-182563">
              <a:lnSpc>
                <a:spcPct val="135000"/>
              </a:lnSpc>
              <a:buFont typeface="Wingdings" pitchFamily="2" charset="2"/>
              <a:buChar char="§"/>
            </a:pPr>
            <a:r>
              <a:rPr lang="cs-CZ" sz="1600" b="0" i="0"/>
              <a:t>Nemusí být založena na statistice.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prediktivní hodnota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3500438"/>
            <a:ext cx="774861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Prediktivní hodnota pozitivního testu</a:t>
            </a:r>
            <a:r>
              <a:rPr lang="cs-CZ" dirty="0" smtClean="0"/>
              <a:t>: pravděpodobnost, že osoba </a:t>
            </a:r>
            <a:r>
              <a:rPr lang="en-US" dirty="0" smtClean="0"/>
              <a:t>je </a:t>
            </a:r>
            <a:r>
              <a:rPr lang="cs-CZ" dirty="0" smtClean="0"/>
              <a:t>skutečně nemocná</a:t>
            </a:r>
            <a:r>
              <a:rPr lang="en-US" dirty="0" smtClean="0"/>
              <a:t>, </a:t>
            </a:r>
            <a:r>
              <a:rPr lang="cs-CZ" dirty="0" smtClean="0"/>
              <a:t>když je</a:t>
            </a:r>
            <a:r>
              <a:rPr lang="en-US" dirty="0" smtClean="0"/>
              <a:t> </a:t>
            </a:r>
            <a:r>
              <a:rPr lang="cs-CZ" dirty="0" smtClean="0"/>
              <a:t>test pozitivní.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Prediktivní hodnota pozitivního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</a:t>
            </a:r>
            <a:r>
              <a:rPr lang="en-US" dirty="0" smtClean="0"/>
              <a:t>|</a:t>
            </a:r>
            <a:r>
              <a:rPr lang="cs-CZ" i="1" dirty="0" smtClean="0"/>
              <a:t>A</a:t>
            </a:r>
            <a:r>
              <a:rPr lang="cs-CZ" baseline="30000" dirty="0" smtClean="0"/>
              <a:t>+</a:t>
            </a:r>
            <a:r>
              <a:rPr lang="cs-CZ" dirty="0" smtClean="0"/>
              <a:t>) = T / (T + </a:t>
            </a:r>
            <a:r>
              <a:rPr lang="en-US" dirty="0" smtClean="0"/>
              <a:t>U</a:t>
            </a:r>
            <a:r>
              <a:rPr lang="cs-CZ" dirty="0" smtClean="0"/>
              <a:t>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Prediktivní hodnota negativního testu</a:t>
            </a:r>
            <a:r>
              <a:rPr lang="cs-CZ" dirty="0" smtClean="0"/>
              <a:t>: pravděpodobnost, že osoba není</a:t>
            </a:r>
            <a:r>
              <a:rPr lang="en-US" dirty="0" smtClean="0"/>
              <a:t> </a:t>
            </a:r>
            <a:r>
              <a:rPr lang="cs-CZ" dirty="0" smtClean="0"/>
              <a:t>nemocná</a:t>
            </a:r>
            <a:r>
              <a:rPr lang="en-US" dirty="0" smtClean="0"/>
              <a:t>, </a:t>
            </a:r>
            <a:r>
              <a:rPr lang="cs-CZ" dirty="0" smtClean="0"/>
              <a:t>když je</a:t>
            </a:r>
            <a:r>
              <a:rPr lang="en-US" dirty="0" smtClean="0"/>
              <a:t> </a:t>
            </a:r>
            <a:r>
              <a:rPr lang="cs-CZ" dirty="0" smtClean="0"/>
              <a:t>test negativní.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Prediktivní hodnota negativního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err="1" smtClean="0"/>
              <a:t>H</a:t>
            </a:r>
            <a:r>
              <a:rPr lang="cs-CZ" baseline="30000" dirty="0" err="1" smtClean="0"/>
              <a:t>c</a:t>
            </a:r>
            <a:r>
              <a:rPr lang="en-US" dirty="0" smtClean="0"/>
              <a:t>|</a:t>
            </a:r>
            <a:r>
              <a:rPr lang="cs-CZ" i="1" dirty="0" smtClean="0"/>
              <a:t>A</a:t>
            </a:r>
            <a:r>
              <a:rPr lang="cs-CZ" baseline="30000" dirty="0" smtClean="0"/>
              <a:t>-</a:t>
            </a:r>
            <a:r>
              <a:rPr lang="cs-CZ" dirty="0" smtClean="0"/>
              <a:t>) = W / (V + W).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17994" y="1428736"/>
          <a:ext cx="5308013" cy="1785949"/>
        </p:xfrm>
        <a:graphic>
          <a:graphicData uri="http://schemas.openxmlformats.org/drawingml/2006/table">
            <a:tbl>
              <a:tblPr/>
              <a:tblGrid>
                <a:gridCol w="1307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398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Skutečnost – přítomnost nemoci</a:t>
                      </a:r>
                      <a:endParaRPr lang="en-US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300" dirty="0"/>
                    </a:p>
                  </a:txBody>
                  <a:tcPr marL="67733" marR="67733" marT="33867" marB="338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063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Ano (H)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Ne</a:t>
                      </a:r>
                      <a:r>
                        <a:rPr lang="cs-CZ" sz="1400" b="0" i="0" baseline="0" dirty="0" smtClean="0"/>
                        <a:t> (</a:t>
                      </a:r>
                      <a:r>
                        <a:rPr lang="cs-CZ" sz="1400" b="0" i="0" baseline="0" dirty="0" err="1" smtClean="0"/>
                        <a:t>H</a:t>
                      </a:r>
                      <a:r>
                        <a:rPr lang="cs-CZ" sz="1400" b="0" i="0" baseline="30000" dirty="0" err="1" smtClean="0"/>
                        <a:t>c</a:t>
                      </a:r>
                      <a:r>
                        <a:rPr lang="cs-CZ" sz="1400" b="0" i="0" baseline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24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dirty="0" smtClean="0"/>
                        <a:t>Výsledek diagnostického testu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Pozitivní (A</a:t>
                      </a:r>
                      <a:r>
                        <a:rPr lang="cs-CZ" sz="1400" b="0" i="0" baseline="30000" dirty="0" smtClean="0"/>
                        <a:t>+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T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244">
                <a:tc vMerge="1"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Negativní (A</a:t>
                      </a:r>
                      <a:r>
                        <a:rPr lang="cs-CZ" sz="1400" b="0" i="0" baseline="30000" dirty="0" smtClean="0"/>
                        <a:t>-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V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W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14678" y="2268236"/>
            <a:ext cx="4000528" cy="468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14678" y="2764930"/>
            <a:ext cx="4000528" cy="4680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28596" y="1857363"/>
          <a:ext cx="6143668" cy="2643207"/>
        </p:xfrm>
        <a:graphic>
          <a:graphicData uri="http://schemas.openxmlformats.org/drawingml/2006/table">
            <a:tbl>
              <a:tblPr/>
              <a:tblGrid>
                <a:gridCol w="124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524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Skutečnost – přítomnost nemoci</a:t>
                      </a:r>
                      <a:endParaRPr lang="en-US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1300" dirty="0"/>
                    </a:p>
                  </a:txBody>
                  <a:tcPr marL="67733" marR="67733" marT="33867" marB="338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94"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Ano (H)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Ne</a:t>
                      </a:r>
                      <a:r>
                        <a:rPr lang="cs-CZ" sz="1400" b="0" i="0" baseline="0" dirty="0" smtClean="0"/>
                        <a:t> (</a:t>
                      </a:r>
                      <a:r>
                        <a:rPr lang="cs-CZ" sz="1400" b="0" i="0" baseline="0" dirty="0" err="1" smtClean="0"/>
                        <a:t>H</a:t>
                      </a:r>
                      <a:r>
                        <a:rPr lang="cs-CZ" sz="1400" b="0" i="0" baseline="30000" dirty="0" err="1" smtClean="0"/>
                        <a:t>c</a:t>
                      </a:r>
                      <a:r>
                        <a:rPr lang="cs-CZ" sz="1400" b="0" i="0" baseline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16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dirty="0" smtClean="0"/>
                        <a:t>Výsledek diagnostického testu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Pozitivní (A</a:t>
                      </a:r>
                      <a:r>
                        <a:rPr lang="cs-CZ" sz="1400" b="0" i="0" baseline="30000" dirty="0" smtClean="0"/>
                        <a:t>+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T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T + U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160">
                <a:tc vMerge="1"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/>
                        <a:t>Negativní (A</a:t>
                      </a:r>
                      <a:r>
                        <a:rPr lang="cs-CZ" sz="1400" b="0" i="0" baseline="30000" dirty="0" smtClean="0"/>
                        <a:t>-</a:t>
                      </a:r>
                      <a:r>
                        <a:rPr lang="cs-CZ" sz="1400" b="0" i="0" dirty="0" smtClean="0"/>
                        <a:t>)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V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W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V + W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T + V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dirty="0" smtClean="0"/>
                        <a:t>U + W</a:t>
                      </a:r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0" i="0" dirty="0"/>
                    </a:p>
                  </a:txBody>
                  <a:tcPr marL="67733" marR="67733" marT="33867" marB="33867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928926" y="5068685"/>
            <a:ext cx="122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Senzitivita </a:t>
            </a:r>
          </a:p>
          <a:p>
            <a:pPr algn="ctr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testu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357686" y="5068685"/>
            <a:ext cx="1211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Specificita </a:t>
            </a:r>
          </a:p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testu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941434" y="2857496"/>
            <a:ext cx="2131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Prediktivní hodnota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pozitivního testu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941433" y="3500438"/>
            <a:ext cx="2131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Prediktivní hodnota 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negativního testu </a:t>
            </a:r>
            <a:endParaRPr lang="cs-CZ" dirty="0"/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6460892" y="3214686"/>
            <a:ext cx="540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6460892" y="3821702"/>
            <a:ext cx="5400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5400000">
            <a:off x="4685030" y="4756476"/>
            <a:ext cx="540000" cy="158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5400000">
            <a:off x="3267150" y="4750396"/>
            <a:ext cx="540000" cy="158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Senzitivita, specificita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Zajímá nás přesnost vyšetření jater ultrazvukem, tedy schopnost vyšetření UTZ identifikovat maligní ložisko v pacientových játrech. Přesnost je vztažena k histologickému ověření odebrané tkáně. Výsledky jsou dány tabulkou: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07388" y="2873373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  <a:cs typeface="Times New Roman"/>
                        </a:rPr>
                        <a:t>Vyšetření </a:t>
                      </a: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UTZ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Histologické 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ověření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Maligní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Benigní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Maligní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Benigní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35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5214950"/>
            <a:ext cx="774861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Senzitivita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dirty="0" smtClean="0"/>
              <a:t>) = 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Specificita testu 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Senzitivita, specificita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Zajímá nás přesnost vyšetření jater ultrazvukem, tedy schopnost vyšetření UTZ identifikovat maligní ložisko v pacientových játrech. Přesnost je vztažena k histologickému ověření odebrané tkáně. Výsledky jsou dány tabulkou: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07388" y="2873373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n-lt"/>
                          <a:ea typeface="Times New Roman"/>
                          <a:cs typeface="Times New Roman"/>
                        </a:rPr>
                        <a:t>Vyšetření </a:t>
                      </a: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UTZ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Histologické 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ověření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Maligní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Benigní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Maligní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Benigní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35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5214950"/>
            <a:ext cx="774861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Senzitivita testu </a:t>
            </a:r>
            <a:r>
              <a:rPr lang="cs-CZ" dirty="0" smtClean="0"/>
              <a:t>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cs-CZ" dirty="0" smtClean="0"/>
              <a:t>) = </a:t>
            </a:r>
            <a:r>
              <a:rPr lang="cs-CZ" b="1" dirty="0" smtClean="0">
                <a:solidFill>
                  <a:srgbClr val="FF0000"/>
                </a:solidFill>
              </a:rPr>
              <a:t>32 / 35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91,4 %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(IS = 75,8 – 97,8)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Specificita testu </a:t>
            </a:r>
            <a:r>
              <a:rPr lang="cs-CZ" dirty="0" smtClean="0"/>
              <a:t>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i="1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</a:t>
            </a:r>
            <a:r>
              <a:rPr lang="cs-CZ" b="1" dirty="0" smtClean="0">
                <a:solidFill>
                  <a:srgbClr val="FF0000"/>
                </a:solidFill>
              </a:rPr>
              <a:t>24 / 26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92,3 %</a:t>
            </a:r>
            <a:r>
              <a:rPr lang="cs-CZ" dirty="0" smtClean="0"/>
              <a:t> (IS = 73,4 – 98,7)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Bayesův</a:t>
            </a:r>
            <a:r>
              <a:rPr lang="cs-CZ" sz="2800" dirty="0" smtClean="0"/>
              <a:t> vzorec pro výpočet prediktivních hodnot</a:t>
            </a:r>
            <a:endParaRPr lang="cs-CZ" sz="28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sz="2000" dirty="0" smtClean="0"/>
              <a:t>Obě prediktivní hodnoty testu lze vypočítat s pomocí charakteristik testu, senzitivity a specificity, a celkové prevalence onemocnění v cílové populaci.</a:t>
            </a:r>
          </a:p>
        </p:txBody>
      </p:sp>
      <p:graphicFrame>
        <p:nvGraphicFramePr>
          <p:cNvPr id="110595" name="Object 2"/>
          <p:cNvGraphicFramePr>
            <a:graphicFrameLocks noChangeAspect="1"/>
          </p:cNvGraphicFramePr>
          <p:nvPr/>
        </p:nvGraphicFramePr>
        <p:xfrm>
          <a:off x="3452816" y="4286256"/>
          <a:ext cx="4495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5" name="Rovnice" r:id="rId4" imgW="2997000" imgH="444240" progId="Equation.3">
                  <p:embed/>
                </p:oleObj>
              </mc:Choice>
              <mc:Fallback>
                <p:oleObj name="Rovnice" r:id="rId4" imgW="299700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6" y="4286256"/>
                        <a:ext cx="44958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>
            <a:off x="1000101" y="4325041"/>
            <a:ext cx="2131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Prediktivní hodnota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pozitivního testu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000100" y="5180596"/>
            <a:ext cx="2131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Prediktivní hodnota 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negativního testu </a:t>
            </a:r>
            <a:endParaRPr lang="cs-CZ" dirty="0"/>
          </a:p>
        </p:txBody>
      </p:sp>
      <p:graphicFrame>
        <p:nvGraphicFramePr>
          <p:cNvPr id="177156" name="Object 4"/>
          <p:cNvGraphicFramePr>
            <a:graphicFrameLocks noChangeAspect="1"/>
          </p:cNvGraphicFramePr>
          <p:nvPr/>
        </p:nvGraphicFramePr>
        <p:xfrm>
          <a:off x="3452816" y="5141811"/>
          <a:ext cx="4591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6" name="Rovnice" r:id="rId6" imgW="3060360" imgH="444240" progId="Equation.3">
                  <p:embed/>
                </p:oleObj>
              </mc:Choice>
              <mc:Fallback>
                <p:oleObj name="Rovnice" r:id="rId6" imgW="306036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6" y="5141811"/>
                        <a:ext cx="45910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bdélník 11"/>
          <p:cNvSpPr/>
          <p:nvPr/>
        </p:nvSpPr>
        <p:spPr>
          <a:xfrm>
            <a:off x="629840" y="3424794"/>
            <a:ext cx="1711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Senzitivita testu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3581975" y="3424794"/>
            <a:ext cx="1696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Specificita testu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6614934" y="3424794"/>
            <a:ext cx="1227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Prevalence</a:t>
            </a:r>
            <a:endParaRPr lang="cs-CZ" b="1" dirty="0"/>
          </a:p>
        </p:txBody>
      </p:sp>
      <p:graphicFrame>
        <p:nvGraphicFramePr>
          <p:cNvPr id="177157" name="Object 5"/>
          <p:cNvGraphicFramePr>
            <a:graphicFrameLocks noChangeAspect="1"/>
          </p:cNvGraphicFramePr>
          <p:nvPr/>
        </p:nvGraphicFramePr>
        <p:xfrm>
          <a:off x="2357422" y="3422929"/>
          <a:ext cx="9715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7" name="Rovnice" r:id="rId8" imgW="647640" imgH="228600" progId="Equation.3">
                  <p:embed/>
                </p:oleObj>
              </mc:Choice>
              <mc:Fallback>
                <p:oleObj name="Rovnice" r:id="rId8" imgW="6476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422929"/>
                        <a:ext cx="97155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8" name="Object 6"/>
          <p:cNvGraphicFramePr>
            <a:graphicFrameLocks noChangeAspect="1"/>
          </p:cNvGraphicFramePr>
          <p:nvPr/>
        </p:nvGraphicFramePr>
        <p:xfrm>
          <a:off x="5295131" y="3422929"/>
          <a:ext cx="10668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8" name="Rovnice" r:id="rId10" imgW="711000" imgH="228600" progId="Equation.3">
                  <p:embed/>
                </p:oleObj>
              </mc:Choice>
              <mc:Fallback>
                <p:oleObj name="Rovnice" r:id="rId10" imgW="711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131" y="3422929"/>
                        <a:ext cx="106680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9" name="Object 7"/>
          <p:cNvGraphicFramePr>
            <a:graphicFrameLocks noChangeAspect="1"/>
          </p:cNvGraphicFramePr>
          <p:nvPr/>
        </p:nvGraphicFramePr>
        <p:xfrm>
          <a:off x="7858923" y="3443567"/>
          <a:ext cx="5905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9" name="Rovnice" r:id="rId12" imgW="393480" imgH="203040" progId="Equation.3">
                  <p:embed/>
                </p:oleObj>
              </mc:Choice>
              <mc:Fallback>
                <p:oleObj name="Rovnice" r:id="rId12" imgW="3934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923" y="3443567"/>
                        <a:ext cx="59055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prediktivní hodnota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Zajímají nás pozitivní a negativní prediktivní hodnoty diagnostického testu na HIV pozitivitu, u kterého výrobce garantuje 98% senzitivitu a 99% specificitu. 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Uvažujme jihoafrickou zemi s prevalencí HIV pozitivních cca 20 %: 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cs-CZ" dirty="0" smtClean="0"/>
              <a:t>	P(A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dirty="0" smtClean="0"/>
              <a:t>H) = 0,98; P(A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0,99; P(H) = 0,2.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prediktivní hodnota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Zajímají nás pozitivní a negativní prediktivní hodnoty diagnostického testu na HIV pozitivitu, u kterého výrobce garantuje 98% senzitivitu a 99% specificitu. 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Uvažujme jihoafrickou zemi s prevalencí HIV pozitivních cca 20 %: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cs-CZ" dirty="0" smtClean="0"/>
              <a:t>	P(A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dirty="0" smtClean="0"/>
              <a:t>H) = 0,98; P(A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0,99; </a:t>
            </a:r>
            <a:r>
              <a:rPr lang="cs-CZ" b="1" dirty="0" smtClean="0">
                <a:solidFill>
                  <a:srgbClr val="0070C0"/>
                </a:solidFill>
              </a:rPr>
              <a:t>P(H) = 0,2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04800" y="3919546"/>
          <a:ext cx="8534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0" name="Rovnice" r:id="rId4" imgW="5689440" imgH="444240" progId="Equation.3">
                  <p:embed/>
                </p:oleObj>
              </mc:Choice>
              <mc:Fallback>
                <p:oleObj name="Rovnice" r:id="rId4" imgW="568944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19546"/>
                        <a:ext cx="85344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2536018" y="3529703"/>
            <a:ext cx="4071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Prediktivní hodnota pozitivního testu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36017" y="5029901"/>
            <a:ext cx="407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Prediktivní hodnota negativního testu </a:t>
            </a:r>
            <a:endParaRPr lang="cs-CZ" dirty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47650" y="5572125"/>
          <a:ext cx="8648701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1" name="Rovnice" r:id="rId6" imgW="5765760" imgH="444240" progId="Equation.3">
                  <p:embed/>
                </p:oleObj>
              </mc:Choice>
              <mc:Fallback>
                <p:oleObj name="Rovnice" r:id="rId6" imgW="576576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572125"/>
                        <a:ext cx="8648701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prediktivní hodnota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Zajímají nás pozitivní a negativní prediktivní hodnoty diagnostického testu na HIV pozitivitu, u kterého výrobce garantuje 98% senzitivitu a 99% specificitu. 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en-US" dirty="0" smtClean="0"/>
              <a:t>2.	</a:t>
            </a:r>
            <a:r>
              <a:rPr lang="cs-CZ" dirty="0" smtClean="0"/>
              <a:t>Uvažujme evropskou zemi s prevalencí HIV pozitivních cca 0</a:t>
            </a:r>
            <a:r>
              <a:rPr lang="en-US" dirty="0" smtClean="0"/>
              <a:t>,2</a:t>
            </a:r>
            <a:r>
              <a:rPr lang="cs-CZ" dirty="0" smtClean="0"/>
              <a:t> %: 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cs-CZ" dirty="0" smtClean="0"/>
              <a:t>	P(A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dirty="0" smtClean="0"/>
              <a:t>H) = 0,98; P(A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0,99; P(H) = 0,002.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prediktivní hodnota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Zajímají nás pozitivní a negativní prediktivní hodnoty diagnostického testu na HIV pozitivitu, u kterého výrobce garantuje 98% senzitivitu a 99% specificitu. 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en-US" dirty="0" smtClean="0"/>
              <a:t>2.	</a:t>
            </a:r>
            <a:r>
              <a:rPr lang="cs-CZ" dirty="0" smtClean="0"/>
              <a:t>Uvažujme evropskou zemi s prevalencí HIV pozitivních cca 0</a:t>
            </a:r>
            <a:r>
              <a:rPr lang="en-US" dirty="0" smtClean="0"/>
              <a:t>,2</a:t>
            </a:r>
            <a:r>
              <a:rPr lang="cs-CZ" dirty="0" smtClean="0"/>
              <a:t> %: </a:t>
            </a:r>
          </a:p>
          <a:p>
            <a:pPr marL="342900" indent="-342900">
              <a:lnSpc>
                <a:spcPct val="135000"/>
              </a:lnSpc>
              <a:defRPr/>
            </a:pPr>
            <a:r>
              <a:rPr lang="cs-CZ" dirty="0" smtClean="0"/>
              <a:t>	P(A</a:t>
            </a:r>
            <a:r>
              <a:rPr lang="cs-CZ" baseline="30000" dirty="0" smtClean="0"/>
              <a:t>+</a:t>
            </a:r>
            <a:r>
              <a:rPr lang="en-US" dirty="0" smtClean="0"/>
              <a:t>|</a:t>
            </a:r>
            <a:r>
              <a:rPr lang="cs-CZ" dirty="0" smtClean="0"/>
              <a:t>H) = 0,98; P(A</a:t>
            </a:r>
            <a:r>
              <a:rPr lang="cs-CZ" baseline="30000" dirty="0" smtClean="0"/>
              <a:t>-</a:t>
            </a:r>
            <a:r>
              <a:rPr lang="en-US" dirty="0" smtClean="0"/>
              <a:t>|</a:t>
            </a:r>
            <a:r>
              <a:rPr lang="cs-CZ" dirty="0" smtClean="0"/>
              <a:t>H</a:t>
            </a:r>
            <a:r>
              <a:rPr lang="en-US" baseline="30000" dirty="0" smtClean="0"/>
              <a:t>c</a:t>
            </a:r>
            <a:r>
              <a:rPr lang="cs-CZ" dirty="0" smtClean="0"/>
              <a:t>) = 0,99; </a:t>
            </a:r>
            <a:r>
              <a:rPr lang="cs-CZ" b="1" dirty="0" smtClean="0">
                <a:solidFill>
                  <a:srgbClr val="0070C0"/>
                </a:solidFill>
              </a:rPr>
              <a:t>P(H) = 0,002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0500" y="3919538"/>
          <a:ext cx="8763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4" name="Rovnice" r:id="rId4" imgW="5841720" imgH="444240" progId="Equation.3">
                  <p:embed/>
                </p:oleObj>
              </mc:Choice>
              <mc:Fallback>
                <p:oleObj name="Rovnice" r:id="rId4" imgW="584172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3919538"/>
                        <a:ext cx="8763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2536018" y="3529703"/>
            <a:ext cx="4071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Prediktivní hodnota pozitivního testu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36017" y="5029901"/>
            <a:ext cx="407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Prediktivní hodnota negativního testu </a:t>
            </a:r>
            <a:endParaRPr lang="cs-CZ" dirty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33350" y="5572125"/>
          <a:ext cx="8877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5" name="Rovnice" r:id="rId6" imgW="5918040" imgH="444240" progId="Equation.3">
                  <p:embed/>
                </p:oleObj>
              </mc:Choice>
              <mc:Fallback>
                <p:oleObj name="Rovnice" r:id="rId6" imgW="591804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5572125"/>
                        <a:ext cx="88773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Dva směry statistiky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Ve statistice existují dva hlavní filozofické směry: </a:t>
            </a:r>
            <a:r>
              <a:rPr lang="cs-CZ" b="1" dirty="0" err="1" smtClean="0"/>
              <a:t>frekventistický</a:t>
            </a:r>
            <a:r>
              <a:rPr lang="cs-CZ" b="1" dirty="0" smtClean="0"/>
              <a:t> </a:t>
            </a:r>
            <a:r>
              <a:rPr lang="cs-CZ" dirty="0" smtClean="0"/>
              <a:t>a </a:t>
            </a:r>
            <a:r>
              <a:rPr lang="cs-CZ" b="1" dirty="0" err="1" smtClean="0"/>
              <a:t>Bayesovský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Liší se v pohledu na pravděpodobnostní chování neznámých hodnot, které se snažíme odhadnout.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err="1" smtClean="0"/>
              <a:t>Frekventistická</a:t>
            </a:r>
            <a:r>
              <a:rPr lang="cs-CZ" b="1" dirty="0" smtClean="0"/>
              <a:t> statistika</a:t>
            </a:r>
            <a:r>
              <a:rPr lang="cs-CZ" dirty="0" smtClean="0"/>
              <a:t>: všechny neznámé hodnoty považujeme za konstantní (parametry). Na základě dat se snažíme tuto hodnotu „lokalizovat“.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err="1" smtClean="0"/>
              <a:t>Bayesovská</a:t>
            </a:r>
            <a:r>
              <a:rPr lang="cs-CZ" b="1" dirty="0" smtClean="0"/>
              <a:t> statistika</a:t>
            </a:r>
            <a:r>
              <a:rPr lang="cs-CZ" dirty="0" smtClean="0"/>
              <a:t>: všechny neznámé hodnoty mají pravděpodobnostní chování (rozdělení pravděpodobnosti). Na základě dat se snažíme toto pravděpodobnostní chování „upřesnit“.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Biostatistika vychází ze statistiky</a:t>
            </a:r>
            <a:endParaRPr lang="cs-CZ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535753" y="1785926"/>
            <a:ext cx="8072494" cy="4000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2000" dirty="0" smtClean="0"/>
              <a:t>Biostatistika je </a:t>
            </a:r>
            <a:r>
              <a:rPr lang="cs-CZ" sz="2000" b="1" dirty="0" smtClean="0">
                <a:solidFill>
                  <a:srgbClr val="FF0000"/>
                </a:solidFill>
              </a:rPr>
              <a:t>aplikace statistických metod </a:t>
            </a:r>
            <a:r>
              <a:rPr lang="cs-CZ" sz="2000" dirty="0" smtClean="0"/>
              <a:t>v řešení biologických a klinických problémů.</a:t>
            </a:r>
          </a:p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sz="2000" dirty="0" smtClean="0"/>
          </a:p>
          <a:p>
            <a:pPr marL="26670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2000" dirty="0" smtClean="0"/>
              <a:t>Snahou je </a:t>
            </a:r>
            <a:r>
              <a:rPr lang="cs-CZ" sz="2000" b="1" dirty="0" smtClean="0"/>
              <a:t>získat z pozorovaných dat užitečnou informaci</a:t>
            </a:r>
            <a:r>
              <a:rPr lang="cs-CZ" sz="2000" dirty="0" smtClean="0"/>
              <a:t>. V popředí zájmu je pozorovaná variabilita mezi studovanými subjekty, kterou chceme vysvětlit.</a:t>
            </a:r>
          </a:p>
          <a:p>
            <a:pPr marL="266700" marR="0" lvl="0" indent="-2667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Frekventistická</a:t>
            </a:r>
            <a:r>
              <a:rPr lang="cs-CZ" dirty="0" smtClean="0"/>
              <a:t> statistika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Neznámou charakteristiku cílové populace (konstantu) se snažíme </a:t>
            </a:r>
            <a:r>
              <a:rPr lang="cs-CZ" b="1" dirty="0" smtClean="0"/>
              <a:t>odhadnout</a:t>
            </a:r>
            <a:r>
              <a:rPr lang="cs-CZ" dirty="0" smtClean="0"/>
              <a:t> pouze na základě pozorovaných dat.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Důležitý je předpoklad reprezentativnosti vzorku – </a:t>
            </a:r>
            <a:r>
              <a:rPr lang="cs-CZ" b="1" dirty="0" smtClean="0"/>
              <a:t>pracujeme pouze s daty </a:t>
            </a:r>
            <a:r>
              <a:rPr lang="cs-CZ" dirty="0" smtClean="0"/>
              <a:t>jako obrazem neznámé charakteristiky. Bude-li špatný vzorek, bude špatný i odhad (výsledky mohou být velmi odlišné od známých hodnot).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Často pracuje s </a:t>
            </a:r>
            <a:r>
              <a:rPr lang="cs-CZ" b="1" dirty="0" smtClean="0"/>
              <a:t>asymptotickým chováním</a:t>
            </a:r>
            <a:r>
              <a:rPr lang="cs-CZ" dirty="0" smtClean="0"/>
              <a:t>, kdy velikost vzorku jde do nekonečna; řada odhadů a testů je odvozena právě pro tyto situace.</a:t>
            </a:r>
          </a:p>
        </p:txBody>
      </p:sp>
      <p:pic>
        <p:nvPicPr>
          <p:cNvPr id="5" name="Obrázek 4" descr="dic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4643446"/>
            <a:ext cx="1029435" cy="1080000"/>
          </a:xfrm>
          <a:prstGeom prst="rect">
            <a:avLst/>
          </a:prstGeom>
        </p:spPr>
      </p:pic>
      <p:graphicFrame>
        <p:nvGraphicFramePr>
          <p:cNvPr id="207874" name="Object 2"/>
          <p:cNvGraphicFramePr>
            <a:graphicFrameLocks noChangeAspect="1"/>
          </p:cNvGraphicFramePr>
          <p:nvPr/>
        </p:nvGraphicFramePr>
        <p:xfrm>
          <a:off x="7106454" y="4286256"/>
          <a:ext cx="66675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2" name="Rovnice" r:id="rId5" imgW="444240" imgH="139680" progId="Equation.3">
                  <p:embed/>
                </p:oleObj>
              </mc:Choice>
              <mc:Fallback>
                <p:oleObj name="Rovnice" r:id="rId5" imgW="44424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6454" y="4286256"/>
                        <a:ext cx="666750" cy="22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5" name="Object 3"/>
          <p:cNvGraphicFramePr>
            <a:graphicFrameLocks noChangeAspect="1"/>
          </p:cNvGraphicFramePr>
          <p:nvPr/>
        </p:nvGraphicFramePr>
        <p:xfrm>
          <a:off x="3566323" y="4286256"/>
          <a:ext cx="704850" cy="22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3" name="Rovnice" r:id="rId7" imgW="469800" imgH="139680" progId="Equation.3">
                  <p:embed/>
                </p:oleObj>
              </mc:Choice>
              <mc:Fallback>
                <p:oleObj name="Rovnice" r:id="rId7" imgW="46980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323" y="4286256"/>
                        <a:ext cx="704850" cy="227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Skupina 21"/>
          <p:cNvGrpSpPr/>
          <p:nvPr/>
        </p:nvGrpSpPr>
        <p:grpSpPr>
          <a:xfrm>
            <a:off x="2622554" y="4429132"/>
            <a:ext cx="2592388" cy="1704975"/>
            <a:chOff x="2857488" y="4786322"/>
            <a:chExt cx="2592388" cy="1704975"/>
          </a:xfrm>
        </p:grpSpPr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2857488" y="4786322"/>
            <a:ext cx="2592388" cy="170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94" name="Graf" r:id="rId9" imgW="4371960" imgH="2876441" progId="MSGraph.Chart.8">
                    <p:embed followColorScheme="full"/>
                  </p:oleObj>
                </mc:Choice>
                <mc:Fallback>
                  <p:oleObj name="Graf" r:id="rId9" imgW="4371960" imgH="2876441" progId="MSGraph.Chart.8">
                    <p:embed followColorScheme="full"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7488" y="4786322"/>
                          <a:ext cx="2592388" cy="170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Line 23"/>
            <p:cNvSpPr>
              <a:spLocks noChangeShapeType="1"/>
            </p:cNvSpPr>
            <p:nvPr/>
          </p:nvSpPr>
          <p:spPr bwMode="auto">
            <a:xfrm flipV="1">
              <a:off x="3542641" y="5717831"/>
              <a:ext cx="0" cy="360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4162413" y="5717831"/>
              <a:ext cx="0" cy="360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V="1">
              <a:off x="4476738" y="5364112"/>
              <a:ext cx="0" cy="720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flipV="1">
              <a:off x="4791063" y="5001084"/>
              <a:ext cx="0" cy="1080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V="1">
              <a:off x="5095216" y="5014922"/>
              <a:ext cx="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6143636" y="4429132"/>
            <a:ext cx="2592387" cy="1704975"/>
            <a:chOff x="6143636" y="4714884"/>
            <a:chExt cx="2592387" cy="1704975"/>
          </a:xfrm>
        </p:grpSpPr>
        <p:graphicFrame>
          <p:nvGraphicFramePr>
            <p:cNvPr id="15" name="Object 37"/>
            <p:cNvGraphicFramePr>
              <a:graphicFrameLocks noChangeAspect="1"/>
            </p:cNvGraphicFramePr>
            <p:nvPr/>
          </p:nvGraphicFramePr>
          <p:xfrm>
            <a:off x="6143636" y="4714884"/>
            <a:ext cx="2592387" cy="1704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95" name="Graf" r:id="rId11" imgW="4371960" imgH="2876441" progId="MSGraph.Chart.8">
                    <p:embed followColorScheme="full"/>
                  </p:oleObj>
                </mc:Choice>
                <mc:Fallback>
                  <p:oleObj name="Graf" r:id="rId11" imgW="4371960" imgH="2876441" progId="MSGraph.Chart.8">
                    <p:embed followColorScheme="full"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3636" y="4714884"/>
                          <a:ext cx="2592387" cy="1704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Line 41"/>
            <p:cNvSpPr>
              <a:spLocks noChangeShapeType="1"/>
            </p:cNvSpPr>
            <p:nvPr/>
          </p:nvSpPr>
          <p:spPr bwMode="auto">
            <a:xfrm flipV="1">
              <a:off x="6828789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7" name="Line 42"/>
            <p:cNvSpPr>
              <a:spLocks noChangeShapeType="1"/>
            </p:cNvSpPr>
            <p:nvPr/>
          </p:nvSpPr>
          <p:spPr bwMode="auto">
            <a:xfrm flipV="1">
              <a:off x="7457439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8" name="Line 43"/>
            <p:cNvSpPr>
              <a:spLocks noChangeShapeType="1"/>
            </p:cNvSpPr>
            <p:nvPr/>
          </p:nvSpPr>
          <p:spPr bwMode="auto">
            <a:xfrm flipV="1">
              <a:off x="7771764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19" name="Line 44"/>
            <p:cNvSpPr>
              <a:spLocks noChangeShapeType="1"/>
            </p:cNvSpPr>
            <p:nvPr/>
          </p:nvSpPr>
          <p:spPr bwMode="auto">
            <a:xfrm flipV="1">
              <a:off x="8086089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0" name="Line 45"/>
            <p:cNvSpPr>
              <a:spLocks noChangeShapeType="1"/>
            </p:cNvSpPr>
            <p:nvPr/>
          </p:nvSpPr>
          <p:spPr bwMode="auto">
            <a:xfrm flipV="1">
              <a:off x="8381364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21" name="Line 47"/>
            <p:cNvSpPr>
              <a:spLocks noChangeShapeType="1"/>
            </p:cNvSpPr>
            <p:nvPr/>
          </p:nvSpPr>
          <p:spPr bwMode="auto">
            <a:xfrm flipV="1">
              <a:off x="7133589" y="5402630"/>
              <a:ext cx="0" cy="61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cs-CZ"/>
            </a:p>
          </p:txBody>
        </p:sp>
      </p:grpSp>
      <p:sp>
        <p:nvSpPr>
          <p:cNvPr id="25" name="Šipka doprava 24"/>
          <p:cNvSpPr/>
          <p:nvPr/>
        </p:nvSpPr>
        <p:spPr>
          <a:xfrm>
            <a:off x="5357818" y="5112008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Bayesovská</a:t>
            </a:r>
            <a:r>
              <a:rPr lang="cs-CZ" dirty="0" smtClean="0"/>
              <a:t> statistika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Neznámá charakteristika cílové populace má pravděpodobnostní chování, které se snažíme pomocí pozorovaných dat </a:t>
            </a:r>
            <a:r>
              <a:rPr lang="cs-CZ" b="1" dirty="0" smtClean="0"/>
              <a:t>upřesnit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Předpoklad reprezentativnosti vzorku je stále důležitý, ale již nepracujeme pouze s daty – pracujeme i s tzv. </a:t>
            </a:r>
            <a:r>
              <a:rPr lang="cs-CZ" b="1" dirty="0" smtClean="0"/>
              <a:t>apriorní pravděpodobností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P(H), což je náš vstupní předpoklad o chování neznámé charakteristiky.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Nevýhodou je neznalost apriorní pravděpodobnosti.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211970" name="Object 3"/>
          <p:cNvGraphicFramePr>
            <a:graphicFrameLocks noChangeAspect="1"/>
          </p:cNvGraphicFramePr>
          <p:nvPr/>
        </p:nvGraphicFramePr>
        <p:xfrm>
          <a:off x="2562225" y="2428868"/>
          <a:ext cx="40195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4" name="Rovnice" r:id="rId4" imgW="2679480" imgH="419040" progId="Equation.3">
                  <p:embed/>
                </p:oleObj>
              </mc:Choice>
              <mc:Fallback>
                <p:oleObj name="Rovnice" r:id="rId4" imgW="26794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2428868"/>
                        <a:ext cx="401955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Reklama na další týdny…</a:t>
            </a:r>
            <a:endParaRPr lang="cs-CZ" dirty="0"/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1191845" y="1500174"/>
            <a:ext cx="6760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</a:rPr>
              <a:t>Středem zájmu statistiky a biostatistiky je tzv. náhodná veličina.</a:t>
            </a:r>
            <a:endParaRPr lang="el-GR" sz="2000" b="0" i="0" dirty="0">
              <a:solidFill>
                <a:srgbClr val="FF0000"/>
              </a:solidFill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3214678" y="2428868"/>
          <a:ext cx="2714644" cy="227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Elipsa 16"/>
          <p:cNvSpPr/>
          <p:nvPr/>
        </p:nvSpPr>
        <p:spPr>
          <a:xfrm>
            <a:off x="5097785" y="359759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964702" y="3625558"/>
            <a:ext cx="3706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b="0" i="0" dirty="0" smtClean="0"/>
              <a:t>ω</a:t>
            </a:r>
            <a:r>
              <a:rPr lang="cs-CZ" sz="1400" b="0" i="0" baseline="-25000" dirty="0" smtClean="0"/>
              <a:t>1</a:t>
            </a:r>
            <a:endParaRPr lang="el-GR" sz="1400" b="0" i="0" baseline="-25000" dirty="0"/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5429256" y="5357826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877818" y="5429264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23" name="Přímá spojovací čára 22"/>
          <p:cNvCxnSpPr/>
          <p:nvPr/>
        </p:nvCxnSpPr>
        <p:spPr>
          <a:xfrm rot="5400000">
            <a:off x="5734678" y="5366704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663240" y="5429264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928662" y="5357826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377224" y="5429264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27" name="Přímá spojovací čára 26"/>
          <p:cNvCxnSpPr/>
          <p:nvPr/>
        </p:nvCxnSpPr>
        <p:spPr>
          <a:xfrm rot="5400000">
            <a:off x="1234084" y="5366704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162646" y="5429264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35" name="Zakřivená spojovací čára 34"/>
          <p:cNvCxnSpPr>
            <a:stCxn id="17" idx="7"/>
          </p:cNvCxnSpPr>
          <p:nvPr/>
        </p:nvCxnSpPr>
        <p:spPr>
          <a:xfrm rot="16200000" flipH="1">
            <a:off x="5227801" y="3513298"/>
            <a:ext cx="1610662" cy="1792647"/>
          </a:xfrm>
          <a:prstGeom prst="curvedConnector4">
            <a:avLst>
              <a:gd name="adj1" fmla="val -14193"/>
              <a:gd name="adj2" fmla="val 9971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5400000">
            <a:off x="6877686" y="5366704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6806248" y="5429264"/>
            <a:ext cx="263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endParaRPr lang="el-GR" sz="1400" i="0" dirty="0"/>
          </a:p>
        </p:txBody>
      </p:sp>
      <p:cxnSp>
        <p:nvCxnSpPr>
          <p:cNvPr id="46" name="Přímá spojovací čára 45"/>
          <p:cNvCxnSpPr/>
          <p:nvPr/>
        </p:nvCxnSpPr>
        <p:spPr>
          <a:xfrm rot="5400000">
            <a:off x="3000460" y="5366704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2929022" y="5429264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1</a:t>
            </a:r>
            <a:endParaRPr lang="el-GR" sz="1400" i="0" dirty="0"/>
          </a:p>
        </p:txBody>
      </p:sp>
      <p:cxnSp>
        <p:nvCxnSpPr>
          <p:cNvPr id="48" name="Přímá spojovací čára 47"/>
          <p:cNvCxnSpPr/>
          <p:nvPr/>
        </p:nvCxnSpPr>
        <p:spPr>
          <a:xfrm rot="5400000">
            <a:off x="2286080" y="5366704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2116474" y="5429264"/>
            <a:ext cx="490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i="0" dirty="0" smtClean="0"/>
              <a:t>P(A)</a:t>
            </a:r>
            <a:endParaRPr lang="el-GR" sz="1400" i="0" dirty="0"/>
          </a:p>
        </p:txBody>
      </p:sp>
      <p:cxnSp>
        <p:nvCxnSpPr>
          <p:cNvPr id="61" name="Zakřivená spojovací čára 34"/>
          <p:cNvCxnSpPr/>
          <p:nvPr/>
        </p:nvCxnSpPr>
        <p:spPr>
          <a:xfrm rot="5400000">
            <a:off x="2448414" y="3513295"/>
            <a:ext cx="1610662" cy="1792647"/>
          </a:xfrm>
          <a:prstGeom prst="curvedConnector4">
            <a:avLst>
              <a:gd name="adj1" fmla="val -14193"/>
              <a:gd name="adj2" fmla="val 9971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786578" y="3214686"/>
            <a:ext cx="19745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0" i="0" dirty="0" smtClean="0"/>
              <a:t>Náhodná veličina X</a:t>
            </a:r>
            <a:endParaRPr lang="el-GR" b="0" i="0" dirty="0"/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506454" y="3214686"/>
            <a:ext cx="20131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0" i="0" dirty="0" smtClean="0"/>
              <a:t>Pravděpodobnost P</a:t>
            </a:r>
            <a:endParaRPr lang="el-GR" b="0" i="0" dirty="0"/>
          </a:p>
        </p:txBody>
      </p:sp>
      <p:pic>
        <p:nvPicPr>
          <p:cNvPr id="29" name="Obrázek 28" descr="600px-Icon-Warning-Red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Statistický pohled na problém</a:t>
            </a:r>
            <a:endParaRPr lang="cs-CZ" dirty="0"/>
          </a:p>
        </p:txBody>
      </p:sp>
      <p:sp>
        <p:nvSpPr>
          <p:cNvPr id="31" name="Podnadpis 2"/>
          <p:cNvSpPr txBox="1">
            <a:spLocks/>
          </p:cNvSpPr>
          <p:nvPr/>
        </p:nvSpPr>
        <p:spPr>
          <a:xfrm>
            <a:off x="535753" y="1785926"/>
            <a:ext cx="8072494" cy="4000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2000" b="1" dirty="0" smtClean="0"/>
              <a:t>Cílová populace </a:t>
            </a:r>
            <a:r>
              <a:rPr lang="cs-CZ" sz="2000" dirty="0" smtClean="0"/>
              <a:t>– chceme postihnout konkrétní problém.</a:t>
            </a:r>
          </a:p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Získáme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experimentální vzorek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cílové populace (pozorování), která převedeme na 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číselné vyjádření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(data). Vzorek </a:t>
            </a:r>
            <a:r>
              <a:rPr lang="cs-CZ" sz="2000" dirty="0" smtClean="0"/>
              <a:t>by měl být 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reprezentativní a náhodný.</a:t>
            </a:r>
          </a:p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sz="2000" dirty="0" smtClean="0"/>
              <a:t>Předpokládáme </a:t>
            </a:r>
            <a:r>
              <a:rPr lang="cs-CZ" sz="2000" b="1" dirty="0" smtClean="0"/>
              <a:t>pravděpodobnostní chování </a:t>
            </a:r>
            <a:r>
              <a:rPr lang="cs-CZ" sz="2000" dirty="0" smtClean="0"/>
              <a:t>(model) tohoto vzorku (tedy i cílové populace).</a:t>
            </a:r>
          </a:p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Konkrétní problém vyjádříme ve vybraném modelu jako 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hypotézu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6700" lvl="0" indent="-26670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Zhodnotíme hypotézu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základě vybraného modelu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pozorovaných dat.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2" name="Obrázek 31" descr="600px-Icon-Warning-Red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Statistika vychází z pravděpodobnosti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Teorie pravděpodobnosti se zabývá </a:t>
            </a:r>
            <a:r>
              <a:rPr lang="cs-CZ" sz="2000" b="1" dirty="0" smtClean="0"/>
              <a:t>modelováním náhody</a:t>
            </a:r>
            <a:r>
              <a:rPr lang="cs-CZ" sz="2000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Lze nějak ale vyjádřit, co je to náhoda?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Statistika vychází z pravděpodobnosti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Teorie pravděpodobnosti se zabývá </a:t>
            </a:r>
            <a:r>
              <a:rPr lang="cs-CZ" sz="2000" b="1" dirty="0" smtClean="0"/>
              <a:t>modelováním náhody</a:t>
            </a:r>
            <a:r>
              <a:rPr lang="cs-CZ" sz="2000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Lze nějak ale vyjádřit, co je to náhoda?</a:t>
            </a:r>
          </a:p>
          <a:p>
            <a:pPr marL="182563" indent="-182563" algn="ctr">
              <a:lnSpc>
                <a:spcPct val="135000"/>
              </a:lnSpc>
              <a:defRPr/>
            </a:pPr>
            <a:endParaRPr lang="cs-CZ" sz="2000" dirty="0" smtClean="0"/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2000" dirty="0" smtClean="0"/>
              <a:t>Objektivní nepředvídatelnost?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2000" dirty="0" smtClean="0"/>
              <a:t>Nedostatek informací?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Statistika vychází z pravděpodobnosti</a:t>
            </a:r>
            <a:endParaRPr lang="cs-CZ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97694" y="1714488"/>
            <a:ext cx="774861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Teorie pravděpodobnosti se zabývá </a:t>
            </a:r>
            <a:r>
              <a:rPr lang="cs-CZ" sz="2000" b="1" dirty="0" smtClean="0"/>
              <a:t>modelováním náhody</a:t>
            </a:r>
            <a:r>
              <a:rPr lang="cs-CZ" sz="2000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2000" dirty="0" smtClean="0"/>
              <a:t>Lze nějak ale vyjádřit, co je to náhoda?</a:t>
            </a:r>
          </a:p>
          <a:p>
            <a:pPr marL="182563" indent="-182563" algn="ctr">
              <a:lnSpc>
                <a:spcPct val="135000"/>
              </a:lnSpc>
              <a:defRPr/>
            </a:pPr>
            <a:endParaRPr lang="cs-CZ" sz="2000" dirty="0" smtClean="0"/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2000" dirty="0" smtClean="0"/>
              <a:t>Objektivní nepředvídatelnost?</a:t>
            </a: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Nedostatek informací?</a:t>
            </a:r>
          </a:p>
          <a:p>
            <a:pPr marL="182563" indent="-182563" algn="ctr">
              <a:lnSpc>
                <a:spcPct val="135000"/>
              </a:lnSpc>
              <a:defRPr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182563" indent="-182563" algn="ctr">
              <a:lnSpc>
                <a:spcPct val="135000"/>
              </a:lnSpc>
              <a:defRPr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182563" indent="-182563" algn="ctr">
              <a:lnSpc>
                <a:spcPct val="135000"/>
              </a:lnSpc>
              <a:defRPr/>
            </a:pPr>
            <a:r>
              <a:rPr lang="en-US" sz="2000" dirty="0" smtClean="0"/>
              <a:t>“</a:t>
            </a:r>
            <a:r>
              <a:rPr lang="en-US" sz="2000" i="1" dirty="0" smtClean="0"/>
              <a:t>Chance is only ignorance of the connections between phenomena</a:t>
            </a:r>
            <a:r>
              <a:rPr lang="en-US" sz="2000" dirty="0" smtClean="0"/>
              <a:t>.”</a:t>
            </a:r>
          </a:p>
          <a:p>
            <a:pPr marL="182563" indent="-182563" algn="r">
              <a:lnSpc>
                <a:spcPct val="135000"/>
              </a:lnSpc>
              <a:defRPr/>
            </a:pPr>
            <a:r>
              <a:rPr lang="cs-CZ" sz="2000" dirty="0" err="1" smtClean="0"/>
              <a:t>Pierre</a:t>
            </a:r>
            <a:r>
              <a:rPr lang="cs-CZ" sz="2000" dirty="0" smtClean="0"/>
              <a:t> Simon de </a:t>
            </a:r>
            <a:r>
              <a:rPr lang="cs-CZ" sz="2000" dirty="0" err="1" smtClean="0"/>
              <a:t>Laplace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67401" y="1428736"/>
            <a:ext cx="1066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i="0" dirty="0" smtClean="0"/>
              <a:t>Statistika</a:t>
            </a:r>
            <a:endParaRPr lang="el-GR" b="1" i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vs. pravděpodobnost</a:t>
            </a:r>
            <a:endParaRPr lang="cs-CZ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29190" y="1428736"/>
            <a:ext cx="18739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 i="0" dirty="0" smtClean="0"/>
              <a:t>Pravděpodobnost</a:t>
            </a:r>
            <a:endParaRPr lang="el-GR" b="1" i="0" dirty="0"/>
          </a:p>
        </p:txBody>
      </p:sp>
      <p:sp>
        <p:nvSpPr>
          <p:cNvPr id="7" name="Elipsa 6"/>
          <p:cNvSpPr/>
          <p:nvPr/>
        </p:nvSpPr>
        <p:spPr>
          <a:xfrm>
            <a:off x="4966145" y="1986190"/>
            <a:ext cx="1800000" cy="1800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Cílová populace</a:t>
            </a:r>
            <a:endParaRPr lang="cs-CZ" sz="1600" dirty="0"/>
          </a:p>
        </p:txBody>
      </p:sp>
      <p:sp>
        <p:nvSpPr>
          <p:cNvPr id="8" name="Elipsa 7"/>
          <p:cNvSpPr/>
          <p:nvPr/>
        </p:nvSpPr>
        <p:spPr>
          <a:xfrm>
            <a:off x="5326145" y="4777892"/>
            <a:ext cx="1080000" cy="108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Vzorek</a:t>
            </a:r>
            <a:endParaRPr lang="cs-CZ" sz="1600" dirty="0"/>
          </a:p>
        </p:txBody>
      </p:sp>
      <p:sp>
        <p:nvSpPr>
          <p:cNvPr id="10" name="Elipsa 9"/>
          <p:cNvSpPr/>
          <p:nvPr/>
        </p:nvSpPr>
        <p:spPr>
          <a:xfrm>
            <a:off x="2200496" y="1986190"/>
            <a:ext cx="1800000" cy="1800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Cílová populace</a:t>
            </a:r>
            <a:endParaRPr lang="cs-CZ" sz="1600" dirty="0"/>
          </a:p>
        </p:txBody>
      </p:sp>
      <p:sp>
        <p:nvSpPr>
          <p:cNvPr id="11" name="Elipsa 10"/>
          <p:cNvSpPr/>
          <p:nvPr/>
        </p:nvSpPr>
        <p:spPr>
          <a:xfrm>
            <a:off x="2560496" y="4777892"/>
            <a:ext cx="1080000" cy="108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Vzorek</a:t>
            </a:r>
            <a:endParaRPr lang="cs-CZ" sz="1600" dirty="0"/>
          </a:p>
        </p:txBody>
      </p:sp>
      <p:sp>
        <p:nvSpPr>
          <p:cNvPr id="12" name="Šipka dolů 11"/>
          <p:cNvSpPr/>
          <p:nvPr/>
        </p:nvSpPr>
        <p:spPr>
          <a:xfrm flipV="1">
            <a:off x="3010496" y="3922041"/>
            <a:ext cx="18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5776145" y="3922041"/>
            <a:ext cx="180000" cy="72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15455</TotalTime>
  <Words>2685</Words>
  <Application>Microsoft Office PowerPoint</Application>
  <PresentationFormat>Předvádění na obrazovce (4:3)</PresentationFormat>
  <Paragraphs>361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Times New Roman</vt:lpstr>
      <vt:lpstr>Wingdings</vt:lpstr>
      <vt:lpstr>Motiv sady Office</vt:lpstr>
      <vt:lpstr>Rovnice</vt:lpstr>
      <vt:lpstr>Graf</vt:lpstr>
      <vt:lpstr>Přednáška II.  Vztah pravděpodobnosti,  statistiky a biostatistiky</vt:lpstr>
      <vt:lpstr>Opakování – klíčové principy biostatistiky</vt:lpstr>
      <vt:lpstr>Statistika, biostatistika a analýza dat</vt:lpstr>
      <vt:lpstr>Biostatistika vychází ze statistiky</vt:lpstr>
      <vt:lpstr>Statistický pohled na problém</vt:lpstr>
      <vt:lpstr>Statistika vychází z pravděpodobnosti</vt:lpstr>
      <vt:lpstr>Statistika vychází z pravděpodobnosti</vt:lpstr>
      <vt:lpstr>Statistika vychází z pravděpodobnosti</vt:lpstr>
      <vt:lpstr>Statistika vs. pravděpodobnost</vt:lpstr>
      <vt:lpstr>Statistika vs. pravděpodobnost</vt:lpstr>
      <vt:lpstr>Značení</vt:lpstr>
      <vt:lpstr>Pravděpodobnost</vt:lpstr>
      <vt:lpstr>Definice pravděpodobnosti</vt:lpstr>
      <vt:lpstr>Definice pravděpodobnosti – najděte rozdíly</vt:lpstr>
      <vt:lpstr>Co to znamená?</vt:lpstr>
      <vt:lpstr>Nezávislost jevů</vt:lpstr>
      <vt:lpstr>Nezávislost jevů</vt:lpstr>
      <vt:lpstr>Podmíněná pravděpodobnost</vt:lpstr>
      <vt:lpstr>Podmíněná pravděpodobnost</vt:lpstr>
      <vt:lpstr>Podmíněná pravděpodobnost</vt:lpstr>
      <vt:lpstr>Podmíněná pravděpodobnost</vt:lpstr>
      <vt:lpstr>Celková pravděpodobnost a Bayesův vzorec</vt:lpstr>
      <vt:lpstr>Počasí a podmíněná pravděpodobnost</vt:lpstr>
      <vt:lpstr>Počasí a podmíněná pravděpodobnost</vt:lpstr>
      <vt:lpstr>Celková pravděpodobnost – jiný příklad</vt:lpstr>
      <vt:lpstr>Bayesův vzorec</vt:lpstr>
      <vt:lpstr>Bayesův vzorec</vt:lpstr>
      <vt:lpstr>Význam podmíněné pravděpodobnosti v biostatistice</vt:lpstr>
      <vt:lpstr>Senzitivita, specificita</vt:lpstr>
      <vt:lpstr>Pozitivní a negativní prediktivní hodnota</vt:lpstr>
      <vt:lpstr>Shrnutí</vt:lpstr>
      <vt:lpstr>Senzitivita, specificita</vt:lpstr>
      <vt:lpstr>Senzitivita, specificita</vt:lpstr>
      <vt:lpstr>Bayesův vzorec pro výpočet prediktivních hodnot</vt:lpstr>
      <vt:lpstr>Pozitivní a negativní prediktivní hodnota</vt:lpstr>
      <vt:lpstr>Pozitivní a negativní prediktivní hodnota</vt:lpstr>
      <vt:lpstr>Pozitivní a negativní prediktivní hodnota</vt:lpstr>
      <vt:lpstr>Pozitivní a negativní prediktivní hodnota</vt:lpstr>
      <vt:lpstr>Dva směry statistiky</vt:lpstr>
      <vt:lpstr>Frekventistická statistika</vt:lpstr>
      <vt:lpstr>Bayesovská statistika</vt:lpstr>
      <vt:lpstr>Reklama na další týdny…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268</cp:revision>
  <dcterms:created xsi:type="dcterms:W3CDTF">2009-06-29T12:10:55Z</dcterms:created>
  <dcterms:modified xsi:type="dcterms:W3CDTF">2020-03-11T21:23:54Z</dcterms:modified>
</cp:coreProperties>
</file>