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6"/>
  </p:notesMasterIdLst>
  <p:sldIdLst>
    <p:sldId id="284" r:id="rId2"/>
    <p:sldId id="322" r:id="rId3"/>
    <p:sldId id="325" r:id="rId4"/>
    <p:sldId id="326" r:id="rId5"/>
    <p:sldId id="324" r:id="rId6"/>
    <p:sldId id="320" r:id="rId7"/>
    <p:sldId id="314" r:id="rId8"/>
    <p:sldId id="317" r:id="rId9"/>
    <p:sldId id="328" r:id="rId10"/>
    <p:sldId id="329" r:id="rId11"/>
    <p:sldId id="327" r:id="rId12"/>
    <p:sldId id="338" r:id="rId13"/>
    <p:sldId id="321" r:id="rId14"/>
    <p:sldId id="345" r:id="rId15"/>
    <p:sldId id="316" r:id="rId16"/>
    <p:sldId id="341" r:id="rId17"/>
    <p:sldId id="344" r:id="rId18"/>
    <p:sldId id="330" r:id="rId19"/>
    <p:sldId id="348" r:id="rId20"/>
    <p:sldId id="354" r:id="rId21"/>
    <p:sldId id="332" r:id="rId22"/>
    <p:sldId id="347" r:id="rId23"/>
    <p:sldId id="334" r:id="rId24"/>
    <p:sldId id="376" r:id="rId25"/>
    <p:sldId id="377" r:id="rId26"/>
    <p:sldId id="378" r:id="rId27"/>
    <p:sldId id="323" r:id="rId28"/>
    <p:sldId id="367" r:id="rId29"/>
    <p:sldId id="357" r:id="rId30"/>
    <p:sldId id="366" r:id="rId31"/>
    <p:sldId id="368" r:id="rId32"/>
    <p:sldId id="331" r:id="rId33"/>
    <p:sldId id="339" r:id="rId34"/>
    <p:sldId id="355" r:id="rId35"/>
    <p:sldId id="315" r:id="rId36"/>
    <p:sldId id="340" r:id="rId37"/>
    <p:sldId id="365" r:id="rId38"/>
    <p:sldId id="333" r:id="rId39"/>
    <p:sldId id="346" r:id="rId40"/>
    <p:sldId id="361" r:id="rId41"/>
    <p:sldId id="343" r:id="rId42"/>
    <p:sldId id="362" r:id="rId43"/>
    <p:sldId id="363" r:id="rId44"/>
    <p:sldId id="359" r:id="rId45"/>
    <p:sldId id="360" r:id="rId46"/>
    <p:sldId id="375" r:id="rId47"/>
    <p:sldId id="364" r:id="rId48"/>
    <p:sldId id="356" r:id="rId49"/>
    <p:sldId id="350" r:id="rId50"/>
    <p:sldId id="373" r:id="rId51"/>
    <p:sldId id="358" r:id="rId52"/>
    <p:sldId id="372" r:id="rId53"/>
    <p:sldId id="374" r:id="rId54"/>
    <p:sldId id="379" r:id="rId55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A22B5-A535-411A-8064-348E1F702455}" type="doc">
      <dgm:prSet loTypeId="urn:microsoft.com/office/officeart/2005/8/layout/venn2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A459E58-1791-4EA7-818E-9FA87DA7FEEB}">
      <dgm:prSet phldrT="[Text]" custT="1"/>
      <dgm:spPr/>
      <dgm:t>
        <a:bodyPr/>
        <a:lstStyle/>
        <a:p>
          <a:r>
            <a:rPr lang="cs-CZ" sz="1050" dirty="0" smtClean="0"/>
            <a:t>Prostor všech možností </a:t>
          </a:r>
        </a:p>
        <a:p>
          <a:r>
            <a:rPr lang="cs-CZ" sz="1050" dirty="0" smtClean="0"/>
            <a:t>(dán genofondem)</a:t>
          </a:r>
          <a:endParaRPr lang="cs-CZ" sz="1050" dirty="0"/>
        </a:p>
      </dgm:t>
    </dgm:pt>
    <dgm:pt modelId="{4A5B7FC3-8A02-4E20-9064-AD8404DE0800}" type="parTrans" cxnId="{57EF6D61-864C-4D0C-B911-B0AB34B2EDAC}">
      <dgm:prSet/>
      <dgm:spPr/>
      <dgm:t>
        <a:bodyPr/>
        <a:lstStyle/>
        <a:p>
          <a:endParaRPr lang="cs-CZ" sz="1050"/>
        </a:p>
      </dgm:t>
    </dgm:pt>
    <dgm:pt modelId="{E6EA54F5-07BB-421C-88BD-33185077D32E}" type="sibTrans" cxnId="{57EF6D61-864C-4D0C-B911-B0AB34B2EDAC}">
      <dgm:prSet/>
      <dgm:spPr/>
      <dgm:t>
        <a:bodyPr/>
        <a:lstStyle/>
        <a:p>
          <a:endParaRPr lang="cs-CZ" sz="1050"/>
        </a:p>
      </dgm:t>
    </dgm:pt>
    <dgm:pt modelId="{2138655D-8A2A-4AD3-B019-9882743AC58E}">
      <dgm:prSet phldrT="[Text]" custT="1"/>
      <dgm:spPr/>
      <dgm:t>
        <a:bodyPr/>
        <a:lstStyle/>
        <a:p>
          <a:r>
            <a:rPr lang="cs-CZ" sz="1050" b="1" dirty="0" smtClean="0"/>
            <a:t>Cílová populace</a:t>
          </a:r>
          <a:endParaRPr lang="cs-CZ" sz="1050" b="1" dirty="0"/>
        </a:p>
      </dgm:t>
    </dgm:pt>
    <dgm:pt modelId="{FFBAF309-9A64-4F92-B4FA-4EFAB6238CC2}" type="parTrans" cxnId="{53F82372-933F-4CFA-941E-5B51C9D50CBA}">
      <dgm:prSet/>
      <dgm:spPr/>
      <dgm:t>
        <a:bodyPr/>
        <a:lstStyle/>
        <a:p>
          <a:endParaRPr lang="cs-CZ" sz="1050"/>
        </a:p>
      </dgm:t>
    </dgm:pt>
    <dgm:pt modelId="{40C16DEE-2440-4A03-AD2D-DEF340E0B210}" type="sibTrans" cxnId="{53F82372-933F-4CFA-941E-5B51C9D50CBA}">
      <dgm:prSet/>
      <dgm:spPr/>
      <dgm:t>
        <a:bodyPr/>
        <a:lstStyle/>
        <a:p>
          <a:endParaRPr lang="cs-CZ" sz="1050"/>
        </a:p>
      </dgm:t>
    </dgm:pt>
    <dgm:pt modelId="{01DE9C8F-CD66-4A04-9C4C-8F8A51CBA883}">
      <dgm:prSet phldrT="[Text]" custT="1"/>
      <dgm:spPr/>
      <dgm:t>
        <a:bodyPr/>
        <a:lstStyle/>
        <a:p>
          <a:r>
            <a:rPr lang="cs-CZ" sz="1050" b="1" dirty="0" smtClean="0"/>
            <a:t>Vzorek</a:t>
          </a:r>
          <a:endParaRPr lang="cs-CZ" sz="1050" b="1" dirty="0"/>
        </a:p>
      </dgm:t>
    </dgm:pt>
    <dgm:pt modelId="{90F4BCE2-50AD-4405-9B05-7A8C8FC57CF8}" type="parTrans" cxnId="{33FE9456-A27D-4EF3-B3CC-1758688B159F}">
      <dgm:prSet/>
      <dgm:spPr/>
      <dgm:t>
        <a:bodyPr/>
        <a:lstStyle/>
        <a:p>
          <a:endParaRPr lang="cs-CZ" sz="1050"/>
        </a:p>
      </dgm:t>
    </dgm:pt>
    <dgm:pt modelId="{09B16F97-A052-476A-A48A-4D7AED8DD3CF}" type="sibTrans" cxnId="{33FE9456-A27D-4EF3-B3CC-1758688B159F}">
      <dgm:prSet/>
      <dgm:spPr/>
      <dgm:t>
        <a:bodyPr/>
        <a:lstStyle/>
        <a:p>
          <a:endParaRPr lang="cs-CZ" sz="1050"/>
        </a:p>
      </dgm:t>
    </dgm:pt>
    <dgm:pt modelId="{FB2EF99A-B70E-447D-BD90-67112EB96673}" type="pres">
      <dgm:prSet presAssocID="{6E0A22B5-A535-411A-8064-348E1F70245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5496FDC-AF11-4E8F-87A9-338692753284}" type="pres">
      <dgm:prSet presAssocID="{6E0A22B5-A535-411A-8064-348E1F702455}" presName="comp1" presStyleCnt="0"/>
      <dgm:spPr/>
    </dgm:pt>
    <dgm:pt modelId="{C8FE11AE-7A17-45D2-A606-CA66EF9E4D78}" type="pres">
      <dgm:prSet presAssocID="{6E0A22B5-A535-411A-8064-348E1F702455}" presName="circle1" presStyleLbl="node1" presStyleIdx="0" presStyleCnt="3"/>
      <dgm:spPr/>
      <dgm:t>
        <a:bodyPr/>
        <a:lstStyle/>
        <a:p>
          <a:endParaRPr lang="cs-CZ"/>
        </a:p>
      </dgm:t>
    </dgm:pt>
    <dgm:pt modelId="{03505F36-2662-48F0-A003-3ADC12868FFF}" type="pres">
      <dgm:prSet presAssocID="{6E0A22B5-A535-411A-8064-348E1F702455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0A4A80-DF85-4EE9-97C6-D6FBDC6F95E7}" type="pres">
      <dgm:prSet presAssocID="{6E0A22B5-A535-411A-8064-348E1F702455}" presName="comp2" presStyleCnt="0"/>
      <dgm:spPr/>
    </dgm:pt>
    <dgm:pt modelId="{2304CFE2-E030-49E7-88A3-E315E6767ACA}" type="pres">
      <dgm:prSet presAssocID="{6E0A22B5-A535-411A-8064-348E1F702455}" presName="circle2" presStyleLbl="node1" presStyleIdx="1" presStyleCnt="3"/>
      <dgm:spPr/>
      <dgm:t>
        <a:bodyPr/>
        <a:lstStyle/>
        <a:p>
          <a:endParaRPr lang="cs-CZ"/>
        </a:p>
      </dgm:t>
    </dgm:pt>
    <dgm:pt modelId="{81908D7E-71B9-443D-9A4E-1AFB96547DEB}" type="pres">
      <dgm:prSet presAssocID="{6E0A22B5-A535-411A-8064-348E1F702455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44A91A-D1D6-4D98-9C29-912B74634361}" type="pres">
      <dgm:prSet presAssocID="{6E0A22B5-A535-411A-8064-348E1F702455}" presName="comp3" presStyleCnt="0"/>
      <dgm:spPr/>
    </dgm:pt>
    <dgm:pt modelId="{8001625A-FF6D-419F-8161-C43C6E81D97B}" type="pres">
      <dgm:prSet presAssocID="{6E0A22B5-A535-411A-8064-348E1F702455}" presName="circle3" presStyleLbl="node1" presStyleIdx="2" presStyleCnt="3"/>
      <dgm:spPr/>
      <dgm:t>
        <a:bodyPr/>
        <a:lstStyle/>
        <a:p>
          <a:endParaRPr lang="cs-CZ"/>
        </a:p>
      </dgm:t>
    </dgm:pt>
    <dgm:pt modelId="{B5744517-61C8-4AD2-A6EA-080FAA772B8D}" type="pres">
      <dgm:prSet presAssocID="{6E0A22B5-A535-411A-8064-348E1F702455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D70DC05-5E80-46B3-9D70-6AAD02AC7E7E}" type="presOf" srcId="{6E0A22B5-A535-411A-8064-348E1F702455}" destId="{FB2EF99A-B70E-447D-BD90-67112EB96673}" srcOrd="0" destOrd="0" presId="urn:microsoft.com/office/officeart/2005/8/layout/venn2"/>
    <dgm:cxn modelId="{DC0A45E7-7E0D-439A-96B9-DE9641F5CB02}" type="presOf" srcId="{01DE9C8F-CD66-4A04-9C4C-8F8A51CBA883}" destId="{B5744517-61C8-4AD2-A6EA-080FAA772B8D}" srcOrd="1" destOrd="0" presId="urn:microsoft.com/office/officeart/2005/8/layout/venn2"/>
    <dgm:cxn modelId="{6AA8CDA6-F48B-479F-A27D-1644494382D4}" type="presOf" srcId="{2138655D-8A2A-4AD3-B019-9882743AC58E}" destId="{2304CFE2-E030-49E7-88A3-E315E6767ACA}" srcOrd="0" destOrd="0" presId="urn:microsoft.com/office/officeart/2005/8/layout/venn2"/>
    <dgm:cxn modelId="{57EF6D61-864C-4D0C-B911-B0AB34B2EDAC}" srcId="{6E0A22B5-A535-411A-8064-348E1F702455}" destId="{7A459E58-1791-4EA7-818E-9FA87DA7FEEB}" srcOrd="0" destOrd="0" parTransId="{4A5B7FC3-8A02-4E20-9064-AD8404DE0800}" sibTransId="{E6EA54F5-07BB-421C-88BD-33185077D32E}"/>
    <dgm:cxn modelId="{33FE9456-A27D-4EF3-B3CC-1758688B159F}" srcId="{6E0A22B5-A535-411A-8064-348E1F702455}" destId="{01DE9C8F-CD66-4A04-9C4C-8F8A51CBA883}" srcOrd="2" destOrd="0" parTransId="{90F4BCE2-50AD-4405-9B05-7A8C8FC57CF8}" sibTransId="{09B16F97-A052-476A-A48A-4D7AED8DD3CF}"/>
    <dgm:cxn modelId="{EACB3743-9CD0-4D0D-BD17-1179FC715F52}" type="presOf" srcId="{2138655D-8A2A-4AD3-B019-9882743AC58E}" destId="{81908D7E-71B9-443D-9A4E-1AFB96547DEB}" srcOrd="1" destOrd="0" presId="urn:microsoft.com/office/officeart/2005/8/layout/venn2"/>
    <dgm:cxn modelId="{09F7787E-CB54-49D0-AD4D-DDF292686CD1}" type="presOf" srcId="{7A459E58-1791-4EA7-818E-9FA87DA7FEEB}" destId="{C8FE11AE-7A17-45D2-A606-CA66EF9E4D78}" srcOrd="0" destOrd="0" presId="urn:microsoft.com/office/officeart/2005/8/layout/venn2"/>
    <dgm:cxn modelId="{53F82372-933F-4CFA-941E-5B51C9D50CBA}" srcId="{6E0A22B5-A535-411A-8064-348E1F702455}" destId="{2138655D-8A2A-4AD3-B019-9882743AC58E}" srcOrd="1" destOrd="0" parTransId="{FFBAF309-9A64-4F92-B4FA-4EFAB6238CC2}" sibTransId="{40C16DEE-2440-4A03-AD2D-DEF340E0B210}"/>
    <dgm:cxn modelId="{0AFFC630-7EFC-45DD-914D-A8D0AC1D82D0}" type="presOf" srcId="{7A459E58-1791-4EA7-818E-9FA87DA7FEEB}" destId="{03505F36-2662-48F0-A003-3ADC12868FFF}" srcOrd="1" destOrd="0" presId="urn:microsoft.com/office/officeart/2005/8/layout/venn2"/>
    <dgm:cxn modelId="{A15EAD86-6F7E-4DCF-B3D2-B81660AE44BF}" type="presOf" srcId="{01DE9C8F-CD66-4A04-9C4C-8F8A51CBA883}" destId="{8001625A-FF6D-419F-8161-C43C6E81D97B}" srcOrd="0" destOrd="0" presId="urn:microsoft.com/office/officeart/2005/8/layout/venn2"/>
    <dgm:cxn modelId="{A3896AFC-393D-4F8B-9BF4-646137E04A72}" type="presParOf" srcId="{FB2EF99A-B70E-447D-BD90-67112EB96673}" destId="{75496FDC-AF11-4E8F-87A9-338692753284}" srcOrd="0" destOrd="0" presId="urn:microsoft.com/office/officeart/2005/8/layout/venn2"/>
    <dgm:cxn modelId="{39AA4D8D-8A7D-4A0F-94A0-0B2B55BCB4E2}" type="presParOf" srcId="{75496FDC-AF11-4E8F-87A9-338692753284}" destId="{C8FE11AE-7A17-45D2-A606-CA66EF9E4D78}" srcOrd="0" destOrd="0" presId="urn:microsoft.com/office/officeart/2005/8/layout/venn2"/>
    <dgm:cxn modelId="{59AAA3B0-526B-49D7-AA0B-372FAEBA5A81}" type="presParOf" srcId="{75496FDC-AF11-4E8F-87A9-338692753284}" destId="{03505F36-2662-48F0-A003-3ADC12868FFF}" srcOrd="1" destOrd="0" presId="urn:microsoft.com/office/officeart/2005/8/layout/venn2"/>
    <dgm:cxn modelId="{65F306C9-8DBC-4E2B-8BC4-DEA9EE416FA2}" type="presParOf" srcId="{FB2EF99A-B70E-447D-BD90-67112EB96673}" destId="{270A4A80-DF85-4EE9-97C6-D6FBDC6F95E7}" srcOrd="1" destOrd="0" presId="urn:microsoft.com/office/officeart/2005/8/layout/venn2"/>
    <dgm:cxn modelId="{AB3B0535-4D21-42F7-9E8C-4B49913136D1}" type="presParOf" srcId="{270A4A80-DF85-4EE9-97C6-D6FBDC6F95E7}" destId="{2304CFE2-E030-49E7-88A3-E315E6767ACA}" srcOrd="0" destOrd="0" presId="urn:microsoft.com/office/officeart/2005/8/layout/venn2"/>
    <dgm:cxn modelId="{1CCD1907-C891-4B15-AA4B-E9684EC34EC5}" type="presParOf" srcId="{270A4A80-DF85-4EE9-97C6-D6FBDC6F95E7}" destId="{81908D7E-71B9-443D-9A4E-1AFB96547DEB}" srcOrd="1" destOrd="0" presId="urn:microsoft.com/office/officeart/2005/8/layout/venn2"/>
    <dgm:cxn modelId="{36ED8386-BB07-459C-B651-9E7418D3E3EF}" type="presParOf" srcId="{FB2EF99A-B70E-447D-BD90-67112EB96673}" destId="{7444A91A-D1D6-4D98-9C29-912B74634361}" srcOrd="2" destOrd="0" presId="urn:microsoft.com/office/officeart/2005/8/layout/venn2"/>
    <dgm:cxn modelId="{56979FC8-1039-4972-8703-652F6BE279D0}" type="presParOf" srcId="{7444A91A-D1D6-4D98-9C29-912B74634361}" destId="{8001625A-FF6D-419F-8161-C43C6E81D97B}" srcOrd="0" destOrd="0" presId="urn:microsoft.com/office/officeart/2005/8/layout/venn2"/>
    <dgm:cxn modelId="{006E8BE4-8A53-48B4-B975-11EF17EECFBC}" type="presParOf" srcId="{7444A91A-D1D6-4D98-9C29-912B74634361}" destId="{B5744517-61C8-4AD2-A6EA-080FAA772B8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0A22B5-A535-411A-8064-348E1F702455}" type="doc">
      <dgm:prSet loTypeId="urn:microsoft.com/office/officeart/2005/8/layout/venn2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2138655D-8A2A-4AD3-B019-9882743AC58E}">
      <dgm:prSet phldrT="[Text]" custT="1"/>
      <dgm:spPr/>
      <dgm:t>
        <a:bodyPr/>
        <a:lstStyle/>
        <a:p>
          <a:r>
            <a:rPr lang="cs-CZ" sz="1400" b="0" i="0" dirty="0" smtClean="0"/>
            <a:t>Základní prostor </a:t>
          </a:r>
          <a:r>
            <a:rPr lang="el-GR" sz="1400" b="0" i="0" dirty="0" smtClean="0"/>
            <a:t>Ω</a:t>
          </a:r>
          <a:r>
            <a:rPr lang="cs-CZ" sz="1400" b="0" i="0" dirty="0" smtClean="0"/>
            <a:t> </a:t>
          </a:r>
          <a:endParaRPr lang="cs-CZ" sz="1400" b="1" dirty="0"/>
        </a:p>
      </dgm:t>
    </dgm:pt>
    <dgm:pt modelId="{40C16DEE-2440-4A03-AD2D-DEF340E0B210}" type="sibTrans" cxnId="{53F82372-933F-4CFA-941E-5B51C9D50CBA}">
      <dgm:prSet/>
      <dgm:spPr/>
      <dgm:t>
        <a:bodyPr/>
        <a:lstStyle/>
        <a:p>
          <a:endParaRPr lang="cs-CZ" sz="1400"/>
        </a:p>
      </dgm:t>
    </dgm:pt>
    <dgm:pt modelId="{FFBAF309-9A64-4F92-B4FA-4EFAB6238CC2}" type="parTrans" cxnId="{53F82372-933F-4CFA-941E-5B51C9D50CBA}">
      <dgm:prSet/>
      <dgm:spPr/>
      <dgm:t>
        <a:bodyPr/>
        <a:lstStyle/>
        <a:p>
          <a:endParaRPr lang="cs-CZ" sz="1400"/>
        </a:p>
      </dgm:t>
    </dgm:pt>
    <dgm:pt modelId="{01DE9C8F-CD66-4A04-9C4C-8F8A51CBA883}">
      <dgm:prSet phldrT="[Text]" custT="1"/>
      <dgm:spPr/>
      <dgm:t>
        <a:bodyPr/>
        <a:lstStyle/>
        <a:p>
          <a:r>
            <a:rPr lang="cs-CZ" sz="1400" b="0" i="0" dirty="0" smtClean="0"/>
            <a:t>Jev </a:t>
          </a:r>
          <a:r>
            <a:rPr lang="cs-CZ" sz="1400" b="0" dirty="0" smtClean="0"/>
            <a:t>A</a:t>
          </a:r>
          <a:endParaRPr lang="cs-CZ" sz="1400" b="1" dirty="0"/>
        </a:p>
      </dgm:t>
    </dgm:pt>
    <dgm:pt modelId="{09B16F97-A052-476A-A48A-4D7AED8DD3CF}" type="sibTrans" cxnId="{33FE9456-A27D-4EF3-B3CC-1758688B159F}">
      <dgm:prSet/>
      <dgm:spPr/>
      <dgm:t>
        <a:bodyPr/>
        <a:lstStyle/>
        <a:p>
          <a:endParaRPr lang="cs-CZ" sz="1400"/>
        </a:p>
      </dgm:t>
    </dgm:pt>
    <dgm:pt modelId="{90F4BCE2-50AD-4405-9B05-7A8C8FC57CF8}" type="parTrans" cxnId="{33FE9456-A27D-4EF3-B3CC-1758688B159F}">
      <dgm:prSet/>
      <dgm:spPr/>
      <dgm:t>
        <a:bodyPr/>
        <a:lstStyle/>
        <a:p>
          <a:endParaRPr lang="cs-CZ" sz="1400"/>
        </a:p>
      </dgm:t>
    </dgm:pt>
    <dgm:pt modelId="{FB2EF99A-B70E-447D-BD90-67112EB96673}" type="pres">
      <dgm:prSet presAssocID="{6E0A22B5-A535-411A-8064-348E1F70245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5496FDC-AF11-4E8F-87A9-338692753284}" type="pres">
      <dgm:prSet presAssocID="{6E0A22B5-A535-411A-8064-348E1F702455}" presName="comp1" presStyleCnt="0"/>
      <dgm:spPr/>
    </dgm:pt>
    <dgm:pt modelId="{C8FE11AE-7A17-45D2-A606-CA66EF9E4D78}" type="pres">
      <dgm:prSet presAssocID="{6E0A22B5-A535-411A-8064-348E1F702455}" presName="circle1" presStyleLbl="node1" presStyleIdx="0" presStyleCnt="2"/>
      <dgm:spPr/>
      <dgm:t>
        <a:bodyPr/>
        <a:lstStyle/>
        <a:p>
          <a:endParaRPr lang="cs-CZ"/>
        </a:p>
      </dgm:t>
    </dgm:pt>
    <dgm:pt modelId="{03505F36-2662-48F0-A003-3ADC12868FFF}" type="pres">
      <dgm:prSet presAssocID="{6E0A22B5-A535-411A-8064-348E1F702455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0A4A80-DF85-4EE9-97C6-D6FBDC6F95E7}" type="pres">
      <dgm:prSet presAssocID="{6E0A22B5-A535-411A-8064-348E1F702455}" presName="comp2" presStyleCnt="0"/>
      <dgm:spPr/>
    </dgm:pt>
    <dgm:pt modelId="{2304CFE2-E030-49E7-88A3-E315E6767ACA}" type="pres">
      <dgm:prSet presAssocID="{6E0A22B5-A535-411A-8064-348E1F702455}" presName="circle2" presStyleLbl="node1" presStyleIdx="1" presStyleCnt="2" custScaleX="51316" custScaleY="51316" custLinFactNeighborX="-20336" custLinFactNeighborY="-8642"/>
      <dgm:spPr/>
      <dgm:t>
        <a:bodyPr/>
        <a:lstStyle/>
        <a:p>
          <a:endParaRPr lang="cs-CZ"/>
        </a:p>
      </dgm:t>
    </dgm:pt>
    <dgm:pt modelId="{81908D7E-71B9-443D-9A4E-1AFB96547DEB}" type="pres">
      <dgm:prSet presAssocID="{6E0A22B5-A535-411A-8064-348E1F702455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6AC00F6-170E-4A5C-A5AC-ECDBB17A277E}" type="presOf" srcId="{2138655D-8A2A-4AD3-B019-9882743AC58E}" destId="{C8FE11AE-7A17-45D2-A606-CA66EF9E4D78}" srcOrd="0" destOrd="0" presId="urn:microsoft.com/office/officeart/2005/8/layout/venn2"/>
    <dgm:cxn modelId="{EA3DCEC8-D6A2-435A-8F90-18FBD1DCF5EB}" type="presOf" srcId="{01DE9C8F-CD66-4A04-9C4C-8F8A51CBA883}" destId="{2304CFE2-E030-49E7-88A3-E315E6767ACA}" srcOrd="0" destOrd="0" presId="urn:microsoft.com/office/officeart/2005/8/layout/venn2"/>
    <dgm:cxn modelId="{33FE9456-A27D-4EF3-B3CC-1758688B159F}" srcId="{6E0A22B5-A535-411A-8064-348E1F702455}" destId="{01DE9C8F-CD66-4A04-9C4C-8F8A51CBA883}" srcOrd="1" destOrd="0" parTransId="{90F4BCE2-50AD-4405-9B05-7A8C8FC57CF8}" sibTransId="{09B16F97-A052-476A-A48A-4D7AED8DD3CF}"/>
    <dgm:cxn modelId="{54FC864B-C0AE-4E6B-8BDA-113298CE1DEE}" type="presOf" srcId="{01DE9C8F-CD66-4A04-9C4C-8F8A51CBA883}" destId="{81908D7E-71B9-443D-9A4E-1AFB96547DEB}" srcOrd="1" destOrd="0" presId="urn:microsoft.com/office/officeart/2005/8/layout/venn2"/>
    <dgm:cxn modelId="{7BEA1E08-3B88-4CF3-9862-BD8DE12868FF}" type="presOf" srcId="{2138655D-8A2A-4AD3-B019-9882743AC58E}" destId="{03505F36-2662-48F0-A003-3ADC12868FFF}" srcOrd="1" destOrd="0" presId="urn:microsoft.com/office/officeart/2005/8/layout/venn2"/>
    <dgm:cxn modelId="{D7CA752D-DC5E-457A-BB9C-BABD99FF3A8D}" type="presOf" srcId="{6E0A22B5-A535-411A-8064-348E1F702455}" destId="{FB2EF99A-B70E-447D-BD90-67112EB96673}" srcOrd="0" destOrd="0" presId="urn:microsoft.com/office/officeart/2005/8/layout/venn2"/>
    <dgm:cxn modelId="{53F82372-933F-4CFA-941E-5B51C9D50CBA}" srcId="{6E0A22B5-A535-411A-8064-348E1F702455}" destId="{2138655D-8A2A-4AD3-B019-9882743AC58E}" srcOrd="0" destOrd="0" parTransId="{FFBAF309-9A64-4F92-B4FA-4EFAB6238CC2}" sibTransId="{40C16DEE-2440-4A03-AD2D-DEF340E0B210}"/>
    <dgm:cxn modelId="{5BBA7BEB-84AB-4692-90D8-0BE798B8551B}" type="presParOf" srcId="{FB2EF99A-B70E-447D-BD90-67112EB96673}" destId="{75496FDC-AF11-4E8F-87A9-338692753284}" srcOrd="0" destOrd="0" presId="urn:microsoft.com/office/officeart/2005/8/layout/venn2"/>
    <dgm:cxn modelId="{1855CFF7-E305-4FD4-A042-DB99AEA1F483}" type="presParOf" srcId="{75496FDC-AF11-4E8F-87A9-338692753284}" destId="{C8FE11AE-7A17-45D2-A606-CA66EF9E4D78}" srcOrd="0" destOrd="0" presId="urn:microsoft.com/office/officeart/2005/8/layout/venn2"/>
    <dgm:cxn modelId="{653C82E3-4A5D-4650-813F-3F0BA0B7BE66}" type="presParOf" srcId="{75496FDC-AF11-4E8F-87A9-338692753284}" destId="{03505F36-2662-48F0-A003-3ADC12868FFF}" srcOrd="1" destOrd="0" presId="urn:microsoft.com/office/officeart/2005/8/layout/venn2"/>
    <dgm:cxn modelId="{8172F912-0F71-4C2F-BD52-1CCD29B4CB30}" type="presParOf" srcId="{FB2EF99A-B70E-447D-BD90-67112EB96673}" destId="{270A4A80-DF85-4EE9-97C6-D6FBDC6F95E7}" srcOrd="1" destOrd="0" presId="urn:microsoft.com/office/officeart/2005/8/layout/venn2"/>
    <dgm:cxn modelId="{ABB877B2-D26B-40F0-B972-773BFF38A690}" type="presParOf" srcId="{270A4A80-DF85-4EE9-97C6-D6FBDC6F95E7}" destId="{2304CFE2-E030-49E7-88A3-E315E6767ACA}" srcOrd="0" destOrd="0" presId="urn:microsoft.com/office/officeart/2005/8/layout/venn2"/>
    <dgm:cxn modelId="{5FE24085-3C2A-47E2-BF1F-BF9D9AE57DAE}" type="presParOf" srcId="{270A4A80-DF85-4EE9-97C6-D6FBDC6F95E7}" destId="{81908D7E-71B9-443D-9A4E-1AFB96547DE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E11AE-7A17-45D2-A606-CA66EF9E4D78}">
      <dsp:nvSpPr>
        <dsp:cNvPr id="0" name=""/>
        <dsp:cNvSpPr/>
      </dsp:nvSpPr>
      <dsp:spPr>
        <a:xfrm>
          <a:off x="146859" y="0"/>
          <a:ext cx="3421058" cy="342105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Prostor všech možností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(dán genofondem)</a:t>
          </a:r>
          <a:endParaRPr lang="cs-CZ" sz="1050" kern="1200" dirty="0"/>
        </a:p>
      </dsp:txBody>
      <dsp:txXfrm>
        <a:off x="1259558" y="171052"/>
        <a:ext cx="1195659" cy="513158"/>
      </dsp:txXfrm>
    </dsp:sp>
    <dsp:sp modelId="{2304CFE2-E030-49E7-88A3-E315E6767ACA}">
      <dsp:nvSpPr>
        <dsp:cNvPr id="0" name=""/>
        <dsp:cNvSpPr/>
      </dsp:nvSpPr>
      <dsp:spPr>
        <a:xfrm>
          <a:off x="574491" y="855264"/>
          <a:ext cx="2565793" cy="2565793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b="1" kern="1200" dirty="0" smtClean="0"/>
            <a:t>Cílová populace</a:t>
          </a:r>
          <a:endParaRPr lang="cs-CZ" sz="1050" b="1" kern="1200" dirty="0"/>
        </a:p>
      </dsp:txBody>
      <dsp:txXfrm>
        <a:off x="1259558" y="1015626"/>
        <a:ext cx="1195659" cy="481086"/>
      </dsp:txXfrm>
    </dsp:sp>
    <dsp:sp modelId="{8001625A-FF6D-419F-8161-C43C6E81D97B}">
      <dsp:nvSpPr>
        <dsp:cNvPr id="0" name=""/>
        <dsp:cNvSpPr/>
      </dsp:nvSpPr>
      <dsp:spPr>
        <a:xfrm>
          <a:off x="1002123" y="1710529"/>
          <a:ext cx="1710529" cy="1710529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b="1" kern="1200" dirty="0" smtClean="0"/>
            <a:t>Vzorek</a:t>
          </a:r>
          <a:endParaRPr lang="cs-CZ" sz="1050" b="1" kern="1200" dirty="0"/>
        </a:p>
      </dsp:txBody>
      <dsp:txXfrm>
        <a:off x="1252624" y="2138161"/>
        <a:ext cx="1209526" cy="855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E11AE-7A17-45D2-A606-CA66EF9E4D78}">
      <dsp:nvSpPr>
        <dsp:cNvPr id="0" name=""/>
        <dsp:cNvSpPr/>
      </dsp:nvSpPr>
      <dsp:spPr>
        <a:xfrm>
          <a:off x="218296" y="0"/>
          <a:ext cx="2278050" cy="2278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kern="1200" dirty="0" smtClean="0"/>
            <a:t>Základní prostor </a:t>
          </a:r>
          <a:r>
            <a:rPr lang="el-GR" sz="1400" b="0" i="0" kern="1200" dirty="0" smtClean="0"/>
            <a:t>Ω</a:t>
          </a:r>
          <a:r>
            <a:rPr lang="cs-CZ" sz="1400" b="0" i="0" kern="1200" dirty="0" smtClean="0"/>
            <a:t> </a:t>
          </a:r>
          <a:endParaRPr lang="cs-CZ" sz="1400" b="1" kern="1200" dirty="0"/>
        </a:p>
      </dsp:txBody>
      <dsp:txXfrm>
        <a:off x="759333" y="170853"/>
        <a:ext cx="1195976" cy="387268"/>
      </dsp:txXfrm>
    </dsp:sp>
    <dsp:sp modelId="{2304CFE2-E030-49E7-88A3-E315E6767ACA}">
      <dsp:nvSpPr>
        <dsp:cNvPr id="0" name=""/>
        <dsp:cNvSpPr/>
      </dsp:nvSpPr>
      <dsp:spPr>
        <a:xfrm>
          <a:off x="571497" y="837752"/>
          <a:ext cx="876753" cy="876753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kern="1200" dirty="0" smtClean="0"/>
            <a:t>Jev </a:t>
          </a:r>
          <a:r>
            <a:rPr lang="cs-CZ" sz="1400" b="0" kern="1200" dirty="0" smtClean="0"/>
            <a:t>A</a:t>
          </a:r>
          <a:endParaRPr lang="cs-CZ" sz="1400" b="1" kern="1200" dirty="0"/>
        </a:p>
      </dsp:txBody>
      <dsp:txXfrm>
        <a:off x="699894" y="1056941"/>
        <a:ext cx="619958" cy="438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FEAF-5407-40D8-B13C-D71DD04E079C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26AE9-E6AA-4A55-91DC-93E0A044A17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66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BE34C-AB63-40CC-8905-5EFD8B35CAD3}" type="slidenum">
              <a:rPr lang="cs-CZ"/>
              <a:pPr/>
              <a:t>12</a:t>
            </a:fld>
            <a:endParaRPr lang="cs-CZ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69938"/>
            <a:ext cx="4924425" cy="3692525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2" y="4686087"/>
            <a:ext cx="4985393" cy="27630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1C637-D674-44D6-96A0-576BF59D10AE}" type="slidenum">
              <a:rPr lang="cs-CZ"/>
              <a:pPr/>
              <a:t>24</a:t>
            </a:fld>
            <a:endParaRPr lang="cs-CZ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60A64-5B27-4E62-9569-E0F5764336E3}" type="slidenum">
              <a:rPr lang="cs-CZ"/>
              <a:pPr/>
              <a:t>25</a:t>
            </a:fld>
            <a:endParaRPr lang="cs-CZ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69938"/>
            <a:ext cx="4926013" cy="3694112"/>
          </a:xfrm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686087"/>
            <a:ext cx="4984749" cy="27630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48C83-9904-4A33-9553-8C54B274945E}" type="slidenum">
              <a:rPr lang="cs-CZ"/>
              <a:pPr/>
              <a:t>26</a:t>
            </a:fld>
            <a:endParaRPr lang="cs-CZ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D3C7C-705A-4CC5-B5A7-94530CBA314A}" type="slidenum">
              <a:rPr lang="cs-CZ"/>
              <a:pPr/>
              <a:t>33</a:t>
            </a:fld>
            <a:endParaRPr lang="cs-CZ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761" y="4689243"/>
            <a:ext cx="4982155" cy="4444518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D3C7C-705A-4CC5-B5A7-94530CBA314A}" type="slidenum">
              <a:rPr lang="cs-CZ"/>
              <a:pPr/>
              <a:t>34</a:t>
            </a:fld>
            <a:endParaRPr lang="cs-CZ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761" y="4689243"/>
            <a:ext cx="4982155" cy="4444518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BD327-5627-497D-B99A-59BFEE4B0B0B}" type="slidenum">
              <a:rPr lang="cs-CZ"/>
              <a:pPr/>
              <a:t>46</a:t>
            </a:fld>
            <a:endParaRPr lang="cs-CZ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69938"/>
            <a:ext cx="4924425" cy="3692525"/>
          </a:xfrm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693981"/>
            <a:ext cx="4984749" cy="1231518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18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404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2640013" y="6473825"/>
            <a:ext cx="1314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cs-CZ" sz="1200" b="0" i="0"/>
              <a:t>Tomáš Pavlík</a:t>
            </a:r>
          </a:p>
        </p:txBody>
      </p:sp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5214938" y="6473825"/>
            <a:ext cx="1314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cs-CZ" sz="1200" b="0" i="0"/>
              <a:t>Biostatistika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18" descr="logo-IB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70363" y="64404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logomuni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wmf"/><Relationship Id="rId3" Type="http://schemas.openxmlformats.org/officeDocument/2006/relationships/image" Target="../media/image3.pn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0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image" Target="../media/image3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.png"/><Relationship Id="rId4" Type="http://schemas.openxmlformats.org/officeDocument/2006/relationships/image" Target="../media/image3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8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7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9.emf"/><Relationship Id="rId10" Type="http://schemas.openxmlformats.org/officeDocument/2006/relationships/image" Target="../media/image3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Přednáška III. </a:t>
            </a:r>
            <a:br>
              <a:rPr lang="cs-CZ" dirty="0" smtClean="0"/>
            </a:br>
            <a:r>
              <a:rPr lang="pl-PL" dirty="0" smtClean="0"/>
              <a:t>Data, jejich popis a vizualizace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752600"/>
          </a:xfrm>
        </p:spPr>
        <p:txBody>
          <a:bodyPr>
            <a:noAutofit/>
          </a:bodyPr>
          <a:lstStyle/>
          <a:p>
            <a:pPr indent="265113" algn="l">
              <a:lnSpc>
                <a:spcPct val="120000"/>
              </a:lnSpc>
              <a:buBlip>
                <a:blip r:embed="rId2"/>
              </a:buBlip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Náhodný výběr, cílová a výběrová populace</a:t>
            </a:r>
          </a:p>
          <a:p>
            <a:pPr indent="265113" algn="l">
              <a:lnSpc>
                <a:spcPct val="120000"/>
              </a:lnSpc>
              <a:buBlip>
                <a:blip r:embed="rId2"/>
              </a:buBlip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Typy dat </a:t>
            </a:r>
          </a:p>
          <a:p>
            <a:pPr indent="265113" algn="l">
              <a:lnSpc>
                <a:spcPct val="120000"/>
              </a:lnSpc>
              <a:buBlip>
                <a:blip r:embed="rId2"/>
              </a:buBlip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Vizualizace různých typů dat</a:t>
            </a:r>
          </a:p>
          <a:p>
            <a:pPr indent="265113" algn="l">
              <a:lnSpc>
                <a:spcPct val="120000"/>
              </a:lnSpc>
              <a:buBlip>
                <a:blip r:embed="rId2"/>
              </a:buBlip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Popisné statistiky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 descr="esf-komplet-bar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2000" y="5172640"/>
            <a:ext cx="5400000" cy="92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Kvalitativní data – příklady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Binární data 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dirty="0" smtClean="0"/>
              <a:t>diabetes (ano/ne)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dirty="0" smtClean="0"/>
              <a:t>pohlaví (muž/žena)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dirty="0" smtClean="0"/>
              <a:t>stav (ženatý/svobodný)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Nominální data 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dirty="0" smtClean="0"/>
              <a:t>krevní skupiny (A/B/AB/0)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dirty="0" smtClean="0"/>
              <a:t>stát EU (Belgie/…/Česká republika/…/Velká Británie)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dirty="0" smtClean="0"/>
              <a:t>stav (ženatý/svobodný/rozvedený/vdovec)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Ordinální data 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dirty="0" smtClean="0"/>
              <a:t>stupeň bolesti (mírná/střední/velká/nesnesitelná)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dirty="0" smtClean="0"/>
              <a:t>spotřeba cigaret (nekuřák/ex-kuřák/občasný kuřák/pravidelný kuřák)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dirty="0" smtClean="0"/>
              <a:t>stadium maligního onemocnění (I/II/III/IV)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Kvantitativní data</a:t>
            </a:r>
            <a:endParaRPr lang="cs-CZ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Kvantitativní data poskytují větší </a:t>
            </a:r>
            <a:r>
              <a:rPr lang="cs-CZ" b="1" dirty="0" smtClean="0"/>
              <a:t>informaci </a:t>
            </a:r>
            <a:r>
              <a:rPr lang="cs-CZ" dirty="0" smtClean="0"/>
              <a:t>než data kvalitativní.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Spojitá data poskytují větší informaci než data diskrétní.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Větší informace znamená, že nám stačí méně pozorování na detekci určitého rozdílu (pokud ten rozdíl samozřejmě existuje).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Kvůli interpretaci je někdy výhodné kvantitativní data </a:t>
            </a:r>
            <a:r>
              <a:rPr lang="cs-CZ" b="1" dirty="0" smtClean="0"/>
              <a:t>agregovat</a:t>
            </a:r>
            <a:r>
              <a:rPr lang="cs-CZ" dirty="0" smtClean="0"/>
              <a:t> do kategorií (např. věk) – </a:t>
            </a:r>
            <a:r>
              <a:rPr lang="cs-CZ" b="1" dirty="0" smtClean="0"/>
              <a:t>tímto krokem však ztrácíme část informace</a:t>
            </a:r>
            <a:r>
              <a:rPr lang="cs-CZ" dirty="0" smtClean="0"/>
              <a:t>. Zpětně nejsme schopni data rekonstruovat.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055795" y="5466197"/>
            <a:ext cx="1873250" cy="4086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 smtClean="0">
                <a:solidFill>
                  <a:schemeClr val="tx1"/>
                </a:solidFill>
              </a:rPr>
              <a:t>Diskrétní data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071670" y="4786322"/>
            <a:ext cx="1873250" cy="4086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 smtClean="0">
                <a:solidFill>
                  <a:schemeClr val="tx1"/>
                </a:solidFill>
              </a:rPr>
              <a:t>Spojitá data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143504" y="4786322"/>
            <a:ext cx="1873250" cy="4086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 smtClean="0">
                <a:solidFill>
                  <a:schemeClr val="tx1"/>
                </a:solidFill>
              </a:rPr>
              <a:t>Kategoriální data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143504" y="5466197"/>
            <a:ext cx="1873250" cy="4086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 smtClean="0">
                <a:solidFill>
                  <a:schemeClr val="tx1"/>
                </a:solidFill>
              </a:rPr>
              <a:t>Kategoriální data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4205574" y="4804794"/>
            <a:ext cx="714380" cy="14287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flipH="1">
            <a:off x="4205574" y="5072074"/>
            <a:ext cx="714380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4205574" y="5466208"/>
            <a:ext cx="714380" cy="14287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flipH="1">
            <a:off x="4205574" y="5733488"/>
            <a:ext cx="714380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Přímá spojovací čára 33"/>
          <p:cNvCxnSpPr/>
          <p:nvPr/>
        </p:nvCxnSpPr>
        <p:spPr>
          <a:xfrm>
            <a:off x="1785918" y="3535950"/>
            <a:ext cx="6500858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1785918" y="4545374"/>
            <a:ext cx="6500858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>
            <a:off x="1785918" y="5572140"/>
            <a:ext cx="6500858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1785918" y="2518062"/>
            <a:ext cx="6500858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27" name="AutoShape 3"/>
          <p:cNvSpPr>
            <a:spLocks noChangeArrowheads="1"/>
          </p:cNvSpPr>
          <p:nvPr/>
        </p:nvSpPr>
        <p:spPr bwMode="auto">
          <a:xfrm>
            <a:off x="4183073" y="2312626"/>
            <a:ext cx="1873250" cy="4086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>
                <a:solidFill>
                  <a:schemeClr val="tx1"/>
                </a:solidFill>
              </a:rPr>
              <a:t>Kolikrát ?</a:t>
            </a:r>
          </a:p>
        </p:txBody>
      </p:sp>
      <p:sp>
        <p:nvSpPr>
          <p:cNvPr id="410629" name="AutoShape 5"/>
          <p:cNvSpPr>
            <a:spLocks noChangeArrowheads="1"/>
          </p:cNvSpPr>
          <p:nvPr/>
        </p:nvSpPr>
        <p:spPr bwMode="auto">
          <a:xfrm>
            <a:off x="4183073" y="3326292"/>
            <a:ext cx="1873250" cy="4086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>
                <a:solidFill>
                  <a:schemeClr val="tx1"/>
                </a:solidFill>
              </a:rPr>
              <a:t>O kolik ?</a:t>
            </a:r>
          </a:p>
        </p:txBody>
      </p:sp>
      <p:sp>
        <p:nvSpPr>
          <p:cNvPr id="410630" name="AutoShape 6"/>
          <p:cNvSpPr>
            <a:spLocks noChangeArrowheads="1"/>
          </p:cNvSpPr>
          <p:nvPr/>
        </p:nvSpPr>
        <p:spPr bwMode="auto">
          <a:xfrm>
            <a:off x="4167198" y="4339958"/>
            <a:ext cx="1905000" cy="4086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>
                <a:solidFill>
                  <a:schemeClr val="tx1"/>
                </a:solidFill>
              </a:rPr>
              <a:t>Větší, menší ?</a:t>
            </a:r>
          </a:p>
        </p:txBody>
      </p:sp>
      <p:sp>
        <p:nvSpPr>
          <p:cNvPr id="410631" name="AutoShape 7"/>
          <p:cNvSpPr>
            <a:spLocks noChangeArrowheads="1"/>
          </p:cNvSpPr>
          <p:nvPr/>
        </p:nvSpPr>
        <p:spPr bwMode="auto">
          <a:xfrm>
            <a:off x="4183073" y="5353624"/>
            <a:ext cx="1873250" cy="4086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>
                <a:solidFill>
                  <a:schemeClr val="tx1"/>
                </a:solidFill>
              </a:rPr>
              <a:t>Rovná se ?</a:t>
            </a:r>
          </a:p>
        </p:txBody>
      </p:sp>
      <p:sp>
        <p:nvSpPr>
          <p:cNvPr id="41064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smtClean="0"/>
              <a:t>dat dle škály hodnot</a:t>
            </a:r>
            <a:endParaRPr lang="cs-CZ" dirty="0"/>
          </a:p>
        </p:txBody>
      </p:sp>
      <p:sp>
        <p:nvSpPr>
          <p:cNvPr id="410647" name="AutoShape 23"/>
          <p:cNvSpPr>
            <a:spLocks noChangeArrowheads="1"/>
          </p:cNvSpPr>
          <p:nvPr/>
        </p:nvSpPr>
        <p:spPr bwMode="auto">
          <a:xfrm rot="5400000">
            <a:off x="-557527" y="3968454"/>
            <a:ext cx="3420000" cy="216000"/>
          </a:xfrm>
          <a:prstGeom prst="leftRightArrow">
            <a:avLst>
              <a:gd name="adj1" fmla="val 63537"/>
              <a:gd name="adj2" fmla="val 109367"/>
            </a:avLst>
          </a:prstGeom>
          <a:gradFill rotWithShape="1">
            <a:gsLst>
              <a:gs pos="0">
                <a:srgbClr val="008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0648" name="Rectangle 24"/>
          <p:cNvSpPr>
            <a:spLocks noChangeArrowheads="1"/>
          </p:cNvSpPr>
          <p:nvPr/>
        </p:nvSpPr>
        <p:spPr bwMode="auto">
          <a:xfrm rot="16200000">
            <a:off x="-683318" y="3826535"/>
            <a:ext cx="24502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Informační hodnota dat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1658917" y="2310199"/>
            <a:ext cx="1873250" cy="4086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 smtClean="0">
                <a:solidFill>
                  <a:schemeClr val="tx1"/>
                </a:solidFill>
              </a:rPr>
              <a:t>Poměrová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1658917" y="3323865"/>
            <a:ext cx="1873250" cy="4086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 smtClean="0">
                <a:solidFill>
                  <a:schemeClr val="tx1"/>
                </a:solidFill>
              </a:rPr>
              <a:t>Intervalová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1643042" y="4337531"/>
            <a:ext cx="1905000" cy="4086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 smtClean="0">
                <a:solidFill>
                  <a:schemeClr val="tx1"/>
                </a:solidFill>
              </a:rPr>
              <a:t>Ordinální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1658917" y="5351197"/>
            <a:ext cx="1873250" cy="4086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 smtClean="0">
                <a:solidFill>
                  <a:schemeClr val="tx1"/>
                </a:solidFill>
              </a:rPr>
              <a:t>Nominální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278564" y="1643050"/>
            <a:ext cx="633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Data</a:t>
            </a:r>
            <a:endParaRPr lang="cs-CZ" b="1" dirty="0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4698269" y="1643050"/>
            <a:ext cx="842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Otázky</a:t>
            </a:r>
            <a:endParaRPr lang="cs-CZ" b="1" dirty="0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7140570" y="1643050"/>
            <a:ext cx="958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Příklady</a:t>
            </a:r>
            <a:endParaRPr lang="cs-CZ" b="1" dirty="0"/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6683403" y="2319077"/>
            <a:ext cx="1873250" cy="4086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 smtClean="0">
                <a:solidFill>
                  <a:schemeClr val="tx1"/>
                </a:solidFill>
              </a:rPr>
              <a:t>Glykémie, váha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6683403" y="3332743"/>
            <a:ext cx="1873250" cy="4086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 smtClean="0">
                <a:solidFill>
                  <a:schemeClr val="tx1"/>
                </a:solidFill>
              </a:rPr>
              <a:t>Teplota ve °C</a:t>
            </a: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6667528" y="4346409"/>
            <a:ext cx="1905000" cy="4086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 smtClean="0">
                <a:solidFill>
                  <a:schemeClr val="tx1"/>
                </a:solidFill>
              </a:rPr>
              <a:t>PS, kouření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6683403" y="5360075"/>
            <a:ext cx="1873250" cy="4086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 smtClean="0">
                <a:solidFill>
                  <a:schemeClr val="tx1"/>
                </a:solidFill>
              </a:rPr>
              <a:t>Pohlaví, KS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typy dat – odvozená data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b="1" dirty="0" smtClean="0"/>
              <a:t>Pořadí</a:t>
            </a:r>
            <a:r>
              <a:rPr lang="cs-CZ" sz="1600" dirty="0" smtClean="0"/>
              <a:t> (rank) – místo absolutních hodnot známe někdy pouze jejich pořadí. Jedná se sice o ztrátu určitého množství informace, nicméně i pořadí lze v biostatistice využít.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b="1" dirty="0" smtClean="0"/>
              <a:t>Procento</a:t>
            </a:r>
            <a:r>
              <a:rPr lang="cs-CZ" sz="1600" dirty="0" smtClean="0"/>
              <a:t> (</a:t>
            </a:r>
            <a:r>
              <a:rPr lang="en-US" sz="1600" dirty="0" smtClean="0"/>
              <a:t>percentage</a:t>
            </a:r>
            <a:r>
              <a:rPr lang="cs-CZ" sz="1600" dirty="0" smtClean="0"/>
              <a:t>) – sledujeme-li např. zlepšení v určitém parametru, je výhodné sledovat procentuální zlepšení. Př.: </a:t>
            </a:r>
            <a:r>
              <a:rPr lang="cs-CZ" sz="1600" dirty="0" err="1" smtClean="0"/>
              <a:t>ejekční</a:t>
            </a:r>
            <a:r>
              <a:rPr lang="cs-CZ" sz="1600" dirty="0" smtClean="0"/>
              <a:t> frakce levé srdeční komory.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b="1" dirty="0" smtClean="0"/>
              <a:t>Podíl</a:t>
            </a:r>
            <a:r>
              <a:rPr lang="cs-CZ" sz="1600" dirty="0" smtClean="0"/>
              <a:t> </a:t>
            </a:r>
            <a:r>
              <a:rPr lang="en-US" sz="1600" dirty="0" smtClean="0"/>
              <a:t>(ratio) </a:t>
            </a:r>
            <a:r>
              <a:rPr lang="cs-CZ" sz="1600" dirty="0" smtClean="0"/>
              <a:t>– mnoho indexů je odvozeno jako podíl dvou měřených veličin. Př.: BMI.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b="1" dirty="0" smtClean="0"/>
              <a:t>Míra pravděpodobnosti </a:t>
            </a:r>
            <a:r>
              <a:rPr lang="en-US" sz="1600" dirty="0" smtClean="0"/>
              <a:t>(rate)</a:t>
            </a:r>
            <a:r>
              <a:rPr lang="cs-CZ" sz="1600" dirty="0" smtClean="0"/>
              <a:t> – týká se výskytu různých onemocnění, kdy počet nových pacientů v daném čase (studii) je vztažen na celkový počet zaznamenaných osobo-roků. Př.: výskyt nádorového onemocnění u pacientů ve studii.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b="1" dirty="0" smtClean="0"/>
              <a:t>Skóre</a:t>
            </a:r>
            <a:r>
              <a:rPr lang="en-US" sz="1600" b="1" dirty="0" smtClean="0"/>
              <a:t> </a:t>
            </a:r>
            <a:r>
              <a:rPr lang="en-US" sz="1600" dirty="0" smtClean="0"/>
              <a:t>(score)</a:t>
            </a:r>
            <a:r>
              <a:rPr lang="cs-CZ" sz="1600" dirty="0" smtClean="0"/>
              <a:t> – jedná se o uměle vytvořené hodnoty charakterizující určitý stav, který nelze jednoduše měřit jako číselné hodnoty. Př.: indexy kvality života.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b="1" dirty="0" smtClean="0"/>
              <a:t>Vizuální škála</a:t>
            </a:r>
            <a:r>
              <a:rPr lang="en-US" sz="1600" b="1" dirty="0" smtClean="0"/>
              <a:t> </a:t>
            </a:r>
            <a:r>
              <a:rPr lang="en-US" sz="1600" dirty="0" smtClean="0"/>
              <a:t>(visual scale) –</a:t>
            </a:r>
            <a:r>
              <a:rPr lang="cs-CZ" sz="1600" dirty="0" smtClean="0"/>
              <a:t> pacienti často hodnotí svoje obtíže na škále, která má formu úsečky o délce např. 10 cm. Př.: hodnocení kvality života.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typy dat – odvozená data</a:t>
            </a:r>
            <a:endParaRPr lang="cs-CZ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l="19141" t="26389" r="23828" b="23611"/>
          <a:stretch>
            <a:fillRect/>
          </a:stretch>
        </p:blipFill>
        <p:spPr bwMode="auto">
          <a:xfrm>
            <a:off x="557000" y="1714464"/>
            <a:ext cx="803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Absolutní vs. relativní četnost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Vyjádření výsledků v relativní formě (procento) má často příjemnou interpretaci, ale může být zavádějící.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Relativní vyjádření účinnosti by mělo být vždy doprovázeno absolutním vyjádřením účinnosti.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Příklad</a:t>
            </a:r>
            <a:r>
              <a:rPr lang="cs-CZ" dirty="0" smtClean="0"/>
              <a:t>: Srovnání účinnosti léčiva ve smyslu prevence CMP u kardiaků.</a:t>
            </a:r>
          </a:p>
          <a:p>
            <a:pPr marL="182563" indent="-182563">
              <a:lnSpc>
                <a:spcPct val="135000"/>
              </a:lnSpc>
              <a:defRPr/>
            </a:pPr>
            <a:r>
              <a:rPr lang="cs-CZ" dirty="0" smtClean="0"/>
              <a:t>	Studie 1: 	Výskyt CMP ve skupině A je 12 %, ve skupině B je 20 %.</a:t>
            </a:r>
          </a:p>
          <a:p>
            <a:pPr marL="182563" indent="-182563">
              <a:lnSpc>
                <a:spcPct val="135000"/>
              </a:lnSpc>
              <a:defRPr/>
            </a:pPr>
            <a:r>
              <a:rPr lang="cs-CZ" dirty="0" smtClean="0"/>
              <a:t>			Relativní změna v účinnosti = </a:t>
            </a:r>
            <a:r>
              <a:rPr lang="cs-CZ" b="1" dirty="0" smtClean="0"/>
              <a:t>40 %</a:t>
            </a:r>
            <a:r>
              <a:rPr lang="cs-CZ" dirty="0" smtClean="0"/>
              <a:t>; absolutní změna = </a:t>
            </a:r>
            <a:r>
              <a:rPr lang="cs-CZ" b="1" dirty="0" smtClean="0"/>
              <a:t>8 %</a:t>
            </a:r>
            <a:r>
              <a:rPr lang="cs-CZ" dirty="0" smtClean="0"/>
              <a:t>.</a:t>
            </a:r>
          </a:p>
          <a:p>
            <a:pPr marL="182563" indent="-182563">
              <a:lnSpc>
                <a:spcPct val="135000"/>
              </a:lnSpc>
              <a:defRPr/>
            </a:pPr>
            <a:r>
              <a:rPr lang="cs-CZ" dirty="0" smtClean="0"/>
              <a:t>	Studie 2: 	výskyt CMP ve skupině A je 0,9 %, ve skupině B je 1,5 %.</a:t>
            </a:r>
          </a:p>
          <a:p>
            <a:pPr marL="182563" indent="-182563">
              <a:lnSpc>
                <a:spcPct val="135000"/>
              </a:lnSpc>
              <a:defRPr/>
            </a:pPr>
            <a:r>
              <a:rPr lang="cs-CZ" dirty="0" smtClean="0"/>
              <a:t>			Relativní změna v účinnosti = </a:t>
            </a:r>
            <a:r>
              <a:rPr lang="cs-CZ" b="1" dirty="0" smtClean="0"/>
              <a:t>40 %</a:t>
            </a:r>
            <a:r>
              <a:rPr lang="cs-CZ" dirty="0" smtClean="0"/>
              <a:t>; absolutní změna = </a:t>
            </a:r>
            <a:r>
              <a:rPr lang="cs-CZ" b="1" dirty="0" smtClean="0"/>
              <a:t>0,6 %</a:t>
            </a:r>
            <a:r>
              <a:rPr lang="cs-CZ" dirty="0" smtClean="0"/>
              <a:t>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Výsledkem je rozdílný přínos léčby při stejné relativní účinnosti.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typy dat – </a:t>
            </a:r>
            <a:r>
              <a:rPr lang="cs-CZ" dirty="0" err="1" smtClean="0"/>
              <a:t>cenzorovaná</a:t>
            </a:r>
            <a:r>
              <a:rPr lang="cs-CZ" dirty="0" smtClean="0"/>
              <a:t> data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err="1" smtClean="0"/>
              <a:t>Cenzorovaná</a:t>
            </a:r>
            <a:r>
              <a:rPr lang="cs-CZ" b="1" dirty="0" smtClean="0"/>
              <a:t> data </a:t>
            </a:r>
            <a:r>
              <a:rPr lang="cs-CZ" dirty="0" smtClean="0"/>
              <a:t>charakterizují experimenty, kde sledujeme čas do výskytu předem definované události.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V průběhu sledování událost nemusí nastat u všech subjektů. Subjekty však nelze vinit z toho, že jsme u nich nebyli schopni danou událost pozorovat a už vůbec je nelze z hodnocení vyloučit.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O čase sledování takového subjektu pak mluvíme jako o </a:t>
            </a:r>
            <a:r>
              <a:rPr lang="cs-CZ" b="1" dirty="0" err="1" smtClean="0"/>
              <a:t>cenzorovaném</a:t>
            </a:r>
            <a:r>
              <a:rPr lang="cs-CZ" dirty="0" smtClean="0"/>
              <a:t>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Toto označení indikuje, že sledování bylo ukončeno dříve, než u subjektu došlo k definované události. Nevíme tedy, kdy a jestli vůbec daná událost u subjektu nastala, víme pouze, že nenastala před ukončením sledování.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typy dat – </a:t>
            </a:r>
            <a:r>
              <a:rPr lang="cs-CZ" dirty="0" err="1" smtClean="0"/>
              <a:t>cenzorovaná</a:t>
            </a:r>
            <a:r>
              <a:rPr lang="cs-CZ" dirty="0" smtClean="0"/>
              <a:t> data</a:t>
            </a:r>
            <a:endParaRPr lang="cs-CZ" dirty="0"/>
          </a:p>
        </p:txBody>
      </p:sp>
      <p:grpSp>
        <p:nvGrpSpPr>
          <p:cNvPr id="33" name="Skupina 32"/>
          <p:cNvGrpSpPr/>
          <p:nvPr/>
        </p:nvGrpSpPr>
        <p:grpSpPr>
          <a:xfrm>
            <a:off x="1142976" y="2066148"/>
            <a:ext cx="6771099" cy="3505992"/>
            <a:chOff x="1142976" y="2000240"/>
            <a:chExt cx="6771099" cy="3505992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3811342" y="3757554"/>
              <a:ext cx="6671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 dirty="0"/>
                <a:t>Úmrtí</a:t>
              </a: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4388968" y="4355687"/>
              <a:ext cx="6671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 dirty="0"/>
                <a:t>Úmrtí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5434365" y="3596042"/>
              <a:ext cx="2000264" cy="530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cs-CZ" sz="1600" dirty="0"/>
                <a:t>Ukončení </a:t>
              </a:r>
              <a:r>
                <a:rPr lang="cs-CZ" sz="1600" dirty="0" smtClean="0"/>
                <a:t>studie</a:t>
              </a:r>
              <a:endParaRPr lang="cs-CZ" sz="1600" dirty="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4148481" y="2095844"/>
              <a:ext cx="1096969" cy="636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cs-CZ" sz="1600" dirty="0"/>
                <a:t>Ztracen ze sledování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6434497" y="2595910"/>
              <a:ext cx="1479578" cy="61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cs-CZ" sz="1600" dirty="0"/>
                <a:t>Nepozorované časy úmrtí</a:t>
              </a:r>
            </a:p>
          </p:txBody>
        </p:sp>
        <p:cxnSp>
          <p:nvCxnSpPr>
            <p:cNvPr id="13" name="Přímá spojovací šipka 12"/>
            <p:cNvCxnSpPr/>
            <p:nvPr/>
          </p:nvCxnSpPr>
          <p:spPr>
            <a:xfrm>
              <a:off x="1290960" y="5096240"/>
              <a:ext cx="5004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čára 14"/>
            <p:cNvCxnSpPr/>
            <p:nvPr/>
          </p:nvCxnSpPr>
          <p:spPr>
            <a:xfrm rot="16200000" flipV="1">
              <a:off x="-257040" y="3549828"/>
              <a:ext cx="3096000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>
              <a:off x="3886365" y="3548240"/>
              <a:ext cx="309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ovací čára 17"/>
            <p:cNvCxnSpPr/>
            <p:nvPr/>
          </p:nvCxnSpPr>
          <p:spPr>
            <a:xfrm rot="10800000" flipH="1" flipV="1">
              <a:off x="2382233" y="4524735"/>
              <a:ext cx="2052000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ovací čára 18"/>
            <p:cNvCxnSpPr/>
            <p:nvPr/>
          </p:nvCxnSpPr>
          <p:spPr>
            <a:xfrm rot="10800000" flipH="1" flipV="1">
              <a:off x="2602729" y="3929418"/>
              <a:ext cx="1260000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0800000" flipH="1" flipV="1">
              <a:off x="3094365" y="3334101"/>
              <a:ext cx="2340000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10800000" flipH="1" flipV="1">
              <a:off x="1998597" y="2738784"/>
              <a:ext cx="3204000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ovací čára 21"/>
            <p:cNvCxnSpPr/>
            <p:nvPr/>
          </p:nvCxnSpPr>
          <p:spPr>
            <a:xfrm rot="10800000" flipH="1" flipV="1">
              <a:off x="3016183" y="2738784"/>
              <a:ext cx="3204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ovací čára 22"/>
            <p:cNvCxnSpPr/>
            <p:nvPr/>
          </p:nvCxnSpPr>
          <p:spPr>
            <a:xfrm rot="10800000" flipH="1" flipV="1">
              <a:off x="3944877" y="3334101"/>
              <a:ext cx="3204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1142976" y="5167678"/>
              <a:ext cx="2888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smtClean="0"/>
                <a:t>0</a:t>
              </a:r>
              <a:endParaRPr lang="cs-CZ" sz="1600" dirty="0"/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5952064" y="5167678"/>
              <a:ext cx="2535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smtClean="0"/>
                <a:t>t</a:t>
              </a:r>
              <a:endParaRPr lang="cs-CZ" sz="1600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246970" y="4524736"/>
              <a:ext cx="3225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smtClean="0"/>
                <a:t>t</a:t>
              </a:r>
              <a:r>
                <a:rPr lang="cs-CZ" sz="1600" baseline="-25000" dirty="0" smtClean="0"/>
                <a:t>1</a:t>
              </a:r>
              <a:endParaRPr lang="cs-CZ" sz="1600" baseline="-25000" dirty="0"/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3071466" y="3935126"/>
              <a:ext cx="3225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smtClean="0"/>
                <a:t>t</a:t>
              </a:r>
              <a:r>
                <a:rPr lang="cs-CZ" sz="1600" baseline="-25000" dirty="0" smtClean="0"/>
                <a:t>2</a:t>
              </a:r>
              <a:endParaRPr lang="cs-CZ" sz="1600" baseline="-25000" dirty="0"/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6111973" y="3328396"/>
              <a:ext cx="3225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smtClean="0"/>
                <a:t>t</a:t>
              </a:r>
              <a:r>
                <a:rPr lang="cs-CZ" sz="1600" baseline="-25000" dirty="0" smtClean="0"/>
                <a:t>3</a:t>
              </a:r>
              <a:endParaRPr lang="cs-CZ" sz="1600" baseline="-25000" dirty="0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5603875" y="2738786"/>
              <a:ext cx="3225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smtClean="0"/>
                <a:t>t</a:t>
              </a:r>
              <a:r>
                <a:rPr lang="cs-CZ" sz="1600" baseline="-25000" dirty="0" smtClean="0"/>
                <a:t>4</a:t>
              </a:r>
              <a:endParaRPr lang="cs-CZ" sz="1600" baseline="-25000" dirty="0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4138818" y="3328396"/>
              <a:ext cx="3401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smtClean="0"/>
                <a:t>c</a:t>
              </a:r>
              <a:r>
                <a:rPr lang="cs-CZ" sz="1600" baseline="-25000" dirty="0" smtClean="0"/>
                <a:t>3</a:t>
              </a:r>
              <a:endParaRPr lang="cs-CZ" sz="1600" baseline="-25000" dirty="0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3388512" y="2738786"/>
              <a:ext cx="3401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smtClean="0"/>
                <a:t>c</a:t>
              </a:r>
              <a:r>
                <a:rPr lang="cs-CZ" sz="1600" baseline="-25000" dirty="0" smtClean="0"/>
                <a:t>4</a:t>
              </a:r>
              <a:endParaRPr lang="cs-CZ" sz="1600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315" y="1214422"/>
            <a:ext cx="8215370" cy="1470025"/>
          </a:xfrm>
        </p:spPr>
        <p:txBody>
          <a:bodyPr>
            <a:noAutofit/>
          </a:bodyPr>
          <a:lstStyle/>
          <a:p>
            <a:pPr indent="265113">
              <a:lnSpc>
                <a:spcPct val="120000"/>
              </a:lnSpc>
              <a:defRPr/>
            </a:pPr>
            <a:r>
              <a:rPr lang="cs-CZ" dirty="0" smtClean="0"/>
              <a:t>3.</a:t>
            </a:r>
            <a:r>
              <a:rPr lang="en-US" dirty="0" smtClean="0"/>
              <a:t> </a:t>
            </a:r>
            <a:r>
              <a:rPr lang="cs-CZ" dirty="0" smtClean="0"/>
              <a:t>Vizualizace a popis různých typů dat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Reálná data</a:t>
            </a:r>
            <a:endParaRPr lang="cs-CZ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 l="1563" t="15278" r="21484" b="15277"/>
          <a:stretch>
            <a:fillRect/>
          </a:stretch>
        </p:blipFill>
        <p:spPr bwMode="auto">
          <a:xfrm>
            <a:off x="72000" y="1428736"/>
            <a:ext cx="9000000" cy="456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315" y="1214422"/>
            <a:ext cx="8215370" cy="1470025"/>
          </a:xfrm>
        </p:spPr>
        <p:txBody>
          <a:bodyPr/>
          <a:lstStyle/>
          <a:p>
            <a:r>
              <a:rPr lang="cs-CZ" dirty="0" smtClean="0"/>
              <a:t>1.</a:t>
            </a:r>
            <a:r>
              <a:rPr lang="en-US" dirty="0" smtClean="0"/>
              <a:t> </a:t>
            </a:r>
            <a:r>
              <a:rPr lang="cs-CZ" dirty="0" smtClean="0"/>
              <a:t>Jak vznikají data?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 popis a vizualizace dat třeba?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Chceme </a:t>
            </a:r>
            <a:r>
              <a:rPr lang="cs-CZ" b="1" dirty="0" smtClean="0"/>
              <a:t>zpřehlednit</a:t>
            </a:r>
            <a:r>
              <a:rPr lang="cs-CZ" dirty="0" smtClean="0"/>
              <a:t> pozorovaná data – ve vhodných grafech.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Chceme </a:t>
            </a:r>
            <a:r>
              <a:rPr lang="cs-CZ" b="1" dirty="0" smtClean="0"/>
              <a:t>zachytit</a:t>
            </a:r>
            <a:r>
              <a:rPr lang="cs-CZ" dirty="0" smtClean="0"/>
              <a:t> případné odlehlé a </a:t>
            </a:r>
            <a:r>
              <a:rPr lang="cs-CZ" b="1" dirty="0" smtClean="0"/>
              <a:t>extrémní</a:t>
            </a:r>
            <a:r>
              <a:rPr lang="cs-CZ" dirty="0" smtClean="0"/>
              <a:t> body nebo nečekané, </a:t>
            </a:r>
            <a:r>
              <a:rPr lang="cs-CZ" b="1" dirty="0" smtClean="0"/>
              <a:t>nelogické</a:t>
            </a:r>
            <a:r>
              <a:rPr lang="cs-CZ" dirty="0" smtClean="0"/>
              <a:t> hodnoty. 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Chceme </a:t>
            </a:r>
            <a:r>
              <a:rPr lang="cs-CZ" b="1" dirty="0" smtClean="0"/>
              <a:t>popsat </a:t>
            </a:r>
            <a:r>
              <a:rPr lang="cs-CZ" dirty="0" smtClean="0"/>
              <a:t>naměřené hodnoty.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Chceme vypočítat vhodné sumární statistiky, které budou pozorovaná data dále </a:t>
            </a:r>
            <a:r>
              <a:rPr lang="cs-CZ" b="1" dirty="0" smtClean="0"/>
              <a:t>zastupovat</a:t>
            </a:r>
            <a:r>
              <a:rPr lang="cs-CZ" dirty="0" smtClean="0"/>
              <a:t> při prezentaci, srovnáních apod. Chceme pozorovanou informaci „uložit“ v zástupných statistikách, použití všech pozorovaných dat je nepraktické až nemožné.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jsou výstupy popisné analýzy?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Obecně neformální, jde o </a:t>
            </a:r>
            <a:r>
              <a:rPr lang="cs-CZ" b="1" dirty="0" smtClean="0"/>
              <a:t>shrnutí pozorovaného </a:t>
            </a:r>
            <a:r>
              <a:rPr lang="cs-CZ" dirty="0" smtClean="0"/>
              <a:t>a ne o formální testování.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Vztahují se pouze na pozorovaná data</a:t>
            </a:r>
            <a:r>
              <a:rPr lang="cs-CZ" dirty="0" smtClean="0"/>
              <a:t> (respektive na experimentální vzorek).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Mohou sloužit jako </a:t>
            </a:r>
            <a:r>
              <a:rPr lang="cs-CZ" b="1" dirty="0" smtClean="0"/>
              <a:t>podklad pro stanovení hypotéz</a:t>
            </a:r>
            <a:r>
              <a:rPr lang="cs-CZ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chceme u dat popsat?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Kvalitativní data </a:t>
            </a:r>
            <a:r>
              <a:rPr lang="cs-CZ" dirty="0" smtClean="0"/>
              <a:t>– četnosti (absolutní i relativní) jednotlivých kategorií.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Kvantitativní data </a:t>
            </a:r>
            <a:r>
              <a:rPr lang="cs-CZ" dirty="0" smtClean="0"/>
              <a:t>– těžiště a rozsah pozorovaných hodnot.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571472" y="2903644"/>
            <a:ext cx="7990026" cy="3372728"/>
            <a:chOff x="571472" y="2903644"/>
            <a:chExt cx="7990026" cy="3372728"/>
          </a:xfrm>
        </p:grpSpPr>
        <p:pic>
          <p:nvPicPr>
            <p:cNvPr id="665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8108" t="17509" r="9459" b="10740"/>
            <a:stretch>
              <a:fillRect/>
            </a:stretch>
          </p:blipFill>
          <p:spPr bwMode="auto">
            <a:xfrm>
              <a:off x="571472" y="2903644"/>
              <a:ext cx="3729056" cy="32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Přímá spojovací šipka 6"/>
            <p:cNvCxnSpPr/>
            <p:nvPr/>
          </p:nvCxnSpPr>
          <p:spPr>
            <a:xfrm rot="5400000">
              <a:off x="1389520" y="4339738"/>
              <a:ext cx="2520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šipka 8"/>
            <p:cNvCxnSpPr/>
            <p:nvPr/>
          </p:nvCxnSpPr>
          <p:spPr>
            <a:xfrm>
              <a:off x="1650182" y="5403974"/>
              <a:ext cx="2000264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56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5734" t="23098" r="18706" b="14402"/>
            <a:stretch>
              <a:fillRect/>
            </a:stretch>
          </p:blipFill>
          <p:spPr bwMode="auto">
            <a:xfrm>
              <a:off x="5000628" y="3000372"/>
              <a:ext cx="3560870" cy="32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Přímá spojovací šipka 10"/>
            <p:cNvCxnSpPr/>
            <p:nvPr/>
          </p:nvCxnSpPr>
          <p:spPr>
            <a:xfrm rot="5400000">
              <a:off x="4293582" y="4339894"/>
              <a:ext cx="2520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1"/>
            <p:cNvCxnSpPr/>
            <p:nvPr/>
          </p:nvCxnSpPr>
          <p:spPr>
            <a:xfrm>
              <a:off x="5429256" y="5404130"/>
              <a:ext cx="1404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„těžiště“ – míry polohy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428736"/>
            <a:ext cx="50887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Mějme pozorované hodnoty: </a:t>
            </a:r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Seřaďme je podle velikosti:</a:t>
            </a:r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Minimum </a:t>
            </a:r>
            <a:r>
              <a:rPr lang="cs-CZ" dirty="0" smtClean="0"/>
              <a:t>a </a:t>
            </a:r>
            <a:r>
              <a:rPr lang="cs-CZ" b="1" dirty="0" smtClean="0"/>
              <a:t>maximum </a:t>
            </a:r>
            <a:r>
              <a:rPr lang="cs-CZ" dirty="0" smtClean="0"/>
              <a:t>– nejmenší a největší pozorovaná hodnota nám dávají obraz o tom, kde se na ose x pohybujeme.</a:t>
            </a:r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Průměr </a:t>
            </a:r>
            <a:r>
              <a:rPr lang="cs-CZ" dirty="0" smtClean="0"/>
              <a:t>– charakterizuje hodnotu, kolem které kolísají ostatní pozorované hodnoty. Je to fyzikální obraz těžiště stejně hmotných bodů ose </a:t>
            </a:r>
            <a:r>
              <a:rPr lang="cs-CZ" dirty="0" err="1" smtClean="0"/>
              <a:t>x</a:t>
            </a:r>
            <a:r>
              <a:rPr lang="cs-CZ" dirty="0" smtClean="0"/>
              <a:t>.</a:t>
            </a:r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Medián</a:t>
            </a:r>
            <a:r>
              <a:rPr lang="cs-CZ" dirty="0" smtClean="0"/>
              <a:t> – je to prostřední pozorovaná hodnota. Dělí pozorované hodnoty na dvě půlky, půlka hodnot je menší a půlka hodnot je větší než medián.</a:t>
            </a:r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5929322" y="3896453"/>
          <a:ext cx="10668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0" name="Rovnice" r:id="rId4" imgW="711000" imgH="431640" progId="Equation.3">
                  <p:embed/>
                </p:oleObj>
              </mc:Choice>
              <mc:Fallback>
                <p:oleObj name="Rovnice" r:id="rId4" imgW="7110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22" y="3896453"/>
                        <a:ext cx="1066800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1" name="Object 2"/>
          <p:cNvGraphicFramePr>
            <a:graphicFrameLocks noChangeAspect="1"/>
          </p:cNvGraphicFramePr>
          <p:nvPr/>
        </p:nvGraphicFramePr>
        <p:xfrm>
          <a:off x="3857620" y="1500174"/>
          <a:ext cx="10287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1" name="Rovnice" r:id="rId6" imgW="685800" imgH="228600" progId="Equation.3">
                  <p:embed/>
                </p:oleObj>
              </mc:Choice>
              <mc:Fallback>
                <p:oleObj name="Rovnice" r:id="rId6" imgW="685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1500174"/>
                        <a:ext cx="102870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2" name="Object 2"/>
          <p:cNvGraphicFramePr>
            <a:graphicFrameLocks noChangeAspect="1"/>
          </p:cNvGraphicFramePr>
          <p:nvPr/>
        </p:nvGraphicFramePr>
        <p:xfrm>
          <a:off x="3857620" y="1857364"/>
          <a:ext cx="17907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2" name="Rovnice" r:id="rId8" imgW="1193760" imgH="241200" progId="Equation.3">
                  <p:embed/>
                </p:oleObj>
              </mc:Choice>
              <mc:Fallback>
                <p:oleObj name="Rovnice" r:id="rId8" imgW="119376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1857364"/>
                        <a:ext cx="179070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3" name="Object 2"/>
          <p:cNvGraphicFramePr>
            <a:graphicFrameLocks noChangeAspect="1"/>
          </p:cNvGraphicFramePr>
          <p:nvPr/>
        </p:nvGraphicFramePr>
        <p:xfrm>
          <a:off x="5929322" y="2590216"/>
          <a:ext cx="97155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3" name="Rovnice" r:id="rId10" imgW="647640" imgH="482400" progId="Equation.3">
                  <p:embed/>
                </p:oleObj>
              </mc:Choice>
              <mc:Fallback>
                <p:oleObj name="Rovnice" r:id="rId10" imgW="64764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22" y="2590216"/>
                        <a:ext cx="971550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4" name="Object 2"/>
          <p:cNvGraphicFramePr>
            <a:graphicFrameLocks noChangeAspect="1"/>
          </p:cNvGraphicFramePr>
          <p:nvPr/>
        </p:nvGraphicFramePr>
        <p:xfrm>
          <a:off x="5948363" y="5038725"/>
          <a:ext cx="19812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4" name="Rovnice" r:id="rId12" imgW="1320480" imgH="482400" progId="Equation.3">
                  <p:embed/>
                </p:oleObj>
              </mc:Choice>
              <mc:Fallback>
                <p:oleObj name="Rovnice" r:id="rId12" imgW="132048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363" y="5038725"/>
                        <a:ext cx="1981200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7948058" y="5072074"/>
            <a:ext cx="10550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dirty="0" smtClean="0"/>
              <a:t>pro </a:t>
            </a:r>
            <a:r>
              <a:rPr lang="cs-CZ" sz="1600" i="1" dirty="0" smtClean="0"/>
              <a:t>n</a:t>
            </a:r>
            <a:r>
              <a:rPr lang="cs-CZ" sz="1600" dirty="0" smtClean="0"/>
              <a:t> liché</a:t>
            </a:r>
            <a:endParaRPr lang="cs-CZ" sz="1600" dirty="0"/>
          </a:p>
        </p:txBody>
      </p:sp>
      <p:sp>
        <p:nvSpPr>
          <p:cNvPr id="10" name="Obdélník 9"/>
          <p:cNvSpPr/>
          <p:nvPr/>
        </p:nvSpPr>
        <p:spPr>
          <a:xfrm>
            <a:off x="7951645" y="5447900"/>
            <a:ext cx="10631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dirty="0" smtClean="0"/>
              <a:t>pro </a:t>
            </a:r>
            <a:r>
              <a:rPr lang="cs-CZ" sz="1600" i="1" dirty="0" smtClean="0"/>
              <a:t>n</a:t>
            </a:r>
            <a:r>
              <a:rPr lang="cs-CZ" sz="1600" dirty="0" smtClean="0"/>
              <a:t> sudé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</a:t>
            </a:r>
            <a:r>
              <a:rPr lang="cs-CZ" dirty="0" smtClean="0"/>
              <a:t>mediánu</a:t>
            </a:r>
            <a:endParaRPr lang="cs-CZ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Příklad 1</a:t>
            </a:r>
            <a:r>
              <a:rPr lang="cs-CZ" dirty="0" smtClean="0"/>
              <a:t>: N = 8</a:t>
            </a:r>
          </a:p>
          <a:p>
            <a:pPr marL="182563" lvl="0" indent="-182563">
              <a:lnSpc>
                <a:spcPct val="135000"/>
              </a:lnSpc>
              <a:defRPr/>
            </a:pPr>
            <a:r>
              <a:rPr lang="cs-CZ" dirty="0" smtClean="0"/>
              <a:t>	(n + 1) / 2 pozice je „mezi“ 4. a 5. prvkem po seřazení – uděláme průměr</a:t>
            </a:r>
          </a:p>
          <a:p>
            <a:pPr marL="182563" lvl="0" indent="-182563">
              <a:lnSpc>
                <a:spcPct val="135000"/>
              </a:lnSpc>
              <a:defRPr/>
            </a:pPr>
            <a:r>
              <a:rPr lang="cs-CZ" dirty="0" smtClean="0"/>
              <a:t>	Data = 6  1  7  4  3  2  7  8 		</a:t>
            </a:r>
          </a:p>
          <a:p>
            <a:pPr marL="182563" lvl="0" indent="-182563">
              <a:lnSpc>
                <a:spcPct val="135000"/>
              </a:lnSpc>
              <a:defRPr/>
            </a:pPr>
            <a:r>
              <a:rPr lang="cs-CZ" dirty="0" smtClean="0"/>
              <a:t>	Seřazená data = 1  2  3  4  6  7  </a:t>
            </a:r>
            <a:r>
              <a:rPr lang="cs-CZ" dirty="0" err="1" smtClean="0"/>
              <a:t>7</a:t>
            </a:r>
            <a:r>
              <a:rPr lang="cs-CZ" dirty="0" smtClean="0"/>
              <a:t>  8</a:t>
            </a:r>
          </a:p>
          <a:p>
            <a:pPr marL="182563" lvl="0" indent="-182563">
              <a:lnSpc>
                <a:spcPct val="135000"/>
              </a:lnSpc>
              <a:defRPr/>
            </a:pPr>
            <a:r>
              <a:rPr lang="cs-CZ" dirty="0" smtClean="0"/>
              <a:t>	Medián = (4 + 6) / 2 = 5</a:t>
            </a:r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Příklad 2</a:t>
            </a:r>
            <a:r>
              <a:rPr lang="cs-CZ" dirty="0" smtClean="0"/>
              <a:t>: N = 9</a:t>
            </a:r>
          </a:p>
          <a:p>
            <a:pPr marL="182563" lvl="0" indent="-182563">
              <a:lnSpc>
                <a:spcPct val="135000"/>
              </a:lnSpc>
              <a:defRPr/>
            </a:pPr>
            <a:r>
              <a:rPr lang="cs-CZ" dirty="0" smtClean="0"/>
              <a:t>	(n + 1) / 2 pozice znamená 5. pozice po seřazení</a:t>
            </a:r>
          </a:p>
          <a:p>
            <a:pPr marL="182563" lvl="0" indent="-182563">
              <a:lnSpc>
                <a:spcPct val="135000"/>
              </a:lnSpc>
              <a:defRPr/>
            </a:pPr>
            <a:r>
              <a:rPr lang="cs-CZ" dirty="0" smtClean="0"/>
              <a:t>	Data = 3,0  4,2  1,1  2,5  2,2  3,8  5,6  2,7  1,7 </a:t>
            </a:r>
          </a:p>
          <a:p>
            <a:pPr marL="182563" lvl="0" indent="-182563">
              <a:lnSpc>
                <a:spcPct val="135000"/>
              </a:lnSpc>
              <a:defRPr/>
            </a:pPr>
            <a:r>
              <a:rPr lang="cs-CZ" dirty="0" smtClean="0"/>
              <a:t>	Seřazená data = 1,1  </a:t>
            </a:r>
            <a:r>
              <a:rPr lang="cs-CZ" dirty="0" err="1" smtClean="0"/>
              <a:t>1</a:t>
            </a:r>
            <a:r>
              <a:rPr lang="cs-CZ" dirty="0" smtClean="0"/>
              <a:t>,7  2,2  </a:t>
            </a:r>
            <a:r>
              <a:rPr lang="cs-CZ" dirty="0" err="1" smtClean="0"/>
              <a:t>2</a:t>
            </a:r>
            <a:r>
              <a:rPr lang="cs-CZ" dirty="0" smtClean="0"/>
              <a:t>,5  2,7  3,0  3,8  4,2  5,6</a:t>
            </a:r>
          </a:p>
          <a:p>
            <a:pPr marL="182563" lvl="0" indent="-182563">
              <a:lnSpc>
                <a:spcPct val="135000"/>
              </a:lnSpc>
              <a:defRPr/>
            </a:pPr>
            <a:r>
              <a:rPr lang="cs-CZ" dirty="0" smtClean="0"/>
              <a:t>	Medián = 2,7	</a:t>
            </a:r>
          </a:p>
        </p:txBody>
      </p:sp>
      <p:sp>
        <p:nvSpPr>
          <p:cNvPr id="534541" name="Oval 13"/>
          <p:cNvSpPr>
            <a:spLocks noChangeArrowheads="1"/>
          </p:cNvSpPr>
          <p:nvPr/>
        </p:nvSpPr>
        <p:spPr bwMode="auto">
          <a:xfrm>
            <a:off x="3080681" y="2786058"/>
            <a:ext cx="500066" cy="431800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34542" name="Oval 14"/>
          <p:cNvSpPr>
            <a:spLocks noChangeArrowheads="1"/>
          </p:cNvSpPr>
          <p:nvPr/>
        </p:nvSpPr>
        <p:spPr bwMode="auto">
          <a:xfrm>
            <a:off x="3973448" y="5009514"/>
            <a:ext cx="455676" cy="431800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Průměr vs. medián</a:t>
            </a:r>
          </a:p>
        </p:txBody>
      </p:sp>
      <p:sp>
        <p:nvSpPr>
          <p:cNvPr id="521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2588" y="836613"/>
            <a:ext cx="8650287" cy="5545137"/>
          </a:xfrm>
        </p:spPr>
        <p:txBody>
          <a:bodyPr/>
          <a:lstStyle/>
          <a:p>
            <a:pPr lvl="2" algn="ctr">
              <a:buFont typeface="Wingdings" pitchFamily="2" charset="2"/>
              <a:buNone/>
            </a:pPr>
            <a:endParaRPr lang="cs-CZ" sz="1800"/>
          </a:p>
          <a:p>
            <a:pPr lvl="3">
              <a:buFont typeface="Wingdings" pitchFamily="2" charset="2"/>
              <a:buNone/>
            </a:pPr>
            <a:endParaRPr lang="cs-CZ" sz="220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Máme-li symetrická data, je výsledek výpočtu průměru i mediánu podobný.</a:t>
            </a:r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Vše je OK.</a:t>
            </a:r>
          </a:p>
        </p:txBody>
      </p:sp>
      <p:pic>
        <p:nvPicPr>
          <p:cNvPr id="18" name="Obrázek 17" descr="hist_prum_med.jpeg"/>
          <p:cNvPicPr>
            <a:picLocks noChangeAspect="1"/>
          </p:cNvPicPr>
          <p:nvPr/>
        </p:nvPicPr>
        <p:blipFill>
          <a:blip r:embed="rId4" cstate="print"/>
          <a:srcRect l="4954" t="13229" b="7395"/>
          <a:stretch>
            <a:fillRect/>
          </a:stretch>
        </p:blipFill>
        <p:spPr>
          <a:xfrm>
            <a:off x="1214414" y="3120768"/>
            <a:ext cx="3453728" cy="2880000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1941197" y="2714620"/>
            <a:ext cx="2000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dirty="0" smtClean="0"/>
              <a:t>Systolický tlak u mužů</a:t>
            </a:r>
            <a:endParaRPr lang="cs-CZ" sz="1600" dirty="0"/>
          </a:p>
        </p:txBody>
      </p:sp>
      <p:sp>
        <p:nvSpPr>
          <p:cNvPr id="20" name="Obdélník 19"/>
          <p:cNvSpPr/>
          <p:nvPr/>
        </p:nvSpPr>
        <p:spPr>
          <a:xfrm>
            <a:off x="2449797" y="6000768"/>
            <a:ext cx="9829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dirty="0" smtClean="0"/>
              <a:t>Tlak (</a:t>
            </a:r>
            <a:r>
              <a:rPr lang="cs-CZ" sz="1200" dirty="0" err="1" smtClean="0"/>
              <a:t>mmHg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21" name="Obdélník 20"/>
          <p:cNvSpPr/>
          <p:nvPr/>
        </p:nvSpPr>
        <p:spPr>
          <a:xfrm rot="16200000">
            <a:off x="537457" y="4320272"/>
            <a:ext cx="9165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dirty="0" smtClean="0"/>
              <a:t>Počet mužů</a:t>
            </a:r>
            <a:endParaRPr lang="cs-CZ" sz="1200" dirty="0"/>
          </a:p>
        </p:txBody>
      </p:sp>
      <p:sp>
        <p:nvSpPr>
          <p:cNvPr id="22" name="Obdélník 21"/>
          <p:cNvSpPr/>
          <p:nvPr/>
        </p:nvSpPr>
        <p:spPr>
          <a:xfrm>
            <a:off x="5673783" y="3545475"/>
            <a:ext cx="2069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dirty="0" smtClean="0"/>
              <a:t>Průměr = 149,9 </a:t>
            </a:r>
            <a:r>
              <a:rPr lang="cs-CZ" sz="1600" dirty="0" err="1" smtClean="0"/>
              <a:t>mmHg</a:t>
            </a:r>
            <a:endParaRPr lang="cs-CZ" sz="1600" dirty="0"/>
          </a:p>
        </p:txBody>
      </p:sp>
      <p:sp>
        <p:nvSpPr>
          <p:cNvPr id="23" name="Obdélník 22"/>
          <p:cNvSpPr/>
          <p:nvPr/>
        </p:nvSpPr>
        <p:spPr>
          <a:xfrm>
            <a:off x="5673783" y="4572008"/>
            <a:ext cx="20826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dirty="0" smtClean="0"/>
              <a:t>Medián = 150,0 </a:t>
            </a:r>
            <a:r>
              <a:rPr lang="cs-CZ" sz="1600" dirty="0" err="1" smtClean="0"/>
              <a:t>mmHg</a:t>
            </a:r>
            <a:endParaRPr lang="cs-CZ" sz="1600" dirty="0"/>
          </a:p>
        </p:txBody>
      </p:sp>
      <p:sp>
        <p:nvSpPr>
          <p:cNvPr id="24" name="Šipka dolů 23"/>
          <p:cNvSpPr/>
          <p:nvPr/>
        </p:nvSpPr>
        <p:spPr>
          <a:xfrm rot="5400000" flipV="1">
            <a:off x="5107785" y="3357562"/>
            <a:ext cx="21431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 rot="5400000" flipV="1">
            <a:off x="5107785" y="4384095"/>
            <a:ext cx="21431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89" name="Rectangle 1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dirty="0"/>
              <a:t>Průměr vs. medián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697694" y="1428736"/>
            <a:ext cx="774861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Nemáme-li symetrická data, je výsledek výpočtu průměru i mediánu rozdílný.</a:t>
            </a:r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Není to OK. Výpočet průměru je v tuto chvíli nevhodný!</a:t>
            </a:r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Příklad 1</a:t>
            </a:r>
            <a:r>
              <a:rPr lang="cs-CZ" dirty="0" smtClean="0"/>
              <a:t>:</a:t>
            </a:r>
            <a:r>
              <a:rPr lang="cs-CZ" b="1" dirty="0" smtClean="0"/>
              <a:t> </a:t>
            </a:r>
            <a:r>
              <a:rPr lang="cs-CZ" dirty="0" smtClean="0"/>
              <a:t>známkování ve škole</a:t>
            </a:r>
          </a:p>
          <a:p>
            <a:pPr marL="639763" lvl="1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sz="1600" dirty="0" smtClean="0"/>
              <a:t>Student A: 1, </a:t>
            </a:r>
            <a:r>
              <a:rPr lang="cs-CZ" sz="1600" dirty="0" err="1" smtClean="0"/>
              <a:t>1</a:t>
            </a:r>
            <a:r>
              <a:rPr lang="cs-CZ" sz="1600" dirty="0" smtClean="0"/>
              <a:t>, </a:t>
            </a:r>
            <a:r>
              <a:rPr lang="cs-CZ" sz="1600" dirty="0" err="1" smtClean="0"/>
              <a:t>1</a:t>
            </a:r>
            <a:r>
              <a:rPr lang="cs-CZ" sz="1600" dirty="0" smtClean="0"/>
              <a:t>, </a:t>
            </a:r>
            <a:r>
              <a:rPr lang="cs-CZ" sz="1600" dirty="0" err="1" smtClean="0"/>
              <a:t>1</a:t>
            </a:r>
            <a:r>
              <a:rPr lang="cs-CZ" sz="1600" dirty="0" smtClean="0"/>
              <a:t>, 2, 1, </a:t>
            </a:r>
            <a:r>
              <a:rPr lang="cs-CZ" sz="1600" dirty="0" err="1" smtClean="0"/>
              <a:t>1</a:t>
            </a:r>
            <a:r>
              <a:rPr lang="cs-CZ" sz="1600" dirty="0" smtClean="0"/>
              <a:t>, </a:t>
            </a:r>
            <a:r>
              <a:rPr lang="cs-CZ" sz="1600" dirty="0" err="1" smtClean="0"/>
              <a:t>1</a:t>
            </a:r>
            <a:r>
              <a:rPr lang="cs-CZ" sz="1600" dirty="0" smtClean="0"/>
              <a:t>, </a:t>
            </a:r>
            <a:r>
              <a:rPr lang="cs-CZ" sz="1600" dirty="0" err="1" smtClean="0"/>
              <a:t>1</a:t>
            </a:r>
            <a:r>
              <a:rPr lang="cs-CZ" sz="1600" dirty="0" smtClean="0"/>
              <a:t>, </a:t>
            </a:r>
            <a:r>
              <a:rPr lang="cs-CZ" sz="1600" dirty="0" err="1" smtClean="0"/>
              <a:t>1</a:t>
            </a:r>
            <a:r>
              <a:rPr lang="cs-CZ" sz="1600" dirty="0" smtClean="0"/>
              <a:t>, </a:t>
            </a:r>
            <a:r>
              <a:rPr lang="cs-CZ" sz="1600" dirty="0" err="1" smtClean="0"/>
              <a:t>1</a:t>
            </a:r>
            <a:r>
              <a:rPr lang="cs-CZ" sz="1600" dirty="0" smtClean="0"/>
              <a:t>, </a:t>
            </a:r>
            <a:r>
              <a:rPr lang="cs-CZ" sz="1600" dirty="0" err="1" smtClean="0"/>
              <a:t>1</a:t>
            </a:r>
            <a:r>
              <a:rPr lang="cs-CZ" sz="1600" dirty="0" smtClean="0"/>
              <a:t>, </a:t>
            </a:r>
            <a:r>
              <a:rPr lang="cs-CZ" sz="1600" dirty="0" err="1" smtClean="0"/>
              <a:t>1</a:t>
            </a:r>
            <a:r>
              <a:rPr lang="cs-CZ" sz="1600" dirty="0" smtClean="0"/>
              <a:t>, 5</a:t>
            </a:r>
          </a:p>
          <a:p>
            <a:pPr marL="639763" lvl="1" indent="-182563">
              <a:lnSpc>
                <a:spcPct val="135000"/>
              </a:lnSpc>
              <a:defRPr/>
            </a:pPr>
            <a:r>
              <a:rPr lang="cs-CZ" sz="1600" dirty="0" smtClean="0"/>
              <a:t>	Průměr = 1,35		Medián = 1,00</a:t>
            </a:r>
          </a:p>
          <a:p>
            <a:pPr marL="639763" lvl="1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sz="1600" dirty="0" smtClean="0"/>
              <a:t>Student B: 1, </a:t>
            </a:r>
            <a:r>
              <a:rPr lang="cs-CZ" sz="1600" dirty="0" err="1" smtClean="0"/>
              <a:t>1</a:t>
            </a:r>
            <a:r>
              <a:rPr lang="cs-CZ" sz="1600" dirty="0" smtClean="0"/>
              <a:t>, </a:t>
            </a:r>
            <a:r>
              <a:rPr lang="cs-CZ" sz="1600" dirty="0" err="1" smtClean="0"/>
              <a:t>1</a:t>
            </a:r>
            <a:r>
              <a:rPr lang="cs-CZ" sz="1600" dirty="0" smtClean="0"/>
              <a:t>, </a:t>
            </a:r>
            <a:r>
              <a:rPr lang="cs-CZ" sz="1600" dirty="0" err="1" smtClean="0"/>
              <a:t>1</a:t>
            </a:r>
            <a:r>
              <a:rPr lang="cs-CZ" sz="1600" dirty="0" smtClean="0"/>
              <a:t>, 2, 1, </a:t>
            </a:r>
            <a:r>
              <a:rPr lang="cs-CZ" sz="1600" dirty="0" err="1" smtClean="0"/>
              <a:t>1</a:t>
            </a:r>
            <a:r>
              <a:rPr lang="cs-CZ" sz="1600" dirty="0" smtClean="0"/>
              <a:t>, </a:t>
            </a:r>
            <a:r>
              <a:rPr lang="cs-CZ" sz="1600" dirty="0" err="1" smtClean="0"/>
              <a:t>1</a:t>
            </a:r>
            <a:r>
              <a:rPr lang="cs-CZ" sz="1600" dirty="0" smtClean="0"/>
              <a:t>, </a:t>
            </a:r>
            <a:r>
              <a:rPr lang="cs-CZ" sz="1600" dirty="0" err="1" smtClean="0"/>
              <a:t>1</a:t>
            </a:r>
            <a:r>
              <a:rPr lang="cs-CZ" sz="1600" dirty="0" smtClean="0"/>
              <a:t>, </a:t>
            </a:r>
            <a:r>
              <a:rPr lang="cs-CZ" sz="1600" dirty="0" err="1" smtClean="0"/>
              <a:t>1</a:t>
            </a:r>
            <a:r>
              <a:rPr lang="cs-CZ" sz="1600" dirty="0" smtClean="0"/>
              <a:t>, </a:t>
            </a:r>
            <a:r>
              <a:rPr lang="cs-CZ" sz="1600" dirty="0" err="1" smtClean="0"/>
              <a:t>1</a:t>
            </a:r>
            <a:r>
              <a:rPr lang="cs-CZ" sz="1600" dirty="0" smtClean="0"/>
              <a:t>, </a:t>
            </a:r>
            <a:r>
              <a:rPr lang="cs-CZ" sz="1600" dirty="0" err="1" smtClean="0"/>
              <a:t>1</a:t>
            </a:r>
            <a:r>
              <a:rPr lang="cs-CZ" sz="1600" dirty="0" smtClean="0"/>
              <a:t>, </a:t>
            </a:r>
            <a:r>
              <a:rPr lang="cs-CZ" sz="1600" dirty="0" err="1" smtClean="0"/>
              <a:t>1</a:t>
            </a:r>
            <a:r>
              <a:rPr lang="cs-CZ" sz="1600" dirty="0" smtClean="0"/>
              <a:t>, 2</a:t>
            </a:r>
          </a:p>
          <a:p>
            <a:pPr marL="639763" lvl="1" indent="-182563">
              <a:lnSpc>
                <a:spcPct val="135000"/>
              </a:lnSpc>
              <a:defRPr/>
            </a:pPr>
            <a:r>
              <a:rPr lang="cs-CZ" sz="1600" dirty="0" smtClean="0"/>
              <a:t>	Průměr = 1,13		Medián = 1,00</a:t>
            </a:r>
          </a:p>
          <a:p>
            <a:pPr marL="639763" lvl="1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sz="1600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Příklad 2</a:t>
            </a:r>
            <a:r>
              <a:rPr lang="cs-CZ" dirty="0" smtClean="0"/>
              <a:t>: plat v ČR v roce 2003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639763" lvl="1" indent="-182563">
              <a:lnSpc>
                <a:spcPct val="135000"/>
              </a:lnSpc>
              <a:defRPr/>
            </a:pPr>
            <a:endParaRPr lang="cs-CZ" sz="1600" dirty="0" smtClean="0"/>
          </a:p>
        </p:txBody>
      </p:sp>
      <p:sp>
        <p:nvSpPr>
          <p:cNvPr id="511000" name="Line 24"/>
          <p:cNvSpPr>
            <a:spLocks noChangeShapeType="1"/>
          </p:cNvSpPr>
          <p:nvPr/>
        </p:nvSpPr>
        <p:spPr bwMode="auto">
          <a:xfrm>
            <a:off x="4786314" y="4668845"/>
            <a:ext cx="1587" cy="12446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1001" name="Line 25"/>
          <p:cNvSpPr>
            <a:spLocks noChangeShapeType="1"/>
          </p:cNvSpPr>
          <p:nvPr/>
        </p:nvSpPr>
        <p:spPr bwMode="auto">
          <a:xfrm>
            <a:off x="4786314" y="5913445"/>
            <a:ext cx="23606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1002" name="Freeform 26"/>
          <p:cNvSpPr>
            <a:spLocks/>
          </p:cNvSpPr>
          <p:nvPr/>
        </p:nvSpPr>
        <p:spPr bwMode="auto">
          <a:xfrm>
            <a:off x="4822826" y="4759332"/>
            <a:ext cx="2208213" cy="1154113"/>
          </a:xfrm>
          <a:custGeom>
            <a:avLst/>
            <a:gdLst/>
            <a:ahLst/>
            <a:cxnLst>
              <a:cxn ang="0">
                <a:pos x="0" y="843"/>
              </a:cxn>
              <a:cxn ang="0">
                <a:pos x="52" y="503"/>
              </a:cxn>
              <a:cxn ang="0">
                <a:pos x="105" y="230"/>
              </a:cxn>
              <a:cxn ang="0">
                <a:pos x="157" y="49"/>
              </a:cxn>
              <a:cxn ang="0">
                <a:pos x="262" y="67"/>
              </a:cxn>
              <a:cxn ang="0">
                <a:pos x="413" y="443"/>
              </a:cxn>
              <a:cxn ang="0">
                <a:pos x="629" y="655"/>
              </a:cxn>
              <a:cxn ang="0">
                <a:pos x="878" y="728"/>
              </a:cxn>
              <a:cxn ang="0">
                <a:pos x="1618" y="782"/>
              </a:cxn>
            </a:cxnLst>
            <a:rect l="0" t="0" r="r" b="b"/>
            <a:pathLst>
              <a:path w="1618" h="843">
                <a:moveTo>
                  <a:pt x="0" y="843"/>
                </a:moveTo>
                <a:cubicBezTo>
                  <a:pt x="7" y="788"/>
                  <a:pt x="33" y="606"/>
                  <a:pt x="52" y="503"/>
                </a:cubicBezTo>
                <a:cubicBezTo>
                  <a:pt x="72" y="412"/>
                  <a:pt x="85" y="309"/>
                  <a:pt x="105" y="230"/>
                </a:cubicBezTo>
                <a:cubicBezTo>
                  <a:pt x="124" y="152"/>
                  <a:pt x="131" y="79"/>
                  <a:pt x="157" y="49"/>
                </a:cubicBezTo>
                <a:cubicBezTo>
                  <a:pt x="183" y="18"/>
                  <a:pt x="223" y="0"/>
                  <a:pt x="262" y="67"/>
                </a:cubicBezTo>
                <a:cubicBezTo>
                  <a:pt x="301" y="133"/>
                  <a:pt x="354" y="346"/>
                  <a:pt x="413" y="443"/>
                </a:cubicBezTo>
                <a:cubicBezTo>
                  <a:pt x="472" y="540"/>
                  <a:pt x="550" y="606"/>
                  <a:pt x="629" y="655"/>
                </a:cubicBezTo>
                <a:cubicBezTo>
                  <a:pt x="707" y="704"/>
                  <a:pt x="714" y="710"/>
                  <a:pt x="878" y="728"/>
                </a:cubicBezTo>
                <a:cubicBezTo>
                  <a:pt x="1042" y="746"/>
                  <a:pt x="1467" y="770"/>
                  <a:pt x="1618" y="782"/>
                </a:cubicBez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1007" name="Rectangle 31"/>
          <p:cNvSpPr>
            <a:spLocks noChangeArrowheads="1"/>
          </p:cNvSpPr>
          <p:nvPr/>
        </p:nvSpPr>
        <p:spPr bwMode="auto">
          <a:xfrm>
            <a:off x="4810879" y="6072206"/>
            <a:ext cx="5610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Medián</a:t>
            </a:r>
            <a:endParaRPr lang="cs-CZ" sz="1400" dirty="0"/>
          </a:p>
        </p:txBody>
      </p:sp>
      <p:sp>
        <p:nvSpPr>
          <p:cNvPr id="511008" name="Rectangle 32"/>
          <p:cNvSpPr>
            <a:spLocks noChangeArrowheads="1"/>
          </p:cNvSpPr>
          <p:nvPr/>
        </p:nvSpPr>
        <p:spPr bwMode="auto">
          <a:xfrm>
            <a:off x="6985001" y="5930907"/>
            <a:ext cx="24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1009" name="Rectangle 33"/>
          <p:cNvSpPr>
            <a:spLocks noChangeArrowheads="1"/>
          </p:cNvSpPr>
          <p:nvPr/>
        </p:nvSpPr>
        <p:spPr bwMode="auto">
          <a:xfrm>
            <a:off x="7137401" y="5946782"/>
            <a:ext cx="134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/>
              <a:t>x</a:t>
            </a:r>
          </a:p>
        </p:txBody>
      </p:sp>
      <p:sp>
        <p:nvSpPr>
          <p:cNvPr id="511011" name="Rectangle 35"/>
          <p:cNvSpPr>
            <a:spLocks noChangeArrowheads="1"/>
          </p:cNvSpPr>
          <p:nvPr/>
        </p:nvSpPr>
        <p:spPr bwMode="auto">
          <a:xfrm>
            <a:off x="5647423" y="6072206"/>
            <a:ext cx="54502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Průměr</a:t>
            </a:r>
            <a:endParaRPr lang="cs-CZ" sz="1400" dirty="0"/>
          </a:p>
        </p:txBody>
      </p:sp>
      <p:sp>
        <p:nvSpPr>
          <p:cNvPr id="511012" name="Line 36"/>
          <p:cNvSpPr>
            <a:spLocks noChangeShapeType="1"/>
          </p:cNvSpPr>
          <p:nvPr/>
        </p:nvSpPr>
        <p:spPr bwMode="auto">
          <a:xfrm>
            <a:off x="5030789" y="5859470"/>
            <a:ext cx="115887" cy="111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1013" name="Line 37"/>
          <p:cNvSpPr>
            <a:spLocks noChangeShapeType="1"/>
          </p:cNvSpPr>
          <p:nvPr/>
        </p:nvSpPr>
        <p:spPr bwMode="auto">
          <a:xfrm flipH="1">
            <a:off x="5038726" y="5861057"/>
            <a:ext cx="106363" cy="1063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1014" name="Line 38"/>
          <p:cNvSpPr>
            <a:spLocks noChangeShapeType="1"/>
          </p:cNvSpPr>
          <p:nvPr/>
        </p:nvSpPr>
        <p:spPr bwMode="auto">
          <a:xfrm>
            <a:off x="5856289" y="5859470"/>
            <a:ext cx="115887" cy="111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1015" name="Line 39"/>
          <p:cNvSpPr>
            <a:spLocks noChangeShapeType="1"/>
          </p:cNvSpPr>
          <p:nvPr/>
        </p:nvSpPr>
        <p:spPr bwMode="auto">
          <a:xfrm flipH="1">
            <a:off x="5864226" y="5861057"/>
            <a:ext cx="106363" cy="1063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1016" name="Line 40"/>
          <p:cNvSpPr>
            <a:spLocks noChangeShapeType="1"/>
          </p:cNvSpPr>
          <p:nvPr/>
        </p:nvSpPr>
        <p:spPr bwMode="auto">
          <a:xfrm flipH="1">
            <a:off x="6037278" y="5283216"/>
            <a:ext cx="677862" cy="5032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1017" name="Rectangle 41"/>
          <p:cNvSpPr>
            <a:spLocks noChangeArrowheads="1"/>
          </p:cNvSpPr>
          <p:nvPr/>
        </p:nvSpPr>
        <p:spPr bwMode="auto">
          <a:xfrm>
            <a:off x="5721104" y="4508606"/>
            <a:ext cx="1330814" cy="307777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/>
              <a:t>Medián: 12 400</a:t>
            </a:r>
          </a:p>
        </p:txBody>
      </p:sp>
      <p:sp>
        <p:nvSpPr>
          <p:cNvPr id="511018" name="Rectangle 42"/>
          <p:cNvSpPr>
            <a:spLocks noChangeArrowheads="1"/>
          </p:cNvSpPr>
          <p:nvPr/>
        </p:nvSpPr>
        <p:spPr bwMode="auto">
          <a:xfrm>
            <a:off x="6615700" y="5013431"/>
            <a:ext cx="1519647" cy="307777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/>
              <a:t>Průměr: 18 697 Kč</a:t>
            </a:r>
          </a:p>
        </p:txBody>
      </p:sp>
      <p:sp>
        <p:nvSpPr>
          <p:cNvPr id="511019" name="Line 43"/>
          <p:cNvSpPr>
            <a:spLocks noChangeShapeType="1"/>
          </p:cNvSpPr>
          <p:nvPr/>
        </p:nvSpPr>
        <p:spPr bwMode="auto">
          <a:xfrm flipH="1">
            <a:off x="5097464" y="4752982"/>
            <a:ext cx="647700" cy="1008063"/>
          </a:xfrm>
          <a:prstGeom prst="line">
            <a:avLst/>
          </a:prstGeom>
          <a:noFill/>
          <a:ln w="50800">
            <a:solidFill>
              <a:srgbClr val="99CC00"/>
            </a:solidFill>
            <a:round/>
            <a:headEnd/>
            <a:tailEnd type="stealth" w="med" len="med"/>
          </a:ln>
          <a:effectLst/>
        </p:spPr>
        <p:txBody>
          <a:bodyPr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Pojem kvantil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Ve statistice je </a:t>
            </a:r>
            <a:r>
              <a:rPr lang="cs-CZ" b="1" dirty="0" smtClean="0"/>
              <a:t>kvantil </a:t>
            </a:r>
            <a:r>
              <a:rPr lang="cs-CZ" dirty="0" smtClean="0"/>
              <a:t>definován pomocí kvantilové funkce, což je inverzní funkce k distribuční funkci – budeme se jí věnovat příště.</a:t>
            </a:r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Laicky lze kvantil definovat jako číslo na reálné ose, které rozděluje pozorovaná data na dvě části: </a:t>
            </a:r>
            <a:r>
              <a:rPr lang="cs-CZ" i="1" dirty="0" smtClean="0"/>
              <a:t>p</a:t>
            </a:r>
            <a:r>
              <a:rPr lang="cs-CZ" dirty="0" smtClean="0"/>
              <a:t>% kvantil rozděluje data na </a:t>
            </a:r>
            <a:r>
              <a:rPr lang="cs-CZ" i="1" dirty="0" smtClean="0"/>
              <a:t>p</a:t>
            </a:r>
            <a:r>
              <a:rPr lang="cs-CZ" dirty="0" smtClean="0"/>
              <a:t> % hodnot a (100-</a:t>
            </a:r>
            <a:r>
              <a:rPr lang="cs-CZ" i="1" dirty="0" smtClean="0"/>
              <a:t>p</a:t>
            </a:r>
            <a:r>
              <a:rPr lang="cs-CZ" dirty="0" smtClean="0"/>
              <a:t>) % hodnot.</a:t>
            </a:r>
          </a:p>
        </p:txBody>
      </p:sp>
      <p:pic>
        <p:nvPicPr>
          <p:cNvPr id="46" name="Obrázek 45" descr="600px-Icon-Warning-Red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0" name="Skupina 19"/>
          <p:cNvGrpSpPr/>
          <p:nvPr/>
        </p:nvGrpSpPr>
        <p:grpSpPr>
          <a:xfrm>
            <a:off x="1727732" y="4203088"/>
            <a:ext cx="5688536" cy="882056"/>
            <a:chOff x="899592" y="4203088"/>
            <a:chExt cx="5688536" cy="882056"/>
          </a:xfrm>
        </p:grpSpPr>
        <p:graphicFrame>
          <p:nvGraphicFramePr>
            <p:cNvPr id="60419" name="Object 3"/>
            <p:cNvGraphicFramePr>
              <a:graphicFrameLocks noChangeAspect="1"/>
            </p:cNvGraphicFramePr>
            <p:nvPr/>
          </p:nvGraphicFramePr>
          <p:xfrm>
            <a:off x="1949773" y="4203088"/>
            <a:ext cx="1095318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36" name="Rovnice" r:id="rId5" imgW="685800" imgH="228600" progId="Equation.3">
                    <p:embed/>
                  </p:oleObj>
                </mc:Choice>
                <mc:Fallback>
                  <p:oleObj name="Rovnice" r:id="rId5" imgW="68580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9773" y="4203088"/>
                          <a:ext cx="1095318" cy="360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21" name="Object 5"/>
            <p:cNvGraphicFramePr>
              <a:graphicFrameLocks noChangeAspect="1"/>
            </p:cNvGraphicFramePr>
            <p:nvPr/>
          </p:nvGraphicFramePr>
          <p:xfrm>
            <a:off x="899592" y="4725144"/>
            <a:ext cx="2145499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37" name="Rovnice" r:id="rId7" imgW="1409088" imgH="241195" progId="Equation.3">
                    <p:embed/>
                  </p:oleObj>
                </mc:Choice>
                <mc:Fallback>
                  <p:oleObj name="Rovnice" r:id="rId7" imgW="1409088" imgH="241195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592" y="4725144"/>
                          <a:ext cx="2145499" cy="360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Obdélník 15"/>
            <p:cNvSpPr/>
            <p:nvPr/>
          </p:nvSpPr>
          <p:spPr>
            <a:xfrm>
              <a:off x="3203848" y="4751256"/>
              <a:ext cx="30639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dirty="0" smtClean="0"/>
                <a:t>pro </a:t>
              </a:r>
              <a:r>
                <a:rPr lang="cs-CZ" sz="1400" i="1" dirty="0" err="1" smtClean="0"/>
                <a:t>np</a:t>
              </a:r>
              <a:r>
                <a:rPr lang="cs-CZ" sz="1400" dirty="0" smtClean="0"/>
                <a:t>/100 celočíselné, pak </a:t>
              </a:r>
              <a:r>
                <a:rPr lang="cs-CZ" sz="1400" i="1" dirty="0" smtClean="0"/>
                <a:t>k = </a:t>
              </a:r>
              <a:r>
                <a:rPr lang="cs-CZ" sz="1400" i="1" dirty="0" err="1" smtClean="0"/>
                <a:t>np</a:t>
              </a:r>
              <a:r>
                <a:rPr lang="cs-CZ" sz="1400" dirty="0" smtClean="0"/>
                <a:t>/100;</a:t>
              </a:r>
              <a:endParaRPr lang="cs-CZ" sz="1400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3203848" y="4229200"/>
              <a:ext cx="267124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dirty="0" smtClean="0"/>
                <a:t>pro </a:t>
              </a:r>
              <a:r>
                <a:rPr lang="cs-CZ" sz="1400" i="1" dirty="0" err="1" smtClean="0"/>
                <a:t>np</a:t>
              </a:r>
              <a:r>
                <a:rPr lang="cs-CZ" sz="1400" dirty="0" smtClean="0"/>
                <a:t>/100 neceločíselné, pak </a:t>
              </a:r>
              <a:r>
                <a:rPr lang="cs-CZ" sz="1400" i="1" dirty="0" smtClean="0"/>
                <a:t>k</a:t>
              </a:r>
              <a:r>
                <a:rPr lang="cs-CZ" sz="1400" dirty="0" smtClean="0"/>
                <a:t> = </a:t>
              </a:r>
              <a:endParaRPr lang="cs-CZ" sz="1400" dirty="0"/>
            </a:p>
          </p:txBody>
        </p:sp>
        <p:graphicFrame>
          <p:nvGraphicFramePr>
            <p:cNvPr id="60426" name="Object 10"/>
            <p:cNvGraphicFramePr>
              <a:graphicFrameLocks noChangeAspect="1"/>
            </p:cNvGraphicFramePr>
            <p:nvPr/>
          </p:nvGraphicFramePr>
          <p:xfrm>
            <a:off x="5724128" y="4221088"/>
            <a:ext cx="864000" cy="3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38" name="Rovnice" r:id="rId9" imgW="609600" imgH="228600" progId="Equation.3">
                    <p:embed/>
                  </p:oleObj>
                </mc:Choice>
                <mc:Fallback>
                  <p:oleObj name="Rovnice" r:id="rId9" imgW="609600" imgH="2286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4128" y="4221088"/>
                          <a:ext cx="864000" cy="32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Kvantil - příklad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Máme soubor 20 osob, u nichž měříme výšku. Chceme zjistit 80% kvantil souboru pozorovaných dat.</a:t>
            </a:r>
          </a:p>
        </p:txBody>
      </p:sp>
      <p:grpSp>
        <p:nvGrpSpPr>
          <p:cNvPr id="51" name="Skupina 50"/>
          <p:cNvGrpSpPr/>
          <p:nvPr/>
        </p:nvGrpSpPr>
        <p:grpSpPr>
          <a:xfrm>
            <a:off x="830590" y="2928934"/>
            <a:ext cx="7813376" cy="2571768"/>
            <a:chOff x="830590" y="3143248"/>
            <a:chExt cx="7813376" cy="2571768"/>
          </a:xfrm>
        </p:grpSpPr>
        <p:pic>
          <p:nvPicPr>
            <p:cNvPr id="6041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1430" y="4646818"/>
              <a:ext cx="169093" cy="1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Přímá spojovací šipka 6"/>
            <p:cNvCxnSpPr/>
            <p:nvPr/>
          </p:nvCxnSpPr>
          <p:spPr>
            <a:xfrm>
              <a:off x="857224" y="4929198"/>
              <a:ext cx="742955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bdélník 7"/>
            <p:cNvSpPr/>
            <p:nvPr/>
          </p:nvSpPr>
          <p:spPr>
            <a:xfrm>
              <a:off x="8334266" y="4756424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R</a:t>
              </a:r>
              <a:endParaRPr lang="cs-CZ" dirty="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3968534" y="5345684"/>
              <a:ext cx="12069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Výška v cm</a:t>
              </a:r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4100905" y="4929198"/>
              <a:ext cx="870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dirty="0" smtClean="0"/>
                <a:t>170 cm</a:t>
              </a:r>
              <a:endParaRPr lang="cs-CZ" dirty="0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5729493" y="4929198"/>
              <a:ext cx="870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dirty="0" smtClean="0"/>
                <a:t>200 cm</a:t>
              </a:r>
              <a:endParaRPr lang="cs-CZ" dirty="0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7358082" y="4929198"/>
              <a:ext cx="870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dirty="0" smtClean="0"/>
                <a:t>230 cm</a:t>
              </a:r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843729" y="4929198"/>
              <a:ext cx="870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dirty="0" smtClean="0"/>
                <a:t>110 cm</a:t>
              </a:r>
              <a:endParaRPr lang="cs-CZ" dirty="0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2472317" y="4929198"/>
              <a:ext cx="870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dirty="0" smtClean="0"/>
                <a:t>140 cm</a:t>
              </a:r>
              <a:endParaRPr lang="cs-CZ" dirty="0"/>
            </a:p>
          </p:txBody>
        </p:sp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731" y="4646818"/>
              <a:ext cx="169093" cy="1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6272" y="4502818"/>
              <a:ext cx="304365" cy="3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60845" y="4502818"/>
              <a:ext cx="304365" cy="3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30713" y="4286818"/>
              <a:ext cx="507273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58185" y="4214818"/>
              <a:ext cx="574909" cy="6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7205" y="4358818"/>
              <a:ext cx="439637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90726" y="4358818"/>
              <a:ext cx="439637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0032" y="4610818"/>
              <a:ext cx="202912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13152" y="4610818"/>
              <a:ext cx="202912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09991" y="4430818"/>
              <a:ext cx="372001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2200" y="4430818"/>
              <a:ext cx="372001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37050" y="4322818"/>
              <a:ext cx="473455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6618" y="4394818"/>
              <a:ext cx="405819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8672" y="4394818"/>
              <a:ext cx="405819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5948" y="4682818"/>
              <a:ext cx="135274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2645" y="4394818"/>
              <a:ext cx="405819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64699" y="4394818"/>
              <a:ext cx="405819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94409" y="4430818"/>
              <a:ext cx="372001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5418" y="4502818"/>
              <a:ext cx="304365" cy="3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Pravá složená závorka 33"/>
            <p:cNvSpPr/>
            <p:nvPr/>
          </p:nvSpPr>
          <p:spPr>
            <a:xfrm rot="16200000">
              <a:off x="3330920" y="1428736"/>
              <a:ext cx="285752" cy="5286412"/>
            </a:xfrm>
            <a:prstGeom prst="rightBrace">
              <a:avLst>
                <a:gd name="adj1" fmla="val 42508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Pravá složená závorka 34"/>
            <p:cNvSpPr/>
            <p:nvPr/>
          </p:nvSpPr>
          <p:spPr>
            <a:xfrm rot="16200000">
              <a:off x="7036611" y="3107529"/>
              <a:ext cx="285752" cy="1928826"/>
            </a:xfrm>
            <a:prstGeom prst="rightBrace">
              <a:avLst>
                <a:gd name="adj1" fmla="val 42508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/>
            <p:cNvSpPr/>
            <p:nvPr/>
          </p:nvSpPr>
          <p:spPr>
            <a:xfrm>
              <a:off x="5105096" y="3143248"/>
              <a:ext cx="20925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dirty="0" smtClean="0"/>
                <a:t>Průměr těchto dvou</a:t>
              </a:r>
              <a:endParaRPr lang="cs-CZ" dirty="0"/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6315791" y="3621289"/>
              <a:ext cx="17235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 dirty="0" smtClean="0"/>
                <a:t>4 / 20 = </a:t>
              </a:r>
              <a:r>
                <a:rPr lang="cs-CZ" sz="1400" b="1" dirty="0" err="1" smtClean="0"/>
                <a:t>20</a:t>
              </a:r>
              <a:r>
                <a:rPr lang="cs-CZ" sz="1400" b="1" dirty="0" smtClean="0"/>
                <a:t> % hodnot</a:t>
              </a:r>
              <a:endParaRPr lang="cs-CZ" sz="1400" b="1" dirty="0"/>
            </a:p>
          </p:txBody>
        </p:sp>
        <p:sp>
          <p:nvSpPr>
            <p:cNvPr id="39" name="Obdélník 38"/>
            <p:cNvSpPr/>
            <p:nvPr/>
          </p:nvSpPr>
          <p:spPr>
            <a:xfrm>
              <a:off x="884737" y="3143248"/>
              <a:ext cx="7617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b="1" dirty="0" smtClean="0"/>
                <a:t>n = 20</a:t>
              </a:r>
              <a:endParaRPr lang="cs-CZ" b="1" dirty="0"/>
            </a:p>
          </p:txBody>
        </p:sp>
        <p:cxnSp>
          <p:nvCxnSpPr>
            <p:cNvPr id="42" name="Přímá spojovací šipka 41"/>
            <p:cNvCxnSpPr>
              <a:stCxn id="37" idx="2"/>
              <a:endCxn id="48" idx="0"/>
            </p:cNvCxnSpPr>
            <p:nvPr/>
          </p:nvCxnSpPr>
          <p:spPr>
            <a:xfrm rot="16200000" flipH="1">
              <a:off x="5783070" y="3880886"/>
              <a:ext cx="737750" cy="113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bdélník 42"/>
            <p:cNvSpPr/>
            <p:nvPr/>
          </p:nvSpPr>
          <p:spPr>
            <a:xfrm>
              <a:off x="2569313" y="3621289"/>
              <a:ext cx="18149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 dirty="0" smtClean="0"/>
                <a:t>16 / 20 = 80 % hodnot</a:t>
              </a:r>
              <a:endParaRPr lang="cs-CZ" sz="1400" b="1" dirty="0"/>
            </a:p>
          </p:txBody>
        </p:sp>
        <p:sp>
          <p:nvSpPr>
            <p:cNvPr id="45" name="Obdélník 44"/>
            <p:cNvSpPr/>
            <p:nvPr/>
          </p:nvSpPr>
          <p:spPr>
            <a:xfrm>
              <a:off x="7033618" y="3143248"/>
              <a:ext cx="1423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dirty="0" smtClean="0"/>
                <a:t>= 80% kvantil</a:t>
              </a:r>
              <a:endParaRPr lang="cs-CZ" dirty="0"/>
            </a:p>
          </p:txBody>
        </p:sp>
        <p:sp>
          <p:nvSpPr>
            <p:cNvPr id="48" name="Elipsa 47"/>
            <p:cNvSpPr/>
            <p:nvPr/>
          </p:nvSpPr>
          <p:spPr>
            <a:xfrm>
              <a:off x="5652448" y="4250330"/>
              <a:ext cx="1000132" cy="7143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Významné kvantily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Minimum = 0% kvantil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Dolní </a:t>
            </a:r>
            <a:r>
              <a:rPr lang="cs-CZ" dirty="0" err="1" smtClean="0"/>
              <a:t>kvartil</a:t>
            </a:r>
            <a:r>
              <a:rPr lang="cs-CZ" dirty="0" smtClean="0"/>
              <a:t> = 25% kvantil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Medián = 50% kvantil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Horní </a:t>
            </a:r>
            <a:r>
              <a:rPr lang="cs-CZ" dirty="0" err="1" smtClean="0"/>
              <a:t>kvartil</a:t>
            </a:r>
            <a:r>
              <a:rPr lang="cs-CZ" dirty="0" smtClean="0"/>
              <a:t> = 75% kvantil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Maximum = 100% kvantil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Medián</a:t>
            </a:r>
            <a:r>
              <a:rPr lang="cs-CZ" dirty="0" smtClean="0"/>
              <a:t> je významná charakteristika vypovídající o „těžišti“ pozorovaných hodnot. Není to ale jenom popisná charakteristika, na mediánu (a kvantilech obecně) je založeno mnoho </a:t>
            </a:r>
            <a:r>
              <a:rPr lang="cs-CZ" b="1" dirty="0" err="1" smtClean="0"/>
              <a:t>neparametrických</a:t>
            </a:r>
            <a:r>
              <a:rPr lang="cs-CZ" b="1" dirty="0" smtClean="0"/>
              <a:t> statistických metod</a:t>
            </a:r>
            <a:r>
              <a:rPr lang="cs-CZ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vznikají data?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dirty="0" smtClean="0"/>
              <a:t>Záznamem skutečnosti…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  <a:p>
            <a:pPr marL="182563" lvl="0" indent="-182563" algn="ctr">
              <a:lnSpc>
                <a:spcPct val="135000"/>
              </a:lnSpc>
              <a:defRPr/>
            </a:pPr>
            <a:endParaRPr lang="cs-CZ" sz="2000" dirty="0" smtClean="0"/>
          </a:p>
          <a:p>
            <a:pPr marL="182563" lvl="0" indent="-182563" algn="ctr">
              <a:lnSpc>
                <a:spcPct val="135000"/>
              </a:lnSpc>
              <a:defRPr/>
            </a:pPr>
            <a:r>
              <a:rPr lang="cs-CZ" sz="2000" dirty="0" smtClean="0"/>
              <a:t>… </a:t>
            </a:r>
            <a:r>
              <a:rPr lang="cs-CZ" sz="2000" b="1" dirty="0" smtClean="0"/>
              <a:t>kterou chceme dále studovat </a:t>
            </a:r>
            <a:r>
              <a:rPr lang="cs-CZ" sz="2000" dirty="0" smtClean="0"/>
              <a:t>→ smysluplnost?</a:t>
            </a:r>
          </a:p>
          <a:p>
            <a:pPr marL="182563" lvl="0" indent="-182563" algn="ctr">
              <a:lnSpc>
                <a:spcPct val="135000"/>
              </a:lnSpc>
              <a:defRPr/>
            </a:pPr>
            <a:endParaRPr lang="cs-CZ" sz="2000" dirty="0" smtClean="0"/>
          </a:p>
          <a:p>
            <a:pPr marL="182563" lvl="0" indent="-182563" algn="ctr">
              <a:lnSpc>
                <a:spcPct val="135000"/>
              </a:lnSpc>
              <a:defRPr/>
            </a:pPr>
            <a:endParaRPr lang="cs-CZ" sz="2000" dirty="0" smtClean="0"/>
          </a:p>
          <a:p>
            <a:pPr marL="182563" lvl="0" indent="-182563" algn="ctr">
              <a:lnSpc>
                <a:spcPct val="135000"/>
              </a:lnSpc>
              <a:defRPr/>
            </a:pPr>
            <a:r>
              <a:rPr lang="cs-CZ" sz="2000" dirty="0" smtClean="0"/>
              <a:t>… </a:t>
            </a:r>
            <a:r>
              <a:rPr lang="cs-CZ" sz="2000" b="1" dirty="0" smtClean="0"/>
              <a:t>více či méně dokonalým </a:t>
            </a:r>
            <a:r>
              <a:rPr lang="cs-CZ" sz="2000" dirty="0" smtClean="0"/>
              <a:t>→ kvalita?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„rozsahu“ – míry variability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643050"/>
            <a:ext cx="773195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Nejjednodušší charakteristikou variability pozorovaných dat je </a:t>
            </a:r>
            <a:r>
              <a:rPr lang="cs-CZ" b="1" dirty="0" smtClean="0"/>
              <a:t>rozsah hodnot</a:t>
            </a:r>
            <a:r>
              <a:rPr lang="cs-CZ" dirty="0" smtClean="0"/>
              <a:t> (rozpětí) = maximum – minimum. Je snadno ovlivnitelný netypickými (odlehlými) hodnotami.</a:t>
            </a:r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Kvantilové rozpětí </a:t>
            </a:r>
            <a:r>
              <a:rPr lang="cs-CZ" dirty="0" smtClean="0"/>
              <a:t>je definováno </a:t>
            </a:r>
            <a:r>
              <a:rPr lang="cs-CZ" i="1" dirty="0" smtClean="0"/>
              <a:t>p</a:t>
            </a:r>
            <a:r>
              <a:rPr lang="cs-CZ" dirty="0" smtClean="0"/>
              <a:t>% kvantilem a (100-</a:t>
            </a:r>
            <a:r>
              <a:rPr lang="cs-CZ" i="1" dirty="0" smtClean="0"/>
              <a:t>p</a:t>
            </a:r>
            <a:r>
              <a:rPr lang="cs-CZ" dirty="0" smtClean="0"/>
              <a:t>)% kvantilem a je méně ovlivněno odlehlými hodnotami. Speciálním případem je </a:t>
            </a:r>
            <a:r>
              <a:rPr lang="cs-CZ" b="1" dirty="0" err="1" smtClean="0"/>
              <a:t>kvartilové</a:t>
            </a:r>
            <a:r>
              <a:rPr lang="cs-CZ" b="1" dirty="0" smtClean="0"/>
              <a:t> rozpětí</a:t>
            </a:r>
            <a:r>
              <a:rPr lang="cs-CZ" dirty="0" smtClean="0"/>
              <a:t>, které pokrývá 50 % pozorovaných hodnot.</a:t>
            </a:r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Výběrový rozptyl </a:t>
            </a:r>
            <a:r>
              <a:rPr lang="cs-CZ" dirty="0" smtClean="0"/>
              <a:t>– průměrný čtverec odchylky od průměru. Velmi ovlivnitelný odlehlými hodnotami.</a:t>
            </a:r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b="1" dirty="0" smtClean="0"/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Výběrová směrodatná odchylka</a:t>
            </a:r>
            <a:r>
              <a:rPr lang="cs-CZ" dirty="0" smtClean="0"/>
              <a:t> – odmocnina z rozptylu. Výhodou směrodatné odchylky je, že má stejné jednotky jako pozorovaná data.</a:t>
            </a: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3239988" y="4484663"/>
          <a:ext cx="39243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8" name="Rovnice" r:id="rId4" imgW="2616120" imgH="457200" progId="Equation.3">
                  <p:embed/>
                </p:oleObj>
              </mc:Choice>
              <mc:Fallback>
                <p:oleObj name="Rovnice" r:id="rId4" imgW="261612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9988" y="4484663"/>
                        <a:ext cx="39243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„rozsahu“ – míry variability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643050"/>
            <a:ext cx="773195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Příklad čtverců odchylek od průměru pro </a:t>
            </a:r>
            <a:r>
              <a:rPr lang="cs-CZ" i="1" dirty="0" smtClean="0"/>
              <a:t>n</a:t>
            </a:r>
            <a:r>
              <a:rPr lang="cs-CZ" dirty="0" smtClean="0"/>
              <a:t> = 3.</a:t>
            </a:r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Rozptyl je možno značně ovlivnit odlehlými pozorováními.</a:t>
            </a: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6286512" y="2797176"/>
          <a:ext cx="200025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2" name="Rovnice" r:id="rId4" imgW="1333440" imgH="431640" progId="Equation.3">
                  <p:embed/>
                </p:oleObj>
              </mc:Choice>
              <mc:Fallback>
                <p:oleObj name="Rovnice" r:id="rId4" imgW="13334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2797176"/>
                        <a:ext cx="2000250" cy="70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Skupina 27"/>
          <p:cNvGrpSpPr/>
          <p:nvPr/>
        </p:nvGrpSpPr>
        <p:grpSpPr>
          <a:xfrm>
            <a:off x="1893075" y="2857496"/>
            <a:ext cx="5357850" cy="3500462"/>
            <a:chOff x="1893075" y="2643182"/>
            <a:chExt cx="5357850" cy="3500462"/>
          </a:xfrm>
        </p:grpSpPr>
        <p:sp>
          <p:nvSpPr>
            <p:cNvPr id="26" name="Obdélník 25"/>
            <p:cNvSpPr/>
            <p:nvPr/>
          </p:nvSpPr>
          <p:spPr>
            <a:xfrm>
              <a:off x="5180448" y="3723988"/>
              <a:ext cx="1476000" cy="1476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4" name="Skupina 23"/>
            <p:cNvGrpSpPr/>
            <p:nvPr/>
          </p:nvGrpSpPr>
          <p:grpSpPr>
            <a:xfrm>
              <a:off x="1893075" y="5072074"/>
              <a:ext cx="5357850" cy="1071570"/>
              <a:chOff x="1857356" y="5072074"/>
              <a:chExt cx="5357850" cy="1071570"/>
            </a:xfrm>
          </p:grpSpPr>
          <p:cxnSp>
            <p:nvCxnSpPr>
              <p:cNvPr id="7" name="Přímá spojovací čára 6"/>
              <p:cNvCxnSpPr/>
              <p:nvPr/>
            </p:nvCxnSpPr>
            <p:spPr>
              <a:xfrm>
                <a:off x="1857356" y="5214950"/>
                <a:ext cx="535785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ovací čára 8"/>
              <p:cNvCxnSpPr/>
              <p:nvPr/>
            </p:nvCxnSpPr>
            <p:spPr>
              <a:xfrm rot="5400000">
                <a:off x="2428860" y="5214950"/>
                <a:ext cx="2857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ovací čára 9"/>
              <p:cNvCxnSpPr/>
              <p:nvPr/>
            </p:nvCxnSpPr>
            <p:spPr>
              <a:xfrm rot="5400000">
                <a:off x="4991392" y="5214950"/>
                <a:ext cx="2857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ovací čára 10"/>
              <p:cNvCxnSpPr/>
              <p:nvPr/>
            </p:nvCxnSpPr>
            <p:spPr>
              <a:xfrm rot="5400000">
                <a:off x="6491590" y="5214950"/>
                <a:ext cx="2857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ovací čára 11"/>
              <p:cNvCxnSpPr/>
              <p:nvPr/>
            </p:nvCxnSpPr>
            <p:spPr>
              <a:xfrm rot="5400000">
                <a:off x="5777210" y="5214950"/>
                <a:ext cx="2857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bdélník 12"/>
              <p:cNvSpPr/>
              <p:nvPr/>
            </p:nvSpPr>
            <p:spPr>
              <a:xfrm>
                <a:off x="2218474" y="5429264"/>
                <a:ext cx="7104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dirty="0" smtClean="0"/>
                  <a:t>0,269</a:t>
                </a:r>
                <a:endParaRPr lang="cs-CZ" dirty="0"/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4786314" y="5429264"/>
                <a:ext cx="7104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dirty="0" smtClean="0"/>
                  <a:t>0,547</a:t>
                </a:r>
                <a:endParaRPr lang="cs-CZ" dirty="0"/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5566824" y="5429264"/>
                <a:ext cx="7104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dirty="0" smtClean="0"/>
                  <a:t>0,638</a:t>
                </a:r>
                <a:endParaRPr lang="cs-CZ" dirty="0"/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6290440" y="5429264"/>
                <a:ext cx="7104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dirty="0" smtClean="0"/>
                  <a:t>0,733</a:t>
                </a:r>
                <a:endParaRPr lang="cs-CZ" dirty="0"/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2388472" y="5774312"/>
                <a:ext cx="362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dirty="0" smtClean="0"/>
                  <a:t>x</a:t>
                </a:r>
                <a:r>
                  <a:rPr lang="cs-CZ" baseline="-25000" dirty="0" smtClean="0"/>
                  <a:t>1</a:t>
                </a:r>
                <a:endParaRPr lang="cs-CZ" baseline="-25000" dirty="0"/>
              </a:p>
            </p:txBody>
          </p:sp>
          <p:sp>
            <p:nvSpPr>
              <p:cNvPr id="19" name="Obdélník 18"/>
              <p:cNvSpPr/>
              <p:nvPr/>
            </p:nvSpPr>
            <p:spPr>
              <a:xfrm>
                <a:off x="4995586" y="5774312"/>
                <a:ext cx="2840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dirty="0" smtClean="0"/>
                  <a:t>x</a:t>
                </a:r>
                <a:endParaRPr lang="cs-CZ" dirty="0"/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5736822" y="5774312"/>
                <a:ext cx="362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dirty="0" smtClean="0"/>
                  <a:t>x</a:t>
                </a:r>
                <a:r>
                  <a:rPr lang="cs-CZ" baseline="-25000" dirty="0" smtClean="0"/>
                  <a:t>2</a:t>
                </a:r>
                <a:endParaRPr lang="cs-CZ" baseline="-25000" dirty="0"/>
              </a:p>
            </p:txBody>
          </p:sp>
          <p:sp>
            <p:nvSpPr>
              <p:cNvPr id="21" name="Obdélník 20"/>
              <p:cNvSpPr/>
              <p:nvPr/>
            </p:nvSpPr>
            <p:spPr>
              <a:xfrm>
                <a:off x="6460438" y="5774312"/>
                <a:ext cx="362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dirty="0" smtClean="0"/>
                  <a:t>x</a:t>
                </a:r>
                <a:r>
                  <a:rPr lang="cs-CZ" baseline="-25000" dirty="0" smtClean="0"/>
                  <a:t>3</a:t>
                </a:r>
                <a:endParaRPr lang="cs-CZ" baseline="-25000" dirty="0"/>
              </a:p>
            </p:txBody>
          </p:sp>
          <p:cxnSp>
            <p:nvCxnSpPr>
              <p:cNvPr id="23" name="Přímá spojovací čára 22"/>
              <p:cNvCxnSpPr/>
              <p:nvPr/>
            </p:nvCxnSpPr>
            <p:spPr>
              <a:xfrm>
                <a:off x="5065612" y="5857892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Obdélník 24"/>
            <p:cNvSpPr/>
            <p:nvPr/>
          </p:nvSpPr>
          <p:spPr>
            <a:xfrm>
              <a:off x="5191794" y="4440478"/>
              <a:ext cx="756000" cy="75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bdélník 26"/>
            <p:cNvSpPr/>
            <p:nvPr/>
          </p:nvSpPr>
          <p:spPr>
            <a:xfrm>
              <a:off x="2612762" y="2643182"/>
              <a:ext cx="2556000" cy="2556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315" y="1214422"/>
            <a:ext cx="8215370" cy="1470025"/>
          </a:xfrm>
        </p:spPr>
        <p:txBody>
          <a:bodyPr/>
          <a:lstStyle/>
          <a:p>
            <a:pPr indent="265113">
              <a:lnSpc>
                <a:spcPct val="120000"/>
              </a:lnSpc>
              <a:defRPr/>
            </a:pPr>
            <a:r>
              <a:rPr lang="cs-CZ" dirty="0" smtClean="0"/>
              <a:t>4.</a:t>
            </a:r>
            <a:r>
              <a:rPr lang="en-US" dirty="0" smtClean="0"/>
              <a:t> </a:t>
            </a:r>
            <a:r>
              <a:rPr lang="cs-CZ" dirty="0" smtClean="0"/>
              <a:t>Kvalitativní data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 a popis nominálních dat</a:t>
            </a:r>
            <a:endParaRPr lang="cs-CZ" dirty="0"/>
          </a:p>
        </p:txBody>
      </p:sp>
      <p:graphicFrame>
        <p:nvGraphicFramePr>
          <p:cNvPr id="434255" name="Group 79"/>
          <p:cNvGraphicFramePr>
            <a:graphicFrameLocks noGrp="1"/>
          </p:cNvGraphicFramePr>
          <p:nvPr/>
        </p:nvGraphicFramePr>
        <p:xfrm>
          <a:off x="469889" y="3857626"/>
          <a:ext cx="2571768" cy="2071704"/>
        </p:xfrm>
        <a:graphic>
          <a:graphicData uri="http://schemas.openxmlformats.org/drawingml/2006/table">
            <a:tbl>
              <a:tblPr/>
              <a:tblGrid>
                <a:gridCol w="1179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Proměnná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Kategorie 1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5.0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Kategorie 2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20.0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Kategorie 3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130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65.0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Kategorie 4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10.0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Celkem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200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100.0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34252" name="Object 76"/>
          <p:cNvGraphicFramePr>
            <a:graphicFrameLocks noChangeAspect="1"/>
          </p:cNvGraphicFramePr>
          <p:nvPr/>
        </p:nvGraphicFramePr>
        <p:xfrm>
          <a:off x="6184929" y="3643314"/>
          <a:ext cx="2530475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Graf" r:id="rId4" imgW="2019525" imgH="2019191" progId="MSGraph.Chart.8">
                  <p:embed followColorScheme="full"/>
                </p:oleObj>
              </mc:Choice>
              <mc:Fallback>
                <p:oleObj name="Graf" r:id="rId4" imgW="2019525" imgH="2019191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29" y="3643314"/>
                        <a:ext cx="2530475" cy="253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Skupina 13"/>
          <p:cNvGrpSpPr/>
          <p:nvPr/>
        </p:nvGrpSpPr>
        <p:grpSpPr>
          <a:xfrm>
            <a:off x="3319481" y="3821909"/>
            <a:ext cx="2730500" cy="2468556"/>
            <a:chOff x="4502150" y="4213232"/>
            <a:chExt cx="2730500" cy="2468556"/>
          </a:xfrm>
        </p:grpSpPr>
        <p:graphicFrame>
          <p:nvGraphicFramePr>
            <p:cNvPr id="434256" name="Object 80"/>
            <p:cNvGraphicFramePr>
              <a:graphicFrameLocks noChangeAspect="1"/>
            </p:cNvGraphicFramePr>
            <p:nvPr/>
          </p:nvGraphicFramePr>
          <p:xfrm>
            <a:off x="4502150" y="4302125"/>
            <a:ext cx="2730500" cy="2379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name="Graf" r:id="rId6" imgW="3324199" imgH="2886238" progId="MSGraph.Chart.8">
                    <p:embed followColorScheme="full"/>
                  </p:oleObj>
                </mc:Choice>
                <mc:Fallback>
                  <p:oleObj name="Graf" r:id="rId6" imgW="3324199" imgH="2886238" progId="MSGraph.Chart.8">
                    <p:embed followColorScheme="full"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2150" y="4302125"/>
                          <a:ext cx="2730500" cy="2379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4257" name="Rectangle 81"/>
            <p:cNvSpPr>
              <a:spLocks noChangeArrowheads="1"/>
            </p:cNvSpPr>
            <p:nvPr/>
          </p:nvSpPr>
          <p:spPr bwMode="auto">
            <a:xfrm>
              <a:off x="4750388" y="4213232"/>
              <a:ext cx="431800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b" hangingPunct="0">
                <a:buClr>
                  <a:schemeClr val="bg1"/>
                </a:buClr>
                <a:buSzPct val="80000"/>
              </a:pPr>
              <a:r>
                <a:rPr lang="cs-CZ" sz="1400" dirty="0">
                  <a:cs typeface="Arial" charset="0"/>
                </a:rPr>
                <a:t>N</a:t>
              </a:r>
              <a:endParaRPr lang="en-US" sz="1400" dirty="0"/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97694" y="1357298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8"/>
              </a:buBlip>
              <a:defRPr/>
            </a:pPr>
            <a:r>
              <a:rPr lang="cs-CZ" dirty="0" smtClean="0"/>
              <a:t>Vizualizace sloupcovým / koláčovým grafem – </a:t>
            </a:r>
            <a:r>
              <a:rPr lang="cs-CZ" b="1" dirty="0" smtClean="0"/>
              <a:t>absolutní i relativní četnost</a:t>
            </a:r>
            <a:r>
              <a:rPr lang="cs-CZ" dirty="0" smtClean="0"/>
              <a:t>.</a:t>
            </a:r>
          </a:p>
          <a:p>
            <a:pPr marL="182563" indent="-182563">
              <a:lnSpc>
                <a:spcPct val="135000"/>
              </a:lnSpc>
              <a:buBlip>
                <a:blip r:embed="rId8"/>
              </a:buBlip>
              <a:defRPr/>
            </a:pPr>
            <a:r>
              <a:rPr lang="cs-CZ" dirty="0" smtClean="0"/>
              <a:t>Sumarizace procentuálním výskytem kategorií v tzv. </a:t>
            </a:r>
            <a:r>
              <a:rPr lang="cs-CZ" b="1" dirty="0" smtClean="0"/>
              <a:t>frekvenční tabulce</a:t>
            </a:r>
            <a:r>
              <a:rPr lang="cs-CZ" dirty="0" smtClean="0"/>
              <a:t>.</a:t>
            </a:r>
          </a:p>
          <a:p>
            <a:pPr marL="182563" indent="-182563">
              <a:lnSpc>
                <a:spcPct val="135000"/>
              </a:lnSpc>
              <a:buBlip>
                <a:blip r:embed="rId8"/>
              </a:buBlip>
              <a:defRPr/>
            </a:pPr>
            <a:r>
              <a:rPr lang="cs-CZ" b="1" dirty="0" smtClean="0"/>
              <a:t>Smysluplná agregace </a:t>
            </a:r>
            <a:r>
              <a:rPr lang="cs-CZ" dirty="0" smtClean="0"/>
              <a:t>kategorií zjednodušuje interpretaci i validitu výsledků.</a:t>
            </a:r>
          </a:p>
          <a:p>
            <a:pPr marL="182563" indent="-182563">
              <a:lnSpc>
                <a:spcPct val="135000"/>
              </a:lnSpc>
              <a:buBlip>
                <a:blip r:embed="rId8"/>
              </a:buBlip>
              <a:defRPr/>
            </a:pPr>
            <a:r>
              <a:rPr lang="cs-CZ" dirty="0" smtClean="0"/>
              <a:t>K popisu může sloužit i tzv. </a:t>
            </a:r>
            <a:r>
              <a:rPr lang="cs-CZ" b="1" dirty="0" smtClean="0"/>
              <a:t>modus </a:t>
            </a:r>
            <a:r>
              <a:rPr lang="cs-CZ" dirty="0" smtClean="0"/>
              <a:t>– nejčetnější pozorovaná hodnota.</a:t>
            </a:r>
          </a:p>
          <a:p>
            <a:pPr marL="182563" indent="-182563">
              <a:lnSpc>
                <a:spcPct val="135000"/>
              </a:lnSpc>
              <a:buBlip>
                <a:blip r:embed="rId8"/>
              </a:buBlip>
              <a:defRPr/>
            </a:pPr>
            <a:endParaRPr lang="cs-CZ" dirty="0" smtClean="0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783808" y="3214686"/>
            <a:ext cx="19439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Frekvenční tabulka</a:t>
            </a:r>
            <a:endParaRPr lang="cs-CZ" dirty="0"/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3908557" y="3214686"/>
            <a:ext cx="1552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Sloupcový graf</a:t>
            </a:r>
            <a:endParaRPr lang="cs-CZ" dirty="0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6735387" y="3214686"/>
            <a:ext cx="1429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Koláčový graf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 a popis ordinálních dat</a:t>
            </a:r>
            <a:endParaRPr lang="cs-CZ" dirty="0"/>
          </a:p>
        </p:txBody>
      </p:sp>
      <p:graphicFrame>
        <p:nvGraphicFramePr>
          <p:cNvPr id="434255" name="Group 79"/>
          <p:cNvGraphicFramePr>
            <a:graphicFrameLocks noGrp="1"/>
          </p:cNvGraphicFramePr>
          <p:nvPr/>
        </p:nvGraphicFramePr>
        <p:xfrm>
          <a:off x="469889" y="3857626"/>
          <a:ext cx="2571768" cy="2071704"/>
        </p:xfrm>
        <a:graphic>
          <a:graphicData uri="http://schemas.openxmlformats.org/drawingml/2006/table">
            <a:tbl>
              <a:tblPr/>
              <a:tblGrid>
                <a:gridCol w="1179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Proměnná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Kategorie 1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5.0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Kategorie 2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20.0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Kategorie 3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130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65.0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Kategorie 4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10.0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Celkem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200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100.0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34252" name="Object 76"/>
          <p:cNvGraphicFramePr>
            <a:graphicFrameLocks noChangeAspect="1"/>
          </p:cNvGraphicFramePr>
          <p:nvPr/>
        </p:nvGraphicFramePr>
        <p:xfrm>
          <a:off x="6184929" y="3643314"/>
          <a:ext cx="2530475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" name="Graf" r:id="rId4" imgW="2019525" imgH="2019191" progId="MSGraph.Chart.8">
                  <p:embed followColorScheme="full"/>
                </p:oleObj>
              </mc:Choice>
              <mc:Fallback>
                <p:oleObj name="Graf" r:id="rId4" imgW="2019525" imgH="2019191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29" y="3643314"/>
                        <a:ext cx="2530475" cy="253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Skupina 13"/>
          <p:cNvGrpSpPr/>
          <p:nvPr/>
        </p:nvGrpSpPr>
        <p:grpSpPr>
          <a:xfrm>
            <a:off x="3319481" y="3821909"/>
            <a:ext cx="2730500" cy="2468556"/>
            <a:chOff x="4502150" y="4213232"/>
            <a:chExt cx="2730500" cy="2468556"/>
          </a:xfrm>
        </p:grpSpPr>
        <p:graphicFrame>
          <p:nvGraphicFramePr>
            <p:cNvPr id="434256" name="Object 80"/>
            <p:cNvGraphicFramePr>
              <a:graphicFrameLocks noChangeAspect="1"/>
            </p:cNvGraphicFramePr>
            <p:nvPr/>
          </p:nvGraphicFramePr>
          <p:xfrm>
            <a:off x="4502150" y="4302125"/>
            <a:ext cx="2730500" cy="2379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51" name="Graf" r:id="rId6" imgW="3324199" imgH="2886238" progId="MSGraph.Chart.8">
                    <p:embed followColorScheme="full"/>
                  </p:oleObj>
                </mc:Choice>
                <mc:Fallback>
                  <p:oleObj name="Graf" r:id="rId6" imgW="3324199" imgH="2886238" progId="MSGraph.Chart.8">
                    <p:embed followColorScheme="full"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2150" y="4302125"/>
                          <a:ext cx="2730500" cy="2379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4257" name="Rectangle 81"/>
            <p:cNvSpPr>
              <a:spLocks noChangeArrowheads="1"/>
            </p:cNvSpPr>
            <p:nvPr/>
          </p:nvSpPr>
          <p:spPr bwMode="auto">
            <a:xfrm>
              <a:off x="4750388" y="4213232"/>
              <a:ext cx="431800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b" hangingPunct="0">
                <a:buClr>
                  <a:schemeClr val="bg1"/>
                </a:buClr>
                <a:buSzPct val="80000"/>
              </a:pPr>
              <a:r>
                <a:rPr lang="cs-CZ" sz="1400" dirty="0">
                  <a:cs typeface="Arial" charset="0"/>
                </a:rPr>
                <a:t>N</a:t>
              </a:r>
              <a:endParaRPr lang="en-US" sz="1400" dirty="0"/>
            </a:p>
          </p:txBody>
        </p:sp>
      </p:grp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783808" y="3214686"/>
            <a:ext cx="19439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Frekvenční tabulka</a:t>
            </a:r>
            <a:endParaRPr lang="cs-CZ" dirty="0"/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3908557" y="3214686"/>
            <a:ext cx="1552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Sloupcový graf</a:t>
            </a:r>
            <a:endParaRPr lang="cs-CZ" dirty="0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6735387" y="3214686"/>
            <a:ext cx="1429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Koláčový graf</a:t>
            </a:r>
            <a:endParaRPr lang="cs-CZ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97694" y="1357298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8"/>
              </a:buBlip>
              <a:defRPr/>
            </a:pPr>
            <a:r>
              <a:rPr lang="cs-CZ" dirty="0" smtClean="0"/>
              <a:t>Vizualizace sloupcovým / koláčovým grafem – </a:t>
            </a:r>
            <a:r>
              <a:rPr lang="cs-CZ" b="1" dirty="0" smtClean="0"/>
              <a:t>absolutní i relativní četnost</a:t>
            </a:r>
            <a:r>
              <a:rPr lang="cs-CZ" dirty="0" smtClean="0"/>
              <a:t>.</a:t>
            </a:r>
          </a:p>
          <a:p>
            <a:pPr marL="182563" indent="-182563">
              <a:lnSpc>
                <a:spcPct val="135000"/>
              </a:lnSpc>
              <a:buBlip>
                <a:blip r:embed="rId8"/>
              </a:buBlip>
              <a:defRPr/>
            </a:pPr>
            <a:r>
              <a:rPr lang="cs-CZ" dirty="0" smtClean="0"/>
              <a:t>Sumarizace procentuálním výskytem kategorií v tzv. </a:t>
            </a:r>
            <a:r>
              <a:rPr lang="cs-CZ" b="1" dirty="0" smtClean="0"/>
              <a:t>frekvenční tabulce</a:t>
            </a:r>
            <a:r>
              <a:rPr lang="cs-CZ" dirty="0" smtClean="0"/>
              <a:t>.</a:t>
            </a:r>
          </a:p>
          <a:p>
            <a:pPr marL="182563" indent="-182563">
              <a:lnSpc>
                <a:spcPct val="135000"/>
              </a:lnSpc>
              <a:buBlip>
                <a:blip r:embed="rId8"/>
              </a:buBlip>
              <a:defRPr/>
            </a:pPr>
            <a:r>
              <a:rPr lang="cs-CZ" b="1" dirty="0" smtClean="0"/>
              <a:t>Smysluplná agregace </a:t>
            </a:r>
            <a:r>
              <a:rPr lang="cs-CZ" dirty="0" smtClean="0"/>
              <a:t>kategorií zjednodušuje interpretaci i validitu výsledků.</a:t>
            </a:r>
          </a:p>
          <a:p>
            <a:pPr marL="182563" indent="-182563">
              <a:lnSpc>
                <a:spcPct val="135000"/>
              </a:lnSpc>
              <a:buBlip>
                <a:blip r:embed="rId8"/>
              </a:buBlip>
              <a:defRPr/>
            </a:pPr>
            <a:r>
              <a:rPr lang="cs-CZ" dirty="0" smtClean="0"/>
              <a:t>K popisu může sloužit i tzv. </a:t>
            </a:r>
            <a:r>
              <a:rPr lang="cs-CZ" b="1" dirty="0" smtClean="0"/>
              <a:t>modus</a:t>
            </a:r>
            <a:r>
              <a:rPr lang="cs-CZ" dirty="0" smtClean="0"/>
              <a:t>, případně </a:t>
            </a:r>
            <a:r>
              <a:rPr lang="cs-CZ" b="1" dirty="0" smtClean="0"/>
              <a:t>medián </a:t>
            </a:r>
            <a:r>
              <a:rPr lang="cs-CZ" dirty="0" smtClean="0"/>
              <a:t>(pouze dává-li to smysl).</a:t>
            </a:r>
          </a:p>
          <a:p>
            <a:pPr marL="182563" indent="-182563">
              <a:lnSpc>
                <a:spcPct val="135000"/>
              </a:lnSpc>
              <a:buBlip>
                <a:blip r:embed="rId8"/>
              </a:buBlip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na tom obrázku zavádějící?</a:t>
            </a:r>
            <a:endParaRPr lang="cs-CZ" dirty="0"/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 cstate="print"/>
          <a:srcRect l="17322" t="21921" r="50050" b="10397"/>
          <a:stretch>
            <a:fillRect/>
          </a:stretch>
        </p:blipFill>
        <p:spPr bwMode="auto">
          <a:xfrm>
            <a:off x="472453" y="1500174"/>
            <a:ext cx="3608859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 cstate="print"/>
          <a:srcRect l="51805" t="61002" r="4553" b="21207"/>
          <a:stretch>
            <a:fillRect/>
          </a:stretch>
        </p:blipFill>
        <p:spPr bwMode="auto">
          <a:xfrm>
            <a:off x="4472982" y="1500174"/>
            <a:ext cx="424242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na tom obrázku zavádějící?</a:t>
            </a:r>
            <a:endParaRPr lang="cs-CZ" dirty="0"/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 cstate="print"/>
          <a:srcRect l="17322" t="21921" r="50050" b="10397"/>
          <a:stretch>
            <a:fillRect/>
          </a:stretch>
        </p:blipFill>
        <p:spPr bwMode="auto">
          <a:xfrm>
            <a:off x="472453" y="1500174"/>
            <a:ext cx="3608859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 cstate="print"/>
          <a:srcRect l="51805" t="61002" r="4553" b="21207"/>
          <a:stretch>
            <a:fillRect/>
          </a:stretch>
        </p:blipFill>
        <p:spPr bwMode="auto">
          <a:xfrm>
            <a:off x="4472982" y="1500174"/>
            <a:ext cx="424242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00562" y="3500438"/>
            <a:ext cx="407196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4"/>
              </a:buBlip>
              <a:defRPr/>
            </a:pPr>
            <a:r>
              <a:rPr lang="cs-CZ" dirty="0" smtClean="0"/>
              <a:t>Ve chvíli, kdy obě skupiny mají různý počet pacientů, je srovnání absolutních čísel nekorektní.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315" y="1214422"/>
            <a:ext cx="8215370" cy="1470025"/>
          </a:xfrm>
        </p:spPr>
        <p:txBody>
          <a:bodyPr/>
          <a:lstStyle/>
          <a:p>
            <a:pPr indent="265113">
              <a:lnSpc>
                <a:spcPct val="120000"/>
              </a:lnSpc>
              <a:defRPr/>
            </a:pPr>
            <a:r>
              <a:rPr lang="cs-CZ" dirty="0" smtClean="0"/>
              <a:t>5.</a:t>
            </a:r>
            <a:r>
              <a:rPr lang="en-US" dirty="0" smtClean="0"/>
              <a:t> </a:t>
            </a:r>
            <a:r>
              <a:rPr lang="cs-CZ" dirty="0" smtClean="0"/>
              <a:t>Kvantitativní data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Frekvenční tabulka pro kvantitativní data</a:t>
            </a:r>
            <a:endParaRPr lang="cs-CZ" dirty="0"/>
          </a:p>
        </p:txBody>
      </p:sp>
      <p:sp>
        <p:nvSpPr>
          <p:cNvPr id="4" name="Text Box 52"/>
          <p:cNvSpPr txBox="1">
            <a:spLocks noChangeArrowheads="1"/>
          </p:cNvSpPr>
          <p:nvPr/>
        </p:nvSpPr>
        <p:spPr bwMode="auto">
          <a:xfrm>
            <a:off x="1394061" y="2176715"/>
            <a:ext cx="73023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400" dirty="0"/>
              <a:t>1,21</a:t>
            </a:r>
          </a:p>
          <a:p>
            <a:pPr algn="ctr"/>
            <a:r>
              <a:rPr lang="cs-CZ" sz="1400" dirty="0"/>
              <a:t>1,48</a:t>
            </a:r>
          </a:p>
          <a:p>
            <a:pPr algn="ctr"/>
            <a:r>
              <a:rPr lang="cs-CZ" sz="1400" dirty="0"/>
              <a:t>1,56</a:t>
            </a:r>
          </a:p>
          <a:p>
            <a:pPr algn="ctr"/>
            <a:r>
              <a:rPr lang="cs-CZ" sz="1400" dirty="0"/>
              <a:t>0,31</a:t>
            </a:r>
          </a:p>
          <a:p>
            <a:pPr algn="ctr"/>
            <a:r>
              <a:rPr lang="cs-CZ" sz="1400" dirty="0"/>
              <a:t>1,21</a:t>
            </a:r>
          </a:p>
          <a:p>
            <a:pPr algn="ctr"/>
            <a:r>
              <a:rPr lang="cs-CZ" sz="1400" dirty="0"/>
              <a:t>1,33</a:t>
            </a:r>
          </a:p>
          <a:p>
            <a:pPr algn="ctr"/>
            <a:r>
              <a:rPr lang="cs-CZ" sz="1400" dirty="0"/>
              <a:t>0,33</a:t>
            </a:r>
          </a:p>
          <a:p>
            <a:pPr algn="ctr"/>
            <a:r>
              <a:rPr lang="cs-CZ" sz="1400" dirty="0"/>
              <a:t>0,21</a:t>
            </a:r>
          </a:p>
          <a:p>
            <a:pPr algn="ctr"/>
            <a:r>
              <a:rPr lang="cs-CZ" sz="1400" dirty="0"/>
              <a:t>1,32</a:t>
            </a:r>
          </a:p>
          <a:p>
            <a:pPr algn="ctr"/>
            <a:r>
              <a:rPr lang="cs-CZ" sz="1400" dirty="0"/>
              <a:t>1,11</a:t>
            </a:r>
          </a:p>
          <a:p>
            <a:pPr algn="ctr"/>
            <a:r>
              <a:rPr lang="cs-CZ" sz="1400" dirty="0" smtClean="0"/>
              <a:t>.</a:t>
            </a:r>
            <a:endParaRPr lang="cs-CZ" sz="1400" dirty="0"/>
          </a:p>
          <a:p>
            <a:pPr algn="ctr"/>
            <a:r>
              <a:rPr lang="cs-CZ" sz="1400" dirty="0"/>
              <a:t>.</a:t>
            </a:r>
          </a:p>
          <a:p>
            <a:pPr algn="ctr"/>
            <a:r>
              <a:rPr lang="cs-CZ" sz="1400" dirty="0"/>
              <a:t>.</a:t>
            </a:r>
          </a:p>
          <a:p>
            <a:pPr algn="ctr"/>
            <a:r>
              <a:rPr lang="cs-CZ" sz="1400" dirty="0"/>
              <a:t>.</a:t>
            </a:r>
          </a:p>
          <a:p>
            <a:pPr algn="ctr"/>
            <a:r>
              <a:rPr lang="cs-CZ" sz="1400" b="1" i="1" dirty="0"/>
              <a:t>n</a:t>
            </a:r>
            <a:r>
              <a:rPr lang="cs-CZ" sz="1400" b="1" dirty="0"/>
              <a:t> = 100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2357422" y="3734801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Group 133"/>
          <p:cNvGraphicFramePr>
            <a:graphicFrameLocks noGrp="1"/>
          </p:cNvGraphicFramePr>
          <p:nvPr/>
        </p:nvGraphicFramePr>
        <p:xfrm>
          <a:off x="3995739" y="3214683"/>
          <a:ext cx="4362475" cy="2428895"/>
        </p:xfrm>
        <a:graphic>
          <a:graphicData uri="http://schemas.openxmlformats.org/drawingml/2006/table">
            <a:tbl>
              <a:tblPr/>
              <a:tblGrid>
                <a:gridCol w="1076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1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1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tý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interval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r>
                        <a:rPr kumimoji="0" lang="cs-CZ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endParaRPr kumimoji="0" lang="cs-CZ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cs-CZ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cs-CZ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/ </a:t>
                      </a:r>
                      <a:r>
                        <a:rPr kumimoji="0" lang="cs-CZ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0,4)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0,8)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 – 1,2)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 – 1,4)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 – 1,6)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018056" y="1571612"/>
            <a:ext cx="1482242" cy="408623"/>
          </a:xfrm>
          <a:prstGeom prst="flowChartAlternateProcess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 smtClean="0"/>
              <a:t>Primární data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186211" y="1571612"/>
            <a:ext cx="1981530" cy="408623"/>
          </a:xfrm>
          <a:prstGeom prst="flowChartAlternateProcess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 smtClean="0"/>
              <a:t>Frekvenční tabulka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000496" y="2143116"/>
            <a:ext cx="430293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400" i="1" dirty="0" err="1" smtClean="0"/>
              <a:t>d</a:t>
            </a:r>
            <a:r>
              <a:rPr lang="cs-CZ" sz="1400" baseline="-25000" dirty="0" err="1" smtClean="0"/>
              <a:t>i</a:t>
            </a:r>
            <a:r>
              <a:rPr lang="cs-CZ" sz="1400" dirty="0" smtClean="0"/>
              <a:t> – šířka intervalu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400" i="1" dirty="0" smtClean="0"/>
              <a:t>n</a:t>
            </a:r>
            <a:r>
              <a:rPr lang="cs-CZ" sz="1400" baseline="-25000" dirty="0" smtClean="0"/>
              <a:t>i</a:t>
            </a:r>
            <a:r>
              <a:rPr lang="cs-CZ" sz="1400" dirty="0" smtClean="0"/>
              <a:t> – absolutní četnost v daném intervalu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400" i="1" dirty="0" smtClean="0"/>
              <a:t>n</a:t>
            </a:r>
            <a:r>
              <a:rPr lang="cs-CZ" sz="1400" baseline="-25000" dirty="0" smtClean="0"/>
              <a:t>i</a:t>
            </a:r>
            <a:r>
              <a:rPr lang="cs-CZ" sz="1400" dirty="0" smtClean="0"/>
              <a:t> / </a:t>
            </a:r>
            <a:r>
              <a:rPr lang="cs-CZ" sz="1400" i="1" dirty="0" smtClean="0"/>
              <a:t>n</a:t>
            </a:r>
            <a:r>
              <a:rPr lang="cs-CZ" sz="1400" dirty="0" smtClean="0"/>
              <a:t> – relativní četnost v daném intervalu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Histogram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Histogram je grafický nástroj pro vizualizaci </a:t>
            </a:r>
            <a:r>
              <a:rPr lang="cs-CZ" b="1" dirty="0" smtClean="0"/>
              <a:t>kvantitativních da</a:t>
            </a:r>
            <a:r>
              <a:rPr lang="cs-CZ" dirty="0" smtClean="0"/>
              <a:t>t (poměrových, intervalových, spojitých i diskrétních).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Každá oblast histogramu odráží </a:t>
            </a:r>
            <a:r>
              <a:rPr lang="cs-CZ" b="1" dirty="0" smtClean="0"/>
              <a:t>absolutní nebo relativní četnost </a:t>
            </a:r>
            <a:r>
              <a:rPr lang="pl-PL" b="1" dirty="0" smtClean="0"/>
              <a:t>na jednotku</a:t>
            </a:r>
            <a:r>
              <a:rPr lang="pl-PL" dirty="0" smtClean="0"/>
              <a:t> sledované proměnné na ose x. </a:t>
            </a:r>
            <a:endParaRPr lang="cs-CZ" dirty="0" smtClean="0"/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Histogram není sloupcový graf!</a:t>
            </a:r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Histogram pro relativní četnost: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Histogram pro absolutní četnost:</a:t>
            </a:r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4448175" y="4143375"/>
          <a:ext cx="11620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8" name="Rovnice" r:id="rId4" imgW="774360" imgH="431640" progId="Equation.3">
                  <p:embed/>
                </p:oleObj>
              </mc:Choice>
              <mc:Fallback>
                <p:oleObj name="Rovnice" r:id="rId4" imgW="77436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175" y="4143375"/>
                        <a:ext cx="1162050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1" name="Object 2"/>
          <p:cNvGraphicFramePr>
            <a:graphicFrameLocks noChangeAspect="1"/>
          </p:cNvGraphicFramePr>
          <p:nvPr/>
        </p:nvGraphicFramePr>
        <p:xfrm>
          <a:off x="4457700" y="4929188"/>
          <a:ext cx="9144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9" name="Rovnice" r:id="rId6" imgW="609480" imgH="431640" progId="Equation.3">
                  <p:embed/>
                </p:oleObj>
              </mc:Choice>
              <mc:Fallback>
                <p:oleObj name="Rovnice" r:id="rId6" imgW="60948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4929188"/>
                        <a:ext cx="914400" cy="70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vznikají data?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dirty="0" smtClean="0"/>
              <a:t>Záznamem skutečnosti…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  <a:p>
            <a:pPr marL="182563" lvl="0" indent="-182563" algn="ctr">
              <a:lnSpc>
                <a:spcPct val="135000"/>
              </a:lnSpc>
              <a:defRPr/>
            </a:pPr>
            <a:endParaRPr lang="cs-CZ" sz="2000" dirty="0" smtClean="0"/>
          </a:p>
          <a:p>
            <a:pPr marL="182563" lvl="0" indent="-182563" algn="ctr">
              <a:lnSpc>
                <a:spcPct val="135000"/>
              </a:lnSpc>
              <a:defRPr/>
            </a:pPr>
            <a:r>
              <a:rPr lang="cs-CZ" sz="2000" dirty="0" smtClean="0"/>
              <a:t>… </a:t>
            </a:r>
            <a:r>
              <a:rPr lang="cs-CZ" sz="2000" b="1" dirty="0" smtClean="0"/>
              <a:t>kterou chceme dále studovat </a:t>
            </a:r>
            <a:r>
              <a:rPr lang="cs-CZ" sz="2000" dirty="0" smtClean="0"/>
              <a:t>→ smysluplnost?</a:t>
            </a:r>
          </a:p>
          <a:p>
            <a:pPr marL="182563" lvl="0" indent="-182563" algn="ctr">
              <a:lnSpc>
                <a:spcPct val="135000"/>
              </a:lnSpc>
              <a:defRPr/>
            </a:pPr>
            <a:r>
              <a:rPr lang="cs-CZ" sz="2000" dirty="0" smtClean="0">
                <a:solidFill>
                  <a:srgbClr val="FF0000"/>
                </a:solidFill>
              </a:rPr>
              <a:t>(krevní tlak, glykémie × počet srdcí, počet domů)</a:t>
            </a:r>
          </a:p>
          <a:p>
            <a:pPr marL="182563" lvl="0" indent="-182563" algn="ctr">
              <a:lnSpc>
                <a:spcPct val="135000"/>
              </a:lnSpc>
              <a:defRPr/>
            </a:pPr>
            <a:endParaRPr lang="cs-CZ" sz="2000" dirty="0" smtClean="0"/>
          </a:p>
          <a:p>
            <a:pPr marL="182563" lvl="0" indent="-182563" algn="ctr">
              <a:lnSpc>
                <a:spcPct val="135000"/>
              </a:lnSpc>
              <a:defRPr/>
            </a:pPr>
            <a:r>
              <a:rPr lang="cs-CZ" sz="2000" dirty="0" smtClean="0"/>
              <a:t>… </a:t>
            </a:r>
            <a:r>
              <a:rPr lang="cs-CZ" sz="2000" b="1" dirty="0" smtClean="0"/>
              <a:t>více či méně dokonalým </a:t>
            </a:r>
            <a:r>
              <a:rPr lang="cs-CZ" sz="2000" dirty="0" smtClean="0"/>
              <a:t>→ kvalita?</a:t>
            </a:r>
          </a:p>
          <a:p>
            <a:pPr marL="182563" lvl="0" indent="-182563" algn="ctr">
              <a:lnSpc>
                <a:spcPct val="135000"/>
              </a:lnSpc>
              <a:defRPr/>
            </a:pPr>
            <a:r>
              <a:rPr lang="cs-CZ" sz="2000" dirty="0" smtClean="0">
                <a:solidFill>
                  <a:srgbClr val="FF0000"/>
                </a:solidFill>
              </a:rPr>
              <a:t>(variabilita = informace + chyba)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Sumarizace kvantitativních dat histogramem</a:t>
            </a:r>
            <a:endParaRPr lang="cs-CZ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Pozorovaná d</a:t>
            </a:r>
            <a:r>
              <a:rPr lang="pt-BR" dirty="0" smtClean="0"/>
              <a:t>ata:  1,21</a:t>
            </a:r>
            <a:r>
              <a:rPr lang="cs-CZ" dirty="0" smtClean="0"/>
              <a:t>; 1</a:t>
            </a:r>
            <a:r>
              <a:rPr lang="pt-BR" dirty="0" smtClean="0"/>
              <a:t>,4</a:t>
            </a:r>
            <a:r>
              <a:rPr lang="cs-CZ" dirty="0" smtClean="0"/>
              <a:t>8; 1,56; 0,31; 1,21; 1,33; 0,33; 0,21; 1,32</a:t>
            </a:r>
            <a:r>
              <a:rPr lang="pt-BR" dirty="0" smtClean="0"/>
              <a:t> … … n</a:t>
            </a: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Setřídění dat podle velikosti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Vytvoření</a:t>
            </a:r>
            <a:r>
              <a:rPr lang="cs-CZ" sz="2000" dirty="0" smtClean="0"/>
              <a:t> </a:t>
            </a:r>
            <a:r>
              <a:rPr lang="cs-CZ" dirty="0" smtClean="0"/>
              <a:t>intervalů na ose x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Výpočet relativních nebo absolutních četností f(i)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Vykreslení histogramu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Histogram – příklad</a:t>
            </a:r>
            <a:endParaRPr lang="cs-CZ" dirty="0"/>
          </a:p>
        </p:txBody>
      </p:sp>
      <p:graphicFrame>
        <p:nvGraphicFramePr>
          <p:cNvPr id="6" name="Object 18"/>
          <p:cNvGraphicFramePr>
            <a:graphicFrameLocks noChangeAspect="1"/>
          </p:cNvGraphicFramePr>
          <p:nvPr/>
        </p:nvGraphicFramePr>
        <p:xfrm>
          <a:off x="428596" y="2135508"/>
          <a:ext cx="3905250" cy="355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2" name="Graf" r:id="rId3" imgW="5372161" imgH="4895632" progId="MSGraph.Chart.8">
                  <p:embed followColorScheme="full"/>
                </p:oleObj>
              </mc:Choice>
              <mc:Fallback>
                <p:oleObj name="Graf" r:id="rId3" imgW="5372161" imgH="4895632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135508"/>
                        <a:ext cx="3905250" cy="355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711164" y="1857364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" hangingPunct="0">
              <a:buClr>
                <a:schemeClr val="bg1"/>
              </a:buClr>
              <a:buSzPct val="80000"/>
            </a:pPr>
            <a:r>
              <a:rPr lang="cs-CZ" sz="1600" dirty="0" smtClean="0">
                <a:cs typeface="Arial" pitchFamily="34" charset="0"/>
              </a:rPr>
              <a:t>n</a:t>
            </a:r>
            <a:endParaRPr lang="en-US" sz="1600" dirty="0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666774" y="5570869"/>
            <a:ext cx="357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0</a:t>
            </a:r>
            <a:endParaRPr lang="cs-CZ" sz="1400" b="1" dirty="0"/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1299000" y="5570869"/>
            <a:ext cx="419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0,4</a:t>
            </a:r>
            <a:endParaRPr lang="cs-CZ" sz="1400" b="1" dirty="0"/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1975798" y="5570869"/>
            <a:ext cx="419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0,8</a:t>
            </a:r>
            <a:endParaRPr lang="cs-CZ" sz="1400" b="1" dirty="0"/>
          </a:p>
        </p:txBody>
      </p:sp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2643718" y="5570869"/>
            <a:ext cx="419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1,2</a:t>
            </a:r>
            <a:endParaRPr lang="cs-CZ" sz="1400" b="1" dirty="0"/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3329394" y="5570869"/>
            <a:ext cx="419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1,4</a:t>
            </a:r>
            <a:endParaRPr lang="cs-CZ" sz="1400" b="1" dirty="0"/>
          </a:p>
        </p:txBody>
      </p: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4006190" y="5570869"/>
            <a:ext cx="419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1,6</a:t>
            </a:r>
            <a:endParaRPr lang="cs-CZ" sz="1400" b="1" dirty="0"/>
          </a:p>
        </p:txBody>
      </p:sp>
      <p:graphicFrame>
        <p:nvGraphicFramePr>
          <p:cNvPr id="15" name="Object 18"/>
          <p:cNvGraphicFramePr>
            <a:graphicFrameLocks noChangeAspect="1"/>
          </p:cNvGraphicFramePr>
          <p:nvPr/>
        </p:nvGraphicFramePr>
        <p:xfrm>
          <a:off x="4643438" y="2138049"/>
          <a:ext cx="3905250" cy="355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3" name="Graf" r:id="rId5" imgW="5372161" imgH="4895632" progId="MSGraph.Chart.8">
                  <p:embed followColorScheme="full"/>
                </p:oleObj>
              </mc:Choice>
              <mc:Fallback>
                <p:oleObj name="Graf" r:id="rId5" imgW="5372161" imgH="4895632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138049"/>
                        <a:ext cx="3905250" cy="355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4786314" y="1857364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" hangingPunct="0">
              <a:buClr>
                <a:schemeClr val="bg1"/>
              </a:buClr>
              <a:buSzPct val="80000"/>
            </a:pPr>
            <a:r>
              <a:rPr lang="cs-CZ" sz="1600" dirty="0" smtClean="0">
                <a:cs typeface="Arial" pitchFamily="34" charset="0"/>
              </a:rPr>
              <a:t>n</a:t>
            </a:r>
            <a:endParaRPr lang="en-US" sz="1600" dirty="0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4881616" y="5573410"/>
            <a:ext cx="357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0</a:t>
            </a:r>
            <a:endParaRPr lang="cs-CZ" sz="1400" b="1" dirty="0"/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5513842" y="5573410"/>
            <a:ext cx="419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0,4</a:t>
            </a:r>
            <a:endParaRPr lang="cs-CZ" sz="1400" b="1" dirty="0"/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6190640" y="5573410"/>
            <a:ext cx="419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0,8</a:t>
            </a:r>
            <a:endParaRPr lang="cs-CZ" sz="1400" b="1" dirty="0"/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6858560" y="5573410"/>
            <a:ext cx="419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1,2</a:t>
            </a:r>
            <a:endParaRPr lang="cs-CZ" sz="1400" b="1" dirty="0"/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7544236" y="5573410"/>
            <a:ext cx="419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1,4</a:t>
            </a:r>
            <a:endParaRPr lang="cs-CZ" sz="1400" b="1" dirty="0"/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8221032" y="5573410"/>
            <a:ext cx="419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1,6</a:t>
            </a:r>
            <a:endParaRPr lang="cs-CZ" sz="1400" b="1" dirty="0"/>
          </a:p>
        </p:txBody>
      </p:sp>
      <p:sp>
        <p:nvSpPr>
          <p:cNvPr id="23" name="Obdélník 22"/>
          <p:cNvSpPr/>
          <p:nvPr/>
        </p:nvSpPr>
        <p:spPr>
          <a:xfrm>
            <a:off x="5143504" y="1428736"/>
            <a:ext cx="3083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Histogram pro relativní četnost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1025091" y="1428736"/>
            <a:ext cx="3189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Histogram pro absolutní četnost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Histogram – příklad</a:t>
            </a:r>
            <a:endParaRPr lang="cs-CZ" dirty="0"/>
          </a:p>
        </p:txBody>
      </p:sp>
      <p:graphicFrame>
        <p:nvGraphicFramePr>
          <p:cNvPr id="15" name="Object 18"/>
          <p:cNvGraphicFramePr>
            <a:graphicFrameLocks noChangeAspect="1"/>
          </p:cNvGraphicFramePr>
          <p:nvPr/>
        </p:nvGraphicFramePr>
        <p:xfrm>
          <a:off x="4643438" y="2138049"/>
          <a:ext cx="3905250" cy="355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name="Graf" r:id="rId3" imgW="5372161" imgH="4895632" progId="MSGraph.Chart.8">
                  <p:embed followColorScheme="full"/>
                </p:oleObj>
              </mc:Choice>
              <mc:Fallback>
                <p:oleObj name="Graf" r:id="rId3" imgW="5372161" imgH="4895632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138049"/>
                        <a:ext cx="3905250" cy="355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4786314" y="1857364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" hangingPunct="0">
              <a:buClr>
                <a:schemeClr val="bg1"/>
              </a:buClr>
              <a:buSzPct val="80000"/>
            </a:pPr>
            <a:r>
              <a:rPr lang="cs-CZ" sz="1600" dirty="0" smtClean="0">
                <a:cs typeface="Arial" pitchFamily="34" charset="0"/>
              </a:rPr>
              <a:t>n</a:t>
            </a:r>
            <a:endParaRPr lang="en-US" sz="1600" dirty="0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4881616" y="5573410"/>
            <a:ext cx="357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0</a:t>
            </a:r>
            <a:endParaRPr lang="cs-CZ" sz="1400" b="1" dirty="0"/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5513842" y="5573410"/>
            <a:ext cx="419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0,4</a:t>
            </a:r>
            <a:endParaRPr lang="cs-CZ" sz="1400" b="1" dirty="0"/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6190640" y="5573410"/>
            <a:ext cx="419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0,8</a:t>
            </a:r>
            <a:endParaRPr lang="cs-CZ" sz="1400" b="1" dirty="0"/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6858560" y="5573410"/>
            <a:ext cx="419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1,2</a:t>
            </a:r>
            <a:endParaRPr lang="cs-CZ" sz="1400" b="1" dirty="0"/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7544236" y="5573410"/>
            <a:ext cx="419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1,4</a:t>
            </a:r>
            <a:endParaRPr lang="cs-CZ" sz="1400" b="1" dirty="0"/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8221032" y="5573410"/>
            <a:ext cx="419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1,6</a:t>
            </a:r>
            <a:endParaRPr lang="cs-CZ" sz="1400" b="1" dirty="0"/>
          </a:p>
        </p:txBody>
      </p:sp>
      <p:sp>
        <p:nvSpPr>
          <p:cNvPr id="23" name="Obdélník 22"/>
          <p:cNvSpPr/>
          <p:nvPr/>
        </p:nvSpPr>
        <p:spPr>
          <a:xfrm>
            <a:off x="5143504" y="1428736"/>
            <a:ext cx="3083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Histogram pro relativní četnost</a:t>
            </a:r>
            <a:endParaRPr lang="cs-CZ" dirty="0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697694" y="1643050"/>
            <a:ext cx="373143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5"/>
              </a:buBlip>
              <a:defRPr/>
            </a:pPr>
            <a:r>
              <a:rPr lang="cs-CZ" dirty="0" smtClean="0"/>
              <a:t>Jaký obsah má plocha histogramu pro relativní četnost?</a:t>
            </a:r>
          </a:p>
          <a:p>
            <a:pPr marL="182563" indent="-182563">
              <a:lnSpc>
                <a:spcPct val="135000"/>
              </a:lnSpc>
              <a:buBlip>
                <a:blip r:embed="rId5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5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5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5"/>
              </a:buBlip>
              <a:defRPr/>
            </a:pPr>
            <a:r>
              <a:rPr lang="cs-CZ" dirty="0" smtClean="0"/>
              <a:t>A proč?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Histogram – příklad</a:t>
            </a:r>
            <a:endParaRPr lang="cs-CZ" dirty="0"/>
          </a:p>
        </p:txBody>
      </p:sp>
      <p:graphicFrame>
        <p:nvGraphicFramePr>
          <p:cNvPr id="15" name="Object 18"/>
          <p:cNvGraphicFramePr>
            <a:graphicFrameLocks noChangeAspect="1"/>
          </p:cNvGraphicFramePr>
          <p:nvPr/>
        </p:nvGraphicFramePr>
        <p:xfrm>
          <a:off x="4643438" y="2138049"/>
          <a:ext cx="3905250" cy="355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0" name="Graf" r:id="rId3" imgW="5372161" imgH="4895632" progId="MSGraph.Chart.8">
                  <p:embed followColorScheme="full"/>
                </p:oleObj>
              </mc:Choice>
              <mc:Fallback>
                <p:oleObj name="Graf" r:id="rId3" imgW="5372161" imgH="4895632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138049"/>
                        <a:ext cx="3905250" cy="355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4786314" y="1857364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" hangingPunct="0">
              <a:buClr>
                <a:schemeClr val="bg1"/>
              </a:buClr>
              <a:buSzPct val="80000"/>
            </a:pPr>
            <a:r>
              <a:rPr lang="cs-CZ" sz="1600" dirty="0" smtClean="0">
                <a:cs typeface="Arial" pitchFamily="34" charset="0"/>
              </a:rPr>
              <a:t>n</a:t>
            </a:r>
            <a:endParaRPr lang="en-US" sz="1600" dirty="0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4881616" y="5573410"/>
            <a:ext cx="357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0</a:t>
            </a:r>
            <a:endParaRPr lang="cs-CZ" sz="1400" b="1" dirty="0"/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5513842" y="5573410"/>
            <a:ext cx="419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0,4</a:t>
            </a:r>
            <a:endParaRPr lang="cs-CZ" sz="1400" b="1" dirty="0"/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6190640" y="5573410"/>
            <a:ext cx="419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0,8</a:t>
            </a:r>
            <a:endParaRPr lang="cs-CZ" sz="1400" b="1" dirty="0"/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6858560" y="5573410"/>
            <a:ext cx="419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1,2</a:t>
            </a:r>
            <a:endParaRPr lang="cs-CZ" sz="1400" b="1" dirty="0"/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7544236" y="5573410"/>
            <a:ext cx="419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1,4</a:t>
            </a:r>
            <a:endParaRPr lang="cs-CZ" sz="1400" b="1" dirty="0"/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8221032" y="5573410"/>
            <a:ext cx="419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dirty="0" smtClean="0"/>
              <a:t>1,6</a:t>
            </a:r>
            <a:endParaRPr lang="cs-CZ" sz="1400" b="1" dirty="0"/>
          </a:p>
        </p:txBody>
      </p:sp>
      <p:sp>
        <p:nvSpPr>
          <p:cNvPr id="23" name="Obdélník 22"/>
          <p:cNvSpPr/>
          <p:nvPr/>
        </p:nvSpPr>
        <p:spPr>
          <a:xfrm>
            <a:off x="5143504" y="1428736"/>
            <a:ext cx="3083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Histogram pro relativní četnost</a:t>
            </a:r>
            <a:endParaRPr lang="cs-CZ" dirty="0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697694" y="1643050"/>
            <a:ext cx="373143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5"/>
              </a:buBlip>
              <a:defRPr/>
            </a:pPr>
            <a:r>
              <a:rPr lang="cs-CZ" dirty="0" smtClean="0"/>
              <a:t>Jaký obsah má plocha histogramu pro relativní četnost?</a:t>
            </a:r>
          </a:p>
          <a:p>
            <a:pPr marL="182563" indent="-182563">
              <a:lnSpc>
                <a:spcPct val="135000"/>
              </a:lnSpc>
              <a:buBlip>
                <a:blip r:embed="rId5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5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5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5"/>
              </a:buBlip>
              <a:defRPr/>
            </a:pPr>
            <a:r>
              <a:rPr lang="cs-CZ" dirty="0" smtClean="0"/>
              <a:t>A proč?</a:t>
            </a:r>
          </a:p>
          <a:p>
            <a:pPr marL="182563" indent="-182563">
              <a:lnSpc>
                <a:spcPct val="135000"/>
              </a:lnSpc>
              <a:buBlip>
                <a:blip r:embed="rId5"/>
              </a:buBlip>
              <a:defRPr/>
            </a:pPr>
            <a:r>
              <a:rPr lang="cs-CZ" dirty="0" smtClean="0"/>
              <a:t>Histogram lze použít pro odhad hustoty pravděpodobnosti. Je to tedy grafická vizualizace rozložení pravděpodobnosti kvantitativních (zejména spojitých) dat.</a:t>
            </a:r>
          </a:p>
        </p:txBody>
      </p:sp>
      <p:graphicFrame>
        <p:nvGraphicFramePr>
          <p:cNvPr id="92163" name="Object 2"/>
          <p:cNvGraphicFramePr>
            <a:graphicFrameLocks noChangeAspect="1"/>
          </p:cNvGraphicFramePr>
          <p:nvPr/>
        </p:nvGraphicFramePr>
        <p:xfrm>
          <a:off x="928662" y="2643182"/>
          <a:ext cx="200025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1" name="Rovnice" r:id="rId6" imgW="1333440" imgH="431640" progId="Equation.3">
                  <p:embed/>
                </p:oleObj>
              </mc:Choice>
              <mc:Fallback>
                <p:oleObj name="Rovnice" r:id="rId6" imgW="13334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2643182"/>
                        <a:ext cx="2000250" cy="70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Který histogram je správný a proč?</a:t>
            </a:r>
            <a:endParaRPr lang="cs-CZ" dirty="0"/>
          </a:p>
        </p:txBody>
      </p:sp>
      <p:pic>
        <p:nvPicPr>
          <p:cNvPr id="6" name="Obrázek 5" descr="histogram.jpg"/>
          <p:cNvPicPr>
            <a:picLocks noChangeAspect="1"/>
          </p:cNvPicPr>
          <p:nvPr/>
        </p:nvPicPr>
        <p:blipFill>
          <a:blip r:embed="rId2" cstate="print"/>
          <a:srcRect l="6615" b="53379"/>
          <a:stretch>
            <a:fillRect/>
          </a:stretch>
        </p:blipFill>
        <p:spPr>
          <a:xfrm>
            <a:off x="1000100" y="3295101"/>
            <a:ext cx="3025686" cy="2088290"/>
          </a:xfrm>
          <a:prstGeom prst="rect">
            <a:avLst/>
          </a:prstGeom>
        </p:spPr>
      </p:pic>
      <p:pic>
        <p:nvPicPr>
          <p:cNvPr id="7" name="Obrázek 6" descr="histogram.jpg"/>
          <p:cNvPicPr>
            <a:picLocks noChangeAspect="1"/>
          </p:cNvPicPr>
          <p:nvPr/>
        </p:nvPicPr>
        <p:blipFill>
          <a:blip r:embed="rId2" cstate="print"/>
          <a:srcRect l="8819" t="52978"/>
          <a:stretch>
            <a:fillRect/>
          </a:stretch>
        </p:blipFill>
        <p:spPr>
          <a:xfrm>
            <a:off x="5072066" y="3286124"/>
            <a:ext cx="2954248" cy="2106245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Chceme pomocí histogramu vykreslit počty zraněných při automobilových haváriích na předměstí Londýna v roce 1985. Data máme zadána jako počty v daných věkových kategoriích.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Histogram ve skutečnosti</a:t>
            </a:r>
            <a:endParaRPr lang="cs-CZ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Histogram je ve skutečnosti zřídka vyjadřován pomocí výrazů: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dirty="0" smtClean="0"/>
              <a:t>Daleko častěji se jedná o prosté absolutní nebo relativní počty pozorování v daném intervalu (výhodné kvůli snadné čitelnosti a interpretaci): </a:t>
            </a:r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endParaRPr lang="cs-CZ" b="1" dirty="0" smtClean="0"/>
          </a:p>
          <a:p>
            <a:pPr marL="182563" indent="-182563">
              <a:lnSpc>
                <a:spcPct val="135000"/>
              </a:lnSpc>
              <a:buBlip>
                <a:blip r:embed="rId3"/>
              </a:buBlip>
              <a:defRPr/>
            </a:pPr>
            <a:r>
              <a:rPr lang="cs-CZ" b="1" dirty="0" smtClean="0"/>
              <a:t>Důležité však je, aby intervaly měly stejnou šířku, aby výsledky byly srovnatelné!</a:t>
            </a: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3267074" y="2225671"/>
          <a:ext cx="11620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3" name="Rovnice" r:id="rId4" imgW="774360" imgH="431640" progId="Equation.3">
                  <p:embed/>
                </p:oleObj>
              </mc:Choice>
              <mc:Fallback>
                <p:oleObj name="Rovnice" r:id="rId4" imgW="77436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4" y="2225671"/>
                        <a:ext cx="1162050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4729170" y="2225671"/>
          <a:ext cx="9144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4" name="Rovnice" r:id="rId6" imgW="609480" imgH="431640" progId="Equation.3">
                  <p:embed/>
                </p:oleObj>
              </mc:Choice>
              <mc:Fallback>
                <p:oleObj name="Rovnice" r:id="rId6" imgW="60948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70" y="2225671"/>
                        <a:ext cx="914400" cy="70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2"/>
          <p:cNvGraphicFramePr>
            <a:graphicFrameLocks noChangeAspect="1"/>
          </p:cNvGraphicFramePr>
          <p:nvPr/>
        </p:nvGraphicFramePr>
        <p:xfrm>
          <a:off x="3286124" y="4127507"/>
          <a:ext cx="11239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5" name="Rovnice" r:id="rId8" imgW="749160" imgH="228600" progId="Equation.3">
                  <p:embed/>
                </p:oleObj>
              </mc:Choice>
              <mc:Fallback>
                <p:oleObj name="Rovnice" r:id="rId8" imgW="7491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4" y="4127507"/>
                        <a:ext cx="112395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" name="Object 2"/>
          <p:cNvGraphicFramePr>
            <a:graphicFrameLocks noChangeAspect="1"/>
          </p:cNvGraphicFramePr>
          <p:nvPr/>
        </p:nvGraphicFramePr>
        <p:xfrm>
          <a:off x="4767270" y="4122745"/>
          <a:ext cx="8382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6" name="Rovnice" r:id="rId10" imgW="558720" imgH="228600" progId="Equation.3">
                  <p:embed/>
                </p:oleObj>
              </mc:Choice>
              <mc:Fallback>
                <p:oleObj name="Rovnice" r:id="rId10" imgW="55872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270" y="4122745"/>
                        <a:ext cx="838200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7" name="Text Box 3"/>
          <p:cNvSpPr txBox="1">
            <a:spLocks noChangeArrowheads="1"/>
          </p:cNvSpPr>
          <p:nvPr/>
        </p:nvSpPr>
        <p:spPr bwMode="auto">
          <a:xfrm>
            <a:off x="1071538" y="3143248"/>
            <a:ext cx="181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cs-CZ" sz="1600" dirty="0" smtClean="0"/>
              <a:t>3 intervaly</a:t>
            </a:r>
            <a:endParaRPr lang="cs-CZ" sz="1600" dirty="0"/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3836963" y="3143248"/>
            <a:ext cx="181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cs-CZ" sz="1600" dirty="0" smtClean="0"/>
              <a:t>5 intervalů</a:t>
            </a:r>
            <a:endParaRPr lang="cs-CZ" sz="1600" dirty="0"/>
          </a:p>
        </p:txBody>
      </p:sp>
      <p:sp>
        <p:nvSpPr>
          <p:cNvPr id="44647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</a:t>
            </a:r>
            <a:r>
              <a:rPr lang="cs-CZ" dirty="0" smtClean="0"/>
              <a:t>intervalů určuje </a:t>
            </a:r>
            <a:r>
              <a:rPr lang="cs-CZ" dirty="0"/>
              <a:t>kvalitu výstupu</a:t>
            </a:r>
          </a:p>
        </p:txBody>
      </p:sp>
      <p:graphicFrame>
        <p:nvGraphicFramePr>
          <p:cNvPr id="446477" name="Object 13"/>
          <p:cNvGraphicFramePr>
            <a:graphicFrameLocks noChangeAspect="1"/>
          </p:cNvGraphicFramePr>
          <p:nvPr/>
        </p:nvGraphicFramePr>
        <p:xfrm>
          <a:off x="5973734" y="3359149"/>
          <a:ext cx="2709862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2" name="Graf" r:id="rId4" imgW="3124200" imgH="2486025" progId="MSGraph.Chart.8">
                  <p:embed followColorScheme="full"/>
                </p:oleObj>
              </mc:Choice>
              <mc:Fallback>
                <p:oleObj name="Graf" r:id="rId4" imgW="3124200" imgH="2486025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734" y="3359149"/>
                        <a:ext cx="2709862" cy="215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8" name="Object 14"/>
          <p:cNvGraphicFramePr>
            <a:graphicFrameLocks noChangeAspect="1"/>
          </p:cNvGraphicFramePr>
          <p:nvPr/>
        </p:nvGraphicFramePr>
        <p:xfrm>
          <a:off x="3254346" y="3357562"/>
          <a:ext cx="2641600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3" name="Graf" r:id="rId6" imgW="3057525" imgH="2486025" progId="MSGraph.Chart.8">
                  <p:embed followColorScheme="full"/>
                </p:oleObj>
              </mc:Choice>
              <mc:Fallback>
                <p:oleObj name="Graf" r:id="rId6" imgW="3057525" imgH="2486025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46" y="3357562"/>
                        <a:ext cx="2641600" cy="214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0" name="Object 16"/>
          <p:cNvGraphicFramePr>
            <a:graphicFrameLocks noChangeAspect="1"/>
          </p:cNvGraphicFramePr>
          <p:nvPr/>
        </p:nvGraphicFramePr>
        <p:xfrm>
          <a:off x="500034" y="3357562"/>
          <a:ext cx="2641600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4" name="Graf" r:id="rId8" imgW="3057525" imgH="2486025" progId="MSGraph.Chart.8">
                  <p:embed followColorScheme="full"/>
                </p:oleObj>
              </mc:Choice>
              <mc:Fallback>
                <p:oleObj name="Graf" r:id="rId8" imgW="3057525" imgH="2486025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357562"/>
                        <a:ext cx="2641600" cy="214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81" name="Text Box 17"/>
          <p:cNvSpPr txBox="1">
            <a:spLocks noChangeArrowheads="1"/>
          </p:cNvSpPr>
          <p:nvPr/>
        </p:nvSpPr>
        <p:spPr bwMode="auto">
          <a:xfrm>
            <a:off x="6569050" y="3143248"/>
            <a:ext cx="181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cs-CZ" sz="1600" dirty="0" smtClean="0"/>
              <a:t>10 intervalů</a:t>
            </a:r>
            <a:endParaRPr lang="cs-CZ" sz="1600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10"/>
              </a:buBlip>
              <a:defRPr/>
            </a:pPr>
            <a:r>
              <a:rPr lang="cs-CZ" dirty="0" smtClean="0"/>
              <a:t>Počtem zvolených intervalů v histogramu rozhodujeme o tom, jak bude vypadat. Při malém počtu můžeme přehlédnout důležité prvky v datech, při velkém zase může být informace roztříštěná.</a:t>
            </a:r>
            <a:endParaRPr lang="cs-CZ" b="1" dirty="0" smtClean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99180" y="3295651"/>
            <a:ext cx="64615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cs-CZ" sz="1200" dirty="0" smtClean="0"/>
              <a:t>n</a:t>
            </a:r>
            <a:r>
              <a:rPr lang="cs-CZ" sz="1200" baseline="-25000" dirty="0" smtClean="0"/>
              <a:t>i</a:t>
            </a:r>
            <a:r>
              <a:rPr lang="cs-CZ" sz="1200" dirty="0" smtClean="0"/>
              <a:t> /</a:t>
            </a:r>
            <a:r>
              <a:rPr lang="cs-CZ" sz="1200" dirty="0" err="1" smtClean="0"/>
              <a:t>d</a:t>
            </a:r>
            <a:r>
              <a:rPr lang="cs-CZ" sz="1200" baseline="-25000" dirty="0" err="1" smtClean="0"/>
              <a:t>i</a:t>
            </a:r>
            <a:endParaRPr lang="cs-CZ" sz="1200" baseline="-25000" dirty="0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364605" y="3295651"/>
            <a:ext cx="64615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cs-CZ" sz="1200" dirty="0" smtClean="0"/>
              <a:t>n</a:t>
            </a:r>
            <a:r>
              <a:rPr lang="cs-CZ" sz="1200" baseline="-25000" dirty="0" smtClean="0"/>
              <a:t>i</a:t>
            </a:r>
            <a:r>
              <a:rPr lang="cs-CZ" sz="1200" dirty="0" smtClean="0"/>
              <a:t> /</a:t>
            </a:r>
            <a:r>
              <a:rPr lang="cs-CZ" sz="1200" dirty="0" err="1" smtClean="0"/>
              <a:t>d</a:t>
            </a:r>
            <a:r>
              <a:rPr lang="cs-CZ" sz="1200" baseline="-25000" dirty="0" err="1" smtClean="0"/>
              <a:t>i</a:t>
            </a:r>
            <a:endParaRPr lang="cs-CZ" sz="1200" baseline="-25000" dirty="0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096692" y="3295651"/>
            <a:ext cx="64615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cs-CZ" sz="1200" dirty="0" smtClean="0"/>
              <a:t>n</a:t>
            </a:r>
            <a:r>
              <a:rPr lang="cs-CZ" sz="1200" baseline="-25000" dirty="0" smtClean="0"/>
              <a:t>i</a:t>
            </a:r>
            <a:r>
              <a:rPr lang="cs-CZ" sz="1200" dirty="0" smtClean="0"/>
              <a:t> /</a:t>
            </a:r>
            <a:r>
              <a:rPr lang="cs-CZ" sz="1200" dirty="0" err="1" smtClean="0"/>
              <a:t>d</a:t>
            </a:r>
            <a:r>
              <a:rPr lang="cs-CZ" sz="1200" baseline="-25000" dirty="0" err="1" smtClean="0"/>
              <a:t>i</a:t>
            </a:r>
            <a:endParaRPr lang="cs-CZ" sz="1200" baseline="-25000" dirty="0"/>
          </a:p>
        </p:txBody>
      </p:sp>
      <p:sp>
        <p:nvSpPr>
          <p:cNvPr id="24" name="Šipka dolů 23"/>
          <p:cNvSpPr/>
          <p:nvPr/>
        </p:nvSpPr>
        <p:spPr>
          <a:xfrm flipV="1">
            <a:off x="1857356" y="5429264"/>
            <a:ext cx="21431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 flipV="1">
            <a:off x="4615730" y="5429264"/>
            <a:ext cx="21431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 flipV="1">
            <a:off x="6715140" y="5429264"/>
            <a:ext cx="21431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 flipV="1">
            <a:off x="7348846" y="5429264"/>
            <a:ext cx="21431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Krabicový graf – box plot</a:t>
            </a:r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2571736" y="1839719"/>
            <a:ext cx="785818" cy="3816001"/>
            <a:chOff x="1857356" y="1899015"/>
            <a:chExt cx="785818" cy="3816001"/>
          </a:xfrm>
        </p:grpSpPr>
        <p:cxnSp>
          <p:nvCxnSpPr>
            <p:cNvPr id="5" name="Přímá spojovací čára 4"/>
            <p:cNvCxnSpPr/>
            <p:nvPr/>
          </p:nvCxnSpPr>
          <p:spPr>
            <a:xfrm rot="5400000">
              <a:off x="342265" y="3807016"/>
              <a:ext cx="38160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bdélník 2"/>
            <p:cNvSpPr/>
            <p:nvPr/>
          </p:nvSpPr>
          <p:spPr>
            <a:xfrm>
              <a:off x="1857356" y="2571745"/>
              <a:ext cx="785818" cy="22145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" name="Přímá spojovací čára 6"/>
            <p:cNvCxnSpPr/>
            <p:nvPr/>
          </p:nvCxnSpPr>
          <p:spPr>
            <a:xfrm>
              <a:off x="2107389" y="1899015"/>
              <a:ext cx="285752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ovací čára 7"/>
            <p:cNvCxnSpPr/>
            <p:nvPr/>
          </p:nvCxnSpPr>
          <p:spPr>
            <a:xfrm>
              <a:off x="2107389" y="5715016"/>
              <a:ext cx="285752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bdélník 8"/>
            <p:cNvSpPr/>
            <p:nvPr/>
          </p:nvSpPr>
          <p:spPr>
            <a:xfrm>
              <a:off x="2214546" y="3429001"/>
              <a:ext cx="71438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" name="Obdélník 9"/>
          <p:cNvSpPr/>
          <p:nvPr/>
        </p:nvSpPr>
        <p:spPr>
          <a:xfrm>
            <a:off x="4143372" y="5482946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 smtClean="0"/>
              <a:t>Minimum = 0% kvantil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143372" y="1643050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 smtClean="0"/>
              <a:t>Maximum = 100% kvantil</a:t>
            </a:r>
            <a:endParaRPr lang="nn-NO" dirty="0"/>
          </a:p>
        </p:txBody>
      </p:sp>
      <p:sp>
        <p:nvSpPr>
          <p:cNvPr id="12" name="Obdélník 11"/>
          <p:cNvSpPr/>
          <p:nvPr/>
        </p:nvSpPr>
        <p:spPr>
          <a:xfrm>
            <a:off x="4143372" y="2333646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 smtClean="0"/>
              <a:t>Horní kvartil = 75% kvantil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143372" y="3226828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 smtClean="0"/>
              <a:t>Medián = 50% kvantil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143372" y="4530468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 smtClean="0"/>
              <a:t>Dolní kvartil = 25% kvantil</a:t>
            </a:r>
          </a:p>
        </p:txBody>
      </p:sp>
      <p:cxnSp>
        <p:nvCxnSpPr>
          <p:cNvPr id="17" name="Přímá spojovací čára 16"/>
          <p:cNvCxnSpPr/>
          <p:nvPr/>
        </p:nvCxnSpPr>
        <p:spPr>
          <a:xfrm>
            <a:off x="3500430" y="1833994"/>
            <a:ext cx="571504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3500430" y="2521326"/>
            <a:ext cx="571504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3500430" y="3414508"/>
            <a:ext cx="571504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3500430" y="4718148"/>
            <a:ext cx="571504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3500430" y="5655720"/>
            <a:ext cx="571504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extrémní (odlehlá) hodnota?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Jednoduše řečeno se jedná o netypické pozorování, které nezapadá do pravděpodobnostního chování souboru dat.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Definujeme ji jako hodnotu, která leží několikanásobek (3, 5, 7) směrodatné odchylky , respektive </a:t>
            </a:r>
            <a:r>
              <a:rPr lang="cs-CZ" dirty="0" err="1" smtClean="0"/>
              <a:t>kvartilového</a:t>
            </a:r>
            <a:r>
              <a:rPr lang="cs-CZ" dirty="0" smtClean="0"/>
              <a:t> rozpětí, od průměru, respektive mediánu.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Definice je ale vágní, závisí na naší znalosti dané problematiky, které hodnoty jsou či nejsou možné!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odlehlé hodnoty na popisné statistiky</a:t>
            </a:r>
            <a:endParaRPr lang="cs-CZ" dirty="0"/>
          </a:p>
        </p:txBody>
      </p:sp>
      <p:graphicFrame>
        <p:nvGraphicFramePr>
          <p:cNvPr id="6" name="Group 8"/>
          <p:cNvGraphicFramePr>
            <a:graphicFrameLocks noGrp="1"/>
          </p:cNvGraphicFramePr>
          <p:nvPr>
            <p:ph sz="quarter" idx="4294967295"/>
          </p:nvPr>
        </p:nvGraphicFramePr>
        <p:xfrm>
          <a:off x="1643042" y="1831204"/>
          <a:ext cx="427038" cy="43124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2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7.6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5.65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6.25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4.04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6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5.75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1143000" y="128586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cs-CZ" dirty="0" smtClean="0"/>
              <a:t>Cílem je určit průměrnou hladinu cholesterolu vybrané populace mužů</a:t>
            </a:r>
          </a:p>
          <a:p>
            <a:pPr marL="0" lvl="1" algn="ctr"/>
            <a:r>
              <a:rPr lang="cs-CZ" dirty="0" smtClean="0"/>
              <a:t>(hodnoty v </a:t>
            </a:r>
            <a:r>
              <a:rPr lang="cs-CZ" dirty="0" err="1" smtClean="0"/>
              <a:t>mmol</a:t>
            </a:r>
            <a:r>
              <a:rPr lang="cs-CZ" dirty="0" smtClean="0"/>
              <a:t>/l)</a:t>
            </a:r>
            <a:endParaRPr lang="cs-CZ" dirty="0"/>
          </a:p>
        </p:txBody>
      </p:sp>
      <p:graphicFrame>
        <p:nvGraphicFramePr>
          <p:cNvPr id="8" name="Group 8"/>
          <p:cNvGraphicFramePr>
            <a:graphicFrameLocks noGrp="1"/>
          </p:cNvGraphicFramePr>
          <p:nvPr>
            <p:ph sz="quarter" idx="4294967295"/>
          </p:nvPr>
        </p:nvGraphicFramePr>
        <p:xfrm>
          <a:off x="7073920" y="1831204"/>
          <a:ext cx="427038" cy="43124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2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5.65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6.25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4.04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6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5.75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 rot="16200000">
            <a:off x="270933" y="3802758"/>
            <a:ext cx="1399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Správná data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 rot="5400000">
            <a:off x="7433377" y="3802758"/>
            <a:ext cx="1647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Nesprávná data</a:t>
            </a:r>
            <a:endParaRPr lang="cs-CZ" dirty="0"/>
          </a:p>
        </p:txBody>
      </p:sp>
      <p:sp>
        <p:nvSpPr>
          <p:cNvPr id="11" name="Pravá složená závorka 10"/>
          <p:cNvSpPr/>
          <p:nvPr/>
        </p:nvSpPr>
        <p:spPr>
          <a:xfrm>
            <a:off x="2214546" y="1857364"/>
            <a:ext cx="285752" cy="4286280"/>
          </a:xfrm>
          <a:prstGeom prst="rightBrace">
            <a:avLst>
              <a:gd name="adj1" fmla="val 8600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ravá složená závorka 11"/>
          <p:cNvSpPr/>
          <p:nvPr/>
        </p:nvSpPr>
        <p:spPr>
          <a:xfrm rot="10800000">
            <a:off x="6643702" y="1857364"/>
            <a:ext cx="285752" cy="4286280"/>
          </a:xfrm>
          <a:prstGeom prst="rightBrace">
            <a:avLst>
              <a:gd name="adj1" fmla="val 8600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2738168" y="3335537"/>
            <a:ext cx="1569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292929"/>
                </a:solidFill>
              </a:rPr>
              <a:t>Průměrná hodnota</a:t>
            </a:r>
          </a:p>
        </p:txBody>
      </p:sp>
      <p:sp>
        <p:nvSpPr>
          <p:cNvPr id="16" name="Text Box 76"/>
          <p:cNvSpPr txBox="1">
            <a:spLocks noChangeArrowheads="1"/>
          </p:cNvSpPr>
          <p:nvPr/>
        </p:nvSpPr>
        <p:spPr bwMode="auto">
          <a:xfrm>
            <a:off x="2643174" y="4143380"/>
            <a:ext cx="1759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292929"/>
                </a:solidFill>
              </a:rPr>
              <a:t>Směrodatná odchylka</a:t>
            </a:r>
          </a:p>
        </p:txBody>
      </p:sp>
      <p:sp>
        <p:nvSpPr>
          <p:cNvPr id="17" name="Rectangle 75"/>
          <p:cNvSpPr>
            <a:spLocks noChangeArrowheads="1"/>
          </p:cNvSpPr>
          <p:nvPr/>
        </p:nvSpPr>
        <p:spPr bwMode="auto">
          <a:xfrm>
            <a:off x="3232737" y="3621289"/>
            <a:ext cx="579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292929"/>
                </a:solidFill>
              </a:rPr>
              <a:t>6,32</a:t>
            </a:r>
          </a:p>
        </p:txBody>
      </p:sp>
      <p:sp>
        <p:nvSpPr>
          <p:cNvPr id="18" name="Rectangle 75"/>
          <p:cNvSpPr>
            <a:spLocks noChangeArrowheads="1"/>
          </p:cNvSpPr>
          <p:nvPr/>
        </p:nvSpPr>
        <p:spPr bwMode="auto">
          <a:xfrm>
            <a:off x="3232737" y="4429131"/>
            <a:ext cx="579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292929"/>
                </a:solidFill>
              </a:rPr>
              <a:t>1,34</a:t>
            </a:r>
          </a:p>
        </p:txBody>
      </p:sp>
      <p:sp>
        <p:nvSpPr>
          <p:cNvPr id="19" name="Rectangle 75"/>
          <p:cNvSpPr>
            <a:spLocks noChangeArrowheads="1"/>
          </p:cNvSpPr>
          <p:nvPr/>
        </p:nvSpPr>
        <p:spPr bwMode="auto">
          <a:xfrm>
            <a:off x="4836748" y="3340147"/>
            <a:ext cx="1569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292929"/>
                </a:solidFill>
              </a:rPr>
              <a:t>Průměrná hodnota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4741754" y="4147990"/>
            <a:ext cx="1759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292929"/>
                </a:solidFill>
              </a:rPr>
              <a:t>Směrodatná odchylka</a:t>
            </a:r>
          </a:p>
        </p:txBody>
      </p:sp>
      <p:sp>
        <p:nvSpPr>
          <p:cNvPr id="21" name="Rectangle 75"/>
          <p:cNvSpPr>
            <a:spLocks noChangeArrowheads="1"/>
          </p:cNvSpPr>
          <p:nvPr/>
        </p:nvSpPr>
        <p:spPr bwMode="auto">
          <a:xfrm>
            <a:off x="5309037" y="3625899"/>
            <a:ext cx="6245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292929"/>
                </a:solidFill>
              </a:rPr>
              <a:t>?</a:t>
            </a:r>
          </a:p>
        </p:txBody>
      </p:sp>
      <p:sp>
        <p:nvSpPr>
          <p:cNvPr id="22" name="Rectangle 75"/>
          <p:cNvSpPr>
            <a:spLocks noChangeArrowheads="1"/>
          </p:cNvSpPr>
          <p:nvPr/>
        </p:nvSpPr>
        <p:spPr bwMode="auto">
          <a:xfrm>
            <a:off x="5309037" y="4433741"/>
            <a:ext cx="6245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292929"/>
                </a:solidFill>
              </a:rPr>
              <a:t>?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107389" y="5211561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cs-CZ" dirty="0" smtClean="0"/>
              <a:t>Která charakteristika se zvýší výrazněji?</a:t>
            </a:r>
          </a:p>
          <a:p>
            <a:pPr marL="0" lvl="1" algn="ctr"/>
            <a:r>
              <a:rPr lang="cs-CZ" dirty="0" smtClean="0"/>
              <a:t>Průměr nebo směrodatná odchylka?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Cílová populace, výběrová populace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466012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i="0" dirty="0" smtClean="0">
                <a:latin typeface="+mn-lt"/>
              </a:rPr>
              <a:t>Cílová populace</a:t>
            </a:r>
            <a:r>
              <a:rPr lang="cs-CZ" i="0" dirty="0" smtClean="0">
                <a:latin typeface="+mn-lt"/>
              </a:rPr>
              <a:t> – skupina subjektů, o které chceme zjistit nějakou informaci. Odpovídá základnímu prostoru </a:t>
            </a:r>
            <a:r>
              <a:rPr lang="el-GR" i="0" dirty="0" smtClean="0">
                <a:latin typeface="+mn-lt"/>
              </a:rPr>
              <a:t>Ω</a:t>
            </a:r>
            <a:r>
              <a:rPr lang="cs-CZ" i="0" dirty="0" smtClean="0">
                <a:latin typeface="+mn-lt"/>
              </a:rPr>
              <a:t>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i="0" dirty="0" smtClean="0">
                <a:latin typeface="+mn-lt"/>
              </a:rPr>
              <a:t>Experimentální vzorek</a:t>
            </a:r>
            <a:r>
              <a:rPr lang="cs-CZ" i="0" dirty="0" smtClean="0">
                <a:latin typeface="+mn-lt"/>
              </a:rPr>
              <a:t> neboli </a:t>
            </a:r>
            <a:r>
              <a:rPr lang="cs-CZ" b="1" i="0" dirty="0" smtClean="0">
                <a:latin typeface="+mn-lt"/>
              </a:rPr>
              <a:t>výběrová populace</a:t>
            </a:r>
            <a:r>
              <a:rPr lang="cs-CZ" i="0" dirty="0" smtClean="0">
                <a:latin typeface="+mn-lt"/>
              </a:rPr>
              <a:t> – podskupina cílové populace, kterou pozorujeme, měříme a analyzujeme. </a:t>
            </a:r>
            <a:r>
              <a:rPr lang="cs-CZ" dirty="0" smtClean="0"/>
              <a:t>Jakékoliv výsledky chceme zobecnit na celou cílovou populaci. </a:t>
            </a:r>
            <a:r>
              <a:rPr lang="cs-CZ" b="1" dirty="0" smtClean="0"/>
              <a:t>Výběrová populace musí svými charakteristikami odpovídat cílové populaci (reprezentativnost)</a:t>
            </a:r>
            <a:r>
              <a:rPr lang="cs-CZ" dirty="0" smtClean="0"/>
              <a:t>. Toho můžeme docílit náhodným, ale i záměrným výběrem.</a:t>
            </a:r>
            <a:endParaRPr lang="cs-CZ" i="0" dirty="0" smtClean="0">
              <a:latin typeface="+mn-lt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286380" y="2000240"/>
          <a:ext cx="3714776" cy="342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ázek 5" descr="600px-Icon-Warning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odlehlé hodnoty na popisné statistiky</a:t>
            </a:r>
            <a:endParaRPr lang="cs-CZ" dirty="0"/>
          </a:p>
        </p:txBody>
      </p:sp>
      <p:graphicFrame>
        <p:nvGraphicFramePr>
          <p:cNvPr id="6" name="Group 8"/>
          <p:cNvGraphicFramePr>
            <a:graphicFrameLocks noGrp="1"/>
          </p:cNvGraphicFramePr>
          <p:nvPr>
            <p:ph sz="quarter" idx="4294967295"/>
          </p:nvPr>
        </p:nvGraphicFramePr>
        <p:xfrm>
          <a:off x="1643042" y="1831204"/>
          <a:ext cx="427038" cy="43124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2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7.6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5.65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6.25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4.04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6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5.75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1143000" y="128586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cs-CZ" dirty="0" smtClean="0"/>
              <a:t>Cílem je určit průměrnou hladinu cholesterolu vybrané populace mužů</a:t>
            </a:r>
          </a:p>
          <a:p>
            <a:pPr marL="0" lvl="1" algn="ctr"/>
            <a:r>
              <a:rPr lang="cs-CZ" dirty="0" smtClean="0"/>
              <a:t>(hodnoty v </a:t>
            </a:r>
            <a:r>
              <a:rPr lang="cs-CZ" dirty="0" err="1" smtClean="0"/>
              <a:t>mmol</a:t>
            </a:r>
            <a:r>
              <a:rPr lang="cs-CZ" dirty="0" smtClean="0"/>
              <a:t>/l)</a:t>
            </a:r>
          </a:p>
        </p:txBody>
      </p:sp>
      <p:graphicFrame>
        <p:nvGraphicFramePr>
          <p:cNvPr id="8" name="Group 8"/>
          <p:cNvGraphicFramePr>
            <a:graphicFrameLocks noGrp="1"/>
          </p:cNvGraphicFramePr>
          <p:nvPr>
            <p:ph sz="quarter" idx="4294967295"/>
          </p:nvPr>
        </p:nvGraphicFramePr>
        <p:xfrm>
          <a:off x="7073920" y="1831204"/>
          <a:ext cx="427038" cy="43124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2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5.65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6.25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4.04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6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5.75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 rot="16200000">
            <a:off x="270933" y="3802758"/>
            <a:ext cx="1399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Správná data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 rot="5400000">
            <a:off x="7433377" y="3802758"/>
            <a:ext cx="1647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Nesprávná data</a:t>
            </a:r>
            <a:endParaRPr lang="cs-CZ" dirty="0"/>
          </a:p>
        </p:txBody>
      </p:sp>
      <p:sp>
        <p:nvSpPr>
          <p:cNvPr id="11" name="Pravá složená závorka 10"/>
          <p:cNvSpPr/>
          <p:nvPr/>
        </p:nvSpPr>
        <p:spPr>
          <a:xfrm>
            <a:off x="2214546" y="1857364"/>
            <a:ext cx="285752" cy="4286280"/>
          </a:xfrm>
          <a:prstGeom prst="rightBrace">
            <a:avLst>
              <a:gd name="adj1" fmla="val 8600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ravá složená závorka 11"/>
          <p:cNvSpPr/>
          <p:nvPr/>
        </p:nvSpPr>
        <p:spPr>
          <a:xfrm rot="10800000">
            <a:off x="6643702" y="1857364"/>
            <a:ext cx="285752" cy="4286280"/>
          </a:xfrm>
          <a:prstGeom prst="rightBrace">
            <a:avLst>
              <a:gd name="adj1" fmla="val 8600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2738168" y="3335537"/>
            <a:ext cx="1569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292929"/>
                </a:solidFill>
              </a:rPr>
              <a:t>Průměrná hodnota</a:t>
            </a:r>
          </a:p>
        </p:txBody>
      </p:sp>
      <p:sp>
        <p:nvSpPr>
          <p:cNvPr id="16" name="Text Box 76"/>
          <p:cNvSpPr txBox="1">
            <a:spLocks noChangeArrowheads="1"/>
          </p:cNvSpPr>
          <p:nvPr/>
        </p:nvSpPr>
        <p:spPr bwMode="auto">
          <a:xfrm>
            <a:off x="2624708" y="4143380"/>
            <a:ext cx="17960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solidFill>
                  <a:srgbClr val="FF0000"/>
                </a:solidFill>
              </a:rPr>
              <a:t>Směrodatná odchylka</a:t>
            </a:r>
          </a:p>
        </p:txBody>
      </p:sp>
      <p:sp>
        <p:nvSpPr>
          <p:cNvPr id="17" name="Rectangle 75"/>
          <p:cNvSpPr>
            <a:spLocks noChangeArrowheads="1"/>
          </p:cNvSpPr>
          <p:nvPr/>
        </p:nvSpPr>
        <p:spPr bwMode="auto">
          <a:xfrm>
            <a:off x="3232737" y="3621289"/>
            <a:ext cx="579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292929"/>
                </a:solidFill>
              </a:rPr>
              <a:t>6,32</a:t>
            </a:r>
          </a:p>
        </p:txBody>
      </p:sp>
      <p:sp>
        <p:nvSpPr>
          <p:cNvPr id="18" name="Rectangle 75"/>
          <p:cNvSpPr>
            <a:spLocks noChangeArrowheads="1"/>
          </p:cNvSpPr>
          <p:nvPr/>
        </p:nvSpPr>
        <p:spPr bwMode="auto">
          <a:xfrm>
            <a:off x="3232737" y="4429131"/>
            <a:ext cx="579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solidFill>
                  <a:srgbClr val="FF0000"/>
                </a:solidFill>
              </a:rPr>
              <a:t>1,34</a:t>
            </a:r>
          </a:p>
        </p:txBody>
      </p:sp>
      <p:sp>
        <p:nvSpPr>
          <p:cNvPr id="19" name="Rectangle 75"/>
          <p:cNvSpPr>
            <a:spLocks noChangeArrowheads="1"/>
          </p:cNvSpPr>
          <p:nvPr/>
        </p:nvSpPr>
        <p:spPr bwMode="auto">
          <a:xfrm>
            <a:off x="4836748" y="3340147"/>
            <a:ext cx="1569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292929"/>
                </a:solidFill>
              </a:rPr>
              <a:t>Průměrná hodnota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4723288" y="4147990"/>
            <a:ext cx="17960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solidFill>
                  <a:srgbClr val="FF0000"/>
                </a:solidFill>
              </a:rPr>
              <a:t>Směrodatná odchylka</a:t>
            </a:r>
          </a:p>
        </p:txBody>
      </p:sp>
      <p:sp>
        <p:nvSpPr>
          <p:cNvPr id="21" name="Rectangle 75"/>
          <p:cNvSpPr>
            <a:spLocks noChangeArrowheads="1"/>
          </p:cNvSpPr>
          <p:nvPr/>
        </p:nvSpPr>
        <p:spPr bwMode="auto">
          <a:xfrm>
            <a:off x="5309037" y="3625899"/>
            <a:ext cx="6245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292929"/>
                </a:solidFill>
              </a:rPr>
              <a:t>8,94</a:t>
            </a:r>
          </a:p>
        </p:txBody>
      </p:sp>
      <p:sp>
        <p:nvSpPr>
          <p:cNvPr id="22" name="Rectangle 75"/>
          <p:cNvSpPr>
            <a:spLocks noChangeArrowheads="1"/>
          </p:cNvSpPr>
          <p:nvPr/>
        </p:nvSpPr>
        <p:spPr bwMode="auto">
          <a:xfrm>
            <a:off x="5309037" y="4433741"/>
            <a:ext cx="6245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solidFill>
                  <a:srgbClr val="FF0000"/>
                </a:solidFill>
              </a:rPr>
              <a:t>12,37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Identifikace odlehlých hodnot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Na menších souborech stačí vizualizace.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Na větších datových souborech nelze bez vizualizace a popisných statistik.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Grafická identifikace: pomocí histogramu a box plotu.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Identifikace pomocí popisných statistik: srovnání mediánu a průměru.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Identifikace odlehlých hodnot – příklad</a:t>
            </a:r>
            <a:endParaRPr lang="cs-CZ" dirty="0"/>
          </a:p>
        </p:txBody>
      </p:sp>
      <p:graphicFrame>
        <p:nvGraphicFramePr>
          <p:cNvPr id="4" name="Group 8"/>
          <p:cNvGraphicFramePr>
            <a:graphicFrameLocks noGrp="1"/>
          </p:cNvGraphicFramePr>
          <p:nvPr>
            <p:ph sz="quarter" idx="4294967295"/>
          </p:nvPr>
        </p:nvGraphicFramePr>
        <p:xfrm>
          <a:off x="715938" y="1831204"/>
          <a:ext cx="427038" cy="43124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2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7.6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5.65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6.25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4.04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6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5.75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6" name="Group 8"/>
          <p:cNvGraphicFramePr>
            <a:graphicFrameLocks noGrp="1"/>
          </p:cNvGraphicFramePr>
          <p:nvPr>
            <p:ph sz="quarter" idx="4294967295"/>
          </p:nvPr>
        </p:nvGraphicFramePr>
        <p:xfrm>
          <a:off x="7929586" y="1831204"/>
          <a:ext cx="427038" cy="43124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2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5.65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6.25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4.04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6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5.75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 rot="16200000">
            <a:off x="-311123" y="3802758"/>
            <a:ext cx="1399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Správná data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 rot="5400000">
            <a:off x="7931853" y="3802758"/>
            <a:ext cx="1647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Nesprávná data</a:t>
            </a:r>
            <a:endParaRPr lang="cs-CZ" dirty="0"/>
          </a:p>
        </p:txBody>
      </p:sp>
      <p:pic>
        <p:nvPicPr>
          <p:cNvPr id="19" name="Obrázek 18" descr="hist_outlie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7202" y="1370983"/>
            <a:ext cx="2523756" cy="2520000"/>
          </a:xfrm>
          <a:prstGeom prst="rect">
            <a:avLst/>
          </a:prstGeom>
        </p:spPr>
      </p:pic>
      <p:pic>
        <p:nvPicPr>
          <p:cNvPr id="21" name="Obrázek 20" descr="hist_ok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370983"/>
            <a:ext cx="2523756" cy="2520000"/>
          </a:xfrm>
          <a:prstGeom prst="rect">
            <a:avLst/>
          </a:prstGeom>
        </p:spPr>
      </p:pic>
      <p:pic>
        <p:nvPicPr>
          <p:cNvPr id="22" name="Obrázek 21" descr="boxplot_ok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4017751"/>
            <a:ext cx="2523756" cy="2520000"/>
          </a:xfrm>
          <a:prstGeom prst="rect">
            <a:avLst/>
          </a:prstGeom>
        </p:spPr>
      </p:pic>
      <p:pic>
        <p:nvPicPr>
          <p:cNvPr id="23" name="Obrázek 22" descr="boxplot_outlier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77202" y="4017751"/>
            <a:ext cx="2523756" cy="2520000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2366527" y="1338826"/>
            <a:ext cx="93391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cs-CZ" sz="1400" dirty="0" smtClean="0"/>
              <a:t>Histogram</a:t>
            </a:r>
            <a:endParaRPr lang="cs-CZ" sz="1400" dirty="0"/>
          </a:p>
        </p:txBody>
      </p:sp>
      <p:sp>
        <p:nvSpPr>
          <p:cNvPr id="25" name="Obdélník 24"/>
          <p:cNvSpPr/>
          <p:nvPr/>
        </p:nvSpPr>
        <p:spPr>
          <a:xfrm>
            <a:off x="5772125" y="1338826"/>
            <a:ext cx="93391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cs-CZ" sz="1400" dirty="0" smtClean="0"/>
              <a:t>Histogram</a:t>
            </a:r>
            <a:endParaRPr lang="cs-CZ" sz="1400" dirty="0"/>
          </a:p>
        </p:txBody>
      </p:sp>
      <p:sp>
        <p:nvSpPr>
          <p:cNvPr id="26" name="Obdélník 25"/>
          <p:cNvSpPr/>
          <p:nvPr/>
        </p:nvSpPr>
        <p:spPr>
          <a:xfrm>
            <a:off x="2441548" y="3910594"/>
            <a:ext cx="78386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cs-CZ" sz="1400" dirty="0" smtClean="0"/>
              <a:t>Box plot</a:t>
            </a:r>
            <a:endParaRPr lang="cs-CZ" sz="1400" dirty="0"/>
          </a:p>
        </p:txBody>
      </p:sp>
      <p:sp>
        <p:nvSpPr>
          <p:cNvPr id="27" name="Obdélník 26"/>
          <p:cNvSpPr/>
          <p:nvPr/>
        </p:nvSpPr>
        <p:spPr>
          <a:xfrm>
            <a:off x="5847146" y="3910594"/>
            <a:ext cx="78386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cs-CZ" sz="1400" dirty="0" smtClean="0"/>
              <a:t>Box plot</a:t>
            </a:r>
            <a:endParaRPr lang="cs-CZ" sz="1400" dirty="0"/>
          </a:p>
        </p:txBody>
      </p:sp>
      <p:sp>
        <p:nvSpPr>
          <p:cNvPr id="28" name="Elipsa 27"/>
          <p:cNvSpPr/>
          <p:nvPr/>
        </p:nvSpPr>
        <p:spPr>
          <a:xfrm>
            <a:off x="6957162" y="3217136"/>
            <a:ext cx="360000" cy="360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6131590" y="4214818"/>
            <a:ext cx="360000" cy="360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Identifikace odlehlých hodnot – příklad</a:t>
            </a:r>
            <a:endParaRPr lang="cs-CZ" dirty="0"/>
          </a:p>
        </p:txBody>
      </p:sp>
      <p:graphicFrame>
        <p:nvGraphicFramePr>
          <p:cNvPr id="6" name="Group 8"/>
          <p:cNvGraphicFramePr>
            <a:graphicFrameLocks noGrp="1"/>
          </p:cNvGraphicFramePr>
          <p:nvPr>
            <p:ph sz="quarter" idx="4294967295"/>
          </p:nvPr>
        </p:nvGraphicFramePr>
        <p:xfrm>
          <a:off x="1643042" y="1831204"/>
          <a:ext cx="427038" cy="43124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2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7.6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5.65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6.25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4.04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6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5.75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1143000" y="128586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cs-CZ" dirty="0" smtClean="0"/>
              <a:t>Cílem je určit průměrnou hladinu cholesterolu vybrané populace mužů</a:t>
            </a:r>
          </a:p>
          <a:p>
            <a:pPr marL="0" lvl="1" algn="ctr"/>
            <a:r>
              <a:rPr lang="cs-CZ" dirty="0" smtClean="0"/>
              <a:t>(hodnoty v </a:t>
            </a:r>
            <a:r>
              <a:rPr lang="cs-CZ" dirty="0" err="1" smtClean="0"/>
              <a:t>mmol</a:t>
            </a:r>
            <a:r>
              <a:rPr lang="cs-CZ" dirty="0" smtClean="0"/>
              <a:t>/l)</a:t>
            </a:r>
          </a:p>
        </p:txBody>
      </p:sp>
      <p:graphicFrame>
        <p:nvGraphicFramePr>
          <p:cNvPr id="8" name="Group 8"/>
          <p:cNvGraphicFramePr>
            <a:graphicFrameLocks noGrp="1"/>
          </p:cNvGraphicFramePr>
          <p:nvPr>
            <p:ph sz="quarter" idx="4294967295"/>
          </p:nvPr>
        </p:nvGraphicFramePr>
        <p:xfrm>
          <a:off x="7073920" y="1831204"/>
          <a:ext cx="427038" cy="43124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2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5.65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6.25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4.04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6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5.75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 rot="16200000">
            <a:off x="270933" y="3802758"/>
            <a:ext cx="1399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Správná data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 rot="5400000">
            <a:off x="7433377" y="3802758"/>
            <a:ext cx="1647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Nesprávná data</a:t>
            </a:r>
            <a:endParaRPr lang="cs-CZ" dirty="0"/>
          </a:p>
        </p:txBody>
      </p:sp>
      <p:sp>
        <p:nvSpPr>
          <p:cNvPr id="11" name="Pravá složená závorka 10"/>
          <p:cNvSpPr/>
          <p:nvPr/>
        </p:nvSpPr>
        <p:spPr>
          <a:xfrm>
            <a:off x="2214546" y="1857364"/>
            <a:ext cx="285752" cy="4286280"/>
          </a:xfrm>
          <a:prstGeom prst="rightBrace">
            <a:avLst>
              <a:gd name="adj1" fmla="val 8600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ravá složená závorka 11"/>
          <p:cNvSpPr/>
          <p:nvPr/>
        </p:nvSpPr>
        <p:spPr>
          <a:xfrm rot="10800000">
            <a:off x="6643702" y="1857364"/>
            <a:ext cx="285752" cy="4286280"/>
          </a:xfrm>
          <a:prstGeom prst="rightBrace">
            <a:avLst>
              <a:gd name="adj1" fmla="val 8600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2738168" y="3335537"/>
            <a:ext cx="1569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292929"/>
                </a:solidFill>
              </a:rPr>
              <a:t>Průměrná hodnota</a:t>
            </a:r>
          </a:p>
        </p:txBody>
      </p:sp>
      <p:sp>
        <p:nvSpPr>
          <p:cNvPr id="16" name="Text Box 76"/>
          <p:cNvSpPr txBox="1">
            <a:spLocks noChangeArrowheads="1"/>
          </p:cNvSpPr>
          <p:nvPr/>
        </p:nvSpPr>
        <p:spPr bwMode="auto">
          <a:xfrm>
            <a:off x="2624708" y="4143380"/>
            <a:ext cx="17960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/>
              <a:t>Směrodatná odchylka</a:t>
            </a:r>
          </a:p>
        </p:txBody>
      </p:sp>
      <p:sp>
        <p:nvSpPr>
          <p:cNvPr id="17" name="Rectangle 75"/>
          <p:cNvSpPr>
            <a:spLocks noChangeArrowheads="1"/>
          </p:cNvSpPr>
          <p:nvPr/>
        </p:nvSpPr>
        <p:spPr bwMode="auto">
          <a:xfrm>
            <a:off x="3232737" y="3621289"/>
            <a:ext cx="579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solidFill>
                  <a:srgbClr val="292929"/>
                </a:solidFill>
              </a:rPr>
              <a:t>6,32</a:t>
            </a:r>
          </a:p>
        </p:txBody>
      </p:sp>
      <p:sp>
        <p:nvSpPr>
          <p:cNvPr id="18" name="Rectangle 75"/>
          <p:cNvSpPr>
            <a:spLocks noChangeArrowheads="1"/>
          </p:cNvSpPr>
          <p:nvPr/>
        </p:nvSpPr>
        <p:spPr bwMode="auto">
          <a:xfrm>
            <a:off x="3232737" y="4429131"/>
            <a:ext cx="579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/>
              <a:t>1,34</a:t>
            </a:r>
          </a:p>
        </p:txBody>
      </p:sp>
      <p:sp>
        <p:nvSpPr>
          <p:cNvPr id="19" name="Rectangle 75"/>
          <p:cNvSpPr>
            <a:spLocks noChangeArrowheads="1"/>
          </p:cNvSpPr>
          <p:nvPr/>
        </p:nvSpPr>
        <p:spPr bwMode="auto">
          <a:xfrm>
            <a:off x="4836748" y="3340147"/>
            <a:ext cx="1569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292929"/>
                </a:solidFill>
              </a:rPr>
              <a:t>Průměrná hodnota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4723288" y="4147990"/>
            <a:ext cx="17960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/>
              <a:t>Směrodatná odchylka</a:t>
            </a:r>
          </a:p>
        </p:txBody>
      </p:sp>
      <p:sp>
        <p:nvSpPr>
          <p:cNvPr id="21" name="Rectangle 75"/>
          <p:cNvSpPr>
            <a:spLocks noChangeArrowheads="1"/>
          </p:cNvSpPr>
          <p:nvPr/>
        </p:nvSpPr>
        <p:spPr bwMode="auto">
          <a:xfrm>
            <a:off x="5309037" y="3625899"/>
            <a:ext cx="6245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solidFill>
                  <a:srgbClr val="FF0000"/>
                </a:solidFill>
              </a:rPr>
              <a:t>8,94</a:t>
            </a:r>
          </a:p>
        </p:txBody>
      </p:sp>
      <p:sp>
        <p:nvSpPr>
          <p:cNvPr id="22" name="Rectangle 75"/>
          <p:cNvSpPr>
            <a:spLocks noChangeArrowheads="1"/>
          </p:cNvSpPr>
          <p:nvPr/>
        </p:nvSpPr>
        <p:spPr bwMode="auto">
          <a:xfrm>
            <a:off x="5309037" y="4433741"/>
            <a:ext cx="6245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/>
              <a:t>12,37</a:t>
            </a:r>
          </a:p>
        </p:txBody>
      </p:sp>
      <p:sp>
        <p:nvSpPr>
          <p:cNvPr id="23" name="Rectangle 75"/>
          <p:cNvSpPr>
            <a:spLocks noChangeArrowheads="1"/>
          </p:cNvSpPr>
          <p:nvPr/>
        </p:nvSpPr>
        <p:spPr bwMode="auto">
          <a:xfrm>
            <a:off x="3144769" y="2545109"/>
            <a:ext cx="7457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292929"/>
                </a:solidFill>
              </a:rPr>
              <a:t>Medián</a:t>
            </a:r>
          </a:p>
        </p:txBody>
      </p:sp>
      <p:sp>
        <p:nvSpPr>
          <p:cNvPr id="24" name="Rectangle 75"/>
          <p:cNvSpPr>
            <a:spLocks noChangeArrowheads="1"/>
          </p:cNvSpPr>
          <p:nvPr/>
        </p:nvSpPr>
        <p:spPr bwMode="auto">
          <a:xfrm>
            <a:off x="3227653" y="2830861"/>
            <a:ext cx="579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solidFill>
                  <a:srgbClr val="292929"/>
                </a:solidFill>
              </a:rPr>
              <a:t>6,30</a:t>
            </a:r>
          </a:p>
        </p:txBody>
      </p:sp>
      <p:sp>
        <p:nvSpPr>
          <p:cNvPr id="25" name="Rectangle 75"/>
          <p:cNvSpPr>
            <a:spLocks noChangeArrowheads="1"/>
          </p:cNvSpPr>
          <p:nvPr/>
        </p:nvSpPr>
        <p:spPr bwMode="auto">
          <a:xfrm>
            <a:off x="5243349" y="2549719"/>
            <a:ext cx="7457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292929"/>
                </a:solidFill>
              </a:rPr>
              <a:t>Medián</a:t>
            </a:r>
          </a:p>
        </p:txBody>
      </p:sp>
      <p:sp>
        <p:nvSpPr>
          <p:cNvPr id="26" name="Rectangle 75"/>
          <p:cNvSpPr>
            <a:spLocks noChangeArrowheads="1"/>
          </p:cNvSpPr>
          <p:nvPr/>
        </p:nvSpPr>
        <p:spPr bwMode="auto">
          <a:xfrm>
            <a:off x="5303953" y="2835471"/>
            <a:ext cx="6245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solidFill>
                  <a:srgbClr val="FF0000"/>
                </a:solidFill>
              </a:rPr>
              <a:t>6,30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Reklama na příští týden…</a:t>
            </a:r>
            <a:endParaRPr lang="cs-CZ" dirty="0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1191845" y="1500174"/>
            <a:ext cx="6760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000" dirty="0" smtClean="0">
                <a:solidFill>
                  <a:srgbClr val="FF0000"/>
                </a:solidFill>
              </a:rPr>
              <a:t>Středem zájmu statistiky a biostatistiky je tzv. náhodná veličina.</a:t>
            </a:r>
            <a:endParaRPr lang="el-GR" sz="2000" b="0" i="0" dirty="0">
              <a:solidFill>
                <a:srgbClr val="FF0000"/>
              </a:solidFill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3214678" y="2428868"/>
          <a:ext cx="2714644" cy="227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Elipsa 16"/>
          <p:cNvSpPr/>
          <p:nvPr/>
        </p:nvSpPr>
        <p:spPr>
          <a:xfrm>
            <a:off x="5097785" y="3597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964702" y="3625558"/>
            <a:ext cx="3706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0" i="0" dirty="0" smtClean="0"/>
              <a:t>ω</a:t>
            </a:r>
            <a:r>
              <a:rPr lang="cs-CZ" sz="1400" b="0" i="0" baseline="-25000" dirty="0" smtClean="0"/>
              <a:t>1</a:t>
            </a:r>
            <a:endParaRPr lang="el-GR" sz="1400" b="0" i="0" baseline="-25000" dirty="0"/>
          </a:p>
        </p:txBody>
      </p:sp>
      <p:cxnSp>
        <p:nvCxnSpPr>
          <p:cNvPr id="20" name="Přímá spojovací čára 19"/>
          <p:cNvCxnSpPr/>
          <p:nvPr/>
        </p:nvCxnSpPr>
        <p:spPr>
          <a:xfrm>
            <a:off x="5429256" y="5357826"/>
            <a:ext cx="25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877818" y="5429264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i="0" dirty="0" smtClean="0"/>
              <a:t>R</a:t>
            </a:r>
            <a:endParaRPr lang="el-GR" sz="1400" b="1" i="0" dirty="0"/>
          </a:p>
        </p:txBody>
      </p:sp>
      <p:cxnSp>
        <p:nvCxnSpPr>
          <p:cNvPr id="23" name="Přímá spojovací čára 22"/>
          <p:cNvCxnSpPr/>
          <p:nvPr/>
        </p:nvCxnSpPr>
        <p:spPr>
          <a:xfrm rot="5400000">
            <a:off x="5734678" y="5366704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663240" y="5429264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0</a:t>
            </a:r>
            <a:endParaRPr lang="el-GR" sz="1400" i="0" dirty="0"/>
          </a:p>
        </p:txBody>
      </p:sp>
      <p:cxnSp>
        <p:nvCxnSpPr>
          <p:cNvPr id="25" name="Přímá spojovací čára 24"/>
          <p:cNvCxnSpPr/>
          <p:nvPr/>
        </p:nvCxnSpPr>
        <p:spPr>
          <a:xfrm>
            <a:off x="928662" y="5357826"/>
            <a:ext cx="25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377224" y="5429264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i="0" dirty="0" smtClean="0"/>
              <a:t>R</a:t>
            </a:r>
            <a:endParaRPr lang="el-GR" sz="1400" b="1" i="0" dirty="0"/>
          </a:p>
        </p:txBody>
      </p:sp>
      <p:cxnSp>
        <p:nvCxnSpPr>
          <p:cNvPr id="27" name="Přímá spojovací čára 26"/>
          <p:cNvCxnSpPr/>
          <p:nvPr/>
        </p:nvCxnSpPr>
        <p:spPr>
          <a:xfrm rot="5400000">
            <a:off x="1234084" y="5366704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162646" y="5429264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0</a:t>
            </a:r>
            <a:endParaRPr lang="el-GR" sz="1400" i="0" dirty="0"/>
          </a:p>
        </p:txBody>
      </p:sp>
      <p:cxnSp>
        <p:nvCxnSpPr>
          <p:cNvPr id="35" name="Zakřivená spojovací čára 34"/>
          <p:cNvCxnSpPr>
            <a:stCxn id="17" idx="7"/>
          </p:cNvCxnSpPr>
          <p:nvPr/>
        </p:nvCxnSpPr>
        <p:spPr>
          <a:xfrm rot="16200000" flipH="1">
            <a:off x="5227801" y="3513298"/>
            <a:ext cx="1610662" cy="1792647"/>
          </a:xfrm>
          <a:prstGeom prst="curvedConnector4">
            <a:avLst>
              <a:gd name="adj1" fmla="val -14193"/>
              <a:gd name="adj2" fmla="val 9971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 rot="5400000">
            <a:off x="6877686" y="5366704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6806248" y="5429264"/>
            <a:ext cx="2632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x</a:t>
            </a:r>
            <a:endParaRPr lang="el-GR" sz="1400" i="0" dirty="0"/>
          </a:p>
        </p:txBody>
      </p:sp>
      <p:cxnSp>
        <p:nvCxnSpPr>
          <p:cNvPr id="46" name="Přímá spojovací čára 45"/>
          <p:cNvCxnSpPr/>
          <p:nvPr/>
        </p:nvCxnSpPr>
        <p:spPr>
          <a:xfrm rot="5400000">
            <a:off x="3000460" y="5366704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2929022" y="5429264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1</a:t>
            </a:r>
            <a:endParaRPr lang="el-GR" sz="1400" i="0" dirty="0"/>
          </a:p>
        </p:txBody>
      </p:sp>
      <p:cxnSp>
        <p:nvCxnSpPr>
          <p:cNvPr id="48" name="Přímá spojovací čára 47"/>
          <p:cNvCxnSpPr/>
          <p:nvPr/>
        </p:nvCxnSpPr>
        <p:spPr>
          <a:xfrm rot="5400000">
            <a:off x="2286080" y="5366704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2116474" y="5429264"/>
            <a:ext cx="490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400" i="0" dirty="0" smtClean="0"/>
              <a:t>P(A)</a:t>
            </a:r>
            <a:endParaRPr lang="el-GR" sz="1400" i="0" dirty="0"/>
          </a:p>
        </p:txBody>
      </p:sp>
      <p:cxnSp>
        <p:nvCxnSpPr>
          <p:cNvPr id="61" name="Zakřivená spojovací čára 34"/>
          <p:cNvCxnSpPr/>
          <p:nvPr/>
        </p:nvCxnSpPr>
        <p:spPr>
          <a:xfrm rot="5400000">
            <a:off x="2448414" y="3513295"/>
            <a:ext cx="1610662" cy="1792647"/>
          </a:xfrm>
          <a:prstGeom prst="curvedConnector4">
            <a:avLst>
              <a:gd name="adj1" fmla="val -14193"/>
              <a:gd name="adj2" fmla="val 9971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6786578" y="3214686"/>
            <a:ext cx="1974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0" i="0" dirty="0" smtClean="0"/>
              <a:t>Náhodná veličina X</a:t>
            </a:r>
            <a:endParaRPr lang="el-GR" b="0" i="0" dirty="0"/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506454" y="3214686"/>
            <a:ext cx="20131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0" i="0" dirty="0" smtClean="0"/>
              <a:t>Pravděpodobnost P</a:t>
            </a:r>
            <a:endParaRPr lang="el-GR" b="0" i="0" dirty="0"/>
          </a:p>
        </p:txBody>
      </p:sp>
      <p:pic>
        <p:nvPicPr>
          <p:cNvPr id="29" name="Obrázek 28" descr="600px-Icon-Warning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315" y="1214422"/>
            <a:ext cx="8215370" cy="1470025"/>
          </a:xfrm>
        </p:spPr>
        <p:txBody>
          <a:bodyPr/>
          <a:lstStyle/>
          <a:p>
            <a:r>
              <a:rPr lang="cs-CZ" dirty="0" smtClean="0"/>
              <a:t>2.</a:t>
            </a:r>
            <a:r>
              <a:rPr lang="en-US" dirty="0" smtClean="0"/>
              <a:t> </a:t>
            </a:r>
            <a:r>
              <a:rPr lang="cs-CZ" dirty="0" smtClean="0"/>
              <a:t>Typy dat a jejich vizualizace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dat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Kvalitativní</a:t>
            </a:r>
            <a:r>
              <a:rPr lang="cs-CZ" dirty="0" smtClean="0"/>
              <a:t> proměnná (kategoriální) – lze ji řadit do kategorií, ale nelze ji kvantifikovat, resp. nemá smysl přiřadit jednotlivým kategoriím číselné vyjádření.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Příklady: pohlaví, HIV status, užívání drog, barva vlasů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Kvantitativní</a:t>
            </a:r>
            <a:r>
              <a:rPr lang="cs-CZ" dirty="0" smtClean="0"/>
              <a:t> proměnná (numerická) – můžeme jí přiřadit číselnou hodnotu</a:t>
            </a:r>
            <a:r>
              <a:rPr lang="en-US" dirty="0" smtClean="0"/>
              <a:t>. </a:t>
            </a:r>
            <a:r>
              <a:rPr lang="cs-CZ" dirty="0" smtClean="0"/>
              <a:t>Rozlišujeme dva typy kvantitativních proměnných</a:t>
            </a:r>
            <a:r>
              <a:rPr lang="en-US" dirty="0" smtClean="0"/>
              <a:t>:</a:t>
            </a:r>
            <a:r>
              <a:rPr lang="cs-CZ" dirty="0" smtClean="0"/>
              <a:t> 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Spojité</a:t>
            </a:r>
            <a:r>
              <a:rPr lang="en-US" dirty="0" smtClean="0"/>
              <a:t>: </a:t>
            </a:r>
            <a:r>
              <a:rPr lang="cs-CZ" dirty="0" smtClean="0"/>
              <a:t>může nabývat jakýchkoliv hodnot v určitém rozmezí</a:t>
            </a:r>
            <a:r>
              <a:rPr lang="en-US" dirty="0" smtClean="0"/>
              <a:t>. </a:t>
            </a:r>
            <a:endParaRPr lang="cs-CZ" dirty="0" smtClean="0"/>
          </a:p>
          <a:p>
            <a:pPr marL="639763" lvl="1" indent="-182563">
              <a:lnSpc>
                <a:spcPct val="135000"/>
              </a:lnSpc>
              <a:defRPr/>
            </a:pPr>
            <a:r>
              <a:rPr lang="cs-CZ" dirty="0" smtClean="0"/>
              <a:t>	Příklady: výška</a:t>
            </a:r>
            <a:r>
              <a:rPr lang="en-US" dirty="0" smtClean="0"/>
              <a:t>, </a:t>
            </a:r>
            <a:r>
              <a:rPr lang="cs-CZ" dirty="0" smtClean="0"/>
              <a:t>váha</a:t>
            </a:r>
            <a:r>
              <a:rPr lang="en-US" dirty="0" smtClean="0"/>
              <a:t>,</a:t>
            </a:r>
            <a:r>
              <a:rPr lang="cs-CZ" dirty="0" smtClean="0"/>
              <a:t> vzdálenost, čas, teplota. 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Diskrétní</a:t>
            </a:r>
            <a:r>
              <a:rPr lang="en-US" dirty="0" smtClean="0"/>
              <a:t>: </a:t>
            </a:r>
            <a:r>
              <a:rPr lang="cs-CZ" dirty="0" smtClean="0"/>
              <a:t>může nabývat pouze spočetně mnoha hodnot</a:t>
            </a:r>
            <a:r>
              <a:rPr lang="en-US" dirty="0" smtClean="0"/>
              <a:t>. </a:t>
            </a:r>
            <a:endParaRPr lang="cs-CZ" dirty="0" smtClean="0"/>
          </a:p>
          <a:p>
            <a:pPr marL="639763" lvl="1" indent="-182563">
              <a:lnSpc>
                <a:spcPct val="135000"/>
              </a:lnSpc>
              <a:defRPr/>
            </a:pPr>
            <a:r>
              <a:rPr lang="cs-CZ" dirty="0" smtClean="0"/>
              <a:t>	Příklady: počet krevních buněk, počet hospitalizací, počet krvácivých epizod za rok, počet dětí v rodině</a:t>
            </a:r>
            <a:r>
              <a:rPr lang="en-US" dirty="0" smtClean="0"/>
              <a:t>.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dat – příklady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52206"/>
            <a:ext cx="358506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1453" r="10025" b="16265"/>
          <a:stretch>
            <a:fillRect/>
          </a:stretch>
        </p:blipFill>
        <p:spPr bwMode="auto">
          <a:xfrm rot="5400000">
            <a:off x="4440355" y="2364206"/>
            <a:ext cx="4035389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486134" y="1321579"/>
            <a:ext cx="2327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Kvalitativní proměnná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21749" y="1321579"/>
            <a:ext cx="247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Kvantitativní proměnná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Kvalitativní data lze dělit dále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643050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Binární data </a:t>
            </a:r>
            <a:r>
              <a:rPr lang="cs-CZ" dirty="0" smtClean="0"/>
              <a:t>– pouze dvě kategorie typu ano / ne.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Nominální data </a:t>
            </a:r>
            <a:r>
              <a:rPr lang="cs-CZ" dirty="0" smtClean="0"/>
              <a:t>– více kategorií, které nelze vzájemně seřadit.</a:t>
            </a:r>
          </a:p>
          <a:p>
            <a:pPr marL="182563" lvl="0" indent="-182563">
              <a:lnSpc>
                <a:spcPct val="135000"/>
              </a:lnSpc>
              <a:defRPr/>
            </a:pPr>
            <a:r>
              <a:rPr lang="cs-CZ" dirty="0" smtClean="0"/>
              <a:t>	Nemá smysl ptát se na relaci větší/menší.</a:t>
            </a:r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Ordinální data </a:t>
            </a:r>
            <a:r>
              <a:rPr lang="cs-CZ" dirty="0" smtClean="0"/>
              <a:t>– více kategorií, které lze vzájemně seřadit.</a:t>
            </a:r>
          </a:p>
          <a:p>
            <a:pPr marL="182563" lvl="0" indent="-182563">
              <a:lnSpc>
                <a:spcPct val="135000"/>
              </a:lnSpc>
              <a:defRPr/>
            </a:pPr>
            <a:r>
              <a:rPr lang="cs-CZ" dirty="0" smtClean="0"/>
              <a:t>	Má smysl ptát se na relaci větší/menší.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14019</TotalTime>
  <Words>2980</Words>
  <Application>Microsoft Office PowerPoint</Application>
  <PresentationFormat>Předvádění na obrazovce (4:3)</PresentationFormat>
  <Paragraphs>701</Paragraphs>
  <Slides>54</Slides>
  <Notes>7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54</vt:i4>
      </vt:variant>
    </vt:vector>
  </HeadingPairs>
  <TitlesOfParts>
    <vt:vector size="60" baseType="lpstr">
      <vt:lpstr>Arial</vt:lpstr>
      <vt:lpstr>Calibri</vt:lpstr>
      <vt:lpstr>Wingdings</vt:lpstr>
      <vt:lpstr>Motiv sady Office</vt:lpstr>
      <vt:lpstr>Rovnice</vt:lpstr>
      <vt:lpstr>Graf</vt:lpstr>
      <vt:lpstr>Přednáška III.  Data, jejich popis a vizualizace</vt:lpstr>
      <vt:lpstr>1. Jak vznikají data?</vt:lpstr>
      <vt:lpstr>Jak vznikají data?</vt:lpstr>
      <vt:lpstr>Jak vznikají data?</vt:lpstr>
      <vt:lpstr>Cílová populace, výběrová populace</vt:lpstr>
      <vt:lpstr>2. Typy dat a jejich vizualizace</vt:lpstr>
      <vt:lpstr>Typy dat</vt:lpstr>
      <vt:lpstr>Typy dat – příklady</vt:lpstr>
      <vt:lpstr>Kvalitativní data lze dělit dále</vt:lpstr>
      <vt:lpstr>Kvalitativní data – příklady</vt:lpstr>
      <vt:lpstr>Kvantitativní data</vt:lpstr>
      <vt:lpstr>Typy dat dle škály hodnot</vt:lpstr>
      <vt:lpstr>Další typy dat – odvozená data</vt:lpstr>
      <vt:lpstr>Další typy dat – odvozená data</vt:lpstr>
      <vt:lpstr>Absolutní vs. relativní četnost</vt:lpstr>
      <vt:lpstr>Další typy dat – cenzorovaná data</vt:lpstr>
      <vt:lpstr>Další typy dat – cenzorovaná data</vt:lpstr>
      <vt:lpstr>3. Vizualizace a popis různých typů dat</vt:lpstr>
      <vt:lpstr>Reálná data</vt:lpstr>
      <vt:lpstr>Proč je popis a vizualizace dat třeba?</vt:lpstr>
      <vt:lpstr>Jaké jsou výstupy popisné analýzy?</vt:lpstr>
      <vt:lpstr>Co chceme u dat popsat?</vt:lpstr>
      <vt:lpstr>Popis „těžiště“ – míry polohy</vt:lpstr>
      <vt:lpstr>Výpočet mediánu</vt:lpstr>
      <vt:lpstr>Průměr vs. medián</vt:lpstr>
      <vt:lpstr>Průměr vs. medián</vt:lpstr>
      <vt:lpstr>Pojem kvantil</vt:lpstr>
      <vt:lpstr>Kvantil - příklad</vt:lpstr>
      <vt:lpstr>Významné kvantily</vt:lpstr>
      <vt:lpstr>Popis „rozsahu“ – míry variability</vt:lpstr>
      <vt:lpstr>Popis „rozsahu“ – míry variability</vt:lpstr>
      <vt:lpstr>4. Kvalitativní data</vt:lpstr>
      <vt:lpstr>Vizualizace a popis nominálních dat</vt:lpstr>
      <vt:lpstr>Vizualizace a popis ordinálních dat</vt:lpstr>
      <vt:lpstr>Co je na tom obrázku zavádějící?</vt:lpstr>
      <vt:lpstr>Co je na tom obrázku zavádějící?</vt:lpstr>
      <vt:lpstr>5. Kvantitativní data</vt:lpstr>
      <vt:lpstr>Frekvenční tabulka pro kvantitativní data</vt:lpstr>
      <vt:lpstr>Histogram</vt:lpstr>
      <vt:lpstr>Sumarizace kvantitativních dat histogramem</vt:lpstr>
      <vt:lpstr>Histogram – příklad</vt:lpstr>
      <vt:lpstr>Histogram – příklad</vt:lpstr>
      <vt:lpstr>Histogram – příklad</vt:lpstr>
      <vt:lpstr>Který histogram je správný a proč?</vt:lpstr>
      <vt:lpstr>Histogram ve skutečnosti</vt:lpstr>
      <vt:lpstr>Počet intervalů určuje kvalitu výstupu</vt:lpstr>
      <vt:lpstr>Krabicový graf – box plot</vt:lpstr>
      <vt:lpstr>Co je extrémní (odlehlá) hodnota?</vt:lpstr>
      <vt:lpstr>Vliv odlehlé hodnoty na popisné statistiky</vt:lpstr>
      <vt:lpstr>Vliv odlehlé hodnoty na popisné statistiky</vt:lpstr>
      <vt:lpstr>Identifikace odlehlých hodnot</vt:lpstr>
      <vt:lpstr>Identifikace odlehlých hodnot – příklad</vt:lpstr>
      <vt:lpstr>Identifikace odlehlých hodnot – příklad</vt:lpstr>
      <vt:lpstr>Reklama na příští týden…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BIOSTATISTIKA v matematické biologii</dc:title>
  <dc:creator>Pavlík</dc:creator>
  <cp:lastModifiedBy>Pavlík Tomáš RNDr. Ph.D.</cp:lastModifiedBy>
  <cp:revision>333</cp:revision>
  <dcterms:created xsi:type="dcterms:W3CDTF">2009-06-29T12:10:55Z</dcterms:created>
  <dcterms:modified xsi:type="dcterms:W3CDTF">2020-03-11T21:24:40Z</dcterms:modified>
</cp:coreProperties>
</file>