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5"/>
  </p:notesMasterIdLst>
  <p:sldIdLst>
    <p:sldId id="288" r:id="rId2"/>
    <p:sldId id="386" r:id="rId3"/>
    <p:sldId id="368" r:id="rId4"/>
    <p:sldId id="289" r:id="rId5"/>
    <p:sldId id="357" r:id="rId6"/>
    <p:sldId id="338" r:id="rId7"/>
    <p:sldId id="328" r:id="rId8"/>
    <p:sldId id="340" r:id="rId9"/>
    <p:sldId id="332" r:id="rId10"/>
    <p:sldId id="364" r:id="rId11"/>
    <p:sldId id="335" r:id="rId12"/>
    <p:sldId id="337" r:id="rId13"/>
    <p:sldId id="342" r:id="rId14"/>
    <p:sldId id="331" r:id="rId15"/>
    <p:sldId id="345" r:id="rId16"/>
    <p:sldId id="355" r:id="rId17"/>
    <p:sldId id="388" r:id="rId18"/>
    <p:sldId id="372" r:id="rId19"/>
    <p:sldId id="369" r:id="rId20"/>
    <p:sldId id="339" r:id="rId21"/>
    <p:sldId id="334" r:id="rId22"/>
    <p:sldId id="352" r:id="rId23"/>
    <p:sldId id="330" r:id="rId24"/>
    <p:sldId id="359" r:id="rId25"/>
    <p:sldId id="365" r:id="rId26"/>
    <p:sldId id="367" r:id="rId27"/>
    <p:sldId id="370" r:id="rId28"/>
    <p:sldId id="327" r:id="rId29"/>
    <p:sldId id="351" r:id="rId30"/>
    <p:sldId id="348" r:id="rId31"/>
    <p:sldId id="354" r:id="rId32"/>
    <p:sldId id="353" r:id="rId33"/>
    <p:sldId id="347" r:id="rId34"/>
    <p:sldId id="350" r:id="rId35"/>
    <p:sldId id="374" r:id="rId36"/>
    <p:sldId id="341" r:id="rId37"/>
    <p:sldId id="356" r:id="rId38"/>
    <p:sldId id="360" r:id="rId39"/>
    <p:sldId id="361" r:id="rId40"/>
    <p:sldId id="375" r:id="rId41"/>
    <p:sldId id="362" r:id="rId42"/>
    <p:sldId id="377" r:id="rId43"/>
    <p:sldId id="363" r:id="rId44"/>
    <p:sldId id="373" r:id="rId45"/>
    <p:sldId id="336" r:id="rId46"/>
    <p:sldId id="371" r:id="rId47"/>
    <p:sldId id="333" r:id="rId48"/>
    <p:sldId id="381" r:id="rId49"/>
    <p:sldId id="380" r:id="rId50"/>
    <p:sldId id="379" r:id="rId51"/>
    <p:sldId id="277" r:id="rId52"/>
    <p:sldId id="382" r:id="rId53"/>
    <p:sldId id="384" r:id="rId54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A22B5-A535-411A-8064-348E1F702455}" type="doc">
      <dgm:prSet loTypeId="urn:microsoft.com/office/officeart/2005/8/layout/venn2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2138655D-8A2A-4AD3-B019-9882743AC58E}">
      <dgm:prSet phldrT="[Text]" custT="1"/>
      <dgm:spPr/>
      <dgm:t>
        <a:bodyPr/>
        <a:lstStyle/>
        <a:p>
          <a:r>
            <a:rPr lang="cs-CZ" sz="1400" b="0" i="0" dirty="0" smtClean="0"/>
            <a:t>Základní prostor </a:t>
          </a:r>
          <a:r>
            <a:rPr lang="el-GR" sz="1400" b="0" i="0" dirty="0" smtClean="0"/>
            <a:t>Ω</a:t>
          </a:r>
          <a:r>
            <a:rPr lang="cs-CZ" sz="1400" b="0" i="0" dirty="0" smtClean="0"/>
            <a:t> </a:t>
          </a:r>
          <a:endParaRPr lang="cs-CZ" sz="1400" b="1" dirty="0"/>
        </a:p>
      </dgm:t>
    </dgm:pt>
    <dgm:pt modelId="{40C16DEE-2440-4A03-AD2D-DEF340E0B210}" type="sibTrans" cxnId="{53F82372-933F-4CFA-941E-5B51C9D50CBA}">
      <dgm:prSet/>
      <dgm:spPr/>
      <dgm:t>
        <a:bodyPr/>
        <a:lstStyle/>
        <a:p>
          <a:endParaRPr lang="cs-CZ" sz="1400"/>
        </a:p>
      </dgm:t>
    </dgm:pt>
    <dgm:pt modelId="{FFBAF309-9A64-4F92-B4FA-4EFAB6238CC2}" type="parTrans" cxnId="{53F82372-933F-4CFA-941E-5B51C9D50CBA}">
      <dgm:prSet/>
      <dgm:spPr/>
      <dgm:t>
        <a:bodyPr/>
        <a:lstStyle/>
        <a:p>
          <a:endParaRPr lang="cs-CZ" sz="1400"/>
        </a:p>
      </dgm:t>
    </dgm:pt>
    <dgm:pt modelId="{01DE9C8F-CD66-4A04-9C4C-8F8A51CBA883}">
      <dgm:prSet phldrT="[Text]" custT="1"/>
      <dgm:spPr/>
      <dgm:t>
        <a:bodyPr/>
        <a:lstStyle/>
        <a:p>
          <a:r>
            <a:rPr lang="cs-CZ" sz="1400" b="0" i="0" dirty="0" smtClean="0"/>
            <a:t>Jev </a:t>
          </a:r>
          <a:r>
            <a:rPr lang="cs-CZ" sz="1400" b="0" dirty="0" smtClean="0"/>
            <a:t>A</a:t>
          </a:r>
          <a:endParaRPr lang="cs-CZ" sz="1400" b="1" dirty="0"/>
        </a:p>
      </dgm:t>
    </dgm:pt>
    <dgm:pt modelId="{09B16F97-A052-476A-A48A-4D7AED8DD3CF}" type="sibTrans" cxnId="{33FE9456-A27D-4EF3-B3CC-1758688B159F}">
      <dgm:prSet/>
      <dgm:spPr/>
      <dgm:t>
        <a:bodyPr/>
        <a:lstStyle/>
        <a:p>
          <a:endParaRPr lang="cs-CZ" sz="1400"/>
        </a:p>
      </dgm:t>
    </dgm:pt>
    <dgm:pt modelId="{90F4BCE2-50AD-4405-9B05-7A8C8FC57CF8}" type="parTrans" cxnId="{33FE9456-A27D-4EF3-B3CC-1758688B159F}">
      <dgm:prSet/>
      <dgm:spPr/>
      <dgm:t>
        <a:bodyPr/>
        <a:lstStyle/>
        <a:p>
          <a:endParaRPr lang="cs-CZ" sz="1400"/>
        </a:p>
      </dgm:t>
    </dgm:pt>
    <dgm:pt modelId="{FB2EF99A-B70E-447D-BD90-67112EB96673}" type="pres">
      <dgm:prSet presAssocID="{6E0A22B5-A535-411A-8064-348E1F7024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5496FDC-AF11-4E8F-87A9-338692753284}" type="pres">
      <dgm:prSet presAssocID="{6E0A22B5-A535-411A-8064-348E1F702455}" presName="comp1" presStyleCnt="0"/>
      <dgm:spPr/>
    </dgm:pt>
    <dgm:pt modelId="{C8FE11AE-7A17-45D2-A606-CA66EF9E4D78}" type="pres">
      <dgm:prSet presAssocID="{6E0A22B5-A535-411A-8064-348E1F702455}" presName="circle1" presStyleLbl="node1" presStyleIdx="0" presStyleCnt="2"/>
      <dgm:spPr/>
      <dgm:t>
        <a:bodyPr/>
        <a:lstStyle/>
        <a:p>
          <a:endParaRPr lang="cs-CZ"/>
        </a:p>
      </dgm:t>
    </dgm:pt>
    <dgm:pt modelId="{03505F36-2662-48F0-A003-3ADC12868FFF}" type="pres">
      <dgm:prSet presAssocID="{6E0A22B5-A535-411A-8064-348E1F702455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0A4A80-DF85-4EE9-97C6-D6FBDC6F95E7}" type="pres">
      <dgm:prSet presAssocID="{6E0A22B5-A535-411A-8064-348E1F702455}" presName="comp2" presStyleCnt="0"/>
      <dgm:spPr/>
    </dgm:pt>
    <dgm:pt modelId="{2304CFE2-E030-49E7-88A3-E315E6767ACA}" type="pres">
      <dgm:prSet presAssocID="{6E0A22B5-A535-411A-8064-348E1F702455}" presName="circle2" presStyleLbl="node1" presStyleIdx="1" presStyleCnt="2" custScaleX="51316" custScaleY="51316" custLinFactNeighborX="-20336" custLinFactNeighborY="-8642"/>
      <dgm:spPr/>
      <dgm:t>
        <a:bodyPr/>
        <a:lstStyle/>
        <a:p>
          <a:endParaRPr lang="cs-CZ"/>
        </a:p>
      </dgm:t>
    </dgm:pt>
    <dgm:pt modelId="{81908D7E-71B9-443D-9A4E-1AFB96547DEB}" type="pres">
      <dgm:prSet presAssocID="{6E0A22B5-A535-411A-8064-348E1F702455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DAB26E-4C37-46E0-A189-5AFAEEF8F1E8}" type="presOf" srcId="{6E0A22B5-A535-411A-8064-348E1F702455}" destId="{FB2EF99A-B70E-447D-BD90-67112EB96673}" srcOrd="0" destOrd="0" presId="urn:microsoft.com/office/officeart/2005/8/layout/venn2"/>
    <dgm:cxn modelId="{F049D66D-EF1B-457B-B000-264886797911}" type="presOf" srcId="{01DE9C8F-CD66-4A04-9C4C-8F8A51CBA883}" destId="{2304CFE2-E030-49E7-88A3-E315E6767ACA}" srcOrd="0" destOrd="0" presId="urn:microsoft.com/office/officeart/2005/8/layout/venn2"/>
    <dgm:cxn modelId="{A4CDE34D-4422-4C35-86A6-F7C70E79148E}" type="presOf" srcId="{2138655D-8A2A-4AD3-B019-9882743AC58E}" destId="{03505F36-2662-48F0-A003-3ADC12868FFF}" srcOrd="1" destOrd="0" presId="urn:microsoft.com/office/officeart/2005/8/layout/venn2"/>
    <dgm:cxn modelId="{33FE9456-A27D-4EF3-B3CC-1758688B159F}" srcId="{6E0A22B5-A535-411A-8064-348E1F702455}" destId="{01DE9C8F-CD66-4A04-9C4C-8F8A51CBA883}" srcOrd="1" destOrd="0" parTransId="{90F4BCE2-50AD-4405-9B05-7A8C8FC57CF8}" sibTransId="{09B16F97-A052-476A-A48A-4D7AED8DD3CF}"/>
    <dgm:cxn modelId="{24D9782B-1053-42F2-9F0A-4A544B1B233A}" type="presOf" srcId="{01DE9C8F-CD66-4A04-9C4C-8F8A51CBA883}" destId="{81908D7E-71B9-443D-9A4E-1AFB96547DEB}" srcOrd="1" destOrd="0" presId="urn:microsoft.com/office/officeart/2005/8/layout/venn2"/>
    <dgm:cxn modelId="{F9B88A7B-E08E-4E13-A1DE-81D44EDBA4C2}" type="presOf" srcId="{2138655D-8A2A-4AD3-B019-9882743AC58E}" destId="{C8FE11AE-7A17-45D2-A606-CA66EF9E4D78}" srcOrd="0" destOrd="0" presId="urn:microsoft.com/office/officeart/2005/8/layout/venn2"/>
    <dgm:cxn modelId="{53F82372-933F-4CFA-941E-5B51C9D50CBA}" srcId="{6E0A22B5-A535-411A-8064-348E1F702455}" destId="{2138655D-8A2A-4AD3-B019-9882743AC58E}" srcOrd="0" destOrd="0" parTransId="{FFBAF309-9A64-4F92-B4FA-4EFAB6238CC2}" sibTransId="{40C16DEE-2440-4A03-AD2D-DEF340E0B210}"/>
    <dgm:cxn modelId="{0EFFC4E6-1955-4355-9525-382544D93909}" type="presParOf" srcId="{FB2EF99A-B70E-447D-BD90-67112EB96673}" destId="{75496FDC-AF11-4E8F-87A9-338692753284}" srcOrd="0" destOrd="0" presId="urn:microsoft.com/office/officeart/2005/8/layout/venn2"/>
    <dgm:cxn modelId="{B65968B9-1EFC-407A-9954-A9CC9CDBA64F}" type="presParOf" srcId="{75496FDC-AF11-4E8F-87A9-338692753284}" destId="{C8FE11AE-7A17-45D2-A606-CA66EF9E4D78}" srcOrd="0" destOrd="0" presId="urn:microsoft.com/office/officeart/2005/8/layout/venn2"/>
    <dgm:cxn modelId="{CF40C53D-F453-4C97-881B-101A1F24FDB1}" type="presParOf" srcId="{75496FDC-AF11-4E8F-87A9-338692753284}" destId="{03505F36-2662-48F0-A003-3ADC12868FFF}" srcOrd="1" destOrd="0" presId="urn:microsoft.com/office/officeart/2005/8/layout/venn2"/>
    <dgm:cxn modelId="{F1CD7C92-6068-4836-A221-6045DAE9823D}" type="presParOf" srcId="{FB2EF99A-B70E-447D-BD90-67112EB96673}" destId="{270A4A80-DF85-4EE9-97C6-D6FBDC6F95E7}" srcOrd="1" destOrd="0" presId="urn:microsoft.com/office/officeart/2005/8/layout/venn2"/>
    <dgm:cxn modelId="{593F3285-9A65-4481-B4F1-CB87DA9F854E}" type="presParOf" srcId="{270A4A80-DF85-4EE9-97C6-D6FBDC6F95E7}" destId="{2304CFE2-E030-49E7-88A3-E315E6767ACA}" srcOrd="0" destOrd="0" presId="urn:microsoft.com/office/officeart/2005/8/layout/venn2"/>
    <dgm:cxn modelId="{BFD427A1-88C7-4D12-9499-E9F186CCEB4C}" type="presParOf" srcId="{270A4A80-DF85-4EE9-97C6-D6FBDC6F95E7}" destId="{81908D7E-71B9-443D-9A4E-1AFB96547DE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D8574-9F82-41D5-A942-017BE28644F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A4F4A9-95BE-449A-9335-01350803C7BC}">
      <dgm:prSet phldrT="[Text]"/>
      <dgm:spPr/>
      <dgm:t>
        <a:bodyPr/>
        <a:lstStyle/>
        <a:p>
          <a:r>
            <a:rPr lang="cs-CZ" dirty="0" smtClean="0"/>
            <a:t>Hypotéza</a:t>
          </a:r>
          <a:endParaRPr lang="cs-CZ" dirty="0"/>
        </a:p>
      </dgm:t>
    </dgm:pt>
    <dgm:pt modelId="{5DEA14F3-295A-4549-9DDA-77573237C73C}" type="parTrans" cxnId="{04B0B41E-0EA0-4C04-AEEE-633725FDE633}">
      <dgm:prSet/>
      <dgm:spPr/>
      <dgm:t>
        <a:bodyPr/>
        <a:lstStyle/>
        <a:p>
          <a:endParaRPr lang="cs-CZ"/>
        </a:p>
      </dgm:t>
    </dgm:pt>
    <dgm:pt modelId="{9C0BA19E-1C82-40BF-9C75-BFA8FE7D926A}" type="sibTrans" cxnId="{04B0B41E-0EA0-4C04-AEEE-633725FDE633}">
      <dgm:prSet/>
      <dgm:spPr/>
      <dgm:t>
        <a:bodyPr/>
        <a:lstStyle/>
        <a:p>
          <a:endParaRPr lang="cs-CZ"/>
        </a:p>
      </dgm:t>
    </dgm:pt>
    <dgm:pt modelId="{3E805A88-080D-43F0-86D2-465BB86A321A}">
      <dgm:prSet phldrT="[Text]"/>
      <dgm:spPr/>
      <dgm:t>
        <a:bodyPr/>
        <a:lstStyle/>
        <a:p>
          <a:r>
            <a:rPr lang="cs-CZ" dirty="0" smtClean="0"/>
            <a:t>Model cílové populace</a:t>
          </a:r>
          <a:endParaRPr lang="cs-CZ" dirty="0"/>
        </a:p>
      </dgm:t>
    </dgm:pt>
    <dgm:pt modelId="{7D10A364-FD3F-4BC2-B5DD-36F626FEA8BC}" type="parTrans" cxnId="{CD45A8C4-24BF-420C-8E5D-A6EB3DB138BC}">
      <dgm:prSet/>
      <dgm:spPr/>
      <dgm:t>
        <a:bodyPr/>
        <a:lstStyle/>
        <a:p>
          <a:endParaRPr lang="cs-CZ"/>
        </a:p>
      </dgm:t>
    </dgm:pt>
    <dgm:pt modelId="{9673DCC3-9552-4BEE-BFF6-45AC91813789}" type="sibTrans" cxnId="{CD45A8C4-24BF-420C-8E5D-A6EB3DB138BC}">
      <dgm:prSet/>
      <dgm:spPr/>
      <dgm:t>
        <a:bodyPr/>
        <a:lstStyle/>
        <a:p>
          <a:endParaRPr lang="cs-CZ"/>
        </a:p>
      </dgm:t>
    </dgm:pt>
    <dgm:pt modelId="{6DB22B14-CDB3-43AB-A7A1-40ABE0602A21}">
      <dgm:prSet phldrT="[Text]"/>
      <dgm:spPr/>
      <dgm:t>
        <a:bodyPr/>
        <a:lstStyle/>
        <a:p>
          <a:r>
            <a:rPr lang="cs-CZ" dirty="0" smtClean="0"/>
            <a:t>Experimentální vzorek</a:t>
          </a:r>
          <a:endParaRPr lang="cs-CZ" dirty="0"/>
        </a:p>
      </dgm:t>
    </dgm:pt>
    <dgm:pt modelId="{E99472E4-BF52-4EEA-9B96-F9AE39387E27}" type="parTrans" cxnId="{285D1619-554D-40DE-B661-0C6F85424369}">
      <dgm:prSet/>
      <dgm:spPr/>
      <dgm:t>
        <a:bodyPr/>
        <a:lstStyle/>
        <a:p>
          <a:endParaRPr lang="cs-CZ"/>
        </a:p>
      </dgm:t>
    </dgm:pt>
    <dgm:pt modelId="{215B744A-EB6C-4B55-A4C8-3C423A8AD39A}" type="sibTrans" cxnId="{285D1619-554D-40DE-B661-0C6F85424369}">
      <dgm:prSet/>
      <dgm:spPr/>
      <dgm:t>
        <a:bodyPr/>
        <a:lstStyle/>
        <a:p>
          <a:endParaRPr lang="cs-CZ"/>
        </a:p>
      </dgm:t>
    </dgm:pt>
    <dgm:pt modelId="{7C249CCF-A87E-48D0-B790-4889B69616B6}">
      <dgm:prSet phldrT="[Text]"/>
      <dgm:spPr/>
      <dgm:t>
        <a:bodyPr/>
        <a:lstStyle/>
        <a:p>
          <a:r>
            <a:rPr lang="cs-CZ" dirty="0" smtClean="0"/>
            <a:t>Ověření hypotézy na základě dat</a:t>
          </a:r>
          <a:endParaRPr lang="cs-CZ" dirty="0"/>
        </a:p>
      </dgm:t>
    </dgm:pt>
    <dgm:pt modelId="{F8748DB5-119E-4809-8358-34489AD77C7F}" type="parTrans" cxnId="{35E94F82-C65D-41F1-8007-05007EAA35C8}">
      <dgm:prSet/>
      <dgm:spPr/>
      <dgm:t>
        <a:bodyPr/>
        <a:lstStyle/>
        <a:p>
          <a:endParaRPr lang="cs-CZ"/>
        </a:p>
      </dgm:t>
    </dgm:pt>
    <dgm:pt modelId="{F05E5B47-4C9B-45B1-BE7E-15245E4E3E07}" type="sibTrans" cxnId="{35E94F82-C65D-41F1-8007-05007EAA35C8}">
      <dgm:prSet/>
      <dgm:spPr/>
      <dgm:t>
        <a:bodyPr/>
        <a:lstStyle/>
        <a:p>
          <a:endParaRPr lang="cs-CZ"/>
        </a:p>
      </dgm:t>
    </dgm:pt>
    <dgm:pt modelId="{DB22F660-4BCB-4818-9CAB-24CF2717AA5E}" type="pres">
      <dgm:prSet presAssocID="{0FDD8574-9F82-41D5-A942-017BE28644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A014671-7AD6-4BC9-93BF-B6F7D361A4FE}" type="pres">
      <dgm:prSet presAssocID="{C1A4F4A9-95BE-449A-9335-01350803C7BC}" presName="dummy" presStyleCnt="0"/>
      <dgm:spPr/>
    </dgm:pt>
    <dgm:pt modelId="{4E456E98-6B34-4C3C-8E5B-E9CB64E2189C}" type="pres">
      <dgm:prSet presAssocID="{C1A4F4A9-95BE-449A-9335-01350803C7BC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BC2838-CFEB-421B-A0C2-65191AD21631}" type="pres">
      <dgm:prSet presAssocID="{9C0BA19E-1C82-40BF-9C75-BFA8FE7D926A}" presName="sibTrans" presStyleLbl="node1" presStyleIdx="0" presStyleCnt="4"/>
      <dgm:spPr/>
      <dgm:t>
        <a:bodyPr/>
        <a:lstStyle/>
        <a:p>
          <a:endParaRPr lang="cs-CZ"/>
        </a:p>
      </dgm:t>
    </dgm:pt>
    <dgm:pt modelId="{6E5E38F8-284D-42E1-B9DC-CC6265C7A068}" type="pres">
      <dgm:prSet presAssocID="{3E805A88-080D-43F0-86D2-465BB86A321A}" presName="dummy" presStyleCnt="0"/>
      <dgm:spPr/>
    </dgm:pt>
    <dgm:pt modelId="{7E0B7DEE-8879-4A05-81C8-7F49AA00A92B}" type="pres">
      <dgm:prSet presAssocID="{3E805A88-080D-43F0-86D2-465BB86A321A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44F647-2275-411C-9215-E2A45E710752}" type="pres">
      <dgm:prSet presAssocID="{9673DCC3-9552-4BEE-BFF6-45AC91813789}" presName="sibTrans" presStyleLbl="node1" presStyleIdx="1" presStyleCnt="4"/>
      <dgm:spPr/>
      <dgm:t>
        <a:bodyPr/>
        <a:lstStyle/>
        <a:p>
          <a:endParaRPr lang="cs-CZ"/>
        </a:p>
      </dgm:t>
    </dgm:pt>
    <dgm:pt modelId="{80876BDB-CE30-4FBB-A9F5-25F3A0800728}" type="pres">
      <dgm:prSet presAssocID="{6DB22B14-CDB3-43AB-A7A1-40ABE0602A21}" presName="dummy" presStyleCnt="0"/>
      <dgm:spPr/>
    </dgm:pt>
    <dgm:pt modelId="{E0AC4362-6D1B-4835-9EAA-650E52A83924}" type="pres">
      <dgm:prSet presAssocID="{6DB22B14-CDB3-43AB-A7A1-40ABE0602A21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2EF1A4-663E-47F9-A8DA-B3167F62DDF5}" type="pres">
      <dgm:prSet presAssocID="{215B744A-EB6C-4B55-A4C8-3C423A8AD39A}" presName="sibTrans" presStyleLbl="node1" presStyleIdx="2" presStyleCnt="4"/>
      <dgm:spPr/>
      <dgm:t>
        <a:bodyPr/>
        <a:lstStyle/>
        <a:p>
          <a:endParaRPr lang="cs-CZ"/>
        </a:p>
      </dgm:t>
    </dgm:pt>
    <dgm:pt modelId="{499EC375-E1DA-4D9C-AF9F-0A884DC0F92C}" type="pres">
      <dgm:prSet presAssocID="{7C249CCF-A87E-48D0-B790-4889B69616B6}" presName="dummy" presStyleCnt="0"/>
      <dgm:spPr/>
    </dgm:pt>
    <dgm:pt modelId="{F86DB4D9-4D7A-4B98-89B9-C1DC530DB8B6}" type="pres">
      <dgm:prSet presAssocID="{7C249CCF-A87E-48D0-B790-4889B69616B6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1FFC06-6A4E-4AF3-9AE9-894302C7F1FA}" type="pres">
      <dgm:prSet presAssocID="{F05E5B47-4C9B-45B1-BE7E-15245E4E3E07}" presName="sibTrans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CD45A8C4-24BF-420C-8E5D-A6EB3DB138BC}" srcId="{0FDD8574-9F82-41D5-A942-017BE28644FD}" destId="{3E805A88-080D-43F0-86D2-465BB86A321A}" srcOrd="1" destOrd="0" parTransId="{7D10A364-FD3F-4BC2-B5DD-36F626FEA8BC}" sibTransId="{9673DCC3-9552-4BEE-BFF6-45AC91813789}"/>
    <dgm:cxn modelId="{73825D9E-3A5C-41A0-94C4-E2AC67B241CA}" type="presOf" srcId="{215B744A-EB6C-4B55-A4C8-3C423A8AD39A}" destId="{D42EF1A4-663E-47F9-A8DA-B3167F62DDF5}" srcOrd="0" destOrd="0" presId="urn:microsoft.com/office/officeart/2005/8/layout/cycle1"/>
    <dgm:cxn modelId="{9703213D-571E-4DD4-B992-A98D0A269C91}" type="presOf" srcId="{0FDD8574-9F82-41D5-A942-017BE28644FD}" destId="{DB22F660-4BCB-4818-9CAB-24CF2717AA5E}" srcOrd="0" destOrd="0" presId="urn:microsoft.com/office/officeart/2005/8/layout/cycle1"/>
    <dgm:cxn modelId="{35E94F82-C65D-41F1-8007-05007EAA35C8}" srcId="{0FDD8574-9F82-41D5-A942-017BE28644FD}" destId="{7C249CCF-A87E-48D0-B790-4889B69616B6}" srcOrd="3" destOrd="0" parTransId="{F8748DB5-119E-4809-8358-34489AD77C7F}" sibTransId="{F05E5B47-4C9B-45B1-BE7E-15245E4E3E07}"/>
    <dgm:cxn modelId="{6BC2B5C3-F61B-446C-A01F-5C1ACAC21D85}" type="presOf" srcId="{7C249CCF-A87E-48D0-B790-4889B69616B6}" destId="{F86DB4D9-4D7A-4B98-89B9-C1DC530DB8B6}" srcOrd="0" destOrd="0" presId="urn:microsoft.com/office/officeart/2005/8/layout/cycle1"/>
    <dgm:cxn modelId="{66307AEA-AEC1-4B6A-A383-F2A323508410}" type="presOf" srcId="{C1A4F4A9-95BE-449A-9335-01350803C7BC}" destId="{4E456E98-6B34-4C3C-8E5B-E9CB64E2189C}" srcOrd="0" destOrd="0" presId="urn:microsoft.com/office/officeart/2005/8/layout/cycle1"/>
    <dgm:cxn modelId="{660B07C7-95C5-4B6C-BC0F-3F0B9AFFAC39}" type="presOf" srcId="{3E805A88-080D-43F0-86D2-465BB86A321A}" destId="{7E0B7DEE-8879-4A05-81C8-7F49AA00A92B}" srcOrd="0" destOrd="0" presId="urn:microsoft.com/office/officeart/2005/8/layout/cycle1"/>
    <dgm:cxn modelId="{9829E7C8-4232-4AB4-8316-365C0D201FC2}" type="presOf" srcId="{6DB22B14-CDB3-43AB-A7A1-40ABE0602A21}" destId="{E0AC4362-6D1B-4835-9EAA-650E52A83924}" srcOrd="0" destOrd="0" presId="urn:microsoft.com/office/officeart/2005/8/layout/cycle1"/>
    <dgm:cxn modelId="{11716C34-86B0-4620-8813-B05B2A7BCEAD}" type="presOf" srcId="{F05E5B47-4C9B-45B1-BE7E-15245E4E3E07}" destId="{861FFC06-6A4E-4AF3-9AE9-894302C7F1FA}" srcOrd="0" destOrd="0" presId="urn:microsoft.com/office/officeart/2005/8/layout/cycle1"/>
    <dgm:cxn modelId="{839C4774-2694-4F96-BD7E-36686867D297}" type="presOf" srcId="{9C0BA19E-1C82-40BF-9C75-BFA8FE7D926A}" destId="{EABC2838-CFEB-421B-A0C2-65191AD21631}" srcOrd="0" destOrd="0" presId="urn:microsoft.com/office/officeart/2005/8/layout/cycle1"/>
    <dgm:cxn modelId="{2DC928E3-C025-4EBE-A363-A7C382CE7712}" type="presOf" srcId="{9673DCC3-9552-4BEE-BFF6-45AC91813789}" destId="{3544F647-2275-411C-9215-E2A45E710752}" srcOrd="0" destOrd="0" presId="urn:microsoft.com/office/officeart/2005/8/layout/cycle1"/>
    <dgm:cxn modelId="{285D1619-554D-40DE-B661-0C6F85424369}" srcId="{0FDD8574-9F82-41D5-A942-017BE28644FD}" destId="{6DB22B14-CDB3-43AB-A7A1-40ABE0602A21}" srcOrd="2" destOrd="0" parTransId="{E99472E4-BF52-4EEA-9B96-F9AE39387E27}" sibTransId="{215B744A-EB6C-4B55-A4C8-3C423A8AD39A}"/>
    <dgm:cxn modelId="{04B0B41E-0EA0-4C04-AEEE-633725FDE633}" srcId="{0FDD8574-9F82-41D5-A942-017BE28644FD}" destId="{C1A4F4A9-95BE-449A-9335-01350803C7BC}" srcOrd="0" destOrd="0" parTransId="{5DEA14F3-295A-4549-9DDA-77573237C73C}" sibTransId="{9C0BA19E-1C82-40BF-9C75-BFA8FE7D926A}"/>
    <dgm:cxn modelId="{14F6E528-E341-46A4-96F1-8F50CDC5BAB0}" type="presParOf" srcId="{DB22F660-4BCB-4818-9CAB-24CF2717AA5E}" destId="{3A014671-7AD6-4BC9-93BF-B6F7D361A4FE}" srcOrd="0" destOrd="0" presId="urn:microsoft.com/office/officeart/2005/8/layout/cycle1"/>
    <dgm:cxn modelId="{216B3413-4CB1-4148-9C5B-412D634262E3}" type="presParOf" srcId="{DB22F660-4BCB-4818-9CAB-24CF2717AA5E}" destId="{4E456E98-6B34-4C3C-8E5B-E9CB64E2189C}" srcOrd="1" destOrd="0" presId="urn:microsoft.com/office/officeart/2005/8/layout/cycle1"/>
    <dgm:cxn modelId="{370E911E-15D4-4C22-B839-827B78BD0B45}" type="presParOf" srcId="{DB22F660-4BCB-4818-9CAB-24CF2717AA5E}" destId="{EABC2838-CFEB-421B-A0C2-65191AD21631}" srcOrd="2" destOrd="0" presId="urn:microsoft.com/office/officeart/2005/8/layout/cycle1"/>
    <dgm:cxn modelId="{CC25C91B-9518-483A-986B-FE94FE92518E}" type="presParOf" srcId="{DB22F660-4BCB-4818-9CAB-24CF2717AA5E}" destId="{6E5E38F8-284D-42E1-B9DC-CC6265C7A068}" srcOrd="3" destOrd="0" presId="urn:microsoft.com/office/officeart/2005/8/layout/cycle1"/>
    <dgm:cxn modelId="{E287C346-2B2B-42E8-91DC-6D0630FE2E05}" type="presParOf" srcId="{DB22F660-4BCB-4818-9CAB-24CF2717AA5E}" destId="{7E0B7DEE-8879-4A05-81C8-7F49AA00A92B}" srcOrd="4" destOrd="0" presId="urn:microsoft.com/office/officeart/2005/8/layout/cycle1"/>
    <dgm:cxn modelId="{BE5346BF-8851-4CD8-A7F3-A92CF7644300}" type="presParOf" srcId="{DB22F660-4BCB-4818-9CAB-24CF2717AA5E}" destId="{3544F647-2275-411C-9215-E2A45E710752}" srcOrd="5" destOrd="0" presId="urn:microsoft.com/office/officeart/2005/8/layout/cycle1"/>
    <dgm:cxn modelId="{F4C6F31F-3AE4-494D-91AE-E190DF39AE2B}" type="presParOf" srcId="{DB22F660-4BCB-4818-9CAB-24CF2717AA5E}" destId="{80876BDB-CE30-4FBB-A9F5-25F3A0800728}" srcOrd="6" destOrd="0" presId="urn:microsoft.com/office/officeart/2005/8/layout/cycle1"/>
    <dgm:cxn modelId="{A8BB9E7B-15EC-4641-94A9-45DD9E5EE159}" type="presParOf" srcId="{DB22F660-4BCB-4818-9CAB-24CF2717AA5E}" destId="{E0AC4362-6D1B-4835-9EAA-650E52A83924}" srcOrd="7" destOrd="0" presId="urn:microsoft.com/office/officeart/2005/8/layout/cycle1"/>
    <dgm:cxn modelId="{7746D399-A88E-4946-8316-AD8A77B2923A}" type="presParOf" srcId="{DB22F660-4BCB-4818-9CAB-24CF2717AA5E}" destId="{D42EF1A4-663E-47F9-A8DA-B3167F62DDF5}" srcOrd="8" destOrd="0" presId="urn:microsoft.com/office/officeart/2005/8/layout/cycle1"/>
    <dgm:cxn modelId="{948CDA24-8D6F-4AF1-AC4E-973A47864BA6}" type="presParOf" srcId="{DB22F660-4BCB-4818-9CAB-24CF2717AA5E}" destId="{499EC375-E1DA-4D9C-AF9F-0A884DC0F92C}" srcOrd="9" destOrd="0" presId="urn:microsoft.com/office/officeart/2005/8/layout/cycle1"/>
    <dgm:cxn modelId="{2AB3ADCC-C156-417C-9DD2-E50BEC6BE9B1}" type="presParOf" srcId="{DB22F660-4BCB-4818-9CAB-24CF2717AA5E}" destId="{F86DB4D9-4D7A-4B98-89B9-C1DC530DB8B6}" srcOrd="10" destOrd="0" presId="urn:microsoft.com/office/officeart/2005/8/layout/cycle1"/>
    <dgm:cxn modelId="{4AEECABC-07C6-4F8D-BA3A-0210F0EDD6A2}" type="presParOf" srcId="{DB22F660-4BCB-4818-9CAB-24CF2717AA5E}" destId="{861FFC06-6A4E-4AF3-9AE9-894302C7F1F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E11AE-7A17-45D2-A606-CA66EF9E4D78}">
      <dsp:nvSpPr>
        <dsp:cNvPr id="0" name=""/>
        <dsp:cNvSpPr/>
      </dsp:nvSpPr>
      <dsp:spPr>
        <a:xfrm>
          <a:off x="218296" y="0"/>
          <a:ext cx="2278050" cy="2278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kern="1200" dirty="0" smtClean="0"/>
            <a:t>Základní prostor </a:t>
          </a:r>
          <a:r>
            <a:rPr lang="el-GR" sz="1400" b="0" i="0" kern="1200" dirty="0" smtClean="0"/>
            <a:t>Ω</a:t>
          </a:r>
          <a:r>
            <a:rPr lang="cs-CZ" sz="1400" b="0" i="0" kern="1200" dirty="0" smtClean="0"/>
            <a:t> </a:t>
          </a:r>
          <a:endParaRPr lang="cs-CZ" sz="1400" b="1" kern="1200" dirty="0"/>
        </a:p>
      </dsp:txBody>
      <dsp:txXfrm>
        <a:off x="759333" y="170853"/>
        <a:ext cx="1195976" cy="387268"/>
      </dsp:txXfrm>
    </dsp:sp>
    <dsp:sp modelId="{2304CFE2-E030-49E7-88A3-E315E6767ACA}">
      <dsp:nvSpPr>
        <dsp:cNvPr id="0" name=""/>
        <dsp:cNvSpPr/>
      </dsp:nvSpPr>
      <dsp:spPr>
        <a:xfrm>
          <a:off x="571497" y="837752"/>
          <a:ext cx="876753" cy="876753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kern="1200" dirty="0" smtClean="0"/>
            <a:t>Jev </a:t>
          </a:r>
          <a:r>
            <a:rPr lang="cs-CZ" sz="1400" b="0" kern="1200" dirty="0" smtClean="0"/>
            <a:t>A</a:t>
          </a:r>
          <a:endParaRPr lang="cs-CZ" sz="1400" b="1" kern="1200" dirty="0"/>
        </a:p>
      </dsp:txBody>
      <dsp:txXfrm>
        <a:off x="699894" y="1056941"/>
        <a:ext cx="619958" cy="438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56E98-6B34-4C3C-8E5B-E9CB64E2189C}">
      <dsp:nvSpPr>
        <dsp:cNvPr id="0" name=""/>
        <dsp:cNvSpPr/>
      </dsp:nvSpPr>
      <dsp:spPr>
        <a:xfrm>
          <a:off x="2860822" y="58791"/>
          <a:ext cx="935058" cy="9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Hypotéza</a:t>
          </a:r>
          <a:endParaRPr lang="cs-CZ" sz="1100" kern="1200" dirty="0"/>
        </a:p>
      </dsp:txBody>
      <dsp:txXfrm>
        <a:off x="2860822" y="58791"/>
        <a:ext cx="935058" cy="935058"/>
      </dsp:txXfrm>
    </dsp:sp>
    <dsp:sp modelId="{EABC2838-CFEB-421B-A0C2-65191AD21631}">
      <dsp:nvSpPr>
        <dsp:cNvPr id="0" name=""/>
        <dsp:cNvSpPr/>
      </dsp:nvSpPr>
      <dsp:spPr>
        <a:xfrm>
          <a:off x="1210839" y="-627"/>
          <a:ext cx="2644460" cy="2644460"/>
        </a:xfrm>
        <a:prstGeom prst="circularArrow">
          <a:avLst>
            <a:gd name="adj1" fmla="val 6895"/>
            <a:gd name="adj2" fmla="val 464794"/>
            <a:gd name="adj3" fmla="val 551763"/>
            <a:gd name="adj4" fmla="val 20583443"/>
            <a:gd name="adj5" fmla="val 80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B7DEE-8879-4A05-81C8-7F49AA00A92B}">
      <dsp:nvSpPr>
        <dsp:cNvPr id="0" name=""/>
        <dsp:cNvSpPr/>
      </dsp:nvSpPr>
      <dsp:spPr>
        <a:xfrm>
          <a:off x="2860822" y="1649355"/>
          <a:ext cx="935058" cy="9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Model cílové populace</a:t>
          </a:r>
          <a:endParaRPr lang="cs-CZ" sz="1100" kern="1200" dirty="0"/>
        </a:p>
      </dsp:txBody>
      <dsp:txXfrm>
        <a:off x="2860822" y="1649355"/>
        <a:ext cx="935058" cy="935058"/>
      </dsp:txXfrm>
    </dsp:sp>
    <dsp:sp modelId="{3544F647-2275-411C-9215-E2A45E710752}">
      <dsp:nvSpPr>
        <dsp:cNvPr id="0" name=""/>
        <dsp:cNvSpPr/>
      </dsp:nvSpPr>
      <dsp:spPr>
        <a:xfrm>
          <a:off x="1210839" y="-627"/>
          <a:ext cx="2644460" cy="2644460"/>
        </a:xfrm>
        <a:prstGeom prst="circularArrow">
          <a:avLst>
            <a:gd name="adj1" fmla="val 6895"/>
            <a:gd name="adj2" fmla="val 464794"/>
            <a:gd name="adj3" fmla="val 5951763"/>
            <a:gd name="adj4" fmla="val 4383443"/>
            <a:gd name="adj5" fmla="val 80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C4362-6D1B-4835-9EAA-650E52A83924}">
      <dsp:nvSpPr>
        <dsp:cNvPr id="0" name=""/>
        <dsp:cNvSpPr/>
      </dsp:nvSpPr>
      <dsp:spPr>
        <a:xfrm>
          <a:off x="1270257" y="1649355"/>
          <a:ext cx="935058" cy="9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Experimentální vzorek</a:t>
          </a:r>
          <a:endParaRPr lang="cs-CZ" sz="1100" kern="1200" dirty="0"/>
        </a:p>
      </dsp:txBody>
      <dsp:txXfrm>
        <a:off x="1270257" y="1649355"/>
        <a:ext cx="935058" cy="935058"/>
      </dsp:txXfrm>
    </dsp:sp>
    <dsp:sp modelId="{D42EF1A4-663E-47F9-A8DA-B3167F62DDF5}">
      <dsp:nvSpPr>
        <dsp:cNvPr id="0" name=""/>
        <dsp:cNvSpPr/>
      </dsp:nvSpPr>
      <dsp:spPr>
        <a:xfrm>
          <a:off x="1210839" y="-627"/>
          <a:ext cx="2644460" cy="2644460"/>
        </a:xfrm>
        <a:prstGeom prst="circularArrow">
          <a:avLst>
            <a:gd name="adj1" fmla="val 6895"/>
            <a:gd name="adj2" fmla="val 464794"/>
            <a:gd name="adj3" fmla="val 11351763"/>
            <a:gd name="adj4" fmla="val 9783443"/>
            <a:gd name="adj5" fmla="val 80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DB4D9-4D7A-4B98-89B9-C1DC530DB8B6}">
      <dsp:nvSpPr>
        <dsp:cNvPr id="0" name=""/>
        <dsp:cNvSpPr/>
      </dsp:nvSpPr>
      <dsp:spPr>
        <a:xfrm>
          <a:off x="1270257" y="58791"/>
          <a:ext cx="935058" cy="9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Ověření hypotézy na základě dat</a:t>
          </a:r>
          <a:endParaRPr lang="cs-CZ" sz="1100" kern="1200" dirty="0"/>
        </a:p>
      </dsp:txBody>
      <dsp:txXfrm>
        <a:off x="1270257" y="58791"/>
        <a:ext cx="935058" cy="935058"/>
      </dsp:txXfrm>
    </dsp:sp>
    <dsp:sp modelId="{861FFC06-6A4E-4AF3-9AE9-894302C7F1FA}">
      <dsp:nvSpPr>
        <dsp:cNvPr id="0" name=""/>
        <dsp:cNvSpPr/>
      </dsp:nvSpPr>
      <dsp:spPr>
        <a:xfrm>
          <a:off x="1210839" y="-627"/>
          <a:ext cx="2644460" cy="2644460"/>
        </a:xfrm>
        <a:prstGeom prst="circularArrow">
          <a:avLst>
            <a:gd name="adj1" fmla="val 6895"/>
            <a:gd name="adj2" fmla="val 464794"/>
            <a:gd name="adj3" fmla="val 16751763"/>
            <a:gd name="adj4" fmla="val 15183443"/>
            <a:gd name="adj5" fmla="val 80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FEAF-5407-40D8-B13C-D71DD04E079C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26AE9-E6AA-4A55-91DC-93E0A044A1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91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404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2640013" y="6473825"/>
            <a:ext cx="131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cs-CZ" sz="1200" b="0" i="0"/>
              <a:t>Tomáš Pavlík</a:t>
            </a: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5214938" y="6473825"/>
            <a:ext cx="131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1200" b="0" i="0"/>
              <a:t>Biostatistika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0363" y="64404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24.jpeg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jpe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32.jpeg"/><Relationship Id="rId10" Type="http://schemas.openxmlformats.org/officeDocument/2006/relationships/image" Target="../media/image29.wmf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9.pn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pn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3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4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4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46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74.wmf"/><Relationship Id="rId3" Type="http://schemas.openxmlformats.org/officeDocument/2006/relationships/image" Target="../media/image3.png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2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143140"/>
          </a:xfrm>
        </p:spPr>
        <p:txBody>
          <a:bodyPr>
            <a:normAutofit/>
          </a:bodyPr>
          <a:lstStyle/>
          <a:p>
            <a:r>
              <a:rPr lang="cs-CZ" dirty="0" smtClean="0"/>
              <a:t>Přednáška IV. </a:t>
            </a:r>
            <a:br>
              <a:rPr lang="cs-CZ" dirty="0" smtClean="0"/>
            </a:br>
            <a:r>
              <a:rPr lang="pl-PL" dirty="0" smtClean="0"/>
              <a:t>Náhodná veličina, rozdělení pravděpodobnosti a reálná data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>
            <a:noAutofit/>
          </a:bodyPr>
          <a:lstStyle/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Náhodná veličina</a:t>
            </a: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Rozdělení pravděpodobnosti náhodných veličin</a:t>
            </a: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Normální rozdělení a rozdělení příbuzná</a:t>
            </a: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Transformace náhodných veličin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esf-komplet-bar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2000" y="5172640"/>
            <a:ext cx="5400000" cy="92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Distribuční funkce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Vyjadřuje pravděpodobnost, že náhodná veličina X nepřekročí dané x na reálné ose.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Vlastnosti distribuční funkce:</a:t>
            </a:r>
          </a:p>
          <a:p>
            <a:pPr marL="342900" indent="-3429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dirty="0" smtClean="0"/>
              <a:t>Neklesající</a:t>
            </a:r>
          </a:p>
          <a:p>
            <a:pPr marL="342900" indent="-3429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dirty="0" smtClean="0"/>
              <a:t>Zprava spojitá</a:t>
            </a:r>
          </a:p>
          <a:p>
            <a:pPr marL="342900" indent="-3429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dirty="0" smtClean="0"/>
              <a:t> </a:t>
            </a:r>
          </a:p>
          <a:p>
            <a:pPr marL="342900" indent="-3429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dirty="0" smtClean="0"/>
              <a:t> </a:t>
            </a:r>
          </a:p>
          <a:p>
            <a:pPr marL="342900" indent="-3429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dirty="0" smtClean="0"/>
              <a:t> 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1076325" y="4400550"/>
          <a:ext cx="12223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Rovnice" r:id="rId4" imgW="774360" imgH="203040" progId="Equation.3">
                  <p:embed/>
                </p:oleObj>
              </mc:Choice>
              <mc:Fallback>
                <p:oleObj name="Rovnice" r:id="rId4" imgW="7743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400550"/>
                        <a:ext cx="122237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2"/>
          <p:cNvGraphicFramePr>
            <a:graphicFrameLocks noChangeAspect="1"/>
          </p:cNvGraphicFramePr>
          <p:nvPr/>
        </p:nvGraphicFramePr>
        <p:xfrm>
          <a:off x="2579688" y="2568575"/>
          <a:ext cx="39862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5" name="Rovnice" r:id="rId6" imgW="2527200" imgH="228600" progId="Equation.3">
                  <p:embed/>
                </p:oleObj>
              </mc:Choice>
              <mc:Fallback>
                <p:oleObj name="Rovnice" r:id="rId6" imgW="25272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2568575"/>
                        <a:ext cx="398621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3"/>
          <p:cNvGraphicFramePr>
            <a:graphicFrameLocks noChangeAspect="1"/>
          </p:cNvGraphicFramePr>
          <p:nvPr/>
        </p:nvGraphicFramePr>
        <p:xfrm>
          <a:off x="1087438" y="4795838"/>
          <a:ext cx="218281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Rovnice" r:id="rId8" imgW="1384200" imgH="431640" progId="Equation.3">
                  <p:embed/>
                </p:oleObj>
              </mc:Choice>
              <mc:Fallback>
                <p:oleObj name="Rovnice" r:id="rId8" imgW="138420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4795838"/>
                        <a:ext cx="2182812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Distribuční funkce</a:t>
            </a:r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857224" y="1357298"/>
            <a:ext cx="6079101" cy="4750214"/>
            <a:chOff x="857224" y="1537892"/>
            <a:chExt cx="6079101" cy="4750214"/>
          </a:xfrm>
        </p:grpSpPr>
        <p:pic>
          <p:nvPicPr>
            <p:cNvPr id="6" name="Obrázek 5" descr="dist_fnc_N01.jpeg"/>
            <p:cNvPicPr>
              <a:picLocks noChangeAspect="1"/>
            </p:cNvPicPr>
            <p:nvPr/>
          </p:nvPicPr>
          <p:blipFill>
            <a:blip r:embed="rId3" cstate="print"/>
            <a:srcRect l="5357" t="9761" r="4241" b="7526"/>
            <a:stretch>
              <a:fillRect/>
            </a:stretch>
          </p:blipFill>
          <p:spPr>
            <a:xfrm>
              <a:off x="2207676" y="1537892"/>
              <a:ext cx="4728649" cy="4320000"/>
            </a:xfrm>
            <a:prstGeom prst="rect">
              <a:avLst/>
            </a:prstGeom>
          </p:spPr>
        </p:pic>
        <p:cxnSp>
          <p:nvCxnSpPr>
            <p:cNvPr id="8" name="Přímá spojovací čára 7"/>
            <p:cNvCxnSpPr/>
            <p:nvPr/>
          </p:nvCxnSpPr>
          <p:spPr>
            <a:xfrm>
              <a:off x="2714612" y="1768170"/>
              <a:ext cx="3960000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>
              <a:off x="2714612" y="5348948"/>
              <a:ext cx="3960000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675" name="Object 2"/>
            <p:cNvGraphicFramePr>
              <a:graphicFrameLocks noChangeAspect="1"/>
            </p:cNvGraphicFramePr>
            <p:nvPr/>
          </p:nvGraphicFramePr>
          <p:xfrm>
            <a:off x="6067425" y="1861757"/>
            <a:ext cx="582613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1" name="Rovnice" r:id="rId4" imgW="583920" imgH="203040" progId="Equation.3">
                    <p:embed/>
                  </p:oleObj>
                </mc:Choice>
                <mc:Fallback>
                  <p:oleObj name="Rovnice" r:id="rId4" imgW="58392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7425" y="1861757"/>
                          <a:ext cx="582613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6" name="Object 2"/>
            <p:cNvGraphicFramePr>
              <a:graphicFrameLocks noChangeAspect="1"/>
            </p:cNvGraphicFramePr>
            <p:nvPr/>
          </p:nvGraphicFramePr>
          <p:xfrm>
            <a:off x="3946814" y="5679090"/>
            <a:ext cx="152921" cy="2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2" name="Rovnice" r:id="rId6" imgW="152280" imgH="215640" progId="Equation.3">
                    <p:embed/>
                  </p:oleObj>
                </mc:Choice>
                <mc:Fallback>
                  <p:oleObj name="Rovnice" r:id="rId6" imgW="15228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6814" y="5679090"/>
                          <a:ext cx="152921" cy="21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7" name="Object 2"/>
            <p:cNvGraphicFramePr>
              <a:graphicFrameLocks noChangeAspect="1"/>
            </p:cNvGraphicFramePr>
            <p:nvPr/>
          </p:nvGraphicFramePr>
          <p:xfrm>
            <a:off x="5065713" y="5679140"/>
            <a:ext cx="1651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3" name="Rovnice" r:id="rId8" imgW="164880" imgH="215640" progId="Equation.3">
                    <p:embed/>
                  </p:oleObj>
                </mc:Choice>
                <mc:Fallback>
                  <p:oleObj name="Rovnice" r:id="rId8" imgW="16488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5713" y="5679140"/>
                          <a:ext cx="1651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8" name="Object 2"/>
            <p:cNvGraphicFramePr>
              <a:graphicFrameLocks noChangeAspect="1"/>
            </p:cNvGraphicFramePr>
            <p:nvPr/>
          </p:nvGraphicFramePr>
          <p:xfrm>
            <a:off x="6588140" y="5717240"/>
            <a:ext cx="127000" cy="13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4" name="Rovnice" r:id="rId10" imgW="126720" imgH="139680" progId="Equation.3">
                    <p:embed/>
                  </p:oleObj>
                </mc:Choice>
                <mc:Fallback>
                  <p:oleObj name="Rovnice" r:id="rId10" imgW="126720" imgH="1396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140" y="5717240"/>
                          <a:ext cx="127000" cy="139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9" name="Object 2"/>
            <p:cNvGraphicFramePr>
              <a:graphicFrameLocks noChangeAspect="1"/>
            </p:cNvGraphicFramePr>
            <p:nvPr/>
          </p:nvGraphicFramePr>
          <p:xfrm>
            <a:off x="1506516" y="5080952"/>
            <a:ext cx="3937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5" name="Rovnice" r:id="rId12" imgW="393480" imgH="215640" progId="Equation.3">
                    <p:embed/>
                  </p:oleObj>
                </mc:Choice>
                <mc:Fallback>
                  <p:oleObj name="Rovnice" r:id="rId12" imgW="393480" imgH="215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516" y="5080952"/>
                          <a:ext cx="3937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0" name="Object 2"/>
            <p:cNvGraphicFramePr>
              <a:graphicFrameLocks noChangeAspect="1"/>
            </p:cNvGraphicFramePr>
            <p:nvPr/>
          </p:nvGraphicFramePr>
          <p:xfrm>
            <a:off x="1500166" y="2132652"/>
            <a:ext cx="4064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6" name="Rovnice" r:id="rId14" imgW="406080" imgH="215640" progId="Equation.3">
                    <p:embed/>
                  </p:oleObj>
                </mc:Choice>
                <mc:Fallback>
                  <p:oleObj name="Rovnice" r:id="rId14" imgW="406080" imgH="2156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2132652"/>
                          <a:ext cx="4064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1" name="Object 2"/>
            <p:cNvGraphicFramePr>
              <a:graphicFrameLocks noChangeAspect="1"/>
            </p:cNvGraphicFramePr>
            <p:nvPr/>
          </p:nvGraphicFramePr>
          <p:xfrm>
            <a:off x="1633516" y="1785926"/>
            <a:ext cx="1397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7" name="Rovnice" r:id="rId16" imgW="139680" imgH="164880" progId="Equation.3">
                    <p:embed/>
                  </p:oleObj>
                </mc:Choice>
                <mc:Fallback>
                  <p:oleObj name="Rovnice" r:id="rId16" imgW="139680" imgH="1648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3516" y="1785926"/>
                          <a:ext cx="1397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Pravá složená závorka 16"/>
            <p:cNvSpPr/>
            <p:nvPr/>
          </p:nvSpPr>
          <p:spPr>
            <a:xfrm rot="5400000">
              <a:off x="4505058" y="5388842"/>
              <a:ext cx="142876" cy="1152000"/>
            </a:xfrm>
            <a:prstGeom prst="rightBrace">
              <a:avLst>
                <a:gd name="adj1" fmla="val 8511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8" name="Přímá spojovací čára 17"/>
            <p:cNvCxnSpPr/>
            <p:nvPr/>
          </p:nvCxnSpPr>
          <p:spPr>
            <a:xfrm rot="5400000">
              <a:off x="3784496" y="5430950"/>
              <a:ext cx="432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>
            <a:xfrm rot="16200000">
              <a:off x="3442382" y="3933578"/>
              <a:ext cx="342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>
              <a:off x="2053914" y="2232310"/>
              <a:ext cx="3096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>
              <a:off x="2020496" y="5188316"/>
              <a:ext cx="198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ravá složená závorka 21"/>
            <p:cNvSpPr/>
            <p:nvPr/>
          </p:nvSpPr>
          <p:spPr>
            <a:xfrm rot="10800000">
              <a:off x="1875113" y="2231748"/>
              <a:ext cx="142876" cy="2952000"/>
            </a:xfrm>
            <a:prstGeom prst="rightBrace">
              <a:avLst>
                <a:gd name="adj1" fmla="val 8511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28682" name="Object 10"/>
            <p:cNvGraphicFramePr>
              <a:graphicFrameLocks noChangeAspect="1"/>
            </p:cNvGraphicFramePr>
            <p:nvPr/>
          </p:nvGraphicFramePr>
          <p:xfrm>
            <a:off x="4161128" y="6072206"/>
            <a:ext cx="8382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8" name="Rovnice" r:id="rId18" imgW="838080" imgH="215640" progId="Equation.3">
                    <p:embed/>
                  </p:oleObj>
                </mc:Choice>
                <mc:Fallback>
                  <p:oleObj name="Rovnice" r:id="rId18" imgW="838080" imgH="2156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1128" y="6072206"/>
                          <a:ext cx="8382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3" name="Object 11"/>
            <p:cNvGraphicFramePr>
              <a:graphicFrameLocks noChangeAspect="1"/>
            </p:cNvGraphicFramePr>
            <p:nvPr/>
          </p:nvGraphicFramePr>
          <p:xfrm>
            <a:off x="857224" y="3598509"/>
            <a:ext cx="939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9" name="Rovnice" r:id="rId20" imgW="939600" imgH="215640" progId="Equation.3">
                    <p:embed/>
                  </p:oleObj>
                </mc:Choice>
                <mc:Fallback>
                  <p:oleObj name="Rovnice" r:id="rId20" imgW="939600" imgH="2156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224" y="3598509"/>
                          <a:ext cx="9398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Výběrová distribuční funkce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Distribuční funkce je teoretická záležitost</a:t>
            </a:r>
            <a:r>
              <a:rPr lang="cs-CZ" dirty="0" smtClean="0"/>
              <a:t>, která definuje pravděpodobnostní model pro náhodnou veličinu </a:t>
            </a:r>
            <a:r>
              <a:rPr lang="cs-CZ" i="1" dirty="0" smtClean="0"/>
              <a:t>X</a:t>
            </a:r>
            <a:r>
              <a:rPr lang="cs-CZ" dirty="0" smtClean="0"/>
              <a:t>. Často neznáme její přesné vyjádření. 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Výběrová distribuční funkce je charakteristika pozorovaných dat</a:t>
            </a:r>
            <a:r>
              <a:rPr lang="cs-CZ" dirty="0" smtClean="0"/>
              <a:t>. Je odhadem teoretické distribuční funkce (je-li vzorek reprezentativní).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Vyjádření: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922588" y="3960813"/>
          <a:ext cx="33020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Rovnice" r:id="rId4" imgW="2095200" imgH="431640" progId="Equation.3">
                  <p:embed/>
                </p:oleObj>
              </mc:Choice>
              <mc:Fallback>
                <p:oleObj name="Rovnice" r:id="rId4" imgW="2095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3960813"/>
                        <a:ext cx="33020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Výběrová distribuční funkce – příklad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Výška studentů 2. ročníku Matematické biologie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Spojité a diskrétní náhodné veličiny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Náhodné veličiny dělíme dle podstaty na: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Spojité</a:t>
            </a:r>
            <a:r>
              <a:rPr lang="cs-CZ" dirty="0" smtClean="0"/>
              <a:t> – mohou nabývat všech hodnot v daném intervalu.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Diskrétní</a:t>
            </a:r>
            <a:r>
              <a:rPr lang="cs-CZ" dirty="0" smtClean="0"/>
              <a:t> – mohou nabývat nejvýše spočetně mnoha hodnot.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Spojitou náhodnou veličinu </a:t>
            </a:r>
            <a:r>
              <a:rPr lang="cs-CZ" i="1" dirty="0" smtClean="0"/>
              <a:t>X</a:t>
            </a:r>
            <a:r>
              <a:rPr lang="cs-CZ" dirty="0" smtClean="0"/>
              <a:t> s distribuční funkcí </a:t>
            </a: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 charakterizuje tzv. </a:t>
            </a:r>
            <a:r>
              <a:rPr lang="cs-CZ" b="1" dirty="0" smtClean="0"/>
              <a:t>hustota pravděpodobnosti</a:t>
            </a:r>
            <a:r>
              <a:rPr lang="cs-CZ" dirty="0" smtClean="0"/>
              <a:t>, což je funkce taková, že platí: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Diskrétní náhodnou veličinu </a:t>
            </a:r>
            <a:r>
              <a:rPr lang="cs-CZ" i="1" dirty="0" smtClean="0"/>
              <a:t>X</a:t>
            </a:r>
            <a:r>
              <a:rPr lang="cs-CZ" dirty="0" smtClean="0"/>
              <a:t> s distribuční funkcí </a:t>
            </a: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 charakterizuje tzv. </a:t>
            </a:r>
            <a:r>
              <a:rPr lang="cs-CZ" b="1" dirty="0" smtClean="0"/>
              <a:t>pravděpodobnostní funkce</a:t>
            </a:r>
            <a:r>
              <a:rPr lang="cs-CZ" dirty="0" smtClean="0"/>
              <a:t>, což je funkce taková, že platí: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592513" y="4071942"/>
          <a:ext cx="19589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Rovnice" r:id="rId4" imgW="1244520" imgH="330120" progId="Equation.3">
                  <p:embed/>
                </p:oleObj>
              </mc:Choice>
              <mc:Fallback>
                <p:oleObj name="Rovnice" r:id="rId4" imgW="1244520" imgH="330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4071942"/>
                        <a:ext cx="19589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028950" y="5694363"/>
          <a:ext cx="31003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Rovnice" r:id="rId6" imgW="1968480" imgH="342720" progId="Equation.3">
                  <p:embed/>
                </p:oleObj>
              </mc:Choice>
              <mc:Fallback>
                <p:oleObj name="Rovnice" r:id="rId6" imgW="196848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5694363"/>
                        <a:ext cx="3100388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 descr="600px-Icon-Warning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ek 32" descr="prob_fnc.jpg"/>
          <p:cNvPicPr>
            <a:picLocks noChangeAspect="1"/>
          </p:cNvPicPr>
          <p:nvPr/>
        </p:nvPicPr>
        <p:blipFill>
          <a:blip r:embed="rId3" cstate="print"/>
          <a:srcRect l="4724" t="9067" r="3215" b="6035"/>
          <a:stretch>
            <a:fillRect/>
          </a:stretch>
        </p:blipFill>
        <p:spPr>
          <a:xfrm>
            <a:off x="5785310" y="4055082"/>
            <a:ext cx="2352857" cy="216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F(x) a f(x) a p(x)</a:t>
            </a:r>
            <a:endParaRPr lang="cs-CZ" dirty="0"/>
          </a:p>
        </p:txBody>
      </p:sp>
      <p:pic>
        <p:nvPicPr>
          <p:cNvPr id="6" name="Obrázek 5" descr="dist_fnc_N01.jpeg"/>
          <p:cNvPicPr>
            <a:picLocks noChangeAspect="1"/>
          </p:cNvPicPr>
          <p:nvPr/>
        </p:nvPicPr>
        <p:blipFill>
          <a:blip r:embed="rId4" cstate="print"/>
          <a:srcRect l="5357" t="9761" r="4241" b="7526"/>
          <a:stretch>
            <a:fillRect/>
          </a:stretch>
        </p:blipFill>
        <p:spPr>
          <a:xfrm>
            <a:off x="2571736" y="1500174"/>
            <a:ext cx="2364325" cy="2160000"/>
          </a:xfrm>
          <a:prstGeom prst="rect">
            <a:avLst/>
          </a:prstGeom>
        </p:spPr>
      </p:pic>
      <p:pic>
        <p:nvPicPr>
          <p:cNvPr id="7" name="Obrázek 6" descr="vyb_dist_fnc.jpeg"/>
          <p:cNvPicPr>
            <a:picLocks noChangeAspect="1"/>
          </p:cNvPicPr>
          <p:nvPr/>
        </p:nvPicPr>
        <p:blipFill>
          <a:blip r:embed="rId5" cstate="print"/>
          <a:srcRect t="9922" r="4231"/>
          <a:stretch>
            <a:fillRect/>
          </a:stretch>
        </p:blipFill>
        <p:spPr>
          <a:xfrm>
            <a:off x="2603951" y="4055082"/>
            <a:ext cx="2299895" cy="2160000"/>
          </a:xfrm>
          <a:prstGeom prst="rect">
            <a:avLst/>
          </a:prstGeom>
        </p:spPr>
      </p:pic>
      <p:pic>
        <p:nvPicPr>
          <p:cNvPr id="8" name="Obrázek 7" descr="hustota_N01.jpeg"/>
          <p:cNvPicPr>
            <a:picLocks noChangeAspect="1"/>
          </p:cNvPicPr>
          <p:nvPr/>
        </p:nvPicPr>
        <p:blipFill>
          <a:blip r:embed="rId6" cstate="print"/>
          <a:srcRect l="5357" t="9761" r="4241" b="7526"/>
          <a:stretch>
            <a:fillRect/>
          </a:stretch>
        </p:blipFill>
        <p:spPr>
          <a:xfrm>
            <a:off x="5779576" y="1500174"/>
            <a:ext cx="2364324" cy="21600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857224" y="2118509"/>
            <a:ext cx="1082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Spojitá </a:t>
            </a:r>
          </a:p>
          <a:p>
            <a:r>
              <a:rPr lang="cs-CZ" b="1" dirty="0" smtClean="0"/>
              <a:t>náhodná </a:t>
            </a:r>
          </a:p>
          <a:p>
            <a:r>
              <a:rPr lang="cs-CZ" b="1" dirty="0" smtClean="0"/>
              <a:t>veličina</a:t>
            </a:r>
            <a:endParaRPr lang="cs-CZ" b="1" dirty="0"/>
          </a:p>
        </p:txBody>
      </p:sp>
      <p:sp>
        <p:nvSpPr>
          <p:cNvPr id="11" name="Obdélník 10"/>
          <p:cNvSpPr/>
          <p:nvPr/>
        </p:nvSpPr>
        <p:spPr>
          <a:xfrm>
            <a:off x="857224" y="4673417"/>
            <a:ext cx="1082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Diskrétní</a:t>
            </a:r>
          </a:p>
          <a:p>
            <a:r>
              <a:rPr lang="cs-CZ" b="1" dirty="0" smtClean="0"/>
              <a:t>náhodná </a:t>
            </a:r>
          </a:p>
          <a:p>
            <a:r>
              <a:rPr lang="cs-CZ" b="1" dirty="0" smtClean="0"/>
              <a:t>veličina</a:t>
            </a:r>
            <a:endParaRPr lang="cs-CZ" b="1" dirty="0"/>
          </a:p>
        </p:txBody>
      </p:sp>
      <p:sp>
        <p:nvSpPr>
          <p:cNvPr id="12" name="Pravá složená závorka 11"/>
          <p:cNvSpPr/>
          <p:nvPr/>
        </p:nvSpPr>
        <p:spPr>
          <a:xfrm rot="10800000">
            <a:off x="3598502" y="1669610"/>
            <a:ext cx="142876" cy="828000"/>
          </a:xfrm>
          <a:prstGeom prst="rightBrace">
            <a:avLst>
              <a:gd name="adj1" fmla="val 8511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3740816" y="2500306"/>
            <a:ext cx="72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10800000">
            <a:off x="3737932" y="1673390"/>
            <a:ext cx="468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á složená závorka 14"/>
          <p:cNvSpPr/>
          <p:nvPr/>
        </p:nvSpPr>
        <p:spPr>
          <a:xfrm>
            <a:off x="4286248" y="4473522"/>
            <a:ext cx="142876" cy="504000"/>
          </a:xfrm>
          <a:prstGeom prst="rightBrace">
            <a:avLst>
              <a:gd name="adj1" fmla="val 8511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čára 15"/>
          <p:cNvCxnSpPr/>
          <p:nvPr/>
        </p:nvCxnSpPr>
        <p:spPr>
          <a:xfrm rot="5400000">
            <a:off x="3327230" y="2977428"/>
            <a:ext cx="972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6200000">
            <a:off x="3305932" y="2573390"/>
            <a:ext cx="1800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16200000">
            <a:off x="6091770" y="2552173"/>
            <a:ext cx="1836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7267764" y="3326173"/>
            <a:ext cx="288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16200000">
            <a:off x="6194769" y="2588173"/>
            <a:ext cx="1764000" cy="0"/>
          </a:xfrm>
          <a:prstGeom prst="line">
            <a:avLst/>
          </a:prstGeom>
          <a:ln w="9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16200000">
            <a:off x="6423768" y="2750173"/>
            <a:ext cx="1440000" cy="0"/>
          </a:xfrm>
          <a:prstGeom prst="line">
            <a:avLst/>
          </a:prstGeom>
          <a:ln w="9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16200000">
            <a:off x="6706767" y="2966173"/>
            <a:ext cx="1008000" cy="0"/>
          </a:xfrm>
          <a:prstGeom prst="line">
            <a:avLst/>
          </a:prstGeom>
          <a:ln w="9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16200000">
            <a:off x="6917766" y="3110173"/>
            <a:ext cx="720000" cy="0"/>
          </a:xfrm>
          <a:prstGeom prst="line">
            <a:avLst/>
          </a:prstGeom>
          <a:ln w="9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rot="16200000">
            <a:off x="7128765" y="3254173"/>
            <a:ext cx="432000" cy="0"/>
          </a:xfrm>
          <a:prstGeom prst="line">
            <a:avLst/>
          </a:prstGeom>
          <a:ln w="9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1"/>
          <p:cNvGraphicFramePr>
            <a:graphicFrameLocks noChangeAspect="1"/>
          </p:cNvGraphicFramePr>
          <p:nvPr/>
        </p:nvGraphicFramePr>
        <p:xfrm>
          <a:off x="2741246" y="1979966"/>
          <a:ext cx="838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Rovnice" r:id="rId7" imgW="838080" imgH="203040" progId="Equation.3">
                  <p:embed/>
                </p:oleObj>
              </mc:Choice>
              <mc:Fallback>
                <p:oleObj name="Rovnice" r:id="rId7" imgW="83808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246" y="1979966"/>
                        <a:ext cx="8382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7545762" y="2285992"/>
          <a:ext cx="838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6" name="Rovnice" r:id="rId9" imgW="838080" imgH="203040" progId="Equation.3">
                  <p:embed/>
                </p:oleObj>
              </mc:Choice>
              <mc:Fallback>
                <p:oleObj name="Rovnice" r:id="rId9" imgW="8380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762" y="2285992"/>
                        <a:ext cx="8382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Přímá spojovací šipka 28"/>
          <p:cNvCxnSpPr/>
          <p:nvPr/>
        </p:nvCxnSpPr>
        <p:spPr>
          <a:xfrm rot="5400000">
            <a:off x="7036611" y="2678901"/>
            <a:ext cx="714380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10800000">
            <a:off x="4017765" y="4982880"/>
            <a:ext cx="252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avá složená závorka 30"/>
          <p:cNvSpPr/>
          <p:nvPr/>
        </p:nvSpPr>
        <p:spPr>
          <a:xfrm rot="10800000">
            <a:off x="7027526" y="4191889"/>
            <a:ext cx="142876" cy="1800000"/>
          </a:xfrm>
          <a:prstGeom prst="rightBrace">
            <a:avLst>
              <a:gd name="adj1" fmla="val 8511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ovací šipka 34"/>
          <p:cNvCxnSpPr>
            <a:stCxn id="15" idx="1"/>
            <a:endCxn id="31" idx="1"/>
          </p:cNvCxnSpPr>
          <p:nvPr/>
        </p:nvCxnSpPr>
        <p:spPr>
          <a:xfrm rot="10800000" flipH="1" flipV="1">
            <a:off x="4429124" y="4725521"/>
            <a:ext cx="2598402" cy="3663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5043488" y="4500563"/>
          <a:ext cx="609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name="Rovnice" r:id="rId11" imgW="609480" imgH="203040" progId="Equation.3">
                  <p:embed/>
                </p:oleObj>
              </mc:Choice>
              <mc:Fallback>
                <p:oleObj name="Rovnice" r:id="rId11" imgW="6094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4500563"/>
                        <a:ext cx="6096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Spojité a diskrétní náhodné veličiny - příklady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Spojité náhodné veličiny</a:t>
            </a:r>
            <a:r>
              <a:rPr lang="cs-CZ" dirty="0" smtClean="0"/>
              <a:t>: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Medicína: 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Biologie: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Diskrétní náhodné veličiny</a:t>
            </a:r>
            <a:r>
              <a:rPr lang="cs-CZ" dirty="0" smtClean="0"/>
              <a:t>: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Medicína: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Biologie: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Spojité a diskrétní náhodné veličiny - příklady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Spojité náhodné veličiny</a:t>
            </a:r>
            <a:r>
              <a:rPr lang="cs-CZ" dirty="0" smtClean="0"/>
              <a:t>: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Medicína: výška, váha, krevní tlak, glykémie, čas do sledované události, …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Biologie: biomasa na m</a:t>
            </a:r>
            <a:r>
              <a:rPr lang="cs-CZ" baseline="30000" dirty="0" smtClean="0"/>
              <a:t>2</a:t>
            </a:r>
            <a:r>
              <a:rPr lang="cs-CZ" dirty="0" smtClean="0"/>
              <a:t>, listová plocha, pH, koncentrace látek ve vodě, ovzduší, …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Diskrétní náhodné veličiny</a:t>
            </a:r>
            <a:r>
              <a:rPr lang="cs-CZ" dirty="0" smtClean="0"/>
              <a:t>: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Medicína: počet krvácivých epizod, počet hospitalizací, počet dní po operaci do odeznění bolesti, …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Biologie: počet zvířat na jednotku (plochu, objem), počet kolonií na misku,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Kvantilová funkce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Inverzní funkce k distribuční funkci, výsledkem není pravděpodobnost, ale číslo na reálné ose, které odpovídá určité pravděpodobnosti.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>
                <a:solidFill>
                  <a:schemeClr val="accent1"/>
                </a:solidFill>
              </a:rPr>
              <a:t>Distribuční funkce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>
                <a:solidFill>
                  <a:srgbClr val="FF0000"/>
                </a:solidFill>
              </a:rPr>
              <a:t>Kvantilová funkce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</p:txBody>
      </p:sp>
      <p:graphicFrame>
        <p:nvGraphicFramePr>
          <p:cNvPr id="98305" name="Object 5"/>
          <p:cNvGraphicFramePr>
            <a:graphicFrameLocks noChangeAspect="1"/>
          </p:cNvGraphicFramePr>
          <p:nvPr/>
        </p:nvGraphicFramePr>
        <p:xfrm>
          <a:off x="2830521" y="2928934"/>
          <a:ext cx="16827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3" name="Rovnice" r:id="rId4" imgW="1066680" imgH="203040" progId="Equation.3">
                  <p:embed/>
                </p:oleObj>
              </mc:Choice>
              <mc:Fallback>
                <p:oleObj name="Rovnice" r:id="rId4" imgW="10666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21" y="2928934"/>
                        <a:ext cx="16827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6" name="Object 5"/>
          <p:cNvGraphicFramePr>
            <a:graphicFrameLocks noChangeAspect="1"/>
          </p:cNvGraphicFramePr>
          <p:nvPr/>
        </p:nvGraphicFramePr>
        <p:xfrm>
          <a:off x="2830521" y="3260149"/>
          <a:ext cx="28844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Rovnice" r:id="rId6" imgW="1828800" imgH="253800" progId="Equation.3">
                  <p:embed/>
                </p:oleObj>
              </mc:Choice>
              <mc:Fallback>
                <p:oleObj name="Rovnice" r:id="rId6" imgW="18288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21" y="3260149"/>
                        <a:ext cx="2884487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 descr="dist_fnc_N01.jpeg"/>
          <p:cNvPicPr>
            <a:picLocks noChangeAspect="1"/>
          </p:cNvPicPr>
          <p:nvPr/>
        </p:nvPicPr>
        <p:blipFill>
          <a:blip r:embed="rId8" cstate="print"/>
          <a:srcRect l="5357" t="9761" r="4241" b="7526"/>
          <a:stretch>
            <a:fillRect/>
          </a:stretch>
        </p:blipFill>
        <p:spPr>
          <a:xfrm>
            <a:off x="3389838" y="3983644"/>
            <a:ext cx="2364325" cy="2160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57224" y="4530541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Spojitá náhodná </a:t>
            </a:r>
          </a:p>
          <a:p>
            <a:r>
              <a:rPr lang="cs-CZ" dirty="0" smtClean="0"/>
              <a:t>veličina</a:t>
            </a:r>
            <a:endParaRPr lang="cs-CZ" dirty="0"/>
          </a:p>
        </p:txBody>
      </p:sp>
      <p:cxnSp>
        <p:nvCxnSpPr>
          <p:cNvPr id="10" name="Přímá spojovací čára 9"/>
          <p:cNvCxnSpPr/>
          <p:nvPr/>
        </p:nvCxnSpPr>
        <p:spPr>
          <a:xfrm rot="10800000">
            <a:off x="3544966" y="5003893"/>
            <a:ext cx="1080000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16200000">
            <a:off x="4174966" y="5453894"/>
            <a:ext cx="900000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10800000">
            <a:off x="3571550" y="4462565"/>
            <a:ext cx="1224000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16200000">
            <a:off x="4057550" y="5200566"/>
            <a:ext cx="1476000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3000364" y="3929066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/>
              <a:t>P</a:t>
            </a:r>
            <a:endParaRPr lang="cs-CZ" i="1" dirty="0"/>
          </a:p>
        </p:txBody>
      </p:sp>
      <p:sp>
        <p:nvSpPr>
          <p:cNvPr id="17" name="Obdélník 16"/>
          <p:cNvSpPr/>
          <p:nvPr/>
        </p:nvSpPr>
        <p:spPr>
          <a:xfrm>
            <a:off x="5483158" y="6060064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/>
              <a:t>x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01785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2.</a:t>
            </a:r>
            <a:r>
              <a:rPr lang="en-US" sz="4000" dirty="0" smtClean="0"/>
              <a:t> </a:t>
            </a:r>
            <a:r>
              <a:rPr lang="cs-CZ" sz="4000" dirty="0" smtClean="0"/>
              <a:t>Charakteristiky náhodných veličin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– popis dat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Co chceme u dat popsat?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Jak to můžeme udělat?</a:t>
            </a:r>
          </a:p>
        </p:txBody>
      </p:sp>
      <p:grpSp>
        <p:nvGrpSpPr>
          <p:cNvPr id="3" name="Skupina 12"/>
          <p:cNvGrpSpPr/>
          <p:nvPr/>
        </p:nvGrpSpPr>
        <p:grpSpPr>
          <a:xfrm>
            <a:off x="571472" y="2903644"/>
            <a:ext cx="7990026" cy="3372728"/>
            <a:chOff x="571472" y="2903644"/>
            <a:chExt cx="7990026" cy="3372728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108" t="17509" r="9459" b="10740"/>
            <a:stretch>
              <a:fillRect/>
            </a:stretch>
          </p:blipFill>
          <p:spPr bwMode="auto">
            <a:xfrm>
              <a:off x="571472" y="2903644"/>
              <a:ext cx="3729056" cy="32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Přímá spojovací šipka 6"/>
            <p:cNvCxnSpPr/>
            <p:nvPr/>
          </p:nvCxnSpPr>
          <p:spPr>
            <a:xfrm rot="5400000">
              <a:off x="1389520" y="4339738"/>
              <a:ext cx="2520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>
              <a:off x="1650182" y="5403974"/>
              <a:ext cx="2000264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5734" t="23098" r="18706" b="14402"/>
            <a:stretch>
              <a:fillRect/>
            </a:stretch>
          </p:blipFill>
          <p:spPr bwMode="auto">
            <a:xfrm>
              <a:off x="5000628" y="3000372"/>
              <a:ext cx="3560870" cy="32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Přímá spojovací šipka 10"/>
            <p:cNvCxnSpPr/>
            <p:nvPr/>
          </p:nvCxnSpPr>
          <p:spPr>
            <a:xfrm rot="5400000">
              <a:off x="4293582" y="4339894"/>
              <a:ext cx="2520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>
              <a:off x="5429256" y="5404130"/>
              <a:ext cx="1404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chceme u dat popsat?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Kvalitativní data </a:t>
            </a:r>
            <a:r>
              <a:rPr lang="cs-CZ" dirty="0" smtClean="0"/>
              <a:t>– četnosti (absolutní i relativní) jednotlivých kategorií.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Kvantitativní data </a:t>
            </a:r>
            <a:r>
              <a:rPr lang="cs-CZ" dirty="0" smtClean="0"/>
              <a:t>– </a:t>
            </a:r>
            <a:r>
              <a:rPr lang="cs-CZ" b="1" dirty="0" smtClean="0">
                <a:solidFill>
                  <a:srgbClr val="FF0000"/>
                </a:solidFill>
              </a:rPr>
              <a:t>těžiště a rozsah pozorovaných hodnot</a:t>
            </a:r>
            <a:r>
              <a:rPr lang="cs-CZ" dirty="0" smtClean="0"/>
              <a:t>.</a:t>
            </a:r>
          </a:p>
        </p:txBody>
      </p:sp>
      <p:grpSp>
        <p:nvGrpSpPr>
          <p:cNvPr id="3" name="Skupina 12"/>
          <p:cNvGrpSpPr/>
          <p:nvPr/>
        </p:nvGrpSpPr>
        <p:grpSpPr>
          <a:xfrm>
            <a:off x="571472" y="2903644"/>
            <a:ext cx="7990026" cy="3372728"/>
            <a:chOff x="571472" y="2903644"/>
            <a:chExt cx="7990026" cy="3372728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108" t="17509" r="9459" b="10740"/>
            <a:stretch>
              <a:fillRect/>
            </a:stretch>
          </p:blipFill>
          <p:spPr bwMode="auto">
            <a:xfrm>
              <a:off x="571472" y="2903644"/>
              <a:ext cx="3729056" cy="32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Přímá spojovací šipka 6"/>
            <p:cNvCxnSpPr/>
            <p:nvPr/>
          </p:nvCxnSpPr>
          <p:spPr>
            <a:xfrm rot="5400000">
              <a:off x="1389520" y="4339738"/>
              <a:ext cx="2520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>
              <a:off x="1650182" y="5403974"/>
              <a:ext cx="2000264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5734" t="23098" r="18706" b="14402"/>
            <a:stretch>
              <a:fillRect/>
            </a:stretch>
          </p:blipFill>
          <p:spPr bwMode="auto">
            <a:xfrm>
              <a:off x="5000628" y="3000372"/>
              <a:ext cx="3560870" cy="32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Přímá spojovací šipka 10"/>
            <p:cNvCxnSpPr/>
            <p:nvPr/>
          </p:nvCxnSpPr>
          <p:spPr>
            <a:xfrm rot="5400000">
              <a:off x="4293582" y="4339894"/>
              <a:ext cx="2520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>
              <a:off x="5429256" y="5404130"/>
              <a:ext cx="1404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náhodných veličin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Distribuční funkce, hustota a pravděpodobnostní funkce popisují chování náhodné veličiny sice kompletně, ale trochu neprakticky – složitě.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Jsou definovány dvě charakteristiky, které odráží vlastnosti rozdělení jedním číslem: </a:t>
            </a:r>
            <a:r>
              <a:rPr lang="cs-CZ" b="1" dirty="0" smtClean="0"/>
              <a:t>střední hodnota </a:t>
            </a:r>
            <a:r>
              <a:rPr lang="cs-CZ" dirty="0" smtClean="0"/>
              <a:t>a </a:t>
            </a:r>
            <a:r>
              <a:rPr lang="cs-CZ" b="1" dirty="0" smtClean="0"/>
              <a:t>rozptyl</a:t>
            </a:r>
            <a:r>
              <a:rPr lang="cs-CZ" dirty="0" smtClean="0"/>
              <a:t>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Střední hodnota je definována</a:t>
            </a: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pro spojitou náhodnou veličinu </a:t>
            </a:r>
            <a:r>
              <a:rPr lang="cs-CZ" i="1" dirty="0" smtClean="0"/>
              <a:t>X</a:t>
            </a:r>
            <a:r>
              <a:rPr lang="cs-CZ" dirty="0" smtClean="0"/>
              <a:t> s hustotou </a:t>
            </a: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 jako integrál (pokud existuje):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pro diskrétní náhodnou veličinu </a:t>
            </a:r>
            <a:r>
              <a:rPr lang="cs-CZ" i="1" dirty="0" smtClean="0"/>
              <a:t>X</a:t>
            </a:r>
            <a:r>
              <a:rPr lang="cs-CZ" dirty="0" smtClean="0"/>
              <a:t> s pravděpodobnostní funkcí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 jako součet: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547269" y="5532456"/>
          <a:ext cx="20796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Rovnice" r:id="rId4" imgW="1320480" imgH="342720" progId="Equation.3">
                  <p:embed/>
                </p:oleObj>
              </mc:Choice>
              <mc:Fallback>
                <p:oleObj name="Rovnice" r:id="rId4" imgW="132048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269" y="5532456"/>
                        <a:ext cx="207962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397250" y="4402084"/>
          <a:ext cx="23796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Rovnice" r:id="rId6" imgW="1511280" imgH="330120" progId="Equation.3">
                  <p:embed/>
                </p:oleObj>
              </mc:Choice>
              <mc:Fallback>
                <p:oleObj name="Rovnice" r:id="rId6" imgW="1511280" imgH="330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4402084"/>
                        <a:ext cx="2379663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 descr="600px-Icon-Warning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náhodných veličin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Rozptyl je definován pro spojitou i diskrétní náhodnou veličinu </a:t>
            </a:r>
            <a:r>
              <a:rPr lang="cs-CZ" i="1" dirty="0" smtClean="0"/>
              <a:t>X</a:t>
            </a:r>
            <a:r>
              <a:rPr lang="cs-CZ" dirty="0" smtClean="0"/>
              <a:t> jako střední hodnota: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Pro výpočet je používán vzorec: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Nevýhoda rozptylu je, že není ve stejných jednotkách jako střední hodnota, proto se používá tzv. směrodatná odchylka – odmocnina z rozptylu.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012950" y="3357562"/>
          <a:ext cx="51181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Rovnice" r:id="rId4" imgW="3251160" imgH="482400" progId="Equation.3">
                  <p:embed/>
                </p:oleObj>
              </mc:Choice>
              <mc:Fallback>
                <p:oleObj name="Rovnice" r:id="rId4" imgW="325116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3357562"/>
                        <a:ext cx="511810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208338" y="2355845"/>
          <a:ext cx="27590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Rovnice" r:id="rId6" imgW="1752480" imgH="228600" progId="Equation.3">
                  <p:embed/>
                </p:oleObj>
              </mc:Choice>
              <mc:Fallback>
                <p:oleObj name="Rovnice" r:id="rId6" imgW="1752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355845"/>
                        <a:ext cx="27590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 descr="600px-Icon-Warning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náhodných veličin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To, co nás zajímalo u pozorovaných dat má teoretický ekvivalent (ve smyslu pravděpodobnosti) ve formě charakteristik náhodných veličin: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 algn="ctr">
              <a:lnSpc>
                <a:spcPct val="135000"/>
              </a:lnSpc>
              <a:defRPr/>
            </a:pPr>
            <a:r>
              <a:rPr lang="cs-CZ" dirty="0" smtClean="0"/>
              <a:t>Těžiště ≈ Střední hodnota</a:t>
            </a:r>
          </a:p>
          <a:p>
            <a:pPr marL="182563" indent="-182563" algn="ctr">
              <a:lnSpc>
                <a:spcPct val="135000"/>
              </a:lnSpc>
              <a:defRPr/>
            </a:pPr>
            <a:r>
              <a:rPr lang="cs-CZ" dirty="0" smtClean="0"/>
              <a:t>Rozsah ≈ Rozptyl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Těmto charakteristikám pak odpovídají parametry rozdělení pravděpodobnosti. 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Charakteristiky však mohou být i lehce zavádějící: </a:t>
            </a:r>
            <a:r>
              <a:rPr lang="cs-CZ" b="1" dirty="0" smtClean="0"/>
              <a:t>náhodná veličina nemusí nabývat své střední hodnoty</a:t>
            </a:r>
            <a:r>
              <a:rPr lang="cs-CZ" dirty="0" smtClean="0"/>
              <a:t>. Příklad: Náhodná veličina </a:t>
            </a:r>
            <a:r>
              <a:rPr lang="cs-CZ" i="1" dirty="0" smtClean="0"/>
              <a:t>X</a:t>
            </a:r>
            <a:r>
              <a:rPr lang="cs-CZ" dirty="0" smtClean="0"/>
              <a:t> nabývá hodnot −1 a 1, obou s pravděpodobností 0,5. </a:t>
            </a:r>
            <a:r>
              <a:rPr lang="pl-PL" dirty="0" smtClean="0"/>
              <a:t>Její střední hodnota je 0!</a:t>
            </a:r>
            <a:endParaRPr lang="cs-CZ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střední hodnoty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Jedná se o formu váženého průměru možných hodnot na základě jejich pravděpodobností.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Uvažujme diskrétní náhodnou veličinu 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i="1" dirty="0" smtClean="0"/>
              <a:t>X</a:t>
            </a:r>
            <a:r>
              <a:rPr lang="cs-CZ" dirty="0" smtClean="0"/>
              <a:t> = </a:t>
            </a:r>
            <a:r>
              <a:rPr lang="en-US" dirty="0" smtClean="0"/>
              <a:t>{</a:t>
            </a:r>
            <a:r>
              <a:rPr lang="en-US" i="1" dirty="0" smtClean="0"/>
              <a:t>x</a:t>
            </a:r>
            <a:r>
              <a:rPr lang="cs-CZ" baseline="-25000" dirty="0" smtClean="0"/>
              <a:t>1</a:t>
            </a:r>
            <a:r>
              <a:rPr lang="cs-CZ" dirty="0" smtClean="0"/>
              <a:t>, …, 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}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i="1" dirty="0" smtClean="0"/>
              <a:t>P</a:t>
            </a:r>
            <a:r>
              <a:rPr lang="en-US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=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cs-CZ" dirty="0" smtClean="0"/>
              <a:t> = </a:t>
            </a:r>
            <a:r>
              <a:rPr lang="cs-CZ" i="1" dirty="0" smtClean="0"/>
              <a:t>p</a:t>
            </a:r>
            <a:r>
              <a:rPr lang="cs-CZ" baseline="-25000" dirty="0" smtClean="0"/>
              <a:t>1</a:t>
            </a:r>
            <a:r>
              <a:rPr lang="cs-CZ" dirty="0" smtClean="0"/>
              <a:t>,…,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=</a:t>
            </a:r>
            <a:r>
              <a:rPr lang="cs-CZ" i="1" dirty="0" err="1" smtClean="0"/>
              <a:t>x</a:t>
            </a:r>
            <a:r>
              <a:rPr lang="cs-CZ" baseline="-25000" dirty="0" err="1" smtClean="0"/>
              <a:t>k</a:t>
            </a:r>
            <a:r>
              <a:rPr lang="cs-CZ" dirty="0" smtClean="0"/>
              <a:t>) = </a:t>
            </a:r>
            <a:r>
              <a:rPr lang="cs-CZ" i="1" dirty="0" err="1" smtClean="0"/>
              <a:t>p</a:t>
            </a:r>
            <a:r>
              <a:rPr lang="cs-CZ" baseline="-25000" dirty="0" err="1" smtClean="0"/>
              <a:t>k</a:t>
            </a:r>
            <a:r>
              <a:rPr lang="en-US" dirty="0" smtClean="0"/>
              <a:t> </a:t>
            </a: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Pak střední hodnota má tvar:</a:t>
            </a:r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3461544" y="4678376"/>
          <a:ext cx="22209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Rovnice" r:id="rId4" imgW="1409400" imgH="431640" progId="Equation.3">
                  <p:embed/>
                </p:oleObj>
              </mc:Choice>
              <mc:Fallback>
                <p:oleObj name="Rovnice" r:id="rId4" imgW="1409400" imgH="431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544" y="4678376"/>
                        <a:ext cx="2220912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3786182" y="5733652"/>
            <a:ext cx="23889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Jednotlivé možné hodnoty</a:t>
            </a:r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5810152" y="3929066"/>
            <a:ext cx="2619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 smtClean="0"/>
              <a:t>Váhu pro jednotlivé hodnoty </a:t>
            </a:r>
          </a:p>
          <a:p>
            <a:pPr algn="ctr"/>
            <a:r>
              <a:rPr lang="cs-CZ" sz="1600" dirty="0" smtClean="0"/>
              <a:t>hraje jejich pravděpodobnost</a:t>
            </a:r>
            <a:endParaRPr lang="cs-CZ" sz="1600" dirty="0"/>
          </a:p>
        </p:txBody>
      </p:sp>
      <p:sp>
        <p:nvSpPr>
          <p:cNvPr id="8" name="Šipka doprava 7"/>
          <p:cNvSpPr/>
          <p:nvPr/>
        </p:nvSpPr>
        <p:spPr>
          <a:xfrm rot="8402659">
            <a:off x="5473600" y="4629862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7321126">
            <a:off x="4766330" y="5465130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600px-Icon-Warning-Red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všechny ty funkce a čísla vlastně jsou?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500174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Popis vlastností cílové populace </a:t>
            </a:r>
            <a:r>
              <a:rPr lang="cs-CZ" dirty="0" smtClean="0"/>
              <a:t>– na základě pozorovaných dat (histogram, box plot, popisné statistiky) jsme schopni usuzovat na charakter rozdělení pravděpodobnosti sledované veličiny. Dokonce jsme schopni otestovat míru shody s teoretickým rozdělením.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Srovnání vlastností cílové populace/populací </a:t>
            </a:r>
            <a:r>
              <a:rPr lang="cs-CZ" dirty="0" smtClean="0"/>
              <a:t>– na základě pozorovaných dat a našich předpokladů o teoretickém modelu (hypotéz) jsme schopni pomocí statistických testů srovnávat vlastnosti jedné nebo více cílových populací.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Predikce vlastností cílové populace</a:t>
            </a:r>
            <a:r>
              <a:rPr lang="cs-CZ" dirty="0" smtClean="0"/>
              <a:t> – nevyvrátíme-li na základě pozorovaných dat platnost teoretického modelu, jsme schopni se ptát, jak a s jakou pravděpodobností se bude cílová populace v budoucnu chovat.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srovnání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40886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Pacienti s hypertenzí, léčení ACE-I nebo AIIA.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16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b="1" dirty="0" smtClean="0"/>
              <a:t>Teď předbíháme</a:t>
            </a:r>
            <a:r>
              <a:rPr lang="cs-CZ" sz="1600" dirty="0" smtClean="0"/>
              <a:t>: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i="1" dirty="0" smtClean="0"/>
              <a:t>Vizualizace a popis → zhodnotíme tvar rozdělení a přítomnost odlehlých hodnot.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i="1" dirty="0" smtClean="0"/>
              <a:t>Testem můžeme ověřit normalitu hodnot.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i="1" dirty="0" smtClean="0"/>
              <a:t>Testem můžeme ověřit rovnost rozptylů.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i="1" dirty="0" smtClean="0"/>
              <a:t>Rozhodneme o aplikovatelnosti jednotlivých testů.</a:t>
            </a:r>
          </a:p>
        </p:txBody>
      </p:sp>
      <p:graphicFrame>
        <p:nvGraphicFramePr>
          <p:cNvPr id="4" name="Group 126"/>
          <p:cNvGraphicFramePr>
            <a:graphicFrameLocks noGrp="1"/>
          </p:cNvGraphicFramePr>
          <p:nvPr/>
        </p:nvGraphicFramePr>
        <p:xfrm>
          <a:off x="827088" y="5286388"/>
          <a:ext cx="7416800" cy="1036320"/>
        </p:xfrm>
        <a:graphic>
          <a:graphicData uri="http://schemas.openxmlformats.org/drawingml/2006/table">
            <a:tbl>
              <a:tblPr/>
              <a:tblGrid>
                <a:gridCol w="199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2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TKs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v sedě (</a:t>
                      </a:r>
                      <a:r>
                        <a:rPr kumimoji="0" lang="cs-CZ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mmHg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  ACE-I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  AIIA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p-hodnota A vs.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Čas 0 – medián</a:t>
                      </a:r>
                      <a:endParaRPr kumimoji="0" lang="cs-CZ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155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155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0,929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2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Čas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měsíců - medián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135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135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2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p-hodnota 0 vs. 12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&lt;0,001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&lt;0,001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1" name="Skupina 30"/>
          <p:cNvGrpSpPr/>
          <p:nvPr/>
        </p:nvGrpSpPr>
        <p:grpSpPr>
          <a:xfrm>
            <a:off x="4752421" y="1771651"/>
            <a:ext cx="4248735" cy="3086109"/>
            <a:chOff x="4500562" y="1628775"/>
            <a:chExt cx="4248735" cy="3086109"/>
          </a:xfrm>
        </p:grpSpPr>
        <p:sp>
          <p:nvSpPr>
            <p:cNvPr id="12" name="Text Box 96"/>
            <p:cNvSpPr txBox="1">
              <a:spLocks noChangeArrowheads="1"/>
            </p:cNvSpPr>
            <p:nvPr/>
          </p:nvSpPr>
          <p:spPr bwMode="auto">
            <a:xfrm>
              <a:off x="5282214" y="1628775"/>
              <a:ext cx="1468438" cy="287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cs-CZ" sz="1600" dirty="0" smtClean="0"/>
                <a:t>Pacienti s </a:t>
              </a:r>
              <a:r>
                <a:rPr lang="cs-CZ" sz="1600" dirty="0"/>
                <a:t>ACE-I</a:t>
              </a:r>
              <a:endParaRPr lang="en-US" sz="1600" dirty="0"/>
            </a:p>
          </p:txBody>
        </p:sp>
        <p:sp>
          <p:nvSpPr>
            <p:cNvPr id="13" name="Text Box 97"/>
            <p:cNvSpPr txBox="1">
              <a:spLocks noChangeArrowheads="1"/>
            </p:cNvSpPr>
            <p:nvPr/>
          </p:nvSpPr>
          <p:spPr bwMode="auto">
            <a:xfrm>
              <a:off x="7032653" y="1628775"/>
              <a:ext cx="1468437" cy="287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cs-CZ" sz="1600" dirty="0" smtClean="0"/>
                <a:t>Pacienti s AIIA</a:t>
              </a:r>
              <a:endParaRPr lang="en-US" sz="1600" dirty="0"/>
            </a:p>
          </p:txBody>
        </p:sp>
        <p:sp>
          <p:nvSpPr>
            <p:cNvPr id="14" name="Text Box 98"/>
            <p:cNvSpPr txBox="1">
              <a:spLocks noChangeArrowheads="1"/>
            </p:cNvSpPr>
            <p:nvPr/>
          </p:nvSpPr>
          <p:spPr bwMode="auto">
            <a:xfrm>
              <a:off x="5282214" y="1857364"/>
              <a:ext cx="1468438" cy="287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cs-CZ" sz="1400" b="0"/>
                <a:t>N = </a:t>
              </a:r>
              <a:r>
                <a:rPr lang="en-US" sz="1400" b="0"/>
                <a:t>1 416</a:t>
              </a:r>
            </a:p>
          </p:txBody>
        </p:sp>
        <p:sp>
          <p:nvSpPr>
            <p:cNvPr id="15" name="Text Box 99"/>
            <p:cNvSpPr txBox="1">
              <a:spLocks noChangeArrowheads="1"/>
            </p:cNvSpPr>
            <p:nvPr/>
          </p:nvSpPr>
          <p:spPr bwMode="auto">
            <a:xfrm>
              <a:off x="7032653" y="1857364"/>
              <a:ext cx="1468437" cy="287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cs-CZ" sz="1400" b="0"/>
                <a:t>N = </a:t>
              </a:r>
              <a:r>
                <a:rPr lang="en-US" sz="1400" b="0"/>
                <a:t>1 394</a:t>
              </a:r>
            </a:p>
          </p:txBody>
        </p:sp>
        <p:grpSp>
          <p:nvGrpSpPr>
            <p:cNvPr id="18" name="Group 129"/>
            <p:cNvGrpSpPr>
              <a:grpSpLocks/>
            </p:cNvGrpSpPr>
            <p:nvPr/>
          </p:nvGrpSpPr>
          <p:grpSpPr bwMode="auto">
            <a:xfrm>
              <a:off x="6566644" y="3553694"/>
              <a:ext cx="720000" cy="804000"/>
              <a:chOff x="2200" y="787"/>
              <a:chExt cx="704" cy="603"/>
            </a:xfrm>
          </p:grpSpPr>
          <p:sp>
            <p:nvSpPr>
              <p:cNvPr id="19" name="Text Box 130"/>
              <p:cNvSpPr txBox="1">
                <a:spLocks noChangeArrowheads="1"/>
              </p:cNvSpPr>
              <p:nvPr/>
            </p:nvSpPr>
            <p:spPr bwMode="auto">
              <a:xfrm rot="16200000">
                <a:off x="2560" y="612"/>
                <a:ext cx="115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lIns="0" tIns="0" rIns="0" bIns="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000" b="0" dirty="0" smtClean="0">
                    <a:sym typeface="Wingdings" pitchFamily="2" charset="2"/>
                  </a:rPr>
                  <a:t>Medián</a:t>
                </a:r>
                <a:endParaRPr lang="en-US" sz="1000" b="0" dirty="0">
                  <a:sym typeface="Wingdings" pitchFamily="2" charset="2"/>
                </a:endParaRPr>
              </a:p>
            </p:txBody>
          </p:sp>
          <p:sp>
            <p:nvSpPr>
              <p:cNvPr id="20" name="Rectangle 131"/>
              <p:cNvSpPr>
                <a:spLocks noChangeArrowheads="1"/>
              </p:cNvSpPr>
              <p:nvPr/>
            </p:nvSpPr>
            <p:spPr bwMode="auto">
              <a:xfrm rot="16200000">
                <a:off x="2239" y="820"/>
                <a:ext cx="68" cy="6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cs-CZ" sz="1000"/>
              </a:p>
            </p:txBody>
          </p:sp>
          <p:sp>
            <p:nvSpPr>
              <p:cNvPr id="21" name="Rectangle 132"/>
              <p:cNvSpPr>
                <a:spLocks noChangeArrowheads="1"/>
              </p:cNvSpPr>
              <p:nvPr/>
            </p:nvSpPr>
            <p:spPr bwMode="auto">
              <a:xfrm rot="-5400000">
                <a:off x="2152" y="976"/>
                <a:ext cx="240" cy="14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cs-CZ" sz="1000"/>
              </a:p>
            </p:txBody>
          </p:sp>
          <p:sp>
            <p:nvSpPr>
              <p:cNvPr id="22" name="Text Box 133"/>
              <p:cNvSpPr txBox="1">
                <a:spLocks noChangeArrowheads="1"/>
              </p:cNvSpPr>
              <p:nvPr/>
            </p:nvSpPr>
            <p:spPr bwMode="auto">
              <a:xfrm rot="16200000">
                <a:off x="2587" y="778"/>
                <a:ext cx="11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lIns="0" tIns="0" rIns="0" bIns="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0" dirty="0">
                    <a:sym typeface="Wingdings" pitchFamily="2" charset="2"/>
                  </a:rPr>
                  <a:t>25%-75%</a:t>
                </a:r>
              </a:p>
            </p:txBody>
          </p:sp>
          <p:grpSp>
            <p:nvGrpSpPr>
              <p:cNvPr id="23" name="Group 134"/>
              <p:cNvGrpSpPr>
                <a:grpSpLocks/>
              </p:cNvGrpSpPr>
              <p:nvPr/>
            </p:nvGrpSpPr>
            <p:grpSpPr bwMode="auto">
              <a:xfrm>
                <a:off x="2230" y="1209"/>
                <a:ext cx="90" cy="181"/>
                <a:chOff x="4422" y="3929"/>
                <a:chExt cx="90" cy="181"/>
              </a:xfrm>
            </p:grpSpPr>
            <p:sp>
              <p:nvSpPr>
                <p:cNvPr id="25" name="Line 135"/>
                <p:cNvSpPr>
                  <a:spLocks noChangeShapeType="1"/>
                </p:cNvSpPr>
                <p:nvPr/>
              </p:nvSpPr>
              <p:spPr bwMode="auto">
                <a:xfrm>
                  <a:off x="4468" y="392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000"/>
                </a:p>
              </p:txBody>
            </p:sp>
            <p:sp>
              <p:nvSpPr>
                <p:cNvPr id="26" name="Line 136"/>
                <p:cNvSpPr>
                  <a:spLocks noChangeShapeType="1"/>
                </p:cNvSpPr>
                <p:nvPr/>
              </p:nvSpPr>
              <p:spPr bwMode="auto">
                <a:xfrm>
                  <a:off x="4422" y="3929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000"/>
                </a:p>
              </p:txBody>
            </p:sp>
            <p:sp>
              <p:nvSpPr>
                <p:cNvPr id="27" name="Line 137"/>
                <p:cNvSpPr>
                  <a:spLocks noChangeShapeType="1"/>
                </p:cNvSpPr>
                <p:nvPr/>
              </p:nvSpPr>
              <p:spPr bwMode="auto">
                <a:xfrm>
                  <a:off x="4422" y="4110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000"/>
                </a:p>
              </p:txBody>
            </p:sp>
          </p:grpSp>
          <p:sp>
            <p:nvSpPr>
              <p:cNvPr id="24" name="Text Box 138"/>
              <p:cNvSpPr txBox="1">
                <a:spLocks noChangeArrowheads="1"/>
              </p:cNvSpPr>
              <p:nvPr/>
            </p:nvSpPr>
            <p:spPr bwMode="auto">
              <a:xfrm rot="16200000">
                <a:off x="2587" y="1028"/>
                <a:ext cx="11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lIns="0" tIns="0" rIns="0" bIns="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1000" b="0">
                    <a:sym typeface="Wingdings" pitchFamily="2" charset="2"/>
                  </a:rPr>
                  <a:t>5%</a:t>
                </a:r>
                <a:r>
                  <a:rPr lang="en-US" sz="1000" b="0">
                    <a:sym typeface="Wingdings" pitchFamily="2" charset="2"/>
                  </a:rPr>
                  <a:t>-</a:t>
                </a:r>
                <a:r>
                  <a:rPr lang="cs-CZ" sz="1000" b="0">
                    <a:sym typeface="Wingdings" pitchFamily="2" charset="2"/>
                  </a:rPr>
                  <a:t>95%</a:t>
                </a:r>
                <a:endParaRPr lang="en-US" sz="1000" b="0">
                  <a:sym typeface="Wingdings" pitchFamily="2" charset="2"/>
                </a:endParaRPr>
              </a:p>
            </p:txBody>
          </p:sp>
        </p:grpSp>
        <p:grpSp>
          <p:nvGrpSpPr>
            <p:cNvPr id="30" name="Skupina 29"/>
            <p:cNvGrpSpPr/>
            <p:nvPr/>
          </p:nvGrpSpPr>
          <p:grpSpPr>
            <a:xfrm>
              <a:off x="4500562" y="2017996"/>
              <a:ext cx="4248735" cy="2696888"/>
              <a:chOff x="1071538" y="1982484"/>
              <a:chExt cx="4248735" cy="2696888"/>
            </a:xfrm>
          </p:grpSpPr>
          <p:sp>
            <p:nvSpPr>
              <p:cNvPr id="6" name="Text Box 80"/>
              <p:cNvSpPr txBox="1">
                <a:spLocks noChangeArrowheads="1"/>
              </p:cNvSpPr>
              <p:nvPr/>
            </p:nvSpPr>
            <p:spPr bwMode="auto">
              <a:xfrm>
                <a:off x="1828521" y="4404735"/>
                <a:ext cx="90805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/>
                  <a:t>0</a:t>
                </a:r>
                <a:endParaRPr lang="en-US" sz="1200"/>
              </a:p>
            </p:txBody>
          </p:sp>
          <p:sp>
            <p:nvSpPr>
              <p:cNvPr id="7" name="Text Box 81"/>
              <p:cNvSpPr txBox="1">
                <a:spLocks noChangeArrowheads="1"/>
              </p:cNvSpPr>
              <p:nvPr/>
            </p:nvSpPr>
            <p:spPr bwMode="auto">
              <a:xfrm>
                <a:off x="2440709" y="4404734"/>
                <a:ext cx="9080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/>
                  <a:t>12</a:t>
                </a:r>
              </a:p>
            </p:txBody>
          </p:sp>
          <p:sp>
            <p:nvSpPr>
              <p:cNvPr id="8" name="Text Box 82"/>
              <p:cNvSpPr txBox="1">
                <a:spLocks noChangeArrowheads="1"/>
              </p:cNvSpPr>
              <p:nvPr/>
            </p:nvSpPr>
            <p:spPr bwMode="auto">
              <a:xfrm rot="16200000">
                <a:off x="754832" y="3093887"/>
                <a:ext cx="90805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/>
                  <a:t>mmHg</a:t>
                </a:r>
                <a:endParaRPr lang="en-US" sz="1200"/>
              </a:p>
            </p:txBody>
          </p:sp>
          <p:sp>
            <p:nvSpPr>
              <p:cNvPr id="9" name="Text Box 83"/>
              <p:cNvSpPr txBox="1">
                <a:spLocks noChangeArrowheads="1"/>
              </p:cNvSpPr>
              <p:nvPr/>
            </p:nvSpPr>
            <p:spPr bwMode="auto">
              <a:xfrm>
                <a:off x="3580746" y="4404734"/>
                <a:ext cx="9080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cs-CZ" sz="1200"/>
                  <a:t>0</a:t>
                </a:r>
                <a:endParaRPr lang="en-US" sz="1200"/>
              </a:p>
            </p:txBody>
          </p:sp>
          <p:sp>
            <p:nvSpPr>
              <p:cNvPr id="10" name="Text Box 84"/>
              <p:cNvSpPr txBox="1">
                <a:spLocks noChangeArrowheads="1"/>
              </p:cNvSpPr>
              <p:nvPr/>
            </p:nvSpPr>
            <p:spPr bwMode="auto">
              <a:xfrm>
                <a:off x="4190650" y="4404735"/>
                <a:ext cx="90805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/>
                  <a:t>12</a:t>
                </a:r>
              </a:p>
            </p:txBody>
          </p:sp>
          <p:pic>
            <p:nvPicPr>
              <p:cNvPr id="28" name="Obrázek 27" descr="pom2.png"/>
              <p:cNvPicPr>
                <a:picLocks noChangeAspect="1"/>
              </p:cNvPicPr>
              <p:nvPr/>
            </p:nvPicPr>
            <p:blipFill>
              <a:blip r:embed="rId3" cstate="print"/>
              <a:srcRect l="17517"/>
              <a:stretch>
                <a:fillRect/>
              </a:stretch>
            </p:blipFill>
            <p:spPr>
              <a:xfrm>
                <a:off x="3500430" y="1984367"/>
                <a:ext cx="1819843" cy="2520000"/>
              </a:xfrm>
              <a:prstGeom prst="rect">
                <a:avLst/>
              </a:prstGeom>
            </p:spPr>
          </p:pic>
          <p:pic>
            <p:nvPicPr>
              <p:cNvPr id="29" name="Obrázek 28" descr="pom1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7295" y="1982484"/>
                <a:ext cx="2206329" cy="2520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01785"/>
            <a:ext cx="7772400" cy="1470025"/>
          </a:xfrm>
        </p:spPr>
        <p:txBody>
          <a:bodyPr>
            <a:noAutofit/>
          </a:bodyPr>
          <a:lstStyle/>
          <a:p>
            <a:r>
              <a:rPr lang="cs-CZ" sz="3600" dirty="0" smtClean="0"/>
              <a:t>3.</a:t>
            </a:r>
            <a:r>
              <a:rPr lang="en-US" sz="3600" dirty="0" smtClean="0"/>
              <a:t> </a:t>
            </a:r>
            <a:r>
              <a:rPr lang="cs-CZ" sz="3600" dirty="0" smtClean="0"/>
              <a:t>Normální rozdělení pravděpodobnosti </a:t>
            </a:r>
            <a:br>
              <a:rPr lang="cs-CZ" sz="3600" dirty="0" smtClean="0"/>
            </a:br>
            <a:r>
              <a:rPr lang="cs-CZ" sz="3600" dirty="0" smtClean="0"/>
              <a:t>a rozdělení z něj odvozená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rozdělení pravděpodobnosti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2071678"/>
            <a:ext cx="365999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Klíčové rozdělení pravděpodobnosti. Jak pro teoretickou statistiku, tak pro biostatistiku.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Označení „normální“ neznamená, že by bylo normálnější než ostatní rozdělení.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Popisuje proměnné, jejichž hodnoty se symetricky shlukují kolem střední hodnoty. Rozptyl kolem střední hodnoty je dán aditivním vlivem mnoha „slabě působících“ faktorů.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b="1" dirty="0" smtClean="0"/>
              <a:t>Příklad</a:t>
            </a:r>
            <a:r>
              <a:rPr lang="cs-CZ" sz="1600" dirty="0" smtClean="0"/>
              <a:t>: výška člověka, krevní tlak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15016"/>
            <a:ext cx="4344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rozdělení pravděpodobnosti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Je kompletně popsáno dvěma parametry: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el-GR" dirty="0" smtClean="0"/>
              <a:t>μ</a:t>
            </a:r>
            <a:r>
              <a:rPr lang="cs-CZ" dirty="0" smtClean="0"/>
              <a:t> – střední hodnota, tedy E(X)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el-GR" dirty="0" smtClean="0"/>
              <a:t>σ</a:t>
            </a:r>
            <a:r>
              <a:rPr lang="cs-CZ" baseline="30000" dirty="0" smtClean="0"/>
              <a:t>2</a:t>
            </a:r>
            <a:r>
              <a:rPr lang="cs-CZ" dirty="0" smtClean="0"/>
              <a:t> – rozptyl, tedy D(X)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Označení: N(</a:t>
            </a:r>
            <a:r>
              <a:rPr lang="el-GR" dirty="0" smtClean="0"/>
              <a:t>μ</a:t>
            </a:r>
            <a:r>
              <a:rPr lang="cs-CZ" dirty="0" smtClean="0"/>
              <a:t>, </a:t>
            </a:r>
            <a:r>
              <a:rPr lang="el-GR" dirty="0" smtClean="0"/>
              <a:t>σ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Hustota pravděpodobnosti: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Čím bychom mohli jednotlivé parametry normálního rozdělení odhadnout?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643306" y="3500438"/>
          <a:ext cx="31369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Rovnice" r:id="rId4" imgW="1993680" imgH="431640" progId="Equation.3">
                  <p:embed/>
                </p:oleObj>
              </mc:Choice>
              <mc:Fallback>
                <p:oleObj name="Rovnice" r:id="rId4" imgW="19936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3500438"/>
                        <a:ext cx="313690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73223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1.</a:t>
            </a:r>
            <a:r>
              <a:rPr lang="en-US" sz="4000" dirty="0" smtClean="0"/>
              <a:t> </a:t>
            </a:r>
            <a:r>
              <a:rPr lang="cs-CZ" sz="4000" dirty="0" smtClean="0"/>
              <a:t>Náhodná veličina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Normální rozdělení dle hodnot parametrů </a:t>
            </a:r>
            <a:r>
              <a:rPr lang="el-GR" dirty="0" smtClean="0"/>
              <a:t>μ</a:t>
            </a:r>
            <a:r>
              <a:rPr lang="cs-CZ" dirty="0" smtClean="0"/>
              <a:t> a </a:t>
            </a:r>
            <a:r>
              <a:rPr lang="el-GR" dirty="0" smtClean="0"/>
              <a:t>σ</a:t>
            </a:r>
            <a:r>
              <a:rPr lang="cs-CZ" baseline="30000" dirty="0" smtClean="0"/>
              <a:t>2</a:t>
            </a:r>
            <a:endParaRPr lang="cs-CZ" baseline="30000" dirty="0"/>
          </a:p>
        </p:txBody>
      </p:sp>
      <p:pic>
        <p:nvPicPr>
          <p:cNvPr id="4" name="Obrázek 3" descr="Normal_Distribution_density.png"/>
          <p:cNvPicPr>
            <a:picLocks noChangeAspect="1"/>
          </p:cNvPicPr>
          <p:nvPr/>
        </p:nvPicPr>
        <p:blipFill>
          <a:blip r:embed="rId2" cstate="print"/>
          <a:srcRect l="5000" b="5329"/>
          <a:stretch>
            <a:fillRect/>
          </a:stretch>
        </p:blipFill>
        <p:spPr>
          <a:xfrm>
            <a:off x="2023985" y="2117826"/>
            <a:ext cx="5096031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rozdělení pravděpodobnosti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Normalita je klíčovým předpokladem řady statistických metod – zejména testů a modelů.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Není-li splněna podmínka normality hodnot, je špatně celý model se kterým daná metoda pracuje, což vede k neinterpretovatelným závěrům.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Její ověření je tak stejně důležité jako výběr správného testu.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Pro ověření normality existuje řada testů a grafických metod.</a:t>
            </a:r>
          </a:p>
        </p:txBody>
      </p:sp>
      <p:pic>
        <p:nvPicPr>
          <p:cNvPr id="16" name="Obrázek 15" descr="non_nor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286256"/>
            <a:ext cx="2986260" cy="1800000"/>
          </a:xfrm>
          <a:prstGeom prst="rect">
            <a:avLst/>
          </a:prstGeom>
        </p:spPr>
      </p:pic>
      <p:pic>
        <p:nvPicPr>
          <p:cNvPr id="17" name="Obrázek 16" descr="non_norm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286256"/>
            <a:ext cx="2400000" cy="1800000"/>
          </a:xfrm>
          <a:prstGeom prst="rect">
            <a:avLst/>
          </a:prstGeom>
        </p:spPr>
      </p:pic>
      <p:pic>
        <p:nvPicPr>
          <p:cNvPr id="18" name="Obrázek 17" descr="600px-Icon-Warning-Red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Standardizované normální rozdělení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Jakékoliv normální rozdělení může být převedeno (zatím schválně neříkám transformováno) na tzv. standardizované normální rozdělení: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Hustota pravděpodobnosti: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Klíčové rozdělení řady testů</a:t>
            </a:r>
            <a:r>
              <a:rPr lang="cs-CZ" dirty="0" smtClean="0"/>
              <a:t>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Výhoda je, že všechny hodnoty distribuční i kvantilové funkce jsou tabelovány a obsaženy ve všech dostupných softwarech.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513138" y="3929066"/>
          <a:ext cx="21177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Rovnice" r:id="rId4" imgW="1346040" imgH="406080" progId="Equation.3">
                  <p:embed/>
                </p:oleObj>
              </mc:Choice>
              <mc:Fallback>
                <p:oleObj name="Rovnice" r:id="rId4" imgW="134604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3929066"/>
                        <a:ext cx="211772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4"/>
          <p:cNvGraphicFramePr>
            <a:graphicFrameLocks noChangeAspect="1"/>
          </p:cNvGraphicFramePr>
          <p:nvPr/>
        </p:nvGraphicFramePr>
        <p:xfrm>
          <a:off x="2524125" y="2744481"/>
          <a:ext cx="40957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Rovnice" r:id="rId6" imgW="2603160" imgH="431640" progId="Equation.3">
                  <p:embed/>
                </p:oleObj>
              </mc:Choice>
              <mc:Fallback>
                <p:oleObj name="Rovnice" r:id="rId6" imgW="26031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744481"/>
                        <a:ext cx="409575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6" descr="600px-Icon-Warning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Pravidlo ±3 sigma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428736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U normálního rozdělení lze vyčíslit procento hodnot, které by se  měly vyskytovat v rozmezí ± </a:t>
            </a:r>
            <a:r>
              <a:rPr lang="cs-CZ" i="1" dirty="0" smtClean="0"/>
              <a:t>x</a:t>
            </a:r>
            <a:r>
              <a:rPr lang="cs-CZ" dirty="0" smtClean="0"/>
              <a:t> násobku směrodatné odchylky od střední hodnoty.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Lze říci, že v rozmezí </a:t>
            </a:r>
            <a:r>
              <a:rPr lang="el-GR" dirty="0" smtClean="0"/>
              <a:t>μ ± </a:t>
            </a:r>
            <a:r>
              <a:rPr lang="cs-CZ" dirty="0" smtClean="0"/>
              <a:t>3</a:t>
            </a:r>
            <a:r>
              <a:rPr lang="el-GR" dirty="0" smtClean="0"/>
              <a:t>σ</a:t>
            </a:r>
            <a:r>
              <a:rPr lang="cs-CZ" dirty="0" smtClean="0"/>
              <a:t> by se mělo vyskytovat přes 99,5 % všech hodnot.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1872000" y="2734093"/>
            <a:ext cx="5400000" cy="3552427"/>
            <a:chOff x="1872000" y="2428868"/>
            <a:chExt cx="5400000" cy="3552427"/>
          </a:xfrm>
        </p:grpSpPr>
        <p:pic>
          <p:nvPicPr>
            <p:cNvPr id="20" name="Obrázek 19" descr="3sigma.jpg"/>
            <p:cNvPicPr>
              <a:picLocks noChangeAspect="1"/>
            </p:cNvPicPr>
            <p:nvPr/>
          </p:nvPicPr>
          <p:blipFill>
            <a:blip r:embed="rId3" cstate="print"/>
            <a:srcRect b="6820"/>
            <a:stretch>
              <a:fillRect/>
            </a:stretch>
          </p:blipFill>
          <p:spPr>
            <a:xfrm>
              <a:off x="1872000" y="2428868"/>
              <a:ext cx="5400000" cy="2458055"/>
            </a:xfrm>
            <a:prstGeom prst="rect">
              <a:avLst/>
            </a:prstGeom>
          </p:spPr>
        </p:pic>
        <p:sp>
          <p:nvSpPr>
            <p:cNvPr id="21" name="Pravá složená závorka 20"/>
            <p:cNvSpPr/>
            <p:nvPr/>
          </p:nvSpPr>
          <p:spPr>
            <a:xfrm rot="5400000">
              <a:off x="4639056" y="4367779"/>
              <a:ext cx="142876" cy="1152000"/>
            </a:xfrm>
            <a:prstGeom prst="rightBrace">
              <a:avLst>
                <a:gd name="adj1" fmla="val 8511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22" name="Pravá složená závorka 21"/>
            <p:cNvSpPr/>
            <p:nvPr/>
          </p:nvSpPr>
          <p:spPr>
            <a:xfrm rot="5400000">
              <a:off x="4625475" y="4053979"/>
              <a:ext cx="142876" cy="2500330"/>
            </a:xfrm>
            <a:prstGeom prst="rightBrace">
              <a:avLst>
                <a:gd name="adj1" fmla="val 8511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3966928" y="4986739"/>
              <a:ext cx="14856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 smtClean="0"/>
                <a:t>68,3 % </a:t>
              </a:r>
              <a:r>
                <a:rPr lang="cs-CZ" sz="1200" dirty="0" smtClean="0"/>
                <a:t>všech hodnot</a:t>
              </a:r>
              <a:endParaRPr lang="cs-CZ" sz="1200" dirty="0"/>
            </a:p>
          </p:txBody>
        </p:sp>
        <p:sp>
          <p:nvSpPr>
            <p:cNvPr id="8" name="Pravá složená závorka 7"/>
            <p:cNvSpPr/>
            <p:nvPr/>
          </p:nvSpPr>
          <p:spPr>
            <a:xfrm rot="5400000">
              <a:off x="4652523" y="3768227"/>
              <a:ext cx="142876" cy="3786214"/>
            </a:xfrm>
            <a:prstGeom prst="rightBrace">
              <a:avLst>
                <a:gd name="adj1" fmla="val 8511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3963386" y="5347104"/>
              <a:ext cx="14856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 smtClean="0"/>
                <a:t>95,6 % </a:t>
              </a:r>
              <a:r>
                <a:rPr lang="cs-CZ" sz="1200" dirty="0" smtClean="0"/>
                <a:t>všech hodnot</a:t>
              </a:r>
              <a:endParaRPr lang="cs-CZ" sz="1200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3972264" y="5704296"/>
              <a:ext cx="14856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 smtClean="0"/>
                <a:t>99,7 % </a:t>
              </a:r>
              <a:r>
                <a:rPr lang="cs-CZ" sz="1200" dirty="0" smtClean="0"/>
                <a:t>všech hodnot</a:t>
              </a:r>
              <a:endParaRPr lang="cs-CZ" sz="1200" dirty="0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Pravidlo ±3 sigma – k čemu to je?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428736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Lze ho použít pro jednoduché (ale pouze orientační) </a:t>
            </a:r>
            <a:r>
              <a:rPr lang="cs-CZ" b="1" dirty="0" smtClean="0"/>
              <a:t>ověření normality </a:t>
            </a:r>
            <a:r>
              <a:rPr lang="cs-CZ" dirty="0" smtClean="0"/>
              <a:t>rozdělení pozorovaných dat.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Příklad 1</a:t>
            </a:r>
            <a:r>
              <a:rPr lang="cs-CZ" dirty="0" smtClean="0"/>
              <a:t>: Hladina sérového albuminu u 216 pacientů s cirhózou jater.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Sumarizace pozorovaných hodnot:</a:t>
            </a:r>
          </a:p>
        </p:txBody>
      </p:sp>
      <p:grpSp>
        <p:nvGrpSpPr>
          <p:cNvPr id="3" name="Skupina 10"/>
          <p:cNvGrpSpPr/>
          <p:nvPr/>
        </p:nvGrpSpPr>
        <p:grpSpPr>
          <a:xfrm>
            <a:off x="4467404" y="3155644"/>
            <a:ext cx="4248000" cy="2988000"/>
            <a:chOff x="1872000" y="2428868"/>
            <a:chExt cx="5400000" cy="3552427"/>
          </a:xfrm>
        </p:grpSpPr>
        <p:pic>
          <p:nvPicPr>
            <p:cNvPr id="20" name="Obrázek 19" descr="3sigma.jpg"/>
            <p:cNvPicPr>
              <a:picLocks noChangeAspect="1"/>
            </p:cNvPicPr>
            <p:nvPr/>
          </p:nvPicPr>
          <p:blipFill>
            <a:blip r:embed="rId4" cstate="print"/>
            <a:srcRect b="6820"/>
            <a:stretch>
              <a:fillRect/>
            </a:stretch>
          </p:blipFill>
          <p:spPr>
            <a:xfrm>
              <a:off x="1872000" y="2428868"/>
              <a:ext cx="5400000" cy="2458055"/>
            </a:xfrm>
            <a:prstGeom prst="rect">
              <a:avLst/>
            </a:prstGeom>
          </p:spPr>
        </p:pic>
        <p:sp>
          <p:nvSpPr>
            <p:cNvPr id="21" name="Pravá složená závorka 20"/>
            <p:cNvSpPr/>
            <p:nvPr/>
          </p:nvSpPr>
          <p:spPr>
            <a:xfrm rot="5400000">
              <a:off x="4639056" y="4367779"/>
              <a:ext cx="142876" cy="1152000"/>
            </a:xfrm>
            <a:prstGeom prst="rightBrace">
              <a:avLst>
                <a:gd name="adj1" fmla="val 8511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22" name="Pravá složená závorka 21"/>
            <p:cNvSpPr/>
            <p:nvPr/>
          </p:nvSpPr>
          <p:spPr>
            <a:xfrm rot="5400000">
              <a:off x="4625475" y="4053979"/>
              <a:ext cx="142876" cy="2500330"/>
            </a:xfrm>
            <a:prstGeom prst="rightBrace">
              <a:avLst>
                <a:gd name="adj1" fmla="val 8511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3966928" y="4986739"/>
              <a:ext cx="14856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 smtClean="0"/>
                <a:t>68,3 % </a:t>
              </a:r>
              <a:r>
                <a:rPr lang="cs-CZ" sz="1200" dirty="0" smtClean="0"/>
                <a:t>všech hodnot</a:t>
              </a:r>
              <a:endParaRPr lang="cs-CZ" sz="1200" dirty="0"/>
            </a:p>
          </p:txBody>
        </p:sp>
        <p:sp>
          <p:nvSpPr>
            <p:cNvPr id="8" name="Pravá složená závorka 7"/>
            <p:cNvSpPr/>
            <p:nvPr/>
          </p:nvSpPr>
          <p:spPr>
            <a:xfrm rot="5400000">
              <a:off x="4652523" y="3768227"/>
              <a:ext cx="142876" cy="3786214"/>
            </a:xfrm>
            <a:prstGeom prst="rightBrace">
              <a:avLst>
                <a:gd name="adj1" fmla="val 85115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3963386" y="5347104"/>
              <a:ext cx="14856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 smtClean="0"/>
                <a:t>95,6 % </a:t>
              </a:r>
              <a:r>
                <a:rPr lang="cs-CZ" sz="1200" dirty="0" smtClean="0"/>
                <a:t>všech hodnot</a:t>
              </a:r>
              <a:endParaRPr lang="cs-CZ" sz="1200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3972264" y="5704296"/>
              <a:ext cx="14856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 smtClean="0"/>
                <a:t>99,7 % </a:t>
              </a:r>
              <a:r>
                <a:rPr lang="cs-CZ" sz="1200" dirty="0" smtClean="0"/>
                <a:t>všech hodnot</a:t>
              </a:r>
              <a:endParaRPr lang="cs-CZ" sz="1200" dirty="0"/>
            </a:p>
          </p:txBody>
        </p:sp>
      </p:grpSp>
      <p:graphicFrame>
        <p:nvGraphicFramePr>
          <p:cNvPr id="89089" name="Object 4"/>
          <p:cNvGraphicFramePr>
            <a:graphicFrameLocks noChangeAspect="1"/>
          </p:cNvGraphicFramePr>
          <p:nvPr/>
        </p:nvGraphicFramePr>
        <p:xfrm>
          <a:off x="937540" y="3179765"/>
          <a:ext cx="12795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Rovnice" r:id="rId5" imgW="812520" imgH="431640" progId="Equation.3">
                  <p:embed/>
                </p:oleObj>
              </mc:Choice>
              <mc:Fallback>
                <p:oleObj name="Rovnice" r:id="rId5" imgW="8125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540" y="3179765"/>
                        <a:ext cx="1279525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0" name="Object 4"/>
          <p:cNvGraphicFramePr>
            <a:graphicFrameLocks noChangeAspect="1"/>
          </p:cNvGraphicFramePr>
          <p:nvPr/>
        </p:nvGraphicFramePr>
        <p:xfrm>
          <a:off x="937540" y="4100532"/>
          <a:ext cx="2500313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Rovnice" r:id="rId7" imgW="1587240" imgH="1346040" progId="Equation.3">
                  <p:embed/>
                </p:oleObj>
              </mc:Choice>
              <mc:Fallback>
                <p:oleObj name="Rovnice" r:id="rId7" imgW="1587240" imgH="1346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540" y="4100532"/>
                        <a:ext cx="2500313" cy="211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Pravidlo ±3 sigma – k čemu to je?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428736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Příklad 2</a:t>
            </a:r>
            <a:r>
              <a:rPr lang="cs-CZ" dirty="0" smtClean="0"/>
              <a:t>: Simulovaná data, 50 hodnot z N(0,1) + </a:t>
            </a:r>
            <a:r>
              <a:rPr lang="cs-CZ" dirty="0" err="1" smtClean="0"/>
              <a:t>1</a:t>
            </a:r>
            <a:r>
              <a:rPr lang="cs-CZ" dirty="0" smtClean="0"/>
              <a:t> odlehlá hodnota (200).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Sumarizace pozorovaných hodnot:</a:t>
            </a:r>
          </a:p>
        </p:txBody>
      </p:sp>
      <p:graphicFrame>
        <p:nvGraphicFramePr>
          <p:cNvPr id="89089" name="Object 4"/>
          <p:cNvGraphicFramePr>
            <a:graphicFrameLocks noChangeAspect="1"/>
          </p:cNvGraphicFramePr>
          <p:nvPr/>
        </p:nvGraphicFramePr>
        <p:xfrm>
          <a:off x="937540" y="2357430"/>
          <a:ext cx="960437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2" name="Rovnice" r:id="rId4" imgW="609480" imgH="431640" progId="Equation.3">
                  <p:embed/>
                </p:oleObj>
              </mc:Choice>
              <mc:Fallback>
                <p:oleObj name="Rovnice" r:id="rId4" imgW="6094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540" y="2357430"/>
                        <a:ext cx="960437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0" name="Object 4"/>
          <p:cNvGraphicFramePr>
            <a:graphicFrameLocks noChangeAspect="1"/>
          </p:cNvGraphicFramePr>
          <p:nvPr/>
        </p:nvGraphicFramePr>
        <p:xfrm>
          <a:off x="937540" y="3421063"/>
          <a:ext cx="3381375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3" name="Rovnice" r:id="rId6" imgW="2145960" imgH="1346040" progId="Equation.3">
                  <p:embed/>
                </p:oleObj>
              </mc:Choice>
              <mc:Fallback>
                <p:oleObj name="Rovnice" r:id="rId6" imgW="2145960" imgH="1346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540" y="3421063"/>
                        <a:ext cx="3381375" cy="211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Obrázek 13" descr="example_outlier_in_N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4" y="2214554"/>
            <a:ext cx="3605365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Pravidlo ±3 sigma – k čemu to je?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428736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Pravidlo 3 sigma můžeme použít pro identifikaci odlehlých hodnot.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Pravidlo 3 sigma můžeme použít pro orientační ověření normality dat.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Chí-kvadrát rozdělení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571612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Vzniká jako součet druhých mocnin </a:t>
            </a:r>
            <a:r>
              <a:rPr lang="cs-CZ" i="1" dirty="0" smtClean="0"/>
              <a:t>k</a:t>
            </a:r>
            <a:r>
              <a:rPr lang="cs-CZ" dirty="0" smtClean="0"/>
              <a:t> nezávislých náhodných veličin se standardizovaným normálním rozdělením, N(0,1). Konstanta </a:t>
            </a:r>
            <a:r>
              <a:rPr lang="cs-CZ" i="1" dirty="0" smtClean="0"/>
              <a:t>k</a:t>
            </a:r>
            <a:r>
              <a:rPr lang="cs-CZ" dirty="0" smtClean="0"/>
              <a:t> je nazývána počet stupňů volnosti.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Velký význam v teoretické statistice: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sz="1600" dirty="0" smtClean="0"/>
              <a:t>Výpočet intervalu spolehlivosti pro rozptyl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sz="1600" dirty="0" smtClean="0"/>
              <a:t>Testování hypotéz o nezávislosti kvalitativních dat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sz="1600" dirty="0" smtClean="0"/>
              <a:t>Testy dobré shody</a:t>
            </a:r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2642394" y="2928934"/>
          <a:ext cx="38592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Rovnice" r:id="rId4" imgW="2450880" imgH="431640" progId="Equation.3">
                  <p:embed/>
                </p:oleObj>
              </mc:Choice>
              <mc:Fallback>
                <p:oleObj name="Rovnice" r:id="rId4" imgW="245088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394" y="2928934"/>
                        <a:ext cx="3859212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 descr="Chi-square_distributionPD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6842" y="4000504"/>
            <a:ext cx="28800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Studentovo </a:t>
            </a:r>
            <a:r>
              <a:rPr lang="cs-CZ" i="1" dirty="0" smtClean="0"/>
              <a:t>t</a:t>
            </a:r>
            <a:r>
              <a:rPr lang="cs-CZ" dirty="0" smtClean="0"/>
              <a:t> rozdělení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571612"/>
            <a:ext cx="77486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Charakterizuje rozdělení průměru jako odhadu střední hodnoty </a:t>
            </a:r>
            <a:r>
              <a:rPr lang="cs-CZ" dirty="0" smtClean="0"/>
              <a:t>veličiny s normálním rozdělením, v případě, že neznáme rozptyl (což je téměř vždy).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Vzniká jako podíl dvou nezávislých veličin, jedné s rozdělením N(0,1) a druhé s rozdělením </a:t>
            </a:r>
            <a:r>
              <a:rPr lang="el-GR" dirty="0" smtClean="0"/>
              <a:t>χ</a:t>
            </a:r>
            <a:r>
              <a:rPr lang="cs-CZ" baseline="30000" dirty="0" smtClean="0"/>
              <a:t>2</a:t>
            </a:r>
            <a:r>
              <a:rPr lang="cs-CZ" dirty="0" smtClean="0"/>
              <a:t>(</a:t>
            </a:r>
            <a:r>
              <a:rPr lang="cs-CZ" i="1" dirty="0" smtClean="0"/>
              <a:t>k</a:t>
            </a:r>
            <a:r>
              <a:rPr lang="cs-CZ" dirty="0" smtClean="0"/>
              <a:t>). Parametrem </a:t>
            </a:r>
            <a:r>
              <a:rPr lang="cs-CZ" i="1" dirty="0" smtClean="0"/>
              <a:t>t</a:t>
            </a:r>
            <a:r>
              <a:rPr lang="cs-CZ" dirty="0" smtClean="0"/>
              <a:t> rozdělení je opět počet stupňů volnosti </a:t>
            </a:r>
            <a:r>
              <a:rPr lang="cs-CZ" i="1" dirty="0" smtClean="0"/>
              <a:t>k</a:t>
            </a:r>
            <a:r>
              <a:rPr lang="cs-CZ" dirty="0" smtClean="0"/>
              <a:t>.</a:t>
            </a:r>
          </a:p>
        </p:txBody>
      </p:sp>
      <p:graphicFrame>
        <p:nvGraphicFramePr>
          <p:cNvPr id="71683" name="Object 1"/>
          <p:cNvGraphicFramePr>
            <a:graphicFrameLocks noChangeAspect="1"/>
          </p:cNvGraphicFramePr>
          <p:nvPr/>
        </p:nvGraphicFramePr>
        <p:xfrm>
          <a:off x="2223294" y="3230566"/>
          <a:ext cx="46974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7" name="Rovnice" r:id="rId4" imgW="2984400" imgH="444240" progId="Equation.3">
                  <p:embed/>
                </p:oleObj>
              </mc:Choice>
              <mc:Fallback>
                <p:oleObj name="Rovnice" r:id="rId4" imgW="2984400" imgH="444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294" y="3230566"/>
                        <a:ext cx="469741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97694" y="4099231"/>
            <a:ext cx="45172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Lze ho chápat jako aproximaci normálního rozdělení pro malé vzorky, pro velké velikosti souborů konverguje k normálnímu rozdělení.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Teoretický základ </a:t>
            </a:r>
            <a:r>
              <a:rPr lang="cs-CZ" i="1" dirty="0" smtClean="0"/>
              <a:t>t</a:t>
            </a:r>
            <a:r>
              <a:rPr lang="cs-CZ" dirty="0" smtClean="0"/>
              <a:t> testu. 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6" cstate="print"/>
          <a:srcRect l="4687" t="10937" r="4687" b="7812"/>
          <a:stretch>
            <a:fillRect/>
          </a:stretch>
        </p:blipFill>
        <p:spPr bwMode="auto">
          <a:xfrm>
            <a:off x="5877545" y="4126520"/>
            <a:ext cx="240923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Log-normální rozdělení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571612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Náhodná veličina </a:t>
            </a:r>
            <a:r>
              <a:rPr lang="en-US" b="1" i="1" dirty="0" smtClean="0"/>
              <a:t>Y</a:t>
            </a:r>
            <a:r>
              <a:rPr lang="cs-CZ" b="1" dirty="0" smtClean="0"/>
              <a:t> má log-normální rozdělení, když </a:t>
            </a:r>
            <a:r>
              <a:rPr lang="en-US" b="1" i="1" dirty="0" smtClean="0"/>
              <a:t>X</a:t>
            </a:r>
            <a:r>
              <a:rPr lang="en-US" b="1" dirty="0" smtClean="0"/>
              <a:t>=</a:t>
            </a:r>
            <a:r>
              <a:rPr lang="cs-CZ" b="1" dirty="0" err="1" smtClean="0"/>
              <a:t>ln</a:t>
            </a:r>
            <a:r>
              <a:rPr lang="cs-CZ" b="1" dirty="0" smtClean="0"/>
              <a:t>(</a:t>
            </a:r>
            <a:r>
              <a:rPr lang="en-US" b="1" i="1" dirty="0" smtClean="0"/>
              <a:t>Y</a:t>
            </a:r>
            <a:r>
              <a:rPr lang="cs-CZ" b="1" dirty="0" smtClean="0"/>
              <a:t>) má normální rozdělení</a:t>
            </a:r>
            <a:r>
              <a:rPr lang="en-US" dirty="0" smtClean="0"/>
              <a:t>.</a:t>
            </a:r>
            <a:r>
              <a:rPr lang="cs-CZ" dirty="0" smtClean="0"/>
              <a:t> A naopak, když </a:t>
            </a:r>
            <a:r>
              <a:rPr lang="cs-CZ" i="1" dirty="0" smtClean="0"/>
              <a:t>X</a:t>
            </a:r>
            <a:r>
              <a:rPr lang="cs-CZ" dirty="0" smtClean="0"/>
              <a:t> má normální, pak </a:t>
            </a:r>
            <a:r>
              <a:rPr lang="cs-CZ" i="1" dirty="0" smtClean="0"/>
              <a:t>Y</a:t>
            </a:r>
            <a:r>
              <a:rPr lang="cs-CZ" dirty="0" smtClean="0"/>
              <a:t>=exp(</a:t>
            </a:r>
            <a:r>
              <a:rPr lang="cs-CZ" i="1" dirty="0" smtClean="0"/>
              <a:t>X</a:t>
            </a:r>
            <a:r>
              <a:rPr lang="cs-CZ" dirty="0" smtClean="0"/>
              <a:t>) má log-normální.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Hustota: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Normální rozdělení – aditivní efekt faktorů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Log-normální rozdělení – multiplikativní efekt faktorů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Řada jevů v přírodě se řídí log-normálním rozdělením: délka inkubační doby infekčního onemocnění, abundance druhů, řada krevních parametrů (např. sérový bilirubin u pacientů s cirhózou), počet bakteriálních buněk v daném objemu,… 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928794" y="2606674"/>
          <a:ext cx="39560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name="Rovnice" r:id="rId4" imgW="2514600" imgH="431640" progId="Equation.3">
                  <p:embed/>
                </p:oleObj>
              </mc:Choice>
              <mc:Fallback>
                <p:oleObj name="Rovnice" r:id="rId4" imgW="25146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606674"/>
                        <a:ext cx="395605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6" cstate="print"/>
          <a:srcRect l="15909" t="22826" r="11975" b="22826"/>
          <a:stretch>
            <a:fillRect/>
          </a:stretch>
        </p:blipFill>
        <p:spPr bwMode="auto">
          <a:xfrm>
            <a:off x="6429388" y="2629132"/>
            <a:ext cx="2475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náhodná veličina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Číselné vyjádření výsledku náhodného pokusu. Matematicky je to funkce, která každému elementárnímu jevu </a:t>
            </a:r>
            <a:r>
              <a:rPr lang="el-GR" dirty="0" smtClean="0"/>
              <a:t>ω</a:t>
            </a:r>
            <a:r>
              <a:rPr lang="cs-CZ" dirty="0" smtClean="0"/>
              <a:t> z </a:t>
            </a:r>
            <a:r>
              <a:rPr lang="el-GR" dirty="0" smtClean="0"/>
              <a:t>Ω</a:t>
            </a:r>
            <a:r>
              <a:rPr lang="cs-CZ" dirty="0" smtClean="0"/>
              <a:t> přiřadí hodnotu </a:t>
            </a:r>
            <a:r>
              <a:rPr lang="cs-CZ" i="1" dirty="0" smtClean="0"/>
              <a:t>X</a:t>
            </a:r>
            <a:r>
              <a:rPr lang="cs-CZ" dirty="0" smtClean="0"/>
              <a:t>(</a:t>
            </a:r>
            <a:r>
              <a:rPr lang="el-GR" dirty="0" smtClean="0"/>
              <a:t>ω</a:t>
            </a:r>
            <a:r>
              <a:rPr lang="cs-CZ" dirty="0" smtClean="0"/>
              <a:t>) z nějaké množiny možných hodnot.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Náhodná veličina se netýká pouze kvantitativních proměnných. Číselné vyjádření výsledku náhodného pokusu může popisovat i pohlaví.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Chování náhodné veličiny lze popsat pomocí rozdělení pravděpodobnosti: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Funkce zadaná analyticky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Výčet možností a příslušných pravděpodobností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4021932" y="2928934"/>
          <a:ext cx="11001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Rovnice" r:id="rId4" imgW="698400" imgH="177480" progId="Equation.3">
                  <p:embed/>
                </p:oleObj>
              </mc:Choice>
              <mc:Fallback>
                <p:oleObj name="Rovnice" r:id="rId4" imgW="698400" imgH="177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932" y="2928934"/>
                        <a:ext cx="1100137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 descr="600px-Icon-Warning-Red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Binomické rozdělení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571612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Diskrétní rozdělení, které </a:t>
            </a:r>
            <a:r>
              <a:rPr lang="cs-CZ" b="1" dirty="0" smtClean="0"/>
              <a:t>popisuje počet výskytů sledované události </a:t>
            </a:r>
            <a:r>
              <a:rPr lang="cs-CZ" dirty="0" smtClean="0"/>
              <a:t>(ve formě nastala/nenastala) </a:t>
            </a:r>
            <a:r>
              <a:rPr lang="cs-CZ" b="1" dirty="0" smtClean="0"/>
              <a:t>v sérii </a:t>
            </a:r>
            <a:r>
              <a:rPr lang="cs-CZ" b="1" i="1" dirty="0" smtClean="0"/>
              <a:t>n</a:t>
            </a:r>
            <a:r>
              <a:rPr lang="cs-CZ" b="1" dirty="0" smtClean="0"/>
              <a:t> nezávislých experimentů</a:t>
            </a:r>
            <a:r>
              <a:rPr lang="cs-CZ" dirty="0" smtClean="0"/>
              <a:t>, kdy v každém experimentu </a:t>
            </a:r>
            <a:r>
              <a:rPr lang="cs-CZ" b="1" dirty="0" smtClean="0"/>
              <a:t>je stejná pravděpodobnost výskytu </a:t>
            </a:r>
            <a:r>
              <a:rPr lang="cs-CZ" dirty="0" smtClean="0"/>
              <a:t>události a je </a:t>
            </a:r>
            <a:r>
              <a:rPr lang="cs-CZ" b="1" i="1" dirty="0" smtClean="0"/>
              <a:t>p</a:t>
            </a:r>
            <a:r>
              <a:rPr lang="cs-CZ" b="1" dirty="0" smtClean="0"/>
              <a:t> = </a:t>
            </a:r>
            <a:r>
              <a:rPr lang="el-GR" b="1" dirty="0" smtClean="0"/>
              <a:t>θ</a:t>
            </a:r>
            <a:r>
              <a:rPr lang="cs-CZ" dirty="0" smtClean="0"/>
              <a:t>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Pravděpodobnostní funkce: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Základ binomických testů pro srovnávání výskytu sledovaných událostí v populaci nebo mezi populacemi.</a:t>
            </a:r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3242469" y="3567119"/>
          <a:ext cx="26590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Rovnice" r:id="rId4" imgW="1688760" imgH="457200" progId="Equation.3">
                  <p:embed/>
                </p:oleObj>
              </mc:Choice>
              <mc:Fallback>
                <p:oleObj name="Rovnice" r:id="rId4" imgW="168876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469" y="3567119"/>
                        <a:ext cx="2659063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Poissonovo</a:t>
            </a:r>
            <a:r>
              <a:rPr lang="cs-CZ" dirty="0" smtClean="0"/>
              <a:t> rozdělení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571612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Diskrétní rozdělení, které </a:t>
            </a:r>
            <a:r>
              <a:rPr lang="cs-CZ" b="1" dirty="0" smtClean="0"/>
              <a:t>popisuje počet výskytů sledované události na danou jednotku</a:t>
            </a:r>
            <a:r>
              <a:rPr lang="cs-CZ" dirty="0" smtClean="0"/>
              <a:t> (času, plochy, objemu), když se tyto události vyskytují vzájemně nezávisle s konstantní intenzitou (parametr </a:t>
            </a:r>
            <a:r>
              <a:rPr lang="el-GR" dirty="0" smtClean="0"/>
              <a:t>λ</a:t>
            </a:r>
            <a:r>
              <a:rPr lang="cs-CZ" dirty="0" smtClean="0"/>
              <a:t>).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Jedná se o zobecnění binomického rozdělení pro 	a	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Pravděpodobnostní funkce: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Střední hodnota, rozptyl: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Příklady</a:t>
            </a:r>
            <a:r>
              <a:rPr lang="cs-CZ" dirty="0" smtClean="0"/>
              <a:t>: průměrný výskyt mutací bakterií na 1 </a:t>
            </a:r>
            <a:r>
              <a:rPr lang="cs-CZ" dirty="0" err="1" smtClean="0"/>
              <a:t>Petriho</a:t>
            </a:r>
            <a:r>
              <a:rPr lang="cs-CZ" dirty="0" smtClean="0"/>
              <a:t> misku, počet krvinek v poli mikroskopu, počet žížal vyskytujících se na 1 m</a:t>
            </a:r>
            <a:r>
              <a:rPr lang="cs-CZ" baseline="30000" dirty="0" smtClean="0"/>
              <a:t>2</a:t>
            </a:r>
            <a:r>
              <a:rPr lang="cs-CZ" dirty="0" smtClean="0"/>
              <a:t>, počet pooperačních komplikací během určitého časového intervalu po výkonu.</a:t>
            </a:r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3633805" y="3332304"/>
          <a:ext cx="34385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Rovnice" r:id="rId4" imgW="2184120" imgH="419040" progId="Equation.3">
                  <p:embed/>
                </p:oleObj>
              </mc:Choice>
              <mc:Fallback>
                <p:oleObj name="Rovnice" r:id="rId4" imgW="218412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805" y="3332304"/>
                        <a:ext cx="343852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1"/>
          <p:cNvGraphicFramePr>
            <a:graphicFrameLocks noChangeAspect="1"/>
          </p:cNvGraphicFramePr>
          <p:nvPr/>
        </p:nvGraphicFramePr>
        <p:xfrm>
          <a:off x="5527328" y="2852735"/>
          <a:ext cx="70008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Rovnice" r:id="rId6" imgW="444240" imgH="139680" progId="Equation.3">
                  <p:embed/>
                </p:oleObj>
              </mc:Choice>
              <mc:Fallback>
                <p:oleObj name="Rovnice" r:id="rId6" imgW="444240" imgH="13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328" y="2852735"/>
                        <a:ext cx="700087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1"/>
          <p:cNvGraphicFramePr>
            <a:graphicFrameLocks noChangeAspect="1"/>
          </p:cNvGraphicFramePr>
          <p:nvPr/>
        </p:nvGraphicFramePr>
        <p:xfrm>
          <a:off x="6447558" y="2779357"/>
          <a:ext cx="6810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Rovnice" r:id="rId8" imgW="431640" imgH="203040" progId="Equation.3">
                  <p:embed/>
                </p:oleObj>
              </mc:Choice>
              <mc:Fallback>
                <p:oleObj name="Rovnice" r:id="rId8" imgW="4316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558" y="2779357"/>
                        <a:ext cx="681037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1"/>
          <p:cNvGraphicFramePr>
            <a:graphicFrameLocks noChangeAspect="1"/>
          </p:cNvGraphicFramePr>
          <p:nvPr/>
        </p:nvGraphicFramePr>
        <p:xfrm>
          <a:off x="3633805" y="4267784"/>
          <a:ext cx="16589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Rovnice" r:id="rId10" imgW="1054080" imgH="203040" progId="Equation.3">
                  <p:embed/>
                </p:oleObj>
              </mc:Choice>
              <mc:Fallback>
                <p:oleObj name="Rovnice" r:id="rId10" imgW="10540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805" y="4267784"/>
                        <a:ext cx="165893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Poissonovo</a:t>
            </a:r>
            <a:r>
              <a:rPr lang="cs-CZ" dirty="0" smtClean="0"/>
              <a:t> rozdělení – vliv </a:t>
            </a:r>
            <a:r>
              <a:rPr lang="el-GR" dirty="0" smtClean="0"/>
              <a:t>λ</a:t>
            </a:r>
            <a:endParaRPr lang="cs-CZ" dirty="0"/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80" y="1537892"/>
            <a:ext cx="784784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Exponenciální rozdělení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571612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Spojité rozdělení, které popisuje délky časových intervalů mezi jednotlivými událostmi </a:t>
            </a:r>
            <a:r>
              <a:rPr lang="cs-CZ" dirty="0" err="1" smtClean="0"/>
              <a:t>Poissonova</a:t>
            </a:r>
            <a:r>
              <a:rPr lang="cs-CZ" dirty="0" smtClean="0"/>
              <a:t> procesu. Popisuje tedy časový interval mezi událostmi, když se tyto události vyskytují vzájemně nezávisle s konstantní intenzitou (parametr </a:t>
            </a:r>
            <a:r>
              <a:rPr lang="el-GR" dirty="0" smtClean="0"/>
              <a:t>λ</a:t>
            </a:r>
            <a:r>
              <a:rPr lang="cs-CZ" dirty="0" smtClean="0"/>
              <a:t>).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Hustota: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Střední hodnota, rozptyl: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Význam v analýze přežití, je to „nejjednodušší“ modelové rozdělení pro délku doby do výskytu sledované události – předpokládá totiž konstantní intenzitu (systém nemá paměť).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Zobecněním jsou další rozdělení: </a:t>
            </a:r>
            <a:r>
              <a:rPr lang="cs-CZ" dirty="0" err="1" smtClean="0"/>
              <a:t>Weibullovo</a:t>
            </a:r>
            <a:r>
              <a:rPr lang="cs-CZ" dirty="0" smtClean="0"/>
              <a:t>, </a:t>
            </a:r>
            <a:r>
              <a:rPr lang="cs-CZ" dirty="0" err="1" smtClean="0"/>
              <a:t>Gamma</a:t>
            </a:r>
            <a:r>
              <a:rPr lang="cs-CZ" dirty="0" smtClean="0"/>
              <a:t>.</a:t>
            </a:r>
          </a:p>
        </p:txBody>
      </p:sp>
      <p:graphicFrame>
        <p:nvGraphicFramePr>
          <p:cNvPr id="74755" name="Object 1"/>
          <p:cNvGraphicFramePr>
            <a:graphicFrameLocks noChangeAspect="1"/>
          </p:cNvGraphicFramePr>
          <p:nvPr/>
        </p:nvGraphicFramePr>
        <p:xfrm>
          <a:off x="3482975" y="3467747"/>
          <a:ext cx="21780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name="Rovnice" r:id="rId4" imgW="1384200" imgH="482400" progId="Equation.3">
                  <p:embed/>
                </p:oleObj>
              </mc:Choice>
              <mc:Fallback>
                <p:oleObj name="Rovnice" r:id="rId4" imgW="1384200" imgH="482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3467747"/>
                        <a:ext cx="217805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Bimodální</a:t>
            </a:r>
            <a:r>
              <a:rPr lang="cs-CZ" dirty="0" smtClean="0"/>
              <a:t> rozdělení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1571612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Představuje většinou problém, neboť se zřejmě jedná o směs dvou souborů s </a:t>
            </a:r>
            <a:r>
              <a:rPr lang="cs-CZ" dirty="0" err="1" smtClean="0"/>
              <a:t>unimodálním</a:t>
            </a:r>
            <a:r>
              <a:rPr lang="cs-CZ" dirty="0" smtClean="0"/>
              <a:t> rozdělením.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err="1" smtClean="0"/>
              <a:t>Bimodální</a:t>
            </a:r>
            <a:r>
              <a:rPr lang="cs-CZ" dirty="0" smtClean="0"/>
              <a:t> rozdělení má např. tento tvar:</a:t>
            </a:r>
          </a:p>
        </p:txBody>
      </p:sp>
      <p:pic>
        <p:nvPicPr>
          <p:cNvPr id="5" name="Obrázek 4" descr="example_bimodal.jpeg"/>
          <p:cNvPicPr>
            <a:picLocks noChangeAspect="1"/>
          </p:cNvPicPr>
          <p:nvPr/>
        </p:nvPicPr>
        <p:blipFill>
          <a:blip r:embed="rId3" cstate="print"/>
          <a:srcRect b="7395"/>
          <a:stretch>
            <a:fillRect/>
          </a:stretch>
        </p:blipFill>
        <p:spPr>
          <a:xfrm>
            <a:off x="2820024" y="2857496"/>
            <a:ext cx="3503952" cy="3240000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4419832" y="3214686"/>
            <a:ext cx="1000132" cy="2643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705452" y="3214686"/>
            <a:ext cx="1000132" cy="264320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000760" y="4214818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muži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000760" y="3786190"/>
            <a:ext cx="615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ženy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Existuje ±3 sigma i u asymetrických rozdělení?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7694" y="2071678"/>
            <a:ext cx="774861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Pro nenormální rozdělení existuje pomůcka v podobě obecného pravidla – </a:t>
            </a:r>
            <a:r>
              <a:rPr lang="cs-CZ" b="1" dirty="0" err="1" smtClean="0"/>
              <a:t>Čebyševovy</a:t>
            </a:r>
            <a:r>
              <a:rPr lang="cs-CZ" b="1" dirty="0" smtClean="0"/>
              <a:t> nerovnosti</a:t>
            </a:r>
            <a:r>
              <a:rPr lang="cs-CZ" dirty="0" smtClean="0"/>
              <a:t>: Máme-li náhodnou veličinu </a:t>
            </a:r>
            <a:r>
              <a:rPr lang="cs-CZ" i="1" dirty="0" smtClean="0"/>
              <a:t>X</a:t>
            </a:r>
            <a:r>
              <a:rPr lang="cs-CZ" dirty="0" smtClean="0"/>
              <a:t> se střední hodnotou </a:t>
            </a:r>
            <a:r>
              <a:rPr lang="en-US" dirty="0" smtClean="0"/>
              <a:t>μ a</a:t>
            </a:r>
            <a:r>
              <a:rPr lang="cs-CZ" dirty="0" smtClean="0"/>
              <a:t> a konečným rozptylem </a:t>
            </a:r>
            <a:r>
              <a:rPr lang="en-US" dirty="0" smtClean="0"/>
              <a:t>σ</a:t>
            </a:r>
            <a:r>
              <a:rPr lang="en-US" baseline="30000" dirty="0" smtClean="0"/>
              <a:t>2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/>
              <a:t>pak pro libovolné reálné číslo </a:t>
            </a:r>
            <a:r>
              <a:rPr lang="en-US" i="1" dirty="0" smtClean="0"/>
              <a:t>k</a:t>
            </a:r>
            <a:r>
              <a:rPr lang="en-US" dirty="0" smtClean="0"/>
              <a:t> &gt; 0</a:t>
            </a:r>
            <a:r>
              <a:rPr lang="cs-CZ" dirty="0" smtClean="0"/>
              <a:t> platí: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502025" y="3881445"/>
          <a:ext cx="21399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Rovnice" r:id="rId4" imgW="1358640" imgH="393480" progId="Equation.3">
                  <p:embed/>
                </p:oleObj>
              </mc:Choice>
              <mc:Fallback>
                <p:oleObj name="Rovnice" r:id="rId4" imgW="1358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5" y="3881445"/>
                        <a:ext cx="213995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01785"/>
            <a:ext cx="7772400" cy="1470025"/>
          </a:xfrm>
        </p:spPr>
        <p:txBody>
          <a:bodyPr>
            <a:noAutofit/>
          </a:bodyPr>
          <a:lstStyle/>
          <a:p>
            <a:r>
              <a:rPr lang="cs-CZ" sz="4000" dirty="0" smtClean="0"/>
              <a:t>4.</a:t>
            </a:r>
            <a:r>
              <a:rPr lang="en-US" sz="4000" dirty="0" smtClean="0"/>
              <a:t> </a:t>
            </a:r>
            <a:r>
              <a:rPr lang="cs-CZ" sz="4000" dirty="0" smtClean="0"/>
              <a:t>Transformace náhodných veličin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 náhodné veličiny</a:t>
            </a:r>
            <a:endParaRPr lang="cs-CZ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7694" y="1571612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Transformací náhodné veličiny </a:t>
            </a:r>
            <a:r>
              <a:rPr lang="cs-CZ" i="1" dirty="0" smtClean="0"/>
              <a:t>X</a:t>
            </a:r>
            <a:r>
              <a:rPr lang="cs-CZ" dirty="0" smtClean="0"/>
              <a:t> rozumíme aplikaci matematické funkce </a:t>
            </a:r>
            <a:r>
              <a:rPr lang="cs-CZ" i="1" dirty="0" smtClean="0"/>
              <a:t>g</a:t>
            </a:r>
            <a:r>
              <a:rPr lang="cs-CZ" dirty="0" smtClean="0"/>
              <a:t> tak, že vzniká nová náhodná veličina (tzv. transformovaná) </a:t>
            </a:r>
            <a:r>
              <a:rPr lang="cs-CZ" i="1" dirty="0" smtClean="0"/>
              <a:t>Y </a:t>
            </a:r>
            <a:r>
              <a:rPr lang="cs-CZ" dirty="0" smtClean="0"/>
              <a:t>= </a:t>
            </a:r>
            <a:r>
              <a:rPr lang="cs-CZ" i="1" dirty="0" smtClean="0"/>
              <a:t>g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Nová veličina nabývá nových hodnot → má také jiné rozdělení pravděpodobnosti → je třeba ho najít (hustotu, pravděpodobnostní funkci).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S transformací se mění škála – mění se i interpretace „vzdáleností“ mezi jednotlivými hodnotami.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 náhodné veličiny</a:t>
            </a:r>
            <a:endParaRPr lang="cs-CZ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7694" y="1571612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Spojitá veličina</a:t>
            </a:r>
            <a:r>
              <a:rPr lang="cs-CZ" dirty="0" smtClean="0"/>
              <a:t>: chceme najít hustotu </a:t>
            </a:r>
            <a:r>
              <a:rPr lang="cs-CZ" i="1" dirty="0" err="1" smtClean="0"/>
              <a:t>f</a:t>
            </a:r>
            <a:r>
              <a:rPr lang="cs-CZ" i="1" baseline="-25000" dirty="0" err="1" smtClean="0"/>
              <a:t>Y</a:t>
            </a:r>
            <a:r>
              <a:rPr lang="cs-CZ" dirty="0" smtClean="0"/>
              <a:t>(</a:t>
            </a:r>
            <a:r>
              <a:rPr lang="cs-CZ" i="1" dirty="0" smtClean="0"/>
              <a:t>y</a:t>
            </a:r>
            <a:r>
              <a:rPr lang="cs-CZ" dirty="0" smtClean="0"/>
              <a:t>).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b="1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b="1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b="1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Diskrétní veličina</a:t>
            </a:r>
            <a:r>
              <a:rPr lang="cs-CZ" dirty="0" smtClean="0"/>
              <a:t>: chceme najít pravděpodobnostní funkci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Y</a:t>
            </a:r>
            <a:r>
              <a:rPr lang="cs-CZ" dirty="0" smtClean="0"/>
              <a:t>(</a:t>
            </a:r>
            <a:r>
              <a:rPr lang="cs-CZ" i="1" dirty="0" smtClean="0"/>
              <a:t>y</a:t>
            </a:r>
            <a:r>
              <a:rPr lang="cs-CZ" dirty="0" smtClean="0"/>
              <a:t>).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193800" y="5500688"/>
          <a:ext cx="67564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8" name="Rovnice" r:id="rId4" imgW="4292280" imgH="368280" progId="Equation.3">
                  <p:embed/>
                </p:oleObj>
              </mc:Choice>
              <mc:Fallback>
                <p:oleObj name="Rovnice" r:id="rId4" imgW="4292280" imgH="36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5500688"/>
                        <a:ext cx="675640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1079500" y="2211388"/>
          <a:ext cx="68389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9" name="Rovnice" r:id="rId6" imgW="4343400" imgH="228600" progId="Equation.3">
                  <p:embed/>
                </p:oleObj>
              </mc:Choice>
              <mc:Fallback>
                <p:oleObj name="Rovnice" r:id="rId6" imgW="43434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211388"/>
                        <a:ext cx="683895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249267" y="3417893"/>
          <a:ext cx="8680451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0" name="Rovnice" r:id="rId8" imgW="5511600" imgH="419040" progId="Equation.3">
                  <p:embed/>
                </p:oleObj>
              </mc:Choice>
              <mc:Fallback>
                <p:oleObj name="Rovnice" r:id="rId8" imgW="55116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67" y="3417893"/>
                        <a:ext cx="8680451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4"/>
          <p:cNvGraphicFramePr>
            <a:graphicFrameLocks noChangeAspect="1"/>
          </p:cNvGraphicFramePr>
          <p:nvPr/>
        </p:nvGraphicFramePr>
        <p:xfrm>
          <a:off x="249267" y="2770188"/>
          <a:ext cx="80597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1" name="Rovnice" r:id="rId10" imgW="5117760" imgH="419040" progId="Equation.3">
                  <p:embed/>
                </p:oleObj>
              </mc:Choice>
              <mc:Fallback>
                <p:oleObj name="Rovnice" r:id="rId10" imgW="51177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67" y="2770188"/>
                        <a:ext cx="8059738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4"/>
          <p:cNvGraphicFramePr>
            <a:graphicFrameLocks noChangeAspect="1"/>
          </p:cNvGraphicFramePr>
          <p:nvPr/>
        </p:nvGraphicFramePr>
        <p:xfrm>
          <a:off x="249267" y="4065597"/>
          <a:ext cx="56403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2" name="Rovnice" r:id="rId12" imgW="3581280" imgH="457200" progId="Equation.3">
                  <p:embed/>
                </p:oleObj>
              </mc:Choice>
              <mc:Fallback>
                <p:oleObj name="Rovnice" r:id="rId12" imgW="358128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67" y="4065597"/>
                        <a:ext cx="56403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 náhodné veličiny – příklad</a:t>
            </a:r>
            <a:endParaRPr lang="cs-CZ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7694" y="1571612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Máme rozdělení náhodné veličiny </a:t>
            </a:r>
            <a:r>
              <a:rPr lang="cs-CZ" i="1" dirty="0" smtClean="0"/>
              <a:t>X</a:t>
            </a:r>
            <a:r>
              <a:rPr lang="cs-CZ" dirty="0" smtClean="0"/>
              <a:t> dáno tabulkou a chceme najít rozdělení pravděpodobnosti transformované náhodné veličiny </a:t>
            </a:r>
            <a:r>
              <a:rPr lang="cs-CZ" i="1" dirty="0" smtClean="0"/>
              <a:t>Y</a:t>
            </a:r>
            <a:r>
              <a:rPr lang="cs-CZ" dirty="0" smtClean="0"/>
              <a:t> = </a:t>
            </a:r>
            <a:r>
              <a:rPr lang="cs-CZ" i="1" dirty="0" smtClean="0"/>
              <a:t>X</a:t>
            </a:r>
            <a:r>
              <a:rPr lang="cs-CZ" baseline="30000" dirty="0" smtClean="0"/>
              <a:t>2 </a:t>
            </a:r>
            <a:r>
              <a:rPr lang="cs-CZ" dirty="0" smtClean="0"/>
              <a:t>– 1.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24000" y="268732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-2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-1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p(x)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0,25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0,15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0,2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520126" y="430309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-2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-1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p(x)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0,25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0,15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0,2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-1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p(y)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0,55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0,15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-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-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Šipka dolů 6"/>
          <p:cNvSpPr/>
          <p:nvPr/>
        </p:nvSpPr>
        <p:spPr>
          <a:xfrm>
            <a:off x="4509798" y="3616014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náhodných veličin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357298"/>
            <a:ext cx="77486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Množina </a:t>
            </a:r>
            <a:r>
              <a:rPr lang="el-GR" b="1" dirty="0" smtClean="0"/>
              <a:t>Ω </a:t>
            </a:r>
            <a:r>
              <a:rPr lang="cs-CZ" b="1" dirty="0" smtClean="0"/>
              <a:t>často není známa </a:t>
            </a:r>
            <a:r>
              <a:rPr lang="cs-CZ" dirty="0" smtClean="0"/>
              <a:t>(může být i nekonečná) a nejsme tak schopni ji popsat. Náhodná veličina převádí </a:t>
            </a:r>
            <a:r>
              <a:rPr lang="el-GR" dirty="0" smtClean="0"/>
              <a:t>Ω</a:t>
            </a:r>
            <a:r>
              <a:rPr lang="cs-CZ" dirty="0" smtClean="0"/>
              <a:t> na čísla, se kterými se pracuje lépe.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Neznáme-li </a:t>
            </a:r>
            <a:r>
              <a:rPr lang="el-GR" dirty="0" smtClean="0"/>
              <a:t>Ω</a:t>
            </a:r>
            <a:r>
              <a:rPr lang="cs-CZ" dirty="0" smtClean="0"/>
              <a:t>, nejsme schopni popsat ani </a:t>
            </a:r>
            <a:r>
              <a:rPr lang="cs-CZ" i="1" dirty="0" smtClean="0"/>
              <a:t>X</a:t>
            </a:r>
            <a:r>
              <a:rPr lang="cs-CZ" dirty="0" smtClean="0"/>
              <a:t>, ale </a:t>
            </a:r>
            <a:r>
              <a:rPr lang="cs-CZ" b="1" dirty="0" smtClean="0"/>
              <a:t>jsme schopni ho pozorovat</a:t>
            </a:r>
            <a:r>
              <a:rPr lang="cs-CZ" dirty="0" smtClean="0"/>
              <a:t>.</a:t>
            </a:r>
          </a:p>
        </p:txBody>
      </p:sp>
      <p:grpSp>
        <p:nvGrpSpPr>
          <p:cNvPr id="28" name="Skupina 27"/>
          <p:cNvGrpSpPr/>
          <p:nvPr/>
        </p:nvGrpSpPr>
        <p:grpSpPr>
          <a:xfrm>
            <a:off x="506454" y="2906909"/>
            <a:ext cx="8254704" cy="3308173"/>
            <a:chOff x="506454" y="2428868"/>
            <a:chExt cx="8254704" cy="3308173"/>
          </a:xfrm>
        </p:grpSpPr>
        <p:graphicFrame>
          <p:nvGraphicFramePr>
            <p:cNvPr id="7" name="Diagram 6"/>
            <p:cNvGraphicFramePr/>
            <p:nvPr/>
          </p:nvGraphicFramePr>
          <p:xfrm>
            <a:off x="3214678" y="2428868"/>
            <a:ext cx="2714644" cy="22780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Elipsa 7"/>
            <p:cNvSpPr/>
            <p:nvPr/>
          </p:nvSpPr>
          <p:spPr>
            <a:xfrm>
              <a:off x="5097785" y="359759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964702" y="3625558"/>
              <a:ext cx="3706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400" b="0" i="0" dirty="0" smtClean="0"/>
                <a:t>ω</a:t>
              </a:r>
              <a:r>
                <a:rPr lang="cs-CZ" sz="1400" b="0" i="0" baseline="-25000" dirty="0" smtClean="0"/>
                <a:t>1</a:t>
              </a:r>
              <a:endParaRPr lang="el-GR" sz="1400" b="0" i="0" baseline="-25000" dirty="0"/>
            </a:p>
          </p:txBody>
        </p:sp>
        <p:cxnSp>
          <p:nvCxnSpPr>
            <p:cNvPr id="10" name="Přímá spojovací čára 9"/>
            <p:cNvCxnSpPr/>
            <p:nvPr/>
          </p:nvCxnSpPr>
          <p:spPr>
            <a:xfrm>
              <a:off x="5429256" y="5357826"/>
              <a:ext cx="25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7877818" y="5429264"/>
              <a:ext cx="285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i="0" dirty="0" smtClean="0"/>
                <a:t>R</a:t>
              </a:r>
              <a:endParaRPr lang="el-GR" sz="1400" b="1" i="0" dirty="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 rot="5400000">
              <a:off x="5734678" y="5366704"/>
              <a:ext cx="1428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5663240" y="5429264"/>
              <a:ext cx="285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i="0" dirty="0" smtClean="0"/>
                <a:t>0</a:t>
              </a:r>
              <a:endParaRPr lang="el-GR" sz="1400" i="0" dirty="0"/>
            </a:p>
          </p:txBody>
        </p:sp>
        <p:cxnSp>
          <p:nvCxnSpPr>
            <p:cNvPr id="14" name="Přímá spojovací čára 13"/>
            <p:cNvCxnSpPr/>
            <p:nvPr/>
          </p:nvCxnSpPr>
          <p:spPr>
            <a:xfrm>
              <a:off x="928662" y="5357826"/>
              <a:ext cx="25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377224" y="5429264"/>
              <a:ext cx="285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i="0" dirty="0" smtClean="0"/>
                <a:t>R</a:t>
              </a:r>
              <a:endParaRPr lang="el-GR" sz="1400" b="1" i="0" dirty="0"/>
            </a:p>
          </p:txBody>
        </p:sp>
        <p:cxnSp>
          <p:nvCxnSpPr>
            <p:cNvPr id="16" name="Přímá spojovací čára 15"/>
            <p:cNvCxnSpPr/>
            <p:nvPr/>
          </p:nvCxnSpPr>
          <p:spPr>
            <a:xfrm rot="5400000">
              <a:off x="1234084" y="5366704"/>
              <a:ext cx="1428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1162646" y="5429264"/>
              <a:ext cx="285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i="0" dirty="0" smtClean="0"/>
                <a:t>0</a:t>
              </a:r>
              <a:endParaRPr lang="el-GR" sz="1400" i="0" dirty="0"/>
            </a:p>
          </p:txBody>
        </p:sp>
        <p:cxnSp>
          <p:nvCxnSpPr>
            <p:cNvPr id="18" name="Zakřivená spojovací čára 34"/>
            <p:cNvCxnSpPr>
              <a:stCxn id="8" idx="7"/>
            </p:cNvCxnSpPr>
            <p:nvPr/>
          </p:nvCxnSpPr>
          <p:spPr>
            <a:xfrm rot="16200000" flipH="1">
              <a:off x="5227801" y="3513298"/>
              <a:ext cx="1610662" cy="1792647"/>
            </a:xfrm>
            <a:prstGeom prst="curvedConnector4">
              <a:avLst>
                <a:gd name="adj1" fmla="val -14193"/>
                <a:gd name="adj2" fmla="val 9971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>
            <a:xfrm rot="5400000">
              <a:off x="6877686" y="5366704"/>
              <a:ext cx="1428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6806248" y="5429264"/>
              <a:ext cx="2632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i="0" dirty="0" smtClean="0"/>
                <a:t>x</a:t>
              </a:r>
              <a:endParaRPr lang="el-GR" sz="1400" i="0" dirty="0"/>
            </a:p>
          </p:txBody>
        </p:sp>
        <p:cxnSp>
          <p:nvCxnSpPr>
            <p:cNvPr id="21" name="Přímá spojovací čára 20"/>
            <p:cNvCxnSpPr/>
            <p:nvPr/>
          </p:nvCxnSpPr>
          <p:spPr>
            <a:xfrm rot="5400000">
              <a:off x="3000460" y="5366704"/>
              <a:ext cx="1428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2929022" y="5429264"/>
              <a:ext cx="285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i="0" dirty="0" smtClean="0"/>
                <a:t>1</a:t>
              </a:r>
              <a:endParaRPr lang="el-GR" sz="1400" i="0" dirty="0"/>
            </a:p>
          </p:txBody>
        </p:sp>
        <p:cxnSp>
          <p:nvCxnSpPr>
            <p:cNvPr id="23" name="Přímá spojovací čára 22"/>
            <p:cNvCxnSpPr/>
            <p:nvPr/>
          </p:nvCxnSpPr>
          <p:spPr>
            <a:xfrm rot="5400000">
              <a:off x="2286080" y="5366704"/>
              <a:ext cx="1428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2116474" y="5429264"/>
              <a:ext cx="4908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i="0" dirty="0" smtClean="0"/>
                <a:t>P(A)</a:t>
              </a:r>
              <a:endParaRPr lang="el-GR" sz="1400" i="0" dirty="0"/>
            </a:p>
          </p:txBody>
        </p:sp>
        <p:cxnSp>
          <p:nvCxnSpPr>
            <p:cNvPr id="25" name="Zakřivená spojovací čára 34"/>
            <p:cNvCxnSpPr/>
            <p:nvPr/>
          </p:nvCxnSpPr>
          <p:spPr>
            <a:xfrm rot="5400000">
              <a:off x="2448414" y="3513295"/>
              <a:ext cx="1610662" cy="1792647"/>
            </a:xfrm>
            <a:prstGeom prst="curvedConnector4">
              <a:avLst>
                <a:gd name="adj1" fmla="val -14193"/>
                <a:gd name="adj2" fmla="val 9971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6786578" y="3214686"/>
              <a:ext cx="19745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b="0" i="0" dirty="0" smtClean="0"/>
                <a:t>Náhodná veličina </a:t>
              </a:r>
              <a:r>
                <a:rPr lang="cs-CZ" b="0" i="1" dirty="0" smtClean="0"/>
                <a:t>X</a:t>
              </a:r>
              <a:endParaRPr lang="el-GR" b="0" i="1" dirty="0"/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506454" y="3214686"/>
              <a:ext cx="20131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b="0" i="0" dirty="0" smtClean="0"/>
                <a:t>Pravděpodobnost </a:t>
              </a:r>
              <a:r>
                <a:rPr lang="cs-CZ" b="0" i="1" dirty="0" smtClean="0"/>
                <a:t>P</a:t>
              </a:r>
              <a:endParaRPr lang="el-GR" b="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transformací pro zpracování dat</a:t>
            </a:r>
            <a:endParaRPr lang="cs-CZ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7694" y="1571612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Teoretické vlastnosti transformovaných náhodných veličin nám dávají nástroj pro práci s pozorovanými daty.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Transformace můžeme použít pro následující cíle:</a:t>
            </a:r>
          </a:p>
          <a:p>
            <a:pPr marL="342900" indent="-3429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dirty="0" smtClean="0"/>
              <a:t>Normalizaci pozorovaných hodnot</a:t>
            </a:r>
          </a:p>
          <a:p>
            <a:pPr marL="342900" indent="-3429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dirty="0" smtClean="0"/>
              <a:t>Standardizaci normálních hodnot</a:t>
            </a:r>
          </a:p>
          <a:p>
            <a:pPr marL="342900" indent="-3429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dirty="0" smtClean="0"/>
              <a:t>Stabilizaci rozptylu pozorovaných hodnot – teď vynecháme</a:t>
            </a:r>
          </a:p>
          <a:p>
            <a:pPr marL="342900" indent="-3429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dirty="0" smtClean="0"/>
              <a:t>Lepší interpretaci pozorovaných hodnot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Normalizace pozorovaných hodnot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500174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Normalita pozorovaných hodnot je silný předpoklad řady statistických metod, který musí být splněn, aby výsledky byly interpretovatelné!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Hodnocení normality dat – vizuálně, na základě testu.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Nenormální data je nutné transformovat nebo použít test bez předpokladu normality.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Logaritmická transformace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i="1" dirty="0" smtClean="0"/>
              <a:t>	Y </a:t>
            </a:r>
            <a:r>
              <a:rPr lang="cs-CZ" dirty="0" smtClean="0"/>
              <a:t>= </a:t>
            </a:r>
            <a:r>
              <a:rPr lang="cs-CZ" dirty="0" err="1" smtClean="0"/>
              <a:t>ln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Odmocninová transformace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i="1" dirty="0" smtClean="0"/>
              <a:t>	Y </a:t>
            </a:r>
            <a:r>
              <a:rPr lang="cs-CZ" dirty="0" smtClean="0"/>
              <a:t>= </a:t>
            </a:r>
            <a:r>
              <a:rPr lang="cs-CZ" dirty="0" err="1" smtClean="0"/>
              <a:t>sqrt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Box-</a:t>
            </a:r>
            <a:r>
              <a:rPr lang="cs-CZ" dirty="0" err="1" smtClean="0"/>
              <a:t>Coxova</a:t>
            </a:r>
            <a:r>
              <a:rPr lang="cs-CZ" dirty="0" smtClean="0"/>
              <a:t> transformace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04345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Standardizace normálních hodnot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500174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Standardizace je transformace náhodné veličiny s N(</a:t>
            </a:r>
            <a:r>
              <a:rPr lang="el-GR" dirty="0" smtClean="0"/>
              <a:t>μ</a:t>
            </a:r>
            <a:r>
              <a:rPr lang="cs-CZ" dirty="0" smtClean="0"/>
              <a:t>,</a:t>
            </a:r>
            <a:r>
              <a:rPr lang="el-GR" dirty="0" smtClean="0"/>
              <a:t>σ</a:t>
            </a:r>
            <a:r>
              <a:rPr lang="cs-CZ" baseline="30000" dirty="0" smtClean="0"/>
              <a:t>2</a:t>
            </a:r>
            <a:r>
              <a:rPr lang="cs-CZ" dirty="0" smtClean="0"/>
              <a:t>) na N(0,1).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Důvod: řada statistických metod byla odvozena pro standardizované normální rozdělení, N(0,1). Děláme to tedy opět kvůli lepší možnosti hodnocení dat.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Teoretická standardizace: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Praktická standardizace: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Obrázek: standardizace je převod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dirty="0" smtClean="0"/>
              <a:t>	„modré“, „zelené“ a „okrové“ na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dirty="0" smtClean="0"/>
              <a:t>	„červenou“.</a:t>
            </a:r>
          </a:p>
        </p:txBody>
      </p:sp>
      <p:graphicFrame>
        <p:nvGraphicFramePr>
          <p:cNvPr id="124930" name="Object 3"/>
          <p:cNvGraphicFramePr>
            <a:graphicFrameLocks noChangeAspect="1"/>
          </p:cNvGraphicFramePr>
          <p:nvPr/>
        </p:nvGraphicFramePr>
        <p:xfrm>
          <a:off x="3633788" y="2911178"/>
          <a:ext cx="1120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8" name="Rovnice" r:id="rId4" imgW="711000" imgH="431640" progId="Equation.3">
                  <p:embed/>
                </p:oleObj>
              </mc:Choice>
              <mc:Fallback>
                <p:oleObj name="Rovnice" r:id="rId4" imgW="7110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2911178"/>
                        <a:ext cx="1120775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3633788" y="3669948"/>
          <a:ext cx="10810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9" name="Rovnice" r:id="rId6" imgW="685800" imgH="431640" progId="Equation.3">
                  <p:embed/>
                </p:oleObj>
              </mc:Choice>
              <mc:Fallback>
                <p:oleObj name="Rovnice" r:id="rId6" imgW="6858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3669948"/>
                        <a:ext cx="1081088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 descr="Normal_Distribution_density.png"/>
          <p:cNvPicPr>
            <a:picLocks noChangeAspect="1"/>
          </p:cNvPicPr>
          <p:nvPr/>
        </p:nvPicPr>
        <p:blipFill>
          <a:blip r:embed="rId8" cstate="print"/>
          <a:srcRect l="5000" b="5329"/>
          <a:stretch>
            <a:fillRect/>
          </a:stretch>
        </p:blipFill>
        <p:spPr>
          <a:xfrm>
            <a:off x="5175174" y="4143380"/>
            <a:ext cx="3397354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Lepší interpretace pozorovaných hodnot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Někdy se nám hodí transformovat pozorovaná data kvůli lepší interpretaci.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Příklad</a:t>
            </a:r>
            <a:r>
              <a:rPr lang="cs-CZ" dirty="0" smtClean="0"/>
              <a:t>: </a:t>
            </a:r>
            <a:r>
              <a:rPr lang="cs-CZ" dirty="0" err="1" smtClean="0"/>
              <a:t>Microarray</a:t>
            </a:r>
            <a:r>
              <a:rPr lang="cs-CZ" dirty="0" smtClean="0"/>
              <a:t> experiment se dvěma vzorky, měříme intenzitu genu XY v jedné tkáni (hodnota intenzity A</a:t>
            </a:r>
            <a:r>
              <a:rPr lang="cs-CZ" baseline="-25000" dirty="0" smtClean="0"/>
              <a:t>XY</a:t>
            </a:r>
            <a:r>
              <a:rPr lang="cs-CZ" dirty="0" smtClean="0"/>
              <a:t>) a v druhé tkáni (hodnota intenzity B</a:t>
            </a:r>
            <a:r>
              <a:rPr lang="cs-CZ" baseline="-25000" dirty="0" smtClean="0"/>
              <a:t>XY</a:t>
            </a:r>
            <a:r>
              <a:rPr lang="cs-CZ" dirty="0" smtClean="0"/>
              <a:t>).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Následně hodnoty převádíme na logaritmus se základem 2 jejich podílu: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Jaké to má výhody?</a:t>
            </a:r>
          </a:p>
        </p:txBody>
      </p:sp>
      <p:graphicFrame>
        <p:nvGraphicFramePr>
          <p:cNvPr id="125954" name="Object 3"/>
          <p:cNvGraphicFramePr>
            <a:graphicFrameLocks noChangeAspect="1"/>
          </p:cNvGraphicFramePr>
          <p:nvPr/>
        </p:nvGraphicFramePr>
        <p:xfrm>
          <a:off x="3701257" y="3454405"/>
          <a:ext cx="17414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8" name="Rovnice" r:id="rId4" imgW="1104840" imgH="482400" progId="Equation.3">
                  <p:embed/>
                </p:oleObj>
              </mc:Choice>
              <mc:Fallback>
                <p:oleObj name="Rovnice" r:id="rId4" imgW="11048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257" y="3454405"/>
                        <a:ext cx="1741487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Pravděpodobnostní chování náhodné veličiny 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Pravděpodobnostní chování náhodné veličiny je jednoznačně popsáno tzv. </a:t>
            </a:r>
            <a:r>
              <a:rPr lang="cs-CZ" b="1" dirty="0" smtClean="0"/>
              <a:t>rozdělením pravděpodobnosti </a:t>
            </a:r>
            <a:r>
              <a:rPr lang="cs-CZ" dirty="0" smtClean="0"/>
              <a:t>náhodné veličiny 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pl-PL" b="1" dirty="0" smtClean="0"/>
              <a:t>Rozdělením náhodné veličiny </a:t>
            </a:r>
            <a:r>
              <a:rPr lang="pl-PL" b="1" i="1" dirty="0" smtClean="0"/>
              <a:t>X</a:t>
            </a:r>
            <a:r>
              <a:rPr lang="pl-PL" b="1" dirty="0" smtClean="0"/>
              <a:t> </a:t>
            </a:r>
            <a:r>
              <a:rPr lang="pl-PL" dirty="0" smtClean="0"/>
              <a:t>definované na prostoru  s pravdě</a:t>
            </a:r>
            <a:r>
              <a:rPr lang="cs-CZ" dirty="0" smtClean="0"/>
              <a:t>podobností </a:t>
            </a:r>
            <a:r>
              <a:rPr lang="cs-CZ" i="1" dirty="0" smtClean="0"/>
              <a:t>P</a:t>
            </a:r>
            <a:r>
              <a:rPr lang="cs-CZ" dirty="0" smtClean="0"/>
              <a:t> </a:t>
            </a:r>
            <a:r>
              <a:rPr lang="cs-CZ" b="1" dirty="0" smtClean="0"/>
              <a:t>rozumíme předpis</a:t>
            </a:r>
            <a:r>
              <a:rPr lang="cs-CZ" dirty="0" smtClean="0"/>
              <a:t>, který jednoznačně určuje všechny pravděpodobnosti typu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defRPr/>
            </a:pPr>
            <a:r>
              <a:rPr lang="cs-CZ" dirty="0" smtClean="0"/>
              <a:t>	pro každou	  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Distribuční funkce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Hustota – spojité náhodné veličiny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Pravděpodobnostní funkce – diskrétní náhodné veličiny</a:t>
            </a: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2312988" y="3857625"/>
          <a:ext cx="41640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Rovnice" r:id="rId4" imgW="2641320" imgH="228600" progId="Equation.3">
                  <p:embed/>
                </p:oleObj>
              </mc:Choice>
              <mc:Fallback>
                <p:oleObj name="Rovnice" r:id="rId4" imgW="264132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3857625"/>
                        <a:ext cx="416401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035744" y="4399610"/>
          <a:ext cx="68103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Rovnice" r:id="rId6" imgW="431640" imgH="164880" progId="Equation.3">
                  <p:embed/>
                </p:oleObj>
              </mc:Choice>
              <mc:Fallback>
                <p:oleObj name="Rovnice" r:id="rId6" imgW="43164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744" y="4399610"/>
                        <a:ext cx="681038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Opět vztah populace × vzorek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Rozdělení pravděpodobnosti představuje model cílové populace.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Pomocí vzorku (naměřených pozorování) se ptáme, jestli byl model správný – snažíme se z dat usuzovat na vlastnosti tohoto rozdělení pravděpodobnosti.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2038931" y="3286124"/>
          <a:ext cx="5066139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Popis rozdělení pravděpodobnosti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Distribuční funkce popisuje rozdělení pravděpodobnosti kumulativním způsobem.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Hustota a pravděpodobnostní funkce popisují rozdělení pravděpodobnosti pro jednotlivé „body“ (respektive intervaly) na reálné ose.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Distribuční funkce a hustota, respektive pravděpodobnostní funkce, jsou navzájem ekvivalentní, tedy známe-li jednu nepotřebujeme druhou.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Distribuční funkce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Vyjadřuje pravděpodobnost, že náhodná veličina X nepřekročí dané x na reálné ose.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Vlastnosti distribuční funkce?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</p:txBody>
      </p:sp>
      <p:graphicFrame>
        <p:nvGraphicFramePr>
          <p:cNvPr id="26629" name="Object 2"/>
          <p:cNvGraphicFramePr>
            <a:graphicFrameLocks noChangeAspect="1"/>
          </p:cNvGraphicFramePr>
          <p:nvPr/>
        </p:nvGraphicFramePr>
        <p:xfrm>
          <a:off x="2579688" y="2568575"/>
          <a:ext cx="39862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Rovnice" r:id="rId4" imgW="2527200" imgH="228600" progId="Equation.3">
                  <p:embed/>
                </p:oleObj>
              </mc:Choice>
              <mc:Fallback>
                <p:oleObj name="Rovnice" r:id="rId4" imgW="25272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2568575"/>
                        <a:ext cx="398621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12318</TotalTime>
  <Words>2517</Words>
  <Application>Microsoft Office PowerPoint</Application>
  <PresentationFormat>Předvádění na obrazovce (4:3)</PresentationFormat>
  <Paragraphs>402</Paragraphs>
  <Slides>53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8" baseType="lpstr">
      <vt:lpstr>Arial</vt:lpstr>
      <vt:lpstr>Calibri</vt:lpstr>
      <vt:lpstr>Wingdings</vt:lpstr>
      <vt:lpstr>Motiv sady Office</vt:lpstr>
      <vt:lpstr>Rovnice</vt:lpstr>
      <vt:lpstr>Přednáška IV.  Náhodná veličina, rozdělení pravděpodobnosti a reálná data</vt:lpstr>
      <vt:lpstr>Opakování – popis dat</vt:lpstr>
      <vt:lpstr>1. Náhodná veličina</vt:lpstr>
      <vt:lpstr>Pojem náhodná veličina</vt:lpstr>
      <vt:lpstr>Význam náhodných veličin</vt:lpstr>
      <vt:lpstr>Pravděpodobnostní chování náhodné veličiny </vt:lpstr>
      <vt:lpstr>Opět vztah populace × vzorek</vt:lpstr>
      <vt:lpstr>Popis rozdělení pravděpodobnosti</vt:lpstr>
      <vt:lpstr>Distribuční funkce</vt:lpstr>
      <vt:lpstr>Distribuční funkce</vt:lpstr>
      <vt:lpstr>Distribuční funkce</vt:lpstr>
      <vt:lpstr>Výběrová distribuční funkce</vt:lpstr>
      <vt:lpstr>Výběrová distribuční funkce – příklad</vt:lpstr>
      <vt:lpstr>Spojité a diskrétní náhodné veličiny</vt:lpstr>
      <vt:lpstr>F(x) a f(x) a p(x)</vt:lpstr>
      <vt:lpstr>Spojité a diskrétní náhodné veličiny - příklady</vt:lpstr>
      <vt:lpstr>Spojité a diskrétní náhodné veličiny - příklady</vt:lpstr>
      <vt:lpstr>Kvantilová funkce</vt:lpstr>
      <vt:lpstr>2. Charakteristiky náhodných veličin</vt:lpstr>
      <vt:lpstr>Co chceme u dat popsat?</vt:lpstr>
      <vt:lpstr>Charakteristiky náhodných veličin</vt:lpstr>
      <vt:lpstr>Charakteristiky náhodných veličin</vt:lpstr>
      <vt:lpstr>Charakteristiky náhodných veličin</vt:lpstr>
      <vt:lpstr>Význam střední hodnoty</vt:lpstr>
      <vt:lpstr>K čemu všechny ty funkce a čísla vlastně jsou?</vt:lpstr>
      <vt:lpstr>Příklad – srovnání</vt:lpstr>
      <vt:lpstr>3. Normální rozdělení pravděpodobnosti  a rozdělení z něj odvozená</vt:lpstr>
      <vt:lpstr>Normální rozdělení pravděpodobnosti</vt:lpstr>
      <vt:lpstr>Normální rozdělení pravděpodobnosti</vt:lpstr>
      <vt:lpstr>Normální rozdělení dle hodnot parametrů μ a σ2</vt:lpstr>
      <vt:lpstr>Normální rozdělení pravděpodobnosti</vt:lpstr>
      <vt:lpstr>Standardizované normální rozdělení</vt:lpstr>
      <vt:lpstr>Pravidlo ±3 sigma</vt:lpstr>
      <vt:lpstr>Pravidlo ±3 sigma – k čemu to je?</vt:lpstr>
      <vt:lpstr>Pravidlo ±3 sigma – k čemu to je?</vt:lpstr>
      <vt:lpstr>Pravidlo ±3 sigma – k čemu to je?</vt:lpstr>
      <vt:lpstr>Chí-kvadrát rozdělení</vt:lpstr>
      <vt:lpstr>Studentovo t rozdělení</vt:lpstr>
      <vt:lpstr>Log-normální rozdělení</vt:lpstr>
      <vt:lpstr>Binomické rozdělení</vt:lpstr>
      <vt:lpstr>Poissonovo rozdělení</vt:lpstr>
      <vt:lpstr>Poissonovo rozdělení – vliv λ</vt:lpstr>
      <vt:lpstr>Exponenciální rozdělení</vt:lpstr>
      <vt:lpstr>Bimodální rozdělení</vt:lpstr>
      <vt:lpstr>Existuje ±3 sigma i u asymetrických rozdělení?</vt:lpstr>
      <vt:lpstr>4. Transformace náhodných veličin</vt:lpstr>
      <vt:lpstr>Transformace náhodné veličiny</vt:lpstr>
      <vt:lpstr>Transformace náhodné veličiny</vt:lpstr>
      <vt:lpstr>Transformace náhodné veličiny – příklad</vt:lpstr>
      <vt:lpstr>Význam transformací pro zpracování dat</vt:lpstr>
      <vt:lpstr>1. Normalizace pozorovaných hodnot</vt:lpstr>
      <vt:lpstr>2. Standardizace normálních hodnot</vt:lpstr>
      <vt:lpstr>4. Lepší interpretace pozorovaných hodnot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BIOSTATISTIKA v matematické biologii</dc:title>
  <dc:creator>Pavlík</dc:creator>
  <cp:lastModifiedBy>Pavlík Tomáš RNDr. Ph.D.</cp:lastModifiedBy>
  <cp:revision>337</cp:revision>
  <dcterms:created xsi:type="dcterms:W3CDTF">2009-06-29T12:10:55Z</dcterms:created>
  <dcterms:modified xsi:type="dcterms:W3CDTF">2020-03-11T21:25:26Z</dcterms:modified>
</cp:coreProperties>
</file>