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6"/>
  </p:notesMasterIdLst>
  <p:sldIdLst>
    <p:sldId id="328" r:id="rId2"/>
    <p:sldId id="345" r:id="rId3"/>
    <p:sldId id="331" r:id="rId4"/>
    <p:sldId id="277" r:id="rId5"/>
    <p:sldId id="347" r:id="rId6"/>
    <p:sldId id="332" r:id="rId7"/>
    <p:sldId id="337" r:id="rId8"/>
    <p:sldId id="329" r:id="rId9"/>
    <p:sldId id="335" r:id="rId10"/>
    <p:sldId id="351" r:id="rId11"/>
    <p:sldId id="338" r:id="rId12"/>
    <p:sldId id="333" r:id="rId13"/>
    <p:sldId id="334" r:id="rId14"/>
    <p:sldId id="340" r:id="rId15"/>
    <p:sldId id="330" r:id="rId16"/>
    <p:sldId id="357" r:id="rId17"/>
    <p:sldId id="358" r:id="rId18"/>
    <p:sldId id="359" r:id="rId19"/>
    <p:sldId id="327" r:id="rId20"/>
    <p:sldId id="352" r:id="rId21"/>
    <p:sldId id="339" r:id="rId22"/>
    <p:sldId id="341" r:id="rId23"/>
    <p:sldId id="342" r:id="rId24"/>
    <p:sldId id="343" r:id="rId25"/>
    <p:sldId id="278" r:id="rId26"/>
    <p:sldId id="344" r:id="rId27"/>
    <p:sldId id="280" r:id="rId28"/>
    <p:sldId id="362" r:id="rId29"/>
    <p:sldId id="353" r:id="rId30"/>
    <p:sldId id="356" r:id="rId31"/>
    <p:sldId id="275" r:id="rId32"/>
    <p:sldId id="360" r:id="rId33"/>
    <p:sldId id="355" r:id="rId34"/>
    <p:sldId id="361" r:id="rId35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6.wmf"/><Relationship Id="rId6" Type="http://schemas.openxmlformats.org/officeDocument/2006/relationships/image" Target="../media/image33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Relationship Id="rId4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image" Target="../media/image5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6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8FEAF-5407-40D8-B13C-D71DD04E079C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1363"/>
            <a:ext cx="4937125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378825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26AE9-E6AA-4A55-91DC-93E0A044A17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582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20"/>
          <p:cNvSpPr>
            <a:spLocks noChangeArrowheads="1"/>
          </p:cNvSpPr>
          <p:nvPr userDrawn="1"/>
        </p:nvSpPr>
        <p:spPr bwMode="auto">
          <a:xfrm>
            <a:off x="2640013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r">
              <a:defRPr/>
            </a:pPr>
            <a:r>
              <a:rPr lang="cs-CZ" sz="1200" b="0" i="0"/>
              <a:t>Tomáš Pavlík</a:t>
            </a: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5214938" y="6473825"/>
            <a:ext cx="13144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cs-CZ" sz="1200" b="0" i="0"/>
              <a:t>Biostatistika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E4F77-2A5B-4709-8E73-81DBDB26DB5D}" type="datetimeFigureOut">
              <a:rPr lang="cs-CZ" smtClean="0"/>
              <a:pPr/>
              <a:t>11.03.2020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F8CFE-D8A9-4243-829A-0BFCCA908B39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7" name="Picture 18" descr="logo-IBA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170363" y="64404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9" descr="logomuni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1.bin"/><Relationship Id="rId3" Type="http://schemas.openxmlformats.org/officeDocument/2006/relationships/image" Target="../media/image3.png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5.wmf"/><Relationship Id="rId4" Type="http://schemas.openxmlformats.org/officeDocument/2006/relationships/image" Target="../media/image18.jpeg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png"/><Relationship Id="rId5" Type="http://schemas.openxmlformats.org/officeDocument/2006/relationships/image" Target="../media/image19.wmf"/><Relationship Id="rId4" Type="http://schemas.openxmlformats.org/officeDocument/2006/relationships/oleObject" Target="../embeddings/oleObject1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4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image" Target="../media/image3.png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8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0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13" Type="http://schemas.openxmlformats.org/officeDocument/2006/relationships/image" Target="../media/image31.wmf"/><Relationship Id="rId3" Type="http://schemas.openxmlformats.org/officeDocument/2006/relationships/image" Target="../media/image3.png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0.wmf"/><Relationship Id="rId5" Type="http://schemas.openxmlformats.org/officeDocument/2006/relationships/image" Target="../media/image26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24.bin"/><Relationship Id="rId4" Type="http://schemas.openxmlformats.org/officeDocument/2006/relationships/oleObject" Target="../embeddings/oleObject21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26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31.wmf"/><Relationship Id="rId3" Type="http://schemas.openxmlformats.org/officeDocument/2006/relationships/image" Target="../media/image3.png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30.wmf"/><Relationship Id="rId5" Type="http://schemas.openxmlformats.org/officeDocument/2006/relationships/image" Target="../media/image26.wmf"/><Relationship Id="rId15" Type="http://schemas.openxmlformats.org/officeDocument/2006/relationships/image" Target="../media/image33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32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4.wmf"/><Relationship Id="rId4" Type="http://schemas.openxmlformats.org/officeDocument/2006/relationships/oleObject" Target="../embeddings/oleObject3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image" Target="../media/image3.png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38.wmf"/><Relationship Id="rId5" Type="http://schemas.openxmlformats.org/officeDocument/2006/relationships/image" Target="../media/image35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3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3" Type="http://schemas.openxmlformats.org/officeDocument/2006/relationships/image" Target="../media/image3.png"/><Relationship Id="rId7" Type="http://schemas.openxmlformats.org/officeDocument/2006/relationships/image" Target="../media/image40.wmf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42.wmf"/><Relationship Id="rId5" Type="http://schemas.openxmlformats.org/officeDocument/2006/relationships/image" Target="../media/image39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41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42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image" Target="../media/image3.png"/><Relationship Id="rId7" Type="http://schemas.openxmlformats.org/officeDocument/2006/relationships/image" Target="../media/image4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7.wmf"/><Relationship Id="rId5" Type="http://schemas.openxmlformats.org/officeDocument/2006/relationships/image" Target="../media/image44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9.bin"/><Relationship Id="rId3" Type="http://schemas.openxmlformats.org/officeDocument/2006/relationships/oleObject" Target="../embeddings/oleObject47.bin"/><Relationship Id="rId7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3.png"/><Relationship Id="rId4" Type="http://schemas.openxmlformats.org/officeDocument/2006/relationships/image" Target="../media/image48.wmf"/><Relationship Id="rId9" Type="http://schemas.openxmlformats.org/officeDocument/2006/relationships/image" Target="../media/image50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image" Target="../media/image3.png"/><Relationship Id="rId7" Type="http://schemas.openxmlformats.org/officeDocument/2006/relationships/image" Target="../media/image5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1.bin"/><Relationship Id="rId11" Type="http://schemas.openxmlformats.org/officeDocument/2006/relationships/image" Target="../media/image54.wmf"/><Relationship Id="rId5" Type="http://schemas.openxmlformats.org/officeDocument/2006/relationships/image" Target="../media/image51.wmf"/><Relationship Id="rId10" Type="http://schemas.openxmlformats.org/officeDocument/2006/relationships/oleObject" Target="../embeddings/oleObject53.bin"/><Relationship Id="rId4" Type="http://schemas.openxmlformats.org/officeDocument/2006/relationships/oleObject" Target="../embeddings/oleObject50.bin"/><Relationship Id="rId9" Type="http://schemas.openxmlformats.org/officeDocument/2006/relationships/image" Target="../media/image53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55.wmf"/><Relationship Id="rId4" Type="http://schemas.openxmlformats.org/officeDocument/2006/relationships/oleObject" Target="../embeddings/oleObject54.bin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jpeg"/><Relationship Id="rId4" Type="http://schemas.openxmlformats.org/officeDocument/2006/relationships/image" Target="../media/image59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214422"/>
            <a:ext cx="7772400" cy="2143140"/>
          </a:xfrm>
        </p:spPr>
        <p:txBody>
          <a:bodyPr>
            <a:normAutofit/>
          </a:bodyPr>
          <a:lstStyle/>
          <a:p>
            <a:r>
              <a:rPr lang="cs-CZ" dirty="0" smtClean="0"/>
              <a:t>Přednáška V. </a:t>
            </a:r>
            <a:br>
              <a:rPr lang="cs-CZ" dirty="0" smtClean="0"/>
            </a:br>
            <a:r>
              <a:rPr lang="cs-CZ" dirty="0" smtClean="0"/>
              <a:t> Úvod do teorie odhadu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752600"/>
          </a:xfrm>
        </p:spPr>
        <p:txBody>
          <a:bodyPr>
            <a:noAutofit/>
          </a:bodyPr>
          <a:lstStyle/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Pojmy a principy teorie odhadu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Nestranné odhady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Metoda maximální věrohodnosti</a:t>
            </a:r>
          </a:p>
          <a:p>
            <a:pPr indent="265113" algn="l">
              <a:lnSpc>
                <a:spcPct val="120000"/>
              </a:lnSpc>
              <a:buBlip>
                <a:blip r:embed="rId2"/>
              </a:buBlip>
              <a:defRPr/>
            </a:pPr>
            <a:r>
              <a:rPr lang="cs-CZ" sz="2000" dirty="0" smtClean="0">
                <a:solidFill>
                  <a:schemeClr val="tx1"/>
                </a:solidFill>
              </a:rPr>
              <a:t>Průměr vs. medián</a:t>
            </a:r>
          </a:p>
        </p:txBody>
      </p:sp>
      <p:pic>
        <p:nvPicPr>
          <p:cNvPr id="4" name="Obrázek 3" descr="esf-komplet-barv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72000" y="5172640"/>
            <a:ext cx="5400000" cy="9206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2.</a:t>
            </a:r>
            <a:r>
              <a:rPr lang="en-US" sz="4000" dirty="0" smtClean="0"/>
              <a:t> </a:t>
            </a:r>
            <a:r>
              <a:rPr lang="cs-CZ" sz="4000" dirty="0" smtClean="0"/>
              <a:t>Nestranné odhady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Střední kvadratická chyba odhadu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Významnou rizikovou funkcí ve statistice je tzv. </a:t>
            </a:r>
            <a:r>
              <a:rPr lang="cs-CZ" b="1" dirty="0" smtClean="0"/>
              <a:t>střední kvadratická chyba odhadu </a:t>
            </a:r>
            <a:r>
              <a:rPr lang="cs-CZ" dirty="0" smtClean="0"/>
              <a:t>(„</a:t>
            </a:r>
            <a:r>
              <a:rPr lang="cs-CZ" dirty="0" err="1" smtClean="0"/>
              <a:t>mean</a:t>
            </a:r>
            <a:r>
              <a:rPr lang="cs-CZ" dirty="0" smtClean="0"/>
              <a:t> </a:t>
            </a:r>
            <a:r>
              <a:rPr lang="cs-CZ" dirty="0" err="1" smtClean="0"/>
              <a:t>squared</a:t>
            </a:r>
            <a:r>
              <a:rPr lang="cs-CZ" dirty="0" smtClean="0"/>
              <a:t> </a:t>
            </a:r>
            <a:r>
              <a:rPr lang="cs-CZ" dirty="0" err="1" smtClean="0"/>
              <a:t>error</a:t>
            </a:r>
            <a:r>
              <a:rPr lang="cs-CZ" dirty="0" smtClean="0"/>
              <a:t>“) definovaná jako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Výraz pro </a:t>
            </a:r>
            <a:r>
              <a:rPr lang="cs-CZ" i="1" dirty="0" smtClean="0"/>
              <a:t>MSE</a:t>
            </a:r>
            <a:r>
              <a:rPr lang="cs-CZ" dirty="0" smtClean="0"/>
              <a:t>, respektive </a:t>
            </a:r>
            <a:r>
              <a:rPr lang="cs-CZ" i="1" dirty="0" smtClean="0"/>
              <a:t>MSE</a:t>
            </a:r>
            <a:r>
              <a:rPr lang="cs-CZ" dirty="0" smtClean="0"/>
              <a:t> odhadu</a:t>
            </a:r>
            <a:r>
              <a:rPr lang="cs-CZ" i="1" dirty="0" smtClean="0"/>
              <a:t>, </a:t>
            </a:r>
            <a:r>
              <a:rPr lang="cs-CZ" dirty="0" smtClean="0"/>
              <a:t>se dá rozdělit na dvě komponenty – </a:t>
            </a:r>
            <a:r>
              <a:rPr lang="cs-CZ" b="1" dirty="0" smtClean="0"/>
              <a:t>vychýlení</a:t>
            </a:r>
            <a:r>
              <a:rPr lang="cs-CZ" dirty="0" smtClean="0"/>
              <a:t> (jeho druhou mocninu) a </a:t>
            </a:r>
            <a:r>
              <a:rPr lang="cs-CZ" b="1" dirty="0" smtClean="0"/>
              <a:t>variabilitu</a:t>
            </a:r>
            <a:r>
              <a:rPr lang="cs-CZ" dirty="0" smtClean="0"/>
              <a:t>:</a:t>
            </a:r>
          </a:p>
        </p:txBody>
      </p:sp>
      <p:graphicFrame>
        <p:nvGraphicFramePr>
          <p:cNvPr id="66561" name="Object 1"/>
          <p:cNvGraphicFramePr>
            <a:graphicFrameLocks noChangeAspect="1"/>
          </p:cNvGraphicFramePr>
          <p:nvPr/>
        </p:nvGraphicFramePr>
        <p:xfrm>
          <a:off x="3324225" y="2643188"/>
          <a:ext cx="24971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9" name="Rovnice" r:id="rId4" imgW="1587240" imgH="241200" progId="Equation.3">
                  <p:embed/>
                </p:oleObj>
              </mc:Choice>
              <mc:Fallback>
                <p:oleObj name="Rovnice" r:id="rId4" imgW="1587240" imgH="241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5" y="2643188"/>
                        <a:ext cx="249713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2" name="Object 2"/>
          <p:cNvGraphicFramePr>
            <a:graphicFrameLocks noChangeAspect="1"/>
          </p:cNvGraphicFramePr>
          <p:nvPr/>
        </p:nvGraphicFramePr>
        <p:xfrm>
          <a:off x="1168400" y="4024313"/>
          <a:ext cx="680878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70" name="Rovnice" r:id="rId6" imgW="4330440" imgH="482400" progId="Equation.3">
                  <p:embed/>
                </p:oleObj>
              </mc:Choice>
              <mc:Fallback>
                <p:oleObj name="Rovnice" r:id="rId6" imgW="433044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8400" y="4024313"/>
                        <a:ext cx="6808788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Obdélník 5"/>
          <p:cNvSpPr/>
          <p:nvPr/>
        </p:nvSpPr>
        <p:spPr>
          <a:xfrm>
            <a:off x="2200840" y="5357826"/>
            <a:ext cx="23077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vychýlení</a:t>
            </a:r>
            <a:r>
              <a:rPr lang="cs-CZ" baseline="30000" dirty="0" smtClean="0">
                <a:solidFill>
                  <a:srgbClr val="FF0000"/>
                </a:solidFill>
              </a:rPr>
              <a:t>2</a:t>
            </a:r>
            <a:r>
              <a:rPr lang="cs-CZ" dirty="0" smtClean="0">
                <a:solidFill>
                  <a:srgbClr val="FF0000"/>
                </a:solidFill>
              </a:rPr>
              <a:t> + variabilita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7" name="Šipka dolů 6"/>
          <p:cNvSpPr/>
          <p:nvPr/>
        </p:nvSpPr>
        <p:spPr>
          <a:xfrm flipV="1">
            <a:off x="2813098" y="4821834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lů 7"/>
          <p:cNvSpPr/>
          <p:nvPr/>
        </p:nvSpPr>
        <p:spPr>
          <a:xfrm flipV="1">
            <a:off x="3714744" y="4821834"/>
            <a:ext cx="142876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309836" y="5702874"/>
            <a:ext cx="20914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dirty="0" smtClean="0">
                <a:solidFill>
                  <a:srgbClr val="FF0000"/>
                </a:solidFill>
              </a:rPr>
              <a:t>„</a:t>
            </a:r>
            <a:r>
              <a:rPr lang="en-US" dirty="0" smtClean="0">
                <a:solidFill>
                  <a:srgbClr val="FF0000"/>
                </a:solidFill>
              </a:rPr>
              <a:t>bias</a:t>
            </a:r>
            <a:r>
              <a:rPr lang="cs-CZ" baseline="30000" dirty="0" smtClean="0">
                <a:solidFill>
                  <a:srgbClr val="FF0000"/>
                </a:solidFill>
              </a:rPr>
              <a:t>2</a:t>
            </a:r>
            <a:r>
              <a:rPr lang="cs-CZ" dirty="0" smtClean="0">
                <a:solidFill>
                  <a:srgbClr val="FF0000"/>
                </a:solidFill>
              </a:rPr>
              <a:t>“ + „</a:t>
            </a:r>
            <a:r>
              <a:rPr lang="en-US" dirty="0" smtClean="0">
                <a:solidFill>
                  <a:srgbClr val="FF0000"/>
                </a:solidFill>
              </a:rPr>
              <a:t>precision</a:t>
            </a:r>
            <a:r>
              <a:rPr lang="cs-CZ" dirty="0" smtClean="0">
                <a:solidFill>
                  <a:srgbClr val="FF0000"/>
                </a:solidFill>
              </a:rPr>
              <a:t>“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387430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dva odhady neznámého parametru </a:t>
            </a:r>
            <a:r>
              <a:rPr lang="el-GR" dirty="0" smtClean="0"/>
              <a:t>θ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Jeden je vychýlený s malou variabilitou. 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Druhý je nevychýlený s větší variabilitou.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Ne vždy musí být lepším odhadem ten, který je nevychýlený!</a:t>
            </a:r>
          </a:p>
        </p:txBody>
      </p:sp>
      <p:pic>
        <p:nvPicPr>
          <p:cNvPr id="6" name="Obrázek 5" descr="bias_variance.jpeg"/>
          <p:cNvPicPr>
            <a:picLocks noChangeAspect="1"/>
          </p:cNvPicPr>
          <p:nvPr/>
        </p:nvPicPr>
        <p:blipFill>
          <a:blip r:embed="rId4" cstate="print"/>
          <a:srcRect l="13169" t="13115" r="7589" b="7526"/>
          <a:stretch>
            <a:fillRect/>
          </a:stretch>
        </p:blipFill>
        <p:spPr>
          <a:xfrm>
            <a:off x="4500562" y="1714488"/>
            <a:ext cx="3600000" cy="3600000"/>
          </a:xfrm>
          <a:prstGeom prst="rect">
            <a:avLst/>
          </a:prstGeom>
        </p:spPr>
      </p:pic>
      <p:cxnSp>
        <p:nvCxnSpPr>
          <p:cNvPr id="8" name="Přímá spojovací čára 7"/>
          <p:cNvCxnSpPr/>
          <p:nvPr/>
        </p:nvCxnSpPr>
        <p:spPr>
          <a:xfrm>
            <a:off x="4500562" y="5668038"/>
            <a:ext cx="360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 flipH="1" flipV="1">
            <a:off x="6233180" y="5668038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5400000" flipH="1" flipV="1">
            <a:off x="6412739" y="5668038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6233180" y="5000636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 flipH="1" flipV="1">
            <a:off x="6412739" y="5000636"/>
            <a:ext cx="1428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6929454" y="4110343"/>
            <a:ext cx="1413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Výběrové rozdělení </a:t>
            </a:r>
          </a:p>
          <a:p>
            <a:r>
              <a:rPr lang="cs-CZ" sz="1200" dirty="0" smtClean="0"/>
              <a:t>odhadu    . 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6643702" y="2467269"/>
            <a:ext cx="14132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Výběrové rozdělení </a:t>
            </a:r>
          </a:p>
          <a:p>
            <a:r>
              <a:rPr lang="cs-CZ" sz="1200" dirty="0" smtClean="0"/>
              <a:t>odhadu </a:t>
            </a:r>
            <a:r>
              <a:rPr lang="cs-CZ" sz="1200" i="1" dirty="0" smtClean="0"/>
              <a:t>   </a:t>
            </a:r>
            <a:r>
              <a:rPr lang="cs-CZ" sz="1200" dirty="0" smtClean="0"/>
              <a:t>.</a:t>
            </a:r>
            <a:endParaRPr lang="cs-CZ" sz="1200" dirty="0"/>
          </a:p>
        </p:txBody>
      </p:sp>
      <p:sp>
        <p:nvSpPr>
          <p:cNvPr id="14" name="Obdélník 13"/>
          <p:cNvSpPr/>
          <p:nvPr/>
        </p:nvSpPr>
        <p:spPr>
          <a:xfrm>
            <a:off x="8016512" y="5009689"/>
            <a:ext cx="75091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Statistika</a:t>
            </a:r>
            <a:endParaRPr lang="cs-CZ" sz="1200" dirty="0"/>
          </a:p>
        </p:txBody>
      </p:sp>
      <p:sp>
        <p:nvSpPr>
          <p:cNvPr id="15" name="Obdélník 14"/>
          <p:cNvSpPr/>
          <p:nvPr/>
        </p:nvSpPr>
        <p:spPr>
          <a:xfrm>
            <a:off x="8017825" y="5667738"/>
            <a:ext cx="8686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Skutečnost</a:t>
            </a:r>
            <a:endParaRPr lang="cs-CZ" sz="1200" dirty="0"/>
          </a:p>
        </p:txBody>
      </p:sp>
      <p:graphicFrame>
        <p:nvGraphicFramePr>
          <p:cNvPr id="99331" name="Object 3"/>
          <p:cNvGraphicFramePr>
            <a:graphicFrameLocks noChangeAspect="1"/>
          </p:cNvGraphicFramePr>
          <p:nvPr/>
        </p:nvGraphicFramePr>
        <p:xfrm>
          <a:off x="6204603" y="5748768"/>
          <a:ext cx="179389" cy="25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1" name="Rovnice" r:id="rId5" imgW="126720" imgH="177480" progId="Equation.3">
                  <p:embed/>
                </p:oleObj>
              </mc:Choice>
              <mc:Fallback>
                <p:oleObj name="Rovnice" r:id="rId5" imgW="126720" imgH="177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4603" y="5748768"/>
                        <a:ext cx="179389" cy="25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2" name="Object 4"/>
          <p:cNvGraphicFramePr>
            <a:graphicFrameLocks noChangeAspect="1"/>
          </p:cNvGraphicFramePr>
          <p:nvPr/>
        </p:nvGraphicFramePr>
        <p:xfrm>
          <a:off x="5885610" y="5281628"/>
          <a:ext cx="374682" cy="25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2" name="Rovnice" r:id="rId7" imgW="342720" imgH="228600" progId="Equation.3">
                  <p:embed/>
                </p:oleObj>
              </mc:Choice>
              <mc:Fallback>
                <p:oleObj name="Rovnice" r:id="rId7" imgW="34272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5610" y="5281628"/>
                        <a:ext cx="374682" cy="25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3" name="Object 5"/>
          <p:cNvGraphicFramePr>
            <a:graphicFrameLocks noChangeAspect="1"/>
          </p:cNvGraphicFramePr>
          <p:nvPr/>
        </p:nvGraphicFramePr>
        <p:xfrm>
          <a:off x="6530226" y="5281628"/>
          <a:ext cx="445424" cy="25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3" name="Rovnice" r:id="rId9" imgW="406080" imgH="228600" progId="Equation.3">
                  <p:embed/>
                </p:oleObj>
              </mc:Choice>
              <mc:Fallback>
                <p:oleObj name="Rovnice" r:id="rId9" imgW="4060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226" y="5281628"/>
                        <a:ext cx="445424" cy="25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6"/>
          <p:cNvGraphicFramePr>
            <a:graphicFrameLocks noChangeAspect="1"/>
          </p:cNvGraphicFramePr>
          <p:nvPr/>
        </p:nvGraphicFramePr>
        <p:xfrm>
          <a:off x="7215206" y="2655410"/>
          <a:ext cx="188199" cy="2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4" name="Rovnice" r:id="rId11" imgW="177480" imgH="203040" progId="Equation.3">
                  <p:embed/>
                </p:oleObj>
              </mc:Choice>
              <mc:Fallback>
                <p:oleObj name="Rovnice" r:id="rId11" imgW="17748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5206" y="2655410"/>
                        <a:ext cx="188199" cy="2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5" name="Object 7"/>
          <p:cNvGraphicFramePr>
            <a:graphicFrameLocks noChangeAspect="1"/>
          </p:cNvGraphicFramePr>
          <p:nvPr/>
        </p:nvGraphicFramePr>
        <p:xfrm>
          <a:off x="7500958" y="4304362"/>
          <a:ext cx="134733" cy="21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5" name="Rovnice" r:id="rId13" imgW="126720" imgH="203040" progId="Equation.3">
                  <p:embed/>
                </p:oleObj>
              </mc:Choice>
              <mc:Fallback>
                <p:oleObj name="Rovnice" r:id="rId13" imgW="126720" imgH="203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0958" y="4304362"/>
                        <a:ext cx="134733" cy="21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8" name="Přímá spojovací šipka 27"/>
          <p:cNvCxnSpPr/>
          <p:nvPr/>
        </p:nvCxnSpPr>
        <p:spPr>
          <a:xfrm rot="5400000" flipH="1" flipV="1">
            <a:off x="6054003" y="5098269"/>
            <a:ext cx="214314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 rot="16200000" flipV="1">
            <a:off x="6509497" y="5098270"/>
            <a:ext cx="214314" cy="1428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Nestrannost</a:t>
            </a:r>
            <a:endParaRPr lang="cs-CZ" dirty="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Celkem </a:t>
            </a:r>
            <a:r>
              <a:rPr lang="cs-CZ" b="1" dirty="0" smtClean="0"/>
              <a:t>logickým omezením odhadů</a:t>
            </a:r>
            <a:r>
              <a:rPr lang="cs-CZ" dirty="0" smtClean="0"/>
              <a:t>, které nás zajímají, </a:t>
            </a:r>
            <a:r>
              <a:rPr lang="cs-CZ" b="1" dirty="0" smtClean="0"/>
              <a:t>je jejich nestrannost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Odhad </a:t>
            </a:r>
            <a:r>
              <a:rPr lang="cs-CZ" i="1" dirty="0" smtClean="0"/>
              <a:t>d</a:t>
            </a:r>
            <a:r>
              <a:rPr lang="cs-CZ" dirty="0" smtClean="0"/>
              <a:t>(</a:t>
            </a:r>
            <a:r>
              <a:rPr lang="cs-CZ" b="1" i="1" dirty="0" smtClean="0"/>
              <a:t>x</a:t>
            </a:r>
            <a:r>
              <a:rPr lang="cs-CZ" dirty="0" smtClean="0"/>
              <a:t>) parametru </a:t>
            </a:r>
            <a:r>
              <a:rPr lang="el-GR" dirty="0" smtClean="0"/>
              <a:t>θ</a:t>
            </a:r>
            <a:r>
              <a:rPr lang="cs-CZ" dirty="0" smtClean="0"/>
              <a:t> je nestranný když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Platí tedy: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V množině nestranných odhadů se poté </a:t>
            </a:r>
            <a:r>
              <a:rPr lang="cs-CZ" b="1" dirty="0" smtClean="0"/>
              <a:t>snažíme najít odhad s nejmenší variabilitou</a:t>
            </a:r>
            <a:r>
              <a:rPr lang="cs-CZ" dirty="0" smtClean="0"/>
              <a:t> – abychom měli i minimální </a:t>
            </a:r>
            <a:r>
              <a:rPr lang="cs-CZ" i="1" dirty="0" smtClean="0"/>
              <a:t>MSE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V úvodní přednášce jsme mluvili o zkreslení výsledků („</a:t>
            </a:r>
            <a:r>
              <a:rPr lang="en-US" dirty="0" smtClean="0"/>
              <a:t>biased results</a:t>
            </a:r>
            <a:r>
              <a:rPr lang="cs-CZ" dirty="0" smtClean="0"/>
              <a:t>“) – nestrannost je ve své podstatě to samé.</a:t>
            </a: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3032919" y="2424108"/>
          <a:ext cx="30781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Rovnice" r:id="rId4" imgW="1955520" imgH="228600" progId="Equation.3">
                  <p:embed/>
                </p:oleObj>
              </mc:Choice>
              <mc:Fallback>
                <p:oleObj name="Rovnice" r:id="rId4" imgW="19555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32919" y="2424108"/>
                        <a:ext cx="307816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Obrázek 4" descr="600px-Icon-Warning-Red.svg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2874169" y="3424238"/>
          <a:ext cx="339566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5" name="Rovnice" r:id="rId7" imgW="2158920" imgH="228600" progId="Equation.3">
                  <p:embed/>
                </p:oleObj>
              </mc:Choice>
              <mc:Fallback>
                <p:oleObj name="Rovnice" r:id="rId7" imgW="215892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4169" y="3424238"/>
                        <a:ext cx="339566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 – nestranný odhad?</a:t>
            </a:r>
            <a:endParaRPr lang="cs-CZ" dirty="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Normální rozdělení pravděpodobnosti: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err="1" smtClean="0"/>
              <a:t>Poissonovo</a:t>
            </a:r>
            <a:r>
              <a:rPr lang="cs-CZ" dirty="0" smtClean="0"/>
              <a:t> rozdělení pravděpodobnosti: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Použití průměru pro tato rozdělení má smysl, ale je třeba si ověřit dané rozdělení pravděpodobnosti.</a:t>
            </a:r>
          </a:p>
        </p:txBody>
      </p:sp>
      <p:graphicFrame>
        <p:nvGraphicFramePr>
          <p:cNvPr id="100353" name="Object 1"/>
          <p:cNvGraphicFramePr>
            <a:graphicFrameLocks noChangeAspect="1"/>
          </p:cNvGraphicFramePr>
          <p:nvPr/>
        </p:nvGraphicFramePr>
        <p:xfrm>
          <a:off x="2114550" y="1982783"/>
          <a:ext cx="49149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1" name="Rovnice" r:id="rId4" imgW="3124080" imgH="507960" progId="Equation.3">
                  <p:embed/>
                </p:oleObj>
              </mc:Choice>
              <mc:Fallback>
                <p:oleObj name="Rovnice" r:id="rId4" imgW="3124080" imgH="50796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4550" y="1982783"/>
                        <a:ext cx="491490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354" name="Object 2"/>
          <p:cNvGraphicFramePr>
            <a:graphicFrameLocks noChangeAspect="1"/>
          </p:cNvGraphicFramePr>
          <p:nvPr/>
        </p:nvGraphicFramePr>
        <p:xfrm>
          <a:off x="2132013" y="3502025"/>
          <a:ext cx="4875212" cy="763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0362" name="Rovnice" r:id="rId6" imgW="3098520" imgH="482400" progId="Equation.3">
                  <p:embed/>
                </p:oleObj>
              </mc:Choice>
              <mc:Fallback>
                <p:oleObj name="Rovnice" r:id="rId6" imgW="309852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3502025"/>
                        <a:ext cx="4875212" cy="763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Nestranný odhad – příklad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Měříme čas, který trvá lékaři určitá činnost (např. ambulantní ošetření). Chceme najít odhad maxima tohoto času, tedy jak maximálně dlouho mu daná činnost může trvat.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Uvažujme rovnoměrně spojité rozdělení pravděpodobnosti na intervalu </a:t>
            </a:r>
            <a:r>
              <a:rPr lang="en-US" dirty="0" smtClean="0"/>
              <a:t>[</a:t>
            </a:r>
            <a:r>
              <a:rPr lang="cs-CZ" dirty="0" smtClean="0"/>
              <a:t>0,</a:t>
            </a:r>
            <a:r>
              <a:rPr lang="el-GR" dirty="0" smtClean="0"/>
              <a:t>θ</a:t>
            </a:r>
            <a:r>
              <a:rPr lang="en-US" dirty="0" smtClean="0"/>
              <a:t>]</a:t>
            </a:r>
            <a:r>
              <a:rPr lang="cs-CZ" dirty="0" smtClean="0"/>
              <a:t>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Jak můžeme hodnotu </a:t>
            </a:r>
            <a:r>
              <a:rPr lang="el-GR" dirty="0" smtClean="0"/>
              <a:t>θ</a:t>
            </a:r>
            <a:r>
              <a:rPr lang="cs-CZ" dirty="0" smtClean="0"/>
              <a:t> odhadnout?</a:t>
            </a:r>
          </a:p>
        </p:txBody>
      </p:sp>
      <p:pic>
        <p:nvPicPr>
          <p:cNvPr id="4" name="Obrázek 3" descr="Uniform_distribution_PDF.png"/>
          <p:cNvPicPr>
            <a:picLocks noChangeAspect="1"/>
          </p:cNvPicPr>
          <p:nvPr/>
        </p:nvPicPr>
        <p:blipFill>
          <a:blip r:embed="rId4" cstate="print"/>
          <a:srcRect t="10075" r="2857"/>
          <a:stretch>
            <a:fillRect/>
          </a:stretch>
        </p:blipFill>
        <p:spPr>
          <a:xfrm>
            <a:off x="5072066" y="3929066"/>
            <a:ext cx="3208797" cy="2232000"/>
          </a:xfrm>
          <a:prstGeom prst="rect">
            <a:avLst/>
          </a:prstGeom>
        </p:spPr>
      </p:pic>
      <p:graphicFrame>
        <p:nvGraphicFramePr>
          <p:cNvPr id="96257" name="Object 1"/>
          <p:cNvGraphicFramePr>
            <a:graphicFrameLocks noChangeAspect="1"/>
          </p:cNvGraphicFramePr>
          <p:nvPr/>
        </p:nvGraphicFramePr>
        <p:xfrm>
          <a:off x="936625" y="3786188"/>
          <a:ext cx="3397250" cy="104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1" name="Rovnice" r:id="rId5" imgW="2158920" imgH="660240" progId="Equation.3">
                  <p:embed/>
                </p:oleObj>
              </mc:Choice>
              <mc:Fallback>
                <p:oleObj name="Rovnice" r:id="rId5" imgW="2158920" imgH="6602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3786188"/>
                        <a:ext cx="3397250" cy="10461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Nestranný odhad – příklad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tedy náhodný výběr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,…,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 i.i.</a:t>
            </a:r>
            <a:r>
              <a:rPr lang="cs-CZ" dirty="0" err="1" smtClean="0"/>
              <a:t>d</a:t>
            </a:r>
            <a:r>
              <a:rPr lang="cs-CZ" dirty="0" smtClean="0"/>
              <a:t>. z rozdělení </a:t>
            </a:r>
            <a:r>
              <a:rPr lang="cs-CZ" i="1" dirty="0" err="1" smtClean="0"/>
              <a:t>Rs</a:t>
            </a:r>
            <a:r>
              <a:rPr lang="en-US" dirty="0" smtClean="0"/>
              <a:t>[</a:t>
            </a:r>
            <a:r>
              <a:rPr lang="cs-CZ" dirty="0" smtClean="0"/>
              <a:t>0,</a:t>
            </a:r>
            <a:r>
              <a:rPr lang="el-GR" dirty="0" smtClean="0"/>
              <a:t>θ</a:t>
            </a:r>
            <a:r>
              <a:rPr lang="en-US" dirty="0" smtClean="0"/>
              <a:t>]</a:t>
            </a:r>
            <a:r>
              <a:rPr lang="cs-CZ" dirty="0" smtClean="0"/>
              <a:t>, které ještě seřadíme podle velikosti: </a:t>
            </a:r>
            <a:r>
              <a:rPr lang="cs-CZ" i="1" dirty="0" smtClean="0"/>
              <a:t>X</a:t>
            </a:r>
            <a:r>
              <a:rPr lang="cs-CZ" baseline="-25000" dirty="0" smtClean="0"/>
              <a:t>(1)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(2)</a:t>
            </a:r>
            <a:r>
              <a:rPr lang="cs-CZ" dirty="0" smtClean="0"/>
              <a:t>,…,</a:t>
            </a:r>
            <a:r>
              <a:rPr lang="cs-CZ" i="1" dirty="0" smtClean="0"/>
              <a:t>X</a:t>
            </a:r>
            <a:r>
              <a:rPr lang="cs-CZ" baseline="-25000" dirty="0" smtClean="0"/>
              <a:t>(n)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dvě zajímavé hodnoty: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Uvažujeme dva odhady:</a:t>
            </a:r>
          </a:p>
        </p:txBody>
      </p:sp>
      <p:graphicFrame>
        <p:nvGraphicFramePr>
          <p:cNvPr id="103426" name="Object 2"/>
          <p:cNvGraphicFramePr>
            <a:graphicFrameLocks noChangeAspect="1"/>
          </p:cNvGraphicFramePr>
          <p:nvPr/>
        </p:nvGraphicFramePr>
        <p:xfrm>
          <a:off x="964196" y="2609933"/>
          <a:ext cx="10398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2" name="Rovnice" r:id="rId4" imgW="660240" imgH="228600" progId="Equation.3">
                  <p:embed/>
                </p:oleObj>
              </mc:Choice>
              <mc:Fallback>
                <p:oleObj name="Rovnice" r:id="rId4" imgW="66024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4196" y="2609933"/>
                        <a:ext cx="10398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964196" y="3643314"/>
          <a:ext cx="140017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3" name="Rovnice" r:id="rId6" imgW="888840" imgH="533160" progId="Equation.3">
                  <p:embed/>
                </p:oleObj>
              </mc:Choice>
              <mc:Fallback>
                <p:oleObj name="Rovnice" r:id="rId6" imgW="888840" imgH="5331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4196" y="3643314"/>
                        <a:ext cx="140017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8" name="Object 4"/>
          <p:cNvGraphicFramePr>
            <a:graphicFrameLocks noChangeAspect="1"/>
          </p:cNvGraphicFramePr>
          <p:nvPr/>
        </p:nvGraphicFramePr>
        <p:xfrm>
          <a:off x="2675521" y="2599614"/>
          <a:ext cx="1360487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4" name="Rovnice" r:id="rId8" imgW="863280" imgH="241200" progId="Equation.3">
                  <p:embed/>
                </p:oleObj>
              </mc:Choice>
              <mc:Fallback>
                <p:oleObj name="Rovnice" r:id="rId8" imgW="8632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5521" y="2599614"/>
                        <a:ext cx="1360487" cy="382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964196" y="5126038"/>
          <a:ext cx="242093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45" name="Rovnice" r:id="rId10" imgW="1536480" imgH="533160" progId="Equation.3">
                  <p:embed/>
                </p:oleObj>
              </mc:Choice>
              <mc:Fallback>
                <p:oleObj name="Rovnice" r:id="rId10" imgW="1536480" imgH="533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4196" y="5126038"/>
                        <a:ext cx="2420938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Obdélník 8"/>
          <p:cNvSpPr/>
          <p:nvPr/>
        </p:nvSpPr>
        <p:spPr>
          <a:xfrm>
            <a:off x="3786182" y="5364158"/>
            <a:ext cx="15721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Který je lepší? 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0" name="Pravá složená závorka 9"/>
          <p:cNvSpPr/>
          <p:nvPr/>
        </p:nvSpPr>
        <p:spPr>
          <a:xfrm>
            <a:off x="3428992" y="5191634"/>
            <a:ext cx="285752" cy="714380"/>
          </a:xfrm>
          <a:prstGeom prst="rightBrace">
            <a:avLst>
              <a:gd name="adj1" fmla="val 17653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Nestranný odhad – příklad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tedy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,…,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, které seřadíme podle velikosti: </a:t>
            </a:r>
            <a:r>
              <a:rPr lang="cs-CZ" i="1" dirty="0" smtClean="0"/>
              <a:t>X</a:t>
            </a:r>
            <a:r>
              <a:rPr lang="cs-CZ" baseline="-25000" dirty="0" smtClean="0"/>
              <a:t>(1)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(2)</a:t>
            </a:r>
            <a:r>
              <a:rPr lang="cs-CZ" dirty="0" smtClean="0"/>
              <a:t>,…,</a:t>
            </a:r>
            <a:r>
              <a:rPr lang="cs-CZ" i="1" dirty="0" smtClean="0"/>
              <a:t>X</a:t>
            </a:r>
            <a:r>
              <a:rPr lang="cs-CZ" baseline="-25000" dirty="0" smtClean="0"/>
              <a:t>(n)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dvě zajímavé hodnoty: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Uvažujeme dva odhady:</a:t>
            </a:r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697694" y="2714620"/>
          <a:ext cx="140017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7" name="Rovnice" r:id="rId4" imgW="888840" imgH="533160" progId="Equation.3">
                  <p:embed/>
                </p:oleObj>
              </mc:Choice>
              <mc:Fallback>
                <p:oleObj name="Rovnice" r:id="rId4" imgW="888840" imgH="5331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694" y="2714620"/>
                        <a:ext cx="140017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697694" y="4572008"/>
          <a:ext cx="242093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8" name="Rovnice" r:id="rId6" imgW="1536480" imgH="533160" progId="Equation.3">
                  <p:embed/>
                </p:oleObj>
              </mc:Choice>
              <mc:Fallback>
                <p:oleObj name="Rovnice" r:id="rId6" imgW="1536480" imgH="533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694" y="4572008"/>
                        <a:ext cx="2420938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5" name="Object 7"/>
          <p:cNvGraphicFramePr>
            <a:graphicFrameLocks noChangeAspect="1"/>
          </p:cNvGraphicFramePr>
          <p:nvPr/>
        </p:nvGraphicFramePr>
        <p:xfrm>
          <a:off x="7050118" y="2714621"/>
          <a:ext cx="187960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9" name="Rovnice" r:id="rId8" imgW="1193760" imgH="533160" progId="Equation.3">
                  <p:embed/>
                </p:oleObj>
              </mc:Choice>
              <mc:Fallback>
                <p:oleObj name="Rovnice" r:id="rId8" imgW="1193760" imgH="53316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118" y="2714621"/>
                        <a:ext cx="187960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6" name="Object 3"/>
          <p:cNvGraphicFramePr>
            <a:graphicFrameLocks noChangeAspect="1"/>
          </p:cNvGraphicFramePr>
          <p:nvPr/>
        </p:nvGraphicFramePr>
        <p:xfrm>
          <a:off x="3500430" y="2714621"/>
          <a:ext cx="256063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0" name="Rovnice" r:id="rId10" imgW="1625400" imgH="533160" progId="Equation.3">
                  <p:embed/>
                </p:oleObj>
              </mc:Choice>
              <mc:Fallback>
                <p:oleObj name="Rovnice" r:id="rId10" imgW="1625400" imgH="5331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2714621"/>
                        <a:ext cx="2560638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7" name="Object 9"/>
          <p:cNvGraphicFramePr>
            <a:graphicFrameLocks noChangeAspect="1"/>
          </p:cNvGraphicFramePr>
          <p:nvPr/>
        </p:nvGraphicFramePr>
        <p:xfrm>
          <a:off x="7050118" y="4592638"/>
          <a:ext cx="13589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1" name="Rovnice" r:id="rId12" imgW="863280" imgH="507960" progId="Equation.3">
                  <p:embed/>
                </p:oleObj>
              </mc:Choice>
              <mc:Fallback>
                <p:oleObj name="Rovnice" r:id="rId12" imgW="863280" imgH="50796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118" y="4592638"/>
                        <a:ext cx="13589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8" name="Object 3"/>
          <p:cNvGraphicFramePr>
            <a:graphicFrameLocks noChangeAspect="1"/>
          </p:cNvGraphicFramePr>
          <p:nvPr/>
        </p:nvGraphicFramePr>
        <p:xfrm>
          <a:off x="3500430" y="4612489"/>
          <a:ext cx="30416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82" name="Rovnice" r:id="rId14" imgW="1930320" imgH="482400" progId="Equation.3">
                  <p:embed/>
                </p:oleObj>
              </mc:Choice>
              <mc:Fallback>
                <p:oleObj name="Rovnice" r:id="rId14" imgW="1930320" imgH="4824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4612489"/>
                        <a:ext cx="304165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bdélník 14"/>
          <p:cNvSpPr/>
          <p:nvPr/>
        </p:nvSpPr>
        <p:spPr>
          <a:xfrm>
            <a:off x="3812386" y="5774312"/>
            <a:ext cx="1519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Který je lepší?</a:t>
            </a:r>
            <a:endParaRPr lang="cs-CZ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Nestranný odhad – příklad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tedy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,…,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, které seřadíme podle velikosti: </a:t>
            </a:r>
            <a:r>
              <a:rPr lang="cs-CZ" i="1" dirty="0" smtClean="0"/>
              <a:t>X</a:t>
            </a:r>
            <a:r>
              <a:rPr lang="cs-CZ" baseline="-25000" dirty="0" smtClean="0"/>
              <a:t>(1)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(2)</a:t>
            </a:r>
            <a:r>
              <a:rPr lang="cs-CZ" dirty="0" smtClean="0"/>
              <a:t>,…,</a:t>
            </a:r>
            <a:r>
              <a:rPr lang="cs-CZ" i="1" dirty="0" smtClean="0"/>
              <a:t>X</a:t>
            </a:r>
            <a:r>
              <a:rPr lang="cs-CZ" baseline="-25000" dirty="0" smtClean="0"/>
              <a:t>(n)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dvě zajímavé hodnoty: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Uvažujeme dva odhady:</a:t>
            </a:r>
          </a:p>
        </p:txBody>
      </p:sp>
      <p:graphicFrame>
        <p:nvGraphicFramePr>
          <p:cNvPr id="103427" name="Object 3"/>
          <p:cNvGraphicFramePr>
            <a:graphicFrameLocks noChangeAspect="1"/>
          </p:cNvGraphicFramePr>
          <p:nvPr/>
        </p:nvGraphicFramePr>
        <p:xfrm>
          <a:off x="697694" y="2714620"/>
          <a:ext cx="140017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8" name="Rovnice" r:id="rId4" imgW="888840" imgH="533160" progId="Equation.3">
                  <p:embed/>
                </p:oleObj>
              </mc:Choice>
              <mc:Fallback>
                <p:oleObj name="Rovnice" r:id="rId4" imgW="888840" imgH="5331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694" y="2714620"/>
                        <a:ext cx="140017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29" name="Object 5"/>
          <p:cNvGraphicFramePr>
            <a:graphicFrameLocks noChangeAspect="1"/>
          </p:cNvGraphicFramePr>
          <p:nvPr/>
        </p:nvGraphicFramePr>
        <p:xfrm>
          <a:off x="697694" y="4572008"/>
          <a:ext cx="242093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99" name="Rovnice" r:id="rId6" imgW="1536480" imgH="533160" progId="Equation.3">
                  <p:embed/>
                </p:oleObj>
              </mc:Choice>
              <mc:Fallback>
                <p:oleObj name="Rovnice" r:id="rId6" imgW="1536480" imgH="533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7694" y="4572008"/>
                        <a:ext cx="2420938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5" name="Object 7"/>
          <p:cNvGraphicFramePr>
            <a:graphicFrameLocks noChangeAspect="1"/>
          </p:cNvGraphicFramePr>
          <p:nvPr/>
        </p:nvGraphicFramePr>
        <p:xfrm>
          <a:off x="7050118" y="2714621"/>
          <a:ext cx="1879600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0" name="Rovnice" r:id="rId8" imgW="1193760" imgH="533160" progId="Equation.3">
                  <p:embed/>
                </p:oleObj>
              </mc:Choice>
              <mc:Fallback>
                <p:oleObj name="Rovnice" r:id="rId8" imgW="1193760" imgH="5331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118" y="2714621"/>
                        <a:ext cx="1879600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6" name="Object 3"/>
          <p:cNvGraphicFramePr>
            <a:graphicFrameLocks noChangeAspect="1"/>
          </p:cNvGraphicFramePr>
          <p:nvPr/>
        </p:nvGraphicFramePr>
        <p:xfrm>
          <a:off x="3500430" y="2714621"/>
          <a:ext cx="2560638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1" name="Rovnice" r:id="rId10" imgW="1625400" imgH="533160" progId="Equation.3">
                  <p:embed/>
                </p:oleObj>
              </mc:Choice>
              <mc:Fallback>
                <p:oleObj name="Rovnice" r:id="rId10" imgW="1625400" imgH="53316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2714621"/>
                        <a:ext cx="2560638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7" name="Object 9"/>
          <p:cNvGraphicFramePr>
            <a:graphicFrameLocks noChangeAspect="1"/>
          </p:cNvGraphicFramePr>
          <p:nvPr/>
        </p:nvGraphicFramePr>
        <p:xfrm>
          <a:off x="7050118" y="4592638"/>
          <a:ext cx="13589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2" name="Rovnice" r:id="rId12" imgW="863280" imgH="507960" progId="Equation.3">
                  <p:embed/>
                </p:oleObj>
              </mc:Choice>
              <mc:Fallback>
                <p:oleObj name="Rovnice" r:id="rId12" imgW="863280" imgH="50796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0118" y="4592638"/>
                        <a:ext cx="1358900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8" name="Object 3"/>
          <p:cNvGraphicFramePr>
            <a:graphicFrameLocks noChangeAspect="1"/>
          </p:cNvGraphicFramePr>
          <p:nvPr/>
        </p:nvGraphicFramePr>
        <p:xfrm>
          <a:off x="3500430" y="4612489"/>
          <a:ext cx="304165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03" name="Rovnice" r:id="rId14" imgW="1930320" imgH="482400" progId="Equation.3">
                  <p:embed/>
                </p:oleObj>
              </mc:Choice>
              <mc:Fallback>
                <p:oleObj name="Rovnice" r:id="rId14" imgW="1930320" imgH="4824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0" y="4612489"/>
                        <a:ext cx="3041650" cy="765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bdélník 9"/>
          <p:cNvSpPr/>
          <p:nvPr/>
        </p:nvSpPr>
        <p:spPr>
          <a:xfrm>
            <a:off x="1043899" y="5774312"/>
            <a:ext cx="7056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Vítězem se stal odhad T</a:t>
            </a:r>
            <a:r>
              <a:rPr lang="cs-CZ" b="1" baseline="-25000" dirty="0" smtClean="0">
                <a:solidFill>
                  <a:srgbClr val="FF0000"/>
                </a:solidFill>
              </a:rPr>
              <a:t>2</a:t>
            </a:r>
            <a:r>
              <a:rPr lang="cs-CZ" b="1" dirty="0" smtClean="0">
                <a:solidFill>
                  <a:srgbClr val="FF0000"/>
                </a:solidFill>
              </a:rPr>
              <a:t>, jeho variabilita s rostoucím </a:t>
            </a:r>
            <a:r>
              <a:rPr lang="cs-CZ" b="1" i="1" dirty="0" smtClean="0">
                <a:solidFill>
                  <a:srgbClr val="FF0000"/>
                </a:solidFill>
              </a:rPr>
              <a:t>n</a:t>
            </a:r>
            <a:r>
              <a:rPr lang="cs-CZ" b="1" dirty="0" smtClean="0">
                <a:solidFill>
                  <a:srgbClr val="FF0000"/>
                </a:solidFill>
              </a:rPr>
              <a:t> rychleji klesá k 0.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5616522" y="4607520"/>
            <a:ext cx="288000" cy="36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6302020" y="4988948"/>
            <a:ext cx="288000" cy="360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7781800" y="4528032"/>
            <a:ext cx="612000" cy="46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7795588" y="4980484"/>
            <a:ext cx="612000" cy="468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Vztah vychýlení a variability odhadu</a:t>
            </a:r>
            <a:endParaRPr lang="cs-CZ" dirty="0"/>
          </a:p>
        </p:txBody>
      </p:sp>
      <p:grpSp>
        <p:nvGrpSpPr>
          <p:cNvPr id="65" name="Skupina 64"/>
          <p:cNvGrpSpPr>
            <a:grpSpLocks noChangeAspect="1"/>
          </p:cNvGrpSpPr>
          <p:nvPr/>
        </p:nvGrpSpPr>
        <p:grpSpPr>
          <a:xfrm>
            <a:off x="4929190" y="1785926"/>
            <a:ext cx="3839414" cy="3499200"/>
            <a:chOff x="2285984" y="2000240"/>
            <a:chExt cx="4266016" cy="3888000"/>
          </a:xfrm>
        </p:grpSpPr>
        <p:grpSp>
          <p:nvGrpSpPr>
            <p:cNvPr id="21" name="Skupina 20"/>
            <p:cNvGrpSpPr/>
            <p:nvPr/>
          </p:nvGrpSpPr>
          <p:grpSpPr>
            <a:xfrm>
              <a:off x="2592000" y="2000240"/>
              <a:ext cx="3960000" cy="3888000"/>
              <a:chOff x="2200496" y="1857364"/>
              <a:chExt cx="4390990" cy="4286280"/>
            </a:xfrm>
          </p:grpSpPr>
          <p:sp>
            <p:nvSpPr>
              <p:cNvPr id="7" name="Elipsa 6"/>
              <p:cNvSpPr/>
              <p:nvPr/>
            </p:nvSpPr>
            <p:spPr>
              <a:xfrm>
                <a:off x="2200496" y="1857364"/>
                <a:ext cx="1800000" cy="18000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8" name="Elipsa 7"/>
              <p:cNvSpPr/>
              <p:nvPr/>
            </p:nvSpPr>
            <p:spPr>
              <a:xfrm>
                <a:off x="2560496" y="2217364"/>
                <a:ext cx="1080000" cy="10800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9" name="Elipsa 8"/>
              <p:cNvSpPr/>
              <p:nvPr/>
            </p:nvSpPr>
            <p:spPr>
              <a:xfrm>
                <a:off x="2920496" y="2577364"/>
                <a:ext cx="360000" cy="3600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1" name="Elipsa 10"/>
              <p:cNvSpPr/>
              <p:nvPr/>
            </p:nvSpPr>
            <p:spPr>
              <a:xfrm>
                <a:off x="4786314" y="1857364"/>
                <a:ext cx="1800000" cy="18000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2" name="Elipsa 11"/>
              <p:cNvSpPr/>
              <p:nvPr/>
            </p:nvSpPr>
            <p:spPr>
              <a:xfrm>
                <a:off x="5146314" y="2217364"/>
                <a:ext cx="1080000" cy="10800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3" name="Elipsa 12"/>
              <p:cNvSpPr/>
              <p:nvPr/>
            </p:nvSpPr>
            <p:spPr>
              <a:xfrm>
                <a:off x="5506314" y="2577364"/>
                <a:ext cx="360000" cy="3600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Elipsa 13"/>
              <p:cNvSpPr/>
              <p:nvPr/>
            </p:nvSpPr>
            <p:spPr>
              <a:xfrm>
                <a:off x="2205668" y="4343644"/>
                <a:ext cx="1800000" cy="18000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5" name="Elipsa 14"/>
              <p:cNvSpPr/>
              <p:nvPr/>
            </p:nvSpPr>
            <p:spPr>
              <a:xfrm>
                <a:off x="2565668" y="4703644"/>
                <a:ext cx="1080000" cy="10800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6" name="Elipsa 15"/>
              <p:cNvSpPr/>
              <p:nvPr/>
            </p:nvSpPr>
            <p:spPr>
              <a:xfrm>
                <a:off x="2925668" y="5063644"/>
                <a:ext cx="360000" cy="3600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7" name="Elipsa 16"/>
              <p:cNvSpPr/>
              <p:nvPr/>
            </p:nvSpPr>
            <p:spPr>
              <a:xfrm>
                <a:off x="4791486" y="4343644"/>
                <a:ext cx="1800000" cy="18000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8" name="Elipsa 17"/>
              <p:cNvSpPr/>
              <p:nvPr/>
            </p:nvSpPr>
            <p:spPr>
              <a:xfrm>
                <a:off x="5151486" y="4703644"/>
                <a:ext cx="1080000" cy="1080000"/>
              </a:xfrm>
              <a:prstGeom prst="ellipse">
                <a:avLst/>
              </a:prstGeom>
              <a:noFill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Elipsa 18"/>
              <p:cNvSpPr/>
              <p:nvPr/>
            </p:nvSpPr>
            <p:spPr>
              <a:xfrm>
                <a:off x="5511486" y="5063644"/>
                <a:ext cx="360000" cy="360000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0" name="Elipsa 19"/>
            <p:cNvSpPr/>
            <p:nvPr/>
          </p:nvSpPr>
          <p:spPr>
            <a:xfrm>
              <a:off x="5072066" y="271405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2" name="Elipsa 21"/>
            <p:cNvSpPr/>
            <p:nvPr/>
          </p:nvSpPr>
          <p:spPr>
            <a:xfrm>
              <a:off x="5000066" y="307124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Elipsa 22"/>
            <p:cNvSpPr/>
            <p:nvPr/>
          </p:nvSpPr>
          <p:spPr>
            <a:xfrm>
              <a:off x="5928760" y="335700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4" name="Elipsa 23"/>
            <p:cNvSpPr/>
            <p:nvPr/>
          </p:nvSpPr>
          <p:spPr>
            <a:xfrm>
              <a:off x="6357388" y="285693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Elipsa 24"/>
            <p:cNvSpPr/>
            <p:nvPr/>
          </p:nvSpPr>
          <p:spPr>
            <a:xfrm>
              <a:off x="6285950" y="250030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Elipsa 25"/>
            <p:cNvSpPr/>
            <p:nvPr/>
          </p:nvSpPr>
          <p:spPr>
            <a:xfrm>
              <a:off x="5643570" y="235686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Elipsa 26"/>
            <p:cNvSpPr/>
            <p:nvPr/>
          </p:nvSpPr>
          <p:spPr>
            <a:xfrm>
              <a:off x="5214942" y="235686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Elipsa 27"/>
            <p:cNvSpPr/>
            <p:nvPr/>
          </p:nvSpPr>
          <p:spPr>
            <a:xfrm>
              <a:off x="5928760" y="214311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9" name="Elipsa 28"/>
            <p:cNvSpPr/>
            <p:nvPr/>
          </p:nvSpPr>
          <p:spPr>
            <a:xfrm>
              <a:off x="5428694" y="335700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0" name="Elipsa 29"/>
            <p:cNvSpPr/>
            <p:nvPr/>
          </p:nvSpPr>
          <p:spPr>
            <a:xfrm>
              <a:off x="6072198" y="307181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1" name="Elipsa 30"/>
            <p:cNvSpPr/>
            <p:nvPr/>
          </p:nvSpPr>
          <p:spPr>
            <a:xfrm>
              <a:off x="3633782" y="307181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2" name="Elipsa 31"/>
            <p:cNvSpPr/>
            <p:nvPr/>
          </p:nvSpPr>
          <p:spPr>
            <a:xfrm>
              <a:off x="3724268" y="315333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3" name="Elipsa 32"/>
            <p:cNvSpPr/>
            <p:nvPr/>
          </p:nvSpPr>
          <p:spPr>
            <a:xfrm>
              <a:off x="3786182" y="330573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4" name="Elipsa 33"/>
            <p:cNvSpPr/>
            <p:nvPr/>
          </p:nvSpPr>
          <p:spPr>
            <a:xfrm>
              <a:off x="3500430" y="314381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5" name="Elipsa 34"/>
            <p:cNvSpPr/>
            <p:nvPr/>
          </p:nvSpPr>
          <p:spPr>
            <a:xfrm>
              <a:off x="3571868" y="329621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6" name="Elipsa 35"/>
            <p:cNvSpPr/>
            <p:nvPr/>
          </p:nvSpPr>
          <p:spPr>
            <a:xfrm>
              <a:off x="3786182" y="285749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7" name="Elipsa 36"/>
            <p:cNvSpPr/>
            <p:nvPr/>
          </p:nvSpPr>
          <p:spPr>
            <a:xfrm>
              <a:off x="3876668" y="293902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8" name="Elipsa 37"/>
            <p:cNvSpPr/>
            <p:nvPr/>
          </p:nvSpPr>
          <p:spPr>
            <a:xfrm>
              <a:off x="3929058" y="309142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39" name="Elipsa 38"/>
            <p:cNvSpPr/>
            <p:nvPr/>
          </p:nvSpPr>
          <p:spPr>
            <a:xfrm>
              <a:off x="5589326" y="500063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0" name="Elipsa 39"/>
            <p:cNvSpPr/>
            <p:nvPr/>
          </p:nvSpPr>
          <p:spPr>
            <a:xfrm>
              <a:off x="5741726" y="515303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1" name="Elipsa 40"/>
            <p:cNvSpPr/>
            <p:nvPr/>
          </p:nvSpPr>
          <p:spPr>
            <a:xfrm>
              <a:off x="5803640" y="530543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2" name="Elipsa 41"/>
            <p:cNvSpPr/>
            <p:nvPr/>
          </p:nvSpPr>
          <p:spPr>
            <a:xfrm>
              <a:off x="5517888" y="514351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3" name="Elipsa 42"/>
            <p:cNvSpPr/>
            <p:nvPr/>
          </p:nvSpPr>
          <p:spPr>
            <a:xfrm>
              <a:off x="5589326" y="529591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4" name="Elipsa 43"/>
            <p:cNvSpPr/>
            <p:nvPr/>
          </p:nvSpPr>
          <p:spPr>
            <a:xfrm>
              <a:off x="5741726" y="478632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5" name="Elipsa 44"/>
            <p:cNvSpPr/>
            <p:nvPr/>
          </p:nvSpPr>
          <p:spPr>
            <a:xfrm>
              <a:off x="5894126" y="493872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6" name="Elipsa 45"/>
            <p:cNvSpPr/>
            <p:nvPr/>
          </p:nvSpPr>
          <p:spPr>
            <a:xfrm>
              <a:off x="5946516" y="509112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7" name="Elipsa 46"/>
            <p:cNvSpPr/>
            <p:nvPr/>
          </p:nvSpPr>
          <p:spPr>
            <a:xfrm>
              <a:off x="5732764" y="503614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8" name="Elipsa 47"/>
            <p:cNvSpPr/>
            <p:nvPr/>
          </p:nvSpPr>
          <p:spPr>
            <a:xfrm>
              <a:off x="5517888" y="489327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49" name="Elipsa 48"/>
            <p:cNvSpPr/>
            <p:nvPr/>
          </p:nvSpPr>
          <p:spPr>
            <a:xfrm>
              <a:off x="2570612" y="492863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0" name="Elipsa 49"/>
            <p:cNvSpPr/>
            <p:nvPr/>
          </p:nvSpPr>
          <p:spPr>
            <a:xfrm>
              <a:off x="2498612" y="528582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1" name="Elipsa 50"/>
            <p:cNvSpPr/>
            <p:nvPr/>
          </p:nvSpPr>
          <p:spPr>
            <a:xfrm>
              <a:off x="2357422" y="557157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2" name="Elipsa 51"/>
            <p:cNvSpPr/>
            <p:nvPr/>
          </p:nvSpPr>
          <p:spPr>
            <a:xfrm>
              <a:off x="2786050" y="507151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3" name="Elipsa 52"/>
            <p:cNvSpPr/>
            <p:nvPr/>
          </p:nvSpPr>
          <p:spPr>
            <a:xfrm>
              <a:off x="2714612" y="471488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4" name="Elipsa 53"/>
            <p:cNvSpPr/>
            <p:nvPr/>
          </p:nvSpPr>
          <p:spPr>
            <a:xfrm>
              <a:off x="2571174" y="471376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5" name="Elipsa 54"/>
            <p:cNvSpPr/>
            <p:nvPr/>
          </p:nvSpPr>
          <p:spPr>
            <a:xfrm>
              <a:off x="2571736" y="442913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6" name="Elipsa 55"/>
            <p:cNvSpPr/>
            <p:nvPr/>
          </p:nvSpPr>
          <p:spPr>
            <a:xfrm>
              <a:off x="2714612" y="435769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7" name="Elipsa 56"/>
            <p:cNvSpPr/>
            <p:nvPr/>
          </p:nvSpPr>
          <p:spPr>
            <a:xfrm>
              <a:off x="2570050" y="557157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8" name="Elipsa 57"/>
            <p:cNvSpPr/>
            <p:nvPr/>
          </p:nvSpPr>
          <p:spPr>
            <a:xfrm>
              <a:off x="2642612" y="542870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59" name="Elipsa 58"/>
            <p:cNvSpPr/>
            <p:nvPr/>
          </p:nvSpPr>
          <p:spPr>
            <a:xfrm>
              <a:off x="2285984" y="514295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0" name="Elipsa 59"/>
            <p:cNvSpPr/>
            <p:nvPr/>
          </p:nvSpPr>
          <p:spPr>
            <a:xfrm>
              <a:off x="2428860" y="5071512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1" name="Elipsa 60"/>
            <p:cNvSpPr/>
            <p:nvPr/>
          </p:nvSpPr>
          <p:spPr>
            <a:xfrm>
              <a:off x="2429422" y="457200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2" name="Elipsa 61"/>
            <p:cNvSpPr/>
            <p:nvPr/>
          </p:nvSpPr>
          <p:spPr>
            <a:xfrm>
              <a:off x="2285984" y="4570884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3" name="Elipsa 62"/>
            <p:cNvSpPr/>
            <p:nvPr/>
          </p:nvSpPr>
          <p:spPr>
            <a:xfrm>
              <a:off x="2286546" y="428625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4" name="Elipsa 63"/>
            <p:cNvSpPr/>
            <p:nvPr/>
          </p:nvSpPr>
          <p:spPr>
            <a:xfrm>
              <a:off x="2429422" y="421481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66" name="Rectangle 3"/>
          <p:cNvSpPr>
            <a:spLocks noChangeArrowheads="1"/>
          </p:cNvSpPr>
          <p:nvPr/>
        </p:nvSpPr>
        <p:spPr bwMode="auto">
          <a:xfrm>
            <a:off x="697694" y="1643050"/>
            <a:ext cx="4088620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Odhady můžeme kombinací vychýlení a variability rozdělit (hypoteticky) do čtyř skupin.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Význam není až tak v jednoduchých sumarizacích dat, ale spíš ve stochastickém modelování.</a:t>
            </a:r>
          </a:p>
        </p:txBody>
      </p:sp>
      <p:grpSp>
        <p:nvGrpSpPr>
          <p:cNvPr id="71" name="Skupina 70"/>
          <p:cNvGrpSpPr/>
          <p:nvPr/>
        </p:nvGrpSpPr>
        <p:grpSpPr>
          <a:xfrm>
            <a:off x="5000212" y="5707018"/>
            <a:ext cx="4000944" cy="677108"/>
            <a:chOff x="5357818" y="5707018"/>
            <a:chExt cx="4000944" cy="677108"/>
          </a:xfrm>
        </p:grpSpPr>
        <p:sp>
          <p:nvSpPr>
            <p:cNvPr id="67" name="Elipsa 66"/>
            <p:cNvSpPr/>
            <p:nvPr/>
          </p:nvSpPr>
          <p:spPr>
            <a:xfrm>
              <a:off x="5357818" y="5729348"/>
              <a:ext cx="292198" cy="293894"/>
            </a:xfrm>
            <a:prstGeom prst="ellipse">
              <a:avLst/>
            </a:prstGeom>
            <a:solidFill>
              <a:schemeClr val="tx1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8" name="Elipsa 67"/>
            <p:cNvSpPr/>
            <p:nvPr/>
          </p:nvSpPr>
          <p:spPr>
            <a:xfrm>
              <a:off x="5471517" y="6182449"/>
              <a:ext cx="64800" cy="648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9" name="Obdélník 68"/>
            <p:cNvSpPr/>
            <p:nvPr/>
          </p:nvSpPr>
          <p:spPr>
            <a:xfrm>
              <a:off x="5715008" y="6045572"/>
              <a:ext cx="278864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600" dirty="0" smtClean="0"/>
                <a:t>Odhad neznámého parametru</a:t>
              </a:r>
              <a:endParaRPr lang="cs-CZ" sz="1600" dirty="0"/>
            </a:p>
          </p:txBody>
        </p:sp>
        <p:sp>
          <p:nvSpPr>
            <p:cNvPr id="70" name="Obdélník 69"/>
            <p:cNvSpPr/>
            <p:nvPr/>
          </p:nvSpPr>
          <p:spPr>
            <a:xfrm>
              <a:off x="5715008" y="5707018"/>
              <a:ext cx="36437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600" dirty="0" smtClean="0"/>
                <a:t>Skutečná hodnota neznámého parametru</a:t>
              </a:r>
              <a:endParaRPr lang="cs-CZ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1.</a:t>
            </a:r>
            <a:r>
              <a:rPr lang="en-US" sz="4000" dirty="0" smtClean="0"/>
              <a:t> </a:t>
            </a:r>
            <a:r>
              <a:rPr lang="cs-CZ" sz="4000" dirty="0" smtClean="0"/>
              <a:t>Pojmy a principy teorie odhadu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3</a:t>
            </a:r>
            <a:r>
              <a:rPr lang="cs-CZ" sz="4000" dirty="0" smtClean="0"/>
              <a:t>.</a:t>
            </a:r>
            <a:r>
              <a:rPr lang="en-US" sz="4000" dirty="0" smtClean="0"/>
              <a:t> </a:t>
            </a:r>
            <a:r>
              <a:rPr lang="cs-CZ" sz="4000" dirty="0" smtClean="0"/>
              <a:t>Metoda maximální věrohodnosti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maximální věrohodnosti</a:t>
            </a:r>
            <a:endParaRPr lang="cs-CZ" dirty="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Autorem je R. A. </a:t>
            </a:r>
            <a:r>
              <a:rPr lang="cs-CZ" dirty="0" err="1" smtClean="0"/>
              <a:t>Fisher</a:t>
            </a:r>
            <a:r>
              <a:rPr lang="cs-CZ" dirty="0" smtClean="0"/>
              <a:t> (1922). Anglicky „maximum </a:t>
            </a:r>
            <a:r>
              <a:rPr lang="cs-CZ" dirty="0" err="1" smtClean="0"/>
              <a:t>likelihood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r>
              <a:rPr lang="cs-CZ" dirty="0" smtClean="0"/>
              <a:t>“.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</a:t>
            </a:r>
            <a:r>
              <a:rPr lang="cs-CZ" i="1" dirty="0" smtClean="0"/>
              <a:t>n</a:t>
            </a:r>
            <a:r>
              <a:rPr lang="cs-CZ" dirty="0" smtClean="0"/>
              <a:t> nezávislých stejně rozdělených pozorování (i.i.</a:t>
            </a:r>
            <a:r>
              <a:rPr lang="cs-CZ" dirty="0" err="1" smtClean="0"/>
              <a:t>d</a:t>
            </a:r>
            <a:r>
              <a:rPr lang="cs-CZ" dirty="0" smtClean="0"/>
              <a:t>.) z rozdělení s hustotou	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Sdružená hustota </a:t>
            </a:r>
            <a:r>
              <a:rPr lang="cs-CZ" dirty="0" smtClean="0"/>
              <a:t>odpovídající </a:t>
            </a:r>
            <a:r>
              <a:rPr lang="cs-CZ" i="1" dirty="0" smtClean="0"/>
              <a:t>n</a:t>
            </a:r>
            <a:r>
              <a:rPr lang="cs-CZ" dirty="0" smtClean="0"/>
              <a:t> pozorovaným hodnotám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</a:t>
            </a:r>
            <a:r>
              <a:rPr lang="cs-CZ" i="1" dirty="0" smtClean="0"/>
              <a:t> x</a:t>
            </a:r>
            <a:r>
              <a:rPr lang="cs-CZ" baseline="-25000" dirty="0" smtClean="0"/>
              <a:t>2</a:t>
            </a:r>
            <a:r>
              <a:rPr lang="cs-CZ" dirty="0" smtClean="0"/>
              <a:t>,…,</a:t>
            </a:r>
            <a:r>
              <a:rPr lang="cs-CZ" i="1" dirty="0" smtClean="0"/>
              <a:t>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 je: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 algn="ctr">
              <a:lnSpc>
                <a:spcPct val="135000"/>
              </a:lnSpc>
              <a:defRPr/>
            </a:pPr>
            <a:r>
              <a:rPr lang="cs-CZ" dirty="0" smtClean="0"/>
              <a:t>Jaká? A proč?</a:t>
            </a:r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1866900" y="2251075"/>
          <a:ext cx="76041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5" name="Rovnice" r:id="rId4" imgW="482400" imgH="203040" progId="Equation.3">
                  <p:embed/>
                </p:oleObj>
              </mc:Choice>
              <mc:Fallback>
                <p:oleObj name="Rovnice" r:id="rId4" imgW="4824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2251075"/>
                        <a:ext cx="760413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maximální věrohodnosti</a:t>
            </a:r>
            <a:endParaRPr lang="cs-CZ" dirty="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Autorem je R. A. </a:t>
            </a:r>
            <a:r>
              <a:rPr lang="cs-CZ" dirty="0" err="1" smtClean="0"/>
              <a:t>Fisher</a:t>
            </a:r>
            <a:r>
              <a:rPr lang="cs-CZ" dirty="0" smtClean="0"/>
              <a:t> (1922). Anglicky „maximum </a:t>
            </a:r>
            <a:r>
              <a:rPr lang="cs-CZ" dirty="0" err="1" smtClean="0"/>
              <a:t>likelihood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r>
              <a:rPr lang="cs-CZ" dirty="0" smtClean="0"/>
              <a:t>“.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</a:t>
            </a:r>
            <a:r>
              <a:rPr lang="cs-CZ" i="1" dirty="0" smtClean="0"/>
              <a:t>n</a:t>
            </a:r>
            <a:r>
              <a:rPr lang="cs-CZ" dirty="0" smtClean="0"/>
              <a:t> nezávislých stejně rozdělených pozorování (i.i.</a:t>
            </a:r>
            <a:r>
              <a:rPr lang="cs-CZ" dirty="0" err="1" smtClean="0"/>
              <a:t>d</a:t>
            </a:r>
            <a:r>
              <a:rPr lang="cs-CZ" dirty="0" smtClean="0"/>
              <a:t>.) z rozdělení s hustotou	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Sdružená hustota </a:t>
            </a:r>
            <a:r>
              <a:rPr lang="cs-CZ" dirty="0" smtClean="0"/>
              <a:t>odpovídající </a:t>
            </a:r>
            <a:r>
              <a:rPr lang="cs-CZ" i="1" dirty="0" smtClean="0"/>
              <a:t>n</a:t>
            </a:r>
            <a:r>
              <a:rPr lang="cs-CZ" dirty="0" smtClean="0"/>
              <a:t> pozorovaným hodnotám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</a:t>
            </a:r>
            <a:r>
              <a:rPr lang="cs-CZ" i="1" dirty="0" smtClean="0"/>
              <a:t> x</a:t>
            </a:r>
            <a:r>
              <a:rPr lang="cs-CZ" baseline="-25000" dirty="0" smtClean="0"/>
              <a:t>2</a:t>
            </a:r>
            <a:r>
              <a:rPr lang="cs-CZ" dirty="0" smtClean="0"/>
              <a:t>,…,</a:t>
            </a:r>
            <a:r>
              <a:rPr lang="cs-CZ" i="1" dirty="0" smtClean="0"/>
              <a:t>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 je: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Sdružená hustota vyjadřuje(za předpokladu, že známe </a:t>
            </a:r>
            <a:r>
              <a:rPr lang="el-GR" dirty="0" smtClean="0"/>
              <a:t>θ</a:t>
            </a:r>
            <a:r>
              <a:rPr lang="cs-CZ" dirty="0" smtClean="0"/>
              <a:t>), jak moc je pravděpodobné, že pozorované hodnoty pochází z rozdělení s hustotou	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Pointa metody maximální věrohodnosti</a:t>
            </a:r>
            <a:r>
              <a:rPr lang="cs-CZ" dirty="0" smtClean="0"/>
              <a:t>: Dívat se na sdruženou hustotu jako na funkci </a:t>
            </a:r>
            <a:r>
              <a:rPr lang="el-GR" dirty="0" smtClean="0"/>
              <a:t>θ</a:t>
            </a:r>
            <a:r>
              <a:rPr lang="cs-CZ" dirty="0" smtClean="0"/>
              <a:t> a vybrat </a:t>
            </a:r>
            <a:r>
              <a:rPr lang="el-GR" dirty="0" smtClean="0"/>
              <a:t>θ</a:t>
            </a:r>
            <a:r>
              <a:rPr lang="cs-CZ" dirty="0" smtClean="0"/>
              <a:t> takové, aby výraz 				byl co největší (maximum).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3173413" y="3033713"/>
          <a:ext cx="2800350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3" name="Rovnice" r:id="rId4" imgW="1777680" imgH="431640" progId="Equation.3">
                  <p:embed/>
                </p:oleObj>
              </mc:Choice>
              <mc:Fallback>
                <p:oleObj name="Rovnice" r:id="rId4" imgW="177768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3413" y="3033713"/>
                        <a:ext cx="2800350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5"/>
          <p:cNvGraphicFramePr>
            <a:graphicFrameLocks noChangeAspect="1"/>
          </p:cNvGraphicFramePr>
          <p:nvPr/>
        </p:nvGraphicFramePr>
        <p:xfrm>
          <a:off x="1866900" y="2251075"/>
          <a:ext cx="760413" cy="31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Rovnice" r:id="rId6" imgW="482400" imgH="203040" progId="Equation.3">
                  <p:embed/>
                </p:oleObj>
              </mc:Choice>
              <mc:Fallback>
                <p:oleObj name="Rovnice" r:id="rId6" imgW="482400" imgH="20304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6900" y="2251075"/>
                        <a:ext cx="760413" cy="319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8" name="Object 6"/>
          <p:cNvGraphicFramePr>
            <a:graphicFrameLocks noChangeAspect="1"/>
          </p:cNvGraphicFramePr>
          <p:nvPr/>
        </p:nvGraphicFramePr>
        <p:xfrm>
          <a:off x="7608888" y="4483100"/>
          <a:ext cx="7588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Rovnice" r:id="rId8" imgW="482400" imgH="203040" progId="Equation.3">
                  <p:embed/>
                </p:oleObj>
              </mc:Choice>
              <mc:Fallback>
                <p:oleObj name="Rovnice" r:id="rId8" imgW="482400" imgH="2030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8888" y="4483100"/>
                        <a:ext cx="75882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0" name="Object 2"/>
          <p:cNvGraphicFramePr>
            <a:graphicFrameLocks noChangeAspect="1"/>
          </p:cNvGraphicFramePr>
          <p:nvPr/>
        </p:nvGraphicFramePr>
        <p:xfrm>
          <a:off x="4354513" y="5051425"/>
          <a:ext cx="2800350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6" name="Rovnice" r:id="rId10" imgW="1777680" imgH="431640" progId="Equation.3">
                  <p:embed/>
                </p:oleObj>
              </mc:Choice>
              <mc:Fallback>
                <p:oleObj name="Rovnice" r:id="rId10" imgW="1777680" imgH="43164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3" y="5051425"/>
                        <a:ext cx="2800350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Věrohodnostní</a:t>
            </a:r>
            <a:r>
              <a:rPr lang="cs-CZ" dirty="0" smtClean="0"/>
              <a:t> funkce</a:t>
            </a:r>
            <a:endParaRPr lang="cs-CZ" dirty="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Zavádíme tzv. </a:t>
            </a:r>
            <a:r>
              <a:rPr lang="cs-CZ" b="1" dirty="0" err="1" smtClean="0"/>
              <a:t>věrohodnostní</a:t>
            </a:r>
            <a:r>
              <a:rPr lang="cs-CZ" b="1" dirty="0" smtClean="0"/>
              <a:t> funkci </a:t>
            </a:r>
            <a:r>
              <a:rPr lang="cs-CZ" dirty="0" smtClean="0"/>
              <a:t>(„</a:t>
            </a:r>
            <a:r>
              <a:rPr lang="cs-CZ" dirty="0" err="1" smtClean="0"/>
              <a:t>likelihood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“):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Maximálně věrohodný odhad, značíme ho  	, je číslo, které maximalizuje </a:t>
            </a:r>
            <a:r>
              <a:rPr lang="cs-CZ" dirty="0" err="1" smtClean="0"/>
              <a:t>věrohodnostní</a:t>
            </a:r>
            <a:r>
              <a:rPr lang="cs-CZ" dirty="0" smtClean="0"/>
              <a:t> funkci, tedy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Výpočetně se jedná o řešení rovnice (rovnic):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Musíme si ještě ověřit, že se jedná o maximum – např. pomocí druhých derivací.</a:t>
            </a: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/>
        </p:nvGraphicFramePr>
        <p:xfrm>
          <a:off x="4887271" y="2598378"/>
          <a:ext cx="4794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7" name="Rovnice" r:id="rId4" imgW="304560" imgH="228600" progId="Equation.3">
                  <p:embed/>
                </p:oleObj>
              </mc:Choice>
              <mc:Fallback>
                <p:oleObj name="Rovnice" r:id="rId4" imgW="3045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7271" y="2598378"/>
                        <a:ext cx="47942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3011488" y="1997075"/>
          <a:ext cx="312261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8" name="Rovnice" r:id="rId6" imgW="1981080" imgH="228600" progId="Equation.3">
                  <p:embed/>
                </p:oleObj>
              </mc:Choice>
              <mc:Fallback>
                <p:oleObj name="Rovnice" r:id="rId6" imgW="198108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1997075"/>
                        <a:ext cx="312261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3392488" y="4568825"/>
          <a:ext cx="23622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99" name="Rovnice" r:id="rId8" imgW="1498320" imgH="228600" progId="Equation.3">
                  <p:embed/>
                </p:oleObj>
              </mc:Choice>
              <mc:Fallback>
                <p:oleObj name="Rovnice" r:id="rId8" imgW="1498320" imgH="2286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2488" y="4568825"/>
                        <a:ext cx="23622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3111500" y="3429000"/>
          <a:ext cx="29210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00" name="Rovnice" r:id="rId10" imgW="1854000" imgH="317160" progId="Equation.3">
                  <p:embed/>
                </p:oleObj>
              </mc:Choice>
              <mc:Fallback>
                <p:oleObj name="Rovnice" r:id="rId10" imgW="1854000" imgH="31716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11500" y="3429000"/>
                        <a:ext cx="2921000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Obrázek 7" descr="600px-Icon-Warning-Red.svg.pn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Logaritmus </a:t>
            </a:r>
            <a:r>
              <a:rPr lang="cs-CZ" dirty="0" err="1" smtClean="0"/>
              <a:t>věrohodnostní</a:t>
            </a:r>
            <a:r>
              <a:rPr lang="cs-CZ" dirty="0" smtClean="0"/>
              <a:t> funkce</a:t>
            </a:r>
            <a:endParaRPr lang="cs-CZ" dirty="0"/>
          </a:p>
        </p:txBody>
      </p:sp>
      <p:sp>
        <p:nvSpPr>
          <p:cNvPr id="20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Často je výhodnější (hlavně výpočetně jednodušší) maximalizovat logaritmus </a:t>
            </a:r>
            <a:r>
              <a:rPr lang="cs-CZ" dirty="0" err="1" smtClean="0"/>
              <a:t>věrohodnostní</a:t>
            </a:r>
            <a:r>
              <a:rPr lang="cs-CZ" dirty="0" smtClean="0"/>
              <a:t> funkce: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Bude maximum pro </a:t>
            </a:r>
            <a:r>
              <a:rPr lang="cs-CZ" dirty="0" err="1" smtClean="0"/>
              <a:t>věrohodnostní</a:t>
            </a:r>
            <a:r>
              <a:rPr lang="cs-CZ" dirty="0" smtClean="0"/>
              <a:t> funkci i logaritmus </a:t>
            </a:r>
            <a:r>
              <a:rPr lang="cs-CZ" dirty="0" err="1" smtClean="0"/>
              <a:t>věrohodnostní</a:t>
            </a:r>
            <a:r>
              <a:rPr lang="cs-CZ" dirty="0" smtClean="0"/>
              <a:t> funkce stejné? Pokud ano, tak proč?</a:t>
            </a:r>
          </a:p>
        </p:txBody>
      </p:sp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1439863" y="2357438"/>
          <a:ext cx="6265862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8" name="Rovnice" r:id="rId4" imgW="3974760" imgH="431640" progId="Equation.3">
                  <p:embed/>
                </p:oleObj>
              </mc:Choice>
              <mc:Fallback>
                <p:oleObj name="Rovnice" r:id="rId4" imgW="39747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9863" y="2357438"/>
                        <a:ext cx="6265862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 odhad parametru </a:t>
            </a:r>
            <a:r>
              <a:rPr lang="el-GR" dirty="0" smtClean="0"/>
              <a:t>λ</a:t>
            </a:r>
            <a:r>
              <a:rPr lang="cs-CZ" dirty="0" smtClean="0"/>
              <a:t> </a:t>
            </a:r>
            <a:r>
              <a:rPr lang="cs-CZ" dirty="0" err="1" smtClean="0"/>
              <a:t>Poissonova</a:t>
            </a:r>
            <a:r>
              <a:rPr lang="cs-CZ" dirty="0" smtClean="0"/>
              <a:t> rozdělení</a:t>
            </a:r>
            <a:endParaRPr lang="cs-CZ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</a:t>
            </a:r>
            <a:r>
              <a:rPr lang="cs-CZ" i="1" dirty="0" smtClean="0"/>
              <a:t>n</a:t>
            </a:r>
            <a:r>
              <a:rPr lang="cs-CZ" dirty="0" smtClean="0"/>
              <a:t> i.i.</a:t>
            </a:r>
            <a:r>
              <a:rPr lang="cs-CZ" dirty="0" err="1" smtClean="0"/>
              <a:t>d</a:t>
            </a:r>
            <a:r>
              <a:rPr lang="cs-CZ" dirty="0" smtClean="0"/>
              <a:t>. pozorování z </a:t>
            </a:r>
            <a:r>
              <a:rPr lang="cs-CZ" dirty="0" err="1" smtClean="0"/>
              <a:t>Poissonova</a:t>
            </a:r>
            <a:r>
              <a:rPr lang="cs-CZ" dirty="0" smtClean="0"/>
              <a:t> rozdělení: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</a:t>
            </a:r>
            <a:r>
              <a:rPr lang="cs-CZ" i="1" dirty="0" smtClean="0"/>
              <a:t> x</a:t>
            </a:r>
            <a:r>
              <a:rPr lang="cs-CZ" baseline="-25000" dirty="0" smtClean="0"/>
              <a:t>2</a:t>
            </a:r>
            <a:r>
              <a:rPr lang="cs-CZ" dirty="0" smtClean="0"/>
              <a:t>,…,</a:t>
            </a:r>
            <a:r>
              <a:rPr lang="cs-CZ" i="1" dirty="0" smtClean="0"/>
              <a:t>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Sdružená hustota má tvar: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err="1" smtClean="0"/>
              <a:t>Věrohodnostní</a:t>
            </a:r>
            <a:r>
              <a:rPr lang="cs-CZ" dirty="0" smtClean="0"/>
              <a:t> funkce má tvar: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Logaritmus </a:t>
            </a:r>
            <a:r>
              <a:rPr lang="cs-CZ" dirty="0" err="1" smtClean="0"/>
              <a:t>věrohodnostní</a:t>
            </a:r>
            <a:r>
              <a:rPr lang="cs-CZ" dirty="0" smtClean="0"/>
              <a:t> funkce má tvar: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Jak vypadá	?</a:t>
            </a:r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3243263" y="2214563"/>
          <a:ext cx="2657475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Rovnice" r:id="rId4" imgW="1688760" imgH="457200" progId="Equation.3">
                  <p:embed/>
                </p:oleObj>
              </mc:Choice>
              <mc:Fallback>
                <p:oleObj name="Rovnice" r:id="rId4" imgW="168876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3263" y="2214563"/>
                        <a:ext cx="2657475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152650" y="3429000"/>
          <a:ext cx="483870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Rovnice" r:id="rId6" imgW="3073320" imgH="342720" progId="Equation.3">
                  <p:embed/>
                </p:oleObj>
              </mc:Choice>
              <mc:Fallback>
                <p:oleObj name="Rovnice" r:id="rId6" imgW="3073320" imgH="34272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2650" y="3429000"/>
                        <a:ext cx="483870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2371725" y="4572008"/>
          <a:ext cx="44005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Rovnice" r:id="rId8" imgW="2793960" imgH="342720" progId="Equation.3">
                  <p:embed/>
                </p:oleObj>
              </mc:Choice>
              <mc:Fallback>
                <p:oleObj name="Rovnice" r:id="rId8" imgW="2793960" imgH="34272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4572008"/>
                        <a:ext cx="44005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4"/>
          <p:cNvGraphicFramePr>
            <a:graphicFrameLocks noChangeAspect="1"/>
          </p:cNvGraphicFramePr>
          <p:nvPr/>
        </p:nvGraphicFramePr>
        <p:xfrm>
          <a:off x="2083433" y="5185144"/>
          <a:ext cx="47942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Rovnice" r:id="rId10" imgW="304560" imgH="228600" progId="Equation.3">
                  <p:embed/>
                </p:oleObj>
              </mc:Choice>
              <mc:Fallback>
                <p:oleObj name="Rovnice" r:id="rId10" imgW="30456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3433" y="5185144"/>
                        <a:ext cx="47942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 odhad parametru </a:t>
            </a:r>
            <a:r>
              <a:rPr lang="el-GR" dirty="0" smtClean="0"/>
              <a:t>λ</a:t>
            </a:r>
            <a:r>
              <a:rPr lang="cs-CZ" dirty="0" smtClean="0"/>
              <a:t> </a:t>
            </a:r>
            <a:r>
              <a:rPr lang="cs-CZ" dirty="0" err="1" smtClean="0"/>
              <a:t>Poissonova</a:t>
            </a:r>
            <a:r>
              <a:rPr lang="cs-CZ" dirty="0" smtClean="0"/>
              <a:t> rozdělení</a:t>
            </a:r>
            <a:endParaRPr lang="cs-CZ" dirty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3401219" y="2000240"/>
          <a:ext cx="2341563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1" name="Rovnice" r:id="rId3" imgW="1485720" imgH="419040" progId="Equation.3">
                  <p:embed/>
                </p:oleObj>
              </mc:Choice>
              <mc:Fallback>
                <p:oleObj name="Rovnice" r:id="rId3" imgW="1485720" imgH="4190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1219" y="2000240"/>
                        <a:ext cx="2341563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r>
              <a:rPr lang="cs-CZ" dirty="0" smtClean="0"/>
              <a:t>Derivace logaritmu </a:t>
            </a:r>
            <a:r>
              <a:rPr lang="cs-CZ" dirty="0" err="1" smtClean="0"/>
              <a:t>věrohodnostní</a:t>
            </a:r>
            <a:r>
              <a:rPr lang="cs-CZ" dirty="0" smtClean="0"/>
              <a:t> funkce má tvar:</a:t>
            </a:r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r>
              <a:rPr lang="cs-CZ" dirty="0" smtClean="0"/>
              <a:t>Výsledkem je průměr:</a:t>
            </a:r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5"/>
              </a:buBlip>
              <a:defRPr/>
            </a:pPr>
            <a:r>
              <a:rPr lang="cs-CZ" dirty="0" smtClean="0"/>
              <a:t>Je to maximum?</a:t>
            </a:r>
          </a:p>
        </p:txBody>
      </p:sp>
      <p:graphicFrame>
        <p:nvGraphicFramePr>
          <p:cNvPr id="52230" name="Object 5"/>
          <p:cNvGraphicFramePr>
            <a:graphicFrameLocks noChangeAspect="1"/>
          </p:cNvGraphicFramePr>
          <p:nvPr/>
        </p:nvGraphicFramePr>
        <p:xfrm>
          <a:off x="4061619" y="3490114"/>
          <a:ext cx="1020763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2" name="Rovnice" r:id="rId6" imgW="647640" imgH="431640" progId="Equation.3">
                  <p:embed/>
                </p:oleObj>
              </mc:Choice>
              <mc:Fallback>
                <p:oleObj name="Rovnice" r:id="rId6" imgW="64764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1619" y="3490114"/>
                        <a:ext cx="1020763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31" name="Object 5"/>
          <p:cNvGraphicFramePr>
            <a:graphicFrameLocks noChangeAspect="1"/>
          </p:cNvGraphicFramePr>
          <p:nvPr/>
        </p:nvGraphicFramePr>
        <p:xfrm>
          <a:off x="3381375" y="5000625"/>
          <a:ext cx="2381250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43" name="Rovnice" r:id="rId8" imgW="1511280" imgH="419040" progId="Equation.3">
                  <p:embed/>
                </p:oleObj>
              </mc:Choice>
              <mc:Fallback>
                <p:oleObj name="Rovnice" r:id="rId8" imgW="1511280" imgH="4190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75" y="5000625"/>
                        <a:ext cx="2381250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 odhad parametru </a:t>
            </a:r>
            <a:r>
              <a:rPr lang="el-GR" dirty="0" smtClean="0"/>
              <a:t>μ</a:t>
            </a:r>
            <a:r>
              <a:rPr lang="cs-CZ" dirty="0" smtClean="0"/>
              <a:t> normálního rozdělení</a:t>
            </a:r>
            <a:endParaRPr lang="cs-CZ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Máme </a:t>
            </a:r>
            <a:r>
              <a:rPr lang="cs-CZ" i="1" dirty="0" smtClean="0"/>
              <a:t>n</a:t>
            </a:r>
            <a:r>
              <a:rPr lang="cs-CZ" dirty="0" smtClean="0"/>
              <a:t> i.i.</a:t>
            </a:r>
            <a:r>
              <a:rPr lang="cs-CZ" dirty="0" err="1" smtClean="0"/>
              <a:t>d</a:t>
            </a:r>
            <a:r>
              <a:rPr lang="cs-CZ" dirty="0" smtClean="0"/>
              <a:t>. pozorování z normálního rozdělení: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</a:t>
            </a:r>
            <a:r>
              <a:rPr lang="cs-CZ" i="1" dirty="0" smtClean="0"/>
              <a:t> x</a:t>
            </a:r>
            <a:r>
              <a:rPr lang="cs-CZ" baseline="-25000" dirty="0" smtClean="0"/>
              <a:t>2</a:t>
            </a:r>
            <a:r>
              <a:rPr lang="cs-CZ" dirty="0" smtClean="0"/>
              <a:t>,…,</a:t>
            </a:r>
            <a:r>
              <a:rPr lang="cs-CZ" i="1" dirty="0" smtClean="0"/>
              <a:t>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Sdružená hustota má tvar: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Logaritmus </a:t>
            </a:r>
            <a:r>
              <a:rPr lang="cs-CZ" dirty="0" err="1" smtClean="0"/>
              <a:t>věrohodnostní</a:t>
            </a:r>
            <a:r>
              <a:rPr lang="cs-CZ" dirty="0" smtClean="0"/>
              <a:t> funkce má tvar: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Parciální derivace logaritmu </a:t>
            </a:r>
            <a:r>
              <a:rPr lang="cs-CZ" dirty="0" err="1" smtClean="0"/>
              <a:t>věrohodnostní</a:t>
            </a:r>
            <a:r>
              <a:rPr lang="cs-CZ" dirty="0" smtClean="0"/>
              <a:t> funkce mají tvar: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454275" y="2214554"/>
          <a:ext cx="4235450" cy="70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Rovnice" r:id="rId4" imgW="2692080" imgH="444240" progId="Equation.3">
                  <p:embed/>
                </p:oleObj>
              </mc:Choice>
              <mc:Fallback>
                <p:oleObj name="Rovnice" r:id="rId4" imgW="2692080" imgH="444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4275" y="2214554"/>
                        <a:ext cx="4235450" cy="700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1833563" y="3357563"/>
          <a:ext cx="5478462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Rovnice" r:id="rId6" imgW="3479760" imgH="431640" progId="Equation.3">
                  <p:embed/>
                </p:oleObj>
              </mc:Choice>
              <mc:Fallback>
                <p:oleObj name="Rovnice" r:id="rId6" imgW="34797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3563" y="3357563"/>
                        <a:ext cx="5478462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5"/>
          <p:cNvGraphicFramePr>
            <a:graphicFrameLocks noChangeAspect="1"/>
          </p:cNvGraphicFramePr>
          <p:nvPr/>
        </p:nvGraphicFramePr>
        <p:xfrm>
          <a:off x="3092450" y="4606938"/>
          <a:ext cx="29591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Rovnice" r:id="rId8" imgW="1879560" imgH="431640" progId="Equation.3">
                  <p:embed/>
                </p:oleObj>
              </mc:Choice>
              <mc:Fallback>
                <p:oleObj name="Rovnice" r:id="rId8" imgW="187956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92450" y="4606938"/>
                        <a:ext cx="2959100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0" name="Object 6"/>
          <p:cNvGraphicFramePr>
            <a:graphicFrameLocks noChangeAspect="1"/>
          </p:cNvGraphicFramePr>
          <p:nvPr/>
        </p:nvGraphicFramePr>
        <p:xfrm>
          <a:off x="2501900" y="5392756"/>
          <a:ext cx="4140200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Rovnice" r:id="rId10" imgW="2628720" imgH="431640" progId="Equation.3">
                  <p:embed/>
                </p:oleObj>
              </mc:Choice>
              <mc:Fallback>
                <p:oleObj name="Rovnice" r:id="rId10" imgW="2628720" imgH="4316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1900" y="5392756"/>
                        <a:ext cx="4140200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ML odhad parametru </a:t>
            </a:r>
            <a:r>
              <a:rPr lang="el-GR" dirty="0" smtClean="0"/>
              <a:t>μ</a:t>
            </a:r>
            <a:r>
              <a:rPr lang="cs-CZ" dirty="0" smtClean="0"/>
              <a:t> normálního rozdělení</a:t>
            </a:r>
            <a:endParaRPr lang="cs-CZ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Výsledkem jsou následující odhady:</a:t>
            </a: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532188" y="3071810"/>
          <a:ext cx="20796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7" name="Rovnice" r:id="rId4" imgW="1320480" imgH="431640" progId="Equation.3">
                  <p:embed/>
                </p:oleObj>
              </mc:Choice>
              <mc:Fallback>
                <p:oleObj name="Rovnice" r:id="rId4" imgW="132048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2188" y="3071810"/>
                        <a:ext cx="2079625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4150" name="Object 5"/>
          <p:cNvGraphicFramePr>
            <a:graphicFrameLocks noChangeAspect="1"/>
          </p:cNvGraphicFramePr>
          <p:nvPr/>
        </p:nvGraphicFramePr>
        <p:xfrm>
          <a:off x="3662363" y="2106613"/>
          <a:ext cx="181927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158" name="Rovnice" r:id="rId6" imgW="1155600" imgH="431640" progId="Equation.3">
                  <p:embed/>
                </p:oleObj>
              </mc:Choice>
              <mc:Fallback>
                <p:oleObj name="Rovnice" r:id="rId6" imgW="1155600" imgH="43164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62363" y="2106613"/>
                        <a:ext cx="1819275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673223"/>
            <a:ext cx="7772400" cy="1470025"/>
          </a:xfrm>
        </p:spPr>
        <p:txBody>
          <a:bodyPr>
            <a:normAutofit/>
          </a:bodyPr>
          <a:lstStyle/>
          <a:p>
            <a:r>
              <a:rPr lang="cs-CZ" sz="4000" dirty="0" smtClean="0"/>
              <a:t>4.</a:t>
            </a:r>
            <a:r>
              <a:rPr lang="en-US" sz="4000" dirty="0" smtClean="0"/>
              <a:t> </a:t>
            </a:r>
            <a:r>
              <a:rPr lang="cs-CZ" sz="4000" dirty="0" smtClean="0"/>
              <a:t>Srovnání průměru a mediánu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se vlastně přišlo na použití průměru?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Použití průměru jako sumarizace </a:t>
            </a:r>
            <a:r>
              <a:rPr lang="cs-CZ" i="1" dirty="0" smtClean="0"/>
              <a:t>n</a:t>
            </a:r>
            <a:r>
              <a:rPr lang="cs-CZ" dirty="0" smtClean="0"/>
              <a:t> pozorovaných hodnot se učí už na základní škole, nicméně zmínka o jeho používání je až z konce 17. století.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Byl navržen bez ohledu na jakoukoliv souvislost s teorií pravděpodobnosti jako hodnota, označme ji </a:t>
            </a:r>
            <a:r>
              <a:rPr lang="cs-CZ" i="1" dirty="0" smtClean="0"/>
              <a:t>a</a:t>
            </a:r>
            <a:r>
              <a:rPr lang="cs-CZ" dirty="0" smtClean="0"/>
              <a:t>, která má následující vlastnosti: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Hodnota </a:t>
            </a:r>
            <a:r>
              <a:rPr lang="cs-CZ" i="1" dirty="0" smtClean="0"/>
              <a:t>a</a:t>
            </a:r>
            <a:r>
              <a:rPr lang="cs-CZ" dirty="0" smtClean="0"/>
              <a:t> minimalizuje reziduální součet čtverců, tedy součet čtverců rozdílů pozorovaných hodnot a hodnoty </a:t>
            </a:r>
            <a:r>
              <a:rPr lang="cs-CZ" i="1" dirty="0" smtClean="0"/>
              <a:t>a</a:t>
            </a:r>
            <a:r>
              <a:rPr lang="cs-CZ" dirty="0" smtClean="0"/>
              <a:t>:</a:t>
            </a:r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endParaRPr lang="cs-CZ" dirty="0" smtClean="0"/>
          </a:p>
          <a:p>
            <a:pPr marL="342900" indent="-342900">
              <a:lnSpc>
                <a:spcPct val="135000"/>
              </a:lnSpc>
              <a:buFont typeface="+mj-lt"/>
              <a:buAutoNum type="arabicPeriod"/>
              <a:defRPr/>
            </a:pPr>
            <a:r>
              <a:rPr lang="cs-CZ" dirty="0" smtClean="0"/>
              <a:t>Součet reziduí vzhledem k hodnotě </a:t>
            </a:r>
            <a:r>
              <a:rPr lang="cs-CZ" i="1" dirty="0" smtClean="0"/>
              <a:t>a</a:t>
            </a:r>
            <a:r>
              <a:rPr lang="cs-CZ" dirty="0" smtClean="0"/>
              <a:t> je nula, tedy kladná i záporná rezidua jsou v rovnováze: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Tyto dvě kritéria zohledňují pouze pozorovaná data, vůbec se nezabývají jakýmkoliv rozdělením pravděpodobnosti a jeho parametry.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872707" y="4929198"/>
          <a:ext cx="1398587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Rovnice" r:id="rId4" imgW="888840" imgH="431640" progId="Equation.3">
                  <p:embed/>
                </p:oleObj>
              </mc:Choice>
              <mc:Fallback>
                <p:oleObj name="Rovnice" r:id="rId4" imgW="888840" imgH="43164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2707" y="4929198"/>
                        <a:ext cx="1398587" cy="681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1" name="Object 2"/>
          <p:cNvGraphicFramePr>
            <a:graphicFrameLocks noChangeAspect="1"/>
          </p:cNvGraphicFramePr>
          <p:nvPr/>
        </p:nvGraphicFramePr>
        <p:xfrm>
          <a:off x="2823369" y="3723630"/>
          <a:ext cx="3497262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9" name="Rovnice" r:id="rId6" imgW="2222280" imgH="431640" progId="Equation.3">
                  <p:embed/>
                </p:oleObj>
              </mc:Choice>
              <mc:Fallback>
                <p:oleObj name="Rovnice" r:id="rId6" imgW="22222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3369" y="3723630"/>
                        <a:ext cx="3497262" cy="681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Nesmyslné použití průměru u asymetrických dat</a:t>
            </a:r>
            <a:endParaRPr lang="cs-CZ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Chceme-li charakterizovat log-normální rozdělení z hlediska střední hodnoty, je použití průměru nesmyslné. Není totiž splněn model, pro který byl jako optimální odhad odvozen!</a:t>
            </a:r>
          </a:p>
        </p:txBody>
      </p:sp>
      <p:grpSp>
        <p:nvGrpSpPr>
          <p:cNvPr id="12" name="Skupina 11"/>
          <p:cNvGrpSpPr/>
          <p:nvPr/>
        </p:nvGrpSpPr>
        <p:grpSpPr>
          <a:xfrm>
            <a:off x="4976609" y="3192206"/>
            <a:ext cx="3881671" cy="2880000"/>
            <a:chOff x="2904907" y="3049330"/>
            <a:chExt cx="3881671" cy="2880000"/>
          </a:xfrm>
        </p:grpSpPr>
        <p:pic>
          <p:nvPicPr>
            <p:cNvPr id="5" name="Obrázek 4" descr="lognormal_density.png"/>
            <p:cNvPicPr>
              <a:picLocks noChangeAspect="1"/>
            </p:cNvPicPr>
            <p:nvPr/>
          </p:nvPicPr>
          <p:blipFill>
            <a:blip r:embed="rId3" cstate="print"/>
            <a:srcRect l="6250" t="15000" r="7500" b="8750"/>
            <a:stretch>
              <a:fillRect/>
            </a:stretch>
          </p:blipFill>
          <p:spPr>
            <a:xfrm>
              <a:off x="2904907" y="3049330"/>
              <a:ext cx="3257705" cy="2880000"/>
            </a:xfrm>
            <a:prstGeom prst="rect">
              <a:avLst/>
            </a:prstGeom>
          </p:spPr>
        </p:pic>
        <p:cxnSp>
          <p:nvCxnSpPr>
            <p:cNvPr id="7" name="Přímá spojovací šipka 6"/>
            <p:cNvCxnSpPr/>
            <p:nvPr/>
          </p:nvCxnSpPr>
          <p:spPr>
            <a:xfrm rot="5400000">
              <a:off x="3167345" y="4829974"/>
              <a:ext cx="1548000" cy="1588"/>
            </a:xfrm>
            <a:prstGeom prst="straightConnector1">
              <a:avLst/>
            </a:prstGeom>
            <a:ln w="19050">
              <a:solidFill>
                <a:schemeClr val="accent3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šipka 7"/>
            <p:cNvCxnSpPr/>
            <p:nvPr/>
          </p:nvCxnSpPr>
          <p:spPr>
            <a:xfrm rot="5400000">
              <a:off x="3865191" y="5189974"/>
              <a:ext cx="828000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bdélník 8"/>
            <p:cNvSpPr/>
            <p:nvPr/>
          </p:nvSpPr>
          <p:spPr>
            <a:xfrm>
              <a:off x="4405105" y="4447768"/>
              <a:ext cx="80983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600" dirty="0" smtClean="0">
                  <a:solidFill>
                    <a:srgbClr val="FF0000"/>
                  </a:solidFill>
                </a:rPr>
                <a:t>průměr</a:t>
              </a:r>
              <a:endParaRPr lang="cs-CZ" sz="1600" dirty="0">
                <a:solidFill>
                  <a:srgbClr val="FF0000"/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4047915" y="3786190"/>
              <a:ext cx="273866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s-CZ" sz="1600" dirty="0" smtClean="0">
                  <a:solidFill>
                    <a:schemeClr val="accent3">
                      <a:lumMod val="75000"/>
                    </a:schemeClr>
                  </a:solidFill>
                </a:rPr>
                <a:t>geometrický průměr = medián</a:t>
              </a:r>
              <a:endParaRPr lang="cs-CZ" sz="1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</p:grp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697694" y="2919410"/>
            <a:ext cx="4017182" cy="300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Vhodnějším odhadem je </a:t>
            </a:r>
            <a:r>
              <a:rPr lang="cs-CZ" b="1" dirty="0" smtClean="0"/>
              <a:t>medián</a:t>
            </a:r>
            <a:r>
              <a:rPr lang="cs-CZ" dirty="0" smtClean="0"/>
              <a:t> a  </a:t>
            </a:r>
            <a:r>
              <a:rPr lang="cs-CZ" b="1" dirty="0" smtClean="0"/>
              <a:t>geometrický průměr </a:t>
            </a:r>
            <a:r>
              <a:rPr lang="cs-CZ" dirty="0" smtClean="0"/>
              <a:t>(jsou teoreticky ekvivalentní pro log-normální data)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Geometrický průměr je průměr spočítaný na normálních datech, tedy po transformaci </a:t>
            </a:r>
            <a:r>
              <a:rPr lang="cs-CZ" i="1" dirty="0" smtClean="0"/>
              <a:t>y</a:t>
            </a:r>
            <a:r>
              <a:rPr lang="cs-CZ" dirty="0" smtClean="0"/>
              <a:t> = </a:t>
            </a:r>
            <a:r>
              <a:rPr lang="cs-CZ" dirty="0" err="1" smtClean="0"/>
              <a:t>ln</a:t>
            </a:r>
            <a:r>
              <a:rPr lang="cs-CZ" dirty="0" smtClean="0"/>
              <a:t>(</a:t>
            </a:r>
            <a:r>
              <a:rPr lang="cs-CZ" i="1" dirty="0" smtClean="0"/>
              <a:t>x</a:t>
            </a:r>
            <a:r>
              <a:rPr lang="cs-CZ" dirty="0" smtClean="0"/>
              <a:t>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počty bílých krvinek.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Smysluplné použití průměru u asymetrických dat</a:t>
            </a:r>
            <a:endParaRPr lang="cs-CZ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Chceme-li charakterizovat log-normální rozdělení z hlediska celkového součtu pozorovaných hodnot, je použití průměru smysluplné. Jedná-li se totiž např. o spotřebu nějakého materiálu, alkoholu nebo peněz, průměr popisuje z hlediska celkového součtu spotřebu lépe.</a:t>
            </a:r>
          </a:p>
        </p:txBody>
      </p:sp>
      <p:grpSp>
        <p:nvGrpSpPr>
          <p:cNvPr id="5" name="Skupina 4"/>
          <p:cNvGrpSpPr/>
          <p:nvPr/>
        </p:nvGrpSpPr>
        <p:grpSpPr>
          <a:xfrm>
            <a:off x="4976609" y="3192206"/>
            <a:ext cx="3881671" cy="2880000"/>
            <a:chOff x="2904907" y="3049330"/>
            <a:chExt cx="3881671" cy="2880000"/>
          </a:xfrm>
        </p:grpSpPr>
        <p:pic>
          <p:nvPicPr>
            <p:cNvPr id="6" name="Obrázek 5" descr="lognormal_density.png"/>
            <p:cNvPicPr>
              <a:picLocks noChangeAspect="1"/>
            </p:cNvPicPr>
            <p:nvPr/>
          </p:nvPicPr>
          <p:blipFill>
            <a:blip r:embed="rId3" cstate="print"/>
            <a:srcRect l="6250" t="15000" r="7500" b="8750"/>
            <a:stretch>
              <a:fillRect/>
            </a:stretch>
          </p:blipFill>
          <p:spPr>
            <a:xfrm>
              <a:off x="2904907" y="3049330"/>
              <a:ext cx="3257705" cy="2880000"/>
            </a:xfrm>
            <a:prstGeom prst="rect">
              <a:avLst/>
            </a:prstGeom>
          </p:spPr>
        </p:pic>
        <p:cxnSp>
          <p:nvCxnSpPr>
            <p:cNvPr id="7" name="Přímá spojovací šipka 6"/>
            <p:cNvCxnSpPr/>
            <p:nvPr/>
          </p:nvCxnSpPr>
          <p:spPr>
            <a:xfrm rot="5400000">
              <a:off x="3167345" y="4829974"/>
              <a:ext cx="1548000" cy="158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Přímá spojovací šipka 7"/>
            <p:cNvCxnSpPr/>
            <p:nvPr/>
          </p:nvCxnSpPr>
          <p:spPr>
            <a:xfrm rot="5400000">
              <a:off x="3865191" y="5189974"/>
              <a:ext cx="828000" cy="1588"/>
            </a:xfrm>
            <a:prstGeom prst="straightConnector1">
              <a:avLst/>
            </a:prstGeom>
            <a:ln w="19050">
              <a:solidFill>
                <a:schemeClr val="accent3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Obdélník 8"/>
            <p:cNvSpPr/>
            <p:nvPr/>
          </p:nvSpPr>
          <p:spPr>
            <a:xfrm>
              <a:off x="4405105" y="4447768"/>
              <a:ext cx="80983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cs-CZ" sz="1600" dirty="0" smtClean="0">
                  <a:solidFill>
                    <a:schemeClr val="accent3">
                      <a:lumMod val="75000"/>
                    </a:schemeClr>
                  </a:solidFill>
                </a:rPr>
                <a:t>průměr</a:t>
              </a:r>
              <a:endParaRPr lang="cs-CZ" sz="1600" dirty="0">
                <a:solidFill>
                  <a:schemeClr val="accent3">
                    <a:lumMod val="75000"/>
                  </a:schemeClr>
                </a:solidFill>
              </a:endParaRPr>
            </a:p>
          </p:txBody>
        </p:sp>
        <p:sp>
          <p:nvSpPr>
            <p:cNvPr id="10" name="Obdélník 9"/>
            <p:cNvSpPr/>
            <p:nvPr/>
          </p:nvSpPr>
          <p:spPr>
            <a:xfrm>
              <a:off x="4047915" y="3786190"/>
              <a:ext cx="2738663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cs-CZ" sz="1600" dirty="0" smtClean="0">
                  <a:solidFill>
                    <a:srgbClr val="FF0000"/>
                  </a:solidFill>
                </a:rPr>
                <a:t>geometrický průměr = medián</a:t>
              </a:r>
              <a:endParaRPr lang="cs-CZ" sz="16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697694" y="3205162"/>
            <a:ext cx="4017182" cy="300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Příklad</a:t>
            </a:r>
            <a:r>
              <a:rPr lang="cs-CZ" dirty="0" smtClean="0"/>
              <a:t>: plánování celkové spotřeby nějakého materiálu, alkoholu nebo peněz do budoucna.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Smysluplné použití průměru u symetrických dat</a:t>
            </a:r>
            <a:endParaRPr lang="cs-CZ" sz="2800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Pokud je splněn pravděpodobnostní model, tedy zejména normalita dat, je použití průměru na místě.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Průměr je konzistentní odhad </a:t>
            </a:r>
            <a:r>
              <a:rPr lang="cs-CZ" dirty="0" smtClean="0"/>
              <a:t>– pro </a:t>
            </a:r>
            <a:r>
              <a:rPr lang="cs-CZ" i="1" dirty="0" smtClean="0"/>
              <a:t>n </a:t>
            </a:r>
            <a:r>
              <a:rPr lang="cs-CZ" dirty="0" smtClean="0"/>
              <a:t>→ ∞ konverguje k </a:t>
            </a:r>
            <a:r>
              <a:rPr lang="el-GR" dirty="0" smtClean="0"/>
              <a:t>θ</a:t>
            </a:r>
            <a:r>
              <a:rPr lang="cs-CZ" dirty="0" smtClean="0"/>
              <a:t> podle pravděpodobnosti. Pro rostoucí </a:t>
            </a:r>
            <a:r>
              <a:rPr lang="cs-CZ" i="1" dirty="0" smtClean="0"/>
              <a:t>n</a:t>
            </a:r>
            <a:r>
              <a:rPr lang="cs-CZ" dirty="0" smtClean="0"/>
              <a:t> máme zaručeno, že se průměr přibližuje k </a:t>
            </a:r>
            <a:r>
              <a:rPr lang="el-GR" dirty="0" smtClean="0"/>
              <a:t>θ</a:t>
            </a:r>
            <a:r>
              <a:rPr lang="cs-CZ" dirty="0" smtClean="0"/>
              <a:t>.</a:t>
            </a:r>
          </a:p>
        </p:txBody>
      </p:sp>
      <p:pic>
        <p:nvPicPr>
          <p:cNvPr id="5" name="Obrázek 4" descr="mean_median_N180_n500.jpeg"/>
          <p:cNvPicPr>
            <a:picLocks noChangeAspect="1"/>
          </p:cNvPicPr>
          <p:nvPr/>
        </p:nvPicPr>
        <p:blipFill>
          <a:blip r:embed="rId3" cstate="print"/>
          <a:srcRect l="4954" t="7441" r="3405" b="8222"/>
          <a:stretch>
            <a:fillRect/>
          </a:stretch>
        </p:blipFill>
        <p:spPr>
          <a:xfrm>
            <a:off x="6215074" y="3429000"/>
            <a:ext cx="2643206" cy="2428892"/>
          </a:xfrm>
          <a:prstGeom prst="rect">
            <a:avLst/>
          </a:prstGeom>
        </p:spPr>
      </p:pic>
      <p:pic>
        <p:nvPicPr>
          <p:cNvPr id="6" name="Obrázek 5" descr="mean_median_N180_n10.jpeg"/>
          <p:cNvPicPr>
            <a:picLocks noChangeAspect="1"/>
          </p:cNvPicPr>
          <p:nvPr/>
        </p:nvPicPr>
        <p:blipFill>
          <a:blip r:embed="rId4" cstate="print"/>
          <a:srcRect l="4954" t="7441" r="3405" b="8222"/>
          <a:stretch>
            <a:fillRect/>
          </a:stretch>
        </p:blipFill>
        <p:spPr>
          <a:xfrm>
            <a:off x="285720" y="3429000"/>
            <a:ext cx="2643206" cy="2428892"/>
          </a:xfrm>
          <a:prstGeom prst="rect">
            <a:avLst/>
          </a:prstGeom>
        </p:spPr>
      </p:pic>
      <p:pic>
        <p:nvPicPr>
          <p:cNvPr id="7" name="Obrázek 6" descr="mean_median_N180_n50.jpeg"/>
          <p:cNvPicPr>
            <a:picLocks noChangeAspect="1"/>
          </p:cNvPicPr>
          <p:nvPr/>
        </p:nvPicPr>
        <p:blipFill>
          <a:blip r:embed="rId5" cstate="print"/>
          <a:srcRect l="3715" t="7441" r="4643" b="8222"/>
          <a:stretch>
            <a:fillRect/>
          </a:stretch>
        </p:blipFill>
        <p:spPr>
          <a:xfrm>
            <a:off x="3250397" y="3429000"/>
            <a:ext cx="2643206" cy="2428892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4488553" y="6000768"/>
            <a:ext cx="80983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1600" dirty="0" smtClean="0">
                <a:solidFill>
                  <a:schemeClr val="accent3">
                    <a:lumMod val="75000"/>
                  </a:schemeClr>
                </a:solidFill>
              </a:rPr>
              <a:t>průměr</a:t>
            </a:r>
            <a:endParaRPr lang="cs-CZ" sz="16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5857885" y="6000768"/>
            <a:ext cx="9286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 smtClean="0">
                <a:solidFill>
                  <a:srgbClr val="FF0000"/>
                </a:solidFill>
              </a:rPr>
              <a:t>medián</a:t>
            </a:r>
            <a:endParaRPr lang="cs-CZ" sz="1600" dirty="0">
              <a:solidFill>
                <a:srgbClr val="FF0000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2214547" y="6000768"/>
            <a:ext cx="17145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1600" dirty="0" smtClean="0">
                <a:solidFill>
                  <a:schemeClr val="bg1">
                    <a:lumMod val="50000"/>
                  </a:schemeClr>
                </a:solidFill>
              </a:rPr>
              <a:t>skutečná hodnota</a:t>
            </a:r>
            <a:endParaRPr lang="cs-CZ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205536" y="3131106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</a:t>
            </a:r>
            <a:r>
              <a:rPr lang="cs-CZ" dirty="0" smtClean="0"/>
              <a:t> = 10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4214810" y="3127842"/>
            <a:ext cx="758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</a:t>
            </a:r>
            <a:r>
              <a:rPr lang="cs-CZ" dirty="0" smtClean="0"/>
              <a:t> = 50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7125463" y="3131106"/>
            <a:ext cx="8755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</a:t>
            </a:r>
            <a:r>
              <a:rPr lang="cs-CZ" dirty="0" smtClean="0"/>
              <a:t> = 500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 – průměr vs. medián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26331" y="2199964"/>
          <a:ext cx="6691338" cy="2872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04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0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04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74422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Výhody</a:t>
                      </a:r>
                      <a:endParaRPr lang="cs-CZ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Nevýhody</a:t>
                      </a:r>
                      <a:endParaRPr lang="cs-CZ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4422">
                <a:tc rowSpan="2">
                  <a:txBody>
                    <a:bodyPr/>
                    <a:lstStyle/>
                    <a:p>
                      <a:r>
                        <a:rPr lang="cs-CZ" sz="1400" b="1" dirty="0" smtClean="0"/>
                        <a:t>Průměr</a:t>
                      </a:r>
                      <a:endParaRPr lang="cs-CZ" sz="1400" b="1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Využívá</a:t>
                      </a:r>
                      <a:r>
                        <a:rPr lang="cs-CZ" sz="1400" baseline="0" dirty="0" smtClean="0"/>
                        <a:t> informace celého souboru dat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Citlivý na odlehlá pozorování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4422">
                <a:tc vMerge="1">
                  <a:txBody>
                    <a:bodyPr/>
                    <a:lstStyle/>
                    <a:p>
                      <a:endParaRPr lang="cs-CZ" sz="1400" b="1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Jednoduché</a:t>
                      </a:r>
                      <a:r>
                        <a:rPr lang="cs-CZ" sz="1400" baseline="0" dirty="0" smtClean="0"/>
                        <a:t> rozdělení pravděpodobnosti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Omezené použití u asymetrických dat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422">
                <a:tc rowSpan="2">
                  <a:txBody>
                    <a:bodyPr/>
                    <a:lstStyle/>
                    <a:p>
                      <a:r>
                        <a:rPr lang="cs-CZ" sz="1400" b="1" dirty="0" smtClean="0"/>
                        <a:t>Medián</a:t>
                      </a:r>
                      <a:endParaRPr lang="cs-CZ" sz="14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Není citlivý na odlehlá pozorování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/>
                        <a:t>Využívá informaci</a:t>
                      </a:r>
                      <a:r>
                        <a:rPr lang="cs-CZ" sz="1400" baseline="0" dirty="0" smtClean="0"/>
                        <a:t> pouze jednoho pozorování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4422">
                <a:tc vMerge="1">
                  <a:txBody>
                    <a:bodyPr/>
                    <a:lstStyle/>
                    <a:p>
                      <a:endParaRPr lang="cs-CZ" sz="1400" b="1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Použití pro všechny typy </a:t>
                      </a:r>
                    </a:p>
                    <a:p>
                      <a:pPr algn="ctr"/>
                      <a:r>
                        <a:rPr lang="cs-CZ" sz="1400" dirty="0" smtClean="0"/>
                        <a:t>dat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Komplikované rozdělení pravděpodobnosti</a:t>
                      </a:r>
                      <a:endParaRPr lang="cs-CZ" sz="1400" dirty="0"/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Používejte průměr!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Ale vždy si ověřte předpoklad normality (nebo alespoň symetrie), případně </a:t>
            </a:r>
            <a:r>
              <a:rPr lang="cs-CZ" dirty="0" err="1" smtClean="0"/>
              <a:t>Poissonova</a:t>
            </a:r>
            <a:r>
              <a:rPr lang="cs-CZ" dirty="0" smtClean="0"/>
              <a:t> rozdělení dat! A taky se nezapomeňte podívat na odlehlé hodnoty!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Pokud si něčím nejste jistí, použijte i medián.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4429132"/>
            <a:ext cx="7748612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Useknutý průměr </a:t>
            </a:r>
            <a:r>
              <a:rPr lang="cs-CZ" dirty="0" smtClean="0"/>
              <a:t>– odhad, který je svými vlastnostmi mezi průměrem a mediánem, spočítáme ho tak, že „odsekneme“ </a:t>
            </a:r>
            <a:r>
              <a:rPr lang="cs-CZ" i="1" dirty="0" smtClean="0"/>
              <a:t>m</a:t>
            </a:r>
            <a:r>
              <a:rPr lang="cs-CZ" dirty="0" smtClean="0"/>
              <a:t> nebo </a:t>
            </a:r>
            <a:r>
              <a:rPr lang="cs-CZ" i="1" dirty="0" smtClean="0"/>
              <a:t>m</a:t>
            </a:r>
            <a:r>
              <a:rPr lang="cs-CZ" dirty="0" smtClean="0"/>
              <a:t> % minimálních a maximálních hodnot a ze zbytku spočítáme průměr.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průměr pozorovaných hodnot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428736"/>
            <a:ext cx="7748612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1600" dirty="0" smtClean="0"/>
              <a:t>V případě, že osa </a:t>
            </a:r>
            <a:r>
              <a:rPr lang="cs-CZ" sz="1600" i="1" dirty="0" smtClean="0"/>
              <a:t>x</a:t>
            </a:r>
            <a:r>
              <a:rPr lang="cs-CZ" sz="1600" dirty="0" smtClean="0"/>
              <a:t> nepředstavuje žádnou informaci, je použití průměru v pořádku 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sz="1600" dirty="0" smtClean="0"/>
              <a:t>	(kladná i záporná rezidua jsou v rovnováze).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sz="1600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sz="1600" dirty="0" smtClean="0"/>
              <a:t>Co když osa </a:t>
            </a:r>
            <a:r>
              <a:rPr lang="cs-CZ" sz="1600" i="1" dirty="0" smtClean="0"/>
              <a:t>x</a:t>
            </a:r>
            <a:r>
              <a:rPr lang="cs-CZ" sz="1600" dirty="0" smtClean="0"/>
              <a:t> ponese nějakou informaci?</a:t>
            </a:r>
          </a:p>
        </p:txBody>
      </p:sp>
      <p:grpSp>
        <p:nvGrpSpPr>
          <p:cNvPr id="24" name="Skupina 23"/>
          <p:cNvGrpSpPr/>
          <p:nvPr/>
        </p:nvGrpSpPr>
        <p:grpSpPr>
          <a:xfrm>
            <a:off x="2798757" y="2332140"/>
            <a:ext cx="3546487" cy="3240000"/>
            <a:chOff x="2786050" y="2285992"/>
            <a:chExt cx="3546487" cy="3240000"/>
          </a:xfrm>
        </p:grpSpPr>
        <p:pic>
          <p:nvPicPr>
            <p:cNvPr id="4" name="Obrázek 3" descr="mean_estimate.jpeg"/>
            <p:cNvPicPr>
              <a:picLocks noChangeAspect="1"/>
            </p:cNvPicPr>
            <p:nvPr/>
          </p:nvPicPr>
          <p:blipFill>
            <a:blip r:embed="rId3" cstate="print"/>
            <a:srcRect l="5357" t="9761" r="4241" b="7526"/>
            <a:stretch>
              <a:fillRect/>
            </a:stretch>
          </p:blipFill>
          <p:spPr>
            <a:xfrm>
              <a:off x="2786050" y="2285992"/>
              <a:ext cx="3546487" cy="3240000"/>
            </a:xfrm>
            <a:prstGeom prst="rect">
              <a:avLst/>
            </a:prstGeom>
          </p:spPr>
        </p:pic>
        <p:grpSp>
          <p:nvGrpSpPr>
            <p:cNvPr id="17" name="Skupina 16"/>
            <p:cNvGrpSpPr/>
            <p:nvPr/>
          </p:nvGrpSpPr>
          <p:grpSpPr>
            <a:xfrm>
              <a:off x="4812948" y="2500680"/>
              <a:ext cx="1323398" cy="917830"/>
              <a:chOff x="4812948" y="2500680"/>
              <a:chExt cx="1323398" cy="917830"/>
            </a:xfrm>
          </p:grpSpPr>
          <p:cxnSp>
            <p:nvCxnSpPr>
              <p:cNvPr id="11" name="Přímá spojovací šipka 10"/>
              <p:cNvCxnSpPr/>
              <p:nvPr/>
            </p:nvCxnSpPr>
            <p:spPr>
              <a:xfrm rot="5400000">
                <a:off x="5685552" y="2949886"/>
                <a:ext cx="9000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Přímá spojovací šipka 11"/>
              <p:cNvCxnSpPr/>
              <p:nvPr/>
            </p:nvCxnSpPr>
            <p:spPr>
              <a:xfrm rot="5400000">
                <a:off x="5462996" y="3057886"/>
                <a:ext cx="6840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Přímá spojovací šipka 12"/>
              <p:cNvCxnSpPr/>
              <p:nvPr/>
            </p:nvCxnSpPr>
            <p:spPr>
              <a:xfrm rot="5400000">
                <a:off x="5239266" y="3165886"/>
                <a:ext cx="4680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Přímá spojovací šipka 13"/>
              <p:cNvCxnSpPr/>
              <p:nvPr/>
            </p:nvCxnSpPr>
            <p:spPr>
              <a:xfrm rot="5400000">
                <a:off x="5018298" y="3273886"/>
                <a:ext cx="2520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Přímá spojovací šipka 15"/>
              <p:cNvCxnSpPr/>
              <p:nvPr/>
            </p:nvCxnSpPr>
            <p:spPr>
              <a:xfrm rot="5400000">
                <a:off x="4777742" y="3381716"/>
                <a:ext cx="72000" cy="1588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Skupina 17"/>
            <p:cNvGrpSpPr/>
            <p:nvPr/>
          </p:nvGrpSpPr>
          <p:grpSpPr>
            <a:xfrm rot="10800000">
              <a:off x="3150530" y="3437878"/>
              <a:ext cx="1323398" cy="917830"/>
              <a:chOff x="4812948" y="2500680"/>
              <a:chExt cx="1323398" cy="917830"/>
            </a:xfrm>
          </p:grpSpPr>
          <p:cxnSp>
            <p:nvCxnSpPr>
              <p:cNvPr id="19" name="Přímá spojovací šipka 18"/>
              <p:cNvCxnSpPr/>
              <p:nvPr/>
            </p:nvCxnSpPr>
            <p:spPr>
              <a:xfrm rot="5400000">
                <a:off x="5685552" y="2949886"/>
                <a:ext cx="900000" cy="1588"/>
              </a:xfrm>
              <a:prstGeom prst="straightConnector1">
                <a:avLst/>
              </a:prstGeom>
              <a:ln>
                <a:solidFill>
                  <a:schemeClr val="accent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Přímá spojovací šipka 19"/>
              <p:cNvCxnSpPr/>
              <p:nvPr/>
            </p:nvCxnSpPr>
            <p:spPr>
              <a:xfrm rot="5400000">
                <a:off x="5462996" y="3057886"/>
                <a:ext cx="684000" cy="1588"/>
              </a:xfrm>
              <a:prstGeom prst="straightConnector1">
                <a:avLst/>
              </a:prstGeom>
              <a:ln>
                <a:solidFill>
                  <a:schemeClr val="accent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Přímá spojovací šipka 20"/>
              <p:cNvCxnSpPr/>
              <p:nvPr/>
            </p:nvCxnSpPr>
            <p:spPr>
              <a:xfrm rot="5400000">
                <a:off x="5239266" y="3165886"/>
                <a:ext cx="468000" cy="1588"/>
              </a:xfrm>
              <a:prstGeom prst="straightConnector1">
                <a:avLst/>
              </a:prstGeom>
              <a:ln>
                <a:solidFill>
                  <a:schemeClr val="accent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ovací šipka 21"/>
              <p:cNvCxnSpPr/>
              <p:nvPr/>
            </p:nvCxnSpPr>
            <p:spPr>
              <a:xfrm rot="5400000">
                <a:off x="5018298" y="3273886"/>
                <a:ext cx="252000" cy="1588"/>
              </a:xfrm>
              <a:prstGeom prst="straightConnector1">
                <a:avLst/>
              </a:prstGeom>
              <a:ln>
                <a:solidFill>
                  <a:schemeClr val="accent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Přímá spojovací šipka 22"/>
              <p:cNvCxnSpPr/>
              <p:nvPr/>
            </p:nvCxnSpPr>
            <p:spPr>
              <a:xfrm rot="5400000">
                <a:off x="4777742" y="3381716"/>
                <a:ext cx="72000" cy="1588"/>
              </a:xfrm>
              <a:prstGeom prst="straightConnector1">
                <a:avLst/>
              </a:prstGeom>
              <a:ln>
                <a:solidFill>
                  <a:schemeClr val="accent3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snažení v teorii odhadu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Na základě reálných pozorování náhodné veličiny </a:t>
            </a:r>
            <a:r>
              <a:rPr lang="cs-CZ" i="1" dirty="0" smtClean="0"/>
              <a:t>X </a:t>
            </a:r>
            <a:r>
              <a:rPr lang="cs-CZ" dirty="0" smtClean="0"/>
              <a:t>chceme získat informaci o parametrech rozdělení pravděpodobnosti této veličiny.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Teorie odhadu se snaží sestrojit statistiku, která by na základě pozorovaných dat poskytla nejlepší možný odhad neznámého parametru / parametrů.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Teorie odhadu předpokládá, že pozorované hodnoty nesou informaci o neznámém parametru. 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Někdy je třeba pozorované hodnoty před použitím statistiky „značně“ upravit → normalizace dat z DNA mikročipů.</a:t>
            </a:r>
          </a:p>
        </p:txBody>
      </p:sp>
      <p:pic>
        <p:nvPicPr>
          <p:cNvPr id="4" name="Obrázek 3" descr="600px-Icon-Warning-Red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37156" y="5995148"/>
            <a:ext cx="864000" cy="72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Náhodná veličina</a:t>
            </a:r>
            <a:r>
              <a:rPr lang="cs-CZ" dirty="0" smtClean="0"/>
              <a:t> </a:t>
            </a:r>
            <a:r>
              <a:rPr lang="cs-CZ" i="1" dirty="0" smtClean="0"/>
              <a:t>X</a:t>
            </a:r>
            <a:r>
              <a:rPr lang="cs-CZ" dirty="0" smtClean="0"/>
              <a:t> – číselné ohodnocení výsledku experimentu, zajímá nás její pravděpodobnostní chování – popisuje ho </a:t>
            </a:r>
            <a:r>
              <a:rPr lang="cs-CZ" b="1" dirty="0" smtClean="0"/>
              <a:t>rozdělení pravděpodobnosti </a:t>
            </a:r>
            <a:r>
              <a:rPr lang="cs-CZ" dirty="0" smtClean="0"/>
              <a:t>náhodné veličiny </a:t>
            </a:r>
            <a:r>
              <a:rPr lang="cs-CZ" i="1" dirty="0" smtClean="0"/>
              <a:t>X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Parametr </a:t>
            </a:r>
            <a:r>
              <a:rPr lang="cs-CZ" dirty="0" smtClean="0"/>
              <a:t>rozdělení pravděpodobnosti – neznámá hodnota, </a:t>
            </a:r>
            <a:r>
              <a:rPr lang="el-GR" dirty="0" smtClean="0"/>
              <a:t>θ</a:t>
            </a:r>
            <a:r>
              <a:rPr lang="cs-CZ" dirty="0" smtClean="0"/>
              <a:t>, na které závisí předpis rozdělení pravděpodobnosti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Parametrická funkce </a:t>
            </a:r>
            <a:r>
              <a:rPr lang="cs-CZ" dirty="0" smtClean="0"/>
              <a:t>– reálná funkce parametru </a:t>
            </a:r>
            <a:r>
              <a:rPr lang="el-GR" dirty="0" smtClean="0"/>
              <a:t>θ</a:t>
            </a:r>
            <a:r>
              <a:rPr lang="cs-CZ" dirty="0" smtClean="0"/>
              <a:t>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Realizace náhodné veličiny</a:t>
            </a:r>
            <a:r>
              <a:rPr lang="cs-CZ" dirty="0" smtClean="0"/>
              <a:t> (</a:t>
            </a:r>
            <a:r>
              <a:rPr lang="cs-CZ" i="1" dirty="0" smtClean="0"/>
              <a:t>n</a:t>
            </a:r>
            <a:r>
              <a:rPr lang="cs-CZ" dirty="0" smtClean="0"/>
              <a:t> realizací) – představují je pozorované hodnoty: </a:t>
            </a:r>
          </a:p>
          <a:p>
            <a:pPr marL="182563" indent="-182563">
              <a:lnSpc>
                <a:spcPct val="135000"/>
              </a:lnSpc>
              <a:defRPr/>
            </a:pPr>
            <a:r>
              <a:rPr lang="cs-CZ" b="1" i="1" dirty="0" smtClean="0"/>
              <a:t>	x</a:t>
            </a:r>
            <a:r>
              <a:rPr lang="cs-CZ" dirty="0" smtClean="0"/>
              <a:t> = </a:t>
            </a:r>
            <a:r>
              <a:rPr lang="cs-CZ" i="1" dirty="0" smtClean="0"/>
              <a:t>x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x</a:t>
            </a:r>
            <a:r>
              <a:rPr lang="cs-CZ" baseline="-25000" dirty="0" smtClean="0"/>
              <a:t>2</a:t>
            </a:r>
            <a:r>
              <a:rPr lang="cs-CZ" dirty="0" smtClean="0"/>
              <a:t>, …, </a:t>
            </a:r>
            <a:r>
              <a:rPr lang="cs-CZ" i="1" dirty="0" err="1" smtClean="0"/>
              <a:t>x</a:t>
            </a:r>
            <a:r>
              <a:rPr lang="cs-CZ" baseline="-25000" dirty="0" err="1" smtClean="0"/>
              <a:t>n</a:t>
            </a:r>
            <a:r>
              <a:rPr lang="cs-CZ" dirty="0" smtClean="0"/>
              <a:t>. Předpokládám jejich vzájemnou nezávislost.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b="1" dirty="0" smtClean="0"/>
              <a:t>Odhad parametru </a:t>
            </a:r>
            <a:r>
              <a:rPr lang="el-GR" dirty="0" smtClean="0"/>
              <a:t>θ</a:t>
            </a:r>
            <a:r>
              <a:rPr lang="cs-CZ" dirty="0" smtClean="0"/>
              <a:t> – reálná funkce </a:t>
            </a:r>
            <a:r>
              <a:rPr lang="cs-CZ" b="1" i="1" dirty="0" smtClean="0"/>
              <a:t>x</a:t>
            </a:r>
            <a:r>
              <a:rPr lang="cs-CZ" dirty="0" smtClean="0"/>
              <a:t> = </a:t>
            </a:r>
            <a:r>
              <a:rPr lang="cs-CZ" i="1" dirty="0" smtClean="0"/>
              <a:t>d</a:t>
            </a:r>
            <a:r>
              <a:rPr lang="cs-CZ" dirty="0" smtClean="0"/>
              <a:t>(</a:t>
            </a:r>
            <a:r>
              <a:rPr lang="cs-CZ" b="1" i="1" dirty="0" smtClean="0"/>
              <a:t>x</a:t>
            </a:r>
            <a:r>
              <a:rPr lang="cs-CZ" dirty="0" smtClean="0"/>
              <a:t>) =	.</a:t>
            </a:r>
          </a:p>
          <a:p>
            <a:pPr marL="182563" indent="-182563">
              <a:lnSpc>
                <a:spcPct val="135000"/>
              </a:lnSpc>
              <a:buBlip>
                <a:blip r:embed="rId3"/>
              </a:buBlip>
              <a:defRPr/>
            </a:pPr>
            <a:r>
              <a:rPr lang="cs-CZ" dirty="0" smtClean="0"/>
              <a:t>Odhad parametrické funkce </a:t>
            </a:r>
            <a:r>
              <a:rPr lang="cs-CZ" i="1" dirty="0" smtClean="0"/>
              <a:t>g</a:t>
            </a:r>
            <a:r>
              <a:rPr lang="cs-CZ" dirty="0" smtClean="0"/>
              <a:t>(</a:t>
            </a:r>
            <a:r>
              <a:rPr lang="el-GR" dirty="0" smtClean="0"/>
              <a:t>θ</a:t>
            </a:r>
            <a:r>
              <a:rPr lang="cs-CZ" dirty="0" smtClean="0"/>
              <a:t>) – reálná funkce </a:t>
            </a:r>
            <a:r>
              <a:rPr lang="cs-CZ" b="1" i="1" dirty="0" smtClean="0"/>
              <a:t>x </a:t>
            </a:r>
            <a:r>
              <a:rPr lang="cs-CZ" dirty="0" smtClean="0"/>
              <a:t>= </a:t>
            </a:r>
            <a:r>
              <a:rPr lang="cs-CZ" i="1" dirty="0" smtClean="0"/>
              <a:t>d</a:t>
            </a:r>
            <a:r>
              <a:rPr lang="cs-CZ" dirty="0" smtClean="0"/>
              <a:t>(</a:t>
            </a:r>
            <a:r>
              <a:rPr lang="cs-CZ" b="1" i="1" dirty="0" smtClean="0"/>
              <a:t>x</a:t>
            </a:r>
            <a:r>
              <a:rPr lang="cs-CZ" dirty="0" smtClean="0"/>
              <a:t>) =          .</a:t>
            </a:r>
          </a:p>
        </p:txBody>
      </p:sp>
      <p:graphicFrame>
        <p:nvGraphicFramePr>
          <p:cNvPr id="69633" name="Object 1"/>
          <p:cNvGraphicFramePr>
            <a:graphicFrameLocks noChangeAspect="1"/>
          </p:cNvGraphicFramePr>
          <p:nvPr/>
        </p:nvGraphicFramePr>
        <p:xfrm>
          <a:off x="5211475" y="5037151"/>
          <a:ext cx="20002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1" name="Rovnice" r:id="rId4" imgW="126720" imgH="203040" progId="Equation.3">
                  <p:embed/>
                </p:oleObj>
              </mc:Choice>
              <mc:Fallback>
                <p:oleObj name="Rovnice" r:id="rId4" imgW="126720" imgH="20304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475" y="5037151"/>
                        <a:ext cx="20002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634" name="Object 2"/>
          <p:cNvGraphicFramePr>
            <a:graphicFrameLocks noChangeAspect="1"/>
          </p:cNvGraphicFramePr>
          <p:nvPr/>
        </p:nvGraphicFramePr>
        <p:xfrm>
          <a:off x="6355072" y="5402216"/>
          <a:ext cx="52070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2" name="Rovnice" r:id="rId6" imgW="330120" imgH="228600" progId="Equation.3">
                  <p:embed/>
                </p:oleObj>
              </mc:Choice>
              <mc:Fallback>
                <p:oleObj name="Rovnice" r:id="rId6" imgW="330120" imgH="2286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5072" y="5402216"/>
                        <a:ext cx="52070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odhadů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Parametrické odhady </a:t>
            </a:r>
            <a:r>
              <a:rPr lang="cs-CZ" dirty="0" smtClean="0"/>
              <a:t>– vycházejí z předpokladu znalosti rozdělení pravděpodobnosti, kterým se náhodná veličina řídí. Případně předpokládají i znalost rozdělení pravděpodobnosti sledovaného parametru (tedy náhodné veličiny) – </a:t>
            </a:r>
            <a:r>
              <a:rPr lang="cs-CZ" dirty="0" err="1" smtClean="0"/>
              <a:t>Bayesovské</a:t>
            </a:r>
            <a:r>
              <a:rPr lang="cs-CZ" dirty="0" smtClean="0"/>
              <a:t> odhady.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err="1" smtClean="0"/>
              <a:t>Neparametrické</a:t>
            </a:r>
            <a:r>
              <a:rPr lang="cs-CZ" b="1" dirty="0" smtClean="0"/>
              <a:t> odhady </a:t>
            </a:r>
            <a:r>
              <a:rPr lang="cs-CZ" dirty="0" smtClean="0"/>
              <a:t>– v tomto případě nejsou uvažovány žádné předpoklady o pravděpodobnostním chování dat. Výsledkem jsou robustní odhady se širokým použitím, u kterých ale nelze </a:t>
            </a:r>
            <a:r>
              <a:rPr lang="cs-CZ" smtClean="0"/>
              <a:t>hodnotit optimálnost </a:t>
            </a:r>
            <a:r>
              <a:rPr lang="cs-CZ" dirty="0" smtClean="0"/>
              <a:t>vzhledem k pravděpodobnostnímu modelu.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Klíčové otázky v teorii odhadu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Jak najít bodový odhad?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Jak hodnotit kvalitu odhadu?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najít bodový odhad?</a:t>
            </a:r>
            <a:endParaRPr lang="cs-CZ" dirty="0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97694" y="1643050"/>
            <a:ext cx="774861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Existuje řada postupů k nalezení bodového odhadu neznámého parametru – liší se jak filozofií (např. </a:t>
            </a:r>
            <a:r>
              <a:rPr lang="cs-CZ" dirty="0" err="1" smtClean="0"/>
              <a:t>Bayesovské</a:t>
            </a:r>
            <a:r>
              <a:rPr lang="cs-CZ" dirty="0" smtClean="0"/>
              <a:t> odhady) tak definicí kritéria optimálních vlastností odhadu. Zaměříme se pouze na vybrané pojmy a postupy.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endParaRPr lang="cs-CZ" dirty="0" smtClean="0"/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Metoda založená na </a:t>
            </a:r>
            <a:r>
              <a:rPr lang="cs-CZ" b="1" dirty="0" err="1" smtClean="0"/>
              <a:t>Rao</a:t>
            </a:r>
            <a:r>
              <a:rPr lang="cs-CZ" b="1" dirty="0" smtClean="0"/>
              <a:t>-</a:t>
            </a:r>
            <a:r>
              <a:rPr lang="cs-CZ" b="1" dirty="0" err="1" smtClean="0"/>
              <a:t>Blackwellově</a:t>
            </a:r>
            <a:r>
              <a:rPr lang="cs-CZ" b="1" dirty="0" smtClean="0"/>
              <a:t> větě </a:t>
            </a:r>
            <a:r>
              <a:rPr lang="cs-CZ" dirty="0" smtClean="0"/>
              <a:t>– slouží k nalezení nestranného odhadu s nejmenší variabilitou (ne vždy to však lze spočítat).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smtClean="0"/>
              <a:t>Metoda maximální věrohodnosti </a:t>
            </a:r>
            <a:r>
              <a:rPr lang="cs-CZ" dirty="0" smtClean="0"/>
              <a:t>– slouží k nalezení odhadu (hodnoty), který je ve smyslu pozorovaných dat nejvíce pravděpodobný. Respektive lze říci, že při „platnosti“ této hodnoty jsou data nejvíce věrohodná.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b="1" dirty="0" err="1" smtClean="0"/>
              <a:t>Bayesovské</a:t>
            </a:r>
            <a:r>
              <a:rPr lang="cs-CZ" b="1" dirty="0" smtClean="0"/>
              <a:t> metody </a:t>
            </a:r>
            <a:r>
              <a:rPr lang="cs-CZ" dirty="0" smtClean="0"/>
              <a:t>– nehledají jednu hodnotu parametru, ale celé rozdělení pravděpodobnosti (parametr je zde vlastně náhodná veličina).</a:t>
            </a:r>
          </a:p>
          <a:p>
            <a:pPr marL="182563" indent="-182563">
              <a:lnSpc>
                <a:spcPct val="135000"/>
              </a:lnSpc>
              <a:buBlip>
                <a:blip r:embed="rId2"/>
              </a:buBlip>
              <a:defRPr/>
            </a:pPr>
            <a:r>
              <a:rPr lang="cs-CZ" dirty="0" smtClean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16194</TotalTime>
  <Words>1676</Words>
  <Application>Microsoft Office PowerPoint</Application>
  <PresentationFormat>Předvádění na obrazovce (4:3)</PresentationFormat>
  <Paragraphs>256</Paragraphs>
  <Slides>34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8" baseType="lpstr">
      <vt:lpstr>Arial</vt:lpstr>
      <vt:lpstr>Calibri</vt:lpstr>
      <vt:lpstr>Motiv sady Office</vt:lpstr>
      <vt:lpstr>Rovnice</vt:lpstr>
      <vt:lpstr>Přednáška V.   Úvod do teorie odhadu</vt:lpstr>
      <vt:lpstr>1. Pojmy a principy teorie odhadu</vt:lpstr>
      <vt:lpstr>Jak se vlastně přišlo na použití průměru?</vt:lpstr>
      <vt:lpstr>Příklad – průměr pozorovaných hodnot</vt:lpstr>
      <vt:lpstr>Cíl snažení v teorii odhadu</vt:lpstr>
      <vt:lpstr>Základní pojmy</vt:lpstr>
      <vt:lpstr>Klasifikace odhadů</vt:lpstr>
      <vt:lpstr>Klíčové otázky v teorii odhadu</vt:lpstr>
      <vt:lpstr>Jak najít bodový odhad?</vt:lpstr>
      <vt:lpstr>2. Nestranné odhady</vt:lpstr>
      <vt:lpstr>Střední kvadratická chyba odhadu</vt:lpstr>
      <vt:lpstr>Příklad</vt:lpstr>
      <vt:lpstr>Nestrannost</vt:lpstr>
      <vt:lpstr>Průměr – nestranný odhad?</vt:lpstr>
      <vt:lpstr>Nestranný odhad – příklad</vt:lpstr>
      <vt:lpstr>Nestranný odhad – příklad</vt:lpstr>
      <vt:lpstr>Nestranný odhad – příklad</vt:lpstr>
      <vt:lpstr>Nestranný odhad – příklad</vt:lpstr>
      <vt:lpstr>Vztah vychýlení a variability odhadu</vt:lpstr>
      <vt:lpstr>3. Metoda maximální věrohodnosti</vt:lpstr>
      <vt:lpstr>Metoda maximální věrohodnosti</vt:lpstr>
      <vt:lpstr>Metoda maximální věrohodnosti</vt:lpstr>
      <vt:lpstr>Věrohodnostní funkce</vt:lpstr>
      <vt:lpstr>Logaritmus věrohodnostní funkce</vt:lpstr>
      <vt:lpstr>ML odhad parametru λ Poissonova rozdělení</vt:lpstr>
      <vt:lpstr>ML odhad parametru λ Poissonova rozdělení</vt:lpstr>
      <vt:lpstr>ML odhad parametru μ normálního rozdělení</vt:lpstr>
      <vt:lpstr>ML odhad parametru μ normálního rozdělení</vt:lpstr>
      <vt:lpstr>4. Srovnání průměru a mediánu</vt:lpstr>
      <vt:lpstr>Nesmyslné použití průměru u asymetrických dat</vt:lpstr>
      <vt:lpstr>Smysluplné použití průměru u asymetrických dat</vt:lpstr>
      <vt:lpstr>Smysluplné použití průměru u symetrických dat</vt:lpstr>
      <vt:lpstr>Shrnutí – průměr vs. medián</vt:lpstr>
      <vt:lpstr>Shrnutí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BIOSTATISTIKA v matematické biologii</dc:title>
  <dc:creator>Pavlík</dc:creator>
  <cp:lastModifiedBy>Pavlík Tomáš RNDr. Ph.D.</cp:lastModifiedBy>
  <cp:revision>313</cp:revision>
  <dcterms:created xsi:type="dcterms:W3CDTF">2009-06-29T12:10:55Z</dcterms:created>
  <dcterms:modified xsi:type="dcterms:W3CDTF">2020-03-11T21:26:11Z</dcterms:modified>
</cp:coreProperties>
</file>