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6"/>
  </p:notesMasterIdLst>
  <p:sldIdLst>
    <p:sldId id="328" r:id="rId2"/>
    <p:sldId id="334" r:id="rId3"/>
    <p:sldId id="342" r:id="rId4"/>
    <p:sldId id="329" r:id="rId5"/>
    <p:sldId id="331" r:id="rId6"/>
    <p:sldId id="332" r:id="rId7"/>
    <p:sldId id="339" r:id="rId8"/>
    <p:sldId id="352" r:id="rId9"/>
    <p:sldId id="353" r:id="rId10"/>
    <p:sldId id="348" r:id="rId11"/>
    <p:sldId id="340" r:id="rId12"/>
    <p:sldId id="343" r:id="rId13"/>
    <p:sldId id="347" r:id="rId14"/>
    <p:sldId id="346" r:id="rId15"/>
    <p:sldId id="354" r:id="rId16"/>
    <p:sldId id="335" r:id="rId17"/>
    <p:sldId id="351" r:id="rId18"/>
    <p:sldId id="279" r:id="rId19"/>
    <p:sldId id="350" r:id="rId20"/>
    <p:sldId id="282" r:id="rId21"/>
    <p:sldId id="330" r:id="rId22"/>
    <p:sldId id="356" r:id="rId23"/>
    <p:sldId id="360" r:id="rId24"/>
    <p:sldId id="357" r:id="rId25"/>
    <p:sldId id="345" r:id="rId26"/>
    <p:sldId id="336" r:id="rId27"/>
    <p:sldId id="362" r:id="rId28"/>
    <p:sldId id="349" r:id="rId29"/>
    <p:sldId id="367" r:id="rId30"/>
    <p:sldId id="363" r:id="rId31"/>
    <p:sldId id="364" r:id="rId32"/>
    <p:sldId id="368" r:id="rId33"/>
    <p:sldId id="365" r:id="rId34"/>
    <p:sldId id="359" r:id="rId35"/>
    <p:sldId id="369" r:id="rId36"/>
    <p:sldId id="370" r:id="rId37"/>
    <p:sldId id="372" r:id="rId38"/>
    <p:sldId id="358" r:id="rId39"/>
    <p:sldId id="373" r:id="rId40"/>
    <p:sldId id="374" r:id="rId41"/>
    <p:sldId id="371" r:id="rId42"/>
    <p:sldId id="375" r:id="rId43"/>
    <p:sldId id="275" r:id="rId44"/>
    <p:sldId id="377" r:id="rId45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0A22B5-A535-411A-8064-348E1F702455}" type="doc">
      <dgm:prSet loTypeId="urn:microsoft.com/office/officeart/2005/8/layout/venn2" loCatId="relationship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2138655D-8A2A-4AD3-B019-9882743AC58E}">
      <dgm:prSet phldrT="[Text]" custT="1"/>
      <dgm:spPr/>
      <dgm:t>
        <a:bodyPr/>
        <a:lstStyle/>
        <a:p>
          <a:r>
            <a:rPr lang="cs-CZ" sz="1100" b="1" dirty="0" smtClean="0"/>
            <a:t>Cílová populace</a:t>
          </a:r>
          <a:endParaRPr lang="cs-CZ" sz="1100" b="1" dirty="0"/>
        </a:p>
      </dgm:t>
    </dgm:pt>
    <dgm:pt modelId="{FFBAF309-9A64-4F92-B4FA-4EFAB6238CC2}" type="parTrans" cxnId="{53F82372-933F-4CFA-941E-5B51C9D50CBA}">
      <dgm:prSet/>
      <dgm:spPr/>
      <dgm:t>
        <a:bodyPr/>
        <a:lstStyle/>
        <a:p>
          <a:endParaRPr lang="cs-CZ" sz="1100"/>
        </a:p>
      </dgm:t>
    </dgm:pt>
    <dgm:pt modelId="{40C16DEE-2440-4A03-AD2D-DEF340E0B210}" type="sibTrans" cxnId="{53F82372-933F-4CFA-941E-5B51C9D50CBA}">
      <dgm:prSet/>
      <dgm:spPr/>
      <dgm:t>
        <a:bodyPr/>
        <a:lstStyle/>
        <a:p>
          <a:endParaRPr lang="cs-CZ" sz="1100"/>
        </a:p>
      </dgm:t>
    </dgm:pt>
    <dgm:pt modelId="{01DE9C8F-CD66-4A04-9C4C-8F8A51CBA883}">
      <dgm:prSet phldrT="[Text]" custT="1"/>
      <dgm:spPr/>
      <dgm:t>
        <a:bodyPr/>
        <a:lstStyle/>
        <a:p>
          <a:r>
            <a:rPr lang="cs-CZ" sz="1100" b="1" dirty="0" smtClean="0"/>
            <a:t>Vzorek</a:t>
          </a:r>
          <a:endParaRPr lang="cs-CZ" sz="1100" b="1" dirty="0"/>
        </a:p>
      </dgm:t>
    </dgm:pt>
    <dgm:pt modelId="{90F4BCE2-50AD-4405-9B05-7A8C8FC57CF8}" type="parTrans" cxnId="{33FE9456-A27D-4EF3-B3CC-1758688B159F}">
      <dgm:prSet/>
      <dgm:spPr/>
      <dgm:t>
        <a:bodyPr/>
        <a:lstStyle/>
        <a:p>
          <a:endParaRPr lang="cs-CZ" sz="1100"/>
        </a:p>
      </dgm:t>
    </dgm:pt>
    <dgm:pt modelId="{09B16F97-A052-476A-A48A-4D7AED8DD3CF}" type="sibTrans" cxnId="{33FE9456-A27D-4EF3-B3CC-1758688B159F}">
      <dgm:prSet/>
      <dgm:spPr/>
      <dgm:t>
        <a:bodyPr/>
        <a:lstStyle/>
        <a:p>
          <a:endParaRPr lang="cs-CZ" sz="1100"/>
        </a:p>
      </dgm:t>
    </dgm:pt>
    <dgm:pt modelId="{FB2EF99A-B70E-447D-BD90-67112EB96673}" type="pres">
      <dgm:prSet presAssocID="{6E0A22B5-A535-411A-8064-348E1F702455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5496FDC-AF11-4E8F-87A9-338692753284}" type="pres">
      <dgm:prSet presAssocID="{6E0A22B5-A535-411A-8064-348E1F702455}" presName="comp1" presStyleCnt="0"/>
      <dgm:spPr/>
      <dgm:t>
        <a:bodyPr/>
        <a:lstStyle/>
        <a:p>
          <a:endParaRPr lang="cs-CZ"/>
        </a:p>
      </dgm:t>
    </dgm:pt>
    <dgm:pt modelId="{C8FE11AE-7A17-45D2-A606-CA66EF9E4D78}" type="pres">
      <dgm:prSet presAssocID="{6E0A22B5-A535-411A-8064-348E1F702455}" presName="circle1" presStyleLbl="node1" presStyleIdx="0" presStyleCnt="2"/>
      <dgm:spPr/>
      <dgm:t>
        <a:bodyPr/>
        <a:lstStyle/>
        <a:p>
          <a:endParaRPr lang="cs-CZ"/>
        </a:p>
      </dgm:t>
    </dgm:pt>
    <dgm:pt modelId="{03505F36-2662-48F0-A003-3ADC12868FFF}" type="pres">
      <dgm:prSet presAssocID="{6E0A22B5-A535-411A-8064-348E1F702455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0A4A80-DF85-4EE9-97C6-D6FBDC6F95E7}" type="pres">
      <dgm:prSet presAssocID="{6E0A22B5-A535-411A-8064-348E1F702455}" presName="comp2" presStyleCnt="0"/>
      <dgm:spPr/>
      <dgm:t>
        <a:bodyPr/>
        <a:lstStyle/>
        <a:p>
          <a:endParaRPr lang="cs-CZ"/>
        </a:p>
      </dgm:t>
    </dgm:pt>
    <dgm:pt modelId="{2304CFE2-E030-49E7-88A3-E315E6767ACA}" type="pres">
      <dgm:prSet presAssocID="{6E0A22B5-A535-411A-8064-348E1F702455}" presName="circle2" presStyleLbl="node1" presStyleIdx="1" presStyleCnt="2" custScaleX="49682" custScaleY="52016"/>
      <dgm:spPr/>
      <dgm:t>
        <a:bodyPr/>
        <a:lstStyle/>
        <a:p>
          <a:endParaRPr lang="cs-CZ"/>
        </a:p>
      </dgm:t>
    </dgm:pt>
    <dgm:pt modelId="{81908D7E-71B9-443D-9A4E-1AFB96547DEB}" type="pres">
      <dgm:prSet presAssocID="{6E0A22B5-A535-411A-8064-348E1F702455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35AF050-BF64-42F8-BCE2-7EEB555B8C71}" type="presOf" srcId="{2138655D-8A2A-4AD3-B019-9882743AC58E}" destId="{C8FE11AE-7A17-45D2-A606-CA66EF9E4D78}" srcOrd="0" destOrd="0" presId="urn:microsoft.com/office/officeart/2005/8/layout/venn2"/>
    <dgm:cxn modelId="{BEC619C6-7BEF-418C-B0C4-83AF7B7958C7}" type="presOf" srcId="{6E0A22B5-A535-411A-8064-348E1F702455}" destId="{FB2EF99A-B70E-447D-BD90-67112EB96673}" srcOrd="0" destOrd="0" presId="urn:microsoft.com/office/officeart/2005/8/layout/venn2"/>
    <dgm:cxn modelId="{FC061CF2-6B73-4437-A2A9-0E74CCC922E9}" type="presOf" srcId="{01DE9C8F-CD66-4A04-9C4C-8F8A51CBA883}" destId="{81908D7E-71B9-443D-9A4E-1AFB96547DEB}" srcOrd="1" destOrd="0" presId="urn:microsoft.com/office/officeart/2005/8/layout/venn2"/>
    <dgm:cxn modelId="{33FE9456-A27D-4EF3-B3CC-1758688B159F}" srcId="{6E0A22B5-A535-411A-8064-348E1F702455}" destId="{01DE9C8F-CD66-4A04-9C4C-8F8A51CBA883}" srcOrd="1" destOrd="0" parTransId="{90F4BCE2-50AD-4405-9B05-7A8C8FC57CF8}" sibTransId="{09B16F97-A052-476A-A48A-4D7AED8DD3CF}"/>
    <dgm:cxn modelId="{30850946-D40F-42C0-AAD9-BD7D937771FF}" type="presOf" srcId="{01DE9C8F-CD66-4A04-9C4C-8F8A51CBA883}" destId="{2304CFE2-E030-49E7-88A3-E315E6767ACA}" srcOrd="0" destOrd="0" presId="urn:microsoft.com/office/officeart/2005/8/layout/venn2"/>
    <dgm:cxn modelId="{C6E2BBF9-5BEE-47BB-8B24-C30AF0F07DD7}" type="presOf" srcId="{2138655D-8A2A-4AD3-B019-9882743AC58E}" destId="{03505F36-2662-48F0-A003-3ADC12868FFF}" srcOrd="1" destOrd="0" presId="urn:microsoft.com/office/officeart/2005/8/layout/venn2"/>
    <dgm:cxn modelId="{53F82372-933F-4CFA-941E-5B51C9D50CBA}" srcId="{6E0A22B5-A535-411A-8064-348E1F702455}" destId="{2138655D-8A2A-4AD3-B019-9882743AC58E}" srcOrd="0" destOrd="0" parTransId="{FFBAF309-9A64-4F92-B4FA-4EFAB6238CC2}" sibTransId="{40C16DEE-2440-4A03-AD2D-DEF340E0B210}"/>
    <dgm:cxn modelId="{745C940C-6922-484F-8559-5E70C7082A7F}" type="presParOf" srcId="{FB2EF99A-B70E-447D-BD90-67112EB96673}" destId="{75496FDC-AF11-4E8F-87A9-338692753284}" srcOrd="0" destOrd="0" presId="urn:microsoft.com/office/officeart/2005/8/layout/venn2"/>
    <dgm:cxn modelId="{101DFECE-B9DE-4E9F-B03C-02069DCB953C}" type="presParOf" srcId="{75496FDC-AF11-4E8F-87A9-338692753284}" destId="{C8FE11AE-7A17-45D2-A606-CA66EF9E4D78}" srcOrd="0" destOrd="0" presId="urn:microsoft.com/office/officeart/2005/8/layout/venn2"/>
    <dgm:cxn modelId="{FEDFF5BD-8BFE-470D-9E71-DFCF06A5D314}" type="presParOf" srcId="{75496FDC-AF11-4E8F-87A9-338692753284}" destId="{03505F36-2662-48F0-A003-3ADC12868FFF}" srcOrd="1" destOrd="0" presId="urn:microsoft.com/office/officeart/2005/8/layout/venn2"/>
    <dgm:cxn modelId="{1E9F1358-56C2-49D8-B658-31AC53135DC6}" type="presParOf" srcId="{FB2EF99A-B70E-447D-BD90-67112EB96673}" destId="{270A4A80-DF85-4EE9-97C6-D6FBDC6F95E7}" srcOrd="1" destOrd="0" presId="urn:microsoft.com/office/officeart/2005/8/layout/venn2"/>
    <dgm:cxn modelId="{0D10C192-1395-4070-8236-7A529747646F}" type="presParOf" srcId="{270A4A80-DF85-4EE9-97C6-D6FBDC6F95E7}" destId="{2304CFE2-E030-49E7-88A3-E315E6767ACA}" srcOrd="0" destOrd="0" presId="urn:microsoft.com/office/officeart/2005/8/layout/venn2"/>
    <dgm:cxn modelId="{7982E7FC-EEC4-4752-8E18-A8A9D70B4630}" type="presParOf" srcId="{270A4A80-DF85-4EE9-97C6-D6FBDC6F95E7}" destId="{81908D7E-71B9-443D-9A4E-1AFB96547DEB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0A22B5-A535-411A-8064-348E1F702455}" type="doc">
      <dgm:prSet loTypeId="urn:microsoft.com/office/officeart/2005/8/layout/venn2" loCatId="relationship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2138655D-8A2A-4AD3-B019-9882743AC58E}">
      <dgm:prSet phldrT="[Text]" custT="1"/>
      <dgm:spPr/>
      <dgm:t>
        <a:bodyPr/>
        <a:lstStyle/>
        <a:p>
          <a:r>
            <a:rPr lang="cs-CZ" sz="1400" b="0" i="0" dirty="0" smtClean="0"/>
            <a:t>Základní prostor </a:t>
          </a:r>
          <a:r>
            <a:rPr lang="el-GR" sz="1400" b="0" i="0" dirty="0" smtClean="0"/>
            <a:t>Ω</a:t>
          </a:r>
          <a:r>
            <a:rPr lang="cs-CZ" sz="1400" b="0" i="0" dirty="0" smtClean="0"/>
            <a:t> </a:t>
          </a:r>
          <a:endParaRPr lang="cs-CZ" sz="1400" b="1" dirty="0"/>
        </a:p>
      </dgm:t>
    </dgm:pt>
    <dgm:pt modelId="{40C16DEE-2440-4A03-AD2D-DEF340E0B210}" type="sibTrans" cxnId="{53F82372-933F-4CFA-941E-5B51C9D50CBA}">
      <dgm:prSet/>
      <dgm:spPr/>
      <dgm:t>
        <a:bodyPr/>
        <a:lstStyle/>
        <a:p>
          <a:endParaRPr lang="cs-CZ" sz="1400"/>
        </a:p>
      </dgm:t>
    </dgm:pt>
    <dgm:pt modelId="{FFBAF309-9A64-4F92-B4FA-4EFAB6238CC2}" type="parTrans" cxnId="{53F82372-933F-4CFA-941E-5B51C9D50CBA}">
      <dgm:prSet/>
      <dgm:spPr/>
      <dgm:t>
        <a:bodyPr/>
        <a:lstStyle/>
        <a:p>
          <a:endParaRPr lang="cs-CZ" sz="1400"/>
        </a:p>
      </dgm:t>
    </dgm:pt>
    <dgm:pt modelId="{01DE9C8F-CD66-4A04-9C4C-8F8A51CBA883}">
      <dgm:prSet phldrT="[Text]" custT="1"/>
      <dgm:spPr/>
      <dgm:t>
        <a:bodyPr/>
        <a:lstStyle/>
        <a:p>
          <a:r>
            <a:rPr lang="cs-CZ" sz="1400" b="0" i="0" dirty="0" smtClean="0"/>
            <a:t>Jev </a:t>
          </a:r>
          <a:r>
            <a:rPr lang="cs-CZ" sz="1400" b="0" dirty="0" smtClean="0"/>
            <a:t>A</a:t>
          </a:r>
          <a:endParaRPr lang="cs-CZ" sz="1400" b="1" dirty="0"/>
        </a:p>
      </dgm:t>
    </dgm:pt>
    <dgm:pt modelId="{09B16F97-A052-476A-A48A-4D7AED8DD3CF}" type="sibTrans" cxnId="{33FE9456-A27D-4EF3-B3CC-1758688B159F}">
      <dgm:prSet/>
      <dgm:spPr/>
      <dgm:t>
        <a:bodyPr/>
        <a:lstStyle/>
        <a:p>
          <a:endParaRPr lang="cs-CZ" sz="1400"/>
        </a:p>
      </dgm:t>
    </dgm:pt>
    <dgm:pt modelId="{90F4BCE2-50AD-4405-9B05-7A8C8FC57CF8}" type="parTrans" cxnId="{33FE9456-A27D-4EF3-B3CC-1758688B159F}">
      <dgm:prSet/>
      <dgm:spPr/>
      <dgm:t>
        <a:bodyPr/>
        <a:lstStyle/>
        <a:p>
          <a:endParaRPr lang="cs-CZ" sz="1400"/>
        </a:p>
      </dgm:t>
    </dgm:pt>
    <dgm:pt modelId="{FB2EF99A-B70E-447D-BD90-67112EB96673}" type="pres">
      <dgm:prSet presAssocID="{6E0A22B5-A535-411A-8064-348E1F702455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5496FDC-AF11-4E8F-87A9-338692753284}" type="pres">
      <dgm:prSet presAssocID="{6E0A22B5-A535-411A-8064-348E1F702455}" presName="comp1" presStyleCnt="0"/>
      <dgm:spPr/>
    </dgm:pt>
    <dgm:pt modelId="{C8FE11AE-7A17-45D2-A606-CA66EF9E4D78}" type="pres">
      <dgm:prSet presAssocID="{6E0A22B5-A535-411A-8064-348E1F702455}" presName="circle1" presStyleLbl="node1" presStyleIdx="0" presStyleCnt="2"/>
      <dgm:spPr/>
      <dgm:t>
        <a:bodyPr/>
        <a:lstStyle/>
        <a:p>
          <a:endParaRPr lang="cs-CZ"/>
        </a:p>
      </dgm:t>
    </dgm:pt>
    <dgm:pt modelId="{03505F36-2662-48F0-A003-3ADC12868FFF}" type="pres">
      <dgm:prSet presAssocID="{6E0A22B5-A535-411A-8064-348E1F702455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0A4A80-DF85-4EE9-97C6-D6FBDC6F95E7}" type="pres">
      <dgm:prSet presAssocID="{6E0A22B5-A535-411A-8064-348E1F702455}" presName="comp2" presStyleCnt="0"/>
      <dgm:spPr/>
    </dgm:pt>
    <dgm:pt modelId="{2304CFE2-E030-49E7-88A3-E315E6767ACA}" type="pres">
      <dgm:prSet presAssocID="{6E0A22B5-A535-411A-8064-348E1F702455}" presName="circle2" presStyleLbl="node1" presStyleIdx="1" presStyleCnt="2" custScaleX="51316" custScaleY="51316" custLinFactNeighborX="-22151" custLinFactNeighborY="970"/>
      <dgm:spPr/>
      <dgm:t>
        <a:bodyPr/>
        <a:lstStyle/>
        <a:p>
          <a:endParaRPr lang="cs-CZ"/>
        </a:p>
      </dgm:t>
    </dgm:pt>
    <dgm:pt modelId="{81908D7E-71B9-443D-9A4E-1AFB96547DEB}" type="pres">
      <dgm:prSet presAssocID="{6E0A22B5-A535-411A-8064-348E1F702455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453E1FA-8F47-4C5F-8827-65E87F96EEC8}" type="presOf" srcId="{6E0A22B5-A535-411A-8064-348E1F702455}" destId="{FB2EF99A-B70E-447D-BD90-67112EB96673}" srcOrd="0" destOrd="0" presId="urn:microsoft.com/office/officeart/2005/8/layout/venn2"/>
    <dgm:cxn modelId="{BBAB5FA0-8B69-4F42-BF0C-1DA17C5AB5D9}" type="presOf" srcId="{2138655D-8A2A-4AD3-B019-9882743AC58E}" destId="{03505F36-2662-48F0-A003-3ADC12868FFF}" srcOrd="1" destOrd="0" presId="urn:microsoft.com/office/officeart/2005/8/layout/venn2"/>
    <dgm:cxn modelId="{33FE9456-A27D-4EF3-B3CC-1758688B159F}" srcId="{6E0A22B5-A535-411A-8064-348E1F702455}" destId="{01DE9C8F-CD66-4A04-9C4C-8F8A51CBA883}" srcOrd="1" destOrd="0" parTransId="{90F4BCE2-50AD-4405-9B05-7A8C8FC57CF8}" sibTransId="{09B16F97-A052-476A-A48A-4D7AED8DD3CF}"/>
    <dgm:cxn modelId="{392FB6ED-5DF0-4CAC-8A03-25C554478681}" type="presOf" srcId="{01DE9C8F-CD66-4A04-9C4C-8F8A51CBA883}" destId="{81908D7E-71B9-443D-9A4E-1AFB96547DEB}" srcOrd="1" destOrd="0" presId="urn:microsoft.com/office/officeart/2005/8/layout/venn2"/>
    <dgm:cxn modelId="{8CF7C785-68FD-4D85-AD18-BF335B5BEDAC}" type="presOf" srcId="{2138655D-8A2A-4AD3-B019-9882743AC58E}" destId="{C8FE11AE-7A17-45D2-A606-CA66EF9E4D78}" srcOrd="0" destOrd="0" presId="urn:microsoft.com/office/officeart/2005/8/layout/venn2"/>
    <dgm:cxn modelId="{528AC72E-07D3-4F9E-A492-0B39304C3179}" type="presOf" srcId="{01DE9C8F-CD66-4A04-9C4C-8F8A51CBA883}" destId="{2304CFE2-E030-49E7-88A3-E315E6767ACA}" srcOrd="0" destOrd="0" presId="urn:microsoft.com/office/officeart/2005/8/layout/venn2"/>
    <dgm:cxn modelId="{53F82372-933F-4CFA-941E-5B51C9D50CBA}" srcId="{6E0A22B5-A535-411A-8064-348E1F702455}" destId="{2138655D-8A2A-4AD3-B019-9882743AC58E}" srcOrd="0" destOrd="0" parTransId="{FFBAF309-9A64-4F92-B4FA-4EFAB6238CC2}" sibTransId="{40C16DEE-2440-4A03-AD2D-DEF340E0B210}"/>
    <dgm:cxn modelId="{C61A2DB0-F4D5-466E-87D7-D97FA7461D2B}" type="presParOf" srcId="{FB2EF99A-B70E-447D-BD90-67112EB96673}" destId="{75496FDC-AF11-4E8F-87A9-338692753284}" srcOrd="0" destOrd="0" presId="urn:microsoft.com/office/officeart/2005/8/layout/venn2"/>
    <dgm:cxn modelId="{1A9CF2AC-D407-4E11-A806-26D6C04C6907}" type="presParOf" srcId="{75496FDC-AF11-4E8F-87A9-338692753284}" destId="{C8FE11AE-7A17-45D2-A606-CA66EF9E4D78}" srcOrd="0" destOrd="0" presId="urn:microsoft.com/office/officeart/2005/8/layout/venn2"/>
    <dgm:cxn modelId="{E80944A0-2066-405A-B420-9674E29CB9B8}" type="presParOf" srcId="{75496FDC-AF11-4E8F-87A9-338692753284}" destId="{03505F36-2662-48F0-A003-3ADC12868FFF}" srcOrd="1" destOrd="0" presId="urn:microsoft.com/office/officeart/2005/8/layout/venn2"/>
    <dgm:cxn modelId="{2CBF68FE-BDAF-4EED-A759-530BB33E6D68}" type="presParOf" srcId="{FB2EF99A-B70E-447D-BD90-67112EB96673}" destId="{270A4A80-DF85-4EE9-97C6-D6FBDC6F95E7}" srcOrd="1" destOrd="0" presId="urn:microsoft.com/office/officeart/2005/8/layout/venn2"/>
    <dgm:cxn modelId="{A94E2B98-C9D0-44C5-A2F1-DEFA034FDC00}" type="presParOf" srcId="{270A4A80-DF85-4EE9-97C6-D6FBDC6F95E7}" destId="{2304CFE2-E030-49E7-88A3-E315E6767ACA}" srcOrd="0" destOrd="0" presId="urn:microsoft.com/office/officeart/2005/8/layout/venn2"/>
    <dgm:cxn modelId="{F3BAC8F8-1368-4ABF-B4B8-5AED854A9E49}" type="presParOf" srcId="{270A4A80-DF85-4EE9-97C6-D6FBDC6F95E7}" destId="{81908D7E-71B9-443D-9A4E-1AFB96547DEB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0A22B5-A535-411A-8064-348E1F702455}" type="doc">
      <dgm:prSet loTypeId="urn:microsoft.com/office/officeart/2005/8/layout/venn2" loCatId="relationship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2138655D-8A2A-4AD3-B019-9882743AC58E}">
      <dgm:prSet phldrT="[Text]" custT="1"/>
      <dgm:spPr/>
      <dgm:t>
        <a:bodyPr/>
        <a:lstStyle/>
        <a:p>
          <a:r>
            <a:rPr lang="cs-CZ" sz="1400" b="0" i="0" dirty="0" smtClean="0"/>
            <a:t>Základní prostor </a:t>
          </a:r>
          <a:r>
            <a:rPr lang="el-GR" sz="1400" b="0" i="0" dirty="0" smtClean="0"/>
            <a:t>Ω</a:t>
          </a:r>
          <a:r>
            <a:rPr lang="cs-CZ" sz="1400" b="0" i="0" dirty="0" smtClean="0"/>
            <a:t> </a:t>
          </a:r>
          <a:endParaRPr lang="cs-CZ" sz="1400" b="1" dirty="0"/>
        </a:p>
      </dgm:t>
    </dgm:pt>
    <dgm:pt modelId="{40C16DEE-2440-4A03-AD2D-DEF340E0B210}" type="sibTrans" cxnId="{53F82372-933F-4CFA-941E-5B51C9D50CBA}">
      <dgm:prSet/>
      <dgm:spPr/>
      <dgm:t>
        <a:bodyPr/>
        <a:lstStyle/>
        <a:p>
          <a:endParaRPr lang="cs-CZ" sz="1400"/>
        </a:p>
      </dgm:t>
    </dgm:pt>
    <dgm:pt modelId="{FFBAF309-9A64-4F92-B4FA-4EFAB6238CC2}" type="parTrans" cxnId="{53F82372-933F-4CFA-941E-5B51C9D50CBA}">
      <dgm:prSet/>
      <dgm:spPr/>
      <dgm:t>
        <a:bodyPr/>
        <a:lstStyle/>
        <a:p>
          <a:endParaRPr lang="cs-CZ" sz="1400"/>
        </a:p>
      </dgm:t>
    </dgm:pt>
    <dgm:pt modelId="{01DE9C8F-CD66-4A04-9C4C-8F8A51CBA883}">
      <dgm:prSet phldrT="[Text]" custT="1"/>
      <dgm:spPr/>
      <dgm:t>
        <a:bodyPr/>
        <a:lstStyle/>
        <a:p>
          <a:r>
            <a:rPr lang="cs-CZ" sz="1400" b="0" i="0" dirty="0" smtClean="0"/>
            <a:t>Jev </a:t>
          </a:r>
          <a:r>
            <a:rPr lang="cs-CZ" sz="1400" b="0" dirty="0" smtClean="0"/>
            <a:t>A</a:t>
          </a:r>
          <a:endParaRPr lang="cs-CZ" sz="1400" b="1" dirty="0"/>
        </a:p>
      </dgm:t>
    </dgm:pt>
    <dgm:pt modelId="{09B16F97-A052-476A-A48A-4D7AED8DD3CF}" type="sibTrans" cxnId="{33FE9456-A27D-4EF3-B3CC-1758688B159F}">
      <dgm:prSet/>
      <dgm:spPr/>
      <dgm:t>
        <a:bodyPr/>
        <a:lstStyle/>
        <a:p>
          <a:endParaRPr lang="cs-CZ" sz="1400"/>
        </a:p>
      </dgm:t>
    </dgm:pt>
    <dgm:pt modelId="{90F4BCE2-50AD-4405-9B05-7A8C8FC57CF8}" type="parTrans" cxnId="{33FE9456-A27D-4EF3-B3CC-1758688B159F}">
      <dgm:prSet/>
      <dgm:spPr/>
      <dgm:t>
        <a:bodyPr/>
        <a:lstStyle/>
        <a:p>
          <a:endParaRPr lang="cs-CZ" sz="1400"/>
        </a:p>
      </dgm:t>
    </dgm:pt>
    <dgm:pt modelId="{FB2EF99A-B70E-447D-BD90-67112EB96673}" type="pres">
      <dgm:prSet presAssocID="{6E0A22B5-A535-411A-8064-348E1F702455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5496FDC-AF11-4E8F-87A9-338692753284}" type="pres">
      <dgm:prSet presAssocID="{6E0A22B5-A535-411A-8064-348E1F702455}" presName="comp1" presStyleCnt="0"/>
      <dgm:spPr/>
    </dgm:pt>
    <dgm:pt modelId="{C8FE11AE-7A17-45D2-A606-CA66EF9E4D78}" type="pres">
      <dgm:prSet presAssocID="{6E0A22B5-A535-411A-8064-348E1F702455}" presName="circle1" presStyleLbl="node1" presStyleIdx="0" presStyleCnt="2"/>
      <dgm:spPr/>
      <dgm:t>
        <a:bodyPr/>
        <a:lstStyle/>
        <a:p>
          <a:endParaRPr lang="cs-CZ"/>
        </a:p>
      </dgm:t>
    </dgm:pt>
    <dgm:pt modelId="{03505F36-2662-48F0-A003-3ADC12868FFF}" type="pres">
      <dgm:prSet presAssocID="{6E0A22B5-A535-411A-8064-348E1F702455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0A4A80-DF85-4EE9-97C6-D6FBDC6F95E7}" type="pres">
      <dgm:prSet presAssocID="{6E0A22B5-A535-411A-8064-348E1F702455}" presName="comp2" presStyleCnt="0"/>
      <dgm:spPr/>
    </dgm:pt>
    <dgm:pt modelId="{2304CFE2-E030-49E7-88A3-E315E6767ACA}" type="pres">
      <dgm:prSet presAssocID="{6E0A22B5-A535-411A-8064-348E1F702455}" presName="circle2" presStyleLbl="node1" presStyleIdx="1" presStyleCnt="2" custScaleX="51316" custScaleY="51316" custLinFactNeighborX="-22151" custLinFactNeighborY="970"/>
      <dgm:spPr/>
      <dgm:t>
        <a:bodyPr/>
        <a:lstStyle/>
        <a:p>
          <a:endParaRPr lang="cs-CZ"/>
        </a:p>
      </dgm:t>
    </dgm:pt>
    <dgm:pt modelId="{81908D7E-71B9-443D-9A4E-1AFB96547DEB}" type="pres">
      <dgm:prSet presAssocID="{6E0A22B5-A535-411A-8064-348E1F702455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7637BEA-A59F-4EF0-A745-CB1DF5C421C2}" type="presOf" srcId="{01DE9C8F-CD66-4A04-9C4C-8F8A51CBA883}" destId="{2304CFE2-E030-49E7-88A3-E315E6767ACA}" srcOrd="0" destOrd="0" presId="urn:microsoft.com/office/officeart/2005/8/layout/venn2"/>
    <dgm:cxn modelId="{BF62C69D-BDA8-4C27-8DF0-88A75D5FC472}" type="presOf" srcId="{01DE9C8F-CD66-4A04-9C4C-8F8A51CBA883}" destId="{81908D7E-71B9-443D-9A4E-1AFB96547DEB}" srcOrd="1" destOrd="0" presId="urn:microsoft.com/office/officeart/2005/8/layout/venn2"/>
    <dgm:cxn modelId="{33FE9456-A27D-4EF3-B3CC-1758688B159F}" srcId="{6E0A22B5-A535-411A-8064-348E1F702455}" destId="{01DE9C8F-CD66-4A04-9C4C-8F8A51CBA883}" srcOrd="1" destOrd="0" parTransId="{90F4BCE2-50AD-4405-9B05-7A8C8FC57CF8}" sibTransId="{09B16F97-A052-476A-A48A-4D7AED8DD3CF}"/>
    <dgm:cxn modelId="{1AE4DC59-45CB-45AB-9B66-95CEE0D559EC}" type="presOf" srcId="{2138655D-8A2A-4AD3-B019-9882743AC58E}" destId="{03505F36-2662-48F0-A003-3ADC12868FFF}" srcOrd="1" destOrd="0" presId="urn:microsoft.com/office/officeart/2005/8/layout/venn2"/>
    <dgm:cxn modelId="{0CC617A3-14EB-41D4-98B5-909A70B88916}" type="presOf" srcId="{2138655D-8A2A-4AD3-B019-9882743AC58E}" destId="{C8FE11AE-7A17-45D2-A606-CA66EF9E4D78}" srcOrd="0" destOrd="0" presId="urn:microsoft.com/office/officeart/2005/8/layout/venn2"/>
    <dgm:cxn modelId="{53F82372-933F-4CFA-941E-5B51C9D50CBA}" srcId="{6E0A22B5-A535-411A-8064-348E1F702455}" destId="{2138655D-8A2A-4AD3-B019-9882743AC58E}" srcOrd="0" destOrd="0" parTransId="{FFBAF309-9A64-4F92-B4FA-4EFAB6238CC2}" sibTransId="{40C16DEE-2440-4A03-AD2D-DEF340E0B210}"/>
    <dgm:cxn modelId="{0C424173-1B9F-4524-8711-DEAFF46F1417}" type="presOf" srcId="{6E0A22B5-A535-411A-8064-348E1F702455}" destId="{FB2EF99A-B70E-447D-BD90-67112EB96673}" srcOrd="0" destOrd="0" presId="urn:microsoft.com/office/officeart/2005/8/layout/venn2"/>
    <dgm:cxn modelId="{8BE1207D-38D3-460E-8662-6E93DEEEEDB3}" type="presParOf" srcId="{FB2EF99A-B70E-447D-BD90-67112EB96673}" destId="{75496FDC-AF11-4E8F-87A9-338692753284}" srcOrd="0" destOrd="0" presId="urn:microsoft.com/office/officeart/2005/8/layout/venn2"/>
    <dgm:cxn modelId="{9DE56BFE-5B1A-46A2-80F7-CA1E0D134FE1}" type="presParOf" srcId="{75496FDC-AF11-4E8F-87A9-338692753284}" destId="{C8FE11AE-7A17-45D2-A606-CA66EF9E4D78}" srcOrd="0" destOrd="0" presId="urn:microsoft.com/office/officeart/2005/8/layout/venn2"/>
    <dgm:cxn modelId="{EAA6A09F-0637-40D4-AC13-FC81810E7133}" type="presParOf" srcId="{75496FDC-AF11-4E8F-87A9-338692753284}" destId="{03505F36-2662-48F0-A003-3ADC12868FFF}" srcOrd="1" destOrd="0" presId="urn:microsoft.com/office/officeart/2005/8/layout/venn2"/>
    <dgm:cxn modelId="{1EF20227-93E6-416A-AE1B-030971BD1788}" type="presParOf" srcId="{FB2EF99A-B70E-447D-BD90-67112EB96673}" destId="{270A4A80-DF85-4EE9-97C6-D6FBDC6F95E7}" srcOrd="1" destOrd="0" presId="urn:microsoft.com/office/officeart/2005/8/layout/venn2"/>
    <dgm:cxn modelId="{9D5D70C9-ED00-4A24-8A3C-74EF44C5DECC}" type="presParOf" srcId="{270A4A80-DF85-4EE9-97C6-D6FBDC6F95E7}" destId="{2304CFE2-E030-49E7-88A3-E315E6767ACA}" srcOrd="0" destOrd="0" presId="urn:microsoft.com/office/officeart/2005/8/layout/venn2"/>
    <dgm:cxn modelId="{D538021B-CF04-4335-9A3A-1D9D8E739CA4}" type="presParOf" srcId="{270A4A80-DF85-4EE9-97C6-D6FBDC6F95E7}" destId="{81908D7E-71B9-443D-9A4E-1AFB96547DEB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FE11AE-7A17-45D2-A606-CA66EF9E4D78}">
      <dsp:nvSpPr>
        <dsp:cNvPr id="0" name=""/>
        <dsp:cNvSpPr/>
      </dsp:nvSpPr>
      <dsp:spPr>
        <a:xfrm>
          <a:off x="75421" y="0"/>
          <a:ext cx="2135174" cy="213517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/>
            <a:t>Cílová populace</a:t>
          </a:r>
          <a:endParaRPr lang="cs-CZ" sz="1100" b="1" kern="1200" dirty="0"/>
        </a:p>
      </dsp:txBody>
      <dsp:txXfrm>
        <a:off x="582524" y="160138"/>
        <a:ext cx="1120966" cy="362979"/>
      </dsp:txXfrm>
    </dsp:sp>
    <dsp:sp modelId="{2304CFE2-E030-49E7-88A3-E315E6767ACA}">
      <dsp:nvSpPr>
        <dsp:cNvPr id="0" name=""/>
        <dsp:cNvSpPr/>
      </dsp:nvSpPr>
      <dsp:spPr>
        <a:xfrm>
          <a:off x="745209" y="917996"/>
          <a:ext cx="795597" cy="832974"/>
        </a:xfrm>
        <a:prstGeom prst="ellipse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4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/>
            <a:t>Vzorek</a:t>
          </a:r>
          <a:endParaRPr lang="cs-CZ" sz="1100" b="1" kern="1200" dirty="0"/>
        </a:p>
      </dsp:txBody>
      <dsp:txXfrm>
        <a:off x="861721" y="1126240"/>
        <a:ext cx="562572" cy="4164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FE11AE-7A17-45D2-A606-CA66EF9E4D78}">
      <dsp:nvSpPr>
        <dsp:cNvPr id="0" name=""/>
        <dsp:cNvSpPr/>
      </dsp:nvSpPr>
      <dsp:spPr>
        <a:xfrm>
          <a:off x="75420" y="0"/>
          <a:ext cx="1992298" cy="199229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i="0" kern="1200" dirty="0" smtClean="0"/>
            <a:t>Základní prostor </a:t>
          </a:r>
          <a:r>
            <a:rPr lang="el-GR" sz="1400" b="0" i="0" kern="1200" dirty="0" smtClean="0"/>
            <a:t>Ω</a:t>
          </a:r>
          <a:r>
            <a:rPr lang="cs-CZ" sz="1400" b="0" i="0" kern="1200" dirty="0" smtClean="0"/>
            <a:t> </a:t>
          </a:r>
          <a:endParaRPr lang="cs-CZ" sz="1400" b="1" kern="1200" dirty="0"/>
        </a:p>
      </dsp:txBody>
      <dsp:txXfrm>
        <a:off x="548591" y="149422"/>
        <a:ext cx="1045956" cy="338690"/>
      </dsp:txXfrm>
    </dsp:sp>
    <dsp:sp modelId="{2304CFE2-E030-49E7-88A3-E315E6767ACA}">
      <dsp:nvSpPr>
        <dsp:cNvPr id="0" name=""/>
        <dsp:cNvSpPr/>
      </dsp:nvSpPr>
      <dsp:spPr>
        <a:xfrm>
          <a:off x="357196" y="876292"/>
          <a:ext cx="766775" cy="766775"/>
        </a:xfrm>
        <a:prstGeom prst="ellipse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i="0" kern="1200" dirty="0" smtClean="0"/>
            <a:t>Jev </a:t>
          </a:r>
          <a:r>
            <a:rPr lang="cs-CZ" sz="1400" b="0" kern="1200" dirty="0" smtClean="0"/>
            <a:t>A</a:t>
          </a:r>
          <a:endParaRPr lang="cs-CZ" sz="1400" b="1" kern="1200" dirty="0"/>
        </a:p>
      </dsp:txBody>
      <dsp:txXfrm>
        <a:off x="469488" y="1067986"/>
        <a:ext cx="542192" cy="3833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FE11AE-7A17-45D2-A606-CA66EF9E4D78}">
      <dsp:nvSpPr>
        <dsp:cNvPr id="0" name=""/>
        <dsp:cNvSpPr/>
      </dsp:nvSpPr>
      <dsp:spPr>
        <a:xfrm>
          <a:off x="75420" y="0"/>
          <a:ext cx="1992298" cy="199229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i="0" kern="1200" dirty="0" smtClean="0"/>
            <a:t>Základní prostor </a:t>
          </a:r>
          <a:r>
            <a:rPr lang="el-GR" sz="1400" b="0" i="0" kern="1200" dirty="0" smtClean="0"/>
            <a:t>Ω</a:t>
          </a:r>
          <a:r>
            <a:rPr lang="cs-CZ" sz="1400" b="0" i="0" kern="1200" dirty="0" smtClean="0"/>
            <a:t> </a:t>
          </a:r>
          <a:endParaRPr lang="cs-CZ" sz="1400" b="1" kern="1200" dirty="0"/>
        </a:p>
      </dsp:txBody>
      <dsp:txXfrm>
        <a:off x="548591" y="149422"/>
        <a:ext cx="1045956" cy="338690"/>
      </dsp:txXfrm>
    </dsp:sp>
    <dsp:sp modelId="{2304CFE2-E030-49E7-88A3-E315E6767ACA}">
      <dsp:nvSpPr>
        <dsp:cNvPr id="0" name=""/>
        <dsp:cNvSpPr/>
      </dsp:nvSpPr>
      <dsp:spPr>
        <a:xfrm>
          <a:off x="357196" y="876292"/>
          <a:ext cx="766775" cy="766775"/>
        </a:xfrm>
        <a:prstGeom prst="ellipse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i="0" kern="1200" dirty="0" smtClean="0"/>
            <a:t>Jev </a:t>
          </a:r>
          <a:r>
            <a:rPr lang="cs-CZ" sz="1400" b="0" kern="1200" dirty="0" smtClean="0"/>
            <a:t>A</a:t>
          </a:r>
          <a:endParaRPr lang="cs-CZ" sz="1400" b="1" kern="1200" dirty="0"/>
        </a:p>
      </dsp:txBody>
      <dsp:txXfrm>
        <a:off x="469488" y="1067986"/>
        <a:ext cx="542192" cy="3833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1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4" Type="http://schemas.openxmlformats.org/officeDocument/2006/relationships/image" Target="../media/image5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image" Target="../media/image70.wmf"/><Relationship Id="rId7" Type="http://schemas.openxmlformats.org/officeDocument/2006/relationships/image" Target="../media/image74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73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6.wmf"/><Relationship Id="rId1" Type="http://schemas.openxmlformats.org/officeDocument/2006/relationships/image" Target="../media/image28.wmf"/><Relationship Id="rId4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FEAF-5407-40D8-B13C-D71DD04E079C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5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26AE9-E6AA-4A55-91DC-93E0A044A17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18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404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9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0"/>
          <p:cNvSpPr>
            <a:spLocks noChangeArrowheads="1"/>
          </p:cNvSpPr>
          <p:nvPr userDrawn="1"/>
        </p:nvSpPr>
        <p:spPr bwMode="auto">
          <a:xfrm>
            <a:off x="2640013" y="6473825"/>
            <a:ext cx="1314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>
              <a:defRPr/>
            </a:pPr>
            <a:r>
              <a:rPr lang="cs-CZ" sz="1200" b="0" i="0"/>
              <a:t>Tomáš Pavlík</a:t>
            </a:r>
          </a:p>
        </p:txBody>
      </p:sp>
      <p:sp>
        <p:nvSpPr>
          <p:cNvPr id="10" name="Rectangle 21"/>
          <p:cNvSpPr>
            <a:spLocks noChangeArrowheads="1"/>
          </p:cNvSpPr>
          <p:nvPr userDrawn="1"/>
        </p:nvSpPr>
        <p:spPr bwMode="auto">
          <a:xfrm>
            <a:off x="5214938" y="6473825"/>
            <a:ext cx="1314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sz="1200" b="0" i="0"/>
              <a:t>Biostatistika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18" descr="logo-IBA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170363" y="64404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9" descr="logomuni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8.jpeg"/><Relationship Id="rId7" Type="http://schemas.openxmlformats.org/officeDocument/2006/relationships/image" Target="../media/image21.wmf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23.wmf"/><Relationship Id="rId5" Type="http://schemas.openxmlformats.org/officeDocument/2006/relationships/image" Target="../media/image20.jpeg"/><Relationship Id="rId10" Type="http://schemas.openxmlformats.org/officeDocument/2006/relationships/oleObject" Target="../embeddings/oleObject6.bin"/><Relationship Id="rId4" Type="http://schemas.openxmlformats.org/officeDocument/2006/relationships/image" Target="../media/image19.jpeg"/><Relationship Id="rId9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3.png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30.wmf"/><Relationship Id="rId5" Type="http://schemas.openxmlformats.org/officeDocument/2006/relationships/image" Target="../media/image28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15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16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9.wmf"/><Relationship Id="rId4" Type="http://schemas.openxmlformats.org/officeDocument/2006/relationships/oleObject" Target="../embeddings/oleObject18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2.jpeg"/><Relationship Id="rId5" Type="http://schemas.openxmlformats.org/officeDocument/2006/relationships/image" Target="../media/image41.wmf"/><Relationship Id="rId4" Type="http://schemas.openxmlformats.org/officeDocument/2006/relationships/oleObject" Target="../embeddings/oleObject19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gi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46.wmf"/><Relationship Id="rId3" Type="http://schemas.openxmlformats.org/officeDocument/2006/relationships/image" Target="../media/image3.png"/><Relationship Id="rId7" Type="http://schemas.openxmlformats.org/officeDocument/2006/relationships/image" Target="../media/image43.wmf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45.wmf"/><Relationship Id="rId5" Type="http://schemas.openxmlformats.org/officeDocument/2006/relationships/image" Target="../media/image41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44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image" Target="../media/image3.png"/><Relationship Id="rId7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46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48.wm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49.wmf"/><Relationship Id="rId4" Type="http://schemas.openxmlformats.org/officeDocument/2006/relationships/oleObject" Target="../embeddings/oleObject28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image" Target="../media/image3.png"/><Relationship Id="rId7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54.wmf"/><Relationship Id="rId5" Type="http://schemas.openxmlformats.org/officeDocument/2006/relationships/image" Target="../media/image51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53.w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image" Target="../media/image3.png"/><Relationship Id="rId7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58.wmf"/><Relationship Id="rId5" Type="http://schemas.openxmlformats.org/officeDocument/2006/relationships/image" Target="../media/image55.w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57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59.wmf"/><Relationship Id="rId4" Type="http://schemas.openxmlformats.org/officeDocument/2006/relationships/oleObject" Target="../embeddings/oleObject38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60.wmf"/><Relationship Id="rId4" Type="http://schemas.openxmlformats.org/officeDocument/2006/relationships/oleObject" Target="../embeddings/oleObject3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60.wmf"/><Relationship Id="rId4" Type="http://schemas.openxmlformats.org/officeDocument/2006/relationships/oleObject" Target="../embeddings/oleObject40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53.wmf"/><Relationship Id="rId4" Type="http://schemas.openxmlformats.org/officeDocument/2006/relationships/oleObject" Target="../embeddings/oleObject41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image" Target="../media/image65.wmf"/><Relationship Id="rId3" Type="http://schemas.openxmlformats.org/officeDocument/2006/relationships/image" Target="../media/image3.png"/><Relationship Id="rId7" Type="http://schemas.openxmlformats.org/officeDocument/2006/relationships/image" Target="../media/image62.wmf"/><Relationship Id="rId12" Type="http://schemas.openxmlformats.org/officeDocument/2006/relationships/oleObject" Target="../embeddings/oleObject46.bin"/><Relationship Id="rId17" Type="http://schemas.openxmlformats.org/officeDocument/2006/relationships/image" Target="../media/image6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8.bin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64.wmf"/><Relationship Id="rId5" Type="http://schemas.openxmlformats.org/officeDocument/2006/relationships/image" Target="../media/image61.wmf"/><Relationship Id="rId15" Type="http://schemas.openxmlformats.org/officeDocument/2006/relationships/image" Target="../media/image66.wmf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42.bin"/><Relationship Id="rId9" Type="http://schemas.openxmlformats.org/officeDocument/2006/relationships/image" Target="../media/image63.wmf"/><Relationship Id="rId14" Type="http://schemas.openxmlformats.org/officeDocument/2006/relationships/oleObject" Target="../embeddings/oleObject47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image" Target="../media/image72.wmf"/><Relationship Id="rId18" Type="http://schemas.openxmlformats.org/officeDocument/2006/relationships/oleObject" Target="../embeddings/oleObject56.bin"/><Relationship Id="rId3" Type="http://schemas.openxmlformats.org/officeDocument/2006/relationships/image" Target="../media/image3.png"/><Relationship Id="rId7" Type="http://schemas.openxmlformats.org/officeDocument/2006/relationships/image" Target="../media/image69.wmf"/><Relationship Id="rId12" Type="http://schemas.openxmlformats.org/officeDocument/2006/relationships/oleObject" Target="../embeddings/oleObject53.bin"/><Relationship Id="rId17" Type="http://schemas.openxmlformats.org/officeDocument/2006/relationships/image" Target="../media/image7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5.bin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50.bin"/><Relationship Id="rId11" Type="http://schemas.openxmlformats.org/officeDocument/2006/relationships/image" Target="../media/image71.wmf"/><Relationship Id="rId5" Type="http://schemas.openxmlformats.org/officeDocument/2006/relationships/image" Target="../media/image68.wmf"/><Relationship Id="rId15" Type="http://schemas.openxmlformats.org/officeDocument/2006/relationships/image" Target="../media/image73.wmf"/><Relationship Id="rId10" Type="http://schemas.openxmlformats.org/officeDocument/2006/relationships/oleObject" Target="../embeddings/oleObject52.bin"/><Relationship Id="rId19" Type="http://schemas.openxmlformats.org/officeDocument/2006/relationships/image" Target="../media/image75.wmf"/><Relationship Id="rId4" Type="http://schemas.openxmlformats.org/officeDocument/2006/relationships/oleObject" Target="../embeddings/oleObject49.bin"/><Relationship Id="rId9" Type="http://schemas.openxmlformats.org/officeDocument/2006/relationships/image" Target="../media/image70.wmf"/><Relationship Id="rId14" Type="http://schemas.openxmlformats.org/officeDocument/2006/relationships/oleObject" Target="../embeddings/oleObject54.bin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1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2143140"/>
          </a:xfrm>
        </p:spPr>
        <p:txBody>
          <a:bodyPr>
            <a:normAutofit/>
          </a:bodyPr>
          <a:lstStyle/>
          <a:p>
            <a:r>
              <a:rPr lang="cs-CZ" dirty="0" smtClean="0"/>
              <a:t>Přednáška VI.</a:t>
            </a:r>
            <a:br>
              <a:rPr lang="cs-CZ" dirty="0" smtClean="0"/>
            </a:br>
            <a:r>
              <a:rPr lang="cs-CZ" dirty="0" smtClean="0"/>
              <a:t>Intervalové odhady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284984"/>
            <a:ext cx="6400800" cy="1752600"/>
          </a:xfrm>
        </p:spPr>
        <p:txBody>
          <a:bodyPr>
            <a:noAutofit/>
          </a:bodyPr>
          <a:lstStyle/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Motivace</a:t>
            </a:r>
          </a:p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Směrodatná odchylka a směrodatná chyba</a:t>
            </a:r>
          </a:p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Centrální limitní věta</a:t>
            </a:r>
          </a:p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Intervaly spolehlivosti</a:t>
            </a:r>
            <a:endParaRPr lang="cs-CZ" sz="2000" dirty="0">
              <a:solidFill>
                <a:schemeClr val="tx1"/>
              </a:solidFill>
            </a:endParaRPr>
          </a:p>
        </p:txBody>
      </p:sp>
      <p:pic>
        <p:nvPicPr>
          <p:cNvPr id="4" name="Obrázek 3" descr="esf-komplet-barv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72000" y="5172640"/>
            <a:ext cx="5400000" cy="9206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Charakteristiky výběrového průměru</a:t>
            </a:r>
            <a:endParaRPr lang="cs-CZ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9" y="1500174"/>
            <a:ext cx="7415242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Máme posloupnost </a:t>
            </a:r>
            <a:r>
              <a:rPr lang="cs-CZ" i="1" dirty="0" smtClean="0"/>
              <a:t>X</a:t>
            </a:r>
            <a:r>
              <a:rPr lang="cs-CZ" i="1" baseline="-25000" dirty="0" smtClean="0"/>
              <a:t>1</a:t>
            </a:r>
            <a:r>
              <a:rPr lang="cs-CZ" i="1" dirty="0" smtClean="0"/>
              <a:t>, …, </a:t>
            </a:r>
            <a:r>
              <a:rPr lang="cs-CZ" i="1" dirty="0" err="1" smtClean="0"/>
              <a:t>X</a:t>
            </a:r>
            <a:r>
              <a:rPr lang="cs-CZ" i="1" baseline="-25000" dirty="0" err="1" smtClean="0"/>
              <a:t>n</a:t>
            </a:r>
            <a:r>
              <a:rPr lang="cs-CZ" i="1" dirty="0" smtClean="0"/>
              <a:t> </a:t>
            </a:r>
            <a:r>
              <a:rPr lang="cs-CZ" dirty="0" smtClean="0"/>
              <a:t>nezávislých, stejně rozdělených náhodných veličin, které mají konečnou střední hodnotu </a:t>
            </a:r>
            <a:r>
              <a:rPr lang="el-GR" i="1" dirty="0" smtClean="0"/>
              <a:t>μ</a:t>
            </a:r>
            <a:r>
              <a:rPr lang="cs-CZ" dirty="0" smtClean="0"/>
              <a:t> a rozptyl </a:t>
            </a:r>
            <a:r>
              <a:rPr lang="el-GR" i="1" dirty="0" smtClean="0"/>
              <a:t>σ</a:t>
            </a:r>
            <a:r>
              <a:rPr lang="cs-CZ" i="1" baseline="30000" dirty="0" smtClean="0"/>
              <a:t>2</a:t>
            </a:r>
            <a:r>
              <a:rPr lang="cs-CZ" dirty="0" smtClean="0"/>
              <a:t>.</a:t>
            </a:r>
          </a:p>
        </p:txBody>
      </p:sp>
      <p:graphicFrame>
        <p:nvGraphicFramePr>
          <p:cNvPr id="45057" name="Object 1"/>
          <p:cNvGraphicFramePr>
            <a:graphicFrameLocks noChangeAspect="1"/>
          </p:cNvGraphicFramePr>
          <p:nvPr/>
        </p:nvGraphicFramePr>
        <p:xfrm>
          <a:off x="1138879" y="2520959"/>
          <a:ext cx="2638425" cy="226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1" name="Rovnice" r:id="rId4" imgW="1676160" imgH="1434960" progId="Equation.3">
                  <p:embed/>
                </p:oleObj>
              </mc:Choice>
              <mc:Fallback>
                <p:oleObj name="Rovnice" r:id="rId4" imgW="1676160" imgH="143496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8879" y="2520959"/>
                        <a:ext cx="2638425" cy="2265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Elipsa 4"/>
          <p:cNvSpPr/>
          <p:nvPr/>
        </p:nvSpPr>
        <p:spPr>
          <a:xfrm>
            <a:off x="3446748" y="3866506"/>
            <a:ext cx="339434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3018120" y="4322182"/>
            <a:ext cx="339434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071934" y="5229192"/>
            <a:ext cx="461575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Pro odhad, respektive statistiku, se tomuto</a:t>
            </a:r>
          </a:p>
          <a:p>
            <a:r>
              <a:rPr lang="cs-CZ" dirty="0" smtClean="0"/>
              <a:t>výrazu říká </a:t>
            </a:r>
            <a:r>
              <a:rPr lang="cs-CZ" b="1" dirty="0" smtClean="0"/>
              <a:t>směrodatná chyba </a:t>
            </a:r>
            <a:r>
              <a:rPr lang="cs-CZ" dirty="0" smtClean="0"/>
              <a:t>nebo </a:t>
            </a:r>
            <a:r>
              <a:rPr lang="cs-CZ" b="1" dirty="0" smtClean="0"/>
              <a:t>standardní</a:t>
            </a:r>
          </a:p>
          <a:p>
            <a:r>
              <a:rPr lang="cs-CZ" b="1" dirty="0" smtClean="0"/>
              <a:t>chyba</a:t>
            </a:r>
            <a:r>
              <a:rPr lang="cs-CZ" dirty="0" smtClean="0"/>
              <a:t> („standard </a:t>
            </a:r>
            <a:r>
              <a:rPr lang="cs-CZ" dirty="0" err="1" smtClean="0"/>
              <a:t>error</a:t>
            </a:r>
            <a:r>
              <a:rPr lang="cs-CZ" dirty="0" smtClean="0"/>
              <a:t>“) a značí se </a:t>
            </a:r>
            <a:r>
              <a:rPr lang="cs-CZ" i="1" dirty="0" smtClean="0"/>
              <a:t>SE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 rot="2393630" flipH="1">
            <a:off x="3404355" y="4899312"/>
            <a:ext cx="714380" cy="18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výběrový průměr</a:t>
            </a:r>
            <a:endParaRPr lang="cs-CZ" dirty="0"/>
          </a:p>
        </p:txBody>
      </p:sp>
      <p:grpSp>
        <p:nvGrpSpPr>
          <p:cNvPr id="46" name="Skupina 45"/>
          <p:cNvGrpSpPr/>
          <p:nvPr/>
        </p:nvGrpSpPr>
        <p:grpSpPr>
          <a:xfrm>
            <a:off x="393834" y="2134031"/>
            <a:ext cx="8356332" cy="2589938"/>
            <a:chOff x="393834" y="1428736"/>
            <a:chExt cx="8356332" cy="2589938"/>
          </a:xfrm>
        </p:grpSpPr>
        <p:graphicFrame>
          <p:nvGraphicFramePr>
            <p:cNvPr id="5" name="Diagram 4"/>
            <p:cNvGraphicFramePr/>
            <p:nvPr/>
          </p:nvGraphicFramePr>
          <p:xfrm>
            <a:off x="393834" y="1428736"/>
            <a:ext cx="2143140" cy="199229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pSp>
          <p:nvGrpSpPr>
            <p:cNvPr id="3" name="Skupina 63"/>
            <p:cNvGrpSpPr/>
            <p:nvPr/>
          </p:nvGrpSpPr>
          <p:grpSpPr>
            <a:xfrm>
              <a:off x="1751156" y="2378880"/>
              <a:ext cx="2285920" cy="1634771"/>
              <a:chOff x="1643042" y="3021822"/>
              <a:chExt cx="2285920" cy="1634771"/>
            </a:xfrm>
          </p:grpSpPr>
          <p:pic>
            <p:nvPicPr>
              <p:cNvPr id="29" name="Obrázek 28" descr="dnormplot3.PNG"/>
              <p:cNvPicPr>
                <a:picLocks noChangeAspect="1"/>
              </p:cNvPicPr>
              <p:nvPr/>
            </p:nvPicPr>
            <p:blipFill>
              <a:blip r:embed="rId7" cstate="print"/>
              <a:srcRect l="17908" t="17850" r="11152" b="22926"/>
              <a:stretch>
                <a:fillRect/>
              </a:stretch>
            </p:blipFill>
            <p:spPr>
              <a:xfrm>
                <a:off x="2428860" y="3241320"/>
                <a:ext cx="1200154" cy="1000138"/>
              </a:xfrm>
              <a:prstGeom prst="rect">
                <a:avLst/>
              </a:prstGeom>
            </p:spPr>
          </p:pic>
          <p:sp>
            <p:nvSpPr>
              <p:cNvPr id="6" name="Elipsa 5"/>
              <p:cNvSpPr/>
              <p:nvPr/>
            </p:nvSpPr>
            <p:spPr>
              <a:xfrm>
                <a:off x="1776125" y="3021822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" name="Rectangle 4"/>
              <p:cNvSpPr>
                <a:spLocks noChangeArrowheads="1"/>
              </p:cNvSpPr>
              <p:nvPr/>
            </p:nvSpPr>
            <p:spPr bwMode="auto">
              <a:xfrm>
                <a:off x="1643042" y="3049785"/>
                <a:ext cx="37061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l-GR" sz="1400" b="0" i="0" dirty="0" smtClean="0"/>
                  <a:t>ω</a:t>
                </a:r>
                <a:r>
                  <a:rPr lang="cs-CZ" sz="1400" b="0" i="0" baseline="-25000" dirty="0" smtClean="0"/>
                  <a:t>1</a:t>
                </a:r>
                <a:endParaRPr lang="el-GR" sz="1400" b="0" i="0" baseline="-25000" dirty="0"/>
              </a:p>
            </p:txBody>
          </p:sp>
          <p:cxnSp>
            <p:nvCxnSpPr>
              <p:cNvPr id="8" name="Přímá spojovací čára 7"/>
              <p:cNvCxnSpPr/>
              <p:nvPr/>
            </p:nvCxnSpPr>
            <p:spPr>
              <a:xfrm>
                <a:off x="1879438" y="4277378"/>
                <a:ext cx="198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Rectangle 4"/>
              <p:cNvSpPr>
                <a:spLocks noChangeArrowheads="1"/>
              </p:cNvSpPr>
              <p:nvPr/>
            </p:nvSpPr>
            <p:spPr bwMode="auto">
              <a:xfrm>
                <a:off x="3643306" y="4348816"/>
                <a:ext cx="28565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1400" b="1" i="0" dirty="0" smtClean="0"/>
                  <a:t>R</a:t>
                </a:r>
                <a:endParaRPr lang="el-GR" sz="1400" b="1" i="0" dirty="0"/>
              </a:p>
            </p:txBody>
          </p:sp>
          <p:cxnSp>
            <p:nvCxnSpPr>
              <p:cNvPr id="10" name="Přímá spojovací čára 9"/>
              <p:cNvCxnSpPr/>
              <p:nvPr/>
            </p:nvCxnSpPr>
            <p:spPr>
              <a:xfrm rot="5400000">
                <a:off x="1930708" y="4286256"/>
                <a:ext cx="14287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Rectangle 4"/>
              <p:cNvSpPr>
                <a:spLocks noChangeArrowheads="1"/>
              </p:cNvSpPr>
              <p:nvPr/>
            </p:nvSpPr>
            <p:spPr bwMode="auto">
              <a:xfrm>
                <a:off x="1859270" y="4348816"/>
                <a:ext cx="28565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1400" i="0" dirty="0" smtClean="0"/>
                  <a:t>0</a:t>
                </a:r>
                <a:endParaRPr lang="el-GR" sz="1400" i="0" dirty="0"/>
              </a:p>
            </p:txBody>
          </p:sp>
          <p:cxnSp>
            <p:nvCxnSpPr>
              <p:cNvPr id="16" name="Zakřivená spojovací čára 34"/>
              <p:cNvCxnSpPr/>
              <p:nvPr/>
            </p:nvCxnSpPr>
            <p:spPr>
              <a:xfrm rot="16200000" flipH="1">
                <a:off x="1923149" y="2936763"/>
                <a:ext cx="1116000" cy="1332000"/>
              </a:xfrm>
              <a:prstGeom prst="curvedConnector4">
                <a:avLst>
                  <a:gd name="adj1" fmla="val -14193"/>
                  <a:gd name="adj2" fmla="val 99710"/>
                </a:avLst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ovací čára 16"/>
              <p:cNvCxnSpPr/>
              <p:nvPr/>
            </p:nvCxnSpPr>
            <p:spPr>
              <a:xfrm rot="5400000">
                <a:off x="3073716" y="4286256"/>
                <a:ext cx="14287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Rectangle 4"/>
              <p:cNvSpPr>
                <a:spLocks noChangeArrowheads="1"/>
              </p:cNvSpPr>
              <p:nvPr/>
            </p:nvSpPr>
            <p:spPr bwMode="auto">
              <a:xfrm>
                <a:off x="3002278" y="4348816"/>
                <a:ext cx="26321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1400" i="0" dirty="0" smtClean="0"/>
                  <a:t>x</a:t>
                </a:r>
                <a:endParaRPr lang="el-GR" sz="1400" i="0" dirty="0"/>
              </a:p>
            </p:txBody>
          </p:sp>
        </p:grpSp>
        <p:sp>
          <p:nvSpPr>
            <p:cNvPr id="24" name="Rectangle 4"/>
            <p:cNvSpPr>
              <a:spLocks noChangeArrowheads="1"/>
            </p:cNvSpPr>
            <p:nvPr/>
          </p:nvSpPr>
          <p:spPr bwMode="auto">
            <a:xfrm>
              <a:off x="2574077" y="1500174"/>
              <a:ext cx="89159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cs-CZ" sz="1400" b="0" i="0" dirty="0" smtClean="0"/>
                <a:t>Náhodná </a:t>
              </a:r>
            </a:p>
            <a:p>
              <a:pPr algn="ctr"/>
              <a:r>
                <a:rPr lang="cs-CZ" sz="1400" b="0" i="0" dirty="0" smtClean="0"/>
                <a:t>veličina </a:t>
              </a:r>
              <a:r>
                <a:rPr lang="cs-CZ" sz="1400" b="0" i="1" dirty="0" smtClean="0"/>
                <a:t>X</a:t>
              </a:r>
              <a:endParaRPr lang="el-GR" sz="1400" b="0" i="1" dirty="0"/>
            </a:p>
          </p:txBody>
        </p:sp>
        <p:grpSp>
          <p:nvGrpSpPr>
            <p:cNvPr id="4" name="Skupina 45"/>
            <p:cNvGrpSpPr/>
            <p:nvPr/>
          </p:nvGrpSpPr>
          <p:grpSpPr>
            <a:xfrm>
              <a:off x="4108610" y="2402194"/>
              <a:ext cx="2284102" cy="1611871"/>
              <a:chOff x="4429124" y="3045136"/>
              <a:chExt cx="2284102" cy="1611871"/>
            </a:xfrm>
          </p:grpSpPr>
          <p:pic>
            <p:nvPicPr>
              <p:cNvPr id="30" name="Obrázek 29" descr="dnormplot3.PNG"/>
              <p:cNvPicPr>
                <a:picLocks noChangeAspect="1"/>
              </p:cNvPicPr>
              <p:nvPr/>
            </p:nvPicPr>
            <p:blipFill>
              <a:blip r:embed="rId7" cstate="print"/>
              <a:srcRect l="17908" t="17850" r="11152" b="22926"/>
              <a:stretch>
                <a:fillRect/>
              </a:stretch>
            </p:blipFill>
            <p:spPr>
              <a:xfrm>
                <a:off x="5213124" y="3241734"/>
                <a:ext cx="1200154" cy="1000138"/>
              </a:xfrm>
              <a:prstGeom prst="rect">
                <a:avLst/>
              </a:prstGeom>
            </p:spPr>
          </p:pic>
          <p:cxnSp>
            <p:nvCxnSpPr>
              <p:cNvPr id="31" name="Přímá spojovací čára 30"/>
              <p:cNvCxnSpPr/>
              <p:nvPr/>
            </p:nvCxnSpPr>
            <p:spPr>
              <a:xfrm>
                <a:off x="4663702" y="4277792"/>
                <a:ext cx="198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Rectangle 4"/>
              <p:cNvSpPr>
                <a:spLocks noChangeArrowheads="1"/>
              </p:cNvSpPr>
              <p:nvPr/>
            </p:nvSpPr>
            <p:spPr bwMode="auto">
              <a:xfrm>
                <a:off x="6427570" y="4349230"/>
                <a:ext cx="28565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1400" b="1" i="0" dirty="0" smtClean="0"/>
                  <a:t>R</a:t>
                </a:r>
                <a:endParaRPr lang="el-GR" sz="1400" b="1" i="0" dirty="0"/>
              </a:p>
            </p:txBody>
          </p:sp>
          <p:cxnSp>
            <p:nvCxnSpPr>
              <p:cNvPr id="33" name="Přímá spojovací čára 32"/>
              <p:cNvCxnSpPr/>
              <p:nvPr/>
            </p:nvCxnSpPr>
            <p:spPr>
              <a:xfrm rot="5400000">
                <a:off x="4714972" y="4286670"/>
                <a:ext cx="14287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4643534" y="4349230"/>
                <a:ext cx="28565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1400" i="0" dirty="0" smtClean="0"/>
                  <a:t>0</a:t>
                </a:r>
                <a:endParaRPr lang="el-GR" sz="1400" i="0" dirty="0"/>
              </a:p>
            </p:txBody>
          </p:sp>
          <p:cxnSp>
            <p:nvCxnSpPr>
              <p:cNvPr id="35" name="Přímá spojovací čára 34"/>
              <p:cNvCxnSpPr/>
              <p:nvPr/>
            </p:nvCxnSpPr>
            <p:spPr>
              <a:xfrm rot="5400000">
                <a:off x="5793892" y="4286670"/>
                <a:ext cx="14287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Rectangle 4"/>
              <p:cNvSpPr>
                <a:spLocks noChangeArrowheads="1"/>
              </p:cNvSpPr>
              <p:nvPr/>
            </p:nvSpPr>
            <p:spPr bwMode="auto">
              <a:xfrm>
                <a:off x="5703266" y="4349230"/>
                <a:ext cx="32412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1400" i="0" dirty="0" smtClean="0"/>
                  <a:t>x</a:t>
                </a:r>
                <a:r>
                  <a:rPr lang="cs-CZ" sz="1400" i="0" baseline="-25000" dirty="0" smtClean="0"/>
                  <a:t>3</a:t>
                </a:r>
                <a:endParaRPr lang="el-GR" sz="1400" i="0" baseline="-25000" dirty="0"/>
              </a:p>
            </p:txBody>
          </p:sp>
          <p:cxnSp>
            <p:nvCxnSpPr>
              <p:cNvPr id="37" name="Přímá spojovací čára 36"/>
              <p:cNvCxnSpPr/>
              <p:nvPr/>
            </p:nvCxnSpPr>
            <p:spPr>
              <a:xfrm rot="5400000">
                <a:off x="5390880" y="4286256"/>
                <a:ext cx="14287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Rectangle 4"/>
              <p:cNvSpPr>
                <a:spLocks noChangeArrowheads="1"/>
              </p:cNvSpPr>
              <p:nvPr/>
            </p:nvSpPr>
            <p:spPr bwMode="auto">
              <a:xfrm>
                <a:off x="5319442" y="4348816"/>
                <a:ext cx="32412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1400" i="0" dirty="0" smtClean="0"/>
                  <a:t>x</a:t>
                </a:r>
                <a:r>
                  <a:rPr lang="cs-CZ" sz="1400" i="0" baseline="-25000" dirty="0" smtClean="0"/>
                  <a:t>1</a:t>
                </a:r>
                <a:endParaRPr lang="el-GR" sz="1400" i="0" baseline="-25000" dirty="0"/>
              </a:p>
            </p:txBody>
          </p:sp>
          <p:cxnSp>
            <p:nvCxnSpPr>
              <p:cNvPr id="39" name="Přímá spojovací čára 38"/>
              <p:cNvCxnSpPr/>
              <p:nvPr/>
            </p:nvCxnSpPr>
            <p:spPr>
              <a:xfrm rot="5400000">
                <a:off x="5572132" y="4286256"/>
                <a:ext cx="14287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4"/>
              <p:cNvSpPr>
                <a:spLocks noChangeArrowheads="1"/>
              </p:cNvSpPr>
              <p:nvPr/>
            </p:nvSpPr>
            <p:spPr bwMode="auto">
              <a:xfrm>
                <a:off x="5500694" y="4348816"/>
                <a:ext cx="32412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1400" i="0" dirty="0" smtClean="0"/>
                  <a:t>x</a:t>
                </a:r>
                <a:r>
                  <a:rPr lang="cs-CZ" sz="1400" i="0" baseline="-25000" dirty="0" smtClean="0"/>
                  <a:t>2</a:t>
                </a:r>
                <a:endParaRPr lang="el-GR" sz="1400" i="0" baseline="-25000" dirty="0"/>
              </a:p>
            </p:txBody>
          </p:sp>
          <p:cxnSp>
            <p:nvCxnSpPr>
              <p:cNvPr id="41" name="Přímá spojovací čára 40"/>
              <p:cNvCxnSpPr/>
              <p:nvPr/>
            </p:nvCxnSpPr>
            <p:spPr>
              <a:xfrm rot="5400000">
                <a:off x="6215074" y="4286256"/>
                <a:ext cx="14287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Rectangle 4"/>
              <p:cNvSpPr>
                <a:spLocks noChangeArrowheads="1"/>
              </p:cNvSpPr>
              <p:nvPr/>
            </p:nvSpPr>
            <p:spPr bwMode="auto">
              <a:xfrm>
                <a:off x="6143636" y="4348816"/>
                <a:ext cx="32412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1400" i="0" dirty="0" smtClean="0"/>
                  <a:t>x</a:t>
                </a:r>
                <a:r>
                  <a:rPr lang="cs-CZ" sz="1400" i="0" baseline="-25000" dirty="0" smtClean="0"/>
                  <a:t>5</a:t>
                </a:r>
                <a:endParaRPr lang="el-GR" sz="1400" i="0" baseline="-25000" dirty="0"/>
              </a:p>
            </p:txBody>
          </p:sp>
          <p:cxnSp>
            <p:nvCxnSpPr>
              <p:cNvPr id="43" name="Přímá spojovací čára 42"/>
              <p:cNvCxnSpPr/>
              <p:nvPr/>
            </p:nvCxnSpPr>
            <p:spPr>
              <a:xfrm rot="5400000">
                <a:off x="5908702" y="4286256"/>
                <a:ext cx="14287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5837264" y="4348816"/>
                <a:ext cx="32412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1400" i="0" dirty="0" smtClean="0"/>
                  <a:t>x</a:t>
                </a:r>
                <a:r>
                  <a:rPr lang="cs-CZ" sz="1400" i="0" baseline="-25000" dirty="0" smtClean="0"/>
                  <a:t>4</a:t>
                </a:r>
                <a:endParaRPr lang="el-GR" sz="1400" i="0" baseline="-25000" dirty="0"/>
              </a:p>
            </p:txBody>
          </p:sp>
          <p:cxnSp>
            <p:nvCxnSpPr>
              <p:cNvPr id="45" name="Zakřivená spojovací čára 34"/>
              <p:cNvCxnSpPr/>
              <p:nvPr/>
            </p:nvCxnSpPr>
            <p:spPr>
              <a:xfrm rot="16200000" flipH="1">
                <a:off x="4537124" y="2937136"/>
                <a:ext cx="1116000" cy="1332000"/>
              </a:xfrm>
              <a:prstGeom prst="curvedConnector4">
                <a:avLst>
                  <a:gd name="adj1" fmla="val -14193"/>
                  <a:gd name="adj2" fmla="val 99710"/>
                </a:avLst>
              </a:prstGeom>
              <a:ln w="19050">
                <a:solidFill>
                  <a:schemeClr val="tx1"/>
                </a:solidFill>
                <a:prstDash val="sys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5" name="Rectangle 4"/>
            <p:cNvSpPr>
              <a:spLocks noChangeArrowheads="1"/>
            </p:cNvSpPr>
            <p:nvPr/>
          </p:nvSpPr>
          <p:spPr bwMode="auto">
            <a:xfrm>
              <a:off x="4357529" y="1500174"/>
              <a:ext cx="14680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cs-CZ" sz="1400" b="0" i="0" dirty="0" smtClean="0"/>
                <a:t>Náhodný </a:t>
              </a:r>
            </a:p>
            <a:p>
              <a:pPr algn="ctr"/>
              <a:r>
                <a:rPr lang="cs-CZ" sz="1400" b="0" i="0" dirty="0" smtClean="0"/>
                <a:t>výběr </a:t>
              </a:r>
              <a:r>
                <a:rPr lang="cs-CZ" sz="1400" b="0" i="1" dirty="0" smtClean="0"/>
                <a:t>X</a:t>
              </a:r>
              <a:r>
                <a:rPr lang="cs-CZ" sz="1400" b="0" baseline="-25000" dirty="0" smtClean="0"/>
                <a:t>1</a:t>
              </a:r>
              <a:r>
                <a:rPr lang="cs-CZ" sz="1400" b="0" dirty="0" smtClean="0"/>
                <a:t>, </a:t>
              </a:r>
              <a:r>
                <a:rPr lang="cs-CZ" sz="1400" i="1" dirty="0" smtClean="0"/>
                <a:t>X</a:t>
              </a:r>
              <a:r>
                <a:rPr lang="cs-CZ" sz="1400" baseline="-25000" dirty="0" smtClean="0"/>
                <a:t>2</a:t>
              </a:r>
              <a:r>
                <a:rPr lang="cs-CZ" sz="1400" dirty="0" smtClean="0"/>
                <a:t>,…, </a:t>
              </a:r>
              <a:r>
                <a:rPr lang="cs-CZ" sz="1400" i="1" dirty="0" err="1" smtClean="0"/>
                <a:t>X</a:t>
              </a:r>
              <a:r>
                <a:rPr lang="cs-CZ" sz="1400" baseline="-25000" dirty="0" err="1" smtClean="0"/>
                <a:t>n</a:t>
              </a:r>
              <a:endParaRPr lang="el-GR" sz="1400" b="0" baseline="-25000" dirty="0"/>
            </a:p>
          </p:txBody>
        </p:sp>
        <p:sp>
          <p:nvSpPr>
            <p:cNvPr id="66" name="Rectangle 4"/>
            <p:cNvSpPr>
              <a:spLocks noChangeArrowheads="1"/>
            </p:cNvSpPr>
            <p:nvPr/>
          </p:nvSpPr>
          <p:spPr bwMode="auto">
            <a:xfrm>
              <a:off x="7153954" y="1500174"/>
              <a:ext cx="9083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cs-CZ" sz="1400" b="0" i="0" dirty="0" smtClean="0"/>
                <a:t>Výběrový </a:t>
              </a:r>
            </a:p>
            <a:p>
              <a:pPr algn="ctr"/>
              <a:r>
                <a:rPr lang="cs-CZ" sz="1400" b="0" i="0" dirty="0" smtClean="0"/>
                <a:t>průměr </a:t>
              </a:r>
              <a:r>
                <a:rPr lang="cs-CZ" sz="1400" b="0" i="1" dirty="0" smtClean="0"/>
                <a:t>X</a:t>
              </a:r>
              <a:endParaRPr lang="el-GR" sz="1400" b="0" baseline="-25000" dirty="0"/>
            </a:p>
          </p:txBody>
        </p:sp>
        <p:cxnSp>
          <p:nvCxnSpPr>
            <p:cNvPr id="68" name="Přímá spojovací čára 67"/>
            <p:cNvCxnSpPr/>
            <p:nvPr/>
          </p:nvCxnSpPr>
          <p:spPr>
            <a:xfrm>
              <a:off x="7856984" y="1785926"/>
              <a:ext cx="10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Skupina 69"/>
            <p:cNvGrpSpPr/>
            <p:nvPr/>
          </p:nvGrpSpPr>
          <p:grpSpPr>
            <a:xfrm>
              <a:off x="6466064" y="2406803"/>
              <a:ext cx="2284102" cy="1611871"/>
              <a:chOff x="6404668" y="3049745"/>
              <a:chExt cx="2284102" cy="1611871"/>
            </a:xfrm>
          </p:grpSpPr>
          <p:pic>
            <p:nvPicPr>
              <p:cNvPr id="48" name="Obrázek 47" descr="dnormplot3.PNG"/>
              <p:cNvPicPr>
                <a:picLocks/>
              </p:cNvPicPr>
              <p:nvPr/>
            </p:nvPicPr>
            <p:blipFill>
              <a:blip r:embed="rId8" cstate="print"/>
              <a:srcRect l="17908" t="17850" r="11152" b="22926"/>
              <a:stretch>
                <a:fillRect/>
              </a:stretch>
            </p:blipFill>
            <p:spPr>
              <a:xfrm>
                <a:off x="7505902" y="3246343"/>
                <a:ext cx="504000" cy="1000138"/>
              </a:xfrm>
              <a:prstGeom prst="rect">
                <a:avLst/>
              </a:prstGeom>
            </p:spPr>
          </p:pic>
          <p:cxnSp>
            <p:nvCxnSpPr>
              <p:cNvPr id="49" name="Přímá spojovací čára 48"/>
              <p:cNvCxnSpPr/>
              <p:nvPr/>
            </p:nvCxnSpPr>
            <p:spPr>
              <a:xfrm>
                <a:off x="6639246" y="4282401"/>
                <a:ext cx="198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Rectangle 4"/>
              <p:cNvSpPr>
                <a:spLocks noChangeArrowheads="1"/>
              </p:cNvSpPr>
              <p:nvPr/>
            </p:nvSpPr>
            <p:spPr bwMode="auto">
              <a:xfrm>
                <a:off x="8403114" y="4353839"/>
                <a:ext cx="28565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1400" b="1" i="0" dirty="0" smtClean="0"/>
                  <a:t>R</a:t>
                </a:r>
                <a:endParaRPr lang="el-GR" sz="1400" b="1" i="0" dirty="0"/>
              </a:p>
            </p:txBody>
          </p:sp>
          <p:cxnSp>
            <p:nvCxnSpPr>
              <p:cNvPr id="51" name="Přímá spojovací čára 50"/>
              <p:cNvCxnSpPr/>
              <p:nvPr/>
            </p:nvCxnSpPr>
            <p:spPr>
              <a:xfrm rot="5400000">
                <a:off x="6690516" y="4291279"/>
                <a:ext cx="14287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Rectangle 4"/>
              <p:cNvSpPr>
                <a:spLocks noChangeArrowheads="1"/>
              </p:cNvSpPr>
              <p:nvPr/>
            </p:nvSpPr>
            <p:spPr bwMode="auto">
              <a:xfrm>
                <a:off x="6619078" y="4353839"/>
                <a:ext cx="28565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1400" i="0" dirty="0" smtClean="0"/>
                  <a:t>0</a:t>
                </a:r>
                <a:endParaRPr lang="el-GR" sz="1400" i="0" dirty="0"/>
              </a:p>
            </p:txBody>
          </p:sp>
          <p:sp>
            <p:nvSpPr>
              <p:cNvPr id="54" name="Rectangle 4"/>
              <p:cNvSpPr>
                <a:spLocks noChangeArrowheads="1"/>
              </p:cNvSpPr>
              <p:nvPr/>
            </p:nvSpPr>
            <p:spPr bwMode="auto">
              <a:xfrm>
                <a:off x="7578410" y="4353839"/>
                <a:ext cx="26321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1400" i="0" dirty="0" smtClean="0"/>
                  <a:t>x</a:t>
                </a:r>
                <a:endParaRPr lang="el-GR" sz="1400" i="0" baseline="-25000" dirty="0"/>
              </a:p>
            </p:txBody>
          </p:sp>
          <p:cxnSp>
            <p:nvCxnSpPr>
              <p:cNvPr id="57" name="Přímá spojovací čára 56"/>
              <p:cNvCxnSpPr/>
              <p:nvPr/>
            </p:nvCxnSpPr>
            <p:spPr>
              <a:xfrm rot="5400000">
                <a:off x="7643833" y="4290865"/>
                <a:ext cx="14287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Zakřivená spojovací čára 34"/>
              <p:cNvCxnSpPr/>
              <p:nvPr/>
            </p:nvCxnSpPr>
            <p:spPr>
              <a:xfrm rot="16200000" flipH="1">
                <a:off x="6512668" y="2941745"/>
                <a:ext cx="1116000" cy="1332000"/>
              </a:xfrm>
              <a:prstGeom prst="curvedConnector4">
                <a:avLst>
                  <a:gd name="adj1" fmla="val -14193"/>
                  <a:gd name="adj2" fmla="val 99710"/>
                </a:avLst>
              </a:prstGeom>
              <a:ln w="19050">
                <a:solidFill>
                  <a:schemeClr val="tx1"/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Přímá spojovací čára 68"/>
              <p:cNvCxnSpPr/>
              <p:nvPr/>
            </p:nvCxnSpPr>
            <p:spPr>
              <a:xfrm>
                <a:off x="7661590" y="4446888"/>
                <a:ext cx="108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9" y="1500174"/>
            <a:ext cx="7415242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Směrodatná odchylka (</a:t>
            </a:r>
            <a:r>
              <a:rPr lang="cs-CZ" i="1" dirty="0" smtClean="0"/>
              <a:t>SD</a:t>
            </a:r>
            <a:r>
              <a:rPr lang="cs-CZ" dirty="0" smtClean="0"/>
              <a:t>) není směrodatná chyba popisné statistiky (SE)!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Směrodatná odchylka (</a:t>
            </a:r>
            <a:r>
              <a:rPr lang="cs-CZ" i="1" dirty="0" smtClean="0"/>
              <a:t>SD</a:t>
            </a:r>
            <a:r>
              <a:rPr lang="cs-CZ" dirty="0" smtClean="0"/>
              <a:t>) je odrazem variability náhodné veličiny ve sledované populaci.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Směrodatná chyba (</a:t>
            </a:r>
            <a:r>
              <a:rPr lang="cs-CZ" i="1" dirty="0" smtClean="0"/>
              <a:t>SE</a:t>
            </a:r>
            <a:r>
              <a:rPr lang="cs-CZ" dirty="0" smtClean="0"/>
              <a:t>) je odrazem přesnosti popisné statistiky jako odhadu střední hodnoty náhodné veličiny.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Pozor na rozdíl mezi </a:t>
            </a:r>
            <a:r>
              <a:rPr lang="cs-CZ" i="1" dirty="0" smtClean="0"/>
              <a:t>SD </a:t>
            </a:r>
            <a:r>
              <a:rPr lang="cs-CZ" dirty="0" smtClean="0"/>
              <a:t>a </a:t>
            </a:r>
            <a:r>
              <a:rPr lang="cs-CZ" i="1" dirty="0" smtClean="0"/>
              <a:t>SE </a:t>
            </a:r>
            <a:r>
              <a:rPr lang="cs-CZ" dirty="0" smtClean="0"/>
              <a:t>v článcích a knihách – tabulkách a grafech!</a:t>
            </a:r>
          </a:p>
        </p:txBody>
      </p:sp>
      <p:pic>
        <p:nvPicPr>
          <p:cNvPr id="4" name="Obrázek 3" descr="600px-Icon-Warning-Red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37156" y="5995148"/>
            <a:ext cx="86400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výška člověka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9" y="1428736"/>
            <a:ext cx="7415242" cy="46434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Náhodná veličina bude výška člověka: 		, tedy uvažujme střední hodnotu 175 cm a směrodatnou odchylku 15 cm. Jak se chovají průměry pro náhodné výběry o velikosti </a:t>
            </a:r>
            <a:r>
              <a:rPr lang="cs-CZ" i="1" dirty="0" smtClean="0"/>
              <a:t>n</a:t>
            </a:r>
            <a:r>
              <a:rPr lang="cs-CZ" dirty="0" smtClean="0"/>
              <a:t> = 10, </a:t>
            </a:r>
            <a:r>
              <a:rPr lang="cs-CZ" i="1" dirty="0" smtClean="0"/>
              <a:t>n</a:t>
            </a:r>
            <a:r>
              <a:rPr lang="cs-CZ" dirty="0" smtClean="0"/>
              <a:t> = 100 a </a:t>
            </a:r>
            <a:r>
              <a:rPr lang="cs-CZ" i="1" dirty="0" smtClean="0"/>
              <a:t>n</a:t>
            </a:r>
            <a:r>
              <a:rPr lang="cs-CZ" dirty="0" smtClean="0"/>
              <a:t> = 1000?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Kód v R:</a:t>
            </a: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4735819" y="1486536"/>
          <a:ext cx="163988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2" name="Rovnice" r:id="rId4" imgW="1041120" imgH="228600" progId="Equation.3">
                  <p:embed/>
                </p:oleObj>
              </mc:Choice>
              <mc:Fallback>
                <p:oleObj name="Rovnice" r:id="rId4" imgW="104112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5819" y="1486536"/>
                        <a:ext cx="1639887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odnadpis 2"/>
          <p:cNvSpPr txBox="1">
            <a:spLocks/>
          </p:cNvSpPr>
          <p:nvPr/>
        </p:nvSpPr>
        <p:spPr>
          <a:xfrm>
            <a:off x="1076970" y="2928934"/>
            <a:ext cx="7415242" cy="3214710"/>
          </a:xfrm>
          <a:prstGeom prst="rect">
            <a:avLst/>
          </a:prstGeom>
        </p:spPr>
        <p:txBody>
          <a:bodyPr vert="horz" lIns="91440" tIns="0" rIns="91440" bIns="0" rtlCol="0" anchor="ctr">
            <a:noAutofit/>
          </a:bodyPr>
          <a:lstStyle/>
          <a:p>
            <a:pPr>
              <a:lnSpc>
                <a:spcPct val="135000"/>
              </a:lnSpc>
              <a:defRPr/>
            </a:pP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x &lt;- </a:t>
            </a:r>
            <a:r>
              <a:rPr lang="cs-CZ" sz="1000" dirty="0" err="1" smtClean="0">
                <a:latin typeface="Courier New" pitchFamily="49" charset="0"/>
                <a:cs typeface="Courier New" pitchFamily="49" charset="0"/>
              </a:rPr>
              <a:t>rep</a:t>
            </a: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(0, 100) 		# vytvořím si vektor pro ukládání průměrů</a:t>
            </a:r>
          </a:p>
          <a:p>
            <a:pPr>
              <a:lnSpc>
                <a:spcPct val="135000"/>
              </a:lnSpc>
              <a:defRPr/>
            </a:pPr>
            <a:endParaRPr lang="cs-CZ" sz="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35000"/>
              </a:lnSpc>
              <a:defRPr/>
            </a:pPr>
            <a:r>
              <a:rPr lang="cs-CZ" sz="1000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 (i in 1:100) {</a:t>
            </a:r>
          </a:p>
          <a:p>
            <a:pPr>
              <a:lnSpc>
                <a:spcPct val="135000"/>
              </a:lnSpc>
              <a:defRPr/>
            </a:pP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pom &lt;- </a:t>
            </a:r>
            <a:r>
              <a:rPr lang="cs-CZ" sz="1000" dirty="0" err="1" smtClean="0">
                <a:latin typeface="Courier New" pitchFamily="49" charset="0"/>
                <a:cs typeface="Courier New" pitchFamily="49" charset="0"/>
              </a:rPr>
              <a:t>rnorm</a:t>
            </a: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(10, 175, 15)</a:t>
            </a:r>
          </a:p>
          <a:p>
            <a:pPr>
              <a:lnSpc>
                <a:spcPct val="135000"/>
              </a:lnSpc>
              <a:defRPr/>
            </a:pP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x[i] &lt;- </a:t>
            </a:r>
            <a:r>
              <a:rPr lang="cs-CZ" sz="1000" dirty="0" err="1" smtClean="0">
                <a:latin typeface="Courier New" pitchFamily="49" charset="0"/>
                <a:cs typeface="Courier New" pitchFamily="49" charset="0"/>
              </a:rPr>
              <a:t>mean</a:t>
            </a: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(pom)}		# cyklus pro výpočet výběrových průměrů pro n=10</a:t>
            </a:r>
          </a:p>
          <a:p>
            <a:pPr>
              <a:lnSpc>
                <a:spcPct val="135000"/>
              </a:lnSpc>
              <a:defRPr/>
            </a:pPr>
            <a:r>
              <a:rPr lang="cs-CZ" sz="1000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(x, </a:t>
            </a:r>
            <a:r>
              <a:rPr lang="cs-CZ" sz="1000" dirty="0" err="1" smtClean="0">
                <a:latin typeface="Courier New" pitchFamily="49" charset="0"/>
                <a:cs typeface="Courier New" pitchFamily="49" charset="0"/>
              </a:rPr>
              <a:t>breaks</a:t>
            </a: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=10, </a:t>
            </a:r>
            <a:r>
              <a:rPr lang="cs-CZ" sz="1000" dirty="0" err="1" smtClean="0">
                <a:latin typeface="Courier New" pitchFamily="49" charset="0"/>
                <a:cs typeface="Courier New" pitchFamily="49" charset="0"/>
              </a:rPr>
              <a:t>xlim</a:t>
            </a: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=c(160,190))	# vykreslení histogramu pro výběrové průměry pro n=10</a:t>
            </a:r>
          </a:p>
          <a:p>
            <a:pPr>
              <a:lnSpc>
                <a:spcPct val="135000"/>
              </a:lnSpc>
              <a:defRPr/>
            </a:pPr>
            <a:endParaRPr lang="cs-CZ" sz="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35000"/>
              </a:lnSpc>
              <a:defRPr/>
            </a:pPr>
            <a:r>
              <a:rPr lang="cs-CZ" sz="1000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 (i in 1:100) {</a:t>
            </a:r>
          </a:p>
          <a:p>
            <a:pPr>
              <a:lnSpc>
                <a:spcPct val="135000"/>
              </a:lnSpc>
              <a:defRPr/>
            </a:pP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pom &lt;- </a:t>
            </a:r>
            <a:r>
              <a:rPr lang="cs-CZ" sz="1000" dirty="0" err="1" smtClean="0">
                <a:latin typeface="Courier New" pitchFamily="49" charset="0"/>
                <a:cs typeface="Courier New" pitchFamily="49" charset="0"/>
              </a:rPr>
              <a:t>rnorm</a:t>
            </a: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(100, 175, 15)</a:t>
            </a:r>
          </a:p>
          <a:p>
            <a:pPr>
              <a:lnSpc>
                <a:spcPct val="135000"/>
              </a:lnSpc>
              <a:defRPr/>
            </a:pP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x[i] &lt;- </a:t>
            </a:r>
            <a:r>
              <a:rPr lang="cs-CZ" sz="1000" dirty="0" err="1" smtClean="0">
                <a:latin typeface="Courier New" pitchFamily="49" charset="0"/>
                <a:cs typeface="Courier New" pitchFamily="49" charset="0"/>
              </a:rPr>
              <a:t>mean</a:t>
            </a: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(pom)}		# cyklus pro výpočet výběrových průměrů pro n=100</a:t>
            </a:r>
          </a:p>
          <a:p>
            <a:pPr>
              <a:lnSpc>
                <a:spcPct val="135000"/>
              </a:lnSpc>
              <a:defRPr/>
            </a:pPr>
            <a:r>
              <a:rPr lang="cs-CZ" sz="1000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(x, </a:t>
            </a:r>
            <a:r>
              <a:rPr lang="cs-CZ" sz="1000" dirty="0" err="1" smtClean="0">
                <a:latin typeface="Courier New" pitchFamily="49" charset="0"/>
                <a:cs typeface="Courier New" pitchFamily="49" charset="0"/>
              </a:rPr>
              <a:t>breaks</a:t>
            </a: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=10, </a:t>
            </a:r>
            <a:r>
              <a:rPr lang="cs-CZ" sz="1000" dirty="0" err="1" smtClean="0">
                <a:latin typeface="Courier New" pitchFamily="49" charset="0"/>
                <a:cs typeface="Courier New" pitchFamily="49" charset="0"/>
              </a:rPr>
              <a:t>xlim</a:t>
            </a: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=c(160,190))	# vykreslení histogramu pro výběrové průměry pro n=100</a:t>
            </a:r>
          </a:p>
          <a:p>
            <a:pPr>
              <a:lnSpc>
                <a:spcPct val="135000"/>
              </a:lnSpc>
              <a:defRPr/>
            </a:pPr>
            <a:endParaRPr lang="cs-CZ" sz="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35000"/>
              </a:lnSpc>
              <a:defRPr/>
            </a:pPr>
            <a:r>
              <a:rPr lang="cs-CZ" sz="1000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 (i in 1:100) {</a:t>
            </a:r>
          </a:p>
          <a:p>
            <a:pPr>
              <a:lnSpc>
                <a:spcPct val="135000"/>
              </a:lnSpc>
              <a:defRPr/>
            </a:pP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pom &lt;- </a:t>
            </a:r>
            <a:r>
              <a:rPr lang="cs-CZ" sz="1000" dirty="0" err="1" smtClean="0">
                <a:latin typeface="Courier New" pitchFamily="49" charset="0"/>
                <a:cs typeface="Courier New" pitchFamily="49" charset="0"/>
              </a:rPr>
              <a:t>rnorm</a:t>
            </a: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(1000, 175, 15)</a:t>
            </a:r>
          </a:p>
          <a:p>
            <a:pPr>
              <a:lnSpc>
                <a:spcPct val="135000"/>
              </a:lnSpc>
              <a:defRPr/>
            </a:pP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x[i] &lt;- </a:t>
            </a:r>
            <a:r>
              <a:rPr lang="cs-CZ" sz="1000" dirty="0" err="1" smtClean="0">
                <a:latin typeface="Courier New" pitchFamily="49" charset="0"/>
                <a:cs typeface="Courier New" pitchFamily="49" charset="0"/>
              </a:rPr>
              <a:t>mean</a:t>
            </a: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(pom)}		# cyklus pro výpočet výběrových průměrů pro n=1000</a:t>
            </a:r>
          </a:p>
          <a:p>
            <a:pPr>
              <a:lnSpc>
                <a:spcPct val="135000"/>
              </a:lnSpc>
              <a:defRPr/>
            </a:pPr>
            <a:r>
              <a:rPr lang="cs-CZ" sz="1000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(x, </a:t>
            </a:r>
            <a:r>
              <a:rPr lang="cs-CZ" sz="1000" dirty="0" err="1" smtClean="0">
                <a:latin typeface="Courier New" pitchFamily="49" charset="0"/>
                <a:cs typeface="Courier New" pitchFamily="49" charset="0"/>
              </a:rPr>
              <a:t>breaks</a:t>
            </a: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=10, </a:t>
            </a:r>
            <a:r>
              <a:rPr lang="cs-CZ" sz="1000" dirty="0" err="1" smtClean="0">
                <a:latin typeface="Courier New" pitchFamily="49" charset="0"/>
                <a:cs typeface="Courier New" pitchFamily="49" charset="0"/>
              </a:rPr>
              <a:t>xlim</a:t>
            </a:r>
            <a:r>
              <a:rPr lang="cs-CZ" sz="1000" dirty="0" smtClean="0">
                <a:latin typeface="Courier New" pitchFamily="49" charset="0"/>
                <a:cs typeface="Courier New" pitchFamily="49" charset="0"/>
              </a:rPr>
              <a:t>=c(160,190))	# vykreslení histogramu pro výběrové průměry pro n=1000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výška člověka</a:t>
            </a:r>
            <a:endParaRPr lang="cs-CZ" dirty="0"/>
          </a:p>
        </p:txBody>
      </p:sp>
      <p:pic>
        <p:nvPicPr>
          <p:cNvPr id="3" name="Obrázek 2" descr="hist_mean_n1000.jpeg"/>
          <p:cNvPicPr>
            <a:picLocks noChangeAspect="1"/>
          </p:cNvPicPr>
          <p:nvPr/>
        </p:nvPicPr>
        <p:blipFill>
          <a:blip r:embed="rId2" cstate="print"/>
          <a:srcRect l="5882" t="9922" b="5742"/>
          <a:stretch>
            <a:fillRect/>
          </a:stretch>
        </p:blipFill>
        <p:spPr>
          <a:xfrm>
            <a:off x="6215074" y="3131120"/>
            <a:ext cx="2714644" cy="2428892"/>
          </a:xfrm>
          <a:prstGeom prst="rect">
            <a:avLst/>
          </a:prstGeom>
        </p:spPr>
      </p:pic>
      <p:pic>
        <p:nvPicPr>
          <p:cNvPr id="4" name="Obrázek 3" descr="hist_mean_n10.jpeg"/>
          <p:cNvPicPr>
            <a:picLocks noChangeAspect="1"/>
          </p:cNvPicPr>
          <p:nvPr/>
        </p:nvPicPr>
        <p:blipFill>
          <a:blip r:embed="rId3" cstate="print"/>
          <a:srcRect l="4954" t="9922" b="5742"/>
          <a:stretch>
            <a:fillRect/>
          </a:stretch>
        </p:blipFill>
        <p:spPr>
          <a:xfrm>
            <a:off x="214282" y="3131120"/>
            <a:ext cx="2741416" cy="2428892"/>
          </a:xfrm>
          <a:prstGeom prst="rect">
            <a:avLst/>
          </a:prstGeom>
        </p:spPr>
      </p:pic>
      <p:pic>
        <p:nvPicPr>
          <p:cNvPr id="5" name="Obrázek 4" descr="hist_mean_n100.jpeg"/>
          <p:cNvPicPr>
            <a:picLocks noChangeAspect="1"/>
          </p:cNvPicPr>
          <p:nvPr/>
        </p:nvPicPr>
        <p:blipFill>
          <a:blip r:embed="rId4" cstate="print"/>
          <a:srcRect l="4954" t="9922" b="5742"/>
          <a:stretch>
            <a:fillRect/>
          </a:stretch>
        </p:blipFill>
        <p:spPr>
          <a:xfrm>
            <a:off x="3214678" y="3131120"/>
            <a:ext cx="2741416" cy="2428892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693112" y="2639932"/>
            <a:ext cx="17837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600" dirty="0" smtClean="0"/>
              <a:t>Výběrové průměry </a:t>
            </a:r>
          </a:p>
          <a:p>
            <a:pPr algn="ctr"/>
            <a:r>
              <a:rPr lang="cs-CZ" sz="1600" dirty="0" smtClean="0"/>
              <a:t>ze vzorku </a:t>
            </a:r>
            <a:r>
              <a:rPr lang="cs-CZ" sz="1600" i="1" dirty="0" smtClean="0"/>
              <a:t>n</a:t>
            </a:r>
            <a:r>
              <a:rPr lang="cs-CZ" sz="1600" dirty="0" smtClean="0"/>
              <a:t> = 10</a:t>
            </a:r>
            <a:endParaRPr lang="cs-CZ" sz="1600" dirty="0"/>
          </a:p>
        </p:txBody>
      </p:sp>
      <p:sp>
        <p:nvSpPr>
          <p:cNvPr id="7" name="Obdélník 6"/>
          <p:cNvSpPr/>
          <p:nvPr/>
        </p:nvSpPr>
        <p:spPr>
          <a:xfrm>
            <a:off x="3693507" y="2639932"/>
            <a:ext cx="17837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600" dirty="0" smtClean="0"/>
              <a:t>Výběrové průměry </a:t>
            </a:r>
          </a:p>
          <a:p>
            <a:pPr algn="ctr"/>
            <a:r>
              <a:rPr lang="cs-CZ" sz="1600" dirty="0" smtClean="0"/>
              <a:t>ze vzorku </a:t>
            </a:r>
            <a:r>
              <a:rPr lang="cs-CZ" sz="1600" i="1" dirty="0" smtClean="0"/>
              <a:t>n</a:t>
            </a:r>
            <a:r>
              <a:rPr lang="cs-CZ" sz="1600" dirty="0" smtClean="0"/>
              <a:t> = 100</a:t>
            </a:r>
            <a:endParaRPr lang="cs-CZ" sz="1600" dirty="0"/>
          </a:p>
        </p:txBody>
      </p:sp>
      <p:sp>
        <p:nvSpPr>
          <p:cNvPr id="8" name="Obdélník 7"/>
          <p:cNvSpPr/>
          <p:nvPr/>
        </p:nvSpPr>
        <p:spPr>
          <a:xfrm>
            <a:off x="6680518" y="2639932"/>
            <a:ext cx="17837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600" dirty="0" smtClean="0"/>
              <a:t>Výběrové průměry </a:t>
            </a:r>
          </a:p>
          <a:p>
            <a:pPr algn="ctr"/>
            <a:r>
              <a:rPr lang="cs-CZ" sz="1600" dirty="0" smtClean="0"/>
              <a:t>ze vzorku </a:t>
            </a:r>
            <a:r>
              <a:rPr lang="cs-CZ" sz="1600" i="1" dirty="0" smtClean="0"/>
              <a:t>n</a:t>
            </a:r>
            <a:r>
              <a:rPr lang="cs-CZ" sz="1600" dirty="0" smtClean="0"/>
              <a:t> = 1000</a:t>
            </a:r>
            <a:endParaRPr lang="cs-CZ" sz="1600" dirty="0"/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864379" y="1428736"/>
            <a:ext cx="7415242" cy="13573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5"/>
              </a:buBlip>
              <a:defRPr/>
            </a:pPr>
            <a:r>
              <a:rPr lang="cs-CZ" dirty="0" smtClean="0"/>
              <a:t>Původní pozorování mají rozsah hodnot zhruba od 120 cm do 220 cm. Kde se pohybují jednotlivé průměry?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výška člověka</a:t>
            </a:r>
            <a:endParaRPr lang="cs-CZ" dirty="0"/>
          </a:p>
        </p:txBody>
      </p:sp>
      <p:pic>
        <p:nvPicPr>
          <p:cNvPr id="3" name="Obrázek 2" descr="hist_mean_n1000.jpeg"/>
          <p:cNvPicPr>
            <a:picLocks noChangeAspect="1"/>
          </p:cNvPicPr>
          <p:nvPr/>
        </p:nvPicPr>
        <p:blipFill>
          <a:blip r:embed="rId3" cstate="print"/>
          <a:srcRect l="5882" t="9922" b="5742"/>
          <a:stretch>
            <a:fillRect/>
          </a:stretch>
        </p:blipFill>
        <p:spPr>
          <a:xfrm>
            <a:off x="6215074" y="3131120"/>
            <a:ext cx="2714644" cy="2428892"/>
          </a:xfrm>
          <a:prstGeom prst="rect">
            <a:avLst/>
          </a:prstGeom>
        </p:spPr>
      </p:pic>
      <p:pic>
        <p:nvPicPr>
          <p:cNvPr id="4" name="Obrázek 3" descr="hist_mean_n10.jpeg"/>
          <p:cNvPicPr>
            <a:picLocks noChangeAspect="1"/>
          </p:cNvPicPr>
          <p:nvPr/>
        </p:nvPicPr>
        <p:blipFill>
          <a:blip r:embed="rId4" cstate="print"/>
          <a:srcRect l="4954" t="9922" b="5742"/>
          <a:stretch>
            <a:fillRect/>
          </a:stretch>
        </p:blipFill>
        <p:spPr>
          <a:xfrm>
            <a:off x="214282" y="3131120"/>
            <a:ext cx="2741416" cy="2428892"/>
          </a:xfrm>
          <a:prstGeom prst="rect">
            <a:avLst/>
          </a:prstGeom>
        </p:spPr>
      </p:pic>
      <p:pic>
        <p:nvPicPr>
          <p:cNvPr id="5" name="Obrázek 4" descr="hist_mean_n100.jpeg"/>
          <p:cNvPicPr>
            <a:picLocks noChangeAspect="1"/>
          </p:cNvPicPr>
          <p:nvPr/>
        </p:nvPicPr>
        <p:blipFill>
          <a:blip r:embed="rId5" cstate="print"/>
          <a:srcRect l="4954" t="9922" b="5742"/>
          <a:stretch>
            <a:fillRect/>
          </a:stretch>
        </p:blipFill>
        <p:spPr>
          <a:xfrm>
            <a:off x="3214678" y="3131120"/>
            <a:ext cx="2741416" cy="2428892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693112" y="2639932"/>
            <a:ext cx="17837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600" dirty="0" smtClean="0"/>
              <a:t>Výběrové průměry </a:t>
            </a:r>
          </a:p>
          <a:p>
            <a:pPr algn="ctr"/>
            <a:r>
              <a:rPr lang="cs-CZ" sz="1600" dirty="0" smtClean="0"/>
              <a:t>ze vzorku </a:t>
            </a:r>
            <a:r>
              <a:rPr lang="cs-CZ" sz="1600" i="1" dirty="0" smtClean="0"/>
              <a:t>n</a:t>
            </a:r>
            <a:r>
              <a:rPr lang="cs-CZ" sz="1600" dirty="0" smtClean="0"/>
              <a:t> = 10</a:t>
            </a:r>
            <a:endParaRPr lang="cs-CZ" sz="1600" dirty="0"/>
          </a:p>
        </p:txBody>
      </p:sp>
      <p:sp>
        <p:nvSpPr>
          <p:cNvPr id="7" name="Obdélník 6"/>
          <p:cNvSpPr/>
          <p:nvPr/>
        </p:nvSpPr>
        <p:spPr>
          <a:xfrm>
            <a:off x="3693507" y="2639932"/>
            <a:ext cx="17837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600" dirty="0" smtClean="0"/>
              <a:t>Výběrové průměry </a:t>
            </a:r>
          </a:p>
          <a:p>
            <a:pPr algn="ctr"/>
            <a:r>
              <a:rPr lang="cs-CZ" sz="1600" dirty="0" smtClean="0"/>
              <a:t>ze vzorku </a:t>
            </a:r>
            <a:r>
              <a:rPr lang="cs-CZ" sz="1600" i="1" dirty="0" smtClean="0"/>
              <a:t>n</a:t>
            </a:r>
            <a:r>
              <a:rPr lang="cs-CZ" sz="1600" dirty="0" smtClean="0"/>
              <a:t> = 100</a:t>
            </a:r>
            <a:endParaRPr lang="cs-CZ" sz="1600" dirty="0"/>
          </a:p>
        </p:txBody>
      </p:sp>
      <p:sp>
        <p:nvSpPr>
          <p:cNvPr id="8" name="Obdélník 7"/>
          <p:cNvSpPr/>
          <p:nvPr/>
        </p:nvSpPr>
        <p:spPr>
          <a:xfrm>
            <a:off x="6680518" y="2639932"/>
            <a:ext cx="17837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600" dirty="0" smtClean="0"/>
              <a:t>Výběrové průměry </a:t>
            </a:r>
          </a:p>
          <a:p>
            <a:pPr algn="ctr"/>
            <a:r>
              <a:rPr lang="cs-CZ" sz="1600" dirty="0" smtClean="0"/>
              <a:t>ze vzorku </a:t>
            </a:r>
            <a:r>
              <a:rPr lang="cs-CZ" sz="1600" i="1" dirty="0" smtClean="0"/>
              <a:t>n</a:t>
            </a:r>
            <a:r>
              <a:rPr lang="cs-CZ" sz="1600" dirty="0" smtClean="0"/>
              <a:t> = 1000</a:t>
            </a:r>
            <a:endParaRPr lang="cs-CZ" sz="1600" dirty="0"/>
          </a:p>
        </p:txBody>
      </p:sp>
      <p:graphicFrame>
        <p:nvGraphicFramePr>
          <p:cNvPr id="50177" name="Object 2"/>
          <p:cNvGraphicFramePr>
            <a:graphicFrameLocks noChangeAspect="1"/>
          </p:cNvGraphicFramePr>
          <p:nvPr/>
        </p:nvGraphicFramePr>
        <p:xfrm>
          <a:off x="766763" y="5546725"/>
          <a:ext cx="16383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8" name="Rovnice" r:id="rId6" imgW="1041120" imgH="241200" progId="Equation.3">
                  <p:embed/>
                </p:oleObj>
              </mc:Choice>
              <mc:Fallback>
                <p:oleObj name="Rovnice" r:id="rId6" imgW="1041120" imgH="241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3" y="5546725"/>
                        <a:ext cx="1638300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78" name="Object 2"/>
          <p:cNvGraphicFramePr>
            <a:graphicFrameLocks noChangeAspect="1"/>
          </p:cNvGraphicFramePr>
          <p:nvPr/>
        </p:nvGraphicFramePr>
        <p:xfrm>
          <a:off x="3757613" y="5546725"/>
          <a:ext cx="1658937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9" name="Rovnice" r:id="rId8" imgW="1054080" imgH="241200" progId="Equation.3">
                  <p:embed/>
                </p:oleObj>
              </mc:Choice>
              <mc:Fallback>
                <p:oleObj name="Rovnice" r:id="rId8" imgW="105408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7613" y="5546725"/>
                        <a:ext cx="1658937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79" name="Object 2"/>
          <p:cNvGraphicFramePr>
            <a:graphicFrameLocks noChangeAspect="1"/>
          </p:cNvGraphicFramePr>
          <p:nvPr/>
        </p:nvGraphicFramePr>
        <p:xfrm>
          <a:off x="6715125" y="5546725"/>
          <a:ext cx="171926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0" name="Rovnice" r:id="rId10" imgW="1091880" imgH="241200" progId="Equation.3">
                  <p:embed/>
                </p:oleObj>
              </mc:Choice>
              <mc:Fallback>
                <p:oleObj name="Rovnice" r:id="rId10" imgW="109188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25" y="5546725"/>
                        <a:ext cx="1719263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Podnadpis 2"/>
          <p:cNvSpPr txBox="1">
            <a:spLocks/>
          </p:cNvSpPr>
          <p:nvPr/>
        </p:nvSpPr>
        <p:spPr>
          <a:xfrm>
            <a:off x="864379" y="1428736"/>
            <a:ext cx="7415242" cy="13573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12"/>
              </a:buBlip>
              <a:defRPr/>
            </a:pPr>
            <a:r>
              <a:rPr lang="cs-CZ" dirty="0" smtClean="0"/>
              <a:t>Původní pozorování mají rozsah hodnot zhruba od 120 cm do 220 cm. Kde se pohybují jednotlivé průměry?</a:t>
            </a:r>
          </a:p>
        </p:txBody>
      </p:sp>
      <p:cxnSp>
        <p:nvCxnSpPr>
          <p:cNvPr id="15" name="Přímá spojovací šipka 14"/>
          <p:cNvCxnSpPr/>
          <p:nvPr/>
        </p:nvCxnSpPr>
        <p:spPr>
          <a:xfrm>
            <a:off x="651788" y="4714884"/>
            <a:ext cx="1872000" cy="1588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>
            <a:off x="4271636" y="4714884"/>
            <a:ext cx="756000" cy="1588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>
            <a:off x="7441582" y="4714884"/>
            <a:ext cx="288000" cy="1588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bdélník 17"/>
          <p:cNvSpPr/>
          <p:nvPr/>
        </p:nvSpPr>
        <p:spPr>
          <a:xfrm>
            <a:off x="482278" y="4214818"/>
            <a:ext cx="2212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od 160 cm do 190 cm</a:t>
            </a:r>
            <a:endParaRPr lang="cs-CZ" b="1" dirty="0"/>
          </a:p>
        </p:txBody>
      </p:sp>
      <p:sp>
        <p:nvSpPr>
          <p:cNvPr id="19" name="Obdélník 18"/>
          <p:cNvSpPr/>
          <p:nvPr/>
        </p:nvSpPr>
        <p:spPr>
          <a:xfrm>
            <a:off x="3502543" y="4214818"/>
            <a:ext cx="2212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od 170 cm do 180 cm</a:t>
            </a:r>
            <a:endParaRPr lang="cs-CZ" b="1" dirty="0"/>
          </a:p>
        </p:txBody>
      </p:sp>
      <p:sp>
        <p:nvSpPr>
          <p:cNvPr id="20" name="Obdélník 19"/>
          <p:cNvSpPr/>
          <p:nvPr/>
        </p:nvSpPr>
        <p:spPr>
          <a:xfrm>
            <a:off x="6467013" y="4214818"/>
            <a:ext cx="2212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od 173 cm do 177 cm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73223"/>
            <a:ext cx="7772400" cy="1470025"/>
          </a:xfrm>
        </p:spPr>
        <p:txBody>
          <a:bodyPr>
            <a:normAutofit/>
          </a:bodyPr>
          <a:lstStyle/>
          <a:p>
            <a:r>
              <a:rPr lang="cs-CZ" sz="4000" dirty="0" smtClean="0"/>
              <a:t>3.</a:t>
            </a:r>
            <a:r>
              <a:rPr lang="en-US" sz="4000" dirty="0" smtClean="0"/>
              <a:t> </a:t>
            </a:r>
            <a:r>
              <a:rPr lang="cs-CZ" sz="4000" dirty="0" smtClean="0"/>
              <a:t>Centrální limitní věta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Připomenutí: standardizace normálního rozdělení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7694" y="1500174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Standardizace je transformace náhodné veličiny s N(</a:t>
            </a:r>
            <a:r>
              <a:rPr lang="el-GR" dirty="0" smtClean="0"/>
              <a:t>μ</a:t>
            </a:r>
            <a:r>
              <a:rPr lang="cs-CZ" dirty="0" smtClean="0"/>
              <a:t>,</a:t>
            </a:r>
            <a:r>
              <a:rPr lang="el-GR" dirty="0" smtClean="0"/>
              <a:t>σ</a:t>
            </a:r>
            <a:r>
              <a:rPr lang="cs-CZ" baseline="30000" dirty="0" smtClean="0"/>
              <a:t>2</a:t>
            </a:r>
            <a:r>
              <a:rPr lang="cs-CZ" dirty="0" smtClean="0"/>
              <a:t>) na N(0,1).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Důvod: řada statistických metod byla odvozena pro standardizované normální rozdělení, N(0,1). Děláme to tedy opět kvůli lepší možnosti hodnocení dat.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Teoretická standardizace náhodné veličiny: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Praktická standardizace naměřených hodnot: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</p:txBody>
      </p:sp>
      <p:graphicFrame>
        <p:nvGraphicFramePr>
          <p:cNvPr id="124930" name="Object 3"/>
          <p:cNvGraphicFramePr>
            <a:graphicFrameLocks noChangeAspect="1"/>
          </p:cNvGraphicFramePr>
          <p:nvPr/>
        </p:nvGraphicFramePr>
        <p:xfrm>
          <a:off x="5308613" y="2911178"/>
          <a:ext cx="1120775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0" name="Rovnice" r:id="rId4" imgW="711000" imgH="431640" progId="Equation.3">
                  <p:embed/>
                </p:oleObj>
              </mc:Choice>
              <mc:Fallback>
                <p:oleObj name="Rovnice" r:id="rId4" imgW="71100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8613" y="2911178"/>
                        <a:ext cx="1120775" cy="681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1" name="Object 3"/>
          <p:cNvGraphicFramePr>
            <a:graphicFrameLocks noChangeAspect="1"/>
          </p:cNvGraphicFramePr>
          <p:nvPr/>
        </p:nvGraphicFramePr>
        <p:xfrm>
          <a:off x="5308613" y="3669948"/>
          <a:ext cx="1081088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1" name="Rovnice" r:id="rId6" imgW="685800" imgH="431640" progId="Equation.3">
                  <p:embed/>
                </p:oleObj>
              </mc:Choice>
              <mc:Fallback>
                <p:oleObj name="Rovnice" r:id="rId6" imgW="68580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8613" y="3669948"/>
                        <a:ext cx="1081088" cy="681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Centrální limitní věta</a:t>
            </a:r>
            <a:endParaRPr lang="cs-CZ" dirty="0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864379" y="1500174"/>
            <a:ext cx="7415242" cy="38576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indent="26511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sz="2000" dirty="0" smtClean="0"/>
              <a:t>Klíčová věta umožňující sestrojení intervalových odhadů.</a:t>
            </a:r>
          </a:p>
          <a:p>
            <a:pPr lvl="0" indent="26511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sz="2000" dirty="0" smtClean="0"/>
          </a:p>
          <a:p>
            <a:pPr marL="265113" lvl="0" indent="-26511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sz="2000" dirty="0" smtClean="0"/>
              <a:t>Máme posloupnost </a:t>
            </a:r>
            <a:r>
              <a:rPr lang="cs-CZ" sz="2000" i="1" dirty="0" smtClean="0"/>
              <a:t>X</a:t>
            </a:r>
            <a:r>
              <a:rPr lang="cs-CZ" sz="2000" i="1" baseline="-25000" dirty="0" smtClean="0"/>
              <a:t>1</a:t>
            </a:r>
            <a:r>
              <a:rPr lang="cs-CZ" sz="2000" i="1" dirty="0" smtClean="0"/>
              <a:t>, …, </a:t>
            </a:r>
            <a:r>
              <a:rPr lang="cs-CZ" sz="2000" i="1" dirty="0" err="1" smtClean="0"/>
              <a:t>X</a:t>
            </a:r>
            <a:r>
              <a:rPr lang="cs-CZ" sz="2000" i="1" baseline="-25000" dirty="0" err="1" smtClean="0"/>
              <a:t>n</a:t>
            </a:r>
            <a:r>
              <a:rPr lang="cs-CZ" sz="2000" i="1" dirty="0" smtClean="0"/>
              <a:t> </a:t>
            </a:r>
            <a:r>
              <a:rPr lang="cs-CZ" sz="2000" dirty="0" smtClean="0"/>
              <a:t>nezávislých, stejně rozdělených náhodných veličin, které mají konečnou střední hodnotu </a:t>
            </a:r>
            <a:r>
              <a:rPr lang="el-GR" sz="2000" i="1" dirty="0" smtClean="0"/>
              <a:t>μ</a:t>
            </a:r>
            <a:r>
              <a:rPr lang="cs-CZ" sz="2000" dirty="0" smtClean="0"/>
              <a:t> a rozptyl </a:t>
            </a:r>
            <a:r>
              <a:rPr lang="el-GR" sz="2000" i="1" dirty="0" smtClean="0"/>
              <a:t>σ</a:t>
            </a:r>
            <a:r>
              <a:rPr lang="cs-CZ" sz="2000" baseline="30000" dirty="0" smtClean="0"/>
              <a:t>2</a:t>
            </a:r>
            <a:r>
              <a:rPr lang="cs-CZ" sz="2000" dirty="0" smtClean="0"/>
              <a:t>. </a:t>
            </a:r>
          </a:p>
          <a:p>
            <a:pPr marL="265113" lvl="0" indent="-26511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sz="2000" dirty="0" smtClean="0"/>
          </a:p>
          <a:p>
            <a:pPr marL="265113" lvl="0" indent="-26511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sz="2000" dirty="0" smtClean="0"/>
              <a:t>Pak platí, že pro	 má suma </a:t>
            </a:r>
            <a:r>
              <a:rPr lang="cs-CZ" sz="2000" i="1" dirty="0" err="1" smtClean="0"/>
              <a:t>X</a:t>
            </a:r>
            <a:r>
              <a:rPr lang="cs-CZ" sz="2000" baseline="-25000" dirty="0" err="1" smtClean="0"/>
              <a:t>i</a:t>
            </a:r>
            <a:r>
              <a:rPr lang="cs-CZ" sz="2000" dirty="0" smtClean="0"/>
              <a:t>	      přibližně normální rozdělení pravděpodobnosti. </a:t>
            </a:r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2955560" y="4106106"/>
          <a:ext cx="6858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Rovnice" r:id="rId4" imgW="444240" imgH="139680" progId="Equation.3">
                  <p:embed/>
                </p:oleObj>
              </mc:Choice>
              <mc:Fallback>
                <p:oleObj name="Rovnice" r:id="rId4" imgW="444240" imgH="1396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5560" y="4106106"/>
                        <a:ext cx="6858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4997166" y="4016382"/>
          <a:ext cx="842962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Rovnice" r:id="rId6" imgW="545760" imgH="266400" progId="Equation.3">
                  <p:embed/>
                </p:oleObj>
              </mc:Choice>
              <mc:Fallback>
                <p:oleObj name="Rovnice" r:id="rId6" imgW="545760" imgH="2664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7166" y="4016382"/>
                        <a:ext cx="842962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Centrální limitní věta</a:t>
            </a:r>
            <a:endParaRPr lang="cs-CZ" dirty="0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864379" y="1500174"/>
            <a:ext cx="7415242" cy="38576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65113" lvl="0" indent="-26511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sz="2000" dirty="0" smtClean="0"/>
              <a:t>Máme posloupnost </a:t>
            </a:r>
            <a:r>
              <a:rPr lang="cs-CZ" sz="2000" i="1" dirty="0" smtClean="0"/>
              <a:t>X</a:t>
            </a:r>
            <a:r>
              <a:rPr lang="cs-CZ" sz="2000" i="1" baseline="-25000" dirty="0" smtClean="0"/>
              <a:t>1</a:t>
            </a:r>
            <a:r>
              <a:rPr lang="cs-CZ" sz="2000" i="1" dirty="0" smtClean="0"/>
              <a:t>, …, </a:t>
            </a:r>
            <a:r>
              <a:rPr lang="cs-CZ" sz="2000" i="1" dirty="0" err="1" smtClean="0"/>
              <a:t>X</a:t>
            </a:r>
            <a:r>
              <a:rPr lang="cs-CZ" sz="2000" i="1" baseline="-25000" dirty="0" err="1" smtClean="0"/>
              <a:t>n</a:t>
            </a:r>
            <a:r>
              <a:rPr lang="cs-CZ" sz="2000" i="1" dirty="0" smtClean="0"/>
              <a:t> </a:t>
            </a:r>
            <a:r>
              <a:rPr lang="cs-CZ" sz="2000" dirty="0" smtClean="0"/>
              <a:t>nezávislých, stejně rozdělených náhodných veličin, které mají konečnou střední hodnotu </a:t>
            </a:r>
            <a:r>
              <a:rPr lang="el-GR" sz="2000" i="1" dirty="0" smtClean="0"/>
              <a:t>μ</a:t>
            </a:r>
            <a:r>
              <a:rPr lang="cs-CZ" sz="2000" dirty="0" smtClean="0"/>
              <a:t> a rozptyl </a:t>
            </a:r>
            <a:r>
              <a:rPr lang="el-GR" sz="2000" i="1" dirty="0" smtClean="0"/>
              <a:t>σ</a:t>
            </a:r>
            <a:r>
              <a:rPr lang="cs-CZ" sz="2000" i="1" baseline="30000" dirty="0" smtClean="0"/>
              <a:t>2</a:t>
            </a:r>
            <a:r>
              <a:rPr lang="cs-CZ" sz="2000" dirty="0" smtClean="0"/>
              <a:t>. Pak platí, že pro	      má výběrový průměr		   přibližně normální rozdělení se střední hodnotou </a:t>
            </a:r>
            <a:r>
              <a:rPr lang="el-GR" sz="2000" i="1" dirty="0" smtClean="0"/>
              <a:t>μ</a:t>
            </a:r>
            <a:r>
              <a:rPr lang="cs-CZ" sz="2000" dirty="0" smtClean="0"/>
              <a:t> a rozptylem </a:t>
            </a:r>
            <a:r>
              <a:rPr lang="el-GR" sz="2000" i="1" dirty="0" smtClean="0"/>
              <a:t>σ</a:t>
            </a:r>
            <a:r>
              <a:rPr lang="cs-CZ" sz="2000" i="1" baseline="30000" dirty="0" smtClean="0"/>
              <a:t>2</a:t>
            </a:r>
            <a:r>
              <a:rPr lang="cs-CZ" sz="2000" dirty="0" smtClean="0"/>
              <a:t>/n. </a:t>
            </a:r>
          </a:p>
          <a:p>
            <a:pPr marL="265113" marR="0" lvl="0" indent="-26511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3"/>
              </a:buBlip>
              <a:tabLst/>
              <a:defRPr/>
            </a:pPr>
            <a:endParaRPr lang="cs-CZ" sz="2000" dirty="0" smtClean="0"/>
          </a:p>
          <a:p>
            <a:pPr marL="265113" marR="0" lvl="0" indent="-26511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3"/>
              </a:buBlip>
              <a:tabLst/>
              <a:defRPr/>
            </a:pPr>
            <a:r>
              <a:rPr lang="cs-CZ" sz="2000" dirty="0" smtClean="0"/>
              <a:t>Tedy 			má přibližně standardizované normální rozdělení pravděpodobnosti:</a:t>
            </a:r>
            <a:endParaRPr kumimoji="0" lang="cs-CZ" sz="20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2776538" y="4786313"/>
          <a:ext cx="3592512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4" name="Rovnice" r:id="rId4" imgW="2006280" imgH="342720" progId="Equation.3">
                  <p:embed/>
                </p:oleObj>
              </mc:Choice>
              <mc:Fallback>
                <p:oleObj name="Rovnice" r:id="rId4" imgW="2006280" imgH="3427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6538" y="4786313"/>
                        <a:ext cx="3592512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3276972" y="2375718"/>
          <a:ext cx="6858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5" name="Rovnice" r:id="rId6" imgW="444240" imgH="139680" progId="Equation.3">
                  <p:embed/>
                </p:oleObj>
              </mc:Choice>
              <mc:Fallback>
                <p:oleObj name="Rovnice" r:id="rId6" imgW="444240" imgH="1396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972" y="2375718"/>
                        <a:ext cx="6858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6286512" y="2285992"/>
          <a:ext cx="12350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6" name="Rovnice" r:id="rId8" imgW="799920" imgH="266400" progId="Equation.3">
                  <p:embed/>
                </p:oleObj>
              </mc:Choice>
              <mc:Fallback>
                <p:oleObj name="Rovnice" r:id="rId8" imgW="799920" imgH="266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12" y="2285992"/>
                        <a:ext cx="1235075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1904993" y="3852614"/>
          <a:ext cx="166687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7" name="Rovnice" r:id="rId10" imgW="1079280" imgH="241200" progId="Equation.3">
                  <p:embed/>
                </p:oleObj>
              </mc:Choice>
              <mc:Fallback>
                <p:oleObj name="Rovnice" r:id="rId10" imgW="1079280" imgH="241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4993" y="3852614"/>
                        <a:ext cx="1666875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73223"/>
            <a:ext cx="7772400" cy="1470025"/>
          </a:xfrm>
        </p:spPr>
        <p:txBody>
          <a:bodyPr>
            <a:normAutofit/>
          </a:bodyPr>
          <a:lstStyle/>
          <a:p>
            <a:r>
              <a:rPr lang="cs-CZ" sz="4000" dirty="0" smtClean="0"/>
              <a:t>1.</a:t>
            </a:r>
            <a:r>
              <a:rPr lang="en-US" sz="4000" dirty="0" smtClean="0"/>
              <a:t> </a:t>
            </a:r>
            <a:r>
              <a:rPr lang="cs-CZ" sz="4000" dirty="0" smtClean="0"/>
              <a:t>Motivace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CLV </a:t>
            </a:r>
            <a:r>
              <a:rPr lang="en-US" dirty="0" smtClean="0"/>
              <a:t>– </a:t>
            </a:r>
            <a:r>
              <a:rPr lang="cs-CZ" dirty="0" smtClean="0"/>
              <a:t>zjednodušená interpretace</a:t>
            </a:r>
            <a:endParaRPr lang="cs-CZ" dirty="0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864379" y="1747838"/>
            <a:ext cx="7415242" cy="4324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3"/>
              </a:buBlip>
              <a:tabLst/>
              <a:defRPr/>
            </a:pPr>
            <a:r>
              <a:rPr lang="cs-CZ" dirty="0" smtClean="0"/>
              <a:t>Pokud je rozdělení pravděpodobnosti náhodné veličiny normální, pak je i rozdělení průměru pozorovaných hodnot normální (a to i pro </a:t>
            </a:r>
            <a:r>
              <a:rPr lang="cs-CZ" i="1" dirty="0" smtClean="0"/>
              <a:t>n </a:t>
            </a:r>
            <a:r>
              <a:rPr lang="cs-CZ" dirty="0" smtClean="0"/>
              <a:t>= 1).</a:t>
            </a:r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3"/>
              </a:buBlip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Pokud rozdělení pravděpodobnosti náhodné veličiny není normální, pak je rozdělení průměru pozorovaných hodnot přibližně normální, když </a:t>
            </a:r>
            <a:r>
              <a:rPr lang="cs-CZ" i="1" dirty="0" smtClean="0"/>
              <a:t>n</a:t>
            </a:r>
            <a:r>
              <a:rPr lang="cs-CZ" dirty="0" smtClean="0"/>
              <a:t> je dostatečně velké (              ).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„Dostatečně velké“ znamená </a:t>
            </a:r>
            <a:r>
              <a:rPr lang="en-US" dirty="0" smtClean="0"/>
              <a:t>&gt;</a:t>
            </a:r>
            <a:r>
              <a:rPr lang="cs-CZ" dirty="0" smtClean="0"/>
              <a:t> 30 pro rozdělení podobná normálnímu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dirty="0" smtClean="0"/>
              <a:t>	a </a:t>
            </a:r>
            <a:r>
              <a:rPr lang="en-US" dirty="0" smtClean="0"/>
              <a:t>&gt;</a:t>
            </a:r>
            <a:r>
              <a:rPr lang="cs-CZ" dirty="0" smtClean="0"/>
              <a:t> 100 pro rozdělení nepodobná normálnímu.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2848610" y="3652192"/>
          <a:ext cx="687274" cy="2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Rovnice" r:id="rId4" imgW="444240" imgH="139680" progId="Equation.3">
                  <p:embed/>
                </p:oleObj>
              </mc:Choice>
              <mc:Fallback>
                <p:oleObj name="Rovnice" r:id="rId4" imgW="444240" imgH="139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8610" y="3652192"/>
                        <a:ext cx="687274" cy="2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super…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9" y="1747838"/>
            <a:ext cx="7415242" cy="4324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Centrální limitní věta funguje i když rozdělení původní náhodné veličiny není normální rozdělení pravděpodobnosti. A dokonce i když není spojité!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Příklad – binomické rozdělení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9" y="1747838"/>
            <a:ext cx="3993373" cy="4324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Chceme sledovat s jakou přesností lze odhadnout podíl hypertoniků v dospělé populaci ČR.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Předpokládejme, že skutečný podíl dospělých s hypertenzí je 0,2.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Náhodná veličina </a:t>
            </a:r>
            <a:r>
              <a:rPr lang="cs-CZ" i="1" dirty="0" smtClean="0"/>
              <a:t>X</a:t>
            </a:r>
            <a:r>
              <a:rPr lang="cs-CZ" dirty="0" smtClean="0"/>
              <a:t>: osoba trpí / netrpí hypertenzí.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Pravděpodobnostní funkce </a:t>
            </a:r>
            <a:r>
              <a:rPr lang="cs-CZ" i="1" dirty="0" smtClean="0"/>
              <a:t>X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dirty="0" smtClean="0"/>
              <a:t>	(alternativní rozdělení)</a:t>
            </a:r>
          </a:p>
        </p:txBody>
      </p:sp>
      <p:pic>
        <p:nvPicPr>
          <p:cNvPr id="4" name="Obrázek 3" descr="prob_fnc_binom.jpeg"/>
          <p:cNvPicPr>
            <a:picLocks noChangeAspect="1"/>
          </p:cNvPicPr>
          <p:nvPr/>
        </p:nvPicPr>
        <p:blipFill>
          <a:blip r:embed="rId3" cstate="print"/>
          <a:srcRect t="9922" r="4231" b="14010"/>
          <a:stretch>
            <a:fillRect/>
          </a:stretch>
        </p:blipFill>
        <p:spPr>
          <a:xfrm>
            <a:off x="5047616" y="2357430"/>
            <a:ext cx="3631304" cy="288000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8295096" y="5295500"/>
            <a:ext cx="42030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 smtClean="0"/>
              <a:t>Ne</a:t>
            </a:r>
            <a:endParaRPr lang="cs-CZ" sz="1600" dirty="0"/>
          </a:p>
        </p:txBody>
      </p:sp>
      <p:sp>
        <p:nvSpPr>
          <p:cNvPr id="6" name="Obdélník 5"/>
          <p:cNvSpPr/>
          <p:nvPr/>
        </p:nvSpPr>
        <p:spPr>
          <a:xfrm>
            <a:off x="5356890" y="5295500"/>
            <a:ext cx="5196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600" dirty="0" smtClean="0"/>
              <a:t>Ano</a:t>
            </a:r>
            <a:endParaRPr lang="cs-CZ" sz="1600" dirty="0"/>
          </a:p>
        </p:txBody>
      </p:sp>
      <p:sp>
        <p:nvSpPr>
          <p:cNvPr id="7" name="Obdélník 6"/>
          <p:cNvSpPr/>
          <p:nvPr/>
        </p:nvSpPr>
        <p:spPr>
          <a:xfrm>
            <a:off x="6462870" y="5590776"/>
            <a:ext cx="11444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600" dirty="0" smtClean="0"/>
              <a:t>Hypertenze</a:t>
            </a:r>
            <a:endParaRPr lang="cs-CZ" sz="1600" dirty="0"/>
          </a:p>
        </p:txBody>
      </p:sp>
      <p:sp>
        <p:nvSpPr>
          <p:cNvPr id="8" name="Šipka doprava 7"/>
          <p:cNvSpPr/>
          <p:nvPr/>
        </p:nvSpPr>
        <p:spPr>
          <a:xfrm>
            <a:off x="4000496" y="5500702"/>
            <a:ext cx="71438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Příklad – binomické rozdělení</a:t>
            </a:r>
            <a:endParaRPr lang="cs-CZ" dirty="0"/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64379" y="1428736"/>
            <a:ext cx="7415242" cy="46434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Náhodná veličina </a:t>
            </a:r>
            <a:r>
              <a:rPr lang="cs-CZ" i="1" dirty="0" smtClean="0"/>
              <a:t>S</a:t>
            </a:r>
            <a:r>
              <a:rPr lang="cs-CZ" dirty="0" smtClean="0"/>
              <a:t> bude součet </a:t>
            </a:r>
            <a:r>
              <a:rPr lang="cs-CZ" i="1" dirty="0" err="1" smtClean="0"/>
              <a:t>X</a:t>
            </a:r>
            <a:r>
              <a:rPr lang="cs-CZ" baseline="-25000" dirty="0" err="1" smtClean="0"/>
              <a:t>i</a:t>
            </a:r>
            <a:r>
              <a:rPr lang="cs-CZ" dirty="0" smtClean="0"/>
              <a:t>, </a:t>
            </a:r>
            <a:r>
              <a:rPr lang="cs-CZ" i="1" dirty="0" smtClean="0"/>
              <a:t>i</a:t>
            </a:r>
            <a:r>
              <a:rPr lang="cs-CZ" dirty="0" smtClean="0"/>
              <a:t> = 1, …, </a:t>
            </a:r>
            <a:r>
              <a:rPr lang="cs-CZ" i="1" dirty="0" smtClean="0"/>
              <a:t>n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Náhodná veličina </a:t>
            </a:r>
            <a:r>
              <a:rPr lang="cs-CZ" i="1" dirty="0" smtClean="0"/>
              <a:t>Y</a:t>
            </a:r>
            <a:r>
              <a:rPr lang="cs-CZ" dirty="0" smtClean="0"/>
              <a:t> bude definována jako </a:t>
            </a:r>
            <a:r>
              <a:rPr lang="cs-CZ" i="1" dirty="0" smtClean="0"/>
              <a:t>S</a:t>
            </a:r>
            <a:r>
              <a:rPr lang="cs-CZ" dirty="0" smtClean="0"/>
              <a:t>/</a:t>
            </a:r>
            <a:r>
              <a:rPr lang="cs-CZ" i="1" dirty="0" smtClean="0"/>
              <a:t>n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en-US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en-US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en-US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Jak se chová </a:t>
            </a:r>
            <a:r>
              <a:rPr lang="cs-CZ" i="1" dirty="0" smtClean="0"/>
              <a:t>Y</a:t>
            </a:r>
            <a:r>
              <a:rPr lang="cs-CZ" dirty="0" smtClean="0"/>
              <a:t> pro náhodné výběry o velikosti </a:t>
            </a:r>
            <a:r>
              <a:rPr lang="cs-CZ" i="1" dirty="0" smtClean="0"/>
              <a:t>n</a:t>
            </a:r>
            <a:r>
              <a:rPr lang="cs-CZ" dirty="0" smtClean="0"/>
              <a:t> = 10, </a:t>
            </a:r>
            <a:r>
              <a:rPr lang="cs-CZ" i="1" dirty="0" smtClean="0"/>
              <a:t>n</a:t>
            </a:r>
            <a:r>
              <a:rPr lang="cs-CZ" dirty="0" smtClean="0"/>
              <a:t> = 100 a </a:t>
            </a:r>
            <a:r>
              <a:rPr lang="cs-CZ" i="1" dirty="0" smtClean="0"/>
              <a:t>n</a:t>
            </a:r>
            <a:r>
              <a:rPr lang="cs-CZ" dirty="0" smtClean="0"/>
              <a:t> = 1000?</a:t>
            </a:r>
          </a:p>
        </p:txBody>
      </p:sp>
      <p:graphicFrame>
        <p:nvGraphicFramePr>
          <p:cNvPr id="58370" name="Object 9"/>
          <p:cNvGraphicFramePr>
            <a:graphicFrameLocks noChangeAspect="1"/>
          </p:cNvGraphicFramePr>
          <p:nvPr/>
        </p:nvGraphicFramePr>
        <p:xfrm>
          <a:off x="1142976" y="2381244"/>
          <a:ext cx="190182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8" name="Rovnice" r:id="rId4" imgW="1231560" imgH="431640" progId="Equation.3">
                  <p:embed/>
                </p:oleObj>
              </mc:Choice>
              <mc:Fallback>
                <p:oleObj name="Rovnice" r:id="rId4" imgW="1231560" imgH="431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2381244"/>
                        <a:ext cx="1901825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1" name="Object 9"/>
          <p:cNvGraphicFramePr>
            <a:graphicFrameLocks noChangeAspect="1"/>
          </p:cNvGraphicFramePr>
          <p:nvPr/>
        </p:nvGraphicFramePr>
        <p:xfrm>
          <a:off x="3636977" y="2362198"/>
          <a:ext cx="3078163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9" name="Rovnice" r:id="rId6" imgW="1993680" imgH="457200" progId="Equation.3">
                  <p:embed/>
                </p:oleObj>
              </mc:Choice>
              <mc:Fallback>
                <p:oleObj name="Rovnice" r:id="rId6" imgW="199368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6977" y="2362198"/>
                        <a:ext cx="3078163" cy="709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Příklad – binomické rozdělení</a:t>
            </a:r>
            <a:endParaRPr lang="cs-CZ" dirty="0"/>
          </a:p>
        </p:txBody>
      </p:sp>
      <p:grpSp>
        <p:nvGrpSpPr>
          <p:cNvPr id="15" name="Skupina 14"/>
          <p:cNvGrpSpPr/>
          <p:nvPr/>
        </p:nvGrpSpPr>
        <p:grpSpPr>
          <a:xfrm>
            <a:off x="294598" y="2500306"/>
            <a:ext cx="8501122" cy="2696785"/>
            <a:chOff x="294598" y="2500306"/>
            <a:chExt cx="8501122" cy="2696785"/>
          </a:xfrm>
        </p:grpSpPr>
        <p:pic>
          <p:nvPicPr>
            <p:cNvPr id="4" name="Obrázek 3" descr="binom_hust_CLV_n1000.jpeg"/>
            <p:cNvPicPr>
              <a:picLocks noChangeAspect="1"/>
            </p:cNvPicPr>
            <p:nvPr/>
          </p:nvPicPr>
          <p:blipFill>
            <a:blip r:embed="rId2" cstate="print"/>
            <a:srcRect l="3405" t="8682" b="6982"/>
            <a:stretch>
              <a:fillRect/>
            </a:stretch>
          </p:blipFill>
          <p:spPr>
            <a:xfrm>
              <a:off x="6009638" y="2732376"/>
              <a:ext cx="2786082" cy="2428892"/>
            </a:xfrm>
            <a:prstGeom prst="rect">
              <a:avLst/>
            </a:prstGeom>
          </p:spPr>
        </p:pic>
        <p:pic>
          <p:nvPicPr>
            <p:cNvPr id="5" name="Obrázek 4" descr="binom_hust_CLV_n10.jpeg"/>
            <p:cNvPicPr>
              <a:picLocks noChangeAspect="1"/>
            </p:cNvPicPr>
            <p:nvPr/>
          </p:nvPicPr>
          <p:blipFill>
            <a:blip r:embed="rId3" cstate="print"/>
            <a:srcRect l="4954" t="11162" b="5742"/>
            <a:stretch>
              <a:fillRect/>
            </a:stretch>
          </p:blipFill>
          <p:spPr>
            <a:xfrm>
              <a:off x="294598" y="2803918"/>
              <a:ext cx="2741416" cy="2393173"/>
            </a:xfrm>
            <a:prstGeom prst="rect">
              <a:avLst/>
            </a:prstGeom>
          </p:spPr>
        </p:pic>
        <p:pic>
          <p:nvPicPr>
            <p:cNvPr id="7" name="Obrázek 6" descr="binom_hust_CLV_n100.jpeg"/>
            <p:cNvPicPr>
              <a:picLocks noChangeAspect="1"/>
            </p:cNvPicPr>
            <p:nvPr/>
          </p:nvPicPr>
          <p:blipFill>
            <a:blip r:embed="rId4" cstate="print"/>
            <a:srcRect l="4179" t="9922" b="6362"/>
            <a:stretch>
              <a:fillRect/>
            </a:stretch>
          </p:blipFill>
          <p:spPr>
            <a:xfrm>
              <a:off x="3149829" y="2767940"/>
              <a:ext cx="2763749" cy="2411033"/>
            </a:xfrm>
            <a:prstGeom prst="rect">
              <a:avLst/>
            </a:prstGeom>
          </p:spPr>
        </p:pic>
        <p:cxnSp>
          <p:nvCxnSpPr>
            <p:cNvPr id="9" name="Přímá spojovací čára 8"/>
            <p:cNvCxnSpPr/>
            <p:nvPr/>
          </p:nvCxnSpPr>
          <p:spPr>
            <a:xfrm rot="5400000">
              <a:off x="-26873" y="3893347"/>
              <a:ext cx="2071702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9"/>
            <p:cNvCxnSpPr/>
            <p:nvPr/>
          </p:nvCxnSpPr>
          <p:spPr>
            <a:xfrm rot="5400000">
              <a:off x="2848402" y="3893347"/>
              <a:ext cx="2071702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čára 10"/>
            <p:cNvCxnSpPr/>
            <p:nvPr/>
          </p:nvCxnSpPr>
          <p:spPr>
            <a:xfrm rot="5400000">
              <a:off x="5741849" y="3893347"/>
              <a:ext cx="2071702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bdélník 11"/>
            <p:cNvSpPr/>
            <p:nvPr/>
          </p:nvSpPr>
          <p:spPr>
            <a:xfrm>
              <a:off x="680502" y="2500306"/>
              <a:ext cx="67678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1400" dirty="0" smtClean="0"/>
                <a:t>p = 0,2</a:t>
              </a:r>
              <a:endParaRPr lang="cs-CZ" sz="1400" dirty="0"/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3554112" y="2500306"/>
              <a:ext cx="67678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1400" dirty="0" smtClean="0"/>
                <a:t>p = 0,2</a:t>
              </a:r>
              <a:endParaRPr lang="cs-CZ" sz="1400" dirty="0"/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6431468" y="2500306"/>
              <a:ext cx="67678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1400" dirty="0" smtClean="0"/>
                <a:t>p = 0,2</a:t>
              </a:r>
              <a:endParaRPr lang="cs-CZ" sz="1400" dirty="0"/>
            </a:p>
          </p:txBody>
        </p:sp>
      </p:grpSp>
      <p:sp>
        <p:nvSpPr>
          <p:cNvPr id="16" name="Obdélník 15"/>
          <p:cNvSpPr/>
          <p:nvPr/>
        </p:nvSpPr>
        <p:spPr>
          <a:xfrm>
            <a:off x="472054" y="1785926"/>
            <a:ext cx="19825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600" dirty="0" smtClean="0"/>
              <a:t>1000 realizací veličiny</a:t>
            </a:r>
          </a:p>
          <a:p>
            <a:pPr algn="ctr"/>
            <a:r>
              <a:rPr lang="cs-CZ" sz="1600" i="1" dirty="0" smtClean="0"/>
              <a:t>Y</a:t>
            </a:r>
            <a:r>
              <a:rPr lang="cs-CZ" sz="1600" dirty="0" smtClean="0"/>
              <a:t> při </a:t>
            </a:r>
            <a:r>
              <a:rPr lang="cs-CZ" sz="1600" i="1" dirty="0" smtClean="0"/>
              <a:t>n</a:t>
            </a:r>
            <a:r>
              <a:rPr lang="cs-CZ" sz="1600" dirty="0" smtClean="0"/>
              <a:t> = 10</a:t>
            </a:r>
            <a:endParaRPr lang="cs-CZ" sz="1600" dirty="0"/>
          </a:p>
        </p:txBody>
      </p:sp>
      <p:sp>
        <p:nvSpPr>
          <p:cNvPr id="17" name="Obdélník 16"/>
          <p:cNvSpPr/>
          <p:nvPr/>
        </p:nvSpPr>
        <p:spPr>
          <a:xfrm>
            <a:off x="3472449" y="1785926"/>
            <a:ext cx="19825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600" dirty="0" smtClean="0"/>
              <a:t>1000 realizací veličiny</a:t>
            </a:r>
          </a:p>
          <a:p>
            <a:pPr algn="ctr"/>
            <a:r>
              <a:rPr lang="cs-CZ" sz="1600" i="1" dirty="0" smtClean="0"/>
              <a:t>Y</a:t>
            </a:r>
            <a:r>
              <a:rPr lang="cs-CZ" sz="1600" dirty="0" smtClean="0"/>
              <a:t> při </a:t>
            </a:r>
            <a:r>
              <a:rPr lang="cs-CZ" sz="1600" i="1" dirty="0" smtClean="0"/>
              <a:t>n</a:t>
            </a:r>
            <a:r>
              <a:rPr lang="cs-CZ" sz="1600" dirty="0" smtClean="0"/>
              <a:t> = 100</a:t>
            </a:r>
            <a:endParaRPr lang="cs-CZ" sz="1600" dirty="0"/>
          </a:p>
        </p:txBody>
      </p:sp>
      <p:sp>
        <p:nvSpPr>
          <p:cNvPr id="18" name="Obdélník 17"/>
          <p:cNvSpPr/>
          <p:nvPr/>
        </p:nvSpPr>
        <p:spPr>
          <a:xfrm>
            <a:off x="6459460" y="1785926"/>
            <a:ext cx="19825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600" dirty="0" smtClean="0"/>
              <a:t>1000 realizací veličiny</a:t>
            </a:r>
          </a:p>
          <a:p>
            <a:pPr algn="ctr"/>
            <a:r>
              <a:rPr lang="cs-CZ" sz="1600" i="1" dirty="0" smtClean="0"/>
              <a:t>Y</a:t>
            </a:r>
            <a:r>
              <a:rPr lang="cs-CZ" sz="1600" dirty="0" smtClean="0"/>
              <a:t> při </a:t>
            </a:r>
            <a:r>
              <a:rPr lang="cs-CZ" sz="1600" i="1" dirty="0" smtClean="0"/>
              <a:t>n</a:t>
            </a:r>
            <a:r>
              <a:rPr lang="cs-CZ" sz="1600" dirty="0" smtClean="0"/>
              <a:t> = 1000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když ale </a:t>
            </a:r>
            <a:r>
              <a:rPr lang="cs-CZ" i="1" dirty="0" smtClean="0"/>
              <a:t>n</a:t>
            </a:r>
            <a:r>
              <a:rPr lang="cs-CZ" dirty="0" smtClean="0"/>
              <a:t> nejde do nekonečna?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9" y="1747838"/>
            <a:ext cx="3993373" cy="3824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r>
              <a:rPr lang="cs-CZ" dirty="0" smtClean="0"/>
              <a:t>Není-li velikost vzorku </a:t>
            </a:r>
            <a:r>
              <a:rPr lang="cs-CZ" i="1" dirty="0" smtClean="0"/>
              <a:t>n</a:t>
            </a:r>
            <a:r>
              <a:rPr lang="cs-CZ" dirty="0" smtClean="0"/>
              <a:t> dostatečně velká, nelze rozdělení výběrových průměrů považovat za normální.</a:t>
            </a:r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endParaRPr lang="cs-CZ" dirty="0" smtClean="0"/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r>
              <a:rPr lang="cs-CZ" dirty="0" smtClean="0"/>
              <a:t>Aproximace Studentovým </a:t>
            </a:r>
            <a:r>
              <a:rPr lang="cs-CZ" i="1" dirty="0" smtClean="0"/>
              <a:t>t</a:t>
            </a:r>
            <a:r>
              <a:rPr lang="cs-CZ" dirty="0" smtClean="0"/>
              <a:t> rozdělením (viz přednáška o jednotlivých rozdělení pravděpodobnosti: Lze ho chápat jako aproximaci normálního rozdělení pro malé vzorky, pro velké velikosti souborů konverguje k normálnímu rozdělení).</a:t>
            </a:r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endParaRPr lang="cs-CZ" dirty="0" smtClean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 l="4687" t="10937" r="4687" b="7812"/>
          <a:stretch>
            <a:fillRect/>
          </a:stretch>
        </p:blipFill>
        <p:spPr bwMode="auto">
          <a:xfrm>
            <a:off x="5072066" y="1974950"/>
            <a:ext cx="3613847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73223"/>
            <a:ext cx="7772400" cy="1470025"/>
          </a:xfrm>
        </p:spPr>
        <p:txBody>
          <a:bodyPr>
            <a:normAutofit/>
          </a:bodyPr>
          <a:lstStyle/>
          <a:p>
            <a:r>
              <a:rPr lang="cs-CZ" sz="4000" dirty="0" smtClean="0"/>
              <a:t>4.</a:t>
            </a:r>
            <a:r>
              <a:rPr lang="en-US" sz="4000" dirty="0" smtClean="0"/>
              <a:t> </a:t>
            </a:r>
            <a:r>
              <a:rPr lang="cs-CZ" sz="4000" dirty="0" smtClean="0"/>
              <a:t>Intervalové odhady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super … pokračování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9" y="1747838"/>
            <a:ext cx="7415242" cy="4324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3"/>
              </a:buBlip>
              <a:tabLst/>
              <a:defRPr/>
            </a:pPr>
            <a:r>
              <a:rPr lang="cs-CZ" dirty="0" smtClean="0"/>
              <a:t>Centrální limitní věta mi říká, že rozdělení pravděpodobnosti výběrového průměru můžu při dostatečném </a:t>
            </a:r>
            <a:r>
              <a:rPr lang="cs-CZ" i="1" dirty="0" smtClean="0"/>
              <a:t>n</a:t>
            </a:r>
            <a:r>
              <a:rPr lang="cs-CZ" dirty="0" smtClean="0"/>
              <a:t> aproximovat normálním rozdělením.</a:t>
            </a:r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3"/>
              </a:buBlip>
              <a:tabLst/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Když provedu standardizaci, tak dokonce standardizovaným normálním rozdělením.</a:t>
            </a:r>
          </a:p>
        </p:txBody>
      </p:sp>
      <p:graphicFrame>
        <p:nvGraphicFramePr>
          <p:cNvPr id="59394" name="Object 6"/>
          <p:cNvGraphicFramePr>
            <a:graphicFrameLocks noChangeAspect="1"/>
          </p:cNvGraphicFramePr>
          <p:nvPr/>
        </p:nvGraphicFramePr>
        <p:xfrm>
          <a:off x="1662113" y="3929063"/>
          <a:ext cx="5821362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8" name="Rovnice" r:id="rId4" imgW="3251160" imgH="342720" progId="Equation.3">
                  <p:embed/>
                </p:oleObj>
              </mc:Choice>
              <mc:Fallback>
                <p:oleObj name="Rovnice" r:id="rId4" imgW="3251160" imgH="3427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2113" y="3929063"/>
                        <a:ext cx="5821362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Interval spolehlivosti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714488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Princip vytvoření intervalového odhadu pro výběrový průměr, respektive konstrukce intervalu spolehlivosti pro výběrový průměr, je shodný s teoretickým pozadím pravidla ± 3</a:t>
            </a:r>
            <a:r>
              <a:rPr lang="el-GR" dirty="0" smtClean="0"/>
              <a:t>σ</a:t>
            </a:r>
            <a:r>
              <a:rPr lang="cs-CZ" dirty="0" smtClean="0"/>
              <a:t>.</a:t>
            </a:r>
            <a:endParaRPr lang="en-US" dirty="0" smtClean="0"/>
          </a:p>
        </p:txBody>
      </p:sp>
      <p:grpSp>
        <p:nvGrpSpPr>
          <p:cNvPr id="4" name="Skupina 10"/>
          <p:cNvGrpSpPr/>
          <p:nvPr/>
        </p:nvGrpSpPr>
        <p:grpSpPr>
          <a:xfrm>
            <a:off x="2448000" y="3071810"/>
            <a:ext cx="4248000" cy="2988000"/>
            <a:chOff x="1872000" y="2428868"/>
            <a:chExt cx="5400000" cy="3552427"/>
          </a:xfrm>
        </p:grpSpPr>
        <p:pic>
          <p:nvPicPr>
            <p:cNvPr id="5" name="Obrázek 4" descr="3sigma.jpg"/>
            <p:cNvPicPr>
              <a:picLocks noChangeAspect="1"/>
            </p:cNvPicPr>
            <p:nvPr/>
          </p:nvPicPr>
          <p:blipFill>
            <a:blip r:embed="rId3" cstate="print"/>
            <a:srcRect b="6820"/>
            <a:stretch>
              <a:fillRect/>
            </a:stretch>
          </p:blipFill>
          <p:spPr>
            <a:xfrm>
              <a:off x="1872000" y="2428868"/>
              <a:ext cx="5400000" cy="2458055"/>
            </a:xfrm>
            <a:prstGeom prst="rect">
              <a:avLst/>
            </a:prstGeom>
          </p:spPr>
        </p:pic>
        <p:sp>
          <p:nvSpPr>
            <p:cNvPr id="6" name="Pravá složená závorka 5"/>
            <p:cNvSpPr/>
            <p:nvPr/>
          </p:nvSpPr>
          <p:spPr>
            <a:xfrm rot="5400000">
              <a:off x="4639056" y="4367779"/>
              <a:ext cx="142876" cy="1152000"/>
            </a:xfrm>
            <a:prstGeom prst="rightBrace">
              <a:avLst>
                <a:gd name="adj1" fmla="val 85115"/>
                <a:gd name="adj2" fmla="val 5000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 sz="1600"/>
            </a:p>
          </p:txBody>
        </p:sp>
        <p:sp>
          <p:nvSpPr>
            <p:cNvPr id="7" name="Pravá složená závorka 6"/>
            <p:cNvSpPr/>
            <p:nvPr/>
          </p:nvSpPr>
          <p:spPr>
            <a:xfrm rot="5400000">
              <a:off x="4625475" y="4053979"/>
              <a:ext cx="142876" cy="2500330"/>
            </a:xfrm>
            <a:prstGeom prst="rightBrace">
              <a:avLst>
                <a:gd name="adj1" fmla="val 85115"/>
                <a:gd name="adj2" fmla="val 5000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 sz="1600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3966928" y="4986739"/>
              <a:ext cx="1485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200" b="1" dirty="0" smtClean="0"/>
                <a:t>68,3 % </a:t>
              </a:r>
              <a:r>
                <a:rPr lang="cs-CZ" sz="1200" dirty="0" smtClean="0"/>
                <a:t>všech hodnot</a:t>
              </a:r>
              <a:endParaRPr lang="cs-CZ" sz="1200" dirty="0"/>
            </a:p>
          </p:txBody>
        </p:sp>
        <p:sp>
          <p:nvSpPr>
            <p:cNvPr id="9" name="Pravá složená závorka 8"/>
            <p:cNvSpPr/>
            <p:nvPr/>
          </p:nvSpPr>
          <p:spPr>
            <a:xfrm rot="5400000">
              <a:off x="4652523" y="3768227"/>
              <a:ext cx="142876" cy="3786214"/>
            </a:xfrm>
            <a:prstGeom prst="rightBrace">
              <a:avLst>
                <a:gd name="adj1" fmla="val 85115"/>
                <a:gd name="adj2" fmla="val 5000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 sz="1600"/>
            </a:p>
          </p:txBody>
        </p:sp>
        <p:sp>
          <p:nvSpPr>
            <p:cNvPr id="10" name="Obdélník 9"/>
            <p:cNvSpPr/>
            <p:nvPr/>
          </p:nvSpPr>
          <p:spPr>
            <a:xfrm>
              <a:off x="3963386" y="5347104"/>
              <a:ext cx="1485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200" b="1" dirty="0" smtClean="0"/>
                <a:t>95,6 % </a:t>
              </a:r>
              <a:r>
                <a:rPr lang="cs-CZ" sz="1200" dirty="0" smtClean="0"/>
                <a:t>všech hodnot</a:t>
              </a:r>
              <a:endParaRPr lang="cs-CZ" sz="1200" dirty="0"/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3972264" y="5704296"/>
              <a:ext cx="1485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200" b="1" dirty="0" smtClean="0"/>
                <a:t>99,7 % </a:t>
              </a:r>
              <a:r>
                <a:rPr lang="cs-CZ" sz="1200" dirty="0" smtClean="0"/>
                <a:t>všech hodnot</a:t>
              </a:r>
              <a:endParaRPr lang="cs-CZ" sz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Kvantily standardizovaného normální rozdělení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2214554"/>
            <a:ext cx="387430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Oblast, kde se náhodná veličina se standardizovaným normálním rozdělením realizuje s pravděpodobností 1 – </a:t>
            </a:r>
            <a:r>
              <a:rPr lang="el-GR" dirty="0" smtClean="0"/>
              <a:t>α</a:t>
            </a:r>
            <a:r>
              <a:rPr lang="cs-CZ" dirty="0" smtClean="0"/>
              <a:t> lze vyjádřit pomocí následujícího vztahu:</a:t>
            </a:r>
            <a:endParaRPr lang="en-US" dirty="0" smtClean="0"/>
          </a:p>
        </p:txBody>
      </p:sp>
      <p:graphicFrame>
        <p:nvGraphicFramePr>
          <p:cNvPr id="62466" name="Object 5"/>
          <p:cNvGraphicFramePr>
            <a:graphicFrameLocks noChangeAspect="1"/>
          </p:cNvGraphicFramePr>
          <p:nvPr/>
        </p:nvGraphicFramePr>
        <p:xfrm>
          <a:off x="1346200" y="5214950"/>
          <a:ext cx="6451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4" name="Rovnice" r:id="rId4" imgW="4089240" imgH="241200" progId="Equation.3">
                  <p:embed/>
                </p:oleObj>
              </mc:Choice>
              <mc:Fallback>
                <p:oleObj name="Rovnice" r:id="rId4" imgW="408924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6200" y="5214950"/>
                        <a:ext cx="64516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" name="Skupina 31"/>
          <p:cNvGrpSpPr>
            <a:grpSpLocks noChangeAspect="1"/>
          </p:cNvGrpSpPr>
          <p:nvPr/>
        </p:nvGrpSpPr>
        <p:grpSpPr>
          <a:xfrm>
            <a:off x="5035127" y="1714488"/>
            <a:ext cx="3180211" cy="3135466"/>
            <a:chOff x="2597000" y="1724245"/>
            <a:chExt cx="3975264" cy="3919333"/>
          </a:xfrm>
        </p:grpSpPr>
        <p:pic>
          <p:nvPicPr>
            <p:cNvPr id="40" name="Obrázek 39" descr="norm_N01_alpha.jpeg"/>
            <p:cNvPicPr>
              <a:picLocks noChangeAspect="1"/>
            </p:cNvPicPr>
            <p:nvPr/>
          </p:nvPicPr>
          <p:blipFill>
            <a:blip r:embed="rId6" cstate="print"/>
            <a:srcRect l="5357" t="11997" r="6473" b="7526"/>
            <a:stretch>
              <a:fillRect/>
            </a:stretch>
          </p:blipFill>
          <p:spPr>
            <a:xfrm>
              <a:off x="2597000" y="2043578"/>
              <a:ext cx="3950000" cy="3600000"/>
            </a:xfrm>
            <a:prstGeom prst="rect">
              <a:avLst/>
            </a:prstGeom>
          </p:spPr>
        </p:pic>
        <p:cxnSp>
          <p:nvCxnSpPr>
            <p:cNvPr id="41" name="Přímá spojovací čára 40"/>
            <p:cNvCxnSpPr/>
            <p:nvPr/>
          </p:nvCxnSpPr>
          <p:spPr>
            <a:xfrm rot="10800000">
              <a:off x="4035372" y="3429000"/>
              <a:ext cx="1368000" cy="0"/>
            </a:xfrm>
            <a:prstGeom prst="line">
              <a:avLst/>
            </a:prstGeom>
            <a:ln w="28575">
              <a:solidFill>
                <a:srgbClr val="7030A0"/>
              </a:solidFill>
              <a:prstDash val="solid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ovací čára 41"/>
            <p:cNvCxnSpPr/>
            <p:nvPr/>
          </p:nvCxnSpPr>
          <p:spPr>
            <a:xfrm rot="10800000">
              <a:off x="3891373" y="4286256"/>
              <a:ext cx="1656000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  <a:prstDash val="solid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ovací čára 42"/>
            <p:cNvCxnSpPr/>
            <p:nvPr/>
          </p:nvCxnSpPr>
          <p:spPr>
            <a:xfrm rot="10800000">
              <a:off x="3639373" y="5143511"/>
              <a:ext cx="2160000" cy="0"/>
            </a:xfrm>
            <a:prstGeom prst="line">
              <a:avLst/>
            </a:prstGeom>
            <a:ln w="28575">
              <a:solidFill>
                <a:srgbClr val="00B050"/>
              </a:solidFill>
              <a:prstDash val="solid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Přímá spojovací čára 43"/>
            <p:cNvCxnSpPr/>
            <p:nvPr/>
          </p:nvCxnSpPr>
          <p:spPr>
            <a:xfrm rot="10800000">
              <a:off x="4049719" y="2071677"/>
              <a:ext cx="1368000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bdélník 44"/>
            <p:cNvSpPr/>
            <p:nvPr/>
          </p:nvSpPr>
          <p:spPr>
            <a:xfrm>
              <a:off x="4412918" y="1724245"/>
              <a:ext cx="641603" cy="3847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400" dirty="0" smtClean="0"/>
                <a:t>1 - </a:t>
              </a:r>
              <a:r>
                <a:rPr lang="el-GR" sz="1400" dirty="0" smtClean="0"/>
                <a:t>α</a:t>
              </a:r>
              <a:endParaRPr lang="cs-CZ" sz="1400" dirty="0"/>
            </a:p>
          </p:txBody>
        </p:sp>
        <p:cxnSp>
          <p:nvCxnSpPr>
            <p:cNvPr id="46" name="Přímá spojovací čára 45"/>
            <p:cNvCxnSpPr/>
            <p:nvPr/>
          </p:nvCxnSpPr>
          <p:spPr>
            <a:xfrm rot="10800000">
              <a:off x="5456264" y="2071678"/>
              <a:ext cx="1116000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Přímá spojovací čára 46"/>
            <p:cNvCxnSpPr/>
            <p:nvPr/>
          </p:nvCxnSpPr>
          <p:spPr>
            <a:xfrm rot="10800000">
              <a:off x="2895174" y="2071678"/>
              <a:ext cx="1116000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bdélník 47"/>
            <p:cNvSpPr/>
            <p:nvPr/>
          </p:nvSpPr>
          <p:spPr>
            <a:xfrm>
              <a:off x="5684445" y="1724245"/>
              <a:ext cx="659638" cy="3847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l-GR" sz="1400" dirty="0" smtClean="0"/>
                <a:t>α</a:t>
              </a:r>
              <a:r>
                <a:rPr lang="cs-CZ" sz="1400" dirty="0" smtClean="0"/>
                <a:t> / 2</a:t>
              </a:r>
              <a:endParaRPr lang="cs-CZ" sz="1400" dirty="0"/>
            </a:p>
          </p:txBody>
        </p:sp>
        <p:sp>
          <p:nvSpPr>
            <p:cNvPr id="49" name="Obdélník 48"/>
            <p:cNvSpPr/>
            <p:nvPr/>
          </p:nvSpPr>
          <p:spPr>
            <a:xfrm>
              <a:off x="3123355" y="1724245"/>
              <a:ext cx="659638" cy="3847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l-GR" sz="1400" dirty="0" smtClean="0"/>
                <a:t>α</a:t>
              </a:r>
              <a:r>
                <a:rPr lang="cs-CZ" sz="1400" dirty="0" smtClean="0"/>
                <a:t> / 2</a:t>
              </a:r>
              <a:endParaRPr lang="cs-CZ" sz="1400" dirty="0"/>
            </a:p>
          </p:txBody>
        </p:sp>
        <p:sp>
          <p:nvSpPr>
            <p:cNvPr id="50" name="Obdélník 49"/>
            <p:cNvSpPr/>
            <p:nvPr/>
          </p:nvSpPr>
          <p:spPr>
            <a:xfrm>
              <a:off x="4401616" y="3081568"/>
              <a:ext cx="669655" cy="3847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400" dirty="0" smtClean="0"/>
                <a:t>90 %</a:t>
              </a:r>
              <a:endParaRPr lang="cs-CZ" sz="1400" dirty="0"/>
            </a:p>
          </p:txBody>
        </p:sp>
        <p:sp>
          <p:nvSpPr>
            <p:cNvPr id="51" name="Obdélník 50"/>
            <p:cNvSpPr/>
            <p:nvPr/>
          </p:nvSpPr>
          <p:spPr>
            <a:xfrm>
              <a:off x="4405563" y="3947702"/>
              <a:ext cx="669655" cy="3847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400" dirty="0" smtClean="0"/>
                <a:t>95 %</a:t>
              </a:r>
              <a:endParaRPr lang="cs-CZ" sz="1400" dirty="0"/>
            </a:p>
          </p:txBody>
        </p:sp>
        <p:sp>
          <p:nvSpPr>
            <p:cNvPr id="52" name="Obdélník 51"/>
            <p:cNvSpPr/>
            <p:nvPr/>
          </p:nvSpPr>
          <p:spPr>
            <a:xfrm>
              <a:off x="4405563" y="4787202"/>
              <a:ext cx="669655" cy="3847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400" dirty="0" smtClean="0"/>
                <a:t>99 %</a:t>
              </a:r>
              <a:endParaRPr lang="cs-CZ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Spolehlivost bodového odhadu</a:t>
            </a:r>
            <a:endParaRPr lang="cs-CZ" dirty="0"/>
          </a:p>
        </p:txBody>
      </p:sp>
      <p:pic>
        <p:nvPicPr>
          <p:cNvPr id="4" name="Obrázek 3" descr="600px-Icon-Warning-Red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37156" y="5995148"/>
            <a:ext cx="864000" cy="720000"/>
          </a:xfrm>
          <a:prstGeom prst="rect">
            <a:avLst/>
          </a:prstGeom>
        </p:spPr>
      </p:pic>
      <p:cxnSp>
        <p:nvCxnSpPr>
          <p:cNvPr id="6" name="Přímá spojovací čára 5"/>
          <p:cNvCxnSpPr/>
          <p:nvPr/>
        </p:nvCxnSpPr>
        <p:spPr>
          <a:xfrm>
            <a:off x="142844" y="3768433"/>
            <a:ext cx="252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91406" y="3839871"/>
            <a:ext cx="2856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 i="0" dirty="0" smtClean="0"/>
              <a:t>R</a:t>
            </a:r>
            <a:endParaRPr lang="el-GR" sz="1400" b="1" i="0" dirty="0"/>
          </a:p>
        </p:txBody>
      </p:sp>
      <p:cxnSp>
        <p:nvCxnSpPr>
          <p:cNvPr id="8" name="Přímá spojovací čára 7"/>
          <p:cNvCxnSpPr/>
          <p:nvPr/>
        </p:nvCxnSpPr>
        <p:spPr>
          <a:xfrm rot="5400000">
            <a:off x="448266" y="3777311"/>
            <a:ext cx="1428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76828" y="3839871"/>
            <a:ext cx="2856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i="0" dirty="0" smtClean="0"/>
              <a:t>0</a:t>
            </a:r>
            <a:endParaRPr lang="el-GR" sz="1400" i="0" dirty="0"/>
          </a:p>
        </p:txBody>
      </p:sp>
      <p:cxnSp>
        <p:nvCxnSpPr>
          <p:cNvPr id="10" name="Přímá spojovací čára 9"/>
          <p:cNvCxnSpPr/>
          <p:nvPr/>
        </p:nvCxnSpPr>
        <p:spPr>
          <a:xfrm rot="5400000">
            <a:off x="1591274" y="3777311"/>
            <a:ext cx="1428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519836" y="3839871"/>
            <a:ext cx="3241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i="0" dirty="0" smtClean="0"/>
              <a:t>x</a:t>
            </a:r>
            <a:r>
              <a:rPr lang="cs-CZ" sz="1400" i="0" baseline="-25000" dirty="0" smtClean="0"/>
              <a:t>1</a:t>
            </a:r>
            <a:endParaRPr lang="el-GR" sz="1400" i="0" baseline="-25000" dirty="0"/>
          </a:p>
        </p:txBody>
      </p:sp>
      <p:pic>
        <p:nvPicPr>
          <p:cNvPr id="88067" name="Picture 3"/>
          <p:cNvPicPr>
            <a:picLocks noChangeAspect="1" noChangeArrowheads="1"/>
          </p:cNvPicPr>
          <p:nvPr/>
        </p:nvPicPr>
        <p:blipFill>
          <a:blip r:embed="rId3" cstate="print"/>
          <a:srcRect l="17035" t="13393" r="18252" b="24107"/>
          <a:stretch>
            <a:fillRect/>
          </a:stretch>
        </p:blipFill>
        <p:spPr bwMode="auto">
          <a:xfrm>
            <a:off x="787604" y="1714487"/>
            <a:ext cx="1754997" cy="12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Přímá spojovací šipka 14"/>
          <p:cNvCxnSpPr/>
          <p:nvPr/>
        </p:nvCxnSpPr>
        <p:spPr>
          <a:xfrm rot="5400000">
            <a:off x="1392616" y="3332931"/>
            <a:ext cx="540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tiroles-ico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3372" y="1757429"/>
            <a:ext cx="457200" cy="457200"/>
          </a:xfrm>
          <a:prstGeom prst="rect">
            <a:avLst/>
          </a:prstGeom>
        </p:spPr>
      </p:pic>
      <p:pic>
        <p:nvPicPr>
          <p:cNvPr id="17" name="Obrázek 16" descr="african-ico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71981" y="1907429"/>
            <a:ext cx="457200" cy="457200"/>
          </a:xfrm>
          <a:prstGeom prst="rect">
            <a:avLst/>
          </a:prstGeom>
        </p:spPr>
      </p:pic>
      <p:pic>
        <p:nvPicPr>
          <p:cNvPr id="18" name="Obrázek 17" descr="arabian-ico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00590" y="2057429"/>
            <a:ext cx="457200" cy="457200"/>
          </a:xfrm>
          <a:prstGeom prst="rect">
            <a:avLst/>
          </a:prstGeom>
        </p:spPr>
      </p:pic>
      <p:pic>
        <p:nvPicPr>
          <p:cNvPr id="19" name="Obrázek 18" descr="esquimal-icon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829199" y="2207429"/>
            <a:ext cx="457200" cy="457200"/>
          </a:xfrm>
          <a:prstGeom prst="rect">
            <a:avLst/>
          </a:prstGeom>
        </p:spPr>
      </p:pic>
      <p:pic>
        <p:nvPicPr>
          <p:cNvPr id="20" name="Obrázek 19" descr="russian-icon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257808" y="2428867"/>
            <a:ext cx="457200" cy="457200"/>
          </a:xfrm>
          <a:prstGeom prst="rect">
            <a:avLst/>
          </a:prstGeom>
        </p:spPr>
      </p:pic>
      <p:cxnSp>
        <p:nvCxnSpPr>
          <p:cNvPr id="21" name="Přímá spojovací čára 20"/>
          <p:cNvCxnSpPr/>
          <p:nvPr/>
        </p:nvCxnSpPr>
        <p:spPr>
          <a:xfrm>
            <a:off x="3052228" y="3764164"/>
            <a:ext cx="252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5500790" y="3835602"/>
            <a:ext cx="2856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 i="0" dirty="0" smtClean="0"/>
              <a:t>R</a:t>
            </a:r>
            <a:endParaRPr lang="el-GR" sz="1400" b="1" i="0" dirty="0"/>
          </a:p>
        </p:txBody>
      </p:sp>
      <p:cxnSp>
        <p:nvCxnSpPr>
          <p:cNvPr id="23" name="Přímá spojovací čára 22"/>
          <p:cNvCxnSpPr/>
          <p:nvPr/>
        </p:nvCxnSpPr>
        <p:spPr>
          <a:xfrm rot="5400000">
            <a:off x="3357650" y="3773042"/>
            <a:ext cx="1428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3286212" y="3835602"/>
            <a:ext cx="2856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i="0" dirty="0" smtClean="0"/>
              <a:t>0</a:t>
            </a:r>
            <a:endParaRPr lang="el-GR" sz="1400" i="0" dirty="0"/>
          </a:p>
        </p:txBody>
      </p:sp>
      <p:cxnSp>
        <p:nvCxnSpPr>
          <p:cNvPr id="25" name="Přímá spojovací čára 24"/>
          <p:cNvCxnSpPr/>
          <p:nvPr/>
        </p:nvCxnSpPr>
        <p:spPr>
          <a:xfrm rot="5400000">
            <a:off x="4143372" y="3773042"/>
            <a:ext cx="1428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4071934" y="3835602"/>
            <a:ext cx="3241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i="0" dirty="0" smtClean="0"/>
              <a:t>x</a:t>
            </a:r>
            <a:r>
              <a:rPr lang="cs-CZ" sz="1400" i="0" baseline="-25000" dirty="0" smtClean="0"/>
              <a:t>2</a:t>
            </a:r>
            <a:endParaRPr lang="el-GR" sz="1400" i="0" baseline="-25000" dirty="0"/>
          </a:p>
        </p:txBody>
      </p:sp>
      <p:cxnSp>
        <p:nvCxnSpPr>
          <p:cNvPr id="27" name="Přímá spojovací šipka 26"/>
          <p:cNvCxnSpPr/>
          <p:nvPr/>
        </p:nvCxnSpPr>
        <p:spPr>
          <a:xfrm rot="5400000">
            <a:off x="3944714" y="3328662"/>
            <a:ext cx="540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Obrázek 28" descr="earth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786580" y="1560371"/>
            <a:ext cx="1416620" cy="1440000"/>
          </a:xfrm>
          <a:prstGeom prst="rect">
            <a:avLst/>
          </a:prstGeom>
        </p:spPr>
      </p:pic>
      <p:cxnSp>
        <p:nvCxnSpPr>
          <p:cNvPr id="28" name="Přímá spojovací čára 27"/>
          <p:cNvCxnSpPr/>
          <p:nvPr/>
        </p:nvCxnSpPr>
        <p:spPr>
          <a:xfrm>
            <a:off x="6052624" y="3764164"/>
            <a:ext cx="252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8501186" y="3835602"/>
            <a:ext cx="2856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 i="0" dirty="0" smtClean="0"/>
              <a:t>R</a:t>
            </a:r>
            <a:endParaRPr lang="el-GR" sz="1400" b="1" i="0" dirty="0"/>
          </a:p>
        </p:txBody>
      </p:sp>
      <p:cxnSp>
        <p:nvCxnSpPr>
          <p:cNvPr id="31" name="Přímá spojovací čára 30"/>
          <p:cNvCxnSpPr/>
          <p:nvPr/>
        </p:nvCxnSpPr>
        <p:spPr>
          <a:xfrm rot="5400000">
            <a:off x="6358046" y="3773042"/>
            <a:ext cx="1428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4"/>
          <p:cNvSpPr>
            <a:spLocks noChangeArrowheads="1"/>
          </p:cNvSpPr>
          <p:nvPr/>
        </p:nvSpPr>
        <p:spPr bwMode="auto">
          <a:xfrm>
            <a:off x="6286608" y="3835602"/>
            <a:ext cx="2856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i="0" dirty="0" smtClean="0"/>
              <a:t>0</a:t>
            </a:r>
            <a:endParaRPr lang="el-GR" sz="1400" i="0" dirty="0"/>
          </a:p>
        </p:txBody>
      </p:sp>
      <p:cxnSp>
        <p:nvCxnSpPr>
          <p:cNvPr id="33" name="Přímá spojovací čára 32"/>
          <p:cNvCxnSpPr/>
          <p:nvPr/>
        </p:nvCxnSpPr>
        <p:spPr>
          <a:xfrm rot="5400000">
            <a:off x="7268888" y="3773042"/>
            <a:ext cx="1428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7215206" y="3835602"/>
            <a:ext cx="2632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i="0" dirty="0" smtClean="0"/>
              <a:t>x</a:t>
            </a:r>
            <a:endParaRPr lang="el-GR" sz="1400" i="0" baseline="-25000" dirty="0"/>
          </a:p>
        </p:txBody>
      </p:sp>
      <p:cxnSp>
        <p:nvCxnSpPr>
          <p:cNvPr id="35" name="Přímá spojovací šipka 34"/>
          <p:cNvCxnSpPr/>
          <p:nvPr/>
        </p:nvCxnSpPr>
        <p:spPr>
          <a:xfrm rot="5400000">
            <a:off x="7070230" y="3328662"/>
            <a:ext cx="540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4"/>
          <p:cNvSpPr>
            <a:spLocks noChangeArrowheads="1"/>
          </p:cNvSpPr>
          <p:nvPr/>
        </p:nvSpPr>
        <p:spPr bwMode="auto">
          <a:xfrm>
            <a:off x="6286512" y="4214818"/>
            <a:ext cx="221457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cs-CZ" sz="1400" i="0" dirty="0" smtClean="0"/>
              <a:t>Umíme-li „změřit“ celou cílovou populaci, nepotřebujeme interval spolehlivosti, protože jsme schopni odhadnout sledovaný parametr přesně – v praxi je tato situace nereálná.</a:t>
            </a:r>
            <a:endParaRPr lang="el-GR" sz="1400" i="0" dirty="0"/>
          </a:p>
        </p:txBody>
      </p:sp>
      <p:sp>
        <p:nvSpPr>
          <p:cNvPr id="37" name="Pravá složená závorka 36"/>
          <p:cNvSpPr/>
          <p:nvPr/>
        </p:nvSpPr>
        <p:spPr>
          <a:xfrm rot="5400000">
            <a:off x="2750331" y="1464456"/>
            <a:ext cx="357190" cy="5572164"/>
          </a:xfrm>
          <a:prstGeom prst="rightBrace">
            <a:avLst>
              <a:gd name="adj1" fmla="val 58041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8" name="Přímá spojovací čára 37"/>
          <p:cNvCxnSpPr/>
          <p:nvPr/>
        </p:nvCxnSpPr>
        <p:spPr>
          <a:xfrm>
            <a:off x="142844" y="5709613"/>
            <a:ext cx="252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2591406" y="5781051"/>
            <a:ext cx="2856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 i="0" dirty="0" smtClean="0"/>
              <a:t>R</a:t>
            </a:r>
            <a:endParaRPr lang="el-GR" sz="1400" b="1" i="0" dirty="0"/>
          </a:p>
        </p:txBody>
      </p:sp>
      <p:cxnSp>
        <p:nvCxnSpPr>
          <p:cNvPr id="40" name="Přímá spojovací čára 39"/>
          <p:cNvCxnSpPr/>
          <p:nvPr/>
        </p:nvCxnSpPr>
        <p:spPr>
          <a:xfrm rot="5400000">
            <a:off x="448266" y="5718491"/>
            <a:ext cx="1428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376828" y="5781051"/>
            <a:ext cx="2856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i="0" dirty="0" smtClean="0"/>
              <a:t>0</a:t>
            </a:r>
            <a:endParaRPr lang="el-GR" sz="1400" i="0" dirty="0"/>
          </a:p>
        </p:txBody>
      </p:sp>
      <p:cxnSp>
        <p:nvCxnSpPr>
          <p:cNvPr id="42" name="Přímá spojovací čára 41"/>
          <p:cNvCxnSpPr/>
          <p:nvPr/>
        </p:nvCxnSpPr>
        <p:spPr>
          <a:xfrm rot="5400000">
            <a:off x="1591274" y="5718491"/>
            <a:ext cx="14287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1519836" y="5781051"/>
            <a:ext cx="3241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i="0" dirty="0" smtClean="0">
                <a:solidFill>
                  <a:srgbClr val="FF0000"/>
                </a:solidFill>
              </a:rPr>
              <a:t>x</a:t>
            </a:r>
            <a:r>
              <a:rPr lang="cs-CZ" sz="1400" i="0" baseline="-25000" dirty="0" smtClean="0">
                <a:solidFill>
                  <a:srgbClr val="FF0000"/>
                </a:solidFill>
              </a:rPr>
              <a:t>1</a:t>
            </a:r>
            <a:endParaRPr lang="el-GR" sz="1400" i="0" baseline="-25000" dirty="0">
              <a:solidFill>
                <a:srgbClr val="FF0000"/>
              </a:solidFill>
            </a:endParaRPr>
          </a:p>
        </p:txBody>
      </p:sp>
      <p:cxnSp>
        <p:nvCxnSpPr>
          <p:cNvPr id="44" name="Přímá spojovací šipka 43"/>
          <p:cNvCxnSpPr/>
          <p:nvPr/>
        </p:nvCxnSpPr>
        <p:spPr>
          <a:xfrm rot="5400000">
            <a:off x="1392616" y="5274111"/>
            <a:ext cx="540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/>
          <p:nvPr/>
        </p:nvCxnSpPr>
        <p:spPr>
          <a:xfrm>
            <a:off x="3052228" y="5705344"/>
            <a:ext cx="252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"/>
          <p:cNvSpPr>
            <a:spLocks noChangeArrowheads="1"/>
          </p:cNvSpPr>
          <p:nvPr/>
        </p:nvSpPr>
        <p:spPr bwMode="auto">
          <a:xfrm>
            <a:off x="5500790" y="5776782"/>
            <a:ext cx="2856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 i="0" dirty="0" smtClean="0"/>
              <a:t>R</a:t>
            </a:r>
            <a:endParaRPr lang="el-GR" sz="1400" b="1" i="0" dirty="0"/>
          </a:p>
        </p:txBody>
      </p:sp>
      <p:cxnSp>
        <p:nvCxnSpPr>
          <p:cNvPr id="47" name="Přímá spojovací čára 46"/>
          <p:cNvCxnSpPr/>
          <p:nvPr/>
        </p:nvCxnSpPr>
        <p:spPr>
          <a:xfrm rot="5400000">
            <a:off x="3357650" y="5714222"/>
            <a:ext cx="1428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"/>
          <p:cNvSpPr>
            <a:spLocks noChangeArrowheads="1"/>
          </p:cNvSpPr>
          <p:nvPr/>
        </p:nvSpPr>
        <p:spPr bwMode="auto">
          <a:xfrm>
            <a:off x="3286212" y="5776782"/>
            <a:ext cx="2856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i="0" dirty="0" smtClean="0"/>
              <a:t>0</a:t>
            </a:r>
            <a:endParaRPr lang="el-GR" sz="1400" i="0" dirty="0"/>
          </a:p>
        </p:txBody>
      </p:sp>
      <p:cxnSp>
        <p:nvCxnSpPr>
          <p:cNvPr id="49" name="Přímá spojovací čára 48"/>
          <p:cNvCxnSpPr/>
          <p:nvPr/>
        </p:nvCxnSpPr>
        <p:spPr>
          <a:xfrm rot="5400000">
            <a:off x="4143372" y="5714222"/>
            <a:ext cx="14287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"/>
          <p:cNvSpPr>
            <a:spLocks noChangeArrowheads="1"/>
          </p:cNvSpPr>
          <p:nvPr/>
        </p:nvSpPr>
        <p:spPr bwMode="auto">
          <a:xfrm>
            <a:off x="4071934" y="5776782"/>
            <a:ext cx="3241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i="0" dirty="0" smtClean="0">
                <a:solidFill>
                  <a:srgbClr val="FF0000"/>
                </a:solidFill>
              </a:rPr>
              <a:t>x</a:t>
            </a:r>
            <a:r>
              <a:rPr lang="cs-CZ" sz="1400" i="0" baseline="-25000" dirty="0" smtClean="0">
                <a:solidFill>
                  <a:srgbClr val="FF0000"/>
                </a:solidFill>
              </a:rPr>
              <a:t>2</a:t>
            </a:r>
            <a:endParaRPr lang="el-GR" sz="1400" i="0" baseline="-25000" dirty="0">
              <a:solidFill>
                <a:srgbClr val="FF0000"/>
              </a:solidFill>
            </a:endParaRPr>
          </a:p>
        </p:txBody>
      </p:sp>
      <p:cxnSp>
        <p:nvCxnSpPr>
          <p:cNvPr id="51" name="Přímá spojovací šipka 50"/>
          <p:cNvCxnSpPr/>
          <p:nvPr/>
        </p:nvCxnSpPr>
        <p:spPr>
          <a:xfrm rot="5400000">
            <a:off x="3944714" y="5269842"/>
            <a:ext cx="540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4"/>
          <p:cNvSpPr>
            <a:spLocks noChangeArrowheads="1"/>
          </p:cNvSpPr>
          <p:nvPr/>
        </p:nvSpPr>
        <p:spPr bwMode="auto">
          <a:xfrm>
            <a:off x="1142976" y="5550115"/>
            <a:ext cx="239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i="0" dirty="0" smtClean="0">
                <a:solidFill>
                  <a:srgbClr val="FF0000"/>
                </a:solidFill>
              </a:rPr>
              <a:t>(</a:t>
            </a:r>
            <a:endParaRPr lang="el-GR" sz="1400" i="0" baseline="-25000" dirty="0">
              <a:solidFill>
                <a:srgbClr val="FF0000"/>
              </a:solidFill>
            </a:endParaRPr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1921696" y="5550115"/>
            <a:ext cx="239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400" i="0" dirty="0" smtClean="0">
                <a:solidFill>
                  <a:srgbClr val="FF0000"/>
                </a:solidFill>
              </a:rPr>
              <a:t>)</a:t>
            </a:r>
            <a:endParaRPr lang="el-GR" sz="1400" i="0" baseline="-25000" dirty="0">
              <a:solidFill>
                <a:srgbClr val="FF0000"/>
              </a:solidFill>
            </a:endParaRP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3705866" y="5550115"/>
            <a:ext cx="239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i="0" dirty="0" smtClean="0">
                <a:solidFill>
                  <a:srgbClr val="FF0000"/>
                </a:solidFill>
              </a:rPr>
              <a:t>(</a:t>
            </a:r>
            <a:endParaRPr lang="el-GR" sz="1400" i="0" baseline="-25000" dirty="0">
              <a:solidFill>
                <a:srgbClr val="FF0000"/>
              </a:solidFill>
            </a:endParaRP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4484586" y="5550115"/>
            <a:ext cx="239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400" i="0" dirty="0" smtClean="0">
                <a:solidFill>
                  <a:srgbClr val="FF0000"/>
                </a:solidFill>
              </a:rPr>
              <a:t>)</a:t>
            </a:r>
            <a:endParaRPr lang="el-GR" sz="1400" i="0" baseline="-25000" dirty="0">
              <a:solidFill>
                <a:srgbClr val="FF0000"/>
              </a:solidFill>
            </a:endParaRPr>
          </a:p>
        </p:txBody>
      </p:sp>
      <p:sp>
        <p:nvSpPr>
          <p:cNvPr id="56" name="Rectangle 4"/>
          <p:cNvSpPr>
            <a:spLocks noChangeArrowheads="1"/>
          </p:cNvSpPr>
          <p:nvPr/>
        </p:nvSpPr>
        <p:spPr bwMode="auto">
          <a:xfrm>
            <a:off x="6409190" y="1214422"/>
            <a:ext cx="19139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 b="1" i="0" dirty="0" smtClean="0"/>
              <a:t>Celá cílová populace</a:t>
            </a:r>
            <a:endParaRPr lang="el-GR" sz="1600" b="1" i="0" dirty="0"/>
          </a:p>
        </p:txBody>
      </p:sp>
      <p:sp>
        <p:nvSpPr>
          <p:cNvPr id="57" name="Rectangle 4"/>
          <p:cNvSpPr>
            <a:spLocks noChangeArrowheads="1"/>
          </p:cNvSpPr>
          <p:nvPr/>
        </p:nvSpPr>
        <p:spPr bwMode="auto">
          <a:xfrm>
            <a:off x="3841010" y="1214422"/>
            <a:ext cx="12638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 b="1" i="0" dirty="0" smtClean="0"/>
              <a:t>Výběr číslo 2</a:t>
            </a:r>
            <a:endParaRPr lang="el-GR" sz="1600" b="1" i="0" dirty="0"/>
          </a:p>
        </p:txBody>
      </p:sp>
      <p:sp>
        <p:nvSpPr>
          <p:cNvPr id="58" name="Rectangle 4"/>
          <p:cNvSpPr>
            <a:spLocks noChangeArrowheads="1"/>
          </p:cNvSpPr>
          <p:nvPr/>
        </p:nvSpPr>
        <p:spPr bwMode="auto">
          <a:xfrm>
            <a:off x="947769" y="1214422"/>
            <a:ext cx="12638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 b="1" dirty="0" smtClean="0"/>
              <a:t>Výběr číslo 1</a:t>
            </a:r>
            <a:endParaRPr lang="el-GR" sz="1600" b="1" dirty="0"/>
          </a:p>
        </p:txBody>
      </p:sp>
      <p:sp>
        <p:nvSpPr>
          <p:cNvPr id="59" name="Rectangle 4"/>
          <p:cNvSpPr>
            <a:spLocks noChangeArrowheads="1"/>
          </p:cNvSpPr>
          <p:nvPr/>
        </p:nvSpPr>
        <p:spPr bwMode="auto">
          <a:xfrm>
            <a:off x="116210" y="4429133"/>
            <a:ext cx="5643602" cy="500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cs-CZ" sz="1400" i="0" dirty="0" smtClean="0"/>
              <a:t>Pracujeme-li s výběrem z cílové populace, je třeba na základě variability pozorovaných dat spočítat tzv. interval spolehlivosti pro bodový odhad.</a:t>
            </a:r>
            <a:endParaRPr lang="el-GR" sz="1400" i="0" dirty="0"/>
          </a:p>
        </p:txBody>
      </p:sp>
      <p:sp>
        <p:nvSpPr>
          <p:cNvPr id="60" name="Pravá složená závorka 59"/>
          <p:cNvSpPr/>
          <p:nvPr/>
        </p:nvSpPr>
        <p:spPr>
          <a:xfrm rot="5400000">
            <a:off x="1544970" y="5777162"/>
            <a:ext cx="214314" cy="785818"/>
          </a:xfrm>
          <a:prstGeom prst="rightBrace">
            <a:avLst>
              <a:gd name="adj1" fmla="val 58041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Rectangle 4"/>
          <p:cNvSpPr>
            <a:spLocks noChangeArrowheads="1"/>
          </p:cNvSpPr>
          <p:nvPr/>
        </p:nvSpPr>
        <p:spPr bwMode="auto">
          <a:xfrm>
            <a:off x="411486" y="6286520"/>
            <a:ext cx="20888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cs-CZ" sz="1200" i="0" dirty="0" smtClean="0">
                <a:solidFill>
                  <a:srgbClr val="FF0000"/>
                </a:solidFill>
              </a:rPr>
              <a:t>Interval spolehlivosti na základě výběru číslo 1.</a:t>
            </a:r>
            <a:endParaRPr lang="el-GR" sz="1200" i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Kvantily standardizovaného normální rozdělení</a:t>
            </a:r>
            <a:endParaRPr lang="cs-CZ" dirty="0"/>
          </a:p>
        </p:txBody>
      </p:sp>
      <p:grpSp>
        <p:nvGrpSpPr>
          <p:cNvPr id="38" name="Skupina 37"/>
          <p:cNvGrpSpPr/>
          <p:nvPr/>
        </p:nvGrpSpPr>
        <p:grpSpPr>
          <a:xfrm>
            <a:off x="2553980" y="1369970"/>
            <a:ext cx="6197350" cy="4929460"/>
            <a:chOff x="2553980" y="1369970"/>
            <a:chExt cx="6197350" cy="4929460"/>
          </a:xfrm>
        </p:grpSpPr>
        <p:grpSp>
          <p:nvGrpSpPr>
            <p:cNvPr id="33" name="Skupina 32"/>
            <p:cNvGrpSpPr/>
            <p:nvPr/>
          </p:nvGrpSpPr>
          <p:grpSpPr>
            <a:xfrm>
              <a:off x="2553980" y="1369970"/>
              <a:ext cx="4036040" cy="4845112"/>
              <a:chOff x="4286248" y="1285860"/>
              <a:chExt cx="4036040" cy="4845112"/>
            </a:xfrm>
          </p:grpSpPr>
          <p:sp>
            <p:nvSpPr>
              <p:cNvPr id="12" name="Obdélník 11"/>
              <p:cNvSpPr/>
              <p:nvPr/>
            </p:nvSpPr>
            <p:spPr>
              <a:xfrm>
                <a:off x="4775789" y="5500877"/>
                <a:ext cx="107273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cs-CZ" sz="1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z</a:t>
                </a:r>
                <a:r>
                  <a:rPr lang="cs-CZ" sz="1400" b="1" baseline="-25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0,025</a:t>
                </a:r>
                <a:r>
                  <a:rPr lang="cs-CZ" sz="1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= -1,96</a:t>
                </a:r>
                <a:endParaRPr lang="cs-CZ" sz="14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3" name="Obdélník 12"/>
              <p:cNvSpPr/>
              <p:nvPr/>
            </p:nvSpPr>
            <p:spPr>
              <a:xfrm>
                <a:off x="4997748" y="5823195"/>
                <a:ext cx="107273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cs-CZ" sz="1400" b="1" dirty="0" smtClean="0">
                    <a:solidFill>
                      <a:srgbClr val="7030A0"/>
                    </a:solidFill>
                  </a:rPr>
                  <a:t>z</a:t>
                </a:r>
                <a:r>
                  <a:rPr lang="cs-CZ" sz="1400" b="1" baseline="-25000" dirty="0" smtClean="0">
                    <a:solidFill>
                      <a:srgbClr val="7030A0"/>
                    </a:solidFill>
                  </a:rPr>
                  <a:t>0,050</a:t>
                </a:r>
                <a:r>
                  <a:rPr lang="cs-CZ" sz="1400" b="1" dirty="0" smtClean="0">
                    <a:solidFill>
                      <a:srgbClr val="7030A0"/>
                    </a:solidFill>
                  </a:rPr>
                  <a:t> = -1,64</a:t>
                </a:r>
                <a:endParaRPr lang="cs-CZ" sz="14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4" name="Obdélník 13"/>
              <p:cNvSpPr/>
              <p:nvPr/>
            </p:nvSpPr>
            <p:spPr>
              <a:xfrm>
                <a:off x="7082101" y="5500877"/>
                <a:ext cx="10182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cs-CZ" sz="1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1,96 = z</a:t>
                </a:r>
                <a:r>
                  <a:rPr lang="cs-CZ" sz="1400" b="1" baseline="-25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0,975</a:t>
                </a:r>
                <a:endParaRPr lang="cs-CZ" sz="14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5" name="Obdélník 14"/>
              <p:cNvSpPr/>
              <p:nvPr/>
            </p:nvSpPr>
            <p:spPr>
              <a:xfrm>
                <a:off x="6860142" y="5823195"/>
                <a:ext cx="10182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cs-CZ" sz="1400" b="1" dirty="0" smtClean="0">
                    <a:solidFill>
                      <a:srgbClr val="7030A0"/>
                    </a:solidFill>
                  </a:rPr>
                  <a:t>1,64 = z</a:t>
                </a:r>
                <a:r>
                  <a:rPr lang="cs-CZ" sz="1400" b="1" baseline="-25000" dirty="0" smtClean="0">
                    <a:solidFill>
                      <a:srgbClr val="7030A0"/>
                    </a:solidFill>
                  </a:rPr>
                  <a:t>0,950</a:t>
                </a:r>
                <a:endParaRPr lang="cs-CZ" sz="14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6" name="Obdélník 15"/>
              <p:cNvSpPr/>
              <p:nvPr/>
            </p:nvSpPr>
            <p:spPr>
              <a:xfrm>
                <a:off x="4553830" y="5178559"/>
                <a:ext cx="107273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cs-CZ" sz="1400" b="1" dirty="0" smtClean="0">
                    <a:solidFill>
                      <a:srgbClr val="00B050"/>
                    </a:solidFill>
                  </a:rPr>
                  <a:t>z</a:t>
                </a:r>
                <a:r>
                  <a:rPr lang="cs-CZ" sz="1400" b="1" baseline="-25000" dirty="0" smtClean="0">
                    <a:solidFill>
                      <a:srgbClr val="00B050"/>
                    </a:solidFill>
                  </a:rPr>
                  <a:t>0,005</a:t>
                </a:r>
                <a:r>
                  <a:rPr lang="cs-CZ" sz="1400" b="1" dirty="0" smtClean="0">
                    <a:solidFill>
                      <a:srgbClr val="00B050"/>
                    </a:solidFill>
                  </a:rPr>
                  <a:t> = -2,58</a:t>
                </a:r>
                <a:endParaRPr lang="cs-CZ" sz="1400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7" name="Obdélník 16"/>
              <p:cNvSpPr/>
              <p:nvPr/>
            </p:nvSpPr>
            <p:spPr>
              <a:xfrm>
                <a:off x="7304060" y="5178559"/>
                <a:ext cx="10182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cs-CZ" sz="1400" b="1" dirty="0" smtClean="0">
                    <a:solidFill>
                      <a:srgbClr val="00B050"/>
                    </a:solidFill>
                  </a:rPr>
                  <a:t>2,58 = z</a:t>
                </a:r>
                <a:r>
                  <a:rPr lang="cs-CZ" sz="1400" b="1" baseline="-25000" dirty="0" smtClean="0">
                    <a:solidFill>
                      <a:srgbClr val="00B050"/>
                    </a:solidFill>
                  </a:rPr>
                  <a:t>0,995</a:t>
                </a:r>
                <a:endParaRPr lang="cs-CZ" sz="1400" b="1" dirty="0">
                  <a:solidFill>
                    <a:srgbClr val="00B050"/>
                  </a:solidFill>
                </a:endParaRPr>
              </a:p>
            </p:txBody>
          </p:sp>
          <p:grpSp>
            <p:nvGrpSpPr>
              <p:cNvPr id="32" name="Skupina 31"/>
              <p:cNvGrpSpPr/>
              <p:nvPr/>
            </p:nvGrpSpPr>
            <p:grpSpPr>
              <a:xfrm>
                <a:off x="4286248" y="1285860"/>
                <a:ext cx="3975264" cy="3919333"/>
                <a:chOff x="2597000" y="1724245"/>
                <a:chExt cx="3975264" cy="3919333"/>
              </a:xfrm>
            </p:grpSpPr>
            <p:pic>
              <p:nvPicPr>
                <p:cNvPr id="18" name="Obrázek 17" descr="norm_N01_alpha.jpeg"/>
                <p:cNvPicPr>
                  <a:picLocks noChangeAspect="1"/>
                </p:cNvPicPr>
                <p:nvPr/>
              </p:nvPicPr>
              <p:blipFill>
                <a:blip r:embed="rId2" cstate="print"/>
                <a:srcRect l="5357" t="11997" r="6473" b="7526"/>
                <a:stretch>
                  <a:fillRect/>
                </a:stretch>
              </p:blipFill>
              <p:spPr>
                <a:xfrm>
                  <a:off x="2597000" y="2043578"/>
                  <a:ext cx="3950000" cy="3600000"/>
                </a:xfrm>
                <a:prstGeom prst="rect">
                  <a:avLst/>
                </a:prstGeom>
              </p:spPr>
            </p:pic>
            <p:cxnSp>
              <p:nvCxnSpPr>
                <p:cNvPr id="19" name="Přímá spojovací čára 18"/>
                <p:cNvCxnSpPr/>
                <p:nvPr/>
              </p:nvCxnSpPr>
              <p:spPr>
                <a:xfrm rot="10800000">
                  <a:off x="4035372" y="3429000"/>
                  <a:ext cx="1368000" cy="0"/>
                </a:xfrm>
                <a:prstGeom prst="line">
                  <a:avLst/>
                </a:prstGeom>
                <a:ln w="28575">
                  <a:solidFill>
                    <a:srgbClr val="7030A0"/>
                  </a:solidFill>
                  <a:prstDash val="solid"/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Přímá spojovací čára 19"/>
                <p:cNvCxnSpPr/>
                <p:nvPr/>
              </p:nvCxnSpPr>
              <p:spPr>
                <a:xfrm rot="10800000">
                  <a:off x="3891373" y="4286256"/>
                  <a:ext cx="1656000" cy="0"/>
                </a:xfrm>
                <a:prstGeom prst="line">
                  <a:avLst/>
                </a:prstGeom>
                <a:ln w="28575">
                  <a:solidFill>
                    <a:schemeClr val="accent6">
                      <a:lumMod val="75000"/>
                    </a:schemeClr>
                  </a:solidFill>
                  <a:prstDash val="solid"/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Přímá spojovací čára 20"/>
                <p:cNvCxnSpPr/>
                <p:nvPr/>
              </p:nvCxnSpPr>
              <p:spPr>
                <a:xfrm rot="10800000">
                  <a:off x="3639373" y="5143511"/>
                  <a:ext cx="2160000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  <a:prstDash val="solid"/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Přímá spojovací čára 21"/>
                <p:cNvCxnSpPr/>
                <p:nvPr/>
              </p:nvCxnSpPr>
              <p:spPr>
                <a:xfrm rot="10800000">
                  <a:off x="4049719" y="2071677"/>
                  <a:ext cx="1368000" cy="0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  <a:prstDash val="solid"/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Obdélník 22"/>
                <p:cNvSpPr/>
                <p:nvPr/>
              </p:nvSpPr>
              <p:spPr>
                <a:xfrm>
                  <a:off x="4453033" y="1724245"/>
                  <a:ext cx="561372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cs-CZ" sz="1600" dirty="0" smtClean="0"/>
                    <a:t>1 - </a:t>
                  </a:r>
                  <a:r>
                    <a:rPr lang="el-GR" sz="1600" dirty="0" smtClean="0"/>
                    <a:t>α</a:t>
                  </a:r>
                  <a:endParaRPr lang="cs-CZ" sz="1600" dirty="0"/>
                </a:p>
              </p:txBody>
            </p:sp>
            <p:cxnSp>
              <p:nvCxnSpPr>
                <p:cNvPr id="25" name="Přímá spojovací čára 24"/>
                <p:cNvCxnSpPr/>
                <p:nvPr/>
              </p:nvCxnSpPr>
              <p:spPr>
                <a:xfrm rot="10800000">
                  <a:off x="5456264" y="2071678"/>
                  <a:ext cx="1116000" cy="0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  <a:prstDash val="solid"/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Přímá spojovací čára 25"/>
                <p:cNvCxnSpPr/>
                <p:nvPr/>
              </p:nvCxnSpPr>
              <p:spPr>
                <a:xfrm rot="10800000">
                  <a:off x="2895174" y="2071678"/>
                  <a:ext cx="1116000" cy="0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  <a:prstDash val="solid"/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" name="Obdélník 26"/>
                <p:cNvSpPr/>
                <p:nvPr/>
              </p:nvSpPr>
              <p:spPr>
                <a:xfrm>
                  <a:off x="5725563" y="1724245"/>
                  <a:ext cx="577402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l-GR" sz="1600" dirty="0" smtClean="0"/>
                    <a:t>α</a:t>
                  </a:r>
                  <a:r>
                    <a:rPr lang="cs-CZ" sz="1600" dirty="0" smtClean="0"/>
                    <a:t> / 2</a:t>
                  </a:r>
                  <a:endParaRPr lang="cs-CZ" sz="1600" dirty="0"/>
                </a:p>
              </p:txBody>
            </p:sp>
            <p:sp>
              <p:nvSpPr>
                <p:cNvPr id="28" name="Obdélník 27"/>
                <p:cNvSpPr/>
                <p:nvPr/>
              </p:nvSpPr>
              <p:spPr>
                <a:xfrm>
                  <a:off x="3164473" y="1724245"/>
                  <a:ext cx="577402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l-GR" sz="1600" dirty="0" smtClean="0"/>
                    <a:t>α</a:t>
                  </a:r>
                  <a:r>
                    <a:rPr lang="cs-CZ" sz="1600" dirty="0" smtClean="0"/>
                    <a:t> / 2</a:t>
                  </a:r>
                  <a:endParaRPr lang="cs-CZ" sz="1600" dirty="0"/>
                </a:p>
              </p:txBody>
            </p:sp>
            <p:sp>
              <p:nvSpPr>
                <p:cNvPr id="29" name="Obdélník 28"/>
                <p:cNvSpPr/>
                <p:nvPr/>
              </p:nvSpPr>
              <p:spPr>
                <a:xfrm>
                  <a:off x="4442934" y="3081568"/>
                  <a:ext cx="587020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cs-CZ" sz="1600" dirty="0" smtClean="0"/>
                    <a:t>90 %</a:t>
                  </a:r>
                  <a:endParaRPr lang="cs-CZ" sz="1600" dirty="0"/>
                </a:p>
              </p:txBody>
            </p:sp>
            <p:sp>
              <p:nvSpPr>
                <p:cNvPr id="30" name="Obdélník 29"/>
                <p:cNvSpPr/>
                <p:nvPr/>
              </p:nvSpPr>
              <p:spPr>
                <a:xfrm>
                  <a:off x="4446880" y="3947702"/>
                  <a:ext cx="587020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cs-CZ" sz="1600" dirty="0" smtClean="0"/>
                    <a:t>95 %</a:t>
                  </a:r>
                  <a:endParaRPr lang="cs-CZ" sz="1600" dirty="0"/>
                </a:p>
              </p:txBody>
            </p:sp>
            <p:sp>
              <p:nvSpPr>
                <p:cNvPr id="31" name="Obdélník 30"/>
                <p:cNvSpPr/>
                <p:nvPr/>
              </p:nvSpPr>
              <p:spPr>
                <a:xfrm>
                  <a:off x="4446880" y="4787202"/>
                  <a:ext cx="587020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cs-CZ" sz="1600" dirty="0" smtClean="0"/>
                    <a:t>99 %</a:t>
                  </a:r>
                  <a:endParaRPr lang="cs-CZ" sz="1600" dirty="0"/>
                </a:p>
              </p:txBody>
            </p:sp>
          </p:grpSp>
        </p:grpSp>
        <p:sp>
          <p:nvSpPr>
            <p:cNvPr id="34" name="Pravá složená závorka 33"/>
            <p:cNvSpPr/>
            <p:nvPr/>
          </p:nvSpPr>
          <p:spPr>
            <a:xfrm>
              <a:off x="6572264" y="2928934"/>
              <a:ext cx="214314" cy="1928826"/>
            </a:xfrm>
            <a:prstGeom prst="rightBrace">
              <a:avLst>
                <a:gd name="adj1" fmla="val 33187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" name="Pravá složená závorka 34"/>
            <p:cNvSpPr/>
            <p:nvPr/>
          </p:nvSpPr>
          <p:spPr>
            <a:xfrm>
              <a:off x="6572264" y="5089830"/>
              <a:ext cx="214314" cy="1209600"/>
            </a:xfrm>
            <a:prstGeom prst="rightBrace">
              <a:avLst>
                <a:gd name="adj1" fmla="val 33187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6" name="Obdélník 35"/>
            <p:cNvSpPr/>
            <p:nvPr/>
          </p:nvSpPr>
          <p:spPr>
            <a:xfrm>
              <a:off x="6822504" y="3702610"/>
              <a:ext cx="192882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cs-CZ" dirty="0" smtClean="0"/>
                <a:t>Pravděpodobnosti</a:t>
              </a:r>
              <a:endParaRPr lang="cs-CZ" dirty="0"/>
            </a:p>
          </p:txBody>
        </p:sp>
        <p:sp>
          <p:nvSpPr>
            <p:cNvPr id="37" name="Obdélník 36"/>
            <p:cNvSpPr/>
            <p:nvPr/>
          </p:nvSpPr>
          <p:spPr>
            <a:xfrm>
              <a:off x="6822504" y="5506316"/>
              <a:ext cx="192882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cs-CZ" dirty="0" smtClean="0"/>
                <a:t>Kvantily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100(1–</a:t>
            </a:r>
            <a:r>
              <a:rPr lang="el-GR" dirty="0" smtClean="0"/>
              <a:t>α</a:t>
            </a:r>
            <a:r>
              <a:rPr lang="cs-CZ" dirty="0" smtClean="0"/>
              <a:t>)% interval spolehlivosti pro </a:t>
            </a:r>
            <a:r>
              <a:rPr lang="el-GR" dirty="0" smtClean="0"/>
              <a:t>μ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714488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Máme náhodný výběr </a:t>
            </a:r>
            <a:r>
              <a:rPr lang="cs-CZ" i="1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, …, </a:t>
            </a:r>
            <a:r>
              <a:rPr lang="cs-CZ" i="1" dirty="0" err="1" smtClean="0"/>
              <a:t>X</a:t>
            </a:r>
            <a:r>
              <a:rPr lang="cs-CZ" baseline="-25000" dirty="0" err="1" smtClean="0"/>
              <a:t>n</a:t>
            </a:r>
            <a:r>
              <a:rPr lang="cs-CZ" dirty="0" smtClean="0"/>
              <a:t> z normálního rozdělení.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Budeme předpokládat, že </a:t>
            </a:r>
            <a:r>
              <a:rPr lang="el-GR" dirty="0" smtClean="0"/>
              <a:t>σ</a:t>
            </a:r>
            <a:r>
              <a:rPr lang="cs-CZ" dirty="0" smtClean="0"/>
              <a:t> známe!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Z předchozího snímku víme, že platí: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Když si rozepíšeme a upravíme výraz na levé straně, dostaneme: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100(1–</a:t>
            </a:r>
            <a:r>
              <a:rPr lang="el-GR" dirty="0" smtClean="0"/>
              <a:t>α</a:t>
            </a:r>
            <a:r>
              <a:rPr lang="cs-CZ" dirty="0" smtClean="0"/>
              <a:t>)% IS pro </a:t>
            </a:r>
            <a:r>
              <a:rPr lang="el-GR" dirty="0" smtClean="0"/>
              <a:t>μ</a:t>
            </a:r>
            <a:r>
              <a:rPr lang="cs-CZ" dirty="0" smtClean="0"/>
              <a:t> má tvar:</a:t>
            </a:r>
            <a:endParaRPr lang="en-US" dirty="0" smtClean="0"/>
          </a:p>
        </p:txBody>
      </p:sp>
      <p:graphicFrame>
        <p:nvGraphicFramePr>
          <p:cNvPr id="60418" name="Object 5"/>
          <p:cNvGraphicFramePr>
            <a:graphicFrameLocks noChangeAspect="1"/>
          </p:cNvGraphicFramePr>
          <p:nvPr/>
        </p:nvGraphicFramePr>
        <p:xfrm>
          <a:off x="1346200" y="3048000"/>
          <a:ext cx="6451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8" name="Rovnice" r:id="rId4" imgW="4089240" imgH="241200" progId="Equation.3">
                  <p:embed/>
                </p:oleObj>
              </mc:Choice>
              <mc:Fallback>
                <p:oleObj name="Rovnice" r:id="rId4" imgW="408924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6200" y="3048000"/>
                        <a:ext cx="64516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19" name="Object 2"/>
          <p:cNvGraphicFramePr>
            <a:graphicFrameLocks noChangeAspect="1"/>
          </p:cNvGraphicFramePr>
          <p:nvPr/>
        </p:nvGraphicFramePr>
        <p:xfrm>
          <a:off x="6491948" y="1779872"/>
          <a:ext cx="148113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9" name="Rovnice" r:id="rId6" imgW="939600" imgH="241200" progId="Equation.3">
                  <p:embed/>
                </p:oleObj>
              </mc:Choice>
              <mc:Fallback>
                <p:oleObj name="Rovnice" r:id="rId6" imgW="939600" imgH="241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1948" y="1779872"/>
                        <a:ext cx="1481137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0" name="Object 5"/>
          <p:cNvGraphicFramePr>
            <a:graphicFrameLocks noChangeAspect="1"/>
          </p:cNvGraphicFramePr>
          <p:nvPr/>
        </p:nvGraphicFramePr>
        <p:xfrm>
          <a:off x="765969" y="4214818"/>
          <a:ext cx="7612063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0" name="Rovnice" r:id="rId8" imgW="4825800" imgH="266400" progId="Equation.3">
                  <p:embed/>
                </p:oleObj>
              </mc:Choice>
              <mc:Fallback>
                <p:oleObj name="Rovnice" r:id="rId8" imgW="4825800" imgH="266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969" y="4214818"/>
                        <a:ext cx="7612063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1" name="Object 5"/>
          <p:cNvGraphicFramePr>
            <a:graphicFrameLocks noChangeAspect="1"/>
          </p:cNvGraphicFramePr>
          <p:nvPr/>
        </p:nvGraphicFramePr>
        <p:xfrm>
          <a:off x="1262381" y="4813312"/>
          <a:ext cx="6970713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1" name="Rovnice" r:id="rId10" imgW="4419360" imgH="253800" progId="Equation.3">
                  <p:embed/>
                </p:oleObj>
              </mc:Choice>
              <mc:Fallback>
                <p:oleObj name="Rovnice" r:id="rId10" imgW="4419360" imgH="253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381" y="4813312"/>
                        <a:ext cx="6970713" cy="40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2" name="Object 5"/>
          <p:cNvGraphicFramePr>
            <a:graphicFrameLocks noChangeAspect="1"/>
          </p:cNvGraphicFramePr>
          <p:nvPr/>
        </p:nvGraphicFramePr>
        <p:xfrm>
          <a:off x="3643306" y="5491810"/>
          <a:ext cx="3605212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2" name="Rovnice" r:id="rId12" imgW="2286000" imgH="253800" progId="Equation.3">
                  <p:embed/>
                </p:oleObj>
              </mc:Choice>
              <mc:Fallback>
                <p:oleObj name="Rovnice" r:id="rId12" imgW="2286000" imgH="253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06" y="5491810"/>
                        <a:ext cx="3605212" cy="401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100(1–</a:t>
            </a:r>
            <a:r>
              <a:rPr lang="el-GR" dirty="0" smtClean="0"/>
              <a:t>α</a:t>
            </a:r>
            <a:r>
              <a:rPr lang="cs-CZ" dirty="0" smtClean="0"/>
              <a:t>)% interval spolehlivosti pro </a:t>
            </a:r>
            <a:r>
              <a:rPr lang="el-GR" dirty="0" smtClean="0"/>
              <a:t>μ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714488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Co ten vzorec znamená?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Tedy zjednodušeně:</a:t>
            </a:r>
          </a:p>
        </p:txBody>
      </p:sp>
      <p:graphicFrame>
        <p:nvGraphicFramePr>
          <p:cNvPr id="60422" name="Object 5"/>
          <p:cNvGraphicFramePr>
            <a:graphicFrameLocks noChangeAspect="1"/>
          </p:cNvGraphicFramePr>
          <p:nvPr/>
        </p:nvGraphicFramePr>
        <p:xfrm>
          <a:off x="2769394" y="2455859"/>
          <a:ext cx="3605212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0" name="Rovnice" r:id="rId4" imgW="2286000" imgH="253800" progId="Equation.3">
                  <p:embed/>
                </p:oleObj>
              </mc:Choice>
              <mc:Fallback>
                <p:oleObj name="Rovnice" r:id="rId4" imgW="2286000" imgH="253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9394" y="2455859"/>
                        <a:ext cx="3605212" cy="401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"/>
          <p:cNvGraphicFramePr>
            <a:graphicFrameLocks noChangeAspect="1"/>
          </p:cNvGraphicFramePr>
          <p:nvPr/>
        </p:nvGraphicFramePr>
        <p:xfrm>
          <a:off x="3757613" y="3475044"/>
          <a:ext cx="183832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1" name="Rovnice" r:id="rId6" imgW="1168200" imgH="558720" progId="Equation.3">
                  <p:embed/>
                </p:oleObj>
              </mc:Choice>
              <mc:Fallback>
                <p:oleObj name="Rovnice" r:id="rId6" imgW="1168200" imgH="55872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7613" y="3475044"/>
                        <a:ext cx="1838325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Elipsa 9"/>
          <p:cNvSpPr/>
          <p:nvPr/>
        </p:nvSpPr>
        <p:spPr>
          <a:xfrm>
            <a:off x="5455890" y="2393356"/>
            <a:ext cx="28800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 rot="5769377" flipH="1">
            <a:off x="5176349" y="3322530"/>
            <a:ext cx="714380" cy="18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5295258" y="3884262"/>
            <a:ext cx="28800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74760" name="Object 6"/>
          <p:cNvGraphicFramePr>
            <a:graphicFrameLocks noChangeAspect="1"/>
          </p:cNvGraphicFramePr>
          <p:nvPr/>
        </p:nvGraphicFramePr>
        <p:xfrm>
          <a:off x="2932113" y="5143512"/>
          <a:ext cx="32829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2" name="Rovnice" r:id="rId8" imgW="2082600" imgH="228600" progId="Equation.3">
                  <p:embed/>
                </p:oleObj>
              </mc:Choice>
              <mc:Fallback>
                <p:oleObj name="Rovnice" r:id="rId8" imgW="208260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2113" y="5143512"/>
                        <a:ext cx="328295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Interpretace intervalu spolehlivosti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571612"/>
            <a:ext cx="437437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Poloha neznámého parametru je konstantní (jsme-li </a:t>
            </a:r>
            <a:r>
              <a:rPr lang="cs-CZ" dirty="0" err="1" smtClean="0"/>
              <a:t>frekventisti</a:t>
            </a:r>
            <a:r>
              <a:rPr lang="cs-CZ" dirty="0" smtClean="0"/>
              <a:t>)!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95% interval spolehlivosti má následující interpretaci: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defRPr/>
            </a:pPr>
            <a:r>
              <a:rPr lang="cs-CZ" dirty="0" smtClean="0"/>
              <a:t>	Pokud bychom opakovaně vybírali skupiny subjektů o stejné velikosti (</a:t>
            </a:r>
            <a:r>
              <a:rPr lang="cs-CZ" i="1" dirty="0" smtClean="0"/>
              <a:t>n</a:t>
            </a:r>
            <a:r>
              <a:rPr lang="cs-CZ" dirty="0" smtClean="0"/>
              <a:t>) a počítali výběrový průměr s 95% IS, pak 95 % těchto intervalů spolehlivosti neznámý parametr obsahuje a 5 % ho neobsahuje. Tedy 95% IS obsahuje neznámý parametr s rizikem </a:t>
            </a:r>
            <a:r>
              <a:rPr lang="el-GR" dirty="0" smtClean="0"/>
              <a:t>α</a:t>
            </a:r>
            <a:r>
              <a:rPr lang="cs-CZ" dirty="0" smtClean="0"/>
              <a:t>.</a:t>
            </a:r>
            <a:endParaRPr lang="en-US" dirty="0" smtClean="0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5143504" y="2294870"/>
            <a:ext cx="252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592066" y="2366308"/>
            <a:ext cx="2856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 i="0" dirty="0" smtClean="0"/>
              <a:t>R</a:t>
            </a:r>
            <a:endParaRPr lang="el-GR" sz="1400" b="1" i="0" dirty="0"/>
          </a:p>
        </p:txBody>
      </p:sp>
      <p:cxnSp>
        <p:nvCxnSpPr>
          <p:cNvPr id="6" name="Přímá spojovací čára 5"/>
          <p:cNvCxnSpPr/>
          <p:nvPr/>
        </p:nvCxnSpPr>
        <p:spPr>
          <a:xfrm rot="5400000">
            <a:off x="5286380" y="2303748"/>
            <a:ext cx="1428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214942" y="2366308"/>
            <a:ext cx="2856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i="0" dirty="0" smtClean="0"/>
              <a:t>0</a:t>
            </a:r>
            <a:endParaRPr lang="el-GR" sz="1400" i="0" dirty="0"/>
          </a:p>
        </p:txBody>
      </p:sp>
      <p:cxnSp>
        <p:nvCxnSpPr>
          <p:cNvPr id="17" name="Přímá spojovací čára 16"/>
          <p:cNvCxnSpPr/>
          <p:nvPr/>
        </p:nvCxnSpPr>
        <p:spPr>
          <a:xfrm rot="5400000">
            <a:off x="4464843" y="3973663"/>
            <a:ext cx="4071966" cy="0"/>
          </a:xfrm>
          <a:prstGeom prst="line">
            <a:avLst/>
          </a:prstGeom>
          <a:ln w="190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340194" y="1589368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 i="0" dirty="0" smtClean="0">
                <a:solidFill>
                  <a:srgbClr val="00B050"/>
                </a:solidFill>
              </a:rPr>
              <a:t>μ</a:t>
            </a:r>
            <a:endParaRPr lang="el-GR" sz="1400" i="0" baseline="-25000" dirty="0">
              <a:solidFill>
                <a:srgbClr val="00B050"/>
              </a:solidFill>
            </a:endParaRPr>
          </a:p>
        </p:txBody>
      </p:sp>
      <p:grpSp>
        <p:nvGrpSpPr>
          <p:cNvPr id="27" name="Skupina 26"/>
          <p:cNvGrpSpPr/>
          <p:nvPr/>
        </p:nvGrpSpPr>
        <p:grpSpPr>
          <a:xfrm>
            <a:off x="5706130" y="2428868"/>
            <a:ext cx="1143008" cy="561872"/>
            <a:chOff x="5938200" y="2460525"/>
            <a:chExt cx="1143008" cy="561872"/>
          </a:xfrm>
        </p:grpSpPr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6349072" y="2714620"/>
              <a:ext cx="32412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x</a:t>
              </a:r>
              <a:r>
                <a:rPr lang="cs-CZ" sz="1400" i="0" baseline="-25000" dirty="0" smtClean="0">
                  <a:solidFill>
                    <a:schemeClr val="tx2"/>
                  </a:solidFill>
                </a:rPr>
                <a:t>1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8" name="Přímá spojovací čára 7"/>
            <p:cNvCxnSpPr/>
            <p:nvPr/>
          </p:nvCxnSpPr>
          <p:spPr>
            <a:xfrm rot="5400000">
              <a:off x="6438266" y="2632169"/>
              <a:ext cx="142876" cy="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599188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(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11" name="Rectangle 4"/>
            <p:cNvSpPr>
              <a:spLocks noChangeArrowheads="1"/>
            </p:cNvSpPr>
            <p:nvPr/>
          </p:nvSpPr>
          <p:spPr bwMode="auto">
            <a:xfrm>
              <a:off x="677060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)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13" name="Rectangle 4"/>
            <p:cNvSpPr>
              <a:spLocks noChangeArrowheads="1"/>
            </p:cNvSpPr>
            <p:nvPr/>
          </p:nvSpPr>
          <p:spPr bwMode="auto">
            <a:xfrm>
              <a:off x="5938200" y="2714620"/>
              <a:ext cx="34015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d</a:t>
              </a:r>
              <a:r>
                <a:rPr lang="cs-CZ" sz="1400" i="0" baseline="-25000" dirty="0" smtClean="0">
                  <a:solidFill>
                    <a:schemeClr val="tx2"/>
                  </a:solidFill>
                </a:rPr>
                <a:t>1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14" name="Rectangle 4"/>
            <p:cNvSpPr>
              <a:spLocks noChangeArrowheads="1"/>
            </p:cNvSpPr>
            <p:nvPr/>
          </p:nvSpPr>
          <p:spPr bwMode="auto">
            <a:xfrm>
              <a:off x="6741050" y="2714620"/>
              <a:ext cx="34015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h</a:t>
              </a:r>
              <a:r>
                <a:rPr lang="cs-CZ" sz="1400" i="0" baseline="-25000" dirty="0" smtClean="0">
                  <a:solidFill>
                    <a:schemeClr val="tx2"/>
                  </a:solidFill>
                </a:rPr>
                <a:t>1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21" name="Přímá spojovací čára 20"/>
            <p:cNvCxnSpPr/>
            <p:nvPr/>
          </p:nvCxnSpPr>
          <p:spPr>
            <a:xfrm>
              <a:off x="6429388" y="2785851"/>
              <a:ext cx="142876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ovací čára 25"/>
            <p:cNvCxnSpPr/>
            <p:nvPr/>
          </p:nvCxnSpPr>
          <p:spPr>
            <a:xfrm>
              <a:off x="6089954" y="2632169"/>
              <a:ext cx="792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Skupina 27"/>
          <p:cNvGrpSpPr/>
          <p:nvPr/>
        </p:nvGrpSpPr>
        <p:grpSpPr>
          <a:xfrm>
            <a:off x="5858530" y="2893215"/>
            <a:ext cx="1143008" cy="561872"/>
            <a:chOff x="5938200" y="2460525"/>
            <a:chExt cx="1143008" cy="561872"/>
          </a:xfrm>
        </p:grpSpPr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6349072" y="2714620"/>
              <a:ext cx="32412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x</a:t>
              </a:r>
              <a:r>
                <a:rPr lang="cs-CZ" sz="1400" i="0" baseline="-25000" dirty="0" smtClean="0">
                  <a:solidFill>
                    <a:schemeClr val="tx2"/>
                  </a:solidFill>
                </a:rPr>
                <a:t>2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30" name="Přímá spojovací čára 29"/>
            <p:cNvCxnSpPr/>
            <p:nvPr/>
          </p:nvCxnSpPr>
          <p:spPr>
            <a:xfrm rot="5400000">
              <a:off x="6438266" y="2632169"/>
              <a:ext cx="142876" cy="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4"/>
            <p:cNvSpPr>
              <a:spLocks noChangeArrowheads="1"/>
            </p:cNvSpPr>
            <p:nvPr/>
          </p:nvSpPr>
          <p:spPr bwMode="auto">
            <a:xfrm>
              <a:off x="599188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(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32" name="Rectangle 4"/>
            <p:cNvSpPr>
              <a:spLocks noChangeArrowheads="1"/>
            </p:cNvSpPr>
            <p:nvPr/>
          </p:nvSpPr>
          <p:spPr bwMode="auto">
            <a:xfrm>
              <a:off x="677060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)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33" name="Rectangle 4"/>
            <p:cNvSpPr>
              <a:spLocks noChangeArrowheads="1"/>
            </p:cNvSpPr>
            <p:nvPr/>
          </p:nvSpPr>
          <p:spPr bwMode="auto">
            <a:xfrm>
              <a:off x="5938200" y="2714620"/>
              <a:ext cx="34015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d</a:t>
              </a:r>
              <a:r>
                <a:rPr lang="cs-CZ" sz="1400" i="0" baseline="-25000" dirty="0" smtClean="0">
                  <a:solidFill>
                    <a:schemeClr val="tx2"/>
                  </a:solidFill>
                </a:rPr>
                <a:t>2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34" name="Rectangle 4"/>
            <p:cNvSpPr>
              <a:spLocks noChangeArrowheads="1"/>
            </p:cNvSpPr>
            <p:nvPr/>
          </p:nvSpPr>
          <p:spPr bwMode="auto">
            <a:xfrm>
              <a:off x="6741050" y="2714620"/>
              <a:ext cx="34015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h</a:t>
              </a:r>
              <a:r>
                <a:rPr lang="cs-CZ" sz="1400" i="0" baseline="-25000" dirty="0" smtClean="0">
                  <a:solidFill>
                    <a:schemeClr val="tx2"/>
                  </a:solidFill>
                </a:rPr>
                <a:t>2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35" name="Přímá spojovací čára 34"/>
            <p:cNvCxnSpPr/>
            <p:nvPr/>
          </p:nvCxnSpPr>
          <p:spPr>
            <a:xfrm>
              <a:off x="6429388" y="2785851"/>
              <a:ext cx="142876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ovací čára 35"/>
            <p:cNvCxnSpPr/>
            <p:nvPr/>
          </p:nvCxnSpPr>
          <p:spPr>
            <a:xfrm>
              <a:off x="6089954" y="2632169"/>
              <a:ext cx="792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Skupina 36"/>
          <p:cNvGrpSpPr/>
          <p:nvPr/>
        </p:nvGrpSpPr>
        <p:grpSpPr>
          <a:xfrm>
            <a:off x="5348940" y="3357562"/>
            <a:ext cx="1143008" cy="561872"/>
            <a:chOff x="5938200" y="2460525"/>
            <a:chExt cx="1143008" cy="561872"/>
          </a:xfrm>
        </p:grpSpPr>
        <p:sp>
          <p:nvSpPr>
            <p:cNvPr id="38" name="Rectangle 4"/>
            <p:cNvSpPr>
              <a:spLocks noChangeArrowheads="1"/>
            </p:cNvSpPr>
            <p:nvPr/>
          </p:nvSpPr>
          <p:spPr bwMode="auto">
            <a:xfrm>
              <a:off x="6349072" y="2714620"/>
              <a:ext cx="32412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rgbClr val="FF0000"/>
                  </a:solidFill>
                </a:rPr>
                <a:t>x</a:t>
              </a:r>
              <a:r>
                <a:rPr lang="cs-CZ" sz="1400" i="0" baseline="-25000" dirty="0" smtClean="0">
                  <a:solidFill>
                    <a:srgbClr val="FF0000"/>
                  </a:solidFill>
                </a:rPr>
                <a:t>3</a:t>
              </a:r>
              <a:endParaRPr lang="el-GR" sz="1400" i="0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39" name="Přímá spojovací čára 38"/>
            <p:cNvCxnSpPr/>
            <p:nvPr/>
          </p:nvCxnSpPr>
          <p:spPr>
            <a:xfrm rot="5400000">
              <a:off x="6438266" y="2632169"/>
              <a:ext cx="142876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4"/>
            <p:cNvSpPr>
              <a:spLocks noChangeArrowheads="1"/>
            </p:cNvSpPr>
            <p:nvPr/>
          </p:nvSpPr>
          <p:spPr bwMode="auto">
            <a:xfrm>
              <a:off x="599188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cs-CZ" sz="1400" i="0" dirty="0" smtClean="0">
                  <a:solidFill>
                    <a:srgbClr val="FF0000"/>
                  </a:solidFill>
                </a:rPr>
                <a:t>(</a:t>
              </a:r>
              <a:endParaRPr lang="el-GR" sz="1400" i="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41" name="Rectangle 4"/>
            <p:cNvSpPr>
              <a:spLocks noChangeArrowheads="1"/>
            </p:cNvSpPr>
            <p:nvPr/>
          </p:nvSpPr>
          <p:spPr bwMode="auto">
            <a:xfrm>
              <a:off x="677060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cs-CZ" sz="1400" i="0" dirty="0" smtClean="0">
                  <a:solidFill>
                    <a:srgbClr val="FF0000"/>
                  </a:solidFill>
                </a:rPr>
                <a:t>)</a:t>
              </a:r>
              <a:endParaRPr lang="el-GR" sz="1400" i="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42" name="Rectangle 4"/>
            <p:cNvSpPr>
              <a:spLocks noChangeArrowheads="1"/>
            </p:cNvSpPr>
            <p:nvPr/>
          </p:nvSpPr>
          <p:spPr bwMode="auto">
            <a:xfrm>
              <a:off x="5938200" y="2714620"/>
              <a:ext cx="34015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rgbClr val="FF0000"/>
                  </a:solidFill>
                </a:rPr>
                <a:t>d</a:t>
              </a:r>
              <a:r>
                <a:rPr lang="cs-CZ" sz="1400" i="0" baseline="-25000" dirty="0" smtClean="0">
                  <a:solidFill>
                    <a:srgbClr val="FF0000"/>
                  </a:solidFill>
                </a:rPr>
                <a:t>3</a:t>
              </a:r>
              <a:endParaRPr lang="el-GR" sz="1400" i="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43" name="Rectangle 4"/>
            <p:cNvSpPr>
              <a:spLocks noChangeArrowheads="1"/>
            </p:cNvSpPr>
            <p:nvPr/>
          </p:nvSpPr>
          <p:spPr bwMode="auto">
            <a:xfrm>
              <a:off x="6741050" y="2714620"/>
              <a:ext cx="34015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rgbClr val="FF0000"/>
                  </a:solidFill>
                </a:rPr>
                <a:t>h</a:t>
              </a:r>
              <a:r>
                <a:rPr lang="cs-CZ" sz="1400" i="0" baseline="-25000" dirty="0" smtClean="0">
                  <a:solidFill>
                    <a:srgbClr val="FF0000"/>
                  </a:solidFill>
                </a:rPr>
                <a:t>3</a:t>
              </a:r>
              <a:endParaRPr lang="el-GR" sz="1400" i="0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44" name="Přímá spojovací čára 43"/>
            <p:cNvCxnSpPr/>
            <p:nvPr/>
          </p:nvCxnSpPr>
          <p:spPr>
            <a:xfrm>
              <a:off x="6429388" y="2785851"/>
              <a:ext cx="14287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Přímá spojovací čára 44"/>
            <p:cNvCxnSpPr/>
            <p:nvPr/>
          </p:nvCxnSpPr>
          <p:spPr>
            <a:xfrm>
              <a:off x="6089954" y="2632169"/>
              <a:ext cx="7920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Obdélník 45"/>
          <p:cNvSpPr/>
          <p:nvPr/>
        </p:nvSpPr>
        <p:spPr>
          <a:xfrm rot="5400000">
            <a:off x="5981832" y="4264063"/>
            <a:ext cx="675185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cs-CZ" dirty="0" smtClean="0"/>
              <a:t>………</a:t>
            </a:r>
            <a:endParaRPr lang="cs-CZ" dirty="0"/>
          </a:p>
        </p:txBody>
      </p:sp>
      <p:grpSp>
        <p:nvGrpSpPr>
          <p:cNvPr id="47" name="Skupina 46"/>
          <p:cNvGrpSpPr/>
          <p:nvPr/>
        </p:nvGrpSpPr>
        <p:grpSpPr>
          <a:xfrm>
            <a:off x="6206196" y="5581772"/>
            <a:ext cx="1264836" cy="561872"/>
            <a:chOff x="5938200" y="2460525"/>
            <a:chExt cx="1264836" cy="561872"/>
          </a:xfrm>
        </p:grpSpPr>
        <p:sp>
          <p:nvSpPr>
            <p:cNvPr id="48" name="Rectangle 4"/>
            <p:cNvSpPr>
              <a:spLocks noChangeArrowheads="1"/>
            </p:cNvSpPr>
            <p:nvPr/>
          </p:nvSpPr>
          <p:spPr bwMode="auto">
            <a:xfrm>
              <a:off x="6349072" y="2714620"/>
              <a:ext cx="4459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x</a:t>
              </a:r>
              <a:r>
                <a:rPr lang="cs-CZ" sz="1400" i="0" baseline="-25000" dirty="0" smtClean="0">
                  <a:solidFill>
                    <a:schemeClr val="tx2"/>
                  </a:solidFill>
                </a:rPr>
                <a:t>100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49" name="Přímá spojovací čára 48"/>
            <p:cNvCxnSpPr/>
            <p:nvPr/>
          </p:nvCxnSpPr>
          <p:spPr>
            <a:xfrm rot="5400000">
              <a:off x="6438266" y="2632169"/>
              <a:ext cx="142876" cy="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"/>
            <p:cNvSpPr>
              <a:spLocks noChangeArrowheads="1"/>
            </p:cNvSpPr>
            <p:nvPr/>
          </p:nvSpPr>
          <p:spPr bwMode="auto">
            <a:xfrm>
              <a:off x="599188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(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51" name="Rectangle 4"/>
            <p:cNvSpPr>
              <a:spLocks noChangeArrowheads="1"/>
            </p:cNvSpPr>
            <p:nvPr/>
          </p:nvSpPr>
          <p:spPr bwMode="auto">
            <a:xfrm>
              <a:off x="677060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)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52" name="Rectangle 4"/>
            <p:cNvSpPr>
              <a:spLocks noChangeArrowheads="1"/>
            </p:cNvSpPr>
            <p:nvPr/>
          </p:nvSpPr>
          <p:spPr bwMode="auto">
            <a:xfrm>
              <a:off x="5938200" y="2714620"/>
              <a:ext cx="46198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d</a:t>
              </a:r>
              <a:r>
                <a:rPr lang="cs-CZ" sz="1400" i="0" baseline="-25000" dirty="0" smtClean="0">
                  <a:solidFill>
                    <a:schemeClr val="tx2"/>
                  </a:solidFill>
                </a:rPr>
                <a:t>100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53" name="Rectangle 4"/>
            <p:cNvSpPr>
              <a:spLocks noChangeArrowheads="1"/>
            </p:cNvSpPr>
            <p:nvPr/>
          </p:nvSpPr>
          <p:spPr bwMode="auto">
            <a:xfrm>
              <a:off x="6741050" y="2714620"/>
              <a:ext cx="46198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h</a:t>
              </a:r>
              <a:r>
                <a:rPr lang="cs-CZ" sz="1400" i="0" baseline="-25000" dirty="0" smtClean="0">
                  <a:solidFill>
                    <a:schemeClr val="tx2"/>
                  </a:solidFill>
                </a:rPr>
                <a:t>100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54" name="Přímá spojovací čára 53"/>
            <p:cNvCxnSpPr/>
            <p:nvPr/>
          </p:nvCxnSpPr>
          <p:spPr>
            <a:xfrm>
              <a:off x="6429388" y="2785851"/>
              <a:ext cx="142876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ovací čára 54"/>
            <p:cNvCxnSpPr/>
            <p:nvPr/>
          </p:nvCxnSpPr>
          <p:spPr>
            <a:xfrm>
              <a:off x="6089954" y="2632169"/>
              <a:ext cx="792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Skupina 55"/>
          <p:cNvGrpSpPr/>
          <p:nvPr/>
        </p:nvGrpSpPr>
        <p:grpSpPr>
          <a:xfrm>
            <a:off x="5974126" y="4938830"/>
            <a:ext cx="1203922" cy="561872"/>
            <a:chOff x="5938200" y="2460525"/>
            <a:chExt cx="1203922" cy="561872"/>
          </a:xfrm>
        </p:grpSpPr>
        <p:sp>
          <p:nvSpPr>
            <p:cNvPr id="57" name="Rectangle 4"/>
            <p:cNvSpPr>
              <a:spLocks noChangeArrowheads="1"/>
            </p:cNvSpPr>
            <p:nvPr/>
          </p:nvSpPr>
          <p:spPr bwMode="auto">
            <a:xfrm>
              <a:off x="6349072" y="2714620"/>
              <a:ext cx="38504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x</a:t>
              </a:r>
              <a:r>
                <a:rPr lang="cs-CZ" sz="1400" i="0" baseline="-25000" dirty="0" smtClean="0">
                  <a:solidFill>
                    <a:schemeClr val="tx2"/>
                  </a:solidFill>
                </a:rPr>
                <a:t>99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58" name="Přímá spojovací čára 57"/>
            <p:cNvCxnSpPr/>
            <p:nvPr/>
          </p:nvCxnSpPr>
          <p:spPr>
            <a:xfrm rot="5400000">
              <a:off x="6438266" y="2632169"/>
              <a:ext cx="142876" cy="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ectangle 4"/>
            <p:cNvSpPr>
              <a:spLocks noChangeArrowheads="1"/>
            </p:cNvSpPr>
            <p:nvPr/>
          </p:nvSpPr>
          <p:spPr bwMode="auto">
            <a:xfrm>
              <a:off x="599188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(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60" name="Rectangle 4"/>
            <p:cNvSpPr>
              <a:spLocks noChangeArrowheads="1"/>
            </p:cNvSpPr>
            <p:nvPr/>
          </p:nvSpPr>
          <p:spPr bwMode="auto">
            <a:xfrm>
              <a:off x="677060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)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61" name="Rectangle 4"/>
            <p:cNvSpPr>
              <a:spLocks noChangeArrowheads="1"/>
            </p:cNvSpPr>
            <p:nvPr/>
          </p:nvSpPr>
          <p:spPr bwMode="auto">
            <a:xfrm>
              <a:off x="5938200" y="2714620"/>
              <a:ext cx="4010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d</a:t>
              </a:r>
              <a:r>
                <a:rPr lang="cs-CZ" sz="1400" i="0" baseline="-25000" dirty="0" smtClean="0">
                  <a:solidFill>
                    <a:schemeClr val="tx2"/>
                  </a:solidFill>
                </a:rPr>
                <a:t>99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62" name="Rectangle 4"/>
            <p:cNvSpPr>
              <a:spLocks noChangeArrowheads="1"/>
            </p:cNvSpPr>
            <p:nvPr/>
          </p:nvSpPr>
          <p:spPr bwMode="auto">
            <a:xfrm>
              <a:off x="6741050" y="2714620"/>
              <a:ext cx="4010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h</a:t>
              </a:r>
              <a:r>
                <a:rPr lang="cs-CZ" sz="1400" i="0" baseline="-25000" dirty="0" smtClean="0">
                  <a:solidFill>
                    <a:schemeClr val="tx2"/>
                  </a:solidFill>
                </a:rPr>
                <a:t>99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63" name="Přímá spojovací čára 62"/>
            <p:cNvCxnSpPr/>
            <p:nvPr/>
          </p:nvCxnSpPr>
          <p:spPr>
            <a:xfrm>
              <a:off x="6429388" y="2785851"/>
              <a:ext cx="142876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Přímá spojovací čára 63"/>
            <p:cNvCxnSpPr/>
            <p:nvPr/>
          </p:nvCxnSpPr>
          <p:spPr>
            <a:xfrm>
              <a:off x="6089954" y="2632169"/>
              <a:ext cx="792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Obdélník 65"/>
          <p:cNvSpPr/>
          <p:nvPr/>
        </p:nvSpPr>
        <p:spPr>
          <a:xfrm>
            <a:off x="7901936" y="3214686"/>
            <a:ext cx="8516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400" dirty="0" smtClean="0"/>
              <a:t>cca 95 % </a:t>
            </a:r>
            <a:endParaRPr lang="cs-CZ" sz="1400" dirty="0"/>
          </a:p>
        </p:txBody>
      </p:sp>
      <p:sp>
        <p:nvSpPr>
          <p:cNvPr id="67" name="Pravá složená závorka 66"/>
          <p:cNvSpPr/>
          <p:nvPr/>
        </p:nvSpPr>
        <p:spPr>
          <a:xfrm>
            <a:off x="7429520" y="2473258"/>
            <a:ext cx="214314" cy="3600000"/>
          </a:xfrm>
          <a:prstGeom prst="rightBrace">
            <a:avLst>
              <a:gd name="adj1" fmla="val 3318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Obdélník 67"/>
          <p:cNvSpPr/>
          <p:nvPr/>
        </p:nvSpPr>
        <p:spPr>
          <a:xfrm>
            <a:off x="7947621" y="4356773"/>
            <a:ext cx="7602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400" dirty="0" smtClean="0"/>
              <a:t>cca 5 % </a:t>
            </a:r>
            <a:endParaRPr lang="cs-CZ" sz="1400" dirty="0"/>
          </a:p>
        </p:txBody>
      </p:sp>
      <p:grpSp>
        <p:nvGrpSpPr>
          <p:cNvPr id="69" name="Skupina 68"/>
          <p:cNvGrpSpPr/>
          <p:nvPr/>
        </p:nvGrpSpPr>
        <p:grpSpPr>
          <a:xfrm>
            <a:off x="7786710" y="4724516"/>
            <a:ext cx="1082094" cy="561872"/>
            <a:chOff x="5938200" y="2460525"/>
            <a:chExt cx="1082094" cy="561872"/>
          </a:xfrm>
        </p:grpSpPr>
        <p:sp>
          <p:nvSpPr>
            <p:cNvPr id="70" name="Rectangle 4"/>
            <p:cNvSpPr>
              <a:spLocks noChangeArrowheads="1"/>
            </p:cNvSpPr>
            <p:nvPr/>
          </p:nvSpPr>
          <p:spPr bwMode="auto">
            <a:xfrm>
              <a:off x="6349072" y="2714620"/>
              <a:ext cx="26321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rgbClr val="FF0000"/>
                  </a:solidFill>
                </a:rPr>
                <a:t>x</a:t>
              </a:r>
              <a:endParaRPr lang="el-GR" sz="1400" i="0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71" name="Přímá spojovací čára 70"/>
            <p:cNvCxnSpPr/>
            <p:nvPr/>
          </p:nvCxnSpPr>
          <p:spPr>
            <a:xfrm rot="5400000">
              <a:off x="6438266" y="2632169"/>
              <a:ext cx="142876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4"/>
            <p:cNvSpPr>
              <a:spLocks noChangeArrowheads="1"/>
            </p:cNvSpPr>
            <p:nvPr/>
          </p:nvSpPr>
          <p:spPr bwMode="auto">
            <a:xfrm>
              <a:off x="599188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cs-CZ" sz="1400" i="0" dirty="0" smtClean="0">
                  <a:solidFill>
                    <a:srgbClr val="FF0000"/>
                  </a:solidFill>
                </a:rPr>
                <a:t>(</a:t>
              </a:r>
              <a:endParaRPr lang="el-GR" sz="1400" i="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73" name="Rectangle 4"/>
            <p:cNvSpPr>
              <a:spLocks noChangeArrowheads="1"/>
            </p:cNvSpPr>
            <p:nvPr/>
          </p:nvSpPr>
          <p:spPr bwMode="auto">
            <a:xfrm>
              <a:off x="677060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cs-CZ" sz="1400" i="0" dirty="0" smtClean="0">
                  <a:solidFill>
                    <a:srgbClr val="FF0000"/>
                  </a:solidFill>
                </a:rPr>
                <a:t>)</a:t>
              </a:r>
              <a:endParaRPr lang="el-GR" sz="1400" i="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74" name="Rectangle 4"/>
            <p:cNvSpPr>
              <a:spLocks noChangeArrowheads="1"/>
            </p:cNvSpPr>
            <p:nvPr/>
          </p:nvSpPr>
          <p:spPr bwMode="auto">
            <a:xfrm>
              <a:off x="5938200" y="2714620"/>
              <a:ext cx="2792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rgbClr val="FF0000"/>
                  </a:solidFill>
                </a:rPr>
                <a:t>d</a:t>
              </a:r>
              <a:endParaRPr lang="el-GR" sz="1400" i="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75" name="Rectangle 4"/>
            <p:cNvSpPr>
              <a:spLocks noChangeArrowheads="1"/>
            </p:cNvSpPr>
            <p:nvPr/>
          </p:nvSpPr>
          <p:spPr bwMode="auto">
            <a:xfrm>
              <a:off x="6741050" y="2714620"/>
              <a:ext cx="2792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rgbClr val="FF0000"/>
                  </a:solidFill>
                </a:rPr>
                <a:t>h</a:t>
              </a:r>
              <a:endParaRPr lang="el-GR" sz="1400" i="0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76" name="Přímá spojovací čára 75"/>
            <p:cNvCxnSpPr/>
            <p:nvPr/>
          </p:nvCxnSpPr>
          <p:spPr>
            <a:xfrm>
              <a:off x="6429388" y="2785851"/>
              <a:ext cx="14287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Přímá spojovací čára 76"/>
            <p:cNvCxnSpPr/>
            <p:nvPr/>
          </p:nvCxnSpPr>
          <p:spPr>
            <a:xfrm>
              <a:off x="6089954" y="2632169"/>
              <a:ext cx="7920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Skupina 77"/>
          <p:cNvGrpSpPr/>
          <p:nvPr/>
        </p:nvGrpSpPr>
        <p:grpSpPr>
          <a:xfrm>
            <a:off x="7786710" y="3582428"/>
            <a:ext cx="1082094" cy="561872"/>
            <a:chOff x="5938200" y="2460525"/>
            <a:chExt cx="1082094" cy="561872"/>
          </a:xfrm>
        </p:grpSpPr>
        <p:sp>
          <p:nvSpPr>
            <p:cNvPr id="79" name="Rectangle 4"/>
            <p:cNvSpPr>
              <a:spLocks noChangeArrowheads="1"/>
            </p:cNvSpPr>
            <p:nvPr/>
          </p:nvSpPr>
          <p:spPr bwMode="auto">
            <a:xfrm>
              <a:off x="6349072" y="2714620"/>
              <a:ext cx="26321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x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80" name="Přímá spojovací čára 79"/>
            <p:cNvCxnSpPr/>
            <p:nvPr/>
          </p:nvCxnSpPr>
          <p:spPr>
            <a:xfrm rot="5400000">
              <a:off x="6438266" y="2632169"/>
              <a:ext cx="142876" cy="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ctangle 4"/>
            <p:cNvSpPr>
              <a:spLocks noChangeArrowheads="1"/>
            </p:cNvSpPr>
            <p:nvPr/>
          </p:nvSpPr>
          <p:spPr bwMode="auto">
            <a:xfrm>
              <a:off x="599188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(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82" name="Rectangle 4"/>
            <p:cNvSpPr>
              <a:spLocks noChangeArrowheads="1"/>
            </p:cNvSpPr>
            <p:nvPr/>
          </p:nvSpPr>
          <p:spPr bwMode="auto">
            <a:xfrm>
              <a:off x="677060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)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83" name="Rectangle 4"/>
            <p:cNvSpPr>
              <a:spLocks noChangeArrowheads="1"/>
            </p:cNvSpPr>
            <p:nvPr/>
          </p:nvSpPr>
          <p:spPr bwMode="auto">
            <a:xfrm>
              <a:off x="5938200" y="2714620"/>
              <a:ext cx="2792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d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84" name="Rectangle 4"/>
            <p:cNvSpPr>
              <a:spLocks noChangeArrowheads="1"/>
            </p:cNvSpPr>
            <p:nvPr/>
          </p:nvSpPr>
          <p:spPr bwMode="auto">
            <a:xfrm>
              <a:off x="6741050" y="2714620"/>
              <a:ext cx="2792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h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85" name="Přímá spojovací čára 84"/>
            <p:cNvCxnSpPr/>
            <p:nvPr/>
          </p:nvCxnSpPr>
          <p:spPr>
            <a:xfrm>
              <a:off x="6429388" y="2785851"/>
              <a:ext cx="142876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Přímá spojovací čára 85"/>
            <p:cNvCxnSpPr/>
            <p:nvPr/>
          </p:nvCxnSpPr>
          <p:spPr>
            <a:xfrm>
              <a:off x="6089954" y="2632169"/>
              <a:ext cx="792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když neznáme </a:t>
            </a:r>
            <a:r>
              <a:rPr lang="el-GR" dirty="0" smtClean="0"/>
              <a:t>σ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9" y="1747838"/>
            <a:ext cx="7415242" cy="4324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r>
              <a:rPr lang="cs-CZ" dirty="0" smtClean="0"/>
              <a:t>V předchozím případě jsme předpokládali, že známe přesnou hodnotu rozptylu / směrodatné odchylky. To je v praxi nereálné!</a:t>
            </a:r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r>
              <a:rPr lang="cs-CZ" dirty="0" smtClean="0"/>
              <a:t>Musíme použít </a:t>
            </a:r>
            <a:r>
              <a:rPr lang="cs-CZ" smtClean="0"/>
              <a:t>jinou statistiku </a:t>
            </a:r>
            <a:r>
              <a:rPr lang="cs-CZ" dirty="0" smtClean="0"/>
              <a:t>s jiným rozdělením pravděpodobnosti.</a:t>
            </a:r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Čím bychom mohli nahradit </a:t>
            </a:r>
            <a:r>
              <a:rPr lang="el-GR" dirty="0" smtClean="0">
                <a:solidFill>
                  <a:srgbClr val="FF0000"/>
                </a:solidFill>
              </a:rPr>
              <a:t>σ</a:t>
            </a:r>
            <a:r>
              <a:rPr lang="cs-CZ" dirty="0" smtClean="0">
                <a:solidFill>
                  <a:srgbClr val="FF0000"/>
                </a:solidFill>
              </a:rPr>
              <a:t>?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K čemu to povede?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když neznáme </a:t>
            </a:r>
            <a:r>
              <a:rPr lang="el-GR" dirty="0" smtClean="0"/>
              <a:t>σ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9" y="1428736"/>
            <a:ext cx="7415242" cy="4324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3"/>
              </a:buBlip>
              <a:tabLst/>
              <a:defRPr/>
            </a:pPr>
            <a:r>
              <a:rPr lang="cs-CZ" dirty="0" smtClean="0"/>
              <a:t>Musíme použít jinou testovou statistiku s jiným rozdělením pravděpodobnosti.</a:t>
            </a:r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3"/>
              </a:buBlip>
              <a:tabLst/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Čím bychom mohli nahradit </a:t>
            </a:r>
            <a:r>
              <a:rPr lang="el-GR" dirty="0" smtClean="0">
                <a:solidFill>
                  <a:srgbClr val="FF0000"/>
                </a:solidFill>
              </a:rPr>
              <a:t>σ</a:t>
            </a:r>
            <a:r>
              <a:rPr lang="cs-CZ" dirty="0" smtClean="0">
                <a:solidFill>
                  <a:srgbClr val="FF0000"/>
                </a:solidFill>
              </a:rPr>
              <a:t>?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Logické je použít výběrovou směrodatnou odchylku </a:t>
            </a:r>
            <a:r>
              <a:rPr lang="cs-CZ" i="1" dirty="0" smtClean="0"/>
              <a:t>s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Náhrada ale není úplně jednoduchá – není to dosazení </a:t>
            </a:r>
            <a:r>
              <a:rPr lang="cs-CZ" i="1" dirty="0" smtClean="0"/>
              <a:t>s</a:t>
            </a:r>
            <a:r>
              <a:rPr lang="cs-CZ" dirty="0" smtClean="0"/>
              <a:t> za </a:t>
            </a:r>
            <a:r>
              <a:rPr lang="el-GR" dirty="0" smtClean="0"/>
              <a:t>σ</a:t>
            </a:r>
            <a:r>
              <a:rPr lang="cs-CZ" dirty="0" smtClean="0"/>
              <a:t>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K čemu to bude?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Pomocí </a:t>
            </a:r>
            <a:r>
              <a:rPr lang="cs-CZ" i="1" dirty="0" smtClean="0"/>
              <a:t>s</a:t>
            </a:r>
            <a:r>
              <a:rPr lang="cs-CZ" baseline="30000" dirty="0" smtClean="0"/>
              <a:t>2</a:t>
            </a:r>
            <a:r>
              <a:rPr lang="cs-CZ" dirty="0" smtClean="0"/>
              <a:t> vytvoříme statistiku s chí-kvadrát rozdělením (</a:t>
            </a:r>
            <a:r>
              <a:rPr lang="el-GR" dirty="0" smtClean="0"/>
              <a:t>χ</a:t>
            </a:r>
            <a:r>
              <a:rPr lang="cs-CZ" baseline="30000" dirty="0" smtClean="0"/>
              <a:t>2</a:t>
            </a:r>
            <a:r>
              <a:rPr lang="cs-CZ" dirty="0" smtClean="0"/>
              <a:t>) – tu pak použijeme pro vytvoření statistiky se Studentovým </a:t>
            </a:r>
            <a:r>
              <a:rPr lang="cs-CZ" i="1" dirty="0" smtClean="0"/>
              <a:t>t</a:t>
            </a:r>
            <a:r>
              <a:rPr lang="cs-CZ" dirty="0" smtClean="0"/>
              <a:t> rozdělením (viz přednáška o jednotlivých rozděleních pravděpodobnosti):</a:t>
            </a:r>
          </a:p>
        </p:txBody>
      </p:sp>
      <p:graphicFrame>
        <p:nvGraphicFramePr>
          <p:cNvPr id="75778" name="Object 1"/>
          <p:cNvGraphicFramePr>
            <a:graphicFrameLocks noChangeAspect="1"/>
          </p:cNvGraphicFramePr>
          <p:nvPr/>
        </p:nvGraphicFramePr>
        <p:xfrm>
          <a:off x="2223294" y="5572140"/>
          <a:ext cx="4697412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6" name="Rovnice" r:id="rId4" imgW="2984400" imgH="444240" progId="Equation.3">
                  <p:embed/>
                </p:oleObj>
              </mc:Choice>
              <mc:Fallback>
                <p:oleObj name="Rovnice" r:id="rId4" imgW="2984400" imgH="4442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3294" y="5572140"/>
                        <a:ext cx="4697412" cy="696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79" name="Object 5"/>
          <p:cNvGraphicFramePr>
            <a:graphicFrameLocks noChangeAspect="1"/>
          </p:cNvGraphicFramePr>
          <p:nvPr/>
        </p:nvGraphicFramePr>
        <p:xfrm>
          <a:off x="6900894" y="2805098"/>
          <a:ext cx="2100262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7" name="Rovnice" r:id="rId6" imgW="1333440" imgH="431640" progId="Equation.3">
                  <p:embed/>
                </p:oleObj>
              </mc:Choice>
              <mc:Fallback>
                <p:oleObj name="Rovnice" r:id="rId6" imgW="133344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0894" y="2805098"/>
                        <a:ext cx="2100262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když neznáme </a:t>
            </a:r>
            <a:r>
              <a:rPr lang="el-GR" dirty="0" smtClean="0"/>
              <a:t>σ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9" y="1747838"/>
            <a:ext cx="7415242" cy="4324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Lze ukázat, že statistika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Použijeme ještě standardizovanou normální veličinu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A obě dohromady použijeme pro vytvoření </a:t>
            </a:r>
            <a:r>
              <a:rPr lang="cs-CZ" i="1" dirty="0" smtClean="0"/>
              <a:t>T</a:t>
            </a:r>
            <a:r>
              <a:rPr lang="cs-CZ" dirty="0" smtClean="0"/>
              <a:t> statistiky: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Z toho plyne tvar 100(1–</a:t>
            </a:r>
            <a:r>
              <a:rPr lang="el-GR" dirty="0" smtClean="0"/>
              <a:t>α</a:t>
            </a:r>
            <a:r>
              <a:rPr lang="cs-CZ" dirty="0" smtClean="0"/>
              <a:t>)% intervalu spolehlivosti pro </a:t>
            </a:r>
            <a:r>
              <a:rPr lang="el-GR" dirty="0" smtClean="0"/>
              <a:t>μ</a:t>
            </a:r>
            <a:r>
              <a:rPr lang="cs-CZ" dirty="0" smtClean="0"/>
              <a:t> v případě, že neznáme hodnotu </a:t>
            </a:r>
            <a:r>
              <a:rPr lang="el-GR" dirty="0" smtClean="0"/>
              <a:t>σ</a:t>
            </a:r>
            <a:r>
              <a:rPr lang="cs-CZ" dirty="0" smtClean="0"/>
              <a:t>:</a:t>
            </a:r>
          </a:p>
        </p:txBody>
      </p:sp>
      <p:graphicFrame>
        <p:nvGraphicFramePr>
          <p:cNvPr id="75778" name="Object 1"/>
          <p:cNvGraphicFramePr>
            <a:graphicFrameLocks noChangeAspect="1"/>
          </p:cNvGraphicFramePr>
          <p:nvPr/>
        </p:nvGraphicFramePr>
        <p:xfrm>
          <a:off x="1353344" y="3857628"/>
          <a:ext cx="6437313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20" name="Rovnice" r:id="rId4" imgW="4089240" imgH="482400" progId="Equation.3">
                  <p:embed/>
                </p:oleObj>
              </mc:Choice>
              <mc:Fallback>
                <p:oleObj name="Rovnice" r:id="rId4" imgW="4089240" imgH="482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3344" y="3857628"/>
                        <a:ext cx="6437313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5" name="Object 6"/>
          <p:cNvGraphicFramePr>
            <a:graphicFrameLocks noChangeAspect="1"/>
          </p:cNvGraphicFramePr>
          <p:nvPr/>
        </p:nvGraphicFramePr>
        <p:xfrm>
          <a:off x="6000760" y="2419632"/>
          <a:ext cx="2090737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21" name="Rovnice" r:id="rId6" imgW="1295280" imgH="406080" progId="Equation.3">
                  <p:embed/>
                </p:oleObj>
              </mc:Choice>
              <mc:Fallback>
                <p:oleObj name="Rovnice" r:id="rId6" imgW="1295280" imgH="4060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60" y="2419632"/>
                        <a:ext cx="2090737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6" name="Object 5"/>
          <p:cNvGraphicFramePr>
            <a:graphicFrameLocks noChangeAspect="1"/>
          </p:cNvGraphicFramePr>
          <p:nvPr/>
        </p:nvGraphicFramePr>
        <p:xfrm>
          <a:off x="3357554" y="1666867"/>
          <a:ext cx="2300287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22" name="Rovnice" r:id="rId8" imgW="1460160" imgH="393480" progId="Equation.3">
                  <p:embed/>
                </p:oleObj>
              </mc:Choice>
              <mc:Fallback>
                <p:oleObj name="Rovnice" r:id="rId8" imgW="146016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54" y="1666867"/>
                        <a:ext cx="2300287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7" name="Object 7"/>
          <p:cNvGraphicFramePr>
            <a:graphicFrameLocks noChangeAspect="1"/>
          </p:cNvGraphicFramePr>
          <p:nvPr/>
        </p:nvGraphicFramePr>
        <p:xfrm>
          <a:off x="2230438" y="5643563"/>
          <a:ext cx="4684712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23" name="Rovnice" r:id="rId10" imgW="2971800" imgH="253800" progId="Equation.3">
                  <p:embed/>
                </p:oleObj>
              </mc:Choice>
              <mc:Fallback>
                <p:oleObj name="Rovnice" r:id="rId10" imgW="2971800" imgH="253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0438" y="5643563"/>
                        <a:ext cx="4684712" cy="401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konstrukce intervalu spolehlivosti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9" y="1571612"/>
            <a:ext cx="7415242" cy="4324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Chceme sestrojit 95% IS pro odhad střední hodnoty systolického tlaku studentů vysokých škol. </a:t>
            </a:r>
          </a:p>
        </p:txBody>
      </p:sp>
      <p:graphicFrame>
        <p:nvGraphicFramePr>
          <p:cNvPr id="82946" name="Object 5"/>
          <p:cNvGraphicFramePr>
            <a:graphicFrameLocks noChangeAspect="1"/>
          </p:cNvGraphicFramePr>
          <p:nvPr/>
        </p:nvGraphicFramePr>
        <p:xfrm>
          <a:off x="1117600" y="2357430"/>
          <a:ext cx="2740025" cy="181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2" name="Rovnice" r:id="rId4" imgW="1739880" imgH="1155600" progId="Equation.3">
                  <p:embed/>
                </p:oleObj>
              </mc:Choice>
              <mc:Fallback>
                <p:oleObj name="Rovnice" r:id="rId4" imgW="1739880" imgH="1155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2357430"/>
                        <a:ext cx="2740025" cy="181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47" name="Object 3"/>
          <p:cNvGraphicFramePr>
            <a:graphicFrameLocks noChangeAspect="1"/>
          </p:cNvGraphicFramePr>
          <p:nvPr/>
        </p:nvGraphicFramePr>
        <p:xfrm>
          <a:off x="1786731" y="4572008"/>
          <a:ext cx="5665788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3" name="Rovnice" r:id="rId6" imgW="3593880" imgH="253800" progId="Equation.3">
                  <p:embed/>
                </p:oleObj>
              </mc:Choice>
              <mc:Fallback>
                <p:oleObj name="Rovnice" r:id="rId6" imgW="3593880" imgH="253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6731" y="4572008"/>
                        <a:ext cx="5665788" cy="401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Pravá složená závorka 5"/>
          <p:cNvSpPr/>
          <p:nvPr/>
        </p:nvSpPr>
        <p:spPr>
          <a:xfrm>
            <a:off x="4071934" y="2432018"/>
            <a:ext cx="214314" cy="1296000"/>
          </a:xfrm>
          <a:prstGeom prst="rightBrace">
            <a:avLst>
              <a:gd name="adj1" fmla="val 3318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348450" y="2889234"/>
            <a:ext cx="2042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naměřené hodnoty </a:t>
            </a:r>
            <a:endParaRPr lang="cs-CZ" dirty="0"/>
          </a:p>
        </p:txBody>
      </p:sp>
      <p:cxnSp>
        <p:nvCxnSpPr>
          <p:cNvPr id="10" name="Přímá spojovací šipka 9"/>
          <p:cNvCxnSpPr/>
          <p:nvPr/>
        </p:nvCxnSpPr>
        <p:spPr>
          <a:xfrm>
            <a:off x="3786182" y="4007440"/>
            <a:ext cx="50006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4348450" y="3817928"/>
            <a:ext cx="10298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z tabulek</a:t>
            </a:r>
            <a:endParaRPr lang="cs-CZ" dirty="0"/>
          </a:p>
        </p:txBody>
      </p:sp>
      <p:graphicFrame>
        <p:nvGraphicFramePr>
          <p:cNvPr id="82948" name="Object 4"/>
          <p:cNvGraphicFramePr>
            <a:graphicFrameLocks noChangeAspect="1"/>
          </p:cNvGraphicFramePr>
          <p:nvPr/>
        </p:nvGraphicFramePr>
        <p:xfrm>
          <a:off x="1376363" y="5125247"/>
          <a:ext cx="648652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4" name="Rovnice" r:id="rId8" imgW="4114800" imgH="266400" progId="Equation.3">
                  <p:embed/>
                </p:oleObj>
              </mc:Choice>
              <mc:Fallback>
                <p:oleObj name="Rovnice" r:id="rId8" imgW="4114800" imgH="266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6363" y="5125247"/>
                        <a:ext cx="6486525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49" name="Object 5"/>
          <p:cNvGraphicFramePr>
            <a:graphicFrameLocks noChangeAspect="1"/>
          </p:cNvGraphicFramePr>
          <p:nvPr/>
        </p:nvGraphicFramePr>
        <p:xfrm>
          <a:off x="2997994" y="5699124"/>
          <a:ext cx="3243263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5" name="Rovnice" r:id="rId10" imgW="2057400" imgH="203040" progId="Equation.3">
                  <p:embed/>
                </p:oleObj>
              </mc:Choice>
              <mc:Fallback>
                <p:oleObj name="Rovnice" r:id="rId10" imgW="205740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7994" y="5699124"/>
                        <a:ext cx="3243263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Šířka intervalu spolehlivosti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643050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Co ovlivňuje šířku intervalu spolehlivosti?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342900" indent="-342900">
              <a:lnSpc>
                <a:spcPct val="135000"/>
              </a:lnSpc>
              <a:buFont typeface="+mj-lt"/>
              <a:buAutoNum type="arabicPeriod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Velikost vzorku </a:t>
            </a:r>
            <a:r>
              <a:rPr lang="cs-CZ" dirty="0" smtClean="0">
                <a:solidFill>
                  <a:srgbClr val="FF0000"/>
                </a:solidFill>
              </a:rPr>
              <a:t>– s rostoucí velikostí vzorku je IS užší (máme více informace a odhad je přesnější), zároveň se kvantily </a:t>
            </a:r>
            <a:r>
              <a:rPr lang="cs-CZ" i="1" dirty="0" smtClean="0">
                <a:solidFill>
                  <a:srgbClr val="FF0000"/>
                </a:solidFill>
              </a:rPr>
              <a:t>t</a:t>
            </a:r>
            <a:r>
              <a:rPr lang="cs-CZ" dirty="0" smtClean="0">
                <a:solidFill>
                  <a:srgbClr val="FF0000"/>
                </a:solidFill>
              </a:rPr>
              <a:t> rozdělení blíží kvantilům standardizovaného normálního rozdělení.</a:t>
            </a:r>
          </a:p>
          <a:p>
            <a:pPr marL="342900" indent="-342900">
              <a:lnSpc>
                <a:spcPct val="135000"/>
              </a:lnSpc>
              <a:buFont typeface="+mj-lt"/>
              <a:buAutoNum type="arabicPeriod"/>
              <a:defRPr/>
            </a:pPr>
            <a:r>
              <a:rPr lang="cs-CZ" dirty="0" smtClean="0"/>
              <a:t>Variabilita náhodné veličiny</a:t>
            </a:r>
          </a:p>
          <a:p>
            <a:pPr marL="342900" indent="-342900">
              <a:lnSpc>
                <a:spcPct val="135000"/>
              </a:lnSpc>
              <a:buFont typeface="+mj-lt"/>
              <a:buAutoNum type="arabicPeriod"/>
              <a:defRPr/>
            </a:pPr>
            <a:r>
              <a:rPr lang="cs-CZ" dirty="0" smtClean="0"/>
              <a:t>Spolehlivost, kterou požadujeme</a:t>
            </a:r>
            <a:endParaRPr lang="en-US" dirty="0" smtClean="0"/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1096963" y="2598735"/>
          <a:ext cx="6950075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4" name="Rovnice" r:id="rId4" imgW="4406760" imgH="253800" progId="Equation.3">
                  <p:embed/>
                </p:oleObj>
              </mc:Choice>
              <mc:Fallback>
                <p:oleObj name="Rovnice" r:id="rId4" imgW="4406760" imgH="253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6963" y="2598735"/>
                        <a:ext cx="6950075" cy="401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Přímá spojovací šipka 7"/>
          <p:cNvCxnSpPr/>
          <p:nvPr/>
        </p:nvCxnSpPr>
        <p:spPr>
          <a:xfrm flipV="1">
            <a:off x="2500298" y="2928934"/>
            <a:ext cx="2286016" cy="71438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flipV="1">
            <a:off x="2643174" y="2928934"/>
            <a:ext cx="3000396" cy="71438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Šířka intervalu spolehlivosti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643050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Co ovlivňuje šířku intervalu spolehlivosti?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342900" indent="-342900">
              <a:lnSpc>
                <a:spcPct val="135000"/>
              </a:lnSpc>
              <a:buFont typeface="+mj-lt"/>
              <a:buAutoNum type="arabicPeriod"/>
              <a:defRPr/>
            </a:pPr>
            <a:r>
              <a:rPr lang="cs-CZ" dirty="0" smtClean="0"/>
              <a:t>Velikost vzorku</a:t>
            </a:r>
          </a:p>
          <a:p>
            <a:pPr marL="342900" indent="-342900">
              <a:lnSpc>
                <a:spcPct val="135000"/>
              </a:lnSpc>
              <a:buFont typeface="+mj-lt"/>
              <a:buAutoNum type="arabicPeriod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Variabilita náhodné veličiny </a:t>
            </a:r>
            <a:r>
              <a:rPr lang="cs-CZ" dirty="0" smtClean="0">
                <a:solidFill>
                  <a:srgbClr val="FF0000"/>
                </a:solidFill>
              </a:rPr>
              <a:t>– čím náhodná veličina vykazuje větší variabilitu, tím je IS pro odhad střední hodnoty širší, tedy odhad je méně přesný.</a:t>
            </a:r>
          </a:p>
          <a:p>
            <a:pPr marL="342900" indent="-342900">
              <a:lnSpc>
                <a:spcPct val="135000"/>
              </a:lnSpc>
              <a:buFont typeface="+mj-lt"/>
              <a:buAutoNum type="arabicPeriod"/>
              <a:defRPr/>
            </a:pPr>
            <a:r>
              <a:rPr lang="cs-CZ" dirty="0" smtClean="0"/>
              <a:t>Spolehlivost, kterou požadujeme</a:t>
            </a:r>
            <a:endParaRPr lang="en-US" dirty="0" smtClean="0"/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1096963" y="2598735"/>
          <a:ext cx="6950075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8" name="Rovnice" r:id="rId4" imgW="4406760" imgH="253800" progId="Equation.3">
                  <p:embed/>
                </p:oleObj>
              </mc:Choice>
              <mc:Fallback>
                <p:oleObj name="Rovnice" r:id="rId4" imgW="4406760" imgH="253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6963" y="2598735"/>
                        <a:ext cx="6950075" cy="401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Přímá spojovací šipka 7"/>
          <p:cNvCxnSpPr/>
          <p:nvPr/>
        </p:nvCxnSpPr>
        <p:spPr>
          <a:xfrm flipV="1">
            <a:off x="3571868" y="2749114"/>
            <a:ext cx="1285884" cy="125139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Intervalový odhad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9" y="1500174"/>
            <a:ext cx="741524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r>
              <a:rPr lang="cs-CZ" sz="2000" dirty="0" smtClean="0"/>
              <a:t>Bodový odhad je prvním krokem ve statistickém popisu dat.</a:t>
            </a:r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endParaRPr lang="cs-CZ" sz="2000" dirty="0" smtClean="0"/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r>
              <a:rPr lang="cs-CZ" sz="2000" dirty="0" smtClean="0"/>
              <a:t>Co nám říká jedno číslo? Studie 1 může publikovat číslo </a:t>
            </a:r>
            <a:r>
              <a:rPr lang="cs-CZ" sz="2000" i="1" dirty="0" smtClean="0"/>
              <a:t>x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, studie 2 číslo </a:t>
            </a:r>
            <a:r>
              <a:rPr lang="cs-CZ" sz="2000" i="1" dirty="0" smtClean="0"/>
              <a:t>x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. Které je správnější, lepší, přesnější?</a:t>
            </a:r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endParaRPr lang="cs-CZ" sz="2000" dirty="0" smtClean="0"/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r>
              <a:rPr lang="cs-CZ" sz="2000" dirty="0" smtClean="0"/>
              <a:t>Bodový odhad je sám o sobě nedostatečný pro popis parametru rozdělení pravděpodobnosti náhodné veličiny.</a:t>
            </a:r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endParaRPr lang="cs-CZ" sz="2000" dirty="0" smtClean="0"/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Zajímá nás přesnost (spolehlivost) bodového odhadu.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Obrázek 3" descr="600px-Icon-Warning-Red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37156" y="5995148"/>
            <a:ext cx="86400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Šířka intervalu spolehlivosti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643050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Co ovlivňuje šířku intervalu spolehlivosti?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342900" indent="-342900">
              <a:lnSpc>
                <a:spcPct val="135000"/>
              </a:lnSpc>
              <a:buFont typeface="+mj-lt"/>
              <a:buAutoNum type="arabicPeriod"/>
              <a:defRPr/>
            </a:pPr>
            <a:r>
              <a:rPr lang="cs-CZ" dirty="0" smtClean="0"/>
              <a:t>Velikost vzorku</a:t>
            </a:r>
          </a:p>
          <a:p>
            <a:pPr marL="342900" indent="-342900">
              <a:lnSpc>
                <a:spcPct val="135000"/>
              </a:lnSpc>
              <a:buFont typeface="+mj-lt"/>
              <a:buAutoNum type="arabicPeriod"/>
              <a:defRPr/>
            </a:pPr>
            <a:r>
              <a:rPr lang="cs-CZ" dirty="0" smtClean="0"/>
              <a:t>Variabilita náhodné veličiny </a:t>
            </a:r>
          </a:p>
          <a:p>
            <a:pPr marL="342900" indent="-342900">
              <a:lnSpc>
                <a:spcPct val="135000"/>
              </a:lnSpc>
              <a:buFont typeface="+mj-lt"/>
              <a:buAutoNum type="arabicPeriod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Spolehlivost, kterou požadujeme </a:t>
            </a:r>
            <a:r>
              <a:rPr lang="cs-CZ" dirty="0" smtClean="0">
                <a:solidFill>
                  <a:srgbClr val="FF0000"/>
                </a:solidFill>
              </a:rPr>
              <a:t>– chceme-li mít větší jistotu, že náš IS pokrývá neznámou střední hodnotu, IS musí být samozřejmě širší, stačí-li nám menší spolehlivost, bude užší. Standardně se používá 95% IS (ale také 90% anebo 99%)</a:t>
            </a:r>
            <a:endParaRPr lang="en-US" dirty="0" smtClean="0">
              <a:solidFill>
                <a:srgbClr val="FF0000"/>
              </a:solidFill>
            </a:endParaRPr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1096963" y="2598735"/>
          <a:ext cx="6950075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2" name="Rovnice" r:id="rId4" imgW="4406760" imgH="253800" progId="Equation.3">
                  <p:embed/>
                </p:oleObj>
              </mc:Choice>
              <mc:Fallback>
                <p:oleObj name="Rovnice" r:id="rId4" imgW="4406760" imgH="253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6963" y="2598735"/>
                        <a:ext cx="6950075" cy="401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Přímá spojovací šipka 7"/>
          <p:cNvCxnSpPr/>
          <p:nvPr/>
        </p:nvCxnSpPr>
        <p:spPr>
          <a:xfrm rot="5400000" flipH="1" flipV="1">
            <a:off x="3889946" y="2968046"/>
            <a:ext cx="1428760" cy="135053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Poznámka 1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Lze vytvořit i IS pro odhad parametru </a:t>
            </a:r>
            <a:r>
              <a:rPr lang="el-GR" dirty="0" smtClean="0"/>
              <a:t>σ</a:t>
            </a:r>
            <a:r>
              <a:rPr lang="cs-CZ" dirty="0" smtClean="0"/>
              <a:t>, který je založen na již zmíněné statistice </a:t>
            </a:r>
            <a:r>
              <a:rPr lang="cs-CZ" i="1" dirty="0" smtClean="0"/>
              <a:t>K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Lze vytvořit i IS pro odhad podílu dvou parametrů </a:t>
            </a:r>
            <a:r>
              <a:rPr lang="el-GR" dirty="0" smtClean="0"/>
              <a:t>σ</a:t>
            </a:r>
            <a:r>
              <a:rPr lang="cs-CZ" baseline="-25000" dirty="0" smtClean="0"/>
              <a:t>1</a:t>
            </a:r>
            <a:r>
              <a:rPr lang="cs-CZ" dirty="0" smtClean="0"/>
              <a:t> a </a:t>
            </a:r>
            <a:r>
              <a:rPr lang="el-GR" dirty="0" smtClean="0"/>
              <a:t>σ</a:t>
            </a:r>
            <a:r>
              <a:rPr lang="cs-CZ" baseline="-25000" dirty="0" smtClean="0"/>
              <a:t>2</a:t>
            </a:r>
            <a:r>
              <a:rPr lang="cs-CZ" dirty="0" smtClean="0"/>
              <a:t> (pomocí </a:t>
            </a:r>
            <a:r>
              <a:rPr lang="cs-CZ" i="1" dirty="0" smtClean="0"/>
              <a:t>F</a:t>
            </a:r>
            <a:r>
              <a:rPr lang="cs-CZ" dirty="0" smtClean="0"/>
              <a:t> statistiky). Ten lze použít pro hodnocení homogenity rozptylů dvou výběrů, která je jedním z předpokladů v testování hypotéz.</a:t>
            </a:r>
          </a:p>
        </p:txBody>
      </p:sp>
      <p:graphicFrame>
        <p:nvGraphicFramePr>
          <p:cNvPr id="77831" name="Object 5"/>
          <p:cNvGraphicFramePr>
            <a:graphicFrameLocks noChangeAspect="1"/>
          </p:cNvGraphicFramePr>
          <p:nvPr/>
        </p:nvGraphicFramePr>
        <p:xfrm>
          <a:off x="3421857" y="2024057"/>
          <a:ext cx="2300287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5" name="Rovnice" r:id="rId4" imgW="1460160" imgH="393480" progId="Equation.3">
                  <p:embed/>
                </p:oleObj>
              </mc:Choice>
              <mc:Fallback>
                <p:oleObj name="Rovnice" r:id="rId4" imgW="146016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1857" y="2024057"/>
                        <a:ext cx="2300287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Poznámka 2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Velmi důležitý je i IS pro odhad střední hodnoty rozdílu dvou náhodných veličin.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b="1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Známe-li </a:t>
            </a:r>
            <a:r>
              <a:rPr lang="el-GR" b="1" dirty="0" smtClean="0"/>
              <a:t>σ</a:t>
            </a:r>
            <a:r>
              <a:rPr lang="cs-CZ" b="1" baseline="-25000" dirty="0" smtClean="0"/>
              <a:t>1</a:t>
            </a:r>
            <a:r>
              <a:rPr lang="cs-CZ" b="1" dirty="0" smtClean="0"/>
              <a:t> a </a:t>
            </a:r>
            <a:r>
              <a:rPr lang="el-GR" b="1" dirty="0" smtClean="0"/>
              <a:t>σ</a:t>
            </a:r>
            <a:r>
              <a:rPr lang="cs-CZ" b="1" baseline="-25000" dirty="0" smtClean="0"/>
              <a:t>2</a:t>
            </a:r>
            <a:r>
              <a:rPr lang="cs-CZ" dirty="0" smtClean="0"/>
              <a:t>, provedeme standardizaci a pak odvodíme 100(1-</a:t>
            </a:r>
            <a:r>
              <a:rPr lang="el-GR" dirty="0" smtClean="0"/>
              <a:t>α</a:t>
            </a:r>
            <a:r>
              <a:rPr lang="cs-CZ" dirty="0" smtClean="0"/>
              <a:t>)% IS: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Neznáme-li </a:t>
            </a:r>
            <a:r>
              <a:rPr lang="el-GR" b="1" dirty="0" smtClean="0"/>
              <a:t>σ</a:t>
            </a:r>
            <a:r>
              <a:rPr lang="cs-CZ" b="1" baseline="-25000" dirty="0" smtClean="0"/>
              <a:t>1</a:t>
            </a:r>
            <a:r>
              <a:rPr lang="cs-CZ" b="1" dirty="0" smtClean="0"/>
              <a:t> a </a:t>
            </a:r>
            <a:r>
              <a:rPr lang="el-GR" b="1" dirty="0" smtClean="0"/>
              <a:t>σ</a:t>
            </a:r>
            <a:r>
              <a:rPr lang="cs-CZ" b="1" baseline="-25000" dirty="0" smtClean="0"/>
              <a:t>2</a:t>
            </a:r>
            <a:r>
              <a:rPr lang="cs-CZ" dirty="0" smtClean="0"/>
              <a:t>, použijeme statistiky </a:t>
            </a:r>
            <a:r>
              <a:rPr lang="cs-CZ" i="1" dirty="0" smtClean="0"/>
              <a:t>K</a:t>
            </a:r>
            <a:r>
              <a:rPr lang="cs-CZ" baseline="-25000" dirty="0" smtClean="0"/>
              <a:t>1</a:t>
            </a:r>
            <a:r>
              <a:rPr lang="cs-CZ" dirty="0" smtClean="0"/>
              <a:t> a </a:t>
            </a:r>
            <a:r>
              <a:rPr lang="cs-CZ" i="1" dirty="0" smtClean="0"/>
              <a:t>K</a:t>
            </a:r>
            <a:r>
              <a:rPr lang="cs-CZ" baseline="-25000" dirty="0" smtClean="0"/>
              <a:t>2</a:t>
            </a:r>
            <a:r>
              <a:rPr lang="cs-CZ" dirty="0" smtClean="0"/>
              <a:t>, abychom se zbavili </a:t>
            </a:r>
            <a:r>
              <a:rPr lang="el-GR" dirty="0" smtClean="0"/>
              <a:t>σ</a:t>
            </a:r>
            <a:r>
              <a:rPr lang="cs-CZ" baseline="-25000" dirty="0" smtClean="0"/>
              <a:t>1</a:t>
            </a:r>
            <a:r>
              <a:rPr lang="cs-CZ" dirty="0" smtClean="0"/>
              <a:t> a </a:t>
            </a:r>
            <a:r>
              <a:rPr lang="el-GR" dirty="0" smtClean="0"/>
              <a:t>σ</a:t>
            </a:r>
            <a:r>
              <a:rPr lang="cs-CZ" baseline="-25000" dirty="0" smtClean="0"/>
              <a:t>2</a:t>
            </a:r>
            <a:r>
              <a:rPr lang="cs-CZ" dirty="0" smtClean="0"/>
              <a:t>, výsledná statistika má opět Studentovo </a:t>
            </a:r>
            <a:r>
              <a:rPr lang="cs-CZ" i="1" dirty="0" smtClean="0"/>
              <a:t>t</a:t>
            </a:r>
            <a:r>
              <a:rPr lang="cs-CZ" dirty="0" smtClean="0"/>
              <a:t> rozdělení.</a:t>
            </a:r>
            <a:endParaRPr lang="en-US" dirty="0" smtClean="0"/>
          </a:p>
        </p:txBody>
      </p:sp>
      <p:graphicFrame>
        <p:nvGraphicFramePr>
          <p:cNvPr id="60419" name="Object 2"/>
          <p:cNvGraphicFramePr>
            <a:graphicFrameLocks noChangeAspect="1"/>
          </p:cNvGraphicFramePr>
          <p:nvPr/>
        </p:nvGraphicFramePr>
        <p:xfrm>
          <a:off x="937909" y="2092329"/>
          <a:ext cx="1500187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3" name="Rovnice" r:id="rId4" imgW="952200" imgH="228600" progId="Equation.3">
                  <p:embed/>
                </p:oleObj>
              </mc:Choice>
              <mc:Fallback>
                <p:oleObj name="Rovnice" r:id="rId4" imgW="9522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7909" y="2092329"/>
                        <a:ext cx="1500187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2" name="Object 2"/>
          <p:cNvGraphicFramePr>
            <a:graphicFrameLocks noChangeAspect="1"/>
          </p:cNvGraphicFramePr>
          <p:nvPr/>
        </p:nvGraphicFramePr>
        <p:xfrm>
          <a:off x="937909" y="2589216"/>
          <a:ext cx="14605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4" name="Rovnice" r:id="rId6" imgW="927000" imgH="228600" progId="Equation.3">
                  <p:embed/>
                </p:oleObj>
              </mc:Choice>
              <mc:Fallback>
                <p:oleObj name="Rovnice" r:id="rId6" imgW="9270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7909" y="2589216"/>
                        <a:ext cx="1460500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ravá složená závorka 11"/>
          <p:cNvSpPr/>
          <p:nvPr/>
        </p:nvSpPr>
        <p:spPr>
          <a:xfrm>
            <a:off x="2500298" y="2092329"/>
            <a:ext cx="214314" cy="900000"/>
          </a:xfrm>
          <a:prstGeom prst="rightBrace">
            <a:avLst>
              <a:gd name="adj1" fmla="val 3318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77833" name="Object 2"/>
          <p:cNvGraphicFramePr>
            <a:graphicFrameLocks noChangeAspect="1"/>
          </p:cNvGraphicFramePr>
          <p:nvPr/>
        </p:nvGraphicFramePr>
        <p:xfrm>
          <a:off x="4657745" y="2297399"/>
          <a:ext cx="270033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5" name="Rovnice" r:id="rId8" imgW="1714320" imgH="291960" progId="Equation.3">
                  <p:embed/>
                </p:oleObj>
              </mc:Choice>
              <mc:Fallback>
                <p:oleObj name="Rovnice" r:id="rId8" imgW="1714320" imgH="2919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7745" y="2297399"/>
                        <a:ext cx="2700337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2825750" y="2043110"/>
          <a:ext cx="1439863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6" name="Rovnice" r:id="rId10" imgW="914400" imgH="291960" progId="Equation.3">
                  <p:embed/>
                </p:oleObj>
              </mc:Choice>
              <mc:Fallback>
                <p:oleObj name="Rovnice" r:id="rId10" imgW="914400" imgH="29196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750" y="2043110"/>
                        <a:ext cx="1439863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2814638" y="2539997"/>
          <a:ext cx="142081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7" name="Rovnice" r:id="rId12" imgW="901440" imgH="291960" progId="Equation.3">
                  <p:embed/>
                </p:oleObj>
              </mc:Choice>
              <mc:Fallback>
                <p:oleObj name="Rovnice" r:id="rId12" imgW="901440" imgH="29196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4638" y="2539997"/>
                        <a:ext cx="1420812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Pravá složená závorka 16"/>
          <p:cNvSpPr/>
          <p:nvPr/>
        </p:nvSpPr>
        <p:spPr>
          <a:xfrm>
            <a:off x="4357686" y="2092323"/>
            <a:ext cx="214314" cy="900000"/>
          </a:xfrm>
          <a:prstGeom prst="rightBrace">
            <a:avLst>
              <a:gd name="adj1" fmla="val 3318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87049" name="Object 9"/>
          <p:cNvGraphicFramePr>
            <a:graphicFrameLocks noChangeAspect="1"/>
          </p:cNvGraphicFramePr>
          <p:nvPr/>
        </p:nvGraphicFramePr>
        <p:xfrm>
          <a:off x="1296988" y="3784600"/>
          <a:ext cx="6551612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8" name="Rovnice" r:id="rId14" imgW="4152600" imgH="342720" progId="Equation.3">
                  <p:embed/>
                </p:oleObj>
              </mc:Choice>
              <mc:Fallback>
                <p:oleObj name="Rovnice" r:id="rId14" imgW="4152600" imgH="34272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88" y="3784600"/>
                        <a:ext cx="6551612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1" name="Object 11"/>
          <p:cNvGraphicFramePr>
            <a:graphicFrameLocks noChangeAspect="1"/>
          </p:cNvGraphicFramePr>
          <p:nvPr/>
        </p:nvGraphicFramePr>
        <p:xfrm>
          <a:off x="1287463" y="5389563"/>
          <a:ext cx="65722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9" name="Rovnice" r:id="rId16" imgW="4165560" imgH="342720" progId="Equation.3">
                  <p:embed/>
                </p:oleObj>
              </mc:Choice>
              <mc:Fallback>
                <p:oleObj name="Rovnice" r:id="rId16" imgW="4165560" imgH="34272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463" y="5389563"/>
                        <a:ext cx="6572250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err="1" smtClean="0"/>
              <a:t>Radiofrekvenční</a:t>
            </a:r>
            <a:r>
              <a:rPr lang="cs-CZ" dirty="0" smtClean="0"/>
              <a:t> ablace tkáně slinivky břišní u prasat. Sledujeme vliv typu chlazení okolních struktur (A – žádné, B – průplach vodou) na největší rozměr nekrózy. Zajímá nás rozdíl v efektu obou typů chlazení a jeho 95% IS.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Dosadíme do vzorce s použitím příslušného </a:t>
            </a:r>
            <a:r>
              <a:rPr lang="cs-CZ" i="1" dirty="0" smtClean="0"/>
              <a:t>t</a:t>
            </a:r>
            <a:r>
              <a:rPr lang="cs-CZ" dirty="0" smtClean="0"/>
              <a:t> kvantilu:</a:t>
            </a:r>
            <a:endParaRPr lang="en-US" dirty="0" smtClean="0"/>
          </a:p>
        </p:txBody>
      </p:sp>
      <p:graphicFrame>
        <p:nvGraphicFramePr>
          <p:cNvPr id="88066" name="Object 5"/>
          <p:cNvGraphicFramePr>
            <a:graphicFrameLocks noChangeAspect="1"/>
          </p:cNvGraphicFramePr>
          <p:nvPr/>
        </p:nvGraphicFramePr>
        <p:xfrm>
          <a:off x="937924" y="2741613"/>
          <a:ext cx="781050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98" name="Rovnice" r:id="rId4" imgW="495000" imgH="457200" progId="Equation.3">
                  <p:embed/>
                </p:oleObj>
              </mc:Choice>
              <mc:Fallback>
                <p:oleObj name="Rovnice" r:id="rId4" imgW="4950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7924" y="2741613"/>
                        <a:ext cx="781050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67" name="Object 5"/>
          <p:cNvGraphicFramePr>
            <a:graphicFrameLocks noChangeAspect="1"/>
          </p:cNvGraphicFramePr>
          <p:nvPr/>
        </p:nvGraphicFramePr>
        <p:xfrm>
          <a:off x="2203450" y="2741613"/>
          <a:ext cx="1362075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99" name="Rovnice" r:id="rId6" imgW="863280" imgH="457200" progId="Equation.3">
                  <p:embed/>
                </p:oleObj>
              </mc:Choice>
              <mc:Fallback>
                <p:oleObj name="Rovnice" r:id="rId6" imgW="86328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3450" y="2741613"/>
                        <a:ext cx="1362075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68" name="Object 5"/>
          <p:cNvGraphicFramePr>
            <a:graphicFrameLocks noChangeAspect="1"/>
          </p:cNvGraphicFramePr>
          <p:nvPr/>
        </p:nvGraphicFramePr>
        <p:xfrm>
          <a:off x="5991225" y="2700338"/>
          <a:ext cx="2620963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00" name="Rovnice" r:id="rId8" imgW="1663560" imgH="507960" progId="Equation.3">
                  <p:embed/>
                </p:oleObj>
              </mc:Choice>
              <mc:Fallback>
                <p:oleObj name="Rovnice" r:id="rId8" imgW="1663560" imgH="5079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1225" y="2700338"/>
                        <a:ext cx="2620963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69" name="Object 5"/>
          <p:cNvGraphicFramePr>
            <a:graphicFrameLocks noChangeAspect="1"/>
          </p:cNvGraphicFramePr>
          <p:nvPr/>
        </p:nvGraphicFramePr>
        <p:xfrm>
          <a:off x="6032507" y="3717032"/>
          <a:ext cx="1419813" cy="36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01" name="Rovnice" r:id="rId10" imgW="850680" imgH="215640" progId="Equation.3">
                  <p:embed/>
                </p:oleObj>
              </mc:Choice>
              <mc:Fallback>
                <p:oleObj name="Rovnice" r:id="rId10" imgW="8506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7" y="3717032"/>
                        <a:ext cx="1419813" cy="36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0" name="Object 6"/>
          <p:cNvGraphicFramePr>
            <a:graphicFrameLocks noChangeAspect="1"/>
          </p:cNvGraphicFramePr>
          <p:nvPr/>
        </p:nvGraphicFramePr>
        <p:xfrm>
          <a:off x="1218844" y="4365104"/>
          <a:ext cx="6706312" cy="50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02" name="Rovnice" r:id="rId12" imgW="4381200" imgH="330120" progId="Equation.3">
                  <p:embed/>
                </p:oleObj>
              </mc:Choice>
              <mc:Fallback>
                <p:oleObj name="Rovnice" r:id="rId12" imgW="4381200" imgH="33012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8844" y="4365104"/>
                        <a:ext cx="6706312" cy="50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1" name="Object 7"/>
          <p:cNvGraphicFramePr>
            <a:graphicFrameLocks noChangeAspect="1"/>
          </p:cNvGraphicFramePr>
          <p:nvPr/>
        </p:nvGraphicFramePr>
        <p:xfrm>
          <a:off x="4056063" y="2741613"/>
          <a:ext cx="1481137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03" name="Rovnice" r:id="rId14" imgW="939600" imgH="457200" progId="Equation.3">
                  <p:embed/>
                </p:oleObj>
              </mc:Choice>
              <mc:Fallback>
                <p:oleObj name="Rovnice" r:id="rId14" imgW="939600" imgH="457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6063" y="2741613"/>
                        <a:ext cx="1481137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2" name="Object 8"/>
          <p:cNvGraphicFramePr>
            <a:graphicFrameLocks noChangeAspect="1"/>
          </p:cNvGraphicFramePr>
          <p:nvPr/>
        </p:nvGraphicFramePr>
        <p:xfrm>
          <a:off x="595313" y="5103813"/>
          <a:ext cx="5991088" cy="46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04" name="Rovnice" r:id="rId16" imgW="3733560" imgH="291960" progId="Equation.3">
                  <p:embed/>
                </p:oleObj>
              </mc:Choice>
              <mc:Fallback>
                <p:oleObj name="Rovnice" r:id="rId16" imgW="3733560" imgH="29196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313" y="5103813"/>
                        <a:ext cx="5991088" cy="46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3" name="Object 9"/>
          <p:cNvGraphicFramePr>
            <a:graphicFrameLocks noChangeAspect="1"/>
          </p:cNvGraphicFramePr>
          <p:nvPr/>
        </p:nvGraphicFramePr>
        <p:xfrm>
          <a:off x="595313" y="5826125"/>
          <a:ext cx="221773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05" name="Rovnice" r:id="rId18" imgW="1498320" imgH="215640" progId="Equation.3">
                  <p:embed/>
                </p:oleObj>
              </mc:Choice>
              <mc:Fallback>
                <p:oleObj name="Rovnice" r:id="rId18" imgW="149832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313" y="5826125"/>
                        <a:ext cx="2217737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Poznámka 3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Interval spolehlivosti počítá pouze s variabilitou danou náhodným výběrem, nepočítá se zdroji systematického zkreslení.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Příklady</a:t>
            </a:r>
            <a:r>
              <a:rPr lang="cs-CZ" dirty="0" smtClean="0"/>
              <a:t>: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Měření krevního tlaku může být systematicky zkresleno starým měřidlem („</a:t>
            </a:r>
            <a:r>
              <a:rPr lang="cs-CZ" dirty="0" err="1" smtClean="0"/>
              <a:t>technical</a:t>
            </a:r>
            <a:r>
              <a:rPr lang="cs-CZ" dirty="0" smtClean="0"/>
              <a:t> </a:t>
            </a:r>
            <a:r>
              <a:rPr lang="cs-CZ" dirty="0" err="1" smtClean="0"/>
              <a:t>bias</a:t>
            </a:r>
            <a:r>
              <a:rPr lang="cs-CZ" dirty="0" smtClean="0"/>
              <a:t>“).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Měření krevního tlaku může být systematicky zkresleno tím, že se do studie přihlásí pouze určitá skupina osob („</a:t>
            </a:r>
            <a:r>
              <a:rPr lang="cs-CZ" dirty="0" err="1" smtClean="0"/>
              <a:t>selection</a:t>
            </a:r>
            <a:r>
              <a:rPr lang="cs-CZ" dirty="0" smtClean="0"/>
              <a:t> </a:t>
            </a:r>
            <a:r>
              <a:rPr lang="cs-CZ" dirty="0" err="1" smtClean="0"/>
              <a:t>bias</a:t>
            </a:r>
            <a:r>
              <a:rPr lang="cs-CZ" dirty="0" smtClean="0"/>
              <a:t>“).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73223"/>
            <a:ext cx="7772400" cy="1470025"/>
          </a:xfrm>
        </p:spPr>
        <p:txBody>
          <a:bodyPr>
            <a:normAutofit/>
          </a:bodyPr>
          <a:lstStyle/>
          <a:p>
            <a:r>
              <a:rPr lang="cs-CZ" sz="4000" dirty="0" smtClean="0"/>
              <a:t>2.</a:t>
            </a:r>
            <a:r>
              <a:rPr lang="en-US" sz="4000" dirty="0" smtClean="0"/>
              <a:t> </a:t>
            </a:r>
            <a:r>
              <a:rPr lang="cs-CZ" sz="4000" dirty="0" smtClean="0"/>
              <a:t>Variabilita pozorování a variabilita výběrového průměru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Populace a náhodná veličina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9" y="1500174"/>
            <a:ext cx="4136249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sz="1400" b="1" dirty="0" smtClean="0"/>
              <a:t>Cílová populace</a:t>
            </a:r>
            <a:r>
              <a:rPr lang="cs-CZ" sz="1400" dirty="0" smtClean="0"/>
              <a:t> – skupina subjektů, o které chceme zjistit nějakou informaci.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sz="1400" dirty="0" smtClean="0"/>
              <a:t>Realizujeme-li náhodně výběr z cílové populace, dostaneme </a:t>
            </a:r>
            <a:r>
              <a:rPr lang="cs-CZ" sz="1400" b="1" dirty="0" smtClean="0"/>
              <a:t>výběrovou populaci</a:t>
            </a:r>
            <a:r>
              <a:rPr lang="cs-CZ" sz="1400" dirty="0" smtClean="0"/>
              <a:t> (experimentální vzorek).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sz="1400" b="1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sz="1400" b="1" dirty="0" smtClean="0"/>
              <a:t>Znak </a:t>
            </a:r>
            <a:r>
              <a:rPr lang="cs-CZ" sz="1400" b="1" i="1" dirty="0" smtClean="0"/>
              <a:t>X</a:t>
            </a:r>
            <a:r>
              <a:rPr lang="cs-CZ" sz="1400" b="1" dirty="0" smtClean="0"/>
              <a:t> = náhodná veličina </a:t>
            </a:r>
            <a:r>
              <a:rPr lang="cs-CZ" sz="1400" b="1" i="1" dirty="0" smtClean="0"/>
              <a:t>X</a:t>
            </a:r>
            <a:r>
              <a:rPr lang="cs-CZ" sz="1400" b="1" dirty="0" smtClean="0"/>
              <a:t> </a:t>
            </a:r>
            <a:r>
              <a:rPr lang="cs-CZ" sz="1400" dirty="0" smtClean="0"/>
              <a:t>– vlastnost, která nás zajímá.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sz="1400" b="1" dirty="0" smtClean="0"/>
              <a:t>Realizace náhodné veličiny </a:t>
            </a:r>
            <a:r>
              <a:rPr lang="cs-CZ" sz="1400" dirty="0" smtClean="0"/>
              <a:t>– reálné číslo, pozorovaná hodnota na vybraném subjektu.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sz="1400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sz="1400" b="1" dirty="0" smtClean="0"/>
              <a:t>Náhodný výběr </a:t>
            </a:r>
            <a:r>
              <a:rPr lang="cs-CZ" sz="1400" dirty="0" smtClean="0"/>
              <a:t>– množina </a:t>
            </a:r>
            <a:r>
              <a:rPr lang="cs-CZ" sz="1400" i="1" dirty="0" smtClean="0"/>
              <a:t>n</a:t>
            </a:r>
            <a:r>
              <a:rPr lang="cs-CZ" sz="1400" dirty="0" smtClean="0"/>
              <a:t> nezávislých náhodných veličin se stejným rozdělením: </a:t>
            </a:r>
            <a:r>
              <a:rPr lang="cs-CZ" sz="1400" i="1" dirty="0" smtClean="0"/>
              <a:t>X</a:t>
            </a:r>
            <a:r>
              <a:rPr lang="cs-CZ" sz="1400" baseline="-25000" dirty="0" smtClean="0"/>
              <a:t>1</a:t>
            </a:r>
            <a:r>
              <a:rPr lang="cs-CZ" sz="1400" dirty="0" smtClean="0"/>
              <a:t>, </a:t>
            </a:r>
            <a:r>
              <a:rPr lang="cs-CZ" sz="1400" i="1" dirty="0" smtClean="0"/>
              <a:t>X</a:t>
            </a:r>
            <a:r>
              <a:rPr lang="cs-CZ" sz="1400" baseline="-25000" dirty="0" smtClean="0"/>
              <a:t>2</a:t>
            </a:r>
            <a:r>
              <a:rPr lang="cs-CZ" sz="1400" dirty="0" smtClean="0"/>
              <a:t>,…, </a:t>
            </a:r>
            <a:r>
              <a:rPr lang="cs-CZ" sz="1400" i="1" dirty="0" err="1" smtClean="0"/>
              <a:t>X</a:t>
            </a:r>
            <a:r>
              <a:rPr lang="cs-CZ" sz="1400" baseline="-25000" dirty="0" err="1" smtClean="0"/>
              <a:t>n</a:t>
            </a:r>
            <a:r>
              <a:rPr lang="cs-CZ" sz="1400" dirty="0" smtClean="0"/>
              <a:t>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sz="1400" b="1" dirty="0" smtClean="0"/>
              <a:t>Realizace náhodného výběru </a:t>
            </a:r>
            <a:r>
              <a:rPr lang="cs-CZ" sz="1400" dirty="0" smtClean="0"/>
              <a:t>– reálná čísla, hodnoty pozorované na výběrové populaci.</a:t>
            </a:r>
          </a:p>
        </p:txBody>
      </p:sp>
      <p:graphicFrame>
        <p:nvGraphicFramePr>
          <p:cNvPr id="46" name="Diagram 45"/>
          <p:cNvGraphicFramePr/>
          <p:nvPr/>
        </p:nvGraphicFramePr>
        <p:xfrm>
          <a:off x="5786446" y="1500174"/>
          <a:ext cx="2286016" cy="2135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0" name="Skupina 59"/>
          <p:cNvGrpSpPr/>
          <p:nvPr/>
        </p:nvGrpSpPr>
        <p:grpSpPr>
          <a:xfrm>
            <a:off x="5214942" y="4000504"/>
            <a:ext cx="3643242" cy="2584915"/>
            <a:chOff x="393834" y="1428736"/>
            <a:chExt cx="3643242" cy="2584915"/>
          </a:xfrm>
        </p:grpSpPr>
        <p:graphicFrame>
          <p:nvGraphicFramePr>
            <p:cNvPr id="47" name="Diagram 46"/>
            <p:cNvGraphicFramePr/>
            <p:nvPr/>
          </p:nvGraphicFramePr>
          <p:xfrm>
            <a:off x="393834" y="1428736"/>
            <a:ext cx="2143140" cy="199229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  <p:grpSp>
          <p:nvGrpSpPr>
            <p:cNvPr id="48" name="Skupina 47"/>
            <p:cNvGrpSpPr/>
            <p:nvPr/>
          </p:nvGrpSpPr>
          <p:grpSpPr>
            <a:xfrm>
              <a:off x="1751156" y="2378880"/>
              <a:ext cx="2285920" cy="1634771"/>
              <a:chOff x="1643042" y="3021822"/>
              <a:chExt cx="2285920" cy="1634771"/>
            </a:xfrm>
          </p:grpSpPr>
          <p:pic>
            <p:nvPicPr>
              <p:cNvPr id="49" name="Obrázek 48" descr="dnormplot3.PNG"/>
              <p:cNvPicPr>
                <a:picLocks noChangeAspect="1"/>
              </p:cNvPicPr>
              <p:nvPr/>
            </p:nvPicPr>
            <p:blipFill>
              <a:blip r:embed="rId13" cstate="print"/>
              <a:srcRect l="17908" t="17850" r="11152" b="22926"/>
              <a:stretch>
                <a:fillRect/>
              </a:stretch>
            </p:blipFill>
            <p:spPr>
              <a:xfrm>
                <a:off x="2428860" y="3241320"/>
                <a:ext cx="1200154" cy="1000138"/>
              </a:xfrm>
              <a:prstGeom prst="rect">
                <a:avLst/>
              </a:prstGeom>
            </p:spPr>
          </p:pic>
          <p:sp>
            <p:nvSpPr>
              <p:cNvPr id="50" name="Elipsa 49"/>
              <p:cNvSpPr/>
              <p:nvPr/>
            </p:nvSpPr>
            <p:spPr>
              <a:xfrm>
                <a:off x="1776125" y="3021822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1" name="Rectangle 4"/>
              <p:cNvSpPr>
                <a:spLocks noChangeArrowheads="1"/>
              </p:cNvSpPr>
              <p:nvPr/>
            </p:nvSpPr>
            <p:spPr bwMode="auto">
              <a:xfrm>
                <a:off x="1643042" y="3049785"/>
                <a:ext cx="37061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l-GR" sz="1400" b="0" i="0" dirty="0" smtClean="0"/>
                  <a:t>ω</a:t>
                </a:r>
                <a:r>
                  <a:rPr lang="cs-CZ" sz="1400" b="0" i="0" baseline="-25000" dirty="0" smtClean="0"/>
                  <a:t>1</a:t>
                </a:r>
                <a:endParaRPr lang="el-GR" sz="1400" b="0" i="0" baseline="-25000" dirty="0"/>
              </a:p>
            </p:txBody>
          </p:sp>
          <p:cxnSp>
            <p:nvCxnSpPr>
              <p:cNvPr id="52" name="Přímá spojovací čára 51"/>
              <p:cNvCxnSpPr/>
              <p:nvPr/>
            </p:nvCxnSpPr>
            <p:spPr>
              <a:xfrm>
                <a:off x="1879438" y="4277378"/>
                <a:ext cx="198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Rectangle 4"/>
              <p:cNvSpPr>
                <a:spLocks noChangeArrowheads="1"/>
              </p:cNvSpPr>
              <p:nvPr/>
            </p:nvSpPr>
            <p:spPr bwMode="auto">
              <a:xfrm>
                <a:off x="3643306" y="4348816"/>
                <a:ext cx="28565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1400" b="1" i="0" dirty="0" smtClean="0"/>
                  <a:t>R</a:t>
                </a:r>
                <a:endParaRPr lang="el-GR" sz="1400" b="1" i="0" dirty="0"/>
              </a:p>
            </p:txBody>
          </p:sp>
          <p:cxnSp>
            <p:nvCxnSpPr>
              <p:cNvPr id="54" name="Přímá spojovací čára 53"/>
              <p:cNvCxnSpPr/>
              <p:nvPr/>
            </p:nvCxnSpPr>
            <p:spPr>
              <a:xfrm rot="5400000">
                <a:off x="1930708" y="4286256"/>
                <a:ext cx="14287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Rectangle 4"/>
              <p:cNvSpPr>
                <a:spLocks noChangeArrowheads="1"/>
              </p:cNvSpPr>
              <p:nvPr/>
            </p:nvSpPr>
            <p:spPr bwMode="auto">
              <a:xfrm>
                <a:off x="1859270" y="4348816"/>
                <a:ext cx="28565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1400" i="0" dirty="0" smtClean="0"/>
                  <a:t>0</a:t>
                </a:r>
                <a:endParaRPr lang="el-GR" sz="1400" i="0" dirty="0"/>
              </a:p>
            </p:txBody>
          </p:sp>
          <p:cxnSp>
            <p:nvCxnSpPr>
              <p:cNvPr id="56" name="Zakřivená spojovací čára 34"/>
              <p:cNvCxnSpPr/>
              <p:nvPr/>
            </p:nvCxnSpPr>
            <p:spPr>
              <a:xfrm rot="16200000" flipH="1">
                <a:off x="1923149" y="2936763"/>
                <a:ext cx="1116000" cy="1332000"/>
              </a:xfrm>
              <a:prstGeom prst="curvedConnector4">
                <a:avLst>
                  <a:gd name="adj1" fmla="val -14193"/>
                  <a:gd name="adj2" fmla="val 99710"/>
                </a:avLst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Přímá spojovací čára 56"/>
              <p:cNvCxnSpPr/>
              <p:nvPr/>
            </p:nvCxnSpPr>
            <p:spPr>
              <a:xfrm rot="5400000">
                <a:off x="3073716" y="4286256"/>
                <a:ext cx="14287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Rectangle 4"/>
              <p:cNvSpPr>
                <a:spLocks noChangeArrowheads="1"/>
              </p:cNvSpPr>
              <p:nvPr/>
            </p:nvSpPr>
            <p:spPr bwMode="auto">
              <a:xfrm>
                <a:off x="3002278" y="4348816"/>
                <a:ext cx="26321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1400" i="0" dirty="0" smtClean="0"/>
                  <a:t>x</a:t>
                </a:r>
                <a:endParaRPr lang="el-GR" sz="1400" i="0" dirty="0"/>
              </a:p>
            </p:txBody>
          </p:sp>
        </p:grpSp>
        <p:sp>
          <p:nvSpPr>
            <p:cNvPr id="59" name="Rectangle 4"/>
            <p:cNvSpPr>
              <a:spLocks noChangeArrowheads="1"/>
            </p:cNvSpPr>
            <p:nvPr/>
          </p:nvSpPr>
          <p:spPr bwMode="auto">
            <a:xfrm>
              <a:off x="2574077" y="1500174"/>
              <a:ext cx="89159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cs-CZ" sz="1400" b="0" i="0" dirty="0" smtClean="0"/>
                <a:t>Náhodná </a:t>
              </a:r>
            </a:p>
            <a:p>
              <a:pPr algn="ctr"/>
              <a:r>
                <a:rPr lang="cs-CZ" sz="1400" b="0" i="0" dirty="0" smtClean="0"/>
                <a:t>veličina </a:t>
              </a:r>
              <a:r>
                <a:rPr lang="cs-CZ" sz="1400" b="0" i="1" dirty="0" smtClean="0"/>
                <a:t>X</a:t>
              </a:r>
              <a:endParaRPr lang="el-GR" sz="1400" b="0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Pravděpodobnostní chování náhodné veličiny</a:t>
            </a:r>
            <a:endParaRPr lang="cs-CZ" dirty="0"/>
          </a:p>
        </p:txBody>
      </p:sp>
      <p:sp>
        <p:nvSpPr>
          <p:cNvPr id="72" name="Podnadpis 2"/>
          <p:cNvSpPr txBox="1">
            <a:spLocks/>
          </p:cNvSpPr>
          <p:nvPr/>
        </p:nvSpPr>
        <p:spPr>
          <a:xfrm>
            <a:off x="864379" y="1500174"/>
            <a:ext cx="7415242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i="1" dirty="0" smtClean="0"/>
              <a:t>F</a:t>
            </a:r>
            <a:r>
              <a:rPr lang="cs-CZ" dirty="0" smtClean="0"/>
              <a:t>(</a:t>
            </a:r>
            <a:r>
              <a:rPr lang="cs-CZ" i="1" dirty="0" smtClean="0"/>
              <a:t>x</a:t>
            </a:r>
            <a:r>
              <a:rPr lang="cs-CZ" dirty="0" smtClean="0"/>
              <a:t>), </a:t>
            </a:r>
            <a:r>
              <a:rPr lang="cs-CZ" i="1" dirty="0" smtClean="0"/>
              <a:t>f</a:t>
            </a:r>
            <a:r>
              <a:rPr lang="cs-CZ" dirty="0" smtClean="0"/>
              <a:t>(</a:t>
            </a:r>
            <a:r>
              <a:rPr lang="cs-CZ" i="1" dirty="0" smtClean="0"/>
              <a:t>x</a:t>
            </a:r>
            <a:r>
              <a:rPr lang="cs-CZ" dirty="0" smtClean="0"/>
              <a:t>) a </a:t>
            </a:r>
            <a:r>
              <a:rPr lang="cs-CZ" i="1" dirty="0" smtClean="0"/>
              <a:t>p</a:t>
            </a:r>
            <a:r>
              <a:rPr lang="cs-CZ" dirty="0" smtClean="0"/>
              <a:t>(</a:t>
            </a:r>
            <a:r>
              <a:rPr lang="cs-CZ" i="1" dirty="0" smtClean="0"/>
              <a:t>x</a:t>
            </a:r>
            <a:r>
              <a:rPr lang="cs-CZ" dirty="0" smtClean="0"/>
              <a:t>) – popisují chování náhodné veličiny úplně, ale složitě.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Dvě charakteristiky odráží vlastnosti rozdělení jedním číslem: </a:t>
            </a:r>
            <a:r>
              <a:rPr lang="cs-CZ" b="1" dirty="0" smtClean="0"/>
              <a:t>střední hodnota </a:t>
            </a:r>
            <a:r>
              <a:rPr lang="cs-CZ" dirty="0" smtClean="0"/>
              <a:t>a </a:t>
            </a:r>
            <a:r>
              <a:rPr lang="cs-CZ" b="1" dirty="0" smtClean="0"/>
              <a:t>rozptyl</a:t>
            </a:r>
            <a:r>
              <a:rPr lang="cs-CZ" dirty="0" smtClean="0"/>
              <a:t>. Odmocnina z rozptylu je </a:t>
            </a:r>
            <a:r>
              <a:rPr lang="cs-CZ" b="1" dirty="0" smtClean="0"/>
              <a:t>směrodatná odchylka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Platí následující:</a:t>
            </a:r>
          </a:p>
          <a:p>
            <a:pPr marL="639763" lvl="1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Jednotlivé realizace náhodné veličiny vykazují variabilitu (dle </a:t>
            </a:r>
            <a:r>
              <a:rPr lang="cs-CZ" i="1" dirty="0" smtClean="0"/>
              <a:t>SD</a:t>
            </a:r>
            <a:r>
              <a:rPr lang="cs-CZ" dirty="0" smtClean="0"/>
              <a:t>(</a:t>
            </a:r>
            <a:r>
              <a:rPr lang="cs-CZ" i="1" dirty="0" smtClean="0"/>
              <a:t>X</a:t>
            </a:r>
            <a:r>
              <a:rPr lang="cs-CZ" dirty="0" smtClean="0"/>
              <a:t>)).</a:t>
            </a:r>
          </a:p>
          <a:p>
            <a:pPr marL="639763" lvl="1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Jakákoliv statistika (např. průměr) je jako transformace náhodných veličin také náhodnou veličinou. Má tedy i rozdělení pravděpodobnosti.</a:t>
            </a:r>
          </a:p>
          <a:p>
            <a:pPr marL="639763" lvl="1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Jednotlivé realizace statistiky nad různými náhodnými výběry také vykazují variabilitu (opět úměrnou </a:t>
            </a:r>
            <a:r>
              <a:rPr lang="cs-CZ" i="1" dirty="0" smtClean="0"/>
              <a:t>SD</a:t>
            </a:r>
            <a:r>
              <a:rPr lang="cs-CZ" dirty="0" smtClean="0"/>
              <a:t>(</a:t>
            </a:r>
            <a:r>
              <a:rPr lang="cs-CZ" i="1" dirty="0" smtClean="0"/>
              <a:t>X</a:t>
            </a:r>
            <a:r>
              <a:rPr lang="cs-CZ" dirty="0" smtClean="0"/>
              <a:t>)).</a:t>
            </a: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1125220" y="2786058"/>
          <a:ext cx="2039937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Rovnice" r:id="rId4" imgW="1295280" imgH="203040" progId="Equation.3">
                  <p:embed/>
                </p:oleObj>
              </mc:Choice>
              <mc:Fallback>
                <p:oleObj name="Rovnice" r:id="rId4" imgW="129528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220" y="2786058"/>
                        <a:ext cx="2039937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zajímavé – výběrový průměr</a:t>
            </a:r>
            <a:endParaRPr lang="cs-CZ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9" y="1500174"/>
            <a:ext cx="7415242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Rozdělení pravděpodobnosti výběrového průměru tím méně variabilní čím více pozorování je v průměru zahrnuto. 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Rozdělení pravděpodobnosti výběrového průměru se s rostoucím </a:t>
            </a:r>
            <a:r>
              <a:rPr lang="cs-CZ" i="1" dirty="0" smtClean="0"/>
              <a:t>n</a:t>
            </a:r>
            <a:r>
              <a:rPr lang="cs-CZ" dirty="0" smtClean="0"/>
              <a:t> přestává podobat rozdělení původních dat a začíná se podobat rozdělení normálnímu.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Proč?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zajímavé – výběrový průměr</a:t>
            </a:r>
            <a:endParaRPr lang="cs-CZ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9" y="1500174"/>
            <a:ext cx="7415242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Rozdělení pravděpodobnosti výběrového průměru tím méně variabilní čím více pozorování je v průměru zahrnuto </a:t>
            </a:r>
            <a:r>
              <a:rPr lang="cs-CZ" dirty="0" smtClean="0">
                <a:solidFill>
                  <a:srgbClr val="FF0000"/>
                </a:solidFill>
              </a:rPr>
              <a:t>→ plyne z vlastností rozptylu transformované náhodné veličiny.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Rozdělení pravděpodobnosti výběrového průměru se s rostoucím </a:t>
            </a:r>
            <a:r>
              <a:rPr lang="cs-CZ" i="1" dirty="0" smtClean="0"/>
              <a:t>n</a:t>
            </a:r>
            <a:r>
              <a:rPr lang="cs-CZ" dirty="0" smtClean="0"/>
              <a:t> přestává podobat rozdělení původních dat a začíná se podobat rozdělení normálnímu </a:t>
            </a:r>
            <a:r>
              <a:rPr lang="cs-CZ" dirty="0" smtClean="0">
                <a:solidFill>
                  <a:srgbClr val="FF0000"/>
                </a:solidFill>
              </a:rPr>
              <a:t>→ plyne z centrální limitní věty.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12160</TotalTime>
  <Words>2299</Words>
  <Application>Microsoft Office PowerPoint</Application>
  <PresentationFormat>Předvádění na obrazovce (4:3)</PresentationFormat>
  <Paragraphs>401</Paragraphs>
  <Slides>44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9" baseType="lpstr">
      <vt:lpstr>Arial</vt:lpstr>
      <vt:lpstr>Calibri</vt:lpstr>
      <vt:lpstr>Courier New</vt:lpstr>
      <vt:lpstr>Motiv sady Office</vt:lpstr>
      <vt:lpstr>Rovnice</vt:lpstr>
      <vt:lpstr>Přednáška VI. Intervalové odhady</vt:lpstr>
      <vt:lpstr>1. Motivace</vt:lpstr>
      <vt:lpstr>Spolehlivost bodového odhadu</vt:lpstr>
      <vt:lpstr>Intervalový odhad</vt:lpstr>
      <vt:lpstr>2. Variabilita pozorování a variabilita výběrového průměru</vt:lpstr>
      <vt:lpstr>Populace a náhodná veličina</vt:lpstr>
      <vt:lpstr>Pravděpodobnostní chování náhodné veličiny</vt:lpstr>
      <vt:lpstr>Co je zajímavé – výběrový průměr</vt:lpstr>
      <vt:lpstr>Co je zajímavé – výběrový průměr</vt:lpstr>
      <vt:lpstr>Charakteristiky výběrového průměru</vt:lpstr>
      <vt:lpstr>Příklad – výběrový průměr</vt:lpstr>
      <vt:lpstr>Shrnutí</vt:lpstr>
      <vt:lpstr>Příklad – výška člověka</vt:lpstr>
      <vt:lpstr>Příklad – výška člověka</vt:lpstr>
      <vt:lpstr>Příklad – výška člověka</vt:lpstr>
      <vt:lpstr>3. Centrální limitní věta</vt:lpstr>
      <vt:lpstr>Připomenutí: standardizace normálního rozdělení</vt:lpstr>
      <vt:lpstr>Centrální limitní věta</vt:lpstr>
      <vt:lpstr>Centrální limitní věta</vt:lpstr>
      <vt:lpstr>CLV – zjednodušená interpretace</vt:lpstr>
      <vt:lpstr>Co je super…</vt:lpstr>
      <vt:lpstr>Příklad – binomické rozdělení</vt:lpstr>
      <vt:lpstr>Příklad – binomické rozdělení</vt:lpstr>
      <vt:lpstr>Příklad – binomické rozdělení</vt:lpstr>
      <vt:lpstr>Co když ale n nejde do nekonečna?</vt:lpstr>
      <vt:lpstr>4. Intervalové odhady</vt:lpstr>
      <vt:lpstr>Co je super … pokračování</vt:lpstr>
      <vt:lpstr>Interval spolehlivosti</vt:lpstr>
      <vt:lpstr>Kvantily standardizovaného normální rozdělení</vt:lpstr>
      <vt:lpstr>Kvantily standardizovaného normální rozdělení</vt:lpstr>
      <vt:lpstr>100(1–α)% interval spolehlivosti pro μ</vt:lpstr>
      <vt:lpstr>100(1–α)% interval spolehlivosti pro μ</vt:lpstr>
      <vt:lpstr>Interpretace intervalu spolehlivosti</vt:lpstr>
      <vt:lpstr>Co když neznáme σ?</vt:lpstr>
      <vt:lpstr>Co když neznáme σ?</vt:lpstr>
      <vt:lpstr>Co když neznáme σ?</vt:lpstr>
      <vt:lpstr>Příklad – konstrukce intervalu spolehlivosti</vt:lpstr>
      <vt:lpstr>Šířka intervalu spolehlivosti</vt:lpstr>
      <vt:lpstr>Šířka intervalu spolehlivosti</vt:lpstr>
      <vt:lpstr>Šířka intervalu spolehlivosti</vt:lpstr>
      <vt:lpstr>Poznámka 1</vt:lpstr>
      <vt:lpstr>Poznámka 2</vt:lpstr>
      <vt:lpstr>Příklad</vt:lpstr>
      <vt:lpstr>Poznámka 3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BIOSTATISTIKA v matematické biologii</dc:title>
  <dc:creator>Pavlík</dc:creator>
  <cp:lastModifiedBy>Pavlík Tomáš RNDr. Ph.D.</cp:lastModifiedBy>
  <cp:revision>331</cp:revision>
  <dcterms:created xsi:type="dcterms:W3CDTF">2009-06-29T12:10:55Z</dcterms:created>
  <dcterms:modified xsi:type="dcterms:W3CDTF">2020-03-11T21:26:47Z</dcterms:modified>
</cp:coreProperties>
</file>