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2"/>
  </p:notesMasterIdLst>
  <p:sldIdLst>
    <p:sldId id="328" r:id="rId2"/>
    <p:sldId id="387" r:id="rId3"/>
    <p:sldId id="411" r:id="rId4"/>
    <p:sldId id="412" r:id="rId5"/>
    <p:sldId id="420" r:id="rId6"/>
    <p:sldId id="419" r:id="rId7"/>
    <p:sldId id="418" r:id="rId8"/>
    <p:sldId id="449" r:id="rId9"/>
    <p:sldId id="413" r:id="rId10"/>
    <p:sldId id="421" r:id="rId11"/>
    <p:sldId id="423" r:id="rId12"/>
    <p:sldId id="415" r:id="rId13"/>
    <p:sldId id="416" r:id="rId14"/>
    <p:sldId id="426" r:id="rId15"/>
    <p:sldId id="427" r:id="rId16"/>
    <p:sldId id="422" r:id="rId17"/>
    <p:sldId id="425" r:id="rId18"/>
    <p:sldId id="424" r:id="rId19"/>
    <p:sldId id="414" r:id="rId20"/>
    <p:sldId id="428" r:id="rId21"/>
    <p:sldId id="450" r:id="rId22"/>
    <p:sldId id="429" r:id="rId23"/>
    <p:sldId id="430" r:id="rId24"/>
    <p:sldId id="432" r:id="rId25"/>
    <p:sldId id="431" r:id="rId26"/>
    <p:sldId id="433" r:id="rId27"/>
    <p:sldId id="438" r:id="rId28"/>
    <p:sldId id="439" r:id="rId29"/>
    <p:sldId id="436" r:id="rId30"/>
    <p:sldId id="441" r:id="rId31"/>
    <p:sldId id="440" r:id="rId32"/>
    <p:sldId id="442" r:id="rId33"/>
    <p:sldId id="443" r:id="rId34"/>
    <p:sldId id="445" r:id="rId35"/>
    <p:sldId id="434" r:id="rId36"/>
    <p:sldId id="435" r:id="rId37"/>
    <p:sldId id="437" r:id="rId38"/>
    <p:sldId id="452" r:id="rId39"/>
    <p:sldId id="447" r:id="rId40"/>
    <p:sldId id="448" r:id="rId41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10" Type="http://schemas.openxmlformats.org/officeDocument/2006/relationships/image" Target="../media/image36.wmf"/><Relationship Id="rId4" Type="http://schemas.openxmlformats.org/officeDocument/2006/relationships/image" Target="../media/image30.wmf"/><Relationship Id="rId9" Type="http://schemas.openxmlformats.org/officeDocument/2006/relationships/image" Target="../media/image3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8FEAF-5407-40D8-B13C-D71DD04E079C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5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5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26AE9-E6AA-4A55-91DC-93E0A044A17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Picture 18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404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9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0"/>
          <p:cNvSpPr>
            <a:spLocks noChangeArrowheads="1"/>
          </p:cNvSpPr>
          <p:nvPr userDrawn="1"/>
        </p:nvSpPr>
        <p:spPr bwMode="auto">
          <a:xfrm>
            <a:off x="2640013" y="6473825"/>
            <a:ext cx="13144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>
              <a:defRPr/>
            </a:pPr>
            <a:r>
              <a:rPr lang="cs-CZ" sz="1200" b="0" i="0"/>
              <a:t>Tomáš Pavlík</a:t>
            </a:r>
          </a:p>
        </p:txBody>
      </p:sp>
      <p:sp>
        <p:nvSpPr>
          <p:cNvPr id="10" name="Rectangle 21"/>
          <p:cNvSpPr>
            <a:spLocks noChangeArrowheads="1"/>
          </p:cNvSpPr>
          <p:nvPr userDrawn="1"/>
        </p:nvSpPr>
        <p:spPr bwMode="auto">
          <a:xfrm>
            <a:off x="5214938" y="6473825"/>
            <a:ext cx="13144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cs-CZ" sz="1200" b="0" i="0"/>
              <a:t>Biostatistika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Picture 18" descr="logo-IBA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170363" y="64404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9" descr="logomuni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wmf"/><Relationship Id="rId11" Type="http://schemas.openxmlformats.org/officeDocument/2006/relationships/image" Target="../media/image25.wmf"/><Relationship Id="rId5" Type="http://schemas.openxmlformats.org/officeDocument/2006/relationships/oleObject" Target="../embeddings/oleObject18.bin"/><Relationship Id="rId10" Type="http://schemas.openxmlformats.org/officeDocument/2006/relationships/oleObject" Target="../embeddings/oleObject20.bin"/><Relationship Id="rId4" Type="http://schemas.openxmlformats.org/officeDocument/2006/relationships/image" Target="../media/image22.wmf"/><Relationship Id="rId9" Type="http://schemas.openxmlformats.org/officeDocument/2006/relationships/image" Target="../media/image26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31.wmf"/><Relationship Id="rId18" Type="http://schemas.openxmlformats.org/officeDocument/2006/relationships/oleObject" Target="../embeddings/oleObject28.bin"/><Relationship Id="rId3" Type="http://schemas.openxmlformats.org/officeDocument/2006/relationships/image" Target="../media/image3.png"/><Relationship Id="rId21" Type="http://schemas.openxmlformats.org/officeDocument/2006/relationships/image" Target="../media/image35.wmf"/><Relationship Id="rId7" Type="http://schemas.openxmlformats.org/officeDocument/2006/relationships/image" Target="../media/image28.wmf"/><Relationship Id="rId12" Type="http://schemas.openxmlformats.org/officeDocument/2006/relationships/oleObject" Target="../embeddings/oleObject25.bin"/><Relationship Id="rId17" Type="http://schemas.openxmlformats.org/officeDocument/2006/relationships/image" Target="../media/image3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7.bin"/><Relationship Id="rId20" Type="http://schemas.openxmlformats.org/officeDocument/2006/relationships/oleObject" Target="../embeddings/oleObject29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30.wmf"/><Relationship Id="rId5" Type="http://schemas.openxmlformats.org/officeDocument/2006/relationships/image" Target="../media/image27.wmf"/><Relationship Id="rId15" Type="http://schemas.openxmlformats.org/officeDocument/2006/relationships/image" Target="../media/image32.wmf"/><Relationship Id="rId23" Type="http://schemas.openxmlformats.org/officeDocument/2006/relationships/image" Target="../media/image36.wmf"/><Relationship Id="rId10" Type="http://schemas.openxmlformats.org/officeDocument/2006/relationships/oleObject" Target="../embeddings/oleObject24.bin"/><Relationship Id="rId19" Type="http://schemas.openxmlformats.org/officeDocument/2006/relationships/image" Target="../media/image34.w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9.wmf"/><Relationship Id="rId14" Type="http://schemas.openxmlformats.org/officeDocument/2006/relationships/oleObject" Target="../embeddings/oleObject26.bin"/><Relationship Id="rId22" Type="http://schemas.openxmlformats.org/officeDocument/2006/relationships/oleObject" Target="../embeddings/oleObject30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6.jpeg"/><Relationship Id="rId5" Type="http://schemas.openxmlformats.org/officeDocument/2006/relationships/image" Target="../media/image37.wmf"/><Relationship Id="rId10" Type="http://schemas.openxmlformats.org/officeDocument/2006/relationships/image" Target="../media/image39.wmf"/><Relationship Id="rId4" Type="http://schemas.openxmlformats.org/officeDocument/2006/relationships/oleObject" Target="../embeddings/oleObject31.bin"/><Relationship Id="rId9" Type="http://schemas.openxmlformats.org/officeDocument/2006/relationships/oleObject" Target="../embeddings/oleObject33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image" Target="../media/image3.png"/><Relationship Id="rId7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40.wmf"/><Relationship Id="rId4" Type="http://schemas.openxmlformats.org/officeDocument/2006/relationships/oleObject" Target="../embeddings/oleObject34.bin"/><Relationship Id="rId9" Type="http://schemas.openxmlformats.org/officeDocument/2006/relationships/image" Target="../media/image42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image" Target="../media/image3.png"/><Relationship Id="rId7" Type="http://schemas.openxmlformats.org/officeDocument/2006/relationships/image" Target="../media/image4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8.bin"/><Relationship Id="rId5" Type="http://schemas.openxmlformats.org/officeDocument/2006/relationships/image" Target="../media/image43.wmf"/><Relationship Id="rId4" Type="http://schemas.openxmlformats.org/officeDocument/2006/relationships/oleObject" Target="../embeddings/oleObject37.bin"/><Relationship Id="rId9" Type="http://schemas.openxmlformats.org/officeDocument/2006/relationships/image" Target="../media/image4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1.bin"/><Relationship Id="rId5" Type="http://schemas.openxmlformats.org/officeDocument/2006/relationships/image" Target="../media/image46.wmf"/><Relationship Id="rId4" Type="http://schemas.openxmlformats.org/officeDocument/2006/relationships/oleObject" Target="../embeddings/oleObject40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image" Target="../media/image51.jpeg"/><Relationship Id="rId7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3.bin"/><Relationship Id="rId5" Type="http://schemas.openxmlformats.org/officeDocument/2006/relationships/image" Target="../media/image48.wmf"/><Relationship Id="rId4" Type="http://schemas.openxmlformats.org/officeDocument/2006/relationships/oleObject" Target="../embeddings/oleObject42.bin"/><Relationship Id="rId9" Type="http://schemas.openxmlformats.org/officeDocument/2006/relationships/image" Target="../media/image50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13" Type="http://schemas.openxmlformats.org/officeDocument/2006/relationships/image" Target="../media/image56.wmf"/><Relationship Id="rId3" Type="http://schemas.openxmlformats.org/officeDocument/2006/relationships/image" Target="../media/image3.png"/><Relationship Id="rId7" Type="http://schemas.openxmlformats.org/officeDocument/2006/relationships/image" Target="../media/image54.wmf"/><Relationship Id="rId12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6.bin"/><Relationship Id="rId11" Type="http://schemas.openxmlformats.org/officeDocument/2006/relationships/image" Target="../media/image55.wmf"/><Relationship Id="rId5" Type="http://schemas.openxmlformats.org/officeDocument/2006/relationships/image" Target="../media/image53.wmf"/><Relationship Id="rId15" Type="http://schemas.openxmlformats.org/officeDocument/2006/relationships/image" Target="../media/image57.wmf"/><Relationship Id="rId10" Type="http://schemas.openxmlformats.org/officeDocument/2006/relationships/oleObject" Target="../embeddings/oleObject48.bin"/><Relationship Id="rId4" Type="http://schemas.openxmlformats.org/officeDocument/2006/relationships/oleObject" Target="../embeddings/oleObject45.bin"/><Relationship Id="rId9" Type="http://schemas.openxmlformats.org/officeDocument/2006/relationships/image" Target="../media/image45.wmf"/><Relationship Id="rId14" Type="http://schemas.openxmlformats.org/officeDocument/2006/relationships/oleObject" Target="../embeddings/oleObject50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jpeg"/><Relationship Id="rId5" Type="http://schemas.openxmlformats.org/officeDocument/2006/relationships/image" Target="../media/image60.jpeg"/><Relationship Id="rId4" Type="http://schemas.openxmlformats.org/officeDocument/2006/relationships/image" Target="../media/image59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jpeg"/><Relationship Id="rId5" Type="http://schemas.openxmlformats.org/officeDocument/2006/relationships/image" Target="../media/image64.jpeg"/><Relationship Id="rId4" Type="http://schemas.openxmlformats.org/officeDocument/2006/relationships/image" Target="../media/image63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jpeg"/><Relationship Id="rId2" Type="http://schemas.openxmlformats.org/officeDocument/2006/relationships/image" Target="../media/image6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9.jpe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2.jpeg"/><Relationship Id="rId4" Type="http://schemas.openxmlformats.org/officeDocument/2006/relationships/image" Target="../media/image71.jpe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73.wmf"/><Relationship Id="rId4" Type="http://schemas.openxmlformats.org/officeDocument/2006/relationships/oleObject" Target="../embeddings/oleObject51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3" Type="http://schemas.openxmlformats.org/officeDocument/2006/relationships/image" Target="../media/image3.png"/><Relationship Id="rId7" Type="http://schemas.openxmlformats.org/officeDocument/2006/relationships/image" Target="../media/image7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3.bin"/><Relationship Id="rId5" Type="http://schemas.openxmlformats.org/officeDocument/2006/relationships/image" Target="../media/image74.wmf"/><Relationship Id="rId4" Type="http://schemas.openxmlformats.org/officeDocument/2006/relationships/oleObject" Target="../embeddings/oleObject52.bin"/><Relationship Id="rId9" Type="http://schemas.openxmlformats.org/officeDocument/2006/relationships/image" Target="../media/image76.w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0.wmf"/><Relationship Id="rId3" Type="http://schemas.openxmlformats.org/officeDocument/2006/relationships/image" Target="../media/image3.png"/><Relationship Id="rId7" Type="http://schemas.openxmlformats.org/officeDocument/2006/relationships/image" Target="../media/image7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7772400" cy="2143140"/>
          </a:xfrm>
        </p:spPr>
        <p:txBody>
          <a:bodyPr>
            <a:normAutofit/>
          </a:bodyPr>
          <a:lstStyle/>
          <a:p>
            <a:r>
              <a:rPr lang="cs-CZ" dirty="0" smtClean="0"/>
              <a:t>Přednáška IX.</a:t>
            </a:r>
            <a:br>
              <a:rPr lang="cs-CZ" dirty="0" smtClean="0"/>
            </a:br>
            <a:r>
              <a:rPr lang="cs-CZ" dirty="0" smtClean="0"/>
              <a:t> Analýza rozptylu (ANOVA)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2000264"/>
          </a:xfrm>
        </p:spPr>
        <p:txBody>
          <a:bodyPr>
            <a:noAutofit/>
          </a:bodyPr>
          <a:lstStyle/>
          <a:p>
            <a:pPr indent="265113" algn="l"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Princip a metodika výpočtu</a:t>
            </a:r>
          </a:p>
          <a:p>
            <a:pPr indent="265113" algn="l"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Předpoklady analýzy rozptylu a jejich ověření</a:t>
            </a:r>
          </a:p>
          <a:p>
            <a:pPr indent="265113" algn="l"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Rozbor rozdílů jednotlivých skupin – násobné testování hypotéz</a:t>
            </a:r>
          </a:p>
          <a:p>
            <a:pPr indent="265113" algn="l"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Analýza rozptylu jako lineární model</a:t>
            </a:r>
          </a:p>
        </p:txBody>
      </p:sp>
      <p:pic>
        <p:nvPicPr>
          <p:cNvPr id="4" name="Obrázek 3" descr="esf-komplet-barv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72000" y="5172640"/>
            <a:ext cx="5400000" cy="9206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– hypotézy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9" y="1500174"/>
            <a:ext cx="7415242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lnSpc>
                <a:spcPct val="120000"/>
              </a:lnSpc>
              <a:spcBef>
                <a:spcPct val="20000"/>
              </a:spcBef>
              <a:buAutoNum type="arabicPeriod"/>
              <a:defRPr/>
            </a:pPr>
            <a:r>
              <a:rPr lang="cs-CZ" b="1" dirty="0" smtClean="0"/>
              <a:t>Liší se účinnost dvou různých dávek léčiva XYZ od placeba?</a:t>
            </a: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defRPr/>
            </a:pPr>
            <a:r>
              <a:rPr lang="cs-CZ" dirty="0" smtClean="0">
                <a:solidFill>
                  <a:srgbClr val="FF0000"/>
                </a:solidFill>
              </a:rPr>
              <a:t>	</a:t>
            </a:r>
            <a:r>
              <a:rPr lang="cs-CZ" dirty="0" smtClean="0"/>
              <a:t>Střední hodnota účinnosti placeba, XYZ v dávce 1 a XYZ v dávce 2:</a:t>
            </a: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buAutoNum type="arabicPeriod" startAt="2"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buAutoNum type="arabicPeriod" startAt="2"/>
              <a:defRPr/>
            </a:pPr>
            <a:endParaRPr lang="cs-CZ" dirty="0" smtClean="0"/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buAutoNum type="arabicPeriod" startAt="2"/>
              <a:defRPr/>
            </a:pPr>
            <a:r>
              <a:rPr kumimoji="0" lang="cs-CZ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Liší</a:t>
            </a:r>
            <a:r>
              <a:rPr kumimoji="0" lang="cs-CZ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 AML, ALL, CML a CLL </a:t>
            </a:r>
            <a:r>
              <a:rPr lang="cs-CZ" b="1" dirty="0" smtClean="0"/>
              <a:t>v aktivitě vybraných genů?</a:t>
            </a: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defRPr/>
            </a:pPr>
            <a:r>
              <a:rPr lang="cs-CZ" dirty="0" smtClean="0">
                <a:solidFill>
                  <a:srgbClr val="FF0000"/>
                </a:solidFill>
              </a:rPr>
              <a:t>	</a:t>
            </a:r>
            <a:r>
              <a:rPr lang="cs-CZ" dirty="0" smtClean="0"/>
              <a:t>Střední hodnota exprese genu </a:t>
            </a:r>
            <a:r>
              <a:rPr lang="cs-CZ" i="1" dirty="0" smtClean="0"/>
              <a:t>g</a:t>
            </a:r>
            <a:r>
              <a:rPr lang="cs-CZ" dirty="0" smtClean="0"/>
              <a:t> u AML, ALL, CML, CLL:</a:t>
            </a:r>
            <a:endParaRPr kumimoji="0" lang="cs-CZ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6429388" y="4232574"/>
          <a:ext cx="1957387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Rovnice" r:id="rId3" imgW="1244520" imgH="241200" progId="Equation.3">
                  <p:embed/>
                </p:oleObj>
              </mc:Choice>
              <mc:Fallback>
                <p:oleObj name="Rovnice" r:id="rId3" imgW="1244520" imgH="241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8" y="4232574"/>
                        <a:ext cx="1957387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3143250" y="4786322"/>
          <a:ext cx="2859088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Rovnice" r:id="rId5" imgW="1815840" imgH="241200" progId="Equation.3">
                  <p:embed/>
                </p:oleObj>
              </mc:Choice>
              <mc:Fallback>
                <p:oleObj name="Rovnice" r:id="rId5" imgW="1815840" imgH="241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0" y="4786322"/>
                        <a:ext cx="2859088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ct 13"/>
          <p:cNvGraphicFramePr>
            <a:graphicFrameLocks noChangeAspect="1"/>
          </p:cNvGraphicFramePr>
          <p:nvPr/>
        </p:nvGraphicFramePr>
        <p:xfrm>
          <a:off x="2384425" y="5295910"/>
          <a:ext cx="4379913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Rovnice" r:id="rId7" imgW="2781000" imgH="228600" progId="Equation.3">
                  <p:embed/>
                </p:oleObj>
              </mc:Choice>
              <mc:Fallback>
                <p:oleObj name="Rovnice" r:id="rId7" imgW="278100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4425" y="5295910"/>
                        <a:ext cx="4379913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7413362" y="1937680"/>
          <a:ext cx="1498600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Rovnice" r:id="rId9" imgW="952200" imgH="241200" progId="Equation.3">
                  <p:embed/>
                </p:oleObj>
              </mc:Choice>
              <mc:Fallback>
                <p:oleObj name="Rovnice" r:id="rId9" imgW="952200" imgH="2412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3362" y="1937680"/>
                        <a:ext cx="1498600" cy="382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2435240" y="2905915"/>
          <a:ext cx="4279900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Rovnice" r:id="rId11" imgW="2717640" imgH="215640" progId="Equation.3">
                  <p:embed/>
                </p:oleObj>
              </mc:Choice>
              <mc:Fallback>
                <p:oleObj name="Rovnice" r:id="rId11" imgW="2717640" imgH="2156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5240" y="2905915"/>
                        <a:ext cx="4279900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3452813" y="2428868"/>
          <a:ext cx="223837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Rovnice" r:id="rId13" imgW="1422360" imgH="241200" progId="Equation.3">
                  <p:embed/>
                </p:oleObj>
              </mc:Choice>
              <mc:Fallback>
                <p:oleObj name="Rovnice" r:id="rId13" imgW="1422360" imgH="2412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2813" y="2428868"/>
                        <a:ext cx="2238375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Pozorované hodnoty</a:t>
            </a:r>
            <a:endParaRPr lang="cs-CZ" dirty="0"/>
          </a:p>
        </p:txBody>
      </p:sp>
      <p:cxnSp>
        <p:nvCxnSpPr>
          <p:cNvPr id="6" name="Přímá spojovací šipka 5"/>
          <p:cNvCxnSpPr/>
          <p:nvPr/>
        </p:nvCxnSpPr>
        <p:spPr>
          <a:xfrm rot="5400000">
            <a:off x="911534" y="3052789"/>
            <a:ext cx="360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714348" y="1571612"/>
            <a:ext cx="75437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400" b="1" dirty="0" smtClean="0"/>
              <a:t>Výběr 1</a:t>
            </a:r>
            <a:endParaRPr lang="el-GR" sz="1400" b="1" dirty="0"/>
          </a:p>
        </p:txBody>
      </p:sp>
      <p:sp>
        <p:nvSpPr>
          <p:cNvPr id="15" name="Obdélník 14"/>
          <p:cNvSpPr/>
          <p:nvPr/>
        </p:nvSpPr>
        <p:spPr>
          <a:xfrm>
            <a:off x="4746996" y="2214554"/>
            <a:ext cx="3609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…</a:t>
            </a:r>
            <a:endParaRPr lang="cs-CZ" sz="2000" dirty="0"/>
          </a:p>
        </p:txBody>
      </p:sp>
      <p:sp>
        <p:nvSpPr>
          <p:cNvPr id="19" name="Elipsa 18"/>
          <p:cNvSpPr/>
          <p:nvPr/>
        </p:nvSpPr>
        <p:spPr>
          <a:xfrm>
            <a:off x="731534" y="2022265"/>
            <a:ext cx="720000" cy="720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0" name="Přímá spojovací šipka 19"/>
          <p:cNvCxnSpPr/>
          <p:nvPr/>
        </p:nvCxnSpPr>
        <p:spPr>
          <a:xfrm rot="5400000">
            <a:off x="2298360" y="3052789"/>
            <a:ext cx="360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2101174" y="1571612"/>
            <a:ext cx="75437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400" b="1" dirty="0" smtClean="0"/>
              <a:t>Výběr 2</a:t>
            </a:r>
            <a:endParaRPr lang="el-GR" sz="1400" b="1" dirty="0"/>
          </a:p>
        </p:txBody>
      </p:sp>
      <p:sp>
        <p:nvSpPr>
          <p:cNvPr id="22" name="Elipsa 21"/>
          <p:cNvSpPr/>
          <p:nvPr/>
        </p:nvSpPr>
        <p:spPr>
          <a:xfrm>
            <a:off x="2118360" y="2022265"/>
            <a:ext cx="720000" cy="720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" name="Přímá spojovací šipka 22"/>
          <p:cNvCxnSpPr/>
          <p:nvPr/>
        </p:nvCxnSpPr>
        <p:spPr>
          <a:xfrm rot="5400000">
            <a:off x="3685187" y="3052789"/>
            <a:ext cx="360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3488001" y="1571612"/>
            <a:ext cx="75437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400" b="1" dirty="0" smtClean="0"/>
              <a:t>Výběr 3</a:t>
            </a:r>
            <a:endParaRPr lang="el-GR" sz="1400" b="1" dirty="0"/>
          </a:p>
        </p:txBody>
      </p:sp>
      <p:sp>
        <p:nvSpPr>
          <p:cNvPr id="25" name="Elipsa 24"/>
          <p:cNvSpPr/>
          <p:nvPr/>
        </p:nvSpPr>
        <p:spPr>
          <a:xfrm>
            <a:off x="3505187" y="2022265"/>
            <a:ext cx="720000" cy="720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6" name="Přímá spojovací šipka 25"/>
          <p:cNvCxnSpPr/>
          <p:nvPr/>
        </p:nvCxnSpPr>
        <p:spPr>
          <a:xfrm rot="5400000">
            <a:off x="5803168" y="3052789"/>
            <a:ext cx="360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5608386" y="1571612"/>
            <a:ext cx="7495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400" b="1" dirty="0" smtClean="0"/>
              <a:t>Výběr </a:t>
            </a:r>
            <a:r>
              <a:rPr lang="cs-CZ" sz="1400" b="1" i="1" dirty="0" smtClean="0"/>
              <a:t>k</a:t>
            </a:r>
            <a:endParaRPr lang="el-GR" sz="1400" b="1" i="1" dirty="0"/>
          </a:p>
        </p:txBody>
      </p:sp>
      <p:sp>
        <p:nvSpPr>
          <p:cNvPr id="28" name="Elipsa 27"/>
          <p:cNvSpPr/>
          <p:nvPr/>
        </p:nvSpPr>
        <p:spPr>
          <a:xfrm>
            <a:off x="5623168" y="2022265"/>
            <a:ext cx="720000" cy="72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Přímá spojovací šipka 28"/>
          <p:cNvCxnSpPr/>
          <p:nvPr/>
        </p:nvCxnSpPr>
        <p:spPr>
          <a:xfrm rot="5400000">
            <a:off x="7793301" y="3052789"/>
            <a:ext cx="360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7302637" y="1571612"/>
            <a:ext cx="134132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400" b="1" dirty="0" smtClean="0"/>
              <a:t>Všechny výběry</a:t>
            </a:r>
            <a:endParaRPr lang="el-GR" sz="1400" b="1" dirty="0"/>
          </a:p>
        </p:txBody>
      </p:sp>
      <p:sp>
        <p:nvSpPr>
          <p:cNvPr id="31" name="Elipsa 30"/>
          <p:cNvSpPr/>
          <p:nvPr/>
        </p:nvSpPr>
        <p:spPr>
          <a:xfrm>
            <a:off x="7613301" y="2022265"/>
            <a:ext cx="720000" cy="7200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3" name="Přímá spojovací čára 32"/>
          <p:cNvCxnSpPr/>
          <p:nvPr/>
        </p:nvCxnSpPr>
        <p:spPr>
          <a:xfrm rot="5400000">
            <a:off x="4572000" y="3929066"/>
            <a:ext cx="4714908" cy="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673" name="Object 1"/>
          <p:cNvGraphicFramePr>
            <a:graphicFrameLocks noChangeAspect="1"/>
          </p:cNvGraphicFramePr>
          <p:nvPr/>
        </p:nvGraphicFramePr>
        <p:xfrm>
          <a:off x="952500" y="3592513"/>
          <a:ext cx="277813" cy="110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8" name="Rovnice" r:id="rId3" imgW="177480" imgH="698400" progId="Equation.3">
                  <p:embed/>
                </p:oleObj>
              </mc:Choice>
              <mc:Fallback>
                <p:oleObj name="Rovnice" r:id="rId3" imgW="177480" imgH="6984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500" y="3592513"/>
                        <a:ext cx="277813" cy="1103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2324373" y="3592516"/>
          <a:ext cx="298450" cy="110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9" name="Rovnice" r:id="rId5" imgW="190440" imgH="698400" progId="Equation.3">
                  <p:embed/>
                </p:oleObj>
              </mc:Choice>
              <mc:Fallback>
                <p:oleObj name="Rovnice" r:id="rId5" imgW="190440" imgH="698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4373" y="3592516"/>
                        <a:ext cx="298450" cy="110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3716338" y="3592513"/>
          <a:ext cx="296862" cy="110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0" name="Rovnice" r:id="rId7" imgW="190440" imgH="698400" progId="Equation.3">
                  <p:embed/>
                </p:oleObj>
              </mc:Choice>
              <mc:Fallback>
                <p:oleObj name="Rovnice" r:id="rId7" imgW="190440" imgH="698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6338" y="3592513"/>
                        <a:ext cx="296862" cy="1103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5824538" y="3592513"/>
          <a:ext cx="319087" cy="110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1" name="Rovnice" r:id="rId9" imgW="203040" imgH="698400" progId="Equation.3">
                  <p:embed/>
                </p:oleObj>
              </mc:Choice>
              <mc:Fallback>
                <p:oleObj name="Rovnice" r:id="rId9" imgW="203040" imgH="698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4538" y="3592513"/>
                        <a:ext cx="319087" cy="1103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7843920" y="3662366"/>
          <a:ext cx="258762" cy="963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2" name="Rovnice" r:id="rId11" imgW="164880" imgH="609480" progId="Equation.3">
                  <p:embed/>
                </p:oleObj>
              </mc:Choice>
              <mc:Fallback>
                <p:oleObj name="Rovnice" r:id="rId11" imgW="164880" imgH="609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3920" y="3662366"/>
                        <a:ext cx="258762" cy="963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4167164" y="3982748"/>
            <a:ext cx="15030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400" dirty="0" smtClean="0"/>
              <a:t>Výběrový průměr</a:t>
            </a:r>
            <a:endParaRPr lang="el-GR" sz="1400" dirty="0"/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4275976" y="3607802"/>
            <a:ext cx="12854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400" dirty="0" smtClean="0"/>
              <a:t>Rozsah výběru</a:t>
            </a:r>
            <a:endParaRPr lang="el-GR" sz="1400" dirty="0"/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4190215" y="4375450"/>
            <a:ext cx="14569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400" dirty="0" smtClean="0"/>
              <a:t>Výběrový rozptyl</a:t>
            </a:r>
            <a:endParaRPr lang="el-GR" sz="1400" dirty="0"/>
          </a:p>
        </p:txBody>
      </p:sp>
      <p:sp>
        <p:nvSpPr>
          <p:cNvPr id="42" name="Rectangle 4"/>
          <p:cNvSpPr>
            <a:spLocks noChangeArrowheads="1"/>
          </p:cNvSpPr>
          <p:nvPr/>
        </p:nvSpPr>
        <p:spPr bwMode="auto">
          <a:xfrm>
            <a:off x="2380574" y="5214950"/>
            <a:ext cx="16913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400" dirty="0" smtClean="0">
                <a:solidFill>
                  <a:srgbClr val="FF0000"/>
                </a:solidFill>
              </a:rPr>
              <a:t>Skupinový průměr</a:t>
            </a:r>
          </a:p>
          <a:p>
            <a:pPr algn="ctr"/>
            <a:r>
              <a:rPr lang="cs-CZ" sz="1400" dirty="0" smtClean="0">
                <a:solidFill>
                  <a:srgbClr val="FF0000"/>
                </a:solidFill>
              </a:rPr>
              <a:t>(„</a:t>
            </a:r>
            <a:r>
              <a:rPr lang="cs-CZ" sz="1400" dirty="0" err="1" smtClean="0">
                <a:solidFill>
                  <a:srgbClr val="FF0000"/>
                </a:solidFill>
              </a:rPr>
              <a:t>population</a:t>
            </a:r>
            <a:r>
              <a:rPr lang="cs-CZ" sz="1400" dirty="0" smtClean="0">
                <a:solidFill>
                  <a:srgbClr val="FF0000"/>
                </a:solidFill>
              </a:rPr>
              <a:t> </a:t>
            </a:r>
            <a:r>
              <a:rPr lang="cs-CZ" sz="1400" dirty="0" err="1" smtClean="0">
                <a:solidFill>
                  <a:srgbClr val="FF0000"/>
                </a:solidFill>
              </a:rPr>
              <a:t>mean</a:t>
            </a:r>
            <a:r>
              <a:rPr lang="cs-CZ" sz="1400" dirty="0" smtClean="0">
                <a:solidFill>
                  <a:srgbClr val="FF0000"/>
                </a:solidFill>
              </a:rPr>
              <a:t>“)</a:t>
            </a:r>
            <a:endParaRPr lang="el-GR" sz="1400" dirty="0">
              <a:solidFill>
                <a:srgbClr val="FF0000"/>
              </a:solidFill>
            </a:endParaRPr>
          </a:p>
        </p:txBody>
      </p:sp>
      <p:sp>
        <p:nvSpPr>
          <p:cNvPr id="43" name="Rectangle 4"/>
          <p:cNvSpPr>
            <a:spLocks noChangeArrowheads="1"/>
          </p:cNvSpPr>
          <p:nvPr/>
        </p:nvSpPr>
        <p:spPr bwMode="auto">
          <a:xfrm>
            <a:off x="7025157" y="5214950"/>
            <a:ext cx="133305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400" dirty="0" smtClean="0">
                <a:solidFill>
                  <a:srgbClr val="FF0000"/>
                </a:solidFill>
              </a:rPr>
              <a:t>Celkový průměr</a:t>
            </a:r>
          </a:p>
          <a:p>
            <a:pPr algn="ctr"/>
            <a:r>
              <a:rPr lang="cs-CZ" sz="1400" dirty="0" smtClean="0">
                <a:solidFill>
                  <a:srgbClr val="FF0000"/>
                </a:solidFill>
              </a:rPr>
              <a:t>(„grand </a:t>
            </a:r>
            <a:r>
              <a:rPr lang="cs-CZ" sz="1400" dirty="0" err="1" smtClean="0">
                <a:solidFill>
                  <a:srgbClr val="FF0000"/>
                </a:solidFill>
              </a:rPr>
              <a:t>mean</a:t>
            </a:r>
            <a:r>
              <a:rPr lang="cs-CZ" sz="1400" dirty="0" smtClean="0">
                <a:solidFill>
                  <a:srgbClr val="FF0000"/>
                </a:solidFill>
              </a:rPr>
              <a:t>“)</a:t>
            </a:r>
            <a:endParaRPr lang="el-GR" sz="1400" dirty="0">
              <a:solidFill>
                <a:srgbClr val="FF0000"/>
              </a:solidFill>
            </a:endParaRPr>
          </a:p>
        </p:txBody>
      </p:sp>
      <p:cxnSp>
        <p:nvCxnSpPr>
          <p:cNvPr id="46" name="Přímá spojovací šipka 45"/>
          <p:cNvCxnSpPr>
            <a:endCxn id="43" idx="0"/>
          </p:cNvCxnSpPr>
          <p:nvPr/>
        </p:nvCxnSpPr>
        <p:spPr>
          <a:xfrm rot="5400000">
            <a:off x="7239132" y="4595934"/>
            <a:ext cx="1071570" cy="16646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ovací šipka 49"/>
          <p:cNvCxnSpPr>
            <a:endCxn id="42" idx="0"/>
          </p:cNvCxnSpPr>
          <p:nvPr/>
        </p:nvCxnSpPr>
        <p:spPr>
          <a:xfrm rot="16200000" flipH="1">
            <a:off x="2398929" y="4387625"/>
            <a:ext cx="1071570" cy="58308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CHOPN</a:t>
            </a:r>
            <a:endParaRPr lang="cs-CZ" dirty="0"/>
          </a:p>
        </p:txBody>
      </p:sp>
      <p:graphicFrame>
        <p:nvGraphicFramePr>
          <p:cNvPr id="27649" name="Object 1"/>
          <p:cNvGraphicFramePr>
            <a:graphicFrameLocks noChangeAspect="1"/>
          </p:cNvGraphicFramePr>
          <p:nvPr/>
        </p:nvGraphicFramePr>
        <p:xfrm>
          <a:off x="4765675" y="2143125"/>
          <a:ext cx="1030288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1" name="Rovnice" r:id="rId3" imgW="774360" imgH="685800" progId="Equation.3">
                  <p:embed/>
                </p:oleObj>
              </mc:Choice>
              <mc:Fallback>
                <p:oleObj name="Rovnice" r:id="rId3" imgW="774360" imgH="6858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5675" y="2143125"/>
                        <a:ext cx="1030288" cy="919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6234113" y="2143125"/>
          <a:ext cx="1063625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2" name="Rovnice" r:id="rId5" imgW="799920" imgH="685800" progId="Equation.3">
                  <p:embed/>
                </p:oleObj>
              </mc:Choice>
              <mc:Fallback>
                <p:oleObj name="Rovnice" r:id="rId5" imgW="799920" imgH="685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4113" y="2143125"/>
                        <a:ext cx="1063625" cy="919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7743855" y="2143116"/>
          <a:ext cx="1042987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3" name="Rovnice" r:id="rId7" imgW="787320" imgH="685800" progId="Equation.3">
                  <p:embed/>
                </p:oleObj>
              </mc:Choice>
              <mc:Fallback>
                <p:oleObj name="Rovnice" r:id="rId7" imgW="787320" imgH="685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3855" y="2143116"/>
                        <a:ext cx="1042987" cy="919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Skupina 12"/>
          <p:cNvGrpSpPr/>
          <p:nvPr/>
        </p:nvGrpSpPr>
        <p:grpSpPr>
          <a:xfrm>
            <a:off x="285720" y="1609330"/>
            <a:ext cx="4326438" cy="4413463"/>
            <a:chOff x="285720" y="1609330"/>
            <a:chExt cx="4326438" cy="4413463"/>
          </a:xfrm>
        </p:grpSpPr>
        <p:pic>
          <p:nvPicPr>
            <p:cNvPr id="5" name="Obrázek 4" descr="chopn_anova_means.jpeg"/>
            <p:cNvPicPr>
              <a:picLocks noChangeAspect="1"/>
            </p:cNvPicPr>
            <p:nvPr/>
          </p:nvPicPr>
          <p:blipFill>
            <a:blip r:embed="rId9" cstate="print"/>
            <a:srcRect b="11576"/>
            <a:stretch>
              <a:fillRect/>
            </a:stretch>
          </p:blipFill>
          <p:spPr>
            <a:xfrm>
              <a:off x="285720" y="1609330"/>
              <a:ext cx="4326438" cy="3819934"/>
            </a:xfrm>
            <a:prstGeom prst="rect">
              <a:avLst/>
            </a:prstGeom>
          </p:spPr>
        </p:pic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2187912" y="5715016"/>
              <a:ext cx="78521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cs-CZ" sz="1400" dirty="0" smtClean="0"/>
                <a:t>Stadium</a:t>
              </a:r>
              <a:endParaRPr lang="el-GR" sz="1400" dirty="0"/>
            </a:p>
          </p:txBody>
        </p:sp>
        <p:sp>
          <p:nvSpPr>
            <p:cNvPr id="10" name="Rectangle 4"/>
            <p:cNvSpPr>
              <a:spLocks noChangeArrowheads="1"/>
            </p:cNvSpPr>
            <p:nvPr/>
          </p:nvSpPr>
          <p:spPr bwMode="auto">
            <a:xfrm>
              <a:off x="2420860" y="5384874"/>
              <a:ext cx="31931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cs-CZ" sz="1400" dirty="0" smtClean="0"/>
                <a:t>III</a:t>
              </a:r>
              <a:endParaRPr lang="el-GR" sz="1400" dirty="0"/>
            </a:p>
          </p:txBody>
        </p:sp>
        <p:sp>
          <p:nvSpPr>
            <p:cNvPr id="11" name="Rectangle 4"/>
            <p:cNvSpPr>
              <a:spLocks noChangeArrowheads="1"/>
            </p:cNvSpPr>
            <p:nvPr/>
          </p:nvSpPr>
          <p:spPr bwMode="auto">
            <a:xfrm>
              <a:off x="3504841" y="5384460"/>
              <a:ext cx="33214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cs-CZ" sz="1400" dirty="0" smtClean="0"/>
                <a:t>IV</a:t>
              </a:r>
              <a:endParaRPr lang="el-GR" sz="1400" dirty="0"/>
            </a:p>
          </p:txBody>
        </p:sp>
        <p:sp>
          <p:nvSpPr>
            <p:cNvPr id="12" name="Rectangle 4"/>
            <p:cNvSpPr>
              <a:spLocks noChangeArrowheads="1"/>
            </p:cNvSpPr>
            <p:nvPr/>
          </p:nvSpPr>
          <p:spPr bwMode="auto">
            <a:xfrm>
              <a:off x="1334928" y="5384460"/>
              <a:ext cx="27443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cs-CZ" sz="1400" dirty="0" smtClean="0"/>
                <a:t>II</a:t>
              </a:r>
              <a:endParaRPr lang="el-GR" sz="1400" dirty="0"/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357686" y="3643314"/>
            <a:ext cx="250344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400" dirty="0" smtClean="0">
                <a:solidFill>
                  <a:srgbClr val="FF0000"/>
                </a:solidFill>
              </a:rPr>
              <a:t>Celkový průměr („grand </a:t>
            </a:r>
            <a:r>
              <a:rPr lang="cs-CZ" sz="1400" dirty="0" err="1" smtClean="0">
                <a:solidFill>
                  <a:srgbClr val="FF0000"/>
                </a:solidFill>
              </a:rPr>
              <a:t>mean</a:t>
            </a:r>
            <a:r>
              <a:rPr lang="cs-CZ" sz="1400" dirty="0" smtClean="0">
                <a:solidFill>
                  <a:srgbClr val="FF0000"/>
                </a:solidFill>
              </a:rPr>
              <a:t>“)</a:t>
            </a:r>
            <a:endParaRPr lang="el-GR" sz="1400" dirty="0">
              <a:solidFill>
                <a:srgbClr val="FF0000"/>
              </a:solidFill>
            </a:endParaRPr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6267450" y="4383088"/>
          <a:ext cx="99695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4" name="Rovnice" r:id="rId10" imgW="749160" imgH="660240" progId="Equation.3">
                  <p:embed/>
                </p:oleObj>
              </mc:Choice>
              <mc:Fallback>
                <p:oleObj name="Rovnice" r:id="rId10" imgW="749160" imgH="660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7450" y="4383088"/>
                        <a:ext cx="996950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Značení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379" y="1500174"/>
            <a:ext cx="7415242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Součty: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Průměry: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Celková variabilita v souboru: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Variabilita v rámci skupin (reziduální součet čtverců):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Variabilita mezi skupinami (příslušná sledovanému vlivu = proměnné):</a:t>
            </a:r>
            <a:endParaRPr lang="en-US" dirty="0" smtClean="0"/>
          </a:p>
        </p:txBody>
      </p:sp>
      <p:graphicFrame>
        <p:nvGraphicFramePr>
          <p:cNvPr id="26625" name="Object 2"/>
          <p:cNvGraphicFramePr>
            <a:graphicFrameLocks noChangeAspect="1"/>
          </p:cNvGraphicFramePr>
          <p:nvPr/>
        </p:nvGraphicFramePr>
        <p:xfrm>
          <a:off x="3354388" y="4714884"/>
          <a:ext cx="243522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5" name="Rovnice" r:id="rId4" imgW="1549080" imgH="304560" progId="Equation.3">
                  <p:embed/>
                </p:oleObj>
              </mc:Choice>
              <mc:Fallback>
                <p:oleObj name="Rovnice" r:id="rId4" imgW="1549080" imgH="3045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4388" y="4714884"/>
                        <a:ext cx="2435225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3494882" y="5832055"/>
          <a:ext cx="2154237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6" name="Rovnice" r:id="rId6" imgW="1371600" imgH="291960" progId="Equation.3">
                  <p:embed/>
                </p:oleObj>
              </mc:Choice>
              <mc:Fallback>
                <p:oleObj name="Rovnice" r:id="rId6" imgW="1371600" imgH="2919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4882" y="5832055"/>
                        <a:ext cx="2154237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7" name="Object 2"/>
          <p:cNvGraphicFramePr>
            <a:graphicFrameLocks noChangeAspect="1"/>
          </p:cNvGraphicFramePr>
          <p:nvPr/>
        </p:nvGraphicFramePr>
        <p:xfrm>
          <a:off x="3473470" y="1446202"/>
          <a:ext cx="123666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7" name="Rovnice" r:id="rId8" imgW="787320" imgH="304560" progId="Equation.3">
                  <p:embed/>
                </p:oleObj>
              </mc:Choice>
              <mc:Fallback>
                <p:oleObj name="Rovnice" r:id="rId8" imgW="787320" imgH="3045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3470" y="1446202"/>
                        <a:ext cx="1236663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2"/>
          <p:cNvGraphicFramePr>
            <a:graphicFrameLocks noChangeAspect="1"/>
          </p:cNvGraphicFramePr>
          <p:nvPr/>
        </p:nvGraphicFramePr>
        <p:xfrm>
          <a:off x="5753120" y="1446202"/>
          <a:ext cx="16764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8" name="Rovnice" r:id="rId10" imgW="1066680" imgH="304560" progId="Equation.3">
                  <p:embed/>
                </p:oleObj>
              </mc:Choice>
              <mc:Fallback>
                <p:oleObj name="Rovnice" r:id="rId10" imgW="1066680" imgH="3045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3120" y="1446202"/>
                        <a:ext cx="16764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2"/>
          <p:cNvGraphicFramePr>
            <a:graphicFrameLocks noChangeAspect="1"/>
          </p:cNvGraphicFramePr>
          <p:nvPr/>
        </p:nvGraphicFramePr>
        <p:xfrm>
          <a:off x="3473470" y="1924042"/>
          <a:ext cx="10572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9" name="Rovnice" r:id="rId12" imgW="672840" imgH="228600" progId="Equation.3">
                  <p:embed/>
                </p:oleObj>
              </mc:Choice>
              <mc:Fallback>
                <p:oleObj name="Rovnice" r:id="rId12" imgW="67284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3470" y="1924042"/>
                        <a:ext cx="1057275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2"/>
          <p:cNvGraphicFramePr>
            <a:graphicFrameLocks noChangeAspect="1"/>
          </p:cNvGraphicFramePr>
          <p:nvPr/>
        </p:nvGraphicFramePr>
        <p:xfrm>
          <a:off x="5753120" y="1934361"/>
          <a:ext cx="977900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0" name="Rovnice" r:id="rId14" imgW="622080" imgH="215640" progId="Equation.3">
                  <p:embed/>
                </p:oleObj>
              </mc:Choice>
              <mc:Fallback>
                <p:oleObj name="Rovnice" r:id="rId14" imgW="62208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3120" y="1934361"/>
                        <a:ext cx="977900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152118" y="2334276"/>
            <a:ext cx="16913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400" dirty="0" smtClean="0">
                <a:solidFill>
                  <a:srgbClr val="FF0000"/>
                </a:solidFill>
              </a:rPr>
              <a:t>Skupinový průměr</a:t>
            </a:r>
          </a:p>
          <a:p>
            <a:pPr algn="ctr"/>
            <a:r>
              <a:rPr lang="cs-CZ" sz="1400" dirty="0" smtClean="0">
                <a:solidFill>
                  <a:srgbClr val="FF0000"/>
                </a:solidFill>
              </a:rPr>
              <a:t>(„</a:t>
            </a:r>
            <a:r>
              <a:rPr lang="cs-CZ" sz="1400" dirty="0" err="1" smtClean="0">
                <a:solidFill>
                  <a:srgbClr val="FF0000"/>
                </a:solidFill>
              </a:rPr>
              <a:t>population</a:t>
            </a:r>
            <a:r>
              <a:rPr lang="cs-CZ" sz="1400" dirty="0" smtClean="0">
                <a:solidFill>
                  <a:srgbClr val="FF0000"/>
                </a:solidFill>
              </a:rPr>
              <a:t> </a:t>
            </a:r>
            <a:r>
              <a:rPr lang="cs-CZ" sz="1400" dirty="0" err="1" smtClean="0">
                <a:solidFill>
                  <a:srgbClr val="FF0000"/>
                </a:solidFill>
              </a:rPr>
              <a:t>mean</a:t>
            </a:r>
            <a:r>
              <a:rPr lang="cs-CZ" sz="1400" dirty="0" smtClean="0">
                <a:solidFill>
                  <a:srgbClr val="FF0000"/>
                </a:solidFill>
              </a:rPr>
              <a:t>“)</a:t>
            </a:r>
            <a:endParaRPr lang="el-GR" sz="1400" dirty="0">
              <a:solidFill>
                <a:srgbClr val="FF0000"/>
              </a:solidFill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5572132" y="2334276"/>
            <a:ext cx="133305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400" dirty="0" smtClean="0">
                <a:solidFill>
                  <a:srgbClr val="FF0000"/>
                </a:solidFill>
              </a:rPr>
              <a:t>Celkový průměr</a:t>
            </a:r>
          </a:p>
          <a:p>
            <a:pPr algn="ctr"/>
            <a:r>
              <a:rPr lang="cs-CZ" sz="1400" dirty="0" smtClean="0">
                <a:solidFill>
                  <a:srgbClr val="FF0000"/>
                </a:solidFill>
              </a:rPr>
              <a:t>(„grand </a:t>
            </a:r>
            <a:r>
              <a:rPr lang="cs-CZ" sz="1400" dirty="0" err="1" smtClean="0">
                <a:solidFill>
                  <a:srgbClr val="FF0000"/>
                </a:solidFill>
              </a:rPr>
              <a:t>mean</a:t>
            </a:r>
            <a:r>
              <a:rPr lang="cs-CZ" sz="1400" dirty="0" smtClean="0">
                <a:solidFill>
                  <a:srgbClr val="FF0000"/>
                </a:solidFill>
              </a:rPr>
              <a:t>“)</a:t>
            </a:r>
            <a:endParaRPr lang="el-GR" sz="1400" dirty="0">
              <a:solidFill>
                <a:srgbClr val="FF0000"/>
              </a:solidFill>
            </a:endParaRPr>
          </a:p>
        </p:txBody>
      </p:sp>
      <p:graphicFrame>
        <p:nvGraphicFramePr>
          <p:cNvPr id="26631" name="Object 2"/>
          <p:cNvGraphicFramePr>
            <a:graphicFrameLocks noChangeAspect="1"/>
          </p:cNvGraphicFramePr>
          <p:nvPr/>
        </p:nvGraphicFramePr>
        <p:xfrm>
          <a:off x="3355181" y="3500438"/>
          <a:ext cx="243363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1" name="Rovnice" r:id="rId16" imgW="1549080" imgH="304560" progId="Equation.3">
                  <p:embed/>
                </p:oleObj>
              </mc:Choice>
              <mc:Fallback>
                <p:oleObj name="Rovnice" r:id="rId16" imgW="1549080" imgH="30456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5181" y="3500438"/>
                        <a:ext cx="2433638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6563956" y="3587850"/>
            <a:ext cx="13656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400" dirty="0" smtClean="0"/>
              <a:t>Stupně volnosti:</a:t>
            </a:r>
            <a:endParaRPr lang="el-GR" sz="1400" dirty="0"/>
          </a:p>
        </p:txBody>
      </p:sp>
      <p:graphicFrame>
        <p:nvGraphicFramePr>
          <p:cNvPr id="26632" name="Object 8"/>
          <p:cNvGraphicFramePr>
            <a:graphicFrameLocks noChangeAspect="1"/>
          </p:cNvGraphicFramePr>
          <p:nvPr/>
        </p:nvGraphicFramePr>
        <p:xfrm>
          <a:off x="7937500" y="3571875"/>
          <a:ext cx="10382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2" name="Rovnice" r:id="rId18" imgW="660240" imgH="215640" progId="Equation.3">
                  <p:embed/>
                </p:oleObj>
              </mc:Choice>
              <mc:Fallback>
                <p:oleObj name="Rovnice" r:id="rId18" imgW="66024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7500" y="3571875"/>
                        <a:ext cx="1038225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6563956" y="4802296"/>
            <a:ext cx="13656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400" dirty="0" smtClean="0"/>
              <a:t>Stupně volnosti:</a:t>
            </a:r>
            <a:endParaRPr lang="el-GR" sz="1400" dirty="0"/>
          </a:p>
        </p:txBody>
      </p:sp>
      <p:graphicFrame>
        <p:nvGraphicFramePr>
          <p:cNvPr id="16" name="Object 8"/>
          <p:cNvGraphicFramePr>
            <a:graphicFrameLocks noChangeAspect="1"/>
          </p:cNvGraphicFramePr>
          <p:nvPr/>
        </p:nvGraphicFramePr>
        <p:xfrm>
          <a:off x="7937500" y="4776788"/>
          <a:ext cx="1058862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3" name="Rovnice" r:id="rId20" imgW="672840" imgH="228600" progId="Equation.3">
                  <p:embed/>
                </p:oleObj>
              </mc:Choice>
              <mc:Fallback>
                <p:oleObj name="Rovnice" r:id="rId20" imgW="67284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7500" y="4776788"/>
                        <a:ext cx="1058862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6563956" y="5909942"/>
            <a:ext cx="13656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400" dirty="0" smtClean="0"/>
              <a:t>Stupně volnosti:</a:t>
            </a:r>
            <a:endParaRPr lang="el-GR" sz="1400" dirty="0"/>
          </a:p>
        </p:txBody>
      </p:sp>
      <p:graphicFrame>
        <p:nvGraphicFramePr>
          <p:cNvPr id="18" name="Object 8"/>
          <p:cNvGraphicFramePr>
            <a:graphicFrameLocks noChangeAspect="1"/>
          </p:cNvGraphicFramePr>
          <p:nvPr/>
        </p:nvGraphicFramePr>
        <p:xfrm>
          <a:off x="7937500" y="5892800"/>
          <a:ext cx="10382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4" name="Rovnice" r:id="rId22" imgW="660240" imgH="215640" progId="Equation.3">
                  <p:embed/>
                </p:oleObj>
              </mc:Choice>
              <mc:Fallback>
                <p:oleObj name="Rovnice" r:id="rId22" imgW="660240" imgH="215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7500" y="5892800"/>
                        <a:ext cx="1038225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mezi odhady variability</a:t>
            </a:r>
            <a:endParaRPr lang="cs-CZ" dirty="0"/>
          </a:p>
        </p:txBody>
      </p:sp>
      <p:sp>
        <p:nvSpPr>
          <p:cNvPr id="14" name="Podnadpis 2"/>
          <p:cNvSpPr txBox="1">
            <a:spLocks/>
          </p:cNvSpPr>
          <p:nvPr/>
        </p:nvSpPr>
        <p:spPr>
          <a:xfrm>
            <a:off x="864379" y="1500174"/>
            <a:ext cx="3850497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Platí: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Dále se dá ukázat, že platí: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Tedy platí, že celková variabilita se dá rozložit na variabilitu v rámci skupin a variabilitu mezi skupinami:</a:t>
            </a:r>
          </a:p>
        </p:txBody>
      </p:sp>
      <p:graphicFrame>
        <p:nvGraphicFramePr>
          <p:cNvPr id="31750" name="Object 2"/>
          <p:cNvGraphicFramePr>
            <a:graphicFrameLocks noChangeAspect="1"/>
          </p:cNvGraphicFramePr>
          <p:nvPr/>
        </p:nvGraphicFramePr>
        <p:xfrm>
          <a:off x="1116008" y="2089434"/>
          <a:ext cx="281305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9" name="Rovnice" r:id="rId4" imgW="1790640" imgH="241200" progId="Equation.3">
                  <p:embed/>
                </p:oleObj>
              </mc:Choice>
              <mc:Fallback>
                <p:oleObj name="Rovnice" r:id="rId4" imgW="1790640" imgH="241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08" y="2089434"/>
                        <a:ext cx="2813050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Skupina 19"/>
          <p:cNvGrpSpPr/>
          <p:nvPr/>
        </p:nvGrpSpPr>
        <p:grpSpPr>
          <a:xfrm>
            <a:off x="4746156" y="1616416"/>
            <a:ext cx="4326438" cy="4413463"/>
            <a:chOff x="4388966" y="1616416"/>
            <a:chExt cx="4326438" cy="4413463"/>
          </a:xfrm>
        </p:grpSpPr>
        <p:grpSp>
          <p:nvGrpSpPr>
            <p:cNvPr id="3" name="Skupina 12"/>
            <p:cNvGrpSpPr/>
            <p:nvPr/>
          </p:nvGrpSpPr>
          <p:grpSpPr>
            <a:xfrm>
              <a:off x="4388966" y="1616416"/>
              <a:ext cx="4326438" cy="4413463"/>
              <a:chOff x="285720" y="1609330"/>
              <a:chExt cx="4326438" cy="4413463"/>
            </a:xfrm>
          </p:grpSpPr>
          <p:pic>
            <p:nvPicPr>
              <p:cNvPr id="5" name="Obrázek 4" descr="chopn_anova_means.jpeg"/>
              <p:cNvPicPr>
                <a:picLocks noChangeAspect="1"/>
              </p:cNvPicPr>
              <p:nvPr/>
            </p:nvPicPr>
            <p:blipFill>
              <a:blip r:embed="rId6" cstate="print"/>
              <a:srcRect b="11576"/>
              <a:stretch>
                <a:fillRect/>
              </a:stretch>
            </p:blipFill>
            <p:spPr>
              <a:xfrm>
                <a:off x="285720" y="1609330"/>
                <a:ext cx="4326438" cy="3819934"/>
              </a:xfrm>
              <a:prstGeom prst="rect">
                <a:avLst/>
              </a:prstGeom>
            </p:spPr>
          </p:pic>
          <p:sp>
            <p:nvSpPr>
              <p:cNvPr id="6" name="Rectangle 4"/>
              <p:cNvSpPr>
                <a:spLocks noChangeArrowheads="1"/>
              </p:cNvSpPr>
              <p:nvPr/>
            </p:nvSpPr>
            <p:spPr bwMode="auto">
              <a:xfrm>
                <a:off x="2187912" y="5715016"/>
                <a:ext cx="785215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cs-CZ" sz="1400" dirty="0" smtClean="0"/>
                  <a:t>Stadium</a:t>
                </a:r>
                <a:endParaRPr lang="el-GR" sz="1400" dirty="0"/>
              </a:p>
            </p:txBody>
          </p:sp>
          <p:sp>
            <p:nvSpPr>
              <p:cNvPr id="10" name="Rectangle 4"/>
              <p:cNvSpPr>
                <a:spLocks noChangeArrowheads="1"/>
              </p:cNvSpPr>
              <p:nvPr/>
            </p:nvSpPr>
            <p:spPr bwMode="auto">
              <a:xfrm>
                <a:off x="2420860" y="5384874"/>
                <a:ext cx="319319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cs-CZ" sz="1400" dirty="0" smtClean="0"/>
                  <a:t>III</a:t>
                </a:r>
                <a:endParaRPr lang="el-GR" sz="1400" dirty="0"/>
              </a:p>
            </p:txBody>
          </p:sp>
          <p:sp>
            <p:nvSpPr>
              <p:cNvPr id="11" name="Rectangle 4"/>
              <p:cNvSpPr>
                <a:spLocks noChangeArrowheads="1"/>
              </p:cNvSpPr>
              <p:nvPr/>
            </p:nvSpPr>
            <p:spPr bwMode="auto">
              <a:xfrm>
                <a:off x="3504841" y="5384460"/>
                <a:ext cx="332143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cs-CZ" sz="1400" dirty="0" smtClean="0"/>
                  <a:t>IV</a:t>
                </a:r>
                <a:endParaRPr lang="el-GR" sz="1400" dirty="0"/>
              </a:p>
            </p:txBody>
          </p:sp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1334928" y="5384460"/>
                <a:ext cx="274434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cs-CZ" sz="1400" dirty="0" smtClean="0"/>
                  <a:t>II</a:t>
                </a:r>
                <a:endParaRPr lang="el-GR" sz="1400" dirty="0"/>
              </a:p>
            </p:txBody>
          </p:sp>
        </p:grpSp>
        <p:cxnSp>
          <p:nvCxnSpPr>
            <p:cNvPr id="17" name="Přímá spojovací šipka 16"/>
            <p:cNvCxnSpPr/>
            <p:nvPr/>
          </p:nvCxnSpPr>
          <p:spPr>
            <a:xfrm rot="5400000">
              <a:off x="4793912" y="3129830"/>
              <a:ext cx="1368000" cy="1588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ovací šipka 17"/>
            <p:cNvCxnSpPr/>
            <p:nvPr/>
          </p:nvCxnSpPr>
          <p:spPr>
            <a:xfrm rot="5400000">
              <a:off x="5314056" y="2805830"/>
              <a:ext cx="7200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ovací šipka 18"/>
            <p:cNvCxnSpPr/>
            <p:nvPr/>
          </p:nvCxnSpPr>
          <p:spPr>
            <a:xfrm rot="5400000">
              <a:off x="5360766" y="3507830"/>
              <a:ext cx="6120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1751" name="Object 2"/>
          <p:cNvGraphicFramePr>
            <a:graphicFrameLocks noChangeAspect="1"/>
          </p:cNvGraphicFramePr>
          <p:nvPr/>
        </p:nvGraphicFramePr>
        <p:xfrm>
          <a:off x="1116008" y="3263608"/>
          <a:ext cx="1236662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0" name="Rovnice" r:id="rId7" imgW="787320" imgH="228600" progId="Equation.3">
                  <p:embed/>
                </p:oleObj>
              </mc:Choice>
              <mc:Fallback>
                <p:oleObj name="Rovnice" r:id="rId7" imgW="78732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08" y="3263608"/>
                        <a:ext cx="1236662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2" name="Object 8"/>
          <p:cNvGraphicFramePr>
            <a:graphicFrameLocks noChangeAspect="1"/>
          </p:cNvGraphicFramePr>
          <p:nvPr/>
        </p:nvGraphicFramePr>
        <p:xfrm>
          <a:off x="1116008" y="4994293"/>
          <a:ext cx="375285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1" name="Rovnice" r:id="rId9" imgW="2387520" imgH="634680" progId="Equation.3">
                  <p:embed/>
                </p:oleObj>
              </mc:Choice>
              <mc:Fallback>
                <p:oleObj name="Rovnice" r:id="rId9" imgW="2387520" imgH="6346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08" y="4994293"/>
                        <a:ext cx="3752850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Umělý příklad</a:t>
            </a:r>
            <a:endParaRPr lang="cs-CZ" dirty="0"/>
          </a:p>
        </p:txBody>
      </p:sp>
      <p:graphicFrame>
        <p:nvGraphicFramePr>
          <p:cNvPr id="14" name="Tabulka 13"/>
          <p:cNvGraphicFramePr>
            <a:graphicFrameLocks noGrp="1"/>
          </p:cNvGraphicFramePr>
          <p:nvPr/>
        </p:nvGraphicFramePr>
        <p:xfrm>
          <a:off x="500032" y="1428736"/>
          <a:ext cx="8358247" cy="4651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8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25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83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83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383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092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Léčba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Pozorovaná </a:t>
                      </a:r>
                    </a:p>
                    <a:p>
                      <a:pPr algn="ctr"/>
                      <a:r>
                        <a:rPr lang="cs-CZ" sz="1400" dirty="0" smtClean="0"/>
                        <a:t>hodnota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Skupinový </a:t>
                      </a:r>
                    </a:p>
                    <a:p>
                      <a:pPr algn="ctr"/>
                      <a:r>
                        <a:rPr lang="cs-CZ" sz="1400" dirty="0" smtClean="0"/>
                        <a:t>průměr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Skupinový průměr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– celkový průměr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Pozorovaná hodnota – skupinový průměr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Pozorovaná hodnota – celkový průměr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36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10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12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-4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-2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-6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536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12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12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-4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0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-4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536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14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12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-4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-2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536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19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-1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536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0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536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21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5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536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14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16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0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-2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-2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536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16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16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0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0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0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536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18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16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0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536">
                <a:tc>
                  <a:txBody>
                    <a:bodyPr/>
                    <a:lstStyle/>
                    <a:p>
                      <a:endParaRPr lang="cs-CZ" sz="140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Celkový průměr = 16</a:t>
                      </a:r>
                      <a:endParaRPr lang="cs-CZ" sz="1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/>
                        <a:t>Součet čtverců = 96</a:t>
                      </a:r>
                      <a:endParaRPr lang="cs-CZ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Součet čtverců = 18</a:t>
                      </a:r>
                      <a:endParaRPr lang="cs-CZ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Součet čtverců = 114</a:t>
                      </a:r>
                      <a:endParaRPr lang="cs-CZ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536">
                <a:tc>
                  <a:txBody>
                    <a:bodyPr/>
                    <a:lstStyle/>
                    <a:p>
                      <a:endParaRPr lang="cs-CZ" sz="140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cs-CZ" sz="1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/>
                        <a:t>Stupně volnosti = 2</a:t>
                      </a:r>
                      <a:endParaRPr lang="cs-CZ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Stupně volnosti = 6</a:t>
                      </a:r>
                      <a:endParaRPr lang="cs-CZ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Stupně volnosti = 8</a:t>
                      </a:r>
                      <a:endParaRPr lang="cs-CZ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testuje </a:t>
            </a:r>
            <a:r>
              <a:rPr lang="cs-CZ" i="1" dirty="0" smtClean="0"/>
              <a:t>t</a:t>
            </a:r>
            <a:r>
              <a:rPr lang="cs-CZ" dirty="0" smtClean="0"/>
              <a:t>-test pro dva výběry?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379" y="1500174"/>
            <a:ext cx="7415242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Nulová hypotéza: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Testová statistika:</a:t>
            </a:r>
            <a:endParaRPr lang="en-US" dirty="0" smtClean="0"/>
          </a:p>
        </p:txBody>
      </p:sp>
      <p:graphicFrame>
        <p:nvGraphicFramePr>
          <p:cNvPr id="24579" name="Object 2"/>
          <p:cNvGraphicFramePr>
            <a:graphicFrameLocks noChangeAspect="1"/>
          </p:cNvGraphicFramePr>
          <p:nvPr/>
        </p:nvGraphicFramePr>
        <p:xfrm>
          <a:off x="3973513" y="1571625"/>
          <a:ext cx="11969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7" name="Rovnice" r:id="rId4" imgW="761760" imgH="228600" progId="Equation.3">
                  <p:embed/>
                </p:oleObj>
              </mc:Choice>
              <mc:Fallback>
                <p:oleObj name="Rovnice" r:id="rId4" imgW="76176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3513" y="1571625"/>
                        <a:ext cx="1196975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Skupina 11"/>
          <p:cNvGrpSpPr/>
          <p:nvPr/>
        </p:nvGrpSpPr>
        <p:grpSpPr>
          <a:xfrm>
            <a:off x="3132931" y="2607670"/>
            <a:ext cx="2878138" cy="803574"/>
            <a:chOff x="3132931" y="2545110"/>
            <a:chExt cx="2878138" cy="803574"/>
          </a:xfrm>
        </p:grpSpPr>
        <p:graphicFrame>
          <p:nvGraphicFramePr>
            <p:cNvPr id="24578" name="Object 1"/>
            <p:cNvGraphicFramePr>
              <a:graphicFrameLocks noChangeAspect="1"/>
            </p:cNvGraphicFramePr>
            <p:nvPr/>
          </p:nvGraphicFramePr>
          <p:xfrm>
            <a:off x="3132931" y="2571744"/>
            <a:ext cx="2878138" cy="739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88" name="Rovnice" r:id="rId6" imgW="1828800" imgH="469800" progId="Equation.3">
                    <p:embed/>
                  </p:oleObj>
                </mc:Choice>
                <mc:Fallback>
                  <p:oleObj name="Rovnice" r:id="rId6" imgW="1828800" imgH="469800" progId="Equation.3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32931" y="2571744"/>
                          <a:ext cx="2878138" cy="7397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Elipsa 5"/>
            <p:cNvSpPr/>
            <p:nvPr/>
          </p:nvSpPr>
          <p:spPr>
            <a:xfrm>
              <a:off x="3616465" y="2545110"/>
              <a:ext cx="857256" cy="339434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Elipsa 6"/>
            <p:cNvSpPr/>
            <p:nvPr/>
          </p:nvSpPr>
          <p:spPr>
            <a:xfrm>
              <a:off x="3437870" y="2857496"/>
              <a:ext cx="1214446" cy="49118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072066" y="2205676"/>
            <a:ext cx="31102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b="1" dirty="0" smtClean="0">
                <a:solidFill>
                  <a:srgbClr val="00B050"/>
                </a:solidFill>
              </a:rPr>
              <a:t>Rozdíl (variabilita) mezi výběry</a:t>
            </a:r>
            <a:endParaRPr lang="el-GR" b="1" dirty="0">
              <a:solidFill>
                <a:srgbClr val="00B050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072066" y="3420122"/>
            <a:ext cx="25004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Variabilita uvnitř výběrů</a:t>
            </a:r>
            <a:endParaRPr lang="el-GR" b="1" dirty="0">
              <a:solidFill>
                <a:srgbClr val="FF0000"/>
              </a:solidFill>
            </a:endParaRPr>
          </a:p>
        </p:txBody>
      </p:sp>
      <p:cxnSp>
        <p:nvCxnSpPr>
          <p:cNvPr id="14" name="Přímá spojovací šipka 13"/>
          <p:cNvCxnSpPr>
            <a:stCxn id="8" idx="1"/>
            <a:endCxn id="6" idx="6"/>
          </p:cNvCxnSpPr>
          <p:nvPr/>
        </p:nvCxnSpPr>
        <p:spPr>
          <a:xfrm rot="10800000" flipV="1">
            <a:off x="4473722" y="2390341"/>
            <a:ext cx="598345" cy="387045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>
            <a:stCxn id="9" idx="1"/>
            <a:endCxn id="7" idx="6"/>
          </p:cNvCxnSpPr>
          <p:nvPr/>
        </p:nvCxnSpPr>
        <p:spPr>
          <a:xfrm rot="10800000">
            <a:off x="4652316" y="3165650"/>
            <a:ext cx="419750" cy="43913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Skupina 22"/>
          <p:cNvGrpSpPr/>
          <p:nvPr/>
        </p:nvGrpSpPr>
        <p:grpSpPr>
          <a:xfrm>
            <a:off x="2329952" y="4286256"/>
            <a:ext cx="4484096" cy="869398"/>
            <a:chOff x="2214546" y="4286256"/>
            <a:chExt cx="4484096" cy="869398"/>
          </a:xfrm>
        </p:grpSpPr>
        <p:sp>
          <p:nvSpPr>
            <p:cNvPr id="10" name="Šipka doprava 9"/>
            <p:cNvSpPr/>
            <p:nvPr/>
          </p:nvSpPr>
          <p:spPr>
            <a:xfrm>
              <a:off x="2214546" y="4643446"/>
              <a:ext cx="571504" cy="14287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aphicFrame>
          <p:nvGraphicFramePr>
            <p:cNvPr id="24580" name="Object 1"/>
            <p:cNvGraphicFramePr>
              <a:graphicFrameLocks noChangeAspect="1"/>
            </p:cNvGraphicFramePr>
            <p:nvPr/>
          </p:nvGraphicFramePr>
          <p:xfrm>
            <a:off x="3132931" y="4561898"/>
            <a:ext cx="419100" cy="260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89" name="Rovnice" r:id="rId8" imgW="266400" imgH="164880" progId="Equation.3">
                    <p:embed/>
                  </p:oleObj>
                </mc:Choice>
                <mc:Fallback>
                  <p:oleObj name="Rovnice" r:id="rId8" imgW="266400" imgH="16488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32931" y="4561898"/>
                          <a:ext cx="419100" cy="260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Rectangle 4"/>
            <p:cNvSpPr>
              <a:spLocks noChangeArrowheads="1"/>
            </p:cNvSpPr>
            <p:nvPr/>
          </p:nvSpPr>
          <p:spPr bwMode="auto">
            <a:xfrm>
              <a:off x="3588367" y="4286256"/>
              <a:ext cx="311027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cs-CZ" dirty="0" smtClean="0">
                  <a:solidFill>
                    <a:srgbClr val="00B050"/>
                  </a:solidFill>
                </a:rPr>
                <a:t>Rozdíl (variabilita) mezi výběry</a:t>
              </a:r>
              <a:endParaRPr lang="el-GR" dirty="0">
                <a:solidFill>
                  <a:srgbClr val="00B050"/>
                </a:solidFill>
              </a:endParaRPr>
            </a:p>
          </p:txBody>
        </p:sp>
        <p:sp>
          <p:nvSpPr>
            <p:cNvPr id="20" name="Rectangle 4"/>
            <p:cNvSpPr>
              <a:spLocks noChangeArrowheads="1"/>
            </p:cNvSpPr>
            <p:nvPr/>
          </p:nvSpPr>
          <p:spPr bwMode="auto">
            <a:xfrm>
              <a:off x="3893258" y="4786322"/>
              <a:ext cx="250049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cs-CZ" dirty="0" smtClean="0">
                  <a:solidFill>
                    <a:srgbClr val="FF0000"/>
                  </a:solidFill>
                </a:rPr>
                <a:t>Variabilita uvnitř výběrů</a:t>
              </a:r>
              <a:endParaRPr lang="el-GR" dirty="0">
                <a:solidFill>
                  <a:srgbClr val="FF0000"/>
                </a:solidFill>
              </a:endParaRPr>
            </a:p>
          </p:txBody>
        </p:sp>
        <p:cxnSp>
          <p:nvCxnSpPr>
            <p:cNvPr id="22" name="Přímá spojovací čára 21"/>
            <p:cNvCxnSpPr/>
            <p:nvPr/>
          </p:nvCxnSpPr>
          <p:spPr>
            <a:xfrm>
              <a:off x="3607587" y="4714884"/>
              <a:ext cx="307183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analýzy rozptylu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379" y="1500174"/>
            <a:ext cx="7415242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b="1" dirty="0" smtClean="0"/>
              <a:t>Princip analýzy rozptylu je stejný, tedy ANOVA srovnává pozorovanou variabilitu mezi výběry s pozorovanou variabilitou uvnitř výběrů. </a:t>
            </a:r>
            <a:r>
              <a:rPr lang="cs-CZ" dirty="0" smtClean="0"/>
              <a:t>Na rozdíl od </a:t>
            </a:r>
            <a:r>
              <a:rPr lang="cs-CZ" i="1" dirty="0" smtClean="0"/>
              <a:t>t</a:t>
            </a:r>
            <a:r>
              <a:rPr lang="cs-CZ" dirty="0" smtClean="0"/>
              <a:t>-testu však pracuje s výběrovými rozptyly.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>
                <a:solidFill>
                  <a:srgbClr val="FF0000"/>
                </a:solidFill>
              </a:rPr>
              <a:t>Testová statistika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analýzy rozptylu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endParaRPr lang="cs-CZ" dirty="0" smtClean="0">
              <a:solidFill>
                <a:srgbClr val="FF0000"/>
              </a:solidFill>
            </a:endParaRP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en-US" dirty="0" smtClean="0"/>
          </a:p>
        </p:txBody>
      </p:sp>
      <p:grpSp>
        <p:nvGrpSpPr>
          <p:cNvPr id="16" name="Skupina 15"/>
          <p:cNvGrpSpPr/>
          <p:nvPr/>
        </p:nvGrpSpPr>
        <p:grpSpPr>
          <a:xfrm>
            <a:off x="1773754" y="3416858"/>
            <a:ext cx="5596493" cy="869398"/>
            <a:chOff x="3238500" y="3131106"/>
            <a:chExt cx="5596493" cy="869398"/>
          </a:xfrm>
        </p:grpSpPr>
        <p:graphicFrame>
          <p:nvGraphicFramePr>
            <p:cNvPr id="12" name="Object 1"/>
            <p:cNvGraphicFramePr>
              <a:graphicFrameLocks noChangeAspect="1"/>
            </p:cNvGraphicFramePr>
            <p:nvPr/>
          </p:nvGraphicFramePr>
          <p:xfrm>
            <a:off x="3238500" y="3406775"/>
            <a:ext cx="439738" cy="260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37" name="Rovnice" r:id="rId4" imgW="279360" imgH="164880" progId="Equation.3">
                    <p:embed/>
                  </p:oleObj>
                </mc:Choice>
                <mc:Fallback>
                  <p:oleObj name="Rovnice" r:id="rId4" imgW="279360" imgH="16488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8500" y="3406775"/>
                          <a:ext cx="439738" cy="260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ctangle 4"/>
            <p:cNvSpPr>
              <a:spLocks noChangeArrowheads="1"/>
            </p:cNvSpPr>
            <p:nvPr/>
          </p:nvSpPr>
          <p:spPr bwMode="auto">
            <a:xfrm>
              <a:off x="3786182" y="3131106"/>
              <a:ext cx="497277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cs-CZ" dirty="0" smtClean="0"/>
                <a:t>Odhad rozptylu založený na výběrových průměrech</a:t>
              </a:r>
              <a:endParaRPr lang="el-GR" dirty="0"/>
            </a:p>
          </p:txBody>
        </p:sp>
        <p:sp>
          <p:nvSpPr>
            <p:cNvPr id="14" name="Rectangle 4"/>
            <p:cNvSpPr>
              <a:spLocks noChangeArrowheads="1"/>
            </p:cNvSpPr>
            <p:nvPr/>
          </p:nvSpPr>
          <p:spPr bwMode="auto">
            <a:xfrm>
              <a:off x="3827375" y="3631172"/>
              <a:ext cx="489037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cs-CZ" dirty="0" smtClean="0"/>
                <a:t>Odhad rozptylu založený pozorovaných hodnotách</a:t>
              </a:r>
              <a:endParaRPr lang="el-GR" dirty="0"/>
            </a:p>
          </p:txBody>
        </p:sp>
        <p:cxnSp>
          <p:nvCxnSpPr>
            <p:cNvPr id="15" name="Přímá spojovací čára 14"/>
            <p:cNvCxnSpPr/>
            <p:nvPr/>
          </p:nvCxnSpPr>
          <p:spPr>
            <a:xfrm>
              <a:off x="3722993" y="3559734"/>
              <a:ext cx="5112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0729" name="Object 9"/>
          <p:cNvGraphicFramePr>
            <a:graphicFrameLocks noChangeAspect="1"/>
          </p:cNvGraphicFramePr>
          <p:nvPr/>
        </p:nvGraphicFramePr>
        <p:xfrm>
          <a:off x="1773754" y="4572008"/>
          <a:ext cx="3473450" cy="1449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8" name="Rovnice" r:id="rId6" imgW="2209680" imgH="914400" progId="Equation.3">
                  <p:embed/>
                </p:oleObj>
              </mc:Choice>
              <mc:Fallback>
                <p:oleObj name="Rovnice" r:id="rId6" imgW="2209680" imgH="9144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3754" y="4572008"/>
                        <a:ext cx="3473450" cy="1449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000760" y="4857760"/>
            <a:ext cx="21259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b="1" dirty="0" smtClean="0"/>
              <a:t>Za platnosti H</a:t>
            </a:r>
            <a:r>
              <a:rPr lang="cs-CZ" b="1" baseline="-25000" dirty="0" smtClean="0"/>
              <a:t>0</a:t>
            </a:r>
            <a:r>
              <a:rPr lang="cs-CZ" b="1" dirty="0" smtClean="0"/>
              <a:t> platí:</a:t>
            </a:r>
            <a:endParaRPr lang="el-GR" b="1" dirty="0"/>
          </a:p>
        </p:txBody>
      </p:sp>
      <p:graphicFrame>
        <p:nvGraphicFramePr>
          <p:cNvPr id="19" name="Object 1"/>
          <p:cNvGraphicFramePr>
            <a:graphicFrameLocks noChangeAspect="1"/>
          </p:cNvGraphicFramePr>
          <p:nvPr/>
        </p:nvGraphicFramePr>
        <p:xfrm>
          <a:off x="6160542" y="5322903"/>
          <a:ext cx="179863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9" name="Rovnice" r:id="rId8" imgW="1143000" imgH="203040" progId="Equation.3">
                  <p:embed/>
                </p:oleObj>
              </mc:Choice>
              <mc:Fallback>
                <p:oleObj name="Rovnice" r:id="rId8" imgW="1143000" imgH="2030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0542" y="5322903"/>
                        <a:ext cx="1798638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Výsledek dle platnosti nulové hypotézy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379" y="1500174"/>
            <a:ext cx="7415242" cy="450059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Za předpokladu rovnosti rozptylů jednotlivých výběrů představuje člen ve jmenovateli statistiky </a:t>
            </a:r>
            <a:r>
              <a:rPr lang="cs-CZ" i="1" dirty="0" smtClean="0"/>
              <a:t>F</a:t>
            </a:r>
            <a:r>
              <a:rPr lang="cs-CZ" dirty="0" smtClean="0"/>
              <a:t> výběrový odhad </a:t>
            </a:r>
            <a:r>
              <a:rPr lang="el-GR" dirty="0" smtClean="0"/>
              <a:t>σ</a:t>
            </a:r>
            <a:r>
              <a:rPr lang="cs-CZ" baseline="30000" dirty="0" smtClean="0"/>
              <a:t>2</a:t>
            </a:r>
            <a:r>
              <a:rPr lang="cs-CZ" dirty="0" smtClean="0"/>
              <a:t>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Za platnosti H</a:t>
            </a:r>
            <a:r>
              <a:rPr lang="cs-CZ" baseline="-25000" dirty="0" smtClean="0"/>
              <a:t>0</a:t>
            </a:r>
            <a:r>
              <a:rPr lang="cs-CZ" dirty="0" smtClean="0"/>
              <a:t> představuje i člen v čitateli statistiky </a:t>
            </a:r>
            <a:r>
              <a:rPr lang="cs-CZ" i="1" dirty="0" smtClean="0"/>
              <a:t>F</a:t>
            </a:r>
            <a:r>
              <a:rPr lang="cs-CZ" dirty="0" smtClean="0"/>
              <a:t> výběrový odhad </a:t>
            </a:r>
            <a:r>
              <a:rPr lang="el-GR" dirty="0" smtClean="0"/>
              <a:t>σ</a:t>
            </a:r>
            <a:r>
              <a:rPr lang="cs-CZ" baseline="30000" dirty="0" smtClean="0"/>
              <a:t>2</a:t>
            </a:r>
            <a:r>
              <a:rPr lang="cs-CZ" dirty="0" smtClean="0"/>
              <a:t>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b="1" dirty="0" smtClean="0"/>
              <a:t>Platí-li nulová hypotéza</a:t>
            </a:r>
            <a:r>
              <a:rPr lang="cs-CZ" dirty="0" smtClean="0"/>
              <a:t>, </a:t>
            </a:r>
            <a:r>
              <a:rPr lang="cs-CZ" b="1" dirty="0" smtClean="0"/>
              <a:t>čitatel</a:t>
            </a:r>
            <a:r>
              <a:rPr lang="cs-CZ" dirty="0" smtClean="0"/>
              <a:t> </a:t>
            </a:r>
            <a:r>
              <a:rPr lang="cs-CZ" b="1" dirty="0" smtClean="0"/>
              <a:t>statistiky</a:t>
            </a:r>
            <a:r>
              <a:rPr lang="cs-CZ" dirty="0" smtClean="0"/>
              <a:t> </a:t>
            </a:r>
            <a:r>
              <a:rPr lang="cs-CZ" b="1" i="1" dirty="0" smtClean="0"/>
              <a:t>F</a:t>
            </a:r>
            <a:r>
              <a:rPr lang="cs-CZ" dirty="0" smtClean="0"/>
              <a:t> (počítaný na základě výběrových průměrů) </a:t>
            </a:r>
            <a:r>
              <a:rPr lang="cs-CZ" b="1" dirty="0" smtClean="0"/>
              <a:t>bude</a:t>
            </a:r>
            <a:r>
              <a:rPr lang="cs-CZ" dirty="0" smtClean="0"/>
              <a:t> </a:t>
            </a:r>
            <a:r>
              <a:rPr lang="cs-CZ" b="1" dirty="0" smtClean="0"/>
              <a:t>zhruba</a:t>
            </a:r>
            <a:r>
              <a:rPr lang="cs-CZ" dirty="0" smtClean="0"/>
              <a:t> </a:t>
            </a:r>
            <a:r>
              <a:rPr lang="cs-CZ" b="1" dirty="0" smtClean="0"/>
              <a:t>stejný jako její jmenovatel </a:t>
            </a:r>
            <a:r>
              <a:rPr lang="cs-CZ" dirty="0" smtClean="0"/>
              <a:t>(počítaný na základě pozorovaných hodnot).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b="1" dirty="0" smtClean="0"/>
              <a:t>Neplatí-li nulová hypotéza, čitatel statistiky </a:t>
            </a:r>
            <a:r>
              <a:rPr lang="cs-CZ" b="1" i="1" dirty="0" smtClean="0"/>
              <a:t>F</a:t>
            </a:r>
            <a:r>
              <a:rPr lang="cs-CZ" b="1" dirty="0" smtClean="0"/>
              <a:t> bude větší než jmenovatel.</a:t>
            </a: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b="1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>
                <a:solidFill>
                  <a:srgbClr val="FF0000"/>
                </a:solidFill>
              </a:rPr>
              <a:t>Samotné rozhodnutí o platnosti H</a:t>
            </a:r>
            <a:r>
              <a:rPr lang="cs-CZ" baseline="-25000" dirty="0" smtClean="0">
                <a:solidFill>
                  <a:srgbClr val="FF0000"/>
                </a:solidFill>
              </a:rPr>
              <a:t>0</a:t>
            </a:r>
            <a:r>
              <a:rPr lang="cs-CZ" dirty="0" smtClean="0">
                <a:solidFill>
                  <a:srgbClr val="FF0000"/>
                </a:solidFill>
              </a:rPr>
              <a:t> je tak založeno na srovnání průměrných čtverců		a	.</a:t>
            </a:r>
            <a:endParaRPr lang="en-US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1918567" y="5170146"/>
          <a:ext cx="777875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6" name="Rovnice" r:id="rId4" imgW="495000" imgH="215640" progId="Equation.3">
                  <p:embed/>
                </p:oleObj>
              </mc:Choice>
              <mc:Fallback>
                <p:oleObj name="Rovnice" r:id="rId4" imgW="49500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8567" y="5170146"/>
                        <a:ext cx="777875" cy="341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3023121" y="5179024"/>
          <a:ext cx="70008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7" name="Rovnice" r:id="rId6" imgW="444240" imgH="228600" progId="Equation.3">
                  <p:embed/>
                </p:oleObj>
              </mc:Choice>
              <mc:Fallback>
                <p:oleObj name="Rovnice" r:id="rId6" imgW="44424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3121" y="5179024"/>
                        <a:ext cx="700087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Výsledek analýzy rozptylu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379" y="1500174"/>
            <a:ext cx="7415242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Výsledné počty se standardně zaznamenávají do tzv. tabulky analýzy rozptylu: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Nulovou hypotézu zamítneme/nezamítneme buď na základě srovnání výsledné </a:t>
            </a:r>
            <a:r>
              <a:rPr lang="cs-CZ" i="1" dirty="0" smtClean="0"/>
              <a:t>p</a:t>
            </a:r>
            <a:r>
              <a:rPr lang="cs-CZ" dirty="0" smtClean="0"/>
              <a:t>-hodnoty se zvolenou hladinou významnosti testu </a:t>
            </a:r>
            <a:r>
              <a:rPr lang="el-GR" i="1" dirty="0" smtClean="0"/>
              <a:t>α</a:t>
            </a:r>
            <a:r>
              <a:rPr lang="cs-CZ" dirty="0" smtClean="0"/>
              <a:t>, nebo srovnáním výsledné </a:t>
            </a:r>
            <a:r>
              <a:rPr lang="cs-CZ" i="1" dirty="0" smtClean="0"/>
              <a:t>F</a:t>
            </a:r>
            <a:r>
              <a:rPr lang="cs-CZ" dirty="0" smtClean="0"/>
              <a:t> statistiky s kritickou hodnotou (kvantilem) rozdělení </a:t>
            </a:r>
            <a:r>
              <a:rPr lang="cs-CZ" i="1" dirty="0" smtClean="0"/>
              <a:t>F</a:t>
            </a:r>
            <a:r>
              <a:rPr lang="cs-CZ" dirty="0" smtClean="0"/>
              <a:t>(</a:t>
            </a:r>
            <a:r>
              <a:rPr lang="cs-CZ" i="1" dirty="0" smtClean="0"/>
              <a:t>k</a:t>
            </a:r>
            <a:r>
              <a:rPr lang="cs-CZ" dirty="0" smtClean="0"/>
              <a:t> – 1, </a:t>
            </a:r>
            <a:r>
              <a:rPr lang="cs-CZ" i="1" dirty="0" smtClean="0"/>
              <a:t>n</a:t>
            </a:r>
            <a:r>
              <a:rPr lang="cs-CZ" dirty="0" smtClean="0"/>
              <a:t> – </a:t>
            </a:r>
            <a:r>
              <a:rPr lang="cs-CZ" i="1" dirty="0" smtClean="0"/>
              <a:t>k</a:t>
            </a:r>
            <a:r>
              <a:rPr lang="cs-CZ" dirty="0" smtClean="0"/>
              <a:t>) příslušnou zvolené hladině významnosti testu </a:t>
            </a:r>
            <a:r>
              <a:rPr lang="el-GR" i="1" dirty="0" smtClean="0"/>
              <a:t>α</a:t>
            </a:r>
            <a:r>
              <a:rPr lang="cs-CZ" dirty="0" smtClean="0"/>
              <a:t>.</a:t>
            </a:r>
            <a:endParaRPr lang="en-US" dirty="0" smtClean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928663" y="2357430"/>
          <a:ext cx="7286674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5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5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5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5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58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Variabilita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Součet čtverců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Počet stupňů</a:t>
                      </a:r>
                      <a:r>
                        <a:rPr lang="cs-CZ" sz="1400" baseline="0" dirty="0" smtClean="0"/>
                        <a:t> volnosti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Průměrný čtverec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1" dirty="0" smtClean="0"/>
                        <a:t>F</a:t>
                      </a:r>
                      <a:r>
                        <a:rPr lang="cs-CZ" sz="1400" dirty="0" smtClean="0"/>
                        <a:t> statistika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1" dirty="0" smtClean="0"/>
                        <a:t>p</a:t>
                      </a:r>
                      <a:r>
                        <a:rPr lang="cs-CZ" sz="1400" dirty="0" smtClean="0"/>
                        <a:t>-hodnota</a:t>
                      </a:r>
                      <a:endParaRPr lang="cs-CZ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Mezi skupinami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1" dirty="0" smtClean="0"/>
                        <a:t>S</a:t>
                      </a:r>
                      <a:r>
                        <a:rPr lang="cs-CZ" sz="1400" baseline="-25000" dirty="0" smtClean="0"/>
                        <a:t>A</a:t>
                      </a:r>
                      <a:r>
                        <a:rPr lang="cs-CZ" sz="1400" dirty="0" smtClean="0"/>
                        <a:t> = 96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1" dirty="0" err="1" smtClean="0"/>
                        <a:t>df</a:t>
                      </a:r>
                      <a:r>
                        <a:rPr lang="cs-CZ" sz="1400" i="0" baseline="-25000" dirty="0" err="1" smtClean="0"/>
                        <a:t>A</a:t>
                      </a:r>
                      <a:r>
                        <a:rPr lang="cs-CZ" sz="1400" i="0" dirty="0" smtClean="0"/>
                        <a:t> = </a:t>
                      </a:r>
                      <a:r>
                        <a:rPr lang="cs-CZ" sz="1400" i="1" dirty="0" smtClean="0"/>
                        <a:t>k</a:t>
                      </a:r>
                      <a:r>
                        <a:rPr lang="cs-CZ" sz="1400" dirty="0" smtClean="0"/>
                        <a:t> – 1 = 2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1" dirty="0" smtClean="0"/>
                        <a:t>MS</a:t>
                      </a:r>
                      <a:r>
                        <a:rPr lang="cs-CZ" sz="1400" baseline="-25000" dirty="0" smtClean="0"/>
                        <a:t>A</a:t>
                      </a:r>
                      <a:r>
                        <a:rPr lang="cs-CZ" sz="1400" dirty="0" smtClean="0"/>
                        <a:t> = 48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i="1" dirty="0" smtClean="0"/>
                        <a:t>F</a:t>
                      </a:r>
                      <a:r>
                        <a:rPr lang="cs-CZ" sz="1400" b="1" dirty="0" smtClean="0"/>
                        <a:t> = 16</a:t>
                      </a:r>
                      <a:endParaRPr lang="cs-CZ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0,004</a:t>
                      </a:r>
                      <a:endParaRPr lang="cs-CZ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Uvnitř skupin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1" dirty="0" smtClean="0"/>
                        <a:t>S</a:t>
                      </a:r>
                      <a:r>
                        <a:rPr lang="cs-CZ" sz="1400" baseline="-25000" dirty="0" smtClean="0"/>
                        <a:t>e</a:t>
                      </a:r>
                      <a:r>
                        <a:rPr lang="cs-CZ" sz="1400" dirty="0" smtClean="0"/>
                        <a:t> = 18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1" dirty="0" err="1" smtClean="0"/>
                        <a:t>df</a:t>
                      </a:r>
                      <a:r>
                        <a:rPr lang="cs-CZ" sz="1400" i="0" baseline="-25000" dirty="0" err="1" smtClean="0"/>
                        <a:t>e</a:t>
                      </a:r>
                      <a:r>
                        <a:rPr lang="cs-CZ" sz="1400" i="0" dirty="0" smtClean="0"/>
                        <a:t> = </a:t>
                      </a:r>
                      <a:r>
                        <a:rPr lang="cs-CZ" sz="1400" i="1" dirty="0" smtClean="0"/>
                        <a:t>n</a:t>
                      </a:r>
                      <a:r>
                        <a:rPr lang="cs-CZ" sz="1400" dirty="0" smtClean="0"/>
                        <a:t> – </a:t>
                      </a:r>
                      <a:r>
                        <a:rPr lang="cs-CZ" sz="1400" i="1" dirty="0" smtClean="0"/>
                        <a:t>k</a:t>
                      </a:r>
                      <a:r>
                        <a:rPr lang="cs-CZ" sz="1400" dirty="0" smtClean="0"/>
                        <a:t> = 6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1" dirty="0" err="1" smtClean="0"/>
                        <a:t>MS</a:t>
                      </a:r>
                      <a:r>
                        <a:rPr lang="cs-CZ" sz="1400" baseline="-25000" dirty="0" err="1" smtClean="0"/>
                        <a:t>e</a:t>
                      </a:r>
                      <a:r>
                        <a:rPr lang="cs-CZ" sz="1400" dirty="0" smtClean="0"/>
                        <a:t> = 3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Celkem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1" dirty="0" smtClean="0"/>
                        <a:t>S</a:t>
                      </a:r>
                      <a:r>
                        <a:rPr lang="cs-CZ" sz="1400" baseline="-25000" dirty="0" smtClean="0"/>
                        <a:t>T</a:t>
                      </a:r>
                      <a:r>
                        <a:rPr lang="cs-CZ" sz="1400" dirty="0" smtClean="0"/>
                        <a:t> = 114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i="1" dirty="0" err="1" smtClean="0"/>
                        <a:t>df</a:t>
                      </a:r>
                      <a:r>
                        <a:rPr lang="cs-CZ" sz="1400" i="0" baseline="-25000" dirty="0" err="1" smtClean="0"/>
                        <a:t>T</a:t>
                      </a:r>
                      <a:r>
                        <a:rPr lang="cs-CZ" sz="1400" i="0" dirty="0" smtClean="0"/>
                        <a:t> = </a:t>
                      </a:r>
                      <a:r>
                        <a:rPr lang="cs-CZ" sz="1400" i="1" dirty="0" smtClean="0"/>
                        <a:t>n</a:t>
                      </a:r>
                      <a:r>
                        <a:rPr lang="cs-CZ" sz="1400" dirty="0" smtClean="0"/>
                        <a:t> – 1 =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Opakování – parametrické a </a:t>
            </a:r>
            <a:r>
              <a:rPr lang="cs-CZ" sz="2800" dirty="0" err="1" smtClean="0"/>
              <a:t>neparametrické</a:t>
            </a:r>
            <a:r>
              <a:rPr lang="cs-CZ" sz="2800" dirty="0" smtClean="0"/>
              <a:t> testy</a:t>
            </a:r>
            <a:endParaRPr lang="cs-CZ" sz="2800" dirty="0"/>
          </a:p>
        </p:txBody>
      </p:sp>
      <p:sp>
        <p:nvSpPr>
          <p:cNvPr id="47" name="Podnadpis 2"/>
          <p:cNvSpPr txBox="1">
            <a:spLocks/>
          </p:cNvSpPr>
          <p:nvPr/>
        </p:nvSpPr>
        <p:spPr>
          <a:xfrm>
            <a:off x="864379" y="1500174"/>
            <a:ext cx="7415242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Jmenujte příklad parametrického a </a:t>
            </a:r>
            <a:r>
              <a:rPr lang="cs-CZ" dirty="0" err="1" smtClean="0"/>
              <a:t>neparametrického</a:t>
            </a:r>
            <a:r>
              <a:rPr lang="cs-CZ" dirty="0" smtClean="0"/>
              <a:t> testu.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Znáte jejich předpoklady?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Výsledek umělého příkladu</a:t>
            </a:r>
            <a:endParaRPr lang="cs-CZ" dirty="0"/>
          </a:p>
        </p:txBody>
      </p:sp>
      <p:pic>
        <p:nvPicPr>
          <p:cNvPr id="5" name="Obrázek 4" descr="priklad_anova_Fdist.jpeg"/>
          <p:cNvPicPr>
            <a:picLocks noChangeAspect="1"/>
          </p:cNvPicPr>
          <p:nvPr/>
        </p:nvPicPr>
        <p:blipFill>
          <a:blip r:embed="rId3" cstate="print"/>
          <a:srcRect l="4241" t="8644" r="3125" b="6408"/>
          <a:stretch>
            <a:fillRect/>
          </a:stretch>
        </p:blipFill>
        <p:spPr>
          <a:xfrm>
            <a:off x="711361" y="1823644"/>
            <a:ext cx="4717895" cy="4320000"/>
          </a:xfrm>
          <a:prstGeom prst="rect">
            <a:avLst/>
          </a:prstGeom>
        </p:spPr>
      </p:pic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3999002" y="1658134"/>
          <a:ext cx="700087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4" name="Rovnice" r:id="rId4" imgW="444240" imgH="177480" progId="Equation.3">
                  <p:embed/>
                </p:oleObj>
              </mc:Choice>
              <mc:Fallback>
                <p:oleObj name="Rovnice" r:id="rId4" imgW="44424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9002" y="1658134"/>
                        <a:ext cx="700087" cy="280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1141482" y="1597015"/>
          <a:ext cx="2281237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5" name="Rovnice" r:id="rId6" imgW="1447560" imgH="253800" progId="Equation.3">
                  <p:embed/>
                </p:oleObj>
              </mc:Choice>
              <mc:Fallback>
                <p:oleObj name="Rovnice" r:id="rId6" imgW="1447560" imgH="253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482" y="1597015"/>
                        <a:ext cx="2281237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2784556" y="5072074"/>
          <a:ext cx="92075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6" name="Rovnice" r:id="rId8" imgW="583920" imgH="241200" progId="Equation.3">
                  <p:embed/>
                </p:oleObj>
              </mc:Choice>
              <mc:Fallback>
                <p:oleObj name="Rovnice" r:id="rId8" imgW="58392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4556" y="5072074"/>
                        <a:ext cx="920750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bdélník 6"/>
          <p:cNvSpPr/>
          <p:nvPr/>
        </p:nvSpPr>
        <p:spPr>
          <a:xfrm>
            <a:off x="5786446" y="2643182"/>
            <a:ext cx="25003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Na hladině významnosti </a:t>
            </a:r>
            <a:r>
              <a:rPr lang="el-GR" i="1" dirty="0" smtClean="0">
                <a:solidFill>
                  <a:srgbClr val="FF0000"/>
                </a:solidFill>
              </a:rPr>
              <a:t>α</a:t>
            </a:r>
            <a:r>
              <a:rPr lang="cs-CZ" dirty="0" smtClean="0">
                <a:solidFill>
                  <a:srgbClr val="FF0000"/>
                </a:solidFill>
              </a:rPr>
              <a:t> =0,05 zamítáme </a:t>
            </a:r>
            <a:r>
              <a:rPr lang="cs-CZ" i="1" dirty="0" smtClean="0">
                <a:solidFill>
                  <a:srgbClr val="FF0000"/>
                </a:solidFill>
              </a:rPr>
              <a:t>H</a:t>
            </a:r>
            <a:r>
              <a:rPr lang="cs-CZ" baseline="-25000" dirty="0" smtClean="0">
                <a:solidFill>
                  <a:srgbClr val="FF0000"/>
                </a:solidFill>
              </a:rPr>
              <a:t>0</a:t>
            </a:r>
            <a:r>
              <a:rPr lang="cs-CZ" dirty="0" smtClean="0">
                <a:solidFill>
                  <a:srgbClr val="FF0000"/>
                </a:solidFill>
              </a:rPr>
              <a:t> o rovnosti středních hodnot.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73223"/>
            <a:ext cx="7772400" cy="1470025"/>
          </a:xfrm>
        </p:spPr>
        <p:txBody>
          <a:bodyPr>
            <a:normAutofit/>
          </a:bodyPr>
          <a:lstStyle/>
          <a:p>
            <a:r>
              <a:rPr lang="cs-CZ" sz="4000" dirty="0" smtClean="0"/>
              <a:t>3.</a:t>
            </a:r>
            <a:r>
              <a:rPr lang="en-US" sz="4000" dirty="0" smtClean="0"/>
              <a:t> </a:t>
            </a:r>
            <a:r>
              <a:rPr lang="cs-CZ" sz="4000" dirty="0" smtClean="0"/>
              <a:t>Předpoklady analýzy rozptylu a jejich ověření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Předpoklady analýzy rozptylu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379" y="1500174"/>
            <a:ext cx="7415242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b="1" dirty="0" smtClean="0"/>
              <a:t>Nezávislost jednotlivých pozorování </a:t>
            </a:r>
            <a:r>
              <a:rPr lang="cs-CZ" dirty="0" smtClean="0"/>
              <a:t>– sice téměř automatický předpoklad, nicméně je třeba se nad ním alespoň zamyslet.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b="1" dirty="0" smtClean="0">
                <a:solidFill>
                  <a:srgbClr val="FF0000"/>
                </a:solidFill>
              </a:rPr>
              <a:t>Normalita pozorovaných hodnot obou náhodných výběrů</a:t>
            </a:r>
            <a:r>
              <a:rPr lang="cs-CZ" b="1" dirty="0" smtClean="0"/>
              <a:t> </a:t>
            </a:r>
            <a:r>
              <a:rPr lang="cs-CZ" dirty="0" smtClean="0"/>
              <a:t>– velmi silný předpoklad. </a:t>
            </a:r>
            <a:r>
              <a:rPr lang="cs-CZ" b="1" dirty="0" smtClean="0"/>
              <a:t>Nutno otestovat nebo alespoň graficky ověřit </a:t>
            </a:r>
            <a:r>
              <a:rPr lang="cs-CZ" dirty="0" smtClean="0"/>
              <a:t>(histogram, box plot).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b="1" dirty="0" smtClean="0">
                <a:solidFill>
                  <a:srgbClr val="FF0000"/>
                </a:solidFill>
              </a:rPr>
              <a:t>Stejný rozptyl náhodné veličiny v obou srovnávaných skupinách </a:t>
            </a:r>
            <a:r>
              <a:rPr lang="cs-CZ" dirty="0" smtClean="0"/>
              <a:t>– také silný předpoklad. Opět </a:t>
            </a:r>
            <a:r>
              <a:rPr lang="cs-CZ" b="1" dirty="0" smtClean="0"/>
              <a:t>nutno otestovat nebo alespoň graficky ověřit </a:t>
            </a:r>
            <a:r>
              <a:rPr lang="cs-CZ" dirty="0" smtClean="0"/>
              <a:t>(histogram, box plot).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Testování shody rozptylů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379" y="1785926"/>
            <a:ext cx="2993241" cy="3571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b="1" dirty="0" smtClean="0"/>
              <a:t>Grafické ověření </a:t>
            </a:r>
            <a:r>
              <a:rPr lang="cs-CZ" dirty="0" smtClean="0"/>
              <a:t>– histogram, box plot.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b="1" dirty="0" err="1" smtClean="0"/>
              <a:t>Levenův</a:t>
            </a:r>
            <a:r>
              <a:rPr lang="cs-CZ" b="1" dirty="0" smtClean="0"/>
              <a:t> test </a:t>
            </a:r>
            <a:r>
              <a:rPr lang="cs-CZ" dirty="0" smtClean="0"/>
              <a:t>– často používaný, nevyžaduje předpoklad normality původních hodnot.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b="1" dirty="0" err="1" smtClean="0"/>
              <a:t>Bartlettův</a:t>
            </a:r>
            <a:r>
              <a:rPr lang="cs-CZ" b="1" dirty="0" smtClean="0"/>
              <a:t> test </a:t>
            </a:r>
            <a:r>
              <a:rPr lang="cs-CZ" dirty="0" smtClean="0"/>
              <a:t>– velkou nevýhodou je předpoklad normality původních hodnot.</a:t>
            </a:r>
            <a:endParaRPr lang="en-US" dirty="0" smtClean="0"/>
          </a:p>
        </p:txBody>
      </p:sp>
      <p:pic>
        <p:nvPicPr>
          <p:cNvPr id="5" name="Obrázek 4" descr="anova_srovnani_rozptylu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85553" y="1285860"/>
            <a:ext cx="4686975" cy="4680000"/>
          </a:xfrm>
          <a:prstGeom prst="rect">
            <a:avLst/>
          </a:prstGeom>
        </p:spPr>
      </p:pic>
      <p:sp>
        <p:nvSpPr>
          <p:cNvPr id="6" name="Šipka doprava 5"/>
          <p:cNvSpPr/>
          <p:nvPr/>
        </p:nvSpPr>
        <p:spPr>
          <a:xfrm>
            <a:off x="3065058" y="2232310"/>
            <a:ext cx="86400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ovací šipka 7"/>
          <p:cNvCxnSpPr/>
          <p:nvPr/>
        </p:nvCxnSpPr>
        <p:spPr>
          <a:xfrm rot="5400000">
            <a:off x="4571206" y="3561485"/>
            <a:ext cx="3143272" cy="1588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 rot="5400000">
            <a:off x="4921785" y="3581242"/>
            <a:ext cx="936000" cy="1588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Levenův</a:t>
            </a:r>
            <a:r>
              <a:rPr lang="cs-CZ" dirty="0" smtClean="0"/>
              <a:t> test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379" y="1500174"/>
            <a:ext cx="7415242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Jeho výhoda je, že </a:t>
            </a:r>
            <a:r>
              <a:rPr lang="cs-CZ" b="1" dirty="0" smtClean="0"/>
              <a:t>nevyžaduje předpoklad normality původních hodnot</a:t>
            </a:r>
            <a:r>
              <a:rPr lang="cs-CZ" dirty="0" smtClean="0"/>
              <a:t>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>
                <a:solidFill>
                  <a:srgbClr val="FF0000"/>
                </a:solidFill>
              </a:rPr>
              <a:t>Jedná se o analýzu rozptylu na hodnotách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Označme		a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Testová statistika: 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Používá se také jeho robustní varianta s použitím absolutních odchylek od mediánu místo od průměru:</a:t>
            </a: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5092713" y="1938338"/>
          <a:ext cx="1336675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3" name="Rovnice" r:id="rId4" imgW="850680" imgH="241200" progId="Equation.3">
                  <p:embed/>
                </p:oleObj>
              </mc:Choice>
              <mc:Fallback>
                <p:oleObj name="Rovnice" r:id="rId4" imgW="850680" imgH="241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2713" y="1938338"/>
                        <a:ext cx="1336675" cy="382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9"/>
          <p:cNvGraphicFramePr>
            <a:graphicFrameLocks noChangeAspect="1"/>
          </p:cNvGraphicFramePr>
          <p:nvPr/>
        </p:nvGraphicFramePr>
        <p:xfrm>
          <a:off x="2843218" y="3336934"/>
          <a:ext cx="2514600" cy="1449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4" name="Rovnice" r:id="rId6" imgW="1600200" imgH="914400" progId="Equation.3">
                  <p:embed/>
                </p:oleObj>
              </mc:Choice>
              <mc:Fallback>
                <p:oleObj name="Rovnice" r:id="rId6" imgW="1600200" imgH="914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8" y="3336934"/>
                        <a:ext cx="2514600" cy="1449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703121" y="3622686"/>
            <a:ext cx="31551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dirty="0" smtClean="0"/>
              <a:t>Při rovnosti rozptylů opět platí:</a:t>
            </a:r>
            <a:endParaRPr lang="el-GR" dirty="0"/>
          </a:p>
        </p:txBody>
      </p:sp>
      <p:graphicFrame>
        <p:nvGraphicFramePr>
          <p:cNvPr id="7" name="Object 1"/>
          <p:cNvGraphicFramePr>
            <a:graphicFrameLocks noChangeAspect="1"/>
          </p:cNvGraphicFramePr>
          <p:nvPr/>
        </p:nvGraphicFramePr>
        <p:xfrm>
          <a:off x="6377491" y="4087829"/>
          <a:ext cx="179863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5" name="Rovnice" r:id="rId8" imgW="1143000" imgH="203040" progId="Equation.3">
                  <p:embed/>
                </p:oleObj>
              </mc:Choice>
              <mc:Fallback>
                <p:oleObj name="Rovnice" r:id="rId8" imgW="114300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7491" y="4087829"/>
                        <a:ext cx="1798638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8" name="Object 6"/>
          <p:cNvGraphicFramePr>
            <a:graphicFrameLocks noChangeAspect="1"/>
          </p:cNvGraphicFramePr>
          <p:nvPr/>
        </p:nvGraphicFramePr>
        <p:xfrm>
          <a:off x="2120190" y="2265210"/>
          <a:ext cx="147637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6" name="Rovnice" r:id="rId10" imgW="939600" imgH="304560" progId="Equation.3">
                  <p:embed/>
                </p:oleObj>
              </mc:Choice>
              <mc:Fallback>
                <p:oleObj name="Rovnice" r:id="rId10" imgW="939600" imgH="30456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0190" y="2265210"/>
                        <a:ext cx="1476375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9" name="Object 7"/>
          <p:cNvGraphicFramePr>
            <a:graphicFrameLocks noChangeAspect="1"/>
          </p:cNvGraphicFramePr>
          <p:nvPr/>
        </p:nvGraphicFramePr>
        <p:xfrm>
          <a:off x="4000496" y="2265210"/>
          <a:ext cx="173672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7" name="Rovnice" r:id="rId12" imgW="1104840" imgH="304560" progId="Equation.3">
                  <p:embed/>
                </p:oleObj>
              </mc:Choice>
              <mc:Fallback>
                <p:oleObj name="Rovnice" r:id="rId12" imgW="1104840" imgH="30456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496" y="2265210"/>
                        <a:ext cx="1736725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0" name="Object 2"/>
          <p:cNvGraphicFramePr>
            <a:graphicFrameLocks noChangeAspect="1"/>
          </p:cNvGraphicFramePr>
          <p:nvPr/>
        </p:nvGraphicFramePr>
        <p:xfrm>
          <a:off x="3857620" y="5342820"/>
          <a:ext cx="1336675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8" name="Rovnice" r:id="rId14" imgW="850680" imgH="241200" progId="Equation.3">
                  <p:embed/>
                </p:oleObj>
              </mc:Choice>
              <mc:Fallback>
                <p:oleObj name="Rovnice" r:id="rId14" imgW="850680" imgH="2412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20" y="5342820"/>
                        <a:ext cx="1336675" cy="382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Příklad – </a:t>
            </a:r>
            <a:r>
              <a:rPr lang="cs-CZ" dirty="0" err="1" smtClean="0"/>
              <a:t>Levenův</a:t>
            </a:r>
            <a:r>
              <a:rPr lang="cs-CZ" dirty="0" smtClean="0"/>
              <a:t> test u CHOPN dat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379" y="1500174"/>
            <a:ext cx="7415242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Sledujeme plicní funkce u pacientů s chronickou obstrukční plicní nemocí (CHOPN) ve stadiu II, III a IV.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b="1" dirty="0" err="1" smtClean="0"/>
              <a:t>Levenův</a:t>
            </a:r>
            <a:r>
              <a:rPr lang="cs-CZ" b="1" dirty="0" smtClean="0"/>
              <a:t> test probíhá stejně jako jednoduchá ANOVA </a:t>
            </a:r>
            <a:r>
              <a:rPr lang="cs-CZ" dirty="0" smtClean="0"/>
              <a:t>– opět srovnáváme průměrné čtverce – reziduální a příslušné sledovaným faktorům.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Na hladině významnosti </a:t>
            </a:r>
            <a:r>
              <a:rPr lang="el-GR" i="1" dirty="0" smtClean="0"/>
              <a:t>α</a:t>
            </a:r>
            <a:r>
              <a:rPr lang="cs-CZ" dirty="0" smtClean="0"/>
              <a:t> =0,05 nezamítáme </a:t>
            </a:r>
            <a:r>
              <a:rPr lang="cs-CZ" i="1" dirty="0" smtClean="0"/>
              <a:t>H</a:t>
            </a:r>
            <a:r>
              <a:rPr lang="cs-CZ" baseline="-25000" dirty="0" smtClean="0"/>
              <a:t>0</a:t>
            </a:r>
            <a:r>
              <a:rPr lang="cs-CZ" dirty="0" smtClean="0"/>
              <a:t> o rovnosti rozptylů.</a:t>
            </a:r>
            <a:endParaRPr lang="en-US" dirty="0" smtClean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714347" y="3214686"/>
          <a:ext cx="7715306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7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5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5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5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56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56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Variabilita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Součet čtverců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Počet stupňů</a:t>
                      </a:r>
                      <a:r>
                        <a:rPr lang="cs-CZ" sz="1400" baseline="0" dirty="0" smtClean="0"/>
                        <a:t> volnosti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Průměrný čtverec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1" dirty="0" smtClean="0"/>
                        <a:t>F</a:t>
                      </a:r>
                      <a:r>
                        <a:rPr lang="cs-CZ" sz="1400" dirty="0" smtClean="0"/>
                        <a:t> statistika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1" dirty="0" smtClean="0"/>
                        <a:t>p</a:t>
                      </a:r>
                      <a:r>
                        <a:rPr lang="cs-CZ" sz="1400" dirty="0" smtClean="0"/>
                        <a:t>-hodnota</a:t>
                      </a:r>
                      <a:endParaRPr lang="cs-CZ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Mezi skupinami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1" dirty="0" smtClean="0"/>
                        <a:t>S</a:t>
                      </a:r>
                      <a:r>
                        <a:rPr lang="cs-CZ" sz="1400" baseline="-25000" dirty="0" smtClean="0"/>
                        <a:t>A</a:t>
                      </a:r>
                      <a:r>
                        <a:rPr lang="cs-CZ" sz="1400" dirty="0" smtClean="0"/>
                        <a:t> = 5,30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1" dirty="0" err="1" smtClean="0"/>
                        <a:t>df</a:t>
                      </a:r>
                      <a:r>
                        <a:rPr lang="cs-CZ" sz="1400" i="0" baseline="-25000" dirty="0" err="1" smtClean="0"/>
                        <a:t>A</a:t>
                      </a:r>
                      <a:r>
                        <a:rPr lang="cs-CZ" sz="1400" i="0" dirty="0" smtClean="0"/>
                        <a:t> = </a:t>
                      </a:r>
                      <a:r>
                        <a:rPr lang="cs-CZ" sz="1400" i="1" dirty="0" smtClean="0"/>
                        <a:t>k</a:t>
                      </a:r>
                      <a:r>
                        <a:rPr lang="cs-CZ" sz="1400" dirty="0" smtClean="0"/>
                        <a:t> – 1 = 2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1" dirty="0" smtClean="0"/>
                        <a:t>MS</a:t>
                      </a:r>
                      <a:r>
                        <a:rPr lang="cs-CZ" sz="1400" baseline="-25000" dirty="0" smtClean="0"/>
                        <a:t>A</a:t>
                      </a:r>
                      <a:r>
                        <a:rPr lang="cs-CZ" sz="1400" dirty="0" smtClean="0"/>
                        <a:t> = 2,65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1" dirty="0" smtClean="0"/>
                        <a:t>F</a:t>
                      </a:r>
                      <a:r>
                        <a:rPr lang="cs-CZ" sz="1400" dirty="0" smtClean="0"/>
                        <a:t> = 1,13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0,331</a:t>
                      </a:r>
                      <a:endParaRPr lang="cs-CZ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Uvnitř skupin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1" dirty="0" smtClean="0"/>
                        <a:t>S</a:t>
                      </a:r>
                      <a:r>
                        <a:rPr lang="cs-CZ" sz="1400" baseline="-25000" dirty="0" smtClean="0"/>
                        <a:t>e</a:t>
                      </a:r>
                      <a:r>
                        <a:rPr lang="cs-CZ" sz="1400" dirty="0" smtClean="0"/>
                        <a:t> = 105,35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1" dirty="0" err="1" smtClean="0"/>
                        <a:t>df</a:t>
                      </a:r>
                      <a:r>
                        <a:rPr lang="cs-CZ" sz="1400" i="0" baseline="-25000" dirty="0" err="1" smtClean="0"/>
                        <a:t>e</a:t>
                      </a:r>
                      <a:r>
                        <a:rPr lang="cs-CZ" sz="1400" i="0" dirty="0" smtClean="0"/>
                        <a:t> = </a:t>
                      </a:r>
                      <a:r>
                        <a:rPr lang="cs-CZ" sz="1400" i="1" dirty="0" smtClean="0"/>
                        <a:t>n</a:t>
                      </a:r>
                      <a:r>
                        <a:rPr lang="cs-CZ" sz="1400" dirty="0" smtClean="0"/>
                        <a:t> – </a:t>
                      </a:r>
                      <a:r>
                        <a:rPr lang="cs-CZ" sz="1400" i="1" dirty="0" smtClean="0"/>
                        <a:t>k</a:t>
                      </a:r>
                      <a:r>
                        <a:rPr lang="cs-CZ" sz="1400" dirty="0" smtClean="0"/>
                        <a:t> = 45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1" dirty="0" err="1" smtClean="0"/>
                        <a:t>MS</a:t>
                      </a:r>
                      <a:r>
                        <a:rPr lang="cs-CZ" sz="1400" baseline="-25000" dirty="0" err="1" smtClean="0"/>
                        <a:t>e</a:t>
                      </a:r>
                      <a:r>
                        <a:rPr lang="cs-CZ" sz="1400" dirty="0" smtClean="0"/>
                        <a:t> = 2,34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Celkem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1" dirty="0" smtClean="0"/>
                        <a:t>S</a:t>
                      </a:r>
                      <a:r>
                        <a:rPr lang="cs-CZ" sz="1400" baseline="-25000" dirty="0" smtClean="0"/>
                        <a:t>T</a:t>
                      </a:r>
                      <a:r>
                        <a:rPr lang="cs-CZ" sz="1400" dirty="0" smtClean="0"/>
                        <a:t> = 110,65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i="1" dirty="0" err="1" smtClean="0"/>
                        <a:t>df</a:t>
                      </a:r>
                      <a:r>
                        <a:rPr lang="cs-CZ" sz="1400" i="0" baseline="-25000" dirty="0" err="1" smtClean="0"/>
                        <a:t>T</a:t>
                      </a:r>
                      <a:r>
                        <a:rPr lang="cs-CZ" sz="1400" i="0" dirty="0" smtClean="0"/>
                        <a:t> = </a:t>
                      </a:r>
                      <a:r>
                        <a:rPr lang="cs-CZ" sz="1400" i="1" dirty="0" smtClean="0"/>
                        <a:t>n</a:t>
                      </a:r>
                      <a:r>
                        <a:rPr lang="cs-CZ" sz="1400" dirty="0" smtClean="0"/>
                        <a:t> – 1 = 47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Hodnocení normality dat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379" y="1500174"/>
            <a:ext cx="7415242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b="1" dirty="0" smtClean="0"/>
              <a:t>Hodnocení normality je klíčovým postupem v biostatistice. </a:t>
            </a:r>
            <a:r>
              <a:rPr lang="cs-CZ" b="1" dirty="0" smtClean="0">
                <a:solidFill>
                  <a:srgbClr val="FF0000"/>
                </a:solidFill>
              </a:rPr>
              <a:t>Testy nejsou vždy nejlepším nástrojem! Vždy je důležité se podívat i očima!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b="1" dirty="0" smtClean="0"/>
              <a:t>Zamítnutí normality rozdělení </a:t>
            </a:r>
            <a:r>
              <a:rPr lang="cs-CZ" dirty="0" smtClean="0"/>
              <a:t>neznamená jenom výběr příslušného testu, ALE </a:t>
            </a:r>
            <a:r>
              <a:rPr lang="cs-CZ" b="1" dirty="0" smtClean="0"/>
              <a:t>může indikovat odlehlé a nelogické hodnoty v souboru dat</a:t>
            </a:r>
            <a:r>
              <a:rPr lang="cs-CZ" dirty="0" smtClean="0"/>
              <a:t>. 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Pokud o sledované veličině prokazatelně víme, že v cílové populaci nabývá normální rozdělení (např. výška lidské postavy), ale v daném souboru normální rozdělení nepotvrdíme, pak s naším náhodným výběrem není něco v pořádku – např. není reprezentativní.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l-PL" dirty="0" smtClean="0"/>
              <a:t>Grafické metody – </a:t>
            </a:r>
            <a:r>
              <a:rPr lang="cs-CZ" dirty="0" smtClean="0"/>
              <a:t>box plot a histogram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379" y="1500174"/>
            <a:ext cx="7415242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Normální 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defRPr/>
            </a:pPr>
            <a:r>
              <a:rPr lang="cs-CZ" dirty="0" smtClean="0"/>
              <a:t>	rozdělení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Log-normální 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defRPr/>
            </a:pPr>
            <a:r>
              <a:rPr lang="cs-CZ" dirty="0" smtClean="0"/>
              <a:t>	rozdělení</a:t>
            </a:r>
          </a:p>
        </p:txBody>
      </p:sp>
      <p:pic>
        <p:nvPicPr>
          <p:cNvPr id="5" name="Obrázek 4" descr="hist_normal.jpeg"/>
          <p:cNvPicPr>
            <a:picLocks noChangeAspect="1"/>
          </p:cNvPicPr>
          <p:nvPr/>
        </p:nvPicPr>
        <p:blipFill>
          <a:blip r:embed="rId3" cstate="print"/>
          <a:srcRect l="5200" t="10417" r="3737" b="6900"/>
          <a:stretch>
            <a:fillRect/>
          </a:stretch>
        </p:blipFill>
        <p:spPr>
          <a:xfrm>
            <a:off x="5975733" y="1500174"/>
            <a:ext cx="2382481" cy="2160000"/>
          </a:xfrm>
          <a:prstGeom prst="rect">
            <a:avLst/>
          </a:prstGeom>
        </p:spPr>
      </p:pic>
      <p:pic>
        <p:nvPicPr>
          <p:cNvPr id="6" name="Obrázek 5" descr="boxplot_lognormal.jpeg"/>
          <p:cNvPicPr>
            <a:picLocks noChangeAspect="1"/>
          </p:cNvPicPr>
          <p:nvPr/>
        </p:nvPicPr>
        <p:blipFill>
          <a:blip r:embed="rId4" cstate="print"/>
          <a:srcRect l="3632" t="8598" r="3901" b="10373"/>
          <a:stretch>
            <a:fillRect/>
          </a:stretch>
        </p:blipFill>
        <p:spPr>
          <a:xfrm>
            <a:off x="2795768" y="3992074"/>
            <a:ext cx="2468571" cy="2160000"/>
          </a:xfrm>
          <a:prstGeom prst="rect">
            <a:avLst/>
          </a:prstGeom>
        </p:spPr>
      </p:pic>
      <p:pic>
        <p:nvPicPr>
          <p:cNvPr id="7" name="Obrázek 6" descr="boxplot_normal.jpeg"/>
          <p:cNvPicPr>
            <a:picLocks noChangeAspect="1"/>
          </p:cNvPicPr>
          <p:nvPr/>
        </p:nvPicPr>
        <p:blipFill>
          <a:blip r:embed="rId5" cstate="print"/>
          <a:srcRect l="3467" t="8433" r="2415" b="10538"/>
          <a:stretch>
            <a:fillRect/>
          </a:stretch>
        </p:blipFill>
        <p:spPr>
          <a:xfrm>
            <a:off x="2773727" y="1500174"/>
            <a:ext cx="2512653" cy="2160000"/>
          </a:xfrm>
          <a:prstGeom prst="rect">
            <a:avLst/>
          </a:prstGeom>
        </p:spPr>
      </p:pic>
      <p:pic>
        <p:nvPicPr>
          <p:cNvPr id="8" name="Obrázek 7" descr="hist_lognormal.jpeg"/>
          <p:cNvPicPr>
            <a:picLocks noChangeAspect="1"/>
          </p:cNvPicPr>
          <p:nvPr/>
        </p:nvPicPr>
        <p:blipFill>
          <a:blip r:embed="rId6" cstate="print"/>
          <a:srcRect l="4231" t="8268" r="4953" b="7395"/>
          <a:stretch>
            <a:fillRect/>
          </a:stretch>
        </p:blipFill>
        <p:spPr>
          <a:xfrm>
            <a:off x="6002268" y="3992074"/>
            <a:ext cx="2329411" cy="216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Grafické metody – </a:t>
            </a:r>
            <a:r>
              <a:rPr lang="cs-CZ" dirty="0" smtClean="0"/>
              <a:t>box plot a histogram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379" y="1500174"/>
            <a:ext cx="7415242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Normální 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defRPr/>
            </a:pPr>
            <a:r>
              <a:rPr lang="cs-CZ" dirty="0" smtClean="0"/>
              <a:t>	rozdělení 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defRPr/>
            </a:pPr>
            <a:r>
              <a:rPr lang="cs-CZ" dirty="0" smtClean="0"/>
              <a:t>	s odlehlými 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defRPr/>
            </a:pPr>
            <a:r>
              <a:rPr lang="cs-CZ" dirty="0" smtClean="0"/>
              <a:t>	hodnotami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Rovnoměrně 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defRPr/>
            </a:pPr>
            <a:r>
              <a:rPr lang="cs-CZ" dirty="0" smtClean="0"/>
              <a:t>	spojité 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defRPr/>
            </a:pPr>
            <a:r>
              <a:rPr lang="cs-CZ" dirty="0" smtClean="0"/>
              <a:t>	rozdělení</a:t>
            </a:r>
            <a:endParaRPr lang="en-US" dirty="0" smtClean="0"/>
          </a:p>
        </p:txBody>
      </p:sp>
      <p:pic>
        <p:nvPicPr>
          <p:cNvPr id="5" name="Obrázek 4" descr="hist_uniform.jpeg"/>
          <p:cNvPicPr>
            <a:picLocks noChangeAspect="1"/>
          </p:cNvPicPr>
          <p:nvPr/>
        </p:nvPicPr>
        <p:blipFill>
          <a:blip r:embed="rId3" cstate="print"/>
          <a:srcRect l="4954" t="11576" r="5882" b="5741"/>
          <a:stretch>
            <a:fillRect/>
          </a:stretch>
        </p:blipFill>
        <p:spPr>
          <a:xfrm>
            <a:off x="5941649" y="4000504"/>
            <a:ext cx="2332800" cy="2160000"/>
          </a:xfrm>
          <a:prstGeom prst="rect">
            <a:avLst/>
          </a:prstGeom>
        </p:spPr>
      </p:pic>
      <p:pic>
        <p:nvPicPr>
          <p:cNvPr id="6" name="Obrázek 5" descr="boxplot_outlier.jpeg"/>
          <p:cNvPicPr>
            <a:picLocks noChangeAspect="1"/>
          </p:cNvPicPr>
          <p:nvPr/>
        </p:nvPicPr>
        <p:blipFill>
          <a:blip r:embed="rId4" cstate="print"/>
          <a:srcRect l="3302" t="7396" r="2579" b="11575"/>
          <a:stretch>
            <a:fillRect/>
          </a:stretch>
        </p:blipFill>
        <p:spPr>
          <a:xfrm>
            <a:off x="2812224" y="1500174"/>
            <a:ext cx="2512653" cy="2160000"/>
          </a:xfrm>
          <a:prstGeom prst="rect">
            <a:avLst/>
          </a:prstGeom>
        </p:spPr>
      </p:pic>
      <p:pic>
        <p:nvPicPr>
          <p:cNvPr id="7" name="Obrázek 6" descr="boxplot_uniform.jpeg"/>
          <p:cNvPicPr>
            <a:picLocks noChangeAspect="1"/>
          </p:cNvPicPr>
          <p:nvPr/>
        </p:nvPicPr>
        <p:blipFill>
          <a:blip r:embed="rId5" cstate="print"/>
          <a:srcRect l="2642" t="9151" r="3239" b="11474"/>
          <a:stretch>
            <a:fillRect/>
          </a:stretch>
        </p:blipFill>
        <p:spPr>
          <a:xfrm>
            <a:off x="2786050" y="4000504"/>
            <a:ext cx="2565000" cy="2160000"/>
          </a:xfrm>
          <a:prstGeom prst="rect">
            <a:avLst/>
          </a:prstGeom>
        </p:spPr>
      </p:pic>
      <p:pic>
        <p:nvPicPr>
          <p:cNvPr id="8" name="Obrázek 7" descr="hist_outlier.jpeg"/>
          <p:cNvPicPr>
            <a:picLocks noChangeAspect="1"/>
          </p:cNvPicPr>
          <p:nvPr/>
        </p:nvPicPr>
        <p:blipFill>
          <a:blip r:embed="rId6" cstate="print"/>
          <a:srcRect l="4954" t="9922" r="5882" b="7395"/>
          <a:stretch>
            <a:fillRect/>
          </a:stretch>
        </p:blipFill>
        <p:spPr>
          <a:xfrm>
            <a:off x="5941649" y="1500174"/>
            <a:ext cx="2332800" cy="216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Grafické metody – </a:t>
            </a:r>
            <a:r>
              <a:rPr lang="cs-CZ" dirty="0" smtClean="0"/>
              <a:t>Q-Q plot</a:t>
            </a:r>
            <a:endParaRPr lang="cs-CZ" dirty="0"/>
          </a:p>
        </p:txBody>
      </p:sp>
      <p:pic>
        <p:nvPicPr>
          <p:cNvPr id="6" name="Obrázek 5" descr="qq_plot_normal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69318" y="2757958"/>
            <a:ext cx="3605365" cy="3600000"/>
          </a:xfrm>
          <a:prstGeom prst="rect">
            <a:avLst/>
          </a:prstGeom>
        </p:spPr>
      </p:pic>
      <p:sp>
        <p:nvSpPr>
          <p:cNvPr id="3" name="Podnadpis 2"/>
          <p:cNvSpPr txBox="1">
            <a:spLocks/>
          </p:cNvSpPr>
          <p:nvPr/>
        </p:nvSpPr>
        <p:spPr>
          <a:xfrm>
            <a:off x="864378" y="1500174"/>
            <a:ext cx="7493835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Q-Q plot proti sobě zobrazuje kvantily pozorovaných hodnot a kvantily teoretického rozdělení pravděpodobnosti (zde normálního rozdělení).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V případě shody leží všechny body na přímce.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Normální rozdělení: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73223"/>
            <a:ext cx="7772400" cy="1470025"/>
          </a:xfrm>
        </p:spPr>
        <p:txBody>
          <a:bodyPr>
            <a:normAutofit/>
          </a:bodyPr>
          <a:lstStyle/>
          <a:p>
            <a:r>
              <a:rPr lang="cs-CZ" sz="4000" dirty="0" smtClean="0"/>
              <a:t>1.</a:t>
            </a:r>
            <a:r>
              <a:rPr lang="en-US" sz="4000" dirty="0" smtClean="0"/>
              <a:t> </a:t>
            </a:r>
            <a:r>
              <a:rPr lang="cs-CZ" sz="4000" dirty="0" smtClean="0"/>
              <a:t>Motivace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Grafické metody – </a:t>
            </a:r>
            <a:r>
              <a:rPr lang="cs-CZ" dirty="0" smtClean="0"/>
              <a:t>Q-Q plot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500174"/>
            <a:ext cx="7493835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cs-CZ" dirty="0" smtClean="0"/>
              <a:t>Log-normální rozdělení:</a:t>
            </a: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cs-CZ" dirty="0" smtClean="0"/>
              <a:t>Normální rozdělení s odlehlými hodnotami:</a:t>
            </a: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cs-CZ" dirty="0" smtClean="0"/>
              <a:t>Rovnoměrně spojité rozdělení</a:t>
            </a:r>
          </a:p>
        </p:txBody>
      </p:sp>
      <p:grpSp>
        <p:nvGrpSpPr>
          <p:cNvPr id="12" name="Skupina 11"/>
          <p:cNvGrpSpPr/>
          <p:nvPr/>
        </p:nvGrpSpPr>
        <p:grpSpPr>
          <a:xfrm>
            <a:off x="142844" y="3049330"/>
            <a:ext cx="8885084" cy="2880000"/>
            <a:chOff x="142844" y="3335082"/>
            <a:chExt cx="8885084" cy="2880000"/>
          </a:xfrm>
        </p:grpSpPr>
        <p:pic>
          <p:nvPicPr>
            <p:cNvPr id="5" name="Obrázek 4" descr="qq_plot_uniform.jpe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43636" y="3335082"/>
              <a:ext cx="2884292" cy="2880000"/>
            </a:xfrm>
            <a:prstGeom prst="rect">
              <a:avLst/>
            </a:prstGeom>
          </p:spPr>
        </p:pic>
        <p:pic>
          <p:nvPicPr>
            <p:cNvPr id="7" name="Obrázek 6" descr="qq_plot_lognormal.jpe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2844" y="3335082"/>
              <a:ext cx="2884292" cy="2880000"/>
            </a:xfrm>
            <a:prstGeom prst="rect">
              <a:avLst/>
            </a:prstGeom>
          </p:spPr>
        </p:pic>
        <p:pic>
          <p:nvPicPr>
            <p:cNvPr id="8" name="Obrázek 7" descr="qq_plot_outlier.jpe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43240" y="3335082"/>
              <a:ext cx="2884292" cy="2880000"/>
            </a:xfrm>
            <a:prstGeom prst="rect">
              <a:avLst/>
            </a:prstGeom>
          </p:spPr>
        </p:pic>
        <p:sp>
          <p:nvSpPr>
            <p:cNvPr id="9" name="Obdélník 8"/>
            <p:cNvSpPr/>
            <p:nvPr/>
          </p:nvSpPr>
          <p:spPr>
            <a:xfrm>
              <a:off x="642910" y="3816064"/>
              <a:ext cx="3593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dirty="0" smtClean="0"/>
                <a:t>1.</a:t>
              </a:r>
              <a:endParaRPr lang="cs-CZ" dirty="0"/>
            </a:p>
          </p:txBody>
        </p:sp>
        <p:sp>
          <p:nvSpPr>
            <p:cNvPr id="10" name="Obdélník 9"/>
            <p:cNvSpPr/>
            <p:nvPr/>
          </p:nvSpPr>
          <p:spPr>
            <a:xfrm>
              <a:off x="3712540" y="3817363"/>
              <a:ext cx="3593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dirty="0" smtClean="0"/>
                <a:t>2.</a:t>
              </a:r>
              <a:endParaRPr lang="cs-CZ" dirty="0"/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6643702" y="3817363"/>
              <a:ext cx="3593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dirty="0" smtClean="0"/>
                <a:t>3.</a:t>
              </a: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Testy pro ověření normality dat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500174"/>
            <a:ext cx="7636712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b="1" dirty="0" err="1" smtClean="0"/>
              <a:t>Shapirův</a:t>
            </a:r>
            <a:r>
              <a:rPr lang="cs-CZ" b="1" dirty="0" smtClean="0"/>
              <a:t>-</a:t>
            </a:r>
            <a:r>
              <a:rPr lang="cs-CZ" b="1" dirty="0" err="1" smtClean="0"/>
              <a:t>Wilkův</a:t>
            </a:r>
            <a:r>
              <a:rPr lang="cs-CZ" b="1" dirty="0" smtClean="0"/>
              <a:t> test </a:t>
            </a:r>
            <a:r>
              <a:rPr lang="cs-CZ" dirty="0" smtClean="0"/>
              <a:t>– v podstatě se jedná o proložení seřazených hodnot regresní přímkou vzhledem k očekávaným hodnotám normálního rozdělení. Má tedy přímý vztah k Q-Q plotu – vyhodnocuje, jak moc se Q-Q plot liší od ideální přímky. </a:t>
            </a:r>
            <a:r>
              <a:rPr lang="cs-CZ" dirty="0" smtClean="0">
                <a:solidFill>
                  <a:srgbClr val="FF0000"/>
                </a:solidFill>
              </a:rPr>
              <a:t>Doporučován pro menší vzorky, může být „moc“ přísný pro velké vzorky.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b="1" dirty="0" err="1" smtClean="0"/>
              <a:t>Kolmogorovův</a:t>
            </a:r>
            <a:r>
              <a:rPr lang="cs-CZ" b="1" dirty="0" smtClean="0"/>
              <a:t>-</a:t>
            </a:r>
            <a:r>
              <a:rPr lang="cs-CZ" b="1" dirty="0" err="1" smtClean="0"/>
              <a:t>Smirnovovův</a:t>
            </a:r>
            <a:r>
              <a:rPr lang="cs-CZ" b="1" dirty="0" smtClean="0"/>
              <a:t> test </a:t>
            </a:r>
            <a:r>
              <a:rPr lang="cs-CZ" dirty="0" smtClean="0"/>
              <a:t>– založen na srovnání výběrové distribuční funkce s teoretickou distribuční funkcí odpovídající normálnímu rozdělení. K-S test hodnotí maximální vzdálenost mezi těmito dvěma distribučními funkcemi. V praxi se používá korekce dle </a:t>
            </a:r>
            <a:r>
              <a:rPr lang="cs-CZ" dirty="0" err="1" smtClean="0"/>
              <a:t>Lillieforse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Příklad – </a:t>
            </a:r>
            <a:r>
              <a:rPr lang="cs-CZ" dirty="0" err="1" smtClean="0"/>
              <a:t>Shapirův</a:t>
            </a:r>
            <a:r>
              <a:rPr lang="cs-CZ" dirty="0" smtClean="0"/>
              <a:t>-</a:t>
            </a:r>
            <a:r>
              <a:rPr lang="cs-CZ" dirty="0" err="1" smtClean="0"/>
              <a:t>Wilkův</a:t>
            </a:r>
            <a:r>
              <a:rPr lang="cs-CZ" dirty="0" smtClean="0"/>
              <a:t> test u CHOPN dat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379" y="1500174"/>
            <a:ext cx="7415242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Sledujeme plicní funkce u pacientů s chronickou obstrukční plicní nemocí (CHOPN) ve stadiu II, III a IV.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Test pro všechna stadia: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defRPr/>
            </a:pPr>
            <a:r>
              <a:rPr lang="cs-CZ" i="1" dirty="0" smtClean="0"/>
              <a:t>	p</a:t>
            </a:r>
            <a:r>
              <a:rPr lang="cs-CZ" dirty="0" smtClean="0"/>
              <a:t> = 0,073  (to nás nezajímá)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b="1" dirty="0" smtClean="0"/>
              <a:t>Stadium II</a:t>
            </a:r>
            <a:r>
              <a:rPr lang="cs-CZ" dirty="0" smtClean="0"/>
              <a:t>: 	</a:t>
            </a:r>
            <a:r>
              <a:rPr lang="cs-CZ" i="1" dirty="0" smtClean="0"/>
              <a:t>p</a:t>
            </a:r>
            <a:r>
              <a:rPr lang="cs-CZ" dirty="0" smtClean="0"/>
              <a:t> = 0,090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b="1" dirty="0" smtClean="0"/>
              <a:t>Stadium III</a:t>
            </a:r>
            <a:r>
              <a:rPr lang="cs-CZ" dirty="0" smtClean="0"/>
              <a:t>:</a:t>
            </a:r>
            <a:r>
              <a:rPr lang="cs-CZ" i="1" dirty="0" smtClean="0"/>
              <a:t> 	p</a:t>
            </a:r>
            <a:r>
              <a:rPr lang="cs-CZ" dirty="0" smtClean="0"/>
              <a:t> = 0,247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b="1" dirty="0" smtClean="0"/>
              <a:t>Stadium IV</a:t>
            </a:r>
            <a:r>
              <a:rPr lang="cs-CZ" dirty="0" smtClean="0"/>
              <a:t>:</a:t>
            </a:r>
            <a:r>
              <a:rPr lang="cs-CZ" i="1" dirty="0" smtClean="0"/>
              <a:t> 	p</a:t>
            </a:r>
            <a:r>
              <a:rPr lang="cs-CZ" dirty="0" smtClean="0"/>
              <a:t> = 0,815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i="1" dirty="0" smtClean="0">
                <a:solidFill>
                  <a:srgbClr val="FF0000"/>
                </a:solidFill>
              </a:rPr>
              <a:t>H</a:t>
            </a:r>
            <a:r>
              <a:rPr lang="cs-CZ" baseline="-25000" dirty="0" smtClean="0">
                <a:solidFill>
                  <a:srgbClr val="FF0000"/>
                </a:solidFill>
              </a:rPr>
              <a:t>0</a:t>
            </a:r>
            <a:r>
              <a:rPr lang="cs-CZ" dirty="0" smtClean="0">
                <a:solidFill>
                  <a:srgbClr val="FF0000"/>
                </a:solidFill>
              </a:rPr>
              <a:t> o normalitě dat nezamítáme 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defRPr/>
            </a:pPr>
            <a:r>
              <a:rPr lang="cs-CZ" dirty="0" smtClean="0">
                <a:solidFill>
                  <a:srgbClr val="FF0000"/>
                </a:solidFill>
              </a:rPr>
              <a:t>	na hladině </a:t>
            </a:r>
            <a:r>
              <a:rPr lang="el-GR" i="1" dirty="0" smtClean="0">
                <a:solidFill>
                  <a:srgbClr val="FF0000"/>
                </a:solidFill>
              </a:rPr>
              <a:t>α</a:t>
            </a:r>
            <a:r>
              <a:rPr lang="cs-CZ" dirty="0" smtClean="0">
                <a:solidFill>
                  <a:srgbClr val="FF0000"/>
                </a:solidFill>
              </a:rPr>
              <a:t> =0,05.</a:t>
            </a:r>
          </a:p>
        </p:txBody>
      </p:sp>
      <p:pic>
        <p:nvPicPr>
          <p:cNvPr id="6" name="Obrázek 3" descr="Boxplot.P Imax (kPa) - stadium.CHOPN.png"/>
          <p:cNvPicPr>
            <a:picLocks noChangeAspect="1"/>
          </p:cNvPicPr>
          <p:nvPr/>
        </p:nvPicPr>
        <p:blipFill>
          <a:blip r:embed="rId3" cstate="print"/>
          <a:srcRect t="9908"/>
          <a:stretch>
            <a:fillRect/>
          </a:stretch>
        </p:blipFill>
        <p:spPr bwMode="auto">
          <a:xfrm>
            <a:off x="4572000" y="2686520"/>
            <a:ext cx="4002351" cy="36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/>
          <p:nvPr/>
        </p:nvSpPr>
        <p:spPr>
          <a:xfrm>
            <a:off x="5357818" y="2357430"/>
            <a:ext cx="644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 smtClean="0"/>
              <a:t>n</a:t>
            </a:r>
            <a:r>
              <a:rPr lang="cs-CZ" dirty="0" smtClean="0"/>
              <a:t> = 9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6314600" y="2357430"/>
            <a:ext cx="758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 smtClean="0"/>
              <a:t>n</a:t>
            </a:r>
            <a:r>
              <a:rPr lang="cs-CZ" dirty="0" smtClean="0"/>
              <a:t> = 12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7335514" y="2357430"/>
            <a:ext cx="758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 smtClean="0"/>
              <a:t>n</a:t>
            </a:r>
            <a:r>
              <a:rPr lang="cs-CZ" dirty="0" smtClean="0"/>
              <a:t> = 27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Příklad – </a:t>
            </a:r>
            <a:r>
              <a:rPr lang="cs-CZ" dirty="0" err="1" smtClean="0"/>
              <a:t>Shapirův</a:t>
            </a:r>
            <a:r>
              <a:rPr lang="cs-CZ" dirty="0" smtClean="0"/>
              <a:t>-</a:t>
            </a:r>
            <a:r>
              <a:rPr lang="cs-CZ" dirty="0" err="1" smtClean="0"/>
              <a:t>Wilkův</a:t>
            </a:r>
            <a:r>
              <a:rPr lang="cs-CZ" dirty="0" smtClean="0"/>
              <a:t> test u CHOPN dat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378" y="1500174"/>
            <a:ext cx="7779587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Srovnáme výsledky S-W testu s Q-Q ploty pro jednotlivé kategorie.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Vzhledem k malým velikostem souborů lze odchylky od normality dat tolerovat.</a:t>
            </a:r>
          </a:p>
        </p:txBody>
      </p:sp>
      <p:pic>
        <p:nvPicPr>
          <p:cNvPr id="10" name="Obrázek 9" descr="qq_chopn_stadium4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43636" y="3263644"/>
            <a:ext cx="2884292" cy="2880000"/>
          </a:xfrm>
          <a:prstGeom prst="rect">
            <a:avLst/>
          </a:prstGeom>
        </p:spPr>
      </p:pic>
      <p:pic>
        <p:nvPicPr>
          <p:cNvPr id="11" name="Obrázek 10" descr="qq_chopn_stadium2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6072" y="3263644"/>
            <a:ext cx="2884292" cy="2880000"/>
          </a:xfrm>
          <a:prstGeom prst="rect">
            <a:avLst/>
          </a:prstGeom>
        </p:spPr>
      </p:pic>
      <p:pic>
        <p:nvPicPr>
          <p:cNvPr id="12" name="Obrázek 11" descr="qq_chopn_stadium3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129854" y="3263644"/>
            <a:ext cx="2884292" cy="2880000"/>
          </a:xfrm>
          <a:prstGeom prst="rect">
            <a:avLst/>
          </a:prstGeom>
        </p:spPr>
      </p:pic>
      <p:sp>
        <p:nvSpPr>
          <p:cNvPr id="13" name="Obdélník 12"/>
          <p:cNvSpPr/>
          <p:nvPr/>
        </p:nvSpPr>
        <p:spPr>
          <a:xfrm>
            <a:off x="654285" y="2549264"/>
            <a:ext cx="1807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 smtClean="0"/>
              <a:t>Stadium II (</a:t>
            </a:r>
            <a:r>
              <a:rPr lang="cs-CZ" b="1" i="1" dirty="0" smtClean="0"/>
              <a:t>n</a:t>
            </a:r>
            <a:r>
              <a:rPr lang="cs-CZ" b="1" dirty="0" smtClean="0"/>
              <a:t> = 9)</a:t>
            </a:r>
          </a:p>
          <a:p>
            <a:pPr algn="ctr"/>
            <a:r>
              <a:rPr lang="cs-CZ" b="1" i="1" dirty="0" smtClean="0"/>
              <a:t>p</a:t>
            </a:r>
            <a:r>
              <a:rPr lang="cs-CZ" b="1" dirty="0" smtClean="0"/>
              <a:t> = 0,090 </a:t>
            </a:r>
            <a:endParaRPr lang="cs-CZ" b="1" dirty="0"/>
          </a:p>
        </p:txBody>
      </p:sp>
      <p:sp>
        <p:nvSpPr>
          <p:cNvPr id="14" name="Obdélník 13"/>
          <p:cNvSpPr/>
          <p:nvPr/>
        </p:nvSpPr>
        <p:spPr>
          <a:xfrm>
            <a:off x="3579101" y="2549264"/>
            <a:ext cx="19858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 smtClean="0"/>
              <a:t>Stadium III (</a:t>
            </a:r>
            <a:r>
              <a:rPr lang="cs-CZ" b="1" i="1" dirty="0" smtClean="0"/>
              <a:t>n</a:t>
            </a:r>
            <a:r>
              <a:rPr lang="cs-CZ" b="1" dirty="0" smtClean="0"/>
              <a:t> = 12)</a:t>
            </a:r>
          </a:p>
          <a:p>
            <a:pPr algn="ctr"/>
            <a:r>
              <a:rPr lang="cs-CZ" b="1" i="1" dirty="0" smtClean="0"/>
              <a:t>p</a:t>
            </a:r>
            <a:r>
              <a:rPr lang="cs-CZ" b="1" dirty="0" smtClean="0"/>
              <a:t> = 0,247 </a:t>
            </a:r>
            <a:endParaRPr lang="cs-CZ" b="1" dirty="0"/>
          </a:p>
        </p:txBody>
      </p:sp>
      <p:sp>
        <p:nvSpPr>
          <p:cNvPr id="15" name="Obdélník 14"/>
          <p:cNvSpPr/>
          <p:nvPr/>
        </p:nvSpPr>
        <p:spPr>
          <a:xfrm>
            <a:off x="6585669" y="2549264"/>
            <a:ext cx="20002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 smtClean="0"/>
              <a:t>Stadium IV (</a:t>
            </a:r>
            <a:r>
              <a:rPr lang="cs-CZ" b="1" i="1" dirty="0" smtClean="0"/>
              <a:t>n</a:t>
            </a:r>
            <a:r>
              <a:rPr lang="cs-CZ" b="1" dirty="0" smtClean="0"/>
              <a:t> = 27)</a:t>
            </a:r>
          </a:p>
          <a:p>
            <a:pPr algn="ctr"/>
            <a:r>
              <a:rPr lang="cs-CZ" b="1" i="1" dirty="0" smtClean="0"/>
              <a:t>p</a:t>
            </a:r>
            <a:r>
              <a:rPr lang="cs-CZ" b="1" dirty="0" smtClean="0"/>
              <a:t> = 0,815 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Příklad – analýza rozptylu u CHOPN dat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503611" y="1500174"/>
            <a:ext cx="8136778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Liší se pacienti s CHOPN (stadium II, III, IV) v maximálním inspiračním tlaku (</a:t>
            </a:r>
            <a:r>
              <a:rPr lang="cs-CZ" dirty="0" err="1" smtClean="0"/>
              <a:t>PImax</a:t>
            </a:r>
            <a:r>
              <a:rPr lang="cs-CZ" dirty="0" smtClean="0"/>
              <a:t>)?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b="1" dirty="0" smtClean="0"/>
              <a:t>Máme ověřenu homogenitu rozptylů i přibližnou normalitu dat → ANOVA.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>
              <a:solidFill>
                <a:srgbClr val="FF0000"/>
              </a:solidFill>
            </a:endParaRP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>
              <a:solidFill>
                <a:srgbClr val="FF0000"/>
              </a:solidFill>
            </a:endParaRP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>
              <a:solidFill>
                <a:srgbClr val="FF0000"/>
              </a:solidFill>
            </a:endParaRP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>
              <a:solidFill>
                <a:srgbClr val="FF0000"/>
              </a:solidFill>
            </a:endParaRP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>
              <a:solidFill>
                <a:srgbClr val="FF0000"/>
              </a:solidFill>
            </a:endParaRP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>
              <a:solidFill>
                <a:srgbClr val="FF0000"/>
              </a:solidFill>
            </a:endParaRP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>
              <a:solidFill>
                <a:srgbClr val="FF0000"/>
              </a:solidFill>
            </a:endParaRP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Kritická hodnota pro </a:t>
            </a:r>
            <a:r>
              <a:rPr lang="el-GR" i="1" dirty="0" smtClean="0"/>
              <a:t>α</a:t>
            </a:r>
            <a:r>
              <a:rPr lang="el-GR" dirty="0" smtClean="0"/>
              <a:t> =0,05 </a:t>
            </a:r>
            <a:r>
              <a:rPr lang="cs-CZ" i="1" dirty="0" smtClean="0"/>
              <a:t>F</a:t>
            </a:r>
            <a:r>
              <a:rPr lang="cs-CZ" baseline="-25000" dirty="0" smtClean="0"/>
              <a:t>(</a:t>
            </a:r>
            <a:r>
              <a:rPr lang="cs-CZ" i="1" baseline="-25000" dirty="0" smtClean="0"/>
              <a:t>k</a:t>
            </a:r>
            <a:r>
              <a:rPr lang="cs-CZ" baseline="-25000" dirty="0" smtClean="0"/>
              <a:t> – 1, </a:t>
            </a:r>
            <a:r>
              <a:rPr lang="cs-CZ" i="1" baseline="-25000" dirty="0" smtClean="0"/>
              <a:t>n</a:t>
            </a:r>
            <a:r>
              <a:rPr lang="cs-CZ" baseline="-25000" dirty="0" smtClean="0"/>
              <a:t> – </a:t>
            </a:r>
            <a:r>
              <a:rPr lang="cs-CZ" i="1" baseline="-25000" dirty="0" smtClean="0"/>
              <a:t>k</a:t>
            </a:r>
            <a:r>
              <a:rPr lang="cs-CZ" baseline="-25000" dirty="0" smtClean="0"/>
              <a:t>)</a:t>
            </a:r>
            <a:r>
              <a:rPr lang="cs-CZ" dirty="0" smtClean="0"/>
              <a:t> = 3,20.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b="1" dirty="0" smtClean="0">
                <a:solidFill>
                  <a:srgbClr val="FF0000"/>
                </a:solidFill>
              </a:rPr>
              <a:t>Na hladině významnosti </a:t>
            </a:r>
            <a:r>
              <a:rPr lang="el-GR" b="1" i="1" dirty="0" smtClean="0">
                <a:solidFill>
                  <a:srgbClr val="FF0000"/>
                </a:solidFill>
              </a:rPr>
              <a:t>α</a:t>
            </a:r>
            <a:r>
              <a:rPr lang="cs-CZ" b="1" dirty="0" smtClean="0">
                <a:solidFill>
                  <a:srgbClr val="FF0000"/>
                </a:solidFill>
              </a:rPr>
              <a:t> =0,05 zamítáme </a:t>
            </a:r>
            <a:r>
              <a:rPr lang="cs-CZ" b="1" i="1" dirty="0" smtClean="0">
                <a:solidFill>
                  <a:srgbClr val="FF0000"/>
                </a:solidFill>
              </a:rPr>
              <a:t>H</a:t>
            </a:r>
            <a:r>
              <a:rPr lang="cs-CZ" b="1" baseline="-25000" dirty="0" smtClean="0">
                <a:solidFill>
                  <a:srgbClr val="FF0000"/>
                </a:solidFill>
              </a:rPr>
              <a:t>0</a:t>
            </a:r>
            <a:r>
              <a:rPr lang="cs-CZ" b="1" dirty="0" smtClean="0">
                <a:solidFill>
                  <a:srgbClr val="FF0000"/>
                </a:solidFill>
              </a:rPr>
              <a:t> o rovnosti středních hodnot.</a:t>
            </a:r>
          </a:p>
        </p:txBody>
      </p:sp>
      <p:graphicFrame>
        <p:nvGraphicFramePr>
          <p:cNvPr id="16" name="Tabulka 15"/>
          <p:cNvGraphicFramePr>
            <a:graphicFrameLocks noGrp="1"/>
          </p:cNvGraphicFramePr>
          <p:nvPr/>
        </p:nvGraphicFramePr>
        <p:xfrm>
          <a:off x="714347" y="2571744"/>
          <a:ext cx="7715306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7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5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5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5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56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56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Variabilita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Součet čtverců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Počet stupňů</a:t>
                      </a:r>
                      <a:r>
                        <a:rPr lang="cs-CZ" sz="1400" baseline="0" dirty="0" smtClean="0"/>
                        <a:t> volnosti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Průměrný čtverec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1" dirty="0" smtClean="0"/>
                        <a:t>F</a:t>
                      </a:r>
                      <a:r>
                        <a:rPr lang="cs-CZ" sz="1400" dirty="0" smtClean="0"/>
                        <a:t> statistika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1" dirty="0" smtClean="0"/>
                        <a:t>p</a:t>
                      </a:r>
                      <a:r>
                        <a:rPr lang="cs-CZ" sz="1400" dirty="0" smtClean="0"/>
                        <a:t>-hodnota</a:t>
                      </a:r>
                      <a:endParaRPr lang="cs-CZ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Mezi skupinami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1" dirty="0" smtClean="0"/>
                        <a:t>S</a:t>
                      </a:r>
                      <a:r>
                        <a:rPr lang="cs-CZ" sz="1400" baseline="-25000" dirty="0" smtClean="0"/>
                        <a:t>A</a:t>
                      </a:r>
                      <a:r>
                        <a:rPr lang="cs-CZ" sz="1400" dirty="0" smtClean="0"/>
                        <a:t> = 80,54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1" dirty="0" err="1" smtClean="0"/>
                        <a:t>df</a:t>
                      </a:r>
                      <a:r>
                        <a:rPr lang="cs-CZ" sz="1400" i="0" baseline="-25000" dirty="0" err="1" smtClean="0"/>
                        <a:t>A</a:t>
                      </a:r>
                      <a:r>
                        <a:rPr lang="cs-CZ" sz="1400" i="0" dirty="0" smtClean="0"/>
                        <a:t> = </a:t>
                      </a:r>
                      <a:r>
                        <a:rPr lang="cs-CZ" sz="1400" i="1" dirty="0" smtClean="0"/>
                        <a:t>k</a:t>
                      </a:r>
                      <a:r>
                        <a:rPr lang="cs-CZ" sz="1400" dirty="0" smtClean="0"/>
                        <a:t> – 1 = 2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1" dirty="0" smtClean="0"/>
                        <a:t>MS</a:t>
                      </a:r>
                      <a:r>
                        <a:rPr lang="cs-CZ" sz="1400" baseline="-25000" dirty="0" smtClean="0"/>
                        <a:t>A</a:t>
                      </a:r>
                      <a:r>
                        <a:rPr lang="cs-CZ" sz="1400" dirty="0" smtClean="0"/>
                        <a:t> = 40,27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1" dirty="0" smtClean="0"/>
                        <a:t>F</a:t>
                      </a:r>
                      <a:r>
                        <a:rPr lang="cs-CZ" sz="1400" dirty="0" smtClean="0"/>
                        <a:t> = 5,10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0,010</a:t>
                      </a:r>
                      <a:endParaRPr lang="cs-CZ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Uvnitř skupin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1" dirty="0" smtClean="0"/>
                        <a:t>S</a:t>
                      </a:r>
                      <a:r>
                        <a:rPr lang="cs-CZ" sz="1400" baseline="-25000" dirty="0" smtClean="0"/>
                        <a:t>e</a:t>
                      </a:r>
                      <a:r>
                        <a:rPr lang="cs-CZ" sz="1400" dirty="0" smtClean="0"/>
                        <a:t> = 355,50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1" dirty="0" err="1" smtClean="0"/>
                        <a:t>df</a:t>
                      </a:r>
                      <a:r>
                        <a:rPr lang="cs-CZ" sz="1400" i="0" baseline="-25000" dirty="0" err="1" smtClean="0"/>
                        <a:t>e</a:t>
                      </a:r>
                      <a:r>
                        <a:rPr lang="cs-CZ" sz="1400" i="0" dirty="0" smtClean="0"/>
                        <a:t> = </a:t>
                      </a:r>
                      <a:r>
                        <a:rPr lang="cs-CZ" sz="1400" i="1" dirty="0" smtClean="0"/>
                        <a:t>n</a:t>
                      </a:r>
                      <a:r>
                        <a:rPr lang="cs-CZ" sz="1400" dirty="0" smtClean="0"/>
                        <a:t> – </a:t>
                      </a:r>
                      <a:r>
                        <a:rPr lang="cs-CZ" sz="1400" i="1" dirty="0" smtClean="0"/>
                        <a:t>k</a:t>
                      </a:r>
                      <a:r>
                        <a:rPr lang="cs-CZ" sz="1400" dirty="0" smtClean="0"/>
                        <a:t> = 45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1" dirty="0" err="1" smtClean="0"/>
                        <a:t>MS</a:t>
                      </a:r>
                      <a:r>
                        <a:rPr lang="cs-CZ" sz="1400" baseline="-25000" dirty="0" err="1" smtClean="0"/>
                        <a:t>e</a:t>
                      </a:r>
                      <a:r>
                        <a:rPr lang="cs-CZ" sz="1400" dirty="0" smtClean="0"/>
                        <a:t> = 7,90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Celkem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1" dirty="0" smtClean="0"/>
                        <a:t>S</a:t>
                      </a:r>
                      <a:r>
                        <a:rPr lang="cs-CZ" sz="1400" baseline="-25000" dirty="0" smtClean="0"/>
                        <a:t>T</a:t>
                      </a:r>
                      <a:r>
                        <a:rPr lang="cs-CZ" sz="1400" dirty="0" smtClean="0"/>
                        <a:t> = 436,04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i="1" dirty="0" err="1" smtClean="0"/>
                        <a:t>df</a:t>
                      </a:r>
                      <a:r>
                        <a:rPr lang="cs-CZ" sz="1400" i="0" baseline="-25000" dirty="0" err="1" smtClean="0"/>
                        <a:t>T</a:t>
                      </a:r>
                      <a:r>
                        <a:rPr lang="cs-CZ" sz="1400" i="0" dirty="0" smtClean="0"/>
                        <a:t> = </a:t>
                      </a:r>
                      <a:r>
                        <a:rPr lang="cs-CZ" sz="1400" i="1" dirty="0" smtClean="0"/>
                        <a:t>n</a:t>
                      </a:r>
                      <a:r>
                        <a:rPr lang="cs-CZ" sz="1400" dirty="0" smtClean="0"/>
                        <a:t> – 1 = 47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dělat, když nejsou splněny předpoklady?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379" y="1500174"/>
            <a:ext cx="7415242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Máme dvě možnosti: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cs-CZ" b="1" dirty="0" smtClean="0"/>
              <a:t>Zkusit data transformovat </a:t>
            </a:r>
            <a:r>
              <a:rPr lang="cs-CZ" dirty="0" smtClean="0"/>
              <a:t>– např. logaritmická transformace by měla pomoci s normalizací rozdělení a stabilizací rozptylu u log-normálních dat.</a:t>
            </a: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cs-CZ" b="1" dirty="0" smtClean="0"/>
              <a:t>Použít </a:t>
            </a:r>
            <a:r>
              <a:rPr lang="cs-CZ" b="1" dirty="0" err="1" smtClean="0"/>
              <a:t>neparametrické</a:t>
            </a:r>
            <a:r>
              <a:rPr lang="cs-CZ" b="1" dirty="0" smtClean="0"/>
              <a:t> testy </a:t>
            </a:r>
            <a:r>
              <a:rPr lang="cs-CZ" dirty="0" smtClean="0"/>
              <a:t>– např. </a:t>
            </a:r>
            <a:r>
              <a:rPr lang="cs-CZ" dirty="0" err="1" smtClean="0"/>
              <a:t>Kruskalův</a:t>
            </a:r>
            <a:r>
              <a:rPr lang="cs-CZ" dirty="0" smtClean="0"/>
              <a:t>-</a:t>
            </a:r>
            <a:r>
              <a:rPr lang="cs-CZ" dirty="0" err="1" smtClean="0"/>
              <a:t>Wallisův</a:t>
            </a:r>
            <a:r>
              <a:rPr lang="cs-CZ" dirty="0" smtClean="0"/>
              <a:t> test nevyžaduje předpoklad normality, pracuje stejně jako </a:t>
            </a:r>
            <a:r>
              <a:rPr lang="cs-CZ" dirty="0" err="1" smtClean="0"/>
              <a:t>neparametrický</a:t>
            </a:r>
            <a:r>
              <a:rPr lang="cs-CZ" dirty="0" smtClean="0"/>
              <a:t> </a:t>
            </a:r>
            <a:r>
              <a:rPr lang="cs-CZ" dirty="0" err="1" smtClean="0"/>
              <a:t>Mannův</a:t>
            </a:r>
            <a:r>
              <a:rPr lang="cs-CZ" dirty="0" smtClean="0"/>
              <a:t>-</a:t>
            </a:r>
            <a:r>
              <a:rPr lang="cs-CZ" dirty="0" err="1" smtClean="0"/>
              <a:t>Whitneyův</a:t>
            </a:r>
            <a:r>
              <a:rPr lang="cs-CZ" dirty="0" smtClean="0"/>
              <a:t> test.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Kruskalův</a:t>
            </a:r>
            <a:r>
              <a:rPr lang="cs-CZ" dirty="0" smtClean="0"/>
              <a:t> – </a:t>
            </a:r>
            <a:r>
              <a:rPr lang="cs-CZ" dirty="0" err="1" smtClean="0"/>
              <a:t>Wallisův</a:t>
            </a:r>
            <a:r>
              <a:rPr lang="cs-CZ" dirty="0" smtClean="0"/>
              <a:t> test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379" y="1500174"/>
            <a:ext cx="7350960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Jedná se o zobecnění </a:t>
            </a:r>
            <a:r>
              <a:rPr lang="cs-CZ" dirty="0" err="1" smtClean="0"/>
              <a:t>neparametrického</a:t>
            </a:r>
            <a:r>
              <a:rPr lang="cs-CZ" dirty="0" smtClean="0"/>
              <a:t> Mannova – </a:t>
            </a:r>
            <a:r>
              <a:rPr lang="cs-CZ" dirty="0" err="1" smtClean="0"/>
              <a:t>Whitneyho</a:t>
            </a:r>
            <a:r>
              <a:rPr lang="cs-CZ" dirty="0" smtClean="0"/>
              <a:t> testu.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Netestuje shodu parametrů, ale stejné distribuční funkce srovnávaných souborů (klíčový je zde předpoklad nezávislosti pozorovaných dat).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Pro výpočet opět seřadíme všechna pozorování podle velikosti (jako by byly z jednoho vzorku) a přiřadíme jednotlivým hodnotám jejich pořadí.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b="1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b="1" dirty="0" smtClean="0"/>
              <a:t>Pointa </a:t>
            </a:r>
            <a:r>
              <a:rPr lang="cs-CZ" b="1" dirty="0" err="1" smtClean="0"/>
              <a:t>Kruskalova</a:t>
            </a:r>
            <a:r>
              <a:rPr lang="cs-CZ" b="1" dirty="0" smtClean="0"/>
              <a:t> – </a:t>
            </a:r>
            <a:r>
              <a:rPr lang="cs-CZ" b="1" dirty="0" err="1" smtClean="0"/>
              <a:t>Wallisova</a:t>
            </a:r>
            <a:r>
              <a:rPr lang="cs-CZ" b="1" dirty="0" smtClean="0"/>
              <a:t> testu</a:t>
            </a:r>
            <a:r>
              <a:rPr lang="cs-CZ" dirty="0" smtClean="0"/>
              <a:t>: za platnosti </a:t>
            </a:r>
            <a:r>
              <a:rPr lang="cs-CZ" i="1" dirty="0" smtClean="0"/>
              <a:t>H</a:t>
            </a:r>
            <a:r>
              <a:rPr lang="cs-CZ" baseline="-25000" dirty="0" smtClean="0"/>
              <a:t>0</a:t>
            </a:r>
            <a:r>
              <a:rPr lang="cs-CZ" dirty="0" smtClean="0"/>
              <a:t> jsou spojená data dobře promíchaná a průměrná pořadí v jednotlivých souborech jsou podobná.</a:t>
            </a:r>
            <a:endParaRPr lang="en-US" dirty="0" smtClean="0"/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1117451" y="2817231"/>
          <a:ext cx="27908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1" name="Rovnice" r:id="rId4" imgW="1777680" imgH="228600" progId="Equation.3">
                  <p:embed/>
                </p:oleObj>
              </mc:Choice>
              <mc:Fallback>
                <p:oleObj name="Rovnice" r:id="rId4" imgW="177768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451" y="2817231"/>
                        <a:ext cx="2790825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Kruskalův</a:t>
            </a:r>
            <a:r>
              <a:rPr lang="cs-CZ" dirty="0" smtClean="0"/>
              <a:t> – </a:t>
            </a:r>
            <a:r>
              <a:rPr lang="cs-CZ" dirty="0" err="1" smtClean="0"/>
              <a:t>Wallisův</a:t>
            </a:r>
            <a:r>
              <a:rPr lang="cs-CZ" dirty="0" smtClean="0"/>
              <a:t> test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379" y="1500174"/>
            <a:ext cx="7350960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Označme </a:t>
            </a:r>
            <a:r>
              <a:rPr lang="cs-CZ" i="1" dirty="0" smtClean="0"/>
              <a:t>T</a:t>
            </a:r>
            <a:r>
              <a:rPr lang="cs-CZ" baseline="-25000" dirty="0" smtClean="0"/>
              <a:t>i</a:t>
            </a:r>
            <a:r>
              <a:rPr lang="cs-CZ" dirty="0" smtClean="0"/>
              <a:t> součet pořadí v </a:t>
            </a:r>
            <a:r>
              <a:rPr lang="cs-CZ" i="1" dirty="0" smtClean="0"/>
              <a:t>i</a:t>
            </a:r>
            <a:r>
              <a:rPr lang="cs-CZ" dirty="0" smtClean="0"/>
              <a:t>-té skupině: 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Počet skupin: </a:t>
            </a:r>
            <a:r>
              <a:rPr lang="cs-CZ" i="1" dirty="0" smtClean="0"/>
              <a:t>k</a:t>
            </a:r>
            <a:r>
              <a:rPr lang="cs-CZ" dirty="0" smtClean="0"/>
              <a:t>, Celkem pozorování: </a:t>
            </a:r>
            <a:r>
              <a:rPr lang="cs-CZ" i="1" dirty="0" smtClean="0"/>
              <a:t>n</a:t>
            </a:r>
            <a:r>
              <a:rPr lang="cs-CZ" dirty="0" smtClean="0"/>
              <a:t> = </a:t>
            </a:r>
            <a:r>
              <a:rPr lang="cs-CZ" i="1" dirty="0" smtClean="0"/>
              <a:t>n</a:t>
            </a:r>
            <a:r>
              <a:rPr lang="cs-CZ" baseline="-25000" dirty="0" smtClean="0"/>
              <a:t>1</a:t>
            </a:r>
            <a:r>
              <a:rPr lang="cs-CZ" dirty="0" smtClean="0"/>
              <a:t> + </a:t>
            </a:r>
            <a:r>
              <a:rPr lang="cs-CZ" i="1" dirty="0" smtClean="0"/>
              <a:t>n</a:t>
            </a:r>
            <a:r>
              <a:rPr lang="cs-CZ" baseline="-25000" dirty="0" smtClean="0"/>
              <a:t>2</a:t>
            </a:r>
            <a:r>
              <a:rPr lang="cs-CZ" dirty="0" smtClean="0"/>
              <a:t> + … + </a:t>
            </a:r>
            <a:r>
              <a:rPr lang="cs-CZ" i="1" dirty="0" err="1" smtClean="0"/>
              <a:t>n</a:t>
            </a:r>
            <a:r>
              <a:rPr lang="cs-CZ" baseline="-25000" dirty="0" err="1" smtClean="0"/>
              <a:t>k</a:t>
            </a:r>
            <a:r>
              <a:rPr lang="cs-CZ" dirty="0" smtClean="0"/>
              <a:t>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b="1" dirty="0" smtClean="0"/>
              <a:t>Testová statistika</a:t>
            </a:r>
            <a:r>
              <a:rPr lang="cs-CZ" dirty="0" smtClean="0"/>
              <a:t>: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Nulovou hypotézu </a:t>
            </a:r>
            <a:r>
              <a:rPr lang="cs-CZ" i="1" dirty="0" smtClean="0"/>
              <a:t>H</a:t>
            </a:r>
            <a:r>
              <a:rPr lang="cs-CZ" baseline="-25000" dirty="0" smtClean="0"/>
              <a:t>0</a:t>
            </a:r>
            <a:r>
              <a:rPr lang="cs-CZ" dirty="0" smtClean="0"/>
              <a:t> zamítáme na hladině významnosti, když je testová statistika větší nebo rovna kritické hodnotě chí-kvadrát rozdělení: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Pro malé velikosti souboru je třeba srovnat statistiku </a:t>
            </a:r>
            <a:r>
              <a:rPr lang="cs-CZ" i="1" dirty="0" smtClean="0"/>
              <a:t>Q</a:t>
            </a:r>
            <a:r>
              <a:rPr lang="cs-CZ" dirty="0" smtClean="0"/>
              <a:t> s tabulkami pro </a:t>
            </a:r>
            <a:r>
              <a:rPr lang="cs-CZ" dirty="0" err="1" smtClean="0"/>
              <a:t>Kruskalův</a:t>
            </a:r>
            <a:r>
              <a:rPr lang="cs-CZ" dirty="0" smtClean="0"/>
              <a:t>-</a:t>
            </a:r>
            <a:r>
              <a:rPr lang="cs-CZ" dirty="0" err="1" smtClean="0"/>
              <a:t>Wallisův</a:t>
            </a:r>
            <a:r>
              <a:rPr lang="cs-CZ" dirty="0" smtClean="0"/>
              <a:t> test.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en-US" dirty="0" smtClean="0"/>
          </a:p>
        </p:txBody>
      </p:sp>
      <p:graphicFrame>
        <p:nvGraphicFramePr>
          <p:cNvPr id="40963" name="Object 5"/>
          <p:cNvGraphicFramePr>
            <a:graphicFrameLocks noChangeAspect="1"/>
          </p:cNvGraphicFramePr>
          <p:nvPr/>
        </p:nvGraphicFramePr>
        <p:xfrm>
          <a:off x="3200400" y="2906569"/>
          <a:ext cx="2743200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2" name="Rovnice" r:id="rId4" imgW="1739880" imgH="457200" progId="Equation.3">
                  <p:embed/>
                </p:oleObj>
              </mc:Choice>
              <mc:Fallback>
                <p:oleObj name="Rovnice" r:id="rId4" imgW="173988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906569"/>
                        <a:ext cx="2743200" cy="71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4960948" y="1378080"/>
          <a:ext cx="1039812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3" name="Rovnice" r:id="rId6" imgW="660240" imgH="457200" progId="Equation.3">
                  <p:embed/>
                </p:oleObj>
              </mc:Choice>
              <mc:Fallback>
                <p:oleObj name="Rovnice" r:id="rId6" imgW="660240" imgH="457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0948" y="1378080"/>
                        <a:ext cx="1039812" cy="71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7299353" y="4163010"/>
          <a:ext cx="1201737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4" name="Rovnice" r:id="rId8" imgW="761760" imgH="241200" progId="Equation.3">
                  <p:embed/>
                </p:oleObj>
              </mc:Choice>
              <mc:Fallback>
                <p:oleObj name="Rovnice" r:id="rId8" imgW="76176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9353" y="4163010"/>
                        <a:ext cx="1201737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73223"/>
            <a:ext cx="7772400" cy="1470025"/>
          </a:xfrm>
        </p:spPr>
        <p:txBody>
          <a:bodyPr>
            <a:normAutofit/>
          </a:bodyPr>
          <a:lstStyle/>
          <a:p>
            <a:r>
              <a:rPr lang="cs-CZ" sz="4000" dirty="0" smtClean="0"/>
              <a:t>4.</a:t>
            </a:r>
            <a:r>
              <a:rPr lang="en-US" sz="4000" dirty="0" smtClean="0"/>
              <a:t> </a:t>
            </a:r>
            <a:r>
              <a:rPr lang="cs-CZ" sz="4000" dirty="0" smtClean="0"/>
              <a:t>Násobné testování podskupin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Korekce na násobné srovnání výběrů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378" y="1500174"/>
            <a:ext cx="7636712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Zamítneme-li analýzou rozptylu nulovou hypotézu o celkové rovnosti středních hodnot, má smysl se ptát, jaké skupiny se od sebe nejvíce liší.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>
                <a:solidFill>
                  <a:srgbClr val="FF0000"/>
                </a:solidFill>
              </a:rPr>
              <a:t>Toto srovnání lze provést pomocí testů pro dva výběry, ale je nutné korigovat výslednou hladinu významnosti testu, abychom se vyhnuli chybě I. druhu.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Nejjednodušší metoda: </a:t>
            </a:r>
            <a:r>
              <a:rPr lang="cs-CZ" b="1" dirty="0" err="1" smtClean="0"/>
              <a:t>Bonferroniho</a:t>
            </a:r>
            <a:r>
              <a:rPr lang="cs-CZ" b="1" dirty="0" smtClean="0"/>
              <a:t> procedura - </a:t>
            </a:r>
            <a:r>
              <a:rPr lang="cs-CZ" dirty="0" smtClean="0"/>
              <a:t>korekce hladiny významnosti: </a:t>
            </a:r>
            <a:r>
              <a:rPr lang="el-GR" i="1" dirty="0" smtClean="0"/>
              <a:t>α</a:t>
            </a:r>
            <a:r>
              <a:rPr lang="cs-CZ" baseline="30000" dirty="0" smtClean="0"/>
              <a:t>*</a:t>
            </a:r>
            <a:r>
              <a:rPr lang="cs-CZ" dirty="0" smtClean="0"/>
              <a:t> = </a:t>
            </a:r>
            <a:r>
              <a:rPr lang="el-GR" i="1" dirty="0" smtClean="0"/>
              <a:t>α</a:t>
            </a:r>
            <a:r>
              <a:rPr lang="cs-CZ" dirty="0" smtClean="0"/>
              <a:t>/</a:t>
            </a:r>
            <a:r>
              <a:rPr lang="cs-CZ" i="1" dirty="0" smtClean="0"/>
              <a:t>m</a:t>
            </a:r>
            <a:r>
              <a:rPr lang="cs-CZ" dirty="0" smtClean="0"/>
              <a:t>, kde </a:t>
            </a:r>
            <a:r>
              <a:rPr lang="cs-CZ" i="1" dirty="0" smtClean="0"/>
              <a:t>m</a:t>
            </a:r>
            <a:r>
              <a:rPr lang="cs-CZ" dirty="0" smtClean="0"/>
              <a:t> je počet provedených testů. Ekvivalentně lze vynásobit </a:t>
            </a:r>
            <a:r>
              <a:rPr lang="cs-CZ" i="1" dirty="0" smtClean="0"/>
              <a:t>p</a:t>
            </a:r>
            <a:r>
              <a:rPr lang="cs-CZ" dirty="0" smtClean="0"/>
              <a:t>-hodnotu počtem provedených testů. Nevýhodou je, že je konzervativní pro velké </a:t>
            </a:r>
            <a:r>
              <a:rPr lang="cs-CZ" i="1" dirty="0" smtClean="0"/>
              <a:t>m</a:t>
            </a:r>
            <a:r>
              <a:rPr lang="cs-CZ" dirty="0" smtClean="0"/>
              <a:t>, tedy počet provedených testů.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Pro analýzu rozptylu: </a:t>
            </a:r>
            <a:r>
              <a:rPr lang="cs-CZ" b="1" dirty="0" err="1" smtClean="0"/>
              <a:t>Tukeyho</a:t>
            </a:r>
            <a:r>
              <a:rPr lang="cs-CZ" b="1" dirty="0" smtClean="0"/>
              <a:t> a </a:t>
            </a:r>
            <a:r>
              <a:rPr lang="cs-CZ" b="1" dirty="0" err="1" smtClean="0"/>
              <a:t>Scheffého</a:t>
            </a:r>
            <a:r>
              <a:rPr lang="cs-CZ" b="1" dirty="0" smtClean="0"/>
              <a:t> post hoc testy</a:t>
            </a:r>
            <a:r>
              <a:rPr lang="cs-CZ" dirty="0" smtClean="0"/>
              <a:t>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Pro </a:t>
            </a:r>
            <a:r>
              <a:rPr lang="cs-CZ" dirty="0" err="1" smtClean="0"/>
              <a:t>neparametrický</a:t>
            </a:r>
            <a:r>
              <a:rPr lang="cs-CZ" dirty="0" smtClean="0"/>
              <a:t> K-W test: </a:t>
            </a:r>
            <a:r>
              <a:rPr lang="cs-CZ" b="1" dirty="0" smtClean="0"/>
              <a:t>metoda dle </a:t>
            </a:r>
            <a:r>
              <a:rPr lang="cs-CZ" b="1" dirty="0" err="1" smtClean="0"/>
              <a:t>Steela</a:t>
            </a:r>
            <a:r>
              <a:rPr lang="cs-CZ" b="1" dirty="0" smtClean="0"/>
              <a:t> a </a:t>
            </a:r>
            <a:r>
              <a:rPr lang="cs-CZ" b="1" dirty="0" err="1" smtClean="0"/>
              <a:t>Dwasse</a:t>
            </a:r>
            <a:r>
              <a:rPr lang="cs-CZ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CHOPN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379" y="1428736"/>
            <a:ext cx="7415242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Sledujeme plicní funkce u pacientů s chronickou obstrukční plicní nemocí (CHOPN) ve stadiu II, III a IV. Zajímá nás, jestli se u pacientů v jednotlivých stadiích liší maximální inspirační tlak (</a:t>
            </a:r>
            <a:r>
              <a:rPr lang="cs-CZ" dirty="0" err="1" smtClean="0"/>
              <a:t>PImax</a:t>
            </a:r>
            <a:r>
              <a:rPr lang="cs-CZ" dirty="0" smtClean="0"/>
              <a:t>).</a:t>
            </a:r>
          </a:p>
        </p:txBody>
      </p:sp>
      <p:pic>
        <p:nvPicPr>
          <p:cNvPr id="7" name="Obrázek 3" descr="Boxplot.P Imax (kPa) - stadium.CHOPN.png"/>
          <p:cNvPicPr>
            <a:picLocks noChangeAspect="1"/>
          </p:cNvPicPr>
          <p:nvPr/>
        </p:nvPicPr>
        <p:blipFill>
          <a:blip r:embed="rId3" cstate="print"/>
          <a:srcRect t="9908"/>
          <a:stretch>
            <a:fillRect/>
          </a:stretch>
        </p:blipFill>
        <p:spPr bwMode="auto">
          <a:xfrm>
            <a:off x="2570824" y="2643182"/>
            <a:ext cx="4002353" cy="36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Příklad – korekce u CHOPN dat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503611" y="1500174"/>
            <a:ext cx="8136778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ANOVA na hladině významnosti </a:t>
            </a:r>
            <a:r>
              <a:rPr lang="el-GR" i="1" dirty="0" smtClean="0"/>
              <a:t>α</a:t>
            </a:r>
            <a:r>
              <a:rPr lang="cs-CZ" dirty="0" smtClean="0"/>
              <a:t> =0,05 zamítla </a:t>
            </a:r>
            <a:r>
              <a:rPr lang="cs-CZ" i="1" dirty="0" smtClean="0"/>
              <a:t>H</a:t>
            </a:r>
            <a:r>
              <a:rPr lang="cs-CZ" baseline="-25000" dirty="0" smtClean="0"/>
              <a:t>0</a:t>
            </a:r>
            <a:r>
              <a:rPr lang="cs-CZ" dirty="0" smtClean="0"/>
              <a:t> o rovnosti středních hodnot </a:t>
            </a:r>
            <a:r>
              <a:rPr lang="cs-CZ" dirty="0" err="1" smtClean="0"/>
              <a:t>PImax</a:t>
            </a:r>
            <a:r>
              <a:rPr lang="cs-CZ" dirty="0" smtClean="0"/>
              <a:t>. Jaké skupiny se od sebe nejvíce liší?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b="1" dirty="0" err="1" smtClean="0"/>
              <a:t>Bonferroniho</a:t>
            </a:r>
            <a:r>
              <a:rPr lang="cs-CZ" b="1" dirty="0" smtClean="0"/>
              <a:t> procedura</a:t>
            </a:r>
            <a:endParaRPr lang="cs-CZ" dirty="0" smtClean="0">
              <a:solidFill>
                <a:srgbClr val="FF0000"/>
              </a:solidFill>
            </a:endParaRP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b="1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b="1" dirty="0" err="1" smtClean="0"/>
              <a:t>Tukeyho</a:t>
            </a:r>
            <a:r>
              <a:rPr lang="cs-CZ" b="1" dirty="0" smtClean="0"/>
              <a:t> post hoc test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b="1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b="1" dirty="0" err="1" smtClean="0"/>
              <a:t>Scheffého</a:t>
            </a:r>
            <a:r>
              <a:rPr lang="cs-CZ" b="1" dirty="0" smtClean="0"/>
              <a:t> post hoc test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b="1" dirty="0" smtClean="0">
              <a:solidFill>
                <a:srgbClr val="FF0000"/>
              </a:solidFill>
            </a:endParaRP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b="1" dirty="0" smtClean="0">
              <a:solidFill>
                <a:srgbClr val="FF0000"/>
              </a:solidFill>
            </a:endParaRP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Zde nám všechny tři analýzy vyšly stejně, ale obecně to neplatí!</a:t>
            </a:r>
          </a:p>
        </p:txBody>
      </p:sp>
      <p:graphicFrame>
        <p:nvGraphicFramePr>
          <p:cNvPr id="16" name="Tabulka 15"/>
          <p:cNvGraphicFramePr>
            <a:graphicFrameLocks noGrp="1"/>
          </p:cNvGraphicFramePr>
          <p:nvPr/>
        </p:nvGraphicFramePr>
        <p:xfrm>
          <a:off x="3571868" y="2626822"/>
          <a:ext cx="2786082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8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2174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Stadium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III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IV</a:t>
                      </a:r>
                      <a:endParaRPr lang="cs-CZ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174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II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0,398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rgbClr val="FF0000"/>
                          </a:solidFill>
                        </a:rPr>
                        <a:t>0,009</a:t>
                      </a:r>
                      <a:endParaRPr lang="cs-CZ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174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III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-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0,571</a:t>
                      </a:r>
                      <a:endParaRPr lang="cs-CZ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571868" y="3448359"/>
          <a:ext cx="2786082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8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2174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Stadium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III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IV</a:t>
                      </a:r>
                      <a:endParaRPr lang="cs-CZ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174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II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0,186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rgbClr val="FF0000"/>
                          </a:solidFill>
                        </a:rPr>
                        <a:t>0,008</a:t>
                      </a:r>
                      <a:endParaRPr lang="cs-CZ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174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III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-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0,433</a:t>
                      </a:r>
                      <a:endParaRPr lang="cs-CZ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3571868" y="4269896"/>
          <a:ext cx="2786082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8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2174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Stadium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III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IV</a:t>
                      </a:r>
                      <a:endParaRPr lang="cs-CZ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174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II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0,214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rgbClr val="FF0000"/>
                          </a:solidFill>
                        </a:rPr>
                        <a:t>0,011</a:t>
                      </a:r>
                      <a:endParaRPr lang="cs-CZ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174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III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-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0,466</a:t>
                      </a:r>
                      <a:endParaRPr lang="cs-CZ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CHOPN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379" y="1428736"/>
            <a:ext cx="7415242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Jak můžeme pro CHOPN stadia II, III a IV ověřit rozdíl (resp. rovnost) v maximálním inspiračním tlaku (</a:t>
            </a:r>
            <a:r>
              <a:rPr lang="cs-CZ" dirty="0" err="1" smtClean="0"/>
              <a:t>PImax</a:t>
            </a:r>
            <a:r>
              <a:rPr lang="cs-CZ" dirty="0" smtClean="0"/>
              <a:t>)?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+mj-lt"/>
              <a:buAutoNum type="alphaUcPeriod"/>
              <a:defRPr/>
            </a:pPr>
            <a:r>
              <a:rPr lang="cs-CZ" b="1" dirty="0" smtClean="0"/>
              <a:t>Můžeme použít vhodný test pro dva výběry (např. </a:t>
            </a:r>
            <a:r>
              <a:rPr lang="cs-CZ" b="1" i="1" dirty="0" smtClean="0"/>
              <a:t>t</a:t>
            </a:r>
            <a:r>
              <a:rPr lang="cs-CZ" b="1" dirty="0" smtClean="0"/>
              <a:t>-test) a otestovat, jak se liší stadium II od III, II od IV a III od IV – tedy provést 3 testy.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+mj-lt"/>
              <a:buAutoNum type="alphaUcPeriod"/>
              <a:defRPr/>
            </a:pPr>
            <a:r>
              <a:rPr lang="cs-CZ" b="1" dirty="0" smtClean="0"/>
              <a:t>Musíme použít vhodný test pro více než dvě srovnávané skupiny.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V čem je zásadní rozdíl mezi A </a:t>
            </a:r>
            <a:r>
              <a:rPr lang="cs-CZ" dirty="0" err="1" smtClean="0"/>
              <a:t>a</a:t>
            </a:r>
            <a:r>
              <a:rPr lang="cs-CZ" dirty="0" smtClean="0"/>
              <a:t> B?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násobného testování hypotéz</a:t>
            </a:r>
            <a:endParaRPr lang="cs-CZ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97694" y="1500174"/>
            <a:ext cx="7748612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smtClean="0"/>
              <a:t>Problém s možností A je v násobném testování hypotéz – pro připomenutí: </a:t>
            </a:r>
            <a:r>
              <a:rPr lang="cs-CZ" dirty="0" smtClean="0"/>
              <a:t>S narůstajícím počtem testovaných hypotéz nám roste také pravděpodobnost získání falešně pozitivního výsledku, tedy pravděpodobnost toho, že se při našem testování zmýlíme a ukážeme na statisticky významný rozdíl tam, kde ve skutečnosti žádný neexistuje (chyba I. druhu).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Máme tři testy, v každém 95% pravděpodobnost, že neuděláme chybu I. druhu.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Pro všechny tři testy to tedy znamená: 0,95 × 0,95 × 0,95 = 0,857.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>
                <a:solidFill>
                  <a:srgbClr val="FF0000"/>
                </a:solidFill>
              </a:rPr>
              <a:t>Pravděpodobnost, že neuděláme chybu I. druhu nám celkově klesla na 0,857.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>
                <a:solidFill>
                  <a:srgbClr val="FF0000"/>
                </a:solidFill>
              </a:rPr>
              <a:t>Pravděpodobnost, že uděláme chybu I. druhu nám celkově stoupla na 0,143.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rozptylu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379" y="1500174"/>
            <a:ext cx="7415242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Lepší volbou je:</a:t>
            </a:r>
          </a:p>
          <a:p>
            <a:pPr marL="355600" indent="-355600">
              <a:lnSpc>
                <a:spcPct val="120000"/>
              </a:lnSpc>
              <a:spcBef>
                <a:spcPct val="20000"/>
              </a:spcBef>
              <a:defRPr/>
            </a:pPr>
            <a:r>
              <a:rPr lang="cs-CZ" b="1" dirty="0" smtClean="0">
                <a:solidFill>
                  <a:srgbClr val="FF0000"/>
                </a:solidFill>
              </a:rPr>
              <a:t>B.   Musíme použít vhodný test pro více než dvě srovnávané skupiny.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b="1" dirty="0" smtClean="0"/>
              <a:t>Analýza rozptylu </a:t>
            </a:r>
            <a:r>
              <a:rPr lang="en-US" b="1" dirty="0" smtClean="0"/>
              <a:t>(ANOVA </a:t>
            </a:r>
            <a:r>
              <a:rPr lang="cs-CZ" b="1" dirty="0" smtClean="0"/>
              <a:t> = „</a:t>
            </a:r>
            <a:r>
              <a:rPr lang="en-US" b="1" dirty="0" err="1" smtClean="0"/>
              <a:t>ANalysis</a:t>
            </a:r>
            <a:r>
              <a:rPr lang="en-US" b="1" dirty="0" smtClean="0"/>
              <a:t> Of V</a:t>
            </a:r>
            <a:r>
              <a:rPr lang="cs-CZ" b="1" dirty="0" smtClean="0"/>
              <a:t>A</a:t>
            </a:r>
            <a:r>
              <a:rPr lang="en-US" b="1" dirty="0" err="1" smtClean="0"/>
              <a:t>riance</a:t>
            </a:r>
            <a:r>
              <a:rPr lang="cs-CZ" b="1" dirty="0" smtClean="0"/>
              <a:t>“</a:t>
            </a:r>
            <a:r>
              <a:rPr lang="en-US" b="1" dirty="0" smtClean="0"/>
              <a:t>) </a:t>
            </a:r>
            <a:r>
              <a:rPr lang="cs-CZ" b="1" dirty="0" smtClean="0"/>
              <a:t>je statistickou metodou, která umožňuje testovat rozdíl v průměrech více než dvou skupin</a:t>
            </a:r>
            <a:r>
              <a:rPr lang="en-US" b="1" dirty="0" smtClean="0"/>
              <a:t>.</a:t>
            </a:r>
            <a:r>
              <a:rPr lang="cs-CZ" b="1" dirty="0" smtClean="0"/>
              <a:t> Přitom se jedná o jeden test.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Více než dvě skupiny mohou být dány přirozeně (např. sledujeme rozdíl mezi věkovými kategoriemi) nebo uměle (např. sledujeme rozdíl v účinnosti několika typů léčby).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73223"/>
            <a:ext cx="7772400" cy="1470025"/>
          </a:xfrm>
        </p:spPr>
        <p:txBody>
          <a:bodyPr>
            <a:normAutofit/>
          </a:bodyPr>
          <a:lstStyle/>
          <a:p>
            <a:r>
              <a:rPr lang="cs-CZ" sz="4000" dirty="0" smtClean="0"/>
              <a:t>2.</a:t>
            </a:r>
            <a:r>
              <a:rPr lang="en-US" sz="4000" dirty="0" smtClean="0"/>
              <a:t> </a:t>
            </a:r>
            <a:r>
              <a:rPr lang="cs-CZ" sz="4000" dirty="0" smtClean="0"/>
              <a:t>Princip výpočtu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Náhodné výběry a hypotéza</a:t>
            </a:r>
            <a:endParaRPr lang="cs-CZ" dirty="0"/>
          </a:p>
        </p:txBody>
      </p:sp>
      <p:sp>
        <p:nvSpPr>
          <p:cNvPr id="18" name="Podnadpis 2"/>
          <p:cNvSpPr txBox="1">
            <a:spLocks/>
          </p:cNvSpPr>
          <p:nvPr/>
        </p:nvSpPr>
        <p:spPr>
          <a:xfrm>
            <a:off x="864379" y="1500174"/>
            <a:ext cx="7415242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Máme </a:t>
            </a:r>
            <a:r>
              <a:rPr lang="cs-CZ" i="1" dirty="0" smtClean="0"/>
              <a:t>k</a:t>
            </a:r>
            <a:r>
              <a:rPr lang="cs-CZ" dirty="0" smtClean="0"/>
              <a:t> nezávislých realizací náhodného výběru rozsahu: </a:t>
            </a:r>
            <a:r>
              <a:rPr lang="cs-CZ" i="1" dirty="0" smtClean="0"/>
              <a:t>n</a:t>
            </a:r>
            <a:r>
              <a:rPr lang="cs-CZ" baseline="-25000" dirty="0" smtClean="0"/>
              <a:t>1</a:t>
            </a:r>
            <a:r>
              <a:rPr lang="cs-CZ" dirty="0" smtClean="0"/>
              <a:t>, </a:t>
            </a:r>
            <a:r>
              <a:rPr lang="cs-CZ" i="1" dirty="0" smtClean="0"/>
              <a:t>n</a:t>
            </a:r>
            <a:r>
              <a:rPr lang="cs-CZ" baseline="-25000" dirty="0" smtClean="0"/>
              <a:t>2</a:t>
            </a:r>
            <a:r>
              <a:rPr lang="cs-CZ" dirty="0" smtClean="0"/>
              <a:t>, … , </a:t>
            </a:r>
            <a:r>
              <a:rPr lang="cs-CZ" i="1" dirty="0" err="1" smtClean="0"/>
              <a:t>n</a:t>
            </a:r>
            <a:r>
              <a:rPr lang="cs-CZ" baseline="-25000" dirty="0" err="1" smtClean="0"/>
              <a:t>k</a:t>
            </a:r>
            <a:r>
              <a:rPr lang="cs-CZ" dirty="0" smtClean="0"/>
              <a:t>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Předpoklady: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Hypotézy:</a:t>
            </a:r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3502819" y="4623168"/>
          <a:ext cx="2138362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Rovnice" r:id="rId4" imgW="1358640" imgH="228600" progId="Equation.3">
                  <p:embed/>
                </p:oleObj>
              </mc:Choice>
              <mc:Fallback>
                <p:oleObj name="Rovnice" r:id="rId4" imgW="1358640" imgH="2286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2819" y="4623168"/>
                        <a:ext cx="2138362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401888" y="5132756"/>
          <a:ext cx="4340225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Rovnice" r:id="rId6" imgW="2755800" imgH="215640" progId="Equation.3">
                  <p:embed/>
                </p:oleObj>
              </mc:Choice>
              <mc:Fallback>
                <p:oleObj name="Rovnice" r:id="rId6" imgW="275580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1888" y="5132756"/>
                        <a:ext cx="4340225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508250" y="2297113"/>
          <a:ext cx="1417638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Rovnice" r:id="rId8" imgW="901440" imgH="253800" progId="Equation.3">
                  <p:embed/>
                </p:oleObj>
              </mc:Choice>
              <mc:Fallback>
                <p:oleObj name="Rovnice" r:id="rId8" imgW="901440" imgH="253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0" y="2297113"/>
                        <a:ext cx="1417638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497138" y="2708275"/>
          <a:ext cx="1477962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Rovnice" r:id="rId10" imgW="939600" imgH="253800" progId="Equation.3">
                  <p:embed/>
                </p:oleObj>
              </mc:Choice>
              <mc:Fallback>
                <p:oleObj name="Rovnice" r:id="rId10" imgW="939600" imgH="253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7138" y="2708275"/>
                        <a:ext cx="1477962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2517775" y="3662363"/>
          <a:ext cx="1438275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Rovnice" r:id="rId12" imgW="914400" imgH="253800" progId="Equation.3">
                  <p:embed/>
                </p:oleObj>
              </mc:Choice>
              <mc:Fallback>
                <p:oleObj name="Rovnice" r:id="rId12" imgW="914400" imgH="253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7775" y="3662363"/>
                        <a:ext cx="1438275" cy="401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bdélník 8"/>
          <p:cNvSpPr/>
          <p:nvPr/>
        </p:nvSpPr>
        <p:spPr>
          <a:xfrm rot="5400000">
            <a:off x="3091359" y="3151976"/>
            <a:ext cx="3609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…</a:t>
            </a:r>
            <a:endParaRPr lang="cs-CZ" sz="2000" dirty="0"/>
          </a:p>
        </p:txBody>
      </p:sp>
      <p:sp>
        <p:nvSpPr>
          <p:cNvPr id="10" name="Obdélník 9"/>
          <p:cNvSpPr/>
          <p:nvPr/>
        </p:nvSpPr>
        <p:spPr>
          <a:xfrm>
            <a:off x="5063188" y="2742905"/>
            <a:ext cx="33000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Normalita hodnot všech </a:t>
            </a:r>
            <a:r>
              <a:rPr lang="cs-CZ" i="1" dirty="0" smtClean="0">
                <a:solidFill>
                  <a:srgbClr val="FF0000"/>
                </a:solidFill>
              </a:rPr>
              <a:t>k</a:t>
            </a:r>
            <a:r>
              <a:rPr lang="cs-CZ" dirty="0" smtClean="0">
                <a:solidFill>
                  <a:srgbClr val="FF0000"/>
                </a:solidFill>
              </a:rPr>
              <a:t> výběrů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1" name="Šipka doprava 10"/>
          <p:cNvSpPr/>
          <p:nvPr/>
        </p:nvSpPr>
        <p:spPr>
          <a:xfrm>
            <a:off x="4429124" y="2856133"/>
            <a:ext cx="57150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5063188" y="3201181"/>
            <a:ext cx="3594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Homogenita rozptylů všech </a:t>
            </a:r>
            <a:r>
              <a:rPr lang="cs-CZ" i="1" dirty="0" smtClean="0">
                <a:solidFill>
                  <a:srgbClr val="FF0000"/>
                </a:solidFill>
              </a:rPr>
              <a:t>k</a:t>
            </a:r>
            <a:r>
              <a:rPr lang="cs-CZ" dirty="0" smtClean="0">
                <a:solidFill>
                  <a:srgbClr val="FF0000"/>
                </a:solidFill>
              </a:rPr>
              <a:t> výběrů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4" name="Šipka doprava 13"/>
          <p:cNvSpPr/>
          <p:nvPr/>
        </p:nvSpPr>
        <p:spPr>
          <a:xfrm>
            <a:off x="4429124" y="3314409"/>
            <a:ext cx="57150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21120</TotalTime>
  <Words>2264</Words>
  <Application>Microsoft Office PowerPoint</Application>
  <PresentationFormat>Předvádění na obrazovce (4:3)</PresentationFormat>
  <Paragraphs>446</Paragraphs>
  <Slides>40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4" baseType="lpstr">
      <vt:lpstr>Arial</vt:lpstr>
      <vt:lpstr>Calibri</vt:lpstr>
      <vt:lpstr>Motiv sady Office</vt:lpstr>
      <vt:lpstr>Rovnice</vt:lpstr>
      <vt:lpstr>Přednáška IX.  Analýza rozptylu (ANOVA)</vt:lpstr>
      <vt:lpstr>Opakování – parametrické a neparametrické testy</vt:lpstr>
      <vt:lpstr>1. Motivace</vt:lpstr>
      <vt:lpstr>Příklad – CHOPN</vt:lpstr>
      <vt:lpstr>Příklad – CHOPN</vt:lpstr>
      <vt:lpstr>Problém násobného testování hypotéz</vt:lpstr>
      <vt:lpstr>Analýza rozptylu</vt:lpstr>
      <vt:lpstr>2. Princip výpočtu</vt:lpstr>
      <vt:lpstr>Náhodné výběry a hypotéza</vt:lpstr>
      <vt:lpstr>Příklady – hypotézy</vt:lpstr>
      <vt:lpstr>Pozorované hodnoty</vt:lpstr>
      <vt:lpstr>Příklad – CHOPN</vt:lpstr>
      <vt:lpstr>Značení</vt:lpstr>
      <vt:lpstr>Vztahy mezi odhady variability</vt:lpstr>
      <vt:lpstr>Umělý příklad</vt:lpstr>
      <vt:lpstr>Jak testuje t-test pro dva výběry?</vt:lpstr>
      <vt:lpstr>Princip analýzy rozptylu</vt:lpstr>
      <vt:lpstr>Výsledek dle platnosti nulové hypotézy</vt:lpstr>
      <vt:lpstr>Výsledek analýzy rozptylu</vt:lpstr>
      <vt:lpstr>Výsledek umělého příkladu</vt:lpstr>
      <vt:lpstr>3. Předpoklady analýzy rozptylu a jejich ověření</vt:lpstr>
      <vt:lpstr>Předpoklady analýzy rozptylu</vt:lpstr>
      <vt:lpstr>Testování shody rozptylů</vt:lpstr>
      <vt:lpstr>Levenův test</vt:lpstr>
      <vt:lpstr>Příklad – Levenův test u CHOPN dat</vt:lpstr>
      <vt:lpstr>Hodnocení normality dat</vt:lpstr>
      <vt:lpstr>Grafické metody – box plot a histogram</vt:lpstr>
      <vt:lpstr>Grafické metody – box plot a histogram</vt:lpstr>
      <vt:lpstr>Grafické metody – Q-Q plot</vt:lpstr>
      <vt:lpstr>Grafické metody – Q-Q plot</vt:lpstr>
      <vt:lpstr>Testy pro ověření normality dat</vt:lpstr>
      <vt:lpstr>Příklad – Shapirův-Wilkův test u CHOPN dat</vt:lpstr>
      <vt:lpstr>Příklad – Shapirův-Wilkův test u CHOPN dat</vt:lpstr>
      <vt:lpstr>Příklad – analýza rozptylu u CHOPN dat</vt:lpstr>
      <vt:lpstr>Co dělat, když nejsou splněny předpoklady?</vt:lpstr>
      <vt:lpstr>Kruskalův – Wallisův test</vt:lpstr>
      <vt:lpstr>Kruskalův – Wallisův test</vt:lpstr>
      <vt:lpstr>4. Násobné testování podskupin</vt:lpstr>
      <vt:lpstr>Korekce na násobné srovnání výběrů</vt:lpstr>
      <vt:lpstr>Příklad – korekce u CHOPN dat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BIOSTATISTIKA v matematické biologii</dc:title>
  <dc:creator>Pavlík</dc:creator>
  <cp:lastModifiedBy>Pavlík Tomáš RNDr. Ph.D.</cp:lastModifiedBy>
  <cp:revision>703</cp:revision>
  <dcterms:created xsi:type="dcterms:W3CDTF">2009-06-29T12:10:55Z</dcterms:created>
  <dcterms:modified xsi:type="dcterms:W3CDTF">2020-03-11T21:29:58Z</dcterms:modified>
</cp:coreProperties>
</file>