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3CBEF2-989A-4A00-8C04-DF9694D4F3C8}" type="datetimeFigureOut">
              <a:rPr lang="cs-CZ" smtClean="0"/>
              <a:t>12.4.2016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70BC8E-EDF2-40B9-A33B-D8CBBC4C1D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475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714375"/>
            <a:ext cx="4556125" cy="3417888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714375"/>
            <a:ext cx="4556125" cy="3417888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714375"/>
            <a:ext cx="4556125" cy="3417888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46837"/>
            <a:ext cx="5029635" cy="1140441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01AF-477B-4737-B72F-1A91E6E47BD9}" type="datetimeFigureOut">
              <a:rPr lang="cs-CZ" smtClean="0"/>
              <a:t>12.4.2016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E4BA-F802-4919-8A78-77CA93CEBB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886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01AF-477B-4737-B72F-1A91E6E47BD9}" type="datetimeFigureOut">
              <a:rPr lang="cs-CZ" smtClean="0"/>
              <a:t>12.4.2016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E4BA-F802-4919-8A78-77CA93CEBB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34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01AF-477B-4737-B72F-1A91E6E47BD9}" type="datetimeFigureOut">
              <a:rPr lang="cs-CZ" smtClean="0"/>
              <a:t>12.4.2016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E4BA-F802-4919-8A78-77CA93CEBB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40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01AF-477B-4737-B72F-1A91E6E47BD9}" type="datetimeFigureOut">
              <a:rPr lang="cs-CZ" smtClean="0"/>
              <a:t>12.4.2016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E4BA-F802-4919-8A78-77CA93CEBB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23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01AF-477B-4737-B72F-1A91E6E47BD9}" type="datetimeFigureOut">
              <a:rPr lang="cs-CZ" smtClean="0"/>
              <a:t>12.4.2016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E4BA-F802-4919-8A78-77CA93CEBB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56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01AF-477B-4737-B72F-1A91E6E47BD9}" type="datetimeFigureOut">
              <a:rPr lang="cs-CZ" smtClean="0"/>
              <a:t>12.4.2016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E4BA-F802-4919-8A78-77CA93CEBB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949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01AF-477B-4737-B72F-1A91E6E47BD9}" type="datetimeFigureOut">
              <a:rPr lang="cs-CZ" smtClean="0"/>
              <a:t>12.4.2016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E4BA-F802-4919-8A78-77CA93CEBB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76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01AF-477B-4737-B72F-1A91E6E47BD9}" type="datetimeFigureOut">
              <a:rPr lang="cs-CZ" smtClean="0"/>
              <a:t>12.4.2016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E4BA-F802-4919-8A78-77CA93CEBB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37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01AF-477B-4737-B72F-1A91E6E47BD9}" type="datetimeFigureOut">
              <a:rPr lang="cs-CZ" smtClean="0"/>
              <a:t>12.4.2016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E4BA-F802-4919-8A78-77CA93CEBB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633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01AF-477B-4737-B72F-1A91E6E47BD9}" type="datetimeFigureOut">
              <a:rPr lang="cs-CZ" smtClean="0"/>
              <a:t>12.4.2016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E4BA-F802-4919-8A78-77CA93CEBB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530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01AF-477B-4737-B72F-1A91E6E47BD9}" type="datetimeFigureOut">
              <a:rPr lang="cs-CZ" smtClean="0"/>
              <a:t>12.4.2016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E4BA-F802-4919-8A78-77CA93CEBB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5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E01AF-477B-4737-B72F-1A91E6E47BD9}" type="datetimeFigureOut">
              <a:rPr lang="cs-CZ" smtClean="0"/>
              <a:t>12.4.2016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1E4BA-F802-4919-8A78-77CA93CEBB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2743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285720" y="476672"/>
            <a:ext cx="8572560" cy="4320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 smtClean="0"/>
              <a:t>Základní rozhodování o výběru statistických testů</a:t>
            </a:r>
            <a:endParaRPr lang="cs-CZ" sz="3200" b="1" dirty="0"/>
          </a:p>
        </p:txBody>
      </p:sp>
      <p:sp>
        <p:nvSpPr>
          <p:cNvPr id="5" name="Obdélník 4"/>
          <p:cNvSpPr/>
          <p:nvPr/>
        </p:nvSpPr>
        <p:spPr>
          <a:xfrm>
            <a:off x="4050668" y="1500174"/>
            <a:ext cx="1080000" cy="571504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prstClr val="black"/>
                </a:solidFill>
              </a:rPr>
              <a:t>Typ dat</a:t>
            </a:r>
          </a:p>
        </p:txBody>
      </p:sp>
      <p:sp>
        <p:nvSpPr>
          <p:cNvPr id="6" name="Obdélník 5"/>
          <p:cNvSpPr/>
          <p:nvPr/>
        </p:nvSpPr>
        <p:spPr>
          <a:xfrm>
            <a:off x="171750" y="2285992"/>
            <a:ext cx="1188000" cy="576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prstClr val="black"/>
                </a:solidFill>
              </a:rPr>
              <a:t>Spojitá x spojitá data</a:t>
            </a:r>
          </a:p>
        </p:txBody>
      </p:sp>
      <p:sp>
        <p:nvSpPr>
          <p:cNvPr id="7" name="Obdélník 6"/>
          <p:cNvSpPr/>
          <p:nvPr/>
        </p:nvSpPr>
        <p:spPr>
          <a:xfrm>
            <a:off x="2828582" y="2285992"/>
            <a:ext cx="1188000" cy="576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prstClr val="black"/>
                </a:solidFill>
              </a:rPr>
              <a:t>Spojitá x kategoriální data</a:t>
            </a:r>
          </a:p>
        </p:txBody>
      </p:sp>
      <p:sp>
        <p:nvSpPr>
          <p:cNvPr id="8" name="Obdélník 7"/>
          <p:cNvSpPr/>
          <p:nvPr/>
        </p:nvSpPr>
        <p:spPr>
          <a:xfrm>
            <a:off x="6323591" y="2285992"/>
            <a:ext cx="1188000" cy="576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prstClr val="black"/>
                </a:solidFill>
              </a:rPr>
              <a:t>Kategoriální x kategoriální data</a:t>
            </a:r>
          </a:p>
        </p:txBody>
      </p:sp>
      <p:sp>
        <p:nvSpPr>
          <p:cNvPr id="9" name="Obdélník 8"/>
          <p:cNvSpPr/>
          <p:nvPr/>
        </p:nvSpPr>
        <p:spPr>
          <a:xfrm>
            <a:off x="1357078" y="3185780"/>
            <a:ext cx="900000" cy="571504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prstClr val="black"/>
                </a:solidFill>
              </a:rPr>
              <a:t>Jeden výběr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968253" y="3185780"/>
            <a:ext cx="900000" cy="571504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prstClr val="black"/>
                </a:solidFill>
              </a:rPr>
              <a:t>Dva výběry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457818" y="3185780"/>
            <a:ext cx="900000" cy="571504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prstClr val="black"/>
                </a:solidFill>
              </a:rPr>
              <a:t>Tři a více výběrů (nepárově)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5632937" y="3185780"/>
            <a:ext cx="900000" cy="571504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prstClr val="black"/>
                </a:solidFill>
              </a:rPr>
              <a:t>Jeden výběr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7286644" y="3185780"/>
            <a:ext cx="900000" cy="571504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prstClr val="black"/>
                </a:solidFill>
              </a:rPr>
              <a:t>Více výběrů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2418015" y="4128100"/>
            <a:ext cx="900000" cy="571504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prstClr val="black"/>
                </a:solidFill>
              </a:rPr>
              <a:t>Párová data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489797" y="4128100"/>
            <a:ext cx="900000" cy="571504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prstClr val="black"/>
                </a:solidFill>
              </a:rPr>
              <a:t>Nepárová data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457290" y="4992996"/>
            <a:ext cx="900000" cy="571504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>
                <a:solidFill>
                  <a:srgbClr val="009900"/>
                </a:solidFill>
              </a:rPr>
              <a:t>Pearsonův</a:t>
            </a:r>
            <a:r>
              <a:rPr lang="cs-CZ" sz="1100" b="1" dirty="0">
                <a:solidFill>
                  <a:srgbClr val="009900"/>
                </a:solidFill>
              </a:rPr>
              <a:t> korelační koeficient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1521432" y="4992996"/>
            <a:ext cx="900000" cy="571504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>
                <a:solidFill>
                  <a:srgbClr val="009900"/>
                </a:solidFill>
              </a:rPr>
              <a:t>Jednovýběrový</a:t>
            </a:r>
            <a:endParaRPr lang="cs-CZ" sz="1100" b="1" dirty="0">
              <a:solidFill>
                <a:srgbClr val="009900"/>
              </a:solidFill>
            </a:endParaRPr>
          </a:p>
          <a:p>
            <a:pPr algn="ctr"/>
            <a:r>
              <a:rPr lang="cs-CZ" sz="1100" b="1" dirty="0" smtClean="0">
                <a:solidFill>
                  <a:srgbClr val="009900"/>
                </a:solidFill>
              </a:rPr>
              <a:t>t-test / z-test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2593002" y="4992996"/>
            <a:ext cx="900000" cy="571504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>
                <a:solidFill>
                  <a:srgbClr val="009900"/>
                </a:solidFill>
              </a:rPr>
              <a:t>Párový t-test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3664572" y="4992996"/>
            <a:ext cx="900000" cy="571504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>
                <a:solidFill>
                  <a:srgbClr val="009900"/>
                </a:solidFill>
              </a:rPr>
              <a:t>Dvouvýběrový</a:t>
            </a:r>
            <a:r>
              <a:rPr lang="cs-CZ" sz="1100" b="1" dirty="0">
                <a:solidFill>
                  <a:srgbClr val="009900"/>
                </a:solidFill>
              </a:rPr>
              <a:t> </a:t>
            </a:r>
            <a:br>
              <a:rPr lang="cs-CZ" sz="1100" b="1" dirty="0">
                <a:solidFill>
                  <a:srgbClr val="009900"/>
                </a:solidFill>
              </a:rPr>
            </a:br>
            <a:r>
              <a:rPr lang="cs-CZ" sz="1100" b="1" dirty="0" smtClean="0">
                <a:solidFill>
                  <a:srgbClr val="009900"/>
                </a:solidFill>
              </a:rPr>
              <a:t>t-test / z-test</a:t>
            </a:r>
            <a:endParaRPr lang="cs-CZ" sz="1100" b="1" dirty="0">
              <a:solidFill>
                <a:srgbClr val="009900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4736142" y="4992996"/>
            <a:ext cx="900000" cy="571504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>
                <a:solidFill>
                  <a:srgbClr val="009900"/>
                </a:solidFill>
              </a:rPr>
              <a:t>ANOVA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6736406" y="4138733"/>
            <a:ext cx="900000" cy="571504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prstClr val="black"/>
                </a:solidFill>
              </a:rPr>
              <a:t>Párová data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7829454" y="4138733"/>
            <a:ext cx="900000" cy="571504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prstClr val="black"/>
                </a:solidFill>
              </a:rPr>
              <a:t>Nepárová data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7961485" y="4992996"/>
            <a:ext cx="900000" cy="571504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>
                <a:solidFill>
                  <a:srgbClr val="009900"/>
                </a:solidFill>
              </a:rPr>
              <a:t>Chí-kvadrát test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454085" y="5707376"/>
            <a:ext cx="900000" cy="571504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>
                <a:solidFill>
                  <a:srgbClr val="0000FF"/>
                </a:solidFill>
              </a:rPr>
              <a:t>Spearmanův</a:t>
            </a:r>
            <a:r>
              <a:rPr lang="cs-CZ" sz="1100" b="1" dirty="0">
                <a:solidFill>
                  <a:srgbClr val="0000FF"/>
                </a:solidFill>
              </a:rPr>
              <a:t> korelační koeficient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1518227" y="5707376"/>
            <a:ext cx="900000" cy="571504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>
                <a:solidFill>
                  <a:srgbClr val="0000FF"/>
                </a:solidFill>
              </a:rPr>
              <a:t>Wilcoxonův</a:t>
            </a:r>
            <a:r>
              <a:rPr lang="cs-CZ" sz="1100" b="1" dirty="0">
                <a:solidFill>
                  <a:srgbClr val="0000FF"/>
                </a:solidFill>
              </a:rPr>
              <a:t> / znaménkový test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2589797" y="5707376"/>
            <a:ext cx="900000" cy="571504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>
                <a:solidFill>
                  <a:srgbClr val="0000FF"/>
                </a:solidFill>
              </a:rPr>
              <a:t>Wilcoxonův</a:t>
            </a:r>
            <a:r>
              <a:rPr lang="cs-CZ" sz="1100" b="1" dirty="0">
                <a:solidFill>
                  <a:srgbClr val="0000FF"/>
                </a:solidFill>
              </a:rPr>
              <a:t> / znaménkový test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3661367" y="5707376"/>
            <a:ext cx="900000" cy="571504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>
                <a:solidFill>
                  <a:srgbClr val="0000FF"/>
                </a:solidFill>
              </a:rPr>
              <a:t>Mannův</a:t>
            </a:r>
            <a:r>
              <a:rPr lang="cs-CZ" sz="1100" b="1" dirty="0">
                <a:solidFill>
                  <a:srgbClr val="0000FF"/>
                </a:solidFill>
              </a:rPr>
              <a:t>-</a:t>
            </a:r>
            <a:r>
              <a:rPr lang="cs-CZ" sz="1100" b="1" dirty="0" err="1">
                <a:solidFill>
                  <a:srgbClr val="0000FF"/>
                </a:solidFill>
              </a:rPr>
              <a:t>Whitneyho</a:t>
            </a:r>
            <a:r>
              <a:rPr lang="cs-CZ" sz="1100" b="1" dirty="0">
                <a:solidFill>
                  <a:srgbClr val="0000FF"/>
                </a:solidFill>
              </a:rPr>
              <a:t> / mediánový t.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4732937" y="5707376"/>
            <a:ext cx="900000" cy="571504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>
                <a:solidFill>
                  <a:srgbClr val="0000FF"/>
                </a:solidFill>
              </a:rPr>
              <a:t>Kruskalův</a:t>
            </a:r>
            <a:r>
              <a:rPr lang="cs-CZ" sz="1100" b="1" dirty="0">
                <a:solidFill>
                  <a:srgbClr val="0000FF"/>
                </a:solidFill>
              </a:rPr>
              <a:t>-</a:t>
            </a:r>
            <a:r>
              <a:rPr lang="cs-CZ" sz="1100" b="1" dirty="0" err="1">
                <a:solidFill>
                  <a:srgbClr val="0000FF"/>
                </a:solidFill>
              </a:rPr>
              <a:t>Wallisův</a:t>
            </a:r>
            <a:r>
              <a:rPr lang="cs-CZ" sz="1100" b="1" dirty="0">
                <a:solidFill>
                  <a:srgbClr val="0000FF"/>
                </a:solidFill>
              </a:rPr>
              <a:t> test / mediánový </a:t>
            </a:r>
            <a:r>
              <a:rPr lang="cs-CZ" sz="1100" b="1" dirty="0" err="1">
                <a:solidFill>
                  <a:srgbClr val="0000FF"/>
                </a:solidFill>
              </a:rPr>
              <a:t>t</a:t>
            </a:r>
            <a:r>
              <a:rPr lang="cs-CZ" sz="1100" b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5804507" y="5707376"/>
            <a:ext cx="900000" cy="571504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>
                <a:solidFill>
                  <a:srgbClr val="0000FF"/>
                </a:solidFill>
              </a:rPr>
              <a:t>Jednovýběrový</a:t>
            </a:r>
            <a:r>
              <a:rPr lang="cs-CZ" sz="1100" b="1" dirty="0">
                <a:solidFill>
                  <a:srgbClr val="0000FF"/>
                </a:solidFill>
              </a:rPr>
              <a:t> binomický test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6876077" y="5707376"/>
            <a:ext cx="900000" cy="571504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>
                <a:solidFill>
                  <a:srgbClr val="0000FF"/>
                </a:solidFill>
              </a:rPr>
              <a:t>McNemarův</a:t>
            </a:r>
            <a:r>
              <a:rPr lang="cs-CZ" sz="1100" b="1" dirty="0">
                <a:solidFill>
                  <a:srgbClr val="0000FF"/>
                </a:solidFill>
              </a:rPr>
              <a:t> test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7958280" y="5707376"/>
            <a:ext cx="900000" cy="571504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>
                <a:solidFill>
                  <a:srgbClr val="0000FF"/>
                </a:solidFill>
              </a:rPr>
              <a:t>Fisherův</a:t>
            </a:r>
            <a:r>
              <a:rPr lang="cs-CZ" sz="1100" b="1" dirty="0">
                <a:solidFill>
                  <a:srgbClr val="0000FF"/>
                </a:solidFill>
              </a:rPr>
              <a:t> exaktní test</a:t>
            </a:r>
          </a:p>
        </p:txBody>
      </p:sp>
      <p:cxnSp>
        <p:nvCxnSpPr>
          <p:cNvPr id="32" name="Pravoúhlá spojovací čára 39"/>
          <p:cNvCxnSpPr>
            <a:stCxn id="5" idx="2"/>
            <a:endCxn id="6" idx="0"/>
          </p:cNvCxnSpPr>
          <p:nvPr/>
        </p:nvCxnSpPr>
        <p:spPr>
          <a:xfrm rot="5400000">
            <a:off x="2571052" y="266376"/>
            <a:ext cx="214314" cy="382491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ravoúhlá spojovací čára 41"/>
          <p:cNvCxnSpPr/>
          <p:nvPr/>
        </p:nvCxnSpPr>
        <p:spPr>
          <a:xfrm rot="5400000">
            <a:off x="3899468" y="1594792"/>
            <a:ext cx="214314" cy="116808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ravoúhlá spojovací čára 43"/>
          <p:cNvCxnSpPr>
            <a:stCxn id="5" idx="2"/>
            <a:endCxn id="8" idx="0"/>
          </p:cNvCxnSpPr>
          <p:nvPr/>
        </p:nvCxnSpPr>
        <p:spPr>
          <a:xfrm rot="16200000" flipH="1">
            <a:off x="5646972" y="1015373"/>
            <a:ext cx="214314" cy="232692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ravoúhlá spojovací čára 45"/>
          <p:cNvCxnSpPr>
            <a:stCxn id="7" idx="2"/>
            <a:endCxn id="9" idx="0"/>
          </p:cNvCxnSpPr>
          <p:nvPr/>
        </p:nvCxnSpPr>
        <p:spPr>
          <a:xfrm rot="5400000">
            <a:off x="2452936" y="2216134"/>
            <a:ext cx="323788" cy="161550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ravoúhlá spojovací čára 49"/>
          <p:cNvCxnSpPr>
            <a:stCxn id="7" idx="2"/>
            <a:endCxn id="11" idx="0"/>
          </p:cNvCxnSpPr>
          <p:nvPr/>
        </p:nvCxnSpPr>
        <p:spPr>
          <a:xfrm rot="16200000" flipH="1">
            <a:off x="4003306" y="2281268"/>
            <a:ext cx="323788" cy="148523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ravoúhlá spojovací čára 51"/>
          <p:cNvCxnSpPr>
            <a:stCxn id="8" idx="2"/>
            <a:endCxn id="12" idx="0"/>
          </p:cNvCxnSpPr>
          <p:nvPr/>
        </p:nvCxnSpPr>
        <p:spPr>
          <a:xfrm rot="5400000">
            <a:off x="6338370" y="2606559"/>
            <a:ext cx="323788" cy="83465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ravoúhlá spojovací čára 53"/>
          <p:cNvCxnSpPr>
            <a:stCxn id="8" idx="2"/>
            <a:endCxn id="13" idx="0"/>
          </p:cNvCxnSpPr>
          <p:nvPr/>
        </p:nvCxnSpPr>
        <p:spPr>
          <a:xfrm rot="16200000" flipH="1">
            <a:off x="7165223" y="2614359"/>
            <a:ext cx="323788" cy="81905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ravoúhlá spojovací čára 55"/>
          <p:cNvCxnSpPr>
            <a:stCxn id="10" idx="2"/>
            <a:endCxn id="14" idx="0"/>
          </p:cNvCxnSpPr>
          <p:nvPr/>
        </p:nvCxnSpPr>
        <p:spPr>
          <a:xfrm rot="5400000">
            <a:off x="2957726" y="3667573"/>
            <a:ext cx="370816" cy="55023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ravoúhlá spojovací čára 57"/>
          <p:cNvCxnSpPr>
            <a:stCxn id="10" idx="2"/>
            <a:endCxn id="15" idx="0"/>
          </p:cNvCxnSpPr>
          <p:nvPr/>
        </p:nvCxnSpPr>
        <p:spPr>
          <a:xfrm rot="16200000" flipH="1">
            <a:off x="3493617" y="3681920"/>
            <a:ext cx="370816" cy="52154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ravoúhlá spojovací čára 59"/>
          <p:cNvCxnSpPr>
            <a:stCxn id="13" idx="2"/>
            <a:endCxn id="21" idx="0"/>
          </p:cNvCxnSpPr>
          <p:nvPr/>
        </p:nvCxnSpPr>
        <p:spPr>
          <a:xfrm rot="5400000">
            <a:off x="7270801" y="3672889"/>
            <a:ext cx="381449" cy="55023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ravoúhlá spojovací čára 61"/>
          <p:cNvCxnSpPr>
            <a:stCxn id="13" idx="2"/>
            <a:endCxn id="22" idx="0"/>
          </p:cNvCxnSpPr>
          <p:nvPr/>
        </p:nvCxnSpPr>
        <p:spPr>
          <a:xfrm rot="16200000" flipH="1">
            <a:off x="7817325" y="3676603"/>
            <a:ext cx="381449" cy="54281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6858016" y="1357298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b="1" dirty="0">
                <a:solidFill>
                  <a:srgbClr val="009900"/>
                </a:solidFill>
              </a:rPr>
              <a:t>Parametrické testy</a:t>
            </a:r>
          </a:p>
          <a:p>
            <a:pPr algn="r"/>
            <a:r>
              <a:rPr lang="cs-CZ" sz="1200" b="1" dirty="0" err="1">
                <a:solidFill>
                  <a:srgbClr val="0000FF"/>
                </a:solidFill>
              </a:rPr>
              <a:t>Neparametrické</a:t>
            </a:r>
            <a:r>
              <a:rPr lang="cs-CZ" sz="1200" b="1" dirty="0">
                <a:solidFill>
                  <a:srgbClr val="0000FF"/>
                </a:solidFill>
              </a:rPr>
              <a:t> testy</a:t>
            </a:r>
          </a:p>
        </p:txBody>
      </p:sp>
      <p:cxnSp>
        <p:nvCxnSpPr>
          <p:cNvPr id="45" name="Tvar 64"/>
          <p:cNvCxnSpPr>
            <a:endCxn id="16" idx="1"/>
          </p:cNvCxnSpPr>
          <p:nvPr/>
        </p:nvCxnSpPr>
        <p:spPr>
          <a:xfrm rot="16200000" flipH="1">
            <a:off x="-839121" y="3982337"/>
            <a:ext cx="2421252" cy="17157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Tvar 66"/>
          <p:cNvCxnSpPr>
            <a:endCxn id="24" idx="1"/>
          </p:cNvCxnSpPr>
          <p:nvPr/>
        </p:nvCxnSpPr>
        <p:spPr>
          <a:xfrm rot="16200000" flipH="1">
            <a:off x="-1197914" y="4341129"/>
            <a:ext cx="3135632" cy="168365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Tvar 76"/>
          <p:cNvCxnSpPr>
            <a:endCxn id="23" idx="1"/>
          </p:cNvCxnSpPr>
          <p:nvPr/>
        </p:nvCxnSpPr>
        <p:spPr>
          <a:xfrm rot="16200000" flipH="1">
            <a:off x="7627884" y="4945147"/>
            <a:ext cx="563864" cy="103337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Tvar 78"/>
          <p:cNvCxnSpPr>
            <a:endCxn id="31" idx="1"/>
          </p:cNvCxnSpPr>
          <p:nvPr/>
        </p:nvCxnSpPr>
        <p:spPr>
          <a:xfrm rot="16200000" flipH="1">
            <a:off x="7269092" y="5303940"/>
            <a:ext cx="1278244" cy="100132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Tvar 80"/>
          <p:cNvCxnSpPr>
            <a:endCxn id="30" idx="1"/>
          </p:cNvCxnSpPr>
          <p:nvPr/>
        </p:nvCxnSpPr>
        <p:spPr>
          <a:xfrm rot="16200000" flipH="1">
            <a:off x="6192205" y="5309256"/>
            <a:ext cx="1278244" cy="89499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Tvar 84"/>
          <p:cNvCxnSpPr/>
          <p:nvPr/>
        </p:nvCxnSpPr>
        <p:spPr>
          <a:xfrm rot="16200000" flipH="1">
            <a:off x="4637712" y="4823127"/>
            <a:ext cx="2232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Tvar 86"/>
          <p:cNvCxnSpPr/>
          <p:nvPr/>
        </p:nvCxnSpPr>
        <p:spPr>
          <a:xfrm rot="16200000" flipH="1">
            <a:off x="3915782" y="4450748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Tvar 87"/>
          <p:cNvCxnSpPr/>
          <p:nvPr/>
        </p:nvCxnSpPr>
        <p:spPr>
          <a:xfrm rot="16200000" flipH="1">
            <a:off x="3911948" y="5163305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Tvar 89"/>
          <p:cNvCxnSpPr/>
          <p:nvPr/>
        </p:nvCxnSpPr>
        <p:spPr>
          <a:xfrm rot="16200000" flipH="1">
            <a:off x="3306185" y="4936748"/>
            <a:ext cx="576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Tvar 90"/>
          <p:cNvCxnSpPr/>
          <p:nvPr/>
        </p:nvCxnSpPr>
        <p:spPr>
          <a:xfrm rot="16200000" flipH="1">
            <a:off x="3162185" y="5495412"/>
            <a:ext cx="864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Tvar 91"/>
          <p:cNvCxnSpPr/>
          <p:nvPr/>
        </p:nvCxnSpPr>
        <p:spPr>
          <a:xfrm rot="16200000" flipH="1">
            <a:off x="2261419" y="4933104"/>
            <a:ext cx="576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Tvar 92"/>
          <p:cNvCxnSpPr/>
          <p:nvPr/>
        </p:nvCxnSpPr>
        <p:spPr>
          <a:xfrm rot="16200000" flipH="1">
            <a:off x="2117419" y="5491768"/>
            <a:ext cx="864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Tvar 93"/>
          <p:cNvCxnSpPr/>
          <p:nvPr/>
        </p:nvCxnSpPr>
        <p:spPr>
          <a:xfrm rot="16200000" flipH="1">
            <a:off x="711800" y="4454289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Tvar 94"/>
          <p:cNvCxnSpPr/>
          <p:nvPr/>
        </p:nvCxnSpPr>
        <p:spPr>
          <a:xfrm rot="16200000" flipH="1">
            <a:off x="711800" y="5166846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nice se šipkou 2"/>
          <p:cNvCxnSpPr>
            <a:stCxn id="7" idx="2"/>
            <a:endCxn id="10" idx="0"/>
          </p:cNvCxnSpPr>
          <p:nvPr/>
        </p:nvCxnSpPr>
        <p:spPr>
          <a:xfrm flipH="1">
            <a:off x="3418253" y="2861992"/>
            <a:ext cx="4329" cy="32378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776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285720" y="476672"/>
            <a:ext cx="8572560" cy="432048"/>
          </a:xfrm>
          <a:noFill/>
        </p:spPr>
        <p:txBody>
          <a:bodyPr>
            <a:noAutofit/>
          </a:bodyPr>
          <a:lstStyle/>
          <a:p>
            <a:r>
              <a:rPr lang="cs-CZ" sz="3200" b="1" dirty="0" smtClean="0"/>
              <a:t>Schéma při testování pomocí </a:t>
            </a:r>
            <a:r>
              <a:rPr lang="cs-CZ" sz="3200" b="1" dirty="0" err="1" smtClean="0"/>
              <a:t>jednovýběrových</a:t>
            </a:r>
            <a:r>
              <a:rPr lang="cs-CZ" sz="3200" b="1" dirty="0" smtClean="0"/>
              <a:t> testů</a:t>
            </a:r>
          </a:p>
        </p:txBody>
      </p:sp>
      <p:grpSp>
        <p:nvGrpSpPr>
          <p:cNvPr id="2" name="Skupina 60"/>
          <p:cNvGrpSpPr/>
          <p:nvPr/>
        </p:nvGrpSpPr>
        <p:grpSpPr>
          <a:xfrm>
            <a:off x="3276000" y="1571612"/>
            <a:ext cx="2592000" cy="2000264"/>
            <a:chOff x="4032300" y="1643050"/>
            <a:chExt cx="2592000" cy="2000264"/>
          </a:xfrm>
        </p:grpSpPr>
        <p:sp>
          <p:nvSpPr>
            <p:cNvPr id="57" name="Obdélník 56"/>
            <p:cNvSpPr/>
            <p:nvPr/>
          </p:nvSpPr>
          <p:spPr>
            <a:xfrm>
              <a:off x="4788300" y="1643050"/>
              <a:ext cx="1080000" cy="28575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cs-CZ" sz="1600" b="1" dirty="0">
                  <a:solidFill>
                    <a:prstClr val="black"/>
                  </a:solidFill>
                </a:rPr>
                <a:t>Data</a:t>
              </a:r>
            </a:p>
          </p:txBody>
        </p:sp>
        <p:sp>
          <p:nvSpPr>
            <p:cNvPr id="59" name="Obdélník 58"/>
            <p:cNvSpPr/>
            <p:nvPr/>
          </p:nvSpPr>
          <p:spPr>
            <a:xfrm>
              <a:off x="4032300" y="3357562"/>
              <a:ext cx="2592000" cy="28575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cs-CZ" sz="1600" dirty="0">
                  <a:solidFill>
                    <a:srgbClr val="FF0000"/>
                  </a:solidFill>
                </a:rPr>
                <a:t>Normální rozdělení?</a:t>
              </a:r>
            </a:p>
          </p:txBody>
        </p:sp>
      </p:grpSp>
      <p:sp>
        <p:nvSpPr>
          <p:cNvPr id="64" name="Obdélník 63"/>
          <p:cNvSpPr/>
          <p:nvPr/>
        </p:nvSpPr>
        <p:spPr>
          <a:xfrm>
            <a:off x="1643042" y="2143116"/>
            <a:ext cx="1785950" cy="288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prstClr val="black"/>
                </a:solidFill>
              </a:rPr>
              <a:t>Vizuální ověření normality</a:t>
            </a:r>
          </a:p>
        </p:txBody>
      </p:sp>
      <p:sp>
        <p:nvSpPr>
          <p:cNvPr id="68" name="Obdélník 67"/>
          <p:cNvSpPr/>
          <p:nvPr/>
        </p:nvSpPr>
        <p:spPr>
          <a:xfrm>
            <a:off x="1643042" y="2604934"/>
            <a:ext cx="1785950" cy="324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000" dirty="0">
                <a:solidFill>
                  <a:prstClr val="black"/>
                </a:solidFill>
              </a:rPr>
              <a:t>Histogram, Q-Q graf, P-P graf, N-P graf, krabicový graf</a:t>
            </a:r>
          </a:p>
        </p:txBody>
      </p:sp>
      <p:sp>
        <p:nvSpPr>
          <p:cNvPr id="69" name="Obdélník 68"/>
          <p:cNvSpPr/>
          <p:nvPr/>
        </p:nvSpPr>
        <p:spPr>
          <a:xfrm>
            <a:off x="5651521" y="2143237"/>
            <a:ext cx="1785950" cy="288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prstClr val="black"/>
                </a:solidFill>
              </a:rPr>
              <a:t>Testové ověření normality</a:t>
            </a:r>
          </a:p>
        </p:txBody>
      </p:sp>
      <p:sp>
        <p:nvSpPr>
          <p:cNvPr id="70" name="Obdélník 69"/>
          <p:cNvSpPr/>
          <p:nvPr/>
        </p:nvSpPr>
        <p:spPr>
          <a:xfrm>
            <a:off x="5651521" y="2605055"/>
            <a:ext cx="1785950" cy="324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000" dirty="0">
                <a:solidFill>
                  <a:prstClr val="black"/>
                </a:solidFill>
              </a:rPr>
              <a:t>S-W test, K-S test, </a:t>
            </a:r>
            <a:r>
              <a:rPr lang="cs-CZ" sz="1000" dirty="0" err="1">
                <a:solidFill>
                  <a:prstClr val="black"/>
                </a:solidFill>
              </a:rPr>
              <a:t>Lilieforsův</a:t>
            </a:r>
            <a:r>
              <a:rPr lang="cs-CZ" sz="1000" dirty="0">
                <a:solidFill>
                  <a:prstClr val="black"/>
                </a:solidFill>
              </a:rPr>
              <a:t> test</a:t>
            </a:r>
          </a:p>
        </p:txBody>
      </p:sp>
      <p:sp>
        <p:nvSpPr>
          <p:cNvPr id="71" name="Obdélník 70"/>
          <p:cNvSpPr/>
          <p:nvPr/>
        </p:nvSpPr>
        <p:spPr>
          <a:xfrm>
            <a:off x="1807306" y="3841726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>
                <a:solidFill>
                  <a:prstClr val="black"/>
                </a:solidFill>
              </a:rPr>
              <a:t>NE</a:t>
            </a:r>
          </a:p>
        </p:txBody>
      </p:sp>
      <p:sp>
        <p:nvSpPr>
          <p:cNvPr id="72" name="Obdélník 71"/>
          <p:cNvSpPr/>
          <p:nvPr/>
        </p:nvSpPr>
        <p:spPr>
          <a:xfrm>
            <a:off x="6278561" y="3841847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>
                <a:solidFill>
                  <a:prstClr val="black"/>
                </a:solidFill>
              </a:rPr>
              <a:t>ANO</a:t>
            </a:r>
          </a:p>
        </p:txBody>
      </p:sp>
      <p:sp>
        <p:nvSpPr>
          <p:cNvPr id="74" name="Obdélník 73"/>
          <p:cNvSpPr/>
          <p:nvPr/>
        </p:nvSpPr>
        <p:spPr>
          <a:xfrm>
            <a:off x="1051306" y="4286256"/>
            <a:ext cx="2592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400" b="1" dirty="0">
                <a:solidFill>
                  <a:prstClr val="black"/>
                </a:solidFill>
              </a:rPr>
              <a:t>Logaritmická transformace</a:t>
            </a:r>
          </a:p>
        </p:txBody>
      </p:sp>
      <p:sp>
        <p:nvSpPr>
          <p:cNvPr id="75" name="Obdélník 74"/>
          <p:cNvSpPr/>
          <p:nvPr/>
        </p:nvSpPr>
        <p:spPr>
          <a:xfrm>
            <a:off x="1051306" y="4714884"/>
            <a:ext cx="2592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dirty="0">
                <a:solidFill>
                  <a:srgbClr val="FF0000"/>
                </a:solidFill>
              </a:rPr>
              <a:t>Normální rozdělení?</a:t>
            </a:r>
          </a:p>
        </p:txBody>
      </p:sp>
      <p:sp>
        <p:nvSpPr>
          <p:cNvPr id="76" name="Obdélník 75"/>
          <p:cNvSpPr/>
          <p:nvPr/>
        </p:nvSpPr>
        <p:spPr>
          <a:xfrm>
            <a:off x="523408" y="5286267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>
                <a:solidFill>
                  <a:prstClr val="black"/>
                </a:solidFill>
              </a:rPr>
              <a:t>NE</a:t>
            </a:r>
          </a:p>
        </p:txBody>
      </p:sp>
      <p:sp>
        <p:nvSpPr>
          <p:cNvPr id="78" name="Obdélník 77"/>
          <p:cNvSpPr/>
          <p:nvPr/>
        </p:nvSpPr>
        <p:spPr>
          <a:xfrm>
            <a:off x="3063372" y="5286388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>
                <a:solidFill>
                  <a:prstClr val="black"/>
                </a:solidFill>
              </a:rPr>
              <a:t>ANO</a:t>
            </a:r>
          </a:p>
        </p:txBody>
      </p:sp>
      <p:sp>
        <p:nvSpPr>
          <p:cNvPr id="80" name="Obdélník 79"/>
          <p:cNvSpPr/>
          <p:nvPr/>
        </p:nvSpPr>
        <p:spPr>
          <a:xfrm>
            <a:off x="277769" y="5715015"/>
            <a:ext cx="1571636" cy="63012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>
                <a:solidFill>
                  <a:srgbClr val="0000FF"/>
                </a:solidFill>
              </a:rPr>
              <a:t>Wilcoxonův</a:t>
            </a:r>
            <a:r>
              <a:rPr lang="cs-CZ" sz="1100" b="1" dirty="0">
                <a:solidFill>
                  <a:srgbClr val="0000FF"/>
                </a:solidFill>
              </a:rPr>
              <a:t> test </a:t>
            </a:r>
            <a:r>
              <a:rPr lang="cs-CZ" sz="1100" dirty="0">
                <a:solidFill>
                  <a:prstClr val="black"/>
                </a:solidFill>
              </a:rPr>
              <a:t>na původních datech</a:t>
            </a:r>
          </a:p>
        </p:txBody>
      </p:sp>
      <p:sp>
        <p:nvSpPr>
          <p:cNvPr id="82" name="Obdélník 81"/>
          <p:cNvSpPr/>
          <p:nvPr/>
        </p:nvSpPr>
        <p:spPr>
          <a:xfrm>
            <a:off x="2728800" y="5715015"/>
            <a:ext cx="1754146" cy="62217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>
                <a:solidFill>
                  <a:srgbClr val="009900"/>
                </a:solidFill>
              </a:rPr>
              <a:t>Jednovýběrový</a:t>
            </a:r>
            <a:r>
              <a:rPr lang="cs-CZ" sz="1100" b="1" dirty="0">
                <a:solidFill>
                  <a:srgbClr val="009900"/>
                </a:solidFill>
              </a:rPr>
              <a:t> t-test / z-test</a:t>
            </a:r>
          </a:p>
          <a:p>
            <a:pPr algn="ctr"/>
            <a:r>
              <a:rPr lang="cs-CZ" sz="1100" dirty="0">
                <a:solidFill>
                  <a:prstClr val="black"/>
                </a:solidFill>
              </a:rPr>
              <a:t>na transformovaných datech</a:t>
            </a:r>
          </a:p>
        </p:txBody>
      </p:sp>
      <p:sp>
        <p:nvSpPr>
          <p:cNvPr id="83" name="Obdélník 82"/>
          <p:cNvSpPr/>
          <p:nvPr/>
        </p:nvSpPr>
        <p:spPr>
          <a:xfrm>
            <a:off x="6032443" y="4484668"/>
            <a:ext cx="1571636" cy="50006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9900"/>
                </a:solidFill>
              </a:rPr>
              <a:t>Jednovýběrový</a:t>
            </a:r>
            <a:r>
              <a:rPr lang="cs-CZ" sz="1200" b="1" dirty="0">
                <a:solidFill>
                  <a:srgbClr val="009900"/>
                </a:solidFill>
              </a:rPr>
              <a:t> t-test /</a:t>
            </a:r>
          </a:p>
          <a:p>
            <a:pPr algn="ctr"/>
            <a:r>
              <a:rPr lang="cs-CZ" sz="1200" b="1" dirty="0">
                <a:solidFill>
                  <a:srgbClr val="009900"/>
                </a:solidFill>
              </a:rPr>
              <a:t>z-test</a:t>
            </a:r>
          </a:p>
        </p:txBody>
      </p:sp>
      <p:cxnSp>
        <p:nvCxnSpPr>
          <p:cNvPr id="86" name="Pravoúhlá spojovací čára 85"/>
          <p:cNvCxnSpPr>
            <a:stCxn id="57" idx="2"/>
            <a:endCxn id="64" idx="0"/>
          </p:cNvCxnSpPr>
          <p:nvPr/>
        </p:nvCxnSpPr>
        <p:spPr>
          <a:xfrm rot="5400000">
            <a:off x="3411133" y="982249"/>
            <a:ext cx="285752" cy="203598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ravoúhlá spojovací čára 95"/>
          <p:cNvCxnSpPr>
            <a:stCxn id="57" idx="2"/>
            <a:endCxn id="69" idx="0"/>
          </p:cNvCxnSpPr>
          <p:nvPr/>
        </p:nvCxnSpPr>
        <p:spPr>
          <a:xfrm rot="16200000" flipH="1">
            <a:off x="5415312" y="1014052"/>
            <a:ext cx="285873" cy="197249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ovací šipka 97"/>
          <p:cNvCxnSpPr>
            <a:stCxn id="64" idx="2"/>
            <a:endCxn id="68" idx="0"/>
          </p:cNvCxnSpPr>
          <p:nvPr/>
        </p:nvCxnSpPr>
        <p:spPr>
          <a:xfrm rot="5400000">
            <a:off x="2449108" y="2518025"/>
            <a:ext cx="17381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ovací šipka 99"/>
          <p:cNvCxnSpPr>
            <a:stCxn id="69" idx="2"/>
            <a:endCxn id="70" idx="0"/>
          </p:cNvCxnSpPr>
          <p:nvPr/>
        </p:nvCxnSpPr>
        <p:spPr>
          <a:xfrm rot="5400000">
            <a:off x="6457587" y="2518146"/>
            <a:ext cx="17381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Přímá spojovací šipka 101"/>
          <p:cNvCxnSpPr>
            <a:stCxn id="64" idx="3"/>
            <a:endCxn id="69" idx="1"/>
          </p:cNvCxnSpPr>
          <p:nvPr/>
        </p:nvCxnSpPr>
        <p:spPr>
          <a:xfrm>
            <a:off x="3428992" y="2287116"/>
            <a:ext cx="2222529" cy="121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Pravoúhlá spojovací čára 103"/>
          <p:cNvCxnSpPr>
            <a:stCxn id="68" idx="2"/>
            <a:endCxn id="59" idx="0"/>
          </p:cNvCxnSpPr>
          <p:nvPr/>
        </p:nvCxnSpPr>
        <p:spPr>
          <a:xfrm rot="16200000" flipH="1">
            <a:off x="3375413" y="2089537"/>
            <a:ext cx="357190" cy="203598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Pravoúhlá spojovací čára 105"/>
          <p:cNvCxnSpPr>
            <a:stCxn id="70" idx="2"/>
            <a:endCxn id="59" idx="0"/>
          </p:cNvCxnSpPr>
          <p:nvPr/>
        </p:nvCxnSpPr>
        <p:spPr>
          <a:xfrm rot="5400000">
            <a:off x="5379714" y="2121341"/>
            <a:ext cx="357069" cy="197249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Pravoúhlá spojovací čára 109"/>
          <p:cNvCxnSpPr>
            <a:stCxn id="59" idx="2"/>
            <a:endCxn id="71" idx="0"/>
          </p:cNvCxnSpPr>
          <p:nvPr/>
        </p:nvCxnSpPr>
        <p:spPr>
          <a:xfrm rot="5400000">
            <a:off x="3324728" y="2594454"/>
            <a:ext cx="269850" cy="222469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Pravoúhlá spojovací čára 111"/>
          <p:cNvCxnSpPr>
            <a:stCxn id="59" idx="2"/>
            <a:endCxn id="72" idx="0"/>
          </p:cNvCxnSpPr>
          <p:nvPr/>
        </p:nvCxnSpPr>
        <p:spPr>
          <a:xfrm rot="16200000" flipH="1">
            <a:off x="5560295" y="2583580"/>
            <a:ext cx="269971" cy="2246561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ravoúhlá spojovací čára 113"/>
          <p:cNvCxnSpPr>
            <a:stCxn id="72" idx="2"/>
            <a:endCxn id="83" idx="0"/>
          </p:cNvCxnSpPr>
          <p:nvPr/>
        </p:nvCxnSpPr>
        <p:spPr>
          <a:xfrm rot="5400000">
            <a:off x="6639877" y="4305983"/>
            <a:ext cx="357069" cy="30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Přímá spojovací šipka 117"/>
          <p:cNvCxnSpPr>
            <a:stCxn id="71" idx="2"/>
            <a:endCxn id="74" idx="0"/>
          </p:cNvCxnSpPr>
          <p:nvPr/>
        </p:nvCxnSpPr>
        <p:spPr>
          <a:xfrm rot="5400000">
            <a:off x="2267917" y="4206867"/>
            <a:ext cx="15877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Přímá spojovací šipka 119"/>
          <p:cNvCxnSpPr>
            <a:stCxn id="74" idx="2"/>
            <a:endCxn id="75" idx="0"/>
          </p:cNvCxnSpPr>
          <p:nvPr/>
        </p:nvCxnSpPr>
        <p:spPr>
          <a:xfrm rot="5400000">
            <a:off x="2275868" y="4643446"/>
            <a:ext cx="142876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Pravoúhlá spojovací čára 121"/>
          <p:cNvCxnSpPr>
            <a:stCxn id="75" idx="2"/>
            <a:endCxn id="76" idx="0"/>
          </p:cNvCxnSpPr>
          <p:nvPr/>
        </p:nvCxnSpPr>
        <p:spPr>
          <a:xfrm rot="5400000">
            <a:off x="1562542" y="4501502"/>
            <a:ext cx="285631" cy="128389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Pravoúhlá spojovací čára 123"/>
          <p:cNvCxnSpPr>
            <a:stCxn id="75" idx="2"/>
            <a:endCxn id="78" idx="0"/>
          </p:cNvCxnSpPr>
          <p:nvPr/>
        </p:nvCxnSpPr>
        <p:spPr>
          <a:xfrm rot="16200000" flipH="1">
            <a:off x="2832463" y="4515479"/>
            <a:ext cx="285752" cy="125606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Přímá spojovací šipka 125"/>
          <p:cNvCxnSpPr>
            <a:stCxn id="76" idx="2"/>
            <a:endCxn id="80" idx="0"/>
          </p:cNvCxnSpPr>
          <p:nvPr/>
        </p:nvCxnSpPr>
        <p:spPr>
          <a:xfrm>
            <a:off x="1063408" y="5572019"/>
            <a:ext cx="179" cy="142996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Přímá spojovací šipka 127"/>
          <p:cNvCxnSpPr>
            <a:stCxn id="78" idx="2"/>
            <a:endCxn id="82" idx="0"/>
          </p:cNvCxnSpPr>
          <p:nvPr/>
        </p:nvCxnSpPr>
        <p:spPr>
          <a:xfrm>
            <a:off x="3603372" y="5572140"/>
            <a:ext cx="2501" cy="142875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ovéPole 132"/>
          <p:cNvSpPr txBox="1"/>
          <p:nvPr/>
        </p:nvSpPr>
        <p:spPr>
          <a:xfrm>
            <a:off x="6929454" y="5857892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b="1" dirty="0">
                <a:solidFill>
                  <a:srgbClr val="009900"/>
                </a:solidFill>
              </a:rPr>
              <a:t>Parametrické testy</a:t>
            </a:r>
          </a:p>
          <a:p>
            <a:pPr algn="r"/>
            <a:r>
              <a:rPr lang="cs-CZ" sz="1200" b="1" dirty="0" err="1">
                <a:solidFill>
                  <a:srgbClr val="0000FF"/>
                </a:solidFill>
              </a:rPr>
              <a:t>Neparametrické</a:t>
            </a:r>
            <a:r>
              <a:rPr lang="cs-CZ" sz="1200" b="1" dirty="0">
                <a:solidFill>
                  <a:srgbClr val="0000FF"/>
                </a:solidFill>
              </a:rPr>
              <a:t> testy</a:t>
            </a:r>
          </a:p>
        </p:txBody>
      </p:sp>
    </p:spTree>
    <p:extLst>
      <p:ext uri="{BB962C8B-B14F-4D97-AF65-F5344CB8AC3E}">
        <p14:creationId xmlns:p14="http://schemas.microsoft.com/office/powerpoint/2010/main" val="140592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285720" y="476672"/>
            <a:ext cx="8572560" cy="432048"/>
          </a:xfrm>
          <a:noFill/>
        </p:spPr>
        <p:txBody>
          <a:bodyPr>
            <a:noAutofit/>
          </a:bodyPr>
          <a:lstStyle/>
          <a:p>
            <a:r>
              <a:rPr lang="cs-CZ" sz="3200" b="1" dirty="0" smtClean="0"/>
              <a:t>Schéma při testování pomocí párových testů</a:t>
            </a:r>
          </a:p>
        </p:txBody>
      </p:sp>
      <p:grpSp>
        <p:nvGrpSpPr>
          <p:cNvPr id="2" name="Skupina 60"/>
          <p:cNvGrpSpPr/>
          <p:nvPr/>
        </p:nvGrpSpPr>
        <p:grpSpPr>
          <a:xfrm>
            <a:off x="3276000" y="1790057"/>
            <a:ext cx="2592000" cy="1255504"/>
            <a:chOff x="4032300" y="1643050"/>
            <a:chExt cx="2592000" cy="1255504"/>
          </a:xfrm>
        </p:grpSpPr>
        <p:sp>
          <p:nvSpPr>
            <p:cNvPr id="57" name="Obdélník 56"/>
            <p:cNvSpPr/>
            <p:nvPr/>
          </p:nvSpPr>
          <p:spPr>
            <a:xfrm>
              <a:off x="4788300" y="1643050"/>
              <a:ext cx="1080000" cy="28575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cs-CZ" sz="1600" b="1" dirty="0">
                  <a:solidFill>
                    <a:prstClr val="black"/>
                  </a:solidFill>
                </a:rPr>
                <a:t>Data</a:t>
              </a:r>
            </a:p>
          </p:txBody>
        </p:sp>
        <p:sp>
          <p:nvSpPr>
            <p:cNvPr id="59" name="Obdélník 58"/>
            <p:cNvSpPr/>
            <p:nvPr/>
          </p:nvSpPr>
          <p:spPr>
            <a:xfrm>
              <a:off x="4032300" y="2214554"/>
              <a:ext cx="2592000" cy="6840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cs-CZ" sz="1600" dirty="0">
                  <a:solidFill>
                    <a:srgbClr val="FF0000"/>
                  </a:solidFill>
                </a:rPr>
                <a:t>Normální rozdělení?</a:t>
              </a:r>
            </a:p>
            <a:p>
              <a:pPr algn="ctr"/>
              <a:r>
                <a:rPr lang="cs-CZ" sz="1600" dirty="0">
                  <a:solidFill>
                    <a:prstClr val="black"/>
                  </a:solidFill>
                </a:rPr>
                <a:t>(normální rozdělení </a:t>
              </a:r>
              <a:r>
                <a:rPr lang="cs-CZ" sz="1600" u="sng" dirty="0">
                  <a:solidFill>
                    <a:srgbClr val="FF0000"/>
                  </a:solidFill>
                </a:rPr>
                <a:t>diferencí!</a:t>
              </a:r>
              <a:r>
                <a:rPr lang="cs-CZ" sz="1600" dirty="0">
                  <a:solidFill>
                    <a:prstClr val="black"/>
                  </a:solidFill>
                </a:rPr>
                <a:t>)</a:t>
              </a:r>
            </a:p>
          </p:txBody>
        </p:sp>
      </p:grpSp>
      <p:sp>
        <p:nvSpPr>
          <p:cNvPr id="71" name="Obdélník 70"/>
          <p:cNvSpPr/>
          <p:nvPr/>
        </p:nvSpPr>
        <p:spPr>
          <a:xfrm>
            <a:off x="1807306" y="3837233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>
                <a:solidFill>
                  <a:prstClr val="black"/>
                </a:solidFill>
              </a:rPr>
              <a:t>NE</a:t>
            </a:r>
          </a:p>
        </p:txBody>
      </p:sp>
      <p:sp>
        <p:nvSpPr>
          <p:cNvPr id="72" name="Obdélník 71"/>
          <p:cNvSpPr/>
          <p:nvPr/>
        </p:nvSpPr>
        <p:spPr>
          <a:xfrm>
            <a:off x="6278561" y="3837354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>
                <a:solidFill>
                  <a:prstClr val="black"/>
                </a:solidFill>
              </a:rPr>
              <a:t>ANO</a:t>
            </a:r>
          </a:p>
        </p:txBody>
      </p:sp>
      <p:sp>
        <p:nvSpPr>
          <p:cNvPr id="82" name="Obdélník 81"/>
          <p:cNvSpPr/>
          <p:nvPr/>
        </p:nvSpPr>
        <p:spPr>
          <a:xfrm>
            <a:off x="6032443" y="4574126"/>
            <a:ext cx="1571636" cy="64294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>
                <a:solidFill>
                  <a:srgbClr val="009900"/>
                </a:solidFill>
              </a:rPr>
              <a:t>Párový t-test</a:t>
            </a:r>
            <a:endParaRPr lang="cs-CZ" sz="1600" dirty="0">
              <a:solidFill>
                <a:prstClr val="black"/>
              </a:solidFill>
            </a:endParaRPr>
          </a:p>
        </p:txBody>
      </p:sp>
      <p:cxnSp>
        <p:nvCxnSpPr>
          <p:cNvPr id="110" name="Pravoúhlá spojovací čára 109"/>
          <p:cNvCxnSpPr>
            <a:endCxn id="71" idx="0"/>
          </p:cNvCxnSpPr>
          <p:nvPr/>
        </p:nvCxnSpPr>
        <p:spPr>
          <a:xfrm rot="5400000">
            <a:off x="3063817" y="2329050"/>
            <a:ext cx="791672" cy="222469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Pravoúhlá spojovací čára 111"/>
          <p:cNvCxnSpPr>
            <a:endCxn id="72" idx="0"/>
          </p:cNvCxnSpPr>
          <p:nvPr/>
        </p:nvCxnSpPr>
        <p:spPr>
          <a:xfrm rot="16200000" flipH="1">
            <a:off x="5299384" y="2318176"/>
            <a:ext cx="791793" cy="2246561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Přímá spojovací šipka 117"/>
          <p:cNvCxnSpPr>
            <a:stCxn id="71" idx="2"/>
          </p:cNvCxnSpPr>
          <p:nvPr/>
        </p:nvCxnSpPr>
        <p:spPr>
          <a:xfrm rot="16200000" flipH="1">
            <a:off x="2124705" y="4345586"/>
            <a:ext cx="445203" cy="0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bdélník 41"/>
          <p:cNvSpPr/>
          <p:nvPr/>
        </p:nvSpPr>
        <p:spPr>
          <a:xfrm>
            <a:off x="1559728" y="4580246"/>
            <a:ext cx="1571636" cy="64294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400" b="1" dirty="0">
                <a:solidFill>
                  <a:srgbClr val="0000FF"/>
                </a:solidFill>
              </a:rPr>
              <a:t>Párový </a:t>
            </a:r>
            <a:r>
              <a:rPr lang="cs-CZ" sz="1400" b="1" dirty="0" err="1">
                <a:solidFill>
                  <a:srgbClr val="0000FF"/>
                </a:solidFill>
              </a:rPr>
              <a:t>Wilcoxonův</a:t>
            </a:r>
            <a:r>
              <a:rPr lang="cs-CZ" sz="1400" b="1" dirty="0">
                <a:solidFill>
                  <a:srgbClr val="0000FF"/>
                </a:solidFill>
              </a:rPr>
              <a:t> test / znaménkový test</a:t>
            </a:r>
            <a:endParaRPr lang="cs-CZ" sz="1400" dirty="0">
              <a:solidFill>
                <a:prstClr val="black"/>
              </a:solidFill>
            </a:endParaRPr>
          </a:p>
        </p:txBody>
      </p:sp>
      <p:cxnSp>
        <p:nvCxnSpPr>
          <p:cNvPr id="46" name="Pravoúhlá spojovací čára 45"/>
          <p:cNvCxnSpPr/>
          <p:nvPr/>
        </p:nvCxnSpPr>
        <p:spPr>
          <a:xfrm rot="5400000">
            <a:off x="6595361" y="4346306"/>
            <a:ext cx="446400" cy="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ravoúhlá spojovací čára 80"/>
          <p:cNvCxnSpPr/>
          <p:nvPr/>
        </p:nvCxnSpPr>
        <p:spPr>
          <a:xfrm rot="5400000">
            <a:off x="4429124" y="2218685"/>
            <a:ext cx="285752" cy="158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ovéPole 83"/>
          <p:cNvSpPr txBox="1"/>
          <p:nvPr/>
        </p:nvSpPr>
        <p:spPr>
          <a:xfrm>
            <a:off x="6929454" y="5857892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b="1" dirty="0">
                <a:solidFill>
                  <a:srgbClr val="009900"/>
                </a:solidFill>
              </a:rPr>
              <a:t>Parametrické testy</a:t>
            </a:r>
          </a:p>
          <a:p>
            <a:pPr algn="r"/>
            <a:r>
              <a:rPr lang="cs-CZ" sz="1200" b="1" dirty="0" err="1">
                <a:solidFill>
                  <a:srgbClr val="0000FF"/>
                </a:solidFill>
              </a:rPr>
              <a:t>Neparametrické</a:t>
            </a:r>
            <a:r>
              <a:rPr lang="cs-CZ" sz="1200" b="1" dirty="0">
                <a:solidFill>
                  <a:srgbClr val="0000FF"/>
                </a:solidFill>
              </a:rPr>
              <a:t> testy</a:t>
            </a:r>
          </a:p>
        </p:txBody>
      </p:sp>
    </p:spTree>
    <p:extLst>
      <p:ext uri="{BB962C8B-B14F-4D97-AF65-F5344CB8AC3E}">
        <p14:creationId xmlns:p14="http://schemas.microsoft.com/office/powerpoint/2010/main" val="237330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>
          <a:xfrm>
            <a:off x="285720" y="476672"/>
            <a:ext cx="8572560" cy="432048"/>
          </a:xfrm>
          <a:noFill/>
        </p:spPr>
        <p:txBody>
          <a:bodyPr>
            <a:noAutofit/>
          </a:bodyPr>
          <a:lstStyle/>
          <a:p>
            <a:r>
              <a:rPr lang="cs-CZ" sz="3200" b="1" dirty="0" smtClean="0"/>
              <a:t>Schéma při testování 2 a více skupin</a:t>
            </a:r>
          </a:p>
        </p:txBody>
      </p:sp>
      <p:grpSp>
        <p:nvGrpSpPr>
          <p:cNvPr id="2" name="Skupina 60"/>
          <p:cNvGrpSpPr/>
          <p:nvPr/>
        </p:nvGrpSpPr>
        <p:grpSpPr>
          <a:xfrm>
            <a:off x="2911475" y="1500174"/>
            <a:ext cx="3100685" cy="857256"/>
            <a:chOff x="4032300" y="1643050"/>
            <a:chExt cx="2592000" cy="857256"/>
          </a:xfrm>
        </p:grpSpPr>
        <p:sp>
          <p:nvSpPr>
            <p:cNvPr id="57" name="Obdélník 56"/>
            <p:cNvSpPr/>
            <p:nvPr/>
          </p:nvSpPr>
          <p:spPr>
            <a:xfrm>
              <a:off x="4788300" y="1643050"/>
              <a:ext cx="1080000" cy="28575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cs-CZ" sz="1600" b="1" dirty="0">
                  <a:solidFill>
                    <a:prstClr val="black"/>
                  </a:solidFill>
                </a:rPr>
                <a:t>Data</a:t>
              </a:r>
            </a:p>
          </p:txBody>
        </p:sp>
        <p:sp>
          <p:nvSpPr>
            <p:cNvPr id="59" name="Obdélník 58"/>
            <p:cNvSpPr/>
            <p:nvPr/>
          </p:nvSpPr>
          <p:spPr>
            <a:xfrm>
              <a:off x="4032300" y="2214554"/>
              <a:ext cx="2592000" cy="285752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cs-CZ" sz="1600" dirty="0">
                  <a:solidFill>
                    <a:srgbClr val="FF0000"/>
                  </a:solidFill>
                </a:rPr>
                <a:t>Normální rozdělení v rámci skupin?</a:t>
              </a:r>
            </a:p>
          </p:txBody>
        </p:sp>
      </p:grpSp>
      <p:sp>
        <p:nvSpPr>
          <p:cNvPr id="71" name="Obdélník 70"/>
          <p:cNvSpPr/>
          <p:nvPr/>
        </p:nvSpPr>
        <p:spPr>
          <a:xfrm>
            <a:off x="1807306" y="2643182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>
                <a:solidFill>
                  <a:prstClr val="black"/>
                </a:solidFill>
              </a:rPr>
              <a:t>NE</a:t>
            </a:r>
          </a:p>
        </p:txBody>
      </p:sp>
      <p:sp>
        <p:nvSpPr>
          <p:cNvPr id="72" name="Obdélník 71"/>
          <p:cNvSpPr/>
          <p:nvPr/>
        </p:nvSpPr>
        <p:spPr>
          <a:xfrm>
            <a:off x="6278561" y="2643303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>
                <a:solidFill>
                  <a:prstClr val="black"/>
                </a:solidFill>
              </a:rPr>
              <a:t>ANO</a:t>
            </a:r>
          </a:p>
        </p:txBody>
      </p:sp>
      <p:sp>
        <p:nvSpPr>
          <p:cNvPr id="74" name="Obdélník 73"/>
          <p:cNvSpPr/>
          <p:nvPr/>
        </p:nvSpPr>
        <p:spPr>
          <a:xfrm>
            <a:off x="1051306" y="3095542"/>
            <a:ext cx="2592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400" b="1" dirty="0">
                <a:solidFill>
                  <a:prstClr val="black"/>
                </a:solidFill>
              </a:rPr>
              <a:t>Logaritmická transformace</a:t>
            </a:r>
          </a:p>
        </p:txBody>
      </p:sp>
      <p:sp>
        <p:nvSpPr>
          <p:cNvPr id="75" name="Obdélník 74"/>
          <p:cNvSpPr/>
          <p:nvPr/>
        </p:nvSpPr>
        <p:spPr>
          <a:xfrm>
            <a:off x="827584" y="3524170"/>
            <a:ext cx="306127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dirty="0">
                <a:solidFill>
                  <a:srgbClr val="FF0000"/>
                </a:solidFill>
              </a:rPr>
              <a:t>Normální rozdělení v rámci skupin?</a:t>
            </a:r>
          </a:p>
        </p:txBody>
      </p:sp>
      <p:sp>
        <p:nvSpPr>
          <p:cNvPr id="76" name="Obdélník 75"/>
          <p:cNvSpPr/>
          <p:nvPr/>
        </p:nvSpPr>
        <p:spPr>
          <a:xfrm>
            <a:off x="523408" y="4095553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>
                <a:solidFill>
                  <a:prstClr val="black"/>
                </a:solidFill>
              </a:rPr>
              <a:t>NE</a:t>
            </a:r>
          </a:p>
        </p:txBody>
      </p:sp>
      <p:sp>
        <p:nvSpPr>
          <p:cNvPr id="78" name="Obdélník 77"/>
          <p:cNvSpPr/>
          <p:nvPr/>
        </p:nvSpPr>
        <p:spPr>
          <a:xfrm>
            <a:off x="3063372" y="4095674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>
                <a:solidFill>
                  <a:prstClr val="black"/>
                </a:solidFill>
              </a:rPr>
              <a:t>ANO</a:t>
            </a:r>
          </a:p>
        </p:txBody>
      </p:sp>
      <p:sp>
        <p:nvSpPr>
          <p:cNvPr id="82" name="Obdélník 81"/>
          <p:cNvSpPr/>
          <p:nvPr/>
        </p:nvSpPr>
        <p:spPr>
          <a:xfrm>
            <a:off x="3714744" y="5683212"/>
            <a:ext cx="1571636" cy="64294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>
                <a:solidFill>
                  <a:srgbClr val="009900"/>
                </a:solidFill>
              </a:rPr>
              <a:t>Dvouvýběrový</a:t>
            </a:r>
            <a:r>
              <a:rPr lang="cs-CZ" sz="1100" b="1" dirty="0">
                <a:solidFill>
                  <a:srgbClr val="009900"/>
                </a:solidFill>
              </a:rPr>
              <a:t> t-test, ANOVA </a:t>
            </a:r>
            <a:r>
              <a:rPr lang="cs-CZ" sz="1100" dirty="0">
                <a:solidFill>
                  <a:prstClr val="black"/>
                </a:solidFill>
              </a:rPr>
              <a:t>na transformovaných datech</a:t>
            </a:r>
          </a:p>
        </p:txBody>
      </p:sp>
      <p:sp>
        <p:nvSpPr>
          <p:cNvPr id="83" name="Obdélník 82"/>
          <p:cNvSpPr/>
          <p:nvPr/>
        </p:nvSpPr>
        <p:spPr>
          <a:xfrm>
            <a:off x="6929454" y="4429132"/>
            <a:ext cx="1571636" cy="50006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>
                <a:solidFill>
                  <a:srgbClr val="009900"/>
                </a:solidFill>
              </a:rPr>
              <a:t>Dvouvýběrový</a:t>
            </a:r>
            <a:r>
              <a:rPr lang="cs-CZ" sz="1100" b="1" dirty="0">
                <a:solidFill>
                  <a:srgbClr val="009900"/>
                </a:solidFill>
              </a:rPr>
              <a:t> t-test, ANOVA</a:t>
            </a:r>
          </a:p>
        </p:txBody>
      </p:sp>
      <p:cxnSp>
        <p:nvCxnSpPr>
          <p:cNvPr id="110" name="Pravoúhlá spojovací čára 109"/>
          <p:cNvCxnSpPr>
            <a:stCxn id="59" idx="2"/>
            <a:endCxn id="71" idx="0"/>
          </p:cNvCxnSpPr>
          <p:nvPr/>
        </p:nvCxnSpPr>
        <p:spPr>
          <a:xfrm rot="5400000">
            <a:off x="3261686" y="1443050"/>
            <a:ext cx="285752" cy="2114512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Pravoúhlá spojovací čára 111"/>
          <p:cNvCxnSpPr>
            <a:stCxn id="59" idx="2"/>
            <a:endCxn id="72" idx="0"/>
          </p:cNvCxnSpPr>
          <p:nvPr/>
        </p:nvCxnSpPr>
        <p:spPr>
          <a:xfrm rot="16200000" flipH="1">
            <a:off x="5497253" y="1321994"/>
            <a:ext cx="285873" cy="235674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Přímá spojovací šipka 117"/>
          <p:cNvCxnSpPr>
            <a:stCxn id="71" idx="2"/>
            <a:endCxn id="74" idx="0"/>
          </p:cNvCxnSpPr>
          <p:nvPr/>
        </p:nvCxnSpPr>
        <p:spPr>
          <a:xfrm rot="5400000">
            <a:off x="2264002" y="3012238"/>
            <a:ext cx="16660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Přímá spojovací šipka 119"/>
          <p:cNvCxnSpPr>
            <a:stCxn id="74" idx="2"/>
            <a:endCxn id="75" idx="0"/>
          </p:cNvCxnSpPr>
          <p:nvPr/>
        </p:nvCxnSpPr>
        <p:spPr>
          <a:xfrm>
            <a:off x="2347306" y="3381294"/>
            <a:ext cx="10913" cy="142876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Pravoúhlá spojovací čára 121"/>
          <p:cNvCxnSpPr>
            <a:stCxn id="75" idx="2"/>
            <a:endCxn id="76" idx="0"/>
          </p:cNvCxnSpPr>
          <p:nvPr/>
        </p:nvCxnSpPr>
        <p:spPr>
          <a:xfrm rot="5400000">
            <a:off x="1567999" y="3305332"/>
            <a:ext cx="285631" cy="1294811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Pravoúhlá spojovací čára 123"/>
          <p:cNvCxnSpPr>
            <a:stCxn id="75" idx="2"/>
            <a:endCxn id="78" idx="0"/>
          </p:cNvCxnSpPr>
          <p:nvPr/>
        </p:nvCxnSpPr>
        <p:spPr>
          <a:xfrm rot="16200000" flipH="1">
            <a:off x="2837919" y="3330221"/>
            <a:ext cx="285752" cy="124515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bdélník 34"/>
          <p:cNvSpPr/>
          <p:nvPr/>
        </p:nvSpPr>
        <p:spPr>
          <a:xfrm>
            <a:off x="5520096" y="3047957"/>
            <a:ext cx="2592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dirty="0">
                <a:solidFill>
                  <a:srgbClr val="FF0000"/>
                </a:solidFill>
              </a:rPr>
              <a:t>Homogenita rozptylů?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5397273" y="3643314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>
                <a:solidFill>
                  <a:prstClr val="black"/>
                </a:solidFill>
              </a:rPr>
              <a:t>NE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7175272" y="3643435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>
                <a:solidFill>
                  <a:prstClr val="black"/>
                </a:solidFill>
              </a:rPr>
              <a:t>ANO</a:t>
            </a:r>
          </a:p>
        </p:txBody>
      </p:sp>
      <p:sp>
        <p:nvSpPr>
          <p:cNvPr id="38" name="Obdélník 37"/>
          <p:cNvSpPr/>
          <p:nvPr/>
        </p:nvSpPr>
        <p:spPr>
          <a:xfrm>
            <a:off x="5151455" y="4429132"/>
            <a:ext cx="1571636" cy="50006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>
                <a:solidFill>
                  <a:srgbClr val="0000FF"/>
                </a:solidFill>
              </a:rPr>
              <a:t>Mannův</a:t>
            </a:r>
            <a:r>
              <a:rPr lang="cs-CZ" sz="1100" b="1" dirty="0">
                <a:solidFill>
                  <a:srgbClr val="0000FF"/>
                </a:solidFill>
              </a:rPr>
              <a:t>-</a:t>
            </a:r>
            <a:r>
              <a:rPr lang="cs-CZ" sz="1100" b="1" dirty="0" err="1">
                <a:solidFill>
                  <a:srgbClr val="0000FF"/>
                </a:solidFill>
              </a:rPr>
              <a:t>Whitneyho</a:t>
            </a:r>
            <a:r>
              <a:rPr lang="cs-CZ" sz="1100" b="1" dirty="0">
                <a:solidFill>
                  <a:srgbClr val="0000FF"/>
                </a:solidFill>
              </a:rPr>
              <a:t> test, </a:t>
            </a:r>
            <a:r>
              <a:rPr lang="cs-CZ" sz="1100" b="1" dirty="0" err="1">
                <a:solidFill>
                  <a:srgbClr val="0000FF"/>
                </a:solidFill>
              </a:rPr>
              <a:t>Kruskalův</a:t>
            </a:r>
            <a:r>
              <a:rPr lang="cs-CZ" sz="1100" b="1" dirty="0">
                <a:solidFill>
                  <a:srgbClr val="0000FF"/>
                </a:solidFill>
              </a:rPr>
              <a:t>-</a:t>
            </a:r>
            <a:r>
              <a:rPr lang="cs-CZ" sz="1100" b="1" dirty="0" err="1">
                <a:solidFill>
                  <a:srgbClr val="0000FF"/>
                </a:solidFill>
              </a:rPr>
              <a:t>Wallisův</a:t>
            </a:r>
            <a:r>
              <a:rPr lang="cs-CZ" sz="1100" b="1" dirty="0">
                <a:solidFill>
                  <a:srgbClr val="0000FF"/>
                </a:solidFill>
              </a:rPr>
              <a:t> test </a:t>
            </a:r>
            <a:r>
              <a:rPr lang="cs-CZ" sz="1100" b="1" dirty="0">
                <a:solidFill>
                  <a:srgbClr val="009900"/>
                </a:solidFill>
              </a:rPr>
              <a:t>*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2305686" y="4572008"/>
            <a:ext cx="2592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dirty="0">
                <a:solidFill>
                  <a:srgbClr val="FF0000"/>
                </a:solidFill>
              </a:rPr>
              <a:t>Homogenita rozptylů?</a:t>
            </a:r>
          </a:p>
        </p:txBody>
      </p:sp>
      <p:sp>
        <p:nvSpPr>
          <p:cNvPr id="40" name="Obdélník 39"/>
          <p:cNvSpPr/>
          <p:nvPr/>
        </p:nvSpPr>
        <p:spPr>
          <a:xfrm>
            <a:off x="2134978" y="5167365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>
                <a:solidFill>
                  <a:prstClr val="black"/>
                </a:solidFill>
              </a:rPr>
              <a:t>NE</a:t>
            </a:r>
          </a:p>
        </p:txBody>
      </p:sp>
      <p:sp>
        <p:nvSpPr>
          <p:cNvPr id="41" name="Obdélník 40"/>
          <p:cNvSpPr/>
          <p:nvPr/>
        </p:nvSpPr>
        <p:spPr>
          <a:xfrm>
            <a:off x="3960862" y="5167486"/>
            <a:ext cx="1080000" cy="28575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600" b="1" dirty="0">
                <a:solidFill>
                  <a:prstClr val="black"/>
                </a:solidFill>
              </a:rPr>
              <a:t>ANO</a:t>
            </a:r>
          </a:p>
        </p:txBody>
      </p:sp>
      <p:sp>
        <p:nvSpPr>
          <p:cNvPr id="42" name="Obdélník 41"/>
          <p:cNvSpPr/>
          <p:nvPr/>
        </p:nvSpPr>
        <p:spPr>
          <a:xfrm>
            <a:off x="1889160" y="5683212"/>
            <a:ext cx="1571636" cy="64294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>
                <a:solidFill>
                  <a:srgbClr val="0000FF"/>
                </a:solidFill>
              </a:rPr>
              <a:t>Mannův</a:t>
            </a:r>
            <a:r>
              <a:rPr lang="cs-CZ" sz="1100" b="1" dirty="0">
                <a:solidFill>
                  <a:srgbClr val="0000FF"/>
                </a:solidFill>
              </a:rPr>
              <a:t>-</a:t>
            </a:r>
            <a:r>
              <a:rPr lang="cs-CZ" sz="1100" b="1" dirty="0" err="1">
                <a:solidFill>
                  <a:srgbClr val="0000FF"/>
                </a:solidFill>
              </a:rPr>
              <a:t>Whitneyho</a:t>
            </a:r>
            <a:r>
              <a:rPr lang="cs-CZ" sz="1100" b="1" dirty="0">
                <a:solidFill>
                  <a:srgbClr val="0000FF"/>
                </a:solidFill>
              </a:rPr>
              <a:t> test, </a:t>
            </a:r>
            <a:r>
              <a:rPr lang="cs-CZ" sz="1100" b="1" dirty="0" err="1">
                <a:solidFill>
                  <a:srgbClr val="0000FF"/>
                </a:solidFill>
              </a:rPr>
              <a:t>Kruskalův</a:t>
            </a:r>
            <a:r>
              <a:rPr lang="cs-CZ" sz="1100" b="1" dirty="0">
                <a:solidFill>
                  <a:srgbClr val="0000FF"/>
                </a:solidFill>
              </a:rPr>
              <a:t>-</a:t>
            </a:r>
            <a:r>
              <a:rPr lang="cs-CZ" sz="1100" b="1" dirty="0" err="1">
                <a:solidFill>
                  <a:srgbClr val="0000FF"/>
                </a:solidFill>
              </a:rPr>
              <a:t>Wallisův</a:t>
            </a:r>
            <a:r>
              <a:rPr lang="cs-CZ" sz="1100" b="1" dirty="0">
                <a:solidFill>
                  <a:srgbClr val="0000FF"/>
                </a:solidFill>
              </a:rPr>
              <a:t> test </a:t>
            </a:r>
            <a:br>
              <a:rPr lang="cs-CZ" sz="1100" b="1" dirty="0">
                <a:solidFill>
                  <a:srgbClr val="0000FF"/>
                </a:solidFill>
              </a:rPr>
            </a:br>
            <a:r>
              <a:rPr lang="cs-CZ" sz="1100" dirty="0">
                <a:solidFill>
                  <a:prstClr val="black"/>
                </a:solidFill>
              </a:rPr>
              <a:t>na původních datech </a:t>
            </a:r>
            <a:r>
              <a:rPr lang="cs-CZ" sz="1100" dirty="0">
                <a:solidFill>
                  <a:srgbClr val="009900"/>
                </a:solidFill>
              </a:rPr>
              <a:t>*</a:t>
            </a:r>
          </a:p>
        </p:txBody>
      </p:sp>
      <p:sp>
        <p:nvSpPr>
          <p:cNvPr id="44" name="Obdélník 43"/>
          <p:cNvSpPr/>
          <p:nvPr/>
        </p:nvSpPr>
        <p:spPr>
          <a:xfrm>
            <a:off x="277769" y="4786322"/>
            <a:ext cx="1571636" cy="64294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100" b="1" dirty="0" err="1">
                <a:solidFill>
                  <a:srgbClr val="0000FF"/>
                </a:solidFill>
              </a:rPr>
              <a:t>Mannův</a:t>
            </a:r>
            <a:r>
              <a:rPr lang="cs-CZ" sz="1100" b="1" dirty="0">
                <a:solidFill>
                  <a:srgbClr val="0000FF"/>
                </a:solidFill>
              </a:rPr>
              <a:t>-</a:t>
            </a:r>
            <a:r>
              <a:rPr lang="cs-CZ" sz="1100" b="1" dirty="0" err="1">
                <a:solidFill>
                  <a:srgbClr val="0000FF"/>
                </a:solidFill>
              </a:rPr>
              <a:t>Whitneyho</a:t>
            </a:r>
            <a:r>
              <a:rPr lang="cs-CZ" sz="1100" b="1" dirty="0">
                <a:solidFill>
                  <a:srgbClr val="0000FF"/>
                </a:solidFill>
              </a:rPr>
              <a:t> test, </a:t>
            </a:r>
            <a:r>
              <a:rPr lang="cs-CZ" sz="1100" b="1" dirty="0" err="1">
                <a:solidFill>
                  <a:srgbClr val="0000FF"/>
                </a:solidFill>
              </a:rPr>
              <a:t>Kruskalův</a:t>
            </a:r>
            <a:r>
              <a:rPr lang="cs-CZ" sz="1100" b="1" dirty="0">
                <a:solidFill>
                  <a:srgbClr val="0000FF"/>
                </a:solidFill>
              </a:rPr>
              <a:t>-</a:t>
            </a:r>
            <a:r>
              <a:rPr lang="cs-CZ" sz="1100" b="1" dirty="0" err="1">
                <a:solidFill>
                  <a:srgbClr val="0000FF"/>
                </a:solidFill>
              </a:rPr>
              <a:t>Wallisův</a:t>
            </a:r>
            <a:r>
              <a:rPr lang="cs-CZ" sz="1100" b="1" dirty="0">
                <a:solidFill>
                  <a:srgbClr val="0000FF"/>
                </a:solidFill>
              </a:rPr>
              <a:t> test </a:t>
            </a:r>
            <a:br>
              <a:rPr lang="cs-CZ" sz="1100" b="1" dirty="0">
                <a:solidFill>
                  <a:srgbClr val="0000FF"/>
                </a:solidFill>
              </a:rPr>
            </a:br>
            <a:r>
              <a:rPr lang="cs-CZ" sz="1100" dirty="0">
                <a:solidFill>
                  <a:prstClr val="black"/>
                </a:solidFill>
              </a:rPr>
              <a:t>na původních datech</a:t>
            </a:r>
          </a:p>
        </p:txBody>
      </p:sp>
      <p:cxnSp>
        <p:nvCxnSpPr>
          <p:cNvPr id="46" name="Pravoúhlá spojovací čára 45"/>
          <p:cNvCxnSpPr>
            <a:stCxn id="72" idx="2"/>
            <a:endCxn id="35" idx="0"/>
          </p:cNvCxnSpPr>
          <p:nvPr/>
        </p:nvCxnSpPr>
        <p:spPr>
          <a:xfrm rot="5400000">
            <a:off x="6757878" y="2987274"/>
            <a:ext cx="118902" cy="2465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ravoúhlá spojovací čára 47"/>
          <p:cNvCxnSpPr>
            <a:stCxn id="35" idx="2"/>
            <a:endCxn id="36" idx="0"/>
          </p:cNvCxnSpPr>
          <p:nvPr/>
        </p:nvCxnSpPr>
        <p:spPr>
          <a:xfrm rot="5400000">
            <a:off x="6221883" y="3049100"/>
            <a:ext cx="309605" cy="87882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ravoúhlá spojovací čára 49"/>
          <p:cNvCxnSpPr>
            <a:stCxn id="35" idx="2"/>
            <a:endCxn id="37" idx="0"/>
          </p:cNvCxnSpPr>
          <p:nvPr/>
        </p:nvCxnSpPr>
        <p:spPr>
          <a:xfrm rot="16200000" flipH="1">
            <a:off x="7110821" y="3038984"/>
            <a:ext cx="309726" cy="89917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ravoúhlá spojovací čára 51"/>
          <p:cNvCxnSpPr>
            <a:stCxn id="76" idx="2"/>
            <a:endCxn id="44" idx="0"/>
          </p:cNvCxnSpPr>
          <p:nvPr/>
        </p:nvCxnSpPr>
        <p:spPr>
          <a:xfrm rot="16200000" flipH="1">
            <a:off x="860989" y="4583723"/>
            <a:ext cx="405017" cy="17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ravoúhlá spojovací čára 53"/>
          <p:cNvCxnSpPr>
            <a:stCxn id="78" idx="2"/>
            <a:endCxn id="39" idx="0"/>
          </p:cNvCxnSpPr>
          <p:nvPr/>
        </p:nvCxnSpPr>
        <p:spPr>
          <a:xfrm rot="5400000">
            <a:off x="3507238" y="4475874"/>
            <a:ext cx="190582" cy="168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ravoúhlá spojovací čára 55"/>
          <p:cNvCxnSpPr>
            <a:stCxn id="36" idx="2"/>
            <a:endCxn id="38" idx="0"/>
          </p:cNvCxnSpPr>
          <p:nvPr/>
        </p:nvCxnSpPr>
        <p:spPr>
          <a:xfrm rot="5400000">
            <a:off x="5687240" y="4179099"/>
            <a:ext cx="500066" cy="158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ravoúhlá spojovací čára 59"/>
          <p:cNvCxnSpPr>
            <a:stCxn id="37" idx="2"/>
            <a:endCxn id="83" idx="0"/>
          </p:cNvCxnSpPr>
          <p:nvPr/>
        </p:nvCxnSpPr>
        <p:spPr>
          <a:xfrm rot="5400000">
            <a:off x="7465300" y="4179159"/>
            <a:ext cx="499945" cy="158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ravoúhlá spojovací čára 61"/>
          <p:cNvCxnSpPr>
            <a:stCxn id="39" idx="2"/>
            <a:endCxn id="40" idx="0"/>
          </p:cNvCxnSpPr>
          <p:nvPr/>
        </p:nvCxnSpPr>
        <p:spPr>
          <a:xfrm rot="5400000">
            <a:off x="2983530" y="4549208"/>
            <a:ext cx="309605" cy="92670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ravoúhlá spojovací čára 64"/>
          <p:cNvCxnSpPr>
            <a:stCxn id="39" idx="2"/>
            <a:endCxn id="41" idx="0"/>
          </p:cNvCxnSpPr>
          <p:nvPr/>
        </p:nvCxnSpPr>
        <p:spPr>
          <a:xfrm rot="16200000" flipH="1">
            <a:off x="3896411" y="4563035"/>
            <a:ext cx="309726" cy="89917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ravoúhlá spojovací čára 66"/>
          <p:cNvCxnSpPr>
            <a:stCxn id="40" idx="2"/>
            <a:endCxn id="42" idx="0"/>
          </p:cNvCxnSpPr>
          <p:nvPr/>
        </p:nvCxnSpPr>
        <p:spPr>
          <a:xfrm rot="5400000">
            <a:off x="2559931" y="5568164"/>
            <a:ext cx="230095" cy="158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ravoúhlá spojovací čára 76"/>
          <p:cNvCxnSpPr>
            <a:stCxn id="41" idx="2"/>
            <a:endCxn id="82" idx="0"/>
          </p:cNvCxnSpPr>
          <p:nvPr/>
        </p:nvCxnSpPr>
        <p:spPr>
          <a:xfrm rot="5400000">
            <a:off x="4385725" y="5568075"/>
            <a:ext cx="229974" cy="30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ravoúhlá spojovací čára 80"/>
          <p:cNvCxnSpPr>
            <a:stCxn id="57" idx="2"/>
            <a:endCxn id="59" idx="0"/>
          </p:cNvCxnSpPr>
          <p:nvPr/>
        </p:nvCxnSpPr>
        <p:spPr>
          <a:xfrm rot="16200000" flipH="1">
            <a:off x="4318941" y="1928801"/>
            <a:ext cx="285752" cy="1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ovéPole 83"/>
          <p:cNvSpPr txBox="1"/>
          <p:nvPr/>
        </p:nvSpPr>
        <p:spPr>
          <a:xfrm>
            <a:off x="6948264" y="1311151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b="1" dirty="0">
                <a:solidFill>
                  <a:srgbClr val="009900"/>
                </a:solidFill>
              </a:rPr>
              <a:t>Parametrické testy</a:t>
            </a:r>
          </a:p>
          <a:p>
            <a:pPr algn="r"/>
            <a:r>
              <a:rPr lang="cs-CZ" sz="1200" b="1" dirty="0" err="1">
                <a:solidFill>
                  <a:srgbClr val="0000FF"/>
                </a:solidFill>
              </a:rPr>
              <a:t>Neparametrické</a:t>
            </a:r>
            <a:r>
              <a:rPr lang="cs-CZ" sz="1200" b="1" dirty="0">
                <a:solidFill>
                  <a:srgbClr val="0000FF"/>
                </a:solidFill>
              </a:rPr>
              <a:t> testy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6206553" y="6021288"/>
            <a:ext cx="2757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b="1" dirty="0">
                <a:solidFill>
                  <a:srgbClr val="009900"/>
                </a:solidFill>
              </a:rPr>
              <a:t>* Při nesplnění  předpokladu shody rozptylů mezi </a:t>
            </a:r>
            <a:r>
              <a:rPr lang="cs-CZ" sz="1200" b="1" dirty="0" smtClean="0">
                <a:solidFill>
                  <a:srgbClr val="009900"/>
                </a:solidFill>
              </a:rPr>
              <a:t>2 skupinami </a:t>
            </a:r>
            <a:r>
              <a:rPr lang="cs-CZ" sz="1200" b="1" dirty="0">
                <a:solidFill>
                  <a:srgbClr val="009900"/>
                </a:solidFill>
              </a:rPr>
              <a:t>lze použít i parametrický t-test s </a:t>
            </a:r>
            <a:r>
              <a:rPr lang="cs-CZ" sz="1200" b="1" u="sng" dirty="0">
                <a:solidFill>
                  <a:srgbClr val="009900"/>
                </a:solidFill>
              </a:rPr>
              <a:t>Welchovou korekcí</a:t>
            </a:r>
          </a:p>
        </p:txBody>
      </p:sp>
    </p:spTree>
    <p:extLst>
      <p:ext uri="{BB962C8B-B14F-4D97-AF65-F5344CB8AC3E}">
        <p14:creationId xmlns:p14="http://schemas.microsoft.com/office/powerpoint/2010/main" val="122982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269</Words>
  <Application>Microsoft Office PowerPoint</Application>
  <PresentationFormat>Předvádění na obrazovce (4:3)</PresentationFormat>
  <Paragraphs>84</Paragraphs>
  <Slides>4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Prezentace aplikace PowerPoint</vt:lpstr>
      <vt:lpstr>Schéma při testování pomocí jednovýběrových testů</vt:lpstr>
      <vt:lpstr>Schéma při testování pomocí párových testů</vt:lpstr>
      <vt:lpstr>Schéma při testování 2 a více skupin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kovalcikova</dc:creator>
  <cp:lastModifiedBy>kovalcikova</cp:lastModifiedBy>
  <cp:revision>7</cp:revision>
  <dcterms:created xsi:type="dcterms:W3CDTF">2016-04-10T13:02:59Z</dcterms:created>
  <dcterms:modified xsi:type="dcterms:W3CDTF">2016-04-12T08:30:32Z</dcterms:modified>
</cp:coreProperties>
</file>