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1" r:id="rId35"/>
    <p:sldId id="292" r:id="rId36"/>
    <p:sldId id="293" r:id="rId37"/>
    <p:sldId id="294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6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68E3-9D6C-4356-B97A-65D2B1688A56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A71F0-8FEE-4A60-BE1B-B300AFBF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37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B185-6BBF-41BB-B083-B8C7A69C7BF0}" type="datetime1">
              <a:rPr lang="cs-CZ" smtClean="0"/>
              <a:t>30.03.2020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10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757-C422-49BF-BDE1-D027CE91666E}" type="datetime1">
              <a:rPr lang="cs-CZ" smtClean="0"/>
              <a:t>30.03.2020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43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32CA-B4EB-4DD7-83D1-095BBB0DE145}" type="datetime1">
              <a:rPr lang="cs-CZ" smtClean="0"/>
              <a:t>30.03.2020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50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82ED-B916-40DD-B118-D44EF8DF6C1F}" type="datetime1">
              <a:rPr lang="cs-CZ" smtClean="0"/>
              <a:t>30.03.2020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36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7AC9-F1A1-4905-9C2A-ADB2042246C2}" type="datetime1">
              <a:rPr lang="cs-CZ" smtClean="0"/>
              <a:t>30.03.2020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71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56C0F-106E-4DD3-A23B-24F14F03B277}" type="datetime1">
              <a:rPr lang="cs-CZ" smtClean="0"/>
              <a:t>30.03.2020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57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CDB8-16C0-4413-9696-D5A1E5CF14D9}" type="datetime1">
              <a:rPr lang="cs-CZ" smtClean="0"/>
              <a:t>30.03.2020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41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A919-914F-4310-A6BC-89EC1A5CE541}" type="datetime1">
              <a:rPr lang="cs-CZ" smtClean="0"/>
              <a:t>30.03.2020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88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2367-D401-484F-A8FB-91EDAD69A5A1}" type="datetime1">
              <a:rPr lang="cs-CZ" smtClean="0"/>
              <a:t>30.03.2020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87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3BE5-8917-4832-8CFC-54F160DB22E6}" type="datetime1">
              <a:rPr lang="cs-CZ" smtClean="0"/>
              <a:t>30.03.2020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18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293B-F468-4932-8BAD-4A2F2E8BB1CF}" type="datetime1">
              <a:rPr lang="cs-CZ" smtClean="0"/>
              <a:t>30.03.2020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98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06EA-06F6-49A7-A444-0FF2DEBC2711}" type="datetime1">
              <a:rPr lang="cs-CZ" smtClean="0"/>
              <a:t>30.03.2020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AE5F0-9A63-4A59-A308-9FB2B0C677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15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F7BC7-7B4E-4B70-A17C-8558EF6E16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Metody výzkumu patofyziologie volných radikálů</a:t>
            </a:r>
            <a:r>
              <a:rPr lang="cs-CZ" sz="4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39EDAF-F8FA-4E24-B413-F989CCA45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57681"/>
            <a:ext cx="6858000" cy="1655762"/>
          </a:xfrm>
        </p:spPr>
        <p:txBody>
          <a:bodyPr>
            <a:normAutofit/>
          </a:bodyPr>
          <a:lstStyle/>
          <a:p>
            <a:r>
              <a:rPr lang="cs-CZ" sz="3600" dirty="0"/>
              <a:t>RNDr. Milan Číž, Ph.D.</a:t>
            </a:r>
            <a:br>
              <a:rPr lang="cs-CZ" sz="3600" dirty="0"/>
            </a:br>
            <a:r>
              <a:rPr lang="cs-CZ" sz="3600" dirty="0"/>
              <a:t>BFÚ AV ČR, ÚEB MU</a:t>
            </a:r>
            <a:br>
              <a:rPr lang="cs-CZ" sz="3600" dirty="0"/>
            </a:br>
            <a:r>
              <a:rPr lang="cs-CZ" sz="3600" dirty="0"/>
              <a:t>milanciz@ibp.cz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58B28C0-CFA9-4DB6-A3D5-6388EBF9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ACF46C1-66AD-41EA-A84E-9198EA06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F186D-538B-4BF0-B575-4D3BA5380B43}" type="datetime1">
              <a:rPr lang="cs-CZ" smtClean="0"/>
              <a:t>30.03.2020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3B5682A-E835-4521-9939-82BA06AEB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6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1"/>
    </mc:Choice>
    <mc:Fallback>
      <p:transition spd="slow" advTm="10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CL fagocytů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CEB7AB-07F8-4003-A5BD-9AC0B3B19B47}"/>
              </a:ext>
            </a:extLst>
          </p:cNvPr>
          <p:cNvSpPr txBox="1"/>
          <p:nvPr/>
        </p:nvSpPr>
        <p:spPr>
          <a:xfrm>
            <a:off x="628650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cs-CZ" sz="2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10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3165870-0C14-4A39-8D8F-57806407B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68" y="1150577"/>
            <a:ext cx="7680661" cy="508490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B31F4E5-3965-4140-8BFD-C9340F8F7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17"/>
    </mc:Choice>
    <mc:Fallback>
      <p:transition spd="slow" advTm="10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CL fagocytů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11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048" y="1496634"/>
            <a:ext cx="6471901" cy="440477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705147D-D1EF-4058-A547-875443D7A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6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89"/>
    </mc:Choice>
    <mc:Fallback>
      <p:transition spd="slow" advTm="17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CL fagocytů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12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400" u="sng" dirty="0"/>
              <a:t>Rozlišení intra- a extracelulární CL</a:t>
            </a:r>
          </a:p>
          <a:p>
            <a:endParaRPr lang="cs-CZ" sz="24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SOD, kataláza, křenová peroxidáza, azid sodný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luminol</a:t>
            </a:r>
            <a:r>
              <a:rPr lang="cs-CZ" sz="2400" dirty="0"/>
              <a:t> vs. </a:t>
            </a:r>
            <a:r>
              <a:rPr lang="cs-CZ" sz="2400" dirty="0" err="1"/>
              <a:t>isoluminol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A7A08A-488C-49A2-88A9-AB32BF0E6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020"/>
    </mc:Choice>
    <mc:Fallback>
      <p:transition spd="slow" advTm="19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CL fagocytů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13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399F829-721B-4FE7-8B05-B24083EF3324}"/>
              </a:ext>
            </a:extLst>
          </p:cNvPr>
          <p:cNvGrpSpPr/>
          <p:nvPr/>
        </p:nvGrpSpPr>
        <p:grpSpPr>
          <a:xfrm>
            <a:off x="2069399" y="1250165"/>
            <a:ext cx="5005200" cy="4446053"/>
            <a:chOff x="2069399" y="1250165"/>
            <a:chExt cx="5005200" cy="4446053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B6ABCCCB-3B75-4138-8608-26124BDA8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9399" y="1733284"/>
              <a:ext cx="5005200" cy="3962934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039EF2A-284C-4EBA-BD55-1ACC159B1863}"/>
                </a:ext>
              </a:extLst>
            </p:cNvPr>
            <p:cNvSpPr/>
            <p:nvPr/>
          </p:nvSpPr>
          <p:spPr>
            <a:xfrm>
              <a:off x="2558473" y="1733284"/>
              <a:ext cx="4331854" cy="326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99BFBBCE-9747-458F-90C6-683EE000CF14}"/>
                </a:ext>
              </a:extLst>
            </p:cNvPr>
            <p:cNvSpPr txBox="1"/>
            <p:nvPr/>
          </p:nvSpPr>
          <p:spPr>
            <a:xfrm>
              <a:off x="4147129" y="1250165"/>
              <a:ext cx="12926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plazmatická</a:t>
              </a:r>
            </a:p>
            <a:p>
              <a:r>
                <a:rPr lang="cs-CZ" dirty="0"/>
                <a:t>membrána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A5E8284F-5DB2-4E2B-A38E-FF4F7A004A2B}"/>
                </a:ext>
              </a:extLst>
            </p:cNvPr>
            <p:cNvSpPr txBox="1"/>
            <p:nvPr/>
          </p:nvSpPr>
          <p:spPr>
            <a:xfrm>
              <a:off x="5874073" y="1250165"/>
              <a:ext cx="848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cytosol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46220419-7E86-434B-BB09-6449317C5874}"/>
                </a:ext>
              </a:extLst>
            </p:cNvPr>
            <p:cNvSpPr txBox="1"/>
            <p:nvPr/>
          </p:nvSpPr>
          <p:spPr>
            <a:xfrm>
              <a:off x="2686050" y="3508631"/>
              <a:ext cx="8931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luminol</a:t>
              </a:r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C49331E8-ECAE-40E5-B65D-607869527F3A}"/>
                </a:ext>
              </a:extLst>
            </p:cNvPr>
            <p:cNvSpPr txBox="1"/>
            <p:nvPr/>
          </p:nvSpPr>
          <p:spPr>
            <a:xfrm>
              <a:off x="2421554" y="5326885"/>
              <a:ext cx="11576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isoluminol</a:t>
              </a:r>
              <a:endParaRPr lang="cs-CZ" dirty="0"/>
            </a:p>
          </p:txBody>
        </p:sp>
      </p:grp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8581154-686C-4CA3-90C5-9982D5FD3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0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15"/>
    </mc:Choice>
    <mc:Fallback>
      <p:transition spd="slow" advTm="9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CL fagocytů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14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tabLst>
                <a:tab pos="4664075" algn="l"/>
              </a:tabLst>
            </a:pPr>
            <a:r>
              <a:rPr lang="cs-CZ" sz="2400" u="sng" dirty="0"/>
              <a:t>Aktivátory fagocytů	Místo působení</a:t>
            </a:r>
          </a:p>
          <a:p>
            <a:pPr>
              <a:tabLst>
                <a:tab pos="4664075" algn="l"/>
              </a:tabLst>
            </a:pPr>
            <a:endParaRPr lang="cs-CZ" sz="2400" dirty="0"/>
          </a:p>
          <a:p>
            <a:pPr>
              <a:tabLst>
                <a:tab pos="4664075" algn="l"/>
              </a:tabLst>
            </a:pPr>
            <a:r>
              <a:rPr lang="cs-CZ" sz="2400" dirty="0" err="1"/>
              <a:t>opsonizované</a:t>
            </a:r>
            <a:r>
              <a:rPr lang="cs-CZ" sz="2400" dirty="0"/>
              <a:t> částice (OZP)	povrchové receptory</a:t>
            </a:r>
          </a:p>
          <a:p>
            <a:pPr>
              <a:tabLst>
                <a:tab pos="4664075" algn="l"/>
              </a:tabLst>
            </a:pPr>
            <a:r>
              <a:rPr lang="cs-CZ" sz="2400" dirty="0" err="1"/>
              <a:t>fMLP</a:t>
            </a:r>
            <a:r>
              <a:rPr lang="cs-CZ" sz="2400" dirty="0"/>
              <a:t>	povrchové receptory</a:t>
            </a:r>
          </a:p>
          <a:p>
            <a:pPr>
              <a:tabLst>
                <a:tab pos="4664075" algn="l"/>
              </a:tabLst>
            </a:pPr>
            <a:r>
              <a:rPr lang="cs-CZ" sz="2400" dirty="0"/>
              <a:t>PMA	</a:t>
            </a:r>
            <a:r>
              <a:rPr lang="cs-CZ" sz="2400" dirty="0" err="1"/>
              <a:t>proteinkináza</a:t>
            </a:r>
            <a:r>
              <a:rPr lang="cs-CZ" sz="2400" dirty="0"/>
              <a:t> C</a:t>
            </a:r>
          </a:p>
          <a:p>
            <a:pPr>
              <a:tabLst>
                <a:tab pos="4664075" algn="l"/>
              </a:tabLst>
            </a:pPr>
            <a:r>
              <a:rPr lang="cs-CZ" sz="2400" dirty="0"/>
              <a:t>vápníkový ionofor A23187	Ca</a:t>
            </a:r>
            <a:r>
              <a:rPr lang="cs-CZ" sz="2400" baseline="30000" dirty="0"/>
              <a:t>2+</a:t>
            </a:r>
            <a:r>
              <a:rPr lang="cs-CZ" sz="2400" dirty="0"/>
              <a:t>  </a:t>
            </a:r>
            <a:r>
              <a:rPr lang="cs-CZ" sz="2400" dirty="0">
                <a:sym typeface="Wingdings" panose="05000000000000000000" pitchFamily="2" charset="2"/>
              </a:rPr>
              <a:t>  </a:t>
            </a:r>
            <a:r>
              <a:rPr lang="cs-CZ" sz="2400" dirty="0"/>
              <a:t>PKC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6E8E22-0DC7-44C6-87C4-82CEFA3B6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4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84"/>
    </mc:Choice>
    <mc:Fallback>
      <p:transition spd="slow" advTm="16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CL fagocytů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15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400" u="sng" dirty="0"/>
              <a:t>Rozlišení mezi RMK a RMD</a:t>
            </a:r>
          </a:p>
          <a:p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antioxidanty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NO donory (</a:t>
            </a:r>
            <a:r>
              <a:rPr lang="cs-CZ" sz="2400" dirty="0" err="1"/>
              <a:t>sodium</a:t>
            </a:r>
            <a:r>
              <a:rPr lang="cs-CZ" sz="2400" dirty="0"/>
              <a:t> </a:t>
            </a:r>
            <a:r>
              <a:rPr lang="cs-CZ" sz="2400" dirty="0" err="1"/>
              <a:t>nitropruside</a:t>
            </a:r>
            <a:r>
              <a:rPr lang="cs-CZ" sz="2400" dirty="0"/>
              <a:t>, SIN-1)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Analogy L-argininu (L-NMMA, L-NAME, L-NNA)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9A55ECB-9A85-4828-B3DB-E39CB9C90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6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68"/>
    </mc:Choice>
    <mc:Fallback>
      <p:transition spd="slow" advTm="18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Systémy generující RMKD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16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xanthin/xanthin oxidáza	O</a:t>
            </a:r>
            <a:r>
              <a:rPr lang="cs-CZ" sz="2400" baseline="-25000" dirty="0"/>
              <a:t>2</a:t>
            </a:r>
            <a:r>
              <a:rPr lang="cs-CZ" sz="2400" baseline="30000" dirty="0"/>
              <a:t>-•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peroxid vodíku + ionty </a:t>
            </a:r>
            <a:r>
              <a:rPr lang="cs-CZ" sz="2400" dirty="0" err="1"/>
              <a:t>přech</a:t>
            </a:r>
            <a:r>
              <a:rPr lang="cs-CZ" sz="2400" dirty="0"/>
              <a:t>. kovů	</a:t>
            </a:r>
            <a:r>
              <a:rPr lang="cs-CZ" sz="2400" baseline="30000" dirty="0"/>
              <a:t>•</a:t>
            </a:r>
            <a:r>
              <a:rPr lang="cs-CZ" sz="2400" dirty="0"/>
              <a:t>OH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peroxid vodíku	H</a:t>
            </a:r>
            <a:r>
              <a:rPr lang="cs-CZ" sz="2400" baseline="-25000" dirty="0"/>
              <a:t>2</a:t>
            </a:r>
            <a:r>
              <a:rPr lang="cs-CZ" sz="2400" dirty="0"/>
              <a:t>O</a:t>
            </a:r>
            <a:r>
              <a:rPr lang="cs-CZ" sz="2400" baseline="-25000" dirty="0"/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ABAP	ROO</a:t>
            </a:r>
            <a:r>
              <a:rPr lang="cs-CZ" sz="2400" baseline="30000" dirty="0"/>
              <a:t>•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SIN-1	ONOO</a:t>
            </a:r>
            <a:r>
              <a:rPr lang="cs-CZ" sz="2400" baseline="30000" dirty="0"/>
              <a:t>-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buněčné systémy (fagocyty)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1D82DF1-E538-4C35-902B-ED0CD03C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2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5"/>
    </mc:Choice>
    <mc:Fallback>
      <p:transition spd="slow" advTm="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Metoda TRAP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17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 err="1"/>
              <a:t>T</a:t>
            </a:r>
            <a:r>
              <a:rPr lang="cs-CZ" sz="2400" dirty="0" err="1"/>
              <a:t>otal</a:t>
            </a:r>
            <a:r>
              <a:rPr lang="cs-CZ" sz="2400" dirty="0"/>
              <a:t> (</a:t>
            </a:r>
            <a:r>
              <a:rPr lang="cs-CZ" sz="2400" dirty="0" err="1"/>
              <a:t>peroxyl</a:t>
            </a:r>
            <a:r>
              <a:rPr lang="cs-CZ" sz="2400" dirty="0"/>
              <a:t>) </a:t>
            </a:r>
            <a:r>
              <a:rPr lang="cs-CZ" sz="2400" b="1" dirty="0" err="1"/>
              <a:t>R</a:t>
            </a:r>
            <a:r>
              <a:rPr lang="cs-CZ" sz="2400" dirty="0" err="1"/>
              <a:t>adical-trapping</a:t>
            </a:r>
            <a:r>
              <a:rPr lang="cs-CZ" sz="2400" dirty="0"/>
              <a:t> </a:t>
            </a:r>
            <a:r>
              <a:rPr lang="cs-CZ" sz="2400" b="1" dirty="0" err="1"/>
              <a:t>A</a:t>
            </a:r>
            <a:r>
              <a:rPr lang="cs-CZ" sz="2400" dirty="0" err="1"/>
              <a:t>ntioxidative</a:t>
            </a:r>
            <a:r>
              <a:rPr lang="cs-CZ" sz="2400" dirty="0"/>
              <a:t> </a:t>
            </a:r>
            <a:r>
              <a:rPr lang="cs-CZ" sz="2400" b="1" dirty="0" err="1"/>
              <a:t>P</a:t>
            </a:r>
            <a:r>
              <a:rPr lang="cs-CZ" sz="2400" dirty="0" err="1"/>
              <a:t>arameter</a:t>
            </a:r>
            <a:endParaRPr lang="cs-CZ" sz="2400" dirty="0"/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stanovení celkové antioxidační kapacity ve vodě rozpustných antioxidantů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referenční vzorek: </a:t>
            </a:r>
            <a:r>
              <a:rPr lang="cs-CZ" sz="2400" dirty="0" err="1"/>
              <a:t>trolox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77D83D-46B4-4D4E-BD51-D16315214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1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48"/>
    </mc:Choice>
    <mc:Fallback>
      <p:transition spd="slow" advTm="6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Metoda TRAP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18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2,2‘-azobis(2-amidinopropane) </a:t>
            </a:r>
            <a:r>
              <a:rPr lang="cs-CZ" sz="2400" dirty="0" err="1"/>
              <a:t>dihydrochloride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2,2‘-azobis(2-methylpropionamide) </a:t>
            </a:r>
            <a:r>
              <a:rPr lang="cs-CZ" sz="2400" dirty="0" err="1"/>
              <a:t>dihydrochloride</a:t>
            </a:r>
            <a:endParaRPr lang="cs-CZ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1C6DAA1-DC43-4750-82BE-2F15432D4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343" y="1774327"/>
            <a:ext cx="6063000" cy="2010418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37803B7-EA89-4E8D-BCD2-8E69B06E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1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8"/>
    </mc:Choice>
    <mc:Fallback>
      <p:transition spd="slow" advTm="22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Metoda TRAP v lipidové fázi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19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2,2‘-azobis(2,4-dimethylvaleronitrile)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4F208B9-B51C-43BC-B302-E4C67A81F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9" y="1720417"/>
            <a:ext cx="7482000" cy="199433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F9DADFF-E239-4C68-B335-2CFF3D837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7"/>
    </mc:Choice>
    <mc:Fallback>
      <p:transition spd="slow" advTm="1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58618" y="175491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Oxidační stres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CEB7AB-07F8-4003-A5BD-9AC0B3B19B47}"/>
              </a:ext>
            </a:extLst>
          </p:cNvPr>
          <p:cNvSpPr txBox="1"/>
          <p:nvPr/>
        </p:nvSpPr>
        <p:spPr>
          <a:xfrm>
            <a:off x="618837" y="126538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redoxní rovnováha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poškození biologických makromolekul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C1672D-7886-48D7-BE2D-2D2030367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63" y="1376218"/>
            <a:ext cx="3879273" cy="3257518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DF7462-E549-4EAE-AB9D-FF6B4BAF1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1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81"/>
    </mc:Choice>
    <mc:Fallback>
      <p:transition spd="slow" advTm="5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Metoda TRAP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20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>
              <a:tabLst>
                <a:tab pos="6096000" algn="l"/>
              </a:tabLst>
            </a:pPr>
            <a:endParaRPr lang="cs-CZ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ACC4461-6DA5-432E-8625-F339AA813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39" y="1979131"/>
            <a:ext cx="7965751" cy="2895000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9BCB4BD-E3E2-4B9E-84E7-26F5EAC99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5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83"/>
    </mc:Choice>
    <mc:Fallback>
      <p:transition spd="slow" advTm="3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Metoda TRAP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21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>
              <a:tabLst>
                <a:tab pos="6096000" algn="l"/>
              </a:tabLst>
            </a:pPr>
            <a:endParaRPr lang="cs-CZ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47E48B3-5C6F-482D-826B-808FB0C67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699" y="1605150"/>
            <a:ext cx="6372601" cy="364770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F6E1FB-5290-4AB4-89A3-698738A4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137"/>
    </mc:Choice>
    <mc:Fallback>
      <p:transition spd="slow" advTm="17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Metoda TRAP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22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>
              <a:tabLst>
                <a:tab pos="6096000" algn="l"/>
              </a:tabLst>
            </a:pPr>
            <a:endParaRPr lang="cs-CZ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AAB8C1C-DA03-40B3-A6CE-B4CFEBECB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99" y="1408933"/>
            <a:ext cx="6682201" cy="4040134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5BFFDC6-D2A7-446B-9B0E-72067FB62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63"/>
    </mc:Choice>
    <mc:Fallback>
      <p:transition spd="slow" advTm="9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Chemiluminiscence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23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aktivita MPO:</a:t>
            </a:r>
          </a:p>
          <a:p>
            <a:pPr marL="1081088">
              <a:tabLst>
                <a:tab pos="6096000" algn="l"/>
              </a:tabLst>
            </a:pPr>
            <a:r>
              <a:rPr lang="cs-CZ" sz="2400" dirty="0"/>
              <a:t>bromid-dependentní chemiluminiscence v přítomnosti vzorku a peroxidu vodíku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buněčná proliferace a cytotoxicita:</a:t>
            </a:r>
          </a:p>
          <a:p>
            <a:pPr marL="989013">
              <a:tabLst>
                <a:tab pos="6096000" algn="l"/>
              </a:tabLst>
            </a:pPr>
            <a:r>
              <a:rPr lang="cs-CZ" sz="2400" dirty="0"/>
              <a:t>luciferin-luciferáza</a:t>
            </a:r>
          </a:p>
          <a:p>
            <a:pPr marL="989013">
              <a:tabLst>
                <a:tab pos="6096000" algn="l"/>
              </a:tabLst>
            </a:pPr>
            <a:r>
              <a:rPr lang="cs-CZ" sz="2400" dirty="0"/>
              <a:t>závislé na ATP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regulace exprese genů</a:t>
            </a:r>
          </a:p>
          <a:p>
            <a:pPr marL="1081088">
              <a:tabLst>
                <a:tab pos="6096000" algn="l"/>
              </a:tabLst>
            </a:pPr>
            <a:r>
              <a:rPr lang="cs-CZ" sz="2400" dirty="0" err="1"/>
              <a:t>reporter</a:t>
            </a:r>
            <a:r>
              <a:rPr lang="cs-CZ" sz="2400" dirty="0"/>
              <a:t> gene </a:t>
            </a:r>
            <a:r>
              <a:rPr lang="cs-CZ" sz="2400" dirty="0" err="1"/>
              <a:t>assay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>
              <a:tabLst>
                <a:tab pos="6096000" algn="l"/>
              </a:tabLst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CF3DC2-8A1F-46D6-83A7-825FF62F2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1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37"/>
    </mc:Choice>
    <mc:Fallback>
      <p:transition spd="slow" advTm="20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Průtoková cytometrie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24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tvorba RMK neutrofily a makrofágy:</a:t>
            </a:r>
          </a:p>
          <a:p>
            <a:pPr marL="1081088">
              <a:tabLst>
                <a:tab pos="6096000" algn="l"/>
              </a:tabLst>
            </a:pPr>
            <a:r>
              <a:rPr lang="cs-CZ" sz="2400" dirty="0"/>
              <a:t>Dichlorodihydrofluorescein </a:t>
            </a:r>
            <a:r>
              <a:rPr lang="cs-CZ" sz="2400" dirty="0" err="1"/>
              <a:t>diacetate</a:t>
            </a:r>
            <a:r>
              <a:rPr lang="cs-CZ" sz="2400" dirty="0"/>
              <a:t>:</a:t>
            </a:r>
          </a:p>
          <a:p>
            <a:pPr marL="1792288">
              <a:tabLst>
                <a:tab pos="6096000" algn="l"/>
              </a:tabLst>
            </a:pPr>
            <a:r>
              <a:rPr lang="cs-CZ" sz="2400" dirty="0"/>
              <a:t>peroxid vodíku, </a:t>
            </a:r>
            <a:r>
              <a:rPr lang="cs-CZ" sz="2400" dirty="0" err="1"/>
              <a:t>peroxynitrit</a:t>
            </a:r>
            <a:endParaRPr lang="cs-CZ" sz="2400" dirty="0"/>
          </a:p>
          <a:p>
            <a:pPr marL="1081088">
              <a:tabLst>
                <a:tab pos="6096000" algn="l"/>
              </a:tabLst>
            </a:pPr>
            <a:r>
              <a:rPr lang="cs-CZ" sz="2400" dirty="0"/>
              <a:t>Dihydrorhodamine 123:</a:t>
            </a:r>
          </a:p>
          <a:p>
            <a:pPr marL="1792288">
              <a:tabLst>
                <a:tab pos="6096000" algn="l"/>
              </a:tabLst>
            </a:pPr>
            <a:r>
              <a:rPr lang="cs-CZ" sz="2400" dirty="0"/>
              <a:t>peroxid vodíku, </a:t>
            </a:r>
            <a:r>
              <a:rPr lang="cs-CZ" sz="2400" dirty="0" err="1"/>
              <a:t>peroxynitrit</a:t>
            </a:r>
            <a:endParaRPr lang="cs-CZ" sz="2400" dirty="0"/>
          </a:p>
          <a:p>
            <a:pPr marL="1081088">
              <a:tabLst>
                <a:tab pos="6096000" algn="l"/>
              </a:tabLst>
            </a:pPr>
            <a:r>
              <a:rPr lang="cs-CZ" sz="2400" dirty="0"/>
              <a:t>Dihydroethidium (</a:t>
            </a:r>
            <a:r>
              <a:rPr lang="cs-CZ" sz="2400" dirty="0" err="1"/>
              <a:t>hydroethidine</a:t>
            </a:r>
            <a:r>
              <a:rPr lang="cs-CZ" sz="2400" dirty="0"/>
              <a:t>):</a:t>
            </a:r>
          </a:p>
          <a:p>
            <a:pPr marL="1792288">
              <a:tabLst>
                <a:tab pos="6096000" algn="l"/>
              </a:tabLst>
            </a:pPr>
            <a:r>
              <a:rPr lang="cs-CZ" sz="2400" dirty="0"/>
              <a:t>superoxidový anion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oxid dusnatý:</a:t>
            </a:r>
          </a:p>
          <a:p>
            <a:pPr marL="1081088">
              <a:tabLst>
                <a:tab pos="6096000" algn="l"/>
              </a:tabLst>
            </a:pPr>
            <a:r>
              <a:rPr lang="cs-CZ" sz="2400" dirty="0"/>
              <a:t>1,2-diaminoanthroquinone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800" dirty="0"/>
          </a:p>
          <a:p>
            <a:pPr>
              <a:tabLst>
                <a:tab pos="6096000" algn="l"/>
              </a:tabLst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40A899-A109-457C-B450-878C0A534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1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51"/>
    </mc:Choice>
    <mc:Fallback>
      <p:transition spd="slow" advTm="8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Průtoková cytometrie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25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tabLst>
                <a:tab pos="6096000" algn="l"/>
              </a:tabLst>
            </a:pPr>
            <a:r>
              <a:rPr lang="cs-CZ" sz="2400" b="1" dirty="0"/>
              <a:t>Dichlorodihydrofluorescein </a:t>
            </a:r>
            <a:r>
              <a:rPr lang="cs-CZ" sz="2400" b="1" dirty="0" err="1"/>
              <a:t>diacetát</a:t>
            </a:r>
            <a:endParaRPr lang="cs-CZ" sz="2400" b="1" dirty="0"/>
          </a:p>
          <a:p>
            <a:pPr>
              <a:tabLst>
                <a:tab pos="6096000" algn="l"/>
              </a:tabLst>
            </a:pPr>
            <a:endParaRPr lang="cs-CZ" sz="2400" dirty="0"/>
          </a:p>
          <a:p>
            <a:pPr algn="just">
              <a:tabLst>
                <a:tab pos="6096000" algn="l"/>
              </a:tabLst>
            </a:pPr>
            <a:r>
              <a:rPr lang="cs-CZ" sz="2400" dirty="0"/>
              <a:t>detekce H</a:t>
            </a:r>
            <a:r>
              <a:rPr lang="cs-CZ" sz="2400" baseline="-25000" dirty="0"/>
              <a:t>2</a:t>
            </a:r>
            <a:r>
              <a:rPr lang="cs-CZ" sz="2400" dirty="0"/>
              <a:t>O</a:t>
            </a:r>
            <a:r>
              <a:rPr lang="cs-CZ" sz="2400" baseline="-25000" dirty="0"/>
              <a:t>2</a:t>
            </a:r>
            <a:r>
              <a:rPr lang="cs-CZ" sz="2400" dirty="0"/>
              <a:t> ale i dalších intracelulárních oxidantů včetně oxidů dusíku</a:t>
            </a:r>
          </a:p>
          <a:p>
            <a:pPr>
              <a:tabLst>
                <a:tab pos="6096000" algn="l"/>
              </a:tabLst>
            </a:pPr>
            <a:endParaRPr lang="cs-CZ" sz="2400" b="1" dirty="0"/>
          </a:p>
          <a:p>
            <a:pPr>
              <a:tabLst>
                <a:tab pos="6096000" algn="l"/>
              </a:tabLst>
            </a:pPr>
            <a:r>
              <a:rPr lang="cs-CZ" sz="2400" b="1" dirty="0"/>
              <a:t>Výhody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shodná vlnová délka s fluoresceinem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používána nejdelší dobu (od roku 1983)</a:t>
            </a:r>
          </a:p>
          <a:p>
            <a:pPr>
              <a:tabLst>
                <a:tab pos="6096000" algn="l"/>
              </a:tabLst>
            </a:pPr>
            <a:endParaRPr lang="cs-CZ" sz="2400" b="1" dirty="0"/>
          </a:p>
          <a:p>
            <a:pPr>
              <a:tabLst>
                <a:tab pos="6096000" algn="l"/>
              </a:tabLst>
            </a:pPr>
            <a:r>
              <a:rPr lang="cs-CZ" sz="2400" b="1" dirty="0"/>
              <a:t>Nevýhody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unikání z buněk - nelze fixovat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vysoká citlivost vůči světlu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toxicita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B7F50FE-E138-49D0-A37F-A21912E3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5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91"/>
    </mc:Choice>
    <mc:Fallback>
      <p:transition spd="slow" advTm="7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Průtoková cytometrie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26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tabLst>
                <a:tab pos="6096000" algn="l"/>
              </a:tabLst>
            </a:pPr>
            <a:r>
              <a:rPr lang="cs-CZ" sz="2400" b="1" dirty="0" err="1"/>
              <a:t>Dihydrorhodamin</a:t>
            </a:r>
            <a:endParaRPr lang="cs-CZ" sz="2400" b="1" dirty="0"/>
          </a:p>
          <a:p>
            <a:pPr>
              <a:tabLst>
                <a:tab pos="6096000" algn="l"/>
              </a:tabLst>
            </a:pPr>
            <a:endParaRPr lang="cs-CZ" sz="2400" dirty="0"/>
          </a:p>
          <a:p>
            <a:pPr algn="just">
              <a:tabLst>
                <a:tab pos="6096000" algn="l"/>
              </a:tabLst>
            </a:pPr>
            <a:r>
              <a:rPr lang="cs-CZ" sz="2400" dirty="0"/>
              <a:t>detekce H</a:t>
            </a:r>
            <a:r>
              <a:rPr lang="cs-CZ" sz="2400" baseline="-25000" dirty="0"/>
              <a:t>2</a:t>
            </a:r>
            <a:r>
              <a:rPr lang="cs-CZ" sz="2400" dirty="0"/>
              <a:t>O</a:t>
            </a:r>
            <a:r>
              <a:rPr lang="cs-CZ" sz="2400" baseline="-25000" dirty="0"/>
              <a:t>2</a:t>
            </a:r>
            <a:r>
              <a:rPr lang="cs-CZ" sz="2400" dirty="0"/>
              <a:t> ale i dalších intracelulárních oxidantů včetně oxidů dusíku</a:t>
            </a:r>
          </a:p>
          <a:p>
            <a:pPr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r>
              <a:rPr lang="cs-CZ" sz="2400" b="1" dirty="0"/>
              <a:t>Výhody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až 10x vyšší citlivost oproti DCFH-DA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stabilita - možnost fixace</a:t>
            </a:r>
          </a:p>
          <a:p>
            <a:pPr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r>
              <a:rPr lang="cs-CZ" sz="2400" b="1" dirty="0"/>
              <a:t>Nevýhody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nespecifická detekce oxidantů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závislost na mitochondriálním membránovém potenciálu?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C736E3-29A9-45AF-AC5F-B20B333E3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85"/>
    </mc:Choice>
    <mc:Fallback>
      <p:transition spd="slow" advTm="5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Průtoková cytometrie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27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tabLst>
                <a:tab pos="6096000" algn="l"/>
              </a:tabLst>
            </a:pPr>
            <a:r>
              <a:rPr lang="cs-CZ" sz="2400" b="1" dirty="0"/>
              <a:t>Dihydroethidium</a:t>
            </a:r>
          </a:p>
          <a:p>
            <a:pPr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r>
              <a:rPr lang="cs-CZ" sz="2400" dirty="0"/>
              <a:t>detekce O</a:t>
            </a:r>
            <a:r>
              <a:rPr lang="cs-CZ" sz="2400" baseline="-25000" dirty="0"/>
              <a:t>2</a:t>
            </a:r>
            <a:r>
              <a:rPr lang="cs-CZ" sz="2400" baseline="30000" dirty="0"/>
              <a:t>-•</a:t>
            </a:r>
          </a:p>
          <a:p>
            <a:pPr>
              <a:tabLst>
                <a:tab pos="6096000" algn="l"/>
              </a:tabLst>
            </a:pPr>
            <a:endParaRPr lang="cs-CZ" sz="2400" baseline="30000" dirty="0"/>
          </a:p>
          <a:p>
            <a:pPr>
              <a:tabLst>
                <a:tab pos="6096000" algn="l"/>
              </a:tabLst>
            </a:pPr>
            <a:r>
              <a:rPr lang="cs-CZ" sz="2400" b="1" dirty="0"/>
              <a:t>Výhody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dobrá specificita pro O</a:t>
            </a:r>
            <a:r>
              <a:rPr lang="cs-CZ" sz="2400" baseline="-25000" dirty="0"/>
              <a:t>2</a:t>
            </a:r>
            <a:r>
              <a:rPr lang="cs-CZ" sz="2400" baseline="30000" dirty="0"/>
              <a:t>-•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stabilita - možnost fixace</a:t>
            </a:r>
          </a:p>
          <a:p>
            <a:pPr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r>
              <a:rPr lang="cs-CZ" sz="2400" b="1" dirty="0"/>
              <a:t>Nevýhody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HE katalyzuje </a:t>
            </a:r>
            <a:r>
              <a:rPr lang="cs-CZ" sz="2400" dirty="0" err="1"/>
              <a:t>dismutaci</a:t>
            </a:r>
            <a:r>
              <a:rPr lang="cs-CZ" sz="2400" dirty="0"/>
              <a:t> O</a:t>
            </a:r>
            <a:r>
              <a:rPr lang="cs-CZ" sz="2400" baseline="-25000" dirty="0"/>
              <a:t>2</a:t>
            </a:r>
            <a:r>
              <a:rPr lang="cs-CZ" sz="2400" baseline="30000" dirty="0"/>
              <a:t>-•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toxický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nelze použít současně s PI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55D1E1-B3AB-496C-ABEA-4A5A0EA2F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7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6"/>
    </mc:Choice>
    <mc:Fallback>
      <p:transition spd="slow" advTm="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/>
              <a:t>Průtoková cytometrie</a:t>
            </a:r>
            <a:endParaRPr lang="cs-CZ" sz="4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28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povrchové antigeny:</a:t>
            </a:r>
          </a:p>
          <a:p>
            <a:pPr marL="1081088">
              <a:tabLst>
                <a:tab pos="6096000" algn="l"/>
              </a:tabLst>
            </a:pPr>
            <a:r>
              <a:rPr lang="cs-CZ" sz="2400" dirty="0" err="1"/>
              <a:t>Mab</a:t>
            </a:r>
            <a:r>
              <a:rPr lang="cs-CZ" sz="2400" dirty="0"/>
              <a:t> značené různými fluorescenčními značkami</a:t>
            </a:r>
          </a:p>
          <a:p>
            <a:pPr marL="1081088">
              <a:tabLst>
                <a:tab pos="6096000" algn="l"/>
              </a:tabLst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buněčný cyklus, buněčná </a:t>
            </a:r>
            <a:r>
              <a:rPr lang="cs-CZ" sz="2400" b="1" dirty="0" err="1"/>
              <a:t>viabilita</a:t>
            </a:r>
            <a:r>
              <a:rPr lang="cs-CZ" sz="2400" b="1" dirty="0"/>
              <a:t>:</a:t>
            </a:r>
          </a:p>
          <a:p>
            <a:pPr marL="1081088">
              <a:tabLst>
                <a:tab pos="6096000" algn="l"/>
              </a:tabLst>
            </a:pPr>
            <a:r>
              <a:rPr lang="cs-CZ" sz="2400" dirty="0" err="1"/>
              <a:t>Propidium</a:t>
            </a:r>
            <a:r>
              <a:rPr lang="cs-CZ" sz="2400" dirty="0"/>
              <a:t> </a:t>
            </a:r>
            <a:r>
              <a:rPr lang="cs-CZ" sz="2400" dirty="0" err="1"/>
              <a:t>iodide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>
              <a:tabLst>
                <a:tab pos="6096000" algn="l"/>
              </a:tabLst>
            </a:pP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0CD732-3F88-4B1D-BFF5-09D0C8D16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1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24"/>
    </mc:Choice>
    <mc:Fallback>
      <p:transition spd="slow" advTm="9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EPR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29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tabLst>
                <a:tab pos="6096000" algn="l"/>
              </a:tabLst>
            </a:pPr>
            <a:r>
              <a:rPr lang="cs-CZ" sz="2400" dirty="0"/>
              <a:t>Metody využívající existence spinu a jeho chování v silném magnetickém poli. Podle toho, zda se jedná o spin elektronu nebo jádra se dělí spektroskopické metody na nukleární a elektronové.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Nukleární magnetická rezonance (NMR)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Nukleární kvadrupólová rezonance (NQR)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Elektronová paramagnetická rezonance (EPR)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 err="1"/>
              <a:t>Muonovárezonance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dirty="0"/>
          </a:p>
          <a:p>
            <a:pPr algn="just">
              <a:tabLst>
                <a:tab pos="6096000" algn="l"/>
              </a:tabLst>
            </a:pPr>
            <a:r>
              <a:rPr lang="cs-CZ" sz="2400" dirty="0"/>
              <a:t>Objevena 1945. Metoda je založena na měření absorpce a emise elektromagnetického záření (mikrovlny) elektronů.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7B4A68-3497-4C65-87F3-71BF29FA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17"/>
    </mc:Choice>
    <mc:Fallback>
      <p:transition spd="slow" advTm="5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58618" y="175491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Oxidační stres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58636C1-D8CF-48E6-9F01-95E69B001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99" y="1482916"/>
            <a:ext cx="7249801" cy="389216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9DB9EB0-A02C-4FB0-9A43-9E570DB4C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30"/>
    </mc:Choice>
    <mc:Fallback>
      <p:transition spd="slow" advTm="7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EPR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30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tabLst>
                <a:tab pos="6096000" algn="l"/>
              </a:tabLst>
            </a:pPr>
            <a:r>
              <a:rPr lang="cs-CZ" sz="2400" dirty="0"/>
              <a:t>Na vzájemné interakci elektronového momentu hybnosti s vnějším magnetickým polem je založena elektronová paramagnetická rezonance (EPR), nazývaná také elektronová spinová rezonance (ESR).</a:t>
            </a:r>
          </a:p>
          <a:p>
            <a:pPr algn="just">
              <a:tabLst>
                <a:tab pos="6096000" algn="l"/>
              </a:tabLst>
            </a:pPr>
            <a:endParaRPr lang="cs-CZ" sz="2400" dirty="0"/>
          </a:p>
          <a:p>
            <a:pPr algn="just">
              <a:tabLst>
                <a:tab pos="6096000" algn="l"/>
              </a:tabLst>
            </a:pPr>
            <a:r>
              <a:rPr lang="cs-CZ" sz="2400" dirty="0"/>
              <a:t>EPR spektroskopie často neumožňuje přímé stanovení krátce žijících radikálů bez použití složitých experimentálních postupů (měření při nízkých teplotách, použití tzv. </a:t>
            </a:r>
            <a:r>
              <a:rPr lang="cs-CZ" sz="2400" dirty="0" err="1"/>
              <a:t>flow</a:t>
            </a:r>
            <a:r>
              <a:rPr lang="cs-CZ" sz="2400" dirty="0"/>
              <a:t>-techniky apod.). Aby se umožnilo stanovení krátce žijících radikálů i bez použití speciálních postupů, byla v šedesátých letech vyvinuta metoda spin-</a:t>
            </a:r>
            <a:r>
              <a:rPr lang="cs-CZ" sz="2400" dirty="0" err="1"/>
              <a:t>trappingu</a:t>
            </a:r>
            <a:r>
              <a:rPr lang="cs-CZ" sz="24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68CDF86-6773-4B83-819A-CC673D629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6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89"/>
    </mc:Choice>
    <mc:Fallback>
      <p:transition spd="slow" advTm="8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EPR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31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25825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tabLst>
                <a:tab pos="6096000" algn="l"/>
              </a:tabLst>
            </a:pPr>
            <a:r>
              <a:rPr lang="cs-CZ" sz="2400" dirty="0"/>
              <a:t>Metoda EPR je použitelná pro systémy s nenulovým spinem, tj. pro systémy, které obsahují alespoň 1 nepárový elektron. Jsou to např. paramagnetické ionty některých přechodných kovů nebo vzácných zemin s částečně zaplněnými </a:t>
            </a:r>
            <a:r>
              <a:rPr lang="cs-CZ" sz="2400" i="1" dirty="0"/>
              <a:t>d</a:t>
            </a:r>
            <a:r>
              <a:rPr lang="cs-CZ" sz="2400" dirty="0"/>
              <a:t> a </a:t>
            </a:r>
            <a:r>
              <a:rPr lang="cs-CZ" sz="2400" i="1" dirty="0"/>
              <a:t>f</a:t>
            </a:r>
            <a:r>
              <a:rPr lang="cs-CZ" sz="2400" dirty="0"/>
              <a:t> orbitaly jako </a:t>
            </a:r>
            <a:r>
              <a:rPr lang="cs-CZ" sz="2400" dirty="0" err="1"/>
              <a:t>Cu</a:t>
            </a:r>
            <a:r>
              <a:rPr lang="cs-CZ" sz="2400" dirty="0"/>
              <a:t>(II), </a:t>
            </a:r>
            <a:r>
              <a:rPr lang="cs-CZ" sz="2400" dirty="0" err="1"/>
              <a:t>Mn</a:t>
            </a:r>
            <a:r>
              <a:rPr lang="cs-CZ" sz="2400" dirty="0"/>
              <a:t>(II), </a:t>
            </a:r>
            <a:r>
              <a:rPr lang="cs-CZ" sz="2400" dirty="0" err="1"/>
              <a:t>Cr</a:t>
            </a:r>
            <a:r>
              <a:rPr lang="cs-CZ" sz="2400" dirty="0"/>
              <a:t>(III,IV), V(IV) a organické radikály.</a:t>
            </a:r>
          </a:p>
          <a:p>
            <a:pPr algn="just">
              <a:tabLst>
                <a:tab pos="6096000" algn="l"/>
              </a:tabLst>
            </a:pPr>
            <a:endParaRPr lang="cs-CZ" sz="2400" dirty="0"/>
          </a:p>
          <a:p>
            <a:pPr algn="just">
              <a:tabLst>
                <a:tab pos="6096000" algn="l"/>
              </a:tabLst>
            </a:pPr>
            <a:r>
              <a:rPr lang="cs-CZ" sz="2400" dirty="0"/>
              <a:t>Působením magnetického pole dojde k rozštěpení původního energetického stavu E</a:t>
            </a:r>
            <a:r>
              <a:rPr lang="cs-CZ" sz="2400" baseline="-25000" dirty="0"/>
              <a:t>0</a:t>
            </a:r>
            <a:r>
              <a:rPr lang="cs-CZ" sz="2400" dirty="0"/>
              <a:t> na energetické hladiny, odpovídající jednotlivým prostorovým orientacím celkového momentu hybnosti.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4DD109-7065-43E5-A1F5-8813476CB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3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92"/>
    </mc:Choice>
    <mc:Fallback>
      <p:transition spd="slow" advTm="67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EPR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32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048" y="1210919"/>
            <a:ext cx="6471901" cy="497620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16BEAC-FCFD-4B8C-BF73-6BD877814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6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4"/>
    </mc:Choice>
    <mc:Fallback>
      <p:transition spd="slow" advTm="3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EPR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33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49" y="1667091"/>
            <a:ext cx="7148701" cy="352381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CAC541-544A-4884-8633-3E50971E0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8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45"/>
    </mc:Choice>
    <mc:Fallback>
      <p:transition spd="slow" advTm="8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Spektrometrie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34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04982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aktivita MPO:</a:t>
            </a:r>
          </a:p>
          <a:p>
            <a:pPr marL="720725" algn="just">
              <a:tabLst>
                <a:tab pos="6096000" algn="l"/>
              </a:tabLst>
            </a:pPr>
            <a:r>
              <a:rPr lang="cs-CZ" sz="2400" dirty="0"/>
              <a:t>o-dianisidine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lipidová </a:t>
            </a:r>
            <a:r>
              <a:rPr lang="cs-CZ" sz="2400" b="1" dirty="0" err="1"/>
              <a:t>peroxidace</a:t>
            </a:r>
            <a:r>
              <a:rPr lang="cs-CZ" sz="2400" b="1" dirty="0"/>
              <a:t>:</a:t>
            </a:r>
          </a:p>
          <a:p>
            <a:pPr marL="720725" algn="just">
              <a:tabLst>
                <a:tab pos="6096000" algn="l"/>
              </a:tabLst>
            </a:pPr>
            <a:r>
              <a:rPr lang="cs-CZ" sz="2400" dirty="0"/>
              <a:t>koncentrace TBARS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jednotlivé antioxidanty:</a:t>
            </a:r>
          </a:p>
          <a:p>
            <a:pPr marL="720725" algn="just">
              <a:tabLst>
                <a:tab pos="6096000" algn="l"/>
              </a:tabLst>
            </a:pPr>
            <a:r>
              <a:rPr lang="cs-CZ" sz="2400" dirty="0"/>
              <a:t>kyselina močová, kyselina askorbová, albumin, bilirubin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oxid dusnatý:</a:t>
            </a:r>
          </a:p>
          <a:p>
            <a:pPr marL="720725" algn="just">
              <a:tabLst>
                <a:tab pos="6096000" algn="l"/>
              </a:tabLst>
            </a:pPr>
            <a:r>
              <a:rPr lang="cs-CZ" sz="2400" dirty="0" err="1"/>
              <a:t>Griessova</a:t>
            </a:r>
            <a:r>
              <a:rPr lang="cs-CZ" sz="2400" dirty="0"/>
              <a:t> reakce (nitrity, nitráty)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 err="1"/>
              <a:t>viabilita</a:t>
            </a:r>
            <a:r>
              <a:rPr lang="cs-CZ" sz="2400" b="1" dirty="0"/>
              <a:t>, cytotoxicita, buněčná proliferace:</a:t>
            </a:r>
          </a:p>
          <a:p>
            <a:pPr marL="720725" algn="just">
              <a:tabLst>
                <a:tab pos="6096000" algn="l"/>
              </a:tabLst>
            </a:pPr>
            <a:r>
              <a:rPr lang="cs-CZ" sz="2400" dirty="0"/>
              <a:t>MTT test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3E1FA6-BD0C-4930-90D9-0E77107E0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1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42"/>
    </mc:Choice>
    <mc:Fallback>
      <p:transition spd="slow" advTm="15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Elektrochemie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35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18E19B6-CCAF-4AEA-8329-97B3F2B3E201}"/>
              </a:ext>
            </a:extLst>
          </p:cNvPr>
          <p:cNvGrpSpPr/>
          <p:nvPr/>
        </p:nvGrpSpPr>
        <p:grpSpPr>
          <a:xfrm>
            <a:off x="353806" y="1041688"/>
            <a:ext cx="8436387" cy="5469516"/>
            <a:chOff x="356631" y="1041688"/>
            <a:chExt cx="8436387" cy="5469516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3CEB7AB-07F8-4003-A5BD-9AC0B3B19B47}"/>
                </a:ext>
              </a:extLst>
            </p:cNvPr>
            <p:cNvSpPr txBox="1"/>
            <p:nvPr/>
          </p:nvSpPr>
          <p:spPr>
            <a:xfrm>
              <a:off x="628650" y="1283422"/>
              <a:ext cx="7934036" cy="5227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cs-CZ" sz="2800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A4AB6CD-6965-4F89-A084-2FF6B8E95119}"/>
                </a:ext>
              </a:extLst>
            </p:cNvPr>
            <p:cNvSpPr/>
            <p:nvPr/>
          </p:nvSpPr>
          <p:spPr>
            <a:xfrm>
              <a:off x="5246255" y="1041688"/>
              <a:ext cx="3269095" cy="2560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36AC198-EB8B-4C0D-9EA1-F8A74984F531}"/>
                </a:ext>
              </a:extLst>
            </p:cNvPr>
            <p:cNvSpPr/>
            <p:nvPr/>
          </p:nvSpPr>
          <p:spPr>
            <a:xfrm>
              <a:off x="356631" y="6146079"/>
              <a:ext cx="8436387" cy="2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04982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oxid dusnatý:</a:t>
            </a:r>
          </a:p>
          <a:p>
            <a:pPr marL="1081088" algn="just">
              <a:tabLst>
                <a:tab pos="6096000" algn="l"/>
              </a:tabLst>
            </a:pPr>
            <a:r>
              <a:rPr lang="cs-CZ" sz="2400" dirty="0"/>
              <a:t>Selektivní elektroda pro NO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ostatní RKM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dirty="0"/>
              <a:t>stanovení spotřeby kyslíku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0B5F83-E3FD-4812-BAAE-F601180C5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68"/>
    </mc:Choice>
    <mc:Fallback>
      <p:transition spd="slow" advTm="10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14890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Poškození biologických makromolekul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36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04982" y="1958110"/>
            <a:ext cx="7934036" cy="455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Lipidová </a:t>
            </a:r>
            <a:r>
              <a:rPr lang="cs-CZ" sz="2400" b="1" dirty="0" err="1"/>
              <a:t>peroxidace</a:t>
            </a:r>
            <a:endParaRPr lang="cs-CZ" sz="2400" b="1" dirty="0"/>
          </a:p>
          <a:p>
            <a:pPr marL="360363" algn="just">
              <a:tabLst>
                <a:tab pos="6096000" algn="l"/>
              </a:tabLst>
            </a:pPr>
            <a:r>
              <a:rPr lang="cs-CZ" sz="2400" dirty="0"/>
              <a:t>Stanovení konjugovaných dienů pomocí CL</a:t>
            </a:r>
          </a:p>
          <a:p>
            <a:pPr marL="360363" algn="just">
              <a:tabLst>
                <a:tab pos="6096000" algn="l"/>
              </a:tabLst>
            </a:pPr>
            <a:r>
              <a:rPr lang="cs-CZ" sz="2400" dirty="0"/>
              <a:t>Stanovení MDA spektrofotometricky, HPLC</a:t>
            </a:r>
          </a:p>
          <a:p>
            <a:pPr marL="360363" algn="just">
              <a:tabLst>
                <a:tab pos="6096000" algn="l"/>
              </a:tabLst>
            </a:pPr>
            <a:r>
              <a:rPr lang="cs-CZ" sz="2400" dirty="0"/>
              <a:t>Stanovení 4-hydroxynonenalu (spektrometrie, GC-MS)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D91B52-2FEF-4FEB-8DC2-A63CC3A9D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4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02"/>
    </mc:Choice>
    <mc:Fallback>
      <p:transition spd="slow" advTm="139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14890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Poškození biologických makromolekul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37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04981" y="1985819"/>
            <a:ext cx="7934036" cy="455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0363" indent="-360363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Oxidační poškození bílkovin</a:t>
            </a:r>
          </a:p>
          <a:p>
            <a:pPr marL="360363" algn="just">
              <a:tabLst>
                <a:tab pos="6096000" algn="l"/>
              </a:tabLst>
            </a:pPr>
            <a:r>
              <a:rPr lang="cs-CZ" sz="2400" dirty="0"/>
              <a:t>Stanovení karbonylových skupin proteinů (HPLC, spektrometrie)</a:t>
            </a:r>
          </a:p>
          <a:p>
            <a:pPr marL="360363" algn="just">
              <a:tabLst>
                <a:tab pos="6096000" algn="l"/>
              </a:tabLst>
            </a:pPr>
            <a:r>
              <a:rPr lang="cs-CZ" sz="2400" dirty="0"/>
              <a:t>Stanovení proteinových hydroperoxidů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FBE3F2-441C-40F1-8768-C7FEFA0AA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9005" y="61428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3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40"/>
    </mc:Choice>
    <mc:Fallback>
      <p:transition spd="slow" advTm="2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14890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Poškození biologických makromolekul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38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23069C-B99F-45B1-8B30-8C293AD43BA1}"/>
              </a:ext>
            </a:extLst>
          </p:cNvPr>
          <p:cNvSpPr txBox="1"/>
          <p:nvPr/>
        </p:nvSpPr>
        <p:spPr>
          <a:xfrm>
            <a:off x="604981" y="1985819"/>
            <a:ext cx="7934036" cy="455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0363" indent="-360363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r>
              <a:rPr lang="cs-CZ" sz="2400" b="1" dirty="0"/>
              <a:t>Oxidační poškození DNA</a:t>
            </a:r>
          </a:p>
          <a:p>
            <a:pPr marL="360363" algn="just">
              <a:tabLst>
                <a:tab pos="6096000" algn="l"/>
              </a:tabLst>
            </a:pPr>
            <a:r>
              <a:rPr lang="cs-CZ" sz="2400" dirty="0"/>
              <a:t>Stanovení 8-hydroxy-deoxy-guanosinu (8-OHdG)</a:t>
            </a:r>
          </a:p>
          <a:p>
            <a:pPr marL="360363" algn="just">
              <a:tabLst>
                <a:tab pos="6096000" algn="l"/>
              </a:tabLst>
            </a:pPr>
            <a:r>
              <a:rPr lang="cs-CZ" sz="2400" dirty="0"/>
              <a:t>- HPLC, GC-MS</a:t>
            </a:r>
          </a:p>
          <a:p>
            <a:pPr marL="360363" indent="-360363" algn="just">
              <a:buFont typeface="Arial" panose="020B0604020202020204" pitchFamily="34" charset="0"/>
              <a:buChar char="•"/>
              <a:tabLst>
                <a:tab pos="6096000" algn="l"/>
              </a:tabLst>
            </a:pPr>
            <a:endParaRPr lang="cs-CZ" sz="2400" b="1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2AC0E4-716D-47D3-A514-DAEFBAC0E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1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46"/>
    </mc:Choice>
    <mc:Fallback>
      <p:transition spd="slow" advTm="37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58618" y="175491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Oxidační stres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4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E2F102B-8059-470C-8C1C-09E6D7ABC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17" y="1340857"/>
            <a:ext cx="5484437" cy="475529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578472C-6BD6-4656-A75E-617FBAFFD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99"/>
    </mc:Choice>
    <mc:Fallback>
      <p:transition spd="slow" advTm="19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58618" y="175491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Metody stanovení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CEB7AB-07F8-4003-A5BD-9AC0B3B19B47}"/>
              </a:ext>
            </a:extLst>
          </p:cNvPr>
          <p:cNvSpPr txBox="1"/>
          <p:nvPr/>
        </p:nvSpPr>
        <p:spPr>
          <a:xfrm>
            <a:off x="628650" y="1311131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volných radikálů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aktivity zdrojů volných radikálů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antioxidační aktivity biologických vzorků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jednotlivých antioxidantů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poškození biologických makromolekul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5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BB86ADC-EA9F-4057-B22D-ED888BCD2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2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00"/>
    </mc:Choice>
    <mc:Fallback>
      <p:transition spd="slow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58618" y="175491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Metody stanovení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CEB7AB-07F8-4003-A5BD-9AC0B3B19B47}"/>
              </a:ext>
            </a:extLst>
          </p:cNvPr>
          <p:cNvSpPr txBox="1"/>
          <p:nvPr/>
        </p:nvSpPr>
        <p:spPr>
          <a:xfrm>
            <a:off x="628650" y="1311131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Chemiluminiscence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Spektrofotometrie</a:t>
            </a:r>
          </a:p>
          <a:p>
            <a:pPr lvl="2"/>
            <a:r>
              <a:rPr lang="cs-CZ" sz="2400" dirty="0"/>
              <a:t>NBT-test</a:t>
            </a:r>
          </a:p>
          <a:p>
            <a:pPr lvl="2"/>
            <a:r>
              <a:rPr lang="cs-CZ" sz="2400" dirty="0"/>
              <a:t>redukce cytochromu 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Elektronová spinová resonance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Elektrochemie</a:t>
            </a:r>
          </a:p>
          <a:p>
            <a:pPr lvl="2"/>
            <a:r>
              <a:rPr lang="cs-CZ" sz="2400" dirty="0"/>
              <a:t>stanovení spotřeby kyslíku</a:t>
            </a:r>
          </a:p>
          <a:p>
            <a:pPr lvl="2"/>
            <a:r>
              <a:rPr lang="cs-CZ" sz="2400" dirty="0"/>
              <a:t>detekce 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Fluorimetrie</a:t>
            </a:r>
            <a:r>
              <a:rPr lang="cs-CZ" sz="2400" dirty="0"/>
              <a:t> (průtoková </a:t>
            </a:r>
            <a:r>
              <a:rPr lang="cs-CZ" sz="2400" dirty="0" err="1"/>
              <a:t>cytometrie</a:t>
            </a:r>
            <a:r>
              <a:rPr lang="cs-CZ" sz="2400" dirty="0"/>
              <a:t>)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6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0C6A34-1D8D-4B77-890D-B634F170C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72"/>
    </mc:Choice>
    <mc:Fallback>
      <p:transition spd="slow" advTm="16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58618" y="175491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 err="1"/>
              <a:t>Chemiluminescence</a:t>
            </a:r>
            <a:endParaRPr lang="cs-CZ" sz="4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CEB7AB-07F8-4003-A5BD-9AC0B3B19B47}"/>
              </a:ext>
            </a:extLst>
          </p:cNvPr>
          <p:cNvSpPr txBox="1"/>
          <p:nvPr/>
        </p:nvSpPr>
        <p:spPr>
          <a:xfrm>
            <a:off x="628650" y="1311131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cs-CZ" sz="2400" dirty="0"/>
              <a:t>Luminofory jsou oxidovány RMKD. Při návratu do základního energetického stavu emitují fotony. Jejich detekce je možná pomocí </a:t>
            </a:r>
            <a:r>
              <a:rPr lang="cs-CZ" sz="2400" dirty="0" err="1"/>
              <a:t>luminometrů</a:t>
            </a:r>
            <a:r>
              <a:rPr lang="cs-CZ" sz="2400" dirty="0"/>
              <a:t> nebo scintilačních spektrofotometrů.</a:t>
            </a:r>
          </a:p>
          <a:p>
            <a:endParaRPr lang="cs-CZ" sz="2400" dirty="0"/>
          </a:p>
          <a:p>
            <a:r>
              <a:rPr lang="cs-CZ" sz="2400" u="sng" dirty="0"/>
              <a:t>Nejčastěji používané luminofory:</a:t>
            </a:r>
          </a:p>
          <a:p>
            <a:r>
              <a:rPr lang="cs-CZ" sz="2400" dirty="0"/>
              <a:t>-</a:t>
            </a:r>
            <a:r>
              <a:rPr lang="cs-CZ" sz="2400" dirty="0" err="1"/>
              <a:t>Luminol</a:t>
            </a:r>
            <a:endParaRPr lang="cs-CZ" sz="2400" dirty="0"/>
          </a:p>
          <a:p>
            <a:r>
              <a:rPr lang="cs-CZ" sz="2400" dirty="0"/>
              <a:t>-</a:t>
            </a:r>
            <a:r>
              <a:rPr lang="cs-CZ" sz="2400" dirty="0" err="1"/>
              <a:t>Lucigenin</a:t>
            </a:r>
            <a:endParaRPr lang="cs-CZ" sz="2400" dirty="0"/>
          </a:p>
          <a:p>
            <a:r>
              <a:rPr lang="cs-CZ" sz="2400" dirty="0"/>
              <a:t>-</a:t>
            </a:r>
            <a:r>
              <a:rPr lang="cs-CZ" sz="2400" dirty="0" err="1"/>
              <a:t>Isoluminol</a:t>
            </a:r>
            <a:endParaRPr lang="cs-CZ" sz="2400" dirty="0"/>
          </a:p>
          <a:p>
            <a:r>
              <a:rPr lang="cs-CZ" sz="2400" dirty="0"/>
              <a:t>-</a:t>
            </a:r>
            <a:r>
              <a:rPr lang="cs-CZ" sz="2400" dirty="0" err="1"/>
              <a:t>Pholasin</a:t>
            </a:r>
            <a:endParaRPr lang="cs-CZ" sz="24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7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C7DE01D-9332-458E-93B4-2FDE9EC9C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509" y="3511697"/>
            <a:ext cx="3658177" cy="284465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51A7EBA-E8F4-480D-9D72-CAAFA3D12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46"/>
    </mc:Choice>
    <mc:Fallback>
      <p:transition spd="slow" advTm="13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 err="1"/>
              <a:t>Chemiluminescence</a:t>
            </a:r>
            <a:endParaRPr lang="cs-CZ" sz="4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CEB7AB-07F8-4003-A5BD-9AC0B3B19B47}"/>
              </a:ext>
            </a:extLst>
          </p:cNvPr>
          <p:cNvSpPr txBox="1"/>
          <p:nvPr/>
        </p:nvSpPr>
        <p:spPr>
          <a:xfrm>
            <a:off x="628650" y="1311131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cs-CZ" sz="2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8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81E282-C7FF-4868-935A-A51BDACE7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68" y="1767998"/>
            <a:ext cx="7345261" cy="413148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5B1923-0C84-4762-A9CA-0FAC92F76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02"/>
    </mc:Choice>
    <mc:Fallback>
      <p:transition spd="slow" advTm="3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8E8AF7-0524-4CC4-AF57-1E1C6C5D1635}"/>
              </a:ext>
            </a:extLst>
          </p:cNvPr>
          <p:cNvSpPr txBox="1"/>
          <p:nvPr/>
        </p:nvSpPr>
        <p:spPr>
          <a:xfrm>
            <a:off x="249381" y="136524"/>
            <a:ext cx="8645237" cy="905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4800" dirty="0"/>
              <a:t>CL fagocytů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CEB7AB-07F8-4003-A5BD-9AC0B3B19B47}"/>
              </a:ext>
            </a:extLst>
          </p:cNvPr>
          <p:cNvSpPr txBox="1"/>
          <p:nvPr/>
        </p:nvSpPr>
        <p:spPr>
          <a:xfrm>
            <a:off x="628650" y="1283422"/>
            <a:ext cx="7934036" cy="5227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cs-CZ" sz="280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4603C-A95B-4452-8865-3996710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5F0-9A63-4A59-A308-9FB2B0C677AA}" type="slidenum">
              <a:rPr lang="cs-CZ" smtClean="0"/>
              <a:t>9</a:t>
            </a:fld>
            <a:endParaRPr 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801DD180-E9A5-432A-AC42-B1EE4182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3CB-D5E8-4FE0-85C8-4B841FC30528}" type="datetime1">
              <a:rPr lang="cs-CZ" smtClean="0"/>
              <a:t>30.03.2020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027886A-9551-4C02-9542-37C52E206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28" y="1198382"/>
            <a:ext cx="8083141" cy="500127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7BC5EB-48B1-4B83-B3BD-1489ED12F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0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98"/>
    </mc:Choice>
    <mc:Fallback>
      <p:transition spd="slow" advTm="7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</TotalTime>
  <Words>893</Words>
  <Application>Microsoft Office PowerPoint</Application>
  <PresentationFormat>Předvádění na obrazovce (4:3)</PresentationFormat>
  <Paragraphs>321</Paragraphs>
  <Slides>38</Slides>
  <Notes>0</Notes>
  <HiddenSlides>0</HiddenSlides>
  <MMClips>38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Motiv Office</vt:lpstr>
      <vt:lpstr>  Metody výzkumu patofyziologie volných radikálů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Metody výzkumu patofyziologie volných radikálů</dc:title>
  <dc:creator>Milan</dc:creator>
  <cp:lastModifiedBy>Milan</cp:lastModifiedBy>
  <cp:revision>29</cp:revision>
  <dcterms:created xsi:type="dcterms:W3CDTF">2019-03-25T06:07:52Z</dcterms:created>
  <dcterms:modified xsi:type="dcterms:W3CDTF">2020-03-30T13:57:41Z</dcterms:modified>
</cp:coreProperties>
</file>