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62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4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1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2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3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88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3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643C-DE91-4FC2-BE49-22F3EFA7EEC9}" type="datetimeFigureOut">
              <a:rPr lang="cs-CZ" smtClean="0"/>
              <a:t>17.2.2020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96A2-78D4-4998-9B4B-561940806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781300"/>
            <a:ext cx="8229600" cy="3024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latin typeface="Arial" charset="0"/>
              </a:rPr>
              <a:t>Literatura: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Bartůňková J.: Imunodeficience, </a:t>
            </a:r>
            <a:r>
              <a:rPr lang="cs-CZ" altLang="cs-CZ" sz="2000" dirty="0" err="1" smtClean="0"/>
              <a:t>Grada</a:t>
            </a:r>
            <a:r>
              <a:rPr lang="cs-CZ" altLang="cs-CZ" sz="2000" dirty="0" smtClean="0"/>
              <a:t>, 2002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err="1" smtClean="0"/>
              <a:t>Krejsek</a:t>
            </a:r>
            <a:r>
              <a:rPr lang="cs-CZ" altLang="cs-CZ" sz="2000" dirty="0" smtClean="0"/>
              <a:t> J., Kopecký O.: Klinická imunologie, </a:t>
            </a:r>
            <a:r>
              <a:rPr lang="cs-CZ" altLang="cs-CZ" sz="2000" dirty="0" err="1" smtClean="0"/>
              <a:t>Nucleus</a:t>
            </a:r>
            <a:r>
              <a:rPr lang="cs-CZ" altLang="cs-CZ" sz="2000" smtClean="0"/>
              <a:t> HK </a:t>
            </a:r>
            <a:r>
              <a:rPr lang="cs-CZ" altLang="cs-CZ" sz="2000" dirty="0" smtClean="0"/>
              <a:t>2004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err="1" smtClean="0"/>
              <a:t>Fölsch</a:t>
            </a:r>
            <a:r>
              <a:rPr lang="cs-CZ" altLang="cs-CZ" sz="2000" dirty="0" smtClean="0"/>
              <a:t>, U. R., </a:t>
            </a:r>
            <a:r>
              <a:rPr lang="cs-CZ" altLang="cs-CZ" sz="2000" dirty="0" err="1" smtClean="0"/>
              <a:t>Kochsiek</a:t>
            </a:r>
            <a:r>
              <a:rPr lang="cs-CZ" altLang="cs-CZ" sz="2000" dirty="0" smtClean="0"/>
              <a:t>, K., Schmidt R. F.: Patologická fyziologie, </a:t>
            </a:r>
            <a:r>
              <a:rPr lang="cs-CZ" altLang="cs-CZ" sz="2000" dirty="0" err="1" smtClean="0"/>
              <a:t>Grada</a:t>
            </a:r>
            <a:r>
              <a:rPr lang="cs-CZ" altLang="cs-CZ" sz="2000" dirty="0" smtClean="0"/>
              <a:t>, Praha 2003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Havrdová E. a kol.: </a:t>
            </a:r>
            <a:r>
              <a:rPr lang="cs-CZ" altLang="cs-CZ" sz="2000" dirty="0" err="1" smtClean="0"/>
              <a:t>Neuroimunologie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Maxdorf</a:t>
            </a:r>
            <a:r>
              <a:rPr lang="cs-CZ" altLang="cs-CZ" sz="2000" dirty="0" smtClean="0"/>
              <a:t>, 2001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Nouza M., Nouza K.: Imunologie 98, </a:t>
            </a:r>
            <a:r>
              <a:rPr lang="cs-CZ" altLang="cs-CZ" sz="2000" dirty="0" err="1" smtClean="0"/>
              <a:t>Galén</a:t>
            </a:r>
            <a:r>
              <a:rPr lang="cs-CZ" altLang="cs-CZ" sz="2000" dirty="0" smtClean="0"/>
              <a:t>, 1999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Svoboda J.: Imunologie v klinické praxi I, </a:t>
            </a:r>
            <a:r>
              <a:rPr lang="cs-CZ" altLang="cs-CZ" sz="2000" dirty="0" err="1" smtClean="0"/>
              <a:t>Marvil</a:t>
            </a:r>
            <a:r>
              <a:rPr lang="cs-CZ" altLang="cs-CZ" sz="2000" dirty="0" smtClean="0"/>
              <a:t>, 1996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57250" y="325438"/>
            <a:ext cx="349422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b="1" dirty="0"/>
              <a:t>Imunopatologie</a:t>
            </a:r>
          </a:p>
          <a:p>
            <a:pPr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itchFamily="2" charset="2"/>
              <a:buNone/>
              <a:defRPr/>
            </a:pPr>
            <a:r>
              <a:rPr lang="cs-CZ" sz="2000" dirty="0"/>
              <a:t>jaro </a:t>
            </a:r>
            <a:r>
              <a:rPr lang="cs-CZ" sz="2000" dirty="0" smtClean="0"/>
              <a:t>2020</a:t>
            </a:r>
            <a:endParaRPr lang="cs-CZ" sz="2000" dirty="0"/>
          </a:p>
          <a:p>
            <a:pPr>
              <a:buFont typeface="Wingdings" pitchFamily="2" charset="2"/>
              <a:buNone/>
              <a:defRPr/>
            </a:pPr>
            <a:r>
              <a:rPr lang="cs-CZ" sz="1800" dirty="0"/>
              <a:t>MVDr. </a:t>
            </a:r>
            <a:r>
              <a:rPr lang="cs-CZ" sz="1800" dirty="0" smtClean="0"/>
              <a:t>Mgr. </a:t>
            </a:r>
            <a:r>
              <a:rPr lang="cs-CZ" sz="1800" dirty="0"/>
              <a:t>Monika Dušková, Ph.D. </a:t>
            </a:r>
          </a:p>
        </p:txBody>
      </p:sp>
    </p:spTree>
    <p:extLst>
      <p:ext uri="{BB962C8B-B14F-4D97-AF65-F5344CB8AC3E}">
        <p14:creationId xmlns:p14="http://schemas.microsoft.com/office/powerpoint/2010/main" val="596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 smtClean="0"/>
              <a:t>Laboratorní vyšetření: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Krevní obraz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Elektroforéza bílkovin plazmy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Základní imunologická vyšetření: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Celkový </a:t>
            </a:r>
            <a:r>
              <a:rPr lang="cs-CZ" altLang="cs-CZ" sz="2000" dirty="0" err="1" smtClean="0"/>
              <a:t>IgG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IgM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IgA</a:t>
            </a:r>
            <a:r>
              <a:rPr lang="cs-CZ" altLang="cs-CZ" sz="2000" dirty="0" smtClean="0"/>
              <a:t> (sérový)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Anti A, anti B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Specifické protilátky proti očkovacím antigenům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Počet B lymfocytů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Komplement –koncentrace složek, hemolytická aktivita, alternatívní cesta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MBP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Buněčná imunita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Fagocytóza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Další – genová a mikrobiální vyšetření, titr autoprotilátek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cs-CZ" altLang="cs-CZ" sz="2000" dirty="0" smtClean="0"/>
              <a:t>Prenatální diagnostika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4466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Kritéria diagnózy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Evropská společnost pro imunodeficience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Panamerická společnost pro imunodeficience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7030A0"/>
                </a:solidFill>
              </a:rPr>
              <a:t>skupina expertů</a:t>
            </a:r>
          </a:p>
          <a:p>
            <a:pPr>
              <a:buFontTx/>
              <a:buChar char="-"/>
            </a:pPr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2000" b="1" dirty="0" smtClean="0"/>
              <a:t>Definitivní dg.: </a:t>
            </a:r>
            <a:r>
              <a:rPr lang="cs-CZ" sz="2000" dirty="0" smtClean="0"/>
              <a:t>víc než 98% pravděpodobnost, že pacient bude během následujících 20 let mít stejnou dg.</a:t>
            </a:r>
          </a:p>
          <a:p>
            <a:endParaRPr lang="cs-CZ" sz="2000" dirty="0" smtClean="0"/>
          </a:p>
          <a:p>
            <a:r>
              <a:rPr lang="cs-CZ" sz="2000" b="1" dirty="0" smtClean="0"/>
              <a:t>Pravděpodobná dg.:</a:t>
            </a:r>
            <a:r>
              <a:rPr lang="cs-CZ" sz="2000" dirty="0" smtClean="0"/>
              <a:t> 85% …</a:t>
            </a:r>
          </a:p>
          <a:p>
            <a:endParaRPr lang="cs-CZ" sz="2000" dirty="0" smtClean="0"/>
          </a:p>
          <a:p>
            <a:r>
              <a:rPr lang="cs-CZ" sz="2000" b="1" dirty="0" smtClean="0"/>
              <a:t>Možná dg.: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5070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 smtClean="0"/>
              <a:t>Léčba imunodeficitních stavů: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Kauzální (omezené možnosti):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Transplantace kmenových buněk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Genová terapie?!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Substituční terapie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Imunoglobuliny plus antimikrobiální léčba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Celková plasma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Další aspekty péče: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očkování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výživa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psychologie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sociální oblast   </a:t>
            </a:r>
          </a:p>
        </p:txBody>
      </p:sp>
    </p:spTree>
    <p:extLst>
      <p:ext uri="{BB962C8B-B14F-4D97-AF65-F5344CB8AC3E}">
        <p14:creationId xmlns:p14="http://schemas.microsoft.com/office/powerpoint/2010/main" val="117813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Transplantace kmenových buněk krvetvorby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 těžkých buněčných a kombinovaných deficitů (SCID) a některých fagocytárních</a:t>
            </a:r>
          </a:p>
          <a:p>
            <a:endParaRPr lang="cs-CZ" sz="2000" dirty="0" smtClean="0"/>
          </a:p>
          <a:p>
            <a:r>
              <a:rPr lang="cs-CZ" sz="2000" dirty="0" smtClean="0"/>
              <a:t>Zdroj štěpu: pupečníková krev, periferní krev po stimulaci, kostní dřeň</a:t>
            </a:r>
          </a:p>
          <a:p>
            <a:endParaRPr lang="cs-CZ" sz="2000" dirty="0" smtClean="0"/>
          </a:p>
          <a:p>
            <a:r>
              <a:rPr lang="cs-CZ" sz="2000" dirty="0" smtClean="0"/>
              <a:t>Počet možných kombinací sledovaných HLA znaků (HLA A, B, C a DR je 2.10</a:t>
            </a:r>
            <a:r>
              <a:rPr lang="cs-CZ" sz="2000" baseline="30000" dirty="0" smtClean="0"/>
              <a:t>10)</a:t>
            </a:r>
          </a:p>
          <a:p>
            <a:endParaRPr lang="cs-CZ" sz="2000" baseline="30000" dirty="0" smtClean="0"/>
          </a:p>
          <a:p>
            <a:r>
              <a:rPr lang="cs-CZ" sz="2000" dirty="0" smtClean="0">
                <a:solidFill>
                  <a:srgbClr val="7030A0"/>
                </a:solidFill>
              </a:rPr>
              <a:t>Nebezpečí: </a:t>
            </a:r>
          </a:p>
          <a:p>
            <a:pPr>
              <a:buFontTx/>
              <a:buChar char="-"/>
            </a:pPr>
            <a:r>
              <a:rPr lang="cs-CZ" sz="2000" dirty="0" smtClean="0"/>
              <a:t>infekce</a:t>
            </a:r>
          </a:p>
          <a:p>
            <a:pPr>
              <a:buFontTx/>
              <a:buChar char="-"/>
            </a:pPr>
            <a:r>
              <a:rPr lang="cs-CZ" sz="2000" dirty="0" err="1" smtClean="0"/>
              <a:t>rejekce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err="1" smtClean="0"/>
              <a:t>GvH</a:t>
            </a:r>
            <a:r>
              <a:rPr lang="cs-CZ" sz="2000" dirty="0" smtClean="0"/>
              <a:t> reakce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41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témat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Poruchy </a:t>
            </a:r>
            <a:r>
              <a:rPr lang="cs-CZ" dirty="0"/>
              <a:t>imunity - aspekty medicínské, ekonomické, </a:t>
            </a:r>
            <a:r>
              <a:rPr lang="cs-CZ" dirty="0" smtClean="0"/>
              <a:t>společenské</a:t>
            </a:r>
            <a:r>
              <a:rPr lang="cs-CZ" dirty="0"/>
              <a:t>,</a:t>
            </a:r>
            <a:r>
              <a:rPr lang="cs-CZ" dirty="0" smtClean="0"/>
              <a:t> diagnostických </a:t>
            </a:r>
            <a:r>
              <a:rPr lang="cs-CZ" dirty="0"/>
              <a:t>a </a:t>
            </a:r>
            <a:r>
              <a:rPr lang="cs-CZ" dirty="0" smtClean="0"/>
              <a:t>léčebné možnosti </a:t>
            </a:r>
          </a:p>
          <a:p>
            <a:r>
              <a:rPr lang="cs-CZ" dirty="0" smtClean="0"/>
              <a:t>Primární imunodeficience</a:t>
            </a:r>
          </a:p>
          <a:p>
            <a:r>
              <a:rPr lang="cs-CZ" dirty="0" smtClean="0"/>
              <a:t>Sekundární </a:t>
            </a:r>
            <a:r>
              <a:rPr lang="cs-CZ" dirty="0"/>
              <a:t>imunodeficience </a:t>
            </a:r>
            <a:endParaRPr lang="cs-CZ" dirty="0" smtClean="0"/>
          </a:p>
          <a:p>
            <a:r>
              <a:rPr lang="cs-CZ" dirty="0" smtClean="0"/>
              <a:t>Interakce </a:t>
            </a:r>
            <a:r>
              <a:rPr lang="cs-CZ" dirty="0"/>
              <a:t>vybraných infekčních činitelů s imunitním </a:t>
            </a:r>
            <a:r>
              <a:rPr lang="cs-CZ" dirty="0" smtClean="0"/>
              <a:t>systémem</a:t>
            </a:r>
          </a:p>
          <a:p>
            <a:r>
              <a:rPr lang="cs-CZ" dirty="0" smtClean="0"/>
              <a:t>Hypersensitivity </a:t>
            </a:r>
          </a:p>
          <a:p>
            <a:r>
              <a:rPr lang="cs-CZ" dirty="0" smtClean="0"/>
              <a:t>Transplantační imunologie</a:t>
            </a:r>
          </a:p>
          <a:p>
            <a:r>
              <a:rPr lang="cs-CZ" dirty="0" smtClean="0"/>
              <a:t>Reprodukční imunologie, ontogeneze imunity </a:t>
            </a:r>
          </a:p>
          <a:p>
            <a:r>
              <a:rPr lang="cs-CZ" dirty="0" smtClean="0"/>
              <a:t>Autoimunitní onemocnění</a:t>
            </a:r>
          </a:p>
          <a:p>
            <a:r>
              <a:rPr lang="cs-CZ" dirty="0" smtClean="0"/>
              <a:t>Imunologické </a:t>
            </a:r>
            <a:r>
              <a:rPr lang="cs-CZ" dirty="0"/>
              <a:t>mechanismy vybraných tkání a orgánových soustav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46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Dělení imunodeficiencí: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5451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chemeClr val="folHlink"/>
                </a:solidFill>
              </a:rPr>
              <a:t>Primární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– poruchy genů kódujících proteiny s imunologickou funkcí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u="sng" dirty="0" smtClean="0"/>
              <a:t>Dělení podle fenotypových projevů: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Protilátkové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Buněčné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Fagocytární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Komplementové </a:t>
            </a: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/>
              <a:t>Nezařazené – poruchy prezentace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                                poruchy </a:t>
            </a:r>
            <a:r>
              <a:rPr lang="cs-CZ" altLang="cs-CZ" sz="2000" dirty="0" err="1" smtClean="0"/>
              <a:t>apoptózy</a:t>
            </a: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SzPct val="120000"/>
              <a:buFont typeface="Wingdings" pitchFamily="2" charset="2"/>
              <a:buChar char="§"/>
              <a:defRPr/>
            </a:pPr>
            <a:r>
              <a:rPr lang="cs-CZ" altLang="cs-CZ" sz="2000" b="1" dirty="0" smtClean="0">
                <a:solidFill>
                  <a:schemeClr val="folHlink"/>
                </a:solidFill>
              </a:rPr>
              <a:t>Sekundární</a:t>
            </a:r>
            <a:r>
              <a:rPr lang="cs-CZ" altLang="cs-CZ" sz="2000" dirty="0" smtClean="0">
                <a:solidFill>
                  <a:schemeClr val="folHlink"/>
                </a:solidFill>
              </a:rPr>
              <a:t> </a:t>
            </a:r>
            <a:r>
              <a:rPr lang="cs-CZ" altLang="cs-CZ" sz="2000" dirty="0" err="1" smtClean="0"/>
              <a:t>heretogenní</a:t>
            </a:r>
            <a:r>
              <a:rPr lang="cs-CZ" altLang="cs-CZ" sz="2000" dirty="0" smtClean="0"/>
              <a:t> etiologie, není porucha v genech</a:t>
            </a:r>
            <a:endParaRPr lang="cs-CZ" altLang="cs-CZ" sz="2000" dirty="0" smtClean="0">
              <a:solidFill>
                <a:schemeClr val="folHlink"/>
              </a:solidFill>
            </a:endParaRPr>
          </a:p>
          <a:p>
            <a:pPr eaLnBrk="1" hangingPunct="1">
              <a:buSzPct val="150000"/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smtClean="0">
                <a:solidFill>
                  <a:schemeClr val="accent1"/>
                </a:solidFill>
              </a:rPr>
              <a:t>Přehled hlavních charakteristik imunodeficiencí</a:t>
            </a:r>
          </a:p>
        </p:txBody>
      </p:sp>
      <p:pic>
        <p:nvPicPr>
          <p:cNvPr id="6147" name="Picture 4" descr="předled deficit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8713787" cy="4837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Diagnostika imunodeficitních stavů: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Zdroj informací:</a:t>
            </a:r>
          </a:p>
          <a:p>
            <a:pPr eaLnBrk="1" hangingPunct="1">
              <a:defRPr/>
            </a:pPr>
            <a:r>
              <a:rPr lang="cs-CZ" altLang="cs-CZ" sz="2000" dirty="0" smtClean="0"/>
              <a:t>Rodinná anamnéza</a:t>
            </a:r>
          </a:p>
          <a:p>
            <a:pPr eaLnBrk="1" hangingPunct="1">
              <a:defRPr/>
            </a:pPr>
            <a:r>
              <a:rPr lang="cs-CZ" altLang="cs-CZ" sz="2000" dirty="0" smtClean="0"/>
              <a:t>Osobní anamnéza</a:t>
            </a:r>
          </a:p>
          <a:p>
            <a:pPr eaLnBrk="1" hangingPunct="1">
              <a:defRPr/>
            </a:pPr>
            <a:r>
              <a:rPr lang="cs-CZ" altLang="cs-CZ" sz="2000" dirty="0" smtClean="0"/>
              <a:t>Klinické vyšetření</a:t>
            </a:r>
          </a:p>
          <a:p>
            <a:pPr eaLnBrk="1" hangingPunct="1">
              <a:defRPr/>
            </a:pPr>
            <a:r>
              <a:rPr lang="cs-CZ" altLang="cs-CZ" sz="2000" dirty="0" smtClean="0"/>
              <a:t>Laboratorní testy</a:t>
            </a:r>
          </a:p>
        </p:txBody>
      </p:sp>
    </p:spTree>
    <p:extLst>
      <p:ext uri="{BB962C8B-B14F-4D97-AF65-F5344CB8AC3E}">
        <p14:creationId xmlns:p14="http://schemas.microsoft.com/office/powerpoint/2010/main" val="312476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/>
              <a:t>Imunologicky významné geny na chromozomu X</a:t>
            </a:r>
          </a:p>
        </p:txBody>
      </p:sp>
      <p:pic>
        <p:nvPicPr>
          <p:cNvPr id="8195" name="Picture 7" descr="X chromoz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268413"/>
            <a:ext cx="540067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smtClean="0"/>
              <a:t>Vývoj počtu lymfocytů v ontogenezi</a:t>
            </a:r>
          </a:p>
        </p:txBody>
      </p:sp>
      <p:pic>
        <p:nvPicPr>
          <p:cNvPr id="9219" name="Picture 5" descr="t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806450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smtClean="0"/>
              <a:t>Hladiny Ig v ontogenezi</a:t>
            </a:r>
          </a:p>
        </p:txBody>
      </p:sp>
      <p:pic>
        <p:nvPicPr>
          <p:cNvPr id="10243" name="Picture 5" descr="kon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2009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7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/>
              <a:t>Primární imunodeficience:</a:t>
            </a:r>
            <a:br>
              <a:rPr lang="cs-CZ" altLang="cs-CZ" sz="3200" dirty="0" smtClean="0"/>
            </a:br>
            <a:r>
              <a:rPr lang="cs-CZ" altLang="cs-CZ" sz="3200" dirty="0" smtClean="0"/>
              <a:t>genetické aspekty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Hlavní příčina – mutace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Typy mutací: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a/ genové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b/ chromozómové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c/ genomové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Projevy mutací: abnormality proteinů: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membránových (receptorů)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signálních (přenos signálů v buňce)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strukturních (stavebních)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err="1" smtClean="0"/>
              <a:t>secernovaných</a:t>
            </a:r>
            <a:r>
              <a:rPr lang="cs-CZ" altLang="cs-CZ" sz="2000" dirty="0" smtClean="0"/>
              <a:t> (glykoproteiny)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enzymatických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1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410</Words>
  <Application>Microsoft Office PowerPoint</Application>
  <PresentationFormat>Předvádění na obrazovce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Seznam témat</vt:lpstr>
      <vt:lpstr>Dělení imunodeficiencí: </vt:lpstr>
      <vt:lpstr>Přehled hlavních charakteristik imunodeficiencí</vt:lpstr>
      <vt:lpstr>Diagnostika imunodeficitních stavů: </vt:lpstr>
      <vt:lpstr>Imunologicky významné geny na chromozomu X</vt:lpstr>
      <vt:lpstr>Vývoj počtu lymfocytů v ontogenezi</vt:lpstr>
      <vt:lpstr>Hladiny Ig v ontogenezi</vt:lpstr>
      <vt:lpstr>Primární imunodeficience: genetické aspekty</vt:lpstr>
      <vt:lpstr>Laboratorní vyšetření: </vt:lpstr>
      <vt:lpstr>Kritéria diagnózy</vt:lpstr>
      <vt:lpstr>Léčba imunodeficitních stavů: </vt:lpstr>
      <vt:lpstr>Transplantace kmenových buněk krvetvorby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Dušková</dc:creator>
  <cp:lastModifiedBy>Monika Dušková</cp:lastModifiedBy>
  <cp:revision>13</cp:revision>
  <dcterms:created xsi:type="dcterms:W3CDTF">2016-02-22T10:31:59Z</dcterms:created>
  <dcterms:modified xsi:type="dcterms:W3CDTF">2020-02-17T08:56:55Z</dcterms:modified>
</cp:coreProperties>
</file>