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99" r:id="rId6"/>
    <p:sldId id="261" r:id="rId7"/>
    <p:sldId id="262" r:id="rId8"/>
    <p:sldId id="263" r:id="rId9"/>
    <p:sldId id="266" r:id="rId10"/>
    <p:sldId id="265" r:id="rId11"/>
    <p:sldId id="264" r:id="rId12"/>
    <p:sldId id="267" r:id="rId13"/>
    <p:sldId id="268" r:id="rId14"/>
    <p:sldId id="269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8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97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6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000" autoAdjust="0"/>
    <p:restoredTop sz="94129" autoAdjust="0"/>
  </p:normalViewPr>
  <p:slideViewPr>
    <p:cSldViewPr snapToGrid="0">
      <p:cViewPr>
        <p:scale>
          <a:sx n="80" d="100"/>
          <a:sy n="80" d="100"/>
        </p:scale>
        <p:origin x="-696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98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36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91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44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32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88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08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06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36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25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79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C1F1-0CDE-41B4-8904-60B2DF8E52AD}" type="datetimeFigureOut">
              <a:rPr lang="cs-CZ" smtClean="0"/>
              <a:t>26.2.2020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24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.muni.cz/ptacek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263"/>
            <a:ext cx="12192000" cy="6926263"/>
          </a:xfrm>
          <a:prstGeom prst="rect">
            <a:avLst/>
          </a:prstGeom>
        </p:spPr>
      </p:pic>
      <p:sp useBgFill="1">
        <p:nvSpPr>
          <p:cNvPr id="7" name="TextovéPole 6"/>
          <p:cNvSpPr txBox="1"/>
          <p:nvPr/>
        </p:nvSpPr>
        <p:spPr>
          <a:xfrm>
            <a:off x="2106833" y="-82063"/>
            <a:ext cx="6735690" cy="258532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2060"/>
                </a:solidFill>
              </a:rPr>
              <a:t>   </a:t>
            </a:r>
            <a:r>
              <a:rPr lang="cs-CZ" sz="3200" b="1" dirty="0" smtClean="0">
                <a:solidFill>
                  <a:srgbClr val="002060"/>
                </a:solidFill>
              </a:rPr>
              <a:t>ZÁKLADY HISTOLOGIE </a:t>
            </a:r>
          </a:p>
          <a:p>
            <a:pPr algn="just"/>
            <a:endParaRPr lang="cs-CZ" sz="4800" b="1" dirty="0" smtClean="0">
              <a:solidFill>
                <a:srgbClr val="002060"/>
              </a:solidFill>
            </a:endParaRP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MVDr. Mgr. Monika Dušková, Ph.D.</a:t>
            </a: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RNDr. Helena Nejezchlebová, Ph.D</a:t>
            </a:r>
            <a:r>
              <a:rPr lang="cs-CZ" sz="3200" b="1" dirty="0" smtClean="0"/>
              <a:t>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26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1447" y="736978"/>
            <a:ext cx="6823879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Epitel vrstevnatý: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Nerohovatějící – vlhké sliznice, povrchové buňky</a:t>
            </a:r>
          </a:p>
          <a:p>
            <a:r>
              <a:rPr lang="cs-CZ" sz="2400" dirty="0"/>
              <a:t>    </a:t>
            </a:r>
            <a:r>
              <a:rPr lang="cs-CZ" sz="2400" dirty="0" smtClean="0"/>
              <a:t>ploché, </a:t>
            </a:r>
            <a:r>
              <a:rPr lang="cs-CZ" sz="2400" dirty="0"/>
              <a:t>mají jádra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Rohovatějící – suchý, povrchové buňky odumřelé, bez jader</a:t>
            </a:r>
            <a:r>
              <a:rPr lang="cs-CZ" sz="2400" dirty="0"/>
              <a:t>,</a:t>
            </a:r>
            <a:r>
              <a:rPr lang="cs-CZ" sz="2400" dirty="0" smtClean="0"/>
              <a:t> keratinizace, povrch kůže</a:t>
            </a:r>
          </a:p>
          <a:p>
            <a:endParaRPr lang="cs-CZ" sz="2400" dirty="0"/>
          </a:p>
          <a:p>
            <a:r>
              <a:rPr lang="cs-CZ" sz="2400" dirty="0" smtClean="0"/>
              <a:t>Kůže: pokožka (epitel) a škára (pojivo)</a:t>
            </a:r>
          </a:p>
          <a:p>
            <a:r>
              <a:rPr lang="cs-CZ" sz="2400" dirty="0" smtClean="0"/>
              <a:t>Vrstvy epitelu: </a:t>
            </a:r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basale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spinosum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granulosum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lucidum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corneum</a:t>
            </a:r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3074" name="Picture 2" descr="http://www.sci.muni.cz/ptacek/HISTOLOGIE2_soubory/image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664" y="98876"/>
            <a:ext cx="2266950" cy="26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ci.muni.cz/ptacek/HISTOLOGIE2_soubory/image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86" y="4348116"/>
            <a:ext cx="2266950" cy="23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V="1">
            <a:off x="3405555" y="4843522"/>
            <a:ext cx="1787769" cy="6058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2567354" y="4607169"/>
            <a:ext cx="1371600" cy="4232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3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6047" y="430384"/>
            <a:ext cx="60873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Víceřadý cylindrický epitel: 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Všechny buňky v kontaktu s bazální laminou, k apikálnímu  povrchu dosahují jen některé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 dýchacích cestách (nosní dutina, průdušnice, bronchy)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 descr="http://www.sci.muni.cz/ptacek/HISTOLOGIE2_soubory/image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7" y="3848683"/>
            <a:ext cx="227647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914532" y="4710993"/>
            <a:ext cx="2667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 : vrstva epitelové tkáně</a:t>
            </a:r>
          </a:p>
          <a:p>
            <a:r>
              <a:rPr lang="cs-CZ" dirty="0" smtClean="0"/>
              <a:t>B: řasinky</a:t>
            </a:r>
          </a:p>
          <a:p>
            <a:r>
              <a:rPr lang="cs-CZ" dirty="0" smtClean="0"/>
              <a:t>C: jádra epitelových buněk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01300" y="430384"/>
            <a:ext cx="49268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Přechodný epitel: </a:t>
            </a:r>
          </a:p>
          <a:p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Změna počtu vrstev podle dilatace orgánu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V močovém ústrojí</a:t>
            </a:r>
          </a:p>
          <a:p>
            <a:endParaRPr lang="cs-CZ" dirty="0"/>
          </a:p>
        </p:txBody>
      </p:sp>
      <p:pic>
        <p:nvPicPr>
          <p:cNvPr id="10" name="Picture 5" descr="epitel močový sché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251" y="3292706"/>
            <a:ext cx="5122862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4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/>
              <a:t>Žlázové epitely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2707" y="1511727"/>
            <a:ext cx="10515600" cy="2268703"/>
          </a:xfrm>
        </p:spPr>
        <p:txBody>
          <a:bodyPr>
            <a:noAutofit/>
          </a:bodyPr>
          <a:lstStyle/>
          <a:p>
            <a:r>
              <a:rPr lang="cs-CZ" sz="2400" dirty="0" smtClean="0"/>
              <a:t>Žlázové buňky jsou přeměněné buňky epitelové</a:t>
            </a:r>
          </a:p>
          <a:p>
            <a:r>
              <a:rPr lang="cs-CZ" sz="2400" dirty="0" smtClean="0"/>
              <a:t>Tvoří sekrety, které vylučují mimo buňku: proteinové (pankreas), lipidové (mazové žlázy, nadledviny) polysacharidové spolu s proteiny (slinné žlázy)</a:t>
            </a:r>
          </a:p>
          <a:p>
            <a:r>
              <a:rPr lang="cs-CZ" sz="2400" dirty="0" smtClean="0"/>
              <a:t>Sekret: </a:t>
            </a:r>
            <a:r>
              <a:rPr lang="cs-CZ" sz="2400" dirty="0" err="1" smtClean="0"/>
              <a:t>mucinózní</a:t>
            </a:r>
            <a:r>
              <a:rPr lang="cs-CZ" sz="2400" dirty="0" smtClean="0"/>
              <a:t>, serózní, smíšený </a:t>
            </a:r>
          </a:p>
          <a:p>
            <a:endParaRPr lang="cs-CZ" sz="2400" dirty="0"/>
          </a:p>
          <a:p>
            <a:r>
              <a:rPr lang="cs-CZ" sz="2400" dirty="0" smtClean="0"/>
              <a:t>Typy sekrece: </a:t>
            </a:r>
          </a:p>
          <a:p>
            <a:pPr marL="0" indent="0">
              <a:buNone/>
            </a:pPr>
            <a:r>
              <a:rPr lang="cs-CZ" sz="2400" dirty="0" smtClean="0"/>
              <a:t>apokrinní (mléčná žláza)</a:t>
            </a:r>
          </a:p>
          <a:p>
            <a:pPr marL="0" indent="0">
              <a:buNone/>
            </a:pPr>
            <a:r>
              <a:rPr lang="cs-CZ" sz="2400" dirty="0" err="1" smtClean="0"/>
              <a:t>merokrinní</a:t>
            </a:r>
            <a:r>
              <a:rPr lang="cs-CZ" sz="2400" dirty="0" smtClean="0"/>
              <a:t> (pankreas)</a:t>
            </a:r>
          </a:p>
          <a:p>
            <a:pPr marL="0" indent="0">
              <a:buNone/>
            </a:pPr>
            <a:r>
              <a:rPr lang="cs-CZ" sz="2400" dirty="0" err="1"/>
              <a:t>h</a:t>
            </a:r>
            <a:r>
              <a:rPr lang="cs-CZ" sz="2400" dirty="0" err="1" smtClean="0"/>
              <a:t>olokrinní</a:t>
            </a:r>
            <a:r>
              <a:rPr lang="cs-CZ" sz="2400" dirty="0" smtClean="0"/>
              <a:t> (mazová žláza)</a:t>
            </a:r>
          </a:p>
          <a:p>
            <a:pPr marL="0" indent="0">
              <a:buNone/>
            </a:pPr>
            <a:r>
              <a:rPr lang="cs-CZ" sz="2400" dirty="0" err="1" smtClean="0"/>
              <a:t>Ekkrinní</a:t>
            </a:r>
            <a:r>
              <a:rPr lang="cs-CZ" sz="2400" dirty="0" smtClean="0"/>
              <a:t> (potní žlázy) - voda 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67" y="3642411"/>
            <a:ext cx="5748482" cy="27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Žlázové epitely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Exokrinní a endokrinní žlázy</a:t>
            </a:r>
          </a:p>
          <a:p>
            <a:r>
              <a:rPr lang="cs-CZ" dirty="0" smtClean="0"/>
              <a:t>Jednobuněčné a mnohobuněčné</a:t>
            </a:r>
          </a:p>
          <a:p>
            <a:r>
              <a:rPr lang="cs-CZ" dirty="0" smtClean="0"/>
              <a:t>Tubulózní, alveolární a </a:t>
            </a:r>
            <a:r>
              <a:rPr lang="cs-CZ" dirty="0" err="1" smtClean="0"/>
              <a:t>tuboalveolární</a:t>
            </a:r>
            <a:endParaRPr lang="cs-CZ" dirty="0" smtClean="0"/>
          </a:p>
          <a:p>
            <a:r>
              <a:rPr lang="cs-CZ" dirty="0" err="1" smtClean="0"/>
              <a:t>Endoepiteliální</a:t>
            </a:r>
            <a:r>
              <a:rPr lang="cs-CZ" dirty="0" smtClean="0"/>
              <a:t> a </a:t>
            </a:r>
            <a:r>
              <a:rPr lang="cs-CZ" dirty="0" err="1" smtClean="0"/>
              <a:t>exoepiteliální</a:t>
            </a:r>
            <a:r>
              <a:rPr lang="cs-CZ" dirty="0" smtClean="0"/>
              <a:t> </a:t>
            </a:r>
          </a:p>
          <a:p>
            <a:r>
              <a:rPr lang="cs-CZ" dirty="0" smtClean="0"/>
              <a:t>Apokrinní, </a:t>
            </a:r>
            <a:r>
              <a:rPr lang="cs-CZ" dirty="0" err="1" smtClean="0"/>
              <a:t>merokrinní</a:t>
            </a:r>
            <a:r>
              <a:rPr lang="cs-CZ" dirty="0" smtClean="0"/>
              <a:t>, </a:t>
            </a:r>
            <a:r>
              <a:rPr lang="cs-CZ" dirty="0" err="1" smtClean="0"/>
              <a:t>holokrinní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" r="3326"/>
          <a:stretch/>
        </p:blipFill>
        <p:spPr>
          <a:xfrm>
            <a:off x="6693373" y="1446661"/>
            <a:ext cx="5275713" cy="47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" b="3850"/>
          <a:stretch/>
        </p:blipFill>
        <p:spPr>
          <a:xfrm>
            <a:off x="395784" y="678065"/>
            <a:ext cx="5609229" cy="552734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" b="5238"/>
          <a:stretch/>
        </p:blipFill>
        <p:spPr>
          <a:xfrm>
            <a:off x="6373505" y="678065"/>
            <a:ext cx="5600131" cy="55273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151077" y="6170238"/>
            <a:ext cx="440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Podčelistní slinná žláza – smíšený typ sekrece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54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Pojivové tkáně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66543" y="181390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sz="2400" b="1" dirty="0"/>
              <a:t>Původ v embryogenezi</a:t>
            </a:r>
            <a:r>
              <a:rPr lang="cs-CZ" sz="2400" b="1" dirty="0" smtClean="0"/>
              <a:t>:</a:t>
            </a:r>
            <a:r>
              <a:rPr lang="cs-CZ" sz="2400" dirty="0" smtClean="0"/>
              <a:t> mezenchymu (derivát mezodermu)</a:t>
            </a:r>
          </a:p>
          <a:p>
            <a:r>
              <a:rPr lang="cs-CZ" sz="2400" dirty="0" smtClean="0"/>
              <a:t>Hlavní poznávací znak: </a:t>
            </a:r>
            <a:r>
              <a:rPr lang="cs-CZ" sz="2400" b="1" dirty="0" smtClean="0"/>
              <a:t>hodně mezibuněčné hmoty </a:t>
            </a:r>
            <a:r>
              <a:rPr lang="cs-CZ" sz="2400" dirty="0" smtClean="0"/>
              <a:t>(homogenní substance, obarvená v preparátech), glykoproteiny a proteoglykany </a:t>
            </a:r>
          </a:p>
          <a:p>
            <a:r>
              <a:rPr lang="cs-CZ" sz="2400" b="1" dirty="0" smtClean="0"/>
              <a:t>Mezibuněčnou hmotu vytvářejí fixní buňky pojiva</a:t>
            </a:r>
          </a:p>
          <a:p>
            <a:r>
              <a:rPr lang="cs-CZ" sz="2400" b="1" dirty="0" smtClean="0"/>
              <a:t>Vlákna: </a:t>
            </a:r>
          </a:p>
          <a:p>
            <a:pPr marL="0" indent="0">
              <a:buNone/>
            </a:pPr>
            <a:r>
              <a:rPr lang="cs-CZ" sz="2400" dirty="0" smtClean="0"/>
              <a:t>- kolagenní</a:t>
            </a:r>
          </a:p>
          <a:p>
            <a:pPr marL="0" indent="0">
              <a:buNone/>
            </a:pPr>
            <a:r>
              <a:rPr lang="cs-CZ" sz="2400" dirty="0" smtClean="0"/>
              <a:t>- elastická</a:t>
            </a:r>
          </a:p>
          <a:p>
            <a:pPr marL="0" indent="0">
              <a:buNone/>
            </a:pPr>
            <a:r>
              <a:rPr lang="cs-CZ" sz="2400" dirty="0" smtClean="0"/>
              <a:t>- retikulární</a:t>
            </a:r>
          </a:p>
          <a:p>
            <a:r>
              <a:rPr lang="cs-CZ" sz="2400" b="1" dirty="0" smtClean="0"/>
              <a:t>Buňky:</a:t>
            </a:r>
          </a:p>
          <a:p>
            <a:pPr>
              <a:buFontTx/>
              <a:buChar char="-"/>
            </a:pPr>
            <a:r>
              <a:rPr lang="cs-CZ" sz="2400" dirty="0" smtClean="0"/>
              <a:t>fixní: fibroblast, </a:t>
            </a:r>
            <a:r>
              <a:rPr lang="cs-CZ" sz="2400" dirty="0" err="1" smtClean="0"/>
              <a:t>fibrocyt</a:t>
            </a:r>
            <a:r>
              <a:rPr lang="cs-CZ" sz="2400" dirty="0" smtClean="0"/>
              <a:t>, chondrocyt, </a:t>
            </a:r>
            <a:r>
              <a:rPr lang="cs-CZ" sz="2400" dirty="0" err="1" smtClean="0"/>
              <a:t>osteocyt</a:t>
            </a:r>
            <a:r>
              <a:rPr lang="cs-CZ" sz="2400" dirty="0" smtClean="0"/>
              <a:t> aj.</a:t>
            </a:r>
          </a:p>
          <a:p>
            <a:pPr>
              <a:buFontTx/>
              <a:buChar char="-"/>
            </a:pPr>
            <a:r>
              <a:rPr lang="cs-CZ" sz="2400" dirty="0"/>
              <a:t>v</a:t>
            </a:r>
            <a:r>
              <a:rPr lang="cs-CZ" sz="2400" dirty="0" smtClean="0"/>
              <a:t>olné: leukocyty, žírné buňky, histiocyty aj.</a:t>
            </a:r>
            <a:endParaRPr lang="cs-CZ" sz="2400" dirty="0"/>
          </a:p>
        </p:txBody>
      </p:sp>
      <p:pic>
        <p:nvPicPr>
          <p:cNvPr id="6" name="Picture 16" descr="schéma mezenchy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693" y="228722"/>
            <a:ext cx="1922900" cy="19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11718" y="3341637"/>
            <a:ext cx="5040313" cy="25638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8001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2573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7145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1717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6289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861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5433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40005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Obecná </a:t>
            </a:r>
            <a:r>
              <a:rPr lang="cs-CZ" altLang="cs-CZ" b="1" dirty="0" smtClean="0">
                <a:solidFill>
                  <a:schemeClr val="tx1"/>
                </a:solidFill>
              </a:rPr>
              <a:t>stavba pojivových tkání:</a:t>
            </a:r>
            <a:r>
              <a:rPr lang="cs-CZ" altLang="cs-CZ" dirty="0" smtClean="0">
                <a:solidFill>
                  <a:schemeClr val="tx1"/>
                </a:solidFill>
              </a:rPr>
              <a:t> </a:t>
            </a:r>
            <a:endParaRPr lang="cs-CZ" altLang="cs-CZ" dirty="0">
              <a:solidFill>
                <a:schemeClr val="tx1"/>
              </a:solidFill>
            </a:endParaRP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endParaRPr lang="cs-CZ" altLang="cs-CZ" b="1" dirty="0">
              <a:solidFill>
                <a:schemeClr val="tx1"/>
              </a:solidFill>
            </a:endParaRP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fixní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cs-CZ" altLang="cs-CZ" b="1" dirty="0">
                <a:solidFill>
                  <a:schemeClr val="tx1"/>
                </a:solidFill>
              </a:rPr>
              <a:t>Buňky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volné    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                    amorfní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2. Mezibuněčná hmota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                     vlákna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dirty="0">
                <a:solidFill>
                  <a:schemeClr val="tx1"/>
                </a:solidFill>
              </a:rPr>
              <a:t>         </a:t>
            </a:r>
          </a:p>
        </p:txBody>
      </p:sp>
      <p:cxnSp>
        <p:nvCxnSpPr>
          <p:cNvPr id="3" name="Přímá spojnice 2"/>
          <p:cNvCxnSpPr/>
          <p:nvPr/>
        </p:nvCxnSpPr>
        <p:spPr>
          <a:xfrm flipV="1">
            <a:off x="7995138" y="4103077"/>
            <a:ext cx="457200" cy="199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7995138" y="4384431"/>
            <a:ext cx="457200" cy="23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9425354" y="5005754"/>
            <a:ext cx="293077" cy="175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9425354" y="5287108"/>
            <a:ext cx="293077" cy="128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834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05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13" y="419353"/>
            <a:ext cx="6542748" cy="512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/>
          <a:lstStyle/>
          <a:p>
            <a:pPr algn="ctr"/>
            <a:r>
              <a:rPr lang="cs-CZ" b="1" dirty="0" smtClean="0"/>
              <a:t>Dělení pojivových tkání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83323"/>
            <a:ext cx="10515600" cy="49588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Vaziva: </a:t>
            </a:r>
            <a:r>
              <a:rPr lang="cs-CZ" altLang="cs-CZ" sz="3400" dirty="0">
                <a:latin typeface="+mj-lt"/>
              </a:rPr>
              <a:t> řídké vláknité (pojivo)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</a:t>
            </a:r>
            <a:r>
              <a:rPr lang="cs-CZ" altLang="cs-CZ" sz="3400" dirty="0" smtClean="0">
                <a:latin typeface="+mj-lt"/>
              </a:rPr>
              <a:t> husté </a:t>
            </a:r>
            <a:r>
              <a:rPr lang="cs-CZ" altLang="cs-CZ" sz="3400" dirty="0">
                <a:latin typeface="+mj-lt"/>
              </a:rPr>
              <a:t>vláknité (pojivo): uspořádané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</a:t>
            </a:r>
            <a:r>
              <a:rPr lang="cs-CZ" altLang="cs-CZ" sz="3400" dirty="0" smtClean="0">
                <a:latin typeface="+mj-lt"/>
              </a:rPr>
              <a:t>                                          neuspořádané</a:t>
            </a: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Vaziva se speciálními vlastnostmi:</a:t>
            </a:r>
            <a:r>
              <a:rPr lang="cs-CZ" altLang="cs-CZ" sz="3400" dirty="0">
                <a:latin typeface="+mj-lt"/>
              </a:rPr>
              <a:t> tukové pojivo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                    </a:t>
            </a:r>
            <a:r>
              <a:rPr lang="cs-CZ" altLang="cs-CZ" sz="3400" dirty="0" smtClean="0">
                <a:latin typeface="+mj-lt"/>
              </a:rPr>
              <a:t>  </a:t>
            </a:r>
            <a:r>
              <a:rPr lang="cs-CZ" altLang="cs-CZ" sz="3400" dirty="0">
                <a:latin typeface="+mj-lt"/>
              </a:rPr>
              <a:t>rosolovité pojivo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                     </a:t>
            </a:r>
            <a:r>
              <a:rPr lang="cs-CZ" altLang="cs-CZ" sz="3400" dirty="0" smtClean="0">
                <a:latin typeface="+mj-lt"/>
              </a:rPr>
              <a:t> </a:t>
            </a:r>
            <a:r>
              <a:rPr lang="cs-CZ" altLang="cs-CZ" sz="3400" dirty="0" err="1" smtClean="0">
                <a:latin typeface="+mj-lt"/>
              </a:rPr>
              <a:t>retikulátní</a:t>
            </a:r>
            <a:r>
              <a:rPr lang="cs-CZ" altLang="cs-CZ" sz="3400" dirty="0" smtClean="0">
                <a:latin typeface="+mj-lt"/>
              </a:rPr>
              <a:t> </a:t>
            </a:r>
            <a:r>
              <a:rPr lang="cs-CZ" altLang="cs-CZ" sz="3400" dirty="0">
                <a:latin typeface="+mj-lt"/>
              </a:rPr>
              <a:t>pojivo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                    </a:t>
            </a:r>
            <a:r>
              <a:rPr lang="cs-CZ" altLang="cs-CZ" sz="3400" dirty="0" smtClean="0">
                <a:latin typeface="+mj-lt"/>
              </a:rPr>
              <a:t>  </a:t>
            </a: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Oporná pojivová tkáň:</a:t>
            </a:r>
            <a:r>
              <a:rPr lang="cs-CZ" altLang="cs-CZ" sz="3400" dirty="0">
                <a:latin typeface="+mj-lt"/>
              </a:rPr>
              <a:t>  chrupavka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</a:t>
            </a:r>
            <a:r>
              <a:rPr lang="cs-CZ" altLang="cs-CZ" sz="3400" dirty="0" smtClean="0">
                <a:latin typeface="+mj-lt"/>
              </a:rPr>
              <a:t>   </a:t>
            </a:r>
            <a:r>
              <a:rPr lang="cs-CZ" altLang="cs-CZ" sz="3400" dirty="0">
                <a:latin typeface="+mj-lt"/>
              </a:rPr>
              <a:t>kost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</a:t>
            </a:r>
            <a:r>
              <a:rPr lang="cs-CZ" altLang="cs-CZ" sz="3400" dirty="0" smtClean="0">
                <a:latin typeface="+mj-lt"/>
              </a:rPr>
              <a:t>  </a:t>
            </a:r>
            <a:r>
              <a:rPr lang="cs-CZ" altLang="cs-CZ" sz="3400" dirty="0">
                <a:latin typeface="+mj-lt"/>
              </a:rPr>
              <a:t>zub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Trofická </a:t>
            </a:r>
            <a:r>
              <a:rPr lang="cs-CZ" altLang="cs-CZ" sz="3400" b="1" dirty="0" smtClean="0">
                <a:latin typeface="+mj-lt"/>
              </a:rPr>
              <a:t>pojiva</a:t>
            </a:r>
            <a:r>
              <a:rPr lang="cs-CZ" altLang="cs-CZ" sz="3400" dirty="0" smtClean="0">
                <a:latin typeface="+mj-lt"/>
              </a:rPr>
              <a:t>: tělní tekutiny - krev, lymfa, tkáňový mok, mozkomíšní mok,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3400" dirty="0">
                <a:latin typeface="+mj-lt"/>
              </a:rPr>
              <a:t> </a:t>
            </a:r>
            <a:r>
              <a:rPr lang="cs-CZ" altLang="cs-CZ" sz="3400" dirty="0" smtClean="0">
                <a:latin typeface="+mj-lt"/>
              </a:rPr>
              <a:t>                                synoviální tekutina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83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Charakteristika jednotlivých typů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/>
          <a:lstStyle/>
          <a:p>
            <a:r>
              <a:rPr lang="cs-CZ" sz="2400" b="1" dirty="0" smtClean="0">
                <a:latin typeface="+mj-lt"/>
              </a:rPr>
              <a:t>Řídké vláknité pojivo: </a:t>
            </a:r>
            <a:r>
              <a:rPr lang="cs-CZ" sz="2400" dirty="0" smtClean="0">
                <a:latin typeface="+mj-lt"/>
              </a:rPr>
              <a:t>podkoží, podslizniční tkáň, obaly orgánů, nervů, šlach svalů aj. </a:t>
            </a:r>
            <a:r>
              <a:rPr lang="cs-CZ" sz="2400" dirty="0" err="1" smtClean="0">
                <a:latin typeface="+mj-lt"/>
              </a:rPr>
              <a:t>Fibrocyty</a:t>
            </a:r>
            <a:r>
              <a:rPr lang="cs-CZ" sz="2400" dirty="0" smtClean="0">
                <a:latin typeface="+mj-lt"/>
              </a:rPr>
              <a:t>, kolagenní a elastická vlákna, amorfní hmota</a:t>
            </a:r>
          </a:p>
          <a:p>
            <a:endParaRPr lang="cs-CZ" sz="2400" dirty="0" smtClean="0">
              <a:latin typeface="+mj-lt"/>
            </a:endParaRPr>
          </a:p>
          <a:p>
            <a:r>
              <a:rPr lang="cs-CZ" sz="2400" b="1" dirty="0" smtClean="0">
                <a:latin typeface="+mj-lt"/>
              </a:rPr>
              <a:t>Husté vláknité pojivo: </a:t>
            </a:r>
            <a:r>
              <a:rPr lang="cs-CZ" sz="2400" dirty="0" smtClean="0">
                <a:latin typeface="+mj-lt"/>
              </a:rPr>
              <a:t>vyšší obsah kolagenních vláken</a:t>
            </a:r>
          </a:p>
          <a:p>
            <a:pPr marL="0" indent="0">
              <a:buNone/>
            </a:pPr>
            <a:r>
              <a:rPr lang="cs-CZ" sz="2400" dirty="0" smtClean="0">
                <a:latin typeface="+mj-lt"/>
              </a:rPr>
              <a:t> -neuspořádané: hlubší vrstvy  podkoží</a:t>
            </a:r>
          </a:p>
          <a:p>
            <a:pPr marL="0" indent="0">
              <a:buNone/>
            </a:pPr>
            <a:r>
              <a:rPr lang="cs-CZ" sz="2400" dirty="0" smtClean="0">
                <a:latin typeface="+mj-lt"/>
              </a:rPr>
              <a:t> - uspořádané: šlachy 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474" y="1590065"/>
            <a:ext cx="2904393" cy="157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V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24" y="3169383"/>
            <a:ext cx="2652470" cy="162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24" y="4983223"/>
            <a:ext cx="2652470" cy="162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21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Charakteristika jednotlivých typů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altLang="cs-CZ" sz="2400" b="1" dirty="0"/>
              <a:t>Rosolovité pojivo: </a:t>
            </a:r>
            <a:r>
              <a:rPr lang="cs-CZ" altLang="cs-CZ" sz="2400" dirty="0"/>
              <a:t>pupeční šňůra a pulpa vyvíjejícího se zubu. Fixní buňky </a:t>
            </a:r>
            <a:r>
              <a:rPr lang="cs-CZ" altLang="cs-CZ" sz="2400" dirty="0" smtClean="0"/>
              <a:t>fibroblasty, </a:t>
            </a:r>
            <a:r>
              <a:rPr lang="cs-CZ" altLang="cs-CZ" sz="2400" dirty="0"/>
              <a:t>hodně mezibuněčné hmoty, vlákna kolagenní a elastická</a:t>
            </a:r>
          </a:p>
          <a:p>
            <a:pPr>
              <a:lnSpc>
                <a:spcPct val="120000"/>
              </a:lnSpc>
            </a:pPr>
            <a:r>
              <a:rPr lang="cs-CZ" altLang="cs-CZ" sz="2400" b="1" dirty="0" smtClean="0"/>
              <a:t>Retikulární </a:t>
            </a:r>
            <a:r>
              <a:rPr lang="cs-CZ" altLang="cs-CZ" sz="2400" b="1" dirty="0"/>
              <a:t>pojivo: </a:t>
            </a:r>
            <a:r>
              <a:rPr lang="cs-CZ" altLang="cs-CZ" sz="2400" dirty="0"/>
              <a:t>slouží jako nosná síť krvetvorných orgánů (kostní dřeň) a lymfatických imunitních orgánů. </a:t>
            </a:r>
            <a:r>
              <a:rPr lang="cs-CZ" altLang="cs-CZ" sz="2400" dirty="0" smtClean="0"/>
              <a:t>Stříbření (AgNO</a:t>
            </a:r>
            <a:r>
              <a:rPr lang="cs-CZ" altLang="cs-CZ" sz="2400" baseline="-25000" dirty="0" smtClean="0"/>
              <a:t>3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cs-CZ" altLang="cs-CZ" sz="2400" b="1" dirty="0" smtClean="0"/>
              <a:t>Tukové pojivo: </a:t>
            </a:r>
            <a:r>
              <a:rPr lang="cs-CZ" altLang="cs-CZ" sz="2400" dirty="0" smtClean="0"/>
              <a:t>adipocyt, </a:t>
            </a:r>
            <a:r>
              <a:rPr lang="cs-CZ" altLang="cs-CZ" sz="2400" dirty="0" err="1" smtClean="0"/>
              <a:t>unilokulární</a:t>
            </a:r>
            <a:r>
              <a:rPr lang="cs-CZ" altLang="cs-CZ" sz="2400" dirty="0" smtClean="0"/>
              <a:t> a </a:t>
            </a:r>
            <a:r>
              <a:rPr lang="cs-CZ" altLang="cs-CZ" sz="2400" dirty="0" err="1" smtClean="0"/>
              <a:t>multilokulární</a:t>
            </a:r>
            <a:r>
              <a:rPr lang="cs-CZ" altLang="cs-CZ" sz="2400" dirty="0" smtClean="0"/>
              <a:t> tuková tkáň.</a:t>
            </a:r>
            <a:endParaRPr lang="cs-CZ" altLang="cs-CZ" sz="2400" dirty="0"/>
          </a:p>
          <a:p>
            <a:pPr>
              <a:lnSpc>
                <a:spcPct val="120000"/>
              </a:lnSpc>
              <a:buNone/>
            </a:pPr>
            <a:r>
              <a:rPr lang="cs-CZ" altLang="cs-CZ" sz="2400" dirty="0"/>
              <a:t>     </a:t>
            </a:r>
            <a:r>
              <a:rPr lang="cs-CZ" altLang="cs-CZ" sz="2400" dirty="0" smtClean="0">
                <a:solidFill>
                  <a:schemeClr val="bg2"/>
                </a:solidFill>
              </a:rPr>
              <a:t>“</a:t>
            </a:r>
            <a:r>
              <a:rPr lang="cs-CZ" altLang="cs-CZ" sz="2400" dirty="0" smtClean="0"/>
              <a:t> </a:t>
            </a:r>
            <a:endParaRPr lang="cs-CZ" altLang="cs-CZ" sz="2400" dirty="0"/>
          </a:p>
          <a:p>
            <a:endParaRPr lang="cs-CZ" dirty="0"/>
          </a:p>
        </p:txBody>
      </p:sp>
      <p:pic>
        <p:nvPicPr>
          <p:cNvPr id="5" name="Picture 6" descr="vývoj adipocy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69" y="4510696"/>
            <a:ext cx="3243262" cy="177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06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973" y="4510696"/>
            <a:ext cx="2374900" cy="177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32338" y="6368534"/>
            <a:ext cx="306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Bílý tuk, šipky označují kapiláry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959973" y="6368534"/>
            <a:ext cx="267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Buňka hnědé tukové tkáně</a:t>
            </a:r>
            <a:endParaRPr lang="cs-CZ" dirty="0"/>
          </a:p>
        </p:txBody>
      </p:sp>
      <p:pic>
        <p:nvPicPr>
          <p:cNvPr id="9" name="Picture 4" descr="tukové pojiv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7" y="4510694"/>
            <a:ext cx="2919047" cy="177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49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883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n-lt"/>
              </a:rPr>
              <a:t/>
            </a:r>
            <a:br>
              <a:rPr lang="cs-CZ" sz="2400" dirty="0" smtClean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169" y="3651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Histologie</a:t>
            </a:r>
            <a:r>
              <a:rPr lang="cs-CZ" sz="2400" dirty="0" smtClean="0"/>
              <a:t> – nauka o tkáních</a:t>
            </a:r>
          </a:p>
          <a:p>
            <a:pPr marL="0" indent="0"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Podle množství buněk a mezibuněčné hmoty se rozlišují: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 4 základní typy tkání : </a:t>
            </a:r>
          </a:p>
          <a:p>
            <a:r>
              <a:rPr lang="cs-CZ" sz="2400" dirty="0" smtClean="0"/>
              <a:t>epitelová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ojivová</a:t>
            </a:r>
          </a:p>
          <a:p>
            <a:r>
              <a:rPr lang="cs-CZ" sz="2400" dirty="0"/>
              <a:t>s</a:t>
            </a:r>
            <a:r>
              <a:rPr lang="cs-CZ" sz="2400" dirty="0" smtClean="0"/>
              <a:t>valová</a:t>
            </a:r>
          </a:p>
          <a:p>
            <a:r>
              <a:rPr lang="cs-CZ" sz="2400" dirty="0" smtClean="0"/>
              <a:t>nervová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 descr="http://www.sci.muni.cz/ptacek/HISTOLOGIE2_soubory/image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1933351"/>
            <a:ext cx="2837360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ci.muni.cz/ptacek/HISTOLOGIE2_soubory/image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1933351"/>
            <a:ext cx="2858476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ci.muni.cz/ptacek/HISTOLOGIE2_soubory/image2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4427452"/>
            <a:ext cx="2837360" cy="19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F09_06"/>
          <p:cNvPicPr>
            <a:picLocks noChangeAspect="1" noChangeArrowheads="1"/>
          </p:cNvPicPr>
          <p:nvPr/>
        </p:nvPicPr>
        <p:blipFill>
          <a:blip r:embed="rId5">
            <a:lum bright="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4427452"/>
            <a:ext cx="2858476" cy="19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634184" y="4058120"/>
            <a:ext cx="71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epitel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584372" y="4029157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pojivo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431010" y="6371288"/>
            <a:ext cx="132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svalová tkáň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63707" y="6371288"/>
            <a:ext cx="140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</a:t>
            </a:r>
            <a:r>
              <a:rPr lang="cs-CZ" dirty="0" smtClean="0"/>
              <a:t>ervová tkáň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8969" y="5085795"/>
            <a:ext cx="455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Tkáň – orgán – orgánová soustava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389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Volné buňky pojivových tkání</a:t>
            </a:r>
            <a:endParaRPr lang="cs-CZ" b="1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604" y="1711385"/>
            <a:ext cx="4258270" cy="35247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743636" y="1590649"/>
            <a:ext cx="7208395" cy="403502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Z krve (trofické pojivo) mohou leukocyty přestupovat do pojivových tkání</a:t>
            </a:r>
          </a:p>
          <a:p>
            <a:pPr marL="0" indent="0">
              <a:buNone/>
            </a:pPr>
            <a:r>
              <a:rPr lang="cs-CZ" b="1" dirty="0" smtClean="0"/>
              <a:t>Typy leukocytů:</a:t>
            </a:r>
          </a:p>
          <a:p>
            <a:pPr>
              <a:buFontTx/>
              <a:buChar char="-"/>
            </a:pPr>
            <a:r>
              <a:rPr lang="cs-CZ" b="1" dirty="0" smtClean="0"/>
              <a:t>Granulocyty: </a:t>
            </a:r>
          </a:p>
          <a:p>
            <a:pPr marL="0" indent="0">
              <a:buNone/>
            </a:pPr>
            <a:r>
              <a:rPr lang="cs-CZ" dirty="0" err="1" smtClean="0"/>
              <a:t>neutrofily</a:t>
            </a:r>
            <a:r>
              <a:rPr lang="cs-CZ" dirty="0" smtClean="0"/>
              <a:t> (fagocytóza),</a:t>
            </a:r>
            <a:r>
              <a:rPr lang="cs-CZ" dirty="0"/>
              <a:t> </a:t>
            </a:r>
            <a:r>
              <a:rPr lang="cs-CZ" dirty="0" smtClean="0"/>
              <a:t>eozinofily (paraziti), </a:t>
            </a:r>
          </a:p>
          <a:p>
            <a:pPr marL="0" indent="0">
              <a:buNone/>
            </a:pPr>
            <a:r>
              <a:rPr lang="cs-CZ" dirty="0" err="1" smtClean="0"/>
              <a:t>bazofily</a:t>
            </a:r>
            <a:r>
              <a:rPr lang="cs-CZ" dirty="0" smtClean="0"/>
              <a:t> (alergie)</a:t>
            </a:r>
          </a:p>
          <a:p>
            <a:pPr>
              <a:buFontTx/>
              <a:buChar char="-"/>
            </a:pPr>
            <a:r>
              <a:rPr lang="cs-CZ" b="1" dirty="0" smtClean="0"/>
              <a:t>Agranulocyty: </a:t>
            </a:r>
          </a:p>
          <a:p>
            <a:pPr marL="0" indent="0">
              <a:buNone/>
            </a:pPr>
            <a:r>
              <a:rPr lang="cs-CZ" dirty="0" smtClean="0"/>
              <a:t>lymfocyty T (regulace), B (protilátky), </a:t>
            </a:r>
          </a:p>
          <a:p>
            <a:pPr marL="0" indent="0">
              <a:buNone/>
            </a:pPr>
            <a:r>
              <a:rPr lang="cs-CZ" dirty="0" smtClean="0"/>
              <a:t>monocyty (prezentace antigenu)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" name="Picture 5" descr="neutrofil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17" y="5587573"/>
            <a:ext cx="1152525" cy="118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eozinof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71" y="5606623"/>
            <a:ext cx="11350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zof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58" y="5654040"/>
            <a:ext cx="1103313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lymfocy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41" y="5591179"/>
            <a:ext cx="121419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onocy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70" y="5633395"/>
            <a:ext cx="1140924" cy="117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548180" y="646125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neu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31232" y="6469503"/>
            <a:ext cx="54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baz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460460" y="6469504"/>
            <a:ext cx="51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eoz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395613" y="6407709"/>
            <a:ext cx="72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lymf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9230032" y="6413406"/>
            <a:ext cx="69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489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4294967295"/>
          </p:nvPr>
        </p:nvSpPr>
        <p:spPr>
          <a:xfrm>
            <a:off x="0" y="339725"/>
            <a:ext cx="8991600" cy="6365875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600" b="1" dirty="0">
                <a:latin typeface="+mj-lt"/>
              </a:rPr>
              <a:t>Žírné </a:t>
            </a:r>
            <a:r>
              <a:rPr lang="cs-CZ" altLang="cs-CZ" sz="2600" b="1" dirty="0" smtClean="0">
                <a:latin typeface="+mj-lt"/>
              </a:rPr>
              <a:t>buňky: </a:t>
            </a:r>
            <a:r>
              <a:rPr lang="cs-CZ" altLang="cs-CZ" sz="2600" dirty="0" smtClean="0">
                <a:latin typeface="+mj-lt"/>
              </a:rPr>
              <a:t>menší </a:t>
            </a:r>
            <a:r>
              <a:rPr lang="cs-CZ" altLang="cs-CZ" sz="2600" dirty="0">
                <a:latin typeface="+mj-lt"/>
              </a:rPr>
              <a:t>jádra překrytá bazofilními </a:t>
            </a:r>
            <a:r>
              <a:rPr lang="cs-CZ" altLang="cs-CZ" sz="2600" dirty="0" smtClean="0">
                <a:latin typeface="+mj-lt"/>
              </a:rPr>
              <a:t>granuly, obsahují </a:t>
            </a:r>
            <a:r>
              <a:rPr lang="cs-CZ" altLang="cs-CZ" sz="2600" dirty="0">
                <a:latin typeface="+mj-lt"/>
              </a:rPr>
              <a:t>mediátory zánětlivé reakce – histamin, proteázy a chemotaktické </a:t>
            </a:r>
            <a:r>
              <a:rPr lang="cs-CZ" altLang="cs-CZ" sz="2600" dirty="0" smtClean="0">
                <a:latin typeface="+mj-lt"/>
              </a:rPr>
              <a:t>faktory, po </a:t>
            </a:r>
            <a:r>
              <a:rPr lang="cs-CZ" altLang="cs-CZ" sz="2600" dirty="0">
                <a:latin typeface="+mj-lt"/>
              </a:rPr>
              <a:t>aktivaci uvolňují mediátory zánětu (</a:t>
            </a:r>
            <a:r>
              <a:rPr lang="cs-CZ" altLang="cs-CZ" sz="2600" dirty="0" err="1" smtClean="0">
                <a:latin typeface="+mj-lt"/>
              </a:rPr>
              <a:t>leukotrieny</a:t>
            </a:r>
            <a:r>
              <a:rPr lang="cs-CZ" altLang="cs-CZ" sz="2600" dirty="0" smtClean="0">
                <a:latin typeface="+mj-lt"/>
              </a:rPr>
              <a:t>), hojně </a:t>
            </a:r>
            <a:r>
              <a:rPr lang="cs-CZ" altLang="cs-CZ" sz="2600" dirty="0">
                <a:latin typeface="+mj-lt"/>
              </a:rPr>
              <a:t>zastoupeny ve </a:t>
            </a:r>
            <a:r>
              <a:rPr lang="cs-CZ" altLang="cs-CZ" sz="2600" dirty="0" smtClean="0">
                <a:latin typeface="+mj-lt"/>
              </a:rPr>
              <a:t>sliznicích, podobné </a:t>
            </a:r>
            <a:r>
              <a:rPr lang="cs-CZ" altLang="cs-CZ" sz="2600" dirty="0" err="1">
                <a:latin typeface="+mj-lt"/>
              </a:rPr>
              <a:t>basofilům</a:t>
            </a:r>
            <a:r>
              <a:rPr lang="cs-CZ" altLang="cs-CZ" sz="2600" dirty="0">
                <a:latin typeface="+mj-lt"/>
              </a:rPr>
              <a:t>, dříve považovány za tzv. tkáňové </a:t>
            </a:r>
            <a:r>
              <a:rPr lang="cs-CZ" altLang="cs-CZ" sz="2600" dirty="0" err="1">
                <a:latin typeface="+mj-lt"/>
              </a:rPr>
              <a:t>basofily</a:t>
            </a:r>
            <a:r>
              <a:rPr lang="cs-CZ" altLang="cs-CZ" sz="2600" dirty="0">
                <a:latin typeface="+mj-lt"/>
              </a:rPr>
              <a:t>, nyní samostatná vývojová </a:t>
            </a:r>
            <a:r>
              <a:rPr lang="cs-CZ" altLang="cs-CZ" sz="2600" dirty="0" smtClean="0">
                <a:latin typeface="+mj-lt"/>
              </a:rPr>
              <a:t>řada</a:t>
            </a:r>
          </a:p>
          <a:p>
            <a:endParaRPr lang="cs-CZ" altLang="cs-CZ" sz="2600" dirty="0">
              <a:latin typeface="+mj-lt"/>
            </a:endParaRPr>
          </a:p>
          <a:p>
            <a:r>
              <a:rPr lang="cs-CZ" altLang="cs-CZ" sz="2600" b="1" dirty="0">
                <a:latin typeface="+mj-lt"/>
              </a:rPr>
              <a:t>Plasmatické </a:t>
            </a:r>
            <a:r>
              <a:rPr lang="cs-CZ" altLang="cs-CZ" sz="2600" b="1" dirty="0" smtClean="0">
                <a:latin typeface="+mj-lt"/>
              </a:rPr>
              <a:t>buňky: </a:t>
            </a:r>
            <a:r>
              <a:rPr lang="cs-CZ" altLang="cs-CZ" sz="2600" dirty="0" smtClean="0">
                <a:latin typeface="+mj-lt"/>
              </a:rPr>
              <a:t>vývojové stadium </a:t>
            </a:r>
            <a:r>
              <a:rPr lang="cs-CZ" altLang="cs-CZ" sz="2600" dirty="0">
                <a:latin typeface="+mj-lt"/>
              </a:rPr>
              <a:t>B lymfocytu, které produkuje </a:t>
            </a:r>
            <a:r>
              <a:rPr lang="cs-CZ" altLang="cs-CZ" sz="2600" dirty="0" smtClean="0">
                <a:latin typeface="+mj-lt"/>
              </a:rPr>
              <a:t>protilátky, hodně </a:t>
            </a:r>
            <a:r>
              <a:rPr lang="cs-CZ" altLang="cs-CZ" sz="2600" dirty="0">
                <a:latin typeface="+mj-lt"/>
              </a:rPr>
              <a:t>ER, Golgi </a:t>
            </a:r>
            <a:r>
              <a:rPr lang="cs-CZ" altLang="cs-CZ" sz="2600" dirty="0" smtClean="0">
                <a:latin typeface="+mj-lt"/>
              </a:rPr>
              <a:t>komplex</a:t>
            </a:r>
          </a:p>
          <a:p>
            <a:endParaRPr lang="cs-CZ" altLang="cs-CZ" sz="2600" dirty="0">
              <a:latin typeface="+mj-lt"/>
            </a:endParaRPr>
          </a:p>
          <a:p>
            <a:pPr algn="just"/>
            <a:r>
              <a:rPr lang="cs-CZ" altLang="cs-CZ" sz="2600" b="1" dirty="0">
                <a:latin typeface="+mj-lt"/>
              </a:rPr>
              <a:t>Makrofágy: </a:t>
            </a:r>
            <a:r>
              <a:rPr lang="cs-CZ" altLang="cs-CZ" sz="2600" dirty="0" smtClean="0">
                <a:latin typeface="+mj-lt"/>
              </a:rPr>
              <a:t>tkáňová </a:t>
            </a:r>
            <a:r>
              <a:rPr lang="cs-CZ" altLang="cs-CZ" sz="2600" dirty="0">
                <a:latin typeface="+mj-lt"/>
              </a:rPr>
              <a:t>forma </a:t>
            </a:r>
            <a:r>
              <a:rPr lang="cs-CZ" altLang="cs-CZ" sz="2600" dirty="0" smtClean="0">
                <a:latin typeface="+mj-lt"/>
              </a:rPr>
              <a:t>monocytu, liší se trochu podle </a:t>
            </a:r>
            <a:r>
              <a:rPr lang="cs-CZ" altLang="cs-CZ" sz="2600" dirty="0">
                <a:latin typeface="+mj-lt"/>
              </a:rPr>
              <a:t>typu tkáně: alveolární </a:t>
            </a:r>
            <a:r>
              <a:rPr lang="cs-CZ" altLang="cs-CZ" sz="2600" dirty="0" err="1">
                <a:latin typeface="+mj-lt"/>
              </a:rPr>
              <a:t>makrogágy</a:t>
            </a:r>
            <a:r>
              <a:rPr lang="cs-CZ" altLang="cs-CZ" sz="2600" dirty="0">
                <a:latin typeface="+mj-lt"/>
              </a:rPr>
              <a:t>, mikroglie, </a:t>
            </a:r>
            <a:r>
              <a:rPr lang="cs-CZ" altLang="cs-CZ" sz="2600" dirty="0" err="1">
                <a:latin typeface="+mj-lt"/>
              </a:rPr>
              <a:t>Kupfferovy</a:t>
            </a:r>
            <a:r>
              <a:rPr lang="cs-CZ" altLang="cs-CZ" sz="2600" dirty="0">
                <a:latin typeface="+mj-lt"/>
              </a:rPr>
              <a:t> buňky, </a:t>
            </a:r>
            <a:r>
              <a:rPr lang="cs-CZ" altLang="cs-CZ" sz="2600" dirty="0" smtClean="0">
                <a:latin typeface="+mj-lt"/>
              </a:rPr>
              <a:t>osteoklasty. </a:t>
            </a:r>
          </a:p>
          <a:p>
            <a:pPr marL="0" indent="0" algn="just">
              <a:buNone/>
            </a:pPr>
            <a:r>
              <a:rPr lang="cs-CZ" altLang="cs-CZ" sz="2600" dirty="0" smtClean="0">
                <a:latin typeface="+mj-lt"/>
              </a:rPr>
              <a:t>Jsou to tzv. antigen prezentující buňky, dříve, velikost </a:t>
            </a:r>
            <a:r>
              <a:rPr lang="cs-CZ" altLang="cs-CZ" sz="2600" dirty="0">
                <a:latin typeface="+mj-lt"/>
              </a:rPr>
              <a:t>až 30 </a:t>
            </a:r>
            <a:r>
              <a:rPr lang="el-GR" altLang="cs-CZ" sz="2600" dirty="0">
                <a:latin typeface="+mj-lt"/>
                <a:cs typeface="Arial" charset="0"/>
              </a:rPr>
              <a:t>μ</a:t>
            </a:r>
            <a:r>
              <a:rPr lang="cs-CZ" altLang="cs-CZ" sz="2600" dirty="0">
                <a:latin typeface="+mj-lt"/>
                <a:cs typeface="Arial" charset="0"/>
              </a:rPr>
              <a:t>m, ledvinovité jádro, hodně vyvinutý </a:t>
            </a:r>
            <a:r>
              <a:rPr lang="cs-CZ" altLang="cs-CZ" sz="2600" dirty="0" err="1">
                <a:latin typeface="+mj-lt"/>
                <a:cs typeface="Arial" charset="0"/>
              </a:rPr>
              <a:t>proteosyntetický</a:t>
            </a:r>
            <a:r>
              <a:rPr lang="cs-CZ" altLang="cs-CZ" sz="2600" dirty="0">
                <a:latin typeface="+mj-lt"/>
                <a:cs typeface="Arial" charset="0"/>
              </a:rPr>
              <a:t> aparát, hodně </a:t>
            </a:r>
            <a:r>
              <a:rPr lang="cs-CZ" altLang="cs-CZ" sz="2600" dirty="0" smtClean="0">
                <a:latin typeface="+mj-lt"/>
                <a:cs typeface="Arial" charset="0"/>
              </a:rPr>
              <a:t>lyzozomů, dlouho </a:t>
            </a:r>
            <a:r>
              <a:rPr lang="cs-CZ" altLang="cs-CZ" sz="2600" dirty="0">
                <a:latin typeface="+mj-lt"/>
                <a:cs typeface="Arial" charset="0"/>
              </a:rPr>
              <a:t>žijící </a:t>
            </a:r>
            <a:r>
              <a:rPr lang="cs-CZ" altLang="cs-CZ" sz="2600" dirty="0" smtClean="0">
                <a:latin typeface="+mj-lt"/>
                <a:cs typeface="Arial" charset="0"/>
              </a:rPr>
              <a:t>buňky.</a:t>
            </a:r>
          </a:p>
          <a:p>
            <a:pPr algn="just">
              <a:buNone/>
            </a:pPr>
            <a:r>
              <a:rPr lang="cs-CZ" altLang="cs-CZ" sz="2600" b="1" dirty="0" smtClean="0">
                <a:latin typeface="+mj-lt"/>
                <a:cs typeface="Arial" charset="0"/>
              </a:rPr>
              <a:t>Fagocytóza </a:t>
            </a:r>
            <a:r>
              <a:rPr lang="cs-CZ" altLang="cs-CZ" sz="2600" b="1" dirty="0">
                <a:latin typeface="+mj-lt"/>
                <a:cs typeface="Arial" charset="0"/>
              </a:rPr>
              <a:t>cizorodých částic</a:t>
            </a:r>
            <a:r>
              <a:rPr lang="cs-CZ" altLang="cs-CZ" sz="2600" dirty="0">
                <a:latin typeface="+mj-lt"/>
                <a:cs typeface="Arial" charset="0"/>
              </a:rPr>
              <a:t>, následné zpracování antigenu a jeho prezentace (vystavení) na povrchu buňky, aby byl rozpoznán dalšími imunitními </a:t>
            </a:r>
            <a:r>
              <a:rPr lang="cs-CZ" altLang="cs-CZ" sz="2600" dirty="0" smtClean="0">
                <a:latin typeface="+mj-lt"/>
                <a:cs typeface="Arial" charset="0"/>
              </a:rPr>
              <a:t>buňkami -lymfocyty.  </a:t>
            </a:r>
            <a:endParaRPr lang="el-GR" altLang="cs-CZ" sz="2600" dirty="0">
              <a:latin typeface="+mj-lt"/>
              <a:cs typeface="Arial" charset="0"/>
            </a:endParaRPr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7" name="Picture 4" descr="fagocytóza"/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546" y="187204"/>
            <a:ext cx="2727325" cy="625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7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352"/>
          </a:xfrm>
        </p:spPr>
        <p:txBody>
          <a:bodyPr/>
          <a:lstStyle/>
          <a:p>
            <a:pPr algn="ctr"/>
            <a:r>
              <a:rPr lang="cs-CZ" b="1" dirty="0" smtClean="0"/>
              <a:t>Oporná pojiva – chrupavka, kost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" y="1219200"/>
            <a:ext cx="11828585" cy="527538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None/>
            </a:pPr>
            <a:r>
              <a:rPr lang="cs-CZ" altLang="cs-CZ" sz="2400" dirty="0" smtClean="0"/>
              <a:t>Charakteristika </a:t>
            </a:r>
            <a:r>
              <a:rPr lang="cs-CZ" altLang="cs-CZ" sz="2400" b="1" dirty="0"/>
              <a:t>chrupavkové </a:t>
            </a:r>
            <a:r>
              <a:rPr lang="cs-CZ" altLang="cs-CZ" sz="2400" dirty="0" smtClean="0"/>
              <a:t>tkáně: pružná</a:t>
            </a:r>
            <a:r>
              <a:rPr lang="cs-CZ" altLang="cs-CZ" sz="2400" dirty="0"/>
              <a:t>, hladká, nedeformuje se, opora </a:t>
            </a:r>
            <a:r>
              <a:rPr lang="cs-CZ" altLang="cs-CZ" sz="2400" dirty="0" smtClean="0"/>
              <a:t>měkkých tkání, mezibuněčná </a:t>
            </a:r>
            <a:r>
              <a:rPr lang="cs-CZ" altLang="cs-CZ" sz="2400" dirty="0"/>
              <a:t>hmota má pevnou </a:t>
            </a:r>
            <a:r>
              <a:rPr lang="cs-CZ" altLang="cs-CZ" sz="2400" dirty="0" smtClean="0"/>
              <a:t>konzistenci, tlumí </a:t>
            </a:r>
            <a:r>
              <a:rPr lang="cs-CZ" altLang="cs-CZ" sz="2400" dirty="0"/>
              <a:t>nárazy – </a:t>
            </a:r>
            <a:r>
              <a:rPr lang="cs-CZ" altLang="cs-CZ" sz="2400" dirty="0" smtClean="0"/>
              <a:t>klouby,  </a:t>
            </a:r>
            <a:r>
              <a:rPr lang="cs-CZ" altLang="cs-CZ" sz="2400" dirty="0"/>
              <a:t>důležitá pro vývoj dlouhých kostí </a:t>
            </a:r>
            <a:r>
              <a:rPr lang="cs-CZ" altLang="cs-CZ" sz="2400" dirty="0" smtClean="0"/>
              <a:t>– osifikace, na povrchu perichondrium – výživa difúzí. Chrupavky jsou bezcévné. Buňky chondrocyty v </a:t>
            </a:r>
            <a:r>
              <a:rPr lang="cs-CZ" altLang="cs-CZ" sz="2400" dirty="0" err="1" smtClean="0"/>
              <a:t>izogenetických</a:t>
            </a:r>
            <a:r>
              <a:rPr lang="cs-CZ" altLang="cs-CZ" sz="2400" dirty="0" smtClean="0"/>
              <a:t> skupinách.  </a:t>
            </a:r>
          </a:p>
          <a:p>
            <a:pPr>
              <a:lnSpc>
                <a:spcPct val="100000"/>
              </a:lnSpc>
              <a:buNone/>
            </a:pPr>
            <a:r>
              <a:rPr lang="cs-CZ" altLang="cs-CZ" sz="2400" dirty="0" smtClean="0"/>
              <a:t>Typy chrupavkové tkáně: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altLang="cs-CZ" sz="2400" dirty="0" smtClean="0"/>
              <a:t>hyalinní 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- zárodečný skelet, v dospělosti kloubní plochy, dýchací cesty, spojení žeber a sterna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 smtClean="0"/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 smtClean="0"/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altLang="cs-CZ" sz="2400" dirty="0"/>
              <a:t>e</a:t>
            </a:r>
            <a:r>
              <a:rPr lang="cs-CZ" altLang="cs-CZ" sz="2400" dirty="0" smtClean="0"/>
              <a:t>lastická – ušní boltce, epiglottis, hodně elastických vláken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/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 smtClean="0"/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altLang="cs-CZ" sz="2400" dirty="0" smtClean="0"/>
              <a:t>vazivová – meziobratlové ploténky, spojení pánevních kostí </a:t>
            </a:r>
            <a:endParaRPr lang="cs-CZ" altLang="cs-CZ" sz="2400" dirty="0"/>
          </a:p>
          <a:p>
            <a:endParaRPr lang="cs-CZ" dirty="0"/>
          </a:p>
        </p:txBody>
      </p:sp>
      <p:pic>
        <p:nvPicPr>
          <p:cNvPr id="4" name="Picture 4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3479861"/>
            <a:ext cx="1658938" cy="145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F07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971" y="4204179"/>
            <a:ext cx="1858475" cy="14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F07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829" y="5501663"/>
            <a:ext cx="1814880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171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352"/>
          </a:xfrm>
        </p:spPr>
        <p:txBody>
          <a:bodyPr/>
          <a:lstStyle/>
          <a:p>
            <a:pPr algn="ctr"/>
            <a:r>
              <a:rPr lang="cs-CZ" b="1" dirty="0" smtClean="0"/>
              <a:t>Kostní tkáň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3400" y="1450487"/>
            <a:ext cx="10515600" cy="4739298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Typy kostní tkáně:</a:t>
            </a:r>
          </a:p>
          <a:p>
            <a:pPr marL="0" indent="0">
              <a:buNone/>
            </a:pPr>
            <a:r>
              <a:rPr lang="cs-CZ" altLang="cs-CZ" sz="2400" dirty="0" smtClean="0">
                <a:latin typeface="+mj-lt"/>
              </a:rPr>
              <a:t>- </a:t>
            </a:r>
            <a:r>
              <a:rPr lang="cs-CZ" altLang="cs-CZ" sz="2400" b="1" dirty="0" smtClean="0">
                <a:latin typeface="+mj-lt"/>
              </a:rPr>
              <a:t>Primární </a:t>
            </a:r>
            <a:r>
              <a:rPr lang="cs-CZ" altLang="cs-CZ" sz="2400" b="1" dirty="0">
                <a:latin typeface="+mj-lt"/>
              </a:rPr>
              <a:t>– vláknitá (</a:t>
            </a:r>
            <a:r>
              <a:rPr lang="cs-CZ" altLang="cs-CZ" sz="2400" b="1" dirty="0" smtClean="0">
                <a:latin typeface="+mj-lt"/>
              </a:rPr>
              <a:t>fibrilární): </a:t>
            </a:r>
            <a:r>
              <a:rPr lang="cs-CZ" altLang="cs-CZ" sz="2400" dirty="0" smtClean="0">
                <a:latin typeface="+mj-lt"/>
              </a:rPr>
              <a:t>jako </a:t>
            </a:r>
            <a:r>
              <a:rPr lang="cs-CZ" altLang="cs-CZ" sz="2400" dirty="0">
                <a:latin typeface="+mj-lt"/>
              </a:rPr>
              <a:t>první v embryonálním vývoji, při reparačních </a:t>
            </a:r>
            <a:r>
              <a:rPr lang="cs-CZ" altLang="cs-CZ" sz="2400" dirty="0" smtClean="0">
                <a:latin typeface="+mj-lt"/>
              </a:rPr>
              <a:t>procesech, </a:t>
            </a:r>
            <a:r>
              <a:rPr lang="cs-CZ" altLang="cs-CZ" sz="2400" dirty="0">
                <a:latin typeface="+mj-lt"/>
              </a:rPr>
              <a:t>u nižších obratlovců je to definitivní typ kostní </a:t>
            </a:r>
            <a:r>
              <a:rPr lang="cs-CZ" altLang="cs-CZ" sz="2400" dirty="0" smtClean="0">
                <a:latin typeface="+mj-lt"/>
              </a:rPr>
              <a:t>tkáně, u </a:t>
            </a:r>
            <a:r>
              <a:rPr lang="cs-CZ" altLang="cs-CZ" sz="2400" dirty="0">
                <a:latin typeface="+mj-lt"/>
              </a:rPr>
              <a:t>vyšších obratlovců dočasná, pak náhrada </a:t>
            </a:r>
            <a:r>
              <a:rPr lang="cs-CZ" altLang="cs-CZ" sz="2400" dirty="0" err="1">
                <a:latin typeface="+mj-lt"/>
              </a:rPr>
              <a:t>lamelární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smtClean="0">
                <a:latin typeface="+mj-lt"/>
              </a:rPr>
              <a:t>kostí, kolagenní </a:t>
            </a:r>
            <a:r>
              <a:rPr lang="cs-CZ" altLang="cs-CZ" sz="2400" dirty="0">
                <a:latin typeface="+mj-lt"/>
              </a:rPr>
              <a:t>vlákna neuspořádaná, méně minerální </a:t>
            </a:r>
            <a:r>
              <a:rPr lang="cs-CZ" altLang="cs-CZ" sz="2400" dirty="0" smtClean="0">
                <a:latin typeface="+mj-lt"/>
              </a:rPr>
              <a:t>složky. </a:t>
            </a:r>
            <a:endParaRPr lang="cs-CZ" altLang="cs-CZ" sz="2400" dirty="0">
              <a:latin typeface="+mj-lt"/>
            </a:endParaRPr>
          </a:p>
          <a:p>
            <a:pPr marL="0" indent="0">
              <a:buNone/>
            </a:pPr>
            <a:r>
              <a:rPr lang="cs-CZ" altLang="cs-CZ" sz="2400" b="1" dirty="0" smtClean="0">
                <a:latin typeface="+mj-lt"/>
              </a:rPr>
              <a:t>- Sekundární </a:t>
            </a:r>
            <a:r>
              <a:rPr lang="cs-CZ" altLang="cs-CZ" sz="2400" b="1" dirty="0" err="1">
                <a:latin typeface="+mj-lt"/>
              </a:rPr>
              <a:t>lamelární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smtClean="0">
                <a:latin typeface="+mj-lt"/>
              </a:rPr>
              <a:t>kost: </a:t>
            </a:r>
            <a:endParaRPr lang="cs-CZ" altLang="cs-CZ" sz="2400" b="1" dirty="0">
              <a:latin typeface="+mj-lt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400" dirty="0">
                <a:latin typeface="+mj-lt"/>
              </a:rPr>
              <a:t>      kompaktní</a:t>
            </a:r>
          </a:p>
          <a:p>
            <a:pPr>
              <a:buFont typeface="Wingdings" pitchFamily="2" charset="2"/>
              <a:buNone/>
            </a:pPr>
            <a:r>
              <a:rPr lang="cs-CZ" altLang="cs-CZ" sz="2400" dirty="0">
                <a:latin typeface="+mj-lt"/>
              </a:rPr>
              <a:t>      spongiózní (houbovitá, </a:t>
            </a:r>
            <a:r>
              <a:rPr lang="cs-CZ" altLang="cs-CZ" sz="2400" dirty="0" err="1">
                <a:latin typeface="+mj-lt"/>
              </a:rPr>
              <a:t>trámčitá</a:t>
            </a:r>
            <a:r>
              <a:rPr lang="cs-CZ" altLang="cs-CZ" sz="2400" dirty="0">
                <a:latin typeface="+mj-lt"/>
              </a:rPr>
              <a:t>) </a:t>
            </a:r>
            <a:endParaRPr lang="cs-CZ" altLang="cs-CZ" sz="2400" dirty="0" smtClean="0">
              <a:latin typeface="+mj-lt"/>
            </a:endParaRPr>
          </a:p>
          <a:p>
            <a:pPr>
              <a:buFont typeface="Wingdings" pitchFamily="2" charset="2"/>
              <a:buNone/>
            </a:pPr>
            <a:endParaRPr lang="cs-CZ" altLang="cs-CZ" sz="2400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latin typeface="+mj-lt"/>
              </a:rPr>
              <a:t>Struktura </a:t>
            </a:r>
            <a:r>
              <a:rPr lang="cs-CZ" altLang="cs-CZ" sz="2400" dirty="0" err="1" smtClean="0">
                <a:latin typeface="+mj-lt"/>
              </a:rPr>
              <a:t>lamelární</a:t>
            </a:r>
            <a:r>
              <a:rPr lang="cs-CZ" altLang="cs-CZ" sz="2400" dirty="0" smtClean="0">
                <a:latin typeface="+mj-lt"/>
              </a:rPr>
              <a:t> kosti: buňky </a:t>
            </a:r>
            <a:r>
              <a:rPr lang="cs-CZ" altLang="cs-CZ" sz="2400" dirty="0" err="1" smtClean="0">
                <a:latin typeface="+mj-lt"/>
              </a:rPr>
              <a:t>osteocyty</a:t>
            </a:r>
            <a:r>
              <a:rPr lang="cs-CZ" altLang="cs-CZ" sz="2400" dirty="0" smtClean="0">
                <a:latin typeface="+mj-lt"/>
              </a:rPr>
              <a:t> a mezibuněčná hmota </a:t>
            </a:r>
          </a:p>
        </p:txBody>
      </p:sp>
      <p:pic>
        <p:nvPicPr>
          <p:cNvPr id="4" name="Picture 4" descr="F08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501" y="3119804"/>
            <a:ext cx="3022807" cy="194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646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46185" y="375138"/>
            <a:ext cx="11101753" cy="521677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4400" b="1" dirty="0" smtClean="0"/>
              <a:t>Lamely </a:t>
            </a:r>
            <a:r>
              <a:rPr lang="cs-CZ" altLang="cs-CZ" sz="4400" b="1" dirty="0"/>
              <a:t>z kolagenních fibril 3 - 7</a:t>
            </a:r>
            <a:r>
              <a:rPr lang="el-GR" altLang="cs-CZ" sz="4400" b="1" dirty="0">
                <a:cs typeface="Arial" charset="0"/>
              </a:rPr>
              <a:t>μ</a:t>
            </a:r>
            <a:r>
              <a:rPr lang="cs-CZ" altLang="cs-CZ" sz="4400" b="1" dirty="0">
                <a:cs typeface="Arial" charset="0"/>
              </a:rPr>
              <a:t>m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 smtClean="0">
                <a:cs typeface="Arial" charset="0"/>
              </a:rPr>
              <a:t>Lamely </a:t>
            </a:r>
            <a:r>
              <a:rPr lang="cs-CZ" altLang="cs-CZ" sz="4400" dirty="0">
                <a:cs typeface="Arial" charset="0"/>
              </a:rPr>
              <a:t>uloženy: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>
                <a:cs typeface="Arial" charset="0"/>
              </a:rPr>
              <a:t>a/ </a:t>
            </a:r>
            <a:r>
              <a:rPr lang="cs-CZ" altLang="cs-CZ" sz="4400" b="1" dirty="0">
                <a:cs typeface="Arial" charset="0"/>
              </a:rPr>
              <a:t>koncentricky</a:t>
            </a:r>
            <a:r>
              <a:rPr lang="cs-CZ" altLang="cs-CZ" sz="4400" dirty="0">
                <a:cs typeface="Arial" charset="0"/>
              </a:rPr>
              <a:t>  – </a:t>
            </a:r>
            <a:r>
              <a:rPr lang="cs-CZ" altLang="cs-CZ" sz="4400" b="1" dirty="0">
                <a:cs typeface="Arial" charset="0"/>
              </a:rPr>
              <a:t>v kompaktní kosti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 err="1">
                <a:cs typeface="Arial" charset="0"/>
              </a:rPr>
              <a:t>Haversův</a:t>
            </a:r>
            <a:r>
              <a:rPr lang="cs-CZ" altLang="cs-CZ" sz="4400" dirty="0">
                <a:cs typeface="Arial" charset="0"/>
              </a:rPr>
              <a:t> systém lamel (</a:t>
            </a:r>
            <a:r>
              <a:rPr lang="cs-CZ" altLang="cs-CZ" sz="4400" dirty="0" err="1">
                <a:cs typeface="Arial" charset="0"/>
              </a:rPr>
              <a:t>osteon</a:t>
            </a:r>
            <a:r>
              <a:rPr lang="cs-CZ" altLang="cs-CZ" sz="4400" dirty="0">
                <a:cs typeface="Arial" charset="0"/>
              </a:rPr>
              <a:t>) uvnitř kanálek (ŘVP, cévy a nervy)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>
                <a:cs typeface="Arial" charset="0"/>
              </a:rPr>
              <a:t> </a:t>
            </a:r>
            <a:r>
              <a:rPr lang="cs-CZ" altLang="cs-CZ" sz="4400" dirty="0" smtClean="0">
                <a:cs typeface="Arial" charset="0"/>
              </a:rPr>
              <a:t>b</a:t>
            </a:r>
            <a:r>
              <a:rPr lang="cs-CZ" altLang="cs-CZ" sz="4400" dirty="0">
                <a:cs typeface="Arial" charset="0"/>
              </a:rPr>
              <a:t>/ </a:t>
            </a:r>
            <a:r>
              <a:rPr lang="cs-CZ" altLang="cs-CZ" sz="4400" b="1" dirty="0">
                <a:cs typeface="Arial" charset="0"/>
              </a:rPr>
              <a:t>paralelně – v spongiózní kosti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4400" b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4400" b="1" dirty="0">
                <a:cs typeface="Arial" charset="0"/>
              </a:rPr>
              <a:t>Mineralizovaná </a:t>
            </a:r>
            <a:r>
              <a:rPr lang="cs-CZ" altLang="cs-CZ" sz="4400" b="1" dirty="0" smtClean="0">
                <a:cs typeface="Arial" charset="0"/>
              </a:rPr>
              <a:t>matrix mezi lamelami:</a:t>
            </a:r>
            <a:endParaRPr lang="cs-CZ" altLang="cs-CZ" sz="4400" b="1" dirty="0"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 smtClean="0">
                <a:cs typeface="Arial" charset="0"/>
              </a:rPr>
              <a:t>organická </a:t>
            </a:r>
            <a:r>
              <a:rPr lang="cs-CZ" altLang="cs-CZ" sz="4400" dirty="0">
                <a:cs typeface="Arial" charset="0"/>
              </a:rPr>
              <a:t>amorfní </a:t>
            </a:r>
            <a:r>
              <a:rPr lang="cs-CZ" altLang="cs-CZ" sz="4400" dirty="0" smtClean="0">
                <a:cs typeface="Arial" charset="0"/>
              </a:rPr>
              <a:t>hmota </a:t>
            </a:r>
            <a:r>
              <a:rPr lang="cs-CZ" altLang="cs-CZ" sz="4400" dirty="0">
                <a:cs typeface="Arial" charset="0"/>
              </a:rPr>
              <a:t>(</a:t>
            </a:r>
            <a:r>
              <a:rPr lang="cs-CZ" altLang="cs-CZ" sz="4400" dirty="0" err="1">
                <a:cs typeface="Arial" charset="0"/>
              </a:rPr>
              <a:t>glykosaminoglykany</a:t>
            </a:r>
            <a:r>
              <a:rPr lang="cs-CZ" altLang="cs-CZ" sz="4400" dirty="0">
                <a:cs typeface="Arial" charset="0"/>
              </a:rPr>
              <a:t> a </a:t>
            </a:r>
            <a:r>
              <a:rPr lang="cs-CZ" altLang="cs-CZ" sz="4400" dirty="0" smtClean="0">
                <a:cs typeface="Arial" charset="0"/>
              </a:rPr>
              <a:t>proteiny</a:t>
            </a:r>
            <a:r>
              <a:rPr lang="cs-CZ" altLang="cs-CZ" sz="4400" dirty="0">
                <a:cs typeface="Arial" charset="0"/>
              </a:rPr>
              <a:t>)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4400" dirty="0" smtClean="0">
                <a:cs typeface="Arial" charset="0"/>
              </a:rPr>
              <a:t>anorganická </a:t>
            </a:r>
            <a:r>
              <a:rPr lang="cs-CZ" altLang="cs-CZ" sz="4400" dirty="0">
                <a:cs typeface="Arial" charset="0"/>
              </a:rPr>
              <a:t>složka </a:t>
            </a:r>
            <a:r>
              <a:rPr lang="cs-CZ" altLang="cs-CZ" sz="4400" dirty="0" smtClean="0">
                <a:cs typeface="Arial" charset="0"/>
              </a:rPr>
              <a:t> - </a:t>
            </a:r>
            <a:r>
              <a:rPr lang="cs-CZ" altLang="cs-CZ" sz="4400" dirty="0" err="1">
                <a:cs typeface="Arial" charset="0"/>
              </a:rPr>
              <a:t>h</a:t>
            </a:r>
            <a:r>
              <a:rPr lang="cs-CZ" altLang="cs-CZ" sz="4400" dirty="0" err="1" smtClean="0">
                <a:cs typeface="Arial" charset="0"/>
              </a:rPr>
              <a:t>ydroxyapatit</a:t>
            </a:r>
            <a:r>
              <a:rPr lang="cs-CZ" altLang="cs-CZ" sz="4400" dirty="0" smtClean="0">
                <a:cs typeface="Arial" charset="0"/>
              </a:rPr>
              <a:t> </a:t>
            </a:r>
            <a:r>
              <a:rPr lang="cs-CZ" altLang="cs-CZ" sz="4400" dirty="0">
                <a:cs typeface="Arial" charset="0"/>
              </a:rPr>
              <a:t>Ca</a:t>
            </a:r>
            <a:r>
              <a:rPr lang="cs-CZ" altLang="cs-CZ" sz="4400" baseline="-25000" dirty="0">
                <a:cs typeface="Arial" charset="0"/>
              </a:rPr>
              <a:t>10</a:t>
            </a:r>
            <a:r>
              <a:rPr lang="cs-CZ" altLang="cs-CZ" sz="4400" dirty="0">
                <a:cs typeface="Arial" charset="0"/>
              </a:rPr>
              <a:t>(PO</a:t>
            </a:r>
            <a:r>
              <a:rPr lang="cs-CZ" altLang="cs-CZ" sz="4400" baseline="-25000" dirty="0">
                <a:cs typeface="Arial" charset="0"/>
              </a:rPr>
              <a:t>4</a:t>
            </a:r>
            <a:r>
              <a:rPr lang="cs-CZ" altLang="cs-CZ" sz="4400" dirty="0">
                <a:cs typeface="Arial" charset="0"/>
              </a:rPr>
              <a:t>)</a:t>
            </a:r>
            <a:r>
              <a:rPr lang="cs-CZ" altLang="cs-CZ" sz="4400" baseline="-25000" dirty="0">
                <a:cs typeface="Arial" charset="0"/>
              </a:rPr>
              <a:t>6</a:t>
            </a:r>
            <a:r>
              <a:rPr lang="cs-CZ" altLang="cs-CZ" sz="4400" dirty="0">
                <a:cs typeface="Arial" charset="0"/>
              </a:rPr>
              <a:t>(OH)</a:t>
            </a:r>
            <a:r>
              <a:rPr lang="cs-CZ" altLang="cs-CZ" sz="4400" baseline="-25000" dirty="0">
                <a:cs typeface="Arial" charset="0"/>
              </a:rPr>
              <a:t>2 </a:t>
            </a:r>
            <a:r>
              <a:rPr lang="cs-CZ" altLang="cs-CZ" sz="4400" dirty="0">
                <a:cs typeface="Arial" charset="0"/>
              </a:rPr>
              <a:t>, </a:t>
            </a:r>
            <a:endParaRPr lang="cs-CZ" altLang="cs-CZ" sz="4400" dirty="0" smtClean="0">
              <a:cs typeface="Arial" charset="0"/>
            </a:endParaRPr>
          </a:p>
          <a:p>
            <a:pPr>
              <a:lnSpc>
                <a:spcPct val="80000"/>
              </a:lnSpc>
              <a:buNone/>
            </a:pPr>
            <a:endParaRPr lang="cs-CZ" altLang="cs-CZ" sz="4400" dirty="0" smtClean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4400" b="1" dirty="0">
                <a:cs typeface="Arial" charset="0"/>
              </a:rPr>
              <a:t> </a:t>
            </a:r>
            <a:r>
              <a:rPr lang="cs-CZ" altLang="cs-CZ" sz="4400" b="1" dirty="0" smtClean="0">
                <a:cs typeface="Arial" charset="0"/>
              </a:rPr>
              <a:t>Na povrchu periost</a:t>
            </a:r>
            <a:endParaRPr lang="cs-CZ" altLang="cs-CZ" sz="4400" b="1" dirty="0">
              <a:cs typeface="Arial" charset="0"/>
            </a:endParaRPr>
          </a:p>
          <a:p>
            <a:pPr>
              <a:lnSpc>
                <a:spcPct val="80000"/>
              </a:lnSpc>
              <a:buNone/>
            </a:pPr>
            <a:endParaRPr lang="cs-CZ" altLang="cs-CZ" sz="9600" baseline="-25000" dirty="0"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9600" dirty="0" smtClean="0">
                <a:cs typeface="Arial" charset="0"/>
              </a:rPr>
              <a:t>     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endParaRPr lang="cs-CZ" dirty="0"/>
          </a:p>
        </p:txBody>
      </p:sp>
      <p:pic>
        <p:nvPicPr>
          <p:cNvPr id="5" name="Picture 4" descr="spongiozní k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61" y="3523885"/>
            <a:ext cx="7705725" cy="322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59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08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3292" y="695813"/>
            <a:ext cx="8765809" cy="5810495"/>
          </a:xfrm>
          <a:prstGeom prst="rect">
            <a:avLst/>
          </a:prstGeom>
          <a:solidFill>
            <a:schemeClr val="folHlink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024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Proces osifikace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Tvorba kostní tkáně: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dirty="0" smtClean="0"/>
              <a:t>   z vaziva - </a:t>
            </a:r>
            <a:r>
              <a:rPr lang="cs-CZ" b="1" dirty="0" err="1" smtClean="0"/>
              <a:t>desmogenní</a:t>
            </a:r>
            <a:r>
              <a:rPr lang="cs-CZ" b="1" dirty="0" smtClean="0"/>
              <a:t> osifikace </a:t>
            </a:r>
            <a:r>
              <a:rPr lang="cs-CZ" dirty="0" smtClean="0"/>
              <a:t>- ploché lebeční kosti, k</a:t>
            </a:r>
            <a:r>
              <a:rPr lang="cs-CZ" altLang="cs-CZ" dirty="0" smtClean="0"/>
              <a:t>ondenzace </a:t>
            </a:r>
            <a:r>
              <a:rPr lang="cs-CZ" altLang="cs-CZ" dirty="0" err="1" smtClean="0"/>
              <a:t>mesenchymové</a:t>
            </a:r>
            <a:r>
              <a:rPr lang="cs-CZ" altLang="cs-CZ" dirty="0" smtClean="0"/>
              <a:t> </a:t>
            </a:r>
            <a:r>
              <a:rPr lang="cs-CZ" altLang="cs-CZ" dirty="0"/>
              <a:t>tkáně spolu s diferenciací mesenchymálních buněk na osteoblasty</a:t>
            </a:r>
          </a:p>
          <a:p>
            <a:pPr>
              <a:buFontTx/>
              <a:buChar char="-"/>
            </a:pPr>
            <a:endParaRPr lang="cs-CZ" dirty="0" smtClean="0"/>
          </a:p>
          <a:p>
            <a:pPr algn="just">
              <a:buFont typeface="Wingdings" panose="05000000000000000000" pitchFamily="2" charset="2"/>
              <a:buNone/>
            </a:pPr>
            <a:r>
              <a:rPr lang="cs-CZ" dirty="0" smtClean="0"/>
              <a:t>   z chrupavky - </a:t>
            </a:r>
            <a:r>
              <a:rPr lang="cs-CZ" b="1" dirty="0" err="1" smtClean="0"/>
              <a:t>chondrogenní</a:t>
            </a:r>
            <a:r>
              <a:rPr lang="cs-CZ" b="1" dirty="0" smtClean="0"/>
              <a:t> osifikace </a:t>
            </a:r>
            <a:r>
              <a:rPr lang="cs-CZ" dirty="0" smtClean="0"/>
              <a:t>-  krátké a dlouhé kosti. </a:t>
            </a:r>
            <a:r>
              <a:rPr lang="cs-CZ" altLang="cs-CZ" dirty="0"/>
              <a:t>Kalcifikace chrupavkové matrix, </a:t>
            </a:r>
            <a:r>
              <a:rPr lang="cs-CZ" altLang="cs-CZ" dirty="0" smtClean="0"/>
              <a:t>hypertrofie </a:t>
            </a:r>
            <a:r>
              <a:rPr lang="cs-CZ" altLang="cs-CZ" dirty="0"/>
              <a:t>a destrukce chondrocytů, resorpce zbytků zvápenatělé chrupavky osteoklasty, migrace </a:t>
            </a:r>
            <a:r>
              <a:rPr lang="cs-CZ" altLang="cs-CZ" dirty="0" err="1"/>
              <a:t>osteoprogenitorových</a:t>
            </a:r>
            <a:r>
              <a:rPr lang="cs-CZ" altLang="cs-CZ" dirty="0"/>
              <a:t> </a:t>
            </a:r>
            <a:r>
              <a:rPr lang="cs-CZ" altLang="cs-CZ" dirty="0" smtClean="0"/>
              <a:t>buněk z okostice </a:t>
            </a:r>
            <a:r>
              <a:rPr lang="cs-CZ" altLang="cs-CZ" dirty="0"/>
              <a:t>do místa tvorby nové kostní hmoty, jejich diferenciace na osteoblasty, které produkují kostní matrix a mění se na </a:t>
            </a:r>
            <a:r>
              <a:rPr lang="cs-CZ" altLang="cs-CZ" dirty="0" err="1"/>
              <a:t>osteocyty</a:t>
            </a:r>
            <a:r>
              <a:rPr lang="cs-CZ" altLang="cs-CZ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7620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0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3664" y="1289539"/>
            <a:ext cx="7273925" cy="51129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316523" y="165467"/>
            <a:ext cx="10515600" cy="132556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Tvorba kosti z chrupavčitého základu (před narozením – dospělost)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879895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Epifýzo – diafyzární ploténka: místo tvorby kosti z chrupavky v období po narození do ukončení růstu</a:t>
            </a:r>
            <a:endParaRPr lang="cs-CZ" sz="2800" b="1" dirty="0"/>
          </a:p>
        </p:txBody>
      </p:sp>
      <p:pic>
        <p:nvPicPr>
          <p:cNvPr id="4" name="Picture 6" descr="detail osifika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872" y="1920631"/>
            <a:ext cx="4613148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http://www.sci.muni.cz/ptacek/HISTOLOGIE2_soubory/image1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98" y="1936383"/>
            <a:ext cx="569595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472848" y="2212935"/>
            <a:ext cx="2273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normální chrupavky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472848" y="2874581"/>
            <a:ext cx="4375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růstu: dělení chrupavkových buněk, řetízkové</a:t>
            </a:r>
          </a:p>
          <a:p>
            <a:r>
              <a:rPr lang="cs-CZ" sz="1600" dirty="0" err="1" smtClean="0"/>
              <a:t>izogenetické</a:t>
            </a:r>
            <a:r>
              <a:rPr lang="cs-CZ" sz="1600" dirty="0" smtClean="0"/>
              <a:t> skupiny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472848" y="3905469"/>
            <a:ext cx="5441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kalcifikace chrupavkové matrix a hypertrofie chondrocytů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95309" y="4267738"/>
            <a:ext cx="4494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eroze změněné chrupavky činností osteoklastů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472848" y="4983384"/>
            <a:ext cx="545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tvorby nové kostní hmoty (</a:t>
            </a:r>
            <a:r>
              <a:rPr lang="cs-CZ" sz="1600" dirty="0" err="1" smtClean="0"/>
              <a:t>osteoprogenitory</a:t>
            </a:r>
            <a:r>
              <a:rPr lang="cs-CZ" sz="1600" dirty="0" smtClean="0"/>
              <a:t> – osteoblasty</a:t>
            </a:r>
          </a:p>
          <a:p>
            <a:r>
              <a:rPr lang="cs-CZ" sz="1600" dirty="0" smtClean="0"/>
              <a:t> - </a:t>
            </a:r>
            <a:r>
              <a:rPr lang="cs-CZ" sz="1600" dirty="0" err="1" smtClean="0"/>
              <a:t>osteocyty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170911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</p:spPr>
        <p:txBody>
          <a:bodyPr/>
          <a:lstStyle/>
          <a:p>
            <a:pPr algn="ctr"/>
            <a:r>
              <a:rPr lang="cs-CZ" b="1" dirty="0" smtClean="0"/>
              <a:t>Svalové tkáně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28750"/>
            <a:ext cx="12192000" cy="52149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Původ v </a:t>
            </a:r>
            <a:r>
              <a:rPr lang="cs-CZ" sz="2400" b="1" dirty="0" smtClean="0"/>
              <a:t>embryogenezi: </a:t>
            </a:r>
            <a:r>
              <a:rPr lang="cs-CZ" sz="2400" dirty="0" smtClean="0"/>
              <a:t>z mezodermu</a:t>
            </a:r>
          </a:p>
          <a:p>
            <a:pPr marL="0" indent="0">
              <a:buNone/>
            </a:pPr>
            <a:r>
              <a:rPr lang="cs-CZ" sz="2400" b="1" dirty="0" smtClean="0"/>
              <a:t>Společný znak všech typů: </a:t>
            </a:r>
            <a:r>
              <a:rPr lang="cs-CZ" sz="2400" dirty="0" smtClean="0"/>
              <a:t>kontraktilní proteiny </a:t>
            </a:r>
          </a:p>
          <a:p>
            <a:pPr marL="0" indent="0">
              <a:buNone/>
            </a:pPr>
            <a:r>
              <a:rPr lang="cs-CZ" sz="2400" dirty="0" err="1" smtClean="0"/>
              <a:t>Myofilamenta</a:t>
            </a:r>
            <a:r>
              <a:rPr lang="cs-CZ" sz="2400" dirty="0" smtClean="0"/>
              <a:t>: </a:t>
            </a:r>
          </a:p>
          <a:p>
            <a:pPr marL="0" indent="0">
              <a:buNone/>
            </a:pPr>
            <a:r>
              <a:rPr lang="cs-CZ" sz="2400" dirty="0" smtClean="0"/>
              <a:t>tenká 6 – 10 </a:t>
            </a:r>
            <a:r>
              <a:rPr lang="cs-CZ" sz="2400" dirty="0" err="1" smtClean="0"/>
              <a:t>nm</a:t>
            </a:r>
            <a:r>
              <a:rPr lang="cs-CZ" sz="2400" dirty="0" smtClean="0"/>
              <a:t> x 1 µm , aktin, </a:t>
            </a:r>
            <a:r>
              <a:rPr lang="cs-CZ" sz="2400" dirty="0" err="1" smtClean="0"/>
              <a:t>tropomyozin</a:t>
            </a:r>
            <a:r>
              <a:rPr lang="cs-CZ" sz="2400" dirty="0" smtClean="0"/>
              <a:t>, troponin</a:t>
            </a:r>
          </a:p>
          <a:p>
            <a:pPr marL="0" indent="0">
              <a:buNone/>
            </a:pPr>
            <a:r>
              <a:rPr lang="cs-CZ" sz="2400" dirty="0" smtClean="0"/>
              <a:t>tlustá  15 </a:t>
            </a:r>
            <a:r>
              <a:rPr lang="cs-CZ" sz="2400" dirty="0" err="1" smtClean="0"/>
              <a:t>nm</a:t>
            </a:r>
            <a:r>
              <a:rPr lang="cs-CZ" sz="2400" dirty="0" smtClean="0"/>
              <a:t> x 1,5 µm, myozin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Typy svalové tkáně:</a:t>
            </a:r>
          </a:p>
          <a:p>
            <a:pPr marL="0" indent="0">
              <a:buNone/>
            </a:pPr>
            <a:r>
              <a:rPr lang="cs-CZ" sz="2400" b="1" dirty="0" smtClean="0"/>
              <a:t>příčně pruhovaná (žíhaná) </a:t>
            </a:r>
            <a:r>
              <a:rPr lang="cs-CZ" sz="2400" dirty="0" smtClean="0"/>
              <a:t>– mnohojaderná buňka (svalové vlákno - </a:t>
            </a:r>
            <a:r>
              <a:rPr lang="cs-CZ" sz="2400" dirty="0" err="1" smtClean="0"/>
              <a:t>sarkocyt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r>
              <a:rPr lang="cs-CZ" sz="2400" dirty="0" smtClean="0"/>
              <a:t>10 </a:t>
            </a:r>
            <a:r>
              <a:rPr lang="cs-CZ" sz="2400" dirty="0" smtClean="0"/>
              <a:t>– 100 </a:t>
            </a:r>
            <a:r>
              <a:rPr lang="cs-CZ" sz="2400" dirty="0" smtClean="0"/>
              <a:t>µm, délka až desítky cm</a:t>
            </a:r>
            <a:r>
              <a:rPr lang="cs-CZ" sz="2400" dirty="0" smtClean="0"/>
              <a:t>. </a:t>
            </a:r>
          </a:p>
          <a:p>
            <a:pPr marL="0" indent="0">
              <a:buNone/>
            </a:pPr>
            <a:r>
              <a:rPr lang="cs-CZ" sz="2400" b="1" dirty="0" smtClean="0"/>
              <a:t>hladká </a:t>
            </a:r>
            <a:r>
              <a:rPr lang="cs-CZ" sz="2400" dirty="0" smtClean="0"/>
              <a:t>– vřetenovitá buňka s jádrem  (</a:t>
            </a:r>
            <a:r>
              <a:rPr lang="cs-CZ" sz="2400" dirty="0" err="1" smtClean="0"/>
              <a:t>myocyt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r>
              <a:rPr lang="cs-CZ" sz="2400" b="1" dirty="0" smtClean="0"/>
              <a:t>srdeční </a:t>
            </a:r>
            <a:r>
              <a:rPr lang="cs-CZ" sz="2400" dirty="0" smtClean="0"/>
              <a:t>– rozvětvená buňka s jádrem (</a:t>
            </a:r>
            <a:r>
              <a:rPr lang="cs-CZ" sz="2400" dirty="0" err="1" smtClean="0"/>
              <a:t>kardiom</a:t>
            </a:r>
            <a:r>
              <a:rPr lang="cs-CZ" sz="2400" dirty="0" err="1"/>
              <a:t>y</a:t>
            </a:r>
            <a:r>
              <a:rPr lang="cs-CZ" sz="2400" dirty="0" err="1" smtClean="0"/>
              <a:t>ocyt</a:t>
            </a:r>
            <a:r>
              <a:rPr lang="cs-CZ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63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3200" b="1" dirty="0" smtClean="0"/>
              <a:t>                                        </a:t>
            </a:r>
            <a:r>
              <a:rPr lang="cs-CZ" sz="4000" b="1" dirty="0" smtClean="0"/>
              <a:t>Epitelová tkáň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194" y="1690688"/>
            <a:ext cx="11850806" cy="47798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 smtClean="0"/>
              <a:t>Původ v embryogenezi ze všech tří zárodečných listů:</a:t>
            </a:r>
          </a:p>
          <a:p>
            <a:pPr marL="0" indent="0">
              <a:buNone/>
            </a:pPr>
            <a:r>
              <a:rPr lang="cs-CZ" sz="2400" b="1" i="1" dirty="0" smtClean="0"/>
              <a:t>Ektoderm: </a:t>
            </a:r>
            <a:r>
              <a:rPr lang="cs-CZ" sz="2400" dirty="0" smtClean="0"/>
              <a:t>pokožka, potní žlázy, výstelka dutin komunikujících s povrchem</a:t>
            </a:r>
          </a:p>
          <a:p>
            <a:pPr marL="0" indent="0">
              <a:buNone/>
            </a:pPr>
            <a:r>
              <a:rPr lang="cs-CZ" sz="2400" b="1" i="1" dirty="0" smtClean="0"/>
              <a:t>Endoderm: </a:t>
            </a:r>
            <a:r>
              <a:rPr lang="cs-CZ" sz="2400" dirty="0" smtClean="0"/>
              <a:t>výstelka trávicího traktu, dýchacího systému, játra, slinivka</a:t>
            </a:r>
          </a:p>
          <a:p>
            <a:pPr marL="0" indent="0">
              <a:buNone/>
            </a:pPr>
            <a:r>
              <a:rPr lang="cs-CZ" sz="2400" b="1" i="1" dirty="0" smtClean="0"/>
              <a:t>Mezoderm: </a:t>
            </a:r>
            <a:r>
              <a:rPr lang="cs-CZ" sz="2400" dirty="0" smtClean="0"/>
              <a:t>výstelka cév (endotel) a tělních dutin (</a:t>
            </a:r>
            <a:r>
              <a:rPr lang="cs-CZ" sz="2400" dirty="0" err="1" smtClean="0"/>
              <a:t>mezotel</a:t>
            </a:r>
            <a:r>
              <a:rPr lang="cs-CZ" sz="2400" dirty="0" smtClean="0"/>
              <a:t>), pohlavního a močového ústrojí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Funkce: </a:t>
            </a:r>
            <a:r>
              <a:rPr lang="cs-CZ" sz="2400" dirty="0" smtClean="0"/>
              <a:t>krycí, výstelková, absorpční, sekreční, transportní</a:t>
            </a: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Vlastnosti: </a:t>
            </a:r>
          </a:p>
          <a:p>
            <a:pPr marL="0" indent="0">
              <a:buNone/>
            </a:pPr>
            <a:r>
              <a:rPr lang="cs-CZ" sz="2400" dirty="0" smtClean="0"/>
              <a:t>Buňky těsně u sebe, minimum mezibuněčné hmoty, buněčné kontakty</a:t>
            </a:r>
          </a:p>
          <a:p>
            <a:pPr marL="0" indent="0">
              <a:buNone/>
            </a:pPr>
            <a:r>
              <a:rPr lang="cs-CZ" sz="2400" dirty="0" smtClean="0"/>
              <a:t>Polarita buněk – apikální, bazální a laterální strana a související specializace těchto stran</a:t>
            </a:r>
          </a:p>
          <a:p>
            <a:pPr marL="0" indent="0">
              <a:buNone/>
            </a:pPr>
            <a:r>
              <a:rPr lang="cs-CZ" sz="2400" dirty="0" err="1" smtClean="0"/>
              <a:t>Avaskularizace</a:t>
            </a:r>
            <a:r>
              <a:rPr lang="cs-CZ" sz="2400" dirty="0" smtClean="0"/>
              <a:t> – epitely jsou bezcévné, výživa z pojiva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2050" name="Picture 2" descr="http://www.sci.muni.cz/ptacek/HISTOLOGIE2_soubory/image030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668" y="434120"/>
            <a:ext cx="188595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2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7863" b="13017"/>
          <a:stretch/>
        </p:blipFill>
        <p:spPr>
          <a:xfrm>
            <a:off x="4977002" y="3529013"/>
            <a:ext cx="6695885" cy="315753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r="4401"/>
          <a:stretch/>
        </p:blipFill>
        <p:spPr>
          <a:xfrm>
            <a:off x="262127" y="228599"/>
            <a:ext cx="6695885" cy="317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8051"/>
          </a:xfrm>
        </p:spPr>
        <p:txBody>
          <a:bodyPr/>
          <a:lstStyle/>
          <a:p>
            <a:pPr algn="ctr"/>
            <a:r>
              <a:rPr lang="cs-CZ" b="1" dirty="0" smtClean="0"/>
              <a:t>Kosterní svalovina – struktura svalu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5738" y="1825625"/>
            <a:ext cx="5629275" cy="4351338"/>
          </a:xfrm>
        </p:spPr>
        <p:txBody>
          <a:bodyPr/>
          <a:lstStyle/>
          <a:p>
            <a:r>
              <a:rPr lang="cs-CZ" sz="2400" dirty="0" err="1" smtClean="0"/>
              <a:t>Myofilamenta</a:t>
            </a:r>
            <a:r>
              <a:rPr lang="cs-CZ" sz="2400" dirty="0" smtClean="0"/>
              <a:t> – myofibrily - svalové vlákno – svazek svalových vláken – sval </a:t>
            </a:r>
          </a:p>
          <a:p>
            <a:endParaRPr lang="cs-CZ" sz="2400" dirty="0" smtClean="0"/>
          </a:p>
          <a:p>
            <a:r>
              <a:rPr lang="cs-CZ" sz="2400" dirty="0" smtClean="0"/>
              <a:t>Vazivové obaly: </a:t>
            </a:r>
            <a:r>
              <a:rPr lang="cs-CZ" sz="2400" dirty="0" err="1" smtClean="0"/>
              <a:t>endo</a:t>
            </a:r>
            <a:r>
              <a:rPr lang="cs-CZ" sz="2400" dirty="0" smtClean="0"/>
              <a:t>, peri a </a:t>
            </a:r>
            <a:r>
              <a:rPr lang="cs-CZ" sz="2400" dirty="0" err="1" smtClean="0"/>
              <a:t>epimysium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Přechod svalu ve šlachy 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(</a:t>
            </a:r>
            <a:r>
              <a:rPr lang="cs-CZ" sz="2400" dirty="0" err="1" smtClean="0"/>
              <a:t>myotendinózní</a:t>
            </a:r>
            <a:r>
              <a:rPr lang="cs-CZ" sz="2400" dirty="0" smtClean="0"/>
              <a:t> spojení):</a:t>
            </a:r>
          </a:p>
          <a:p>
            <a:pPr marL="0" indent="0">
              <a:buNone/>
            </a:pPr>
            <a:r>
              <a:rPr lang="cs-CZ" sz="2400" dirty="0" smtClean="0"/>
              <a:t>   kolagenní vlákna šlachy + </a:t>
            </a:r>
            <a:r>
              <a:rPr lang="cs-CZ" sz="2400" dirty="0" err="1" smtClean="0"/>
              <a:t>epimysium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2926"/>
          <a:stretch/>
        </p:blipFill>
        <p:spPr>
          <a:xfrm>
            <a:off x="5786438" y="1514475"/>
            <a:ext cx="5567362" cy="52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1077575" cy="92075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Kosterní svalovina – struktura svalového vlákna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98662"/>
            <a:ext cx="4976812" cy="4351338"/>
          </a:xfrm>
        </p:spPr>
        <p:txBody>
          <a:bodyPr/>
          <a:lstStyle/>
          <a:p>
            <a:r>
              <a:rPr lang="cs-CZ" dirty="0" smtClean="0"/>
              <a:t>Žíhání - střídají </a:t>
            </a:r>
            <a:r>
              <a:rPr lang="cs-CZ" dirty="0"/>
              <a:t>se </a:t>
            </a:r>
            <a:r>
              <a:rPr lang="cs-CZ" dirty="0" smtClean="0"/>
              <a:t>proužky: </a:t>
            </a:r>
          </a:p>
          <a:p>
            <a:pPr marL="0" indent="0">
              <a:buNone/>
            </a:pPr>
            <a:r>
              <a:rPr lang="cs-CZ" b="1" dirty="0" smtClean="0"/>
              <a:t>tmavé </a:t>
            </a:r>
            <a:r>
              <a:rPr lang="cs-CZ" b="1" dirty="0"/>
              <a:t>A-proužky </a:t>
            </a:r>
            <a:r>
              <a:rPr lang="cs-CZ" dirty="0"/>
              <a:t>(</a:t>
            </a:r>
            <a:r>
              <a:rPr lang="cs-CZ" dirty="0" smtClean="0"/>
              <a:t>anizotropní, dvojlomné, </a:t>
            </a:r>
            <a:r>
              <a:rPr lang="cs-CZ" dirty="0" smtClean="0"/>
              <a:t>myozin)</a:t>
            </a: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světlé</a:t>
            </a:r>
            <a:r>
              <a:rPr lang="cs-CZ" dirty="0" smtClean="0"/>
              <a:t> </a:t>
            </a:r>
            <a:r>
              <a:rPr lang="cs-CZ" b="1" dirty="0"/>
              <a:t>I-proužky </a:t>
            </a:r>
            <a:r>
              <a:rPr lang="cs-CZ" dirty="0"/>
              <a:t>(</a:t>
            </a:r>
            <a:r>
              <a:rPr lang="cs-CZ" dirty="0" smtClean="0"/>
              <a:t>izotropní</a:t>
            </a:r>
            <a:r>
              <a:rPr lang="cs-CZ" dirty="0" smtClean="0"/>
              <a:t>,)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mezi </a:t>
            </a:r>
            <a:r>
              <a:rPr lang="cs-CZ" dirty="0" smtClean="0"/>
              <a:t>nimi tmavá Z linie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Sarkomera</a:t>
            </a:r>
            <a:r>
              <a:rPr lang="cs-CZ" dirty="0" smtClean="0"/>
              <a:t> Z-Z (2,5 </a:t>
            </a:r>
            <a:r>
              <a:rPr lang="cs-CZ" dirty="0" smtClean="0"/>
              <a:t>µm, při kontrakci se zkracuje)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27987"/>
            <a:ext cx="7086600" cy="52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kt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7" y="3385346"/>
            <a:ext cx="37052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svalový pohy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6541"/>
          <a:stretch>
            <a:fillRect/>
          </a:stretch>
        </p:blipFill>
        <p:spPr bwMode="auto">
          <a:xfrm>
            <a:off x="8229600" y="1985170"/>
            <a:ext cx="3814537" cy="3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val pohyb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25" y="220663"/>
            <a:ext cx="3341912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207964"/>
            <a:ext cx="10515600" cy="985838"/>
          </a:xfrm>
        </p:spPr>
        <p:txBody>
          <a:bodyPr/>
          <a:lstStyle/>
          <a:p>
            <a:pPr algn="ctr"/>
            <a:r>
              <a:rPr lang="cs-CZ" b="1" dirty="0" smtClean="0"/>
              <a:t>Kontraktilní proteiny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09548" y="120967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F-aktin – polymerizace G aktinu, vazebné místo pro myozin</a:t>
            </a:r>
          </a:p>
          <a:p>
            <a:endParaRPr lang="cs-CZ" dirty="0" smtClean="0"/>
          </a:p>
          <a:p>
            <a:r>
              <a:rPr lang="cs-CZ" dirty="0" err="1" smtClean="0"/>
              <a:t>Tropomyozin</a:t>
            </a:r>
            <a:r>
              <a:rPr lang="cs-CZ" dirty="0" smtClean="0"/>
              <a:t> – dvoušroubovice kolem aktinu</a:t>
            </a:r>
          </a:p>
          <a:p>
            <a:endParaRPr lang="cs-CZ" dirty="0" smtClean="0"/>
          </a:p>
          <a:p>
            <a:r>
              <a:rPr lang="cs-CZ" dirty="0" smtClean="0"/>
              <a:t>Troponin -3 podjednotky: T, C, I </a:t>
            </a:r>
          </a:p>
          <a:p>
            <a:endParaRPr lang="cs-CZ" dirty="0" smtClean="0"/>
          </a:p>
          <a:p>
            <a:r>
              <a:rPr lang="cs-CZ" dirty="0" smtClean="0"/>
              <a:t>Myozin – tvar golfové hole</a:t>
            </a:r>
          </a:p>
          <a:p>
            <a:pPr marL="0" indent="0">
              <a:buNone/>
            </a:pPr>
            <a:r>
              <a:rPr lang="cs-CZ" dirty="0" smtClean="0"/>
              <a:t>  - vazebné místo pro ATP</a:t>
            </a:r>
          </a:p>
          <a:p>
            <a:pPr marL="0" indent="0">
              <a:buNone/>
            </a:pPr>
            <a:r>
              <a:rPr lang="cs-CZ" dirty="0" smtClean="0"/>
              <a:t>  - pro aktin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- </a:t>
            </a:r>
            <a:r>
              <a:rPr lang="cs-CZ" dirty="0" err="1" smtClean="0"/>
              <a:t>ATPázová</a:t>
            </a:r>
            <a:r>
              <a:rPr lang="cs-CZ" dirty="0" smtClean="0"/>
              <a:t> </a:t>
            </a:r>
            <a:r>
              <a:rPr lang="cs-CZ" dirty="0" smtClean="0"/>
              <a:t>aktivita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241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74295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Přenos vzruchu a mechanismus kontrakce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862" y="1114425"/>
            <a:ext cx="11606211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Nervosvalová ploténka: </a:t>
            </a:r>
          </a:p>
          <a:p>
            <a:pPr marL="0" indent="0">
              <a:buNone/>
            </a:pPr>
            <a:r>
              <a:rPr lang="cs-CZ" dirty="0" smtClean="0"/>
              <a:t>motorické nervové vlákno – acetylcholin – depolarizace sarkolemy – přenos depolarizace na sarkoplazmatické retikulum – vylití Ca</a:t>
            </a:r>
            <a:r>
              <a:rPr lang="cs-CZ" baseline="30000" dirty="0" smtClean="0"/>
              <a:t>2+</a:t>
            </a:r>
            <a:r>
              <a:rPr lang="cs-CZ" dirty="0" smtClean="0"/>
              <a:t> - vazba na troponin – uvolnění vazebného místa pro aktin – vazba aktinu na myozin – posun tenkého </a:t>
            </a:r>
            <a:r>
              <a:rPr lang="cs-CZ" dirty="0" err="1" smtClean="0"/>
              <a:t>filamenta</a:t>
            </a:r>
            <a:r>
              <a:rPr lang="cs-CZ" dirty="0" smtClean="0"/>
              <a:t> do středu </a:t>
            </a:r>
            <a:r>
              <a:rPr lang="cs-CZ" dirty="0" err="1" smtClean="0"/>
              <a:t>sarkomery</a:t>
            </a:r>
            <a:r>
              <a:rPr lang="cs-CZ" dirty="0" smtClean="0"/>
              <a:t> – kontrakce 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2473" r="3986" b="28575"/>
          <a:stretch/>
        </p:blipFill>
        <p:spPr>
          <a:xfrm>
            <a:off x="2760784" y="3243262"/>
            <a:ext cx="6572250" cy="349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2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5113"/>
            <a:ext cx="10515600" cy="920750"/>
          </a:xfrm>
        </p:spPr>
        <p:txBody>
          <a:bodyPr/>
          <a:lstStyle/>
          <a:p>
            <a:pPr algn="ctr"/>
            <a:r>
              <a:rPr lang="cs-CZ" b="1" dirty="0" smtClean="0"/>
              <a:t>Srdeční svalovina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562" y="1325562"/>
            <a:ext cx="10515600" cy="4351338"/>
          </a:xfrm>
        </p:spPr>
        <p:txBody>
          <a:bodyPr/>
          <a:lstStyle/>
          <a:p>
            <a:r>
              <a:rPr lang="cs-CZ" dirty="0" err="1" smtClean="0"/>
              <a:t>Kardiomyocyty</a:t>
            </a:r>
            <a:r>
              <a:rPr lang="cs-CZ" dirty="0" smtClean="0"/>
              <a:t>, žíhání, 1 jádro, </a:t>
            </a:r>
            <a:r>
              <a:rPr lang="cs-CZ" dirty="0" err="1" smtClean="0"/>
              <a:t>endomysium</a:t>
            </a:r>
            <a:endParaRPr lang="cs-CZ" dirty="0" smtClean="0"/>
          </a:p>
          <a:p>
            <a:r>
              <a:rPr lang="cs-CZ" dirty="0" smtClean="0"/>
              <a:t>Interkalární disky: schodovité útvary v místě spojení </a:t>
            </a:r>
            <a:r>
              <a:rPr lang="cs-CZ" dirty="0" err="1" smtClean="0"/>
              <a:t>kardiomyocytů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desmozomy a adherentní kontakty na příčné části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nexy na částech podélných s dlouhou osou buňky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Kardiomyocyty</a:t>
            </a:r>
            <a:r>
              <a:rPr lang="cs-CZ" dirty="0" smtClean="0"/>
              <a:t> kontraktilní a inervační –</a:t>
            </a:r>
          </a:p>
          <a:p>
            <a:pPr marL="0" indent="0">
              <a:buNone/>
            </a:pPr>
            <a:r>
              <a:rPr lang="cs-CZ" dirty="0" smtClean="0"/>
              <a:t>součást převodního systému </a:t>
            </a:r>
            <a:endParaRPr lang="cs-CZ" dirty="0"/>
          </a:p>
        </p:txBody>
      </p:sp>
      <p:pic>
        <p:nvPicPr>
          <p:cNvPr id="1026" name="Picture 2" descr="http://www.sci.muni.cz/ptacek/HISTOLOGIE2_soubory/image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83" y="3128962"/>
            <a:ext cx="40767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450"/>
          </a:xfrm>
        </p:spPr>
        <p:txBody>
          <a:bodyPr/>
          <a:lstStyle/>
          <a:p>
            <a:pPr algn="ctr"/>
            <a:r>
              <a:rPr lang="cs-CZ" b="1" dirty="0" smtClean="0"/>
              <a:t>Hladká svalovina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5300" y="142557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Protáhlé vřetenovité buňky, obklopeny bazální laminou a sítí retikulárních vláken, </a:t>
            </a:r>
            <a:r>
              <a:rPr lang="cs-CZ" dirty="0" err="1" smtClean="0"/>
              <a:t>myofilamenta</a:t>
            </a:r>
            <a:r>
              <a:rPr lang="cs-CZ" dirty="0" smtClean="0"/>
              <a:t> se šikmo kříží, </a:t>
            </a:r>
            <a:r>
              <a:rPr lang="cs-CZ" dirty="0" err="1" smtClean="0"/>
              <a:t>denzní</a:t>
            </a:r>
            <a:r>
              <a:rPr lang="cs-CZ" dirty="0" smtClean="0"/>
              <a:t> tělíska.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Tlustá </a:t>
            </a:r>
            <a:r>
              <a:rPr lang="cs-CZ" dirty="0" err="1" smtClean="0"/>
              <a:t>filamenta</a:t>
            </a:r>
            <a:r>
              <a:rPr lang="cs-CZ" dirty="0" smtClean="0"/>
              <a:t> - jiný typ myozinu, tenká – aktin a </a:t>
            </a:r>
            <a:r>
              <a:rPr lang="cs-CZ" dirty="0" err="1" smtClean="0"/>
              <a:t>tropomyozin</a:t>
            </a:r>
            <a:r>
              <a:rPr lang="cs-CZ" dirty="0" smtClean="0"/>
              <a:t>, troponin není, intermediální </a:t>
            </a:r>
            <a:r>
              <a:rPr lang="cs-CZ" dirty="0" err="1" smtClean="0"/>
              <a:t>filamenta</a:t>
            </a:r>
            <a:r>
              <a:rPr lang="cs-CZ" dirty="0" smtClean="0"/>
              <a:t> – </a:t>
            </a:r>
            <a:r>
              <a:rPr lang="cs-CZ" dirty="0" err="1" smtClean="0"/>
              <a:t>desmin</a:t>
            </a:r>
            <a:r>
              <a:rPr lang="cs-CZ" dirty="0" smtClean="0"/>
              <a:t>, vápník se váže na kalmodulin. </a:t>
            </a:r>
          </a:p>
          <a:p>
            <a:pPr marL="0" indent="0">
              <a:lnSpc>
                <a:spcPct val="110000"/>
              </a:lnSpc>
              <a:buNone/>
            </a:pPr>
            <a:endParaRPr lang="cs-CZ" dirty="0"/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Při kontrakci se </a:t>
            </a:r>
            <a:r>
              <a:rPr lang="cs-CZ" dirty="0" err="1" smtClean="0"/>
              <a:t>fosforyluje</a:t>
            </a:r>
            <a:r>
              <a:rPr lang="cs-CZ" dirty="0" smtClean="0"/>
              <a:t> myozin, ten reaguje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s aktinem, kontraktilní proteiny a </a:t>
            </a:r>
            <a:r>
              <a:rPr lang="cs-CZ" dirty="0" err="1" smtClean="0"/>
              <a:t>denzní</a:t>
            </a:r>
            <a:r>
              <a:rPr lang="cs-CZ" dirty="0" smtClean="0"/>
              <a:t> tělíska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jsou vázána zevnitř k membráně, při kontrakci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se buňka šroubovitě stáčí.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0"/>
          <a:stretch/>
        </p:blipFill>
        <p:spPr>
          <a:xfrm>
            <a:off x="8768335" y="3157538"/>
            <a:ext cx="2875978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Nervové tkáně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5324" y="1690688"/>
            <a:ext cx="1130617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b="1" dirty="0"/>
              <a:t>Původ v embryogenezi: </a:t>
            </a:r>
            <a:r>
              <a:rPr lang="cs-CZ" sz="2600" dirty="0" smtClean="0"/>
              <a:t>z ektodermu, ale mikroglie (fagocytuje) z mezodermu</a:t>
            </a:r>
          </a:p>
          <a:p>
            <a:pPr marL="0" indent="0">
              <a:buNone/>
            </a:pPr>
            <a:r>
              <a:rPr lang="cs-CZ" sz="2600" dirty="0" smtClean="0"/>
              <a:t>Základní elementy: neurony a gliové buňky</a:t>
            </a:r>
          </a:p>
          <a:p>
            <a:pPr marL="0" indent="0">
              <a:buNone/>
            </a:pPr>
            <a:endParaRPr lang="cs-CZ" sz="2600" dirty="0" smtClean="0"/>
          </a:p>
          <a:p>
            <a:pPr marL="0" indent="0">
              <a:buNone/>
            </a:pPr>
            <a:r>
              <a:rPr lang="cs-CZ" sz="2600" b="1" dirty="0" smtClean="0"/>
              <a:t>Anatomická struktura: </a:t>
            </a:r>
          </a:p>
          <a:p>
            <a:pPr>
              <a:buFontTx/>
              <a:buChar char="-"/>
            </a:pPr>
            <a:r>
              <a:rPr lang="cs-CZ" sz="2600" dirty="0" smtClean="0"/>
              <a:t>centrální systém (CNS)- mozek a mícha</a:t>
            </a:r>
          </a:p>
          <a:p>
            <a:pPr>
              <a:buFontTx/>
              <a:buChar char="-"/>
            </a:pPr>
            <a:r>
              <a:rPr lang="cs-CZ" sz="2600" dirty="0" smtClean="0"/>
              <a:t>Periferní systém (PNS) – nervová vlákna a ganglia</a:t>
            </a:r>
          </a:p>
          <a:p>
            <a:pPr>
              <a:buFontTx/>
              <a:buChar char="-"/>
            </a:pPr>
            <a:endParaRPr lang="cs-CZ" sz="2600" dirty="0" smtClean="0"/>
          </a:p>
          <a:p>
            <a:pPr marL="0" indent="0">
              <a:buNone/>
            </a:pPr>
            <a:r>
              <a:rPr lang="cs-CZ" sz="2600" b="1" dirty="0" smtClean="0"/>
              <a:t>Funkční struktura: </a:t>
            </a:r>
          </a:p>
          <a:p>
            <a:pPr>
              <a:buFontTx/>
              <a:buChar char="-"/>
            </a:pPr>
            <a:r>
              <a:rPr lang="cs-CZ" sz="2600" dirty="0" smtClean="0"/>
              <a:t>autonomní NS – sympatický a parasympatický NS, motorické i senzitivní dráhy, řídí</a:t>
            </a:r>
          </a:p>
          <a:p>
            <a:pPr marL="0" indent="0">
              <a:buNone/>
            </a:pPr>
            <a:r>
              <a:rPr lang="cs-CZ" sz="2600" dirty="0"/>
              <a:t> </a:t>
            </a:r>
            <a:r>
              <a:rPr lang="cs-CZ" sz="2600" dirty="0" smtClean="0"/>
              <a:t>   viscerální funkce</a:t>
            </a:r>
          </a:p>
          <a:p>
            <a:pPr marL="0" indent="0">
              <a:buNone/>
            </a:pPr>
            <a:r>
              <a:rPr lang="cs-CZ" sz="2600" dirty="0" smtClean="0"/>
              <a:t>- somatický NS – řídí motorické vůlí ovládané funkce (kosterní svaly)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338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7909"/>
            <a:ext cx="10515600" cy="832338"/>
          </a:xfrm>
        </p:spPr>
        <p:txBody>
          <a:bodyPr/>
          <a:lstStyle/>
          <a:p>
            <a:pPr algn="ctr"/>
            <a:r>
              <a:rPr lang="cs-CZ" b="1" dirty="0" smtClean="0"/>
              <a:t>Neuron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3093" y="993287"/>
            <a:ext cx="7285892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Anatomická a funkční jednotka nervové tkáně</a:t>
            </a:r>
          </a:p>
          <a:p>
            <a:r>
              <a:rPr lang="cs-CZ" sz="2400" dirty="0" smtClean="0"/>
              <a:t>Tělo (</a:t>
            </a:r>
            <a:r>
              <a:rPr lang="cs-CZ" sz="2400" dirty="0" err="1" smtClean="0"/>
              <a:t>soma</a:t>
            </a:r>
            <a:r>
              <a:rPr lang="cs-CZ" sz="2400" dirty="0" smtClean="0"/>
              <a:t>) dendrity, axon, ER (</a:t>
            </a:r>
            <a:r>
              <a:rPr lang="cs-CZ" sz="2400" dirty="0" err="1"/>
              <a:t>N</a:t>
            </a:r>
            <a:r>
              <a:rPr lang="cs-CZ" sz="2400" dirty="0" err="1" smtClean="0"/>
              <a:t>isslova</a:t>
            </a:r>
            <a:r>
              <a:rPr lang="cs-CZ" sz="2400" dirty="0" smtClean="0"/>
              <a:t> substance – </a:t>
            </a:r>
            <a:r>
              <a:rPr lang="cs-CZ" sz="2400" dirty="0" err="1" smtClean="0"/>
              <a:t>tygroid</a:t>
            </a:r>
            <a:r>
              <a:rPr lang="cs-CZ" sz="2400" dirty="0" smtClean="0"/>
              <a:t>)) mitochondrie, </a:t>
            </a:r>
            <a:r>
              <a:rPr lang="cs-CZ" sz="2400" dirty="0" err="1" smtClean="0"/>
              <a:t>neurofilamenta</a:t>
            </a:r>
            <a:r>
              <a:rPr lang="cs-CZ" sz="2400" dirty="0" smtClean="0"/>
              <a:t> a </a:t>
            </a:r>
            <a:r>
              <a:rPr lang="cs-CZ" sz="2400" dirty="0" err="1" smtClean="0"/>
              <a:t>neurotubuly</a:t>
            </a:r>
            <a:r>
              <a:rPr lang="cs-CZ" sz="2400" dirty="0" smtClean="0"/>
              <a:t> </a:t>
            </a:r>
            <a:endParaRPr lang="cs-CZ" sz="2400" dirty="0"/>
          </a:p>
          <a:p>
            <a:r>
              <a:rPr lang="cs-CZ" sz="2400" dirty="0" smtClean="0"/>
              <a:t>Rozměry: motorické neurony – tělo až 150 µm, malé neurony jednotky mikrometrů </a:t>
            </a:r>
          </a:p>
          <a:p>
            <a:r>
              <a:rPr lang="cs-CZ" sz="2400" dirty="0" smtClean="0"/>
              <a:t>Podle tvaru: </a:t>
            </a:r>
            <a:r>
              <a:rPr lang="cs-CZ" sz="2400" dirty="0" err="1" smtClean="0"/>
              <a:t>apolární</a:t>
            </a:r>
            <a:r>
              <a:rPr lang="cs-CZ" sz="2400" dirty="0" smtClean="0"/>
              <a:t>, unipolární, bipolární, </a:t>
            </a:r>
            <a:r>
              <a:rPr lang="cs-CZ" sz="2400" dirty="0" err="1" smtClean="0"/>
              <a:t>pseudounipolární</a:t>
            </a:r>
            <a:r>
              <a:rPr lang="cs-CZ" sz="2400" dirty="0" smtClean="0"/>
              <a:t>, </a:t>
            </a:r>
            <a:r>
              <a:rPr lang="cs-CZ" sz="2400" b="1" dirty="0" smtClean="0"/>
              <a:t>multipolární</a:t>
            </a:r>
          </a:p>
          <a:p>
            <a:r>
              <a:rPr lang="cs-CZ" sz="2400" dirty="0" smtClean="0"/>
              <a:t>Synapse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7" t="3598" r="3872" b="31634"/>
          <a:stretch/>
        </p:blipFill>
        <p:spPr>
          <a:xfrm>
            <a:off x="9097107" y="222736"/>
            <a:ext cx="2743201" cy="42789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3597" r="1451" b="10932"/>
          <a:stretch/>
        </p:blipFill>
        <p:spPr>
          <a:xfrm>
            <a:off x="4478215" y="4176269"/>
            <a:ext cx="4337538" cy="25058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0" t="20719" r="41614" b="9097"/>
          <a:stretch/>
        </p:blipFill>
        <p:spPr>
          <a:xfrm>
            <a:off x="1324708" y="4384430"/>
            <a:ext cx="2262554" cy="14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Neuroglie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047" y="1521336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Mechanická a funkční opora neuronů, menší než neurony, ½ objemu nervové tkáně, dělí se, jsou v CNS i PNS. </a:t>
            </a:r>
          </a:p>
          <a:p>
            <a:r>
              <a:rPr lang="cs-CZ" sz="2400" dirty="0" smtClean="0"/>
              <a:t>Astrocyty: (protoplasmatické v šedé hmotě a fibrilární v bílé hmotě), </a:t>
            </a:r>
          </a:p>
          <a:p>
            <a:pPr marL="0" indent="0">
              <a:buNone/>
            </a:pPr>
            <a:r>
              <a:rPr lang="cs-CZ" sz="2400" dirty="0" smtClean="0"/>
              <a:t>   výběžky </a:t>
            </a:r>
            <a:r>
              <a:rPr lang="cs-CZ" sz="2400" dirty="0"/>
              <a:t>okolo </a:t>
            </a:r>
            <a:r>
              <a:rPr lang="cs-CZ" sz="2400" dirty="0" smtClean="0"/>
              <a:t>cév v CNS</a:t>
            </a:r>
            <a:endParaRPr lang="cs-CZ" sz="2400" dirty="0"/>
          </a:p>
          <a:p>
            <a:r>
              <a:rPr lang="cs-CZ" sz="2400" dirty="0" err="1" smtClean="0"/>
              <a:t>Oligodendrocyty</a:t>
            </a:r>
            <a:r>
              <a:rPr lang="cs-CZ" sz="2400" dirty="0" smtClean="0"/>
              <a:t>: v CNS </a:t>
            </a:r>
            <a:r>
              <a:rPr lang="cs-CZ" sz="2400" b="1" dirty="0" smtClean="0"/>
              <a:t>tvoří myelin</a:t>
            </a:r>
          </a:p>
          <a:p>
            <a:r>
              <a:rPr lang="cs-CZ" sz="2400" dirty="0" smtClean="0"/>
              <a:t>Mikroglie: fagocytují</a:t>
            </a:r>
          </a:p>
          <a:p>
            <a:r>
              <a:rPr lang="cs-CZ" sz="2400" dirty="0" smtClean="0"/>
              <a:t>Ependym: vystýlá komory a míšní kanál, řasinky </a:t>
            </a:r>
          </a:p>
          <a:p>
            <a:r>
              <a:rPr lang="cs-CZ" sz="2400" dirty="0" err="1" smtClean="0"/>
              <a:t>Schwannovy</a:t>
            </a:r>
            <a:r>
              <a:rPr lang="cs-CZ" sz="2400" dirty="0" smtClean="0"/>
              <a:t> buňky v PNS:  obalují axony, tvoří myelin</a:t>
            </a:r>
          </a:p>
          <a:p>
            <a:r>
              <a:rPr lang="cs-CZ" sz="2400" dirty="0" smtClean="0"/>
              <a:t>Satelitní buňky v gangliích okolo těl neuronů</a:t>
            </a:r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r="5726" b="6620"/>
          <a:stretch/>
        </p:blipFill>
        <p:spPr>
          <a:xfrm>
            <a:off x="7330439" y="3423138"/>
            <a:ext cx="4439530" cy="26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585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Buněčné kontakty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654" y="1438606"/>
            <a:ext cx="10953466" cy="1440455"/>
          </a:xfrm>
        </p:spPr>
        <p:txBody>
          <a:bodyPr>
            <a:normAutofit fontScale="92500"/>
          </a:bodyPr>
          <a:lstStyle/>
          <a:p>
            <a:r>
              <a:rPr lang="cs-CZ" sz="2400" dirty="0" smtClean="0"/>
              <a:t>Těsná spojení (</a:t>
            </a:r>
            <a:r>
              <a:rPr lang="cs-CZ" sz="2400" dirty="0" err="1" smtClean="0"/>
              <a:t>tight</a:t>
            </a:r>
            <a:r>
              <a:rPr lang="cs-CZ" sz="2400" dirty="0" smtClean="0"/>
              <a:t> </a:t>
            </a:r>
            <a:r>
              <a:rPr lang="cs-CZ" sz="2400" dirty="0" err="1" smtClean="0"/>
              <a:t>junction</a:t>
            </a:r>
            <a:r>
              <a:rPr lang="cs-CZ" sz="2400" dirty="0" smtClean="0"/>
              <a:t> - </a:t>
            </a:r>
            <a:r>
              <a:rPr lang="cs-CZ" sz="2400" dirty="0" err="1" smtClean="0"/>
              <a:t>zonula</a:t>
            </a:r>
            <a:r>
              <a:rPr lang="cs-CZ" sz="2400" dirty="0" smtClean="0"/>
              <a:t> </a:t>
            </a:r>
            <a:r>
              <a:rPr lang="cs-CZ" sz="2400" dirty="0" err="1" smtClean="0"/>
              <a:t>occludens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Adhezní spojení (</a:t>
            </a:r>
            <a:r>
              <a:rPr lang="cs-CZ" sz="2400" dirty="0" err="1" smtClean="0"/>
              <a:t>zonula</a:t>
            </a:r>
            <a:r>
              <a:rPr lang="cs-CZ" sz="2400" dirty="0" smtClean="0"/>
              <a:t> </a:t>
            </a:r>
            <a:r>
              <a:rPr lang="cs-CZ" sz="2400" dirty="0" err="1" smtClean="0"/>
              <a:t>adherens</a:t>
            </a:r>
            <a:r>
              <a:rPr lang="cs-CZ" sz="2400" dirty="0" smtClean="0"/>
              <a:t> 20 – 90 </a:t>
            </a:r>
            <a:r>
              <a:rPr lang="cs-CZ" sz="2400" dirty="0" err="1" smtClean="0"/>
              <a:t>nm</a:t>
            </a:r>
            <a:r>
              <a:rPr lang="cs-CZ" sz="2400" dirty="0" smtClean="0"/>
              <a:t>, desmozom 20 – 40 </a:t>
            </a:r>
            <a:r>
              <a:rPr lang="cs-CZ" sz="2400" dirty="0" err="1" smtClean="0"/>
              <a:t>nm</a:t>
            </a:r>
            <a:r>
              <a:rPr lang="cs-CZ" sz="2400" dirty="0" smtClean="0"/>
              <a:t>, </a:t>
            </a:r>
            <a:r>
              <a:rPr lang="cs-CZ" sz="2400" dirty="0" err="1" smtClean="0"/>
              <a:t>hemidesmozom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Komunikační spojení (nexus)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20" y="2593075"/>
            <a:ext cx="7479901" cy="410541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3" y="2906732"/>
            <a:ext cx="2970212" cy="379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3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Nervová vlákna 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81354" y="1825625"/>
            <a:ext cx="11605846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Axony - nervová vlákna – svazky nervových vláken (= nervy v PNS, dráhy v CNS) </a:t>
            </a:r>
          </a:p>
          <a:p>
            <a:r>
              <a:rPr lang="cs-CZ" sz="2400" dirty="0" smtClean="0"/>
              <a:t>Axony mají obaly: V PNS je obalový element </a:t>
            </a:r>
            <a:r>
              <a:rPr lang="cs-CZ" sz="2400" dirty="0" err="1" smtClean="0"/>
              <a:t>Schwannova</a:t>
            </a:r>
            <a:r>
              <a:rPr lang="cs-CZ" sz="2400" dirty="0" smtClean="0"/>
              <a:t> buňka,  v CNS </a:t>
            </a:r>
            <a:r>
              <a:rPr lang="cs-CZ" sz="2400" dirty="0" err="1" smtClean="0"/>
              <a:t>oligodendrocyt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Vlákna mohou být </a:t>
            </a:r>
            <a:r>
              <a:rPr lang="cs-CZ" sz="2400" dirty="0" err="1" smtClean="0"/>
              <a:t>myelinizovaná</a:t>
            </a:r>
            <a:r>
              <a:rPr lang="cs-CZ" sz="2400" dirty="0" smtClean="0"/>
              <a:t> nebo </a:t>
            </a:r>
            <a:r>
              <a:rPr lang="cs-CZ" sz="2400" dirty="0" err="1" smtClean="0"/>
              <a:t>nemyelinizovaná</a:t>
            </a: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2829" r="6387" b="10222"/>
          <a:stretch/>
        </p:blipFill>
        <p:spPr>
          <a:xfrm>
            <a:off x="6254261" y="3270738"/>
            <a:ext cx="5486400" cy="33293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24575" r="16722" b="13973"/>
          <a:stretch/>
        </p:blipFill>
        <p:spPr>
          <a:xfrm>
            <a:off x="633045" y="3270738"/>
            <a:ext cx="3880338" cy="332935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73723" y="6257146"/>
            <a:ext cx="2473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Tvorba myelinu v periferním NS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7930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r="8743"/>
          <a:stretch/>
        </p:blipFill>
        <p:spPr>
          <a:xfrm>
            <a:off x="6904891" y="199292"/>
            <a:ext cx="4572001" cy="64828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r="3877"/>
          <a:stretch/>
        </p:blipFill>
        <p:spPr>
          <a:xfrm>
            <a:off x="773723" y="528066"/>
            <a:ext cx="3716215" cy="580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Struktura nervového systému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5138" y="1825625"/>
            <a:ext cx="10978662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CNS: mozek (šedá na povrchu) a mícha (bílá na povrchu)</a:t>
            </a:r>
          </a:p>
          <a:p>
            <a:pPr>
              <a:buFontTx/>
              <a:buChar char="-"/>
            </a:pPr>
            <a:r>
              <a:rPr lang="cs-CZ" sz="2400" dirty="0" smtClean="0"/>
              <a:t>šedá hmota (těla neuronů, </a:t>
            </a:r>
            <a:r>
              <a:rPr lang="cs-CZ" sz="2400" dirty="0" err="1" smtClean="0"/>
              <a:t>nemyelinizovaná</a:t>
            </a:r>
            <a:r>
              <a:rPr lang="cs-CZ" sz="2400" dirty="0" smtClean="0"/>
              <a:t> vlákna, gliové buňky, cévy)</a:t>
            </a:r>
          </a:p>
          <a:p>
            <a:pPr>
              <a:buFontTx/>
              <a:buChar char="-"/>
            </a:pPr>
            <a:r>
              <a:rPr lang="cs-CZ" sz="2400" dirty="0"/>
              <a:t>b</a:t>
            </a:r>
            <a:r>
              <a:rPr lang="cs-CZ" sz="2400" dirty="0" smtClean="0"/>
              <a:t>ílá hmota (</a:t>
            </a:r>
            <a:r>
              <a:rPr lang="cs-CZ" sz="2400" dirty="0" err="1" smtClean="0"/>
              <a:t>myelinizovaná</a:t>
            </a:r>
            <a:r>
              <a:rPr lang="cs-CZ" sz="2400" dirty="0" smtClean="0"/>
              <a:t> vlákna, gliové buňky, cévy)</a:t>
            </a:r>
          </a:p>
          <a:p>
            <a:pPr>
              <a:buFontTx/>
              <a:buChar char="-"/>
            </a:pPr>
            <a:endParaRPr lang="cs-CZ" sz="2400" dirty="0" smtClean="0"/>
          </a:p>
          <a:p>
            <a:r>
              <a:rPr lang="cs-CZ" sz="2400" dirty="0" smtClean="0"/>
              <a:t>Ganglia: ovoidní struktury z neuronů a vaziva</a:t>
            </a:r>
          </a:p>
          <a:p>
            <a:endParaRPr lang="cs-CZ" sz="2400" dirty="0" smtClean="0"/>
          </a:p>
          <a:p>
            <a:r>
              <a:rPr lang="cs-CZ" sz="2400" dirty="0" smtClean="0"/>
              <a:t>Periferní nervy – svazky nervových vláken, obaly </a:t>
            </a:r>
            <a:r>
              <a:rPr lang="cs-CZ" sz="2400" dirty="0" err="1" smtClean="0"/>
              <a:t>epi</a:t>
            </a:r>
            <a:r>
              <a:rPr lang="cs-CZ" sz="2400" dirty="0" smtClean="0"/>
              <a:t>-, peri- a </a:t>
            </a:r>
            <a:r>
              <a:rPr lang="cs-CZ" sz="2400" dirty="0" err="1" smtClean="0"/>
              <a:t>endoneurium</a:t>
            </a:r>
            <a:r>
              <a:rPr lang="cs-CZ" sz="2400" dirty="0" smtClean="0"/>
              <a:t>. </a:t>
            </a:r>
          </a:p>
          <a:p>
            <a:pPr>
              <a:buFontTx/>
              <a:buChar char="-"/>
            </a:pPr>
            <a:r>
              <a:rPr lang="cs-CZ" sz="2400" dirty="0" smtClean="0"/>
              <a:t>Aferentní a eferentní </a:t>
            </a:r>
          </a:p>
          <a:p>
            <a:pPr>
              <a:buFontTx/>
              <a:buChar char="-"/>
            </a:pPr>
            <a:r>
              <a:rPr lang="cs-CZ" sz="2400" dirty="0" smtClean="0"/>
              <a:t>Senzitivní, motorické a smíšené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492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Použitá literatura, zdroje obrázků.</a:t>
            </a:r>
            <a:br>
              <a:rPr lang="cs-CZ" b="1" dirty="0" smtClean="0"/>
            </a:br>
            <a:r>
              <a:rPr lang="cs-CZ" b="1" dirty="0" smtClean="0"/>
              <a:t>tučně – doporučená literatura pro studium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8323" cy="484480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cs-CZ" altLang="cs-CZ" b="1" dirty="0" err="1"/>
              <a:t>Junqueira</a:t>
            </a:r>
            <a:r>
              <a:rPr lang="cs-CZ" altLang="cs-CZ" b="1" dirty="0"/>
              <a:t> L. C., </a:t>
            </a:r>
            <a:r>
              <a:rPr lang="cs-CZ" altLang="cs-CZ" b="1" dirty="0" err="1"/>
              <a:t>Carneiro</a:t>
            </a:r>
            <a:r>
              <a:rPr lang="cs-CZ" altLang="cs-CZ" b="1" dirty="0"/>
              <a:t> J</a:t>
            </a:r>
            <a:r>
              <a:rPr lang="cs-CZ" altLang="cs-CZ" b="1" dirty="0" smtClean="0"/>
              <a:t>., </a:t>
            </a:r>
            <a:r>
              <a:rPr lang="cs-CZ" altLang="cs-CZ" b="1" dirty="0" err="1" smtClean="0"/>
              <a:t>Kelley</a:t>
            </a:r>
            <a:r>
              <a:rPr lang="cs-CZ" altLang="cs-CZ" b="1" dirty="0" smtClean="0"/>
              <a:t> L.R.: Základy Histologie, překlad, 7 vydání. H&amp;H, 1997 </a:t>
            </a:r>
            <a:endParaRPr lang="cs-CZ" altLang="cs-CZ" b="1" dirty="0"/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/>
              <a:t>L</a:t>
            </a:r>
            <a:r>
              <a:rPr lang="hu-HU" altLang="cs-CZ" b="1" dirty="0" smtClean="0"/>
              <a:t>ű</a:t>
            </a:r>
            <a:r>
              <a:rPr lang="cs-CZ" altLang="cs-CZ" b="1" dirty="0" err="1" smtClean="0"/>
              <a:t>llmann-Rauch</a:t>
            </a:r>
            <a:r>
              <a:rPr lang="cs-CZ" altLang="cs-CZ" b="1" dirty="0" smtClean="0"/>
              <a:t> R.: Histologie,  překlad , 3. vydání, </a:t>
            </a:r>
            <a:r>
              <a:rPr lang="cs-CZ" altLang="cs-CZ" b="1" dirty="0" err="1" smtClean="0"/>
              <a:t>Grada</a:t>
            </a:r>
            <a:r>
              <a:rPr lang="cs-CZ" altLang="cs-CZ" b="1" dirty="0" smtClean="0"/>
              <a:t>, 2012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/>
              <a:t>Martínek J., Vacek Z.: Histologický atlas, </a:t>
            </a:r>
            <a:r>
              <a:rPr lang="cs-CZ" altLang="cs-CZ" b="1" dirty="0" err="1" smtClean="0"/>
              <a:t>Grada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Publishing</a:t>
            </a:r>
            <a:r>
              <a:rPr lang="cs-CZ" altLang="cs-CZ" b="1" dirty="0" smtClean="0"/>
              <a:t>, 2013 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>
                <a:hlinkClick r:id="rId2"/>
              </a:rPr>
              <a:t>http</a:t>
            </a:r>
            <a:r>
              <a:rPr lang="cs-CZ" altLang="cs-CZ" b="1" dirty="0">
                <a:hlinkClick r:id="rId2"/>
              </a:rPr>
              <a:t>://www.sci.muni.cz/ptacek</a:t>
            </a:r>
            <a:r>
              <a:rPr lang="cs-CZ" altLang="cs-CZ" b="1" dirty="0" smtClean="0">
                <a:hlinkClick r:id="rId2"/>
              </a:rPr>
              <a:t>/</a:t>
            </a:r>
            <a:endParaRPr lang="cs-CZ" altLang="cs-CZ" b="1" dirty="0" smtClean="0"/>
          </a:p>
          <a:p>
            <a:pPr>
              <a:defRPr/>
            </a:pPr>
            <a:endParaRPr lang="cs-CZ" altLang="cs-CZ" b="1" dirty="0" smtClean="0"/>
          </a:p>
          <a:p>
            <a:pPr>
              <a:defRPr/>
            </a:pPr>
            <a:r>
              <a:rPr lang="cs-CZ" altLang="cs-CZ" dirty="0" smtClean="0"/>
              <a:t>Nečas </a:t>
            </a:r>
            <a:r>
              <a:rPr lang="cs-CZ" altLang="cs-CZ" dirty="0"/>
              <a:t>a kol.: Obecná biologie, H&amp;H, 2000</a:t>
            </a:r>
          </a:p>
          <a:p>
            <a:pPr>
              <a:defRPr/>
            </a:pPr>
            <a:r>
              <a:rPr lang="cs-CZ" altLang="cs-CZ" dirty="0" err="1" smtClean="0"/>
              <a:t>Kerr</a:t>
            </a:r>
            <a:r>
              <a:rPr lang="cs-CZ" altLang="cs-CZ" dirty="0" smtClean="0"/>
              <a:t> </a:t>
            </a:r>
            <a:r>
              <a:rPr lang="cs-CZ" altLang="cs-CZ" dirty="0"/>
              <a:t>J. B</a:t>
            </a:r>
            <a:r>
              <a:rPr lang="cs-CZ" altLang="cs-CZ" dirty="0" smtClean="0"/>
              <a:t>.: </a:t>
            </a:r>
            <a:r>
              <a:rPr lang="cs-CZ" altLang="cs-CZ" dirty="0"/>
              <a:t>Atlas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Functional</a:t>
            </a:r>
            <a:r>
              <a:rPr lang="cs-CZ" altLang="cs-CZ" dirty="0"/>
              <a:t> </a:t>
            </a:r>
            <a:r>
              <a:rPr lang="cs-CZ" altLang="cs-CZ" dirty="0" smtClean="0"/>
              <a:t>Histology, </a:t>
            </a:r>
            <a:r>
              <a:rPr lang="cs-CZ" altLang="cs-CZ" dirty="0" err="1" smtClean="0"/>
              <a:t>Mosby</a:t>
            </a:r>
            <a:r>
              <a:rPr lang="cs-CZ" altLang="cs-CZ" dirty="0" smtClean="0"/>
              <a:t> 1999 </a:t>
            </a:r>
            <a:endParaRPr lang="cs-CZ" altLang="cs-CZ" dirty="0"/>
          </a:p>
          <a:p>
            <a:pPr>
              <a:defRPr/>
            </a:pPr>
            <a:r>
              <a:rPr lang="cs-CZ" altLang="cs-CZ" dirty="0"/>
              <a:t> Wolf J.: </a:t>
            </a:r>
            <a:r>
              <a:rPr lang="cs-CZ" altLang="cs-CZ" dirty="0" smtClean="0"/>
              <a:t>Histologie, SZN Praha 1966</a:t>
            </a:r>
            <a:endParaRPr lang="cs-CZ" altLang="cs-CZ" dirty="0"/>
          </a:p>
          <a:p>
            <a:pPr>
              <a:defRPr/>
            </a:pPr>
            <a:r>
              <a:rPr lang="cs-CZ" altLang="cs-CZ" dirty="0" smtClean="0"/>
              <a:t>Tichý F </a:t>
            </a:r>
            <a:r>
              <a:rPr lang="cs-CZ" altLang="cs-CZ" dirty="0"/>
              <a:t>a kol.: </a:t>
            </a:r>
            <a:r>
              <a:rPr lang="cs-CZ" altLang="cs-CZ" dirty="0" smtClean="0"/>
              <a:t>Histologie: mikroskopická anatomie, VFU Brno, 2004 </a:t>
            </a:r>
            <a:endParaRPr lang="cs-CZ" altLang="cs-CZ" dirty="0"/>
          </a:p>
          <a:p>
            <a:pPr>
              <a:lnSpc>
                <a:spcPts val="1900"/>
              </a:lnSpc>
              <a:defRPr/>
            </a:pPr>
            <a:r>
              <a:rPr lang="cs-CZ" altLang="cs-CZ" dirty="0" smtClean="0"/>
              <a:t>http</a:t>
            </a:r>
            <a:r>
              <a:rPr lang="cs-CZ" altLang="cs-CZ" dirty="0"/>
              <a:t>://www.emc.maricopa.edu/faculty/farabee/BIOBK/BioBookcircSYS.html</a:t>
            </a:r>
          </a:p>
          <a:p>
            <a:pPr>
              <a:lnSpc>
                <a:spcPts val="1900"/>
              </a:lnSpc>
              <a:defRPr/>
            </a:pPr>
            <a:r>
              <a:rPr lang="cs-CZ" altLang="cs-CZ" dirty="0"/>
              <a:t>http://rocek.gli.cas.cz/Courses/courses.htm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2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2" y="1543684"/>
            <a:ext cx="3838209" cy="458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711" y="2078243"/>
            <a:ext cx="2023421" cy="351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27" y="2367619"/>
            <a:ext cx="3725218" cy="293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10154" y="414772"/>
            <a:ext cx="856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Ukázky mezibuněčných spojů v elektronovém mikroskopu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7032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8518" y="572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Bazální strana buněk 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>
          <a:xfrm>
            <a:off x="4926842" y="2756848"/>
            <a:ext cx="6714698" cy="3903259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49071" y="1334305"/>
            <a:ext cx="11215047" cy="2186817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cs-CZ" sz="5100" b="1" dirty="0" smtClean="0"/>
              <a:t>Bazální lamina x bazální membrána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5100" dirty="0" smtClean="0"/>
              <a:t>BL: lamina </a:t>
            </a:r>
            <a:r>
              <a:rPr lang="cs-CZ" sz="5100" dirty="0" err="1" smtClean="0"/>
              <a:t>densa</a:t>
            </a:r>
            <a:r>
              <a:rPr lang="cs-CZ" sz="5100" dirty="0" smtClean="0"/>
              <a:t> a lamina </a:t>
            </a:r>
            <a:r>
              <a:rPr lang="cs-CZ" sz="5100" dirty="0" err="1" smtClean="0"/>
              <a:t>lucida</a:t>
            </a:r>
            <a:r>
              <a:rPr lang="cs-CZ" sz="5100" dirty="0" smtClean="0"/>
              <a:t> (obě z epitelu) a lamina </a:t>
            </a:r>
            <a:r>
              <a:rPr lang="cs-CZ" sz="5100" dirty="0" err="1" smtClean="0"/>
              <a:t>reticularis</a:t>
            </a:r>
            <a:r>
              <a:rPr lang="cs-CZ" sz="5100" dirty="0" smtClean="0"/>
              <a:t> (z pojiva)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5100" dirty="0" smtClean="0"/>
              <a:t>BM: zdvojená bazální lamina 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49071" y="4203847"/>
            <a:ext cx="48876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Funkce: </a:t>
            </a:r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regulace </a:t>
            </a:r>
            <a:r>
              <a:rPr lang="cs-CZ" sz="2400" dirty="0"/>
              <a:t>výměny </a:t>
            </a:r>
            <a:r>
              <a:rPr lang="cs-CZ" sz="2400" dirty="0" smtClean="0"/>
              <a:t>látek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regulace dělení </a:t>
            </a:r>
            <a:r>
              <a:rPr lang="cs-CZ" sz="2400" dirty="0"/>
              <a:t>a migrace </a:t>
            </a:r>
            <a:r>
              <a:rPr lang="cs-CZ" sz="2400" dirty="0" smtClean="0"/>
              <a:t>buněk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mezibuněčné komunikace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mechanická </a:t>
            </a:r>
            <a:r>
              <a:rPr lang="cs-CZ" sz="2400" dirty="0"/>
              <a:t>opora buněk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71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904" y="104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Apikální strana 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24" y="1247614"/>
            <a:ext cx="5258937" cy="4675515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77701" y="1087740"/>
            <a:ext cx="4787828" cy="5204785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Mikroklky</a:t>
            </a:r>
            <a:r>
              <a:rPr lang="cs-CZ" sz="2400" dirty="0" smtClean="0"/>
              <a:t> (</a:t>
            </a:r>
            <a:r>
              <a:rPr lang="cs-CZ" sz="2400" dirty="0" err="1" smtClean="0"/>
              <a:t>microvilli</a:t>
            </a:r>
            <a:r>
              <a:rPr lang="cs-CZ" sz="2400" dirty="0" smtClean="0"/>
              <a:t>):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ohraničené membránou, délka 1 µm, aktinová mikrofilamenta ukotvená do terminální sítě. Kartáčový lem. </a:t>
            </a:r>
          </a:p>
          <a:p>
            <a:r>
              <a:rPr lang="cs-CZ" sz="2400" b="1" dirty="0" smtClean="0"/>
              <a:t>Řasinky</a:t>
            </a:r>
            <a:r>
              <a:rPr lang="cs-CZ" sz="2400" dirty="0" smtClean="0"/>
              <a:t> (</a:t>
            </a:r>
            <a:r>
              <a:rPr lang="cs-CZ" sz="2400" dirty="0" err="1" smtClean="0"/>
              <a:t>kinocilie</a:t>
            </a:r>
            <a:r>
              <a:rPr lang="cs-CZ" sz="2400" dirty="0" smtClean="0"/>
              <a:t>):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ohraničené membránou, délka až 10µm, bazální tělísko, centrální dvojice mikrotubulů a kolem 9 párů mikrotubulů </a:t>
            </a:r>
            <a:endParaRPr lang="cs-CZ" sz="2400" dirty="0"/>
          </a:p>
        </p:txBody>
      </p:sp>
      <p:pic>
        <p:nvPicPr>
          <p:cNvPr id="8" name="Picture 5" descr="řasinka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82" y="4809574"/>
            <a:ext cx="2791594" cy="177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ci.muni.cz/ptacek/HISTOLOGIE2_soubory/image0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65" y="2243847"/>
            <a:ext cx="1891408" cy="22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6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/>
              <a:t>Typy epitelů</a:t>
            </a:r>
            <a:endParaRPr lang="cs-CZ" sz="40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42666" y="1484430"/>
            <a:ext cx="10515600" cy="4875426"/>
          </a:xfrm>
        </p:spPr>
        <p:txBody>
          <a:bodyPr>
            <a:normAutofit lnSpcReduction="10000"/>
          </a:bodyPr>
          <a:lstStyle/>
          <a:p>
            <a:r>
              <a:rPr lang="cs-CZ" sz="2400" b="1" dirty="0" smtClean="0"/>
              <a:t>Podle funkce</a:t>
            </a:r>
            <a:r>
              <a:rPr lang="cs-CZ" sz="2400" dirty="0" smtClean="0"/>
              <a:t>: krycí a žlázové</a:t>
            </a:r>
          </a:p>
          <a:p>
            <a:endParaRPr lang="cs-CZ" sz="2400" dirty="0" smtClean="0"/>
          </a:p>
          <a:p>
            <a:r>
              <a:rPr lang="cs-CZ" sz="2400" b="1" dirty="0" smtClean="0"/>
              <a:t>Podle uspořádání buněk: </a:t>
            </a:r>
            <a:r>
              <a:rPr lang="cs-CZ" sz="2400" dirty="0" smtClean="0"/>
              <a:t>plošný (endotel), </a:t>
            </a:r>
            <a:r>
              <a:rPr lang="cs-CZ" sz="2400" dirty="0" err="1" smtClean="0"/>
              <a:t>trámčitý</a:t>
            </a:r>
            <a:r>
              <a:rPr lang="cs-CZ" sz="2400" dirty="0" smtClean="0"/>
              <a:t> (játra), retikulární (brzlík)</a:t>
            </a:r>
          </a:p>
          <a:p>
            <a:endParaRPr lang="cs-CZ" sz="2400" dirty="0" smtClean="0"/>
          </a:p>
          <a:p>
            <a:r>
              <a:rPr lang="cs-CZ" sz="2400" b="1" dirty="0" smtClean="0"/>
              <a:t>Podle počtu vrstev: </a:t>
            </a:r>
            <a:r>
              <a:rPr lang="cs-CZ" sz="2400" dirty="0" smtClean="0"/>
              <a:t>jednovrstevný (žaludek, střevo) a </a:t>
            </a:r>
            <a:r>
              <a:rPr lang="cs-CZ" sz="2400" dirty="0" err="1" smtClean="0"/>
              <a:t>vrstevný</a:t>
            </a:r>
            <a:r>
              <a:rPr lang="cs-CZ" sz="2400" dirty="0" smtClean="0"/>
              <a:t> (pokožka, jícen)</a:t>
            </a:r>
          </a:p>
          <a:p>
            <a:endParaRPr lang="cs-CZ" sz="2400" dirty="0" smtClean="0"/>
          </a:p>
          <a:p>
            <a:r>
              <a:rPr lang="cs-CZ" sz="2400" b="1" dirty="0" smtClean="0"/>
              <a:t>Podle tvaru buněk: </a:t>
            </a:r>
            <a:r>
              <a:rPr lang="cs-CZ" sz="2400" dirty="0" smtClean="0"/>
              <a:t>dlaždicový (endotel), kubický (tubuly ledvin), cylindrický (střevo) </a:t>
            </a:r>
          </a:p>
          <a:p>
            <a:endParaRPr lang="cs-CZ" sz="2400" dirty="0" smtClean="0"/>
          </a:p>
          <a:p>
            <a:r>
              <a:rPr lang="cs-CZ" sz="2400" b="1" dirty="0" smtClean="0"/>
              <a:t>Podle funkce: </a:t>
            </a:r>
            <a:r>
              <a:rPr lang="cs-CZ" sz="2400" dirty="0" smtClean="0"/>
              <a:t>krycí (pokožka) a výstelkové (dutiny), resorpční (střevo), řasinkové (průdušnice), smyslové (čichový epitel), respirační (plicní alveoly), zárodečné (gonády), pigmentové (sítnice), žlázové (</a:t>
            </a:r>
            <a:r>
              <a:rPr lang="cs-CZ" sz="2400" dirty="0" err="1" smtClean="0"/>
              <a:t>endo</a:t>
            </a:r>
            <a:r>
              <a:rPr lang="cs-CZ" sz="2400" dirty="0" smtClean="0"/>
              <a:t> a exokrinní žlázy)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396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7" r="5714"/>
          <a:stretch/>
        </p:blipFill>
        <p:spPr>
          <a:xfrm>
            <a:off x="1501254" y="1201003"/>
            <a:ext cx="9007523" cy="48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4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</TotalTime>
  <Words>2252</Words>
  <Application>Microsoft Office PowerPoint</Application>
  <PresentationFormat>Vlastní</PresentationFormat>
  <Paragraphs>333</Paragraphs>
  <Slides>43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Motiv Office</vt:lpstr>
      <vt:lpstr>Prezentace aplikace PowerPoint</vt:lpstr>
      <vt:lpstr> </vt:lpstr>
      <vt:lpstr>                                        Epitelová tkáň</vt:lpstr>
      <vt:lpstr>Buněčné kontakty</vt:lpstr>
      <vt:lpstr>Prezentace aplikace PowerPoint</vt:lpstr>
      <vt:lpstr>Bazální strana buněk </vt:lpstr>
      <vt:lpstr>Apikální strana </vt:lpstr>
      <vt:lpstr>Typy epitelů</vt:lpstr>
      <vt:lpstr>Prezentace aplikace PowerPoint</vt:lpstr>
      <vt:lpstr>Prezentace aplikace PowerPoint</vt:lpstr>
      <vt:lpstr>Prezentace aplikace PowerPoint</vt:lpstr>
      <vt:lpstr>Žlázové epitely</vt:lpstr>
      <vt:lpstr>Žlázové epitely</vt:lpstr>
      <vt:lpstr>Prezentace aplikace PowerPoint</vt:lpstr>
      <vt:lpstr>Pojivové tkáně</vt:lpstr>
      <vt:lpstr>Prezentace aplikace PowerPoint</vt:lpstr>
      <vt:lpstr>Dělení pojivových tkání</vt:lpstr>
      <vt:lpstr>Charakteristika jednotlivých typů</vt:lpstr>
      <vt:lpstr>Charakteristika jednotlivých typů</vt:lpstr>
      <vt:lpstr>Volné buňky pojivových tkání</vt:lpstr>
      <vt:lpstr>Prezentace aplikace PowerPoint</vt:lpstr>
      <vt:lpstr>Oporná pojiva – chrupavka, kost</vt:lpstr>
      <vt:lpstr>Kostní tkáň</vt:lpstr>
      <vt:lpstr>Prezentace aplikace PowerPoint</vt:lpstr>
      <vt:lpstr>Prezentace aplikace PowerPoint</vt:lpstr>
      <vt:lpstr>Proces osifikace</vt:lpstr>
      <vt:lpstr>Tvorba kosti z chrupavčitého základu (před narozením – dospělost)</vt:lpstr>
      <vt:lpstr>Epifýzo – diafyzární ploténka: místo tvorby kosti z chrupavky v období po narození do ukončení růstu</vt:lpstr>
      <vt:lpstr>Svalové tkáně</vt:lpstr>
      <vt:lpstr>Prezentace aplikace PowerPoint</vt:lpstr>
      <vt:lpstr>Kosterní svalovina – struktura svalu</vt:lpstr>
      <vt:lpstr>Kosterní svalovina – struktura svalového vlákna</vt:lpstr>
      <vt:lpstr>Kontraktilní proteiny</vt:lpstr>
      <vt:lpstr>Přenos vzruchu a mechanismus kontrakce</vt:lpstr>
      <vt:lpstr>Srdeční svalovina</vt:lpstr>
      <vt:lpstr>Hladká svalovina</vt:lpstr>
      <vt:lpstr>Nervové tkáně</vt:lpstr>
      <vt:lpstr>Neuron</vt:lpstr>
      <vt:lpstr>Neuroglie</vt:lpstr>
      <vt:lpstr>Nervová vlákna </vt:lpstr>
      <vt:lpstr>Prezentace aplikace PowerPoint</vt:lpstr>
      <vt:lpstr>Struktura nervového systému</vt:lpstr>
      <vt:lpstr>Použitá literatura, zdroje obrázků. tučně – doporučená literatura pro studium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Monika</dc:creator>
  <cp:lastModifiedBy>Monika Dušková</cp:lastModifiedBy>
  <cp:revision>105</cp:revision>
  <dcterms:created xsi:type="dcterms:W3CDTF">2016-04-24T14:25:45Z</dcterms:created>
  <dcterms:modified xsi:type="dcterms:W3CDTF">2020-02-26T14:45:47Z</dcterms:modified>
</cp:coreProperties>
</file>