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470" r:id="rId2"/>
    <p:sldId id="544" r:id="rId3"/>
    <p:sldId id="548" r:id="rId4"/>
    <p:sldId id="549" r:id="rId5"/>
    <p:sldId id="550" r:id="rId6"/>
    <p:sldId id="554" r:id="rId7"/>
    <p:sldId id="596" r:id="rId8"/>
    <p:sldId id="555" r:id="rId9"/>
    <p:sldId id="556" r:id="rId10"/>
    <p:sldId id="557" r:id="rId11"/>
    <p:sldId id="558" r:id="rId12"/>
    <p:sldId id="551" r:id="rId13"/>
    <p:sldId id="545" r:id="rId14"/>
    <p:sldId id="573" r:id="rId15"/>
    <p:sldId id="574" r:id="rId16"/>
    <p:sldId id="575" r:id="rId17"/>
    <p:sldId id="576" r:id="rId18"/>
    <p:sldId id="559" r:id="rId19"/>
    <p:sldId id="560" r:id="rId20"/>
    <p:sldId id="561" r:id="rId21"/>
    <p:sldId id="566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6">
          <p15:clr>
            <a:srgbClr val="A4A3A4"/>
          </p15:clr>
        </p15:guide>
        <p15:guide id="2" pos="33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E0000"/>
    <a:srgbClr val="FFFF99"/>
    <a:srgbClr val="003399"/>
    <a:srgbClr val="FFCCFF"/>
    <a:srgbClr val="FFFF66"/>
    <a:srgbClr val="FFFF00"/>
    <a:srgbClr val="99CCFF"/>
    <a:srgbClr val="CCECFF"/>
    <a:srgbClr val="CCFF33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017" autoAdjust="0"/>
    <p:restoredTop sz="94660" autoAdjust="0"/>
  </p:normalViewPr>
  <p:slideViewPr>
    <p:cSldViewPr snapToGrid="0" showGuides="1">
      <p:cViewPr varScale="1">
        <p:scale>
          <a:sx n="88" d="100"/>
          <a:sy n="88" d="100"/>
        </p:scale>
        <p:origin x="1464" y="31"/>
      </p:cViewPr>
      <p:guideLst>
        <p:guide orient="horz" pos="236"/>
        <p:guide pos="3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howGuides="1">
      <p:cViewPr varScale="1">
        <p:scale>
          <a:sx n="88" d="100"/>
          <a:sy n="88" d="100"/>
        </p:scale>
        <p:origin x="-3870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31BDDE-5303-4686-8093-853AFB8B7D1B}" type="datetimeFigureOut">
              <a:rPr lang="cs-CZ" smtClean="0"/>
              <a:pPr/>
              <a:t>18.04.2020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5D6C80-E464-4F32-9F04-3F7E2590FA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05843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FCEBA-7D9A-4037-A856-9E28FB174A6A}" type="datetimeFigureOut">
              <a:rPr lang="cs-CZ" smtClean="0"/>
              <a:pPr/>
              <a:t>18.04.2020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CBC9-8ECF-41D7-85A2-03E39C8AF0BF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FCEBA-7D9A-4037-A856-9E28FB174A6A}" type="datetimeFigureOut">
              <a:rPr lang="cs-CZ" smtClean="0"/>
              <a:pPr/>
              <a:t>18.04.2020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CBC9-8ECF-41D7-85A2-03E39C8AF0BF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FCEBA-7D9A-4037-A856-9E28FB174A6A}" type="datetimeFigureOut">
              <a:rPr lang="cs-CZ" smtClean="0"/>
              <a:pPr/>
              <a:t>18.04.2020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CBC9-8ECF-41D7-85A2-03E39C8AF0BF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FCEBA-7D9A-4037-A856-9E28FB174A6A}" type="datetimeFigureOut">
              <a:rPr lang="cs-CZ" smtClean="0"/>
              <a:pPr/>
              <a:t>18.04.2020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CBC9-8ECF-41D7-85A2-03E39C8AF0BF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FCEBA-7D9A-4037-A856-9E28FB174A6A}" type="datetimeFigureOut">
              <a:rPr lang="cs-CZ" smtClean="0"/>
              <a:pPr/>
              <a:t>18.04.2020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CBC9-8ECF-41D7-85A2-03E39C8AF0BF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FCEBA-7D9A-4037-A856-9E28FB174A6A}" type="datetimeFigureOut">
              <a:rPr lang="cs-CZ" smtClean="0"/>
              <a:pPr/>
              <a:t>18.04.2020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CBC9-8ECF-41D7-85A2-03E39C8AF0BF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FCEBA-7D9A-4037-A856-9E28FB174A6A}" type="datetimeFigureOut">
              <a:rPr lang="cs-CZ" smtClean="0"/>
              <a:pPr/>
              <a:t>18.04.2020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CBC9-8ECF-41D7-85A2-03E39C8AF0BF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FCEBA-7D9A-4037-A856-9E28FB174A6A}" type="datetimeFigureOut">
              <a:rPr lang="cs-CZ" smtClean="0"/>
              <a:pPr/>
              <a:t>18.04.2020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CBC9-8ECF-41D7-85A2-03E39C8AF0BF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FCEBA-7D9A-4037-A856-9E28FB174A6A}" type="datetimeFigureOut">
              <a:rPr lang="cs-CZ" smtClean="0"/>
              <a:pPr/>
              <a:t>18.04.2020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CBC9-8ECF-41D7-85A2-03E39C8AF0BF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FCEBA-7D9A-4037-A856-9E28FB174A6A}" type="datetimeFigureOut">
              <a:rPr lang="cs-CZ" smtClean="0"/>
              <a:pPr/>
              <a:t>18.04.2020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CBC9-8ECF-41D7-85A2-03E39C8AF0BF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FCEBA-7D9A-4037-A856-9E28FB174A6A}" type="datetimeFigureOut">
              <a:rPr lang="cs-CZ" smtClean="0"/>
              <a:pPr/>
              <a:t>18.04.2020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CBC9-8ECF-41D7-85A2-03E39C8AF0BF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BFCEBA-7D9A-4037-A856-9E28FB174A6A}" type="datetimeFigureOut">
              <a:rPr lang="cs-CZ" smtClean="0"/>
              <a:pPr/>
              <a:t>18.04.2020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2FCBC9-8ECF-41D7-85A2-03E39C8AF0BF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9"/>
          <p:cNvSpPr txBox="1">
            <a:spLocks noChangeArrowheads="1"/>
          </p:cNvSpPr>
          <p:nvPr/>
        </p:nvSpPr>
        <p:spPr bwMode="auto">
          <a:xfrm>
            <a:off x="743602" y="1454598"/>
            <a:ext cx="754888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cs-CZ" sz="8000" b="1" dirty="0">
                <a:ln w="3175">
                  <a:solidFill>
                    <a:schemeClr val="tx1"/>
                  </a:solidFill>
                </a:ln>
                <a:solidFill>
                  <a:srgbClr val="E6000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Arial Black" pitchFamily="34" charset="0"/>
              </a:rPr>
              <a:t>DETEKCE SELEKCE</a:t>
            </a:r>
            <a:endParaRPr lang="cs-CZ" sz="8000" b="1" dirty="0">
              <a:ln w="3175">
                <a:solidFill>
                  <a:schemeClr val="tx1"/>
                </a:solidFill>
              </a:ln>
              <a:solidFill>
                <a:srgbClr val="FF3300"/>
              </a:soli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527050" y="374650"/>
            <a:ext cx="8380820" cy="45550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540000">
              <a:spcAft>
                <a:spcPts val="1200"/>
              </a:spcAft>
            </a:pPr>
            <a:r>
              <a:rPr lang="cs-CZ" sz="2000" dirty="0">
                <a:solidFill>
                  <a:srgbClr val="DE0000"/>
                </a:solidFill>
                <a:latin typeface="Arial" pitchFamily="34" charset="0"/>
                <a:cs typeface="Arial" pitchFamily="34" charset="0"/>
              </a:rPr>
              <a:t>3. část </a:t>
            </a:r>
            <a:r>
              <a:rPr lang="cs-CZ" sz="2000" i="1" dirty="0">
                <a:solidFill>
                  <a:srgbClr val="DE0000"/>
                </a:solidFill>
                <a:latin typeface="Arial" pitchFamily="34" charset="0"/>
                <a:cs typeface="Arial" pitchFamily="34" charset="0"/>
              </a:rPr>
              <a:t>f</a:t>
            </a:r>
            <a:r>
              <a:rPr lang="cs-CZ" sz="2000" dirty="0">
                <a:solidFill>
                  <a:srgbClr val="DE0000"/>
                </a:solidFill>
                <a:latin typeface="Arial" pitchFamily="34" charset="0"/>
                <a:cs typeface="Arial" pitchFamily="34" charset="0"/>
              </a:rPr>
              <a:t> mutací je neškodných a (1 – </a:t>
            </a:r>
            <a:r>
              <a:rPr lang="cs-CZ" sz="2000" i="1" dirty="0">
                <a:solidFill>
                  <a:srgbClr val="DE0000"/>
                </a:solidFill>
                <a:latin typeface="Arial" pitchFamily="34" charset="0"/>
                <a:cs typeface="Arial" pitchFamily="34" charset="0"/>
              </a:rPr>
              <a:t>f</a:t>
            </a:r>
            <a:r>
              <a:rPr lang="cs-CZ" sz="2000" dirty="0">
                <a:solidFill>
                  <a:srgbClr val="DE0000"/>
                </a:solidFill>
                <a:latin typeface="Arial" pitchFamily="34" charset="0"/>
                <a:cs typeface="Arial" pitchFamily="34" charset="0"/>
              </a:rPr>
              <a:t>) škodlivých; z neškodných mutací</a:t>
            </a:r>
            <a:br>
              <a:rPr lang="cs-CZ" sz="2000" dirty="0">
                <a:solidFill>
                  <a:srgbClr val="DE0000"/>
                </a:solidFill>
                <a:latin typeface="Arial" pitchFamily="34" charset="0"/>
                <a:cs typeface="Arial" pitchFamily="34" charset="0"/>
              </a:rPr>
            </a:br>
            <a:r>
              <a:rPr lang="cs-CZ" sz="2000" dirty="0">
                <a:solidFill>
                  <a:srgbClr val="DE0000"/>
                </a:solidFill>
                <a:latin typeface="Arial" pitchFamily="34" charset="0"/>
                <a:cs typeface="Arial" pitchFamily="34" charset="0"/>
              </a:rPr>
              <a:t>	je část </a:t>
            </a:r>
            <a:r>
              <a:rPr lang="cs-CZ" sz="2000" i="1" dirty="0">
                <a:solidFill>
                  <a:srgbClr val="DE0000"/>
                </a:solidFill>
                <a:latin typeface="Arial" pitchFamily="34" charset="0"/>
                <a:cs typeface="Arial" pitchFamily="34" charset="0"/>
                <a:sym typeface="Symbol"/>
              </a:rPr>
              <a:t></a:t>
            </a:r>
            <a:r>
              <a:rPr lang="cs-CZ" sz="2000" dirty="0">
                <a:solidFill>
                  <a:srgbClr val="DE0000"/>
                </a:solidFill>
                <a:latin typeface="Arial" pitchFamily="34" charset="0"/>
                <a:cs typeface="Arial" pitchFamily="34" charset="0"/>
                <a:sym typeface="Symbol"/>
              </a:rPr>
              <a:t> prospěšných a (1 </a:t>
            </a:r>
            <a:r>
              <a:rPr lang="cs-CZ" sz="2000" dirty="0">
                <a:solidFill>
                  <a:srgbClr val="DE0000"/>
                </a:solidFill>
                <a:latin typeface="Arial" pitchFamily="34" charset="0"/>
                <a:cs typeface="Arial" pitchFamily="34" charset="0"/>
              </a:rPr>
              <a:t>–</a:t>
            </a:r>
            <a:r>
              <a:rPr lang="cs-CZ" sz="2000" dirty="0">
                <a:solidFill>
                  <a:srgbClr val="DE0000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cs-CZ" sz="2000" i="1" dirty="0">
                <a:solidFill>
                  <a:srgbClr val="DE0000"/>
                </a:solidFill>
                <a:latin typeface="Arial" pitchFamily="34" charset="0"/>
                <a:cs typeface="Arial" pitchFamily="34" charset="0"/>
                <a:sym typeface="Symbol"/>
              </a:rPr>
              <a:t></a:t>
            </a:r>
            <a:r>
              <a:rPr lang="cs-CZ" sz="2000" dirty="0">
                <a:solidFill>
                  <a:srgbClr val="DE0000"/>
                </a:solidFill>
                <a:latin typeface="Arial" pitchFamily="34" charset="0"/>
                <a:cs typeface="Arial" pitchFamily="34" charset="0"/>
                <a:sym typeface="Symbol"/>
              </a:rPr>
              <a:t>) neutrálních</a:t>
            </a:r>
            <a:r>
              <a:rPr lang="cs-CZ" sz="2000" dirty="0">
                <a:solidFill>
                  <a:srgbClr val="DE000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defTabSz="540000">
              <a:spcAft>
                <a:spcPts val="1200"/>
              </a:spcAft>
            </a:pPr>
            <a:r>
              <a:rPr lang="cs-CZ" sz="2000" dirty="0">
                <a:latin typeface="Arial" pitchFamily="34" charset="0"/>
                <a:cs typeface="Arial" pitchFamily="34" charset="0"/>
              </a:rPr>
              <a:t>	</a:t>
            </a:r>
            <a:r>
              <a:rPr lang="cs-CZ" sz="2000" i="1" dirty="0" err="1">
                <a:latin typeface="Arial" pitchFamily="34" charset="0"/>
                <a:cs typeface="Arial" pitchFamily="34" charset="0"/>
                <a:sym typeface="Symbol"/>
              </a:rPr>
              <a:t>dS</a:t>
            </a:r>
            <a:r>
              <a:rPr lang="cs-CZ" sz="2000" dirty="0">
                <a:latin typeface="Arial" pitchFamily="34" charset="0"/>
                <a:cs typeface="Arial" pitchFamily="34" charset="0"/>
                <a:sym typeface="Symbol"/>
              </a:rPr>
              <a:t> = </a:t>
            </a:r>
            <a:r>
              <a:rPr lang="cs-CZ" sz="2000" i="1" dirty="0">
                <a:latin typeface="Arial" pitchFamily="34" charset="0"/>
                <a:cs typeface="Arial" pitchFamily="34" charset="0"/>
                <a:sym typeface="Symbol"/>
              </a:rPr>
              <a:t></a:t>
            </a:r>
            <a:endParaRPr lang="cs-CZ" sz="2000" dirty="0">
              <a:latin typeface="Arial" pitchFamily="34" charset="0"/>
              <a:cs typeface="Arial" pitchFamily="34" charset="0"/>
              <a:sym typeface="Symbol"/>
            </a:endParaRPr>
          </a:p>
          <a:p>
            <a:pPr defTabSz="540000">
              <a:spcAft>
                <a:spcPts val="1200"/>
              </a:spcAft>
            </a:pPr>
            <a:r>
              <a:rPr lang="cs-CZ" sz="2000" dirty="0">
                <a:latin typeface="Arial" pitchFamily="34" charset="0"/>
                <a:cs typeface="Arial" pitchFamily="34" charset="0"/>
                <a:sym typeface="Symbol"/>
              </a:rPr>
              <a:t>	(1 – </a:t>
            </a:r>
            <a:r>
              <a:rPr lang="cs-CZ" sz="2000" i="1" dirty="0">
                <a:latin typeface="Arial" pitchFamily="34" charset="0"/>
                <a:cs typeface="Arial" pitchFamily="34" charset="0"/>
                <a:sym typeface="Symbol"/>
              </a:rPr>
              <a:t>f</a:t>
            </a:r>
            <a:r>
              <a:rPr lang="cs-CZ" sz="2000" dirty="0">
                <a:latin typeface="Arial" pitchFamily="34" charset="0"/>
                <a:cs typeface="Arial" pitchFamily="34" charset="0"/>
                <a:sym typeface="Symbol"/>
              </a:rPr>
              <a:t>) se nefixuje</a:t>
            </a:r>
          </a:p>
          <a:p>
            <a:pPr defTabSz="540000">
              <a:spcAft>
                <a:spcPts val="1200"/>
              </a:spcAft>
            </a:pPr>
            <a:r>
              <a:rPr lang="cs-CZ" sz="2000" dirty="0">
                <a:latin typeface="Arial" pitchFamily="34" charset="0"/>
                <a:cs typeface="Arial" pitchFamily="34" charset="0"/>
                <a:sym typeface="Symbol"/>
              </a:rPr>
              <a:t>	</a:t>
            </a:r>
            <a:r>
              <a:rPr lang="cs-CZ" sz="2000" i="1" dirty="0">
                <a:latin typeface="Arial" pitchFamily="34" charset="0"/>
                <a:cs typeface="Arial" pitchFamily="34" charset="0"/>
                <a:sym typeface="Symbol"/>
              </a:rPr>
              <a:t>f</a:t>
            </a:r>
            <a:r>
              <a:rPr lang="cs-CZ" sz="2000" dirty="0">
                <a:latin typeface="Arial" pitchFamily="34" charset="0"/>
                <a:cs typeface="Arial" pitchFamily="34" charset="0"/>
                <a:sym typeface="Symbol"/>
              </a:rPr>
              <a:t>(1 – </a:t>
            </a:r>
            <a:r>
              <a:rPr lang="cs-CZ" sz="2000" i="1" dirty="0">
                <a:latin typeface="Arial" pitchFamily="34" charset="0"/>
                <a:cs typeface="Arial" pitchFamily="34" charset="0"/>
                <a:sym typeface="Symbol"/>
              </a:rPr>
              <a:t></a:t>
            </a:r>
            <a:r>
              <a:rPr lang="cs-CZ" sz="2000" dirty="0">
                <a:latin typeface="Arial" pitchFamily="34" charset="0"/>
                <a:cs typeface="Arial" pitchFamily="34" charset="0"/>
                <a:sym typeface="Symbol"/>
              </a:rPr>
              <a:t>) neutrálních  fixace frekvencí </a:t>
            </a:r>
            <a:r>
              <a:rPr lang="cs-CZ" sz="2000" i="1" dirty="0">
                <a:latin typeface="Arial" pitchFamily="34" charset="0"/>
                <a:cs typeface="Arial" pitchFamily="34" charset="0"/>
                <a:sym typeface="Symbol"/>
              </a:rPr>
              <a:t></a:t>
            </a:r>
            <a:r>
              <a:rPr lang="cs-CZ" sz="2000" dirty="0">
                <a:latin typeface="Arial" pitchFamily="34" charset="0"/>
                <a:cs typeface="Arial" pitchFamily="34" charset="0"/>
                <a:sym typeface="Symbol"/>
              </a:rPr>
              <a:t> za generaci</a:t>
            </a:r>
          </a:p>
          <a:p>
            <a:pPr defTabSz="540000">
              <a:spcAft>
                <a:spcPts val="1200"/>
              </a:spcAft>
            </a:pPr>
            <a:r>
              <a:rPr lang="cs-CZ" sz="2000" dirty="0">
                <a:latin typeface="Arial" pitchFamily="34" charset="0"/>
                <a:cs typeface="Arial" pitchFamily="34" charset="0"/>
                <a:sym typeface="Symbol"/>
              </a:rPr>
              <a:t>	</a:t>
            </a:r>
            <a:r>
              <a:rPr lang="cs-CZ" sz="2000" i="1" dirty="0">
                <a:latin typeface="Arial" pitchFamily="34" charset="0"/>
                <a:cs typeface="Arial" pitchFamily="34" charset="0"/>
                <a:sym typeface="Symbol"/>
              </a:rPr>
              <a:t>f</a:t>
            </a:r>
            <a:r>
              <a:rPr lang="cs-CZ" sz="2000" dirty="0">
                <a:latin typeface="Arial" pitchFamily="34" charset="0"/>
                <a:cs typeface="Arial" pitchFamily="34" charset="0"/>
                <a:sym typeface="Symbol"/>
              </a:rPr>
              <a:t> prospěšných, vznik rychlostí 2</a:t>
            </a:r>
            <a:r>
              <a:rPr lang="cs-CZ" sz="2000" i="1" dirty="0">
                <a:latin typeface="Arial" pitchFamily="34" charset="0"/>
                <a:cs typeface="Arial" pitchFamily="34" charset="0"/>
                <a:sym typeface="Symbol"/>
              </a:rPr>
              <a:t>N</a:t>
            </a:r>
            <a:r>
              <a:rPr lang="cs-CZ" sz="2000" dirty="0">
                <a:latin typeface="Arial" pitchFamily="34" charset="0"/>
                <a:cs typeface="Arial" pitchFamily="34" charset="0"/>
                <a:sym typeface="Symbol"/>
              </a:rPr>
              <a:t> za generaci, pravděpodobnost</a:t>
            </a:r>
            <a:br>
              <a:rPr lang="cs-CZ" sz="2000" dirty="0">
                <a:latin typeface="Arial" pitchFamily="34" charset="0"/>
                <a:cs typeface="Arial" pitchFamily="34" charset="0"/>
                <a:sym typeface="Symbol"/>
              </a:rPr>
            </a:br>
            <a:r>
              <a:rPr lang="cs-CZ" sz="2000" dirty="0">
                <a:latin typeface="Arial" pitchFamily="34" charset="0"/>
                <a:cs typeface="Arial" pitchFamily="34" charset="0"/>
                <a:sym typeface="Symbol"/>
              </a:rPr>
              <a:t>	fixace rovna selekčnímu koeficientu </a:t>
            </a:r>
            <a:r>
              <a:rPr lang="cs-CZ" sz="2000" i="1" dirty="0">
                <a:latin typeface="Arial" pitchFamily="34" charset="0"/>
                <a:cs typeface="Arial" pitchFamily="34" charset="0"/>
                <a:sym typeface="Symbol"/>
              </a:rPr>
              <a:t>s</a:t>
            </a:r>
            <a:endParaRPr lang="cs-CZ" sz="2000" dirty="0">
              <a:latin typeface="Arial" pitchFamily="34" charset="0"/>
              <a:cs typeface="Arial" pitchFamily="34" charset="0"/>
              <a:sym typeface="Symbol"/>
            </a:endParaRPr>
          </a:p>
          <a:p>
            <a:pPr defTabSz="540000">
              <a:spcAft>
                <a:spcPts val="1200"/>
              </a:spcAft>
            </a:pPr>
            <a:r>
              <a:rPr lang="cs-CZ" sz="2000" dirty="0">
                <a:latin typeface="Arial" pitchFamily="34" charset="0"/>
                <a:cs typeface="Arial" pitchFamily="34" charset="0"/>
                <a:sym typeface="Symbol"/>
              </a:rPr>
              <a:t>	 počet nesynonymních substitucí fixovaných každou generaci:</a:t>
            </a:r>
            <a:br>
              <a:rPr lang="cs-CZ" sz="2000" dirty="0">
                <a:latin typeface="Arial" pitchFamily="34" charset="0"/>
                <a:cs typeface="Arial" pitchFamily="34" charset="0"/>
                <a:sym typeface="Symbol"/>
              </a:rPr>
            </a:br>
            <a:r>
              <a:rPr lang="cs-CZ" sz="2000" dirty="0">
                <a:latin typeface="Arial" pitchFamily="34" charset="0"/>
                <a:cs typeface="Arial" pitchFamily="34" charset="0"/>
                <a:sym typeface="Symbol"/>
              </a:rPr>
              <a:t>	</a:t>
            </a:r>
            <a:r>
              <a:rPr lang="cs-CZ" sz="2000" i="1" dirty="0" err="1">
                <a:latin typeface="Arial" pitchFamily="34" charset="0"/>
                <a:cs typeface="Arial" pitchFamily="34" charset="0"/>
                <a:sym typeface="Symbol"/>
              </a:rPr>
              <a:t>dN</a:t>
            </a:r>
            <a:r>
              <a:rPr lang="cs-CZ" sz="2000" dirty="0">
                <a:latin typeface="Arial" pitchFamily="34" charset="0"/>
                <a:cs typeface="Arial" pitchFamily="34" charset="0"/>
                <a:sym typeface="Symbol"/>
              </a:rPr>
              <a:t> = (1 – </a:t>
            </a:r>
            <a:r>
              <a:rPr lang="cs-CZ" sz="2000" i="1" dirty="0">
                <a:latin typeface="Arial" pitchFamily="34" charset="0"/>
                <a:cs typeface="Arial" pitchFamily="34" charset="0"/>
                <a:sym typeface="Symbol"/>
              </a:rPr>
              <a:t>f</a:t>
            </a:r>
            <a:r>
              <a:rPr lang="cs-CZ" sz="2000" dirty="0">
                <a:latin typeface="Arial" pitchFamily="34" charset="0"/>
                <a:cs typeface="Arial" pitchFamily="34" charset="0"/>
                <a:sym typeface="Symbol"/>
              </a:rPr>
              <a:t>)0 + </a:t>
            </a:r>
            <a:r>
              <a:rPr lang="cs-CZ" sz="2000" i="1" dirty="0">
                <a:latin typeface="Arial" pitchFamily="34" charset="0"/>
                <a:cs typeface="Arial" pitchFamily="34" charset="0"/>
                <a:sym typeface="Symbol"/>
              </a:rPr>
              <a:t>f</a:t>
            </a:r>
            <a:r>
              <a:rPr lang="cs-CZ" sz="2000" dirty="0">
                <a:latin typeface="Arial" pitchFamily="34" charset="0"/>
                <a:cs typeface="Arial" pitchFamily="34" charset="0"/>
                <a:sym typeface="Symbol"/>
              </a:rPr>
              <a:t>(1 – </a:t>
            </a:r>
            <a:r>
              <a:rPr lang="cs-CZ" sz="2000" i="1" dirty="0">
                <a:latin typeface="Arial" pitchFamily="34" charset="0"/>
                <a:cs typeface="Arial" pitchFamily="34" charset="0"/>
                <a:sym typeface="Symbol"/>
              </a:rPr>
              <a:t></a:t>
            </a:r>
            <a:r>
              <a:rPr lang="cs-CZ" sz="2000" dirty="0">
                <a:latin typeface="Arial" pitchFamily="34" charset="0"/>
                <a:cs typeface="Arial" pitchFamily="34" charset="0"/>
                <a:sym typeface="Symbol"/>
              </a:rPr>
              <a:t>)</a:t>
            </a:r>
            <a:r>
              <a:rPr lang="cs-CZ" sz="2000" i="1" dirty="0">
                <a:latin typeface="Arial" pitchFamily="34" charset="0"/>
                <a:cs typeface="Arial" pitchFamily="34" charset="0"/>
                <a:sym typeface="Symbol"/>
              </a:rPr>
              <a:t></a:t>
            </a:r>
            <a:r>
              <a:rPr lang="cs-CZ" sz="2000" dirty="0">
                <a:latin typeface="Arial" pitchFamily="34" charset="0"/>
                <a:cs typeface="Arial" pitchFamily="34" charset="0"/>
                <a:sym typeface="Symbol"/>
              </a:rPr>
              <a:t> + </a:t>
            </a:r>
            <a:r>
              <a:rPr lang="cs-CZ" sz="2000" i="1" dirty="0">
                <a:latin typeface="Arial" pitchFamily="34" charset="0"/>
                <a:cs typeface="Arial" pitchFamily="34" charset="0"/>
                <a:sym typeface="Symbol"/>
              </a:rPr>
              <a:t>f</a:t>
            </a:r>
            <a:r>
              <a:rPr lang="cs-CZ" sz="2000" dirty="0">
                <a:latin typeface="Arial" pitchFamily="34" charset="0"/>
                <a:cs typeface="Arial" pitchFamily="34" charset="0"/>
                <a:sym typeface="Symbol"/>
              </a:rPr>
              <a:t> 2</a:t>
            </a:r>
            <a:r>
              <a:rPr lang="cs-CZ" sz="2000" i="1" dirty="0">
                <a:latin typeface="Arial" pitchFamily="34" charset="0"/>
                <a:cs typeface="Arial" pitchFamily="34" charset="0"/>
                <a:sym typeface="Symbol"/>
              </a:rPr>
              <a:t>Ns</a:t>
            </a:r>
            <a:endParaRPr lang="cs-CZ" sz="2000" dirty="0">
              <a:latin typeface="Arial" pitchFamily="34" charset="0"/>
              <a:cs typeface="Arial" pitchFamily="34" charset="0"/>
              <a:sym typeface="Symbol"/>
            </a:endParaRPr>
          </a:p>
          <a:p>
            <a:pPr defTabSz="540000">
              <a:spcAft>
                <a:spcPts val="1200"/>
              </a:spcAft>
            </a:pPr>
            <a:r>
              <a:rPr lang="cs-CZ" sz="2000" dirty="0">
                <a:latin typeface="Arial" pitchFamily="34" charset="0"/>
                <a:cs typeface="Arial" pitchFamily="34" charset="0"/>
                <a:sym typeface="Symbol"/>
              </a:rPr>
              <a:t>	  </a:t>
            </a:r>
            <a:r>
              <a:rPr lang="cs-CZ" sz="2000" i="1" dirty="0" err="1">
                <a:latin typeface="Arial" pitchFamily="34" charset="0"/>
                <a:cs typeface="Arial" pitchFamily="34" charset="0"/>
                <a:sym typeface="Symbol"/>
              </a:rPr>
              <a:t>dN</a:t>
            </a:r>
            <a:r>
              <a:rPr lang="cs-CZ" sz="2000" i="1" dirty="0">
                <a:latin typeface="Arial" pitchFamily="34" charset="0"/>
                <a:cs typeface="Arial" pitchFamily="34" charset="0"/>
                <a:sym typeface="Symbol"/>
              </a:rPr>
              <a:t>/</a:t>
            </a:r>
            <a:r>
              <a:rPr lang="cs-CZ" sz="2000" i="1" dirty="0" err="1">
                <a:latin typeface="Arial" pitchFamily="34" charset="0"/>
                <a:cs typeface="Arial" pitchFamily="34" charset="0"/>
                <a:sym typeface="Symbol"/>
              </a:rPr>
              <a:t>dS</a:t>
            </a:r>
            <a:r>
              <a:rPr lang="cs-CZ" sz="2000" dirty="0">
                <a:latin typeface="Arial" pitchFamily="34" charset="0"/>
                <a:cs typeface="Arial" pitchFamily="34" charset="0"/>
                <a:sym typeface="Symbol"/>
              </a:rPr>
              <a:t> = </a:t>
            </a:r>
            <a:r>
              <a:rPr lang="en-US" sz="2000" dirty="0">
                <a:latin typeface="Arial" pitchFamily="34" charset="0"/>
                <a:cs typeface="Arial" pitchFamily="34" charset="0"/>
                <a:sym typeface="Symbol"/>
              </a:rPr>
              <a:t>[</a:t>
            </a:r>
            <a:r>
              <a:rPr lang="cs-CZ" sz="2000" dirty="0">
                <a:latin typeface="Arial" pitchFamily="34" charset="0"/>
                <a:cs typeface="Arial" pitchFamily="34" charset="0"/>
                <a:sym typeface="Symbol"/>
              </a:rPr>
              <a:t>(1 – </a:t>
            </a:r>
            <a:r>
              <a:rPr lang="cs-CZ" sz="2000" i="1" dirty="0">
                <a:latin typeface="Arial" pitchFamily="34" charset="0"/>
                <a:cs typeface="Arial" pitchFamily="34" charset="0"/>
                <a:sym typeface="Symbol"/>
              </a:rPr>
              <a:t>f</a:t>
            </a:r>
            <a:r>
              <a:rPr lang="cs-CZ" sz="2000" dirty="0">
                <a:latin typeface="Arial" pitchFamily="34" charset="0"/>
                <a:cs typeface="Arial" pitchFamily="34" charset="0"/>
                <a:sym typeface="Symbol"/>
              </a:rPr>
              <a:t>)0 + </a:t>
            </a:r>
            <a:r>
              <a:rPr lang="cs-CZ" sz="2000" i="1" dirty="0">
                <a:latin typeface="Arial" pitchFamily="34" charset="0"/>
                <a:cs typeface="Arial" pitchFamily="34" charset="0"/>
                <a:sym typeface="Symbol"/>
              </a:rPr>
              <a:t>f</a:t>
            </a:r>
            <a:r>
              <a:rPr lang="cs-CZ" sz="2000" dirty="0">
                <a:latin typeface="Arial" pitchFamily="34" charset="0"/>
                <a:cs typeface="Arial" pitchFamily="34" charset="0"/>
                <a:sym typeface="Symbol"/>
              </a:rPr>
              <a:t>(1 – </a:t>
            </a:r>
            <a:r>
              <a:rPr lang="cs-CZ" sz="2000" i="1" dirty="0">
                <a:latin typeface="Arial" pitchFamily="34" charset="0"/>
                <a:cs typeface="Arial" pitchFamily="34" charset="0"/>
                <a:sym typeface="Symbol"/>
              </a:rPr>
              <a:t></a:t>
            </a:r>
            <a:r>
              <a:rPr lang="cs-CZ" sz="2000" dirty="0">
                <a:latin typeface="Arial" pitchFamily="34" charset="0"/>
                <a:cs typeface="Arial" pitchFamily="34" charset="0"/>
                <a:sym typeface="Symbol"/>
              </a:rPr>
              <a:t>)</a:t>
            </a:r>
            <a:r>
              <a:rPr lang="cs-CZ" sz="2000" i="1" dirty="0">
                <a:latin typeface="Arial" pitchFamily="34" charset="0"/>
                <a:cs typeface="Arial" pitchFamily="34" charset="0"/>
                <a:sym typeface="Symbol"/>
              </a:rPr>
              <a:t></a:t>
            </a:r>
            <a:r>
              <a:rPr lang="cs-CZ" sz="2000" dirty="0">
                <a:latin typeface="Arial" pitchFamily="34" charset="0"/>
                <a:cs typeface="Arial" pitchFamily="34" charset="0"/>
                <a:sym typeface="Symbol"/>
              </a:rPr>
              <a:t> + </a:t>
            </a:r>
            <a:r>
              <a:rPr lang="cs-CZ" sz="2000" i="1" dirty="0">
                <a:latin typeface="Arial" pitchFamily="34" charset="0"/>
                <a:cs typeface="Arial" pitchFamily="34" charset="0"/>
                <a:sym typeface="Symbol"/>
              </a:rPr>
              <a:t>f</a:t>
            </a:r>
            <a:r>
              <a:rPr lang="cs-CZ" sz="2000" dirty="0">
                <a:latin typeface="Arial" pitchFamily="34" charset="0"/>
                <a:cs typeface="Arial" pitchFamily="34" charset="0"/>
                <a:sym typeface="Symbol"/>
              </a:rPr>
              <a:t> 2</a:t>
            </a:r>
            <a:r>
              <a:rPr lang="cs-CZ" sz="2000" i="1" dirty="0">
                <a:latin typeface="Arial" pitchFamily="34" charset="0"/>
                <a:cs typeface="Arial" pitchFamily="34" charset="0"/>
                <a:sym typeface="Symbol"/>
              </a:rPr>
              <a:t>Ns</a:t>
            </a:r>
            <a:r>
              <a:rPr lang="en-US" sz="2000" dirty="0">
                <a:latin typeface="Arial" pitchFamily="34" charset="0"/>
                <a:cs typeface="Arial" pitchFamily="34" charset="0"/>
                <a:sym typeface="Symbol"/>
              </a:rPr>
              <a:t>]</a:t>
            </a:r>
            <a:r>
              <a:rPr lang="cs-CZ" sz="2000" dirty="0">
                <a:latin typeface="Arial" pitchFamily="34" charset="0"/>
                <a:cs typeface="Arial" pitchFamily="34" charset="0"/>
                <a:sym typeface="Symbol"/>
              </a:rPr>
              <a:t>/</a:t>
            </a:r>
            <a:r>
              <a:rPr lang="cs-CZ" sz="2000" i="1" dirty="0">
                <a:latin typeface="Arial" pitchFamily="34" charset="0"/>
                <a:cs typeface="Arial" pitchFamily="34" charset="0"/>
                <a:sym typeface="Symbol"/>
              </a:rPr>
              <a:t></a:t>
            </a:r>
            <a:r>
              <a:rPr lang="cs-CZ" sz="2000" dirty="0">
                <a:latin typeface="Arial" pitchFamily="34" charset="0"/>
                <a:cs typeface="Arial" pitchFamily="34" charset="0"/>
                <a:sym typeface="Symbol"/>
              </a:rPr>
              <a:t> = </a:t>
            </a:r>
            <a:r>
              <a:rPr lang="cs-CZ" sz="2000" i="1" dirty="0">
                <a:latin typeface="Arial" pitchFamily="34" charset="0"/>
                <a:cs typeface="Arial" pitchFamily="34" charset="0"/>
                <a:sym typeface="Symbol"/>
              </a:rPr>
              <a:t>f</a:t>
            </a:r>
            <a:r>
              <a:rPr lang="cs-CZ" sz="2000" dirty="0">
                <a:latin typeface="Arial" pitchFamily="34" charset="0"/>
                <a:cs typeface="Arial" pitchFamily="34" charset="0"/>
                <a:sym typeface="Symbol"/>
              </a:rPr>
              <a:t>(1 – </a:t>
            </a:r>
            <a:r>
              <a:rPr lang="cs-CZ" sz="2000" i="1" dirty="0">
                <a:latin typeface="Arial" pitchFamily="34" charset="0"/>
                <a:cs typeface="Arial" pitchFamily="34" charset="0"/>
                <a:sym typeface="Symbol"/>
              </a:rPr>
              <a:t></a:t>
            </a:r>
            <a:r>
              <a:rPr lang="cs-CZ" sz="2000" dirty="0">
                <a:latin typeface="Arial" pitchFamily="34" charset="0"/>
                <a:cs typeface="Arial" pitchFamily="34" charset="0"/>
                <a:sym typeface="Symbol"/>
              </a:rPr>
              <a:t>) + </a:t>
            </a:r>
            <a:r>
              <a:rPr lang="cs-CZ" sz="2000" i="1" dirty="0">
                <a:latin typeface="Arial" pitchFamily="34" charset="0"/>
                <a:cs typeface="Arial" pitchFamily="34" charset="0"/>
                <a:sym typeface="Symbol"/>
              </a:rPr>
              <a:t>f</a:t>
            </a:r>
            <a:r>
              <a:rPr lang="cs-CZ" sz="2000" dirty="0">
                <a:latin typeface="Arial" pitchFamily="34" charset="0"/>
                <a:cs typeface="Arial" pitchFamily="34" charset="0"/>
                <a:sym typeface="Symbol"/>
              </a:rPr>
              <a:t> 2</a:t>
            </a:r>
            <a:r>
              <a:rPr lang="cs-CZ" sz="2000" i="1" dirty="0">
                <a:latin typeface="Arial" pitchFamily="34" charset="0"/>
                <a:cs typeface="Arial" pitchFamily="34" charset="0"/>
                <a:sym typeface="Symbol"/>
              </a:rPr>
              <a:t>Ns</a:t>
            </a:r>
            <a:endParaRPr lang="cs-CZ" sz="2000" dirty="0">
              <a:latin typeface="Arial" pitchFamily="34" charset="0"/>
              <a:cs typeface="Arial" pitchFamily="34" charset="0"/>
              <a:sym typeface="Symbol"/>
            </a:endParaRPr>
          </a:p>
          <a:p>
            <a:pPr defTabSz="540000">
              <a:spcAft>
                <a:spcPts val="1200"/>
              </a:spcAft>
            </a:pPr>
            <a:r>
              <a:rPr lang="cs-CZ" sz="2000" dirty="0">
                <a:latin typeface="Arial" pitchFamily="34" charset="0"/>
                <a:cs typeface="Arial" pitchFamily="34" charset="0"/>
                <a:sym typeface="Symbol"/>
              </a:rPr>
              <a:t>	</a:t>
            </a:r>
            <a:r>
              <a:rPr lang="cs-CZ" sz="2000" i="1" dirty="0"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cs-CZ" sz="2000" i="1" dirty="0" err="1">
                <a:latin typeface="Arial" pitchFamily="34" charset="0"/>
                <a:cs typeface="Arial" pitchFamily="34" charset="0"/>
                <a:sym typeface="Symbol"/>
              </a:rPr>
              <a:t>dN</a:t>
            </a:r>
            <a:r>
              <a:rPr lang="cs-CZ" sz="2000" i="1" dirty="0">
                <a:latin typeface="Arial" pitchFamily="34" charset="0"/>
                <a:cs typeface="Arial" pitchFamily="34" charset="0"/>
                <a:sym typeface="Symbol"/>
              </a:rPr>
              <a:t>/</a:t>
            </a:r>
            <a:r>
              <a:rPr lang="cs-CZ" sz="2000" i="1" dirty="0" err="1">
                <a:latin typeface="Arial" pitchFamily="34" charset="0"/>
                <a:cs typeface="Arial" pitchFamily="34" charset="0"/>
                <a:sym typeface="Symbol"/>
              </a:rPr>
              <a:t>dS</a:t>
            </a:r>
            <a:r>
              <a:rPr lang="cs-CZ" sz="2000" dirty="0">
                <a:latin typeface="Arial" pitchFamily="34" charset="0"/>
                <a:cs typeface="Arial" pitchFamily="34" charset="0"/>
                <a:sym typeface="Symbol"/>
              </a:rPr>
              <a:t>  1 pokud </a:t>
            </a:r>
            <a:r>
              <a:rPr lang="cs-CZ" sz="2000" i="1" dirty="0">
                <a:latin typeface="Arial" pitchFamily="34" charset="0"/>
                <a:cs typeface="Arial" pitchFamily="34" charset="0"/>
                <a:sym typeface="Symbol"/>
              </a:rPr>
              <a:t></a:t>
            </a:r>
            <a:r>
              <a:rPr lang="cs-CZ" sz="2000" dirty="0">
                <a:latin typeface="Arial" pitchFamily="34" charset="0"/>
                <a:cs typeface="Arial" pitchFamily="34" charset="0"/>
                <a:sym typeface="Symbol"/>
              </a:rPr>
              <a:t> velká, konkrétně</a:t>
            </a:r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0000" contrast="40000"/>
          </a:blip>
          <a:srcRect/>
          <a:stretch>
            <a:fillRect/>
          </a:stretch>
        </p:blipFill>
        <p:spPr bwMode="auto">
          <a:xfrm>
            <a:off x="1515763" y="5350647"/>
            <a:ext cx="2175687" cy="7041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527050" y="374650"/>
            <a:ext cx="7337265" cy="461665"/>
          </a:xfrm>
          <a:prstGeom prst="rect">
            <a:avLst/>
          </a:prstGeom>
          <a:solidFill>
            <a:srgbClr val="FFFF99"/>
          </a:solidFill>
        </p:spPr>
        <p:txBody>
          <a:bodyPr wrap="none" rtlCol="0">
            <a:spAutoFit/>
          </a:bodyPr>
          <a:lstStyle/>
          <a:p>
            <a:pPr defTabSz="540000">
              <a:spcAft>
                <a:spcPts val="1200"/>
              </a:spcAft>
            </a:pPr>
            <a:r>
              <a:rPr lang="cs-CZ" sz="2400" dirty="0">
                <a:solidFill>
                  <a:srgbClr val="DE0000"/>
                </a:solidFill>
                <a:latin typeface="Arial" pitchFamily="34" charset="0"/>
                <a:cs typeface="Arial" pitchFamily="34" charset="0"/>
              </a:rPr>
              <a:t>Závěr: </a:t>
            </a:r>
            <a:r>
              <a:rPr lang="cs-CZ" sz="2400" i="1" dirty="0" err="1">
                <a:solidFill>
                  <a:srgbClr val="DE0000"/>
                </a:solidFill>
                <a:latin typeface="Arial" pitchFamily="34" charset="0"/>
                <a:cs typeface="Arial" pitchFamily="34" charset="0"/>
              </a:rPr>
              <a:t>dN</a:t>
            </a:r>
            <a:r>
              <a:rPr lang="cs-CZ" sz="2400" i="1" dirty="0">
                <a:solidFill>
                  <a:srgbClr val="DE0000"/>
                </a:solidFill>
                <a:latin typeface="Arial" pitchFamily="34" charset="0"/>
                <a:cs typeface="Arial" pitchFamily="34" charset="0"/>
              </a:rPr>
              <a:t>/</a:t>
            </a:r>
            <a:r>
              <a:rPr lang="cs-CZ" sz="2400" i="1" dirty="0" err="1">
                <a:solidFill>
                  <a:srgbClr val="DE0000"/>
                </a:solidFill>
                <a:latin typeface="Arial" pitchFamily="34" charset="0"/>
                <a:cs typeface="Arial" pitchFamily="34" charset="0"/>
              </a:rPr>
              <a:t>dS</a:t>
            </a:r>
            <a:r>
              <a:rPr lang="cs-CZ" sz="2400" dirty="0">
                <a:solidFill>
                  <a:srgbClr val="DE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>
                <a:solidFill>
                  <a:srgbClr val="DE0000"/>
                </a:solidFill>
                <a:latin typeface="Arial" pitchFamily="34" charset="0"/>
                <a:cs typeface="Arial" pitchFamily="34" charset="0"/>
                <a:sym typeface="Symbol"/>
              </a:rPr>
              <a:t> 1 indikuje působení </a:t>
            </a:r>
            <a:r>
              <a:rPr lang="cs-CZ" sz="2400" u="sng" dirty="0">
                <a:solidFill>
                  <a:srgbClr val="DE0000"/>
                </a:solidFill>
                <a:latin typeface="Arial" pitchFamily="34" charset="0"/>
                <a:cs typeface="Arial" pitchFamily="34" charset="0"/>
                <a:sym typeface="Symbol"/>
              </a:rPr>
              <a:t>pozitivní</a:t>
            </a:r>
            <a:r>
              <a:rPr lang="en-US" sz="2400" u="sng" dirty="0">
                <a:solidFill>
                  <a:srgbClr val="DE0000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cs-CZ" sz="2400" u="sng" dirty="0">
                <a:solidFill>
                  <a:srgbClr val="DE0000"/>
                </a:solidFill>
                <a:latin typeface="Arial" pitchFamily="34" charset="0"/>
                <a:cs typeface="Arial" pitchFamily="34" charset="0"/>
                <a:sym typeface="Symbol"/>
              </a:rPr>
              <a:t>selekce</a:t>
            </a:r>
            <a:endParaRPr lang="cs-CZ" sz="2400" u="sng" dirty="0">
              <a:solidFill>
                <a:srgbClr val="DE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527050" y="1194630"/>
            <a:ext cx="77861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>
                <a:latin typeface="Arial" pitchFamily="34" charset="0"/>
                <a:cs typeface="Arial" pitchFamily="34" charset="0"/>
              </a:rPr>
              <a:t>Pozn.: </a:t>
            </a:r>
            <a:r>
              <a:rPr lang="cs-CZ" sz="2000" i="1" dirty="0" err="1">
                <a:latin typeface="Arial" pitchFamily="34" charset="0"/>
                <a:cs typeface="Arial" pitchFamily="34" charset="0"/>
              </a:rPr>
              <a:t>dN</a:t>
            </a:r>
            <a:r>
              <a:rPr lang="cs-CZ" sz="2000" i="1" dirty="0">
                <a:latin typeface="Arial" pitchFamily="34" charset="0"/>
                <a:cs typeface="Arial" pitchFamily="34" charset="0"/>
              </a:rPr>
              <a:t>/</a:t>
            </a:r>
            <a:r>
              <a:rPr lang="cs-CZ" sz="2000" i="1" dirty="0" err="1">
                <a:latin typeface="Arial" pitchFamily="34" charset="0"/>
                <a:cs typeface="Arial" pitchFamily="34" charset="0"/>
              </a:rPr>
              <a:t>dS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000" dirty="0">
                <a:latin typeface="Arial" pitchFamily="34" charset="0"/>
                <a:cs typeface="Arial" pitchFamily="34" charset="0"/>
                <a:sym typeface="Symbol"/>
              </a:rPr>
              <a:t> 1 nemusí znamenat, že pozitivní selekce nepůsobí,</a:t>
            </a:r>
            <a:br>
              <a:rPr lang="cs-CZ" sz="2000" dirty="0">
                <a:latin typeface="Arial" pitchFamily="34" charset="0"/>
                <a:cs typeface="Arial" pitchFamily="34" charset="0"/>
                <a:sym typeface="Symbol"/>
              </a:rPr>
            </a:br>
            <a:r>
              <a:rPr lang="cs-CZ" sz="2000" dirty="0">
                <a:latin typeface="Arial" pitchFamily="34" charset="0"/>
                <a:cs typeface="Arial" pitchFamily="34" charset="0"/>
                <a:sym typeface="Symbol"/>
              </a:rPr>
              <a:t>	pouze že ji tímto způsobem nemůžeme detekovat</a:t>
            </a:r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527050" y="2804417"/>
            <a:ext cx="8055410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540000">
              <a:spcAft>
                <a:spcPts val="1200"/>
              </a:spcAft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Shrnutí:</a:t>
            </a:r>
            <a:br>
              <a:rPr lang="cs-CZ" sz="2400" dirty="0">
                <a:latin typeface="Arial" pitchFamily="34" charset="0"/>
                <a:cs typeface="Arial" pitchFamily="34" charset="0"/>
              </a:rPr>
            </a:br>
            <a:br>
              <a:rPr lang="cs-CZ" sz="2400" dirty="0">
                <a:latin typeface="Arial" pitchFamily="34" charset="0"/>
                <a:cs typeface="Arial" pitchFamily="34" charset="0"/>
              </a:rPr>
            </a:br>
            <a:r>
              <a:rPr lang="cs-CZ" sz="2400" dirty="0">
                <a:latin typeface="Arial" pitchFamily="34" charset="0"/>
                <a:cs typeface="Arial" pitchFamily="34" charset="0"/>
              </a:rPr>
              <a:t>1. </a:t>
            </a:r>
            <a:r>
              <a:rPr lang="cs-CZ" sz="2400" i="1" dirty="0" err="1">
                <a:latin typeface="Arial" pitchFamily="34" charset="0"/>
                <a:cs typeface="Arial" pitchFamily="34" charset="0"/>
              </a:rPr>
              <a:t>dN</a:t>
            </a:r>
            <a:r>
              <a:rPr lang="cs-CZ" sz="2400" i="1" dirty="0">
                <a:latin typeface="Arial" pitchFamily="34" charset="0"/>
                <a:cs typeface="Arial" pitchFamily="34" charset="0"/>
              </a:rPr>
              <a:t>/</a:t>
            </a:r>
            <a:r>
              <a:rPr lang="cs-CZ" sz="2400" i="1" dirty="0" err="1">
                <a:latin typeface="Arial" pitchFamily="34" charset="0"/>
                <a:cs typeface="Arial" pitchFamily="34" charset="0"/>
              </a:rPr>
              <a:t>dS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 = 1: substituce aminokyselin převážně </a:t>
            </a:r>
            <a:r>
              <a:rPr lang="cs-CZ" sz="2400" dirty="0">
                <a:solidFill>
                  <a:srgbClr val="DE0000"/>
                </a:solidFill>
                <a:latin typeface="Arial" pitchFamily="34" charset="0"/>
                <a:cs typeface="Arial" pitchFamily="34" charset="0"/>
              </a:rPr>
              <a:t>neutrální</a:t>
            </a:r>
            <a:br>
              <a:rPr lang="cs-CZ" sz="2400" dirty="0">
                <a:latin typeface="Arial" pitchFamily="34" charset="0"/>
                <a:cs typeface="Arial" pitchFamily="34" charset="0"/>
              </a:rPr>
            </a:br>
            <a:r>
              <a:rPr lang="cs-CZ" sz="2400" dirty="0">
                <a:latin typeface="Arial" pitchFamily="34" charset="0"/>
                <a:cs typeface="Arial" pitchFamily="34" charset="0"/>
              </a:rPr>
              <a:t>	(ale: pozitivní selekce může vyrušit působení selekce </a:t>
            </a:r>
            <a:br>
              <a:rPr lang="cs-CZ" sz="2400" dirty="0">
                <a:latin typeface="Arial" pitchFamily="34" charset="0"/>
                <a:cs typeface="Arial" pitchFamily="34" charset="0"/>
              </a:rPr>
            </a:br>
            <a:r>
              <a:rPr lang="cs-CZ" sz="2400" dirty="0">
                <a:latin typeface="Arial" pitchFamily="34" charset="0"/>
                <a:cs typeface="Arial" pitchFamily="34" charset="0"/>
              </a:rPr>
              <a:t>	purifikující)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27050" y="374650"/>
            <a:ext cx="8325356" cy="39395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540000">
              <a:spcAft>
                <a:spcPts val="1200"/>
              </a:spcAft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Shrnutí:</a:t>
            </a:r>
            <a:br>
              <a:rPr lang="cs-CZ" sz="2400" dirty="0">
                <a:latin typeface="Arial" pitchFamily="34" charset="0"/>
                <a:cs typeface="Arial" pitchFamily="34" charset="0"/>
              </a:rPr>
            </a:br>
            <a:br>
              <a:rPr lang="cs-CZ" sz="2400" dirty="0">
                <a:latin typeface="Arial" pitchFamily="34" charset="0"/>
                <a:cs typeface="Arial" pitchFamily="34" charset="0"/>
              </a:rPr>
            </a:br>
            <a:r>
              <a:rPr lang="cs-CZ" sz="2400" dirty="0">
                <a:latin typeface="Arial" pitchFamily="34" charset="0"/>
                <a:cs typeface="Arial" pitchFamily="34" charset="0"/>
              </a:rPr>
              <a:t>2. </a:t>
            </a:r>
            <a:r>
              <a:rPr lang="cs-CZ" sz="2400" i="1" dirty="0" err="1">
                <a:latin typeface="Arial" pitchFamily="34" charset="0"/>
                <a:cs typeface="Arial" pitchFamily="34" charset="0"/>
              </a:rPr>
              <a:t>dN</a:t>
            </a:r>
            <a:r>
              <a:rPr lang="cs-CZ" sz="2400" i="1" dirty="0">
                <a:latin typeface="Arial" pitchFamily="34" charset="0"/>
                <a:cs typeface="Arial" pitchFamily="34" charset="0"/>
              </a:rPr>
              <a:t>/</a:t>
            </a:r>
            <a:r>
              <a:rPr lang="cs-CZ" sz="2400" i="1" dirty="0" err="1">
                <a:latin typeface="Arial" pitchFamily="34" charset="0"/>
                <a:cs typeface="Arial" pitchFamily="34" charset="0"/>
              </a:rPr>
              <a:t>dS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>
                <a:latin typeface="Arial" pitchFamily="34" charset="0"/>
                <a:cs typeface="Arial" pitchFamily="34" charset="0"/>
                <a:sym typeface="Symbol"/>
              </a:rPr>
              <a:t> 1: </a:t>
            </a:r>
            <a:r>
              <a:rPr lang="cs-CZ" sz="2400" dirty="0">
                <a:solidFill>
                  <a:srgbClr val="DE0000"/>
                </a:solidFill>
                <a:latin typeface="Arial" pitchFamily="34" charset="0"/>
                <a:cs typeface="Arial" pitchFamily="34" charset="0"/>
                <a:sym typeface="Symbol"/>
              </a:rPr>
              <a:t>purifikující selekce</a:t>
            </a:r>
            <a:br>
              <a:rPr lang="cs-CZ" sz="2400" dirty="0">
                <a:latin typeface="Arial" pitchFamily="34" charset="0"/>
                <a:cs typeface="Arial" pitchFamily="34" charset="0"/>
                <a:sym typeface="Symbol"/>
              </a:rPr>
            </a:br>
            <a:r>
              <a:rPr lang="cs-CZ" sz="2400" dirty="0">
                <a:latin typeface="Arial" pitchFamily="34" charset="0"/>
                <a:cs typeface="Arial" pitchFamily="34" charset="0"/>
                <a:sym typeface="Symbol"/>
              </a:rPr>
              <a:t>	(ale: některé AA mohly být fixovány pozitivní selekcí, </a:t>
            </a:r>
            <a:br>
              <a:rPr lang="cs-CZ" sz="2400" dirty="0">
                <a:latin typeface="Arial" pitchFamily="34" charset="0"/>
                <a:cs typeface="Arial" pitchFamily="34" charset="0"/>
                <a:sym typeface="Symbol"/>
              </a:rPr>
            </a:br>
            <a:r>
              <a:rPr lang="cs-CZ" sz="2400" dirty="0">
                <a:latin typeface="Arial" pitchFamily="34" charset="0"/>
                <a:cs typeface="Arial" pitchFamily="34" charset="0"/>
                <a:sym typeface="Symbol"/>
              </a:rPr>
              <a:t>	purifikující selekce ale silnější)</a:t>
            </a:r>
            <a:br>
              <a:rPr lang="cs-CZ" sz="2400" dirty="0">
                <a:latin typeface="Arial" pitchFamily="34" charset="0"/>
                <a:cs typeface="Arial" pitchFamily="34" charset="0"/>
                <a:sym typeface="Symbol"/>
              </a:rPr>
            </a:br>
            <a:endParaRPr lang="cs-CZ" sz="2400" dirty="0">
              <a:latin typeface="Arial" pitchFamily="34" charset="0"/>
              <a:cs typeface="Arial" pitchFamily="34" charset="0"/>
              <a:sym typeface="Symbol"/>
            </a:endParaRPr>
          </a:p>
          <a:p>
            <a:pPr defTabSz="540000">
              <a:spcAft>
                <a:spcPts val="1200"/>
              </a:spcAft>
            </a:pPr>
            <a:r>
              <a:rPr lang="cs-CZ" sz="2400" dirty="0">
                <a:latin typeface="Arial" pitchFamily="34" charset="0"/>
                <a:cs typeface="Arial" pitchFamily="34" charset="0"/>
                <a:sym typeface="Symbol"/>
              </a:rPr>
              <a:t>3. </a:t>
            </a:r>
            <a:r>
              <a:rPr lang="cs-CZ" sz="2400" i="1" dirty="0" err="1">
                <a:latin typeface="Arial" pitchFamily="34" charset="0"/>
                <a:cs typeface="Arial" pitchFamily="34" charset="0"/>
                <a:sym typeface="Symbol"/>
              </a:rPr>
              <a:t>dN</a:t>
            </a:r>
            <a:r>
              <a:rPr lang="cs-CZ" sz="2400" i="1" dirty="0">
                <a:latin typeface="Arial" pitchFamily="34" charset="0"/>
                <a:cs typeface="Arial" pitchFamily="34" charset="0"/>
                <a:sym typeface="Symbol"/>
              </a:rPr>
              <a:t>/</a:t>
            </a:r>
            <a:r>
              <a:rPr lang="cs-CZ" sz="2400" i="1" dirty="0" err="1">
                <a:latin typeface="Arial" pitchFamily="34" charset="0"/>
                <a:cs typeface="Arial" pitchFamily="34" charset="0"/>
                <a:sym typeface="Symbol"/>
              </a:rPr>
              <a:t>dS</a:t>
            </a:r>
            <a:r>
              <a:rPr lang="cs-CZ" sz="2400" dirty="0">
                <a:latin typeface="Arial" pitchFamily="34" charset="0"/>
                <a:cs typeface="Arial" pitchFamily="34" charset="0"/>
                <a:sym typeface="Symbol"/>
              </a:rPr>
              <a:t>  1: </a:t>
            </a:r>
            <a:r>
              <a:rPr lang="cs-CZ" sz="2400" dirty="0">
                <a:solidFill>
                  <a:srgbClr val="DE0000"/>
                </a:solidFill>
                <a:latin typeface="Arial" pitchFamily="34" charset="0"/>
                <a:cs typeface="Arial" pitchFamily="34" charset="0"/>
                <a:sym typeface="Symbol"/>
              </a:rPr>
              <a:t>pozitivní selekce </a:t>
            </a:r>
            <a:r>
              <a:rPr lang="cs-CZ" sz="2400" dirty="0">
                <a:latin typeface="Arial" pitchFamily="34" charset="0"/>
                <a:cs typeface="Arial" pitchFamily="34" charset="0"/>
                <a:sym typeface="Symbol"/>
              </a:rPr>
              <a:t>fixovala některé AA, některé </a:t>
            </a:r>
            <a:br>
              <a:rPr lang="cs-CZ" sz="2400" dirty="0">
                <a:latin typeface="Arial" pitchFamily="34" charset="0"/>
                <a:cs typeface="Arial" pitchFamily="34" charset="0"/>
                <a:sym typeface="Symbol"/>
              </a:rPr>
            </a:br>
            <a:r>
              <a:rPr lang="cs-CZ" sz="2400" dirty="0">
                <a:latin typeface="Arial" pitchFamily="34" charset="0"/>
                <a:cs typeface="Arial" pitchFamily="34" charset="0"/>
                <a:sym typeface="Symbol"/>
              </a:rPr>
              <a:t>	substituce mohly být způsobeny driftem</a:t>
            </a:r>
            <a:br>
              <a:rPr lang="cs-CZ" sz="2400" dirty="0">
                <a:latin typeface="Arial" pitchFamily="34" charset="0"/>
                <a:cs typeface="Arial" pitchFamily="34" charset="0"/>
                <a:sym typeface="Symbol"/>
              </a:rPr>
            </a:br>
            <a:r>
              <a:rPr lang="cs-CZ" sz="2400" dirty="0">
                <a:latin typeface="Arial" pitchFamily="34" charset="0"/>
                <a:cs typeface="Arial" pitchFamily="34" charset="0"/>
                <a:sym typeface="Symbol"/>
              </a:rPr>
              <a:t>	(ale: purifikující selekce mohla působit, ale nebyla dost </a:t>
            </a:r>
            <a:br>
              <a:rPr lang="cs-CZ" sz="2400" dirty="0">
                <a:latin typeface="Arial" pitchFamily="34" charset="0"/>
                <a:cs typeface="Arial" pitchFamily="34" charset="0"/>
                <a:sym typeface="Symbol"/>
              </a:rPr>
            </a:br>
            <a:r>
              <a:rPr lang="cs-CZ" sz="2400" dirty="0">
                <a:latin typeface="Arial" pitchFamily="34" charset="0"/>
                <a:cs typeface="Arial" pitchFamily="34" charset="0"/>
                <a:sym typeface="Symbol"/>
              </a:rPr>
              <a:t>	silná, aby převážila nad selekcí pozitivní)</a:t>
            </a:r>
            <a:endParaRPr lang="cs-CZ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527050" y="374650"/>
            <a:ext cx="8087470" cy="17851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540000">
              <a:spcAft>
                <a:spcPts val="1200"/>
              </a:spcAft>
            </a:pPr>
            <a:r>
              <a:rPr lang="cs-CZ" sz="2000" dirty="0">
                <a:latin typeface="Arial" pitchFamily="34" charset="0"/>
                <a:cs typeface="Arial" pitchFamily="34" charset="0"/>
              </a:rPr>
              <a:t>Kromě výpočtu synonymních a nesynonymních pozic a synonymních </a:t>
            </a:r>
            <a:br>
              <a:rPr lang="cs-CZ" sz="2000" dirty="0">
                <a:latin typeface="Arial" pitchFamily="34" charset="0"/>
                <a:cs typeface="Arial" pitchFamily="34" charset="0"/>
              </a:rPr>
            </a:br>
            <a:r>
              <a:rPr lang="cs-CZ" sz="2000" dirty="0">
                <a:latin typeface="Arial" pitchFamily="34" charset="0"/>
                <a:cs typeface="Arial" pitchFamily="34" charset="0"/>
              </a:rPr>
              <a:t>	a nesynonymních substitucí nutná ještě korekce pro opakované</a:t>
            </a:r>
            <a:br>
              <a:rPr lang="cs-CZ" sz="2000" dirty="0">
                <a:latin typeface="Arial" pitchFamily="34" charset="0"/>
                <a:cs typeface="Arial" pitchFamily="34" charset="0"/>
              </a:rPr>
            </a:br>
            <a:r>
              <a:rPr lang="cs-CZ" sz="2000" dirty="0">
                <a:latin typeface="Arial" pitchFamily="34" charset="0"/>
                <a:cs typeface="Arial" pitchFamily="34" charset="0"/>
              </a:rPr>
              <a:t>	substituce na téže pozici</a:t>
            </a:r>
          </a:p>
          <a:p>
            <a:pPr defTabSz="540000">
              <a:spcAft>
                <a:spcPts val="1200"/>
              </a:spcAft>
            </a:pPr>
            <a:r>
              <a:rPr lang="cs-CZ" sz="2000" dirty="0">
                <a:latin typeface="Arial" pitchFamily="34" charset="0"/>
                <a:cs typeface="Arial" pitchFamily="34" charset="0"/>
                <a:sym typeface="Symbol"/>
              </a:rPr>
              <a:t> pro výpočty nutné zjednodušující předpoklady, navíc nemůžeme</a:t>
            </a:r>
            <a:br>
              <a:rPr lang="cs-CZ" sz="2000" dirty="0">
                <a:latin typeface="Arial" pitchFamily="34" charset="0"/>
                <a:cs typeface="Arial" pitchFamily="34" charset="0"/>
                <a:sym typeface="Symbol"/>
              </a:rPr>
            </a:br>
            <a:r>
              <a:rPr lang="cs-CZ" sz="2000" dirty="0">
                <a:latin typeface="Arial" pitchFamily="34" charset="0"/>
                <a:cs typeface="Arial" pitchFamily="34" charset="0"/>
                <a:sym typeface="Symbol"/>
              </a:rPr>
              <a:t>	přesně zjistit počet opakovaných substitucí</a:t>
            </a:r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527050" y="2545321"/>
            <a:ext cx="7277954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540000">
              <a:spcAft>
                <a:spcPts val="1200"/>
              </a:spcAft>
            </a:pPr>
            <a:r>
              <a:rPr lang="cs-CZ" sz="2000" dirty="0">
                <a:latin typeface="Arial" pitchFamily="34" charset="0"/>
                <a:cs typeface="Arial" pitchFamily="34" charset="0"/>
              </a:rPr>
              <a:t>Odhad pomocí maximální věrohodnosti (</a:t>
            </a:r>
            <a:r>
              <a:rPr lang="cs-CZ" sz="2000" i="1" dirty="0">
                <a:latin typeface="Arial" pitchFamily="34" charset="0"/>
                <a:cs typeface="Arial" pitchFamily="34" charset="0"/>
              </a:rPr>
              <a:t>maximum </a:t>
            </a:r>
            <a:r>
              <a:rPr lang="cs-CZ" sz="2000" i="1" dirty="0" err="1">
                <a:latin typeface="Arial" pitchFamily="34" charset="0"/>
                <a:cs typeface="Arial" pitchFamily="34" charset="0"/>
              </a:rPr>
              <a:t>likelihood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): </a:t>
            </a:r>
            <a:br>
              <a:rPr lang="cs-CZ" sz="2000" dirty="0">
                <a:latin typeface="Arial" pitchFamily="34" charset="0"/>
                <a:cs typeface="Arial" pitchFamily="34" charset="0"/>
              </a:rPr>
            </a:br>
            <a:r>
              <a:rPr lang="cs-CZ" sz="2000" dirty="0">
                <a:latin typeface="Arial" pitchFamily="34" charset="0"/>
                <a:cs typeface="Arial" pitchFamily="34" charset="0"/>
              </a:rPr>
              <a:t>	simultánní odhad všech 3 kroků současně</a:t>
            </a:r>
          </a:p>
          <a:p>
            <a:pPr defTabSz="540000">
              <a:spcAft>
                <a:spcPts val="1200"/>
              </a:spcAft>
            </a:pPr>
            <a:r>
              <a:rPr lang="cs-CZ" sz="2000" dirty="0">
                <a:latin typeface="Arial" pitchFamily="34" charset="0"/>
                <a:cs typeface="Arial" pitchFamily="34" charset="0"/>
              </a:rPr>
              <a:t>	poskytuje navíc odhad doby divergence a poměr </a:t>
            </a:r>
            <a:r>
              <a:rPr lang="cs-CZ" sz="2000" dirty="0" err="1">
                <a:latin typeface="Arial" pitchFamily="34" charset="0"/>
                <a:cs typeface="Arial" pitchFamily="34" charset="0"/>
              </a:rPr>
              <a:t>Ts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/</a:t>
            </a:r>
            <a:r>
              <a:rPr lang="cs-CZ" sz="2000" dirty="0" err="1">
                <a:latin typeface="Arial" pitchFamily="34" charset="0"/>
                <a:cs typeface="Arial" pitchFamily="34" charset="0"/>
              </a:rPr>
              <a:t>Tv</a:t>
            </a:r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527050" y="4151698"/>
            <a:ext cx="8425705" cy="20928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540000">
              <a:spcAft>
                <a:spcPts val="1200"/>
              </a:spcAft>
            </a:pPr>
            <a:r>
              <a:rPr lang="cs-CZ" sz="2000" dirty="0">
                <a:latin typeface="Arial" pitchFamily="34" charset="0"/>
                <a:cs typeface="Arial" pitchFamily="34" charset="0"/>
              </a:rPr>
              <a:t>Ke kvantifikaci počtu substitucí lze: </a:t>
            </a:r>
          </a:p>
          <a:p>
            <a:pPr defTabSz="540000">
              <a:spcAft>
                <a:spcPts val="1200"/>
              </a:spcAft>
            </a:pPr>
            <a:r>
              <a:rPr lang="cs-CZ" sz="2000" dirty="0">
                <a:latin typeface="Arial" pitchFamily="34" charset="0"/>
                <a:cs typeface="Arial" pitchFamily="34" charset="0"/>
              </a:rPr>
              <a:t>rekonstruovat </a:t>
            </a:r>
            <a:r>
              <a:rPr lang="cs-CZ" sz="2000" dirty="0" err="1">
                <a:latin typeface="Arial" pitchFamily="34" charset="0"/>
                <a:cs typeface="Arial" pitchFamily="34" charset="0"/>
              </a:rPr>
              <a:t>ancestrální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 sekvenci a spočítat změny na jednotlivých </a:t>
            </a:r>
            <a:br>
              <a:rPr lang="cs-CZ" sz="2000" dirty="0">
                <a:latin typeface="Arial" pitchFamily="34" charset="0"/>
                <a:cs typeface="Arial" pitchFamily="34" charset="0"/>
              </a:rPr>
            </a:br>
            <a:r>
              <a:rPr lang="cs-CZ" sz="2000" dirty="0">
                <a:latin typeface="Arial" pitchFamily="34" charset="0"/>
                <a:cs typeface="Arial" pitchFamily="34" charset="0"/>
              </a:rPr>
              <a:t>	pozicích (výsledek bude pravděpodobně podhodnocený)</a:t>
            </a:r>
          </a:p>
          <a:p>
            <a:pPr defTabSz="540000">
              <a:spcAft>
                <a:spcPts val="1200"/>
              </a:spcAft>
            </a:pPr>
            <a:r>
              <a:rPr lang="cs-CZ" sz="2000" dirty="0" err="1">
                <a:latin typeface="Arial" pitchFamily="34" charset="0"/>
                <a:cs typeface="Arial" pitchFamily="34" charset="0"/>
              </a:rPr>
              <a:t>bayesovský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 přístup: použít substituční rychlosti (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v </a:t>
            </a:r>
            <a:r>
              <a:rPr lang="cs-CZ" sz="2000" dirty="0" err="1">
                <a:latin typeface="Arial" pitchFamily="34" charset="0"/>
                <a:cs typeface="Arial" pitchFamily="34" charset="0"/>
              </a:rPr>
              <a:t>aprior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n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í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ch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 kategoriích)</a:t>
            </a:r>
          </a:p>
          <a:p>
            <a:pPr defTabSz="540000">
              <a:spcAft>
                <a:spcPts val="1200"/>
              </a:spcAft>
            </a:pPr>
            <a:r>
              <a:rPr lang="cs-CZ" sz="2000" dirty="0">
                <a:latin typeface="Arial" pitchFamily="34" charset="0"/>
                <a:cs typeface="Arial" pitchFamily="34" charset="0"/>
              </a:rPr>
              <a:t>generovat substituční rychlosti pro jednotlivé kodony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767913" y="374650"/>
            <a:ext cx="31449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err="1">
                <a:solidFill>
                  <a:srgbClr val="DE0000"/>
                </a:solidFill>
                <a:latin typeface="Arial" pitchFamily="34" charset="0"/>
                <a:cs typeface="Arial" pitchFamily="34" charset="0"/>
              </a:rPr>
              <a:t>Tajimův</a:t>
            </a:r>
            <a:r>
              <a:rPr lang="cs-CZ" sz="2400" dirty="0">
                <a:solidFill>
                  <a:srgbClr val="DE0000"/>
                </a:solidFill>
                <a:latin typeface="Arial" pitchFamily="34" charset="0"/>
                <a:cs typeface="Arial" pitchFamily="34" charset="0"/>
              </a:rPr>
              <a:t> test neutrality</a:t>
            </a:r>
          </a:p>
        </p:txBody>
      </p:sp>
      <p:pic>
        <p:nvPicPr>
          <p:cNvPr id="74754" name="Picture 2" descr="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133638" y="152400"/>
            <a:ext cx="114300" cy="133350"/>
          </a:xfrm>
          <a:prstGeom prst="rect">
            <a:avLst/>
          </a:prstGeom>
          <a:noFill/>
        </p:spPr>
      </p:pic>
      <p:pic>
        <p:nvPicPr>
          <p:cNvPr id="74755" name="Picture 3" descr="\p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158913" y="304800"/>
            <a:ext cx="114300" cy="85725"/>
          </a:xfrm>
          <a:prstGeom prst="rect">
            <a:avLst/>
          </a:prstGeom>
          <a:noFill/>
        </p:spPr>
      </p:pic>
      <p:sp>
        <p:nvSpPr>
          <p:cNvPr id="6" name="TextovéPole 5"/>
          <p:cNvSpPr txBox="1"/>
          <p:nvPr/>
        </p:nvSpPr>
        <p:spPr>
          <a:xfrm>
            <a:off x="527050" y="1073791"/>
            <a:ext cx="7923964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540000">
              <a:spcAft>
                <a:spcPts val="1200"/>
              </a:spcAft>
            </a:pPr>
            <a:r>
              <a:rPr lang="cs-CZ" sz="2000" dirty="0">
                <a:latin typeface="Arial" pitchFamily="34" charset="0"/>
                <a:cs typeface="Arial" pitchFamily="34" charset="0"/>
              </a:rPr>
              <a:t>měření rovnováhy mutace a driftu pomocí </a:t>
            </a:r>
            <a:r>
              <a:rPr lang="cs-CZ" sz="2000" dirty="0" err="1">
                <a:latin typeface="Arial" pitchFamily="34" charset="0"/>
                <a:cs typeface="Arial" pitchFamily="34" charset="0"/>
              </a:rPr>
              <a:t>heterozygotnosti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000" i="1" dirty="0">
                <a:latin typeface="Arial" pitchFamily="34" charset="0"/>
                <a:cs typeface="Arial" pitchFamily="34" charset="0"/>
                <a:sym typeface="Symbol"/>
              </a:rPr>
              <a:t></a:t>
            </a:r>
            <a:r>
              <a:rPr lang="cs-CZ" sz="2000" dirty="0">
                <a:latin typeface="Arial" pitchFamily="34" charset="0"/>
                <a:cs typeface="Arial" pitchFamily="34" charset="0"/>
                <a:sym typeface="Symbol"/>
              </a:rPr>
              <a:t> = 4</a:t>
            </a:r>
            <a:r>
              <a:rPr lang="cs-CZ" sz="2000" i="1" dirty="0">
                <a:latin typeface="Arial" pitchFamily="34" charset="0"/>
                <a:cs typeface="Arial" pitchFamily="34" charset="0"/>
                <a:sym typeface="Symbol"/>
              </a:rPr>
              <a:t>N</a:t>
            </a:r>
            <a:r>
              <a:rPr lang="cs-CZ" sz="2000" i="1" baseline="-25000" dirty="0">
                <a:latin typeface="Arial" pitchFamily="34" charset="0"/>
                <a:cs typeface="Arial" pitchFamily="34" charset="0"/>
                <a:sym typeface="Symbol"/>
              </a:rPr>
              <a:t>e</a:t>
            </a:r>
            <a:r>
              <a:rPr lang="cs-CZ" sz="2000" i="1" dirty="0">
                <a:latin typeface="Arial" pitchFamily="34" charset="0"/>
                <a:cs typeface="Arial" pitchFamily="34" charset="0"/>
                <a:sym typeface="Symbol"/>
              </a:rPr>
              <a:t></a:t>
            </a:r>
            <a:endParaRPr lang="cs-CZ" sz="2000" dirty="0">
              <a:latin typeface="Arial" pitchFamily="34" charset="0"/>
              <a:cs typeface="Arial" pitchFamily="34" charset="0"/>
            </a:endParaRPr>
          </a:p>
          <a:p>
            <a:pPr defTabSz="540000">
              <a:spcAft>
                <a:spcPts val="1200"/>
              </a:spcAft>
            </a:pPr>
            <a:r>
              <a:rPr lang="cs-CZ" sz="2000" i="1" dirty="0">
                <a:latin typeface="Arial" pitchFamily="34" charset="0"/>
                <a:cs typeface="Arial" pitchFamily="34" charset="0"/>
                <a:sym typeface="Symbol"/>
              </a:rPr>
              <a:t></a:t>
            </a:r>
            <a:r>
              <a:rPr lang="cs-CZ" sz="2000" dirty="0">
                <a:latin typeface="Arial" pitchFamily="34" charset="0"/>
                <a:cs typeface="Arial" pitchFamily="34" charset="0"/>
                <a:sym typeface="Symbol"/>
              </a:rPr>
              <a:t>  lze odhadovat i jinými způsoby:</a:t>
            </a:r>
            <a:br>
              <a:rPr lang="cs-CZ" sz="2000" dirty="0">
                <a:latin typeface="Arial" pitchFamily="34" charset="0"/>
                <a:cs typeface="Arial" pitchFamily="34" charset="0"/>
                <a:sym typeface="Symbol"/>
              </a:rPr>
            </a:br>
            <a:endParaRPr lang="cs-CZ" sz="2000" dirty="0">
              <a:latin typeface="Arial" pitchFamily="34" charset="0"/>
              <a:cs typeface="Arial" pitchFamily="34" charset="0"/>
            </a:endParaRPr>
          </a:p>
          <a:p>
            <a:pPr defTabSz="540000">
              <a:spcAft>
                <a:spcPts val="1200"/>
              </a:spcAft>
            </a:pPr>
            <a:r>
              <a:rPr lang="cs-CZ" sz="2000" i="1" dirty="0">
                <a:latin typeface="Arial" pitchFamily="34" charset="0"/>
                <a:cs typeface="Arial" pitchFamily="34" charset="0"/>
                <a:sym typeface="Symbol"/>
              </a:rPr>
              <a:t></a:t>
            </a:r>
            <a:r>
              <a:rPr lang="cs-CZ" sz="2000" i="1" baseline="-25000" dirty="0" err="1">
                <a:latin typeface="Arial" pitchFamily="34" charset="0"/>
                <a:cs typeface="Arial" pitchFamily="34" charset="0"/>
                <a:sym typeface="Symbol"/>
              </a:rPr>
              <a:t>ij</a:t>
            </a:r>
            <a:r>
              <a:rPr lang="cs-CZ" sz="2000" dirty="0">
                <a:latin typeface="Arial" pitchFamily="34" charset="0"/>
                <a:cs typeface="Arial" pitchFamily="34" charset="0"/>
                <a:sym typeface="Symbol"/>
              </a:rPr>
              <a:t> = počet párových rozdílů (SNP) mezi sekvencemi </a:t>
            </a:r>
            <a:r>
              <a:rPr lang="cs-CZ" sz="2000" i="1" dirty="0">
                <a:latin typeface="Arial" pitchFamily="34" charset="0"/>
                <a:cs typeface="Arial" pitchFamily="34" charset="0"/>
                <a:sym typeface="Symbol"/>
              </a:rPr>
              <a:t>i</a:t>
            </a:r>
            <a:r>
              <a:rPr lang="cs-CZ" sz="2000" dirty="0">
                <a:latin typeface="Arial" pitchFamily="34" charset="0"/>
                <a:cs typeface="Arial" pitchFamily="34" charset="0"/>
                <a:sym typeface="Symbol"/>
              </a:rPr>
              <a:t> a </a:t>
            </a:r>
            <a:r>
              <a:rPr lang="cs-CZ" sz="2000" i="1" dirty="0">
                <a:latin typeface="Arial" pitchFamily="34" charset="0"/>
                <a:cs typeface="Arial" pitchFamily="34" charset="0"/>
                <a:sym typeface="Symbol"/>
              </a:rPr>
              <a:t>j</a:t>
            </a:r>
            <a:br>
              <a:rPr lang="cs-CZ" sz="2000" dirty="0">
                <a:latin typeface="Arial" pitchFamily="34" charset="0"/>
                <a:cs typeface="Arial" pitchFamily="34" charset="0"/>
                <a:sym typeface="Symbol"/>
              </a:rPr>
            </a:br>
            <a:r>
              <a:rPr lang="cs-CZ" sz="2000" dirty="0">
                <a:latin typeface="Arial" pitchFamily="34" charset="0"/>
                <a:cs typeface="Arial" pitchFamily="34" charset="0"/>
                <a:sym typeface="Symbol"/>
              </a:rPr>
              <a:t>	(... celkem </a:t>
            </a:r>
            <a:r>
              <a:rPr lang="cs-CZ" sz="2000" i="1" dirty="0">
                <a:latin typeface="Arial" pitchFamily="34" charset="0"/>
                <a:cs typeface="Arial" pitchFamily="34" charset="0"/>
                <a:sym typeface="Symbol"/>
              </a:rPr>
              <a:t>n</a:t>
            </a:r>
            <a:r>
              <a:rPr lang="cs-CZ" sz="2000" dirty="0">
                <a:latin typeface="Arial" pitchFamily="34" charset="0"/>
                <a:cs typeface="Arial" pitchFamily="34" charset="0"/>
                <a:sym typeface="Symbol"/>
              </a:rPr>
              <a:t>(</a:t>
            </a:r>
            <a:r>
              <a:rPr lang="cs-CZ" sz="2000" i="1" dirty="0">
                <a:latin typeface="Arial" pitchFamily="34" charset="0"/>
                <a:cs typeface="Arial" pitchFamily="34" charset="0"/>
                <a:sym typeface="Symbol"/>
              </a:rPr>
              <a:t>n</a:t>
            </a:r>
            <a:r>
              <a:rPr lang="cs-CZ" sz="2000" dirty="0">
                <a:latin typeface="Arial" pitchFamily="34" charset="0"/>
                <a:cs typeface="Arial" pitchFamily="34" charset="0"/>
                <a:sym typeface="Symbol"/>
              </a:rPr>
              <a:t> – 1)/2 možných párových srovnání)</a:t>
            </a:r>
            <a:endParaRPr lang="cs-CZ" sz="2000" i="1" dirty="0">
              <a:latin typeface="Arial" pitchFamily="34" charset="0"/>
              <a:cs typeface="Arial" pitchFamily="34" charset="0"/>
              <a:sym typeface="Symbol"/>
            </a:endParaRPr>
          </a:p>
          <a:p>
            <a:pPr defTabSz="540000">
              <a:spcAft>
                <a:spcPts val="1200"/>
              </a:spcAft>
            </a:pPr>
            <a:endParaRPr lang="cs-CZ" sz="2000" dirty="0">
              <a:latin typeface="Arial" pitchFamily="34" charset="0"/>
              <a:cs typeface="Arial" pitchFamily="34" charset="0"/>
            </a:endParaRPr>
          </a:p>
          <a:p>
            <a:pPr defTabSz="540000">
              <a:spcAft>
                <a:spcPts val="1200"/>
              </a:spcAft>
            </a:pPr>
            <a:endParaRPr lang="cs-CZ" sz="2000" dirty="0">
              <a:latin typeface="Arial" pitchFamily="34" charset="0"/>
              <a:cs typeface="Arial" pitchFamily="34" charset="0"/>
            </a:endParaRPr>
          </a:p>
          <a:p>
            <a:pPr defTabSz="540000">
              <a:spcAft>
                <a:spcPts val="1200"/>
              </a:spcAft>
            </a:pPr>
            <a:endParaRPr lang="cs-CZ" sz="2000" dirty="0">
              <a:latin typeface="Arial" pitchFamily="34" charset="0"/>
              <a:cs typeface="Arial" pitchFamily="34" charset="0"/>
            </a:endParaRPr>
          </a:p>
          <a:p>
            <a:pPr defTabSz="540000">
              <a:spcAft>
                <a:spcPts val="1200"/>
              </a:spcAft>
            </a:pPr>
            <a:endParaRPr lang="cs-CZ" sz="2000" dirty="0">
              <a:latin typeface="Arial" pitchFamily="34" charset="0"/>
              <a:cs typeface="Arial" pitchFamily="34" charset="0"/>
            </a:endParaRPr>
          </a:p>
          <a:p>
            <a:pPr defTabSz="540000">
              <a:spcAft>
                <a:spcPts val="1200"/>
              </a:spcAft>
            </a:pPr>
            <a:r>
              <a:rPr lang="cs-CZ" sz="2000" i="1" dirty="0">
                <a:latin typeface="Arial" pitchFamily="34" charset="0"/>
                <a:cs typeface="Arial" pitchFamily="34" charset="0"/>
              </a:rPr>
              <a:t>S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 = počet segregujících pozic:</a:t>
            </a:r>
          </a:p>
          <a:p>
            <a:pPr defTabSz="540000">
              <a:spcAft>
                <a:spcPts val="1200"/>
              </a:spcAft>
            </a:pPr>
            <a:endParaRPr lang="cs-CZ" sz="2000" dirty="0">
              <a:latin typeface="Arial" pitchFamily="34" charset="0"/>
              <a:cs typeface="Arial" pitchFamily="34" charset="0"/>
            </a:endParaRPr>
          </a:p>
          <a:p>
            <a:pPr defTabSz="540000">
              <a:spcAft>
                <a:spcPts val="1200"/>
              </a:spcAft>
            </a:pPr>
            <a:endParaRPr lang="cs-CZ" sz="2000" dirty="0">
              <a:latin typeface="Arial" pitchFamily="34" charset="0"/>
              <a:cs typeface="Arial" pitchFamily="34" charset="0"/>
            </a:endParaRPr>
          </a:p>
          <a:p>
            <a:pPr defTabSz="540000">
              <a:spcAft>
                <a:spcPts val="1200"/>
              </a:spcAft>
            </a:pPr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475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74756" name="Picture 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0000" contrast="40000"/>
          </a:blip>
          <a:srcRect/>
          <a:stretch>
            <a:fillRect/>
          </a:stretch>
        </p:blipFill>
        <p:spPr bwMode="auto">
          <a:xfrm>
            <a:off x="1602300" y="3366846"/>
            <a:ext cx="1928571" cy="977143"/>
          </a:xfrm>
          <a:prstGeom prst="rect">
            <a:avLst/>
          </a:prstGeom>
          <a:noFill/>
        </p:spPr>
      </p:pic>
      <p:sp>
        <p:nvSpPr>
          <p:cNvPr id="9" name="AutoShape 23"/>
          <p:cNvSpPr>
            <a:spLocks noChangeArrowheads="1"/>
          </p:cNvSpPr>
          <p:nvPr/>
        </p:nvSpPr>
        <p:spPr bwMode="auto">
          <a:xfrm>
            <a:off x="3937357" y="3042564"/>
            <a:ext cx="1600414" cy="686955"/>
          </a:xfrm>
          <a:prstGeom prst="wedgeRectCallout">
            <a:avLst>
              <a:gd name="adj1" fmla="val -73145"/>
              <a:gd name="adj2" fmla="val 39515"/>
            </a:avLst>
          </a:prstGeom>
          <a:solidFill>
            <a:schemeClr val="bg1">
              <a:lumMod val="95000"/>
            </a:schemeClr>
          </a:solidFill>
          <a:ln w="6350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1600" dirty="0">
                <a:latin typeface="Arial" pitchFamily="34" charset="0"/>
                <a:sym typeface="Symbol" pitchFamily="18" charset="2"/>
              </a:rPr>
              <a:t>suma párových rozdílů</a:t>
            </a:r>
          </a:p>
        </p:txBody>
      </p:sp>
      <p:sp>
        <p:nvSpPr>
          <p:cNvPr id="10" name="AutoShape 23"/>
          <p:cNvSpPr>
            <a:spLocks noChangeArrowheads="1"/>
          </p:cNvSpPr>
          <p:nvPr/>
        </p:nvSpPr>
        <p:spPr bwMode="auto">
          <a:xfrm>
            <a:off x="6074649" y="3497722"/>
            <a:ext cx="2060394" cy="850311"/>
          </a:xfrm>
          <a:prstGeom prst="wedgeRectCallout">
            <a:avLst>
              <a:gd name="adj1" fmla="val -70577"/>
              <a:gd name="adj2" fmla="val -9840"/>
            </a:avLst>
          </a:prstGeom>
          <a:solidFill>
            <a:schemeClr val="bg1">
              <a:lumMod val="95000"/>
            </a:schemeClr>
          </a:solidFill>
          <a:ln w="6350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1600" dirty="0">
                <a:latin typeface="Arial" pitchFamily="34" charset="0"/>
                <a:sym typeface="Symbol" pitchFamily="18" charset="2"/>
              </a:rPr>
              <a:t>v případě DNA sekvencí dělíme ještě jejich délkou</a:t>
            </a:r>
          </a:p>
        </p:txBody>
      </p:sp>
      <p:sp>
        <p:nvSpPr>
          <p:cNvPr id="7475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7476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5" name="AutoShape 23"/>
          <p:cNvSpPr>
            <a:spLocks noChangeArrowheads="1"/>
          </p:cNvSpPr>
          <p:nvPr/>
        </p:nvSpPr>
        <p:spPr bwMode="auto">
          <a:xfrm>
            <a:off x="6195771" y="5286464"/>
            <a:ext cx="2512002" cy="493551"/>
          </a:xfrm>
          <a:prstGeom prst="wedgeRectCallout">
            <a:avLst>
              <a:gd name="adj1" fmla="val -70577"/>
              <a:gd name="adj2" fmla="val -37057"/>
            </a:avLst>
          </a:prstGeom>
          <a:solidFill>
            <a:schemeClr val="bg1">
              <a:lumMod val="95000"/>
            </a:schemeClr>
          </a:solidFill>
          <a:ln w="6350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1600" dirty="0">
                <a:latin typeface="Arial" pitchFamily="34" charset="0"/>
                <a:sym typeface="Symbol" pitchFamily="18" charset="2"/>
              </a:rPr>
              <a:t>1/1 + </a:t>
            </a:r>
            <a:r>
              <a:rPr lang="cs-CZ" sz="1600" dirty="0" err="1">
                <a:latin typeface="Arial" pitchFamily="34" charset="0"/>
                <a:sym typeface="Symbol" pitchFamily="18" charset="2"/>
              </a:rPr>
              <a:t>1</a:t>
            </a:r>
            <a:r>
              <a:rPr lang="cs-CZ" sz="1600" dirty="0">
                <a:latin typeface="Arial" pitchFamily="34" charset="0"/>
                <a:sym typeface="Symbol" pitchFamily="18" charset="2"/>
              </a:rPr>
              <a:t>/2 + ... + 1/(</a:t>
            </a:r>
            <a:r>
              <a:rPr lang="cs-CZ" sz="1600" i="1" dirty="0">
                <a:latin typeface="Arial" pitchFamily="34" charset="0"/>
                <a:sym typeface="Symbol" pitchFamily="18" charset="2"/>
              </a:rPr>
              <a:t>n</a:t>
            </a:r>
            <a:r>
              <a:rPr lang="cs-CZ" sz="1600" dirty="0">
                <a:latin typeface="Arial" pitchFamily="34" charset="0"/>
                <a:sym typeface="Symbol" pitchFamily="18" charset="2"/>
              </a:rPr>
              <a:t> – 1)</a:t>
            </a:r>
          </a:p>
        </p:txBody>
      </p:sp>
      <p:sp>
        <p:nvSpPr>
          <p:cNvPr id="74763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74762" name="Picture 10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303555" y="4809749"/>
            <a:ext cx="1345714" cy="780000"/>
          </a:xfrm>
          <a:prstGeom prst="rect">
            <a:avLst/>
          </a:prstGeom>
          <a:noFill/>
        </p:spPr>
      </p:pic>
      <p:sp>
        <p:nvSpPr>
          <p:cNvPr id="16" name="AutoShape 23"/>
          <p:cNvSpPr>
            <a:spLocks noChangeArrowheads="1"/>
          </p:cNvSpPr>
          <p:nvPr/>
        </p:nvSpPr>
        <p:spPr bwMode="auto">
          <a:xfrm>
            <a:off x="3802081" y="3934703"/>
            <a:ext cx="1632948" cy="657845"/>
          </a:xfrm>
          <a:prstGeom prst="wedgeRectCallout">
            <a:avLst>
              <a:gd name="adj1" fmla="val -72465"/>
              <a:gd name="adj2" fmla="val -39514"/>
            </a:avLst>
          </a:prstGeom>
          <a:solidFill>
            <a:schemeClr val="bg1">
              <a:lumMod val="95000"/>
            </a:schemeClr>
          </a:solidFill>
          <a:ln w="6350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1600" dirty="0">
                <a:latin typeface="Arial" pitchFamily="34" charset="0"/>
                <a:sym typeface="Symbol" pitchFamily="18" charset="2"/>
              </a:rPr>
              <a:t>počet párových srovnání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  <p:bldP spid="9" grpId="0" uiExpand="1" animBg="1"/>
      <p:bldP spid="10" grpId="0" uiExpand="1" animBg="1"/>
      <p:bldP spid="15" grpId="0" animBg="1"/>
      <p:bldP spid="1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27050" y="584886"/>
            <a:ext cx="6481261" cy="17851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540000">
              <a:spcAft>
                <a:spcPts val="1200"/>
              </a:spcAft>
            </a:pPr>
            <a:r>
              <a:rPr lang="cs-CZ" sz="2000" dirty="0">
                <a:latin typeface="Arial" pitchFamily="34" charset="0"/>
                <a:cs typeface="Arial" pitchFamily="34" charset="0"/>
              </a:rPr>
              <a:t>při modelu nekonečných pozic a neutrální evoluci </a:t>
            </a:r>
            <a:r>
              <a:rPr lang="cs-CZ" sz="2000" dirty="0">
                <a:latin typeface="Arial" pitchFamily="34" charset="0"/>
                <a:cs typeface="Arial" pitchFamily="34" charset="0"/>
                <a:sym typeface="Symbol"/>
              </a:rPr>
              <a:t>platí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: </a:t>
            </a:r>
          </a:p>
          <a:p>
            <a:pPr defTabSz="540000">
              <a:spcAft>
                <a:spcPts val="1200"/>
              </a:spcAft>
            </a:pPr>
            <a:br>
              <a:rPr lang="cs-CZ" sz="2000" dirty="0">
                <a:latin typeface="Arial" pitchFamily="34" charset="0"/>
                <a:cs typeface="Arial" pitchFamily="34" charset="0"/>
              </a:rPr>
            </a:br>
            <a:br>
              <a:rPr lang="cs-CZ" sz="2000" dirty="0">
                <a:latin typeface="Arial" pitchFamily="34" charset="0"/>
                <a:cs typeface="Arial" pitchFamily="34" charset="0"/>
              </a:rPr>
            </a:br>
            <a:br>
              <a:rPr lang="cs-CZ" sz="2000" dirty="0">
                <a:latin typeface="Arial" pitchFamily="34" charset="0"/>
                <a:cs typeface="Arial" pitchFamily="34" charset="0"/>
              </a:rPr>
            </a:br>
            <a:r>
              <a:rPr lang="cs-CZ" sz="2000" dirty="0" err="1">
                <a:latin typeface="Arial" pitchFamily="34" charset="0"/>
                <a:cs typeface="Arial" pitchFamily="34" charset="0"/>
              </a:rPr>
              <a:t>Fumio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000" dirty="0" err="1">
                <a:latin typeface="Arial" pitchFamily="34" charset="0"/>
                <a:cs typeface="Arial" pitchFamily="34" charset="0"/>
              </a:rPr>
              <a:t>Tajima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 (1989):</a:t>
            </a:r>
            <a:endParaRPr lang="cs-CZ" sz="2000" dirty="0"/>
          </a:p>
        </p:txBody>
      </p:sp>
      <p:sp>
        <p:nvSpPr>
          <p:cNvPr id="7373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73729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0000" contrast="40000"/>
          </a:blip>
          <a:srcRect/>
          <a:stretch>
            <a:fillRect/>
          </a:stretch>
        </p:blipFill>
        <p:spPr bwMode="auto">
          <a:xfrm>
            <a:off x="3373348" y="1794585"/>
            <a:ext cx="2314575" cy="904875"/>
          </a:xfrm>
          <a:prstGeom prst="rect">
            <a:avLst/>
          </a:prstGeom>
          <a:noFill/>
        </p:spPr>
      </p:pic>
      <p:sp>
        <p:nvSpPr>
          <p:cNvPr id="7373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73731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0000" contrast="40000"/>
          </a:blip>
          <a:srcRect/>
          <a:stretch>
            <a:fillRect/>
          </a:stretch>
        </p:blipFill>
        <p:spPr bwMode="auto">
          <a:xfrm>
            <a:off x="2676001" y="1116829"/>
            <a:ext cx="809625" cy="409575"/>
          </a:xfrm>
          <a:prstGeom prst="rect">
            <a:avLst/>
          </a:prstGeom>
          <a:noFill/>
        </p:spPr>
      </p:pic>
      <p:sp>
        <p:nvSpPr>
          <p:cNvPr id="7" name="TextovéPole 6"/>
          <p:cNvSpPr txBox="1"/>
          <p:nvPr/>
        </p:nvSpPr>
        <p:spPr>
          <a:xfrm>
            <a:off x="527050" y="2924988"/>
            <a:ext cx="4423006" cy="20928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540000">
              <a:spcAft>
                <a:spcPts val="1200"/>
              </a:spcAft>
            </a:pPr>
            <a:r>
              <a:rPr lang="cs-CZ" sz="2000" dirty="0">
                <a:latin typeface="Arial" pitchFamily="34" charset="0"/>
                <a:cs typeface="Arial" pitchFamily="34" charset="0"/>
              </a:rPr>
              <a:t>Př.:</a:t>
            </a:r>
          </a:p>
          <a:p>
            <a:pPr defTabSz="540000">
              <a:spcAft>
                <a:spcPts val="1200"/>
              </a:spcAft>
            </a:pPr>
            <a:r>
              <a:rPr lang="cs-CZ" sz="2000" b="1" dirty="0">
                <a:latin typeface="Courier New" pitchFamily="49" charset="0"/>
                <a:cs typeface="Courier New" pitchFamily="49" charset="0"/>
              </a:rPr>
              <a:t>	 * *        *        *</a:t>
            </a:r>
            <a:br>
              <a:rPr lang="cs-CZ" sz="2000" b="1" dirty="0">
                <a:latin typeface="Courier New" pitchFamily="49" charset="0"/>
                <a:cs typeface="Courier New" pitchFamily="49" charset="0"/>
              </a:rPr>
            </a:br>
            <a:r>
              <a:rPr lang="cs-CZ" sz="2000" b="1" dirty="0">
                <a:latin typeface="Courier New" pitchFamily="49" charset="0"/>
                <a:cs typeface="Courier New" pitchFamily="49" charset="0"/>
              </a:rPr>
              <a:t>1	</a:t>
            </a:r>
            <a:r>
              <a:rPr lang="cs-CZ" sz="20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cs-CZ" sz="2000" b="1" dirty="0">
                <a:solidFill>
                  <a:srgbClr val="003399"/>
                </a:solidFill>
                <a:latin typeface="Courier New" pitchFamily="49" charset="0"/>
                <a:cs typeface="Courier New" pitchFamily="49" charset="0"/>
              </a:rPr>
              <a:t>CCC</a:t>
            </a:r>
            <a:r>
              <a:rPr lang="cs-CZ" sz="2000" b="1" dirty="0">
                <a:latin typeface="Courier New" pitchFamily="49" charset="0"/>
                <a:cs typeface="Courier New" pitchFamily="49" charset="0"/>
              </a:rPr>
              <a:t>G </a:t>
            </a:r>
            <a:r>
              <a:rPr lang="cs-CZ" sz="20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AA</a:t>
            </a:r>
            <a:r>
              <a:rPr lang="cs-CZ" sz="2000" b="1" dirty="0">
                <a:solidFill>
                  <a:srgbClr val="DE0000"/>
                </a:solidFill>
                <a:latin typeface="Courier New" pitchFamily="49" charset="0"/>
                <a:cs typeface="Courier New" pitchFamily="49" charset="0"/>
              </a:rPr>
              <a:t>TT</a:t>
            </a:r>
            <a:r>
              <a:rPr lang="cs-CZ" sz="2000" b="1" dirty="0">
                <a:solidFill>
                  <a:srgbClr val="003399"/>
                </a:solidFill>
                <a:latin typeface="Courier New" pitchFamily="49" charset="0"/>
                <a:cs typeface="Courier New" pitchFamily="49" charset="0"/>
              </a:rPr>
              <a:t>C</a:t>
            </a:r>
            <a:r>
              <a:rPr lang="cs-CZ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2000" b="1" dirty="0">
                <a:solidFill>
                  <a:srgbClr val="003399"/>
                </a:solidFill>
                <a:latin typeface="Courier New" pitchFamily="49" charset="0"/>
                <a:cs typeface="Courier New" pitchFamily="49" charset="0"/>
              </a:rPr>
              <a:t>C</a:t>
            </a:r>
            <a:r>
              <a:rPr lang="cs-CZ" sz="20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AA</a:t>
            </a:r>
            <a:r>
              <a:rPr lang="cs-CZ" sz="2000" b="1" dirty="0">
                <a:solidFill>
                  <a:srgbClr val="DE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cs-CZ" sz="2000" b="1" dirty="0">
                <a:solidFill>
                  <a:srgbClr val="003399"/>
                </a:solidFill>
                <a:latin typeface="Courier New" pitchFamily="49" charset="0"/>
                <a:cs typeface="Courier New" pitchFamily="49" charset="0"/>
              </a:rPr>
              <a:t>C C</a:t>
            </a:r>
            <a:r>
              <a:rPr lang="cs-CZ" sz="2000" b="1" dirty="0">
                <a:latin typeface="Courier New" pitchFamily="49" charset="0"/>
                <a:cs typeface="Courier New" pitchFamily="49" charset="0"/>
              </a:rPr>
              <a:t>GG</a:t>
            </a:r>
            <a:r>
              <a:rPr lang="cs-CZ" sz="2000" b="1" dirty="0">
                <a:solidFill>
                  <a:srgbClr val="DE0000"/>
                </a:solidFill>
                <a:latin typeface="Courier New" pitchFamily="49" charset="0"/>
                <a:cs typeface="Courier New" pitchFamily="49" charset="0"/>
              </a:rPr>
              <a:t>TT</a:t>
            </a:r>
            <a:br>
              <a:rPr lang="cs-CZ" sz="2000" b="1" dirty="0">
                <a:latin typeface="Courier New" pitchFamily="49" charset="0"/>
                <a:cs typeface="Courier New" pitchFamily="49" charset="0"/>
              </a:rPr>
            </a:br>
            <a:r>
              <a:rPr lang="cs-CZ" sz="2000" b="1" dirty="0">
                <a:latin typeface="Courier New" pitchFamily="49" charset="0"/>
                <a:cs typeface="Courier New" pitchFamily="49" charset="0"/>
              </a:rPr>
              <a:t>2	</a:t>
            </a:r>
            <a:r>
              <a:rPr lang="cs-CZ" sz="20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AA</a:t>
            </a:r>
            <a:r>
              <a:rPr lang="cs-CZ" sz="2000" b="1" dirty="0">
                <a:solidFill>
                  <a:srgbClr val="003399"/>
                </a:solidFill>
                <a:latin typeface="Courier New" pitchFamily="49" charset="0"/>
                <a:cs typeface="Courier New" pitchFamily="49" charset="0"/>
              </a:rPr>
              <a:t>C</a:t>
            </a:r>
            <a:r>
              <a:rPr lang="cs-CZ" sz="2000" b="1" dirty="0">
                <a:solidFill>
                  <a:srgbClr val="DE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cs-CZ" sz="2000" b="1" dirty="0">
                <a:latin typeface="Courier New" pitchFamily="49" charset="0"/>
                <a:cs typeface="Courier New" pitchFamily="49" charset="0"/>
              </a:rPr>
              <a:t>G </a:t>
            </a:r>
            <a:r>
              <a:rPr lang="cs-CZ" sz="20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AA</a:t>
            </a:r>
            <a:r>
              <a:rPr lang="cs-CZ" sz="2000" b="1" dirty="0">
                <a:solidFill>
                  <a:srgbClr val="DE0000"/>
                </a:solidFill>
                <a:latin typeface="Courier New" pitchFamily="49" charset="0"/>
                <a:cs typeface="Courier New" pitchFamily="49" charset="0"/>
              </a:rPr>
              <a:t>TT</a:t>
            </a:r>
            <a:r>
              <a:rPr lang="cs-CZ" sz="2000" b="1" dirty="0">
                <a:solidFill>
                  <a:srgbClr val="003399"/>
                </a:solidFill>
                <a:latin typeface="Courier New" pitchFamily="49" charset="0"/>
                <a:cs typeface="Courier New" pitchFamily="49" charset="0"/>
              </a:rPr>
              <a:t>C</a:t>
            </a:r>
            <a:r>
              <a:rPr lang="cs-CZ" sz="2000" b="1" dirty="0">
                <a:latin typeface="Courier New" pitchFamily="49" charset="0"/>
                <a:cs typeface="Courier New" pitchFamily="49" charset="0"/>
              </a:rPr>
              <a:t> G</a:t>
            </a:r>
            <a:r>
              <a:rPr lang="cs-CZ" sz="20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AA</a:t>
            </a:r>
            <a:r>
              <a:rPr lang="cs-CZ" sz="2000" b="1" dirty="0">
                <a:solidFill>
                  <a:srgbClr val="DE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cs-CZ" sz="2000" b="1" dirty="0">
                <a:solidFill>
                  <a:srgbClr val="003399"/>
                </a:solidFill>
                <a:latin typeface="Courier New" pitchFamily="49" charset="0"/>
                <a:cs typeface="Courier New" pitchFamily="49" charset="0"/>
              </a:rPr>
              <a:t>C C</a:t>
            </a:r>
            <a:r>
              <a:rPr lang="cs-CZ" sz="2000" b="1" dirty="0">
                <a:latin typeface="Courier New" pitchFamily="49" charset="0"/>
                <a:cs typeface="Courier New" pitchFamily="49" charset="0"/>
              </a:rPr>
              <a:t>GG</a:t>
            </a:r>
            <a:r>
              <a:rPr lang="cs-CZ" sz="2000" b="1" dirty="0">
                <a:solidFill>
                  <a:srgbClr val="DE0000"/>
                </a:solidFill>
                <a:latin typeface="Courier New" pitchFamily="49" charset="0"/>
                <a:cs typeface="Courier New" pitchFamily="49" charset="0"/>
              </a:rPr>
              <a:t>TT</a:t>
            </a:r>
            <a:br>
              <a:rPr lang="cs-CZ" sz="2000" b="1" dirty="0">
                <a:latin typeface="Courier New" pitchFamily="49" charset="0"/>
                <a:cs typeface="Courier New" pitchFamily="49" charset="0"/>
              </a:rPr>
            </a:br>
            <a:r>
              <a:rPr lang="cs-CZ" sz="2000" b="1" dirty="0">
                <a:latin typeface="Courier New" pitchFamily="49" charset="0"/>
                <a:cs typeface="Courier New" pitchFamily="49" charset="0"/>
              </a:rPr>
              <a:t>3	</a:t>
            </a:r>
            <a:r>
              <a:rPr lang="cs-CZ" sz="20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AA</a:t>
            </a:r>
            <a:r>
              <a:rPr lang="cs-CZ" sz="2000" b="1" dirty="0">
                <a:solidFill>
                  <a:srgbClr val="003399"/>
                </a:solidFill>
                <a:latin typeface="Courier New" pitchFamily="49" charset="0"/>
                <a:cs typeface="Courier New" pitchFamily="49" charset="0"/>
              </a:rPr>
              <a:t>C</a:t>
            </a:r>
            <a:r>
              <a:rPr lang="cs-CZ" sz="2000" b="1" dirty="0">
                <a:solidFill>
                  <a:srgbClr val="DE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cs-CZ" sz="2000" b="1" dirty="0">
                <a:latin typeface="Courier New" pitchFamily="49" charset="0"/>
                <a:cs typeface="Courier New" pitchFamily="49" charset="0"/>
              </a:rPr>
              <a:t>G </a:t>
            </a:r>
            <a:r>
              <a:rPr lang="cs-CZ" sz="20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AA</a:t>
            </a:r>
            <a:r>
              <a:rPr lang="cs-CZ" sz="2000" b="1" dirty="0">
                <a:solidFill>
                  <a:srgbClr val="DE0000"/>
                </a:solidFill>
                <a:latin typeface="Courier New" pitchFamily="49" charset="0"/>
                <a:cs typeface="Courier New" pitchFamily="49" charset="0"/>
              </a:rPr>
              <a:t>TT</a:t>
            </a:r>
            <a:r>
              <a:rPr lang="cs-CZ" sz="2000" b="1" dirty="0">
                <a:solidFill>
                  <a:srgbClr val="003399"/>
                </a:solidFill>
                <a:latin typeface="Courier New" pitchFamily="49" charset="0"/>
                <a:cs typeface="Courier New" pitchFamily="49" charset="0"/>
              </a:rPr>
              <a:t>C</a:t>
            </a:r>
            <a:r>
              <a:rPr lang="cs-CZ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2000" b="1" dirty="0">
                <a:solidFill>
                  <a:srgbClr val="003399"/>
                </a:solidFill>
                <a:latin typeface="Courier New" pitchFamily="49" charset="0"/>
                <a:cs typeface="Courier New" pitchFamily="49" charset="0"/>
              </a:rPr>
              <a:t>C</a:t>
            </a:r>
            <a:r>
              <a:rPr lang="cs-CZ" sz="20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AA</a:t>
            </a:r>
            <a:r>
              <a:rPr lang="cs-CZ" sz="2000" b="1" dirty="0">
                <a:solidFill>
                  <a:srgbClr val="DE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cs-CZ" sz="2000" b="1" dirty="0">
                <a:solidFill>
                  <a:srgbClr val="003399"/>
                </a:solidFill>
                <a:latin typeface="Courier New" pitchFamily="49" charset="0"/>
                <a:cs typeface="Courier New" pitchFamily="49" charset="0"/>
              </a:rPr>
              <a:t>C C</a:t>
            </a:r>
            <a:r>
              <a:rPr lang="cs-CZ" sz="2000" b="1" dirty="0">
                <a:latin typeface="Courier New" pitchFamily="49" charset="0"/>
                <a:cs typeface="Courier New" pitchFamily="49" charset="0"/>
              </a:rPr>
              <a:t>GG</a:t>
            </a:r>
            <a:r>
              <a:rPr lang="cs-CZ" sz="2000" b="1" dirty="0">
                <a:solidFill>
                  <a:srgbClr val="DE0000"/>
                </a:solidFill>
                <a:latin typeface="Courier New" pitchFamily="49" charset="0"/>
                <a:cs typeface="Courier New" pitchFamily="49" charset="0"/>
              </a:rPr>
              <a:t>TT</a:t>
            </a:r>
            <a:br>
              <a:rPr lang="cs-CZ" sz="2000" b="1" dirty="0">
                <a:latin typeface="Courier New" pitchFamily="49" charset="0"/>
                <a:cs typeface="Courier New" pitchFamily="49" charset="0"/>
              </a:rPr>
            </a:br>
            <a:r>
              <a:rPr lang="cs-CZ" sz="2000" b="1" dirty="0">
                <a:latin typeface="Courier New" pitchFamily="49" charset="0"/>
                <a:cs typeface="Courier New" pitchFamily="49" charset="0"/>
              </a:rPr>
              <a:t>4	</a:t>
            </a:r>
            <a:r>
              <a:rPr lang="cs-CZ" sz="20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cs-CZ" sz="2000" b="1" dirty="0">
                <a:solidFill>
                  <a:srgbClr val="003399"/>
                </a:solidFill>
                <a:latin typeface="Courier New" pitchFamily="49" charset="0"/>
                <a:cs typeface="Courier New" pitchFamily="49" charset="0"/>
              </a:rPr>
              <a:t>CC</a:t>
            </a:r>
            <a:r>
              <a:rPr lang="cs-CZ" sz="2000" b="1" dirty="0">
                <a:solidFill>
                  <a:srgbClr val="DE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cs-CZ" sz="2000" b="1" dirty="0">
                <a:latin typeface="Courier New" pitchFamily="49" charset="0"/>
                <a:cs typeface="Courier New" pitchFamily="49" charset="0"/>
              </a:rPr>
              <a:t>G </a:t>
            </a:r>
            <a:r>
              <a:rPr lang="cs-CZ" sz="20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AA</a:t>
            </a:r>
            <a:r>
              <a:rPr lang="cs-CZ" sz="2000" b="1" dirty="0">
                <a:solidFill>
                  <a:srgbClr val="DE0000"/>
                </a:solidFill>
                <a:latin typeface="Courier New" pitchFamily="49" charset="0"/>
                <a:cs typeface="Courier New" pitchFamily="49" charset="0"/>
              </a:rPr>
              <a:t>TT</a:t>
            </a:r>
            <a:r>
              <a:rPr lang="cs-CZ" sz="2000" b="1" dirty="0">
                <a:solidFill>
                  <a:srgbClr val="003399"/>
                </a:solidFill>
                <a:latin typeface="Courier New" pitchFamily="49" charset="0"/>
                <a:cs typeface="Courier New" pitchFamily="49" charset="0"/>
              </a:rPr>
              <a:t>C</a:t>
            </a:r>
            <a:r>
              <a:rPr lang="cs-CZ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sz="2000" b="1" dirty="0">
                <a:solidFill>
                  <a:srgbClr val="DE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cs-CZ" sz="20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AA</a:t>
            </a:r>
            <a:r>
              <a:rPr lang="cs-CZ" sz="2000" b="1" dirty="0">
                <a:solidFill>
                  <a:srgbClr val="DE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cs-CZ" sz="2000" b="1" dirty="0">
                <a:solidFill>
                  <a:srgbClr val="003399"/>
                </a:solidFill>
                <a:latin typeface="Courier New" pitchFamily="49" charset="0"/>
                <a:cs typeface="Courier New" pitchFamily="49" charset="0"/>
              </a:rPr>
              <a:t>C C</a:t>
            </a:r>
            <a:r>
              <a:rPr lang="cs-CZ" sz="2000" b="1" dirty="0">
                <a:latin typeface="Courier New" pitchFamily="49" charset="0"/>
                <a:cs typeface="Courier New" pitchFamily="49" charset="0"/>
              </a:rPr>
              <a:t>GG</a:t>
            </a:r>
            <a:r>
              <a:rPr lang="cs-CZ" sz="20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cs-CZ" sz="2000" b="1" dirty="0">
                <a:solidFill>
                  <a:srgbClr val="DE0000"/>
                </a:solidFill>
                <a:latin typeface="Courier New" pitchFamily="49" charset="0"/>
                <a:cs typeface="Courier New" pitchFamily="49" charset="0"/>
              </a:rPr>
              <a:t>T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4976209" y="2974414"/>
            <a:ext cx="3970959" cy="23391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latin typeface="Arial" pitchFamily="34" charset="0"/>
                <a:cs typeface="Arial" pitchFamily="34" charset="0"/>
              </a:rPr>
              <a:t>párová srovnání:</a:t>
            </a:r>
          </a:p>
          <a:p>
            <a:r>
              <a:rPr lang="cs-CZ" dirty="0">
                <a:latin typeface="Arial" pitchFamily="34" charset="0"/>
                <a:cs typeface="Arial" pitchFamily="34" charset="0"/>
              </a:rPr>
              <a:t>1-2: 3 rozdíly</a:t>
            </a:r>
          </a:p>
          <a:p>
            <a:r>
              <a:rPr lang="cs-CZ" dirty="0">
                <a:latin typeface="Arial" pitchFamily="34" charset="0"/>
                <a:cs typeface="Arial" pitchFamily="34" charset="0"/>
              </a:rPr>
              <a:t>1-3: 2 rozdíly</a:t>
            </a:r>
          </a:p>
          <a:p>
            <a:r>
              <a:rPr lang="cs-CZ" dirty="0">
                <a:latin typeface="Arial" pitchFamily="34" charset="0"/>
                <a:cs typeface="Arial" pitchFamily="34" charset="0"/>
              </a:rPr>
              <a:t>1-4: 3 rozdíly</a:t>
            </a:r>
          </a:p>
          <a:p>
            <a:r>
              <a:rPr lang="cs-CZ" dirty="0">
                <a:latin typeface="Arial" pitchFamily="34" charset="0"/>
                <a:cs typeface="Arial" pitchFamily="34" charset="0"/>
              </a:rPr>
              <a:t>2-3: 1 rozdíl</a:t>
            </a:r>
          </a:p>
          <a:p>
            <a:r>
              <a:rPr lang="cs-CZ" dirty="0">
                <a:latin typeface="Arial" pitchFamily="34" charset="0"/>
                <a:cs typeface="Arial" pitchFamily="34" charset="0"/>
              </a:rPr>
              <a:t>2-4: 3 rozdíly</a:t>
            </a:r>
          </a:p>
          <a:p>
            <a:r>
              <a:rPr lang="cs-CZ" dirty="0">
                <a:latin typeface="Arial" pitchFamily="34" charset="0"/>
                <a:cs typeface="Arial" pitchFamily="34" charset="0"/>
              </a:rPr>
              <a:t>3-4: 3 rozdíly</a:t>
            </a:r>
          </a:p>
          <a:p>
            <a:r>
              <a:rPr lang="cs-CZ" sz="2000" dirty="0" err="1">
                <a:latin typeface="Arial" pitchFamily="34" charset="0"/>
                <a:cs typeface="Arial" pitchFamily="34" charset="0"/>
              </a:rPr>
              <a:t>prům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. </a:t>
            </a:r>
            <a:r>
              <a:rPr lang="cs-CZ" sz="2000" i="1" dirty="0">
                <a:latin typeface="Arial" pitchFamily="34" charset="0"/>
                <a:cs typeface="Arial" pitchFamily="34" charset="0"/>
                <a:sym typeface="Symbol"/>
              </a:rPr>
              <a:t></a:t>
            </a:r>
            <a:r>
              <a:rPr lang="cs-CZ" sz="2000" dirty="0">
                <a:latin typeface="Arial" pitchFamily="34" charset="0"/>
                <a:cs typeface="Arial" pitchFamily="34" charset="0"/>
                <a:sym typeface="Symbol"/>
              </a:rPr>
              <a:t> = (3+2+3+1+3+3)/6 = 2,5</a:t>
            </a:r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527050" y="5355150"/>
            <a:ext cx="4629794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cs-CZ" sz="2000" i="1" dirty="0">
                <a:latin typeface="Arial" pitchFamily="34" charset="0"/>
                <a:cs typeface="Arial" pitchFamily="34" charset="0"/>
                <a:sym typeface="Symbol"/>
              </a:rPr>
              <a:t>S</a:t>
            </a:r>
            <a:r>
              <a:rPr lang="cs-CZ" sz="2000" dirty="0">
                <a:latin typeface="Arial" pitchFamily="34" charset="0"/>
                <a:cs typeface="Arial" pitchFamily="34" charset="0"/>
                <a:sym typeface="Symbol"/>
              </a:rPr>
              <a:t> = 4 segregující pozice</a:t>
            </a:r>
            <a:endParaRPr lang="cs-CZ" sz="2000" i="1" dirty="0">
              <a:latin typeface="Arial" pitchFamily="34" charset="0"/>
              <a:cs typeface="Arial" pitchFamily="34" charset="0"/>
              <a:sym typeface="Symbol"/>
            </a:endParaRPr>
          </a:p>
          <a:p>
            <a:pPr>
              <a:spcAft>
                <a:spcPts val="1200"/>
              </a:spcAft>
            </a:pPr>
            <a:r>
              <a:rPr lang="cs-CZ" sz="2000" dirty="0">
                <a:latin typeface="Arial" pitchFamily="34" charset="0"/>
                <a:cs typeface="Arial" pitchFamily="34" charset="0"/>
                <a:sym typeface="Symbol"/>
              </a:rPr>
              <a:t> = 4/(1/1 + </a:t>
            </a:r>
            <a:r>
              <a:rPr lang="cs-CZ" sz="2000" dirty="0" err="1">
                <a:latin typeface="Arial" pitchFamily="34" charset="0"/>
                <a:cs typeface="Arial" pitchFamily="34" charset="0"/>
                <a:sym typeface="Symbol"/>
              </a:rPr>
              <a:t>1</a:t>
            </a:r>
            <a:r>
              <a:rPr lang="cs-CZ" sz="2000" dirty="0">
                <a:latin typeface="Arial" pitchFamily="34" charset="0"/>
                <a:cs typeface="Arial" pitchFamily="34" charset="0"/>
                <a:sym typeface="Symbol"/>
              </a:rPr>
              <a:t>/2 + 1/3) = 4/1,83 = 2,186</a:t>
            </a:r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5434626" y="5788981"/>
            <a:ext cx="3223825" cy="400110"/>
            <a:chOff x="5434626" y="5788981"/>
            <a:chExt cx="3223825" cy="400110"/>
          </a:xfrm>
        </p:grpSpPr>
        <p:pic>
          <p:nvPicPr>
            <p:cNvPr id="11" name="Picture 3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10000" contrast="40000"/>
            </a:blip>
            <a:srcRect r="65472" b="7207"/>
            <a:stretch>
              <a:fillRect/>
            </a:stretch>
          </p:blipFill>
          <p:spPr bwMode="auto">
            <a:xfrm>
              <a:off x="5434626" y="5810250"/>
              <a:ext cx="266631" cy="362494"/>
            </a:xfrm>
            <a:prstGeom prst="rect">
              <a:avLst/>
            </a:prstGeom>
            <a:noFill/>
          </p:spPr>
        </p:pic>
        <p:sp>
          <p:nvSpPr>
            <p:cNvPr id="12" name="TextovéPole 11"/>
            <p:cNvSpPr txBox="1"/>
            <p:nvPr/>
          </p:nvSpPr>
          <p:spPr>
            <a:xfrm>
              <a:off x="5625248" y="5788981"/>
              <a:ext cx="303320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000" dirty="0">
                  <a:latin typeface="Arial" pitchFamily="34" charset="0"/>
                  <a:cs typeface="Arial" pitchFamily="34" charset="0"/>
                </a:rPr>
                <a:t>­ </a:t>
              </a:r>
              <a:r>
                <a:rPr lang="cs-CZ" sz="2000" dirty="0">
                  <a:latin typeface="Arial" pitchFamily="34" charset="0"/>
                  <a:cs typeface="Arial" pitchFamily="34" charset="0"/>
                  <a:sym typeface="Symbol"/>
                </a:rPr>
                <a:t> </a:t>
              </a:r>
              <a:r>
                <a:rPr lang="cs-CZ" sz="2000" dirty="0">
                  <a:latin typeface="Arial" pitchFamily="34" charset="0"/>
                  <a:cs typeface="Arial" pitchFamily="34" charset="0"/>
                </a:rPr>
                <a:t>= 2,5 – 2,186 = 0,314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527050" y="374650"/>
            <a:ext cx="7928774" cy="1600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540000">
              <a:spcAft>
                <a:spcPts val="1200"/>
              </a:spcAft>
            </a:pPr>
            <a:r>
              <a:rPr lang="cs-CZ" sz="2800" i="1" dirty="0">
                <a:latin typeface="Arial" pitchFamily="34" charset="0"/>
                <a:cs typeface="Arial" pitchFamily="34" charset="0"/>
              </a:rPr>
              <a:t>D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800" dirty="0">
                <a:latin typeface="Arial" pitchFamily="34" charset="0"/>
                <a:cs typeface="Arial" pitchFamily="34" charset="0"/>
                <a:sym typeface="Symbol"/>
              </a:rPr>
              <a:t> </a:t>
            </a:r>
            <a:r>
              <a:rPr lang="cs-CZ" sz="2400" dirty="0">
                <a:latin typeface="Arial" pitchFamily="34" charset="0"/>
                <a:cs typeface="Arial" pitchFamily="34" charset="0"/>
                <a:sym typeface="Symbol"/>
              </a:rPr>
              <a:t>0:</a:t>
            </a:r>
          </a:p>
          <a:p>
            <a:pPr defTabSz="540000">
              <a:spcAft>
                <a:spcPts val="1200"/>
              </a:spcAft>
            </a:pPr>
            <a:r>
              <a:rPr lang="cs-CZ" sz="2000" dirty="0">
                <a:latin typeface="Arial" pitchFamily="34" charset="0"/>
                <a:cs typeface="Arial" pitchFamily="34" charset="0"/>
                <a:sym typeface="Symbol"/>
              </a:rPr>
              <a:t>nadbytek polymorfismů s nízkou frekvencí vzhledem k teoretickému </a:t>
            </a:r>
            <a:br>
              <a:rPr lang="cs-CZ" sz="2000" dirty="0">
                <a:latin typeface="Arial" pitchFamily="34" charset="0"/>
                <a:cs typeface="Arial" pitchFamily="34" charset="0"/>
                <a:sym typeface="Symbol"/>
              </a:rPr>
            </a:br>
            <a:r>
              <a:rPr lang="cs-CZ" sz="2000" dirty="0">
                <a:latin typeface="Arial" pitchFamily="34" charset="0"/>
                <a:cs typeface="Arial" pitchFamily="34" charset="0"/>
                <a:sym typeface="Symbol"/>
              </a:rPr>
              <a:t>	předpokladu  purifikující selekce, </a:t>
            </a:r>
            <a:r>
              <a:rPr lang="cs-CZ" sz="2000" i="1" dirty="0" err="1">
                <a:latin typeface="Arial" pitchFamily="34" charset="0"/>
                <a:cs typeface="Arial" pitchFamily="34" charset="0"/>
                <a:sym typeface="Symbol"/>
              </a:rPr>
              <a:t>selective</a:t>
            </a:r>
            <a:r>
              <a:rPr lang="cs-CZ" sz="2000" i="1" dirty="0"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cs-CZ" sz="2000" i="1" dirty="0" err="1">
                <a:latin typeface="Arial" pitchFamily="34" charset="0"/>
                <a:cs typeface="Arial" pitchFamily="34" charset="0"/>
                <a:sym typeface="Symbol"/>
              </a:rPr>
              <a:t>sweep</a:t>
            </a:r>
            <a:r>
              <a:rPr lang="cs-CZ" sz="2000" dirty="0">
                <a:latin typeface="Arial" pitchFamily="34" charset="0"/>
                <a:cs typeface="Arial" pitchFamily="34" charset="0"/>
                <a:sym typeface="Symbol"/>
              </a:rPr>
              <a:t> </a:t>
            </a:r>
            <a:br>
              <a:rPr lang="cs-CZ" sz="2000" dirty="0">
                <a:latin typeface="Arial" pitchFamily="34" charset="0"/>
                <a:cs typeface="Arial" pitchFamily="34" charset="0"/>
                <a:sym typeface="Symbol"/>
              </a:rPr>
            </a:br>
            <a:r>
              <a:rPr lang="cs-CZ" sz="2000" dirty="0">
                <a:latin typeface="Arial" pitchFamily="34" charset="0"/>
                <a:cs typeface="Arial" pitchFamily="34" charset="0"/>
                <a:sym typeface="Symbol"/>
              </a:rPr>
              <a:t>	(+ populační expanze!)</a:t>
            </a:r>
            <a:endParaRPr lang="cs-CZ" sz="24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527050" y="2141666"/>
            <a:ext cx="8465779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540000">
              <a:spcAft>
                <a:spcPts val="1200"/>
              </a:spcAft>
            </a:pPr>
            <a:r>
              <a:rPr lang="cs-CZ" sz="2800" i="1" dirty="0">
                <a:latin typeface="Arial" pitchFamily="34" charset="0"/>
                <a:cs typeface="Arial" pitchFamily="34" charset="0"/>
              </a:rPr>
              <a:t>D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800" dirty="0">
                <a:latin typeface="Arial" pitchFamily="34" charset="0"/>
                <a:cs typeface="Arial" pitchFamily="34" charset="0"/>
                <a:sym typeface="Symbol"/>
              </a:rPr>
              <a:t> </a:t>
            </a:r>
            <a:r>
              <a:rPr lang="cs-CZ" sz="2400" dirty="0">
                <a:latin typeface="Arial" pitchFamily="34" charset="0"/>
                <a:cs typeface="Arial" pitchFamily="34" charset="0"/>
                <a:sym typeface="Symbol"/>
              </a:rPr>
              <a:t>0:</a:t>
            </a:r>
          </a:p>
          <a:p>
            <a:pPr defTabSz="540000">
              <a:spcAft>
                <a:spcPts val="1200"/>
              </a:spcAft>
            </a:pPr>
            <a:r>
              <a:rPr lang="cs-CZ" sz="2000" dirty="0">
                <a:latin typeface="Arial" pitchFamily="34" charset="0"/>
                <a:cs typeface="Arial" pitchFamily="34" charset="0"/>
                <a:sym typeface="Symbol"/>
              </a:rPr>
              <a:t>nadbytek polymorfismů s nízkou i vysokou frekvencí vzhledem </a:t>
            </a:r>
            <a:br>
              <a:rPr lang="cs-CZ" sz="2000" dirty="0">
                <a:latin typeface="Arial" pitchFamily="34" charset="0"/>
                <a:cs typeface="Arial" pitchFamily="34" charset="0"/>
                <a:sym typeface="Symbol"/>
              </a:rPr>
            </a:br>
            <a:r>
              <a:rPr lang="cs-CZ" sz="2000" dirty="0">
                <a:latin typeface="Arial" pitchFamily="34" charset="0"/>
                <a:cs typeface="Arial" pitchFamily="34" charset="0"/>
                <a:sym typeface="Symbol"/>
              </a:rPr>
              <a:t>	k předpokladu	 balancující selekce (+ redukce populační velikosti!)</a:t>
            </a:r>
            <a:endParaRPr lang="cs-CZ" sz="24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527050" y="3841887"/>
            <a:ext cx="8319906" cy="24622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540000">
              <a:spcAft>
                <a:spcPts val="1200"/>
              </a:spcAft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Signifikance?</a:t>
            </a:r>
          </a:p>
          <a:p>
            <a:pPr defTabSz="540000">
              <a:spcAft>
                <a:spcPts val="1200"/>
              </a:spcAft>
            </a:pPr>
            <a:r>
              <a:rPr lang="cs-CZ" sz="2000" dirty="0">
                <a:latin typeface="Arial" pitchFamily="34" charset="0"/>
                <a:cs typeface="Arial" pitchFamily="34" charset="0"/>
              </a:rPr>
              <a:t>nelze použít klasické </a:t>
            </a:r>
            <a:r>
              <a:rPr lang="en-US" sz="2000" i="1" dirty="0">
                <a:latin typeface="Arial" pitchFamily="34" charset="0"/>
                <a:cs typeface="Arial" pitchFamily="34" charset="0"/>
              </a:rPr>
              <a:t>P</a:t>
            </a:r>
            <a:endParaRPr lang="cs-CZ" sz="2000" dirty="0">
              <a:latin typeface="Arial" pitchFamily="34" charset="0"/>
              <a:cs typeface="Arial" pitchFamily="34" charset="0"/>
            </a:endParaRPr>
          </a:p>
          <a:p>
            <a:pPr defTabSz="540000">
              <a:spcAft>
                <a:spcPts val="1200"/>
              </a:spcAft>
            </a:pPr>
            <a:r>
              <a:rPr lang="cs-CZ" sz="2000" dirty="0" err="1">
                <a:latin typeface="Arial" pitchFamily="34" charset="0"/>
                <a:cs typeface="Arial" pitchFamily="34" charset="0"/>
              </a:rPr>
              <a:t>Tajima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 (1989): parametrická aproximace beta rozdělením</a:t>
            </a:r>
          </a:p>
          <a:p>
            <a:pPr defTabSz="540000">
              <a:spcAft>
                <a:spcPts val="1200"/>
              </a:spcAft>
            </a:pPr>
            <a:r>
              <a:rPr lang="cs-CZ" sz="2000" dirty="0">
                <a:latin typeface="Arial" pitchFamily="34" charset="0"/>
                <a:cs typeface="Arial" pitchFamily="34" charset="0"/>
              </a:rPr>
              <a:t>Hudson (1990): generování náhodných vzorků za předpokladu neutrality</a:t>
            </a:r>
            <a:br>
              <a:rPr lang="cs-CZ" sz="2000" dirty="0">
                <a:latin typeface="Arial" pitchFamily="34" charset="0"/>
                <a:cs typeface="Arial" pitchFamily="34" charset="0"/>
              </a:rPr>
            </a:br>
            <a:r>
              <a:rPr lang="cs-CZ" sz="2000" dirty="0">
                <a:latin typeface="Arial" pitchFamily="34" charset="0"/>
                <a:cs typeface="Arial" pitchFamily="34" charset="0"/>
              </a:rPr>
              <a:t>	a populační stability </a:t>
            </a:r>
            <a:r>
              <a:rPr lang="cs-CZ" sz="2000" dirty="0">
                <a:latin typeface="Arial" pitchFamily="34" charset="0"/>
                <a:cs typeface="Arial" pitchFamily="34" charset="0"/>
                <a:sym typeface="Symbol"/>
              </a:rPr>
              <a:t> hodnota </a:t>
            </a:r>
            <a:r>
              <a:rPr lang="cs-CZ" sz="2000" i="1" dirty="0">
                <a:latin typeface="Arial" pitchFamily="34" charset="0"/>
                <a:cs typeface="Arial" pitchFamily="34" charset="0"/>
                <a:sym typeface="Symbol"/>
              </a:rPr>
              <a:t>P</a:t>
            </a:r>
            <a:r>
              <a:rPr lang="cs-CZ" sz="2000" dirty="0">
                <a:latin typeface="Arial" pitchFamily="34" charset="0"/>
                <a:cs typeface="Arial" pitchFamily="34" charset="0"/>
                <a:sym typeface="Symbol"/>
              </a:rPr>
              <a:t> = podíl náhodných výsledků</a:t>
            </a:r>
            <a:br>
              <a:rPr lang="cs-CZ" sz="2000" dirty="0">
                <a:latin typeface="Arial" pitchFamily="34" charset="0"/>
                <a:cs typeface="Arial" pitchFamily="34" charset="0"/>
                <a:sym typeface="Symbol"/>
              </a:rPr>
            </a:br>
            <a:r>
              <a:rPr lang="cs-CZ" sz="2000" dirty="0">
                <a:latin typeface="Arial" pitchFamily="34" charset="0"/>
                <a:cs typeface="Arial" pitchFamily="34" charset="0"/>
                <a:sym typeface="Symbol"/>
              </a:rPr>
              <a:t>	 vypočtené </a:t>
            </a:r>
            <a:r>
              <a:rPr lang="cs-CZ" sz="2000" i="1" dirty="0">
                <a:latin typeface="Arial" pitchFamily="34" charset="0"/>
                <a:cs typeface="Arial" pitchFamily="34" charset="0"/>
                <a:sym typeface="Symbol"/>
              </a:rPr>
              <a:t>D</a:t>
            </a:r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527050" y="1355282"/>
          <a:ext cx="8287437" cy="4306863"/>
        </p:xfrm>
        <a:graphic>
          <a:graphicData uri="http://schemas.openxmlformats.org/drawingml/2006/table">
            <a:tbl>
              <a:tblPr/>
              <a:tblGrid>
                <a:gridCol w="11534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656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123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560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96254"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err="1"/>
                        <a:t>Value</a:t>
                      </a:r>
                      <a:r>
                        <a:rPr lang="cs-CZ" sz="1400" dirty="0"/>
                        <a:t> </a:t>
                      </a:r>
                      <a:r>
                        <a:rPr lang="cs-CZ" sz="1400" dirty="0" err="1"/>
                        <a:t>of</a:t>
                      </a:r>
                      <a:r>
                        <a:rPr lang="cs-CZ" sz="1400" dirty="0"/>
                        <a:t> </a:t>
                      </a:r>
                      <a:r>
                        <a:rPr lang="cs-CZ" sz="1400" dirty="0" err="1"/>
                        <a:t>Tajima</a:t>
                      </a:r>
                      <a:r>
                        <a:rPr lang="cs-CZ" sz="1400" dirty="0"/>
                        <a:t>'s </a:t>
                      </a:r>
                      <a:r>
                        <a:rPr lang="cs-CZ" sz="1400" i="1" dirty="0"/>
                        <a:t>D</a:t>
                      </a:r>
                    </a:p>
                  </a:txBody>
                  <a:tcPr marL="35339" marR="35339" marT="17670" marB="17670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/>
                        <a:t>Mathematical reason</a:t>
                      </a:r>
                    </a:p>
                  </a:txBody>
                  <a:tcPr marL="35339" marR="35339" marT="17670" marB="17670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/>
                        <a:t>Biological interpretation 1</a:t>
                      </a:r>
                    </a:p>
                  </a:txBody>
                  <a:tcPr marL="35339" marR="35339" marT="17670" marB="17670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/>
                        <a:t>Biological interpretation 2</a:t>
                      </a:r>
                    </a:p>
                  </a:txBody>
                  <a:tcPr marL="35339" marR="35339" marT="17670" marB="17670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95513"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err="1"/>
                        <a:t>Tajima</a:t>
                      </a:r>
                      <a:r>
                        <a:rPr lang="cs-CZ" sz="1400" dirty="0"/>
                        <a:t>'s </a:t>
                      </a:r>
                      <a:r>
                        <a:rPr lang="cs-CZ" sz="1400" i="1" dirty="0"/>
                        <a:t>D</a:t>
                      </a:r>
                      <a:r>
                        <a:rPr lang="cs-CZ" sz="1400" dirty="0"/>
                        <a:t>=0</a:t>
                      </a:r>
                    </a:p>
                  </a:txBody>
                  <a:tcPr marL="35339" marR="35339" marT="17670" marB="17670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Pi equivalent to Theta (Observed=</a:t>
                      </a:r>
                      <a:r>
                        <a:rPr lang="cs-CZ" sz="1400" dirty="0"/>
                        <a:t> </a:t>
                      </a:r>
                      <a:r>
                        <a:rPr lang="en-US" sz="1400" dirty="0"/>
                        <a:t>Expected). Average </a:t>
                      </a:r>
                      <a:r>
                        <a:rPr lang="en-US" sz="1400" dirty="0" err="1"/>
                        <a:t>Heterozygosity</a:t>
                      </a:r>
                      <a:r>
                        <a:rPr lang="en-US" sz="1400" dirty="0"/>
                        <a:t>= </a:t>
                      </a:r>
                      <a:br>
                        <a:rPr lang="cs-CZ" sz="1400" dirty="0"/>
                      </a:br>
                      <a:r>
                        <a:rPr lang="en-US" sz="1400" dirty="0"/>
                        <a:t># of Segregating sites.</a:t>
                      </a:r>
                    </a:p>
                  </a:txBody>
                  <a:tcPr marL="35339" marR="35339" marT="17670" marB="17670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Observed variation similar to expected variation</a:t>
                      </a:r>
                    </a:p>
                  </a:txBody>
                  <a:tcPr marL="35339" marR="35339" marT="17670" marB="17670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Population evolving as per mutation-drift equilibrium. No evidence of selection</a:t>
                      </a:r>
                    </a:p>
                  </a:txBody>
                  <a:tcPr marL="35339" marR="35339" marT="17670" marB="17670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07548"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err="1"/>
                        <a:t>Tajima</a:t>
                      </a:r>
                      <a:r>
                        <a:rPr lang="cs-CZ" sz="1400" dirty="0"/>
                        <a:t>'s </a:t>
                      </a:r>
                      <a:r>
                        <a:rPr lang="cs-CZ" sz="1400" i="1" dirty="0"/>
                        <a:t>D</a:t>
                      </a:r>
                      <a:r>
                        <a:rPr lang="cs-CZ" sz="1400" dirty="0"/>
                        <a:t>&lt;0</a:t>
                      </a:r>
                    </a:p>
                  </a:txBody>
                  <a:tcPr marL="35339" marR="35339" marT="17670" marB="17670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Pi less than Theta (Observed&lt;Expected). Fewer </a:t>
                      </a:r>
                      <a:r>
                        <a:rPr lang="en-US" sz="1400" dirty="0" err="1"/>
                        <a:t>haplotypes</a:t>
                      </a:r>
                      <a:r>
                        <a:rPr lang="en-US" sz="1400" dirty="0"/>
                        <a:t> (lower average </a:t>
                      </a:r>
                      <a:r>
                        <a:rPr lang="en-US" sz="1400" dirty="0" err="1"/>
                        <a:t>heterozygosity</a:t>
                      </a:r>
                      <a:r>
                        <a:rPr lang="en-US" sz="1400" dirty="0"/>
                        <a:t>) than # of segregating sites.</a:t>
                      </a:r>
                    </a:p>
                  </a:txBody>
                  <a:tcPr marL="35339" marR="35339" marT="17670" marB="17670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Rare alleles present at low frequencies</a:t>
                      </a:r>
                    </a:p>
                  </a:txBody>
                  <a:tcPr marL="35339" marR="35339" marT="17670" marB="17670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Recent selective sweep, population expansion after a recent bottleneck, linkage to a swept gene</a:t>
                      </a:r>
                    </a:p>
                  </a:txBody>
                  <a:tcPr marL="35339" marR="35339" marT="17670" marB="17670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07548"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err="1"/>
                        <a:t>Tajima</a:t>
                      </a:r>
                      <a:r>
                        <a:rPr lang="cs-CZ" sz="1400" dirty="0"/>
                        <a:t>'s </a:t>
                      </a:r>
                      <a:r>
                        <a:rPr lang="cs-CZ" sz="1400" i="1" dirty="0"/>
                        <a:t>D</a:t>
                      </a:r>
                      <a:r>
                        <a:rPr lang="cs-CZ" sz="1400" dirty="0"/>
                        <a:t>&gt;0</a:t>
                      </a:r>
                    </a:p>
                  </a:txBody>
                  <a:tcPr marL="35339" marR="35339" marT="17670" marB="17670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Pi greater than Theta (Observed&gt;Expected). More </a:t>
                      </a:r>
                      <a:r>
                        <a:rPr lang="en-US" sz="1400" dirty="0" err="1"/>
                        <a:t>haplotypes</a:t>
                      </a:r>
                      <a:r>
                        <a:rPr lang="en-US" sz="1400" dirty="0"/>
                        <a:t> (more average </a:t>
                      </a:r>
                      <a:r>
                        <a:rPr lang="en-US" sz="1400" dirty="0" err="1"/>
                        <a:t>heterozygosity</a:t>
                      </a:r>
                      <a:r>
                        <a:rPr lang="en-US" sz="1400" dirty="0"/>
                        <a:t>)than </a:t>
                      </a:r>
                      <a:br>
                        <a:rPr lang="cs-CZ" sz="1400" dirty="0"/>
                      </a:br>
                      <a:r>
                        <a:rPr lang="en-US" sz="1400" dirty="0"/>
                        <a:t># of segregating sites.</a:t>
                      </a:r>
                    </a:p>
                  </a:txBody>
                  <a:tcPr marL="35339" marR="35339" marT="17670" marB="17670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Multiple alleles present, some at low, others at high frequencies</a:t>
                      </a:r>
                    </a:p>
                  </a:txBody>
                  <a:tcPr marL="35339" marR="35339" marT="17670" marB="17670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Balancing selection, sudden population contraction</a:t>
                      </a:r>
                    </a:p>
                  </a:txBody>
                  <a:tcPr marL="35339" marR="35339" marT="17670" marB="17670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2366360" y="374650"/>
            <a:ext cx="41392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dirty="0" err="1">
                <a:solidFill>
                  <a:srgbClr val="DE0000"/>
                </a:solidFill>
                <a:latin typeface="Arial" pitchFamily="34" charset="0"/>
                <a:cs typeface="Arial" pitchFamily="34" charset="0"/>
              </a:rPr>
              <a:t>McDonaldův</a:t>
            </a:r>
            <a:r>
              <a:rPr lang="cs-CZ" sz="2400" dirty="0">
                <a:solidFill>
                  <a:srgbClr val="DE000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cs-CZ" sz="2400" dirty="0" err="1">
                <a:solidFill>
                  <a:srgbClr val="DE0000"/>
                </a:solidFill>
                <a:latin typeface="Arial" pitchFamily="34" charset="0"/>
                <a:cs typeface="Arial" pitchFamily="34" charset="0"/>
              </a:rPr>
              <a:t>Kreitmanův</a:t>
            </a:r>
            <a:r>
              <a:rPr lang="cs-CZ" sz="2400" dirty="0">
                <a:solidFill>
                  <a:srgbClr val="DE0000"/>
                </a:solidFill>
                <a:latin typeface="Arial" pitchFamily="34" charset="0"/>
                <a:cs typeface="Arial" pitchFamily="34" charset="0"/>
              </a:rPr>
              <a:t> test</a:t>
            </a:r>
          </a:p>
        </p:txBody>
      </p:sp>
      <p:sp>
        <p:nvSpPr>
          <p:cNvPr id="5" name="Obdélník 4"/>
          <p:cNvSpPr/>
          <p:nvPr/>
        </p:nvSpPr>
        <p:spPr>
          <a:xfrm>
            <a:off x="527050" y="1102496"/>
            <a:ext cx="7749237" cy="8617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540000">
              <a:spcAft>
                <a:spcPts val="1200"/>
              </a:spcAft>
            </a:pPr>
            <a:r>
              <a:rPr lang="cs-CZ" sz="2000" dirty="0">
                <a:latin typeface="Arial" pitchFamily="34" charset="0"/>
                <a:cs typeface="Arial" pitchFamily="34" charset="0"/>
              </a:rPr>
              <a:t>John H. </a:t>
            </a:r>
            <a:r>
              <a:rPr lang="cs-CZ" sz="2000" dirty="0" err="1">
                <a:latin typeface="Arial" pitchFamily="34" charset="0"/>
                <a:cs typeface="Arial" pitchFamily="34" charset="0"/>
              </a:rPr>
              <a:t>McDonald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000" dirty="0" err="1">
                <a:latin typeface="Arial" pitchFamily="34" charset="0"/>
                <a:cs typeface="Arial" pitchFamily="34" charset="0"/>
              </a:rPr>
              <a:t>and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 Martin </a:t>
            </a:r>
            <a:r>
              <a:rPr lang="cs-CZ" sz="2000" dirty="0" err="1">
                <a:latin typeface="Arial" pitchFamily="34" charset="0"/>
                <a:cs typeface="Arial" pitchFamily="34" charset="0"/>
              </a:rPr>
              <a:t>Kreitman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 (1991):</a:t>
            </a:r>
          </a:p>
          <a:p>
            <a:pPr defTabSz="540000">
              <a:spcAft>
                <a:spcPts val="1200"/>
              </a:spcAft>
            </a:pPr>
            <a:r>
              <a:rPr lang="cs-CZ" sz="2000" dirty="0">
                <a:latin typeface="Arial" pitchFamily="34" charset="0"/>
                <a:cs typeface="Arial" pitchFamily="34" charset="0"/>
              </a:rPr>
              <a:t>srovnání vnitrodruhového polymorfismu a mezidruhové divergence</a:t>
            </a:r>
            <a:endParaRPr lang="cs-CZ" sz="20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3690552" y="5923005"/>
            <a:ext cx="49744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aseline="30000" dirty="0">
                <a:latin typeface="Arial" pitchFamily="34" charset="0"/>
                <a:cs typeface="Arial" pitchFamily="34" charset="0"/>
              </a:rPr>
              <a:t>*)</a:t>
            </a:r>
            <a:r>
              <a:rPr lang="cs-CZ" dirty="0">
                <a:latin typeface="Arial" pitchFamily="34" charset="0"/>
                <a:cs typeface="Arial" pitchFamily="34" charset="0"/>
              </a:rPr>
              <a:t> substituce = u 2 druhů fixována odlišná báze</a:t>
            </a:r>
          </a:p>
        </p:txBody>
      </p:sp>
      <p:sp>
        <p:nvSpPr>
          <p:cNvPr id="7" name="Obdélník 6"/>
          <p:cNvSpPr/>
          <p:nvPr/>
        </p:nvSpPr>
        <p:spPr>
          <a:xfrm>
            <a:off x="527050" y="2367563"/>
            <a:ext cx="6865982" cy="273921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540000">
              <a:spcAft>
                <a:spcPts val="1200"/>
              </a:spcAft>
            </a:pPr>
            <a:r>
              <a:rPr lang="cs-CZ" sz="2000" i="1" dirty="0" err="1">
                <a:latin typeface="Arial" pitchFamily="34" charset="0"/>
                <a:cs typeface="Arial" pitchFamily="34" charset="0"/>
              </a:rPr>
              <a:t>D</a:t>
            </a:r>
            <a:r>
              <a:rPr lang="cs-CZ" sz="2000" baseline="-25000" dirty="0" err="1">
                <a:latin typeface="Arial" pitchFamily="34" charset="0"/>
                <a:cs typeface="Arial" pitchFamily="34" charset="0"/>
              </a:rPr>
              <a:t>s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 = počet synonymních substitucí</a:t>
            </a:r>
            <a:r>
              <a:rPr lang="cs-CZ" sz="2000" baseline="30000" dirty="0">
                <a:latin typeface="Arial" pitchFamily="34" charset="0"/>
                <a:cs typeface="Arial" pitchFamily="34" charset="0"/>
              </a:rPr>
              <a:t>*)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 na sekvenci</a:t>
            </a:r>
            <a:br>
              <a:rPr lang="cs-CZ" sz="2000" dirty="0">
                <a:latin typeface="Arial" pitchFamily="34" charset="0"/>
                <a:cs typeface="Arial" pitchFamily="34" charset="0"/>
              </a:rPr>
            </a:br>
            <a:r>
              <a:rPr lang="cs-CZ" sz="2000" i="1" dirty="0" err="1">
                <a:latin typeface="Arial" pitchFamily="34" charset="0"/>
                <a:cs typeface="Arial" pitchFamily="34" charset="0"/>
              </a:rPr>
              <a:t>D</a:t>
            </a:r>
            <a:r>
              <a:rPr lang="cs-CZ" sz="2000" baseline="-25000" dirty="0" err="1">
                <a:latin typeface="Arial" pitchFamily="34" charset="0"/>
                <a:cs typeface="Arial" pitchFamily="34" charset="0"/>
              </a:rPr>
              <a:t>n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 = počet nesynonymních substitucí na sekvenci</a:t>
            </a:r>
            <a:br>
              <a:rPr lang="cs-CZ" sz="2000" dirty="0">
                <a:latin typeface="Arial" pitchFamily="34" charset="0"/>
                <a:cs typeface="Arial" pitchFamily="34" charset="0"/>
              </a:rPr>
            </a:br>
            <a:r>
              <a:rPr lang="cs-CZ" sz="2000" i="1" dirty="0" err="1">
                <a:latin typeface="Arial" pitchFamily="34" charset="0"/>
                <a:cs typeface="Arial" pitchFamily="34" charset="0"/>
              </a:rPr>
              <a:t>P</a:t>
            </a:r>
            <a:r>
              <a:rPr lang="cs-CZ" sz="2000" baseline="-25000" dirty="0" err="1">
                <a:latin typeface="Arial" pitchFamily="34" charset="0"/>
                <a:cs typeface="Arial" pitchFamily="34" charset="0"/>
              </a:rPr>
              <a:t>s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 = počet synonymních polymorfních pozic na sekvenci</a:t>
            </a:r>
            <a:br>
              <a:rPr lang="cs-CZ" sz="2000" dirty="0">
                <a:latin typeface="Arial" pitchFamily="34" charset="0"/>
                <a:cs typeface="Arial" pitchFamily="34" charset="0"/>
              </a:rPr>
            </a:br>
            <a:r>
              <a:rPr lang="cs-CZ" sz="2000" i="1" dirty="0" err="1">
                <a:latin typeface="Arial" pitchFamily="34" charset="0"/>
                <a:cs typeface="Arial" pitchFamily="34" charset="0"/>
              </a:rPr>
              <a:t>P</a:t>
            </a:r>
            <a:r>
              <a:rPr lang="cs-CZ" sz="2000" baseline="-25000" dirty="0" err="1">
                <a:latin typeface="Arial" pitchFamily="34" charset="0"/>
                <a:cs typeface="Arial" pitchFamily="34" charset="0"/>
              </a:rPr>
              <a:t>n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 = počet nesynonymních polymorfních pozic na sekvenci</a:t>
            </a:r>
            <a:br>
              <a:rPr lang="cs-CZ" sz="2000" dirty="0">
                <a:latin typeface="Arial" pitchFamily="34" charset="0"/>
                <a:cs typeface="Arial" pitchFamily="34" charset="0"/>
              </a:rPr>
            </a:br>
            <a:br>
              <a:rPr lang="cs-CZ" sz="2000" dirty="0">
                <a:latin typeface="Arial" pitchFamily="34" charset="0"/>
                <a:cs typeface="Arial" pitchFamily="34" charset="0"/>
              </a:rPr>
            </a:br>
            <a:r>
              <a:rPr lang="cs-CZ" sz="2400" dirty="0">
                <a:latin typeface="Arial" pitchFamily="34" charset="0"/>
                <a:cs typeface="Arial" pitchFamily="34" charset="0"/>
              </a:rPr>
              <a:t>H</a:t>
            </a:r>
            <a:r>
              <a:rPr lang="cs-CZ" sz="2400" baseline="-25000" dirty="0">
                <a:latin typeface="Arial" pitchFamily="34" charset="0"/>
                <a:cs typeface="Arial" pitchFamily="34" charset="0"/>
              </a:rPr>
              <a:t>0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: </a:t>
            </a:r>
            <a:r>
              <a:rPr lang="cs-CZ" sz="2400" i="1" dirty="0" err="1">
                <a:latin typeface="Arial" pitchFamily="34" charset="0"/>
                <a:cs typeface="Arial" pitchFamily="34" charset="0"/>
              </a:rPr>
              <a:t>D</a:t>
            </a:r>
            <a:r>
              <a:rPr lang="cs-CZ" sz="2400" baseline="-25000" dirty="0" err="1">
                <a:latin typeface="Arial" pitchFamily="34" charset="0"/>
                <a:cs typeface="Arial" pitchFamily="34" charset="0"/>
              </a:rPr>
              <a:t>n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/</a:t>
            </a:r>
            <a:r>
              <a:rPr lang="cs-CZ" sz="2400" i="1" dirty="0" err="1">
                <a:latin typeface="Arial" pitchFamily="34" charset="0"/>
                <a:cs typeface="Arial" pitchFamily="34" charset="0"/>
              </a:rPr>
              <a:t>D</a:t>
            </a:r>
            <a:r>
              <a:rPr lang="cs-CZ" sz="2400" baseline="-25000" dirty="0" err="1">
                <a:latin typeface="Arial" pitchFamily="34" charset="0"/>
                <a:cs typeface="Arial" pitchFamily="34" charset="0"/>
              </a:rPr>
              <a:t>s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 = </a:t>
            </a:r>
            <a:r>
              <a:rPr lang="cs-CZ" sz="2400" i="1" dirty="0" err="1">
                <a:latin typeface="Arial" pitchFamily="34" charset="0"/>
                <a:cs typeface="Arial" pitchFamily="34" charset="0"/>
              </a:rPr>
              <a:t>P</a:t>
            </a:r>
            <a:r>
              <a:rPr lang="cs-CZ" sz="2400" baseline="-25000" dirty="0" err="1">
                <a:latin typeface="Arial" pitchFamily="34" charset="0"/>
                <a:cs typeface="Arial" pitchFamily="34" charset="0"/>
              </a:rPr>
              <a:t>n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/</a:t>
            </a:r>
            <a:r>
              <a:rPr lang="cs-CZ" sz="2400" i="1" dirty="0" err="1">
                <a:latin typeface="Arial" pitchFamily="34" charset="0"/>
                <a:cs typeface="Arial" pitchFamily="34" charset="0"/>
              </a:rPr>
              <a:t>P</a:t>
            </a:r>
            <a:r>
              <a:rPr lang="cs-CZ" sz="2400" baseline="-25000" dirty="0" err="1">
                <a:latin typeface="Arial" pitchFamily="34" charset="0"/>
                <a:cs typeface="Arial" pitchFamily="34" charset="0"/>
              </a:rPr>
              <a:t>s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>
                <a:latin typeface="Arial" pitchFamily="34" charset="0"/>
                <a:cs typeface="Arial" pitchFamily="34" charset="0"/>
                <a:sym typeface="Symbol"/>
              </a:rPr>
              <a:t> neutrální evoluce</a:t>
            </a:r>
            <a:br>
              <a:rPr lang="cs-CZ" sz="2400" dirty="0">
                <a:latin typeface="Arial" pitchFamily="34" charset="0"/>
                <a:cs typeface="Arial" pitchFamily="34" charset="0"/>
                <a:sym typeface="Symbol"/>
              </a:rPr>
            </a:br>
            <a:br>
              <a:rPr lang="cs-CZ" sz="2400" dirty="0">
                <a:latin typeface="Arial" pitchFamily="34" charset="0"/>
                <a:cs typeface="Arial" pitchFamily="34" charset="0"/>
                <a:sym typeface="Symbol"/>
              </a:rPr>
            </a:br>
            <a:r>
              <a:rPr lang="cs-CZ" sz="2400" dirty="0">
                <a:latin typeface="Arial" pitchFamily="34" charset="0"/>
                <a:cs typeface="Arial" pitchFamily="34" charset="0"/>
              </a:rPr>
              <a:t>H</a:t>
            </a:r>
            <a:r>
              <a:rPr lang="cs-CZ" sz="2400" baseline="-25000" dirty="0">
                <a:latin typeface="Arial" pitchFamily="34" charset="0"/>
                <a:cs typeface="Arial" pitchFamily="34" charset="0"/>
              </a:rPr>
              <a:t>1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: </a:t>
            </a:r>
            <a:r>
              <a:rPr lang="cs-CZ" sz="2400" i="1" dirty="0" err="1">
                <a:latin typeface="Arial" pitchFamily="34" charset="0"/>
                <a:cs typeface="Arial" pitchFamily="34" charset="0"/>
              </a:rPr>
              <a:t>D</a:t>
            </a:r>
            <a:r>
              <a:rPr lang="cs-CZ" sz="2400" baseline="-25000" dirty="0" err="1">
                <a:latin typeface="Arial" pitchFamily="34" charset="0"/>
                <a:cs typeface="Arial" pitchFamily="34" charset="0"/>
              </a:rPr>
              <a:t>n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/</a:t>
            </a:r>
            <a:r>
              <a:rPr lang="cs-CZ" sz="2400" i="1" dirty="0" err="1">
                <a:latin typeface="Arial" pitchFamily="34" charset="0"/>
                <a:cs typeface="Arial" pitchFamily="34" charset="0"/>
              </a:rPr>
              <a:t>D</a:t>
            </a:r>
            <a:r>
              <a:rPr lang="cs-CZ" sz="2400" baseline="-25000" dirty="0" err="1">
                <a:latin typeface="Arial" pitchFamily="34" charset="0"/>
                <a:cs typeface="Arial" pitchFamily="34" charset="0"/>
              </a:rPr>
              <a:t>s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 ≠ </a:t>
            </a:r>
            <a:r>
              <a:rPr lang="cs-CZ" sz="2400" i="1" dirty="0" err="1">
                <a:latin typeface="Arial" pitchFamily="34" charset="0"/>
                <a:cs typeface="Arial" pitchFamily="34" charset="0"/>
              </a:rPr>
              <a:t>P</a:t>
            </a:r>
            <a:r>
              <a:rPr lang="cs-CZ" sz="2400" baseline="-25000" dirty="0" err="1">
                <a:latin typeface="Arial" pitchFamily="34" charset="0"/>
                <a:cs typeface="Arial" pitchFamily="34" charset="0"/>
              </a:rPr>
              <a:t>n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/</a:t>
            </a:r>
            <a:r>
              <a:rPr lang="cs-CZ" sz="2400" i="1" dirty="0" err="1">
                <a:latin typeface="Arial" pitchFamily="34" charset="0"/>
                <a:cs typeface="Arial" pitchFamily="34" charset="0"/>
              </a:rPr>
              <a:t>P</a:t>
            </a:r>
            <a:r>
              <a:rPr lang="cs-CZ" sz="2400" baseline="-25000" dirty="0" err="1">
                <a:latin typeface="Arial" pitchFamily="34" charset="0"/>
                <a:cs typeface="Arial" pitchFamily="34" charset="0"/>
              </a:rPr>
              <a:t>s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>
                <a:latin typeface="Arial" pitchFamily="34" charset="0"/>
                <a:cs typeface="Arial" pitchFamily="34" charset="0"/>
                <a:sym typeface="Symbol"/>
              </a:rPr>
              <a:t> selekce</a:t>
            </a:r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527050" y="374650"/>
            <a:ext cx="8406468" cy="18466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540000">
              <a:spcAft>
                <a:spcPts val="1200"/>
              </a:spcAft>
            </a:pPr>
            <a:r>
              <a:rPr lang="cs-CZ" sz="2400" dirty="0">
                <a:solidFill>
                  <a:srgbClr val="DE0000"/>
                </a:solidFill>
                <a:latin typeface="Arial" pitchFamily="34" charset="0"/>
                <a:cs typeface="Arial" pitchFamily="34" charset="0"/>
              </a:rPr>
              <a:t>negativní (purifikující) selekce:</a:t>
            </a:r>
            <a:br>
              <a:rPr lang="cs-CZ" sz="2000" dirty="0">
                <a:solidFill>
                  <a:srgbClr val="DE0000"/>
                </a:solidFill>
                <a:latin typeface="Arial" pitchFamily="34" charset="0"/>
                <a:cs typeface="Arial" pitchFamily="34" charset="0"/>
              </a:rPr>
            </a:br>
            <a:br>
              <a:rPr lang="cs-CZ" sz="2000" dirty="0">
                <a:latin typeface="Arial" pitchFamily="34" charset="0"/>
                <a:cs typeface="Arial" pitchFamily="34" charset="0"/>
              </a:rPr>
            </a:br>
            <a:r>
              <a:rPr lang="cs-CZ" sz="2000" dirty="0">
                <a:latin typeface="Arial" pitchFamily="34" charset="0"/>
                <a:cs typeface="Arial" pitchFamily="34" charset="0"/>
              </a:rPr>
              <a:t>škodlivé mutace silně ovlivňují polymorfismus</a:t>
            </a:r>
          </a:p>
          <a:p>
            <a:pPr defTabSz="540000">
              <a:spcAft>
                <a:spcPts val="1200"/>
              </a:spcAft>
            </a:pPr>
            <a:r>
              <a:rPr lang="en-US" sz="2000" i="1" dirty="0" err="1">
                <a:latin typeface="Arial" pitchFamily="34" charset="0"/>
                <a:cs typeface="Arial" pitchFamily="34" charset="0"/>
              </a:rPr>
              <a:t>D</a:t>
            </a:r>
            <a:r>
              <a:rPr lang="en-US" sz="2000" baseline="-25000" dirty="0" err="1">
                <a:latin typeface="Arial" pitchFamily="34" charset="0"/>
                <a:cs typeface="Arial" pitchFamily="34" charset="0"/>
              </a:rPr>
              <a:t>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/</a:t>
            </a:r>
            <a:r>
              <a:rPr lang="en-US" sz="2000" i="1" dirty="0">
                <a:latin typeface="Arial" pitchFamily="34" charset="0"/>
                <a:cs typeface="Arial" pitchFamily="34" charset="0"/>
              </a:rPr>
              <a:t>D</a:t>
            </a:r>
            <a:r>
              <a:rPr lang="en-US" sz="2000" baseline="-25000" dirty="0">
                <a:latin typeface="Arial" pitchFamily="34" charset="0"/>
                <a:cs typeface="Arial" pitchFamily="34" charset="0"/>
              </a:rPr>
              <a:t>s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 &lt; </a:t>
            </a:r>
            <a:r>
              <a:rPr lang="en-US" sz="2000" i="1" dirty="0" err="1">
                <a:latin typeface="Arial" pitchFamily="34" charset="0"/>
                <a:cs typeface="Arial" pitchFamily="34" charset="0"/>
              </a:rPr>
              <a:t>P</a:t>
            </a:r>
            <a:r>
              <a:rPr lang="en-US" sz="2000" baseline="-25000" dirty="0" err="1">
                <a:latin typeface="Arial" pitchFamily="34" charset="0"/>
                <a:cs typeface="Arial" pitchFamily="34" charset="0"/>
              </a:rPr>
              <a:t>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/</a:t>
            </a:r>
            <a:r>
              <a:rPr lang="en-US" sz="2000" i="1" dirty="0">
                <a:latin typeface="Arial" pitchFamily="34" charset="0"/>
                <a:cs typeface="Arial" pitchFamily="34" charset="0"/>
              </a:rPr>
              <a:t>P</a:t>
            </a:r>
            <a:r>
              <a:rPr lang="en-US" sz="2000" baseline="-25000" dirty="0">
                <a:latin typeface="Arial" pitchFamily="34" charset="0"/>
                <a:cs typeface="Arial" pitchFamily="34" charset="0"/>
              </a:rPr>
              <a:t>s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, tj. poměr nesynonymní/synonymní variability mezi druhy</a:t>
            </a:r>
            <a:br>
              <a:rPr lang="cs-CZ" sz="2000" dirty="0">
                <a:latin typeface="Arial" pitchFamily="34" charset="0"/>
                <a:cs typeface="Arial" pitchFamily="34" charset="0"/>
              </a:rPr>
            </a:br>
            <a:r>
              <a:rPr lang="cs-CZ" sz="2000" dirty="0">
                <a:latin typeface="Arial" pitchFamily="34" charset="0"/>
                <a:cs typeface="Arial" pitchFamily="34" charset="0"/>
              </a:rPr>
              <a:t>	je nižší než poměr nesynonymní/synonymní variability uvnitř druhů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527050" y="2635936"/>
            <a:ext cx="8278228" cy="21544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540000">
              <a:spcAft>
                <a:spcPts val="1200"/>
              </a:spcAft>
            </a:pPr>
            <a:r>
              <a:rPr lang="cs-CZ" sz="2400" dirty="0">
                <a:solidFill>
                  <a:srgbClr val="DE0000"/>
                </a:solidFill>
                <a:latin typeface="Arial" pitchFamily="34" charset="0"/>
                <a:cs typeface="Arial" pitchFamily="34" charset="0"/>
              </a:rPr>
              <a:t>pozitivní selekce:</a:t>
            </a:r>
            <a:br>
              <a:rPr lang="cs-CZ" sz="2000" dirty="0">
                <a:latin typeface="Arial" pitchFamily="34" charset="0"/>
                <a:cs typeface="Arial" pitchFamily="34" charset="0"/>
              </a:rPr>
            </a:br>
            <a:br>
              <a:rPr lang="cs-CZ" sz="2000" dirty="0">
                <a:latin typeface="Arial" pitchFamily="34" charset="0"/>
                <a:cs typeface="Arial" pitchFamily="34" charset="0"/>
              </a:rPr>
            </a:br>
            <a:r>
              <a:rPr lang="cs-CZ" sz="2000" dirty="0">
                <a:latin typeface="Arial" pitchFamily="34" charset="0"/>
                <a:cs typeface="Arial" pitchFamily="34" charset="0"/>
              </a:rPr>
              <a:t>prospěšně mutace se rychle šíří </a:t>
            </a:r>
            <a:r>
              <a:rPr lang="cs-CZ" sz="2000" dirty="0">
                <a:latin typeface="Arial" pitchFamily="34" charset="0"/>
                <a:cs typeface="Arial" pitchFamily="34" charset="0"/>
                <a:sym typeface="Symbol"/>
              </a:rPr>
              <a:t>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 neovlivňují polymorfismus, ale mají</a:t>
            </a:r>
            <a:br>
              <a:rPr lang="cs-CZ" sz="2000" dirty="0">
                <a:latin typeface="Arial" pitchFamily="34" charset="0"/>
                <a:cs typeface="Arial" pitchFamily="34" charset="0"/>
              </a:rPr>
            </a:br>
            <a:r>
              <a:rPr lang="cs-CZ" sz="2000" dirty="0">
                <a:latin typeface="Arial" pitchFamily="34" charset="0"/>
                <a:cs typeface="Arial" pitchFamily="34" charset="0"/>
              </a:rPr>
              <a:t>	vliv na mezidruhovou divergenci</a:t>
            </a:r>
          </a:p>
          <a:p>
            <a:pPr defTabSz="540000">
              <a:spcAft>
                <a:spcPts val="1200"/>
              </a:spcAft>
            </a:pPr>
            <a:r>
              <a:rPr lang="en-US" sz="2000" i="1" dirty="0" err="1">
                <a:latin typeface="Arial" pitchFamily="34" charset="0"/>
                <a:cs typeface="Arial" pitchFamily="34" charset="0"/>
              </a:rPr>
              <a:t>D</a:t>
            </a:r>
            <a:r>
              <a:rPr lang="en-US" sz="2000" baseline="-25000" dirty="0" err="1">
                <a:latin typeface="Arial" pitchFamily="34" charset="0"/>
                <a:cs typeface="Arial" pitchFamily="34" charset="0"/>
              </a:rPr>
              <a:t>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/</a:t>
            </a:r>
            <a:r>
              <a:rPr lang="en-US" sz="2000" i="1" dirty="0">
                <a:latin typeface="Arial" pitchFamily="34" charset="0"/>
                <a:cs typeface="Arial" pitchFamily="34" charset="0"/>
              </a:rPr>
              <a:t>D</a:t>
            </a:r>
            <a:r>
              <a:rPr lang="en-US" sz="2000" baseline="-25000" dirty="0">
                <a:latin typeface="Arial" pitchFamily="34" charset="0"/>
                <a:cs typeface="Arial" pitchFamily="34" charset="0"/>
              </a:rPr>
              <a:t>s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 &gt; </a:t>
            </a:r>
            <a:r>
              <a:rPr lang="en-US" sz="2000" i="1" dirty="0" err="1">
                <a:latin typeface="Arial" pitchFamily="34" charset="0"/>
                <a:cs typeface="Arial" pitchFamily="34" charset="0"/>
              </a:rPr>
              <a:t>P</a:t>
            </a:r>
            <a:r>
              <a:rPr lang="en-US" sz="2000" baseline="-25000" dirty="0" err="1">
                <a:latin typeface="Arial" pitchFamily="34" charset="0"/>
                <a:cs typeface="Arial" pitchFamily="34" charset="0"/>
              </a:rPr>
              <a:t>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/</a:t>
            </a:r>
            <a:r>
              <a:rPr lang="en-US" sz="2000" i="1" dirty="0">
                <a:latin typeface="Arial" pitchFamily="34" charset="0"/>
                <a:cs typeface="Arial" pitchFamily="34" charset="0"/>
              </a:rPr>
              <a:t>P</a:t>
            </a:r>
            <a:r>
              <a:rPr lang="en-US" sz="2000" baseline="-25000" dirty="0">
                <a:latin typeface="Arial" pitchFamily="34" charset="0"/>
                <a:cs typeface="Arial" pitchFamily="34" charset="0"/>
              </a:rPr>
              <a:t>s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, tj. poměr nesynonymní/synonymní variability mezi druhy</a:t>
            </a:r>
            <a:br>
              <a:rPr lang="cs-CZ" sz="2000" dirty="0">
                <a:latin typeface="Arial" pitchFamily="34" charset="0"/>
                <a:cs typeface="Arial" pitchFamily="34" charset="0"/>
              </a:rPr>
            </a:br>
            <a:r>
              <a:rPr lang="cs-CZ" sz="2000" dirty="0">
                <a:latin typeface="Arial" pitchFamily="34" charset="0"/>
                <a:cs typeface="Arial" pitchFamily="34" charset="0"/>
              </a:rPr>
              <a:t>	je vyšší než poměr nesynonymní/synonymní variability uvnitř druhů</a:t>
            </a:r>
          </a:p>
        </p:txBody>
      </p:sp>
      <p:sp>
        <p:nvSpPr>
          <p:cNvPr id="768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pSp>
        <p:nvGrpSpPr>
          <p:cNvPr id="7" name="Skupina 6"/>
          <p:cNvGrpSpPr/>
          <p:nvPr/>
        </p:nvGrpSpPr>
        <p:grpSpPr>
          <a:xfrm>
            <a:off x="527050" y="5317696"/>
            <a:ext cx="6802995" cy="733425"/>
            <a:chOff x="527050" y="5317696"/>
            <a:chExt cx="6802995" cy="733425"/>
          </a:xfrm>
        </p:grpSpPr>
        <p:sp>
          <p:nvSpPr>
            <p:cNvPr id="5" name="TextovéPole 4"/>
            <p:cNvSpPr txBox="1"/>
            <p:nvPr/>
          </p:nvSpPr>
          <p:spPr>
            <a:xfrm>
              <a:off x="527050" y="5461686"/>
              <a:ext cx="490711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400" dirty="0">
                  <a:latin typeface="Arial" pitchFamily="34" charset="0"/>
                  <a:cs typeface="Arial" pitchFamily="34" charset="0"/>
                </a:rPr>
                <a:t>podíl substitucí fixovaných selekcí:</a:t>
              </a:r>
            </a:p>
          </p:txBody>
        </p:sp>
        <p:pic>
          <p:nvPicPr>
            <p:cNvPr id="76801" name="Picture 1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10000" contrast="40000"/>
            </a:blip>
            <a:srcRect/>
            <a:stretch>
              <a:fillRect/>
            </a:stretch>
          </p:blipFill>
          <p:spPr bwMode="auto">
            <a:xfrm>
              <a:off x="5758420" y="5317696"/>
              <a:ext cx="1571625" cy="733425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104627" y="371475"/>
            <a:ext cx="46165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2400" dirty="0">
                <a:solidFill>
                  <a:srgbClr val="DE0000"/>
                </a:solidFill>
                <a:latin typeface="Arial" pitchFamily="34" charset="0"/>
                <a:cs typeface="Arial" pitchFamily="34" charset="0"/>
              </a:rPr>
              <a:t>Testování neutrality vs. </a:t>
            </a:r>
            <a:r>
              <a:rPr lang="cs-CZ" sz="2400">
                <a:solidFill>
                  <a:srgbClr val="DE0000"/>
                </a:solidFill>
                <a:latin typeface="Arial" pitchFamily="34" charset="0"/>
                <a:cs typeface="Arial" pitchFamily="34" charset="0"/>
              </a:rPr>
              <a:t>selekce</a:t>
            </a:r>
            <a:endParaRPr lang="cs-CZ" sz="2400" dirty="0">
              <a:solidFill>
                <a:srgbClr val="DE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527050" y="1392195"/>
            <a:ext cx="8510663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540000">
              <a:spcAft>
                <a:spcPts val="1200"/>
              </a:spcAft>
            </a:pPr>
            <a:r>
              <a:rPr lang="cs-CZ" sz="2000" dirty="0">
                <a:latin typeface="Arial" pitchFamily="34" charset="0"/>
                <a:cs typeface="Arial" pitchFamily="34" charset="0"/>
              </a:rPr>
              <a:t>základní mírou relativního významu selekce a driftu je poměr </a:t>
            </a:r>
            <a:r>
              <a:rPr lang="cs-CZ" sz="2000" i="1" dirty="0" err="1">
                <a:solidFill>
                  <a:srgbClr val="DE0000"/>
                </a:solidFill>
                <a:latin typeface="Arial" pitchFamily="34" charset="0"/>
                <a:cs typeface="Arial" pitchFamily="34" charset="0"/>
              </a:rPr>
              <a:t>dN</a:t>
            </a:r>
            <a:r>
              <a:rPr lang="cs-CZ" sz="2000" i="1" dirty="0">
                <a:solidFill>
                  <a:srgbClr val="DE0000"/>
                </a:solidFill>
                <a:latin typeface="Arial" pitchFamily="34" charset="0"/>
                <a:cs typeface="Arial" pitchFamily="34" charset="0"/>
              </a:rPr>
              <a:t>/</a:t>
            </a:r>
            <a:r>
              <a:rPr lang="cs-CZ" sz="2000" i="1" dirty="0" err="1">
                <a:solidFill>
                  <a:srgbClr val="DE0000"/>
                </a:solidFill>
                <a:latin typeface="Arial" pitchFamily="34" charset="0"/>
                <a:cs typeface="Arial" pitchFamily="34" charset="0"/>
              </a:rPr>
              <a:t>dS</a:t>
            </a:r>
            <a:r>
              <a:rPr lang="cs-CZ" sz="2000" dirty="0">
                <a:solidFill>
                  <a:srgbClr val="DE000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cs-CZ" sz="2000" i="1" dirty="0">
                <a:solidFill>
                  <a:srgbClr val="DE0000"/>
                </a:solidFill>
                <a:latin typeface="Arial" pitchFamily="34" charset="0"/>
                <a:cs typeface="Arial" pitchFamily="34" charset="0"/>
                <a:sym typeface="Symbol"/>
              </a:rPr>
              <a:t></a:t>
            </a:r>
            <a:r>
              <a:rPr lang="cs-CZ" sz="2000" dirty="0">
                <a:solidFill>
                  <a:srgbClr val="DE000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cs-CZ" sz="2000" i="1" dirty="0">
              <a:solidFill>
                <a:srgbClr val="DE0000"/>
              </a:solidFill>
              <a:latin typeface="Arial" pitchFamily="34" charset="0"/>
              <a:cs typeface="Arial" pitchFamily="34" charset="0"/>
            </a:endParaRPr>
          </a:p>
          <a:p>
            <a:pPr defTabSz="540000">
              <a:spcAft>
                <a:spcPts val="1200"/>
              </a:spcAft>
            </a:pPr>
            <a:br>
              <a:rPr lang="cs-CZ" sz="2000" dirty="0">
                <a:latin typeface="Arial" pitchFamily="34" charset="0"/>
                <a:cs typeface="Arial" pitchFamily="34" charset="0"/>
              </a:rPr>
            </a:br>
            <a:r>
              <a:rPr lang="cs-CZ" sz="2000" i="1" dirty="0">
                <a:latin typeface="Arial" pitchFamily="34" charset="0"/>
                <a:cs typeface="Arial" pitchFamily="34" charset="0"/>
              </a:rPr>
              <a:t>dN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 (</a:t>
            </a:r>
            <a:r>
              <a:rPr lang="cs-CZ" sz="2000" i="1" dirty="0">
                <a:latin typeface="Arial" pitchFamily="34" charset="0"/>
                <a:cs typeface="Arial" pitchFamily="34" charset="0"/>
              </a:rPr>
              <a:t>d</a:t>
            </a:r>
            <a:r>
              <a:rPr lang="cs-CZ" sz="2000" i="1" baseline="-25000" dirty="0">
                <a:latin typeface="Arial" pitchFamily="34" charset="0"/>
                <a:cs typeface="Arial" pitchFamily="34" charset="0"/>
              </a:rPr>
              <a:t>N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cs-CZ" sz="2000" i="1" dirty="0">
                <a:latin typeface="Arial" pitchFamily="34" charset="0"/>
                <a:cs typeface="Arial" pitchFamily="34" charset="0"/>
              </a:rPr>
              <a:t>K</a:t>
            </a:r>
            <a:r>
              <a:rPr lang="cs-CZ" sz="2000" i="1" baseline="-25000" dirty="0">
                <a:latin typeface="Arial" pitchFamily="34" charset="0"/>
                <a:cs typeface="Arial" pitchFamily="34" charset="0"/>
              </a:rPr>
              <a:t>a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) = průměrný počet nukleotidových rozdílů mezi sekvencemi</a:t>
            </a:r>
            <a:br>
              <a:rPr lang="cs-CZ" sz="2000" dirty="0">
                <a:latin typeface="Arial" pitchFamily="34" charset="0"/>
                <a:cs typeface="Arial" pitchFamily="34" charset="0"/>
              </a:rPr>
            </a:br>
            <a:r>
              <a:rPr lang="cs-CZ" sz="2000" dirty="0">
                <a:latin typeface="Arial" pitchFamily="34" charset="0"/>
                <a:cs typeface="Arial" pitchFamily="34" charset="0"/>
              </a:rPr>
              <a:t>	</a:t>
            </a:r>
            <a:r>
              <a:rPr lang="cs-CZ" sz="2000" i="1" dirty="0">
                <a:latin typeface="Arial" pitchFamily="34" charset="0"/>
                <a:cs typeface="Arial" pitchFamily="34" charset="0"/>
              </a:rPr>
              <a:t>na 1 nesynonymní pozici</a:t>
            </a:r>
            <a:endParaRPr lang="cs-CZ" sz="2000" dirty="0">
              <a:latin typeface="Arial" pitchFamily="34" charset="0"/>
              <a:cs typeface="Arial" pitchFamily="34" charset="0"/>
            </a:endParaRPr>
          </a:p>
          <a:p>
            <a:pPr defTabSz="540000">
              <a:spcAft>
                <a:spcPts val="1200"/>
              </a:spcAft>
            </a:pPr>
            <a:r>
              <a:rPr lang="cs-CZ" sz="2000" dirty="0">
                <a:latin typeface="Arial" pitchFamily="34" charset="0"/>
                <a:cs typeface="Arial" pitchFamily="34" charset="0"/>
              </a:rPr>
              <a:t>měří míru rozdílnosti 2 </a:t>
            </a:r>
            <a:r>
              <a:rPr lang="cs-CZ" sz="2000" dirty="0" err="1">
                <a:latin typeface="Arial" pitchFamily="34" charset="0"/>
                <a:cs typeface="Arial" pitchFamily="34" charset="0"/>
              </a:rPr>
              <a:t>homologních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 kódujících sekvencí z hlediska</a:t>
            </a:r>
            <a:br>
              <a:rPr lang="cs-CZ" sz="2000" dirty="0">
                <a:latin typeface="Arial" pitchFamily="34" charset="0"/>
                <a:cs typeface="Arial" pitchFamily="34" charset="0"/>
              </a:rPr>
            </a:br>
            <a:r>
              <a:rPr lang="cs-CZ" sz="2000" dirty="0">
                <a:latin typeface="Arial" pitchFamily="34" charset="0"/>
                <a:cs typeface="Arial" pitchFamily="34" charset="0"/>
              </a:rPr>
              <a:t>	aminokyselin, tj. do jaké míry se liší v nesynonymních pozicích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527050" y="4197177"/>
            <a:ext cx="810831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540000">
              <a:spcAft>
                <a:spcPts val="1200"/>
              </a:spcAft>
            </a:pPr>
            <a:r>
              <a:rPr lang="cs-CZ" sz="2000" i="1" dirty="0">
                <a:latin typeface="Arial" pitchFamily="34" charset="0"/>
                <a:cs typeface="Arial" pitchFamily="34" charset="0"/>
              </a:rPr>
              <a:t>dS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 (</a:t>
            </a:r>
            <a:r>
              <a:rPr lang="cs-CZ" sz="2000" i="1" dirty="0">
                <a:latin typeface="Arial" pitchFamily="34" charset="0"/>
                <a:cs typeface="Arial" pitchFamily="34" charset="0"/>
              </a:rPr>
              <a:t>d</a:t>
            </a:r>
            <a:r>
              <a:rPr lang="cs-CZ" sz="2000" i="1" baseline="-25000" dirty="0">
                <a:latin typeface="Arial" pitchFamily="34" charset="0"/>
                <a:cs typeface="Arial" pitchFamily="34" charset="0"/>
              </a:rPr>
              <a:t>S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cs-CZ" sz="2000" i="1" dirty="0">
                <a:latin typeface="Arial" pitchFamily="34" charset="0"/>
                <a:cs typeface="Arial" pitchFamily="34" charset="0"/>
              </a:rPr>
              <a:t>K</a:t>
            </a:r>
            <a:r>
              <a:rPr lang="cs-CZ" sz="2000" i="1" baseline="-25000" dirty="0">
                <a:latin typeface="Arial" pitchFamily="34" charset="0"/>
                <a:cs typeface="Arial" pitchFamily="34" charset="0"/>
              </a:rPr>
              <a:t>s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) = průměrný počet nukleotidových rozdílů mezi sekvencemi</a:t>
            </a:r>
            <a:br>
              <a:rPr lang="cs-CZ" sz="2000" dirty="0">
                <a:latin typeface="Arial" pitchFamily="34" charset="0"/>
                <a:cs typeface="Arial" pitchFamily="34" charset="0"/>
              </a:rPr>
            </a:br>
            <a:r>
              <a:rPr lang="cs-CZ" sz="2000" dirty="0">
                <a:latin typeface="Arial" pitchFamily="34" charset="0"/>
                <a:cs typeface="Arial" pitchFamily="34" charset="0"/>
              </a:rPr>
              <a:t>	</a:t>
            </a:r>
            <a:r>
              <a:rPr lang="cs-CZ" sz="2000" i="1" dirty="0">
                <a:latin typeface="Arial" pitchFamily="34" charset="0"/>
                <a:cs typeface="Arial" pitchFamily="34" charset="0"/>
              </a:rPr>
              <a:t>na 1 synonymní pozici</a:t>
            </a:r>
            <a:endParaRPr lang="cs-CZ" sz="2000" dirty="0">
              <a:latin typeface="Arial" pitchFamily="34" charset="0"/>
              <a:cs typeface="Arial" pitchFamily="34" charset="0"/>
            </a:endParaRPr>
          </a:p>
          <a:p>
            <a:pPr defTabSz="540000">
              <a:spcAft>
                <a:spcPts val="1200"/>
              </a:spcAft>
            </a:pPr>
            <a:r>
              <a:rPr lang="cs-CZ" sz="2000" dirty="0">
                <a:latin typeface="Arial" pitchFamily="34" charset="0"/>
                <a:cs typeface="Arial" pitchFamily="34" charset="0"/>
              </a:rPr>
              <a:t>měří míru rozdílnosti 2 </a:t>
            </a:r>
            <a:r>
              <a:rPr lang="cs-CZ" sz="2000" dirty="0" err="1">
                <a:latin typeface="Arial" pitchFamily="34" charset="0"/>
                <a:cs typeface="Arial" pitchFamily="34" charset="0"/>
              </a:rPr>
              <a:t>homologních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 kódujících sekvencí z hlediska</a:t>
            </a:r>
            <a:br>
              <a:rPr lang="cs-CZ" sz="2000" dirty="0">
                <a:latin typeface="Arial" pitchFamily="34" charset="0"/>
                <a:cs typeface="Arial" pitchFamily="34" charset="0"/>
              </a:rPr>
            </a:br>
            <a:r>
              <a:rPr lang="cs-CZ" sz="2000" dirty="0">
                <a:latin typeface="Arial" pitchFamily="34" charset="0"/>
                <a:cs typeface="Arial" pitchFamily="34" charset="0"/>
              </a:rPr>
              <a:t>	tichých </a:t>
            </a:r>
            <a:r>
              <a:rPr lang="cs-CZ" sz="2000" dirty="0" err="1">
                <a:latin typeface="Arial" pitchFamily="34" charset="0"/>
                <a:cs typeface="Arial" pitchFamily="34" charset="0"/>
              </a:rPr>
              <a:t>substitutcí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, tj. do jaké míry se liší v synonymních pozicích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527050" y="374650"/>
            <a:ext cx="8052204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540000">
              <a:spcAft>
                <a:spcPts val="1200"/>
              </a:spcAft>
            </a:pPr>
            <a:r>
              <a:rPr lang="cs-CZ" sz="2000" dirty="0">
                <a:latin typeface="Arial" pitchFamily="34" charset="0"/>
                <a:cs typeface="Arial" pitchFamily="34" charset="0"/>
              </a:rPr>
              <a:t>Problémy MKT: </a:t>
            </a:r>
          </a:p>
          <a:p>
            <a:pPr defTabSz="540000">
              <a:spcAft>
                <a:spcPts val="1200"/>
              </a:spcAft>
            </a:pPr>
            <a:r>
              <a:rPr lang="cs-CZ" sz="2000" dirty="0">
                <a:latin typeface="Arial" pitchFamily="34" charset="0"/>
                <a:cs typeface="Arial" pitchFamily="34" charset="0"/>
              </a:rPr>
              <a:t>podhodnocení </a:t>
            </a:r>
            <a:r>
              <a:rPr lang="cs-CZ" sz="2000" i="1" dirty="0">
                <a:latin typeface="Arial" pitchFamily="34" charset="0"/>
                <a:cs typeface="Arial" pitchFamily="34" charset="0"/>
                <a:sym typeface="Symbol"/>
              </a:rPr>
              <a:t></a:t>
            </a:r>
            <a:r>
              <a:rPr lang="cs-CZ" sz="2000" dirty="0">
                <a:latin typeface="Arial" pitchFamily="34" charset="0"/>
                <a:cs typeface="Arial" pitchFamily="34" charset="0"/>
                <a:sym typeface="Symbol"/>
              </a:rPr>
              <a:t> v důsledku existence mírně škodlivých mutací,</a:t>
            </a:r>
            <a:br>
              <a:rPr lang="cs-CZ" sz="2000" dirty="0">
                <a:latin typeface="Arial" pitchFamily="34" charset="0"/>
                <a:cs typeface="Arial" pitchFamily="34" charset="0"/>
                <a:sym typeface="Symbol"/>
              </a:rPr>
            </a:br>
            <a:r>
              <a:rPr lang="cs-CZ" sz="2000" dirty="0">
                <a:latin typeface="Arial" pitchFamily="34" charset="0"/>
                <a:cs typeface="Arial" pitchFamily="34" charset="0"/>
                <a:sym typeface="Symbol"/>
              </a:rPr>
              <a:t>	odlišných mutačních rychlostí v různých částech genomu,</a:t>
            </a:r>
            <a:br>
              <a:rPr lang="cs-CZ" sz="2000" dirty="0">
                <a:latin typeface="Arial" pitchFamily="34" charset="0"/>
                <a:cs typeface="Arial" pitchFamily="34" charset="0"/>
                <a:sym typeface="Symbol"/>
              </a:rPr>
            </a:br>
            <a:r>
              <a:rPr lang="cs-CZ" sz="2000" dirty="0">
                <a:latin typeface="Arial" pitchFamily="34" charset="0"/>
                <a:cs typeface="Arial" pitchFamily="34" charset="0"/>
                <a:sym typeface="Symbol"/>
              </a:rPr>
              <a:t>	proměnlivosti v </a:t>
            </a:r>
            <a:r>
              <a:rPr lang="cs-CZ" sz="2000" dirty="0" err="1">
                <a:latin typeface="Arial" pitchFamily="34" charset="0"/>
                <a:cs typeface="Arial" pitchFamily="34" charset="0"/>
                <a:sym typeface="Symbol"/>
              </a:rPr>
              <a:t>koalescenčních</a:t>
            </a:r>
            <a:r>
              <a:rPr lang="cs-CZ" sz="2000" dirty="0">
                <a:latin typeface="Arial" pitchFamily="34" charset="0"/>
                <a:cs typeface="Arial" pitchFamily="34" charset="0"/>
                <a:sym typeface="Symbol"/>
              </a:rPr>
              <a:t> historiích různých částí genomu,</a:t>
            </a:r>
            <a:br>
              <a:rPr lang="cs-CZ" sz="2000" dirty="0">
                <a:latin typeface="Arial" pitchFamily="34" charset="0"/>
                <a:cs typeface="Arial" pitchFamily="34" charset="0"/>
                <a:sym typeface="Symbol"/>
              </a:rPr>
            </a:br>
            <a:r>
              <a:rPr lang="cs-CZ" sz="2000" dirty="0">
                <a:latin typeface="Arial" pitchFamily="34" charset="0"/>
                <a:cs typeface="Arial" pitchFamily="34" charset="0"/>
                <a:sym typeface="Symbol"/>
              </a:rPr>
              <a:t>	změn v efektivní velikosti populace</a:t>
            </a:r>
          </a:p>
          <a:p>
            <a:pPr defTabSz="540000">
              <a:spcAft>
                <a:spcPts val="1200"/>
              </a:spcAft>
            </a:pPr>
            <a:r>
              <a:rPr lang="cs-CZ" sz="2000" dirty="0">
                <a:latin typeface="Arial" pitchFamily="34" charset="0"/>
                <a:cs typeface="Arial" pitchFamily="34" charset="0"/>
                <a:sym typeface="Symbol"/>
              </a:rPr>
              <a:t> tyto problémy ale neznamenají, že MKT považován za nespolehlivý</a:t>
            </a:r>
            <a:br>
              <a:rPr lang="cs-CZ" sz="2000" dirty="0">
                <a:latin typeface="Arial" pitchFamily="34" charset="0"/>
                <a:cs typeface="Arial" pitchFamily="34" charset="0"/>
                <a:sym typeface="Symbol"/>
              </a:rPr>
            </a:br>
            <a:endParaRPr lang="cs-CZ" sz="2000" dirty="0">
              <a:latin typeface="Arial" pitchFamily="34" charset="0"/>
              <a:cs typeface="Arial" pitchFamily="34" charset="0"/>
              <a:sym typeface="Symbol"/>
            </a:endParaRPr>
          </a:p>
          <a:p>
            <a:pPr defTabSz="540000">
              <a:spcAft>
                <a:spcPts val="1200"/>
              </a:spcAft>
            </a:pPr>
            <a:r>
              <a:rPr lang="cs-CZ" sz="2000" dirty="0">
                <a:latin typeface="Arial" pitchFamily="34" charset="0"/>
                <a:cs typeface="Arial" pitchFamily="34" charset="0"/>
                <a:sym typeface="Symbol"/>
              </a:rPr>
              <a:t>další potenciální problém: </a:t>
            </a:r>
            <a:r>
              <a:rPr lang="cs-CZ" sz="2000" i="1" dirty="0" err="1">
                <a:latin typeface="Arial" pitchFamily="34" charset="0"/>
                <a:cs typeface="Arial" pitchFamily="34" charset="0"/>
                <a:sym typeface="Symbol"/>
              </a:rPr>
              <a:t>infinite</a:t>
            </a:r>
            <a:r>
              <a:rPr lang="cs-CZ" sz="2000" i="1" dirty="0">
                <a:latin typeface="Arial" pitchFamily="34" charset="0"/>
                <a:cs typeface="Arial" pitchFamily="34" charset="0"/>
                <a:sym typeface="Symbol"/>
              </a:rPr>
              <a:t>-</a:t>
            </a:r>
            <a:r>
              <a:rPr lang="cs-CZ" sz="2000" i="1" dirty="0" err="1">
                <a:latin typeface="Arial" pitchFamily="34" charset="0"/>
                <a:cs typeface="Arial" pitchFamily="34" charset="0"/>
                <a:sym typeface="Symbol"/>
              </a:rPr>
              <a:t>sites</a:t>
            </a:r>
            <a:r>
              <a:rPr lang="cs-CZ" sz="2000" i="1" dirty="0">
                <a:latin typeface="Arial" pitchFamily="34" charset="0"/>
                <a:cs typeface="Arial" pitchFamily="34" charset="0"/>
                <a:sym typeface="Symbol"/>
              </a:rPr>
              <a:t> model</a:t>
            </a:r>
            <a:endParaRPr lang="cs-CZ" sz="2000" dirty="0">
              <a:latin typeface="Arial" pitchFamily="34" charset="0"/>
              <a:cs typeface="Arial" pitchFamily="34" charset="0"/>
              <a:sym typeface="Symbol"/>
            </a:endParaRPr>
          </a:p>
          <a:p>
            <a:pPr defTabSz="324000">
              <a:spcAft>
                <a:spcPts val="1200"/>
              </a:spcAft>
            </a:pPr>
            <a:r>
              <a:rPr lang="cs-CZ" sz="2000" dirty="0">
                <a:latin typeface="Arial" pitchFamily="34" charset="0"/>
                <a:cs typeface="Arial" pitchFamily="34" charset="0"/>
                <a:sym typeface="Symbol"/>
              </a:rPr>
              <a:t> často odchylky od modelu uvnitř druhů, tím větší v mezidruhových </a:t>
            </a:r>
            <a:br>
              <a:rPr lang="cs-CZ" sz="2000" dirty="0">
                <a:latin typeface="Arial" pitchFamily="34" charset="0"/>
                <a:cs typeface="Arial" pitchFamily="34" charset="0"/>
                <a:sym typeface="Symbol"/>
              </a:rPr>
            </a:br>
            <a:r>
              <a:rPr lang="cs-CZ" sz="2000" dirty="0">
                <a:latin typeface="Arial" pitchFamily="34" charset="0"/>
                <a:cs typeface="Arial" pitchFamily="34" charset="0"/>
                <a:sym typeface="Symbol"/>
              </a:rPr>
              <a:t>	srovnáních</a:t>
            </a:r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27050" y="374650"/>
            <a:ext cx="49792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>
                <a:solidFill>
                  <a:srgbClr val="DE0000"/>
                </a:solidFill>
                <a:latin typeface="Arial" pitchFamily="34" charset="0"/>
                <a:cs typeface="Arial" pitchFamily="34" charset="0"/>
              </a:rPr>
              <a:t>Detekce selekce na úrovni kodonů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527050" y="1252151"/>
            <a:ext cx="8271816" cy="38164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>
                <a:latin typeface="Arial" pitchFamily="34" charset="0"/>
                <a:cs typeface="Arial" pitchFamily="34" charset="0"/>
              </a:rPr>
              <a:t>Které kodony pod pozitivní/negativní selekcí?</a:t>
            </a:r>
          </a:p>
          <a:p>
            <a:pPr defTabSz="540000">
              <a:spcBef>
                <a:spcPts val="1200"/>
              </a:spcBef>
            </a:pPr>
            <a:r>
              <a:rPr lang="cs-CZ" sz="2000" dirty="0">
                <a:latin typeface="Arial" pitchFamily="34" charset="0"/>
                <a:cs typeface="Arial" pitchFamily="34" charset="0"/>
              </a:rPr>
              <a:t>substituční model, fylogenetický strom, výpočet </a:t>
            </a:r>
            <a:r>
              <a:rPr lang="cs-CZ" sz="2000" i="1" dirty="0" err="1">
                <a:latin typeface="Arial" pitchFamily="34" charset="0"/>
                <a:cs typeface="Arial" pitchFamily="34" charset="0"/>
              </a:rPr>
              <a:t>dN</a:t>
            </a:r>
            <a:r>
              <a:rPr lang="cs-CZ" sz="2000" i="1" dirty="0">
                <a:latin typeface="Arial" pitchFamily="34" charset="0"/>
                <a:cs typeface="Arial" pitchFamily="34" charset="0"/>
              </a:rPr>
              <a:t>/</a:t>
            </a:r>
            <a:r>
              <a:rPr lang="cs-CZ" sz="2000" i="1" dirty="0" err="1">
                <a:latin typeface="Arial" pitchFamily="34" charset="0"/>
                <a:cs typeface="Arial" pitchFamily="34" charset="0"/>
              </a:rPr>
              <a:t>dS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 pro každý kodon</a:t>
            </a:r>
          </a:p>
          <a:p>
            <a:pPr defTabSz="540000">
              <a:spcBef>
                <a:spcPts val="1200"/>
              </a:spcBef>
            </a:pPr>
            <a:r>
              <a:rPr lang="cs-CZ" sz="2000" dirty="0">
                <a:latin typeface="Arial" pitchFamily="34" charset="0"/>
                <a:cs typeface="Arial" pitchFamily="34" charset="0"/>
              </a:rPr>
              <a:t>v případě sekvencí složených z více jedinců (např. viry) odhad	pozitivní</a:t>
            </a:r>
            <a:br>
              <a:rPr lang="cs-CZ" sz="2000" dirty="0">
                <a:latin typeface="Arial" pitchFamily="34" charset="0"/>
                <a:cs typeface="Arial" pitchFamily="34" charset="0"/>
              </a:rPr>
            </a:br>
            <a:r>
              <a:rPr lang="cs-CZ" sz="2000" dirty="0">
                <a:latin typeface="Arial" pitchFamily="34" charset="0"/>
                <a:cs typeface="Arial" pitchFamily="34" charset="0"/>
              </a:rPr>
              <a:t>	selekce na úrovni populace</a:t>
            </a:r>
            <a:br>
              <a:rPr lang="cs-CZ" sz="2000" dirty="0">
                <a:latin typeface="Arial" pitchFamily="34" charset="0"/>
                <a:cs typeface="Arial" pitchFamily="34" charset="0"/>
              </a:rPr>
            </a:br>
            <a:endParaRPr lang="cs-CZ" sz="2000" dirty="0">
              <a:latin typeface="Arial" pitchFamily="34" charset="0"/>
              <a:cs typeface="Arial" pitchFamily="34" charset="0"/>
            </a:endParaRPr>
          </a:p>
          <a:p>
            <a:pPr defTabSz="540000">
              <a:spcBef>
                <a:spcPts val="1200"/>
              </a:spcBef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Kdy v minulosti selekce působila?</a:t>
            </a:r>
          </a:p>
          <a:p>
            <a:pPr defTabSz="540000">
              <a:spcBef>
                <a:spcPts val="1200"/>
              </a:spcBef>
            </a:pPr>
            <a:r>
              <a:rPr lang="cs-CZ" sz="2000" i="1" dirty="0" err="1">
                <a:latin typeface="Arial" pitchFamily="34" charset="0"/>
                <a:cs typeface="Arial" pitchFamily="34" charset="0"/>
              </a:rPr>
              <a:t>dN</a:t>
            </a:r>
            <a:r>
              <a:rPr lang="cs-CZ" sz="2000" i="1" dirty="0">
                <a:latin typeface="Arial" pitchFamily="34" charset="0"/>
                <a:cs typeface="Arial" pitchFamily="34" charset="0"/>
              </a:rPr>
              <a:t>/</a:t>
            </a:r>
            <a:r>
              <a:rPr lang="cs-CZ" sz="2000" i="1" dirty="0" err="1">
                <a:latin typeface="Arial" pitchFamily="34" charset="0"/>
                <a:cs typeface="Arial" pitchFamily="34" charset="0"/>
              </a:rPr>
              <a:t>dS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 mapováno na jednotlivé větve fylogenetického stromu</a:t>
            </a:r>
            <a:br>
              <a:rPr lang="cs-CZ" sz="2000" dirty="0">
                <a:latin typeface="Arial" pitchFamily="34" charset="0"/>
                <a:cs typeface="Arial" pitchFamily="34" charset="0"/>
              </a:rPr>
            </a:br>
            <a:endParaRPr lang="cs-CZ" sz="2000" dirty="0">
              <a:latin typeface="Arial" pitchFamily="34" charset="0"/>
              <a:cs typeface="Arial" pitchFamily="34" charset="0"/>
            </a:endParaRPr>
          </a:p>
          <a:p>
            <a:pPr defTabSz="540000">
              <a:spcBef>
                <a:spcPts val="1200"/>
              </a:spcBef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Působí selekce uvnitř rekombinujících fragmentů?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527050" y="5618205"/>
            <a:ext cx="72591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>
                <a:latin typeface="Arial" pitchFamily="34" charset="0"/>
                <a:cs typeface="Arial" pitchFamily="34" charset="0"/>
              </a:rPr>
              <a:t>např. program </a:t>
            </a:r>
            <a:r>
              <a:rPr lang="cs-CZ" sz="2400" dirty="0" err="1">
                <a:latin typeface="Arial" pitchFamily="34" charset="0"/>
                <a:cs typeface="Arial" pitchFamily="34" charset="0"/>
              </a:rPr>
              <a:t>Datamonkey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(http://www.</a:t>
            </a:r>
            <a:r>
              <a:rPr lang="cs-CZ" sz="2000" dirty="0" err="1">
                <a:latin typeface="Arial" pitchFamily="34" charset="0"/>
                <a:cs typeface="Arial" pitchFamily="34" charset="0"/>
              </a:rPr>
              <a:t>datamonkey.org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)</a:t>
            </a:r>
            <a:endParaRPr lang="cs-CZ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27050" y="374650"/>
            <a:ext cx="23230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540000">
              <a:spcAft>
                <a:spcPts val="1200"/>
              </a:spcAft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Výpočet </a:t>
            </a:r>
            <a:r>
              <a:rPr lang="cs-CZ" sz="2400" i="1" dirty="0" err="1">
                <a:latin typeface="Arial" pitchFamily="34" charset="0"/>
                <a:cs typeface="Arial" pitchFamily="34" charset="0"/>
              </a:rPr>
              <a:t>dN</a:t>
            </a:r>
            <a:r>
              <a:rPr lang="cs-CZ" sz="2400" i="1" dirty="0">
                <a:latin typeface="Arial" pitchFamily="34" charset="0"/>
                <a:cs typeface="Arial" pitchFamily="34" charset="0"/>
              </a:rPr>
              <a:t>/</a:t>
            </a:r>
            <a:r>
              <a:rPr lang="cs-CZ" sz="2400" i="1" dirty="0" err="1">
                <a:latin typeface="Arial" pitchFamily="34" charset="0"/>
                <a:cs typeface="Arial" pitchFamily="34" charset="0"/>
              </a:rPr>
              <a:t>dS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: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7050" y="1181072"/>
            <a:ext cx="7694312" cy="11397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7050" y="3514211"/>
            <a:ext cx="2768085" cy="1121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>
            <a:off x="527050" y="2775979"/>
            <a:ext cx="43172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540000">
              <a:spcAft>
                <a:spcPts val="1200"/>
              </a:spcAft>
            </a:pPr>
            <a:r>
              <a:rPr lang="cs-CZ" sz="2000" dirty="0">
                <a:latin typeface="Arial" pitchFamily="34" charset="0"/>
                <a:cs typeface="Arial" pitchFamily="34" charset="0"/>
              </a:rPr>
              <a:t>přepsáno do sekvencí aminokyselin:</a:t>
            </a:r>
          </a:p>
        </p:txBody>
      </p:sp>
      <p:sp>
        <p:nvSpPr>
          <p:cNvPr id="6" name="AutoShape 23"/>
          <p:cNvSpPr>
            <a:spLocks noChangeArrowheads="1"/>
          </p:cNvSpPr>
          <p:nvPr/>
        </p:nvSpPr>
        <p:spPr bwMode="auto">
          <a:xfrm>
            <a:off x="3560230" y="3742043"/>
            <a:ext cx="1415423" cy="665200"/>
          </a:xfrm>
          <a:prstGeom prst="wedgeRectCallout">
            <a:avLst>
              <a:gd name="adj1" fmla="val -102335"/>
              <a:gd name="adj2" fmla="val -6880"/>
            </a:avLst>
          </a:prstGeom>
          <a:solidFill>
            <a:schemeClr val="bg1">
              <a:lumMod val="95000"/>
            </a:schemeClr>
          </a:solidFill>
          <a:ln w="6350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1600" dirty="0">
                <a:latin typeface="Arial" pitchFamily="34" charset="0"/>
                <a:sym typeface="Symbol" pitchFamily="18" charset="2"/>
              </a:rPr>
              <a:t>nesynonymní záměny</a:t>
            </a:r>
          </a:p>
        </p:txBody>
      </p:sp>
      <p:sp>
        <p:nvSpPr>
          <p:cNvPr id="7" name="AutoShape 23"/>
          <p:cNvSpPr>
            <a:spLocks noChangeArrowheads="1"/>
          </p:cNvSpPr>
          <p:nvPr/>
        </p:nvSpPr>
        <p:spPr bwMode="auto">
          <a:xfrm>
            <a:off x="7419659" y="607546"/>
            <a:ext cx="1254786" cy="488087"/>
          </a:xfrm>
          <a:prstGeom prst="wedgeRectCallout">
            <a:avLst>
              <a:gd name="adj1" fmla="val -32744"/>
              <a:gd name="adj2" fmla="val 170337"/>
            </a:avLst>
          </a:prstGeom>
          <a:solidFill>
            <a:schemeClr val="bg1">
              <a:lumMod val="95000"/>
            </a:schemeClr>
          </a:solidFill>
          <a:ln w="6350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1600" dirty="0">
                <a:latin typeface="Arial" pitchFamily="34" charset="0"/>
                <a:sym typeface="Symbol" pitchFamily="18" charset="2"/>
              </a:rPr>
              <a:t>substituce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527050" y="5087634"/>
            <a:ext cx="8275022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540000">
              <a:spcAft>
                <a:spcPts val="1200"/>
              </a:spcAft>
            </a:pPr>
            <a:r>
              <a:rPr lang="cs-CZ" sz="2000" dirty="0">
                <a:latin typeface="Arial" pitchFamily="34" charset="0"/>
                <a:cs typeface="Arial" pitchFamily="34" charset="0"/>
              </a:rPr>
              <a:t>tj. 5 nesynonymních substitucí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defTabSz="540000">
              <a:spcAft>
                <a:spcPts val="1200"/>
              </a:spcAft>
            </a:pPr>
            <a:r>
              <a:rPr lang="cs-CZ" sz="2000" dirty="0">
                <a:latin typeface="Arial" pitchFamily="34" charset="0"/>
                <a:cs typeface="Arial" pitchFamily="34" charset="0"/>
              </a:rPr>
              <a:t>protože celkový počet záměn je 10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(viz 10 hvězdiček mezi sekvencemi </a:t>
            </a:r>
            <a:br>
              <a:rPr lang="en-US" sz="2000" dirty="0">
                <a:latin typeface="Arial" pitchFamily="34" charset="0"/>
                <a:cs typeface="Arial" pitchFamily="34" charset="0"/>
              </a:rPr>
            </a:br>
            <a:r>
              <a:rPr lang="en-US" sz="2000" dirty="0">
                <a:latin typeface="Arial" pitchFamily="34" charset="0"/>
                <a:cs typeface="Arial" pitchFamily="34" charset="0"/>
              </a:rPr>
              <a:t>	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DNA), 5 musí být synonymních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 animBg="1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7050" y="374650"/>
            <a:ext cx="4794593" cy="710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Obdélník 3"/>
          <p:cNvSpPr/>
          <p:nvPr/>
        </p:nvSpPr>
        <p:spPr>
          <a:xfrm>
            <a:off x="527050" y="374650"/>
            <a:ext cx="230660" cy="745696"/>
          </a:xfrm>
          <a:prstGeom prst="rect">
            <a:avLst/>
          </a:prstGeom>
          <a:noFill/>
          <a:ln w="38100">
            <a:solidFill>
              <a:srgbClr val="DE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8" name="Přímá spojovací šipka 7"/>
          <p:cNvCxnSpPr/>
          <p:nvPr/>
        </p:nvCxnSpPr>
        <p:spPr>
          <a:xfrm>
            <a:off x="757881" y="1070919"/>
            <a:ext cx="0" cy="840259"/>
          </a:xfrm>
          <a:prstGeom prst="straightConnector1">
            <a:avLst/>
          </a:prstGeom>
          <a:ln w="38100">
            <a:solidFill>
              <a:srgbClr val="0033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8"/>
          <p:cNvSpPr txBox="1"/>
          <p:nvPr/>
        </p:nvSpPr>
        <p:spPr>
          <a:xfrm>
            <a:off x="527050" y="1853515"/>
            <a:ext cx="8689687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540000">
              <a:spcAft>
                <a:spcPts val="1200"/>
              </a:spcAft>
            </a:pPr>
            <a:r>
              <a:rPr lang="cs-CZ" sz="2000" dirty="0">
                <a:latin typeface="Arial" pitchFamily="34" charset="0"/>
                <a:cs typeface="Arial" pitchFamily="34" charset="0"/>
              </a:rPr>
              <a:t>buď ACT (sekvence 1), nebo ACG (sekvence 2) </a:t>
            </a:r>
            <a:r>
              <a:rPr lang="cs-CZ" sz="2000" dirty="0">
                <a:latin typeface="Arial" pitchFamily="34" charset="0"/>
                <a:cs typeface="Arial" pitchFamily="34" charset="0"/>
                <a:sym typeface="Symbol"/>
              </a:rPr>
              <a:t> změna z A na</a:t>
            </a:r>
            <a:br>
              <a:rPr lang="cs-CZ" sz="2000" dirty="0">
                <a:latin typeface="Arial" pitchFamily="34" charset="0"/>
                <a:cs typeface="Arial" pitchFamily="34" charset="0"/>
                <a:sym typeface="Symbol"/>
              </a:rPr>
            </a:br>
            <a:r>
              <a:rPr lang="cs-CZ" sz="2000" dirty="0">
                <a:latin typeface="Arial" pitchFamily="34" charset="0"/>
                <a:cs typeface="Arial" pitchFamily="34" charset="0"/>
                <a:sym typeface="Symbol"/>
              </a:rPr>
              <a:t>	kteroukoli bázi způsobí záměnu aminokyseliny (např. CCT, GCT, TCT)</a:t>
            </a:r>
          </a:p>
          <a:p>
            <a:pPr defTabSz="540000">
              <a:spcAft>
                <a:spcPts val="1200"/>
              </a:spcAft>
            </a:pPr>
            <a:r>
              <a:rPr lang="cs-CZ" sz="2000" dirty="0">
                <a:latin typeface="Arial" pitchFamily="34" charset="0"/>
                <a:cs typeface="Arial" pitchFamily="34" charset="0"/>
                <a:sym typeface="Symbol"/>
              </a:rPr>
              <a:t> pozice 1 je </a:t>
            </a:r>
            <a:r>
              <a:rPr lang="cs-CZ" sz="2000" u="sng" dirty="0">
                <a:latin typeface="Arial" pitchFamily="34" charset="0"/>
                <a:cs typeface="Arial" pitchFamily="34" charset="0"/>
                <a:sym typeface="Symbol"/>
              </a:rPr>
              <a:t>nesynonymní</a:t>
            </a:r>
            <a:r>
              <a:rPr lang="cs-CZ" sz="2000" dirty="0">
                <a:latin typeface="Arial" pitchFamily="34" charset="0"/>
                <a:cs typeface="Arial" pitchFamily="34" charset="0"/>
                <a:sym typeface="Symbol"/>
              </a:rPr>
              <a:t>	</a:t>
            </a:r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527050" y="374650"/>
            <a:ext cx="477966" cy="745696"/>
          </a:xfrm>
          <a:prstGeom prst="rect">
            <a:avLst/>
          </a:prstGeom>
          <a:noFill/>
          <a:ln w="38100"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TextovéPole 10"/>
          <p:cNvSpPr txBox="1"/>
          <p:nvPr/>
        </p:nvSpPr>
        <p:spPr>
          <a:xfrm>
            <a:off x="527050" y="5185720"/>
            <a:ext cx="824616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540000">
              <a:spcAft>
                <a:spcPts val="1200"/>
              </a:spcAft>
            </a:pPr>
            <a:r>
              <a:rPr lang="cs-CZ" sz="2000" dirty="0">
                <a:latin typeface="Arial" pitchFamily="34" charset="0"/>
                <a:cs typeface="Arial" pitchFamily="34" charset="0"/>
              </a:rPr>
              <a:t>Pozice 2: podle genetického kódu každá substituce na 2. místě kodonu</a:t>
            </a:r>
            <a:br>
              <a:rPr lang="cs-CZ" sz="2000" dirty="0">
                <a:latin typeface="Arial" pitchFamily="34" charset="0"/>
                <a:cs typeface="Arial" pitchFamily="34" charset="0"/>
              </a:rPr>
            </a:br>
            <a:r>
              <a:rPr lang="cs-CZ" sz="2000" dirty="0">
                <a:latin typeface="Arial" pitchFamily="34" charset="0"/>
                <a:cs typeface="Arial" pitchFamily="34" charset="0"/>
              </a:rPr>
              <a:t>	je </a:t>
            </a:r>
            <a:r>
              <a:rPr lang="cs-CZ" sz="2000" u="sng" dirty="0">
                <a:latin typeface="Arial" pitchFamily="34" charset="0"/>
                <a:cs typeface="Arial" pitchFamily="34" charset="0"/>
              </a:rPr>
              <a:t>nesynonymní</a:t>
            </a:r>
          </a:p>
        </p:txBody>
      </p:sp>
      <p:grpSp>
        <p:nvGrpSpPr>
          <p:cNvPr id="14" name="Skupina 13"/>
          <p:cNvGrpSpPr/>
          <p:nvPr/>
        </p:nvGrpSpPr>
        <p:grpSpPr>
          <a:xfrm>
            <a:off x="527050" y="3959847"/>
            <a:ext cx="4794593" cy="733339"/>
            <a:chOff x="527050" y="3506766"/>
            <a:chExt cx="4794593" cy="733339"/>
          </a:xfrm>
        </p:grpSpPr>
        <p:pic>
          <p:nvPicPr>
            <p:cNvPr id="12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27050" y="3509147"/>
              <a:ext cx="4794593" cy="7102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" name="Obdélník 12"/>
            <p:cNvSpPr/>
            <p:nvPr/>
          </p:nvSpPr>
          <p:spPr>
            <a:xfrm>
              <a:off x="676618" y="3506766"/>
              <a:ext cx="230660" cy="733339"/>
            </a:xfrm>
            <a:prstGeom prst="rect">
              <a:avLst/>
            </a:prstGeom>
            <a:noFill/>
            <a:ln w="38100">
              <a:solidFill>
                <a:srgbClr val="DE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/>
      <p:bldP spid="10" grpId="0" animBg="1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Skupina 2"/>
          <p:cNvGrpSpPr/>
          <p:nvPr/>
        </p:nvGrpSpPr>
        <p:grpSpPr>
          <a:xfrm>
            <a:off x="527050" y="374650"/>
            <a:ext cx="4794593" cy="733339"/>
            <a:chOff x="527050" y="3509147"/>
            <a:chExt cx="4794593" cy="733339"/>
          </a:xfrm>
        </p:grpSpPr>
        <p:pic>
          <p:nvPicPr>
            <p:cNvPr id="4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27050" y="3509147"/>
              <a:ext cx="4794593" cy="7102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" name="Obdélník 4"/>
            <p:cNvSpPr/>
            <p:nvPr/>
          </p:nvSpPr>
          <p:spPr>
            <a:xfrm>
              <a:off x="790661" y="3509147"/>
              <a:ext cx="230660" cy="733339"/>
            </a:xfrm>
            <a:prstGeom prst="rect">
              <a:avLst/>
            </a:prstGeom>
            <a:noFill/>
            <a:ln w="38100">
              <a:solidFill>
                <a:srgbClr val="DE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6" name="TextovéPole 5"/>
          <p:cNvSpPr txBox="1"/>
          <p:nvPr/>
        </p:nvSpPr>
        <p:spPr>
          <a:xfrm>
            <a:off x="527050" y="1511644"/>
            <a:ext cx="8234305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540000">
              <a:spcAft>
                <a:spcPts val="1200"/>
              </a:spcAft>
            </a:pPr>
            <a:r>
              <a:rPr lang="cs-CZ" sz="2000" dirty="0">
                <a:latin typeface="Arial" pitchFamily="34" charset="0"/>
                <a:cs typeface="Arial" pitchFamily="34" charset="0"/>
              </a:rPr>
              <a:t>Pozice 3: 4 potenciální aminokyseliny lišící se ve 3. pozici – ACT, ACG,</a:t>
            </a:r>
            <a:br>
              <a:rPr lang="cs-CZ" sz="2000" dirty="0">
                <a:latin typeface="Arial" pitchFamily="34" charset="0"/>
                <a:cs typeface="Arial" pitchFamily="34" charset="0"/>
              </a:rPr>
            </a:br>
            <a:r>
              <a:rPr lang="cs-CZ" sz="2000" dirty="0">
                <a:latin typeface="Arial" pitchFamily="34" charset="0"/>
                <a:cs typeface="Arial" pitchFamily="34" charset="0"/>
              </a:rPr>
              <a:t>	ACC, ACA </a:t>
            </a:r>
            <a:r>
              <a:rPr lang="cs-CZ" sz="2000" dirty="0">
                <a:latin typeface="Arial" pitchFamily="34" charset="0"/>
                <a:cs typeface="Arial" pitchFamily="34" charset="0"/>
                <a:sym typeface="Symbol"/>
              </a:rPr>
              <a:t> všechny kódují stejnou aminokyselinu (</a:t>
            </a:r>
            <a:r>
              <a:rPr lang="cs-CZ" sz="2000" dirty="0" err="1">
                <a:latin typeface="Arial" pitchFamily="34" charset="0"/>
                <a:cs typeface="Arial" pitchFamily="34" charset="0"/>
                <a:sym typeface="Symbol"/>
              </a:rPr>
              <a:t>threonin</a:t>
            </a:r>
            <a:r>
              <a:rPr lang="cs-CZ" sz="2000" dirty="0">
                <a:latin typeface="Arial" pitchFamily="34" charset="0"/>
                <a:cs typeface="Arial" pitchFamily="34" charset="0"/>
                <a:sym typeface="Symbol"/>
              </a:rPr>
              <a:t>, T)</a:t>
            </a:r>
            <a:br>
              <a:rPr lang="cs-CZ" sz="2000" dirty="0">
                <a:latin typeface="Arial" pitchFamily="34" charset="0"/>
                <a:cs typeface="Arial" pitchFamily="34" charset="0"/>
                <a:sym typeface="Symbol"/>
              </a:rPr>
            </a:br>
            <a:r>
              <a:rPr lang="cs-CZ" sz="2000" dirty="0">
                <a:latin typeface="Arial" pitchFamily="34" charset="0"/>
                <a:cs typeface="Arial" pitchFamily="34" charset="0"/>
                <a:sym typeface="Symbol"/>
              </a:rPr>
              <a:t>	 všechny substituce jsou synonymní  pozice 3 je </a:t>
            </a:r>
            <a:r>
              <a:rPr lang="cs-CZ" sz="2000" u="sng" dirty="0">
                <a:latin typeface="Arial" pitchFamily="34" charset="0"/>
                <a:cs typeface="Arial" pitchFamily="34" charset="0"/>
                <a:sym typeface="Symbol"/>
              </a:rPr>
              <a:t>synonymní</a:t>
            </a:r>
            <a:br>
              <a:rPr lang="cs-CZ" sz="2000" dirty="0">
                <a:latin typeface="Arial" pitchFamily="34" charset="0"/>
                <a:cs typeface="Arial" pitchFamily="34" charset="0"/>
                <a:sym typeface="Symbol"/>
              </a:rPr>
            </a:br>
            <a:r>
              <a:rPr lang="cs-CZ" sz="2000" dirty="0">
                <a:latin typeface="Arial" pitchFamily="34" charset="0"/>
                <a:cs typeface="Arial" pitchFamily="34" charset="0"/>
                <a:sym typeface="Symbol"/>
              </a:rPr>
              <a:t>	(tato pozice je </a:t>
            </a:r>
            <a:r>
              <a:rPr lang="cs-CZ" sz="2000" u="sng" dirty="0">
                <a:latin typeface="Arial" pitchFamily="34" charset="0"/>
                <a:cs typeface="Arial" pitchFamily="34" charset="0"/>
                <a:sym typeface="Symbol"/>
              </a:rPr>
              <a:t>4-násobně degenerovaná</a:t>
            </a:r>
            <a:r>
              <a:rPr lang="cs-CZ" sz="2000" dirty="0">
                <a:latin typeface="Arial" pitchFamily="34" charset="0"/>
                <a:cs typeface="Arial" pitchFamily="34" charset="0"/>
                <a:sym typeface="Symbol"/>
              </a:rPr>
              <a:t>)</a:t>
            </a:r>
            <a:br>
              <a:rPr lang="cs-CZ" sz="2000" dirty="0">
                <a:latin typeface="Arial" pitchFamily="34" charset="0"/>
                <a:cs typeface="Arial" pitchFamily="34" charset="0"/>
                <a:sym typeface="Symbol"/>
              </a:rPr>
            </a:br>
            <a:endParaRPr lang="cs-CZ" sz="2000" dirty="0">
              <a:latin typeface="Arial" pitchFamily="34" charset="0"/>
              <a:cs typeface="Arial" pitchFamily="34" charset="0"/>
              <a:sym typeface="Symbol"/>
            </a:endParaRPr>
          </a:p>
          <a:p>
            <a:pPr defTabSz="540000">
              <a:spcAft>
                <a:spcPts val="1200"/>
              </a:spcAft>
            </a:pPr>
            <a:r>
              <a:rPr lang="cs-CZ" sz="2000" dirty="0">
                <a:latin typeface="Arial" pitchFamily="34" charset="0"/>
                <a:cs typeface="Arial" pitchFamily="34" charset="0"/>
                <a:sym typeface="Symbol"/>
              </a:rPr>
              <a:t>pozice 4 (C v CCG): všechny substituce </a:t>
            </a:r>
            <a:r>
              <a:rPr lang="cs-CZ" sz="2000" u="sng" dirty="0">
                <a:latin typeface="Arial" pitchFamily="34" charset="0"/>
                <a:cs typeface="Arial" pitchFamily="34" charset="0"/>
                <a:sym typeface="Symbol"/>
              </a:rPr>
              <a:t>nesynonymní</a:t>
            </a:r>
            <a:br>
              <a:rPr lang="cs-CZ" sz="2000" dirty="0">
                <a:latin typeface="Arial" pitchFamily="34" charset="0"/>
                <a:cs typeface="Arial" pitchFamily="34" charset="0"/>
                <a:sym typeface="Symbol"/>
              </a:rPr>
            </a:br>
            <a:endParaRPr lang="cs-CZ" sz="2000" dirty="0">
              <a:latin typeface="Arial" pitchFamily="34" charset="0"/>
              <a:cs typeface="Arial" pitchFamily="34" charset="0"/>
              <a:sym typeface="Symbol"/>
            </a:endParaRPr>
          </a:p>
          <a:p>
            <a:pPr defTabSz="540000">
              <a:spcAft>
                <a:spcPts val="1200"/>
              </a:spcAft>
            </a:pPr>
            <a:r>
              <a:rPr lang="cs-CZ" sz="2000" dirty="0">
                <a:latin typeface="Arial" pitchFamily="34" charset="0"/>
                <a:cs typeface="Arial" pitchFamily="34" charset="0"/>
                <a:sym typeface="Symbol"/>
              </a:rPr>
              <a:t>pozice 5: </a:t>
            </a:r>
            <a:r>
              <a:rPr lang="cs-CZ" sz="2000" u="sng" dirty="0">
                <a:latin typeface="Arial" pitchFamily="34" charset="0"/>
                <a:cs typeface="Arial" pitchFamily="34" charset="0"/>
                <a:sym typeface="Symbol"/>
              </a:rPr>
              <a:t>nesynonymní</a:t>
            </a:r>
            <a:r>
              <a:rPr lang="cs-CZ" sz="2000" dirty="0">
                <a:latin typeface="Arial" pitchFamily="34" charset="0"/>
                <a:cs typeface="Arial" pitchFamily="34" charset="0"/>
                <a:sym typeface="Symbol"/>
              </a:rPr>
              <a:t> atd.</a:t>
            </a:r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Skupina 2"/>
          <p:cNvGrpSpPr/>
          <p:nvPr/>
        </p:nvGrpSpPr>
        <p:grpSpPr>
          <a:xfrm>
            <a:off x="527050" y="374650"/>
            <a:ext cx="4794593" cy="733339"/>
            <a:chOff x="527050" y="3509147"/>
            <a:chExt cx="4794593" cy="733339"/>
          </a:xfrm>
        </p:grpSpPr>
        <p:pic>
          <p:nvPicPr>
            <p:cNvPr id="4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27050" y="3509147"/>
              <a:ext cx="4794593" cy="7102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" name="Obdélník 4"/>
            <p:cNvSpPr/>
            <p:nvPr/>
          </p:nvSpPr>
          <p:spPr>
            <a:xfrm>
              <a:off x="1581494" y="3509147"/>
              <a:ext cx="230660" cy="733339"/>
            </a:xfrm>
            <a:prstGeom prst="rect">
              <a:avLst/>
            </a:prstGeom>
            <a:noFill/>
            <a:ln w="38100">
              <a:solidFill>
                <a:srgbClr val="DE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8" name="TextovéPole 7"/>
          <p:cNvSpPr txBox="1"/>
          <p:nvPr/>
        </p:nvSpPr>
        <p:spPr>
          <a:xfrm>
            <a:off x="527050" y="1511644"/>
            <a:ext cx="12394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540000">
              <a:spcAft>
                <a:spcPts val="1200"/>
              </a:spcAft>
            </a:pPr>
            <a:r>
              <a:rPr lang="cs-CZ" sz="2000" dirty="0">
                <a:latin typeface="Arial" pitchFamily="34" charset="0"/>
                <a:cs typeface="Arial" pitchFamily="34" charset="0"/>
              </a:rPr>
              <a:t>Pozice 9: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7050" y="374650"/>
            <a:ext cx="4794593" cy="710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ovéPole 5"/>
          <p:cNvSpPr txBox="1"/>
          <p:nvPr/>
        </p:nvSpPr>
        <p:spPr>
          <a:xfrm>
            <a:off x="527050" y="1511644"/>
            <a:ext cx="8489312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540000">
              <a:spcAft>
                <a:spcPts val="1200"/>
              </a:spcAft>
            </a:pPr>
            <a:r>
              <a:rPr lang="cs-CZ" sz="2000" dirty="0">
                <a:latin typeface="Arial" pitchFamily="34" charset="0"/>
                <a:cs typeface="Arial" pitchFamily="34" charset="0"/>
              </a:rPr>
              <a:t>Pozice 9: v sekvenci 1 = 3. pozice kodonu AAC (asparagin, N), </a:t>
            </a:r>
            <a:br>
              <a:rPr lang="cs-CZ" sz="2000" dirty="0">
                <a:latin typeface="Arial" pitchFamily="34" charset="0"/>
                <a:cs typeface="Arial" pitchFamily="34" charset="0"/>
              </a:rPr>
            </a:br>
            <a:r>
              <a:rPr lang="cs-CZ" sz="2000" dirty="0">
                <a:latin typeface="Arial" pitchFamily="34" charset="0"/>
                <a:cs typeface="Arial" pitchFamily="34" charset="0"/>
              </a:rPr>
              <a:t>	v sekvenci 2 kodon ATC (</a:t>
            </a:r>
            <a:r>
              <a:rPr lang="cs-CZ" sz="2000" dirty="0" err="1">
                <a:latin typeface="Arial" pitchFamily="34" charset="0"/>
                <a:cs typeface="Arial" pitchFamily="34" charset="0"/>
              </a:rPr>
              <a:t>isoleucin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, I)</a:t>
            </a:r>
          </a:p>
          <a:p>
            <a:pPr defTabSz="540000">
              <a:spcAft>
                <a:spcPts val="1200"/>
              </a:spcAft>
            </a:pPr>
            <a:r>
              <a:rPr lang="cs-CZ" sz="2000" dirty="0">
                <a:latin typeface="Arial" pitchFamily="34" charset="0"/>
                <a:cs typeface="Arial" pitchFamily="34" charset="0"/>
              </a:rPr>
              <a:t>mutace v AAC </a:t>
            </a:r>
            <a:r>
              <a:rPr lang="cs-CZ" sz="2000" dirty="0">
                <a:latin typeface="Arial" pitchFamily="34" charset="0"/>
                <a:cs typeface="Arial" pitchFamily="34" charset="0"/>
                <a:sym typeface="Symbol"/>
              </a:rPr>
              <a:t> AAT (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asparagin, N)</a:t>
            </a:r>
            <a:r>
              <a:rPr lang="cs-CZ" sz="2000" dirty="0">
                <a:latin typeface="Arial" pitchFamily="34" charset="0"/>
                <a:cs typeface="Arial" pitchFamily="34" charset="0"/>
                <a:sym typeface="Symbol"/>
              </a:rPr>
              <a:t>, AAG, AAA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 (obě lysin, K) </a:t>
            </a:r>
            <a:r>
              <a:rPr lang="cs-CZ" sz="2000" dirty="0">
                <a:latin typeface="Arial" pitchFamily="34" charset="0"/>
                <a:cs typeface="Arial" pitchFamily="34" charset="0"/>
                <a:sym typeface="Symbol"/>
              </a:rPr>
              <a:t></a:t>
            </a:r>
            <a:br>
              <a:rPr lang="cs-CZ" sz="2000" dirty="0">
                <a:latin typeface="Arial" pitchFamily="34" charset="0"/>
                <a:cs typeface="Arial" pitchFamily="34" charset="0"/>
                <a:sym typeface="Symbol"/>
              </a:rPr>
            </a:br>
            <a:r>
              <a:rPr lang="cs-CZ" sz="2000" dirty="0">
                <a:latin typeface="Arial" pitchFamily="34" charset="0"/>
                <a:cs typeface="Arial" pitchFamily="34" charset="0"/>
                <a:sym typeface="Symbol"/>
              </a:rPr>
              <a:t>	C = 2-násobně degenerovaná  9. pozice z 1/3 synonymní a</a:t>
            </a:r>
            <a:br>
              <a:rPr lang="cs-CZ" sz="2000" dirty="0">
                <a:latin typeface="Arial" pitchFamily="34" charset="0"/>
                <a:cs typeface="Arial" pitchFamily="34" charset="0"/>
                <a:sym typeface="Symbol"/>
              </a:rPr>
            </a:br>
            <a:r>
              <a:rPr lang="cs-CZ" sz="2000" dirty="0">
                <a:latin typeface="Arial" pitchFamily="34" charset="0"/>
                <a:cs typeface="Arial" pitchFamily="34" charset="0"/>
                <a:sym typeface="Symbol"/>
              </a:rPr>
              <a:t>	ze 2/3 nesynonymní</a:t>
            </a:r>
          </a:p>
          <a:p>
            <a:pPr defTabSz="540000">
              <a:spcAft>
                <a:spcPts val="1200"/>
              </a:spcAft>
            </a:pPr>
            <a:r>
              <a:rPr lang="cs-CZ" sz="2000" dirty="0">
                <a:latin typeface="Arial" pitchFamily="34" charset="0"/>
                <a:cs typeface="Arial" pitchFamily="34" charset="0"/>
                <a:sym typeface="Symbol"/>
              </a:rPr>
              <a:t>podobně mutace C v ATC  ATT, ATA 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(obě </a:t>
            </a:r>
            <a:r>
              <a:rPr lang="cs-CZ" sz="2000" dirty="0" err="1">
                <a:latin typeface="Arial" pitchFamily="34" charset="0"/>
                <a:cs typeface="Arial" pitchFamily="34" charset="0"/>
              </a:rPr>
              <a:t>isoleucin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, I)</a:t>
            </a:r>
            <a:r>
              <a:rPr lang="cs-CZ" sz="2000" dirty="0">
                <a:latin typeface="Arial" pitchFamily="34" charset="0"/>
                <a:cs typeface="Arial" pitchFamily="34" charset="0"/>
                <a:sym typeface="Symbol"/>
              </a:rPr>
              <a:t>, ATG (</a:t>
            </a:r>
            <a:r>
              <a:rPr lang="cs-CZ" sz="2000" dirty="0" err="1">
                <a:latin typeface="Arial" pitchFamily="34" charset="0"/>
                <a:cs typeface="Arial" pitchFamily="34" charset="0"/>
                <a:sym typeface="Symbol"/>
              </a:rPr>
              <a:t>methionin</a:t>
            </a:r>
            <a:r>
              <a:rPr lang="cs-CZ" sz="2000" dirty="0">
                <a:latin typeface="Arial" pitchFamily="34" charset="0"/>
                <a:cs typeface="Arial" pitchFamily="34" charset="0"/>
                <a:sym typeface="Symbol"/>
              </a:rPr>
              <a:t>, </a:t>
            </a:r>
            <a:br>
              <a:rPr lang="cs-CZ" sz="2000" dirty="0">
                <a:latin typeface="Arial" pitchFamily="34" charset="0"/>
                <a:cs typeface="Arial" pitchFamily="34" charset="0"/>
                <a:sym typeface="Symbol"/>
              </a:rPr>
            </a:br>
            <a:r>
              <a:rPr lang="cs-CZ" sz="2000" dirty="0">
                <a:latin typeface="Arial" pitchFamily="34" charset="0"/>
                <a:cs typeface="Arial" pitchFamily="34" charset="0"/>
                <a:sym typeface="Symbol"/>
              </a:rPr>
              <a:t>	M)  3-násobně degenerovaná pozice – 2/3 synonymní, 1/3</a:t>
            </a:r>
            <a:br>
              <a:rPr lang="cs-CZ" sz="2000" dirty="0">
                <a:latin typeface="Arial" pitchFamily="34" charset="0"/>
                <a:cs typeface="Arial" pitchFamily="34" charset="0"/>
                <a:sym typeface="Symbol"/>
              </a:rPr>
            </a:br>
            <a:r>
              <a:rPr lang="cs-CZ" sz="2000" dirty="0">
                <a:latin typeface="Arial" pitchFamily="34" charset="0"/>
                <a:cs typeface="Arial" pitchFamily="34" charset="0"/>
                <a:sym typeface="Symbol"/>
              </a:rPr>
              <a:t>	nesynonymní</a:t>
            </a:r>
          </a:p>
          <a:p>
            <a:pPr defTabSz="540000">
              <a:spcAft>
                <a:spcPts val="1200"/>
              </a:spcAft>
            </a:pPr>
            <a:r>
              <a:rPr lang="cs-CZ" sz="2000" dirty="0">
                <a:latin typeface="Arial" pitchFamily="34" charset="0"/>
                <a:cs typeface="Arial" pitchFamily="34" charset="0"/>
                <a:sym typeface="Symbol"/>
              </a:rPr>
              <a:t>  průměr ½(1/3 synonymních + 2/3 nesynonymních) +</a:t>
            </a:r>
            <a:br>
              <a:rPr lang="cs-CZ" sz="2000" dirty="0">
                <a:latin typeface="Arial" pitchFamily="34" charset="0"/>
                <a:cs typeface="Arial" pitchFamily="34" charset="0"/>
                <a:sym typeface="Symbol"/>
              </a:rPr>
            </a:br>
            <a:r>
              <a:rPr lang="cs-CZ" sz="2000" dirty="0">
                <a:latin typeface="Arial" pitchFamily="34" charset="0"/>
                <a:cs typeface="Arial" pitchFamily="34" charset="0"/>
                <a:sym typeface="Symbol"/>
              </a:rPr>
              <a:t>	½(2/3 synonymních + 1/2 nesynonymních) </a:t>
            </a:r>
            <a:br>
              <a:rPr lang="cs-CZ" sz="2000" dirty="0">
                <a:latin typeface="Arial" pitchFamily="34" charset="0"/>
                <a:cs typeface="Arial" pitchFamily="34" charset="0"/>
                <a:sym typeface="Symbol"/>
              </a:rPr>
            </a:br>
            <a:r>
              <a:rPr lang="cs-CZ" sz="2000" dirty="0">
                <a:latin typeface="Arial" pitchFamily="34" charset="0"/>
                <a:cs typeface="Arial" pitchFamily="34" charset="0"/>
                <a:sym typeface="Symbol"/>
              </a:rPr>
              <a:t>	= ½ synonymních a ½ nesynonymních</a:t>
            </a:r>
          </a:p>
          <a:p>
            <a:pPr defTabSz="540000">
              <a:spcAft>
                <a:spcPts val="1200"/>
              </a:spcAft>
            </a:pPr>
            <a:r>
              <a:rPr lang="cs-CZ" sz="2000" dirty="0">
                <a:latin typeface="Arial" pitchFamily="34" charset="0"/>
                <a:cs typeface="Arial" pitchFamily="34" charset="0"/>
                <a:sym typeface="Symbol"/>
              </a:rPr>
              <a:t> pozice 9 je částečně synonymní a částečně nesynonymní</a:t>
            </a:r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1328435" y="374650"/>
            <a:ext cx="477966" cy="745696"/>
          </a:xfrm>
          <a:prstGeom prst="rect">
            <a:avLst/>
          </a:prstGeom>
          <a:noFill/>
          <a:ln w="38100"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lum bright="-20000" contrast="40000"/>
          </a:blip>
          <a:srcRect/>
          <a:stretch>
            <a:fillRect/>
          </a:stretch>
        </p:blipFill>
        <p:spPr bwMode="auto">
          <a:xfrm>
            <a:off x="527051" y="374650"/>
            <a:ext cx="7990874" cy="1798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0000" contrast="40000"/>
          </a:blip>
          <a:srcRect/>
          <a:stretch>
            <a:fillRect/>
          </a:stretch>
        </p:blipFill>
        <p:spPr bwMode="auto">
          <a:xfrm>
            <a:off x="527050" y="2594923"/>
            <a:ext cx="4509048" cy="631428"/>
          </a:xfrm>
          <a:prstGeom prst="rect">
            <a:avLst/>
          </a:prstGeom>
          <a:noFill/>
        </p:spPr>
      </p:pic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0000" contrast="40000"/>
          </a:blip>
          <a:srcRect/>
          <a:stretch>
            <a:fillRect/>
          </a:stretch>
        </p:blipFill>
        <p:spPr bwMode="auto">
          <a:xfrm>
            <a:off x="527050" y="3624652"/>
            <a:ext cx="4193334" cy="631428"/>
          </a:xfrm>
          <a:prstGeom prst="rect">
            <a:avLst/>
          </a:prstGeom>
          <a:noFill/>
        </p:spPr>
      </p:pic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0000" contrast="40000"/>
          </a:blip>
          <a:srcRect/>
          <a:stretch>
            <a:fillRect/>
          </a:stretch>
        </p:blipFill>
        <p:spPr bwMode="auto">
          <a:xfrm>
            <a:off x="527050" y="4753233"/>
            <a:ext cx="2088572" cy="61523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27050" y="374650"/>
            <a:ext cx="2853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>
                <a:solidFill>
                  <a:srgbClr val="DE0000"/>
                </a:solidFill>
                <a:latin typeface="Arial" pitchFamily="34" charset="0"/>
                <a:cs typeface="Arial" pitchFamily="34" charset="0"/>
              </a:rPr>
              <a:t>Interpretace </a:t>
            </a:r>
            <a:r>
              <a:rPr lang="cs-CZ" sz="2400" i="1" dirty="0" err="1">
                <a:solidFill>
                  <a:srgbClr val="DE0000"/>
                </a:solidFill>
                <a:latin typeface="Arial" pitchFamily="34" charset="0"/>
                <a:cs typeface="Arial" pitchFamily="34" charset="0"/>
              </a:rPr>
              <a:t>dN</a:t>
            </a:r>
            <a:r>
              <a:rPr lang="cs-CZ" sz="2400" i="1" dirty="0">
                <a:solidFill>
                  <a:srgbClr val="DE0000"/>
                </a:solidFill>
                <a:latin typeface="Arial" pitchFamily="34" charset="0"/>
                <a:cs typeface="Arial" pitchFamily="34" charset="0"/>
              </a:rPr>
              <a:t>/</a:t>
            </a:r>
            <a:r>
              <a:rPr lang="cs-CZ" sz="2400" i="1" dirty="0" err="1">
                <a:solidFill>
                  <a:srgbClr val="DE0000"/>
                </a:solidFill>
                <a:latin typeface="Arial" pitchFamily="34" charset="0"/>
                <a:cs typeface="Arial" pitchFamily="34" charset="0"/>
              </a:rPr>
              <a:t>dS</a:t>
            </a:r>
            <a:r>
              <a:rPr lang="cs-CZ" sz="2400" dirty="0">
                <a:solidFill>
                  <a:srgbClr val="DE0000"/>
                </a:solidFill>
                <a:latin typeface="Arial" pitchFamily="34" charset="0"/>
                <a:cs typeface="Arial" pitchFamily="34" charset="0"/>
              </a:rPr>
              <a:t>: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527050" y="1013254"/>
            <a:ext cx="717856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540000">
              <a:spcAft>
                <a:spcPts val="1200"/>
              </a:spcAft>
            </a:pPr>
            <a:r>
              <a:rPr lang="cs-CZ" sz="2000" dirty="0">
                <a:solidFill>
                  <a:srgbClr val="DE0000"/>
                </a:solidFill>
                <a:latin typeface="Arial" pitchFamily="34" charset="0"/>
                <a:cs typeface="Arial" pitchFamily="34" charset="0"/>
              </a:rPr>
              <a:t>1. všechny nesynonymní substituce jsou neutrální:</a:t>
            </a:r>
          </a:p>
          <a:p>
            <a:pPr defTabSz="540000">
              <a:spcAft>
                <a:spcPts val="1200"/>
              </a:spcAft>
            </a:pPr>
            <a:r>
              <a:rPr lang="cs-CZ" sz="2000" dirty="0">
                <a:latin typeface="Arial" pitchFamily="34" charset="0"/>
                <a:cs typeface="Arial" pitchFamily="34" charset="0"/>
              </a:rPr>
              <a:t>	počet synonymních i nesynonymních neutrálních mutací </a:t>
            </a:r>
            <a:br>
              <a:rPr lang="cs-CZ" sz="2000" dirty="0">
                <a:latin typeface="Arial" pitchFamily="34" charset="0"/>
                <a:cs typeface="Arial" pitchFamily="34" charset="0"/>
              </a:rPr>
            </a:br>
            <a:r>
              <a:rPr lang="cs-CZ" sz="2000" dirty="0">
                <a:latin typeface="Arial" pitchFamily="34" charset="0"/>
                <a:cs typeface="Arial" pitchFamily="34" charset="0"/>
              </a:rPr>
              <a:t>	fixovaných každou generaci = </a:t>
            </a:r>
            <a:r>
              <a:rPr lang="cs-CZ" sz="2000" i="1" dirty="0">
                <a:latin typeface="Arial" pitchFamily="34" charset="0"/>
                <a:cs typeface="Arial" pitchFamily="34" charset="0"/>
                <a:sym typeface="Symbol"/>
              </a:rPr>
              <a:t></a:t>
            </a:r>
            <a:br>
              <a:rPr lang="cs-CZ" sz="2000" i="1" dirty="0">
                <a:latin typeface="Arial" pitchFamily="34" charset="0"/>
                <a:cs typeface="Arial" pitchFamily="34" charset="0"/>
                <a:sym typeface="Symbol"/>
              </a:rPr>
            </a:br>
            <a:r>
              <a:rPr lang="cs-CZ" sz="2000" i="1" dirty="0">
                <a:latin typeface="Arial" pitchFamily="34" charset="0"/>
                <a:cs typeface="Arial" pitchFamily="34" charset="0"/>
                <a:sym typeface="Symbol"/>
              </a:rPr>
              <a:t>	</a:t>
            </a:r>
            <a:r>
              <a:rPr lang="cs-CZ" sz="2000" dirty="0">
                <a:latin typeface="Arial" pitchFamily="34" charset="0"/>
                <a:cs typeface="Arial" pitchFamily="34" charset="0"/>
                <a:sym typeface="Symbol"/>
              </a:rPr>
              <a:t> </a:t>
            </a:r>
            <a:r>
              <a:rPr lang="cs-CZ" sz="2000" i="1" dirty="0" err="1">
                <a:latin typeface="Arial" pitchFamily="34" charset="0"/>
                <a:cs typeface="Arial" pitchFamily="34" charset="0"/>
                <a:sym typeface="Symbol"/>
              </a:rPr>
              <a:t>dN</a:t>
            </a:r>
            <a:r>
              <a:rPr lang="cs-CZ" sz="2000" i="1" dirty="0">
                <a:latin typeface="Arial" pitchFamily="34" charset="0"/>
                <a:cs typeface="Arial" pitchFamily="34" charset="0"/>
                <a:sym typeface="Symbol"/>
              </a:rPr>
              <a:t>/</a:t>
            </a:r>
            <a:r>
              <a:rPr lang="cs-CZ" sz="2000" i="1" dirty="0" err="1">
                <a:latin typeface="Arial" pitchFamily="34" charset="0"/>
                <a:cs typeface="Arial" pitchFamily="34" charset="0"/>
                <a:sym typeface="Symbol"/>
              </a:rPr>
              <a:t>dS</a:t>
            </a:r>
            <a:r>
              <a:rPr lang="cs-CZ" sz="2000" dirty="0">
                <a:latin typeface="Arial" pitchFamily="34" charset="0"/>
                <a:cs typeface="Arial" pitchFamily="34" charset="0"/>
                <a:sym typeface="Symbol"/>
              </a:rPr>
              <a:t> = </a:t>
            </a:r>
            <a:r>
              <a:rPr lang="cs-CZ" sz="2000" i="1" dirty="0">
                <a:latin typeface="Arial" pitchFamily="34" charset="0"/>
                <a:cs typeface="Arial" pitchFamily="34" charset="0"/>
                <a:sym typeface="Symbol"/>
              </a:rPr>
              <a:t>/</a:t>
            </a:r>
            <a:r>
              <a:rPr lang="cs-CZ" sz="2000" dirty="0">
                <a:latin typeface="Arial" pitchFamily="34" charset="0"/>
                <a:cs typeface="Arial" pitchFamily="34" charset="0"/>
                <a:sym typeface="Symbol"/>
              </a:rPr>
              <a:t> = 1</a:t>
            </a:r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527050" y="2681416"/>
            <a:ext cx="7773282" cy="30162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540000">
              <a:spcAft>
                <a:spcPts val="1200"/>
              </a:spcAft>
            </a:pPr>
            <a:r>
              <a:rPr lang="cs-CZ" sz="2000" dirty="0">
                <a:solidFill>
                  <a:srgbClr val="DE0000"/>
                </a:solidFill>
                <a:latin typeface="Arial" pitchFamily="34" charset="0"/>
                <a:cs typeface="Arial" pitchFamily="34" charset="0"/>
              </a:rPr>
              <a:t>2. část nesynonymních substitucí je neutrálních, zbytek škodlivých:</a:t>
            </a:r>
          </a:p>
          <a:p>
            <a:pPr defTabSz="540000">
              <a:spcAft>
                <a:spcPts val="1200"/>
              </a:spcAft>
            </a:pPr>
            <a:r>
              <a:rPr lang="cs-CZ" sz="2000" dirty="0">
                <a:latin typeface="Arial" pitchFamily="34" charset="0"/>
                <a:cs typeface="Arial" pitchFamily="34" charset="0"/>
              </a:rPr>
              <a:t>	</a:t>
            </a:r>
            <a:r>
              <a:rPr lang="cs-CZ" sz="2000" i="1" dirty="0" err="1">
                <a:latin typeface="Arial" pitchFamily="34" charset="0"/>
                <a:cs typeface="Arial" pitchFamily="34" charset="0"/>
                <a:sym typeface="Symbol"/>
              </a:rPr>
              <a:t>dS</a:t>
            </a:r>
            <a:r>
              <a:rPr lang="cs-CZ" sz="2000" dirty="0">
                <a:latin typeface="Arial" pitchFamily="34" charset="0"/>
                <a:cs typeface="Arial" pitchFamily="34" charset="0"/>
                <a:sym typeface="Symbol"/>
              </a:rPr>
              <a:t> = </a:t>
            </a:r>
            <a:r>
              <a:rPr lang="cs-CZ" sz="2000" i="1" dirty="0">
                <a:latin typeface="Arial" pitchFamily="34" charset="0"/>
                <a:cs typeface="Arial" pitchFamily="34" charset="0"/>
                <a:sym typeface="Symbol"/>
              </a:rPr>
              <a:t></a:t>
            </a:r>
            <a:r>
              <a:rPr lang="cs-CZ" sz="2000" dirty="0">
                <a:latin typeface="Arial" pitchFamily="34" charset="0"/>
                <a:cs typeface="Arial" pitchFamily="34" charset="0"/>
                <a:sym typeface="Symbol"/>
              </a:rPr>
              <a:t> </a:t>
            </a:r>
          </a:p>
          <a:p>
            <a:pPr defTabSz="540000">
              <a:spcAft>
                <a:spcPts val="1200"/>
              </a:spcAft>
            </a:pPr>
            <a:r>
              <a:rPr lang="cs-CZ" sz="2000" dirty="0">
                <a:latin typeface="Arial" pitchFamily="34" charset="0"/>
                <a:cs typeface="Arial" pitchFamily="34" charset="0"/>
                <a:sym typeface="Symbol"/>
              </a:rPr>
              <a:t>	v každé generaci fixace </a:t>
            </a:r>
            <a:r>
              <a:rPr lang="cs-CZ" sz="2000" i="1" dirty="0">
                <a:latin typeface="Arial" pitchFamily="34" charset="0"/>
                <a:cs typeface="Arial" pitchFamily="34" charset="0"/>
                <a:sym typeface="Symbol"/>
              </a:rPr>
              <a:t>f</a:t>
            </a:r>
            <a:r>
              <a:rPr lang="cs-CZ" sz="2000" dirty="0">
                <a:latin typeface="Arial" pitchFamily="34" charset="0"/>
                <a:cs typeface="Arial" pitchFamily="34" charset="0"/>
                <a:sym typeface="Symbol"/>
              </a:rPr>
              <a:t> neutrálních nesynonymních mutací </a:t>
            </a:r>
            <a:br>
              <a:rPr lang="cs-CZ" sz="2000" dirty="0">
                <a:latin typeface="Arial" pitchFamily="34" charset="0"/>
                <a:cs typeface="Arial" pitchFamily="34" charset="0"/>
                <a:sym typeface="Symbol"/>
              </a:rPr>
            </a:br>
            <a:r>
              <a:rPr lang="cs-CZ" sz="2000" dirty="0">
                <a:latin typeface="Arial" pitchFamily="34" charset="0"/>
                <a:cs typeface="Arial" pitchFamily="34" charset="0"/>
                <a:sym typeface="Symbol"/>
              </a:rPr>
              <a:t>	  (1 – </a:t>
            </a:r>
            <a:r>
              <a:rPr lang="cs-CZ" sz="2000" i="1" dirty="0">
                <a:latin typeface="Arial" pitchFamily="34" charset="0"/>
                <a:cs typeface="Arial" pitchFamily="34" charset="0"/>
                <a:sym typeface="Symbol"/>
              </a:rPr>
              <a:t>f</a:t>
            </a:r>
            <a:r>
              <a:rPr lang="cs-CZ" sz="2000" dirty="0">
                <a:latin typeface="Arial" pitchFamily="34" charset="0"/>
                <a:cs typeface="Arial" pitchFamily="34" charset="0"/>
                <a:sym typeface="Symbol"/>
              </a:rPr>
              <a:t>) škodlivých mutací se nezafixuje</a:t>
            </a:r>
          </a:p>
          <a:p>
            <a:pPr defTabSz="540000">
              <a:spcAft>
                <a:spcPts val="1200"/>
              </a:spcAft>
            </a:pPr>
            <a:r>
              <a:rPr lang="cs-CZ" sz="2000" dirty="0">
                <a:latin typeface="Arial" pitchFamily="34" charset="0"/>
                <a:cs typeface="Arial" pitchFamily="34" charset="0"/>
                <a:sym typeface="Symbol"/>
              </a:rPr>
              <a:t>	</a:t>
            </a:r>
            <a:r>
              <a:rPr lang="cs-CZ" sz="2000" i="1" dirty="0" err="1">
                <a:latin typeface="Arial" pitchFamily="34" charset="0"/>
                <a:cs typeface="Arial" pitchFamily="34" charset="0"/>
                <a:sym typeface="Symbol"/>
              </a:rPr>
              <a:t>dN</a:t>
            </a:r>
            <a:r>
              <a:rPr lang="cs-CZ" sz="2000" dirty="0">
                <a:latin typeface="Arial" pitchFamily="34" charset="0"/>
                <a:cs typeface="Arial" pitchFamily="34" charset="0"/>
                <a:sym typeface="Symbol"/>
              </a:rPr>
              <a:t> = </a:t>
            </a:r>
            <a:r>
              <a:rPr lang="cs-CZ" sz="2000" i="1" dirty="0">
                <a:latin typeface="Arial" pitchFamily="34" charset="0"/>
                <a:cs typeface="Arial" pitchFamily="34" charset="0"/>
                <a:sym typeface="Symbol"/>
              </a:rPr>
              <a:t>f</a:t>
            </a:r>
            <a:r>
              <a:rPr lang="cs-CZ" sz="2000" dirty="0">
                <a:latin typeface="Arial" pitchFamily="34" charset="0"/>
                <a:cs typeface="Arial" pitchFamily="34" charset="0"/>
                <a:sym typeface="Symbol"/>
              </a:rPr>
              <a:t> + (1 – </a:t>
            </a:r>
            <a:r>
              <a:rPr lang="cs-CZ" sz="2000" i="1" dirty="0">
                <a:latin typeface="Arial" pitchFamily="34" charset="0"/>
                <a:cs typeface="Arial" pitchFamily="34" charset="0"/>
                <a:sym typeface="Symbol"/>
              </a:rPr>
              <a:t>f</a:t>
            </a:r>
            <a:r>
              <a:rPr lang="cs-CZ" sz="2000" dirty="0">
                <a:latin typeface="Arial" pitchFamily="34" charset="0"/>
                <a:cs typeface="Arial" pitchFamily="34" charset="0"/>
                <a:sym typeface="Symbol"/>
              </a:rPr>
              <a:t>)0 = </a:t>
            </a:r>
            <a:r>
              <a:rPr lang="cs-CZ" sz="2000" i="1" dirty="0">
                <a:latin typeface="Arial" pitchFamily="34" charset="0"/>
                <a:cs typeface="Arial" pitchFamily="34" charset="0"/>
                <a:sym typeface="Symbol"/>
              </a:rPr>
              <a:t>f</a:t>
            </a:r>
            <a:endParaRPr lang="cs-CZ" sz="2000" dirty="0">
              <a:latin typeface="Arial" pitchFamily="34" charset="0"/>
              <a:cs typeface="Arial" pitchFamily="34" charset="0"/>
              <a:sym typeface="Symbol"/>
            </a:endParaRPr>
          </a:p>
          <a:p>
            <a:pPr defTabSz="540000">
              <a:spcAft>
                <a:spcPts val="1200"/>
              </a:spcAft>
            </a:pPr>
            <a:r>
              <a:rPr lang="cs-CZ" sz="2000" dirty="0">
                <a:latin typeface="Arial" pitchFamily="34" charset="0"/>
                <a:cs typeface="Arial" pitchFamily="34" charset="0"/>
                <a:sym typeface="Symbol"/>
              </a:rPr>
              <a:t>	</a:t>
            </a:r>
            <a:r>
              <a:rPr lang="cs-CZ" sz="2000" i="1" dirty="0" err="1">
                <a:latin typeface="Arial" pitchFamily="34" charset="0"/>
                <a:cs typeface="Arial" pitchFamily="34" charset="0"/>
                <a:sym typeface="Symbol"/>
              </a:rPr>
              <a:t>dN</a:t>
            </a:r>
            <a:r>
              <a:rPr lang="cs-CZ" sz="2000" i="1" dirty="0">
                <a:latin typeface="Arial" pitchFamily="34" charset="0"/>
                <a:cs typeface="Arial" pitchFamily="34" charset="0"/>
                <a:sym typeface="Symbol"/>
              </a:rPr>
              <a:t>/</a:t>
            </a:r>
            <a:r>
              <a:rPr lang="cs-CZ" sz="2000" i="1" dirty="0" err="1">
                <a:latin typeface="Arial" pitchFamily="34" charset="0"/>
                <a:cs typeface="Arial" pitchFamily="34" charset="0"/>
                <a:sym typeface="Symbol"/>
              </a:rPr>
              <a:t>dS</a:t>
            </a:r>
            <a:r>
              <a:rPr lang="cs-CZ" sz="2000" dirty="0">
                <a:latin typeface="Arial" pitchFamily="34" charset="0"/>
                <a:cs typeface="Arial" pitchFamily="34" charset="0"/>
                <a:sym typeface="Symbol"/>
              </a:rPr>
              <a:t> = </a:t>
            </a:r>
            <a:r>
              <a:rPr lang="cs-CZ" sz="2000" i="1" dirty="0">
                <a:latin typeface="Arial" pitchFamily="34" charset="0"/>
                <a:cs typeface="Arial" pitchFamily="34" charset="0"/>
                <a:sym typeface="Symbol"/>
              </a:rPr>
              <a:t>f/</a:t>
            </a:r>
            <a:r>
              <a:rPr lang="cs-CZ" sz="2000" dirty="0">
                <a:latin typeface="Arial" pitchFamily="34" charset="0"/>
                <a:cs typeface="Arial" pitchFamily="34" charset="0"/>
                <a:sym typeface="Symbol"/>
              </a:rPr>
              <a:t> = </a:t>
            </a:r>
            <a:r>
              <a:rPr lang="cs-CZ" sz="2000" i="1" dirty="0" err="1">
                <a:latin typeface="Arial" pitchFamily="34" charset="0"/>
                <a:cs typeface="Arial" pitchFamily="34" charset="0"/>
                <a:sym typeface="Symbol"/>
              </a:rPr>
              <a:t>f</a:t>
            </a:r>
            <a:endParaRPr lang="cs-CZ" sz="2000" dirty="0">
              <a:latin typeface="Arial" pitchFamily="34" charset="0"/>
              <a:cs typeface="Arial" pitchFamily="34" charset="0"/>
              <a:sym typeface="Symbol"/>
            </a:endParaRPr>
          </a:p>
          <a:p>
            <a:pPr defTabSz="540000">
              <a:spcAft>
                <a:spcPts val="1200"/>
              </a:spcAft>
            </a:pPr>
            <a:r>
              <a:rPr lang="cs-CZ" sz="2000" dirty="0">
                <a:latin typeface="Arial" pitchFamily="34" charset="0"/>
                <a:cs typeface="Arial" pitchFamily="34" charset="0"/>
                <a:sym typeface="Symbol"/>
              </a:rPr>
              <a:t>Protože </a:t>
            </a:r>
            <a:r>
              <a:rPr lang="cs-CZ" sz="2000" i="1" dirty="0">
                <a:latin typeface="Arial" pitchFamily="34" charset="0"/>
                <a:cs typeface="Arial" pitchFamily="34" charset="0"/>
                <a:sym typeface="Symbol"/>
              </a:rPr>
              <a:t>f</a:t>
            </a:r>
            <a:r>
              <a:rPr lang="cs-CZ" sz="2000" dirty="0">
                <a:latin typeface="Arial" pitchFamily="34" charset="0"/>
                <a:cs typeface="Arial" pitchFamily="34" charset="0"/>
                <a:sym typeface="Symbol"/>
              </a:rPr>
              <a:t> je vždy  1, platí </a:t>
            </a:r>
            <a:r>
              <a:rPr lang="cs-CZ" sz="2000" i="1" dirty="0" err="1">
                <a:latin typeface="Arial" pitchFamily="34" charset="0"/>
                <a:cs typeface="Arial" pitchFamily="34" charset="0"/>
                <a:sym typeface="Symbol"/>
              </a:rPr>
              <a:t>dN</a:t>
            </a:r>
            <a:r>
              <a:rPr lang="cs-CZ" sz="2000" i="1" dirty="0">
                <a:latin typeface="Arial" pitchFamily="34" charset="0"/>
                <a:cs typeface="Arial" pitchFamily="34" charset="0"/>
                <a:sym typeface="Symbol"/>
              </a:rPr>
              <a:t>/</a:t>
            </a:r>
            <a:r>
              <a:rPr lang="cs-CZ" sz="2000" i="1" dirty="0" err="1">
                <a:latin typeface="Arial" pitchFamily="34" charset="0"/>
                <a:cs typeface="Arial" pitchFamily="34" charset="0"/>
                <a:sym typeface="Symbol"/>
              </a:rPr>
              <a:t>dS</a:t>
            </a:r>
            <a:r>
              <a:rPr lang="cs-CZ" sz="2000" dirty="0">
                <a:latin typeface="Arial" pitchFamily="34" charset="0"/>
                <a:cs typeface="Arial" pitchFamily="34" charset="0"/>
                <a:sym typeface="Symbol"/>
              </a:rPr>
              <a:t>  1</a:t>
            </a:r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527050" y="5976380"/>
            <a:ext cx="7593745" cy="461665"/>
          </a:xfrm>
          <a:prstGeom prst="rect">
            <a:avLst/>
          </a:prstGeom>
          <a:solidFill>
            <a:srgbClr val="FFFF99"/>
          </a:solidFill>
        </p:spPr>
        <p:txBody>
          <a:bodyPr wrap="none" rtlCol="0">
            <a:spAutoFit/>
          </a:bodyPr>
          <a:lstStyle/>
          <a:p>
            <a:pPr defTabSz="540000">
              <a:spcAft>
                <a:spcPts val="1200"/>
              </a:spcAft>
            </a:pPr>
            <a:r>
              <a:rPr lang="cs-CZ" sz="2400" dirty="0">
                <a:solidFill>
                  <a:srgbClr val="DE0000"/>
                </a:solidFill>
                <a:latin typeface="Arial" pitchFamily="34" charset="0"/>
                <a:cs typeface="Arial" pitchFamily="34" charset="0"/>
              </a:rPr>
              <a:t>Závěr: </a:t>
            </a:r>
            <a:r>
              <a:rPr lang="cs-CZ" sz="2400" i="1" dirty="0" err="1">
                <a:solidFill>
                  <a:srgbClr val="DE0000"/>
                </a:solidFill>
                <a:latin typeface="Arial" pitchFamily="34" charset="0"/>
                <a:cs typeface="Arial" pitchFamily="34" charset="0"/>
              </a:rPr>
              <a:t>dN</a:t>
            </a:r>
            <a:r>
              <a:rPr lang="cs-CZ" sz="2400" i="1" dirty="0">
                <a:solidFill>
                  <a:srgbClr val="DE0000"/>
                </a:solidFill>
                <a:latin typeface="Arial" pitchFamily="34" charset="0"/>
                <a:cs typeface="Arial" pitchFamily="34" charset="0"/>
              </a:rPr>
              <a:t>/</a:t>
            </a:r>
            <a:r>
              <a:rPr lang="cs-CZ" sz="2400" i="1" dirty="0" err="1">
                <a:solidFill>
                  <a:srgbClr val="DE0000"/>
                </a:solidFill>
                <a:latin typeface="Arial" pitchFamily="34" charset="0"/>
                <a:cs typeface="Arial" pitchFamily="34" charset="0"/>
              </a:rPr>
              <a:t>dS</a:t>
            </a:r>
            <a:r>
              <a:rPr lang="cs-CZ" sz="2400" dirty="0">
                <a:solidFill>
                  <a:srgbClr val="DE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>
                <a:solidFill>
                  <a:srgbClr val="DE0000"/>
                </a:solidFill>
                <a:latin typeface="Arial" pitchFamily="34" charset="0"/>
                <a:cs typeface="Arial" pitchFamily="34" charset="0"/>
                <a:sym typeface="Symbol"/>
              </a:rPr>
              <a:t> 1 indikuje působení </a:t>
            </a:r>
            <a:r>
              <a:rPr lang="cs-CZ" sz="2400" u="sng" dirty="0">
                <a:solidFill>
                  <a:srgbClr val="DE0000"/>
                </a:solidFill>
                <a:latin typeface="Arial" pitchFamily="34" charset="0"/>
                <a:cs typeface="Arial" pitchFamily="34" charset="0"/>
                <a:sym typeface="Symbol"/>
              </a:rPr>
              <a:t>purifikující selekce</a:t>
            </a:r>
            <a:endParaRPr lang="cs-CZ" sz="2400" u="sng" dirty="0">
              <a:solidFill>
                <a:srgbClr val="DE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17187</TotalTime>
  <Words>1740</Words>
  <Application>Microsoft Office PowerPoint</Application>
  <PresentationFormat>Předvádění na obrazovce (4:3)</PresentationFormat>
  <Paragraphs>132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6" baseType="lpstr">
      <vt:lpstr>Arial</vt:lpstr>
      <vt:lpstr>Arial Black</vt:lpstr>
      <vt:lpstr>Calibri</vt:lpstr>
      <vt:lpstr>Courier New</vt:lpstr>
      <vt:lpstr>Motiv sady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Miloš Macholán</dc:creator>
  <cp:lastModifiedBy>Miloš</cp:lastModifiedBy>
  <cp:revision>1066</cp:revision>
  <dcterms:created xsi:type="dcterms:W3CDTF">2014-09-23T15:47:53Z</dcterms:created>
  <dcterms:modified xsi:type="dcterms:W3CDTF">2020-04-18T13:45:04Z</dcterms:modified>
</cp:coreProperties>
</file>