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70" r:id="rId2"/>
    <p:sldId id="544" r:id="rId3"/>
    <p:sldId id="548" r:id="rId4"/>
    <p:sldId id="549" r:id="rId5"/>
    <p:sldId id="550" r:id="rId6"/>
    <p:sldId id="554" r:id="rId7"/>
    <p:sldId id="596" r:id="rId8"/>
    <p:sldId id="555" r:id="rId9"/>
    <p:sldId id="556" r:id="rId10"/>
    <p:sldId id="557" r:id="rId11"/>
    <p:sldId id="558" r:id="rId12"/>
    <p:sldId id="551" r:id="rId13"/>
    <p:sldId id="545" r:id="rId14"/>
    <p:sldId id="573" r:id="rId15"/>
    <p:sldId id="574" r:id="rId16"/>
    <p:sldId id="575" r:id="rId17"/>
    <p:sldId id="576" r:id="rId18"/>
    <p:sldId id="559" r:id="rId19"/>
    <p:sldId id="560" r:id="rId20"/>
    <p:sldId id="561" r:id="rId21"/>
    <p:sldId id="56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FFFF99"/>
    <a:srgbClr val="003399"/>
    <a:srgbClr val="FFCCFF"/>
    <a:srgbClr val="FFFF66"/>
    <a:srgbClr val="FFFF00"/>
    <a:srgbClr val="99CCFF"/>
    <a:srgbClr val="CCECFF"/>
    <a:srgbClr val="CC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 autoAdjust="0"/>
  </p:normalViewPr>
  <p:slideViewPr>
    <p:cSldViewPr snapToGrid="0" showGuides="1">
      <p:cViewPr varScale="1">
        <p:scale>
          <a:sx n="88" d="100"/>
          <a:sy n="88" d="100"/>
        </p:scale>
        <p:origin x="1464" y="31"/>
      </p:cViewPr>
      <p:guideLst>
        <p:guide orient="horz" pos="236"/>
        <p:guide pos="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1BDDE-5303-4686-8093-853AFB8B7D1B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D6C80-E464-4F32-9F04-3F7E2590FA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58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CEBA-7D9A-4037-A856-9E28FB174A6A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CBC9-8ECF-41D7-85A2-03E39C8AF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CEBA-7D9A-4037-A856-9E28FB174A6A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CBC9-8ECF-41D7-85A2-03E39C8AF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CEBA-7D9A-4037-A856-9E28FB174A6A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CBC9-8ECF-41D7-85A2-03E39C8AF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CEBA-7D9A-4037-A856-9E28FB174A6A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CBC9-8ECF-41D7-85A2-03E39C8AF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CEBA-7D9A-4037-A856-9E28FB174A6A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CBC9-8ECF-41D7-85A2-03E39C8AF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CEBA-7D9A-4037-A856-9E28FB174A6A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CBC9-8ECF-41D7-85A2-03E39C8AF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CEBA-7D9A-4037-A856-9E28FB174A6A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CBC9-8ECF-41D7-85A2-03E39C8AF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CEBA-7D9A-4037-A856-9E28FB174A6A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CBC9-8ECF-41D7-85A2-03E39C8AF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CEBA-7D9A-4037-A856-9E28FB174A6A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CBC9-8ECF-41D7-85A2-03E39C8AF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CEBA-7D9A-4037-A856-9E28FB174A6A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CBC9-8ECF-41D7-85A2-03E39C8AF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CEBA-7D9A-4037-A856-9E28FB174A6A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CBC9-8ECF-41D7-85A2-03E39C8AF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FCEBA-7D9A-4037-A856-9E28FB174A6A}" type="datetimeFigureOut">
              <a:rPr lang="cs-CZ" smtClean="0"/>
              <a:pPr/>
              <a:t>18.04.2020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FCBC9-8ECF-41D7-85A2-03E39C8AF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743602" y="1454598"/>
            <a:ext cx="75488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cs-CZ" sz="8000" b="1" dirty="0">
                <a:ln w="3175">
                  <a:solidFill>
                    <a:schemeClr val="tx1"/>
                  </a:solidFill>
                </a:ln>
                <a:solidFill>
                  <a:srgbClr val="E6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DETEKCE SELEKCE</a:t>
            </a:r>
            <a:endParaRPr lang="cs-CZ" sz="8000" b="1" dirty="0">
              <a:ln w="3175">
                <a:solidFill>
                  <a:schemeClr val="tx1"/>
                </a:solidFill>
              </a:ln>
              <a:solidFill>
                <a:srgbClr val="FF33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27050" y="374650"/>
            <a:ext cx="8380820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3. část </a:t>
            </a:r>
            <a:r>
              <a:rPr lang="cs-CZ" sz="2000" i="1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 mutací je neškodných a (1 – </a:t>
            </a:r>
            <a:r>
              <a:rPr lang="cs-CZ" sz="2000" i="1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) škodlivých; z neškodných mutací</a:t>
            </a:r>
            <a:b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	je část </a:t>
            </a:r>
            <a:r>
              <a:rPr lang="cs-CZ" sz="2000" i="1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 prospěšných a (1 </a:t>
            </a: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000" i="1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) neutrálních</a:t>
            </a: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dS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</a:t>
            </a:r>
            <a:endParaRPr lang="cs-CZ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(1 –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) se nefixuje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(1 –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) neutrálních  fixace frekvencí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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za generaci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f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prospěšných, vznik rychlostí 2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N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za generaci, pravděpodobnost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fixace rovna selekčnímu koeficientu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s</a:t>
            </a:r>
            <a:endParaRPr lang="cs-CZ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 počet nesynonymních substitucí fixovaných každou generaci: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dN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(1 –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)0 +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(1 –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)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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+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f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2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Ns</a:t>
            </a:r>
            <a:endParaRPr lang="cs-CZ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  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dN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dS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[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(1 –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)0 +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(1 –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)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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+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f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2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Ns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]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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(1 –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) +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f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2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Ns</a:t>
            </a:r>
            <a:endParaRPr lang="cs-CZ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dN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dS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 1 pokud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velká, konkrétně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1515763" y="5350647"/>
            <a:ext cx="2175687" cy="704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27050" y="374650"/>
            <a:ext cx="7337265" cy="4616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Závěr: </a:t>
            </a:r>
            <a:r>
              <a:rPr lang="cs-CZ" sz="2400" i="1" dirty="0" err="1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dN</a:t>
            </a:r>
            <a:r>
              <a:rPr lang="cs-CZ" sz="2400" i="1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cs-CZ" sz="2400" i="1" dirty="0" err="1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dS</a:t>
            </a: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 1 indikuje působení </a:t>
            </a:r>
            <a:r>
              <a:rPr lang="cs-CZ" sz="2400" u="sng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pozitivní</a:t>
            </a:r>
            <a:r>
              <a:rPr lang="en-US" sz="2400" u="sng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400" u="sng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selekce</a:t>
            </a:r>
            <a:endParaRPr lang="cs-CZ" sz="2400" u="sng" dirty="0">
              <a:solidFill>
                <a:srgbClr val="D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27050" y="1194630"/>
            <a:ext cx="778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" pitchFamily="34" charset="0"/>
                <a:cs typeface="Arial" pitchFamily="34" charset="0"/>
              </a:rPr>
              <a:t>Pozn.: </a:t>
            </a:r>
            <a:r>
              <a:rPr lang="cs-CZ" sz="2000" i="1" dirty="0" err="1">
                <a:latin typeface="Arial" pitchFamily="34" charset="0"/>
                <a:cs typeface="Arial" pitchFamily="34" charset="0"/>
              </a:rPr>
              <a:t>dN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000" i="1" dirty="0" err="1">
                <a:latin typeface="Arial" pitchFamily="34" charset="0"/>
                <a:cs typeface="Arial" pitchFamily="34" charset="0"/>
              </a:rPr>
              <a:t>dS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 1 nemusí znamenat, že pozitivní selekce nepůsobí,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pouze že ji tímto způsobem nemůžeme detekovat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7050" y="2804417"/>
            <a:ext cx="80554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Shrnutí:</a:t>
            </a:r>
            <a:br>
              <a:rPr lang="cs-CZ" sz="2400" dirty="0">
                <a:latin typeface="Arial" pitchFamily="34" charset="0"/>
                <a:cs typeface="Arial" pitchFamily="34" charset="0"/>
              </a:rPr>
            </a:br>
            <a:br>
              <a:rPr lang="cs-CZ" sz="2400" dirty="0"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>1. 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dN</a:t>
            </a:r>
            <a:r>
              <a:rPr lang="cs-CZ" sz="2400" i="1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dS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= 1: substituce aminokyselin převážně </a:t>
            </a: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neutrální</a:t>
            </a:r>
            <a:br>
              <a:rPr lang="cs-CZ" sz="2400" dirty="0"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>	(ale: pozitivní selekce může vyrušit působení selekce </a:t>
            </a:r>
            <a:br>
              <a:rPr lang="cs-CZ" sz="2400" dirty="0"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>	purifikující)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7050" y="374650"/>
            <a:ext cx="8325356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Shrnutí:</a:t>
            </a:r>
            <a:br>
              <a:rPr lang="cs-CZ" sz="2400" dirty="0">
                <a:latin typeface="Arial" pitchFamily="34" charset="0"/>
                <a:cs typeface="Arial" pitchFamily="34" charset="0"/>
              </a:rPr>
            </a:br>
            <a:br>
              <a:rPr lang="cs-CZ" sz="2400" dirty="0"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>2. 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dN</a:t>
            </a:r>
            <a:r>
              <a:rPr lang="cs-CZ" sz="2400" i="1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dS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 1: </a:t>
            </a: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purifikující selekce</a:t>
            </a:r>
            <a:br>
              <a:rPr lang="cs-CZ" sz="24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	(ale: některé AA mohly být fixovány pozitivní selekcí, </a:t>
            </a:r>
            <a:br>
              <a:rPr lang="cs-CZ" sz="24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	purifikující selekce ale silnější)</a:t>
            </a:r>
            <a:br>
              <a:rPr lang="cs-CZ" sz="2400" dirty="0">
                <a:latin typeface="Arial" pitchFamily="34" charset="0"/>
                <a:cs typeface="Arial" pitchFamily="34" charset="0"/>
                <a:sym typeface="Symbol"/>
              </a:rPr>
            </a:br>
            <a:endParaRPr lang="cs-CZ" sz="2400" dirty="0">
              <a:latin typeface="Arial" pitchFamily="34" charset="0"/>
              <a:cs typeface="Arial" pitchFamily="34" charset="0"/>
              <a:sym typeface="Symbol"/>
            </a:endParaRPr>
          </a:p>
          <a:p>
            <a:pPr defTabSz="540000">
              <a:spcAft>
                <a:spcPts val="1200"/>
              </a:spcAft>
            </a:pP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3. </a:t>
            </a:r>
            <a:r>
              <a:rPr lang="cs-CZ" sz="2400" i="1" dirty="0" err="1">
                <a:latin typeface="Arial" pitchFamily="34" charset="0"/>
                <a:cs typeface="Arial" pitchFamily="34" charset="0"/>
                <a:sym typeface="Symbol"/>
              </a:rPr>
              <a:t>dN</a:t>
            </a:r>
            <a:r>
              <a:rPr lang="cs-CZ" sz="2400" i="1" dirty="0"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cs-CZ" sz="2400" i="1" dirty="0" err="1">
                <a:latin typeface="Arial" pitchFamily="34" charset="0"/>
                <a:cs typeface="Arial" pitchFamily="34" charset="0"/>
                <a:sym typeface="Symbol"/>
              </a:rPr>
              <a:t>dS</a:t>
            </a: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  1: </a:t>
            </a: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pozitivní selekce </a:t>
            </a: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fixovala některé AA, některé </a:t>
            </a:r>
            <a:br>
              <a:rPr lang="cs-CZ" sz="24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	substituce mohly být způsobeny driftem</a:t>
            </a:r>
            <a:br>
              <a:rPr lang="cs-CZ" sz="24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	(ale: purifikující selekce mohla působit, ale nebyla dost </a:t>
            </a:r>
            <a:br>
              <a:rPr lang="cs-CZ" sz="24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	silná, aby převážila nad selekcí pozitivní)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27050" y="374650"/>
            <a:ext cx="808747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Kromě výpočtu synonymních a nesynonymních pozic a synonymních 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a nesynonymních substitucí nutná ještě korekce pro opakované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substituce na téže pozici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 pro výpočty nutné zjednodušující předpoklady, navíc nemůžeme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přesně zjistit počet opakovaných substitucí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27050" y="2545321"/>
            <a:ext cx="727795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Odhad pomocí maximální věrohodnosti (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maximum </a:t>
            </a:r>
            <a:r>
              <a:rPr lang="cs-CZ" sz="2000" i="1" dirty="0" err="1">
                <a:latin typeface="Arial" pitchFamily="34" charset="0"/>
                <a:cs typeface="Arial" pitchFamily="34" charset="0"/>
              </a:rPr>
              <a:t>likelihood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): 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simultánní odhad všech 3 kroků současně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poskytuje navíc odhad doby divergence a poměr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Ts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Tv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7050" y="4151698"/>
            <a:ext cx="8425705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Ke kvantifikaci počtu substitucí lze: 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rekonstruovat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ancestrální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sekvenci a spočítat změny na jednotlivých 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pozicích (výsledek bude pravděpodobně podhodnocený)</a:t>
            </a:r>
          </a:p>
          <a:p>
            <a:pPr defTabSz="540000">
              <a:spcAft>
                <a:spcPts val="1200"/>
              </a:spcAft>
            </a:pPr>
            <a:r>
              <a:rPr lang="cs-CZ" sz="2000" dirty="0" err="1">
                <a:latin typeface="Arial" pitchFamily="34" charset="0"/>
                <a:cs typeface="Arial" pitchFamily="34" charset="0"/>
              </a:rPr>
              <a:t>bayesovský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přístup: použít substituční rychlosti 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aprior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í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kategoriích)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generovat substituční rychlosti pro jednotlivé kodony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67913" y="374650"/>
            <a:ext cx="314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Tajimův</a:t>
            </a: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 test neutrality</a:t>
            </a:r>
          </a:p>
        </p:txBody>
      </p:sp>
      <p:pic>
        <p:nvPicPr>
          <p:cNvPr id="74754" name="Picture 2" descr="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3638" y="152400"/>
            <a:ext cx="114300" cy="133350"/>
          </a:xfrm>
          <a:prstGeom prst="rect">
            <a:avLst/>
          </a:prstGeom>
          <a:noFill/>
        </p:spPr>
      </p:pic>
      <p:pic>
        <p:nvPicPr>
          <p:cNvPr id="74755" name="Picture 3" descr="\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58913" y="304800"/>
            <a:ext cx="114300" cy="8572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27050" y="1073791"/>
            <a:ext cx="792396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měření rovnováhy mutace a driftu pomocí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heterozygotnosti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4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N</a:t>
            </a:r>
            <a:r>
              <a:rPr lang="cs-CZ" sz="2000" i="1" baseline="-25000" dirty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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 lze odhadovat i jinými způsoby: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cs-CZ" sz="2000" i="1" baseline="-25000" dirty="0" err="1">
                <a:latin typeface="Arial" pitchFamily="34" charset="0"/>
                <a:cs typeface="Arial" pitchFamily="34" charset="0"/>
                <a:sym typeface="Symbol"/>
              </a:rPr>
              <a:t>ij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počet párových rozdílů (SNP) mezi sekvencemi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a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j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(... celkem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n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(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n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– 1)/2 možných párových srovnání)</a:t>
            </a:r>
            <a:endParaRPr lang="cs-CZ" sz="2000" i="1" dirty="0">
              <a:latin typeface="Arial" pitchFamily="34" charset="0"/>
              <a:cs typeface="Arial" pitchFamily="34" charset="0"/>
              <a:sym typeface="Symbol"/>
            </a:endParaRPr>
          </a:p>
          <a:p>
            <a:pPr defTabSz="540000">
              <a:spcAft>
                <a:spcPts val="1200"/>
              </a:spcAft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r>
              <a:rPr lang="cs-CZ" sz="2000" i="1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= počet segregujících pozic:</a:t>
            </a:r>
          </a:p>
          <a:p>
            <a:pPr defTabSz="540000">
              <a:spcAft>
                <a:spcPts val="1200"/>
              </a:spcAft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1602300" y="3366846"/>
            <a:ext cx="1928571" cy="977143"/>
          </a:xfrm>
          <a:prstGeom prst="rect">
            <a:avLst/>
          </a:prstGeom>
          <a:noFill/>
        </p:spPr>
      </p:pic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3937357" y="3042564"/>
            <a:ext cx="1600414" cy="686955"/>
          </a:xfrm>
          <a:prstGeom prst="wedgeRectCallout">
            <a:avLst>
              <a:gd name="adj1" fmla="val -73145"/>
              <a:gd name="adj2" fmla="val 39515"/>
            </a:avLst>
          </a:prstGeom>
          <a:solidFill>
            <a:schemeClr val="bg1">
              <a:lumMod val="95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600" dirty="0">
                <a:latin typeface="Arial" pitchFamily="34" charset="0"/>
                <a:sym typeface="Symbol" pitchFamily="18" charset="2"/>
              </a:rPr>
              <a:t>suma párových rozdílů</a:t>
            </a: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6074649" y="3497722"/>
            <a:ext cx="2060394" cy="850311"/>
          </a:xfrm>
          <a:prstGeom prst="wedgeRectCallout">
            <a:avLst>
              <a:gd name="adj1" fmla="val -70577"/>
              <a:gd name="adj2" fmla="val -9840"/>
            </a:avLst>
          </a:prstGeom>
          <a:solidFill>
            <a:schemeClr val="bg1">
              <a:lumMod val="95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600" dirty="0">
                <a:latin typeface="Arial" pitchFamily="34" charset="0"/>
                <a:sym typeface="Symbol" pitchFamily="18" charset="2"/>
              </a:rPr>
              <a:t>v případě DNA sekvencí dělíme ještě jejich délkou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AutoShape 23"/>
          <p:cNvSpPr>
            <a:spLocks noChangeArrowheads="1"/>
          </p:cNvSpPr>
          <p:nvPr/>
        </p:nvSpPr>
        <p:spPr bwMode="auto">
          <a:xfrm>
            <a:off x="6195771" y="5286464"/>
            <a:ext cx="2512002" cy="493551"/>
          </a:xfrm>
          <a:prstGeom prst="wedgeRectCallout">
            <a:avLst>
              <a:gd name="adj1" fmla="val -70577"/>
              <a:gd name="adj2" fmla="val -37057"/>
            </a:avLst>
          </a:prstGeom>
          <a:solidFill>
            <a:schemeClr val="bg1">
              <a:lumMod val="95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600" dirty="0">
                <a:latin typeface="Arial" pitchFamily="34" charset="0"/>
                <a:sym typeface="Symbol" pitchFamily="18" charset="2"/>
              </a:rPr>
              <a:t>1/1 + </a:t>
            </a:r>
            <a:r>
              <a:rPr lang="cs-CZ" sz="1600" dirty="0" err="1">
                <a:latin typeface="Arial" pitchFamily="34" charset="0"/>
                <a:sym typeface="Symbol" pitchFamily="18" charset="2"/>
              </a:rPr>
              <a:t>1</a:t>
            </a:r>
            <a:r>
              <a:rPr lang="cs-CZ" sz="1600" dirty="0">
                <a:latin typeface="Arial" pitchFamily="34" charset="0"/>
                <a:sym typeface="Symbol" pitchFamily="18" charset="2"/>
              </a:rPr>
              <a:t>/2 + ... + 1/(</a:t>
            </a:r>
            <a:r>
              <a:rPr lang="cs-CZ" sz="1600" i="1" dirty="0">
                <a:latin typeface="Arial" pitchFamily="34" charset="0"/>
                <a:sym typeface="Symbol" pitchFamily="18" charset="2"/>
              </a:rPr>
              <a:t>n</a:t>
            </a:r>
            <a:r>
              <a:rPr lang="cs-CZ" sz="1600" dirty="0">
                <a:latin typeface="Arial" pitchFamily="34" charset="0"/>
                <a:sym typeface="Symbol" pitchFamily="18" charset="2"/>
              </a:rPr>
              <a:t> – 1)</a:t>
            </a: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476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3555" y="4809749"/>
            <a:ext cx="1345714" cy="780000"/>
          </a:xfrm>
          <a:prstGeom prst="rect">
            <a:avLst/>
          </a:prstGeom>
          <a:noFill/>
        </p:spPr>
      </p:pic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3802081" y="3934703"/>
            <a:ext cx="1632948" cy="657845"/>
          </a:xfrm>
          <a:prstGeom prst="wedgeRectCallout">
            <a:avLst>
              <a:gd name="adj1" fmla="val -72465"/>
              <a:gd name="adj2" fmla="val -39514"/>
            </a:avLst>
          </a:prstGeom>
          <a:solidFill>
            <a:schemeClr val="bg1">
              <a:lumMod val="95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600" dirty="0">
                <a:latin typeface="Arial" pitchFamily="34" charset="0"/>
                <a:sym typeface="Symbol" pitchFamily="18" charset="2"/>
              </a:rPr>
              <a:t>počet párových srovnání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 uiExpand="1" animBg="1"/>
      <p:bldP spid="10" grpId="0" uiExpand="1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7050" y="584886"/>
            <a:ext cx="648126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při modelu nekonečných pozic a neutrální evoluci 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platí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defTabSz="540000">
              <a:spcAft>
                <a:spcPts val="1200"/>
              </a:spcAft>
            </a:pPr>
            <a:br>
              <a:rPr lang="cs-CZ" sz="2000" dirty="0">
                <a:latin typeface="Arial" pitchFamily="34" charset="0"/>
                <a:cs typeface="Arial" pitchFamily="34" charset="0"/>
              </a:rPr>
            </a:br>
            <a:br>
              <a:rPr lang="cs-CZ" sz="2000" dirty="0">
                <a:latin typeface="Arial" pitchFamily="34" charset="0"/>
                <a:cs typeface="Arial" pitchFamily="34" charset="0"/>
              </a:rPr>
            </a:b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 err="1">
                <a:latin typeface="Arial" pitchFamily="34" charset="0"/>
                <a:cs typeface="Arial" pitchFamily="34" charset="0"/>
              </a:rPr>
              <a:t>Fumio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Tajima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(1989):</a:t>
            </a:r>
            <a:endParaRPr lang="cs-CZ" sz="2000" dirty="0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37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3373348" y="1794585"/>
            <a:ext cx="2314575" cy="904875"/>
          </a:xfrm>
          <a:prstGeom prst="rect">
            <a:avLst/>
          </a:prstGeom>
          <a:noFill/>
        </p:spPr>
      </p:pic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2676001" y="1116829"/>
            <a:ext cx="809625" cy="409575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527050" y="2924988"/>
            <a:ext cx="442300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Př.:</a:t>
            </a:r>
          </a:p>
          <a:p>
            <a:pPr defTabSz="540000">
              <a:spcAft>
                <a:spcPts val="1200"/>
              </a:spcAft>
            </a:pPr>
            <a:r>
              <a:rPr lang="cs-CZ" sz="2000" b="1" dirty="0">
                <a:latin typeface="Courier New" pitchFamily="49" charset="0"/>
                <a:cs typeface="Courier New" pitchFamily="49" charset="0"/>
              </a:rPr>
              <a:t>	 * *        *        *</a:t>
            </a:r>
            <a:br>
              <a:rPr lang="cs-CZ" sz="2000" b="1" dirty="0">
                <a:latin typeface="Courier New" pitchFamily="49" charset="0"/>
                <a:cs typeface="Courier New" pitchFamily="49" charset="0"/>
              </a:rPr>
            </a:br>
            <a:r>
              <a:rPr lang="cs-CZ" sz="2000" b="1" dirty="0">
                <a:latin typeface="Courier New" pitchFamily="49" charset="0"/>
                <a:cs typeface="Courier New" pitchFamily="49" charset="0"/>
              </a:rPr>
              <a:t>1	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CCC</a:t>
            </a:r>
            <a:r>
              <a:rPr lang="cs-CZ" sz="2000" b="1" dirty="0">
                <a:latin typeface="Courier New" pitchFamily="49" charset="0"/>
                <a:cs typeface="Courier New" pitchFamily="49" charset="0"/>
              </a:rPr>
              <a:t>G 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TT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cs-CZ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 C</a:t>
            </a:r>
            <a:r>
              <a:rPr lang="cs-CZ" sz="2000" b="1" dirty="0">
                <a:latin typeface="Courier New" pitchFamily="49" charset="0"/>
                <a:cs typeface="Courier New" pitchFamily="49" charset="0"/>
              </a:rPr>
              <a:t>GG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TT</a:t>
            </a:r>
            <a:br>
              <a:rPr lang="cs-CZ" sz="2000" b="1" dirty="0">
                <a:latin typeface="Courier New" pitchFamily="49" charset="0"/>
                <a:cs typeface="Courier New" pitchFamily="49" charset="0"/>
              </a:rPr>
            </a:br>
            <a:r>
              <a:rPr lang="cs-CZ" sz="2000" b="1" dirty="0">
                <a:latin typeface="Courier New" pitchFamily="49" charset="0"/>
                <a:cs typeface="Courier New" pitchFamily="49" charset="0"/>
              </a:rPr>
              <a:t>2	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2000" b="1" dirty="0">
                <a:latin typeface="Courier New" pitchFamily="49" charset="0"/>
                <a:cs typeface="Courier New" pitchFamily="49" charset="0"/>
              </a:rPr>
              <a:t>G 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TT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cs-CZ" sz="2000" b="1" dirty="0">
                <a:latin typeface="Courier New" pitchFamily="49" charset="0"/>
                <a:cs typeface="Courier New" pitchFamily="49" charset="0"/>
              </a:rPr>
              <a:t> G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 C</a:t>
            </a:r>
            <a:r>
              <a:rPr lang="cs-CZ" sz="2000" b="1" dirty="0">
                <a:latin typeface="Courier New" pitchFamily="49" charset="0"/>
                <a:cs typeface="Courier New" pitchFamily="49" charset="0"/>
              </a:rPr>
              <a:t>GG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TT</a:t>
            </a:r>
            <a:br>
              <a:rPr lang="cs-CZ" sz="2000" b="1" dirty="0">
                <a:latin typeface="Courier New" pitchFamily="49" charset="0"/>
                <a:cs typeface="Courier New" pitchFamily="49" charset="0"/>
              </a:rPr>
            </a:br>
            <a:r>
              <a:rPr lang="cs-CZ" sz="2000" b="1" dirty="0">
                <a:latin typeface="Courier New" pitchFamily="49" charset="0"/>
                <a:cs typeface="Courier New" pitchFamily="49" charset="0"/>
              </a:rPr>
              <a:t>3	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2000" b="1" dirty="0">
                <a:latin typeface="Courier New" pitchFamily="49" charset="0"/>
                <a:cs typeface="Courier New" pitchFamily="49" charset="0"/>
              </a:rPr>
              <a:t>G 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TT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cs-CZ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 C</a:t>
            </a:r>
            <a:r>
              <a:rPr lang="cs-CZ" sz="2000" b="1" dirty="0">
                <a:latin typeface="Courier New" pitchFamily="49" charset="0"/>
                <a:cs typeface="Courier New" pitchFamily="49" charset="0"/>
              </a:rPr>
              <a:t>GG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TT</a:t>
            </a:r>
            <a:br>
              <a:rPr lang="cs-CZ" sz="2000" b="1" dirty="0">
                <a:latin typeface="Courier New" pitchFamily="49" charset="0"/>
                <a:cs typeface="Courier New" pitchFamily="49" charset="0"/>
              </a:rPr>
            </a:br>
            <a:r>
              <a:rPr lang="cs-CZ" sz="2000" b="1" dirty="0">
                <a:latin typeface="Courier New" pitchFamily="49" charset="0"/>
                <a:cs typeface="Courier New" pitchFamily="49" charset="0"/>
              </a:rPr>
              <a:t>4	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CC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2000" b="1" dirty="0">
                <a:latin typeface="Courier New" pitchFamily="49" charset="0"/>
                <a:cs typeface="Courier New" pitchFamily="49" charset="0"/>
              </a:rPr>
              <a:t>G 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TT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cs-CZ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20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 C</a:t>
            </a:r>
            <a:r>
              <a:rPr lang="cs-CZ" sz="2000" b="1" dirty="0">
                <a:latin typeface="Courier New" pitchFamily="49" charset="0"/>
                <a:cs typeface="Courier New" pitchFamily="49" charset="0"/>
              </a:rPr>
              <a:t>GG</a:t>
            </a:r>
            <a:r>
              <a:rPr lang="cs-CZ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2000" b="1" dirty="0">
                <a:solidFill>
                  <a:srgbClr val="DE0000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976209" y="2974414"/>
            <a:ext cx="3970959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párová srovnání: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1-2: 3 rozdíly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1-3: 2 rozdíly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1-4: 3 rozdíly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2-3: 1 rozdíl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2-4: 3 rozdíly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3-4: 3 rozdíly</a:t>
            </a:r>
          </a:p>
          <a:p>
            <a:r>
              <a:rPr lang="cs-CZ" sz="2000" dirty="0" err="1">
                <a:latin typeface="Arial" pitchFamily="34" charset="0"/>
                <a:cs typeface="Arial" pitchFamily="34" charset="0"/>
              </a:rPr>
              <a:t>prům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(3+2+3+1+3+3)/6 = 2,5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27050" y="5355150"/>
            <a:ext cx="462979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4 segregující pozice</a:t>
            </a:r>
            <a:endParaRPr lang="cs-CZ" sz="2000" i="1" dirty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 = 4/(1/1 + </a:t>
            </a:r>
            <a:r>
              <a:rPr lang="cs-CZ" sz="2000" dirty="0" err="1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/2 + 1/3) = 4/1,83 = 2,186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34626" y="5788981"/>
            <a:ext cx="3223825" cy="400110"/>
            <a:chOff x="5434626" y="5788981"/>
            <a:chExt cx="3223825" cy="400110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40000"/>
            </a:blip>
            <a:srcRect r="65472" b="7207"/>
            <a:stretch>
              <a:fillRect/>
            </a:stretch>
          </p:blipFill>
          <p:spPr bwMode="auto">
            <a:xfrm>
              <a:off x="5434626" y="5810250"/>
              <a:ext cx="266631" cy="362494"/>
            </a:xfrm>
            <a:prstGeom prst="rect">
              <a:avLst/>
            </a:prstGeom>
            <a:noFill/>
          </p:spPr>
        </p:pic>
        <p:sp>
          <p:nvSpPr>
            <p:cNvPr id="12" name="TextovéPole 11"/>
            <p:cNvSpPr txBox="1"/>
            <p:nvPr/>
          </p:nvSpPr>
          <p:spPr>
            <a:xfrm>
              <a:off x="5625248" y="5788981"/>
              <a:ext cx="30332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>
                  <a:latin typeface="Arial" pitchFamily="34" charset="0"/>
                  <a:cs typeface="Arial" pitchFamily="34" charset="0"/>
                </a:rPr>
                <a:t>­ </a:t>
              </a:r>
              <a:r>
                <a:rPr lang="cs-CZ" sz="2000" dirty="0">
                  <a:latin typeface="Arial" pitchFamily="34" charset="0"/>
                  <a:cs typeface="Arial" pitchFamily="34" charset="0"/>
                  <a:sym typeface="Symbol"/>
                </a:rPr>
                <a:t> </a:t>
              </a:r>
              <a:r>
                <a:rPr lang="cs-CZ" sz="2000" dirty="0">
                  <a:latin typeface="Arial" pitchFamily="34" charset="0"/>
                  <a:cs typeface="Arial" pitchFamily="34" charset="0"/>
                </a:rPr>
                <a:t>= 2,5 – 2,186 = 0,314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27050" y="374650"/>
            <a:ext cx="792877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800" i="1" dirty="0">
                <a:latin typeface="Arial" pitchFamily="34" charset="0"/>
                <a:cs typeface="Arial" pitchFamily="34" charset="0"/>
              </a:rPr>
              <a:t>D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  <a:sym typeface="Symbol"/>
              </a:rPr>
              <a:t> </a:t>
            </a: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0: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nadbytek polymorfismů s nízkou frekvencí vzhledem k teoretickému 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předpokladu  purifikující selekce, 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selective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sweep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(+ populační expanze!)</a:t>
            </a:r>
            <a:endParaRPr lang="cs-C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27050" y="2141666"/>
            <a:ext cx="846577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800" i="1" dirty="0">
                <a:latin typeface="Arial" pitchFamily="34" charset="0"/>
                <a:cs typeface="Arial" pitchFamily="34" charset="0"/>
              </a:rPr>
              <a:t>D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  <a:sym typeface="Symbol"/>
              </a:rPr>
              <a:t> </a:t>
            </a: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0: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nadbytek polymorfismů s nízkou i vysokou frekvencí vzhledem 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k předpokladu	 balancující selekce (+ redukce populační velikosti!)</a:t>
            </a:r>
            <a:endParaRPr lang="cs-C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27050" y="3841887"/>
            <a:ext cx="831990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Signifikance?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nelze použít klasické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P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 err="1">
                <a:latin typeface="Arial" pitchFamily="34" charset="0"/>
                <a:cs typeface="Arial" pitchFamily="34" charset="0"/>
              </a:rPr>
              <a:t>Tajima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(1989): parametrická aproximace beta rozdělením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Hudson (1990): generování náhodných vzorků za předpokladu neutrality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a populační stability 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 hodnota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podíl náhodných výsledků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 vypočtené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D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527050" y="1355282"/>
          <a:ext cx="8287437" cy="4306863"/>
        </p:xfrm>
        <a:graphic>
          <a:graphicData uri="http://schemas.openxmlformats.org/drawingml/2006/table">
            <a:tbl>
              <a:tblPr/>
              <a:tblGrid>
                <a:gridCol w="1153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6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25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/>
                        <a:t>Value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of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Tajima</a:t>
                      </a:r>
                      <a:r>
                        <a:rPr lang="cs-CZ" sz="1400" dirty="0"/>
                        <a:t>'s </a:t>
                      </a:r>
                      <a:r>
                        <a:rPr lang="cs-CZ" sz="1400" i="1" dirty="0"/>
                        <a:t>D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/>
                        <a:t>Mathematical reason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/>
                        <a:t>Biological interpretation 1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/>
                        <a:t>Biological interpretation 2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513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/>
                        <a:t>Tajima</a:t>
                      </a:r>
                      <a:r>
                        <a:rPr lang="cs-CZ" sz="1400" dirty="0"/>
                        <a:t>'s </a:t>
                      </a:r>
                      <a:r>
                        <a:rPr lang="cs-CZ" sz="1400" i="1" dirty="0"/>
                        <a:t>D</a:t>
                      </a:r>
                      <a:r>
                        <a:rPr lang="cs-CZ" sz="1400" dirty="0"/>
                        <a:t>=0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Pi equivalent to Theta (Observed=</a:t>
                      </a:r>
                      <a:r>
                        <a:rPr lang="cs-CZ" sz="1400" dirty="0"/>
                        <a:t> </a:t>
                      </a:r>
                      <a:r>
                        <a:rPr lang="en-US" sz="1400" dirty="0"/>
                        <a:t>Expected). Average </a:t>
                      </a:r>
                      <a:r>
                        <a:rPr lang="en-US" sz="1400" dirty="0" err="1"/>
                        <a:t>Heterozygosity</a:t>
                      </a:r>
                      <a:r>
                        <a:rPr lang="en-US" sz="1400" dirty="0"/>
                        <a:t>= </a:t>
                      </a:r>
                      <a:br>
                        <a:rPr lang="cs-CZ" sz="1400" dirty="0"/>
                      </a:br>
                      <a:r>
                        <a:rPr lang="en-US" sz="1400" dirty="0"/>
                        <a:t># of Segregating sites.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Observed variation similar to expected variation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Population evolving as per mutation-drift equilibrium. No evidence of selection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7548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/>
                        <a:t>Tajima</a:t>
                      </a:r>
                      <a:r>
                        <a:rPr lang="cs-CZ" sz="1400" dirty="0"/>
                        <a:t>'s </a:t>
                      </a:r>
                      <a:r>
                        <a:rPr lang="cs-CZ" sz="1400" i="1" dirty="0"/>
                        <a:t>D</a:t>
                      </a:r>
                      <a:r>
                        <a:rPr lang="cs-CZ" sz="1400" dirty="0"/>
                        <a:t>&lt;0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Pi less than Theta (Observed&lt;Expected). Fewer </a:t>
                      </a:r>
                      <a:r>
                        <a:rPr lang="en-US" sz="1400" dirty="0" err="1"/>
                        <a:t>haplotypes</a:t>
                      </a:r>
                      <a:r>
                        <a:rPr lang="en-US" sz="1400" dirty="0"/>
                        <a:t> (lower average </a:t>
                      </a:r>
                      <a:r>
                        <a:rPr lang="en-US" sz="1400" dirty="0" err="1"/>
                        <a:t>heterozygosity</a:t>
                      </a:r>
                      <a:r>
                        <a:rPr lang="en-US" sz="1400" dirty="0"/>
                        <a:t>) than # of segregating sites.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Rare alleles present at low frequencies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Recent selective sweep, population expansion after a recent bottleneck, linkage to a swept gene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7548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/>
                        <a:t>Tajima</a:t>
                      </a:r>
                      <a:r>
                        <a:rPr lang="cs-CZ" sz="1400" dirty="0"/>
                        <a:t>'s </a:t>
                      </a:r>
                      <a:r>
                        <a:rPr lang="cs-CZ" sz="1400" i="1" dirty="0"/>
                        <a:t>D</a:t>
                      </a:r>
                      <a:r>
                        <a:rPr lang="cs-CZ" sz="1400" dirty="0"/>
                        <a:t>&gt;0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Pi greater than Theta (Observed&gt;Expected). More </a:t>
                      </a:r>
                      <a:r>
                        <a:rPr lang="en-US" sz="1400" dirty="0" err="1"/>
                        <a:t>haplotypes</a:t>
                      </a:r>
                      <a:r>
                        <a:rPr lang="en-US" sz="1400" dirty="0"/>
                        <a:t> (more average </a:t>
                      </a:r>
                      <a:r>
                        <a:rPr lang="en-US" sz="1400" dirty="0" err="1"/>
                        <a:t>heterozygosity</a:t>
                      </a:r>
                      <a:r>
                        <a:rPr lang="en-US" sz="1400" dirty="0"/>
                        <a:t>)than </a:t>
                      </a:r>
                      <a:br>
                        <a:rPr lang="cs-CZ" sz="1400" dirty="0"/>
                      </a:br>
                      <a:r>
                        <a:rPr lang="en-US" sz="1400" dirty="0"/>
                        <a:t># of segregating sites.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Multiple alleles present, some at low, others at high frequencies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Balancing selection, sudden population contraction</a:t>
                      </a:r>
                    </a:p>
                  </a:txBody>
                  <a:tcPr marL="35339" marR="35339" marT="17670" marB="17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366360" y="374650"/>
            <a:ext cx="4139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err="1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McDonaldův</a:t>
            </a: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err="1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Kreitmanův</a:t>
            </a: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 test</a:t>
            </a:r>
          </a:p>
        </p:txBody>
      </p:sp>
      <p:sp>
        <p:nvSpPr>
          <p:cNvPr id="5" name="Obdélník 4"/>
          <p:cNvSpPr/>
          <p:nvPr/>
        </p:nvSpPr>
        <p:spPr>
          <a:xfrm>
            <a:off x="527050" y="1102496"/>
            <a:ext cx="774923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John H.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McDonald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Martin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Kreitman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(1991):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srovnání vnitrodruhového polymorfismu a mezidruhové divergence</a:t>
            </a:r>
            <a:endParaRPr lang="cs-CZ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690552" y="5923005"/>
            <a:ext cx="4974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aseline="30000" dirty="0">
                <a:latin typeface="Arial" pitchFamily="34" charset="0"/>
                <a:cs typeface="Arial" pitchFamily="34" charset="0"/>
              </a:rPr>
              <a:t>*)</a:t>
            </a:r>
            <a:r>
              <a:rPr lang="cs-CZ" dirty="0">
                <a:latin typeface="Arial" pitchFamily="34" charset="0"/>
                <a:cs typeface="Arial" pitchFamily="34" charset="0"/>
              </a:rPr>
              <a:t> substituce = u 2 druhů fixována odlišná báze</a:t>
            </a:r>
          </a:p>
        </p:txBody>
      </p:sp>
      <p:sp>
        <p:nvSpPr>
          <p:cNvPr id="7" name="Obdélník 6"/>
          <p:cNvSpPr/>
          <p:nvPr/>
        </p:nvSpPr>
        <p:spPr>
          <a:xfrm>
            <a:off x="527050" y="2367563"/>
            <a:ext cx="6865982" cy="2739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i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cs-CZ" sz="2000" baseline="-25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= počet synonymních substitucí</a:t>
            </a:r>
            <a:r>
              <a:rPr lang="cs-CZ" sz="2000" baseline="30000" dirty="0">
                <a:latin typeface="Arial" pitchFamily="34" charset="0"/>
                <a:cs typeface="Arial" pitchFamily="34" charset="0"/>
              </a:rPr>
              <a:t>*)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na sekvenci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i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cs-CZ" sz="2000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= počet nesynonymních substitucí na sekvenci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i="1" dirty="0" err="1">
                <a:latin typeface="Arial" pitchFamily="34" charset="0"/>
                <a:cs typeface="Arial" pitchFamily="34" charset="0"/>
              </a:rPr>
              <a:t>P</a:t>
            </a:r>
            <a:r>
              <a:rPr lang="cs-CZ" sz="2000" baseline="-25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= počet synonymních polymorfních pozic na sekvenci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i="1" dirty="0" err="1">
                <a:latin typeface="Arial" pitchFamily="34" charset="0"/>
                <a:cs typeface="Arial" pitchFamily="34" charset="0"/>
              </a:rPr>
              <a:t>P</a:t>
            </a:r>
            <a:r>
              <a:rPr lang="cs-CZ" sz="2000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= počet nesynonymních polymorfních pozic na sekvenci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>H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cs-CZ" sz="2400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cs-CZ" sz="2400" baseline="-25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= 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P</a:t>
            </a:r>
            <a:r>
              <a:rPr lang="cs-CZ" sz="2400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P</a:t>
            </a:r>
            <a:r>
              <a:rPr lang="cs-CZ" sz="2400" baseline="-25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 neutrální evoluce</a:t>
            </a:r>
            <a:br>
              <a:rPr lang="cs-CZ" sz="2400" dirty="0">
                <a:latin typeface="Arial" pitchFamily="34" charset="0"/>
                <a:cs typeface="Arial" pitchFamily="34" charset="0"/>
                <a:sym typeface="Symbol"/>
              </a:rPr>
            </a:br>
            <a:br>
              <a:rPr lang="cs-CZ" sz="24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>H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cs-CZ" sz="2400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cs-CZ" sz="2400" baseline="-25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≠ 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P</a:t>
            </a:r>
            <a:r>
              <a:rPr lang="cs-CZ" sz="2400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P</a:t>
            </a:r>
            <a:r>
              <a:rPr lang="cs-CZ" sz="2400" baseline="-25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 selekce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27050" y="374650"/>
            <a:ext cx="840646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negativní (purifikující) selekce:</a:t>
            </a:r>
            <a:b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</a:b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škodlivé mutace silně ovlivňují polymorfismus</a:t>
            </a:r>
          </a:p>
          <a:p>
            <a:pPr defTabSz="540000">
              <a:spcAft>
                <a:spcPts val="1200"/>
              </a:spcAft>
            </a:pPr>
            <a:r>
              <a:rPr lang="en-US" sz="2000" i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&lt; 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tj. poměr nesynonymní/synonymní variability mezi druhy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je nižší než poměr nesynonymní/synonymní variability uvnitř druhů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27050" y="2635936"/>
            <a:ext cx="8278228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pozitivní selekce: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prospěšně mutace se rychle šíří 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neovlivňují polymorfismus, ale mají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vliv na mezidruhovou divergenci</a:t>
            </a:r>
          </a:p>
          <a:p>
            <a:pPr defTabSz="540000">
              <a:spcAft>
                <a:spcPts val="1200"/>
              </a:spcAft>
            </a:pPr>
            <a:r>
              <a:rPr lang="en-US" sz="2000" i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&gt;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tj. poměr nesynonymní/synonymní variability mezi druhy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je vyšší než poměr nesynonymní/synonymní variability uvnitř druhů</a:t>
            </a: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7" name="Skupina 6"/>
          <p:cNvGrpSpPr/>
          <p:nvPr/>
        </p:nvGrpSpPr>
        <p:grpSpPr>
          <a:xfrm>
            <a:off x="527050" y="5317696"/>
            <a:ext cx="6802995" cy="733425"/>
            <a:chOff x="527050" y="5317696"/>
            <a:chExt cx="6802995" cy="733425"/>
          </a:xfrm>
        </p:grpSpPr>
        <p:sp>
          <p:nvSpPr>
            <p:cNvPr id="5" name="TextovéPole 4"/>
            <p:cNvSpPr txBox="1"/>
            <p:nvPr/>
          </p:nvSpPr>
          <p:spPr>
            <a:xfrm>
              <a:off x="527050" y="5461686"/>
              <a:ext cx="49071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>
                  <a:latin typeface="Arial" pitchFamily="34" charset="0"/>
                  <a:cs typeface="Arial" pitchFamily="34" charset="0"/>
                </a:rPr>
                <a:t>podíl substitucí fixovaných selekcí:</a:t>
              </a:r>
            </a:p>
          </p:txBody>
        </p:sp>
        <p:pic>
          <p:nvPicPr>
            <p:cNvPr id="76801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5758420" y="5317696"/>
              <a:ext cx="1571625" cy="7334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04627" y="371475"/>
            <a:ext cx="4616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Testování neutrality vs. </a:t>
            </a:r>
            <a:r>
              <a:rPr lang="cs-CZ" sz="240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selekce</a:t>
            </a:r>
            <a:endParaRPr lang="cs-CZ" sz="2400" dirty="0">
              <a:solidFill>
                <a:srgbClr val="D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27050" y="1392195"/>
            <a:ext cx="851066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základní mírou relativního významu selekce a driftu je poměr </a:t>
            </a:r>
            <a:r>
              <a:rPr lang="cs-CZ" sz="2000" i="1" dirty="0" err="1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dN</a:t>
            </a:r>
            <a:r>
              <a:rPr lang="cs-CZ" sz="2000" i="1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cs-CZ" sz="2000" i="1" dirty="0" err="1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dS</a:t>
            </a: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s-CZ" sz="2000" i="1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</a:t>
            </a: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2000" i="1" dirty="0">
              <a:solidFill>
                <a:srgbClr val="DE0000"/>
              </a:solidFill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i="1" dirty="0">
                <a:latin typeface="Arial" pitchFamily="34" charset="0"/>
                <a:cs typeface="Arial" pitchFamily="34" charset="0"/>
              </a:rPr>
              <a:t>dN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d</a:t>
            </a:r>
            <a:r>
              <a:rPr lang="cs-CZ" sz="2000" i="1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K</a:t>
            </a:r>
            <a:r>
              <a:rPr lang="cs-CZ" sz="2000" i="1" baseline="-25000" dirty="0">
                <a:latin typeface="Arial" pitchFamily="34" charset="0"/>
                <a:cs typeface="Arial" pitchFamily="34" charset="0"/>
              </a:rPr>
              <a:t>a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 = průměrný počet nukleotidových rozdílů mezi sekvencemi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na 1 nesynonymní pozici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měří míru rozdílnosti 2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homologních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kódujících sekvencí z hlediska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aminokyselin, tj. do jaké míry se liší v nesynonymních pozicích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27050" y="4197177"/>
            <a:ext cx="81083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i="1" dirty="0">
                <a:latin typeface="Arial" pitchFamily="34" charset="0"/>
                <a:cs typeface="Arial" pitchFamily="34" charset="0"/>
              </a:rPr>
              <a:t>dS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d</a:t>
            </a:r>
            <a:r>
              <a:rPr lang="cs-CZ" sz="2000" i="1" baseline="-25000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K</a:t>
            </a:r>
            <a:r>
              <a:rPr lang="cs-CZ" sz="2000" i="1" baseline="-25000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 = průměrný počet nukleotidových rozdílů mezi sekvencemi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na 1 synonymní pozici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měří míru rozdílnosti 2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homologních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kódujících sekvencí z hlediska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tichých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substitutcí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tj. do jaké míry se liší v synonymních pozicích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27050" y="374650"/>
            <a:ext cx="805220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Problémy MKT: 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podhodnocení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v důsledku existence mírně škodlivých mutací,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odlišných mutačních rychlostí v různých částech genomu,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proměnlivosti v </a:t>
            </a:r>
            <a:r>
              <a:rPr lang="cs-CZ" sz="2000" dirty="0" err="1">
                <a:latin typeface="Arial" pitchFamily="34" charset="0"/>
                <a:cs typeface="Arial" pitchFamily="34" charset="0"/>
                <a:sym typeface="Symbol"/>
              </a:rPr>
              <a:t>koalescenčních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historiích různých částí genomu,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změn v efektivní velikosti populace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 tyto problémy ale neznamenají, že MKT považován za nespolehlivý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endParaRPr lang="cs-CZ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další potenciální problém: 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infinite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sites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 model</a:t>
            </a:r>
            <a:endParaRPr lang="cs-CZ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defTabSz="324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 často odchylky od modelu uvnitř druhů, tím větší v mezidruhových 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srovnáních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7050" y="374650"/>
            <a:ext cx="4979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Detekce selekce na úrovni kodonů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27050" y="1252151"/>
            <a:ext cx="8271816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Které kodony pod pozitivní/negativní selekcí?</a:t>
            </a:r>
          </a:p>
          <a:p>
            <a:pPr defTabSz="540000">
              <a:spcBef>
                <a:spcPts val="1200"/>
              </a:spcBef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substituční model, fylogenetický strom, výpočet </a:t>
            </a:r>
            <a:r>
              <a:rPr lang="cs-CZ" sz="2000" i="1" dirty="0" err="1">
                <a:latin typeface="Arial" pitchFamily="34" charset="0"/>
                <a:cs typeface="Arial" pitchFamily="34" charset="0"/>
              </a:rPr>
              <a:t>dN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000" i="1" dirty="0" err="1">
                <a:latin typeface="Arial" pitchFamily="34" charset="0"/>
                <a:cs typeface="Arial" pitchFamily="34" charset="0"/>
              </a:rPr>
              <a:t>dS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pro každý kodon</a:t>
            </a:r>
          </a:p>
          <a:p>
            <a:pPr defTabSz="540000">
              <a:spcBef>
                <a:spcPts val="1200"/>
              </a:spcBef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v případě sekvencí složených z více jedinců (např. viry) odhad	pozitivní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selekce na úrovni populace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Bef>
                <a:spcPts val="1200"/>
              </a:spcBef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Kdy v minulosti selekce působila?</a:t>
            </a:r>
          </a:p>
          <a:p>
            <a:pPr defTabSz="540000">
              <a:spcBef>
                <a:spcPts val="1200"/>
              </a:spcBef>
            </a:pPr>
            <a:r>
              <a:rPr lang="cs-CZ" sz="2000" i="1" dirty="0" err="1">
                <a:latin typeface="Arial" pitchFamily="34" charset="0"/>
                <a:cs typeface="Arial" pitchFamily="34" charset="0"/>
              </a:rPr>
              <a:t>dN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000" i="1" dirty="0" err="1">
                <a:latin typeface="Arial" pitchFamily="34" charset="0"/>
                <a:cs typeface="Arial" pitchFamily="34" charset="0"/>
              </a:rPr>
              <a:t>dS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mapováno na jednotlivé větve fylogenetického stromu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Bef>
                <a:spcPts val="1200"/>
              </a:spcBef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Působí selekce uvnitř rekombinujících fragmentů?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27050" y="5618205"/>
            <a:ext cx="7259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např. program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Datamonkey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(http://www.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datamonkey.org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7050" y="374650"/>
            <a:ext cx="2323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Výpočet 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dN</a:t>
            </a:r>
            <a:r>
              <a:rPr lang="cs-CZ" sz="2400" i="1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400" i="1" dirty="0" err="1">
                <a:latin typeface="Arial" pitchFamily="34" charset="0"/>
                <a:cs typeface="Arial" pitchFamily="34" charset="0"/>
              </a:rPr>
              <a:t>dS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0" y="1181072"/>
            <a:ext cx="7694312" cy="113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050" y="3514211"/>
            <a:ext cx="2768085" cy="112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27050" y="2775979"/>
            <a:ext cx="4317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přepsáno do sekvencí aminokyselin:</a:t>
            </a:r>
          </a:p>
        </p:txBody>
      </p:sp>
      <p:sp>
        <p:nvSpPr>
          <p:cNvPr id="6" name="AutoShape 23"/>
          <p:cNvSpPr>
            <a:spLocks noChangeArrowheads="1"/>
          </p:cNvSpPr>
          <p:nvPr/>
        </p:nvSpPr>
        <p:spPr bwMode="auto">
          <a:xfrm>
            <a:off x="3560230" y="3742043"/>
            <a:ext cx="1415423" cy="665200"/>
          </a:xfrm>
          <a:prstGeom prst="wedgeRectCallout">
            <a:avLst>
              <a:gd name="adj1" fmla="val -102335"/>
              <a:gd name="adj2" fmla="val -6880"/>
            </a:avLst>
          </a:prstGeom>
          <a:solidFill>
            <a:schemeClr val="bg1">
              <a:lumMod val="95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600" dirty="0">
                <a:latin typeface="Arial" pitchFamily="34" charset="0"/>
                <a:sym typeface="Symbol" pitchFamily="18" charset="2"/>
              </a:rPr>
              <a:t>nesynonymní záměny</a:t>
            </a: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419659" y="607546"/>
            <a:ext cx="1254786" cy="488087"/>
          </a:xfrm>
          <a:prstGeom prst="wedgeRectCallout">
            <a:avLst>
              <a:gd name="adj1" fmla="val -32744"/>
              <a:gd name="adj2" fmla="val 170337"/>
            </a:avLst>
          </a:prstGeom>
          <a:solidFill>
            <a:schemeClr val="bg1">
              <a:lumMod val="95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600" dirty="0">
                <a:latin typeface="Arial" pitchFamily="34" charset="0"/>
                <a:sym typeface="Symbol" pitchFamily="18" charset="2"/>
              </a:rPr>
              <a:t>substituce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7050" y="5087634"/>
            <a:ext cx="827502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tj. 5 nesynonymních substitucí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protože celkový počet záměn je 10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(viz 10 hvězdiček mezi sekvencemi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DNA), 5 musí být synonymních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0" y="374650"/>
            <a:ext cx="4794593" cy="71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527050" y="374650"/>
            <a:ext cx="230660" cy="745696"/>
          </a:xfrm>
          <a:prstGeom prst="rect">
            <a:avLst/>
          </a:prstGeom>
          <a:noFill/>
          <a:ln w="381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757881" y="1070919"/>
            <a:ext cx="0" cy="840259"/>
          </a:xfrm>
          <a:prstGeom prst="straightConnector1">
            <a:avLst/>
          </a:prstGeom>
          <a:ln w="38100">
            <a:solidFill>
              <a:srgbClr val="00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27050" y="1853515"/>
            <a:ext cx="868968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buď ACT (sekvence 1), nebo ACG (sekvence 2) 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 změna z A na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kteroukoli bázi způsobí záměnu aminokyseliny (např. CCT, GCT, TCT)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 pozice 1 je </a:t>
            </a:r>
            <a:r>
              <a:rPr lang="cs-CZ" sz="2000" u="sng" dirty="0">
                <a:latin typeface="Arial" pitchFamily="34" charset="0"/>
                <a:cs typeface="Arial" pitchFamily="34" charset="0"/>
                <a:sym typeface="Symbol"/>
              </a:rPr>
              <a:t>nesynonymní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27050" y="374650"/>
            <a:ext cx="477966" cy="745696"/>
          </a:xfrm>
          <a:prstGeom prst="rect">
            <a:avLst/>
          </a:prstGeom>
          <a:noFill/>
          <a:ln w="381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27050" y="5185720"/>
            <a:ext cx="82461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Pozice 2: podle genetického kódu každá substituce na 2. místě kodonu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je </a:t>
            </a:r>
            <a:r>
              <a:rPr lang="cs-CZ" sz="2000" u="sng" dirty="0">
                <a:latin typeface="Arial" pitchFamily="34" charset="0"/>
                <a:cs typeface="Arial" pitchFamily="34" charset="0"/>
              </a:rPr>
              <a:t>nesynonymní</a:t>
            </a:r>
          </a:p>
        </p:txBody>
      </p:sp>
      <p:grpSp>
        <p:nvGrpSpPr>
          <p:cNvPr id="14" name="Skupina 13"/>
          <p:cNvGrpSpPr/>
          <p:nvPr/>
        </p:nvGrpSpPr>
        <p:grpSpPr>
          <a:xfrm>
            <a:off x="527050" y="3959847"/>
            <a:ext cx="4794593" cy="733339"/>
            <a:chOff x="527050" y="3506766"/>
            <a:chExt cx="4794593" cy="733339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7050" y="3509147"/>
              <a:ext cx="4794593" cy="710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élník 12"/>
            <p:cNvSpPr/>
            <p:nvPr/>
          </p:nvSpPr>
          <p:spPr>
            <a:xfrm>
              <a:off x="676618" y="3506766"/>
              <a:ext cx="230660" cy="733339"/>
            </a:xfrm>
            <a:prstGeom prst="rect">
              <a:avLst/>
            </a:prstGeom>
            <a:noFill/>
            <a:ln w="38100">
              <a:solidFill>
                <a:srgbClr val="D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527050" y="374650"/>
            <a:ext cx="4794593" cy="733339"/>
            <a:chOff x="527050" y="3509147"/>
            <a:chExt cx="4794593" cy="733339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7050" y="3509147"/>
              <a:ext cx="4794593" cy="710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élník 4"/>
            <p:cNvSpPr/>
            <p:nvPr/>
          </p:nvSpPr>
          <p:spPr>
            <a:xfrm>
              <a:off x="790661" y="3509147"/>
              <a:ext cx="230660" cy="733339"/>
            </a:xfrm>
            <a:prstGeom prst="rect">
              <a:avLst/>
            </a:prstGeom>
            <a:noFill/>
            <a:ln w="38100">
              <a:solidFill>
                <a:srgbClr val="D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" name="TextovéPole 5"/>
          <p:cNvSpPr txBox="1"/>
          <p:nvPr/>
        </p:nvSpPr>
        <p:spPr>
          <a:xfrm>
            <a:off x="527050" y="1511644"/>
            <a:ext cx="823430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Pozice 3: 4 potenciální aminokyseliny lišící se ve 3. pozici – ACT, ACG,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ACC, ACA 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 všechny kódují stejnou aminokyselinu (</a:t>
            </a:r>
            <a:r>
              <a:rPr lang="cs-CZ" sz="2000" dirty="0" err="1">
                <a:latin typeface="Arial" pitchFamily="34" charset="0"/>
                <a:cs typeface="Arial" pitchFamily="34" charset="0"/>
                <a:sym typeface="Symbol"/>
              </a:rPr>
              <a:t>threonin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, T)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 všechny substituce jsou synonymní  pozice 3 je </a:t>
            </a:r>
            <a:r>
              <a:rPr lang="cs-CZ" sz="2000" u="sng" dirty="0">
                <a:latin typeface="Arial" pitchFamily="34" charset="0"/>
                <a:cs typeface="Arial" pitchFamily="34" charset="0"/>
                <a:sym typeface="Symbol"/>
              </a:rPr>
              <a:t>synonymní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(tato pozice je </a:t>
            </a:r>
            <a:r>
              <a:rPr lang="cs-CZ" sz="2000" u="sng" dirty="0">
                <a:latin typeface="Arial" pitchFamily="34" charset="0"/>
                <a:cs typeface="Arial" pitchFamily="34" charset="0"/>
                <a:sym typeface="Symbol"/>
              </a:rPr>
              <a:t>4-násobně degenerovaná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)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endParaRPr lang="cs-CZ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pozice 4 (C v CCG): všechny substituce </a:t>
            </a:r>
            <a:r>
              <a:rPr lang="cs-CZ" sz="2000" u="sng" dirty="0">
                <a:latin typeface="Arial" pitchFamily="34" charset="0"/>
                <a:cs typeface="Arial" pitchFamily="34" charset="0"/>
                <a:sym typeface="Symbol"/>
              </a:rPr>
              <a:t>nesynonymní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endParaRPr lang="cs-CZ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pozice 5: </a:t>
            </a:r>
            <a:r>
              <a:rPr lang="cs-CZ" sz="2000" u="sng" dirty="0">
                <a:latin typeface="Arial" pitchFamily="34" charset="0"/>
                <a:cs typeface="Arial" pitchFamily="34" charset="0"/>
                <a:sym typeface="Symbol"/>
              </a:rPr>
              <a:t>nesynonymní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atd.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527050" y="374650"/>
            <a:ext cx="4794593" cy="733339"/>
            <a:chOff x="527050" y="3509147"/>
            <a:chExt cx="4794593" cy="733339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7050" y="3509147"/>
              <a:ext cx="4794593" cy="710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élník 4"/>
            <p:cNvSpPr/>
            <p:nvPr/>
          </p:nvSpPr>
          <p:spPr>
            <a:xfrm>
              <a:off x="1581494" y="3509147"/>
              <a:ext cx="230660" cy="733339"/>
            </a:xfrm>
            <a:prstGeom prst="rect">
              <a:avLst/>
            </a:prstGeom>
            <a:noFill/>
            <a:ln w="38100">
              <a:solidFill>
                <a:srgbClr val="D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527050" y="1511644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Pozice 9: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0" y="374650"/>
            <a:ext cx="4794593" cy="71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27050" y="1511644"/>
            <a:ext cx="848931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Pozice 9: v sekvenci 1 = 3. pozice kodonu AAC (asparagin, N), 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v sekvenci 2 kodon ATC (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isoleucin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I)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mutace v AAC 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 AAT (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asparagin, N)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, AAG, AAA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(obě lysin, K) 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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C = 2-násobně degenerovaná  9. pozice z 1/3 synonymní a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ze 2/3 nesynonymní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podobně mutace C v ATC  ATT, ATA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(obě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isoleucin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I)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, ATG (</a:t>
            </a:r>
            <a:r>
              <a:rPr lang="cs-CZ" sz="2000" dirty="0" err="1">
                <a:latin typeface="Arial" pitchFamily="34" charset="0"/>
                <a:cs typeface="Arial" pitchFamily="34" charset="0"/>
                <a:sym typeface="Symbol"/>
              </a:rPr>
              <a:t>methionin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, 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M)  3-násobně degenerovaná pozice – 2/3 synonymní, 1/3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nesynonymní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  průměr ½(1/3 synonymních + 2/3 nesynonymních) +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½(2/3 synonymních + 1/2 nesynonymních) 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= ½ synonymních a ½ nesynonymních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 pozice 9 je částečně synonymní a částečně nesynonymní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328435" y="374650"/>
            <a:ext cx="477966" cy="745696"/>
          </a:xfrm>
          <a:prstGeom prst="rect">
            <a:avLst/>
          </a:prstGeom>
          <a:noFill/>
          <a:ln w="381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27051" y="374650"/>
            <a:ext cx="7990874" cy="1798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527050" y="2594923"/>
            <a:ext cx="4509048" cy="631428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527050" y="3624652"/>
            <a:ext cx="4193334" cy="631428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527050" y="4753233"/>
            <a:ext cx="2088572" cy="615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7050" y="374650"/>
            <a:ext cx="2853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Interpretace </a:t>
            </a:r>
            <a:r>
              <a:rPr lang="cs-CZ" sz="2400" i="1" dirty="0" err="1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dN</a:t>
            </a:r>
            <a:r>
              <a:rPr lang="cs-CZ" sz="2400" i="1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cs-CZ" sz="2400" i="1" dirty="0" err="1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dS</a:t>
            </a: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27050" y="1013254"/>
            <a:ext cx="71785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1. všechny nesynonymní substituce jsou neutrální: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počet synonymních i nesynonymních neutrálních mutací 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	fixovaných každou generaci =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</a:t>
            </a:r>
            <a:b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	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dN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dS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/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1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27050" y="2681416"/>
            <a:ext cx="7773282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0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2. část nesynonymních substitucí je neutrálních, zbytek škodlivých: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dS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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v každé generaci fixace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neutrálních nesynonymních mutací </a:t>
            </a:r>
            <a:br>
              <a:rPr lang="cs-CZ" sz="2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  (1 –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) škodlivých mutací se nezafixuje</a:t>
            </a: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dN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f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+ (1 –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)0 =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f</a:t>
            </a:r>
            <a:endParaRPr lang="cs-CZ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	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dN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dS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f/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f</a:t>
            </a:r>
            <a:endParaRPr lang="cs-CZ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defTabSz="540000">
              <a:spcAft>
                <a:spcPts val="12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Protože 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je vždy  1, platí 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dN</a:t>
            </a:r>
            <a:r>
              <a:rPr lang="cs-CZ" sz="2000" i="1" dirty="0"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cs-CZ" sz="2000" i="1" dirty="0" err="1">
                <a:latin typeface="Arial" pitchFamily="34" charset="0"/>
                <a:cs typeface="Arial" pitchFamily="34" charset="0"/>
                <a:sym typeface="Symbol"/>
              </a:rPr>
              <a:t>dS</a:t>
            </a:r>
            <a:r>
              <a:rPr lang="cs-CZ" sz="2000" dirty="0">
                <a:latin typeface="Arial" pitchFamily="34" charset="0"/>
                <a:cs typeface="Arial" pitchFamily="34" charset="0"/>
                <a:sym typeface="Symbol"/>
              </a:rPr>
              <a:t>  1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7050" y="5976380"/>
            <a:ext cx="7593745" cy="4616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defTabSz="540000">
              <a:spcAft>
                <a:spcPts val="1200"/>
              </a:spcAft>
            </a:pP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Závěr: </a:t>
            </a:r>
            <a:r>
              <a:rPr lang="cs-CZ" sz="2400" i="1" dirty="0" err="1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dN</a:t>
            </a:r>
            <a:r>
              <a:rPr lang="cs-CZ" sz="2400" i="1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cs-CZ" sz="2400" i="1" dirty="0" err="1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dS</a:t>
            </a: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 1 indikuje působení </a:t>
            </a:r>
            <a:r>
              <a:rPr lang="cs-CZ" sz="2400" u="sng" dirty="0">
                <a:solidFill>
                  <a:srgbClr val="DE0000"/>
                </a:solidFill>
                <a:latin typeface="Arial" pitchFamily="34" charset="0"/>
                <a:cs typeface="Arial" pitchFamily="34" charset="0"/>
                <a:sym typeface="Symbol"/>
              </a:rPr>
              <a:t>purifikující selekce</a:t>
            </a:r>
            <a:endParaRPr lang="cs-CZ" sz="2400" u="sng" dirty="0">
              <a:solidFill>
                <a:srgbClr val="DE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17187</TotalTime>
  <Words>1740</Words>
  <Application>Microsoft Office PowerPoint</Application>
  <PresentationFormat>Předvádění na obrazovce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Courier New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Miloš Macholán</dc:creator>
  <cp:lastModifiedBy>Miloš</cp:lastModifiedBy>
  <cp:revision>1066</cp:revision>
  <dcterms:created xsi:type="dcterms:W3CDTF">2014-09-23T15:47:53Z</dcterms:created>
  <dcterms:modified xsi:type="dcterms:W3CDTF">2020-04-18T13:45:04Z</dcterms:modified>
</cp:coreProperties>
</file>