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0" r:id="rId3"/>
    <p:sldId id="287" r:id="rId4"/>
    <p:sldId id="303" r:id="rId5"/>
    <p:sldId id="302" r:id="rId6"/>
    <p:sldId id="261" r:id="rId7"/>
    <p:sldId id="297" r:id="rId8"/>
    <p:sldId id="299" r:id="rId9"/>
    <p:sldId id="298" r:id="rId10"/>
    <p:sldId id="300" r:id="rId11"/>
    <p:sldId id="301" r:id="rId12"/>
    <p:sldId id="289" r:id="rId13"/>
    <p:sldId id="290" r:id="rId14"/>
    <p:sldId id="291" r:id="rId15"/>
    <p:sldId id="295" r:id="rId16"/>
    <p:sldId id="292" r:id="rId17"/>
    <p:sldId id="259" r:id="rId18"/>
    <p:sldId id="264" r:id="rId19"/>
    <p:sldId id="263" r:id="rId20"/>
    <p:sldId id="265" r:id="rId21"/>
    <p:sldId id="262" r:id="rId22"/>
    <p:sldId id="258" r:id="rId23"/>
    <p:sldId id="266" r:id="rId24"/>
    <p:sldId id="285" r:id="rId25"/>
    <p:sldId id="267" r:id="rId26"/>
    <p:sldId id="286" r:id="rId27"/>
    <p:sldId id="271" r:id="rId28"/>
    <p:sldId id="269" r:id="rId29"/>
    <p:sldId id="274" r:id="rId30"/>
    <p:sldId id="275" r:id="rId31"/>
    <p:sldId id="276" r:id="rId32"/>
    <p:sldId id="268" r:id="rId33"/>
    <p:sldId id="283" r:id="rId34"/>
    <p:sldId id="284" r:id="rId35"/>
    <p:sldId id="279" r:id="rId36"/>
    <p:sldId id="272" r:id="rId37"/>
    <p:sldId id="280" r:id="rId38"/>
    <p:sldId id="282" r:id="rId39"/>
    <p:sldId id="304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">
          <p15:clr>
            <a:srgbClr val="A4A3A4"/>
          </p15:clr>
        </p15:guide>
        <p15:guide id="2" pos="3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92D050"/>
    <a:srgbClr val="E60000"/>
    <a:srgbClr val="E80000"/>
    <a:srgbClr val="FFFF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846" y="102"/>
      </p:cViewPr>
      <p:guideLst>
        <p:guide orient="horz" pos="230"/>
        <p:guide pos="3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99413-D69B-473C-941F-FF15876D36B3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BA5FA-CC6B-4787-AEAE-D59E263B6C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55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02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63447-A0D5-4678-83BA-6FB165EB1B5F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955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D30D1-2B3F-4BAA-A049-E52DDFD9037B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873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912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922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822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48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46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87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73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F7E81-1F01-4AA4-82FB-6DF635E9FF63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7755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7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A2698F-219A-43AC-953A-A374E6EF1E6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644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06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3291E-4DF6-4F85-9E44-1CAFD8BEC27B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12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AE27-961F-4372-86D4-132540A4F5C1}" type="datetimeFigureOut">
              <a:rPr lang="cs-CZ" smtClean="0"/>
              <a:pPr/>
              <a:t>27.2.2020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ilos\Desktop\PREFERENCIE.wmv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64646" y="1552105"/>
            <a:ext cx="8588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NENÁHODNÉ PÁROVÁNÍ GAMET</a:t>
            </a:r>
            <a:endParaRPr lang="cs-CZ" sz="6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Skupina 31">
            <a:extLst>
              <a:ext uri="{FF2B5EF4-FFF2-40B4-BE49-F238E27FC236}">
                <a16:creationId xmlns:a16="http://schemas.microsoft.com/office/drawing/2014/main" id="{CDD35B79-F4FB-4924-AFE6-F4BB4B2E64F6}"/>
              </a:ext>
            </a:extLst>
          </p:cNvPr>
          <p:cNvGrpSpPr/>
          <p:nvPr/>
        </p:nvGrpSpPr>
        <p:grpSpPr>
          <a:xfrm>
            <a:off x="3269267" y="765416"/>
            <a:ext cx="2894508" cy="4409226"/>
            <a:chOff x="3269267" y="765416"/>
            <a:chExt cx="2894508" cy="4409226"/>
          </a:xfrm>
        </p:grpSpPr>
        <p:pic>
          <p:nvPicPr>
            <p:cNvPr id="34" name="Obrázek 33" descr="Rodokmen1.jpg">
              <a:extLst>
                <a:ext uri="{FF2B5EF4-FFF2-40B4-BE49-F238E27FC236}">
                  <a16:creationId xmlns:a16="http://schemas.microsoft.com/office/drawing/2014/main" id="{A9D4F5B7-8B03-4AFB-BA52-B566B5B2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74106"/>
            <a:stretch>
              <a:fillRect/>
            </a:stretch>
          </p:blipFill>
          <p:spPr>
            <a:xfrm>
              <a:off x="3298370" y="1264749"/>
              <a:ext cx="2407052" cy="3410560"/>
            </a:xfrm>
            <a:prstGeom prst="rect">
              <a:avLst/>
            </a:prstGeom>
          </p:spPr>
        </p:pic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44C97438-CE4B-4E0E-9B8C-B51AC230FB2D}"/>
                </a:ext>
              </a:extLst>
            </p:cNvPr>
            <p:cNvSpPr txBox="1"/>
            <p:nvPr/>
          </p:nvSpPr>
          <p:spPr>
            <a:xfrm>
              <a:off x="3269267" y="216168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DA26EE3-56DC-4C6D-B3B1-F18B778CB99D}"/>
                </a:ext>
              </a:extLst>
            </p:cNvPr>
            <p:cNvSpPr txBox="1"/>
            <p:nvPr/>
          </p:nvSpPr>
          <p:spPr>
            <a:xfrm>
              <a:off x="5740261" y="3184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6B97A9C9-6F58-4798-BCB4-DD37CCC3CBFA}"/>
                </a:ext>
              </a:extLst>
            </p:cNvPr>
            <p:cNvSpPr txBox="1"/>
            <p:nvPr/>
          </p:nvSpPr>
          <p:spPr>
            <a:xfrm>
              <a:off x="3280446" y="317221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D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B9A02069-FB8C-45B4-AB36-7E1B74C4E992}"/>
                </a:ext>
              </a:extLst>
            </p:cNvPr>
            <p:cNvSpPr txBox="1"/>
            <p:nvPr/>
          </p:nvSpPr>
          <p:spPr>
            <a:xfrm>
              <a:off x="5719423" y="216293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C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243CD5C4-1F1B-4FC4-B197-11E60055036C}"/>
                </a:ext>
              </a:extLst>
            </p:cNvPr>
            <p:cNvSpPr txBox="1"/>
            <p:nvPr/>
          </p:nvSpPr>
          <p:spPr>
            <a:xfrm>
              <a:off x="4569494" y="465142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F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F446E44E-E9A5-4997-8783-18C03BFA7B39}"/>
                </a:ext>
              </a:extLst>
            </p:cNvPr>
            <p:cNvSpPr txBox="1"/>
            <p:nvPr/>
          </p:nvSpPr>
          <p:spPr>
            <a:xfrm>
              <a:off x="4569494" y="76541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3966263" y="152991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a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251622" y="1521417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a’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566590" y="25879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b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5529091" y="25594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c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995351" y="37752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d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5156997" y="37337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118920" y="1140942"/>
            <a:ext cx="1330411" cy="440722"/>
            <a:chOff x="4118920" y="1140942"/>
            <a:chExt cx="1330411" cy="440722"/>
          </a:xfrm>
        </p:grpSpPr>
        <p:cxnSp>
          <p:nvCxnSpPr>
            <p:cNvPr id="37" name="Přímá spojovací šipka 36"/>
            <p:cNvCxnSpPr/>
            <p:nvPr/>
          </p:nvCxnSpPr>
          <p:spPr>
            <a:xfrm flipH="1">
              <a:off x="4118920" y="1145060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šipka 44"/>
            <p:cNvCxnSpPr/>
            <p:nvPr/>
          </p:nvCxnSpPr>
          <p:spPr>
            <a:xfrm>
              <a:off x="5004487" y="1140942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bdélníkový popisek 45"/>
          <p:cNvSpPr/>
          <p:nvPr/>
        </p:nvSpPr>
        <p:spPr bwMode="auto">
          <a:xfrm>
            <a:off x="1829326" y="266270"/>
            <a:ext cx="2429636" cy="615178"/>
          </a:xfrm>
          <a:prstGeom prst="wedgeRectCallout">
            <a:avLst>
              <a:gd name="adj1" fmla="val 50339"/>
              <a:gd name="adj2" fmla="val 10603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délníkový popisek 46"/>
          <p:cNvSpPr/>
          <p:nvPr/>
        </p:nvSpPr>
        <p:spPr bwMode="auto">
          <a:xfrm>
            <a:off x="2298357" y="1359242"/>
            <a:ext cx="1318054" cy="693437"/>
          </a:xfrm>
          <a:prstGeom prst="wedgeRectCallout">
            <a:avLst>
              <a:gd name="adj1" fmla="val 78140"/>
              <a:gd name="adj2" fmla="val 1311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gameta</a:t>
            </a:r>
            <a:r>
              <a:rPr lang="cs-CZ" dirty="0">
                <a:latin typeface="Arial" pitchFamily="34" charset="0"/>
                <a:cs typeface="Arial" pitchFamily="34" charset="0"/>
              </a:rPr>
              <a:t> s alelou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</a:t>
            </a:r>
            <a:endParaRPr kumimoji="0" lang="cs-CZ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délníkový popisek 47"/>
          <p:cNvSpPr/>
          <p:nvPr/>
        </p:nvSpPr>
        <p:spPr bwMode="auto">
          <a:xfrm>
            <a:off x="1561597" y="2280422"/>
            <a:ext cx="1527593" cy="615178"/>
          </a:xfrm>
          <a:prstGeom prst="wedgeRectCallout">
            <a:avLst>
              <a:gd name="adj1" fmla="val 72841"/>
              <a:gd name="adj2" fmla="val 310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délníkový popisek 48"/>
          <p:cNvSpPr/>
          <p:nvPr/>
        </p:nvSpPr>
        <p:spPr bwMode="auto">
          <a:xfrm>
            <a:off x="2126772" y="3797655"/>
            <a:ext cx="1527593" cy="615178"/>
          </a:xfrm>
          <a:prstGeom prst="wedgeRectCallout">
            <a:avLst>
              <a:gd name="adj1" fmla="val 67448"/>
              <a:gd name="adj2" fmla="val -2787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00075" y="5173362"/>
            <a:ext cx="84085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přenosy gamet jsou nezávislé, platí:</a:t>
            </a:r>
          </a:p>
          <a:p>
            <a:pPr>
              <a:spcAft>
                <a:spcPts val="10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=c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= 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= (½)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élníkový popisek 29"/>
          <p:cNvSpPr/>
          <p:nvPr/>
        </p:nvSpPr>
        <p:spPr bwMode="auto">
          <a:xfrm>
            <a:off x="5474569" y="365124"/>
            <a:ext cx="2787982" cy="771697"/>
          </a:xfrm>
          <a:prstGeom prst="wedgeRectCallout">
            <a:avLst>
              <a:gd name="adj1" fmla="val -103013"/>
              <a:gd name="adj2" fmla="val -242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společný předek A může být sám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inbrední</a:t>
            </a:r>
            <a:endParaRPr kumimoji="0" lang="cs-CZ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délníkový popisek 47">
            <a:extLst>
              <a:ext uri="{FF2B5EF4-FFF2-40B4-BE49-F238E27FC236}">
                <a16:creationId xmlns:a16="http://schemas.microsoft.com/office/drawing/2014/main" id="{0D90F8BF-C9AD-4A37-BE76-4B23E1B8E61E}"/>
              </a:ext>
            </a:extLst>
          </p:cNvPr>
          <p:cNvSpPr/>
          <p:nvPr/>
        </p:nvSpPr>
        <p:spPr bwMode="auto">
          <a:xfrm>
            <a:off x="6424019" y="2280314"/>
            <a:ext cx="1581294" cy="615178"/>
          </a:xfrm>
          <a:prstGeom prst="wedgeRectCallout">
            <a:avLst>
              <a:gd name="adj1" fmla="val -78500"/>
              <a:gd name="adj2" fmla="val 2824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a’=c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Obdélníkový popisek 47">
            <a:extLst>
              <a:ext uri="{FF2B5EF4-FFF2-40B4-BE49-F238E27FC236}">
                <a16:creationId xmlns:a16="http://schemas.microsoft.com/office/drawing/2014/main" id="{2E7A14B4-DEF6-4371-A814-478D5E6EBCE4}"/>
              </a:ext>
            </a:extLst>
          </p:cNvPr>
          <p:cNvSpPr/>
          <p:nvPr/>
        </p:nvSpPr>
        <p:spPr bwMode="auto">
          <a:xfrm>
            <a:off x="5790518" y="3775279"/>
            <a:ext cx="1581294" cy="615178"/>
          </a:xfrm>
          <a:prstGeom prst="wedgeRectCallout">
            <a:avLst>
              <a:gd name="adj1" fmla="val -67589"/>
              <a:gd name="adj2" fmla="val -166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c=e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27" grpId="0"/>
      <p:bldP spid="30" grpId="0" animBg="1"/>
      <p:bldP spid="33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Skupina 32">
            <a:extLst>
              <a:ext uri="{FF2B5EF4-FFF2-40B4-BE49-F238E27FC236}">
                <a16:creationId xmlns:a16="http://schemas.microsoft.com/office/drawing/2014/main" id="{D83C3AAF-FE6C-44A0-8347-DE20A059C83C}"/>
              </a:ext>
            </a:extLst>
          </p:cNvPr>
          <p:cNvGrpSpPr/>
          <p:nvPr/>
        </p:nvGrpSpPr>
        <p:grpSpPr>
          <a:xfrm>
            <a:off x="3269267" y="765416"/>
            <a:ext cx="2894508" cy="4409226"/>
            <a:chOff x="3269267" y="765416"/>
            <a:chExt cx="2894508" cy="4409226"/>
          </a:xfrm>
        </p:grpSpPr>
        <p:pic>
          <p:nvPicPr>
            <p:cNvPr id="34" name="Obrázek 33" descr="Rodokmen1.jpg">
              <a:extLst>
                <a:ext uri="{FF2B5EF4-FFF2-40B4-BE49-F238E27FC236}">
                  <a16:creationId xmlns:a16="http://schemas.microsoft.com/office/drawing/2014/main" id="{EC365F94-959D-415A-BB7E-6DED033CB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74106"/>
            <a:stretch>
              <a:fillRect/>
            </a:stretch>
          </p:blipFill>
          <p:spPr>
            <a:xfrm>
              <a:off x="3298370" y="1264749"/>
              <a:ext cx="2407052" cy="3410560"/>
            </a:xfrm>
            <a:prstGeom prst="rect">
              <a:avLst/>
            </a:prstGeom>
          </p:spPr>
        </p:pic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C02B16BB-E7BB-4B13-993B-4FE37F55DB74}"/>
                </a:ext>
              </a:extLst>
            </p:cNvPr>
            <p:cNvSpPr txBox="1"/>
            <p:nvPr/>
          </p:nvSpPr>
          <p:spPr>
            <a:xfrm>
              <a:off x="3269267" y="216168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CB8E3798-72BE-43C6-A8DF-F5371DC29921}"/>
                </a:ext>
              </a:extLst>
            </p:cNvPr>
            <p:cNvSpPr txBox="1"/>
            <p:nvPr/>
          </p:nvSpPr>
          <p:spPr>
            <a:xfrm>
              <a:off x="5740261" y="3184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DDE0816E-0C11-4D7F-9E49-1174B53D764A}"/>
                </a:ext>
              </a:extLst>
            </p:cNvPr>
            <p:cNvSpPr txBox="1"/>
            <p:nvPr/>
          </p:nvSpPr>
          <p:spPr>
            <a:xfrm>
              <a:off x="3280446" y="317221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D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C5A00952-7AA6-47B9-8CD3-6CCE365D497C}"/>
                </a:ext>
              </a:extLst>
            </p:cNvPr>
            <p:cNvSpPr txBox="1"/>
            <p:nvPr/>
          </p:nvSpPr>
          <p:spPr>
            <a:xfrm>
              <a:off x="5719423" y="216293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C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1D311046-2751-40C9-955D-D7F3968D7A95}"/>
                </a:ext>
              </a:extLst>
            </p:cNvPr>
            <p:cNvSpPr txBox="1"/>
            <p:nvPr/>
          </p:nvSpPr>
          <p:spPr>
            <a:xfrm>
              <a:off x="4569494" y="465142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F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6FBB7BF5-4D6C-41A8-98B7-6966AE036562}"/>
                </a:ext>
              </a:extLst>
            </p:cNvPr>
            <p:cNvSpPr txBox="1"/>
            <p:nvPr/>
          </p:nvSpPr>
          <p:spPr>
            <a:xfrm>
              <a:off x="4569494" y="76541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600075" y="365125"/>
            <a:ext cx="2903359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(1/2)</a:t>
            </a:r>
            <a:r>
              <a:rPr lang="cs-CZ" sz="2400" i="1" baseline="30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(1+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kde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dirty="0">
                <a:latin typeface="Arial" pitchFamily="34" charset="0"/>
                <a:cs typeface="Arial" pitchFamily="34" charset="0"/>
              </a:rPr>
              <a:t> = počet předků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v dráze od jednoho rodiče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ke druhému</a:t>
            </a:r>
            <a:endParaRPr lang="cs-CZ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850818" y="3919752"/>
            <a:ext cx="979778" cy="502143"/>
          </a:xfrm>
          <a:prstGeom prst="wedgeRectCallout">
            <a:avLst>
              <a:gd name="adj1" fmla="val 45703"/>
              <a:gd name="adj2" fmla="val -1109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5</a:t>
            </a:r>
            <a:endParaRPr kumimoji="0" lang="cs-CZ" sz="2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lipsa 11"/>
          <p:cNvSpPr>
            <a:spLocks noChangeAspect="1"/>
          </p:cNvSpPr>
          <p:nvPr/>
        </p:nvSpPr>
        <p:spPr>
          <a:xfrm>
            <a:off x="4478916" y="1152627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>
            <a:spLocks noChangeAspect="1"/>
          </p:cNvSpPr>
          <p:nvPr/>
        </p:nvSpPr>
        <p:spPr>
          <a:xfrm>
            <a:off x="3642774" y="2125559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228668" y="2125559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>
            <a:spLocks noChangeAspect="1"/>
          </p:cNvSpPr>
          <p:nvPr/>
        </p:nvSpPr>
        <p:spPr>
          <a:xfrm>
            <a:off x="3642774" y="3118084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>
            <a:spLocks noChangeAspect="1"/>
          </p:cNvSpPr>
          <p:nvPr/>
        </p:nvSpPr>
        <p:spPr>
          <a:xfrm>
            <a:off x="5228668" y="3124919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1285102" y="5717060"/>
            <a:ext cx="649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většinou neznáme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předpoklad, že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745892" y="4187482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dráha D–B–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–C–E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Rodokmen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443" y="502508"/>
            <a:ext cx="6747205" cy="58872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28657" y="2993571"/>
            <a:ext cx="1730829" cy="3385458"/>
          </a:xfrm>
          <a:prstGeom prst="rect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rcRect l="38933" t="35315" r="38775" b="34054"/>
          <a:stretch>
            <a:fillRect/>
          </a:stretch>
        </p:blipFill>
        <p:spPr>
          <a:xfrm>
            <a:off x="3995351" y="2421924"/>
            <a:ext cx="1161535" cy="2100649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5166856" y="4324865"/>
            <a:ext cx="2840322" cy="883982"/>
          </a:xfrm>
          <a:prstGeom prst="wedgeRectCallout">
            <a:avLst>
              <a:gd name="adj1" fmla="val -65264"/>
              <a:gd name="adj2" fmla="val -4540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jaký je koeficient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jedince I?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1762897" y="0"/>
            <a:ext cx="5770606" cy="6973330"/>
            <a:chOff x="1762897" y="0"/>
            <a:chExt cx="5770606" cy="6973330"/>
          </a:xfrm>
        </p:grpSpPr>
        <p:sp>
          <p:nvSpPr>
            <p:cNvPr id="3" name="Obdélník 2"/>
            <p:cNvSpPr/>
            <p:nvPr/>
          </p:nvSpPr>
          <p:spPr>
            <a:xfrm>
              <a:off x="1762897" y="0"/>
              <a:ext cx="5675871" cy="229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1857632" y="5478161"/>
              <a:ext cx="5675871" cy="1495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1964724" y="2187146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5140410" y="2092411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878227" y="3814119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133070" y="3793525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3010930" y="5255741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519351" y="5235147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62897" y="0"/>
            <a:ext cx="5675871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964724" y="2187146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140410" y="2092411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878227" y="3814120"/>
            <a:ext cx="1305698" cy="1120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133070" y="3793525"/>
            <a:ext cx="130569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39752" y="332656"/>
            <a:ext cx="36276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Démový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" name="Obrázek 10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53" y="2132856"/>
            <a:ext cx="6376802" cy="3596640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0075" y="1052736"/>
            <a:ext cx="5336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jako odchylka od HW rovnováhy</a:t>
            </a: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68313" y="4005064"/>
            <a:ext cx="1152128" cy="504056"/>
          </a:xfrm>
          <a:prstGeom prst="wedgeRectCallout">
            <a:avLst>
              <a:gd name="adj1" fmla="val 143549"/>
              <a:gd name="adj2" fmla="val -843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652889" y="3032510"/>
            <a:ext cx="1152128" cy="504056"/>
          </a:xfrm>
          <a:prstGeom prst="wedgeRectCallout">
            <a:avLst>
              <a:gd name="adj1" fmla="val -86146"/>
              <a:gd name="adj2" fmla="val 10556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EEEB1C94-F4B2-4434-97C8-1489AC960E47}"/>
              </a:ext>
            </a:extLst>
          </p:cNvPr>
          <p:cNvGrpSpPr/>
          <p:nvPr/>
        </p:nvGrpSpPr>
        <p:grpSpPr>
          <a:xfrm>
            <a:off x="2628553" y="4670891"/>
            <a:ext cx="2618921" cy="918349"/>
            <a:chOff x="2628553" y="4670891"/>
            <a:chExt cx="2618921" cy="918349"/>
          </a:xfrm>
        </p:grpSpPr>
        <p:cxnSp>
          <p:nvCxnSpPr>
            <p:cNvPr id="18" name="Přímá spojovací čára 17"/>
            <p:cNvCxnSpPr/>
            <p:nvPr/>
          </p:nvCxnSpPr>
          <p:spPr>
            <a:xfrm>
              <a:off x="2655186" y="4670891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>
              <a:off x="4455386" y="4670891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ovací čára 19"/>
            <p:cNvCxnSpPr/>
            <p:nvPr/>
          </p:nvCxnSpPr>
          <p:spPr>
            <a:xfrm>
              <a:off x="2628553" y="5589240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4428753" y="5589240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ový popisek 13"/>
          <p:cNvSpPr/>
          <p:nvPr/>
        </p:nvSpPr>
        <p:spPr bwMode="auto">
          <a:xfrm>
            <a:off x="4356745" y="5877272"/>
            <a:ext cx="1152128" cy="504056"/>
          </a:xfrm>
          <a:prstGeom prst="wedgeRectCallout">
            <a:avLst>
              <a:gd name="adj1" fmla="val 18431"/>
              <a:gd name="adj2" fmla="val -11425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634364" y="4266462"/>
            <a:ext cx="2520280" cy="1245809"/>
          </a:xfrm>
          <a:prstGeom prst="wedgeRectCallout">
            <a:avLst>
              <a:gd name="adj1" fmla="val -30053"/>
              <a:gd name="adj2" fmla="val -6630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086801" y="1875683"/>
            <a:ext cx="2453350" cy="715854"/>
          </a:xfrm>
          <a:prstGeom prst="wedgeRectCallout">
            <a:avLst>
              <a:gd name="adj1" fmla="val -30138"/>
              <a:gd name="adj2" fmla="val 1263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</a:pP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dirty="0" err="1">
                <a:latin typeface="Arial" pitchFamily="34" charset="0"/>
                <a:cs typeface="Arial" pitchFamily="34" charset="0"/>
                <a:sym typeface="Symbol"/>
              </a:rPr>
              <a:t>ko</a:t>
            </a: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variance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 mezi splývajícími gametami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972369" y="5805264"/>
            <a:ext cx="1152128" cy="504056"/>
          </a:xfrm>
          <a:prstGeom prst="wedgeRectCallout">
            <a:avLst>
              <a:gd name="adj1" fmla="val 125808"/>
              <a:gd name="adj2" fmla="val -1014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  <p:bldP spid="23" grpId="0" animBg="1"/>
      <p:bldP spid="17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0075" y="365125"/>
            <a:ext cx="792011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vhodn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ější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měřit odchylku od HW jako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korelaci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mezi splývajícími gametami v dému než jako kovarianci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korelace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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	-1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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 1</a:t>
            </a:r>
            <a:endParaRPr lang="en-US" sz="2000" baseline="-250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IS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 =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 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IS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00075" y="3883435"/>
            <a:ext cx="39885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Alternativní interpretace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kumimoji="0" lang="cs-CZ" sz="2000" b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víme, že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 marL="285750" indent="-285750" defTabSz="540000"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= 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 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0773FFD-AE02-4B69-B17A-C51BCC46AF66}"/>
              </a:ext>
            </a:extLst>
          </p:cNvPr>
          <p:cNvGrpSpPr/>
          <p:nvPr/>
        </p:nvGrpSpPr>
        <p:grpSpPr>
          <a:xfrm>
            <a:off x="4644008" y="2964174"/>
            <a:ext cx="3736032" cy="3448000"/>
            <a:chOff x="4644008" y="2964174"/>
            <a:chExt cx="3736032" cy="3448000"/>
          </a:xfrm>
        </p:grpSpPr>
        <p:grpSp>
          <p:nvGrpSpPr>
            <p:cNvPr id="12" name="Skupina 11"/>
            <p:cNvGrpSpPr/>
            <p:nvPr/>
          </p:nvGrpSpPr>
          <p:grpSpPr>
            <a:xfrm>
              <a:off x="4644008" y="4260318"/>
              <a:ext cx="3168352" cy="1008112"/>
              <a:chOff x="4427984" y="4581128"/>
              <a:chExt cx="3168352" cy="1008112"/>
            </a:xfrm>
          </p:grpSpPr>
          <p:sp>
            <p:nvSpPr>
              <p:cNvPr id="11" name="Obdélník 10"/>
              <p:cNvSpPr/>
              <p:nvPr/>
            </p:nvSpPr>
            <p:spPr>
              <a:xfrm>
                <a:off x="4427984" y="4581128"/>
                <a:ext cx="3168352" cy="100811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99992" y="4725144"/>
                <a:ext cx="2971800" cy="733425"/>
              </a:xfrm>
              <a:prstGeom prst="rect">
                <a:avLst/>
              </a:prstGeom>
              <a:noFill/>
            </p:spPr>
          </p:pic>
        </p:grpSp>
        <p:sp>
          <p:nvSpPr>
            <p:cNvPr id="16" name="Obdélníkový popisek 15"/>
            <p:cNvSpPr/>
            <p:nvPr/>
          </p:nvSpPr>
          <p:spPr bwMode="auto">
            <a:xfrm>
              <a:off x="6084167" y="2964174"/>
              <a:ext cx="1994825" cy="936104"/>
            </a:xfrm>
            <a:prstGeom prst="wedgeRectCallout">
              <a:avLst>
                <a:gd name="adj1" fmla="val -46784"/>
                <a:gd name="adj2" fmla="val 9903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pozorovaná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kumimoji="0" lang="cs-CZ" b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v dému</a:t>
              </a:r>
              <a:endPara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bdélníkový popisek 16"/>
            <p:cNvSpPr/>
            <p:nvPr/>
          </p:nvSpPr>
          <p:spPr bwMode="auto">
            <a:xfrm>
              <a:off x="6300192" y="5484454"/>
              <a:ext cx="2079848" cy="927720"/>
            </a:xfrm>
            <a:prstGeom prst="wedgeRectCallout">
              <a:avLst>
                <a:gd name="adj1" fmla="val -52518"/>
                <a:gd name="adj2" fmla="val -8882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kumimoji="0" lang="cs-CZ" b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očekávaná na základě HW</a:t>
              </a:r>
              <a:endPara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7"/>
          <p:cNvSpPr txBox="1">
            <a:spLocks noChangeArrowheads="1"/>
          </p:cNvSpPr>
          <p:nvPr/>
        </p:nvSpPr>
        <p:spPr bwMode="auto">
          <a:xfrm>
            <a:off x="958599" y="379115"/>
            <a:ext cx="30283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025" y="246063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9"/>
          <p:cNvSpPr txBox="1">
            <a:spLocks noChangeArrowheads="1"/>
          </p:cNvSpPr>
          <p:nvPr/>
        </p:nvSpPr>
        <p:spPr bwMode="auto">
          <a:xfrm>
            <a:off x="600075" y="1024404"/>
            <a:ext cx="6583854" cy="259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Gazella</a:t>
            </a:r>
            <a:r>
              <a:rPr lang="cs-CZ" sz="18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St. Louis ZOO:</a:t>
            </a:r>
          </a:p>
          <a:p>
            <a:pPr>
              <a:lnSpc>
                <a:spcPct val="114000"/>
              </a:lnSpc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1♂ + 3♀ (1969-1972) z Afriky</a:t>
            </a: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1982: všechny původní gazely mrtvé</a:t>
            </a: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protože zakladatelem stáda jen 1 samec,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všichni potomci nutně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bez ohledu na systém páření</a:t>
            </a: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0,149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inbreedingu</a:t>
            </a:r>
            <a:endParaRPr lang="cs-CZ" sz="18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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18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= -0,291 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outbreedingu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!</a:t>
            </a:r>
          </a:p>
        </p:txBody>
      </p:sp>
      <p:sp>
        <p:nvSpPr>
          <p:cNvPr id="61500" name="Text Box 60"/>
          <p:cNvSpPr txBox="1">
            <a:spLocks noChangeArrowheads="1"/>
          </p:cNvSpPr>
          <p:nvPr/>
        </p:nvSpPr>
        <p:spPr bwMode="auto">
          <a:xfrm>
            <a:off x="600075" y="4035399"/>
            <a:ext cx="856818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hutterité</a:t>
            </a:r>
            <a:r>
              <a:rPr lang="cs-CZ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(anabaptisté = novokřtěnci) z Velkých plání v USA a Kanadě: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malá skupina protestantů z Tyrolských Alp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navzdory striktnímu dodržování tabu incestu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0,0255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jedna z nejvíce 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inbredních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známých skupin lidí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příčinou malý počet zakladatelů</a:t>
            </a:r>
          </a:p>
        </p:txBody>
      </p:sp>
      <p:sp>
        <p:nvSpPr>
          <p:cNvPr id="26630" name="Text Box 63"/>
          <p:cNvSpPr txBox="1">
            <a:spLocks noChangeArrowheads="1"/>
          </p:cNvSpPr>
          <p:nvPr/>
        </p:nvSpPr>
        <p:spPr bwMode="auto">
          <a:xfrm>
            <a:off x="7812360" y="2564904"/>
            <a:ext cx="1089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cs-CZ" sz="16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4776242" y="5687250"/>
            <a:ext cx="2664296" cy="720080"/>
          </a:xfrm>
          <a:prstGeom prst="wedgeRectCallout">
            <a:avLst>
              <a:gd name="adj1" fmla="val -67536"/>
              <a:gd name="adj2" fmla="val -1662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dirty="0">
                <a:latin typeface="Arial" pitchFamily="34" charset="0"/>
                <a:cs typeface="Arial" pitchFamily="34" charset="0"/>
              </a:rPr>
              <a:t>historický kontext hraje významnou roli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3"/>
          <p:cNvSpPr txBox="1">
            <a:spLocks noChangeArrowheads="1"/>
          </p:cNvSpPr>
          <p:nvPr/>
        </p:nvSpPr>
        <p:spPr bwMode="auto">
          <a:xfrm>
            <a:off x="1660439" y="365125"/>
            <a:ext cx="5832648" cy="10668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PŘÍBUZENSKÉ KŘÍŽENÍ</a:t>
            </a:r>
          </a:p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(INBREEDING)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1640" y="1556792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= oplození mezi biologicky příbuznými jedinci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00075" y="2627870"/>
            <a:ext cx="8539517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každý z nás má 2 rodiče, pak má 4 prarodiče, 8 praprarodičů...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obecně 2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předků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tj. po 10 generacích 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10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1024, po 30 generacích = 1 073 741 824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pokud 1 generace  25 let, pak před 1000 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lety (40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gen.) by každý z nás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měl mít  1000 mld. předků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všichni sdílíme společné předky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67544" y="1484784"/>
          <a:ext cx="8208144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cs-CZ" i="0" baseline="-25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IS</a:t>
                      </a:r>
                      <a:endParaRPr lang="cs-CZ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Data k výpočtu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rodokmen vybraných jedinců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genotypové frekvence pro daný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lokus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 v dému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Typ matematické míry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pravděpodobnost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korelační koeficient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Rozmezí hodnot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-1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baseline="-2500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IS</a:t>
                      </a:r>
                      <a:r>
                        <a:rPr lang="cs-CZ" i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Aplikace na: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jedince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démy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Biologický význam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očekávaná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Pr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. IBD na náhodně vybraném autozomálním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lokusu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 jedince způsobená příbuzností mezi jeho rodiči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systém páření dému měřený jako odchylky</a:t>
                      </a:r>
                      <a:r>
                        <a:rPr lang="cs-CZ" baseline="0" dirty="0">
                          <a:latin typeface="Arial" pitchFamily="34" charset="0"/>
                          <a:cs typeface="Arial" pitchFamily="34" charset="0"/>
                        </a:rPr>
                        <a:t> od očekávaných frekvencí genotypů při náhodném oplození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204124" y="333375"/>
            <a:ext cx="6931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Rozdílné vlastnosti rodokmenového a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démového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koeficientu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04926" y="5589240"/>
            <a:ext cx="8198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individuální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skupinový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 (pokud třeba pracovat s populací,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nutno brát jako populační průměr)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 Box 19"/>
          <p:cNvSpPr txBox="1">
            <a:spLocks noChangeArrowheads="1"/>
          </p:cNvSpPr>
          <p:nvPr/>
        </p:nvSpPr>
        <p:spPr bwMode="auto">
          <a:xfrm>
            <a:off x="600075" y="1563795"/>
            <a:ext cx="70166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změna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frekvenc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í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genotypů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(zvýšení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homozygotů)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 err="1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nemění *)</a:t>
            </a:r>
            <a:endParaRPr lang="en-US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nbreeding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postihuje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š</a:t>
            </a:r>
            <a:r>
              <a:rPr lang="en-US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echny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lokusy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rozptylu fenotypového znaku</a:t>
            </a: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vzniká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vazebná nerovnováha</a:t>
            </a:r>
          </a:p>
        </p:txBody>
      </p:sp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1979712" y="476672"/>
            <a:ext cx="46554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Genetické důsledky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43608" y="4941168"/>
            <a:ext cx="5884944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*) v případě 1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nedochází k evoluci!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7812360" cy="4403416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7452320" y="1412776"/>
            <a:ext cx="1368152" cy="576064"/>
          </a:xfrm>
          <a:prstGeom prst="wedgeRectCallout">
            <a:avLst>
              <a:gd name="adj1" fmla="val -44118"/>
              <a:gd name="adj2" fmla="val -1217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= páření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bratr-sestra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5445224"/>
            <a:ext cx="8145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dirty="0">
                <a:latin typeface="Arial" pitchFamily="34" charset="0"/>
                <a:cs typeface="Arial" pitchFamily="34" charset="0"/>
              </a:rPr>
              <a:t> kmen: min. 20 generací striktního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dirty="0">
                <a:latin typeface="Arial" pitchFamily="34" charset="0"/>
                <a:cs typeface="Arial" pitchFamily="34" charset="0"/>
              </a:rPr>
              <a:t> v genomu každého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jedince 98,7% genů homozygotních; v každé následující generaci + 19,1%,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takže např. ve 30. generaci = 99,8%, ve 40. generaci = 99,98% atd.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4" descr="Size"/>
          <p:cNvPicPr>
            <a:picLocks noChangeAspect="1" noChangeArrowheads="1"/>
          </p:cNvPicPr>
          <p:nvPr/>
        </p:nvPicPr>
        <p:blipFill>
          <a:blip r:embed="rId3" cstate="print"/>
          <a:srcRect l="11096" r="5086"/>
          <a:stretch>
            <a:fillRect/>
          </a:stretch>
        </p:blipFill>
        <p:spPr bwMode="auto">
          <a:xfrm>
            <a:off x="6822315" y="365125"/>
            <a:ext cx="1998978" cy="158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62"/>
          <p:cNvSpPr txBox="1">
            <a:spLocks noChangeArrowheads="1"/>
          </p:cNvSpPr>
          <p:nvPr/>
        </p:nvSpPr>
        <p:spPr bwMode="auto">
          <a:xfrm>
            <a:off x="468313" y="1052736"/>
            <a:ext cx="39437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deprese</a:t>
            </a:r>
            <a:br>
              <a:rPr lang="cs-CZ" b="1" dirty="0">
                <a:latin typeface="Arial" pitchFamily="34" charset="0"/>
                <a:cs typeface="Arial" pitchFamily="34" charset="0"/>
              </a:rPr>
            </a:br>
            <a:r>
              <a:rPr lang="cs-CZ" b="1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výskyt chorob, snížení plodnosti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nebo životaschopnosti</a:t>
            </a:r>
          </a:p>
        </p:txBody>
      </p:sp>
      <p:sp>
        <p:nvSpPr>
          <p:cNvPr id="28678" name="Text Box 47"/>
          <p:cNvSpPr txBox="1">
            <a:spLocks noChangeArrowheads="1"/>
          </p:cNvSpPr>
          <p:nvPr/>
        </p:nvSpPr>
        <p:spPr bwMode="auto">
          <a:xfrm>
            <a:off x="1547664" y="260648"/>
            <a:ext cx="4878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Fenotypové důsledky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8679" name="Picture 4" descr="http://minicattle.com/images/minikent_02.jpg"/>
          <p:cNvPicPr>
            <a:picLocks noChangeAspect="1" noChangeArrowheads="1"/>
          </p:cNvPicPr>
          <p:nvPr/>
        </p:nvPicPr>
        <p:blipFill>
          <a:blip r:embed="rId4" cstate="print"/>
          <a:srcRect l="9152" t="7828" r="9941" b="10049"/>
          <a:stretch>
            <a:fillRect/>
          </a:stretch>
        </p:blipFill>
        <p:spPr bwMode="auto">
          <a:xfrm>
            <a:off x="374033" y="3904927"/>
            <a:ext cx="3846512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2" descr="https://encrypted-tbn2.gstatic.com/images?q=tbn:ANd9GcRrssmFeh7wn0T398Ran4c-D_jeePD616jl_Ow9d9qVdTNOfC5-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94206"/>
            <a:ext cx="19907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6" descr="Rudolf2"/>
          <p:cNvPicPr>
            <a:picLocks noChangeAspect="1" noChangeArrowheads="1"/>
          </p:cNvPicPr>
          <p:nvPr/>
        </p:nvPicPr>
        <p:blipFill>
          <a:blip r:embed="rId6" cstate="print"/>
          <a:srcRect b="19624"/>
          <a:stretch>
            <a:fillRect/>
          </a:stretch>
        </p:blipFill>
        <p:spPr bwMode="auto">
          <a:xfrm>
            <a:off x="6867532" y="2156954"/>
            <a:ext cx="1953761" cy="234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Soubor:Carlos II.jpg"/>
          <p:cNvPicPr>
            <a:picLocks noChangeAspect="1" noChangeArrowheads="1"/>
          </p:cNvPicPr>
          <p:nvPr/>
        </p:nvPicPr>
        <p:blipFill rotWithShape="1">
          <a:blip r:embed="rId7" cstate="print"/>
          <a:srcRect l="3678" t="2315" r="3676" b="11496"/>
          <a:stretch/>
        </p:blipFill>
        <p:spPr bwMode="auto">
          <a:xfrm>
            <a:off x="4572000" y="3209613"/>
            <a:ext cx="2053103" cy="214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oregonstate.edu/instruct/css/330/six/images/doublecross2.gif"/>
          <p:cNvPicPr>
            <a:picLocks noChangeAspect="1" noChangeArrowheads="1"/>
          </p:cNvPicPr>
          <p:nvPr/>
        </p:nvPicPr>
        <p:blipFill>
          <a:blip r:embed="rId8" cstate="print"/>
          <a:srcRect b="71807"/>
          <a:stretch>
            <a:fillRect/>
          </a:stretch>
        </p:blipFill>
        <p:spPr bwMode="auto">
          <a:xfrm>
            <a:off x="240206" y="2277461"/>
            <a:ext cx="3981450" cy="1468916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93EAA0B-BEB9-4A73-8C8F-14BE35524FB8}"/>
              </a:ext>
            </a:extLst>
          </p:cNvPr>
          <p:cNvSpPr txBox="1"/>
          <p:nvPr/>
        </p:nvSpPr>
        <p:spPr>
          <a:xfrm>
            <a:off x="4932607" y="5480163"/>
            <a:ext cx="34228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Vysv</a:t>
            </a:r>
            <a:r>
              <a:rPr lang="cs-CZ" sz="2000" dirty="0" err="1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ětlení</a:t>
            </a:r>
            <a:r>
              <a:rPr lang="cs-CZ" sz="2000" dirty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inbrední</a:t>
            </a:r>
            <a:r>
              <a:rPr lang="cs-CZ" sz="2000" dirty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deprese: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dominance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superdominance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346869" y="365125"/>
            <a:ext cx="845978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deprese u člověka:</a:t>
            </a:r>
          </a:p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hemofilie B, anémie, pletencová dystrofie,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Ellis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-Van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Creveldův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syndrom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 (zakrslost, polydaktylie), poruchy vývoje nehtů, defekty zubů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kmen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Vandoma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Zimbabwe (tzv. „Pštrosí lidé“):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ektrodaktylie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mormoni 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Hilld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(Utah) a Colorado City (Arizona)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amazonští indiáni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šlechtické rody</a:t>
            </a:r>
          </a:p>
          <a:p>
            <a:pPr>
              <a:spcAft>
                <a:spcPts val="600"/>
              </a:spcAft>
            </a:pP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9" name="Picture 13" descr="http://de.academic.ru/pictures/dewiki/68/Deux_pieds_1_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725" y="1699380"/>
            <a:ext cx="24685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750" name="Přímá spojovací šipka 11"/>
          <p:cNvCxnSpPr>
            <a:cxnSpLocks noChangeShapeType="1"/>
          </p:cNvCxnSpPr>
          <p:nvPr/>
        </p:nvCxnSpPr>
        <p:spPr bwMode="auto">
          <a:xfrm>
            <a:off x="6012217" y="1751243"/>
            <a:ext cx="839788" cy="50165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0" name="Picture 17" descr="http://zputimi.webz.cz/svejk/flanderka17.jpg"/>
          <p:cNvPicPr>
            <a:picLocks noChangeAspect="1" noChangeArrowheads="1"/>
          </p:cNvPicPr>
          <p:nvPr/>
        </p:nvPicPr>
        <p:blipFill>
          <a:blip r:embed="rId4" cstate="print"/>
          <a:srcRect l="19403" t="2040" r="17894" b="37599"/>
          <a:stretch>
            <a:fillRect/>
          </a:stretch>
        </p:blipFill>
        <p:spPr bwMode="auto">
          <a:xfrm>
            <a:off x="855046" y="2998942"/>
            <a:ext cx="25257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http://www.postavy.cz/foto/pepek-vyskoc-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6504" y="3030399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330200" y="5394341"/>
            <a:ext cx="8493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Pozor! Ne vždy musí být inbreeding škodlivý (např. řada druhů vyšších rostlin je</a:t>
            </a:r>
          </a:p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samosprašná). Navíc důsledky inbreedingu se mohou lišit v rámci jednoho druhu </a:t>
            </a:r>
          </a:p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 závislosti na vnějším prostředí.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1"/>
          <p:cNvSpPr txBox="1">
            <a:spLocks noChangeArrowheads="1"/>
          </p:cNvSpPr>
          <p:nvPr/>
        </p:nvSpPr>
        <p:spPr bwMode="auto">
          <a:xfrm>
            <a:off x="1475656" y="352425"/>
            <a:ext cx="5653342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ASORTATIVNÍ PÁŘENÍ</a:t>
            </a:r>
          </a:p>
          <a:p>
            <a:pPr algn="ctr"/>
            <a:r>
              <a:rPr lang="cs-CZ" sz="24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</a:t>
            </a:r>
            <a:r>
              <a:rPr lang="cs-CZ" sz="2400" b="1" i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assortative </a:t>
            </a:r>
            <a:r>
              <a:rPr lang="cs-CZ" sz="2400" b="1" i="1" dirty="0" err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mating</a:t>
            </a:r>
            <a:r>
              <a:rPr lang="cs-CZ" sz="24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)</a:t>
            </a:r>
            <a:endParaRPr lang="cs-CZ" sz="2000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  <p:sp>
        <p:nvSpPr>
          <p:cNvPr id="31747" name="Text Box 12"/>
          <p:cNvSpPr txBox="1">
            <a:spLocks noChangeArrowheads="1"/>
          </p:cNvSpPr>
          <p:nvPr/>
        </p:nvSpPr>
        <p:spPr bwMode="auto">
          <a:xfrm>
            <a:off x="600075" y="1938604"/>
            <a:ext cx="847219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= vyšší pravděpodobnost páření mezi jedinci se stejným </a:t>
            </a:r>
            <a:b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 fenotypem</a:t>
            </a: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příčinou může být preference partnera se stejným fenotypem, ale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mohou existovat i jiné příčiny (např. fytofágní hmyz – jedinci žijící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na různých druzích hostitelské rostliny můžou dospívat v odlišnou dobu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častější páření jedinců se stejným fenotypem (život na hostiteli)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bez aktivní preference partnera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jde pouze o pozitivní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fenotypovou korelaci</a:t>
            </a:r>
          </a:p>
        </p:txBody>
      </p:sp>
      <p:pic>
        <p:nvPicPr>
          <p:cNvPr id="1026" name="Picture 2" descr="Image result for rhagoletis pomonella image">
            <a:extLst>
              <a:ext uri="{FF2B5EF4-FFF2-40B4-BE49-F238E27FC236}">
                <a16:creationId xmlns:a16="http://schemas.microsoft.com/office/drawing/2014/main" id="{693CF1FF-FBCD-4C00-8DA5-9AF4628C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83" y="4632384"/>
            <a:ext cx="2552242" cy="201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DCD3314-CB3A-43BF-A529-C048CE38F86A}"/>
              </a:ext>
            </a:extLst>
          </p:cNvPr>
          <p:cNvSpPr txBox="1"/>
          <p:nvPr/>
        </p:nvSpPr>
        <p:spPr>
          <a:xfrm>
            <a:off x="3759593" y="6308278"/>
            <a:ext cx="2153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Rhagoletis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pomonella</a:t>
            </a:r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ouse2.jpg"/>
          <p:cNvPicPr>
            <a:picLocks noChangeAspect="1"/>
          </p:cNvPicPr>
          <p:nvPr/>
        </p:nvPicPr>
        <p:blipFill>
          <a:blip r:embed="rId3" cstate="print"/>
          <a:srcRect l="2352" t="3733" r="1667" b="4267"/>
          <a:stretch>
            <a:fillRect/>
          </a:stretch>
        </p:blipFill>
        <p:spPr>
          <a:xfrm>
            <a:off x="4927892" y="3596597"/>
            <a:ext cx="3566681" cy="2671038"/>
          </a:xfrm>
          <a:prstGeom prst="rect">
            <a:avLst/>
          </a:prstGeom>
        </p:spPr>
      </p:pic>
      <p:pic>
        <p:nvPicPr>
          <p:cNvPr id="3" name="PREFERENCI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 l="2601" t="10221" r="3693" b="1141"/>
          <a:stretch>
            <a:fillRect/>
          </a:stretch>
        </p:blipFill>
        <p:spPr>
          <a:xfrm>
            <a:off x="651037" y="3676496"/>
            <a:ext cx="3520000" cy="2496946"/>
          </a:xfrm>
          <a:prstGeom prst="rect">
            <a:avLst/>
          </a:prstGeom>
          <a:ln/>
        </p:spPr>
      </p:pic>
      <p:pic>
        <p:nvPicPr>
          <p:cNvPr id="4" name="Obrázek 3" descr="DSC_0046.JPG"/>
          <p:cNvPicPr>
            <a:picLocks noChangeAspect="1"/>
          </p:cNvPicPr>
          <p:nvPr/>
        </p:nvPicPr>
        <p:blipFill>
          <a:blip r:embed="rId5" cstate="print"/>
          <a:srcRect t="13933" b="18725"/>
          <a:stretch>
            <a:fillRect/>
          </a:stretch>
        </p:blipFill>
        <p:spPr>
          <a:xfrm flipH="1">
            <a:off x="4083929" y="878891"/>
            <a:ext cx="4646480" cy="2080471"/>
          </a:xfrm>
          <a:prstGeom prst="rect">
            <a:avLst/>
          </a:prstGeom>
        </p:spPr>
      </p:pic>
      <p:pic>
        <p:nvPicPr>
          <p:cNvPr id="17410" name="Picture 2" descr="https://encrypted-tbn1.gstatic.com/images?q=tbn:ANd9GcT67RoDBJSZk47h5ulgVveACkgQnJ5cAxzXK6E5CJwEYL3JVjHh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236" y="1238405"/>
            <a:ext cx="2333625" cy="1962150"/>
          </a:xfrm>
          <a:prstGeom prst="rect">
            <a:avLst/>
          </a:prstGeom>
          <a:noFill/>
        </p:spPr>
      </p:pic>
      <p:sp>
        <p:nvSpPr>
          <p:cNvPr id="6" name="Obdélníkový popisek 5"/>
          <p:cNvSpPr/>
          <p:nvPr/>
        </p:nvSpPr>
        <p:spPr bwMode="auto">
          <a:xfrm>
            <a:off x="6227200" y="2682283"/>
            <a:ext cx="1895867" cy="629088"/>
          </a:xfrm>
          <a:prstGeom prst="wedgeRectCallout">
            <a:avLst>
              <a:gd name="adj1" fmla="val 47160"/>
              <a:gd name="adj2" fmla="val -11608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>
                <a:latin typeface="Arial" pitchFamily="34" charset="0"/>
                <a:cs typeface="Arial" pitchFamily="34" charset="0"/>
              </a:rPr>
              <a:t>zdroj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pachu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nebo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box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 živou myší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48575" y="365125"/>
            <a:ext cx="4161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Test pachové preference: „Y-maze“</a:t>
            </a: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3627524" y="3003358"/>
            <a:ext cx="1166418" cy="574342"/>
          </a:xfrm>
          <a:prstGeom prst="wedgeRectCallout">
            <a:avLst>
              <a:gd name="adj1" fmla="val -30473"/>
              <a:gd name="adj2" fmla="val 771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proud vzduchu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48680"/>
            <a:ext cx="84994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Model: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1 autozomální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100% asortativní páření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(tj. oplození </a:t>
            </a:r>
            <a:r>
              <a:rPr lang="cs-CZ" u="sng" dirty="0">
                <a:latin typeface="Arial" pitchFamily="34" charset="0"/>
                <a:cs typeface="Arial" pitchFamily="34" charset="0"/>
                <a:sym typeface="Symbol"/>
              </a:rPr>
              <a:t>pouze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 mezi jedinci </a:t>
            </a:r>
            <a:r>
              <a:rPr lang="cs-CZ" u="sng" dirty="0">
                <a:latin typeface="Arial" pitchFamily="34" charset="0"/>
                <a:cs typeface="Arial" pitchFamily="34" charset="0"/>
                <a:sym typeface="Symbol"/>
              </a:rPr>
              <a:t>se stejným fenotypem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2656"/>
            <a:ext cx="3575267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284663" y="234888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Fenotypy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populace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84663" y="54868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84663" y="429309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po rozmnožení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284663" y="3284538"/>
            <a:ext cx="4636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spojení gamet (asortativní páření)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284663" y="1268760"/>
            <a:ext cx="454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vývoje fenotypu (žádný účinek na</a:t>
            </a: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viabilitu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reprodukční úspěšnost nebo fertilitu)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273441" y="5117074"/>
            <a:ext cx="232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mendelovská dědičnost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284663" y="6093296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zygot následující generace</a:t>
            </a: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039479" y="1866595"/>
            <a:ext cx="1368152" cy="288032"/>
          </a:xfrm>
          <a:prstGeom prst="wedgeRectCallout">
            <a:avLst>
              <a:gd name="adj1" fmla="val -94220"/>
              <a:gd name="adj2" fmla="val -605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4157706" y="3636147"/>
            <a:ext cx="2314115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výběr pouze v rámci téže genotypové třídy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4052655" y="5537449"/>
            <a:ext cx="2126204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z páření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x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vzniká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¼ </a:t>
            </a:r>
            <a:r>
              <a:rPr lang="cs-CZ" sz="14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a ¼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36090"/>
            <a:ext cx="8520281" cy="5745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2000">
              <a:spcAft>
                <a:spcPts val="2400"/>
              </a:spcAft>
            </a:pP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Výsledek (striktního) asortativního páření: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heterozygotů každou generaci sníženy na polovinu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dém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postupně míří k rovnováze, kde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pouze homozygoti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252000"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pomocí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 můžeme kvantifikovat dopad asortativního páření na populaci:</a:t>
            </a:r>
          </a:p>
          <a:p>
            <a:pPr defTabSz="252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pokud na počátku populace v HW rovnováze,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0</a:t>
            </a:r>
          </a:p>
          <a:p>
            <a:pPr defTabSz="252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 populaci zygot následující generace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½(2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½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 konečné rovnováze (0 heterozygotů)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</a:t>
            </a:r>
          </a:p>
          <a:p>
            <a:pPr defTabSz="252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bychom sledovali jen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výsledek stejný jako výsledek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nazývat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koeficientem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může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být zavádějící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v tomto případě vůbec nejde o příbuzenské křížení!</a:t>
            </a:r>
          </a:p>
          <a:p>
            <a:pPr defTabSz="252000">
              <a:spcAft>
                <a:spcPts val="24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( přesnější termín by byl „koeficient odchylky od náhodného páření“)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stejně jako v případě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na úrovni 1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asortativní páření 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nezpůsobuje žádnou evoluci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(nemění se frekvence alel)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600075" y="1267821"/>
            <a:ext cx="703910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	opakované samooplození (autogamie, samosprašnost):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výchozí generace – HW rovnováha: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0. generace autogamie: 1/4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1/2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1/4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1. generace autogamie: 3/8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2/8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3/8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2. generace autogamie: 7/16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2/16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7/16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0075" y="365125"/>
            <a:ext cx="708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Vliv příbuzenského křížení na frekvence genotypů: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111E3F7-7686-4FF8-BDD7-D4D46ECE4DB0}"/>
              </a:ext>
            </a:extLst>
          </p:cNvPr>
          <p:cNvSpPr/>
          <p:nvPr/>
        </p:nvSpPr>
        <p:spPr>
          <a:xfrm>
            <a:off x="4854387" y="2182906"/>
            <a:ext cx="945778" cy="1349188"/>
          </a:xfrm>
          <a:prstGeom prst="rect">
            <a:avLst/>
          </a:prstGeom>
          <a:solidFill>
            <a:srgbClr val="92D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4D6D5F6-8506-42FD-A2D6-397FC51EF7FF}"/>
              </a:ext>
            </a:extLst>
          </p:cNvPr>
          <p:cNvCxnSpPr/>
          <p:nvPr/>
        </p:nvCxnSpPr>
        <p:spPr>
          <a:xfrm>
            <a:off x="5154706" y="3478306"/>
            <a:ext cx="0" cy="74407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2F7DE16-BE91-4325-9BFF-20BD55C32B76}"/>
              </a:ext>
            </a:extLst>
          </p:cNvPr>
          <p:cNvSpPr txBox="1"/>
          <p:nvPr/>
        </p:nvSpPr>
        <p:spPr>
          <a:xfrm>
            <a:off x="1475898" y="4285129"/>
            <a:ext cx="6756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1/4  1/8  1/16 ....  v každé generaci o ½ méně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  <p:bldP spid="4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59566"/>
            <a:ext cx="853470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Více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vazebná nerovnováha: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100% asortativní páření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 autozomální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; rekombinace mezi nimi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každá „velká“ alela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přispívá do fenotypu +1, „malá“ alela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0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fenotyp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+4,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10 genotypů, které mohou být při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spárovány 18 možnými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způsoby (55 při náhodném oplození)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mohou jen růst, kdežto ostatní klesají, kromě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heterozygota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*)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nebo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*</a:t>
            </a:r>
            <a:r>
              <a:rPr lang="en-US" sz="2000" baseline="30000" dirty="0">
                <a:latin typeface="Arial" pitchFamily="34" charset="0"/>
                <a:cs typeface="Arial" pitchFamily="34" charset="0"/>
                <a:sym typeface="Symbol"/>
              </a:rPr>
              <a:t>*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(ale ne obou!)</a:t>
            </a: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výsledkem jsou 2-3 potenciální rovnováhy, přičemž počáteční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frekvence alel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určují, která z nich nastane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ový popisek 2"/>
          <p:cNvSpPr/>
          <p:nvPr/>
        </p:nvSpPr>
        <p:spPr bwMode="auto">
          <a:xfrm>
            <a:off x="528757" y="5882538"/>
            <a:ext cx="1368152" cy="648072"/>
          </a:xfrm>
          <a:prstGeom prst="wedgeRectCallout">
            <a:avLst>
              <a:gd name="adj1" fmla="val 32663"/>
              <a:gd name="adj2" fmla="val -8849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historický kontext!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A5E2883-13D2-4E40-ACCD-3B123CC97370}"/>
              </a:ext>
            </a:extLst>
          </p:cNvPr>
          <p:cNvSpPr txBox="1"/>
          <p:nvPr/>
        </p:nvSpPr>
        <p:spPr>
          <a:xfrm>
            <a:off x="2484407" y="6021908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*) při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C54FB49-7F0F-4573-B998-451D0B539F2A}"/>
              </a:ext>
            </a:extLst>
          </p:cNvPr>
          <p:cNvSpPr txBox="1"/>
          <p:nvPr/>
        </p:nvSpPr>
        <p:spPr>
          <a:xfrm>
            <a:off x="4372431" y="6021908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při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48808"/>
            <a:ext cx="835837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Obecné důsledky asortativního páření: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frekvence homozygotů na úkor heterozygotů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existuje více rovnovah, záleží na počátečním stavu genofondu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historické faktory jsou důležitým determinantem evolučních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výstupů – platí tím spíše pro komplexnější modely)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páření může vytvořit a udržovat vazebnou nerovnováhu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v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gamet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ách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různých genů s podobnými fenotypovými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účinky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3297" y="3943813"/>
            <a:ext cx="8226932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 toho plyne, že na úrovni více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asortativní páření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velice silným mikroevolučním mechanismem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49007" y="532272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… při extrémním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reprodukční izolace</a:t>
            </a:r>
          </a:p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(pohlavní výběr,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cichlidy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riftových jezerech!)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00075" y="723168"/>
            <a:ext cx="8211914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52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inbreedingem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asortativním pářením: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působí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pouze na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(y) spojené s preferovaným fenotypem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*)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ovlivňuje všechny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na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multilokusové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úrovní je as. páření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mocnou evoluční silou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(silná vazebná nerovnováha mezi alelami s podobným fenotypovým	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účinkem)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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pouze zesiluje LD tam, kde byla už na počátku, a to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jen v případě samooplození, v ostatních případech „závod“ mezi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rekombinací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rekombinace „úspěšnější“,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populace směřuje k vazebné rovnováze, i když pomaleji než při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panmixii</a:t>
            </a:r>
          </a:p>
          <a:p>
            <a:pPr defTabSz="252000"/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*) + okolní geny (sekvence), pokud mezi nimi není rekombinace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365125"/>
            <a:ext cx="838562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Asortativní výběr může být na základě genetických </a:t>
            </a:r>
            <a:r>
              <a:rPr lang="cs-CZ" sz="20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 negenetických 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znaků, např. u člověka: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barva kůže, náboženská orientace, sociální či ekonomické postavení,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povolání, intelektuální schopnosti, vzdělání, věk, obličejové rysy,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čichové schopnosti atd.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 negenetický asortativní výběr může dlouhodobě udržovat rozdíly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ve frekvencích alel – stačí, když je fenotyp spojen s různými historickými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populacemi: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výběr na základě náboženství, jiný historický původ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(Švýcarsko, 16. stol.)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dodnes rozdílné frekvence na mnoha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lokusech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globalpost.com/sites/default/files/imagecache/gp3_slideshow_large/amish_beard_hair_cutting_attacks_ohio_11_23_2011.jpg"/>
          <p:cNvPicPr>
            <a:picLocks noChangeAspect="1" noChangeArrowheads="1"/>
          </p:cNvPicPr>
          <p:nvPr/>
        </p:nvPicPr>
        <p:blipFill>
          <a:blip r:embed="rId2" cstate="print"/>
          <a:srcRect l="4268" r="4645"/>
          <a:stretch>
            <a:fillRect/>
          </a:stretch>
        </p:blipFill>
        <p:spPr bwMode="auto">
          <a:xfrm>
            <a:off x="894752" y="4198149"/>
            <a:ext cx="3322245" cy="2429664"/>
          </a:xfrm>
          <a:prstGeom prst="rect">
            <a:avLst/>
          </a:prstGeom>
          <a:noFill/>
        </p:spPr>
      </p:pic>
      <p:pic>
        <p:nvPicPr>
          <p:cNvPr id="2052" name="Picture 4" descr="http://www.femonite.com/wp-content/uploads/2012/04/amishwo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729" y="4199274"/>
            <a:ext cx="3238051" cy="2428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00075" y="667895"/>
            <a:ext cx="773961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Komplikace pro forenzní analýzy: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shody s podezřelým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vzácné alely vhodnější</a:t>
            </a:r>
          </a:p>
          <a:p>
            <a:pPr defTabSz="540000">
              <a:spcAft>
                <a:spcPts val="24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při asortativním páření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+ 2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genotypové frekvence spojené se vzácnou alelou však nejvíc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náchylné k výši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(i k nízkým hodnotám!)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situace komplikovanější pro víc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protože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oplození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způsobuje silnou vazebnou nerovnováhu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750" y="2060848"/>
            <a:ext cx="5202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= preference partnera s odlišným fenotypem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35839" y="333375"/>
            <a:ext cx="5692748" cy="1261884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DISASORTATIVNÍ PÁŘENÍ</a:t>
            </a:r>
          </a:p>
          <a:p>
            <a:pPr algn="ctr"/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= NEGATIVNÍ AS. PÁŘENÍ</a:t>
            </a:r>
          </a:p>
          <a:p>
            <a:pPr algn="ctr"/>
            <a:r>
              <a:rPr lang="cs-CZ" sz="2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</a:t>
            </a:r>
            <a:r>
              <a:rPr lang="cs-CZ" sz="2000" b="1" i="1" dirty="0" err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disassortative</a:t>
            </a:r>
            <a:r>
              <a:rPr lang="cs-CZ" sz="2000" b="1" i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 </a:t>
            </a:r>
            <a:r>
              <a:rPr lang="cs-CZ" sz="2000" b="1" i="1" dirty="0" err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mating</a:t>
            </a:r>
            <a:r>
              <a:rPr lang="cs-CZ" sz="2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)</a:t>
            </a:r>
            <a:endParaRPr lang="cs-CZ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53721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651500" y="234888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Fenotypy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651500" y="47667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651500" y="414908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po rozmnožení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51500" y="3068960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spojení gamet </a:t>
            </a:r>
          </a:p>
          <a:p>
            <a:r>
              <a:rPr lang="cs-CZ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disasortativní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páření)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51500" y="1412776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vývoje fenotypu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651500" y="4941168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produkce zygot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51500" y="5805264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zygot následující 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generace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5297612" y="1113304"/>
            <a:ext cx="1368152" cy="288032"/>
          </a:xfrm>
          <a:prstGeom prst="wedgeRectCallout">
            <a:avLst>
              <a:gd name="adj1" fmla="val -91075"/>
              <a:gd name="adj2" fmla="val -1199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5792869" y="3679178"/>
            <a:ext cx="2314115" cy="311909"/>
          </a:xfrm>
          <a:prstGeom prst="wedgeRectCallout">
            <a:avLst>
              <a:gd name="adj1" fmla="val -90741"/>
              <a:gd name="adj2" fmla="val -442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preference jiných genotypů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78197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výsledkem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disasortativního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páření jsou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intermediární frekvence alel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Př. preference samců s odlišným MHC (myš, člověk) – důvodem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snaha o co nejvariabilnější imunitní systém</a:t>
            </a:r>
          </a:p>
        </p:txBody>
      </p:sp>
      <p:pic>
        <p:nvPicPr>
          <p:cNvPr id="4" name="Picture 2" descr="http://www.nature.com/nri/journal/v7/n7/images/nri2103-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81" y="2111341"/>
            <a:ext cx="2493975" cy="1782927"/>
          </a:xfrm>
          <a:prstGeom prst="rect">
            <a:avLst/>
          </a:prstGeom>
          <a:noFill/>
        </p:spPr>
      </p:pic>
      <p:pic>
        <p:nvPicPr>
          <p:cNvPr id="4102" name="Picture 6" descr="http://static.guim.co.uk/sys-images/Guardian/Pix/pictures/2011/1/4/1294146165909/Patrick-Barkham-tries-out-008.jpg"/>
          <p:cNvPicPr>
            <a:picLocks noChangeAspect="1" noChangeArrowheads="1"/>
          </p:cNvPicPr>
          <p:nvPr/>
        </p:nvPicPr>
        <p:blipFill>
          <a:blip r:embed="rId4" cstate="print"/>
          <a:srcRect l="16337" r="10251" b="10026"/>
          <a:stretch>
            <a:fillRect/>
          </a:stretch>
        </p:blipFill>
        <p:spPr bwMode="auto">
          <a:xfrm>
            <a:off x="2517291" y="4250616"/>
            <a:ext cx="3216536" cy="2365336"/>
          </a:xfrm>
          <a:prstGeom prst="rect">
            <a:avLst/>
          </a:prstGeom>
          <a:noFill/>
        </p:spPr>
      </p:pic>
      <p:pic>
        <p:nvPicPr>
          <p:cNvPr id="4106" name="Picture 10" descr="http://i.istockimg.com/file_thumbview_approve/15482487/3/stock-photo-15482487-disgusted-young-woman-sticking-out-tong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736" y="1652224"/>
            <a:ext cx="1823831" cy="2279790"/>
          </a:xfrm>
          <a:prstGeom prst="rect">
            <a:avLst/>
          </a:prstGeom>
          <a:noFill/>
        </p:spPr>
      </p:pic>
      <p:pic>
        <p:nvPicPr>
          <p:cNvPr id="4110" name="Picture 14" descr="http://andthatswhyyouresingle.com/wp-content/uploads/2012/09/Happy-woman-Fotolia_12331389_Subscription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9625" y="4004012"/>
            <a:ext cx="3026192" cy="2595803"/>
          </a:xfrm>
          <a:prstGeom prst="rect">
            <a:avLst/>
          </a:prstGeom>
          <a:noFill/>
        </p:spPr>
      </p:pic>
      <p:pic>
        <p:nvPicPr>
          <p:cNvPr id="4098" name="Picture 2" descr="http://i.huffpost.com/gen/1400676/thumbs/o-SWEATY-MEN-facebook.jpg"/>
          <p:cNvPicPr>
            <a:picLocks noChangeAspect="1" noChangeArrowheads="1"/>
          </p:cNvPicPr>
          <p:nvPr/>
        </p:nvPicPr>
        <p:blipFill>
          <a:blip r:embed="rId7" cstate="print"/>
          <a:srcRect r="29214"/>
          <a:stretch>
            <a:fillRect/>
          </a:stretch>
        </p:blipFill>
        <p:spPr bwMode="auto">
          <a:xfrm>
            <a:off x="3003250" y="1893344"/>
            <a:ext cx="3107093" cy="2194695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198605" y="3700632"/>
            <a:ext cx="1868048" cy="2694789"/>
            <a:chOff x="198605" y="3700632"/>
            <a:chExt cx="1868048" cy="2694789"/>
          </a:xfrm>
        </p:grpSpPr>
        <p:pic>
          <p:nvPicPr>
            <p:cNvPr id="4108" name="Picture 12" descr="https://c1.staticflickr.com/5/4038/4581097830_541bac0efc_z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605" y="3894268"/>
              <a:ext cx="1868048" cy="2501153"/>
            </a:xfrm>
            <a:prstGeom prst="rect">
              <a:avLst/>
            </a:prstGeom>
            <a:noFill/>
          </p:spPr>
        </p:pic>
        <p:sp>
          <p:nvSpPr>
            <p:cNvPr id="11" name="TextovéPole 10"/>
            <p:cNvSpPr txBox="1"/>
            <p:nvPr/>
          </p:nvSpPr>
          <p:spPr>
            <a:xfrm rot="19084286">
              <a:off x="1355462" y="3700632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ym typeface="Symbol"/>
                </a:rPr>
                <a:t>  </a:t>
              </a:r>
              <a:endParaRPr lang="cs-CZ" b="1" dirty="0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814678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Vzhledem k intermediálním alelovým frekvencím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udržování 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polymorfismu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různé počáteční podmínky vedou k odlišným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stabilním rovnováhám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mění frekvence alel i na úrovni jednoho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evoluce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rozdíl od asortativního páření: protože LD je redukováno rychlostí,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která závisí na frekvenci dvojitých heterozygotů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zvyšuje frekvenci heterozygotů, bude naopak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zesilovat účinky 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rekombinace a LD zeslabovat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na rozdíl od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opačné účinky na genetickou divergenci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lokálních populací (genetická homogenizace)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outbrední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deprese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MHC: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transspecifický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polymorfismus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ransspecific polymorphism MHC">
            <a:extLst>
              <a:ext uri="{FF2B5EF4-FFF2-40B4-BE49-F238E27FC236}">
                <a16:creationId xmlns:a16="http://schemas.microsoft.com/office/drawing/2014/main" id="{0F76C8F1-5424-4EBC-92CF-69F001EF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7" y="1063864"/>
            <a:ext cx="7649746" cy="53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C30B4C2-1474-4A09-B0CB-BD4EC08F826B}"/>
              </a:ext>
            </a:extLst>
          </p:cNvPr>
          <p:cNvSpPr txBox="1"/>
          <p:nvPr/>
        </p:nvSpPr>
        <p:spPr>
          <a:xfrm>
            <a:off x="600075" y="365125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MHC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(sekvence promotoru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genu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DQA1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4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F48E97-B852-4415-89A9-0EBE5B226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40" y="546847"/>
            <a:ext cx="6252720" cy="59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7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712134" y="1327443"/>
            <a:ext cx="7972147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Pozor, tyto alternativní přístupy měří odlišné jevy a mohou být nekompatibilní!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01673" y="496208"/>
            <a:ext cx="716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Kvantifikace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koeficienty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6724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123728" y="332656"/>
            <a:ext cx="44053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1. Rodokmenový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00075" y="1052736"/>
            <a:ext cx="805861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autozygotnost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alely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identické původem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descent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IBD), vždy homozygot</a:t>
            </a:r>
          </a:p>
          <a:p>
            <a:pPr>
              <a:spcBef>
                <a:spcPts val="1200"/>
              </a:spcBef>
            </a:pP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alozygotnost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buď heterozygot, nebo homozygot – v tomto případě kde alely vznikly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   nezávisle = jsou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identické stavem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state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IBS)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00075" y="4118261"/>
            <a:ext cx="78486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pravděpodobnost, že potomstvo je homozygotní v důsledku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na náhodně vybraném autozomálním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lokusu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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 1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Inbrední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populace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= taková, u níž pravděpodobnost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v důsledku křížení mezi příbuznými  v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panmiktické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0075" y="3268062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Rodokmenový koeficient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r="30174"/>
          <a:stretch>
            <a:fillRect/>
          </a:stretch>
        </p:blipFill>
        <p:spPr>
          <a:xfrm>
            <a:off x="600075" y="2345825"/>
            <a:ext cx="5644206" cy="2965704"/>
          </a:xfrm>
          <a:prstGeom prst="rect">
            <a:avLst/>
          </a:prstGeom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Mendelova zákona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2257167" y="4411504"/>
            <a:ext cx="2154196" cy="502508"/>
            <a:chOff x="2257167" y="4129817"/>
            <a:chExt cx="2154196" cy="502508"/>
          </a:xfrm>
        </p:grpSpPr>
        <p:cxnSp>
          <p:nvCxnSpPr>
            <p:cNvPr id="13" name="Přímá spojovací šipka 12"/>
            <p:cNvCxnSpPr/>
            <p:nvPr/>
          </p:nvCxnSpPr>
          <p:spPr>
            <a:xfrm flipH="1" flipV="1">
              <a:off x="2257167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 flipV="1">
              <a:off x="3571103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2236573" y="3595957"/>
            <a:ext cx="2211859" cy="444844"/>
            <a:chOff x="2236573" y="3314270"/>
            <a:chExt cx="2211859" cy="444844"/>
          </a:xfrm>
        </p:grpSpPr>
        <p:cxnSp>
          <p:nvCxnSpPr>
            <p:cNvPr id="23" name="Přímá spojovací šipka 22"/>
            <p:cNvCxnSpPr/>
            <p:nvPr/>
          </p:nvCxnSpPr>
          <p:spPr>
            <a:xfrm flipH="1" flipV="1">
              <a:off x="3896498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ovací šipka 26"/>
            <p:cNvCxnSpPr/>
            <p:nvPr/>
          </p:nvCxnSpPr>
          <p:spPr>
            <a:xfrm flipV="1">
              <a:off x="2236573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Skupina 30"/>
          <p:cNvGrpSpPr/>
          <p:nvPr/>
        </p:nvGrpSpPr>
        <p:grpSpPr>
          <a:xfrm>
            <a:off x="3060356" y="2720087"/>
            <a:ext cx="589006" cy="440724"/>
            <a:chOff x="3060356" y="2438400"/>
            <a:chExt cx="589006" cy="440724"/>
          </a:xfrm>
        </p:grpSpPr>
        <p:cxnSp>
          <p:nvCxnSpPr>
            <p:cNvPr id="28" name="Přímá spojovací šipka 27"/>
            <p:cNvCxnSpPr/>
            <p:nvPr/>
          </p:nvCxnSpPr>
          <p:spPr>
            <a:xfrm flipH="1" flipV="1">
              <a:off x="3410465" y="2438400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ovací šipka 29"/>
            <p:cNvCxnSpPr/>
            <p:nvPr/>
          </p:nvCxnSpPr>
          <p:spPr>
            <a:xfrm flipV="1">
              <a:off x="3060356" y="2442519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bdélníkový popisek 21">
            <a:extLst>
              <a:ext uri="{FF2B5EF4-FFF2-40B4-BE49-F238E27FC236}">
                <a16:creationId xmlns:a16="http://schemas.microsoft.com/office/drawing/2014/main" id="{7C56F7A7-9EFF-4535-BDD0-787156A3ED4C}"/>
              </a:ext>
            </a:extLst>
          </p:cNvPr>
          <p:cNvSpPr/>
          <p:nvPr/>
        </p:nvSpPr>
        <p:spPr bwMode="auto">
          <a:xfrm>
            <a:off x="4652627" y="1651865"/>
            <a:ext cx="1023454" cy="396792"/>
          </a:xfrm>
          <a:prstGeom prst="wedgeRectCallout">
            <a:avLst>
              <a:gd name="adj1" fmla="val -10166"/>
              <a:gd name="adj2" fmla="val 1103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samice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21">
            <a:extLst>
              <a:ext uri="{FF2B5EF4-FFF2-40B4-BE49-F238E27FC236}">
                <a16:creationId xmlns:a16="http://schemas.microsoft.com/office/drawing/2014/main" id="{8EAF6347-08A6-43DD-A3FA-F38F068F9EDE}"/>
              </a:ext>
            </a:extLst>
          </p:cNvPr>
          <p:cNvSpPr/>
          <p:nvPr/>
        </p:nvSpPr>
        <p:spPr bwMode="auto">
          <a:xfrm>
            <a:off x="6339139" y="2211628"/>
            <a:ext cx="1023454" cy="396792"/>
          </a:xfrm>
          <a:prstGeom prst="wedgeRectCallout">
            <a:avLst>
              <a:gd name="adj1" fmla="val -72411"/>
              <a:gd name="adj2" fmla="val 1317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samec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" y="2345825"/>
            <a:ext cx="8083296" cy="29657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590856" y="31364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9149" y="39808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615571" y="402612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654435" y="314055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694727" y="5360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670014" y="18348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Mendelova zákona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280933" y="5503221"/>
            <a:ext cx="2952328" cy="936104"/>
          </a:xfrm>
          <a:prstGeom prst="wedgeRectCallout">
            <a:avLst>
              <a:gd name="adj1" fmla="val 11429"/>
              <a:gd name="adj2" fmla="val -1255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zjednodušení </a:t>
            </a:r>
            <a:r>
              <a:rPr lang="cs-CZ" dirty="0">
                <a:latin typeface="Arial" pitchFamily="34" charset="0"/>
                <a:cs typeface="Arial" pitchFamily="34" charset="0"/>
              </a:rPr>
              <a:t>zanedbáním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jedinců </a:t>
            </a:r>
            <a:r>
              <a:rPr lang="cs-CZ" dirty="0">
                <a:latin typeface="Arial" pitchFamily="34" charset="0"/>
                <a:cs typeface="Arial" pitchFamily="34" charset="0"/>
              </a:rPr>
              <a:t>nepřispívajících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cs-CZ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b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autozygotnosti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5315584" y="3984379"/>
            <a:ext cx="1219200" cy="0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29"/>
          <p:cNvGrpSpPr/>
          <p:nvPr/>
        </p:nvGrpSpPr>
        <p:grpSpPr>
          <a:xfrm>
            <a:off x="469369" y="2227029"/>
            <a:ext cx="5748355" cy="1417973"/>
            <a:chOff x="471010" y="1949676"/>
            <a:chExt cx="5748355" cy="1417973"/>
          </a:xfrm>
        </p:grpSpPr>
        <p:sp>
          <p:nvSpPr>
            <p:cNvPr id="13" name="Kříž 12"/>
            <p:cNvSpPr>
              <a:spLocks noChangeAspect="1"/>
            </p:cNvSpPr>
            <p:nvPr/>
          </p:nvSpPr>
          <p:spPr>
            <a:xfrm rot="2700000">
              <a:off x="471010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Kříž 13"/>
            <p:cNvSpPr>
              <a:spLocks noChangeAspect="1"/>
            </p:cNvSpPr>
            <p:nvPr/>
          </p:nvSpPr>
          <p:spPr>
            <a:xfrm rot="2700000">
              <a:off x="392459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Kříž 22"/>
            <p:cNvSpPr>
              <a:spLocks noChangeAspect="1"/>
            </p:cNvSpPr>
            <p:nvPr/>
          </p:nvSpPr>
          <p:spPr>
            <a:xfrm rot="2700000">
              <a:off x="220552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Kříž 24"/>
            <p:cNvSpPr>
              <a:spLocks noChangeAspect="1"/>
            </p:cNvSpPr>
            <p:nvPr/>
          </p:nvSpPr>
          <p:spPr>
            <a:xfrm rot="2700000">
              <a:off x="1348340" y="1953795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Kříž 25"/>
            <p:cNvSpPr>
              <a:spLocks noChangeAspect="1"/>
            </p:cNvSpPr>
            <p:nvPr/>
          </p:nvSpPr>
          <p:spPr>
            <a:xfrm rot="2700000">
              <a:off x="903500" y="2813249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Kříž 26"/>
            <p:cNvSpPr>
              <a:spLocks noChangeAspect="1"/>
            </p:cNvSpPr>
            <p:nvPr/>
          </p:nvSpPr>
          <p:spPr>
            <a:xfrm rot="2700000">
              <a:off x="5228362" y="280391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Kříž 27"/>
            <p:cNvSpPr>
              <a:spLocks noChangeAspect="1"/>
            </p:cNvSpPr>
            <p:nvPr/>
          </p:nvSpPr>
          <p:spPr>
            <a:xfrm rot="2700000">
              <a:off x="4796712" y="1949677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Kříž 28"/>
            <p:cNvSpPr>
              <a:spLocks noChangeAspect="1"/>
            </p:cNvSpPr>
            <p:nvPr/>
          </p:nvSpPr>
          <p:spPr>
            <a:xfrm rot="2700000">
              <a:off x="5664965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309F009D-08D4-4DB4-A1B2-468852EDC10B}"/>
              </a:ext>
            </a:extLst>
          </p:cNvPr>
          <p:cNvGrpSpPr/>
          <p:nvPr/>
        </p:nvGrpSpPr>
        <p:grpSpPr>
          <a:xfrm>
            <a:off x="3269267" y="765416"/>
            <a:ext cx="2894508" cy="4409226"/>
            <a:chOff x="3269267" y="765416"/>
            <a:chExt cx="2894508" cy="4409226"/>
          </a:xfrm>
        </p:grpSpPr>
        <p:pic>
          <p:nvPicPr>
            <p:cNvPr id="4" name="Obrázek 3" descr="Rodokmen1.jpg"/>
            <p:cNvPicPr>
              <a:picLocks noChangeAspect="1"/>
            </p:cNvPicPr>
            <p:nvPr/>
          </p:nvPicPr>
          <p:blipFill>
            <a:blip r:embed="rId2" cstate="print"/>
            <a:srcRect l="74106"/>
            <a:stretch>
              <a:fillRect/>
            </a:stretch>
          </p:blipFill>
          <p:spPr>
            <a:xfrm>
              <a:off x="3298370" y="1264749"/>
              <a:ext cx="2407052" cy="3410560"/>
            </a:xfrm>
            <a:prstGeom prst="rect">
              <a:avLst/>
            </a:prstGeom>
          </p:spPr>
        </p:pic>
        <p:sp>
          <p:nvSpPr>
            <p:cNvPr id="15" name="TextovéPole 14"/>
            <p:cNvSpPr txBox="1"/>
            <p:nvPr/>
          </p:nvSpPr>
          <p:spPr>
            <a:xfrm>
              <a:off x="3269267" y="216168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740261" y="3184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3280446" y="317221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D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5719423" y="216293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C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569494" y="465142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F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4569494" y="76541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2251</Words>
  <Application>Microsoft Office PowerPoint</Application>
  <PresentationFormat>Předvádění na obrazovce (4:3)</PresentationFormat>
  <Paragraphs>280</Paragraphs>
  <Slides>39</Slides>
  <Notes>15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Symbol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Milos Macholan</dc:creator>
  <cp:lastModifiedBy>Miloš Macholán</cp:lastModifiedBy>
  <cp:revision>128</cp:revision>
  <dcterms:created xsi:type="dcterms:W3CDTF">2014-09-15T11:55:47Z</dcterms:created>
  <dcterms:modified xsi:type="dcterms:W3CDTF">2020-02-27T08:06:49Z</dcterms:modified>
</cp:coreProperties>
</file>