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71" r:id="rId2"/>
    <p:sldId id="288" r:id="rId3"/>
    <p:sldId id="283" r:id="rId4"/>
    <p:sldId id="284" r:id="rId5"/>
    <p:sldId id="341" r:id="rId6"/>
    <p:sldId id="342" r:id="rId7"/>
    <p:sldId id="286" r:id="rId8"/>
    <p:sldId id="346" r:id="rId9"/>
    <p:sldId id="285" r:id="rId10"/>
    <p:sldId id="289" r:id="rId11"/>
    <p:sldId id="290" r:id="rId12"/>
    <p:sldId id="291" r:id="rId13"/>
    <p:sldId id="292" r:id="rId14"/>
    <p:sldId id="349" r:id="rId15"/>
    <p:sldId id="347" r:id="rId16"/>
    <p:sldId id="293" r:id="rId17"/>
    <p:sldId id="339" r:id="rId18"/>
    <p:sldId id="340" r:id="rId19"/>
    <p:sldId id="294" r:id="rId20"/>
    <p:sldId id="350" r:id="rId21"/>
    <p:sldId id="351" r:id="rId22"/>
    <p:sldId id="352" r:id="rId23"/>
    <p:sldId id="353" r:id="rId24"/>
    <p:sldId id="354" r:id="rId25"/>
    <p:sldId id="355" r:id="rId26"/>
    <p:sldId id="357" r:id="rId27"/>
    <p:sldId id="296" r:id="rId28"/>
    <p:sldId id="356" r:id="rId29"/>
    <p:sldId id="358" r:id="rId30"/>
    <p:sldId id="287" r:id="rId31"/>
    <p:sldId id="302" r:id="rId32"/>
    <p:sldId id="348" r:id="rId33"/>
    <p:sldId id="316" r:id="rId34"/>
    <p:sldId id="297" r:id="rId35"/>
    <p:sldId id="317" r:id="rId36"/>
    <p:sldId id="308" r:id="rId37"/>
    <p:sldId id="309" r:id="rId38"/>
    <p:sldId id="335" r:id="rId39"/>
    <p:sldId id="337" r:id="rId40"/>
    <p:sldId id="336" r:id="rId41"/>
    <p:sldId id="344" r:id="rId42"/>
    <p:sldId id="343" r:id="rId43"/>
    <p:sldId id="319" r:id="rId44"/>
    <p:sldId id="322" r:id="rId45"/>
    <p:sldId id="326" r:id="rId46"/>
    <p:sldId id="328" r:id="rId47"/>
    <p:sldId id="323" r:id="rId48"/>
    <p:sldId id="325" r:id="rId49"/>
    <p:sldId id="338" r:id="rId50"/>
    <p:sldId id="329" r:id="rId51"/>
    <p:sldId id="359" r:id="rId52"/>
    <p:sldId id="331" r:id="rId53"/>
    <p:sldId id="345" r:id="rId54"/>
    <p:sldId id="330" r:id="rId55"/>
    <p:sldId id="324" r:id="rId56"/>
    <p:sldId id="332" r:id="rId57"/>
    <p:sldId id="333" r:id="rId58"/>
    <p:sldId id="327" r:id="rId59"/>
    <p:sldId id="334" r:id="rId6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1">
          <p15:clr>
            <a:srgbClr val="A4A3A4"/>
          </p15:clr>
        </p15:guide>
        <p15:guide id="2" pos="3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0000"/>
    <a:srgbClr val="003399"/>
    <a:srgbClr val="FFFF00"/>
    <a:srgbClr val="FFFF99"/>
    <a:srgbClr val="FFFF66"/>
    <a:srgbClr val="3366CC"/>
    <a:srgbClr val="EAEAEA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62" autoAdjust="0"/>
    <p:restoredTop sz="94660"/>
  </p:normalViewPr>
  <p:slideViewPr>
    <p:cSldViewPr snapToGrid="0" showGuides="1">
      <p:cViewPr varScale="1">
        <p:scale>
          <a:sx n="76" d="100"/>
          <a:sy n="76" d="100"/>
        </p:scale>
        <p:origin x="43" y="293"/>
      </p:cViewPr>
      <p:guideLst>
        <p:guide orient="horz" pos="201"/>
        <p:guide pos="317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-3870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Kniha\Drift\Random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Evoluce%20v%20populac&#237;ch\Decay%20H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marker>
            <c:symbol val="circle"/>
            <c:size val="5"/>
          </c:marker>
          <c:xVal>
            <c:numRef>
              <c:f>List1!$A$1:$A$31</c:f>
              <c:numCache>
                <c:formatCode>General</c:formatCode>
                <c:ptCount val="3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</c:numCache>
            </c:numRef>
          </c:xVal>
          <c:yVal>
            <c:numRef>
              <c:f>List1!$B$1:$B$31</c:f>
              <c:numCache>
                <c:formatCode>General</c:formatCode>
                <c:ptCount val="31"/>
                <c:pt idx="0">
                  <c:v>0.4</c:v>
                </c:pt>
                <c:pt idx="1">
                  <c:v>0.5</c:v>
                </c:pt>
                <c:pt idx="2">
                  <c:v>0.5</c:v>
                </c:pt>
                <c:pt idx="3">
                  <c:v>0.8</c:v>
                </c:pt>
                <c:pt idx="4">
                  <c:v>0.70000000000000029</c:v>
                </c:pt>
                <c:pt idx="5">
                  <c:v>0.5</c:v>
                </c:pt>
                <c:pt idx="6">
                  <c:v>0.60000000000000031</c:v>
                </c:pt>
                <c:pt idx="7">
                  <c:v>0.2</c:v>
                </c:pt>
                <c:pt idx="8">
                  <c:v>0.1</c:v>
                </c:pt>
                <c:pt idx="9">
                  <c:v>0.30000000000000016</c:v>
                </c:pt>
                <c:pt idx="10">
                  <c:v>0.60000000000000031</c:v>
                </c:pt>
                <c:pt idx="11">
                  <c:v>0.70000000000000029</c:v>
                </c:pt>
                <c:pt idx="12">
                  <c:v>0.60000000000000031</c:v>
                </c:pt>
                <c:pt idx="13">
                  <c:v>0.4</c:v>
                </c:pt>
                <c:pt idx="14">
                  <c:v>0.1</c:v>
                </c:pt>
                <c:pt idx="15">
                  <c:v>0.2</c:v>
                </c:pt>
                <c:pt idx="16">
                  <c:v>0.2</c:v>
                </c:pt>
                <c:pt idx="17">
                  <c:v>0.1</c:v>
                </c:pt>
                <c:pt idx="18">
                  <c:v>0.30000000000000016</c:v>
                </c:pt>
                <c:pt idx="19">
                  <c:v>0.4</c:v>
                </c:pt>
                <c:pt idx="20">
                  <c:v>0.60000000000000031</c:v>
                </c:pt>
                <c:pt idx="21">
                  <c:v>0.5</c:v>
                </c:pt>
                <c:pt idx="22">
                  <c:v>0.2</c:v>
                </c:pt>
                <c:pt idx="23">
                  <c:v>0.4</c:v>
                </c:pt>
                <c:pt idx="24">
                  <c:v>0.4</c:v>
                </c:pt>
                <c:pt idx="25">
                  <c:v>0.60000000000000031</c:v>
                </c:pt>
                <c:pt idx="26">
                  <c:v>0.4</c:v>
                </c:pt>
                <c:pt idx="27">
                  <c:v>0.30000000000000016</c:v>
                </c:pt>
                <c:pt idx="28">
                  <c:v>0.30000000000000016</c:v>
                </c:pt>
                <c:pt idx="29">
                  <c:v>0.1</c:v>
                </c:pt>
                <c:pt idx="3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F1A-44A6-8D78-16E163846A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99632896"/>
        <c:axId val="1899622560"/>
      </c:scatterChart>
      <c:valAx>
        <c:axId val="18996328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899622560"/>
        <c:crosses val="autoZero"/>
        <c:crossBetween val="midCat"/>
      </c:valAx>
      <c:valAx>
        <c:axId val="1899622560"/>
        <c:scaling>
          <c:orientation val="minMax"/>
          <c:max val="1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General" sourceLinked="1"/>
        <c:majorTickMark val="out"/>
        <c:minorTickMark val="none"/>
        <c:tickLblPos val="nextTo"/>
        <c:crossAx val="1899632896"/>
        <c:crosses val="autoZero"/>
        <c:crossBetween val="midCat"/>
        <c:majorUnit val="0.2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List1!$A$1:$A$100</c:f>
              <c:numCache>
                <c:formatCode>General</c:formatCode>
                <c:ptCount val="10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</c:numCache>
            </c:numRef>
          </c:xVal>
          <c:yVal>
            <c:numRef>
              <c:f>List1!$B$1:$B$100</c:f>
              <c:numCache>
                <c:formatCode>General</c:formatCode>
                <c:ptCount val="100"/>
                <c:pt idx="0">
                  <c:v>0.5</c:v>
                </c:pt>
                <c:pt idx="1">
                  <c:v>0.48750000000000027</c:v>
                </c:pt>
                <c:pt idx="2">
                  <c:v>0.47531250000000036</c:v>
                </c:pt>
                <c:pt idx="3">
                  <c:v>0.46342968750000024</c:v>
                </c:pt>
                <c:pt idx="4">
                  <c:v>0.45184394531250016</c:v>
                </c:pt>
                <c:pt idx="5">
                  <c:v>0.44054784667968749</c:v>
                </c:pt>
                <c:pt idx="6">
                  <c:v>0.42953415051269522</c:v>
                </c:pt>
                <c:pt idx="7">
                  <c:v>0.41879579674987782</c:v>
                </c:pt>
                <c:pt idx="8">
                  <c:v>0.40832590183113088</c:v>
                </c:pt>
                <c:pt idx="9">
                  <c:v>0.3981177542853529</c:v>
                </c:pt>
                <c:pt idx="10">
                  <c:v>0.38816481042821882</c:v>
                </c:pt>
                <c:pt idx="11">
                  <c:v>0.37846069016751366</c:v>
                </c:pt>
                <c:pt idx="12">
                  <c:v>0.36899917291332546</c:v>
                </c:pt>
                <c:pt idx="13">
                  <c:v>0.35977419359049256</c:v>
                </c:pt>
                <c:pt idx="14">
                  <c:v>0.35077983875072999</c:v>
                </c:pt>
                <c:pt idx="15">
                  <c:v>0.3420103427819618</c:v>
                </c:pt>
                <c:pt idx="16">
                  <c:v>0.33346008421241319</c:v>
                </c:pt>
                <c:pt idx="17">
                  <c:v>0.32512358210710257</c:v>
                </c:pt>
                <c:pt idx="18">
                  <c:v>0.31699549255442488</c:v>
                </c:pt>
                <c:pt idx="19">
                  <c:v>0.30907060524056468</c:v>
                </c:pt>
                <c:pt idx="20">
                  <c:v>0.30134384010955034</c:v>
                </c:pt>
                <c:pt idx="21">
                  <c:v>0.2938102441068115</c:v>
                </c:pt>
                <c:pt idx="22">
                  <c:v>0.28646498800414144</c:v>
                </c:pt>
                <c:pt idx="23">
                  <c:v>0.27930336330403788</c:v>
                </c:pt>
                <c:pt idx="24">
                  <c:v>0.27232077922143694</c:v>
                </c:pt>
                <c:pt idx="25">
                  <c:v>0.26551275974090083</c:v>
                </c:pt>
                <c:pt idx="26">
                  <c:v>0.25887494074737827</c:v>
                </c:pt>
                <c:pt idx="27">
                  <c:v>0.25240306722869382</c:v>
                </c:pt>
                <c:pt idx="28">
                  <c:v>0.24609299054797651</c:v>
                </c:pt>
                <c:pt idx="29">
                  <c:v>0.23994066578427695</c:v>
                </c:pt>
                <c:pt idx="30">
                  <c:v>0.23394214913967004</c:v>
                </c:pt>
                <c:pt idx="31">
                  <c:v>0.22809359541117821</c:v>
                </c:pt>
                <c:pt idx="32">
                  <c:v>0.22239125552589886</c:v>
                </c:pt>
                <c:pt idx="33">
                  <c:v>0.21683147413775136</c:v>
                </c:pt>
                <c:pt idx="34">
                  <c:v>0.21141068728430756</c:v>
                </c:pt>
                <c:pt idx="35">
                  <c:v>0.20612542010219989</c:v>
                </c:pt>
                <c:pt idx="36">
                  <c:v>0.20097228459964489</c:v>
                </c:pt>
                <c:pt idx="37">
                  <c:v>0.1959479774846537</c:v>
                </c:pt>
                <c:pt idx="38">
                  <c:v>0.19104927804753741</c:v>
                </c:pt>
                <c:pt idx="39">
                  <c:v>0.18627304609634898</c:v>
                </c:pt>
                <c:pt idx="40">
                  <c:v>0.18161621994394014</c:v>
                </c:pt>
                <c:pt idx="41">
                  <c:v>0.17707581444534171</c:v>
                </c:pt>
                <c:pt idx="42">
                  <c:v>0.17264891908420818</c:v>
                </c:pt>
                <c:pt idx="43">
                  <c:v>0.16833269610710291</c:v>
                </c:pt>
                <c:pt idx="44">
                  <c:v>0.16412437870442534</c:v>
                </c:pt>
                <c:pt idx="45">
                  <c:v>0.16002126923681462</c:v>
                </c:pt>
                <c:pt idx="46">
                  <c:v>0.15602073750589446</c:v>
                </c:pt>
                <c:pt idx="47">
                  <c:v>0.15212021906824688</c:v>
                </c:pt>
                <c:pt idx="48">
                  <c:v>0.14831721359154093</c:v>
                </c:pt>
                <c:pt idx="49">
                  <c:v>0.14460928325175224</c:v>
                </c:pt>
                <c:pt idx="50">
                  <c:v>0.14099405117045852</c:v>
                </c:pt>
                <c:pt idx="51">
                  <c:v>0.13746919989119727</c:v>
                </c:pt>
                <c:pt idx="52">
                  <c:v>0.13403246989391704</c:v>
                </c:pt>
                <c:pt idx="53">
                  <c:v>0.1306816581465691</c:v>
                </c:pt>
                <c:pt idx="54">
                  <c:v>0.12741461669290491</c:v>
                </c:pt>
                <c:pt idx="55">
                  <c:v>0.12422925127558236</c:v>
                </c:pt>
                <c:pt idx="56">
                  <c:v>0.12112351999369272</c:v>
                </c:pt>
                <c:pt idx="57">
                  <c:v>0.11809543199385045</c:v>
                </c:pt>
                <c:pt idx="58">
                  <c:v>0.11514304619400408</c:v>
                </c:pt>
                <c:pt idx="59">
                  <c:v>0.11226447003915407</c:v>
                </c:pt>
                <c:pt idx="60">
                  <c:v>0.10945785828817514</c:v>
                </c:pt>
                <c:pt idx="61">
                  <c:v>0.10672141183097079</c:v>
                </c:pt>
                <c:pt idx="62">
                  <c:v>0.10405337653519649</c:v>
                </c:pt>
                <c:pt idx="63">
                  <c:v>0.10145204212181656</c:v>
                </c:pt>
                <c:pt idx="64">
                  <c:v>9.8915741068771212E-2</c:v>
                </c:pt>
                <c:pt idx="65">
                  <c:v>9.6442847542051874E-2</c:v>
                </c:pt>
                <c:pt idx="66">
                  <c:v>9.4031776353500587E-2</c:v>
                </c:pt>
                <c:pt idx="67">
                  <c:v>9.1680981944663065E-2</c:v>
                </c:pt>
                <c:pt idx="68">
                  <c:v>8.9388957396046506E-2</c:v>
                </c:pt>
                <c:pt idx="69">
                  <c:v>8.7154233461145314E-2</c:v>
                </c:pt>
                <c:pt idx="70">
                  <c:v>8.4975377624616724E-2</c:v>
                </c:pt>
                <c:pt idx="71">
                  <c:v>8.2850993184001367E-2</c:v>
                </c:pt>
                <c:pt idx="72">
                  <c:v>8.0779718354401231E-2</c:v>
                </c:pt>
                <c:pt idx="73">
                  <c:v>7.8760225395541297E-2</c:v>
                </c:pt>
                <c:pt idx="74">
                  <c:v>7.6791219760652674E-2</c:v>
                </c:pt>
                <c:pt idx="75">
                  <c:v>7.4871439266636405E-2</c:v>
                </c:pt>
                <c:pt idx="76">
                  <c:v>7.2999653284970434E-2</c:v>
                </c:pt>
                <c:pt idx="77">
                  <c:v>7.1174661952846247E-2</c:v>
                </c:pt>
                <c:pt idx="78">
                  <c:v>6.9395295404025101E-2</c:v>
                </c:pt>
                <c:pt idx="79">
                  <c:v>6.7660413018924434E-2</c:v>
                </c:pt>
                <c:pt idx="80">
                  <c:v>6.5968902693451292E-2</c:v>
                </c:pt>
                <c:pt idx="81">
                  <c:v>6.4319680126115053E-2</c:v>
                </c:pt>
                <c:pt idx="82">
                  <c:v>6.271168812296217E-2</c:v>
                </c:pt>
                <c:pt idx="83">
                  <c:v>6.1143895919888079E-2</c:v>
                </c:pt>
                <c:pt idx="84">
                  <c:v>5.9615298521890882E-2</c:v>
                </c:pt>
                <c:pt idx="85">
                  <c:v>5.8124916058843637E-2</c:v>
                </c:pt>
                <c:pt idx="86">
                  <c:v>5.6671793157372495E-2</c:v>
                </c:pt>
                <c:pt idx="87">
                  <c:v>5.5254998328438193E-2</c:v>
                </c:pt>
                <c:pt idx="88">
                  <c:v>5.3873623370227233E-2</c:v>
                </c:pt>
                <c:pt idx="89">
                  <c:v>5.2526782785971525E-2</c:v>
                </c:pt>
                <c:pt idx="90">
                  <c:v>5.1213613216322298E-2</c:v>
                </c:pt>
                <c:pt idx="91">
                  <c:v>4.9933272885914225E-2</c:v>
                </c:pt>
                <c:pt idx="92">
                  <c:v>4.8684941063766363E-2</c:v>
                </c:pt>
                <c:pt idx="93">
                  <c:v>4.7467817537172184E-2</c:v>
                </c:pt>
                <c:pt idx="94">
                  <c:v>4.6281122098742855E-2</c:v>
                </c:pt>
                <c:pt idx="95">
                  <c:v>4.5124094046274314E-2</c:v>
                </c:pt>
                <c:pt idx="96">
                  <c:v>4.3995991695117483E-2</c:v>
                </c:pt>
                <c:pt idx="97">
                  <c:v>4.2896091902739603E-2</c:v>
                </c:pt>
                <c:pt idx="98">
                  <c:v>4.1823689605171029E-2</c:v>
                </c:pt>
                <c:pt idx="99">
                  <c:v>4.0778097365041795E-2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3B9-4759-A4C6-34064A3508CC}"/>
            </c:ext>
          </c:extLst>
        </c:ser>
        <c:ser>
          <c:idx val="1"/>
          <c:order val="1"/>
          <c:marker>
            <c:symbol val="none"/>
          </c:marker>
          <c:xVal>
            <c:numRef>
              <c:f>List1!$A$1:$A$100</c:f>
              <c:numCache>
                <c:formatCode>General</c:formatCode>
                <c:ptCount val="10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</c:numCache>
            </c:numRef>
          </c:xVal>
          <c:yVal>
            <c:numRef>
              <c:f>List1!$C$1:$C$100</c:f>
              <c:numCache>
                <c:formatCode>General</c:formatCode>
                <c:ptCount val="100"/>
                <c:pt idx="0">
                  <c:v>0.5</c:v>
                </c:pt>
                <c:pt idx="1">
                  <c:v>0.49500000000000022</c:v>
                </c:pt>
                <c:pt idx="2">
                  <c:v>0.49005000000000026</c:v>
                </c:pt>
                <c:pt idx="3">
                  <c:v>0.48514950000000001</c:v>
                </c:pt>
                <c:pt idx="4">
                  <c:v>0.48029800499999997</c:v>
                </c:pt>
                <c:pt idx="5">
                  <c:v>0.47549502494999996</c:v>
                </c:pt>
                <c:pt idx="6">
                  <c:v>0.47074007470049994</c:v>
                </c:pt>
                <c:pt idx="7">
                  <c:v>0.46603267395349518</c:v>
                </c:pt>
                <c:pt idx="8">
                  <c:v>0.46137234721396037</c:v>
                </c:pt>
                <c:pt idx="9">
                  <c:v>0.45675862374182036</c:v>
                </c:pt>
                <c:pt idx="10">
                  <c:v>0.45219103750440215</c:v>
                </c:pt>
                <c:pt idx="11">
                  <c:v>0.4476691271293583</c:v>
                </c:pt>
                <c:pt idx="12">
                  <c:v>0.44319243585806462</c:v>
                </c:pt>
                <c:pt idx="13">
                  <c:v>0.43876051149948414</c:v>
                </c:pt>
                <c:pt idx="14">
                  <c:v>0.43437290638448972</c:v>
                </c:pt>
                <c:pt idx="15">
                  <c:v>0.43002917732064483</c:v>
                </c:pt>
                <c:pt idx="16">
                  <c:v>0.42572888554743804</c:v>
                </c:pt>
                <c:pt idx="17">
                  <c:v>0.42147159669196332</c:v>
                </c:pt>
                <c:pt idx="18">
                  <c:v>0.41725688072504397</c:v>
                </c:pt>
                <c:pt idx="19">
                  <c:v>0.41308431191779355</c:v>
                </c:pt>
                <c:pt idx="20">
                  <c:v>0.40895346879861538</c:v>
                </c:pt>
                <c:pt idx="21">
                  <c:v>0.40486393411062932</c:v>
                </c:pt>
                <c:pt idx="22">
                  <c:v>0.40081529476952282</c:v>
                </c:pt>
                <c:pt idx="23">
                  <c:v>0.39680714182182797</c:v>
                </c:pt>
                <c:pt idx="24">
                  <c:v>0.39283907040360938</c:v>
                </c:pt>
                <c:pt idx="25">
                  <c:v>0.38891067969957382</c:v>
                </c:pt>
                <c:pt idx="26">
                  <c:v>0.38502157290257788</c:v>
                </c:pt>
                <c:pt idx="27">
                  <c:v>0.38117135717355188</c:v>
                </c:pt>
                <c:pt idx="28">
                  <c:v>0.37735964360181645</c:v>
                </c:pt>
                <c:pt idx="29">
                  <c:v>0.37358604716579824</c:v>
                </c:pt>
                <c:pt idx="30">
                  <c:v>0.36985018669414044</c:v>
                </c:pt>
                <c:pt idx="31">
                  <c:v>0.36615168482719862</c:v>
                </c:pt>
                <c:pt idx="32">
                  <c:v>0.36249016797892697</c:v>
                </c:pt>
                <c:pt idx="33">
                  <c:v>0.35886526629913756</c:v>
                </c:pt>
                <c:pt idx="34">
                  <c:v>0.35527661363614621</c:v>
                </c:pt>
                <c:pt idx="35">
                  <c:v>0.35172384749978458</c:v>
                </c:pt>
                <c:pt idx="36">
                  <c:v>0.34820660902478695</c:v>
                </c:pt>
                <c:pt idx="37">
                  <c:v>0.34472454293453886</c:v>
                </c:pt>
                <c:pt idx="38">
                  <c:v>0.34127729750519326</c:v>
                </c:pt>
                <c:pt idx="39">
                  <c:v>0.33786452453014187</c:v>
                </c:pt>
                <c:pt idx="40">
                  <c:v>0.33448587928484103</c:v>
                </c:pt>
                <c:pt idx="41">
                  <c:v>0.3311410204919914</c:v>
                </c:pt>
                <c:pt idx="42">
                  <c:v>0.32782961028707219</c:v>
                </c:pt>
                <c:pt idx="43">
                  <c:v>0.32455131418420125</c:v>
                </c:pt>
                <c:pt idx="44">
                  <c:v>0.32130580104235951</c:v>
                </c:pt>
                <c:pt idx="45">
                  <c:v>0.31809274303193535</c:v>
                </c:pt>
                <c:pt idx="46">
                  <c:v>0.31491181560161635</c:v>
                </c:pt>
                <c:pt idx="47">
                  <c:v>0.31176269744559987</c:v>
                </c:pt>
                <c:pt idx="48">
                  <c:v>0.30864507047114376</c:v>
                </c:pt>
                <c:pt idx="49">
                  <c:v>0.30555861976643262</c:v>
                </c:pt>
                <c:pt idx="50">
                  <c:v>0.30250303356876806</c:v>
                </c:pt>
                <c:pt idx="51">
                  <c:v>0.29947800323308077</c:v>
                </c:pt>
                <c:pt idx="52">
                  <c:v>0.29648322320074993</c:v>
                </c:pt>
                <c:pt idx="53">
                  <c:v>0.29351839096874255</c:v>
                </c:pt>
                <c:pt idx="54">
                  <c:v>0.29058320705905505</c:v>
                </c:pt>
                <c:pt idx="55">
                  <c:v>0.28767737498846446</c:v>
                </c:pt>
                <c:pt idx="56">
                  <c:v>0.28480060123857986</c:v>
                </c:pt>
                <c:pt idx="57">
                  <c:v>0.28195259522619381</c:v>
                </c:pt>
                <c:pt idx="58">
                  <c:v>0.27913306927393172</c:v>
                </c:pt>
                <c:pt idx="59">
                  <c:v>0.27634173858119215</c:v>
                </c:pt>
                <c:pt idx="60">
                  <c:v>0.27357832119538067</c:v>
                </c:pt>
                <c:pt idx="61">
                  <c:v>0.27084253798342683</c:v>
                </c:pt>
                <c:pt idx="62">
                  <c:v>0.26813411260359216</c:v>
                </c:pt>
                <c:pt idx="63">
                  <c:v>0.26545277147755686</c:v>
                </c:pt>
                <c:pt idx="64">
                  <c:v>0.26279824376278083</c:v>
                </c:pt>
                <c:pt idx="65">
                  <c:v>0.26017026132515342</c:v>
                </c:pt>
                <c:pt idx="66">
                  <c:v>0.25756855871190154</c:v>
                </c:pt>
                <c:pt idx="67">
                  <c:v>0.25499287312478292</c:v>
                </c:pt>
                <c:pt idx="68">
                  <c:v>0.25244294439353471</c:v>
                </c:pt>
                <c:pt idx="69">
                  <c:v>0.24991851494959941</c:v>
                </c:pt>
                <c:pt idx="70">
                  <c:v>0.24741932980010356</c:v>
                </c:pt>
                <c:pt idx="71">
                  <c:v>0.24494513650210264</c:v>
                </c:pt>
                <c:pt idx="72">
                  <c:v>0.24249568513708147</c:v>
                </c:pt>
                <c:pt idx="73">
                  <c:v>0.2400707282857103</c:v>
                </c:pt>
                <c:pt idx="74">
                  <c:v>0.23767002100285323</c:v>
                </c:pt>
                <c:pt idx="75">
                  <c:v>0.23529332079282503</c:v>
                </c:pt>
                <c:pt idx="76">
                  <c:v>0.23294038758489688</c:v>
                </c:pt>
                <c:pt idx="77">
                  <c:v>0.23061098370904756</c:v>
                </c:pt>
                <c:pt idx="78">
                  <c:v>0.22830487387195714</c:v>
                </c:pt>
                <c:pt idx="79">
                  <c:v>0.22602182513323746</c:v>
                </c:pt>
                <c:pt idx="80">
                  <c:v>0.2237616068819053</c:v>
                </c:pt>
                <c:pt idx="81">
                  <c:v>0.22152399081308613</c:v>
                </c:pt>
                <c:pt idx="82">
                  <c:v>0.21930875090495525</c:v>
                </c:pt>
                <c:pt idx="83">
                  <c:v>0.21711566339590571</c:v>
                </c:pt>
                <c:pt idx="84">
                  <c:v>0.21494450676194679</c:v>
                </c:pt>
                <c:pt idx="85">
                  <c:v>0.21279506169432733</c:v>
                </c:pt>
                <c:pt idx="86">
                  <c:v>0.21066711107738401</c:v>
                </c:pt>
                <c:pt idx="87">
                  <c:v>0.20856043996661017</c:v>
                </c:pt>
                <c:pt idx="88">
                  <c:v>0.20647483556694404</c:v>
                </c:pt>
                <c:pt idx="89">
                  <c:v>0.20441008721127468</c:v>
                </c:pt>
                <c:pt idx="90">
                  <c:v>0.20236598633916186</c:v>
                </c:pt>
                <c:pt idx="91">
                  <c:v>0.20034232647577024</c:v>
                </c:pt>
                <c:pt idx="92">
                  <c:v>0.19833890321101239</c:v>
                </c:pt>
                <c:pt idx="93">
                  <c:v>0.19635551417890218</c:v>
                </c:pt>
                <c:pt idx="94">
                  <c:v>0.19439195903711329</c:v>
                </c:pt>
                <c:pt idx="95">
                  <c:v>0.19244803944674232</c:v>
                </c:pt>
                <c:pt idx="96">
                  <c:v>0.19052355905227472</c:v>
                </c:pt>
                <c:pt idx="97">
                  <c:v>0.18861832346175206</c:v>
                </c:pt>
                <c:pt idx="98">
                  <c:v>0.18673214022713464</c:v>
                </c:pt>
                <c:pt idx="99">
                  <c:v>0.18486481882486319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3B9-4759-A4C6-34064A3508CC}"/>
            </c:ext>
          </c:extLst>
        </c:ser>
        <c:ser>
          <c:idx val="2"/>
          <c:order val="2"/>
          <c:marker>
            <c:symbol val="none"/>
          </c:marker>
          <c:xVal>
            <c:numRef>
              <c:f>List1!$A$1:$A$100</c:f>
              <c:numCache>
                <c:formatCode>General</c:formatCode>
                <c:ptCount val="10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</c:numCache>
            </c:numRef>
          </c:xVal>
          <c:yVal>
            <c:numRef>
              <c:f>List1!$D$1:$D$100</c:f>
              <c:numCache>
                <c:formatCode>General</c:formatCode>
                <c:ptCount val="100"/>
                <c:pt idx="0">
                  <c:v>0.5</c:v>
                </c:pt>
                <c:pt idx="1">
                  <c:v>0.49750000000000022</c:v>
                </c:pt>
                <c:pt idx="2">
                  <c:v>0.49501250000000036</c:v>
                </c:pt>
                <c:pt idx="3">
                  <c:v>0.49253743750000001</c:v>
                </c:pt>
                <c:pt idx="4">
                  <c:v>0.49007475031250042</c:v>
                </c:pt>
                <c:pt idx="5">
                  <c:v>0.48762437656093777</c:v>
                </c:pt>
                <c:pt idx="6">
                  <c:v>0.48518625467813276</c:v>
                </c:pt>
                <c:pt idx="7">
                  <c:v>0.48276032340474245</c:v>
                </c:pt>
                <c:pt idx="8">
                  <c:v>0.48034652178771886</c:v>
                </c:pt>
                <c:pt idx="9">
                  <c:v>0.47794478917878014</c:v>
                </c:pt>
                <c:pt idx="10">
                  <c:v>0.47555506523288638</c:v>
                </c:pt>
                <c:pt idx="11">
                  <c:v>0.47317728990672175</c:v>
                </c:pt>
                <c:pt idx="12">
                  <c:v>0.47081140345718797</c:v>
                </c:pt>
                <c:pt idx="13">
                  <c:v>0.46845734643990206</c:v>
                </c:pt>
                <c:pt idx="14">
                  <c:v>0.46611505970770256</c:v>
                </c:pt>
                <c:pt idx="15">
                  <c:v>0.46378448440916425</c:v>
                </c:pt>
                <c:pt idx="16">
                  <c:v>0.46146556198711847</c:v>
                </c:pt>
                <c:pt idx="17">
                  <c:v>0.4591582341771826</c:v>
                </c:pt>
                <c:pt idx="18">
                  <c:v>0.4568624430062968</c:v>
                </c:pt>
                <c:pt idx="19">
                  <c:v>0.4545781307912653</c:v>
                </c:pt>
                <c:pt idx="20">
                  <c:v>0.45230524013730883</c:v>
                </c:pt>
                <c:pt idx="21">
                  <c:v>0.45004371393662235</c:v>
                </c:pt>
                <c:pt idx="22">
                  <c:v>0.44779349536693924</c:v>
                </c:pt>
                <c:pt idx="23">
                  <c:v>0.44555452789010458</c:v>
                </c:pt>
                <c:pt idx="24">
                  <c:v>0.44332675525065457</c:v>
                </c:pt>
                <c:pt idx="25">
                  <c:v>0.44111012147440087</c:v>
                </c:pt>
                <c:pt idx="26">
                  <c:v>0.43890457086702922</c:v>
                </c:pt>
                <c:pt idx="27">
                  <c:v>0.43671004801269381</c:v>
                </c:pt>
                <c:pt idx="28">
                  <c:v>0.43452649777263069</c:v>
                </c:pt>
                <c:pt idx="29">
                  <c:v>0.43235386528376757</c:v>
                </c:pt>
                <c:pt idx="30">
                  <c:v>0.43019209595734847</c:v>
                </c:pt>
                <c:pt idx="31">
                  <c:v>0.42804113547756145</c:v>
                </c:pt>
                <c:pt idx="32">
                  <c:v>0.42590092980017397</c:v>
                </c:pt>
                <c:pt idx="33">
                  <c:v>0.42377142515117278</c:v>
                </c:pt>
                <c:pt idx="34">
                  <c:v>0.42165256802541712</c:v>
                </c:pt>
                <c:pt idx="35">
                  <c:v>0.41954430518529007</c:v>
                </c:pt>
                <c:pt idx="36">
                  <c:v>0.41744658365936377</c:v>
                </c:pt>
                <c:pt idx="37">
                  <c:v>0.41535935074106661</c:v>
                </c:pt>
                <c:pt idx="38">
                  <c:v>0.41328255398736152</c:v>
                </c:pt>
                <c:pt idx="39">
                  <c:v>0.41121614121742467</c:v>
                </c:pt>
                <c:pt idx="40">
                  <c:v>0.40916006051133724</c:v>
                </c:pt>
                <c:pt idx="41">
                  <c:v>0.40711426020878083</c:v>
                </c:pt>
                <c:pt idx="42">
                  <c:v>0.40507868890773702</c:v>
                </c:pt>
                <c:pt idx="43">
                  <c:v>0.40305329546319779</c:v>
                </c:pt>
                <c:pt idx="44">
                  <c:v>0.40103802898588231</c:v>
                </c:pt>
                <c:pt idx="45">
                  <c:v>0.39903283884095297</c:v>
                </c:pt>
                <c:pt idx="46">
                  <c:v>0.39703767464674816</c:v>
                </c:pt>
                <c:pt idx="47">
                  <c:v>0.39505248627351447</c:v>
                </c:pt>
                <c:pt idx="48">
                  <c:v>0.39307722384214705</c:v>
                </c:pt>
                <c:pt idx="49">
                  <c:v>0.39111183772293606</c:v>
                </c:pt>
                <c:pt idx="50">
                  <c:v>0.38915627853432139</c:v>
                </c:pt>
                <c:pt idx="51">
                  <c:v>0.38721049714165007</c:v>
                </c:pt>
                <c:pt idx="52">
                  <c:v>0.38527444465594157</c:v>
                </c:pt>
                <c:pt idx="53">
                  <c:v>0.38334807243266206</c:v>
                </c:pt>
                <c:pt idx="54">
                  <c:v>0.38143133207049834</c:v>
                </c:pt>
                <c:pt idx="55">
                  <c:v>0.37952417541014627</c:v>
                </c:pt>
                <c:pt idx="56">
                  <c:v>0.37762655453309518</c:v>
                </c:pt>
                <c:pt idx="57">
                  <c:v>0.37573842176042982</c:v>
                </c:pt>
                <c:pt idx="58">
                  <c:v>0.37385972965162773</c:v>
                </c:pt>
                <c:pt idx="59">
                  <c:v>0.37199043100336932</c:v>
                </c:pt>
                <c:pt idx="60">
                  <c:v>0.37013047884835276</c:v>
                </c:pt>
                <c:pt idx="61">
                  <c:v>0.36827982645411084</c:v>
                </c:pt>
                <c:pt idx="62">
                  <c:v>0.36643842732184073</c:v>
                </c:pt>
                <c:pt idx="63">
                  <c:v>0.36460623518523122</c:v>
                </c:pt>
                <c:pt idx="64">
                  <c:v>0.36278320400930486</c:v>
                </c:pt>
                <c:pt idx="65">
                  <c:v>0.36096928798925887</c:v>
                </c:pt>
                <c:pt idx="66">
                  <c:v>0.35916444154931226</c:v>
                </c:pt>
                <c:pt idx="67">
                  <c:v>0.35736861934156594</c:v>
                </c:pt>
                <c:pt idx="68">
                  <c:v>0.35558177624485826</c:v>
                </c:pt>
                <c:pt idx="69">
                  <c:v>0.35380386736363389</c:v>
                </c:pt>
                <c:pt idx="70">
                  <c:v>0.35203484802681528</c:v>
                </c:pt>
                <c:pt idx="71">
                  <c:v>0.35027467378668148</c:v>
                </c:pt>
                <c:pt idx="72">
                  <c:v>0.34852330041774787</c:v>
                </c:pt>
                <c:pt idx="73">
                  <c:v>0.34678068391565953</c:v>
                </c:pt>
                <c:pt idx="74">
                  <c:v>0.34504678049608084</c:v>
                </c:pt>
                <c:pt idx="75">
                  <c:v>0.34332154659360037</c:v>
                </c:pt>
                <c:pt idx="76">
                  <c:v>0.34160493886063237</c:v>
                </c:pt>
                <c:pt idx="77">
                  <c:v>0.33989691416632939</c:v>
                </c:pt>
                <c:pt idx="78">
                  <c:v>0.33819742959549776</c:v>
                </c:pt>
                <c:pt idx="79">
                  <c:v>0.33650644244752026</c:v>
                </c:pt>
                <c:pt idx="80">
                  <c:v>0.33482391023528291</c:v>
                </c:pt>
                <c:pt idx="81">
                  <c:v>0.33314979068410622</c:v>
                </c:pt>
                <c:pt idx="82">
                  <c:v>0.33148404173068602</c:v>
                </c:pt>
                <c:pt idx="83">
                  <c:v>0.32982662152203257</c:v>
                </c:pt>
                <c:pt idx="84">
                  <c:v>0.32817748841442212</c:v>
                </c:pt>
                <c:pt idx="85">
                  <c:v>0.32653660097235016</c:v>
                </c:pt>
                <c:pt idx="86">
                  <c:v>0.32490391796748858</c:v>
                </c:pt>
                <c:pt idx="87">
                  <c:v>0.32327939837765113</c:v>
                </c:pt>
                <c:pt idx="88">
                  <c:v>0.32166300138576276</c:v>
                </c:pt>
                <c:pt idx="89">
                  <c:v>0.320054686378834</c:v>
                </c:pt>
                <c:pt idx="90">
                  <c:v>0.31845441294693938</c:v>
                </c:pt>
                <c:pt idx="91">
                  <c:v>0.31686214088220505</c:v>
                </c:pt>
                <c:pt idx="92">
                  <c:v>0.31527783017779382</c:v>
                </c:pt>
                <c:pt idx="93">
                  <c:v>0.31370144102690478</c:v>
                </c:pt>
                <c:pt idx="94">
                  <c:v>0.31213293382177032</c:v>
                </c:pt>
                <c:pt idx="95">
                  <c:v>0.31057226915266201</c:v>
                </c:pt>
                <c:pt idx="96">
                  <c:v>0.30901940780689835</c:v>
                </c:pt>
                <c:pt idx="97">
                  <c:v>0.30747431076786408</c:v>
                </c:pt>
                <c:pt idx="98">
                  <c:v>0.30593693921402454</c:v>
                </c:pt>
                <c:pt idx="99">
                  <c:v>0.30440725451795431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43B9-4759-A4C6-34064A3508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99635072"/>
        <c:axId val="1899630720"/>
      </c:scatterChart>
      <c:valAx>
        <c:axId val="1899635072"/>
        <c:scaling>
          <c:orientation val="minMax"/>
          <c:max val="100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899630720"/>
        <c:crosses val="autoZero"/>
        <c:crossBetween val="midCat"/>
        <c:majorUnit val="20"/>
        <c:minorUnit val="10"/>
      </c:valAx>
      <c:valAx>
        <c:axId val="1899630720"/>
        <c:scaling>
          <c:orientation val="minMax"/>
          <c:max val="0.5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899635072"/>
        <c:crosses val="autoZero"/>
        <c:crossBetween val="midCat"/>
        <c:majorUnit val="0.1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>
              <a:solidFill>
                <a:schemeClr val="tx1"/>
              </a:solidFill>
            </a:ln>
          </c:spPr>
          <c:invertIfNegative val="0"/>
          <c:val>
            <c:numRef>
              <c:f>List1!$A$2:$A$10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99-443F-9450-0114F5317D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99628544"/>
        <c:axId val="1899629088"/>
      </c:barChart>
      <c:catAx>
        <c:axId val="189962854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1899629088"/>
        <c:crosses val="autoZero"/>
        <c:auto val="1"/>
        <c:lblAlgn val="ctr"/>
        <c:lblOffset val="100"/>
        <c:noMultiLvlLbl val="0"/>
      </c:catAx>
      <c:valAx>
        <c:axId val="1899629088"/>
        <c:scaling>
          <c:orientation val="minMax"/>
          <c:max val="1"/>
        </c:scaling>
        <c:delete val="0"/>
        <c:axPos val="l"/>
        <c:majorGridlines>
          <c:spPr>
            <a:ln>
              <a:solidFill>
                <a:schemeClr val="tx1"/>
              </a:solidFill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1899628544"/>
        <c:crosses val="autoZero"/>
        <c:crossBetween val="between"/>
        <c:majorUnit val="0.2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>
              <a:solidFill>
                <a:schemeClr val="tx1"/>
              </a:solidFill>
            </a:ln>
          </c:spPr>
          <c:invertIfNegative val="0"/>
          <c:val>
            <c:numRef>
              <c:f>List1!$B$2:$B$10</c:f>
              <c:numCache>
                <c:formatCode>General</c:formatCode>
                <c:ptCount val="9"/>
                <c:pt idx="0">
                  <c:v>3.1800000000000002E-2</c:v>
                </c:pt>
                <c:pt idx="1">
                  <c:v>7.5600000000000001E-2</c:v>
                </c:pt>
                <c:pt idx="2">
                  <c:v>0.1285</c:v>
                </c:pt>
                <c:pt idx="3">
                  <c:v>0.1706</c:v>
                </c:pt>
                <c:pt idx="4">
                  <c:v>0.18670000000000003</c:v>
                </c:pt>
                <c:pt idx="5">
                  <c:v>0.1706</c:v>
                </c:pt>
                <c:pt idx="6">
                  <c:v>0.1285</c:v>
                </c:pt>
                <c:pt idx="7">
                  <c:v>7.5600000000000001E-2</c:v>
                </c:pt>
                <c:pt idx="8">
                  <c:v>3.1800000000000002E-2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88-430E-80CA-8023CA18D6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99629632"/>
        <c:axId val="1899623104"/>
      </c:barChart>
      <c:catAx>
        <c:axId val="189962963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1899623104"/>
        <c:crosses val="autoZero"/>
        <c:auto val="1"/>
        <c:lblAlgn val="ctr"/>
        <c:lblOffset val="100"/>
        <c:noMultiLvlLbl val="0"/>
      </c:catAx>
      <c:valAx>
        <c:axId val="1899623104"/>
        <c:scaling>
          <c:orientation val="minMax"/>
          <c:max val="1"/>
        </c:scaling>
        <c:delete val="0"/>
        <c:axPos val="l"/>
        <c:majorGridlines>
          <c:spPr>
            <a:ln>
              <a:solidFill>
                <a:schemeClr val="tx1"/>
              </a:solidFill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1899629632"/>
        <c:crosses val="autoZero"/>
        <c:crossBetween val="between"/>
        <c:majorUnit val="0.2"/>
      </c:valAx>
    </c:plotArea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>
              <a:solidFill>
                <a:schemeClr val="tx1"/>
              </a:solidFill>
            </a:ln>
          </c:spPr>
          <c:invertIfNegative val="0"/>
          <c:val>
            <c:numRef>
              <c:f>List1!$C$2:$C$10</c:f>
              <c:numCache>
                <c:formatCode>General</c:formatCode>
                <c:ptCount val="9"/>
                <c:pt idx="0">
                  <c:v>0.12239999999999998</c:v>
                </c:pt>
                <c:pt idx="1">
                  <c:v>8.860000000000004E-2</c:v>
                </c:pt>
                <c:pt idx="2">
                  <c:v>0.10900000000000001</c:v>
                </c:pt>
                <c:pt idx="3">
                  <c:v>0.11890000000000002</c:v>
                </c:pt>
                <c:pt idx="4">
                  <c:v>0.12210000000000001</c:v>
                </c:pt>
                <c:pt idx="5">
                  <c:v>0.11890000000000002</c:v>
                </c:pt>
                <c:pt idx="6">
                  <c:v>0.10900000000000001</c:v>
                </c:pt>
                <c:pt idx="7">
                  <c:v>8.860000000000004E-2</c:v>
                </c:pt>
                <c:pt idx="8">
                  <c:v>0.12239999999999998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71-4FA4-AB1D-46C1A3DFDA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99634528"/>
        <c:axId val="1899636160"/>
      </c:barChart>
      <c:catAx>
        <c:axId val="18996345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1899636160"/>
        <c:crosses val="autoZero"/>
        <c:auto val="1"/>
        <c:lblAlgn val="ctr"/>
        <c:lblOffset val="100"/>
        <c:noMultiLvlLbl val="0"/>
      </c:catAx>
      <c:valAx>
        <c:axId val="1899636160"/>
        <c:scaling>
          <c:orientation val="minMax"/>
          <c:max val="1"/>
        </c:scaling>
        <c:delete val="0"/>
        <c:axPos val="l"/>
        <c:majorGridlines>
          <c:spPr>
            <a:ln>
              <a:solidFill>
                <a:schemeClr val="tx1"/>
              </a:solidFill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1899634528"/>
        <c:crosses val="autoZero"/>
        <c:crossBetween val="between"/>
        <c:majorUnit val="0.2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>
              <a:solidFill>
                <a:schemeClr val="tx1"/>
              </a:solidFill>
            </a:ln>
          </c:spPr>
          <c:invertIfNegative val="0"/>
          <c:val>
            <c:numRef>
              <c:f>List1!$D$2:$D$10</c:f>
              <c:numCache>
                <c:formatCode>General</c:formatCode>
                <c:ptCount val="9"/>
                <c:pt idx="0">
                  <c:v>0.20760000000000001</c:v>
                </c:pt>
                <c:pt idx="1">
                  <c:v>7.3200000000000001E-2</c:v>
                </c:pt>
                <c:pt idx="2">
                  <c:v>8.5100000000000023E-2</c:v>
                </c:pt>
                <c:pt idx="3">
                  <c:v>8.9000000000000037E-2</c:v>
                </c:pt>
                <c:pt idx="4">
                  <c:v>9.0200000000000002E-2</c:v>
                </c:pt>
                <c:pt idx="5">
                  <c:v>8.9000000000000037E-2</c:v>
                </c:pt>
                <c:pt idx="6">
                  <c:v>8.5100000000000023E-2</c:v>
                </c:pt>
                <c:pt idx="7">
                  <c:v>7.3200000000000001E-2</c:v>
                </c:pt>
                <c:pt idx="8">
                  <c:v>0.20760000000000001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7A-481A-903E-4339BC2CD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14582768"/>
        <c:axId val="2014586576"/>
      </c:barChart>
      <c:catAx>
        <c:axId val="20145827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2014586576"/>
        <c:crosses val="autoZero"/>
        <c:auto val="1"/>
        <c:lblAlgn val="ctr"/>
        <c:lblOffset val="100"/>
        <c:noMultiLvlLbl val="0"/>
      </c:catAx>
      <c:valAx>
        <c:axId val="2014586576"/>
        <c:scaling>
          <c:orientation val="minMax"/>
          <c:max val="1"/>
        </c:scaling>
        <c:delete val="0"/>
        <c:axPos val="l"/>
        <c:majorGridlines>
          <c:spPr>
            <a:ln>
              <a:solidFill>
                <a:schemeClr val="tx1"/>
              </a:solidFill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2014582768"/>
        <c:crosses val="autoZero"/>
        <c:crossBetween val="between"/>
        <c:majorUnit val="0.2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>
              <a:solidFill>
                <a:schemeClr val="tx1"/>
              </a:solidFill>
            </a:ln>
          </c:spPr>
          <c:invertIfNegative val="0"/>
          <c:val>
            <c:numRef>
              <c:f>List1!$E$2:$E$10</c:f>
              <c:numCache>
                <c:formatCode>General</c:formatCode>
                <c:ptCount val="9"/>
                <c:pt idx="0">
                  <c:v>0.45479999999999998</c:v>
                </c:pt>
                <c:pt idx="1">
                  <c:v>1.1500000000000003E-2</c:v>
                </c:pt>
                <c:pt idx="2">
                  <c:v>1.3200000000000002E-2</c:v>
                </c:pt>
                <c:pt idx="3">
                  <c:v>1.3599999999999998E-2</c:v>
                </c:pt>
                <c:pt idx="4">
                  <c:v>1.3800000000000003E-2</c:v>
                </c:pt>
                <c:pt idx="5">
                  <c:v>1.3599999999999998E-2</c:v>
                </c:pt>
                <c:pt idx="6">
                  <c:v>1.3200000000000002E-2</c:v>
                </c:pt>
                <c:pt idx="7">
                  <c:v>1.1500000000000003E-2</c:v>
                </c:pt>
                <c:pt idx="8">
                  <c:v>0.45479999999999998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7A-44BC-B9DB-E969204EFD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14586032"/>
        <c:axId val="2014587120"/>
      </c:barChart>
      <c:catAx>
        <c:axId val="201458603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2014587120"/>
        <c:crosses val="autoZero"/>
        <c:auto val="1"/>
        <c:lblAlgn val="ctr"/>
        <c:lblOffset val="100"/>
        <c:noMultiLvlLbl val="0"/>
      </c:catAx>
      <c:valAx>
        <c:axId val="2014587120"/>
        <c:scaling>
          <c:orientation val="minMax"/>
          <c:max val="1"/>
        </c:scaling>
        <c:delete val="0"/>
        <c:axPos val="l"/>
        <c:majorGridlines>
          <c:spPr>
            <a:ln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2014586032"/>
        <c:crosses val="autoZero"/>
        <c:crossBetween val="between"/>
        <c:majorUnit val="0.2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>
              <a:solidFill>
                <a:schemeClr val="tx1"/>
              </a:solidFill>
            </a:ln>
          </c:spPr>
          <c:invertIfNegative val="0"/>
          <c:val>
            <c:numRef>
              <c:f>List1!$F$2:$F$10</c:f>
              <c:numCache>
                <c:formatCode>General</c:formatCode>
                <c:ptCount val="9"/>
                <c:pt idx="0">
                  <c:v>0.49690000000000006</c:v>
                </c:pt>
                <c:pt idx="1">
                  <c:v>8.0000000000000015E-4</c:v>
                </c:pt>
                <c:pt idx="2">
                  <c:v>9.0000000000000041E-4</c:v>
                </c:pt>
                <c:pt idx="3">
                  <c:v>9.0000000000000041E-4</c:v>
                </c:pt>
                <c:pt idx="4">
                  <c:v>1.0000000000000002E-3</c:v>
                </c:pt>
                <c:pt idx="5">
                  <c:v>9.0000000000000041E-4</c:v>
                </c:pt>
                <c:pt idx="6">
                  <c:v>9.0000000000000041E-4</c:v>
                </c:pt>
                <c:pt idx="7">
                  <c:v>8.0000000000000015E-4</c:v>
                </c:pt>
                <c:pt idx="8">
                  <c:v>0.49690000000000006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2B-43B7-BB42-D542A78B5E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14583856"/>
        <c:axId val="2014593648"/>
      </c:barChart>
      <c:catAx>
        <c:axId val="201458385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2014593648"/>
        <c:crosses val="autoZero"/>
        <c:auto val="1"/>
        <c:lblAlgn val="ctr"/>
        <c:lblOffset val="100"/>
        <c:noMultiLvlLbl val="0"/>
      </c:catAx>
      <c:valAx>
        <c:axId val="2014593648"/>
        <c:scaling>
          <c:orientation val="minMax"/>
          <c:max val="1"/>
        </c:scaling>
        <c:delete val="0"/>
        <c:axPos val="l"/>
        <c:majorGridlines>
          <c:spPr>
            <a:ln>
              <a:solidFill>
                <a:schemeClr val="tx1"/>
              </a:solidFill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2014583856"/>
        <c:crosses val="autoZero"/>
        <c:crossBetween val="between"/>
        <c:majorUnit val="0.2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>
              <a:solidFill>
                <a:prstClr val="black"/>
              </a:solidFill>
            </a:ln>
          </c:spPr>
          <c:invertIfNegative val="0"/>
          <c:val>
            <c:numRef>
              <c:f>List1!$G$2:$G$10</c:f>
              <c:numCache>
                <c:formatCode>General</c:formatCode>
                <c:ptCount val="9"/>
                <c:pt idx="0">
                  <c:v>0.5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13-48F9-BFC8-B6E94D14EB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14588752"/>
        <c:axId val="2014589296"/>
      </c:barChart>
      <c:catAx>
        <c:axId val="201458875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2014589296"/>
        <c:crosses val="autoZero"/>
        <c:auto val="1"/>
        <c:lblAlgn val="ctr"/>
        <c:lblOffset val="100"/>
        <c:noMultiLvlLbl val="0"/>
      </c:catAx>
      <c:valAx>
        <c:axId val="2014589296"/>
        <c:scaling>
          <c:orientation val="minMax"/>
          <c:max val="1"/>
        </c:scaling>
        <c:delete val="0"/>
        <c:axPos val="l"/>
        <c:majorGridlines>
          <c:spPr>
            <a:ln>
              <a:solidFill>
                <a:schemeClr val="tx1"/>
              </a:solidFill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2014588752"/>
        <c:crosses val="autoZero"/>
        <c:crossBetween val="between"/>
        <c:majorUnit val="0.2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1BDDE-5303-4686-8093-853AFB8B7D1B}" type="datetimeFigureOut">
              <a:rPr lang="cs-CZ" smtClean="0"/>
              <a:pPr/>
              <a:t>05.03.2020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D6C80-E464-4F32-9F04-3F7E2590FA4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523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515285-0B1F-43FC-A238-692215E02317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62737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5682DA-0075-420E-8606-B7C4F4667771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96050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5611D9-EA3A-45EA-A8AF-B8063A3DD5FD}" type="slidenum">
              <a:rPr lang="cs-CZ" smtClean="0"/>
              <a:pPr/>
              <a:t>31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0644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5611D9-EA3A-45EA-A8AF-B8063A3DD5FD}" type="slidenum">
              <a:rPr lang="cs-CZ" smtClean="0"/>
              <a:pPr/>
              <a:t>32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40770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5C164E-4B9F-40C1-B52A-EE84D56A08DE}" type="slidenum">
              <a:rPr lang="cs-CZ" smtClean="0"/>
              <a:pPr/>
              <a:t>36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5625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DE7174-3413-4168-899C-E0296D7A1CB0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81660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DE7174-3413-4168-899C-E0296D7A1CB0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71493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DE7174-3413-4168-899C-E0296D7A1CB0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89899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DE7174-3413-4168-899C-E0296D7A1CB0}" type="slidenum">
              <a:rPr lang="cs-CZ" smtClean="0"/>
              <a:pPr/>
              <a:t>40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28145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52067E-80E3-4792-9D61-1CAA2BB803F7}" type="slidenum">
              <a:rPr lang="cs-CZ" smtClean="0"/>
              <a:pPr/>
              <a:t>44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73792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52067E-80E3-4792-9D61-1CAA2BB803F7}" type="slidenum">
              <a:rPr lang="cs-CZ" smtClean="0"/>
              <a:pPr/>
              <a:t>45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6855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7829E9-5A5C-4095-8C3C-2F15F520A3C7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81912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52067E-80E3-4792-9D61-1CAA2BB803F7}" type="slidenum">
              <a:rPr lang="cs-CZ" smtClean="0"/>
              <a:pPr/>
              <a:t>46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70488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44A87E-08D3-4385-ACEC-FE8590534399}" type="slidenum">
              <a:rPr lang="cs-CZ" smtClean="0"/>
              <a:pPr/>
              <a:t>47</a:t>
            </a:fld>
            <a:endParaRPr lang="cs-CZ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61335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D6CD7A-E7A8-4C57-8C50-8CFF440F0231}" type="slidenum">
              <a:rPr lang="cs-CZ" smtClean="0"/>
              <a:pPr/>
              <a:t>51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1578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EBC32D-2DF1-4C27-8DA1-CCA73DED61DD}" type="slidenum">
              <a:rPr lang="cs-CZ" smtClean="0"/>
              <a:pPr/>
              <a:t>52</a:t>
            </a:fld>
            <a:endParaRPr lang="cs-CZ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99621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EBC32D-2DF1-4C27-8DA1-CCA73DED61DD}" type="slidenum">
              <a:rPr lang="cs-CZ" smtClean="0"/>
              <a:pPr/>
              <a:t>53</a:t>
            </a:fld>
            <a:endParaRPr lang="cs-CZ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70913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D6CD7A-E7A8-4C57-8C50-8CFF440F0231}" type="slidenum">
              <a:rPr lang="cs-CZ" smtClean="0"/>
              <a:pPr/>
              <a:t>54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7441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87AB76-F2FF-415B-8532-63E1C14C1C4D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3020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4AA435-AB7D-4E12-9CCE-11881EFAC4BB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9972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4AA435-AB7D-4E12-9CCE-11881EFAC4BB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2749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4AA435-AB7D-4E12-9CCE-11881EFAC4BB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4288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C61D67-5DEA-4DDC-865D-1E05F52B795E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87190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C61D67-5DEA-4DDC-865D-1E05F52B795E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7228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C61D67-5DEA-4DDC-865D-1E05F52B795E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2122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05.03.2020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05.03.2020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05.03.2020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05.03.2020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05.03.2020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05.03.2020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05.03.2020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05.03.2020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05.03.2020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05.03.2020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05.03.2020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FCEBA-7D9A-4037-A856-9E28FB174A6A}" type="datetimeFigureOut">
              <a:rPr lang="cs-CZ" smtClean="0"/>
              <a:pPr/>
              <a:t>05.03.2020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tiff"/><Relationship Id="rId5" Type="http://schemas.openxmlformats.org/officeDocument/2006/relationships/image" Target="../media/image41.png"/><Relationship Id="rId4" Type="http://schemas.openxmlformats.org/officeDocument/2006/relationships/hyperlink" Target="http://upload.wikimedia.org/wikipedia/commons/3/3d/Tristan_Map.png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4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4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886779" y="1010151"/>
            <a:ext cx="729872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cs-CZ" sz="8000" b="1" dirty="0">
                <a:ln w="3175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NÁHODNÝ GENETICKÝ POSUN</a:t>
            </a:r>
            <a:endParaRPr lang="cs-CZ" sz="8000" b="1" dirty="0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9" descr="nový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8238" y="280988"/>
            <a:ext cx="2597150" cy="405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Line 33"/>
          <p:cNvSpPr>
            <a:spLocks noChangeShapeType="1"/>
          </p:cNvSpPr>
          <p:nvPr/>
        </p:nvSpPr>
        <p:spPr bwMode="auto">
          <a:xfrm flipH="1">
            <a:off x="458788" y="3067050"/>
            <a:ext cx="3675062" cy="3308350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196" name="Line 34"/>
          <p:cNvSpPr>
            <a:spLocks noChangeShapeType="1"/>
          </p:cNvSpPr>
          <p:nvPr/>
        </p:nvSpPr>
        <p:spPr bwMode="auto">
          <a:xfrm>
            <a:off x="6089650" y="2686050"/>
            <a:ext cx="1908175" cy="3756025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197" name="Freeform 36"/>
          <p:cNvSpPr>
            <a:spLocks/>
          </p:cNvSpPr>
          <p:nvPr/>
        </p:nvSpPr>
        <p:spPr bwMode="auto">
          <a:xfrm>
            <a:off x="3043238" y="4194175"/>
            <a:ext cx="3727450" cy="2171700"/>
          </a:xfrm>
          <a:custGeom>
            <a:avLst/>
            <a:gdLst>
              <a:gd name="T0" fmla="*/ 2147483647 w 2348"/>
              <a:gd name="T1" fmla="*/ 0 h 1368"/>
              <a:gd name="T2" fmla="*/ 2147483647 w 2348"/>
              <a:gd name="T3" fmla="*/ 2147483647 h 1368"/>
              <a:gd name="T4" fmla="*/ 2147483647 w 2348"/>
              <a:gd name="T5" fmla="*/ 2147483647 h 1368"/>
              <a:gd name="T6" fmla="*/ 2147483647 w 2348"/>
              <a:gd name="T7" fmla="*/ 2147483647 h 1368"/>
              <a:gd name="T8" fmla="*/ 2147483647 w 2348"/>
              <a:gd name="T9" fmla="*/ 2147483647 h 1368"/>
              <a:gd name="T10" fmla="*/ 2147483647 w 2348"/>
              <a:gd name="T11" fmla="*/ 2147483647 h 1368"/>
              <a:gd name="T12" fmla="*/ 2147483647 w 2348"/>
              <a:gd name="T13" fmla="*/ 2147483647 h 1368"/>
              <a:gd name="T14" fmla="*/ 2147483647 w 2348"/>
              <a:gd name="T15" fmla="*/ 2147483647 h 1368"/>
              <a:gd name="T16" fmla="*/ 2147483647 w 2348"/>
              <a:gd name="T17" fmla="*/ 2147483647 h 1368"/>
              <a:gd name="T18" fmla="*/ 2147483647 w 2348"/>
              <a:gd name="T19" fmla="*/ 2147483647 h 1368"/>
              <a:gd name="T20" fmla="*/ 2147483647 w 2348"/>
              <a:gd name="T21" fmla="*/ 2147483647 h 1368"/>
              <a:gd name="T22" fmla="*/ 2147483647 w 2348"/>
              <a:gd name="T23" fmla="*/ 2147483647 h 1368"/>
              <a:gd name="T24" fmla="*/ 2147483647 w 2348"/>
              <a:gd name="T25" fmla="*/ 2147483647 h 1368"/>
              <a:gd name="T26" fmla="*/ 2147483647 w 2348"/>
              <a:gd name="T27" fmla="*/ 2147483647 h 1368"/>
              <a:gd name="T28" fmla="*/ 2147483647 w 2348"/>
              <a:gd name="T29" fmla="*/ 2147483647 h 1368"/>
              <a:gd name="T30" fmla="*/ 2147483647 w 2348"/>
              <a:gd name="T31" fmla="*/ 2147483647 h 1368"/>
              <a:gd name="T32" fmla="*/ 2147483647 w 2348"/>
              <a:gd name="T33" fmla="*/ 2147483647 h 1368"/>
              <a:gd name="T34" fmla="*/ 2147483647 w 2348"/>
              <a:gd name="T35" fmla="*/ 2147483647 h 1368"/>
              <a:gd name="T36" fmla="*/ 2147483647 w 2348"/>
              <a:gd name="T37" fmla="*/ 2147483647 h 1368"/>
              <a:gd name="T38" fmla="*/ 2147483647 w 2348"/>
              <a:gd name="T39" fmla="*/ 2147483647 h 1368"/>
              <a:gd name="T40" fmla="*/ 2147483647 w 2348"/>
              <a:gd name="T41" fmla="*/ 2147483647 h 1368"/>
              <a:gd name="T42" fmla="*/ 2147483647 w 2348"/>
              <a:gd name="T43" fmla="*/ 2147483647 h 1368"/>
              <a:gd name="T44" fmla="*/ 2147483647 w 2348"/>
              <a:gd name="T45" fmla="*/ 2147483647 h 1368"/>
              <a:gd name="T46" fmla="*/ 2147483647 w 2348"/>
              <a:gd name="T47" fmla="*/ 2147483647 h 1368"/>
              <a:gd name="T48" fmla="*/ 2147483647 w 2348"/>
              <a:gd name="T49" fmla="*/ 2147483647 h 1368"/>
              <a:gd name="T50" fmla="*/ 2147483647 w 2348"/>
              <a:gd name="T51" fmla="*/ 2147483647 h 1368"/>
              <a:gd name="T52" fmla="*/ 2147483647 w 2348"/>
              <a:gd name="T53" fmla="*/ 2147483647 h 1368"/>
              <a:gd name="T54" fmla="*/ 2147483647 w 2348"/>
              <a:gd name="T55" fmla="*/ 2147483647 h 1368"/>
              <a:gd name="T56" fmla="*/ 2147483647 w 2348"/>
              <a:gd name="T57" fmla="*/ 2147483647 h 1368"/>
              <a:gd name="T58" fmla="*/ 0 w 2348"/>
              <a:gd name="T59" fmla="*/ 2147483647 h 136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348"/>
              <a:gd name="T91" fmla="*/ 0 h 1368"/>
              <a:gd name="T92" fmla="*/ 2348 w 2348"/>
              <a:gd name="T93" fmla="*/ 1368 h 1368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2348" h="1368">
                <a:moveTo>
                  <a:pt x="1141" y="0"/>
                </a:moveTo>
                <a:cubicBezTo>
                  <a:pt x="1088" y="6"/>
                  <a:pt x="1043" y="25"/>
                  <a:pt x="991" y="33"/>
                </a:cubicBezTo>
                <a:cubicBezTo>
                  <a:pt x="961" y="53"/>
                  <a:pt x="981" y="41"/>
                  <a:pt x="930" y="66"/>
                </a:cubicBezTo>
                <a:cubicBezTo>
                  <a:pt x="918" y="72"/>
                  <a:pt x="908" y="81"/>
                  <a:pt x="897" y="88"/>
                </a:cubicBezTo>
                <a:cubicBezTo>
                  <a:pt x="892" y="92"/>
                  <a:pt x="881" y="99"/>
                  <a:pt x="881" y="99"/>
                </a:cubicBezTo>
                <a:cubicBezTo>
                  <a:pt x="875" y="117"/>
                  <a:pt x="869" y="123"/>
                  <a:pt x="881" y="144"/>
                </a:cubicBezTo>
                <a:cubicBezTo>
                  <a:pt x="888" y="156"/>
                  <a:pt x="918" y="163"/>
                  <a:pt x="930" y="166"/>
                </a:cubicBezTo>
                <a:cubicBezTo>
                  <a:pt x="976" y="177"/>
                  <a:pt x="1023" y="194"/>
                  <a:pt x="1069" y="199"/>
                </a:cubicBezTo>
                <a:cubicBezTo>
                  <a:pt x="1091" y="201"/>
                  <a:pt x="1113" y="203"/>
                  <a:pt x="1135" y="205"/>
                </a:cubicBezTo>
                <a:cubicBezTo>
                  <a:pt x="1159" y="207"/>
                  <a:pt x="1183" y="208"/>
                  <a:pt x="1207" y="210"/>
                </a:cubicBezTo>
                <a:cubicBezTo>
                  <a:pt x="1216" y="214"/>
                  <a:pt x="1225" y="218"/>
                  <a:pt x="1235" y="221"/>
                </a:cubicBezTo>
                <a:cubicBezTo>
                  <a:pt x="1248" y="225"/>
                  <a:pt x="1274" y="232"/>
                  <a:pt x="1274" y="232"/>
                </a:cubicBezTo>
                <a:cubicBezTo>
                  <a:pt x="1300" y="250"/>
                  <a:pt x="1296" y="282"/>
                  <a:pt x="1274" y="304"/>
                </a:cubicBezTo>
                <a:cubicBezTo>
                  <a:pt x="1245" y="333"/>
                  <a:pt x="1202" y="357"/>
                  <a:pt x="1163" y="371"/>
                </a:cubicBezTo>
                <a:cubicBezTo>
                  <a:pt x="1135" y="392"/>
                  <a:pt x="1102" y="420"/>
                  <a:pt x="1069" y="432"/>
                </a:cubicBezTo>
                <a:cubicBezTo>
                  <a:pt x="1044" y="456"/>
                  <a:pt x="1022" y="475"/>
                  <a:pt x="1002" y="504"/>
                </a:cubicBezTo>
                <a:cubicBezTo>
                  <a:pt x="1022" y="616"/>
                  <a:pt x="1267" y="613"/>
                  <a:pt x="1335" y="614"/>
                </a:cubicBezTo>
                <a:cubicBezTo>
                  <a:pt x="1488" y="617"/>
                  <a:pt x="1641" y="618"/>
                  <a:pt x="1794" y="620"/>
                </a:cubicBezTo>
                <a:cubicBezTo>
                  <a:pt x="1910" y="624"/>
                  <a:pt x="2020" y="627"/>
                  <a:pt x="2132" y="653"/>
                </a:cubicBezTo>
                <a:cubicBezTo>
                  <a:pt x="2225" y="713"/>
                  <a:pt x="2112" y="646"/>
                  <a:pt x="2199" y="681"/>
                </a:cubicBezTo>
                <a:cubicBezTo>
                  <a:pt x="2230" y="693"/>
                  <a:pt x="2253" y="717"/>
                  <a:pt x="2287" y="725"/>
                </a:cubicBezTo>
                <a:cubicBezTo>
                  <a:pt x="2303" y="749"/>
                  <a:pt x="2322" y="770"/>
                  <a:pt x="2332" y="797"/>
                </a:cubicBezTo>
                <a:cubicBezTo>
                  <a:pt x="2348" y="886"/>
                  <a:pt x="2314" y="917"/>
                  <a:pt x="2254" y="969"/>
                </a:cubicBezTo>
                <a:cubicBezTo>
                  <a:pt x="2186" y="1029"/>
                  <a:pt x="2125" y="1088"/>
                  <a:pt x="2038" y="1124"/>
                </a:cubicBezTo>
                <a:cubicBezTo>
                  <a:pt x="1936" y="1166"/>
                  <a:pt x="1820" y="1182"/>
                  <a:pt x="1711" y="1196"/>
                </a:cubicBezTo>
                <a:cubicBezTo>
                  <a:pt x="1565" y="1262"/>
                  <a:pt x="1426" y="1260"/>
                  <a:pt x="1263" y="1262"/>
                </a:cubicBezTo>
                <a:cubicBezTo>
                  <a:pt x="944" y="1265"/>
                  <a:pt x="624" y="1266"/>
                  <a:pt x="305" y="1268"/>
                </a:cubicBezTo>
                <a:cubicBezTo>
                  <a:pt x="253" y="1276"/>
                  <a:pt x="211" y="1293"/>
                  <a:pt x="161" y="1301"/>
                </a:cubicBezTo>
                <a:cubicBezTo>
                  <a:pt x="132" y="1314"/>
                  <a:pt x="101" y="1321"/>
                  <a:pt x="72" y="1334"/>
                </a:cubicBezTo>
                <a:cubicBezTo>
                  <a:pt x="51" y="1343"/>
                  <a:pt x="26" y="1368"/>
                  <a:pt x="0" y="1368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198" name="AutoShape 42"/>
          <p:cNvSpPr>
            <a:spLocks noChangeArrowheads="1"/>
          </p:cNvSpPr>
          <p:nvPr/>
        </p:nvSpPr>
        <p:spPr bwMode="auto">
          <a:xfrm>
            <a:off x="5487988" y="1001713"/>
            <a:ext cx="842962" cy="395287"/>
          </a:xfrm>
          <a:prstGeom prst="wedgeEllipseCallout">
            <a:avLst>
              <a:gd name="adj1" fmla="val -50620"/>
              <a:gd name="adj2" fmla="val 78514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/>
              <a:t>Škyt!</a:t>
            </a:r>
          </a:p>
        </p:txBody>
      </p:sp>
      <p:sp>
        <p:nvSpPr>
          <p:cNvPr id="8199" name="AutoShape 45"/>
          <p:cNvSpPr>
            <a:spLocks noChangeArrowheads="1"/>
          </p:cNvSpPr>
          <p:nvPr/>
        </p:nvSpPr>
        <p:spPr bwMode="auto">
          <a:xfrm>
            <a:off x="6559550" y="4025900"/>
            <a:ext cx="1247775" cy="695325"/>
          </a:xfrm>
          <a:prstGeom prst="wedgeRectCallout">
            <a:avLst>
              <a:gd name="adj1" fmla="val -70370"/>
              <a:gd name="adj2" fmla="val 110273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>
                <a:latin typeface="Arial" charset="0"/>
              </a:rPr>
              <a:t>„random walk“</a:t>
            </a:r>
          </a:p>
        </p:txBody>
      </p:sp>
      <p:sp>
        <p:nvSpPr>
          <p:cNvPr id="8200" name="Line 49"/>
          <p:cNvSpPr>
            <a:spLocks noChangeShapeType="1"/>
          </p:cNvSpPr>
          <p:nvPr/>
        </p:nvSpPr>
        <p:spPr bwMode="auto">
          <a:xfrm flipV="1">
            <a:off x="376238" y="1820863"/>
            <a:ext cx="4030662" cy="0"/>
          </a:xfrm>
          <a:prstGeom prst="line">
            <a:avLst/>
          </a:prstGeom>
          <a:noFill/>
          <a:ln w="19050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1" name="Line 50"/>
          <p:cNvSpPr>
            <a:spLocks noChangeShapeType="1"/>
          </p:cNvSpPr>
          <p:nvPr/>
        </p:nvSpPr>
        <p:spPr bwMode="auto">
          <a:xfrm flipV="1">
            <a:off x="5519738" y="1820863"/>
            <a:ext cx="3303587" cy="0"/>
          </a:xfrm>
          <a:prstGeom prst="line">
            <a:avLst/>
          </a:prstGeom>
          <a:noFill/>
          <a:ln w="19050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2" name="Oval 46"/>
          <p:cNvSpPr>
            <a:spLocks noChangeArrowheads="1"/>
          </p:cNvSpPr>
          <p:nvPr/>
        </p:nvSpPr>
        <p:spPr bwMode="auto">
          <a:xfrm>
            <a:off x="7613650" y="2752725"/>
            <a:ext cx="581025" cy="88900"/>
          </a:xfrm>
          <a:prstGeom prst="ellipse">
            <a:avLst/>
          </a:prstGeom>
          <a:noFill/>
          <a:ln w="19050" algn="ctr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3" name="Oval 47"/>
          <p:cNvSpPr>
            <a:spLocks noChangeAspect="1" noChangeArrowheads="1"/>
          </p:cNvSpPr>
          <p:nvPr/>
        </p:nvSpPr>
        <p:spPr bwMode="auto">
          <a:xfrm>
            <a:off x="7461250" y="2705100"/>
            <a:ext cx="871538" cy="195263"/>
          </a:xfrm>
          <a:prstGeom prst="ellipse">
            <a:avLst/>
          </a:prstGeom>
          <a:noFill/>
          <a:ln w="19050" algn="ctr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4" name="AutoShape 55"/>
          <p:cNvSpPr>
            <a:spLocks noChangeArrowheads="1"/>
          </p:cNvSpPr>
          <p:nvPr/>
        </p:nvSpPr>
        <p:spPr bwMode="auto">
          <a:xfrm>
            <a:off x="7151688" y="912813"/>
            <a:ext cx="788987" cy="360362"/>
          </a:xfrm>
          <a:prstGeom prst="wedgeRectCallout">
            <a:avLst>
              <a:gd name="adj1" fmla="val 12171"/>
              <a:gd name="adj2" fmla="val 217403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>
                <a:latin typeface="Arial" charset="0"/>
              </a:rPr>
              <a:t>moře</a:t>
            </a:r>
          </a:p>
        </p:txBody>
      </p:sp>
      <p:sp>
        <p:nvSpPr>
          <p:cNvPr id="8205" name="AutoShape 56"/>
          <p:cNvSpPr>
            <a:spLocks noChangeArrowheads="1"/>
          </p:cNvSpPr>
          <p:nvPr/>
        </p:nvSpPr>
        <p:spPr bwMode="auto">
          <a:xfrm>
            <a:off x="820738" y="3889375"/>
            <a:ext cx="939800" cy="466725"/>
          </a:xfrm>
          <a:prstGeom prst="wedgeRectCallout">
            <a:avLst>
              <a:gd name="adj1" fmla="val 110134"/>
              <a:gd name="adj2" fmla="val 262583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>
                <a:latin typeface="Arial" charset="0"/>
              </a:rPr>
              <a:t>molo</a:t>
            </a:r>
          </a:p>
        </p:txBody>
      </p:sp>
      <p:sp>
        <p:nvSpPr>
          <p:cNvPr id="8206" name="Line 57"/>
          <p:cNvSpPr>
            <a:spLocks noChangeShapeType="1"/>
          </p:cNvSpPr>
          <p:nvPr/>
        </p:nvSpPr>
        <p:spPr bwMode="auto">
          <a:xfrm flipH="1">
            <a:off x="3024188" y="3367088"/>
            <a:ext cx="869950" cy="0"/>
          </a:xfrm>
          <a:prstGeom prst="line">
            <a:avLst/>
          </a:prstGeom>
          <a:noFill/>
          <a:ln w="76200">
            <a:solidFill>
              <a:srgbClr val="0066CC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7" name="Text Box 58"/>
          <p:cNvSpPr txBox="1">
            <a:spLocks noChangeArrowheads="1"/>
          </p:cNvSpPr>
          <p:nvPr/>
        </p:nvSpPr>
        <p:spPr bwMode="auto">
          <a:xfrm>
            <a:off x="2538413" y="3076575"/>
            <a:ext cx="4318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>
                <a:solidFill>
                  <a:srgbClr val="0066CC"/>
                </a:solidFill>
                <a:latin typeface="Arial Black" pitchFamily="34" charset="0"/>
              </a:rPr>
              <a:t>?</a:t>
            </a:r>
          </a:p>
        </p:txBody>
      </p:sp>
      <p:sp>
        <p:nvSpPr>
          <p:cNvPr id="8208" name="Line 59"/>
          <p:cNvSpPr>
            <a:spLocks noChangeShapeType="1"/>
          </p:cNvSpPr>
          <p:nvPr/>
        </p:nvSpPr>
        <p:spPr bwMode="auto">
          <a:xfrm>
            <a:off x="6203950" y="3371850"/>
            <a:ext cx="869950" cy="0"/>
          </a:xfrm>
          <a:prstGeom prst="line">
            <a:avLst/>
          </a:prstGeom>
          <a:noFill/>
          <a:ln w="76200">
            <a:solidFill>
              <a:srgbClr val="0066CC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9" name="Text Box 60"/>
          <p:cNvSpPr txBox="1">
            <a:spLocks noChangeArrowheads="1"/>
          </p:cNvSpPr>
          <p:nvPr/>
        </p:nvSpPr>
        <p:spPr bwMode="auto">
          <a:xfrm>
            <a:off x="7107238" y="3076575"/>
            <a:ext cx="4318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>
                <a:solidFill>
                  <a:srgbClr val="0066CC"/>
                </a:solidFill>
                <a:latin typeface="Arial Black" pitchFamily="34" charset="0"/>
              </a:rPr>
              <a:t>?</a:t>
            </a:r>
          </a:p>
        </p:txBody>
      </p:sp>
      <p:sp>
        <p:nvSpPr>
          <p:cNvPr id="8210" name="Oval 62"/>
          <p:cNvSpPr>
            <a:spLocks noChangeArrowheads="1"/>
          </p:cNvSpPr>
          <p:nvPr/>
        </p:nvSpPr>
        <p:spPr bwMode="auto">
          <a:xfrm>
            <a:off x="3951288" y="4183063"/>
            <a:ext cx="1882775" cy="115887"/>
          </a:xfrm>
          <a:prstGeom prst="ellipse">
            <a:avLst/>
          </a:prstGeom>
          <a:solidFill>
            <a:srgbClr val="CD9053">
              <a:alpha val="52940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9" name="Line 34">
            <a:extLst>
              <a:ext uri="{FF2B5EF4-FFF2-40B4-BE49-F238E27FC236}">
                <a16:creationId xmlns:a16="http://schemas.microsoft.com/office/drawing/2014/main" id="{4A609420-ACCD-4B6B-A64A-C3A92BC84979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3744" y="1811338"/>
            <a:ext cx="160345" cy="306372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700" y="0"/>
            <a:ext cx="7840663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0"/>
            <a:ext cx="1649413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144000" cy="1776413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4516438"/>
            <a:ext cx="9144000" cy="2341562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7100047" y="0"/>
            <a:ext cx="2043953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/>
            <a:endParaRPr lang="cs-CZ" dirty="0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1360488" y="1789113"/>
            <a:ext cx="0" cy="2679700"/>
          </a:xfrm>
          <a:prstGeom prst="line">
            <a:avLst/>
          </a:prstGeom>
          <a:noFill/>
          <a:ln w="76200">
            <a:solidFill>
              <a:srgbClr val="003399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cs-CZ" dirty="0">
              <a:solidFill>
                <a:srgbClr val="003399"/>
              </a:solidFill>
            </a:endParaRPr>
          </a:p>
        </p:txBody>
      </p:sp>
      <p:sp>
        <p:nvSpPr>
          <p:cNvPr id="37898" name="AutoShape 10"/>
          <p:cNvSpPr>
            <a:spLocks noChangeArrowheads="1"/>
          </p:cNvSpPr>
          <p:nvPr/>
        </p:nvSpPr>
        <p:spPr bwMode="auto">
          <a:xfrm>
            <a:off x="6661692" y="4614863"/>
            <a:ext cx="525462" cy="493712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7899" name="AutoShape 11"/>
          <p:cNvSpPr>
            <a:spLocks noChangeArrowheads="1"/>
          </p:cNvSpPr>
          <p:nvPr/>
        </p:nvSpPr>
        <p:spPr bwMode="auto">
          <a:xfrm>
            <a:off x="7251700" y="3506788"/>
            <a:ext cx="1325563" cy="863600"/>
          </a:xfrm>
          <a:prstGeom prst="wedgeEllipseCallout">
            <a:avLst>
              <a:gd name="adj1" fmla="val -69162"/>
              <a:gd name="adj2" fmla="val 63051"/>
            </a:avLst>
          </a:prstGeom>
          <a:solidFill>
            <a:srgbClr val="CCEC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Žbluňk!</a:t>
            </a:r>
          </a:p>
        </p:txBody>
      </p:sp>
      <p:sp>
        <p:nvSpPr>
          <p:cNvPr id="9226" name="AutoShape 12"/>
          <p:cNvSpPr>
            <a:spLocks noChangeArrowheads="1"/>
          </p:cNvSpPr>
          <p:nvPr/>
        </p:nvSpPr>
        <p:spPr bwMode="auto">
          <a:xfrm>
            <a:off x="2541588" y="5224463"/>
            <a:ext cx="1514475" cy="547687"/>
          </a:xfrm>
          <a:prstGeom prst="wedgeRectCallout">
            <a:avLst>
              <a:gd name="adj1" fmla="val -123898"/>
              <a:gd name="adj2" fmla="val -282755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>
                <a:latin typeface="Arial" charset="0"/>
              </a:rPr>
              <a:t>Šířka mola</a:t>
            </a:r>
          </a:p>
        </p:txBody>
      </p:sp>
      <p:sp>
        <p:nvSpPr>
          <p:cNvPr id="9227" name="Text Box 13"/>
          <p:cNvSpPr txBox="1">
            <a:spLocks noChangeArrowheads="1"/>
          </p:cNvSpPr>
          <p:nvPr/>
        </p:nvSpPr>
        <p:spPr bwMode="auto">
          <a:xfrm>
            <a:off x="774700" y="2900363"/>
            <a:ext cx="37702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i="1" dirty="0">
                <a:solidFill>
                  <a:srgbClr val="003399"/>
                </a:solidFill>
                <a:latin typeface="Arial Black" pitchFamily="34" charset="0"/>
              </a:rPr>
              <a:t>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8" grpId="0" animBg="1"/>
      <p:bldP spid="3789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393700" y="0"/>
            <a:ext cx="7840663" cy="6858000"/>
            <a:chOff x="248" y="0"/>
            <a:chExt cx="4939" cy="4320"/>
          </a:xfrm>
        </p:grpSpPr>
        <p:pic>
          <p:nvPicPr>
            <p:cNvPr id="1025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8" y="0"/>
              <a:ext cx="4939" cy="43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0257" name="Rectangle 11"/>
            <p:cNvSpPr>
              <a:spLocks noChangeArrowheads="1"/>
            </p:cNvSpPr>
            <p:nvPr/>
          </p:nvSpPr>
          <p:spPr bwMode="auto">
            <a:xfrm>
              <a:off x="1894" y="1405"/>
              <a:ext cx="2615" cy="1106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0" y="0"/>
            <a:ext cx="1649413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0" y="0"/>
            <a:ext cx="9144000" cy="223837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0" y="3981450"/>
            <a:ext cx="9144000" cy="287655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7158038" y="0"/>
            <a:ext cx="1985962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 flipH="1">
            <a:off x="1360488" y="2263775"/>
            <a:ext cx="0" cy="1717675"/>
          </a:xfrm>
          <a:prstGeom prst="line">
            <a:avLst/>
          </a:prstGeom>
          <a:noFill/>
          <a:ln w="76200">
            <a:solidFill>
              <a:srgbClr val="003399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774700" y="2900363"/>
            <a:ext cx="37702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i="1" dirty="0">
                <a:solidFill>
                  <a:srgbClr val="003399"/>
                </a:solidFill>
                <a:latin typeface="Arial Black" pitchFamily="34" charset="0"/>
              </a:rPr>
              <a:t>N</a:t>
            </a:r>
          </a:p>
        </p:txBody>
      </p:sp>
      <p:sp>
        <p:nvSpPr>
          <p:cNvPr id="38921" name="AutoShape 9"/>
          <p:cNvSpPr>
            <a:spLocks noChangeArrowheads="1"/>
          </p:cNvSpPr>
          <p:nvPr/>
        </p:nvSpPr>
        <p:spPr bwMode="auto">
          <a:xfrm flipV="1">
            <a:off x="2722563" y="1577975"/>
            <a:ext cx="525462" cy="493713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8922" name="AutoShape 10"/>
          <p:cNvSpPr>
            <a:spLocks noChangeArrowheads="1"/>
          </p:cNvSpPr>
          <p:nvPr/>
        </p:nvSpPr>
        <p:spPr bwMode="auto">
          <a:xfrm>
            <a:off x="1208088" y="1162050"/>
            <a:ext cx="1325562" cy="863600"/>
          </a:xfrm>
          <a:prstGeom prst="wedgeEllipseCallout">
            <a:avLst>
              <a:gd name="adj1" fmla="val 71917"/>
              <a:gd name="adj2" fmla="val 69852"/>
            </a:avLst>
          </a:prstGeom>
          <a:solidFill>
            <a:srgbClr val="CCEC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Žbluňk!</a:t>
            </a:r>
          </a:p>
        </p:txBody>
      </p:sp>
      <p:sp>
        <p:nvSpPr>
          <p:cNvPr id="10251" name="AutoShape 12"/>
          <p:cNvSpPr>
            <a:spLocks noChangeArrowheads="1"/>
          </p:cNvSpPr>
          <p:nvPr/>
        </p:nvSpPr>
        <p:spPr bwMode="auto">
          <a:xfrm>
            <a:off x="1817688" y="4708525"/>
            <a:ext cx="1514475" cy="547688"/>
          </a:xfrm>
          <a:prstGeom prst="wedgeRectCallout">
            <a:avLst>
              <a:gd name="adj1" fmla="val -57968"/>
              <a:gd name="adj2" fmla="val -18681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>
                <a:latin typeface="Arial" charset="0"/>
              </a:rPr>
              <a:t>Užší molo</a:t>
            </a:r>
          </a:p>
        </p:txBody>
      </p:sp>
      <p:sp>
        <p:nvSpPr>
          <p:cNvPr id="38925" name="Oval 13"/>
          <p:cNvSpPr>
            <a:spLocks noChangeAspect="1" noChangeArrowheads="1"/>
          </p:cNvSpPr>
          <p:nvPr/>
        </p:nvSpPr>
        <p:spPr bwMode="auto">
          <a:xfrm>
            <a:off x="1554163" y="3022600"/>
            <a:ext cx="211137" cy="211138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8926" name="Oval 14"/>
          <p:cNvSpPr>
            <a:spLocks noChangeAspect="1" noChangeArrowheads="1"/>
          </p:cNvSpPr>
          <p:nvPr/>
        </p:nvSpPr>
        <p:spPr bwMode="auto">
          <a:xfrm>
            <a:off x="2738438" y="2386013"/>
            <a:ext cx="211137" cy="211137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8928" name="AutoShape 16"/>
          <p:cNvSpPr>
            <a:spLocks noChangeArrowheads="1"/>
          </p:cNvSpPr>
          <p:nvPr/>
        </p:nvSpPr>
        <p:spPr bwMode="auto">
          <a:xfrm>
            <a:off x="4229100" y="3757613"/>
            <a:ext cx="1514475" cy="674687"/>
          </a:xfrm>
          <a:prstGeom prst="wedgeRectCallout">
            <a:avLst>
              <a:gd name="adj1" fmla="val -211319"/>
              <a:gd name="adj2" fmla="val -137764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>
                <a:latin typeface="Arial" charset="0"/>
              </a:rPr>
              <a:t>nevíme, kam spadne</a:t>
            </a:r>
          </a:p>
        </p:txBody>
      </p:sp>
      <p:sp>
        <p:nvSpPr>
          <p:cNvPr id="38929" name="AutoShape 17"/>
          <p:cNvSpPr>
            <a:spLocks noChangeArrowheads="1"/>
          </p:cNvSpPr>
          <p:nvPr/>
        </p:nvSpPr>
        <p:spPr bwMode="auto">
          <a:xfrm>
            <a:off x="6264275" y="1120775"/>
            <a:ext cx="2198688" cy="1020763"/>
          </a:xfrm>
          <a:prstGeom prst="wedgeRectCallout">
            <a:avLst>
              <a:gd name="adj1" fmla="val -199819"/>
              <a:gd name="adj2" fmla="val 8141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>
                <a:latin typeface="Arial" charset="0"/>
              </a:rPr>
              <a:t>můžeme </a:t>
            </a:r>
            <a:r>
              <a:rPr lang="cs-CZ" sz="1800" u="sng">
                <a:latin typeface="Arial" charset="0"/>
              </a:rPr>
              <a:t>předpokládat</a:t>
            </a:r>
            <a:r>
              <a:rPr lang="cs-CZ" sz="1800">
                <a:latin typeface="Arial" charset="0"/>
              </a:rPr>
              <a:t>, že spadne doleva!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1" grpId="0" animBg="1"/>
      <p:bldP spid="38922" grpId="0" animBg="1"/>
      <p:bldP spid="38925" grpId="0" animBg="1"/>
      <p:bldP spid="38926" grpId="0" animBg="1"/>
      <p:bldP spid="38928" grpId="0" animBg="1"/>
      <p:bldP spid="389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Text Box 22"/>
          <p:cNvSpPr txBox="1">
            <a:spLocks noChangeArrowheads="1"/>
          </p:cNvSpPr>
          <p:nvPr/>
        </p:nvSpPr>
        <p:spPr bwMode="auto">
          <a:xfrm>
            <a:off x="2845213" y="319088"/>
            <a:ext cx="263245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60000"/>
                </a:solidFill>
                <a:latin typeface="Arial" charset="0"/>
              </a:rPr>
              <a:t>Modelování driftu:</a:t>
            </a:r>
          </a:p>
        </p:txBody>
      </p:sp>
      <p:pic>
        <p:nvPicPr>
          <p:cNvPr id="51201" name="Picture 1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59344" y="2139006"/>
            <a:ext cx="3420678" cy="2838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931214" y="2895345"/>
            <a:ext cx="5058228" cy="1692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69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9739" y="1491049"/>
            <a:ext cx="1752600" cy="561975"/>
          </a:xfrm>
          <a:prstGeom prst="rect">
            <a:avLst/>
          </a:prstGeom>
          <a:noFill/>
        </p:spPr>
      </p:pic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6847616" y="965598"/>
            <a:ext cx="77435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kde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74675" y="980303"/>
            <a:ext cx="3672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alely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binomické rozdělení: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574675" y="5633300"/>
            <a:ext cx="8103500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Závěr 4: Změny frekvencí alel jsou největší při </a:t>
            </a:r>
            <a:r>
              <a:rPr lang="cs-CZ" sz="2400" i="1" dirty="0">
                <a:solidFill>
                  <a:srgbClr val="E60000"/>
                </a:solidFill>
                <a:latin typeface="Arial" charset="0"/>
              </a:rPr>
              <a:t>p = q = 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>0,5.</a:t>
            </a: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93059" y="832022"/>
            <a:ext cx="2695575" cy="685800"/>
          </a:xfrm>
          <a:prstGeom prst="rect">
            <a:avLst/>
          </a:prstGeom>
          <a:noFill/>
        </p:spPr>
      </p:pic>
      <p:cxnSp>
        <p:nvCxnSpPr>
          <p:cNvPr id="15" name="Přímá spojovací šipka 14"/>
          <p:cNvCxnSpPr/>
          <p:nvPr/>
        </p:nvCxnSpPr>
        <p:spPr>
          <a:xfrm flipH="1">
            <a:off x="1285102" y="2156126"/>
            <a:ext cx="749644" cy="667265"/>
          </a:xfrm>
          <a:prstGeom prst="straightConnector1">
            <a:avLst/>
          </a:prstGeom>
          <a:ln w="5715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>
            <a:off x="2689653" y="2156126"/>
            <a:ext cx="749644" cy="667265"/>
          </a:xfrm>
          <a:prstGeom prst="straightConnector1">
            <a:avLst/>
          </a:prstGeom>
          <a:ln w="5715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4681311" y="1612674"/>
            <a:ext cx="4141788" cy="2713037"/>
            <a:chOff x="204" y="353"/>
            <a:chExt cx="2609" cy="1709"/>
          </a:xfrm>
        </p:grpSpPr>
        <p:pic>
          <p:nvPicPr>
            <p:cNvPr id="11274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4" y="353"/>
              <a:ext cx="2609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1275" name="Text Box 10"/>
            <p:cNvSpPr txBox="1">
              <a:spLocks noChangeArrowheads="1"/>
            </p:cNvSpPr>
            <p:nvPr/>
          </p:nvSpPr>
          <p:spPr bwMode="auto">
            <a:xfrm>
              <a:off x="2038" y="399"/>
              <a:ext cx="668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1 populace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387124" y="1612674"/>
            <a:ext cx="4141787" cy="2713037"/>
            <a:chOff x="2885" y="353"/>
            <a:chExt cx="2609" cy="1709"/>
          </a:xfrm>
        </p:grpSpPr>
        <p:pic>
          <p:nvPicPr>
            <p:cNvPr id="11272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85" y="353"/>
              <a:ext cx="2609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1273" name="Text Box 13"/>
            <p:cNvSpPr txBox="1">
              <a:spLocks noChangeArrowheads="1"/>
            </p:cNvSpPr>
            <p:nvPr/>
          </p:nvSpPr>
          <p:spPr bwMode="auto">
            <a:xfrm>
              <a:off x="4723" y="399"/>
              <a:ext cx="668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1 populace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2000</a:t>
              </a:r>
            </a:p>
          </p:txBody>
        </p:sp>
      </p:grpSp>
      <p:sp>
        <p:nvSpPr>
          <p:cNvPr id="11268" name="AutoShape 18"/>
          <p:cNvSpPr>
            <a:spLocks noChangeArrowheads="1"/>
          </p:cNvSpPr>
          <p:nvPr/>
        </p:nvSpPr>
        <p:spPr bwMode="auto">
          <a:xfrm>
            <a:off x="7067904" y="3596767"/>
            <a:ext cx="1768942" cy="763793"/>
          </a:xfrm>
          <a:prstGeom prst="wedgeRectCallout">
            <a:avLst>
              <a:gd name="adj1" fmla="val -64738"/>
              <a:gd name="adj2" fmla="val -16919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>
                <a:latin typeface="Arial" charset="0"/>
              </a:rPr>
              <a:t>fixace/extinkce alely dříve</a:t>
            </a:r>
          </a:p>
        </p:txBody>
      </p:sp>
      <p:sp>
        <p:nvSpPr>
          <p:cNvPr id="11269" name="AutoShape 19"/>
          <p:cNvSpPr>
            <a:spLocks noChangeArrowheads="1"/>
          </p:cNvSpPr>
          <p:nvPr/>
        </p:nvSpPr>
        <p:spPr bwMode="auto">
          <a:xfrm>
            <a:off x="5613883" y="1175140"/>
            <a:ext cx="1733550" cy="1035125"/>
          </a:xfrm>
          <a:prstGeom prst="wedgeRectCallout">
            <a:avLst>
              <a:gd name="adj1" fmla="val -36381"/>
              <a:gd name="adj2" fmla="val 12029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>
                <a:latin typeface="Arial" charset="0"/>
              </a:rPr>
              <a:t>větší kolísání frekvence mezi generacemi</a:t>
            </a:r>
          </a:p>
        </p:txBody>
      </p:sp>
      <p:sp>
        <p:nvSpPr>
          <p:cNvPr id="11270" name="Text Box 22"/>
          <p:cNvSpPr txBox="1">
            <a:spLocks noChangeArrowheads="1"/>
          </p:cNvSpPr>
          <p:nvPr/>
        </p:nvSpPr>
        <p:spPr bwMode="auto">
          <a:xfrm>
            <a:off x="2845213" y="319088"/>
            <a:ext cx="263245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60000"/>
                </a:solidFill>
                <a:latin typeface="Arial" charset="0"/>
              </a:rPr>
              <a:t>Modelování driftu:</a:t>
            </a: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574675" y="5188458"/>
            <a:ext cx="8382423" cy="830997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Závěr 5: Konečným výsledkem je buď </a:t>
            </a:r>
            <a:r>
              <a:rPr lang="cs-CZ" sz="2400" u="sng" dirty="0">
                <a:solidFill>
                  <a:srgbClr val="E60000"/>
                </a:solidFill>
                <a:latin typeface="Arial" charset="0"/>
              </a:rPr>
              <a:t>fixace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>, nebo </a:t>
            </a:r>
            <a:r>
              <a:rPr lang="cs-CZ" sz="2400" u="sng" dirty="0">
                <a:solidFill>
                  <a:srgbClr val="E60000"/>
                </a:solidFill>
                <a:latin typeface="Arial" charset="0"/>
              </a:rPr>
              <a:t>extinkce </a:t>
            </a:r>
          </a:p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	    alely.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nimBg="1"/>
      <p:bldP spid="11269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485861" y="5032701"/>
            <a:ext cx="8429539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Závěr 6: </a:t>
            </a:r>
            <a:r>
              <a:rPr lang="cs-CZ" sz="2400" u="sng" dirty="0">
                <a:solidFill>
                  <a:srgbClr val="E60000"/>
                </a:solidFill>
                <a:latin typeface="Arial" charset="0"/>
              </a:rPr>
              <a:t>Pravděpodobnost fixace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> alely je rovna její </a:t>
            </a:r>
            <a:r>
              <a:rPr lang="cs-CZ" sz="2400" u="sng" dirty="0">
                <a:solidFill>
                  <a:srgbClr val="E60000"/>
                </a:solidFill>
                <a:latin typeface="Arial" charset="0"/>
              </a:rPr>
              <a:t>frekvenci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>.</a:t>
            </a:r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932198" y="5924009"/>
            <a:ext cx="765626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latin typeface="Arial" charset="0"/>
                <a:sym typeface="Symbol"/>
              </a:rPr>
              <a:t> p</a:t>
            </a:r>
            <a:r>
              <a:rPr lang="cs-CZ" sz="2000" dirty="0">
                <a:latin typeface="Arial" charset="0"/>
              </a:rPr>
              <a:t>ravděpodobnost fixace nově vzniklé alely u diploidů = 1/(2</a:t>
            </a:r>
            <a:r>
              <a:rPr lang="cs-CZ" sz="2000" i="1" dirty="0">
                <a:latin typeface="Arial" charset="0"/>
              </a:rPr>
              <a:t>N</a:t>
            </a:r>
            <a:r>
              <a:rPr lang="cs-CZ" sz="2000" dirty="0">
                <a:latin typeface="Arial" charset="0"/>
              </a:rPr>
              <a:t>)</a:t>
            </a:r>
          </a:p>
        </p:txBody>
      </p:sp>
      <p:pic>
        <p:nvPicPr>
          <p:cNvPr id="16" name="Obrázek 15" descr="popg1.jpg"/>
          <p:cNvPicPr>
            <a:picLocks noChangeAspect="1"/>
          </p:cNvPicPr>
          <p:nvPr/>
        </p:nvPicPr>
        <p:blipFill>
          <a:blip r:embed="rId3" cstate="print">
            <a:lum bright="-20000" contrast="40000"/>
          </a:blip>
          <a:stretch>
            <a:fillRect/>
          </a:stretch>
        </p:blipFill>
        <p:spPr>
          <a:xfrm>
            <a:off x="149787" y="751115"/>
            <a:ext cx="4320540" cy="3333750"/>
          </a:xfrm>
          <a:prstGeom prst="rect">
            <a:avLst/>
          </a:prstGeom>
        </p:spPr>
      </p:pic>
      <p:pic>
        <p:nvPicPr>
          <p:cNvPr id="17" name="Obrázek 16" descr="popg2.jpg"/>
          <p:cNvPicPr>
            <a:picLocks noChangeAspect="1"/>
          </p:cNvPicPr>
          <p:nvPr/>
        </p:nvPicPr>
        <p:blipFill>
          <a:blip r:embed="rId4" cstate="print">
            <a:lum bright="-20000" contrast="40000"/>
          </a:blip>
          <a:stretch>
            <a:fillRect/>
          </a:stretch>
        </p:blipFill>
        <p:spPr>
          <a:xfrm>
            <a:off x="4547616" y="751115"/>
            <a:ext cx="4320540" cy="3333750"/>
          </a:xfrm>
          <a:prstGeom prst="rect">
            <a:avLst/>
          </a:prstGeom>
        </p:spPr>
      </p:pic>
      <p:sp>
        <p:nvSpPr>
          <p:cNvPr id="18" name="AutoShape 45"/>
          <p:cNvSpPr>
            <a:spLocks noChangeArrowheads="1"/>
          </p:cNvSpPr>
          <p:nvPr/>
        </p:nvSpPr>
        <p:spPr bwMode="auto">
          <a:xfrm>
            <a:off x="2553607" y="3897086"/>
            <a:ext cx="2072821" cy="932998"/>
          </a:xfrm>
          <a:prstGeom prst="wedgeRectCallout">
            <a:avLst>
              <a:gd name="adj1" fmla="val -43061"/>
              <a:gd name="adj2" fmla="val -9740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>
                <a:latin typeface="Arial" charset="0"/>
              </a:rPr>
              <a:t>p</a:t>
            </a:r>
            <a:r>
              <a:rPr lang="cs-CZ" sz="1600" baseline="-25000" dirty="0">
                <a:latin typeface="Arial" charset="0"/>
              </a:rPr>
              <a:t>0</a:t>
            </a:r>
            <a:r>
              <a:rPr lang="cs-CZ" sz="1600" dirty="0">
                <a:latin typeface="Arial" charset="0"/>
              </a:rPr>
              <a:t> = 0,2 </a:t>
            </a:r>
            <a:r>
              <a:rPr lang="cs-CZ" sz="1600" dirty="0">
                <a:latin typeface="Arial" charset="0"/>
                <a:sym typeface="Symbol"/>
              </a:rPr>
              <a:t> vyšší pravděpodobnost extinkce</a:t>
            </a:r>
            <a:endParaRPr lang="cs-CZ" sz="1600" i="1" dirty="0">
              <a:latin typeface="Arial" charset="0"/>
            </a:endParaRPr>
          </a:p>
        </p:txBody>
      </p:sp>
      <p:sp>
        <p:nvSpPr>
          <p:cNvPr id="19" name="AutoShape 45"/>
          <p:cNvSpPr>
            <a:spLocks noChangeArrowheads="1"/>
          </p:cNvSpPr>
          <p:nvPr/>
        </p:nvSpPr>
        <p:spPr bwMode="auto">
          <a:xfrm>
            <a:off x="6265636" y="1730829"/>
            <a:ext cx="2072821" cy="932998"/>
          </a:xfrm>
          <a:prstGeom prst="wedgeRectCallout">
            <a:avLst>
              <a:gd name="adj1" fmla="val -43061"/>
              <a:gd name="adj2" fmla="val -9740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>
                <a:latin typeface="Arial" charset="0"/>
              </a:rPr>
              <a:t>p</a:t>
            </a:r>
            <a:r>
              <a:rPr lang="cs-CZ" sz="1600" baseline="-25000" dirty="0">
                <a:latin typeface="Arial" charset="0"/>
              </a:rPr>
              <a:t>0</a:t>
            </a:r>
            <a:r>
              <a:rPr lang="cs-CZ" sz="1600" dirty="0">
                <a:latin typeface="Arial" charset="0"/>
              </a:rPr>
              <a:t> = 0,8 </a:t>
            </a:r>
            <a:r>
              <a:rPr lang="cs-CZ" sz="1600" dirty="0">
                <a:latin typeface="Arial" charset="0"/>
                <a:sym typeface="Symbol"/>
              </a:rPr>
              <a:t> vyšší pravděpodobnost fixace</a:t>
            </a:r>
            <a:endParaRPr lang="cs-CZ" sz="1600" i="1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00934" y="1334135"/>
            <a:ext cx="4124325" cy="2713038"/>
            <a:chOff x="2885" y="2194"/>
            <a:chExt cx="2598" cy="1709"/>
          </a:xfrm>
        </p:grpSpPr>
        <p:pic>
          <p:nvPicPr>
            <p:cNvPr id="12302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85" y="2194"/>
              <a:ext cx="2598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2303" name="Text Box 7"/>
            <p:cNvSpPr txBox="1">
              <a:spLocks noChangeArrowheads="1"/>
            </p:cNvSpPr>
            <p:nvPr/>
          </p:nvSpPr>
          <p:spPr bwMode="auto">
            <a:xfrm>
              <a:off x="4748" y="2240"/>
              <a:ext cx="639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5 populací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2000</a:t>
              </a: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4449071" y="1334135"/>
            <a:ext cx="4138613" cy="2713038"/>
            <a:chOff x="204" y="2194"/>
            <a:chExt cx="2607" cy="1709"/>
          </a:xfrm>
        </p:grpSpPr>
        <p:pic>
          <p:nvPicPr>
            <p:cNvPr id="12300" name="Picture 1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4" y="2194"/>
              <a:ext cx="2607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2301" name="Text Box 16"/>
            <p:cNvSpPr txBox="1">
              <a:spLocks noChangeArrowheads="1"/>
            </p:cNvSpPr>
            <p:nvPr/>
          </p:nvSpPr>
          <p:spPr bwMode="auto">
            <a:xfrm>
              <a:off x="2077" y="2240"/>
              <a:ext cx="636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5 populací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</a:t>
              </a:r>
            </a:p>
          </p:txBody>
        </p:sp>
      </p:grpSp>
      <p:sp>
        <p:nvSpPr>
          <p:cNvPr id="12292" name="AutoShape 17"/>
          <p:cNvSpPr>
            <a:spLocks noChangeArrowheads="1"/>
          </p:cNvSpPr>
          <p:nvPr/>
        </p:nvSpPr>
        <p:spPr bwMode="auto">
          <a:xfrm>
            <a:off x="5774503" y="516367"/>
            <a:ext cx="1476152" cy="642471"/>
          </a:xfrm>
          <a:prstGeom prst="wedgeRectCallout">
            <a:avLst>
              <a:gd name="adj1" fmla="val -47837"/>
              <a:gd name="adj2" fmla="val 78814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některé alely se fixují...</a:t>
            </a:r>
          </a:p>
        </p:txBody>
      </p:sp>
      <p:sp>
        <p:nvSpPr>
          <p:cNvPr id="12293" name="AutoShape 18"/>
          <p:cNvSpPr>
            <a:spLocks noChangeArrowheads="1"/>
          </p:cNvSpPr>
          <p:nvPr/>
        </p:nvSpPr>
        <p:spPr bwMode="auto">
          <a:xfrm>
            <a:off x="7304444" y="3950653"/>
            <a:ext cx="1463038" cy="621347"/>
          </a:xfrm>
          <a:prstGeom prst="wedgeRectCallout">
            <a:avLst>
              <a:gd name="adj1" fmla="val -16676"/>
              <a:gd name="adj2" fmla="val -81524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>
                <a:latin typeface="Arial" charset="0"/>
              </a:rPr>
              <a:t>... jiné z populace mizí</a:t>
            </a:r>
          </a:p>
        </p:txBody>
      </p:sp>
      <p:sp>
        <p:nvSpPr>
          <p:cNvPr id="63510" name="Text Box 22"/>
          <p:cNvSpPr txBox="1">
            <a:spLocks noChangeArrowheads="1"/>
          </p:cNvSpPr>
          <p:nvPr/>
        </p:nvSpPr>
        <p:spPr bwMode="auto">
          <a:xfrm>
            <a:off x="565150" y="5296209"/>
            <a:ext cx="458490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ysClr val="windowText" lastClr="000000"/>
                </a:solidFill>
                <a:latin typeface="Arial" charset="0"/>
              </a:rPr>
              <a:t>Průměrná doba fixace/extinkce?</a:t>
            </a: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2398899" y="396875"/>
            <a:ext cx="263245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60000"/>
                </a:solidFill>
                <a:latin typeface="Arial" charset="0"/>
              </a:rPr>
              <a:t>Modelování driftu:</a:t>
            </a:r>
          </a:p>
        </p:txBody>
      </p:sp>
      <p:sp>
        <p:nvSpPr>
          <p:cNvPr id="18" name="AutoShape 18"/>
          <p:cNvSpPr>
            <a:spLocks noChangeArrowheads="1"/>
          </p:cNvSpPr>
          <p:nvPr/>
        </p:nvSpPr>
        <p:spPr bwMode="auto">
          <a:xfrm>
            <a:off x="4616826" y="3952446"/>
            <a:ext cx="1740944" cy="845465"/>
          </a:xfrm>
          <a:prstGeom prst="wedgeRectCallout">
            <a:avLst>
              <a:gd name="adj1" fmla="val 34611"/>
              <a:gd name="adj2" fmla="val -7379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doba fixace/extinkce alely různá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Skupina 37"/>
          <p:cNvGrpSpPr/>
          <p:nvPr/>
        </p:nvGrpSpPr>
        <p:grpSpPr>
          <a:xfrm>
            <a:off x="3692422" y="2102811"/>
            <a:ext cx="4364813" cy="3017383"/>
            <a:chOff x="3390581" y="1783215"/>
            <a:chExt cx="4364813" cy="3017383"/>
          </a:xfrm>
        </p:grpSpPr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40000"/>
            </a:blip>
            <a:srcRect/>
            <a:stretch>
              <a:fillRect/>
            </a:stretch>
          </p:blipFill>
          <p:spPr bwMode="auto">
            <a:xfrm rot="16200000">
              <a:off x="4064296" y="1109500"/>
              <a:ext cx="3017383" cy="4364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5" name="Přímá spojovací čára 34"/>
            <p:cNvCxnSpPr/>
            <p:nvPr/>
          </p:nvCxnSpPr>
          <p:spPr>
            <a:xfrm>
              <a:off x="3918858" y="2688771"/>
              <a:ext cx="1774371" cy="0"/>
            </a:xfrm>
            <a:prstGeom prst="line">
              <a:avLst/>
            </a:prstGeom>
            <a:ln w="38100">
              <a:solidFill>
                <a:srgbClr val="DE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Přímá spojovací čára 36"/>
            <p:cNvCxnSpPr/>
            <p:nvPr/>
          </p:nvCxnSpPr>
          <p:spPr>
            <a:xfrm rot="5400000">
              <a:off x="4876801" y="3570515"/>
              <a:ext cx="1774371" cy="0"/>
            </a:xfrm>
            <a:prstGeom prst="line">
              <a:avLst/>
            </a:prstGeom>
            <a:ln w="38100">
              <a:solidFill>
                <a:srgbClr val="DE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510" name="Text Box 22"/>
          <p:cNvSpPr txBox="1">
            <a:spLocks noChangeArrowheads="1"/>
          </p:cNvSpPr>
          <p:nvPr/>
        </p:nvSpPr>
        <p:spPr bwMode="auto">
          <a:xfrm>
            <a:off x="565150" y="5740093"/>
            <a:ext cx="6885218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Závěr 7: Průměrná doba fixace nové alely </a:t>
            </a:r>
            <a:r>
              <a:rPr lang="cs-CZ" sz="2400" dirty="0">
                <a:solidFill>
                  <a:srgbClr val="E60000"/>
                </a:solidFill>
                <a:latin typeface="Arial" charset="0"/>
                <a:sym typeface="Symbol"/>
              </a:rPr>
              <a:t>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> 4</a:t>
            </a:r>
            <a:r>
              <a:rPr lang="cs-CZ" sz="2400" i="1" dirty="0">
                <a:solidFill>
                  <a:srgbClr val="E60000"/>
                </a:solidFill>
                <a:latin typeface="Arial" charset="0"/>
              </a:rPr>
              <a:t>N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>.</a:t>
            </a:r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565150" y="417513"/>
            <a:ext cx="532389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solidFill>
                  <a:sysClr val="windowText" lastClr="000000"/>
                </a:solidFill>
                <a:latin typeface="Arial" charset="0"/>
              </a:rPr>
              <a:t>Průměrná doba fixace (</a:t>
            </a:r>
            <a:r>
              <a:rPr lang="cs-CZ" sz="2000" dirty="0" err="1">
                <a:solidFill>
                  <a:sysClr val="windowText" lastClr="000000"/>
                </a:solidFill>
                <a:latin typeface="Arial" charset="0"/>
              </a:rPr>
              <a:t>Kimura</a:t>
            </a:r>
            <a:r>
              <a:rPr lang="cs-CZ" sz="2000" dirty="0">
                <a:solidFill>
                  <a:sysClr val="windowText" lastClr="000000"/>
                </a:solidFill>
                <a:latin typeface="Arial" charset="0"/>
              </a:rPr>
              <a:t> </a:t>
            </a:r>
            <a:r>
              <a:rPr lang="en-US" sz="2000" dirty="0">
                <a:solidFill>
                  <a:sysClr val="windowText" lastClr="000000"/>
                </a:solidFill>
                <a:latin typeface="Arial" charset="0"/>
              </a:rPr>
              <a:t>&amp; </a:t>
            </a:r>
            <a:r>
              <a:rPr lang="en-US" sz="2000" dirty="0" err="1">
                <a:solidFill>
                  <a:sysClr val="windowText" lastClr="000000"/>
                </a:solidFill>
                <a:latin typeface="Arial" charset="0"/>
              </a:rPr>
              <a:t>Ohta</a:t>
            </a:r>
            <a:r>
              <a:rPr lang="en-US" sz="2000" dirty="0">
                <a:solidFill>
                  <a:sysClr val="windowText" lastClr="000000"/>
                </a:solidFill>
                <a:latin typeface="Arial" charset="0"/>
              </a:rPr>
              <a:t> 1969)</a:t>
            </a:r>
            <a:r>
              <a:rPr lang="cs-CZ" sz="2000" dirty="0">
                <a:solidFill>
                  <a:sysClr val="windowText" lastClr="000000"/>
                </a:solidFill>
                <a:latin typeface="Arial" charset="0"/>
              </a:rPr>
              <a:t>:</a:t>
            </a:r>
          </a:p>
        </p:txBody>
      </p: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565150" y="1094323"/>
            <a:ext cx="303320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solidFill>
                  <a:sysClr val="windowText" lastClr="000000"/>
                </a:solidFill>
                <a:latin typeface="Arial" charset="0"/>
              </a:rPr>
              <a:t>Průměrná doba extinkce:</a:t>
            </a: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565150" y="1812780"/>
            <a:ext cx="148470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solidFill>
                  <a:sysClr val="windowText" lastClr="000000"/>
                </a:solidFill>
                <a:latin typeface="Arial" charset="0"/>
              </a:rPr>
              <a:t>pro </a:t>
            </a:r>
            <a:r>
              <a:rPr lang="cs-CZ" sz="2000" i="1" dirty="0">
                <a:solidFill>
                  <a:sysClr val="windowText" lastClr="000000"/>
                </a:solidFill>
                <a:latin typeface="Arial" charset="0"/>
              </a:rPr>
              <a:t>p</a:t>
            </a:r>
            <a:r>
              <a:rPr lang="cs-CZ" sz="2000" dirty="0">
                <a:solidFill>
                  <a:sysClr val="windowText" lastClr="000000"/>
                </a:solidFill>
                <a:latin typeface="Arial" charset="0"/>
              </a:rPr>
              <a:t> = 0,5:</a:t>
            </a: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479" y="2369684"/>
            <a:ext cx="2095500" cy="447675"/>
          </a:xfrm>
          <a:prstGeom prst="rect">
            <a:avLst/>
          </a:prstGeom>
          <a:noFill/>
        </p:spPr>
      </p:pic>
      <p:sp>
        <p:nvSpPr>
          <p:cNvPr id="27" name="Text Box 22"/>
          <p:cNvSpPr txBox="1">
            <a:spLocks noChangeArrowheads="1"/>
          </p:cNvSpPr>
          <p:nvPr/>
        </p:nvSpPr>
        <p:spPr bwMode="auto">
          <a:xfrm>
            <a:off x="565150" y="3500066"/>
            <a:ext cx="137569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solidFill>
                  <a:sysClr val="windowText" lastClr="000000"/>
                </a:solidFill>
                <a:latin typeface="Arial" charset="0"/>
              </a:rPr>
              <a:t>pro </a:t>
            </a:r>
            <a:r>
              <a:rPr lang="cs-CZ" sz="2000" i="1" dirty="0">
                <a:solidFill>
                  <a:sysClr val="windowText" lastClr="000000"/>
                </a:solidFill>
                <a:latin typeface="Arial" charset="0"/>
              </a:rPr>
              <a:t>p</a:t>
            </a:r>
            <a:r>
              <a:rPr lang="cs-CZ" sz="2000" dirty="0">
                <a:solidFill>
                  <a:sysClr val="windowText" lastClr="000000"/>
                </a:solidFill>
                <a:latin typeface="Arial" charset="0"/>
              </a:rPr>
              <a:t> </a:t>
            </a:r>
            <a:r>
              <a:rPr lang="cs-CZ" sz="2000">
                <a:solidFill>
                  <a:sysClr val="windowText" lastClr="000000"/>
                </a:solidFill>
                <a:latin typeface="Arial" charset="0"/>
                <a:sym typeface="Symbol"/>
              </a:rPr>
              <a:t></a:t>
            </a:r>
            <a:r>
              <a:rPr lang="cs-CZ" sz="2000">
                <a:solidFill>
                  <a:sysClr val="windowText" lastClr="000000"/>
                </a:solidFill>
                <a:latin typeface="Arial" charset="0"/>
              </a:rPr>
              <a:t> 0:</a:t>
            </a:r>
            <a:endParaRPr lang="cs-CZ" sz="200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479" y="4082142"/>
            <a:ext cx="1038225" cy="447675"/>
          </a:xfrm>
          <a:prstGeom prst="rect">
            <a:avLst/>
          </a:prstGeom>
          <a:noFill/>
        </p:spPr>
      </p:pic>
      <p:sp>
        <p:nvSpPr>
          <p:cNvPr id="30" name="AutoShape 17"/>
          <p:cNvSpPr>
            <a:spLocks noChangeArrowheads="1"/>
          </p:cNvSpPr>
          <p:nvPr/>
        </p:nvSpPr>
        <p:spPr bwMode="auto">
          <a:xfrm>
            <a:off x="5738887" y="2028653"/>
            <a:ext cx="952869" cy="451266"/>
          </a:xfrm>
          <a:prstGeom prst="wedgeRectCallout">
            <a:avLst>
              <a:gd name="adj1" fmla="val -13510"/>
              <a:gd name="adj2" fmla="val 16562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2,77</a:t>
            </a:r>
            <a:r>
              <a:rPr lang="cs-CZ" sz="1600" i="1" dirty="0">
                <a:latin typeface="Arial" charset="0"/>
              </a:rPr>
              <a:t>N</a:t>
            </a:r>
            <a:endParaRPr lang="cs-CZ" sz="1600" dirty="0">
              <a:latin typeface="Arial" charset="0"/>
            </a:endParaRPr>
          </a:p>
        </p:txBody>
      </p:sp>
      <p:sp>
        <p:nvSpPr>
          <p:cNvPr id="39" name="AutoShape 17"/>
          <p:cNvSpPr>
            <a:spLocks noChangeArrowheads="1"/>
          </p:cNvSpPr>
          <p:nvPr/>
        </p:nvSpPr>
        <p:spPr bwMode="auto">
          <a:xfrm>
            <a:off x="2799744" y="1876253"/>
            <a:ext cx="952869" cy="451266"/>
          </a:xfrm>
          <a:prstGeom prst="wedgeRectCallout">
            <a:avLst>
              <a:gd name="adj1" fmla="val 72171"/>
              <a:gd name="adj2" fmla="val 32954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4</a:t>
            </a:r>
            <a:r>
              <a:rPr lang="cs-CZ" sz="1600" i="1" dirty="0">
                <a:latin typeface="Arial" charset="0"/>
              </a:rPr>
              <a:t>N</a:t>
            </a:r>
            <a:endParaRPr lang="cs-CZ" sz="1600" dirty="0"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délník 1"/>
              <p:cNvSpPr/>
              <p:nvPr/>
            </p:nvSpPr>
            <p:spPr>
              <a:xfrm>
                <a:off x="5874828" y="279302"/>
                <a:ext cx="3006016" cy="6765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acc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𝑓𝑖𝑥</m:t>
                          </m:r>
                        </m:sub>
                      </m:sSub>
                      <m:r>
                        <a:rPr lang="cs-CZ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i="0">
                              <a:latin typeface="Cambria Math" panose="02040503050406030204" pitchFamily="18" charset="0"/>
                            </a:rPr>
                            <m:t>−4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i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cs-CZ" i="0">
                              <a:latin typeface="Cambria Math" panose="02040503050406030204" pitchFamily="18" charset="0"/>
                            </a:rPr>
                            <m:t>ln</m:t>
                          </m:r>
                          <m:d>
                            <m:d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i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num>
                        <m:den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2" name="Obdélník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4828" y="279302"/>
                <a:ext cx="3006016" cy="6765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délník 4"/>
              <p:cNvSpPr/>
              <p:nvPr/>
            </p:nvSpPr>
            <p:spPr>
              <a:xfrm>
                <a:off x="3858057" y="921895"/>
                <a:ext cx="2016771" cy="6765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acc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𝑒𝑥𝑡</m:t>
                          </m:r>
                        </m:sub>
                      </m:sSub>
                      <m:r>
                        <a:rPr lang="cs-CZ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i="0">
                              <a:latin typeface="Cambria Math" panose="02040503050406030204" pitchFamily="18" charset="0"/>
                            </a:rPr>
                            <m:t>−4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𝑁𝑝</m:t>
                          </m:r>
                          <m:r>
                            <m:rPr>
                              <m:sty m:val="p"/>
                            </m:rPr>
                            <a:rPr lang="cs-CZ" i="0">
                              <a:latin typeface="Cambria Math" panose="02040503050406030204" pitchFamily="18" charset="0"/>
                            </a:rPr>
                            <m:t>ln</m:t>
                          </m:r>
                          <m:d>
                            <m:d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i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5" name="Obdélník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8057" y="921895"/>
                <a:ext cx="2016771" cy="6765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12" name="Text Box 24"/>
          <p:cNvSpPr txBox="1">
            <a:spLocks noChangeArrowheads="1"/>
          </p:cNvSpPr>
          <p:nvPr/>
        </p:nvSpPr>
        <p:spPr bwMode="auto">
          <a:xfrm>
            <a:off x="565150" y="319088"/>
            <a:ext cx="7936788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Závěr 8: Důsledkem driftu je </a:t>
            </a:r>
            <a:r>
              <a:rPr lang="cs-CZ" sz="2400" u="sng" dirty="0">
                <a:solidFill>
                  <a:srgbClr val="E60000"/>
                </a:solidFill>
                <a:latin typeface="Arial" charset="0"/>
              </a:rPr>
              <a:t>ztráta variability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> v démech.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2280621" y="6121101"/>
            <a:ext cx="3828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drift  </a:t>
            </a:r>
            <a:r>
              <a:rPr lang="en-US" sz="2000" dirty="0" err="1">
                <a:latin typeface="Arial" pitchFamily="34" charset="0"/>
                <a:cs typeface="Arial" pitchFamily="34" charset="0"/>
                <a:sym typeface="Symbol"/>
              </a:rPr>
              <a:t>tunel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s lepkavými stěnami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91924" y="1121088"/>
            <a:ext cx="1979720" cy="657359"/>
          </a:xfrm>
          <a:prstGeom prst="rect">
            <a:avLst/>
          </a:prstGeom>
          <a:noFill/>
        </p:spPr>
      </p:pic>
      <p:grpSp>
        <p:nvGrpSpPr>
          <p:cNvPr id="33" name="Skupina 32"/>
          <p:cNvGrpSpPr>
            <a:grpSpLocks noChangeAspect="1"/>
          </p:cNvGrpSpPr>
          <p:nvPr/>
        </p:nvGrpSpPr>
        <p:grpSpPr>
          <a:xfrm>
            <a:off x="854173" y="1869743"/>
            <a:ext cx="6185820" cy="3985990"/>
            <a:chOff x="1084992" y="1337385"/>
            <a:chExt cx="6612443" cy="4260895"/>
          </a:xfrm>
        </p:grpSpPr>
        <p:graphicFrame>
          <p:nvGraphicFramePr>
            <p:cNvPr id="24" name="Graf 23"/>
            <p:cNvGraphicFramePr/>
            <p:nvPr/>
          </p:nvGraphicFramePr>
          <p:xfrm>
            <a:off x="1505737" y="1337385"/>
            <a:ext cx="5480990" cy="388268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5" name="TextovéPole 24"/>
            <p:cNvSpPr txBox="1"/>
            <p:nvPr/>
          </p:nvSpPr>
          <p:spPr>
            <a:xfrm rot="16200000">
              <a:off x="157815" y="2956262"/>
              <a:ext cx="2223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>
                  <a:latin typeface="Arial" pitchFamily="34" charset="0"/>
                  <a:cs typeface="Arial" pitchFamily="34" charset="0"/>
                </a:rPr>
                <a:t>Heterozygotnost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, </a:t>
              </a:r>
              <a:r>
                <a:rPr lang="cs-CZ" i="1" dirty="0" err="1">
                  <a:latin typeface="Arial" pitchFamily="34" charset="0"/>
                  <a:cs typeface="Arial" pitchFamily="34" charset="0"/>
                </a:rPr>
                <a:t>H</a:t>
              </a:r>
              <a:r>
                <a:rPr lang="cs-CZ" i="1" baseline="-25000" dirty="0" err="1">
                  <a:latin typeface="Arial" pitchFamily="34" charset="0"/>
                  <a:cs typeface="Arial" pitchFamily="34" charset="0"/>
                </a:rPr>
                <a:t>t</a:t>
              </a:r>
              <a:endParaRPr lang="cs-CZ" i="1" baseline="-25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TextovéPole 27"/>
            <p:cNvSpPr txBox="1"/>
            <p:nvPr/>
          </p:nvSpPr>
          <p:spPr>
            <a:xfrm>
              <a:off x="3684233" y="5228948"/>
              <a:ext cx="1326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latin typeface="Arial" pitchFamily="34" charset="0"/>
                  <a:cs typeface="Arial" pitchFamily="34" charset="0"/>
                </a:rPr>
                <a:t>Generace </a:t>
              </a:r>
              <a:r>
                <a:rPr lang="cs-CZ" i="1" dirty="0">
                  <a:latin typeface="Arial" pitchFamily="34" charset="0"/>
                  <a:cs typeface="Arial" pitchFamily="34" charset="0"/>
                </a:rPr>
                <a:t>t</a:t>
              </a:r>
              <a:endParaRPr lang="cs-CZ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ovéPole 28"/>
            <p:cNvSpPr txBox="1"/>
            <p:nvPr/>
          </p:nvSpPr>
          <p:spPr>
            <a:xfrm>
              <a:off x="6791418" y="2610035"/>
              <a:ext cx="9060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/>
                <a:t>N</a:t>
              </a:r>
              <a:r>
                <a:rPr lang="cs-CZ" dirty="0"/>
                <a:t> = 100</a:t>
              </a:r>
            </a:p>
          </p:txBody>
        </p:sp>
        <p:sp>
          <p:nvSpPr>
            <p:cNvPr id="31" name="TextovéPole 30"/>
            <p:cNvSpPr txBox="1"/>
            <p:nvPr/>
          </p:nvSpPr>
          <p:spPr>
            <a:xfrm>
              <a:off x="6793550" y="3463159"/>
              <a:ext cx="7889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/>
                <a:t>N</a:t>
              </a:r>
              <a:r>
                <a:rPr lang="cs-CZ" dirty="0"/>
                <a:t> = 50</a:t>
              </a:r>
            </a:p>
          </p:txBody>
        </p:sp>
        <p:sp>
          <p:nvSpPr>
            <p:cNvPr id="32" name="TextovéPole 31"/>
            <p:cNvSpPr txBox="1"/>
            <p:nvPr/>
          </p:nvSpPr>
          <p:spPr>
            <a:xfrm>
              <a:off x="6793550" y="4343527"/>
              <a:ext cx="7889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/>
                <a:t>N</a:t>
              </a:r>
              <a:r>
                <a:rPr lang="cs-CZ" dirty="0"/>
                <a:t> = 20</a:t>
              </a:r>
            </a:p>
          </p:txBody>
        </p:sp>
      </p:grpSp>
      <p:sp>
        <p:nvSpPr>
          <p:cNvPr id="34" name="TextovéPole 33"/>
          <p:cNvSpPr txBox="1"/>
          <p:nvPr/>
        </p:nvSpPr>
        <p:spPr>
          <a:xfrm>
            <a:off x="1535837" y="1251750"/>
            <a:ext cx="470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Ztráta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heterozygotnosti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po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t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generacích: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GD_Divergenc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4513" y="396875"/>
            <a:ext cx="7827264" cy="4910328"/>
          </a:xfrm>
          <a:prstGeom prst="rect">
            <a:avLst/>
          </a:prstGeom>
        </p:spPr>
      </p:pic>
      <p:sp>
        <p:nvSpPr>
          <p:cNvPr id="13315" name="AutoShape 5"/>
          <p:cNvSpPr>
            <a:spLocks noChangeArrowheads="1"/>
          </p:cNvSpPr>
          <p:nvPr/>
        </p:nvSpPr>
        <p:spPr bwMode="auto">
          <a:xfrm>
            <a:off x="2102915" y="374650"/>
            <a:ext cx="2468562" cy="955526"/>
          </a:xfrm>
          <a:prstGeom prst="wedgeRectCallout">
            <a:avLst>
              <a:gd name="adj1" fmla="val -23824"/>
              <a:gd name="adj2" fmla="val 12070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v každé generaci nový výběr z genofondu o změněné frekvenci…</a:t>
            </a:r>
          </a:p>
        </p:txBody>
      </p:sp>
      <p:sp>
        <p:nvSpPr>
          <p:cNvPr id="13316" name="AutoShape 6"/>
          <p:cNvSpPr>
            <a:spLocks noChangeArrowheads="1"/>
          </p:cNvSpPr>
          <p:nvPr/>
        </p:nvSpPr>
        <p:spPr bwMode="auto">
          <a:xfrm>
            <a:off x="4811246" y="374650"/>
            <a:ext cx="2260600" cy="977264"/>
          </a:xfrm>
          <a:prstGeom prst="wedgeRectCallout">
            <a:avLst>
              <a:gd name="adj1" fmla="val -43711"/>
              <a:gd name="adj2" fmla="val 11061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... tyto výběry jsou v jednotlivých démech nezávislé</a:t>
            </a: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574675" y="5710937"/>
            <a:ext cx="6173485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Závěr 9: Drift vede k </a:t>
            </a:r>
            <a:r>
              <a:rPr lang="cs-CZ" sz="2400" u="sng" dirty="0">
                <a:solidFill>
                  <a:srgbClr val="E60000"/>
                </a:solidFill>
                <a:latin typeface="Arial" charset="0"/>
              </a:rPr>
              <a:t>divergenci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> mezi démy.</a:t>
            </a:r>
          </a:p>
        </p:txBody>
      </p:sp>
      <p:sp>
        <p:nvSpPr>
          <p:cNvPr id="36872" name="AutoShape 8"/>
          <p:cNvSpPr>
            <a:spLocks noChangeArrowheads="1"/>
          </p:cNvSpPr>
          <p:nvPr/>
        </p:nvSpPr>
        <p:spPr bwMode="auto">
          <a:xfrm>
            <a:off x="1887070" y="2386536"/>
            <a:ext cx="314325" cy="379412"/>
          </a:xfrm>
          <a:prstGeom prst="upDownArrow">
            <a:avLst>
              <a:gd name="adj1" fmla="val 50000"/>
              <a:gd name="adj2" fmla="val 24141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6873" name="AutoShape 9"/>
          <p:cNvSpPr>
            <a:spLocks noChangeArrowheads="1"/>
          </p:cNvSpPr>
          <p:nvPr/>
        </p:nvSpPr>
        <p:spPr bwMode="auto">
          <a:xfrm>
            <a:off x="3649868" y="2195140"/>
            <a:ext cx="314325" cy="784728"/>
          </a:xfrm>
          <a:prstGeom prst="upDownArrow">
            <a:avLst>
              <a:gd name="adj1" fmla="val 50000"/>
              <a:gd name="adj2" fmla="val 44949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6874" name="AutoShape 10"/>
          <p:cNvSpPr>
            <a:spLocks noChangeArrowheads="1"/>
          </p:cNvSpPr>
          <p:nvPr/>
        </p:nvSpPr>
        <p:spPr bwMode="auto">
          <a:xfrm>
            <a:off x="7460036" y="1719094"/>
            <a:ext cx="314325" cy="1766384"/>
          </a:xfrm>
          <a:prstGeom prst="upDownArrow">
            <a:avLst>
              <a:gd name="adj1" fmla="val 50000"/>
              <a:gd name="adj2" fmla="val 91818"/>
            </a:avLst>
          </a:prstGeom>
          <a:solidFill>
            <a:srgbClr val="3366CC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5545008" y="2024810"/>
            <a:ext cx="314325" cy="1137937"/>
          </a:xfrm>
          <a:prstGeom prst="upDownArrow">
            <a:avLst>
              <a:gd name="adj1" fmla="val 50000"/>
              <a:gd name="adj2" fmla="val 44949"/>
            </a:avLst>
          </a:prstGeom>
          <a:solidFill>
            <a:srgbClr val="DE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1" grpId="0" animBg="1"/>
      <p:bldP spid="36872" grpId="0" animBg="1"/>
      <p:bldP spid="36873" grpId="0" animBg="1"/>
      <p:bldP spid="36874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31813" y="328156"/>
            <a:ext cx="8497839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HW model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 nekonečně velká populace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pravděpodobnost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jevu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(frekvence alel/genotypů) = 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frekvence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jevu (frekvence alel/genotypů)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 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[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2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pq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q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ve skutečnosti pravděpodobnosti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]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velikost populace většinou omezená</a:t>
            </a:r>
          </a:p>
          <a:p>
            <a:pPr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Př. 20 hodů 10 mincemi (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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5):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Skupina 7"/>
          <p:cNvGrpSpPr/>
          <p:nvPr/>
        </p:nvGrpSpPr>
        <p:grpSpPr>
          <a:xfrm>
            <a:off x="1305017" y="3116062"/>
            <a:ext cx="5406502" cy="3161931"/>
            <a:chOff x="1305017" y="3116062"/>
            <a:chExt cx="5406502" cy="3161931"/>
          </a:xfrm>
        </p:grpSpPr>
        <p:pic>
          <p:nvPicPr>
            <p:cNvPr id="5" name="Obrázek 4" descr="Simulace_mince_1.tif"/>
            <p:cNvPicPr>
              <a:picLocks noChangeAspect="1"/>
            </p:cNvPicPr>
            <p:nvPr/>
          </p:nvPicPr>
          <p:blipFill>
            <a:blip r:embed="rId2" cstate="print"/>
            <a:srcRect l="2209" t="1812" b="66214"/>
            <a:stretch>
              <a:fillRect/>
            </a:stretch>
          </p:blipFill>
          <p:spPr>
            <a:xfrm>
              <a:off x="1411647" y="3205564"/>
              <a:ext cx="5299872" cy="3017684"/>
            </a:xfrm>
            <a:prstGeom prst="rect">
              <a:avLst/>
            </a:prstGeom>
          </p:spPr>
        </p:pic>
        <p:sp>
          <p:nvSpPr>
            <p:cNvPr id="6" name="Obdélník 5"/>
            <p:cNvSpPr/>
            <p:nvPr/>
          </p:nvSpPr>
          <p:spPr>
            <a:xfrm>
              <a:off x="1305017" y="3116062"/>
              <a:ext cx="292964" cy="2041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1342008" y="6073806"/>
              <a:ext cx="292964" cy="2041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  <p:pic>
        <p:nvPicPr>
          <p:cNvPr id="19458" name="Picture 2" descr="http://www.railian.com/historie/mena/kc19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6701" y="2607028"/>
            <a:ext cx="2969111" cy="1478868"/>
          </a:xfrm>
          <a:prstGeom prst="rect">
            <a:avLst/>
          </a:prstGeom>
          <a:noFill/>
        </p:spPr>
      </p:pic>
      <p:cxnSp>
        <p:nvCxnSpPr>
          <p:cNvPr id="10" name="Přímá spojovací šipka 9"/>
          <p:cNvCxnSpPr/>
          <p:nvPr/>
        </p:nvCxnSpPr>
        <p:spPr>
          <a:xfrm flipH="1">
            <a:off x="5895191" y="3980329"/>
            <a:ext cx="1032734" cy="1366222"/>
          </a:xfrm>
          <a:prstGeom prst="straightConnector1">
            <a:avLst/>
          </a:prstGeom>
          <a:ln w="5715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délník 8"/>
          <p:cNvSpPr/>
          <p:nvPr/>
        </p:nvSpPr>
        <p:spPr>
          <a:xfrm>
            <a:off x="6631619" y="2601156"/>
            <a:ext cx="1535837" cy="1537200"/>
          </a:xfrm>
          <a:prstGeom prst="rect">
            <a:avLst/>
          </a:pr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/>
          <p:cNvGraphicFramePr/>
          <p:nvPr/>
        </p:nvGraphicFramePr>
        <p:xfrm>
          <a:off x="1440000" y="1440000"/>
          <a:ext cx="648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1055914" y="576943"/>
            <a:ext cx="2829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generace 0: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q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0,5</a:t>
            </a:r>
          </a:p>
        </p:txBody>
      </p:sp>
      <p:sp>
        <p:nvSpPr>
          <p:cNvPr id="6" name="AutoShape 5">
            <a:extLst>
              <a:ext uri="{FF2B5EF4-FFF2-40B4-BE49-F238E27FC236}">
                <a16:creationId xmlns:a16="http://schemas.microsoft.com/office/drawing/2014/main" id="{B5797D98-4652-4929-BAD2-779338C4D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9008" y="499290"/>
            <a:ext cx="2468562" cy="955526"/>
          </a:xfrm>
          <a:prstGeom prst="wedgeRectCallout">
            <a:avLst>
              <a:gd name="adj1" fmla="val -45839"/>
              <a:gd name="adj2" fmla="val 9813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všechny subpopulace mají stejné frekvence alel: 50% </a:t>
            </a:r>
            <a:r>
              <a:rPr lang="cs-CZ" sz="1600" i="1" dirty="0">
                <a:latin typeface="Arial" charset="0"/>
              </a:rPr>
              <a:t>A</a:t>
            </a:r>
            <a:r>
              <a:rPr lang="cs-CZ" sz="1600" dirty="0">
                <a:latin typeface="Arial" charset="0"/>
              </a:rPr>
              <a:t>, 50% </a:t>
            </a:r>
            <a:r>
              <a:rPr lang="cs-CZ" sz="1600" i="1" dirty="0">
                <a:latin typeface="Arial" charset="0"/>
              </a:rPr>
              <a:t>a</a:t>
            </a:r>
            <a:r>
              <a:rPr lang="cs-CZ" sz="1600" dirty="0">
                <a:latin typeface="Arial" charset="0"/>
              </a:rPr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055914" y="576943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generace 1</a:t>
            </a:r>
          </a:p>
        </p:txBody>
      </p:sp>
      <p:sp>
        <p:nvSpPr>
          <p:cNvPr id="6" name="AutoShape 5">
            <a:extLst>
              <a:ext uri="{FF2B5EF4-FFF2-40B4-BE49-F238E27FC236}">
                <a16:creationId xmlns:a16="http://schemas.microsoft.com/office/drawing/2014/main" id="{B41CC7B3-0ACD-411E-AFE1-D43F981FC2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9612" y="3199357"/>
            <a:ext cx="2468562" cy="955526"/>
          </a:xfrm>
          <a:prstGeom prst="wedgeRectCallout">
            <a:avLst>
              <a:gd name="adj1" fmla="val -45839"/>
              <a:gd name="adj2" fmla="val 9813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jen </a:t>
            </a:r>
            <a:r>
              <a:rPr lang="cs-CZ" sz="1600" dirty="0" err="1">
                <a:latin typeface="Arial" charset="0"/>
              </a:rPr>
              <a:t>jen</a:t>
            </a:r>
            <a:r>
              <a:rPr lang="cs-CZ" sz="1600" dirty="0">
                <a:latin typeface="Arial" charset="0"/>
              </a:rPr>
              <a:t> v </a:t>
            </a:r>
            <a:r>
              <a:rPr lang="en-US" sz="1600" dirty="0">
                <a:latin typeface="Arial" charset="0"/>
              </a:rPr>
              <a:t>&lt;20</a:t>
            </a:r>
            <a:r>
              <a:rPr lang="cs-CZ" sz="1600" dirty="0">
                <a:latin typeface="Arial" charset="0"/>
              </a:rPr>
              <a:t>% subpopulacích jsou stejné frekvence alel</a:t>
            </a: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BEFE8936-2163-42A0-9CAC-A2048243B143}"/>
              </a:ext>
            </a:extLst>
          </p:cNvPr>
          <p:cNvGrpSpPr/>
          <p:nvPr/>
        </p:nvGrpSpPr>
        <p:grpSpPr>
          <a:xfrm>
            <a:off x="1183087" y="1274093"/>
            <a:ext cx="6994550" cy="4684712"/>
            <a:chOff x="1183087" y="1274093"/>
            <a:chExt cx="6994550" cy="4684712"/>
          </a:xfrm>
        </p:grpSpPr>
        <p:graphicFrame>
          <p:nvGraphicFramePr>
            <p:cNvPr id="4" name="Graf 3"/>
            <p:cNvGraphicFramePr/>
            <p:nvPr>
              <p:extLst>
                <p:ext uri="{D42A27DB-BD31-4B8C-83A1-F6EECF244321}">
                  <p14:modId xmlns:p14="http://schemas.microsoft.com/office/powerpoint/2010/main" val="3992432199"/>
                </p:ext>
              </p:extLst>
            </p:nvPr>
          </p:nvGraphicFramePr>
          <p:xfrm>
            <a:off x="1440000" y="1440000"/>
            <a:ext cx="6480000" cy="432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" name="Obdélník 1">
              <a:extLst>
                <a:ext uri="{FF2B5EF4-FFF2-40B4-BE49-F238E27FC236}">
                  <a16:creationId xmlns:a16="http://schemas.microsoft.com/office/drawing/2014/main" id="{75200865-9E4F-4894-BE8E-AF18B2845F7B}"/>
                </a:ext>
              </a:extLst>
            </p:cNvPr>
            <p:cNvSpPr/>
            <p:nvPr/>
          </p:nvSpPr>
          <p:spPr>
            <a:xfrm>
              <a:off x="1230756" y="1274093"/>
              <a:ext cx="6851500" cy="2426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C83949AD-B301-44E1-AF0E-A9D079F928C5}"/>
                </a:ext>
              </a:extLst>
            </p:cNvPr>
            <p:cNvSpPr/>
            <p:nvPr/>
          </p:nvSpPr>
          <p:spPr>
            <a:xfrm>
              <a:off x="1254250" y="5716121"/>
              <a:ext cx="6851500" cy="2426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2F4C91AD-6851-4117-9DCD-69334DA63093}"/>
                </a:ext>
              </a:extLst>
            </p:cNvPr>
            <p:cNvSpPr/>
            <p:nvPr/>
          </p:nvSpPr>
          <p:spPr>
            <a:xfrm>
              <a:off x="1183087" y="1426492"/>
              <a:ext cx="303356" cy="44022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72154B9B-573C-4996-AF20-9A8ABF1CB567}"/>
                </a:ext>
              </a:extLst>
            </p:cNvPr>
            <p:cNvSpPr/>
            <p:nvPr/>
          </p:nvSpPr>
          <p:spPr>
            <a:xfrm>
              <a:off x="7874281" y="1426491"/>
              <a:ext cx="303356" cy="44022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/>
          <p:cNvGraphicFramePr/>
          <p:nvPr/>
        </p:nvGraphicFramePr>
        <p:xfrm>
          <a:off x="1440000" y="1440000"/>
          <a:ext cx="648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1055914" y="576943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generace 2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/>
          <p:cNvGraphicFramePr/>
          <p:nvPr/>
        </p:nvGraphicFramePr>
        <p:xfrm>
          <a:off x="1440000" y="1440000"/>
          <a:ext cx="648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1055914" y="576943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generace 3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/>
          <p:cNvGraphicFramePr/>
          <p:nvPr/>
        </p:nvGraphicFramePr>
        <p:xfrm>
          <a:off x="1440000" y="1440000"/>
          <a:ext cx="648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1055914" y="576943"/>
            <a:ext cx="1609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generace 10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/>
          <p:cNvGraphicFramePr/>
          <p:nvPr/>
        </p:nvGraphicFramePr>
        <p:xfrm>
          <a:off x="1440000" y="1440000"/>
          <a:ext cx="648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1055914" y="576943"/>
            <a:ext cx="1609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generace 20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055914" y="576943"/>
            <a:ext cx="1609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generace 40</a:t>
            </a:r>
          </a:p>
        </p:txBody>
      </p:sp>
      <p:graphicFrame>
        <p:nvGraphicFramePr>
          <p:cNvPr id="6" name="Graf 5"/>
          <p:cNvGraphicFramePr/>
          <p:nvPr/>
        </p:nvGraphicFramePr>
        <p:xfrm>
          <a:off x="1440000" y="1440000"/>
          <a:ext cx="648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Drift7.jpg"/>
          <p:cNvPicPr>
            <a:picLocks noChangeAspect="1"/>
          </p:cNvPicPr>
          <p:nvPr/>
        </p:nvPicPr>
        <p:blipFill>
          <a:blip r:embed="rId2" cstate="print">
            <a:lum bright="-10000" contrast="30000"/>
          </a:blip>
          <a:stretch>
            <a:fillRect/>
          </a:stretch>
        </p:blipFill>
        <p:spPr>
          <a:xfrm>
            <a:off x="938784" y="999744"/>
            <a:ext cx="7266432" cy="4858512"/>
          </a:xfrm>
          <a:prstGeom prst="rect">
            <a:avLst/>
          </a:prstGeom>
        </p:spPr>
      </p:pic>
      <p:sp>
        <p:nvSpPr>
          <p:cNvPr id="10" name="AutoShape 17"/>
          <p:cNvSpPr>
            <a:spLocks noChangeArrowheads="1"/>
          </p:cNvSpPr>
          <p:nvPr/>
        </p:nvSpPr>
        <p:spPr bwMode="auto">
          <a:xfrm>
            <a:off x="6711698" y="1234770"/>
            <a:ext cx="1321959" cy="513954"/>
          </a:xfrm>
          <a:prstGeom prst="wedgeRectCallout">
            <a:avLst>
              <a:gd name="adj1" fmla="val -66056"/>
              <a:gd name="adj2" fmla="val 2234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000" i="1" dirty="0">
                <a:latin typeface="Arial" charset="0"/>
              </a:rPr>
              <a:t>p</a:t>
            </a:r>
            <a:r>
              <a:rPr lang="cs-CZ" sz="2000" baseline="-25000" dirty="0">
                <a:latin typeface="Arial" charset="0"/>
              </a:rPr>
              <a:t>0</a:t>
            </a:r>
            <a:r>
              <a:rPr lang="cs-CZ" sz="2000" dirty="0">
                <a:latin typeface="Arial" charset="0"/>
              </a:rPr>
              <a:t> = 0,1</a:t>
            </a:r>
          </a:p>
        </p:txBody>
      </p:sp>
      <p:sp>
        <p:nvSpPr>
          <p:cNvPr id="11" name="AutoShape 17"/>
          <p:cNvSpPr>
            <a:spLocks noChangeArrowheads="1"/>
          </p:cNvSpPr>
          <p:nvPr/>
        </p:nvSpPr>
        <p:spPr bwMode="auto">
          <a:xfrm>
            <a:off x="2139698" y="1974999"/>
            <a:ext cx="1321959" cy="513954"/>
          </a:xfrm>
          <a:prstGeom prst="wedgeRectCallout">
            <a:avLst>
              <a:gd name="adj1" fmla="val -8414"/>
              <a:gd name="adj2" fmla="val 113416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000" i="1" dirty="0">
                <a:latin typeface="Arial" charset="0"/>
              </a:rPr>
              <a:t>p</a:t>
            </a:r>
            <a:r>
              <a:rPr lang="cs-CZ" sz="2000" baseline="-25000" dirty="0">
                <a:latin typeface="Arial" charset="0"/>
              </a:rPr>
              <a:t>0</a:t>
            </a:r>
            <a:r>
              <a:rPr lang="cs-CZ" sz="2000" dirty="0">
                <a:latin typeface="Arial" charset="0"/>
              </a:rPr>
              <a:t> = 0,5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801F186-04A3-4D26-8E83-E47BCCDE71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" y="500332"/>
            <a:ext cx="8898035" cy="589455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74675" y="319088"/>
            <a:ext cx="8154988" cy="253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sz="2000" dirty="0">
                <a:solidFill>
                  <a:srgbClr val="000099"/>
                </a:solidFill>
                <a:latin typeface="Arial" charset="0"/>
              </a:rPr>
              <a:t>Peter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Buri</a:t>
            </a:r>
            <a:r>
              <a:rPr lang="cs-CZ" sz="2000" dirty="0">
                <a:latin typeface="Arial" charset="0"/>
              </a:rPr>
              <a:t> (1956):</a:t>
            </a:r>
          </a:p>
          <a:p>
            <a:pPr algn="l">
              <a:spcAft>
                <a:spcPts val="600"/>
              </a:spcAft>
            </a:pPr>
            <a:endParaRPr lang="cs-CZ" sz="2000" dirty="0">
              <a:latin typeface="Arial" charset="0"/>
            </a:endParaRPr>
          </a:p>
          <a:p>
            <a:pPr algn="l"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107 a 105 populací </a:t>
            </a:r>
            <a:r>
              <a:rPr lang="cs-CZ" sz="2000" i="1" dirty="0">
                <a:latin typeface="Arial" charset="0"/>
              </a:rPr>
              <a:t>D. </a:t>
            </a:r>
            <a:r>
              <a:rPr lang="cs-CZ" sz="2000" i="1" dirty="0" err="1">
                <a:latin typeface="Arial" charset="0"/>
              </a:rPr>
              <a:t>melanogaster</a:t>
            </a:r>
            <a:endParaRPr lang="cs-CZ" sz="2000" i="1" dirty="0">
              <a:latin typeface="Arial" charset="0"/>
            </a:endParaRPr>
          </a:p>
          <a:p>
            <a:pPr algn="l"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nulová generace: 16 </a:t>
            </a:r>
            <a:r>
              <a:rPr lang="cs-CZ" sz="2000" dirty="0" err="1">
                <a:latin typeface="Arial" charset="0"/>
              </a:rPr>
              <a:t>heterozygotích</a:t>
            </a:r>
            <a:r>
              <a:rPr lang="cs-CZ" sz="2000" dirty="0">
                <a:latin typeface="Arial" charset="0"/>
              </a:rPr>
              <a:t> jedinců </a:t>
            </a:r>
            <a:r>
              <a:rPr lang="cs-CZ" sz="2000" i="1" dirty="0">
                <a:latin typeface="Arial" charset="0"/>
              </a:rPr>
              <a:t>bw</a:t>
            </a:r>
            <a:r>
              <a:rPr lang="cs-CZ" sz="2000" baseline="30000" dirty="0">
                <a:latin typeface="Arial" charset="0"/>
              </a:rPr>
              <a:t>75</a:t>
            </a:r>
            <a:r>
              <a:rPr lang="cs-CZ" sz="2000" dirty="0">
                <a:latin typeface="Arial" charset="0"/>
              </a:rPr>
              <a:t>/</a:t>
            </a:r>
            <a:r>
              <a:rPr lang="cs-CZ" sz="2000" i="1" dirty="0" err="1">
                <a:latin typeface="Arial" charset="0"/>
              </a:rPr>
              <a:t>bw</a:t>
            </a:r>
            <a:r>
              <a:rPr lang="cs-CZ" sz="2000" dirty="0">
                <a:latin typeface="Arial" charset="0"/>
              </a:rPr>
              <a:t> (</a:t>
            </a:r>
            <a:r>
              <a:rPr lang="cs-CZ" sz="2000" dirty="0" err="1">
                <a:latin typeface="Arial" charset="0"/>
              </a:rPr>
              <a:t>brown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eyes</a:t>
            </a:r>
            <a:r>
              <a:rPr lang="cs-CZ" sz="2000" dirty="0">
                <a:latin typeface="Arial" charset="0"/>
              </a:rPr>
              <a:t>) v každé populaci</a:t>
            </a:r>
          </a:p>
          <a:p>
            <a:pPr algn="l"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v každé generaci náhodný výběr 8 samců a 8 samic</a:t>
            </a:r>
          </a:p>
          <a:p>
            <a:pPr algn="l"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19 generací</a:t>
            </a: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866" y="3416066"/>
            <a:ext cx="3203236" cy="25084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" name="AutoShape 9">
            <a:extLst>
              <a:ext uri="{FF2B5EF4-FFF2-40B4-BE49-F238E27FC236}">
                <a16:creationId xmlns:a16="http://schemas.microsoft.com/office/drawing/2014/main" id="{8C93138D-4A49-428D-9F05-757604979D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8134" y="5098211"/>
            <a:ext cx="1162235" cy="508898"/>
          </a:xfrm>
          <a:prstGeom prst="wedgeRectCallout">
            <a:avLst>
              <a:gd name="adj1" fmla="val -89370"/>
              <a:gd name="adj2" fmla="val -3356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>
                <a:latin typeface="Arial" charset="0"/>
              </a:rPr>
              <a:t>bw</a:t>
            </a:r>
            <a:r>
              <a:rPr lang="cs-CZ" sz="1600" baseline="30000" dirty="0">
                <a:latin typeface="Arial" charset="0"/>
              </a:rPr>
              <a:t>75</a:t>
            </a:r>
            <a:r>
              <a:rPr lang="cs-CZ" sz="1600" dirty="0">
                <a:latin typeface="Arial" charset="0"/>
              </a:rPr>
              <a:t>/</a:t>
            </a:r>
            <a:r>
              <a:rPr lang="cs-CZ" sz="1600" i="1" dirty="0">
                <a:latin typeface="Arial" charset="0"/>
              </a:rPr>
              <a:t>bw</a:t>
            </a:r>
            <a:r>
              <a:rPr lang="cs-CZ" sz="1600" baseline="30000" dirty="0">
                <a:latin typeface="Arial" charset="0"/>
              </a:rPr>
              <a:t>75</a:t>
            </a:r>
            <a:endParaRPr lang="cs-CZ" sz="1600" dirty="0">
              <a:latin typeface="Arial" charset="0"/>
            </a:endParaRPr>
          </a:p>
        </p:txBody>
      </p:sp>
      <p:sp>
        <p:nvSpPr>
          <p:cNvPr id="7" name="AutoShape 9">
            <a:extLst>
              <a:ext uri="{FF2B5EF4-FFF2-40B4-BE49-F238E27FC236}">
                <a16:creationId xmlns:a16="http://schemas.microsoft.com/office/drawing/2014/main" id="{D92ED57F-3E5F-423B-B777-B7221F885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6685" y="3283788"/>
            <a:ext cx="1162235" cy="508898"/>
          </a:xfrm>
          <a:prstGeom prst="wedgeRectCallout">
            <a:avLst>
              <a:gd name="adj1" fmla="val -65619"/>
              <a:gd name="adj2" fmla="val 12917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>
                <a:latin typeface="Arial" charset="0"/>
              </a:rPr>
              <a:t>bw</a:t>
            </a:r>
            <a:r>
              <a:rPr lang="cs-CZ" sz="1600" baseline="30000" dirty="0">
                <a:latin typeface="Arial" charset="0"/>
              </a:rPr>
              <a:t>75</a:t>
            </a:r>
            <a:r>
              <a:rPr lang="cs-CZ" sz="1600" dirty="0">
                <a:latin typeface="Arial" charset="0"/>
              </a:rPr>
              <a:t>/</a:t>
            </a:r>
            <a:r>
              <a:rPr lang="cs-CZ" sz="1600" i="1" dirty="0" err="1">
                <a:latin typeface="Arial" charset="0"/>
              </a:rPr>
              <a:t>bw</a:t>
            </a:r>
            <a:endParaRPr lang="cs-CZ" sz="1600" dirty="0">
              <a:latin typeface="Arial" charset="0"/>
            </a:endParaRP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0D52906D-4E1C-4CF1-801B-6E77D6C4F2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1051" y="5164347"/>
            <a:ext cx="1162235" cy="508898"/>
          </a:xfrm>
          <a:prstGeom prst="wedgeRectCallout">
            <a:avLst>
              <a:gd name="adj1" fmla="val 79115"/>
              <a:gd name="adj2" fmla="val -5390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 err="1">
                <a:latin typeface="Arial" charset="0"/>
              </a:rPr>
              <a:t>bw</a:t>
            </a:r>
            <a:r>
              <a:rPr lang="cs-CZ" sz="1600" dirty="0">
                <a:latin typeface="Arial" charset="0"/>
              </a:rPr>
              <a:t>/</a:t>
            </a:r>
            <a:r>
              <a:rPr lang="cs-CZ" sz="1600" i="1" dirty="0" err="1">
                <a:latin typeface="Arial" charset="0"/>
              </a:rPr>
              <a:t>bw</a:t>
            </a:r>
            <a:endParaRPr lang="cs-CZ" sz="16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" grpId="0" animBg="1"/>
      <p:bldP spid="7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Skupina 15"/>
          <p:cNvGrpSpPr/>
          <p:nvPr/>
        </p:nvGrpSpPr>
        <p:grpSpPr>
          <a:xfrm>
            <a:off x="1722268" y="266330"/>
            <a:ext cx="4818794" cy="5632881"/>
            <a:chOff x="1722268" y="266330"/>
            <a:chExt cx="4818794" cy="5632881"/>
          </a:xfrm>
        </p:grpSpPr>
        <p:pic>
          <p:nvPicPr>
            <p:cNvPr id="13" name="Obrázek 12" descr="Simulace_mince_1.tif"/>
            <p:cNvPicPr>
              <a:picLocks noChangeAspect="1"/>
            </p:cNvPicPr>
            <p:nvPr/>
          </p:nvPicPr>
          <p:blipFill>
            <a:blip r:embed="rId2" cstate="print"/>
            <a:srcRect l="2660" t="34822"/>
            <a:stretch>
              <a:fillRect/>
            </a:stretch>
          </p:blipFill>
          <p:spPr>
            <a:xfrm>
              <a:off x="1786464" y="355106"/>
              <a:ext cx="4754598" cy="5544105"/>
            </a:xfrm>
            <a:prstGeom prst="rect">
              <a:avLst/>
            </a:prstGeom>
          </p:spPr>
        </p:pic>
        <p:sp>
          <p:nvSpPr>
            <p:cNvPr id="14" name="Obdélník 13"/>
            <p:cNvSpPr/>
            <p:nvPr/>
          </p:nvSpPr>
          <p:spPr>
            <a:xfrm>
              <a:off x="1722268" y="266330"/>
              <a:ext cx="186431" cy="310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1741503" y="2966621"/>
              <a:ext cx="186431" cy="310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  <p:sp>
        <p:nvSpPr>
          <p:cNvPr id="8" name="Obdélníkový popisek 7"/>
          <p:cNvSpPr/>
          <p:nvPr/>
        </p:nvSpPr>
        <p:spPr>
          <a:xfrm>
            <a:off x="6164131" y="548640"/>
            <a:ext cx="2228624" cy="498344"/>
          </a:xfrm>
          <a:prstGeom prst="wedgeRectCallout">
            <a:avLst>
              <a:gd name="adj1" fmla="val -45743"/>
              <a:gd name="adj2" fmla="val 117871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 mincí </a:t>
            </a:r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 </a:t>
            </a:r>
            <a:r>
              <a:rPr lang="cs-CZ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 = 10</a:t>
            </a:r>
            <a:endParaRPr lang="cs-CZ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bdélníkový popisek 8"/>
          <p:cNvSpPr/>
          <p:nvPr/>
        </p:nvSpPr>
        <p:spPr>
          <a:xfrm>
            <a:off x="6229529" y="3345269"/>
            <a:ext cx="2289587" cy="498344"/>
          </a:xfrm>
          <a:prstGeom prst="wedgeRectCallout">
            <a:avLst>
              <a:gd name="adj1" fmla="val -56344"/>
              <a:gd name="adj2" fmla="val 140004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100 mincí </a:t>
            </a:r>
            <a:r>
              <a:rPr lang="cs-CZ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 </a:t>
            </a:r>
            <a:r>
              <a:rPr lang="cs-CZ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 = 50</a:t>
            </a:r>
            <a:endParaRPr lang="cs-CZ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39096" y="6131859"/>
            <a:ext cx="7415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S větším počtem mincí menší rozptyl kolem očekávané hodnoty</a:t>
            </a:r>
          </a:p>
        </p:txBody>
      </p:sp>
      <p:sp>
        <p:nvSpPr>
          <p:cNvPr id="10" name="Šipka doprava 9"/>
          <p:cNvSpPr/>
          <p:nvPr/>
        </p:nvSpPr>
        <p:spPr>
          <a:xfrm>
            <a:off x="3497802" y="4711946"/>
            <a:ext cx="443883" cy="355107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 doprava 11"/>
          <p:cNvSpPr/>
          <p:nvPr/>
        </p:nvSpPr>
        <p:spPr>
          <a:xfrm flipH="1">
            <a:off x="4964097" y="4711946"/>
            <a:ext cx="443883" cy="355107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1982" y="374650"/>
            <a:ext cx="5260076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387275" y="670261"/>
            <a:ext cx="1760220" cy="1072478"/>
          </a:xfrm>
          <a:prstGeom prst="wedgeRectCallout">
            <a:avLst>
              <a:gd name="adj1" fmla="val 160311"/>
              <a:gd name="adj2" fmla="val -1447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v první generaci většina populací okolo hodnoty </a:t>
            </a:r>
          </a:p>
          <a:p>
            <a:pPr algn="ctr"/>
            <a:r>
              <a:rPr lang="cs-CZ" sz="1600" i="1" dirty="0">
                <a:latin typeface="Arial" charset="0"/>
              </a:rPr>
              <a:t>p</a:t>
            </a:r>
            <a:r>
              <a:rPr lang="cs-CZ" sz="1600" dirty="0">
                <a:latin typeface="Arial" charset="0"/>
              </a:rPr>
              <a:t> = 0,5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6732588" y="5561723"/>
            <a:ext cx="2320925" cy="884237"/>
          </a:xfrm>
          <a:prstGeom prst="wedgeRectCallout">
            <a:avLst>
              <a:gd name="adj1" fmla="val -68983"/>
              <a:gd name="adj2" fmla="val 30112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>
                <a:latin typeface="Arial" charset="0"/>
              </a:rPr>
              <a:t>nakonec většina populací s </a:t>
            </a:r>
            <a:r>
              <a:rPr lang="cs-CZ" sz="1600" i="1">
                <a:latin typeface="Arial" charset="0"/>
              </a:rPr>
              <a:t>p</a:t>
            </a:r>
            <a:r>
              <a:rPr lang="cs-CZ" sz="1600">
                <a:latin typeface="Arial" charset="0"/>
              </a:rPr>
              <a:t> = 0, nebo </a:t>
            </a:r>
            <a:r>
              <a:rPr lang="cs-CZ" sz="1600" i="1">
                <a:latin typeface="Arial" charset="0"/>
              </a:rPr>
              <a:t>p</a:t>
            </a:r>
            <a:r>
              <a:rPr lang="cs-CZ" sz="1600">
                <a:latin typeface="Arial" charset="0"/>
              </a:rPr>
              <a:t> = 1</a:t>
            </a:r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7006980" y="2551227"/>
            <a:ext cx="1366184" cy="925158"/>
          </a:xfrm>
          <a:prstGeom prst="wedgeRectCallout">
            <a:avLst>
              <a:gd name="adj1" fmla="val -76010"/>
              <a:gd name="adj2" fmla="val 3255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postupná divergence populací</a:t>
            </a:r>
          </a:p>
        </p:txBody>
      </p:sp>
      <p:sp>
        <p:nvSpPr>
          <p:cNvPr id="12" name="Elipsa 11"/>
          <p:cNvSpPr/>
          <p:nvPr/>
        </p:nvSpPr>
        <p:spPr>
          <a:xfrm>
            <a:off x="6346372" y="2057400"/>
            <a:ext cx="360000" cy="360000"/>
          </a:xfrm>
          <a:prstGeom prst="ellipse">
            <a:avLst/>
          </a:prstGeom>
          <a:noFill/>
          <a:ln w="5715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6930780" y="1636827"/>
            <a:ext cx="1102877" cy="681830"/>
          </a:xfrm>
          <a:prstGeom prst="wedgeRectCallout">
            <a:avLst>
              <a:gd name="adj1" fmla="val -76010"/>
              <a:gd name="adj2" fmla="val 3255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první fixace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368000"/>
            <a:ext cx="5532120" cy="434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ovéPole 9"/>
          <p:cNvSpPr txBox="1"/>
          <p:nvPr/>
        </p:nvSpPr>
        <p:spPr>
          <a:xfrm>
            <a:off x="574675" y="319088"/>
            <a:ext cx="1452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latin typeface="Arial" pitchFamily="34" charset="0"/>
                <a:cs typeface="Arial" pitchFamily="34" charset="0"/>
              </a:rPr>
              <a:t>Buri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(1956)</a:t>
            </a:r>
          </a:p>
        </p:txBody>
      </p:sp>
      <p:sp>
        <p:nvSpPr>
          <p:cNvPr id="6" name="Šipka dolů 5"/>
          <p:cNvSpPr/>
          <p:nvPr/>
        </p:nvSpPr>
        <p:spPr>
          <a:xfrm>
            <a:off x="4110681" y="957649"/>
            <a:ext cx="436605" cy="370702"/>
          </a:xfrm>
          <a:prstGeom prst="downArrow">
            <a:avLst/>
          </a:prstGeom>
          <a:solidFill>
            <a:srgbClr val="DE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6" name="Přímá spojovací šipka 15"/>
          <p:cNvCxnSpPr/>
          <p:nvPr/>
        </p:nvCxnSpPr>
        <p:spPr>
          <a:xfrm flipV="1">
            <a:off x="3102428" y="3799114"/>
            <a:ext cx="578707" cy="283029"/>
          </a:xfrm>
          <a:prstGeom prst="straightConnector1">
            <a:avLst/>
          </a:prstGeom>
          <a:ln w="76200">
            <a:solidFill>
              <a:srgbClr val="DE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šipka 19"/>
          <p:cNvCxnSpPr/>
          <p:nvPr/>
        </p:nvCxnSpPr>
        <p:spPr>
          <a:xfrm flipH="1">
            <a:off x="5050971" y="3004457"/>
            <a:ext cx="578707" cy="283029"/>
          </a:xfrm>
          <a:prstGeom prst="straightConnector1">
            <a:avLst/>
          </a:prstGeom>
          <a:ln w="76200">
            <a:solidFill>
              <a:srgbClr val="DE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574675" y="319088"/>
            <a:ext cx="50129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latin typeface="Arial" pitchFamily="34" charset="0"/>
                <a:cs typeface="Arial" pitchFamily="34" charset="0"/>
              </a:rPr>
              <a:t>Buriho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data souhlasí s </a:t>
            </a:r>
            <a:r>
              <a:rPr lang="cs-CZ" sz="2000">
                <a:latin typeface="Arial" pitchFamily="34" charset="0"/>
                <a:cs typeface="Arial" pitchFamily="34" charset="0"/>
              </a:rPr>
              <a:t>teoretickou predikcí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0000" y="1368000"/>
            <a:ext cx="5657850" cy="4297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Šipka dolů 11"/>
          <p:cNvSpPr/>
          <p:nvPr/>
        </p:nvSpPr>
        <p:spPr>
          <a:xfrm>
            <a:off x="4110681" y="957649"/>
            <a:ext cx="436605" cy="370702"/>
          </a:xfrm>
          <a:prstGeom prst="downArrow">
            <a:avLst/>
          </a:prstGeom>
          <a:solidFill>
            <a:srgbClr val="DE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4" name="Přímá spojovací šipka 13"/>
          <p:cNvCxnSpPr/>
          <p:nvPr/>
        </p:nvCxnSpPr>
        <p:spPr>
          <a:xfrm flipV="1">
            <a:off x="3102428" y="3799114"/>
            <a:ext cx="578707" cy="283029"/>
          </a:xfrm>
          <a:prstGeom prst="straightConnector1">
            <a:avLst/>
          </a:prstGeom>
          <a:ln w="76200">
            <a:solidFill>
              <a:srgbClr val="DE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 flipH="1">
            <a:off x="5050971" y="3004457"/>
            <a:ext cx="578707" cy="283029"/>
          </a:xfrm>
          <a:prstGeom prst="straightConnector1">
            <a:avLst/>
          </a:prstGeom>
          <a:ln w="76200">
            <a:solidFill>
              <a:srgbClr val="DE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29665" y="1162994"/>
            <a:ext cx="435781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 průměr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bw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přes 107 populací  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  stejný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drift nemá směr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odchylka od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bw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0,5 roste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 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změny driftem se kumulují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v 19. generaci ve  50 % populací 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 fixace jedné z alel 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 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drift způsobuje ztrátu variability</a:t>
            </a:r>
            <a:b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 v lokálních populacích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drift způsobuje růst </a:t>
            </a:r>
            <a:r>
              <a:rPr lang="cs-CZ" sz="20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autozygotnosti</a:t>
            </a:r>
            <a:b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 (IBD) v populaci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v 19. generaci 30 démů fixováno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 pro alelu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bw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a 28 pro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bw</a:t>
            </a:r>
            <a:r>
              <a:rPr lang="cs-CZ" sz="2000" i="1" baseline="30000" dirty="0">
                <a:latin typeface="Arial" pitchFamily="34" charset="0"/>
                <a:cs typeface="Arial" pitchFamily="34" charset="0"/>
                <a:sym typeface="Symbol"/>
              </a:rPr>
              <a:t>75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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 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drift způsobuje divergenci mezi  </a:t>
            </a:r>
            <a:b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 démy</a:t>
            </a: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590294" y="498243"/>
            <a:ext cx="15231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latin typeface="Arial" pitchFamily="34" charset="0"/>
                <a:cs typeface="Arial" pitchFamily="34" charset="0"/>
              </a:rPr>
              <a:t>Buri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(1956):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607" y="828338"/>
            <a:ext cx="4542873" cy="5599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II.7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9615" y="1983452"/>
            <a:ext cx="5246687" cy="3961784"/>
          </a:xfrm>
          <a:prstGeom prst="rect">
            <a:avLst/>
          </a:prstGeom>
        </p:spPr>
      </p:pic>
      <p:sp>
        <p:nvSpPr>
          <p:cNvPr id="4" name="AutoShape 9"/>
          <p:cNvSpPr>
            <a:spLocks noChangeArrowheads="1"/>
          </p:cNvSpPr>
          <p:nvPr/>
        </p:nvSpPr>
        <p:spPr bwMode="auto">
          <a:xfrm>
            <a:off x="5105232" y="2603460"/>
            <a:ext cx="1655237" cy="879388"/>
          </a:xfrm>
          <a:prstGeom prst="wedgeRectCallout">
            <a:avLst>
              <a:gd name="adj1" fmla="val -72379"/>
              <a:gd name="adj2" fmla="val 13493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snížení velikosti populace = „hrdlo láhve“</a:t>
            </a:r>
            <a:r>
              <a:rPr lang="en-US" sz="1600" dirty="0">
                <a:latin typeface="Arial" charset="0"/>
              </a:rPr>
              <a:t> </a:t>
            </a:r>
            <a:endParaRPr lang="cs-CZ" sz="1600" i="1" baseline="-25000" dirty="0">
              <a:latin typeface="Arial" charset="0"/>
              <a:sym typeface="Symbol" pitchFamily="18" charset="2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44513" y="1013254"/>
            <a:ext cx="80313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drift v malých populacích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i velké populace se občas mohou zmenšit</a:t>
            </a:r>
          </a:p>
          <a:p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během tohoto období výrazná evoluční změna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795847" y="347663"/>
            <a:ext cx="5695597" cy="461665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Efekt hrdla láhve a efekt zakladatele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Bottlenec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6784" y="2034016"/>
            <a:ext cx="3748088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10"/>
          <p:cNvSpPr>
            <a:spLocks noChangeArrowheads="1"/>
          </p:cNvSpPr>
          <p:nvPr/>
        </p:nvSpPr>
        <p:spPr bwMode="auto">
          <a:xfrm>
            <a:off x="6235970" y="2352245"/>
            <a:ext cx="1803634" cy="885825"/>
          </a:xfrm>
          <a:prstGeom prst="wedgeRectCallout">
            <a:avLst>
              <a:gd name="adj1" fmla="val -97666"/>
              <a:gd name="adj2" fmla="val 1581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snížení variability závisí na růstu populace</a:t>
            </a:r>
            <a:endParaRPr lang="cs-CZ" sz="1600" i="1" baseline="-25000" dirty="0">
              <a:latin typeface="Arial" charset="0"/>
              <a:sym typeface="Symbol" pitchFamily="18" charset="2"/>
            </a:endParaRP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6166580" y="3844539"/>
            <a:ext cx="1998662" cy="885825"/>
          </a:xfrm>
          <a:prstGeom prst="wedgeRectCallout">
            <a:avLst>
              <a:gd name="adj1" fmla="val -96545"/>
              <a:gd name="adj2" fmla="val 1009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>
                <a:latin typeface="Arial" charset="0"/>
              </a:rPr>
              <a:t>variabilita snížena více při silnějším bottlenecku</a:t>
            </a:r>
            <a:endParaRPr lang="cs-CZ" sz="16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574675" y="841818"/>
            <a:ext cx="8220546" cy="8617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vlivem </a:t>
            </a:r>
            <a:r>
              <a:rPr lang="cs-CZ" sz="2000" dirty="0" err="1">
                <a:latin typeface="Arial" charset="0"/>
              </a:rPr>
              <a:t>bottlenecku</a:t>
            </a:r>
            <a:r>
              <a:rPr lang="cs-CZ" sz="2000" dirty="0">
                <a:latin typeface="Arial" charset="0"/>
              </a:rPr>
              <a:t> se sníží variabilita</a:t>
            </a:r>
          </a:p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rozsah této redukce závisí na snížení </a:t>
            </a:r>
            <a:r>
              <a:rPr lang="cs-CZ" sz="2000" i="1" dirty="0">
                <a:latin typeface="Arial" charset="0"/>
              </a:rPr>
              <a:t>N</a:t>
            </a:r>
            <a:r>
              <a:rPr lang="cs-CZ" sz="2000" i="1" baseline="-25000" dirty="0">
                <a:latin typeface="Arial" charset="0"/>
              </a:rPr>
              <a:t>e</a:t>
            </a:r>
            <a:r>
              <a:rPr lang="cs-CZ" sz="2000" dirty="0">
                <a:latin typeface="Arial" charset="0"/>
              </a:rPr>
              <a:t> a délce trvání </a:t>
            </a:r>
            <a:r>
              <a:rPr lang="cs-CZ" sz="2000" dirty="0" err="1">
                <a:latin typeface="Arial" charset="0"/>
              </a:rPr>
              <a:t>bottlenecku</a:t>
            </a:r>
            <a:endParaRPr lang="en-US" sz="2000" i="1" baseline="-25000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591696" y="273050"/>
            <a:ext cx="1622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Bottleneck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574675" y="5659480"/>
            <a:ext cx="8220546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cs-CZ" sz="2000" dirty="0">
                <a:solidFill>
                  <a:srgbClr val="E60000"/>
                </a:solidFill>
                <a:latin typeface="Arial" charset="0"/>
              </a:rPr>
              <a:t>míra snížení variability odlišná pro různé genetické znaky (autozomy,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mtDNA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, Y...) – různá </a:t>
            </a:r>
            <a:r>
              <a:rPr lang="cs-CZ" sz="2000" i="1" dirty="0">
                <a:solidFill>
                  <a:srgbClr val="E60000"/>
                </a:solidFill>
                <a:latin typeface="Arial" charset="0"/>
              </a:rPr>
              <a:t>N</a:t>
            </a:r>
            <a:r>
              <a:rPr lang="cs-CZ" sz="2000" i="1" baseline="-25000" dirty="0">
                <a:solidFill>
                  <a:srgbClr val="E60000"/>
                </a:solidFill>
                <a:latin typeface="Arial" charset="0"/>
              </a:rPr>
              <a:t>e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!</a:t>
            </a:r>
            <a:endParaRPr lang="en-US" sz="2000" i="1" baseline="-25000" dirty="0">
              <a:solidFill>
                <a:srgbClr val="E6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ázek 37" descr="FE.jpg"/>
          <p:cNvPicPr>
            <a:picLocks noChangeAspect="1"/>
          </p:cNvPicPr>
          <p:nvPr/>
        </p:nvPicPr>
        <p:blipFill>
          <a:blip r:embed="rId3" cstate="print"/>
          <a:srcRect r="37662" b="5611"/>
          <a:stretch>
            <a:fillRect/>
          </a:stretch>
        </p:blipFill>
        <p:spPr bwMode="auto">
          <a:xfrm>
            <a:off x="1033677" y="943533"/>
            <a:ext cx="3957638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Obrázek 39" descr="FE.jpg"/>
          <p:cNvPicPr>
            <a:picLocks noChangeAspect="1"/>
          </p:cNvPicPr>
          <p:nvPr/>
        </p:nvPicPr>
        <p:blipFill>
          <a:blip r:embed="rId3" cstate="print"/>
          <a:srcRect l="61421" t="59430" b="5611"/>
          <a:stretch>
            <a:fillRect/>
          </a:stretch>
        </p:blipFill>
        <p:spPr bwMode="auto">
          <a:xfrm>
            <a:off x="5577102" y="2935845"/>
            <a:ext cx="2449513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Obrázek 38" descr="FE.jpg"/>
          <p:cNvPicPr>
            <a:picLocks noChangeAspect="1"/>
          </p:cNvPicPr>
          <p:nvPr/>
        </p:nvPicPr>
        <p:blipFill>
          <a:blip r:embed="rId3" cstate="print"/>
          <a:srcRect l="61555" b="66844"/>
          <a:stretch>
            <a:fillRect/>
          </a:stretch>
        </p:blipFill>
        <p:spPr bwMode="auto">
          <a:xfrm>
            <a:off x="5648540" y="1064183"/>
            <a:ext cx="2441575" cy="10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Rectangle 2"/>
          <p:cNvSpPr>
            <a:spLocks noChangeArrowheads="1"/>
          </p:cNvSpPr>
          <p:nvPr/>
        </p:nvSpPr>
        <p:spPr bwMode="auto">
          <a:xfrm>
            <a:off x="49427" y="309935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7654" name="Rectangle 3"/>
          <p:cNvSpPr>
            <a:spLocks noChangeArrowheads="1"/>
          </p:cNvSpPr>
          <p:nvPr/>
        </p:nvSpPr>
        <p:spPr bwMode="auto">
          <a:xfrm>
            <a:off x="49427" y="308507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103456" name="Line 32"/>
          <p:cNvSpPr>
            <a:spLocks noChangeShapeType="1"/>
          </p:cNvSpPr>
          <p:nvPr/>
        </p:nvSpPr>
        <p:spPr bwMode="auto">
          <a:xfrm>
            <a:off x="4886540" y="3118408"/>
            <a:ext cx="823912" cy="292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3457" name="Line 33"/>
          <p:cNvSpPr>
            <a:spLocks noChangeShapeType="1"/>
          </p:cNvSpPr>
          <p:nvPr/>
        </p:nvSpPr>
        <p:spPr bwMode="auto">
          <a:xfrm flipV="1">
            <a:off x="4881777" y="1707120"/>
            <a:ext cx="769938" cy="2397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3458" name="Rectangle 34"/>
          <p:cNvSpPr>
            <a:spLocks noChangeArrowheads="1"/>
          </p:cNvSpPr>
          <p:nvPr/>
        </p:nvSpPr>
        <p:spPr bwMode="auto">
          <a:xfrm>
            <a:off x="574675" y="4512859"/>
            <a:ext cx="8142288" cy="19389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kolonizace nového území (např. ostrova)</a:t>
            </a:r>
          </a:p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vlivem nízkého počtu zakladatelů (i jedna březí samice) 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 </a:t>
            </a:r>
            <a:r>
              <a:rPr lang="cs-CZ" sz="2000" dirty="0">
                <a:latin typeface="Arial" charset="0"/>
                <a:sym typeface="Symbol" pitchFamily="18" charset="2"/>
              </a:rPr>
              <a:t> náhodný posun ve frekvencích alel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   snížení variability</a:t>
            </a:r>
          </a:p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jiné podmínky prostředí  </a:t>
            </a:r>
            <a:r>
              <a:rPr lang="cs-CZ" sz="2000" dirty="0" err="1">
                <a:latin typeface="Arial" charset="0"/>
                <a:sym typeface="Symbol" pitchFamily="18" charset="2"/>
              </a:rPr>
              <a:t>speciace</a:t>
            </a:r>
            <a:endParaRPr lang="cs-CZ" sz="2000" dirty="0">
              <a:latin typeface="Arial" charset="0"/>
              <a:sym typeface="Symbol" pitchFamily="18" charset="2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2298356" y="273050"/>
            <a:ext cx="2614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Efekt zakladatele: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9" descr="III.jpg"/>
          <p:cNvPicPr>
            <a:picLocks noChangeAspect="1"/>
          </p:cNvPicPr>
          <p:nvPr/>
        </p:nvPicPr>
        <p:blipFill>
          <a:blip r:embed="rId3" cstate="print"/>
          <a:srcRect b="49721"/>
          <a:stretch>
            <a:fillRect/>
          </a:stretch>
        </p:blipFill>
        <p:spPr bwMode="auto">
          <a:xfrm>
            <a:off x="2557677" y="273050"/>
            <a:ext cx="3943350" cy="2588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9" descr="II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7677" y="273050"/>
            <a:ext cx="3943350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31" name="AutoShape 47"/>
          <p:cNvSpPr>
            <a:spLocks noChangeArrowheads="1"/>
          </p:cNvSpPr>
          <p:nvPr/>
        </p:nvSpPr>
        <p:spPr bwMode="auto">
          <a:xfrm>
            <a:off x="1487702" y="4713288"/>
            <a:ext cx="950913" cy="350837"/>
          </a:xfrm>
          <a:prstGeom prst="wedgeRectCallout">
            <a:avLst>
              <a:gd name="adj1" fmla="val 135977"/>
              <a:gd name="adj2" fmla="val -228282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 1000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3667027" y="2990626"/>
            <a:ext cx="2787561" cy="2108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9" descr="II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7677" y="273050"/>
            <a:ext cx="3943350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31" name="AutoShape 47"/>
          <p:cNvSpPr>
            <a:spLocks noChangeArrowheads="1"/>
          </p:cNvSpPr>
          <p:nvPr/>
        </p:nvSpPr>
        <p:spPr bwMode="auto">
          <a:xfrm>
            <a:off x="1487702" y="4713288"/>
            <a:ext cx="950913" cy="350837"/>
          </a:xfrm>
          <a:prstGeom prst="wedgeRectCallout">
            <a:avLst>
              <a:gd name="adj1" fmla="val 135977"/>
              <a:gd name="adj2" fmla="val -228282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 1000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3707892" y="2990626"/>
            <a:ext cx="2746696" cy="2108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dolů 8"/>
          <p:cNvSpPr/>
          <p:nvPr/>
        </p:nvSpPr>
        <p:spPr>
          <a:xfrm>
            <a:off x="3770313" y="4539728"/>
            <a:ext cx="172122" cy="322729"/>
          </a:xfrm>
          <a:prstGeom prst="down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 dolů 9"/>
          <p:cNvSpPr/>
          <p:nvPr/>
        </p:nvSpPr>
        <p:spPr>
          <a:xfrm flipV="1">
            <a:off x="3766970" y="3078480"/>
            <a:ext cx="172122" cy="322729"/>
          </a:xfrm>
          <a:prstGeom prst="down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AutoShape 46"/>
          <p:cNvSpPr>
            <a:spLocks noChangeArrowheads="1"/>
          </p:cNvSpPr>
          <p:nvPr/>
        </p:nvSpPr>
        <p:spPr bwMode="auto">
          <a:xfrm>
            <a:off x="1094118" y="2774950"/>
            <a:ext cx="1301750" cy="465137"/>
          </a:xfrm>
          <a:prstGeom prst="wedgeRectCallout">
            <a:avLst>
              <a:gd name="adj1" fmla="val 144514"/>
              <a:gd name="adj2" fmla="val 15580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err="1">
                <a:latin typeface="Arial" charset="0"/>
              </a:rPr>
              <a:t>bottleneck</a:t>
            </a:r>
            <a:endParaRPr lang="cs-CZ" sz="1600" i="1" baseline="-25000" dirty="0">
              <a:latin typeface="Arial" charset="0"/>
              <a:sym typeface="Symbol" pitchFamily="18" charset="2"/>
            </a:endParaRPr>
          </a:p>
        </p:txBody>
      </p:sp>
      <p:sp>
        <p:nvSpPr>
          <p:cNvPr id="13" name="AutoShape 48"/>
          <p:cNvSpPr>
            <a:spLocks noChangeArrowheads="1"/>
          </p:cNvSpPr>
          <p:nvPr/>
        </p:nvSpPr>
        <p:spPr bwMode="auto">
          <a:xfrm>
            <a:off x="4096543" y="3486150"/>
            <a:ext cx="950913" cy="350838"/>
          </a:xfrm>
          <a:prstGeom prst="wedgeRectCallout">
            <a:avLst>
              <a:gd name="adj1" fmla="val -86060"/>
              <a:gd name="adj2" fmla="val -1018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=4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Simulace_mince_2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4346" y="266063"/>
            <a:ext cx="4407899" cy="5646465"/>
          </a:xfrm>
          <a:prstGeom prst="rect">
            <a:avLst/>
          </a:prstGeom>
        </p:spPr>
      </p:pic>
      <p:sp>
        <p:nvSpPr>
          <p:cNvPr id="4" name="Obdélníkový popisek 3"/>
          <p:cNvSpPr/>
          <p:nvPr/>
        </p:nvSpPr>
        <p:spPr>
          <a:xfrm>
            <a:off x="562651" y="2988905"/>
            <a:ext cx="2289587" cy="498344"/>
          </a:xfrm>
          <a:prstGeom prst="wedgeRectCallout">
            <a:avLst>
              <a:gd name="adj1" fmla="val 31373"/>
              <a:gd name="adj2" fmla="val 181417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 hodů, 100 mincí</a:t>
            </a:r>
            <a:endParaRPr lang="cs-CZ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délníkový popisek 4"/>
          <p:cNvSpPr/>
          <p:nvPr/>
        </p:nvSpPr>
        <p:spPr>
          <a:xfrm>
            <a:off x="5977420" y="540988"/>
            <a:ext cx="2289587" cy="498344"/>
          </a:xfrm>
          <a:prstGeom prst="wedgeRectCallout">
            <a:avLst>
              <a:gd name="adj1" fmla="val -50441"/>
              <a:gd name="adj2" fmla="val 94126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 hodů, 10 mincí</a:t>
            </a:r>
            <a:endParaRPr lang="cs-CZ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839096" y="6131859"/>
            <a:ext cx="7415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S větším počtem mincí menší rozptyl kolem očekávané hodnoty</a:t>
            </a:r>
          </a:p>
        </p:txBody>
      </p:sp>
      <p:sp>
        <p:nvSpPr>
          <p:cNvPr id="8" name="Obdélníkový popisek 7"/>
          <p:cNvSpPr/>
          <p:nvPr/>
        </p:nvSpPr>
        <p:spPr>
          <a:xfrm>
            <a:off x="5801956" y="2938509"/>
            <a:ext cx="2818262" cy="1003176"/>
          </a:xfrm>
          <a:prstGeom prst="wedgeRectCallout">
            <a:avLst>
              <a:gd name="adj1" fmla="val -41537"/>
              <a:gd name="adj2" fmla="val 80509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stejná pravděpodobnost odchylky na jednu i druhou stranu</a:t>
            </a:r>
            <a:endParaRPr lang="cs-CZ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bdélníkový popisek 8"/>
          <p:cNvSpPr/>
          <p:nvPr/>
        </p:nvSpPr>
        <p:spPr>
          <a:xfrm>
            <a:off x="6273952" y="4580878"/>
            <a:ext cx="2452797" cy="835980"/>
          </a:xfrm>
          <a:prstGeom prst="wedgeRectCallout">
            <a:avLst>
              <a:gd name="adj1" fmla="val -64748"/>
              <a:gd name="adj2" fmla="val -31526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nelze predikovat směr následující změny</a:t>
            </a:r>
            <a:endParaRPr lang="cs-CZ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9" descr="II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7677" y="273050"/>
            <a:ext cx="3943350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30" name="AutoShape 46"/>
          <p:cNvSpPr>
            <a:spLocks noChangeArrowheads="1"/>
          </p:cNvSpPr>
          <p:nvPr/>
        </p:nvSpPr>
        <p:spPr bwMode="auto">
          <a:xfrm>
            <a:off x="1094118" y="2774950"/>
            <a:ext cx="1301750" cy="465137"/>
          </a:xfrm>
          <a:prstGeom prst="wedgeRectCallout">
            <a:avLst>
              <a:gd name="adj1" fmla="val 144514"/>
              <a:gd name="adj2" fmla="val 15580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err="1">
                <a:latin typeface="Arial" charset="0"/>
              </a:rPr>
              <a:t>bottleneck</a:t>
            </a:r>
            <a:endParaRPr lang="cs-CZ" sz="1600" i="1" baseline="-25000" dirty="0">
              <a:latin typeface="Arial" charset="0"/>
              <a:sym typeface="Symbol" pitchFamily="18" charset="2"/>
            </a:endParaRPr>
          </a:p>
        </p:txBody>
      </p:sp>
      <p:sp>
        <p:nvSpPr>
          <p:cNvPr id="26631" name="AutoShape 47"/>
          <p:cNvSpPr>
            <a:spLocks noChangeArrowheads="1"/>
          </p:cNvSpPr>
          <p:nvPr/>
        </p:nvSpPr>
        <p:spPr bwMode="auto">
          <a:xfrm>
            <a:off x="1487702" y="4713288"/>
            <a:ext cx="950913" cy="350837"/>
          </a:xfrm>
          <a:prstGeom prst="wedgeRectCallout">
            <a:avLst>
              <a:gd name="adj1" fmla="val 135977"/>
              <a:gd name="adj2" fmla="val -228282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i="1" dirty="0">
                <a:latin typeface="Arial" charset="0"/>
              </a:rPr>
              <a:t>N</a:t>
            </a:r>
            <a:r>
              <a:rPr lang="cs-CZ" sz="1400" dirty="0">
                <a:latin typeface="Arial" charset="0"/>
              </a:rPr>
              <a:t> = 1000</a:t>
            </a:r>
            <a:endParaRPr lang="cs-CZ" sz="1400" i="1" baseline="-25000" dirty="0">
              <a:latin typeface="Arial" charset="0"/>
              <a:sym typeface="Symbol" pitchFamily="18" charset="2"/>
            </a:endParaRPr>
          </a:p>
        </p:txBody>
      </p:sp>
      <p:sp>
        <p:nvSpPr>
          <p:cNvPr id="26633" name="AutoShape 49"/>
          <p:cNvSpPr>
            <a:spLocks noChangeArrowheads="1"/>
          </p:cNvSpPr>
          <p:nvPr/>
        </p:nvSpPr>
        <p:spPr bwMode="auto">
          <a:xfrm>
            <a:off x="6974102" y="2832100"/>
            <a:ext cx="950913" cy="350838"/>
          </a:xfrm>
          <a:prstGeom prst="wedgeRectCallout">
            <a:avLst>
              <a:gd name="adj1" fmla="val -122120"/>
              <a:gd name="adj2" fmla="val 6221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 1000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74675" y="5798536"/>
            <a:ext cx="8217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Jestliže velikost populace rychle vzroste, vliv driftu klesne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změny, </a:t>
            </a:r>
          </a:p>
          <a:p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ke kterým dojde během redukce populace, jsou „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zmrazeny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“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AutoShape 48"/>
          <p:cNvSpPr>
            <a:spLocks noChangeArrowheads="1"/>
          </p:cNvSpPr>
          <p:nvPr/>
        </p:nvSpPr>
        <p:spPr bwMode="auto">
          <a:xfrm>
            <a:off x="4096543" y="3486150"/>
            <a:ext cx="950913" cy="350838"/>
          </a:xfrm>
          <a:prstGeom prst="wedgeRectCallout">
            <a:avLst>
              <a:gd name="adj1" fmla="val -86060"/>
              <a:gd name="adj2" fmla="val -1018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=4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3" grpId="0" animBg="1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xpans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0617" y="1426029"/>
            <a:ext cx="6399156" cy="4390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14"/>
          <p:cNvSpPr>
            <a:spLocks noChangeArrowheads="1"/>
          </p:cNvSpPr>
          <p:nvPr/>
        </p:nvSpPr>
        <p:spPr bwMode="auto">
          <a:xfrm>
            <a:off x="7065283" y="2482396"/>
            <a:ext cx="1654175" cy="642938"/>
          </a:xfrm>
          <a:prstGeom prst="wedgeRectCallout">
            <a:avLst>
              <a:gd name="adj1" fmla="val -158558"/>
              <a:gd name="adj2" fmla="val -8186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/>
              <a:t>exploze vulkánu Toba?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74675" y="319088"/>
            <a:ext cx="47548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Expanze a </a:t>
            </a:r>
            <a:r>
              <a:rPr lang="cs-CZ" sz="2400" b="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bottlenecky</a:t>
            </a:r>
            <a:r>
              <a:rPr lang="cs-CZ" sz="2400" b="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u člověka: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upload.wikimedia.org/wikipedia/commons/thumb/1/17/MountRedoubtEruption.jpg/300px-MountRedoubtErup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63630" y="2484423"/>
            <a:ext cx="2857500" cy="1924051"/>
          </a:xfrm>
          <a:prstGeom prst="rect">
            <a:avLst/>
          </a:prstGeom>
          <a:noFill/>
        </p:spPr>
      </p:pic>
      <p:pic>
        <p:nvPicPr>
          <p:cNvPr id="2056" name="Picture 8" descr="http://huttoncommentaries.com/images/ECNews/SuperVolc/Krakatau/Indonesia75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9567" y="2836008"/>
            <a:ext cx="5008701" cy="3559517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574675" y="1081382"/>
            <a:ext cx="805861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vulkán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Toba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73 000 let</a:t>
            </a:r>
          </a:p>
          <a:p>
            <a:pPr defTabSz="36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2800 km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 710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15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kg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magmatu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z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toho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800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km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sopečného popela)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(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Tambora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80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km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Krakatoa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18 km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 10 000 jedinců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74675" y="319088"/>
            <a:ext cx="47548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Expanze a </a:t>
            </a:r>
            <a:r>
              <a:rPr lang="cs-CZ" sz="2400" b="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bottlenecky</a:t>
            </a:r>
            <a:r>
              <a:rPr lang="cs-CZ" sz="2400" b="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u člověka: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574675" y="319088"/>
            <a:ext cx="795948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„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long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bottleneck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“ hypotéza: v subsaharské Africe během 100 000 let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periodické snížení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na 2000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</a:rPr>
              <a:t>Karmin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et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al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. (2015):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bottleneck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před 5 000 lety, ale jen na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chr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. Y</a:t>
            </a:r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4574" y="1561965"/>
            <a:ext cx="5515655" cy="515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Přímá spojovací šipka 10"/>
          <p:cNvCxnSpPr/>
          <p:nvPr/>
        </p:nvCxnSpPr>
        <p:spPr>
          <a:xfrm>
            <a:off x="3537857" y="1502229"/>
            <a:ext cx="1545772" cy="3951514"/>
          </a:xfrm>
          <a:prstGeom prst="straightConnector1">
            <a:avLst/>
          </a:prstGeom>
          <a:ln w="5715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503238" y="319088"/>
            <a:ext cx="8577262" cy="273921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1200"/>
              </a:spcAft>
            </a:pPr>
            <a:r>
              <a:rPr lang="cs-CZ" sz="2000" dirty="0">
                <a:solidFill>
                  <a:srgbClr val="E60000"/>
                </a:solidFill>
                <a:latin typeface="Arial" charset="0"/>
              </a:rPr>
              <a:t>Tristan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da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Cunha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:</a:t>
            </a:r>
          </a:p>
          <a:p>
            <a:pPr algn="l">
              <a:spcAft>
                <a:spcPts val="1200"/>
              </a:spcAft>
            </a:pPr>
            <a:endParaRPr lang="cs-CZ" sz="1800" dirty="0">
              <a:solidFill>
                <a:srgbClr val="E60000"/>
              </a:solidFill>
              <a:latin typeface="Arial" charset="0"/>
            </a:endParaRPr>
          </a:p>
          <a:p>
            <a:pPr algn="l">
              <a:spcAft>
                <a:spcPts val="1200"/>
              </a:spcAft>
            </a:pPr>
            <a:r>
              <a:rPr lang="cs-CZ" sz="1800" dirty="0">
                <a:latin typeface="Arial" charset="0"/>
                <a:sym typeface="Symbol" pitchFamily="18" charset="2"/>
              </a:rPr>
              <a:t>1816 vojenská posádka</a:t>
            </a:r>
          </a:p>
          <a:p>
            <a:pPr algn="l">
              <a:spcAft>
                <a:spcPts val="1200"/>
              </a:spcAft>
            </a:pPr>
            <a:r>
              <a:rPr lang="cs-CZ" sz="1800" dirty="0">
                <a:latin typeface="Arial" charset="0"/>
                <a:sym typeface="Symbol" pitchFamily="18" charset="2"/>
              </a:rPr>
              <a:t>1</a:t>
            </a:r>
            <a:r>
              <a:rPr lang="en-US" sz="1800" dirty="0">
                <a:latin typeface="Arial" charset="0"/>
                <a:sym typeface="Symbol" pitchFamily="18" charset="2"/>
              </a:rPr>
              <a:t>8</a:t>
            </a:r>
            <a:r>
              <a:rPr lang="cs-CZ" sz="1800" dirty="0">
                <a:latin typeface="Arial" charset="0"/>
                <a:sym typeface="Symbol" pitchFamily="18" charset="2"/>
              </a:rPr>
              <a:t>17 posádka zrušena;</a:t>
            </a:r>
            <a:br>
              <a:rPr lang="cs-CZ" sz="1800" dirty="0">
                <a:latin typeface="Arial" charset="0"/>
                <a:sym typeface="Symbol" pitchFamily="18" charset="2"/>
              </a:rPr>
            </a:br>
            <a:r>
              <a:rPr lang="cs-CZ" sz="1800" dirty="0">
                <a:latin typeface="Arial" charset="0"/>
                <a:sym typeface="Symbol" pitchFamily="18" charset="2"/>
              </a:rPr>
              <a:t>  skotský desátník </a:t>
            </a:r>
            <a:r>
              <a:rPr lang="cs-CZ" sz="1800" dirty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William </a:t>
            </a:r>
            <a:r>
              <a:rPr lang="cs-CZ" sz="1800" dirty="0" err="1">
                <a:solidFill>
                  <a:srgbClr val="000099"/>
                </a:solidFill>
                <a:latin typeface="Arial" charset="0"/>
                <a:sym typeface="Symbol" pitchFamily="18" charset="2"/>
              </a:rPr>
              <a:t>Glass</a:t>
            </a:r>
            <a:r>
              <a:rPr lang="cs-CZ" sz="1800" dirty="0">
                <a:latin typeface="Arial" charset="0"/>
                <a:sym typeface="Symbol" pitchFamily="18" charset="2"/>
              </a:rPr>
              <a:t> zakládá se svou rodinou </a:t>
            </a:r>
            <a:br>
              <a:rPr lang="cs-CZ" sz="1800" dirty="0">
                <a:latin typeface="Arial" charset="0"/>
                <a:sym typeface="Symbol" pitchFamily="18" charset="2"/>
              </a:rPr>
            </a:br>
            <a:r>
              <a:rPr lang="cs-CZ" sz="1800" dirty="0">
                <a:latin typeface="Arial" charset="0"/>
                <a:sym typeface="Symbol" pitchFamily="18" charset="2"/>
              </a:rPr>
              <a:t>  malou kolonii (celkem 20 jedinců) </a:t>
            </a:r>
            <a:r>
              <a:rPr lang="cs-CZ" sz="1800" dirty="0">
                <a:latin typeface="Arial" charset="0"/>
                <a:sym typeface="Symbol"/>
              </a:rPr>
              <a:t> </a:t>
            </a:r>
            <a:r>
              <a:rPr lang="cs-CZ" sz="1800" dirty="0">
                <a:solidFill>
                  <a:srgbClr val="DE0000"/>
                </a:solidFill>
                <a:latin typeface="Arial" charset="0"/>
                <a:sym typeface="Symbol"/>
              </a:rPr>
              <a:t>efekt zakladatele</a:t>
            </a:r>
            <a:endParaRPr lang="cs-CZ" sz="1800" dirty="0">
              <a:latin typeface="Arial" charset="0"/>
              <a:sym typeface="Symbol" pitchFamily="18" charset="2"/>
            </a:endParaRPr>
          </a:p>
          <a:p>
            <a:pPr algn="l">
              <a:spcAft>
                <a:spcPts val="1200"/>
              </a:spcAft>
            </a:pPr>
            <a:r>
              <a:rPr lang="cs-CZ" sz="1800" dirty="0">
                <a:latin typeface="Arial" charset="0"/>
                <a:sym typeface="Symbol" pitchFamily="18" charset="2"/>
              </a:rPr>
              <a:t>během 80 let 2 výrazné </a:t>
            </a:r>
            <a:r>
              <a:rPr lang="cs-CZ" sz="1800" dirty="0" err="1">
                <a:latin typeface="Arial" charset="0"/>
                <a:sym typeface="Symbol" pitchFamily="18" charset="2"/>
              </a:rPr>
              <a:t>bottlenecky</a:t>
            </a:r>
            <a:endParaRPr lang="cs-CZ" sz="1600" dirty="0">
              <a:latin typeface="Arial" charset="0"/>
              <a:sym typeface="Symbol" pitchFamily="18" charset="2"/>
            </a:endParaRPr>
          </a:p>
        </p:txBody>
      </p:sp>
      <p:pic>
        <p:nvPicPr>
          <p:cNvPr id="32772" name="Picture 22"/>
          <p:cNvPicPr>
            <a:picLocks noChangeAspect="1" noChangeArrowheads="1"/>
          </p:cNvPicPr>
          <p:nvPr/>
        </p:nvPicPr>
        <p:blipFill>
          <a:blip r:embed="rId3" cstate="print"/>
          <a:srcRect l="15282" t="38983" r="23018" b="20210"/>
          <a:stretch>
            <a:fillRect/>
          </a:stretch>
        </p:blipFill>
        <p:spPr bwMode="auto">
          <a:xfrm>
            <a:off x="4291013" y="168275"/>
            <a:ext cx="4583112" cy="1601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2773" name="Picture 15" descr="File:Tristan Map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18737" y="1174536"/>
            <a:ext cx="1865312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Line 21"/>
          <p:cNvSpPr>
            <a:spLocks noChangeShapeType="1"/>
          </p:cNvSpPr>
          <p:nvPr/>
        </p:nvSpPr>
        <p:spPr bwMode="auto">
          <a:xfrm flipH="1" flipV="1">
            <a:off x="6962775" y="542925"/>
            <a:ext cx="1233874" cy="83279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11" name="Obrázek 10" descr="III.9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50075" y="3115057"/>
            <a:ext cx="4794422" cy="3369271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0620" y="3285870"/>
            <a:ext cx="3723799" cy="1756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ázek 9" descr="trista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8579" y="1959147"/>
            <a:ext cx="2944762" cy="206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503238" y="319088"/>
            <a:ext cx="8401779" cy="19389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cs-CZ" dirty="0">
                <a:latin typeface="Arial" charset="0"/>
                <a:sym typeface="Symbol" pitchFamily="18" charset="2"/>
              </a:rPr>
              <a:t>1851: příjezd misionáře</a:t>
            </a:r>
          </a:p>
          <a:p>
            <a:pPr algn="l">
              <a:spcAft>
                <a:spcPts val="1200"/>
              </a:spcAft>
            </a:pPr>
            <a:r>
              <a:rPr lang="cs-CZ" dirty="0">
                <a:latin typeface="Arial" charset="0"/>
                <a:sym typeface="Symbol" pitchFamily="18" charset="2"/>
              </a:rPr>
              <a:t>1853: </a:t>
            </a:r>
            <a:r>
              <a:rPr lang="cs-CZ" dirty="0" err="1">
                <a:latin typeface="Arial" charset="0"/>
                <a:sym typeface="Symbol" pitchFamily="18" charset="2"/>
              </a:rPr>
              <a:t>Glassova</a:t>
            </a:r>
            <a:r>
              <a:rPr lang="cs-CZ" dirty="0">
                <a:latin typeface="Arial" charset="0"/>
                <a:sym typeface="Symbol" pitchFamily="18" charset="2"/>
              </a:rPr>
              <a:t> smrt</a:t>
            </a:r>
          </a:p>
          <a:p>
            <a:pPr algn="l">
              <a:spcAft>
                <a:spcPts val="1200"/>
              </a:spcAft>
            </a:pPr>
            <a:r>
              <a:rPr lang="cs-CZ" dirty="0">
                <a:latin typeface="Arial" charset="0"/>
                <a:sym typeface="Symbol" pitchFamily="18" charset="2"/>
              </a:rPr>
              <a:t>1856: odplutí 25 </a:t>
            </a:r>
            <a:r>
              <a:rPr lang="cs-CZ" dirty="0" err="1">
                <a:latin typeface="Arial" charset="0"/>
                <a:sym typeface="Symbol" pitchFamily="18" charset="2"/>
              </a:rPr>
              <a:t>Glassových</a:t>
            </a:r>
            <a:r>
              <a:rPr lang="cs-CZ" dirty="0">
                <a:latin typeface="Arial" charset="0"/>
                <a:sym typeface="Symbol" pitchFamily="18" charset="2"/>
              </a:rPr>
              <a:t> potomků do Ameriky, odjezd dalších 45 lidí s    </a:t>
            </a:r>
            <a:br>
              <a:rPr lang="cs-CZ" dirty="0">
                <a:latin typeface="Arial" charset="0"/>
                <a:sym typeface="Symbol" pitchFamily="18" charset="2"/>
              </a:rPr>
            </a:br>
            <a:r>
              <a:rPr lang="cs-CZ" dirty="0">
                <a:latin typeface="Arial" charset="0"/>
                <a:sym typeface="Symbol" pitchFamily="18" charset="2"/>
              </a:rPr>
              <a:t>          misionářem</a:t>
            </a:r>
          </a:p>
          <a:p>
            <a:pPr algn="l">
              <a:spcAft>
                <a:spcPts val="1200"/>
              </a:spcAft>
            </a:pPr>
            <a:r>
              <a:rPr lang="cs-CZ" dirty="0">
                <a:latin typeface="Arial" charset="0"/>
                <a:sym typeface="Symbol" pitchFamily="18" charset="2"/>
              </a:rPr>
              <a:t> 103 jed. (1855)  33 (1857) ... </a:t>
            </a:r>
            <a:r>
              <a:rPr lang="cs-CZ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1. </a:t>
            </a:r>
            <a:r>
              <a:rPr lang="cs-CZ" dirty="0" err="1">
                <a:solidFill>
                  <a:srgbClr val="E60000"/>
                </a:solidFill>
                <a:latin typeface="Arial" charset="0"/>
                <a:sym typeface="Symbol" pitchFamily="18" charset="2"/>
              </a:rPr>
              <a:t>bottleneck</a:t>
            </a:r>
            <a:endParaRPr lang="cs-CZ" dirty="0">
              <a:latin typeface="Arial" charset="0"/>
              <a:sym typeface="Symbol" pitchFamily="18" charset="2"/>
            </a:endParaRPr>
          </a:p>
        </p:txBody>
      </p:sp>
      <p:sp>
        <p:nvSpPr>
          <p:cNvPr id="58391" name="AutoShape 23"/>
          <p:cNvSpPr>
            <a:spLocks noChangeArrowheads="1"/>
          </p:cNvSpPr>
          <p:nvPr/>
        </p:nvSpPr>
        <p:spPr bwMode="auto">
          <a:xfrm>
            <a:off x="7095439" y="1664300"/>
            <a:ext cx="1476375" cy="481013"/>
          </a:xfrm>
          <a:prstGeom prst="wedgeRectCallout">
            <a:avLst>
              <a:gd name="adj1" fmla="val -50727"/>
              <a:gd name="adj2" fmla="val 16231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>
                <a:latin typeface="Arial" charset="0"/>
              </a:rPr>
              <a:t>1. bottleneck</a:t>
            </a:r>
          </a:p>
        </p:txBody>
      </p:sp>
      <p:sp>
        <p:nvSpPr>
          <p:cNvPr id="13" name="TextovéPole 12"/>
          <p:cNvSpPr txBox="1"/>
          <p:nvPr/>
        </p:nvSpPr>
        <p:spPr>
          <a:xfrm rot="16200000">
            <a:off x="11178" y="3909366"/>
            <a:ext cx="1277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itchFamily="34" charset="0"/>
                <a:cs typeface="Arial" pitchFamily="34" charset="0"/>
              </a:rPr>
              <a:t>% příspěvku</a:t>
            </a:r>
          </a:p>
          <a:p>
            <a:r>
              <a:rPr lang="cs-CZ" sz="1400" dirty="0">
                <a:latin typeface="Arial" pitchFamily="34" charset="0"/>
                <a:cs typeface="Arial" pitchFamily="34" charset="0"/>
              </a:rPr>
              <a:t>do genofondu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2136952" y="5009748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itchFamily="34" charset="0"/>
                <a:cs typeface="Arial" pitchFamily="34" charset="0"/>
              </a:rPr>
              <a:t>Zakladatel</a:t>
            </a:r>
          </a:p>
        </p:txBody>
      </p:sp>
      <p:sp>
        <p:nvSpPr>
          <p:cNvPr id="15" name="AutoShape 24"/>
          <p:cNvSpPr>
            <a:spLocks noChangeArrowheads="1"/>
          </p:cNvSpPr>
          <p:nvPr/>
        </p:nvSpPr>
        <p:spPr bwMode="auto">
          <a:xfrm>
            <a:off x="829705" y="2710249"/>
            <a:ext cx="1421370" cy="619039"/>
          </a:xfrm>
          <a:prstGeom prst="wedgeRectCallout">
            <a:avLst>
              <a:gd name="adj1" fmla="val -14100"/>
              <a:gd name="adj2" fmla="val 15993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snížení vlivu jedince  1 a 2</a:t>
            </a:r>
          </a:p>
        </p:txBody>
      </p:sp>
      <p:sp>
        <p:nvSpPr>
          <p:cNvPr id="16" name="AutoShape 24"/>
          <p:cNvSpPr>
            <a:spLocks noChangeArrowheads="1"/>
          </p:cNvSpPr>
          <p:nvPr/>
        </p:nvSpPr>
        <p:spPr bwMode="auto">
          <a:xfrm>
            <a:off x="2812334" y="2643473"/>
            <a:ext cx="1084163" cy="799071"/>
          </a:xfrm>
          <a:prstGeom prst="wedgeRectCallout">
            <a:avLst>
              <a:gd name="adj1" fmla="val -45029"/>
              <a:gd name="adj2" fmla="val 119436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zvýšení u  3,4,9,10,</a:t>
            </a:r>
            <a:br>
              <a:rPr lang="cs-CZ" sz="1600" dirty="0">
                <a:latin typeface="Arial" charset="0"/>
              </a:rPr>
            </a:br>
            <a:r>
              <a:rPr lang="cs-CZ" sz="1600" dirty="0">
                <a:latin typeface="Arial" charset="0"/>
              </a:rPr>
              <a:t>11,17,18</a:t>
            </a:r>
          </a:p>
        </p:txBody>
      </p:sp>
      <p:sp>
        <p:nvSpPr>
          <p:cNvPr id="18" name="AutoShape 24"/>
          <p:cNvSpPr>
            <a:spLocks noChangeArrowheads="1"/>
          </p:cNvSpPr>
          <p:nvPr/>
        </p:nvSpPr>
        <p:spPr bwMode="auto">
          <a:xfrm>
            <a:off x="354227" y="5395784"/>
            <a:ext cx="1795849" cy="605480"/>
          </a:xfrm>
          <a:prstGeom prst="wedgeRectCallout">
            <a:avLst>
              <a:gd name="adj1" fmla="val 41062"/>
              <a:gd name="adj2" fmla="val -13110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úplná ztráta  6,7,12-16,19,20</a:t>
            </a:r>
          </a:p>
        </p:txBody>
      </p:sp>
      <p:pic>
        <p:nvPicPr>
          <p:cNvPr id="19" name="Obrázek 9" descr="III.jpg"/>
          <p:cNvPicPr>
            <a:picLocks noChangeAspect="1"/>
          </p:cNvPicPr>
          <p:nvPr/>
        </p:nvPicPr>
        <p:blipFill>
          <a:blip r:embed="rId5" cstate="print"/>
          <a:srcRect t="49937"/>
          <a:stretch>
            <a:fillRect/>
          </a:stretch>
        </p:blipFill>
        <p:spPr bwMode="auto">
          <a:xfrm>
            <a:off x="5255397" y="4508497"/>
            <a:ext cx="3311954" cy="2165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AutoShape 24"/>
          <p:cNvSpPr>
            <a:spLocks noChangeArrowheads="1"/>
          </p:cNvSpPr>
          <p:nvPr/>
        </p:nvSpPr>
        <p:spPr bwMode="auto">
          <a:xfrm>
            <a:off x="3799445" y="5778842"/>
            <a:ext cx="1118544" cy="577850"/>
          </a:xfrm>
          <a:prstGeom prst="wedgeRectCallout">
            <a:avLst>
              <a:gd name="adj1" fmla="val 163391"/>
              <a:gd name="adj2" fmla="val -59613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výrazná změna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6824" y="1572186"/>
            <a:ext cx="5011484" cy="1931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ovéPole 17"/>
          <p:cNvSpPr txBox="1"/>
          <p:nvPr/>
        </p:nvSpPr>
        <p:spPr>
          <a:xfrm rot="16200000">
            <a:off x="-36526" y="2375771"/>
            <a:ext cx="1277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itchFamily="34" charset="0"/>
                <a:cs typeface="Arial" pitchFamily="34" charset="0"/>
              </a:rPr>
              <a:t>% příspěvku</a:t>
            </a:r>
          </a:p>
          <a:p>
            <a:r>
              <a:rPr lang="cs-CZ" sz="1400" dirty="0">
                <a:latin typeface="Arial" pitchFamily="34" charset="0"/>
                <a:cs typeface="Arial" pitchFamily="34" charset="0"/>
              </a:rPr>
              <a:t>do genofondu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2861182" y="3497668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itchFamily="34" charset="0"/>
                <a:cs typeface="Arial" pitchFamily="34" charset="0"/>
              </a:rPr>
              <a:t>Zakladatel</a:t>
            </a:r>
          </a:p>
        </p:txBody>
      </p:sp>
      <p:pic>
        <p:nvPicPr>
          <p:cNvPr id="10" name="Obrázek 9" descr="trista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8579" y="1959147"/>
            <a:ext cx="2944762" cy="206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92" name="AutoShape 24"/>
          <p:cNvSpPr>
            <a:spLocks noChangeArrowheads="1"/>
          </p:cNvSpPr>
          <p:nvPr/>
        </p:nvSpPr>
        <p:spPr bwMode="auto">
          <a:xfrm>
            <a:off x="7208108" y="4171821"/>
            <a:ext cx="1079157" cy="663789"/>
          </a:xfrm>
          <a:prstGeom prst="wedgeRectCallout">
            <a:avLst>
              <a:gd name="adj1" fmla="val -40507"/>
              <a:gd name="adj2" fmla="val -17796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růst</a:t>
            </a:r>
          </a:p>
          <a:p>
            <a:pPr algn="ctr"/>
            <a:r>
              <a:rPr lang="cs-CZ" sz="1600" dirty="0">
                <a:latin typeface="Arial" charset="0"/>
              </a:rPr>
              <a:t>populace</a:t>
            </a:r>
          </a:p>
        </p:txBody>
      </p:sp>
      <p:sp>
        <p:nvSpPr>
          <p:cNvPr id="15" name="AutoShape 24"/>
          <p:cNvSpPr>
            <a:spLocks noChangeArrowheads="1"/>
          </p:cNvSpPr>
          <p:nvPr/>
        </p:nvSpPr>
        <p:spPr bwMode="auto">
          <a:xfrm>
            <a:off x="5230350" y="4234248"/>
            <a:ext cx="1421370" cy="815547"/>
          </a:xfrm>
          <a:prstGeom prst="wedgeRectCallout">
            <a:avLst>
              <a:gd name="adj1" fmla="val -61474"/>
              <a:gd name="adj2" fmla="val -141396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noví zakladatelé 21-26</a:t>
            </a:r>
          </a:p>
        </p:txBody>
      </p:sp>
      <p:sp>
        <p:nvSpPr>
          <p:cNvPr id="16" name="AutoShape 24"/>
          <p:cNvSpPr>
            <a:spLocks noChangeArrowheads="1"/>
          </p:cNvSpPr>
          <p:nvPr/>
        </p:nvSpPr>
        <p:spPr bwMode="auto">
          <a:xfrm>
            <a:off x="2246893" y="1405910"/>
            <a:ext cx="1367483" cy="605480"/>
          </a:xfrm>
          <a:prstGeom prst="wedgeRectCallout">
            <a:avLst>
              <a:gd name="adj1" fmla="val -19876"/>
              <a:gd name="adj2" fmla="val 10562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minimální změna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574675" y="319088"/>
            <a:ext cx="7987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dirty="0">
                <a:latin typeface="Arial" charset="0"/>
                <a:sym typeface="Symbol" pitchFamily="18" charset="2"/>
              </a:rPr>
              <a:t>1857–1884: růst populace  konzervace změn vyvolaných předchozím </a:t>
            </a:r>
            <a:br>
              <a:rPr lang="cs-CZ" dirty="0">
                <a:latin typeface="Arial" charset="0"/>
                <a:sym typeface="Symbol" pitchFamily="18" charset="2"/>
              </a:rPr>
            </a:br>
            <a:r>
              <a:rPr lang="cs-CZ" dirty="0">
                <a:latin typeface="Arial" charset="0"/>
                <a:sym typeface="Symbol" pitchFamily="18" charset="2"/>
              </a:rPr>
              <a:t>	</a:t>
            </a:r>
            <a:r>
              <a:rPr lang="cs-CZ" dirty="0" err="1">
                <a:latin typeface="Arial" charset="0"/>
                <a:sym typeface="Symbol" pitchFamily="18" charset="2"/>
              </a:rPr>
              <a:t>bottleneckem</a:t>
            </a:r>
            <a:r>
              <a:rPr lang="cs-CZ" dirty="0">
                <a:latin typeface="Arial" charset="0"/>
                <a:sym typeface="Symbol" pitchFamily="18" charset="2"/>
              </a:rPr>
              <a:t> </a:t>
            </a:r>
            <a:r>
              <a:rPr lang="cs-CZ" dirty="0">
                <a:latin typeface="Arial" charset="0"/>
                <a:sym typeface="Symbol"/>
              </a:rPr>
              <a:t> méně změn během 27 let než během 2 let 1855–1857</a:t>
            </a:r>
            <a:endParaRPr lang="cs-CZ" dirty="0">
              <a:latin typeface="Arial" charset="0"/>
              <a:sym typeface="Symbol" pitchFamily="18" charset="2"/>
            </a:endParaRPr>
          </a:p>
        </p:txBody>
      </p:sp>
      <p:pic>
        <p:nvPicPr>
          <p:cNvPr id="22" name="Obrázek 9" descr="III.jpg"/>
          <p:cNvPicPr>
            <a:picLocks noChangeAspect="1"/>
          </p:cNvPicPr>
          <p:nvPr/>
        </p:nvPicPr>
        <p:blipFill>
          <a:blip r:embed="rId5" cstate="print"/>
          <a:srcRect t="49937"/>
          <a:stretch>
            <a:fillRect/>
          </a:stretch>
        </p:blipFill>
        <p:spPr bwMode="auto">
          <a:xfrm>
            <a:off x="1062336" y="4253125"/>
            <a:ext cx="3311954" cy="2165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AutoShape 24"/>
          <p:cNvSpPr>
            <a:spLocks noChangeArrowheads="1"/>
          </p:cNvSpPr>
          <p:nvPr/>
        </p:nvSpPr>
        <p:spPr bwMode="auto">
          <a:xfrm>
            <a:off x="4856204" y="5535829"/>
            <a:ext cx="1367483" cy="605480"/>
          </a:xfrm>
          <a:prstGeom prst="wedgeRectCallout">
            <a:avLst>
              <a:gd name="adj1" fmla="val -80117"/>
              <a:gd name="adj2" fmla="val -8659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minimální změna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" y="2119256"/>
            <a:ext cx="5106638" cy="3573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574675" y="319088"/>
            <a:ext cx="8358530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540000">
              <a:spcAft>
                <a:spcPts val="1200"/>
              </a:spcAft>
            </a:pPr>
            <a:r>
              <a:rPr lang="cs-CZ" dirty="0">
                <a:latin typeface="Arial" charset="0"/>
                <a:sym typeface="Symbol" pitchFamily="18" charset="2"/>
              </a:rPr>
              <a:t>1884–1891: utonutí 15 mužů, zbyli pouze 4 dospělí, z nich 2 velmi staří („Island </a:t>
            </a:r>
            <a:br>
              <a:rPr lang="cs-CZ" dirty="0">
                <a:latin typeface="Arial" charset="0"/>
                <a:sym typeface="Symbol" pitchFamily="18" charset="2"/>
              </a:rPr>
            </a:br>
            <a:r>
              <a:rPr lang="cs-CZ" dirty="0">
                <a:latin typeface="Arial" charset="0"/>
                <a:sym typeface="Symbol" pitchFamily="18" charset="2"/>
              </a:rPr>
              <a:t>	</a:t>
            </a:r>
            <a:r>
              <a:rPr lang="cs-CZ" dirty="0" err="1">
                <a:latin typeface="Arial" charset="0"/>
                <a:sym typeface="Symbol" pitchFamily="18" charset="2"/>
              </a:rPr>
              <a:t>of</a:t>
            </a:r>
            <a:r>
              <a:rPr lang="cs-CZ" dirty="0">
                <a:latin typeface="Arial" charset="0"/>
                <a:sym typeface="Symbol" pitchFamily="18" charset="2"/>
              </a:rPr>
              <a:t> </a:t>
            </a:r>
            <a:r>
              <a:rPr lang="cs-CZ" dirty="0" err="1">
                <a:latin typeface="Arial" charset="0"/>
                <a:sym typeface="Symbol" pitchFamily="18" charset="2"/>
              </a:rPr>
              <a:t>Widows</a:t>
            </a:r>
            <a:r>
              <a:rPr lang="cs-CZ" dirty="0">
                <a:latin typeface="Arial" charset="0"/>
                <a:sym typeface="Symbol" pitchFamily="18" charset="2"/>
              </a:rPr>
              <a:t>“)  odplutí mnoha vdov s dětmi   </a:t>
            </a:r>
          </a:p>
          <a:p>
            <a:pPr algn="l" defTabSz="540000">
              <a:spcAft>
                <a:spcPts val="1200"/>
              </a:spcAft>
            </a:pPr>
            <a:r>
              <a:rPr lang="cs-CZ" dirty="0">
                <a:latin typeface="Arial" charset="0"/>
                <a:sym typeface="Symbol" pitchFamily="18" charset="2"/>
              </a:rPr>
              <a:t> 106 jed. (1884)  </a:t>
            </a:r>
            <a:r>
              <a:rPr lang="en-US" dirty="0">
                <a:latin typeface="Arial" charset="0"/>
                <a:sym typeface="Symbol" pitchFamily="18" charset="2"/>
              </a:rPr>
              <a:t>59</a:t>
            </a:r>
            <a:r>
              <a:rPr lang="cs-CZ" dirty="0">
                <a:latin typeface="Arial" charset="0"/>
                <a:sym typeface="Symbol" pitchFamily="18" charset="2"/>
              </a:rPr>
              <a:t> (1891) ... </a:t>
            </a:r>
            <a:r>
              <a:rPr lang="cs-CZ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2. </a:t>
            </a:r>
            <a:r>
              <a:rPr lang="cs-CZ" dirty="0" err="1">
                <a:solidFill>
                  <a:srgbClr val="E60000"/>
                </a:solidFill>
                <a:latin typeface="Arial" charset="0"/>
                <a:sym typeface="Symbol" pitchFamily="18" charset="2"/>
              </a:rPr>
              <a:t>bottleneck</a:t>
            </a:r>
            <a:endParaRPr lang="cs-CZ" dirty="0">
              <a:latin typeface="Arial" charset="0"/>
              <a:sym typeface="Symbol" pitchFamily="18" charset="2"/>
            </a:endParaRPr>
          </a:p>
        </p:txBody>
      </p:sp>
      <p:pic>
        <p:nvPicPr>
          <p:cNvPr id="8" name="Obrázek 7" descr="trista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8579" y="1959147"/>
            <a:ext cx="2944762" cy="206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93" name="AutoShape 25"/>
          <p:cNvSpPr>
            <a:spLocks noChangeArrowheads="1"/>
          </p:cNvSpPr>
          <p:nvPr/>
        </p:nvSpPr>
        <p:spPr bwMode="auto">
          <a:xfrm>
            <a:off x="7562765" y="1603202"/>
            <a:ext cx="1476375" cy="481013"/>
          </a:xfrm>
          <a:prstGeom prst="wedgeRectCallout">
            <a:avLst>
              <a:gd name="adj1" fmla="val -23085"/>
              <a:gd name="adj2" fmla="val 18693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>
                <a:latin typeface="Arial" charset="0"/>
              </a:rPr>
              <a:t>2. bottleneck</a:t>
            </a:r>
          </a:p>
        </p:txBody>
      </p:sp>
      <p:sp>
        <p:nvSpPr>
          <p:cNvPr id="58392" name="AutoShape 24"/>
          <p:cNvSpPr>
            <a:spLocks noChangeArrowheads="1"/>
          </p:cNvSpPr>
          <p:nvPr/>
        </p:nvSpPr>
        <p:spPr bwMode="auto">
          <a:xfrm>
            <a:off x="7398437" y="4221249"/>
            <a:ext cx="1536700" cy="430212"/>
          </a:xfrm>
          <a:prstGeom prst="wedgeRectCallout">
            <a:avLst>
              <a:gd name="adj1" fmla="val 24958"/>
              <a:gd name="adj2" fmla="val -38975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>
                <a:latin typeface="Arial" charset="0"/>
              </a:rPr>
              <a:t>růst populace</a:t>
            </a:r>
          </a:p>
        </p:txBody>
      </p:sp>
      <p:sp>
        <p:nvSpPr>
          <p:cNvPr id="12" name="TextovéPole 11"/>
          <p:cNvSpPr txBox="1"/>
          <p:nvPr/>
        </p:nvSpPr>
        <p:spPr>
          <a:xfrm rot="16200000">
            <a:off x="-568911" y="3646311"/>
            <a:ext cx="2313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itchFamily="34" charset="0"/>
                <a:cs typeface="Arial" pitchFamily="34" charset="0"/>
              </a:rPr>
              <a:t>% příspěvku do genofondu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3008200" y="5675909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itchFamily="34" charset="0"/>
                <a:cs typeface="Arial" pitchFamily="34" charset="0"/>
              </a:rPr>
              <a:t>Zakladatel</a:t>
            </a:r>
          </a:p>
        </p:txBody>
      </p:sp>
      <p:sp>
        <p:nvSpPr>
          <p:cNvPr id="14" name="AutoShape 24"/>
          <p:cNvSpPr>
            <a:spLocks noChangeArrowheads="1"/>
          </p:cNvSpPr>
          <p:nvPr/>
        </p:nvSpPr>
        <p:spPr bwMode="auto">
          <a:xfrm>
            <a:off x="2149214" y="1805443"/>
            <a:ext cx="1421370" cy="602563"/>
          </a:xfrm>
          <a:prstGeom prst="wedgeRectCallout">
            <a:avLst>
              <a:gd name="adj1" fmla="val -18034"/>
              <a:gd name="adj2" fmla="val 11210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snížení vlivu jedinců 9,10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574675" y="6160823"/>
            <a:ext cx="4442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Arial" charset="0"/>
                <a:sym typeface="Symbol" pitchFamily="18" charset="2"/>
              </a:rPr>
              <a:t>následující růst opět „konzervoval“ změny</a:t>
            </a:r>
            <a:endParaRPr lang="cs-CZ" dirty="0"/>
          </a:p>
        </p:txBody>
      </p:sp>
      <p:sp>
        <p:nvSpPr>
          <p:cNvPr id="16" name="AutoShape 24"/>
          <p:cNvSpPr>
            <a:spLocks noChangeArrowheads="1"/>
          </p:cNvSpPr>
          <p:nvPr/>
        </p:nvSpPr>
        <p:spPr bwMode="auto">
          <a:xfrm>
            <a:off x="4813514" y="1675140"/>
            <a:ext cx="1225463" cy="577850"/>
          </a:xfrm>
          <a:prstGeom prst="wedgeRectCallout">
            <a:avLst>
              <a:gd name="adj1" fmla="val -38182"/>
              <a:gd name="adj2" fmla="val 11858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zvýšení u 3,4,22</a:t>
            </a:r>
          </a:p>
        </p:txBody>
      </p:sp>
      <p:sp>
        <p:nvSpPr>
          <p:cNvPr id="18" name="AutoShape 24"/>
          <p:cNvSpPr>
            <a:spLocks noChangeArrowheads="1"/>
          </p:cNvSpPr>
          <p:nvPr/>
        </p:nvSpPr>
        <p:spPr bwMode="auto">
          <a:xfrm>
            <a:off x="4545543" y="3762946"/>
            <a:ext cx="1449859" cy="605480"/>
          </a:xfrm>
          <a:prstGeom prst="wedgeRectCallout">
            <a:avLst>
              <a:gd name="adj1" fmla="val -37263"/>
              <a:gd name="adj2" fmla="val -11772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úplná ztráta  21,24-26</a:t>
            </a:r>
          </a:p>
        </p:txBody>
      </p:sp>
      <p:sp>
        <p:nvSpPr>
          <p:cNvPr id="19" name="AutoShape 24"/>
          <p:cNvSpPr>
            <a:spLocks noChangeArrowheads="1"/>
          </p:cNvSpPr>
          <p:nvPr/>
        </p:nvSpPr>
        <p:spPr bwMode="auto">
          <a:xfrm>
            <a:off x="5869554" y="5309046"/>
            <a:ext cx="1367483" cy="605480"/>
          </a:xfrm>
          <a:prstGeom prst="wedgeRectCallout">
            <a:avLst>
              <a:gd name="adj1" fmla="val -112045"/>
              <a:gd name="adj2" fmla="val -95734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minimální změna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8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92" grpId="0" animBg="1"/>
      <p:bldP spid="14" grpId="0" animBg="1"/>
      <p:bldP spid="15" grpId="0"/>
      <p:bldP spid="16" grpId="0" animBg="1"/>
      <p:bldP spid="18" grpId="0" animBg="1"/>
      <p:bldP spid="1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851" y="989721"/>
            <a:ext cx="3730117" cy="256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1047565" y="337351"/>
            <a:ext cx="3924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Inbreeding </a:t>
            </a:r>
            <a:r>
              <a:rPr lang="en-US" sz="20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na</a:t>
            </a:r>
            <a:r>
              <a:rPr lang="en-US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Tristan </a:t>
            </a:r>
            <a:r>
              <a:rPr lang="en-US" sz="20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da</a:t>
            </a:r>
            <a:r>
              <a:rPr lang="en-US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Cunha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5" name="AutoShape 24"/>
          <p:cNvSpPr>
            <a:spLocks noChangeArrowheads="1"/>
          </p:cNvSpPr>
          <p:nvPr/>
        </p:nvSpPr>
        <p:spPr bwMode="auto">
          <a:xfrm>
            <a:off x="1274135" y="1842377"/>
            <a:ext cx="867054" cy="408372"/>
          </a:xfrm>
          <a:prstGeom prst="wedgeRectCallout">
            <a:avLst>
              <a:gd name="adj1" fmla="val 72503"/>
              <a:gd name="adj2" fmla="val 3441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růst </a:t>
            </a:r>
            <a:r>
              <a:rPr lang="cs-CZ" sz="1600" i="1" dirty="0">
                <a:latin typeface="Arial" charset="0"/>
              </a:rPr>
              <a:t>F</a:t>
            </a:r>
            <a:endParaRPr lang="cs-CZ" sz="1600" dirty="0">
              <a:latin typeface="Arial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015884" y="1411550"/>
            <a:ext cx="40559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Přes výběr nejméně příbuzného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partnera (tabu incestu), tj.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 0, </a:t>
            </a:r>
          </a:p>
          <a:p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míra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autozygotnosti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(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 rostla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Šipka doprava 7"/>
          <p:cNvSpPr/>
          <p:nvPr/>
        </p:nvSpPr>
        <p:spPr>
          <a:xfrm rot="19365551">
            <a:off x="2409712" y="1312434"/>
            <a:ext cx="903642" cy="290456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7013986" y="2818504"/>
            <a:ext cx="8114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0" dirty="0">
                <a:solidFill>
                  <a:srgbClr val="DE0000"/>
                </a:solidFill>
                <a:latin typeface="Arial Black" pitchFamily="34" charset="0"/>
              </a:rPr>
              <a:t>?</a:t>
            </a:r>
          </a:p>
        </p:txBody>
      </p:sp>
      <p:pic>
        <p:nvPicPr>
          <p:cNvPr id="10" name="Picture 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38039" y="3925178"/>
            <a:ext cx="3632200" cy="230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63"/>
          <p:cNvSpPr txBox="1">
            <a:spLocks noChangeArrowheads="1"/>
          </p:cNvSpPr>
          <p:nvPr/>
        </p:nvSpPr>
        <p:spPr bwMode="auto">
          <a:xfrm>
            <a:off x="6446139" y="5889017"/>
            <a:ext cx="158569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 dirty="0" err="1">
                <a:latin typeface="Arial" pitchFamily="34" charset="0"/>
                <a:cs typeface="Arial" pitchFamily="34" charset="0"/>
              </a:rPr>
              <a:t>Gazella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i="1" dirty="0" err="1">
                <a:latin typeface="Arial" pitchFamily="34" charset="0"/>
                <a:cs typeface="Arial" pitchFamily="34" charset="0"/>
              </a:rPr>
              <a:t>spekei</a:t>
            </a:r>
            <a:endParaRPr lang="cs-CZ" sz="16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851" y="989721"/>
            <a:ext cx="3730117" cy="256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6655" y="3892921"/>
            <a:ext cx="53721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1047565" y="337351"/>
            <a:ext cx="3924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Inbreeding </a:t>
            </a:r>
            <a:r>
              <a:rPr lang="en-US" sz="20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na</a:t>
            </a:r>
            <a:r>
              <a:rPr lang="en-US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Tristan </a:t>
            </a:r>
            <a:r>
              <a:rPr lang="en-US" sz="20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da</a:t>
            </a:r>
            <a:r>
              <a:rPr lang="en-US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Cunha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5" name="AutoShape 24"/>
          <p:cNvSpPr>
            <a:spLocks noChangeArrowheads="1"/>
          </p:cNvSpPr>
          <p:nvPr/>
        </p:nvSpPr>
        <p:spPr bwMode="auto">
          <a:xfrm>
            <a:off x="1274135" y="1842377"/>
            <a:ext cx="867054" cy="408372"/>
          </a:xfrm>
          <a:prstGeom prst="wedgeRectCallout">
            <a:avLst>
              <a:gd name="adj1" fmla="val 72503"/>
              <a:gd name="adj2" fmla="val 3441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růst </a:t>
            </a:r>
            <a:r>
              <a:rPr lang="cs-CZ" sz="1600" i="1" dirty="0">
                <a:latin typeface="Arial" charset="0"/>
              </a:rPr>
              <a:t>F</a:t>
            </a:r>
            <a:endParaRPr lang="cs-CZ" sz="1600" dirty="0">
              <a:latin typeface="Arial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015884" y="1411550"/>
            <a:ext cx="36615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Přes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outbreedingovou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strategii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(výběr nejméně příbuzného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partnera), tj.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 0, míra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autozygotnosti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(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 rostla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AutoShape 24"/>
          <p:cNvSpPr>
            <a:spLocks noChangeArrowheads="1"/>
          </p:cNvSpPr>
          <p:nvPr/>
        </p:nvSpPr>
        <p:spPr bwMode="auto">
          <a:xfrm>
            <a:off x="6846674" y="4984309"/>
            <a:ext cx="1802951" cy="658425"/>
          </a:xfrm>
          <a:prstGeom prst="wedgeRectCallout">
            <a:avLst>
              <a:gd name="adj1" fmla="val -81942"/>
              <a:gd name="adj2" fmla="val -3996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k dispozici žádná nepříbuzná žena!</a:t>
            </a:r>
          </a:p>
        </p:txBody>
      </p:sp>
      <p:sp>
        <p:nvSpPr>
          <p:cNvPr id="8" name="Šipka doprava 7"/>
          <p:cNvSpPr/>
          <p:nvPr/>
        </p:nvSpPr>
        <p:spPr>
          <a:xfrm rot="19365551">
            <a:off x="2409712" y="1312434"/>
            <a:ext cx="903642" cy="290456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7013986" y="2818504"/>
            <a:ext cx="8114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0" dirty="0">
                <a:solidFill>
                  <a:srgbClr val="DE0000"/>
                </a:solidFill>
                <a:latin typeface="Arial Black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574675" y="319088"/>
            <a:ext cx="78790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Simulace hodu mincí: pravděpodobnost, že padne hlava, stále 0,5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pokud v jedné generaci změna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0,5 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p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0,6 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Pr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(H)  0,5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574675" y="1487056"/>
            <a:ext cx="6884416" cy="6617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304704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 – 4 = A, 5 – 9 = 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1059946850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0,4 </a:t>
            </a:r>
            <a:r>
              <a:rPr lang="cs-CZ" sz="2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/>
              </a:rPr>
              <a:t> 0 – 3 = A, 4 – 9 = a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biology.gsu.edu/houghton/2107%20'08/Figures/Chapter22/figure22.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7413" y="864243"/>
            <a:ext cx="6019800" cy="4229101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565150" y="568411"/>
            <a:ext cx="2295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 err="1">
                <a:latin typeface="Arial" pitchFamily="34" charset="0"/>
                <a:cs typeface="Arial" pitchFamily="34" charset="0"/>
              </a:rPr>
              <a:t>Drosophila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- Havaj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74675" y="4230129"/>
            <a:ext cx="532549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páření s více samci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dlouhodobé uchování spermatu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disperze větrem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velikost zakladatelské populace  max. 4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volná nika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10–100-násobný růst populace 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443416" y="198909"/>
            <a:ext cx="2614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Efekt zakladatele:</a:t>
            </a:r>
          </a:p>
        </p:txBody>
      </p:sp>
      <p:sp>
        <p:nvSpPr>
          <p:cNvPr id="6" name="AutoShape 24"/>
          <p:cNvSpPr>
            <a:spLocks noChangeArrowheads="1"/>
          </p:cNvSpPr>
          <p:nvPr/>
        </p:nvSpPr>
        <p:spPr bwMode="auto">
          <a:xfrm>
            <a:off x="1397789" y="1331085"/>
            <a:ext cx="974710" cy="658425"/>
          </a:xfrm>
          <a:prstGeom prst="wedgeRectCallout">
            <a:avLst>
              <a:gd name="adj1" fmla="val 88556"/>
              <a:gd name="adj2" fmla="val 35604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počet druhů</a:t>
            </a:r>
          </a:p>
        </p:txBody>
      </p:sp>
      <p:sp>
        <p:nvSpPr>
          <p:cNvPr id="7" name="AutoShape 24"/>
          <p:cNvSpPr>
            <a:spLocks noChangeArrowheads="1"/>
          </p:cNvSpPr>
          <p:nvPr/>
        </p:nvSpPr>
        <p:spPr bwMode="auto">
          <a:xfrm>
            <a:off x="2717198" y="3310011"/>
            <a:ext cx="1696594" cy="920118"/>
          </a:xfrm>
          <a:prstGeom prst="wedgeRectCallout">
            <a:avLst>
              <a:gd name="adj1" fmla="val 87071"/>
              <a:gd name="adj2" fmla="val 14806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počet zakladatelských událostí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503238" y="1064137"/>
            <a:ext cx="8577263" cy="200054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Julianne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Imperato-McGinley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1974: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2400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algn="l" defTabSz="540000">
              <a:spcAft>
                <a:spcPts val="12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Las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Salinas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Dominikánská republika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vysoká frekvence výskytu endokrinologické poruchy 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guevedoces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(= „koule ve 12“),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machihembras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(= „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ženomuž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“).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487827" y="297763"/>
            <a:ext cx="2614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Efekt zakladatele:</a:t>
            </a: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CF8387EB-F9C4-4E1A-9AC8-CBE7D34A266F}"/>
              </a:ext>
            </a:extLst>
          </p:cNvPr>
          <p:cNvGrpSpPr/>
          <p:nvPr/>
        </p:nvGrpSpPr>
        <p:grpSpPr>
          <a:xfrm>
            <a:off x="2856166" y="3229442"/>
            <a:ext cx="4096144" cy="3330795"/>
            <a:chOff x="3054573" y="3369394"/>
            <a:chExt cx="4096144" cy="3330795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0E4F4D4B-FCF4-4D28-9E64-81290E933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4573" y="3369394"/>
              <a:ext cx="4096144" cy="3330795"/>
            </a:xfrm>
            <a:prstGeom prst="rect">
              <a:avLst/>
            </a:prstGeom>
          </p:spPr>
        </p:pic>
        <p:sp>
          <p:nvSpPr>
            <p:cNvPr id="4" name="Ovál 3">
              <a:extLst>
                <a:ext uri="{FF2B5EF4-FFF2-40B4-BE49-F238E27FC236}">
                  <a16:creationId xmlns:a16="http://schemas.microsoft.com/office/drawing/2014/main" id="{042076D5-819B-4C3E-9835-9B54CAEB9ED2}"/>
                </a:ext>
              </a:extLst>
            </p:cNvPr>
            <p:cNvSpPr/>
            <p:nvPr/>
          </p:nvSpPr>
          <p:spPr>
            <a:xfrm>
              <a:off x="3869531" y="5498306"/>
              <a:ext cx="144000" cy="142875"/>
            </a:xfrm>
            <a:prstGeom prst="ellipse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9153792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4" descr="http://jetzt.sueddeutsche.de/upl/images/user/be/bergerac/text/regular/704124.jpg"/>
          <p:cNvPicPr>
            <a:picLocks noChangeAspect="1" noChangeArrowheads="1"/>
          </p:cNvPicPr>
          <p:nvPr/>
        </p:nvPicPr>
        <p:blipFill>
          <a:blip r:embed="rId3" cstate="print"/>
          <a:srcRect l="2998" t="11121" r="14635"/>
          <a:stretch>
            <a:fillRect/>
          </a:stretch>
        </p:blipFill>
        <p:spPr bwMode="auto">
          <a:xfrm>
            <a:off x="5477991" y="1169773"/>
            <a:ext cx="3410926" cy="489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6" descr="http://www.mojaprostata.sk/source/image/historia/historia_img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875" y="1489075"/>
            <a:ext cx="4476750" cy="456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565150" y="580912"/>
            <a:ext cx="1638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latin typeface="Arial" pitchFamily="34" charset="0"/>
                <a:cs typeface="Arial" pitchFamily="34" charset="0"/>
              </a:rPr>
              <a:t>guevedoces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5" name="Obdélník 4"/>
          <p:cNvSpPr/>
          <p:nvPr/>
        </p:nvSpPr>
        <p:spPr>
          <a:xfrm>
            <a:off x="5301343" y="4027714"/>
            <a:ext cx="3712028" cy="2242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4" descr="http://jetzt.sueddeutsche.de/upl/images/user/be/bergerac/text/regular/704124.jpg"/>
          <p:cNvPicPr>
            <a:picLocks noChangeAspect="1" noChangeArrowheads="1"/>
          </p:cNvPicPr>
          <p:nvPr/>
        </p:nvPicPr>
        <p:blipFill>
          <a:blip r:embed="rId3" cstate="print"/>
          <a:srcRect l="2998" t="11121" r="14635"/>
          <a:stretch>
            <a:fillRect/>
          </a:stretch>
        </p:blipFill>
        <p:spPr bwMode="auto">
          <a:xfrm>
            <a:off x="5477991" y="1169773"/>
            <a:ext cx="3410926" cy="489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6" descr="http://www.mojaprostata.sk/source/image/historia/historia_img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875" y="1489075"/>
            <a:ext cx="4476750" cy="456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565150" y="580912"/>
            <a:ext cx="1638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latin typeface="Arial" pitchFamily="34" charset="0"/>
                <a:cs typeface="Arial" pitchFamily="34" charset="0"/>
              </a:rPr>
              <a:t>guevedoces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503238" y="319088"/>
            <a:ext cx="8577263" cy="5940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solidFill>
                  <a:srgbClr val="C00000"/>
                </a:solidFill>
                <a:latin typeface="Arial" charset="0"/>
                <a:sym typeface="Symbol" pitchFamily="18" charset="2"/>
              </a:rPr>
              <a:t>enzym 5--reduktáza 2:</a:t>
            </a:r>
          </a:p>
          <a:p>
            <a:pPr algn="l" defTabSz="540000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katalýza změny testosteronu na </a:t>
            </a:r>
            <a:r>
              <a:rPr lang="cs-CZ" sz="2000" dirty="0" err="1">
                <a:latin typeface="Arial" charset="0"/>
                <a:sym typeface="Symbol" pitchFamily="18" charset="2"/>
              </a:rPr>
              <a:t>dihydrotestosteron</a:t>
            </a:r>
            <a:r>
              <a:rPr lang="cs-CZ" sz="2000" dirty="0">
                <a:latin typeface="Arial" charset="0"/>
                <a:sym typeface="Symbol" pitchFamily="18" charset="2"/>
              </a:rPr>
              <a:t> (DHT):</a:t>
            </a:r>
          </a:p>
          <a:p>
            <a:pPr algn="l" defTabSz="540000">
              <a:spcAft>
                <a:spcPts val="1200"/>
              </a:spcAft>
            </a:pPr>
            <a:endParaRPr lang="cs-CZ" sz="2000" dirty="0">
              <a:latin typeface="Arial" charset="0"/>
              <a:sym typeface="Symbol" pitchFamily="18" charset="2"/>
            </a:endParaRPr>
          </a:p>
          <a:p>
            <a:pPr algn="l" defTabSz="540000">
              <a:spcAft>
                <a:spcPts val="1200"/>
              </a:spcAft>
            </a:pPr>
            <a:endParaRPr lang="cs-CZ" sz="2000" dirty="0">
              <a:latin typeface="Arial" charset="0"/>
              <a:sym typeface="Symbol" pitchFamily="18" charset="2"/>
            </a:endParaRPr>
          </a:p>
          <a:p>
            <a:pPr algn="l" defTabSz="540000">
              <a:spcAft>
                <a:spcPts val="1200"/>
              </a:spcAft>
            </a:pPr>
            <a:endParaRPr lang="cs-CZ" sz="2000" dirty="0">
              <a:latin typeface="Arial" charset="0"/>
              <a:sym typeface="Symbol" pitchFamily="18" charset="2"/>
            </a:endParaRPr>
          </a:p>
          <a:p>
            <a:pPr algn="l" defTabSz="540000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 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	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substituce T  C v 5. exonu  TGG (Trp)  CGG (Arg) na 246. pozici</a:t>
            </a:r>
          </a:p>
          <a:p>
            <a:pPr marL="342900" indent="-342900" algn="l" defTabSz="540000">
              <a:spcAft>
                <a:spcPts val="1200"/>
              </a:spcAft>
              <a:buFont typeface="Symbol" panose="05050102010706020507" pitchFamily="18" charset="2"/>
              <a:buChar char="Þ"/>
            </a:pPr>
            <a:r>
              <a:rPr lang="cs-CZ" sz="2000" dirty="0">
                <a:latin typeface="Arial" charset="0"/>
                <a:sym typeface="Symbol" pitchFamily="18" charset="2"/>
              </a:rPr>
              <a:t>nízká aktivita mutantního enzymu </a:t>
            </a:r>
          </a:p>
          <a:p>
            <a:pPr marL="342900" indent="-342900" algn="l" defTabSz="540000">
              <a:spcAft>
                <a:spcPts val="1200"/>
              </a:spcAft>
              <a:buFont typeface="Symbol" panose="05050102010706020507" pitchFamily="18" charset="2"/>
              <a:buChar char="Þ"/>
            </a:pPr>
            <a:r>
              <a:rPr lang="cs-CZ" sz="2000" dirty="0">
                <a:latin typeface="Arial" charset="0"/>
                <a:sym typeface="Symbol" pitchFamily="18" charset="2"/>
              </a:rPr>
              <a:t>homozygotní chlapci mají </a:t>
            </a:r>
            <a:r>
              <a:rPr lang="cs-CZ" sz="2000" dirty="0" err="1">
                <a:latin typeface="Arial" charset="0"/>
                <a:sym typeface="Symbol" pitchFamily="18" charset="2"/>
              </a:rPr>
              <a:t>testes</a:t>
            </a:r>
            <a:r>
              <a:rPr lang="cs-CZ" sz="2000" dirty="0">
                <a:latin typeface="Arial" charset="0"/>
                <a:sym typeface="Symbol" pitchFamily="18" charset="2"/>
              </a:rPr>
              <a:t>, ale ostatní znaky dívčí</a:t>
            </a:r>
          </a:p>
          <a:p>
            <a:pPr algn="l" defTabSz="540000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v pubertě zvýšená produkce testosteronu  změna v muže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endParaRPr lang="cs-CZ" sz="2000" dirty="0">
              <a:latin typeface="Arial" charset="0"/>
              <a:sym typeface="Symbol" pitchFamily="18" charset="2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err="1">
                <a:solidFill>
                  <a:srgbClr val="000099"/>
                </a:solidFill>
                <a:latin typeface="Arial" charset="0"/>
                <a:sym typeface="Symbol" pitchFamily="18" charset="2"/>
              </a:rPr>
              <a:t>Altagracia</a:t>
            </a:r>
            <a:r>
              <a:rPr lang="cs-CZ" sz="2000" dirty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  <a:sym typeface="Symbol" pitchFamily="18" charset="2"/>
              </a:rPr>
              <a:t>Carrasco</a:t>
            </a:r>
            <a:r>
              <a:rPr lang="cs-CZ" sz="2000" dirty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:</a:t>
            </a:r>
            <a:r>
              <a:rPr lang="cs-CZ" sz="2000" dirty="0">
                <a:latin typeface="Arial" charset="0"/>
                <a:sym typeface="Symbol" pitchFamily="18" charset="2"/>
              </a:rPr>
              <a:t> heterozygotní pro substituci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 několik potomků minimálně se 4 muži</a:t>
            </a:r>
          </a:p>
        </p:txBody>
      </p:sp>
      <p:pic>
        <p:nvPicPr>
          <p:cNvPr id="1026" name="Picture 2" descr="Image result for testosterone dihydrotestosterone">
            <a:extLst>
              <a:ext uri="{FF2B5EF4-FFF2-40B4-BE49-F238E27FC236}">
                <a16:creationId xmlns:a16="http://schemas.microsoft.com/office/drawing/2014/main" id="{95DA4440-35FE-463D-9079-2619127D8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08" y="1493180"/>
            <a:ext cx="4572000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4">
            <a:extLst>
              <a:ext uri="{FF2B5EF4-FFF2-40B4-BE49-F238E27FC236}">
                <a16:creationId xmlns:a16="http://schemas.microsoft.com/office/drawing/2014/main" id="{0658B14E-8725-4879-A949-A8DD65F0B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084" y="1649142"/>
            <a:ext cx="974710" cy="658425"/>
          </a:xfrm>
          <a:prstGeom prst="wedgeRectCallout">
            <a:avLst>
              <a:gd name="adj1" fmla="val 97860"/>
              <a:gd name="adj2" fmla="val 3136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vývoj </a:t>
            </a:r>
            <a:r>
              <a:rPr lang="cs-CZ" sz="1600" dirty="0" err="1">
                <a:latin typeface="Arial" charset="0"/>
              </a:rPr>
              <a:t>testes</a:t>
            </a:r>
            <a:endParaRPr lang="cs-CZ" sz="1600" dirty="0">
              <a:latin typeface="Arial" charset="0"/>
            </a:endParaRPr>
          </a:p>
        </p:txBody>
      </p:sp>
      <p:sp>
        <p:nvSpPr>
          <p:cNvPr id="7" name="AutoShape 24">
            <a:extLst>
              <a:ext uri="{FF2B5EF4-FFF2-40B4-BE49-F238E27FC236}">
                <a16:creationId xmlns:a16="http://schemas.microsoft.com/office/drawing/2014/main" id="{FFB83410-F45A-4769-A359-DB6084ABC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8770" y="1649141"/>
            <a:ext cx="1906438" cy="895652"/>
          </a:xfrm>
          <a:prstGeom prst="wedgeRectCallout">
            <a:avLst>
              <a:gd name="adj1" fmla="val -69108"/>
              <a:gd name="adj2" fmla="val 18846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vývoj sekundárních pohlavních znaků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Skupina 19"/>
          <p:cNvGrpSpPr/>
          <p:nvPr/>
        </p:nvGrpSpPr>
        <p:grpSpPr>
          <a:xfrm>
            <a:off x="3262181" y="3319848"/>
            <a:ext cx="5702480" cy="3538152"/>
            <a:chOff x="3262181" y="3319848"/>
            <a:chExt cx="5702480" cy="3538152"/>
          </a:xfrm>
        </p:grpSpPr>
        <p:grpSp>
          <p:nvGrpSpPr>
            <p:cNvPr id="14" name="Skupina 13"/>
            <p:cNvGrpSpPr>
              <a:grpSpLocks noChangeAspect="1"/>
            </p:cNvGrpSpPr>
            <p:nvPr/>
          </p:nvGrpSpPr>
          <p:grpSpPr>
            <a:xfrm>
              <a:off x="4408110" y="3841749"/>
              <a:ext cx="4556551" cy="3016251"/>
              <a:chOff x="2071947" y="2903055"/>
              <a:chExt cx="4683082" cy="3194145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071947" y="2903055"/>
                <a:ext cx="4683082" cy="31941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Obdélník 15"/>
              <p:cNvSpPr/>
              <p:nvPr/>
            </p:nvSpPr>
            <p:spPr>
              <a:xfrm>
                <a:off x="3476368" y="3550508"/>
                <a:ext cx="3122140" cy="2067697"/>
              </a:xfrm>
              <a:prstGeom prst="rect">
                <a:avLst/>
              </a:prstGeom>
              <a:solidFill>
                <a:srgbClr val="FFFF0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17" name="AutoShape 24"/>
            <p:cNvSpPr>
              <a:spLocks noChangeArrowheads="1"/>
            </p:cNvSpPr>
            <p:nvPr/>
          </p:nvSpPr>
          <p:spPr bwMode="auto">
            <a:xfrm>
              <a:off x="5572895" y="3319848"/>
              <a:ext cx="1198607" cy="399535"/>
            </a:xfrm>
            <a:prstGeom prst="wedgeRectCallout">
              <a:avLst>
                <a:gd name="adj1" fmla="val -22286"/>
                <a:gd name="adj2" fmla="val 112430"/>
              </a:avLst>
            </a:prstGeom>
            <a:solidFill>
              <a:srgbClr val="EAEAEA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dirty="0">
                  <a:latin typeface="Arial" charset="0"/>
                </a:rPr>
                <a:t>žádná LD</a:t>
              </a:r>
            </a:p>
          </p:txBody>
        </p:sp>
        <p:sp>
          <p:nvSpPr>
            <p:cNvPr id="18" name="AutoShape 24"/>
            <p:cNvSpPr>
              <a:spLocks noChangeArrowheads="1"/>
            </p:cNvSpPr>
            <p:nvPr/>
          </p:nvSpPr>
          <p:spPr bwMode="auto">
            <a:xfrm>
              <a:off x="6705597" y="3970638"/>
              <a:ext cx="1507527" cy="601361"/>
            </a:xfrm>
            <a:prstGeom prst="wedgeRectCallout">
              <a:avLst>
                <a:gd name="adj1" fmla="val -50701"/>
                <a:gd name="adj2" fmla="val 116540"/>
              </a:avLst>
            </a:prstGeom>
            <a:solidFill>
              <a:srgbClr val="EAEAEA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dirty="0">
                  <a:latin typeface="Arial" charset="0"/>
                </a:rPr>
                <a:t>velké rozdíly </a:t>
              </a:r>
              <a:br>
                <a:rPr lang="cs-CZ" sz="1600" dirty="0">
                  <a:latin typeface="Arial" charset="0"/>
                </a:rPr>
              </a:br>
              <a:r>
                <a:rPr lang="cs-CZ" sz="1600" dirty="0">
                  <a:latin typeface="Arial" charset="0"/>
                </a:rPr>
                <a:t>v LD</a:t>
              </a:r>
            </a:p>
          </p:txBody>
        </p:sp>
        <p:sp>
          <p:nvSpPr>
            <p:cNvPr id="19" name="AutoShape 24"/>
            <p:cNvSpPr>
              <a:spLocks noChangeArrowheads="1"/>
            </p:cNvSpPr>
            <p:nvPr/>
          </p:nvSpPr>
          <p:spPr bwMode="auto">
            <a:xfrm>
              <a:off x="3262181" y="6274315"/>
              <a:ext cx="1507527" cy="399535"/>
            </a:xfrm>
            <a:prstGeom prst="wedgeRectCallout">
              <a:avLst>
                <a:gd name="adj1" fmla="val 173342"/>
                <a:gd name="adj2" fmla="val 58822"/>
              </a:avLst>
            </a:prstGeom>
            <a:solidFill>
              <a:srgbClr val="EAEAEA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dirty="0">
                  <a:latin typeface="Arial" charset="0"/>
                </a:rPr>
                <a:t>= (</a:t>
              </a:r>
              <a:r>
                <a:rPr lang="cs-CZ" sz="1600" dirty="0" err="1">
                  <a:latin typeface="Arial" charset="0"/>
                </a:rPr>
                <a:t>max</a:t>
              </a:r>
              <a:r>
                <a:rPr lang="cs-CZ" sz="1600" dirty="0">
                  <a:latin typeface="Arial" charset="0"/>
                </a:rPr>
                <a:t>-min)/2</a:t>
              </a:r>
            </a:p>
          </p:txBody>
        </p:sp>
      </p:grpSp>
      <p:sp>
        <p:nvSpPr>
          <p:cNvPr id="11" name="TextovéPole 10"/>
          <p:cNvSpPr txBox="1"/>
          <p:nvPr/>
        </p:nvSpPr>
        <p:spPr>
          <a:xfrm>
            <a:off x="2570206" y="289525"/>
            <a:ext cx="4208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Drift a vazebná nerovnováha: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74675" y="939407"/>
            <a:ext cx="856932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zvýšení rodokmenového koeficientu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</a:t>
            </a: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stejně jako změny frekvencí alel i změny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multilokusových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frekvencí gamet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čím více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lokusů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tím více kategorií gamet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větší chyba výběru</a:t>
            </a:r>
          </a:p>
          <a:p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driftem vzniká náhodná vazebná nerovnováha</a:t>
            </a:r>
          </a:p>
          <a:p>
            <a:pPr>
              <a:spcAft>
                <a:spcPts val="1200"/>
              </a:spcAft>
            </a:pP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  <a:sym typeface="Symbol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Př.1: 34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mikrosatelitů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chr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 X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UK včetně 10 oblastí ve Skotsku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(venkov: menší populace, větší izolace)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malé rozdíly frekvencí alel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velké rozdíly LD ve vesnických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   oblastech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velké rozdíly v LD i tam, kde</a:t>
            </a:r>
            <a:b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   žádné rozdíly ve frekvencích</a:t>
            </a:r>
            <a:b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   alel </a:t>
            </a: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véPole 11"/>
          <p:cNvSpPr txBox="1"/>
          <p:nvPr/>
        </p:nvSpPr>
        <p:spPr>
          <a:xfrm>
            <a:off x="554038" y="1136821"/>
            <a:ext cx="8112167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Př.2: 3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Mb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telomerická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oblast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chr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 X u člověka, Kalábrie: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izolace oblasti, efekt zakladatele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lokus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G6PD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: cca. 400 mutací  nedostatečná aktivita enzymu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lokus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Med1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 unikátní deficience  hemolytická anémie u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hemi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- a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homozygotních jedinců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G6PD a Med1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deficientní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muži 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neschopnost rozeznat červenou a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zelenou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vazebná nerovnováha mezi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G6PD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Med1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a skupinou genů barevného vidění na X</a:t>
            </a:r>
          </a:p>
        </p:txBody>
      </p:sp>
      <p:pic>
        <p:nvPicPr>
          <p:cNvPr id="69634" name="Picture 2" descr="http://www.worldmapsinfo.com/mapimage/ital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7081" y="2759674"/>
            <a:ext cx="3230402" cy="3880789"/>
          </a:xfrm>
          <a:prstGeom prst="rect">
            <a:avLst/>
          </a:prstGeom>
          <a:noFill/>
        </p:spPr>
      </p:pic>
      <p:sp>
        <p:nvSpPr>
          <p:cNvPr id="13" name="Šipka doprava 12"/>
          <p:cNvSpPr/>
          <p:nvPr/>
        </p:nvSpPr>
        <p:spPr>
          <a:xfrm>
            <a:off x="7809470" y="5445211"/>
            <a:ext cx="345989" cy="296562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2570206" y="289525"/>
            <a:ext cx="4208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Drift a vazebná nerovnováha: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worldmapsinfo.com/mapimage/ital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7081" y="2759674"/>
            <a:ext cx="3230402" cy="3880789"/>
          </a:xfrm>
          <a:prstGeom prst="rect">
            <a:avLst/>
          </a:prstGeom>
          <a:noFill/>
        </p:spPr>
      </p:pic>
      <p:sp>
        <p:nvSpPr>
          <p:cNvPr id="12" name="TextovéPole 11"/>
          <p:cNvSpPr txBox="1"/>
          <p:nvPr/>
        </p:nvSpPr>
        <p:spPr>
          <a:xfrm>
            <a:off x="574675" y="900573"/>
            <a:ext cx="8112167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Sardinie: také FE u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G6PD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(fénická kolonizace ostrova v 5. stol. př.n.l.)</a:t>
            </a:r>
          </a:p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prakticky úplná absence barvosleposti u mužů s nedostatečností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enzymu G6PD</a:t>
            </a:r>
          </a:p>
          <a:p>
            <a:pPr defTabSz="540000"/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V obou případech LD mezi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G6PD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a geny pro barevné vidění, ale v opačných směrech!</a:t>
            </a:r>
          </a:p>
          <a:p>
            <a:pPr defTabSz="540000">
              <a:spcAft>
                <a:spcPts val="1200"/>
              </a:spcAft>
            </a:pP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Protože na mnoha místech Itálie žádná LD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a navíc v Kalábrii a na Sardinii LD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v opačném směru  v rámci Itálie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jako celku bychom žádnou LD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nedetekovali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Drift způsobuje LD </a:t>
            </a:r>
            <a:r>
              <a:rPr lang="cs-CZ" sz="2000" u="sng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náhodně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 asociace</a:t>
            </a:r>
            <a:b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	např. mezi chorobou a molekulárním</a:t>
            </a:r>
            <a:b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markerem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nemá univerzální platnost!</a:t>
            </a:r>
            <a:b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(jen pro danou lokální populaci)</a:t>
            </a:r>
          </a:p>
        </p:txBody>
      </p:sp>
      <p:sp>
        <p:nvSpPr>
          <p:cNvPr id="10" name="Šipka doprava 9"/>
          <p:cNvSpPr/>
          <p:nvPr/>
        </p:nvSpPr>
        <p:spPr>
          <a:xfrm>
            <a:off x="5754129" y="5103340"/>
            <a:ext cx="345989" cy="296562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2570206" y="289525"/>
            <a:ext cx="4190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Drift a vazbová nerovnováha: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74675" y="973247"/>
            <a:ext cx="835331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Asortativní páření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3 různé rovnováhy: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AB/AB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ab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/ab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Ab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/Ab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(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aB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/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</a:p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o konkrétní rovnováze rozhodují počáteční podmínky  drift hraje roli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hlavně zpočátku  blízko rovnovážného stavu jeho role minimální</a:t>
            </a:r>
          </a:p>
          <a:p>
            <a:pPr defTabSz="540000"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Disasortativní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páření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udržuje polymorfismus, snižuje LD</a:t>
            </a:r>
          </a:p>
          <a:p>
            <a:pPr defTabSz="540000">
              <a:spcAft>
                <a:spcPts val="1200"/>
              </a:spcAft>
            </a:pP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Drosophila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melanogaster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: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disasort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 páření pro feromonový fenotyp,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 ve velké populaci žádná LD 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 u samců žádná a u samic minimální rekombinace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  při FE nebo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bottlenecku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sice dočasná LD, ale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disasortativní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(DA) 	páření pro všechny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lokusy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 nedochází ke 	ztrátě variability</a:t>
            </a:r>
          </a:p>
          <a:p>
            <a:pPr defTabSz="540000">
              <a:spcAft>
                <a:spcPts val="1200"/>
              </a:spcAft>
            </a:pP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D.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melanogaster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je „pufrována“ proti ztrátě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variability během období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bottlenecků</a:t>
            </a:r>
            <a:endParaRPr lang="cs-CZ" sz="2000" i="1" dirty="0">
              <a:latin typeface="Arial" pitchFamily="34" charset="0"/>
              <a:cs typeface="Arial" pitchFamily="34" charset="0"/>
              <a:sym typeface="Symbol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538829" y="319088"/>
            <a:ext cx="3969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Drift a nenáhodné oplození:</a:t>
            </a:r>
          </a:p>
        </p:txBody>
      </p:sp>
      <p:sp>
        <p:nvSpPr>
          <p:cNvPr id="11266" name="AutoShape 2" descr="data:image/jpeg;base64,/9j/4AAQSkZJRgABAQAAAQABAAD/2wCEAAkGBxQQEBUUEhQUFBUUFxUUFRQUFBUUFRQWFRQYFxUUFRQYHCggGB0lHxQVITEhJSkrLi4uFx8zODMtNygtLisBCgoKDg0OGhAQGywlICQsLCwsLyw0LCwsLCwsLCwsLywsLSwsLywsLCwsLCwsLCwsLCwsLCw0LCwsLywsLCwsLP/AABEIALcBEwMBIgACEQEDEQH/xAAcAAEAAQUBAQAAAAAAAAAAAAAAAQIDBAUGBwj/xAA8EAACAgEDAgMGBAQFAgcAAAABAgMRAAQSIQUxEyJBBjJRYXGBByNCkRQzUqEVYnKx4ZLxF0NEU3PR8P/EABoBAQEBAQEBAQAAAAAAAAAAAAABAgMEBgX/xAAsEQACAgEDAgMIAwEAAAAAAAAAAQIRAxIhMQRBE1FhIoGRobHR4fBSccEy/9oADAMBAAIRAxEAPwD3DGMZgDGMZoDGMnKCMZORgDGMZAMYxkAxjGVAYxjAGMYwBjGMgGMYwBjGMgGRk4yAjGMZCjGMYBOMjJykGMjJwCMYxiwTjGM2BjGMAYxjKBjGMgGMYwBjGMgGMYygYxjAGMYwBjGMAYxjIBjIxmSk4xjBCMZOMAjGMEZCjJyMnKQYxkYBOMYygYxjNAYxg4sDGMYsDGME4Axmr1XtFpYiVfURBhXkDqXJPYBAbJPwzNk1SpEZJSI1VSzFiKUDnzHtmdSfDLTL+QzAd/rnmvVPxAl1DbNCuxKBErRl3a2I8qe6g4BtjdWazmddFNKWM87PYVSZJQqkf1eGoIr4LXJsnnOE+oSdI7Q6eUlZ7HL1nTq21p4gx9DIoPeu1/HC9XhN7ZFeu/h/mEfZLzxFun0SiqgRh5gvYJXutUNC/gTeYqnw03q7RAN5UQvGp7DlOLOZXUM6PpvU+hVawD8eeQQf2PbJzxbpHthLC5/iTNqEHmtZ5Y5FFXQRGVT6Dmu3fOrh/EfQonigz7Tx52Lc1dbXckH/AHzqs0TjLDKL3O+xnnifixA5Kx6fUEggW4jjHJ78tfz7Zeg/FLSkkOkoa+yL4l/fgZfERnQzvcZxH/idpSDtjnJHddiBu/opYFj8hZza9K9q9NON51MSXwImdUZDf691Hd8hwOe/fKppk0S8josZjw66J/ckRv8AS6nv27HL941J8MlNDJGQcYBORjF5WyE5GMjJZScYxgE5GTkZSDJxjAGMXjAGMYzQGMYwBjNP1jqUsLeWPelWxF2oAsliaWuK4JPPbOf677dNBUaRVMQHImDoI0bsxFeZvTZYJ/eo3W5qMW3SN5132hGkQs0Z97Ym90QSNdBUA3Mf+mq5zzHr3UJ9TIG18gSFmKrBA0jVt+QSmv8Aqaqv07ZS2v1GoZ3MhllbYA48qoLa41XkKLHNd65JrKkjQFTIxAtg2pnYBBt8p8CMmtxNgGvQkk8X4cudydLg9+LAoK+5otD0eOeTUbEEaRbgm+UgLddxyTxzZ+NZf0PWp54P4RpXeKKTliybWS08JRQ9xTuY8/0j5ZW+i08ekvxgS7SMyrKGSQ7yUEjDuVSqW+TZo1lPs8ycsQByCF272NEN5VHf5f7ZJTaTN6LSZvdLplcClD0tLGiM10dsdliEoUTZq+SOO+6j6ZsDcEUlBmaKPc5FCgi2CBQvsPgcsJwEJaRj6WSN7Ed2VRxXwPAywdasYCbIy6kPUrs+1iOWMhVufh/bPLGRtpsw9fCibPFZFG3aPz5Cd/NqvYk9ufe5zAhWgCu4svABOoCVXcll5Pfk3mbqOooLZSpDkhQgoAn3iZI1JB+Zr0zX66agF8MFywjhJaRiZGFlrYAEKLYmyeM0kwzTdWljLOm8FyFLeZSxJNbAoq6+PfjnOl6S8B00UZVi9l2Jjetxva2+tt0B65b6f0PYlRJQQe821S5HJZm72T3v9sok683gSLsT8mig8Uj4AgsVtq5PA9c6N2qRFs7ZV1TSCVTGLo9zwxF9/eBAPzzjROVPhws5pmCtuWiLoMFC2woc9h88vS9W1MqM+8pEhG5kQKvxADNZP378cZvPZrpcephoyPHMvnVwV5Q3TKxF0LKmuLzrjg8a9o5ZsinVfE16IXq5gALvdAFbgUQr2VP0LDNgmliXuscx5PiSO8Z7+UeVCPh/zmfoOj7C0c6rIqnaJBy18mwwNg9+x9MvDoCBN8FMSeGDNE3e73rwfup9ecPIuCeG0rMbp+ig7GKNjYPkMcpFm+wfff2y7Mnh8xyywelNPqIP2V/L+xyjUwOrVIUo8VqYkIIIsbZkoH6E38sytJoJIo9shmYKp/MR1kDDmrik+w4u6zMm+4W5mx6nXRi49ZI1AcOEmHIsc1f98v6b2s6lFy6wzKOD5TG33IPHb4ev2zSeFCzCpdMrf0yxNp3P3Urz6dszJ4RG1fmDsd8GpSQcd/y5vqPjhSl2+35I4x7/AHOkg/EArfjaSQVVmJ1kHpZ2ttY/YHNz0/210UxCiYRseyTAxMfpvq/+M86l1nfbMrH+l9PJG/Pe2QlD+2Zen8YmzEssZFHa0cjDggUDtsc9iLzSzSXJiWKL4PWIZVcWpDA9ipBBsfEZcGeSDwYWLgajTG/eiWRCLIs7QCjencEcZkaT28khu9Vp9Qo/RMrQSgXXvgUe3qv752hlTOEsbR6njOV6R7faSetzeCSaHiFdjH/LKpKn7kHOpVgRY5B7EeudVJMw00TjJyMpBjGMAYxjKQnGRk5bAyiWQKCzGgOScrzD6lqAifzAh+qbiP8ALvNX9b+mAa/X9cVQ3kU7aIWSSNWLfoAQngk1QbabzyHW9XkWVnlD+IvmcSRmLbM3mYMCbYhSgA7UeBQ59O6WD4wkUM0ccc+1LYBnVowGVDSjs6ghV7t37nzfWdE1GtaXUSxsoJaWUuCoFkERgGiSFKKAPhZ+GcssbR3wumYun1ZgiV5GLTS/mpEDtVRzUs1e93NJ2/uRguTITI5LN/Ue/wBB8B8hxlzqbB9VIR2vYvyEY2gf2P75j6l+CF4NUPr9M8T5Pp+kwqENb3ZRO3hncvPFEEAqwI5VgeCMv9N1R0zeUMYpEVo2ICkAGmSySG2k1fy54zC3HYN3fKNExMRJ3UkqqpB8q+Krb1INjnw1N13HzzpFXFpnk66KUozWzfJ2Oh6nsJYMSlExqOf0+aueaPp6ZkQapQqssIlLi5NrBBfyjkYGz9s47p/i7LjYllZg8LqAFPYeG9VyvPPGbLRacyrvqWJlO1tnibeKNUN3x77c4vEl3PG8i8jpW0sb8oWiYfokB239Qf72frnNTdTMEsbSR7TH4gRSG2sX8u8SNYPbjtmZH05yeZpCDzXhTvwew7L8c1en1EcUjwO4lFqL2mKR7APuyhlq/wDTXfnNQV3e5iU1sjZdT9pTqYxGzSRfDwnCbrHAb1P0zXaD2cTww2raVQfdTxG3tfpRNKD3+P0yv+ISFnjqRAGaiilqIobARRc8kWT6ZajjXwZXkMu5fMN/uyDcAe9mwWFr8++aSaVR2DcXyZwgbYI4jIYLJQSKksQKmrBKEtyPl275E+r1CMikoXjUlJAsUXH6kkJkI2HjsvoDxWYbaaSUJayN22xghK44AjZyQPv+2WpdDGhqeJ4/8zrIFvt74BX+xyqNb/4YuLVHYdP6wNTduisl7o7RgLv9QNFT3BHb7ZcLhLC7HRhSldqgWR5SWcizuPf45y+j0PikFJHVl9yRBp5aHAHmj2PXI4Izfzl4It+pEOoVQNzBfBc8gABGtSfmGH0zEtL2XJYOWPlbFjX6qUtCsCAidjHsbYDYYgmQKvC0BzZBzJi6IPDuF3SmJCqTt23ttlJAI4LelAjnNYOmwzASpPLD6gSKVjUEkEB1FHsRZObvTBnu5g4I4eJo5FIHfyA3RHHOavTsZacraLOlnkSg8SSrV74QGFG+8ZJv17HMnSyQyHyRqO4LQuIXFi/MoIIP1GYej17tIyoYmhobZB7rkVwqA32B9PT7Zm6rTGcK7xLJzxJDJ4cnI4rix6cGvmMzKKXoSNvtf1MjV6SkDeOqiPm9Qqtt54AZNv8Ae7zWL1JZELNppihsCaJG2Ecci/NVV6ZY1MbAo06yTQISzBgFdWoU7RhalrzE16Hsc6uPUhgOQQQCAOzD0IHw4zMnpW+5uC/iarpmvSYFYtXtfikl96/UbG5rkDv8ctaqHUKxYxRSEVzG2xiB67XsH6HM3V9NgnUq8aFu43D155DDlTmrHR5IwQkp8tlY5rlj2+o3cSKa+DevbMJxfHz/AAVpmNJqIefGh2EjkvDtP3NFSPoftm00KTQfm9P1FxnzGBz4kBF81/7f2Pp9sohkoVMkkANgsGaWHg/qPvJf+YffH+DQj8xN8ZN/m6eVtpH0BKkfbOiyOL3+5zcFJHa+zftUmrPhuphnHJic+8O+6Nv1rX3HqM6DPKNR0+VgBYmI2lH3eFMKHDJIBW8d+w7eudh7GdblmDQ6hWEsQBDkAeJGfdc0SAfpwaOevHlUjyThR0+Mi8Z2swTjIxkBVjIxmiE5gS9MBLNubxCGAkNEpu7bBVCvT+95n5GCnI6rp3UNKd2keGdAAPBlXw22qPKokB55LGzXf1vNJ7Re2rjTPDq9JLp5JVYLTBlJBoFWoWb2ni/tnpOa/r+iM+mljUIXZGCeIoZA9eUkEH1zKilwbUt9z591r7ZdxsCUeKoPenJJH2Nj7ZT4o+OZWs6RKS8Uxp4z5UWy0RNnb4RJO0im4I+map9DIoNmOhyWeREAB/1kH7Z5pRTfJ+70/W6YUyjqGpscZ2Psl0H83TQyIHLs2pnjO4FE8No057Ei729/ertmi6doBCS7BZZQN0dsv8OCBuNuSN5AHYdj/bufYDrUWn8Z5+XnkDCb3ifISsZ/ooWABwbruTlhJJ0eTq8zyWzSzdDEE0sYsSRblF9pV96IsT38pHP1zZ9KkjeMMSKIu+OL9CflVZ0/t30Izx/xMBBkjSyOaljA3UCObHJB+fzzzSKVkY7CAkvLAlgqk35kIFjuL49RnLPidmcOTUvqbrWy7dxVaUcKwJNge8W//eua91VlkLor73SNQygqBDRarB4LTKPnWa6MF3pj4U+6ON3YMyFtoG9wOGSTzebiiq/arQ+KgaIo1pKignhRvlRib7lfyTTAHg5nQoq0Hk1clrU9OQEM/jL59oO/cFFG6ZroAiue1jLUnT6LHxpbPCruV91FTySRt5APHwzdfxA1M/guVUgXsU8MboHcO9bW4OYelmA1LRSAWBYNcbfh9jX74U5d/I1pgYPUTqaVvE1CEBFdhLIUrgb9p9P/AKvM9ugTlC3+IblI4Adqbj5cVyc7LT6dCgJ5+XoftlnWez0MoJEabiO+wA36GwLyLN2RlxV2zzrp3T05bxjd7QYqQhkq9q9pAdwBogg13vJn6xOxEBbx1sbUkG432C88k88/POu1vs/JYLrFqSKpnuKRRtAOxlBA81t2/vmP0/pqxgpMsUkSk3vA3wEn9YP8wHgCQc8fXOqyLl7/AL++RzceyKdH1+bTArJCyNtFhKG1RwNoBalsn4d8s9W6rptSBteOKWxbTQ7dw5G0yLyPXt8Ky91vXBBsvuw2qdkiMo4UC+wuvneafT9FcyePOtx3TKCGY3/SleYfELzwavMQ0/8AT2Nzi+EbboHTPJ5dSWPceHICPLfYN/2zYGaaLUeEGNsCwLwWm67oOpHPvdh6ZqdfodItuqLQAYAMo3BgaePbZo88GqrjNBpurTIrMsrqoIAAcklibC7Wuq7k/TLG5218ySUY1aPSo31LgWsLEEHdvZfh/lPpfHpmAzTac02mYxqdyNp3WQr8V7BvXgV8sz+jdG1Gq08eo02qDK69pEBIYHay2NvYhv3/AHyj0fqafogcAmtjsjdhXvWO4x4WRdkzDywvlo12l6npphQjkcgfphYyLZsqSo4IHpl7/EYV5YybaoAwT3Z4APlpv+MsdS0mqLgydPkZgDU0ZUOpI7K6G9t/7ZVotdrF8s+jnkUAU3h+bdVAPXBr4ivTJLDJ9hDIk+S5DqJNxEYlcMR30zKDySwJJA+HyyptFMCzaeIwsSLUtGsUnay0QJ5PxFH55kaOWdtvh6GYA8tvYqVqgO/Bvk98zZ9L1FwPCgjjPHmkkUkfE8X/ALZI48vFfQkpwu7NSTqLuWBoADZaNBMFF+8G38Gr/SazrPYNE8B2G5nMjK7yFi77eULBvd8rDigO+avT+xuonA/jdSxUH+XEavkHzNQF/QfTOw6d0+PTxiOJQqL2A7k+pJ7kn4nPTjxuBwyZFLZGVgZSMnOyOROMYykJyMZGATjIvGATkHGU5Cnmf4j9GrUici45ABu4UJIoCsrPdgOigCv6W+Izi9ZoUkl3ymR0jt3W3faNwAjpm4Jvtfp9M9n9r9YkOjlaRA67a2kAqSeFBtl9a9RzVc55v0boM2okSNWjVlYTSOLeNQreX8vcCWLqQLPAhzhlT1Knuz1Y5+xuuCn2c6Ouo1KrqtyWvk2AMEZWB8HcARG1EEn51Y4zJ6506XRuA6GSLzbTvi4F3vO8++PtfrnbdC9lF0zhmfxWA4JXYEN2diKdoB7mwTYu+wG91WmWVGRxasKZSTyPhxmljThpkZeWpWjzr2a9p/4dFWR/F0+541oW8YPmRCvptBKEfDaR2rNZ1TpMQYrGQ0TqXhZSCGhfnb9Yy3b+llzd9a9j5IKk0zWFJbZ7gUV3dnlAYDjj5Zw2p1PhL4oYxFJAxN+JExNg1HZoUWBo+vftXGSnWl+5nWGm9UfeidP0qXaokVnRj/D+KSQm5GOzefQirA9dyn41VBEzx8FVkj3JGQ24AorMYG4/luDuSzxdfDO19k4k10WqVBUUghZXssBOu4q6jta7Y/n5RecX1tDFvaim5tmoUFQw2tSiEEiyjWbJA2shrLWy9Sa936E9J6cZo5tRCG8TTGKQjkExt4gk8vxUxsa+bDNfNKWlikBRW3IqOL2FGNeYWTXLDvnpvsL7MSQ6fUNO35msJJ27SY0KsF8wtSx3s3HAuue+ar2s9gpWLyaXYw/LcQHyFmAqTZIKKG1VquiSe3r1eJGFm3djQsUJjdSrIaZT3Bvv8x8DmYvVIh5d67hxV21962jknn0zji2pV1XUQaySRCwpjI5bd2UEKBt4NfGvXMjSzyA+GmnYMt8FHQ+buHQIigd6Jas8UsLi262O6yKXc3p6y7D8uFhz/wCYSpK7qUiNQX5PA449fhmuM0k86qWSJ9sqLIiuULKf5fnChtpBNgkmm4Ay5ptBqZBR8PTxqaoEMdpvgRxkpxf693ftmP1zpCaQiRHYwGg+/wA5SRdzxsvoNzE/IHtQOWMVT8w2Ymi9n2GoZpwknkqRCSd49HjJrgngpwO3PObSWolCBzQCyRK+7fGfWPxBYIA4o2R8x2y4UOoQhmUTxggnYVWnHG5L5VviD3BrkZwnWtYqxp43vrIweIIAxILbtsnIAvbz3I59c1G8gclFWUdV1rakyuziOOL4053kErHGBV3/AM5odbqjIQxUIoUKijsFHFX687jfxxr5jM97QlDasYFBV+Z7m+eTk6TTbl8SQEQqwDEUCx5IVAe5+JHYZ7YRUEeWcnJnqH4K9RkVXhPMbPvRD3Cm1Z4yT6FeVPcWR2IProz549gvaIaXX+KyMUaN08JNpK+YMuwOR257c8ms9w6R7S6bVfypV3Vfhv5JB9UbnK5VyYcXyjcVjAOTlOYrIycYAwcYwCMkYwBlQJxkYy2Qg5a1UpRGZVLlQSEWtzV6C/XLuMyaONT2n1amn0Tkm7Kq4A71flPqAOL7g/Wt/bVh/wCknqgeQV7/ACK/5o+1+/8AEUetJyczRq13Rwcn4kqF3HSzBeByybrK7gCvcX6X37jMeH8RZpSNmjCgkbWk1CbTfZfICdxF0K/cZ6ERlptMh5Kr6/pX1AB9PUCvpjT6lteR5P1vqEk6pI2nd9m6YFJJ5/OrhFbzqECgt2U8ntwDnoHsp0f+HjZnULLKSZKN0FZvDW/kp/ck5tp9Ir7LukYOFHAJUeUMK7A0QPiBl/Cik7DlaoZSRk5GaIDmLqdBFKbkjRyAVDMoLAHuA3cfbMnIwC3DCsahEUKqilVQAAPQADPPvxBgGnnSWuNT5TSqx8aNOK3dtyKbPxjXPRazz78T5gzQR8kofEerBjUhl3Bv6jyK4oBzfbMTScWmbhyZfsJ1xfNpHamj/lliF3LuoopLeajVV6MudmM5j2L9nxFpxJN55J0BdXUbVVyXEYjqlrfR/wCBnUjLFNJJkk7ewGYnUOmxzipEBrs3Kuv+l1oj7HMzJrKyHJ6j2akT+VIHH9Mlq1f/ACKCD/0j65ruoaOXw3SWGQKwI3KBKFP6XHhkng0bI9M7sjJrOD6eF2tv6Oniyo8Z6TrjG6uxNqWSX9RcCg71XID0bFGt3BzO9s+irqoQ20B4yWH6SwIG5Qw7EhRyQe2bT2304i1obYGGqj8xobi0NKUB7Hcjn4Hjg5sfZro8U+mADTRyR/lyESWSV912Rty+Zdrdh3zmoNT9lnRzWlWeFTLGruoRwAauRuV/SdwUD1y3KrNy7AgcDt2+SjsM9k6/+Fn8S5kWdVc15vCbzUP1gPtN/Gs0XTPwqd5As8hRex8Mbip4tD5AORyH7EfPg+yPB52zX/hP0Ez6kzOCY9skKMQSom2bwfh5QOx9SM9P6h+Hujm7B4+bpG8oJqyFcGrods3PQ+iR6RSkQpNwZV77TsCHk8m6PPzzaAZWzFnG6b2C8Mkx63VpYqkkCqO/m2gVfOdX0/TtFEiNI8pUAGR9u969W2gC/tmRisVQcm+RjFYrFEJxjIykGMYGQoxjGCFOQRknF5DRGMHIwUYwDjAAxWMjAIOQcknMfVzFEZgrMVUkKotmoe6APU5Cl68i847/ABnqkgBj0KR3RHjSix3u6PrQ+ljvlI6J1LUfz9YkKnb5dOpDDsSN3HqD65m35GqRuese1Gm0x2u4Z+/hp5nqibNcKODyaGcb7MdLk1+oM8ynYztJIzxlPEtB4UaX2Cq9WO/Px56TpPsPp4fe3TAM7bZdvh7noFjEAAzd+TZ8xzp4owooChyePieSf3OWr5F1wVHFYxmiE5OAMmsEIxWTWAMgOf8AbPoravTjwxckTrIg3bbo067vQlSQL9azgfZvqL6HWHxopojIv5kKlnYpHfhytGdwNpQ8hviuKIz16sxOpdMi1KFJUDA+vZl5u1Ycr29MjjZpSotdK6zBqluGRHqrAI3LfYOvdT8jmxvOE1/sI6tu00l0y7EkJRogBX5c6jcK+YPB+WazT+0fUdANmqgaRBf5jlnNByKMqLtPG3lqPrzmbkuV8Bpi+H8T08NlecRo/wAR9KaEwkhYnad6khf9RHu88cgG/TOi0vtBpZR5NRC1+gkW+fkTlU0ZcGja4y1FIGFqQR8QbH7jLgObUrMUVYxkZogwcjJzJRjGMoGMYwQoxkYyGxWMVjAGLxkYBJORjGARWRWV5SchSisVlQGRgoGScgLlVVlIRknFZIGAAMnJxWCDFYyRgEYxk4AAyHQEEEWD3B7EfDKsDBDA1PQ9PIAHhjYKKFqOAOwvv6D9sw5/Y/RP72mj4AAqxQHwo8ds3mMpLMPpnS4tKnhwRrGl3Sjiz3OZlZOMULGMYzRCMZOMlFGMYwiEYycZKKWcYvJyGhgYrGATlNZIxWALxk4rAIORWVZGAQRkVlVYyFAGKxeSMpCDjJIwBgDJxjBAMkZGTgCsZOBlIRk4xWATkYyctAZGTjLRBjGRkBOMYwBjGMoIOMnGSkCzgZOMwdBWMnGCAYrGMoGSMjGCAnIxjIUYxjJ3ArJArGM0Rk1jGMAYGMYAyQcjGATi8YwQnGMZQTjGM0QYxjAGMYwwMYxkAxjGUDGMZ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268" name="AutoShape 4" descr="data:image/jpeg;base64,/9j/4AAQSkZJRgABAQAAAQABAAD/2wCEAAkGBxQQEBUUEhQUFBUUFxUUFRQUFBUUFRQWFRQYFxUUFRQYHCggGB0lHxQVITEhJSkrLi4uFx8zODMtNygtLisBCgoKDg0OGhAQGywlICQsLCwsLyw0LCwsLCwsLCwsLywsLSwsLywsLCwsLCwsLCwsLCwsLCw0LCwsLywsLCwsLP/AABEIALcBEwMBIgACEQEDEQH/xAAcAAEAAQUBAQAAAAAAAAAAAAAAAQIDBAUGBwj/xAA8EAACAgEDAgMGBAQFAgcAAAABAgMRAAQSIQUxEyJBBjJRYXGBByNCkRQzUqEVYnKx4ZLxF0NEU3PR8P/EABoBAQEBAQEBAQAAAAAAAAAAAAABAgMEBgX/xAAsEQACAgEDAgMIAwEAAAAAAAAAAQIRAxIhMQRBE1FhIoGRobHR4fBSccEy/9oADAMBAAIRAxEAPwD3DGMZgDGMZoDGMnKCMZORgDGMZAMYxkAxjGVAYxjAGMYwBjGMgGMYwBjGMgGRk4yAjGMZCjGMYBOMjJykGMjJwCMYxiwTjGM2BjGMAYxjKBjGMgGMYwBjGMgGMYygYxjAGMYwBjGMAYxjIBjIxmSk4xjBCMZOMAjGMEZCjJyMnKQYxkYBOMYygYxjNAYxg4sDGMYsDGME4Axmr1XtFpYiVfURBhXkDqXJPYBAbJPwzNk1SpEZJSI1VSzFiKUDnzHtmdSfDLTL+QzAd/rnmvVPxAl1DbNCuxKBErRl3a2I8qe6g4BtjdWazmddFNKWM87PYVSZJQqkf1eGoIr4LXJsnnOE+oSdI7Q6eUlZ7HL1nTq21p4gx9DIoPeu1/HC9XhN7ZFeu/h/mEfZLzxFun0SiqgRh5gvYJXutUNC/gTeYqnw03q7RAN5UQvGp7DlOLOZXUM6PpvU+hVawD8eeQQf2PbJzxbpHthLC5/iTNqEHmtZ5Y5FFXQRGVT6Dmu3fOrh/EfQonigz7Tx52Lc1dbXckH/AHzqs0TjLDKL3O+xnnifixA5Kx6fUEggW4jjHJ78tfz7Zeg/FLSkkOkoa+yL4l/fgZfERnQzvcZxH/idpSDtjnJHddiBu/opYFj8hZza9K9q9NON51MSXwImdUZDf691Hd8hwOe/fKppk0S8josZjw66J/ckRv8AS6nv27HL941J8MlNDJGQcYBORjF5WyE5GMjJZScYxgE5GTkZSDJxjAGMXjAGMYzQGMYwBjNP1jqUsLeWPelWxF2oAsliaWuK4JPPbOf677dNBUaRVMQHImDoI0bsxFeZvTZYJ/eo3W5qMW3SN5132hGkQs0Z97Ym90QSNdBUA3Mf+mq5zzHr3UJ9TIG18gSFmKrBA0jVt+QSmv8Aqaqv07ZS2v1GoZ3MhllbYA48qoLa41XkKLHNd65JrKkjQFTIxAtg2pnYBBt8p8CMmtxNgGvQkk8X4cudydLg9+LAoK+5otD0eOeTUbEEaRbgm+UgLddxyTxzZ+NZf0PWp54P4RpXeKKTliybWS08JRQ9xTuY8/0j5ZW+i08ekvxgS7SMyrKGSQ7yUEjDuVSqW+TZo1lPs8ycsQByCF272NEN5VHf5f7ZJTaTN6LSZvdLplcClD0tLGiM10dsdliEoUTZq+SOO+6j6ZsDcEUlBmaKPc5FCgi2CBQvsPgcsJwEJaRj6WSN7Ed2VRxXwPAywdasYCbIy6kPUrs+1iOWMhVufh/bPLGRtpsw9fCibPFZFG3aPz5Cd/NqvYk9ufe5zAhWgCu4svABOoCVXcll5Pfk3mbqOooLZSpDkhQgoAn3iZI1JB+Zr0zX66agF8MFywjhJaRiZGFlrYAEKLYmyeM0kwzTdWljLOm8FyFLeZSxJNbAoq6+PfjnOl6S8B00UZVi9l2Jjetxva2+tt0B65b6f0PYlRJQQe821S5HJZm72T3v9sok683gSLsT8mig8Uj4AgsVtq5PA9c6N2qRFs7ZV1TSCVTGLo9zwxF9/eBAPzzjROVPhws5pmCtuWiLoMFC2woc9h88vS9W1MqM+8pEhG5kQKvxADNZP378cZvPZrpcephoyPHMvnVwV5Q3TKxF0LKmuLzrjg8a9o5ZsinVfE16IXq5gALvdAFbgUQr2VP0LDNgmliXuscx5PiSO8Z7+UeVCPh/zmfoOj7C0c6rIqnaJBy18mwwNg9+x9MvDoCBN8FMSeGDNE3e73rwfup9ecPIuCeG0rMbp+ig7GKNjYPkMcpFm+wfff2y7Mnh8xyywelNPqIP2V/L+xyjUwOrVIUo8VqYkIIIsbZkoH6E38sytJoJIo9shmYKp/MR1kDDmrik+w4u6zMm+4W5mx6nXRi49ZI1AcOEmHIsc1f98v6b2s6lFy6wzKOD5TG33IPHb4ev2zSeFCzCpdMrf0yxNp3P3Urz6dszJ4RG1fmDsd8GpSQcd/y5vqPjhSl2+35I4x7/AHOkg/EArfjaSQVVmJ1kHpZ2ttY/YHNz0/210UxCiYRseyTAxMfpvq/+M86l1nfbMrH+l9PJG/Pe2QlD+2Zen8YmzEssZFHa0cjDggUDtsc9iLzSzSXJiWKL4PWIZVcWpDA9ipBBsfEZcGeSDwYWLgajTG/eiWRCLIs7QCjencEcZkaT28khu9Vp9Qo/RMrQSgXXvgUe3qv752hlTOEsbR6njOV6R7faSetzeCSaHiFdjH/LKpKn7kHOpVgRY5B7EeudVJMw00TjJyMpBjGMAYxjKQnGRk5bAyiWQKCzGgOScrzD6lqAifzAh+qbiP8ALvNX9b+mAa/X9cVQ3kU7aIWSSNWLfoAQngk1QbabzyHW9XkWVnlD+IvmcSRmLbM3mYMCbYhSgA7UeBQ59O6WD4wkUM0ccc+1LYBnVowGVDSjs6ghV7t37nzfWdE1GtaXUSxsoJaWUuCoFkERgGiSFKKAPhZ+GcssbR3wumYun1ZgiV5GLTS/mpEDtVRzUs1e93NJ2/uRguTITI5LN/Ue/wBB8B8hxlzqbB9VIR2vYvyEY2gf2P75j6l+CF4NUPr9M8T5Pp+kwqENb3ZRO3hncvPFEEAqwI5VgeCMv9N1R0zeUMYpEVo2ICkAGmSySG2k1fy54zC3HYN3fKNExMRJ3UkqqpB8q+Krb1INjnw1N13HzzpFXFpnk66KUozWzfJ2Oh6nsJYMSlExqOf0+aueaPp6ZkQapQqssIlLi5NrBBfyjkYGz9s47p/i7LjYllZg8LqAFPYeG9VyvPPGbLRacyrvqWJlO1tnibeKNUN3x77c4vEl3PG8i8jpW0sb8oWiYfokB239Qf72frnNTdTMEsbSR7TH4gRSG2sX8u8SNYPbjtmZH05yeZpCDzXhTvwew7L8c1en1EcUjwO4lFqL2mKR7APuyhlq/wDTXfnNQV3e5iU1sjZdT9pTqYxGzSRfDwnCbrHAb1P0zXaD2cTww2raVQfdTxG3tfpRNKD3+P0yv+ISFnjqRAGaiilqIobARRc8kWT6ZajjXwZXkMu5fMN/uyDcAe9mwWFr8++aSaVR2DcXyZwgbYI4jIYLJQSKksQKmrBKEtyPl275E+r1CMikoXjUlJAsUXH6kkJkI2HjsvoDxWYbaaSUJayN22xghK44AjZyQPv+2WpdDGhqeJ4/8zrIFvt74BX+xyqNb/4YuLVHYdP6wNTduisl7o7RgLv9QNFT3BHb7ZcLhLC7HRhSldqgWR5SWcizuPf45y+j0PikFJHVl9yRBp5aHAHmj2PXI4Izfzl4It+pEOoVQNzBfBc8gABGtSfmGH0zEtL2XJYOWPlbFjX6qUtCsCAidjHsbYDYYgmQKvC0BzZBzJi6IPDuF3SmJCqTt23ttlJAI4LelAjnNYOmwzASpPLD6gSKVjUEkEB1FHsRZObvTBnu5g4I4eJo5FIHfyA3RHHOavTsZacraLOlnkSg8SSrV74QGFG+8ZJv17HMnSyQyHyRqO4LQuIXFi/MoIIP1GYej17tIyoYmhobZB7rkVwqA32B9PT7Zm6rTGcK7xLJzxJDJ4cnI4rix6cGvmMzKKXoSNvtf1MjV6SkDeOqiPm9Qqtt54AZNv8Ae7zWL1JZELNppihsCaJG2Ecci/NVV6ZY1MbAo06yTQISzBgFdWoU7RhalrzE16Hsc6uPUhgOQQQCAOzD0IHw4zMnpW+5uC/iarpmvSYFYtXtfikl96/UbG5rkDv8ctaqHUKxYxRSEVzG2xiB67XsH6HM3V9NgnUq8aFu43D155DDlTmrHR5IwQkp8tlY5rlj2+o3cSKa+DevbMJxfHz/AAVpmNJqIefGh2EjkvDtP3NFSPoftm00KTQfm9P1FxnzGBz4kBF81/7f2Pp9sohkoVMkkANgsGaWHg/qPvJf+YffH+DQj8xN8ZN/m6eVtpH0BKkfbOiyOL3+5zcFJHa+zftUmrPhuphnHJic+8O+6Nv1rX3HqM6DPKNR0+VgBYmI2lH3eFMKHDJIBW8d+w7eudh7GdblmDQ6hWEsQBDkAeJGfdc0SAfpwaOevHlUjyThR0+Mi8Z2swTjIxkBVjIxmiE5gS9MBLNubxCGAkNEpu7bBVCvT+95n5GCnI6rp3UNKd2keGdAAPBlXw22qPKokB55LGzXf1vNJ7Re2rjTPDq9JLp5JVYLTBlJBoFWoWb2ni/tnpOa/r+iM+mljUIXZGCeIoZA9eUkEH1zKilwbUt9z591r7ZdxsCUeKoPenJJH2Nj7ZT4o+OZWs6RKS8Uxp4z5UWy0RNnb4RJO0im4I+map9DIoNmOhyWeREAB/1kH7Z5pRTfJ+70/W6YUyjqGpscZ2Psl0H83TQyIHLs2pnjO4FE8No057Ei729/ertmi6doBCS7BZZQN0dsv8OCBuNuSN5AHYdj/bufYDrUWn8Z5+XnkDCb3ifISsZ/ooWABwbruTlhJJ0eTq8zyWzSzdDEE0sYsSRblF9pV96IsT38pHP1zZ9KkjeMMSKIu+OL9CflVZ0/t30Izx/xMBBkjSyOaljA3UCObHJB+fzzzSKVkY7CAkvLAlgqk35kIFjuL49RnLPidmcOTUvqbrWy7dxVaUcKwJNge8W//eua91VlkLor73SNQygqBDRarB4LTKPnWa6MF3pj4U+6ON3YMyFtoG9wOGSTzebiiq/arQ+KgaIo1pKignhRvlRib7lfyTTAHg5nQoq0Hk1clrU9OQEM/jL59oO/cFFG6ZroAiue1jLUnT6LHxpbPCruV91FTySRt5APHwzdfxA1M/guVUgXsU8MboHcO9bW4OYelmA1LRSAWBYNcbfh9jX74U5d/I1pgYPUTqaVvE1CEBFdhLIUrgb9p9P/AKvM9ugTlC3+IblI4Adqbj5cVyc7LT6dCgJ5+XoftlnWez0MoJEabiO+wA36GwLyLN2RlxV2zzrp3T05bxjd7QYqQhkq9q9pAdwBogg13vJn6xOxEBbx1sbUkG432C88k88/POu1vs/JYLrFqSKpnuKRRtAOxlBA81t2/vmP0/pqxgpMsUkSk3vA3wEn9YP8wHgCQc8fXOqyLl7/AL++RzceyKdH1+bTArJCyNtFhKG1RwNoBalsn4d8s9W6rptSBteOKWxbTQ7dw5G0yLyPXt8Ky91vXBBsvuw2qdkiMo4UC+wuvneafT9FcyePOtx3TKCGY3/SleYfELzwavMQ0/8AT2Nzi+EbboHTPJ5dSWPceHICPLfYN/2zYGaaLUeEGNsCwLwWm67oOpHPvdh6ZqdfodItuqLQAYAMo3BgaePbZo88GqrjNBpurTIrMsrqoIAAcklibC7Wuq7k/TLG5218ySUY1aPSo31LgWsLEEHdvZfh/lPpfHpmAzTac02mYxqdyNp3WQr8V7BvXgV8sz+jdG1Gq08eo02qDK69pEBIYHay2NvYhv3/AHyj0fqafogcAmtjsjdhXvWO4x4WRdkzDywvlo12l6npphQjkcgfphYyLZsqSo4IHpl7/EYV5YybaoAwT3Z4APlpv+MsdS0mqLgydPkZgDU0ZUOpI7K6G9t/7ZVotdrF8s+jnkUAU3h+bdVAPXBr4ivTJLDJ9hDIk+S5DqJNxEYlcMR30zKDySwJJA+HyyptFMCzaeIwsSLUtGsUnay0QJ5PxFH55kaOWdtvh6GYA8tvYqVqgO/Bvk98zZ9L1FwPCgjjPHmkkUkfE8X/ALZI48vFfQkpwu7NSTqLuWBoADZaNBMFF+8G38Gr/SazrPYNE8B2G5nMjK7yFi77eULBvd8rDigO+avT+xuonA/jdSxUH+XEavkHzNQF/QfTOw6d0+PTxiOJQqL2A7k+pJ7kn4nPTjxuBwyZFLZGVgZSMnOyOROMYykJyMZGATjIvGATkHGU5Cnmf4j9GrUici45ABu4UJIoCsrPdgOigCv6W+Izi9ZoUkl3ymR0jt3W3faNwAjpm4Jvtfp9M9n9r9YkOjlaRA67a2kAqSeFBtl9a9RzVc55v0boM2okSNWjVlYTSOLeNQreX8vcCWLqQLPAhzhlT1Knuz1Y5+xuuCn2c6Ouo1KrqtyWvk2AMEZWB8HcARG1EEn51Y4zJ6506XRuA6GSLzbTvi4F3vO8++PtfrnbdC9lF0zhmfxWA4JXYEN2diKdoB7mwTYu+wG91WmWVGRxasKZSTyPhxmljThpkZeWpWjzr2a9p/4dFWR/F0+541oW8YPmRCvptBKEfDaR2rNZ1TpMQYrGQ0TqXhZSCGhfnb9Yy3b+llzd9a9j5IKk0zWFJbZ7gUV3dnlAYDjj5Zw2p1PhL4oYxFJAxN+JExNg1HZoUWBo+vftXGSnWl+5nWGm9UfeidP0qXaokVnRj/D+KSQm5GOzefQirA9dyn41VBEzx8FVkj3JGQ24AorMYG4/luDuSzxdfDO19k4k10WqVBUUghZXssBOu4q6jta7Y/n5RecX1tDFvaim5tmoUFQw2tSiEEiyjWbJA2shrLWy9Sa936E9J6cZo5tRCG8TTGKQjkExt4gk8vxUxsa+bDNfNKWlikBRW3IqOL2FGNeYWTXLDvnpvsL7MSQ6fUNO35msJJ27SY0KsF8wtSx3s3HAuue+ar2s9gpWLyaXYw/LcQHyFmAqTZIKKG1VquiSe3r1eJGFm3djQsUJjdSrIaZT3Bvv8x8DmYvVIh5d67hxV21962jknn0zji2pV1XUQaySRCwpjI5bd2UEKBt4NfGvXMjSzyA+GmnYMt8FHQ+buHQIigd6Jas8UsLi262O6yKXc3p6y7D8uFhz/wCYSpK7qUiNQX5PA449fhmuM0k86qWSJ9sqLIiuULKf5fnChtpBNgkmm4Ay5ptBqZBR8PTxqaoEMdpvgRxkpxf693ftmP1zpCaQiRHYwGg+/wA5SRdzxsvoNzE/IHtQOWMVT8w2Ymi9n2GoZpwknkqRCSd49HjJrgngpwO3PObSWolCBzQCyRK+7fGfWPxBYIA4o2R8x2y4UOoQhmUTxggnYVWnHG5L5VviD3BrkZwnWtYqxp43vrIweIIAxILbtsnIAvbz3I59c1G8gclFWUdV1rakyuziOOL4053kErHGBV3/AM5odbqjIQxUIoUKijsFHFX687jfxxr5jM97QlDasYFBV+Z7m+eTk6TTbl8SQEQqwDEUCx5IVAe5+JHYZ7YRUEeWcnJnqH4K9RkVXhPMbPvRD3Cm1Z4yT6FeVPcWR2IProz549gvaIaXX+KyMUaN08JNpK+YMuwOR257c8ms9w6R7S6bVfypV3Vfhv5JB9UbnK5VyYcXyjcVjAOTlOYrIycYAwcYwCMkYwBlQJxkYy2Qg5a1UpRGZVLlQSEWtzV6C/XLuMyaONT2n1amn0Tkm7Kq4A71flPqAOL7g/Wt/bVh/wCknqgeQV7/ACK/5o+1+/8AEUetJyczRq13Rwcn4kqF3HSzBeByybrK7gCvcX6X37jMeH8RZpSNmjCgkbWk1CbTfZfICdxF0K/cZ6ERlptMh5Kr6/pX1AB9PUCvpjT6lteR5P1vqEk6pI2nd9m6YFJJ5/OrhFbzqECgt2U8ntwDnoHsp0f+HjZnULLKSZKN0FZvDW/kp/ck5tp9Ir7LukYOFHAJUeUMK7A0QPiBl/Cik7DlaoZSRk5GaIDmLqdBFKbkjRyAVDMoLAHuA3cfbMnIwC3DCsahEUKqilVQAAPQADPPvxBgGnnSWuNT5TSqx8aNOK3dtyKbPxjXPRazz78T5gzQR8kofEerBjUhl3Bv6jyK4oBzfbMTScWmbhyZfsJ1xfNpHamj/lliF3LuoopLeajVV6MudmM5j2L9nxFpxJN55J0BdXUbVVyXEYjqlrfR/wCBnUjLFNJJkk7ewGYnUOmxzipEBrs3Kuv+l1oj7HMzJrKyHJ6j2akT+VIHH9Mlq1f/ACKCD/0j65ruoaOXw3SWGQKwI3KBKFP6XHhkng0bI9M7sjJrOD6eF2tv6Oniyo8Z6TrjG6uxNqWSX9RcCg71XID0bFGt3BzO9s+irqoQ20B4yWH6SwIG5Qw7EhRyQe2bT2304i1obYGGqj8xobi0NKUB7Hcjn4Hjg5sfZro8U+mADTRyR/lyESWSV912Rty+Zdrdh3zmoNT9lnRzWlWeFTLGruoRwAauRuV/SdwUD1y3KrNy7AgcDt2+SjsM9k6/+Fn8S5kWdVc15vCbzUP1gPtN/Gs0XTPwqd5As8hRex8Mbip4tD5AORyH7EfPg+yPB52zX/hP0Ez6kzOCY9skKMQSom2bwfh5QOx9SM9P6h+Hujm7B4+bpG8oJqyFcGrods3PQ+iR6RSkQpNwZV77TsCHk8m6PPzzaAZWzFnG6b2C8Mkx63VpYqkkCqO/m2gVfOdX0/TtFEiNI8pUAGR9u969W2gC/tmRisVQcm+RjFYrFEJxjIykGMYGQoxjGCFOQRknF5DRGMHIwUYwDjAAxWMjAIOQcknMfVzFEZgrMVUkKotmoe6APU5Cl68i847/ABnqkgBj0KR3RHjSix3u6PrQ+ljvlI6J1LUfz9YkKnb5dOpDDsSN3HqD65m35GqRuese1Gm0x2u4Z+/hp5nqibNcKODyaGcb7MdLk1+oM8ynYztJIzxlPEtB4UaX2Cq9WO/Px56TpPsPp4fe3TAM7bZdvh7noFjEAAzd+TZ8xzp4owooChyePieSf3OWr5F1wVHFYxmiE5OAMmsEIxWTWAMgOf8AbPoravTjwxckTrIg3bbo067vQlSQL9azgfZvqL6HWHxopojIv5kKlnYpHfhytGdwNpQ8hviuKIz16sxOpdMi1KFJUDA+vZl5u1Ycr29MjjZpSotdK6zBqluGRHqrAI3LfYOvdT8jmxvOE1/sI6tu00l0y7EkJRogBX5c6jcK+YPB+WazT+0fUdANmqgaRBf5jlnNByKMqLtPG3lqPrzmbkuV8Bpi+H8T08NlecRo/wAR9KaEwkhYnad6khf9RHu88cgG/TOi0vtBpZR5NRC1+gkW+fkTlU0ZcGja4y1FIGFqQR8QbH7jLgObUrMUVYxkZogwcjJzJRjGMoGMYwQoxkYyGxWMVjAGLxkYBJORjGARWRWV5SchSisVlQGRgoGScgLlVVlIRknFZIGAAMnJxWCDFYyRgEYxk4AAyHQEEEWD3B7EfDKsDBDA1PQ9PIAHhjYKKFqOAOwvv6D9sw5/Y/RP72mj4AAqxQHwo8ds3mMpLMPpnS4tKnhwRrGl3Sjiz3OZlZOMULGMYzRCMZOMlFGMYwiEYycZKKWcYvJyGhgYrGATlNZIxWALxk4rAIORWVZGAQRkVlVYyFAGKxeSMpCDjJIwBgDJxjBAMkZGTgCsZOBlIRk4xWATkYyctAZGTjLRBjGRkBOMYwBjGMoIOMnGSkCzgZOMwdBWMnGCAYrGMoGSMjGCAnIxjIUYxjJ3ArJArGM0Rk1jGMAYGMYAyQcjGATi8YwQnGMZQTjGM0QYxjAGMYwwMYxkAxjGUDGMZ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270" name="AutoShape 6" descr="data:image/jpeg;base64,/9j/4AAQSkZJRgABAQAAAQABAAD/2wCEAAkGBxQQEBUUEhQUFBUUFxUUFRQUFBUUFRQWFRQYFxUUFRQYHCggGB0lHxQVITEhJSkrLi4uFx8zODMtNygtLisBCgoKDg0OGhAQGywlICQsLCwsLyw0LCwsLCwsLCwsLywsLSwsLywsLCwsLCwsLCwsLCwsLCw0LCwsLywsLCwsLP/AABEIALcBEwMBIgACEQEDEQH/xAAcAAEAAQUBAQAAAAAAAAAAAAAAAQIDBAUGBwj/xAA8EAACAgEDAgMGBAQFAgcAAAABAgMRAAQSIQUxEyJBBjJRYXGBByNCkRQzUqEVYnKx4ZLxF0NEU3PR8P/EABoBAQEBAQEBAQAAAAAAAAAAAAABAgMEBgX/xAAsEQACAgEDAgMIAwEAAAAAAAAAAQIRAxIhMQRBE1FhIoGRobHR4fBSccEy/9oADAMBAAIRAxEAPwD3DGMZgDGMZoDGMnKCMZORgDGMZAMYxkAxjGVAYxjAGMYwBjGMgGMYwBjGMgGRk4yAjGMZCjGMYBOMjJykGMjJwCMYxiwTjGM2BjGMAYxjKBjGMgGMYwBjGMgGMYygYxjAGMYwBjGMAYxjIBjIxmSk4xjBCMZOMAjGMEZCjJyMnKQYxkYBOMYygYxjNAYxg4sDGMYsDGME4Axmr1XtFpYiVfURBhXkDqXJPYBAbJPwzNk1SpEZJSI1VSzFiKUDnzHtmdSfDLTL+QzAd/rnmvVPxAl1DbNCuxKBErRl3a2I8qe6g4BtjdWazmddFNKWM87PYVSZJQqkf1eGoIr4LXJsnnOE+oSdI7Q6eUlZ7HL1nTq21p4gx9DIoPeu1/HC9XhN7ZFeu/h/mEfZLzxFun0SiqgRh5gvYJXutUNC/gTeYqnw03q7RAN5UQvGp7DlOLOZXUM6PpvU+hVawD8eeQQf2PbJzxbpHthLC5/iTNqEHmtZ5Y5FFXQRGVT6Dmu3fOrh/EfQonigz7Tx52Lc1dbXckH/AHzqs0TjLDKL3O+xnnifixA5Kx6fUEggW4jjHJ78tfz7Zeg/FLSkkOkoa+yL4l/fgZfERnQzvcZxH/idpSDtjnJHddiBu/opYFj8hZza9K9q9NON51MSXwImdUZDf691Hd8hwOe/fKppk0S8josZjw66J/ckRv8AS6nv27HL941J8MlNDJGQcYBORjF5WyE5GMjJZScYxgE5GTkZSDJxjAGMXjAGMYzQGMYwBjNP1jqUsLeWPelWxF2oAsliaWuK4JPPbOf677dNBUaRVMQHImDoI0bsxFeZvTZYJ/eo3W5qMW3SN5132hGkQs0Z97Ym90QSNdBUA3Mf+mq5zzHr3UJ9TIG18gSFmKrBA0jVt+QSmv8Aqaqv07ZS2v1GoZ3MhllbYA48qoLa41XkKLHNd65JrKkjQFTIxAtg2pnYBBt8p8CMmtxNgGvQkk8X4cudydLg9+LAoK+5otD0eOeTUbEEaRbgm+UgLddxyTxzZ+NZf0PWp54P4RpXeKKTliybWS08JRQ9xTuY8/0j5ZW+i08ekvxgS7SMyrKGSQ7yUEjDuVSqW+TZo1lPs8ycsQByCF272NEN5VHf5f7ZJTaTN6LSZvdLplcClD0tLGiM10dsdliEoUTZq+SOO+6j6ZsDcEUlBmaKPc5FCgi2CBQvsPgcsJwEJaRj6WSN7Ed2VRxXwPAywdasYCbIy6kPUrs+1iOWMhVufh/bPLGRtpsw9fCibPFZFG3aPz5Cd/NqvYk9ufe5zAhWgCu4svABOoCVXcll5Pfk3mbqOooLZSpDkhQgoAn3iZI1JB+Zr0zX66agF8MFywjhJaRiZGFlrYAEKLYmyeM0kwzTdWljLOm8FyFLeZSxJNbAoq6+PfjnOl6S8B00UZVi9l2Jjetxva2+tt0B65b6f0PYlRJQQe821S5HJZm72T3v9sok683gSLsT8mig8Uj4AgsVtq5PA9c6N2qRFs7ZV1TSCVTGLo9zwxF9/eBAPzzjROVPhws5pmCtuWiLoMFC2woc9h88vS9W1MqM+8pEhG5kQKvxADNZP378cZvPZrpcephoyPHMvnVwV5Q3TKxF0LKmuLzrjg8a9o5ZsinVfE16IXq5gALvdAFbgUQr2VP0LDNgmliXuscx5PiSO8Z7+UeVCPh/zmfoOj7C0c6rIqnaJBy18mwwNg9+x9MvDoCBN8FMSeGDNE3e73rwfup9ecPIuCeG0rMbp+ig7GKNjYPkMcpFm+wfff2y7Mnh8xyywelNPqIP2V/L+xyjUwOrVIUo8VqYkIIIsbZkoH6E38sytJoJIo9shmYKp/MR1kDDmrik+w4u6zMm+4W5mx6nXRi49ZI1AcOEmHIsc1f98v6b2s6lFy6wzKOD5TG33IPHb4ev2zSeFCzCpdMrf0yxNp3P3Urz6dszJ4RG1fmDsd8GpSQcd/y5vqPjhSl2+35I4x7/AHOkg/EArfjaSQVVmJ1kHpZ2ttY/YHNz0/210UxCiYRseyTAxMfpvq/+M86l1nfbMrH+l9PJG/Pe2QlD+2Zen8YmzEssZFHa0cjDggUDtsc9iLzSzSXJiWKL4PWIZVcWpDA9ipBBsfEZcGeSDwYWLgajTG/eiWRCLIs7QCjencEcZkaT28khu9Vp9Qo/RMrQSgXXvgUe3qv752hlTOEsbR6njOV6R7faSetzeCSaHiFdjH/LKpKn7kHOpVgRY5B7EeudVJMw00TjJyMpBjGMAYxjKQnGRk5bAyiWQKCzGgOScrzD6lqAifzAh+qbiP8ALvNX9b+mAa/X9cVQ3kU7aIWSSNWLfoAQngk1QbabzyHW9XkWVnlD+IvmcSRmLbM3mYMCbYhSgA7UeBQ59O6WD4wkUM0ccc+1LYBnVowGVDSjs6ghV7t37nzfWdE1GtaXUSxsoJaWUuCoFkERgGiSFKKAPhZ+GcssbR3wumYun1ZgiV5GLTS/mpEDtVRzUs1e93NJ2/uRguTITI5LN/Ue/wBB8B8hxlzqbB9VIR2vYvyEY2gf2P75j6l+CF4NUPr9M8T5Pp+kwqENb3ZRO3hncvPFEEAqwI5VgeCMv9N1R0zeUMYpEVo2ICkAGmSySG2k1fy54zC3HYN3fKNExMRJ3UkqqpB8q+Krb1INjnw1N13HzzpFXFpnk66KUozWzfJ2Oh6nsJYMSlExqOf0+aueaPp6ZkQapQqssIlLi5NrBBfyjkYGz9s47p/i7LjYllZg8LqAFPYeG9VyvPPGbLRacyrvqWJlO1tnibeKNUN3x77c4vEl3PG8i8jpW0sb8oWiYfokB239Qf72frnNTdTMEsbSR7TH4gRSG2sX8u8SNYPbjtmZH05yeZpCDzXhTvwew7L8c1en1EcUjwO4lFqL2mKR7APuyhlq/wDTXfnNQV3e5iU1sjZdT9pTqYxGzSRfDwnCbrHAb1P0zXaD2cTww2raVQfdTxG3tfpRNKD3+P0yv+ISFnjqRAGaiilqIobARRc8kWT6ZajjXwZXkMu5fMN/uyDcAe9mwWFr8++aSaVR2DcXyZwgbYI4jIYLJQSKksQKmrBKEtyPl275E+r1CMikoXjUlJAsUXH6kkJkI2HjsvoDxWYbaaSUJayN22xghK44AjZyQPv+2WpdDGhqeJ4/8zrIFvt74BX+xyqNb/4YuLVHYdP6wNTduisl7o7RgLv9QNFT3BHb7ZcLhLC7HRhSldqgWR5SWcizuPf45y+j0PikFJHVl9yRBp5aHAHmj2PXI4Izfzl4It+pEOoVQNzBfBc8gABGtSfmGH0zEtL2XJYOWPlbFjX6qUtCsCAidjHsbYDYYgmQKvC0BzZBzJi6IPDuF3SmJCqTt23ttlJAI4LelAjnNYOmwzASpPLD6gSKVjUEkEB1FHsRZObvTBnu5g4I4eJo5FIHfyA3RHHOavTsZacraLOlnkSg8SSrV74QGFG+8ZJv17HMnSyQyHyRqO4LQuIXFi/MoIIP1GYej17tIyoYmhobZB7rkVwqA32B9PT7Zm6rTGcK7xLJzxJDJ4cnI4rix6cGvmMzKKXoSNvtf1MjV6SkDeOqiPm9Qqtt54AZNv8Ae7zWL1JZELNppihsCaJG2Ecci/NVV6ZY1MbAo06yTQISzBgFdWoU7RhalrzE16Hsc6uPUhgOQQQCAOzD0IHw4zMnpW+5uC/iarpmvSYFYtXtfikl96/UbG5rkDv8ctaqHUKxYxRSEVzG2xiB67XsH6HM3V9NgnUq8aFu43D155DDlTmrHR5IwQkp8tlY5rlj2+o3cSKa+DevbMJxfHz/AAVpmNJqIefGh2EjkvDtP3NFSPoftm00KTQfm9P1FxnzGBz4kBF81/7f2Pp9sohkoVMkkANgsGaWHg/qPvJf+YffH+DQj8xN8ZN/m6eVtpH0BKkfbOiyOL3+5zcFJHa+zftUmrPhuphnHJic+8O+6Nv1rX3HqM6DPKNR0+VgBYmI2lH3eFMKHDJIBW8d+w7eudh7GdblmDQ6hWEsQBDkAeJGfdc0SAfpwaOevHlUjyThR0+Mi8Z2swTjIxkBVjIxmiE5gS9MBLNubxCGAkNEpu7bBVCvT+95n5GCnI6rp3UNKd2keGdAAPBlXw22qPKokB55LGzXf1vNJ7Re2rjTPDq9JLp5JVYLTBlJBoFWoWb2ni/tnpOa/r+iM+mljUIXZGCeIoZA9eUkEH1zKilwbUt9z591r7ZdxsCUeKoPenJJH2Nj7ZT4o+OZWs6RKS8Uxp4z5UWy0RNnb4RJO0im4I+map9DIoNmOhyWeREAB/1kH7Z5pRTfJ+70/W6YUyjqGpscZ2Psl0H83TQyIHLs2pnjO4FE8No057Ei729/ertmi6doBCS7BZZQN0dsv8OCBuNuSN5AHYdj/bufYDrUWn8Z5+XnkDCb3ifISsZ/ooWABwbruTlhJJ0eTq8zyWzSzdDEE0sYsSRblF9pV96IsT38pHP1zZ9KkjeMMSKIu+OL9CflVZ0/t30Izx/xMBBkjSyOaljA3UCObHJB+fzzzSKVkY7CAkvLAlgqk35kIFjuL49RnLPidmcOTUvqbrWy7dxVaUcKwJNge8W//eua91VlkLor73SNQygqBDRarB4LTKPnWa6MF3pj4U+6ON3YMyFtoG9wOGSTzebiiq/arQ+KgaIo1pKignhRvlRib7lfyTTAHg5nQoq0Hk1clrU9OQEM/jL59oO/cFFG6ZroAiue1jLUnT6LHxpbPCruV91FTySRt5APHwzdfxA1M/guVUgXsU8MboHcO9bW4OYelmA1LRSAWBYNcbfh9jX74U5d/I1pgYPUTqaVvE1CEBFdhLIUrgb9p9P/AKvM9ugTlC3+IblI4Adqbj5cVyc7LT6dCgJ5+XoftlnWez0MoJEabiO+wA36GwLyLN2RlxV2zzrp3T05bxjd7QYqQhkq9q9pAdwBogg13vJn6xOxEBbx1sbUkG432C88k88/POu1vs/JYLrFqSKpnuKRRtAOxlBA81t2/vmP0/pqxgpMsUkSk3vA3wEn9YP8wHgCQc8fXOqyLl7/AL++RzceyKdH1+bTArJCyNtFhKG1RwNoBalsn4d8s9W6rptSBteOKWxbTQ7dw5G0yLyPXt8Ky91vXBBsvuw2qdkiMo4UC+wuvneafT9FcyePOtx3TKCGY3/SleYfELzwavMQ0/8AT2Nzi+EbboHTPJ5dSWPceHICPLfYN/2zYGaaLUeEGNsCwLwWm67oOpHPvdh6ZqdfodItuqLQAYAMo3BgaePbZo88GqrjNBpurTIrMsrqoIAAcklibC7Wuq7k/TLG5218ySUY1aPSo31LgWsLEEHdvZfh/lPpfHpmAzTac02mYxqdyNp3WQr8V7BvXgV8sz+jdG1Gq08eo02qDK69pEBIYHay2NvYhv3/AHyj0fqafogcAmtjsjdhXvWO4x4WRdkzDywvlo12l6npphQjkcgfphYyLZsqSo4IHpl7/EYV5YybaoAwT3Z4APlpv+MsdS0mqLgydPkZgDU0ZUOpI7K6G9t/7ZVotdrF8s+jnkUAU3h+bdVAPXBr4ivTJLDJ9hDIk+S5DqJNxEYlcMR30zKDySwJJA+HyyptFMCzaeIwsSLUtGsUnay0QJ5PxFH55kaOWdtvh6GYA8tvYqVqgO/Bvk98zZ9L1FwPCgjjPHmkkUkfE8X/ALZI48vFfQkpwu7NSTqLuWBoADZaNBMFF+8G38Gr/SazrPYNE8B2G5nMjK7yFi77eULBvd8rDigO+avT+xuonA/jdSxUH+XEavkHzNQF/QfTOw6d0+PTxiOJQqL2A7k+pJ7kn4nPTjxuBwyZFLZGVgZSMnOyOROMYykJyMZGATjIvGATkHGU5Cnmf4j9GrUici45ABu4UJIoCsrPdgOigCv6W+Izi9ZoUkl3ymR0jt3W3faNwAjpm4Jvtfp9M9n9r9YkOjlaRA67a2kAqSeFBtl9a9RzVc55v0boM2okSNWjVlYTSOLeNQreX8vcCWLqQLPAhzhlT1Knuz1Y5+xuuCn2c6Ouo1KrqtyWvk2AMEZWB8HcARG1EEn51Y4zJ6506XRuA6GSLzbTvi4F3vO8++PtfrnbdC9lF0zhmfxWA4JXYEN2diKdoB7mwTYu+wG91WmWVGRxasKZSTyPhxmljThpkZeWpWjzr2a9p/4dFWR/F0+541oW8YPmRCvptBKEfDaR2rNZ1TpMQYrGQ0TqXhZSCGhfnb9Yy3b+llzd9a9j5IKk0zWFJbZ7gUV3dnlAYDjj5Zw2p1PhL4oYxFJAxN+JExNg1HZoUWBo+vftXGSnWl+5nWGm9UfeidP0qXaokVnRj/D+KSQm5GOzefQirA9dyn41VBEzx8FVkj3JGQ24AorMYG4/luDuSzxdfDO19k4k10WqVBUUghZXssBOu4q6jta7Y/n5RecX1tDFvaim5tmoUFQw2tSiEEiyjWbJA2shrLWy9Sa936E9J6cZo5tRCG8TTGKQjkExt4gk8vxUxsa+bDNfNKWlikBRW3IqOL2FGNeYWTXLDvnpvsL7MSQ6fUNO35msJJ27SY0KsF8wtSx3s3HAuue+ar2s9gpWLyaXYw/LcQHyFmAqTZIKKG1VquiSe3r1eJGFm3djQsUJjdSrIaZT3Bvv8x8DmYvVIh5d67hxV21962jknn0zji2pV1XUQaySRCwpjI5bd2UEKBt4NfGvXMjSzyA+GmnYMt8FHQ+buHQIigd6Jas8UsLi262O6yKXc3p6y7D8uFhz/wCYSpK7qUiNQX5PA449fhmuM0k86qWSJ9sqLIiuULKf5fnChtpBNgkmm4Ay5ptBqZBR8PTxqaoEMdpvgRxkpxf693ftmP1zpCaQiRHYwGg+/wA5SRdzxsvoNzE/IHtQOWMVT8w2Ymi9n2GoZpwknkqRCSd49HjJrgngpwO3PObSWolCBzQCyRK+7fGfWPxBYIA4o2R8x2y4UOoQhmUTxggnYVWnHG5L5VviD3BrkZwnWtYqxp43vrIweIIAxILbtsnIAvbz3I59c1G8gclFWUdV1rakyuziOOL4053kErHGBV3/AM5odbqjIQxUIoUKijsFHFX687jfxxr5jM97QlDasYFBV+Z7m+eTk6TTbl8SQEQqwDEUCx5IVAe5+JHYZ7YRUEeWcnJnqH4K9RkVXhPMbPvRD3Cm1Z4yT6FeVPcWR2IProz549gvaIaXX+KyMUaN08JNpK+YMuwOR257c8ms9w6R7S6bVfypV3Vfhv5JB9UbnK5VyYcXyjcVjAOTlOYrIycYAwcYwCMkYwBlQJxkYy2Qg5a1UpRGZVLlQSEWtzV6C/XLuMyaONT2n1amn0Tkm7Kq4A71flPqAOL7g/Wt/bVh/wCknqgeQV7/ACK/5o+1+/8AEUetJyczRq13Rwcn4kqF3HSzBeByybrK7gCvcX6X37jMeH8RZpSNmjCgkbWk1CbTfZfICdxF0K/cZ6ERlptMh5Kr6/pX1AB9PUCvpjT6lteR5P1vqEk6pI2nd9m6YFJJ5/OrhFbzqECgt2U8ntwDnoHsp0f+HjZnULLKSZKN0FZvDW/kp/ck5tp9Ir7LukYOFHAJUeUMK7A0QPiBl/Cik7DlaoZSRk5GaIDmLqdBFKbkjRyAVDMoLAHuA3cfbMnIwC3DCsahEUKqilVQAAPQADPPvxBgGnnSWuNT5TSqx8aNOK3dtyKbPxjXPRazz78T5gzQR8kofEerBjUhl3Bv6jyK4oBzfbMTScWmbhyZfsJ1xfNpHamj/lliF3LuoopLeajVV6MudmM5j2L9nxFpxJN55J0BdXUbVVyXEYjqlrfR/wCBnUjLFNJJkk7ewGYnUOmxzipEBrs3Kuv+l1oj7HMzJrKyHJ6j2akT+VIHH9Mlq1f/ACKCD/0j65ruoaOXw3SWGQKwI3KBKFP6XHhkng0bI9M7sjJrOD6eF2tv6Oniyo8Z6TrjG6uxNqWSX9RcCg71XID0bFGt3BzO9s+irqoQ20B4yWH6SwIG5Qw7EhRyQe2bT2304i1obYGGqj8xobi0NKUB7Hcjn4Hjg5sfZro8U+mADTRyR/lyESWSV912Rty+Zdrdh3zmoNT9lnRzWlWeFTLGruoRwAauRuV/SdwUD1y3KrNy7AgcDt2+SjsM9k6/+Fn8S5kWdVc15vCbzUP1gPtN/Gs0XTPwqd5As8hRex8Mbip4tD5AORyH7EfPg+yPB52zX/hP0Ez6kzOCY9skKMQSom2bwfh5QOx9SM9P6h+Hujm7B4+bpG8oJqyFcGrods3PQ+iR6RSkQpNwZV77TsCHk8m6PPzzaAZWzFnG6b2C8Mkx63VpYqkkCqO/m2gVfOdX0/TtFEiNI8pUAGR9u969W2gC/tmRisVQcm+RjFYrFEJxjIykGMYGQoxjGCFOQRknF5DRGMHIwUYwDjAAxWMjAIOQcknMfVzFEZgrMVUkKotmoe6APU5Cl68i847/ABnqkgBj0KR3RHjSix3u6PrQ+ljvlI6J1LUfz9YkKnb5dOpDDsSN3HqD65m35GqRuese1Gm0x2u4Z+/hp5nqibNcKODyaGcb7MdLk1+oM8ynYztJIzxlPEtB4UaX2Cq9WO/Px56TpPsPp4fe3TAM7bZdvh7noFjEAAzd+TZ8xzp4owooChyePieSf3OWr5F1wVHFYxmiE5OAMmsEIxWTWAMgOf8AbPoravTjwxckTrIg3bbo067vQlSQL9azgfZvqL6HWHxopojIv5kKlnYpHfhytGdwNpQ8hviuKIz16sxOpdMi1KFJUDA+vZl5u1Ycr29MjjZpSotdK6zBqluGRHqrAI3LfYOvdT8jmxvOE1/sI6tu00l0y7EkJRogBX5c6jcK+YPB+WazT+0fUdANmqgaRBf5jlnNByKMqLtPG3lqPrzmbkuV8Bpi+H8T08NlecRo/wAR9KaEwkhYnad6khf9RHu88cgG/TOi0vtBpZR5NRC1+gkW+fkTlU0ZcGja4y1FIGFqQR8QbH7jLgObUrMUVYxkZogwcjJzJRjGMoGMYwQoxkYyGxWMVjAGLxkYBJORjGARWRWV5SchSisVlQGRgoGScgLlVVlIRknFZIGAAMnJxWCDFYyRgEYxk4AAyHQEEEWD3B7EfDKsDBDA1PQ9PIAHhjYKKFqOAOwvv6D9sw5/Y/RP72mj4AAqxQHwo8ds3mMpLMPpnS4tKnhwRrGl3Sjiz3OZlZOMULGMYzRCMZOMlFGMYwiEYycZKKWcYvJyGhgYrGATlNZIxWALxk4rAIORWVZGAQRkVlVYyFAGKxeSMpCDjJIwBgDJxjBAMkZGTgCsZOBlIRk4xWATkYyctAZGTjLRBjGRkBOMYwBjGMoIOMnGSkCzgZOMwdBWMnGCAYrGMoGSMjGCAnIxjIUYxjJ3ArJArGM0Rk1jGMAYGMYAyQcjGATi8YwQnGMZQTjGM0QYxjAGMYwwMYxkAxjGUDGMZ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Picture 2" descr="Drosophila_melanogaster"/>
          <p:cNvPicPr>
            <a:picLocks noChangeAspect="1" noChangeArrowheads="1"/>
          </p:cNvPicPr>
          <p:nvPr/>
        </p:nvPicPr>
        <p:blipFill>
          <a:blip r:embed="rId2" cstate="print"/>
          <a:srcRect l="2855" t="10791" r="3825" b="13482"/>
          <a:stretch>
            <a:fillRect/>
          </a:stretch>
        </p:blipFill>
        <p:spPr bwMode="auto">
          <a:xfrm>
            <a:off x="6132627" y="4745532"/>
            <a:ext cx="2624866" cy="14200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74675" y="1219777"/>
            <a:ext cx="8353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D.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pseudoobscura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: rekombinace, žádné DA páření  větší vliv FE a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bottlenecku</a:t>
            </a: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</p:txBody>
      </p:sp>
      <p:pic>
        <p:nvPicPr>
          <p:cNvPr id="6" name="Picture 2" descr="http://insects.eugenes.org/species/about/species-gallery/Drosophila_pseudoobscura/Drosophila_pseudoobscu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1439" y="2153836"/>
            <a:ext cx="3676623" cy="2451082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909779" y="4863865"/>
            <a:ext cx="738856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Evoluční výstup zřídka určen jedním mechanismem, </a:t>
            </a:r>
          </a:p>
          <a:p>
            <a:pPr algn="ctr"/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ale </a:t>
            </a:r>
            <a:r>
              <a:rPr lang="cs-CZ" sz="2400" u="sng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interakcí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více mechanismů </a:t>
            </a:r>
          </a:p>
          <a:p>
            <a:pPr algn="ctr"/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(zde drift + rekombinace + systém páření)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538829" y="319088"/>
            <a:ext cx="3969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Drift a nenáhodné oplození: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74675" y="319088"/>
            <a:ext cx="2817341" cy="577081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304704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1059946850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1308412485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7932671349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3015411710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0,8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1807423994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0,7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7920758357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3736600091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0,6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7746986550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6415792763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0550960346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9141250151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0,6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7247370152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0,7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1265391999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0,6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7528893189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8697754963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4246054033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9015865577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2861449386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0749401709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2518902498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9119225932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0,6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7579923803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5187887539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2213381050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1998528127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1158952112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0,6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6740719861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9972582077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6786720729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9876634982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5993693231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0,0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cs typeface="Courier New" pitchFamily="49" charset="0"/>
              </a:rPr>
              <a:t> </a:t>
            </a:r>
          </a:p>
        </p:txBody>
      </p:sp>
      <p:graphicFrame>
        <p:nvGraphicFramePr>
          <p:cNvPr id="3" name="Graf 2"/>
          <p:cNvGraphicFramePr/>
          <p:nvPr/>
        </p:nvGraphicFramePr>
        <p:xfrm>
          <a:off x="4114800" y="195942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Šipka doprava 3"/>
          <p:cNvSpPr/>
          <p:nvPr/>
        </p:nvSpPr>
        <p:spPr>
          <a:xfrm>
            <a:off x="3537857" y="3026228"/>
            <a:ext cx="402771" cy="424543"/>
          </a:xfrm>
          <a:prstGeom prst="rightArrow">
            <a:avLst/>
          </a:prstGeom>
          <a:solidFill>
            <a:srgbClr val="DE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Sampl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040" y="2210921"/>
            <a:ext cx="8391525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1108768" y="764783"/>
            <a:ext cx="62071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latin typeface="Arial" charset="0"/>
              </a:rPr>
              <a:t>Náhodný výběr gamet z genofondu (</a:t>
            </a:r>
            <a:r>
              <a:rPr lang="cs-CZ" sz="2000" i="1" dirty="0" err="1">
                <a:latin typeface="Arial" charset="0"/>
              </a:rPr>
              <a:t>sampling</a:t>
            </a:r>
            <a:r>
              <a:rPr lang="cs-CZ" sz="2000" i="1" dirty="0">
                <a:latin typeface="Arial" charset="0"/>
              </a:rPr>
              <a:t> </a:t>
            </a:r>
            <a:r>
              <a:rPr lang="cs-CZ" sz="2000" i="1" dirty="0" err="1">
                <a:latin typeface="Arial" charset="0"/>
              </a:rPr>
              <a:t>error</a:t>
            </a:r>
            <a:r>
              <a:rPr lang="cs-CZ" sz="2000" dirty="0">
                <a:latin typeface="Arial" charset="0"/>
              </a:rPr>
              <a:t>):</a:t>
            </a: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574675" y="4962448"/>
            <a:ext cx="8061822" cy="707886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>
                <a:latin typeface="Arial" charset="0"/>
              </a:rPr>
              <a:t>Výsledkem náhodného výběru je kolísání frekvencí mezi generacemi </a:t>
            </a:r>
          </a:p>
          <a:p>
            <a:pPr algn="ctr"/>
            <a:r>
              <a:rPr lang="cs-CZ" sz="2000" dirty="0">
                <a:latin typeface="Arial" charset="0"/>
              </a:rPr>
              <a:t>=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náhodný genetický posun = genetický drift (</a:t>
            </a:r>
            <a:r>
              <a:rPr lang="cs-CZ" sz="2000" i="1" dirty="0" err="1">
                <a:solidFill>
                  <a:srgbClr val="E60000"/>
                </a:solidFill>
                <a:latin typeface="Arial" charset="0"/>
                <a:sym typeface="Symbol" pitchFamily="18" charset="2"/>
              </a:rPr>
              <a:t>random</a:t>
            </a: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 </a:t>
            </a:r>
            <a:r>
              <a:rPr lang="cs-CZ" sz="2000" i="1" dirty="0" err="1">
                <a:solidFill>
                  <a:srgbClr val="E60000"/>
                </a:solidFill>
                <a:latin typeface="Arial" charset="0"/>
                <a:sym typeface="Symbol" pitchFamily="18" charset="2"/>
              </a:rPr>
              <a:t>genetic</a:t>
            </a:r>
            <a:r>
              <a:rPr lang="cs-CZ" sz="2000" i="1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 drift</a:t>
            </a: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9"/>
          <p:cNvGrpSpPr/>
          <p:nvPr/>
        </p:nvGrpSpPr>
        <p:grpSpPr>
          <a:xfrm>
            <a:off x="5878652" y="315913"/>
            <a:ext cx="1409487" cy="1973528"/>
            <a:chOff x="5878652" y="315913"/>
            <a:chExt cx="1409487" cy="1973528"/>
          </a:xfrm>
        </p:grpSpPr>
        <p:pic>
          <p:nvPicPr>
            <p:cNvPr id="3" name="Picture 6" descr="https://faculty.etsu.edu/gardnerr/mathbio/wright1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878652" y="315913"/>
              <a:ext cx="1409487" cy="1646237"/>
            </a:xfrm>
            <a:prstGeom prst="rect">
              <a:avLst/>
            </a:prstGeom>
            <a:noFill/>
          </p:spPr>
        </p:pic>
        <p:sp>
          <p:nvSpPr>
            <p:cNvPr id="4" name="TextovéPole 3"/>
            <p:cNvSpPr txBox="1"/>
            <p:nvPr/>
          </p:nvSpPr>
          <p:spPr>
            <a:xfrm>
              <a:off x="6067313" y="1950887"/>
              <a:ext cx="10257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>
                  <a:latin typeface="Arial" pitchFamily="34" charset="0"/>
                  <a:cs typeface="Arial" pitchFamily="34" charset="0"/>
                </a:rPr>
                <a:t>S. </a:t>
              </a:r>
              <a:r>
                <a:rPr lang="cs-CZ" sz="1600" dirty="0" err="1">
                  <a:latin typeface="Arial" pitchFamily="34" charset="0"/>
                  <a:cs typeface="Arial" pitchFamily="34" charset="0"/>
                </a:rPr>
                <a:t>Wright</a:t>
              </a:r>
              <a:endParaRPr lang="cs-CZ" sz="16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7525283" y="315913"/>
            <a:ext cx="1453762" cy="1971326"/>
            <a:chOff x="7471495" y="2274048"/>
            <a:chExt cx="1453762" cy="1971326"/>
          </a:xfrm>
        </p:grpSpPr>
        <p:pic>
          <p:nvPicPr>
            <p:cNvPr id="2" name="Picture 4" descr="http://trailblazing.royalsociety.org/photos/1922SA.jpg"/>
            <p:cNvPicPr>
              <a:picLocks noChangeAspect="1" noChangeArrowheads="1"/>
            </p:cNvPicPr>
            <p:nvPr/>
          </p:nvPicPr>
          <p:blipFill>
            <a:blip r:embed="rId3" cstate="print"/>
            <a:srcRect b="20464"/>
            <a:stretch>
              <a:fillRect/>
            </a:stretch>
          </p:blipFill>
          <p:spPr bwMode="auto">
            <a:xfrm>
              <a:off x="7471495" y="2274048"/>
              <a:ext cx="1453762" cy="1645920"/>
            </a:xfrm>
            <a:prstGeom prst="rect">
              <a:avLst/>
            </a:prstGeom>
            <a:noFill/>
          </p:spPr>
        </p:pic>
        <p:sp>
          <p:nvSpPr>
            <p:cNvPr id="5" name="TextovéPole 4"/>
            <p:cNvSpPr txBox="1"/>
            <p:nvPr/>
          </p:nvSpPr>
          <p:spPr>
            <a:xfrm>
              <a:off x="7575176" y="3906820"/>
              <a:ext cx="12105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>
                  <a:latin typeface="Arial" pitchFamily="34" charset="0"/>
                  <a:cs typeface="Arial" pitchFamily="34" charset="0"/>
                </a:rPr>
                <a:t>R.A. </a:t>
              </a:r>
              <a:r>
                <a:rPr lang="cs-CZ" sz="1600" dirty="0" err="1">
                  <a:latin typeface="Arial" pitchFamily="34" charset="0"/>
                  <a:cs typeface="Arial" pitchFamily="34" charset="0"/>
                </a:rPr>
                <a:t>Fisher</a:t>
              </a:r>
              <a:endParaRPr lang="cs-CZ" sz="16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TextovéPole 5"/>
          <p:cNvSpPr txBox="1"/>
          <p:nvPr/>
        </p:nvSpPr>
        <p:spPr>
          <a:xfrm>
            <a:off x="630238" y="410584"/>
            <a:ext cx="4443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Wrightova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24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Fisherova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populace: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74675" y="1262102"/>
            <a:ext cx="7723589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 HW populace –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výj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 omezená velikost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žádné fluktuace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+ náhodné oplození, kompletní izolace (žádný tok genů), diskrétní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   generace (žádná věková struktura), žádná selekce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0"/>
          <p:cNvSpPr txBox="1">
            <a:spLocks noChangeArrowheads="1"/>
          </p:cNvSpPr>
          <p:nvPr/>
        </p:nvSpPr>
        <p:spPr bwMode="auto">
          <a:xfrm>
            <a:off x="574675" y="4553628"/>
            <a:ext cx="5058436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Závěr 2: Genetický drift nemá směr.</a:t>
            </a:r>
          </a:p>
        </p:txBody>
      </p:sp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574675" y="3270906"/>
            <a:ext cx="8061419" cy="830997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Závěr 1: Kolísání frekvencí alel je nepřímo úměrné 	      </a:t>
            </a:r>
            <a:br>
              <a:rPr lang="cs-CZ" sz="2400" dirty="0">
                <a:solidFill>
                  <a:srgbClr val="E60000"/>
                </a:solidFill>
                <a:latin typeface="Arial" charset="0"/>
              </a:rPr>
            </a:br>
            <a:r>
              <a:rPr lang="cs-CZ" sz="2400" dirty="0">
                <a:solidFill>
                  <a:srgbClr val="E60000"/>
                </a:solidFill>
                <a:latin typeface="Arial" charset="0"/>
              </a:rPr>
              <a:t>	    velikosti populace.</a:t>
            </a:r>
          </a:p>
        </p:txBody>
      </p:sp>
      <p:pic>
        <p:nvPicPr>
          <p:cNvPr id="5" name="Obrázek 4" descr="Simulace_mince_2.tif"/>
          <p:cNvPicPr>
            <a:picLocks noChangeAspect="1"/>
          </p:cNvPicPr>
          <p:nvPr/>
        </p:nvPicPr>
        <p:blipFill>
          <a:blip r:embed="rId2" cstate="print"/>
          <a:srcRect b="50115"/>
          <a:stretch>
            <a:fillRect/>
          </a:stretch>
        </p:blipFill>
        <p:spPr>
          <a:xfrm>
            <a:off x="574675" y="319085"/>
            <a:ext cx="3924605" cy="2507904"/>
          </a:xfrm>
          <a:prstGeom prst="rect">
            <a:avLst/>
          </a:prstGeom>
        </p:spPr>
      </p:pic>
      <p:pic>
        <p:nvPicPr>
          <p:cNvPr id="6" name="Obrázek 5" descr="Simulace_mince_2.tif"/>
          <p:cNvPicPr>
            <a:picLocks noChangeAspect="1"/>
          </p:cNvPicPr>
          <p:nvPr/>
        </p:nvPicPr>
        <p:blipFill>
          <a:blip r:embed="rId2" cstate="print"/>
          <a:srcRect t="51266"/>
          <a:stretch>
            <a:fillRect/>
          </a:stretch>
        </p:blipFill>
        <p:spPr>
          <a:xfrm>
            <a:off x="4698185" y="319088"/>
            <a:ext cx="3924605" cy="2450039"/>
          </a:xfrm>
          <a:prstGeom prst="rect">
            <a:avLst/>
          </a:prstGeom>
        </p:spPr>
      </p:pic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511175" y="5427943"/>
            <a:ext cx="7845417" cy="830997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Závěr 3: Při driftu neexistuje žádná tendence vrátit se </a:t>
            </a:r>
          </a:p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	    k původnímu stavu. Změny se v čase </a:t>
            </a:r>
            <a:r>
              <a:rPr lang="cs-CZ" sz="2400" u="sng" dirty="0">
                <a:solidFill>
                  <a:srgbClr val="E60000"/>
                </a:solidFill>
                <a:latin typeface="Arial" charset="0"/>
              </a:rPr>
              <a:t>kumulují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10024</TotalTime>
  <Words>2117</Words>
  <Application>Microsoft Office PowerPoint</Application>
  <PresentationFormat>Předvádění na obrazovce (4:3)</PresentationFormat>
  <Paragraphs>328</Paragraphs>
  <Slides>59</Slides>
  <Notes>25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59</vt:i4>
      </vt:variant>
    </vt:vector>
  </HeadingPairs>
  <TitlesOfParts>
    <vt:vector size="66" baseType="lpstr">
      <vt:lpstr>Arial</vt:lpstr>
      <vt:lpstr>Arial Black</vt:lpstr>
      <vt:lpstr>Calibri</vt:lpstr>
      <vt:lpstr>Cambria Math</vt:lpstr>
      <vt:lpstr>Courier New</vt:lpstr>
      <vt:lpstr>Symbol</vt:lpstr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Miloš Macholán</dc:creator>
  <cp:lastModifiedBy>Miloš</cp:lastModifiedBy>
  <cp:revision>262</cp:revision>
  <dcterms:created xsi:type="dcterms:W3CDTF">2014-09-23T15:47:53Z</dcterms:created>
  <dcterms:modified xsi:type="dcterms:W3CDTF">2020-03-05T08:47:23Z</dcterms:modified>
</cp:coreProperties>
</file>