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1" r:id="rId2"/>
    <p:sldId id="266" r:id="rId3"/>
    <p:sldId id="323" r:id="rId4"/>
    <p:sldId id="322" r:id="rId5"/>
    <p:sldId id="263" r:id="rId6"/>
    <p:sldId id="264" r:id="rId7"/>
    <p:sldId id="269" r:id="rId8"/>
    <p:sldId id="275" r:id="rId9"/>
    <p:sldId id="280" r:id="rId10"/>
    <p:sldId id="281" r:id="rId11"/>
    <p:sldId id="314" r:id="rId12"/>
    <p:sldId id="315" r:id="rId13"/>
    <p:sldId id="316" r:id="rId14"/>
    <p:sldId id="270" r:id="rId15"/>
    <p:sldId id="277" r:id="rId16"/>
    <p:sldId id="284" r:id="rId17"/>
    <p:sldId id="273" r:id="rId18"/>
    <p:sldId id="278" r:id="rId19"/>
    <p:sldId id="274" r:id="rId20"/>
    <p:sldId id="282" r:id="rId21"/>
    <p:sldId id="318" r:id="rId22"/>
    <p:sldId id="283" r:id="rId23"/>
    <p:sldId id="285" r:id="rId24"/>
    <p:sldId id="286" r:id="rId25"/>
    <p:sldId id="287" r:id="rId26"/>
    <p:sldId id="319" r:id="rId27"/>
    <p:sldId id="288" r:id="rId28"/>
    <p:sldId id="317" r:id="rId29"/>
    <p:sldId id="289" r:id="rId30"/>
    <p:sldId id="290" r:id="rId31"/>
    <p:sldId id="32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E0000"/>
    <a:srgbClr val="FFFF99"/>
    <a:srgbClr val="FFFF66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36" y="102"/>
      </p:cViewPr>
      <p:guideLst>
        <p:guide orient="horz" pos="23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14-482B-ABA3-00B6CD83786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E14-482B-ABA3-00B6CD837869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14-482B-ABA3-00B6CD837869}"/>
              </c:ext>
            </c:extLst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0.35000000000000009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14-482B-ABA3-00B6CD837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986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pozitivní i negativní alely)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během jediné generace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7533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6123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86123"/>
            <a:ext cx="84087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555525" y="507828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10216" y="26538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753" y="258921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986239" y="2177029"/>
            <a:ext cx="2035620" cy="1104453"/>
          </a:xfrm>
          <a:prstGeom prst="wedgeRectCallout">
            <a:avLst>
              <a:gd name="adj1" fmla="val 67725"/>
              <a:gd name="adj2" fmla="val 2636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5416" y="3553768"/>
            <a:ext cx="5687742" cy="23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531813" y="6005383"/>
            <a:ext cx="739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asymetrický ostrovní model 2 populací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continent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pic>
        <p:nvPicPr>
          <p:cNvPr id="7170" name="Picture 2" descr="http://www.apsnet.org/edcenter/advanced/topics/PopGenetics/PublishingImages/figure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183" y="4331473"/>
            <a:ext cx="2878249" cy="15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531813" y="711121"/>
            <a:ext cx="8422717" cy="5958518"/>
            <a:chOff x="531813" y="711121"/>
            <a:chExt cx="8422717" cy="5958518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55414"/>
              <a:ext cx="2782315" cy="2160134"/>
            </a:xfrm>
            <a:prstGeom prst="rect">
              <a:avLst/>
            </a:prstGeom>
            <a:noFill/>
          </p:spPr>
        </p:pic>
        <p:sp>
          <p:nvSpPr>
            <p:cNvPr id="27" name="TextovéPole 26"/>
            <p:cNvSpPr txBox="1"/>
            <p:nvPr/>
          </p:nvSpPr>
          <p:spPr>
            <a:xfrm>
              <a:off x="531813" y="36370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00803"/>
              <a:ext cx="3188044" cy="2168836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814841" y="4291381"/>
              <a:ext cx="2967709" cy="807878"/>
              <a:chOff x="814841" y="4313152"/>
              <a:chExt cx="2967709" cy="807878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814841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1631087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2495199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3349234" y="4687714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041731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888209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767437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386955" y="4853908"/>
            <a:ext cx="3395595" cy="1769351"/>
            <a:chOff x="386955" y="4853908"/>
            <a:chExt cx="3395595" cy="1769351"/>
          </a:xfrm>
        </p:grpSpPr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814841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1631087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2495199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3349234" y="543882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/>
          </p:nvSpPr>
          <p:spPr bwMode="auto">
            <a:xfrm>
              <a:off x="814841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1631087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20"/>
            <p:cNvSpPr>
              <a:spLocks noChangeAspect="1" noChangeArrowheads="1"/>
            </p:cNvSpPr>
            <p:nvPr/>
          </p:nvSpPr>
          <p:spPr bwMode="auto">
            <a:xfrm>
              <a:off x="2495199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3349234" y="6189943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16200000">
              <a:off x="176596" y="5064267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rot="16200000">
              <a:off x="176596" y="5891581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8588"/>
            <a:ext cx="8067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2651709" y="131805"/>
            <a:ext cx="1813199" cy="595946"/>
          </a:xfrm>
          <a:prstGeom prst="wedgeRectCallout">
            <a:avLst>
              <a:gd name="adj1" fmla="val -23329"/>
              <a:gd name="adj2" fmla="val 778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7817707" y="107092"/>
            <a:ext cx="1227439" cy="608302"/>
          </a:xfrm>
          <a:prstGeom prst="wedgeRectCallout">
            <a:avLst>
              <a:gd name="adj1" fmla="val -21989"/>
              <a:gd name="adj2" fmla="val 893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island </a:t>
            </a:r>
          </a:p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909405" y="5659394"/>
            <a:ext cx="1528995" cy="575350"/>
          </a:xfrm>
          <a:prstGeom prst="wedgeRectCallout">
            <a:avLst>
              <a:gd name="adj1" fmla="val 24424"/>
              <a:gd name="adj2" fmla="val -112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8" name="Obdélníkový popisek 7"/>
          <p:cNvSpPr/>
          <p:nvPr/>
        </p:nvSpPr>
        <p:spPr>
          <a:xfrm>
            <a:off x="7512032" y="6161903"/>
            <a:ext cx="1508401" cy="587707"/>
          </a:xfrm>
          <a:prstGeom prst="wedgeRectCallout">
            <a:avLst>
              <a:gd name="adj1" fmla="val -33859"/>
              <a:gd name="adj2" fmla="val -81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83459" y="19688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30562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61654" y="68786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69891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38648" y="44031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47534" y="44196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18670" y="352167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18670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243383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73113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89589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35794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327556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335794" y="528457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892449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démy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1001" y="3492188"/>
            <a:ext cx="5216752" cy="32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/>
          <p:nvPr/>
        </p:nvGrpSpPr>
        <p:grpSpPr>
          <a:xfrm>
            <a:off x="600075" y="307975"/>
            <a:ext cx="6699526" cy="3170099"/>
            <a:chOff x="600075" y="307975"/>
            <a:chExt cx="6699526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6699526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) 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z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pouště (Kalifornie) ... T.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neighborhood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83276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338513" y="4590919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738024" y="1739675"/>
            <a:ext cx="1912052" cy="684323"/>
          </a:xfrm>
          <a:prstGeom prst="wedgeRectCallout">
            <a:avLst>
              <a:gd name="adj1" fmla="val -35693"/>
              <a:gd name="adj2" fmla="val 30887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A7969588-9CB0-424F-9865-8FCBA3A6FAC3}"/>
              </a:ext>
            </a:extLst>
          </p:cNvPr>
          <p:cNvGrpSpPr/>
          <p:nvPr/>
        </p:nvGrpSpPr>
        <p:grpSpPr>
          <a:xfrm>
            <a:off x="531813" y="598439"/>
            <a:ext cx="7232242" cy="2757756"/>
            <a:chOff x="531813" y="598439"/>
            <a:chExt cx="7232242" cy="2757756"/>
          </a:xfrm>
        </p:grpSpPr>
        <p:pic>
          <p:nvPicPr>
            <p:cNvPr id="11" name="Obrázek 10" descr="Obráze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13" y="598439"/>
              <a:ext cx="6455131" cy="2511345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DD8CF1A-ED32-4EF3-909B-C69DF906BE1D}"/>
                </a:ext>
              </a:extLst>
            </p:cNvPr>
            <p:cNvSpPr txBox="1"/>
            <p:nvPr/>
          </p:nvSpPr>
          <p:spPr>
            <a:xfrm>
              <a:off x="1000665" y="2648309"/>
              <a:ext cx="676339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s rostoucí hustotou nebo disperzí roste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neighborhood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size</a:t>
              </a:r>
              <a:br>
                <a:rPr lang="cs-CZ" sz="2000" dirty="0">
                  <a:latin typeface="Arial" pitchFamily="34" charset="0"/>
                  <a:cs typeface="Arial" pitchFamily="34" charset="0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</a:rPr>
                <a:t>a tedy i tok genů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2587926" y="78538"/>
            <a:ext cx="2033500" cy="89412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99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99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(žádná 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244976" y="78538"/>
            <a:ext cx="1763752" cy="89412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3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3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8796" y="1990164"/>
            <a:ext cx="6515884" cy="4727393"/>
            <a:chOff x="1118796" y="1990164"/>
            <a:chExt cx="6515884" cy="47273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8796" y="1990164"/>
              <a:ext cx="6515884" cy="472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Volný tvar 6"/>
            <p:cNvSpPr/>
            <p:nvPr/>
          </p:nvSpPr>
          <p:spPr>
            <a:xfrm>
              <a:off x="1935892" y="2388973"/>
              <a:ext cx="5321643" cy="3707027"/>
            </a:xfrm>
            <a:custGeom>
              <a:avLst/>
              <a:gdLst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1643" h="3707027">
                  <a:moveTo>
                    <a:pt x="0" y="3707027"/>
                  </a:moveTo>
                  <a:cubicBezTo>
                    <a:pt x="867719" y="2298357"/>
                    <a:pt x="2864020" y="864974"/>
                    <a:pt x="5321643" y="0"/>
                  </a:cubicBezTo>
                </a:path>
              </a:pathLst>
            </a:cu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531813" y="343989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Test izolace vzdáleností: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Mantelův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test: korelace mezi maticí genetických vzdáleností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/(1-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), případně genetické distance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3021214" y="1927654"/>
            <a:ext cx="1781446" cy="956468"/>
          </a:xfrm>
          <a:prstGeom prst="wedgeRectCallout">
            <a:avLst>
              <a:gd name="adj1" fmla="val 39949"/>
              <a:gd name="adj2" fmla="val 906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5793246" y="4563762"/>
            <a:ext cx="2312786" cy="100177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někdy se geografické distance logaritmují </a:t>
            </a:r>
            <a:b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linearizace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vztahu)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DRIFT V ROZDĚLENÉ POPULACI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heterozygotů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618217"/>
            <a:ext cx="8202887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0,2025 (</a:t>
            </a:r>
            <a:r>
              <a:rPr lang="cs-CZ" sz="2000" u="sng">
                <a:latin typeface="Arial" pitchFamily="34" charset="0"/>
                <a:cs typeface="Arial" pitchFamily="34" charset="0"/>
                <a:sym typeface="Symbol"/>
              </a:rPr>
              <a:t>ve skutečnosti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265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</a:t>
            </a: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40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25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35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3665838" y="2817341"/>
            <a:ext cx="3451654" cy="345989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1813" y="461769"/>
            <a:ext cx="80138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poměr skutečného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rozptylu k teoretické maximální hodnotě: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324" y="31050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65403" y="41382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maximální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724751" y="1383958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*)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31812" y="5387546"/>
            <a:ext cx="376403" cy="381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*)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34711" y="28325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skutečný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309" y="5486400"/>
            <a:ext cx="6571488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605900" y="3670204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dirty="0" err="1">
                <a:latin typeface="Arial" charset="0"/>
              </a:rPr>
              <a:t>démovým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inbreedingem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rozdělením populace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01369" y="1937480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846334" y="1937480"/>
            <a:ext cx="3212117" cy="1303466"/>
            <a:chOff x="4846334" y="1568871"/>
            <a:chExt cx="321211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846334" y="1881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1836" y="403225"/>
            <a:ext cx="310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S.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/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6266235" y="5854702"/>
            <a:ext cx="2163141" cy="684323"/>
          </a:xfrm>
          <a:prstGeom prst="wedgeRectCallout">
            <a:avLst>
              <a:gd name="adj1" fmla="val -29712"/>
              <a:gd name="adj2" fmla="val -21679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je symetrický,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zůstává stejné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korelace mezi splývajícími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234" y="2535006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15674" y="2658091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10161" y="5900952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6512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1173476"/>
            <a:ext cx="1257300" cy="79057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2277346"/>
            <a:ext cx="1581150" cy="7905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3599996"/>
            <a:ext cx="952500" cy="304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239860" y="1357883"/>
            <a:ext cx="6680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každém dému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za předpokladu náhodného oplození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očekávaná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heterozygotnot</a:t>
            </a:r>
            <a:r>
              <a:rPr lang="cs-CZ" dirty="0">
                <a:latin typeface="Arial" pitchFamily="34" charset="0"/>
                <a:cs typeface="Arial" pitchFamily="34" charset="0"/>
              </a:rPr>
              <a:t> v celkové populaci za předpokladu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náhodného oplození a žádné divergence frekvencí alel mezi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subpopulacemi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749" y="4856287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371349" y="5857102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očekávaná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695316" y="4901513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skutečná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(S) v porovnání se vzorkováním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>
                <a:latin typeface="Arial" charset="0"/>
              </a:rPr>
              <a:t>odchylka od HW způsobenou rozdělením populace měřená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r>
              <a:rPr lang="cs-CZ" sz="2000" dirty="0">
                <a:latin typeface="Arial" charset="0"/>
              </a:rPr>
              <a:t>	   nebo pomocí vztahu skutečné a očekávané </a:t>
            </a:r>
            <a:r>
              <a:rPr lang="cs-CZ" sz="2000" dirty="0" err="1">
                <a:latin typeface="Arial" charset="0"/>
              </a:rPr>
              <a:t>heterozygotnosti</a:t>
            </a:r>
            <a:r>
              <a:rPr lang="cs-CZ" sz="2000" dirty="0">
                <a:latin typeface="Arial" charset="0"/>
              </a:rPr>
              <a:t>: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094" y="1632653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82" y="3825340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04701" y="1647567"/>
            <a:ext cx="2430413" cy="762991"/>
          </a:xfrm>
          <a:prstGeom prst="wedgeRectCallout">
            <a:avLst>
              <a:gd name="adj1" fmla="val -67499"/>
              <a:gd name="adj2" fmla="val -11543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žádné rozdělení populace,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S</a:t>
            </a:r>
            <a:r>
              <a:rPr lang="cs-CZ" sz="1600" dirty="0">
                <a:latin typeface="Arial" charset="0"/>
              </a:rPr>
              <a:t> =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34465" y="2010032"/>
            <a:ext cx="1202724" cy="8732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populace rozdělena, skutečná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je </a:t>
            </a:r>
            <a:r>
              <a:rPr lang="cs-CZ" sz="1600" u="sng" dirty="0">
                <a:latin typeface="Arial" charset="0"/>
              </a:rPr>
              <a:t>nižší</a:t>
            </a:r>
            <a:r>
              <a:rPr lang="cs-CZ" sz="1600" dirty="0">
                <a:latin typeface="Arial" charset="0"/>
              </a:rPr>
              <a:t>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70755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vybranými ze stejné subpopulace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), nebo ze 2 různých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035" y="2027625"/>
            <a:ext cx="4120309" cy="1123176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14733" y="3636790"/>
            <a:ext cx="32766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platí pro malá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</a:p>
          <a:p>
            <a:pPr algn="ctr"/>
            <a:r>
              <a:rPr lang="cs-CZ" dirty="0">
                <a:latin typeface="Arial" charset="0"/>
              </a:rPr>
              <a:t>(tj.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 </a:t>
            </a:r>
            <a:r>
              <a:rPr lang="cs-CZ" i="1" dirty="0">
                <a:latin typeface="Arial" charset="0"/>
                <a:sym typeface="Symbol"/>
              </a:rPr>
              <a:t>m</a:t>
            </a:r>
            <a:r>
              <a:rPr lang="cs-CZ" baseline="30000" dirty="0">
                <a:latin typeface="Arial" charset="0"/>
                <a:sym typeface="Symbol"/>
              </a:rPr>
              <a:t>2</a:t>
            </a:r>
            <a:r>
              <a:rPr lang="cs-CZ" dirty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řádově  1/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eF</a:t>
            </a:r>
            <a:r>
              <a:rPr lang="cs-CZ" dirty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6100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(tj. 1 efektivní migrant za generaci) představuje významné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2683" y="403225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8555"/>
            <a:ext cx="811792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Míra homogenizace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nezávisí na míře toku genů, ale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migrantů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id="{64A70AA8-D1B8-471D-A2D7-AA1B8B97F3F8}"/>
              </a:ext>
            </a:extLst>
          </p:cNvPr>
          <p:cNvSpPr/>
          <p:nvPr/>
        </p:nvSpPr>
        <p:spPr>
          <a:xfrm>
            <a:off x="5593124" y="4725011"/>
            <a:ext cx="857105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6E4561F-917C-4A48-9BBF-4BDEF0E6DF97}"/>
              </a:ext>
            </a:extLst>
          </p:cNvPr>
          <p:cNvSpPr/>
          <p:nvPr/>
        </p:nvSpPr>
        <p:spPr>
          <a:xfrm>
            <a:off x="5602048" y="2935313"/>
            <a:ext cx="589116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1ACA636-A6B9-4635-B050-3349B6B4D064}"/>
              </a:ext>
            </a:extLst>
          </p:cNvPr>
          <p:cNvSpPr/>
          <p:nvPr/>
        </p:nvSpPr>
        <p:spPr>
          <a:xfrm>
            <a:off x="2457828" y="4729256"/>
            <a:ext cx="1591661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27DADEAD-6CC2-413D-9D3D-E92DA5E868BA}"/>
              </a:ext>
            </a:extLst>
          </p:cNvPr>
          <p:cNvSpPr/>
          <p:nvPr/>
        </p:nvSpPr>
        <p:spPr>
          <a:xfrm>
            <a:off x="2466751" y="2936216"/>
            <a:ext cx="1840515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E4FFC1E5-64C4-49D9-B282-9B8DD01BABA8}"/>
              </a:ext>
            </a:extLst>
          </p:cNvPr>
          <p:cNvSpPr/>
          <p:nvPr/>
        </p:nvSpPr>
        <p:spPr>
          <a:xfrm>
            <a:off x="4049489" y="5687859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: doleva 44">
            <a:extLst>
              <a:ext uri="{FF2B5EF4-FFF2-40B4-BE49-F238E27FC236}">
                <a16:creationId xmlns:a16="http://schemas.microsoft.com/office/drawing/2014/main" id="{8E824DE3-DB6B-453F-9EAF-AC0C41B52B70}"/>
              </a:ext>
            </a:extLst>
          </p:cNvPr>
          <p:cNvSpPr/>
          <p:nvPr/>
        </p:nvSpPr>
        <p:spPr>
          <a:xfrm flipH="1">
            <a:off x="6247725" y="5687858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než celkový počet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jedinců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isolation</a:t>
            </a:r>
            <a:br>
              <a:rPr lang="cs-CZ" sz="2000" i="1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snižuje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ALE protože v démech jsou náhodně fixovány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různé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alely, celková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032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52823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417080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1813" y="36512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4696472"/>
            <a:ext cx="1708095" cy="752857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23" y="4748376"/>
            <a:ext cx="1066666" cy="700953"/>
          </a:xfrm>
          <a:prstGeom prst="rect">
            <a:avLst/>
          </a:prstGeom>
          <a:noFill/>
        </p:spPr>
      </p:pic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594" y="4740758"/>
            <a:ext cx="1615238" cy="708571"/>
          </a:xfrm>
          <a:prstGeom prst="rect">
            <a:avLst/>
          </a:prstGeom>
          <a:noFill/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28371" y="3241260"/>
            <a:ext cx="1412955" cy="980632"/>
            <a:chOff x="531813" y="6091881"/>
            <a:chExt cx="1103870" cy="766119"/>
          </a:xfrm>
        </p:grpSpPr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2908425" y="3241260"/>
            <a:ext cx="1412955" cy="980632"/>
            <a:chOff x="531813" y="6091881"/>
            <a:chExt cx="1103870" cy="766119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 flipV="1">
            <a:off x="3336131" y="3467100"/>
            <a:ext cx="602457" cy="23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3998119" y="3626647"/>
            <a:ext cx="71437" cy="252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 flipV="1">
            <a:off x="3205163" y="3669506"/>
            <a:ext cx="21431" cy="171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3386137" y="3986213"/>
            <a:ext cx="390526" cy="1667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flipV="1">
            <a:off x="3740944" y="3590930"/>
            <a:ext cx="219074" cy="833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 flipV="1">
            <a:off x="3309937" y="3607598"/>
            <a:ext cx="159544" cy="619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H="1" flipV="1">
            <a:off x="3707606" y="3805242"/>
            <a:ext cx="126207" cy="1047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794421" y="3039762"/>
            <a:ext cx="3393990" cy="1392194"/>
            <a:chOff x="4794421" y="3039762"/>
            <a:chExt cx="3393990" cy="1392194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29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36" name="Elipsa 35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Zaoblený obdélník 36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Zaoblený obdélník 41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šipka 63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Přímá spojovací šipka 65"/>
          <p:cNvCxnSpPr/>
          <p:nvPr/>
        </p:nvCxnSpPr>
        <p:spPr>
          <a:xfrm>
            <a:off x="6461233" y="4213656"/>
            <a:ext cx="1035199" cy="6054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6955786" y="4761470"/>
            <a:ext cx="1978150" cy="811425"/>
            <a:chOff x="4794421" y="3039762"/>
            <a:chExt cx="3393990" cy="1392194"/>
          </a:xfrm>
        </p:grpSpPr>
        <p:grpSp>
          <p:nvGrpSpPr>
            <p:cNvPr id="53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70" name="Elipsa 69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Zaoblený obdélník 70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7" name="Zaoblený obdélník 56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1721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při poměru pohlaví 1:1: 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309903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652670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4053103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F2DFECB-73DD-495A-8104-7A48D1B80EA7}"/>
              </a:ext>
            </a:extLst>
          </p:cNvPr>
          <p:cNvGrpSpPr/>
          <p:nvPr/>
        </p:nvGrpSpPr>
        <p:grpSpPr>
          <a:xfrm>
            <a:off x="2294736" y="4160803"/>
            <a:ext cx="3130287" cy="1145618"/>
            <a:chOff x="2294736" y="4160803"/>
            <a:chExt cx="3130287" cy="1145618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CDD2B660-E466-405B-9216-BCCBE99C7848}"/>
                </a:ext>
              </a:extLst>
            </p:cNvPr>
            <p:cNvCxnSpPr/>
            <p:nvPr/>
          </p:nvCxnSpPr>
          <p:spPr>
            <a:xfrm>
              <a:off x="3597232" y="4160803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9B1B91C4-7896-4551-818C-6B4DDC0D7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4510" y="4244196"/>
              <a:ext cx="1099401" cy="6075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9F049D26-5A1D-41C8-8870-98789C3CB7ED}"/>
                </a:ext>
              </a:extLst>
            </p:cNvPr>
            <p:cNvCxnSpPr/>
            <p:nvPr/>
          </p:nvCxnSpPr>
          <p:spPr>
            <a:xfrm>
              <a:off x="2294736" y="5306421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8963" y="48577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... liší se způsobem odhadu parametrů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čas rozdělení populace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619443"/>
            <a:ext cx="8244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>
                <a:latin typeface="Arial" pitchFamily="34" charset="0"/>
                <a:cs typeface="Arial" pitchFamily="34" charset="0"/>
              </a:rPr>
              <a:t>v rovnováze</a:t>
            </a:r>
            <a:r>
              <a:rPr lang="cs-CZ" sz="2000">
                <a:latin typeface="Arial" pitchFamily="34" charset="0"/>
                <a:cs typeface="Arial" pitchFamily="34" charset="0"/>
              </a:rPr>
              <a:t>!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u="sng" dirty="0">
                <a:latin typeface="Arial" pitchFamily="34" charset="0"/>
                <a:cs typeface="Arial" pitchFamily="34" charset="0"/>
              </a:rPr>
              <a:t>nenáhodným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způsobem: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834096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07965" y="1484760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forem 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březový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9111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velmi nízká  genový tok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může být nízký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 vysoký</a:t>
            </a:r>
          </a:p>
          <a:p>
            <a:pPr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234061"/>
            <a:ext cx="7782900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vazebná nerovnováha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mutace: LD jen mezi mutantním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jeho okolím, kde není rekombinace).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3721</Words>
  <Application>Microsoft Office PowerPoint</Application>
  <PresentationFormat>Předvádění na obrazovce (4:3)</PresentationFormat>
  <Paragraphs>555</Paragraphs>
  <Slides>54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Arial Black</vt:lpstr>
      <vt:lpstr>Calibri</vt:lpstr>
      <vt:lpstr>Symbol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161</cp:revision>
  <dcterms:created xsi:type="dcterms:W3CDTF">2014-09-23T15:47:53Z</dcterms:created>
  <dcterms:modified xsi:type="dcterms:W3CDTF">2020-02-15T11:27:32Z</dcterms:modified>
</cp:coreProperties>
</file>