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470" r:id="rId2"/>
    <p:sldId id="471" r:id="rId3"/>
    <p:sldId id="473" r:id="rId4"/>
    <p:sldId id="480" r:id="rId5"/>
    <p:sldId id="481" r:id="rId6"/>
    <p:sldId id="472" r:id="rId7"/>
    <p:sldId id="510" r:id="rId8"/>
    <p:sldId id="482" r:id="rId9"/>
    <p:sldId id="483" r:id="rId10"/>
    <p:sldId id="474" r:id="rId11"/>
    <p:sldId id="485" r:id="rId12"/>
    <p:sldId id="486" r:id="rId13"/>
    <p:sldId id="509" r:id="rId14"/>
    <p:sldId id="475" r:id="rId15"/>
    <p:sldId id="488" r:id="rId16"/>
    <p:sldId id="487" r:id="rId17"/>
    <p:sldId id="484" r:id="rId18"/>
    <p:sldId id="492" r:id="rId19"/>
    <p:sldId id="477" r:id="rId20"/>
    <p:sldId id="489" r:id="rId21"/>
    <p:sldId id="490" r:id="rId22"/>
    <p:sldId id="491" r:id="rId23"/>
    <p:sldId id="476" r:id="rId24"/>
    <p:sldId id="505" r:id="rId25"/>
    <p:sldId id="493" r:id="rId26"/>
    <p:sldId id="494" r:id="rId27"/>
    <p:sldId id="506" r:id="rId28"/>
    <p:sldId id="495" r:id="rId29"/>
    <p:sldId id="498" r:id="rId30"/>
    <p:sldId id="499" r:id="rId31"/>
    <p:sldId id="500" r:id="rId32"/>
    <p:sldId id="502" r:id="rId33"/>
    <p:sldId id="504" r:id="rId34"/>
    <p:sldId id="503" r:id="rId35"/>
    <p:sldId id="507" r:id="rId36"/>
    <p:sldId id="501" r:id="rId37"/>
    <p:sldId id="511" r:id="rId38"/>
    <p:sldId id="508" r:id="rId39"/>
    <p:sldId id="497" r:id="rId40"/>
    <p:sldId id="478" r:id="rId41"/>
    <p:sldId id="479" r:id="rId4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62">
          <p15:clr>
            <a:srgbClr val="A4A3A4"/>
          </p15:clr>
        </p15:guide>
        <p15:guide id="2" pos="3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0"/>
    <a:srgbClr val="003399"/>
    <a:srgbClr val="000066"/>
    <a:srgbClr val="0000CC"/>
    <a:srgbClr val="CCFF33"/>
    <a:srgbClr val="CCFF99"/>
    <a:srgbClr val="660066"/>
    <a:srgbClr val="FFFFCC"/>
    <a:srgbClr val="6600CC"/>
    <a:srgbClr val="4B009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660" autoAdjust="0"/>
  </p:normalViewPr>
  <p:slideViewPr>
    <p:cSldViewPr snapToGrid="0" showGuides="1">
      <p:cViewPr varScale="1">
        <p:scale>
          <a:sx n="116" d="100"/>
          <a:sy n="116" d="100"/>
        </p:scale>
        <p:origin x="-1092" y="-114"/>
      </p:cViewPr>
      <p:guideLst>
        <p:guide orient="horz" pos="262"/>
        <p:guide pos="3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1BDDE-5303-4686-8093-853AFB8B7D1B}" type="datetimeFigureOut">
              <a:rPr lang="cs-CZ" smtClean="0"/>
              <a:pPr/>
              <a:t>11.4.2019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D6C80-E464-4F32-9F04-3F7E2590FA4E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11.4.2019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11.4.2019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11.4.2019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11.4.2019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11.4.2019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11.4.2019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11.4.2019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11.4.2019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11.4.2019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11.4.2019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11.4.2019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CEBA-7D9A-4037-A856-9E28FB174A6A}" type="datetimeFigureOut">
              <a:rPr lang="cs-CZ" smtClean="0"/>
              <a:pPr/>
              <a:t>11.4.2019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f/fc/Plasmodium_falciparum_01.png" TargetMode="Externa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751840" y="1882411"/>
            <a:ext cx="754888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K</a:t>
            </a:r>
            <a:r>
              <a:rPr lang="cs-CZ" sz="6600" b="1" dirty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VANTITATIVNÍ GENETIKA</a:t>
            </a:r>
            <a:endParaRPr lang="cs-CZ" sz="66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0063" y="1099335"/>
            <a:ext cx="5279009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fenylalanin hydroxyláza: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Phe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Tyr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en-US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... 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ě</a:t>
            </a:r>
            <a:r>
              <a:rPr lang="en-US" sz="2000" dirty="0" err="1">
                <a:latin typeface="Arial" pitchFamily="34" charset="0"/>
                <a:cs typeface="Arial" pitchFamily="34" charset="0"/>
                <a:sym typeface="Symbol"/>
              </a:rPr>
              <a:t>kolik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  <a:sym typeface="Symbol"/>
              </a:rPr>
              <a:t>mutac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í způsobujících ztrátu funkce</a:t>
            </a:r>
          </a:p>
          <a:p>
            <a:pPr defTabSz="540000">
              <a:spcAft>
                <a:spcPts val="1200"/>
              </a:spcAft>
            </a:pP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kk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homozygot: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fenylketony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 moči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bledší pokožka (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Tyr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melanin)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mentální retardace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potrava bez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Phe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bez retardace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po ukončení vývoje mozku PKU nezpůsobí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retardaci	 interakce genotypu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kk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b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s prostředím se během ontogeneze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mění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00063" y="387350"/>
            <a:ext cx="840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„Jednoduché“ mendelovské fenotypy – fenylketonurie (PKU)</a:t>
            </a:r>
          </a:p>
        </p:txBody>
      </p:sp>
      <p:grpSp>
        <p:nvGrpSpPr>
          <p:cNvPr id="13" name="Skupina 12"/>
          <p:cNvGrpSpPr>
            <a:grpSpLocks noChangeAspect="1"/>
          </p:cNvGrpSpPr>
          <p:nvPr/>
        </p:nvGrpSpPr>
        <p:grpSpPr>
          <a:xfrm>
            <a:off x="4964015" y="1839980"/>
            <a:ext cx="4011396" cy="946446"/>
            <a:chOff x="4988729" y="1279807"/>
            <a:chExt cx="4011396" cy="946446"/>
          </a:xfrm>
        </p:grpSpPr>
        <p:pic>
          <p:nvPicPr>
            <p:cNvPr id="6146" name="Picture 2" descr="http://upload.wikimedia.org/wikipedia/commons/thumb/7/7a/L-Phenylalanin_-_L-Phenylalanine.svg/232px-L-Phenylalanin_-_L-Phenylalanine.svg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88729" y="1290460"/>
              <a:ext cx="1602740" cy="884271"/>
            </a:xfrm>
            <a:prstGeom prst="rect">
              <a:avLst/>
            </a:prstGeom>
            <a:noFill/>
          </p:spPr>
        </p:pic>
        <p:pic>
          <p:nvPicPr>
            <p:cNvPr id="6148" name="Picture 4" descr="http://upload.wikimedia.org/wikipedia/commons/thumb/4/40/L-Tyrosin_-_L-Tyrosine.svg/290px-L-Tyrosin_-_L-Tyrosine.svg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96700" y="1279807"/>
              <a:ext cx="2003425" cy="946446"/>
            </a:xfrm>
            <a:prstGeom prst="rect">
              <a:avLst/>
            </a:prstGeom>
            <a:noFill/>
          </p:spPr>
        </p:pic>
        <p:cxnSp>
          <p:nvCxnSpPr>
            <p:cNvPr id="9" name="Přímá spojovací šipka 8"/>
            <p:cNvCxnSpPr/>
            <p:nvPr/>
          </p:nvCxnSpPr>
          <p:spPr>
            <a:xfrm rot="16200000">
              <a:off x="6989454" y="1645695"/>
              <a:ext cx="0" cy="469459"/>
            </a:xfrm>
            <a:prstGeom prst="straightConnector1">
              <a:avLst/>
            </a:prstGeom>
            <a:ln w="3810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50" name="Picture 6" descr="http://i.ytimg.com/vi/8HG7AXV6YQI/hqdefault.jpg"/>
          <p:cNvPicPr>
            <a:picLocks noChangeAspect="1" noChangeArrowheads="1"/>
          </p:cNvPicPr>
          <p:nvPr/>
        </p:nvPicPr>
        <p:blipFill>
          <a:blip r:embed="rId4" cstate="print"/>
          <a:srcRect l="14799" t="2466" r="3178" b="4350"/>
          <a:stretch>
            <a:fillRect/>
          </a:stretch>
        </p:blipFill>
        <p:spPr bwMode="auto">
          <a:xfrm>
            <a:off x="5720577" y="3644874"/>
            <a:ext cx="3195264" cy="27225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0063" y="1099335"/>
            <a:ext cx="825738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díky dietě můžou mít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kk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matky děti, ale v krvi velké množství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Phe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fenylketonů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 potomci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Kk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za normálních okolností bez retardace,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se rodí s mentálním postižením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z genotypu nelze predikovat fenotyp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nedědí se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znak mentální retardace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ale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odpověď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na prostředí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(potrava,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maternální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prostředí)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00063" y="387350"/>
            <a:ext cx="840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„Jednoduché“ mendelovské fenotypy – fenylketonurie (PKU)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0063" y="387350"/>
            <a:ext cx="6675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„Jednoduché“ mendelovské fenotypy – kurděje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01650" y="1032256"/>
            <a:ext cx="85908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Přestože kurděje jsou stejně jako PKU způsobeny geneticky, PKU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považována za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genetickou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poruchu, kdežto kurděje za chorobu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vyvolanou</a:t>
            </a:r>
            <a:b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prostředím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 PROČ?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4" name="Picture 2" descr="http://dietsinfo.org/wp-content/uploads/2013/05/Scurvy.jpg"/>
          <p:cNvPicPr>
            <a:picLocks noChangeAspect="1" noChangeArrowheads="1"/>
          </p:cNvPicPr>
          <p:nvPr/>
        </p:nvPicPr>
        <p:blipFill>
          <a:blip r:embed="rId2" cstate="print"/>
          <a:srcRect b="10927"/>
          <a:stretch>
            <a:fillRect/>
          </a:stretch>
        </p:blipFill>
        <p:spPr bwMode="auto">
          <a:xfrm>
            <a:off x="6257563" y="2343167"/>
            <a:ext cx="2664008" cy="20130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0063" y="387350"/>
            <a:ext cx="6675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„Jednoduché“ mendelovské fenotypy – kurděje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01650" y="1103313"/>
            <a:ext cx="8331127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Protože jsme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všichni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homozygotní pro neschopnost syntézy vitaminu C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a nedostatek vit. C je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vzácný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naopak frekvence homozygotů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kk</a:t>
            </a:r>
            <a:r>
              <a:rPr lang="cs-CZ" sz="2000">
                <a:latin typeface="Arial" pitchFamily="34" charset="0"/>
                <a:cs typeface="Arial" pitchFamily="34" charset="0"/>
                <a:sym typeface="Symbol"/>
              </a:rPr>
              <a:t> je</a:t>
            </a:r>
            <a:r>
              <a:rPr lang="cs-CZ" sz="2000" i="1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nízká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Phe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 potravě prakticky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všudypřítomný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 Vzácnější komponenta na populační úrovni </a:t>
            </a: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způsobuje silnější asociace s fenotypem:</a:t>
            </a: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u kurdějí = prostředí (tj. absence vit. C), </a:t>
            </a: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u PKU = genotyp (tj. homozygot </a:t>
            </a:r>
            <a:r>
              <a:rPr lang="cs-CZ" sz="20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kk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4" name="Picture 2" descr="http://dietsinfo.org/wp-content/uploads/2013/05/Scurvy.jpg"/>
          <p:cNvPicPr>
            <a:picLocks noChangeAspect="1" noChangeArrowheads="1"/>
          </p:cNvPicPr>
          <p:nvPr/>
        </p:nvPicPr>
        <p:blipFill>
          <a:blip r:embed="rId2" cstate="print"/>
          <a:srcRect b="10927"/>
          <a:stretch>
            <a:fillRect/>
          </a:stretch>
        </p:blipFill>
        <p:spPr bwMode="auto">
          <a:xfrm>
            <a:off x="6257563" y="2343167"/>
            <a:ext cx="2664008" cy="2013076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01650" y="4763600"/>
            <a:ext cx="79095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Na populační úrovni nesledujeme </a:t>
            </a:r>
            <a:r>
              <a:rPr lang="cs-CZ" sz="2400" u="sng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kauzalitu fenotypů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, ale</a:t>
            </a:r>
          </a:p>
          <a:p>
            <a:r>
              <a:rPr lang="cs-CZ" sz="2400" u="sng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příčiny fenotypové variability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685739" y="5400597"/>
            <a:ext cx="2161897" cy="744366"/>
          </a:xfrm>
          <a:prstGeom prst="wedgeRectCallout">
            <a:avLst>
              <a:gd name="adj1" fmla="val -31576"/>
              <a:gd name="adj2" fmla="val -77181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u="sng" dirty="0">
                <a:latin typeface="Arial" pitchFamily="34" charset="0"/>
              </a:rPr>
              <a:t>nelze</a:t>
            </a:r>
            <a:r>
              <a:rPr lang="cs-CZ" sz="1600" dirty="0">
                <a:latin typeface="Arial" pitchFamily="34" charset="0"/>
              </a:rPr>
              <a:t> oddělit „</a:t>
            </a:r>
            <a:r>
              <a:rPr lang="cs-CZ" sz="1600" i="1" dirty="0" err="1">
                <a:latin typeface="Arial" pitchFamily="34" charset="0"/>
              </a:rPr>
              <a:t>nature</a:t>
            </a:r>
            <a:r>
              <a:rPr lang="cs-CZ" sz="1600" dirty="0">
                <a:latin typeface="Arial" pitchFamily="34" charset="0"/>
              </a:rPr>
              <a:t> </a:t>
            </a:r>
            <a:r>
              <a:rPr lang="cs-CZ" sz="1600" i="1" dirty="0">
                <a:latin typeface="Arial" pitchFamily="34" charset="0"/>
              </a:rPr>
              <a:t>vs.</a:t>
            </a:r>
            <a:r>
              <a:rPr lang="cs-CZ" sz="1600" dirty="0">
                <a:latin typeface="Arial" pitchFamily="34" charset="0"/>
              </a:rPr>
              <a:t> </a:t>
            </a:r>
            <a:r>
              <a:rPr lang="cs-CZ" sz="1600" i="1" dirty="0" err="1">
                <a:latin typeface="Arial" pitchFamily="34" charset="0"/>
              </a:rPr>
              <a:t>nurture</a:t>
            </a:r>
            <a:r>
              <a:rPr lang="cs-CZ" sz="1600" dirty="0">
                <a:latin typeface="Arial" pitchFamily="34" charset="0"/>
              </a:rPr>
              <a:t>“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2543542" y="5830399"/>
            <a:ext cx="2161897" cy="744366"/>
          </a:xfrm>
          <a:prstGeom prst="wedgeRectCallout">
            <a:avLst>
              <a:gd name="adj1" fmla="val 15473"/>
              <a:gd name="adj2" fmla="val -9098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u="sng" dirty="0">
                <a:latin typeface="Arial" pitchFamily="34" charset="0"/>
              </a:rPr>
              <a:t>lze</a:t>
            </a:r>
            <a:r>
              <a:rPr lang="cs-CZ" sz="1600" dirty="0">
                <a:latin typeface="Arial" pitchFamily="34" charset="0"/>
              </a:rPr>
              <a:t> oddělit „</a:t>
            </a:r>
            <a:r>
              <a:rPr lang="cs-CZ" sz="1600" i="1" dirty="0" err="1">
                <a:latin typeface="Arial" pitchFamily="34" charset="0"/>
              </a:rPr>
              <a:t>nature</a:t>
            </a:r>
            <a:r>
              <a:rPr lang="cs-CZ" sz="1600" dirty="0">
                <a:latin typeface="Arial" pitchFamily="34" charset="0"/>
              </a:rPr>
              <a:t> </a:t>
            </a:r>
            <a:r>
              <a:rPr lang="cs-CZ" sz="1600" i="1" dirty="0">
                <a:latin typeface="Arial" pitchFamily="34" charset="0"/>
              </a:rPr>
              <a:t>vs.</a:t>
            </a:r>
            <a:r>
              <a:rPr lang="cs-CZ" sz="1600" dirty="0">
                <a:latin typeface="Arial" pitchFamily="34" charset="0"/>
              </a:rPr>
              <a:t> </a:t>
            </a:r>
            <a:r>
              <a:rPr lang="cs-CZ" sz="1600" i="1" dirty="0" err="1">
                <a:latin typeface="Arial" pitchFamily="34" charset="0"/>
              </a:rPr>
              <a:t>nurture</a:t>
            </a:r>
            <a:r>
              <a:rPr lang="cs-CZ" sz="1600" dirty="0">
                <a:latin typeface="Arial" pitchFamily="34" charset="0"/>
              </a:rPr>
              <a:t>“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452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6" grpId="0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/>
          <p:cNvGrpSpPr/>
          <p:nvPr/>
        </p:nvGrpSpPr>
        <p:grpSpPr>
          <a:xfrm>
            <a:off x="133564" y="2401792"/>
            <a:ext cx="5307376" cy="3811346"/>
            <a:chOff x="203971" y="956854"/>
            <a:chExt cx="5307376" cy="3811346"/>
          </a:xfrm>
        </p:grpSpPr>
        <p:pic>
          <p:nvPicPr>
            <p:cNvPr id="6158" name="Picture 14" descr="http://fc08.deviantart.net/fs71/i/2009/349/4/a/Gregor_Mendel_page_2_by_sithdragon42.jpg"/>
            <p:cNvPicPr>
              <a:picLocks noChangeAspect="1" noChangeArrowheads="1"/>
            </p:cNvPicPr>
            <p:nvPr/>
          </p:nvPicPr>
          <p:blipFill>
            <a:blip r:embed="rId2" cstate="print"/>
            <a:srcRect l="3986"/>
            <a:stretch>
              <a:fillRect/>
            </a:stretch>
          </p:blipFill>
          <p:spPr bwMode="auto">
            <a:xfrm>
              <a:off x="203971" y="956854"/>
              <a:ext cx="2633844" cy="3776472"/>
            </a:xfrm>
            <a:prstGeom prst="rect">
              <a:avLst/>
            </a:prstGeom>
            <a:noFill/>
          </p:spPr>
        </p:pic>
        <p:pic>
          <p:nvPicPr>
            <p:cNvPr id="6160" name="Picture 16" descr="http://fc06.deviantart.net/fs71/i/2009/349/2/7/Gregor_Mendel_page_3_by_sithdragon4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68147" y="991728"/>
              <a:ext cx="2743200" cy="3776472"/>
            </a:xfrm>
            <a:prstGeom prst="rect">
              <a:avLst/>
            </a:prstGeom>
            <a:noFill/>
          </p:spPr>
        </p:pic>
      </p:grpSp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647272" y="441325"/>
            <a:ext cx="4900968" cy="156966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GENETIKA KVANTITATIVNÍCH ZNAKŮ</a:t>
            </a:r>
          </a:p>
        </p:txBody>
      </p:sp>
      <p:pic>
        <p:nvPicPr>
          <p:cNvPr id="6154" name="Picture 10" descr="http://guestblog.scientopia.org/wp-content/uploads/sites/35/2012/07/10-0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9199" y="4057080"/>
            <a:ext cx="3651042" cy="2354923"/>
          </a:xfrm>
          <a:prstGeom prst="rect">
            <a:avLst/>
          </a:prstGeom>
          <a:noFill/>
        </p:spPr>
      </p:pic>
      <p:pic>
        <p:nvPicPr>
          <p:cNvPr id="6162" name="Picture 18" descr="http://media-3.web.britannica.com/eb-media/96/118096-004-547374A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0877" y="783062"/>
            <a:ext cx="2159636" cy="29272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http://guestblog.scientopia.org/wp-content/uploads/sites/35/2012/07/10-0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8802" y="4020218"/>
            <a:ext cx="3810000" cy="2457451"/>
          </a:xfrm>
          <a:prstGeom prst="rect">
            <a:avLst/>
          </a:prstGeom>
          <a:noFill/>
        </p:spPr>
      </p:pic>
      <p:grpSp>
        <p:nvGrpSpPr>
          <p:cNvPr id="3" name="Skupina 13"/>
          <p:cNvGrpSpPr/>
          <p:nvPr/>
        </p:nvGrpSpPr>
        <p:grpSpPr>
          <a:xfrm>
            <a:off x="4810806" y="1103968"/>
            <a:ext cx="3806737" cy="2678344"/>
            <a:chOff x="500063" y="1069134"/>
            <a:chExt cx="3806737" cy="2678344"/>
          </a:xfrm>
        </p:grpSpPr>
        <p:pic>
          <p:nvPicPr>
            <p:cNvPr id="6150" name="Picture 6" descr="http://c85c7a.medialib.glogster.com/media/ce/ce7e5d99f8238729c260ddd16c0393b5b4a7570183c9f4290451e6185ead3c57/4x6-thomashuntmorgan-jpg.jpg"/>
            <p:cNvPicPr>
              <a:picLocks noChangeAspect="1" noChangeArrowheads="1"/>
            </p:cNvPicPr>
            <p:nvPr/>
          </p:nvPicPr>
          <p:blipFill>
            <a:blip r:embed="rId3" cstate="print"/>
            <a:srcRect b="19360"/>
            <a:stretch>
              <a:fillRect/>
            </a:stretch>
          </p:blipFill>
          <p:spPr bwMode="auto">
            <a:xfrm>
              <a:off x="2372284" y="1069134"/>
              <a:ext cx="1934516" cy="2340000"/>
            </a:xfrm>
            <a:prstGeom prst="rect">
              <a:avLst/>
            </a:prstGeom>
            <a:noFill/>
          </p:spPr>
        </p:pic>
        <p:pic>
          <p:nvPicPr>
            <p:cNvPr id="6152" name="Picture 8" descr="http://www.genmedhist.info/reports/bateson_album/3180.jpg/variant/medium"/>
            <p:cNvPicPr>
              <a:picLocks noChangeAspect="1" noChangeArrowheads="1"/>
            </p:cNvPicPr>
            <p:nvPr/>
          </p:nvPicPr>
          <p:blipFill>
            <a:blip r:embed="rId4" cstate="print"/>
            <a:srcRect l="9405" t="7415" r="13856" b="16585"/>
            <a:stretch>
              <a:fillRect/>
            </a:stretch>
          </p:blipFill>
          <p:spPr bwMode="auto">
            <a:xfrm>
              <a:off x="500063" y="1069135"/>
              <a:ext cx="1776992" cy="2340000"/>
            </a:xfrm>
            <a:prstGeom prst="rect">
              <a:avLst/>
            </a:prstGeom>
            <a:noFill/>
          </p:spPr>
        </p:pic>
        <p:sp>
          <p:nvSpPr>
            <p:cNvPr id="10" name="TextovéPole 9"/>
            <p:cNvSpPr txBox="1"/>
            <p:nvPr/>
          </p:nvSpPr>
          <p:spPr>
            <a:xfrm>
              <a:off x="797858" y="3408924"/>
              <a:ext cx="12345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W. 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Bateson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2725270" y="3408924"/>
              <a:ext cx="13032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T.H. Morgan</a:t>
              </a:r>
            </a:p>
          </p:txBody>
        </p:sp>
      </p:grpSp>
      <p:pic>
        <p:nvPicPr>
          <p:cNvPr id="32770" name="Picture 2" descr="http://upload.wikimedia.org/wikipedia/commons/4/49/Sexlinked_inheritance_whit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255" y="916441"/>
            <a:ext cx="3781425" cy="3457576"/>
          </a:xfrm>
          <a:prstGeom prst="rect">
            <a:avLst/>
          </a:prstGeom>
          <a:noFill/>
        </p:spPr>
      </p:pic>
      <p:pic>
        <p:nvPicPr>
          <p:cNvPr id="32772" name="Picture 4" descr="http://www.nature.com/scitable/content/ne0000/ne0000/ne0000/ne0000/6738821/EssGen_WhiteandRedEyedFlies_MID_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8056" y="5018857"/>
            <a:ext cx="2990850" cy="1495426"/>
          </a:xfrm>
          <a:prstGeom prst="rect">
            <a:avLst/>
          </a:prstGeom>
          <a:noFill/>
        </p:spPr>
      </p:pic>
      <p:sp>
        <p:nvSpPr>
          <p:cNvPr id="13" name="TextovéPole 12"/>
          <p:cNvSpPr txBox="1"/>
          <p:nvPr/>
        </p:nvSpPr>
        <p:spPr>
          <a:xfrm>
            <a:off x="4850674" y="369888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mendelisté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Picture 12" descr="http://www.prlog.org/11826906-how-to-easily-increase-heigh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9001" y="1801802"/>
            <a:ext cx="3394813" cy="3588804"/>
          </a:xfrm>
          <a:prstGeom prst="rect">
            <a:avLst/>
          </a:prstGeom>
          <a:noFill/>
        </p:spPr>
      </p:pic>
      <p:grpSp>
        <p:nvGrpSpPr>
          <p:cNvPr id="14" name="Skupina 13"/>
          <p:cNvGrpSpPr/>
          <p:nvPr/>
        </p:nvGrpSpPr>
        <p:grpSpPr>
          <a:xfrm>
            <a:off x="500063" y="689033"/>
            <a:ext cx="3842525" cy="2669378"/>
            <a:chOff x="500063" y="3919912"/>
            <a:chExt cx="3842525" cy="2669378"/>
          </a:xfrm>
        </p:grpSpPr>
        <p:pic>
          <p:nvPicPr>
            <p:cNvPr id="6146" name="Picture 2" descr="http://apprendre-math.info/history/photos/Galton_2.jpe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063" y="3919912"/>
              <a:ext cx="1973926" cy="2340000"/>
            </a:xfrm>
            <a:prstGeom prst="rect">
              <a:avLst/>
            </a:prstGeom>
            <a:noFill/>
          </p:spPr>
        </p:pic>
        <p:pic>
          <p:nvPicPr>
            <p:cNvPr id="6148" name="Picture 4" descr="http://www.swlearning.com/quant/kohler/stat/biographical_sketches/Pearson_Egon_4.jpe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69643" y="3919912"/>
              <a:ext cx="1772945" cy="2340000"/>
            </a:xfrm>
            <a:prstGeom prst="rect">
              <a:avLst/>
            </a:prstGeom>
            <a:noFill/>
          </p:spPr>
        </p:pic>
        <p:sp>
          <p:nvSpPr>
            <p:cNvPr id="12" name="TextovéPole 11"/>
            <p:cNvSpPr txBox="1"/>
            <p:nvPr/>
          </p:nvSpPr>
          <p:spPr>
            <a:xfrm>
              <a:off x="977152" y="6250736"/>
              <a:ext cx="10066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F. 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Galton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2823882" y="6250736"/>
              <a:ext cx="11993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K. 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Pearson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1748" name="Picture 4" descr="http://img.sparknotes.com/figures/A/a3aa6bb95c7d70781cc0089d17f9160f/direct.gif"/>
          <p:cNvPicPr>
            <a:picLocks noChangeAspect="1" noChangeArrowheads="1"/>
          </p:cNvPicPr>
          <p:nvPr/>
        </p:nvPicPr>
        <p:blipFill>
          <a:blip r:embed="rId5" cstate="print"/>
          <a:srcRect l="1118"/>
          <a:stretch>
            <a:fillRect/>
          </a:stretch>
        </p:blipFill>
        <p:spPr bwMode="auto">
          <a:xfrm>
            <a:off x="722812" y="3975779"/>
            <a:ext cx="3955778" cy="1981201"/>
          </a:xfrm>
          <a:prstGeom prst="rect">
            <a:avLst/>
          </a:prstGeom>
          <a:noFill/>
        </p:spPr>
      </p:pic>
      <p:sp>
        <p:nvSpPr>
          <p:cNvPr id="16" name="TextovéPole 15"/>
          <p:cNvSpPr txBox="1"/>
          <p:nvPr/>
        </p:nvSpPr>
        <p:spPr>
          <a:xfrm>
            <a:off x="5207726" y="369888"/>
            <a:ext cx="1931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biometrikové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500063" y="369888"/>
            <a:ext cx="2228850" cy="3206237"/>
            <a:chOff x="500063" y="369888"/>
            <a:chExt cx="2228850" cy="3206237"/>
          </a:xfrm>
        </p:grpSpPr>
        <p:sp>
          <p:nvSpPr>
            <p:cNvPr id="2" name="TextovéPole 1"/>
            <p:cNvSpPr txBox="1"/>
            <p:nvPr/>
          </p:nvSpPr>
          <p:spPr>
            <a:xfrm>
              <a:off x="951026" y="3237571"/>
              <a:ext cx="1210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R.A. 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Fisher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" name="Picture 2" descr="http://www.galtoninstitute.org.uk/Newsletters/GINL0306/Fisher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0063" y="369888"/>
              <a:ext cx="2228850" cy="2876551"/>
            </a:xfrm>
            <a:prstGeom prst="rect">
              <a:avLst/>
            </a:prstGeom>
            <a:noFill/>
          </p:spPr>
        </p:pic>
      </p:grpSp>
      <p:sp>
        <p:nvSpPr>
          <p:cNvPr id="6" name="Oválný popisek 5"/>
          <p:cNvSpPr/>
          <p:nvPr/>
        </p:nvSpPr>
        <p:spPr>
          <a:xfrm>
            <a:off x="2891247" y="513805"/>
            <a:ext cx="2394856" cy="766355"/>
          </a:xfrm>
          <a:prstGeom prst="wedgeEllipseCallout">
            <a:avLst>
              <a:gd name="adj1" fmla="val -71015"/>
              <a:gd name="adj2" fmla="val 68182"/>
            </a:avLst>
          </a:prstGeom>
          <a:solidFill>
            <a:srgbClr val="FFFFC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vliv prostředí</a:t>
            </a: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9189" y="1410788"/>
            <a:ext cx="4192226" cy="512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5558710" y="499147"/>
            <a:ext cx="2892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Ronald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A.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Fisher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(1918)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7340" y="1103313"/>
            <a:ext cx="3883501" cy="557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Skupina 3"/>
          <p:cNvGrpSpPr/>
          <p:nvPr/>
        </p:nvGrpSpPr>
        <p:grpSpPr>
          <a:xfrm>
            <a:off x="500063" y="369888"/>
            <a:ext cx="2228850" cy="3206237"/>
            <a:chOff x="500063" y="369888"/>
            <a:chExt cx="2228850" cy="3206237"/>
          </a:xfrm>
        </p:grpSpPr>
        <p:sp>
          <p:nvSpPr>
            <p:cNvPr id="2" name="TextovéPole 1"/>
            <p:cNvSpPr txBox="1"/>
            <p:nvPr/>
          </p:nvSpPr>
          <p:spPr>
            <a:xfrm>
              <a:off x="951026" y="3237571"/>
              <a:ext cx="1210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R.A. 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Fisher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" name="Picture 2" descr="http://www.galtoninstitute.org.uk/Newsletters/GINL0306/Fishe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063" y="369888"/>
              <a:ext cx="2228850" cy="2876551"/>
            </a:xfrm>
            <a:prstGeom prst="rect">
              <a:avLst/>
            </a:prstGeom>
            <a:noFill/>
          </p:spPr>
        </p:pic>
      </p:grpSp>
      <p:sp>
        <p:nvSpPr>
          <p:cNvPr id="8" name="TextovéPole 7"/>
          <p:cNvSpPr txBox="1"/>
          <p:nvPr/>
        </p:nvSpPr>
        <p:spPr>
          <a:xfrm>
            <a:off x="5558710" y="499147"/>
            <a:ext cx="2892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Ronald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A.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Fisher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(1918)</a:t>
            </a:r>
          </a:p>
        </p:txBody>
      </p:sp>
      <p:sp>
        <p:nvSpPr>
          <p:cNvPr id="9" name="Oválný popisek 8"/>
          <p:cNvSpPr/>
          <p:nvPr/>
        </p:nvSpPr>
        <p:spPr>
          <a:xfrm>
            <a:off x="2891247" y="513805"/>
            <a:ext cx="2394856" cy="766355"/>
          </a:xfrm>
          <a:prstGeom prst="wedgeEllipseCallout">
            <a:avLst>
              <a:gd name="adj1" fmla="val -71015"/>
              <a:gd name="adj2" fmla="val 68182"/>
            </a:avLst>
          </a:prstGeom>
          <a:solidFill>
            <a:srgbClr val="CCFF99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více genů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01650" y="4017196"/>
            <a:ext cx="40879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např. 6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 úplnou dominancí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7 fenotypových tříd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(0, 1, 2,…, 6 dominantních alel)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log.scs.sk.ca/bwapple/image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8213" y="1366463"/>
            <a:ext cx="6784533" cy="4282737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622331" y="415925"/>
            <a:ext cx="8058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Arial" pitchFamily="34" charset="0"/>
                <a:cs typeface="Arial" pitchFamily="34" charset="0"/>
              </a:rPr>
              <a:t>Jsou všechny mendelovské znaky skutečně „kvalitativní“?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647272" y="387350"/>
            <a:ext cx="7890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„Jednoduché“ mendelovské fenotypy – srpkovitá anémie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00063" y="1130157"/>
            <a:ext cx="848982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Většina „jednoduchých“ mendelovských systémů ve skutečnosti mnohem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složitější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srpkovitá anémie: zpravidla jako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jednonukleotidový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znak – substituce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v 6. kodonu genu pro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-řetězec hemoglobinu: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Glu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Val 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alela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zpravidla považována za „recesivní“ vůči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http://huberb.people.cofc.edu/www/Classroom%20Visuals/101%20Visuals/Chapter%202%20Images/sickled%20red%20blood%20cel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2077" y="3175059"/>
            <a:ext cx="6411074" cy="32421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0063" y="369888"/>
            <a:ext cx="513794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Centrální limitní 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věta </a:t>
            </a:r>
            <a:r>
              <a:rPr lang="cs-CZ" sz="20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0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central</a:t>
            </a:r>
            <a:r>
              <a:rPr lang="cs-CZ" sz="20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limit </a:t>
            </a:r>
            <a:r>
              <a:rPr lang="cs-CZ" sz="20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theorem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normální rozdělení</a:t>
            </a:r>
          </a:p>
          <a:p>
            <a:pPr defTabSz="540000">
              <a:spcBef>
                <a:spcPts val="1200"/>
              </a:spcBef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průměr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rozptyl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ázek 2" descr="marble-ru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0475" y="295747"/>
            <a:ext cx="3521674" cy="6293079"/>
          </a:xfrm>
          <a:prstGeom prst="rect">
            <a:avLst/>
          </a:prstGeom>
        </p:spPr>
      </p:pic>
      <p:pic>
        <p:nvPicPr>
          <p:cNvPr id="4" name="Obrázek 3" descr="Normal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3" y="2773424"/>
            <a:ext cx="4486656" cy="3550920"/>
          </a:xfrm>
          <a:prstGeom prst="rect">
            <a:avLst/>
          </a:prstGeom>
        </p:spPr>
      </p:pic>
      <p:cxnSp>
        <p:nvCxnSpPr>
          <p:cNvPr id="6" name="Přímá spojovací šipka 5"/>
          <p:cNvCxnSpPr/>
          <p:nvPr/>
        </p:nvCxnSpPr>
        <p:spPr>
          <a:xfrm>
            <a:off x="2445249" y="4130211"/>
            <a:ext cx="0" cy="1623317"/>
          </a:xfrm>
          <a:prstGeom prst="straightConnector1">
            <a:avLst/>
          </a:prstGeom>
          <a:ln w="38100">
            <a:solidFill>
              <a:srgbClr val="66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šipka 7"/>
          <p:cNvCxnSpPr/>
          <p:nvPr/>
        </p:nvCxnSpPr>
        <p:spPr>
          <a:xfrm>
            <a:off x="2092558" y="5208998"/>
            <a:ext cx="712288" cy="0"/>
          </a:xfrm>
          <a:prstGeom prst="straightConnector1">
            <a:avLst/>
          </a:prstGeom>
          <a:ln w="38100">
            <a:solidFill>
              <a:srgbClr val="660066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utoShape 23">
            <a:extLst>
              <a:ext uri="{FF2B5EF4-FFF2-40B4-BE49-F238E27FC236}">
                <a16:creationId xmlns:a16="http://schemas.microsoft.com/office/drawing/2014/main" xmlns="" id="{F96476A2-04CB-41BC-ABE4-45E0AFBCF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1380" y="1157855"/>
            <a:ext cx="1270677" cy="674995"/>
          </a:xfrm>
          <a:prstGeom prst="wedgeRectCallout">
            <a:avLst>
              <a:gd name="adj1" fmla="val 56482"/>
              <a:gd name="adj2" fmla="val 12082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>
                <a:latin typeface="Arial" pitchFamily="34" charset="0"/>
              </a:rPr>
              <a:t>Galtonova</a:t>
            </a:r>
            <a:r>
              <a:rPr lang="cs-CZ" sz="1600" dirty="0">
                <a:latin typeface="Arial" pitchFamily="34" charset="0"/>
              </a:rPr>
              <a:t> deska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253447" y="431283"/>
            <a:ext cx="1879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latin typeface="Arial" pitchFamily="34" charset="0"/>
                <a:cs typeface="Arial" pitchFamily="34" charset="0"/>
              </a:rPr>
              <a:t>FENOTYP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059987" y="431283"/>
            <a:ext cx="2247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latin typeface="Arial" pitchFamily="34" charset="0"/>
                <a:cs typeface="Arial" pitchFamily="34" charset="0"/>
              </a:rPr>
              <a:t>= GENOTYP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166189" y="431283"/>
            <a:ext cx="2587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latin typeface="Arial" pitchFamily="34" charset="0"/>
                <a:cs typeface="Arial" pitchFamily="34" charset="0"/>
              </a:rPr>
              <a:t>+ PROSTŘEDÍ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20700" y="1300080"/>
            <a:ext cx="2557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G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+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E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cs-CZ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620089" y="1310015"/>
            <a:ext cx="3441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G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+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D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 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+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E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cs-CZ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520700" y="2147354"/>
            <a:ext cx="2757798" cy="1032878"/>
          </a:xfrm>
          <a:prstGeom prst="wedgeRectCallout">
            <a:avLst>
              <a:gd name="adj1" fmla="val -9040"/>
              <a:gd name="adj2" fmla="val -8109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= podíl celkové fenotypové variability, kterou lze vysvětlit genotypem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4751941" y="2053174"/>
            <a:ext cx="1063482" cy="674995"/>
          </a:xfrm>
          <a:prstGeom prst="wedgeRectCallout">
            <a:avLst>
              <a:gd name="adj1" fmla="val 41196"/>
              <a:gd name="adj2" fmla="val -8566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aditivní rozptyl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6383819" y="2051462"/>
            <a:ext cx="1352871" cy="674995"/>
          </a:xfrm>
          <a:prstGeom prst="wedgeRectCallout">
            <a:avLst>
              <a:gd name="adj1" fmla="val -27153"/>
              <a:gd name="adj2" fmla="val -7957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>
                <a:latin typeface="Arial" pitchFamily="34" charset="0"/>
              </a:rPr>
              <a:t>dominanční</a:t>
            </a:r>
            <a:r>
              <a:rPr lang="cs-CZ" sz="1600" dirty="0">
                <a:latin typeface="Arial" pitchFamily="34" charset="0"/>
              </a:rPr>
              <a:t> rozptyl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20700" y="3714489"/>
            <a:ext cx="2307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pokud více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894030" y="3650810"/>
            <a:ext cx="4314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+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D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 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+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I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 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+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E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cs-CZ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5818740" y="4404243"/>
            <a:ext cx="1270677" cy="674995"/>
          </a:xfrm>
          <a:prstGeom prst="wedgeRectCallout">
            <a:avLst>
              <a:gd name="adj1" fmla="val -41277"/>
              <a:gd name="adj2" fmla="val -8109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>
                <a:latin typeface="Arial" pitchFamily="34" charset="0"/>
              </a:rPr>
              <a:t>epistatický</a:t>
            </a:r>
            <a:r>
              <a:rPr lang="cs-CZ" sz="1600" dirty="0">
                <a:latin typeface="Arial" pitchFamily="34" charset="0"/>
              </a:rPr>
              <a:t> rozptyl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20700" y="5541578"/>
            <a:ext cx="7338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+ kovariance genotypu s prostředím, případně další kovariance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/>
      <p:bldP spid="11" grpId="0"/>
      <p:bldP spid="12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1650" y="415925"/>
            <a:ext cx="85239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Pozor, „dominance“ a „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epistáze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“ jsou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rezidua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tj. nemají stejný význam 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jako v mendelovské genetice: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20700" y="1587756"/>
            <a:ext cx="2467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E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-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G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cs-CZ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3479657" y="1602823"/>
            <a:ext cx="2109484" cy="657491"/>
          </a:xfrm>
          <a:prstGeom prst="wedgeRectCallout">
            <a:avLst>
              <a:gd name="adj1" fmla="val -69249"/>
              <a:gd name="adj2" fmla="val -593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E = vše, co nelze vysvětlit genotypem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20700" y="2849766"/>
            <a:ext cx="2505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D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G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-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cs-CZ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3551576" y="2751817"/>
            <a:ext cx="3126626" cy="946880"/>
          </a:xfrm>
          <a:prstGeom prst="wedgeRectCallout">
            <a:avLst>
              <a:gd name="adj1" fmla="val -69249"/>
              <a:gd name="adj2" fmla="val -593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D = část genetického rozptylu, který nelze vysvětlit aditivním rozptylem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20700" y="4594661"/>
            <a:ext cx="3201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I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G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-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-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D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cs-CZ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4352961" y="4506986"/>
            <a:ext cx="3126626" cy="946880"/>
          </a:xfrm>
          <a:prstGeom prst="wedgeRectCallout">
            <a:avLst>
              <a:gd name="adj1" fmla="val -69249"/>
              <a:gd name="adj2" fmla="val -593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I = část genetického rozptylu, který nelze vysvětlit aditivním ani </a:t>
            </a:r>
            <a:r>
              <a:rPr lang="cs-CZ" sz="1600" dirty="0" err="1">
                <a:latin typeface="Arial" pitchFamily="34" charset="0"/>
              </a:rPr>
              <a:t>dominančním</a:t>
            </a:r>
            <a:r>
              <a:rPr lang="cs-CZ" sz="1600" dirty="0">
                <a:latin typeface="Arial" pitchFamily="34" charset="0"/>
              </a:rPr>
              <a:t> rozptylem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763748" y="441325"/>
            <a:ext cx="3592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dědivost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), 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cs-CZ" sz="2400" baseline="30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01650" y="1557441"/>
            <a:ext cx="207620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v širším smyslu: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v užším smyslu: </a:t>
            </a: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85452" y="1374682"/>
            <a:ext cx="1047750" cy="885825"/>
          </a:xfrm>
          <a:prstGeom prst="rect">
            <a:avLst/>
          </a:prstGeom>
          <a:noFill/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05999" y="2556211"/>
            <a:ext cx="1047750" cy="885825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501650" y="4259887"/>
            <a:ext cx="6853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V praxi se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zpravidla uvažuje jen v užším smyslu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108" r="-2327" b="-3135"/>
          <a:stretch>
            <a:fillRect/>
          </a:stretch>
        </p:blipFill>
        <p:spPr bwMode="auto">
          <a:xfrm>
            <a:off x="501650" y="1162169"/>
            <a:ext cx="8370501" cy="4077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9.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68391" y="1281586"/>
            <a:ext cx="3684379" cy="540754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01650" y="1261076"/>
            <a:ext cx="5671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selekční diference = intenzita selekce: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-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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3895251" y="1848570"/>
            <a:ext cx="1681394" cy="938317"/>
          </a:xfrm>
          <a:prstGeom prst="wedgeRectCallout">
            <a:avLst>
              <a:gd name="adj1" fmla="val 38450"/>
              <a:gd name="adj2" fmla="val -7309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průměr selektovaných rodičů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930803" y="869704"/>
            <a:ext cx="1426253" cy="672901"/>
          </a:xfrm>
          <a:prstGeom prst="wedgeRectCallout">
            <a:avLst>
              <a:gd name="adj1" fmla="val -105479"/>
              <a:gd name="adj2" fmla="val 3671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průměr celé populace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01650" y="2312472"/>
            <a:ext cx="226536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selekční odpověď:</a:t>
            </a:r>
          </a:p>
          <a:p>
            <a:pPr>
              <a:spcAft>
                <a:spcPts val="12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O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-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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378019" y="3507663"/>
            <a:ext cx="1681394" cy="898932"/>
          </a:xfrm>
          <a:prstGeom prst="wedgeRectCallout">
            <a:avLst>
              <a:gd name="adj1" fmla="val -5155"/>
              <a:gd name="adj2" fmla="val -8714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průměr potomků selektovaných rodičů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2276748" y="2957163"/>
            <a:ext cx="1426253" cy="672901"/>
          </a:xfrm>
          <a:prstGeom prst="wedgeRectCallout">
            <a:avLst>
              <a:gd name="adj1" fmla="val -82954"/>
              <a:gd name="adj2" fmla="val -4286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průměr celé populace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01650" y="4725279"/>
            <a:ext cx="4305987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odpověď na selekci je dána její silou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váženou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dědivostí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R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Sh</a:t>
            </a:r>
            <a:r>
              <a:rPr lang="cs-CZ" sz="24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</a:t>
            </a:r>
            <a:endParaRPr lang="cs-CZ" sz="2400" baseline="30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	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h</a:t>
            </a:r>
            <a:r>
              <a:rPr lang="cs-CZ" sz="24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R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S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01650" y="415925"/>
            <a:ext cx="8193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Heritabilitu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lze vyjádřit i pomocí selekční diference a selekční odpovědi: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468" y="718226"/>
            <a:ext cx="7756545" cy="5106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5163878" y="4964788"/>
            <a:ext cx="1849205" cy="941742"/>
          </a:xfrm>
          <a:prstGeom prst="wedgeRectCallout">
            <a:avLst>
              <a:gd name="adj1" fmla="val -72398"/>
              <a:gd name="adj2" fmla="val -2867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protíná osu </a:t>
            </a:r>
            <a:r>
              <a:rPr lang="cs-CZ" sz="1600" i="1" dirty="0">
                <a:latin typeface="Arial" pitchFamily="34" charset="0"/>
              </a:rPr>
              <a:t>x</a:t>
            </a:r>
            <a:r>
              <a:rPr lang="cs-CZ" sz="1600" dirty="0">
                <a:latin typeface="Arial" pitchFamily="34" charset="0"/>
              </a:rPr>
              <a:t> v bodě celkového průměru </a:t>
            </a:r>
            <a:r>
              <a:rPr lang="cs-CZ" sz="1600" i="1" dirty="0">
                <a:latin typeface="Arial" pitchFamily="34" charset="0"/>
                <a:sym typeface="Symbol"/>
              </a:rPr>
              <a:t>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501650" y="415925"/>
            <a:ext cx="7518405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znaky spojené s fitness (přežívání, počet potomků)</a:t>
            </a:r>
          </a:p>
          <a:p>
            <a:pPr defTabSz="36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fyziologické (např. účinnost metabolismu, procento tuku v mléce,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koncentrace sérového cholesterolu)</a:t>
            </a:r>
          </a:p>
          <a:p>
            <a:pPr defTabSz="36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behaviorální (např. rodičovská péče, rozmnožování, fototaxe)</a:t>
            </a:r>
          </a:p>
          <a:p>
            <a:pPr defTabSz="36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morfologické (např. velikost těla, výška, počet štětin)</a:t>
            </a: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6857171" y="138384"/>
            <a:ext cx="1792559" cy="555082"/>
          </a:xfrm>
          <a:prstGeom prst="wedgeRectCallout">
            <a:avLst>
              <a:gd name="adj1" fmla="val -78440"/>
              <a:gd name="adj2" fmla="val 3859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nízké </a:t>
            </a:r>
            <a:r>
              <a:rPr lang="cs-CZ" sz="1600" dirty="0" err="1">
                <a:latin typeface="Arial" pitchFamily="34" charset="0"/>
              </a:rPr>
              <a:t>heritability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6927192" y="2136060"/>
            <a:ext cx="1792559" cy="555082"/>
          </a:xfrm>
          <a:prstGeom prst="wedgeRectCallout">
            <a:avLst>
              <a:gd name="adj1" fmla="val -71547"/>
              <a:gd name="adj2" fmla="val -1780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vysoké </a:t>
            </a:r>
            <a:r>
              <a:rPr lang="cs-CZ" sz="1600" dirty="0" err="1">
                <a:latin typeface="Arial" pitchFamily="34" charset="0"/>
              </a:rPr>
              <a:t>heritability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Šipka dolů 9"/>
          <p:cNvSpPr/>
          <p:nvPr/>
        </p:nvSpPr>
        <p:spPr>
          <a:xfrm>
            <a:off x="8097795" y="823783"/>
            <a:ext cx="420129" cy="1219200"/>
          </a:xfrm>
          <a:prstGeom prst="downArrow">
            <a:avLst/>
          </a:prstGeom>
          <a:gradFill flip="none" rotWithShape="1">
            <a:gsLst>
              <a:gs pos="0">
                <a:srgbClr val="003399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501650" y="2924346"/>
            <a:ext cx="841288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Důvod?</a:t>
            </a:r>
          </a:p>
          <a:p>
            <a:pPr defTabSz="360000"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 dlouhodobý selekční tlak vyčerpal aditivní variabilitu u znaků spojených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s fitness, ale ne u morfologických znaků</a:t>
            </a:r>
          </a:p>
          <a:p>
            <a:pPr defTabSz="360000"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 relativní rozsah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D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je různý; ve skutečnosti nižší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znaků spojených s fitness způsobena vyšší úrovní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D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ne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nižším stupněm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01650" y="5457858"/>
            <a:ext cx="72577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Pozor, </a:t>
            </a:r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v jedné populaci může být odlišná</a:t>
            </a: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od </a:t>
            </a:r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heritability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v jiné populaci téhož druhu!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1650" y="415925"/>
            <a:ext cx="8473795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Různé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populace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může být odlišný fenotyp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jiné alely?</a:t>
            </a: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jiné frekvence alel?</a:t>
            </a: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jiná prostředí?</a:t>
            </a: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jiný vztah genotyp-fenotyp?</a:t>
            </a: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nebo jejich vzájemné kombinace?</a:t>
            </a:r>
          </a:p>
          <a:p>
            <a:pPr defTabSz="540000">
              <a:spcAft>
                <a:spcPts val="6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Fisherovská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kvantitativní genetika založena na odchylkách od průměru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01650" y="4212082"/>
            <a:ext cx="79191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40000">
              <a:spcAft>
                <a:spcPts val="1200"/>
              </a:spcAft>
            </a:pP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Protože </a:t>
            </a:r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je </a:t>
            </a:r>
            <a:r>
              <a:rPr lang="cs-CZ" sz="2400" u="sng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vnitropopulační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veličina, nemůže </a:t>
            </a: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vysvětlit biologické příčiny fenotypových </a:t>
            </a:r>
            <a:r>
              <a:rPr lang="cs-CZ" sz="2400" u="sng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rozdílů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mezi</a:t>
            </a: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populacemi!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01650" y="5692346"/>
            <a:ext cx="82141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/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Přesto často tvrzení, že když je znak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dědivý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v populacích s odlišnými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průměry, je tento rozdíl dán (také) geneticky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1650" y="415925"/>
            <a:ext cx="6987810" cy="60324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cs-CZ" sz="2400" dirty="0">
                <a:latin typeface="Arial" pitchFamily="34" charset="0"/>
                <a:cs typeface="Arial" pitchFamily="34" charset="0"/>
              </a:rPr>
              <a:t>Rozdíly v inteligenčním kvocientu (IQ):</a:t>
            </a:r>
          </a:p>
          <a:p>
            <a:pPr defTabSz="540000"/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Znamenají vysoké hodnoty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dědivosti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IQ, že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mezipopulační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rozdíly jsou způsobeny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genetickými rozdíly?</a:t>
            </a:r>
          </a:p>
          <a:p>
            <a:pPr defTabSz="540000"/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Skodak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&amp;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Skeel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s (1949):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porovnání IQ adoptovaných dětí s jejich adoptivními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i biologickými matkami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vysoká korelace mezi IQ dětí a jejich biologických matek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0,44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h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0,88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ve skupině adoptovaných dětí je hlavním determinantem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genetická složka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Je IQ určeno geneticky i na individuální úrovni?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Žádné vlivy prostředí?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6082" name="Picture 2" descr="http://i2.ytimg.com/vi/q6O8AcX9WQI/mqdefault.jpg"/>
          <p:cNvPicPr>
            <a:picLocks noChangeAspect="1" noChangeArrowheads="1"/>
          </p:cNvPicPr>
          <p:nvPr/>
        </p:nvPicPr>
        <p:blipFill>
          <a:blip r:embed="rId2" cstate="print"/>
          <a:srcRect l="17817" r="9711"/>
          <a:stretch>
            <a:fillRect/>
          </a:stretch>
        </p:blipFill>
        <p:spPr bwMode="auto">
          <a:xfrm>
            <a:off x="6565187" y="287213"/>
            <a:ext cx="2208944" cy="1714500"/>
          </a:xfrm>
          <a:prstGeom prst="rect">
            <a:avLst/>
          </a:prstGeom>
          <a:noFill/>
        </p:spPr>
      </p:pic>
      <p:pic>
        <p:nvPicPr>
          <p:cNvPr id="46084" name="Picture 4" descr="http://upload.wikimedia.org/wikipedia/commons/f/fd/Atr-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8034" y="2085653"/>
            <a:ext cx="1575892" cy="2244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/>
          <p:cNvGrpSpPr/>
          <p:nvPr/>
        </p:nvGrpSpPr>
        <p:grpSpPr>
          <a:xfrm>
            <a:off x="2174749" y="2393878"/>
            <a:ext cx="4859849" cy="2506895"/>
            <a:chOff x="2174749" y="2393878"/>
            <a:chExt cx="4859849" cy="2506895"/>
          </a:xfrm>
        </p:grpSpPr>
        <p:grpSp>
          <p:nvGrpSpPr>
            <p:cNvPr id="6" name="Skupina 5"/>
            <p:cNvGrpSpPr/>
            <p:nvPr/>
          </p:nvGrpSpPr>
          <p:grpSpPr>
            <a:xfrm>
              <a:off x="2311686" y="2627116"/>
              <a:ext cx="3696985" cy="1518862"/>
              <a:chOff x="1921268" y="387350"/>
              <a:chExt cx="3696985" cy="1518862"/>
            </a:xfrm>
          </p:grpSpPr>
          <p:sp>
            <p:nvSpPr>
              <p:cNvPr id="2" name="Elipsa 1"/>
              <p:cNvSpPr/>
              <p:nvPr/>
            </p:nvSpPr>
            <p:spPr>
              <a:xfrm>
                <a:off x="1921268" y="387350"/>
                <a:ext cx="616450" cy="256853"/>
              </a:xfrm>
              <a:prstGeom prst="ellipse">
                <a:avLst/>
              </a:prstGeom>
              <a:solidFill>
                <a:srgbClr val="6600CC"/>
              </a:solidFill>
              <a:ln>
                <a:noFill/>
              </a:ln>
              <a:effectLst>
                <a:outerShdw blurRad="88900" sx="200000" sy="200000" algn="ctr" rotWithShape="0">
                  <a:srgbClr val="6600CC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" name="Elipsa 2"/>
              <p:cNvSpPr/>
              <p:nvPr/>
            </p:nvSpPr>
            <p:spPr>
              <a:xfrm>
                <a:off x="3429857" y="387350"/>
                <a:ext cx="616450" cy="256853"/>
              </a:xfrm>
              <a:prstGeom prst="ellipse">
                <a:avLst/>
              </a:prstGeom>
              <a:solidFill>
                <a:srgbClr val="6600CC"/>
              </a:solidFill>
              <a:ln>
                <a:noFill/>
              </a:ln>
              <a:effectLst>
                <a:outerShdw blurRad="88900" sx="200000" sy="200000" algn="ctr" rotWithShape="0">
                  <a:srgbClr val="6600CC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" name="Elipsa 3"/>
              <p:cNvSpPr/>
              <p:nvPr/>
            </p:nvSpPr>
            <p:spPr>
              <a:xfrm>
                <a:off x="3460679" y="1639086"/>
                <a:ext cx="616450" cy="256853"/>
              </a:xfrm>
              <a:prstGeom prst="ellipse">
                <a:avLst/>
              </a:prstGeom>
              <a:solidFill>
                <a:srgbClr val="6600CC"/>
              </a:solidFill>
              <a:ln>
                <a:noFill/>
              </a:ln>
              <a:effectLst>
                <a:outerShdw blurRad="88900" sx="200000" sy="200000" algn="ctr" rotWithShape="0">
                  <a:srgbClr val="6600CC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" name="Elipsa 4"/>
              <p:cNvSpPr/>
              <p:nvPr/>
            </p:nvSpPr>
            <p:spPr>
              <a:xfrm>
                <a:off x="5001803" y="1649359"/>
                <a:ext cx="616450" cy="256853"/>
              </a:xfrm>
              <a:prstGeom prst="ellipse">
                <a:avLst/>
              </a:prstGeom>
              <a:solidFill>
                <a:srgbClr val="6600CC"/>
              </a:solidFill>
              <a:ln>
                <a:noFill/>
              </a:ln>
              <a:effectLst>
                <a:outerShdw blurRad="88900" sx="200000" sy="200000" algn="ctr" rotWithShape="0">
                  <a:srgbClr val="6600CC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2" name="Skupina 11"/>
            <p:cNvGrpSpPr/>
            <p:nvPr/>
          </p:nvGrpSpPr>
          <p:grpSpPr>
            <a:xfrm>
              <a:off x="6609482" y="2393878"/>
              <a:ext cx="425116" cy="2424701"/>
              <a:chOff x="287505" y="2363056"/>
              <a:chExt cx="425116" cy="2424701"/>
            </a:xfrm>
          </p:grpSpPr>
          <p:sp>
            <p:nvSpPr>
              <p:cNvPr id="9" name="TextovéPole 8"/>
              <p:cNvSpPr txBox="1"/>
              <p:nvPr/>
            </p:nvSpPr>
            <p:spPr>
              <a:xfrm>
                <a:off x="287505" y="2363056"/>
                <a:ext cx="4251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3200" b="1" dirty="0">
                    <a:latin typeface="Arial" pitchFamily="34" charset="0"/>
                    <a:cs typeface="Arial" pitchFamily="34" charset="0"/>
                  </a:rPr>
                  <a:t>+</a:t>
                </a:r>
              </a:p>
            </p:txBody>
          </p:sp>
          <p:cxnSp>
            <p:nvCxnSpPr>
              <p:cNvPr id="8" name="Přímá spojovací šipka 7"/>
              <p:cNvCxnSpPr/>
              <p:nvPr/>
            </p:nvCxnSpPr>
            <p:spPr>
              <a:xfrm flipV="1">
                <a:off x="500063" y="3030876"/>
                <a:ext cx="0" cy="1756881"/>
              </a:xfrm>
              <a:prstGeom prst="straightConnector1">
                <a:avLst/>
              </a:prstGeom>
              <a:ln w="38100">
                <a:solidFill>
                  <a:srgbClr val="DE0000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Elipsa 9"/>
              <p:cNvSpPr>
                <a:spLocks noChangeAspect="1"/>
              </p:cNvSpPr>
              <p:nvPr/>
            </p:nvSpPr>
            <p:spPr>
              <a:xfrm>
                <a:off x="353616" y="2512218"/>
                <a:ext cx="292893" cy="291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3" name="Obdélník 12"/>
            <p:cNvSpPr/>
            <p:nvPr/>
          </p:nvSpPr>
          <p:spPr>
            <a:xfrm>
              <a:off x="5215900" y="4784689"/>
              <a:ext cx="948593" cy="11608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3724435" y="4784689"/>
              <a:ext cx="948593" cy="11608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2174749" y="4784689"/>
              <a:ext cx="948593" cy="11608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7" name="TextovéPole 16"/>
          <p:cNvSpPr txBox="1"/>
          <p:nvPr/>
        </p:nvSpPr>
        <p:spPr>
          <a:xfrm>
            <a:off x="2116477" y="387350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00063" y="1074007"/>
            <a:ext cx="3818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1. Pohyblivost v elektrickém poli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2260314" y="5207000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i="1" dirty="0">
                <a:latin typeface="Arial" pitchFamily="34" charset="0"/>
                <a:cs typeface="Arial" pitchFamily="34" charset="0"/>
              </a:rPr>
              <a:t>AA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3830548" y="5207000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i="1" dirty="0">
                <a:latin typeface="Arial" pitchFamily="34" charset="0"/>
                <a:cs typeface="Arial" pitchFamily="34" charset="0"/>
              </a:rPr>
              <a:t>AS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5340847" y="5207000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i="1" dirty="0">
                <a:latin typeface="Arial" pitchFamily="34" charset="0"/>
                <a:cs typeface="Arial" pitchFamily="34" charset="0"/>
              </a:rPr>
              <a:t>SS</a:t>
            </a:r>
          </a:p>
        </p:txBody>
      </p:sp>
      <p:sp>
        <p:nvSpPr>
          <p:cNvPr id="22" name="AutoShape 23"/>
          <p:cNvSpPr>
            <a:spLocks noChangeArrowheads="1"/>
          </p:cNvSpPr>
          <p:nvPr/>
        </p:nvSpPr>
        <p:spPr bwMode="auto">
          <a:xfrm>
            <a:off x="4855353" y="1474016"/>
            <a:ext cx="1565995" cy="832021"/>
          </a:xfrm>
          <a:prstGeom prst="wedgeRectCallout">
            <a:avLst>
              <a:gd name="adj1" fmla="val -54863"/>
              <a:gd name="adj2" fmla="val 9397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obě alely jsou </a:t>
            </a:r>
            <a:r>
              <a:rPr lang="cs-CZ" sz="1600" u="sng" dirty="0" err="1">
                <a:latin typeface="Arial" pitchFamily="34" charset="0"/>
              </a:rPr>
              <a:t>kodominantní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1201783" y="4606834"/>
            <a:ext cx="681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start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983109" y="1030752"/>
            <a:ext cx="7513620" cy="4870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ousměrná vodorovná šipka 2"/>
          <p:cNvSpPr/>
          <p:nvPr/>
        </p:nvSpPr>
        <p:spPr>
          <a:xfrm>
            <a:off x="4407613" y="1818526"/>
            <a:ext cx="1058239" cy="287676"/>
          </a:xfrm>
          <a:prstGeom prst="leftRightArrow">
            <a:avLst/>
          </a:prstGeom>
          <a:solidFill>
            <a:srgbClr val="CCFF3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ousměrná vodorovná šipka 3"/>
          <p:cNvSpPr/>
          <p:nvPr/>
        </p:nvSpPr>
        <p:spPr>
          <a:xfrm>
            <a:off x="5381946" y="1251735"/>
            <a:ext cx="320212" cy="287676"/>
          </a:xfrm>
          <a:prstGeom prst="left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9113" y="441325"/>
            <a:ext cx="8420895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globální průměr IQ = 100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průměr IQ biologických matek adoptivních dětí = 86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intenzita selekce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86 – 100 = -14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při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heritabilitě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0,88 je selekční odpověď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-14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0,88 = -12,32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očekávané průměrné IQ adoptivních dětí by mělo být 100 +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87,68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ve skutečnosti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prům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IQ dětí = 107, tj. skoro o 20 bodů víc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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prům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IQ jejich adoptivních matek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Proč?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biologické matky ze spodních socioekonomických příček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adoptivní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matky z horních příček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 prostředí adoptivních rodičů mělo signifikantní dopad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na vzrůst průměrného IQ adoptivních dětí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9113" y="441325"/>
            <a:ext cx="7029488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Závěr:</a:t>
            </a:r>
          </a:p>
          <a:p>
            <a:pPr defTabSz="540000">
              <a:spcAft>
                <a:spcPts val="1200"/>
              </a:spcAft>
              <a:buFont typeface="Arial" pitchFamily="34" charset="0"/>
              <a:buChar char="•"/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IQ má vysokou </a:t>
            </a:r>
            <a:r>
              <a:rPr lang="cs-CZ" sz="2400" dirty="0" err="1">
                <a:latin typeface="Arial" pitchFamily="34" charset="0"/>
                <a:cs typeface="Arial" pitchFamily="34" charset="0"/>
                <a:sym typeface="Symbol"/>
              </a:rPr>
              <a:t>dědivost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a fenotypová variabilita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u adoptovaných dětí je způsobena především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genetickou variabilitou</a:t>
            </a:r>
          </a:p>
          <a:p>
            <a:pPr defTabSz="540000">
              <a:spcAft>
                <a:spcPts val="1200"/>
              </a:spcAft>
              <a:buFont typeface="Arial" pitchFamily="34" charset="0"/>
              <a:buChar char="•"/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IQ těchto dětí je silně ovlivněno prostředím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Jak to jde dohromady?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19113" y="3737617"/>
            <a:ext cx="8462573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korelační koeficient měří párová srovnání ve vztahu k příslušnému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populačnímu průměru  matky s IQ pod průměrem 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8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6 budou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pravděpodobněji mít děti s IQ pod dětským průměrem 107 a naopak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prvním krokem výpočtu korelačního koeficientu je odečtení průměrů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(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8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6, 107)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heritabilita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je ovlivněna pouze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odchylkami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od průměru,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ne průměrem samotným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1650" y="415925"/>
            <a:ext cx="82900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Příklad odlišné reakce genotypů na prostředí: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řebříček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Achillea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en-US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	Clausen et al.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1948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Aspen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Valley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 1950 m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n.m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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nařízkování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přesazení do různých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nadmořských výšek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1439" y="2079742"/>
            <a:ext cx="5722982" cy="4306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AutoShape 23"/>
          <p:cNvSpPr>
            <a:spLocks noChangeArrowheads="1"/>
          </p:cNvSpPr>
          <p:nvPr/>
        </p:nvSpPr>
        <p:spPr bwMode="auto">
          <a:xfrm>
            <a:off x="7295748" y="2205549"/>
            <a:ext cx="987966" cy="484298"/>
          </a:xfrm>
          <a:prstGeom prst="wedgeRectCallout">
            <a:avLst>
              <a:gd name="adj1" fmla="val -71684"/>
              <a:gd name="adj2" fmla="val 2473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3050 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8" name="AutoShape 23"/>
          <p:cNvSpPr>
            <a:spLocks noChangeArrowheads="1"/>
          </p:cNvSpPr>
          <p:nvPr/>
        </p:nvSpPr>
        <p:spPr bwMode="auto">
          <a:xfrm>
            <a:off x="7305535" y="3490463"/>
            <a:ext cx="987966" cy="484298"/>
          </a:xfrm>
          <a:prstGeom prst="wedgeRectCallout">
            <a:avLst>
              <a:gd name="adj1" fmla="val -71684"/>
              <a:gd name="adj2" fmla="val 2473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1400 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9" name="AutoShape 23"/>
          <p:cNvSpPr>
            <a:spLocks noChangeArrowheads="1"/>
          </p:cNvSpPr>
          <p:nvPr/>
        </p:nvSpPr>
        <p:spPr bwMode="auto">
          <a:xfrm>
            <a:off x="7298544" y="5027046"/>
            <a:ext cx="987966" cy="484298"/>
          </a:xfrm>
          <a:prstGeom prst="wedgeRectCallout">
            <a:avLst>
              <a:gd name="adj1" fmla="val -71684"/>
              <a:gd name="adj2" fmla="val 2473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30 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4732824" y="6148375"/>
            <a:ext cx="2014014" cy="558298"/>
          </a:xfrm>
          <a:prstGeom prst="wedgeRectCallout">
            <a:avLst>
              <a:gd name="adj1" fmla="val 23832"/>
              <a:gd name="adj2" fmla="val -8924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7 různých genotypů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1649" y="415925"/>
            <a:ext cx="84858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Příklad odlišné reakce genotypů na prostředí: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řebříček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Achillea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en-US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	Clausen et al.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1948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baseline="-25000" dirty="0">
                <a:latin typeface="Arial" pitchFamily="34" charset="0"/>
                <a:cs typeface="Arial" pitchFamily="34" charset="0"/>
              </a:rPr>
              <a:t>G</a:t>
            </a:r>
            <a:r>
              <a:rPr lang="cs-CZ" dirty="0">
                <a:latin typeface="Arial" pitchFamily="34" charset="0"/>
                <a:cs typeface="Arial" pitchFamily="34" charset="0"/>
              </a:rPr>
              <a:t>: ve stejném prostředí různé fenotypy</a:t>
            </a:r>
          </a:p>
          <a:p>
            <a:pPr defTabSz="540000">
              <a:spcAft>
                <a:spcPts val="1200"/>
              </a:spcAft>
            </a:pPr>
            <a:r>
              <a:rPr lang="cs-CZ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baseline="-25000" dirty="0">
                <a:latin typeface="Arial" pitchFamily="34" charset="0"/>
                <a:cs typeface="Arial" pitchFamily="34" charset="0"/>
              </a:rPr>
              <a:t>E</a:t>
            </a:r>
            <a:r>
              <a:rPr lang="cs-CZ" dirty="0">
                <a:latin typeface="Arial" pitchFamily="34" charset="0"/>
                <a:cs typeface="Arial" pitchFamily="34" charset="0"/>
              </a:rPr>
              <a:t>: průměrný fenotyp různý v odlišných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r>
              <a:rPr lang="cs-CZ" dirty="0">
                <a:latin typeface="Arial" pitchFamily="34" charset="0"/>
                <a:cs typeface="Arial" pitchFamily="34" charset="0"/>
              </a:rPr>
              <a:t>	prostředích</a:t>
            </a:r>
          </a:p>
          <a:p>
            <a:pPr defTabSz="540000">
              <a:spcAft>
                <a:spcPts val="1200"/>
              </a:spcAft>
            </a:pPr>
            <a:r>
              <a:rPr lang="cs-CZ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baseline="-25000" dirty="0">
                <a:latin typeface="Arial" pitchFamily="34" charset="0"/>
                <a:cs typeface="Arial" pitchFamily="34" charset="0"/>
              </a:rPr>
              <a:t>G</a:t>
            </a:r>
            <a:r>
              <a:rPr lang="cs-CZ" baseline="-25000" dirty="0">
                <a:latin typeface="Arial" pitchFamily="34" charset="0"/>
                <a:cs typeface="Arial" pitchFamily="34" charset="0"/>
                <a:sym typeface="Symbol"/>
              </a:rPr>
              <a:t>E</a:t>
            </a:r>
            <a:r>
              <a:rPr lang="cs-CZ" dirty="0">
                <a:latin typeface="Arial" pitchFamily="34" charset="0"/>
                <a:cs typeface="Arial" pitchFamily="34" charset="0"/>
              </a:rPr>
              <a:t>: genotypy na různá prostředí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r>
              <a:rPr lang="cs-CZ" dirty="0">
                <a:latin typeface="Arial" pitchFamily="34" charset="0"/>
                <a:cs typeface="Arial" pitchFamily="34" charset="0"/>
              </a:rPr>
              <a:t>	reagovaly odlišným způsobem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01650" y="5780544"/>
            <a:ext cx="8395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Fenotypová odpověď genotypu na faktory prostředí = 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norma reakce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8996" y="877017"/>
            <a:ext cx="3638356" cy="2738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Přímá spojovací šipka 18"/>
          <p:cNvCxnSpPr/>
          <p:nvPr/>
        </p:nvCxnSpPr>
        <p:spPr>
          <a:xfrm>
            <a:off x="4736757" y="1705232"/>
            <a:ext cx="2199502" cy="1046206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>
            <a:off x="4567882" y="2318951"/>
            <a:ext cx="761999" cy="12357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V="1">
            <a:off x="4382531" y="2084173"/>
            <a:ext cx="2356020" cy="799070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/>
          <p:cNvSpPr txBox="1"/>
          <p:nvPr/>
        </p:nvSpPr>
        <p:spPr>
          <a:xfrm>
            <a:off x="501650" y="3805881"/>
            <a:ext cx="8533105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Fenotypová variabilita řebříčku v různých prostředích měla 3 příčiny – kombinace </a:t>
            </a:r>
          </a:p>
          <a:p>
            <a:pPr defTabSz="540000">
              <a:spcAft>
                <a:spcPts val="12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fenotypových rozdílů mezi genotypy</a:t>
            </a:r>
          </a:p>
          <a:p>
            <a:pPr defTabSz="540000">
              <a:spcAft>
                <a:spcPts val="12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fenotypových rozdílů mezi prostředími</a:t>
            </a:r>
          </a:p>
          <a:p>
            <a:pPr defTabSz="540000">
              <a:spcAft>
                <a:spcPts val="12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rozdílů ve fenotypové změně genotypů pro odlišná prostředí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650" y="1535198"/>
            <a:ext cx="8425053" cy="4890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1819807" y="292357"/>
            <a:ext cx="5642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působící na kvantitativní znaky:</a:t>
            </a: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1364503" y="1074952"/>
            <a:ext cx="1592880" cy="578840"/>
          </a:xfrm>
          <a:prstGeom prst="wedgeRectCallout">
            <a:avLst>
              <a:gd name="adj1" fmla="val -7038"/>
              <a:gd name="adj2" fmla="val 8165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2000" dirty="0">
                <a:latin typeface="Arial" pitchFamily="34" charset="0"/>
              </a:rPr>
              <a:t>usměrňující</a:t>
            </a:r>
            <a:endParaRPr lang="cs-CZ" sz="20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4153011" y="1074952"/>
            <a:ext cx="1592880" cy="578840"/>
          </a:xfrm>
          <a:prstGeom prst="wedgeRectCallout">
            <a:avLst>
              <a:gd name="adj1" fmla="val -7038"/>
              <a:gd name="adj2" fmla="val 8165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2000" dirty="0">
                <a:latin typeface="Arial" pitchFamily="34" charset="0"/>
              </a:rPr>
              <a:t>stabilizující</a:t>
            </a:r>
            <a:endParaRPr lang="cs-CZ" sz="20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883855" y="1074952"/>
            <a:ext cx="1592880" cy="578840"/>
          </a:xfrm>
          <a:prstGeom prst="wedgeRectCallout">
            <a:avLst>
              <a:gd name="adj1" fmla="val -7038"/>
              <a:gd name="adj2" fmla="val 8165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2000" dirty="0" err="1">
                <a:latin typeface="Arial" pitchFamily="34" charset="0"/>
              </a:rPr>
              <a:t>disruptivní</a:t>
            </a:r>
            <a:endParaRPr lang="cs-CZ" sz="20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7101" y="415925"/>
            <a:ext cx="8052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Lokusy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kvantitativních znaků = QTL (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quantitative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trait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loci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01650" y="1119883"/>
            <a:ext cx="862488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asociace znaku s variantami molekulárních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markerů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(LD)</a:t>
            </a:r>
          </a:p>
          <a:p>
            <a:pPr defTabSz="540000">
              <a:spcAft>
                <a:spcPts val="18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markery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by neměly být součástí QTL a měly by být selekčně neutrální</a:t>
            </a:r>
          </a:p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nutná velká hustota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markerů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 5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cM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problémy: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mnoho genů s malým účinkem,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epistáze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někdy slabá korelace genetické a fyzické vzdálenosti (hlavně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při podrobnějším mapování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</p:txBody>
      </p:sp>
      <p:pic>
        <p:nvPicPr>
          <p:cNvPr id="4" name="Obrázek 3" descr="Linkage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6172" y="4550419"/>
            <a:ext cx="5715062" cy="1884616"/>
          </a:xfrm>
          <a:prstGeom prst="rect">
            <a:avLst/>
          </a:prstGeom>
        </p:spPr>
      </p:pic>
      <p:sp>
        <p:nvSpPr>
          <p:cNvPr id="6" name="Obdélníkový popisek 5"/>
          <p:cNvSpPr/>
          <p:nvPr/>
        </p:nvSpPr>
        <p:spPr bwMode="auto">
          <a:xfrm>
            <a:off x="6189434" y="4332997"/>
            <a:ext cx="1529422" cy="741511"/>
          </a:xfrm>
          <a:prstGeom prst="wedgeRectCallout">
            <a:avLst>
              <a:gd name="adj1" fmla="val -60982"/>
              <a:gd name="adj2" fmla="val 2486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aseline="0" dirty="0">
                <a:latin typeface="Arial" pitchFamily="34" charset="0"/>
                <a:cs typeface="Arial" pitchFamily="34" charset="0"/>
              </a:rPr>
              <a:t>vazba mezi nejvzdálenějšími </a:t>
            </a:r>
            <a:r>
              <a:rPr lang="cs-CZ" sz="1400" baseline="0" dirty="0" err="1">
                <a:latin typeface="Arial" pitchFamily="34" charset="0"/>
                <a:cs typeface="Arial" pitchFamily="34" charset="0"/>
              </a:rPr>
              <a:t>markery</a:t>
            </a:r>
            <a:r>
              <a:rPr lang="cs-CZ" sz="1400" baseline="0" dirty="0">
                <a:latin typeface="Arial" pitchFamily="34" charset="0"/>
                <a:cs typeface="Arial" pitchFamily="34" charset="0"/>
              </a:rPr>
              <a:t>!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ový popisek 6"/>
          <p:cNvSpPr/>
          <p:nvPr/>
        </p:nvSpPr>
        <p:spPr bwMode="auto">
          <a:xfrm>
            <a:off x="501650" y="6004066"/>
            <a:ext cx="1955328" cy="520301"/>
          </a:xfrm>
          <a:prstGeom prst="wedgeRectCallout">
            <a:avLst>
              <a:gd name="adj1" fmla="val 46030"/>
              <a:gd name="adj2" fmla="val -108768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aseline="0" dirty="0">
                <a:latin typeface="Arial" pitchFamily="34" charset="0"/>
                <a:cs typeface="Arial" pitchFamily="34" charset="0"/>
              </a:rPr>
              <a:t>absence vazby mezi nejbližšími </a:t>
            </a:r>
            <a:r>
              <a:rPr lang="cs-CZ" sz="1400" baseline="0" dirty="0" err="1">
                <a:latin typeface="Arial" pitchFamily="34" charset="0"/>
                <a:cs typeface="Arial" pitchFamily="34" charset="0"/>
              </a:rPr>
              <a:t>markery</a:t>
            </a:r>
            <a:r>
              <a:rPr lang="cs-CZ" sz="1400" baseline="0" dirty="0">
                <a:latin typeface="Arial" pitchFamily="34" charset="0"/>
                <a:cs typeface="Arial" pitchFamily="34" charset="0"/>
              </a:rPr>
              <a:t>!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7101" y="415925"/>
            <a:ext cx="8052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Lokusy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kvantitativních znaků = QTL (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quantitative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trait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loci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01650" y="1119883"/>
            <a:ext cx="8624887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8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problémy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oblasti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s častými mutacemi (většinou se předpokládá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infinite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-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alleles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	model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stejná mutační rychlost v různých částech sekvence a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stejná pravděpodobnost pro různé typy substitucí)  výhodné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vybírat populace, které prošly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bottleneckem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nebo efektem zakladatele</a:t>
            </a:r>
          </a:p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rozhodující míra fenotypového dopadu QTL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major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loci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minor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loci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a míra rekombinace mezi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markerem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QTL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1650" y="415925"/>
            <a:ext cx="8271647" cy="169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Mapování QTL pomocí jednotlivých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markerů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0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F2 design 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recombinant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inbred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line design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7416" y="1040543"/>
            <a:ext cx="3891863" cy="5541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2445572" y="2364260"/>
            <a:ext cx="2085238" cy="980302"/>
          </a:xfrm>
          <a:prstGeom prst="wedgeRectCallout">
            <a:avLst>
              <a:gd name="adj1" fmla="val 69488"/>
              <a:gd name="adj2" fmla="val -1528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2 </a:t>
            </a:r>
            <a:r>
              <a:rPr lang="cs-CZ" sz="1600" dirty="0" err="1">
                <a:latin typeface="Arial" pitchFamily="34" charset="0"/>
                <a:sym typeface="Symbol" pitchFamily="18" charset="2"/>
              </a:rPr>
              <a:t>inbrední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linie s odlišným fenotypem i </a:t>
            </a:r>
            <a:r>
              <a:rPr lang="cs-CZ" sz="1600" dirty="0" err="1">
                <a:latin typeface="Arial" pitchFamily="34" charset="0"/>
                <a:sym typeface="Symbol" pitchFamily="18" charset="2"/>
              </a:rPr>
              <a:t>markery</a:t>
            </a:r>
            <a:endParaRPr lang="cs-CZ" sz="14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3429993" y="4238367"/>
            <a:ext cx="2085238" cy="980302"/>
          </a:xfrm>
          <a:prstGeom prst="wedgeRectCallout">
            <a:avLst>
              <a:gd name="adj1" fmla="val 105438"/>
              <a:gd name="adj2" fmla="val -2453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>
                <a:latin typeface="Arial" pitchFamily="34" charset="0"/>
                <a:sym typeface="Symbol" pitchFamily="18" charset="2"/>
              </a:rPr>
              <a:t>všichni 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jedinci heterozygotní pro QTL i </a:t>
            </a:r>
            <a:r>
              <a:rPr lang="cs-CZ" sz="1600" dirty="0" err="1">
                <a:latin typeface="Arial" pitchFamily="34" charset="0"/>
                <a:sym typeface="Symbol" pitchFamily="18" charset="2"/>
              </a:rPr>
              <a:t>markery</a:t>
            </a:r>
            <a:endParaRPr lang="cs-CZ" sz="14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3682313" y="5453449"/>
            <a:ext cx="1453978" cy="556054"/>
          </a:xfrm>
          <a:prstGeom prst="wedgeRectCallout">
            <a:avLst>
              <a:gd name="adj1" fmla="val 69488"/>
              <a:gd name="adj2" fmla="val -1528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rekombinace</a:t>
            </a:r>
            <a:endParaRPr lang="cs-CZ" sz="14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1886465" y="1855484"/>
            <a:ext cx="5099221" cy="27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501650" y="4957095"/>
            <a:ext cx="745280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LOD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skóre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*)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= log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10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[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L(H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)/L(H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0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… L = věrohodnost (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likelihood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H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0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hypotéza, že v oblasti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r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X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není QTL, H</a:t>
            </a:r>
            <a:r>
              <a:rPr lang="en-US" sz="20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QTL přítomen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korekce pro vícečetné testy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01650" y="415925"/>
            <a:ext cx="8271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Mapování QTL pomocí mnoha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markerů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Intervalové mapování (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flanking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-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marker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QTL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analysis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):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165124" y="6194854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*) </a:t>
            </a:r>
            <a:r>
              <a:rPr lang="cs-CZ" i="1" dirty="0" err="1" smtClean="0">
                <a:latin typeface="Arial" pitchFamily="34" charset="0"/>
                <a:cs typeface="Arial" pitchFamily="34" charset="0"/>
              </a:rPr>
              <a:t>logarithm</a:t>
            </a:r>
            <a:r>
              <a:rPr lang="cs-CZ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cs-CZ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cs-CZ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 err="1" smtClean="0">
                <a:latin typeface="Arial" pitchFamily="34" charset="0"/>
                <a:cs typeface="Arial" pitchFamily="34" charset="0"/>
              </a:rPr>
              <a:t>odds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2116477" y="387350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00063" y="1074007"/>
            <a:ext cx="845135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cs-CZ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Srpkovitost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nízký parciální tlak O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alosterická změna – vazba na -řetězec, tvorba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dlouhých řetězců  deformace krvinky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srpkovitost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u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jedinců  z hlediska deformace je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dominantní</a:t>
            </a:r>
            <a:endParaRPr lang="cs-CZ" sz="20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8" name="Picture 2" descr="http://media1.razorplanet.com/share/510611-8783/siteImages/HOPE%20Initiative/sicklecell_113160053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669" y="3654179"/>
            <a:ext cx="3491751" cy="2149577"/>
          </a:xfrm>
          <a:prstGeom prst="rect">
            <a:avLst/>
          </a:prstGeom>
          <a:noFill/>
        </p:spPr>
      </p:pic>
      <p:pic>
        <p:nvPicPr>
          <p:cNvPr id="24580" name="Picture 4" descr="http://medicalassessment.net/images/sickle-cell-anemia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9495" y="3707954"/>
            <a:ext cx="3752850" cy="2028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461690" y="818799"/>
            <a:ext cx="4939659" cy="588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519113" y="441325"/>
            <a:ext cx="485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Arial" pitchFamily="34" charset="0"/>
                <a:cs typeface="Arial" pitchFamily="34" charset="0"/>
              </a:rPr>
              <a:t>Storchová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et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al</a:t>
            </a:r>
            <a:r>
              <a:rPr lang="cs-CZ" dirty="0">
                <a:latin typeface="Arial" pitchFamily="34" charset="0"/>
                <a:cs typeface="Arial" pitchFamily="34" charset="0"/>
              </a:rPr>
              <a:t>.,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Mammalian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 Genome</a:t>
            </a:r>
            <a:r>
              <a:rPr lang="cs-CZ" dirty="0">
                <a:latin typeface="Arial" pitchFamily="34" charset="0"/>
                <a:cs typeface="Arial" pitchFamily="34" charset="0"/>
              </a:rPr>
              <a:t> (2004):</a:t>
            </a: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6977540" y="2908611"/>
            <a:ext cx="1107897" cy="433228"/>
          </a:xfrm>
          <a:prstGeom prst="wedgeRectCallout">
            <a:avLst>
              <a:gd name="adj1" fmla="val -59740"/>
              <a:gd name="adj2" fmla="val -8009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</a:t>
            </a:r>
            <a:r>
              <a:rPr lang="cs-CZ" sz="1600" dirty="0">
                <a:latin typeface="Arial" pitchFamily="34" charset="0"/>
                <a:sym typeface="Symbol"/>
              </a:rPr>
              <a:t> = 0,63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7643648" y="1869671"/>
            <a:ext cx="1107897" cy="433228"/>
          </a:xfrm>
          <a:prstGeom prst="wedgeRectCallout">
            <a:avLst>
              <a:gd name="adj1" fmla="val -118163"/>
              <a:gd name="adj2" fmla="val 10488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</a:t>
            </a:r>
            <a:r>
              <a:rPr lang="cs-CZ" sz="1600" dirty="0">
                <a:latin typeface="Arial" pitchFamily="34" charset="0"/>
                <a:sym typeface="Symbol"/>
              </a:rPr>
              <a:t> = 0,05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6398762" y="1456529"/>
            <a:ext cx="1107897" cy="433228"/>
          </a:xfrm>
          <a:prstGeom prst="wedgeRectCallout">
            <a:avLst>
              <a:gd name="adj1" fmla="val -33774"/>
              <a:gd name="adj2" fmla="val 15705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</a:t>
            </a:r>
            <a:r>
              <a:rPr lang="cs-CZ" sz="1600" dirty="0">
                <a:latin typeface="Arial" pitchFamily="34" charset="0"/>
                <a:sym typeface="Symbol"/>
              </a:rPr>
              <a:t> = 0,001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852540" y="3667186"/>
            <a:ext cx="1296256" cy="609600"/>
          </a:xfrm>
          <a:prstGeom prst="wedgeRectCallout">
            <a:avLst>
              <a:gd name="adj1" fmla="val -174667"/>
              <a:gd name="adj2" fmla="val 9012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>
                <a:latin typeface="Arial" pitchFamily="34" charset="0"/>
                <a:sym typeface="Symbol"/>
              </a:rPr>
              <a:t>konfidenční</a:t>
            </a:r>
            <a:r>
              <a:rPr lang="cs-CZ" sz="1600" dirty="0">
                <a:latin typeface="Arial" pitchFamily="34" charset="0"/>
                <a:sym typeface="Symbol"/>
              </a:rPr>
              <a:t> intervaly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6971989" y="5277683"/>
            <a:ext cx="2015492" cy="609600"/>
          </a:xfrm>
          <a:prstGeom prst="wedgeRectCallout">
            <a:avLst>
              <a:gd name="adj1" fmla="val -58998"/>
              <a:gd name="adj2" fmla="val -4906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2000" dirty="0" smtClean="0">
                <a:latin typeface="Arial" pitchFamily="34" charset="0"/>
                <a:sym typeface="Symbol"/>
              </a:rPr>
              <a:t>chromozom X</a:t>
            </a:r>
            <a:endParaRPr lang="cs-CZ" sz="20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29050" y="441325"/>
            <a:ext cx="8802410" cy="5786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Arial" pitchFamily="34" charset="0"/>
                <a:cs typeface="Arial" pitchFamily="34" charset="0"/>
              </a:rPr>
              <a:t>QTL, nebo QTR (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quantitative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trait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regions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)?</a:t>
            </a:r>
          </a:p>
          <a:p>
            <a:endParaRPr lang="cs-CZ" sz="2400" dirty="0">
              <a:latin typeface="Arial" pitchFamily="34" charset="0"/>
              <a:cs typeface="Arial" pitchFamily="34" charset="0"/>
            </a:endParaRPr>
          </a:p>
          <a:p>
            <a:r>
              <a:rPr lang="cs-CZ" sz="2400" dirty="0">
                <a:latin typeface="Arial" pitchFamily="34" charset="0"/>
                <a:cs typeface="Arial" pitchFamily="34" charset="0"/>
              </a:rPr>
              <a:t>kandidátní geny (bohužel jen geny, které jsou známy)</a:t>
            </a:r>
          </a:p>
          <a:p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problémy: pleiotropie a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epistáze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ApoE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apolipoprotein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E):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hladina sérového cholesterolu, sérového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-lipoproteinu a sérových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glyceridů; onemocnění srdečních cév (CAD), Alzheimer, onemocnění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periferních cév, vývoj neuronových synapsí, náchylnost k roztroušené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skleróze, optická neuropatie	chronického glaukomu (zeleného zákalu),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kognitivní funkce, riziko	demence a periferní neuropatie po infekci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HIV-1, věk propuknutí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Huntingtonovy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choroby,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makulární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degenerace,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věk propuknutí schizofrenie, riziko poruchy z důvodu fetální jódové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deficience, riziko a věk propuknutí Parkinsonovy choroby, sklon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ke snížení kognitivních schopností po úrazu hlavy, odpověď na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specifické typy virových nákaz a rezistence vůči malárii, reakce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na léky, obezita atd.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2116477" y="387350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00063" y="1074007"/>
            <a:ext cx="857959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3. Srpkovitá anémie</a:t>
            </a:r>
          </a:p>
          <a:p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u jedinců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řetězce delší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větší deformace krvinek  fatálnější dopady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na organismus: rozpad krvinek (anémie), ucpávání cév atd.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pleiotropie, velký rozptyl fenotypových projevů</a:t>
            </a:r>
          </a:p>
        </p:txBody>
      </p:sp>
      <p:pic>
        <p:nvPicPr>
          <p:cNvPr id="23" name="Picture 2" descr="http://img.breakingmuscle.com/sites/default/files/imagecache/full_width/images/bydate/20121106/shutterstock95528164.jpg"/>
          <p:cNvPicPr>
            <a:picLocks noChangeAspect="1" noChangeArrowheads="1"/>
          </p:cNvPicPr>
          <p:nvPr/>
        </p:nvPicPr>
        <p:blipFill>
          <a:blip r:embed="rId2" cstate="print"/>
          <a:srcRect t="9938"/>
          <a:stretch>
            <a:fillRect/>
          </a:stretch>
        </p:blipFill>
        <p:spPr bwMode="auto">
          <a:xfrm>
            <a:off x="2174788" y="3114722"/>
            <a:ext cx="4933725" cy="33399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408955" y="280258"/>
            <a:ext cx="7463155" cy="570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 descr="VÃ½sledek obrÃ¡zku pro oxycepha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612" y="4898801"/>
            <a:ext cx="1384815" cy="1767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2116477" y="387350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00063" y="1074007"/>
            <a:ext cx="857959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3. Srpkovitá anémie</a:t>
            </a:r>
          </a:p>
          <a:p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u jedinců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řetězce delší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větší deformace krvinek  fatálnější dopady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na organismus: rozpad krvinek (anémie), ucpávání cév atd.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pleiotropie, velký rozptyl fenotypových projevů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klinický syndrom jen u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 alela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vůči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recesivní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2116477" y="387350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00063" y="1074007"/>
            <a:ext cx="5226111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4. Rezistence vůči malárii</a:t>
            </a:r>
          </a:p>
          <a:p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zimnička tropická (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Plasmodium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falciparum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komáři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Anopheles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odstraňování srpkovitých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erytrocytů slezinou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rozpad defektních buněk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z hlediska rezistence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alela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dominantní</a:t>
            </a:r>
          </a:p>
        </p:txBody>
      </p:sp>
      <p:pic>
        <p:nvPicPr>
          <p:cNvPr id="5" name="Obrázek 4" descr="III.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78088" y="3065416"/>
            <a:ext cx="4591741" cy="3667493"/>
          </a:xfrm>
          <a:prstGeom prst="rect">
            <a:avLst/>
          </a:prstGeom>
        </p:spPr>
      </p:pic>
      <p:pic>
        <p:nvPicPr>
          <p:cNvPr id="6" name="Picture 10" descr="File:Plasmodium falciparum 01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821" y="4506098"/>
            <a:ext cx="2671303" cy="179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 descr="http://ucce.ucdavis.edu/files/repository/calag/img6102p58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2" y="760288"/>
            <a:ext cx="2568538" cy="17722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2116477" y="387350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00063" y="1074007"/>
            <a:ext cx="8630889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cs-CZ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Viabilita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nemalarické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prostředí: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recesivní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malarické prostředí: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– silná anémie;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– malárie;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– žádná anémie,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slabá malárie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alela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je </a:t>
            </a:r>
            <a:r>
              <a:rPr lang="cs-CZ" sz="2000" u="sng" dirty="0" err="1">
                <a:latin typeface="Arial" pitchFamily="34" charset="0"/>
                <a:cs typeface="Arial" pitchFamily="34" charset="0"/>
              </a:rPr>
              <a:t>superdominantní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00063" y="3760342"/>
            <a:ext cx="850264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Alela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může být dominantní, recesivní,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kodominantní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nebo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 err="1">
                <a:latin typeface="Arial" pitchFamily="34" charset="0"/>
                <a:cs typeface="Arial" pitchFamily="34" charset="0"/>
              </a:rPr>
              <a:t>superdominantní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v závislosti na měřeném fenotypu a na prostředí.</a:t>
            </a: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Dominance/recesivita není vnitřní vlastností alely – ve vztahu</a:t>
            </a: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genotypu a fenotypu je rozhodující kontext!</a:t>
            </a:r>
            <a:endParaRPr lang="cs-CZ" sz="28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11545</TotalTime>
  <Words>942</Words>
  <Application>Microsoft Office PowerPoint</Application>
  <PresentationFormat>Předvádění na obrazovce (4:3)</PresentationFormat>
  <Paragraphs>208</Paragraphs>
  <Slides>41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2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Miloš Macholán</dc:creator>
  <cp:lastModifiedBy>Miloš Macholán</cp:lastModifiedBy>
  <cp:revision>745</cp:revision>
  <dcterms:created xsi:type="dcterms:W3CDTF">2014-09-23T15:47:53Z</dcterms:created>
  <dcterms:modified xsi:type="dcterms:W3CDTF">2019-04-11T06:29:38Z</dcterms:modified>
</cp:coreProperties>
</file>