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85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7" r:id="rId19"/>
    <p:sldId id="273" r:id="rId20"/>
    <p:sldId id="276" r:id="rId21"/>
    <p:sldId id="274" r:id="rId22"/>
    <p:sldId id="277" r:id="rId23"/>
    <p:sldId id="278" r:id="rId24"/>
    <p:sldId id="279" r:id="rId25"/>
    <p:sldId id="281" r:id="rId26"/>
    <p:sldId id="286" r:id="rId27"/>
    <p:sldId id="282" r:id="rId28"/>
    <p:sldId id="284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7A9AF-DBB7-4318-B4D9-0C0D9B044A0C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1A1D7-F21D-464A-B329-3081CBAA51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405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1A1D7-F21D-464A-B329-3081CBAA51C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16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1A1D7-F21D-464A-B329-3081CBAA51C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91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92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93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2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45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30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96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0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1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8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63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90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1D7BB-2C5F-416E-99DC-84E422DECD17}" type="datetimeFigureOut">
              <a:rPr lang="cs-CZ" smtClean="0"/>
              <a:t>7.4.2020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5E5D0-61DF-4A1C-B417-7C3574F4E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99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35010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/>
              <a:t>CYTOLOGIE A MORFOLOGIE PROKARYOT</a:t>
            </a:r>
            <a:br>
              <a:rPr lang="cs-CZ" dirty="0"/>
            </a:br>
            <a:r>
              <a:rPr lang="cs-CZ" dirty="0" smtClean="0"/>
              <a:t>5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Struktury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vybraných</a:t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bakteriálních toxinů</a:t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81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superantigeny</a:t>
            </a:r>
            <a:r>
              <a:rPr lang="cs-CZ" sz="1600" dirty="0" smtClean="0"/>
              <a:t> jsou rezistentní </a:t>
            </a:r>
            <a:r>
              <a:rPr lang="cs-CZ" sz="1600" dirty="0"/>
              <a:t>k proteázám a denaturaci teplem</a:t>
            </a:r>
          </a:p>
          <a:p>
            <a:r>
              <a:rPr lang="cs-CZ" sz="1600" dirty="0" smtClean="0"/>
              <a:t>nespecificky </a:t>
            </a:r>
            <a:r>
              <a:rPr lang="cs-CZ" sz="1600" dirty="0"/>
              <a:t>se vážou na molekuly MHC II aktivace T lymfocytů</a:t>
            </a:r>
          </a:p>
          <a:p>
            <a:r>
              <a:rPr lang="cs-CZ" sz="1600" dirty="0" smtClean="0"/>
              <a:t>jejich </a:t>
            </a:r>
            <a:r>
              <a:rPr lang="cs-CZ" sz="1600" dirty="0"/>
              <a:t>proliferace a </a:t>
            </a:r>
            <a:r>
              <a:rPr lang="cs-CZ" sz="1600" dirty="0" smtClean="0"/>
              <a:t>diferenciace pak vede  </a:t>
            </a:r>
            <a:r>
              <a:rPr lang="cs-CZ" sz="1600" dirty="0" err="1" smtClean="0"/>
              <a:t>produkc</a:t>
            </a:r>
            <a:r>
              <a:rPr lang="cs-CZ" sz="1600" dirty="0" smtClean="0"/>
              <a:t> </a:t>
            </a:r>
            <a:r>
              <a:rPr lang="cs-CZ" sz="1600" dirty="0"/>
              <a:t>zvýšeného </a:t>
            </a:r>
            <a:r>
              <a:rPr lang="cs-CZ" sz="1600" dirty="0" smtClean="0"/>
              <a:t>množství prozánětlivých </a:t>
            </a:r>
            <a:r>
              <a:rPr lang="cs-CZ" sz="1600" dirty="0"/>
              <a:t>faktorů (TNF-</a:t>
            </a:r>
            <a:r>
              <a:rPr lang="el-GR" sz="1600" dirty="0"/>
              <a:t>α, </a:t>
            </a:r>
            <a:r>
              <a:rPr lang="cs-CZ" sz="1600" dirty="0"/>
              <a:t>IL-2, IFN-</a:t>
            </a:r>
            <a:r>
              <a:rPr lang="el-GR" sz="1600" dirty="0" smtClean="0"/>
              <a:t>γ)</a:t>
            </a:r>
            <a:r>
              <a:rPr lang="cs-CZ" sz="1600" dirty="0" smtClean="0"/>
              <a:t> a TSS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04864"/>
            <a:ext cx="1930685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16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b="1" dirty="0" smtClean="0"/>
              <a:t>Bakteriální exotoxiny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e</a:t>
            </a:r>
            <a:r>
              <a:rPr lang="en-US" sz="1600" dirty="0" err="1" smtClean="0"/>
              <a:t>xotoxiny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vysoce</a:t>
            </a:r>
            <a:r>
              <a:rPr lang="en-US" sz="1600" dirty="0"/>
              <a:t> </a:t>
            </a:r>
            <a:r>
              <a:rPr lang="en-US" sz="1600" dirty="0" err="1"/>
              <a:t>toxické</a:t>
            </a:r>
            <a:r>
              <a:rPr lang="en-US" sz="1600" dirty="0"/>
              <a:t>, </a:t>
            </a:r>
            <a:r>
              <a:rPr lang="en-US" sz="1600" dirty="0" err="1"/>
              <a:t>působí</a:t>
            </a:r>
            <a:r>
              <a:rPr lang="en-US" sz="1600" dirty="0"/>
              <a:t> v </a:t>
            </a:r>
            <a:r>
              <a:rPr lang="en-US" sz="1600" dirty="0" err="1"/>
              <a:t>místě</a:t>
            </a:r>
            <a:r>
              <a:rPr lang="en-US" sz="1600" dirty="0"/>
              <a:t> </a:t>
            </a:r>
            <a:r>
              <a:rPr lang="en-US" sz="1600" dirty="0" err="1"/>
              <a:t>vzdálením</a:t>
            </a:r>
            <a:r>
              <a:rPr lang="en-US" sz="1600" dirty="0"/>
              <a:t> od </a:t>
            </a:r>
            <a:r>
              <a:rPr lang="en-US" sz="1600" dirty="0" err="1"/>
              <a:t>místa</a:t>
            </a:r>
            <a:r>
              <a:rPr lang="en-US" sz="1600" dirty="0"/>
              <a:t> </a:t>
            </a:r>
            <a:r>
              <a:rPr lang="en-US" sz="1600" dirty="0" err="1" smtClean="0"/>
              <a:t>vstupu</a:t>
            </a:r>
            <a:endParaRPr lang="cs-CZ" sz="1600" dirty="0" smtClean="0"/>
          </a:p>
          <a:p>
            <a:r>
              <a:rPr lang="cs-CZ" sz="1600" dirty="0"/>
              <a:t>n</a:t>
            </a:r>
            <a:r>
              <a:rPr lang="en-US" sz="1600" dirty="0" err="1" smtClean="0"/>
              <a:t>ezvyšují</a:t>
            </a:r>
            <a:r>
              <a:rPr lang="en-US" sz="1600" dirty="0" smtClean="0"/>
              <a:t> </a:t>
            </a:r>
            <a:r>
              <a:rPr lang="en-US" sz="1600" dirty="0" err="1" smtClean="0"/>
              <a:t>teplotu</a:t>
            </a:r>
            <a:endParaRPr lang="en-US" sz="1600" dirty="0"/>
          </a:p>
          <a:p>
            <a:endParaRPr lang="cs-CZ" sz="1600" b="1" dirty="0"/>
          </a:p>
          <a:p>
            <a:r>
              <a:rPr lang="cs-CZ" sz="1600" dirty="0" smtClean="0"/>
              <a:t>vylučovány </a:t>
            </a:r>
            <a:r>
              <a:rPr lang="cs-CZ" sz="1600" dirty="0"/>
              <a:t>živými buňkami v </a:t>
            </a:r>
            <a:r>
              <a:rPr lang="cs-CZ" sz="1600" dirty="0" err="1"/>
              <a:t>exp</a:t>
            </a:r>
            <a:r>
              <a:rPr lang="cs-CZ" sz="1600" dirty="0"/>
              <a:t>. fázi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rodukovány </a:t>
            </a:r>
            <a:r>
              <a:rPr lang="cs-CZ" sz="1600" dirty="0"/>
              <a:t>G+ i G- bakteriemi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roteiny</a:t>
            </a:r>
            <a:r>
              <a:rPr lang="cs-CZ" sz="1600" dirty="0"/>
              <a:t>, málo polypeptidy (</a:t>
            </a:r>
            <a:r>
              <a:rPr lang="cs-CZ" sz="1600" dirty="0" err="1"/>
              <a:t>př</a:t>
            </a:r>
            <a:r>
              <a:rPr lang="cs-CZ" sz="1600" dirty="0"/>
              <a:t>: enzymy)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ážou </a:t>
            </a:r>
            <a:r>
              <a:rPr lang="cs-CZ" sz="1600" dirty="0"/>
              <a:t>se obvykle na specifické receptory – GP, </a:t>
            </a:r>
            <a:r>
              <a:rPr lang="cs-CZ" sz="1600" dirty="0" err="1"/>
              <a:t>sialoglykosidy</a:t>
            </a:r>
            <a:r>
              <a:rPr lang="cs-CZ" sz="1600" dirty="0"/>
              <a:t> (G proteiny)</a:t>
            </a:r>
          </a:p>
          <a:p>
            <a:r>
              <a:rPr lang="cs-CZ" sz="1600" dirty="0"/>
              <a:t>k</a:t>
            </a:r>
            <a:r>
              <a:rPr lang="cs-CZ" sz="1600" dirty="0" smtClean="0"/>
              <a:t>ódovány </a:t>
            </a:r>
            <a:r>
              <a:rPr lang="cs-CZ" sz="1600" dirty="0"/>
              <a:t>geny </a:t>
            </a:r>
            <a:r>
              <a:rPr lang="cs-CZ" sz="1600" dirty="0" err="1"/>
              <a:t>plazmidů</a:t>
            </a: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ermolabilní</a:t>
            </a:r>
            <a:r>
              <a:rPr lang="cs-CZ" sz="1600" dirty="0"/>
              <a:t>; inaktivovány při 60 °C</a:t>
            </a:r>
          </a:p>
          <a:p>
            <a:r>
              <a:rPr lang="cs-CZ" sz="1600" dirty="0" smtClean="0"/>
              <a:t>produkovány</a:t>
            </a:r>
            <a:r>
              <a:rPr lang="cs-CZ" sz="1600" dirty="0"/>
              <a:t>: </a:t>
            </a:r>
            <a:r>
              <a:rPr lang="cs-CZ" sz="1600" i="1" dirty="0"/>
              <a:t>V. </a:t>
            </a:r>
            <a:r>
              <a:rPr lang="cs-CZ" sz="1600" i="1" dirty="0" err="1"/>
              <a:t>cholerae</a:t>
            </a:r>
            <a:r>
              <a:rPr lang="cs-CZ" sz="1600" dirty="0"/>
              <a:t>, </a:t>
            </a:r>
            <a:r>
              <a:rPr lang="cs-CZ" sz="1600" dirty="0" err="1"/>
              <a:t>enterotoxigenní</a:t>
            </a:r>
            <a:r>
              <a:rPr lang="cs-CZ" sz="1600" dirty="0"/>
              <a:t> </a:t>
            </a:r>
            <a:r>
              <a:rPr lang="cs-CZ" sz="1600" i="1" dirty="0"/>
              <a:t>E. coli </a:t>
            </a:r>
            <a:r>
              <a:rPr lang="cs-CZ" sz="1600" dirty="0"/>
              <a:t>(ETEC), některé kmeny </a:t>
            </a:r>
            <a:r>
              <a:rPr lang="cs-CZ" sz="1600" i="1" dirty="0"/>
              <a:t>S. aureus</a:t>
            </a:r>
            <a:r>
              <a:rPr lang="cs-CZ" sz="1600" dirty="0" smtClean="0"/>
              <a:t>,</a:t>
            </a:r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38" y="4144596"/>
            <a:ext cx="4019646" cy="26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54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2551" y="116632"/>
            <a:ext cx="8229600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/>
              <a:t>Bakteriální exotoxiny a </a:t>
            </a:r>
            <a:r>
              <a:rPr lang="cs-CZ" sz="1600" b="1" dirty="0" smtClean="0"/>
              <a:t>makroorganizmus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</a:t>
            </a:r>
            <a:r>
              <a:rPr lang="cs-CZ" sz="1600" dirty="0" smtClean="0"/>
              <a:t>ysoce </a:t>
            </a:r>
            <a:r>
              <a:rPr lang="cs-CZ" sz="1600" dirty="0"/>
              <a:t>toxické, pro zvířata letální i v malých dávkách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ysoce </a:t>
            </a:r>
            <a:r>
              <a:rPr lang="cs-CZ" sz="1600" dirty="0"/>
              <a:t>antigenní, stimulují vznik antitoxinu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pojené </a:t>
            </a:r>
            <a:r>
              <a:rPr lang="cs-CZ" sz="1600" dirty="0"/>
              <a:t>s průjmovými onemocněními a otravami z potravin</a:t>
            </a:r>
          </a:p>
          <a:p>
            <a:r>
              <a:rPr lang="cs-CZ" sz="1600" dirty="0" smtClean="0"/>
              <a:t>to je způsobené tím, </a:t>
            </a:r>
            <a:r>
              <a:rPr lang="en-US" sz="1600" dirty="0" smtClean="0"/>
              <a:t> </a:t>
            </a:r>
            <a:r>
              <a:rPr lang="cs-CZ" sz="1600" dirty="0" err="1"/>
              <a:t>ž</a:t>
            </a:r>
            <a:r>
              <a:rPr lang="en-US" sz="1600" dirty="0" smtClean="0"/>
              <a:t>e </a:t>
            </a:r>
            <a:r>
              <a:rPr lang="cs-CZ" sz="1600" dirty="0" smtClean="0"/>
              <a:t>chlor</a:t>
            </a:r>
            <a:r>
              <a:rPr lang="en-US" sz="1600" dirty="0" smtClean="0"/>
              <a:t> </a:t>
            </a:r>
            <a:r>
              <a:rPr lang="en-US" sz="1600" dirty="0" err="1" smtClean="0"/>
              <a:t>jde</a:t>
            </a:r>
            <a:r>
              <a:rPr lang="en-US" sz="1600" dirty="0" smtClean="0"/>
              <a:t> z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cs-CZ" sz="1600" dirty="0" smtClean="0"/>
              <a:t> ven, </a:t>
            </a:r>
            <a:r>
              <a:rPr lang="en-US" sz="1600" dirty="0" smtClean="0"/>
              <a:t> ale </a:t>
            </a:r>
            <a:r>
              <a:rPr lang="cs-CZ" sz="1600" dirty="0" smtClean="0"/>
              <a:t>sodík </a:t>
            </a:r>
            <a:r>
              <a:rPr lang="cs-CZ" sz="1600" dirty="0" smtClean="0"/>
              <a:t>nejde dovnitř</a:t>
            </a:r>
            <a:endParaRPr lang="cs-CZ" sz="1600" dirty="0" smtClean="0"/>
          </a:p>
          <a:p>
            <a:r>
              <a:rPr lang="cs-CZ" sz="1600" dirty="0" smtClean="0"/>
              <a:t>tím dochází k </a:t>
            </a:r>
            <a:r>
              <a:rPr lang="en-US" sz="1600" dirty="0" err="1" smtClean="0"/>
              <a:t>po</a:t>
            </a:r>
            <a:r>
              <a:rPr lang="cs-CZ" sz="1600" dirty="0" smtClean="0"/>
              <a:t>š</a:t>
            </a:r>
            <a:r>
              <a:rPr lang="en-US" sz="1600" dirty="0" err="1" smtClean="0"/>
              <a:t>kozen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epitelu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střevě</a:t>
            </a:r>
            <a:r>
              <a:rPr lang="en-US" sz="1600" dirty="0" smtClean="0"/>
              <a:t>=</a:t>
            </a:r>
            <a:r>
              <a:rPr lang="en-US" sz="1600" dirty="0" err="1" smtClean="0"/>
              <a:t>průjem</a:t>
            </a:r>
            <a:endParaRPr lang="en-US" sz="1600" dirty="0" smtClean="0"/>
          </a:p>
          <a:p>
            <a:r>
              <a:rPr lang="cs-CZ" sz="1600" dirty="0" smtClean="0"/>
              <a:t>většinou exotoxin </a:t>
            </a:r>
            <a:r>
              <a:rPr lang="cs-CZ" sz="1600" dirty="0"/>
              <a:t>působí v místě vzdáleném </a:t>
            </a:r>
            <a:r>
              <a:rPr lang="cs-CZ" sz="1600" dirty="0" smtClean="0"/>
              <a:t>od vstupu</a:t>
            </a:r>
          </a:p>
          <a:p>
            <a:r>
              <a:rPr lang="cs-CZ" sz="1600" dirty="0" smtClean="0"/>
              <a:t>tj. je invazivní - </a:t>
            </a:r>
            <a:r>
              <a:rPr lang="cs-CZ" sz="1600" dirty="0"/>
              <a:t>botulin, </a:t>
            </a:r>
            <a:r>
              <a:rPr lang="cs-CZ" sz="1600" dirty="0" err="1" smtClean="0"/>
              <a:t>tetanospazmin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specificky </a:t>
            </a:r>
            <a:r>
              <a:rPr lang="cs-CZ" sz="1600" dirty="0"/>
              <a:t>toxické – botulin, </a:t>
            </a:r>
            <a:r>
              <a:rPr lang="cs-CZ" sz="1600" dirty="0" err="1"/>
              <a:t>tetanospazmin</a:t>
            </a:r>
            <a:r>
              <a:rPr lang="cs-CZ" sz="1600" dirty="0"/>
              <a:t> – </a:t>
            </a:r>
            <a:r>
              <a:rPr lang="cs-CZ" sz="1600" dirty="0" smtClean="0"/>
              <a:t>neurony</a:t>
            </a:r>
          </a:p>
          <a:p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especificky </a:t>
            </a:r>
            <a:r>
              <a:rPr lang="cs-CZ" sz="1600" dirty="0"/>
              <a:t>toxické - pro celou řadu cílových buněk, </a:t>
            </a:r>
            <a:r>
              <a:rPr lang="cs-CZ" sz="1600" dirty="0" smtClean="0"/>
              <a:t>způsobují nekrózu</a:t>
            </a:r>
            <a:endParaRPr lang="cs-CZ" sz="1600" dirty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(</a:t>
            </a:r>
            <a:r>
              <a:rPr lang="cs-CZ" sz="1600" dirty="0" err="1" smtClean="0"/>
              <a:t>kolagenáza</a:t>
            </a:r>
            <a:r>
              <a:rPr lang="cs-CZ" sz="1600" dirty="0"/>
              <a:t>, </a:t>
            </a:r>
            <a:r>
              <a:rPr lang="cs-CZ" sz="1600" dirty="0" err="1"/>
              <a:t>hyaluronidáza</a:t>
            </a:r>
            <a:r>
              <a:rPr lang="cs-CZ" sz="1600" dirty="0"/>
              <a:t>, </a:t>
            </a:r>
            <a:r>
              <a:rPr lang="cs-CZ" sz="1600" dirty="0" err="1"/>
              <a:t>streptokináza</a:t>
            </a:r>
            <a:r>
              <a:rPr lang="cs-CZ" sz="1600" dirty="0"/>
              <a:t>, fosfolipáza, </a:t>
            </a:r>
            <a:r>
              <a:rPr lang="cs-CZ" sz="1600" dirty="0" err="1" smtClean="0"/>
              <a:t>lecitináza</a:t>
            </a:r>
            <a:r>
              <a:rPr lang="cs-CZ" sz="1600" dirty="0" smtClean="0"/>
              <a:t>, hemolyziny</a:t>
            </a:r>
            <a:r>
              <a:rPr lang="cs-CZ" sz="1600" dirty="0"/>
              <a:t>, </a:t>
            </a:r>
            <a:r>
              <a:rPr lang="cs-CZ" sz="1600" dirty="0" err="1" smtClean="0"/>
              <a:t>leukocidiny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eindukují </a:t>
            </a:r>
            <a:r>
              <a:rPr lang="cs-CZ" sz="1600" dirty="0"/>
              <a:t>horečnaté stavy; zvyšují hladinu nitrobuněčného </a:t>
            </a:r>
            <a:r>
              <a:rPr lang="cs-CZ" sz="1600" dirty="0" err="1"/>
              <a:t>cAMP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 err="1"/>
              <a:t>choleratoxin</a:t>
            </a:r>
            <a:r>
              <a:rPr lang="cs-CZ" sz="1600" dirty="0"/>
              <a:t> stimulující kinázu </a:t>
            </a:r>
            <a:r>
              <a:rPr lang="cs-CZ" sz="1600" dirty="0" smtClean="0"/>
              <a:t>A)</a:t>
            </a:r>
          </a:p>
          <a:p>
            <a:r>
              <a:rPr lang="cs-CZ" sz="1600" dirty="0" smtClean="0"/>
              <a:t>inhibují </a:t>
            </a:r>
            <a:r>
              <a:rPr lang="cs-CZ" sz="1600" dirty="0"/>
              <a:t>syntézu </a:t>
            </a:r>
            <a:r>
              <a:rPr lang="cs-CZ" sz="1600" dirty="0" smtClean="0"/>
              <a:t>proteinů (difterický </a:t>
            </a:r>
            <a:r>
              <a:rPr lang="cs-CZ" sz="1600" dirty="0"/>
              <a:t>toxin</a:t>
            </a:r>
            <a:r>
              <a:rPr lang="cs-CZ" sz="1600" dirty="0" smtClean="0"/>
              <a:t>), způsobuje záškrt)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mají afinitu k nervovým vláknům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95417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562074"/>
          </a:xfrm>
        </p:spPr>
        <p:txBody>
          <a:bodyPr>
            <a:normAutofit/>
          </a:bodyPr>
          <a:lstStyle/>
          <a:p>
            <a:r>
              <a:rPr lang="cs-CZ" sz="1600" b="1" dirty="0"/>
              <a:t>Bakteriální exotoxiny jako vakcíny</a:t>
            </a: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exotoxin lze konvertovat </a:t>
            </a:r>
            <a:r>
              <a:rPr lang="cs-CZ" sz="1600" dirty="0"/>
              <a:t>na </a:t>
            </a:r>
            <a:r>
              <a:rPr lang="cs-CZ" sz="1600" dirty="0" smtClean="0"/>
              <a:t>toxoid –tj. </a:t>
            </a:r>
            <a:r>
              <a:rPr lang="cs-CZ" sz="1600" dirty="0"/>
              <a:t>modifikované toxiny</a:t>
            </a:r>
          </a:p>
          <a:p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konverzy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toxoidy</a:t>
            </a:r>
            <a:r>
              <a:rPr lang="cs-CZ" sz="1600" dirty="0" smtClean="0"/>
              <a:t> </a:t>
            </a:r>
            <a:r>
              <a:rPr lang="en-US" sz="1600" dirty="0" err="1" smtClean="0"/>
              <a:t>jsou</a:t>
            </a:r>
            <a:r>
              <a:rPr lang="cs-CZ" sz="1600" dirty="0" smtClean="0"/>
              <a:t> využity jako</a:t>
            </a:r>
            <a:r>
              <a:rPr lang="en-US" sz="1600" dirty="0" smtClean="0"/>
              <a:t> </a:t>
            </a:r>
            <a:r>
              <a:rPr lang="cs-CZ" sz="1600" dirty="0" smtClean="0"/>
              <a:t>agens </a:t>
            </a:r>
            <a:r>
              <a:rPr lang="cs-CZ" sz="1600" dirty="0"/>
              <a:t>pro </a:t>
            </a:r>
            <a:r>
              <a:rPr lang="cs-CZ" sz="1600" dirty="0" smtClean="0"/>
              <a:t>imunizaci - </a:t>
            </a:r>
            <a:r>
              <a:rPr lang="en-US" sz="1600" dirty="0" smtClean="0"/>
              <a:t> </a:t>
            </a:r>
            <a:r>
              <a:rPr lang="en-US" sz="1600" dirty="0" err="1" smtClean="0"/>
              <a:t>vakc</a:t>
            </a:r>
            <a:r>
              <a:rPr lang="cs-CZ" sz="1600" dirty="0" smtClean="0"/>
              <a:t>í</a:t>
            </a:r>
            <a:r>
              <a:rPr lang="en-US" sz="1600" dirty="0" err="1" smtClean="0"/>
              <a:t>ny</a:t>
            </a:r>
            <a:endParaRPr lang="cs-CZ" sz="1600" dirty="0" smtClean="0"/>
          </a:p>
          <a:p>
            <a:r>
              <a:rPr lang="cs-CZ" sz="1600" dirty="0" smtClean="0"/>
              <a:t>tj. </a:t>
            </a:r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/>
              <a:t>imunizovat</a:t>
            </a:r>
            <a:r>
              <a:rPr lang="en-US" sz="1600" dirty="0"/>
              <a:t> </a:t>
            </a:r>
            <a:r>
              <a:rPr lang="en-US" sz="1600" dirty="0" err="1"/>
              <a:t>organismus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en-US" sz="1600" dirty="0" err="1" smtClean="0"/>
              <a:t>endotoxiny</a:t>
            </a:r>
            <a:r>
              <a:rPr lang="en-US" sz="1600" dirty="0" smtClean="0"/>
              <a:t> </a:t>
            </a:r>
            <a:r>
              <a:rPr lang="en-US" sz="1600" dirty="0" err="1"/>
              <a:t>nelze</a:t>
            </a:r>
            <a:r>
              <a:rPr lang="en-US" sz="1600" dirty="0"/>
              <a:t> </a:t>
            </a:r>
            <a:r>
              <a:rPr lang="en-US" sz="1600" dirty="0" err="1"/>
              <a:t>takto</a:t>
            </a:r>
            <a:r>
              <a:rPr lang="en-US" sz="1600" dirty="0"/>
              <a:t> </a:t>
            </a:r>
            <a:r>
              <a:rPr lang="en-US" sz="1600" dirty="0" err="1" smtClean="0"/>
              <a:t>pou</a:t>
            </a:r>
            <a:r>
              <a:rPr lang="cs-CZ" sz="1600" dirty="0" err="1" smtClean="0"/>
              <a:t>ží</a:t>
            </a:r>
            <a:r>
              <a:rPr lang="en-US" sz="1600" dirty="0" smtClean="0"/>
              <a:t>t</a:t>
            </a:r>
            <a:r>
              <a:rPr lang="en-US" sz="1600" dirty="0"/>
              <a:t>!!! </a:t>
            </a:r>
          </a:p>
          <a:p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ejsou </a:t>
            </a:r>
            <a:r>
              <a:rPr lang="cs-CZ" sz="1600" dirty="0"/>
              <a:t>toxické, pouze antigenní, použití ve vakcínách (</a:t>
            </a:r>
            <a:r>
              <a:rPr lang="cs-CZ" sz="1600" dirty="0" err="1" smtClean="0"/>
              <a:t>př</a:t>
            </a:r>
            <a:r>
              <a:rPr lang="cs-CZ" sz="1600" dirty="0" smtClean="0"/>
              <a:t>: difterický </a:t>
            </a:r>
            <a:r>
              <a:rPr lang="cs-CZ" sz="1600" dirty="0"/>
              <a:t>toxoid, tetanový o.)</a:t>
            </a:r>
          </a:p>
          <a:p>
            <a:r>
              <a:rPr lang="cs-CZ" sz="1600" dirty="0" smtClean="0"/>
              <a:t>konverze </a:t>
            </a:r>
            <a:r>
              <a:rPr lang="cs-CZ" sz="1600" dirty="0"/>
              <a:t>exotoxinů do </a:t>
            </a:r>
            <a:r>
              <a:rPr lang="cs-CZ" sz="1600" dirty="0" smtClean="0"/>
              <a:t>toxoidů probíhá  </a:t>
            </a:r>
            <a:r>
              <a:rPr lang="cs-CZ" sz="1600" dirty="0"/>
              <a:t>např. působením </a:t>
            </a:r>
            <a:r>
              <a:rPr lang="cs-CZ" sz="1600" dirty="0" err="1" smtClean="0"/>
              <a:t>formalinu,iodinu</a:t>
            </a:r>
            <a:r>
              <a:rPr lang="cs-CZ" sz="1600" dirty="0"/>
              <a:t>, </a:t>
            </a:r>
            <a:r>
              <a:rPr lang="cs-CZ" sz="1600" dirty="0" err="1"/>
              <a:t>kys.askorbové</a:t>
            </a:r>
            <a:r>
              <a:rPr lang="cs-CZ" sz="1600" dirty="0"/>
              <a:t>, pepsinu, ketonů (směs: 37 °C, v </a:t>
            </a:r>
            <a:r>
              <a:rPr lang="cs-CZ" sz="1600" dirty="0" smtClean="0"/>
              <a:t>rozmezí pH </a:t>
            </a:r>
            <a:r>
              <a:rPr lang="cs-CZ" sz="1600" dirty="0"/>
              <a:t>6 – 9; několik dnů)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39389"/>
            <a:ext cx="5494412" cy="308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0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Letalita bakteriálních exotoxinů</a:t>
            </a:r>
            <a:r>
              <a:rPr lang="cs-CZ" sz="1800" dirty="0" smtClean="0"/>
              <a:t/>
            </a:r>
            <a:br>
              <a:rPr lang="cs-CZ" sz="1800" dirty="0" smtClean="0"/>
            </a:br>
            <a:endParaRPr lang="cs-CZ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77988"/>
            <a:ext cx="8368804" cy="456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355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2085628" cy="346050"/>
          </a:xfrm>
        </p:spPr>
        <p:txBody>
          <a:bodyPr>
            <a:normAutofit/>
          </a:bodyPr>
          <a:lstStyle/>
          <a:p>
            <a:r>
              <a:rPr lang="cs-CZ" sz="1600" b="1" dirty="0" err="1" smtClean="0"/>
              <a:t>T</a:t>
            </a:r>
            <a:r>
              <a:rPr lang="en-US" sz="1600" b="1" dirty="0" err="1" smtClean="0"/>
              <a:t>oxiny</a:t>
            </a:r>
            <a:r>
              <a:rPr lang="en-US" sz="1600" b="1" dirty="0" smtClean="0"/>
              <a:t> </a:t>
            </a:r>
            <a:r>
              <a:rPr lang="en-US" sz="1600" b="1" dirty="0"/>
              <a:t>z </a:t>
            </a:r>
            <a:r>
              <a:rPr lang="en-US" sz="1600" b="1" dirty="0" err="1" smtClean="0"/>
              <a:t>Clostridií</a:t>
            </a: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7633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i="1" dirty="0"/>
              <a:t>Clostridium </a:t>
            </a:r>
            <a:r>
              <a:rPr lang="cs-CZ" sz="1600" i="1" dirty="0" err="1"/>
              <a:t>tetani</a:t>
            </a:r>
            <a:r>
              <a:rPr lang="cs-CZ" sz="1600" i="1" dirty="0"/>
              <a:t>, Clostridium </a:t>
            </a:r>
            <a:r>
              <a:rPr lang="cs-CZ" sz="1600" i="1" dirty="0" err="1"/>
              <a:t>botulinum</a:t>
            </a:r>
            <a:r>
              <a:rPr lang="cs-CZ" sz="1600" i="1" dirty="0"/>
              <a:t> </a:t>
            </a:r>
            <a:r>
              <a:rPr lang="cs-CZ" sz="1600" dirty="0"/>
              <a:t>– SNARE </a:t>
            </a:r>
            <a:r>
              <a:rPr lang="cs-CZ" sz="1600" dirty="0" smtClean="0"/>
              <a:t>proteiny </a:t>
            </a:r>
            <a:r>
              <a:rPr lang="cs-CZ" sz="1600" dirty="0"/>
              <a:t>(hrají zásadní roli ve</a:t>
            </a:r>
          </a:p>
          <a:p>
            <a:r>
              <a:rPr lang="cs-CZ" sz="1600" dirty="0"/>
              <a:t>splývání membránových váčků v buňkách)</a:t>
            </a:r>
          </a:p>
          <a:p>
            <a:r>
              <a:rPr lang="cs-CZ" sz="1600" i="1" dirty="0"/>
              <a:t>Clostridium </a:t>
            </a:r>
            <a:r>
              <a:rPr lang="cs-CZ" sz="1600" i="1" dirty="0" err="1"/>
              <a:t>perfringens</a:t>
            </a:r>
            <a:r>
              <a:rPr lang="cs-CZ" sz="1600" i="1" dirty="0"/>
              <a:t> </a:t>
            </a:r>
            <a:r>
              <a:rPr lang="cs-CZ" sz="1600" dirty="0"/>
              <a:t>- poškození epiteliální buněčné vrstvy</a:t>
            </a:r>
          </a:p>
          <a:p>
            <a:r>
              <a:rPr lang="cs-CZ" sz="1600" i="1" dirty="0"/>
              <a:t>Clostridium </a:t>
            </a:r>
            <a:r>
              <a:rPr lang="cs-CZ" sz="1600" i="1" dirty="0" err="1"/>
              <a:t>septicum</a:t>
            </a:r>
            <a:r>
              <a:rPr lang="cs-CZ" sz="1600" i="1" dirty="0"/>
              <a:t> </a:t>
            </a:r>
            <a:r>
              <a:rPr lang="cs-CZ" sz="1600" dirty="0"/>
              <a:t>- srdce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84948" y="235062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/>
              <a:t>vstup Ca do bunek --&gt; </a:t>
            </a:r>
            <a:r>
              <a:rPr lang="pl-PL" sz="1600" dirty="0" smtClean="0"/>
              <a:t>poškození buněk </a:t>
            </a:r>
            <a:r>
              <a:rPr lang="pl-PL" sz="1600" dirty="0"/>
              <a:t>(pokud se tento toxin dostane do jater = smrt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4584948" y="46567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působí</a:t>
            </a:r>
            <a:r>
              <a:rPr lang="en-US" sz="1600" dirty="0"/>
              <a:t> </a:t>
            </a:r>
            <a:r>
              <a:rPr lang="en-US" sz="1600" dirty="0" err="1"/>
              <a:t>toxicky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srdce</a:t>
            </a:r>
            <a:r>
              <a:rPr lang="en-US" sz="1600" dirty="0"/>
              <a:t>, </a:t>
            </a:r>
            <a:r>
              <a:rPr lang="en-US" sz="1600" dirty="0" err="1"/>
              <a:t>pokud</a:t>
            </a:r>
            <a:r>
              <a:rPr lang="en-US" sz="1600" dirty="0"/>
              <a:t> se </a:t>
            </a:r>
            <a:r>
              <a:rPr lang="en-US" sz="1600" dirty="0" err="1"/>
              <a:t>dostane</a:t>
            </a:r>
            <a:r>
              <a:rPr lang="en-US" sz="1600" dirty="0"/>
              <a:t> do </a:t>
            </a:r>
            <a:r>
              <a:rPr lang="en-US" sz="1600" dirty="0" err="1"/>
              <a:t>krve</a:t>
            </a:r>
            <a:r>
              <a:rPr lang="en-US" sz="1600" dirty="0"/>
              <a:t>... 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sobuje</a:t>
            </a:r>
            <a:r>
              <a:rPr lang="en-US" sz="1600" dirty="0" smtClean="0"/>
              <a:t> </a:t>
            </a:r>
            <a:r>
              <a:rPr lang="en-US" sz="1600" dirty="0"/>
              <a:t>ale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 smtClean="0"/>
              <a:t>nekr</a:t>
            </a:r>
            <a:r>
              <a:rPr lang="cs-CZ" sz="1600" dirty="0" smtClean="0"/>
              <a:t>ó</a:t>
            </a:r>
            <a:r>
              <a:rPr lang="en-US" sz="1600" dirty="0" err="1" smtClean="0"/>
              <a:t>zu</a:t>
            </a:r>
            <a:r>
              <a:rPr lang="en-US" sz="1600" dirty="0" smtClean="0"/>
              <a:t> </a:t>
            </a:r>
            <a:r>
              <a:rPr lang="en-US" sz="1600" dirty="0" err="1" smtClean="0"/>
              <a:t>jin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sval</a:t>
            </a:r>
            <a:r>
              <a:rPr lang="cs-CZ" sz="1600" dirty="0" smtClean="0"/>
              <a:t>ů</a:t>
            </a:r>
            <a:endParaRPr lang="en-US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4" y="2204864"/>
            <a:ext cx="4032448" cy="398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Šipka doprava 5"/>
          <p:cNvSpPr/>
          <p:nvPr/>
        </p:nvSpPr>
        <p:spPr>
          <a:xfrm rot="10800000" flipV="1">
            <a:off x="4788024" y="335699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0800000" flipV="1">
            <a:off x="4788024" y="566124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827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cs-CZ" sz="1800" b="1" dirty="0" smtClean="0"/>
              <a:t>Bakteriální endotoxiny</a:t>
            </a:r>
            <a:br>
              <a:rPr lang="cs-CZ" sz="1800" b="1" dirty="0" smtClean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e</a:t>
            </a:r>
            <a:r>
              <a:rPr lang="cs-CZ" sz="1600" dirty="0" smtClean="0"/>
              <a:t>ndotoxiny –jsou součástí </a:t>
            </a:r>
            <a:r>
              <a:rPr lang="cs-CZ" sz="1600" dirty="0"/>
              <a:t>buněčné stěny G- </a:t>
            </a:r>
            <a:r>
              <a:rPr lang="cs-CZ" sz="1600" dirty="0" smtClean="0"/>
              <a:t>bakterií</a:t>
            </a:r>
          </a:p>
          <a:p>
            <a:r>
              <a:rPr lang="cs-CZ" sz="1600" dirty="0" smtClean="0"/>
              <a:t>tvořeny lipopolysacharidem</a:t>
            </a:r>
          </a:p>
          <a:p>
            <a:r>
              <a:rPr lang="en-US" sz="1600" dirty="0" err="1" smtClean="0"/>
              <a:t>sou</a:t>
            </a:r>
            <a:r>
              <a:rPr lang="cs-CZ" sz="1600" dirty="0" err="1" smtClean="0"/>
              <a:t>č</a:t>
            </a:r>
            <a:r>
              <a:rPr lang="cs-CZ" sz="1600" dirty="0" err="1"/>
              <a:t>á</a:t>
            </a:r>
            <a:r>
              <a:rPr lang="en-US" sz="1600" dirty="0" err="1" smtClean="0"/>
              <a:t>st</a:t>
            </a:r>
            <a:r>
              <a:rPr lang="en-US" sz="1600" dirty="0" smtClean="0"/>
              <a:t> bun.st</a:t>
            </a:r>
            <a:r>
              <a:rPr lang="cs-CZ" sz="1600" dirty="0" smtClean="0"/>
              <a:t>ě</a:t>
            </a:r>
            <a:r>
              <a:rPr lang="en-US" sz="1600" dirty="0" err="1" smtClean="0"/>
              <a:t>ny</a:t>
            </a:r>
            <a:r>
              <a:rPr lang="en-US" sz="1600" dirty="0" smtClean="0"/>
              <a:t> </a:t>
            </a:r>
            <a:r>
              <a:rPr lang="en-US" sz="1600" dirty="0"/>
              <a:t>G- </a:t>
            </a:r>
            <a:r>
              <a:rPr lang="en-US" sz="1600" dirty="0" err="1"/>
              <a:t>bakterií</a:t>
            </a:r>
            <a:endParaRPr lang="en-US" sz="1600" dirty="0"/>
          </a:p>
          <a:p>
            <a:r>
              <a:rPr lang="fi-FI" sz="1600" dirty="0" smtClean="0"/>
              <a:t>nelze</a:t>
            </a:r>
            <a:r>
              <a:rPr lang="cs-CZ" sz="1600" dirty="0" smtClean="0"/>
              <a:t> je</a:t>
            </a:r>
            <a:r>
              <a:rPr lang="fi-FI" sz="1600" dirty="0" smtClean="0"/>
              <a:t> </a:t>
            </a:r>
            <a:r>
              <a:rPr lang="fi-FI" sz="1600" dirty="0"/>
              <a:t>konvertovat na toxoid (NE vakcíny)</a:t>
            </a:r>
          </a:p>
          <a:p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volnitelné </a:t>
            </a:r>
            <a:r>
              <a:rPr lang="cs-CZ" sz="1600" dirty="0"/>
              <a:t>lyzí buňky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emají </a:t>
            </a:r>
            <a:r>
              <a:rPr lang="cs-CZ" sz="1600" dirty="0"/>
              <a:t>specifický receptor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írně toxické - ve </a:t>
            </a:r>
            <a:r>
              <a:rPr lang="cs-CZ" sz="1600" dirty="0"/>
              <a:t>větších dávkách letální pro zvířata</a:t>
            </a:r>
          </a:p>
          <a:p>
            <a:r>
              <a:rPr lang="cs-CZ" sz="1600" dirty="0" smtClean="0"/>
              <a:t>termostabilní-  </a:t>
            </a:r>
            <a:r>
              <a:rPr lang="cs-CZ" sz="1600" dirty="0"/>
              <a:t>toxicita zachována často i při </a:t>
            </a:r>
            <a:r>
              <a:rPr lang="cs-CZ" sz="1600" dirty="0" smtClean="0"/>
              <a:t>vícehodinovém působení </a:t>
            </a:r>
            <a:r>
              <a:rPr lang="cs-CZ" sz="1600" dirty="0"/>
              <a:t>60 °C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labě </a:t>
            </a:r>
            <a:r>
              <a:rPr lang="cs-CZ" sz="1600" dirty="0"/>
              <a:t>antigenní</a:t>
            </a:r>
          </a:p>
          <a:p>
            <a:r>
              <a:rPr lang="cs-CZ" sz="1600" dirty="0" err="1" smtClean="0"/>
              <a:t>nekonvertovatelné</a:t>
            </a:r>
            <a:r>
              <a:rPr lang="cs-CZ" sz="1600" dirty="0" smtClean="0"/>
              <a:t> </a:t>
            </a:r>
            <a:r>
              <a:rPr lang="cs-CZ" sz="1600" dirty="0"/>
              <a:t>na toxoid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yntéza </a:t>
            </a:r>
            <a:r>
              <a:rPr lang="cs-CZ" sz="1600" dirty="0"/>
              <a:t>řízena geny nukleoidu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3653"/>
            <a:ext cx="6031383" cy="18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8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820472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Bakteriální endotoxiny a </a:t>
            </a:r>
            <a:r>
              <a:rPr lang="cs-CZ" sz="1600" b="1" dirty="0" smtClean="0"/>
              <a:t>makroorganismus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ú</a:t>
            </a:r>
            <a:r>
              <a:rPr lang="cs-CZ" sz="1600" dirty="0" smtClean="0"/>
              <a:t>činky </a:t>
            </a:r>
            <a:r>
              <a:rPr lang="cs-CZ" sz="1600" dirty="0"/>
              <a:t>endotoxinů – shodují se u většiny G- </a:t>
            </a:r>
            <a:r>
              <a:rPr lang="cs-CZ" sz="1600" dirty="0" smtClean="0"/>
              <a:t>bakterií</a:t>
            </a:r>
          </a:p>
          <a:p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pyrogenní</a:t>
            </a:r>
            <a:r>
              <a:rPr lang="en-US" sz="1600" dirty="0"/>
              <a:t> </a:t>
            </a:r>
            <a:r>
              <a:rPr lang="cs-CZ" sz="1600" dirty="0"/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vyvol</a:t>
            </a:r>
            <a:r>
              <a:rPr lang="cs-CZ" sz="1600" dirty="0" smtClean="0"/>
              <a:t>á</a:t>
            </a:r>
            <a:r>
              <a:rPr lang="en-US" sz="1600" dirty="0" err="1" smtClean="0"/>
              <a:t>vaj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hore</a:t>
            </a:r>
            <a:r>
              <a:rPr lang="cs-CZ" sz="1600" dirty="0" smtClean="0"/>
              <a:t>č</a:t>
            </a:r>
            <a:r>
              <a:rPr lang="en-US" sz="1600" dirty="0" err="1" smtClean="0"/>
              <a:t>ku</a:t>
            </a:r>
            <a:endParaRPr lang="cs-CZ" sz="1600" dirty="0" smtClean="0"/>
          </a:p>
          <a:p>
            <a:r>
              <a:rPr lang="cs-CZ" sz="1600" dirty="0"/>
              <a:t>s</a:t>
            </a:r>
            <a:r>
              <a:rPr lang="cs-CZ" sz="1600" dirty="0" smtClean="0"/>
              <a:t>timuluje odpověď imunitního systému – aktivace makrofágů, </a:t>
            </a:r>
            <a:r>
              <a:rPr lang="cs-CZ" sz="1600" dirty="0" err="1" smtClean="0"/>
              <a:t>neutrofilů</a:t>
            </a:r>
            <a:r>
              <a:rPr lang="cs-CZ" sz="1600" dirty="0" smtClean="0"/>
              <a:t>,  lymfocytů B</a:t>
            </a:r>
            <a:endParaRPr lang="cs-CZ" sz="1600" dirty="0"/>
          </a:p>
          <a:p>
            <a:r>
              <a:rPr lang="cs-CZ" sz="1600" dirty="0" smtClean="0"/>
              <a:t>vznik lokální zánětlivé reakce.</a:t>
            </a:r>
          </a:p>
          <a:p>
            <a:r>
              <a:rPr lang="cs-CZ" sz="1600" dirty="0" smtClean="0"/>
              <a:t>při vyšších koncentracích může dojít ke vzniku </a:t>
            </a:r>
            <a:r>
              <a:rPr lang="cs-CZ" sz="1600" dirty="0" err="1" smtClean="0"/>
              <a:t>endotoxického</a:t>
            </a:r>
            <a:r>
              <a:rPr lang="cs-CZ" sz="1600" dirty="0" smtClean="0"/>
              <a:t> šoku</a:t>
            </a:r>
          </a:p>
          <a:p>
            <a:pPr marL="0" indent="0">
              <a:buNone/>
            </a:pP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horečka – působí na makrofágy, uvolňuje se IL-1, působí na </a:t>
            </a:r>
            <a:r>
              <a:rPr lang="cs-CZ" sz="1600" dirty="0" smtClean="0"/>
              <a:t>centrum termoregulace</a:t>
            </a:r>
            <a:endParaRPr lang="cs-CZ" sz="1600" dirty="0"/>
          </a:p>
          <a:p>
            <a:r>
              <a:rPr lang="cs-CZ" sz="1600" dirty="0" smtClean="0"/>
              <a:t>leukopenie </a:t>
            </a:r>
            <a:r>
              <a:rPr lang="cs-CZ" sz="1600" dirty="0"/>
              <a:t>– může být následována leukocytózou</a:t>
            </a:r>
          </a:p>
          <a:p>
            <a:r>
              <a:rPr lang="cs-CZ" sz="1600" dirty="0" smtClean="0"/>
              <a:t>hypoglykémie </a:t>
            </a:r>
            <a:r>
              <a:rPr lang="cs-CZ" sz="1600" dirty="0"/>
              <a:t>– LPS způsobuje glykolýzu v buňkách různého </a:t>
            </a:r>
            <a:r>
              <a:rPr lang="cs-CZ" sz="1600" dirty="0" smtClean="0"/>
              <a:t>typu</a:t>
            </a:r>
          </a:p>
          <a:p>
            <a:r>
              <a:rPr lang="cs-CZ" sz="1600" dirty="0" smtClean="0"/>
              <a:t>septický </a:t>
            </a:r>
            <a:r>
              <a:rPr lang="cs-CZ" sz="1600" dirty="0"/>
              <a:t>šok – při bakteriémii</a:t>
            </a:r>
          </a:p>
          <a:p>
            <a:r>
              <a:rPr lang="cs-CZ" sz="1600" dirty="0" smtClean="0"/>
              <a:t>koagulační </a:t>
            </a:r>
            <a:r>
              <a:rPr lang="cs-CZ" sz="1600" dirty="0"/>
              <a:t>kaskády, která vede ke konverzi fibrinogenu na </a:t>
            </a:r>
            <a:r>
              <a:rPr lang="cs-CZ" sz="1600" dirty="0" smtClean="0"/>
              <a:t>fibrin</a:t>
            </a:r>
            <a:endParaRPr lang="cs-CZ" sz="1600" dirty="0"/>
          </a:p>
          <a:p>
            <a:r>
              <a:rPr lang="cs-CZ" sz="1600" dirty="0" smtClean="0"/>
              <a:t> endotoxin </a:t>
            </a:r>
            <a:r>
              <a:rPr lang="cs-CZ" sz="1600" dirty="0"/>
              <a:t>způsobí adhezi destiček na </a:t>
            </a:r>
            <a:r>
              <a:rPr lang="cs-CZ" sz="1600" dirty="0" err="1"/>
              <a:t>endotelium</a:t>
            </a:r>
            <a:r>
              <a:rPr lang="cs-CZ" sz="1600" dirty="0"/>
              <a:t> </a:t>
            </a:r>
            <a:r>
              <a:rPr lang="cs-CZ" sz="1600" dirty="0" smtClean="0"/>
              <a:t>cév</a:t>
            </a:r>
          </a:p>
          <a:p>
            <a:r>
              <a:rPr lang="cs-CZ" sz="1600" dirty="0" smtClean="0"/>
              <a:t> aktivuje přeměnu </a:t>
            </a:r>
            <a:r>
              <a:rPr lang="cs-CZ" sz="1600" dirty="0" err="1"/>
              <a:t>plazminogenu</a:t>
            </a:r>
            <a:r>
              <a:rPr lang="cs-CZ" sz="1600" dirty="0"/>
              <a:t> na plazmin</a:t>
            </a:r>
          </a:p>
          <a:p>
            <a:r>
              <a:rPr lang="cs-CZ" sz="1600" dirty="0" smtClean="0"/>
              <a:t>vznik diseminované intravaskulární koagulace (DIC) - vede k zvýšení krvácivosti</a:t>
            </a:r>
          </a:p>
          <a:p>
            <a:r>
              <a:rPr lang="cs-CZ" sz="1600" dirty="0" smtClean="0"/>
              <a:t>může způsobit smrt </a:t>
            </a:r>
            <a:r>
              <a:rPr lang="cs-CZ" sz="1600" dirty="0"/>
              <a:t>(septický </a:t>
            </a:r>
            <a:r>
              <a:rPr lang="cs-CZ" sz="1600" dirty="0" smtClean="0"/>
              <a:t>šok)</a:t>
            </a:r>
          </a:p>
        </p:txBody>
      </p:sp>
    </p:spTree>
    <p:extLst>
      <p:ext uri="{BB962C8B-B14F-4D97-AF65-F5344CB8AC3E}">
        <p14:creationId xmlns:p14="http://schemas.microsoft.com/office/powerpoint/2010/main" val="370301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" y="606142"/>
            <a:ext cx="8948495" cy="552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0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Enterotoxigenní</a:t>
            </a:r>
            <a:r>
              <a:rPr lang="cs-CZ" sz="1600" b="1" dirty="0"/>
              <a:t> </a:t>
            </a:r>
            <a:r>
              <a:rPr lang="cs-CZ" sz="1600" b="1" i="1" dirty="0"/>
              <a:t>E. coli</a:t>
            </a:r>
          </a:p>
          <a:p>
            <a:r>
              <a:rPr lang="pl-PL" sz="1600" dirty="0" smtClean="0"/>
              <a:t>dvě </a:t>
            </a:r>
            <a:r>
              <a:rPr lang="pl-PL" sz="1600" dirty="0"/>
              <a:t>skupiny - LT1 a </a:t>
            </a:r>
            <a:r>
              <a:rPr lang="pl-PL" sz="1600" dirty="0" smtClean="0"/>
              <a:t>LT2, obě </a:t>
            </a:r>
            <a:r>
              <a:rPr lang="pl-PL" sz="1600" dirty="0"/>
              <a:t>maji podjednotku </a:t>
            </a:r>
            <a:r>
              <a:rPr lang="pl-PL" sz="1600" dirty="0" smtClean="0"/>
              <a:t>A</a:t>
            </a:r>
          </a:p>
          <a:p>
            <a:endParaRPr lang="pl-PL" sz="1600" dirty="0"/>
          </a:p>
          <a:p>
            <a:pPr>
              <a:buAutoNum type="alphaLcParenR"/>
            </a:pPr>
            <a:r>
              <a:rPr lang="cs-CZ" sz="1600" dirty="0" smtClean="0"/>
              <a:t>Tepelně </a:t>
            </a:r>
            <a:r>
              <a:rPr lang="cs-CZ" sz="1600" dirty="0"/>
              <a:t>labilní enterotoxin </a:t>
            </a:r>
          </a:p>
          <a:p>
            <a:r>
              <a:rPr lang="cs-CZ" sz="1600" dirty="0" smtClean="0"/>
              <a:t>dvě </a:t>
            </a:r>
            <a:r>
              <a:rPr lang="cs-CZ" sz="1600" dirty="0"/>
              <a:t>skupiny (LT-I, LT-II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pl-PL" sz="1600" dirty="0" smtClean="0"/>
              <a:t>jedna podjednotka </a:t>
            </a:r>
            <a:r>
              <a:rPr lang="pl-PL" sz="1600" dirty="0"/>
              <a:t>A, pět podjednotek </a:t>
            </a:r>
            <a:r>
              <a:rPr lang="pl-PL" sz="1600" dirty="0" smtClean="0"/>
              <a:t>B</a:t>
            </a:r>
          </a:p>
          <a:p>
            <a:endParaRPr lang="pl-PL" sz="1600" dirty="0" smtClean="0"/>
          </a:p>
          <a:p>
            <a:pPr marL="0" indent="0">
              <a:buNone/>
            </a:pPr>
            <a:r>
              <a:rPr lang="cs-CZ" sz="1600" dirty="0" smtClean="0"/>
              <a:t>b) Tepelně stabilní enterotoxin</a:t>
            </a:r>
          </a:p>
          <a:p>
            <a:r>
              <a:rPr lang="cs-CZ" sz="1600" dirty="0" smtClean="0"/>
              <a:t> malé monomery s mnoha cysteinovými zbytky</a:t>
            </a:r>
          </a:p>
          <a:p>
            <a:r>
              <a:rPr lang="cs-CZ" sz="1600" dirty="0" smtClean="0"/>
              <a:t> pospojovaných disulfidickými můstky </a:t>
            </a:r>
            <a:r>
              <a:rPr lang="it-IT" sz="1600" dirty="0" smtClean="0"/>
              <a:t>(stabilita)</a:t>
            </a:r>
            <a:endParaRPr lang="cs-CZ" sz="1600" dirty="0" smtClean="0"/>
          </a:p>
          <a:p>
            <a:r>
              <a:rPr lang="it-IT" sz="1600" dirty="0" smtClean="0"/>
              <a:t> dvě skupiny STa a STb</a:t>
            </a:r>
            <a:r>
              <a:rPr lang="cs-CZ" sz="1600" dirty="0"/>
              <a:t> </a:t>
            </a:r>
            <a:r>
              <a:rPr lang="cs-CZ" sz="1600" dirty="0" err="1" smtClean="0"/>
              <a:t>pů</a:t>
            </a:r>
            <a:r>
              <a:rPr lang="en-US" sz="1600" dirty="0" err="1" smtClean="0"/>
              <a:t>sobi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cyklický</a:t>
            </a:r>
            <a:r>
              <a:rPr lang="en-US" sz="1600" dirty="0" smtClean="0"/>
              <a:t> </a:t>
            </a:r>
            <a:r>
              <a:rPr lang="en-US" sz="1600" dirty="0" err="1" smtClean="0"/>
              <a:t>guanosin-monofosfát</a:t>
            </a:r>
            <a:endParaRPr lang="en-US" sz="1600" dirty="0" smtClean="0"/>
          </a:p>
          <a:p>
            <a:r>
              <a:rPr lang="en-US" sz="1600" dirty="0" err="1" smtClean="0"/>
              <a:t>inhibuje</a:t>
            </a:r>
            <a:r>
              <a:rPr lang="en-US" sz="1600" dirty="0" smtClean="0"/>
              <a:t> </a:t>
            </a:r>
            <a:r>
              <a:rPr lang="en-US" sz="1600" dirty="0" err="1" smtClean="0"/>
              <a:t>adsorpci</a:t>
            </a:r>
            <a:r>
              <a:rPr lang="en-US" sz="1600" dirty="0" smtClean="0"/>
              <a:t> Na -v</a:t>
            </a:r>
            <a:r>
              <a:rPr lang="cs-CZ" sz="1600" dirty="0" smtClean="0"/>
              <a:t>ý</a:t>
            </a:r>
            <a:r>
              <a:rPr lang="en-US" sz="1600" dirty="0" err="1" smtClean="0"/>
              <a:t>sledek</a:t>
            </a:r>
            <a:r>
              <a:rPr lang="en-US" sz="1600" dirty="0" smtClean="0"/>
              <a:t> je </a:t>
            </a:r>
            <a:r>
              <a:rPr lang="en-US" sz="1600" dirty="0" err="1" smtClean="0"/>
              <a:t>průjem</a:t>
            </a:r>
            <a:endParaRPr lang="en-US" sz="1600" dirty="0" smtClean="0"/>
          </a:p>
          <a:p>
            <a:r>
              <a:rPr lang="en-US" sz="1600" dirty="0" err="1" smtClean="0"/>
              <a:t>STb</a:t>
            </a:r>
            <a:r>
              <a:rPr lang="en-US" sz="1600" dirty="0" smtClean="0"/>
              <a:t> </a:t>
            </a:r>
            <a:r>
              <a:rPr lang="en-US" sz="1600" dirty="0" err="1" smtClean="0"/>
              <a:t>taky</a:t>
            </a:r>
            <a:r>
              <a:rPr lang="en-US" sz="1600" dirty="0" smtClean="0"/>
              <a:t> </a:t>
            </a:r>
            <a:r>
              <a:rPr lang="en-US" sz="1600" dirty="0" err="1" smtClean="0"/>
              <a:t>poskozuje</a:t>
            </a:r>
            <a:r>
              <a:rPr lang="en-US" sz="1600" dirty="0" smtClean="0"/>
              <a:t> </a:t>
            </a:r>
            <a:r>
              <a:rPr lang="en-US" sz="1600" dirty="0" err="1" smtClean="0"/>
              <a:t>klky</a:t>
            </a:r>
            <a:r>
              <a:rPr lang="en-US" sz="1600" dirty="0" smtClean="0"/>
              <a:t> a </a:t>
            </a:r>
            <a:r>
              <a:rPr lang="en-US" sz="1600" dirty="0" err="1" smtClean="0"/>
              <a:t>vyvol</a:t>
            </a:r>
            <a:r>
              <a:rPr lang="cs-CZ" sz="1600" dirty="0" smtClean="0"/>
              <a:t>á</a:t>
            </a:r>
            <a:r>
              <a:rPr lang="en-US" sz="1600" dirty="0" smtClean="0"/>
              <a:t>v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atrofii</a:t>
            </a:r>
            <a:endParaRPr lang="en-US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9120"/>
            <a:ext cx="3744416" cy="20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6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Toxiny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zodpovědné za toxicitu a </a:t>
            </a:r>
            <a:r>
              <a:rPr lang="cs-CZ" sz="1600" dirty="0" err="1" smtClean="0"/>
              <a:t>invazivitu</a:t>
            </a:r>
            <a:endParaRPr lang="cs-CZ" sz="1600" dirty="0" smtClean="0"/>
          </a:p>
          <a:p>
            <a:r>
              <a:rPr lang="cs-CZ" sz="1600" dirty="0" smtClean="0"/>
              <a:t>enzymy</a:t>
            </a:r>
            <a:r>
              <a:rPr lang="cs-CZ" sz="1600" dirty="0"/>
              <a:t> -</a:t>
            </a:r>
            <a:r>
              <a:rPr lang="cs-CZ" sz="1600" dirty="0" smtClean="0"/>
              <a:t> peptidy způsobující póry v membráně</a:t>
            </a:r>
          </a:p>
          <a:p>
            <a:r>
              <a:rPr lang="cs-CZ" sz="1600" dirty="0" err="1" smtClean="0"/>
              <a:t>superantigeny</a:t>
            </a:r>
            <a:endParaRPr lang="cs-CZ" sz="1600" dirty="0" smtClean="0"/>
          </a:p>
          <a:p>
            <a:r>
              <a:rPr lang="en-US" sz="1600" dirty="0" err="1"/>
              <a:t>toxiny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také</a:t>
            </a:r>
            <a:r>
              <a:rPr lang="en-US" sz="1600" dirty="0"/>
              <a:t> </a:t>
            </a:r>
            <a:r>
              <a:rPr lang="en-US" sz="1600" dirty="0" err="1"/>
              <a:t>virulentní</a:t>
            </a:r>
            <a:r>
              <a:rPr lang="en-US" sz="1600" dirty="0"/>
              <a:t> </a:t>
            </a:r>
            <a:r>
              <a:rPr lang="en-US" sz="1600" dirty="0" err="1"/>
              <a:t>faktory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16" y="3284984"/>
            <a:ext cx="4275031" cy="34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14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Enterohemoragická</a:t>
            </a:r>
            <a:r>
              <a:rPr lang="cs-CZ" sz="1600" b="1" dirty="0" smtClean="0"/>
              <a:t>/</a:t>
            </a:r>
            <a:r>
              <a:rPr lang="cs-CZ" sz="1600" b="1" dirty="0" err="1" smtClean="0"/>
              <a:t>Shigatoxigenní</a:t>
            </a:r>
            <a:r>
              <a:rPr lang="cs-CZ" sz="1600" b="1" dirty="0" smtClean="0"/>
              <a:t> </a:t>
            </a:r>
            <a:r>
              <a:rPr lang="cs-CZ" sz="1600" b="1" i="1" dirty="0" smtClean="0"/>
              <a:t>E</a:t>
            </a:r>
            <a:r>
              <a:rPr lang="cs-CZ" sz="1600" b="1" i="1" dirty="0"/>
              <a:t>. </a:t>
            </a:r>
            <a:r>
              <a:rPr lang="cs-CZ" sz="1600" b="1" i="1" dirty="0" smtClean="0"/>
              <a:t>coli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cs-CZ" sz="1600" dirty="0" smtClean="0"/>
              <a:t>způsobuje </a:t>
            </a:r>
            <a:r>
              <a:rPr lang="cs-CZ" sz="1600" dirty="0" err="1" smtClean="0"/>
              <a:t>shigatoxin</a:t>
            </a:r>
            <a:r>
              <a:rPr lang="cs-CZ" sz="1600" dirty="0" smtClean="0"/>
              <a:t> </a:t>
            </a:r>
            <a:r>
              <a:rPr lang="cs-CZ" sz="1600" dirty="0"/>
              <a:t>1, </a:t>
            </a:r>
            <a:r>
              <a:rPr lang="cs-CZ" sz="1600" dirty="0" err="1"/>
              <a:t>shigatoxin</a:t>
            </a:r>
            <a:r>
              <a:rPr lang="cs-CZ" sz="1600" dirty="0"/>
              <a:t> 2</a:t>
            </a:r>
          </a:p>
          <a:p>
            <a:r>
              <a:rPr lang="cs-CZ" sz="1600" dirty="0"/>
              <a:t>h</a:t>
            </a:r>
            <a:r>
              <a:rPr lang="cs-CZ" sz="1600" dirty="0" smtClean="0"/>
              <a:t>emoragická kolitida</a:t>
            </a:r>
            <a:r>
              <a:rPr lang="en-US" sz="1600" dirty="0" smtClean="0"/>
              <a:t>- </a:t>
            </a:r>
            <a:r>
              <a:rPr lang="en-US" sz="1600" dirty="0" err="1" smtClean="0"/>
              <a:t>krev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stolici</a:t>
            </a:r>
            <a:r>
              <a:rPr lang="en-US" sz="1600" dirty="0" smtClean="0"/>
              <a:t>, </a:t>
            </a:r>
            <a:r>
              <a:rPr lang="en-US" sz="1600" dirty="0" err="1" smtClean="0"/>
              <a:t>silna</a:t>
            </a:r>
            <a:r>
              <a:rPr lang="en-US" sz="1600" dirty="0" smtClean="0"/>
              <a:t> </a:t>
            </a:r>
            <a:r>
              <a:rPr lang="en-US" sz="1600" dirty="0" err="1" smtClean="0"/>
              <a:t>bolest</a:t>
            </a:r>
            <a:r>
              <a:rPr lang="en-US" sz="1600" dirty="0" smtClean="0"/>
              <a:t> </a:t>
            </a:r>
            <a:r>
              <a:rPr lang="en-US" sz="1600" dirty="0" err="1" smtClean="0"/>
              <a:t>břicha</a:t>
            </a:r>
            <a:r>
              <a:rPr lang="en-US" sz="1600" dirty="0" smtClean="0"/>
              <a:t>, </a:t>
            </a:r>
            <a:r>
              <a:rPr lang="en-US" sz="1600" dirty="0" err="1" smtClean="0"/>
              <a:t>zvraceni</a:t>
            </a:r>
            <a:r>
              <a:rPr lang="en-US" sz="1600" dirty="0" smtClean="0"/>
              <a:t>, </a:t>
            </a:r>
            <a:r>
              <a:rPr lang="en-US" sz="1600" dirty="0" err="1" smtClean="0"/>
              <a:t>horecky</a:t>
            </a:r>
            <a:r>
              <a:rPr lang="en-US" sz="1600" dirty="0" smtClean="0"/>
              <a:t> </a:t>
            </a:r>
          </a:p>
          <a:p>
            <a:endParaRPr lang="cs-CZ" sz="1600" dirty="0"/>
          </a:p>
          <a:p>
            <a:r>
              <a:rPr lang="cs-CZ" sz="1600" dirty="0"/>
              <a:t>h</a:t>
            </a:r>
            <a:r>
              <a:rPr lang="cs-CZ" sz="1600" dirty="0" smtClean="0"/>
              <a:t>emolyticko-uremický syndrom</a:t>
            </a:r>
            <a:r>
              <a:rPr lang="en-US" sz="1600" dirty="0" smtClean="0"/>
              <a:t>- </a:t>
            </a:r>
            <a:r>
              <a:rPr lang="en-US" sz="1600" dirty="0" err="1" smtClean="0"/>
              <a:t>krvavy</a:t>
            </a:r>
            <a:r>
              <a:rPr lang="en-US" sz="1600" dirty="0" smtClean="0"/>
              <a:t> </a:t>
            </a:r>
            <a:r>
              <a:rPr lang="en-US" sz="1600" dirty="0" err="1" smtClean="0"/>
              <a:t>prujem</a:t>
            </a:r>
            <a:r>
              <a:rPr lang="en-US" sz="1600" dirty="0" smtClean="0"/>
              <a:t>, </a:t>
            </a:r>
            <a:r>
              <a:rPr lang="en-US" sz="1600" dirty="0" err="1" smtClean="0"/>
              <a:t>neuropatie</a:t>
            </a:r>
            <a:r>
              <a:rPr lang="en-US" sz="1600" dirty="0" smtClean="0"/>
              <a:t> (</a:t>
            </a:r>
            <a:r>
              <a:rPr lang="en-US" sz="1600" dirty="0" err="1" smtClean="0"/>
              <a:t>poskozeni</a:t>
            </a:r>
            <a:r>
              <a:rPr lang="en-US" sz="1600" dirty="0" smtClean="0"/>
              <a:t> </a:t>
            </a:r>
            <a:r>
              <a:rPr lang="en-US" sz="1600" dirty="0" err="1" smtClean="0"/>
              <a:t>nervove</a:t>
            </a:r>
            <a:r>
              <a:rPr lang="en-US" sz="1600" dirty="0" smtClean="0"/>
              <a:t> </a:t>
            </a:r>
            <a:r>
              <a:rPr lang="en-US" sz="1600" dirty="0" err="1" smtClean="0"/>
              <a:t>soustavy</a:t>
            </a:r>
            <a:r>
              <a:rPr lang="en-US" sz="1600" dirty="0" smtClean="0"/>
              <a:t>), </a:t>
            </a:r>
            <a:r>
              <a:rPr lang="en-US" sz="1600" dirty="0" err="1" smtClean="0"/>
              <a:t>selhani</a:t>
            </a:r>
            <a:r>
              <a:rPr lang="en-US" sz="1600" dirty="0" smtClean="0"/>
              <a:t> </a:t>
            </a:r>
            <a:r>
              <a:rPr lang="en-US" sz="1600" dirty="0" err="1" smtClean="0"/>
              <a:t>ledvin</a:t>
            </a:r>
            <a:r>
              <a:rPr lang="en-US" sz="1600" dirty="0" smtClean="0"/>
              <a:t>, </a:t>
            </a:r>
            <a:r>
              <a:rPr lang="en-US" sz="1600" dirty="0" err="1" smtClean="0"/>
              <a:t>trombocytopemie</a:t>
            </a:r>
            <a:r>
              <a:rPr lang="en-US" sz="1600" dirty="0" smtClean="0"/>
              <a:t> (</a:t>
            </a:r>
            <a:r>
              <a:rPr lang="en-US" sz="1600" dirty="0" err="1" smtClean="0"/>
              <a:t>pokles</a:t>
            </a:r>
            <a:r>
              <a:rPr lang="en-US" sz="1600" dirty="0" smtClean="0"/>
              <a:t> </a:t>
            </a:r>
            <a:r>
              <a:rPr lang="en-US" sz="1600" dirty="0" err="1" smtClean="0"/>
              <a:t>desticek</a:t>
            </a:r>
            <a:r>
              <a:rPr lang="en-US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rombotická trombocytopenická purpura</a:t>
            </a:r>
          </a:p>
          <a:p>
            <a:r>
              <a:rPr lang="pt-BR" sz="1600" dirty="0" smtClean="0"/>
              <a:t>shigaroxin </a:t>
            </a:r>
            <a:r>
              <a:rPr lang="pt-BR" sz="1600" dirty="0"/>
              <a:t>--&gt; do bunek endocytozou, pres GA jde az do ER</a:t>
            </a:r>
          </a:p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63853"/>
            <a:ext cx="4248472" cy="27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28696"/>
            <a:ext cx="4190356" cy="61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71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85714"/>
            <a:ext cx="25849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8643" y="260648"/>
            <a:ext cx="8095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toxin </a:t>
            </a:r>
            <a:r>
              <a:rPr lang="en-US" sz="1600" dirty="0" err="1" smtClean="0"/>
              <a:t>cestu</a:t>
            </a:r>
            <a:r>
              <a:rPr lang="cs-CZ" sz="1600" dirty="0" smtClean="0"/>
              <a:t>j</a:t>
            </a:r>
            <a:r>
              <a:rPr lang="en-US" sz="1600" dirty="0" smtClean="0"/>
              <a:t>e p</a:t>
            </a:r>
            <a:r>
              <a:rPr lang="cs-CZ" sz="1600" dirty="0" smtClean="0"/>
              <a:t>ř</a:t>
            </a: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cs-CZ" sz="1600" dirty="0" smtClean="0"/>
              <a:t>Golgiho aparát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e</a:t>
            </a:r>
            <a:r>
              <a:rPr lang="en-US" sz="1600" dirty="0" err="1" smtClean="0"/>
              <a:t>nd</a:t>
            </a:r>
            <a:r>
              <a:rPr lang="en-US" sz="1600" dirty="0" smtClean="0"/>
              <a:t>.</a:t>
            </a:r>
            <a:r>
              <a:rPr lang="cs-CZ" sz="1600" dirty="0" smtClean="0"/>
              <a:t>r</a:t>
            </a:r>
            <a:r>
              <a:rPr lang="en-US" sz="1600" dirty="0" err="1" smtClean="0"/>
              <a:t>etikulum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receptorem</a:t>
            </a:r>
            <a:r>
              <a:rPr lang="en-US" sz="1600" dirty="0"/>
              <a:t> </a:t>
            </a:r>
            <a:r>
              <a:rPr lang="en-US" sz="1600" dirty="0" err="1"/>
              <a:t>toxinu</a:t>
            </a:r>
            <a:r>
              <a:rPr lang="en-US" sz="1600" dirty="0"/>
              <a:t> je GM1 receptor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08" y="5877272"/>
            <a:ext cx="47910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9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7906"/>
            <a:ext cx="5436096" cy="6799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Enteroagregativní</a:t>
            </a:r>
            <a:r>
              <a:rPr lang="cs-CZ" sz="1600" b="1" dirty="0"/>
              <a:t> </a:t>
            </a:r>
            <a:r>
              <a:rPr lang="cs-CZ" sz="1600" b="1" i="1" dirty="0"/>
              <a:t>E. </a:t>
            </a:r>
            <a:r>
              <a:rPr lang="cs-CZ" sz="1600" b="1" i="1" dirty="0" smtClean="0"/>
              <a:t>coli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cs-CZ" sz="1600" dirty="0" smtClean="0"/>
              <a:t>tepelně </a:t>
            </a:r>
            <a:r>
              <a:rPr lang="cs-CZ" sz="1600" dirty="0"/>
              <a:t>stabilní enterotoxin EAST1 a </a:t>
            </a:r>
            <a:r>
              <a:rPr lang="cs-CZ" sz="1600" dirty="0" err="1"/>
              <a:t>Pet</a:t>
            </a:r>
            <a:r>
              <a:rPr lang="cs-CZ" sz="1600" dirty="0"/>
              <a:t> </a:t>
            </a:r>
            <a:r>
              <a:rPr lang="cs-CZ" sz="1600" dirty="0" smtClean="0"/>
              <a:t>toxin</a:t>
            </a:r>
          </a:p>
          <a:p>
            <a:r>
              <a:rPr lang="en-US" sz="1600" dirty="0" err="1"/>
              <a:t>nutí</a:t>
            </a:r>
            <a:r>
              <a:rPr lang="en-US" sz="1600" dirty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evniho</a:t>
            </a:r>
            <a:r>
              <a:rPr lang="en-US" sz="1600" dirty="0" smtClean="0"/>
              <a:t> </a:t>
            </a:r>
            <a:r>
              <a:rPr lang="en-US" sz="1600" dirty="0" err="1"/>
              <a:t>epitelu</a:t>
            </a:r>
            <a:r>
              <a:rPr lang="en-US" sz="1600" dirty="0"/>
              <a:t> </a:t>
            </a:r>
            <a:r>
              <a:rPr lang="en-US" sz="1600" dirty="0" err="1" smtClean="0"/>
              <a:t>vytv</a:t>
            </a:r>
            <a:r>
              <a:rPr lang="cs-CZ" sz="1600" dirty="0" err="1" smtClean="0"/>
              <a:t>á</a:t>
            </a:r>
            <a:r>
              <a:rPr lang="cs-CZ" sz="1600" dirty="0" err="1"/>
              <a:t>ř</a:t>
            </a:r>
            <a:r>
              <a:rPr lang="en-US" sz="1600" dirty="0" smtClean="0"/>
              <a:t>et </a:t>
            </a:r>
            <a:r>
              <a:rPr lang="en-US" sz="1600" dirty="0" err="1" smtClean="0"/>
              <a:t>sliz</a:t>
            </a:r>
            <a:endParaRPr lang="cs-CZ" sz="1600" dirty="0" smtClean="0"/>
          </a:p>
          <a:p>
            <a:r>
              <a:rPr lang="en-US" sz="1600" dirty="0" err="1" smtClean="0"/>
              <a:t>vytva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/>
              <a:t>se biofilm, </a:t>
            </a:r>
            <a:r>
              <a:rPr lang="en-US" sz="1600" dirty="0" err="1"/>
              <a:t>produkuje</a:t>
            </a:r>
            <a:r>
              <a:rPr lang="en-US" sz="1600" dirty="0"/>
              <a:t> </a:t>
            </a:r>
            <a:r>
              <a:rPr lang="en-US" sz="1600" dirty="0" err="1"/>
              <a:t>dva</a:t>
            </a:r>
            <a:r>
              <a:rPr lang="en-US" sz="1600" dirty="0"/>
              <a:t> </a:t>
            </a:r>
            <a:r>
              <a:rPr lang="en-US" sz="1600" dirty="0" err="1" smtClean="0"/>
              <a:t>toxiny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b="1" dirty="0"/>
              <a:t>Pet </a:t>
            </a:r>
            <a:r>
              <a:rPr lang="en-US" sz="1600" dirty="0"/>
              <a:t>(</a:t>
            </a:r>
            <a:r>
              <a:rPr lang="en-US" sz="1600" dirty="0" err="1"/>
              <a:t>pusobi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fodrin</a:t>
            </a:r>
            <a:r>
              <a:rPr lang="en-US" sz="1600" dirty="0"/>
              <a:t>-protein </a:t>
            </a:r>
            <a:r>
              <a:rPr lang="en-US" sz="1600" dirty="0" err="1"/>
              <a:t>potrebny</a:t>
            </a:r>
            <a:r>
              <a:rPr lang="en-US" sz="1600" dirty="0"/>
              <a:t> k </a:t>
            </a:r>
            <a:r>
              <a:rPr lang="en-US" sz="1600" dirty="0" err="1"/>
              <a:t>tomu</a:t>
            </a:r>
            <a:r>
              <a:rPr lang="en-US" sz="1600" dirty="0"/>
              <a:t>, aby se </a:t>
            </a:r>
            <a:r>
              <a:rPr lang="en-US" sz="1600" dirty="0" err="1"/>
              <a:t>aktinove</a:t>
            </a:r>
            <a:r>
              <a:rPr lang="en-US" sz="1600" dirty="0"/>
              <a:t> </a:t>
            </a:r>
            <a:r>
              <a:rPr lang="en-US" sz="1600" dirty="0" err="1"/>
              <a:t>vlakna</a:t>
            </a:r>
            <a:r>
              <a:rPr lang="en-US" sz="1600" dirty="0"/>
              <a:t> </a:t>
            </a:r>
            <a:r>
              <a:rPr lang="en-US" sz="1600" dirty="0" err="1"/>
              <a:t>napojily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PMembr</a:t>
            </a:r>
            <a:r>
              <a:rPr lang="en-US" sz="1600" dirty="0" smtClean="0"/>
              <a:t>.)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b="1" dirty="0"/>
              <a:t>EAST1 </a:t>
            </a:r>
            <a:r>
              <a:rPr lang="en-US" sz="1600" dirty="0" err="1"/>
              <a:t>fce</a:t>
            </a:r>
            <a:r>
              <a:rPr lang="en-US" sz="1600" dirty="0"/>
              <a:t> </a:t>
            </a:r>
            <a:r>
              <a:rPr lang="en-US" sz="1600" dirty="0" err="1"/>
              <a:t>neni</a:t>
            </a:r>
            <a:r>
              <a:rPr lang="en-US" sz="1600" dirty="0"/>
              <a:t> </a:t>
            </a:r>
            <a:r>
              <a:rPr lang="en-US" sz="1600" dirty="0" err="1"/>
              <a:t>uplne</a:t>
            </a:r>
            <a:r>
              <a:rPr lang="en-US" sz="1600" dirty="0"/>
              <a:t> </a:t>
            </a:r>
            <a:r>
              <a:rPr lang="en-US" sz="1600" dirty="0" err="1" smtClean="0"/>
              <a:t>jasn</a:t>
            </a:r>
            <a:r>
              <a:rPr lang="cs-CZ" sz="1600" dirty="0" smtClean="0"/>
              <a:t>á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ale je </a:t>
            </a:r>
            <a:r>
              <a:rPr lang="en-US" sz="1600" dirty="0" err="1" smtClean="0"/>
              <a:t>jasn</a:t>
            </a:r>
            <a:r>
              <a:rPr lang="cs-CZ" sz="1600" dirty="0" smtClean="0"/>
              <a:t>é,</a:t>
            </a:r>
            <a:r>
              <a:rPr lang="en-US" sz="1600" dirty="0" smtClean="0"/>
              <a:t>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 smtClean="0"/>
              <a:t>doch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průjmům</a:t>
            </a:r>
            <a:r>
              <a:rPr lang="cs-CZ" sz="1600" dirty="0" smtClean="0"/>
              <a:t> :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21802"/>
            <a:ext cx="3312368" cy="483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99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Toxiny u </a:t>
            </a:r>
            <a:r>
              <a:rPr lang="cs-CZ" sz="1600" b="1" i="1" dirty="0" err="1"/>
              <a:t>Staphylococcus</a:t>
            </a:r>
            <a:r>
              <a:rPr lang="cs-CZ" sz="1600" b="1" i="1" dirty="0"/>
              <a:t> </a:t>
            </a:r>
            <a:r>
              <a:rPr lang="cs-CZ" sz="1600" b="1" i="1" dirty="0" smtClean="0"/>
              <a:t>aureus</a:t>
            </a:r>
            <a:endParaRPr lang="cs-CZ" sz="1600" b="1" dirty="0"/>
          </a:p>
          <a:p>
            <a:pPr marL="0" indent="0">
              <a:buNone/>
            </a:pPr>
            <a:r>
              <a:rPr lang="cs-CZ" sz="1600" dirty="0"/>
              <a:t>a) </a:t>
            </a:r>
            <a:r>
              <a:rPr lang="cs-CZ" sz="1600" dirty="0" err="1"/>
              <a:t>Superantigeny</a:t>
            </a:r>
            <a:r>
              <a:rPr lang="cs-CZ" sz="1600" dirty="0"/>
              <a:t> – toxin syndromu toxického šoku (TSST-1) </a:t>
            </a:r>
            <a:r>
              <a:rPr lang="cs-CZ" sz="1600" dirty="0" smtClean="0"/>
              <a:t>a stafylokokové </a:t>
            </a:r>
            <a:r>
              <a:rPr lang="cs-CZ" sz="1600" dirty="0"/>
              <a:t>enterotoxiny (SE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Diagnostická kritéria syndromu toxického šoku:</a:t>
            </a:r>
          </a:p>
          <a:p>
            <a:r>
              <a:rPr lang="pl-PL" sz="1600" dirty="0" smtClean="0"/>
              <a:t> </a:t>
            </a:r>
            <a:r>
              <a:rPr lang="pl-PL" sz="1600" dirty="0"/>
              <a:t>vysoká teplota (nad 38,9 oC)</a:t>
            </a:r>
          </a:p>
          <a:p>
            <a:r>
              <a:rPr lang="cs-CZ" sz="1600" dirty="0" smtClean="0"/>
              <a:t>vyrážka</a:t>
            </a:r>
            <a:endParaRPr lang="cs-CZ" sz="1600" dirty="0"/>
          </a:p>
          <a:p>
            <a:r>
              <a:rPr lang="cs-CZ" sz="1600" dirty="0" smtClean="0"/>
              <a:t>pokles </a:t>
            </a:r>
            <a:r>
              <a:rPr lang="cs-CZ" sz="1600" dirty="0"/>
              <a:t>krevního tlaku</a:t>
            </a:r>
          </a:p>
          <a:p>
            <a:r>
              <a:rPr lang="cs-CZ" sz="1600" dirty="0" smtClean="0"/>
              <a:t>1-2 </a:t>
            </a:r>
            <a:r>
              <a:rPr lang="cs-CZ" sz="1600" dirty="0"/>
              <a:t>týdny po počátku onemocnění olupování pokožky na </a:t>
            </a:r>
            <a:r>
              <a:rPr lang="cs-CZ" sz="1600" dirty="0" smtClean="0"/>
              <a:t>dlaních a </a:t>
            </a:r>
            <a:r>
              <a:rPr lang="cs-CZ" sz="1600" dirty="0" err="1"/>
              <a:t>ploskách</a:t>
            </a:r>
            <a:endParaRPr lang="cs-CZ" sz="1600" dirty="0"/>
          </a:p>
          <a:p>
            <a:r>
              <a:rPr lang="cs-CZ" sz="1600" dirty="0" smtClean="0"/>
              <a:t>zvracení</a:t>
            </a:r>
            <a:endParaRPr lang="cs-CZ" sz="1600" dirty="0"/>
          </a:p>
          <a:p>
            <a:r>
              <a:rPr lang="cs-CZ" sz="1600" dirty="0" smtClean="0"/>
              <a:t>průjem</a:t>
            </a:r>
            <a:endParaRPr lang="cs-CZ" sz="1600" dirty="0"/>
          </a:p>
          <a:p>
            <a:r>
              <a:rPr lang="cs-CZ" sz="1600" dirty="0" smtClean="0"/>
              <a:t>bolest </a:t>
            </a:r>
            <a:r>
              <a:rPr lang="cs-CZ" sz="1600" dirty="0"/>
              <a:t>svalů </a:t>
            </a:r>
            <a:endParaRPr lang="cs-CZ" sz="1600" dirty="0" smtClean="0"/>
          </a:p>
          <a:p>
            <a:r>
              <a:rPr lang="cs-CZ" sz="1600" dirty="0" smtClean="0"/>
              <a:t>kombinace </a:t>
            </a:r>
            <a:r>
              <a:rPr lang="cs-CZ" sz="1600" dirty="0"/>
              <a:t>těchto příznaků </a:t>
            </a:r>
            <a:r>
              <a:rPr lang="cs-CZ" sz="1600" dirty="0" smtClean="0"/>
              <a:t>mohou znesnadňovat </a:t>
            </a:r>
            <a:r>
              <a:rPr lang="cs-CZ" sz="1600" dirty="0"/>
              <a:t>určení správné diagnózy!</a:t>
            </a:r>
          </a:p>
        </p:txBody>
      </p:sp>
    </p:spTree>
    <p:extLst>
      <p:ext uri="{BB962C8B-B14F-4D97-AF65-F5344CB8AC3E}">
        <p14:creationId xmlns:p14="http://schemas.microsoft.com/office/powerpoint/2010/main" val="133853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b) t</a:t>
            </a:r>
            <a:r>
              <a:rPr lang="cs-CZ" sz="1600" dirty="0" smtClean="0"/>
              <a:t>oxiny </a:t>
            </a:r>
            <a:r>
              <a:rPr lang="cs-CZ" sz="1600" dirty="0"/>
              <a:t>tvořící póry v buněčné stěně – dvě podskupiny:</a:t>
            </a:r>
          </a:p>
          <a:p>
            <a:r>
              <a:rPr lang="cs-CZ" sz="1600" dirty="0" err="1"/>
              <a:t>leukotoxiny</a:t>
            </a:r>
            <a:r>
              <a:rPr lang="cs-CZ" sz="1600" dirty="0"/>
              <a:t> a </a:t>
            </a:r>
            <a:r>
              <a:rPr lang="el-GR" sz="1600" dirty="0"/>
              <a:t>α-</a:t>
            </a:r>
            <a:r>
              <a:rPr lang="cs-CZ" sz="1600" dirty="0" smtClean="0"/>
              <a:t>hemolyzin</a:t>
            </a:r>
          </a:p>
          <a:p>
            <a:r>
              <a:rPr lang="el-GR" sz="1600" dirty="0" smtClean="0"/>
              <a:t>α-</a:t>
            </a:r>
            <a:r>
              <a:rPr lang="cs-CZ" sz="1600" dirty="0" smtClean="0"/>
              <a:t>hemolyzin</a:t>
            </a:r>
          </a:p>
          <a:p>
            <a:r>
              <a:rPr lang="cs-CZ" sz="1600" dirty="0" smtClean="0"/>
              <a:t> </a:t>
            </a:r>
            <a:r>
              <a:rPr lang="sv-SE" sz="1600" dirty="0" smtClean="0"/>
              <a:t>produkovan </a:t>
            </a:r>
            <a:r>
              <a:rPr lang="sv-SE" sz="1600" dirty="0"/>
              <a:t>temer vsemi kmeny </a:t>
            </a:r>
            <a:r>
              <a:rPr lang="sv-SE" sz="1600" i="1" dirty="0"/>
              <a:t>S.aurea</a:t>
            </a:r>
          </a:p>
          <a:p>
            <a:endParaRPr lang="en-US" sz="1600" dirty="0"/>
          </a:p>
          <a:p>
            <a:r>
              <a:rPr lang="en-US" sz="1600" dirty="0" smtClean="0"/>
              <a:t>p</a:t>
            </a:r>
            <a:r>
              <a:rPr lang="cs-CZ" sz="1600" dirty="0" smtClean="0"/>
              <a:t>ů</a:t>
            </a:r>
            <a:r>
              <a:rPr lang="en-US" sz="1600" dirty="0" smtClean="0"/>
              <a:t>sob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fibroblasty</a:t>
            </a:r>
            <a:r>
              <a:rPr lang="en-US" sz="1600" dirty="0"/>
              <a:t>, </a:t>
            </a:r>
            <a:r>
              <a:rPr lang="en-US" sz="1600" dirty="0" err="1"/>
              <a:t>epitel</a:t>
            </a:r>
            <a:r>
              <a:rPr lang="en-US" sz="1600" dirty="0"/>
              <a:t>, </a:t>
            </a:r>
            <a:r>
              <a:rPr lang="en-US" sz="1600" dirty="0" err="1"/>
              <a:t>redukuje</a:t>
            </a:r>
            <a:r>
              <a:rPr lang="en-US" sz="1600" dirty="0"/>
              <a:t> </a:t>
            </a:r>
            <a:r>
              <a:rPr lang="en-US" sz="1600" dirty="0" err="1"/>
              <a:t>srazlivost</a:t>
            </a:r>
            <a:r>
              <a:rPr lang="en-US" sz="1600" dirty="0"/>
              <a:t> </a:t>
            </a:r>
            <a:r>
              <a:rPr lang="en-US" sz="1600" dirty="0" err="1"/>
              <a:t>krve</a:t>
            </a:r>
            <a:endParaRPr lang="en-US" sz="1600" dirty="0"/>
          </a:p>
          <a:p>
            <a:r>
              <a:rPr lang="en-US" sz="1600" dirty="0" err="1"/>
              <a:t>existuje</a:t>
            </a:r>
            <a:r>
              <a:rPr lang="en-US" sz="1600" dirty="0"/>
              <a:t> </a:t>
            </a:r>
            <a:r>
              <a:rPr lang="en-US" sz="1600" dirty="0" err="1"/>
              <a:t>taky</a:t>
            </a:r>
            <a:r>
              <a:rPr lang="en-US" sz="1600" dirty="0"/>
              <a:t> Gama </a:t>
            </a:r>
            <a:r>
              <a:rPr lang="en-US" sz="1600" dirty="0" err="1"/>
              <a:t>hemolysin</a:t>
            </a:r>
            <a:r>
              <a:rPr lang="en-US" sz="1600" dirty="0"/>
              <a:t> - </a:t>
            </a:r>
            <a:r>
              <a:rPr lang="en-US" sz="1600" dirty="0" err="1" smtClean="0"/>
              <a:t>pusob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neutrofily</a:t>
            </a:r>
            <a:r>
              <a:rPr lang="en-US" sz="1600" dirty="0"/>
              <a:t>, </a:t>
            </a:r>
            <a:r>
              <a:rPr lang="en-US" sz="1600" dirty="0" err="1" smtClean="0"/>
              <a:t>makrof</a:t>
            </a:r>
            <a:r>
              <a:rPr lang="cs-CZ" sz="1600" dirty="0" smtClean="0"/>
              <a:t>á</a:t>
            </a:r>
            <a:r>
              <a:rPr lang="en-US" sz="1600" dirty="0" err="1" smtClean="0"/>
              <a:t>gy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č.krvinky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c) </a:t>
            </a:r>
            <a:r>
              <a:rPr lang="cs-CZ" sz="1600" dirty="0" smtClean="0"/>
              <a:t> toxiny </a:t>
            </a:r>
            <a:r>
              <a:rPr lang="cs-CZ" sz="1600" dirty="0"/>
              <a:t>vyznačující se proteolytickou aktivitou – exfoliativní</a:t>
            </a:r>
          </a:p>
          <a:p>
            <a:r>
              <a:rPr lang="cs-CZ" sz="1600" dirty="0"/>
              <a:t>toxiny a toxiny způsobující </a:t>
            </a:r>
            <a:r>
              <a:rPr lang="cs-CZ" sz="1600" dirty="0" err="1"/>
              <a:t>epidermolytické</a:t>
            </a:r>
            <a:r>
              <a:rPr lang="cs-CZ" sz="1600" dirty="0"/>
              <a:t> infekce</a:t>
            </a:r>
            <a:endParaRPr lang="en-US" sz="1600" dirty="0"/>
          </a:p>
          <a:p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03648" y="64886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α-</a:t>
            </a:r>
            <a:r>
              <a:rPr lang="cs-CZ" dirty="0"/>
              <a:t>hemolyzin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8" y="4410878"/>
            <a:ext cx="3885332" cy="215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3782822"/>
            <a:ext cx="2009403" cy="277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9790" y="4800637"/>
            <a:ext cx="215261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97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1800" b="1" dirty="0" err="1" smtClean="0"/>
              <a:t>Cyanotoxiny</a:t>
            </a: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b="1" dirty="0" err="1"/>
              <a:t>Cyanotoxin</a:t>
            </a:r>
            <a:r>
              <a:rPr lang="cs-CZ" sz="1600" dirty="0"/>
              <a:t> je </a:t>
            </a:r>
            <a:r>
              <a:rPr lang="cs-CZ" sz="1600" dirty="0" smtClean="0"/>
              <a:t>toxin produkovaný sinicemi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ohou </a:t>
            </a:r>
            <a:r>
              <a:rPr lang="cs-CZ" sz="1600" dirty="0"/>
              <a:t>působit problémy zejména při přemnožení sinic („vodní květ</a:t>
            </a:r>
            <a:r>
              <a:rPr lang="cs-CZ" sz="1600" dirty="0" smtClean="0"/>
              <a:t>“)</a:t>
            </a:r>
          </a:p>
          <a:p>
            <a:r>
              <a:rPr lang="cs-CZ" sz="1600" dirty="0" smtClean="0"/>
              <a:t>vodní květ je často </a:t>
            </a:r>
            <a:r>
              <a:rPr lang="cs-CZ" sz="1600" dirty="0" err="1" smtClean="0"/>
              <a:t>způseben</a:t>
            </a:r>
            <a:r>
              <a:rPr lang="cs-CZ" sz="1600" dirty="0" smtClean="0"/>
              <a:t> eutrofizací vody (obohacení živinami – např. splach z polí)</a:t>
            </a:r>
            <a:endParaRPr lang="cs-CZ" sz="1600" dirty="0"/>
          </a:p>
          <a:p>
            <a:endParaRPr lang="cs-CZ" sz="1600" dirty="0" smtClean="0"/>
          </a:p>
          <a:p>
            <a:r>
              <a:rPr lang="en-US" sz="1600" dirty="0" err="1" smtClean="0"/>
              <a:t>účinky</a:t>
            </a:r>
            <a:r>
              <a:rPr lang="en-US" sz="1600" dirty="0" smtClean="0"/>
              <a:t> </a:t>
            </a:r>
            <a:r>
              <a:rPr lang="en-US" sz="1600" dirty="0" err="1"/>
              <a:t>mohou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ý</a:t>
            </a:r>
            <a:r>
              <a:rPr lang="en-US" sz="1600" dirty="0" smtClean="0"/>
              <a:t>t </a:t>
            </a:r>
            <a:r>
              <a:rPr lang="en-US" sz="1600" dirty="0" err="1" smtClean="0"/>
              <a:t>akutn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 smtClean="0"/>
              <a:t>chronick</a:t>
            </a:r>
            <a:r>
              <a:rPr lang="cs-CZ" sz="1600" dirty="0" smtClean="0"/>
              <a:t>é</a:t>
            </a:r>
          </a:p>
          <a:p>
            <a:r>
              <a:rPr lang="en-US" sz="1600" dirty="0" smtClean="0"/>
              <a:t>z</a:t>
            </a:r>
            <a:r>
              <a:rPr lang="cs-CZ" sz="1600" dirty="0" smtClean="0"/>
              <a:t>á</a:t>
            </a:r>
            <a:r>
              <a:rPr lang="en-US" sz="1600" dirty="0" smtClean="0"/>
              <a:t>le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smtClean="0"/>
              <a:t>s</a:t>
            </a:r>
            <a:r>
              <a:rPr lang="cs-CZ" sz="1600" dirty="0" smtClean="0"/>
              <a:t>í</a:t>
            </a:r>
            <a:r>
              <a:rPr lang="en-US" sz="1600" dirty="0" smtClean="0"/>
              <a:t>le </a:t>
            </a:r>
            <a:r>
              <a:rPr lang="en-US" sz="1600" dirty="0"/>
              <a:t>a </a:t>
            </a:r>
            <a:r>
              <a:rPr lang="en-US" sz="1600" dirty="0" err="1"/>
              <a:t>koncentraci</a:t>
            </a:r>
            <a:r>
              <a:rPr lang="en-US" sz="1600" dirty="0"/>
              <a:t> </a:t>
            </a:r>
            <a:r>
              <a:rPr lang="en-US" sz="1600" dirty="0" err="1"/>
              <a:t>toxinu</a:t>
            </a:r>
            <a:r>
              <a:rPr lang="en-US" sz="1600" dirty="0"/>
              <a:t>...a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dob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vystaven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tomuto</a:t>
            </a:r>
            <a:r>
              <a:rPr lang="en-US" sz="1600" dirty="0"/>
              <a:t> </a:t>
            </a:r>
            <a:r>
              <a:rPr lang="en-US" sz="1600" dirty="0" err="1" smtClean="0"/>
              <a:t>toxinu</a:t>
            </a:r>
            <a:endParaRPr lang="cs-CZ" sz="1600" dirty="0" smtClean="0"/>
          </a:p>
          <a:p>
            <a:r>
              <a:rPr lang="en-US" sz="1600" dirty="0" err="1"/>
              <a:t>toxiny</a:t>
            </a:r>
            <a:r>
              <a:rPr lang="en-US" sz="1600" dirty="0"/>
              <a:t> </a:t>
            </a:r>
            <a:r>
              <a:rPr lang="en-US" sz="1600" dirty="0" err="1"/>
              <a:t>sinic</a:t>
            </a:r>
            <a:r>
              <a:rPr lang="en-US" sz="1600" dirty="0"/>
              <a:t> </a:t>
            </a:r>
            <a:r>
              <a:rPr lang="cs-CZ" sz="1600" dirty="0" err="1"/>
              <a:t>č</a:t>
            </a:r>
            <a:r>
              <a:rPr lang="en-US" sz="1600" dirty="0" err="1" smtClean="0"/>
              <a:t>asto</a:t>
            </a:r>
            <a:r>
              <a:rPr lang="en-US" sz="1600" dirty="0" smtClean="0"/>
              <a:t> </a:t>
            </a:r>
            <a:r>
              <a:rPr lang="en-US" sz="1600" dirty="0" err="1" smtClean="0"/>
              <a:t>vyvol</a:t>
            </a:r>
            <a:r>
              <a:rPr lang="cs-CZ" sz="1600" dirty="0" smtClean="0"/>
              <a:t>á</a:t>
            </a:r>
            <a:r>
              <a:rPr lang="en-US" sz="1600" dirty="0" err="1" smtClean="0"/>
              <a:t>vaj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alergick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reakce</a:t>
            </a:r>
            <a:endParaRPr lang="cs-CZ" sz="1600" dirty="0" smtClean="0"/>
          </a:p>
          <a:p>
            <a:endParaRPr lang="en-US" sz="1600" dirty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84984"/>
            <a:ext cx="5891808" cy="33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656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</a:t>
            </a:r>
            <a:r>
              <a:rPr lang="cs-CZ" sz="1600" b="1" dirty="0" smtClean="0"/>
              <a:t>roč </a:t>
            </a:r>
            <a:r>
              <a:rPr lang="cs-CZ" sz="1600" b="1" dirty="0"/>
              <a:t>sinice </a:t>
            </a:r>
            <a:r>
              <a:rPr lang="cs-CZ" sz="1600" b="1" dirty="0" smtClean="0"/>
              <a:t> </a:t>
            </a:r>
            <a:r>
              <a:rPr lang="cs-CZ" sz="1600" b="1" dirty="0"/>
              <a:t>toxiny </a:t>
            </a:r>
            <a:r>
              <a:rPr lang="cs-CZ" sz="1600" b="1" dirty="0" smtClean="0"/>
              <a:t>produkují?</a:t>
            </a:r>
          </a:p>
          <a:p>
            <a:r>
              <a:rPr lang="cs-CZ" sz="1600" dirty="0" smtClean="0"/>
              <a:t>nejasná odpověď, několik možností…</a:t>
            </a:r>
          </a:p>
          <a:p>
            <a:endParaRPr lang="cs-CZ" sz="1600" dirty="0" smtClean="0"/>
          </a:p>
          <a:p>
            <a:r>
              <a:rPr lang="cs-CZ" sz="1600" dirty="0" smtClean="0"/>
              <a:t>strukturní </a:t>
            </a:r>
            <a:r>
              <a:rPr lang="cs-CZ" sz="1600" dirty="0"/>
              <a:t>či </a:t>
            </a:r>
            <a:r>
              <a:rPr lang="cs-CZ" sz="1600" dirty="0" smtClean="0"/>
              <a:t>metabolická funkce - </a:t>
            </a:r>
            <a:r>
              <a:rPr lang="cs-CZ" sz="1600" dirty="0"/>
              <a:t>tzn. že představují zásobní látky, </a:t>
            </a:r>
            <a:r>
              <a:rPr lang="cs-CZ" sz="1600" dirty="0" err="1" smtClean="0"/>
              <a:t>chelatace</a:t>
            </a:r>
            <a:r>
              <a:rPr lang="cs-CZ" sz="1600" dirty="0" smtClean="0"/>
              <a:t> železa</a:t>
            </a:r>
          </a:p>
          <a:p>
            <a:r>
              <a:rPr lang="cs-CZ" sz="1600" dirty="0" smtClean="0"/>
              <a:t>mohou </a:t>
            </a:r>
            <a:r>
              <a:rPr lang="cs-CZ" sz="1600" dirty="0"/>
              <a:t>představovat signální molekuly ke </a:t>
            </a:r>
            <a:r>
              <a:rPr lang="cs-CZ" sz="1600" dirty="0" smtClean="0"/>
              <a:t>komunikaci</a:t>
            </a:r>
            <a:endParaRPr lang="cs-CZ" sz="1600" dirty="0"/>
          </a:p>
          <a:p>
            <a:r>
              <a:rPr lang="cs-CZ" sz="1600" dirty="0" smtClean="0"/>
              <a:t>potlačení </a:t>
            </a:r>
            <a:r>
              <a:rPr lang="cs-CZ" sz="1600" dirty="0"/>
              <a:t>růstu konkurenčních </a:t>
            </a:r>
            <a:r>
              <a:rPr lang="cs-CZ" sz="1600" dirty="0" err="1"/>
              <a:t>fotoautotrofních</a:t>
            </a:r>
            <a:r>
              <a:rPr lang="cs-CZ" sz="1600" dirty="0"/>
              <a:t> </a:t>
            </a:r>
            <a:r>
              <a:rPr lang="cs-CZ" sz="1600" dirty="0" smtClean="0"/>
              <a:t>organismů - alelopatie  (</a:t>
            </a:r>
            <a:r>
              <a:rPr lang="cs-CZ" sz="1600" dirty="0" err="1" smtClean="0"/>
              <a:t>cyanobakteriny</a:t>
            </a:r>
            <a:r>
              <a:rPr lang="cs-CZ" sz="1600" dirty="0" smtClean="0"/>
              <a:t> či </a:t>
            </a:r>
            <a:r>
              <a:rPr lang="cs-CZ" sz="1600" dirty="0" err="1" smtClean="0"/>
              <a:t>nostocyklamid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alelopatické </a:t>
            </a:r>
            <a:r>
              <a:rPr lang="cs-CZ" sz="1600" dirty="0"/>
              <a:t>účinky </a:t>
            </a:r>
            <a:r>
              <a:rPr lang="cs-CZ" sz="1600" dirty="0" smtClean="0"/>
              <a:t>na lidi mají pravděpodobně </a:t>
            </a:r>
            <a:r>
              <a:rPr lang="cs-CZ" sz="1600" dirty="0" err="1" smtClean="0"/>
              <a:t>mikrocystiny</a:t>
            </a:r>
            <a:r>
              <a:rPr lang="cs-CZ" sz="1600" dirty="0" smtClean="0"/>
              <a:t> – </a:t>
            </a:r>
            <a:r>
              <a:rPr lang="cs-CZ" sz="1600" dirty="0" err="1" smtClean="0"/>
              <a:t>neg</a:t>
            </a:r>
            <a:r>
              <a:rPr lang="cs-CZ" sz="1600" dirty="0" smtClean="0"/>
              <a:t>. účinek hlavně  na vyš. rostliny</a:t>
            </a:r>
          </a:p>
          <a:p>
            <a:r>
              <a:rPr lang="cs-CZ" sz="1600" dirty="0" smtClean="0"/>
              <a:t>řada </a:t>
            </a:r>
            <a:r>
              <a:rPr lang="cs-CZ" sz="1600" dirty="0"/>
              <a:t>případů </a:t>
            </a:r>
            <a:r>
              <a:rPr lang="cs-CZ" sz="1600" dirty="0" smtClean="0"/>
              <a:t>otrav dobytka a zvěře sinicemi </a:t>
            </a:r>
            <a:r>
              <a:rPr lang="cs-CZ" sz="1600" i="1" dirty="0" err="1"/>
              <a:t>Aphanizomenon</a:t>
            </a:r>
            <a:r>
              <a:rPr lang="cs-CZ" sz="1600" i="1" dirty="0"/>
              <a:t> </a:t>
            </a:r>
            <a:r>
              <a:rPr lang="cs-CZ" sz="1600" i="1" dirty="0" err="1"/>
              <a:t>flos-aquae</a:t>
            </a:r>
            <a:r>
              <a:rPr lang="cs-CZ" sz="1600" dirty="0"/>
              <a:t>, </a:t>
            </a:r>
            <a:r>
              <a:rPr lang="cs-CZ" sz="1600" i="1" dirty="0" err="1"/>
              <a:t>Anabaena</a:t>
            </a:r>
            <a:r>
              <a:rPr lang="cs-CZ" sz="1600" i="1" dirty="0"/>
              <a:t> </a:t>
            </a:r>
            <a:r>
              <a:rPr lang="cs-CZ" sz="1600" i="1" dirty="0" err="1"/>
              <a:t>flos-aquae</a:t>
            </a:r>
            <a:r>
              <a:rPr lang="cs-CZ" sz="1600" dirty="0"/>
              <a:t> a </a:t>
            </a:r>
            <a:r>
              <a:rPr lang="cs-CZ" sz="1600" i="1" dirty="0" err="1"/>
              <a:t>Microcystis</a:t>
            </a:r>
            <a:r>
              <a:rPr lang="cs-CZ" sz="1600" i="1" dirty="0"/>
              <a:t> </a:t>
            </a:r>
            <a:r>
              <a:rPr lang="cs-CZ" sz="1600" i="1" dirty="0" err="1" smtClean="0"/>
              <a:t>aeruginosa</a:t>
            </a:r>
            <a:endParaRPr lang="cs-CZ" sz="1600" i="1" dirty="0" smtClean="0"/>
          </a:p>
          <a:p>
            <a:r>
              <a:rPr lang="cs-CZ" sz="1600" dirty="0"/>
              <a:t>v</a:t>
            </a:r>
            <a:r>
              <a:rPr lang="cs-CZ" sz="1600" dirty="0" smtClean="0"/>
              <a:t> </a:t>
            </a:r>
            <a:r>
              <a:rPr lang="cs-CZ" sz="1600" dirty="0"/>
              <a:t>Evropě </a:t>
            </a:r>
            <a:r>
              <a:rPr lang="cs-CZ" sz="1600" dirty="0" smtClean="0"/>
              <a:t>často </a:t>
            </a:r>
            <a:r>
              <a:rPr lang="cs-CZ" sz="1600" dirty="0" err="1" smtClean="0"/>
              <a:t>ůsobí</a:t>
            </a:r>
            <a:r>
              <a:rPr lang="cs-CZ" sz="1600" dirty="0" smtClean="0"/>
              <a:t> problémy sinice </a:t>
            </a:r>
            <a:r>
              <a:rPr lang="cs-CZ" sz="1600" i="1" dirty="0" err="1"/>
              <a:t>Microcystis</a:t>
            </a:r>
            <a:r>
              <a:rPr lang="cs-CZ" sz="1600" dirty="0"/>
              <a:t> a </a:t>
            </a:r>
            <a:r>
              <a:rPr lang="cs-CZ" sz="1600" i="1" dirty="0" err="1" smtClean="0"/>
              <a:t>Planktothrix</a:t>
            </a:r>
            <a:endParaRPr lang="cs-CZ" sz="1600" dirty="0" smtClean="0"/>
          </a:p>
          <a:p>
            <a:r>
              <a:rPr lang="cs-CZ" sz="1600" dirty="0" smtClean="0"/>
              <a:t>zaznamenána </a:t>
            </a:r>
            <a:r>
              <a:rPr lang="cs-CZ" sz="1600" dirty="0"/>
              <a:t>i lidská úmrtí přičítaná </a:t>
            </a:r>
            <a:r>
              <a:rPr lang="cs-CZ" sz="1600" dirty="0" err="1" smtClean="0"/>
              <a:t>cyanotoxinům</a:t>
            </a:r>
            <a:endParaRPr lang="cs-CZ" sz="1600" dirty="0"/>
          </a:p>
          <a:p>
            <a:r>
              <a:rPr lang="cs-CZ" sz="1600" dirty="0" smtClean="0"/>
              <a:t>teorie </a:t>
            </a:r>
            <a:r>
              <a:rPr lang="cs-CZ" sz="1600" dirty="0"/>
              <a:t>o vymření několika velkých savců v </a:t>
            </a:r>
            <a:r>
              <a:rPr lang="cs-CZ" sz="1600" dirty="0" smtClean="0"/>
              <a:t>pleistocénu - na </a:t>
            </a:r>
            <a:r>
              <a:rPr lang="cs-CZ" sz="1600" dirty="0"/>
              <a:t>základě chemických rozborů </a:t>
            </a:r>
            <a:r>
              <a:rPr lang="cs-CZ" sz="1600" dirty="0" err="1"/>
              <a:t>fosílií</a:t>
            </a:r>
            <a:r>
              <a:rPr lang="cs-CZ" sz="1600" dirty="0"/>
              <a:t> přičítáno rovněž </a:t>
            </a:r>
            <a:r>
              <a:rPr lang="cs-CZ" sz="1600" dirty="0" err="1" smtClean="0"/>
              <a:t>cyanotoxinům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2106249" cy="179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765339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4543"/>
            <a:ext cx="2232248" cy="167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841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Rozdělení </a:t>
            </a:r>
            <a:r>
              <a:rPr lang="cs-CZ" sz="1600" b="1" dirty="0" err="1" smtClean="0"/>
              <a:t>cyanotoxinů</a:t>
            </a:r>
            <a:r>
              <a:rPr lang="cs-CZ" sz="1600" b="1" dirty="0" smtClean="0"/>
              <a:t>:</a:t>
            </a:r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smtClean="0"/>
              <a:t>1.)</a:t>
            </a:r>
            <a:r>
              <a:rPr lang="cs-CZ" sz="1600" dirty="0"/>
              <a:t> </a:t>
            </a:r>
            <a:r>
              <a:rPr lang="cs-CZ" sz="1600" dirty="0" smtClean="0"/>
              <a:t>Podle </a:t>
            </a:r>
            <a:r>
              <a:rPr lang="cs-CZ" sz="1600" dirty="0"/>
              <a:t>chemické </a:t>
            </a:r>
            <a:r>
              <a:rPr lang="cs-CZ" sz="1600" dirty="0" smtClean="0"/>
              <a:t>struktury se </a:t>
            </a:r>
            <a:r>
              <a:rPr lang="cs-CZ" sz="1600" dirty="0"/>
              <a:t>rozlišují </a:t>
            </a:r>
            <a:r>
              <a:rPr lang="cs-CZ" sz="1600" dirty="0" err="1"/>
              <a:t>cyanotoxiny</a:t>
            </a:r>
            <a:r>
              <a:rPr lang="cs-CZ" sz="1600" dirty="0"/>
              <a:t> na bázi alkaloidů, cyklické a lineární peptidy a lipopolysacharidy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2.) Podle </a:t>
            </a:r>
            <a:r>
              <a:rPr lang="cs-CZ" sz="1600" dirty="0"/>
              <a:t>biologické aktivity</a:t>
            </a:r>
          </a:p>
          <a:p>
            <a:r>
              <a:rPr lang="cs-CZ" sz="1600" dirty="0" err="1"/>
              <a:t>hepatotoxiny</a:t>
            </a:r>
            <a:r>
              <a:rPr lang="cs-CZ" sz="1600" dirty="0"/>
              <a:t> (toxické pro činnost jater),</a:t>
            </a:r>
          </a:p>
          <a:p>
            <a:r>
              <a:rPr lang="cs-CZ" sz="1600" dirty="0"/>
              <a:t>neurotoxiny (toxický účinek na nervový systém),</a:t>
            </a:r>
          </a:p>
          <a:p>
            <a:r>
              <a:rPr lang="cs-CZ" sz="1600" dirty="0" err="1"/>
              <a:t>imunotoxiny</a:t>
            </a:r>
            <a:r>
              <a:rPr lang="cs-CZ" sz="1600" dirty="0"/>
              <a:t> (negativně ovlivňují imunitní systém),</a:t>
            </a:r>
          </a:p>
          <a:p>
            <a:r>
              <a:rPr lang="cs-CZ" sz="1600" dirty="0" err="1"/>
              <a:t>imunomodulanty</a:t>
            </a:r>
            <a:r>
              <a:rPr lang="cs-CZ" sz="1600" dirty="0"/>
              <a:t> (alergenní vliv, podnícení závažnějších autoimunitních chorob, a podobně),</a:t>
            </a:r>
          </a:p>
          <a:p>
            <a:r>
              <a:rPr lang="cs-CZ" sz="1600" dirty="0"/>
              <a:t>mutageny a </a:t>
            </a:r>
            <a:r>
              <a:rPr lang="cs-CZ" sz="1600" dirty="0" err="1"/>
              <a:t>genotoxiny</a:t>
            </a:r>
            <a:r>
              <a:rPr lang="cs-CZ" sz="1600" dirty="0"/>
              <a:t> (způsobují mutace DNA, často schopné vyvolat rakovinu),</a:t>
            </a:r>
          </a:p>
          <a:p>
            <a:r>
              <a:rPr lang="cs-CZ" sz="1600" dirty="0" err="1"/>
              <a:t>embryotoxiny</a:t>
            </a:r>
            <a:r>
              <a:rPr lang="cs-CZ" sz="1600" dirty="0"/>
              <a:t> (toxické pro embryo),</a:t>
            </a:r>
          </a:p>
          <a:p>
            <a:r>
              <a:rPr lang="cs-CZ" sz="1600" dirty="0"/>
              <a:t>cytotoxiny (toxické pro buňky bakterií, řas či např. lidské buňky)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en-US" sz="1600" dirty="0"/>
              <a:t>nodularin, </a:t>
            </a:r>
            <a:r>
              <a:rPr lang="en-US" sz="1600" dirty="0" err="1"/>
              <a:t>mikrocistin</a:t>
            </a:r>
            <a:r>
              <a:rPr lang="en-US" sz="1600" dirty="0"/>
              <a:t> = </a:t>
            </a:r>
            <a:r>
              <a:rPr lang="en-US" sz="1600" dirty="0" err="1"/>
              <a:t>hepatotoxiny</a:t>
            </a:r>
            <a:r>
              <a:rPr lang="en-US" sz="1600" dirty="0"/>
              <a:t> (</a:t>
            </a:r>
            <a:r>
              <a:rPr lang="en-US" sz="1600" dirty="0" err="1" smtClean="0"/>
              <a:t>po</a:t>
            </a:r>
            <a:r>
              <a:rPr lang="cs-CZ" sz="1600" dirty="0" smtClean="0"/>
              <a:t>š</a:t>
            </a:r>
            <a:r>
              <a:rPr lang="en-US" sz="1600" dirty="0" err="1" smtClean="0"/>
              <a:t>kozuj</a:t>
            </a:r>
            <a:r>
              <a:rPr lang="cs-CZ" sz="1600" dirty="0" smtClean="0"/>
              <a:t>í</a:t>
            </a:r>
            <a:r>
              <a:rPr lang="en-US" sz="1600" dirty="0" smtClean="0"/>
              <a:t> j</a:t>
            </a:r>
            <a:r>
              <a:rPr lang="cs-CZ" sz="1600" dirty="0" smtClean="0"/>
              <a:t>á</a:t>
            </a:r>
            <a:r>
              <a:rPr lang="en-US" sz="1600" dirty="0" err="1" smtClean="0"/>
              <a:t>tra</a:t>
            </a:r>
            <a:r>
              <a:rPr lang="en-US" sz="1600" dirty="0" smtClean="0"/>
              <a:t> </a:t>
            </a:r>
            <a:r>
              <a:rPr lang="en-US" sz="1600" dirty="0" err="1" smtClean="0"/>
              <a:t>teplokrevn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cs-CZ" sz="1600" dirty="0"/>
              <a:t>ž</a:t>
            </a:r>
            <a:r>
              <a:rPr lang="en-US" sz="1600" dirty="0" err="1" smtClean="0"/>
              <a:t>ivocich</a:t>
            </a:r>
            <a:r>
              <a:rPr lang="cs-CZ" sz="1600" dirty="0" smtClean="0"/>
              <a:t>ů</a:t>
            </a:r>
            <a:r>
              <a:rPr lang="en-US" sz="1600" dirty="0" smtClean="0"/>
              <a:t>-</a:t>
            </a:r>
            <a:r>
              <a:rPr lang="en-US" sz="1600" dirty="0" err="1" smtClean="0"/>
              <a:t>strukturu</a:t>
            </a:r>
            <a:r>
              <a:rPr lang="en-US" sz="1600" dirty="0" smtClean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fci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 err="1"/>
              <a:t>anatoxiny</a:t>
            </a:r>
            <a:r>
              <a:rPr lang="en-US" sz="1600" dirty="0"/>
              <a:t> = </a:t>
            </a:r>
            <a:r>
              <a:rPr lang="en-US" sz="1600" dirty="0" err="1"/>
              <a:t>neurotoxiny</a:t>
            </a:r>
            <a:r>
              <a:rPr lang="en-US" sz="1600" dirty="0"/>
              <a:t> (</a:t>
            </a:r>
            <a:r>
              <a:rPr lang="en-US" sz="1600" dirty="0" err="1" smtClean="0"/>
              <a:t>neurotoxick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efekty</a:t>
            </a:r>
            <a:r>
              <a:rPr lang="en-US" sz="1600" dirty="0"/>
              <a:t>, </a:t>
            </a:r>
            <a:r>
              <a:rPr lang="en-US" sz="1600" dirty="0" err="1" smtClean="0"/>
              <a:t>naru</a:t>
            </a:r>
            <a:r>
              <a:rPr lang="cs-CZ" sz="1600" dirty="0" smtClean="0"/>
              <a:t>š</a:t>
            </a:r>
            <a:r>
              <a:rPr lang="en-US" sz="1600" dirty="0" err="1" smtClean="0"/>
              <a:t>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signalizace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neurony</a:t>
            </a:r>
            <a:r>
              <a:rPr lang="en-US" sz="1600" dirty="0"/>
              <a:t> a </a:t>
            </a:r>
            <a:r>
              <a:rPr lang="en-US" sz="1600" dirty="0" err="1"/>
              <a:t>svalstvem-pozor</a:t>
            </a:r>
            <a:r>
              <a:rPr lang="en-US" sz="1600" dirty="0"/>
              <a:t> - </a:t>
            </a:r>
            <a:r>
              <a:rPr lang="en-US" sz="1600" dirty="0" err="1"/>
              <a:t>i</a:t>
            </a:r>
            <a:r>
              <a:rPr lang="en-US" sz="1600" dirty="0"/>
              <a:t> u </a:t>
            </a:r>
            <a:r>
              <a:rPr lang="en-US" sz="1600" dirty="0" smtClean="0"/>
              <a:t>d</a:t>
            </a:r>
            <a:r>
              <a:rPr lang="cs-CZ" sz="1600" dirty="0" smtClean="0"/>
              <a:t>ý</a:t>
            </a:r>
            <a:r>
              <a:rPr lang="en-US" sz="1600" dirty="0" err="1" smtClean="0"/>
              <a:t>chac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sval</a:t>
            </a:r>
            <a:r>
              <a:rPr lang="cs-CZ" sz="1600" dirty="0" smtClean="0"/>
              <a:t>ů</a:t>
            </a:r>
            <a:r>
              <a:rPr lang="en-US" sz="1600" dirty="0" smtClean="0"/>
              <a:t> - </a:t>
            </a:r>
            <a:r>
              <a:rPr lang="en-US" sz="1600" dirty="0" err="1"/>
              <a:t>udušení</a:t>
            </a:r>
            <a:r>
              <a:rPr lang="en-US" sz="1600" dirty="0"/>
              <a:t>) </a:t>
            </a:r>
          </a:p>
          <a:p>
            <a:endParaRPr lang="en-US" sz="1600" dirty="0"/>
          </a:p>
          <a:p>
            <a:r>
              <a:rPr lang="en-US" sz="1600" dirty="0" err="1"/>
              <a:t>dermatotoxiny</a:t>
            </a:r>
            <a:r>
              <a:rPr lang="en-US" sz="1600" dirty="0"/>
              <a:t> (</a:t>
            </a:r>
            <a:r>
              <a:rPr lang="en-US" sz="1600" dirty="0" err="1"/>
              <a:t>zpusobuji</a:t>
            </a:r>
            <a:r>
              <a:rPr lang="en-US" sz="1600" dirty="0"/>
              <a:t> </a:t>
            </a:r>
            <a:r>
              <a:rPr lang="en-US" sz="1600" dirty="0" err="1" smtClean="0"/>
              <a:t>vyr</a:t>
            </a:r>
            <a:r>
              <a:rPr lang="cs-CZ" sz="1600" dirty="0" err="1" smtClean="0"/>
              <a:t>ážky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78237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568185" cy="506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9712" y="744125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DĚKUJI ZA POZORNOST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6457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293761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3400" b="1" dirty="0" smtClean="0"/>
              <a:t>T</a:t>
            </a:r>
            <a:r>
              <a:rPr lang="en-US" sz="3400" b="1" dirty="0" err="1" smtClean="0"/>
              <a:t>oxin</a:t>
            </a:r>
            <a:r>
              <a:rPr lang="en-US" sz="3400" b="1" dirty="0" smtClean="0"/>
              <a:t> </a:t>
            </a:r>
            <a:r>
              <a:rPr lang="cs-CZ" sz="3400" b="1" dirty="0" smtClean="0"/>
              <a:t>je </a:t>
            </a:r>
            <a:r>
              <a:rPr lang="en-US" sz="3400" b="1" dirty="0" err="1" smtClean="0"/>
              <a:t>složen</a:t>
            </a:r>
            <a:r>
              <a:rPr lang="en-US" sz="3400" b="1" dirty="0" smtClean="0"/>
              <a:t> z</a:t>
            </a:r>
            <a:r>
              <a:rPr lang="cs-CZ" sz="3400" b="1" dirty="0" smtClean="0"/>
              <a:t>e</a:t>
            </a:r>
            <a:r>
              <a:rPr lang="en-US" sz="3400" b="1" dirty="0" smtClean="0"/>
              <a:t> </a:t>
            </a:r>
            <a:r>
              <a:rPr lang="en-US" sz="3400" b="1" dirty="0" err="1"/>
              <a:t>dvou</a:t>
            </a:r>
            <a:r>
              <a:rPr lang="en-US" sz="3400" b="1" dirty="0"/>
              <a:t> </a:t>
            </a:r>
            <a:r>
              <a:rPr lang="en-US" sz="3400" b="1" dirty="0" err="1" smtClean="0"/>
              <a:t>domén</a:t>
            </a:r>
            <a:endParaRPr lang="cs-CZ" sz="3400" b="1" dirty="0" smtClean="0"/>
          </a:p>
          <a:p>
            <a:pPr marL="0" indent="0">
              <a:buNone/>
            </a:pPr>
            <a:endParaRPr lang="cs-CZ" sz="3400" dirty="0" smtClean="0"/>
          </a:p>
          <a:p>
            <a:r>
              <a:rPr lang="cs-CZ" sz="3400" dirty="0"/>
              <a:t>A </a:t>
            </a:r>
            <a:r>
              <a:rPr lang="cs-CZ" sz="3400" dirty="0" err="1"/>
              <a:t>a</a:t>
            </a:r>
            <a:r>
              <a:rPr lang="cs-CZ" sz="3400" dirty="0"/>
              <a:t> B </a:t>
            </a:r>
            <a:r>
              <a:rPr lang="cs-CZ" sz="3400" dirty="0" smtClean="0"/>
              <a:t>doména</a:t>
            </a:r>
          </a:p>
          <a:p>
            <a:r>
              <a:rPr lang="cs-CZ" sz="3400" dirty="0"/>
              <a:t>A….. </a:t>
            </a:r>
            <a:r>
              <a:rPr lang="cs-CZ" sz="3400" dirty="0" smtClean="0"/>
              <a:t>katalytická </a:t>
            </a:r>
            <a:r>
              <a:rPr lang="cs-CZ" sz="3400" dirty="0" err="1"/>
              <a:t>fce</a:t>
            </a:r>
            <a:r>
              <a:rPr lang="cs-CZ" sz="3400" dirty="0"/>
              <a:t> (</a:t>
            </a:r>
            <a:r>
              <a:rPr lang="cs-CZ" sz="3400" dirty="0" smtClean="0"/>
              <a:t>modifikace </a:t>
            </a:r>
            <a:r>
              <a:rPr lang="cs-CZ" sz="3400" dirty="0"/>
              <a:t>proteinů </a:t>
            </a:r>
            <a:r>
              <a:rPr lang="cs-CZ" sz="3400" dirty="0" smtClean="0"/>
              <a:t>hostitele)</a:t>
            </a:r>
          </a:p>
          <a:p>
            <a:r>
              <a:rPr lang="en-US" sz="3400" dirty="0" err="1"/>
              <a:t>např</a:t>
            </a:r>
            <a:r>
              <a:rPr lang="en-US" sz="3400" dirty="0"/>
              <a:t>: </a:t>
            </a:r>
            <a:r>
              <a:rPr lang="en-US" sz="3400" dirty="0" err="1"/>
              <a:t>glykosylace</a:t>
            </a:r>
            <a:r>
              <a:rPr lang="en-US" sz="3400" dirty="0"/>
              <a:t>, </a:t>
            </a:r>
            <a:r>
              <a:rPr lang="en-US" sz="3400" dirty="0" err="1"/>
              <a:t>proteolýza</a:t>
            </a:r>
            <a:r>
              <a:rPr lang="en-US" sz="3400" dirty="0"/>
              <a:t>, </a:t>
            </a:r>
            <a:r>
              <a:rPr lang="en-US" sz="3400" dirty="0" err="1"/>
              <a:t>nekovalentní</a:t>
            </a:r>
            <a:r>
              <a:rPr lang="en-US" sz="3400" dirty="0"/>
              <a:t> </a:t>
            </a:r>
            <a:r>
              <a:rPr lang="en-US" sz="3400" dirty="0" err="1" smtClean="0"/>
              <a:t>modifikace</a:t>
            </a:r>
            <a:endParaRPr lang="cs-CZ" sz="3400" dirty="0" smtClean="0"/>
          </a:p>
          <a:p>
            <a:endParaRPr lang="en-US" sz="3400" dirty="0"/>
          </a:p>
          <a:p>
            <a:r>
              <a:rPr lang="cs-CZ" sz="3400" dirty="0"/>
              <a:t>B….. </a:t>
            </a:r>
            <a:r>
              <a:rPr lang="cs-CZ" sz="3400" dirty="0" smtClean="0"/>
              <a:t>vazebná doména</a:t>
            </a:r>
          </a:p>
          <a:p>
            <a:r>
              <a:rPr lang="pl-PL" sz="3400" dirty="0"/>
              <a:t>když </a:t>
            </a:r>
            <a:r>
              <a:rPr lang="pl-PL" sz="3400" dirty="0" smtClean="0"/>
              <a:t>domény </a:t>
            </a:r>
            <a:r>
              <a:rPr lang="pl-PL" sz="3400" dirty="0"/>
              <a:t>oddělíme, samotná A </a:t>
            </a:r>
            <a:r>
              <a:rPr lang="pl-PL" sz="3400" dirty="0" smtClean="0"/>
              <a:t>doména </a:t>
            </a:r>
            <a:r>
              <a:rPr lang="pl-PL" sz="3400" dirty="0"/>
              <a:t>je </a:t>
            </a:r>
            <a:r>
              <a:rPr lang="pl-PL" sz="3400" dirty="0" smtClean="0"/>
              <a:t>toxická, </a:t>
            </a:r>
            <a:r>
              <a:rPr lang="pl-PL" sz="3400" dirty="0"/>
              <a:t>ale nedostane se do </a:t>
            </a:r>
            <a:r>
              <a:rPr lang="pl-PL" sz="3400" dirty="0" smtClean="0"/>
              <a:t>buňky</a:t>
            </a:r>
            <a:endParaRPr lang="pl-PL" sz="3400" dirty="0"/>
          </a:p>
          <a:p>
            <a:endParaRPr lang="en-US" sz="3400" dirty="0"/>
          </a:p>
          <a:p>
            <a:r>
              <a:rPr lang="pl-PL" sz="3400" dirty="0"/>
              <a:t>B </a:t>
            </a:r>
            <a:r>
              <a:rPr lang="pl-PL" sz="3400" dirty="0" smtClean="0"/>
              <a:t>doména </a:t>
            </a:r>
            <a:r>
              <a:rPr lang="pl-PL" sz="3400" dirty="0"/>
              <a:t>je </a:t>
            </a:r>
            <a:r>
              <a:rPr lang="pl-PL" sz="3400" dirty="0" smtClean="0"/>
              <a:t>schopná se </a:t>
            </a:r>
            <a:r>
              <a:rPr lang="pl-PL" sz="3400" dirty="0"/>
              <a:t>do </a:t>
            </a:r>
            <a:r>
              <a:rPr lang="pl-PL" sz="3400" dirty="0" smtClean="0"/>
              <a:t>buňky dostat</a:t>
            </a:r>
            <a:r>
              <a:rPr lang="pl-PL" sz="3400" dirty="0"/>
              <a:t>, ale </a:t>
            </a:r>
            <a:r>
              <a:rPr lang="pl-PL" sz="3400" dirty="0" smtClean="0"/>
              <a:t>není </a:t>
            </a:r>
            <a:r>
              <a:rPr lang="pl-PL" sz="3400" dirty="0"/>
              <a:t>nijak toxická </a:t>
            </a:r>
          </a:p>
          <a:p>
            <a:endParaRPr lang="en-US" sz="3400" dirty="0"/>
          </a:p>
          <a:p>
            <a:r>
              <a:rPr lang="en-US" sz="3400" dirty="0" err="1" smtClean="0"/>
              <a:t>existuje</a:t>
            </a:r>
            <a:r>
              <a:rPr lang="cs-CZ" sz="3400" dirty="0" smtClean="0"/>
              <a:t> zde</a:t>
            </a:r>
            <a:r>
              <a:rPr lang="en-US" sz="3400" dirty="0" smtClean="0"/>
              <a:t> </a:t>
            </a:r>
            <a:r>
              <a:rPr lang="en-US" sz="3400" dirty="0" err="1"/>
              <a:t>také</a:t>
            </a:r>
            <a:r>
              <a:rPr lang="en-US" sz="3400" dirty="0"/>
              <a:t> </a:t>
            </a:r>
            <a:r>
              <a:rPr lang="en-US" sz="3400" dirty="0" err="1" smtClean="0"/>
              <a:t>transloka</a:t>
            </a:r>
            <a:r>
              <a:rPr lang="cs-CZ" sz="3400" dirty="0" smtClean="0"/>
              <a:t>ční</a:t>
            </a:r>
            <a:r>
              <a:rPr lang="en-US" sz="3400" dirty="0" smtClean="0"/>
              <a:t> </a:t>
            </a:r>
            <a:r>
              <a:rPr lang="en-US" sz="3400" dirty="0" err="1" smtClean="0"/>
              <a:t>dom</a:t>
            </a:r>
            <a:r>
              <a:rPr lang="cs-CZ" sz="3400" dirty="0" smtClean="0"/>
              <a:t>é</a:t>
            </a:r>
            <a:r>
              <a:rPr lang="en-US" sz="3400" dirty="0" err="1" smtClean="0"/>
              <a:t>na</a:t>
            </a:r>
            <a:r>
              <a:rPr lang="en-US" sz="3400" dirty="0" smtClean="0"/>
              <a:t> </a:t>
            </a:r>
            <a:r>
              <a:rPr lang="en-US" sz="3400" dirty="0"/>
              <a:t>- </a:t>
            </a:r>
            <a:r>
              <a:rPr lang="en-US" sz="3400" dirty="0" err="1"/>
              <a:t>inzerce</a:t>
            </a:r>
            <a:r>
              <a:rPr lang="en-US" sz="3400" dirty="0"/>
              <a:t> </a:t>
            </a:r>
            <a:r>
              <a:rPr lang="en-US" sz="3400" dirty="0" err="1"/>
              <a:t>toxinu</a:t>
            </a:r>
            <a:r>
              <a:rPr lang="en-US" sz="3400" dirty="0"/>
              <a:t> </a:t>
            </a:r>
            <a:r>
              <a:rPr lang="en-US" sz="3400" dirty="0" err="1"/>
              <a:t>pomoci</a:t>
            </a:r>
            <a:r>
              <a:rPr lang="en-US" sz="3400" dirty="0"/>
              <a:t> </a:t>
            </a:r>
            <a:r>
              <a:rPr lang="en-US" sz="3400" dirty="0" err="1"/>
              <a:t>endozomu</a:t>
            </a:r>
            <a:r>
              <a:rPr lang="en-US" sz="3400" dirty="0"/>
              <a:t> </a:t>
            </a:r>
            <a:endParaRPr lang="cs-CZ" sz="3400" dirty="0" smtClean="0"/>
          </a:p>
          <a:p>
            <a:pPr marL="0" indent="0">
              <a:buNone/>
            </a:pPr>
            <a:r>
              <a:rPr lang="cs-CZ" sz="3400" dirty="0"/>
              <a:t> </a:t>
            </a:r>
            <a:r>
              <a:rPr lang="cs-CZ" sz="3400" dirty="0" smtClean="0"/>
              <a:t>       </a:t>
            </a:r>
            <a:r>
              <a:rPr lang="en-US" sz="3400" dirty="0" smtClean="0"/>
              <a:t>(=</a:t>
            </a:r>
            <a:r>
              <a:rPr lang="cs-CZ" sz="3400" dirty="0" smtClean="0"/>
              <a:t> </a:t>
            </a:r>
            <a:r>
              <a:rPr lang="en-US" sz="3400" dirty="0" smtClean="0"/>
              <a:t>toxin </a:t>
            </a:r>
            <a:r>
              <a:rPr lang="cs-CZ" sz="3400" dirty="0" smtClean="0"/>
              <a:t>díky tomu </a:t>
            </a:r>
            <a:r>
              <a:rPr lang="en-US" sz="3400" dirty="0" smtClean="0"/>
              <a:t>l</a:t>
            </a:r>
            <a:r>
              <a:rPr lang="cs-CZ" sz="3400" dirty="0" smtClean="0"/>
              <a:t>é</a:t>
            </a:r>
            <a:r>
              <a:rPr lang="en-US" sz="3400" dirty="0" err="1" smtClean="0"/>
              <a:t>pe</a:t>
            </a:r>
            <a:r>
              <a:rPr lang="en-US" sz="3400" dirty="0" smtClean="0"/>
              <a:t> </a:t>
            </a:r>
            <a:r>
              <a:rPr lang="en-US" sz="3400" dirty="0" err="1" smtClean="0"/>
              <a:t>pronik</a:t>
            </a:r>
            <a:r>
              <a:rPr lang="cs-CZ" sz="3400" dirty="0" smtClean="0"/>
              <a:t>á</a:t>
            </a:r>
            <a:r>
              <a:rPr lang="en-US" sz="3400" dirty="0" smtClean="0"/>
              <a:t> </a:t>
            </a:r>
            <a:r>
              <a:rPr lang="en-US" sz="3400" dirty="0"/>
              <a:t>do </a:t>
            </a:r>
            <a:r>
              <a:rPr lang="en-US" sz="3400" dirty="0" err="1" smtClean="0"/>
              <a:t>cytoplasmy</a:t>
            </a:r>
            <a:r>
              <a:rPr lang="cs-CZ" sz="3400" dirty="0"/>
              <a:t>)</a:t>
            </a:r>
            <a:endParaRPr lang="en-US" sz="3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3830310"/>
            <a:ext cx="3225540" cy="254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77" y="3710641"/>
            <a:ext cx="3219175" cy="28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63093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011733" y="6338445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0789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smtClean="0"/>
              <a:t>Vstup toxinů do cílové buňky</a:t>
            </a:r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smtClean="0"/>
              <a:t>Dva mechanizmy vstupu přes membránu: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1) přímý vstup po vazbě B jednotky na receptor a vytvoření póru v</a:t>
            </a:r>
          </a:p>
          <a:p>
            <a:pPr marL="0" indent="0">
              <a:buNone/>
            </a:pPr>
            <a:r>
              <a:rPr lang="cs-CZ" sz="1600" dirty="0" smtClean="0"/>
              <a:t>     membráně pro transport A podjednotky do CPL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2) vazba A+B komplexu na receptor, ten zprostředkuje endocytózu</a:t>
            </a:r>
          </a:p>
          <a:p>
            <a:r>
              <a:rPr lang="cs-CZ" sz="1600" dirty="0" smtClean="0"/>
              <a:t>uvnitř</a:t>
            </a:r>
            <a:r>
              <a:rPr lang="cs-CZ" sz="1600" dirty="0"/>
              <a:t> </a:t>
            </a:r>
            <a:r>
              <a:rPr lang="cs-CZ" sz="1600" dirty="0" err="1" smtClean="0"/>
              <a:t>endozomu</a:t>
            </a:r>
            <a:r>
              <a:rPr lang="cs-CZ" sz="1600" dirty="0" smtClean="0"/>
              <a:t> přibývá H+ iontů a okyseluje se, to vede k oddělení jednotek</a:t>
            </a:r>
          </a:p>
          <a:p>
            <a:r>
              <a:rPr lang="cs-CZ" sz="1600" dirty="0" smtClean="0"/>
              <a:t>B podjednotka následně napomáhá průniku A jednotky</a:t>
            </a:r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dirty="0"/>
              <a:t>n</a:t>
            </a:r>
            <a:r>
              <a:rPr lang="cs-CZ" sz="1600" dirty="0" smtClean="0"/>
              <a:t>ěkteré toxiny vstupují oběma cestami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odobná enzymatická </a:t>
            </a:r>
            <a:r>
              <a:rPr lang="cs-CZ" sz="1600" dirty="0" err="1" smtClean="0"/>
              <a:t>fce</a:t>
            </a:r>
            <a:r>
              <a:rPr lang="cs-CZ" sz="1600" dirty="0" smtClean="0"/>
              <a:t> nemusí znamenat stejnou cestu vstupu</a:t>
            </a:r>
          </a:p>
          <a:p>
            <a:r>
              <a:rPr lang="cs-CZ" sz="1600" dirty="0" smtClean="0"/>
              <a:t>př. </a:t>
            </a:r>
            <a:r>
              <a:rPr lang="cs-CZ" sz="1600" dirty="0" err="1" smtClean="0"/>
              <a:t>anthrax</a:t>
            </a:r>
            <a:r>
              <a:rPr lang="cs-CZ" sz="1600" dirty="0" smtClean="0"/>
              <a:t> a </a:t>
            </a:r>
            <a:r>
              <a:rPr lang="cs-CZ" sz="1600" dirty="0" err="1" smtClean="0"/>
              <a:t>adenylát</a:t>
            </a:r>
            <a:r>
              <a:rPr lang="cs-CZ" sz="1600" dirty="0" smtClean="0"/>
              <a:t> </a:t>
            </a:r>
            <a:r>
              <a:rPr lang="cs-CZ" sz="1600" dirty="0" err="1" smtClean="0"/>
              <a:t>cykláza</a:t>
            </a:r>
            <a:r>
              <a:rPr lang="cs-CZ" sz="1600" dirty="0" smtClean="0"/>
              <a:t> </a:t>
            </a:r>
            <a:r>
              <a:rPr lang="cs-CZ" sz="1600" i="1" dirty="0" err="1" smtClean="0"/>
              <a:t>Bordetella</a:t>
            </a:r>
            <a:r>
              <a:rPr lang="cs-CZ" sz="1600" i="1" dirty="0" smtClean="0"/>
              <a:t> pertusis </a:t>
            </a:r>
            <a:r>
              <a:rPr lang="cs-CZ" sz="1600" dirty="0" smtClean="0"/>
              <a:t>- obojí katalyzují produkci</a:t>
            </a:r>
          </a:p>
          <a:p>
            <a:pPr marL="0" indent="0">
              <a:buNone/>
            </a:pPr>
            <a:r>
              <a:rPr lang="cs-CZ" sz="1600" dirty="0" smtClean="0"/>
              <a:t>         </a:t>
            </a:r>
            <a:r>
              <a:rPr lang="cs-CZ" sz="1600" dirty="0" err="1" smtClean="0"/>
              <a:t>cAMP</a:t>
            </a:r>
            <a:r>
              <a:rPr lang="cs-CZ" sz="1600" dirty="0" smtClean="0"/>
              <a:t> z rezerv ATP, ale </a:t>
            </a:r>
            <a:r>
              <a:rPr lang="cs-CZ" sz="1600" dirty="0" err="1" smtClean="0"/>
              <a:t>anthrax</a:t>
            </a:r>
            <a:r>
              <a:rPr lang="cs-CZ" sz="1600" dirty="0" smtClean="0"/>
              <a:t> vstupuje receptorem</a:t>
            </a:r>
          </a:p>
        </p:txBody>
      </p:sp>
    </p:spTree>
    <p:extLst>
      <p:ext uri="{BB962C8B-B14F-4D97-AF65-F5344CB8AC3E}">
        <p14:creationId xmlns:p14="http://schemas.microsoft.com/office/powerpoint/2010/main" val="363295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1684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Póry formující </a:t>
            </a:r>
            <a:r>
              <a:rPr lang="cs-CZ" sz="1600" b="1" dirty="0" smtClean="0"/>
              <a:t>toxiny</a:t>
            </a:r>
          </a:p>
          <a:p>
            <a:r>
              <a:rPr lang="en-US" sz="1600" dirty="0" err="1" smtClean="0"/>
              <a:t>nejpo</a:t>
            </a:r>
            <a:r>
              <a:rPr lang="cs-CZ" sz="1600" dirty="0" smtClean="0"/>
              <a:t>č</a:t>
            </a:r>
            <a:r>
              <a:rPr lang="en-US" sz="1600" dirty="0" err="1" smtClean="0"/>
              <a:t>etn</a:t>
            </a:r>
            <a:r>
              <a:rPr lang="cs-CZ" sz="1600" dirty="0" smtClean="0"/>
              <a:t>ě</a:t>
            </a:r>
            <a:r>
              <a:rPr lang="en-US" sz="1600" dirty="0" smtClean="0"/>
              <a:t>j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skupina</a:t>
            </a:r>
            <a:r>
              <a:rPr lang="en-US" sz="1600" dirty="0"/>
              <a:t> </a:t>
            </a:r>
            <a:r>
              <a:rPr lang="en-US" sz="1600" dirty="0" err="1"/>
              <a:t>toxinů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sobují</a:t>
            </a:r>
            <a:r>
              <a:rPr lang="en-US" sz="1600" dirty="0" smtClean="0"/>
              <a:t> </a:t>
            </a:r>
            <a:r>
              <a:rPr lang="en-US" sz="1600" dirty="0" err="1"/>
              <a:t>póry</a:t>
            </a:r>
            <a:r>
              <a:rPr lang="en-US" sz="1600" dirty="0"/>
              <a:t> u </a:t>
            </a:r>
            <a:r>
              <a:rPr lang="en-US" sz="1600" dirty="0" err="1"/>
              <a:t>rostlin</a:t>
            </a:r>
            <a:r>
              <a:rPr lang="en-US" sz="1600" dirty="0"/>
              <a:t>, </a:t>
            </a:r>
            <a:r>
              <a:rPr lang="cs-CZ" sz="1600" dirty="0" smtClean="0"/>
              <a:t>ž</a:t>
            </a:r>
            <a:r>
              <a:rPr lang="en-US" sz="1600" dirty="0" err="1" smtClean="0"/>
              <a:t>ivo</a:t>
            </a:r>
            <a:r>
              <a:rPr lang="cs-CZ" sz="1600" dirty="0" smtClean="0"/>
              <a:t>č</a:t>
            </a:r>
            <a:r>
              <a:rPr lang="en-US" sz="1600" dirty="0" err="1" smtClean="0"/>
              <a:t>ich</a:t>
            </a:r>
            <a:r>
              <a:rPr lang="cs-CZ" sz="1600" dirty="0" smtClean="0"/>
              <a:t>ů</a:t>
            </a:r>
            <a:endParaRPr lang="cs-CZ" sz="1600" dirty="0"/>
          </a:p>
          <a:p>
            <a:r>
              <a:rPr lang="cs-CZ" sz="1600" dirty="0" smtClean="0"/>
              <a:t>tím dojde k narušení</a:t>
            </a:r>
            <a:r>
              <a:rPr lang="en-US" sz="1600" dirty="0" smtClean="0"/>
              <a:t> </a:t>
            </a:r>
            <a:r>
              <a:rPr lang="cs-CZ" sz="1600" dirty="0"/>
              <a:t> </a:t>
            </a:r>
            <a:r>
              <a:rPr lang="en-US" sz="1600" dirty="0" err="1" smtClean="0"/>
              <a:t>membr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y</a:t>
            </a:r>
            <a:endParaRPr lang="en-US" sz="1600" dirty="0"/>
          </a:p>
          <a:p>
            <a:endParaRPr lang="en-US" sz="1600" dirty="0"/>
          </a:p>
          <a:p>
            <a:r>
              <a:rPr lang="cs-CZ" sz="1600" dirty="0" smtClean="0"/>
              <a:t>pór </a:t>
            </a:r>
            <a:r>
              <a:rPr lang="en-US" sz="1600" dirty="0" smtClean="0"/>
              <a:t>je </a:t>
            </a:r>
            <a:r>
              <a:rPr lang="en-US" sz="1600" dirty="0" err="1" smtClean="0"/>
              <a:t>tvo</a:t>
            </a:r>
            <a:r>
              <a:rPr lang="cs-CZ" sz="1600" dirty="0" smtClean="0"/>
              <a:t>ř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/>
              <a:t>podjednotkami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isedaj</a:t>
            </a:r>
            <a:r>
              <a:rPr lang="cs-CZ" sz="1600" dirty="0" smtClean="0"/>
              <a:t>í</a:t>
            </a:r>
            <a:r>
              <a:rPr lang="en-US" sz="1600" dirty="0" smtClean="0"/>
              <a:t>c</a:t>
            </a:r>
            <a:r>
              <a:rPr lang="cs-CZ" sz="1600" dirty="0" smtClean="0"/>
              <a:t>í</a:t>
            </a:r>
            <a:r>
              <a:rPr lang="en-US" sz="1600" dirty="0" smtClean="0"/>
              <a:t>mi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membr</a:t>
            </a:r>
            <a:r>
              <a:rPr lang="cs-CZ" sz="1600" dirty="0" smtClean="0"/>
              <a:t>á</a:t>
            </a:r>
            <a:r>
              <a:rPr lang="en-US" sz="1600" dirty="0" smtClean="0"/>
              <a:t>nu</a:t>
            </a:r>
            <a:endParaRPr lang="cs-CZ" sz="1600" dirty="0" smtClean="0"/>
          </a:p>
          <a:p>
            <a:r>
              <a:rPr lang="cs-CZ" sz="1600" dirty="0" smtClean="0"/>
              <a:t>tak </a:t>
            </a:r>
            <a:r>
              <a:rPr lang="en-US" sz="1600" dirty="0" smtClean="0"/>
              <a:t> </a:t>
            </a:r>
            <a:r>
              <a:rPr lang="en-US" sz="1600" dirty="0" err="1"/>
              <a:t>vznikne</a:t>
            </a:r>
            <a:r>
              <a:rPr lang="en-US" sz="1600" dirty="0"/>
              <a:t> </a:t>
            </a:r>
            <a:r>
              <a:rPr lang="en-US" sz="1600" dirty="0" err="1"/>
              <a:t>komplex</a:t>
            </a:r>
            <a:r>
              <a:rPr lang="en-US" sz="1600" dirty="0"/>
              <a:t> </a:t>
            </a:r>
            <a:r>
              <a:rPr lang="cs-CZ" sz="1600" dirty="0" smtClean="0"/>
              <a:t>, dojde ke z</a:t>
            </a:r>
            <a:r>
              <a:rPr lang="en-US" sz="1600" dirty="0" err="1" smtClean="0"/>
              <a:t>měn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konformace</a:t>
            </a:r>
            <a:r>
              <a:rPr lang="cs-CZ" sz="1600" dirty="0" smtClean="0"/>
              <a:t> proteinu a vznikne pór</a:t>
            </a:r>
          </a:p>
          <a:p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904"/>
            <a:ext cx="9120604" cy="438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6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7538"/>
            <a:ext cx="4320480" cy="38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" y="1916832"/>
            <a:ext cx="4571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2479" y="426556"/>
            <a:ext cx="8748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dominují</a:t>
            </a:r>
            <a:r>
              <a:rPr lang="en-US" sz="1600" dirty="0" smtClean="0"/>
              <a:t> </a:t>
            </a:r>
            <a:r>
              <a:rPr lang="cs-CZ" sz="1600" dirty="0" smtClean="0"/>
              <a:t>dvě </a:t>
            </a:r>
            <a:r>
              <a:rPr lang="pt-BR" sz="1600" dirty="0" smtClean="0"/>
              <a:t>podskupiny </a:t>
            </a:r>
            <a:r>
              <a:rPr lang="cs-CZ" sz="1600" dirty="0" smtClean="0"/>
              <a:t>proteinové konformace</a:t>
            </a:r>
            <a:r>
              <a:rPr lang="pt-BR" sz="1600" dirty="0" smtClean="0"/>
              <a:t>- alfa a beta (alfa helix, beta list)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65115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b="1" dirty="0" smtClean="0"/>
              <a:t>Póry formující toxiny</a:t>
            </a:r>
            <a:br>
              <a:rPr lang="cs-CZ" sz="1800" b="1" dirty="0" smtClean="0"/>
            </a:br>
            <a:endParaRPr lang="cs-CZ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56" y="1600200"/>
            <a:ext cx="52574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98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cs-CZ" sz="1800" b="1" dirty="0" err="1" smtClean="0"/>
              <a:t>Superantigeny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dal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skupina</a:t>
            </a:r>
            <a:r>
              <a:rPr lang="en-US" sz="1600" dirty="0"/>
              <a:t> </a:t>
            </a:r>
            <a:r>
              <a:rPr lang="en-US" sz="1600" dirty="0" err="1"/>
              <a:t>toxinů</a:t>
            </a:r>
            <a:r>
              <a:rPr lang="en-US" sz="1600" dirty="0"/>
              <a:t> </a:t>
            </a:r>
          </a:p>
          <a:p>
            <a:r>
              <a:rPr lang="cs-CZ" sz="1600" dirty="0" smtClean="0"/>
              <a:t>v</a:t>
            </a:r>
            <a:r>
              <a:rPr lang="en-US" sz="1600" dirty="0" err="1" smtClean="0"/>
              <a:t>yvol</a:t>
            </a:r>
            <a:r>
              <a:rPr lang="cs-CZ" sz="1600" dirty="0" smtClean="0"/>
              <a:t>á</a:t>
            </a:r>
            <a:r>
              <a:rPr lang="en-US" sz="1600" dirty="0" err="1" smtClean="0"/>
              <a:t>vaj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velkou</a:t>
            </a:r>
            <a:r>
              <a:rPr lang="en-US" sz="1600" dirty="0"/>
              <a:t>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err="1" smtClean="0"/>
              <a:t>movou</a:t>
            </a:r>
            <a:r>
              <a:rPr lang="en-US" sz="1600" dirty="0" smtClean="0"/>
              <a:t> </a:t>
            </a:r>
            <a:r>
              <a:rPr lang="en-US" sz="1600" dirty="0" err="1"/>
              <a:t>odezvu</a:t>
            </a:r>
            <a:r>
              <a:rPr lang="en-US" sz="1600" dirty="0"/>
              <a:t>, </a:t>
            </a:r>
            <a:r>
              <a:rPr lang="en-US" sz="1600" dirty="0" smtClean="0"/>
              <a:t>proto</a:t>
            </a:r>
            <a:r>
              <a:rPr lang="cs-CZ" sz="1600" dirty="0" smtClean="0"/>
              <a:t>ž</a:t>
            </a:r>
            <a:r>
              <a:rPr lang="en-US" sz="1600" dirty="0" smtClean="0"/>
              <a:t>e </a:t>
            </a:r>
            <a:r>
              <a:rPr lang="en-US" sz="1600" dirty="0"/>
              <a:t>se </a:t>
            </a:r>
            <a:r>
              <a:rPr lang="en-US" sz="1600" dirty="0" err="1" smtClean="0"/>
              <a:t>va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molekuly</a:t>
            </a:r>
            <a:r>
              <a:rPr lang="en-US" sz="1600" dirty="0"/>
              <a:t> MHC </a:t>
            </a:r>
            <a:r>
              <a:rPr lang="en-US" sz="1600" dirty="0" err="1" smtClean="0"/>
              <a:t>druhé</a:t>
            </a:r>
            <a:r>
              <a:rPr lang="cs-CZ" sz="1600" dirty="0" smtClean="0"/>
              <a:t> </a:t>
            </a:r>
            <a:r>
              <a:rPr lang="en-US" sz="1600" dirty="0" err="1" smtClean="0"/>
              <a:t>třídy</a:t>
            </a:r>
            <a:endParaRPr lang="cs-CZ" sz="1600" dirty="0" smtClean="0"/>
          </a:p>
          <a:p>
            <a:r>
              <a:rPr lang="en-US" sz="1600" dirty="0" smtClean="0"/>
              <a:t>mod</a:t>
            </a:r>
            <a:r>
              <a:rPr lang="cs-CZ" sz="1600" dirty="0" smtClean="0"/>
              <a:t>i</a:t>
            </a:r>
            <a:r>
              <a:rPr lang="en-US" sz="1600" dirty="0" err="1" smtClean="0"/>
              <a:t>fikuji</a:t>
            </a:r>
            <a:r>
              <a:rPr lang="en-US" sz="1600" dirty="0" smtClean="0"/>
              <a:t> </a:t>
            </a:r>
            <a:r>
              <a:rPr lang="en-US" sz="1600" dirty="0" err="1"/>
              <a:t>pomocné</a:t>
            </a:r>
            <a:r>
              <a:rPr lang="en-US" sz="1600" dirty="0"/>
              <a:t> T-</a:t>
            </a:r>
            <a:r>
              <a:rPr lang="en-US" sz="1600" dirty="0" err="1"/>
              <a:t>lymfocyty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to 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smtClean="0"/>
              <a:t>sob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imunitn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odpov</a:t>
            </a:r>
            <a:r>
              <a:rPr lang="cs-CZ" sz="1600" dirty="0" err="1" smtClean="0"/>
              <a:t>ěď</a:t>
            </a:r>
            <a:endParaRPr lang="en-US" sz="1600" dirty="0"/>
          </a:p>
          <a:p>
            <a:r>
              <a:rPr lang="en-US" sz="1600" dirty="0" smtClean="0"/>
              <a:t>nap</a:t>
            </a:r>
            <a:r>
              <a:rPr lang="cs-CZ" sz="1600" dirty="0" smtClean="0"/>
              <a:t>ř.</a:t>
            </a:r>
            <a:r>
              <a:rPr lang="en-US" sz="1600" dirty="0" smtClean="0"/>
              <a:t>  </a:t>
            </a:r>
            <a:r>
              <a:rPr lang="en-US" sz="1600" dirty="0" err="1"/>
              <a:t>syndrom</a:t>
            </a:r>
            <a:r>
              <a:rPr lang="en-US" sz="1600" dirty="0"/>
              <a:t> </a:t>
            </a:r>
            <a:r>
              <a:rPr lang="en-US" sz="1600" dirty="0" err="1" smtClean="0"/>
              <a:t>toxick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cs-CZ" sz="1600" dirty="0" err="1"/>
              <a:t>š</a:t>
            </a:r>
            <a:r>
              <a:rPr lang="en-US" sz="1600" dirty="0" err="1" smtClean="0"/>
              <a:t>oku</a:t>
            </a:r>
            <a:r>
              <a:rPr lang="cs-CZ" sz="1600" dirty="0" smtClean="0"/>
              <a:t> </a:t>
            </a:r>
            <a:r>
              <a:rPr lang="en-US" sz="1600" dirty="0" smtClean="0"/>
              <a:t>je 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smtClean="0"/>
              <a:t>sob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superantigen</a:t>
            </a:r>
            <a:r>
              <a:rPr lang="cs-CZ" sz="1600" dirty="0" err="1" smtClean="0"/>
              <a:t>em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 smtClean="0"/>
              <a:t>TSS - syndrom toxického šoku </a:t>
            </a:r>
          </a:p>
          <a:p>
            <a:r>
              <a:rPr lang="cs-CZ" sz="1600" dirty="0" smtClean="0"/>
              <a:t>reakce těla na toxiny uvolňované bakteriemi </a:t>
            </a:r>
            <a:r>
              <a:rPr lang="cs-CZ" sz="1600" i="1" dirty="0" err="1" smtClean="0"/>
              <a:t>Staphylococcus</a:t>
            </a:r>
            <a:endParaRPr lang="cs-CZ" sz="1600" i="1" dirty="0" smtClean="0"/>
          </a:p>
          <a:p>
            <a:r>
              <a:rPr lang="cs-CZ" sz="1600" dirty="0" smtClean="0"/>
              <a:t>může způsobit nutné amputace i smrt způsobenou </a:t>
            </a:r>
            <a:r>
              <a:rPr lang="cs-CZ" sz="1600" dirty="0" err="1" smtClean="0"/>
              <a:t>hypovolemickým</a:t>
            </a:r>
            <a:r>
              <a:rPr lang="cs-CZ" sz="1600" dirty="0" smtClean="0"/>
              <a:t> šokem</a:t>
            </a:r>
          </a:p>
          <a:p>
            <a:r>
              <a:rPr lang="cs-CZ" sz="1600" dirty="0" smtClean="0"/>
              <a:t>tj. náhlá porucha průtoku krve orgány a tkání</a:t>
            </a:r>
          </a:p>
          <a:p>
            <a:r>
              <a:rPr lang="cs-CZ" sz="1600" dirty="0" smtClean="0"/>
              <a:t>přestanou fungovat srdce a plíce</a:t>
            </a:r>
          </a:p>
          <a:p>
            <a:r>
              <a:rPr lang="cs-CZ" sz="1600" dirty="0" smtClean="0"/>
              <a:t>je </a:t>
            </a:r>
            <a:r>
              <a:rPr lang="cs-CZ" sz="1600" dirty="0" err="1" smtClean="0"/>
              <a:t>rel</a:t>
            </a:r>
            <a:r>
              <a:rPr lang="cs-CZ" sz="1600" dirty="0" smtClean="0"/>
              <a:t>. vzácný ale častou příčinou je nevhodné používání menstruačních tampónů</a:t>
            </a:r>
          </a:p>
          <a:p>
            <a:r>
              <a:rPr lang="cs-CZ" sz="1600" dirty="0" smtClean="0"/>
              <a:t>příznaky - vysoká horečka se zvracením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25144"/>
            <a:ext cx="4106123" cy="192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85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err="1" smtClean="0"/>
              <a:t>Superantigen</a:t>
            </a:r>
            <a:r>
              <a:rPr lang="cs-CZ" sz="1600" b="1" dirty="0" smtClean="0"/>
              <a:t> -</a:t>
            </a:r>
            <a:r>
              <a:rPr lang="en-US" sz="1600" b="1" dirty="0" smtClean="0"/>
              <a:t> mechanism</a:t>
            </a:r>
            <a:r>
              <a:rPr lang="cs-CZ" sz="1600" b="1" dirty="0" err="1" smtClean="0"/>
              <a:t>us</a:t>
            </a:r>
            <a:r>
              <a:rPr lang="en-US" sz="1600" b="1" dirty="0" smtClean="0"/>
              <a:t> </a:t>
            </a:r>
            <a:endParaRPr lang="cs-CZ" sz="1600" dirty="0" smtClean="0"/>
          </a:p>
          <a:p>
            <a:r>
              <a:rPr lang="cs-CZ" sz="1600" dirty="0" smtClean="0"/>
              <a:t>napojí se na molekulu </a:t>
            </a:r>
            <a:r>
              <a:rPr lang="en-US" sz="1600" dirty="0" smtClean="0"/>
              <a:t>MHC </a:t>
            </a:r>
            <a:r>
              <a:rPr lang="cs-CZ" sz="1600" dirty="0" smtClean="0"/>
              <a:t>buňky, která antigen má </a:t>
            </a:r>
          </a:p>
          <a:p>
            <a:r>
              <a:rPr lang="cs-CZ" sz="1600" dirty="0" smtClean="0"/>
              <a:t>tj. makrofág a  na T-buněčný receptor </a:t>
            </a:r>
            <a:r>
              <a:rPr lang="en-US" sz="1600" dirty="0" smtClean="0"/>
              <a:t>T-</a:t>
            </a:r>
            <a:r>
              <a:rPr lang="cs-CZ" sz="1600" dirty="0" smtClean="0"/>
              <a:t>lymfocytů</a:t>
            </a:r>
            <a:r>
              <a:rPr lang="en-US" sz="1600" dirty="0" smtClean="0"/>
              <a:t> </a:t>
            </a:r>
            <a:endParaRPr lang="cs-CZ" sz="1600" dirty="0" smtClean="0"/>
          </a:p>
          <a:p>
            <a:r>
              <a:rPr lang="cs-CZ" sz="1600" dirty="0" smtClean="0"/>
              <a:t>T-lymfocyty schopné účinně regulovat imunitní systém tím, že vylučují do krve </a:t>
            </a:r>
            <a:r>
              <a:rPr lang="cs-CZ" sz="1600" dirty="0" err="1" smtClean="0"/>
              <a:t>cytokiny</a:t>
            </a:r>
            <a:endParaRPr lang="cs-CZ" sz="1600" dirty="0"/>
          </a:p>
          <a:p>
            <a:r>
              <a:rPr lang="cs-CZ" sz="1600" dirty="0" err="1" smtClean="0"/>
              <a:t>superantigen</a:t>
            </a:r>
            <a:r>
              <a:rPr lang="cs-CZ" sz="1600" dirty="0" smtClean="0"/>
              <a:t> vede k masivnímu uvolnění cytokininů a </a:t>
            </a:r>
            <a:r>
              <a:rPr lang="cs-CZ" sz="1600" dirty="0" err="1" smtClean="0"/>
              <a:t>chemokininů</a:t>
            </a:r>
            <a:endParaRPr lang="cs-CZ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896544" cy="41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655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1774</Words>
  <Application>Microsoft Office PowerPoint</Application>
  <PresentationFormat>Předvádění na obrazovce (4:3)</PresentationFormat>
  <Paragraphs>240</Paragraphs>
  <Slides>28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CYTOLOGIE A MORFOLOGIE PROKARYOT 5   Struktury vybraných bakteriálních toxinů   </vt:lpstr>
      <vt:lpstr>Toxiny</vt:lpstr>
      <vt:lpstr>Prezentace aplikace PowerPoint</vt:lpstr>
      <vt:lpstr>Prezentace aplikace PowerPoint</vt:lpstr>
      <vt:lpstr>Prezentace aplikace PowerPoint</vt:lpstr>
      <vt:lpstr>Prezentace aplikace PowerPoint</vt:lpstr>
      <vt:lpstr>Póry formující toxiny </vt:lpstr>
      <vt:lpstr>Superantigeny</vt:lpstr>
      <vt:lpstr>Prezentace aplikace PowerPoint</vt:lpstr>
      <vt:lpstr>Prezentace aplikace PowerPoint</vt:lpstr>
      <vt:lpstr>Bakteriální exotoxiny </vt:lpstr>
      <vt:lpstr>Prezentace aplikace PowerPoint</vt:lpstr>
      <vt:lpstr>Bakteriální exotoxiny jako vakcíny</vt:lpstr>
      <vt:lpstr>Letalita bakteriálních exotoxinů </vt:lpstr>
      <vt:lpstr>Toxiny z Clostridií</vt:lpstr>
      <vt:lpstr>Bakteriální endotoxiny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Cyanotoxiny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Struktury vybraných bakteriálních toxinů zodpovědné za toxicitu a invazivitu 29.10.2015 1 Enzymy; peptidy způsobující póry v membráně; superantigeny</dc:title>
  <dc:creator>Iva</dc:creator>
  <cp:lastModifiedBy>Iva</cp:lastModifiedBy>
  <cp:revision>24</cp:revision>
  <dcterms:created xsi:type="dcterms:W3CDTF">2020-04-06T10:21:06Z</dcterms:created>
  <dcterms:modified xsi:type="dcterms:W3CDTF">2020-04-07T09:19:35Z</dcterms:modified>
</cp:coreProperties>
</file>