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13" r:id="rId3"/>
    <p:sldId id="271" r:id="rId4"/>
    <p:sldId id="315" r:id="rId5"/>
    <p:sldId id="328" r:id="rId6"/>
    <p:sldId id="330" r:id="rId7"/>
    <p:sldId id="329" r:id="rId8"/>
    <p:sldId id="316" r:id="rId9"/>
    <p:sldId id="317" r:id="rId10"/>
    <p:sldId id="352" r:id="rId11"/>
    <p:sldId id="336" r:id="rId12"/>
    <p:sldId id="348" r:id="rId13"/>
    <p:sldId id="338" r:id="rId14"/>
    <p:sldId id="340" r:id="rId15"/>
    <p:sldId id="354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351" r:id="rId25"/>
    <p:sldId id="341" r:id="rId26"/>
    <p:sldId id="268" r:id="rId27"/>
    <p:sldId id="269" r:id="rId28"/>
    <p:sldId id="272" r:id="rId29"/>
    <p:sldId id="345" r:id="rId30"/>
    <p:sldId id="346" r:id="rId31"/>
    <p:sldId id="273" r:id="rId32"/>
    <p:sldId id="275" r:id="rId33"/>
    <p:sldId id="342" r:id="rId34"/>
    <p:sldId id="276" r:id="rId35"/>
    <p:sldId id="277" r:id="rId36"/>
    <p:sldId id="278" r:id="rId37"/>
    <p:sldId id="280" r:id="rId38"/>
    <p:sldId id="281" r:id="rId39"/>
    <p:sldId id="283" r:id="rId40"/>
    <p:sldId id="284" r:id="rId41"/>
    <p:sldId id="285" r:id="rId42"/>
    <p:sldId id="311" r:id="rId43"/>
    <p:sldId id="286" r:id="rId44"/>
    <p:sldId id="287" r:id="rId45"/>
    <p:sldId id="290" r:id="rId46"/>
    <p:sldId id="289" r:id="rId47"/>
    <p:sldId id="347" r:id="rId48"/>
    <p:sldId id="288" r:id="rId49"/>
    <p:sldId id="291" r:id="rId50"/>
    <p:sldId id="294" r:id="rId51"/>
    <p:sldId id="349" r:id="rId52"/>
    <p:sldId id="302" r:id="rId53"/>
    <p:sldId id="296" r:id="rId54"/>
    <p:sldId id="297" r:id="rId55"/>
    <p:sldId id="298" r:id="rId56"/>
    <p:sldId id="299" r:id="rId57"/>
    <p:sldId id="301" r:id="rId58"/>
    <p:sldId id="350" r:id="rId5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611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04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30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27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99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00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05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23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24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6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980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7CEDD-9C5B-4008-83B6-3BD6684AD939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14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483768" y="429309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Taxe bakteriálních buněk</a:t>
            </a:r>
            <a:br>
              <a:rPr lang="cs-CZ" sz="2800" dirty="0">
                <a:solidFill>
                  <a:schemeClr val="bg1">
                    <a:lumMod val="50000"/>
                  </a:schemeClr>
                </a:solidFill>
              </a:rPr>
            </a:br>
            <a:endParaRPr lang="cs-CZ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99592" y="2135758"/>
            <a:ext cx="69074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/>
              <a:t>CYTOLOGIE A MORFOLOGIE PROKARYOT</a:t>
            </a:r>
          </a:p>
          <a:p>
            <a:pPr algn="ctr"/>
            <a:r>
              <a:rPr lang="cs-CZ" sz="3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0661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754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782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b="1" dirty="0" smtClean="0">
                <a:latin typeface="+mj-lt"/>
              </a:rPr>
              <a:t>Fototaxe</a:t>
            </a:r>
          </a:p>
          <a:p>
            <a:pPr marL="0" indent="0">
              <a:buNone/>
            </a:pPr>
            <a:endParaRPr lang="cs-CZ" sz="1600" b="1" dirty="0" smtClean="0">
              <a:latin typeface="+mj-lt"/>
            </a:endParaRPr>
          </a:p>
          <a:p>
            <a:r>
              <a:rPr lang="cs-CZ" sz="1600" dirty="0">
                <a:latin typeface="+mj-lt"/>
              </a:rPr>
              <a:t>p</a:t>
            </a:r>
            <a:r>
              <a:rPr lang="cs-CZ" sz="1600" dirty="0" smtClean="0">
                <a:latin typeface="+mj-lt"/>
              </a:rPr>
              <a:t>ohyb </a:t>
            </a:r>
            <a:r>
              <a:rPr lang="cs-CZ" sz="1600" dirty="0">
                <a:latin typeface="+mj-lt"/>
              </a:rPr>
              <a:t>bakterií při fototaxi je jiný než u </a:t>
            </a:r>
            <a:r>
              <a:rPr lang="cs-CZ" sz="1600" dirty="0" smtClean="0">
                <a:latin typeface="+mj-lt"/>
              </a:rPr>
              <a:t>chemotaxe</a:t>
            </a:r>
          </a:p>
          <a:p>
            <a:r>
              <a:rPr lang="cs-CZ" sz="1600" dirty="0">
                <a:latin typeface="+mj-lt"/>
              </a:rPr>
              <a:t>p</a:t>
            </a:r>
            <a:r>
              <a:rPr lang="cs-CZ" sz="1600" dirty="0" smtClean="0">
                <a:latin typeface="+mj-lt"/>
              </a:rPr>
              <a:t>ři </a:t>
            </a:r>
            <a:r>
              <a:rPr lang="cs-CZ" sz="1600" dirty="0">
                <a:latin typeface="+mj-lt"/>
              </a:rPr>
              <a:t>fototaxi je pohyb označován jako </a:t>
            </a:r>
            <a:r>
              <a:rPr lang="cs-CZ" sz="1600" dirty="0" smtClean="0">
                <a:latin typeface="+mj-lt"/>
              </a:rPr>
              <a:t>šokový</a:t>
            </a:r>
          </a:p>
          <a:p>
            <a:r>
              <a:rPr lang="cs-CZ" sz="1600" dirty="0">
                <a:latin typeface="+mj-lt"/>
              </a:rPr>
              <a:t>p</a:t>
            </a:r>
            <a:r>
              <a:rPr lang="cs-CZ" sz="1600" dirty="0" smtClean="0">
                <a:latin typeface="+mj-lt"/>
              </a:rPr>
              <a:t>okud </a:t>
            </a:r>
            <a:r>
              <a:rPr lang="cs-CZ" sz="1600" dirty="0">
                <a:latin typeface="+mj-lt"/>
              </a:rPr>
              <a:t>se buňka dostane do zastíněného místa, velmi rychle se zastaví a změní směr k </a:t>
            </a:r>
            <a:r>
              <a:rPr lang="cs-CZ" sz="1600" dirty="0" smtClean="0">
                <a:latin typeface="+mj-lt"/>
              </a:rPr>
              <a:t>osvětlenému </a:t>
            </a:r>
            <a:r>
              <a:rPr lang="cs-CZ" sz="1600" dirty="0">
                <a:latin typeface="+mj-lt"/>
              </a:rPr>
              <a:t>místu –odpověď na změnu světelných </a:t>
            </a:r>
            <a:r>
              <a:rPr lang="cs-CZ" sz="1600" dirty="0" smtClean="0">
                <a:latin typeface="+mj-lt"/>
              </a:rPr>
              <a:t>podmínek</a:t>
            </a:r>
          </a:p>
          <a:p>
            <a:r>
              <a:rPr lang="cs-CZ" sz="1600" dirty="0">
                <a:latin typeface="+mj-lt"/>
              </a:rPr>
              <a:t>b</a:t>
            </a:r>
            <a:r>
              <a:rPr lang="cs-CZ" sz="1600" dirty="0" smtClean="0">
                <a:latin typeface="+mj-lt"/>
              </a:rPr>
              <a:t>uňka </a:t>
            </a:r>
            <a:r>
              <a:rPr lang="cs-CZ" sz="1600" dirty="0">
                <a:latin typeface="+mj-lt"/>
              </a:rPr>
              <a:t>nedokáže změřit absolutní množství světla, ale velmi přesně reaguje na změnu intenzity světla(s přesností až </a:t>
            </a:r>
            <a:r>
              <a:rPr lang="cs-CZ" sz="1600" dirty="0" smtClean="0">
                <a:latin typeface="+mj-lt"/>
              </a:rPr>
              <a:t>5%)</a:t>
            </a:r>
            <a:endParaRPr lang="cs-CZ" sz="1600" baseline="-25000" dirty="0" smtClean="0">
              <a:latin typeface="+mj-lt"/>
            </a:endParaRPr>
          </a:p>
          <a:p>
            <a:r>
              <a:rPr lang="cs-CZ" sz="1600" dirty="0" smtClean="0">
                <a:latin typeface="+mj-lt"/>
              </a:rPr>
              <a:t>fototaxe je rychlejší než chemotaxe</a:t>
            </a:r>
          </a:p>
          <a:p>
            <a:r>
              <a:rPr lang="cs-CZ" sz="1600" dirty="0" smtClean="0">
                <a:latin typeface="+mj-lt"/>
              </a:rPr>
              <a:t>většina bakterií je </a:t>
            </a:r>
            <a:r>
              <a:rPr lang="cs-CZ" sz="1600" dirty="0" err="1" smtClean="0">
                <a:latin typeface="+mj-lt"/>
              </a:rPr>
              <a:t>fotofobní</a:t>
            </a:r>
            <a:r>
              <a:rPr lang="cs-CZ" sz="1600" dirty="0" smtClean="0">
                <a:latin typeface="+mj-lt"/>
              </a:rPr>
              <a:t> (kromě sinic, samozřejmě </a:t>
            </a:r>
            <a:r>
              <a:rPr lang="cs-CZ" sz="1600" dirty="0" smtClean="0">
                <a:latin typeface="+mj-lt"/>
                <a:sym typeface="Wingdings" panose="05000000000000000000" pitchFamily="2" charset="2"/>
              </a:rPr>
              <a:t></a:t>
            </a:r>
            <a:r>
              <a:rPr lang="cs-CZ" sz="1600" dirty="0" smtClean="0">
                <a:latin typeface="+mj-lt"/>
                <a:sym typeface="Wingdings" panose="05000000000000000000" pitchFamily="2" charset="2"/>
              </a:rPr>
              <a:t>)</a:t>
            </a:r>
          </a:p>
          <a:p>
            <a:r>
              <a:rPr lang="cs-CZ" sz="1600" dirty="0"/>
              <a:t>orientovaný pohyb bakterií (obvykle s bičíkem) řízený světlem</a:t>
            </a:r>
          </a:p>
          <a:p>
            <a:r>
              <a:rPr lang="cs-CZ" sz="1600" dirty="0"/>
              <a:t>pohyb není závislý na </a:t>
            </a:r>
            <a:r>
              <a:rPr lang="cs-CZ" sz="1600" dirty="0" err="1"/>
              <a:t>fototrofii</a:t>
            </a:r>
            <a:r>
              <a:rPr lang="cs-CZ" sz="1600" dirty="0"/>
              <a:t> (např. </a:t>
            </a:r>
            <a:r>
              <a:rPr lang="cs-CZ" sz="1600" dirty="0" err="1"/>
              <a:t>Isosphaera</a:t>
            </a:r>
            <a:r>
              <a:rPr lang="cs-CZ" sz="1600" dirty="0"/>
              <a:t> </a:t>
            </a:r>
            <a:r>
              <a:rPr lang="cs-CZ" sz="1600" dirty="0" err="1"/>
              <a:t>pallida</a:t>
            </a:r>
            <a:r>
              <a:rPr lang="cs-CZ" sz="1600" dirty="0"/>
              <a:t>, klouzavý pohyb, </a:t>
            </a:r>
            <a:r>
              <a:rPr lang="cs-CZ" sz="1600" dirty="0" err="1"/>
              <a:t>aerob</a:t>
            </a:r>
            <a:r>
              <a:rPr lang="cs-CZ" sz="1600" dirty="0"/>
              <a:t>, </a:t>
            </a:r>
            <a:r>
              <a:rPr lang="cs-CZ" sz="1600" dirty="0" err="1"/>
              <a:t>heterotrof</a:t>
            </a:r>
            <a:r>
              <a:rPr lang="cs-CZ" sz="1600" dirty="0"/>
              <a:t>)</a:t>
            </a:r>
          </a:p>
          <a:p>
            <a:r>
              <a:rPr lang="cs-CZ" sz="1600" dirty="0"/>
              <a:t>pozitivní a negativní fototaxe</a:t>
            </a:r>
          </a:p>
          <a:p>
            <a:r>
              <a:rPr lang="cs-CZ" sz="1600" dirty="0"/>
              <a:t>reakce buňky na světlo je závislá na druhu pigmentu (absorpční maximum při různých vlnových délkách)</a:t>
            </a:r>
          </a:p>
          <a:p>
            <a:r>
              <a:rPr lang="cs-CZ" sz="1600" dirty="0"/>
              <a:t>výsledkem může být potom „nahromadění“ buněk v místě s optimální vlnovou délkou a intenzit</a:t>
            </a:r>
          </a:p>
          <a:p>
            <a:endParaRPr lang="cs-CZ" sz="1600" dirty="0" smtClean="0">
              <a:latin typeface="+mj-lt"/>
              <a:sym typeface="Wingdings" panose="05000000000000000000" pitchFamily="2" charset="2"/>
            </a:endParaRPr>
          </a:p>
          <a:p>
            <a:endParaRPr lang="cs-CZ" sz="1600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18336"/>
            <a:ext cx="1656184" cy="197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812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11521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600" b="1" dirty="0" err="1"/>
              <a:t>fototaxe</a:t>
            </a:r>
            <a:r>
              <a:rPr lang="en-US" sz="2600" b="1" dirty="0"/>
              <a:t> </a:t>
            </a:r>
            <a:r>
              <a:rPr lang="en-US" sz="2600" b="1" dirty="0" err="1"/>
              <a:t>má</a:t>
            </a:r>
            <a:r>
              <a:rPr lang="en-US" sz="2600" b="1" dirty="0"/>
              <a:t> 2 </a:t>
            </a:r>
            <a:r>
              <a:rPr lang="en-US" sz="2600" b="1" dirty="0" err="1"/>
              <a:t>mechanismy</a:t>
            </a:r>
            <a:r>
              <a:rPr lang="en-US" sz="2600" b="1" dirty="0"/>
              <a:t> </a:t>
            </a:r>
            <a:r>
              <a:rPr lang="en-US" sz="2600" b="1" dirty="0" err="1"/>
              <a:t>spuštění</a:t>
            </a:r>
            <a:r>
              <a:rPr lang="en-US" sz="2600" b="1" dirty="0"/>
              <a:t>: </a:t>
            </a:r>
            <a:endParaRPr lang="cs-CZ" sz="2600" b="1" dirty="0" smtClean="0"/>
          </a:p>
          <a:p>
            <a:r>
              <a:rPr lang="en-US" sz="2600" dirty="0" err="1" smtClean="0"/>
              <a:t>odpověd</a:t>
            </a:r>
            <a:r>
              <a:rPr lang="en-US" sz="2600" dirty="0" smtClean="0"/>
              <a:t> </a:t>
            </a:r>
            <a:r>
              <a:rPr lang="en-US" sz="2600" dirty="0" err="1" smtClean="0"/>
              <a:t>spu</a:t>
            </a:r>
            <a:r>
              <a:rPr lang="cs-CZ" sz="2600" dirty="0" smtClean="0"/>
              <a:t>š</a:t>
            </a:r>
            <a:r>
              <a:rPr lang="en-US" sz="2600" dirty="0" err="1" smtClean="0"/>
              <a:t>tena</a:t>
            </a:r>
            <a:r>
              <a:rPr lang="en-US" sz="2600" dirty="0" smtClean="0"/>
              <a:t> </a:t>
            </a:r>
            <a:r>
              <a:rPr lang="en-US" sz="2600" dirty="0" err="1" smtClean="0"/>
              <a:t>bioenergetick</a:t>
            </a:r>
            <a:r>
              <a:rPr lang="cs-CZ" sz="2600" dirty="0" smtClean="0"/>
              <a:t>ý</a:t>
            </a:r>
            <a:r>
              <a:rPr lang="en-US" sz="2600" dirty="0" smtClean="0"/>
              <a:t>mi n</a:t>
            </a:r>
            <a:r>
              <a:rPr lang="cs-CZ" sz="2600" dirty="0" smtClean="0"/>
              <a:t>á</a:t>
            </a:r>
            <a:r>
              <a:rPr lang="en-US" sz="2600" dirty="0" err="1" smtClean="0"/>
              <a:t>sledky</a:t>
            </a:r>
            <a:r>
              <a:rPr lang="en-US" sz="2600" dirty="0" smtClean="0"/>
              <a:t> </a:t>
            </a:r>
            <a:r>
              <a:rPr lang="en-US" sz="2600" dirty="0" err="1" smtClean="0"/>
              <a:t>fotosynt</a:t>
            </a:r>
            <a:r>
              <a:rPr lang="cs-CZ" sz="2600" dirty="0" smtClean="0"/>
              <a:t>é</a:t>
            </a:r>
            <a:r>
              <a:rPr lang="en-US" sz="2600" dirty="0" err="1" smtClean="0"/>
              <a:t>zy</a:t>
            </a:r>
            <a:endParaRPr lang="en-US" sz="2600" dirty="0"/>
          </a:p>
          <a:p>
            <a:r>
              <a:rPr lang="en-US" sz="2600" dirty="0"/>
              <a:t> </a:t>
            </a:r>
            <a:r>
              <a:rPr lang="en-US" sz="2600" dirty="0" err="1"/>
              <a:t>nebo</a:t>
            </a:r>
            <a:r>
              <a:rPr lang="en-US" sz="2600" dirty="0"/>
              <a:t> </a:t>
            </a:r>
            <a:r>
              <a:rPr lang="en-US" sz="2600" dirty="0" err="1" smtClean="0"/>
              <a:t>odpov</a:t>
            </a:r>
            <a:r>
              <a:rPr lang="cs-CZ" sz="2600" dirty="0" err="1" smtClean="0"/>
              <a:t>ěď</a:t>
            </a:r>
            <a:r>
              <a:rPr lang="en-US" sz="2600" dirty="0" smtClean="0"/>
              <a:t> </a:t>
            </a:r>
            <a:r>
              <a:rPr lang="en-US" sz="2600" dirty="0" err="1" smtClean="0"/>
              <a:t>spu</a:t>
            </a:r>
            <a:r>
              <a:rPr lang="cs-CZ" sz="2600" dirty="0" smtClean="0"/>
              <a:t>š</a:t>
            </a:r>
            <a:r>
              <a:rPr lang="en-US" sz="2600" dirty="0" smtClean="0"/>
              <a:t>t</a:t>
            </a:r>
            <a:r>
              <a:rPr lang="cs-CZ" sz="2600" dirty="0" smtClean="0"/>
              <a:t>ě</a:t>
            </a:r>
            <a:r>
              <a:rPr lang="en-US" sz="2600" dirty="0" err="1" smtClean="0"/>
              <a:t>na</a:t>
            </a:r>
            <a:r>
              <a:rPr lang="en-US" sz="2600" dirty="0" smtClean="0"/>
              <a:t> </a:t>
            </a:r>
            <a:r>
              <a:rPr lang="en-US" sz="2600" dirty="0" err="1" smtClean="0"/>
              <a:t>fotoreceptory</a:t>
            </a:r>
            <a:r>
              <a:rPr lang="cs-CZ" sz="2600" dirty="0"/>
              <a:t> </a:t>
            </a:r>
            <a:r>
              <a:rPr lang="cs-CZ" sz="2600" dirty="0" smtClean="0"/>
              <a:t>- </a:t>
            </a:r>
            <a:r>
              <a:rPr lang="en-US" sz="2600" dirty="0" err="1" smtClean="0"/>
              <a:t>fotosyntetick</a:t>
            </a:r>
            <a:r>
              <a:rPr lang="cs-CZ" sz="2600" dirty="0" smtClean="0"/>
              <a:t>é</a:t>
            </a:r>
            <a:r>
              <a:rPr lang="en-US" sz="2600" dirty="0" smtClean="0"/>
              <a:t> </a:t>
            </a:r>
            <a:r>
              <a:rPr lang="en-US" sz="2600" dirty="0" err="1"/>
              <a:t>reakční</a:t>
            </a:r>
            <a:r>
              <a:rPr lang="en-US" sz="2600" dirty="0"/>
              <a:t> centrum=RC</a:t>
            </a:r>
            <a:endParaRPr lang="cs-CZ" sz="26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421957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436096" y="3861048"/>
            <a:ext cx="3707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RC </a:t>
            </a:r>
            <a:r>
              <a:rPr lang="cs-CZ" sz="1600" dirty="0" smtClean="0"/>
              <a:t>– </a:t>
            </a:r>
            <a:r>
              <a:rPr lang="cs-CZ" sz="1600" dirty="0" err="1" smtClean="0"/>
              <a:t>photosyntheti</a:t>
            </a:r>
            <a:r>
              <a:rPr lang="cs-CZ" sz="1600" dirty="0" smtClean="0"/>
              <a:t> </a:t>
            </a:r>
            <a:r>
              <a:rPr lang="cs-CZ" sz="1600" dirty="0" err="1" smtClean="0"/>
              <a:t>reaction</a:t>
            </a:r>
            <a:r>
              <a:rPr lang="cs-CZ" sz="1600" dirty="0" smtClean="0"/>
              <a:t> </a:t>
            </a:r>
            <a:r>
              <a:rPr lang="cs-CZ" sz="1600" dirty="0"/>
              <a:t>center</a:t>
            </a:r>
          </a:p>
          <a:p>
            <a:r>
              <a:rPr lang="cs-CZ" sz="1600" dirty="0"/>
              <a:t>ETC - </a:t>
            </a:r>
            <a:r>
              <a:rPr lang="cs-CZ" sz="1600" dirty="0" err="1"/>
              <a:t>electron</a:t>
            </a:r>
            <a:r>
              <a:rPr lang="cs-CZ" sz="1600" dirty="0"/>
              <a:t> </a:t>
            </a:r>
            <a:r>
              <a:rPr lang="cs-CZ" sz="1600" dirty="0" smtClean="0"/>
              <a:t>transfer </a:t>
            </a:r>
            <a:r>
              <a:rPr lang="cs-CZ" sz="1600" dirty="0" err="1" smtClean="0"/>
              <a:t>chain</a:t>
            </a:r>
            <a:endParaRPr lang="cs-CZ" sz="1600" dirty="0"/>
          </a:p>
          <a:p>
            <a:r>
              <a:rPr lang="cs-CZ" sz="1600" dirty="0"/>
              <a:t>SRI, SRII - </a:t>
            </a:r>
            <a:r>
              <a:rPr lang="cs-CZ" sz="1600" dirty="0" err="1"/>
              <a:t>photoreceptors</a:t>
            </a:r>
            <a:endParaRPr lang="cs-CZ" sz="1600" dirty="0"/>
          </a:p>
          <a:p>
            <a:r>
              <a:rPr lang="cs-CZ" sz="1600" dirty="0" err="1"/>
              <a:t>HtrI</a:t>
            </a:r>
            <a:r>
              <a:rPr lang="cs-CZ" sz="1600" dirty="0"/>
              <a:t>, </a:t>
            </a:r>
            <a:r>
              <a:rPr lang="cs-CZ" sz="1600" dirty="0" err="1"/>
              <a:t>HtrII</a:t>
            </a:r>
            <a:r>
              <a:rPr lang="cs-CZ" sz="1600" dirty="0"/>
              <a:t> </a:t>
            </a:r>
            <a:r>
              <a:rPr lang="cs-CZ" sz="1600" dirty="0" smtClean="0"/>
              <a:t>– </a:t>
            </a:r>
            <a:r>
              <a:rPr lang="cs-CZ" sz="1600" dirty="0" err="1" smtClean="0"/>
              <a:t>signal</a:t>
            </a:r>
            <a:r>
              <a:rPr lang="cs-CZ" sz="1600" dirty="0"/>
              <a:t> </a:t>
            </a:r>
            <a:r>
              <a:rPr lang="cs-CZ" sz="1600" dirty="0" err="1" smtClean="0"/>
              <a:t>transducers</a:t>
            </a:r>
            <a:endParaRPr lang="cs-CZ" sz="1600" dirty="0"/>
          </a:p>
          <a:p>
            <a:r>
              <a:rPr lang="cs-CZ" sz="1600" dirty="0"/>
              <a:t>PYP - </a:t>
            </a:r>
            <a:r>
              <a:rPr lang="cs-CZ" sz="1600" dirty="0" err="1"/>
              <a:t>photoactive</a:t>
            </a:r>
            <a:r>
              <a:rPr lang="cs-CZ" sz="1600" dirty="0"/>
              <a:t> </a:t>
            </a:r>
            <a:r>
              <a:rPr lang="cs-CZ" sz="1600" dirty="0" err="1" smtClean="0"/>
              <a:t>yellow</a:t>
            </a:r>
            <a:r>
              <a:rPr lang="cs-CZ" sz="1600" dirty="0"/>
              <a:t> </a:t>
            </a:r>
            <a:r>
              <a:rPr lang="cs-CZ" sz="1600" dirty="0" smtClean="0"/>
              <a:t>protein </a:t>
            </a:r>
          </a:p>
          <a:p>
            <a:r>
              <a:rPr lang="cs-CZ" sz="1600" dirty="0" smtClean="0"/>
              <a:t>(negativní fototaxe - </a:t>
            </a:r>
            <a:r>
              <a:rPr lang="cs-CZ" sz="1600" i="1" dirty="0" err="1" smtClean="0"/>
              <a:t>Halorhodospirum</a:t>
            </a:r>
            <a:endParaRPr lang="cs-CZ" sz="1600" i="1" dirty="0"/>
          </a:p>
          <a:p>
            <a:r>
              <a:rPr lang="cs-CZ" sz="1600" i="1" dirty="0" err="1"/>
              <a:t>halophila</a:t>
            </a:r>
            <a:r>
              <a:rPr lang="cs-CZ" sz="1600" i="1" dirty="0"/>
              <a:t>)</a:t>
            </a:r>
            <a:endParaRPr lang="cs-CZ" sz="1600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20888"/>
            <a:ext cx="53625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6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 smtClean="0"/>
              <a:t>Magnetotaxe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cs-CZ" sz="1600" dirty="0"/>
              <a:t>s</a:t>
            </a:r>
            <a:r>
              <a:rPr lang="cs-CZ" sz="1600" dirty="0" smtClean="0"/>
              <a:t>chopnost </a:t>
            </a:r>
            <a:r>
              <a:rPr lang="cs-CZ" sz="1600" dirty="0"/>
              <a:t>bakterií, jednobuněčných řas a některých prvoků orientovat se v magnetickém poli </a:t>
            </a:r>
            <a:r>
              <a:rPr lang="cs-CZ" sz="1600" dirty="0" smtClean="0"/>
              <a:t>Země</a:t>
            </a:r>
          </a:p>
          <a:p>
            <a:r>
              <a:rPr lang="cs-CZ" sz="1600" dirty="0" err="1"/>
              <a:t>m</a:t>
            </a:r>
            <a:r>
              <a:rPr lang="cs-CZ" sz="1600" dirty="0" err="1" smtClean="0"/>
              <a:t>agnetozómy</a:t>
            </a:r>
            <a:r>
              <a:rPr lang="cs-CZ" sz="1600" dirty="0" smtClean="0"/>
              <a:t>–mají </a:t>
            </a:r>
            <a:r>
              <a:rPr lang="cs-CZ" sz="1600" dirty="0"/>
              <a:t>vlastnosti permanentního dipólového </a:t>
            </a:r>
            <a:r>
              <a:rPr lang="cs-CZ" sz="1600" dirty="0" smtClean="0"/>
              <a:t>magnetu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bsahují </a:t>
            </a:r>
            <a:r>
              <a:rPr lang="cs-CZ" sz="1600" dirty="0"/>
              <a:t>feromagnetický minerál magnetit(Fe3O4) v čisté </a:t>
            </a:r>
            <a:r>
              <a:rPr lang="cs-CZ" sz="1600" dirty="0" smtClean="0"/>
              <a:t>formě</a:t>
            </a:r>
          </a:p>
          <a:p>
            <a:r>
              <a:rPr lang="cs-CZ" sz="1600" dirty="0"/>
              <a:t>b</a:t>
            </a:r>
            <a:r>
              <a:rPr lang="cs-CZ" sz="1600" dirty="0" smtClean="0"/>
              <a:t>akterie </a:t>
            </a:r>
            <a:r>
              <a:rPr lang="cs-CZ" sz="1600" dirty="0"/>
              <a:t>v sulfidických sedimentech mohou obsahovat </a:t>
            </a:r>
            <a:r>
              <a:rPr lang="cs-CZ" sz="1600" dirty="0" err="1"/>
              <a:t>greigit</a:t>
            </a:r>
            <a:r>
              <a:rPr lang="cs-CZ" sz="1600" dirty="0"/>
              <a:t> (Fe3S4) nebo pyrit (</a:t>
            </a:r>
            <a:r>
              <a:rPr lang="cs-CZ" sz="1600" dirty="0" smtClean="0"/>
              <a:t>FeS2)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elikost </a:t>
            </a:r>
            <a:r>
              <a:rPr lang="cs-CZ" sz="1600" dirty="0" err="1"/>
              <a:t>magnetozómů</a:t>
            </a:r>
            <a:r>
              <a:rPr lang="cs-CZ" sz="1600" dirty="0"/>
              <a:t>: 30-120 </a:t>
            </a:r>
            <a:r>
              <a:rPr lang="cs-CZ" sz="1600" dirty="0" err="1"/>
              <a:t>nm</a:t>
            </a:r>
            <a:r>
              <a:rPr lang="cs-CZ" sz="1600" dirty="0"/>
              <a:t>, počet: 5 -40 v </a:t>
            </a:r>
            <a:r>
              <a:rPr lang="cs-CZ" sz="1600" dirty="0" smtClean="0"/>
              <a:t>buňce</a:t>
            </a:r>
          </a:p>
          <a:p>
            <a:r>
              <a:rPr lang="cs-CZ" sz="1600" dirty="0"/>
              <a:t>m</a:t>
            </a:r>
            <a:r>
              <a:rPr lang="cs-CZ" sz="1600" dirty="0" smtClean="0"/>
              <a:t>orfologicky </a:t>
            </a:r>
            <a:r>
              <a:rPr lang="cs-CZ" sz="1600" dirty="0" smtClean="0"/>
              <a:t>různé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ohyb </a:t>
            </a:r>
            <a:r>
              <a:rPr lang="cs-CZ" sz="1600" dirty="0"/>
              <a:t>buňky je pasivní podél siločar magnetického pole Země </a:t>
            </a:r>
          </a:p>
          <a:p>
            <a:r>
              <a:rPr lang="cs-CZ" sz="1600" dirty="0"/>
              <a:t>přímým pohybem (buňky jsou „pasivně taženy) pomocí magnetické síly vznikající mezi magnetickým dipólem buňky a magnetickým polem Země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růměrná </a:t>
            </a:r>
            <a:r>
              <a:rPr lang="cs-CZ" sz="1600" dirty="0"/>
              <a:t>rychlost </a:t>
            </a:r>
            <a:r>
              <a:rPr lang="cs-CZ" sz="1600" dirty="0" err="1" smtClean="0"/>
              <a:t>magnetotaktických</a:t>
            </a:r>
            <a:r>
              <a:rPr lang="cs-CZ" sz="1600" dirty="0" smtClean="0"/>
              <a:t> bakterií </a:t>
            </a:r>
            <a:r>
              <a:rPr lang="cs-CZ" sz="1600" dirty="0"/>
              <a:t>je 150 </a:t>
            </a:r>
            <a:r>
              <a:rPr lang="el-GR" sz="1600" dirty="0"/>
              <a:t>μ</a:t>
            </a:r>
            <a:r>
              <a:rPr lang="cs-CZ" sz="1600" dirty="0"/>
              <a:t>m/s</a:t>
            </a:r>
          </a:p>
          <a:p>
            <a:endParaRPr lang="cs-CZ" sz="1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34194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05313"/>
            <a:ext cx="31813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95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76672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někdy dojde k seskupení </a:t>
            </a:r>
            <a:r>
              <a:rPr lang="cs-CZ" sz="1600" dirty="0"/>
              <a:t>koků sdružených po 10 -30 buňkách do multicelulárního útvaru obdaného společnou vrstvou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odle </a:t>
            </a:r>
            <a:r>
              <a:rPr lang="cs-CZ" sz="1600" dirty="0"/>
              <a:t>typu magnetického materiálu a vztahu ke kyslíku existují 3 základní fyziologické skupiny </a:t>
            </a:r>
            <a:r>
              <a:rPr lang="cs-CZ" sz="1600" dirty="0" err="1"/>
              <a:t>magnetotaktických</a:t>
            </a:r>
            <a:r>
              <a:rPr lang="cs-CZ" sz="1600" dirty="0"/>
              <a:t> </a:t>
            </a:r>
            <a:r>
              <a:rPr lang="cs-CZ" sz="1600" dirty="0" smtClean="0"/>
              <a:t>bakterií</a:t>
            </a:r>
          </a:p>
          <a:p>
            <a:endParaRPr lang="cs-CZ" sz="1600" dirty="0" smtClean="0"/>
          </a:p>
          <a:p>
            <a:pPr>
              <a:buAutoNum type="arabicPeriod"/>
            </a:pPr>
            <a:r>
              <a:rPr lang="cs-CZ" sz="1600" dirty="0" err="1" smtClean="0"/>
              <a:t>m</a:t>
            </a:r>
            <a:r>
              <a:rPr lang="cs-CZ" sz="1600" dirty="0" err="1" smtClean="0"/>
              <a:t>ikroaerofilní</a:t>
            </a:r>
            <a:r>
              <a:rPr lang="cs-CZ" sz="1600" dirty="0" smtClean="0"/>
              <a:t>(svrchní </a:t>
            </a:r>
            <a:r>
              <a:rPr lang="cs-CZ" sz="1600" dirty="0"/>
              <a:t>vrstva vodního sloupce) v </a:t>
            </a:r>
            <a:r>
              <a:rPr lang="cs-CZ" sz="1600" dirty="0" err="1"/>
              <a:t>magnetozómech</a:t>
            </a:r>
            <a:r>
              <a:rPr lang="cs-CZ" sz="1600" dirty="0"/>
              <a:t> </a:t>
            </a:r>
            <a:r>
              <a:rPr lang="cs-CZ" sz="1600" dirty="0" smtClean="0"/>
              <a:t>magnetit</a:t>
            </a:r>
          </a:p>
          <a:p>
            <a:pPr>
              <a:buAutoNum type="arabicPeriod"/>
            </a:pPr>
            <a:r>
              <a:rPr lang="cs-CZ" sz="1600" dirty="0" smtClean="0"/>
              <a:t>f</a:t>
            </a:r>
            <a:r>
              <a:rPr lang="cs-CZ" sz="1600" dirty="0" smtClean="0"/>
              <a:t>akultativně </a:t>
            </a:r>
            <a:r>
              <a:rPr lang="cs-CZ" sz="1600" dirty="0"/>
              <a:t>anaerobní (větší hloubky s nižší koncentrací O2) v </a:t>
            </a:r>
            <a:r>
              <a:rPr lang="cs-CZ" sz="1600" dirty="0" err="1"/>
              <a:t>magnetozómech</a:t>
            </a:r>
            <a:r>
              <a:rPr lang="cs-CZ" sz="1600" dirty="0"/>
              <a:t> </a:t>
            </a:r>
            <a:r>
              <a:rPr lang="cs-CZ" sz="1600" dirty="0" smtClean="0"/>
              <a:t>pyrit</a:t>
            </a:r>
          </a:p>
          <a:p>
            <a:pPr>
              <a:buAutoNum type="arabicPeriod"/>
            </a:pPr>
            <a:r>
              <a:rPr lang="cs-CZ" sz="1600" dirty="0" smtClean="0"/>
              <a:t>o</a:t>
            </a:r>
            <a:r>
              <a:rPr lang="cs-CZ" sz="1600" dirty="0" smtClean="0"/>
              <a:t>bligátní </a:t>
            </a:r>
            <a:r>
              <a:rPr lang="cs-CZ" sz="1600" dirty="0" err="1"/>
              <a:t>anaerobové</a:t>
            </a:r>
            <a:r>
              <a:rPr lang="cs-CZ" sz="1600" dirty="0"/>
              <a:t>(nejspodnější vrstvy) v </a:t>
            </a:r>
            <a:r>
              <a:rPr lang="cs-CZ" sz="1600" dirty="0" err="1"/>
              <a:t>magnetozómech</a:t>
            </a:r>
            <a:r>
              <a:rPr lang="cs-CZ" sz="1600" dirty="0"/>
              <a:t> </a:t>
            </a:r>
            <a:r>
              <a:rPr lang="cs-CZ" sz="1600" dirty="0" err="1"/>
              <a:t>greig</a:t>
            </a:r>
            <a:endParaRPr lang="cs-CZ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96952"/>
            <a:ext cx="3395266" cy="369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993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694989" cy="548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03848" y="11663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magnetosomy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783053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Signální dráhy</a:t>
            </a:r>
            <a:endParaRPr lang="cs-CZ" sz="1600" b="1" dirty="0"/>
          </a:p>
          <a:p>
            <a:r>
              <a:rPr lang="cs-CZ" sz="1600" dirty="0" smtClean="0"/>
              <a:t>založena na rozpoznání </a:t>
            </a:r>
            <a:r>
              <a:rPr lang="cs-CZ" sz="1600" dirty="0"/>
              <a:t>významných a nevýznamných signálů</a:t>
            </a:r>
          </a:p>
          <a:p>
            <a:r>
              <a:rPr lang="cs-CZ" sz="1600" dirty="0" smtClean="0"/>
              <a:t>vytvoření </a:t>
            </a:r>
            <a:r>
              <a:rPr lang="cs-CZ" sz="1600" dirty="0"/>
              <a:t>sítě pro regulaci přepisu genů nebo pro přenos signálů</a:t>
            </a:r>
          </a:p>
          <a:p>
            <a:r>
              <a:rPr lang="cs-CZ" sz="1600" dirty="0" smtClean="0"/>
              <a:t>monitoring </a:t>
            </a:r>
            <a:r>
              <a:rPr lang="cs-CZ" sz="1600" dirty="0"/>
              <a:t>environmentálních a vnitrobuněčných dějů </a:t>
            </a:r>
            <a:r>
              <a:rPr lang="cs-CZ" sz="1600" dirty="0" smtClean="0"/>
              <a:t>a následná odpověď</a:t>
            </a:r>
          </a:p>
          <a:p>
            <a:r>
              <a:rPr lang="cs-CZ" sz="1600" dirty="0" smtClean="0"/>
              <a:t>tj. </a:t>
            </a:r>
            <a:r>
              <a:rPr lang="en-US" sz="1600" dirty="0" err="1" smtClean="0"/>
              <a:t>vypínání</a:t>
            </a:r>
            <a:r>
              <a:rPr lang="en-US" sz="1600" dirty="0" smtClean="0"/>
              <a:t> </a:t>
            </a:r>
            <a:r>
              <a:rPr lang="en-US" sz="1600" dirty="0" err="1"/>
              <a:t>či</a:t>
            </a:r>
            <a:r>
              <a:rPr lang="en-US" sz="1600" dirty="0"/>
              <a:t> </a:t>
            </a:r>
            <a:r>
              <a:rPr lang="en-US" sz="1600" dirty="0" err="1"/>
              <a:t>zapinání</a:t>
            </a:r>
            <a:r>
              <a:rPr lang="en-US" sz="1600" dirty="0"/>
              <a:t> </a:t>
            </a:r>
            <a:r>
              <a:rPr lang="en-US" sz="1600" dirty="0" err="1"/>
              <a:t>exprese</a:t>
            </a:r>
            <a:r>
              <a:rPr lang="en-US" sz="1600" dirty="0"/>
              <a:t> </a:t>
            </a:r>
            <a:r>
              <a:rPr lang="en-US" sz="1600" dirty="0" err="1" smtClean="0"/>
              <a:t>genů</a:t>
            </a:r>
            <a:endParaRPr lang="cs-CZ" sz="1600" dirty="0"/>
          </a:p>
          <a:p>
            <a:r>
              <a:rPr lang="cs-CZ" sz="1600" dirty="0" smtClean="0"/>
              <a:t>neustálá evoluce senzorů, receptorů a přenašečů signálu – pro zvýšení citlivosti a zároveň pro inhibici neustálé stimulace</a:t>
            </a:r>
          </a:p>
          <a:p>
            <a:r>
              <a:rPr lang="cs-CZ" sz="1600" dirty="0" smtClean="0"/>
              <a:t>adaptace na atraktant/repelent  probíhá kovalentními modifikacemi struktur receptorů</a:t>
            </a:r>
          </a:p>
          <a:p>
            <a:r>
              <a:rPr lang="cs-CZ" sz="1600" dirty="0"/>
              <a:t>kovalentní modifikace – </a:t>
            </a:r>
            <a:r>
              <a:rPr lang="cs-CZ" sz="1600" dirty="0" smtClean="0"/>
              <a:t>navázání </a:t>
            </a:r>
            <a:r>
              <a:rPr lang="cs-CZ" sz="1600" dirty="0"/>
              <a:t>fosfátu </a:t>
            </a:r>
            <a:r>
              <a:rPr lang="cs-CZ" sz="1600" dirty="0" smtClean="0"/>
              <a:t>(</a:t>
            </a:r>
            <a:r>
              <a:rPr lang="cs-CZ" sz="1600" dirty="0"/>
              <a:t>fosforylace) či </a:t>
            </a:r>
            <a:r>
              <a:rPr lang="cs-CZ" sz="1600" dirty="0" smtClean="0"/>
              <a:t>ztráta </a:t>
            </a:r>
            <a:r>
              <a:rPr lang="cs-CZ" sz="1600" dirty="0"/>
              <a:t>fosfátové skupiny (defosforylace</a:t>
            </a:r>
            <a:r>
              <a:rPr lang="cs-CZ" sz="1600" dirty="0" smtClean="0"/>
              <a:t>), čímž </a:t>
            </a:r>
            <a:r>
              <a:rPr lang="cs-CZ" sz="1600" dirty="0"/>
              <a:t>dojde ke změně konformace </a:t>
            </a:r>
            <a:r>
              <a:rPr lang="cs-CZ" sz="1600" dirty="0" smtClean="0"/>
              <a:t>enzymu</a:t>
            </a:r>
          </a:p>
          <a:p>
            <a:r>
              <a:rPr lang="cs-CZ" sz="1600" dirty="0" smtClean="0"/>
              <a:t> zjednodušeně - enzymy </a:t>
            </a:r>
            <a:r>
              <a:rPr lang="cs-CZ" sz="1600" dirty="0"/>
              <a:t>katabolických drah jsou fosforylací aktivovány a enzymy anabolických drah </a:t>
            </a:r>
            <a:r>
              <a:rPr lang="cs-CZ" sz="1600" dirty="0" smtClean="0"/>
              <a:t>deaktivovány</a:t>
            </a:r>
            <a:endParaRPr lang="cs-CZ" sz="1600" dirty="0"/>
          </a:p>
          <a:p>
            <a:r>
              <a:rPr lang="cs-CZ" sz="1600" dirty="0" smtClean="0"/>
              <a:t>design </a:t>
            </a:r>
            <a:r>
              <a:rPr lang="cs-CZ" sz="1600" dirty="0"/>
              <a:t>chemoreceptorů </a:t>
            </a:r>
            <a:r>
              <a:rPr lang="cs-CZ" sz="1600" dirty="0" smtClean="0"/>
              <a:t>je konzervovaný</a:t>
            </a:r>
          </a:p>
          <a:p>
            <a:r>
              <a:rPr lang="en-US" sz="1600" dirty="0" err="1"/>
              <a:t>sestává</a:t>
            </a:r>
            <a:r>
              <a:rPr lang="en-US" sz="1600" dirty="0"/>
              <a:t> z </a:t>
            </a:r>
            <a:r>
              <a:rPr lang="en-US" sz="1600" dirty="0" err="1"/>
              <a:t>membr.receptorů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1894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r>
              <a:rPr lang="pl-PL" sz="1600" dirty="0"/>
              <a:t>u </a:t>
            </a:r>
            <a:r>
              <a:rPr lang="pl-PL" sz="1600" dirty="0" smtClean="0"/>
              <a:t>bakterií </a:t>
            </a:r>
            <a:r>
              <a:rPr lang="pl-PL" sz="1600" dirty="0"/>
              <a:t>je to </a:t>
            </a:r>
            <a:r>
              <a:rPr lang="pl-PL" sz="1600" dirty="0" smtClean="0"/>
              <a:t>dvoukomponentní systém </a:t>
            </a:r>
            <a:r>
              <a:rPr lang="cs-CZ" sz="1600" dirty="0" smtClean="0"/>
              <a:t>(</a:t>
            </a:r>
            <a:r>
              <a:rPr lang="cs-CZ" sz="1600" dirty="0"/>
              <a:t>TCS)</a:t>
            </a:r>
          </a:p>
          <a:p>
            <a:endParaRPr lang="pl-PL" sz="1600" dirty="0"/>
          </a:p>
          <a:p>
            <a:r>
              <a:rPr lang="en-US" sz="1600" dirty="0"/>
              <a:t>receptor = </a:t>
            </a:r>
            <a:r>
              <a:rPr lang="en-US" sz="1600" dirty="0" err="1"/>
              <a:t>histidin</a:t>
            </a:r>
            <a:r>
              <a:rPr lang="en-US" sz="1600" dirty="0"/>
              <a:t> </a:t>
            </a:r>
            <a:r>
              <a:rPr lang="en-US" sz="1600" dirty="0" err="1" smtClean="0"/>
              <a:t>fosforyl</a:t>
            </a:r>
            <a:r>
              <a:rPr lang="cs-CZ" sz="1600" dirty="0" smtClean="0"/>
              <a:t>á</a:t>
            </a:r>
            <a:r>
              <a:rPr lang="en-US" sz="1600" dirty="0" err="1" smtClean="0"/>
              <a:t>za</a:t>
            </a:r>
            <a:r>
              <a:rPr lang="cs-CZ" sz="1600" dirty="0" smtClean="0"/>
              <a:t> </a:t>
            </a:r>
            <a:r>
              <a:rPr lang="en-US" sz="1600" dirty="0" err="1" smtClean="0"/>
              <a:t>spustí</a:t>
            </a:r>
            <a:r>
              <a:rPr lang="en-US" sz="1600" dirty="0" smtClean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/>
              <a:t>zastaví</a:t>
            </a:r>
            <a:r>
              <a:rPr lang="en-US" sz="1600" dirty="0"/>
              <a:t> </a:t>
            </a:r>
            <a:r>
              <a:rPr lang="en-US" sz="1600" dirty="0" err="1"/>
              <a:t>transkripci</a:t>
            </a:r>
            <a:r>
              <a:rPr lang="en-US" sz="1600" dirty="0"/>
              <a:t> </a:t>
            </a:r>
            <a:r>
              <a:rPr lang="en-US" sz="1600" dirty="0" err="1"/>
              <a:t>příslušného</a:t>
            </a:r>
            <a:r>
              <a:rPr lang="en-US" sz="1600" dirty="0"/>
              <a:t> genu</a:t>
            </a:r>
          </a:p>
          <a:p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360997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508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8563" y="279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Organizace signálních drah</a:t>
            </a:r>
          </a:p>
          <a:p>
            <a:r>
              <a:rPr lang="cs-CZ" sz="1600" dirty="0" smtClean="0"/>
              <a:t>pestrá </a:t>
            </a:r>
            <a:r>
              <a:rPr lang="cs-CZ" sz="1600" dirty="0"/>
              <a:t>struktura signálních proteinů</a:t>
            </a:r>
          </a:p>
          <a:p>
            <a:r>
              <a:rPr lang="cs-CZ" sz="1600" dirty="0"/>
              <a:t>t</a:t>
            </a:r>
            <a:r>
              <a:rPr lang="cs-CZ" sz="1600" dirty="0" smtClean="0"/>
              <a:t>ok </a:t>
            </a:r>
            <a:r>
              <a:rPr lang="cs-CZ" sz="1600" dirty="0"/>
              <a:t>informace od N-konce senzoru k C-doméně přenašeče (N-to-C </a:t>
            </a:r>
            <a:r>
              <a:rPr lang="cs-CZ" sz="1600" dirty="0" err="1"/>
              <a:t>flow</a:t>
            </a:r>
            <a:r>
              <a:rPr lang="cs-CZ" sz="1600" dirty="0"/>
              <a:t>)</a:t>
            </a:r>
          </a:p>
          <a:p>
            <a:r>
              <a:rPr lang="cs-CZ" sz="1600" dirty="0"/>
              <a:t>r</a:t>
            </a:r>
            <a:r>
              <a:rPr lang="cs-CZ" sz="1600" dirty="0" smtClean="0"/>
              <a:t>ůzné </a:t>
            </a:r>
            <a:r>
              <a:rPr lang="cs-CZ" sz="1600" dirty="0"/>
              <a:t>receptory se shodují v senzorických sektorech</a:t>
            </a:r>
          </a:p>
          <a:p>
            <a:r>
              <a:rPr lang="cs-CZ" sz="1600" dirty="0"/>
              <a:t>j</a:t>
            </a:r>
            <a:r>
              <a:rPr lang="cs-CZ" sz="1600" dirty="0" smtClean="0"/>
              <a:t>eden </a:t>
            </a:r>
            <a:r>
              <a:rPr lang="cs-CZ" sz="1600" dirty="0"/>
              <a:t>signál může spouštět více úrovní/drah odpovědi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osel </a:t>
            </a:r>
            <a:r>
              <a:rPr lang="cs-CZ" sz="1600" dirty="0"/>
              <a:t>signální </a:t>
            </a:r>
            <a:r>
              <a:rPr lang="cs-CZ" sz="1600" dirty="0" smtClean="0"/>
              <a:t>dráhy bývá  </a:t>
            </a:r>
            <a:r>
              <a:rPr lang="cs-CZ" sz="1600" dirty="0" err="1"/>
              <a:t>cAMP</a:t>
            </a:r>
            <a:r>
              <a:rPr lang="cs-CZ" sz="1600" dirty="0"/>
              <a:t> (aktivátor </a:t>
            </a:r>
            <a:r>
              <a:rPr lang="cs-CZ" sz="1600" dirty="0" err="1"/>
              <a:t>proteinkináz</a:t>
            </a:r>
            <a:r>
              <a:rPr lang="cs-CZ" sz="1600" dirty="0"/>
              <a:t>) a cyklický </a:t>
            </a:r>
            <a:r>
              <a:rPr lang="cs-CZ" sz="1600" dirty="0" err="1"/>
              <a:t>diguanylát</a:t>
            </a:r>
            <a:endParaRPr lang="cs-CZ" sz="1600" dirty="0"/>
          </a:p>
          <a:p>
            <a:r>
              <a:rPr lang="cs-CZ" sz="1600" dirty="0"/>
              <a:t>s</a:t>
            </a:r>
            <a:r>
              <a:rPr lang="cs-CZ" sz="1600" dirty="0" smtClean="0"/>
              <a:t>ouhra </a:t>
            </a:r>
            <a:r>
              <a:rPr lang="cs-CZ" sz="1600" dirty="0"/>
              <a:t>signálních </a:t>
            </a:r>
            <a:r>
              <a:rPr lang="cs-CZ" sz="1600" dirty="0" smtClean="0"/>
              <a:t>drah</a:t>
            </a:r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56991"/>
            <a:ext cx="3970225" cy="278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78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                                                             Signalizace </a:t>
            </a:r>
            <a:r>
              <a:rPr lang="cs-CZ" sz="1600" b="1" dirty="0"/>
              <a:t>a </a:t>
            </a:r>
            <a:r>
              <a:rPr lang="cs-CZ" sz="1600" b="1" dirty="0" smtClean="0"/>
              <a:t>chemotaxe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v</a:t>
            </a:r>
            <a:r>
              <a:rPr lang="cs-CZ" sz="1600" dirty="0" smtClean="0"/>
              <a:t>ýzkum </a:t>
            </a:r>
            <a:r>
              <a:rPr lang="cs-CZ" sz="1600" dirty="0"/>
              <a:t>v oblasti chemotaxe </a:t>
            </a:r>
            <a:r>
              <a:rPr lang="cs-CZ" sz="1600" dirty="0" err="1"/>
              <a:t>od.r</a:t>
            </a:r>
            <a:r>
              <a:rPr lang="cs-CZ" sz="1600" dirty="0"/>
              <a:t> 1880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íť </a:t>
            </a:r>
            <a:r>
              <a:rPr lang="cs-CZ" sz="1600" dirty="0"/>
              <a:t>chemotaktických drah </a:t>
            </a:r>
            <a:r>
              <a:rPr lang="cs-CZ" sz="1600" dirty="0" smtClean="0"/>
              <a:t>je komplexní</a:t>
            </a:r>
            <a:r>
              <a:rPr lang="cs-CZ" sz="1600" dirty="0"/>
              <a:t>, </a:t>
            </a:r>
            <a:r>
              <a:rPr lang="cs-CZ" sz="1600" dirty="0" smtClean="0"/>
              <a:t>adaptabilní a má „paměť“ ...</a:t>
            </a:r>
            <a:endParaRPr lang="cs-CZ" sz="1600" dirty="0"/>
          </a:p>
          <a:p>
            <a:r>
              <a:rPr lang="cs-CZ" sz="1600" dirty="0" smtClean="0"/>
              <a:t>probíhá analýza </a:t>
            </a:r>
            <a:r>
              <a:rPr lang="cs-CZ" sz="1600" dirty="0"/>
              <a:t>rušivých elementů spolu s analýzou </a:t>
            </a:r>
            <a:r>
              <a:rPr lang="cs-CZ" sz="1600" dirty="0" smtClean="0"/>
              <a:t>podstatných signálů</a:t>
            </a:r>
            <a:endParaRPr lang="cs-CZ" sz="1600" dirty="0"/>
          </a:p>
          <a:p>
            <a:r>
              <a:rPr lang="cs-CZ" sz="1600" dirty="0"/>
              <a:t>s</a:t>
            </a:r>
            <a:r>
              <a:rPr lang="cs-CZ" sz="1600" dirty="0" smtClean="0"/>
              <a:t>počívá </a:t>
            </a:r>
            <a:r>
              <a:rPr lang="cs-CZ" sz="1600" dirty="0"/>
              <a:t>v samotné struktuře a interakcích proteinů sítě drah</a:t>
            </a:r>
          </a:p>
          <a:p>
            <a:r>
              <a:rPr lang="cs-CZ" sz="1600" dirty="0"/>
              <a:t>c</a:t>
            </a:r>
            <a:r>
              <a:rPr lang="cs-CZ" sz="1600" dirty="0" smtClean="0"/>
              <a:t>hemoreceptory </a:t>
            </a:r>
            <a:r>
              <a:rPr lang="cs-CZ" sz="1600" dirty="0"/>
              <a:t>s proměnlivými senzory (5 typů)</a:t>
            </a:r>
          </a:p>
          <a:p>
            <a:r>
              <a:rPr lang="cs-CZ" sz="1600" dirty="0" smtClean="0"/>
              <a:t>dochází k regulaci chemotaxe</a:t>
            </a:r>
          </a:p>
          <a:p>
            <a:r>
              <a:rPr lang="cs-CZ" sz="1600" dirty="0"/>
              <a:t>Senzory rozeznávají </a:t>
            </a:r>
            <a:r>
              <a:rPr lang="cs-CZ" sz="1600" dirty="0" smtClean="0"/>
              <a:t>serin, </a:t>
            </a:r>
            <a:r>
              <a:rPr lang="cs-CZ" sz="1600" dirty="0" err="1" smtClean="0"/>
              <a:t>aspartát</a:t>
            </a:r>
            <a:r>
              <a:rPr lang="cs-CZ" sz="1600" dirty="0"/>
              <a:t>, ribózu, </a:t>
            </a:r>
            <a:r>
              <a:rPr lang="cs-CZ" sz="1600" dirty="0" smtClean="0"/>
              <a:t>galaktózu, </a:t>
            </a:r>
            <a:r>
              <a:rPr lang="cs-CZ" sz="1600" dirty="0" err="1" smtClean="0"/>
              <a:t>dipeptidy</a:t>
            </a:r>
            <a:r>
              <a:rPr lang="cs-CZ" sz="1600" dirty="0" smtClean="0"/>
              <a:t> </a:t>
            </a:r>
            <a:r>
              <a:rPr lang="cs-CZ" sz="1600" dirty="0"/>
              <a:t>a redoxní reakce</a:t>
            </a:r>
          </a:p>
          <a:p>
            <a:endParaRPr lang="cs-CZ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17032"/>
            <a:ext cx="2947987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11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4868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a</a:t>
            </a:r>
            <a:r>
              <a:rPr lang="cs-CZ" sz="1600" dirty="0" smtClean="0"/>
              <a:t>ktivní </a:t>
            </a:r>
            <a:r>
              <a:rPr lang="cs-CZ" sz="1600" dirty="0"/>
              <a:t>reakce bakterií na vnější </a:t>
            </a:r>
            <a:r>
              <a:rPr lang="cs-CZ" sz="1600" dirty="0" smtClean="0"/>
              <a:t>podmět z prostředí</a:t>
            </a:r>
          </a:p>
          <a:p>
            <a:r>
              <a:rPr lang="cs-CZ" sz="1600" dirty="0" smtClean="0"/>
              <a:t>slouží k vyhledávání zdroje potravy</a:t>
            </a:r>
            <a:endParaRPr lang="cs-CZ" sz="1600" dirty="0"/>
          </a:p>
          <a:p>
            <a:r>
              <a:rPr lang="cs-CZ" sz="1600" dirty="0"/>
              <a:t>s</a:t>
            </a:r>
            <a:r>
              <a:rPr lang="cs-CZ" sz="1600" dirty="0" smtClean="0"/>
              <a:t>chopnost </a:t>
            </a:r>
            <a:r>
              <a:rPr lang="cs-CZ" sz="1600" dirty="0"/>
              <a:t>přemístit se </a:t>
            </a:r>
            <a:r>
              <a:rPr lang="cs-CZ" sz="1600" dirty="0" smtClean="0"/>
              <a:t>k </a:t>
            </a:r>
            <a:r>
              <a:rPr lang="cs-CZ" sz="1600" dirty="0"/>
              <a:t>místu s </a:t>
            </a:r>
            <a:r>
              <a:rPr lang="cs-CZ" sz="1600" dirty="0" smtClean="0"/>
              <a:t>optimálním </a:t>
            </a:r>
            <a:r>
              <a:rPr lang="cs-CZ" sz="1600" dirty="0"/>
              <a:t>pH 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yhledání </a:t>
            </a:r>
            <a:r>
              <a:rPr lang="cs-CZ" sz="1600" dirty="0"/>
              <a:t>míst s optimální teplotou </a:t>
            </a:r>
            <a:r>
              <a:rPr lang="cs-CZ" sz="1600" dirty="0" err="1" smtClean="0"/>
              <a:t>apod</a:t>
            </a:r>
            <a:r>
              <a:rPr lang="cs-CZ" sz="1600" dirty="0" smtClean="0"/>
              <a:t>…</a:t>
            </a:r>
            <a:endParaRPr lang="cs-CZ" sz="1600" dirty="0"/>
          </a:p>
          <a:p>
            <a:endParaRPr lang="cs-CZ" sz="1600" dirty="0" smtClean="0"/>
          </a:p>
          <a:p>
            <a:r>
              <a:rPr lang="cs-CZ" sz="1600" dirty="0" smtClean="0"/>
              <a:t>zpravidla jde o pohyb směrem k/nebo od zdroje signálu</a:t>
            </a:r>
          </a:p>
          <a:p>
            <a:r>
              <a:rPr lang="cs-CZ" sz="1600" dirty="0" err="1" smtClean="0"/>
              <a:t>chem</a:t>
            </a:r>
            <a:r>
              <a:rPr lang="cs-CZ" sz="1600" dirty="0" smtClean="0"/>
              <a:t>. látky mohou být atraktanty – vyvolávají pohyb bakterie k příhodnějšímu </a:t>
            </a:r>
            <a:r>
              <a:rPr lang="cs-CZ" sz="1600" dirty="0"/>
              <a:t>prostředí (vyšší koncentrace vhodných </a:t>
            </a:r>
            <a:r>
              <a:rPr lang="cs-CZ" sz="1600" dirty="0" smtClean="0"/>
              <a:t>živin)</a:t>
            </a:r>
          </a:p>
          <a:p>
            <a:r>
              <a:rPr lang="cs-CZ" sz="1600" dirty="0" smtClean="0"/>
              <a:t>repelenty - pohyb </a:t>
            </a:r>
            <a:r>
              <a:rPr lang="cs-CZ" sz="1600" dirty="0"/>
              <a:t>z nepříznivého prostředí (vyšší koncentrace negativních látek -toxinů</a:t>
            </a:r>
            <a:r>
              <a:rPr lang="cs-CZ" sz="1600" dirty="0" smtClean="0"/>
              <a:t>)</a:t>
            </a:r>
          </a:p>
          <a:p>
            <a:r>
              <a:rPr lang="cs-CZ" sz="1600" dirty="0"/>
              <a:t>t</a:t>
            </a:r>
            <a:r>
              <a:rPr lang="cs-CZ" sz="1600" dirty="0" smtClean="0"/>
              <a:t>axe </a:t>
            </a:r>
            <a:r>
              <a:rPr lang="cs-CZ" sz="1600" dirty="0"/>
              <a:t>je vykonávána prokaryotickými i eukaryotickými </a:t>
            </a:r>
            <a:r>
              <a:rPr lang="cs-CZ" sz="1600" dirty="0" smtClean="0"/>
              <a:t>organizmy</a:t>
            </a:r>
          </a:p>
          <a:p>
            <a:r>
              <a:rPr lang="cs-CZ" sz="1600" dirty="0" smtClean="0"/>
              <a:t>pomocí struktur na povrchu – bičík, fimbrie, pili</a:t>
            </a:r>
          </a:p>
          <a:p>
            <a:r>
              <a:rPr lang="cs-CZ" sz="1600" dirty="0"/>
              <a:t>shlukování buněk za účelem vytvoření plodnice </a:t>
            </a:r>
            <a:r>
              <a:rPr lang="cs-CZ" sz="1600" dirty="0" smtClean="0"/>
              <a:t>– </a:t>
            </a:r>
            <a:r>
              <a:rPr lang="cs-CZ" sz="1600" i="1" dirty="0" err="1" smtClean="0"/>
              <a:t>Myxobacteria</a:t>
            </a:r>
            <a:endParaRPr lang="cs-CZ" sz="1600" i="1" dirty="0"/>
          </a:p>
          <a:p>
            <a:r>
              <a:rPr lang="cs-CZ" sz="1600" dirty="0" smtClean="0"/>
              <a:t>intenzita </a:t>
            </a:r>
            <a:r>
              <a:rPr lang="cs-CZ" sz="1600" dirty="0"/>
              <a:t>odpovědi závisí i na teplotě</a:t>
            </a:r>
          </a:p>
          <a:p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09120"/>
            <a:ext cx="2736304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99892" y="759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Taxe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1339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Prostorová </a:t>
            </a:r>
            <a:r>
              <a:rPr lang="cs-CZ" sz="1600" b="1" dirty="0" smtClean="0"/>
              <a:t>organizace senzorů</a:t>
            </a:r>
            <a:endParaRPr lang="cs-CZ" sz="1600" b="1" dirty="0"/>
          </a:p>
          <a:p>
            <a:r>
              <a:rPr lang="cs-CZ" sz="1600" dirty="0"/>
              <a:t>p</a:t>
            </a:r>
            <a:r>
              <a:rPr lang="cs-CZ" sz="1600" dirty="0" smtClean="0"/>
              <a:t>roteiny </a:t>
            </a:r>
            <a:r>
              <a:rPr lang="cs-CZ" sz="1600" dirty="0"/>
              <a:t>chemotaxe a </a:t>
            </a:r>
            <a:r>
              <a:rPr lang="cs-CZ" sz="1600" dirty="0" smtClean="0"/>
              <a:t>pohybu jsou rozmístěné </a:t>
            </a:r>
            <a:r>
              <a:rPr lang="cs-CZ" sz="1600" dirty="0"/>
              <a:t>do </a:t>
            </a:r>
            <a:r>
              <a:rPr lang="cs-CZ" sz="1600" dirty="0" smtClean="0"/>
              <a:t>klastrů</a:t>
            </a:r>
            <a:endParaRPr lang="cs-CZ" sz="1600" dirty="0"/>
          </a:p>
          <a:p>
            <a:r>
              <a:rPr lang="cs-CZ" sz="1600" dirty="0"/>
              <a:t>r</a:t>
            </a:r>
            <a:r>
              <a:rPr lang="cs-CZ" sz="1600" dirty="0" smtClean="0"/>
              <a:t>eceptory </a:t>
            </a:r>
            <a:r>
              <a:rPr lang="cs-CZ" sz="1600" dirty="0"/>
              <a:t>fungují jako signalizující di- </a:t>
            </a:r>
            <a:r>
              <a:rPr lang="cs-CZ" sz="1600" dirty="0" smtClean="0"/>
              <a:t>nebo trimery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amplifikují </a:t>
            </a:r>
            <a:r>
              <a:rPr lang="cs-CZ" sz="1600" dirty="0" smtClean="0"/>
              <a:t>(zesilují) a </a:t>
            </a:r>
            <a:r>
              <a:rPr lang="cs-CZ" sz="1600" dirty="0"/>
              <a:t>integrují </a:t>
            </a:r>
            <a:r>
              <a:rPr lang="cs-CZ" sz="1600" dirty="0" smtClean="0"/>
              <a:t>chemotaktické signály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na živiny c</a:t>
            </a:r>
            <a:r>
              <a:rPr lang="pt-BR" sz="1600" dirty="0" smtClean="0"/>
              <a:t>hudé medium</a:t>
            </a:r>
            <a:r>
              <a:rPr lang="cs-CZ" sz="1600" dirty="0" smtClean="0"/>
              <a:t>:</a:t>
            </a:r>
            <a:r>
              <a:rPr lang="pt-BR" sz="1600" dirty="0" smtClean="0"/>
              <a:t> </a:t>
            </a:r>
            <a:endParaRPr lang="cs-CZ" sz="1600" dirty="0" smtClean="0"/>
          </a:p>
          <a:p>
            <a:r>
              <a:rPr lang="pt-BR" sz="1600" dirty="0" smtClean="0"/>
              <a:t> </a:t>
            </a:r>
            <a:r>
              <a:rPr lang="pt-BR" sz="1600" dirty="0"/>
              <a:t>vysoká hladina </a:t>
            </a:r>
            <a:r>
              <a:rPr lang="pt-BR" sz="1600" dirty="0" smtClean="0"/>
              <a:t>exprese</a:t>
            </a:r>
            <a:r>
              <a:rPr lang="cs-CZ" sz="1600" dirty="0" smtClean="0"/>
              <a:t> receptorů</a:t>
            </a:r>
          </a:p>
          <a:p>
            <a:r>
              <a:rPr lang="cs-CZ" sz="1600" dirty="0" smtClean="0"/>
              <a:t>a </a:t>
            </a:r>
            <a:r>
              <a:rPr lang="cs-CZ" sz="1600" dirty="0"/>
              <a:t>jiných chemotaktických </a:t>
            </a:r>
            <a:r>
              <a:rPr lang="cs-CZ" sz="1600" dirty="0" smtClean="0"/>
              <a:t>proteinů</a:t>
            </a:r>
            <a:endParaRPr lang="cs-CZ" sz="1600" dirty="0"/>
          </a:p>
          <a:p>
            <a:r>
              <a:rPr lang="cs-CZ" sz="1600" dirty="0"/>
              <a:t>z</a:t>
            </a:r>
            <a:r>
              <a:rPr lang="cs-CZ" sz="1600" dirty="0" smtClean="0"/>
              <a:t>vyšuje </a:t>
            </a:r>
            <a:r>
              <a:rPr lang="cs-CZ" sz="1600" dirty="0"/>
              <a:t>hustotu a kooperaci </a:t>
            </a:r>
            <a:r>
              <a:rPr lang="cs-CZ" sz="1600" dirty="0" smtClean="0"/>
              <a:t>receptorů</a:t>
            </a:r>
            <a:endParaRPr lang="cs-CZ" sz="1600" dirty="0"/>
          </a:p>
          <a:p>
            <a:r>
              <a:rPr lang="cs-CZ" sz="1600" dirty="0"/>
              <a:t>r</a:t>
            </a:r>
            <a:r>
              <a:rPr lang="cs-CZ" sz="1600" dirty="0" smtClean="0"/>
              <a:t>egulace </a:t>
            </a:r>
            <a:r>
              <a:rPr lang="cs-CZ" sz="1600" dirty="0"/>
              <a:t>preference </a:t>
            </a:r>
            <a:r>
              <a:rPr lang="cs-CZ" sz="1600" dirty="0" smtClean="0"/>
              <a:t>ligandu</a:t>
            </a:r>
            <a:endParaRPr lang="cs-CZ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660651" cy="538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5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b="1" dirty="0" smtClean="0"/>
              <a:t>Struktury pohybu</a:t>
            </a:r>
            <a:br>
              <a:rPr lang="cs-CZ" sz="1800" b="1" dirty="0" smtClean="0"/>
            </a:b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err="1"/>
              <a:t>většina</a:t>
            </a:r>
            <a:r>
              <a:rPr lang="en-US" sz="1600" dirty="0"/>
              <a:t> </a:t>
            </a:r>
            <a:r>
              <a:rPr lang="en-US" sz="1600" dirty="0" err="1"/>
              <a:t>struktur</a:t>
            </a:r>
            <a:r>
              <a:rPr lang="en-US" sz="1600" dirty="0"/>
              <a:t> </a:t>
            </a:r>
            <a:r>
              <a:rPr lang="cs-CZ" sz="1600" dirty="0" smtClean="0"/>
              <a:t>důležitých </a:t>
            </a:r>
            <a:r>
              <a:rPr lang="en-US" sz="1600" dirty="0" smtClean="0"/>
              <a:t>pro </a:t>
            </a:r>
            <a:r>
              <a:rPr lang="en-US" sz="1600" dirty="0" err="1"/>
              <a:t>přežití</a:t>
            </a:r>
            <a:r>
              <a:rPr lang="en-US" sz="1600" dirty="0"/>
              <a:t> </a:t>
            </a:r>
            <a:r>
              <a:rPr lang="en-US" sz="1600" dirty="0" err="1"/>
              <a:t>bakerií</a:t>
            </a:r>
            <a:r>
              <a:rPr lang="en-US" sz="1600" dirty="0"/>
              <a:t> </a:t>
            </a:r>
            <a:r>
              <a:rPr lang="en-US" sz="1600" dirty="0" smtClean="0"/>
              <a:t>je</a:t>
            </a:r>
            <a:r>
              <a:rPr lang="cs-CZ" sz="1600" dirty="0" smtClean="0"/>
              <a:t> umístěna </a:t>
            </a:r>
            <a:r>
              <a:rPr lang="en-US" sz="1600" dirty="0" smtClean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 smtClean="0"/>
              <a:t>pólech</a:t>
            </a:r>
            <a:r>
              <a:rPr lang="cs-CZ" sz="1600" dirty="0" smtClean="0"/>
              <a:t> </a:t>
            </a:r>
            <a:endParaRPr lang="cs-CZ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14" y="2420888"/>
            <a:ext cx="9218445" cy="385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004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191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Chemotaxe – strukturně-funkční </a:t>
            </a:r>
            <a:r>
              <a:rPr lang="cs-CZ" sz="1600" b="1" dirty="0" smtClean="0"/>
              <a:t>vztahy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Vysoce konzervované chemoreceptory – </a:t>
            </a:r>
            <a:r>
              <a:rPr lang="cs-CZ" sz="1600" dirty="0" err="1"/>
              <a:t>Bacteria</a:t>
            </a:r>
            <a:r>
              <a:rPr lang="cs-CZ" sz="1600" dirty="0"/>
              <a:t>, </a:t>
            </a:r>
            <a:r>
              <a:rPr lang="cs-CZ" sz="1600" dirty="0" err="1"/>
              <a:t>Archaea</a:t>
            </a:r>
            <a:endParaRPr lang="cs-CZ" sz="1600" dirty="0"/>
          </a:p>
          <a:p>
            <a:r>
              <a:rPr lang="it-IT" sz="1600" i="1" dirty="0" smtClean="0"/>
              <a:t>E</a:t>
            </a:r>
            <a:r>
              <a:rPr lang="it-IT" sz="1600" i="1" dirty="0"/>
              <a:t>. coli </a:t>
            </a:r>
            <a:r>
              <a:rPr lang="it-IT" sz="1600" dirty="0"/>
              <a:t>a </a:t>
            </a:r>
            <a:r>
              <a:rPr lang="it-IT" sz="1600" dirty="0" smtClean="0"/>
              <a:t>salmonela</a:t>
            </a:r>
            <a:r>
              <a:rPr lang="cs-CZ" sz="1600" dirty="0" smtClean="0"/>
              <a:t> </a:t>
            </a:r>
            <a:r>
              <a:rPr lang="pl-PL" sz="1600" dirty="0" smtClean="0"/>
              <a:t>- </a:t>
            </a:r>
            <a:r>
              <a:rPr lang="pl-PL" sz="1600" dirty="0"/>
              <a:t>multimer na jednom nebo obou pólech buňky</a:t>
            </a:r>
          </a:p>
          <a:p>
            <a:r>
              <a:rPr lang="cs-CZ" sz="1600" dirty="0"/>
              <a:t>t</a:t>
            </a:r>
            <a:r>
              <a:rPr lang="cs-CZ" sz="1600" dirty="0" smtClean="0"/>
              <a:t>isíce </a:t>
            </a:r>
            <a:r>
              <a:rPr lang="cs-CZ" sz="1600" dirty="0"/>
              <a:t>regulačních proteinů a proteinů pro přenos signálu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bjevena </a:t>
            </a:r>
            <a:r>
              <a:rPr lang="cs-CZ" sz="1600" dirty="0"/>
              <a:t>diverzita od modelových </a:t>
            </a:r>
            <a:r>
              <a:rPr lang="cs-CZ" sz="1600" dirty="0" smtClean="0"/>
              <a:t>mikroorganismů</a:t>
            </a:r>
            <a:endParaRPr lang="cs-CZ" sz="1600" dirty="0"/>
          </a:p>
          <a:p>
            <a:pPr marL="0" indent="0">
              <a:buNone/>
            </a:pPr>
            <a:r>
              <a:rPr lang="cs-CZ" sz="1600" dirty="0"/>
              <a:t>- velikost a topologie chemoreceptorů</a:t>
            </a:r>
          </a:p>
          <a:p>
            <a:pPr marL="0" indent="0">
              <a:buNone/>
            </a:pPr>
            <a:r>
              <a:rPr lang="cs-CZ" sz="1600" dirty="0"/>
              <a:t>- modus signálu</a:t>
            </a:r>
          </a:p>
          <a:p>
            <a:pPr marL="0" indent="0">
              <a:buNone/>
            </a:pPr>
            <a:r>
              <a:rPr lang="cs-CZ" sz="1600" dirty="0"/>
              <a:t>- přítomnost přídatných proteinů přenášejících </a:t>
            </a:r>
            <a:r>
              <a:rPr lang="cs-CZ" sz="1600" dirty="0" smtClean="0"/>
              <a:t>signál</a:t>
            </a:r>
            <a:endParaRPr lang="cs-CZ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7656215" cy="196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858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1600" b="1" dirty="0"/>
              <a:t>Mechanismus chemotaxe </a:t>
            </a:r>
            <a:r>
              <a:rPr lang="cs-CZ" sz="1600" b="1" i="1" dirty="0"/>
              <a:t>E. </a:t>
            </a:r>
            <a:r>
              <a:rPr lang="cs-CZ" sz="1600" b="1" i="1" dirty="0" smtClean="0"/>
              <a:t>coli</a:t>
            </a:r>
          </a:p>
          <a:p>
            <a:pPr marL="0" indent="0">
              <a:buNone/>
            </a:pPr>
            <a:endParaRPr lang="cs-CZ" sz="1600" b="1" i="1" dirty="0" smtClean="0"/>
          </a:p>
          <a:p>
            <a:r>
              <a:rPr lang="cs-CZ" sz="1600" dirty="0" smtClean="0"/>
              <a:t>regulace </a:t>
            </a:r>
            <a:r>
              <a:rPr lang="cs-CZ" sz="1600" dirty="0"/>
              <a:t>pomocí MCP systému</a:t>
            </a:r>
          </a:p>
          <a:p>
            <a:r>
              <a:rPr lang="cs-CZ" sz="1600" b="1" dirty="0"/>
              <a:t>MCP = „</a:t>
            </a:r>
            <a:r>
              <a:rPr lang="cs-CZ" sz="1600" i="1" dirty="0" err="1"/>
              <a:t>methyl</a:t>
            </a:r>
            <a:r>
              <a:rPr lang="cs-CZ" sz="1600" i="1" dirty="0"/>
              <a:t> </a:t>
            </a:r>
            <a:r>
              <a:rPr lang="cs-CZ" sz="1600" i="1" dirty="0" err="1"/>
              <a:t>accepting</a:t>
            </a:r>
            <a:r>
              <a:rPr lang="cs-CZ" sz="1600" i="1" dirty="0"/>
              <a:t> </a:t>
            </a:r>
            <a:r>
              <a:rPr lang="cs-CZ" sz="1600" i="1" dirty="0" err="1"/>
              <a:t>chemotactic</a:t>
            </a:r>
            <a:r>
              <a:rPr lang="cs-CZ" sz="1600" i="1" dirty="0"/>
              <a:t> protein</a:t>
            </a:r>
            <a:r>
              <a:rPr lang="cs-CZ" sz="1600" b="1" dirty="0"/>
              <a:t>“</a:t>
            </a:r>
          </a:p>
          <a:p>
            <a:r>
              <a:rPr lang="pt-BR" sz="1600" dirty="0"/>
              <a:t>váží se na něj proteiny CheA a CheW –</a:t>
            </a:r>
            <a:r>
              <a:rPr lang="cs-CZ" sz="1600" dirty="0"/>
              <a:t> enzymy cytosolu</a:t>
            </a:r>
          </a:p>
          <a:p>
            <a:pPr marL="0" indent="0">
              <a:buNone/>
            </a:pPr>
            <a:endParaRPr lang="cs-CZ" sz="1600" b="1" i="1" dirty="0" smtClean="0"/>
          </a:p>
          <a:p>
            <a:r>
              <a:rPr lang="en-US" sz="1600" dirty="0" err="1" smtClean="0"/>
              <a:t>složen</a:t>
            </a:r>
            <a:r>
              <a:rPr lang="cs-CZ" sz="1600" dirty="0" smtClean="0"/>
              <a:t> </a:t>
            </a:r>
            <a:r>
              <a:rPr lang="en-US" sz="1600" dirty="0" smtClean="0"/>
              <a:t>z </a:t>
            </a:r>
            <a:r>
              <a:rPr lang="en-US" sz="1600" dirty="0" err="1"/>
              <a:t>CHe</a:t>
            </a:r>
            <a:r>
              <a:rPr lang="en-US" sz="1600" dirty="0"/>
              <a:t> </a:t>
            </a:r>
            <a:r>
              <a:rPr lang="en-US" sz="1600" dirty="0" err="1"/>
              <a:t>proteinů</a:t>
            </a: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 err="1"/>
              <a:t>CheW</a:t>
            </a:r>
            <a:r>
              <a:rPr lang="en-US" sz="1600" dirty="0"/>
              <a:t> 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receptor, </a:t>
            </a:r>
            <a:r>
              <a:rPr lang="en-US" sz="1600" dirty="0" err="1"/>
              <a:t>spolupracuje</a:t>
            </a:r>
            <a:r>
              <a:rPr lang="en-US" sz="1600" dirty="0"/>
              <a:t> s </a:t>
            </a:r>
            <a:r>
              <a:rPr lang="en-US" sz="1600" dirty="0" err="1"/>
              <a:t>CheA</a:t>
            </a:r>
            <a:r>
              <a:rPr lang="en-US" sz="1600" dirty="0"/>
              <a:t> (to je </a:t>
            </a:r>
            <a:r>
              <a:rPr lang="en-US" sz="1600" dirty="0" err="1"/>
              <a:t>kináza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ta </a:t>
            </a:r>
            <a:r>
              <a:rPr lang="en-US" sz="1600" dirty="0" err="1"/>
              <a:t>reauguje</a:t>
            </a:r>
            <a:r>
              <a:rPr lang="en-US" sz="1600" dirty="0"/>
              <a:t> </a:t>
            </a:r>
            <a:r>
              <a:rPr lang="en-US" sz="1600" dirty="0" err="1"/>
              <a:t>tím</a:t>
            </a:r>
            <a:r>
              <a:rPr lang="en-US" sz="1600" dirty="0"/>
              <a:t>, </a:t>
            </a:r>
            <a:r>
              <a:rPr lang="en-US" sz="1600" dirty="0" err="1"/>
              <a:t>že</a:t>
            </a:r>
            <a:r>
              <a:rPr lang="en-US" sz="1600" dirty="0"/>
              <a:t> se </a:t>
            </a:r>
            <a:r>
              <a:rPr lang="en-US" sz="1600" dirty="0" err="1" smtClean="0"/>
              <a:t>autofosforyluje</a:t>
            </a:r>
            <a:endParaRPr lang="cs-CZ" sz="1600" dirty="0"/>
          </a:p>
          <a:p>
            <a:r>
              <a:rPr lang="en-US" sz="1600" dirty="0" smtClean="0"/>
              <a:t>P </a:t>
            </a:r>
            <a:r>
              <a:rPr lang="en-US" sz="1600" dirty="0" err="1"/>
              <a:t>předá</a:t>
            </a:r>
            <a:r>
              <a:rPr lang="en-US" sz="1600" dirty="0"/>
              <a:t> </a:t>
            </a:r>
            <a:r>
              <a:rPr lang="en-US" sz="1600" dirty="0" err="1"/>
              <a:t>dále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protein s </a:t>
            </a:r>
            <a:r>
              <a:rPr lang="en-US" sz="1600" dirty="0" err="1"/>
              <a:t>označením</a:t>
            </a:r>
            <a:r>
              <a:rPr lang="en-US" sz="1600" dirty="0"/>
              <a:t> </a:t>
            </a:r>
            <a:r>
              <a:rPr lang="en-US" sz="1600" dirty="0" smtClean="0"/>
              <a:t>Y</a:t>
            </a:r>
            <a:endParaRPr lang="cs-CZ" sz="1600" dirty="0" smtClean="0"/>
          </a:p>
          <a:p>
            <a:r>
              <a:rPr lang="cs-CZ" sz="1600" dirty="0"/>
              <a:t>Y</a:t>
            </a:r>
            <a:r>
              <a:rPr lang="en-US" sz="1600" dirty="0" smtClean="0"/>
              <a:t> </a:t>
            </a:r>
            <a:r>
              <a:rPr lang="en-US" sz="1600" dirty="0" err="1"/>
              <a:t>pokud</a:t>
            </a:r>
            <a:r>
              <a:rPr lang="en-US" sz="1600" dirty="0"/>
              <a:t> je </a:t>
            </a:r>
            <a:r>
              <a:rPr lang="en-US" sz="1600" dirty="0" err="1" smtClean="0"/>
              <a:t>fosforylov</a:t>
            </a:r>
            <a:r>
              <a:rPr lang="cs-CZ" sz="1600" dirty="0" smtClean="0"/>
              <a:t>á</a:t>
            </a:r>
            <a:r>
              <a:rPr lang="en-US" sz="1600" dirty="0" smtClean="0"/>
              <a:t>n </a:t>
            </a:r>
            <a:r>
              <a:rPr lang="en-US" sz="1600" dirty="0" err="1" smtClean="0"/>
              <a:t>nav</a:t>
            </a:r>
            <a:r>
              <a:rPr lang="cs-CZ" sz="1600" dirty="0" smtClean="0"/>
              <a:t>á</a:t>
            </a:r>
            <a:r>
              <a:rPr lang="en-US" sz="1600" dirty="0" err="1" smtClean="0"/>
              <a:t>že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/>
              <a:t>na</a:t>
            </a:r>
            <a:r>
              <a:rPr lang="en-US" sz="1600" dirty="0"/>
              <a:t> DNA </a:t>
            </a:r>
            <a:endParaRPr lang="cs-CZ" sz="1600" dirty="0" smtClean="0"/>
          </a:p>
          <a:p>
            <a:r>
              <a:rPr lang="cs-CZ" sz="1600" dirty="0"/>
              <a:t>a</a:t>
            </a:r>
            <a:r>
              <a:rPr lang="en-US" sz="1600" dirty="0" smtClean="0"/>
              <a:t> </a:t>
            </a:r>
            <a:r>
              <a:rPr lang="en-US" sz="1600" dirty="0" err="1"/>
              <a:t>rotace</a:t>
            </a:r>
            <a:r>
              <a:rPr lang="en-US" sz="1600" dirty="0"/>
              <a:t> </a:t>
            </a:r>
            <a:r>
              <a:rPr lang="en-US" sz="1600" dirty="0" err="1"/>
              <a:t>bičíku</a:t>
            </a:r>
            <a:r>
              <a:rPr lang="en-US" sz="1600" dirty="0"/>
              <a:t> je PO </a:t>
            </a:r>
            <a:r>
              <a:rPr lang="en-US" sz="1600" dirty="0" err="1"/>
              <a:t>směru</a:t>
            </a:r>
            <a:r>
              <a:rPr lang="en-US" sz="1600" dirty="0"/>
              <a:t> </a:t>
            </a:r>
            <a:r>
              <a:rPr lang="en-US" sz="1600" dirty="0" err="1" smtClean="0"/>
              <a:t>hodin.ručiček</a:t>
            </a:r>
            <a:endParaRPr lang="cs-CZ" sz="1600" dirty="0" smtClean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 err="1"/>
              <a:t>CheZ</a:t>
            </a:r>
            <a:r>
              <a:rPr lang="en-US" sz="1600" b="1" dirty="0"/>
              <a:t> </a:t>
            </a:r>
            <a:endParaRPr lang="cs-CZ" sz="1600" dirty="0"/>
          </a:p>
          <a:p>
            <a:r>
              <a:rPr lang="en-US" sz="1600" dirty="0" err="1" smtClean="0"/>
              <a:t>odebírá</a:t>
            </a:r>
            <a:r>
              <a:rPr lang="en-US" sz="1600" dirty="0" smtClean="0"/>
              <a:t> </a:t>
            </a:r>
            <a:r>
              <a:rPr lang="en-US" sz="1600" dirty="0" err="1"/>
              <a:t>fosfát</a:t>
            </a:r>
            <a:r>
              <a:rPr lang="en-US" sz="1600" dirty="0"/>
              <a:t> z Y </a:t>
            </a:r>
            <a:endParaRPr lang="cs-CZ" sz="1600" dirty="0"/>
          </a:p>
          <a:p>
            <a:r>
              <a:rPr lang="en-US" sz="1600" dirty="0" smtClean="0"/>
              <a:t>Y </a:t>
            </a:r>
            <a:r>
              <a:rPr lang="en-US" sz="1600" dirty="0"/>
              <a:t>je </a:t>
            </a:r>
            <a:r>
              <a:rPr lang="en-US" sz="1600" dirty="0" err="1" smtClean="0"/>
              <a:t>nefosforylované</a:t>
            </a:r>
            <a:endParaRPr lang="cs-CZ" sz="1600" dirty="0"/>
          </a:p>
          <a:p>
            <a:r>
              <a:rPr lang="en-US" sz="1600" dirty="0" err="1" smtClean="0"/>
              <a:t>bičík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/>
              <a:t>otáčí</a:t>
            </a:r>
            <a:r>
              <a:rPr lang="en-US" sz="1600" dirty="0"/>
              <a:t> PROTI </a:t>
            </a:r>
            <a:r>
              <a:rPr lang="en-US" sz="1600" dirty="0" err="1"/>
              <a:t>směru</a:t>
            </a:r>
            <a:r>
              <a:rPr lang="en-US" sz="1600" dirty="0"/>
              <a:t> </a:t>
            </a:r>
            <a:r>
              <a:rPr lang="en-US" sz="1600" dirty="0" err="1"/>
              <a:t>hod.ručiček</a:t>
            </a:r>
            <a:endParaRPr lang="en-US" sz="1600" dirty="0"/>
          </a:p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16385"/>
            <a:ext cx="425427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914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546" y="1600200"/>
            <a:ext cx="50109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116632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/>
              <a:t>P</a:t>
            </a:r>
            <a:r>
              <a:rPr lang="en-US" sz="1600" dirty="0" err="1" smtClean="0"/>
              <a:t>ohyb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cs-CZ" sz="1600" dirty="0" err="1"/>
              <a:t>ž</a:t>
            </a:r>
            <a:r>
              <a:rPr lang="en-US" sz="1600" dirty="0" err="1" smtClean="0"/>
              <a:t>ivine</a:t>
            </a:r>
            <a:r>
              <a:rPr lang="en-US" sz="1600" dirty="0" smtClean="0"/>
              <a:t> </a:t>
            </a:r>
            <a:r>
              <a:rPr lang="en-US" sz="1600" dirty="0" err="1" smtClean="0"/>
              <a:t>nen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nikdy</a:t>
            </a:r>
            <a:r>
              <a:rPr lang="en-US" sz="1600" dirty="0"/>
              <a:t> </a:t>
            </a:r>
            <a:r>
              <a:rPr lang="en-US" sz="1600" dirty="0" smtClean="0"/>
              <a:t>p</a:t>
            </a:r>
            <a:r>
              <a:rPr lang="cs-CZ" sz="1600" dirty="0" smtClean="0"/>
              <a:t>ří</a:t>
            </a:r>
            <a:r>
              <a:rPr lang="en-US" sz="1600" dirty="0" err="1" smtClean="0"/>
              <a:t>mo</a:t>
            </a:r>
            <a:r>
              <a:rPr lang="cs-CZ" sz="1600" dirty="0" smtClean="0"/>
              <a:t>č</a:t>
            </a:r>
            <a:r>
              <a:rPr lang="en-US" sz="1600" dirty="0" err="1" smtClean="0"/>
              <a:t>ar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/>
              <a:t>nikdy</a:t>
            </a:r>
            <a:r>
              <a:rPr lang="en-US" sz="1600" dirty="0"/>
              <a:t> </a:t>
            </a:r>
            <a:r>
              <a:rPr lang="en-US" sz="1600" dirty="0" err="1" smtClean="0"/>
              <a:t>nen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souvisl</a:t>
            </a:r>
            <a:r>
              <a:rPr lang="cs-CZ" sz="1600" dirty="0" smtClean="0"/>
              <a:t>ý – střídá se fáze</a:t>
            </a:r>
            <a:r>
              <a:rPr lang="cs-CZ" sz="1600" dirty="0"/>
              <a:t> </a:t>
            </a:r>
            <a:r>
              <a:rPr lang="cs-CZ" sz="1600" dirty="0" smtClean="0"/>
              <a:t>plavání a </a:t>
            </a:r>
            <a:r>
              <a:rPr lang="pt-BR" sz="1600" dirty="0" smtClean="0"/>
              <a:t>vznášení </a:t>
            </a:r>
            <a:r>
              <a:rPr lang="pt-BR" sz="1600" dirty="0"/>
              <a:t>se</a:t>
            </a:r>
          </a:p>
        </p:txBody>
      </p:sp>
    </p:spTree>
    <p:extLst>
      <p:ext uri="{BB962C8B-B14F-4D97-AF65-F5344CB8AC3E}">
        <p14:creationId xmlns:p14="http://schemas.microsoft.com/office/powerpoint/2010/main" val="3504027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368699" cy="564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182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252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B</a:t>
            </a:r>
            <a:r>
              <a:rPr lang="cs-CZ" sz="1600" b="1" dirty="0" smtClean="0"/>
              <a:t>ičík </a:t>
            </a:r>
            <a:r>
              <a:rPr lang="cs-CZ" sz="1600" b="1" dirty="0" smtClean="0"/>
              <a:t>- </a:t>
            </a:r>
            <a:r>
              <a:rPr lang="cs-CZ" sz="1600" b="1" dirty="0" err="1"/>
              <a:t>p</a:t>
            </a:r>
            <a:r>
              <a:rPr lang="cs-CZ" sz="1600" b="1" dirty="0" err="1" smtClean="0"/>
              <a:t>rokaryota</a:t>
            </a:r>
            <a:r>
              <a:rPr lang="cs-CZ" sz="1600" b="1" dirty="0" smtClean="0"/>
              <a:t> </a:t>
            </a:r>
            <a:r>
              <a:rPr lang="cs-CZ" sz="1600" b="1" dirty="0" err="1"/>
              <a:t>vs</a:t>
            </a:r>
            <a:r>
              <a:rPr lang="cs-CZ" sz="1600" b="1" dirty="0"/>
              <a:t> </a:t>
            </a:r>
            <a:r>
              <a:rPr lang="cs-CZ" sz="1600" b="1" dirty="0" err="1" smtClean="0"/>
              <a:t>eukaryota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dirty="0" err="1" smtClean="0"/>
              <a:t>prokaryota</a:t>
            </a:r>
            <a:endParaRPr lang="cs-CZ" sz="1600" dirty="0" smtClean="0"/>
          </a:p>
          <a:p>
            <a:r>
              <a:rPr lang="en-US" sz="1600" dirty="0" err="1" smtClean="0"/>
              <a:t>bičík</a:t>
            </a:r>
            <a:r>
              <a:rPr lang="en-US" sz="1600" dirty="0" smtClean="0"/>
              <a:t> z </a:t>
            </a:r>
            <a:r>
              <a:rPr lang="en-US" sz="1600" dirty="0" err="1" smtClean="0"/>
              <a:t>flagelinu</a:t>
            </a:r>
            <a:r>
              <a:rPr lang="en-US" sz="1600" dirty="0" smtClean="0"/>
              <a:t>, </a:t>
            </a:r>
            <a:r>
              <a:rPr lang="en-US" sz="1600" dirty="0" err="1" smtClean="0"/>
              <a:t>hnací</a:t>
            </a:r>
            <a:r>
              <a:rPr lang="en-US" sz="1600" dirty="0" smtClean="0"/>
              <a:t> </a:t>
            </a:r>
            <a:r>
              <a:rPr lang="en-US" sz="1600" dirty="0" err="1" smtClean="0"/>
              <a:t>síla</a:t>
            </a:r>
            <a:r>
              <a:rPr lang="en-US" sz="1600" dirty="0" smtClean="0"/>
              <a:t>=</a:t>
            </a:r>
            <a:r>
              <a:rPr lang="en-US" sz="1600" dirty="0" err="1" smtClean="0"/>
              <a:t>pmf</a:t>
            </a:r>
            <a:endParaRPr lang="cs-CZ" sz="1600" dirty="0" smtClean="0"/>
          </a:p>
          <a:p>
            <a:r>
              <a:rPr lang="cs-CZ" sz="1600" dirty="0" smtClean="0"/>
              <a:t>rotace </a:t>
            </a:r>
            <a:r>
              <a:rPr lang="cs-CZ" sz="1600" dirty="0"/>
              <a:t>bičíku kolem vlastní osy</a:t>
            </a:r>
          </a:p>
          <a:p>
            <a:r>
              <a:rPr lang="cs-CZ" sz="1600" dirty="0" smtClean="0"/>
              <a:t>poháněn </a:t>
            </a:r>
            <a:r>
              <a:rPr lang="cs-CZ" sz="1600" dirty="0"/>
              <a:t>proton motive </a:t>
            </a:r>
            <a:r>
              <a:rPr lang="cs-CZ" sz="1600" dirty="0" err="1"/>
              <a:t>force</a:t>
            </a:r>
            <a:r>
              <a:rPr lang="cs-CZ" sz="1600" dirty="0"/>
              <a:t> (</a:t>
            </a:r>
            <a:r>
              <a:rPr lang="cs-CZ" sz="1600" dirty="0" err="1"/>
              <a:t>pmf</a:t>
            </a:r>
            <a:r>
              <a:rPr lang="cs-CZ" sz="1600" dirty="0"/>
              <a:t>) – pohyb protonů </a:t>
            </a:r>
            <a:r>
              <a:rPr lang="cs-CZ" sz="1600" dirty="0" smtClean="0"/>
              <a:t>přes cytoplazmatickou membránu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err="1" smtClean="0"/>
              <a:t>eukaryota</a:t>
            </a:r>
            <a:endParaRPr lang="cs-CZ" sz="1600" dirty="0" smtClean="0"/>
          </a:p>
          <a:p>
            <a:r>
              <a:rPr lang="en-US" sz="1600" dirty="0" err="1"/>
              <a:t>hnací</a:t>
            </a:r>
            <a:r>
              <a:rPr lang="en-US" sz="1600" dirty="0"/>
              <a:t> motor=ATP, </a:t>
            </a:r>
            <a:r>
              <a:rPr lang="en-US" sz="1600" dirty="0" err="1"/>
              <a:t>bičík</a:t>
            </a:r>
            <a:r>
              <a:rPr lang="en-US" sz="1600" dirty="0"/>
              <a:t> je z </a:t>
            </a:r>
            <a:r>
              <a:rPr lang="en-US" sz="1600" dirty="0" err="1" smtClean="0"/>
              <a:t>tubulinu</a:t>
            </a:r>
            <a:endParaRPr lang="en-US" sz="1600" dirty="0"/>
          </a:p>
          <a:p>
            <a:r>
              <a:rPr lang="en-US" sz="1600" dirty="0" err="1"/>
              <a:t>pohyb</a:t>
            </a:r>
            <a:r>
              <a:rPr lang="en-US" sz="1600" dirty="0"/>
              <a:t>=</a:t>
            </a:r>
            <a:r>
              <a:rPr lang="en-US" sz="1600" dirty="0" err="1"/>
              <a:t>ohýbání</a:t>
            </a:r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82" y="4581128"/>
            <a:ext cx="4007743" cy="192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3116"/>
            <a:ext cx="3992563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7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Vnitřní faktory ovlivňující pohyb</a:t>
            </a:r>
            <a:r>
              <a:rPr lang="cs-CZ" sz="1600" dirty="0" smtClean="0"/>
              <a:t/>
            </a:r>
            <a:br>
              <a:rPr lang="cs-CZ" sz="1600" dirty="0" smtClean="0"/>
            </a:br>
            <a:endParaRPr lang="cs-CZ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počet </a:t>
            </a:r>
            <a:r>
              <a:rPr lang="cs-CZ" sz="1600" dirty="0"/>
              <a:t>bičíků</a:t>
            </a:r>
          </a:p>
          <a:p>
            <a:r>
              <a:rPr lang="cs-CZ" sz="1600" dirty="0" smtClean="0"/>
              <a:t>lokalizace </a:t>
            </a:r>
            <a:r>
              <a:rPr lang="cs-CZ" sz="1600" dirty="0"/>
              <a:t>bičíků</a:t>
            </a:r>
          </a:p>
          <a:p>
            <a:r>
              <a:rPr lang="cs-CZ" sz="1600" dirty="0" smtClean="0"/>
              <a:t>dostatek </a:t>
            </a:r>
            <a:r>
              <a:rPr lang="cs-CZ" sz="1600" dirty="0"/>
              <a:t>redukčních </a:t>
            </a:r>
            <a:r>
              <a:rPr lang="cs-CZ" sz="1600" dirty="0" smtClean="0"/>
              <a:t>ekvivalentů</a:t>
            </a:r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24" y="3068960"/>
            <a:ext cx="53244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551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Bakteriální </a:t>
            </a:r>
            <a:r>
              <a:rPr lang="cs-CZ" sz="1600" b="1" dirty="0" smtClean="0"/>
              <a:t>bičík - </a:t>
            </a:r>
            <a:r>
              <a:rPr lang="cs-CZ" sz="1600" b="1" dirty="0" err="1" smtClean="0"/>
              <a:t>Flagellum</a:t>
            </a:r>
            <a:endParaRPr lang="cs-CZ" sz="1600" b="1" dirty="0"/>
          </a:p>
          <a:p>
            <a:r>
              <a:rPr lang="cs-CZ" sz="1600" dirty="0" smtClean="0"/>
              <a:t>dutá trubice tvořena globulárním proteinem </a:t>
            </a:r>
            <a:r>
              <a:rPr lang="cs-CZ" sz="1600" dirty="0" err="1" smtClean="0"/>
              <a:t>flagelinem</a:t>
            </a:r>
            <a:endParaRPr lang="cs-CZ" sz="1600" dirty="0" smtClean="0"/>
          </a:p>
          <a:p>
            <a:r>
              <a:rPr lang="cs-CZ" sz="1600" b="1" dirty="0" err="1" smtClean="0"/>
              <a:t>flagelin</a:t>
            </a:r>
            <a:r>
              <a:rPr lang="cs-CZ" sz="1600" b="1" dirty="0" smtClean="0"/>
              <a:t> </a:t>
            </a:r>
            <a:r>
              <a:rPr lang="cs-CZ" sz="1600" dirty="0" smtClean="0"/>
              <a:t>je tvořen 1 </a:t>
            </a:r>
            <a:r>
              <a:rPr lang="cs-CZ" sz="1600" dirty="0"/>
              <a:t>– 4 proteiny </a:t>
            </a:r>
          </a:p>
          <a:p>
            <a:r>
              <a:rPr lang="pl-PL" sz="1600" dirty="0" smtClean="0"/>
              <a:t>podobná </a:t>
            </a:r>
            <a:r>
              <a:rPr lang="pl-PL" sz="1600" dirty="0"/>
              <a:t>stavba </a:t>
            </a:r>
            <a:r>
              <a:rPr lang="pl-PL" sz="1600" dirty="0" smtClean="0"/>
              <a:t>bičíku u </a:t>
            </a:r>
            <a:r>
              <a:rPr lang="pl-PL" sz="1600" dirty="0"/>
              <a:t>všech </a:t>
            </a:r>
            <a:r>
              <a:rPr lang="pl-PL" sz="1600" dirty="0" smtClean="0"/>
              <a:t>dosud </a:t>
            </a:r>
            <a:r>
              <a:rPr lang="cs-CZ" sz="1600" dirty="0" smtClean="0"/>
              <a:t>zkoumaných </a:t>
            </a:r>
            <a:r>
              <a:rPr lang="cs-CZ" sz="1600" dirty="0"/>
              <a:t>druhů bakterií</a:t>
            </a:r>
          </a:p>
          <a:p>
            <a:r>
              <a:rPr lang="cs-CZ" sz="1600" dirty="0" smtClean="0"/>
              <a:t>tloušťka </a:t>
            </a:r>
            <a:r>
              <a:rPr lang="cs-CZ" sz="1600" dirty="0"/>
              <a:t>13 – 20 </a:t>
            </a:r>
            <a:r>
              <a:rPr lang="cs-CZ" sz="1600" dirty="0" err="1" smtClean="0"/>
              <a:t>nm</a:t>
            </a:r>
            <a:r>
              <a:rPr lang="cs-CZ" sz="1600" dirty="0" smtClean="0"/>
              <a:t>, délka </a:t>
            </a:r>
            <a:r>
              <a:rPr lang="cs-CZ" sz="1600" dirty="0"/>
              <a:t>bičíku několikanásobně větší než délka </a:t>
            </a:r>
            <a:r>
              <a:rPr lang="cs-CZ" sz="1600" dirty="0" smtClean="0"/>
              <a:t>buňky</a:t>
            </a:r>
            <a:endParaRPr lang="cs-CZ" sz="1600" dirty="0"/>
          </a:p>
          <a:p>
            <a:r>
              <a:rPr lang="cs-CZ" sz="1600" dirty="0" smtClean="0"/>
              <a:t>rychlost pohybu </a:t>
            </a:r>
            <a:r>
              <a:rPr lang="el-GR" sz="1600" dirty="0" smtClean="0"/>
              <a:t>1 </a:t>
            </a:r>
            <a:r>
              <a:rPr lang="el-GR" sz="1600" dirty="0"/>
              <a:t>– 100 μ</a:t>
            </a:r>
            <a:r>
              <a:rPr lang="cs-CZ" sz="1600" dirty="0" smtClean="0"/>
              <a:t>m/s</a:t>
            </a:r>
          </a:p>
          <a:p>
            <a:r>
              <a:rPr lang="cs-CZ" sz="1600" dirty="0" smtClean="0"/>
              <a:t>počet </a:t>
            </a:r>
            <a:r>
              <a:rPr lang="cs-CZ" sz="1600" dirty="0"/>
              <a:t>bičíků se </a:t>
            </a:r>
            <a:r>
              <a:rPr lang="cs-CZ" sz="1600" dirty="0" smtClean="0"/>
              <a:t>v </a:t>
            </a:r>
            <a:r>
              <a:rPr lang="cs-CZ" sz="1600" dirty="0"/>
              <a:t>průběhu života bakterie může </a:t>
            </a:r>
            <a:r>
              <a:rPr lang="cs-CZ" sz="1600" dirty="0" smtClean="0"/>
              <a:t>měnit</a:t>
            </a:r>
          </a:p>
          <a:p>
            <a:r>
              <a:rPr lang="cs-CZ" sz="1600" dirty="0" smtClean="0"/>
              <a:t>pokud je bičíků víc - </a:t>
            </a:r>
            <a:r>
              <a:rPr lang="cs-CZ" sz="1600" dirty="0"/>
              <a:t>mohou se spolu </a:t>
            </a:r>
            <a:r>
              <a:rPr lang="cs-CZ" sz="1600" dirty="0" smtClean="0"/>
              <a:t>splétat</a:t>
            </a:r>
          </a:p>
          <a:p>
            <a:r>
              <a:rPr lang="cs-CZ" sz="1600" dirty="0" smtClean="0"/>
              <a:t> zpravidla se při </a:t>
            </a:r>
            <a:r>
              <a:rPr lang="cs-CZ" sz="1600" dirty="0"/>
              <a:t>přestupu do viskóznějšího prostředí </a:t>
            </a:r>
            <a:r>
              <a:rPr lang="cs-CZ" sz="1600" dirty="0" smtClean="0"/>
              <a:t>vytvoří další bičíky</a:t>
            </a:r>
            <a:endParaRPr lang="cs-CZ" sz="1600" dirty="0"/>
          </a:p>
          <a:p>
            <a:r>
              <a:rPr lang="cs-CZ" sz="1600" dirty="0" err="1" smtClean="0"/>
              <a:t>molekul.hmotnost</a:t>
            </a:r>
            <a:r>
              <a:rPr lang="cs-CZ" sz="1600" dirty="0" smtClean="0"/>
              <a:t> </a:t>
            </a:r>
            <a:r>
              <a:rPr lang="cs-CZ" sz="1600" dirty="0" err="1"/>
              <a:t>flagelinu</a:t>
            </a:r>
            <a:r>
              <a:rPr lang="cs-CZ" sz="1600" dirty="0"/>
              <a:t> větší než pilinu</a:t>
            </a:r>
          </a:p>
          <a:p>
            <a:r>
              <a:rPr lang="cs-CZ" sz="1600" dirty="0" err="1" smtClean="0"/>
              <a:t>flagelární</a:t>
            </a:r>
            <a:r>
              <a:rPr lang="cs-CZ" sz="1600" dirty="0" smtClean="0"/>
              <a:t> </a:t>
            </a:r>
            <a:r>
              <a:rPr lang="cs-CZ" sz="1600" dirty="0"/>
              <a:t>antigen</a:t>
            </a:r>
          </a:p>
          <a:p>
            <a:r>
              <a:rPr lang="cs-CZ" sz="1600" dirty="0" smtClean="0"/>
              <a:t>začíná </a:t>
            </a:r>
            <a:r>
              <a:rPr lang="cs-CZ" sz="1600" dirty="0"/>
              <a:t>v CM (oproti fimbriím)</a:t>
            </a:r>
          </a:p>
          <a:p>
            <a:r>
              <a:rPr lang="pl-PL" sz="1600" dirty="0" smtClean="0"/>
              <a:t>bičíky </a:t>
            </a:r>
            <a:r>
              <a:rPr lang="pl-PL" sz="1600" dirty="0"/>
              <a:t>lze snadno odstranit </a:t>
            </a:r>
            <a:r>
              <a:rPr lang="pl-PL" sz="1600" dirty="0" smtClean="0"/>
              <a:t>sklem – lámou se</a:t>
            </a:r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8" y="4509120"/>
            <a:ext cx="3096344" cy="227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52" y="4089191"/>
            <a:ext cx="23907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66941"/>
            <a:ext cx="2659680" cy="227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792626" y="5741223"/>
            <a:ext cx="1981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FFFF00"/>
                </a:solidFill>
              </a:rPr>
              <a:t>motility test medium</a:t>
            </a:r>
          </a:p>
          <a:p>
            <a:r>
              <a:rPr lang="cs-CZ" sz="1400" b="1" dirty="0">
                <a:solidFill>
                  <a:srgbClr val="FFFF00"/>
                </a:solidFill>
              </a:rPr>
              <a:t>(polotuhé medium</a:t>
            </a:r>
            <a:endParaRPr lang="cs-CZ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45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33264"/>
            <a:ext cx="8229600" cy="6624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smtClean="0"/>
              <a:t>Bičík</a:t>
            </a:r>
          </a:p>
          <a:p>
            <a:r>
              <a:rPr lang="cs-CZ" sz="1600" dirty="0" err="1" smtClean="0"/>
              <a:t>semirigidní</a:t>
            </a:r>
            <a:r>
              <a:rPr lang="cs-CZ" sz="1600" dirty="0" smtClean="0"/>
              <a:t> </a:t>
            </a:r>
            <a:r>
              <a:rPr lang="cs-CZ" sz="1600" dirty="0"/>
              <a:t>vláknitá </a:t>
            </a:r>
            <a:r>
              <a:rPr lang="cs-CZ" sz="1600" dirty="0" smtClean="0"/>
              <a:t>struktura</a:t>
            </a:r>
          </a:p>
          <a:p>
            <a:r>
              <a:rPr lang="cs-CZ" sz="1600" dirty="0" smtClean="0"/>
              <a:t> těsně </a:t>
            </a:r>
            <a:r>
              <a:rPr lang="cs-CZ" sz="1600" dirty="0"/>
              <a:t>nad plasmatickou membránou upevněn pružným háčkem („</a:t>
            </a:r>
            <a:r>
              <a:rPr lang="cs-CZ" sz="1600" dirty="0" err="1"/>
              <a:t>hook</a:t>
            </a:r>
            <a:r>
              <a:rPr lang="cs-CZ" sz="1600" dirty="0" smtClean="0"/>
              <a:t>“)</a:t>
            </a:r>
          </a:p>
          <a:p>
            <a:r>
              <a:rPr lang="cs-CZ" sz="1600" dirty="0" smtClean="0"/>
              <a:t>ten ho </a:t>
            </a:r>
            <a:r>
              <a:rPr lang="cs-CZ" sz="1600" dirty="0"/>
              <a:t>spojuje s komplexem proteinů tvořícím </a:t>
            </a:r>
            <a:r>
              <a:rPr lang="cs-CZ" sz="1600" dirty="0" smtClean="0"/>
              <a:t>motor</a:t>
            </a:r>
          </a:p>
          <a:p>
            <a:r>
              <a:rPr lang="cs-CZ" sz="1600" dirty="0" smtClean="0"/>
              <a:t>motor </a:t>
            </a:r>
            <a:r>
              <a:rPr lang="cs-CZ" sz="1600" dirty="0"/>
              <a:t>je fixován v membráně a pracuje na principu protonové </a:t>
            </a:r>
            <a:r>
              <a:rPr lang="cs-CZ" sz="1600" dirty="0" smtClean="0"/>
              <a:t>pumpy</a:t>
            </a:r>
            <a:endParaRPr lang="cs-CZ" sz="1600" dirty="0"/>
          </a:p>
          <a:p>
            <a:r>
              <a:rPr lang="cs-CZ" sz="1600" dirty="0" smtClean="0"/>
              <a:t>je </a:t>
            </a:r>
            <a:r>
              <a:rPr lang="cs-CZ" sz="1600" dirty="0"/>
              <a:t>to skupina proteinů pracujících jako rotor a stator </a:t>
            </a:r>
            <a:r>
              <a:rPr lang="cs-CZ" sz="1600" dirty="0" smtClean="0"/>
              <a:t>motoru</a:t>
            </a:r>
          </a:p>
          <a:p>
            <a:r>
              <a:rPr lang="cs-CZ" sz="1600" dirty="0" smtClean="0"/>
              <a:t>pod háčkem se  </a:t>
            </a:r>
            <a:r>
              <a:rPr lang="cs-CZ" sz="1600" dirty="0"/>
              <a:t>nacházejí 3</a:t>
            </a:r>
            <a:r>
              <a:rPr lang="cs-CZ" sz="1600" dirty="0" smtClean="0"/>
              <a:t> </a:t>
            </a:r>
            <a:r>
              <a:rPr lang="cs-CZ" sz="1600" dirty="0"/>
              <a:t>páry kruhových </a:t>
            </a:r>
            <a:r>
              <a:rPr lang="cs-CZ" sz="1600" dirty="0" smtClean="0"/>
              <a:t>destiček</a:t>
            </a:r>
          </a:p>
          <a:p>
            <a:r>
              <a:rPr lang="cs-CZ" sz="1600" dirty="0" smtClean="0"/>
              <a:t>2 páry jsou statické, 1 pár se točí</a:t>
            </a:r>
          </a:p>
          <a:p>
            <a:r>
              <a:rPr lang="cs-CZ" sz="1600" dirty="0" smtClean="0"/>
              <a:t> všemi </a:t>
            </a:r>
            <a:r>
              <a:rPr lang="cs-CZ" sz="1600" dirty="0"/>
              <a:t>třemi páry prochází točící se </a:t>
            </a:r>
            <a:r>
              <a:rPr lang="cs-CZ" sz="1600" dirty="0" smtClean="0"/>
              <a:t>bičík</a:t>
            </a:r>
          </a:p>
          <a:p>
            <a:r>
              <a:rPr lang="cs-CZ" sz="1600" dirty="0" smtClean="0"/>
              <a:t>kolem páru točících se destiček </a:t>
            </a:r>
            <a:r>
              <a:rPr lang="cs-CZ" sz="1600" dirty="0"/>
              <a:t>se nachází statický protein MOT </a:t>
            </a:r>
            <a:r>
              <a:rPr lang="cs-CZ" sz="1600" dirty="0" smtClean="0"/>
              <a:t>(</a:t>
            </a:r>
            <a:r>
              <a:rPr lang="cs-CZ" sz="1600" dirty="0" err="1" smtClean="0"/>
              <a:t>odv</a:t>
            </a:r>
            <a:r>
              <a:rPr lang="cs-CZ" sz="1600" dirty="0" smtClean="0"/>
              <a:t>. od „motility“)</a:t>
            </a:r>
          </a:p>
          <a:p>
            <a:r>
              <a:rPr lang="cs-CZ" sz="1600" dirty="0" smtClean="0"/>
              <a:t>MOT je </a:t>
            </a:r>
            <a:r>
              <a:rPr lang="cs-CZ" sz="1600" dirty="0"/>
              <a:t>zodpovědný za transport </a:t>
            </a:r>
            <a:r>
              <a:rPr lang="cs-CZ" sz="1600" dirty="0" smtClean="0"/>
              <a:t>proton - </a:t>
            </a:r>
            <a:r>
              <a:rPr lang="cs-CZ" sz="1600" dirty="0"/>
              <a:t>pro funkci bičíku </a:t>
            </a:r>
            <a:r>
              <a:rPr lang="cs-CZ" sz="1600" dirty="0" smtClean="0"/>
              <a:t>nezbytný</a:t>
            </a:r>
            <a:r>
              <a:rPr lang="cs-CZ" sz="1600" dirty="0"/>
              <a:t>!</a:t>
            </a:r>
            <a:endParaRPr lang="cs-CZ" sz="1600" dirty="0" smtClean="0"/>
          </a:p>
          <a:p>
            <a:r>
              <a:rPr lang="cs-CZ" sz="1600" dirty="0" smtClean="0"/>
              <a:t> pod 3. párem </a:t>
            </a:r>
            <a:r>
              <a:rPr lang="cs-CZ" sz="1600" dirty="0"/>
              <a:t>destiček se nachází protein FLI </a:t>
            </a:r>
            <a:r>
              <a:rPr lang="cs-CZ" sz="1600" dirty="0" smtClean="0"/>
              <a:t>(flip) - dokáže </a:t>
            </a:r>
            <a:r>
              <a:rPr lang="cs-CZ" sz="1600" dirty="0"/>
              <a:t>přepínat směr otáčení </a:t>
            </a:r>
            <a:r>
              <a:rPr lang="cs-CZ" sz="1600" dirty="0" smtClean="0"/>
              <a:t>bičíku</a:t>
            </a:r>
          </a:p>
          <a:p>
            <a:endParaRPr lang="cs-CZ" sz="1600" dirty="0"/>
          </a:p>
          <a:p>
            <a:r>
              <a:rPr lang="cs-CZ" sz="1600" dirty="0"/>
              <a:t>https://www.youtube.com/watch?v=dYt5135_0bs</a:t>
            </a:r>
            <a:endParaRPr lang="cs-CZ" sz="1600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53101"/>
            <a:ext cx="2160240" cy="215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5144"/>
            <a:ext cx="1401763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91414"/>
            <a:ext cx="2575049" cy="21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415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600" b="1" dirty="0"/>
              <a:t>Přítomnost/nepřítomnost atraktantu</a:t>
            </a:r>
            <a:endParaRPr lang="cs-CZ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61" y="2924944"/>
            <a:ext cx="74199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410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Při otáčení </a:t>
            </a:r>
            <a:r>
              <a:rPr lang="cs-CZ" sz="1600" b="1" dirty="0"/>
              <a:t>CCW</a:t>
            </a:r>
            <a:r>
              <a:rPr lang="cs-CZ" sz="1600" dirty="0"/>
              <a:t> (</a:t>
            </a:r>
            <a:r>
              <a:rPr lang="cs-CZ" sz="1600" dirty="0" err="1"/>
              <a:t>counter-clockwise</a:t>
            </a:r>
            <a:r>
              <a:rPr lang="cs-CZ" sz="1600" dirty="0"/>
              <a:t>, proti směru hodinových ručiček) bakterie plave </a:t>
            </a:r>
            <a:r>
              <a:rPr lang="cs-CZ" sz="1600" dirty="0" smtClean="0"/>
              <a:t>vpřed</a:t>
            </a:r>
          </a:p>
          <a:p>
            <a:r>
              <a:rPr lang="cs-CZ" sz="1600" dirty="0" smtClean="0"/>
              <a:t>při </a:t>
            </a:r>
            <a:r>
              <a:rPr lang="cs-CZ" sz="1600" dirty="0"/>
              <a:t>otáčení </a:t>
            </a:r>
            <a:r>
              <a:rPr lang="cs-CZ" sz="1600" b="1" dirty="0"/>
              <a:t>CW</a:t>
            </a:r>
            <a:r>
              <a:rPr lang="cs-CZ" sz="1600" dirty="0"/>
              <a:t> (</a:t>
            </a:r>
            <a:r>
              <a:rPr lang="cs-CZ" sz="1600" dirty="0" err="1"/>
              <a:t>clockwise</a:t>
            </a:r>
            <a:r>
              <a:rPr lang="cs-CZ" sz="1600" dirty="0"/>
              <a:t>, po směru hodinových ručiček) bičík pořádně nezabírá, protáčí se, a bakterie zůstává na </a:t>
            </a:r>
            <a:r>
              <a:rPr lang="cs-CZ" sz="1600" dirty="0" smtClean="0"/>
              <a:t>místě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Přepínání mezi CW a CCW zajišťuje protein </a:t>
            </a:r>
            <a:r>
              <a:rPr lang="cs-CZ" sz="1600" dirty="0" smtClean="0"/>
              <a:t>FLI</a:t>
            </a:r>
          </a:p>
          <a:p>
            <a:r>
              <a:rPr lang="cs-CZ" sz="1600" dirty="0" smtClean="0"/>
              <a:t>během chemotaxe plave bakterie cca 1 sec </a:t>
            </a:r>
            <a:r>
              <a:rPr lang="cs-CZ" sz="1600" dirty="0"/>
              <a:t>CCW a 1/10 sekundy stojí díky CW na </a:t>
            </a:r>
            <a:r>
              <a:rPr lang="cs-CZ" sz="1600" dirty="0" smtClean="0"/>
              <a:t>místě</a:t>
            </a:r>
          </a:p>
          <a:p>
            <a:r>
              <a:rPr lang="cs-CZ" sz="1600" dirty="0" smtClean="0"/>
              <a:t>při CV vyhodnocuje</a:t>
            </a:r>
            <a:r>
              <a:rPr lang="cs-CZ" sz="1600" dirty="0"/>
              <a:t>, zda </a:t>
            </a:r>
            <a:r>
              <a:rPr lang="cs-CZ" sz="1600" dirty="0" smtClean="0"/>
              <a:t>se pohybuje správným směrem vzhledem k atraktantu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okud </a:t>
            </a:r>
            <a:r>
              <a:rPr lang="cs-CZ" sz="1600" dirty="0"/>
              <a:t>se </a:t>
            </a:r>
            <a:r>
              <a:rPr lang="cs-CZ" sz="1600" dirty="0" smtClean="0"/>
              <a:t>přiblížila ke zdroji </a:t>
            </a:r>
            <a:r>
              <a:rPr lang="cs-CZ" sz="1600" dirty="0"/>
              <a:t>pokračuje </a:t>
            </a:r>
            <a:r>
              <a:rPr lang="cs-CZ" sz="1600" dirty="0" smtClean="0"/>
              <a:t>při </a:t>
            </a:r>
            <a:r>
              <a:rPr lang="cs-CZ" sz="1600" dirty="0"/>
              <a:t>pohybu stejným </a:t>
            </a:r>
            <a:r>
              <a:rPr lang="cs-CZ" sz="1600" dirty="0" smtClean="0"/>
              <a:t>směrem</a:t>
            </a:r>
          </a:p>
          <a:p>
            <a:r>
              <a:rPr lang="cs-CZ" sz="1600" dirty="0" smtClean="0"/>
              <a:t>pokud </a:t>
            </a:r>
            <a:r>
              <a:rPr lang="cs-CZ" sz="1600" dirty="0"/>
              <a:t>se vzdálila, náhodně zvolí směr </a:t>
            </a:r>
            <a:r>
              <a:rPr lang="cs-CZ" sz="1600" dirty="0" smtClean="0"/>
              <a:t>jiný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85120"/>
            <a:ext cx="74199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811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Komponenty </a:t>
            </a:r>
            <a:r>
              <a:rPr lang="cs-CZ" sz="1600" b="1" dirty="0" smtClean="0"/>
              <a:t>bičíku</a:t>
            </a:r>
            <a:endParaRPr lang="cs-CZ" sz="1600" b="1" dirty="0"/>
          </a:p>
          <a:p>
            <a:r>
              <a:rPr lang="cs-CZ" sz="1600" b="1" dirty="0" smtClean="0"/>
              <a:t>bazální tělísko</a:t>
            </a:r>
            <a:r>
              <a:rPr lang="cs-CZ" sz="1600" dirty="0" smtClean="0"/>
              <a:t>, kterým je ukotven v membráně</a:t>
            </a:r>
            <a:endParaRPr lang="cs-CZ" sz="1600" dirty="0"/>
          </a:p>
          <a:p>
            <a:r>
              <a:rPr lang="cs-CZ" sz="1600" dirty="0"/>
              <a:t>G- </a:t>
            </a:r>
            <a:r>
              <a:rPr lang="cs-CZ" sz="1600" dirty="0" err="1" smtClean="0"/>
              <a:t>bakt</a:t>
            </a:r>
            <a:r>
              <a:rPr lang="cs-CZ" sz="1600" dirty="0" smtClean="0"/>
              <a:t>. - 3 </a:t>
            </a:r>
            <a:r>
              <a:rPr lang="cs-CZ" sz="1600" dirty="0"/>
              <a:t>kruhy (CM, PG a VM</a:t>
            </a:r>
            <a:r>
              <a:rPr lang="cs-CZ" sz="1600" dirty="0" smtClean="0"/>
              <a:t>)</a:t>
            </a:r>
            <a:r>
              <a:rPr lang="en-US" sz="1600" dirty="0"/>
              <a:t> v </a:t>
            </a:r>
            <a:r>
              <a:rPr lang="en-US" sz="1600" dirty="0" err="1"/>
              <a:t>cyt.membrane</a:t>
            </a:r>
            <a:r>
              <a:rPr lang="en-US" sz="1600" dirty="0"/>
              <a:t>, </a:t>
            </a:r>
            <a:r>
              <a:rPr lang="en-US" sz="1600" dirty="0" err="1"/>
              <a:t>peptidoglykanu</a:t>
            </a:r>
            <a:r>
              <a:rPr lang="en-US" sz="1600" dirty="0"/>
              <a:t>, </a:t>
            </a:r>
            <a:r>
              <a:rPr lang="en-US" sz="1600" dirty="0" err="1"/>
              <a:t>vnější</a:t>
            </a:r>
            <a:r>
              <a:rPr lang="en-US" sz="1600" dirty="0"/>
              <a:t> </a:t>
            </a:r>
            <a:r>
              <a:rPr lang="en-US" sz="1600" dirty="0" err="1"/>
              <a:t>membráně</a:t>
            </a:r>
            <a:endParaRPr lang="cs-CZ" sz="1600" dirty="0"/>
          </a:p>
          <a:p>
            <a:r>
              <a:rPr lang="cs-CZ" sz="1600" dirty="0"/>
              <a:t>G+ </a:t>
            </a:r>
            <a:r>
              <a:rPr lang="cs-CZ" sz="1600" dirty="0" err="1" smtClean="0"/>
              <a:t>bakt</a:t>
            </a:r>
            <a:r>
              <a:rPr lang="cs-CZ" sz="1600" dirty="0" smtClean="0"/>
              <a:t>. - 2 kruhy</a:t>
            </a:r>
          </a:p>
          <a:p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b="1" dirty="0"/>
              <a:t>háček </a:t>
            </a:r>
            <a:r>
              <a:rPr lang="cs-CZ" sz="1600" dirty="0"/>
              <a:t>(</a:t>
            </a:r>
            <a:r>
              <a:rPr lang="cs-CZ" sz="1600" dirty="0" err="1"/>
              <a:t>hook</a:t>
            </a:r>
            <a:r>
              <a:rPr lang="cs-CZ" sz="1600" dirty="0"/>
              <a:t>)</a:t>
            </a:r>
          </a:p>
          <a:p>
            <a:r>
              <a:rPr lang="cs-CZ" sz="1600" dirty="0" smtClean="0"/>
              <a:t>vlastní </a:t>
            </a:r>
            <a:r>
              <a:rPr lang="cs-CZ" sz="1600" b="1" dirty="0"/>
              <a:t>vlákno</a:t>
            </a:r>
          </a:p>
          <a:p>
            <a:r>
              <a:rPr lang="cs-CZ" sz="1600" dirty="0" smtClean="0"/>
              <a:t>bazální </a:t>
            </a:r>
            <a:r>
              <a:rPr lang="cs-CZ" sz="1600" dirty="0"/>
              <a:t>tělísko zůstává </a:t>
            </a:r>
            <a:r>
              <a:rPr lang="cs-CZ" sz="1600" dirty="0" smtClean="0"/>
              <a:t>ukotveno i po </a:t>
            </a:r>
            <a:r>
              <a:rPr lang="cs-CZ" sz="1600" dirty="0"/>
              <a:t>odstranění bičíkového </a:t>
            </a:r>
            <a:r>
              <a:rPr lang="cs-CZ" sz="1600" dirty="0" smtClean="0"/>
              <a:t>vlákna</a:t>
            </a:r>
            <a:endParaRPr lang="cs-CZ" sz="1600" dirty="0"/>
          </a:p>
          <a:p>
            <a:r>
              <a:rPr lang="pl-PL" sz="1600" dirty="0"/>
              <a:t>to je do 20 až 30 min dosyntetizováno</a:t>
            </a:r>
            <a:endParaRPr lang="cs-CZ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32822"/>
            <a:ext cx="2131195" cy="199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5573102" cy="298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76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95736" y="40466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</a:t>
            </a:r>
            <a:r>
              <a:rPr lang="cs-CZ" dirty="0" smtClean="0"/>
              <a:t>ozdíl v ukotvení bičíku u G- a G+ bakterií 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26" y="1700808"/>
            <a:ext cx="7731212" cy="422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516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514" y="476672"/>
            <a:ext cx="522219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548680"/>
            <a:ext cx="33843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G- </a:t>
            </a:r>
            <a:r>
              <a:rPr lang="cs-CZ" sz="1600" b="1" dirty="0" smtClean="0"/>
              <a:t>bakterie</a:t>
            </a:r>
            <a:endParaRPr lang="cs-CZ" sz="1600" b="1" dirty="0"/>
          </a:p>
          <a:p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buň.stěna</a:t>
            </a:r>
            <a:r>
              <a:rPr lang="cs-CZ" sz="1600" dirty="0" smtClean="0"/>
              <a:t> </a:t>
            </a:r>
            <a:r>
              <a:rPr lang="fr-FR" sz="1600" dirty="0" smtClean="0"/>
              <a:t>ne</a:t>
            </a:r>
            <a:r>
              <a:rPr lang="cs-CZ" sz="1600" dirty="0" smtClean="0"/>
              <a:t>ní</a:t>
            </a:r>
            <a:r>
              <a:rPr lang="fr-FR" sz="1600" dirty="0" smtClean="0"/>
              <a:t> </a:t>
            </a:r>
            <a:r>
              <a:rPr lang="fr-FR" sz="1600" dirty="0"/>
              <a:t>tak </a:t>
            </a:r>
            <a:r>
              <a:rPr lang="fr-FR" sz="1600" dirty="0" smtClean="0"/>
              <a:t>pevná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 navíc</a:t>
            </a:r>
            <a:r>
              <a:rPr lang="cs-CZ" sz="1600" dirty="0" smtClean="0"/>
              <a:t> mají vnější membrána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= </a:t>
            </a:r>
            <a:r>
              <a:rPr lang="cs-CZ" sz="1600" dirty="0" smtClean="0"/>
              <a:t>více kotvících disků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L </a:t>
            </a:r>
            <a:r>
              <a:rPr lang="cs-CZ" sz="1600" dirty="0" smtClean="0"/>
              <a:t>ring </a:t>
            </a:r>
            <a:r>
              <a:rPr lang="cs-CZ" sz="1600" dirty="0"/>
              <a:t>- vnější membrána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 </a:t>
            </a:r>
            <a:r>
              <a:rPr lang="cs-CZ" sz="1600" dirty="0" smtClean="0"/>
              <a:t>ring </a:t>
            </a:r>
            <a:r>
              <a:rPr lang="cs-CZ" sz="1600" dirty="0"/>
              <a:t>– PG buněčné stěny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59594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055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sz="1600" b="1" dirty="0"/>
              <a:t>G+ </a:t>
            </a:r>
            <a:r>
              <a:rPr lang="cs-CZ" sz="1600" dirty="0"/>
              <a:t>:</a:t>
            </a:r>
          </a:p>
          <a:p>
            <a:r>
              <a:rPr lang="cs-CZ" sz="1600" dirty="0"/>
              <a:t>bazální tělísko - 2 disky</a:t>
            </a:r>
          </a:p>
          <a:p>
            <a:r>
              <a:rPr lang="cs-CZ" sz="1600" dirty="0"/>
              <a:t>spodní disk </a:t>
            </a:r>
            <a:r>
              <a:rPr lang="cs-CZ" sz="1600" dirty="0" smtClean="0"/>
              <a:t>v cytoplasmatické membráně</a:t>
            </a:r>
            <a:endParaRPr lang="cs-CZ" sz="1600" b="1" dirty="0"/>
          </a:p>
          <a:p>
            <a:r>
              <a:rPr lang="cs-CZ" sz="1600" b="1" dirty="0"/>
              <a:t>horní disk </a:t>
            </a:r>
            <a:r>
              <a:rPr lang="cs-CZ" sz="1600" b="1" dirty="0" smtClean="0"/>
              <a:t> </a:t>
            </a:r>
            <a:r>
              <a:rPr lang="cs-CZ" sz="1600" b="1" dirty="0"/>
              <a:t>v </a:t>
            </a:r>
            <a:r>
              <a:rPr lang="cs-CZ" sz="1600" dirty="0" smtClean="0"/>
              <a:t>buněčné stěně – složí jako  </a:t>
            </a:r>
            <a:r>
              <a:rPr lang="cs-CZ" sz="1600" dirty="0"/>
              <a:t>kluzné ložisko </a:t>
            </a:r>
          </a:p>
          <a:p>
            <a:r>
              <a:rPr lang="cs-CZ" sz="1600" dirty="0"/>
              <a:t>tam se otáčí </a:t>
            </a:r>
            <a:r>
              <a:rPr lang="cs-CZ" sz="1600" dirty="0" smtClean="0"/>
              <a:t>osa a je ukotven </a:t>
            </a:r>
            <a:r>
              <a:rPr lang="cs-CZ" sz="1600" dirty="0"/>
              <a:t>háček pro </a:t>
            </a:r>
            <a:r>
              <a:rPr lang="cs-CZ" sz="1600" dirty="0" smtClean="0"/>
              <a:t>ohyb</a:t>
            </a:r>
            <a:endParaRPr lang="cs-CZ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276847" cy="295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4770825" cy="368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236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638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Tvorba bičíku</a:t>
            </a:r>
            <a:endParaRPr lang="cs-CZ" sz="1600" b="1" dirty="0"/>
          </a:p>
          <a:p>
            <a:r>
              <a:rPr lang="cs-CZ" sz="1600" dirty="0" smtClean="0"/>
              <a:t>schopnost </a:t>
            </a:r>
            <a:r>
              <a:rPr lang="cs-CZ" sz="1600" dirty="0" err="1" smtClean="0"/>
              <a:t>samouspořádávání</a:t>
            </a:r>
            <a:r>
              <a:rPr lang="cs-CZ" sz="1600" dirty="0" smtClean="0"/>
              <a:t> </a:t>
            </a:r>
            <a:r>
              <a:rPr lang="cs-CZ" sz="1600" dirty="0"/>
              <a:t>– „</a:t>
            </a:r>
            <a:r>
              <a:rPr lang="cs-CZ" sz="1600" dirty="0" err="1" smtClean="0"/>
              <a:t>self-assembly</a:t>
            </a:r>
            <a:r>
              <a:rPr lang="cs-CZ" sz="1600" dirty="0"/>
              <a:t>“</a:t>
            </a:r>
          </a:p>
          <a:p>
            <a:r>
              <a:rPr lang="cs-CZ" sz="1600" dirty="0" smtClean="0"/>
              <a:t>molekuly </a:t>
            </a:r>
            <a:r>
              <a:rPr lang="cs-CZ" sz="1600" dirty="0" err="1"/>
              <a:t>flagelinu</a:t>
            </a:r>
            <a:r>
              <a:rPr lang="cs-CZ" sz="1600" dirty="0"/>
              <a:t> jsou středem vlákna transportovány </a:t>
            </a:r>
            <a:r>
              <a:rPr lang="cs-CZ" sz="1600" dirty="0" smtClean="0"/>
              <a:t>na </a:t>
            </a:r>
            <a:r>
              <a:rPr lang="pl-PL" sz="1600" dirty="0" smtClean="0"/>
              <a:t>konec </a:t>
            </a:r>
            <a:r>
              <a:rPr lang="en-US" sz="1600" dirty="0" smtClean="0"/>
              <a:t>bi</a:t>
            </a:r>
            <a:r>
              <a:rPr lang="cs-CZ" sz="1600" dirty="0" smtClean="0"/>
              <a:t>čí</a:t>
            </a:r>
            <a:r>
              <a:rPr lang="en-US" sz="1600" dirty="0" err="1" smtClean="0"/>
              <a:t>ku</a:t>
            </a:r>
            <a:endParaRPr lang="cs-CZ" sz="1600" dirty="0" smtClean="0"/>
          </a:p>
          <a:p>
            <a:r>
              <a:rPr lang="cs-CZ" sz="1600" dirty="0" err="1"/>
              <a:t>flageliny</a:t>
            </a:r>
            <a:r>
              <a:rPr lang="cs-CZ" sz="1600" dirty="0"/>
              <a:t> </a:t>
            </a:r>
            <a:r>
              <a:rPr lang="cs-CZ" sz="1600" dirty="0" smtClean="0"/>
              <a:t>jsou skládány ve formě </a:t>
            </a:r>
            <a:r>
              <a:rPr lang="cs-CZ" sz="1600" dirty="0"/>
              <a:t>levotočivé </a:t>
            </a:r>
            <a:r>
              <a:rPr lang="cs-CZ" sz="1600" dirty="0" smtClean="0"/>
              <a:t>šroubovici</a:t>
            </a:r>
          </a:p>
          <a:p>
            <a:r>
              <a:rPr lang="cs-CZ" sz="1600" dirty="0" smtClean="0"/>
              <a:t>na konci </a:t>
            </a:r>
            <a:r>
              <a:rPr lang="cs-CZ" sz="1600" dirty="0"/>
              <a:t>se připevňují a bičík tím </a:t>
            </a:r>
            <a:r>
              <a:rPr lang="cs-CZ" sz="1600" dirty="0" smtClean="0"/>
              <a:t>prodlužují</a:t>
            </a:r>
          </a:p>
          <a:p>
            <a:r>
              <a:rPr lang="cs-CZ" sz="1600" dirty="0" smtClean="0"/>
              <a:t>bičík se </a:t>
            </a:r>
            <a:r>
              <a:rPr lang="pl-PL" sz="1600" dirty="0" smtClean="0"/>
              <a:t>dosyntetizuje vždy </a:t>
            </a:r>
            <a:r>
              <a:rPr lang="pl-PL" sz="1600" dirty="0"/>
              <a:t>do </a:t>
            </a:r>
            <a:r>
              <a:rPr lang="cs-CZ" sz="1600" dirty="0"/>
              <a:t>stejné </a:t>
            </a:r>
            <a:r>
              <a:rPr lang="cs-CZ" sz="1600" dirty="0" smtClean="0"/>
              <a:t>délky</a:t>
            </a:r>
          </a:p>
          <a:p>
            <a:r>
              <a:rPr lang="cs-CZ" sz="1600" dirty="0" smtClean="0"/>
              <a:t>tvorba bičíku velmi rychlá</a:t>
            </a:r>
            <a:endParaRPr lang="cs-CZ" sz="1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6" y="2551837"/>
            <a:ext cx="7637708" cy="415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85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786445" cy="640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355976" y="26412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 err="1"/>
              <a:t>Selfassembly</a:t>
            </a:r>
            <a:r>
              <a:rPr lang="cs-CZ" sz="1600" dirty="0" smtClean="0"/>
              <a:t>....</a:t>
            </a:r>
          </a:p>
          <a:p>
            <a:r>
              <a:rPr lang="cs-CZ" sz="1600" dirty="0"/>
              <a:t>https://www.youtube.com/watch?v=N5Dv_u81Rw4</a:t>
            </a:r>
          </a:p>
        </p:txBody>
      </p:sp>
    </p:spTree>
    <p:extLst>
      <p:ext uri="{BB962C8B-B14F-4D97-AF65-F5344CB8AC3E}">
        <p14:creationId xmlns:p14="http://schemas.microsoft.com/office/powerpoint/2010/main" val="2884826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1124744"/>
            <a:ext cx="8229600" cy="1143000"/>
          </a:xfrm>
        </p:spPr>
        <p:txBody>
          <a:bodyPr>
            <a:normAutofit/>
          </a:bodyPr>
          <a:lstStyle/>
          <a:p>
            <a:r>
              <a:rPr lang="cs-CZ" sz="1600" dirty="0" smtClean="0"/>
              <a:t>EM - ultrastruktura </a:t>
            </a:r>
            <a:r>
              <a:rPr lang="cs-CZ" sz="1600" dirty="0"/>
              <a:t>bičíku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69570"/>
            <a:ext cx="4176464" cy="362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1527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116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uspořádání bičíků: </a:t>
            </a:r>
            <a:r>
              <a:rPr lang="cs-CZ" sz="1600" b="1" dirty="0"/>
              <a:t>taxonomický znak</a:t>
            </a:r>
            <a:endParaRPr lang="cs-CZ" sz="16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4" y="1691481"/>
            <a:ext cx="761625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609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1600" b="1" dirty="0" smtClean="0"/>
              <a:t>Metody pozorování bičíků</a:t>
            </a:r>
            <a:endParaRPr lang="cs-CZ" sz="1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Pozorování pohybu bičíku </a:t>
            </a:r>
            <a:r>
              <a:rPr lang="cs-CZ" sz="1600" b="1" dirty="0" smtClean="0"/>
              <a:t>– visutá </a:t>
            </a:r>
            <a:r>
              <a:rPr lang="cs-CZ" sz="1600" b="1" dirty="0"/>
              <a:t>kapka</a:t>
            </a:r>
          </a:p>
          <a:p>
            <a:r>
              <a:rPr lang="cs-CZ" sz="1600" dirty="0" smtClean="0"/>
              <a:t>důležitý </a:t>
            </a:r>
            <a:r>
              <a:rPr lang="cs-CZ" sz="1600" dirty="0"/>
              <a:t>dostatek kyslíku</a:t>
            </a:r>
          </a:p>
          <a:p>
            <a:r>
              <a:rPr lang="it-IT" sz="1600" dirty="0"/>
              <a:t>v temném poli a </a:t>
            </a:r>
            <a:r>
              <a:rPr lang="it-IT" sz="1600" dirty="0" smtClean="0"/>
              <a:t>intenzivním</a:t>
            </a:r>
            <a:r>
              <a:rPr lang="cs-CZ" sz="1600" dirty="0" smtClean="0"/>
              <a:t> světle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Pozorování bičíků </a:t>
            </a:r>
            <a:r>
              <a:rPr lang="cs-CZ" sz="1600" b="1" dirty="0" smtClean="0"/>
              <a:t>samotných:</a:t>
            </a:r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b="1" dirty="0" smtClean="0"/>
              <a:t>světelný </a:t>
            </a:r>
            <a:r>
              <a:rPr lang="cs-CZ" sz="1600" b="1" dirty="0"/>
              <a:t>mikroskop </a:t>
            </a:r>
            <a:endParaRPr lang="cs-CZ" sz="1600" dirty="0"/>
          </a:p>
          <a:p>
            <a:r>
              <a:rPr lang="cs-CZ" sz="1600" dirty="0" err="1"/>
              <a:t>spec</a:t>
            </a:r>
            <a:r>
              <a:rPr lang="cs-CZ" sz="1600" dirty="0"/>
              <a:t>. barvení (</a:t>
            </a:r>
            <a:r>
              <a:rPr lang="cs-CZ" sz="1600" dirty="0" smtClean="0"/>
              <a:t>obalení bičíku </a:t>
            </a:r>
            <a:r>
              <a:rPr lang="cs-CZ" sz="1600" dirty="0"/>
              <a:t>vrstvou mořidla,</a:t>
            </a:r>
          </a:p>
          <a:p>
            <a:pPr marL="0" indent="0">
              <a:buNone/>
            </a:pPr>
            <a:r>
              <a:rPr lang="cs-CZ" sz="1600" dirty="0" smtClean="0"/>
              <a:t>         znásobení </a:t>
            </a:r>
            <a:r>
              <a:rPr lang="cs-CZ" sz="1600" dirty="0"/>
              <a:t>a </a:t>
            </a:r>
            <a:r>
              <a:rPr lang="cs-CZ" sz="1600" dirty="0" smtClean="0"/>
              <a:t>zviditelnění jeho </a:t>
            </a:r>
            <a:r>
              <a:rPr lang="cs-CZ" sz="1600" dirty="0"/>
              <a:t>průměru</a:t>
            </a:r>
            <a:r>
              <a:rPr lang="cs-CZ" sz="1600" dirty="0" smtClean="0"/>
              <a:t>)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dirty="0" smtClean="0"/>
              <a:t>elektronový </a:t>
            </a:r>
            <a:r>
              <a:rPr lang="cs-CZ" sz="1600" b="1" dirty="0"/>
              <a:t>mikroskop </a:t>
            </a:r>
            <a:endParaRPr lang="cs-CZ" sz="1600" dirty="0"/>
          </a:p>
          <a:p>
            <a:r>
              <a:rPr lang="cs-CZ" sz="1600" dirty="0"/>
              <a:t>negativní </a:t>
            </a:r>
            <a:r>
              <a:rPr lang="cs-CZ" sz="1600" dirty="0" smtClean="0"/>
              <a:t>barvení – barvení pozadí</a:t>
            </a:r>
            <a:endParaRPr lang="cs-CZ" sz="1600" dirty="0"/>
          </a:p>
          <a:p>
            <a:r>
              <a:rPr lang="cs-CZ" sz="1600" dirty="0" err="1"/>
              <a:t>otiskové</a:t>
            </a:r>
            <a:r>
              <a:rPr lang="cs-CZ" sz="1600" dirty="0"/>
              <a:t> preparáty </a:t>
            </a:r>
            <a:r>
              <a:rPr lang="cs-CZ" sz="1600" dirty="0" smtClean="0"/>
              <a:t>po </a:t>
            </a:r>
            <a:r>
              <a:rPr lang="pl-PL" sz="1600" dirty="0" smtClean="0"/>
              <a:t>rychlém </a:t>
            </a:r>
            <a:r>
              <a:rPr lang="pl-PL" sz="1600" dirty="0"/>
              <a:t>zmražení na -150 </a:t>
            </a:r>
            <a:r>
              <a:rPr lang="pl-PL" sz="1600" dirty="0" smtClean="0"/>
              <a:t>C</a:t>
            </a:r>
            <a:endParaRPr lang="pl-PL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850904" cy="385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986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b</a:t>
            </a:r>
            <a:r>
              <a:rPr lang="cs-CZ" sz="1600" dirty="0" smtClean="0"/>
              <a:t>akterie </a:t>
            </a:r>
            <a:r>
              <a:rPr lang="cs-CZ" sz="1600" dirty="0"/>
              <a:t>se nachází v dynamicky se měnícím </a:t>
            </a:r>
            <a:r>
              <a:rPr lang="cs-CZ" sz="1600" dirty="0" smtClean="0"/>
              <a:t>prostředí</a:t>
            </a:r>
          </a:p>
          <a:p>
            <a:r>
              <a:rPr lang="cs-CZ" sz="1600" dirty="0"/>
              <a:t>m</a:t>
            </a:r>
            <a:r>
              <a:rPr lang="cs-CZ" sz="1600" dirty="0" smtClean="0"/>
              <a:t>ění </a:t>
            </a:r>
            <a:r>
              <a:rPr lang="cs-CZ" sz="1600" dirty="0"/>
              <a:t>se </a:t>
            </a:r>
            <a:r>
              <a:rPr lang="cs-CZ" sz="1600" dirty="0" smtClean="0"/>
              <a:t>dostupnost </a:t>
            </a:r>
            <a:r>
              <a:rPr lang="cs-CZ" sz="1600" dirty="0"/>
              <a:t>živin, </a:t>
            </a:r>
            <a:r>
              <a:rPr lang="cs-CZ" sz="1600" dirty="0" smtClean="0"/>
              <a:t>dochází k vyčerpání </a:t>
            </a:r>
            <a:r>
              <a:rPr lang="cs-CZ" sz="1600" dirty="0"/>
              <a:t>esenciálních </a:t>
            </a:r>
            <a:r>
              <a:rPr lang="cs-CZ" sz="1600" dirty="0" smtClean="0"/>
              <a:t>živin</a:t>
            </a:r>
          </a:p>
          <a:p>
            <a:r>
              <a:rPr lang="cs-CZ" sz="1600" dirty="0" smtClean="0"/>
              <a:t>dochází ke konkurenčnímu boji o </a:t>
            </a:r>
            <a:r>
              <a:rPr lang="cs-CZ" sz="1600" dirty="0"/>
              <a:t>živiny </a:t>
            </a:r>
            <a:endParaRPr lang="cs-CZ" sz="1600" dirty="0" smtClean="0"/>
          </a:p>
          <a:p>
            <a:r>
              <a:rPr lang="cs-CZ" sz="1600" dirty="0" smtClean="0"/>
              <a:t>mezi </a:t>
            </a:r>
            <a:r>
              <a:rPr lang="cs-CZ" sz="1600" dirty="0"/>
              <a:t>buňkami téhož druhu </a:t>
            </a:r>
            <a:r>
              <a:rPr lang="cs-CZ" sz="1600" dirty="0" smtClean="0"/>
              <a:t>i </a:t>
            </a:r>
            <a:r>
              <a:rPr lang="cs-CZ" sz="1600" dirty="0"/>
              <a:t>mezi </a:t>
            </a:r>
            <a:r>
              <a:rPr lang="cs-CZ" sz="1600" dirty="0" smtClean="0"/>
              <a:t>druhy navzájem</a:t>
            </a:r>
          </a:p>
          <a:p>
            <a:r>
              <a:rPr lang="cs-CZ" sz="1600" dirty="0" smtClean="0"/>
              <a:t>produkce </a:t>
            </a:r>
            <a:r>
              <a:rPr lang="cs-CZ" sz="1600" dirty="0"/>
              <a:t>metabolitů (i </a:t>
            </a:r>
            <a:r>
              <a:rPr lang="cs-CZ" sz="1600" dirty="0" smtClean="0"/>
              <a:t>toxinů)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outěžení o životní prostor</a:t>
            </a:r>
          </a:p>
          <a:p>
            <a:r>
              <a:rPr lang="cs-CZ" sz="1600" dirty="0" smtClean="0"/>
              <a:t>taxe také závisí na signální komunikaci mezi buňkami – tzv. </a:t>
            </a:r>
            <a:r>
              <a:rPr lang="cs-CZ" sz="1600" dirty="0" err="1" smtClean="0"/>
              <a:t>quorum</a:t>
            </a:r>
            <a:r>
              <a:rPr lang="cs-CZ" sz="1600" dirty="0" smtClean="0"/>
              <a:t> </a:t>
            </a:r>
            <a:r>
              <a:rPr lang="cs-CZ" sz="1600" dirty="0" err="1" smtClean="0"/>
              <a:t>sensing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501008"/>
            <a:ext cx="47625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846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600" b="1" dirty="0"/>
              <a:t>Pohyb bakteriální buňky</a:t>
            </a:r>
            <a:br>
              <a:rPr lang="cs-CZ" sz="1600" b="1" dirty="0"/>
            </a:br>
            <a:endParaRPr lang="cs-CZ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52736"/>
            <a:ext cx="9036496" cy="4525963"/>
          </a:xfrm>
        </p:spPr>
        <p:txBody>
          <a:bodyPr>
            <a:normAutofit/>
          </a:bodyPr>
          <a:lstStyle/>
          <a:p>
            <a:r>
              <a:rPr lang="pl-PL" sz="1600" dirty="0" smtClean="0"/>
              <a:t>spojeno </a:t>
            </a:r>
            <a:r>
              <a:rPr lang="pl-PL" sz="1600" dirty="0"/>
              <a:t>s pohybem po tkáních/sliznicích</a:t>
            </a:r>
          </a:p>
          <a:p>
            <a:r>
              <a:rPr lang="cs-CZ" sz="1600" dirty="0" err="1" smtClean="0"/>
              <a:t>swimming</a:t>
            </a:r>
            <a:r>
              <a:rPr lang="cs-CZ" sz="1600" dirty="0" smtClean="0"/>
              <a:t> </a:t>
            </a:r>
            <a:r>
              <a:rPr lang="cs-CZ" sz="1600" dirty="0"/>
              <a:t>motility – pohyb bičíky, </a:t>
            </a:r>
            <a:r>
              <a:rPr lang="cs-CZ" sz="1600" dirty="0" smtClean="0"/>
              <a:t>plavání - schopny </a:t>
            </a:r>
            <a:r>
              <a:rPr lang="en-US" sz="1600" dirty="0" smtClean="0"/>
              <a:t>v</a:t>
            </a:r>
            <a:r>
              <a:rPr lang="cs-CZ" sz="1600" dirty="0" smtClean="0"/>
              <a:t>š</a:t>
            </a:r>
            <a:r>
              <a:rPr lang="en-US" sz="1600" dirty="0" err="1" smtClean="0"/>
              <a:t>echny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/>
              <a:t>s </a:t>
            </a:r>
            <a:r>
              <a:rPr lang="en-US" sz="1600" dirty="0" smtClean="0"/>
              <a:t>bi</a:t>
            </a:r>
            <a:r>
              <a:rPr lang="cs-CZ" sz="1600" dirty="0" err="1" smtClean="0"/>
              <a:t>číkem</a:t>
            </a:r>
            <a:endParaRPr lang="cs-CZ" sz="1600" dirty="0"/>
          </a:p>
          <a:p>
            <a:r>
              <a:rPr lang="cs-CZ" sz="1600" dirty="0" err="1" smtClean="0"/>
              <a:t>swarming</a:t>
            </a:r>
            <a:r>
              <a:rPr lang="cs-CZ" sz="1600" dirty="0" smtClean="0"/>
              <a:t> </a:t>
            </a:r>
            <a:r>
              <a:rPr lang="cs-CZ" sz="1600" dirty="0"/>
              <a:t>motility – plazivý pohyb kolonií, bičíky, </a:t>
            </a:r>
            <a:r>
              <a:rPr lang="cs-CZ" sz="1600" i="1" dirty="0"/>
              <a:t>Proteus</a:t>
            </a:r>
          </a:p>
          <a:p>
            <a:r>
              <a:rPr lang="cs-CZ" sz="1600" dirty="0" err="1" smtClean="0"/>
              <a:t>twitching</a:t>
            </a:r>
            <a:r>
              <a:rPr lang="cs-CZ" sz="1600" dirty="0" smtClean="0"/>
              <a:t> </a:t>
            </a:r>
            <a:r>
              <a:rPr lang="cs-CZ" sz="1600" dirty="0"/>
              <a:t>motility </a:t>
            </a:r>
            <a:r>
              <a:rPr lang="cs-CZ" sz="1600" i="1" dirty="0"/>
              <a:t>– </a:t>
            </a:r>
            <a:r>
              <a:rPr lang="cs-CZ" sz="1600" dirty="0"/>
              <a:t>trhavý, skákavý pohyb – př. </a:t>
            </a:r>
            <a:r>
              <a:rPr lang="cs-CZ" sz="1600" i="1" dirty="0" err="1"/>
              <a:t>Neisseria</a:t>
            </a:r>
            <a:r>
              <a:rPr lang="cs-CZ" sz="1600" i="1" dirty="0"/>
              <a:t> </a:t>
            </a:r>
            <a:r>
              <a:rPr lang="cs-CZ" sz="1600" i="1" dirty="0" err="1" smtClean="0"/>
              <a:t>gonorrheae</a:t>
            </a:r>
            <a:r>
              <a:rPr lang="cs-CZ" sz="1600" i="1" dirty="0" smtClean="0"/>
              <a:t>, </a:t>
            </a:r>
            <a:r>
              <a:rPr lang="cs-CZ" sz="1600" i="1" dirty="0" err="1" smtClean="0"/>
              <a:t>Legionella</a:t>
            </a:r>
            <a:r>
              <a:rPr lang="cs-CZ" sz="1600" i="1" dirty="0" smtClean="0"/>
              <a:t> </a:t>
            </a:r>
            <a:r>
              <a:rPr lang="cs-CZ" sz="1600" i="1" dirty="0" err="1"/>
              <a:t>pneumophila</a:t>
            </a:r>
            <a:endParaRPr lang="cs-CZ" sz="1600" i="1" dirty="0"/>
          </a:p>
          <a:p>
            <a:r>
              <a:rPr lang="cs-CZ" sz="1600" dirty="0" err="1" smtClean="0"/>
              <a:t>gliding</a:t>
            </a:r>
            <a:r>
              <a:rPr lang="cs-CZ" sz="1600" dirty="0" smtClean="0"/>
              <a:t> </a:t>
            </a:r>
            <a:r>
              <a:rPr lang="cs-CZ" sz="1600" dirty="0"/>
              <a:t>motility – klouzavý pohyb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m</a:t>
            </a:r>
            <a:r>
              <a:rPr lang="cs-CZ" sz="1600" dirty="0" smtClean="0"/>
              <a:t>otility </a:t>
            </a:r>
            <a:r>
              <a:rPr lang="cs-CZ" sz="1600" dirty="0"/>
              <a:t>medium </a:t>
            </a:r>
            <a:r>
              <a:rPr lang="cs-CZ" sz="1600" dirty="0" smtClean="0"/>
              <a:t>- terasovitý </a:t>
            </a:r>
            <a:r>
              <a:rPr lang="cs-CZ" sz="1600" dirty="0"/>
              <a:t>růst – střídání </a:t>
            </a:r>
            <a:r>
              <a:rPr lang="cs-CZ" sz="1600" dirty="0" smtClean="0"/>
              <a:t>fází u rodu  </a:t>
            </a:r>
            <a:r>
              <a:rPr lang="cs-CZ" sz="1600" i="1" dirty="0" smtClean="0"/>
              <a:t>Proteus</a:t>
            </a:r>
          </a:p>
          <a:p>
            <a:endParaRPr lang="cs-CZ" sz="1600" i="1" dirty="0"/>
          </a:p>
          <a:p>
            <a:endParaRPr lang="cs-CZ" sz="1600" i="1" dirty="0"/>
          </a:p>
          <a:p>
            <a:r>
              <a:rPr lang="cs-CZ" sz="1600" dirty="0" err="1" smtClean="0"/>
              <a:t>twitching</a:t>
            </a:r>
            <a:r>
              <a:rPr lang="cs-CZ" sz="1600" dirty="0" smtClean="0"/>
              <a:t> </a:t>
            </a:r>
            <a:r>
              <a:rPr lang="cs-CZ" sz="1600" dirty="0"/>
              <a:t>motility </a:t>
            </a:r>
            <a:r>
              <a:rPr lang="cs-CZ" sz="1600" i="1" dirty="0" smtClean="0"/>
              <a:t>-</a:t>
            </a:r>
            <a:r>
              <a:rPr lang="cs-CZ" sz="1600" i="1" dirty="0" err="1" smtClean="0"/>
              <a:t>Legionella</a:t>
            </a:r>
            <a:r>
              <a:rPr lang="cs-CZ" sz="1600" i="1" dirty="0" smtClean="0"/>
              <a:t> </a:t>
            </a:r>
            <a:r>
              <a:rPr lang="cs-CZ" sz="1600" i="1" dirty="0" err="1"/>
              <a:t>pneumophila</a:t>
            </a:r>
            <a:endParaRPr lang="cs-CZ" sz="16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68960"/>
            <a:ext cx="3024336" cy="306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86554"/>
            <a:ext cx="2664296" cy="23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71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2991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Plazivý pohyb kolonií (</a:t>
            </a:r>
            <a:r>
              <a:rPr lang="cs-CZ" sz="1600" b="1" dirty="0" err="1"/>
              <a:t>swarming</a:t>
            </a:r>
            <a:r>
              <a:rPr lang="cs-CZ" sz="1600" b="1" dirty="0"/>
              <a:t>)</a:t>
            </a:r>
          </a:p>
          <a:p>
            <a:r>
              <a:rPr lang="cs-CZ" sz="1600" b="1" i="1" dirty="0" smtClean="0"/>
              <a:t>Proteus</a:t>
            </a:r>
            <a:r>
              <a:rPr lang="cs-CZ" sz="1600" b="1" i="1" dirty="0"/>
              <a:t>, Vibrio</a:t>
            </a:r>
          </a:p>
          <a:p>
            <a:r>
              <a:rPr lang="cs-CZ" sz="1600" dirty="0" smtClean="0"/>
              <a:t>pohyb </a:t>
            </a:r>
            <a:r>
              <a:rPr lang="cs-CZ" sz="1600" dirty="0"/>
              <a:t>indukovaný kontaktem s tuhým médiem</a:t>
            </a:r>
          </a:p>
          <a:p>
            <a:r>
              <a:rPr lang="cs-CZ" sz="1600" dirty="0" smtClean="0"/>
              <a:t>delší </a:t>
            </a:r>
            <a:r>
              <a:rPr lang="cs-CZ" sz="1600" dirty="0"/>
              <a:t>buňky, více bičíků</a:t>
            </a:r>
          </a:p>
          <a:p>
            <a:r>
              <a:rPr lang="cs-CZ" sz="1600" dirty="0" smtClean="0"/>
              <a:t>oblak</a:t>
            </a:r>
            <a:r>
              <a:rPr lang="cs-CZ" sz="1600" dirty="0"/>
              <a:t>, roj buněk, který se pohybuje koordinovaným</a:t>
            </a:r>
          </a:p>
          <a:p>
            <a:r>
              <a:rPr lang="cs-CZ" sz="1600" dirty="0"/>
              <a:t>pohybem</a:t>
            </a:r>
          </a:p>
          <a:p>
            <a:r>
              <a:rPr lang="cs-CZ" sz="1600" dirty="0" smtClean="0"/>
              <a:t>má </a:t>
            </a:r>
            <a:r>
              <a:rPr lang="cs-CZ" sz="1600" dirty="0"/>
              <a:t>schopnost přerůstat i vyvýšené útvary na </a:t>
            </a:r>
            <a:r>
              <a:rPr lang="cs-CZ" sz="1600" dirty="0" smtClean="0"/>
              <a:t>médiu</a:t>
            </a:r>
          </a:p>
          <a:p>
            <a:r>
              <a:rPr lang="en-US" sz="1600" dirty="0" err="1" smtClean="0"/>
              <a:t>plazen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je char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en-US" sz="1600" dirty="0" err="1" smtClean="0"/>
              <a:t>jen</a:t>
            </a:r>
            <a:r>
              <a:rPr lang="en-US" sz="1600" dirty="0" smtClean="0"/>
              <a:t> </a:t>
            </a:r>
            <a:r>
              <a:rPr lang="en-US" sz="1600" dirty="0"/>
              <a:t>pro </a:t>
            </a:r>
            <a:r>
              <a:rPr lang="en-US" sz="1600" dirty="0" smtClean="0"/>
              <a:t>n</a:t>
            </a:r>
            <a:r>
              <a:rPr lang="cs-CZ" sz="1600" dirty="0" err="1" smtClean="0"/>
              <a:t>ěk</a:t>
            </a:r>
            <a:r>
              <a:rPr lang="en-US" sz="1600" dirty="0" err="1" smtClean="0"/>
              <a:t>ter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/>
              <a:t>rody</a:t>
            </a:r>
            <a:r>
              <a:rPr lang="en-US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např.</a:t>
            </a:r>
            <a:r>
              <a:rPr lang="en-US" sz="1600" dirty="0" smtClean="0"/>
              <a:t> </a:t>
            </a:r>
            <a:r>
              <a:rPr lang="en-US" sz="1600" dirty="0"/>
              <a:t>Gama a </a:t>
            </a:r>
            <a:r>
              <a:rPr lang="en-US" sz="1600" dirty="0" err="1"/>
              <a:t>Alfaproteobakterie</a:t>
            </a:r>
            <a:r>
              <a:rPr lang="en-US" sz="1600" dirty="0"/>
              <a:t> (</a:t>
            </a:r>
            <a:r>
              <a:rPr lang="en-US" sz="1600" dirty="0" err="1"/>
              <a:t>proteus</a:t>
            </a:r>
            <a:r>
              <a:rPr lang="en-US" sz="1600" dirty="0"/>
              <a:t>, </a:t>
            </a:r>
            <a:r>
              <a:rPr lang="en-US" sz="1600" dirty="0" smtClean="0"/>
              <a:t>salmonella)</a:t>
            </a:r>
            <a:endParaRPr lang="cs-CZ" sz="1600" dirty="0" smtClean="0"/>
          </a:p>
          <a:p>
            <a:r>
              <a:rPr lang="en-US" sz="1600" dirty="0" err="1" smtClean="0"/>
              <a:t>umo</a:t>
            </a:r>
            <a:r>
              <a:rPr lang="cs-CZ" sz="1600" dirty="0" err="1" smtClean="0"/>
              <a:t>ž</a:t>
            </a:r>
            <a:r>
              <a:rPr lang="cs-CZ" sz="1600" dirty="0" err="1"/>
              <a:t>ň</a:t>
            </a:r>
            <a:r>
              <a:rPr lang="en-US" sz="1600" dirty="0" err="1" smtClean="0"/>
              <a:t>uje</a:t>
            </a:r>
            <a:r>
              <a:rPr lang="en-US" sz="1600" dirty="0" smtClean="0"/>
              <a:t> </a:t>
            </a:r>
            <a:r>
              <a:rPr lang="en-US" sz="1600" dirty="0" err="1"/>
              <a:t>jim</a:t>
            </a:r>
            <a:r>
              <a:rPr lang="en-US" sz="1600" dirty="0"/>
              <a:t> to </a:t>
            </a:r>
            <a:r>
              <a:rPr lang="en-US" sz="1600" dirty="0" err="1" smtClean="0"/>
              <a:t>lep</a:t>
            </a:r>
            <a:r>
              <a:rPr lang="cs-CZ" sz="1600" dirty="0" err="1" smtClean="0"/>
              <a:t>ší</a:t>
            </a:r>
            <a:r>
              <a:rPr lang="en-US" sz="1600" dirty="0" smtClean="0"/>
              <a:t> </a:t>
            </a:r>
            <a:r>
              <a:rPr lang="en-US" sz="1600" dirty="0" err="1"/>
              <a:t>adherenci</a:t>
            </a:r>
            <a:r>
              <a:rPr lang="en-US" sz="1600" dirty="0"/>
              <a:t> k  </a:t>
            </a:r>
            <a:r>
              <a:rPr lang="en-US" sz="1600" dirty="0" err="1" smtClean="0"/>
              <a:t>hostiteli</a:t>
            </a:r>
            <a:endParaRPr lang="en-US" sz="1600" dirty="0"/>
          </a:p>
          <a:p>
            <a:r>
              <a:rPr lang="en-US" sz="1600" dirty="0" err="1" smtClean="0"/>
              <a:t>plaziv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 err="1"/>
              <a:t>pohyb</a:t>
            </a:r>
            <a:r>
              <a:rPr lang="en-US" sz="1600" dirty="0"/>
              <a:t> je </a:t>
            </a:r>
            <a:r>
              <a:rPr lang="en-US" sz="1600" dirty="0" smtClean="0"/>
              <a:t>d</a:t>
            </a:r>
            <a:r>
              <a:rPr lang="cs-CZ" sz="1600" dirty="0" err="1" smtClean="0"/>
              <a:t>ává</a:t>
            </a:r>
            <a:r>
              <a:rPr lang="en-US" sz="1600" dirty="0" smtClean="0"/>
              <a:t>n </a:t>
            </a:r>
            <a:r>
              <a:rPr lang="en-US" sz="1600" dirty="0"/>
              <a:t>do </a:t>
            </a:r>
            <a:r>
              <a:rPr lang="en-US" sz="1600" dirty="0" err="1"/>
              <a:t>souvislosti</a:t>
            </a:r>
            <a:r>
              <a:rPr lang="en-US" sz="1600" dirty="0"/>
              <a:t> s </a:t>
            </a:r>
            <a:r>
              <a:rPr lang="en-US" sz="1600" dirty="0" err="1" smtClean="0"/>
              <a:t>infe</a:t>
            </a:r>
            <a:r>
              <a:rPr lang="cs-CZ" sz="1600" dirty="0" smtClean="0"/>
              <a:t>k</a:t>
            </a:r>
            <a:r>
              <a:rPr lang="en-US" sz="1600" dirty="0" err="1" smtClean="0"/>
              <a:t>cemi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 smtClean="0"/>
              <a:t>urogenital.traktu</a:t>
            </a:r>
            <a:endParaRPr lang="en-US" sz="1600" dirty="0"/>
          </a:p>
          <a:p>
            <a:r>
              <a:rPr lang="cs-CZ" sz="1600" dirty="0" smtClean="0"/>
              <a:t>pro </a:t>
            </a:r>
            <a:r>
              <a:rPr lang="en-US" sz="1600" dirty="0" err="1" smtClean="0"/>
              <a:t>plazení</a:t>
            </a:r>
            <a:r>
              <a:rPr lang="en-US" sz="1600" dirty="0" smtClean="0"/>
              <a:t> </a:t>
            </a:r>
            <a:r>
              <a:rPr lang="en-US" sz="1600" dirty="0"/>
              <a:t>je </a:t>
            </a:r>
            <a:r>
              <a:rPr lang="en-US" sz="1600" dirty="0" err="1"/>
              <a:t>potreba</a:t>
            </a:r>
            <a:r>
              <a:rPr lang="en-US" sz="1600" dirty="0"/>
              <a:t> </a:t>
            </a:r>
            <a:r>
              <a:rPr lang="en-US" sz="1600" dirty="0" err="1"/>
              <a:t>tuhe</a:t>
            </a:r>
            <a:r>
              <a:rPr lang="en-US" sz="1600" dirty="0"/>
              <a:t> medium a </a:t>
            </a:r>
            <a:r>
              <a:rPr lang="cs-CZ" sz="1600" dirty="0" smtClean="0"/>
              <a:t>další</a:t>
            </a:r>
            <a:r>
              <a:rPr lang="en-US" sz="1600" dirty="0" smtClean="0"/>
              <a:t> </a:t>
            </a:r>
            <a:r>
              <a:rPr lang="en-US" sz="1600" dirty="0" err="1" smtClean="0"/>
              <a:t>bakterie</a:t>
            </a:r>
            <a:endParaRPr lang="cs-CZ" sz="1600" dirty="0" smtClean="0"/>
          </a:p>
          <a:p>
            <a:r>
              <a:rPr lang="cs-CZ" sz="1600" dirty="0" smtClean="0"/>
              <a:t>samostatná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/>
              <a:t>ň</a:t>
            </a:r>
            <a:r>
              <a:rPr lang="en-US" sz="1600" dirty="0" err="1" smtClean="0"/>
              <a:t>ka</a:t>
            </a:r>
            <a:r>
              <a:rPr lang="en-US" sz="1600" dirty="0" smtClean="0"/>
              <a:t> </a:t>
            </a:r>
            <a:r>
              <a:rPr lang="cs-CZ" sz="1600" dirty="0" smtClean="0"/>
              <a:t>plazení </a:t>
            </a:r>
            <a:r>
              <a:rPr lang="en-US" sz="1600" dirty="0" err="1" smtClean="0"/>
              <a:t>nen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schopna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611560" y="31492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95" y="476672"/>
            <a:ext cx="2445610" cy="228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54120"/>
            <a:ext cx="3160589" cy="204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91428"/>
            <a:ext cx="2413529" cy="240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1802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96448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smtClean="0"/>
              <a:t>Klouzavý pohyb (</a:t>
            </a:r>
            <a:r>
              <a:rPr lang="cs-CZ" sz="1600" b="1" dirty="0" err="1" smtClean="0"/>
              <a:t>Gliding</a:t>
            </a:r>
            <a:r>
              <a:rPr lang="cs-CZ" sz="1600" b="1" dirty="0" smtClean="0"/>
              <a:t> motility)</a:t>
            </a:r>
          </a:p>
          <a:p>
            <a:r>
              <a:rPr lang="cs-CZ" sz="1600" dirty="0" smtClean="0"/>
              <a:t>uplatňuje se na pevných površích</a:t>
            </a:r>
          </a:p>
          <a:p>
            <a:r>
              <a:rPr lang="cs-CZ" sz="1600" dirty="0" smtClean="0"/>
              <a:t>mechanismus nejasný</a:t>
            </a:r>
          </a:p>
          <a:p>
            <a:r>
              <a:rPr lang="en-US" sz="1600" dirty="0" smtClean="0"/>
              <a:t>proton </a:t>
            </a:r>
            <a:r>
              <a:rPr lang="en-US" sz="1600" dirty="0"/>
              <a:t>multi force (PMF)  je </a:t>
            </a:r>
            <a:r>
              <a:rPr lang="en-US" sz="1600" dirty="0" err="1"/>
              <a:t>asi</a:t>
            </a:r>
            <a:r>
              <a:rPr lang="en-US" sz="1600" dirty="0"/>
              <a:t> </a:t>
            </a:r>
            <a:r>
              <a:rPr lang="en-US" sz="1600" dirty="0" err="1"/>
              <a:t>taky</a:t>
            </a:r>
            <a:r>
              <a:rPr lang="en-US" sz="1600" dirty="0"/>
              <a:t> </a:t>
            </a:r>
            <a:r>
              <a:rPr lang="en-US" sz="1600" dirty="0" err="1"/>
              <a:t>hnací</a:t>
            </a:r>
            <a:r>
              <a:rPr lang="en-US" sz="1600" dirty="0"/>
              <a:t> </a:t>
            </a:r>
            <a:r>
              <a:rPr lang="en-US" sz="1600" dirty="0" err="1"/>
              <a:t>silou</a:t>
            </a:r>
            <a:endParaRPr lang="en-US" sz="1600" dirty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 smtClean="0"/>
              <a:t>přizpůsobení – tvorba slizu, </a:t>
            </a:r>
            <a:r>
              <a:rPr lang="cs-CZ" sz="1600" dirty="0" err="1" smtClean="0"/>
              <a:t>surfaktanty</a:t>
            </a:r>
            <a:r>
              <a:rPr lang="cs-CZ" sz="1600" dirty="0" smtClean="0"/>
              <a:t>, </a:t>
            </a:r>
            <a:r>
              <a:rPr lang="cs-CZ" sz="1600" dirty="0" err="1" smtClean="0"/>
              <a:t>specif</a:t>
            </a:r>
            <a:r>
              <a:rPr lang="cs-CZ" sz="1600" dirty="0" smtClean="0"/>
              <a:t>. membránové komponenty</a:t>
            </a:r>
          </a:p>
          <a:p>
            <a:r>
              <a:rPr lang="cs-CZ" sz="1600" dirty="0" smtClean="0"/>
              <a:t> které tvoří reverzibilní vazbu se substrátem – „</a:t>
            </a:r>
            <a:r>
              <a:rPr lang="cs-CZ" sz="1600" dirty="0" err="1" smtClean="0"/>
              <a:t>actine-like</a:t>
            </a:r>
            <a:r>
              <a:rPr lang="cs-CZ" sz="1600" dirty="0" smtClean="0"/>
              <a:t>“  systém</a:t>
            </a:r>
          </a:p>
          <a:p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400" dirty="0" err="1" smtClean="0"/>
              <a:t>Makoto</a:t>
            </a:r>
            <a:r>
              <a:rPr lang="cs-CZ" sz="1400" dirty="0" smtClean="0"/>
              <a:t> </a:t>
            </a:r>
            <a:r>
              <a:rPr lang="cs-CZ" sz="1400" dirty="0" err="1" smtClean="0"/>
              <a:t>Miyata</a:t>
            </a:r>
            <a:r>
              <a:rPr lang="cs-CZ" sz="1400" dirty="0" smtClean="0"/>
              <a:t> - zkoumal klouzavý pohyb  </a:t>
            </a:r>
            <a:r>
              <a:rPr lang="cs-CZ" sz="1400" i="1" dirty="0" err="1" smtClean="0"/>
              <a:t>Mycoplasma</a:t>
            </a:r>
            <a:r>
              <a:rPr lang="cs-CZ" sz="1400" i="1" dirty="0" smtClean="0"/>
              <a:t> mobile</a:t>
            </a:r>
          </a:p>
          <a:p>
            <a:r>
              <a:rPr lang="cs-CZ" sz="1400" dirty="0" smtClean="0"/>
              <a:t>pomoci </a:t>
            </a:r>
            <a:r>
              <a:rPr lang="cs-CZ" sz="1400" b="1" dirty="0" err="1" smtClean="0"/>
              <a:t>cytoskeletárních</a:t>
            </a:r>
            <a:r>
              <a:rPr lang="cs-CZ" sz="1400" b="1" dirty="0" smtClean="0"/>
              <a:t> filament udržují nesférický tvar</a:t>
            </a:r>
          </a:p>
          <a:p>
            <a:r>
              <a:rPr lang="en-US" sz="1400" dirty="0" err="1" smtClean="0"/>
              <a:t>není</a:t>
            </a:r>
            <a:r>
              <a:rPr lang="en-US" sz="1400" dirty="0" smtClean="0"/>
              <a:t> </a:t>
            </a:r>
            <a:r>
              <a:rPr lang="en-US" sz="1400" dirty="0" err="1"/>
              <a:t>zatím</a:t>
            </a:r>
            <a:r>
              <a:rPr lang="en-US" sz="1400" dirty="0"/>
              <a:t> </a:t>
            </a:r>
            <a:r>
              <a:rPr lang="en-US" sz="1400" dirty="0" err="1"/>
              <a:t>znám</a:t>
            </a:r>
            <a:r>
              <a:rPr lang="en-US" sz="1400" dirty="0"/>
              <a:t> </a:t>
            </a:r>
            <a:r>
              <a:rPr lang="en-US" sz="1400" dirty="0" err="1"/>
              <a:t>mechanismus</a:t>
            </a:r>
            <a:r>
              <a:rPr lang="en-US" sz="1400" dirty="0"/>
              <a:t>, </a:t>
            </a:r>
            <a:r>
              <a:rPr lang="en-US" sz="1400" dirty="0" err="1"/>
              <a:t>jak</a:t>
            </a:r>
            <a:r>
              <a:rPr lang="en-US" sz="1400" dirty="0"/>
              <a:t> k </a:t>
            </a:r>
            <a:r>
              <a:rPr lang="en-US" sz="1400" dirty="0" err="1"/>
              <a:t>němu</a:t>
            </a:r>
            <a:r>
              <a:rPr lang="en-US" sz="1400" dirty="0"/>
              <a:t> </a:t>
            </a:r>
            <a:r>
              <a:rPr lang="en-US" sz="1400" dirty="0" err="1"/>
              <a:t>dochází</a:t>
            </a:r>
            <a:endParaRPr lang="en-US" sz="1400" dirty="0"/>
          </a:p>
          <a:p>
            <a:endParaRPr lang="cs-CZ" sz="1400" dirty="0" smtClean="0"/>
          </a:p>
          <a:p>
            <a:pPr marL="0" indent="0">
              <a:buNone/>
            </a:pPr>
            <a:r>
              <a:rPr lang="cs-CZ" sz="1400" dirty="0" smtClean="0"/>
              <a:t>(„</a:t>
            </a:r>
            <a:r>
              <a:rPr lang="cs-CZ" sz="1400" dirty="0" err="1" smtClean="0"/>
              <a:t>They</a:t>
            </a:r>
            <a:r>
              <a:rPr lang="cs-CZ" sz="1400" dirty="0" smtClean="0"/>
              <a:t> </a:t>
            </a:r>
            <a:r>
              <a:rPr lang="cs-CZ" sz="1400" dirty="0" err="1" smtClean="0"/>
              <a:t>look</a:t>
            </a:r>
            <a:r>
              <a:rPr lang="cs-CZ" sz="1400" dirty="0"/>
              <a:t> </a:t>
            </a:r>
            <a:r>
              <a:rPr lang="en-US" sz="1400" dirty="0" smtClean="0"/>
              <a:t>like </a:t>
            </a:r>
            <a:r>
              <a:rPr lang="en-US" sz="1400" dirty="0" err="1" smtClean="0"/>
              <a:t>schmoos</a:t>
            </a:r>
            <a:r>
              <a:rPr lang="en-US" sz="1400" dirty="0" smtClean="0"/>
              <a:t> that are pulled along by their heads. How they are able to</a:t>
            </a:r>
            <a:r>
              <a:rPr lang="cs-CZ" sz="1400" dirty="0" smtClean="0"/>
              <a:t> </a:t>
            </a:r>
            <a:r>
              <a:rPr lang="cs-CZ" sz="1400" dirty="0" err="1" smtClean="0"/>
              <a:t>glide</a:t>
            </a:r>
            <a:r>
              <a:rPr lang="cs-CZ" sz="1400" dirty="0" smtClean="0"/>
              <a:t> </a:t>
            </a:r>
            <a:r>
              <a:rPr lang="cs-CZ" sz="1400" dirty="0" err="1" smtClean="0"/>
              <a:t>is</a:t>
            </a:r>
            <a:r>
              <a:rPr lang="cs-CZ" sz="1400" dirty="0" smtClean="0"/>
              <a:t> a </a:t>
            </a:r>
            <a:r>
              <a:rPr lang="cs-CZ" sz="1400" dirty="0" err="1" smtClean="0"/>
              <a:t>mystery</a:t>
            </a:r>
            <a:r>
              <a:rPr lang="cs-CZ" sz="1400" dirty="0" smtClean="0"/>
              <a:t>“.)</a:t>
            </a:r>
          </a:p>
          <a:p>
            <a:endParaRPr lang="cs-CZ" sz="1600" dirty="0" smtClean="0"/>
          </a:p>
          <a:p>
            <a:endParaRPr lang="en-US" sz="1600" dirty="0" smtClean="0"/>
          </a:p>
          <a:p>
            <a:endParaRPr lang="cs-CZ" sz="16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85184"/>
            <a:ext cx="38195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508104" y="5318456"/>
            <a:ext cx="331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Miyata, M., </a:t>
            </a:r>
            <a:r>
              <a:rPr lang="en-US" sz="1400" dirty="0" err="1"/>
              <a:t>Ryu</a:t>
            </a:r>
            <a:r>
              <a:rPr lang="en-US" sz="1400" dirty="0"/>
              <a:t>, W.S., and Berg, H.C. "Force and velocity of</a:t>
            </a:r>
          </a:p>
          <a:p>
            <a:r>
              <a:rPr lang="cs-CZ" sz="1400" i="1" dirty="0" err="1"/>
              <a:t>Mycoplasma</a:t>
            </a:r>
            <a:r>
              <a:rPr lang="cs-CZ" sz="1400" i="1" dirty="0"/>
              <a:t> </a:t>
            </a:r>
            <a:r>
              <a:rPr lang="cs-CZ" sz="1400" dirty="0"/>
              <a:t>22.10.2015 </a:t>
            </a:r>
            <a:r>
              <a:rPr lang="cs-CZ" sz="1400" i="1" dirty="0"/>
              <a:t>mobile </a:t>
            </a:r>
            <a:r>
              <a:rPr lang="cs-CZ" sz="1400" dirty="0" err="1"/>
              <a:t>gliding</a:t>
            </a:r>
            <a:r>
              <a:rPr lang="cs-CZ" sz="1400" dirty="0"/>
              <a:t>." </a:t>
            </a:r>
            <a:r>
              <a:rPr lang="cs-CZ" sz="1400" i="1" dirty="0"/>
              <a:t>J. </a:t>
            </a:r>
            <a:r>
              <a:rPr lang="cs-CZ" sz="1400" i="1" dirty="0" err="1"/>
              <a:t>Bacteriol</a:t>
            </a:r>
            <a:r>
              <a:rPr lang="cs-CZ" sz="1400" i="1" dirty="0"/>
              <a:t>. </a:t>
            </a:r>
            <a:r>
              <a:rPr lang="cs-CZ" sz="1400" dirty="0"/>
              <a:t>184, 1827-1831 (2002).</a:t>
            </a:r>
          </a:p>
        </p:txBody>
      </p:sp>
    </p:spTree>
    <p:extLst>
      <p:ext uri="{BB962C8B-B14F-4D97-AF65-F5344CB8AC3E}">
        <p14:creationId xmlns:p14="http://schemas.microsoft.com/office/powerpoint/2010/main" val="3304938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cs-CZ" sz="1600" b="1" dirty="0"/>
              <a:t>Klouzavý pohyb </a:t>
            </a:r>
            <a:r>
              <a:rPr lang="cs-CZ" sz="1600" b="1" dirty="0" smtClean="0"/>
              <a:t>– tvorba plodnice </a:t>
            </a:r>
            <a:r>
              <a:rPr lang="cs-CZ" sz="1600" b="1" dirty="0" err="1"/>
              <a:t>myxobakterií</a:t>
            </a:r>
            <a:endParaRPr lang="cs-CZ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11" y="843508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 err="1"/>
              <a:t>při</a:t>
            </a:r>
            <a:r>
              <a:rPr lang="en-US" sz="1600" dirty="0"/>
              <a:t> </a:t>
            </a:r>
            <a:r>
              <a:rPr lang="en-US" sz="1600" dirty="0" err="1"/>
              <a:t>nedostatku</a:t>
            </a:r>
            <a:r>
              <a:rPr lang="en-US" sz="1600" dirty="0"/>
              <a:t> </a:t>
            </a:r>
            <a:r>
              <a:rPr lang="en-US" sz="1600" dirty="0" err="1"/>
              <a:t>živi</a:t>
            </a:r>
            <a:r>
              <a:rPr lang="en-US" sz="1600" dirty="0"/>
              <a:t> u </a:t>
            </a:r>
            <a:r>
              <a:rPr lang="en-US" sz="1600" dirty="0" err="1"/>
              <a:t>myxobakterií</a:t>
            </a:r>
            <a:r>
              <a:rPr lang="en-US" sz="1600" dirty="0"/>
              <a:t> --&gt; </a:t>
            </a:r>
            <a:r>
              <a:rPr lang="en-US" sz="1600" dirty="0" err="1"/>
              <a:t>vytvoří</a:t>
            </a:r>
            <a:r>
              <a:rPr lang="en-US" sz="1600" dirty="0"/>
              <a:t> </a:t>
            </a:r>
            <a:r>
              <a:rPr lang="en-US" sz="1600" dirty="0" err="1"/>
              <a:t>plodnici</a:t>
            </a:r>
            <a:r>
              <a:rPr lang="en-US" sz="1600" dirty="0"/>
              <a:t> --&gt; </a:t>
            </a:r>
            <a:r>
              <a:rPr lang="en-US" sz="1600" dirty="0" err="1"/>
              <a:t>přežije</a:t>
            </a:r>
            <a:r>
              <a:rPr lang="en-US" sz="1600" dirty="0"/>
              <a:t> </a:t>
            </a:r>
            <a:r>
              <a:rPr lang="en-US" sz="1600" dirty="0" err="1"/>
              <a:t>díky</a:t>
            </a:r>
            <a:r>
              <a:rPr lang="en-US" sz="1600" dirty="0"/>
              <a:t> </a:t>
            </a:r>
            <a:r>
              <a:rPr lang="en-US" sz="1600" dirty="0" err="1"/>
              <a:t>ní</a:t>
            </a:r>
            <a:r>
              <a:rPr lang="en-US" sz="1600" dirty="0"/>
              <a:t> </a:t>
            </a:r>
            <a:r>
              <a:rPr lang="en-US" sz="1600" dirty="0" err="1"/>
              <a:t>nutriční</a:t>
            </a:r>
            <a:r>
              <a:rPr lang="en-US" sz="1600" dirty="0"/>
              <a:t> </a:t>
            </a:r>
            <a:r>
              <a:rPr lang="en-US" sz="1600" dirty="0" err="1"/>
              <a:t>stres</a:t>
            </a:r>
            <a:endParaRPr lang="cs-CZ" sz="16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8873"/>
            <a:ext cx="7272807" cy="527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466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Bičíky </a:t>
            </a:r>
            <a:r>
              <a:rPr lang="cs-CZ" sz="1600" b="1" dirty="0" err="1" smtClean="0"/>
              <a:t>Archaea</a:t>
            </a:r>
            <a:endParaRPr lang="cs-CZ" sz="1600" b="1" dirty="0"/>
          </a:p>
          <a:p>
            <a:r>
              <a:rPr lang="cs-CZ" sz="1600" dirty="0" smtClean="0"/>
              <a:t>strukturní </a:t>
            </a:r>
            <a:r>
              <a:rPr lang="cs-CZ" sz="1600" dirty="0"/>
              <a:t>a funkční podobnost bakteriálním bičíkům</a:t>
            </a:r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b="1" dirty="0" smtClean="0"/>
              <a:t>Rozdíly:</a:t>
            </a:r>
            <a:endParaRPr lang="cs-CZ" sz="1600" b="1" dirty="0"/>
          </a:p>
          <a:p>
            <a:r>
              <a:rPr lang="cs-CZ" sz="1600" dirty="0" smtClean="0"/>
              <a:t> </a:t>
            </a:r>
            <a:r>
              <a:rPr lang="cs-CZ" sz="1600" dirty="0"/>
              <a:t>pohon ATP (mechanismus neznámý)</a:t>
            </a:r>
          </a:p>
          <a:p>
            <a:r>
              <a:rPr lang="cs-CZ" sz="1600" dirty="0" smtClean="0"/>
              <a:t>bičík </a:t>
            </a:r>
            <a:r>
              <a:rPr lang="cs-CZ" sz="1600" dirty="0"/>
              <a:t>nemá centrální dutiny – nemožnost dorůstání od </a:t>
            </a:r>
            <a:r>
              <a:rPr lang="cs-CZ" sz="1600" dirty="0" smtClean="0"/>
              <a:t>konce</a:t>
            </a:r>
          </a:p>
          <a:p>
            <a:r>
              <a:rPr lang="pl-PL" sz="1600" dirty="0" smtClean="0"/>
              <a:t>k </a:t>
            </a:r>
            <a:r>
              <a:rPr lang="pl-PL" sz="1600" dirty="0"/>
              <a:t>jeho </a:t>
            </a:r>
            <a:r>
              <a:rPr lang="pl-PL" sz="1600" dirty="0" smtClean="0"/>
              <a:t>skládání nedochází </a:t>
            </a:r>
            <a:r>
              <a:rPr lang="pl-PL" sz="1600" dirty="0"/>
              <a:t>od konce ale od </a:t>
            </a:r>
            <a:r>
              <a:rPr lang="pl-PL" sz="1600" dirty="0" smtClean="0"/>
              <a:t>základu</a:t>
            </a:r>
            <a:endParaRPr lang="cs-CZ" sz="1600" dirty="0"/>
          </a:p>
          <a:p>
            <a:r>
              <a:rPr lang="cs-CZ" sz="1600" dirty="0" smtClean="0"/>
              <a:t>koordinovaný </a:t>
            </a:r>
            <a:r>
              <a:rPr lang="cs-CZ" sz="1600" dirty="0"/>
              <a:t>pohyb více </a:t>
            </a:r>
            <a:r>
              <a:rPr lang="cs-CZ" sz="1600" dirty="0" smtClean="0"/>
              <a:t>filament</a:t>
            </a:r>
            <a:endParaRPr lang="cs-CZ" sz="16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74580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2" y="2938076"/>
            <a:ext cx="48291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748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Fimbrie - pili</a:t>
            </a:r>
            <a:br>
              <a:rPr lang="cs-CZ" sz="1800" b="1" dirty="0" smtClean="0"/>
            </a:b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08720"/>
            <a:ext cx="9145016" cy="4525963"/>
          </a:xfrm>
        </p:spPr>
        <p:txBody>
          <a:bodyPr>
            <a:noAutofit/>
          </a:bodyPr>
          <a:lstStyle/>
          <a:p>
            <a:r>
              <a:rPr lang="cs-CZ" sz="1600" dirty="0" smtClean="0"/>
              <a:t>termín fimbrie je obecnější, </a:t>
            </a:r>
            <a:r>
              <a:rPr lang="cs-CZ" sz="1600" dirty="0" err="1" smtClean="0"/>
              <a:t>pilus</a:t>
            </a:r>
            <a:r>
              <a:rPr lang="cs-CZ" sz="1600" dirty="0" smtClean="0"/>
              <a:t> </a:t>
            </a:r>
            <a:r>
              <a:rPr lang="cs-CZ" sz="1600" dirty="0"/>
              <a:t>označuje </a:t>
            </a:r>
            <a:r>
              <a:rPr lang="cs-CZ" sz="1600" dirty="0" smtClean="0"/>
              <a:t>struktury </a:t>
            </a:r>
            <a:r>
              <a:rPr lang="cs-CZ" sz="1600" dirty="0"/>
              <a:t>sloužící ke </a:t>
            </a:r>
            <a:r>
              <a:rPr lang="cs-CZ" sz="1600" dirty="0" smtClean="0"/>
              <a:t>konjugaci)</a:t>
            </a:r>
          </a:p>
          <a:p>
            <a:r>
              <a:rPr lang="cs-CZ" sz="1600" dirty="0"/>
              <a:t> struktura BS, </a:t>
            </a:r>
            <a:r>
              <a:rPr lang="cs-CZ" sz="1600" dirty="0" smtClean="0"/>
              <a:t>stovky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kratší </a:t>
            </a:r>
            <a:r>
              <a:rPr lang="cs-CZ" sz="1600" dirty="0"/>
              <a:t>než bičík</a:t>
            </a:r>
          </a:p>
          <a:p>
            <a:r>
              <a:rPr lang="cs-CZ" sz="1600" dirty="0"/>
              <a:t>Ø2-8 </a:t>
            </a:r>
            <a:r>
              <a:rPr lang="cs-CZ" sz="1600" dirty="0" err="1"/>
              <a:t>nm</a:t>
            </a:r>
            <a:r>
              <a:rPr lang="cs-CZ" sz="1600" dirty="0"/>
              <a:t>, délka 0,1 – několik </a:t>
            </a:r>
            <a:r>
              <a:rPr lang="cs-CZ" sz="1600" dirty="0" err="1"/>
              <a:t>nm</a:t>
            </a:r>
            <a:r>
              <a:rPr lang="cs-CZ" sz="1600" dirty="0"/>
              <a:t>, 3-5 molekul</a:t>
            </a:r>
          </a:p>
          <a:p>
            <a:r>
              <a:rPr lang="cs-CZ" sz="1600" dirty="0" err="1"/>
              <a:t>f</a:t>
            </a:r>
            <a:r>
              <a:rPr lang="cs-CZ" sz="1600" dirty="0" err="1" smtClean="0"/>
              <a:t>ce</a:t>
            </a:r>
            <a:r>
              <a:rPr lang="cs-CZ" sz="1600" dirty="0"/>
              <a:t>: přenos DNA konjugací, přichycení fágů</a:t>
            </a:r>
          </a:p>
          <a:p>
            <a:endParaRPr lang="cs-CZ" sz="1600" dirty="0"/>
          </a:p>
          <a:p>
            <a:r>
              <a:rPr lang="cs-CZ" sz="1600" dirty="0" smtClean="0"/>
              <a:t>primárně </a:t>
            </a:r>
            <a:r>
              <a:rPr lang="cs-CZ" sz="1600" dirty="0"/>
              <a:t>skládají z </a:t>
            </a:r>
            <a:r>
              <a:rPr lang="cs-CZ" sz="1600" dirty="0" smtClean="0"/>
              <a:t>oligomerních  </a:t>
            </a:r>
            <a:r>
              <a:rPr lang="cs-CZ" sz="1600" dirty="0"/>
              <a:t>pilinových </a:t>
            </a:r>
            <a:r>
              <a:rPr lang="cs-CZ" sz="1600" dirty="0" smtClean="0"/>
              <a:t>proteinů – dutá vlákna stočená do spirály</a:t>
            </a:r>
          </a:p>
          <a:p>
            <a:r>
              <a:rPr lang="cs-CZ" sz="1600" dirty="0" smtClean="0"/>
              <a:t> různě </a:t>
            </a:r>
            <a:r>
              <a:rPr lang="cs-CZ" sz="1600" dirty="0"/>
              <a:t>velké, typicky u </a:t>
            </a:r>
            <a:r>
              <a:rPr lang="cs-CZ" sz="1600" dirty="0" smtClean="0"/>
              <a:t>G- bakterií</a:t>
            </a:r>
          </a:p>
          <a:p>
            <a:endParaRPr lang="cs-CZ" sz="1600" dirty="0" smtClean="0"/>
          </a:p>
          <a:p>
            <a:r>
              <a:rPr lang="cs-CZ" sz="1600" dirty="0" smtClean="0"/>
              <a:t>některé </a:t>
            </a:r>
            <a:r>
              <a:rPr lang="cs-CZ" sz="1600" dirty="0" err="1"/>
              <a:t>pilusy</a:t>
            </a:r>
            <a:r>
              <a:rPr lang="cs-CZ" sz="1600" dirty="0"/>
              <a:t> (tzv. </a:t>
            </a:r>
            <a:r>
              <a:rPr lang="cs-CZ" sz="1600" dirty="0" err="1" smtClean="0"/>
              <a:t>pilusy</a:t>
            </a:r>
            <a:r>
              <a:rPr lang="cs-CZ" sz="1600" dirty="0" smtClean="0"/>
              <a:t> </a:t>
            </a:r>
            <a:r>
              <a:rPr lang="cs-CZ" sz="1600" dirty="0"/>
              <a:t>čtvrtého typu) slouží k </a:t>
            </a:r>
            <a:r>
              <a:rPr lang="cs-CZ" sz="1600" dirty="0" smtClean="0"/>
              <a:t>pohybu</a:t>
            </a:r>
          </a:p>
          <a:p>
            <a:r>
              <a:rPr lang="cs-CZ" sz="1600" dirty="0" smtClean="0"/>
              <a:t> dojde k adhezi </a:t>
            </a:r>
            <a:r>
              <a:rPr lang="cs-CZ" sz="1600" dirty="0" err="1" smtClean="0"/>
              <a:t>pilusu</a:t>
            </a:r>
            <a:r>
              <a:rPr lang="cs-CZ" sz="1600" dirty="0" smtClean="0"/>
              <a:t> </a:t>
            </a:r>
            <a:r>
              <a:rPr lang="cs-CZ" sz="1600" dirty="0"/>
              <a:t>na substrát, </a:t>
            </a:r>
            <a:r>
              <a:rPr lang="cs-CZ" sz="1600" dirty="0" smtClean="0"/>
              <a:t>pak se </a:t>
            </a:r>
            <a:r>
              <a:rPr lang="cs-CZ" sz="1600" dirty="0" err="1"/>
              <a:t>pilus</a:t>
            </a:r>
            <a:r>
              <a:rPr lang="cs-CZ" sz="1600" dirty="0"/>
              <a:t> stáhne a přitáhne k sobě celou </a:t>
            </a:r>
            <a:r>
              <a:rPr lang="cs-CZ" sz="1600" dirty="0" smtClean="0"/>
              <a:t>buňku</a:t>
            </a:r>
          </a:p>
          <a:p>
            <a:r>
              <a:rPr lang="cs-CZ" sz="1600" dirty="0" smtClean="0"/>
              <a:t>výsledný </a:t>
            </a:r>
            <a:r>
              <a:rPr lang="cs-CZ" sz="1600" dirty="0"/>
              <a:t>pohyb charakteristicky </a:t>
            </a:r>
            <a:r>
              <a:rPr lang="cs-CZ" sz="1600" dirty="0" smtClean="0"/>
              <a:t>trhaný</a:t>
            </a:r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721853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64904"/>
            <a:ext cx="4824536" cy="411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188640"/>
            <a:ext cx="7848872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mnohé  fimbrie umožňují adhezi buněk k nenabitému povrchu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 např. při vzniku infekce,  </a:t>
            </a:r>
            <a:r>
              <a:rPr lang="cs-CZ" sz="1600" dirty="0" err="1">
                <a:solidFill>
                  <a:prstClr val="black"/>
                </a:solidFill>
              </a:rPr>
              <a:t>biofilmu</a:t>
            </a:r>
            <a:endParaRPr lang="cs-CZ" sz="16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zpravidla rozmístěné rovnoměrně po celém povrchu buňky a nebo rostou z opačných pólů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mutantní bakterie postrádající tyto fimbrie- nemohou přilnout k jejich cílovému povrchu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 proto nemohou způsobit chorobu</a:t>
            </a:r>
          </a:p>
        </p:txBody>
      </p:sp>
    </p:spTree>
    <p:extLst>
      <p:ext uri="{BB962C8B-B14F-4D97-AF65-F5344CB8AC3E}">
        <p14:creationId xmlns:p14="http://schemas.microsoft.com/office/powerpoint/2010/main" val="3633667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554461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2900" b="1" dirty="0"/>
              <a:t>PILI – fimbrie </a:t>
            </a:r>
            <a:r>
              <a:rPr lang="cs-CZ" sz="2900" b="1" dirty="0" smtClean="0"/>
              <a:t>– 2 typy</a:t>
            </a:r>
          </a:p>
          <a:p>
            <a:pPr marL="0" indent="0">
              <a:buNone/>
            </a:pPr>
            <a:endParaRPr lang="cs-CZ" sz="2900" dirty="0" smtClean="0"/>
          </a:p>
          <a:p>
            <a:pPr marL="0" indent="0">
              <a:buNone/>
            </a:pPr>
            <a:r>
              <a:rPr lang="cs-CZ" sz="2900" b="1" dirty="0" smtClean="0"/>
              <a:t>I</a:t>
            </a:r>
            <a:r>
              <a:rPr lang="cs-CZ" sz="2900" b="1" dirty="0"/>
              <a:t>.</a:t>
            </a:r>
          </a:p>
          <a:p>
            <a:r>
              <a:rPr lang="cs-CZ" sz="2900" dirty="0" smtClean="0"/>
              <a:t>kódované </a:t>
            </a:r>
            <a:r>
              <a:rPr lang="cs-CZ" sz="2900" dirty="0"/>
              <a:t>chromozomálně</a:t>
            </a:r>
          </a:p>
          <a:p>
            <a:r>
              <a:rPr lang="cs-CZ" sz="2900" dirty="0" smtClean="0"/>
              <a:t>slouží ke specifické kolonizaci </a:t>
            </a:r>
            <a:r>
              <a:rPr lang="cs-CZ" sz="2900" dirty="0"/>
              <a:t>u symbiontů, parazitů a patogenů</a:t>
            </a:r>
          </a:p>
          <a:p>
            <a:r>
              <a:rPr lang="cs-CZ" sz="2900" i="1" dirty="0" err="1" smtClean="0"/>
              <a:t>Př</a:t>
            </a:r>
            <a:r>
              <a:rPr lang="cs-CZ" sz="2900" i="1" dirty="0" smtClean="0"/>
              <a:t>:</a:t>
            </a:r>
            <a:r>
              <a:rPr lang="cs-CZ" sz="2900" dirty="0" smtClean="0"/>
              <a:t> </a:t>
            </a:r>
            <a:r>
              <a:rPr lang="cs-CZ" sz="2900" i="1" dirty="0" smtClean="0"/>
              <a:t> </a:t>
            </a:r>
            <a:r>
              <a:rPr lang="cs-CZ" sz="2900" i="1" dirty="0"/>
              <a:t>Vibrio </a:t>
            </a:r>
            <a:r>
              <a:rPr lang="cs-CZ" sz="2900" i="1" dirty="0" err="1"/>
              <a:t>cholerae</a:t>
            </a:r>
            <a:r>
              <a:rPr lang="cs-CZ" sz="2900" i="1" dirty="0"/>
              <a:t> </a:t>
            </a:r>
            <a:r>
              <a:rPr lang="cs-CZ" sz="2900" dirty="0"/>
              <a:t>O1, </a:t>
            </a:r>
            <a:r>
              <a:rPr lang="cs-CZ" sz="2900" i="1" dirty="0" err="1"/>
              <a:t>E.coli</a:t>
            </a:r>
            <a:r>
              <a:rPr lang="cs-CZ" sz="2900" i="1" dirty="0"/>
              <a:t> </a:t>
            </a:r>
            <a:r>
              <a:rPr lang="cs-CZ" sz="2900" dirty="0"/>
              <a:t>– </a:t>
            </a:r>
            <a:r>
              <a:rPr lang="cs-CZ" sz="2900" dirty="0" err="1"/>
              <a:t>uropatogenní</a:t>
            </a:r>
            <a:r>
              <a:rPr lang="cs-CZ" sz="2900" dirty="0"/>
              <a:t> P </a:t>
            </a:r>
            <a:r>
              <a:rPr lang="cs-CZ" sz="2900" dirty="0" err="1" smtClean="0"/>
              <a:t>pilus</a:t>
            </a:r>
            <a:r>
              <a:rPr lang="cs-CZ" sz="2900" dirty="0" smtClean="0"/>
              <a:t>, </a:t>
            </a:r>
            <a:r>
              <a:rPr lang="it-IT" sz="2900" dirty="0" smtClean="0"/>
              <a:t>adherence </a:t>
            </a:r>
            <a:r>
              <a:rPr lang="it-IT" sz="2900" dirty="0"/>
              <a:t>fimbrie + enterotoxin E. coli</a:t>
            </a:r>
            <a:r>
              <a:rPr lang="it-IT" sz="2900" dirty="0" smtClean="0"/>
              <a:t>)</a:t>
            </a:r>
            <a:endParaRPr lang="cs-CZ" sz="2900" dirty="0" smtClean="0"/>
          </a:p>
          <a:p>
            <a:endParaRPr lang="it-IT" sz="2900" dirty="0"/>
          </a:p>
          <a:p>
            <a:pPr marL="0" indent="0">
              <a:buNone/>
            </a:pPr>
            <a:r>
              <a:rPr lang="cs-CZ" sz="2900" b="1" dirty="0"/>
              <a:t>II.</a:t>
            </a:r>
          </a:p>
          <a:p>
            <a:r>
              <a:rPr lang="cs-CZ" sz="2900" dirty="0"/>
              <a:t>s</a:t>
            </a:r>
            <a:r>
              <a:rPr lang="cs-CZ" sz="2900" dirty="0" smtClean="0"/>
              <a:t>ex </a:t>
            </a:r>
            <a:r>
              <a:rPr lang="cs-CZ" sz="2900" dirty="0"/>
              <a:t>fimbrie - </a:t>
            </a:r>
            <a:r>
              <a:rPr lang="cs-CZ" sz="2900" b="1" dirty="0"/>
              <a:t>F-</a:t>
            </a:r>
            <a:r>
              <a:rPr lang="cs-CZ" sz="2900" b="1" dirty="0" err="1"/>
              <a:t>pilusy</a:t>
            </a:r>
            <a:r>
              <a:rPr lang="cs-CZ" sz="2900" dirty="0"/>
              <a:t> či </a:t>
            </a:r>
            <a:r>
              <a:rPr lang="cs-CZ" sz="2900" b="1" dirty="0" err="1"/>
              <a:t>konjugativní</a:t>
            </a:r>
            <a:r>
              <a:rPr lang="cs-CZ" sz="2900" b="1" dirty="0"/>
              <a:t> </a:t>
            </a:r>
            <a:r>
              <a:rPr lang="cs-CZ" sz="2900" b="1" dirty="0" err="1" smtClean="0"/>
              <a:t>pilusy</a:t>
            </a:r>
            <a:endParaRPr lang="cs-CZ" sz="2900" b="1" dirty="0" smtClean="0"/>
          </a:p>
          <a:p>
            <a:pPr marL="0" indent="0">
              <a:buNone/>
            </a:pPr>
            <a:r>
              <a:rPr lang="cs-CZ" sz="2900" b="1" dirty="0"/>
              <a:t> </a:t>
            </a:r>
            <a:r>
              <a:rPr lang="cs-CZ" sz="2900" b="1" dirty="0" smtClean="0"/>
              <a:t>       </a:t>
            </a:r>
            <a:r>
              <a:rPr lang="cs-CZ" sz="2900" dirty="0" smtClean="0"/>
              <a:t>(</a:t>
            </a:r>
            <a:r>
              <a:rPr lang="cs-CZ" sz="2900" dirty="0"/>
              <a:t>F </a:t>
            </a:r>
            <a:r>
              <a:rPr lang="cs-CZ" sz="2900" dirty="0" err="1"/>
              <a:t>pilus</a:t>
            </a:r>
            <a:r>
              <a:rPr lang="cs-CZ" sz="2900" dirty="0"/>
              <a:t> u </a:t>
            </a:r>
            <a:r>
              <a:rPr lang="cs-CZ" sz="2900" i="1" dirty="0" err="1"/>
              <a:t>E.coli</a:t>
            </a:r>
            <a:r>
              <a:rPr lang="cs-CZ" sz="2900" dirty="0"/>
              <a:t>, </a:t>
            </a:r>
            <a:r>
              <a:rPr lang="cs-CZ" sz="2900" dirty="0" err="1"/>
              <a:t>konjugativní</a:t>
            </a:r>
            <a:r>
              <a:rPr lang="cs-CZ" sz="2900" dirty="0"/>
              <a:t> </a:t>
            </a:r>
            <a:r>
              <a:rPr lang="cs-CZ" sz="2900" dirty="0" err="1"/>
              <a:t>plazmidy</a:t>
            </a:r>
            <a:r>
              <a:rPr lang="cs-CZ" sz="2900" dirty="0"/>
              <a:t> salmonel</a:t>
            </a:r>
            <a:r>
              <a:rPr lang="cs-CZ" sz="2900" dirty="0" smtClean="0"/>
              <a:t>)</a:t>
            </a:r>
            <a:endParaRPr lang="cs-CZ" sz="2900" b="1" dirty="0" smtClean="0"/>
          </a:p>
          <a:p>
            <a:r>
              <a:rPr lang="cs-CZ" sz="2900" dirty="0" smtClean="0"/>
              <a:t>kódované </a:t>
            </a:r>
            <a:r>
              <a:rPr lang="cs-CZ" sz="2900" dirty="0" err="1"/>
              <a:t>konjugativním</a:t>
            </a:r>
            <a:r>
              <a:rPr lang="cs-CZ" sz="2900" dirty="0"/>
              <a:t> </a:t>
            </a:r>
            <a:r>
              <a:rPr lang="cs-CZ" sz="2900" dirty="0" err="1"/>
              <a:t>plazmidem</a:t>
            </a:r>
            <a:r>
              <a:rPr lang="cs-CZ" sz="2900" dirty="0"/>
              <a:t> u donora</a:t>
            </a:r>
          </a:p>
          <a:p>
            <a:r>
              <a:rPr lang="cs-CZ" sz="2900" dirty="0" smtClean="0"/>
              <a:t> </a:t>
            </a:r>
            <a:r>
              <a:rPr lang="cs-CZ" sz="2900" dirty="0"/>
              <a:t>spojují jednu bakterii k druhé, </a:t>
            </a:r>
            <a:r>
              <a:rPr lang="cs-CZ" sz="2900" dirty="0" smtClean="0"/>
              <a:t>propojují jejich cytoplazmy</a:t>
            </a:r>
          </a:p>
          <a:p>
            <a:r>
              <a:rPr lang="cs-CZ" sz="2900" dirty="0" smtClean="0"/>
              <a:t>umožňují </a:t>
            </a:r>
            <a:r>
              <a:rPr lang="cs-CZ" sz="2900" dirty="0"/>
              <a:t>tím výměnu genetické informace </a:t>
            </a:r>
            <a:r>
              <a:rPr lang="cs-CZ" sz="2900" dirty="0" smtClean="0"/>
              <a:t>– </a:t>
            </a:r>
            <a:r>
              <a:rPr lang="cs-CZ" sz="2900" dirty="0" err="1" smtClean="0"/>
              <a:t>plazmidů</a:t>
            </a:r>
            <a:endParaRPr lang="cs-CZ" sz="2900" dirty="0"/>
          </a:p>
          <a:p>
            <a:r>
              <a:rPr lang="cs-CZ" sz="2900" dirty="0" err="1" smtClean="0"/>
              <a:t>plazmidy</a:t>
            </a:r>
            <a:r>
              <a:rPr lang="cs-CZ" sz="2900" dirty="0" smtClean="0"/>
              <a:t> </a:t>
            </a:r>
            <a:r>
              <a:rPr lang="cs-CZ" sz="2900" dirty="0"/>
              <a:t>mohou následně umožnit určitou novou funkci, například rezistenci k </a:t>
            </a:r>
            <a:r>
              <a:rPr lang="cs-CZ" sz="2900" dirty="0" smtClean="0"/>
              <a:t>ATB</a:t>
            </a:r>
          </a:p>
          <a:p>
            <a:r>
              <a:rPr lang="cs-CZ" sz="2900" dirty="0"/>
              <a:t>b</a:t>
            </a:r>
            <a:r>
              <a:rPr lang="cs-CZ" sz="2900" dirty="0" smtClean="0"/>
              <a:t>akterie </a:t>
            </a:r>
            <a:r>
              <a:rPr lang="cs-CZ" sz="2900" dirty="0"/>
              <a:t>mohou </a:t>
            </a:r>
            <a:r>
              <a:rPr lang="cs-CZ" sz="2900" dirty="0" smtClean="0"/>
              <a:t>mít až 10 </a:t>
            </a:r>
            <a:r>
              <a:rPr lang="cs-CZ" sz="2900" dirty="0"/>
              <a:t>sexuálních </a:t>
            </a:r>
            <a:r>
              <a:rPr lang="cs-CZ" sz="2900" dirty="0" err="1" smtClean="0"/>
              <a:t>pilusů</a:t>
            </a:r>
            <a:endParaRPr lang="cs-CZ" sz="2900" dirty="0" smtClean="0"/>
          </a:p>
          <a:p>
            <a:r>
              <a:rPr lang="cs-CZ" sz="2900" dirty="0"/>
              <a:t>n</a:t>
            </a:r>
            <a:r>
              <a:rPr lang="cs-CZ" sz="2900" dirty="0" smtClean="0"/>
              <a:t>ěkdy </a:t>
            </a:r>
            <a:r>
              <a:rPr lang="cs-CZ" sz="2900" dirty="0"/>
              <a:t>jich využívají </a:t>
            </a:r>
            <a:r>
              <a:rPr lang="cs-CZ" sz="2900" dirty="0" smtClean="0"/>
              <a:t>bakteriofágy při </a:t>
            </a:r>
            <a:r>
              <a:rPr lang="cs-CZ" sz="2900" dirty="0"/>
              <a:t>vstupu do bakteriálních </a:t>
            </a:r>
            <a:r>
              <a:rPr lang="cs-CZ" sz="2900" dirty="0" smtClean="0"/>
              <a:t>buněk</a:t>
            </a:r>
            <a:endParaRPr lang="cs-CZ" sz="2900" dirty="0"/>
          </a:p>
          <a:p>
            <a:pPr marL="0" indent="0">
              <a:buNone/>
            </a:pPr>
            <a:endParaRPr lang="cs-CZ" sz="2900" dirty="0" smtClean="0"/>
          </a:p>
          <a:p>
            <a:pPr marL="0" indent="0">
              <a:buNone/>
            </a:pPr>
            <a:r>
              <a:rPr lang="cs-CZ" sz="2900" dirty="0" smtClean="0"/>
              <a:t>barvení fimbrií:</a:t>
            </a:r>
            <a:endParaRPr lang="cs-CZ" sz="2900" dirty="0"/>
          </a:p>
          <a:p>
            <a:r>
              <a:rPr lang="cs-CZ" sz="2900" dirty="0"/>
              <a:t>- </a:t>
            </a:r>
            <a:r>
              <a:rPr lang="cs-CZ" sz="2900" dirty="0" err="1"/>
              <a:t>kys.fosfowolframová</a:t>
            </a:r>
            <a:endParaRPr lang="cs-CZ" sz="2900" dirty="0"/>
          </a:p>
          <a:p>
            <a:r>
              <a:rPr lang="cs-CZ" sz="2900" dirty="0"/>
              <a:t>- </a:t>
            </a:r>
            <a:r>
              <a:rPr lang="cs-CZ" sz="2900" dirty="0" err="1"/>
              <a:t>kys</a:t>
            </a:r>
            <a:r>
              <a:rPr lang="cs-CZ" sz="2900" dirty="0"/>
              <a:t>. </a:t>
            </a:r>
            <a:r>
              <a:rPr lang="cs-CZ" sz="2900" dirty="0" err="1"/>
              <a:t>osmičelová</a:t>
            </a:r>
            <a:endParaRPr lang="cs-CZ" sz="29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1318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z</a:t>
            </a:r>
            <a:r>
              <a:rPr lang="cs-CZ" sz="1600" dirty="0" smtClean="0"/>
              <a:t>á</a:t>
            </a:r>
            <a:r>
              <a:rPr lang="en-US" sz="1600" dirty="0" err="1" smtClean="0"/>
              <a:t>kladn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stavebn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jednotka</a:t>
            </a:r>
            <a:r>
              <a:rPr lang="en-US" sz="1600" dirty="0"/>
              <a:t>...</a:t>
            </a:r>
            <a:r>
              <a:rPr lang="en-US" sz="1600" dirty="0" err="1" smtClean="0"/>
              <a:t>oligomern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pilinové</a:t>
            </a:r>
            <a:r>
              <a:rPr lang="en-US" sz="1600" dirty="0"/>
              <a:t> </a:t>
            </a:r>
            <a:r>
              <a:rPr lang="en-US" sz="1600" dirty="0" err="1"/>
              <a:t>proteiny</a:t>
            </a:r>
            <a:r>
              <a:rPr lang="cs-CZ" sz="1600" dirty="0"/>
              <a:t/>
            </a:r>
            <a:br>
              <a:rPr lang="cs-CZ" sz="1600" dirty="0"/>
            </a:br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2286000" y="172084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PILI - fimbrie</a:t>
            </a:r>
          </a:p>
          <a:p>
            <a:r>
              <a:rPr lang="cs-CZ" dirty="0"/>
              <a:t>• Různě velké, typicky u G-</a:t>
            </a:r>
          </a:p>
          <a:p>
            <a:r>
              <a:rPr lang="cs-CZ" dirty="0"/>
              <a:t>• struktura B.S, stovky</a:t>
            </a:r>
          </a:p>
          <a:p>
            <a:r>
              <a:rPr lang="cs-CZ" dirty="0"/>
              <a:t>• duté, vždy nepohyblivá trubička - 3, 4 nebo 5 vláken</a:t>
            </a:r>
          </a:p>
          <a:p>
            <a:r>
              <a:rPr lang="cs-CZ" dirty="0"/>
              <a:t>stočených do spirály – protein </a:t>
            </a:r>
            <a:r>
              <a:rPr lang="cs-CZ" b="1" dirty="0"/>
              <a:t>pilin</a:t>
            </a:r>
          </a:p>
          <a:p>
            <a:r>
              <a:rPr lang="cs-CZ" dirty="0"/>
              <a:t>• kratší než bičík</a:t>
            </a:r>
          </a:p>
          <a:p>
            <a:r>
              <a:rPr lang="cs-CZ" dirty="0"/>
              <a:t>- Ø2-8 </a:t>
            </a:r>
            <a:r>
              <a:rPr lang="cs-CZ" dirty="0" err="1"/>
              <a:t>nm</a:t>
            </a:r>
            <a:r>
              <a:rPr lang="cs-CZ" dirty="0"/>
              <a:t>, délka 0,1 – několik </a:t>
            </a:r>
            <a:r>
              <a:rPr lang="cs-CZ" dirty="0" err="1"/>
              <a:t>nm</a:t>
            </a:r>
            <a:r>
              <a:rPr lang="cs-CZ" dirty="0"/>
              <a:t>, 3-5 molekul</a:t>
            </a:r>
          </a:p>
          <a:p>
            <a:r>
              <a:rPr lang="cs-CZ" dirty="0"/>
              <a:t>• </a:t>
            </a:r>
            <a:r>
              <a:rPr lang="cs-CZ" dirty="0" err="1"/>
              <a:t>Fce</a:t>
            </a:r>
            <a:r>
              <a:rPr lang="cs-CZ" dirty="0"/>
              <a:t>: přenos DNA konjugací, přichycení fágů</a:t>
            </a:r>
          </a:p>
          <a:p>
            <a:r>
              <a:rPr lang="cs-CZ" dirty="0"/>
              <a:t>Pohyb (</a:t>
            </a:r>
            <a:r>
              <a:rPr lang="cs-CZ" dirty="0" err="1"/>
              <a:t>twitching</a:t>
            </a:r>
            <a:r>
              <a:rPr lang="cs-CZ" dirty="0"/>
              <a:t> motility); adheze k nenabitým povrchům</a:t>
            </a:r>
          </a:p>
          <a:p>
            <a:r>
              <a:rPr lang="cs-CZ" dirty="0"/>
              <a:t>22.10.2015 35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73" y="1600200"/>
            <a:ext cx="6918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527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 smtClean="0"/>
              <a:t>Curli</a:t>
            </a:r>
            <a:endParaRPr lang="cs-CZ" sz="1600" b="1" dirty="0" smtClean="0"/>
          </a:p>
          <a:p>
            <a:r>
              <a:rPr lang="en-US" sz="1600" dirty="0"/>
              <a:t>u </a:t>
            </a:r>
            <a:r>
              <a:rPr lang="en-US" sz="1600" dirty="0" err="1" smtClean="0"/>
              <a:t>Enterobakteri</a:t>
            </a:r>
            <a:r>
              <a:rPr lang="cs-CZ" sz="1600" dirty="0" smtClean="0"/>
              <a:t>í</a:t>
            </a:r>
            <a:endParaRPr lang="en-US" sz="1600" dirty="0"/>
          </a:p>
          <a:p>
            <a:r>
              <a:rPr lang="en-US" sz="1600" dirty="0" err="1" smtClean="0"/>
              <a:t>slou</a:t>
            </a:r>
            <a:r>
              <a:rPr lang="cs-CZ" sz="1600" dirty="0" err="1" smtClean="0"/>
              <a:t>ží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/>
              <a:t>agregaci</a:t>
            </a:r>
            <a:r>
              <a:rPr lang="en-US" sz="1600" dirty="0"/>
              <a:t>, </a:t>
            </a:r>
            <a:r>
              <a:rPr lang="en-US" sz="1600" dirty="0" err="1"/>
              <a:t>adhezi</a:t>
            </a:r>
            <a:r>
              <a:rPr lang="en-US" sz="1600" dirty="0"/>
              <a:t>, </a:t>
            </a:r>
            <a:r>
              <a:rPr lang="en-US" sz="1600" dirty="0" err="1"/>
              <a:t>formování</a:t>
            </a:r>
            <a:endParaRPr lang="cs-CZ" sz="1600" b="1" dirty="0"/>
          </a:p>
          <a:p>
            <a:r>
              <a:rPr lang="cs-CZ" sz="1600" dirty="0" smtClean="0"/>
              <a:t>proteinové </a:t>
            </a:r>
            <a:r>
              <a:rPr lang="cs-CZ" sz="1600" dirty="0"/>
              <a:t>komponenty </a:t>
            </a:r>
            <a:r>
              <a:rPr lang="cs-CZ" sz="1600" i="1" dirty="0" err="1"/>
              <a:t>Enterobacteriaceae</a:t>
            </a:r>
            <a:endParaRPr lang="cs-CZ" sz="1600" i="1" dirty="0"/>
          </a:p>
          <a:p>
            <a:r>
              <a:rPr lang="cs-CZ" sz="1600" dirty="0" smtClean="0"/>
              <a:t>forma </a:t>
            </a:r>
            <a:r>
              <a:rPr lang="cs-CZ" sz="1600" dirty="0"/>
              <a:t>amyloidních vláken 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bjeveny </a:t>
            </a:r>
            <a:r>
              <a:rPr lang="cs-CZ" sz="1600" dirty="0"/>
              <a:t>1980</a:t>
            </a:r>
          </a:p>
          <a:p>
            <a:r>
              <a:rPr lang="cs-CZ" sz="1600" dirty="0" smtClean="0"/>
              <a:t>slouží k adhezi </a:t>
            </a:r>
            <a:r>
              <a:rPr lang="cs-CZ" sz="1600" dirty="0"/>
              <a:t>na povrchy, agregace </a:t>
            </a:r>
            <a:r>
              <a:rPr lang="cs-CZ" sz="1600" dirty="0" smtClean="0"/>
              <a:t>buněk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formování </a:t>
            </a:r>
            <a:r>
              <a:rPr lang="cs-CZ" sz="1600" dirty="0" err="1" smtClean="0"/>
              <a:t>biofilmu</a:t>
            </a:r>
            <a:endParaRPr lang="cs-CZ" sz="1600" dirty="0"/>
          </a:p>
          <a:p>
            <a:r>
              <a:rPr lang="cs-CZ" sz="1600" dirty="0" smtClean="0"/>
              <a:t>napomáhají invazi </a:t>
            </a:r>
            <a:r>
              <a:rPr lang="cs-CZ" sz="1600" dirty="0"/>
              <a:t>do hostitele</a:t>
            </a:r>
          </a:p>
          <a:p>
            <a:r>
              <a:rPr lang="cs-CZ" sz="1600" dirty="0"/>
              <a:t>i</a:t>
            </a:r>
            <a:r>
              <a:rPr lang="cs-CZ" sz="1600" dirty="0" smtClean="0"/>
              <a:t>ndukují zánět</a:t>
            </a:r>
            <a:endParaRPr lang="cs-CZ" sz="16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879" y="1844824"/>
            <a:ext cx="4536504" cy="421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667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88640"/>
            <a:ext cx="7848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 smtClean="0"/>
              <a:t>Quorum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sensing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chemická komunikace ve společenstvu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umožňuje </a:t>
            </a:r>
            <a:r>
              <a:rPr lang="cs-CZ" sz="1600" dirty="0"/>
              <a:t>bakterii vnímat a reagovat na změny v hustotě bakterií v daném prostředí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spočívá </a:t>
            </a:r>
            <a:r>
              <a:rPr lang="cs-CZ" sz="1600" dirty="0"/>
              <a:t>v produkci chemických signálních molekul </a:t>
            </a:r>
            <a:r>
              <a:rPr lang="cs-CZ" sz="1600" dirty="0" err="1"/>
              <a:t>autoinduktorů</a:t>
            </a:r>
            <a:r>
              <a:rPr lang="cs-CZ" sz="1600" dirty="0"/>
              <a:t> </a:t>
            </a:r>
            <a:r>
              <a:rPr lang="cs-CZ" sz="1600" dirty="0" smtClean="0"/>
              <a:t>– účelová </a:t>
            </a:r>
            <a:r>
              <a:rPr lang="cs-CZ" sz="1600" dirty="0"/>
              <a:t>komunikace mezi </a:t>
            </a:r>
            <a:r>
              <a:rPr lang="cs-CZ" sz="1600" dirty="0" smtClean="0"/>
              <a:t>buňkami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</a:t>
            </a:r>
            <a:r>
              <a:rPr lang="cs-CZ" sz="1600" dirty="0" smtClean="0"/>
              <a:t>osažení </a:t>
            </a:r>
            <a:r>
              <a:rPr lang="cs-CZ" sz="1600" dirty="0"/>
              <a:t>prahové koncentrace </a:t>
            </a:r>
            <a:r>
              <a:rPr lang="cs-CZ" sz="1600" dirty="0" err="1" smtClean="0"/>
              <a:t>autoinduktoru</a:t>
            </a:r>
            <a:r>
              <a:rPr lang="cs-CZ" sz="1600" dirty="0" smtClean="0"/>
              <a:t>, produkované dostatečným počtem jedinců, vede </a:t>
            </a:r>
            <a:r>
              <a:rPr lang="cs-CZ" sz="1600" dirty="0"/>
              <a:t>k ovlivnění exprese </a:t>
            </a:r>
            <a:r>
              <a:rPr lang="cs-CZ" sz="1600" dirty="0" smtClean="0"/>
              <a:t>genů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to vede ke změně </a:t>
            </a:r>
            <a:r>
              <a:rPr lang="cs-CZ" sz="1600" dirty="0"/>
              <a:t>fyziologického chování buňky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</a:t>
            </a:r>
            <a:r>
              <a:rPr lang="cs-CZ" sz="1600" dirty="0" smtClean="0"/>
              <a:t>líčem </a:t>
            </a:r>
            <a:r>
              <a:rPr lang="cs-CZ" sz="1600" dirty="0"/>
              <a:t>procesu je celkový počet bakterií ve vztahu ke kapacitě jejich </a:t>
            </a:r>
            <a:r>
              <a:rPr lang="cs-CZ" sz="1600" dirty="0" smtClean="0"/>
              <a:t>okolí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okud </a:t>
            </a:r>
            <a:r>
              <a:rPr lang="cs-CZ" sz="1600" dirty="0"/>
              <a:t>se v oblasti nachází pouze několik buněk, nic se </a:t>
            </a:r>
            <a:r>
              <a:rPr lang="cs-CZ" sz="1600" dirty="0" smtClean="0"/>
              <a:t>nestane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autoinduktor</a:t>
            </a:r>
            <a:r>
              <a:rPr lang="cs-CZ" sz="1600" dirty="0" smtClean="0"/>
              <a:t> se </a:t>
            </a:r>
            <a:r>
              <a:rPr lang="cs-CZ" sz="1600" dirty="0"/>
              <a:t>vyskytuje </a:t>
            </a:r>
            <a:r>
              <a:rPr lang="cs-CZ" sz="1600" dirty="0" smtClean="0"/>
              <a:t>v příliš nízké </a:t>
            </a:r>
            <a:r>
              <a:rPr lang="cs-CZ" sz="1600" dirty="0"/>
              <a:t>koncentraci a</a:t>
            </a:r>
            <a:r>
              <a:rPr lang="cs-CZ" sz="1600" dirty="0" smtClean="0"/>
              <a:t> nevyvolá </a:t>
            </a:r>
            <a:r>
              <a:rPr lang="cs-CZ" sz="1600" dirty="0"/>
              <a:t>u buněk specifické </a:t>
            </a:r>
            <a:r>
              <a:rPr lang="cs-CZ" sz="1600" dirty="0" smtClean="0"/>
              <a:t>chování</a:t>
            </a:r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3725317"/>
            <a:ext cx="6156684" cy="28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458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1600" b="1" dirty="0"/>
              <a:t>Eukaryotický cytoskelet </a:t>
            </a:r>
            <a:r>
              <a:rPr lang="cs-CZ" sz="1600" b="1" dirty="0" smtClean="0"/>
              <a:t>a jeho </a:t>
            </a:r>
            <a:r>
              <a:rPr lang="cs-CZ" sz="1600" b="1" dirty="0"/>
              <a:t>modifikace vlivem patogenů</a:t>
            </a:r>
            <a:br>
              <a:rPr lang="cs-CZ" sz="1600" b="1" dirty="0"/>
            </a:br>
            <a:endParaRPr lang="cs-CZ" sz="1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5130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Cytoskelet hostitele slouží k:</a:t>
            </a:r>
          </a:p>
          <a:p>
            <a:r>
              <a:rPr lang="cs-CZ" sz="1600" dirty="0" smtClean="0"/>
              <a:t>k </a:t>
            </a:r>
            <a:r>
              <a:rPr lang="it-IT" sz="1600" dirty="0" smtClean="0"/>
              <a:t>adheze</a:t>
            </a:r>
            <a:r>
              <a:rPr lang="cs-CZ" sz="1600" dirty="0" smtClean="0"/>
              <a:t> na povrch</a:t>
            </a:r>
          </a:p>
          <a:p>
            <a:r>
              <a:rPr lang="cs-CZ" sz="1600" dirty="0" smtClean="0"/>
              <a:t>následuje </a:t>
            </a:r>
            <a:r>
              <a:rPr lang="it-IT" sz="1600" dirty="0" smtClean="0"/>
              <a:t>invaze </a:t>
            </a:r>
            <a:r>
              <a:rPr lang="cs-CZ" sz="1600" dirty="0" smtClean="0"/>
              <a:t>- vstup </a:t>
            </a:r>
            <a:r>
              <a:rPr lang="cs-CZ" sz="1600" dirty="0" err="1" smtClean="0"/>
              <a:t>patogena</a:t>
            </a:r>
            <a:r>
              <a:rPr lang="cs-CZ" sz="1600" dirty="0" smtClean="0"/>
              <a:t> </a:t>
            </a:r>
            <a:r>
              <a:rPr lang="cs-CZ" sz="1600" dirty="0"/>
              <a:t>do </a:t>
            </a:r>
            <a:r>
              <a:rPr lang="cs-CZ" sz="1600" dirty="0" smtClean="0"/>
              <a:t>buňky</a:t>
            </a:r>
          </a:p>
          <a:p>
            <a:r>
              <a:rPr lang="cs-CZ" sz="1600" dirty="0" smtClean="0"/>
              <a:t>umožňuje pohyb </a:t>
            </a:r>
            <a:r>
              <a:rPr lang="cs-CZ" sz="1600" dirty="0"/>
              <a:t>uvnitř a mezi </a:t>
            </a:r>
            <a:r>
              <a:rPr lang="cs-CZ" sz="1600" dirty="0" smtClean="0"/>
              <a:t>buňkami</a:t>
            </a:r>
            <a:endParaRPr lang="cs-CZ" sz="1600" dirty="0"/>
          </a:p>
          <a:p>
            <a:r>
              <a:rPr lang="cs-CZ" sz="1600" dirty="0" smtClean="0"/>
              <a:t>pak dojde k </a:t>
            </a:r>
            <a:r>
              <a:rPr lang="cs-CZ" sz="1600" dirty="0" err="1" smtClean="0"/>
              <a:t>remodelaci</a:t>
            </a:r>
            <a:r>
              <a:rPr lang="cs-CZ" sz="1600" dirty="0" smtClean="0"/>
              <a:t> </a:t>
            </a:r>
            <a:r>
              <a:rPr lang="cs-CZ" sz="1600" dirty="0"/>
              <a:t>hostitelských </a:t>
            </a:r>
            <a:r>
              <a:rPr lang="cs-CZ" sz="1600" dirty="0" smtClean="0"/>
              <a:t>buněk – např. formování </a:t>
            </a:r>
            <a:r>
              <a:rPr lang="cs-CZ" sz="1600" dirty="0"/>
              <a:t>vakuol </a:t>
            </a:r>
            <a:endParaRPr lang="cs-CZ" sz="1600" dirty="0" smtClean="0"/>
          </a:p>
          <a:p>
            <a:r>
              <a:rPr lang="cs-CZ" sz="1600" dirty="0" smtClean="0"/>
              <a:t>je ovlivněn </a:t>
            </a:r>
            <a:r>
              <a:rPr lang="cs-CZ" sz="1600" dirty="0"/>
              <a:t>viry i bakteriálními </a:t>
            </a:r>
            <a:r>
              <a:rPr lang="cs-CZ" sz="1600" dirty="0" smtClean="0"/>
              <a:t>patogeny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US" sz="1600" dirty="0" err="1" smtClean="0"/>
              <a:t>Virulen</a:t>
            </a:r>
            <a:r>
              <a:rPr lang="cs-CZ" sz="1600" dirty="0" smtClean="0"/>
              <a:t>č</a:t>
            </a:r>
            <a:r>
              <a:rPr lang="en-US" sz="1600" dirty="0" smtClean="0"/>
              <a:t>n</a:t>
            </a:r>
            <a:r>
              <a:rPr lang="cs-CZ" sz="1600" dirty="0" smtClean="0"/>
              <a:t>í </a:t>
            </a:r>
            <a:r>
              <a:rPr lang="en-US" sz="1600" dirty="0" err="1" smtClean="0"/>
              <a:t>faktory</a:t>
            </a:r>
            <a:r>
              <a:rPr lang="en-US" sz="1600" dirty="0" smtClean="0"/>
              <a:t> </a:t>
            </a:r>
            <a:r>
              <a:rPr lang="cs-CZ" sz="1600" dirty="0" smtClean="0"/>
              <a:t>:</a:t>
            </a:r>
            <a:endParaRPr lang="en-US" sz="1600" dirty="0"/>
          </a:p>
          <a:p>
            <a:r>
              <a:rPr lang="en-US" sz="1600" dirty="0" err="1"/>
              <a:t>struktury</a:t>
            </a:r>
            <a:r>
              <a:rPr lang="en-US" sz="1600" dirty="0"/>
              <a:t> </a:t>
            </a:r>
            <a:r>
              <a:rPr lang="en-US" sz="1600" dirty="0" err="1" smtClean="0"/>
              <a:t>umo</a:t>
            </a:r>
            <a:r>
              <a:rPr lang="cs-CZ" sz="1600" dirty="0" err="1" smtClean="0"/>
              <a:t>žňující</a:t>
            </a:r>
            <a:r>
              <a:rPr lang="en-US" sz="1600" dirty="0" smtClean="0"/>
              <a:t> </a:t>
            </a:r>
            <a:r>
              <a:rPr lang="en-US" sz="1600" dirty="0" err="1" smtClean="0"/>
              <a:t>patogen</a:t>
            </a:r>
            <a:r>
              <a:rPr lang="cs-CZ" sz="1600" dirty="0" smtClean="0"/>
              <a:t>ů</a:t>
            </a:r>
            <a:r>
              <a:rPr lang="en-US" sz="1600" dirty="0" smtClean="0"/>
              <a:t>m </a:t>
            </a:r>
            <a:r>
              <a:rPr lang="en-US" sz="1600" dirty="0" err="1"/>
              <a:t>dostat</a:t>
            </a:r>
            <a:r>
              <a:rPr lang="en-US" sz="1600" dirty="0"/>
              <a:t> se do </a:t>
            </a:r>
            <a:r>
              <a:rPr lang="en-US" sz="1600" dirty="0" err="1" smtClean="0"/>
              <a:t>hostitele</a:t>
            </a:r>
            <a:endParaRPr lang="cs-CZ" sz="1600" dirty="0" smtClean="0"/>
          </a:p>
          <a:p>
            <a:r>
              <a:rPr lang="en-US" sz="1600" dirty="0" smtClean="0"/>
              <a:t>p</a:t>
            </a:r>
            <a:r>
              <a:rPr lang="cs-CZ" sz="1600" dirty="0" err="1" smtClean="0"/>
              <a:t>řekonat</a:t>
            </a:r>
            <a:r>
              <a:rPr lang="cs-CZ" sz="1600" dirty="0" smtClean="0"/>
              <a:t> jeho i</a:t>
            </a:r>
            <a:r>
              <a:rPr lang="en-US" sz="1600" dirty="0" err="1" smtClean="0"/>
              <a:t>mun</a:t>
            </a:r>
            <a:r>
              <a:rPr lang="cs-CZ" sz="1600" dirty="0" err="1" smtClean="0"/>
              <a:t>itní</a:t>
            </a:r>
            <a:r>
              <a:rPr lang="cs-CZ" sz="1600" dirty="0" smtClean="0"/>
              <a:t> </a:t>
            </a:r>
            <a:r>
              <a:rPr lang="en-US" sz="1600" dirty="0" err="1" smtClean="0"/>
              <a:t>syst</a:t>
            </a:r>
            <a:r>
              <a:rPr lang="cs-CZ" sz="1600" dirty="0" err="1" smtClean="0"/>
              <a:t>ém</a:t>
            </a:r>
            <a:endParaRPr lang="cs-CZ" sz="1600" dirty="0" smtClean="0"/>
          </a:p>
          <a:p>
            <a:r>
              <a:rPr lang="en-US" sz="1600" dirty="0" err="1" smtClean="0"/>
              <a:t>kolonizovat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 smtClean="0"/>
              <a:t>vyu</a:t>
            </a:r>
            <a:r>
              <a:rPr lang="cs-CZ" sz="1600" dirty="0" err="1" smtClean="0"/>
              <a:t>žívat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 err="1" smtClean="0"/>
              <a:t>hostitele</a:t>
            </a:r>
            <a:endParaRPr lang="en-US" sz="1600" dirty="0"/>
          </a:p>
          <a:p>
            <a:r>
              <a:rPr lang="en-US" sz="1600" dirty="0" smtClean="0"/>
              <a:t>v</a:t>
            </a:r>
            <a:r>
              <a:rPr lang="cs-CZ" sz="1600" dirty="0" smtClean="0"/>
              <a:t>ě</a:t>
            </a:r>
            <a:r>
              <a:rPr lang="en-US" sz="1600" dirty="0" err="1" smtClean="0"/>
              <a:t>tsina</a:t>
            </a:r>
            <a:r>
              <a:rPr lang="en-US" sz="1600" dirty="0" smtClean="0"/>
              <a:t> </a:t>
            </a:r>
            <a:r>
              <a:rPr lang="en-US" sz="1600" dirty="0"/>
              <a:t>je </a:t>
            </a:r>
            <a:r>
              <a:rPr lang="en-US" sz="1600" dirty="0" smtClean="0"/>
              <a:t>k</a:t>
            </a:r>
            <a:r>
              <a:rPr lang="cs-CZ" sz="1600" dirty="0" smtClean="0"/>
              <a:t>ó</a:t>
            </a:r>
            <a:r>
              <a:rPr lang="en-US" sz="1600" dirty="0" err="1" smtClean="0"/>
              <a:t>dov</a:t>
            </a:r>
            <a:r>
              <a:rPr lang="cs-CZ" sz="1600" dirty="0" smtClean="0"/>
              <a:t>á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plazmid</a:t>
            </a:r>
            <a:r>
              <a:rPr lang="cs-CZ" sz="1600" dirty="0" smtClean="0"/>
              <a:t>y</a:t>
            </a:r>
            <a:endParaRPr lang="en-US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63981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335846"/>
            <a:ext cx="842493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Patogenita bakterií a </a:t>
            </a:r>
            <a:r>
              <a:rPr lang="cs-CZ" sz="1600" b="1" dirty="0" smtClean="0"/>
              <a:t>eukaryotický aktinový cytoskelet hraje </a:t>
            </a:r>
            <a:r>
              <a:rPr lang="cs-CZ" sz="1600" b="1" dirty="0"/>
              <a:t>roli při změnách (pohybu buňky a pohlcení bakterie) </a:t>
            </a:r>
            <a:r>
              <a:rPr lang="cs-CZ" sz="1600" b="1" dirty="0" err="1"/>
              <a:t>euk</a:t>
            </a:r>
            <a:r>
              <a:rPr lang="cs-CZ" sz="1600" b="1" dirty="0" smtClean="0"/>
              <a:t>. CM při fagocytóze</a:t>
            </a:r>
          </a:p>
          <a:p>
            <a:endParaRPr lang="cs-CZ" sz="1600" dirty="0" smtClean="0"/>
          </a:p>
          <a:p>
            <a:r>
              <a:rPr lang="cs-CZ" sz="1600" b="1" dirty="0"/>
              <a:t>Intracelulární </a:t>
            </a:r>
            <a:r>
              <a:rPr lang="cs-CZ" sz="1600" b="1" dirty="0" err="1"/>
              <a:t>patogeni</a:t>
            </a:r>
            <a:endParaRPr lang="cs-CZ" sz="1600" b="1" dirty="0"/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interakce </a:t>
            </a:r>
            <a:r>
              <a:rPr lang="cs-CZ" sz="1600" dirty="0"/>
              <a:t>bakteriálních produktů s receptory </a:t>
            </a:r>
            <a:r>
              <a:rPr lang="cs-CZ" sz="1600" dirty="0" smtClean="0"/>
              <a:t>CM</a:t>
            </a:r>
            <a:r>
              <a:rPr lang="cs-CZ" sz="1600" dirty="0"/>
              <a:t> </a:t>
            </a:r>
            <a:r>
              <a:rPr lang="cs-CZ" sz="1600" dirty="0" smtClean="0"/>
              <a:t>za </a:t>
            </a:r>
            <a:r>
              <a:rPr lang="cs-CZ" sz="1600" dirty="0"/>
              <a:t>regulace cytoskeletu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nebo přímým </a:t>
            </a:r>
            <a:r>
              <a:rPr lang="cs-CZ" sz="1600" dirty="0"/>
              <a:t>vstupem produktů do </a:t>
            </a:r>
            <a:r>
              <a:rPr lang="cs-CZ" sz="1600" dirty="0" smtClean="0"/>
              <a:t>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mají ligandy </a:t>
            </a:r>
            <a:r>
              <a:rPr lang="cs-CZ" sz="1600" dirty="0"/>
              <a:t>reagující s receptory </a:t>
            </a:r>
            <a:r>
              <a:rPr lang="cs-CZ" sz="1600" dirty="0" smtClean="0"/>
              <a:t>a </a:t>
            </a:r>
            <a:r>
              <a:rPr lang="cs-CZ" sz="1600" dirty="0" err="1" smtClean="0"/>
              <a:t>translokují</a:t>
            </a:r>
            <a:r>
              <a:rPr lang="cs-CZ" sz="1600" dirty="0" smtClean="0"/>
              <a:t> tak </a:t>
            </a:r>
            <a:r>
              <a:rPr lang="cs-CZ" sz="1600" dirty="0"/>
              <a:t>molekuly efektorů do </a:t>
            </a:r>
            <a:r>
              <a:rPr lang="cs-CZ" sz="1600" dirty="0" smtClean="0"/>
              <a:t>cytoplasmy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bakterie tak svými </a:t>
            </a:r>
            <a:r>
              <a:rPr lang="cs-CZ" sz="1600" dirty="0"/>
              <a:t>produkty manipulují aktinový cytoskelet pro </a:t>
            </a:r>
            <a:r>
              <a:rPr lang="cs-CZ" sz="1600" dirty="0" smtClean="0"/>
              <a:t>vlastní</a:t>
            </a:r>
            <a:r>
              <a:rPr lang="cs-CZ" sz="1600" dirty="0"/>
              <a:t> </a:t>
            </a:r>
            <a:r>
              <a:rPr lang="cs-CZ" sz="1600" dirty="0" smtClean="0"/>
              <a:t>proliferaci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dojde ke stimulace </a:t>
            </a:r>
            <a:r>
              <a:rPr lang="cs-CZ" sz="1600" dirty="0"/>
              <a:t>polymerace aktinu a </a:t>
            </a:r>
            <a:r>
              <a:rPr lang="cs-CZ" sz="1600" dirty="0" smtClean="0"/>
              <a:t>zvýšené fagocytóze bakterií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a tedy rychlému </a:t>
            </a:r>
            <a:r>
              <a:rPr lang="cs-CZ" sz="1600" dirty="0"/>
              <a:t>násobení počtu bakteriálních buněk ve </a:t>
            </a:r>
            <a:r>
              <a:rPr lang="cs-CZ" sz="1600" dirty="0" smtClean="0"/>
              <a:t>tkáních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b="1" dirty="0"/>
              <a:t>E</a:t>
            </a:r>
            <a:r>
              <a:rPr lang="cs-CZ" sz="1600" b="1" dirty="0" smtClean="0"/>
              <a:t>xtracelulární </a:t>
            </a:r>
            <a:r>
              <a:rPr lang="cs-CZ" sz="1600" b="1" dirty="0" err="1"/>
              <a:t>patogeni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cs-CZ" sz="1600" dirty="0" smtClean="0"/>
              <a:t>aopak produkují </a:t>
            </a:r>
            <a:r>
              <a:rPr lang="cs-CZ" sz="1600" dirty="0"/>
              <a:t>substance vstupující do eukaryotické </a:t>
            </a:r>
            <a:r>
              <a:rPr lang="cs-CZ" sz="1600" dirty="0" smtClean="0"/>
              <a:t>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ty pak ničící síť aktinových vláken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to zabrání </a:t>
            </a:r>
            <a:r>
              <a:rPr lang="cs-CZ" sz="1600" dirty="0"/>
              <a:t>pohlcení a natrávení eukaryotickou buňkou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540621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09" y="1988840"/>
            <a:ext cx="70660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7242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7504" y="167701"/>
            <a:ext cx="8299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extracel</a:t>
            </a:r>
            <a:r>
              <a:rPr lang="cs-CZ" sz="1600" dirty="0" smtClean="0"/>
              <a:t>. </a:t>
            </a:r>
            <a:r>
              <a:rPr lang="cs-CZ" sz="1600" dirty="0" err="1" smtClean="0"/>
              <a:t>patogeni</a:t>
            </a:r>
            <a:r>
              <a:rPr lang="cs-CZ" sz="1600" dirty="0" smtClean="0"/>
              <a:t> se přichytí pomocí podstavců, intra. pak se </a:t>
            </a:r>
            <a:r>
              <a:rPr lang="en-US" sz="1600" dirty="0" smtClean="0"/>
              <a:t>do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cs-CZ" sz="1600" dirty="0" smtClean="0"/>
              <a:t>dostanou </a:t>
            </a:r>
            <a:r>
              <a:rPr lang="en-US" sz="1600" dirty="0" err="1" smtClean="0"/>
              <a:t>endocyt</a:t>
            </a:r>
            <a:r>
              <a:rPr lang="cs-CZ" sz="1600" dirty="0" smtClean="0"/>
              <a:t>ó</a:t>
            </a:r>
            <a:r>
              <a:rPr lang="en-US" sz="1600" dirty="0" err="1" smtClean="0"/>
              <a:t>zou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837465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Enterotoxigenní</a:t>
            </a:r>
            <a:r>
              <a:rPr lang="cs-CZ" sz="1600" b="1" dirty="0"/>
              <a:t> </a:t>
            </a:r>
            <a:r>
              <a:rPr lang="cs-CZ" sz="1600" b="1" i="1" dirty="0"/>
              <a:t>E. coli </a:t>
            </a:r>
            <a:r>
              <a:rPr lang="cs-CZ" sz="1600" b="1" dirty="0"/>
              <a:t>(ETEC)</a:t>
            </a:r>
          </a:p>
          <a:p>
            <a:r>
              <a:rPr lang="cs-CZ" sz="1600" dirty="0" smtClean="0"/>
              <a:t>tzv. cestovatelský průjem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4 </a:t>
            </a:r>
            <a:r>
              <a:rPr lang="cs-CZ" sz="1600" dirty="0"/>
              <a:t>typy </a:t>
            </a:r>
            <a:r>
              <a:rPr lang="cs-CZ" sz="1600" dirty="0" err="1"/>
              <a:t>fimbriálních</a:t>
            </a:r>
            <a:r>
              <a:rPr lang="cs-CZ" sz="1600" dirty="0"/>
              <a:t> struktur:</a:t>
            </a:r>
          </a:p>
          <a:p>
            <a:r>
              <a:rPr lang="cs-CZ" sz="1600" dirty="0" smtClean="0"/>
              <a:t>Fimbrie </a:t>
            </a:r>
            <a:r>
              <a:rPr lang="cs-CZ" sz="1600" i="1" dirty="0" err="1"/>
              <a:t>sensu</a:t>
            </a:r>
            <a:r>
              <a:rPr lang="cs-CZ" sz="1600" i="1" dirty="0"/>
              <a:t> </a:t>
            </a:r>
            <a:r>
              <a:rPr lang="cs-CZ" sz="1600" i="1" dirty="0" err="1"/>
              <a:t>stricto</a:t>
            </a:r>
            <a:endParaRPr lang="cs-CZ" sz="1600" i="1" dirty="0"/>
          </a:p>
          <a:p>
            <a:r>
              <a:rPr lang="cs-CZ" sz="1600" dirty="0" smtClean="0"/>
              <a:t>Fibrily</a:t>
            </a:r>
            <a:endParaRPr lang="cs-CZ" sz="1600" dirty="0"/>
          </a:p>
          <a:p>
            <a:r>
              <a:rPr lang="cs-CZ" sz="1600" dirty="0" smtClean="0"/>
              <a:t>Fimbrie </a:t>
            </a:r>
            <a:r>
              <a:rPr lang="cs-CZ" sz="1600" dirty="0"/>
              <a:t>typu 4</a:t>
            </a:r>
          </a:p>
          <a:p>
            <a:r>
              <a:rPr lang="cs-CZ" sz="1600" dirty="0" err="1" smtClean="0"/>
              <a:t>curli</a:t>
            </a:r>
            <a:endParaRPr lang="cs-CZ" sz="16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84809"/>
            <a:ext cx="5956590" cy="474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1893895" cy="219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8908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cs-CZ" sz="1600" b="1" dirty="0" err="1"/>
              <a:t>Enteropatogenní</a:t>
            </a:r>
            <a:r>
              <a:rPr lang="cs-CZ" sz="1600" b="1" dirty="0"/>
              <a:t> </a:t>
            </a:r>
            <a:r>
              <a:rPr lang="cs-CZ" sz="1600" b="1" i="1" dirty="0"/>
              <a:t>E. coli </a:t>
            </a:r>
            <a:r>
              <a:rPr lang="cs-CZ" sz="1600" b="1" dirty="0"/>
              <a:t>(EPEC)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84984"/>
            <a:ext cx="4320480" cy="258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83876" y="692696"/>
            <a:ext cx="8564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prujmovit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onemocn</a:t>
            </a:r>
            <a:r>
              <a:rPr lang="cs-CZ" sz="1600" dirty="0" smtClean="0"/>
              <a:t>ě</a:t>
            </a:r>
            <a:r>
              <a:rPr lang="en-US" sz="1600" dirty="0" smtClean="0"/>
              <a:t>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u </a:t>
            </a:r>
            <a:r>
              <a:rPr lang="en-US" sz="1600" dirty="0" smtClean="0"/>
              <a:t>d</a:t>
            </a:r>
            <a:r>
              <a:rPr lang="cs-CZ" sz="1600" dirty="0" err="1" smtClean="0"/>
              <a:t>ětí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 smtClean="0"/>
              <a:t>vy</a:t>
            </a:r>
            <a:r>
              <a:rPr lang="cs-CZ" sz="1600" dirty="0" err="1" smtClean="0"/>
              <a:t>š</a:t>
            </a:r>
            <a:r>
              <a:rPr lang="cs-CZ" sz="1600" dirty="0" err="1" smtClean="0"/>
              <a:t>š</a:t>
            </a:r>
            <a:r>
              <a:rPr lang="cs-CZ" sz="1600" dirty="0" err="1"/>
              <a:t>í</a:t>
            </a:r>
            <a:r>
              <a:rPr lang="en-US" sz="1600" dirty="0" err="1" smtClean="0"/>
              <a:t>ch</a:t>
            </a:r>
            <a:r>
              <a:rPr lang="en-US" sz="1600" dirty="0" smtClean="0"/>
              <a:t> d</a:t>
            </a:r>
            <a:r>
              <a:rPr lang="cs-CZ" sz="1600" dirty="0" smtClean="0"/>
              <a:t>á</a:t>
            </a:r>
            <a:r>
              <a:rPr lang="en-US" sz="1600" dirty="0" err="1" smtClean="0"/>
              <a:t>vk</a:t>
            </a:r>
            <a:r>
              <a:rPr lang="cs-CZ" sz="1600" dirty="0" smtClean="0"/>
              <a:t>á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/>
              <a:t>i</a:t>
            </a:r>
            <a:r>
              <a:rPr lang="en-US" sz="1600" dirty="0"/>
              <a:t> u </a:t>
            </a:r>
            <a:r>
              <a:rPr lang="en-US" sz="1600" dirty="0" err="1" smtClean="0"/>
              <a:t>dosp</a:t>
            </a:r>
            <a:r>
              <a:rPr lang="cs-CZ" sz="1600" dirty="0" smtClean="0"/>
              <a:t>ě</a:t>
            </a:r>
            <a:r>
              <a:rPr lang="en-US" sz="1600" dirty="0" smtClean="0"/>
              <a:t>l</a:t>
            </a:r>
            <a:r>
              <a:rPr lang="cs-CZ" sz="1600" dirty="0" smtClean="0"/>
              <a:t>ý</a:t>
            </a:r>
            <a:r>
              <a:rPr lang="en-US" sz="1600" dirty="0" err="1" smtClean="0"/>
              <a:t>ch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jejim</a:t>
            </a:r>
            <a:r>
              <a:rPr lang="en-US" sz="1600" dirty="0"/>
              <a:t> </a:t>
            </a:r>
            <a:r>
              <a:rPr lang="en-US" sz="1600" dirty="0" err="1"/>
              <a:t>vlivem</a:t>
            </a:r>
            <a:r>
              <a:rPr lang="en-US" sz="1600" dirty="0"/>
              <a:t> </a:t>
            </a:r>
            <a:r>
              <a:rPr lang="en-US" sz="1600" dirty="0" err="1" smtClean="0"/>
              <a:t>dochaz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/>
              <a:t>lézím</a:t>
            </a:r>
            <a:r>
              <a:rPr lang="en-US" sz="1600" dirty="0"/>
              <a:t> a k </a:t>
            </a:r>
            <a:r>
              <a:rPr lang="en-US" sz="1600" dirty="0" err="1"/>
              <a:t>polymerizaci</a:t>
            </a:r>
            <a:r>
              <a:rPr lang="en-US" sz="1600" dirty="0"/>
              <a:t> </a:t>
            </a:r>
            <a:r>
              <a:rPr lang="en-US" sz="1600" dirty="0" err="1"/>
              <a:t>aktinu</a:t>
            </a:r>
            <a:r>
              <a:rPr lang="en-US" sz="1600" dirty="0"/>
              <a:t> a </a:t>
            </a:r>
            <a:r>
              <a:rPr lang="en-US" sz="1600" dirty="0" err="1"/>
              <a:t>myosinu</a:t>
            </a:r>
            <a:r>
              <a:rPr lang="en-US" sz="1600" dirty="0"/>
              <a:t> --&gt;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estavba</a:t>
            </a:r>
            <a:r>
              <a:rPr lang="en-US" sz="1600" dirty="0" smtClean="0"/>
              <a:t> </a:t>
            </a:r>
            <a:r>
              <a:rPr lang="en-US" sz="1600" dirty="0" err="1"/>
              <a:t>cytoskeletu</a:t>
            </a:r>
            <a:endParaRPr lang="en-US" sz="1600" dirty="0"/>
          </a:p>
        </p:txBody>
      </p:sp>
      <p:sp>
        <p:nvSpPr>
          <p:cNvPr id="5" name="Obdélník 4"/>
          <p:cNvSpPr/>
          <p:nvPr/>
        </p:nvSpPr>
        <p:spPr>
          <a:xfrm>
            <a:off x="107504" y="1772816"/>
            <a:ext cx="8280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vytv</a:t>
            </a:r>
            <a:r>
              <a:rPr lang="cs-CZ" sz="1600" dirty="0" err="1" smtClean="0"/>
              <a:t>áří</a:t>
            </a:r>
            <a:r>
              <a:rPr lang="en-US" sz="1600" dirty="0" smtClean="0"/>
              <a:t> </a:t>
            </a:r>
            <a:r>
              <a:rPr lang="en-US" sz="1600" dirty="0" err="1"/>
              <a:t>tzv</a:t>
            </a:r>
            <a:r>
              <a:rPr lang="en-US" sz="1600" dirty="0"/>
              <a:t>. </a:t>
            </a:r>
            <a:r>
              <a:rPr lang="cs-CZ" sz="1600" dirty="0" err="1"/>
              <a:t>i</a:t>
            </a:r>
            <a:r>
              <a:rPr lang="en-US" sz="1600" dirty="0" err="1" smtClean="0"/>
              <a:t>ntimn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adherenci</a:t>
            </a:r>
            <a:r>
              <a:rPr lang="en-US" sz="1600" dirty="0"/>
              <a:t> =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ilne</a:t>
            </a:r>
            <a:r>
              <a:rPr lang="en-US" sz="1600" dirty="0" smtClean="0"/>
              <a:t> </a:t>
            </a:r>
            <a:r>
              <a:rPr lang="en-US" sz="1600" dirty="0" err="1"/>
              <a:t>velice</a:t>
            </a:r>
            <a:r>
              <a:rPr lang="en-US" sz="1600" dirty="0"/>
              <a:t> </a:t>
            </a:r>
            <a:r>
              <a:rPr lang="en-US" sz="1600" dirty="0" err="1" smtClean="0"/>
              <a:t>bl</a:t>
            </a:r>
            <a:r>
              <a:rPr lang="cs-CZ" sz="1600" dirty="0" smtClean="0"/>
              <a:t>í</a:t>
            </a:r>
            <a:r>
              <a:rPr lang="en-US" sz="1600" dirty="0" err="1" smtClean="0"/>
              <a:t>zko</a:t>
            </a:r>
            <a:r>
              <a:rPr lang="cs-CZ" sz="1600" dirty="0" smtClean="0"/>
              <a:t> k povrchu pilu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dojde k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em</a:t>
            </a:r>
            <a:r>
              <a:rPr lang="cs-CZ" sz="1600" dirty="0" smtClean="0"/>
              <a:t>í</a:t>
            </a:r>
            <a:r>
              <a:rPr lang="en-US" sz="1600" dirty="0" err="1" smtClean="0"/>
              <a:t>st</a:t>
            </a:r>
            <a:r>
              <a:rPr lang="cs-CZ" sz="1600" dirty="0" smtClean="0"/>
              <a:t>ě</a:t>
            </a:r>
            <a:r>
              <a:rPr lang="en-US" sz="1600" dirty="0" smtClean="0"/>
              <a:t>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receptoru</a:t>
            </a:r>
            <a:r>
              <a:rPr lang="en-US" sz="1600" dirty="0"/>
              <a:t> </a:t>
            </a:r>
            <a:r>
              <a:rPr lang="en-US" sz="1600" dirty="0" err="1"/>
              <a:t>Tir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 smtClean="0"/>
              <a:t>st</a:t>
            </a:r>
            <a:r>
              <a:rPr lang="cs-CZ" sz="1600" dirty="0" smtClean="0"/>
              <a:t>ě</a:t>
            </a:r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st</a:t>
            </a:r>
            <a:r>
              <a:rPr lang="cs-CZ" sz="1600" dirty="0" smtClean="0"/>
              <a:t>ř</a:t>
            </a:r>
            <a:r>
              <a:rPr lang="en-US" sz="1600" dirty="0" err="1" smtClean="0"/>
              <a:t>eva</a:t>
            </a:r>
            <a:r>
              <a:rPr lang="en-US" sz="1600" dirty="0" smtClean="0"/>
              <a:t> </a:t>
            </a:r>
            <a:r>
              <a:rPr lang="en-US" sz="1600" dirty="0"/>
              <a:t>--&gt;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estavba</a:t>
            </a:r>
            <a:r>
              <a:rPr lang="en-US" sz="1600" dirty="0" smtClean="0"/>
              <a:t> </a:t>
            </a:r>
            <a:r>
              <a:rPr lang="en-US" sz="1600" dirty="0" err="1"/>
              <a:t>aktinu</a:t>
            </a:r>
            <a:r>
              <a:rPr lang="en-US" sz="1600" dirty="0"/>
              <a:t> a </a:t>
            </a:r>
            <a:r>
              <a:rPr lang="en-US" sz="1600" dirty="0" err="1"/>
              <a:t>myosinu</a:t>
            </a:r>
            <a:r>
              <a:rPr lang="en-US" sz="1600" dirty="0"/>
              <a:t> --&gt; </a:t>
            </a:r>
            <a:r>
              <a:rPr lang="en-US" sz="1600" dirty="0" err="1" smtClean="0"/>
              <a:t>tvorba</a:t>
            </a:r>
            <a:r>
              <a:rPr lang="en-US" sz="1600" dirty="0" smtClean="0"/>
              <a:t> </a:t>
            </a:r>
            <a:r>
              <a:rPr lang="en-US" sz="1600" dirty="0" err="1"/>
              <a:t>podstavce</a:t>
            </a:r>
            <a:r>
              <a:rPr lang="en-US" sz="1600" dirty="0"/>
              <a:t> --&gt; </a:t>
            </a:r>
            <a:r>
              <a:rPr lang="en-US" sz="1600" dirty="0" err="1"/>
              <a:t>pohyb</a:t>
            </a:r>
            <a:r>
              <a:rPr lang="en-US" sz="1600" dirty="0"/>
              <a:t> </a:t>
            </a:r>
            <a:r>
              <a:rPr lang="en-US" sz="1600" dirty="0" err="1"/>
              <a:t>bakterie</a:t>
            </a:r>
            <a:r>
              <a:rPr lang="en-US" sz="1600" dirty="0"/>
              <a:t>, </a:t>
            </a:r>
            <a:r>
              <a:rPr lang="en-US" sz="1600" dirty="0" err="1" smtClean="0"/>
              <a:t>kolonizace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bakterie</a:t>
            </a:r>
            <a:r>
              <a:rPr lang="en-US" sz="1600" dirty="0" smtClean="0"/>
              <a:t> </a:t>
            </a:r>
            <a:r>
              <a:rPr lang="en-US" sz="1600" dirty="0" err="1" smtClean="0"/>
              <a:t>vylu</a:t>
            </a:r>
            <a:r>
              <a:rPr lang="cs-CZ" sz="1600" dirty="0" smtClean="0"/>
              <a:t>č</a:t>
            </a:r>
            <a:r>
              <a:rPr lang="en-US" sz="1600" dirty="0" err="1" smtClean="0"/>
              <a:t>uje</a:t>
            </a:r>
            <a:r>
              <a:rPr lang="en-US" sz="1600" dirty="0" smtClean="0"/>
              <a:t> </a:t>
            </a:r>
            <a:r>
              <a:rPr lang="en-US" sz="1600" dirty="0" err="1"/>
              <a:t>EspC</a:t>
            </a:r>
            <a:r>
              <a:rPr lang="en-US" sz="1600" dirty="0"/>
              <a:t> protein --&gt; </a:t>
            </a:r>
            <a:r>
              <a:rPr lang="en-US" sz="1600" dirty="0" err="1"/>
              <a:t>produkce</a:t>
            </a:r>
            <a:r>
              <a:rPr lang="en-US" sz="1600" dirty="0"/>
              <a:t> </a:t>
            </a:r>
            <a:r>
              <a:rPr lang="en-US" sz="1600" dirty="0" err="1"/>
              <a:t>toxinu</a:t>
            </a:r>
            <a:endParaRPr lang="en-US" sz="1600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175870"/>
            <a:ext cx="684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239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14" y="1600200"/>
            <a:ext cx="76711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73056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1375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Enteroagregativní</a:t>
            </a:r>
            <a:r>
              <a:rPr lang="cs-CZ" sz="1600" b="1" dirty="0"/>
              <a:t> </a:t>
            </a:r>
            <a:r>
              <a:rPr lang="cs-CZ" sz="1600" b="1" i="1" dirty="0"/>
              <a:t>E. </a:t>
            </a:r>
            <a:r>
              <a:rPr lang="cs-CZ" sz="1600" b="1" i="1" dirty="0" smtClean="0"/>
              <a:t>coli (</a:t>
            </a:r>
            <a:r>
              <a:rPr lang="cs-CZ" sz="1600" b="1" dirty="0" smtClean="0"/>
              <a:t>EAEC)</a:t>
            </a:r>
            <a:endParaRPr lang="cs-CZ" sz="1600" b="1" dirty="0"/>
          </a:p>
          <a:p>
            <a:r>
              <a:rPr lang="en-US" sz="1600" dirty="0" err="1" smtClean="0"/>
              <a:t>pr</a:t>
            </a:r>
            <a:r>
              <a:rPr lang="cs-CZ" sz="1600" dirty="0" smtClean="0"/>
              <a:t>ů</a:t>
            </a:r>
            <a:r>
              <a:rPr lang="en-US" sz="1600" dirty="0" err="1" smtClean="0"/>
              <a:t>jem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 smtClean="0"/>
              <a:t>zv</a:t>
            </a:r>
            <a:r>
              <a:rPr lang="cs-CZ" sz="1600" dirty="0" err="1" smtClean="0"/>
              <a:t>ýš</a:t>
            </a:r>
            <a:r>
              <a:rPr lang="en-US" sz="1600" dirty="0" err="1" smtClean="0"/>
              <a:t>en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te</a:t>
            </a:r>
            <a:r>
              <a:rPr lang="cs-CZ" sz="1600" dirty="0" smtClean="0"/>
              <a:t>p</a:t>
            </a:r>
            <a:r>
              <a:rPr lang="en-US" sz="1600" dirty="0" err="1" smtClean="0"/>
              <a:t>lota</a:t>
            </a:r>
            <a:r>
              <a:rPr lang="en-US" sz="1600" dirty="0"/>
              <a:t>, </a:t>
            </a:r>
            <a:r>
              <a:rPr lang="en-US" sz="1600" dirty="0" smtClean="0"/>
              <a:t>d</a:t>
            </a:r>
            <a:r>
              <a:rPr lang="cs-CZ" sz="1600" dirty="0" smtClean="0"/>
              <a:t>ě</a:t>
            </a:r>
            <a:r>
              <a:rPr lang="en-US" sz="1600" dirty="0" err="1" smtClean="0"/>
              <a:t>ti</a:t>
            </a:r>
            <a:r>
              <a:rPr lang="en-US" sz="1600" dirty="0" smtClean="0"/>
              <a:t> 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 smtClean="0"/>
              <a:t>dosp</a:t>
            </a:r>
            <a:r>
              <a:rPr lang="cs-CZ" sz="1600" dirty="0" err="1" smtClean="0"/>
              <a:t>ělí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kolonizaci</a:t>
            </a:r>
            <a:r>
              <a:rPr lang="en-US" sz="1600" dirty="0"/>
              <a:t> </a:t>
            </a:r>
            <a:r>
              <a:rPr lang="en-US" sz="1600" dirty="0" err="1" smtClean="0"/>
              <a:t>dochaz</a:t>
            </a:r>
            <a:r>
              <a:rPr lang="cs-CZ" sz="1600" dirty="0" smtClean="0"/>
              <a:t>í</a:t>
            </a:r>
            <a:r>
              <a:rPr lang="en-US" sz="1600" dirty="0" smtClean="0"/>
              <a:t> d</a:t>
            </a:r>
            <a:r>
              <a:rPr lang="cs-CZ" sz="1600" dirty="0" smtClean="0"/>
              <a:t>í</a:t>
            </a:r>
            <a:r>
              <a:rPr lang="en-US" sz="1600" dirty="0" err="1" smtClean="0"/>
              <a:t>ky</a:t>
            </a:r>
            <a:r>
              <a:rPr lang="cs-CZ" sz="1600" dirty="0" smtClean="0"/>
              <a:t> </a:t>
            </a:r>
            <a:r>
              <a:rPr lang="cs-CZ" sz="1600" dirty="0" err="1" smtClean="0"/>
              <a:t>agregativní</a:t>
            </a:r>
            <a:r>
              <a:rPr lang="cs-CZ" sz="1600" dirty="0" smtClean="0"/>
              <a:t> adherenci</a:t>
            </a:r>
            <a:endParaRPr lang="en-US" sz="1600" dirty="0"/>
          </a:p>
          <a:p>
            <a:r>
              <a:rPr lang="it-IT" sz="1600" dirty="0"/>
              <a:t>tato E coli </a:t>
            </a:r>
            <a:r>
              <a:rPr lang="it-IT" sz="1600" dirty="0" smtClean="0"/>
              <a:t>donut</a:t>
            </a:r>
            <a:r>
              <a:rPr lang="cs-CZ" sz="1600" dirty="0" smtClean="0"/>
              <a:t>í</a:t>
            </a:r>
            <a:r>
              <a:rPr lang="it-IT" sz="1600" dirty="0" smtClean="0"/>
              <a:t> </a:t>
            </a:r>
            <a:r>
              <a:rPr lang="it-IT" sz="1600" dirty="0"/>
              <a:t>enterocyty k tvorbe slizu </a:t>
            </a:r>
          </a:p>
          <a:p>
            <a:r>
              <a:rPr lang="cs-CZ" sz="1600" dirty="0" err="1" smtClean="0"/>
              <a:t>plazmid</a:t>
            </a:r>
            <a:r>
              <a:rPr lang="cs-CZ" sz="1600" dirty="0" smtClean="0"/>
              <a:t> </a:t>
            </a:r>
            <a:r>
              <a:rPr lang="cs-CZ" sz="1600" dirty="0" err="1"/>
              <a:t>pAA</a:t>
            </a:r>
            <a:r>
              <a:rPr lang="cs-CZ" sz="1600" dirty="0"/>
              <a:t> </a:t>
            </a:r>
            <a:r>
              <a:rPr lang="cs-CZ" sz="1600" dirty="0" smtClean="0"/>
              <a:t>kóduje </a:t>
            </a:r>
            <a:r>
              <a:rPr lang="cs-CZ" sz="1600" dirty="0"/>
              <a:t>fimbrie </a:t>
            </a:r>
            <a:r>
              <a:rPr lang="cs-CZ" sz="1600" dirty="0" err="1"/>
              <a:t>agregativní</a:t>
            </a:r>
            <a:r>
              <a:rPr lang="cs-CZ" sz="1600" dirty="0"/>
              <a:t> adherence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8" y="2276872"/>
            <a:ext cx="8229600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188640"/>
            <a:ext cx="28098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1741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1176" y="260648"/>
            <a:ext cx="8229600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b="1" dirty="0" err="1"/>
              <a:t>Extraintestinální</a:t>
            </a:r>
            <a:r>
              <a:rPr lang="cs-CZ" sz="1600" b="1" dirty="0"/>
              <a:t> </a:t>
            </a:r>
            <a:r>
              <a:rPr lang="cs-CZ" sz="1600" b="1" i="1" dirty="0"/>
              <a:t>E. coli</a:t>
            </a:r>
          </a:p>
          <a:p>
            <a:endParaRPr lang="cs-CZ" sz="1600" dirty="0" smtClean="0"/>
          </a:p>
          <a:p>
            <a:r>
              <a:rPr lang="en-US" sz="1600" dirty="0" err="1"/>
              <a:t>tato</a:t>
            </a:r>
            <a:r>
              <a:rPr lang="en-US" sz="1600" dirty="0"/>
              <a:t> e coli </a:t>
            </a:r>
            <a:r>
              <a:rPr lang="en-US" sz="1600" dirty="0" err="1" smtClean="0"/>
              <a:t>nen</a:t>
            </a:r>
            <a:r>
              <a:rPr lang="cs-CZ" sz="1600" dirty="0" smtClean="0"/>
              <a:t>í</a:t>
            </a:r>
            <a:r>
              <a:rPr lang="en-US" sz="1600" dirty="0" smtClean="0"/>
              <a:t> prim</a:t>
            </a:r>
            <a:r>
              <a:rPr lang="cs-CZ" sz="1600" dirty="0" smtClean="0"/>
              <a:t>á</a:t>
            </a:r>
            <a:r>
              <a:rPr lang="en-US" sz="1600" dirty="0" err="1" smtClean="0"/>
              <a:t>rn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 smtClean="0"/>
              <a:t>st</a:t>
            </a:r>
            <a:r>
              <a:rPr lang="cs-CZ" sz="1600" dirty="0" smtClean="0"/>
              <a:t>ř</a:t>
            </a:r>
            <a:r>
              <a:rPr lang="en-US" sz="1600" dirty="0" err="1" smtClean="0"/>
              <a:t>evech</a:t>
            </a:r>
            <a:endParaRPr lang="cs-CZ" sz="1600" dirty="0" smtClean="0"/>
          </a:p>
          <a:p>
            <a:r>
              <a:rPr lang="cs-CZ" sz="1600" dirty="0"/>
              <a:t>č</a:t>
            </a:r>
            <a:r>
              <a:rPr lang="en-US" sz="1600" dirty="0" err="1" smtClean="0"/>
              <a:t>asto</a:t>
            </a:r>
            <a:r>
              <a:rPr lang="en-US" sz="1600" dirty="0" smtClean="0"/>
              <a:t> </a:t>
            </a:r>
            <a:r>
              <a:rPr lang="en-US" sz="1600" dirty="0" err="1"/>
              <a:t>jsou</a:t>
            </a:r>
            <a:r>
              <a:rPr lang="en-US" sz="1600" dirty="0"/>
              <a:t> v </a:t>
            </a:r>
            <a:r>
              <a:rPr lang="en-US" sz="1600" dirty="0" err="1" smtClean="0"/>
              <a:t>mocov</a:t>
            </a:r>
            <a:r>
              <a:rPr lang="cs-CZ" sz="1600" dirty="0" smtClean="0"/>
              <a:t>ý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 smtClean="0"/>
              <a:t>cest</a:t>
            </a:r>
            <a:r>
              <a:rPr lang="cs-CZ" sz="1600" dirty="0" smtClean="0"/>
              <a:t>á</a:t>
            </a:r>
            <a:r>
              <a:rPr lang="en-US" sz="1600" dirty="0" err="1" smtClean="0"/>
              <a:t>ch</a:t>
            </a:r>
            <a:r>
              <a:rPr lang="en-US" sz="1600" dirty="0"/>
              <a:t>, v </a:t>
            </a:r>
            <a:r>
              <a:rPr lang="en-US" sz="1600" dirty="0" err="1"/>
              <a:t>krvi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 smtClean="0"/>
              <a:t>zp</a:t>
            </a:r>
            <a:r>
              <a:rPr lang="cs-CZ" sz="1600" dirty="0" smtClean="0"/>
              <a:t>ů</a:t>
            </a:r>
            <a:r>
              <a:rPr lang="en-US" sz="1600" dirty="0" err="1" smtClean="0"/>
              <a:t>sobuj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novorozeneck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meningitidy</a:t>
            </a:r>
            <a:endParaRPr lang="cs-CZ" sz="1600" dirty="0" smtClean="0"/>
          </a:p>
          <a:p>
            <a:r>
              <a:rPr lang="en-US" sz="1600" dirty="0" err="1" smtClean="0"/>
              <a:t>hraj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roli</a:t>
            </a:r>
            <a:r>
              <a:rPr lang="en-US" sz="1600" dirty="0"/>
              <a:t>  v </a:t>
            </a:r>
            <a:r>
              <a:rPr lang="en-US" sz="1600" dirty="0" err="1" smtClean="0"/>
              <a:t>nozokomi</a:t>
            </a:r>
            <a:r>
              <a:rPr lang="cs-CZ" sz="1600" dirty="0" smtClean="0"/>
              <a:t>á</a:t>
            </a:r>
            <a:r>
              <a:rPr lang="en-US" sz="1600" dirty="0" smtClean="0"/>
              <a:t>ln</a:t>
            </a:r>
            <a:r>
              <a:rPr lang="cs-CZ" sz="1600" dirty="0" smtClean="0"/>
              <a:t>í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 smtClean="0"/>
              <a:t>nemoc</a:t>
            </a:r>
            <a:r>
              <a:rPr lang="cs-CZ" sz="1600" dirty="0" smtClean="0"/>
              <a:t>í</a:t>
            </a:r>
            <a:r>
              <a:rPr lang="en-US" sz="1600" dirty="0" err="1" smtClean="0"/>
              <a:t>ch</a:t>
            </a:r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 err="1" smtClean="0"/>
              <a:t>maj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hodn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virulen</a:t>
            </a:r>
            <a:r>
              <a:rPr lang="cs-CZ" sz="1600" dirty="0" smtClean="0"/>
              <a:t>ční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 smtClean="0"/>
              <a:t>faktor</a:t>
            </a:r>
            <a:r>
              <a:rPr lang="cs-CZ" sz="1600" dirty="0" smtClean="0"/>
              <a:t>ů</a:t>
            </a:r>
            <a:r>
              <a:rPr lang="en-US" sz="1600" dirty="0" smtClean="0"/>
              <a:t> 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cs-CZ" sz="1600" dirty="0" smtClean="0"/>
          </a:p>
          <a:p>
            <a:r>
              <a:rPr lang="en-US" sz="1600" dirty="0" smtClean="0"/>
              <a:t> bi</a:t>
            </a:r>
            <a:r>
              <a:rPr lang="cs-CZ" sz="1600" dirty="0" smtClean="0"/>
              <a:t>č</a:t>
            </a:r>
            <a:r>
              <a:rPr lang="en-US" sz="1600" dirty="0" err="1" smtClean="0"/>
              <a:t>iky</a:t>
            </a:r>
            <a:r>
              <a:rPr lang="en-US" sz="1600" dirty="0"/>
              <a:t>, </a:t>
            </a:r>
            <a:r>
              <a:rPr lang="en-US" sz="1600" dirty="0" err="1" smtClean="0"/>
              <a:t>fimbrie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 err="1"/>
              <a:t>produkce</a:t>
            </a:r>
            <a:r>
              <a:rPr lang="en-US" sz="1600" dirty="0"/>
              <a:t> </a:t>
            </a:r>
            <a:r>
              <a:rPr lang="en-US" sz="1600" dirty="0" smtClean="0"/>
              <a:t>exotoxin</a:t>
            </a:r>
            <a:r>
              <a:rPr lang="cs-CZ" sz="1600" dirty="0" smtClean="0"/>
              <a:t>ů</a:t>
            </a:r>
            <a:r>
              <a:rPr lang="en-US" sz="1600" dirty="0" smtClean="0"/>
              <a:t>, </a:t>
            </a:r>
            <a:r>
              <a:rPr lang="en-US" sz="1600" dirty="0" err="1"/>
              <a:t>membr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en-US" sz="1600" dirty="0" smtClean="0"/>
              <a:t>v</a:t>
            </a:r>
            <a:r>
              <a:rPr lang="cs-CZ" sz="1600" dirty="0" smtClean="0"/>
              <a:t>á</a:t>
            </a:r>
            <a:r>
              <a:rPr lang="en-US" sz="1600" dirty="0" err="1" smtClean="0"/>
              <a:t>zan</a:t>
            </a:r>
            <a:r>
              <a:rPr lang="cs-CZ" sz="1600" dirty="0" smtClean="0"/>
              <a:t>ý</a:t>
            </a:r>
            <a:r>
              <a:rPr lang="en-US" sz="1600" dirty="0" err="1" smtClean="0"/>
              <a:t>ch</a:t>
            </a:r>
            <a:r>
              <a:rPr lang="en-US" sz="1600" dirty="0" smtClean="0"/>
              <a:t> toxin</a:t>
            </a:r>
            <a:r>
              <a:rPr lang="cs-CZ" sz="1600" dirty="0" smtClean="0"/>
              <a:t>ů</a:t>
            </a:r>
            <a:endParaRPr lang="cs-CZ" sz="1600" dirty="0"/>
          </a:p>
          <a:p>
            <a:r>
              <a:rPr lang="en-US" sz="1600" dirty="0" smtClean="0"/>
              <a:t> s</a:t>
            </a:r>
            <a:r>
              <a:rPr lang="cs-CZ" sz="1600" dirty="0" smtClean="0"/>
              <a:t>i</a:t>
            </a:r>
            <a:r>
              <a:rPr lang="en-US" sz="1600" dirty="0" err="1" smtClean="0"/>
              <a:t>derofor</a:t>
            </a:r>
            <a:endParaRPr lang="cs-CZ" sz="1600" dirty="0" smtClean="0"/>
          </a:p>
          <a:p>
            <a:r>
              <a:rPr lang="en-US" sz="1600" dirty="0" smtClean="0"/>
              <a:t> (</a:t>
            </a:r>
            <a:r>
              <a:rPr lang="cs-CZ" sz="1600" dirty="0" smtClean="0"/>
              <a:t>váže</a:t>
            </a:r>
            <a:r>
              <a:rPr lang="en-US" sz="1600" dirty="0" smtClean="0"/>
              <a:t> </a:t>
            </a:r>
            <a:r>
              <a:rPr lang="cs-CZ" sz="1600" dirty="0" err="1" smtClean="0"/>
              <a:t>ž</a:t>
            </a:r>
            <a:r>
              <a:rPr lang="en-US" sz="1600" dirty="0" err="1" smtClean="0"/>
              <a:t>elezo</a:t>
            </a:r>
            <a:r>
              <a:rPr lang="en-US" sz="1600" dirty="0" smtClean="0"/>
              <a:t> </a:t>
            </a:r>
            <a:r>
              <a:rPr lang="en-US" sz="1600" dirty="0"/>
              <a:t>z </a:t>
            </a:r>
            <a:r>
              <a:rPr lang="en-US" sz="1600" dirty="0" err="1" smtClean="0"/>
              <a:t>host.bun</a:t>
            </a:r>
            <a:r>
              <a:rPr lang="cs-CZ" sz="1600" dirty="0" smtClean="0"/>
              <a:t>ě</a:t>
            </a:r>
            <a:r>
              <a:rPr lang="en-US" sz="1600" dirty="0" smtClean="0"/>
              <a:t>k – </a:t>
            </a:r>
            <a:r>
              <a:rPr lang="cs-CZ" sz="1600" dirty="0" err="1" smtClean="0"/>
              <a:t>Fe</a:t>
            </a:r>
            <a:r>
              <a:rPr lang="cs-CZ" sz="1600" dirty="0" smtClean="0"/>
              <a:t> pak </a:t>
            </a:r>
            <a:r>
              <a:rPr lang="en-US" sz="1600" dirty="0" smtClean="0"/>
              <a:t> </a:t>
            </a:r>
            <a:r>
              <a:rPr lang="en-US" sz="1600" dirty="0" err="1"/>
              <a:t>stimuluje</a:t>
            </a:r>
            <a:r>
              <a:rPr lang="en-US" sz="1600" dirty="0"/>
              <a:t> </a:t>
            </a:r>
            <a:r>
              <a:rPr lang="en-US" sz="1600" dirty="0" smtClean="0"/>
              <a:t>r</a:t>
            </a:r>
            <a:r>
              <a:rPr lang="cs-CZ" sz="1600" dirty="0" smtClean="0"/>
              <a:t>ů</a:t>
            </a:r>
            <a:r>
              <a:rPr lang="en-US" sz="1600" dirty="0" err="1" smtClean="0"/>
              <a:t>st</a:t>
            </a:r>
            <a:r>
              <a:rPr lang="en-US" sz="1600" dirty="0" smtClean="0"/>
              <a:t> </a:t>
            </a:r>
            <a:r>
              <a:rPr lang="en-US" sz="1600" dirty="0" err="1"/>
              <a:t>bakterii</a:t>
            </a:r>
            <a:r>
              <a:rPr lang="en-US" sz="1600" dirty="0"/>
              <a:t>)</a:t>
            </a:r>
          </a:p>
          <a:p>
            <a:endParaRPr lang="en-US" sz="16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8"/>
            <a:ext cx="4029075" cy="266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Šipka doprava 4"/>
          <p:cNvSpPr/>
          <p:nvPr/>
        </p:nvSpPr>
        <p:spPr>
          <a:xfrm>
            <a:off x="3923928" y="4509120"/>
            <a:ext cx="72008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585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48880"/>
            <a:ext cx="4076318" cy="391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924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4525963"/>
          </a:xfrm>
        </p:spPr>
        <p:txBody>
          <a:bodyPr>
            <a:normAutofit/>
          </a:bodyPr>
          <a:lstStyle/>
          <a:p>
            <a:endParaRPr lang="cs-CZ" sz="1600" dirty="0"/>
          </a:p>
          <a:p>
            <a:pPr marL="0" indent="0">
              <a:buNone/>
            </a:pPr>
            <a:r>
              <a:rPr lang="cs-CZ" sz="1600" dirty="0" err="1"/>
              <a:t>Quorum</a:t>
            </a:r>
            <a:r>
              <a:rPr lang="cs-CZ" sz="1600" dirty="0"/>
              <a:t> </a:t>
            </a:r>
            <a:r>
              <a:rPr lang="cs-CZ" sz="1600" dirty="0" err="1" smtClean="0"/>
              <a:t>sensing</a:t>
            </a: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produkce </a:t>
            </a:r>
            <a:r>
              <a:rPr lang="cs-CZ" sz="1600" dirty="0"/>
              <a:t>extracelulárních signálů až nad určitou hustotou populace !!!</a:t>
            </a:r>
          </a:p>
          <a:p>
            <a:r>
              <a:rPr lang="cs-CZ" sz="1600" dirty="0" smtClean="0"/>
              <a:t>důležité v patogenezi - načasování </a:t>
            </a:r>
            <a:r>
              <a:rPr lang="cs-CZ" sz="1600" dirty="0"/>
              <a:t>rozmístění faktorů virulence v hostiteli je kritický bod –patogen se může hromadit bez vykazování virulence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íce </a:t>
            </a:r>
            <a:r>
              <a:rPr lang="cs-CZ" sz="1600" dirty="0"/>
              <a:t>než 4 </a:t>
            </a:r>
            <a:r>
              <a:rPr lang="cs-CZ" sz="1600" dirty="0" smtClean="0"/>
              <a:t>% z </a:t>
            </a:r>
            <a:r>
              <a:rPr lang="cs-CZ" sz="1600" dirty="0"/>
              <a:t>téměř 6 000 genů </a:t>
            </a:r>
            <a:r>
              <a:rPr lang="cs-CZ" sz="1600" i="1" dirty="0"/>
              <a:t>P. </a:t>
            </a:r>
            <a:r>
              <a:rPr lang="cs-CZ" sz="1600" i="1" dirty="0" err="1" smtClean="0"/>
              <a:t>aeruginosa</a:t>
            </a:r>
            <a:r>
              <a:rPr lang="cs-CZ" sz="1600" i="1" dirty="0" smtClean="0"/>
              <a:t> je </a:t>
            </a:r>
            <a:r>
              <a:rPr lang="cs-CZ" sz="1600" dirty="0" smtClean="0"/>
              <a:t>regulováno </a:t>
            </a:r>
            <a:r>
              <a:rPr lang="cs-CZ" sz="1600" dirty="0"/>
              <a:t>pomocí </a:t>
            </a:r>
            <a:r>
              <a:rPr lang="cs-CZ" sz="1600" dirty="0" err="1"/>
              <a:t>quorum</a:t>
            </a:r>
            <a:r>
              <a:rPr lang="cs-CZ" sz="1600" dirty="0"/>
              <a:t> </a:t>
            </a:r>
            <a:r>
              <a:rPr lang="cs-CZ" sz="1600" dirty="0" err="1" smtClean="0"/>
              <a:t>sensing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řítomnost </a:t>
            </a:r>
            <a:r>
              <a:rPr lang="cs-CZ" sz="1600" dirty="0"/>
              <a:t>určitého množství buněk daného druhu (druhů) navozuje symbiózu mezi organizmy, virulenci, produkci antibiotik</a:t>
            </a:r>
          </a:p>
          <a:p>
            <a:r>
              <a:rPr lang="cs-CZ" sz="1600" dirty="0"/>
              <a:t>u</a:t>
            </a:r>
            <a:r>
              <a:rPr lang="cs-CZ" sz="1600" dirty="0" smtClean="0"/>
              <a:t>možňuje </a:t>
            </a:r>
            <a:r>
              <a:rPr lang="cs-CZ" sz="1600" dirty="0"/>
              <a:t>populaci koordinovat odpověď na </a:t>
            </a:r>
            <a:r>
              <a:rPr lang="cs-CZ" sz="1600" dirty="0" smtClean="0"/>
              <a:t>konkrétní situaci</a:t>
            </a:r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45024"/>
            <a:ext cx="6336704" cy="291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73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1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k</a:t>
            </a:r>
            <a:r>
              <a:rPr lang="cs-CZ" sz="1600" dirty="0" smtClean="0"/>
              <a:t>omunikace </a:t>
            </a:r>
            <a:r>
              <a:rPr lang="cs-CZ" sz="1600" dirty="0"/>
              <a:t>probíhá formou signálu generování signálu přijmutí signálu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ignálem </a:t>
            </a:r>
            <a:r>
              <a:rPr lang="cs-CZ" sz="1600" dirty="0"/>
              <a:t>je chemická </a:t>
            </a:r>
            <a:r>
              <a:rPr lang="cs-CZ" sz="1600" dirty="0" err="1"/>
              <a:t>látka,autoinduktor</a:t>
            </a:r>
            <a:r>
              <a:rPr lang="cs-CZ" sz="1600" dirty="0"/>
              <a:t> -malá bílkovina, oligosacharid, mastná kyselina nebo jejich </a:t>
            </a:r>
            <a:r>
              <a:rPr lang="cs-CZ" sz="1600" dirty="0" smtClean="0"/>
              <a:t>kombinace</a:t>
            </a:r>
          </a:p>
          <a:p>
            <a:r>
              <a:rPr lang="en-US" sz="1600" dirty="0"/>
              <a:t>u G</a:t>
            </a:r>
            <a:r>
              <a:rPr lang="en-US" sz="1600" dirty="0" smtClean="0"/>
              <a:t>+ </a:t>
            </a:r>
            <a:r>
              <a:rPr lang="cs-CZ" sz="1600" dirty="0" smtClean="0"/>
              <a:t>- s</a:t>
            </a:r>
            <a:r>
              <a:rPr lang="en-US" sz="1600" dirty="0" err="1" smtClean="0"/>
              <a:t>ignaln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molekuly</a:t>
            </a:r>
            <a:r>
              <a:rPr lang="en-US" sz="1600" dirty="0"/>
              <a:t> </a:t>
            </a:r>
            <a:r>
              <a:rPr lang="cs-CZ" sz="1600" dirty="0"/>
              <a:t>-</a:t>
            </a:r>
            <a:r>
              <a:rPr lang="cs-CZ" sz="1600" dirty="0" smtClean="0"/>
              <a:t> </a:t>
            </a:r>
            <a:r>
              <a:rPr lang="en-US" sz="1600" dirty="0" err="1" smtClean="0"/>
              <a:t>oligopeptidy</a:t>
            </a:r>
            <a:r>
              <a:rPr lang="en-US" sz="1600" dirty="0" smtClean="0"/>
              <a:t> </a:t>
            </a:r>
            <a:endParaRPr lang="cs-CZ" sz="1600" dirty="0"/>
          </a:p>
          <a:p>
            <a:r>
              <a:rPr lang="en-US" sz="1600" dirty="0"/>
              <a:t>u </a:t>
            </a:r>
            <a:r>
              <a:rPr lang="en-US" sz="1600" dirty="0" smtClean="0"/>
              <a:t>G-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US" sz="1600" dirty="0" smtClean="0"/>
              <a:t>N-acyl-</a:t>
            </a:r>
            <a:r>
              <a:rPr lang="en-US" sz="1600" dirty="0" err="1" smtClean="0"/>
              <a:t>homoserinlakton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cs-CZ" sz="1600" dirty="0"/>
          </a:p>
          <a:p>
            <a:r>
              <a:rPr lang="cs-CZ" sz="1600" dirty="0"/>
              <a:t>k</a:t>
            </a:r>
            <a:r>
              <a:rPr lang="cs-CZ" sz="1600" dirty="0" smtClean="0"/>
              <a:t>aždý </a:t>
            </a:r>
            <a:r>
              <a:rPr lang="cs-CZ" sz="1600" dirty="0"/>
              <a:t>druh má svoje signály, které nejsou rušeny signály jiných druhů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ignály </a:t>
            </a:r>
            <a:r>
              <a:rPr lang="cs-CZ" sz="1600" dirty="0"/>
              <a:t>se uplatňují jak v rámci druhu, tak i mezidruhově („</a:t>
            </a:r>
            <a:r>
              <a:rPr lang="cs-CZ" sz="1600" dirty="0" err="1"/>
              <a:t>quorum</a:t>
            </a:r>
            <a:r>
              <a:rPr lang="cs-CZ" sz="1600" dirty="0"/>
              <a:t> </a:t>
            </a:r>
            <a:r>
              <a:rPr lang="cs-CZ" sz="1600" dirty="0" err="1"/>
              <a:t>sensing</a:t>
            </a:r>
            <a:r>
              <a:rPr lang="cs-CZ" sz="1600" dirty="0"/>
              <a:t> </a:t>
            </a:r>
            <a:r>
              <a:rPr lang="cs-CZ" sz="1600" dirty="0" err="1"/>
              <a:t>cross</a:t>
            </a:r>
            <a:r>
              <a:rPr lang="cs-CZ" sz="1600" dirty="0"/>
              <a:t> talk“)</a:t>
            </a:r>
          </a:p>
          <a:p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84344"/>
            <a:ext cx="4680520" cy="341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929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>
                <a:latin typeface="+mj-lt"/>
              </a:rPr>
              <a:t>Chemotaxe</a:t>
            </a:r>
          </a:p>
          <a:p>
            <a:r>
              <a:rPr lang="cs-CZ" sz="1600" dirty="0" smtClean="0">
                <a:latin typeface="+mj-lt"/>
              </a:rPr>
              <a:t>pohyb </a:t>
            </a:r>
            <a:r>
              <a:rPr lang="cs-CZ" sz="1600" dirty="0">
                <a:latin typeface="+mj-lt"/>
              </a:rPr>
              <a:t>vyvolaný přítomností chemické látky </a:t>
            </a:r>
            <a:endParaRPr lang="cs-CZ" sz="1600" dirty="0" smtClean="0">
              <a:latin typeface="+mj-lt"/>
            </a:endParaRPr>
          </a:p>
          <a:p>
            <a:pPr marL="0" indent="0">
              <a:buNone/>
            </a:pPr>
            <a:endParaRPr lang="cs-CZ" sz="1600" dirty="0">
              <a:latin typeface="+mj-lt"/>
            </a:endParaRPr>
          </a:p>
          <a:p>
            <a:pPr marL="0" indent="0">
              <a:buNone/>
            </a:pPr>
            <a:r>
              <a:rPr lang="cs-CZ" sz="1600" dirty="0" err="1" smtClean="0">
                <a:latin typeface="+mj-lt"/>
              </a:rPr>
              <a:t>Aerotaxe</a:t>
            </a:r>
            <a:endParaRPr lang="cs-CZ" sz="1600" dirty="0">
              <a:latin typeface="+mj-lt"/>
            </a:endParaRPr>
          </a:p>
          <a:p>
            <a:r>
              <a:rPr lang="cs-CZ" sz="1600" dirty="0" err="1" smtClean="0">
                <a:latin typeface="+mj-lt"/>
              </a:rPr>
              <a:t>ŕeakce</a:t>
            </a:r>
            <a:r>
              <a:rPr lang="cs-CZ" sz="1600" dirty="0" smtClean="0">
                <a:latin typeface="+mj-lt"/>
              </a:rPr>
              <a:t> na </a:t>
            </a:r>
            <a:r>
              <a:rPr lang="cs-CZ" sz="1600" dirty="0" err="1" smtClean="0">
                <a:latin typeface="+mj-lt"/>
              </a:rPr>
              <a:t>koncetraci</a:t>
            </a:r>
            <a:r>
              <a:rPr lang="cs-CZ" sz="1600" dirty="0" smtClean="0">
                <a:latin typeface="+mj-lt"/>
              </a:rPr>
              <a:t> plynného kyslíku</a:t>
            </a:r>
          </a:p>
          <a:p>
            <a:endParaRPr lang="cs-CZ" sz="1600" dirty="0" smtClean="0">
              <a:latin typeface="+mj-lt"/>
            </a:endParaRPr>
          </a:p>
          <a:p>
            <a:pPr marL="0" indent="0">
              <a:buNone/>
            </a:pPr>
            <a:r>
              <a:rPr lang="cs-CZ" sz="1600" dirty="0" smtClean="0">
                <a:latin typeface="+mj-lt"/>
              </a:rPr>
              <a:t>Fototaxe</a:t>
            </a:r>
          </a:p>
          <a:p>
            <a:r>
              <a:rPr lang="cs-CZ" sz="1600" dirty="0" smtClean="0">
                <a:latin typeface="+mj-lt"/>
              </a:rPr>
              <a:t>pohyb </a:t>
            </a:r>
            <a:r>
              <a:rPr lang="cs-CZ" sz="1600" dirty="0">
                <a:latin typeface="+mj-lt"/>
              </a:rPr>
              <a:t>jako reakce na světlo (pozitivní, </a:t>
            </a:r>
            <a:r>
              <a:rPr lang="cs-CZ" sz="1600" dirty="0" smtClean="0">
                <a:latin typeface="+mj-lt"/>
              </a:rPr>
              <a:t>negativní)</a:t>
            </a:r>
          </a:p>
          <a:p>
            <a:r>
              <a:rPr lang="cs-CZ" sz="1600" dirty="0">
                <a:latin typeface="+mj-lt"/>
              </a:rPr>
              <a:t>r</a:t>
            </a:r>
            <a:r>
              <a:rPr lang="cs-CZ" sz="1600" dirty="0" smtClean="0">
                <a:latin typeface="+mj-lt"/>
              </a:rPr>
              <a:t>ozpoznávání </a:t>
            </a:r>
            <a:r>
              <a:rPr lang="cs-CZ" sz="1600" dirty="0">
                <a:latin typeface="+mj-lt"/>
              </a:rPr>
              <a:t>různých vlnových délek a intenzity </a:t>
            </a:r>
            <a:r>
              <a:rPr lang="cs-CZ" sz="1600" dirty="0" smtClean="0">
                <a:latin typeface="+mj-lt"/>
              </a:rPr>
              <a:t>světla</a:t>
            </a:r>
          </a:p>
          <a:p>
            <a:pPr marL="0" indent="0">
              <a:buNone/>
            </a:pPr>
            <a:endParaRPr lang="cs-CZ" sz="1600" dirty="0" smtClean="0">
              <a:latin typeface="+mj-lt"/>
            </a:endParaRPr>
          </a:p>
          <a:p>
            <a:pPr marL="0" indent="0">
              <a:buNone/>
            </a:pPr>
            <a:r>
              <a:rPr lang="cs-CZ" sz="1600" dirty="0" err="1" smtClean="0">
                <a:latin typeface="+mj-lt"/>
              </a:rPr>
              <a:t>Magnetotaxe</a:t>
            </a:r>
            <a:endParaRPr lang="cs-CZ" sz="1600" dirty="0">
              <a:latin typeface="+mj-lt"/>
            </a:endParaRPr>
          </a:p>
          <a:p>
            <a:r>
              <a:rPr lang="cs-CZ" sz="1600" dirty="0" smtClean="0">
                <a:latin typeface="+mj-lt"/>
              </a:rPr>
              <a:t>pohyb </a:t>
            </a:r>
            <a:r>
              <a:rPr lang="cs-CZ" sz="1600" dirty="0">
                <a:latin typeface="+mj-lt"/>
              </a:rPr>
              <a:t>podél magnetického pole </a:t>
            </a:r>
            <a:r>
              <a:rPr lang="cs-CZ" sz="1600" dirty="0" smtClean="0">
                <a:latin typeface="+mj-lt"/>
              </a:rPr>
              <a:t>Země</a:t>
            </a:r>
            <a:endParaRPr lang="cs-CZ" sz="1600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619672" y="47667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Typy taxe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5305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Chemotaxe</a:t>
            </a:r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cs-CZ" sz="1600" dirty="0"/>
              <a:t>c</a:t>
            </a:r>
            <a:r>
              <a:rPr lang="cs-CZ" sz="1600" dirty="0" smtClean="0"/>
              <a:t>ílený </a:t>
            </a:r>
            <a:r>
              <a:rPr lang="cs-CZ" sz="1600" dirty="0"/>
              <a:t>pohyb buňky v koncentračním gradientu chemické látky (obvykle pomocí </a:t>
            </a:r>
            <a:r>
              <a:rPr lang="cs-CZ" sz="1600" dirty="0" smtClean="0"/>
              <a:t>bičíku)</a:t>
            </a:r>
          </a:p>
          <a:p>
            <a:r>
              <a:rPr lang="cs-CZ" sz="1600" dirty="0"/>
              <a:t>b</a:t>
            </a:r>
            <a:r>
              <a:rPr lang="cs-CZ" sz="1600" dirty="0" smtClean="0"/>
              <a:t>ěhem </a:t>
            </a:r>
            <a:r>
              <a:rPr lang="cs-CZ" sz="1600" dirty="0"/>
              <a:t>pohybu je měněna doba „pobytu</a:t>
            </a:r>
            <a:r>
              <a:rPr lang="cs-CZ" sz="1600" dirty="0" smtClean="0"/>
              <a:t>“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e </a:t>
            </a:r>
            <a:r>
              <a:rPr lang="cs-CZ" sz="1600" dirty="0"/>
              <a:t>vyšších koncentracích živin je </a:t>
            </a:r>
            <a:r>
              <a:rPr lang="cs-CZ" sz="1600" dirty="0" smtClean="0"/>
              <a:t>delší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v nízkých je </a:t>
            </a:r>
            <a:r>
              <a:rPr lang="cs-CZ" sz="1600" dirty="0" smtClean="0"/>
              <a:t>kratší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ostupným </a:t>
            </a:r>
            <a:r>
              <a:rPr lang="cs-CZ" sz="1600" dirty="0"/>
              <a:t>zjišťováním koncentrace se buňka dostane až k optimální </a:t>
            </a:r>
            <a:r>
              <a:rPr lang="cs-CZ" sz="1600" dirty="0" smtClean="0"/>
              <a:t>koncentraci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roces </a:t>
            </a:r>
            <a:r>
              <a:rPr lang="cs-CZ" sz="1600" dirty="0"/>
              <a:t>trvá relativně dlouho, ale buňka se neomylně dostane vždy k optimální </a:t>
            </a:r>
            <a:r>
              <a:rPr lang="cs-CZ" sz="1600" dirty="0" smtClean="0"/>
              <a:t>koncentraci.</a:t>
            </a:r>
          </a:p>
          <a:p>
            <a:r>
              <a:rPr lang="cs-CZ" sz="1600" dirty="0"/>
              <a:t>b</a:t>
            </a:r>
            <a:r>
              <a:rPr lang="cs-CZ" sz="1600" dirty="0" smtClean="0"/>
              <a:t>uňka </a:t>
            </a:r>
            <a:r>
              <a:rPr lang="cs-CZ" sz="1600" dirty="0"/>
              <a:t>se tedy musí neustále </a:t>
            </a:r>
            <a:r>
              <a:rPr lang="cs-CZ" sz="1600" dirty="0" err="1"/>
              <a:t>adaptovatna</a:t>
            </a:r>
            <a:r>
              <a:rPr lang="cs-CZ" sz="1600" dirty="0"/>
              <a:t> stávající </a:t>
            </a:r>
            <a:r>
              <a:rPr lang="cs-CZ" sz="1600" dirty="0" smtClean="0"/>
              <a:t>koncentraci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a </a:t>
            </a:r>
            <a:r>
              <a:rPr lang="cs-CZ" sz="1600" dirty="0"/>
              <a:t>základě této adaptace může </a:t>
            </a:r>
            <a:r>
              <a:rPr lang="cs-CZ" sz="1600" dirty="0" err="1" smtClean="0"/>
              <a:t>buň</a:t>
            </a:r>
            <a:r>
              <a:rPr lang="cs-CZ" sz="1600" dirty="0" smtClean="0"/>
              <a:t> rozpoznat </a:t>
            </a:r>
            <a:r>
              <a:rPr lang="cs-CZ" sz="1600" dirty="0"/>
              <a:t>vyšší </a:t>
            </a:r>
            <a:r>
              <a:rPr lang="cs-CZ" sz="1600" dirty="0" smtClean="0"/>
              <a:t>koncentrace</a:t>
            </a:r>
          </a:p>
          <a:p>
            <a:r>
              <a:rPr lang="cs-CZ" sz="1600" dirty="0"/>
              <a:t>c</a:t>
            </a:r>
            <a:r>
              <a:rPr lang="cs-CZ" sz="1600" dirty="0" smtClean="0"/>
              <a:t>hemotaxe </a:t>
            </a:r>
            <a:r>
              <a:rPr lang="cs-CZ" sz="1600" dirty="0"/>
              <a:t>je jednou z nejprozkoumanějších signálních </a:t>
            </a:r>
            <a:r>
              <a:rPr lang="cs-CZ" sz="1600" dirty="0" smtClean="0"/>
              <a:t>drah</a:t>
            </a:r>
            <a:endParaRPr lang="cs-CZ" sz="1600" dirty="0"/>
          </a:p>
          <a:p>
            <a:r>
              <a:rPr lang="cs-CZ" sz="1600" dirty="0"/>
              <a:t>b</a:t>
            </a:r>
            <a:r>
              <a:rPr lang="cs-CZ" sz="1600" dirty="0" smtClean="0"/>
              <a:t>akterie </a:t>
            </a:r>
            <a:r>
              <a:rPr lang="cs-CZ" sz="1600" dirty="0"/>
              <a:t>vyhodnocují změnu gradientu koncentrace v prostoru i v </a:t>
            </a:r>
            <a:r>
              <a:rPr lang="cs-CZ" sz="1600" dirty="0" smtClean="0"/>
              <a:t>čase</a:t>
            </a:r>
            <a:endParaRPr lang="cs-CZ" sz="1600" dirty="0"/>
          </a:p>
          <a:p>
            <a:r>
              <a:rPr lang="cs-CZ" sz="1600" dirty="0" smtClean="0"/>
              <a:t>detekují </a:t>
            </a:r>
            <a:r>
              <a:rPr lang="cs-CZ" sz="1600" dirty="0"/>
              <a:t>2% změnu koncentrace</a:t>
            </a:r>
          </a:p>
        </p:txBody>
      </p:sp>
    </p:spTree>
    <p:extLst>
      <p:ext uri="{BB962C8B-B14F-4D97-AF65-F5344CB8AC3E}">
        <p14:creationId xmlns:p14="http://schemas.microsoft.com/office/powerpoint/2010/main" val="17274805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3227</Words>
  <Application>Microsoft Office PowerPoint</Application>
  <PresentationFormat>Předvádění na obrazovce (4:3)</PresentationFormat>
  <Paragraphs>472</Paragraphs>
  <Slides>58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59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Struktury pohybu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Vnitřní faktory ovlivňující pohyb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EM - ultrastruktura bičíku</vt:lpstr>
      <vt:lpstr>uspořádání bičíků: taxonomický znak</vt:lpstr>
      <vt:lpstr>Metody pozorování bičíků</vt:lpstr>
      <vt:lpstr>Pohyb bakteriální buňky </vt:lpstr>
      <vt:lpstr>Prezentace aplikace PowerPoint</vt:lpstr>
      <vt:lpstr>Prezentace aplikace PowerPoint</vt:lpstr>
      <vt:lpstr>Klouzavý pohyb – tvorba plodnice myxobakterií</vt:lpstr>
      <vt:lpstr>Prezentace aplikace PowerPoint</vt:lpstr>
      <vt:lpstr>Fimbrie - pili </vt:lpstr>
      <vt:lpstr>Prezentace aplikace PowerPoint</vt:lpstr>
      <vt:lpstr>Prezentace aplikace PowerPoint</vt:lpstr>
      <vt:lpstr>základní stavební jednotka...oligomerní pilinové proteiny </vt:lpstr>
      <vt:lpstr>Prezentace aplikace PowerPoint</vt:lpstr>
      <vt:lpstr>Eukaryotický cytoskelet a jeho modifikace vlivem patogenů </vt:lpstr>
      <vt:lpstr>Prezentace aplikace PowerPoint</vt:lpstr>
      <vt:lpstr>Prezentace aplikace PowerPoint</vt:lpstr>
      <vt:lpstr>Prezentace aplikace PowerPoint</vt:lpstr>
      <vt:lpstr>Enteropatogenní E. coli (EPEC)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Taxe bakteriálních buněk Chemotaxe je jednou z nejprozkoumanějších signálních drah Bakterie vyhodnocují změnu gradientu koncentrace v prostoru i v čase Vláknité útvary na povrchu buňky Bakterie detekují 2% změnu koncentrace</dc:title>
  <dc:creator>Iva</dc:creator>
  <cp:lastModifiedBy>Iva</cp:lastModifiedBy>
  <cp:revision>52</cp:revision>
  <dcterms:created xsi:type="dcterms:W3CDTF">2020-03-25T09:30:24Z</dcterms:created>
  <dcterms:modified xsi:type="dcterms:W3CDTF">2020-04-02T08:38:31Z</dcterms:modified>
</cp:coreProperties>
</file>