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6" r:id="rId2"/>
    <p:sldId id="257" r:id="rId3"/>
    <p:sldId id="258" r:id="rId4"/>
    <p:sldId id="259" r:id="rId5"/>
    <p:sldId id="297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3" r:id="rId29"/>
    <p:sldId id="284" r:id="rId30"/>
    <p:sldId id="285" r:id="rId31"/>
    <p:sldId id="286" r:id="rId32"/>
    <p:sldId id="287" r:id="rId33"/>
    <p:sldId id="288" r:id="rId34"/>
    <p:sldId id="290" r:id="rId35"/>
    <p:sldId id="292" r:id="rId36"/>
    <p:sldId id="293" r:id="rId37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38" autoAdjust="0"/>
    <p:restoredTop sz="94660"/>
  </p:normalViewPr>
  <p:slideViewPr>
    <p:cSldViewPr>
      <p:cViewPr>
        <p:scale>
          <a:sx n="90" d="100"/>
          <a:sy n="90" d="100"/>
        </p:scale>
        <p:origin x="-2262" y="-55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3ADB0-BA39-4415-8149-556A4BA3C911}" type="datetimeFigureOut">
              <a:rPr lang="cs-CZ" smtClean="0"/>
              <a:t>6.5.2020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11693-1670-4D96-A103-F206931AF99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081613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3ADB0-BA39-4415-8149-556A4BA3C911}" type="datetimeFigureOut">
              <a:rPr lang="cs-CZ" smtClean="0"/>
              <a:t>6.5.2020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11693-1670-4D96-A103-F206931AF99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880969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3ADB0-BA39-4415-8149-556A4BA3C911}" type="datetimeFigureOut">
              <a:rPr lang="cs-CZ" smtClean="0"/>
              <a:t>6.5.2020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11693-1670-4D96-A103-F206931AF99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235950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3ADB0-BA39-4415-8149-556A4BA3C911}" type="datetimeFigureOut">
              <a:rPr lang="cs-CZ" smtClean="0"/>
              <a:t>6.5.2020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11693-1670-4D96-A103-F206931AF99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855432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3ADB0-BA39-4415-8149-556A4BA3C911}" type="datetimeFigureOut">
              <a:rPr lang="cs-CZ" smtClean="0"/>
              <a:t>6.5.2020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11693-1670-4D96-A103-F206931AF99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578502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3ADB0-BA39-4415-8149-556A4BA3C911}" type="datetimeFigureOut">
              <a:rPr lang="cs-CZ" smtClean="0"/>
              <a:t>6.5.2020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11693-1670-4D96-A103-F206931AF99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124297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3ADB0-BA39-4415-8149-556A4BA3C911}" type="datetimeFigureOut">
              <a:rPr lang="cs-CZ" smtClean="0"/>
              <a:t>6.5.2020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11693-1670-4D96-A103-F206931AF99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215536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3ADB0-BA39-4415-8149-556A4BA3C911}" type="datetimeFigureOut">
              <a:rPr lang="cs-CZ" smtClean="0"/>
              <a:t>6.5.2020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11693-1670-4D96-A103-F206931AF99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984374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3ADB0-BA39-4415-8149-556A4BA3C911}" type="datetimeFigureOut">
              <a:rPr lang="cs-CZ" smtClean="0"/>
              <a:t>6.5.2020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11693-1670-4D96-A103-F206931AF99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106319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3ADB0-BA39-4415-8149-556A4BA3C911}" type="datetimeFigureOut">
              <a:rPr lang="cs-CZ" smtClean="0"/>
              <a:t>6.5.2020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11693-1670-4D96-A103-F206931AF99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391994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3ADB0-BA39-4415-8149-556A4BA3C911}" type="datetimeFigureOut">
              <a:rPr lang="cs-CZ" smtClean="0"/>
              <a:t>6.5.2020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11693-1670-4D96-A103-F206931AF99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61277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FF">
            <a:alpha val="49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53ADB0-BA39-4415-8149-556A4BA3C911}" type="datetimeFigureOut">
              <a:rPr lang="cs-CZ" smtClean="0"/>
              <a:t>6.5.2020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311693-1670-4D96-A103-F206931AF99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872779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emf"/><Relationship Id="rId5" Type="http://schemas.openxmlformats.org/officeDocument/2006/relationships/image" Target="../media/image29.emf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4509120"/>
            <a:ext cx="8229600" cy="1252736"/>
          </a:xfrm>
        </p:spPr>
        <p:txBody>
          <a:bodyPr/>
          <a:lstStyle/>
          <a:p>
            <a:pPr marL="0" indent="0" algn="ctr">
              <a:buNone/>
            </a:pPr>
            <a:r>
              <a:rPr lang="cs-CZ" dirty="0" smtClean="0">
                <a:solidFill>
                  <a:schemeClr val="bg1">
                    <a:lumMod val="50000"/>
                  </a:schemeClr>
                </a:solidFill>
              </a:rPr>
              <a:t>Komplexní </a:t>
            </a:r>
            <a:r>
              <a:rPr lang="cs-CZ" dirty="0">
                <a:solidFill>
                  <a:schemeClr val="bg1">
                    <a:lumMod val="50000"/>
                  </a:schemeClr>
                </a:solidFill>
              </a:rPr>
              <a:t>růstové cykly bakterií</a:t>
            </a:r>
          </a:p>
          <a:p>
            <a:endParaRPr lang="cs-CZ" dirty="0"/>
          </a:p>
        </p:txBody>
      </p:sp>
      <p:sp>
        <p:nvSpPr>
          <p:cNvPr id="4" name="Nadpis 1"/>
          <p:cNvSpPr txBox="1">
            <a:spLocks/>
          </p:cNvSpPr>
          <p:nvPr/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dirty="0" smtClean="0"/>
              <a:t>CYTOLOGIE A MORFOLOGIE PROKARYOT</a:t>
            </a:r>
            <a:br>
              <a:rPr lang="cs-CZ" sz="4000" dirty="0" smtClean="0"/>
            </a:br>
            <a:r>
              <a:rPr lang="cs-CZ" sz="4000" dirty="0" smtClean="0"/>
              <a:t>9</a:t>
            </a:r>
            <a:br>
              <a:rPr lang="cs-CZ" sz="4000" dirty="0" smtClean="0"/>
            </a:br>
            <a:r>
              <a:rPr lang="cs-CZ" sz="4000" dirty="0" smtClean="0"/>
              <a:t/>
            </a:r>
            <a:br>
              <a:rPr lang="cs-CZ" sz="4000" dirty="0" smtClean="0"/>
            </a:br>
            <a:endParaRPr lang="cs-CZ" sz="4000" dirty="0"/>
          </a:p>
        </p:txBody>
      </p:sp>
      <p:sp>
        <p:nvSpPr>
          <p:cNvPr id="5" name="Podnadpis 2"/>
          <p:cNvSpPr txBox="1">
            <a:spLocks/>
          </p:cNvSpPr>
          <p:nvPr/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cs-CZ" dirty="0" smtClean="0"/>
          </a:p>
        </p:txBody>
      </p:sp>
    </p:spTree>
    <p:extLst>
      <p:ext uri="{BB962C8B-B14F-4D97-AF65-F5344CB8AC3E}">
        <p14:creationId xmlns:p14="http://schemas.microsoft.com/office/powerpoint/2010/main" val="25965428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-171400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sz="1600" dirty="0"/>
          </a:p>
          <a:p>
            <a:pPr marL="0" indent="0">
              <a:buNone/>
            </a:pPr>
            <a:r>
              <a:rPr lang="cs-CZ" sz="1600" dirty="0"/>
              <a:t>Ekologie</a:t>
            </a:r>
          </a:p>
          <a:p>
            <a:r>
              <a:rPr lang="cs-CZ" sz="1600" dirty="0" smtClean="0"/>
              <a:t>výskyt </a:t>
            </a:r>
            <a:r>
              <a:rPr lang="cs-CZ" sz="1600" dirty="0"/>
              <a:t>především v půdě</a:t>
            </a:r>
          </a:p>
          <a:p>
            <a:r>
              <a:rPr lang="cs-CZ" sz="1600" dirty="0" smtClean="0"/>
              <a:t>1 mil </a:t>
            </a:r>
            <a:r>
              <a:rPr lang="cs-CZ" sz="1600" dirty="0"/>
              <a:t>buněk / gram půdy (okysličené)</a:t>
            </a:r>
          </a:p>
          <a:p>
            <a:r>
              <a:rPr lang="cs-CZ" sz="1600" dirty="0" smtClean="0"/>
              <a:t>dekompozice </a:t>
            </a:r>
            <a:r>
              <a:rPr lang="cs-CZ" sz="1600" dirty="0"/>
              <a:t>organických látek (celulóza, lignocelulóza)</a:t>
            </a:r>
          </a:p>
          <a:p>
            <a:pPr marL="0" indent="0">
              <a:buNone/>
            </a:pPr>
            <a:endParaRPr lang="cs-CZ" sz="1600" dirty="0" smtClean="0"/>
          </a:p>
          <a:p>
            <a:pPr marL="0" indent="0">
              <a:buNone/>
            </a:pPr>
            <a:r>
              <a:rPr lang="cs-CZ" sz="1600" dirty="0" smtClean="0"/>
              <a:t>Růst</a:t>
            </a:r>
            <a:endParaRPr lang="cs-CZ" sz="1600" dirty="0"/>
          </a:p>
          <a:p>
            <a:r>
              <a:rPr lang="cs-CZ" sz="1600" dirty="0" smtClean="0"/>
              <a:t>naprosto </a:t>
            </a:r>
            <a:r>
              <a:rPr lang="cs-CZ" sz="1600" dirty="0"/>
              <a:t>odlišný od běžného binárního dělení </a:t>
            </a:r>
            <a:r>
              <a:rPr lang="cs-CZ" sz="1600" dirty="0" smtClean="0"/>
              <a:t>ostatních bakterií</a:t>
            </a:r>
            <a:endParaRPr lang="cs-CZ" sz="1600" dirty="0"/>
          </a:p>
          <a:p>
            <a:r>
              <a:rPr lang="cs-CZ" sz="1600" dirty="0" smtClean="0"/>
              <a:t>prodlužování </a:t>
            </a:r>
            <a:r>
              <a:rPr lang="cs-CZ" sz="1600" dirty="0"/>
              <a:t>vláken, často s větvením, aniž by došlo k </a:t>
            </a:r>
            <a:r>
              <a:rPr lang="cs-CZ" sz="1600" dirty="0" smtClean="0"/>
              <a:t>dělení buněk</a:t>
            </a:r>
            <a:endParaRPr lang="cs-CZ" sz="1600" dirty="0"/>
          </a:p>
          <a:p>
            <a:r>
              <a:rPr lang="cs-CZ" sz="1600" dirty="0" smtClean="0"/>
              <a:t>vznikají </a:t>
            </a:r>
            <a:r>
              <a:rPr lang="cs-CZ" sz="1600" dirty="0"/>
              <a:t>dlouhá vlákna s mnohočetnou kopií genomu</a:t>
            </a:r>
          </a:p>
          <a:p>
            <a:r>
              <a:rPr lang="cs-CZ" sz="1600" dirty="0" smtClean="0"/>
              <a:t>následuje </a:t>
            </a:r>
            <a:r>
              <a:rPr lang="cs-CZ" sz="1600" dirty="0"/>
              <a:t>separace septy – sporadická a bez jasného vzorce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3573016"/>
            <a:ext cx="4459055" cy="31367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957000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504" y="188640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1600" dirty="0"/>
              <a:t>Morfologie</a:t>
            </a:r>
          </a:p>
          <a:p>
            <a:r>
              <a:rPr lang="cs-CZ" sz="1600" dirty="0"/>
              <a:t>mycelium substrátové – (hyfy pronikají do agaru)</a:t>
            </a:r>
          </a:p>
          <a:p>
            <a:r>
              <a:rPr lang="cs-CZ" sz="1600" dirty="0"/>
              <a:t>mycelium vzdušné (volně vztyčené hyfy ohraničené</a:t>
            </a:r>
          </a:p>
          <a:p>
            <a:r>
              <a:rPr lang="cs-CZ" sz="1600" dirty="0"/>
              <a:t>hydrofobní pochvou a vyrůstající do vzdušného</a:t>
            </a:r>
          </a:p>
          <a:p>
            <a:r>
              <a:rPr lang="cs-CZ" sz="1600" dirty="0"/>
              <a:t>prostoru mimo kolonii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431224"/>
            <a:ext cx="7416824" cy="37714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049182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15131" y="188640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1600" dirty="0" smtClean="0"/>
              <a:t>Konidie</a:t>
            </a:r>
          </a:p>
          <a:p>
            <a:r>
              <a:rPr lang="cs-CZ" sz="1600" dirty="0" smtClean="0"/>
              <a:t> </a:t>
            </a:r>
            <a:r>
              <a:rPr lang="cs-CZ" sz="1600" dirty="0"/>
              <a:t>nepohlavní spory vyskytující se jednotlivě, v </a:t>
            </a:r>
            <a:r>
              <a:rPr lang="cs-CZ" sz="1600" dirty="0" smtClean="0"/>
              <a:t>párech</a:t>
            </a:r>
          </a:p>
          <a:p>
            <a:r>
              <a:rPr lang="cs-CZ" sz="1600" dirty="0" smtClean="0"/>
              <a:t> v krátkých </a:t>
            </a:r>
            <a:r>
              <a:rPr lang="cs-CZ" sz="1600" dirty="0"/>
              <a:t>nebo dlouhých řetízcích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141" y="4869160"/>
            <a:ext cx="8352928" cy="1874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060848"/>
            <a:ext cx="6066086" cy="2568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387142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41176" y="260648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1600" dirty="0" smtClean="0"/>
              <a:t>Sporangia</a:t>
            </a:r>
          </a:p>
          <a:p>
            <a:r>
              <a:rPr lang="cs-CZ" sz="1600" dirty="0" smtClean="0"/>
              <a:t>váčky </a:t>
            </a:r>
            <a:r>
              <a:rPr lang="cs-CZ" sz="1600" dirty="0"/>
              <a:t>obsahující spory (na vzdušných hyfách,</a:t>
            </a:r>
          </a:p>
          <a:p>
            <a:r>
              <a:rPr lang="pl-PL" sz="1600" dirty="0"/>
              <a:t>na povrchu kolonií, v agaru)</a:t>
            </a:r>
            <a:endParaRPr lang="cs-CZ" sz="1600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5" y="1791049"/>
            <a:ext cx="4680519" cy="42486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189563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504" y="116632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1600" dirty="0"/>
              <a:t>Další struktury</a:t>
            </a:r>
          </a:p>
          <a:p>
            <a:r>
              <a:rPr lang="cs-CZ" sz="1600" dirty="0" err="1"/>
              <a:t>s</a:t>
            </a:r>
            <a:r>
              <a:rPr lang="cs-CZ" sz="1600" dirty="0" err="1" smtClean="0"/>
              <a:t>ynemata</a:t>
            </a:r>
            <a:r>
              <a:rPr lang="cs-CZ" sz="1600" dirty="0" smtClean="0"/>
              <a:t> </a:t>
            </a:r>
            <a:r>
              <a:rPr lang="cs-CZ" sz="1600" dirty="0"/>
              <a:t>– </a:t>
            </a:r>
            <a:r>
              <a:rPr lang="cs-CZ" sz="1600" dirty="0" err="1"/>
              <a:t>fůze</a:t>
            </a:r>
            <a:r>
              <a:rPr lang="cs-CZ" sz="1600" dirty="0"/>
              <a:t> hyf</a:t>
            </a:r>
          </a:p>
          <a:p>
            <a:r>
              <a:rPr lang="cs-CZ" sz="1600" dirty="0" err="1"/>
              <a:t>m</a:t>
            </a:r>
            <a:r>
              <a:rPr lang="cs-CZ" sz="1600" dirty="0" err="1" smtClean="0"/>
              <a:t>ultilokulární</a:t>
            </a:r>
            <a:r>
              <a:rPr lang="cs-CZ" sz="1600" dirty="0" smtClean="0"/>
              <a:t> </a:t>
            </a:r>
            <a:r>
              <a:rPr lang="cs-CZ" sz="1600" dirty="0"/>
              <a:t>sporangia – spory uspořádané v balíčcích</a:t>
            </a:r>
          </a:p>
          <a:p>
            <a:r>
              <a:rPr lang="cs-CZ" sz="1600" dirty="0"/>
              <a:t>v několika souběžných rovinách</a:t>
            </a:r>
          </a:p>
          <a:p>
            <a:r>
              <a:rPr lang="cs-CZ" sz="1600" dirty="0"/>
              <a:t>s</a:t>
            </a:r>
            <a:r>
              <a:rPr lang="cs-CZ" sz="1600" dirty="0" smtClean="0"/>
              <a:t>klerocia </a:t>
            </a:r>
            <a:r>
              <a:rPr lang="cs-CZ" sz="1600" dirty="0"/>
              <a:t>– kulovité struktury v myceliu naplněné lipidy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533985"/>
            <a:ext cx="2695575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988840"/>
            <a:ext cx="2773363" cy="4376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34562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412776"/>
            <a:ext cx="6696743" cy="5196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476672"/>
            <a:ext cx="4143375" cy="352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748262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332656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1600" dirty="0"/>
              <a:t>T</a:t>
            </a:r>
            <a:r>
              <a:rPr lang="cs-CZ" sz="1600" dirty="0" smtClean="0"/>
              <a:t>axonomické </a:t>
            </a:r>
            <a:r>
              <a:rPr lang="cs-CZ" sz="1600" dirty="0"/>
              <a:t>morfologické charakteristiky:</a:t>
            </a:r>
          </a:p>
          <a:p>
            <a:r>
              <a:rPr lang="cs-CZ" sz="1600" dirty="0" smtClean="0"/>
              <a:t>přítomnost</a:t>
            </a:r>
            <a:r>
              <a:rPr lang="cs-CZ" sz="1600" dirty="0"/>
              <a:t>, tvar spor</a:t>
            </a:r>
          </a:p>
          <a:p>
            <a:r>
              <a:rPr lang="cs-CZ" sz="1600" dirty="0" smtClean="0"/>
              <a:t>tvorba </a:t>
            </a:r>
            <a:r>
              <a:rPr lang="cs-CZ" sz="1600" dirty="0"/>
              <a:t>a tvar sporangií</a:t>
            </a:r>
          </a:p>
          <a:p>
            <a:r>
              <a:rPr lang="cs-CZ" sz="1600" dirty="0" smtClean="0"/>
              <a:t>charakter </a:t>
            </a:r>
            <a:r>
              <a:rPr lang="cs-CZ" sz="1600" dirty="0"/>
              <a:t>mycelia</a:t>
            </a:r>
          </a:p>
          <a:p>
            <a:r>
              <a:rPr lang="cs-CZ" sz="1600" dirty="0" smtClean="0"/>
              <a:t>pigmentace</a:t>
            </a:r>
            <a:endParaRPr lang="cs-CZ" sz="1600" dirty="0"/>
          </a:p>
          <a:p>
            <a:r>
              <a:rPr lang="cs-CZ" sz="1600" dirty="0" smtClean="0"/>
              <a:t>délka </a:t>
            </a:r>
            <a:r>
              <a:rPr lang="cs-CZ" sz="1600" dirty="0"/>
              <a:t>kultivace</a:t>
            </a:r>
          </a:p>
          <a:p>
            <a:r>
              <a:rPr lang="cs-CZ" sz="1600" dirty="0"/>
              <a:t>d</a:t>
            </a:r>
            <a:r>
              <a:rPr lang="cs-CZ" sz="1600" dirty="0" smtClean="0"/>
              <a:t>alší </a:t>
            </a:r>
            <a:r>
              <a:rPr lang="cs-CZ" sz="1600" dirty="0" err="1" smtClean="0"/>
              <a:t>specializ.strukt</a:t>
            </a:r>
            <a:r>
              <a:rPr lang="cs-CZ" sz="1600" dirty="0" smtClean="0"/>
              <a:t>. -  </a:t>
            </a:r>
            <a:r>
              <a:rPr lang="cs-CZ" sz="1600" dirty="0" err="1"/>
              <a:t>sclerotia</a:t>
            </a:r>
            <a:r>
              <a:rPr lang="cs-CZ" sz="1600" dirty="0"/>
              <a:t>, </a:t>
            </a:r>
            <a:r>
              <a:rPr lang="cs-CZ" sz="1600" dirty="0" err="1"/>
              <a:t>multilokulární</a:t>
            </a:r>
            <a:r>
              <a:rPr lang="cs-CZ" sz="1600" dirty="0"/>
              <a:t> </a:t>
            </a:r>
            <a:r>
              <a:rPr lang="cs-CZ" sz="1600" dirty="0" smtClean="0"/>
              <a:t>sporangia (</a:t>
            </a:r>
            <a:r>
              <a:rPr lang="cs-CZ" sz="1600" i="1" dirty="0" err="1" smtClean="0"/>
              <a:t>Frankia</a:t>
            </a:r>
            <a:r>
              <a:rPr lang="cs-CZ" sz="1600" dirty="0"/>
              <a:t>), </a:t>
            </a:r>
            <a:r>
              <a:rPr lang="cs-CZ" sz="1600" dirty="0" err="1"/>
              <a:t>synemata</a:t>
            </a:r>
            <a:r>
              <a:rPr lang="cs-CZ" sz="1600" dirty="0"/>
              <a:t> (</a:t>
            </a:r>
            <a:r>
              <a:rPr lang="cs-CZ" sz="1600" i="1" dirty="0" err="1"/>
              <a:t>Actinosynema</a:t>
            </a:r>
            <a:r>
              <a:rPr lang="cs-CZ" sz="1600" dirty="0"/>
              <a:t>)</a:t>
            </a:r>
          </a:p>
          <a:p>
            <a:pPr marL="0" indent="0">
              <a:buNone/>
            </a:pPr>
            <a:endParaRPr lang="cs-CZ" sz="16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3212976"/>
            <a:ext cx="5022850" cy="3267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900254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116632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1600" b="1" i="1" dirty="0" err="1"/>
              <a:t>Nocardiaceae</a:t>
            </a:r>
            <a:endParaRPr lang="cs-CZ" sz="1600" b="1" i="1" dirty="0"/>
          </a:p>
          <a:p>
            <a:r>
              <a:rPr lang="cs-CZ" sz="1600" dirty="0"/>
              <a:t>s</a:t>
            </a:r>
            <a:r>
              <a:rPr lang="cs-CZ" sz="1600" dirty="0" smtClean="0"/>
              <a:t>labá </a:t>
            </a:r>
            <a:r>
              <a:rPr lang="cs-CZ" sz="1600" dirty="0" err="1"/>
              <a:t>acidorezistence</a:t>
            </a:r>
            <a:endParaRPr lang="cs-CZ" sz="1600" dirty="0"/>
          </a:p>
          <a:p>
            <a:r>
              <a:rPr lang="cs-CZ" sz="1600" dirty="0"/>
              <a:t>hydroxylované </a:t>
            </a:r>
            <a:r>
              <a:rPr lang="cs-CZ" sz="1600" dirty="0" err="1"/>
              <a:t>mykolové</a:t>
            </a:r>
            <a:r>
              <a:rPr lang="cs-CZ" sz="1600" dirty="0"/>
              <a:t> kyseliny (22 – 90 C) u rodů:</a:t>
            </a:r>
          </a:p>
          <a:p>
            <a:r>
              <a:rPr lang="cs-CZ" sz="1600" dirty="0" smtClean="0"/>
              <a:t> </a:t>
            </a:r>
            <a:r>
              <a:rPr lang="cs-CZ" sz="1600" i="1" dirty="0" err="1"/>
              <a:t>Nocardia</a:t>
            </a:r>
            <a:r>
              <a:rPr lang="cs-CZ" sz="1600" i="1" dirty="0"/>
              <a:t> </a:t>
            </a:r>
            <a:r>
              <a:rPr lang="cs-CZ" sz="1600" dirty="0"/>
              <a:t>– 46 – 60 C</a:t>
            </a:r>
          </a:p>
          <a:p>
            <a:r>
              <a:rPr lang="cs-CZ" sz="1600" dirty="0" smtClean="0"/>
              <a:t> </a:t>
            </a:r>
            <a:r>
              <a:rPr lang="cs-CZ" sz="1600" i="1" dirty="0" err="1"/>
              <a:t>Rhodococcus</a:t>
            </a:r>
            <a:r>
              <a:rPr lang="cs-CZ" sz="1600" i="1" dirty="0"/>
              <a:t> </a:t>
            </a:r>
            <a:r>
              <a:rPr lang="cs-CZ" sz="1600" dirty="0"/>
              <a:t>– 34 – 52 C</a:t>
            </a:r>
          </a:p>
          <a:p>
            <a:r>
              <a:rPr lang="cs-CZ" sz="1600" dirty="0" smtClean="0"/>
              <a:t> </a:t>
            </a:r>
            <a:r>
              <a:rPr lang="cs-CZ" sz="1600" i="1" dirty="0" err="1"/>
              <a:t>Tsukamurella</a:t>
            </a:r>
            <a:r>
              <a:rPr lang="cs-CZ" sz="1600" i="1" dirty="0"/>
              <a:t> – </a:t>
            </a:r>
            <a:r>
              <a:rPr lang="cs-CZ" sz="1600" dirty="0"/>
              <a:t>48 – 66 </a:t>
            </a:r>
            <a:r>
              <a:rPr lang="cs-CZ" sz="1600" dirty="0" smtClean="0"/>
              <a:t>C,  </a:t>
            </a:r>
            <a:r>
              <a:rPr lang="cs-CZ" sz="1600" dirty="0"/>
              <a:t>i silně acidorezistentní</a:t>
            </a:r>
          </a:p>
          <a:p>
            <a:r>
              <a:rPr lang="cs-CZ" sz="1600" i="1" dirty="0" err="1" smtClean="0"/>
              <a:t>Gordonia</a:t>
            </a:r>
            <a:r>
              <a:rPr lang="cs-CZ" sz="1600" i="1" dirty="0" smtClean="0"/>
              <a:t> </a:t>
            </a:r>
            <a:r>
              <a:rPr lang="cs-CZ" sz="1600" i="1" dirty="0"/>
              <a:t>– </a:t>
            </a:r>
            <a:r>
              <a:rPr lang="cs-CZ" sz="1600" dirty="0"/>
              <a:t>64 – 78 C</a:t>
            </a:r>
          </a:p>
          <a:p>
            <a:pPr marL="0" indent="0">
              <a:buNone/>
            </a:pPr>
            <a:endParaRPr lang="cs-CZ" sz="1600" dirty="0" smtClean="0"/>
          </a:p>
          <a:p>
            <a:pPr marL="0" indent="0">
              <a:buNone/>
            </a:pPr>
            <a:r>
              <a:rPr lang="cs-CZ" sz="1600" dirty="0"/>
              <a:t>r</a:t>
            </a:r>
            <a:r>
              <a:rPr lang="cs-CZ" sz="1600" dirty="0" smtClean="0"/>
              <a:t>ůstový </a:t>
            </a:r>
            <a:r>
              <a:rPr lang="cs-CZ" sz="1600" dirty="0"/>
              <a:t>cyklus:</a:t>
            </a:r>
          </a:p>
          <a:p>
            <a:r>
              <a:rPr lang="cs-CZ" sz="1600" dirty="0"/>
              <a:t>vláknité buňky se rozpadají (fragmentují) na </a:t>
            </a:r>
            <a:r>
              <a:rPr lang="cs-CZ" sz="1600" dirty="0" err="1" smtClean="0"/>
              <a:t>kokoidní</a:t>
            </a:r>
            <a:r>
              <a:rPr lang="cs-CZ" sz="1600" dirty="0"/>
              <a:t> </a:t>
            </a:r>
            <a:r>
              <a:rPr lang="cs-CZ" sz="1600" dirty="0" smtClean="0"/>
              <a:t>částice</a:t>
            </a:r>
            <a:r>
              <a:rPr lang="cs-CZ" sz="1600" dirty="0"/>
              <a:t>, z těch znovu vyrůstají vláknité buňky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717032"/>
            <a:ext cx="4171949" cy="28588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932490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260648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1600" dirty="0" smtClean="0"/>
              <a:t> </a:t>
            </a:r>
            <a:r>
              <a:rPr lang="cs-CZ" sz="1600" dirty="0"/>
              <a:t>4 podskupiny</a:t>
            </a:r>
          </a:p>
          <a:p>
            <a:r>
              <a:rPr lang="cs-CZ" sz="1600" dirty="0" smtClean="0"/>
              <a:t>n</a:t>
            </a:r>
            <a:r>
              <a:rPr lang="cs-CZ" sz="1600" dirty="0" smtClean="0"/>
              <a:t>ěkteré vytváří vzdušné </a:t>
            </a:r>
            <a:r>
              <a:rPr lang="cs-CZ" sz="1600" dirty="0"/>
              <a:t>mycelium</a:t>
            </a:r>
          </a:p>
          <a:p>
            <a:r>
              <a:rPr lang="cs-CZ" sz="1600" dirty="0"/>
              <a:t>r</a:t>
            </a:r>
            <a:r>
              <a:rPr lang="cs-CZ" sz="1600" dirty="0" smtClean="0"/>
              <a:t>odová </a:t>
            </a:r>
            <a:r>
              <a:rPr lang="cs-CZ" sz="1600" dirty="0"/>
              <a:t>diferenciace na základě složení B.S.</a:t>
            </a:r>
          </a:p>
          <a:p>
            <a:r>
              <a:rPr lang="cs-CZ" sz="1600" i="1" dirty="0" err="1" smtClean="0"/>
              <a:t>Nocardia</a:t>
            </a:r>
            <a:endParaRPr lang="cs-CZ" sz="1600" i="1" dirty="0"/>
          </a:p>
          <a:p>
            <a:r>
              <a:rPr lang="cs-CZ" sz="1600" i="1" dirty="0" err="1" smtClean="0"/>
              <a:t>Rhodococcus</a:t>
            </a:r>
            <a:r>
              <a:rPr lang="cs-CZ" sz="1600" i="1" dirty="0" smtClean="0"/>
              <a:t> </a:t>
            </a:r>
            <a:r>
              <a:rPr lang="cs-CZ" sz="1600" dirty="0"/>
              <a:t>– </a:t>
            </a:r>
            <a:r>
              <a:rPr lang="cs-CZ" sz="1600" dirty="0" smtClean="0"/>
              <a:t>málo </a:t>
            </a:r>
            <a:r>
              <a:rPr lang="cs-CZ" sz="1600" dirty="0" err="1" smtClean="0"/>
              <a:t>vzd</a:t>
            </a:r>
            <a:r>
              <a:rPr lang="cs-CZ" sz="1600" dirty="0" smtClean="0"/>
              <a:t>. </a:t>
            </a:r>
            <a:r>
              <a:rPr lang="cs-CZ" sz="1600" dirty="0" err="1" smtClean="0"/>
              <a:t>myc</a:t>
            </a:r>
            <a:r>
              <a:rPr lang="cs-CZ" sz="1600" dirty="0" smtClean="0"/>
              <a:t>.</a:t>
            </a:r>
            <a:endParaRPr lang="cs-CZ" sz="1600" dirty="0"/>
          </a:p>
          <a:p>
            <a:r>
              <a:rPr lang="cs-CZ" sz="1600" i="1" dirty="0" err="1" smtClean="0"/>
              <a:t>Gordonia</a:t>
            </a:r>
            <a:r>
              <a:rPr lang="cs-CZ" sz="1600" i="1" dirty="0" smtClean="0"/>
              <a:t> </a:t>
            </a:r>
            <a:r>
              <a:rPr lang="cs-CZ" sz="1600" dirty="0"/>
              <a:t>– bez </a:t>
            </a:r>
            <a:r>
              <a:rPr lang="cs-CZ" sz="1600" dirty="0" err="1" smtClean="0"/>
              <a:t>v.m</a:t>
            </a:r>
            <a:r>
              <a:rPr lang="cs-CZ" sz="1600" dirty="0" smtClean="0"/>
              <a:t>.</a:t>
            </a:r>
            <a:endParaRPr lang="cs-CZ" sz="1600" dirty="0"/>
          </a:p>
          <a:p>
            <a:r>
              <a:rPr lang="cs-CZ" sz="1600" i="1" dirty="0" err="1" smtClean="0"/>
              <a:t>Tsukamurella</a:t>
            </a:r>
            <a:endParaRPr lang="cs-CZ" sz="1600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1501" y="2708921"/>
            <a:ext cx="5940453" cy="3888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648447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504" y="188640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1600" b="1" i="1" dirty="0" err="1" smtClean="0"/>
              <a:t>Nocardia</a:t>
            </a:r>
            <a:endParaRPr lang="cs-CZ" sz="1600" b="1" dirty="0"/>
          </a:p>
          <a:p>
            <a:r>
              <a:rPr lang="cs-CZ" sz="1600" dirty="0"/>
              <a:t>kožní léze </a:t>
            </a:r>
            <a:r>
              <a:rPr lang="cs-CZ" sz="1600" i="1" dirty="0" err="1" smtClean="0"/>
              <a:t>Nocardia</a:t>
            </a:r>
            <a:r>
              <a:rPr lang="cs-CZ" sz="1600" i="1" dirty="0" smtClean="0"/>
              <a:t> </a:t>
            </a:r>
            <a:r>
              <a:rPr lang="cs-CZ" sz="1600" i="1" dirty="0" err="1"/>
              <a:t>farnicia</a:t>
            </a:r>
            <a:endParaRPr lang="cs-CZ" sz="1600" i="1" dirty="0"/>
          </a:p>
          <a:p>
            <a:r>
              <a:rPr lang="cs-CZ" sz="1600" dirty="0"/>
              <a:t>d</a:t>
            </a:r>
            <a:r>
              <a:rPr lang="cs-CZ" sz="1600" dirty="0" smtClean="0"/>
              <a:t>rsné </a:t>
            </a:r>
            <a:r>
              <a:rPr lang="cs-CZ" sz="1600" dirty="0"/>
              <a:t>kolonie </a:t>
            </a:r>
            <a:r>
              <a:rPr lang="cs-CZ" sz="1600" i="1" dirty="0"/>
              <a:t>N. </a:t>
            </a:r>
            <a:r>
              <a:rPr lang="cs-CZ" sz="1600" i="1" dirty="0" err="1"/>
              <a:t>asteroides</a:t>
            </a:r>
            <a:endParaRPr lang="cs-CZ" sz="1600" i="1" dirty="0"/>
          </a:p>
          <a:p>
            <a:r>
              <a:rPr lang="cs-CZ" sz="1600" dirty="0"/>
              <a:t>l</a:t>
            </a:r>
            <a:r>
              <a:rPr lang="cs-CZ" sz="1600" dirty="0" smtClean="0"/>
              <a:t>pí </a:t>
            </a:r>
            <a:r>
              <a:rPr lang="cs-CZ" sz="1600" dirty="0"/>
              <a:t>na mediu</a:t>
            </a:r>
          </a:p>
          <a:p>
            <a:r>
              <a:rPr lang="cs-CZ" sz="1600" dirty="0"/>
              <a:t>p</a:t>
            </a:r>
            <a:r>
              <a:rPr lang="cs-CZ" sz="1600" dirty="0" smtClean="0"/>
              <a:t>igmentované</a:t>
            </a:r>
            <a:endParaRPr lang="cs-CZ" sz="1600" dirty="0"/>
          </a:p>
          <a:p>
            <a:r>
              <a:rPr lang="cs-CZ" sz="1600" dirty="0"/>
              <a:t>v</a:t>
            </a:r>
            <a:r>
              <a:rPr lang="cs-CZ" sz="1600" dirty="0" smtClean="0"/>
              <a:t>zdušné </a:t>
            </a:r>
            <a:r>
              <a:rPr lang="cs-CZ" sz="1600" dirty="0"/>
              <a:t>hyfy ano</a:t>
            </a:r>
          </a:p>
          <a:p>
            <a:r>
              <a:rPr lang="cs-CZ" sz="1600" i="1" dirty="0"/>
              <a:t>N. </a:t>
            </a:r>
            <a:r>
              <a:rPr lang="cs-CZ" sz="1600" i="1" dirty="0" err="1"/>
              <a:t>asteroides</a:t>
            </a:r>
            <a:r>
              <a:rPr lang="cs-CZ" sz="1600" i="1" dirty="0"/>
              <a:t>, </a:t>
            </a:r>
            <a:r>
              <a:rPr lang="cs-CZ" sz="1600" dirty="0" err="1"/>
              <a:t>Gramovo</a:t>
            </a:r>
            <a:r>
              <a:rPr lang="cs-CZ" sz="1600" dirty="0"/>
              <a:t> barvení - plíce</a:t>
            </a:r>
          </a:p>
          <a:p>
            <a:pPr marL="0" indent="0">
              <a:buNone/>
            </a:pPr>
            <a:endParaRPr lang="cs-CZ" sz="1600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356992"/>
            <a:ext cx="4429668" cy="2856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7592" y="759661"/>
            <a:ext cx="2949092" cy="1944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Přímá spojnice se šipkou 4"/>
          <p:cNvCxnSpPr/>
          <p:nvPr/>
        </p:nvCxnSpPr>
        <p:spPr>
          <a:xfrm>
            <a:off x="2627784" y="2420888"/>
            <a:ext cx="0" cy="56597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Přímá spojnice se šipkou 6"/>
          <p:cNvCxnSpPr/>
          <p:nvPr/>
        </p:nvCxnSpPr>
        <p:spPr>
          <a:xfrm>
            <a:off x="3203848" y="692696"/>
            <a:ext cx="1368152" cy="36004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17120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14463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1800" dirty="0" err="1" smtClean="0"/>
              <a:t>Myxobakterie</a:t>
            </a:r>
            <a:endParaRPr lang="cs-CZ" sz="1800" dirty="0" smtClean="0"/>
          </a:p>
          <a:p>
            <a:pPr marL="0" indent="0">
              <a:buNone/>
            </a:pPr>
            <a:endParaRPr lang="cs-CZ" sz="1800" dirty="0"/>
          </a:p>
          <a:p>
            <a:r>
              <a:rPr lang="cs-CZ" sz="1600" dirty="0" smtClean="0"/>
              <a:t>G- </a:t>
            </a:r>
            <a:r>
              <a:rPr lang="cs-CZ" sz="1600" dirty="0"/>
              <a:t>půdní bakterie</a:t>
            </a:r>
          </a:p>
          <a:p>
            <a:r>
              <a:rPr lang="cs-CZ" sz="1600" dirty="0" smtClean="0"/>
              <a:t>klouzavý </a:t>
            </a:r>
            <a:r>
              <a:rPr lang="cs-CZ" sz="1600" dirty="0"/>
              <a:t>pohyb (</a:t>
            </a:r>
            <a:r>
              <a:rPr lang="cs-CZ" sz="1600" dirty="0" err="1"/>
              <a:t>gliding</a:t>
            </a:r>
            <a:r>
              <a:rPr lang="cs-CZ" sz="1600" dirty="0"/>
              <a:t> motility)</a:t>
            </a:r>
          </a:p>
          <a:p>
            <a:r>
              <a:rPr lang="cs-CZ" sz="1600" dirty="0" smtClean="0"/>
              <a:t>komplexní </a:t>
            </a:r>
            <a:r>
              <a:rPr lang="cs-CZ" sz="1600" dirty="0"/>
              <a:t>růstový cyklus s tvorbou plodnic a</a:t>
            </a:r>
          </a:p>
          <a:p>
            <a:r>
              <a:rPr lang="cs-CZ" sz="1600" dirty="0"/>
              <a:t>klidových stádií – </a:t>
            </a:r>
            <a:r>
              <a:rPr lang="cs-CZ" sz="1600" dirty="0" err="1"/>
              <a:t>myxospor</a:t>
            </a:r>
            <a:endParaRPr lang="cs-CZ" sz="1600" dirty="0"/>
          </a:p>
          <a:p>
            <a:r>
              <a:rPr lang="cs-CZ" sz="1600" dirty="0" smtClean="0"/>
              <a:t>nejprostudovanější </a:t>
            </a:r>
            <a:r>
              <a:rPr lang="cs-CZ" sz="1600" dirty="0"/>
              <a:t>druhy – </a:t>
            </a:r>
            <a:r>
              <a:rPr lang="cs-CZ" sz="1600" i="1" dirty="0" err="1"/>
              <a:t>Myxococcus</a:t>
            </a:r>
            <a:r>
              <a:rPr lang="cs-CZ" sz="1600" i="1" dirty="0"/>
              <a:t> </a:t>
            </a:r>
            <a:r>
              <a:rPr lang="cs-CZ" sz="1600" i="1" dirty="0" err="1"/>
              <a:t>xanthus</a:t>
            </a:r>
            <a:r>
              <a:rPr lang="cs-CZ" sz="1600" i="1" dirty="0"/>
              <a:t> </a:t>
            </a:r>
            <a:r>
              <a:rPr lang="cs-CZ" sz="1600" i="1" dirty="0" smtClean="0"/>
              <a:t>a  </a:t>
            </a:r>
            <a:r>
              <a:rPr lang="cs-CZ" sz="1600" i="1" dirty="0" err="1" smtClean="0"/>
              <a:t>Stigmatella</a:t>
            </a:r>
            <a:r>
              <a:rPr lang="cs-CZ" sz="1600" i="1" dirty="0" smtClean="0"/>
              <a:t> </a:t>
            </a:r>
            <a:r>
              <a:rPr lang="cs-CZ" sz="1600" i="1" dirty="0" err="1" smtClean="0"/>
              <a:t>aurantiaca</a:t>
            </a:r>
            <a:endParaRPr lang="cs-CZ" sz="1600" i="1" dirty="0" smtClean="0"/>
          </a:p>
          <a:p>
            <a:endParaRPr lang="cs-CZ" sz="1600" i="1" dirty="0"/>
          </a:p>
          <a:p>
            <a:endParaRPr lang="cs-CZ" sz="1600" i="1" dirty="0" smtClean="0"/>
          </a:p>
          <a:p>
            <a:pPr marL="0" indent="0">
              <a:buNone/>
            </a:pPr>
            <a:r>
              <a:rPr lang="en-US" sz="1600" dirty="0"/>
              <a:t>3 </a:t>
            </a:r>
            <a:r>
              <a:rPr lang="en-US" sz="1600" dirty="0" err="1" smtClean="0"/>
              <a:t>stádia</a:t>
            </a:r>
            <a:r>
              <a:rPr lang="cs-CZ" sz="1600" dirty="0" smtClean="0"/>
              <a:t>:</a:t>
            </a:r>
          </a:p>
          <a:p>
            <a:r>
              <a:rPr lang="en-US" sz="1600" dirty="0" err="1" smtClean="0"/>
              <a:t>vegetativní</a:t>
            </a:r>
            <a:r>
              <a:rPr lang="en-US" sz="1600" dirty="0" smtClean="0"/>
              <a:t> </a:t>
            </a:r>
            <a:r>
              <a:rPr lang="en-US" sz="1600" dirty="0"/>
              <a:t>b. </a:t>
            </a:r>
            <a:r>
              <a:rPr lang="cs-CZ" sz="1600" dirty="0" smtClean="0"/>
              <a:t>- </a:t>
            </a:r>
            <a:r>
              <a:rPr lang="en-US" sz="1600" dirty="0" err="1" smtClean="0"/>
              <a:t>tvar</a:t>
            </a:r>
            <a:r>
              <a:rPr lang="en-US" sz="1600" dirty="0" smtClean="0"/>
              <a:t> </a:t>
            </a:r>
            <a:r>
              <a:rPr lang="en-US" sz="1600" dirty="0" err="1"/>
              <a:t>tyček</a:t>
            </a:r>
            <a:r>
              <a:rPr lang="en-US" sz="1600" dirty="0"/>
              <a:t>, </a:t>
            </a:r>
            <a:r>
              <a:rPr lang="en-US" sz="1600" dirty="0" err="1"/>
              <a:t>štíhlé</a:t>
            </a:r>
            <a:r>
              <a:rPr lang="en-US" sz="1600" dirty="0"/>
              <a:t>,...</a:t>
            </a:r>
          </a:p>
          <a:p>
            <a:r>
              <a:rPr lang="en-US" sz="1600" dirty="0" err="1"/>
              <a:t>myxospory</a:t>
            </a:r>
            <a:r>
              <a:rPr lang="en-US" sz="1600" dirty="0"/>
              <a:t> </a:t>
            </a:r>
            <a:r>
              <a:rPr lang="cs-CZ" sz="1600" dirty="0" smtClean="0"/>
              <a:t>- </a:t>
            </a:r>
            <a:r>
              <a:rPr lang="en-US" sz="1600" dirty="0" smtClean="0"/>
              <a:t> </a:t>
            </a:r>
            <a:r>
              <a:rPr lang="en-US" sz="1600" dirty="0" err="1"/>
              <a:t>refraktilní</a:t>
            </a:r>
            <a:r>
              <a:rPr lang="en-US" sz="1600" dirty="0"/>
              <a:t> /</a:t>
            </a:r>
            <a:r>
              <a:rPr lang="en-US" sz="1600" dirty="0" err="1"/>
              <a:t>lámou</a:t>
            </a:r>
            <a:r>
              <a:rPr lang="en-US" sz="1600" dirty="0"/>
              <a:t> </a:t>
            </a:r>
            <a:r>
              <a:rPr lang="en-US" sz="1600" dirty="0" err="1"/>
              <a:t>světlo-vidím</a:t>
            </a:r>
            <a:r>
              <a:rPr lang="en-US" sz="1600" dirty="0"/>
              <a:t> je v SM/, </a:t>
            </a:r>
            <a:r>
              <a:rPr lang="en-US" sz="1600" dirty="0" err="1"/>
              <a:t>odolné</a:t>
            </a:r>
            <a:r>
              <a:rPr lang="en-US" sz="1600" dirty="0"/>
              <a:t> </a:t>
            </a:r>
            <a:r>
              <a:rPr lang="en-US" sz="1600" dirty="0" err="1"/>
              <a:t>vůči</a:t>
            </a:r>
            <a:r>
              <a:rPr lang="en-US" sz="1600" dirty="0"/>
              <a:t> </a:t>
            </a:r>
            <a:r>
              <a:rPr lang="en-US" sz="1600" dirty="0" err="1"/>
              <a:t>vysychání</a:t>
            </a:r>
            <a:r>
              <a:rPr lang="en-US" sz="1600" dirty="0"/>
              <a:t> </a:t>
            </a:r>
            <a:r>
              <a:rPr lang="en-US" sz="1600" dirty="0" err="1"/>
              <a:t>i</a:t>
            </a:r>
            <a:r>
              <a:rPr lang="en-US" sz="1600" dirty="0"/>
              <a:t> </a:t>
            </a:r>
            <a:r>
              <a:rPr lang="en-US" sz="1600" dirty="0" err="1"/>
              <a:t>nízké</a:t>
            </a:r>
            <a:r>
              <a:rPr lang="en-US" sz="1600" dirty="0"/>
              <a:t> </a:t>
            </a:r>
            <a:r>
              <a:rPr lang="en-US" sz="1600" dirty="0" err="1"/>
              <a:t>teplotě</a:t>
            </a:r>
            <a:r>
              <a:rPr lang="en-US" sz="1600" dirty="0"/>
              <a:t>, </a:t>
            </a:r>
            <a:r>
              <a:rPr lang="en-US" sz="1600" dirty="0" err="1"/>
              <a:t>mohou</a:t>
            </a:r>
            <a:r>
              <a:rPr lang="en-US" sz="1600" dirty="0"/>
              <a:t> </a:t>
            </a:r>
            <a:r>
              <a:rPr lang="en-US" sz="1600" dirty="0" err="1"/>
              <a:t>odolavat</a:t>
            </a:r>
            <a:r>
              <a:rPr lang="en-US" sz="1600" dirty="0"/>
              <a:t> </a:t>
            </a:r>
            <a:r>
              <a:rPr lang="en-US" sz="1600" dirty="0" err="1"/>
              <a:t>i</a:t>
            </a:r>
            <a:r>
              <a:rPr lang="en-US" sz="1600" dirty="0"/>
              <a:t> UV,....</a:t>
            </a:r>
          </a:p>
          <a:p>
            <a:r>
              <a:rPr lang="en-US" sz="1600" dirty="0" err="1"/>
              <a:t>plodnice</a:t>
            </a:r>
            <a:r>
              <a:rPr lang="en-US" sz="1600" dirty="0"/>
              <a:t> </a:t>
            </a:r>
            <a:r>
              <a:rPr lang="cs-CZ" sz="1600" dirty="0" smtClean="0"/>
              <a:t>-</a:t>
            </a:r>
            <a:r>
              <a:rPr lang="en-US" sz="1600" dirty="0" smtClean="0"/>
              <a:t> </a:t>
            </a:r>
            <a:r>
              <a:rPr lang="en-US" sz="1600" dirty="0" err="1"/>
              <a:t>pestré</a:t>
            </a:r>
            <a:r>
              <a:rPr lang="en-US" sz="1600" dirty="0"/>
              <a:t> </a:t>
            </a:r>
            <a:r>
              <a:rPr lang="en-US" sz="1600" dirty="0" err="1"/>
              <a:t>barvy</a:t>
            </a:r>
            <a:r>
              <a:rPr lang="en-US" sz="1600" dirty="0"/>
              <a:t> (</a:t>
            </a:r>
            <a:r>
              <a:rPr lang="en-US" sz="1600" dirty="0" err="1"/>
              <a:t>karoteny</a:t>
            </a:r>
            <a:r>
              <a:rPr lang="en-US" sz="1600" dirty="0"/>
              <a:t>)...</a:t>
            </a:r>
          </a:p>
          <a:p>
            <a:endParaRPr lang="cs-CZ" sz="16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7" y="3861048"/>
            <a:ext cx="3672407" cy="2698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256331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81314" y="188640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1600" b="1" i="1" dirty="0" err="1"/>
              <a:t>Rhodococcus</a:t>
            </a:r>
            <a:endParaRPr lang="cs-CZ" sz="1600" b="1" i="1" dirty="0"/>
          </a:p>
          <a:p>
            <a:r>
              <a:rPr lang="cs-CZ" sz="1600" dirty="0"/>
              <a:t>G+, někdy slabé </a:t>
            </a:r>
            <a:r>
              <a:rPr lang="cs-CZ" sz="1600" dirty="0" smtClean="0"/>
              <a:t>vzdušné hyfy</a:t>
            </a:r>
          </a:p>
          <a:p>
            <a:r>
              <a:rPr lang="cs-CZ" sz="1600" dirty="0" smtClean="0"/>
              <a:t>kolonie </a:t>
            </a:r>
            <a:r>
              <a:rPr lang="cs-CZ" sz="1600" dirty="0"/>
              <a:t>drsné, </a:t>
            </a:r>
            <a:r>
              <a:rPr lang="cs-CZ" sz="1600" dirty="0" smtClean="0"/>
              <a:t>hladké nebo mukózní</a:t>
            </a:r>
          </a:p>
          <a:p>
            <a:r>
              <a:rPr lang="cs-CZ" sz="1600" dirty="0" smtClean="0"/>
              <a:t>velice často pigmentované</a:t>
            </a:r>
            <a:endParaRPr lang="cs-CZ" sz="1600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560477"/>
            <a:ext cx="17145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6949" y="1587610"/>
            <a:ext cx="17145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1587610"/>
            <a:ext cx="17145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/>
          <p:cNvSpPr/>
          <p:nvPr/>
        </p:nvSpPr>
        <p:spPr>
          <a:xfrm>
            <a:off x="3611926" y="3302110"/>
            <a:ext cx="260930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400" i="1" dirty="0" err="1"/>
              <a:t>Rhodococcus</a:t>
            </a:r>
            <a:r>
              <a:rPr lang="cs-CZ" sz="1400" i="1" dirty="0"/>
              <a:t> </a:t>
            </a:r>
            <a:r>
              <a:rPr lang="cs-CZ" sz="1400" dirty="0" err="1"/>
              <a:t>sp</a:t>
            </a:r>
            <a:r>
              <a:rPr lang="cs-CZ" sz="1400" dirty="0"/>
              <a:t>. </a:t>
            </a:r>
            <a:r>
              <a:rPr lang="cs-CZ" sz="1400" i="1" dirty="0"/>
              <a:t>R. </a:t>
            </a:r>
            <a:r>
              <a:rPr lang="cs-CZ" sz="1400" i="1" dirty="0" err="1"/>
              <a:t>aetherivorans</a:t>
            </a:r>
            <a:endParaRPr lang="cs-CZ" sz="1400" dirty="0"/>
          </a:p>
        </p:txBody>
      </p:sp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4253984"/>
            <a:ext cx="1704975" cy="1704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5060" y="3733799"/>
            <a:ext cx="2472155" cy="24721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Obdélník 4"/>
          <p:cNvSpPr/>
          <p:nvPr/>
        </p:nvSpPr>
        <p:spPr>
          <a:xfrm>
            <a:off x="1259632" y="6205954"/>
            <a:ext cx="137486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400" i="1" dirty="0"/>
              <a:t>R. </a:t>
            </a:r>
            <a:r>
              <a:rPr lang="cs-CZ" sz="1400" i="1" dirty="0" err="1"/>
              <a:t>aetherivorans</a:t>
            </a:r>
            <a:endParaRPr lang="cs-CZ" sz="1400" dirty="0"/>
          </a:p>
        </p:txBody>
      </p:sp>
      <p:sp>
        <p:nvSpPr>
          <p:cNvPr id="6" name="Obdélník 5"/>
          <p:cNvSpPr/>
          <p:nvPr/>
        </p:nvSpPr>
        <p:spPr>
          <a:xfrm>
            <a:off x="6591300" y="6205954"/>
            <a:ext cx="113133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400" i="1" dirty="0"/>
              <a:t>R. ruber </a:t>
            </a:r>
            <a:r>
              <a:rPr lang="cs-CZ" sz="1400" dirty="0"/>
              <a:t>V49.</a:t>
            </a:r>
          </a:p>
        </p:txBody>
      </p:sp>
    </p:spTree>
    <p:extLst>
      <p:ext uri="{BB962C8B-B14F-4D97-AF65-F5344CB8AC3E}">
        <p14:creationId xmlns:p14="http://schemas.microsoft.com/office/powerpoint/2010/main" val="34142684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504" y="188640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1600" b="1" dirty="0"/>
              <a:t>Aktinomycety s </a:t>
            </a:r>
            <a:r>
              <a:rPr lang="cs-CZ" sz="1600" b="1" dirty="0" err="1"/>
              <a:t>multilokulárními</a:t>
            </a:r>
            <a:r>
              <a:rPr lang="cs-CZ" sz="1600" b="1" dirty="0"/>
              <a:t> </a:t>
            </a:r>
            <a:r>
              <a:rPr lang="cs-CZ" sz="1600" b="1" dirty="0" smtClean="0"/>
              <a:t>sporangii</a:t>
            </a:r>
          </a:p>
          <a:p>
            <a:pPr marL="0" indent="0">
              <a:buNone/>
            </a:pPr>
            <a:endParaRPr lang="cs-CZ" sz="1600" dirty="0"/>
          </a:p>
          <a:p>
            <a:r>
              <a:rPr lang="cs-CZ" sz="1600" dirty="0" smtClean="0"/>
              <a:t> </a:t>
            </a:r>
            <a:r>
              <a:rPr lang="cs-CZ" sz="1600" dirty="0"/>
              <a:t>netvoří </a:t>
            </a:r>
            <a:r>
              <a:rPr lang="cs-CZ" sz="1600" dirty="0" err="1" smtClean="0"/>
              <a:t>vz</a:t>
            </a:r>
            <a:r>
              <a:rPr lang="cs-CZ" sz="1600" dirty="0" err="1" smtClean="0"/>
              <a:t>d</a:t>
            </a:r>
            <a:r>
              <a:rPr lang="cs-CZ" sz="1600" dirty="0" smtClean="0"/>
              <a:t>. </a:t>
            </a:r>
            <a:r>
              <a:rPr lang="cs-CZ" sz="1600" dirty="0" err="1" smtClean="0"/>
              <a:t>myc</a:t>
            </a:r>
            <a:r>
              <a:rPr lang="cs-CZ" sz="1600" dirty="0" smtClean="0"/>
              <a:t>.</a:t>
            </a:r>
            <a:endParaRPr lang="cs-CZ" sz="1600" dirty="0"/>
          </a:p>
          <a:p>
            <a:r>
              <a:rPr lang="cs-CZ" sz="1600" dirty="0" smtClean="0"/>
              <a:t>pohyblivé </a:t>
            </a:r>
            <a:r>
              <a:rPr lang="cs-CZ" sz="1600" dirty="0"/>
              <a:t>i nepohyblivé spory</a:t>
            </a:r>
          </a:p>
          <a:p>
            <a:r>
              <a:rPr lang="cs-CZ" sz="1600" i="1" dirty="0" err="1" smtClean="0"/>
              <a:t>Geodermatophilus</a:t>
            </a:r>
            <a:r>
              <a:rPr lang="cs-CZ" sz="1600" i="1" dirty="0" smtClean="0"/>
              <a:t> </a:t>
            </a:r>
            <a:r>
              <a:rPr lang="cs-CZ" sz="1600" dirty="0"/>
              <a:t>– pokožka </a:t>
            </a:r>
            <a:r>
              <a:rPr lang="cs-CZ" sz="1600" dirty="0" smtClean="0"/>
              <a:t>savců, septa </a:t>
            </a:r>
            <a:r>
              <a:rPr lang="cs-CZ" sz="1600" dirty="0"/>
              <a:t>ve 3 rovinách</a:t>
            </a:r>
          </a:p>
          <a:p>
            <a:r>
              <a:rPr lang="cs-CZ" sz="1600" i="1" dirty="0" err="1" smtClean="0"/>
              <a:t>Frankia</a:t>
            </a:r>
            <a:r>
              <a:rPr lang="cs-CZ" sz="1600" i="1" dirty="0" smtClean="0"/>
              <a:t> </a:t>
            </a:r>
            <a:r>
              <a:rPr lang="cs-CZ" sz="1600" i="1" dirty="0"/>
              <a:t>– </a:t>
            </a:r>
            <a:r>
              <a:rPr lang="cs-CZ" sz="1600" dirty="0"/>
              <a:t>fixace vzdušného dusíku</a:t>
            </a:r>
          </a:p>
          <a:p>
            <a:r>
              <a:rPr lang="cs-CZ" sz="1600" dirty="0" smtClean="0"/>
              <a:t>nepravidelný </a:t>
            </a:r>
            <a:r>
              <a:rPr lang="cs-CZ" sz="1600" dirty="0"/>
              <a:t>tvar sporangií</a:t>
            </a:r>
          </a:p>
          <a:p>
            <a:r>
              <a:rPr lang="cs-CZ" sz="1600" dirty="0" smtClean="0"/>
              <a:t>kultivačně </a:t>
            </a:r>
            <a:r>
              <a:rPr lang="cs-CZ" sz="1600" dirty="0"/>
              <a:t>náročná</a:t>
            </a:r>
          </a:p>
          <a:p>
            <a:pPr marL="0" indent="0">
              <a:buNone/>
            </a:pPr>
            <a:endParaRPr lang="cs-CZ" sz="1600" dirty="0" smtClean="0"/>
          </a:p>
          <a:p>
            <a:pPr marL="0" indent="0">
              <a:buNone/>
            </a:pPr>
            <a:r>
              <a:rPr lang="cs-CZ" sz="1600" dirty="0" smtClean="0"/>
              <a:t>Hlízkovitá</a:t>
            </a:r>
            <a:r>
              <a:rPr lang="cs-CZ" sz="1600" dirty="0"/>
              <a:t> </a:t>
            </a:r>
            <a:r>
              <a:rPr lang="cs-CZ" sz="1600" dirty="0" smtClean="0"/>
              <a:t>sporangia</a:t>
            </a:r>
            <a:r>
              <a:rPr lang="cs-CZ" sz="1600" dirty="0"/>
              <a:t>:</a:t>
            </a:r>
          </a:p>
          <a:p>
            <a:r>
              <a:rPr lang="cs-CZ" sz="1600" dirty="0"/>
              <a:t>masa spor </a:t>
            </a:r>
            <a:r>
              <a:rPr lang="cs-CZ" sz="1600" dirty="0" smtClean="0"/>
              <a:t>je výsledkem dělení ve </a:t>
            </a:r>
            <a:r>
              <a:rPr lang="cs-CZ" sz="1600" dirty="0"/>
              <a:t>více rovinách</a:t>
            </a:r>
          </a:p>
          <a:p>
            <a:r>
              <a:rPr lang="cs-CZ" sz="1600" i="1" dirty="0" err="1"/>
              <a:t>Frankia</a:t>
            </a:r>
            <a:r>
              <a:rPr lang="cs-CZ" sz="1600" i="1" dirty="0"/>
              <a:t> </a:t>
            </a:r>
            <a:r>
              <a:rPr lang="cs-CZ" sz="1600" dirty="0" err="1"/>
              <a:t>sp</a:t>
            </a:r>
            <a:r>
              <a:rPr lang="cs-CZ" sz="1600" dirty="0" smtClean="0"/>
              <a:t>.</a:t>
            </a:r>
            <a:endParaRPr lang="cs-CZ" sz="16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7071" y="3720494"/>
            <a:ext cx="4069185" cy="3025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/>
          <p:cNvSpPr/>
          <p:nvPr/>
        </p:nvSpPr>
        <p:spPr>
          <a:xfrm>
            <a:off x="3419872" y="3717032"/>
            <a:ext cx="20796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 err="1">
                <a:solidFill>
                  <a:schemeClr val="bg1"/>
                </a:solidFill>
              </a:rPr>
              <a:t>Geodermatophilus</a:t>
            </a:r>
            <a:endParaRPr lang="cs-CZ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49572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188640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1700" b="1" i="1" dirty="0" err="1" smtClean="0"/>
              <a:t>Actinoplanes</a:t>
            </a:r>
            <a:endParaRPr lang="cs-CZ" sz="1700" b="1" i="1" dirty="0" smtClean="0"/>
          </a:p>
          <a:p>
            <a:pPr marL="0" indent="0">
              <a:buNone/>
            </a:pPr>
            <a:endParaRPr lang="cs-CZ" sz="1700" b="1" i="1" dirty="0"/>
          </a:p>
          <a:p>
            <a:r>
              <a:rPr lang="cs-CZ" sz="1700" dirty="0"/>
              <a:t>r</a:t>
            </a:r>
            <a:r>
              <a:rPr lang="cs-CZ" sz="1700" dirty="0" smtClean="0"/>
              <a:t>ůstový </a:t>
            </a:r>
            <a:r>
              <a:rPr lang="cs-CZ" sz="1700" dirty="0"/>
              <a:t>cyklus – střídání přisedlého a pohyblivého </a:t>
            </a:r>
            <a:r>
              <a:rPr lang="cs-CZ" sz="1700" dirty="0" smtClean="0"/>
              <a:t>stadia</a:t>
            </a:r>
            <a:endParaRPr lang="cs-CZ" sz="1700" dirty="0"/>
          </a:p>
          <a:p>
            <a:r>
              <a:rPr lang="cs-CZ" sz="1700" dirty="0"/>
              <a:t>adaptace na vodu</a:t>
            </a:r>
          </a:p>
          <a:p>
            <a:r>
              <a:rPr lang="cs-CZ" sz="1700" dirty="0" smtClean="0"/>
              <a:t>pohyblivé </a:t>
            </a:r>
            <a:r>
              <a:rPr lang="cs-CZ" sz="1700" dirty="0"/>
              <a:t>stadium – bičíkaté spory uvnitř kulatých nebo</a:t>
            </a:r>
          </a:p>
          <a:p>
            <a:r>
              <a:rPr lang="cs-CZ" sz="1700" dirty="0"/>
              <a:t>nepravidelných sporangií (voda)</a:t>
            </a:r>
          </a:p>
          <a:p>
            <a:r>
              <a:rPr lang="cs-CZ" sz="1700" dirty="0" smtClean="0"/>
              <a:t>netvoří </a:t>
            </a:r>
            <a:r>
              <a:rPr lang="cs-CZ" sz="1700" dirty="0"/>
              <a:t>vzdušné mycelium</a:t>
            </a:r>
          </a:p>
          <a:p>
            <a:r>
              <a:rPr lang="cs-CZ" sz="1700" i="1" dirty="0" err="1" smtClean="0"/>
              <a:t>Actinoplanes</a:t>
            </a:r>
            <a:r>
              <a:rPr lang="cs-CZ" sz="1700" i="1" dirty="0"/>
              <a:t>, </a:t>
            </a:r>
            <a:r>
              <a:rPr lang="cs-CZ" sz="1700" i="1" dirty="0" err="1"/>
              <a:t>Ampullariela</a:t>
            </a:r>
            <a:r>
              <a:rPr lang="cs-CZ" sz="1700" i="1" dirty="0"/>
              <a:t>, </a:t>
            </a:r>
            <a:r>
              <a:rPr lang="cs-CZ" sz="1700" i="1" dirty="0" err="1"/>
              <a:t>Micromonospora</a:t>
            </a:r>
            <a:endParaRPr lang="cs-CZ" sz="1700" i="1" dirty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9727" y="3212976"/>
            <a:ext cx="3616277" cy="2522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7" y="3212976"/>
            <a:ext cx="3378997" cy="2522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482172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66984" y="320768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1600" b="1" i="1" dirty="0" err="1"/>
              <a:t>Streptomycetaceae</a:t>
            </a:r>
            <a:endParaRPr lang="cs-CZ" sz="1600" b="1" i="1" dirty="0"/>
          </a:p>
          <a:p>
            <a:pPr marL="0" indent="0">
              <a:buNone/>
            </a:pPr>
            <a:endParaRPr lang="cs-CZ" sz="1600" dirty="0"/>
          </a:p>
          <a:p>
            <a:r>
              <a:rPr lang="cs-CZ" sz="1600" dirty="0"/>
              <a:t>n</a:t>
            </a:r>
            <a:r>
              <a:rPr lang="cs-CZ" sz="1600" dirty="0" smtClean="0"/>
              <a:t>ejpočetnější </a:t>
            </a:r>
            <a:r>
              <a:rPr lang="cs-CZ" sz="1600" dirty="0"/>
              <a:t>čeleď </a:t>
            </a:r>
            <a:r>
              <a:rPr lang="cs-CZ" sz="1600" dirty="0" smtClean="0"/>
              <a:t>aerobních aktinomycet</a:t>
            </a:r>
            <a:endParaRPr lang="cs-CZ" sz="1600" dirty="0"/>
          </a:p>
          <a:p>
            <a:r>
              <a:rPr lang="cs-CZ" sz="1600" dirty="0"/>
              <a:t>r</a:t>
            </a:r>
            <a:r>
              <a:rPr lang="cs-CZ" sz="1600" dirty="0" smtClean="0"/>
              <a:t>ozsáhlé </a:t>
            </a:r>
            <a:r>
              <a:rPr lang="cs-CZ" sz="1600" dirty="0"/>
              <a:t>vzdušné mycelium </a:t>
            </a:r>
            <a:r>
              <a:rPr lang="cs-CZ" sz="1600" dirty="0" smtClean="0"/>
              <a:t>s řetízky </a:t>
            </a:r>
            <a:r>
              <a:rPr lang="cs-CZ" sz="1600" dirty="0"/>
              <a:t>exospor</a:t>
            </a:r>
          </a:p>
          <a:p>
            <a:r>
              <a:rPr lang="cs-CZ" sz="1600" dirty="0"/>
              <a:t>p</a:t>
            </a:r>
            <a:r>
              <a:rPr lang="cs-CZ" sz="1600" dirty="0" smtClean="0"/>
              <a:t>rodukce </a:t>
            </a:r>
            <a:r>
              <a:rPr lang="cs-CZ" sz="1600" dirty="0"/>
              <a:t>ATB, </a:t>
            </a:r>
            <a:r>
              <a:rPr lang="cs-CZ" sz="1600" dirty="0" smtClean="0"/>
              <a:t>antifungálních a </a:t>
            </a:r>
            <a:r>
              <a:rPr lang="cs-CZ" sz="1600" dirty="0" err="1"/>
              <a:t>antitumorálních</a:t>
            </a:r>
            <a:r>
              <a:rPr lang="cs-CZ" sz="1600" dirty="0"/>
              <a:t> látek</a:t>
            </a: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155195" y="2995922"/>
            <a:ext cx="2730202" cy="3752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19336" y="2157128"/>
            <a:ext cx="2730202" cy="3689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7415849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188640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sz="1600" dirty="0"/>
          </a:p>
          <a:p>
            <a:pPr marL="0" indent="0">
              <a:buNone/>
            </a:pPr>
            <a:r>
              <a:rPr lang="cs-CZ" sz="1600" b="1" i="1" dirty="0" err="1"/>
              <a:t>Streptomyces</a:t>
            </a:r>
            <a:endParaRPr lang="cs-CZ" sz="1600" b="1" i="1" dirty="0"/>
          </a:p>
          <a:p>
            <a:r>
              <a:rPr lang="cs-CZ" sz="1600" dirty="0" err="1"/>
              <a:t>g</a:t>
            </a:r>
            <a:r>
              <a:rPr lang="cs-CZ" sz="1600" dirty="0" err="1" smtClean="0"/>
              <a:t>rampozitivní</a:t>
            </a:r>
            <a:endParaRPr lang="cs-CZ" sz="1600" dirty="0"/>
          </a:p>
          <a:p>
            <a:r>
              <a:rPr lang="cs-CZ" sz="1600" dirty="0" smtClean="0"/>
              <a:t> </a:t>
            </a:r>
            <a:r>
              <a:rPr lang="cs-CZ" sz="1600" dirty="0" err="1" smtClean="0"/>
              <a:t>buň</a:t>
            </a:r>
            <a:r>
              <a:rPr lang="cs-CZ" sz="1600" dirty="0" smtClean="0"/>
              <a:t>. stěna obsahuje  L-</a:t>
            </a:r>
            <a:r>
              <a:rPr lang="cs-CZ" sz="1600" dirty="0" err="1" smtClean="0"/>
              <a:t>diaminopimelovou</a:t>
            </a:r>
            <a:r>
              <a:rPr lang="cs-CZ" sz="1600" dirty="0" smtClean="0"/>
              <a:t> kyselinu </a:t>
            </a:r>
            <a:r>
              <a:rPr lang="cs-CZ" sz="1600" dirty="0"/>
              <a:t>a glycin</a:t>
            </a:r>
          </a:p>
          <a:p>
            <a:r>
              <a:rPr lang="pl-PL" sz="1600" dirty="0"/>
              <a:t>v</a:t>
            </a:r>
            <a:r>
              <a:rPr lang="pl-PL" sz="1600" dirty="0" smtClean="0"/>
              <a:t>lákna </a:t>
            </a:r>
            <a:r>
              <a:rPr lang="pl-PL" sz="1600" dirty="0"/>
              <a:t>tvoří struktury podobné sklerociím, </a:t>
            </a:r>
            <a:r>
              <a:rPr lang="pl-PL" sz="1600" dirty="0" smtClean="0"/>
              <a:t>sporangiím, </a:t>
            </a:r>
            <a:r>
              <a:rPr lang="cs-CZ" sz="1600" dirty="0" err="1" smtClean="0"/>
              <a:t>synematům</a:t>
            </a:r>
            <a:endParaRPr lang="cs-CZ" sz="1600" dirty="0"/>
          </a:p>
          <a:p>
            <a:r>
              <a:rPr lang="cs-CZ" sz="1600" dirty="0"/>
              <a:t>k</a:t>
            </a:r>
            <a:r>
              <a:rPr lang="cs-CZ" sz="1600" dirty="0" smtClean="0"/>
              <a:t>olonie </a:t>
            </a:r>
            <a:r>
              <a:rPr lang="cs-CZ" sz="1600" dirty="0"/>
              <a:t>hladké, později zrnité, práškovité nebo sametové</a:t>
            </a:r>
          </a:p>
          <a:p>
            <a:r>
              <a:rPr lang="cs-CZ" sz="1600" dirty="0"/>
              <a:t>j</a:t>
            </a:r>
            <a:r>
              <a:rPr lang="cs-CZ" sz="1600" dirty="0" smtClean="0"/>
              <a:t>ako </a:t>
            </a:r>
            <a:r>
              <a:rPr lang="cs-CZ" sz="1600" dirty="0"/>
              <a:t>zdroj uhlíku využívají široké spektrum organických látek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229" y="2852936"/>
            <a:ext cx="4970172" cy="32265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118534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404664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1600" b="1" dirty="0"/>
              <a:t>Růstové cykly vedoucí ke </a:t>
            </a:r>
            <a:r>
              <a:rPr lang="cs-CZ" sz="1600" b="1" dirty="0" smtClean="0"/>
              <a:t>vzniku diferencovaných populací - sinice</a:t>
            </a:r>
            <a:endParaRPr lang="cs-CZ" sz="1600" b="1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150332"/>
            <a:ext cx="6201519" cy="5045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bdélník 3"/>
          <p:cNvSpPr/>
          <p:nvPr/>
        </p:nvSpPr>
        <p:spPr>
          <a:xfrm>
            <a:off x="3635896" y="6282365"/>
            <a:ext cx="315613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</a:pPr>
            <a:r>
              <a:rPr lang="cs-CZ" sz="1600" dirty="0">
                <a:solidFill>
                  <a:prstClr val="black"/>
                </a:solidFill>
              </a:rPr>
              <a:t>http://www.sinicearasy.cz/</a:t>
            </a:r>
            <a:endParaRPr lang="cs-CZ" sz="1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920040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504" y="188640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1700" b="1" dirty="0" smtClean="0"/>
              <a:t>Sinice – </a:t>
            </a:r>
            <a:r>
              <a:rPr lang="cs-CZ" sz="1700" b="1" i="1" dirty="0" err="1" smtClean="0"/>
              <a:t>Cyanobacteria</a:t>
            </a:r>
            <a:endParaRPr lang="cs-CZ" sz="1700" b="1" i="1" dirty="0" smtClean="0"/>
          </a:p>
          <a:p>
            <a:pPr marL="0" indent="0">
              <a:buNone/>
            </a:pPr>
            <a:endParaRPr lang="cs-CZ" sz="1700" b="1" i="1" dirty="0"/>
          </a:p>
          <a:p>
            <a:r>
              <a:rPr lang="cs-CZ" sz="1700" dirty="0"/>
              <a:t>d</a:t>
            </a:r>
            <a:r>
              <a:rPr lang="cs-CZ" sz="1700" dirty="0" smtClean="0"/>
              <a:t>robné</a:t>
            </a:r>
            <a:r>
              <a:rPr lang="cs-CZ" sz="1700" dirty="0"/>
              <a:t>, jednoduché autotrofní prokaryotické </a:t>
            </a:r>
            <a:r>
              <a:rPr lang="cs-CZ" sz="1700" dirty="0" smtClean="0"/>
              <a:t>organismy</a:t>
            </a:r>
            <a:endParaRPr lang="cs-CZ" sz="1700" dirty="0"/>
          </a:p>
          <a:p>
            <a:r>
              <a:rPr lang="cs-CZ" sz="1700" dirty="0"/>
              <a:t>e</a:t>
            </a:r>
            <a:r>
              <a:rPr lang="cs-CZ" sz="1700" dirty="0" smtClean="0"/>
              <a:t>volučně </a:t>
            </a:r>
            <a:r>
              <a:rPr lang="cs-CZ" sz="1700" dirty="0"/>
              <a:t>velice staré.</a:t>
            </a:r>
          </a:p>
          <a:p>
            <a:r>
              <a:rPr lang="cs-CZ" sz="1700" dirty="0" smtClean="0"/>
              <a:t>schopné </a:t>
            </a:r>
            <a:r>
              <a:rPr lang="cs-CZ" sz="1700" dirty="0"/>
              <a:t>žít téměř ve všech biotopech na zeměkouli.</a:t>
            </a:r>
          </a:p>
          <a:p>
            <a:r>
              <a:rPr lang="cs-CZ" sz="1700" dirty="0" smtClean="0"/>
              <a:t>cca</a:t>
            </a:r>
            <a:r>
              <a:rPr lang="cs-CZ" sz="1700" dirty="0" smtClean="0"/>
              <a:t> </a:t>
            </a:r>
            <a:r>
              <a:rPr lang="cs-CZ" sz="1700" dirty="0"/>
              <a:t>8000 druhů</a:t>
            </a:r>
          </a:p>
          <a:p>
            <a:r>
              <a:rPr lang="pl-PL" sz="1700" dirty="0"/>
              <a:t>n</a:t>
            </a:r>
            <a:r>
              <a:rPr lang="pl-PL" sz="1700" dirty="0" smtClean="0"/>
              <a:t>ázev </a:t>
            </a:r>
            <a:r>
              <a:rPr lang="pl-PL" sz="1700" dirty="0"/>
              <a:t>sinice pochází z termínu “sinný” = </a:t>
            </a:r>
            <a:r>
              <a:rPr lang="pl-PL" sz="1700" dirty="0" smtClean="0"/>
              <a:t>modrý (lat.</a:t>
            </a:r>
            <a:r>
              <a:rPr lang="cs-CZ" sz="1700" dirty="0" err="1" smtClean="0"/>
              <a:t>cyanos</a:t>
            </a:r>
            <a:r>
              <a:rPr lang="cs-CZ" sz="1700" dirty="0" smtClean="0"/>
              <a:t>)</a:t>
            </a:r>
            <a:endParaRPr lang="cs-CZ" sz="17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636912"/>
            <a:ext cx="4833633" cy="36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392049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7536" y="1528744"/>
            <a:ext cx="3629631" cy="30243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bdélník 3"/>
          <p:cNvSpPr/>
          <p:nvPr/>
        </p:nvSpPr>
        <p:spPr>
          <a:xfrm>
            <a:off x="216024" y="116632"/>
            <a:ext cx="4572000" cy="526297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sz="1600" b="1" dirty="0" smtClean="0"/>
              <a:t>Morfologie buněk sinic</a:t>
            </a:r>
          </a:p>
          <a:p>
            <a:endParaRPr lang="cs-CZ" sz="1600" b="1" dirty="0"/>
          </a:p>
          <a:p>
            <a:endParaRPr lang="cs-CZ" sz="16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G-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 smtClean="0"/>
              <a:t>bu</a:t>
            </a:r>
            <a:r>
              <a:rPr lang="cs-CZ" sz="1600" dirty="0" smtClean="0"/>
              <a:t>ň</a:t>
            </a:r>
            <a:r>
              <a:rPr lang="en-US" sz="1600" dirty="0" err="1" smtClean="0"/>
              <a:t>ky</a:t>
            </a:r>
            <a:r>
              <a:rPr lang="en-US" sz="1600" dirty="0" smtClean="0"/>
              <a:t> </a:t>
            </a:r>
            <a:r>
              <a:rPr lang="en-US" sz="1600" dirty="0" err="1"/>
              <a:t>jsou</a:t>
            </a:r>
            <a:r>
              <a:rPr lang="en-US" sz="1600" dirty="0"/>
              <a:t> </a:t>
            </a:r>
            <a:r>
              <a:rPr lang="en-US" sz="1600" dirty="0" err="1"/>
              <a:t>polyploidní</a:t>
            </a:r>
            <a:r>
              <a:rPr lang="en-US" sz="1600" dirty="0"/>
              <a:t> </a:t>
            </a:r>
            <a:endParaRPr lang="cs-CZ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smtClean="0"/>
              <a:t>DNA</a:t>
            </a:r>
            <a:r>
              <a:rPr lang="en-US" sz="1600" dirty="0" smtClean="0"/>
              <a:t> </a:t>
            </a:r>
            <a:r>
              <a:rPr lang="en-US" sz="1600" dirty="0"/>
              <a:t>je v </a:t>
            </a:r>
            <a:r>
              <a:rPr lang="en-US" sz="1600" dirty="0" err="1" smtClean="0"/>
              <a:t>jedn</a:t>
            </a:r>
            <a:r>
              <a:rPr lang="cs-CZ" sz="1600" dirty="0" smtClean="0"/>
              <a:t>é</a:t>
            </a:r>
            <a:r>
              <a:rPr lang="en-US" sz="1600" dirty="0" smtClean="0"/>
              <a:t> </a:t>
            </a:r>
            <a:r>
              <a:rPr lang="en-US" sz="1600" dirty="0" err="1" smtClean="0"/>
              <a:t>bu</a:t>
            </a:r>
            <a:r>
              <a:rPr lang="cs-CZ" sz="1600" dirty="0" smtClean="0"/>
              <a:t>ň</a:t>
            </a:r>
            <a:r>
              <a:rPr lang="en-US" sz="1600" dirty="0" err="1" smtClean="0"/>
              <a:t>ce</a:t>
            </a:r>
            <a:r>
              <a:rPr lang="en-US" sz="1600" dirty="0" smtClean="0"/>
              <a:t> </a:t>
            </a:r>
            <a:r>
              <a:rPr lang="en-US" sz="1600" dirty="0"/>
              <a:t>v </a:t>
            </a:r>
            <a:r>
              <a:rPr lang="en-US" sz="1600" dirty="0" smtClean="0"/>
              <a:t>n</a:t>
            </a:r>
            <a:r>
              <a:rPr lang="cs-CZ" sz="1600" dirty="0" smtClean="0"/>
              <a:t>ě</a:t>
            </a:r>
            <a:r>
              <a:rPr lang="en-US" sz="1600" dirty="0" err="1" smtClean="0"/>
              <a:t>kolika</a:t>
            </a:r>
            <a:r>
              <a:rPr lang="en-US" sz="1600" dirty="0" smtClean="0"/>
              <a:t> </a:t>
            </a:r>
            <a:r>
              <a:rPr lang="en-US" sz="1600" dirty="0" err="1" smtClean="0"/>
              <a:t>kopiích</a:t>
            </a:r>
            <a:r>
              <a:rPr lang="en-US" sz="1600" dirty="0" smtClean="0"/>
              <a:t> </a:t>
            </a:r>
            <a:endParaRPr lang="en-US" sz="1600" dirty="0"/>
          </a:p>
          <a:p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smtClean="0"/>
              <a:t>mají </a:t>
            </a:r>
            <a:r>
              <a:rPr lang="en-US" sz="1600" dirty="0" err="1" smtClean="0"/>
              <a:t>tylakoidy</a:t>
            </a:r>
            <a:r>
              <a:rPr lang="en-US" sz="1600" dirty="0" smtClean="0"/>
              <a:t>- </a:t>
            </a:r>
            <a:r>
              <a:rPr lang="en-US" sz="1600" dirty="0" err="1" smtClean="0"/>
              <a:t>fotosyntetick</a:t>
            </a:r>
            <a:r>
              <a:rPr lang="cs-CZ" sz="1600" dirty="0" smtClean="0"/>
              <a:t>ý</a:t>
            </a:r>
            <a:r>
              <a:rPr lang="en-US" sz="1600" dirty="0" smtClean="0"/>
              <a:t> </a:t>
            </a:r>
            <a:r>
              <a:rPr lang="en-US" sz="1600" dirty="0" err="1" smtClean="0"/>
              <a:t>apar</a:t>
            </a:r>
            <a:r>
              <a:rPr lang="cs-CZ" sz="1600" dirty="0" smtClean="0"/>
              <a:t>á</a:t>
            </a:r>
            <a:r>
              <a:rPr lang="en-US" sz="1600" dirty="0" smtClean="0"/>
              <a:t>t </a:t>
            </a:r>
            <a:r>
              <a:rPr lang="en-US" sz="1600" dirty="0"/>
              <a:t>(</a:t>
            </a:r>
            <a:r>
              <a:rPr lang="en-US" sz="1600" dirty="0" err="1"/>
              <a:t>chlorofyl</a:t>
            </a:r>
            <a:r>
              <a:rPr lang="en-US" sz="1600" dirty="0"/>
              <a:t> A, A+B </a:t>
            </a:r>
            <a:r>
              <a:rPr lang="en-US" sz="1600" dirty="0" err="1"/>
              <a:t>karoten</a:t>
            </a:r>
            <a:r>
              <a:rPr lang="en-US" sz="1600" dirty="0"/>
              <a:t>, </a:t>
            </a:r>
            <a:r>
              <a:rPr lang="en-US" sz="1600" dirty="0" err="1"/>
              <a:t>xantofyly</a:t>
            </a:r>
            <a:r>
              <a:rPr lang="en-US" sz="1600" dirty="0"/>
              <a:t>) </a:t>
            </a:r>
          </a:p>
          <a:p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/>
              <a:t>na</a:t>
            </a:r>
            <a:r>
              <a:rPr lang="en-US" sz="1600" dirty="0"/>
              <a:t> </a:t>
            </a:r>
            <a:r>
              <a:rPr lang="en-US" sz="1600" dirty="0" err="1"/>
              <a:t>povrchu</a:t>
            </a:r>
            <a:r>
              <a:rPr lang="en-US" sz="1600" dirty="0"/>
              <a:t> </a:t>
            </a:r>
            <a:r>
              <a:rPr lang="en-US" sz="1600" dirty="0" err="1"/>
              <a:t>tylakoidu</a:t>
            </a:r>
            <a:r>
              <a:rPr lang="en-US" sz="1600" dirty="0"/>
              <a:t> </a:t>
            </a:r>
            <a:r>
              <a:rPr lang="en-US" sz="1600" dirty="0" err="1"/>
              <a:t>jsou</a:t>
            </a:r>
            <a:r>
              <a:rPr lang="en-US" sz="1600" dirty="0"/>
              <a:t> </a:t>
            </a:r>
            <a:r>
              <a:rPr lang="en-US" sz="1600" dirty="0" err="1"/>
              <a:t>fykobilizomy</a:t>
            </a:r>
            <a:r>
              <a:rPr lang="en-US" sz="1600" dirty="0"/>
              <a:t> </a:t>
            </a:r>
            <a:endParaRPr lang="cs-CZ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p</a:t>
            </a:r>
            <a:r>
              <a:rPr lang="cs-CZ" sz="1600" dirty="0" err="1" smtClean="0"/>
              <a:t>řijímaí</a:t>
            </a:r>
            <a:r>
              <a:rPr lang="cs-CZ" sz="1600" dirty="0" smtClean="0"/>
              <a:t> záření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err="1" smtClean="0"/>
              <a:t>obs</a:t>
            </a:r>
            <a:r>
              <a:rPr lang="cs-CZ" sz="1600" dirty="0" smtClean="0"/>
              <a:t>. </a:t>
            </a:r>
            <a:r>
              <a:rPr lang="en-US" sz="1600" dirty="0" err="1" smtClean="0"/>
              <a:t>barviva</a:t>
            </a:r>
            <a:r>
              <a:rPr lang="en-US" sz="1600" dirty="0" smtClean="0"/>
              <a:t> </a:t>
            </a:r>
            <a:r>
              <a:rPr lang="cs-CZ" sz="1600" dirty="0" smtClean="0"/>
              <a:t>- </a:t>
            </a:r>
            <a:r>
              <a:rPr lang="en-US" sz="1600" dirty="0" err="1" smtClean="0"/>
              <a:t>fykobiliny</a:t>
            </a:r>
            <a:r>
              <a:rPr lang="en-US" sz="1600" dirty="0" smtClean="0"/>
              <a:t> </a:t>
            </a:r>
            <a:r>
              <a:rPr lang="en-US" sz="1600" dirty="0"/>
              <a:t>(</a:t>
            </a:r>
            <a:r>
              <a:rPr lang="en-US" sz="1600" dirty="0" err="1"/>
              <a:t>dva</a:t>
            </a:r>
            <a:r>
              <a:rPr lang="en-US" sz="1600" dirty="0"/>
              <a:t> </a:t>
            </a:r>
            <a:r>
              <a:rPr lang="en-US" sz="1600" dirty="0" err="1" smtClean="0"/>
              <a:t>modr</a:t>
            </a:r>
            <a:r>
              <a:rPr lang="cs-CZ" sz="1600" dirty="0" smtClean="0"/>
              <a:t>é</a:t>
            </a:r>
            <a:r>
              <a:rPr lang="en-US" sz="1600" dirty="0" smtClean="0"/>
              <a:t>, </a:t>
            </a:r>
            <a:r>
              <a:rPr lang="en-US" sz="1600" dirty="0" err="1"/>
              <a:t>jeden</a:t>
            </a:r>
            <a:r>
              <a:rPr lang="en-US" sz="1600" dirty="0"/>
              <a:t> </a:t>
            </a:r>
            <a:r>
              <a:rPr lang="cs-CZ" sz="1600" dirty="0" err="1" smtClean="0"/>
              <a:t>červvený</a:t>
            </a:r>
            <a:r>
              <a:rPr lang="en-US" sz="1600" dirty="0" smtClean="0"/>
              <a:t>)</a:t>
            </a:r>
            <a:endParaRPr lang="cs-CZ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 smtClean="0"/>
              <a:t>umo</a:t>
            </a:r>
            <a:r>
              <a:rPr lang="cs-CZ" sz="1600" dirty="0" err="1" smtClean="0"/>
              <a:t>ž</a:t>
            </a:r>
            <a:r>
              <a:rPr lang="cs-CZ" sz="1600" dirty="0" err="1"/>
              <a:t>ň</a:t>
            </a:r>
            <a:r>
              <a:rPr lang="en-US" sz="1600" dirty="0" err="1" smtClean="0"/>
              <a:t>uj</a:t>
            </a:r>
            <a:r>
              <a:rPr lang="cs-CZ" sz="1600" dirty="0" smtClean="0"/>
              <a:t>í</a:t>
            </a:r>
            <a:r>
              <a:rPr lang="en-US" sz="1600" dirty="0" smtClean="0"/>
              <a:t> p</a:t>
            </a:r>
            <a:r>
              <a:rPr lang="cs-CZ" sz="1600" dirty="0" smtClean="0"/>
              <a:t>ří</a:t>
            </a:r>
            <a:r>
              <a:rPr lang="en-US" sz="1600" dirty="0" err="1" smtClean="0"/>
              <a:t>jem</a:t>
            </a:r>
            <a:r>
              <a:rPr lang="en-US" sz="1600" dirty="0" smtClean="0"/>
              <a:t> </a:t>
            </a:r>
            <a:r>
              <a:rPr lang="en-US" sz="1600" dirty="0" err="1" smtClean="0"/>
              <a:t>sv</a:t>
            </a:r>
            <a:r>
              <a:rPr lang="cs-CZ" sz="1600" dirty="0" smtClean="0"/>
              <a:t>ě</a:t>
            </a:r>
            <a:r>
              <a:rPr lang="en-US" sz="1600" dirty="0" err="1" smtClean="0"/>
              <a:t>tla</a:t>
            </a:r>
            <a:r>
              <a:rPr lang="en-US" sz="1600" dirty="0" smtClean="0"/>
              <a:t> </a:t>
            </a:r>
            <a:r>
              <a:rPr lang="en-US" sz="1600" dirty="0" err="1"/>
              <a:t>i</a:t>
            </a:r>
            <a:r>
              <a:rPr lang="en-US" sz="1600" dirty="0"/>
              <a:t> </a:t>
            </a:r>
            <a:r>
              <a:rPr lang="en-US" sz="1600" dirty="0" err="1"/>
              <a:t>ve</a:t>
            </a:r>
            <a:r>
              <a:rPr lang="en-US" sz="1600" dirty="0"/>
              <a:t> </a:t>
            </a:r>
            <a:r>
              <a:rPr lang="en-US" sz="1600" dirty="0" err="1" smtClean="0"/>
              <a:t>velk</a:t>
            </a:r>
            <a:r>
              <a:rPr lang="cs-CZ" sz="1600" dirty="0" smtClean="0"/>
              <a:t>ý</a:t>
            </a:r>
            <a:r>
              <a:rPr lang="en-US" sz="1600" dirty="0" err="1" smtClean="0"/>
              <a:t>ch</a:t>
            </a:r>
            <a:r>
              <a:rPr lang="en-US" sz="1600" dirty="0" smtClean="0"/>
              <a:t> </a:t>
            </a:r>
            <a:r>
              <a:rPr lang="en-US" sz="1600" dirty="0" err="1" smtClean="0"/>
              <a:t>hloubk</a:t>
            </a:r>
            <a:r>
              <a:rPr lang="cs-CZ" sz="1600" dirty="0" smtClean="0"/>
              <a:t>á</a:t>
            </a:r>
            <a:r>
              <a:rPr lang="en-US" sz="1600" dirty="0" err="1" smtClean="0"/>
              <a:t>ch</a:t>
            </a:r>
            <a:r>
              <a:rPr lang="en-US" sz="1600" dirty="0"/>
              <a:t>, </a:t>
            </a:r>
            <a:r>
              <a:rPr lang="en-US" sz="1600" dirty="0" err="1" smtClean="0"/>
              <a:t>jeskyn</a:t>
            </a:r>
            <a:r>
              <a:rPr lang="cs-CZ" sz="1600" dirty="0" smtClean="0"/>
              <a:t>í</a:t>
            </a:r>
            <a:r>
              <a:rPr lang="en-US" sz="1600" dirty="0" err="1" smtClean="0"/>
              <a:t>ch</a:t>
            </a:r>
            <a:r>
              <a:rPr lang="cs-CZ" sz="1600" dirty="0" smtClean="0"/>
              <a:t>…</a:t>
            </a:r>
            <a:endParaRPr lang="en-US" sz="1600" dirty="0"/>
          </a:p>
          <a:p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err="1" smtClean="0"/>
              <a:t>obs</a:t>
            </a:r>
            <a:r>
              <a:rPr lang="cs-CZ" sz="1600" dirty="0" smtClean="0"/>
              <a:t>. </a:t>
            </a:r>
            <a:r>
              <a:rPr lang="en-US" sz="1600" dirty="0" err="1" smtClean="0"/>
              <a:t>karboxyzom</a:t>
            </a:r>
            <a:r>
              <a:rPr lang="en-US" sz="1600" dirty="0" smtClean="0"/>
              <a:t> </a:t>
            </a:r>
            <a:r>
              <a:rPr lang="en-US" sz="1600" dirty="0"/>
              <a:t>- </a:t>
            </a:r>
            <a:r>
              <a:rPr lang="en-US" sz="1600" dirty="0" err="1"/>
              <a:t>obshuje</a:t>
            </a:r>
            <a:r>
              <a:rPr lang="en-US" sz="1600" dirty="0"/>
              <a:t> </a:t>
            </a:r>
            <a:r>
              <a:rPr lang="en-US" sz="1600" dirty="0" smtClean="0"/>
              <a:t>RUBISCO</a:t>
            </a:r>
            <a:endParaRPr lang="cs-CZ" sz="1600" dirty="0" smtClean="0"/>
          </a:p>
          <a:p>
            <a:r>
              <a:rPr lang="en-US" sz="1600" dirty="0" smtClean="0"/>
              <a:t> </a:t>
            </a:r>
            <a:r>
              <a:rPr lang="en-US" sz="1600" dirty="0"/>
              <a:t>(</a:t>
            </a:r>
            <a:r>
              <a:rPr lang="en-US" sz="1600" dirty="0" err="1"/>
              <a:t>enzym</a:t>
            </a:r>
            <a:r>
              <a:rPr lang="en-US" sz="1600" dirty="0"/>
              <a:t> </a:t>
            </a:r>
            <a:r>
              <a:rPr lang="cs-CZ" sz="1600" dirty="0" smtClean="0"/>
              <a:t>pro </a:t>
            </a:r>
            <a:r>
              <a:rPr lang="en-US" sz="1600" dirty="0" err="1" smtClean="0"/>
              <a:t>fixaci</a:t>
            </a:r>
            <a:r>
              <a:rPr lang="en-US" sz="1600" dirty="0" smtClean="0"/>
              <a:t> </a:t>
            </a:r>
            <a:r>
              <a:rPr lang="en-US" sz="1600" dirty="0"/>
              <a:t>CO2 v </a:t>
            </a:r>
            <a:r>
              <a:rPr lang="en-US" sz="1600" dirty="0" err="1" smtClean="0"/>
              <a:t>calvinov</a:t>
            </a:r>
            <a:r>
              <a:rPr lang="cs-CZ" sz="1600" dirty="0" smtClean="0"/>
              <a:t>ě</a:t>
            </a:r>
            <a:r>
              <a:rPr lang="en-US" sz="1600" dirty="0" smtClean="0"/>
              <a:t> </a:t>
            </a:r>
            <a:r>
              <a:rPr lang="en-US" sz="1600" dirty="0" err="1"/>
              <a:t>cyklu</a:t>
            </a:r>
            <a:r>
              <a:rPr lang="en-US" sz="1600" dirty="0" smtClean="0"/>
              <a:t>)</a:t>
            </a:r>
            <a:endParaRPr lang="en-US" sz="1600" dirty="0"/>
          </a:p>
          <a:p>
            <a:endParaRPr lang="en-US" sz="1600" dirty="0"/>
          </a:p>
          <a:p>
            <a:r>
              <a:rPr lang="en-US" sz="1600" dirty="0" smtClean="0"/>
              <a:t> 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69105600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107504" y="116632"/>
            <a:ext cx="9036496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1600" dirty="0" err="1"/>
              <a:t>Heterocyty</a:t>
            </a:r>
            <a:r>
              <a:rPr lang="cs-CZ" sz="1600" dirty="0"/>
              <a:t> </a:t>
            </a:r>
            <a:endParaRPr lang="cs-CZ" sz="1600" dirty="0"/>
          </a:p>
          <a:p>
            <a:r>
              <a:rPr lang="cs-CZ" sz="1600" dirty="0" smtClean="0"/>
              <a:t>tlustostěnné </a:t>
            </a:r>
            <a:r>
              <a:rPr lang="cs-CZ" sz="1600" dirty="0"/>
              <a:t>buňky, větší než buňky </a:t>
            </a:r>
            <a:r>
              <a:rPr lang="cs-CZ" sz="1600" dirty="0" smtClean="0"/>
              <a:t>vegetativní</a:t>
            </a:r>
          </a:p>
          <a:p>
            <a:r>
              <a:rPr lang="cs-CZ" sz="1600" dirty="0" smtClean="0"/>
              <a:t>v </a:t>
            </a:r>
            <a:r>
              <a:rPr lang="cs-CZ" sz="1600" dirty="0" smtClean="0"/>
              <a:t>optickém </a:t>
            </a:r>
            <a:r>
              <a:rPr lang="cs-CZ" sz="1600" dirty="0"/>
              <a:t>mikroskopu se jejich obsah jeví jako prázdný, </a:t>
            </a:r>
            <a:r>
              <a:rPr lang="cs-CZ" sz="1600" dirty="0" smtClean="0"/>
              <a:t>ale </a:t>
            </a:r>
            <a:r>
              <a:rPr lang="cs-CZ" sz="1600" dirty="0" err="1" smtClean="0"/>
              <a:t>fotosystém</a:t>
            </a:r>
            <a:r>
              <a:rPr lang="cs-CZ" sz="1600" dirty="0" smtClean="0"/>
              <a:t> </a:t>
            </a:r>
            <a:r>
              <a:rPr lang="cs-CZ" sz="1600" dirty="0"/>
              <a:t>I </a:t>
            </a:r>
            <a:r>
              <a:rPr lang="cs-CZ" sz="1600" dirty="0"/>
              <a:t>v nich funguje</a:t>
            </a:r>
          </a:p>
          <a:p>
            <a:pPr marL="0" indent="0">
              <a:buNone/>
            </a:pPr>
            <a:r>
              <a:rPr lang="cs-CZ" sz="1600" dirty="0"/>
              <a:t> </a:t>
            </a:r>
            <a:r>
              <a:rPr lang="cs-CZ" sz="1600" dirty="0" smtClean="0"/>
              <a:t>       </a:t>
            </a:r>
            <a:r>
              <a:rPr lang="cs-CZ" sz="1600" dirty="0" smtClean="0"/>
              <a:t>(</a:t>
            </a:r>
            <a:r>
              <a:rPr lang="cs-CZ" sz="1600" dirty="0"/>
              <a:t>tj. ten, co nedělá kyslík) </a:t>
            </a:r>
            <a:endParaRPr lang="cs-CZ" sz="1600" dirty="0" smtClean="0"/>
          </a:p>
          <a:p>
            <a:r>
              <a:rPr lang="cs-CZ" sz="1600" dirty="0" smtClean="0"/>
              <a:t>v</a:t>
            </a:r>
            <a:r>
              <a:rPr lang="cs-CZ" sz="1600" dirty="0" smtClean="0"/>
              <a:t>znikají z vegetativních buněk</a:t>
            </a:r>
          </a:p>
          <a:p>
            <a:r>
              <a:rPr lang="cs-CZ" sz="1600" dirty="0"/>
              <a:t>z</a:t>
            </a:r>
            <a:r>
              <a:rPr lang="cs-CZ" sz="1600" dirty="0" smtClean="0"/>
              <a:t>a </a:t>
            </a:r>
            <a:r>
              <a:rPr lang="cs-CZ" sz="1600" dirty="0"/>
              <a:t>účasti </a:t>
            </a:r>
            <a:r>
              <a:rPr lang="cs-CZ" sz="1600" dirty="0" err="1"/>
              <a:t>nitrogenázy</a:t>
            </a:r>
            <a:r>
              <a:rPr lang="cs-CZ" sz="1600" dirty="0"/>
              <a:t> se v nich fixuje </a:t>
            </a:r>
            <a:r>
              <a:rPr lang="cs-CZ" sz="1600" dirty="0" smtClean="0"/>
              <a:t>vzdušný dusík</a:t>
            </a:r>
            <a:r>
              <a:rPr lang="cs-CZ" sz="1600" dirty="0"/>
              <a:t>, vzniká </a:t>
            </a:r>
            <a:r>
              <a:rPr lang="cs-CZ" sz="1600" dirty="0" smtClean="0"/>
              <a:t>amoniak</a:t>
            </a:r>
          </a:p>
          <a:p>
            <a:r>
              <a:rPr lang="cs-CZ" sz="1600" dirty="0" smtClean="0"/>
              <a:t> </a:t>
            </a:r>
            <a:r>
              <a:rPr lang="cs-CZ" sz="1600" dirty="0"/>
              <a:t>ten je vázaný jako </a:t>
            </a:r>
            <a:r>
              <a:rPr lang="cs-CZ" sz="1600" dirty="0" err="1"/>
              <a:t>glutamin</a:t>
            </a:r>
            <a:r>
              <a:rPr lang="cs-CZ" sz="1600" dirty="0"/>
              <a:t> a v této formě </a:t>
            </a:r>
            <a:r>
              <a:rPr lang="cs-CZ" sz="1600" dirty="0" smtClean="0"/>
              <a:t>je transportován </a:t>
            </a:r>
            <a:r>
              <a:rPr lang="cs-CZ" sz="1600" dirty="0"/>
              <a:t>do sousedních </a:t>
            </a:r>
            <a:r>
              <a:rPr lang="cs-CZ" sz="1600" dirty="0" smtClean="0"/>
              <a:t>buněk</a:t>
            </a:r>
          </a:p>
          <a:p>
            <a:endParaRPr lang="cs-CZ" sz="1600" dirty="0"/>
          </a:p>
          <a:p>
            <a:pPr marL="0" indent="0">
              <a:buNone/>
            </a:pPr>
            <a:r>
              <a:rPr lang="cs-CZ" sz="1600" dirty="0" err="1"/>
              <a:t>Akinety</a:t>
            </a:r>
            <a:r>
              <a:rPr lang="cs-CZ" sz="1600" dirty="0"/>
              <a:t> </a:t>
            </a:r>
            <a:endParaRPr lang="cs-CZ" sz="1600" dirty="0" smtClean="0"/>
          </a:p>
          <a:p>
            <a:r>
              <a:rPr lang="cs-CZ" sz="1600" dirty="0" smtClean="0"/>
              <a:t> </a:t>
            </a:r>
            <a:r>
              <a:rPr lang="cs-CZ" sz="1600" dirty="0"/>
              <a:t>vznikají z jedné nebo více vegetativních </a:t>
            </a:r>
            <a:r>
              <a:rPr lang="cs-CZ" sz="1600" dirty="0" smtClean="0"/>
              <a:t>buněk, větší </a:t>
            </a:r>
            <a:r>
              <a:rPr lang="cs-CZ" sz="1600" dirty="0"/>
              <a:t>než </a:t>
            </a:r>
            <a:r>
              <a:rPr lang="cs-CZ" sz="1600" dirty="0" err="1" smtClean="0"/>
              <a:t>heterocytylouží</a:t>
            </a:r>
            <a:r>
              <a:rPr lang="cs-CZ" sz="1600" dirty="0" smtClean="0"/>
              <a:t> </a:t>
            </a:r>
            <a:r>
              <a:rPr lang="cs-CZ" sz="1600" dirty="0"/>
              <a:t>k přežití </a:t>
            </a:r>
            <a:r>
              <a:rPr lang="cs-CZ" sz="1600" dirty="0" err="1" smtClean="0"/>
              <a:t>nepřízn</a:t>
            </a:r>
            <a:r>
              <a:rPr lang="cs-CZ" sz="1600" dirty="0" smtClean="0"/>
              <a:t>. podmínek</a:t>
            </a:r>
            <a:endParaRPr lang="cs-CZ" sz="1600" dirty="0"/>
          </a:p>
          <a:p>
            <a:r>
              <a:rPr lang="cs-CZ" sz="1600" dirty="0" err="1" smtClean="0"/>
              <a:t>akinety</a:t>
            </a:r>
            <a:r>
              <a:rPr lang="cs-CZ" sz="1600" dirty="0" smtClean="0"/>
              <a:t> </a:t>
            </a:r>
            <a:r>
              <a:rPr lang="cs-CZ" sz="1600" dirty="0"/>
              <a:t>r. </a:t>
            </a:r>
            <a:r>
              <a:rPr lang="cs-CZ" sz="1600" i="1" dirty="0" err="1"/>
              <a:t>Nostoc</a:t>
            </a:r>
            <a:r>
              <a:rPr lang="cs-CZ" sz="1600" i="1" dirty="0"/>
              <a:t> </a:t>
            </a:r>
            <a:r>
              <a:rPr lang="cs-CZ" sz="1600" dirty="0"/>
              <a:t>přežily usušené v herbáři </a:t>
            </a:r>
            <a:r>
              <a:rPr lang="cs-CZ" sz="1600" dirty="0" smtClean="0"/>
              <a:t>životaschopné po </a:t>
            </a:r>
            <a:r>
              <a:rPr lang="cs-CZ" sz="1600" dirty="0"/>
              <a:t>dobu 86 let.</a:t>
            </a:r>
          </a:p>
        </p:txBody>
      </p:sp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3632740"/>
            <a:ext cx="4104456" cy="30768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9326574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1628800"/>
            <a:ext cx="4647742" cy="230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145594"/>
            <a:ext cx="5960664" cy="2513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bdélník 3"/>
          <p:cNvSpPr/>
          <p:nvPr/>
        </p:nvSpPr>
        <p:spPr>
          <a:xfrm>
            <a:off x="251520" y="332656"/>
            <a:ext cx="7200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dirty="0" smtClean="0"/>
              <a:t>Endospory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smtClean="0"/>
              <a:t> vznikají mnohonásobným dělením mateřské </a:t>
            </a:r>
            <a:r>
              <a:rPr lang="cs-CZ" sz="1600" dirty="0"/>
              <a:t>buňky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v</a:t>
            </a:r>
            <a:r>
              <a:rPr lang="cs-CZ" sz="1600" dirty="0" smtClean="0"/>
              <a:t>znikají rozpadem vlákna </a:t>
            </a:r>
            <a:r>
              <a:rPr lang="cs-CZ" sz="1600" dirty="0"/>
              <a:t>(5 - 15 </a:t>
            </a:r>
            <a:r>
              <a:rPr lang="cs-CZ" sz="1600" dirty="0" smtClean="0"/>
              <a:t>buněk spojených </a:t>
            </a:r>
            <a:r>
              <a:rPr lang="cs-CZ" sz="1600" dirty="0"/>
              <a:t>slizem)</a:t>
            </a:r>
          </a:p>
        </p:txBody>
      </p:sp>
    </p:spTree>
    <p:extLst>
      <p:ext uri="{BB962C8B-B14F-4D97-AF65-F5344CB8AC3E}">
        <p14:creationId xmlns:p14="http://schemas.microsoft.com/office/powerpoint/2010/main" val="37550476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107504" y="188640"/>
            <a:ext cx="8928992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1600" b="1" dirty="0" smtClean="0"/>
              <a:t>Morfologie </a:t>
            </a:r>
            <a:r>
              <a:rPr lang="cs-CZ" sz="1600" b="1" dirty="0" err="1" smtClean="0"/>
              <a:t>myxobakterií</a:t>
            </a:r>
            <a:endParaRPr lang="cs-CZ" sz="1600" b="1" dirty="0" smtClean="0"/>
          </a:p>
          <a:p>
            <a:pPr marL="0" indent="0">
              <a:buNone/>
            </a:pPr>
            <a:endParaRPr lang="cs-CZ" sz="1600" dirty="0"/>
          </a:p>
          <a:p>
            <a:r>
              <a:rPr lang="nb-NO" sz="1600" dirty="0"/>
              <a:t>vegetativní buňky – 0,5–1 mm x 3-8 mm</a:t>
            </a:r>
          </a:p>
          <a:p>
            <a:r>
              <a:rPr lang="cs-CZ" sz="1600" dirty="0" smtClean="0"/>
              <a:t>štíhlé </a:t>
            </a:r>
            <a:r>
              <a:rPr lang="cs-CZ" sz="1600" dirty="0"/>
              <a:t>se špičatými konci (</a:t>
            </a:r>
            <a:r>
              <a:rPr lang="cs-CZ" sz="1600" i="1" dirty="0" err="1"/>
              <a:t>Cystobacterinae</a:t>
            </a:r>
            <a:r>
              <a:rPr lang="cs-CZ" sz="1600" dirty="0"/>
              <a:t>)</a:t>
            </a:r>
          </a:p>
          <a:p>
            <a:r>
              <a:rPr lang="pl-PL" sz="1600" dirty="0" smtClean="0"/>
              <a:t>robustní </a:t>
            </a:r>
            <a:r>
              <a:rPr lang="pl-PL" sz="1600" dirty="0"/>
              <a:t>s kulatými konci </a:t>
            </a:r>
            <a:r>
              <a:rPr lang="pl-PL" sz="1600" i="1" dirty="0"/>
              <a:t>(Soranginae</a:t>
            </a:r>
            <a:r>
              <a:rPr lang="pl-PL" sz="1600" dirty="0"/>
              <a:t>)</a:t>
            </a:r>
          </a:p>
          <a:p>
            <a:r>
              <a:rPr lang="cs-CZ" sz="1600" dirty="0"/>
              <a:t>plodnice – 50 - 500 mm</a:t>
            </a:r>
          </a:p>
          <a:p>
            <a:r>
              <a:rPr lang="cs-CZ" sz="1600" dirty="0" smtClean="0"/>
              <a:t>často </a:t>
            </a:r>
            <a:r>
              <a:rPr lang="cs-CZ" sz="1600" dirty="0"/>
              <a:t>pestře zbarvené – karotenoidní pigmenty</a:t>
            </a:r>
          </a:p>
          <a:p>
            <a:r>
              <a:rPr lang="cs-CZ" sz="1600" dirty="0" smtClean="0"/>
              <a:t>různého </a:t>
            </a:r>
            <a:r>
              <a:rPr lang="cs-CZ" sz="1600" dirty="0"/>
              <a:t>tvaru a složitosti</a:t>
            </a:r>
          </a:p>
          <a:p>
            <a:r>
              <a:rPr lang="cs-CZ" sz="1600" dirty="0" err="1"/>
              <a:t>myxospory</a:t>
            </a:r>
            <a:r>
              <a:rPr lang="cs-CZ" sz="1600" dirty="0"/>
              <a:t> – </a:t>
            </a:r>
            <a:r>
              <a:rPr lang="cs-CZ" sz="1600" dirty="0" err="1"/>
              <a:t>refraktilní</a:t>
            </a:r>
            <a:r>
              <a:rPr lang="cs-CZ" sz="1600" dirty="0"/>
              <a:t>, odolné vůči vysychání (přežívání </a:t>
            </a:r>
            <a:r>
              <a:rPr lang="cs-CZ" sz="1600" dirty="0" smtClean="0"/>
              <a:t>prokázáno 10 </a:t>
            </a:r>
            <a:r>
              <a:rPr lang="cs-CZ" sz="1600" dirty="0"/>
              <a:t>let</a:t>
            </a:r>
            <a:r>
              <a:rPr lang="cs-CZ" sz="1600" dirty="0" smtClean="0"/>
              <a:t>)</a:t>
            </a:r>
          </a:p>
          <a:p>
            <a:r>
              <a:rPr lang="cs-CZ" sz="1600" dirty="0" smtClean="0"/>
              <a:t> </a:t>
            </a:r>
            <a:r>
              <a:rPr lang="cs-CZ" sz="1600" dirty="0"/>
              <a:t>částečně odolné vůči UV, odolnost vůči teplotě nízká – 50 °</a:t>
            </a:r>
            <a:r>
              <a:rPr lang="cs-CZ" sz="1600" dirty="0" smtClean="0"/>
              <a:t>C – 60°C</a:t>
            </a:r>
          </a:p>
          <a:p>
            <a:r>
              <a:rPr lang="cs-CZ" sz="1600" dirty="0" smtClean="0"/>
              <a:t>primárně </a:t>
            </a:r>
            <a:r>
              <a:rPr lang="cs-CZ" sz="1600" dirty="0"/>
              <a:t>vznikají v plodnicích, laboratorně – </a:t>
            </a:r>
            <a:r>
              <a:rPr lang="cs-CZ" sz="1600" dirty="0" smtClean="0"/>
              <a:t>chemická indukce</a:t>
            </a:r>
            <a:endParaRPr lang="cs-CZ" sz="16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3429000"/>
            <a:ext cx="2366070" cy="3056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3933056"/>
            <a:ext cx="3297362" cy="26672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1797863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188640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1600" b="1" dirty="0" smtClean="0"/>
              <a:t>Ekologie sinic</a:t>
            </a:r>
          </a:p>
          <a:p>
            <a:pPr marL="0" indent="0">
              <a:buNone/>
            </a:pPr>
            <a:endParaRPr lang="cs-CZ" sz="1600" dirty="0"/>
          </a:p>
          <a:p>
            <a:r>
              <a:rPr lang="cs-CZ" sz="1600" dirty="0"/>
              <a:t>ž</a:t>
            </a:r>
            <a:r>
              <a:rPr lang="cs-CZ" sz="1600" dirty="0" smtClean="0"/>
              <a:t>ijí </a:t>
            </a:r>
            <a:r>
              <a:rPr lang="cs-CZ" sz="1600" dirty="0"/>
              <a:t>téměř všude – ve sladkovodním i mořském planktonu, v </a:t>
            </a:r>
            <a:r>
              <a:rPr lang="cs-CZ" sz="1600" dirty="0" smtClean="0"/>
              <a:t>nárostech, v </a:t>
            </a:r>
            <a:r>
              <a:rPr lang="cs-CZ" sz="1600" dirty="0"/>
              <a:t>půdě, na smáčených stěnách, uvnitř kamenů… </a:t>
            </a:r>
            <a:endParaRPr lang="cs-CZ" sz="1600" dirty="0" smtClean="0"/>
          </a:p>
          <a:p>
            <a:r>
              <a:rPr lang="cs-CZ" sz="1600" dirty="0" smtClean="0"/>
              <a:t>osazování </a:t>
            </a:r>
            <a:r>
              <a:rPr lang="cs-CZ" sz="1600" dirty="0"/>
              <a:t>všech extrémních biotopů, s výjimkou extrémně </a:t>
            </a:r>
            <a:r>
              <a:rPr lang="cs-CZ" sz="1600" dirty="0" smtClean="0"/>
              <a:t>kyselých lokalit </a:t>
            </a:r>
          </a:p>
          <a:p>
            <a:r>
              <a:rPr lang="cs-CZ" sz="1600" dirty="0"/>
              <a:t>p</a:t>
            </a:r>
            <a:r>
              <a:rPr lang="cs-CZ" sz="1600" dirty="0" smtClean="0"/>
              <a:t>ro </a:t>
            </a:r>
            <a:r>
              <a:rPr lang="cs-CZ" sz="1600" dirty="0"/>
              <a:t>planktonní druhy je typická schopnost vytvářet při </a:t>
            </a:r>
            <a:r>
              <a:rPr lang="cs-CZ" sz="1600" dirty="0" smtClean="0"/>
              <a:t>nadbytku živin </a:t>
            </a:r>
            <a:r>
              <a:rPr lang="cs-CZ" sz="1600" dirty="0"/>
              <a:t>tzv. vodní </a:t>
            </a:r>
            <a:r>
              <a:rPr lang="cs-CZ" sz="1600" dirty="0" smtClean="0"/>
              <a:t>květ</a:t>
            </a:r>
          </a:p>
          <a:p>
            <a:r>
              <a:rPr lang="cs-CZ" sz="1600" dirty="0"/>
              <a:t>m</a:t>
            </a:r>
            <a:r>
              <a:rPr lang="cs-CZ" sz="1600" dirty="0" smtClean="0"/>
              <a:t>nohé </a:t>
            </a:r>
            <a:r>
              <a:rPr lang="cs-CZ" sz="1600" dirty="0"/>
              <a:t>druhy </a:t>
            </a:r>
            <a:r>
              <a:rPr lang="cs-CZ" sz="1600" dirty="0" smtClean="0"/>
              <a:t>produkují </a:t>
            </a:r>
            <a:r>
              <a:rPr lang="cs-CZ" sz="1600" dirty="0" err="1" smtClean="0"/>
              <a:t>cyanotoxiny</a:t>
            </a:r>
            <a:r>
              <a:rPr lang="cs-CZ" sz="1600" dirty="0" smtClean="0"/>
              <a:t>, </a:t>
            </a:r>
            <a:r>
              <a:rPr lang="cs-CZ" sz="1600" dirty="0"/>
              <a:t>takže </a:t>
            </a:r>
            <a:r>
              <a:rPr lang="cs-CZ" sz="1600" dirty="0" smtClean="0"/>
              <a:t>způsobují značné </a:t>
            </a:r>
            <a:r>
              <a:rPr lang="cs-CZ" sz="1600" dirty="0"/>
              <a:t>vodohospodářské </a:t>
            </a:r>
            <a:r>
              <a:rPr lang="cs-CZ" sz="1600" dirty="0" smtClean="0"/>
              <a:t>problémy</a:t>
            </a:r>
            <a:endParaRPr lang="cs-CZ" sz="16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8996" y="2636912"/>
            <a:ext cx="4968552" cy="39748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5153584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504" y="281781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1600" dirty="0"/>
              <a:t>1. řád </a:t>
            </a:r>
            <a:r>
              <a:rPr lang="cs-CZ" sz="1600" i="1" dirty="0" err="1"/>
              <a:t>Chroococcales</a:t>
            </a:r>
            <a:r>
              <a:rPr lang="cs-CZ" sz="1600" dirty="0"/>
              <a:t> </a:t>
            </a:r>
            <a:endParaRPr lang="cs-CZ" sz="1600" dirty="0" smtClean="0"/>
          </a:p>
          <a:p>
            <a:r>
              <a:rPr lang="cs-CZ" sz="1600" dirty="0" smtClean="0"/>
              <a:t> </a:t>
            </a:r>
            <a:r>
              <a:rPr lang="cs-CZ" sz="1600" dirty="0"/>
              <a:t>jednobuněční </a:t>
            </a:r>
            <a:r>
              <a:rPr lang="cs-CZ" sz="1600" dirty="0" smtClean="0"/>
              <a:t>zástupci</a:t>
            </a:r>
          </a:p>
          <a:p>
            <a:r>
              <a:rPr lang="cs-CZ" sz="1600" dirty="0" smtClean="0"/>
              <a:t>samostatně </a:t>
            </a:r>
            <a:r>
              <a:rPr lang="cs-CZ" sz="1600" dirty="0"/>
              <a:t>nebo se sdružují do </a:t>
            </a:r>
            <a:r>
              <a:rPr lang="cs-CZ" sz="1600" dirty="0" smtClean="0"/>
              <a:t>kolonií</a:t>
            </a:r>
          </a:p>
          <a:p>
            <a:pPr marL="0" indent="0">
              <a:buNone/>
            </a:pPr>
            <a:endParaRPr lang="cs-CZ" sz="1600" dirty="0"/>
          </a:p>
          <a:p>
            <a:pPr marL="0" indent="0">
              <a:buNone/>
            </a:pPr>
            <a:r>
              <a:rPr lang="cs-CZ" sz="1600" dirty="0" smtClean="0"/>
              <a:t>2. </a:t>
            </a:r>
            <a:r>
              <a:rPr lang="cs-CZ" sz="1600" dirty="0" smtClean="0"/>
              <a:t>řád </a:t>
            </a:r>
            <a:r>
              <a:rPr lang="cs-CZ" sz="1600" i="1" dirty="0" err="1"/>
              <a:t>Oscillatoriales</a:t>
            </a:r>
            <a:r>
              <a:rPr lang="cs-CZ" sz="1600" dirty="0"/>
              <a:t> </a:t>
            </a:r>
            <a:endParaRPr lang="cs-CZ" sz="1600" dirty="0" smtClean="0"/>
          </a:p>
          <a:p>
            <a:r>
              <a:rPr lang="cs-CZ" sz="1600" dirty="0" smtClean="0"/>
              <a:t> </a:t>
            </a:r>
            <a:r>
              <a:rPr lang="cs-CZ" sz="1600" dirty="0"/>
              <a:t>jednoduché vláknité </a:t>
            </a:r>
            <a:r>
              <a:rPr lang="cs-CZ" sz="1600" dirty="0" smtClean="0"/>
              <a:t>sinice</a:t>
            </a:r>
          </a:p>
          <a:p>
            <a:endParaRPr lang="cs-CZ" sz="1600" dirty="0"/>
          </a:p>
          <a:p>
            <a:pPr marL="0" indent="0">
              <a:buNone/>
            </a:pPr>
            <a:r>
              <a:rPr lang="pt-BR" sz="1600" dirty="0"/>
              <a:t>3. řád </a:t>
            </a:r>
            <a:r>
              <a:rPr lang="pt-BR" sz="1600" i="1" dirty="0"/>
              <a:t>Nostocales</a:t>
            </a:r>
            <a:r>
              <a:rPr lang="pt-BR" sz="1600" dirty="0"/>
              <a:t> </a:t>
            </a:r>
            <a:endParaRPr lang="cs-CZ" sz="1600" dirty="0"/>
          </a:p>
          <a:p>
            <a:r>
              <a:rPr lang="pt-BR" sz="1600" dirty="0" smtClean="0"/>
              <a:t>vláknité </a:t>
            </a:r>
            <a:r>
              <a:rPr lang="pt-BR" sz="1600" dirty="0"/>
              <a:t>sinice s </a:t>
            </a:r>
            <a:r>
              <a:rPr lang="pt-BR" sz="1600" dirty="0" smtClean="0"/>
              <a:t>heterocyty</a:t>
            </a:r>
            <a:endParaRPr lang="cs-CZ" sz="1600" dirty="0" smtClean="0"/>
          </a:p>
          <a:p>
            <a:r>
              <a:rPr lang="pt-BR" sz="1600" dirty="0" smtClean="0"/>
              <a:t>občas </a:t>
            </a:r>
            <a:r>
              <a:rPr lang="pt-BR" sz="1600" dirty="0"/>
              <a:t>s </a:t>
            </a:r>
            <a:r>
              <a:rPr lang="pt-BR" sz="1600" dirty="0" smtClean="0"/>
              <a:t>nepravým</a:t>
            </a:r>
            <a:r>
              <a:rPr lang="cs-CZ" sz="1600" dirty="0" smtClean="0"/>
              <a:t>, </a:t>
            </a:r>
            <a:r>
              <a:rPr lang="pl-PL" sz="1600" dirty="0" smtClean="0"/>
              <a:t>ale </a:t>
            </a:r>
            <a:r>
              <a:rPr lang="pl-PL" sz="1600" dirty="0"/>
              <a:t>nikdy s pravým </a:t>
            </a:r>
            <a:r>
              <a:rPr lang="pl-PL" sz="1600" dirty="0" smtClean="0"/>
              <a:t>větvením</a:t>
            </a:r>
          </a:p>
          <a:p>
            <a:endParaRPr lang="pl-PL" sz="1600" dirty="0"/>
          </a:p>
          <a:p>
            <a:pPr marL="0" indent="0">
              <a:buNone/>
            </a:pPr>
            <a:r>
              <a:rPr lang="cs-CZ" sz="1600" dirty="0"/>
              <a:t>4. řád </a:t>
            </a:r>
            <a:r>
              <a:rPr lang="cs-CZ" sz="1600" i="1" dirty="0" err="1" smtClean="0"/>
              <a:t>Stigonematales</a:t>
            </a:r>
            <a:endParaRPr lang="cs-CZ" sz="1600" i="1" dirty="0"/>
          </a:p>
          <a:p>
            <a:pPr marL="0" indent="0">
              <a:buNone/>
            </a:pPr>
            <a:r>
              <a:rPr lang="cs-CZ" sz="1600" dirty="0" smtClean="0"/>
              <a:t>vláknité </a:t>
            </a:r>
            <a:r>
              <a:rPr lang="cs-CZ" sz="1600" dirty="0"/>
              <a:t>sinice s </a:t>
            </a:r>
            <a:r>
              <a:rPr lang="cs-CZ" sz="1600" dirty="0" err="1"/>
              <a:t>heterocyty</a:t>
            </a:r>
            <a:r>
              <a:rPr lang="cs-CZ" sz="1600" dirty="0"/>
              <a:t> a s </a:t>
            </a:r>
            <a:r>
              <a:rPr lang="cs-CZ" sz="1600" dirty="0" smtClean="0"/>
              <a:t>pravým větvením</a:t>
            </a:r>
            <a:endParaRPr lang="cs-CZ" sz="1600" dirty="0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547" y="4581529"/>
            <a:ext cx="5034065" cy="1876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4612875"/>
            <a:ext cx="3457575" cy="1876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5" y="707823"/>
            <a:ext cx="1584176" cy="3590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7973633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16099"/>
            <a:ext cx="8229600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sz="1600" b="1" dirty="0"/>
              <a:t>Klasifikace </a:t>
            </a:r>
            <a:r>
              <a:rPr lang="cs-CZ" sz="1600" b="1" dirty="0" err="1"/>
              <a:t>cyanotoxinů</a:t>
            </a:r>
            <a:r>
              <a:rPr lang="cs-CZ" sz="1600" b="1" dirty="0"/>
              <a:t> </a:t>
            </a:r>
            <a:endParaRPr lang="cs-CZ" sz="1600" b="1" dirty="0" smtClean="0"/>
          </a:p>
          <a:p>
            <a:pPr marL="0" indent="0">
              <a:buNone/>
            </a:pPr>
            <a:endParaRPr lang="cs-CZ" sz="1600" b="1" dirty="0" smtClean="0"/>
          </a:p>
          <a:p>
            <a:pPr marL="0" indent="0">
              <a:buNone/>
            </a:pPr>
            <a:r>
              <a:rPr lang="cs-CZ" sz="1600" dirty="0" smtClean="0"/>
              <a:t>A) Podle </a:t>
            </a:r>
            <a:r>
              <a:rPr lang="cs-CZ" sz="1600" dirty="0"/>
              <a:t>chemické </a:t>
            </a:r>
            <a:r>
              <a:rPr lang="cs-CZ" sz="1600" dirty="0" smtClean="0"/>
              <a:t>struktury</a:t>
            </a:r>
            <a:endParaRPr lang="cs-CZ" sz="1600" dirty="0"/>
          </a:p>
          <a:p>
            <a:r>
              <a:rPr lang="cs-CZ" sz="1600" dirty="0" err="1" smtClean="0"/>
              <a:t>cyanotoxiny</a:t>
            </a:r>
            <a:r>
              <a:rPr lang="cs-CZ" sz="1600" dirty="0" smtClean="0"/>
              <a:t> </a:t>
            </a:r>
            <a:r>
              <a:rPr lang="cs-CZ" sz="1600" dirty="0"/>
              <a:t>na bázi alkaloidů</a:t>
            </a:r>
          </a:p>
          <a:p>
            <a:r>
              <a:rPr lang="cs-CZ" sz="1600" dirty="0" smtClean="0"/>
              <a:t>cyklické </a:t>
            </a:r>
            <a:r>
              <a:rPr lang="cs-CZ" sz="1600" dirty="0"/>
              <a:t>a lineární peptidy</a:t>
            </a:r>
          </a:p>
          <a:p>
            <a:r>
              <a:rPr lang="cs-CZ" sz="1600" dirty="0" smtClean="0"/>
              <a:t>lipopolysacharidy</a:t>
            </a:r>
            <a:endParaRPr lang="cs-CZ" sz="1600" dirty="0"/>
          </a:p>
          <a:p>
            <a:pPr marL="0" indent="0">
              <a:buNone/>
            </a:pPr>
            <a:endParaRPr lang="cs-CZ" sz="1600" dirty="0" smtClean="0"/>
          </a:p>
          <a:p>
            <a:pPr marL="0" indent="0">
              <a:buNone/>
            </a:pPr>
            <a:r>
              <a:rPr lang="cs-CZ" sz="1600" dirty="0" smtClean="0"/>
              <a:t>B</a:t>
            </a:r>
            <a:r>
              <a:rPr lang="cs-CZ" sz="1600" dirty="0"/>
              <a:t>) Podle biologické aktivity</a:t>
            </a:r>
          </a:p>
          <a:p>
            <a:r>
              <a:rPr lang="cs-CZ" sz="1600" dirty="0" err="1" smtClean="0"/>
              <a:t>hepatotoxiny</a:t>
            </a:r>
            <a:r>
              <a:rPr lang="cs-CZ" sz="1600" dirty="0" smtClean="0"/>
              <a:t> </a:t>
            </a:r>
            <a:r>
              <a:rPr lang="cs-CZ" sz="1600" dirty="0"/>
              <a:t>(toxické pro činnost jater</a:t>
            </a:r>
            <a:r>
              <a:rPr lang="cs-CZ" sz="1600" dirty="0" smtClean="0"/>
              <a:t>)</a:t>
            </a:r>
            <a:endParaRPr lang="cs-CZ" sz="1600" dirty="0"/>
          </a:p>
          <a:p>
            <a:r>
              <a:rPr lang="cs-CZ" sz="1600" dirty="0" smtClean="0"/>
              <a:t>neurotoxiny </a:t>
            </a:r>
            <a:r>
              <a:rPr lang="cs-CZ" sz="1600" dirty="0"/>
              <a:t>(toxický účinek na nervový systém</a:t>
            </a:r>
            <a:r>
              <a:rPr lang="cs-CZ" sz="1600" dirty="0" smtClean="0"/>
              <a:t>)</a:t>
            </a:r>
            <a:endParaRPr lang="cs-CZ" sz="1600" dirty="0"/>
          </a:p>
          <a:p>
            <a:r>
              <a:rPr lang="cs-CZ" sz="1600" dirty="0" err="1" smtClean="0"/>
              <a:t>imunotoxiny</a:t>
            </a:r>
            <a:r>
              <a:rPr lang="cs-CZ" sz="1600" dirty="0" smtClean="0"/>
              <a:t> </a:t>
            </a:r>
            <a:r>
              <a:rPr lang="cs-CZ" sz="1600" dirty="0"/>
              <a:t>(negativně ovlivňují imunitní systém</a:t>
            </a:r>
            <a:r>
              <a:rPr lang="cs-CZ" sz="1600" dirty="0" smtClean="0"/>
              <a:t>)</a:t>
            </a:r>
            <a:endParaRPr lang="cs-CZ" sz="1600" dirty="0"/>
          </a:p>
          <a:p>
            <a:r>
              <a:rPr lang="cs-CZ" sz="1600" dirty="0" err="1" smtClean="0"/>
              <a:t>imunomodulanty</a:t>
            </a:r>
            <a:r>
              <a:rPr lang="cs-CZ" sz="1600" dirty="0" smtClean="0"/>
              <a:t> </a:t>
            </a:r>
            <a:r>
              <a:rPr lang="cs-CZ" sz="1600" dirty="0"/>
              <a:t>(alergenní vliv, podnícení </a:t>
            </a:r>
            <a:r>
              <a:rPr lang="cs-CZ" sz="1600" dirty="0" smtClean="0"/>
              <a:t>závažnějších autoimunitních chorob)</a:t>
            </a:r>
            <a:endParaRPr lang="cs-CZ" sz="1600" dirty="0"/>
          </a:p>
          <a:p>
            <a:r>
              <a:rPr lang="cs-CZ" sz="1600" dirty="0" smtClean="0"/>
              <a:t>mutageny </a:t>
            </a:r>
            <a:r>
              <a:rPr lang="cs-CZ" sz="1600" dirty="0"/>
              <a:t>a </a:t>
            </a:r>
            <a:r>
              <a:rPr lang="cs-CZ" sz="1600" dirty="0" err="1"/>
              <a:t>genotoxiny</a:t>
            </a:r>
            <a:r>
              <a:rPr lang="cs-CZ" sz="1600" dirty="0"/>
              <a:t> </a:t>
            </a:r>
            <a:r>
              <a:rPr lang="cs-CZ" sz="1600" dirty="0"/>
              <a:t> </a:t>
            </a:r>
            <a:r>
              <a:rPr lang="cs-CZ" sz="1600" dirty="0" smtClean="0"/>
              <a:t>(</a:t>
            </a:r>
            <a:r>
              <a:rPr lang="cs-CZ" sz="1600" dirty="0"/>
              <a:t>způsobují mutace DNA, často </a:t>
            </a:r>
            <a:r>
              <a:rPr lang="cs-CZ" sz="1600" dirty="0" smtClean="0"/>
              <a:t>schopné vyvolat </a:t>
            </a:r>
            <a:r>
              <a:rPr lang="cs-CZ" sz="1600" dirty="0"/>
              <a:t>rakovinu</a:t>
            </a:r>
            <a:r>
              <a:rPr lang="cs-CZ" sz="1600" dirty="0" smtClean="0"/>
              <a:t>)</a:t>
            </a:r>
            <a:endParaRPr lang="cs-CZ" sz="1600" dirty="0"/>
          </a:p>
          <a:p>
            <a:r>
              <a:rPr lang="cs-CZ" sz="1600" dirty="0" err="1" smtClean="0"/>
              <a:t>embryotoxiny</a:t>
            </a:r>
            <a:r>
              <a:rPr lang="cs-CZ" sz="1600" dirty="0" smtClean="0"/>
              <a:t> </a:t>
            </a:r>
            <a:r>
              <a:rPr lang="cs-CZ" sz="1600" dirty="0"/>
              <a:t>(toxické pro embryo</a:t>
            </a:r>
            <a:r>
              <a:rPr lang="cs-CZ" sz="1600" dirty="0" smtClean="0"/>
              <a:t>)</a:t>
            </a:r>
            <a:endParaRPr lang="cs-CZ" sz="1600" dirty="0"/>
          </a:p>
          <a:p>
            <a:r>
              <a:rPr lang="cs-CZ" sz="1600" dirty="0" smtClean="0"/>
              <a:t>cytotoxiny </a:t>
            </a:r>
            <a:r>
              <a:rPr lang="cs-CZ" sz="1600" dirty="0"/>
              <a:t>(toxické pro buňky bakterií, řas či např. lidské buňky</a:t>
            </a:r>
            <a:r>
              <a:rPr lang="cs-CZ" sz="1600" dirty="0" smtClean="0"/>
              <a:t>)</a:t>
            </a:r>
          </a:p>
          <a:p>
            <a:endParaRPr lang="cs-CZ" sz="1600" dirty="0"/>
          </a:p>
          <a:p>
            <a:r>
              <a:rPr lang="cs-CZ" sz="1600" dirty="0" err="1" smtClean="0"/>
              <a:t>Microcystin</a:t>
            </a:r>
            <a:r>
              <a:rPr lang="cs-CZ" sz="1600" dirty="0" smtClean="0"/>
              <a:t>, </a:t>
            </a:r>
            <a:r>
              <a:rPr lang="cs-CZ" sz="1600" dirty="0" smtClean="0"/>
              <a:t>a</a:t>
            </a:r>
            <a:r>
              <a:rPr lang="cs-CZ" sz="1600" dirty="0" smtClean="0"/>
              <a:t>natoxin, </a:t>
            </a:r>
            <a:r>
              <a:rPr lang="cs-CZ" sz="1600" dirty="0" err="1" smtClean="0"/>
              <a:t>saxitoxin</a:t>
            </a:r>
            <a:endParaRPr lang="cs-CZ" sz="1600" dirty="0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5016407"/>
            <a:ext cx="5639878" cy="18415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404664"/>
            <a:ext cx="3452784" cy="2016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7600020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188640"/>
            <a:ext cx="91440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1600" b="1" dirty="0" err="1" smtClean="0"/>
              <a:t>Cyanotoxiny</a:t>
            </a:r>
            <a:r>
              <a:rPr lang="cs-CZ" sz="1600" b="1" dirty="0" smtClean="0"/>
              <a:t> </a:t>
            </a:r>
            <a:r>
              <a:rPr lang="cs-CZ" sz="1600" b="1" dirty="0"/>
              <a:t>a </a:t>
            </a:r>
            <a:r>
              <a:rPr lang="cs-CZ" sz="1600" b="1" dirty="0" smtClean="0"/>
              <a:t>zdraví</a:t>
            </a:r>
          </a:p>
          <a:p>
            <a:pPr marL="0" indent="0">
              <a:buNone/>
            </a:pPr>
            <a:endParaRPr lang="cs-CZ" sz="1600" b="1" dirty="0"/>
          </a:p>
          <a:p>
            <a:r>
              <a:rPr lang="cs-CZ" sz="1600" dirty="0" smtClean="0"/>
              <a:t>nepříznivý vliv </a:t>
            </a:r>
            <a:r>
              <a:rPr lang="cs-CZ" sz="1600" dirty="0" err="1"/>
              <a:t>cyanotoxinů</a:t>
            </a:r>
            <a:r>
              <a:rPr lang="cs-CZ" sz="1600" dirty="0"/>
              <a:t> </a:t>
            </a:r>
            <a:r>
              <a:rPr lang="cs-CZ" sz="1600" dirty="0" smtClean="0"/>
              <a:t>na </a:t>
            </a:r>
            <a:r>
              <a:rPr lang="cs-CZ" sz="1600" dirty="0" smtClean="0"/>
              <a:t>lidské </a:t>
            </a:r>
            <a:r>
              <a:rPr lang="cs-CZ" sz="1600" dirty="0"/>
              <a:t>zdraví </a:t>
            </a:r>
            <a:endParaRPr lang="cs-CZ" sz="1600" dirty="0" smtClean="0"/>
          </a:p>
          <a:p>
            <a:r>
              <a:rPr lang="cs-CZ" sz="1600" dirty="0" smtClean="0"/>
              <a:t>epidemiologické </a:t>
            </a:r>
            <a:r>
              <a:rPr lang="cs-CZ" sz="1600" dirty="0"/>
              <a:t>důkazy včetně otrav </a:t>
            </a:r>
            <a:r>
              <a:rPr lang="cs-CZ" sz="1600" dirty="0" smtClean="0"/>
              <a:t>lidí</a:t>
            </a:r>
          </a:p>
          <a:p>
            <a:r>
              <a:rPr lang="cs-CZ" sz="1600" dirty="0" smtClean="0"/>
              <a:t> </a:t>
            </a:r>
            <a:r>
              <a:rPr lang="pl-PL" sz="1600" dirty="0" smtClean="0"/>
              <a:t>studie </a:t>
            </a:r>
            <a:r>
              <a:rPr lang="pl-PL" sz="1600" dirty="0"/>
              <a:t>lidských </a:t>
            </a:r>
            <a:r>
              <a:rPr lang="pl-PL" sz="1600" dirty="0" smtClean="0"/>
              <a:t>populací se </a:t>
            </a:r>
            <a:r>
              <a:rPr lang="cs-CZ" sz="1600" dirty="0" smtClean="0"/>
              <a:t>symptomy </a:t>
            </a:r>
            <a:r>
              <a:rPr lang="cs-CZ" sz="1600" dirty="0"/>
              <a:t>otravy nebo poškození </a:t>
            </a:r>
            <a:r>
              <a:rPr lang="cs-CZ" sz="1600" dirty="0" smtClean="0"/>
              <a:t>v důsledku expozice </a:t>
            </a:r>
            <a:r>
              <a:rPr lang="cs-CZ" sz="1600" dirty="0" err="1" smtClean="0"/>
              <a:t>cyanotoxiny</a:t>
            </a:r>
            <a:endParaRPr lang="cs-CZ" sz="1600" dirty="0"/>
          </a:p>
          <a:p>
            <a:r>
              <a:rPr lang="cs-CZ" sz="1600" dirty="0" smtClean="0"/>
              <a:t>toxikologické </a:t>
            </a:r>
            <a:r>
              <a:rPr lang="cs-CZ" sz="1600" dirty="0"/>
              <a:t>studie</a:t>
            </a:r>
          </a:p>
          <a:p>
            <a:r>
              <a:rPr lang="cs-CZ" sz="1600" dirty="0" smtClean="0"/>
              <a:t>informace </a:t>
            </a:r>
            <a:r>
              <a:rPr lang="cs-CZ" sz="1600" dirty="0"/>
              <a:t>o náhodných otravách </a:t>
            </a:r>
            <a:r>
              <a:rPr lang="cs-CZ" sz="1600" dirty="0" smtClean="0"/>
              <a:t>zvířat</a:t>
            </a:r>
          </a:p>
          <a:p>
            <a:endParaRPr lang="cs-CZ" sz="1600" dirty="0"/>
          </a:p>
          <a:p>
            <a:pPr marL="0" indent="0">
              <a:buNone/>
            </a:pPr>
            <a:r>
              <a:rPr lang="cs-CZ" sz="1600" dirty="0" smtClean="0"/>
              <a:t>Expozice</a:t>
            </a:r>
            <a:endParaRPr lang="cs-CZ" sz="1600" dirty="0"/>
          </a:p>
          <a:p>
            <a:r>
              <a:rPr lang="cs-CZ" sz="1600" dirty="0" err="1"/>
              <a:t>c</a:t>
            </a:r>
            <a:r>
              <a:rPr lang="cs-CZ" sz="1600" dirty="0" err="1" smtClean="0"/>
              <a:t>yanotoxiny</a:t>
            </a:r>
            <a:r>
              <a:rPr lang="cs-CZ" sz="1600" dirty="0" smtClean="0"/>
              <a:t> obsažené </a:t>
            </a:r>
            <a:r>
              <a:rPr lang="cs-CZ" sz="1600" dirty="0"/>
              <a:t>v pitné vodě</a:t>
            </a:r>
          </a:p>
          <a:p>
            <a:r>
              <a:rPr lang="cs-CZ" sz="1600" dirty="0" smtClean="0"/>
              <a:t>otravy </a:t>
            </a:r>
            <a:r>
              <a:rPr lang="cs-CZ" sz="1600" dirty="0"/>
              <a:t>v důsledku expozice </a:t>
            </a:r>
            <a:r>
              <a:rPr lang="cs-CZ" sz="1600" dirty="0" err="1"/>
              <a:t>cyanotoxiny</a:t>
            </a:r>
            <a:r>
              <a:rPr lang="cs-CZ" sz="1600" dirty="0"/>
              <a:t> při plavání </a:t>
            </a:r>
            <a:r>
              <a:rPr lang="cs-CZ" sz="1600" dirty="0" smtClean="0"/>
              <a:t>nebo vodních </a:t>
            </a:r>
            <a:r>
              <a:rPr lang="cs-CZ" sz="1600" dirty="0"/>
              <a:t>sportech </a:t>
            </a:r>
          </a:p>
          <a:p>
            <a:r>
              <a:rPr lang="cs-CZ" sz="1600" dirty="0" smtClean="0"/>
              <a:t> </a:t>
            </a:r>
            <a:r>
              <a:rPr lang="cs-CZ" sz="1600" dirty="0"/>
              <a:t>alergické nebo iritační </a:t>
            </a:r>
            <a:r>
              <a:rPr lang="cs-CZ" sz="1600" dirty="0" smtClean="0"/>
              <a:t>kožní  reakce </a:t>
            </a:r>
            <a:r>
              <a:rPr lang="cs-CZ" sz="1600" dirty="0"/>
              <a:t>a dermatitidy </a:t>
            </a:r>
            <a:r>
              <a:rPr lang="cs-CZ" sz="1600" dirty="0" smtClean="0"/>
              <a:t>způsobené </a:t>
            </a:r>
            <a:r>
              <a:rPr lang="cs-CZ" sz="1600" dirty="0"/>
              <a:t>kontaktem </a:t>
            </a:r>
            <a:r>
              <a:rPr lang="cs-CZ" sz="1600" dirty="0" smtClean="0"/>
              <a:t>se </a:t>
            </a:r>
            <a:r>
              <a:rPr lang="pl-PL" sz="1600" dirty="0" smtClean="0"/>
              <a:t>sinicemi </a:t>
            </a:r>
            <a:r>
              <a:rPr lang="pl-PL" sz="1600" dirty="0"/>
              <a:t>a jejich </a:t>
            </a:r>
            <a:r>
              <a:rPr lang="pl-PL" sz="1600" dirty="0" smtClean="0"/>
              <a:t>metabolity</a:t>
            </a:r>
          </a:p>
          <a:p>
            <a:r>
              <a:rPr lang="pl-PL" sz="1600" dirty="0" smtClean="0"/>
              <a:t>systémové poruchy, </a:t>
            </a:r>
            <a:r>
              <a:rPr lang="cs-CZ" sz="1600" dirty="0" smtClean="0"/>
              <a:t>jejichž </a:t>
            </a:r>
            <a:r>
              <a:rPr lang="cs-CZ" sz="1600" dirty="0"/>
              <a:t>příčinnou je zřejmě náhodné požití vody </a:t>
            </a:r>
            <a:r>
              <a:rPr lang="cs-CZ" sz="1600" dirty="0" smtClean="0"/>
              <a:t>s cyanobaktériemi </a:t>
            </a:r>
            <a:r>
              <a:rPr lang="cs-CZ" sz="1600" dirty="0"/>
              <a:t>během </a:t>
            </a:r>
            <a:r>
              <a:rPr lang="cs-CZ" sz="1600" dirty="0" smtClean="0"/>
              <a:t>plavání</a:t>
            </a:r>
            <a:endParaRPr lang="cs-CZ" sz="1600" dirty="0"/>
          </a:p>
          <a:p>
            <a:endParaRPr lang="cs-CZ" sz="1600" dirty="0" smtClean="0"/>
          </a:p>
          <a:p>
            <a:endParaRPr lang="cs-CZ" sz="1600" dirty="0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5157192"/>
            <a:ext cx="6588224" cy="1233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6040161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96583" y="145309"/>
            <a:ext cx="9036496" cy="4525963"/>
          </a:xfrm>
        </p:spPr>
        <p:txBody>
          <a:bodyPr>
            <a:normAutofit/>
          </a:bodyPr>
          <a:lstStyle/>
          <a:p>
            <a:r>
              <a:rPr lang="cs-CZ" sz="1600" dirty="0" smtClean="0"/>
              <a:t>n</a:t>
            </a:r>
            <a:r>
              <a:rPr lang="cs-CZ" sz="1600" dirty="0" smtClean="0"/>
              <a:t>ádrže </a:t>
            </a:r>
            <a:r>
              <a:rPr lang="cs-CZ" sz="1600" dirty="0"/>
              <a:t>nebo řeky kontaminované cyanobaktériemi </a:t>
            </a:r>
            <a:r>
              <a:rPr lang="cs-CZ" sz="1600" dirty="0" smtClean="0"/>
              <a:t>pro </a:t>
            </a:r>
            <a:r>
              <a:rPr lang="cs-CZ" sz="1600" dirty="0"/>
              <a:t>zvířata často jediným dostupným zdrojem </a:t>
            </a:r>
            <a:r>
              <a:rPr lang="cs-CZ" sz="1600" dirty="0" smtClean="0"/>
              <a:t>vody</a:t>
            </a:r>
          </a:p>
          <a:p>
            <a:r>
              <a:rPr lang="cs-CZ" sz="1600" dirty="0"/>
              <a:t>v</a:t>
            </a:r>
            <a:r>
              <a:rPr lang="cs-CZ" sz="1600" dirty="0" smtClean="0"/>
              <a:t>oda </a:t>
            </a:r>
            <a:r>
              <a:rPr lang="cs-CZ" sz="1600" dirty="0"/>
              <a:t>z povrchových </a:t>
            </a:r>
            <a:r>
              <a:rPr lang="cs-CZ" sz="1600" dirty="0" smtClean="0"/>
              <a:t>zdrojů jako </a:t>
            </a:r>
            <a:r>
              <a:rPr lang="cs-CZ" sz="1600" dirty="0"/>
              <a:t>pitná prochází obvykle </a:t>
            </a:r>
            <a:r>
              <a:rPr lang="cs-CZ" sz="1600" dirty="0" smtClean="0"/>
              <a:t>vodárenskou úpravou</a:t>
            </a:r>
            <a:endParaRPr lang="cs-CZ" sz="1600" dirty="0"/>
          </a:p>
          <a:p>
            <a:r>
              <a:rPr lang="cs-CZ" sz="1600" dirty="0" smtClean="0"/>
              <a:t> kde </a:t>
            </a:r>
            <a:r>
              <a:rPr lang="cs-CZ" sz="1600" dirty="0"/>
              <a:t>jsou v ideálním případě odstraněny buňky </a:t>
            </a:r>
            <a:r>
              <a:rPr lang="cs-CZ" sz="1600" dirty="0" smtClean="0"/>
              <a:t>sinic obsahující </a:t>
            </a:r>
            <a:r>
              <a:rPr lang="cs-CZ" sz="1600" dirty="0"/>
              <a:t>většinu toxinů </a:t>
            </a:r>
            <a:endParaRPr lang="cs-CZ" sz="1600" dirty="0" smtClean="0"/>
          </a:p>
          <a:p>
            <a:r>
              <a:rPr lang="cs-CZ" sz="1600" dirty="0" smtClean="0"/>
              <a:t> </a:t>
            </a:r>
            <a:r>
              <a:rPr lang="cs-CZ" sz="1600" dirty="0"/>
              <a:t>koncentrace </a:t>
            </a:r>
            <a:r>
              <a:rPr lang="cs-CZ" sz="1600" dirty="0" err="1" smtClean="0"/>
              <a:t>cyanotoxinů</a:t>
            </a:r>
            <a:r>
              <a:rPr lang="cs-CZ" sz="1600" dirty="0"/>
              <a:t> </a:t>
            </a:r>
            <a:r>
              <a:rPr lang="cs-CZ" sz="1600" dirty="0" smtClean="0"/>
              <a:t>rozpuštěných </a:t>
            </a:r>
            <a:r>
              <a:rPr lang="cs-CZ" sz="1600" dirty="0"/>
              <a:t>v upravené vodě nebývají natolik vysoké, </a:t>
            </a:r>
            <a:r>
              <a:rPr lang="cs-CZ" sz="1600" dirty="0" smtClean="0"/>
              <a:t>aby způsobily </a:t>
            </a:r>
            <a:r>
              <a:rPr lang="cs-CZ" sz="1600" dirty="0"/>
              <a:t>smrt lidí prostou perorální </a:t>
            </a:r>
            <a:r>
              <a:rPr lang="cs-CZ" sz="1600" dirty="0" smtClean="0"/>
              <a:t>expozicí</a:t>
            </a:r>
            <a:endParaRPr lang="cs-CZ" sz="16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059896"/>
            <a:ext cx="7032634" cy="4427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6366875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124744"/>
            <a:ext cx="7021456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6528715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628800"/>
            <a:ext cx="7431851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1331640" y="476672"/>
            <a:ext cx="64807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/>
              <a:t>DĚKUJI ZA POZORNOST  </a:t>
            </a:r>
          </a:p>
          <a:p>
            <a:pPr algn="ctr"/>
            <a:r>
              <a:rPr lang="cs-CZ" sz="2400" dirty="0" smtClean="0"/>
              <a:t>A PŘEJI HODNĚ ŠTĚSTÍ VE ZKOUŠKOVÉM OBDOBÍ 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15122538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116632"/>
            <a:ext cx="9145016" cy="4824536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sz="2600" b="1" dirty="0"/>
              <a:t>Životní cyklus </a:t>
            </a:r>
            <a:r>
              <a:rPr lang="cs-CZ" sz="2600" b="1" dirty="0" err="1" smtClean="0"/>
              <a:t>myxobakterií</a:t>
            </a:r>
            <a:endParaRPr lang="cs-CZ" sz="2600" b="1" dirty="0" smtClean="0"/>
          </a:p>
          <a:p>
            <a:pPr marL="0" indent="0">
              <a:buNone/>
            </a:pPr>
            <a:endParaRPr lang="cs-CZ" sz="2600" b="1" dirty="0"/>
          </a:p>
          <a:p>
            <a:r>
              <a:rPr lang="cs-CZ" sz="2600" dirty="0"/>
              <a:t>vegetativní buňky – sliz, klouzavý pohyb, binární dělení, tvorba</a:t>
            </a:r>
          </a:p>
          <a:p>
            <a:r>
              <a:rPr lang="cs-CZ" sz="2600" dirty="0"/>
              <a:t>shluků a koordinovaný pohyb</a:t>
            </a:r>
          </a:p>
          <a:p>
            <a:r>
              <a:rPr lang="cs-CZ" sz="2600" dirty="0" smtClean="0"/>
              <a:t>pohyb </a:t>
            </a:r>
            <a:r>
              <a:rPr lang="cs-CZ" sz="2600" dirty="0"/>
              <a:t>za novým zdrojem živin – slizové cestičky</a:t>
            </a:r>
          </a:p>
          <a:p>
            <a:r>
              <a:rPr lang="cs-CZ" sz="2600" dirty="0"/>
              <a:t>tvorba plodnic – shlukování a diferenciace</a:t>
            </a:r>
          </a:p>
          <a:p>
            <a:r>
              <a:rPr lang="cs-CZ" sz="2600" dirty="0" smtClean="0"/>
              <a:t>impulsem </a:t>
            </a:r>
            <a:r>
              <a:rPr lang="cs-CZ" sz="2600" dirty="0"/>
              <a:t>vyčerpání živin</a:t>
            </a:r>
          </a:p>
          <a:p>
            <a:pPr marL="0" indent="0">
              <a:buNone/>
            </a:pPr>
            <a:endParaRPr lang="cs-CZ" sz="2600" dirty="0" smtClean="0"/>
          </a:p>
          <a:p>
            <a:pPr marL="0" indent="0">
              <a:buNone/>
            </a:pPr>
            <a:r>
              <a:rPr lang="cs-CZ" sz="2600" dirty="0" smtClean="0"/>
              <a:t>Tvorba </a:t>
            </a:r>
            <a:r>
              <a:rPr lang="cs-CZ" sz="2600" dirty="0"/>
              <a:t>plodnic</a:t>
            </a:r>
          </a:p>
          <a:p>
            <a:r>
              <a:rPr lang="cs-CZ" sz="2600" dirty="0" smtClean="0"/>
              <a:t>indukce</a:t>
            </a:r>
            <a:r>
              <a:rPr lang="cs-CZ" sz="2600" dirty="0"/>
              <a:t> </a:t>
            </a:r>
            <a:r>
              <a:rPr lang="cs-CZ" sz="2600" dirty="0" smtClean="0"/>
              <a:t>a agregace </a:t>
            </a:r>
            <a:r>
              <a:rPr lang="cs-CZ" sz="2600" dirty="0"/>
              <a:t>buněk</a:t>
            </a:r>
          </a:p>
          <a:p>
            <a:r>
              <a:rPr lang="cs-CZ" sz="2600" dirty="0" smtClean="0"/>
              <a:t>vylučování </a:t>
            </a:r>
            <a:r>
              <a:rPr lang="cs-CZ" sz="2600" dirty="0"/>
              <a:t>molekul, </a:t>
            </a:r>
            <a:r>
              <a:rPr lang="cs-CZ" sz="2600" dirty="0" smtClean="0"/>
              <a:t>které umožní </a:t>
            </a:r>
            <a:r>
              <a:rPr lang="cs-CZ" sz="2600" dirty="0"/>
              <a:t>propojení buněk</a:t>
            </a:r>
          </a:p>
          <a:p>
            <a:r>
              <a:rPr lang="cs-CZ" sz="2600" dirty="0" err="1" smtClean="0"/>
              <a:t>rearragement</a:t>
            </a:r>
            <a:endParaRPr lang="cs-CZ" sz="2600" dirty="0"/>
          </a:p>
          <a:p>
            <a:r>
              <a:rPr lang="cs-CZ" sz="2600" dirty="0" err="1" smtClean="0"/>
              <a:t>sp</a:t>
            </a:r>
            <a:r>
              <a:rPr lang="cs-CZ" sz="2600" dirty="0"/>
              <a:t>. strukturní elementy</a:t>
            </a:r>
          </a:p>
          <a:p>
            <a:r>
              <a:rPr lang="cs-CZ" sz="2600" dirty="0" smtClean="0"/>
              <a:t>tvar </a:t>
            </a:r>
            <a:r>
              <a:rPr lang="cs-CZ" sz="2600" dirty="0"/>
              <a:t>plodnice</a:t>
            </a:r>
          </a:p>
          <a:p>
            <a:r>
              <a:rPr lang="cs-CZ" sz="2600" dirty="0" smtClean="0"/>
              <a:t>maturace </a:t>
            </a:r>
            <a:r>
              <a:rPr lang="cs-CZ" sz="2600" dirty="0"/>
              <a:t>– </a:t>
            </a:r>
            <a:r>
              <a:rPr lang="cs-CZ" sz="2600" dirty="0" err="1" smtClean="0"/>
              <a:t>myxospory</a:t>
            </a:r>
            <a:endParaRPr lang="cs-CZ" sz="2600" dirty="0"/>
          </a:p>
          <a:p>
            <a:r>
              <a:rPr lang="en-US" sz="2600" dirty="0" err="1"/>
              <a:t>impulzem</a:t>
            </a:r>
            <a:r>
              <a:rPr lang="en-US" sz="2600" dirty="0"/>
              <a:t> pro </a:t>
            </a:r>
            <a:r>
              <a:rPr lang="en-US" sz="2600" dirty="0" err="1"/>
              <a:t>tvorbu</a:t>
            </a:r>
            <a:r>
              <a:rPr lang="en-US" sz="2600" dirty="0"/>
              <a:t> </a:t>
            </a:r>
            <a:r>
              <a:rPr lang="en-US" sz="2600" dirty="0" err="1"/>
              <a:t>plodnic</a:t>
            </a:r>
            <a:r>
              <a:rPr lang="en-US" sz="2600" dirty="0"/>
              <a:t> je </a:t>
            </a:r>
            <a:r>
              <a:rPr lang="en-US" sz="2600" dirty="0" err="1"/>
              <a:t>nedostatek</a:t>
            </a:r>
            <a:r>
              <a:rPr lang="en-US" sz="2600" dirty="0"/>
              <a:t> </a:t>
            </a:r>
            <a:r>
              <a:rPr lang="en-US" sz="2600" dirty="0" err="1" smtClean="0"/>
              <a:t>živin</a:t>
            </a:r>
            <a:endParaRPr lang="cs-CZ" sz="2600" dirty="0"/>
          </a:p>
          <a:p>
            <a:r>
              <a:rPr lang="en-US" sz="2600" dirty="0" smtClean="0"/>
              <a:t> </a:t>
            </a:r>
            <a:r>
              <a:rPr lang="en-US" sz="2600" dirty="0"/>
              <a:t>v </a:t>
            </a:r>
            <a:r>
              <a:rPr lang="en-US" sz="2600" dirty="0" err="1"/>
              <a:t>plodnici</a:t>
            </a:r>
            <a:r>
              <a:rPr lang="en-US" sz="2600" dirty="0"/>
              <a:t> </a:t>
            </a:r>
            <a:r>
              <a:rPr lang="en-US" sz="2600" dirty="0" err="1"/>
              <a:t>uzrávají</a:t>
            </a:r>
            <a:r>
              <a:rPr lang="en-US" sz="2600" dirty="0"/>
              <a:t> </a:t>
            </a:r>
            <a:r>
              <a:rPr lang="en-US" sz="2600" dirty="0" err="1" smtClean="0"/>
              <a:t>myxospory</a:t>
            </a:r>
            <a:endParaRPr lang="en-US" sz="2600" dirty="0"/>
          </a:p>
          <a:p>
            <a:r>
              <a:rPr lang="pl-PL" sz="2600" dirty="0" smtClean="0"/>
              <a:t>dostatek živin -myxospory začínají klíčit</a:t>
            </a:r>
            <a:endParaRPr lang="pl-PL" sz="2600" dirty="0"/>
          </a:p>
          <a:p>
            <a:endParaRPr lang="cs-CZ" sz="4900" dirty="0"/>
          </a:p>
        </p:txBody>
      </p:sp>
    </p:spTree>
    <p:extLst>
      <p:ext uri="{BB962C8B-B14F-4D97-AF65-F5344CB8AC3E}">
        <p14:creationId xmlns:p14="http://schemas.microsoft.com/office/powerpoint/2010/main" val="2001379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4665"/>
            <a:ext cx="8553324" cy="5819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849391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280987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1600" dirty="0" smtClean="0"/>
              <a:t>Plodnice </a:t>
            </a:r>
            <a:r>
              <a:rPr lang="cs-CZ" sz="1600" dirty="0"/>
              <a:t>jsou </a:t>
            </a:r>
            <a:r>
              <a:rPr lang="cs-CZ" sz="1600" dirty="0" smtClean="0"/>
              <a:t>tvořeny:</a:t>
            </a:r>
          </a:p>
          <a:p>
            <a:r>
              <a:rPr lang="cs-CZ" sz="1600" dirty="0" smtClean="0"/>
              <a:t>měkkou </a:t>
            </a:r>
            <a:r>
              <a:rPr lang="cs-CZ" sz="1600" dirty="0"/>
              <a:t>slizovitou strukturou</a:t>
            </a:r>
          </a:p>
          <a:p>
            <a:r>
              <a:rPr lang="cs-CZ" sz="1600" dirty="0" smtClean="0"/>
              <a:t>tuhou </a:t>
            </a:r>
            <a:r>
              <a:rPr lang="cs-CZ" sz="1600" dirty="0"/>
              <a:t>slizovitou </a:t>
            </a:r>
            <a:r>
              <a:rPr lang="cs-CZ" sz="1600" dirty="0" smtClean="0"/>
              <a:t>strukturou</a:t>
            </a:r>
          </a:p>
          <a:p>
            <a:r>
              <a:rPr lang="cs-CZ" sz="1600" dirty="0" err="1" smtClean="0"/>
              <a:t>sporangioly</a:t>
            </a:r>
            <a:endParaRPr lang="cs-CZ" sz="1600" dirty="0" smtClean="0"/>
          </a:p>
          <a:p>
            <a:endParaRPr lang="cs-CZ" sz="1600" dirty="0"/>
          </a:p>
          <a:p>
            <a:pPr marL="0" indent="0">
              <a:buNone/>
            </a:pPr>
            <a:r>
              <a:rPr lang="cs-CZ" sz="1600" dirty="0" err="1" smtClean="0"/>
              <a:t>Sporangioly</a:t>
            </a:r>
            <a:endParaRPr lang="cs-CZ" sz="1600" dirty="0" smtClean="0"/>
          </a:p>
          <a:p>
            <a:r>
              <a:rPr lang="cs-CZ" sz="1600" dirty="0" smtClean="0"/>
              <a:t> sférický nebo </a:t>
            </a:r>
            <a:r>
              <a:rPr lang="cs-CZ" sz="1600" dirty="0"/>
              <a:t>ovoidní </a:t>
            </a:r>
            <a:r>
              <a:rPr lang="cs-CZ" sz="1600" dirty="0" smtClean="0"/>
              <a:t>tvar</a:t>
            </a:r>
          </a:p>
          <a:p>
            <a:r>
              <a:rPr lang="cs-CZ" sz="1600" dirty="0" smtClean="0"/>
              <a:t>jasně</a:t>
            </a:r>
            <a:r>
              <a:rPr lang="cs-CZ" sz="1600" dirty="0"/>
              <a:t> </a:t>
            </a:r>
            <a:r>
              <a:rPr lang="cs-CZ" sz="1600" dirty="0" smtClean="0"/>
              <a:t>zbarvené</a:t>
            </a:r>
            <a:r>
              <a:rPr lang="cs-CZ" sz="1600" dirty="0"/>
              <a:t>, pevná </a:t>
            </a:r>
            <a:r>
              <a:rPr lang="cs-CZ" sz="1600" dirty="0" smtClean="0"/>
              <a:t>stěna</a:t>
            </a:r>
            <a:endParaRPr lang="cs-CZ" sz="1600" dirty="0"/>
          </a:p>
          <a:p>
            <a:r>
              <a:rPr lang="cs-CZ" sz="1600" dirty="0"/>
              <a:t>jsou v nich </a:t>
            </a:r>
            <a:r>
              <a:rPr lang="cs-CZ" sz="1600" dirty="0" smtClean="0"/>
              <a:t>uzavřeny latentní buňky</a:t>
            </a:r>
            <a:endParaRPr lang="cs-CZ" sz="1600" dirty="0"/>
          </a:p>
          <a:p>
            <a:r>
              <a:rPr lang="en-US" sz="1600" dirty="0" err="1"/>
              <a:t>sporangioly</a:t>
            </a:r>
            <a:r>
              <a:rPr lang="en-US" sz="1600" dirty="0"/>
              <a:t> - </a:t>
            </a:r>
            <a:r>
              <a:rPr lang="en-US" sz="1600" dirty="0" err="1"/>
              <a:t>tvar</a:t>
            </a:r>
            <a:r>
              <a:rPr lang="en-US" sz="1600" dirty="0"/>
              <a:t> je </a:t>
            </a:r>
            <a:r>
              <a:rPr lang="en-US" sz="1600" dirty="0" err="1"/>
              <a:t>char.z</a:t>
            </a:r>
            <a:r>
              <a:rPr lang="en-US" sz="1600" dirty="0"/>
              <a:t> </a:t>
            </a:r>
            <a:r>
              <a:rPr lang="en-US" sz="1600" dirty="0" err="1"/>
              <a:t>taxonomické</a:t>
            </a:r>
            <a:r>
              <a:rPr lang="en-US" sz="1600" dirty="0"/>
              <a:t> ho </a:t>
            </a:r>
            <a:r>
              <a:rPr lang="en-US" sz="1600" dirty="0" err="1"/>
              <a:t>hlediska</a:t>
            </a:r>
            <a:endParaRPr lang="en-US" sz="1600" dirty="0"/>
          </a:p>
          <a:p>
            <a:endParaRPr lang="cs-CZ" sz="16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3717032"/>
            <a:ext cx="3325868" cy="26807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645023"/>
            <a:ext cx="3914775" cy="275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30038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188640"/>
            <a:ext cx="8229600" cy="4525963"/>
          </a:xfrm>
        </p:spPr>
        <p:txBody>
          <a:bodyPr>
            <a:normAutofit/>
          </a:bodyPr>
          <a:lstStyle/>
          <a:p>
            <a:r>
              <a:rPr lang="cs-CZ" sz="1600" dirty="0"/>
              <a:t>u</a:t>
            </a:r>
            <a:r>
              <a:rPr lang="cs-CZ" sz="1600" dirty="0" smtClean="0"/>
              <a:t>vnitř </a:t>
            </a:r>
            <a:r>
              <a:rPr lang="cs-CZ" sz="1600" dirty="0"/>
              <a:t>dozrávajících plodnic se vegetativní buňky </a:t>
            </a:r>
            <a:r>
              <a:rPr lang="cs-CZ" sz="1600" dirty="0" smtClean="0"/>
              <a:t>zkracují</a:t>
            </a:r>
          </a:p>
          <a:p>
            <a:r>
              <a:rPr lang="cs-CZ" sz="1600" dirty="0" smtClean="0"/>
              <a:t>ztlušťují</a:t>
            </a:r>
            <a:r>
              <a:rPr lang="cs-CZ" sz="1600" dirty="0"/>
              <a:t> </a:t>
            </a:r>
            <a:r>
              <a:rPr lang="cs-CZ" sz="1600" dirty="0" smtClean="0"/>
              <a:t>a </a:t>
            </a:r>
            <a:r>
              <a:rPr lang="cs-CZ" sz="1600" dirty="0"/>
              <a:t>přeměňují se do fyziologicky neaktivních </a:t>
            </a:r>
            <a:r>
              <a:rPr lang="cs-CZ" sz="1600" dirty="0" err="1" smtClean="0"/>
              <a:t>myxospor</a:t>
            </a:r>
            <a:endParaRPr lang="cs-CZ" sz="1600" dirty="0"/>
          </a:p>
          <a:p>
            <a:r>
              <a:rPr lang="cs-CZ" sz="1600" dirty="0"/>
              <a:t>p</a:t>
            </a:r>
            <a:r>
              <a:rPr lang="cs-CZ" sz="1600" dirty="0" smtClean="0"/>
              <a:t>ři </a:t>
            </a:r>
            <a:r>
              <a:rPr lang="cs-CZ" sz="1600" dirty="0"/>
              <a:t>dostatku živin </a:t>
            </a:r>
            <a:r>
              <a:rPr lang="cs-CZ" sz="1600" dirty="0" err="1"/>
              <a:t>myxospory</a:t>
            </a:r>
            <a:r>
              <a:rPr lang="cs-CZ" sz="1600" dirty="0"/>
              <a:t> klíčí za tvorby vegetativních </a:t>
            </a:r>
            <a:r>
              <a:rPr lang="cs-CZ" sz="1600" dirty="0" smtClean="0"/>
              <a:t>buněk</a:t>
            </a:r>
            <a:endParaRPr lang="cs-CZ" sz="16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71217"/>
            <a:ext cx="6696744" cy="5027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741459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1716673"/>
            <a:ext cx="2667208" cy="37207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 flipV="1">
            <a:off x="717588" y="1726483"/>
            <a:ext cx="2702284" cy="3723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5155" y="1716672"/>
            <a:ext cx="2700194" cy="37207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1226" y="669646"/>
            <a:ext cx="55245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30391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457200" y="188640"/>
            <a:ext cx="8229600" cy="475252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sz="1800" b="1" i="1" dirty="0" err="1" smtClean="0"/>
              <a:t>Actinomycetales</a:t>
            </a:r>
            <a:endParaRPr lang="cs-CZ" sz="1800" b="1" i="1" dirty="0" smtClean="0"/>
          </a:p>
          <a:p>
            <a:pPr marL="0" indent="0">
              <a:buNone/>
            </a:pPr>
            <a:endParaRPr lang="cs-CZ" sz="1600" b="1" i="1" dirty="0"/>
          </a:p>
          <a:p>
            <a:r>
              <a:rPr lang="pt-BR" sz="1600" dirty="0" smtClean="0"/>
              <a:t>G</a:t>
            </a:r>
            <a:r>
              <a:rPr lang="pt-BR" sz="1600" dirty="0"/>
              <a:t>+, vysoký obsah G+C (55% a více)</a:t>
            </a:r>
          </a:p>
          <a:p>
            <a:r>
              <a:rPr lang="cs-CZ" sz="1600" dirty="0"/>
              <a:t>č</a:t>
            </a:r>
            <a:r>
              <a:rPr lang="cs-CZ" sz="1600" dirty="0" smtClean="0"/>
              <a:t>asto </a:t>
            </a:r>
            <a:r>
              <a:rPr lang="cs-CZ" sz="1600" dirty="0"/>
              <a:t>tvoří větvená vlákna</a:t>
            </a:r>
          </a:p>
          <a:p>
            <a:pPr marL="0" indent="0">
              <a:buNone/>
            </a:pPr>
            <a:endParaRPr lang="cs-CZ" sz="1600" dirty="0"/>
          </a:p>
          <a:p>
            <a:pPr marL="0" indent="0">
              <a:buNone/>
            </a:pPr>
            <a:r>
              <a:rPr lang="cs-CZ" sz="1600" dirty="0" smtClean="0"/>
              <a:t>Genom </a:t>
            </a:r>
            <a:r>
              <a:rPr lang="cs-CZ" sz="1600" dirty="0"/>
              <a:t>- cirkulární nebo lineární</a:t>
            </a:r>
          </a:p>
          <a:p>
            <a:r>
              <a:rPr lang="cs-CZ" sz="1600" dirty="0" smtClean="0"/>
              <a:t>2x </a:t>
            </a:r>
            <a:r>
              <a:rPr lang="cs-CZ" sz="1600" dirty="0"/>
              <a:t>větší než </a:t>
            </a:r>
            <a:r>
              <a:rPr lang="cs-CZ" sz="1600" dirty="0" err="1"/>
              <a:t>E.coli</a:t>
            </a:r>
            <a:endParaRPr lang="cs-CZ" sz="1600" dirty="0"/>
          </a:p>
          <a:p>
            <a:r>
              <a:rPr lang="cs-CZ" sz="1600" dirty="0" err="1" smtClean="0"/>
              <a:t>plazmidy</a:t>
            </a:r>
            <a:r>
              <a:rPr lang="cs-CZ" sz="1600" dirty="0" smtClean="0"/>
              <a:t> </a:t>
            </a:r>
            <a:r>
              <a:rPr lang="cs-CZ" sz="1600" dirty="0"/>
              <a:t>(biodegradační schopnosti)</a:t>
            </a:r>
          </a:p>
          <a:p>
            <a:r>
              <a:rPr lang="cs-CZ" sz="1600" i="1" dirty="0" err="1"/>
              <a:t>Rhodococcus</a:t>
            </a:r>
            <a:endParaRPr lang="cs-CZ" sz="1600" i="1" dirty="0"/>
          </a:p>
          <a:p>
            <a:r>
              <a:rPr lang="cs-CZ" sz="1600" i="1" dirty="0" err="1" smtClean="0"/>
              <a:t>Nocardia</a:t>
            </a:r>
            <a:endParaRPr lang="cs-CZ" sz="1600" i="1" dirty="0" smtClean="0"/>
          </a:p>
          <a:p>
            <a:endParaRPr lang="cs-CZ" sz="1600" i="1" dirty="0"/>
          </a:p>
          <a:p>
            <a:endParaRPr lang="cs-CZ" sz="1600" i="1" dirty="0" smtClean="0"/>
          </a:p>
          <a:p>
            <a:r>
              <a:rPr lang="en-US" sz="1600" dirty="0" err="1"/>
              <a:t>řád</a:t>
            </a:r>
            <a:r>
              <a:rPr lang="en-US" sz="1600" dirty="0"/>
              <a:t> </a:t>
            </a:r>
            <a:r>
              <a:rPr lang="en-US" sz="1600" i="1" dirty="0" err="1" smtClean="0"/>
              <a:t>Actinomycetales</a:t>
            </a:r>
            <a:endParaRPr lang="en-US" sz="1600" i="1" dirty="0"/>
          </a:p>
          <a:p>
            <a:r>
              <a:rPr lang="en-US" sz="1600" dirty="0" err="1" smtClean="0"/>
              <a:t>vysok</a:t>
            </a:r>
            <a:r>
              <a:rPr lang="cs-CZ" sz="1600" dirty="0" smtClean="0"/>
              <a:t>ý</a:t>
            </a:r>
            <a:r>
              <a:rPr lang="en-US" sz="1600" dirty="0" smtClean="0"/>
              <a:t> </a:t>
            </a:r>
            <a:r>
              <a:rPr lang="en-US" sz="1600" dirty="0" err="1"/>
              <a:t>obsah</a:t>
            </a:r>
            <a:r>
              <a:rPr lang="en-US" sz="1600" dirty="0"/>
              <a:t> </a:t>
            </a:r>
            <a:r>
              <a:rPr lang="en-US" sz="1600" dirty="0" smtClean="0"/>
              <a:t>G+C</a:t>
            </a:r>
            <a:endParaRPr lang="cs-CZ" sz="1600" dirty="0" smtClean="0"/>
          </a:p>
          <a:p>
            <a:r>
              <a:rPr lang="en-US" sz="1600" dirty="0" smtClean="0"/>
              <a:t>r</a:t>
            </a:r>
            <a:r>
              <a:rPr lang="cs-CZ" sz="1600" dirty="0" smtClean="0"/>
              <a:t>ů</a:t>
            </a:r>
            <a:r>
              <a:rPr lang="en-US" sz="1600" dirty="0" err="1" smtClean="0"/>
              <a:t>zn</a:t>
            </a:r>
            <a:r>
              <a:rPr lang="cs-CZ" sz="1600" dirty="0" smtClean="0"/>
              <a:t>ě</a:t>
            </a:r>
            <a:r>
              <a:rPr lang="en-US" sz="1600" dirty="0" smtClean="0"/>
              <a:t> v</a:t>
            </a:r>
            <a:r>
              <a:rPr lang="cs-CZ" sz="1600" dirty="0" smtClean="0"/>
              <a:t>ě</a:t>
            </a:r>
            <a:r>
              <a:rPr lang="en-US" sz="1600" dirty="0" err="1" smtClean="0"/>
              <a:t>tven</a:t>
            </a:r>
            <a:r>
              <a:rPr lang="cs-CZ" sz="1600" dirty="0" smtClean="0"/>
              <a:t>á</a:t>
            </a:r>
            <a:r>
              <a:rPr lang="en-US" sz="1600" dirty="0" smtClean="0"/>
              <a:t> </a:t>
            </a:r>
            <a:r>
              <a:rPr lang="en-US" sz="1600" dirty="0" err="1" smtClean="0"/>
              <a:t>vl</a:t>
            </a:r>
            <a:r>
              <a:rPr lang="cs-CZ" sz="1600" dirty="0" smtClean="0"/>
              <a:t>á</a:t>
            </a:r>
            <a:r>
              <a:rPr lang="en-US" sz="1600" dirty="0" err="1" smtClean="0"/>
              <a:t>kna</a:t>
            </a:r>
            <a:endParaRPr lang="cs-CZ" sz="1600" dirty="0"/>
          </a:p>
          <a:p>
            <a:r>
              <a:rPr lang="en-US" sz="1600" dirty="0" smtClean="0"/>
              <a:t> </a:t>
            </a:r>
            <a:r>
              <a:rPr lang="en-US" sz="1600" dirty="0" err="1"/>
              <a:t>genom</a:t>
            </a:r>
            <a:r>
              <a:rPr lang="en-US" sz="1600" dirty="0"/>
              <a:t> 2x </a:t>
            </a:r>
            <a:r>
              <a:rPr lang="en-US" sz="1600" dirty="0" smtClean="0"/>
              <a:t>v</a:t>
            </a:r>
            <a:r>
              <a:rPr lang="cs-CZ" sz="1600" dirty="0" err="1" smtClean="0"/>
              <a:t>ětší</a:t>
            </a:r>
            <a:r>
              <a:rPr lang="en-US" sz="1600" dirty="0" smtClean="0"/>
              <a:t> </a:t>
            </a:r>
            <a:r>
              <a:rPr lang="en-US" sz="1600" dirty="0" err="1"/>
              <a:t>nez</a:t>
            </a:r>
            <a:r>
              <a:rPr lang="en-US" sz="1600" dirty="0"/>
              <a:t> </a:t>
            </a:r>
            <a:r>
              <a:rPr lang="en-US" sz="1600" dirty="0" err="1" smtClean="0"/>
              <a:t>E.Coli</a:t>
            </a:r>
            <a:endParaRPr lang="cs-CZ" sz="1600" dirty="0" smtClean="0"/>
          </a:p>
          <a:p>
            <a:r>
              <a:rPr lang="en-US" sz="1600" dirty="0" err="1" smtClean="0"/>
              <a:t>biodegrada</a:t>
            </a:r>
            <a:r>
              <a:rPr lang="cs-CZ" sz="1600" dirty="0" smtClean="0"/>
              <a:t>č</a:t>
            </a:r>
            <a:r>
              <a:rPr lang="en-US" sz="1600" dirty="0" smtClean="0"/>
              <a:t>n</a:t>
            </a:r>
            <a:r>
              <a:rPr lang="cs-CZ" sz="1600" dirty="0" smtClean="0"/>
              <a:t>í</a:t>
            </a:r>
            <a:r>
              <a:rPr lang="en-US" sz="1600" dirty="0" smtClean="0"/>
              <a:t> </a:t>
            </a:r>
            <a:r>
              <a:rPr lang="en-US" sz="1600" dirty="0" err="1"/>
              <a:t>aktivita</a:t>
            </a:r>
            <a:r>
              <a:rPr lang="en-US" sz="1600" dirty="0"/>
              <a:t> (</a:t>
            </a:r>
            <a:r>
              <a:rPr lang="en-US" sz="1600" dirty="0" err="1"/>
              <a:t>diky</a:t>
            </a:r>
            <a:r>
              <a:rPr lang="en-US" sz="1600" dirty="0"/>
              <a:t> </a:t>
            </a:r>
            <a:r>
              <a:rPr lang="en-US" sz="1600" dirty="0" err="1" smtClean="0"/>
              <a:t>plazmid</a:t>
            </a:r>
            <a:r>
              <a:rPr lang="cs-CZ" sz="1600" dirty="0" smtClean="0"/>
              <a:t>ů</a:t>
            </a:r>
            <a:r>
              <a:rPr lang="en-US" sz="1600" dirty="0" smtClean="0"/>
              <a:t>m</a:t>
            </a:r>
            <a:r>
              <a:rPr lang="en-US" sz="1600" dirty="0"/>
              <a:t>) </a:t>
            </a:r>
          </a:p>
          <a:p>
            <a:endParaRPr lang="cs-CZ" sz="1600" dirty="0"/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124744"/>
            <a:ext cx="3265454" cy="295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65439163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192</TotalTime>
  <Words>1428</Words>
  <Application>Microsoft Office PowerPoint</Application>
  <PresentationFormat>Předvádění na obrazovce (4:3)</PresentationFormat>
  <Paragraphs>270</Paragraphs>
  <Slides>36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36</vt:i4>
      </vt:variant>
    </vt:vector>
  </HeadingPairs>
  <TitlesOfParts>
    <vt:vector size="37" baseType="lpstr">
      <vt:lpstr>Motiv systému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 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Iva</dc:creator>
  <cp:lastModifiedBy>Iva</cp:lastModifiedBy>
  <cp:revision>20</cp:revision>
  <dcterms:created xsi:type="dcterms:W3CDTF">2020-05-04T15:15:58Z</dcterms:created>
  <dcterms:modified xsi:type="dcterms:W3CDTF">2020-05-06T11:05:55Z</dcterms:modified>
</cp:coreProperties>
</file>