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7" r:id="rId2"/>
    <p:sldId id="258" r:id="rId3"/>
    <p:sldId id="259" r:id="rId4"/>
    <p:sldId id="260" r:id="rId5"/>
    <p:sldId id="263" r:id="rId6"/>
    <p:sldId id="308" r:id="rId7"/>
    <p:sldId id="311" r:id="rId8"/>
    <p:sldId id="309" r:id="rId9"/>
    <p:sldId id="310" r:id="rId10"/>
    <p:sldId id="262" r:id="rId11"/>
    <p:sldId id="312" r:id="rId12"/>
    <p:sldId id="313" r:id="rId13"/>
    <p:sldId id="314" r:id="rId14"/>
    <p:sldId id="264" r:id="rId15"/>
    <p:sldId id="265" r:id="rId16"/>
    <p:sldId id="266" r:id="rId17"/>
    <p:sldId id="267" r:id="rId18"/>
    <p:sldId id="270" r:id="rId19"/>
    <p:sldId id="268" r:id="rId20"/>
    <p:sldId id="272" r:id="rId21"/>
    <p:sldId id="315" r:id="rId22"/>
    <p:sldId id="274" r:id="rId23"/>
    <p:sldId id="276" r:id="rId24"/>
    <p:sldId id="279" r:id="rId25"/>
    <p:sldId id="280" r:id="rId26"/>
    <p:sldId id="281" r:id="rId27"/>
    <p:sldId id="282" r:id="rId28"/>
    <p:sldId id="283" r:id="rId29"/>
    <p:sldId id="285" r:id="rId30"/>
    <p:sldId id="286" r:id="rId31"/>
    <p:sldId id="287" r:id="rId32"/>
    <p:sldId id="288" r:id="rId33"/>
    <p:sldId id="292" r:id="rId34"/>
    <p:sldId id="294" r:id="rId35"/>
    <p:sldId id="295" r:id="rId36"/>
    <p:sldId id="296" r:id="rId37"/>
    <p:sldId id="297" r:id="rId38"/>
    <p:sldId id="298" r:id="rId39"/>
    <p:sldId id="299" r:id="rId40"/>
    <p:sldId id="300" r:id="rId41"/>
    <p:sldId id="301" r:id="rId42"/>
    <p:sldId id="302" r:id="rId43"/>
    <p:sldId id="303" r:id="rId44"/>
    <p:sldId id="305" r:id="rId45"/>
    <p:sldId id="307"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629" autoAdjust="0"/>
  </p:normalViewPr>
  <p:slideViewPr>
    <p:cSldViewPr>
      <p:cViewPr>
        <p:scale>
          <a:sx n="100" d="100"/>
          <a:sy n="100" d="100"/>
        </p:scale>
        <p:origin x="-1860" y="-240"/>
      </p:cViewPr>
      <p:guideLst>
        <p:guide orient="horz" pos="2160"/>
        <p:guide pos="2880"/>
      </p:guideLst>
    </p:cSldViewPr>
  </p:slideViewPr>
  <p:outlineViewPr>
    <p:cViewPr>
      <p:scale>
        <a:sx n="33" d="100"/>
        <a:sy n="33" d="100"/>
      </p:scale>
      <p:origin x="0" y="567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4DCF55-D760-43EE-8C58-B592136CDDB7}" type="datetimeFigureOut">
              <a:rPr lang="cs-CZ" smtClean="0"/>
              <a:t>2.3.2020</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3BDFE4-6723-49FC-B759-BF6EC6F541CB}" type="slidenum">
              <a:rPr lang="cs-CZ" smtClean="0"/>
              <a:t>‹#›</a:t>
            </a:fld>
            <a:endParaRPr lang="cs-CZ"/>
          </a:p>
        </p:txBody>
      </p:sp>
    </p:spTree>
    <p:extLst>
      <p:ext uri="{BB962C8B-B14F-4D97-AF65-F5344CB8AC3E}">
        <p14:creationId xmlns:p14="http://schemas.microsoft.com/office/powerpoint/2010/main" val="3041880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A3BDFE4-6723-49FC-B759-BF6EC6F541CB}" type="slidenum">
              <a:rPr lang="cs-CZ" smtClean="0"/>
              <a:t>7</a:t>
            </a:fld>
            <a:endParaRPr lang="cs-CZ"/>
          </a:p>
        </p:txBody>
      </p:sp>
    </p:spTree>
    <p:extLst>
      <p:ext uri="{BB962C8B-B14F-4D97-AF65-F5344CB8AC3E}">
        <p14:creationId xmlns:p14="http://schemas.microsoft.com/office/powerpoint/2010/main" val="1990882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GB"/>
          </a:p>
        </p:txBody>
      </p:sp>
      <p:sp>
        <p:nvSpPr>
          <p:cNvPr id="4" name="Zástupný symbol pro datum 3"/>
          <p:cNvSpPr>
            <a:spLocks noGrp="1"/>
          </p:cNvSpPr>
          <p:nvPr>
            <p:ph type="dt" sz="half" idx="10"/>
          </p:nvPr>
        </p:nvSpPr>
        <p:spPr/>
        <p:txBody>
          <a:bodyPr/>
          <a:lstStyle/>
          <a:p>
            <a:fld id="{B6A77CD9-CC4D-45F3-A9BC-97104D949A9A}" type="datetimeFigureOut">
              <a:rPr lang="en-GB" smtClean="0"/>
              <a:t>02/03/2020</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3258A4CC-2036-434E-B2DB-FC6E04872DDA}" type="slidenum">
              <a:rPr lang="en-GB" smtClean="0"/>
              <a:t>‹#›</a:t>
            </a:fld>
            <a:endParaRPr lang="en-GB"/>
          </a:p>
        </p:txBody>
      </p:sp>
    </p:spTree>
    <p:extLst>
      <p:ext uri="{BB962C8B-B14F-4D97-AF65-F5344CB8AC3E}">
        <p14:creationId xmlns:p14="http://schemas.microsoft.com/office/powerpoint/2010/main" val="2663476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B6A77CD9-CC4D-45F3-A9BC-97104D949A9A}" type="datetimeFigureOut">
              <a:rPr lang="en-GB" smtClean="0"/>
              <a:t>02/03/2020</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3258A4CC-2036-434E-B2DB-FC6E04872DDA}" type="slidenum">
              <a:rPr lang="en-GB" smtClean="0"/>
              <a:t>‹#›</a:t>
            </a:fld>
            <a:endParaRPr lang="en-GB"/>
          </a:p>
        </p:txBody>
      </p:sp>
    </p:spTree>
    <p:extLst>
      <p:ext uri="{BB962C8B-B14F-4D97-AF65-F5344CB8AC3E}">
        <p14:creationId xmlns:p14="http://schemas.microsoft.com/office/powerpoint/2010/main" val="186294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en-GB"/>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B6A77CD9-CC4D-45F3-A9BC-97104D949A9A}" type="datetimeFigureOut">
              <a:rPr lang="en-GB" smtClean="0"/>
              <a:t>02/03/2020</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3258A4CC-2036-434E-B2DB-FC6E04872DDA}" type="slidenum">
              <a:rPr lang="en-GB" smtClean="0"/>
              <a:t>‹#›</a:t>
            </a:fld>
            <a:endParaRPr lang="en-GB"/>
          </a:p>
        </p:txBody>
      </p:sp>
    </p:spTree>
    <p:extLst>
      <p:ext uri="{BB962C8B-B14F-4D97-AF65-F5344CB8AC3E}">
        <p14:creationId xmlns:p14="http://schemas.microsoft.com/office/powerpoint/2010/main" val="1009258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B6A77CD9-CC4D-45F3-A9BC-97104D949A9A}" type="datetimeFigureOut">
              <a:rPr lang="en-GB" smtClean="0"/>
              <a:t>02/03/2020</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3258A4CC-2036-434E-B2DB-FC6E04872DDA}" type="slidenum">
              <a:rPr lang="en-GB" smtClean="0"/>
              <a:t>‹#›</a:t>
            </a:fld>
            <a:endParaRPr lang="en-GB"/>
          </a:p>
        </p:txBody>
      </p:sp>
    </p:spTree>
    <p:extLst>
      <p:ext uri="{BB962C8B-B14F-4D97-AF65-F5344CB8AC3E}">
        <p14:creationId xmlns:p14="http://schemas.microsoft.com/office/powerpoint/2010/main" val="2909207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B6A77CD9-CC4D-45F3-A9BC-97104D949A9A}" type="datetimeFigureOut">
              <a:rPr lang="en-GB" smtClean="0"/>
              <a:t>02/03/2020</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3258A4CC-2036-434E-B2DB-FC6E04872DDA}" type="slidenum">
              <a:rPr lang="en-GB" smtClean="0"/>
              <a:t>‹#›</a:t>
            </a:fld>
            <a:endParaRPr lang="en-GB"/>
          </a:p>
        </p:txBody>
      </p:sp>
    </p:spTree>
    <p:extLst>
      <p:ext uri="{BB962C8B-B14F-4D97-AF65-F5344CB8AC3E}">
        <p14:creationId xmlns:p14="http://schemas.microsoft.com/office/powerpoint/2010/main" val="2146089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datum 4"/>
          <p:cNvSpPr>
            <a:spLocks noGrp="1"/>
          </p:cNvSpPr>
          <p:nvPr>
            <p:ph type="dt" sz="half" idx="10"/>
          </p:nvPr>
        </p:nvSpPr>
        <p:spPr/>
        <p:txBody>
          <a:bodyPr/>
          <a:lstStyle/>
          <a:p>
            <a:fld id="{B6A77CD9-CC4D-45F3-A9BC-97104D949A9A}" type="datetimeFigureOut">
              <a:rPr lang="en-GB" smtClean="0"/>
              <a:t>02/03/2020</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3258A4CC-2036-434E-B2DB-FC6E04872DDA}" type="slidenum">
              <a:rPr lang="en-GB" smtClean="0"/>
              <a:t>‹#›</a:t>
            </a:fld>
            <a:endParaRPr lang="en-GB"/>
          </a:p>
        </p:txBody>
      </p:sp>
    </p:spTree>
    <p:extLst>
      <p:ext uri="{BB962C8B-B14F-4D97-AF65-F5344CB8AC3E}">
        <p14:creationId xmlns:p14="http://schemas.microsoft.com/office/powerpoint/2010/main" val="2721417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7" name="Zástupný symbol pro datum 6"/>
          <p:cNvSpPr>
            <a:spLocks noGrp="1"/>
          </p:cNvSpPr>
          <p:nvPr>
            <p:ph type="dt" sz="half" idx="10"/>
          </p:nvPr>
        </p:nvSpPr>
        <p:spPr/>
        <p:txBody>
          <a:bodyPr/>
          <a:lstStyle/>
          <a:p>
            <a:fld id="{B6A77CD9-CC4D-45F3-A9BC-97104D949A9A}" type="datetimeFigureOut">
              <a:rPr lang="en-GB" smtClean="0"/>
              <a:t>02/03/2020</a:t>
            </a:fld>
            <a:endParaRPr lang="en-GB"/>
          </a:p>
        </p:txBody>
      </p:sp>
      <p:sp>
        <p:nvSpPr>
          <p:cNvPr id="8" name="Zástupný symbol pro zápatí 7"/>
          <p:cNvSpPr>
            <a:spLocks noGrp="1"/>
          </p:cNvSpPr>
          <p:nvPr>
            <p:ph type="ftr" sz="quarter" idx="11"/>
          </p:nvPr>
        </p:nvSpPr>
        <p:spPr/>
        <p:txBody>
          <a:bodyPr/>
          <a:lstStyle/>
          <a:p>
            <a:endParaRPr lang="en-GB"/>
          </a:p>
        </p:txBody>
      </p:sp>
      <p:sp>
        <p:nvSpPr>
          <p:cNvPr id="9" name="Zástupný symbol pro číslo snímku 8"/>
          <p:cNvSpPr>
            <a:spLocks noGrp="1"/>
          </p:cNvSpPr>
          <p:nvPr>
            <p:ph type="sldNum" sz="quarter" idx="12"/>
          </p:nvPr>
        </p:nvSpPr>
        <p:spPr/>
        <p:txBody>
          <a:bodyPr/>
          <a:lstStyle/>
          <a:p>
            <a:fld id="{3258A4CC-2036-434E-B2DB-FC6E04872DDA}" type="slidenum">
              <a:rPr lang="en-GB" smtClean="0"/>
              <a:t>‹#›</a:t>
            </a:fld>
            <a:endParaRPr lang="en-GB"/>
          </a:p>
        </p:txBody>
      </p:sp>
    </p:spTree>
    <p:extLst>
      <p:ext uri="{BB962C8B-B14F-4D97-AF65-F5344CB8AC3E}">
        <p14:creationId xmlns:p14="http://schemas.microsoft.com/office/powerpoint/2010/main" val="1535319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datum 2"/>
          <p:cNvSpPr>
            <a:spLocks noGrp="1"/>
          </p:cNvSpPr>
          <p:nvPr>
            <p:ph type="dt" sz="half" idx="10"/>
          </p:nvPr>
        </p:nvSpPr>
        <p:spPr/>
        <p:txBody>
          <a:bodyPr/>
          <a:lstStyle/>
          <a:p>
            <a:fld id="{B6A77CD9-CC4D-45F3-A9BC-97104D949A9A}" type="datetimeFigureOut">
              <a:rPr lang="en-GB" smtClean="0"/>
              <a:t>02/03/2020</a:t>
            </a:fld>
            <a:endParaRPr lang="en-GB"/>
          </a:p>
        </p:txBody>
      </p:sp>
      <p:sp>
        <p:nvSpPr>
          <p:cNvPr id="4" name="Zástupný symbol pro zápatí 3"/>
          <p:cNvSpPr>
            <a:spLocks noGrp="1"/>
          </p:cNvSpPr>
          <p:nvPr>
            <p:ph type="ftr" sz="quarter" idx="11"/>
          </p:nvPr>
        </p:nvSpPr>
        <p:spPr/>
        <p:txBody>
          <a:bodyPr/>
          <a:lstStyle/>
          <a:p>
            <a:endParaRPr lang="en-GB"/>
          </a:p>
        </p:txBody>
      </p:sp>
      <p:sp>
        <p:nvSpPr>
          <p:cNvPr id="5" name="Zástupný symbol pro číslo snímku 4"/>
          <p:cNvSpPr>
            <a:spLocks noGrp="1"/>
          </p:cNvSpPr>
          <p:nvPr>
            <p:ph type="sldNum" sz="quarter" idx="12"/>
          </p:nvPr>
        </p:nvSpPr>
        <p:spPr/>
        <p:txBody>
          <a:bodyPr/>
          <a:lstStyle/>
          <a:p>
            <a:fld id="{3258A4CC-2036-434E-B2DB-FC6E04872DDA}" type="slidenum">
              <a:rPr lang="en-GB" smtClean="0"/>
              <a:t>‹#›</a:t>
            </a:fld>
            <a:endParaRPr lang="en-GB"/>
          </a:p>
        </p:txBody>
      </p:sp>
    </p:spTree>
    <p:extLst>
      <p:ext uri="{BB962C8B-B14F-4D97-AF65-F5344CB8AC3E}">
        <p14:creationId xmlns:p14="http://schemas.microsoft.com/office/powerpoint/2010/main" val="4102852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B6A77CD9-CC4D-45F3-A9BC-97104D949A9A}" type="datetimeFigureOut">
              <a:rPr lang="en-GB" smtClean="0"/>
              <a:t>02/03/2020</a:t>
            </a:fld>
            <a:endParaRPr lang="en-GB"/>
          </a:p>
        </p:txBody>
      </p:sp>
      <p:sp>
        <p:nvSpPr>
          <p:cNvPr id="3" name="Zástupný symbol pro zápatí 2"/>
          <p:cNvSpPr>
            <a:spLocks noGrp="1"/>
          </p:cNvSpPr>
          <p:nvPr>
            <p:ph type="ftr" sz="quarter" idx="11"/>
          </p:nvPr>
        </p:nvSpPr>
        <p:spPr/>
        <p:txBody>
          <a:bodyPr/>
          <a:lstStyle/>
          <a:p>
            <a:endParaRPr lang="en-GB"/>
          </a:p>
        </p:txBody>
      </p:sp>
      <p:sp>
        <p:nvSpPr>
          <p:cNvPr id="4" name="Zástupný symbol pro číslo snímku 3"/>
          <p:cNvSpPr>
            <a:spLocks noGrp="1"/>
          </p:cNvSpPr>
          <p:nvPr>
            <p:ph type="sldNum" sz="quarter" idx="12"/>
          </p:nvPr>
        </p:nvSpPr>
        <p:spPr/>
        <p:txBody>
          <a:bodyPr/>
          <a:lstStyle/>
          <a:p>
            <a:fld id="{3258A4CC-2036-434E-B2DB-FC6E04872DDA}" type="slidenum">
              <a:rPr lang="en-GB" smtClean="0"/>
              <a:t>‹#›</a:t>
            </a:fld>
            <a:endParaRPr lang="en-GB"/>
          </a:p>
        </p:txBody>
      </p:sp>
    </p:spTree>
    <p:extLst>
      <p:ext uri="{BB962C8B-B14F-4D97-AF65-F5344CB8AC3E}">
        <p14:creationId xmlns:p14="http://schemas.microsoft.com/office/powerpoint/2010/main" val="2405768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B6A77CD9-CC4D-45F3-A9BC-97104D949A9A}" type="datetimeFigureOut">
              <a:rPr lang="en-GB" smtClean="0"/>
              <a:t>02/03/2020</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3258A4CC-2036-434E-B2DB-FC6E04872DDA}" type="slidenum">
              <a:rPr lang="en-GB" smtClean="0"/>
              <a:t>‹#›</a:t>
            </a:fld>
            <a:endParaRPr lang="en-GB"/>
          </a:p>
        </p:txBody>
      </p:sp>
    </p:spTree>
    <p:extLst>
      <p:ext uri="{BB962C8B-B14F-4D97-AF65-F5344CB8AC3E}">
        <p14:creationId xmlns:p14="http://schemas.microsoft.com/office/powerpoint/2010/main" val="2006192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B6A77CD9-CC4D-45F3-A9BC-97104D949A9A}" type="datetimeFigureOut">
              <a:rPr lang="en-GB" smtClean="0"/>
              <a:t>02/03/2020</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3258A4CC-2036-434E-B2DB-FC6E04872DDA}" type="slidenum">
              <a:rPr lang="en-GB" smtClean="0"/>
              <a:t>‹#›</a:t>
            </a:fld>
            <a:endParaRPr lang="en-GB"/>
          </a:p>
        </p:txBody>
      </p:sp>
    </p:spTree>
    <p:extLst>
      <p:ext uri="{BB962C8B-B14F-4D97-AF65-F5344CB8AC3E}">
        <p14:creationId xmlns:p14="http://schemas.microsoft.com/office/powerpoint/2010/main" val="2409112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00">
            <a:alpha val="28000"/>
          </a:srgbClr>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en-GB"/>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A77CD9-CC4D-45F3-A9BC-97104D949A9A}" type="datetimeFigureOut">
              <a:rPr lang="en-GB" smtClean="0"/>
              <a:t>02/03/2020</a:t>
            </a:fld>
            <a:endParaRPr lang="en-GB"/>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58A4CC-2036-434E-B2DB-FC6E04872DDA}" type="slidenum">
              <a:rPr lang="en-GB" smtClean="0"/>
              <a:t>‹#›</a:t>
            </a:fld>
            <a:endParaRPr lang="en-GB"/>
          </a:p>
        </p:txBody>
      </p:sp>
    </p:spTree>
    <p:extLst>
      <p:ext uri="{BB962C8B-B14F-4D97-AF65-F5344CB8AC3E}">
        <p14:creationId xmlns:p14="http://schemas.microsoft.com/office/powerpoint/2010/main" val="3723725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image" Target="../media/image39.emf"/></Relationships>
</file>

<file path=ppt/slides/_rels/slide2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2.xml"/><Relationship Id="rId4" Type="http://schemas.openxmlformats.org/officeDocument/2006/relationships/image" Target="../media/image65.emf"/></Relationships>
</file>

<file path=ppt/slides/_rels/slide37.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2.xml"/><Relationship Id="rId4" Type="http://schemas.openxmlformats.org/officeDocument/2006/relationships/image" Target="../media/image70.em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39266" y="980728"/>
            <a:ext cx="8229600" cy="4525963"/>
          </a:xfrm>
        </p:spPr>
        <p:txBody>
          <a:bodyPr>
            <a:normAutofit/>
          </a:bodyPr>
          <a:lstStyle/>
          <a:p>
            <a:r>
              <a:rPr lang="en-GB" sz="1600" dirty="0" err="1"/>
              <a:t>Základní</a:t>
            </a:r>
            <a:r>
              <a:rPr lang="en-GB" sz="1600" dirty="0"/>
              <a:t> </a:t>
            </a:r>
            <a:r>
              <a:rPr lang="cs-CZ" sz="1600" dirty="0"/>
              <a:t>(</a:t>
            </a:r>
            <a:r>
              <a:rPr lang="en-GB" sz="1600" dirty="0" err="1" smtClean="0"/>
              <a:t>esenciální</a:t>
            </a:r>
            <a:r>
              <a:rPr lang="cs-CZ" sz="1600" dirty="0" smtClean="0"/>
              <a:t>) - </a:t>
            </a:r>
            <a:r>
              <a:rPr lang="en-US" sz="1600" dirty="0" smtClean="0"/>
              <a:t>CM</a:t>
            </a:r>
            <a:r>
              <a:rPr lang="en-US" sz="1600" dirty="0"/>
              <a:t>, </a:t>
            </a:r>
            <a:r>
              <a:rPr lang="en-US" sz="1600" dirty="0" err="1"/>
              <a:t>ribozomy</a:t>
            </a:r>
            <a:r>
              <a:rPr lang="en-US" sz="1600" dirty="0"/>
              <a:t>, </a:t>
            </a:r>
            <a:r>
              <a:rPr lang="en-US" sz="1600" dirty="0" err="1"/>
              <a:t>nukleoid</a:t>
            </a:r>
            <a:endParaRPr lang="en-GB" sz="1600" dirty="0"/>
          </a:p>
          <a:p>
            <a:r>
              <a:rPr lang="en-GB" sz="1600" dirty="0" smtClean="0"/>
              <a:t> </a:t>
            </a:r>
            <a:r>
              <a:rPr lang="en-GB" sz="1600" dirty="0" err="1" smtClean="0"/>
              <a:t>Obvyklé</a:t>
            </a:r>
            <a:r>
              <a:rPr lang="cs-CZ" sz="1600" dirty="0" smtClean="0"/>
              <a:t> - </a:t>
            </a:r>
            <a:r>
              <a:rPr lang="en-US" sz="1600" dirty="0" err="1" smtClean="0"/>
              <a:t>tvoří</a:t>
            </a:r>
            <a:r>
              <a:rPr lang="en-US" sz="1600" dirty="0" smtClean="0"/>
              <a:t> </a:t>
            </a:r>
            <a:r>
              <a:rPr lang="en-US" sz="1600" dirty="0"/>
              <a:t>se </a:t>
            </a:r>
            <a:r>
              <a:rPr lang="en-US" sz="1600" dirty="0" err="1"/>
              <a:t>pouze</a:t>
            </a:r>
            <a:r>
              <a:rPr lang="en-US" sz="1600" dirty="0"/>
              <a:t> v </a:t>
            </a:r>
            <a:r>
              <a:rPr lang="en-US" sz="1600" dirty="0" err="1"/>
              <a:t>závislosti</a:t>
            </a:r>
            <a:r>
              <a:rPr lang="en-US" sz="1600" dirty="0"/>
              <a:t> </a:t>
            </a:r>
            <a:r>
              <a:rPr lang="en-US" sz="1600" dirty="0" err="1"/>
              <a:t>na</a:t>
            </a:r>
            <a:r>
              <a:rPr lang="en-US" sz="1600" dirty="0"/>
              <a:t> </a:t>
            </a:r>
            <a:r>
              <a:rPr lang="en-US" sz="1600" dirty="0" err="1"/>
              <a:t>podmínkách</a:t>
            </a:r>
            <a:r>
              <a:rPr lang="en-US" sz="1600" dirty="0"/>
              <a:t> (</a:t>
            </a:r>
            <a:r>
              <a:rPr lang="en-US" sz="1600" dirty="0" err="1"/>
              <a:t>kromě</a:t>
            </a:r>
            <a:r>
              <a:rPr lang="en-US" sz="1600" dirty="0"/>
              <a:t> BS - </a:t>
            </a:r>
            <a:r>
              <a:rPr lang="en-US" sz="1600" dirty="0" err="1"/>
              <a:t>není</a:t>
            </a:r>
            <a:r>
              <a:rPr lang="en-US" sz="1600" dirty="0"/>
              <a:t> u </a:t>
            </a:r>
            <a:r>
              <a:rPr lang="en-US" sz="1600" dirty="0" err="1"/>
              <a:t>mykoplazmat</a:t>
            </a:r>
            <a:r>
              <a:rPr lang="en-US" sz="1600" dirty="0"/>
              <a:t>)</a:t>
            </a:r>
            <a:endParaRPr lang="en-GB" sz="1600" dirty="0"/>
          </a:p>
          <a:p>
            <a:pPr marL="0" indent="0">
              <a:buNone/>
            </a:pPr>
            <a:r>
              <a:rPr lang="cs-CZ" sz="1600" dirty="0" smtClean="0"/>
              <a:t>                       </a:t>
            </a:r>
            <a:r>
              <a:rPr lang="en-GB" sz="1600" dirty="0" smtClean="0"/>
              <a:t>– </a:t>
            </a:r>
            <a:r>
              <a:rPr lang="en-GB" sz="1600" dirty="0" err="1"/>
              <a:t>nejsou</a:t>
            </a:r>
            <a:r>
              <a:rPr lang="en-GB" sz="1600" dirty="0"/>
              <a:t> </a:t>
            </a:r>
            <a:r>
              <a:rPr lang="en-GB" sz="1600" dirty="0" err="1" smtClean="0"/>
              <a:t>nutné</a:t>
            </a:r>
            <a:r>
              <a:rPr lang="cs-CZ" sz="1600" dirty="0"/>
              <a:t> </a:t>
            </a:r>
            <a:r>
              <a:rPr lang="en-GB" sz="1600" dirty="0" smtClean="0"/>
              <a:t>k </a:t>
            </a:r>
            <a:r>
              <a:rPr lang="en-GB" sz="1600" dirty="0" err="1"/>
              <a:t>přežití</a:t>
            </a:r>
            <a:r>
              <a:rPr lang="en-GB" sz="1600" dirty="0"/>
              <a:t> </a:t>
            </a:r>
            <a:r>
              <a:rPr lang="en-GB" sz="1600" dirty="0" err="1" smtClean="0"/>
              <a:t>buňky</a:t>
            </a:r>
            <a:r>
              <a:rPr lang="en-GB" sz="1600" dirty="0" smtClean="0"/>
              <a:t>,</a:t>
            </a:r>
            <a:r>
              <a:rPr lang="cs-CZ" sz="1600" dirty="0" smtClean="0"/>
              <a:t> </a:t>
            </a:r>
            <a:r>
              <a:rPr lang="en-GB" sz="1600" dirty="0" err="1" smtClean="0"/>
              <a:t>poskytují</a:t>
            </a:r>
            <a:r>
              <a:rPr lang="en-GB" sz="1600" dirty="0" smtClean="0"/>
              <a:t> </a:t>
            </a:r>
            <a:r>
              <a:rPr lang="en-GB" sz="1600" dirty="0" err="1"/>
              <a:t>výhodu</a:t>
            </a:r>
            <a:endParaRPr lang="en-GB" sz="1600" dirty="0"/>
          </a:p>
        </p:txBody>
      </p:sp>
      <p:sp>
        <p:nvSpPr>
          <p:cNvPr id="5" name="Obdélník 4"/>
          <p:cNvSpPr/>
          <p:nvPr/>
        </p:nvSpPr>
        <p:spPr>
          <a:xfrm>
            <a:off x="2771800" y="260648"/>
            <a:ext cx="3091808" cy="369332"/>
          </a:xfrm>
          <a:prstGeom prst="rect">
            <a:avLst/>
          </a:prstGeom>
        </p:spPr>
        <p:txBody>
          <a:bodyPr wrap="none">
            <a:spAutoFit/>
          </a:bodyPr>
          <a:lstStyle/>
          <a:p>
            <a:r>
              <a:rPr lang="en-GB" b="1" dirty="0" err="1"/>
              <a:t>Struktury</a:t>
            </a:r>
            <a:r>
              <a:rPr lang="en-GB" b="1" dirty="0"/>
              <a:t> </a:t>
            </a:r>
            <a:r>
              <a:rPr lang="en-GB" b="1" dirty="0" err="1"/>
              <a:t>prokaryotické</a:t>
            </a:r>
            <a:r>
              <a:rPr lang="en-GB" b="1" dirty="0"/>
              <a:t> </a:t>
            </a:r>
            <a:r>
              <a:rPr lang="en-GB" b="1" dirty="0" err="1"/>
              <a:t>buňky</a:t>
            </a:r>
            <a:endParaRPr lang="en-GB" dirty="0"/>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2623" y="3068960"/>
            <a:ext cx="5322887" cy="303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2883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188640"/>
            <a:ext cx="8229600" cy="4525963"/>
          </a:xfrm>
        </p:spPr>
        <p:txBody>
          <a:bodyPr>
            <a:normAutofit/>
          </a:bodyPr>
          <a:lstStyle/>
          <a:p>
            <a:r>
              <a:rPr lang="cs-CZ" sz="1600" dirty="0" err="1">
                <a:solidFill>
                  <a:prstClr val="black"/>
                </a:solidFill>
              </a:rPr>
              <a:t>Flexibita</a:t>
            </a:r>
            <a:r>
              <a:rPr lang="cs-CZ" sz="1600" dirty="0">
                <a:solidFill>
                  <a:prstClr val="black"/>
                </a:solidFill>
              </a:rPr>
              <a:t> – </a:t>
            </a:r>
            <a:r>
              <a:rPr lang="cs-CZ" sz="1600" dirty="0" err="1">
                <a:solidFill>
                  <a:prstClr val="black"/>
                </a:solidFill>
              </a:rPr>
              <a:t>sch</a:t>
            </a:r>
            <a:r>
              <a:rPr lang="cs-CZ" sz="1600" dirty="0">
                <a:solidFill>
                  <a:prstClr val="black"/>
                </a:solidFill>
              </a:rPr>
              <a:t>. se ohýbat – spodní hranice 25 </a:t>
            </a:r>
            <a:r>
              <a:rPr lang="cs-CZ" sz="1600" dirty="0" err="1">
                <a:solidFill>
                  <a:prstClr val="black"/>
                </a:solidFill>
              </a:rPr>
              <a:t>nm</a:t>
            </a:r>
            <a:r>
              <a:rPr lang="cs-CZ" sz="1600" dirty="0">
                <a:solidFill>
                  <a:prstClr val="black"/>
                </a:solidFill>
              </a:rPr>
              <a:t> – min. pro tvorbu váčků</a:t>
            </a:r>
          </a:p>
          <a:p>
            <a:endParaRPr lang="cs-CZ" sz="1600" b="1" dirty="0" smtClean="0"/>
          </a:p>
        </p:txBody>
      </p:sp>
      <p:pic>
        <p:nvPicPr>
          <p:cNvPr id="51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060848"/>
            <a:ext cx="3152775"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8558" y="3212976"/>
            <a:ext cx="4441092" cy="2502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9107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5496" y="116632"/>
            <a:ext cx="8229600" cy="6336704"/>
          </a:xfrm>
        </p:spPr>
        <p:txBody>
          <a:bodyPr>
            <a:normAutofit/>
          </a:bodyPr>
          <a:lstStyle/>
          <a:p>
            <a:pPr marL="0" indent="0">
              <a:buNone/>
            </a:pPr>
            <a:r>
              <a:rPr lang="en-GB" sz="1600" dirty="0" smtClean="0"/>
              <a:t> </a:t>
            </a:r>
            <a:r>
              <a:rPr lang="en-GB" sz="1600" b="1" dirty="0" err="1"/>
              <a:t>Proteiny</a:t>
            </a:r>
            <a:endParaRPr lang="en-GB" sz="1600" b="1" dirty="0"/>
          </a:p>
          <a:p>
            <a:r>
              <a:rPr lang="cs-CZ" sz="1600" dirty="0" smtClean="0"/>
              <a:t> </a:t>
            </a:r>
            <a:r>
              <a:rPr lang="cs-CZ" sz="1600" dirty="0"/>
              <a:t>membrána obsahuje velké množství proteinů, typicky kolem 50 % membránového </a:t>
            </a:r>
            <a:r>
              <a:rPr lang="cs-CZ" sz="1600" dirty="0" smtClean="0"/>
              <a:t>objemu</a:t>
            </a:r>
          </a:p>
          <a:p>
            <a:r>
              <a:rPr lang="cs-CZ" sz="1600" dirty="0" smtClean="0"/>
              <a:t>různé </a:t>
            </a:r>
            <a:r>
              <a:rPr lang="cs-CZ" sz="1600" dirty="0"/>
              <a:t>biologické </a:t>
            </a:r>
            <a:r>
              <a:rPr lang="cs-CZ" sz="1600" dirty="0" smtClean="0"/>
              <a:t>aktivity, mezibuněčná komunikace, enzymatické </a:t>
            </a:r>
            <a:r>
              <a:rPr lang="cs-CZ" sz="1600" dirty="0"/>
              <a:t>aktivity nebo transport látek přes membránu</a:t>
            </a:r>
            <a:endParaRPr lang="cs-CZ" sz="1600" dirty="0" smtClean="0"/>
          </a:p>
          <a:p>
            <a:r>
              <a:rPr lang="cs-CZ" sz="1600" dirty="0" smtClean="0"/>
              <a:t>velké </a:t>
            </a:r>
            <a:r>
              <a:rPr lang="cs-CZ" sz="1600" dirty="0"/>
              <a:t>množství proteinových receptorů a identifikačních </a:t>
            </a:r>
            <a:r>
              <a:rPr lang="cs-CZ" sz="1600" dirty="0" smtClean="0"/>
              <a:t>proteinů, např. antigeny</a:t>
            </a:r>
          </a:p>
          <a:p>
            <a:pPr marL="0" indent="0">
              <a:buNone/>
            </a:pPr>
            <a:endParaRPr lang="cs-CZ" dirty="0" smtClean="0"/>
          </a:p>
          <a:p>
            <a:pPr marL="0" indent="0">
              <a:buNone/>
            </a:pPr>
            <a:endParaRPr lang="cs-CZ" dirty="0"/>
          </a:p>
          <a:p>
            <a:pPr marL="0" indent="0">
              <a:buNone/>
            </a:pPr>
            <a:endParaRPr lang="cs-CZ" dirty="0" smtClean="0"/>
          </a:p>
          <a:p>
            <a:pPr marL="0" indent="0">
              <a:buNone/>
            </a:pPr>
            <a:endParaRPr lang="cs-CZ" dirty="0" smtClean="0"/>
          </a:p>
          <a:p>
            <a:pPr marL="0" indent="0">
              <a:buNone/>
            </a:pPr>
            <a:endParaRPr lang="cs-CZ" dirty="0"/>
          </a:p>
          <a:p>
            <a:pPr marL="0" indent="0">
              <a:buNone/>
            </a:pPr>
            <a:endParaRPr lang="cs-CZ" dirty="0" smtClean="0"/>
          </a:p>
          <a:p>
            <a:pPr marL="0" indent="0">
              <a:buNone/>
            </a:pPr>
            <a:endParaRPr lang="cs-CZ" dirty="0"/>
          </a:p>
          <a:p>
            <a:pPr marL="0" indent="0">
              <a:buNone/>
            </a:pPr>
            <a:endParaRPr lang="cs-CZ" dirty="0" smtClean="0"/>
          </a:p>
          <a:p>
            <a:pPr marL="0" indent="0">
              <a:buNone/>
            </a:pPr>
            <a:endParaRPr lang="cs-CZ" dirty="0"/>
          </a:p>
          <a:p>
            <a:pPr marL="0" indent="0">
              <a:buNone/>
            </a:pPr>
            <a:endParaRPr lang="cs-CZ" dirty="0" smtClean="0"/>
          </a:p>
          <a:p>
            <a:pPr marL="0" indent="0">
              <a:buNone/>
            </a:pPr>
            <a:endParaRPr lang="cs-CZ" dirty="0"/>
          </a:p>
          <a:p>
            <a:pPr marL="0" indent="0">
              <a:buNone/>
            </a:pPr>
            <a:endParaRPr lang="cs-CZ" dirty="0" smtClean="0"/>
          </a:p>
          <a:p>
            <a:endParaRPr lang="cs-CZ"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068960"/>
            <a:ext cx="8598854"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8616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116632"/>
            <a:ext cx="9252520" cy="2880320"/>
          </a:xfrm>
        </p:spPr>
        <p:txBody>
          <a:bodyPr>
            <a:normAutofit/>
          </a:bodyPr>
          <a:lstStyle/>
          <a:p>
            <a:pPr marL="0" indent="0">
              <a:buNone/>
            </a:pPr>
            <a:r>
              <a:rPr lang="cs-CZ" sz="1600" b="1" dirty="0" smtClean="0"/>
              <a:t>Integrální </a:t>
            </a:r>
            <a:r>
              <a:rPr lang="cs-CZ" sz="1600" b="1" dirty="0"/>
              <a:t>proteiny nebo </a:t>
            </a:r>
            <a:r>
              <a:rPr lang="cs-CZ" sz="1600" b="1" dirty="0" err="1"/>
              <a:t>transmembránové</a:t>
            </a:r>
            <a:r>
              <a:rPr lang="cs-CZ" sz="1600" b="1" dirty="0"/>
              <a:t> </a:t>
            </a:r>
            <a:r>
              <a:rPr lang="cs-CZ" sz="1600" b="1" dirty="0" smtClean="0"/>
              <a:t>proteiny</a:t>
            </a:r>
          </a:p>
          <a:p>
            <a:r>
              <a:rPr lang="cs-CZ" sz="1600" dirty="0"/>
              <a:t>Prochází skrz CM</a:t>
            </a:r>
          </a:p>
          <a:p>
            <a:r>
              <a:rPr lang="cs-CZ" sz="1600" dirty="0" smtClean="0"/>
              <a:t>hydrofilní </a:t>
            </a:r>
            <a:r>
              <a:rPr lang="cs-CZ" sz="1600" dirty="0" err="1" smtClean="0"/>
              <a:t>cytosolická</a:t>
            </a:r>
            <a:r>
              <a:rPr lang="cs-CZ" sz="1600" dirty="0" smtClean="0"/>
              <a:t> doména (interaguje </a:t>
            </a:r>
            <a:r>
              <a:rPr lang="cs-CZ" sz="1600" dirty="0"/>
              <a:t>s vnitřními </a:t>
            </a:r>
            <a:r>
              <a:rPr lang="cs-CZ" sz="1600" dirty="0" smtClean="0"/>
              <a:t>molekulami)</a:t>
            </a:r>
          </a:p>
          <a:p>
            <a:r>
              <a:rPr lang="cs-CZ" sz="1600" dirty="0"/>
              <a:t>hydrofilní extracelulární doména - interaguje s vnějšími molekulami</a:t>
            </a:r>
          </a:p>
          <a:p>
            <a:r>
              <a:rPr lang="cs-CZ" sz="1600" dirty="0" smtClean="0"/>
              <a:t>hydrofobní doména - ukotvuje </a:t>
            </a:r>
            <a:r>
              <a:rPr lang="cs-CZ" sz="1600" dirty="0"/>
              <a:t>uvnitř buněčné </a:t>
            </a:r>
            <a:r>
              <a:rPr lang="cs-CZ" sz="1600" dirty="0" smtClean="0"/>
              <a:t>membrány</a:t>
            </a:r>
          </a:p>
          <a:p>
            <a:r>
              <a:rPr lang="cs-CZ" sz="1600" dirty="0"/>
              <a:t>h</a:t>
            </a:r>
            <a:r>
              <a:rPr lang="cs-CZ" sz="1600" dirty="0" smtClean="0"/>
              <a:t>ydrofobní </a:t>
            </a:r>
            <a:r>
              <a:rPr lang="cs-CZ" sz="1600" dirty="0"/>
              <a:t>domény se skládají z </a:t>
            </a:r>
            <a:r>
              <a:rPr lang="el-GR" sz="1600" dirty="0" smtClean="0"/>
              <a:t>α-</a:t>
            </a:r>
            <a:r>
              <a:rPr lang="cs-CZ" sz="1600" dirty="0"/>
              <a:t>helix a </a:t>
            </a:r>
            <a:r>
              <a:rPr lang="el-GR" sz="1600" dirty="0"/>
              <a:t>β </a:t>
            </a:r>
            <a:r>
              <a:rPr lang="cs-CZ" sz="1600" dirty="0"/>
              <a:t>listů proteinových motivů </a:t>
            </a:r>
            <a:endParaRPr lang="cs-CZ" sz="1600" dirty="0" smtClean="0"/>
          </a:p>
          <a:p>
            <a:r>
              <a:rPr lang="en-GB" sz="1600" dirty="0" err="1"/>
              <a:t>hydrofobní</a:t>
            </a:r>
            <a:r>
              <a:rPr lang="en-GB" sz="1600" dirty="0"/>
              <a:t> </a:t>
            </a:r>
            <a:r>
              <a:rPr lang="en-GB" sz="1600" dirty="0" err="1" smtClean="0"/>
              <a:t>vazby</a:t>
            </a:r>
            <a:r>
              <a:rPr lang="en-GB" sz="1600" dirty="0" smtClean="0"/>
              <a:t> </a:t>
            </a:r>
            <a:r>
              <a:rPr lang="en-GB" sz="1600" dirty="0" err="1"/>
              <a:t>cca</a:t>
            </a:r>
            <a:r>
              <a:rPr lang="en-GB" sz="1600" dirty="0"/>
              <a:t> 70</a:t>
            </a:r>
            <a:r>
              <a:rPr lang="en-GB" sz="1600" dirty="0" smtClean="0"/>
              <a:t>%</a:t>
            </a:r>
            <a:endParaRPr lang="cs-CZ" sz="1600" dirty="0" smtClean="0"/>
          </a:p>
          <a:p>
            <a:r>
              <a:rPr lang="cs-CZ" sz="1600" dirty="0"/>
              <a:t>d</a:t>
            </a:r>
            <a:r>
              <a:rPr lang="cs-CZ" sz="1600" dirty="0" smtClean="0"/>
              <a:t>aná </a:t>
            </a:r>
            <a:r>
              <a:rPr lang="cs-CZ" sz="1600" dirty="0" smtClean="0"/>
              <a:t>orientace v membráně</a:t>
            </a:r>
            <a:endParaRPr lang="en-GB" sz="1600" dirty="0"/>
          </a:p>
          <a:p>
            <a:r>
              <a:rPr lang="cs-CZ" sz="1600" dirty="0" smtClean="0"/>
              <a:t>Iontové kanály, protonové pumpy</a:t>
            </a:r>
          </a:p>
          <a:p>
            <a:pPr marL="0" indent="0">
              <a:buNone/>
            </a:pPr>
            <a:endParaRPr lang="cs-CZ" sz="1600" dirty="0"/>
          </a:p>
          <a:p>
            <a:pPr marL="0" indent="0">
              <a:buNone/>
            </a:pPr>
            <a:endParaRPr lang="cs-CZ" dirty="0"/>
          </a:p>
          <a:p>
            <a:endParaRPr lang="cs-CZ"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0" y="3140968"/>
            <a:ext cx="9078421" cy="347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2361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3573016"/>
            <a:ext cx="8115808" cy="3112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4427984" y="204028"/>
            <a:ext cx="4572000" cy="2092881"/>
          </a:xfrm>
          <a:prstGeom prst="rect">
            <a:avLst/>
          </a:prstGeom>
        </p:spPr>
        <p:txBody>
          <a:bodyPr>
            <a:spAutoFit/>
          </a:bodyPr>
          <a:lstStyle/>
          <a:p>
            <a:r>
              <a:rPr lang="cs-CZ" sz="1600" b="1" dirty="0"/>
              <a:t>Periferní proteiny</a:t>
            </a:r>
          </a:p>
          <a:p>
            <a:pPr marL="285750" indent="-285750">
              <a:buFont typeface="Arial" panose="020B0604020202020204" pitchFamily="34" charset="0"/>
              <a:buChar char="•"/>
            </a:pPr>
            <a:r>
              <a:rPr lang="cs-CZ" sz="1600" dirty="0"/>
              <a:t>Spojené s integrálními membránovými </a:t>
            </a:r>
            <a:r>
              <a:rPr lang="cs-CZ" sz="1600" dirty="0" smtClean="0"/>
              <a:t>proteiny</a:t>
            </a:r>
          </a:p>
          <a:p>
            <a:pPr marL="285750" indent="-285750">
              <a:buFont typeface="Arial" panose="020B0604020202020204" pitchFamily="34" charset="0"/>
              <a:buChar char="•"/>
            </a:pPr>
            <a:r>
              <a:rPr lang="cs-CZ" sz="1600" dirty="0" smtClean="0"/>
              <a:t>dočasné </a:t>
            </a:r>
            <a:r>
              <a:rPr lang="cs-CZ" sz="1600" dirty="0"/>
              <a:t>interakce s biologickými membránami a jednou reagující molekula se odloučí a pokračuje ve své práci v </a:t>
            </a:r>
            <a:r>
              <a:rPr lang="cs-CZ" sz="1600" dirty="0" smtClean="0"/>
              <a:t>cytoplazmě</a:t>
            </a:r>
          </a:p>
          <a:p>
            <a:pPr marL="285750" indent="-285750">
              <a:buFont typeface="Arial" panose="020B0604020202020204" pitchFamily="34" charset="0"/>
              <a:buChar char="•"/>
            </a:pPr>
            <a:r>
              <a:rPr lang="en-GB" sz="1600" dirty="0" err="1"/>
              <a:t>spojeny</a:t>
            </a:r>
            <a:r>
              <a:rPr lang="en-GB" sz="1600" dirty="0"/>
              <a:t> s </a:t>
            </a:r>
            <a:r>
              <a:rPr lang="en-GB" sz="1600" dirty="0" err="1"/>
              <a:t>intergralnimi</a:t>
            </a:r>
            <a:r>
              <a:rPr lang="en-GB" sz="1600" dirty="0"/>
              <a:t> </a:t>
            </a:r>
            <a:r>
              <a:rPr lang="en-GB" sz="1600" dirty="0" err="1"/>
              <a:t>za</a:t>
            </a:r>
            <a:r>
              <a:rPr lang="en-GB" sz="1600" dirty="0"/>
              <a:t> </a:t>
            </a:r>
            <a:r>
              <a:rPr lang="en-GB" sz="1600" dirty="0" err="1"/>
              <a:t>pomoci</a:t>
            </a:r>
            <a:r>
              <a:rPr lang="en-GB" sz="1600" dirty="0"/>
              <a:t> H-</a:t>
            </a:r>
            <a:r>
              <a:rPr lang="en-GB" sz="1600" dirty="0" err="1"/>
              <a:t>mustku</a:t>
            </a:r>
            <a:r>
              <a:rPr lang="en-GB" sz="1600" dirty="0"/>
              <a:t> a </a:t>
            </a:r>
            <a:r>
              <a:rPr lang="en-GB" sz="1600" dirty="0" err="1"/>
              <a:t>elektrostat.sil</a:t>
            </a:r>
            <a:endParaRPr lang="en-GB" sz="1600" dirty="0"/>
          </a:p>
          <a:p>
            <a:pPr marL="285750" indent="-285750">
              <a:buFont typeface="Arial" panose="020B0604020202020204" pitchFamily="34" charset="0"/>
              <a:buChar char="•"/>
            </a:pPr>
            <a:endParaRPr lang="cs-CZ" dirty="0"/>
          </a:p>
        </p:txBody>
      </p:sp>
      <p:sp>
        <p:nvSpPr>
          <p:cNvPr id="6" name="Obdélník 5"/>
          <p:cNvSpPr/>
          <p:nvPr/>
        </p:nvSpPr>
        <p:spPr>
          <a:xfrm>
            <a:off x="101046" y="188640"/>
            <a:ext cx="4572000" cy="2123658"/>
          </a:xfrm>
          <a:prstGeom prst="rect">
            <a:avLst/>
          </a:prstGeom>
        </p:spPr>
        <p:txBody>
          <a:bodyPr>
            <a:spAutoFit/>
          </a:bodyPr>
          <a:lstStyle/>
          <a:p>
            <a:r>
              <a:rPr lang="cs-CZ" sz="1600" b="1" dirty="0"/>
              <a:t>Proteiny ukotvené s lipidy</a:t>
            </a:r>
          </a:p>
          <a:p>
            <a:pPr marL="285750" indent="-285750">
              <a:buFont typeface="Arial" panose="020B0604020202020204" pitchFamily="34" charset="0"/>
              <a:buChar char="•"/>
            </a:pPr>
            <a:r>
              <a:rPr lang="cs-CZ" sz="1600" dirty="0"/>
              <a:t>kovalentně vázané na lipidové molekuly hydrofobně vložené do buněčné membrány</a:t>
            </a:r>
          </a:p>
          <a:p>
            <a:pPr marL="285750" indent="-285750">
              <a:buFont typeface="Arial" panose="020B0604020202020204" pitchFamily="34" charset="0"/>
              <a:buChar char="•"/>
            </a:pPr>
            <a:r>
              <a:rPr lang="cs-CZ" sz="1600" dirty="0"/>
              <a:t>Proteiny nejsou v kontaktu s membránou</a:t>
            </a:r>
          </a:p>
          <a:p>
            <a:pPr marL="285750" indent="-285750">
              <a:buFont typeface="Arial" panose="020B0604020202020204" pitchFamily="34" charset="0"/>
              <a:buChar char="•"/>
            </a:pPr>
            <a:r>
              <a:rPr lang="en-GB" sz="1600" dirty="0" err="1"/>
              <a:t>elstat.síly</a:t>
            </a:r>
            <a:r>
              <a:rPr lang="en-GB" sz="1600" dirty="0"/>
              <a:t>, H-</a:t>
            </a:r>
            <a:r>
              <a:rPr lang="en-GB" sz="1600" dirty="0" err="1"/>
              <a:t>můstky</a:t>
            </a:r>
            <a:endParaRPr lang="cs-CZ" sz="1600" dirty="0"/>
          </a:p>
          <a:p>
            <a:pPr marL="285750" indent="-285750">
              <a:buFont typeface="Arial" panose="020B0604020202020204" pitchFamily="34" charset="0"/>
              <a:buChar char="•"/>
            </a:pPr>
            <a:r>
              <a:rPr lang="cs-CZ" sz="1600" dirty="0"/>
              <a:t>G proteiny – přenos signálu</a:t>
            </a:r>
          </a:p>
          <a:p>
            <a:endParaRPr lang="cs-CZ" dirty="0"/>
          </a:p>
          <a:p>
            <a:endParaRPr lang="cs-CZ"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982899"/>
            <a:ext cx="3024336" cy="1459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3154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332656"/>
            <a:ext cx="5112568" cy="6120680"/>
          </a:xfrm>
        </p:spPr>
        <p:txBody>
          <a:bodyPr>
            <a:normAutofit/>
          </a:bodyPr>
          <a:lstStyle/>
          <a:p>
            <a:pPr marL="0" indent="0">
              <a:buNone/>
            </a:pPr>
            <a:r>
              <a:rPr lang="en-GB" sz="1600" b="1" dirty="0" err="1"/>
              <a:t>Funkce</a:t>
            </a:r>
            <a:r>
              <a:rPr lang="en-GB" sz="1600" b="1" dirty="0"/>
              <a:t> </a:t>
            </a:r>
            <a:r>
              <a:rPr lang="en-GB" sz="1600" b="1" dirty="0" err="1"/>
              <a:t>cytoplazmatické</a:t>
            </a:r>
            <a:r>
              <a:rPr lang="en-GB" sz="1600" b="1" dirty="0"/>
              <a:t> </a:t>
            </a:r>
            <a:r>
              <a:rPr lang="en-GB" sz="1600" b="1" dirty="0" err="1" smtClean="0"/>
              <a:t>membrány</a:t>
            </a:r>
            <a:endParaRPr lang="cs-CZ" sz="1600" b="1" dirty="0" smtClean="0"/>
          </a:p>
          <a:p>
            <a:pPr marL="0" indent="0">
              <a:buNone/>
            </a:pPr>
            <a:endParaRPr lang="en-GB" sz="1600" dirty="0"/>
          </a:p>
          <a:p>
            <a:r>
              <a:rPr lang="en-GB" sz="1600" dirty="0" err="1" smtClean="0"/>
              <a:t>Bariéra</a:t>
            </a:r>
            <a:r>
              <a:rPr lang="cs-CZ" sz="1600" dirty="0"/>
              <a:t>,</a:t>
            </a:r>
            <a:r>
              <a:rPr lang="en-GB" sz="1600" dirty="0" smtClean="0"/>
              <a:t> </a:t>
            </a:r>
            <a:r>
              <a:rPr lang="en-GB" sz="1600" dirty="0" err="1" smtClean="0"/>
              <a:t>receptory</a:t>
            </a:r>
            <a:r>
              <a:rPr lang="cs-CZ" sz="1600" dirty="0"/>
              <a:t>,</a:t>
            </a:r>
            <a:r>
              <a:rPr lang="en-GB" sz="1600" dirty="0" smtClean="0"/>
              <a:t> </a:t>
            </a:r>
            <a:r>
              <a:rPr lang="en-GB" sz="1600" dirty="0" err="1"/>
              <a:t>antigeny</a:t>
            </a:r>
            <a:endParaRPr lang="en-GB" sz="1600" dirty="0"/>
          </a:p>
          <a:p>
            <a:r>
              <a:rPr lang="en-GB" sz="1600" dirty="0" smtClean="0"/>
              <a:t>Transport </a:t>
            </a:r>
            <a:r>
              <a:rPr lang="en-GB" sz="1600" dirty="0"/>
              <a:t>– </a:t>
            </a:r>
            <a:r>
              <a:rPr lang="en-GB" sz="1600" dirty="0" err="1"/>
              <a:t>prostá</a:t>
            </a:r>
            <a:r>
              <a:rPr lang="en-GB" sz="1600" dirty="0"/>
              <a:t> </a:t>
            </a:r>
            <a:r>
              <a:rPr lang="en-GB" sz="1600" dirty="0" err="1" smtClean="0"/>
              <a:t>difúze</a:t>
            </a:r>
            <a:r>
              <a:rPr lang="cs-CZ" sz="1600" dirty="0" smtClean="0"/>
              <a:t>, </a:t>
            </a:r>
            <a:r>
              <a:rPr lang="en-GB" sz="1600" dirty="0" err="1" smtClean="0"/>
              <a:t>zprostředkovaná</a:t>
            </a:r>
            <a:r>
              <a:rPr lang="en-GB" sz="1600" dirty="0" smtClean="0"/>
              <a:t> </a:t>
            </a:r>
            <a:r>
              <a:rPr lang="en-GB" sz="1600" dirty="0" err="1" smtClean="0"/>
              <a:t>difúze</a:t>
            </a:r>
            <a:r>
              <a:rPr lang="cs-CZ" sz="1600" dirty="0" smtClean="0"/>
              <a:t>, </a:t>
            </a:r>
            <a:r>
              <a:rPr lang="en-GB" sz="1600" dirty="0" err="1" smtClean="0"/>
              <a:t>aktivní</a:t>
            </a:r>
            <a:r>
              <a:rPr lang="en-GB" sz="1600" dirty="0" smtClean="0"/>
              <a:t> transport</a:t>
            </a:r>
            <a:endParaRPr lang="cs-CZ" sz="1600" dirty="0" smtClean="0"/>
          </a:p>
          <a:p>
            <a:endParaRPr lang="cs-CZ" sz="1600" dirty="0"/>
          </a:p>
          <a:p>
            <a:endParaRPr lang="cs-CZ" sz="1600" dirty="0" smtClean="0"/>
          </a:p>
          <a:p>
            <a:r>
              <a:rPr lang="cs-CZ" sz="1600" dirty="0" smtClean="0"/>
              <a:t>CM v podstatě </a:t>
            </a:r>
            <a:r>
              <a:rPr lang="cs-CZ" sz="1600" dirty="0"/>
              <a:t>nepropustné pro polární </a:t>
            </a:r>
            <a:r>
              <a:rPr lang="cs-CZ" sz="1600" dirty="0" smtClean="0"/>
              <a:t>molekuly</a:t>
            </a:r>
          </a:p>
          <a:p>
            <a:r>
              <a:rPr lang="cs-CZ" sz="1600" dirty="0" smtClean="0"/>
              <a:t>brání </a:t>
            </a:r>
            <a:r>
              <a:rPr lang="cs-CZ" sz="1600" dirty="0"/>
              <a:t>v difúzi </a:t>
            </a:r>
            <a:r>
              <a:rPr lang="cs-CZ" sz="1600" dirty="0" smtClean="0"/>
              <a:t>polárním </a:t>
            </a:r>
            <a:r>
              <a:rPr lang="cs-CZ" sz="1600" dirty="0"/>
              <a:t>rozpuštěným látkám </a:t>
            </a:r>
            <a:r>
              <a:rPr lang="cs-CZ" sz="1600" dirty="0" smtClean="0"/>
              <a:t>(AM, NK, </a:t>
            </a:r>
            <a:r>
              <a:rPr lang="cs-CZ" sz="1600" dirty="0"/>
              <a:t>cukry, proteiny, ionty) </a:t>
            </a:r>
            <a:endParaRPr lang="cs-CZ" sz="1600" dirty="0" smtClean="0"/>
          </a:p>
          <a:p>
            <a:endParaRPr lang="cs-CZ" sz="1600" dirty="0" smtClean="0"/>
          </a:p>
          <a:p>
            <a:r>
              <a:rPr lang="cs-CZ" sz="1600" dirty="0" smtClean="0"/>
              <a:t>připouští </a:t>
            </a:r>
            <a:r>
              <a:rPr lang="cs-CZ" sz="1600" dirty="0"/>
              <a:t>pasivní difúzi hydrofobních </a:t>
            </a:r>
            <a:r>
              <a:rPr lang="cs-CZ" sz="1600" dirty="0" smtClean="0"/>
              <a:t>molekul</a:t>
            </a:r>
          </a:p>
          <a:p>
            <a:r>
              <a:rPr lang="cs-CZ" sz="1600" dirty="0" smtClean="0"/>
              <a:t>Tj. schopnost </a:t>
            </a:r>
            <a:r>
              <a:rPr lang="cs-CZ" sz="1600" dirty="0"/>
              <a:t>kontrolovat pohyb těchto látek skrz </a:t>
            </a:r>
            <a:r>
              <a:rPr lang="cs-CZ" sz="1600" dirty="0" err="1"/>
              <a:t>transmembránové</a:t>
            </a:r>
            <a:r>
              <a:rPr lang="cs-CZ" sz="1600" dirty="0"/>
              <a:t> proteinové </a:t>
            </a:r>
            <a:r>
              <a:rPr lang="cs-CZ" sz="1600" dirty="0" smtClean="0"/>
              <a:t>komplexy</a:t>
            </a:r>
            <a:r>
              <a:rPr lang="cs-CZ" sz="1600" dirty="0"/>
              <a:t> </a:t>
            </a:r>
            <a:r>
              <a:rPr lang="cs-CZ" sz="1600" dirty="0" smtClean="0"/>
              <a:t>- </a:t>
            </a:r>
            <a:r>
              <a:rPr lang="cs-CZ" sz="1600" dirty="0"/>
              <a:t>póry, kanály a </a:t>
            </a:r>
            <a:r>
              <a:rPr lang="cs-CZ" sz="1600" dirty="0" smtClean="0"/>
              <a:t>brány</a:t>
            </a:r>
          </a:p>
          <a:p>
            <a:r>
              <a:rPr lang="cs-CZ" sz="1600" dirty="0"/>
              <a:t>Propustnost membrány je míra pasivní difuze molekul </a:t>
            </a:r>
            <a:r>
              <a:rPr lang="cs-CZ" sz="1600" dirty="0" smtClean="0"/>
              <a:t>membránou </a:t>
            </a:r>
          </a:p>
          <a:p>
            <a:r>
              <a:rPr lang="cs-CZ" sz="1600" dirty="0" smtClean="0"/>
              <a:t>závisí </a:t>
            </a:r>
            <a:r>
              <a:rPr lang="cs-CZ" sz="1600" dirty="0"/>
              <a:t>hlavně na </a:t>
            </a:r>
            <a:r>
              <a:rPr lang="cs-CZ" sz="1600" dirty="0" smtClean="0"/>
              <a:t>el. náboji, polaritě </a:t>
            </a:r>
            <a:r>
              <a:rPr lang="cs-CZ" sz="1600" dirty="0"/>
              <a:t>molekul a </a:t>
            </a:r>
            <a:r>
              <a:rPr lang="cs-CZ" sz="1600" dirty="0" smtClean="0"/>
              <a:t> </a:t>
            </a:r>
            <a:r>
              <a:rPr lang="cs-CZ" sz="1600" dirty="0"/>
              <a:t>na </a:t>
            </a:r>
            <a:r>
              <a:rPr lang="cs-CZ" sz="1600" dirty="0" smtClean="0"/>
              <a:t>mol. Hm. molekuly</a:t>
            </a:r>
            <a:endParaRPr lang="cs-CZ" sz="1600" dirty="0"/>
          </a:p>
          <a:p>
            <a:r>
              <a:rPr lang="cs-CZ" sz="1600" dirty="0" smtClean="0"/>
              <a:t> membrána </a:t>
            </a:r>
            <a:r>
              <a:rPr lang="cs-CZ" sz="1600" dirty="0"/>
              <a:t>je </a:t>
            </a:r>
            <a:r>
              <a:rPr lang="cs-CZ" sz="1600" dirty="0" smtClean="0"/>
              <a:t>hydrofilní - malé </a:t>
            </a:r>
            <a:r>
              <a:rPr lang="cs-CZ" sz="1600" dirty="0"/>
              <a:t>neutrální molekuly projdou skrz membránu snáze než nabité, velké </a:t>
            </a:r>
            <a:r>
              <a:rPr lang="cs-CZ" sz="1600" dirty="0" smtClean="0"/>
              <a:t>molekuly</a:t>
            </a:r>
            <a:endParaRPr lang="en-GB" sz="16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1916832"/>
            <a:ext cx="345757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5433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116632"/>
            <a:ext cx="8229600" cy="5616624"/>
          </a:xfrm>
        </p:spPr>
        <p:txBody>
          <a:bodyPr>
            <a:normAutofit/>
          </a:bodyPr>
          <a:lstStyle/>
          <a:p>
            <a:pPr marL="0" indent="0">
              <a:buNone/>
            </a:pPr>
            <a:r>
              <a:rPr lang="cs-CZ" sz="1600" b="1" dirty="0" err="1"/>
              <a:t>Transmembránový</a:t>
            </a:r>
            <a:r>
              <a:rPr lang="cs-CZ" sz="1600" b="1" dirty="0"/>
              <a:t> </a:t>
            </a:r>
            <a:r>
              <a:rPr lang="cs-CZ" sz="1600" b="1" dirty="0" smtClean="0"/>
              <a:t>transport - pasivní</a:t>
            </a:r>
          </a:p>
          <a:p>
            <a:r>
              <a:rPr lang="cs-CZ" sz="1600" dirty="0" smtClean="0"/>
              <a:t>přenos </a:t>
            </a:r>
            <a:r>
              <a:rPr lang="cs-CZ" sz="1600" dirty="0"/>
              <a:t>látek přes buněčnou </a:t>
            </a:r>
            <a:r>
              <a:rPr lang="cs-CZ" sz="1600" dirty="0" smtClean="0"/>
              <a:t>membránu</a:t>
            </a:r>
          </a:p>
          <a:p>
            <a:r>
              <a:rPr lang="cs-CZ" sz="1600" dirty="0" smtClean="0"/>
              <a:t>samovolně </a:t>
            </a:r>
            <a:r>
              <a:rPr lang="cs-CZ" sz="1600" dirty="0"/>
              <a:t>prostřednictvím kanálů a přenašečových </a:t>
            </a:r>
            <a:r>
              <a:rPr lang="cs-CZ" sz="1600" dirty="0" smtClean="0"/>
              <a:t>proteinů</a:t>
            </a:r>
          </a:p>
          <a:p>
            <a:r>
              <a:rPr lang="cs-CZ" sz="1600" dirty="0" smtClean="0"/>
              <a:t>nespotřebovává energii </a:t>
            </a:r>
            <a:r>
              <a:rPr lang="cs-CZ" sz="1600" dirty="0" smtClean="0"/>
              <a:t>ATP</a:t>
            </a:r>
          </a:p>
          <a:p>
            <a:r>
              <a:rPr lang="cs-CZ" sz="1600" dirty="0" smtClean="0"/>
              <a:t>ř</a:t>
            </a:r>
            <a:r>
              <a:rPr lang="en-GB" sz="1600" dirty="0" err="1" smtClean="0"/>
              <a:t>ízen</a:t>
            </a:r>
            <a:r>
              <a:rPr lang="en-GB" sz="1600" dirty="0" smtClean="0"/>
              <a:t> </a:t>
            </a:r>
            <a:r>
              <a:rPr lang="en-GB" sz="1600" dirty="0" err="1" smtClean="0"/>
              <a:t>gradiente</a:t>
            </a:r>
            <a:r>
              <a:rPr lang="cs-CZ" sz="1600" dirty="0" smtClean="0"/>
              <a:t>m</a:t>
            </a:r>
            <a:r>
              <a:rPr lang="en-GB" sz="1600" dirty="0" smtClean="0"/>
              <a:t> </a:t>
            </a:r>
            <a:r>
              <a:rPr lang="en-GB" sz="1600" dirty="0" err="1"/>
              <a:t>koncentrace</a:t>
            </a:r>
            <a:r>
              <a:rPr lang="en-GB" sz="1600" dirty="0"/>
              <a:t> a </a:t>
            </a:r>
            <a:r>
              <a:rPr lang="en-GB" sz="1600" dirty="0" err="1"/>
              <a:t>membránovým</a:t>
            </a:r>
            <a:r>
              <a:rPr lang="en-GB" sz="1600" dirty="0"/>
              <a:t> </a:t>
            </a:r>
            <a:r>
              <a:rPr lang="en-GB" sz="1600" dirty="0" err="1" smtClean="0"/>
              <a:t>potenciálem</a:t>
            </a:r>
            <a:endParaRPr lang="cs-CZ" sz="1600" dirty="0" smtClean="0"/>
          </a:p>
          <a:p>
            <a:r>
              <a:rPr lang="en-GB" sz="1600" dirty="0"/>
              <a:t>gradient </a:t>
            </a:r>
            <a:r>
              <a:rPr lang="en-GB" sz="1600" dirty="0" err="1"/>
              <a:t>elektrochemického</a:t>
            </a:r>
            <a:r>
              <a:rPr lang="en-GB" sz="1600" dirty="0"/>
              <a:t> </a:t>
            </a:r>
            <a:r>
              <a:rPr lang="en-GB" sz="1600" dirty="0" err="1" smtClean="0"/>
              <a:t>potenciálu</a:t>
            </a:r>
            <a:r>
              <a:rPr lang="en-GB" sz="1600" dirty="0" smtClean="0"/>
              <a:t> </a:t>
            </a:r>
            <a:r>
              <a:rPr lang="cs-CZ" sz="1600" dirty="0" smtClean="0"/>
              <a:t>= </a:t>
            </a:r>
            <a:r>
              <a:rPr lang="en-GB" sz="1600" dirty="0" err="1" smtClean="0"/>
              <a:t>rozdíl</a:t>
            </a:r>
            <a:r>
              <a:rPr lang="en-GB" sz="1600" dirty="0" smtClean="0"/>
              <a:t> </a:t>
            </a:r>
            <a:r>
              <a:rPr lang="en-GB" sz="1600" dirty="0" err="1"/>
              <a:t>elektrochemických</a:t>
            </a:r>
            <a:r>
              <a:rPr lang="en-GB" sz="1600" dirty="0"/>
              <a:t> </a:t>
            </a:r>
            <a:r>
              <a:rPr lang="en-GB" sz="1600" dirty="0" err="1"/>
              <a:t>potenciálů</a:t>
            </a:r>
            <a:r>
              <a:rPr lang="en-GB" sz="1600" dirty="0"/>
              <a:t> </a:t>
            </a:r>
            <a:r>
              <a:rPr lang="en-GB" sz="1600" dirty="0" err="1"/>
              <a:t>na</a:t>
            </a:r>
            <a:r>
              <a:rPr lang="en-GB" sz="1600" dirty="0"/>
              <a:t> </a:t>
            </a:r>
            <a:r>
              <a:rPr lang="en-GB" sz="1600" dirty="0" err="1"/>
              <a:t>vnější</a:t>
            </a:r>
            <a:r>
              <a:rPr lang="en-GB" sz="1600" dirty="0"/>
              <a:t> a </a:t>
            </a:r>
            <a:r>
              <a:rPr lang="en-GB" sz="1600" dirty="0" err="1"/>
              <a:t>vnitřní</a:t>
            </a:r>
            <a:r>
              <a:rPr lang="en-GB" sz="1600" dirty="0"/>
              <a:t> </a:t>
            </a:r>
            <a:r>
              <a:rPr lang="en-GB" sz="1600" dirty="0" err="1"/>
              <a:t>straně</a:t>
            </a:r>
            <a:r>
              <a:rPr lang="en-GB" sz="1600" dirty="0"/>
              <a:t> </a:t>
            </a:r>
            <a:r>
              <a:rPr lang="en-GB" sz="1600" dirty="0" err="1" smtClean="0"/>
              <a:t>membrány</a:t>
            </a:r>
            <a:endParaRPr lang="cs-CZ" sz="1600" dirty="0" smtClean="0"/>
          </a:p>
          <a:p>
            <a:r>
              <a:rPr lang="en-GB" sz="1600" dirty="0" err="1" smtClean="0"/>
              <a:t>hnací</a:t>
            </a:r>
            <a:r>
              <a:rPr lang="en-GB" sz="1600" dirty="0" smtClean="0"/>
              <a:t> </a:t>
            </a:r>
            <a:r>
              <a:rPr lang="en-GB" sz="1600" dirty="0" err="1"/>
              <a:t>sílou</a:t>
            </a:r>
            <a:r>
              <a:rPr lang="en-GB" sz="1600" dirty="0"/>
              <a:t> pro </a:t>
            </a:r>
            <a:r>
              <a:rPr lang="en-GB" sz="1600" dirty="0" err="1"/>
              <a:t>pohyb</a:t>
            </a:r>
            <a:r>
              <a:rPr lang="en-GB" sz="1600" dirty="0"/>
              <a:t> </a:t>
            </a:r>
            <a:r>
              <a:rPr lang="en-GB" sz="1600" dirty="0" err="1"/>
              <a:t>iontů</a:t>
            </a:r>
            <a:r>
              <a:rPr lang="en-GB" sz="1600" dirty="0"/>
              <a:t> </a:t>
            </a:r>
            <a:r>
              <a:rPr lang="en-GB" sz="1600" dirty="0" err="1"/>
              <a:t>přes</a:t>
            </a:r>
            <a:r>
              <a:rPr lang="en-GB" sz="1600" dirty="0"/>
              <a:t> </a:t>
            </a:r>
            <a:r>
              <a:rPr lang="en-GB" sz="1600" dirty="0" err="1" smtClean="0"/>
              <a:t>membránu</a:t>
            </a:r>
            <a:endParaRPr lang="cs-CZ" sz="1600" dirty="0"/>
          </a:p>
          <a:p>
            <a:r>
              <a:rPr lang="cs-CZ" sz="1600" dirty="0" smtClean="0"/>
              <a:t>závisí </a:t>
            </a:r>
            <a:r>
              <a:rPr lang="cs-CZ" sz="1600" dirty="0"/>
              <a:t>na propustnosti buněčné </a:t>
            </a:r>
            <a:r>
              <a:rPr lang="cs-CZ" sz="1600" dirty="0" smtClean="0"/>
              <a:t>membrány</a:t>
            </a:r>
          </a:p>
          <a:p>
            <a:r>
              <a:rPr lang="cs-CZ" sz="1600" dirty="0" smtClean="0"/>
              <a:t>prostá </a:t>
            </a:r>
            <a:r>
              <a:rPr lang="cs-CZ" sz="1600" dirty="0"/>
              <a:t>difuze, </a:t>
            </a:r>
            <a:r>
              <a:rPr lang="cs-CZ" sz="1600" dirty="0" smtClean="0"/>
              <a:t>zprostředkovaná </a:t>
            </a:r>
            <a:r>
              <a:rPr lang="cs-CZ" sz="1600" dirty="0" smtClean="0"/>
              <a:t>difuze, </a:t>
            </a:r>
            <a:r>
              <a:rPr lang="cs-CZ" sz="1600" dirty="0" smtClean="0"/>
              <a:t>osmóza</a:t>
            </a:r>
          </a:p>
          <a:p>
            <a:endParaRPr lang="cs-CZ" sz="1600" dirty="0" smtClean="0"/>
          </a:p>
          <a:p>
            <a:endParaRPr lang="cs-CZ" sz="1600" dirty="0" smtClean="0"/>
          </a:p>
          <a:p>
            <a:pPr marL="0" indent="0">
              <a:buNone/>
            </a:pPr>
            <a:r>
              <a:rPr lang="en-GB" sz="1600" b="1" dirty="0"/>
              <a:t>1) </a:t>
            </a:r>
            <a:r>
              <a:rPr lang="en-GB" sz="1600" b="1" dirty="0" err="1"/>
              <a:t>Prostá</a:t>
            </a:r>
            <a:r>
              <a:rPr lang="en-GB" sz="1600" b="1" dirty="0"/>
              <a:t> </a:t>
            </a:r>
            <a:r>
              <a:rPr lang="en-GB" sz="1600" b="1" dirty="0" err="1"/>
              <a:t>difúze</a:t>
            </a:r>
            <a:endParaRPr lang="en-GB" sz="1600" b="1" dirty="0"/>
          </a:p>
          <a:p>
            <a:r>
              <a:rPr lang="pl-PL" sz="1600" b="1" dirty="0"/>
              <a:t>transport látek po koncentračním spádu </a:t>
            </a:r>
          </a:p>
          <a:p>
            <a:r>
              <a:rPr lang="en-GB" sz="1600" dirty="0" err="1"/>
              <a:t>Plyny</a:t>
            </a:r>
            <a:r>
              <a:rPr lang="en-GB" sz="1600" dirty="0"/>
              <a:t> (N2, O2, CO2), </a:t>
            </a:r>
            <a:r>
              <a:rPr lang="en-GB" sz="1600" dirty="0" err="1"/>
              <a:t>malé</a:t>
            </a:r>
            <a:r>
              <a:rPr lang="cs-CZ" sz="1600" dirty="0"/>
              <a:t> </a:t>
            </a:r>
            <a:r>
              <a:rPr lang="en-GB" sz="1600" dirty="0" err="1"/>
              <a:t>polární</a:t>
            </a:r>
            <a:r>
              <a:rPr lang="en-GB" sz="1600" dirty="0"/>
              <a:t> </a:t>
            </a:r>
            <a:r>
              <a:rPr lang="en-GB" sz="1600" dirty="0" err="1"/>
              <a:t>molekuly</a:t>
            </a:r>
            <a:r>
              <a:rPr lang="en-GB" sz="1600" dirty="0"/>
              <a:t> bez </a:t>
            </a:r>
            <a:r>
              <a:rPr lang="en-GB" sz="1600" dirty="0" err="1"/>
              <a:t>náboje</a:t>
            </a:r>
            <a:r>
              <a:rPr lang="en-GB" sz="1600" dirty="0"/>
              <a:t> (</a:t>
            </a:r>
            <a:r>
              <a:rPr lang="en-GB" sz="1600" dirty="0" err="1"/>
              <a:t>etanol</a:t>
            </a:r>
            <a:r>
              <a:rPr lang="en-GB" sz="1600" dirty="0"/>
              <a:t>, </a:t>
            </a:r>
            <a:r>
              <a:rPr lang="en-GB" sz="1600" dirty="0" err="1"/>
              <a:t>voda</a:t>
            </a:r>
            <a:r>
              <a:rPr lang="cs-CZ" sz="1600" dirty="0"/>
              <a:t>)</a:t>
            </a:r>
          </a:p>
          <a:p>
            <a:r>
              <a:rPr lang="cs-CZ" sz="1600" dirty="0"/>
              <a:t>umožňuje pohyb látek uvnitř buněk a tím </a:t>
            </a:r>
            <a:r>
              <a:rPr lang="cs-CZ" sz="1600" b="1" dirty="0"/>
              <a:t>látkovou výměnu</a:t>
            </a:r>
            <a:endParaRPr lang="en-GB" sz="1600" dirty="0"/>
          </a:p>
          <a:p>
            <a:endParaRPr lang="cs-CZ" sz="1600" dirty="0"/>
          </a:p>
          <a:p>
            <a:endParaRPr lang="cs-CZ" sz="1600" dirty="0" smtClean="0"/>
          </a:p>
          <a:p>
            <a:endParaRPr lang="cs-CZ" sz="1600" b="1" dirty="0"/>
          </a:p>
        </p:txBody>
      </p:sp>
    </p:spTree>
    <p:extLst>
      <p:ext uri="{BB962C8B-B14F-4D97-AF65-F5344CB8AC3E}">
        <p14:creationId xmlns:p14="http://schemas.microsoft.com/office/powerpoint/2010/main" val="2202665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715644" y="260648"/>
            <a:ext cx="4572000" cy="338554"/>
          </a:xfrm>
          <a:prstGeom prst="rect">
            <a:avLst/>
          </a:prstGeom>
        </p:spPr>
        <p:txBody>
          <a:bodyPr>
            <a:spAutoFit/>
          </a:bodyPr>
          <a:lstStyle/>
          <a:p>
            <a:r>
              <a:rPr lang="en-GB" sz="1600" b="1" dirty="0" smtClean="0"/>
              <a:t>2</a:t>
            </a:r>
            <a:r>
              <a:rPr lang="en-GB" sz="1600" b="1" dirty="0" smtClean="0"/>
              <a:t>)</a:t>
            </a:r>
            <a:r>
              <a:rPr lang="cs-CZ" sz="1600" b="1" dirty="0" smtClean="0"/>
              <a:t> </a:t>
            </a:r>
            <a:r>
              <a:rPr lang="en-GB" sz="1600" b="1" dirty="0" err="1" smtClean="0"/>
              <a:t>Zprostředkovaná</a:t>
            </a:r>
            <a:r>
              <a:rPr lang="en-GB" sz="1600" b="1" dirty="0" smtClean="0"/>
              <a:t> </a:t>
            </a:r>
            <a:r>
              <a:rPr lang="en-GB" sz="1600" b="1" dirty="0" err="1"/>
              <a:t>difúze</a:t>
            </a:r>
            <a:endParaRPr lang="en-GB" sz="1600" dirty="0"/>
          </a:p>
        </p:txBody>
      </p:sp>
      <p:sp>
        <p:nvSpPr>
          <p:cNvPr id="2" name="Obdélník 1"/>
          <p:cNvSpPr/>
          <p:nvPr/>
        </p:nvSpPr>
        <p:spPr>
          <a:xfrm>
            <a:off x="0" y="658580"/>
            <a:ext cx="8676456" cy="6217087"/>
          </a:xfrm>
          <a:prstGeom prst="rect">
            <a:avLst/>
          </a:prstGeom>
        </p:spPr>
        <p:txBody>
          <a:bodyPr wrap="square">
            <a:spAutoFit/>
          </a:bodyPr>
          <a:lstStyle/>
          <a:p>
            <a:pPr marL="285750" indent="-285750">
              <a:buFont typeface="Arial" panose="020B0604020202020204" pitchFamily="34" charset="0"/>
              <a:buChar char="•"/>
            </a:pPr>
            <a:r>
              <a:rPr lang="cs-CZ" sz="1600" dirty="0" smtClean="0"/>
              <a:t>Přenos látky po </a:t>
            </a:r>
            <a:r>
              <a:rPr lang="cs-CZ" sz="1600" dirty="0" err="1" smtClean="0"/>
              <a:t>elektrochem</a:t>
            </a:r>
            <a:r>
              <a:rPr lang="cs-CZ" sz="1600" dirty="0" smtClean="0"/>
              <a:t>. </a:t>
            </a:r>
            <a:r>
              <a:rPr lang="cs-CZ" sz="1600" dirty="0"/>
              <a:t>gradientu </a:t>
            </a:r>
            <a:r>
              <a:rPr lang="cs-CZ" sz="1600" dirty="0" smtClean="0"/>
              <a:t>přenašečů v </a:t>
            </a:r>
            <a:r>
              <a:rPr lang="cs-CZ" sz="1600" dirty="0" smtClean="0"/>
              <a:t>membráně</a:t>
            </a:r>
          </a:p>
          <a:p>
            <a:pPr marL="285750" indent="-285750">
              <a:buFont typeface="Arial" panose="020B0604020202020204" pitchFamily="34" charset="0"/>
              <a:buChar char="•"/>
            </a:pPr>
            <a:r>
              <a:rPr lang="cs-CZ" sz="1600" dirty="0"/>
              <a:t>t</a:t>
            </a:r>
            <a:r>
              <a:rPr lang="cs-CZ" sz="1600" dirty="0" smtClean="0"/>
              <a:t>yto </a:t>
            </a:r>
            <a:r>
              <a:rPr lang="cs-CZ" sz="1600" dirty="0"/>
              <a:t>procesy fungují i při aktivním transportu</a:t>
            </a:r>
          </a:p>
          <a:p>
            <a:pPr marL="285750" indent="-285750">
              <a:buFont typeface="Arial" panose="020B0604020202020204" pitchFamily="34" charset="0"/>
              <a:buChar char="•"/>
            </a:pPr>
            <a:endParaRPr lang="cs-CZ" sz="1600" dirty="0" smtClean="0"/>
          </a:p>
          <a:p>
            <a:endParaRPr lang="cs-CZ" sz="1600" dirty="0" smtClean="0"/>
          </a:p>
          <a:p>
            <a:r>
              <a:rPr lang="cs-CZ" sz="1600" b="1" dirty="0" smtClean="0"/>
              <a:t>k</a:t>
            </a:r>
            <a:r>
              <a:rPr lang="cs-CZ" sz="1600" b="1" dirty="0" smtClean="0"/>
              <a:t>anály </a:t>
            </a:r>
            <a:r>
              <a:rPr lang="cs-CZ" sz="1600" dirty="0" smtClean="0"/>
              <a:t>- hydrofilní </a:t>
            </a:r>
            <a:r>
              <a:rPr lang="cs-CZ" sz="1600" dirty="0"/>
              <a:t>pór, který pro přenos specifických anorganických iontů nepotřebuje změnit svou </a:t>
            </a:r>
            <a:r>
              <a:rPr lang="cs-CZ" sz="1600" dirty="0" smtClean="0"/>
              <a:t>konformaci</a:t>
            </a:r>
          </a:p>
          <a:p>
            <a:pPr marL="285750" indent="-285750">
              <a:buFont typeface="Arial" panose="020B0604020202020204" pitchFamily="34" charset="0"/>
              <a:buChar char="•"/>
            </a:pPr>
            <a:r>
              <a:rPr lang="cs-CZ" sz="1600" dirty="0" smtClean="0"/>
              <a:t>způsob </a:t>
            </a:r>
            <a:r>
              <a:rPr lang="cs-CZ" sz="1600" dirty="0"/>
              <a:t>přenosu rychlejší než typ </a:t>
            </a:r>
            <a:r>
              <a:rPr lang="cs-CZ" sz="1600" dirty="0" smtClean="0"/>
              <a:t>předchozí</a:t>
            </a:r>
          </a:p>
          <a:p>
            <a:pPr marL="285750" indent="-285750">
              <a:buFont typeface="Arial" panose="020B0604020202020204" pitchFamily="34" charset="0"/>
              <a:buChar char="•"/>
            </a:pPr>
            <a:r>
              <a:rPr lang="cs-CZ" sz="1600" dirty="0"/>
              <a:t>p</a:t>
            </a:r>
            <a:r>
              <a:rPr lang="cs-CZ" sz="1600" dirty="0" smtClean="0"/>
              <a:t>rotein </a:t>
            </a:r>
            <a:r>
              <a:rPr lang="cs-CZ" sz="1600" dirty="0"/>
              <a:t>může být svou konformací otevřen či </a:t>
            </a:r>
            <a:r>
              <a:rPr lang="cs-CZ" sz="1600" dirty="0" smtClean="0"/>
              <a:t>uzavřen</a:t>
            </a:r>
          </a:p>
          <a:p>
            <a:pPr marL="285750" indent="-285750">
              <a:buFont typeface="Arial" panose="020B0604020202020204" pitchFamily="34" charset="0"/>
              <a:buChar char="•"/>
            </a:pPr>
            <a:endParaRPr lang="cs-CZ" sz="1600" dirty="0"/>
          </a:p>
          <a:p>
            <a:r>
              <a:rPr lang="cs-CZ" sz="1600" b="1" dirty="0" smtClean="0"/>
              <a:t>proteinové přenašeče </a:t>
            </a:r>
            <a:endParaRPr lang="cs-CZ" sz="1600" dirty="0"/>
          </a:p>
          <a:p>
            <a:r>
              <a:rPr lang="cs-CZ" sz="1600" dirty="0" smtClean="0"/>
              <a:t>využívá </a:t>
            </a:r>
            <a:r>
              <a:rPr lang="cs-CZ" sz="1600" dirty="0"/>
              <a:t>pro přenos </a:t>
            </a:r>
            <a:r>
              <a:rPr lang="cs-CZ" sz="1600" dirty="0" err="1"/>
              <a:t>solutu</a:t>
            </a:r>
            <a:r>
              <a:rPr lang="cs-CZ" sz="1600" dirty="0"/>
              <a:t> svých konformačních </a:t>
            </a:r>
            <a:r>
              <a:rPr lang="cs-CZ" sz="1600" dirty="0" smtClean="0"/>
              <a:t>změn - umožňují </a:t>
            </a:r>
            <a:r>
              <a:rPr lang="cs-CZ" sz="1600" dirty="0"/>
              <a:t>přenos malých ve vodě rozpustných </a:t>
            </a:r>
            <a:r>
              <a:rPr lang="cs-CZ" sz="1600" dirty="0" smtClean="0"/>
              <a:t>molekul</a:t>
            </a:r>
          </a:p>
          <a:p>
            <a:endParaRPr lang="cs-CZ" sz="1600" dirty="0"/>
          </a:p>
          <a:p>
            <a:pPr marL="285750" indent="-285750">
              <a:buFont typeface="Arial" panose="020B0604020202020204" pitchFamily="34" charset="0"/>
              <a:buChar char="•"/>
            </a:pPr>
            <a:r>
              <a:rPr lang="cs-CZ" sz="1600" dirty="0" smtClean="0"/>
              <a:t>Kapacita přenašeče je limitována</a:t>
            </a:r>
          </a:p>
          <a:p>
            <a:pPr marL="285750" indent="-285750">
              <a:buFont typeface="Arial" panose="020B0604020202020204" pitchFamily="34" charset="0"/>
              <a:buChar char="•"/>
            </a:pPr>
            <a:r>
              <a:rPr lang="cs-CZ" sz="1600" dirty="0" smtClean="0"/>
              <a:t>koncentrace difundované látky nejprve stoupá rychlost difuze se už rychlost difuze nemění</a:t>
            </a:r>
          </a:p>
          <a:p>
            <a:pPr marL="285750" indent="-285750">
              <a:buFont typeface="Arial" panose="020B0604020202020204" pitchFamily="34" charset="0"/>
              <a:buChar char="•"/>
            </a:pPr>
            <a:r>
              <a:rPr lang="cs-CZ" sz="1600" dirty="0" smtClean="0"/>
              <a:t>využíván pro transport látek spojených s metabolismem buňky a dalších látek potřebných pro fungování buněk </a:t>
            </a:r>
          </a:p>
          <a:p>
            <a:pPr marL="285750" indent="-285750">
              <a:buFont typeface="Arial" panose="020B0604020202020204" pitchFamily="34" charset="0"/>
              <a:buChar char="•"/>
            </a:pPr>
            <a:r>
              <a:rPr lang="cs-CZ" sz="1600" dirty="0" smtClean="0"/>
              <a:t> např. aminokyseliny, proteiny, ionty větších rozměrů</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b="1" dirty="0" err="1" smtClean="0"/>
              <a:t>Uniport</a:t>
            </a:r>
            <a:r>
              <a:rPr lang="cs-CZ" sz="1600" dirty="0" smtClean="0"/>
              <a:t> - transportované molekuly procházet samostatně</a:t>
            </a:r>
          </a:p>
          <a:p>
            <a:pPr marL="285750" indent="-285750">
              <a:buFont typeface="Arial" panose="020B0604020202020204" pitchFamily="34" charset="0"/>
              <a:buChar char="•"/>
            </a:pPr>
            <a:r>
              <a:rPr lang="cs-CZ" sz="1600" b="1" dirty="0" err="1" smtClean="0"/>
              <a:t>Kotransport</a:t>
            </a:r>
            <a:r>
              <a:rPr lang="cs-CZ" sz="1600" b="1" dirty="0" smtClean="0"/>
              <a:t> </a:t>
            </a:r>
            <a:r>
              <a:rPr lang="cs-CZ" sz="1600" dirty="0" smtClean="0"/>
              <a:t>- </a:t>
            </a:r>
            <a:r>
              <a:rPr lang="cs-CZ" sz="1600" dirty="0" err="1" smtClean="0"/>
              <a:t>symport</a:t>
            </a:r>
            <a:r>
              <a:rPr lang="cs-CZ" sz="1600" dirty="0" smtClean="0"/>
              <a:t> a </a:t>
            </a:r>
            <a:r>
              <a:rPr lang="cs-CZ" sz="1600" dirty="0" err="1" smtClean="0"/>
              <a:t>antiport</a:t>
            </a:r>
            <a:endParaRPr lang="cs-CZ" sz="1600" dirty="0" smtClean="0"/>
          </a:p>
          <a:p>
            <a:pPr marL="285750" indent="-285750">
              <a:buFont typeface="Arial" panose="020B0604020202020204" pitchFamily="34" charset="0"/>
              <a:buChar char="•"/>
            </a:pPr>
            <a:r>
              <a:rPr lang="cs-CZ" sz="1600" b="1" dirty="0" err="1" smtClean="0"/>
              <a:t>Symport</a:t>
            </a:r>
            <a:r>
              <a:rPr lang="cs-CZ" sz="1600" dirty="0" smtClean="0"/>
              <a:t> - prostupují molekuly stejným směrem </a:t>
            </a:r>
          </a:p>
          <a:p>
            <a:pPr marL="285750" indent="-285750">
              <a:buFont typeface="Arial" panose="020B0604020202020204" pitchFamily="34" charset="0"/>
              <a:buChar char="•"/>
            </a:pPr>
            <a:r>
              <a:rPr lang="cs-CZ" sz="1600" b="1" dirty="0" err="1" smtClean="0"/>
              <a:t>Antiport</a:t>
            </a:r>
            <a:r>
              <a:rPr lang="cs-CZ" sz="1600" dirty="0" smtClean="0"/>
              <a:t> - prostupují směrem opačným</a:t>
            </a:r>
          </a:p>
          <a:p>
            <a:endParaRPr lang="cs-CZ" sz="1400" dirty="0" smtClean="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2849" y="5041155"/>
            <a:ext cx="28575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5766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51520" y="260648"/>
            <a:ext cx="7560840" cy="1077218"/>
          </a:xfrm>
          <a:prstGeom prst="rect">
            <a:avLst/>
          </a:prstGeom>
        </p:spPr>
        <p:txBody>
          <a:bodyPr wrap="square">
            <a:spAutoFit/>
          </a:bodyPr>
          <a:lstStyle/>
          <a:p>
            <a:r>
              <a:rPr lang="en-GB" sz="1600" b="1" dirty="0" err="1"/>
              <a:t>Msc</a:t>
            </a:r>
            <a:r>
              <a:rPr lang="en-GB" sz="1600" b="1" dirty="0"/>
              <a:t> channels </a:t>
            </a:r>
            <a:endParaRPr lang="cs-CZ" sz="1600" dirty="0"/>
          </a:p>
          <a:p>
            <a:pPr marL="285750" indent="-285750">
              <a:buFont typeface="Arial" panose="020B0604020202020204" pitchFamily="34" charset="0"/>
              <a:buChar char="•"/>
            </a:pPr>
            <a:r>
              <a:rPr lang="en-GB" sz="1600" dirty="0" smtClean="0"/>
              <a:t> </a:t>
            </a:r>
            <a:r>
              <a:rPr lang="en-GB" sz="1600" dirty="0" err="1"/>
              <a:t>mechanosensitivní</a:t>
            </a:r>
            <a:r>
              <a:rPr lang="en-GB" sz="1600" dirty="0"/>
              <a:t> – </a:t>
            </a:r>
            <a:r>
              <a:rPr lang="en-GB" sz="1600" dirty="0" err="1"/>
              <a:t>reagují</a:t>
            </a:r>
            <a:r>
              <a:rPr lang="en-GB" sz="1600" dirty="0"/>
              <a:t> </a:t>
            </a:r>
            <a:r>
              <a:rPr lang="en-GB" sz="1600" dirty="0" err="1"/>
              <a:t>na</a:t>
            </a:r>
            <a:r>
              <a:rPr lang="en-GB" sz="1600" dirty="0"/>
              <a:t> </a:t>
            </a:r>
            <a:r>
              <a:rPr lang="en-GB" sz="1600" dirty="0" err="1"/>
              <a:t>zvýšení</a:t>
            </a:r>
            <a:endParaRPr lang="en-GB" sz="1600" dirty="0"/>
          </a:p>
          <a:p>
            <a:pPr marL="285750" indent="-285750">
              <a:buFont typeface="Arial" panose="020B0604020202020204" pitchFamily="34" charset="0"/>
              <a:buChar char="•"/>
            </a:pPr>
            <a:r>
              <a:rPr lang="en-GB" sz="1600" dirty="0" err="1"/>
              <a:t>turgoru</a:t>
            </a:r>
            <a:r>
              <a:rPr lang="en-GB" sz="1600" dirty="0"/>
              <a:t> </a:t>
            </a:r>
            <a:r>
              <a:rPr lang="en-GB" sz="1600" dirty="0" err="1"/>
              <a:t>buňky</a:t>
            </a:r>
            <a:r>
              <a:rPr lang="en-GB" sz="1600" dirty="0"/>
              <a:t> </a:t>
            </a:r>
            <a:r>
              <a:rPr lang="en-GB" sz="1600" dirty="0" err="1"/>
              <a:t>zvětšením</a:t>
            </a:r>
            <a:r>
              <a:rPr lang="en-GB" sz="1600" dirty="0"/>
              <a:t> </a:t>
            </a:r>
            <a:r>
              <a:rPr lang="en-GB" sz="1600" dirty="0" err="1"/>
              <a:t>velikosti</a:t>
            </a:r>
            <a:r>
              <a:rPr lang="en-GB" sz="1600" dirty="0"/>
              <a:t> </a:t>
            </a:r>
            <a:r>
              <a:rPr lang="en-GB" sz="1600" dirty="0" err="1" smtClean="0"/>
              <a:t>póru</a:t>
            </a:r>
            <a:endParaRPr lang="cs-CZ" sz="1600" dirty="0"/>
          </a:p>
          <a:p>
            <a:pPr marL="285750" indent="-285750">
              <a:buFont typeface="Arial" panose="020B0604020202020204" pitchFamily="34" charset="0"/>
              <a:buChar char="•"/>
            </a:pPr>
            <a:r>
              <a:rPr lang="en-GB" sz="1600" dirty="0" smtClean="0"/>
              <a:t> </a:t>
            </a:r>
            <a:r>
              <a:rPr lang="en-GB" sz="1600" dirty="0" err="1"/>
              <a:t>adaptace</a:t>
            </a:r>
            <a:r>
              <a:rPr lang="en-GB" sz="1600" dirty="0"/>
              <a:t> </a:t>
            </a:r>
            <a:r>
              <a:rPr lang="en-GB" sz="1600" dirty="0" err="1" smtClean="0"/>
              <a:t>na</a:t>
            </a:r>
            <a:r>
              <a:rPr lang="cs-CZ" sz="1600" dirty="0"/>
              <a:t> </a:t>
            </a:r>
            <a:r>
              <a:rPr lang="pt-BR" sz="1600" dirty="0" smtClean="0"/>
              <a:t>osmotický </a:t>
            </a:r>
            <a:r>
              <a:rPr lang="pt-BR" sz="1600" dirty="0"/>
              <a:t>stres - MscL – </a:t>
            </a:r>
            <a:r>
              <a:rPr lang="pt-BR" sz="1600" i="1" dirty="0"/>
              <a:t>E. coli</a:t>
            </a:r>
            <a:endParaRPr lang="en-GB" sz="1600"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2708920"/>
            <a:ext cx="8229600" cy="2242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2452911"/>
            <a:ext cx="7256739" cy="683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8929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260649"/>
            <a:ext cx="8229600" cy="3600400"/>
          </a:xfrm>
        </p:spPr>
        <p:txBody>
          <a:bodyPr>
            <a:normAutofit/>
          </a:bodyPr>
          <a:lstStyle/>
          <a:p>
            <a:pPr marL="0" indent="0">
              <a:buNone/>
            </a:pPr>
            <a:r>
              <a:rPr lang="en-GB" sz="1600" b="1" dirty="0" smtClean="0"/>
              <a:t> </a:t>
            </a:r>
            <a:r>
              <a:rPr lang="en-GB" sz="1600" b="1" dirty="0" smtClean="0"/>
              <a:t>KANÁLY </a:t>
            </a:r>
            <a:r>
              <a:rPr lang="en-GB" sz="1600" b="1" dirty="0" err="1" smtClean="0"/>
              <a:t>prosté</a:t>
            </a:r>
            <a:endParaRPr lang="en-GB" sz="1600" b="1" dirty="0" smtClean="0"/>
          </a:p>
          <a:p>
            <a:r>
              <a:rPr lang="en-GB" sz="1600" dirty="0" err="1" smtClean="0"/>
              <a:t>stále</a:t>
            </a:r>
            <a:r>
              <a:rPr lang="en-GB" sz="1600" dirty="0" smtClean="0"/>
              <a:t> </a:t>
            </a:r>
            <a:r>
              <a:rPr lang="en-GB" sz="1600" dirty="0" err="1" smtClean="0"/>
              <a:t>otevřené</a:t>
            </a:r>
            <a:r>
              <a:rPr lang="en-GB" sz="1600" dirty="0" smtClean="0"/>
              <a:t> </a:t>
            </a:r>
            <a:r>
              <a:rPr lang="en-GB" sz="1600" dirty="0" err="1" smtClean="0"/>
              <a:t>válcové</a:t>
            </a:r>
            <a:r>
              <a:rPr lang="en-GB" sz="1600" dirty="0" smtClean="0"/>
              <a:t> </a:t>
            </a:r>
            <a:r>
              <a:rPr lang="en-GB" sz="1600" dirty="0" err="1" smtClean="0"/>
              <a:t>struktury</a:t>
            </a:r>
            <a:r>
              <a:rPr lang="en-GB" sz="1600" dirty="0" smtClean="0"/>
              <a:t> s </a:t>
            </a:r>
            <a:r>
              <a:rPr lang="en-GB" sz="1600" dirty="0" err="1" smtClean="0"/>
              <a:t>centrálním</a:t>
            </a:r>
            <a:r>
              <a:rPr lang="en-GB" sz="1600" dirty="0" smtClean="0"/>
              <a:t> </a:t>
            </a:r>
            <a:r>
              <a:rPr lang="en-GB" sz="1600" dirty="0" err="1" smtClean="0"/>
              <a:t>vodním</a:t>
            </a:r>
            <a:r>
              <a:rPr lang="en-GB" sz="1600" dirty="0" smtClean="0"/>
              <a:t> </a:t>
            </a:r>
            <a:r>
              <a:rPr lang="en-GB" sz="1600" dirty="0" err="1" smtClean="0"/>
              <a:t>kanálem</a:t>
            </a:r>
            <a:endParaRPr lang="en-GB" sz="1600" dirty="0" smtClean="0"/>
          </a:p>
          <a:p>
            <a:r>
              <a:rPr lang="en-GB" sz="1600" dirty="0" err="1" smtClean="0"/>
              <a:t>neregulovány</a:t>
            </a:r>
            <a:endParaRPr lang="en-GB" sz="1600" dirty="0" smtClean="0"/>
          </a:p>
          <a:p>
            <a:r>
              <a:rPr lang="en-GB" sz="1600" dirty="0" smtClean="0"/>
              <a:t> </a:t>
            </a:r>
            <a:r>
              <a:rPr lang="en-GB" sz="1600" dirty="0" err="1" smtClean="0"/>
              <a:t>př</a:t>
            </a:r>
            <a:r>
              <a:rPr lang="en-GB" sz="1600" dirty="0" smtClean="0"/>
              <a:t>: </a:t>
            </a:r>
            <a:r>
              <a:rPr lang="en-GB" sz="1600" dirty="0" err="1" smtClean="0"/>
              <a:t>poriny</a:t>
            </a:r>
            <a:r>
              <a:rPr lang="en-GB" sz="1600" dirty="0" smtClean="0"/>
              <a:t> </a:t>
            </a:r>
            <a:r>
              <a:rPr lang="el-GR" sz="1600" dirty="0" smtClean="0"/>
              <a:t>β </a:t>
            </a:r>
            <a:r>
              <a:rPr lang="en-GB" sz="1600" dirty="0" err="1" smtClean="0"/>
              <a:t>vnější</a:t>
            </a:r>
            <a:r>
              <a:rPr lang="en-GB" sz="1600" dirty="0" smtClean="0"/>
              <a:t> </a:t>
            </a:r>
            <a:r>
              <a:rPr lang="en-GB" sz="1600" dirty="0" err="1" smtClean="0"/>
              <a:t>membrány</a:t>
            </a:r>
            <a:r>
              <a:rPr lang="cs-CZ" sz="1600" dirty="0"/>
              <a:t> </a:t>
            </a:r>
            <a:r>
              <a:rPr lang="en-GB" sz="1600" dirty="0" smtClean="0"/>
              <a:t>- </a:t>
            </a:r>
            <a:r>
              <a:rPr lang="en-GB" sz="1600" dirty="0" err="1" smtClean="0"/>
              <a:t>maltoporin</a:t>
            </a:r>
            <a:r>
              <a:rPr lang="en-GB" sz="1600" dirty="0" smtClean="0"/>
              <a:t> </a:t>
            </a:r>
            <a:r>
              <a:rPr lang="en-GB" sz="1600" dirty="0" err="1" smtClean="0"/>
              <a:t>umožňující</a:t>
            </a:r>
            <a:r>
              <a:rPr lang="en-GB" sz="1600" dirty="0" smtClean="0"/>
              <a:t> </a:t>
            </a:r>
            <a:r>
              <a:rPr lang="en-GB" sz="1600" dirty="0" err="1" smtClean="0"/>
              <a:t>difúzi</a:t>
            </a:r>
            <a:r>
              <a:rPr lang="en-GB" sz="1600" dirty="0" smtClean="0"/>
              <a:t> </a:t>
            </a:r>
            <a:r>
              <a:rPr lang="en-GB" sz="1600" dirty="0" err="1" smtClean="0"/>
              <a:t>maltodextrinů</a:t>
            </a:r>
            <a:r>
              <a:rPr lang="cs-CZ" sz="1600" dirty="0" smtClean="0"/>
              <a:t>, </a:t>
            </a:r>
            <a:r>
              <a:rPr lang="cs-CZ" sz="1600" dirty="0" err="1" smtClean="0"/>
              <a:t>aquaporin</a:t>
            </a:r>
            <a:endParaRPr lang="en-GB" sz="1600" dirty="0"/>
          </a:p>
        </p:txBody>
      </p:sp>
      <p:sp>
        <p:nvSpPr>
          <p:cNvPr id="4" name="Obdélník 3"/>
          <p:cNvSpPr/>
          <p:nvPr/>
        </p:nvSpPr>
        <p:spPr>
          <a:xfrm>
            <a:off x="467544" y="4773513"/>
            <a:ext cx="4572000" cy="954107"/>
          </a:xfrm>
          <a:prstGeom prst="rect">
            <a:avLst/>
          </a:prstGeom>
        </p:spPr>
        <p:txBody>
          <a:bodyPr>
            <a:spAutoFit/>
          </a:bodyPr>
          <a:lstStyle/>
          <a:p>
            <a:r>
              <a:rPr lang="en-GB" sz="1400" dirty="0" err="1"/>
              <a:t>Maltoporin</a:t>
            </a:r>
            <a:endParaRPr lang="en-GB" sz="1400" dirty="0"/>
          </a:p>
          <a:p>
            <a:r>
              <a:rPr lang="en-GB" sz="1400" dirty="0"/>
              <a:t>v </a:t>
            </a:r>
            <a:r>
              <a:rPr lang="en-GB" sz="1400" dirty="0" err="1"/>
              <a:t>komplexu</a:t>
            </a:r>
            <a:endParaRPr lang="en-GB" sz="1400" dirty="0"/>
          </a:p>
          <a:p>
            <a:r>
              <a:rPr lang="en-GB" sz="1400" dirty="0"/>
              <a:t>s </a:t>
            </a:r>
            <a:r>
              <a:rPr lang="en-GB" sz="1400" dirty="0" err="1"/>
              <a:t>maltodextrinem</a:t>
            </a:r>
            <a:endParaRPr lang="en-GB" sz="1400" dirty="0"/>
          </a:p>
          <a:p>
            <a:r>
              <a:rPr lang="en-GB" sz="1400" dirty="0"/>
              <a:t>(6 </a:t>
            </a:r>
            <a:r>
              <a:rPr lang="en-GB" sz="1400" dirty="0" err="1"/>
              <a:t>Glu</a:t>
            </a:r>
            <a:r>
              <a:rPr lang="en-GB" sz="1400" dirty="0"/>
              <a:t> </a:t>
            </a:r>
            <a:r>
              <a:rPr lang="en-GB" sz="1400" dirty="0" err="1"/>
              <a:t>jednotek</a:t>
            </a:r>
            <a:endParaRPr lang="en-GB" sz="1400"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71664" y="4293096"/>
            <a:ext cx="1894666" cy="2028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3728045"/>
            <a:ext cx="1869737" cy="2652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bdélník 4"/>
          <p:cNvSpPr/>
          <p:nvPr/>
        </p:nvSpPr>
        <p:spPr>
          <a:xfrm>
            <a:off x="6711702" y="4869160"/>
            <a:ext cx="1519584" cy="1169551"/>
          </a:xfrm>
          <a:prstGeom prst="rect">
            <a:avLst/>
          </a:prstGeom>
        </p:spPr>
        <p:txBody>
          <a:bodyPr wrap="square">
            <a:spAutoFit/>
          </a:bodyPr>
          <a:lstStyle/>
          <a:p>
            <a:r>
              <a:rPr lang="en-GB" sz="1400" dirty="0" smtClean="0"/>
              <a:t>Dimer</a:t>
            </a:r>
          </a:p>
          <a:p>
            <a:r>
              <a:rPr lang="en-GB" sz="1400" dirty="0" err="1" smtClean="0"/>
              <a:t>GramicidinuA</a:t>
            </a:r>
            <a:endParaRPr lang="en-GB" sz="1400" dirty="0" smtClean="0"/>
          </a:p>
          <a:p>
            <a:r>
              <a:rPr lang="en-GB" sz="1400" dirty="0" err="1" smtClean="0"/>
              <a:t>tvoří</a:t>
            </a:r>
            <a:r>
              <a:rPr lang="en-GB" sz="1400" dirty="0" smtClean="0"/>
              <a:t> </a:t>
            </a:r>
            <a:r>
              <a:rPr lang="en-GB" sz="1400" dirty="0" err="1" smtClean="0"/>
              <a:t>kanálek</a:t>
            </a:r>
            <a:endParaRPr lang="en-GB" sz="1400" dirty="0" smtClean="0"/>
          </a:p>
          <a:p>
            <a:r>
              <a:rPr lang="en-GB" sz="1400" dirty="0" smtClean="0"/>
              <a:t>Pro</a:t>
            </a:r>
            <a:r>
              <a:rPr lang="cs-CZ" sz="1400" dirty="0" smtClean="0"/>
              <a:t> </a:t>
            </a:r>
            <a:r>
              <a:rPr lang="en-GB" sz="1400" dirty="0" smtClean="0"/>
              <a:t>transport</a:t>
            </a:r>
            <a:endParaRPr lang="en-GB" sz="1400" dirty="0" smtClean="0"/>
          </a:p>
          <a:p>
            <a:r>
              <a:rPr lang="en-GB" sz="1400" dirty="0" err="1" smtClean="0"/>
              <a:t>Iontu</a:t>
            </a:r>
            <a:r>
              <a:rPr lang="en-GB" sz="1400" dirty="0" smtClean="0"/>
              <a:t> K+</a:t>
            </a:r>
            <a:endParaRPr lang="en-GB" sz="1400"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752" y="1772816"/>
            <a:ext cx="1807293" cy="181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4265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116632"/>
            <a:ext cx="2602632" cy="490066"/>
          </a:xfrm>
        </p:spPr>
        <p:txBody>
          <a:bodyPr>
            <a:normAutofit/>
          </a:bodyPr>
          <a:lstStyle/>
          <a:p>
            <a:r>
              <a:rPr lang="en-GB" sz="1600" b="1" dirty="0" smtClean="0"/>
              <a:t>KANÁLY </a:t>
            </a:r>
            <a:r>
              <a:rPr lang="en-GB" sz="1600" b="1" dirty="0" err="1" smtClean="0"/>
              <a:t>hradlov</a:t>
            </a:r>
            <a:r>
              <a:rPr lang="cs-CZ" sz="1600" b="1" dirty="0" smtClean="0"/>
              <a:t>é</a:t>
            </a:r>
            <a:endParaRPr lang="en-GB" sz="1600" b="1" dirty="0"/>
          </a:p>
        </p:txBody>
      </p:sp>
      <p:sp>
        <p:nvSpPr>
          <p:cNvPr id="3" name="Zástupný symbol pro obsah 2"/>
          <p:cNvSpPr>
            <a:spLocks noGrp="1"/>
          </p:cNvSpPr>
          <p:nvPr>
            <p:ph idx="1"/>
          </p:nvPr>
        </p:nvSpPr>
        <p:spPr>
          <a:xfrm>
            <a:off x="35496" y="692696"/>
            <a:ext cx="8507288" cy="4525963"/>
          </a:xfrm>
        </p:spPr>
        <p:txBody>
          <a:bodyPr>
            <a:normAutofit/>
          </a:bodyPr>
          <a:lstStyle/>
          <a:p>
            <a:r>
              <a:rPr lang="en-US" sz="1600" dirty="0" err="1"/>
              <a:t>mají</a:t>
            </a:r>
            <a:r>
              <a:rPr lang="en-US" sz="1600" dirty="0"/>
              <a:t> </a:t>
            </a:r>
            <a:r>
              <a:rPr lang="en-US" sz="1600" dirty="0" err="1"/>
              <a:t>schopnost</a:t>
            </a:r>
            <a:r>
              <a:rPr lang="en-US" sz="1600" dirty="0"/>
              <a:t> se </a:t>
            </a:r>
            <a:r>
              <a:rPr lang="en-US" sz="1600" dirty="0" err="1"/>
              <a:t>otevirat</a:t>
            </a:r>
            <a:r>
              <a:rPr lang="en-US" sz="1600" dirty="0"/>
              <a:t> a </a:t>
            </a:r>
            <a:r>
              <a:rPr lang="en-US" sz="1600" dirty="0" err="1" smtClean="0"/>
              <a:t>uzavirat</a:t>
            </a:r>
            <a:endParaRPr lang="cs-CZ" sz="1600" dirty="0" smtClean="0"/>
          </a:p>
          <a:p>
            <a:r>
              <a:rPr lang="en-US" sz="1600" dirty="0" err="1" smtClean="0"/>
              <a:t>polypeptid.retezec</a:t>
            </a:r>
            <a:r>
              <a:rPr lang="en-US" sz="1600" dirty="0" smtClean="0"/>
              <a:t> </a:t>
            </a:r>
            <a:r>
              <a:rPr lang="en-US" sz="1600" dirty="0" err="1"/>
              <a:t>tvori</a:t>
            </a:r>
            <a:r>
              <a:rPr lang="en-US" sz="1600" dirty="0"/>
              <a:t> </a:t>
            </a:r>
            <a:r>
              <a:rPr lang="en-US" sz="1600" dirty="0" err="1"/>
              <a:t>hrdlo</a:t>
            </a:r>
            <a:r>
              <a:rPr lang="en-US" sz="1600" dirty="0"/>
              <a:t>, </a:t>
            </a:r>
            <a:r>
              <a:rPr lang="en-US" sz="1600" dirty="0" err="1"/>
              <a:t>ktere</a:t>
            </a:r>
            <a:r>
              <a:rPr lang="en-US" sz="1600" dirty="0"/>
              <a:t> je </a:t>
            </a:r>
            <a:r>
              <a:rPr lang="en-US" sz="1600" dirty="0" err="1"/>
              <a:t>specificky</a:t>
            </a:r>
            <a:r>
              <a:rPr lang="en-US" sz="1600" dirty="0"/>
              <a:t> </a:t>
            </a:r>
            <a:r>
              <a:rPr lang="en-US" sz="1600" dirty="0" err="1" smtClean="0"/>
              <a:t>otevirano</a:t>
            </a:r>
            <a:endParaRPr lang="cs-CZ" sz="1600" dirty="0" smtClean="0"/>
          </a:p>
          <a:p>
            <a:r>
              <a:rPr lang="cs-CZ" sz="1600" dirty="0" smtClean="0"/>
              <a:t>pomocí </a:t>
            </a:r>
            <a:r>
              <a:rPr lang="cs-CZ" sz="1600" dirty="0"/>
              <a:t>vazebných míst rozpoznávají ionty</a:t>
            </a:r>
          </a:p>
          <a:p>
            <a:r>
              <a:rPr lang="cs-CZ" sz="1600" dirty="0" smtClean="0"/>
              <a:t>mají </a:t>
            </a:r>
            <a:r>
              <a:rPr lang="cs-CZ" sz="1600" dirty="0"/>
              <a:t>specifitu </a:t>
            </a:r>
            <a:r>
              <a:rPr lang="cs-CZ" sz="1600" dirty="0" smtClean="0"/>
              <a:t>hradlo regulováno: napětím, chemicky, mechanicky</a:t>
            </a:r>
            <a:endParaRPr lang="cs-CZ" sz="1600" dirty="0"/>
          </a:p>
          <a:p>
            <a:r>
              <a:rPr lang="cs-CZ" sz="1600" dirty="0" smtClean="0"/>
              <a:t>specifické </a:t>
            </a:r>
            <a:r>
              <a:rPr lang="cs-CZ" sz="1600" dirty="0"/>
              <a:t>iontové kanály slouží pro rychlý průchod iontů jako Na+, </a:t>
            </a:r>
            <a:r>
              <a:rPr lang="cs-CZ" sz="1600" dirty="0" err="1" smtClean="0"/>
              <a:t>K+a</a:t>
            </a:r>
            <a:r>
              <a:rPr lang="cs-CZ" sz="1600" dirty="0" smtClean="0"/>
              <a:t> </a:t>
            </a:r>
            <a:r>
              <a:rPr lang="cs-CZ" sz="1600" dirty="0"/>
              <a:t>Cl-</a:t>
            </a:r>
          </a:p>
          <a:p>
            <a:pPr marL="0" indent="0">
              <a:buNone/>
            </a:pPr>
            <a:r>
              <a:rPr lang="cs-CZ" sz="1600" dirty="0" smtClean="0"/>
              <a:t> </a:t>
            </a:r>
            <a:r>
              <a:rPr lang="cs-CZ" sz="1600" dirty="0" err="1"/>
              <a:t>Př</a:t>
            </a:r>
            <a:r>
              <a:rPr lang="cs-CZ" sz="1600" dirty="0"/>
              <a:t>: K+ pasivně difundují z cytoplasmy do extracelulárního </a:t>
            </a:r>
            <a:r>
              <a:rPr lang="cs-CZ" sz="1600" dirty="0" smtClean="0"/>
              <a:t>prostoru přes </a:t>
            </a:r>
            <a:r>
              <a:rPr lang="cs-CZ" sz="1600" dirty="0" err="1"/>
              <a:t>transmembránové</a:t>
            </a:r>
            <a:r>
              <a:rPr lang="cs-CZ" sz="1600" dirty="0"/>
              <a:t> </a:t>
            </a:r>
            <a:r>
              <a:rPr lang="cs-CZ" sz="1600" dirty="0" smtClean="0"/>
              <a:t>proteiny - </a:t>
            </a:r>
            <a:r>
              <a:rPr lang="cs-CZ" sz="1600" dirty="0" err="1"/>
              <a:t>tetramery</a:t>
            </a:r>
            <a:r>
              <a:rPr lang="cs-CZ" sz="1600" dirty="0"/>
              <a:t> řízené el. polem</a:t>
            </a:r>
          </a:p>
          <a:p>
            <a:endParaRPr lang="cs-CZ" sz="1600" dirty="0" smtClean="0"/>
          </a:p>
          <a:p>
            <a:endParaRPr lang="en-GB" sz="1600"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3933056"/>
            <a:ext cx="4325682" cy="2536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068960"/>
            <a:ext cx="5534025" cy="241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1631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GB" sz="1800" b="1" dirty="0" err="1"/>
              <a:t>Základní</a:t>
            </a:r>
            <a:r>
              <a:rPr lang="en-GB" sz="1800" b="1" dirty="0"/>
              <a:t> </a:t>
            </a:r>
            <a:r>
              <a:rPr lang="en-GB" sz="1800" b="1" dirty="0" err="1"/>
              <a:t>struktury</a:t>
            </a:r>
            <a:endParaRPr lang="en-GB" sz="1800" dirty="0"/>
          </a:p>
        </p:txBody>
      </p:sp>
      <p:sp>
        <p:nvSpPr>
          <p:cNvPr id="3" name="Zástupný symbol pro obsah 2"/>
          <p:cNvSpPr>
            <a:spLocks noGrp="1"/>
          </p:cNvSpPr>
          <p:nvPr>
            <p:ph idx="1"/>
          </p:nvPr>
        </p:nvSpPr>
        <p:spPr/>
        <p:txBody>
          <a:bodyPr>
            <a:normAutofit/>
          </a:bodyPr>
          <a:lstStyle/>
          <a:p>
            <a:r>
              <a:rPr lang="en-GB" sz="1600" dirty="0" err="1" smtClean="0"/>
              <a:t>Cytoplazmatická</a:t>
            </a:r>
            <a:r>
              <a:rPr lang="en-GB" sz="1600" dirty="0" smtClean="0"/>
              <a:t> </a:t>
            </a:r>
            <a:r>
              <a:rPr lang="en-GB" sz="1600" dirty="0" err="1"/>
              <a:t>membrána</a:t>
            </a:r>
            <a:endParaRPr lang="en-GB" sz="1600" dirty="0"/>
          </a:p>
          <a:p>
            <a:r>
              <a:rPr lang="en-GB" sz="1600" dirty="0" err="1" smtClean="0"/>
              <a:t>Nukleoid</a:t>
            </a:r>
            <a:endParaRPr lang="en-GB" sz="1600" dirty="0"/>
          </a:p>
          <a:p>
            <a:r>
              <a:rPr lang="en-GB" sz="1600" dirty="0" err="1" smtClean="0"/>
              <a:t>Ribozómy</a:t>
            </a:r>
            <a:endParaRPr lang="en-GB" sz="1600"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1556792"/>
            <a:ext cx="3810000" cy="200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3939927"/>
            <a:ext cx="2028825"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0482" y="4149080"/>
            <a:ext cx="2489017" cy="2410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7866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260648"/>
            <a:ext cx="8705601" cy="4525963"/>
          </a:xfrm>
        </p:spPr>
        <p:txBody>
          <a:bodyPr>
            <a:normAutofit/>
          </a:bodyPr>
          <a:lstStyle/>
          <a:p>
            <a:pPr marL="0" indent="0">
              <a:buNone/>
            </a:pPr>
            <a:r>
              <a:rPr lang="en-GB" sz="1600" b="1" dirty="0" err="1" smtClean="0"/>
              <a:t>Aktivní</a:t>
            </a:r>
            <a:r>
              <a:rPr lang="en-GB" sz="1600" b="1" dirty="0" smtClean="0"/>
              <a:t> </a:t>
            </a:r>
            <a:r>
              <a:rPr lang="en-GB" sz="1600" b="1" dirty="0"/>
              <a:t>transport</a:t>
            </a:r>
          </a:p>
          <a:p>
            <a:r>
              <a:rPr lang="en-GB" sz="1600" dirty="0" err="1" smtClean="0"/>
              <a:t>aktivní</a:t>
            </a:r>
            <a:r>
              <a:rPr lang="en-GB" sz="1600" dirty="0" smtClean="0"/>
              <a:t> </a:t>
            </a:r>
            <a:r>
              <a:rPr lang="en-GB" sz="1600" dirty="0"/>
              <a:t>transport </a:t>
            </a:r>
            <a:r>
              <a:rPr lang="en-GB" sz="1600" dirty="0" err="1"/>
              <a:t>vede</a:t>
            </a:r>
            <a:r>
              <a:rPr lang="en-GB" sz="1600" dirty="0"/>
              <a:t> </a:t>
            </a:r>
            <a:r>
              <a:rPr lang="en-GB" sz="1600" dirty="0" err="1"/>
              <a:t>ke</a:t>
            </a:r>
            <a:r>
              <a:rPr lang="en-GB" sz="1600" dirty="0"/>
              <a:t> </a:t>
            </a:r>
            <a:r>
              <a:rPr lang="en-GB" sz="1600" dirty="0" err="1"/>
              <a:t>kumulaci</a:t>
            </a:r>
            <a:r>
              <a:rPr lang="en-GB" sz="1600" dirty="0"/>
              <a:t> </a:t>
            </a:r>
            <a:r>
              <a:rPr lang="en-GB" sz="1600" dirty="0" err="1"/>
              <a:t>látky</a:t>
            </a:r>
            <a:r>
              <a:rPr lang="en-GB" sz="1600" dirty="0"/>
              <a:t>, transport</a:t>
            </a:r>
          </a:p>
          <a:p>
            <a:r>
              <a:rPr lang="pl-PL" sz="1600" dirty="0" smtClean="0"/>
              <a:t>I proti </a:t>
            </a:r>
            <a:r>
              <a:rPr lang="pl-PL" sz="1600" dirty="0"/>
              <a:t>koncentračnímu spádu za spotřeby </a:t>
            </a:r>
            <a:r>
              <a:rPr lang="pl-PL" sz="1600" dirty="0" smtClean="0"/>
              <a:t>ATP</a:t>
            </a:r>
          </a:p>
          <a:p>
            <a:endParaRPr lang="pl-PL" sz="1600" dirty="0" smtClean="0"/>
          </a:p>
          <a:p>
            <a:pPr marL="0" indent="0">
              <a:buNone/>
            </a:pPr>
            <a:r>
              <a:rPr lang="en-GB" sz="1600" b="1" dirty="0" err="1"/>
              <a:t>ATPáza</a:t>
            </a:r>
            <a:r>
              <a:rPr lang="en-GB" sz="1600" dirty="0"/>
              <a:t> (</a:t>
            </a:r>
            <a:r>
              <a:rPr lang="en-GB" sz="1600" b="1" dirty="0" err="1"/>
              <a:t>adenosin</a:t>
            </a:r>
            <a:r>
              <a:rPr lang="en-GB" sz="1600" b="1" dirty="0"/>
              <a:t> </a:t>
            </a:r>
            <a:r>
              <a:rPr lang="en-GB" sz="1600" b="1" dirty="0" err="1"/>
              <a:t>trifosfatáza</a:t>
            </a:r>
            <a:r>
              <a:rPr lang="en-GB" sz="1600" dirty="0"/>
              <a:t>) </a:t>
            </a:r>
            <a:endParaRPr lang="cs-CZ" sz="1600" dirty="0" smtClean="0"/>
          </a:p>
          <a:p>
            <a:r>
              <a:rPr lang="pl-PL" sz="1600" dirty="0" smtClean="0"/>
              <a:t>enzym, katalyzuje </a:t>
            </a:r>
            <a:r>
              <a:rPr lang="pl-PL" sz="1600" dirty="0"/>
              <a:t>hydrolýzu ATP na ADP a fosfát</a:t>
            </a:r>
          </a:p>
          <a:p>
            <a:r>
              <a:rPr lang="pl-PL" sz="1600" dirty="0" smtClean="0"/>
              <a:t>energie </a:t>
            </a:r>
            <a:r>
              <a:rPr lang="pl-PL" sz="1600" dirty="0"/>
              <a:t>vzniklá zmíněnými defosforylacemi se užívá k pohánění jiných chemických reakcí</a:t>
            </a:r>
          </a:p>
          <a:p>
            <a:r>
              <a:rPr lang="pl-PL" sz="1600" dirty="0" smtClean="0"/>
              <a:t>např </a:t>
            </a:r>
            <a:r>
              <a:rPr lang="pl-PL" sz="1600" dirty="0"/>
              <a:t>transport iontů přes membránu</a:t>
            </a:r>
          </a:p>
          <a:p>
            <a:pPr marL="0" indent="0">
              <a:buNone/>
            </a:pPr>
            <a:endParaRPr lang="pl-PL" sz="1600" dirty="0"/>
          </a:p>
          <a:p>
            <a:endParaRPr lang="en-GB" sz="16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3573016"/>
            <a:ext cx="285750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9281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0"/>
            <a:ext cx="8229600" cy="4525963"/>
          </a:xfrm>
        </p:spPr>
        <p:txBody>
          <a:bodyPr>
            <a:normAutofit/>
          </a:bodyPr>
          <a:lstStyle/>
          <a:p>
            <a:pPr marL="400050" lvl="0" indent="-400050">
              <a:buAutoNum type="romanUcParenR"/>
            </a:pPr>
            <a:r>
              <a:rPr lang="en-GB" sz="1500" b="1" dirty="0" err="1" smtClean="0">
                <a:solidFill>
                  <a:prstClr val="black"/>
                </a:solidFill>
              </a:rPr>
              <a:t>primární</a:t>
            </a:r>
            <a:r>
              <a:rPr lang="en-GB" sz="1500" b="1" dirty="0" smtClean="0">
                <a:solidFill>
                  <a:prstClr val="black"/>
                </a:solidFill>
              </a:rPr>
              <a:t> </a:t>
            </a:r>
            <a:r>
              <a:rPr lang="cs-CZ" sz="1500" b="1" dirty="0" smtClean="0">
                <a:solidFill>
                  <a:prstClr val="black"/>
                </a:solidFill>
              </a:rPr>
              <a:t> akt. transport</a:t>
            </a:r>
          </a:p>
          <a:p>
            <a:r>
              <a:rPr lang="en-GB" sz="1500" dirty="0" err="1" smtClean="0">
                <a:solidFill>
                  <a:prstClr val="black"/>
                </a:solidFill>
              </a:rPr>
              <a:t>zdroj</a:t>
            </a:r>
            <a:r>
              <a:rPr lang="en-GB" sz="1500" dirty="0" smtClean="0">
                <a:solidFill>
                  <a:prstClr val="black"/>
                </a:solidFill>
              </a:rPr>
              <a:t> </a:t>
            </a:r>
            <a:r>
              <a:rPr lang="en-GB" sz="1500" dirty="0" err="1">
                <a:solidFill>
                  <a:prstClr val="black"/>
                </a:solidFill>
              </a:rPr>
              <a:t>energie</a:t>
            </a:r>
            <a:r>
              <a:rPr lang="en-GB" sz="1500" dirty="0">
                <a:solidFill>
                  <a:prstClr val="black"/>
                </a:solidFill>
              </a:rPr>
              <a:t> </a:t>
            </a:r>
            <a:r>
              <a:rPr lang="en-GB" sz="1500" dirty="0" err="1">
                <a:solidFill>
                  <a:prstClr val="black"/>
                </a:solidFill>
              </a:rPr>
              <a:t>nesouvisí</a:t>
            </a:r>
            <a:r>
              <a:rPr lang="en-GB" sz="1500" dirty="0">
                <a:solidFill>
                  <a:prstClr val="black"/>
                </a:solidFill>
              </a:rPr>
              <a:t> s </a:t>
            </a:r>
            <a:r>
              <a:rPr lang="en-GB" sz="1500" dirty="0" err="1">
                <a:solidFill>
                  <a:prstClr val="black"/>
                </a:solidFill>
              </a:rPr>
              <a:t>dalším</a:t>
            </a:r>
            <a:r>
              <a:rPr lang="en-GB" sz="1500" dirty="0">
                <a:solidFill>
                  <a:prstClr val="black"/>
                </a:solidFill>
              </a:rPr>
              <a:t> </a:t>
            </a:r>
            <a:r>
              <a:rPr lang="en-GB" sz="1500" dirty="0" err="1">
                <a:solidFill>
                  <a:prstClr val="black"/>
                </a:solidFill>
              </a:rPr>
              <a:t>průběhem</a:t>
            </a:r>
            <a:r>
              <a:rPr lang="en-GB" sz="1500" dirty="0">
                <a:solidFill>
                  <a:prstClr val="black"/>
                </a:solidFill>
              </a:rPr>
              <a:t> </a:t>
            </a:r>
            <a:r>
              <a:rPr lang="en-GB" sz="1500" dirty="0" err="1">
                <a:solidFill>
                  <a:prstClr val="black"/>
                </a:solidFill>
              </a:rPr>
              <a:t>přenosu</a:t>
            </a:r>
            <a:endParaRPr lang="en-GB" sz="1500" dirty="0">
              <a:solidFill>
                <a:prstClr val="black"/>
              </a:solidFill>
            </a:endParaRPr>
          </a:p>
          <a:p>
            <a:pPr lvl="0"/>
            <a:r>
              <a:rPr lang="cs-CZ" sz="1500" dirty="0">
                <a:solidFill>
                  <a:prstClr val="black"/>
                </a:solidFill>
              </a:rPr>
              <a:t>j</a:t>
            </a:r>
            <a:r>
              <a:rPr lang="en-GB" sz="1500" dirty="0">
                <a:solidFill>
                  <a:prstClr val="black"/>
                </a:solidFill>
              </a:rPr>
              <a:t>e </a:t>
            </a:r>
            <a:r>
              <a:rPr lang="en-GB" sz="1500" dirty="0" err="1">
                <a:solidFill>
                  <a:prstClr val="black"/>
                </a:solidFill>
              </a:rPr>
              <a:t>zapotřebí</a:t>
            </a:r>
            <a:r>
              <a:rPr lang="en-GB" sz="1500" dirty="0">
                <a:solidFill>
                  <a:prstClr val="black"/>
                </a:solidFill>
              </a:rPr>
              <a:t> </a:t>
            </a:r>
            <a:r>
              <a:rPr lang="en-GB" sz="1500" dirty="0" err="1">
                <a:solidFill>
                  <a:prstClr val="black"/>
                </a:solidFill>
              </a:rPr>
              <a:t>přítomnost</a:t>
            </a:r>
            <a:r>
              <a:rPr lang="en-GB" sz="1500" dirty="0">
                <a:solidFill>
                  <a:prstClr val="black"/>
                </a:solidFill>
              </a:rPr>
              <a:t> </a:t>
            </a:r>
            <a:r>
              <a:rPr lang="en-GB" sz="1500" dirty="0" err="1">
                <a:solidFill>
                  <a:prstClr val="black"/>
                </a:solidFill>
              </a:rPr>
              <a:t>volné</a:t>
            </a:r>
            <a:r>
              <a:rPr lang="en-GB" sz="1500" dirty="0">
                <a:solidFill>
                  <a:prstClr val="black"/>
                </a:solidFill>
              </a:rPr>
              <a:t> </a:t>
            </a:r>
            <a:r>
              <a:rPr lang="en-GB" sz="1500" dirty="0" err="1">
                <a:solidFill>
                  <a:prstClr val="black"/>
                </a:solidFill>
              </a:rPr>
              <a:t>energie</a:t>
            </a:r>
            <a:endParaRPr lang="cs-CZ" sz="1500" dirty="0">
              <a:solidFill>
                <a:prstClr val="black"/>
              </a:solidFill>
            </a:endParaRPr>
          </a:p>
          <a:p>
            <a:pPr lvl="0"/>
            <a:r>
              <a:rPr lang="en-GB" sz="1500" dirty="0" err="1">
                <a:solidFill>
                  <a:prstClr val="black"/>
                </a:solidFill>
              </a:rPr>
              <a:t>pouze</a:t>
            </a:r>
            <a:r>
              <a:rPr lang="en-GB" sz="1500" dirty="0">
                <a:solidFill>
                  <a:prstClr val="black"/>
                </a:solidFill>
              </a:rPr>
              <a:t> </a:t>
            </a:r>
            <a:r>
              <a:rPr lang="en-GB" sz="1500" dirty="0" err="1">
                <a:solidFill>
                  <a:prstClr val="black"/>
                </a:solidFill>
              </a:rPr>
              <a:t>jedna</a:t>
            </a:r>
            <a:r>
              <a:rPr lang="en-GB" sz="1500" dirty="0">
                <a:solidFill>
                  <a:prstClr val="black"/>
                </a:solidFill>
              </a:rPr>
              <a:t> </a:t>
            </a:r>
            <a:r>
              <a:rPr lang="en-GB" sz="1500" dirty="0" err="1">
                <a:solidFill>
                  <a:prstClr val="black"/>
                </a:solidFill>
              </a:rPr>
              <a:t>částice</a:t>
            </a:r>
            <a:r>
              <a:rPr lang="en-GB" sz="1500" dirty="0">
                <a:solidFill>
                  <a:prstClr val="black"/>
                </a:solidFill>
              </a:rPr>
              <a:t> (</a:t>
            </a:r>
            <a:r>
              <a:rPr lang="en-GB" sz="1500" dirty="0" err="1">
                <a:solidFill>
                  <a:prstClr val="black"/>
                </a:solidFill>
              </a:rPr>
              <a:t>např</a:t>
            </a:r>
            <a:r>
              <a:rPr lang="en-GB" sz="1500" dirty="0">
                <a:solidFill>
                  <a:prstClr val="black"/>
                </a:solidFill>
              </a:rPr>
              <a:t>. </a:t>
            </a:r>
            <a:r>
              <a:rPr lang="en-GB" sz="1500" dirty="0" err="1">
                <a:solidFill>
                  <a:prstClr val="black"/>
                </a:solidFill>
              </a:rPr>
              <a:t>na</a:t>
            </a:r>
            <a:r>
              <a:rPr lang="en-GB" sz="1500" dirty="0">
                <a:solidFill>
                  <a:prstClr val="black"/>
                </a:solidFill>
              </a:rPr>
              <a:t> Na</a:t>
            </a:r>
            <a:r>
              <a:rPr lang="en-GB" sz="1500" baseline="30000" dirty="0">
                <a:solidFill>
                  <a:prstClr val="black"/>
                </a:solidFill>
              </a:rPr>
              <a:t>+</a:t>
            </a:r>
            <a:r>
              <a:rPr lang="en-GB" sz="1500" dirty="0">
                <a:solidFill>
                  <a:prstClr val="black"/>
                </a:solidFill>
              </a:rPr>
              <a:t>/K</a:t>
            </a:r>
            <a:r>
              <a:rPr lang="en-GB" sz="1500" baseline="30000" dirty="0">
                <a:solidFill>
                  <a:prstClr val="black"/>
                </a:solidFill>
              </a:rPr>
              <a:t>+</a:t>
            </a:r>
            <a:r>
              <a:rPr lang="en-GB" sz="1500" dirty="0">
                <a:solidFill>
                  <a:prstClr val="black"/>
                </a:solidFill>
              </a:rPr>
              <a:t> </a:t>
            </a:r>
            <a:r>
              <a:rPr lang="en-GB" sz="1500" dirty="0" err="1">
                <a:solidFill>
                  <a:prstClr val="black"/>
                </a:solidFill>
              </a:rPr>
              <a:t>ATPáza</a:t>
            </a:r>
            <a:r>
              <a:rPr lang="en-GB" sz="1500" dirty="0">
                <a:solidFill>
                  <a:prstClr val="black"/>
                </a:solidFill>
              </a:rPr>
              <a:t>, </a:t>
            </a:r>
            <a:r>
              <a:rPr lang="en-GB" sz="1500" dirty="0" err="1">
                <a:solidFill>
                  <a:prstClr val="black"/>
                </a:solidFill>
              </a:rPr>
              <a:t>která</a:t>
            </a:r>
            <a:r>
              <a:rPr lang="en-GB" sz="1500" dirty="0">
                <a:solidFill>
                  <a:prstClr val="black"/>
                </a:solidFill>
              </a:rPr>
              <a:t> </a:t>
            </a:r>
            <a:r>
              <a:rPr lang="en-GB" sz="1500" dirty="0" err="1">
                <a:solidFill>
                  <a:prstClr val="black"/>
                </a:solidFill>
              </a:rPr>
              <a:t>současně</a:t>
            </a:r>
            <a:r>
              <a:rPr lang="en-GB" sz="1500" dirty="0">
                <a:solidFill>
                  <a:prstClr val="black"/>
                </a:solidFill>
              </a:rPr>
              <a:t> </a:t>
            </a:r>
            <a:r>
              <a:rPr lang="en-GB" sz="1500" dirty="0" err="1">
                <a:solidFill>
                  <a:prstClr val="black"/>
                </a:solidFill>
              </a:rPr>
              <a:t>čerpá</a:t>
            </a:r>
            <a:r>
              <a:rPr lang="en-GB" sz="1500" dirty="0">
                <a:solidFill>
                  <a:prstClr val="black"/>
                </a:solidFill>
              </a:rPr>
              <a:t> </a:t>
            </a:r>
            <a:r>
              <a:rPr lang="en-GB" sz="1500" dirty="0" err="1">
                <a:solidFill>
                  <a:prstClr val="black"/>
                </a:solidFill>
              </a:rPr>
              <a:t>sodík</a:t>
            </a:r>
            <a:r>
              <a:rPr lang="en-GB" sz="1500" dirty="0">
                <a:solidFill>
                  <a:prstClr val="black"/>
                </a:solidFill>
              </a:rPr>
              <a:t> z </a:t>
            </a:r>
            <a:r>
              <a:rPr lang="en-GB" sz="1500" dirty="0" err="1">
                <a:solidFill>
                  <a:prstClr val="black"/>
                </a:solidFill>
              </a:rPr>
              <a:t>buňky</a:t>
            </a:r>
            <a:r>
              <a:rPr lang="en-GB" sz="1500" dirty="0">
                <a:solidFill>
                  <a:prstClr val="black"/>
                </a:solidFill>
              </a:rPr>
              <a:t> a </a:t>
            </a:r>
            <a:r>
              <a:rPr lang="en-GB" sz="1500" dirty="0" err="1">
                <a:solidFill>
                  <a:prstClr val="black"/>
                </a:solidFill>
              </a:rPr>
              <a:t>draslík</a:t>
            </a:r>
            <a:r>
              <a:rPr lang="en-GB" sz="1500" dirty="0">
                <a:solidFill>
                  <a:prstClr val="black"/>
                </a:solidFill>
              </a:rPr>
              <a:t> do </a:t>
            </a:r>
            <a:r>
              <a:rPr lang="en-GB" sz="1500" dirty="0" err="1">
                <a:solidFill>
                  <a:prstClr val="black"/>
                </a:solidFill>
              </a:rPr>
              <a:t>buňky</a:t>
            </a:r>
            <a:r>
              <a:rPr lang="en-GB" sz="1500" dirty="0">
                <a:solidFill>
                  <a:prstClr val="black"/>
                </a:solidFill>
              </a:rPr>
              <a:t>)</a:t>
            </a:r>
            <a:endParaRPr lang="cs-CZ" sz="1500" dirty="0">
              <a:solidFill>
                <a:prstClr val="black"/>
              </a:solidFill>
            </a:endParaRPr>
          </a:p>
          <a:p>
            <a:pPr lvl="0"/>
            <a:endParaRPr lang="cs-CZ" sz="1500" dirty="0" smtClean="0">
              <a:solidFill>
                <a:prstClr val="black"/>
              </a:solidFill>
            </a:endParaRPr>
          </a:p>
          <a:p>
            <a:pPr marL="0" lvl="0" indent="0">
              <a:buNone/>
            </a:pPr>
            <a:r>
              <a:rPr lang="cs-CZ" sz="1500" b="1" dirty="0">
                <a:solidFill>
                  <a:prstClr val="black"/>
                </a:solidFill>
              </a:rPr>
              <a:t>ABC transportéry </a:t>
            </a:r>
            <a:r>
              <a:rPr lang="cs-CZ" sz="1500" dirty="0">
                <a:solidFill>
                  <a:prstClr val="black"/>
                </a:solidFill>
              </a:rPr>
              <a:t>– motivy vážící ATP a štěpící jej při příjmu </a:t>
            </a:r>
            <a:r>
              <a:rPr lang="cs-CZ" sz="1500" dirty="0" smtClean="0">
                <a:solidFill>
                  <a:prstClr val="black"/>
                </a:solidFill>
              </a:rPr>
              <a:t>látky</a:t>
            </a:r>
            <a:endParaRPr lang="cs-CZ" sz="1500" dirty="0">
              <a:solidFill>
                <a:prstClr val="black"/>
              </a:solidFill>
            </a:endParaRPr>
          </a:p>
          <a:p>
            <a:pPr lvl="0"/>
            <a:r>
              <a:rPr lang="cs-CZ" sz="1500" dirty="0" smtClean="0">
                <a:solidFill>
                  <a:prstClr val="black"/>
                </a:solidFill>
              </a:rPr>
              <a:t>bakterie </a:t>
            </a:r>
            <a:r>
              <a:rPr lang="cs-CZ" sz="1500" dirty="0">
                <a:solidFill>
                  <a:prstClr val="black"/>
                </a:solidFill>
              </a:rPr>
              <a:t>stovky typů pro transport </a:t>
            </a:r>
          </a:p>
          <a:p>
            <a:pPr lvl="0"/>
            <a:r>
              <a:rPr lang="cs-CZ" sz="1500" dirty="0">
                <a:solidFill>
                  <a:prstClr val="black"/>
                </a:solidFill>
              </a:rPr>
              <a:t>ABC </a:t>
            </a:r>
            <a:r>
              <a:rPr lang="cs-CZ" sz="1500" dirty="0" err="1">
                <a:solidFill>
                  <a:prstClr val="black"/>
                </a:solidFill>
              </a:rPr>
              <a:t>transprortéry</a:t>
            </a:r>
            <a:r>
              <a:rPr lang="cs-CZ" sz="1500" dirty="0">
                <a:solidFill>
                  <a:prstClr val="black"/>
                </a:solidFill>
              </a:rPr>
              <a:t> jsou schopné přenášet přes membránu sacharidy, aminokyseliny, lipidy, ionty, peptidy i proteiny, toxiny a léky včetně antibiotik</a:t>
            </a:r>
          </a:p>
          <a:p>
            <a:pPr lvl="0"/>
            <a:r>
              <a:rPr lang="cs-CZ" sz="1500" dirty="0" err="1">
                <a:solidFill>
                  <a:prstClr val="black"/>
                </a:solidFill>
              </a:rPr>
              <a:t>Př</a:t>
            </a:r>
            <a:r>
              <a:rPr lang="cs-CZ" sz="1500" dirty="0">
                <a:solidFill>
                  <a:prstClr val="black"/>
                </a:solidFill>
              </a:rPr>
              <a:t>: (E. coli tak přijímá vit. B12 z prostředí), export toxinů</a:t>
            </a:r>
          </a:p>
          <a:p>
            <a:pPr marL="0" lvl="0" indent="0">
              <a:buNone/>
            </a:pPr>
            <a:endParaRPr lang="cs-CZ" sz="1500" dirty="0">
              <a:solidFill>
                <a:prstClr val="black"/>
              </a:solidFill>
            </a:endParaRPr>
          </a:p>
          <a:p>
            <a:pPr marL="0" lvl="0" indent="0">
              <a:buNone/>
            </a:pPr>
            <a:r>
              <a:rPr lang="en-GB" sz="1300" dirty="0" err="1">
                <a:solidFill>
                  <a:prstClr val="black"/>
                </a:solidFill>
              </a:rPr>
              <a:t>Primární</a:t>
            </a:r>
            <a:r>
              <a:rPr lang="en-GB" sz="1300" dirty="0">
                <a:solidFill>
                  <a:prstClr val="black"/>
                </a:solidFill>
              </a:rPr>
              <a:t> </a:t>
            </a:r>
            <a:r>
              <a:rPr lang="en-GB" sz="1300" dirty="0" err="1">
                <a:solidFill>
                  <a:prstClr val="black"/>
                </a:solidFill>
              </a:rPr>
              <a:t>aktivní</a:t>
            </a:r>
            <a:r>
              <a:rPr lang="en-GB" sz="1300" dirty="0">
                <a:solidFill>
                  <a:prstClr val="black"/>
                </a:solidFill>
              </a:rPr>
              <a:t> </a:t>
            </a:r>
            <a:r>
              <a:rPr lang="en-GB" sz="1300" dirty="0" err="1">
                <a:solidFill>
                  <a:prstClr val="black"/>
                </a:solidFill>
              </a:rPr>
              <a:t>transportéry</a:t>
            </a:r>
            <a:r>
              <a:rPr lang="en-GB" sz="1300" dirty="0">
                <a:solidFill>
                  <a:prstClr val="black"/>
                </a:solidFill>
              </a:rPr>
              <a:t> se </a:t>
            </a:r>
            <a:r>
              <a:rPr lang="en-GB" sz="1300" dirty="0" err="1">
                <a:solidFill>
                  <a:prstClr val="black"/>
                </a:solidFill>
              </a:rPr>
              <a:t>dají</a:t>
            </a:r>
            <a:r>
              <a:rPr lang="en-GB" sz="1300" dirty="0">
                <a:solidFill>
                  <a:prstClr val="black"/>
                </a:solidFill>
              </a:rPr>
              <a:t> </a:t>
            </a:r>
            <a:r>
              <a:rPr lang="en-GB" sz="1300" dirty="0" err="1">
                <a:solidFill>
                  <a:prstClr val="black"/>
                </a:solidFill>
              </a:rPr>
              <a:t>klasifikovat</a:t>
            </a:r>
            <a:r>
              <a:rPr lang="en-GB" sz="1300" dirty="0">
                <a:solidFill>
                  <a:prstClr val="black"/>
                </a:solidFill>
              </a:rPr>
              <a:t> </a:t>
            </a:r>
            <a:r>
              <a:rPr lang="en-GB" sz="1300" dirty="0" err="1">
                <a:solidFill>
                  <a:prstClr val="black"/>
                </a:solidFill>
              </a:rPr>
              <a:t>na</a:t>
            </a:r>
            <a:r>
              <a:rPr lang="en-GB" sz="1300" dirty="0">
                <a:solidFill>
                  <a:prstClr val="black"/>
                </a:solidFill>
              </a:rPr>
              <a:t> </a:t>
            </a:r>
            <a:r>
              <a:rPr lang="en-GB" sz="1300" dirty="0" err="1">
                <a:solidFill>
                  <a:prstClr val="black"/>
                </a:solidFill>
              </a:rPr>
              <a:t>základě</a:t>
            </a:r>
            <a:r>
              <a:rPr lang="en-GB" sz="1300" dirty="0">
                <a:solidFill>
                  <a:prstClr val="black"/>
                </a:solidFill>
              </a:rPr>
              <a:t> </a:t>
            </a:r>
            <a:r>
              <a:rPr lang="en-GB" sz="1300" dirty="0" err="1">
                <a:solidFill>
                  <a:prstClr val="black"/>
                </a:solidFill>
              </a:rPr>
              <a:t>způsobu</a:t>
            </a:r>
            <a:r>
              <a:rPr lang="en-GB" sz="1300" dirty="0">
                <a:solidFill>
                  <a:prstClr val="black"/>
                </a:solidFill>
              </a:rPr>
              <a:t> </a:t>
            </a:r>
            <a:r>
              <a:rPr lang="en-GB" sz="1300" dirty="0" err="1">
                <a:solidFill>
                  <a:prstClr val="black"/>
                </a:solidFill>
              </a:rPr>
              <a:t>získávání</a:t>
            </a:r>
            <a:r>
              <a:rPr lang="en-GB" sz="1300" dirty="0">
                <a:solidFill>
                  <a:prstClr val="black"/>
                </a:solidFill>
              </a:rPr>
              <a:t> </a:t>
            </a:r>
            <a:r>
              <a:rPr lang="en-GB" sz="1300" dirty="0" err="1">
                <a:solidFill>
                  <a:prstClr val="black"/>
                </a:solidFill>
              </a:rPr>
              <a:t>potřebné</a:t>
            </a:r>
            <a:r>
              <a:rPr lang="en-GB" sz="1300" dirty="0">
                <a:solidFill>
                  <a:prstClr val="black"/>
                </a:solidFill>
              </a:rPr>
              <a:t> </a:t>
            </a:r>
            <a:r>
              <a:rPr lang="en-GB" sz="1300" dirty="0" err="1">
                <a:solidFill>
                  <a:prstClr val="black"/>
                </a:solidFill>
              </a:rPr>
              <a:t>energie</a:t>
            </a:r>
            <a:r>
              <a:rPr lang="en-GB" sz="1300" dirty="0">
                <a:solidFill>
                  <a:prstClr val="black"/>
                </a:solidFill>
              </a:rPr>
              <a:t>: </a:t>
            </a:r>
          </a:p>
          <a:p>
            <a:pPr lvl="0"/>
            <a:r>
              <a:rPr lang="en-GB" sz="1300" dirty="0" err="1">
                <a:solidFill>
                  <a:prstClr val="black"/>
                </a:solidFill>
              </a:rPr>
              <a:t>hydrolýzou</a:t>
            </a:r>
            <a:r>
              <a:rPr lang="en-GB" sz="1300" dirty="0">
                <a:solidFill>
                  <a:prstClr val="black"/>
                </a:solidFill>
              </a:rPr>
              <a:t> ATP – </a:t>
            </a:r>
            <a:r>
              <a:rPr lang="en-GB" sz="1300" dirty="0" err="1">
                <a:solidFill>
                  <a:prstClr val="black"/>
                </a:solidFill>
              </a:rPr>
              <a:t>vyskytují</a:t>
            </a:r>
            <a:r>
              <a:rPr lang="en-GB" sz="1300" dirty="0">
                <a:solidFill>
                  <a:prstClr val="black"/>
                </a:solidFill>
              </a:rPr>
              <a:t> se </a:t>
            </a:r>
            <a:r>
              <a:rPr lang="en-GB" sz="1300" dirty="0" err="1">
                <a:solidFill>
                  <a:prstClr val="black"/>
                </a:solidFill>
              </a:rPr>
              <a:t>ve</a:t>
            </a:r>
            <a:r>
              <a:rPr lang="en-GB" sz="1300" dirty="0">
                <a:solidFill>
                  <a:prstClr val="black"/>
                </a:solidFill>
              </a:rPr>
              <a:t> </a:t>
            </a:r>
            <a:r>
              <a:rPr lang="en-GB" sz="1300" dirty="0" err="1">
                <a:solidFill>
                  <a:prstClr val="black"/>
                </a:solidFill>
              </a:rPr>
              <a:t>všech</a:t>
            </a:r>
            <a:r>
              <a:rPr lang="en-GB" sz="1300" dirty="0">
                <a:solidFill>
                  <a:prstClr val="black"/>
                </a:solidFill>
              </a:rPr>
              <a:t> </a:t>
            </a:r>
            <a:r>
              <a:rPr lang="en-GB" sz="1300" dirty="0" err="1">
                <a:solidFill>
                  <a:prstClr val="black"/>
                </a:solidFill>
              </a:rPr>
              <a:t>doménách</a:t>
            </a:r>
            <a:r>
              <a:rPr lang="en-GB" sz="1300" dirty="0">
                <a:solidFill>
                  <a:prstClr val="black"/>
                </a:solidFill>
              </a:rPr>
              <a:t> </a:t>
            </a:r>
            <a:endParaRPr lang="cs-CZ" sz="1300" dirty="0" smtClean="0">
              <a:solidFill>
                <a:prstClr val="black"/>
              </a:solidFill>
            </a:endParaRPr>
          </a:p>
          <a:p>
            <a:pPr lvl="0"/>
            <a:r>
              <a:rPr lang="en-GB" sz="1300" dirty="0" err="1" smtClean="0">
                <a:solidFill>
                  <a:prstClr val="black"/>
                </a:solidFill>
              </a:rPr>
              <a:t>dekarboxylací</a:t>
            </a:r>
            <a:r>
              <a:rPr lang="en-GB" sz="1300" dirty="0" smtClean="0">
                <a:solidFill>
                  <a:prstClr val="black"/>
                </a:solidFill>
              </a:rPr>
              <a:t> –v </a:t>
            </a:r>
            <a:r>
              <a:rPr lang="en-GB" sz="1300" dirty="0" err="1">
                <a:solidFill>
                  <a:prstClr val="black"/>
                </a:solidFill>
              </a:rPr>
              <a:t>prokaryontních</a:t>
            </a:r>
            <a:r>
              <a:rPr lang="en-GB" sz="1300" dirty="0">
                <a:solidFill>
                  <a:prstClr val="black"/>
                </a:solidFill>
              </a:rPr>
              <a:t> </a:t>
            </a:r>
            <a:r>
              <a:rPr lang="en-GB" sz="1300" dirty="0" err="1">
                <a:solidFill>
                  <a:prstClr val="black"/>
                </a:solidFill>
              </a:rPr>
              <a:t>organismech</a:t>
            </a:r>
            <a:endParaRPr lang="en-GB" sz="1300" dirty="0">
              <a:solidFill>
                <a:prstClr val="black"/>
              </a:solidFill>
            </a:endParaRPr>
          </a:p>
          <a:p>
            <a:pPr lvl="0"/>
            <a:r>
              <a:rPr lang="en-GB" sz="1300" dirty="0" err="1">
                <a:solidFill>
                  <a:prstClr val="black"/>
                </a:solidFill>
              </a:rPr>
              <a:t>přenosem</a:t>
            </a:r>
            <a:r>
              <a:rPr lang="en-GB" sz="1300" dirty="0">
                <a:solidFill>
                  <a:prstClr val="black"/>
                </a:solidFill>
              </a:rPr>
              <a:t> </a:t>
            </a:r>
            <a:r>
              <a:rPr lang="en-GB" sz="1300" dirty="0" err="1">
                <a:solidFill>
                  <a:prstClr val="black"/>
                </a:solidFill>
              </a:rPr>
              <a:t>methylové</a:t>
            </a:r>
            <a:r>
              <a:rPr lang="en-GB" sz="1300" dirty="0">
                <a:solidFill>
                  <a:prstClr val="black"/>
                </a:solidFill>
              </a:rPr>
              <a:t> </a:t>
            </a:r>
            <a:r>
              <a:rPr lang="en-GB" sz="1300" dirty="0" err="1">
                <a:solidFill>
                  <a:prstClr val="black"/>
                </a:solidFill>
              </a:rPr>
              <a:t>skupiny</a:t>
            </a:r>
            <a:r>
              <a:rPr lang="en-GB" sz="1300" dirty="0">
                <a:solidFill>
                  <a:prstClr val="black"/>
                </a:solidFill>
              </a:rPr>
              <a:t> – </a:t>
            </a:r>
            <a:r>
              <a:rPr lang="en-GB" sz="1300" dirty="0" err="1">
                <a:solidFill>
                  <a:prstClr val="black"/>
                </a:solidFill>
              </a:rPr>
              <a:t>vyskytují</a:t>
            </a:r>
            <a:r>
              <a:rPr lang="en-GB" sz="1300" dirty="0">
                <a:solidFill>
                  <a:prstClr val="black"/>
                </a:solidFill>
              </a:rPr>
              <a:t> se u </a:t>
            </a:r>
            <a:r>
              <a:rPr lang="en-GB" sz="1300" dirty="0" err="1">
                <a:solidFill>
                  <a:prstClr val="black"/>
                </a:solidFill>
              </a:rPr>
              <a:t>archeí</a:t>
            </a:r>
            <a:endParaRPr lang="en-GB" sz="1300" dirty="0">
              <a:solidFill>
                <a:prstClr val="black"/>
              </a:solidFill>
            </a:endParaRPr>
          </a:p>
          <a:p>
            <a:pPr lvl="0"/>
            <a:r>
              <a:rPr lang="en-GB" sz="1300" dirty="0" err="1">
                <a:solidFill>
                  <a:prstClr val="black"/>
                </a:solidFill>
              </a:rPr>
              <a:t>oxidoreduktázou</a:t>
            </a:r>
            <a:r>
              <a:rPr lang="cs-CZ" sz="1300" dirty="0">
                <a:solidFill>
                  <a:prstClr val="black"/>
                </a:solidFill>
              </a:rPr>
              <a:t>- </a:t>
            </a:r>
            <a:r>
              <a:rPr lang="en-GB" sz="1300" dirty="0" err="1">
                <a:solidFill>
                  <a:prstClr val="black"/>
                </a:solidFill>
              </a:rPr>
              <a:t>zdroj</a:t>
            </a:r>
            <a:r>
              <a:rPr lang="en-GB" sz="1300" dirty="0">
                <a:solidFill>
                  <a:prstClr val="black"/>
                </a:solidFill>
              </a:rPr>
              <a:t> </a:t>
            </a:r>
            <a:r>
              <a:rPr lang="en-GB" sz="1300" dirty="0" err="1">
                <a:solidFill>
                  <a:prstClr val="black"/>
                </a:solidFill>
              </a:rPr>
              <a:t>energie</a:t>
            </a:r>
            <a:r>
              <a:rPr lang="en-GB" sz="1300" dirty="0">
                <a:solidFill>
                  <a:prstClr val="black"/>
                </a:solidFill>
              </a:rPr>
              <a:t> je </a:t>
            </a:r>
            <a:r>
              <a:rPr lang="en-GB" sz="1300" dirty="0" err="1">
                <a:solidFill>
                  <a:prstClr val="black"/>
                </a:solidFill>
              </a:rPr>
              <a:t>oxidace</a:t>
            </a:r>
            <a:r>
              <a:rPr lang="en-GB" sz="1300" dirty="0">
                <a:solidFill>
                  <a:prstClr val="black"/>
                </a:solidFill>
              </a:rPr>
              <a:t> </a:t>
            </a:r>
            <a:r>
              <a:rPr lang="en-GB" sz="1300" dirty="0" err="1">
                <a:solidFill>
                  <a:prstClr val="black"/>
                </a:solidFill>
              </a:rPr>
              <a:t>redukovaného</a:t>
            </a:r>
            <a:r>
              <a:rPr lang="en-GB" sz="1300" dirty="0">
                <a:solidFill>
                  <a:prstClr val="black"/>
                </a:solidFill>
              </a:rPr>
              <a:t> </a:t>
            </a:r>
            <a:r>
              <a:rPr lang="en-GB" sz="1300" dirty="0" err="1">
                <a:solidFill>
                  <a:prstClr val="black"/>
                </a:solidFill>
              </a:rPr>
              <a:t>substrátu</a:t>
            </a:r>
            <a:r>
              <a:rPr lang="en-GB" sz="1300" dirty="0">
                <a:solidFill>
                  <a:prstClr val="black"/>
                </a:solidFill>
              </a:rPr>
              <a:t> </a:t>
            </a:r>
            <a:endParaRPr lang="cs-CZ" sz="1300" dirty="0" smtClean="0">
              <a:solidFill>
                <a:prstClr val="black"/>
              </a:solidFill>
            </a:endParaRPr>
          </a:p>
          <a:p>
            <a:pPr lvl="0"/>
            <a:r>
              <a:rPr lang="en-GB" sz="1300" dirty="0" err="1" smtClean="0">
                <a:solidFill>
                  <a:prstClr val="black"/>
                </a:solidFill>
              </a:rPr>
              <a:t>světelnou</a:t>
            </a:r>
            <a:r>
              <a:rPr lang="en-GB" sz="1300" dirty="0" smtClean="0">
                <a:solidFill>
                  <a:prstClr val="black"/>
                </a:solidFill>
              </a:rPr>
              <a:t> </a:t>
            </a:r>
            <a:r>
              <a:rPr lang="en-GB" sz="1300" dirty="0" err="1">
                <a:solidFill>
                  <a:prstClr val="black"/>
                </a:solidFill>
              </a:rPr>
              <a:t>energií</a:t>
            </a:r>
            <a:r>
              <a:rPr lang="en-GB" sz="1300" dirty="0">
                <a:solidFill>
                  <a:prstClr val="black"/>
                </a:solidFill>
              </a:rPr>
              <a:t>- </a:t>
            </a:r>
            <a:r>
              <a:rPr lang="en-GB" sz="1300" dirty="0" err="1">
                <a:solidFill>
                  <a:prstClr val="black"/>
                </a:solidFill>
              </a:rPr>
              <a:t>vyskytují</a:t>
            </a:r>
            <a:r>
              <a:rPr lang="en-GB" sz="1300" dirty="0">
                <a:solidFill>
                  <a:prstClr val="black"/>
                </a:solidFill>
              </a:rPr>
              <a:t> se u </a:t>
            </a:r>
            <a:r>
              <a:rPr lang="en-GB" sz="1300" dirty="0" err="1">
                <a:solidFill>
                  <a:prstClr val="black"/>
                </a:solidFill>
              </a:rPr>
              <a:t>archeí</a:t>
            </a:r>
            <a:endParaRPr lang="en-GB" sz="1300" dirty="0">
              <a:solidFill>
                <a:prstClr val="black"/>
              </a:solidFill>
            </a:endParaRPr>
          </a:p>
          <a:p>
            <a:endParaRPr lang="en-GB"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509120"/>
            <a:ext cx="4945063" cy="186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3645024"/>
            <a:ext cx="2206625" cy="2389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bdélník 5"/>
          <p:cNvSpPr/>
          <p:nvPr/>
        </p:nvSpPr>
        <p:spPr>
          <a:xfrm>
            <a:off x="382695" y="6216550"/>
            <a:ext cx="5976664" cy="276999"/>
          </a:xfrm>
          <a:prstGeom prst="rect">
            <a:avLst/>
          </a:prstGeom>
        </p:spPr>
        <p:txBody>
          <a:bodyPr wrap="square">
            <a:spAutoFit/>
          </a:bodyPr>
          <a:lstStyle/>
          <a:p>
            <a:r>
              <a:rPr lang="en-GB" sz="1200" dirty="0" err="1"/>
              <a:t>Během</a:t>
            </a:r>
            <a:r>
              <a:rPr lang="en-GB" sz="1200" dirty="0"/>
              <a:t> </a:t>
            </a:r>
            <a:r>
              <a:rPr lang="en-GB" sz="1200" dirty="0" err="1"/>
              <a:t>činnosti</a:t>
            </a:r>
            <a:r>
              <a:rPr lang="en-GB" sz="1200" dirty="0"/>
              <a:t> ABC </a:t>
            </a:r>
            <a:r>
              <a:rPr lang="en-GB" sz="1200" dirty="0" err="1"/>
              <a:t>transportéru</a:t>
            </a:r>
            <a:r>
              <a:rPr lang="en-GB" sz="1200" dirty="0"/>
              <a:t> </a:t>
            </a:r>
            <a:r>
              <a:rPr lang="en-GB" sz="1200" dirty="0" err="1"/>
              <a:t>MsbA</a:t>
            </a:r>
            <a:r>
              <a:rPr lang="en-GB" sz="1200" dirty="0"/>
              <a:t> se </a:t>
            </a:r>
            <a:r>
              <a:rPr lang="en-GB" sz="1200" dirty="0" err="1"/>
              <a:t>periodicky</a:t>
            </a:r>
            <a:r>
              <a:rPr lang="en-GB" sz="1200" dirty="0"/>
              <a:t> </a:t>
            </a:r>
            <a:r>
              <a:rPr lang="en-GB" sz="1200" dirty="0" err="1"/>
              <a:t>mění</a:t>
            </a:r>
            <a:r>
              <a:rPr lang="en-GB" sz="1200" dirty="0"/>
              <a:t> </a:t>
            </a:r>
            <a:r>
              <a:rPr lang="en-GB" sz="1200" dirty="0" err="1"/>
              <a:t>jeho</a:t>
            </a:r>
            <a:r>
              <a:rPr lang="en-GB" sz="1200" dirty="0"/>
              <a:t> </a:t>
            </a:r>
            <a:r>
              <a:rPr lang="en-GB" sz="1200" dirty="0" err="1"/>
              <a:t>prostorové</a:t>
            </a:r>
            <a:r>
              <a:rPr lang="en-GB" sz="1200" dirty="0"/>
              <a:t> </a:t>
            </a:r>
            <a:r>
              <a:rPr lang="en-GB" sz="1200" dirty="0" err="1"/>
              <a:t>uspořádání</a:t>
            </a:r>
            <a:endParaRPr lang="en-GB" sz="1200" dirty="0"/>
          </a:p>
        </p:txBody>
      </p:sp>
      <p:sp>
        <p:nvSpPr>
          <p:cNvPr id="7" name="Obdélník 6"/>
          <p:cNvSpPr/>
          <p:nvPr/>
        </p:nvSpPr>
        <p:spPr>
          <a:xfrm>
            <a:off x="6233010" y="6237049"/>
            <a:ext cx="2910990" cy="276999"/>
          </a:xfrm>
          <a:prstGeom prst="rect">
            <a:avLst/>
          </a:prstGeom>
        </p:spPr>
        <p:txBody>
          <a:bodyPr wrap="none">
            <a:spAutoFit/>
          </a:bodyPr>
          <a:lstStyle/>
          <a:p>
            <a:r>
              <a:rPr lang="en-GB" sz="1200" dirty="0" err="1"/>
              <a:t>Bakteriální</a:t>
            </a:r>
            <a:r>
              <a:rPr lang="en-GB" sz="1200" dirty="0"/>
              <a:t> ABC </a:t>
            </a:r>
            <a:r>
              <a:rPr lang="en-GB" sz="1200" dirty="0" err="1"/>
              <a:t>transportér</a:t>
            </a:r>
            <a:r>
              <a:rPr lang="en-GB" sz="1200" dirty="0"/>
              <a:t> pro </a:t>
            </a:r>
            <a:r>
              <a:rPr lang="en-GB" sz="1200" dirty="0" err="1"/>
              <a:t>vitamín</a:t>
            </a:r>
            <a:r>
              <a:rPr lang="en-GB" sz="1200" dirty="0"/>
              <a:t> B12</a:t>
            </a:r>
          </a:p>
        </p:txBody>
      </p:sp>
    </p:spTree>
    <p:extLst>
      <p:ext uri="{BB962C8B-B14F-4D97-AF65-F5344CB8AC3E}">
        <p14:creationId xmlns:p14="http://schemas.microsoft.com/office/powerpoint/2010/main" val="3966422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142465"/>
            <a:ext cx="8229600" cy="4525963"/>
          </a:xfrm>
        </p:spPr>
        <p:txBody>
          <a:bodyPr>
            <a:normAutofit/>
          </a:bodyPr>
          <a:lstStyle/>
          <a:p>
            <a:pPr marL="0" indent="0">
              <a:buNone/>
            </a:pPr>
            <a:r>
              <a:rPr lang="en-GB" sz="1600" b="1" dirty="0"/>
              <a:t>II) </a:t>
            </a:r>
            <a:r>
              <a:rPr lang="en-GB" sz="1600" b="1" dirty="0" err="1" smtClean="0"/>
              <a:t>Sekundární</a:t>
            </a:r>
            <a:endParaRPr lang="cs-CZ" sz="1600" b="1" dirty="0" smtClean="0"/>
          </a:p>
          <a:p>
            <a:pPr marL="0" indent="0">
              <a:buNone/>
            </a:pPr>
            <a:endParaRPr lang="cs-CZ" sz="1600" dirty="0" smtClean="0"/>
          </a:p>
          <a:p>
            <a:r>
              <a:rPr lang="en-GB" sz="1600" dirty="0" err="1" smtClean="0"/>
              <a:t>zdroj</a:t>
            </a:r>
            <a:r>
              <a:rPr lang="en-GB" sz="1600" dirty="0" smtClean="0"/>
              <a:t> </a:t>
            </a:r>
            <a:r>
              <a:rPr lang="en-GB" sz="1600" dirty="0" err="1"/>
              <a:t>energie</a:t>
            </a:r>
            <a:r>
              <a:rPr lang="en-GB" sz="1600" dirty="0"/>
              <a:t> </a:t>
            </a:r>
            <a:r>
              <a:rPr lang="cs-CZ" sz="1600" dirty="0" smtClean="0"/>
              <a:t>- </a:t>
            </a:r>
            <a:r>
              <a:rPr lang="en-GB" sz="1600" dirty="0" err="1" smtClean="0"/>
              <a:t>spřažení</a:t>
            </a:r>
            <a:r>
              <a:rPr lang="en-GB" sz="1600" dirty="0" smtClean="0"/>
              <a:t> </a:t>
            </a:r>
            <a:r>
              <a:rPr lang="en-GB" sz="1600" dirty="0"/>
              <a:t>s </a:t>
            </a:r>
            <a:r>
              <a:rPr lang="en-GB" sz="1600" dirty="0" err="1"/>
              <a:t>přenosem</a:t>
            </a:r>
            <a:r>
              <a:rPr lang="en-GB" sz="1600" dirty="0"/>
              <a:t> </a:t>
            </a:r>
            <a:r>
              <a:rPr lang="en-GB" sz="1600" dirty="0" err="1"/>
              <a:t>jiné</a:t>
            </a:r>
            <a:r>
              <a:rPr lang="en-GB" sz="1600" dirty="0"/>
              <a:t> </a:t>
            </a:r>
            <a:r>
              <a:rPr lang="en-GB" sz="1600" dirty="0" err="1"/>
              <a:t>látky</a:t>
            </a:r>
            <a:r>
              <a:rPr lang="en-GB" sz="1600" dirty="0"/>
              <a:t> </a:t>
            </a:r>
            <a:r>
              <a:rPr lang="en-GB" sz="1600" dirty="0" err="1"/>
              <a:t>ve</a:t>
            </a:r>
            <a:r>
              <a:rPr lang="en-GB" sz="1600" dirty="0"/>
              <a:t> </a:t>
            </a:r>
            <a:r>
              <a:rPr lang="en-GB" sz="1600" dirty="0" err="1"/>
              <a:t>směru</a:t>
            </a:r>
            <a:r>
              <a:rPr lang="en-GB" sz="1600" dirty="0"/>
              <a:t> </a:t>
            </a:r>
            <a:r>
              <a:rPr lang="en-GB" sz="1600" dirty="0" err="1"/>
              <a:t>koncentračního</a:t>
            </a:r>
            <a:r>
              <a:rPr lang="en-GB" sz="1600" dirty="0"/>
              <a:t> </a:t>
            </a:r>
            <a:r>
              <a:rPr lang="en-GB" sz="1600" dirty="0" err="1" smtClean="0"/>
              <a:t>gradientu</a:t>
            </a:r>
            <a:endParaRPr lang="cs-CZ" sz="1600" dirty="0" smtClean="0"/>
          </a:p>
          <a:p>
            <a:r>
              <a:rPr lang="cs-CZ" sz="1600" dirty="0" err="1"/>
              <a:t>e</a:t>
            </a:r>
            <a:r>
              <a:rPr lang="en-GB" sz="1600" dirty="0" err="1" smtClean="0"/>
              <a:t>nergie</a:t>
            </a:r>
            <a:r>
              <a:rPr lang="en-GB" sz="1600" dirty="0" smtClean="0"/>
              <a:t> </a:t>
            </a:r>
            <a:r>
              <a:rPr lang="en-GB" sz="1600" dirty="0" err="1"/>
              <a:t>uložená</a:t>
            </a:r>
            <a:r>
              <a:rPr lang="en-GB" sz="1600" dirty="0"/>
              <a:t> v </a:t>
            </a:r>
            <a:r>
              <a:rPr lang="en-GB" sz="1600" dirty="0" err="1" smtClean="0"/>
              <a:t>gradientu</a:t>
            </a:r>
            <a:r>
              <a:rPr lang="cs-CZ" sz="1600" dirty="0" smtClean="0"/>
              <a:t> </a:t>
            </a:r>
            <a:r>
              <a:rPr lang="en-GB" sz="1600" dirty="0" smtClean="0"/>
              <a:t>je </a:t>
            </a:r>
            <a:r>
              <a:rPr lang="en-GB" sz="1600" dirty="0" err="1"/>
              <a:t>využita</a:t>
            </a:r>
            <a:r>
              <a:rPr lang="en-GB" sz="1600" dirty="0"/>
              <a:t> k </a:t>
            </a:r>
            <a:r>
              <a:rPr lang="en-GB" sz="1600" dirty="0" err="1"/>
              <a:t>přenosu</a:t>
            </a:r>
            <a:r>
              <a:rPr lang="en-GB" sz="1600" dirty="0"/>
              <a:t> </a:t>
            </a:r>
            <a:r>
              <a:rPr lang="en-GB" sz="1600" dirty="0" err="1"/>
              <a:t>druhé</a:t>
            </a:r>
            <a:r>
              <a:rPr lang="en-GB" sz="1600" dirty="0"/>
              <a:t> </a:t>
            </a:r>
            <a:r>
              <a:rPr lang="en-GB" sz="1600" dirty="0" err="1"/>
              <a:t>částice</a:t>
            </a:r>
            <a:r>
              <a:rPr lang="en-GB" sz="1600" dirty="0"/>
              <a:t> </a:t>
            </a:r>
            <a:r>
              <a:rPr lang="en-GB" sz="1600" dirty="0" err="1"/>
              <a:t>proti</a:t>
            </a:r>
            <a:r>
              <a:rPr lang="en-GB" sz="1600" dirty="0"/>
              <a:t> </a:t>
            </a:r>
            <a:r>
              <a:rPr lang="en-GB" sz="1600" dirty="0" err="1"/>
              <a:t>směru</a:t>
            </a:r>
            <a:r>
              <a:rPr lang="en-GB" sz="1600" dirty="0"/>
              <a:t> </a:t>
            </a:r>
            <a:r>
              <a:rPr lang="en-GB" sz="1600" dirty="0" err="1"/>
              <a:t>koncentračního</a:t>
            </a:r>
            <a:r>
              <a:rPr lang="en-GB" sz="1600" dirty="0"/>
              <a:t> </a:t>
            </a:r>
            <a:r>
              <a:rPr lang="en-GB" sz="1600" dirty="0" err="1" smtClean="0"/>
              <a:t>spádu</a:t>
            </a:r>
            <a:r>
              <a:rPr lang="cs-CZ" sz="1600" dirty="0" smtClean="0"/>
              <a:t> </a:t>
            </a:r>
            <a:r>
              <a:rPr lang="en-GB" sz="1600" dirty="0" smtClean="0"/>
              <a:t>(</a:t>
            </a:r>
            <a:r>
              <a:rPr lang="en-GB" sz="1600" dirty="0"/>
              <a:t>symport, </a:t>
            </a:r>
            <a:r>
              <a:rPr lang="en-GB" sz="1600" dirty="0" err="1"/>
              <a:t>antiport</a:t>
            </a:r>
            <a:r>
              <a:rPr lang="en-GB" sz="1600" dirty="0" smtClean="0"/>
              <a:t>)</a:t>
            </a:r>
            <a:endParaRPr lang="en-GB" sz="1600" dirty="0"/>
          </a:p>
          <a:p>
            <a:r>
              <a:rPr lang="en-GB" sz="1600" dirty="0" err="1" smtClean="0"/>
              <a:t>proces</a:t>
            </a:r>
            <a:r>
              <a:rPr lang="en-GB" sz="1600" dirty="0" smtClean="0"/>
              <a:t> </a:t>
            </a:r>
            <a:r>
              <a:rPr lang="en-GB" sz="1600" dirty="0" err="1"/>
              <a:t>spojen</a:t>
            </a:r>
            <a:r>
              <a:rPr lang="en-GB" sz="1600" dirty="0"/>
              <a:t> se </a:t>
            </a:r>
            <a:r>
              <a:rPr lang="en-GB" sz="1600" dirty="0" err="1"/>
              <a:t>změnou</a:t>
            </a:r>
            <a:r>
              <a:rPr lang="en-GB" sz="1600" dirty="0"/>
              <a:t> </a:t>
            </a:r>
            <a:r>
              <a:rPr lang="en-GB" sz="1600" dirty="0" err="1"/>
              <a:t>koncentrace</a:t>
            </a:r>
            <a:r>
              <a:rPr lang="en-GB" sz="1600" dirty="0"/>
              <a:t> </a:t>
            </a:r>
            <a:r>
              <a:rPr lang="en-GB" sz="1600" dirty="0" err="1"/>
              <a:t>na</a:t>
            </a:r>
            <a:r>
              <a:rPr lang="en-GB" sz="1600" dirty="0"/>
              <a:t> </a:t>
            </a:r>
            <a:r>
              <a:rPr lang="en-GB" sz="1600" dirty="0" err="1" smtClean="0"/>
              <a:t>membráně</a:t>
            </a:r>
            <a:r>
              <a:rPr lang="cs-CZ" sz="1600" dirty="0"/>
              <a:t> </a:t>
            </a:r>
            <a:endParaRPr lang="cs-CZ" sz="1600" dirty="0"/>
          </a:p>
          <a:p>
            <a:r>
              <a:rPr lang="en-GB" sz="1600" dirty="0" err="1" smtClean="0"/>
              <a:t>sodno-draselná</a:t>
            </a:r>
            <a:r>
              <a:rPr lang="en-GB" sz="1600" dirty="0" smtClean="0"/>
              <a:t> </a:t>
            </a:r>
            <a:r>
              <a:rPr lang="en-GB" sz="1600" dirty="0" err="1" smtClean="0"/>
              <a:t>pumpa</a:t>
            </a:r>
            <a:endParaRPr lang="cs-CZ" sz="1600" dirty="0"/>
          </a:p>
          <a:p>
            <a:r>
              <a:rPr lang="en-GB" sz="1600" dirty="0" err="1" smtClean="0"/>
              <a:t>která</a:t>
            </a:r>
            <a:r>
              <a:rPr lang="en-GB" sz="1600" dirty="0" smtClean="0"/>
              <a:t> </a:t>
            </a:r>
            <a:r>
              <a:rPr lang="en-GB" sz="1600" dirty="0" err="1"/>
              <a:t>udržuje</a:t>
            </a:r>
            <a:r>
              <a:rPr lang="en-GB" sz="1600" dirty="0"/>
              <a:t> </a:t>
            </a:r>
            <a:r>
              <a:rPr lang="en-GB" sz="1600" dirty="0" err="1"/>
              <a:t>koncentrací</a:t>
            </a:r>
            <a:r>
              <a:rPr lang="en-GB" sz="1600" dirty="0"/>
              <a:t> </a:t>
            </a:r>
            <a:r>
              <a:rPr lang="en-GB" sz="1600" dirty="0" err="1"/>
              <a:t>rozdíl</a:t>
            </a:r>
            <a:r>
              <a:rPr lang="en-GB" sz="1600" dirty="0"/>
              <a:t> </a:t>
            </a:r>
            <a:r>
              <a:rPr lang="en-GB" sz="1600" dirty="0" err="1"/>
              <a:t>sodíku</a:t>
            </a:r>
            <a:r>
              <a:rPr lang="en-GB" sz="1600" dirty="0"/>
              <a:t> a </a:t>
            </a:r>
            <a:r>
              <a:rPr lang="en-GB" sz="1600" dirty="0" err="1"/>
              <a:t>draslíku</a:t>
            </a:r>
            <a:r>
              <a:rPr lang="en-GB" sz="1600" dirty="0"/>
              <a:t> </a:t>
            </a:r>
            <a:r>
              <a:rPr lang="en-GB" sz="1600" dirty="0" err="1"/>
              <a:t>mezi</a:t>
            </a:r>
            <a:r>
              <a:rPr lang="en-GB" sz="1600" dirty="0"/>
              <a:t> </a:t>
            </a:r>
            <a:r>
              <a:rPr lang="en-GB" sz="1600" dirty="0" err="1"/>
              <a:t>intracelulárním</a:t>
            </a:r>
            <a:r>
              <a:rPr lang="en-GB" sz="1600" dirty="0"/>
              <a:t> a </a:t>
            </a:r>
            <a:r>
              <a:rPr lang="en-GB" sz="1600" dirty="0" err="1"/>
              <a:t>extracelulárním</a:t>
            </a:r>
            <a:r>
              <a:rPr lang="en-GB" sz="1600" dirty="0"/>
              <a:t> </a:t>
            </a:r>
            <a:r>
              <a:rPr lang="en-GB" sz="1600" dirty="0" err="1"/>
              <a:t>prostředím</a:t>
            </a:r>
            <a:r>
              <a:rPr lang="en-GB" sz="1600" dirty="0"/>
              <a:t> </a:t>
            </a:r>
            <a:r>
              <a:rPr lang="en-GB" sz="1600" dirty="0" err="1"/>
              <a:t>tím</a:t>
            </a:r>
            <a:r>
              <a:rPr lang="en-GB" sz="1600" dirty="0"/>
              <a:t>, </a:t>
            </a:r>
            <a:r>
              <a:rPr lang="en-GB" sz="1600" dirty="0" err="1"/>
              <a:t>že</a:t>
            </a:r>
            <a:r>
              <a:rPr lang="en-GB" sz="1600" dirty="0"/>
              <a:t> </a:t>
            </a:r>
            <a:r>
              <a:rPr lang="en-GB" sz="1600" dirty="0" err="1"/>
              <a:t>vyčerpává</a:t>
            </a:r>
            <a:r>
              <a:rPr lang="en-GB" sz="1600" dirty="0"/>
              <a:t> </a:t>
            </a:r>
            <a:r>
              <a:rPr lang="en-GB" sz="1600" dirty="0" err="1"/>
              <a:t>sodík</a:t>
            </a:r>
            <a:r>
              <a:rPr lang="en-GB" sz="1600" dirty="0"/>
              <a:t> z </a:t>
            </a:r>
            <a:r>
              <a:rPr lang="en-GB" sz="1600" dirty="0" err="1"/>
              <a:t>buňky</a:t>
            </a:r>
            <a:r>
              <a:rPr lang="en-GB" sz="1600" dirty="0"/>
              <a:t> a </a:t>
            </a:r>
            <a:r>
              <a:rPr lang="en-GB" sz="1600" dirty="0" err="1"/>
              <a:t>naopak</a:t>
            </a:r>
            <a:r>
              <a:rPr lang="en-GB" sz="1600" dirty="0"/>
              <a:t> </a:t>
            </a:r>
            <a:r>
              <a:rPr lang="en-GB" sz="1600" dirty="0" err="1"/>
              <a:t>vychytává</a:t>
            </a:r>
            <a:r>
              <a:rPr lang="en-GB" sz="1600" dirty="0"/>
              <a:t> </a:t>
            </a:r>
            <a:r>
              <a:rPr lang="en-GB" sz="1600" dirty="0" err="1" smtClean="0"/>
              <a:t>draslík</a:t>
            </a:r>
            <a:endParaRPr lang="cs-CZ" sz="1600" dirty="0" smtClean="0"/>
          </a:p>
          <a:p>
            <a:r>
              <a:rPr lang="en-GB" sz="1600" dirty="0" err="1" smtClean="0"/>
              <a:t>antiport</a:t>
            </a:r>
            <a:r>
              <a:rPr lang="en-GB" sz="1600" dirty="0" smtClean="0"/>
              <a:t> </a:t>
            </a:r>
            <a:r>
              <a:rPr lang="en-GB" sz="1600" dirty="0" err="1"/>
              <a:t>sodíku</a:t>
            </a:r>
            <a:r>
              <a:rPr lang="en-GB" sz="1600" dirty="0"/>
              <a:t> a </a:t>
            </a:r>
            <a:r>
              <a:rPr lang="en-GB" sz="1600" dirty="0" err="1" smtClean="0"/>
              <a:t>draslíku</a:t>
            </a:r>
            <a:r>
              <a:rPr lang="cs-CZ" sz="1600" dirty="0" smtClean="0"/>
              <a:t> </a:t>
            </a:r>
            <a:r>
              <a:rPr lang="en-GB" sz="1600" dirty="0" err="1" smtClean="0"/>
              <a:t>proti</a:t>
            </a:r>
            <a:r>
              <a:rPr lang="en-GB" sz="1600" dirty="0" smtClean="0"/>
              <a:t> </a:t>
            </a:r>
            <a:r>
              <a:rPr lang="en-GB" sz="1600" dirty="0" err="1"/>
              <a:t>koncentračnímu</a:t>
            </a:r>
            <a:r>
              <a:rPr lang="en-GB" sz="1600" dirty="0"/>
              <a:t> </a:t>
            </a:r>
            <a:r>
              <a:rPr lang="en-GB" sz="1600" dirty="0" err="1" smtClean="0"/>
              <a:t>gradientu</a:t>
            </a:r>
            <a:r>
              <a:rPr lang="cs-CZ" sz="1600" dirty="0" smtClean="0"/>
              <a:t> – u </a:t>
            </a:r>
            <a:r>
              <a:rPr lang="en-GB" sz="1600" dirty="0" err="1" smtClean="0"/>
              <a:t>sodno-draselné</a:t>
            </a:r>
            <a:r>
              <a:rPr lang="en-GB" sz="1600" dirty="0" smtClean="0"/>
              <a:t> </a:t>
            </a:r>
            <a:r>
              <a:rPr lang="en-GB" sz="1600" dirty="0" err="1"/>
              <a:t>pumpy</a:t>
            </a:r>
            <a:r>
              <a:rPr lang="en-GB" sz="1600" dirty="0"/>
              <a:t> je </a:t>
            </a:r>
            <a:r>
              <a:rPr lang="en-GB" sz="1600" dirty="0" err="1"/>
              <a:t>zdrojem</a:t>
            </a:r>
            <a:r>
              <a:rPr lang="en-GB" sz="1600" dirty="0"/>
              <a:t> </a:t>
            </a:r>
            <a:r>
              <a:rPr lang="en-GB" sz="1600" dirty="0" err="1"/>
              <a:t>energie</a:t>
            </a:r>
            <a:r>
              <a:rPr lang="en-GB" sz="1600" dirty="0"/>
              <a:t> </a:t>
            </a:r>
            <a:r>
              <a:rPr lang="en-GB" sz="1600" dirty="0" smtClean="0"/>
              <a:t>ATP</a:t>
            </a:r>
            <a:endParaRPr lang="en-GB" sz="1600"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39" y="3356992"/>
            <a:ext cx="5820042" cy="260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304800" y="6093296"/>
            <a:ext cx="6931496" cy="369332"/>
          </a:xfrm>
          <a:prstGeom prst="rect">
            <a:avLst/>
          </a:prstGeom>
        </p:spPr>
        <p:txBody>
          <a:bodyPr wrap="square">
            <a:spAutoFit/>
          </a:bodyPr>
          <a:lstStyle/>
          <a:p>
            <a:r>
              <a:rPr lang="en-GB" b="1" dirty="0"/>
              <a:t>3 Na+ (in) + 2 K+ (out) + ATP + H2O </a:t>
            </a:r>
            <a:r>
              <a:rPr lang="en-GB" dirty="0"/>
              <a:t> </a:t>
            </a:r>
            <a:r>
              <a:rPr lang="en-GB" b="1" dirty="0"/>
              <a:t>3 Na+ (out) + 2 K+ (in ) + ADP + Pi</a:t>
            </a:r>
            <a:endParaRPr lang="en-GB" dirty="0"/>
          </a:p>
        </p:txBody>
      </p:sp>
    </p:spTree>
    <p:extLst>
      <p:ext uri="{BB962C8B-B14F-4D97-AF65-F5344CB8AC3E}">
        <p14:creationId xmlns:p14="http://schemas.microsoft.com/office/powerpoint/2010/main" val="3969154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620688"/>
            <a:ext cx="8229600" cy="5832648"/>
          </a:xfrm>
        </p:spPr>
        <p:txBody>
          <a:bodyPr>
            <a:normAutofit/>
          </a:bodyPr>
          <a:lstStyle/>
          <a:p>
            <a:pPr marL="0" indent="0">
              <a:buNone/>
            </a:pPr>
            <a:r>
              <a:rPr lang="en-GB" sz="1600" dirty="0" err="1"/>
              <a:t>Skupinová</a:t>
            </a:r>
            <a:r>
              <a:rPr lang="en-GB" sz="1600" dirty="0"/>
              <a:t> </a:t>
            </a:r>
            <a:r>
              <a:rPr lang="en-GB" sz="1600" dirty="0" err="1"/>
              <a:t>translokace</a:t>
            </a:r>
            <a:endParaRPr lang="en-GB" sz="1600" dirty="0"/>
          </a:p>
          <a:p>
            <a:r>
              <a:rPr lang="en-GB" sz="1600" dirty="0" smtClean="0"/>
              <a:t> </a:t>
            </a:r>
            <a:r>
              <a:rPr lang="en-GB" sz="1600" dirty="0" err="1"/>
              <a:t>méně</a:t>
            </a:r>
            <a:r>
              <a:rPr lang="en-GB" sz="1600" dirty="0"/>
              <a:t> </a:t>
            </a:r>
            <a:r>
              <a:rPr lang="en-GB" sz="1600" dirty="0" err="1"/>
              <a:t>častá</a:t>
            </a:r>
            <a:endParaRPr lang="en-GB" sz="1600" dirty="0"/>
          </a:p>
          <a:p>
            <a:r>
              <a:rPr lang="en-GB" sz="1600" dirty="0" err="1" smtClean="0"/>
              <a:t>při</a:t>
            </a:r>
            <a:r>
              <a:rPr lang="en-GB" sz="1600" dirty="0" smtClean="0"/>
              <a:t> </a:t>
            </a:r>
            <a:r>
              <a:rPr lang="en-GB" sz="1600" dirty="0" err="1"/>
              <a:t>transportu</a:t>
            </a:r>
            <a:r>
              <a:rPr lang="en-GB" sz="1600" dirty="0"/>
              <a:t> </a:t>
            </a:r>
            <a:r>
              <a:rPr lang="en-GB" sz="1600" dirty="0" err="1"/>
              <a:t>substrát</a:t>
            </a:r>
            <a:r>
              <a:rPr lang="en-GB" sz="1600" dirty="0"/>
              <a:t> </a:t>
            </a:r>
            <a:r>
              <a:rPr lang="en-GB" sz="1600" dirty="0" err="1"/>
              <a:t>chemicky</a:t>
            </a:r>
            <a:r>
              <a:rPr lang="en-GB" sz="1600" dirty="0"/>
              <a:t> </a:t>
            </a:r>
            <a:r>
              <a:rPr lang="en-GB" sz="1600" dirty="0" err="1"/>
              <a:t>modifikován</a:t>
            </a:r>
            <a:r>
              <a:rPr lang="en-GB" sz="1600" dirty="0"/>
              <a:t> (</a:t>
            </a:r>
            <a:r>
              <a:rPr lang="en-GB" sz="1600" dirty="0" err="1"/>
              <a:t>dostane</a:t>
            </a:r>
            <a:r>
              <a:rPr lang="en-GB" sz="1600" dirty="0"/>
              <a:t> se </a:t>
            </a:r>
            <a:r>
              <a:rPr lang="en-GB" sz="1600" dirty="0" smtClean="0"/>
              <a:t>do</a:t>
            </a:r>
            <a:r>
              <a:rPr lang="cs-CZ" sz="1600" dirty="0" smtClean="0"/>
              <a:t> </a:t>
            </a:r>
            <a:r>
              <a:rPr lang="pt-BR" sz="1600" dirty="0" smtClean="0"/>
              <a:t>buňky </a:t>
            </a:r>
            <a:r>
              <a:rPr lang="pt-BR" sz="1600" dirty="0"/>
              <a:t>a zůstává v ní)</a:t>
            </a:r>
          </a:p>
          <a:p>
            <a:r>
              <a:rPr lang="en-GB" sz="1600" dirty="0" err="1" smtClean="0"/>
              <a:t>př</a:t>
            </a:r>
            <a:r>
              <a:rPr lang="en-GB" sz="1600" dirty="0"/>
              <a:t>: </a:t>
            </a:r>
            <a:r>
              <a:rPr lang="en-GB" sz="1600" dirty="0" err="1"/>
              <a:t>fosfotransferázový</a:t>
            </a:r>
            <a:r>
              <a:rPr lang="en-GB" sz="1600" dirty="0"/>
              <a:t> </a:t>
            </a:r>
            <a:r>
              <a:rPr lang="en-GB" sz="1600" dirty="0" err="1"/>
              <a:t>systém</a:t>
            </a:r>
            <a:endParaRPr lang="en-GB" sz="1600" dirty="0"/>
          </a:p>
          <a:p>
            <a:r>
              <a:rPr lang="en-GB" sz="1600" dirty="0" err="1" smtClean="0"/>
              <a:t>fosforylace</a:t>
            </a:r>
            <a:r>
              <a:rPr lang="en-GB" sz="1600" dirty="0" smtClean="0"/>
              <a:t> </a:t>
            </a:r>
            <a:r>
              <a:rPr lang="en-GB" sz="1600" dirty="0" err="1"/>
              <a:t>substrátu</a:t>
            </a:r>
            <a:r>
              <a:rPr lang="en-GB" sz="1600" dirty="0"/>
              <a:t>; </a:t>
            </a:r>
            <a:r>
              <a:rPr lang="en-GB" sz="1600" dirty="0" err="1"/>
              <a:t>akumulace</a:t>
            </a:r>
            <a:r>
              <a:rPr lang="en-GB" sz="1600" dirty="0"/>
              <a:t> </a:t>
            </a:r>
            <a:r>
              <a:rPr lang="en-GB" sz="1600" dirty="0" smtClean="0"/>
              <a:t>PEP</a:t>
            </a:r>
            <a:r>
              <a:rPr lang="cs-CZ" sz="1600" dirty="0" smtClean="0"/>
              <a:t> </a:t>
            </a:r>
            <a:r>
              <a:rPr lang="en-GB" sz="1600" dirty="0" smtClean="0"/>
              <a:t>(</a:t>
            </a:r>
            <a:r>
              <a:rPr lang="en-GB" sz="1600" dirty="0" err="1" smtClean="0"/>
              <a:t>přináší</a:t>
            </a:r>
            <a:r>
              <a:rPr lang="en-GB" sz="1600" dirty="0" smtClean="0"/>
              <a:t> </a:t>
            </a:r>
            <a:r>
              <a:rPr lang="en-GB" sz="1600" dirty="0"/>
              <a:t>do </a:t>
            </a:r>
            <a:r>
              <a:rPr lang="en-GB" sz="1600" dirty="0" err="1"/>
              <a:t>buňky</a:t>
            </a:r>
            <a:r>
              <a:rPr lang="en-GB" sz="1600" dirty="0"/>
              <a:t> </a:t>
            </a:r>
            <a:r>
              <a:rPr lang="en-GB" sz="1600" dirty="0" err="1"/>
              <a:t>cukry</a:t>
            </a:r>
            <a:r>
              <a:rPr lang="en-GB" sz="1600" dirty="0"/>
              <a:t> </a:t>
            </a:r>
            <a:r>
              <a:rPr lang="en-GB" sz="1600" dirty="0" err="1"/>
              <a:t>proti</a:t>
            </a:r>
            <a:r>
              <a:rPr lang="en-GB" sz="1600" dirty="0"/>
              <a:t> </a:t>
            </a:r>
            <a:r>
              <a:rPr lang="en-GB" sz="1600" dirty="0" err="1"/>
              <a:t>koncentračnímu</a:t>
            </a:r>
            <a:r>
              <a:rPr lang="en-GB" sz="1600" dirty="0"/>
              <a:t> </a:t>
            </a:r>
            <a:r>
              <a:rPr lang="en-GB" sz="1600" dirty="0" err="1"/>
              <a:t>spádu</a:t>
            </a:r>
            <a:r>
              <a:rPr lang="en-GB" sz="1600" dirty="0" smtClean="0"/>
              <a:t>)</a:t>
            </a:r>
            <a:endParaRPr lang="cs-CZ" sz="1600" dirty="0" smtClean="0"/>
          </a:p>
          <a:p>
            <a:endParaRPr lang="cs-CZ" sz="1600" dirty="0"/>
          </a:p>
          <a:p>
            <a:endParaRPr lang="cs-CZ" sz="1600" dirty="0" smtClean="0"/>
          </a:p>
          <a:p>
            <a:endParaRPr lang="cs-CZ" sz="1600" dirty="0" smtClean="0"/>
          </a:p>
          <a:p>
            <a:endParaRPr lang="cs-CZ" sz="1600" dirty="0" smtClean="0"/>
          </a:p>
          <a:p>
            <a:endParaRPr lang="en-GB" sz="1600" dirty="0"/>
          </a:p>
          <a:p>
            <a:pPr marL="0" indent="0">
              <a:buNone/>
            </a:pPr>
            <a:endParaRPr lang="cs-CZ" sz="1600" dirty="0" smtClean="0"/>
          </a:p>
          <a:p>
            <a:pPr marL="0" indent="0">
              <a:buNone/>
            </a:pPr>
            <a:endParaRPr lang="cs-CZ" sz="1600" dirty="0" smtClean="0"/>
          </a:p>
          <a:p>
            <a:pPr marL="0" indent="0">
              <a:buNone/>
            </a:pPr>
            <a:endParaRPr lang="cs-CZ" sz="1600" dirty="0"/>
          </a:p>
          <a:p>
            <a:pPr marL="0" indent="0">
              <a:buNone/>
            </a:pPr>
            <a:endParaRPr lang="cs-CZ" sz="1600" dirty="0" smtClean="0"/>
          </a:p>
          <a:p>
            <a:pPr marL="0" indent="0">
              <a:buNone/>
            </a:pPr>
            <a:endParaRPr lang="cs-CZ" sz="1600" dirty="0"/>
          </a:p>
          <a:p>
            <a:pPr marL="0" indent="0">
              <a:buNone/>
            </a:pPr>
            <a:endParaRPr lang="cs-CZ" sz="1600" dirty="0"/>
          </a:p>
          <a:p>
            <a:pPr marL="0" indent="0">
              <a:buNone/>
            </a:pPr>
            <a:r>
              <a:rPr lang="en-GB" sz="1400" dirty="0" err="1" smtClean="0"/>
              <a:t>Vysokoenergetická</a:t>
            </a:r>
            <a:r>
              <a:rPr lang="en-GB" sz="1400" dirty="0" smtClean="0"/>
              <a:t> </a:t>
            </a:r>
            <a:r>
              <a:rPr lang="en-GB" sz="1400" dirty="0" err="1"/>
              <a:t>fosfátová</a:t>
            </a:r>
            <a:r>
              <a:rPr lang="en-GB" sz="1400" dirty="0"/>
              <a:t> </a:t>
            </a:r>
            <a:r>
              <a:rPr lang="en-GB" sz="1400" dirty="0" err="1"/>
              <a:t>skupina</a:t>
            </a:r>
            <a:r>
              <a:rPr lang="en-GB" sz="1400" dirty="0"/>
              <a:t> je z </a:t>
            </a:r>
            <a:r>
              <a:rPr lang="en-GB" sz="1400" dirty="0" err="1"/>
              <a:t>fosfoenolpyruvátu</a:t>
            </a:r>
            <a:r>
              <a:rPr lang="en-GB" sz="1400" dirty="0"/>
              <a:t> </a:t>
            </a:r>
            <a:r>
              <a:rPr lang="en-GB" sz="1400" dirty="0" err="1"/>
              <a:t>přenesena</a:t>
            </a:r>
            <a:r>
              <a:rPr lang="en-GB" sz="1400" dirty="0"/>
              <a:t> </a:t>
            </a:r>
            <a:r>
              <a:rPr lang="en-GB" sz="1400" dirty="0" err="1" smtClean="0"/>
              <a:t>na</a:t>
            </a:r>
            <a:r>
              <a:rPr lang="cs-CZ" sz="1400" dirty="0"/>
              <a:t> </a:t>
            </a:r>
            <a:r>
              <a:rPr lang="en-GB" sz="1400" dirty="0" err="1" smtClean="0"/>
              <a:t>glukózu</a:t>
            </a:r>
            <a:r>
              <a:rPr lang="en-GB" sz="1400" dirty="0" smtClean="0"/>
              <a:t> </a:t>
            </a:r>
            <a:r>
              <a:rPr lang="en-GB" sz="1400" dirty="0" err="1"/>
              <a:t>za</a:t>
            </a:r>
            <a:r>
              <a:rPr lang="en-GB" sz="1400" dirty="0"/>
              <a:t> </a:t>
            </a:r>
            <a:r>
              <a:rPr lang="en-GB" sz="1400" dirty="0" err="1"/>
              <a:t>tvorby</a:t>
            </a:r>
            <a:r>
              <a:rPr lang="en-GB" sz="1400" dirty="0"/>
              <a:t> glukóza-6-fosfátu</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31" y="3429000"/>
            <a:ext cx="2127159" cy="164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0690" y="3429000"/>
            <a:ext cx="2108803" cy="1756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3428999"/>
            <a:ext cx="2206039" cy="1756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4879" y="3191229"/>
            <a:ext cx="2501826" cy="2020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2646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490066"/>
          </a:xfrm>
        </p:spPr>
        <p:txBody>
          <a:bodyPr>
            <a:normAutofit/>
          </a:bodyPr>
          <a:lstStyle/>
          <a:p>
            <a:r>
              <a:rPr lang="en-GB" sz="1600" b="1" dirty="0" err="1"/>
              <a:t>Buněčná</a:t>
            </a:r>
            <a:r>
              <a:rPr lang="en-GB" sz="1600" b="1" dirty="0"/>
              <a:t> </a:t>
            </a:r>
            <a:r>
              <a:rPr lang="en-GB" sz="1600" b="1" dirty="0" err="1"/>
              <a:t>stěna</a:t>
            </a:r>
            <a:endParaRPr lang="en-GB" sz="1600" dirty="0"/>
          </a:p>
        </p:txBody>
      </p:sp>
      <p:sp>
        <p:nvSpPr>
          <p:cNvPr id="3" name="Zástupný symbol pro obsah 2"/>
          <p:cNvSpPr>
            <a:spLocks noGrp="1"/>
          </p:cNvSpPr>
          <p:nvPr>
            <p:ph idx="1"/>
          </p:nvPr>
        </p:nvSpPr>
        <p:spPr>
          <a:xfrm>
            <a:off x="107504" y="764704"/>
            <a:ext cx="8229600" cy="4525963"/>
          </a:xfrm>
        </p:spPr>
        <p:txBody>
          <a:bodyPr>
            <a:normAutofit/>
          </a:bodyPr>
          <a:lstStyle/>
          <a:p>
            <a:r>
              <a:rPr lang="en-GB" sz="1600" dirty="0" err="1" smtClean="0"/>
              <a:t>součást</a:t>
            </a:r>
            <a:r>
              <a:rPr lang="en-GB" sz="1600" dirty="0" smtClean="0"/>
              <a:t> </a:t>
            </a:r>
            <a:r>
              <a:rPr lang="en-GB" sz="1600" dirty="0" err="1"/>
              <a:t>buněčného</a:t>
            </a:r>
            <a:r>
              <a:rPr lang="en-GB" sz="1600" dirty="0"/>
              <a:t> </a:t>
            </a:r>
            <a:r>
              <a:rPr lang="en-GB" sz="1600" dirty="0" err="1" smtClean="0"/>
              <a:t>skeletu</a:t>
            </a:r>
            <a:endParaRPr lang="en-GB" sz="1600" dirty="0"/>
          </a:p>
          <a:p>
            <a:r>
              <a:rPr lang="en-GB" sz="1600" dirty="0" err="1" smtClean="0"/>
              <a:t>dává</a:t>
            </a:r>
            <a:r>
              <a:rPr lang="en-GB" sz="1600" dirty="0" smtClean="0"/>
              <a:t> </a:t>
            </a:r>
            <a:r>
              <a:rPr lang="en-GB" sz="1600" dirty="0" err="1"/>
              <a:t>buňce</a:t>
            </a:r>
            <a:r>
              <a:rPr lang="en-GB" sz="1600" dirty="0"/>
              <a:t> </a:t>
            </a:r>
            <a:r>
              <a:rPr lang="en-GB" sz="1600" dirty="0" err="1" smtClean="0"/>
              <a:t>tvar</a:t>
            </a:r>
            <a:endParaRPr lang="en-GB" sz="1600" dirty="0"/>
          </a:p>
          <a:p>
            <a:r>
              <a:rPr lang="en-GB" sz="1600" dirty="0" err="1" smtClean="0"/>
              <a:t>mechanickou</a:t>
            </a:r>
            <a:r>
              <a:rPr lang="en-GB" sz="1600" dirty="0" smtClean="0"/>
              <a:t> </a:t>
            </a:r>
            <a:r>
              <a:rPr lang="en-GB" sz="1600" dirty="0" err="1" smtClean="0"/>
              <a:t>ochranu</a:t>
            </a:r>
            <a:endParaRPr lang="en-GB" sz="1600" dirty="0"/>
          </a:p>
          <a:p>
            <a:r>
              <a:rPr lang="en-GB" sz="1600" dirty="0" err="1" smtClean="0"/>
              <a:t>ochraňuje</a:t>
            </a:r>
            <a:r>
              <a:rPr lang="en-GB" sz="1600" dirty="0" smtClean="0"/>
              <a:t> </a:t>
            </a:r>
            <a:r>
              <a:rPr lang="en-GB" sz="1600" dirty="0" err="1" smtClean="0"/>
              <a:t>před</a:t>
            </a:r>
            <a:r>
              <a:rPr lang="en-GB" sz="1600" dirty="0" smtClean="0"/>
              <a:t> </a:t>
            </a:r>
            <a:r>
              <a:rPr lang="en-GB" sz="1600" dirty="0" err="1"/>
              <a:t>zářením</a:t>
            </a:r>
            <a:r>
              <a:rPr lang="en-GB" sz="1600" dirty="0"/>
              <a:t>, </a:t>
            </a:r>
            <a:r>
              <a:rPr lang="en-GB" sz="1600" dirty="0" err="1"/>
              <a:t>vyschnutím</a:t>
            </a:r>
            <a:r>
              <a:rPr lang="en-GB" sz="1600" dirty="0"/>
              <a:t>, </a:t>
            </a:r>
            <a:r>
              <a:rPr lang="en-GB" sz="1600" dirty="0" err="1"/>
              <a:t>chemickým</a:t>
            </a:r>
            <a:r>
              <a:rPr lang="en-GB" sz="1600" dirty="0"/>
              <a:t> </a:t>
            </a:r>
            <a:r>
              <a:rPr lang="en-GB" sz="1600" dirty="0" err="1" smtClean="0"/>
              <a:t>poškozením</a:t>
            </a:r>
            <a:endParaRPr lang="en-GB" sz="1600" dirty="0"/>
          </a:p>
          <a:p>
            <a:r>
              <a:rPr lang="en-GB" sz="1600" dirty="0" err="1"/>
              <a:t>stěna</a:t>
            </a:r>
            <a:r>
              <a:rPr lang="en-GB" sz="1600" dirty="0"/>
              <a:t> </a:t>
            </a:r>
            <a:r>
              <a:rPr lang="en-GB" sz="1600" dirty="0" err="1"/>
              <a:t>kompenzuje</a:t>
            </a:r>
            <a:r>
              <a:rPr lang="en-GB" sz="1600" dirty="0"/>
              <a:t> </a:t>
            </a:r>
            <a:r>
              <a:rPr lang="en-GB" sz="1600" dirty="0" err="1"/>
              <a:t>osmotický</a:t>
            </a:r>
            <a:r>
              <a:rPr lang="en-GB" sz="1600" dirty="0"/>
              <a:t> </a:t>
            </a:r>
            <a:r>
              <a:rPr lang="en-GB" sz="1600" dirty="0" err="1"/>
              <a:t>přetlak</a:t>
            </a:r>
            <a:r>
              <a:rPr lang="en-GB" sz="1600" dirty="0"/>
              <a:t> </a:t>
            </a:r>
            <a:r>
              <a:rPr lang="en-GB" sz="1600" dirty="0" err="1"/>
              <a:t>uvnitř</a:t>
            </a:r>
            <a:r>
              <a:rPr lang="en-GB" sz="1600" dirty="0"/>
              <a:t> </a:t>
            </a:r>
            <a:r>
              <a:rPr lang="en-GB" sz="1600" dirty="0" err="1" smtClean="0"/>
              <a:t>buňky</a:t>
            </a:r>
            <a:endParaRPr lang="cs-CZ" sz="1600" dirty="0" smtClean="0"/>
          </a:p>
          <a:p>
            <a:endParaRPr lang="en-GB" sz="1600" dirty="0"/>
          </a:p>
          <a:p>
            <a:pPr marL="0" indent="0">
              <a:buNone/>
            </a:pPr>
            <a:r>
              <a:rPr lang="en-GB" sz="1600" dirty="0" err="1" smtClean="0"/>
              <a:t>Peptidoglykan</a:t>
            </a:r>
            <a:r>
              <a:rPr lang="cs-CZ" sz="1600" dirty="0" smtClean="0"/>
              <a:t> (</a:t>
            </a:r>
            <a:r>
              <a:rPr lang="cs-CZ" sz="1600" dirty="0" err="1" smtClean="0"/>
              <a:t>murein</a:t>
            </a:r>
            <a:r>
              <a:rPr lang="cs-CZ" sz="1600" dirty="0" smtClean="0"/>
              <a:t>) </a:t>
            </a:r>
          </a:p>
          <a:p>
            <a:r>
              <a:rPr lang="cs-CZ" sz="1600" dirty="0" err="1" smtClean="0"/>
              <a:t>peptidova</a:t>
            </a:r>
            <a:r>
              <a:rPr lang="cs-CZ" sz="1600" dirty="0" smtClean="0"/>
              <a:t> </a:t>
            </a:r>
            <a:r>
              <a:rPr lang="cs-CZ" sz="1600" dirty="0" err="1" smtClean="0"/>
              <a:t>slozka</a:t>
            </a:r>
            <a:r>
              <a:rPr lang="cs-CZ" sz="1600" dirty="0" smtClean="0"/>
              <a:t> - </a:t>
            </a:r>
            <a:r>
              <a:rPr lang="cs-CZ" sz="1600" dirty="0" err="1" smtClean="0"/>
              <a:t>tetrapeptid</a:t>
            </a:r>
            <a:r>
              <a:rPr lang="cs-CZ" sz="1600" dirty="0" smtClean="0"/>
              <a:t> - alanin, </a:t>
            </a:r>
            <a:r>
              <a:rPr lang="cs-CZ" sz="1600" dirty="0" err="1" smtClean="0"/>
              <a:t>kys</a:t>
            </a:r>
            <a:r>
              <a:rPr lang="cs-CZ" sz="1600" dirty="0" smtClean="0"/>
              <a:t> </a:t>
            </a:r>
            <a:r>
              <a:rPr lang="cs-CZ" sz="1600" dirty="0" err="1" smtClean="0"/>
              <a:t>glutanova</a:t>
            </a:r>
            <a:r>
              <a:rPr lang="cs-CZ" sz="1600" dirty="0" smtClean="0"/>
              <a:t>, </a:t>
            </a:r>
            <a:r>
              <a:rPr lang="cs-CZ" sz="1600" dirty="0" err="1" smtClean="0"/>
              <a:t>nejaky</a:t>
            </a:r>
            <a:r>
              <a:rPr lang="cs-CZ" sz="1600" dirty="0" smtClean="0"/>
              <a:t> </a:t>
            </a:r>
            <a:r>
              <a:rPr lang="cs-CZ" sz="1600" dirty="0" smtClean="0"/>
              <a:t>zbytek</a:t>
            </a:r>
          </a:p>
          <a:p>
            <a:r>
              <a:rPr lang="cs-CZ" sz="1600" dirty="0" smtClean="0"/>
              <a:t> </a:t>
            </a:r>
            <a:r>
              <a:rPr lang="cs-CZ" sz="1600" dirty="0" smtClean="0"/>
              <a:t>(G+ = lyzin; G- =</a:t>
            </a:r>
            <a:r>
              <a:rPr lang="cs-CZ" sz="1600" dirty="0" err="1" smtClean="0"/>
              <a:t>diaminopimelová</a:t>
            </a:r>
            <a:r>
              <a:rPr lang="cs-CZ" sz="1600" dirty="0" smtClean="0"/>
              <a:t> </a:t>
            </a:r>
            <a:r>
              <a:rPr lang="cs-CZ" sz="1600" dirty="0" err="1" smtClean="0"/>
              <a:t>kys</a:t>
            </a:r>
            <a:r>
              <a:rPr lang="cs-CZ" sz="1600" dirty="0" smtClean="0"/>
              <a:t>.) a zase alanin</a:t>
            </a:r>
            <a:endParaRPr lang="en-GB" sz="1600" dirty="0"/>
          </a:p>
          <a:p>
            <a:r>
              <a:rPr lang="en-GB" sz="1600" dirty="0" err="1"/>
              <a:t>Glykan</a:t>
            </a:r>
            <a:r>
              <a:rPr lang="en-GB" sz="1600" dirty="0"/>
              <a:t> – </a:t>
            </a:r>
            <a:r>
              <a:rPr lang="en-GB" sz="1600" dirty="0" err="1"/>
              <a:t>cukerná</a:t>
            </a:r>
            <a:r>
              <a:rPr lang="en-GB" sz="1600" dirty="0"/>
              <a:t> </a:t>
            </a:r>
            <a:r>
              <a:rPr lang="en-GB" sz="1600" dirty="0" err="1"/>
              <a:t>složka</a:t>
            </a:r>
            <a:r>
              <a:rPr lang="en-GB" sz="1600" dirty="0"/>
              <a:t>, NAG, </a:t>
            </a:r>
            <a:r>
              <a:rPr lang="en-GB" sz="1600" dirty="0" smtClean="0"/>
              <a:t>NAM</a:t>
            </a:r>
            <a:r>
              <a:rPr lang="cs-CZ" sz="1600" dirty="0"/>
              <a:t> </a:t>
            </a:r>
            <a:r>
              <a:rPr lang="cs-CZ" sz="1600" dirty="0" smtClean="0"/>
              <a:t>(</a:t>
            </a:r>
            <a:r>
              <a:rPr lang="en-GB" sz="1600" dirty="0" err="1" smtClean="0"/>
              <a:t>N-acetylglukózamin+N-acetylmuramová</a:t>
            </a:r>
            <a:r>
              <a:rPr lang="en-GB" sz="1600" dirty="0" smtClean="0"/>
              <a:t> </a:t>
            </a:r>
            <a:r>
              <a:rPr lang="en-GB" sz="1600" dirty="0"/>
              <a:t>k</a:t>
            </a:r>
            <a:r>
              <a:rPr lang="en-GB" sz="1600" dirty="0" smtClean="0"/>
              <a:t>.</a:t>
            </a:r>
            <a:r>
              <a:rPr lang="cs-CZ" sz="1600" dirty="0" smtClean="0"/>
              <a:t>)</a:t>
            </a:r>
            <a:endParaRPr lang="en-GB" sz="160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3933056"/>
            <a:ext cx="4090988" cy="260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6223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21942"/>
            <a:ext cx="8229600" cy="4525963"/>
          </a:xfrm>
        </p:spPr>
        <p:txBody>
          <a:bodyPr>
            <a:normAutofit/>
          </a:bodyPr>
          <a:lstStyle/>
          <a:p>
            <a:r>
              <a:rPr lang="en-GB" sz="1600" b="1" dirty="0" err="1"/>
              <a:t>Peptidoglykan</a:t>
            </a:r>
            <a:r>
              <a:rPr lang="en-GB" sz="1600" b="1" dirty="0"/>
              <a:t> </a:t>
            </a:r>
            <a:r>
              <a:rPr lang="en-GB" sz="1600" dirty="0"/>
              <a:t>= </a:t>
            </a:r>
            <a:r>
              <a:rPr lang="en-GB" sz="1600" dirty="0" err="1"/>
              <a:t>uniformní</a:t>
            </a:r>
            <a:r>
              <a:rPr lang="en-GB" sz="1600" dirty="0"/>
              <a:t> </a:t>
            </a:r>
            <a:r>
              <a:rPr lang="en-GB" sz="1600" dirty="0" err="1"/>
              <a:t>disacharid</a:t>
            </a:r>
            <a:endParaRPr lang="en-GB" sz="1600" dirty="0"/>
          </a:p>
          <a:p>
            <a:r>
              <a:rPr lang="en-GB" sz="1600" dirty="0"/>
              <a:t>N-</a:t>
            </a:r>
            <a:r>
              <a:rPr lang="en-GB" sz="1600" dirty="0" err="1"/>
              <a:t>acetylglukózamin</a:t>
            </a:r>
            <a:r>
              <a:rPr lang="en-GB" sz="1600" dirty="0"/>
              <a:t> + N-</a:t>
            </a:r>
            <a:r>
              <a:rPr lang="en-GB" sz="1600" dirty="0" err="1"/>
              <a:t>acetylmuramová</a:t>
            </a:r>
            <a:endParaRPr lang="en-GB" sz="1600"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291" y="1382016"/>
            <a:ext cx="4448781"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Přímá spojnice se šipkou 4"/>
          <p:cNvCxnSpPr/>
          <p:nvPr/>
        </p:nvCxnSpPr>
        <p:spPr>
          <a:xfrm flipV="1">
            <a:off x="1619672" y="702236"/>
            <a:ext cx="0" cy="7398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Přímá spojnice se šipkou 6"/>
          <p:cNvCxnSpPr/>
          <p:nvPr/>
        </p:nvCxnSpPr>
        <p:spPr>
          <a:xfrm flipV="1">
            <a:off x="3275856" y="566019"/>
            <a:ext cx="391608" cy="10122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Obdélník 12"/>
          <p:cNvSpPr/>
          <p:nvPr/>
        </p:nvSpPr>
        <p:spPr>
          <a:xfrm>
            <a:off x="611560" y="2932472"/>
            <a:ext cx="1309456" cy="1323439"/>
          </a:xfrm>
          <a:prstGeom prst="rect">
            <a:avLst/>
          </a:prstGeom>
        </p:spPr>
        <p:txBody>
          <a:bodyPr wrap="square">
            <a:spAutoFit/>
          </a:bodyPr>
          <a:lstStyle/>
          <a:p>
            <a:r>
              <a:rPr lang="en-GB" sz="1600" dirty="0" err="1"/>
              <a:t>Tetrapeptid</a:t>
            </a:r>
            <a:endParaRPr lang="en-GB" sz="1600" dirty="0"/>
          </a:p>
          <a:p>
            <a:r>
              <a:rPr lang="en-GB" sz="1600" dirty="0"/>
              <a:t>L- a D-AMK</a:t>
            </a:r>
          </a:p>
          <a:p>
            <a:r>
              <a:rPr lang="en-GB" sz="1600" dirty="0" err="1"/>
              <a:t>Spojení</a:t>
            </a:r>
            <a:r>
              <a:rPr lang="en-GB" sz="1600" dirty="0"/>
              <a:t>:</a:t>
            </a:r>
          </a:p>
          <a:p>
            <a:r>
              <a:rPr lang="en-GB" sz="1600" dirty="0" err="1"/>
              <a:t>rozdíl</a:t>
            </a:r>
            <a:r>
              <a:rPr lang="en-GB" sz="1600" dirty="0"/>
              <a:t> v</a:t>
            </a:r>
          </a:p>
          <a:p>
            <a:r>
              <a:rPr lang="en-GB" sz="1600" dirty="0" err="1"/>
              <a:t>pozici</a:t>
            </a:r>
            <a:r>
              <a:rPr lang="en-GB" sz="1600" dirty="0"/>
              <a:t> 3</a:t>
            </a:r>
          </a:p>
        </p:txBody>
      </p:sp>
      <p:sp>
        <p:nvSpPr>
          <p:cNvPr id="15" name="Ovál 14"/>
          <p:cNvSpPr/>
          <p:nvPr/>
        </p:nvSpPr>
        <p:spPr>
          <a:xfrm>
            <a:off x="2574032" y="3651683"/>
            <a:ext cx="515638" cy="2781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6" name="Obdélník 15"/>
          <p:cNvSpPr/>
          <p:nvPr/>
        </p:nvSpPr>
        <p:spPr>
          <a:xfrm>
            <a:off x="3074634" y="4006299"/>
            <a:ext cx="1185660" cy="1077218"/>
          </a:xfrm>
          <a:prstGeom prst="rect">
            <a:avLst/>
          </a:prstGeom>
        </p:spPr>
        <p:txBody>
          <a:bodyPr wrap="square">
            <a:spAutoFit/>
          </a:bodyPr>
          <a:lstStyle/>
          <a:p>
            <a:r>
              <a:rPr lang="en-GB" sz="1600" dirty="0" err="1"/>
              <a:t>Interpeptidový</a:t>
            </a:r>
            <a:endParaRPr lang="en-GB" sz="1600" dirty="0"/>
          </a:p>
          <a:p>
            <a:r>
              <a:rPr lang="en-GB" sz="1600" dirty="0" err="1"/>
              <a:t>m</a:t>
            </a:r>
            <a:r>
              <a:rPr lang="en-GB" sz="1600" b="1" dirty="0" err="1"/>
              <a:t>ů</a:t>
            </a:r>
            <a:r>
              <a:rPr lang="en-GB" sz="1600" dirty="0" err="1"/>
              <a:t>stek</a:t>
            </a:r>
            <a:endParaRPr lang="en-GB" sz="1600" dirty="0"/>
          </a:p>
          <a:p>
            <a:r>
              <a:rPr lang="en-GB" sz="1600" dirty="0"/>
              <a:t>u G+</a:t>
            </a:r>
          </a:p>
        </p:txBody>
      </p:sp>
      <p:sp>
        <p:nvSpPr>
          <p:cNvPr id="17" name="Ovál 16"/>
          <p:cNvSpPr/>
          <p:nvPr/>
        </p:nvSpPr>
        <p:spPr>
          <a:xfrm>
            <a:off x="3164515" y="3760930"/>
            <a:ext cx="222682" cy="24536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9" name="Obdélník 18"/>
          <p:cNvSpPr/>
          <p:nvPr/>
        </p:nvSpPr>
        <p:spPr>
          <a:xfrm>
            <a:off x="5508104" y="566019"/>
            <a:ext cx="3096344" cy="1077218"/>
          </a:xfrm>
          <a:prstGeom prst="rect">
            <a:avLst/>
          </a:prstGeom>
        </p:spPr>
        <p:txBody>
          <a:bodyPr wrap="square">
            <a:spAutoFit/>
          </a:bodyPr>
          <a:lstStyle/>
          <a:p>
            <a:r>
              <a:rPr lang="en-GB" sz="1600" dirty="0" err="1" smtClean="0"/>
              <a:t>Acidorezistentní</a:t>
            </a:r>
            <a:endParaRPr lang="en-GB" sz="1600" dirty="0" smtClean="0"/>
          </a:p>
          <a:p>
            <a:r>
              <a:rPr lang="en-GB" sz="1600" dirty="0" err="1" smtClean="0"/>
              <a:t>mykobakteria</a:t>
            </a:r>
            <a:r>
              <a:rPr lang="en-GB" sz="1600" dirty="0" smtClean="0"/>
              <a:t>, </a:t>
            </a:r>
            <a:r>
              <a:rPr lang="en-GB" sz="1600" dirty="0" err="1" smtClean="0"/>
              <a:t>nokardie</a:t>
            </a:r>
            <a:r>
              <a:rPr lang="en-GB" sz="1600" dirty="0" smtClean="0"/>
              <a:t>..</a:t>
            </a:r>
          </a:p>
          <a:p>
            <a:r>
              <a:rPr lang="en-GB" sz="1600" dirty="0" err="1" smtClean="0"/>
              <a:t>nebarvitelné</a:t>
            </a:r>
            <a:r>
              <a:rPr lang="en-GB" sz="1600" dirty="0" smtClean="0"/>
              <a:t> </a:t>
            </a:r>
            <a:r>
              <a:rPr lang="en-GB" sz="1600" dirty="0" err="1" smtClean="0"/>
              <a:t>Gramem</a:t>
            </a:r>
            <a:r>
              <a:rPr lang="en-GB" sz="1600" dirty="0" smtClean="0"/>
              <a:t>:</a:t>
            </a:r>
          </a:p>
          <a:p>
            <a:r>
              <a:rPr lang="en-GB" sz="1600" dirty="0" smtClean="0"/>
              <a:t>N-</a:t>
            </a:r>
            <a:r>
              <a:rPr lang="en-GB" sz="1600" dirty="0" err="1" smtClean="0"/>
              <a:t>glykolylmuramová</a:t>
            </a:r>
            <a:endParaRPr lang="en-GB" sz="1600" dirty="0"/>
          </a:p>
        </p:txBody>
      </p:sp>
      <p:sp>
        <p:nvSpPr>
          <p:cNvPr id="22" name="Obdélník 21"/>
          <p:cNvSpPr/>
          <p:nvPr/>
        </p:nvSpPr>
        <p:spPr>
          <a:xfrm>
            <a:off x="5652120" y="5848253"/>
            <a:ext cx="3635896" cy="338554"/>
          </a:xfrm>
          <a:prstGeom prst="rect">
            <a:avLst/>
          </a:prstGeom>
        </p:spPr>
        <p:txBody>
          <a:bodyPr wrap="square">
            <a:spAutoFit/>
          </a:bodyPr>
          <a:lstStyle/>
          <a:p>
            <a:r>
              <a:rPr lang="en-GB" sz="1600" dirty="0" smtClean="0"/>
              <a:t>!</a:t>
            </a:r>
            <a:endParaRPr lang="en-GB" sz="1600" dirty="0"/>
          </a:p>
        </p:txBody>
      </p:sp>
      <p:cxnSp>
        <p:nvCxnSpPr>
          <p:cNvPr id="24" name="Přímá spojnice se šipkou 23"/>
          <p:cNvCxnSpPr/>
          <p:nvPr/>
        </p:nvCxnSpPr>
        <p:spPr>
          <a:xfrm>
            <a:off x="1921016" y="3140968"/>
            <a:ext cx="0" cy="10081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Přímá spojnice se šipkou 25"/>
          <p:cNvCxnSpPr/>
          <p:nvPr/>
        </p:nvCxnSpPr>
        <p:spPr>
          <a:xfrm flipV="1">
            <a:off x="1921016" y="3140968"/>
            <a:ext cx="0" cy="10081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37573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5536" y="260649"/>
            <a:ext cx="8229600" cy="432047"/>
          </a:xfrm>
        </p:spPr>
        <p:txBody>
          <a:bodyPr>
            <a:normAutofit/>
          </a:bodyPr>
          <a:lstStyle/>
          <a:p>
            <a:pPr marL="0" indent="0">
              <a:buNone/>
            </a:pPr>
            <a:r>
              <a:rPr lang="en-GB" sz="1600" b="1" dirty="0" err="1"/>
              <a:t>Peptidoglykan</a:t>
            </a:r>
            <a:endParaRPr lang="en-GB" sz="1600" b="1"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734" y="3022845"/>
            <a:ext cx="3723938" cy="3198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3068960"/>
            <a:ext cx="3316896" cy="2720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539552" y="6221360"/>
            <a:ext cx="445956" cy="369332"/>
          </a:xfrm>
          <a:prstGeom prst="rect">
            <a:avLst/>
          </a:prstGeom>
        </p:spPr>
        <p:txBody>
          <a:bodyPr wrap="none">
            <a:spAutoFit/>
          </a:bodyPr>
          <a:lstStyle/>
          <a:p>
            <a:r>
              <a:rPr lang="en-GB" dirty="0" smtClean="0"/>
              <a:t>G+</a:t>
            </a:r>
            <a:endParaRPr lang="en-GB" dirty="0"/>
          </a:p>
        </p:txBody>
      </p:sp>
      <p:sp>
        <p:nvSpPr>
          <p:cNvPr id="5" name="Obdélník 4"/>
          <p:cNvSpPr/>
          <p:nvPr/>
        </p:nvSpPr>
        <p:spPr>
          <a:xfrm>
            <a:off x="3238029" y="6029139"/>
            <a:ext cx="4430315" cy="646331"/>
          </a:xfrm>
          <a:prstGeom prst="rect">
            <a:avLst/>
          </a:prstGeom>
        </p:spPr>
        <p:txBody>
          <a:bodyPr wrap="none">
            <a:spAutoFit/>
          </a:bodyPr>
          <a:lstStyle/>
          <a:p>
            <a:r>
              <a:rPr lang="en-GB" b="1" dirty="0"/>
              <a:t>G+ : </a:t>
            </a:r>
            <a:r>
              <a:rPr lang="en-GB" b="1" dirty="0" err="1"/>
              <a:t>tetrapeptidy</a:t>
            </a:r>
            <a:r>
              <a:rPr lang="en-GB" b="1" dirty="0"/>
              <a:t> </a:t>
            </a:r>
            <a:r>
              <a:rPr lang="en-GB" b="1" dirty="0" err="1"/>
              <a:t>spojeny</a:t>
            </a:r>
            <a:r>
              <a:rPr lang="en-GB" b="1" dirty="0"/>
              <a:t> </a:t>
            </a:r>
            <a:r>
              <a:rPr lang="en-GB" b="1" dirty="0" err="1"/>
              <a:t>pentapeptidem</a:t>
            </a:r>
            <a:endParaRPr lang="en-GB" b="1" dirty="0"/>
          </a:p>
          <a:p>
            <a:r>
              <a:rPr lang="en-GB" b="1" dirty="0"/>
              <a:t>G- :</a:t>
            </a:r>
            <a:r>
              <a:rPr lang="en-GB" b="1" dirty="0" err="1"/>
              <a:t>tetrapeptidy</a:t>
            </a:r>
            <a:r>
              <a:rPr lang="en-GB" b="1" dirty="0"/>
              <a:t> </a:t>
            </a:r>
            <a:r>
              <a:rPr lang="en-GB" b="1" dirty="0" err="1"/>
              <a:t>spojeny</a:t>
            </a:r>
            <a:r>
              <a:rPr lang="en-GB" b="1" dirty="0"/>
              <a:t> </a:t>
            </a:r>
            <a:r>
              <a:rPr lang="en-GB" b="1" dirty="0" err="1"/>
              <a:t>přímo</a:t>
            </a:r>
            <a:r>
              <a:rPr lang="en-GB" b="1" dirty="0"/>
              <a:t> D-ala </a:t>
            </a:r>
            <a:r>
              <a:rPr lang="en-GB" b="1" dirty="0" err="1"/>
              <a:t>na</a:t>
            </a:r>
            <a:r>
              <a:rPr lang="en-GB" b="1" dirty="0"/>
              <a:t> DAP</a:t>
            </a:r>
            <a:endParaRPr lang="en-GB" dirty="0"/>
          </a:p>
        </p:txBody>
      </p:sp>
      <p:sp>
        <p:nvSpPr>
          <p:cNvPr id="6" name="Obdélník 5"/>
          <p:cNvSpPr/>
          <p:nvPr/>
        </p:nvSpPr>
        <p:spPr>
          <a:xfrm>
            <a:off x="7668344" y="6036196"/>
            <a:ext cx="401072" cy="369332"/>
          </a:xfrm>
          <a:prstGeom prst="rect">
            <a:avLst/>
          </a:prstGeom>
        </p:spPr>
        <p:txBody>
          <a:bodyPr wrap="none">
            <a:spAutoFit/>
          </a:bodyPr>
          <a:lstStyle/>
          <a:p>
            <a:r>
              <a:rPr lang="en-GB" dirty="0" smtClean="0"/>
              <a:t>G</a:t>
            </a:r>
            <a:r>
              <a:rPr lang="cs-CZ" dirty="0" smtClean="0"/>
              <a:t>-</a:t>
            </a:r>
            <a:endParaRPr lang="en-GB" dirty="0"/>
          </a:p>
        </p:txBody>
      </p:sp>
      <p:sp>
        <p:nvSpPr>
          <p:cNvPr id="2" name="Obdélník 1"/>
          <p:cNvSpPr/>
          <p:nvPr/>
        </p:nvSpPr>
        <p:spPr>
          <a:xfrm>
            <a:off x="26690" y="836712"/>
            <a:ext cx="9225830" cy="1323439"/>
          </a:xfrm>
          <a:prstGeom prst="rect">
            <a:avLst/>
          </a:prstGeom>
        </p:spPr>
        <p:txBody>
          <a:bodyPr wrap="square">
            <a:spAutoFit/>
          </a:bodyPr>
          <a:lstStyle/>
          <a:p>
            <a:pPr marL="285750" indent="-285750">
              <a:buFont typeface="Arial" panose="020B0604020202020204" pitchFamily="34" charset="0"/>
              <a:buChar char="•"/>
            </a:pPr>
            <a:r>
              <a:rPr lang="en-GB" sz="1600" dirty="0" err="1" smtClean="0"/>
              <a:t>vrstvami</a:t>
            </a:r>
            <a:r>
              <a:rPr lang="en-GB" sz="1600" dirty="0" smtClean="0"/>
              <a:t> </a:t>
            </a:r>
            <a:r>
              <a:rPr lang="en-GB" sz="1600" dirty="0" err="1"/>
              <a:t>polysacharidových</a:t>
            </a:r>
            <a:r>
              <a:rPr lang="en-GB" sz="1600" dirty="0"/>
              <a:t> </a:t>
            </a:r>
            <a:r>
              <a:rPr lang="en-GB" sz="1600" dirty="0" err="1"/>
              <a:t>řetězců</a:t>
            </a:r>
            <a:r>
              <a:rPr lang="en-GB" sz="1600" dirty="0"/>
              <a:t>, v </a:t>
            </a:r>
            <a:r>
              <a:rPr lang="en-GB" sz="1600" dirty="0" err="1"/>
              <a:t>němž</a:t>
            </a:r>
            <a:r>
              <a:rPr lang="en-GB" sz="1600" dirty="0"/>
              <a:t> se </a:t>
            </a:r>
            <a:r>
              <a:rPr lang="en-GB" sz="1600" dirty="0" err="1"/>
              <a:t>střídá</a:t>
            </a:r>
            <a:r>
              <a:rPr lang="en-GB" sz="1600" dirty="0"/>
              <a:t> N-</a:t>
            </a:r>
            <a:r>
              <a:rPr lang="en-GB" sz="1600" dirty="0" err="1"/>
              <a:t>acetylglukosamin</a:t>
            </a:r>
            <a:r>
              <a:rPr lang="en-GB" sz="1600" dirty="0"/>
              <a:t> a N-</a:t>
            </a:r>
            <a:r>
              <a:rPr lang="en-GB" sz="1600" dirty="0" err="1"/>
              <a:t>acetylmuramová</a:t>
            </a:r>
            <a:r>
              <a:rPr lang="en-GB" sz="1600" dirty="0"/>
              <a:t> </a:t>
            </a:r>
            <a:r>
              <a:rPr lang="en-GB" sz="1600" dirty="0" err="1" smtClean="0"/>
              <a:t>kyselina</a:t>
            </a:r>
            <a:endParaRPr lang="cs-CZ" sz="1600" dirty="0" smtClean="0"/>
          </a:p>
          <a:p>
            <a:pPr marL="285750" indent="-285750">
              <a:buFont typeface="Arial" panose="020B0604020202020204" pitchFamily="34" charset="0"/>
              <a:buChar char="•"/>
            </a:pPr>
            <a:r>
              <a:rPr lang="cs-CZ" sz="1600" dirty="0" smtClean="0"/>
              <a:t>Spojeny </a:t>
            </a:r>
            <a:r>
              <a:rPr lang="en-GB" sz="1600" dirty="0" smtClean="0"/>
              <a:t>O-</a:t>
            </a:r>
            <a:r>
              <a:rPr lang="en-GB" sz="1600" dirty="0" err="1" smtClean="0"/>
              <a:t>glykosidovou</a:t>
            </a:r>
            <a:r>
              <a:rPr lang="en-GB" sz="1600" dirty="0" smtClean="0"/>
              <a:t> </a:t>
            </a:r>
            <a:r>
              <a:rPr lang="en-GB" sz="1600" dirty="0" err="1" smtClean="0"/>
              <a:t>vazb</a:t>
            </a:r>
            <a:r>
              <a:rPr lang="cs-CZ" sz="1600" dirty="0" smtClean="0"/>
              <a:t>ou -</a:t>
            </a:r>
            <a:r>
              <a:rPr lang="en-GB" sz="1600" dirty="0" smtClean="0"/>
              <a:t> </a:t>
            </a:r>
            <a:r>
              <a:rPr lang="en-GB" sz="1600" dirty="0" err="1"/>
              <a:t>lze</a:t>
            </a:r>
            <a:r>
              <a:rPr lang="en-GB" sz="1600" dirty="0"/>
              <a:t> </a:t>
            </a:r>
            <a:r>
              <a:rPr lang="en-GB" sz="1600" dirty="0" err="1"/>
              <a:t>narušit</a:t>
            </a:r>
            <a:r>
              <a:rPr lang="en-GB" sz="1600" dirty="0"/>
              <a:t> </a:t>
            </a:r>
            <a:r>
              <a:rPr lang="en-GB" sz="1600" dirty="0" err="1"/>
              <a:t>například</a:t>
            </a:r>
            <a:r>
              <a:rPr lang="en-GB" sz="1600" dirty="0"/>
              <a:t> </a:t>
            </a:r>
            <a:r>
              <a:rPr lang="en-GB" sz="1600" dirty="0" err="1"/>
              <a:t>působením</a:t>
            </a:r>
            <a:r>
              <a:rPr lang="en-GB" sz="1600" dirty="0"/>
              <a:t> </a:t>
            </a:r>
            <a:r>
              <a:rPr lang="en-GB" sz="1600" dirty="0" err="1" smtClean="0"/>
              <a:t>lysozym</a:t>
            </a:r>
            <a:r>
              <a:rPr lang="cs-CZ" sz="1600" dirty="0" smtClean="0"/>
              <a:t>u</a:t>
            </a:r>
          </a:p>
          <a:p>
            <a:pPr marL="285750" indent="-285750">
              <a:buFont typeface="Arial" panose="020B0604020202020204" pitchFamily="34" charset="0"/>
              <a:buChar char="•"/>
            </a:pPr>
            <a:r>
              <a:rPr lang="en-GB" sz="1600" dirty="0" err="1"/>
              <a:t>Zbytky</a:t>
            </a:r>
            <a:r>
              <a:rPr lang="en-GB" sz="1600" dirty="0"/>
              <a:t> </a:t>
            </a:r>
            <a:r>
              <a:rPr lang="en-GB" sz="1600" dirty="0" err="1"/>
              <a:t>kyseliny</a:t>
            </a:r>
            <a:r>
              <a:rPr lang="en-GB" sz="1600" dirty="0"/>
              <a:t> N-</a:t>
            </a:r>
            <a:r>
              <a:rPr lang="en-GB" sz="1600" dirty="0" err="1"/>
              <a:t>acetylmuramové</a:t>
            </a:r>
            <a:r>
              <a:rPr lang="en-GB" sz="1600" dirty="0"/>
              <a:t> </a:t>
            </a:r>
            <a:r>
              <a:rPr lang="en-GB" sz="1600" dirty="0" err="1"/>
              <a:t>vytváří</a:t>
            </a:r>
            <a:r>
              <a:rPr lang="en-GB" sz="1600" dirty="0"/>
              <a:t> </a:t>
            </a:r>
            <a:r>
              <a:rPr lang="en-GB" sz="1600" dirty="0" err="1" smtClean="0"/>
              <a:t>vzájemné</a:t>
            </a:r>
            <a:r>
              <a:rPr lang="en-GB" sz="1600" dirty="0" smtClean="0"/>
              <a:t> </a:t>
            </a:r>
            <a:r>
              <a:rPr lang="en-GB" sz="1600" dirty="0" err="1" smtClean="0"/>
              <a:t>propojení</a:t>
            </a:r>
            <a:r>
              <a:rPr lang="en-GB" sz="1600" dirty="0" smtClean="0"/>
              <a:t> </a:t>
            </a:r>
            <a:r>
              <a:rPr lang="en-GB" sz="1600" dirty="0" err="1"/>
              <a:t>řetězců</a:t>
            </a:r>
            <a:r>
              <a:rPr lang="en-GB" sz="1600" dirty="0"/>
              <a:t> </a:t>
            </a:r>
            <a:r>
              <a:rPr lang="en-GB" sz="1600" dirty="0" err="1"/>
              <a:t>pomocí</a:t>
            </a:r>
            <a:r>
              <a:rPr lang="en-GB" sz="1600" dirty="0"/>
              <a:t> </a:t>
            </a:r>
            <a:r>
              <a:rPr lang="en-GB" sz="1600" dirty="0" err="1"/>
              <a:t>krátkých</a:t>
            </a:r>
            <a:r>
              <a:rPr lang="en-GB" sz="1600" dirty="0"/>
              <a:t> </a:t>
            </a:r>
            <a:r>
              <a:rPr lang="en-GB" sz="1600" dirty="0" err="1"/>
              <a:t>peptidů</a:t>
            </a:r>
            <a:r>
              <a:rPr lang="en-GB" sz="1600" dirty="0"/>
              <a:t> (</a:t>
            </a:r>
            <a:r>
              <a:rPr lang="en-GB" sz="1600" dirty="0" err="1" smtClean="0"/>
              <a:t>tetrapeptidy</a:t>
            </a:r>
            <a:r>
              <a:rPr lang="en-GB" sz="1600" dirty="0" smtClean="0"/>
              <a:t>)</a:t>
            </a:r>
            <a:r>
              <a:rPr lang="cs-CZ" sz="1600" dirty="0"/>
              <a:t> </a:t>
            </a:r>
            <a:r>
              <a:rPr lang="cs-CZ" sz="1600" dirty="0" smtClean="0"/>
              <a:t>- tj. </a:t>
            </a:r>
            <a:r>
              <a:rPr lang="en-GB" sz="1600" dirty="0" err="1" smtClean="0"/>
              <a:t>transpeptidace</a:t>
            </a:r>
            <a:r>
              <a:rPr lang="en-GB" sz="1600" dirty="0" smtClean="0"/>
              <a:t> </a:t>
            </a:r>
            <a:endParaRPr lang="cs-CZ" sz="1600" dirty="0" smtClean="0"/>
          </a:p>
          <a:p>
            <a:pPr marL="285750" indent="-285750">
              <a:buFont typeface="Arial" panose="020B0604020202020204" pitchFamily="34" charset="0"/>
              <a:buChar char="•"/>
            </a:pPr>
            <a:r>
              <a:rPr lang="en-GB" sz="1600" dirty="0"/>
              <a:t>Na </a:t>
            </a:r>
            <a:r>
              <a:rPr lang="en-GB" sz="1600" dirty="0" err="1"/>
              <a:t>proces</a:t>
            </a:r>
            <a:r>
              <a:rPr lang="en-GB" sz="1600" dirty="0"/>
              <a:t> </a:t>
            </a:r>
            <a:r>
              <a:rPr lang="en-GB" sz="1600" dirty="0" err="1"/>
              <a:t>transpeptidaze</a:t>
            </a:r>
            <a:r>
              <a:rPr lang="en-GB" sz="1600" dirty="0"/>
              <a:t> </a:t>
            </a:r>
            <a:r>
              <a:rPr lang="en-GB" sz="1600" dirty="0" err="1"/>
              <a:t>působí</a:t>
            </a:r>
            <a:r>
              <a:rPr lang="en-GB" sz="1600" dirty="0"/>
              <a:t> </a:t>
            </a:r>
            <a:r>
              <a:rPr lang="en-GB" sz="1600" dirty="0" err="1"/>
              <a:t>antibiotika</a:t>
            </a:r>
            <a:r>
              <a:rPr lang="en-GB" sz="1600" dirty="0"/>
              <a:t> </a:t>
            </a:r>
            <a:r>
              <a:rPr lang="en-GB" sz="1600" dirty="0" err="1"/>
              <a:t>jako</a:t>
            </a:r>
            <a:r>
              <a:rPr lang="en-GB" sz="1600" dirty="0"/>
              <a:t> </a:t>
            </a:r>
            <a:r>
              <a:rPr lang="en-GB" sz="1600" dirty="0" err="1" smtClean="0"/>
              <a:t>penicilin</a:t>
            </a:r>
            <a:r>
              <a:rPr lang="cs-CZ" sz="1600" dirty="0" smtClean="0"/>
              <a:t>y</a:t>
            </a:r>
            <a:r>
              <a:rPr lang="en-GB" sz="1600" dirty="0" smtClean="0"/>
              <a:t> </a:t>
            </a:r>
            <a:r>
              <a:rPr lang="en-GB" sz="1600" dirty="0"/>
              <a:t>a </a:t>
            </a:r>
            <a:r>
              <a:rPr lang="en-GB" sz="1600" dirty="0" err="1" smtClean="0"/>
              <a:t>cefalosporiny</a:t>
            </a:r>
            <a:r>
              <a:rPr lang="en-GB" sz="1600" dirty="0" smtClean="0"/>
              <a:t> </a:t>
            </a:r>
            <a:endParaRPr lang="en-GB" sz="1600" dirty="0"/>
          </a:p>
        </p:txBody>
      </p:sp>
    </p:spTree>
    <p:extLst>
      <p:ext uri="{BB962C8B-B14F-4D97-AF65-F5344CB8AC3E}">
        <p14:creationId xmlns:p14="http://schemas.microsoft.com/office/powerpoint/2010/main" val="39368552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6142" y="2060848"/>
            <a:ext cx="7616251" cy="433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7884368" y="4941168"/>
            <a:ext cx="957506" cy="369332"/>
          </a:xfrm>
          <a:prstGeom prst="rect">
            <a:avLst/>
          </a:prstGeom>
        </p:spPr>
        <p:txBody>
          <a:bodyPr wrap="none">
            <a:spAutoFit/>
          </a:bodyPr>
          <a:lstStyle/>
          <a:p>
            <a:r>
              <a:rPr lang="en-GB" dirty="0"/>
              <a:t>Polymer</a:t>
            </a:r>
          </a:p>
        </p:txBody>
      </p:sp>
      <p:sp>
        <p:nvSpPr>
          <p:cNvPr id="5" name="Obdélník 4"/>
          <p:cNvSpPr/>
          <p:nvPr/>
        </p:nvSpPr>
        <p:spPr>
          <a:xfrm>
            <a:off x="3786186" y="2852936"/>
            <a:ext cx="4572000" cy="923330"/>
          </a:xfrm>
          <a:prstGeom prst="rect">
            <a:avLst/>
          </a:prstGeom>
        </p:spPr>
        <p:txBody>
          <a:bodyPr>
            <a:spAutoFit/>
          </a:bodyPr>
          <a:lstStyle/>
          <a:p>
            <a:r>
              <a:rPr lang="en-GB" dirty="0" err="1" smtClean="0"/>
              <a:t>Spojení</a:t>
            </a:r>
            <a:endParaRPr lang="en-GB" dirty="0" smtClean="0"/>
          </a:p>
          <a:p>
            <a:r>
              <a:rPr lang="en-GB" dirty="0" err="1" smtClean="0"/>
              <a:t>tetrapeptidů</a:t>
            </a:r>
            <a:endParaRPr lang="en-GB" dirty="0" smtClean="0"/>
          </a:p>
          <a:p>
            <a:r>
              <a:rPr lang="en-GB" dirty="0" err="1" smtClean="0"/>
              <a:t>různé</a:t>
            </a:r>
            <a:r>
              <a:rPr lang="en-GB" dirty="0" smtClean="0"/>
              <a:t> u G+ a G-</a:t>
            </a:r>
            <a:endParaRPr lang="en-GB" dirty="0"/>
          </a:p>
        </p:txBody>
      </p:sp>
      <p:sp>
        <p:nvSpPr>
          <p:cNvPr id="6" name="Obdélník 5"/>
          <p:cNvSpPr/>
          <p:nvPr/>
        </p:nvSpPr>
        <p:spPr>
          <a:xfrm>
            <a:off x="827583" y="188640"/>
            <a:ext cx="7535537" cy="1077218"/>
          </a:xfrm>
          <a:prstGeom prst="rect">
            <a:avLst/>
          </a:prstGeom>
        </p:spPr>
        <p:txBody>
          <a:bodyPr wrap="square">
            <a:spAutoFit/>
          </a:bodyPr>
          <a:lstStyle/>
          <a:p>
            <a:pPr marL="285750" indent="-285750">
              <a:buFont typeface="Arial" panose="020B0604020202020204" pitchFamily="34" charset="0"/>
              <a:buChar char="•"/>
            </a:pPr>
            <a:r>
              <a:rPr lang="en-GB" sz="1600" dirty="0" err="1" smtClean="0"/>
              <a:t>Lysozym</a:t>
            </a:r>
            <a:r>
              <a:rPr lang="en-GB" sz="1600" dirty="0" smtClean="0"/>
              <a:t> – </a:t>
            </a:r>
            <a:r>
              <a:rPr lang="en-GB" sz="1600" dirty="0" err="1" smtClean="0"/>
              <a:t>štěpí</a:t>
            </a:r>
            <a:r>
              <a:rPr lang="en-GB" sz="1600" dirty="0" smtClean="0"/>
              <a:t> </a:t>
            </a:r>
            <a:r>
              <a:rPr lang="en-GB" sz="1600" dirty="0" err="1" smtClean="0"/>
              <a:t>vazbu</a:t>
            </a:r>
            <a:r>
              <a:rPr lang="en-GB" sz="1600" dirty="0" smtClean="0"/>
              <a:t> </a:t>
            </a:r>
            <a:r>
              <a:rPr lang="en-GB" sz="1600" dirty="0" err="1" smtClean="0"/>
              <a:t>mezi</a:t>
            </a:r>
            <a:r>
              <a:rPr lang="en-GB" sz="1600" dirty="0" smtClean="0"/>
              <a:t> </a:t>
            </a:r>
            <a:r>
              <a:rPr lang="en-GB" sz="1600" dirty="0" err="1" smtClean="0"/>
              <a:t>aminocukry</a:t>
            </a:r>
            <a:r>
              <a:rPr lang="cs-CZ" sz="1600" dirty="0"/>
              <a:t> </a:t>
            </a:r>
            <a:r>
              <a:rPr lang="en-GB" sz="1600" dirty="0" smtClean="0"/>
              <a:t>= </a:t>
            </a:r>
            <a:r>
              <a:rPr lang="en-GB" sz="1600" dirty="0" err="1" smtClean="0"/>
              <a:t>působí</a:t>
            </a:r>
            <a:r>
              <a:rPr lang="en-GB" sz="1600" dirty="0" smtClean="0"/>
              <a:t> </a:t>
            </a:r>
            <a:r>
              <a:rPr lang="en-GB" sz="1600" dirty="0" err="1" smtClean="0"/>
              <a:t>na</a:t>
            </a:r>
            <a:r>
              <a:rPr lang="en-GB" sz="1600" dirty="0" smtClean="0"/>
              <a:t> </a:t>
            </a:r>
            <a:r>
              <a:rPr lang="en-GB" sz="1600" dirty="0" err="1" smtClean="0"/>
              <a:t>hotovou</a:t>
            </a:r>
            <a:r>
              <a:rPr lang="en-GB" sz="1600" dirty="0" smtClean="0"/>
              <a:t> </a:t>
            </a:r>
            <a:r>
              <a:rPr lang="en-GB" sz="1600" dirty="0" err="1" smtClean="0"/>
              <a:t>stěnu</a:t>
            </a:r>
            <a:endParaRPr lang="en-GB" sz="1600" dirty="0" smtClean="0"/>
          </a:p>
          <a:p>
            <a:pPr marL="285750" indent="-285750">
              <a:buFont typeface="Arial" panose="020B0604020202020204" pitchFamily="34" charset="0"/>
              <a:buChar char="•"/>
            </a:pPr>
            <a:r>
              <a:rPr lang="en-GB" sz="1600" dirty="0" err="1" smtClean="0"/>
              <a:t>Penicilin</a:t>
            </a:r>
            <a:r>
              <a:rPr lang="en-GB" sz="1600" dirty="0" smtClean="0"/>
              <a:t> </a:t>
            </a:r>
            <a:r>
              <a:rPr lang="en-GB" sz="1600" dirty="0" smtClean="0"/>
              <a:t>– </a:t>
            </a:r>
            <a:r>
              <a:rPr lang="en-GB" sz="1600" dirty="0" err="1" smtClean="0"/>
              <a:t>brání</a:t>
            </a:r>
            <a:r>
              <a:rPr lang="en-GB" sz="1600" dirty="0" smtClean="0"/>
              <a:t> </a:t>
            </a:r>
            <a:r>
              <a:rPr lang="en-GB" sz="1600" dirty="0" err="1" smtClean="0"/>
              <a:t>spojení</a:t>
            </a:r>
            <a:r>
              <a:rPr lang="en-GB" sz="1600" dirty="0" smtClean="0"/>
              <a:t> </a:t>
            </a:r>
            <a:r>
              <a:rPr lang="en-GB" sz="1600" dirty="0" err="1" smtClean="0"/>
              <a:t>tetrapeptidů</a:t>
            </a:r>
            <a:r>
              <a:rPr lang="cs-CZ" sz="1600" dirty="0"/>
              <a:t> </a:t>
            </a:r>
            <a:r>
              <a:rPr lang="en-GB" sz="1600" dirty="0" smtClean="0"/>
              <a:t>= </a:t>
            </a:r>
            <a:r>
              <a:rPr lang="en-GB" sz="1600" dirty="0" err="1" smtClean="0"/>
              <a:t>působí</a:t>
            </a:r>
            <a:r>
              <a:rPr lang="en-GB" sz="1600" dirty="0" smtClean="0"/>
              <a:t> </a:t>
            </a:r>
            <a:r>
              <a:rPr lang="en-GB" sz="1600" dirty="0" err="1" smtClean="0"/>
              <a:t>při</a:t>
            </a:r>
            <a:r>
              <a:rPr lang="en-GB" sz="1600" dirty="0" smtClean="0"/>
              <a:t> </a:t>
            </a:r>
            <a:r>
              <a:rPr lang="en-GB" sz="1600" dirty="0" err="1" smtClean="0"/>
              <a:t>syntéze</a:t>
            </a:r>
            <a:r>
              <a:rPr lang="en-GB" sz="1600" dirty="0" smtClean="0"/>
              <a:t> </a:t>
            </a:r>
            <a:r>
              <a:rPr lang="en-GB" sz="1600" dirty="0" err="1" smtClean="0"/>
              <a:t>stěny</a:t>
            </a:r>
            <a:endParaRPr lang="en-GB" sz="1600" dirty="0" smtClean="0"/>
          </a:p>
          <a:p>
            <a:pPr marL="285750" indent="-285750">
              <a:buFont typeface="Arial" panose="020B0604020202020204" pitchFamily="34" charset="0"/>
              <a:buChar char="•"/>
            </a:pPr>
            <a:r>
              <a:rPr lang="en-GB" sz="1600" dirty="0" smtClean="0"/>
              <a:t>Bacitracin </a:t>
            </a:r>
            <a:r>
              <a:rPr lang="en-GB" sz="1600" dirty="0" smtClean="0"/>
              <a:t>- </a:t>
            </a:r>
            <a:r>
              <a:rPr lang="en-GB" sz="1600" dirty="0" err="1" smtClean="0"/>
              <a:t>cyklický</a:t>
            </a:r>
            <a:r>
              <a:rPr lang="en-GB" sz="1600" dirty="0" smtClean="0"/>
              <a:t> </a:t>
            </a:r>
            <a:r>
              <a:rPr lang="en-GB" sz="1600" dirty="0" err="1" smtClean="0"/>
              <a:t>polypeptid</a:t>
            </a:r>
            <a:r>
              <a:rPr lang="en-GB" sz="1600" dirty="0" smtClean="0"/>
              <a:t> </a:t>
            </a:r>
            <a:r>
              <a:rPr lang="en-GB" sz="1600" dirty="0" err="1" smtClean="0"/>
              <a:t>blokující</a:t>
            </a:r>
            <a:r>
              <a:rPr lang="en-GB" sz="1600" dirty="0" smtClean="0"/>
              <a:t> </a:t>
            </a:r>
            <a:r>
              <a:rPr lang="en-GB" sz="1600" dirty="0" err="1" smtClean="0"/>
              <a:t>defosforylaci</a:t>
            </a:r>
            <a:r>
              <a:rPr lang="en-GB" sz="1600" dirty="0" smtClean="0"/>
              <a:t> </a:t>
            </a:r>
            <a:r>
              <a:rPr lang="en-GB" sz="1600" dirty="0" err="1" smtClean="0"/>
              <a:t>fosfolipidu</a:t>
            </a:r>
            <a:r>
              <a:rPr lang="en-GB" sz="1600" dirty="0" smtClean="0"/>
              <a:t>, </a:t>
            </a:r>
            <a:r>
              <a:rPr lang="en-GB" sz="1600" dirty="0" err="1" smtClean="0"/>
              <a:t>potřebného</a:t>
            </a:r>
            <a:endParaRPr lang="en-GB" sz="1600" dirty="0" smtClean="0"/>
          </a:p>
          <a:p>
            <a:r>
              <a:rPr lang="cs-CZ" sz="1600" dirty="0" smtClean="0"/>
              <a:t>      </a:t>
            </a:r>
            <a:r>
              <a:rPr lang="en-GB" sz="1600" dirty="0" smtClean="0"/>
              <a:t>pro </a:t>
            </a:r>
            <a:r>
              <a:rPr lang="en-GB" sz="1600" dirty="0" err="1" smtClean="0"/>
              <a:t>transportní</a:t>
            </a:r>
            <a:r>
              <a:rPr lang="en-GB" sz="1600" dirty="0" smtClean="0"/>
              <a:t> </a:t>
            </a:r>
            <a:r>
              <a:rPr lang="en-GB" sz="1600" dirty="0" err="1" smtClean="0"/>
              <a:t>funkci</a:t>
            </a:r>
            <a:r>
              <a:rPr lang="en-GB" sz="1600" dirty="0" smtClean="0"/>
              <a:t> </a:t>
            </a:r>
            <a:r>
              <a:rPr lang="en-GB" sz="1600" dirty="0" err="1" smtClean="0"/>
              <a:t>během</a:t>
            </a:r>
            <a:r>
              <a:rPr lang="en-GB" sz="1600" dirty="0" smtClean="0"/>
              <a:t> </a:t>
            </a:r>
            <a:r>
              <a:rPr lang="en-GB" sz="1600" dirty="0" err="1" smtClean="0"/>
              <a:t>výstavby</a:t>
            </a:r>
            <a:r>
              <a:rPr lang="en-GB" sz="1600" dirty="0" smtClean="0"/>
              <a:t> </a:t>
            </a:r>
            <a:r>
              <a:rPr lang="en-GB" sz="1600" dirty="0" err="1" smtClean="0"/>
              <a:t>buněčné</a:t>
            </a:r>
            <a:r>
              <a:rPr lang="en-GB" sz="1600" dirty="0" smtClean="0"/>
              <a:t> </a:t>
            </a:r>
            <a:r>
              <a:rPr lang="en-GB" sz="1600" dirty="0" err="1" smtClean="0"/>
              <a:t>stěny</a:t>
            </a:r>
            <a:endParaRPr lang="en-GB" sz="1600" dirty="0"/>
          </a:p>
        </p:txBody>
      </p:sp>
    </p:spTree>
    <p:extLst>
      <p:ext uri="{BB962C8B-B14F-4D97-AF65-F5344CB8AC3E}">
        <p14:creationId xmlns:p14="http://schemas.microsoft.com/office/powerpoint/2010/main" val="13471226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79512" y="260648"/>
            <a:ext cx="5256584" cy="1323439"/>
          </a:xfrm>
          <a:prstGeom prst="rect">
            <a:avLst/>
          </a:prstGeom>
        </p:spPr>
        <p:txBody>
          <a:bodyPr wrap="square">
            <a:spAutoFit/>
          </a:bodyPr>
          <a:lstStyle/>
          <a:p>
            <a:r>
              <a:rPr lang="en-GB" sz="1600" dirty="0" err="1"/>
              <a:t>Taxonomický</a:t>
            </a:r>
            <a:r>
              <a:rPr lang="en-GB" sz="1600" dirty="0"/>
              <a:t> </a:t>
            </a:r>
            <a:r>
              <a:rPr lang="en-GB" sz="1600" dirty="0" err="1" smtClean="0"/>
              <a:t>význam</a:t>
            </a:r>
            <a:r>
              <a:rPr lang="cs-CZ" sz="1600" dirty="0" smtClean="0"/>
              <a:t> BS</a:t>
            </a:r>
            <a:endParaRPr lang="en-GB" sz="1600" dirty="0"/>
          </a:p>
          <a:p>
            <a:pPr marL="285750" indent="-285750">
              <a:buFont typeface="Arial" panose="020B0604020202020204" pitchFamily="34" charset="0"/>
              <a:buChar char="•"/>
            </a:pPr>
            <a:r>
              <a:rPr lang="en-GB" sz="1600" dirty="0" smtClean="0"/>
              <a:t> </a:t>
            </a:r>
            <a:r>
              <a:rPr lang="en-GB" sz="1600" dirty="0" err="1"/>
              <a:t>Barvení</a:t>
            </a:r>
            <a:r>
              <a:rPr lang="en-GB" sz="1600" dirty="0"/>
              <a:t> </a:t>
            </a:r>
            <a:r>
              <a:rPr lang="en-GB" sz="1600" dirty="0" err="1"/>
              <a:t>buněčné</a:t>
            </a:r>
            <a:r>
              <a:rPr lang="en-GB" sz="1600" dirty="0"/>
              <a:t> </a:t>
            </a:r>
            <a:r>
              <a:rPr lang="en-GB" sz="1600" dirty="0" err="1"/>
              <a:t>stěny</a:t>
            </a:r>
            <a:endParaRPr lang="en-GB" sz="1600" dirty="0"/>
          </a:p>
          <a:p>
            <a:pPr marL="285750" indent="-285750">
              <a:buFont typeface="Arial" panose="020B0604020202020204" pitchFamily="34" charset="0"/>
              <a:buChar char="•"/>
            </a:pPr>
            <a:r>
              <a:rPr lang="en-GB" sz="1600" dirty="0" smtClean="0"/>
              <a:t> </a:t>
            </a:r>
            <a:r>
              <a:rPr lang="en-GB" sz="1600" dirty="0" err="1"/>
              <a:t>Chemotaxonomie</a:t>
            </a:r>
            <a:r>
              <a:rPr lang="en-GB" sz="1600" dirty="0"/>
              <a:t> </a:t>
            </a:r>
            <a:r>
              <a:rPr lang="en-GB" sz="1600" dirty="0" err="1"/>
              <a:t>složek</a:t>
            </a:r>
            <a:r>
              <a:rPr lang="en-GB" sz="1600" dirty="0"/>
              <a:t> </a:t>
            </a:r>
            <a:r>
              <a:rPr lang="en-GB" sz="1600" dirty="0" err="1"/>
              <a:t>stěny</a:t>
            </a:r>
            <a:r>
              <a:rPr lang="en-GB" sz="1600" dirty="0"/>
              <a:t> a </a:t>
            </a:r>
            <a:r>
              <a:rPr lang="en-GB" sz="1600" dirty="0" err="1" smtClean="0"/>
              <a:t>membrány</a:t>
            </a:r>
            <a:endParaRPr lang="cs-CZ" sz="1600" dirty="0" smtClean="0"/>
          </a:p>
          <a:p>
            <a:pPr marL="285750" indent="-285750">
              <a:buFont typeface="Arial" panose="020B0604020202020204" pitchFamily="34" charset="0"/>
              <a:buChar char="•"/>
            </a:pPr>
            <a:r>
              <a:rPr lang="en-GB" sz="1600" dirty="0" err="1" smtClean="0"/>
              <a:t>Aminkokyselinové</a:t>
            </a:r>
            <a:r>
              <a:rPr lang="en-GB" sz="1600" dirty="0" smtClean="0"/>
              <a:t> </a:t>
            </a:r>
            <a:r>
              <a:rPr lang="en-GB" sz="1600" dirty="0" err="1" smtClean="0"/>
              <a:t>složení</a:t>
            </a:r>
            <a:r>
              <a:rPr lang="cs-CZ" sz="1600" dirty="0" smtClean="0"/>
              <a:t> </a:t>
            </a:r>
            <a:r>
              <a:rPr lang="en-GB" sz="1600" dirty="0" err="1" smtClean="0"/>
              <a:t>tetrapeptidu</a:t>
            </a:r>
            <a:r>
              <a:rPr lang="en-GB" sz="1600" dirty="0" smtClean="0"/>
              <a:t> </a:t>
            </a:r>
            <a:r>
              <a:rPr lang="en-GB" sz="1600" dirty="0"/>
              <a:t>a </a:t>
            </a:r>
            <a:r>
              <a:rPr lang="en-GB" sz="1600" dirty="0" err="1"/>
              <a:t>můstku</a:t>
            </a:r>
            <a:r>
              <a:rPr lang="en-GB" sz="1600" dirty="0"/>
              <a:t>!!</a:t>
            </a:r>
          </a:p>
          <a:p>
            <a:endParaRPr lang="en-GB" sz="1600" dirty="0"/>
          </a:p>
        </p:txBody>
      </p:sp>
      <p:sp>
        <p:nvSpPr>
          <p:cNvPr id="6" name="Obdélník 5"/>
          <p:cNvSpPr/>
          <p:nvPr/>
        </p:nvSpPr>
        <p:spPr>
          <a:xfrm>
            <a:off x="164704" y="1982414"/>
            <a:ext cx="4572000" cy="1569660"/>
          </a:xfrm>
          <a:prstGeom prst="rect">
            <a:avLst/>
          </a:prstGeom>
        </p:spPr>
        <p:txBody>
          <a:bodyPr>
            <a:spAutoFit/>
          </a:bodyPr>
          <a:lstStyle/>
          <a:p>
            <a:r>
              <a:rPr lang="en-GB" sz="1600" dirty="0" err="1"/>
              <a:t>Micrococcaceae</a:t>
            </a:r>
            <a:r>
              <a:rPr lang="en-GB" sz="1600" dirty="0"/>
              <a:t> </a:t>
            </a:r>
            <a:endParaRPr lang="cs-CZ" sz="1600" dirty="0"/>
          </a:p>
          <a:p>
            <a:pPr marL="285750" indent="-285750">
              <a:buFont typeface="Arial" panose="020B0604020202020204" pitchFamily="34" charset="0"/>
              <a:buChar char="•"/>
            </a:pPr>
            <a:r>
              <a:rPr lang="en-GB" sz="1600" dirty="0" err="1" smtClean="0"/>
              <a:t>až</a:t>
            </a:r>
            <a:r>
              <a:rPr lang="en-GB" sz="1600" dirty="0" smtClean="0"/>
              <a:t> </a:t>
            </a:r>
            <a:r>
              <a:rPr lang="en-GB" sz="1600" dirty="0" err="1"/>
              <a:t>druhově</a:t>
            </a:r>
            <a:endParaRPr lang="en-GB" sz="1600" dirty="0"/>
          </a:p>
          <a:p>
            <a:pPr marL="285750" indent="-285750">
              <a:buFont typeface="Arial" panose="020B0604020202020204" pitchFamily="34" charset="0"/>
              <a:buChar char="•"/>
            </a:pPr>
            <a:r>
              <a:rPr lang="en-GB" sz="1600" dirty="0" err="1"/>
              <a:t>charakteristická</a:t>
            </a:r>
            <a:r>
              <a:rPr lang="en-GB" sz="1600" dirty="0"/>
              <a:t> </a:t>
            </a:r>
            <a:r>
              <a:rPr lang="en-GB" sz="1600" dirty="0" err="1"/>
              <a:t>struktura</a:t>
            </a:r>
            <a:r>
              <a:rPr lang="en-GB" sz="1600" dirty="0"/>
              <a:t> </a:t>
            </a:r>
            <a:r>
              <a:rPr lang="en-GB" sz="1600" dirty="0" err="1"/>
              <a:t>můstku</a:t>
            </a:r>
            <a:endParaRPr lang="en-GB" sz="1600" dirty="0"/>
          </a:p>
          <a:p>
            <a:endParaRPr lang="cs-CZ" sz="1600" dirty="0" smtClean="0"/>
          </a:p>
          <a:p>
            <a:r>
              <a:rPr lang="en-GB" sz="1600" dirty="0" err="1" smtClean="0"/>
              <a:t>Streptomycety</a:t>
            </a:r>
            <a:endParaRPr lang="cs-CZ" sz="1600" dirty="0" smtClean="0"/>
          </a:p>
          <a:p>
            <a:pPr marL="285750" indent="-285750">
              <a:buFont typeface="Arial" panose="020B0604020202020204" pitchFamily="34" charset="0"/>
              <a:buChar char="•"/>
            </a:pPr>
            <a:r>
              <a:rPr lang="en-GB" sz="1600" dirty="0" smtClean="0"/>
              <a:t>3 </a:t>
            </a:r>
            <a:r>
              <a:rPr lang="en-GB" sz="1600" dirty="0" err="1" smtClean="0"/>
              <a:t>pozice</a:t>
            </a:r>
            <a:r>
              <a:rPr lang="cs-CZ" sz="1600" dirty="0" smtClean="0"/>
              <a:t> </a:t>
            </a:r>
            <a:r>
              <a:rPr lang="en-GB" sz="1600" dirty="0" err="1" smtClean="0"/>
              <a:t>unikátní</a:t>
            </a:r>
            <a:r>
              <a:rPr lang="en-GB" sz="1600" dirty="0" smtClean="0"/>
              <a:t> </a:t>
            </a:r>
            <a:r>
              <a:rPr lang="en-GB" sz="1600" dirty="0"/>
              <a:t>L-amino DAP </a:t>
            </a:r>
            <a:r>
              <a:rPr lang="en-GB" sz="1600" dirty="0" err="1"/>
              <a:t>kyselina</a:t>
            </a:r>
            <a:endParaRPr lang="en-GB" sz="1600" dirty="0"/>
          </a:p>
        </p:txBody>
      </p:sp>
      <p:sp>
        <p:nvSpPr>
          <p:cNvPr id="7" name="Obdélník 6"/>
          <p:cNvSpPr/>
          <p:nvPr/>
        </p:nvSpPr>
        <p:spPr>
          <a:xfrm>
            <a:off x="521804" y="5157192"/>
            <a:ext cx="4572000" cy="584775"/>
          </a:xfrm>
          <a:prstGeom prst="rect">
            <a:avLst/>
          </a:prstGeom>
        </p:spPr>
        <p:txBody>
          <a:bodyPr>
            <a:spAutoFit/>
          </a:bodyPr>
          <a:lstStyle/>
          <a:p>
            <a:r>
              <a:rPr lang="en-GB" sz="1600" dirty="0" err="1"/>
              <a:t>Stěna</a:t>
            </a:r>
            <a:r>
              <a:rPr lang="en-GB" sz="1600" dirty="0"/>
              <a:t> </a:t>
            </a:r>
            <a:r>
              <a:rPr lang="en-GB" sz="1600" dirty="0" err="1"/>
              <a:t>spory</a:t>
            </a:r>
            <a:r>
              <a:rPr lang="en-GB" sz="1600" dirty="0"/>
              <a:t>: </a:t>
            </a:r>
            <a:r>
              <a:rPr lang="en-GB" sz="1600" dirty="0" err="1"/>
              <a:t>jiné</a:t>
            </a:r>
            <a:r>
              <a:rPr lang="en-GB" sz="1600" dirty="0"/>
              <a:t> a </a:t>
            </a:r>
            <a:r>
              <a:rPr lang="en-GB" sz="1600" dirty="0" err="1"/>
              <a:t>unikátní</a:t>
            </a:r>
            <a:endParaRPr lang="en-GB" sz="1600" dirty="0"/>
          </a:p>
          <a:p>
            <a:r>
              <a:rPr lang="en-GB" sz="1600" dirty="0" err="1"/>
              <a:t>složení</a:t>
            </a:r>
            <a:r>
              <a:rPr lang="en-GB" sz="1600" dirty="0"/>
              <a:t> </a:t>
            </a:r>
            <a:r>
              <a:rPr lang="en-GB" sz="1600" dirty="0" err="1"/>
              <a:t>peptidoglykanu</a:t>
            </a:r>
            <a:endParaRPr lang="en-GB" sz="1600" dirty="0"/>
          </a:p>
        </p:txBody>
      </p:sp>
      <p:pic>
        <p:nvPicPr>
          <p:cNvPr id="1024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7613" y="433455"/>
            <a:ext cx="3384212" cy="2301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4953144"/>
            <a:ext cx="2232248" cy="1628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2060" y="4462936"/>
            <a:ext cx="1487180" cy="2034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9063" y="2856526"/>
            <a:ext cx="3074066" cy="2044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17276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obsah 2"/>
          <p:cNvSpPr>
            <a:spLocks noGrp="1"/>
          </p:cNvSpPr>
          <p:nvPr>
            <p:ph idx="1"/>
          </p:nvPr>
        </p:nvSpPr>
        <p:spPr>
          <a:xfrm>
            <a:off x="15255" y="692696"/>
            <a:ext cx="8229600" cy="4525963"/>
          </a:xfrm>
        </p:spPr>
        <p:txBody>
          <a:bodyPr>
            <a:normAutofit/>
          </a:bodyPr>
          <a:lstStyle/>
          <a:p>
            <a:r>
              <a:rPr lang="en-US" sz="1600" dirty="0" err="1"/>
              <a:t>jedny</a:t>
            </a:r>
            <a:r>
              <a:rPr lang="en-US" sz="1600" dirty="0"/>
              <a:t> z </a:t>
            </a:r>
            <a:r>
              <a:rPr lang="en-US" sz="1600" dirty="0" err="1"/>
              <a:t>nejmensich</a:t>
            </a:r>
            <a:r>
              <a:rPr lang="en-US" sz="1600" dirty="0"/>
              <a:t> </a:t>
            </a:r>
            <a:r>
              <a:rPr lang="en-US" sz="1600" dirty="0" err="1"/>
              <a:t>prokaryotic.organismu</a:t>
            </a:r>
            <a:endParaRPr lang="en-US" sz="1600" dirty="0"/>
          </a:p>
          <a:p>
            <a:r>
              <a:rPr lang="en-US" sz="1600" dirty="0" err="1"/>
              <a:t>jsou</a:t>
            </a:r>
            <a:r>
              <a:rPr lang="en-US" sz="1600" dirty="0"/>
              <a:t> </a:t>
            </a:r>
            <a:r>
              <a:rPr lang="en-US" sz="1600" dirty="0" err="1"/>
              <a:t>pleiomorfni</a:t>
            </a:r>
            <a:r>
              <a:rPr lang="en-US" sz="1600" dirty="0"/>
              <a:t> (</a:t>
            </a:r>
            <a:r>
              <a:rPr lang="en-US" sz="1600" dirty="0" err="1"/>
              <a:t>koky</a:t>
            </a:r>
            <a:r>
              <a:rPr lang="en-US" sz="1600" dirty="0"/>
              <a:t>, </a:t>
            </a:r>
            <a:r>
              <a:rPr lang="en-US" sz="1600" dirty="0" err="1"/>
              <a:t>kokotycky</a:t>
            </a:r>
            <a:r>
              <a:rPr lang="en-US" sz="1600" dirty="0"/>
              <a:t>, </a:t>
            </a:r>
            <a:r>
              <a:rPr lang="en-US" sz="1600" dirty="0" err="1" smtClean="0"/>
              <a:t>tycky</a:t>
            </a:r>
            <a:r>
              <a:rPr lang="en-US" sz="1600" dirty="0" smtClean="0"/>
              <a:t>)</a:t>
            </a:r>
            <a:endParaRPr lang="cs-CZ" sz="1600" dirty="0"/>
          </a:p>
          <a:p>
            <a:r>
              <a:rPr lang="en-US" sz="1600" dirty="0" err="1" smtClean="0"/>
              <a:t>nektera</a:t>
            </a:r>
            <a:r>
              <a:rPr lang="en-US" sz="1600" dirty="0" smtClean="0"/>
              <a:t> </a:t>
            </a:r>
            <a:r>
              <a:rPr lang="en-US" sz="1600" dirty="0" err="1"/>
              <a:t>mykoplazmata</a:t>
            </a:r>
            <a:r>
              <a:rPr lang="en-US" sz="1600" dirty="0"/>
              <a:t> </a:t>
            </a:r>
            <a:r>
              <a:rPr lang="en-US" sz="1600" dirty="0" err="1"/>
              <a:t>tvori</a:t>
            </a:r>
            <a:r>
              <a:rPr lang="en-US" sz="1600" dirty="0"/>
              <a:t> </a:t>
            </a:r>
            <a:r>
              <a:rPr lang="en-US" sz="1600" dirty="0" err="1"/>
              <a:t>pouzdra</a:t>
            </a:r>
            <a:endParaRPr lang="en-US" sz="1600" dirty="0"/>
          </a:p>
          <a:p>
            <a:r>
              <a:rPr lang="en-US" sz="1600" dirty="0" err="1"/>
              <a:t>nektera</a:t>
            </a:r>
            <a:r>
              <a:rPr lang="en-US" sz="1600" dirty="0"/>
              <a:t> </a:t>
            </a:r>
            <a:r>
              <a:rPr lang="en-US" sz="1600" dirty="0" err="1"/>
              <a:t>tvori</a:t>
            </a:r>
            <a:r>
              <a:rPr lang="en-US" sz="1600" dirty="0"/>
              <a:t> </a:t>
            </a:r>
            <a:r>
              <a:rPr lang="en-US" sz="1600" dirty="0" err="1"/>
              <a:t>výběžky</a:t>
            </a:r>
            <a:r>
              <a:rPr lang="en-US" sz="1600" dirty="0"/>
              <a:t> (</a:t>
            </a:r>
            <a:r>
              <a:rPr lang="en-US" sz="1600" dirty="0" err="1"/>
              <a:t>zejména</a:t>
            </a:r>
            <a:r>
              <a:rPr lang="en-US" sz="1600" dirty="0"/>
              <a:t> </a:t>
            </a:r>
            <a:r>
              <a:rPr lang="en-US" sz="1600" dirty="0" err="1"/>
              <a:t>patogennni</a:t>
            </a:r>
            <a:r>
              <a:rPr lang="en-US" sz="1600" dirty="0"/>
              <a:t> </a:t>
            </a:r>
            <a:r>
              <a:rPr lang="en-US" sz="1600" dirty="0" err="1"/>
              <a:t>druhy</a:t>
            </a:r>
            <a:r>
              <a:rPr lang="en-US" sz="1600" dirty="0"/>
              <a:t>) --&gt;  </a:t>
            </a:r>
            <a:r>
              <a:rPr lang="en-US" sz="1600" dirty="0" err="1"/>
              <a:t>adheze</a:t>
            </a:r>
            <a:r>
              <a:rPr lang="en-US" sz="1600" dirty="0"/>
              <a:t> </a:t>
            </a:r>
            <a:r>
              <a:rPr lang="en-US" sz="1600" dirty="0" err="1"/>
              <a:t>na</a:t>
            </a:r>
            <a:r>
              <a:rPr lang="en-US" sz="1600" dirty="0"/>
              <a:t> </a:t>
            </a:r>
            <a:r>
              <a:rPr lang="en-US" sz="1600" dirty="0" err="1"/>
              <a:t>hostitelskou</a:t>
            </a:r>
            <a:r>
              <a:rPr lang="en-US" sz="1600" dirty="0"/>
              <a:t> </a:t>
            </a:r>
            <a:r>
              <a:rPr lang="en-US" sz="1600" dirty="0" err="1"/>
              <a:t>bunku</a:t>
            </a:r>
            <a:endParaRPr lang="en-US" sz="1600" dirty="0"/>
          </a:p>
          <a:p>
            <a:endParaRPr lang="en-US" sz="1600" dirty="0"/>
          </a:p>
          <a:p>
            <a:r>
              <a:rPr lang="en-US" sz="1600" dirty="0" err="1"/>
              <a:t>jsou</a:t>
            </a:r>
            <a:r>
              <a:rPr lang="en-US" sz="1600" dirty="0"/>
              <a:t> </a:t>
            </a:r>
            <a:r>
              <a:rPr lang="en-US" sz="1600" dirty="0" err="1"/>
              <a:t>rezistentni</a:t>
            </a:r>
            <a:r>
              <a:rPr lang="en-US" sz="1600" dirty="0"/>
              <a:t> </a:t>
            </a:r>
            <a:r>
              <a:rPr lang="en-US" sz="1600" dirty="0" err="1"/>
              <a:t>na</a:t>
            </a:r>
            <a:r>
              <a:rPr lang="en-US" sz="1600" dirty="0"/>
              <a:t> ATB </a:t>
            </a:r>
            <a:r>
              <a:rPr lang="en-US" sz="1600" dirty="0" err="1"/>
              <a:t>ktere</a:t>
            </a:r>
            <a:r>
              <a:rPr lang="en-US" sz="1600" dirty="0"/>
              <a:t> </a:t>
            </a:r>
            <a:r>
              <a:rPr lang="en-US" sz="1600" dirty="0" err="1"/>
              <a:t>pusobi</a:t>
            </a:r>
            <a:r>
              <a:rPr lang="en-US" sz="1600" dirty="0"/>
              <a:t> </a:t>
            </a:r>
            <a:r>
              <a:rPr lang="en-US" sz="1600" dirty="0" err="1"/>
              <a:t>na</a:t>
            </a:r>
            <a:r>
              <a:rPr lang="en-US" sz="1600" dirty="0"/>
              <a:t> BS (</a:t>
            </a:r>
            <a:r>
              <a:rPr lang="en-US" sz="1600" dirty="0" err="1"/>
              <a:t>logicky</a:t>
            </a:r>
            <a:r>
              <a:rPr lang="en-US" sz="1600" dirty="0"/>
              <a:t> - </a:t>
            </a:r>
            <a:r>
              <a:rPr lang="en-US" sz="1600" dirty="0" err="1"/>
              <a:t>ptz</a:t>
            </a:r>
            <a:r>
              <a:rPr lang="en-US" sz="1600" dirty="0"/>
              <a:t> </a:t>
            </a:r>
            <a:r>
              <a:rPr lang="en-US" sz="1600" dirty="0" err="1"/>
              <a:t>nemaji</a:t>
            </a:r>
            <a:r>
              <a:rPr lang="en-US" sz="1600" dirty="0"/>
              <a:t> BS - </a:t>
            </a:r>
            <a:r>
              <a:rPr lang="en-US" sz="1600" dirty="0" err="1"/>
              <a:t>neumi</a:t>
            </a:r>
            <a:r>
              <a:rPr lang="en-US" sz="1600" dirty="0"/>
              <a:t> </a:t>
            </a:r>
            <a:r>
              <a:rPr lang="en-US" sz="1600" dirty="0" err="1"/>
              <a:t>syntetizovat</a:t>
            </a:r>
            <a:r>
              <a:rPr lang="en-US" sz="1600" dirty="0"/>
              <a:t> </a:t>
            </a:r>
            <a:r>
              <a:rPr lang="en-US" sz="1600" dirty="0" err="1"/>
              <a:t>peptidoglykan</a:t>
            </a:r>
            <a:r>
              <a:rPr lang="en-US" sz="1600" dirty="0"/>
              <a:t>)</a:t>
            </a:r>
          </a:p>
          <a:p>
            <a:endParaRPr lang="en-US" sz="1600" dirty="0"/>
          </a:p>
          <a:p>
            <a:endParaRPr lang="en-GB" sz="1600" dirty="0"/>
          </a:p>
        </p:txBody>
      </p:sp>
      <p:sp>
        <p:nvSpPr>
          <p:cNvPr id="4" name="Nadpis 3"/>
          <p:cNvSpPr>
            <a:spLocks noGrp="1"/>
          </p:cNvSpPr>
          <p:nvPr>
            <p:ph type="title"/>
          </p:nvPr>
        </p:nvSpPr>
        <p:spPr>
          <a:xfrm>
            <a:off x="3635896" y="188640"/>
            <a:ext cx="1442896" cy="338554"/>
          </a:xfrm>
          <a:prstGeom prst="rect">
            <a:avLst/>
          </a:prstGeom>
        </p:spPr>
        <p:txBody>
          <a:bodyPr wrap="none">
            <a:spAutoFit/>
          </a:bodyPr>
          <a:lstStyle/>
          <a:p>
            <a:r>
              <a:rPr lang="en-GB" sz="1600" b="1" dirty="0" err="1"/>
              <a:t>Mykoplazmata</a:t>
            </a:r>
            <a:endParaRPr lang="en-GB" sz="1600" b="1"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152130"/>
            <a:ext cx="2846387" cy="199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4916" y="3206814"/>
            <a:ext cx="2448272" cy="1957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3206814"/>
            <a:ext cx="2205442" cy="1988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5373216"/>
            <a:ext cx="8229600"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6712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867773"/>
            <a:ext cx="3898776" cy="4525963"/>
          </a:xfrm>
        </p:spPr>
        <p:txBody>
          <a:bodyPr>
            <a:normAutofit/>
          </a:bodyPr>
          <a:lstStyle/>
          <a:p>
            <a:r>
              <a:rPr lang="en-GB" sz="1600" dirty="0" err="1"/>
              <a:t>Buněčná</a:t>
            </a:r>
            <a:r>
              <a:rPr lang="en-GB" sz="1600" dirty="0"/>
              <a:t> </a:t>
            </a:r>
            <a:r>
              <a:rPr lang="en-GB" sz="1600" dirty="0" err="1"/>
              <a:t>stěna</a:t>
            </a:r>
            <a:endParaRPr lang="en-GB" sz="1600" dirty="0"/>
          </a:p>
          <a:p>
            <a:r>
              <a:rPr lang="en-GB" sz="1600" dirty="0" err="1" smtClean="0"/>
              <a:t>Organely</a:t>
            </a:r>
            <a:r>
              <a:rPr lang="en-GB" sz="1600" dirty="0" smtClean="0"/>
              <a:t> </a:t>
            </a:r>
            <a:r>
              <a:rPr lang="en-GB" sz="1600" dirty="0" err="1" smtClean="0"/>
              <a:t>pohybu</a:t>
            </a:r>
            <a:endParaRPr lang="en-GB" sz="1600" dirty="0"/>
          </a:p>
          <a:p>
            <a:r>
              <a:rPr lang="en-GB" sz="1600" dirty="0" err="1" smtClean="0"/>
              <a:t>Fimbrie</a:t>
            </a:r>
            <a:endParaRPr lang="en-GB" sz="1600" dirty="0"/>
          </a:p>
          <a:p>
            <a:r>
              <a:rPr lang="en-GB" sz="1600" dirty="0" err="1" smtClean="0"/>
              <a:t>Plazmidy</a:t>
            </a:r>
            <a:endParaRPr lang="en-GB" sz="1600" dirty="0"/>
          </a:p>
          <a:p>
            <a:r>
              <a:rPr lang="en-GB" sz="1600" dirty="0" err="1" smtClean="0"/>
              <a:t>Kapsuly</a:t>
            </a:r>
            <a:r>
              <a:rPr lang="en-GB" sz="1600" dirty="0"/>
              <a:t>, </a:t>
            </a:r>
            <a:r>
              <a:rPr lang="en-GB" sz="1600" dirty="0" err="1"/>
              <a:t>slizy</a:t>
            </a:r>
            <a:endParaRPr lang="en-GB" sz="1600" dirty="0"/>
          </a:p>
          <a:p>
            <a:r>
              <a:rPr lang="en-GB" sz="1600" dirty="0" err="1" smtClean="0"/>
              <a:t>Inkluze</a:t>
            </a:r>
            <a:endParaRPr lang="en-GB" sz="1600" dirty="0"/>
          </a:p>
        </p:txBody>
      </p:sp>
      <p:sp>
        <p:nvSpPr>
          <p:cNvPr id="4" name="Obdélník 3"/>
          <p:cNvSpPr/>
          <p:nvPr/>
        </p:nvSpPr>
        <p:spPr>
          <a:xfrm>
            <a:off x="3082589" y="260647"/>
            <a:ext cx="3933920" cy="646331"/>
          </a:xfrm>
          <a:prstGeom prst="rect">
            <a:avLst/>
          </a:prstGeom>
        </p:spPr>
        <p:txBody>
          <a:bodyPr wrap="square">
            <a:spAutoFit/>
          </a:bodyPr>
          <a:lstStyle/>
          <a:p>
            <a:r>
              <a:rPr lang="en-GB" b="1" dirty="0" err="1"/>
              <a:t>Obvyklé</a:t>
            </a:r>
            <a:r>
              <a:rPr lang="en-GB" b="1" dirty="0"/>
              <a:t> </a:t>
            </a:r>
            <a:r>
              <a:rPr lang="en-GB" b="1" dirty="0" err="1" smtClean="0"/>
              <a:t>struktury</a:t>
            </a:r>
            <a:r>
              <a:rPr lang="cs-CZ" b="1" dirty="0"/>
              <a:t> </a:t>
            </a:r>
            <a:r>
              <a:rPr lang="cs-CZ" b="1" dirty="0" smtClean="0"/>
              <a:t>- </a:t>
            </a:r>
            <a:r>
              <a:rPr lang="en-GB" dirty="0" err="1" smtClean="0"/>
              <a:t>nejsou</a:t>
            </a:r>
            <a:r>
              <a:rPr lang="en-GB" dirty="0" smtClean="0"/>
              <a:t> </a:t>
            </a:r>
            <a:r>
              <a:rPr lang="cs-CZ" dirty="0"/>
              <a:t>nezbytné</a:t>
            </a:r>
            <a:endParaRPr lang="en-GB" dirty="0"/>
          </a:p>
          <a:p>
            <a:endParaRPr lang="en-GB" dirty="0"/>
          </a:p>
        </p:txBody>
      </p:sp>
      <p:sp>
        <p:nvSpPr>
          <p:cNvPr id="5" name="Obdélník 4"/>
          <p:cNvSpPr/>
          <p:nvPr/>
        </p:nvSpPr>
        <p:spPr>
          <a:xfrm>
            <a:off x="2699792" y="1988840"/>
            <a:ext cx="2474360" cy="738664"/>
          </a:xfrm>
          <a:prstGeom prst="rect">
            <a:avLst/>
          </a:prstGeom>
        </p:spPr>
        <p:txBody>
          <a:bodyPr wrap="square">
            <a:spAutoFit/>
          </a:bodyPr>
          <a:lstStyle/>
          <a:p>
            <a:r>
              <a:rPr lang="cs-CZ" sz="1400" dirty="0" smtClean="0"/>
              <a:t>chrání </a:t>
            </a:r>
            <a:r>
              <a:rPr lang="en-GB" sz="1400" dirty="0" err="1" smtClean="0"/>
              <a:t>proti</a:t>
            </a:r>
            <a:r>
              <a:rPr lang="en-GB" sz="1400" dirty="0" smtClean="0"/>
              <a:t> </a:t>
            </a:r>
            <a:r>
              <a:rPr lang="en-GB" sz="1400" dirty="0" err="1" smtClean="0"/>
              <a:t>vyschnutí</a:t>
            </a:r>
            <a:r>
              <a:rPr lang="en-GB" sz="1400" dirty="0" smtClean="0"/>
              <a:t>,</a:t>
            </a:r>
            <a:endParaRPr lang="cs-CZ" sz="1400" dirty="0" smtClean="0"/>
          </a:p>
          <a:p>
            <a:r>
              <a:rPr lang="en-GB" sz="1400" dirty="0" smtClean="0"/>
              <a:t> </a:t>
            </a:r>
            <a:r>
              <a:rPr lang="en-GB" sz="1400" dirty="0" err="1" smtClean="0"/>
              <a:t>maskuje</a:t>
            </a:r>
            <a:r>
              <a:rPr lang="en-GB" sz="1400" dirty="0" smtClean="0"/>
              <a:t> </a:t>
            </a:r>
            <a:r>
              <a:rPr lang="en-GB" sz="1400" dirty="0" err="1" smtClean="0"/>
              <a:t>antigeny</a:t>
            </a:r>
            <a:r>
              <a:rPr lang="en-GB" sz="1400" dirty="0" smtClean="0"/>
              <a:t>,</a:t>
            </a:r>
            <a:endParaRPr lang="cs-CZ" sz="1400" dirty="0" smtClean="0"/>
          </a:p>
          <a:p>
            <a:r>
              <a:rPr lang="en-GB" sz="1400" dirty="0" smtClean="0"/>
              <a:t> </a:t>
            </a:r>
            <a:r>
              <a:rPr lang="en-GB" sz="1400" dirty="0" err="1" smtClean="0"/>
              <a:t>proti</a:t>
            </a:r>
            <a:r>
              <a:rPr lang="en-GB" sz="1400" dirty="0" smtClean="0"/>
              <a:t> </a:t>
            </a:r>
            <a:r>
              <a:rPr lang="en-GB" sz="1400" dirty="0" err="1" smtClean="0"/>
              <a:t>fagocytoze</a:t>
            </a:r>
            <a:r>
              <a:rPr lang="en-GB" sz="1400" dirty="0" smtClean="0"/>
              <a:t>...</a:t>
            </a:r>
            <a:endParaRPr lang="en-GB" sz="1400" dirty="0"/>
          </a:p>
        </p:txBody>
      </p:sp>
      <p:sp>
        <p:nvSpPr>
          <p:cNvPr id="6" name="Obdélník 5"/>
          <p:cNvSpPr/>
          <p:nvPr/>
        </p:nvSpPr>
        <p:spPr>
          <a:xfrm>
            <a:off x="277268" y="3645024"/>
            <a:ext cx="4572000" cy="2031325"/>
          </a:xfrm>
          <a:prstGeom prst="rect">
            <a:avLst/>
          </a:prstGeom>
        </p:spPr>
        <p:txBody>
          <a:bodyPr>
            <a:spAutoFit/>
          </a:bodyPr>
          <a:lstStyle/>
          <a:p>
            <a:pPr marL="285750" indent="-285750">
              <a:buFont typeface="Arial" panose="020B0604020202020204" pitchFamily="34" charset="0"/>
              <a:buChar char="•"/>
            </a:pPr>
            <a:r>
              <a:rPr lang="en-GB" sz="1400" dirty="0" smtClean="0"/>
              <a:t>v </a:t>
            </a:r>
            <a:r>
              <a:rPr lang="en-GB" sz="1400" dirty="0" err="1" smtClean="0"/>
              <a:t>nich</a:t>
            </a:r>
            <a:r>
              <a:rPr lang="en-GB" sz="1400" dirty="0" smtClean="0"/>
              <a:t> </a:t>
            </a:r>
            <a:r>
              <a:rPr lang="en-GB" sz="1400" dirty="0" err="1" smtClean="0"/>
              <a:t>odpadní</a:t>
            </a:r>
            <a:r>
              <a:rPr lang="en-GB" sz="1400" dirty="0" smtClean="0"/>
              <a:t> </a:t>
            </a:r>
            <a:r>
              <a:rPr lang="en-GB" sz="1400" dirty="0" err="1" smtClean="0"/>
              <a:t>nebo</a:t>
            </a:r>
            <a:r>
              <a:rPr lang="en-GB" sz="1400" dirty="0" smtClean="0"/>
              <a:t> </a:t>
            </a:r>
            <a:r>
              <a:rPr lang="en-GB" sz="1400" dirty="0" err="1" smtClean="0"/>
              <a:t>zásobní</a:t>
            </a:r>
            <a:r>
              <a:rPr lang="en-GB" sz="1400" dirty="0" smtClean="0"/>
              <a:t> </a:t>
            </a:r>
            <a:r>
              <a:rPr lang="en-GB" sz="1400" dirty="0" err="1" smtClean="0"/>
              <a:t>látky</a:t>
            </a:r>
            <a:endParaRPr lang="cs-CZ" sz="1400" dirty="0" smtClean="0"/>
          </a:p>
          <a:p>
            <a:pPr marL="285750" indent="-285750">
              <a:buFont typeface="Arial" panose="020B0604020202020204" pitchFamily="34" charset="0"/>
              <a:buChar char="•"/>
            </a:pPr>
            <a:r>
              <a:rPr lang="en-GB" sz="1400" dirty="0" err="1"/>
              <a:t>polyhydroxyburát</a:t>
            </a:r>
            <a:r>
              <a:rPr lang="en-GB" sz="1400" dirty="0"/>
              <a:t> - </a:t>
            </a:r>
            <a:r>
              <a:rPr lang="en-GB" sz="1400" dirty="0" err="1"/>
              <a:t>vznik</a:t>
            </a:r>
            <a:r>
              <a:rPr lang="en-GB" sz="1400" dirty="0"/>
              <a:t> </a:t>
            </a:r>
            <a:r>
              <a:rPr lang="en-GB" sz="1400" dirty="0" err="1"/>
              <a:t>za</a:t>
            </a:r>
            <a:r>
              <a:rPr lang="en-GB" sz="1400" dirty="0"/>
              <a:t> </a:t>
            </a:r>
            <a:r>
              <a:rPr lang="en-GB" sz="1400" dirty="0" err="1"/>
              <a:t>nepříznivých</a:t>
            </a:r>
            <a:r>
              <a:rPr lang="en-GB" sz="1400" dirty="0"/>
              <a:t> </a:t>
            </a:r>
            <a:r>
              <a:rPr lang="en-GB" sz="1400" dirty="0" err="1"/>
              <a:t>podmínek</a:t>
            </a:r>
            <a:r>
              <a:rPr lang="en-GB" sz="1400" dirty="0"/>
              <a:t> - </a:t>
            </a:r>
            <a:r>
              <a:rPr lang="en-GB" sz="1400" dirty="0" err="1"/>
              <a:t>nedostatek</a:t>
            </a:r>
            <a:r>
              <a:rPr lang="en-GB" sz="1400" dirty="0"/>
              <a:t> </a:t>
            </a:r>
            <a:r>
              <a:rPr lang="en-GB" sz="1400" dirty="0" err="1"/>
              <a:t>živin</a:t>
            </a:r>
            <a:endParaRPr lang="en-GB" sz="1400" dirty="0"/>
          </a:p>
          <a:p>
            <a:endParaRPr lang="en-GB" sz="1400" dirty="0"/>
          </a:p>
          <a:p>
            <a:pPr marL="285750" indent="-285750">
              <a:buFont typeface="Arial" panose="020B0604020202020204" pitchFamily="34" charset="0"/>
              <a:buChar char="•"/>
            </a:pPr>
            <a:r>
              <a:rPr lang="en-GB" sz="1400" dirty="0" err="1"/>
              <a:t>Karboxyzomy</a:t>
            </a:r>
            <a:r>
              <a:rPr lang="en-GB" sz="1400" dirty="0"/>
              <a:t> - </a:t>
            </a:r>
            <a:r>
              <a:rPr lang="en-GB" sz="1400" dirty="0" err="1"/>
              <a:t>fixace</a:t>
            </a:r>
            <a:r>
              <a:rPr lang="en-GB" sz="1400" dirty="0"/>
              <a:t> </a:t>
            </a:r>
            <a:r>
              <a:rPr lang="en-GB" sz="1400" dirty="0" err="1"/>
              <a:t>uhlíku</a:t>
            </a:r>
            <a:endParaRPr lang="en-GB" sz="1400" dirty="0"/>
          </a:p>
          <a:p>
            <a:endParaRPr lang="en-GB" sz="1400" dirty="0" smtClean="0"/>
          </a:p>
          <a:p>
            <a:pPr marL="285750" indent="-285750">
              <a:buFont typeface="Arial" panose="020B0604020202020204" pitchFamily="34" charset="0"/>
              <a:buChar char="•"/>
            </a:pPr>
            <a:r>
              <a:rPr lang="en-GB" sz="1400" dirty="0" err="1" smtClean="0"/>
              <a:t>parasporální</a:t>
            </a:r>
            <a:r>
              <a:rPr lang="en-GB" sz="1400" dirty="0" smtClean="0"/>
              <a:t> </a:t>
            </a:r>
            <a:r>
              <a:rPr lang="en-GB" sz="1400" dirty="0" err="1" smtClean="0"/>
              <a:t>krystal</a:t>
            </a:r>
            <a:r>
              <a:rPr lang="en-GB" sz="1400" dirty="0" smtClean="0"/>
              <a:t> - </a:t>
            </a:r>
            <a:r>
              <a:rPr lang="en-GB" sz="1400" dirty="0" err="1" smtClean="0"/>
              <a:t>obsahuje</a:t>
            </a:r>
            <a:r>
              <a:rPr lang="en-GB" sz="1400" dirty="0" smtClean="0"/>
              <a:t> </a:t>
            </a:r>
            <a:r>
              <a:rPr lang="en-GB" sz="1400" dirty="0" err="1" smtClean="0"/>
              <a:t>endotoxiny</a:t>
            </a:r>
            <a:r>
              <a:rPr lang="en-GB" sz="1400" dirty="0" smtClean="0"/>
              <a:t> &gt; </a:t>
            </a:r>
            <a:r>
              <a:rPr lang="en-GB" sz="1400" dirty="0" err="1" smtClean="0"/>
              <a:t>působí</a:t>
            </a:r>
            <a:r>
              <a:rPr lang="en-GB" sz="1400" dirty="0" smtClean="0"/>
              <a:t> </a:t>
            </a:r>
            <a:r>
              <a:rPr lang="en-GB" sz="1400" dirty="0" err="1" smtClean="0"/>
              <a:t>proti</a:t>
            </a:r>
            <a:r>
              <a:rPr lang="en-GB" sz="1400" dirty="0" smtClean="0"/>
              <a:t> </a:t>
            </a:r>
            <a:r>
              <a:rPr lang="en-GB" sz="1400" dirty="0" err="1" smtClean="0"/>
              <a:t>hmyzu</a:t>
            </a:r>
            <a:r>
              <a:rPr lang="en-GB" sz="1400" dirty="0" smtClean="0"/>
              <a:t>...</a:t>
            </a:r>
            <a:r>
              <a:rPr lang="en-GB" sz="1400" dirty="0" err="1" smtClean="0"/>
              <a:t>má</a:t>
            </a:r>
            <a:r>
              <a:rPr lang="en-GB" sz="1400" dirty="0" smtClean="0"/>
              <a:t> </a:t>
            </a:r>
            <a:r>
              <a:rPr lang="en-GB" sz="1400" dirty="0" err="1" smtClean="0"/>
              <a:t>ho</a:t>
            </a:r>
            <a:r>
              <a:rPr lang="en-GB" sz="1400" dirty="0" smtClean="0"/>
              <a:t> </a:t>
            </a:r>
            <a:r>
              <a:rPr lang="en-GB" sz="1400" dirty="0" err="1" smtClean="0"/>
              <a:t>třeba</a:t>
            </a:r>
            <a:r>
              <a:rPr lang="en-GB" sz="1400" dirty="0" smtClean="0"/>
              <a:t> bacillus-</a:t>
            </a:r>
            <a:r>
              <a:rPr lang="en-GB" sz="1400" dirty="0" err="1" smtClean="0"/>
              <a:t>musi</a:t>
            </a:r>
            <a:r>
              <a:rPr lang="en-GB" sz="1400" dirty="0" smtClean="0"/>
              <a:t> se </a:t>
            </a:r>
            <a:r>
              <a:rPr lang="en-GB" sz="1400" dirty="0" err="1" smtClean="0"/>
              <a:t>dostat</a:t>
            </a:r>
            <a:r>
              <a:rPr lang="en-GB" sz="1400" dirty="0" smtClean="0"/>
              <a:t> do </a:t>
            </a:r>
            <a:r>
              <a:rPr lang="en-GB" sz="1400" dirty="0" err="1" smtClean="0"/>
              <a:t>střev</a:t>
            </a:r>
            <a:r>
              <a:rPr lang="en-GB" sz="1400" dirty="0" smtClean="0"/>
              <a:t>, </a:t>
            </a:r>
            <a:r>
              <a:rPr lang="en-GB" sz="1400" dirty="0" err="1" smtClean="0"/>
              <a:t>aktivují</a:t>
            </a:r>
            <a:r>
              <a:rPr lang="en-GB" sz="1400" dirty="0" smtClean="0"/>
              <a:t> se </a:t>
            </a:r>
            <a:r>
              <a:rPr lang="en-GB" sz="1400" dirty="0" err="1" smtClean="0"/>
              <a:t>endotoxiny</a:t>
            </a:r>
            <a:r>
              <a:rPr lang="en-GB" sz="1400" dirty="0" smtClean="0"/>
              <a:t> --&gt; </a:t>
            </a:r>
            <a:r>
              <a:rPr lang="en-GB" sz="1400" dirty="0" err="1" smtClean="0"/>
              <a:t>hmyz</a:t>
            </a:r>
            <a:r>
              <a:rPr lang="en-GB" sz="1400" dirty="0" smtClean="0"/>
              <a:t> </a:t>
            </a:r>
            <a:r>
              <a:rPr lang="en-GB" sz="1400" dirty="0" err="1" smtClean="0"/>
              <a:t>zemře</a:t>
            </a:r>
            <a:endParaRPr lang="en-GB" sz="1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9549" y="3645024"/>
            <a:ext cx="3575969" cy="2270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906978"/>
            <a:ext cx="2280575" cy="2020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Šipka dolů 1"/>
          <p:cNvSpPr/>
          <p:nvPr/>
        </p:nvSpPr>
        <p:spPr>
          <a:xfrm>
            <a:off x="971600" y="2928839"/>
            <a:ext cx="45719" cy="3561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Šipka doprava 7"/>
          <p:cNvSpPr/>
          <p:nvPr/>
        </p:nvSpPr>
        <p:spPr>
          <a:xfrm>
            <a:off x="2195736" y="2204864"/>
            <a:ext cx="367532"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0514252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1196752"/>
            <a:ext cx="8280920" cy="2663872"/>
          </a:xfrm>
        </p:spPr>
        <p:txBody>
          <a:bodyPr>
            <a:normAutofit/>
          </a:bodyPr>
          <a:lstStyle/>
          <a:p>
            <a:r>
              <a:rPr lang="en-GB" sz="1600" dirty="0" err="1"/>
              <a:t>Během</a:t>
            </a:r>
            <a:r>
              <a:rPr lang="en-GB" sz="1600" dirty="0"/>
              <a:t> </a:t>
            </a:r>
            <a:r>
              <a:rPr lang="en-GB" sz="1600" dirty="0" err="1"/>
              <a:t>evoluce</a:t>
            </a:r>
            <a:r>
              <a:rPr lang="en-GB" sz="1600" dirty="0"/>
              <a:t> se </a:t>
            </a:r>
            <a:r>
              <a:rPr lang="en-GB" sz="1600" dirty="0" err="1"/>
              <a:t>objevily</a:t>
            </a:r>
            <a:r>
              <a:rPr lang="en-GB" sz="1600" dirty="0"/>
              <a:t> </a:t>
            </a:r>
            <a:r>
              <a:rPr lang="en-GB" sz="1600" dirty="0" err="1" smtClean="0"/>
              <a:t>mnohonásobné</a:t>
            </a:r>
            <a:r>
              <a:rPr lang="cs-CZ" sz="1600" dirty="0"/>
              <a:t> </a:t>
            </a:r>
            <a:r>
              <a:rPr lang="en-GB" sz="1600" dirty="0" err="1" smtClean="0"/>
              <a:t>redukce</a:t>
            </a:r>
            <a:r>
              <a:rPr lang="en-GB" sz="1600" dirty="0" smtClean="0"/>
              <a:t> </a:t>
            </a:r>
            <a:r>
              <a:rPr lang="en-GB" sz="1600" dirty="0" err="1"/>
              <a:t>velikosti</a:t>
            </a:r>
            <a:r>
              <a:rPr lang="en-GB" sz="1600" dirty="0"/>
              <a:t> </a:t>
            </a:r>
            <a:r>
              <a:rPr lang="en-GB" sz="1600" dirty="0" err="1" smtClean="0"/>
              <a:t>genomu</a:t>
            </a:r>
            <a:endParaRPr lang="cs-CZ" sz="1600" dirty="0"/>
          </a:p>
          <a:p>
            <a:r>
              <a:rPr lang="en-GB" sz="1600" dirty="0" err="1" smtClean="0"/>
              <a:t>Pozměněn</a:t>
            </a:r>
            <a:r>
              <a:rPr lang="cs-CZ" sz="1600" dirty="0" smtClean="0"/>
              <a:t> </a:t>
            </a:r>
            <a:r>
              <a:rPr lang="en-GB" sz="1600" dirty="0" err="1" smtClean="0"/>
              <a:t>i</a:t>
            </a:r>
            <a:r>
              <a:rPr lang="en-GB" sz="1600" dirty="0" smtClean="0"/>
              <a:t> </a:t>
            </a:r>
            <a:r>
              <a:rPr lang="en-GB" sz="1600" dirty="0" err="1"/>
              <a:t>genetický</a:t>
            </a:r>
            <a:r>
              <a:rPr lang="en-GB" sz="1600" dirty="0"/>
              <a:t> </a:t>
            </a:r>
            <a:r>
              <a:rPr lang="en-GB" sz="1600" dirty="0" err="1" smtClean="0"/>
              <a:t>kód</a:t>
            </a:r>
            <a:endParaRPr lang="cs-CZ" sz="1600" dirty="0"/>
          </a:p>
          <a:p>
            <a:r>
              <a:rPr lang="en-GB" sz="1600" dirty="0" smtClean="0"/>
              <a:t>tempo </a:t>
            </a:r>
            <a:r>
              <a:rPr lang="en-GB" sz="1600" dirty="0" err="1"/>
              <a:t>evoluce</a:t>
            </a:r>
            <a:r>
              <a:rPr lang="en-GB" sz="1600" dirty="0"/>
              <a:t> </a:t>
            </a:r>
            <a:r>
              <a:rPr lang="en-GB" sz="1600" dirty="0" smtClean="0"/>
              <a:t>je </a:t>
            </a:r>
            <a:r>
              <a:rPr lang="en-GB" sz="1600" dirty="0" err="1" smtClean="0"/>
              <a:t>vysoké</a:t>
            </a:r>
            <a:endParaRPr lang="cs-CZ" sz="1600" dirty="0"/>
          </a:p>
          <a:p>
            <a:r>
              <a:rPr lang="en-GB" sz="1600" dirty="0" err="1" smtClean="0"/>
              <a:t>redukce</a:t>
            </a:r>
            <a:r>
              <a:rPr lang="en-GB" sz="1600" dirty="0" smtClean="0"/>
              <a:t> </a:t>
            </a:r>
            <a:r>
              <a:rPr lang="en-GB" sz="1600" dirty="0" err="1" smtClean="0"/>
              <a:t>velikosti</a:t>
            </a:r>
            <a:r>
              <a:rPr lang="cs-CZ" sz="1600" dirty="0"/>
              <a:t> </a:t>
            </a:r>
            <a:r>
              <a:rPr lang="en-GB" sz="1600" dirty="0" err="1" smtClean="0"/>
              <a:t>genomu</a:t>
            </a:r>
            <a:r>
              <a:rPr lang="en-GB" sz="1600" dirty="0" smtClean="0"/>
              <a:t> </a:t>
            </a:r>
            <a:r>
              <a:rPr lang="cs-CZ" sz="1600" dirty="0" smtClean="0"/>
              <a:t>-</a:t>
            </a:r>
            <a:r>
              <a:rPr lang="en-GB" sz="1600" dirty="0" smtClean="0"/>
              <a:t> </a:t>
            </a:r>
            <a:r>
              <a:rPr lang="en-GB" sz="1600" dirty="0" err="1"/>
              <a:t>evoluce</a:t>
            </a:r>
            <a:r>
              <a:rPr lang="en-GB" sz="1600" dirty="0"/>
              <a:t> </a:t>
            </a:r>
            <a:r>
              <a:rPr lang="en-GB" sz="1600" dirty="0" err="1"/>
              <a:t>Mollicutes</a:t>
            </a:r>
            <a:r>
              <a:rPr lang="en-GB" sz="1600" dirty="0"/>
              <a:t> </a:t>
            </a:r>
            <a:r>
              <a:rPr lang="en-GB" sz="1600" dirty="0" err="1"/>
              <a:t>na</a:t>
            </a:r>
            <a:r>
              <a:rPr lang="en-GB" sz="1600" dirty="0"/>
              <a:t> </a:t>
            </a:r>
            <a:r>
              <a:rPr lang="en-GB" sz="1600" dirty="0" err="1"/>
              <a:t>striktní</a:t>
            </a:r>
            <a:r>
              <a:rPr lang="en-GB" sz="1600" dirty="0"/>
              <a:t> </a:t>
            </a:r>
            <a:r>
              <a:rPr lang="en-GB" sz="1600" dirty="0" err="1" smtClean="0"/>
              <a:t>parazity</a:t>
            </a:r>
            <a:endParaRPr lang="en-GB" sz="1600" dirty="0"/>
          </a:p>
          <a:p>
            <a:r>
              <a:rPr lang="en-GB" sz="1600" dirty="0" err="1" smtClean="0"/>
              <a:t>velká</a:t>
            </a:r>
            <a:r>
              <a:rPr lang="en-GB" sz="1600" dirty="0" smtClean="0"/>
              <a:t> </a:t>
            </a:r>
            <a:r>
              <a:rPr lang="en-GB" sz="1600" dirty="0" err="1"/>
              <a:t>část</a:t>
            </a:r>
            <a:r>
              <a:rPr lang="en-GB" sz="1600" dirty="0"/>
              <a:t> </a:t>
            </a:r>
            <a:r>
              <a:rPr lang="en-GB" sz="1600" dirty="0" err="1"/>
              <a:t>metabolické</a:t>
            </a:r>
            <a:r>
              <a:rPr lang="en-GB" sz="1600" dirty="0"/>
              <a:t> </a:t>
            </a:r>
            <a:r>
              <a:rPr lang="en-GB" sz="1600" dirty="0" err="1"/>
              <a:t>mašinérie</a:t>
            </a:r>
            <a:r>
              <a:rPr lang="en-GB" sz="1600" dirty="0"/>
              <a:t> </a:t>
            </a:r>
            <a:r>
              <a:rPr lang="en-GB" sz="1600" dirty="0" err="1" smtClean="0"/>
              <a:t>zakrněla</a:t>
            </a:r>
            <a:endParaRPr lang="cs-CZ" sz="1600" dirty="0" smtClean="0"/>
          </a:p>
          <a:p>
            <a:endParaRPr lang="cs-CZ" sz="1600" b="1" dirty="0" smtClean="0"/>
          </a:p>
          <a:p>
            <a:endParaRPr lang="en-GB" sz="1600" dirty="0"/>
          </a:p>
        </p:txBody>
      </p:sp>
      <p:sp>
        <p:nvSpPr>
          <p:cNvPr id="4" name="Obdélník 3"/>
          <p:cNvSpPr/>
          <p:nvPr/>
        </p:nvSpPr>
        <p:spPr>
          <a:xfrm>
            <a:off x="453480" y="272157"/>
            <a:ext cx="8150968" cy="338554"/>
          </a:xfrm>
          <a:prstGeom prst="rect">
            <a:avLst/>
          </a:prstGeom>
        </p:spPr>
        <p:txBody>
          <a:bodyPr wrap="square">
            <a:spAutoFit/>
          </a:bodyPr>
          <a:lstStyle/>
          <a:p>
            <a:r>
              <a:rPr lang="en-US" sz="1600" dirty="0" err="1"/>
              <a:t>mykoplazmata</a:t>
            </a:r>
            <a:r>
              <a:rPr lang="en-US" sz="1600" dirty="0"/>
              <a:t> </a:t>
            </a:r>
            <a:r>
              <a:rPr lang="cs-CZ" sz="1600" dirty="0" smtClean="0"/>
              <a:t>-</a:t>
            </a:r>
            <a:r>
              <a:rPr lang="en-GB" sz="1600" dirty="0" err="1" smtClean="0"/>
              <a:t>nejmenší</a:t>
            </a:r>
            <a:r>
              <a:rPr lang="en-GB" sz="1600" dirty="0" smtClean="0"/>
              <a:t> </a:t>
            </a:r>
            <a:r>
              <a:rPr lang="en-GB" sz="1600" dirty="0" err="1"/>
              <a:t>známý</a:t>
            </a:r>
            <a:r>
              <a:rPr lang="en-GB" sz="1600" dirty="0"/>
              <a:t> </a:t>
            </a:r>
            <a:r>
              <a:rPr lang="en-GB" sz="1600" dirty="0" err="1" smtClean="0"/>
              <a:t>mikroorganismus</a:t>
            </a:r>
            <a:r>
              <a:rPr lang="cs-CZ" sz="1600" dirty="0"/>
              <a:t> </a:t>
            </a:r>
            <a:r>
              <a:rPr lang="en-GB" sz="1600" dirty="0" err="1" smtClean="0"/>
              <a:t>schopný</a:t>
            </a:r>
            <a:r>
              <a:rPr lang="en-GB" sz="1600" dirty="0" smtClean="0"/>
              <a:t> </a:t>
            </a:r>
            <a:r>
              <a:rPr lang="en-GB" sz="1600" dirty="0" err="1"/>
              <a:t>samostatného</a:t>
            </a:r>
            <a:r>
              <a:rPr lang="en-GB" sz="1600" dirty="0"/>
              <a:t> </a:t>
            </a:r>
            <a:r>
              <a:rPr lang="en-GB" sz="1600" dirty="0" err="1" smtClean="0"/>
              <a:t>života</a:t>
            </a:r>
            <a:endParaRPr lang="en-GB" sz="1600" dirty="0"/>
          </a:p>
        </p:txBody>
      </p:sp>
      <p:sp>
        <p:nvSpPr>
          <p:cNvPr id="6" name="Obdélník 5"/>
          <p:cNvSpPr/>
          <p:nvPr/>
        </p:nvSpPr>
        <p:spPr>
          <a:xfrm>
            <a:off x="2339752" y="6093296"/>
            <a:ext cx="2872518" cy="338554"/>
          </a:xfrm>
          <a:prstGeom prst="rect">
            <a:avLst/>
          </a:prstGeom>
        </p:spPr>
        <p:txBody>
          <a:bodyPr wrap="none">
            <a:spAutoFit/>
          </a:bodyPr>
          <a:lstStyle/>
          <a:p>
            <a:r>
              <a:rPr lang="en-GB" sz="1600" dirty="0" smtClean="0"/>
              <a:t>u </a:t>
            </a:r>
            <a:r>
              <a:rPr lang="en-GB" sz="1600" dirty="0" err="1" smtClean="0"/>
              <a:t>člověka</a:t>
            </a:r>
            <a:r>
              <a:rPr lang="en-GB" sz="1600" dirty="0" smtClean="0"/>
              <a:t> </a:t>
            </a:r>
            <a:r>
              <a:rPr lang="en-GB" sz="1600" dirty="0" err="1" smtClean="0"/>
              <a:t>izolovano</a:t>
            </a:r>
            <a:r>
              <a:rPr lang="en-GB" sz="1600" dirty="0" smtClean="0"/>
              <a:t> </a:t>
            </a:r>
            <a:r>
              <a:rPr lang="en-GB" sz="1600" dirty="0" err="1" smtClean="0"/>
              <a:t>asi</a:t>
            </a:r>
            <a:r>
              <a:rPr lang="en-GB" sz="1600" dirty="0" smtClean="0"/>
              <a:t> 11 </a:t>
            </a:r>
            <a:r>
              <a:rPr lang="en-GB" sz="1600" dirty="0" err="1" smtClean="0"/>
              <a:t>druhu</a:t>
            </a:r>
            <a:endParaRPr lang="en-GB" sz="16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3140968"/>
            <a:ext cx="3152775"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58538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23528" y="404664"/>
            <a:ext cx="8229600" cy="4525963"/>
          </a:xfrm>
        </p:spPr>
        <p:txBody>
          <a:bodyPr>
            <a:normAutofit/>
          </a:bodyPr>
          <a:lstStyle/>
          <a:p>
            <a:pPr marL="0" indent="0">
              <a:buNone/>
            </a:pPr>
            <a:r>
              <a:rPr lang="en-GB" sz="1600" b="1" i="1" dirty="0"/>
              <a:t>M. pneumoniae </a:t>
            </a:r>
            <a:r>
              <a:rPr lang="en-GB" sz="1600" dirty="0"/>
              <a:t>je </a:t>
            </a:r>
            <a:r>
              <a:rPr lang="en-GB" sz="1600" dirty="0" err="1"/>
              <a:t>nejvýznamnějším</a:t>
            </a:r>
            <a:endParaRPr lang="en-GB" sz="1600" dirty="0"/>
          </a:p>
          <a:p>
            <a:r>
              <a:rPr lang="en-GB" sz="1600" dirty="0" err="1"/>
              <a:t>patogenem</a:t>
            </a:r>
            <a:r>
              <a:rPr lang="en-GB" sz="1600" dirty="0"/>
              <a:t> </a:t>
            </a:r>
            <a:r>
              <a:rPr lang="en-GB" sz="1600" dirty="0" err="1"/>
              <a:t>lidského</a:t>
            </a:r>
            <a:r>
              <a:rPr lang="en-GB" sz="1600" dirty="0"/>
              <a:t> </a:t>
            </a:r>
            <a:r>
              <a:rPr lang="en-GB" sz="1600" dirty="0" err="1"/>
              <a:t>respiračního</a:t>
            </a:r>
            <a:r>
              <a:rPr lang="en-GB" sz="1600" dirty="0"/>
              <a:t> </a:t>
            </a:r>
            <a:r>
              <a:rPr lang="en-GB" sz="1600" dirty="0" err="1"/>
              <a:t>systému</a:t>
            </a:r>
            <a:endParaRPr lang="en-GB" sz="1600" dirty="0"/>
          </a:p>
          <a:p>
            <a:r>
              <a:rPr lang="en-GB" sz="1600" dirty="0"/>
              <a:t>(</a:t>
            </a:r>
            <a:r>
              <a:rPr lang="en-GB" sz="1600" dirty="0" err="1"/>
              <a:t>faryngitis</a:t>
            </a:r>
            <a:r>
              <a:rPr lang="en-GB" sz="1600" dirty="0"/>
              <a:t>, </a:t>
            </a:r>
            <a:r>
              <a:rPr lang="en-GB" sz="1600" dirty="0" err="1"/>
              <a:t>tracheobronchitis</a:t>
            </a:r>
            <a:r>
              <a:rPr lang="en-GB" sz="1600" dirty="0"/>
              <a:t>, bronchitis,</a:t>
            </a:r>
          </a:p>
          <a:p>
            <a:r>
              <a:rPr lang="en-GB" sz="1600" dirty="0"/>
              <a:t>bronchiolitis, pneumoniae, pneumonitis,</a:t>
            </a:r>
          </a:p>
          <a:p>
            <a:r>
              <a:rPr lang="en-GB" sz="1600" dirty="0"/>
              <a:t>otitis </a:t>
            </a:r>
            <a:r>
              <a:rPr lang="en-GB" sz="1600" dirty="0" err="1"/>
              <a:t>acuta</a:t>
            </a:r>
            <a:r>
              <a:rPr lang="en-GB" sz="1600" dirty="0"/>
              <a:t>, </a:t>
            </a:r>
            <a:r>
              <a:rPr lang="en-GB" sz="1600" dirty="0" err="1"/>
              <a:t>bulózní</a:t>
            </a:r>
            <a:r>
              <a:rPr lang="en-GB" sz="1600" dirty="0"/>
              <a:t> </a:t>
            </a:r>
            <a:r>
              <a:rPr lang="en-GB" sz="1600" dirty="0" err="1"/>
              <a:t>hemorrhagická</a:t>
            </a:r>
            <a:endParaRPr lang="en-GB" sz="1600" dirty="0"/>
          </a:p>
          <a:p>
            <a:r>
              <a:rPr lang="en-GB" sz="1600" dirty="0" err="1"/>
              <a:t>myringitis</a:t>
            </a:r>
            <a:r>
              <a:rPr lang="en-GB" sz="1600" dirty="0" smtClean="0"/>
              <a:t>)</a:t>
            </a:r>
            <a:endParaRPr lang="cs-CZ" sz="1600" dirty="0" smtClean="0"/>
          </a:p>
          <a:p>
            <a:r>
              <a:rPr lang="en-US" sz="1600" dirty="0" err="1"/>
              <a:t>detekuje</a:t>
            </a:r>
            <a:r>
              <a:rPr lang="en-US" sz="1600" dirty="0"/>
              <a:t> se </a:t>
            </a:r>
            <a:r>
              <a:rPr lang="en-US" sz="1600" dirty="0" err="1"/>
              <a:t>serologicky</a:t>
            </a:r>
            <a:r>
              <a:rPr lang="en-US" sz="1600" dirty="0"/>
              <a:t> - </a:t>
            </a:r>
            <a:r>
              <a:rPr lang="en-US" sz="1600" dirty="0" err="1"/>
              <a:t>pritomnost</a:t>
            </a:r>
            <a:r>
              <a:rPr lang="en-US" sz="1600" dirty="0"/>
              <a:t> </a:t>
            </a:r>
            <a:r>
              <a:rPr lang="en-US" sz="1600" dirty="0" err="1" smtClean="0"/>
              <a:t>protilatek</a:t>
            </a:r>
            <a:endParaRPr lang="cs-CZ" sz="1600" dirty="0" smtClean="0"/>
          </a:p>
          <a:p>
            <a:endParaRPr lang="cs-CZ" sz="1600" dirty="0"/>
          </a:p>
          <a:p>
            <a:pPr marL="0" indent="0">
              <a:buNone/>
            </a:pPr>
            <a:r>
              <a:rPr lang="en-GB" sz="1600" b="1" i="1" dirty="0"/>
              <a:t>M. </a:t>
            </a:r>
            <a:r>
              <a:rPr lang="en-GB" sz="1600" b="1" i="1" dirty="0" err="1"/>
              <a:t>hominis</a:t>
            </a:r>
            <a:r>
              <a:rPr lang="en-GB" sz="1600" b="1" i="1" dirty="0"/>
              <a:t> </a:t>
            </a:r>
            <a:r>
              <a:rPr lang="en-GB" sz="1600" dirty="0" err="1"/>
              <a:t>vyvolává</a:t>
            </a:r>
            <a:r>
              <a:rPr lang="en-GB" sz="1600" dirty="0"/>
              <a:t> </a:t>
            </a:r>
            <a:r>
              <a:rPr lang="en-GB" sz="1600" dirty="0" err="1"/>
              <a:t>např</a:t>
            </a:r>
            <a:r>
              <a:rPr lang="en-GB" sz="1600" dirty="0"/>
              <a:t>. </a:t>
            </a:r>
            <a:r>
              <a:rPr lang="en-GB" sz="1600" dirty="0" err="1"/>
              <a:t>lidskou</a:t>
            </a:r>
            <a:r>
              <a:rPr lang="en-GB" sz="1600" dirty="0"/>
              <a:t> </a:t>
            </a:r>
            <a:r>
              <a:rPr lang="en-GB" sz="1600" dirty="0" err="1"/>
              <a:t>primární</a:t>
            </a:r>
            <a:r>
              <a:rPr lang="en-GB" sz="1600" dirty="0"/>
              <a:t> </a:t>
            </a:r>
            <a:r>
              <a:rPr lang="en-GB" sz="1600" dirty="0" err="1"/>
              <a:t>atypickou</a:t>
            </a:r>
            <a:r>
              <a:rPr lang="en-GB" sz="1600" dirty="0"/>
              <a:t> </a:t>
            </a:r>
            <a:r>
              <a:rPr lang="en-GB" sz="1600" dirty="0" err="1" smtClean="0"/>
              <a:t>pneumonii</a:t>
            </a:r>
            <a:endParaRPr lang="cs-CZ" sz="1600" dirty="0" smtClean="0"/>
          </a:p>
          <a:p>
            <a:r>
              <a:rPr lang="en-US" sz="1600" dirty="0" err="1"/>
              <a:t>urogenitalni</a:t>
            </a:r>
            <a:r>
              <a:rPr lang="en-US" sz="1600" dirty="0"/>
              <a:t> </a:t>
            </a:r>
            <a:r>
              <a:rPr lang="en-US" sz="1600" dirty="0" err="1"/>
              <a:t>trakt</a:t>
            </a:r>
            <a:r>
              <a:rPr lang="en-US" sz="1600" dirty="0"/>
              <a:t> u </a:t>
            </a:r>
            <a:r>
              <a:rPr lang="en-US" sz="1600" dirty="0" err="1"/>
              <a:t>zen-zavazne</a:t>
            </a:r>
            <a:r>
              <a:rPr lang="en-US" sz="1600" dirty="0"/>
              <a:t> </a:t>
            </a:r>
            <a:r>
              <a:rPr lang="en-US" sz="1600" dirty="0" err="1"/>
              <a:t>oporodni</a:t>
            </a:r>
            <a:r>
              <a:rPr lang="en-US" sz="1600" dirty="0"/>
              <a:t> a </a:t>
            </a:r>
            <a:r>
              <a:rPr lang="en-US" sz="1600" dirty="0" err="1"/>
              <a:t>opotratove</a:t>
            </a:r>
            <a:r>
              <a:rPr lang="en-US" sz="1600" dirty="0"/>
              <a:t> </a:t>
            </a:r>
            <a:r>
              <a:rPr lang="en-US" sz="1600" dirty="0" err="1"/>
              <a:t>horecky</a:t>
            </a:r>
            <a:r>
              <a:rPr lang="en-US" sz="1600" dirty="0"/>
              <a:t>, </a:t>
            </a:r>
            <a:r>
              <a:rPr lang="en-US" sz="1600" dirty="0" err="1"/>
              <a:t>poskozeni</a:t>
            </a:r>
            <a:r>
              <a:rPr lang="en-US" sz="1600" dirty="0"/>
              <a:t> </a:t>
            </a:r>
            <a:r>
              <a:rPr lang="en-US" sz="1600" dirty="0" err="1"/>
              <a:t>plodu</a:t>
            </a:r>
            <a:r>
              <a:rPr lang="en-US" sz="1600" dirty="0"/>
              <a:t>, </a:t>
            </a:r>
            <a:r>
              <a:rPr lang="en-US" sz="1600" dirty="0" err="1"/>
              <a:t>zevni</a:t>
            </a:r>
            <a:r>
              <a:rPr lang="en-US" sz="1600" dirty="0"/>
              <a:t> </a:t>
            </a:r>
            <a:r>
              <a:rPr lang="en-US" sz="1600" dirty="0" smtClean="0"/>
              <a:t>genital-</a:t>
            </a:r>
            <a:r>
              <a:rPr lang="en-US" sz="1600" dirty="0" err="1" smtClean="0"/>
              <a:t>loziska</a:t>
            </a:r>
            <a:endParaRPr lang="cs-CZ" sz="1600" dirty="0" smtClean="0"/>
          </a:p>
          <a:p>
            <a:r>
              <a:rPr lang="en-US" sz="1600" dirty="0" err="1" smtClean="0"/>
              <a:t>Zacina</a:t>
            </a:r>
            <a:r>
              <a:rPr lang="en-US" sz="1600" dirty="0" smtClean="0"/>
              <a:t> </a:t>
            </a:r>
            <a:r>
              <a:rPr lang="en-US" sz="1600" dirty="0" err="1"/>
              <a:t>byt</a:t>
            </a:r>
            <a:r>
              <a:rPr lang="en-US" sz="1600" dirty="0"/>
              <a:t> </a:t>
            </a:r>
            <a:r>
              <a:rPr lang="en-US" sz="1600" dirty="0" err="1"/>
              <a:t>rezistenti</a:t>
            </a:r>
            <a:r>
              <a:rPr lang="en-US" sz="1600" dirty="0"/>
              <a:t> </a:t>
            </a:r>
            <a:r>
              <a:rPr lang="en-US" sz="1600" dirty="0" err="1"/>
              <a:t>vuci</a:t>
            </a:r>
            <a:r>
              <a:rPr lang="en-US" sz="1600" dirty="0"/>
              <a:t> </a:t>
            </a:r>
            <a:r>
              <a:rPr lang="en-US" sz="1600" dirty="0" err="1"/>
              <a:t>erytromycinu</a:t>
            </a:r>
            <a:r>
              <a:rPr lang="en-US" sz="1600" dirty="0"/>
              <a:t> (ATB)!!!!!!!!</a:t>
            </a:r>
          </a:p>
          <a:p>
            <a:endParaRPr lang="en-GB" sz="1600" dirty="0"/>
          </a:p>
          <a:p>
            <a:r>
              <a:rPr lang="en-GB" sz="1600" i="1" dirty="0" smtClean="0"/>
              <a:t>M</a:t>
            </a:r>
            <a:r>
              <a:rPr lang="en-GB" sz="1600" i="1" dirty="0"/>
              <a:t>. </a:t>
            </a:r>
            <a:r>
              <a:rPr lang="en-GB" sz="1600" i="1" dirty="0" err="1"/>
              <a:t>genitalium</a:t>
            </a:r>
            <a:r>
              <a:rPr lang="en-GB" sz="1600" i="1" dirty="0"/>
              <a:t>, M. </a:t>
            </a:r>
            <a:r>
              <a:rPr lang="en-GB" sz="1600" i="1" dirty="0" err="1" smtClean="0"/>
              <a:t>urealyticum</a:t>
            </a:r>
            <a:endParaRPr lang="cs-CZ" sz="1600" i="1" dirty="0" smtClean="0"/>
          </a:p>
          <a:p>
            <a:endParaRPr lang="cs-CZ" sz="1600" i="1" dirty="0"/>
          </a:p>
          <a:p>
            <a:endParaRPr lang="en-GB" sz="16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3645024"/>
            <a:ext cx="3341687" cy="308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467544" y="5832207"/>
            <a:ext cx="4572000" cy="738664"/>
          </a:xfrm>
          <a:prstGeom prst="rect">
            <a:avLst/>
          </a:prstGeom>
        </p:spPr>
        <p:txBody>
          <a:bodyPr>
            <a:spAutoFit/>
          </a:bodyPr>
          <a:lstStyle/>
          <a:p>
            <a:pPr lvl="0"/>
            <a:r>
              <a:rPr lang="en-GB" sz="1400" dirty="0">
                <a:solidFill>
                  <a:prstClr val="black"/>
                </a:solidFill>
              </a:rPr>
              <a:t>Mycobacterium tuberculosis – </a:t>
            </a:r>
            <a:r>
              <a:rPr lang="en-GB" sz="1400" dirty="0" err="1">
                <a:solidFill>
                  <a:prstClr val="black"/>
                </a:solidFill>
              </a:rPr>
              <a:t>patogen</a:t>
            </a:r>
            <a:r>
              <a:rPr lang="en-GB" sz="1400" dirty="0">
                <a:solidFill>
                  <a:prstClr val="black"/>
                </a:solidFill>
              </a:rPr>
              <a:t> </a:t>
            </a:r>
            <a:r>
              <a:rPr lang="en-GB" sz="1400" dirty="0" err="1">
                <a:solidFill>
                  <a:prstClr val="black"/>
                </a:solidFill>
              </a:rPr>
              <a:t>člověka</a:t>
            </a:r>
            <a:endParaRPr lang="en-GB" sz="1400" dirty="0">
              <a:solidFill>
                <a:prstClr val="black"/>
              </a:solidFill>
            </a:endParaRPr>
          </a:p>
          <a:p>
            <a:pPr lvl="0"/>
            <a:r>
              <a:rPr lang="en-GB" sz="1400" dirty="0">
                <a:solidFill>
                  <a:prstClr val="black"/>
                </a:solidFill>
              </a:rPr>
              <a:t>Mycobacterium </a:t>
            </a:r>
            <a:r>
              <a:rPr lang="en-GB" sz="1400" dirty="0" err="1">
                <a:solidFill>
                  <a:prstClr val="black"/>
                </a:solidFill>
              </a:rPr>
              <a:t>africanum</a:t>
            </a:r>
            <a:r>
              <a:rPr lang="en-GB" sz="1400" dirty="0">
                <a:solidFill>
                  <a:prstClr val="black"/>
                </a:solidFill>
              </a:rPr>
              <a:t> – </a:t>
            </a:r>
            <a:r>
              <a:rPr lang="en-GB" sz="1400" dirty="0" err="1">
                <a:solidFill>
                  <a:prstClr val="black"/>
                </a:solidFill>
              </a:rPr>
              <a:t>patogen</a:t>
            </a:r>
            <a:r>
              <a:rPr lang="en-GB" sz="1400" dirty="0">
                <a:solidFill>
                  <a:prstClr val="black"/>
                </a:solidFill>
              </a:rPr>
              <a:t> </a:t>
            </a:r>
            <a:r>
              <a:rPr lang="en-GB" sz="1400" dirty="0" err="1">
                <a:solidFill>
                  <a:prstClr val="black"/>
                </a:solidFill>
              </a:rPr>
              <a:t>člověka</a:t>
            </a:r>
            <a:endParaRPr lang="en-GB" sz="1400" dirty="0">
              <a:solidFill>
                <a:prstClr val="black"/>
              </a:solidFill>
            </a:endParaRPr>
          </a:p>
          <a:p>
            <a:pPr lvl="0"/>
            <a:r>
              <a:rPr lang="en-GB" sz="1400" dirty="0">
                <a:solidFill>
                  <a:prstClr val="black"/>
                </a:solidFill>
              </a:rPr>
              <a:t>Mycobacterium </a:t>
            </a:r>
            <a:r>
              <a:rPr lang="en-GB" sz="1400" dirty="0" err="1">
                <a:solidFill>
                  <a:prstClr val="black"/>
                </a:solidFill>
              </a:rPr>
              <a:t>bovis</a:t>
            </a:r>
            <a:r>
              <a:rPr lang="en-GB" sz="1400" dirty="0">
                <a:solidFill>
                  <a:prstClr val="black"/>
                </a:solidFill>
              </a:rPr>
              <a:t> - </a:t>
            </a:r>
            <a:r>
              <a:rPr lang="en-GB" sz="1400" dirty="0" err="1">
                <a:solidFill>
                  <a:prstClr val="black"/>
                </a:solidFill>
              </a:rPr>
              <a:t>patogen</a:t>
            </a:r>
            <a:r>
              <a:rPr lang="en-GB" sz="1400" dirty="0">
                <a:solidFill>
                  <a:prstClr val="black"/>
                </a:solidFill>
              </a:rPr>
              <a:t> </a:t>
            </a:r>
            <a:r>
              <a:rPr lang="en-GB" sz="1400" dirty="0" err="1">
                <a:solidFill>
                  <a:prstClr val="black"/>
                </a:solidFill>
              </a:rPr>
              <a:t>skotu</a:t>
            </a:r>
            <a:r>
              <a:rPr lang="en-GB" sz="1400" dirty="0">
                <a:solidFill>
                  <a:prstClr val="black"/>
                </a:solidFill>
              </a:rPr>
              <a:t> </a:t>
            </a:r>
            <a:r>
              <a:rPr lang="en-GB" sz="1400" dirty="0" err="1">
                <a:solidFill>
                  <a:prstClr val="black"/>
                </a:solidFill>
              </a:rPr>
              <a:t>i</a:t>
            </a:r>
            <a:r>
              <a:rPr lang="en-GB" sz="1400" dirty="0">
                <a:solidFill>
                  <a:prstClr val="black"/>
                </a:solidFill>
              </a:rPr>
              <a:t> </a:t>
            </a:r>
            <a:r>
              <a:rPr lang="en-GB" sz="1400" dirty="0" err="1">
                <a:solidFill>
                  <a:prstClr val="black"/>
                </a:solidFill>
              </a:rPr>
              <a:t>člověka</a:t>
            </a:r>
            <a:endParaRPr lang="en-GB" sz="1400" dirty="0">
              <a:solidFill>
                <a:prstClr val="black"/>
              </a:solidFill>
            </a:endParaRPr>
          </a:p>
        </p:txBody>
      </p:sp>
    </p:spTree>
    <p:extLst>
      <p:ext uri="{BB962C8B-B14F-4D97-AF65-F5344CB8AC3E}">
        <p14:creationId xmlns:p14="http://schemas.microsoft.com/office/powerpoint/2010/main" val="27377459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332656"/>
            <a:ext cx="8229600" cy="6264696"/>
          </a:xfrm>
        </p:spPr>
        <p:txBody>
          <a:bodyPr>
            <a:normAutofit/>
          </a:bodyPr>
          <a:lstStyle/>
          <a:p>
            <a:pPr marL="0" indent="0">
              <a:buNone/>
            </a:pPr>
            <a:r>
              <a:rPr lang="en-US" sz="1600" b="1" dirty="0"/>
              <a:t>Mycobacterium </a:t>
            </a:r>
            <a:r>
              <a:rPr lang="cs-CZ" sz="1600" b="1" dirty="0" smtClean="0"/>
              <a:t>-</a:t>
            </a:r>
            <a:r>
              <a:rPr lang="en-US" sz="1600" b="1" dirty="0" smtClean="0"/>
              <a:t> </a:t>
            </a:r>
            <a:r>
              <a:rPr lang="en-GB" sz="1600" b="1" dirty="0" err="1" smtClean="0"/>
              <a:t>Acidoresistentní</a:t>
            </a:r>
            <a:r>
              <a:rPr lang="en-GB" sz="1600" b="1" dirty="0" smtClean="0"/>
              <a:t> </a:t>
            </a:r>
            <a:r>
              <a:rPr lang="en-GB" sz="1600" b="1" dirty="0" err="1" smtClean="0"/>
              <a:t>bakterie</a:t>
            </a:r>
            <a:endParaRPr lang="en-GB" sz="1600" b="1" dirty="0" smtClean="0"/>
          </a:p>
          <a:p>
            <a:r>
              <a:rPr lang="en-US" sz="1600" dirty="0" err="1" smtClean="0"/>
              <a:t>nebarvitelne</a:t>
            </a:r>
            <a:r>
              <a:rPr lang="en-US" sz="1600" dirty="0" smtClean="0"/>
              <a:t> </a:t>
            </a:r>
            <a:r>
              <a:rPr lang="en-US" sz="1600" dirty="0" err="1" smtClean="0"/>
              <a:t>Gramem</a:t>
            </a:r>
            <a:r>
              <a:rPr lang="en-US" sz="1600" dirty="0" smtClean="0"/>
              <a:t>!!!</a:t>
            </a:r>
            <a:endParaRPr lang="cs-CZ" sz="1600" dirty="0" smtClean="0"/>
          </a:p>
          <a:p>
            <a:r>
              <a:rPr lang="en-US" sz="1600" dirty="0" smtClean="0"/>
              <a:t>proto </a:t>
            </a:r>
            <a:r>
              <a:rPr lang="en-US" sz="1600" dirty="0" err="1" smtClean="0"/>
              <a:t>unikalo</a:t>
            </a:r>
            <a:r>
              <a:rPr lang="en-US" sz="1600" dirty="0" smtClean="0"/>
              <a:t> Mycobacterium </a:t>
            </a:r>
            <a:r>
              <a:rPr lang="en-US" sz="1600" dirty="0" smtClean="0"/>
              <a:t>tuberculosis</a:t>
            </a:r>
            <a:endParaRPr lang="en-US" sz="1600" dirty="0" smtClean="0"/>
          </a:p>
          <a:p>
            <a:r>
              <a:rPr lang="en-US" sz="1600" dirty="0" err="1" smtClean="0"/>
              <a:t>barvi</a:t>
            </a:r>
            <a:r>
              <a:rPr lang="en-US" sz="1600" dirty="0" smtClean="0"/>
              <a:t> se </a:t>
            </a:r>
            <a:r>
              <a:rPr lang="en-US" sz="1600" dirty="0" err="1" smtClean="0"/>
              <a:t>specialnim</a:t>
            </a:r>
            <a:r>
              <a:rPr lang="en-US" sz="1600" dirty="0" smtClean="0"/>
              <a:t> </a:t>
            </a:r>
            <a:r>
              <a:rPr lang="en-US" sz="1600" dirty="0" err="1" smtClean="0"/>
              <a:t>acidorezistentnim</a:t>
            </a:r>
            <a:r>
              <a:rPr lang="en-US" sz="1600" dirty="0" smtClean="0"/>
              <a:t> </a:t>
            </a:r>
            <a:r>
              <a:rPr lang="en-US" sz="1600" dirty="0" err="1" smtClean="0"/>
              <a:t>barvenim</a:t>
            </a:r>
            <a:endParaRPr lang="en-US" sz="1600" dirty="0" smtClean="0"/>
          </a:p>
          <a:p>
            <a:endParaRPr lang="en-US" sz="1600" dirty="0" smtClean="0"/>
          </a:p>
          <a:p>
            <a:r>
              <a:rPr lang="en-US" sz="1600" dirty="0" err="1" smtClean="0"/>
              <a:t>toto</a:t>
            </a:r>
            <a:r>
              <a:rPr lang="en-US" sz="1600" dirty="0" smtClean="0"/>
              <a:t> </a:t>
            </a:r>
            <a:r>
              <a:rPr lang="en-US" sz="1600" dirty="0" err="1" smtClean="0"/>
              <a:t>barveni</a:t>
            </a:r>
            <a:r>
              <a:rPr lang="en-US" sz="1600" dirty="0" smtClean="0"/>
              <a:t> </a:t>
            </a:r>
            <a:r>
              <a:rPr lang="en-US" sz="1600" dirty="0" smtClean="0"/>
              <a:t>se</a:t>
            </a:r>
            <a:r>
              <a:rPr lang="cs-CZ" sz="1600" dirty="0" smtClean="0"/>
              <a:t> </a:t>
            </a:r>
            <a:r>
              <a:rPr lang="en-US" sz="1600" dirty="0" err="1" smtClean="0"/>
              <a:t>pouziva</a:t>
            </a:r>
            <a:r>
              <a:rPr lang="en-US" sz="1600" dirty="0" smtClean="0"/>
              <a:t>, ale </a:t>
            </a:r>
            <a:r>
              <a:rPr lang="en-US" sz="1600" dirty="0" err="1" smtClean="0"/>
              <a:t>castejsi</a:t>
            </a:r>
            <a:r>
              <a:rPr lang="en-US" sz="1600" dirty="0" smtClean="0"/>
              <a:t> je </a:t>
            </a:r>
            <a:r>
              <a:rPr lang="en-US" sz="1600" dirty="0" err="1" smtClean="0"/>
              <a:t>molekularni</a:t>
            </a:r>
            <a:r>
              <a:rPr lang="en-US" sz="1600" dirty="0" smtClean="0"/>
              <a:t> </a:t>
            </a:r>
            <a:r>
              <a:rPr lang="en-US" sz="1600" dirty="0" err="1" smtClean="0"/>
              <a:t>zjistovani</a:t>
            </a:r>
            <a:endParaRPr lang="cs-CZ" sz="1600" dirty="0" smtClean="0"/>
          </a:p>
          <a:p>
            <a:endParaRPr lang="cs-CZ" sz="1600" dirty="0"/>
          </a:p>
          <a:p>
            <a:pPr marL="0" indent="0">
              <a:buNone/>
            </a:pPr>
            <a:r>
              <a:rPr lang="en-GB" sz="1600" b="1" dirty="0" err="1"/>
              <a:t>Hydrofobní</a:t>
            </a:r>
            <a:r>
              <a:rPr lang="en-GB" sz="1600" b="1" dirty="0"/>
              <a:t> </a:t>
            </a:r>
            <a:r>
              <a:rPr lang="en-GB" sz="1600" b="1" dirty="0" err="1"/>
              <a:t>buněčná</a:t>
            </a:r>
            <a:r>
              <a:rPr lang="en-GB" sz="1600" b="1" dirty="0"/>
              <a:t> </a:t>
            </a:r>
            <a:r>
              <a:rPr lang="en-GB" sz="1600" b="1" dirty="0" err="1"/>
              <a:t>stěna</a:t>
            </a:r>
            <a:endParaRPr lang="en-GB" sz="1600" b="1" dirty="0"/>
          </a:p>
          <a:p>
            <a:r>
              <a:rPr lang="en-GB" sz="1600" dirty="0" err="1"/>
              <a:t>problém</a:t>
            </a:r>
            <a:r>
              <a:rPr lang="en-GB" sz="1600" dirty="0"/>
              <a:t> s </a:t>
            </a:r>
            <a:r>
              <a:rPr lang="en-GB" sz="1600" dirty="0" err="1"/>
              <a:t>transportem</a:t>
            </a:r>
            <a:r>
              <a:rPr lang="en-GB" sz="1600" dirty="0"/>
              <a:t> Fe</a:t>
            </a:r>
          </a:p>
          <a:p>
            <a:r>
              <a:rPr lang="en-GB" sz="1600" dirty="0" err="1"/>
              <a:t>siderofory</a:t>
            </a:r>
            <a:r>
              <a:rPr lang="en-GB" sz="1600" dirty="0"/>
              <a:t> – </a:t>
            </a:r>
            <a:r>
              <a:rPr lang="en-GB" sz="1600" dirty="0" err="1"/>
              <a:t>chelatizují</a:t>
            </a:r>
            <a:r>
              <a:rPr lang="en-GB" sz="1600" dirty="0"/>
              <a:t> Fe - </a:t>
            </a:r>
            <a:r>
              <a:rPr lang="en-GB" sz="1600" dirty="0" err="1"/>
              <a:t>exocheliny</a:t>
            </a:r>
            <a:r>
              <a:rPr lang="en-GB" sz="1600" dirty="0"/>
              <a:t> – </a:t>
            </a:r>
            <a:r>
              <a:rPr lang="en-GB" sz="1600" dirty="0" err="1"/>
              <a:t>extracelulární</a:t>
            </a:r>
            <a:endParaRPr lang="en-GB" sz="1600" dirty="0"/>
          </a:p>
          <a:p>
            <a:r>
              <a:rPr lang="en-GB" sz="1600" dirty="0" err="1" smtClean="0"/>
              <a:t>mykobaktiny</a:t>
            </a:r>
            <a:r>
              <a:rPr lang="en-GB" sz="1600" dirty="0" smtClean="0"/>
              <a:t> </a:t>
            </a:r>
            <a:r>
              <a:rPr lang="en-GB" sz="1600" dirty="0"/>
              <a:t>– </a:t>
            </a:r>
            <a:r>
              <a:rPr lang="en-GB" sz="1600" dirty="0" err="1"/>
              <a:t>uvnitř</a:t>
            </a:r>
            <a:r>
              <a:rPr lang="en-GB" sz="1600" dirty="0"/>
              <a:t> </a:t>
            </a:r>
            <a:r>
              <a:rPr lang="en-GB" sz="1600" dirty="0" err="1"/>
              <a:t>buňky</a:t>
            </a:r>
            <a:endParaRPr lang="cs-CZ" sz="1600" dirty="0"/>
          </a:p>
          <a:p>
            <a:endParaRPr lang="en-GB" sz="1600" dirty="0"/>
          </a:p>
          <a:p>
            <a:pPr marL="0" indent="0">
              <a:buNone/>
            </a:pPr>
            <a:r>
              <a:rPr lang="en-GB" sz="1600" b="1" dirty="0" err="1"/>
              <a:t>Pomalý</a:t>
            </a:r>
            <a:r>
              <a:rPr lang="en-GB" sz="1600" b="1" dirty="0"/>
              <a:t> </a:t>
            </a:r>
            <a:r>
              <a:rPr lang="en-GB" sz="1600" b="1" dirty="0" err="1"/>
              <a:t>růst</a:t>
            </a:r>
            <a:r>
              <a:rPr lang="en-GB" sz="1600" b="1" dirty="0"/>
              <a:t> </a:t>
            </a:r>
            <a:r>
              <a:rPr lang="en-GB" sz="1600" dirty="0"/>
              <a:t>– 3-9 </a:t>
            </a:r>
            <a:r>
              <a:rPr lang="en-GB" sz="1600" dirty="0" err="1"/>
              <a:t>týdnů</a:t>
            </a:r>
            <a:endParaRPr lang="en-GB" sz="1600" dirty="0"/>
          </a:p>
          <a:p>
            <a:r>
              <a:rPr lang="en-GB" sz="1600" dirty="0" err="1"/>
              <a:t>zpomalení</a:t>
            </a:r>
            <a:r>
              <a:rPr lang="en-GB" sz="1600" dirty="0"/>
              <a:t> </a:t>
            </a:r>
            <a:r>
              <a:rPr lang="en-GB" sz="1600" dirty="0" err="1"/>
              <a:t>transportu</a:t>
            </a:r>
            <a:r>
              <a:rPr lang="en-GB" sz="1600" dirty="0"/>
              <a:t> </a:t>
            </a:r>
            <a:r>
              <a:rPr lang="en-GB" sz="1600" dirty="0" err="1"/>
              <a:t>přes</a:t>
            </a:r>
            <a:r>
              <a:rPr lang="en-GB" sz="1600" dirty="0"/>
              <a:t> </a:t>
            </a:r>
            <a:r>
              <a:rPr lang="en-GB" sz="1600" dirty="0" err="1"/>
              <a:t>hydrofobní</a:t>
            </a:r>
            <a:r>
              <a:rPr lang="en-GB" sz="1600" dirty="0"/>
              <a:t> </a:t>
            </a:r>
            <a:r>
              <a:rPr lang="en-GB" sz="1600" dirty="0" err="1"/>
              <a:t>povrch</a:t>
            </a:r>
            <a:endParaRPr lang="en-GB" sz="1600" dirty="0"/>
          </a:p>
          <a:p>
            <a:r>
              <a:rPr lang="en-GB" sz="1600" dirty="0"/>
              <a:t>RNA-pol – </a:t>
            </a:r>
            <a:r>
              <a:rPr lang="en-GB" sz="1600" dirty="0" err="1"/>
              <a:t>nižší</a:t>
            </a:r>
            <a:r>
              <a:rPr lang="en-GB" sz="1600" dirty="0"/>
              <a:t> </a:t>
            </a:r>
            <a:r>
              <a:rPr lang="en-GB" sz="1600" dirty="0" err="1"/>
              <a:t>reakční</a:t>
            </a:r>
            <a:r>
              <a:rPr lang="en-GB" sz="1600" dirty="0"/>
              <a:t> </a:t>
            </a:r>
            <a:r>
              <a:rPr lang="en-GB" sz="1600" dirty="0" err="1"/>
              <a:t>rychlost</a:t>
            </a:r>
            <a:r>
              <a:rPr lang="en-GB" sz="1600" dirty="0"/>
              <a:t> (</a:t>
            </a:r>
            <a:r>
              <a:rPr lang="en-GB" sz="1600" dirty="0" err="1"/>
              <a:t>pomalejší</a:t>
            </a:r>
            <a:r>
              <a:rPr lang="en-GB" sz="1600" dirty="0"/>
              <a:t> </a:t>
            </a:r>
            <a:r>
              <a:rPr lang="en-GB" sz="1600" dirty="0" err="1"/>
              <a:t>syntéza</a:t>
            </a:r>
            <a:r>
              <a:rPr lang="en-GB" sz="1600" dirty="0"/>
              <a:t> RNA)</a:t>
            </a:r>
          </a:p>
          <a:p>
            <a:r>
              <a:rPr lang="en-GB" sz="1600" dirty="0" err="1"/>
              <a:t>nízký</a:t>
            </a:r>
            <a:r>
              <a:rPr lang="en-GB" sz="1600" dirty="0"/>
              <a:t> </a:t>
            </a:r>
            <a:r>
              <a:rPr lang="en-GB" sz="1600" dirty="0" err="1"/>
              <a:t>poměr</a:t>
            </a:r>
            <a:r>
              <a:rPr lang="en-GB" sz="1600" dirty="0"/>
              <a:t> RNA/DNA – </a:t>
            </a:r>
            <a:r>
              <a:rPr lang="en-GB" sz="1600" dirty="0" err="1"/>
              <a:t>pomalejší</a:t>
            </a:r>
            <a:r>
              <a:rPr lang="en-GB" sz="1600" dirty="0"/>
              <a:t> </a:t>
            </a:r>
            <a:r>
              <a:rPr lang="en-GB" sz="1600" dirty="0" err="1"/>
              <a:t>syntéza</a:t>
            </a:r>
            <a:r>
              <a:rPr lang="en-GB" sz="1600" dirty="0"/>
              <a:t> </a:t>
            </a:r>
            <a:r>
              <a:rPr lang="en-GB" sz="1600" dirty="0" err="1"/>
              <a:t>proteinů</a:t>
            </a:r>
            <a:endParaRPr lang="en-GB" sz="1600" dirty="0"/>
          </a:p>
          <a:p>
            <a:endParaRPr lang="cs-CZ" sz="1600" dirty="0" smtClean="0"/>
          </a:p>
          <a:p>
            <a:endParaRPr lang="en-GB" sz="16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372708"/>
            <a:ext cx="2880320" cy="1904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894" y="3140968"/>
            <a:ext cx="2939578" cy="1944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79544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557972"/>
            <a:ext cx="8229600" cy="4525963"/>
          </a:xfrm>
        </p:spPr>
        <p:txBody>
          <a:bodyPr>
            <a:normAutofit/>
          </a:bodyPr>
          <a:lstStyle/>
          <a:p>
            <a:r>
              <a:rPr lang="en-GB" sz="1600" b="1" dirty="0" err="1"/>
              <a:t>Interakce</a:t>
            </a:r>
            <a:r>
              <a:rPr lang="en-GB" sz="1600" b="1" dirty="0"/>
              <a:t> s </a:t>
            </a:r>
            <a:r>
              <a:rPr lang="en-GB" sz="1600" b="1" dirty="0" err="1"/>
              <a:t>povrchy</a:t>
            </a:r>
            <a:r>
              <a:rPr lang="en-GB" sz="1600" b="1" dirty="0"/>
              <a:t> </a:t>
            </a:r>
            <a:r>
              <a:rPr lang="en-GB" sz="1600" dirty="0"/>
              <a:t>– </a:t>
            </a:r>
            <a:r>
              <a:rPr lang="en-GB" sz="1600" dirty="0" err="1"/>
              <a:t>biotickými</a:t>
            </a:r>
            <a:r>
              <a:rPr lang="en-GB" sz="1600" dirty="0"/>
              <a:t> </a:t>
            </a:r>
            <a:r>
              <a:rPr lang="en-GB" sz="1600" dirty="0" err="1"/>
              <a:t>i</a:t>
            </a:r>
            <a:r>
              <a:rPr lang="en-GB" sz="1600" dirty="0"/>
              <a:t> </a:t>
            </a:r>
            <a:r>
              <a:rPr lang="en-GB" sz="1600" dirty="0" err="1"/>
              <a:t>abiotickými</a:t>
            </a:r>
            <a:endParaRPr lang="en-GB" sz="1600" dirty="0"/>
          </a:p>
          <a:p>
            <a:r>
              <a:rPr lang="en-GB" sz="1600" dirty="0" err="1" smtClean="0"/>
              <a:t>Bakterie</a:t>
            </a:r>
            <a:r>
              <a:rPr lang="en-GB" sz="1600" dirty="0" smtClean="0"/>
              <a:t> </a:t>
            </a:r>
            <a:r>
              <a:rPr lang="en-GB" sz="1600" dirty="0" err="1"/>
              <a:t>evolučně</a:t>
            </a:r>
            <a:r>
              <a:rPr lang="en-GB" sz="1600" dirty="0"/>
              <a:t> </a:t>
            </a:r>
            <a:r>
              <a:rPr lang="en-GB" sz="1600" dirty="0" err="1"/>
              <a:t>úspěšné</a:t>
            </a:r>
            <a:r>
              <a:rPr lang="en-GB" sz="1600" dirty="0"/>
              <a:t> – </a:t>
            </a:r>
            <a:r>
              <a:rPr lang="en-GB" sz="1600" dirty="0" err="1"/>
              <a:t>kolonizují</a:t>
            </a:r>
            <a:r>
              <a:rPr lang="en-GB" sz="1600" dirty="0"/>
              <a:t> </a:t>
            </a:r>
            <a:r>
              <a:rPr lang="en-GB" sz="1600" dirty="0" err="1"/>
              <a:t>všechny</a:t>
            </a:r>
            <a:r>
              <a:rPr lang="en-GB" sz="1600" dirty="0"/>
              <a:t> </a:t>
            </a:r>
            <a:r>
              <a:rPr lang="en-GB" sz="1600" dirty="0" err="1"/>
              <a:t>niky</a:t>
            </a:r>
            <a:r>
              <a:rPr lang="en-GB" sz="1600" dirty="0"/>
              <a:t>...</a:t>
            </a:r>
          </a:p>
          <a:p>
            <a:r>
              <a:rPr lang="cs-CZ" sz="1600" dirty="0" smtClean="0"/>
              <a:t>j</a:t>
            </a:r>
            <a:r>
              <a:rPr lang="en-GB" sz="1600" dirty="0" err="1" smtClean="0"/>
              <a:t>eden</a:t>
            </a:r>
            <a:r>
              <a:rPr lang="en-GB" sz="1600" dirty="0" smtClean="0"/>
              <a:t> </a:t>
            </a:r>
            <a:r>
              <a:rPr lang="en-GB" sz="1600" dirty="0"/>
              <a:t>z </a:t>
            </a:r>
            <a:r>
              <a:rPr lang="en-GB" sz="1600" b="1" dirty="0" err="1"/>
              <a:t>faktorů</a:t>
            </a:r>
            <a:r>
              <a:rPr lang="en-GB" sz="1600" b="1" dirty="0"/>
              <a:t> </a:t>
            </a:r>
            <a:r>
              <a:rPr lang="en-GB" sz="1600" b="1" dirty="0" smtClean="0"/>
              <a:t>virulence</a:t>
            </a:r>
            <a:endParaRPr lang="cs-CZ" sz="1600" b="1" dirty="0" smtClean="0"/>
          </a:p>
          <a:p>
            <a:endParaRPr lang="cs-CZ" sz="1600" b="1" dirty="0" smtClean="0"/>
          </a:p>
          <a:p>
            <a:pPr marL="0" indent="0">
              <a:buNone/>
            </a:pPr>
            <a:r>
              <a:rPr lang="en-GB" sz="1600" dirty="0" err="1"/>
              <a:t>Adheze</a:t>
            </a:r>
            <a:r>
              <a:rPr lang="en-GB" sz="1600" dirty="0"/>
              <a:t> </a:t>
            </a:r>
            <a:endParaRPr lang="cs-CZ" sz="1600" dirty="0"/>
          </a:p>
          <a:p>
            <a:r>
              <a:rPr lang="en-GB" sz="1600" dirty="0" err="1" smtClean="0"/>
              <a:t>poskytuje</a:t>
            </a:r>
            <a:r>
              <a:rPr lang="en-GB" sz="1600" dirty="0" smtClean="0"/>
              <a:t> </a:t>
            </a:r>
            <a:r>
              <a:rPr lang="en-GB" sz="1600" dirty="0" err="1"/>
              <a:t>mikroorganizmům</a:t>
            </a:r>
            <a:r>
              <a:rPr lang="en-GB" sz="1600" dirty="0"/>
              <a:t> </a:t>
            </a:r>
            <a:r>
              <a:rPr lang="en-GB" sz="1600" dirty="0" err="1"/>
              <a:t>výhodu</a:t>
            </a:r>
            <a:r>
              <a:rPr lang="en-GB" sz="1600" dirty="0"/>
              <a:t> v </a:t>
            </a:r>
            <a:r>
              <a:rPr lang="en-GB" sz="1600" dirty="0" err="1"/>
              <a:t>přežití</a:t>
            </a:r>
            <a:endParaRPr lang="en-GB" sz="1600" dirty="0"/>
          </a:p>
          <a:p>
            <a:r>
              <a:rPr lang="cs-CZ" sz="1600" dirty="0"/>
              <a:t>l</a:t>
            </a:r>
            <a:r>
              <a:rPr lang="en-GB" sz="1600" dirty="0" err="1" smtClean="0"/>
              <a:t>epší</a:t>
            </a:r>
            <a:r>
              <a:rPr lang="en-GB" sz="1600" dirty="0" smtClean="0"/>
              <a:t> </a:t>
            </a:r>
            <a:r>
              <a:rPr lang="en-GB" sz="1600" dirty="0" err="1"/>
              <a:t>dostupnost</a:t>
            </a:r>
            <a:r>
              <a:rPr lang="en-GB" sz="1600" dirty="0"/>
              <a:t> a </a:t>
            </a:r>
            <a:r>
              <a:rPr lang="en-GB" sz="1600" dirty="0" err="1"/>
              <a:t>využitelnost</a:t>
            </a:r>
            <a:r>
              <a:rPr lang="en-GB" sz="1600" dirty="0"/>
              <a:t> </a:t>
            </a:r>
            <a:r>
              <a:rPr lang="en-GB" sz="1600" dirty="0" err="1"/>
              <a:t>substrátu</a:t>
            </a:r>
            <a:endParaRPr lang="en-GB" sz="1600" dirty="0"/>
          </a:p>
          <a:p>
            <a:r>
              <a:rPr lang="en-GB" sz="1600" dirty="0" err="1" smtClean="0"/>
              <a:t>adsorpce</a:t>
            </a:r>
            <a:r>
              <a:rPr lang="en-GB" sz="1600" dirty="0" smtClean="0"/>
              <a:t> </a:t>
            </a:r>
            <a:r>
              <a:rPr lang="en-GB" sz="1600" dirty="0" err="1"/>
              <a:t>makromolekul</a:t>
            </a:r>
            <a:r>
              <a:rPr lang="en-GB" sz="1600" dirty="0"/>
              <a:t> a </a:t>
            </a:r>
            <a:r>
              <a:rPr lang="en-GB" sz="1600" dirty="0" err="1"/>
              <a:t>malých</a:t>
            </a:r>
            <a:r>
              <a:rPr lang="en-GB" sz="1600" dirty="0"/>
              <a:t> </a:t>
            </a:r>
            <a:r>
              <a:rPr lang="en-GB" sz="1600" dirty="0" err="1"/>
              <a:t>hydrofobních</a:t>
            </a:r>
            <a:r>
              <a:rPr lang="en-GB" sz="1600" dirty="0"/>
              <a:t> </a:t>
            </a:r>
            <a:r>
              <a:rPr lang="en-GB" sz="1600" dirty="0" err="1"/>
              <a:t>molekul</a:t>
            </a:r>
            <a:r>
              <a:rPr lang="en-GB" sz="1600" dirty="0"/>
              <a:t> </a:t>
            </a:r>
            <a:r>
              <a:rPr lang="en-GB" sz="1600" dirty="0" err="1" smtClean="0"/>
              <a:t>na</a:t>
            </a:r>
            <a:r>
              <a:rPr lang="cs-CZ" sz="1600" dirty="0" smtClean="0"/>
              <a:t> </a:t>
            </a:r>
            <a:r>
              <a:rPr lang="en-GB" sz="1600" dirty="0" err="1" smtClean="0"/>
              <a:t>povrch</a:t>
            </a:r>
            <a:endParaRPr lang="en-GB" sz="1600" dirty="0"/>
          </a:p>
          <a:p>
            <a:r>
              <a:rPr lang="en-GB" sz="1600" dirty="0" err="1" smtClean="0"/>
              <a:t>lepší</a:t>
            </a:r>
            <a:r>
              <a:rPr lang="en-GB" sz="1600" dirty="0" smtClean="0"/>
              <a:t> </a:t>
            </a:r>
            <a:r>
              <a:rPr lang="en-GB" sz="1600" dirty="0" err="1"/>
              <a:t>využitelnost</a:t>
            </a:r>
            <a:r>
              <a:rPr lang="en-GB" sz="1600" dirty="0"/>
              <a:t> </a:t>
            </a:r>
            <a:r>
              <a:rPr lang="en-GB" sz="1600" dirty="0" err="1"/>
              <a:t>koncentrovaných</a:t>
            </a:r>
            <a:r>
              <a:rPr lang="en-GB" sz="1600" dirty="0"/>
              <a:t> </a:t>
            </a:r>
            <a:r>
              <a:rPr lang="en-GB" sz="1600" dirty="0" err="1"/>
              <a:t>živin</a:t>
            </a:r>
            <a:endParaRPr lang="en-GB" sz="1600" dirty="0"/>
          </a:p>
          <a:p>
            <a:r>
              <a:rPr lang="en-GB" sz="1600" dirty="0" err="1" smtClean="0"/>
              <a:t>ochrana</a:t>
            </a:r>
            <a:r>
              <a:rPr lang="en-GB" sz="1600" dirty="0" smtClean="0"/>
              <a:t> </a:t>
            </a:r>
            <a:r>
              <a:rPr lang="en-GB" sz="1600" dirty="0" err="1"/>
              <a:t>před</a:t>
            </a:r>
            <a:r>
              <a:rPr lang="en-GB" sz="1600" dirty="0"/>
              <a:t> </a:t>
            </a:r>
            <a:r>
              <a:rPr lang="en-GB" sz="1600" dirty="0" err="1"/>
              <a:t>inhibičními</a:t>
            </a:r>
            <a:r>
              <a:rPr lang="en-GB" sz="1600" dirty="0"/>
              <a:t> </a:t>
            </a:r>
            <a:r>
              <a:rPr lang="en-GB" sz="1600" dirty="0" err="1"/>
              <a:t>účinky</a:t>
            </a:r>
            <a:r>
              <a:rPr lang="en-GB" sz="1600" dirty="0"/>
              <a:t> </a:t>
            </a:r>
            <a:r>
              <a:rPr lang="en-GB" sz="1600" dirty="0" err="1"/>
              <a:t>antibakteriálních</a:t>
            </a:r>
            <a:r>
              <a:rPr lang="en-GB" sz="1600" dirty="0"/>
              <a:t> </a:t>
            </a:r>
            <a:r>
              <a:rPr lang="en-GB" sz="1600" dirty="0" err="1"/>
              <a:t>látek</a:t>
            </a:r>
            <a:endParaRPr lang="en-GB" sz="1600" dirty="0"/>
          </a:p>
          <a:p>
            <a:pPr marL="0" indent="0">
              <a:buNone/>
            </a:pPr>
            <a:r>
              <a:rPr lang="cs-CZ" sz="1600" dirty="0" smtClean="0"/>
              <a:t>        </a:t>
            </a:r>
            <a:r>
              <a:rPr lang="en-GB" sz="1600" dirty="0" smtClean="0"/>
              <a:t>(</a:t>
            </a:r>
            <a:r>
              <a:rPr lang="en-GB" sz="1600" dirty="0" err="1"/>
              <a:t>antibiotika</a:t>
            </a:r>
            <a:r>
              <a:rPr lang="en-GB" sz="1600" dirty="0"/>
              <a:t>, </a:t>
            </a:r>
            <a:r>
              <a:rPr lang="en-GB" sz="1600" dirty="0" err="1"/>
              <a:t>chlor</a:t>
            </a:r>
            <a:r>
              <a:rPr lang="en-GB" sz="1600" dirty="0"/>
              <a:t>, </a:t>
            </a:r>
            <a:r>
              <a:rPr lang="en-GB" sz="1600" dirty="0" err="1"/>
              <a:t>těžké</a:t>
            </a:r>
            <a:r>
              <a:rPr lang="en-GB" sz="1600" dirty="0"/>
              <a:t> </a:t>
            </a:r>
            <a:r>
              <a:rPr lang="en-GB" sz="1600" dirty="0" err="1"/>
              <a:t>kovy</a:t>
            </a:r>
            <a:r>
              <a:rPr lang="en-GB" sz="1600" dirty="0"/>
              <a:t>)</a:t>
            </a:r>
          </a:p>
          <a:p>
            <a:r>
              <a:rPr lang="en-GB" sz="1600" dirty="0" err="1" smtClean="0"/>
              <a:t>ochrana</a:t>
            </a:r>
            <a:r>
              <a:rPr lang="en-GB" sz="1600" dirty="0" smtClean="0"/>
              <a:t> </a:t>
            </a:r>
            <a:r>
              <a:rPr lang="en-GB" sz="1600" dirty="0" err="1"/>
              <a:t>před</a:t>
            </a:r>
            <a:r>
              <a:rPr lang="en-GB" sz="1600" dirty="0"/>
              <a:t> </a:t>
            </a:r>
            <a:r>
              <a:rPr lang="en-GB" sz="1600" dirty="0" err="1"/>
              <a:t>bakteriofágy</a:t>
            </a:r>
            <a:r>
              <a:rPr lang="en-GB" sz="1600" dirty="0"/>
              <a:t> a </a:t>
            </a:r>
            <a:r>
              <a:rPr lang="en-GB" sz="1600" dirty="0" err="1"/>
              <a:t>parazitickými</a:t>
            </a:r>
            <a:r>
              <a:rPr lang="en-GB" sz="1600" dirty="0"/>
              <a:t> </a:t>
            </a:r>
            <a:r>
              <a:rPr lang="en-GB" sz="1600" dirty="0" err="1"/>
              <a:t>bakteriemi</a:t>
            </a:r>
            <a:endParaRPr lang="en-GB" sz="1600" dirty="0"/>
          </a:p>
          <a:p>
            <a:r>
              <a:rPr lang="en-GB" sz="1600" dirty="0" err="1" smtClean="0"/>
              <a:t>nevýhody</a:t>
            </a:r>
            <a:r>
              <a:rPr lang="en-GB" sz="1600" dirty="0" smtClean="0"/>
              <a:t> </a:t>
            </a:r>
            <a:r>
              <a:rPr lang="en-GB" sz="1600" dirty="0"/>
              <a:t>– </a:t>
            </a:r>
            <a:r>
              <a:rPr lang="en-GB" sz="1600" dirty="0" err="1"/>
              <a:t>př</a:t>
            </a:r>
            <a:r>
              <a:rPr lang="en-GB" sz="1600" dirty="0"/>
              <a:t>. </a:t>
            </a:r>
            <a:r>
              <a:rPr lang="en-GB" sz="1600" dirty="0" err="1"/>
              <a:t>potlačení</a:t>
            </a:r>
            <a:r>
              <a:rPr lang="en-GB" sz="1600" dirty="0"/>
              <a:t> </a:t>
            </a:r>
            <a:r>
              <a:rPr lang="en-GB" sz="1600" dirty="0" err="1"/>
              <a:t>pohyblivosti</a:t>
            </a:r>
            <a:endParaRPr lang="en-GB" sz="1600" dirty="0"/>
          </a:p>
          <a:p>
            <a:endParaRPr lang="en-GB" sz="1600" dirty="0"/>
          </a:p>
        </p:txBody>
      </p:sp>
      <p:sp>
        <p:nvSpPr>
          <p:cNvPr id="4" name="Obdélník 3"/>
          <p:cNvSpPr/>
          <p:nvPr/>
        </p:nvSpPr>
        <p:spPr>
          <a:xfrm>
            <a:off x="3908276" y="116632"/>
            <a:ext cx="1672958" cy="369332"/>
          </a:xfrm>
          <a:prstGeom prst="rect">
            <a:avLst/>
          </a:prstGeom>
        </p:spPr>
        <p:txBody>
          <a:bodyPr wrap="none">
            <a:spAutoFit/>
          </a:bodyPr>
          <a:lstStyle/>
          <a:p>
            <a:r>
              <a:rPr lang="en-GB" b="1" dirty="0" err="1"/>
              <a:t>Adheze</a:t>
            </a:r>
            <a:r>
              <a:rPr lang="en-GB" b="1" dirty="0"/>
              <a:t> </a:t>
            </a:r>
            <a:r>
              <a:rPr lang="en-GB" b="1" dirty="0" err="1"/>
              <a:t>bakterií</a:t>
            </a:r>
            <a:endParaRPr lang="en-GB"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2375" y="3429000"/>
            <a:ext cx="3024336" cy="3011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797152"/>
            <a:ext cx="4248472" cy="1848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07288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5536" y="260648"/>
            <a:ext cx="8640960" cy="4525963"/>
          </a:xfrm>
        </p:spPr>
        <p:txBody>
          <a:bodyPr>
            <a:normAutofit/>
          </a:bodyPr>
          <a:lstStyle/>
          <a:p>
            <a:pPr marL="0" indent="0">
              <a:buNone/>
            </a:pPr>
            <a:r>
              <a:rPr lang="en-GB" sz="1600" b="1" dirty="0" err="1" smtClean="0"/>
              <a:t>Vsuvka</a:t>
            </a:r>
            <a:r>
              <a:rPr lang="en-GB" sz="1600" b="1" dirty="0" smtClean="0"/>
              <a:t>: </a:t>
            </a:r>
            <a:r>
              <a:rPr lang="en-GB" sz="1600" b="1" dirty="0" err="1" smtClean="0"/>
              <a:t>Cytologie</a:t>
            </a:r>
            <a:r>
              <a:rPr lang="en-GB" sz="1600" b="1" dirty="0" smtClean="0"/>
              <a:t> </a:t>
            </a:r>
            <a:r>
              <a:rPr lang="en-GB" sz="1600" b="1" dirty="0" err="1" smtClean="0"/>
              <a:t>buňky</a:t>
            </a:r>
            <a:r>
              <a:rPr lang="en-GB" sz="1600" b="1" dirty="0" smtClean="0"/>
              <a:t> a virulence</a:t>
            </a:r>
          </a:p>
          <a:p>
            <a:r>
              <a:rPr lang="en-GB" sz="1600" dirty="0" err="1" smtClean="0"/>
              <a:t>Patogenita</a:t>
            </a:r>
            <a:r>
              <a:rPr lang="en-GB" sz="1600" dirty="0" smtClean="0"/>
              <a:t> </a:t>
            </a:r>
            <a:r>
              <a:rPr lang="en-GB" sz="1600" dirty="0" smtClean="0"/>
              <a:t>– </a:t>
            </a:r>
            <a:r>
              <a:rPr lang="en-GB" sz="1600" dirty="0" err="1" smtClean="0"/>
              <a:t>schopnost</a:t>
            </a:r>
            <a:r>
              <a:rPr lang="en-GB" sz="1600" dirty="0" smtClean="0"/>
              <a:t> </a:t>
            </a:r>
            <a:r>
              <a:rPr lang="en-GB" sz="1600" dirty="0" err="1" smtClean="0"/>
              <a:t>organizmu</a:t>
            </a:r>
            <a:r>
              <a:rPr lang="en-GB" sz="1600" dirty="0" smtClean="0"/>
              <a:t> </a:t>
            </a:r>
            <a:r>
              <a:rPr lang="en-GB" sz="1600" dirty="0" err="1" smtClean="0"/>
              <a:t>způsobovat</a:t>
            </a:r>
            <a:r>
              <a:rPr lang="en-GB" sz="1600" dirty="0" smtClean="0"/>
              <a:t> </a:t>
            </a:r>
            <a:r>
              <a:rPr lang="en-GB" sz="1600" dirty="0" err="1" smtClean="0"/>
              <a:t>onemocnění</a:t>
            </a:r>
            <a:endParaRPr lang="en-GB" sz="1600" dirty="0" smtClean="0"/>
          </a:p>
          <a:p>
            <a:r>
              <a:rPr lang="en-GB" sz="1600" dirty="0" smtClean="0"/>
              <a:t>Virulence </a:t>
            </a:r>
            <a:r>
              <a:rPr lang="en-GB" sz="1600" dirty="0" smtClean="0"/>
              <a:t>– </a:t>
            </a:r>
            <a:r>
              <a:rPr lang="en-GB" sz="1600" dirty="0" err="1" smtClean="0"/>
              <a:t>stupeň</a:t>
            </a:r>
            <a:r>
              <a:rPr lang="en-GB" sz="1600" dirty="0" smtClean="0"/>
              <a:t> </a:t>
            </a:r>
            <a:r>
              <a:rPr lang="en-GB" sz="1600" dirty="0" err="1" smtClean="0"/>
              <a:t>patogenity</a:t>
            </a:r>
            <a:r>
              <a:rPr lang="en-GB" sz="1600" dirty="0" smtClean="0"/>
              <a:t> – </a:t>
            </a:r>
            <a:r>
              <a:rPr lang="en-GB" sz="1600" dirty="0" err="1" smtClean="0"/>
              <a:t>míra</a:t>
            </a:r>
            <a:r>
              <a:rPr lang="en-GB" sz="1600" dirty="0" smtClean="0"/>
              <a:t> </a:t>
            </a:r>
            <a:r>
              <a:rPr lang="en-GB" sz="1600" dirty="0" err="1" smtClean="0"/>
              <a:t>schopnosti</a:t>
            </a:r>
            <a:r>
              <a:rPr lang="en-GB" sz="1600" dirty="0" smtClean="0"/>
              <a:t> </a:t>
            </a:r>
            <a:r>
              <a:rPr lang="en-GB" sz="1600" dirty="0" err="1" smtClean="0"/>
              <a:t>organizmu</a:t>
            </a:r>
            <a:r>
              <a:rPr lang="en-GB" sz="1600" dirty="0" smtClean="0"/>
              <a:t> </a:t>
            </a:r>
            <a:r>
              <a:rPr lang="en-GB" sz="1600" dirty="0" err="1" smtClean="0"/>
              <a:t>infikovat</a:t>
            </a:r>
            <a:r>
              <a:rPr lang="cs-CZ" sz="1600" dirty="0"/>
              <a:t> </a:t>
            </a:r>
            <a:r>
              <a:rPr lang="en-GB" sz="1600" dirty="0" smtClean="0"/>
              <a:t>a </a:t>
            </a:r>
            <a:r>
              <a:rPr lang="en-GB" sz="1600" dirty="0" err="1" smtClean="0"/>
              <a:t>způsobovat</a:t>
            </a:r>
            <a:r>
              <a:rPr lang="en-GB" sz="1600" dirty="0" smtClean="0"/>
              <a:t> </a:t>
            </a:r>
            <a:r>
              <a:rPr lang="en-GB" sz="1600" dirty="0" err="1" smtClean="0"/>
              <a:t>onemocnění</a:t>
            </a:r>
            <a:endParaRPr lang="en-GB" sz="1600" dirty="0" smtClean="0"/>
          </a:p>
          <a:p>
            <a:pPr marL="0" indent="0">
              <a:buNone/>
            </a:pPr>
            <a:endParaRPr lang="cs-CZ" sz="1600" dirty="0"/>
          </a:p>
          <a:p>
            <a:pPr marL="0" indent="0">
              <a:buNone/>
            </a:pPr>
            <a:r>
              <a:rPr lang="en-GB" sz="1600" dirty="0" smtClean="0"/>
              <a:t> </a:t>
            </a:r>
            <a:r>
              <a:rPr lang="en-GB" sz="1600" dirty="0" err="1" smtClean="0"/>
              <a:t>Faktory</a:t>
            </a:r>
            <a:r>
              <a:rPr lang="en-GB" sz="1600" dirty="0" smtClean="0"/>
              <a:t> virulence = </a:t>
            </a:r>
            <a:r>
              <a:rPr lang="en-GB" sz="1600" dirty="0" err="1" smtClean="0"/>
              <a:t>struktury</a:t>
            </a:r>
            <a:r>
              <a:rPr lang="en-GB" sz="1600" dirty="0" smtClean="0"/>
              <a:t>/</a:t>
            </a:r>
            <a:r>
              <a:rPr lang="en-GB" sz="1600" dirty="0" err="1" smtClean="0"/>
              <a:t>složky</a:t>
            </a:r>
            <a:r>
              <a:rPr lang="en-GB" sz="1600" dirty="0" smtClean="0"/>
              <a:t> </a:t>
            </a:r>
            <a:r>
              <a:rPr lang="en-GB" sz="1600" dirty="0" err="1" smtClean="0"/>
              <a:t>buňky</a:t>
            </a:r>
            <a:endParaRPr lang="en-GB" sz="1600" dirty="0" smtClean="0"/>
          </a:p>
          <a:p>
            <a:r>
              <a:rPr lang="en-GB" sz="1600" dirty="0" err="1" smtClean="0"/>
              <a:t>faktory</a:t>
            </a:r>
            <a:r>
              <a:rPr lang="en-GB" sz="1600" dirty="0" smtClean="0"/>
              <a:t> </a:t>
            </a:r>
            <a:r>
              <a:rPr lang="en-GB" sz="1600" dirty="0" err="1" smtClean="0"/>
              <a:t>adheze</a:t>
            </a:r>
            <a:endParaRPr lang="en-GB" sz="1600" dirty="0" smtClean="0"/>
          </a:p>
          <a:p>
            <a:r>
              <a:rPr lang="en-GB" sz="1600" dirty="0" err="1" smtClean="0"/>
              <a:t>extracelulární</a:t>
            </a:r>
            <a:r>
              <a:rPr lang="en-GB" sz="1600" dirty="0" smtClean="0"/>
              <a:t> </a:t>
            </a:r>
            <a:r>
              <a:rPr lang="en-GB" sz="1600" dirty="0" err="1" smtClean="0"/>
              <a:t>enzymy</a:t>
            </a:r>
            <a:r>
              <a:rPr lang="en-GB" sz="1600" dirty="0" smtClean="0"/>
              <a:t> – </a:t>
            </a:r>
            <a:r>
              <a:rPr lang="en-GB" sz="1600" dirty="0" err="1" smtClean="0"/>
              <a:t>invazivní</a:t>
            </a:r>
            <a:r>
              <a:rPr lang="en-GB" sz="1600" dirty="0" smtClean="0"/>
              <a:t> </a:t>
            </a:r>
            <a:r>
              <a:rPr lang="en-GB" sz="1600" dirty="0" err="1" smtClean="0"/>
              <a:t>faktory</a:t>
            </a:r>
            <a:r>
              <a:rPr lang="en-GB" sz="1600" dirty="0" smtClean="0"/>
              <a:t> (</a:t>
            </a:r>
            <a:r>
              <a:rPr lang="en-GB" sz="1600" dirty="0" err="1" smtClean="0"/>
              <a:t>hyaluronidáza</a:t>
            </a:r>
            <a:r>
              <a:rPr lang="en-GB" sz="1600" dirty="0" smtClean="0"/>
              <a:t>, </a:t>
            </a:r>
            <a:r>
              <a:rPr lang="en-GB" sz="1600" dirty="0" err="1" smtClean="0"/>
              <a:t>kolagenáza</a:t>
            </a:r>
            <a:r>
              <a:rPr lang="en-GB" sz="1600" dirty="0" smtClean="0"/>
              <a:t>,</a:t>
            </a:r>
            <a:r>
              <a:rPr lang="cs-CZ" sz="1600" dirty="0" smtClean="0"/>
              <a:t> </a:t>
            </a:r>
            <a:r>
              <a:rPr lang="en-GB" sz="1600" dirty="0" err="1" smtClean="0"/>
              <a:t>koaguláza</a:t>
            </a:r>
            <a:r>
              <a:rPr lang="en-GB" sz="1600" dirty="0" smtClean="0"/>
              <a:t>, </a:t>
            </a:r>
            <a:r>
              <a:rPr lang="en-GB" sz="1600" dirty="0" err="1" smtClean="0"/>
              <a:t>kinázy</a:t>
            </a:r>
            <a:r>
              <a:rPr lang="en-GB" sz="1600" dirty="0" smtClean="0"/>
              <a:t>, </a:t>
            </a:r>
            <a:r>
              <a:rPr lang="en-GB" sz="1600" dirty="0" err="1" smtClean="0"/>
              <a:t>keratináza</a:t>
            </a:r>
            <a:r>
              <a:rPr lang="en-GB" sz="1600" dirty="0" smtClean="0"/>
              <a:t>, </a:t>
            </a:r>
            <a:r>
              <a:rPr lang="en-GB" sz="1600" dirty="0" err="1" smtClean="0"/>
              <a:t>mucináza</a:t>
            </a:r>
            <a:r>
              <a:rPr lang="en-GB" sz="1600" dirty="0" smtClean="0"/>
              <a:t>)</a:t>
            </a:r>
          </a:p>
          <a:p>
            <a:r>
              <a:rPr lang="en-GB" sz="1600" dirty="0" err="1" smtClean="0"/>
              <a:t>faktory</a:t>
            </a:r>
            <a:r>
              <a:rPr lang="en-GB" sz="1600" dirty="0" smtClean="0"/>
              <a:t> </a:t>
            </a:r>
            <a:r>
              <a:rPr lang="en-GB" sz="1600" dirty="0" err="1" smtClean="0"/>
              <a:t>zabraňující</a:t>
            </a:r>
            <a:r>
              <a:rPr lang="en-GB" sz="1600" dirty="0" smtClean="0"/>
              <a:t> </a:t>
            </a:r>
            <a:r>
              <a:rPr lang="en-GB" sz="1600" dirty="0" err="1" smtClean="0"/>
              <a:t>fagocytóze</a:t>
            </a:r>
            <a:r>
              <a:rPr lang="en-GB" sz="1600" dirty="0" smtClean="0"/>
              <a:t> (</a:t>
            </a:r>
            <a:r>
              <a:rPr lang="en-GB" sz="1600" dirty="0" err="1" smtClean="0"/>
              <a:t>kapsuly</a:t>
            </a:r>
            <a:r>
              <a:rPr lang="en-GB" sz="1600" dirty="0" smtClean="0"/>
              <a:t>, </a:t>
            </a:r>
            <a:r>
              <a:rPr lang="en-GB" sz="1600" dirty="0" err="1" smtClean="0"/>
              <a:t>produkty</a:t>
            </a:r>
            <a:r>
              <a:rPr lang="en-GB" sz="1600" dirty="0" smtClean="0"/>
              <a:t> </a:t>
            </a:r>
            <a:r>
              <a:rPr lang="en-GB" sz="1600" dirty="0" err="1" smtClean="0"/>
              <a:t>metabolizmu</a:t>
            </a:r>
            <a:r>
              <a:rPr lang="en-GB" sz="1600" dirty="0" smtClean="0"/>
              <a:t>)</a:t>
            </a:r>
            <a:endParaRPr lang="cs-CZ" sz="1600" dirty="0" smtClean="0"/>
          </a:p>
          <a:p>
            <a:endParaRPr lang="en-GB" sz="1600" dirty="0" smtClean="0"/>
          </a:p>
          <a:p>
            <a:r>
              <a:rPr lang="en-GB" sz="1600" dirty="0" smtClean="0"/>
              <a:t>endotoxin </a:t>
            </a:r>
            <a:r>
              <a:rPr lang="cs-CZ" sz="1600" dirty="0" smtClean="0"/>
              <a:t>- </a:t>
            </a:r>
            <a:r>
              <a:rPr lang="en-GB" sz="1600" dirty="0" err="1" smtClean="0"/>
              <a:t>uvolněn</a:t>
            </a:r>
            <a:r>
              <a:rPr lang="en-GB" sz="1600" dirty="0" smtClean="0"/>
              <a:t> </a:t>
            </a:r>
            <a:r>
              <a:rPr lang="en-GB" sz="1600" dirty="0" err="1"/>
              <a:t>až</a:t>
            </a:r>
            <a:r>
              <a:rPr lang="en-GB" sz="1600" dirty="0"/>
              <a:t> </a:t>
            </a:r>
            <a:r>
              <a:rPr lang="en-GB" sz="1600" dirty="0" err="1"/>
              <a:t>po</a:t>
            </a:r>
            <a:r>
              <a:rPr lang="en-GB" sz="1600" dirty="0"/>
              <a:t> </a:t>
            </a:r>
            <a:r>
              <a:rPr lang="en-GB" sz="1600" dirty="0" err="1"/>
              <a:t>zániku</a:t>
            </a:r>
            <a:r>
              <a:rPr lang="en-GB" sz="1600" dirty="0"/>
              <a:t> </a:t>
            </a:r>
            <a:r>
              <a:rPr lang="en-GB" sz="1600" dirty="0" err="1"/>
              <a:t>buněčné</a:t>
            </a:r>
            <a:r>
              <a:rPr lang="en-GB" sz="1600" dirty="0"/>
              <a:t> </a:t>
            </a:r>
            <a:r>
              <a:rPr lang="en-GB" sz="1600" dirty="0" err="1"/>
              <a:t>stěny</a:t>
            </a:r>
            <a:r>
              <a:rPr lang="en-GB" sz="1600" dirty="0"/>
              <a:t> </a:t>
            </a:r>
            <a:r>
              <a:rPr lang="en-GB" sz="1600" dirty="0" err="1" smtClean="0"/>
              <a:t>bakterie</a:t>
            </a:r>
            <a:endParaRPr lang="cs-CZ" sz="1600" dirty="0" smtClean="0"/>
          </a:p>
          <a:p>
            <a:pPr marL="0" indent="0">
              <a:buNone/>
            </a:pPr>
            <a:r>
              <a:rPr lang="cs-CZ" sz="1600" b="1" dirty="0"/>
              <a:t> </a:t>
            </a:r>
            <a:r>
              <a:rPr lang="cs-CZ" sz="1600" b="1" dirty="0" smtClean="0"/>
              <a:t>      =</a:t>
            </a:r>
            <a:r>
              <a:rPr lang="en-GB" sz="1600" b="1" dirty="0" err="1" smtClean="0"/>
              <a:t>lipopolysacharid</a:t>
            </a:r>
            <a:r>
              <a:rPr lang="en-GB" sz="1600" dirty="0" smtClean="0"/>
              <a:t> </a:t>
            </a:r>
            <a:r>
              <a:rPr lang="en-GB" sz="1600" dirty="0"/>
              <a:t>(LPS), </a:t>
            </a:r>
            <a:r>
              <a:rPr lang="en-GB" sz="1600" dirty="0" err="1" smtClean="0"/>
              <a:t>vnější</a:t>
            </a:r>
            <a:r>
              <a:rPr lang="en-GB" sz="1600" dirty="0" smtClean="0"/>
              <a:t> </a:t>
            </a:r>
            <a:r>
              <a:rPr lang="en-GB" sz="1600" dirty="0" err="1"/>
              <a:t>membrány</a:t>
            </a:r>
            <a:r>
              <a:rPr lang="en-GB" sz="1600" dirty="0"/>
              <a:t> </a:t>
            </a:r>
            <a:r>
              <a:rPr lang="en-GB" sz="1600" dirty="0" err="1"/>
              <a:t>gramnegativních</a:t>
            </a:r>
            <a:r>
              <a:rPr lang="en-GB" sz="1600" dirty="0"/>
              <a:t> </a:t>
            </a:r>
            <a:r>
              <a:rPr lang="en-GB" sz="1600" dirty="0" err="1" smtClean="0"/>
              <a:t>bakterií</a:t>
            </a:r>
            <a:endParaRPr lang="cs-CZ" sz="1600" dirty="0" smtClean="0"/>
          </a:p>
          <a:p>
            <a:r>
              <a:rPr lang="en-GB" sz="1600" b="1" dirty="0"/>
              <a:t>Lipid A</a:t>
            </a:r>
            <a:r>
              <a:rPr lang="en-GB" sz="1600" dirty="0"/>
              <a:t> – </a:t>
            </a:r>
            <a:r>
              <a:rPr lang="en-GB" sz="1600" dirty="0" err="1"/>
              <a:t>tvoří</a:t>
            </a:r>
            <a:r>
              <a:rPr lang="en-GB" sz="1600" dirty="0"/>
              <a:t> </a:t>
            </a:r>
            <a:r>
              <a:rPr lang="en-GB" sz="1600" dirty="0" err="1"/>
              <a:t>lipidovou</a:t>
            </a:r>
            <a:r>
              <a:rPr lang="en-GB" sz="1600" dirty="0"/>
              <a:t> </a:t>
            </a:r>
            <a:r>
              <a:rPr lang="en-GB" sz="1600" dirty="0" err="1"/>
              <a:t>složku</a:t>
            </a:r>
            <a:r>
              <a:rPr lang="en-GB" sz="1600" dirty="0"/>
              <a:t> </a:t>
            </a:r>
            <a:r>
              <a:rPr lang="en-GB" sz="1600" dirty="0" err="1"/>
              <a:t>endotoxinu</a:t>
            </a:r>
            <a:r>
              <a:rPr lang="en-GB" sz="1600" dirty="0"/>
              <a:t> </a:t>
            </a:r>
            <a:r>
              <a:rPr lang="en-GB" sz="1600" dirty="0" err="1"/>
              <a:t>zodpovědnou</a:t>
            </a:r>
            <a:r>
              <a:rPr lang="en-GB" sz="1600" dirty="0"/>
              <a:t> </a:t>
            </a:r>
            <a:r>
              <a:rPr lang="en-GB" sz="1600" dirty="0" err="1"/>
              <a:t>za</a:t>
            </a:r>
            <a:r>
              <a:rPr lang="en-GB" sz="1600" dirty="0"/>
              <a:t> </a:t>
            </a:r>
            <a:r>
              <a:rPr lang="en-GB" sz="1600" dirty="0" err="1"/>
              <a:t>toxicitu</a:t>
            </a:r>
            <a:endParaRPr lang="en-GB" sz="1600" dirty="0"/>
          </a:p>
          <a:p>
            <a:r>
              <a:rPr lang="en-GB" sz="1600" dirty="0" smtClean="0"/>
              <a:t>exotoxin </a:t>
            </a:r>
            <a:r>
              <a:rPr lang="cs-CZ" sz="1600" dirty="0" smtClean="0"/>
              <a:t>- </a:t>
            </a:r>
            <a:r>
              <a:rPr lang="en-GB" sz="1600" dirty="0" smtClean="0"/>
              <a:t>toxin </a:t>
            </a:r>
            <a:r>
              <a:rPr lang="en-GB" sz="1600" dirty="0" err="1"/>
              <a:t>uvolňovaný</a:t>
            </a:r>
            <a:r>
              <a:rPr lang="en-GB" sz="1600" dirty="0"/>
              <a:t> </a:t>
            </a:r>
            <a:r>
              <a:rPr lang="en-GB" sz="1600" dirty="0" err="1"/>
              <a:t>bakteriemi</a:t>
            </a:r>
            <a:r>
              <a:rPr lang="en-GB" sz="1600" dirty="0"/>
              <a:t> do </a:t>
            </a:r>
            <a:r>
              <a:rPr lang="en-GB" sz="1600" dirty="0" err="1"/>
              <a:t>okolí</a:t>
            </a:r>
            <a:r>
              <a:rPr lang="en-GB" sz="1600" dirty="0"/>
              <a:t> </a:t>
            </a:r>
            <a:endParaRPr lang="en-GB" sz="1600"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4581128"/>
            <a:ext cx="2390775" cy="170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1052703" y="6165304"/>
            <a:ext cx="2237664" cy="369332"/>
          </a:xfrm>
          <a:prstGeom prst="rect">
            <a:avLst/>
          </a:prstGeom>
        </p:spPr>
        <p:txBody>
          <a:bodyPr wrap="none">
            <a:spAutoFit/>
          </a:bodyPr>
          <a:lstStyle/>
          <a:p>
            <a:r>
              <a:rPr lang="en-GB" dirty="0" smtClean="0"/>
              <a:t>Exotoxin - </a:t>
            </a:r>
            <a:r>
              <a:rPr lang="en-GB" dirty="0" err="1" smtClean="0"/>
              <a:t>botulotoxin</a:t>
            </a:r>
            <a:endParaRPr lang="en-GB" dirty="0"/>
          </a:p>
        </p:txBody>
      </p:sp>
      <p:pic>
        <p:nvPicPr>
          <p:cNvPr id="307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1691" y="4602983"/>
            <a:ext cx="2416921" cy="1828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bdélník 4"/>
          <p:cNvSpPr/>
          <p:nvPr/>
        </p:nvSpPr>
        <p:spPr>
          <a:xfrm>
            <a:off x="5508104" y="6349970"/>
            <a:ext cx="1857881" cy="369332"/>
          </a:xfrm>
          <a:prstGeom prst="rect">
            <a:avLst/>
          </a:prstGeom>
        </p:spPr>
        <p:txBody>
          <a:bodyPr wrap="none">
            <a:spAutoFit/>
          </a:bodyPr>
          <a:lstStyle/>
          <a:p>
            <a:r>
              <a:rPr lang="en-GB" dirty="0" smtClean="0"/>
              <a:t>Endotoxin = LPS A</a:t>
            </a:r>
            <a:endParaRPr lang="en-GB" dirty="0"/>
          </a:p>
        </p:txBody>
      </p:sp>
    </p:spTree>
    <p:extLst>
      <p:ext uri="{BB962C8B-B14F-4D97-AF65-F5344CB8AC3E}">
        <p14:creationId xmlns:p14="http://schemas.microsoft.com/office/powerpoint/2010/main" val="23513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346050"/>
          </a:xfrm>
        </p:spPr>
        <p:txBody>
          <a:bodyPr>
            <a:normAutofit/>
          </a:bodyPr>
          <a:lstStyle/>
          <a:p>
            <a:pPr algn="l"/>
            <a:r>
              <a:rPr lang="en-GB" sz="1600" b="1" dirty="0" err="1"/>
              <a:t>Adheze</a:t>
            </a:r>
            <a:r>
              <a:rPr lang="en-GB" sz="1600" b="1" dirty="0"/>
              <a:t> </a:t>
            </a:r>
            <a:r>
              <a:rPr lang="en-GB" sz="1600" b="1" dirty="0" err="1" smtClean="0"/>
              <a:t>bakterií</a:t>
            </a:r>
            <a:r>
              <a:rPr lang="cs-CZ" sz="1600" b="1" dirty="0"/>
              <a:t> </a:t>
            </a:r>
            <a:r>
              <a:rPr lang="en-GB" sz="1600" b="1" dirty="0" smtClean="0"/>
              <a:t>a </a:t>
            </a:r>
            <a:r>
              <a:rPr lang="en-GB" sz="1600" b="1" dirty="0" err="1"/>
              <a:t>indukce</a:t>
            </a:r>
            <a:r>
              <a:rPr lang="en-GB" sz="1600" b="1" dirty="0"/>
              <a:t> </a:t>
            </a:r>
            <a:r>
              <a:rPr lang="en-GB" sz="1600" b="1" dirty="0" err="1"/>
              <a:t>cytologických</a:t>
            </a:r>
            <a:r>
              <a:rPr lang="en-GB" sz="1600" b="1" dirty="0"/>
              <a:t> </a:t>
            </a:r>
            <a:r>
              <a:rPr lang="en-GB" sz="1600" b="1" dirty="0" err="1"/>
              <a:t>změn</a:t>
            </a:r>
            <a:endParaRPr lang="en-GB" sz="1600" dirty="0"/>
          </a:p>
        </p:txBody>
      </p:sp>
      <p:sp>
        <p:nvSpPr>
          <p:cNvPr id="3" name="Zástupný symbol pro obsah 2"/>
          <p:cNvSpPr>
            <a:spLocks noGrp="1"/>
          </p:cNvSpPr>
          <p:nvPr>
            <p:ph idx="1"/>
          </p:nvPr>
        </p:nvSpPr>
        <p:spPr>
          <a:xfrm>
            <a:off x="18703" y="908720"/>
            <a:ext cx="8229600" cy="4525963"/>
          </a:xfrm>
        </p:spPr>
        <p:txBody>
          <a:bodyPr>
            <a:normAutofit/>
          </a:bodyPr>
          <a:lstStyle/>
          <a:p>
            <a:r>
              <a:rPr lang="en-US" sz="1600" dirty="0"/>
              <a:t>k </a:t>
            </a:r>
            <a:r>
              <a:rPr lang="en-US" sz="1600" dirty="0" err="1"/>
              <a:t>adhezi</a:t>
            </a:r>
            <a:r>
              <a:rPr lang="en-US" sz="1600" dirty="0"/>
              <a:t> </a:t>
            </a:r>
            <a:r>
              <a:rPr lang="en-US" sz="1600" dirty="0" smtClean="0"/>
              <a:t>j</a:t>
            </a:r>
            <a:r>
              <a:rPr lang="cs-CZ" sz="1600" dirty="0" smtClean="0"/>
              <a:t>e</a:t>
            </a:r>
            <a:r>
              <a:rPr lang="en-US" sz="1600" dirty="0" smtClean="0"/>
              <a:t> </a:t>
            </a:r>
            <a:r>
              <a:rPr lang="en-US" sz="1600" dirty="0" err="1"/>
              <a:t>potreba</a:t>
            </a:r>
            <a:r>
              <a:rPr lang="en-US" sz="1600" dirty="0"/>
              <a:t> </a:t>
            </a:r>
            <a:r>
              <a:rPr lang="en-US" sz="1600" dirty="0" err="1"/>
              <a:t>kompatibilita</a:t>
            </a:r>
            <a:r>
              <a:rPr lang="en-US" sz="1600" dirty="0"/>
              <a:t> </a:t>
            </a:r>
            <a:r>
              <a:rPr lang="en-US" sz="1600" dirty="0" err="1"/>
              <a:t>mezi</a:t>
            </a:r>
            <a:r>
              <a:rPr lang="en-US" sz="1600" dirty="0"/>
              <a:t> </a:t>
            </a:r>
            <a:r>
              <a:rPr lang="en-US" sz="1600" dirty="0" err="1"/>
              <a:t>bakterii</a:t>
            </a:r>
            <a:r>
              <a:rPr lang="en-US" sz="1600" dirty="0"/>
              <a:t> a </a:t>
            </a:r>
            <a:r>
              <a:rPr lang="en-US" sz="1600" dirty="0" err="1" smtClean="0"/>
              <a:t>cilovou</a:t>
            </a:r>
            <a:r>
              <a:rPr lang="en-US" sz="1600" dirty="0" smtClean="0"/>
              <a:t> </a:t>
            </a:r>
            <a:r>
              <a:rPr lang="en-US" sz="1600" dirty="0" err="1" smtClean="0"/>
              <a:t>molekulou</a:t>
            </a:r>
            <a:r>
              <a:rPr lang="en-US" sz="1600" dirty="0" smtClean="0"/>
              <a:t>... </a:t>
            </a:r>
            <a:r>
              <a:rPr lang="en-US" sz="1600" dirty="0" err="1" smtClean="0"/>
              <a:t>jako</a:t>
            </a:r>
            <a:r>
              <a:rPr lang="en-US" sz="1600" dirty="0" smtClean="0"/>
              <a:t> </a:t>
            </a:r>
            <a:r>
              <a:rPr lang="en-US" sz="1600" dirty="0" err="1" smtClean="0"/>
              <a:t>klic</a:t>
            </a:r>
            <a:r>
              <a:rPr lang="en-US" sz="1600" dirty="0" smtClean="0"/>
              <a:t> do </a:t>
            </a:r>
            <a:r>
              <a:rPr lang="en-US" sz="1600" dirty="0" err="1" smtClean="0"/>
              <a:t>zamku</a:t>
            </a:r>
            <a:r>
              <a:rPr lang="en-US" sz="1600" dirty="0" smtClean="0"/>
              <a:t>..</a:t>
            </a:r>
            <a:endParaRPr lang="cs-CZ" sz="1600" dirty="0" smtClean="0"/>
          </a:p>
          <a:p>
            <a:r>
              <a:rPr lang="en-US" sz="1600" dirty="0" err="1"/>
              <a:t>staří</a:t>
            </a:r>
            <a:r>
              <a:rPr lang="en-US" sz="1600" dirty="0"/>
              <a:t>, </a:t>
            </a:r>
            <a:r>
              <a:rPr lang="en-US" sz="1600" dirty="0" err="1"/>
              <a:t>prostredi</a:t>
            </a:r>
            <a:r>
              <a:rPr lang="en-US" sz="1600" dirty="0"/>
              <a:t>, </a:t>
            </a:r>
            <a:r>
              <a:rPr lang="en-US" sz="1600" dirty="0" err="1"/>
              <a:t>adheze</a:t>
            </a:r>
            <a:r>
              <a:rPr lang="en-US" sz="1600" dirty="0"/>
              <a:t> - </a:t>
            </a:r>
            <a:r>
              <a:rPr lang="en-US" sz="1600" dirty="0" err="1"/>
              <a:t>toto</a:t>
            </a:r>
            <a:r>
              <a:rPr lang="en-US" sz="1600" dirty="0"/>
              <a:t> </a:t>
            </a:r>
            <a:r>
              <a:rPr lang="en-US" sz="1600" dirty="0" err="1"/>
              <a:t>urcuje</a:t>
            </a:r>
            <a:r>
              <a:rPr lang="en-US" sz="1600" dirty="0"/>
              <a:t> </a:t>
            </a:r>
            <a:r>
              <a:rPr lang="en-US" sz="1600" dirty="0" err="1"/>
              <a:t>tvar</a:t>
            </a:r>
            <a:r>
              <a:rPr lang="en-US" sz="1600" dirty="0"/>
              <a:t> </a:t>
            </a:r>
            <a:r>
              <a:rPr lang="en-US" sz="1600" dirty="0" err="1" smtClean="0"/>
              <a:t>bunky</a:t>
            </a:r>
            <a:endParaRPr lang="cs-CZ" sz="1600" dirty="0"/>
          </a:p>
          <a:p>
            <a:endParaRPr lang="en-US" sz="1600" dirty="0"/>
          </a:p>
          <a:p>
            <a:r>
              <a:rPr lang="en-US" sz="1600" dirty="0" err="1"/>
              <a:t>ptz</a:t>
            </a:r>
            <a:r>
              <a:rPr lang="en-US" sz="1600" dirty="0"/>
              <a:t> k </a:t>
            </a:r>
            <a:r>
              <a:rPr lang="en-US" sz="1600" dirty="0" err="1"/>
              <a:t>adhezi</a:t>
            </a:r>
            <a:r>
              <a:rPr lang="en-US" sz="1600" dirty="0"/>
              <a:t> </a:t>
            </a:r>
            <a:r>
              <a:rPr lang="en-US" sz="1600" dirty="0" err="1"/>
              <a:t>potrebuje</a:t>
            </a:r>
            <a:r>
              <a:rPr lang="en-US" sz="1600" dirty="0"/>
              <a:t> </a:t>
            </a:r>
            <a:r>
              <a:rPr lang="en-US" sz="1600" dirty="0" err="1"/>
              <a:t>receptory</a:t>
            </a:r>
            <a:r>
              <a:rPr lang="en-US" sz="1600" dirty="0"/>
              <a:t> - </a:t>
            </a:r>
            <a:r>
              <a:rPr lang="en-US" sz="1600" dirty="0" err="1"/>
              <a:t>meni</a:t>
            </a:r>
            <a:r>
              <a:rPr lang="en-US" sz="1600" dirty="0"/>
              <a:t> </a:t>
            </a:r>
            <a:r>
              <a:rPr lang="en-US" sz="1600" dirty="0" err="1"/>
              <a:t>tvar</a:t>
            </a:r>
            <a:r>
              <a:rPr lang="en-US" sz="1600" dirty="0"/>
              <a:t> </a:t>
            </a:r>
            <a:r>
              <a:rPr lang="en-US" sz="1600" dirty="0" err="1" smtClean="0"/>
              <a:t>bunek</a:t>
            </a:r>
            <a:endParaRPr lang="en-US" sz="1600" dirty="0" smtClean="0"/>
          </a:p>
          <a:p>
            <a:endParaRPr lang="cs-CZ" sz="1600" dirty="0" smtClean="0"/>
          </a:p>
          <a:p>
            <a:r>
              <a:rPr lang="en-GB" sz="1600" b="1" dirty="0"/>
              <a:t>„surface sensing</a:t>
            </a:r>
            <a:r>
              <a:rPr lang="en-GB" sz="1600" b="1" dirty="0" smtClean="0"/>
              <a:t>“</a:t>
            </a:r>
            <a:r>
              <a:rPr lang="cs-CZ" sz="1600" b="1" dirty="0" smtClean="0"/>
              <a:t> </a:t>
            </a:r>
            <a:r>
              <a:rPr lang="en-GB" sz="1600" dirty="0" smtClean="0"/>
              <a:t>ne </a:t>
            </a:r>
            <a:r>
              <a:rPr lang="en-GB" sz="1600" dirty="0" err="1"/>
              <a:t>všechny</a:t>
            </a:r>
            <a:r>
              <a:rPr lang="en-GB" sz="1600" dirty="0"/>
              <a:t> </a:t>
            </a:r>
            <a:r>
              <a:rPr lang="en-GB" sz="1600" dirty="0" err="1"/>
              <a:t>buňky</a:t>
            </a:r>
            <a:r>
              <a:rPr lang="en-GB" sz="1600" dirty="0"/>
              <a:t> </a:t>
            </a:r>
            <a:r>
              <a:rPr lang="en-GB" sz="1600" dirty="0" err="1"/>
              <a:t>na</a:t>
            </a:r>
            <a:r>
              <a:rPr lang="en-GB" sz="1600" dirty="0"/>
              <a:t> </a:t>
            </a:r>
            <a:r>
              <a:rPr lang="en-GB" sz="1600" dirty="0" err="1"/>
              <a:t>všechny</a:t>
            </a:r>
            <a:r>
              <a:rPr lang="en-GB" sz="1600" dirty="0"/>
              <a:t> </a:t>
            </a:r>
            <a:r>
              <a:rPr lang="en-GB" sz="1600" dirty="0" err="1" smtClean="0"/>
              <a:t>povrchy</a:t>
            </a:r>
            <a:endParaRPr lang="cs-CZ" sz="1600" dirty="0" smtClean="0"/>
          </a:p>
          <a:p>
            <a:r>
              <a:rPr lang="en-GB" sz="1600" dirty="0" err="1" smtClean="0"/>
              <a:t>vhodné</a:t>
            </a:r>
            <a:r>
              <a:rPr lang="en-GB" sz="1600" dirty="0" smtClean="0"/>
              <a:t> </a:t>
            </a:r>
            <a:r>
              <a:rPr lang="en-GB" sz="1600" dirty="0" err="1"/>
              <a:t>receptory</a:t>
            </a:r>
            <a:r>
              <a:rPr lang="en-GB" sz="1600" dirty="0"/>
              <a:t> a </a:t>
            </a:r>
            <a:r>
              <a:rPr lang="en-GB" sz="1600" dirty="0" err="1"/>
              <a:t>kompatibilita</a:t>
            </a:r>
            <a:r>
              <a:rPr lang="en-GB" sz="1600" dirty="0"/>
              <a:t> s </a:t>
            </a:r>
            <a:r>
              <a:rPr lang="en-GB" sz="1600" dirty="0" err="1"/>
              <a:t>cílovou</a:t>
            </a:r>
            <a:r>
              <a:rPr lang="en-GB" sz="1600" dirty="0"/>
              <a:t> </a:t>
            </a:r>
            <a:r>
              <a:rPr lang="en-GB" sz="1600" dirty="0" err="1"/>
              <a:t>molekulou</a:t>
            </a:r>
            <a:r>
              <a:rPr lang="en-GB" sz="1600" dirty="0"/>
              <a:t> </a:t>
            </a:r>
            <a:endParaRPr lang="cs-CZ" sz="1600" dirty="0" smtClean="0"/>
          </a:p>
          <a:p>
            <a:r>
              <a:rPr lang="en-GB" sz="1600" dirty="0" smtClean="0"/>
              <a:t>(</a:t>
            </a:r>
            <a:r>
              <a:rPr lang="en-GB" sz="1600" i="1" dirty="0" smtClean="0"/>
              <a:t>Corynebacterium</a:t>
            </a:r>
            <a:r>
              <a:rPr lang="en-GB" sz="1600" i="1" dirty="0" smtClean="0"/>
              <a:t> </a:t>
            </a:r>
            <a:r>
              <a:rPr lang="en-GB" sz="1600" i="1" dirty="0" err="1" smtClean="0"/>
              <a:t>diphtheriae</a:t>
            </a:r>
            <a:r>
              <a:rPr lang="cs-CZ" sz="1600" i="1" dirty="0"/>
              <a:t> </a:t>
            </a:r>
            <a:r>
              <a:rPr lang="en-GB" sz="1600" dirty="0" err="1" smtClean="0"/>
              <a:t>epitel</a:t>
            </a:r>
            <a:r>
              <a:rPr lang="en-GB" sz="1600" dirty="0" smtClean="0"/>
              <a:t> </a:t>
            </a:r>
            <a:r>
              <a:rPr lang="en-GB" sz="1600" dirty="0" err="1"/>
              <a:t>hrdla</a:t>
            </a:r>
            <a:r>
              <a:rPr lang="en-GB" sz="1600" dirty="0"/>
              <a:t>; </a:t>
            </a:r>
            <a:r>
              <a:rPr lang="en-GB" sz="1600" i="1" dirty="0"/>
              <a:t>Streptococcus </a:t>
            </a:r>
            <a:r>
              <a:rPr lang="en-GB" sz="1600" i="1" dirty="0" err="1"/>
              <a:t>salivarius</a:t>
            </a:r>
            <a:r>
              <a:rPr lang="en-GB" sz="1600" dirty="0" smtClean="0"/>
              <a:t>– </a:t>
            </a:r>
            <a:r>
              <a:rPr lang="en-GB" sz="1600" dirty="0" err="1"/>
              <a:t>zub</a:t>
            </a:r>
            <a:r>
              <a:rPr lang="en-GB" sz="1600" dirty="0"/>
              <a:t>, </a:t>
            </a:r>
            <a:r>
              <a:rPr lang="en-GB" sz="1600" dirty="0" err="1"/>
              <a:t>chlopně</a:t>
            </a:r>
            <a:r>
              <a:rPr lang="en-GB" sz="1600" dirty="0"/>
              <a:t>...)</a:t>
            </a:r>
          </a:p>
          <a:p>
            <a:r>
              <a:rPr lang="en-GB" sz="1600" dirty="0" err="1" smtClean="0"/>
              <a:t>hydrofobicita</a:t>
            </a:r>
            <a:r>
              <a:rPr lang="en-GB" sz="1600" dirty="0" smtClean="0"/>
              <a:t> </a:t>
            </a:r>
            <a:r>
              <a:rPr lang="en-GB" sz="1600" dirty="0" err="1"/>
              <a:t>buněčného</a:t>
            </a:r>
            <a:r>
              <a:rPr lang="en-GB" sz="1600" dirty="0"/>
              <a:t> </a:t>
            </a:r>
            <a:r>
              <a:rPr lang="en-GB" sz="1600" dirty="0" err="1"/>
              <a:t>povrchu</a:t>
            </a:r>
            <a:r>
              <a:rPr lang="en-GB" sz="1600" dirty="0"/>
              <a:t> (</a:t>
            </a:r>
            <a:r>
              <a:rPr lang="en-GB" sz="1600" dirty="0" err="1"/>
              <a:t>hydrofobní</a:t>
            </a:r>
            <a:r>
              <a:rPr lang="en-GB" sz="1600" dirty="0"/>
              <a:t> MO </a:t>
            </a:r>
            <a:r>
              <a:rPr lang="en-GB" sz="1600" dirty="0" err="1"/>
              <a:t>formují</a:t>
            </a:r>
            <a:r>
              <a:rPr lang="en-GB" sz="1600" dirty="0"/>
              <a:t> </a:t>
            </a:r>
            <a:r>
              <a:rPr lang="en-GB" sz="1600" dirty="0" err="1"/>
              <a:t>biofilmy</a:t>
            </a:r>
            <a:r>
              <a:rPr lang="en-GB" sz="1600" dirty="0"/>
              <a:t>)</a:t>
            </a:r>
            <a:endParaRPr lang="en-US" sz="1600"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5" y="4221088"/>
            <a:ext cx="4323793"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6244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400463" y="188640"/>
            <a:ext cx="7483905" cy="1569660"/>
          </a:xfrm>
          <a:prstGeom prst="rect">
            <a:avLst/>
          </a:prstGeom>
        </p:spPr>
        <p:txBody>
          <a:bodyPr wrap="square">
            <a:spAutoFit/>
          </a:bodyPr>
          <a:lstStyle/>
          <a:p>
            <a:r>
              <a:rPr lang="pl-PL" sz="1600" dirty="0"/>
              <a:t>Interakce buňky s </a:t>
            </a:r>
            <a:r>
              <a:rPr lang="pl-PL" sz="1600" dirty="0" smtClean="0"/>
              <a:t>povrchem </a:t>
            </a:r>
            <a:r>
              <a:rPr lang="pl-PL" sz="1600" dirty="0"/>
              <a:t>indukuje </a:t>
            </a:r>
            <a:r>
              <a:rPr lang="pl-PL" sz="1600" b="1" dirty="0" smtClean="0"/>
              <a:t>změnu </a:t>
            </a:r>
            <a:r>
              <a:rPr lang="en-GB" sz="1600" b="1" dirty="0" err="1" smtClean="0"/>
              <a:t>exprese</a:t>
            </a:r>
            <a:r>
              <a:rPr lang="en-GB" sz="1600" b="1" dirty="0" smtClean="0"/>
              <a:t> </a:t>
            </a:r>
            <a:r>
              <a:rPr lang="en-GB" sz="1600" b="1" dirty="0" err="1"/>
              <a:t>genů</a:t>
            </a:r>
            <a:r>
              <a:rPr lang="en-GB" sz="1600" b="1" dirty="0"/>
              <a:t> </a:t>
            </a:r>
            <a:endParaRPr lang="cs-CZ" sz="1600" b="1" dirty="0" smtClean="0"/>
          </a:p>
          <a:p>
            <a:pPr marL="285750" indent="-285750">
              <a:buFont typeface="Arial" panose="020B0604020202020204" pitchFamily="34" charset="0"/>
              <a:buChar char="•"/>
            </a:pPr>
            <a:r>
              <a:rPr lang="en-GB" sz="1600" dirty="0" err="1" smtClean="0"/>
              <a:t>buněčné</a:t>
            </a:r>
            <a:r>
              <a:rPr lang="en-GB" sz="1600" dirty="0" smtClean="0"/>
              <a:t> </a:t>
            </a:r>
            <a:r>
              <a:rPr lang="en-GB" sz="1600" dirty="0" err="1" smtClean="0"/>
              <a:t>morfologie</a:t>
            </a:r>
            <a:endParaRPr lang="cs-CZ" sz="1600" dirty="0"/>
          </a:p>
          <a:p>
            <a:pPr marL="285750" indent="-285750">
              <a:buFont typeface="Arial" panose="020B0604020202020204" pitchFamily="34" charset="0"/>
              <a:buChar char="•"/>
            </a:pPr>
            <a:r>
              <a:rPr lang="en-GB" sz="1600" dirty="0" smtClean="0"/>
              <a:t> </a:t>
            </a:r>
            <a:r>
              <a:rPr lang="en-GB" sz="1600" dirty="0"/>
              <a:t>motility </a:t>
            </a:r>
            <a:r>
              <a:rPr lang="en-GB" sz="1600" dirty="0" smtClean="0"/>
              <a:t>a</a:t>
            </a:r>
            <a:r>
              <a:rPr lang="cs-CZ" sz="1600" dirty="0" smtClean="0"/>
              <a:t> </a:t>
            </a:r>
            <a:r>
              <a:rPr lang="en-GB" sz="1600" dirty="0" err="1" smtClean="0"/>
              <a:t>adheze</a:t>
            </a:r>
            <a:r>
              <a:rPr lang="en-GB" sz="1600" dirty="0" smtClean="0"/>
              <a:t> </a:t>
            </a:r>
            <a:r>
              <a:rPr lang="en-GB" sz="1600" dirty="0"/>
              <a:t>- </a:t>
            </a:r>
            <a:r>
              <a:rPr lang="en-GB" sz="1600" dirty="0" err="1"/>
              <a:t>souvislost</a:t>
            </a:r>
            <a:r>
              <a:rPr lang="en-GB" sz="1600" dirty="0"/>
              <a:t> </a:t>
            </a:r>
            <a:r>
              <a:rPr lang="en-GB" sz="1600" dirty="0" err="1"/>
              <a:t>mezi</a:t>
            </a:r>
            <a:r>
              <a:rPr lang="en-GB" sz="1600" dirty="0"/>
              <a:t> </a:t>
            </a:r>
            <a:r>
              <a:rPr lang="en-GB" sz="1600" dirty="0" err="1"/>
              <a:t>cytologickými</a:t>
            </a:r>
            <a:r>
              <a:rPr lang="en-GB" sz="1600" dirty="0"/>
              <a:t> </a:t>
            </a:r>
            <a:r>
              <a:rPr lang="en-GB" sz="1600" dirty="0" err="1"/>
              <a:t>znaky</a:t>
            </a:r>
            <a:r>
              <a:rPr lang="en-GB" sz="1600" dirty="0"/>
              <a:t> </a:t>
            </a:r>
            <a:r>
              <a:rPr lang="en-GB" sz="1600" dirty="0" smtClean="0"/>
              <a:t>a</a:t>
            </a:r>
            <a:r>
              <a:rPr lang="cs-CZ" sz="1600" dirty="0" smtClean="0"/>
              <a:t> </a:t>
            </a:r>
            <a:r>
              <a:rPr lang="en-GB" sz="1600" dirty="0" err="1" smtClean="0"/>
              <a:t>proměnlivými</a:t>
            </a:r>
            <a:r>
              <a:rPr lang="en-GB" sz="1600" dirty="0" smtClean="0"/>
              <a:t> </a:t>
            </a:r>
            <a:r>
              <a:rPr lang="en-GB" sz="1600" dirty="0" err="1"/>
              <a:t>formami</a:t>
            </a:r>
            <a:r>
              <a:rPr lang="en-GB" sz="1600" dirty="0"/>
              <a:t> existence </a:t>
            </a:r>
            <a:r>
              <a:rPr lang="en-GB" sz="1600" dirty="0" err="1" smtClean="0"/>
              <a:t>buň</a:t>
            </a:r>
            <a:r>
              <a:rPr lang="cs-CZ" sz="1600" dirty="0" smtClean="0"/>
              <a:t>e</a:t>
            </a:r>
            <a:r>
              <a:rPr lang="en-GB" sz="1600" dirty="0" smtClean="0"/>
              <a:t>k</a:t>
            </a:r>
            <a:endParaRPr lang="cs-CZ" sz="1600" dirty="0" smtClean="0"/>
          </a:p>
          <a:p>
            <a:pPr marL="285750" indent="-285750">
              <a:buFont typeface="Arial" panose="020B0604020202020204" pitchFamily="34" charset="0"/>
              <a:buChar char="•"/>
            </a:pPr>
            <a:r>
              <a:rPr lang="en-GB" sz="1600" dirty="0" err="1" smtClean="0"/>
              <a:t>Blízkost</a:t>
            </a:r>
            <a:r>
              <a:rPr lang="en-GB" sz="1600" dirty="0" smtClean="0"/>
              <a:t> </a:t>
            </a:r>
            <a:r>
              <a:rPr lang="en-GB" sz="1600" dirty="0" err="1"/>
              <a:t>bakteríí</a:t>
            </a:r>
            <a:r>
              <a:rPr lang="en-GB" sz="1600" dirty="0"/>
              <a:t> k </a:t>
            </a:r>
            <a:r>
              <a:rPr lang="en-GB" sz="1600" dirty="0" err="1"/>
              <a:t>povrchu</a:t>
            </a:r>
            <a:r>
              <a:rPr lang="en-GB" sz="1600" dirty="0"/>
              <a:t> </a:t>
            </a:r>
            <a:r>
              <a:rPr lang="en-GB" sz="1600" dirty="0" err="1"/>
              <a:t>vyvolává</a:t>
            </a:r>
            <a:r>
              <a:rPr lang="en-GB" sz="1600" dirty="0"/>
              <a:t> </a:t>
            </a:r>
            <a:r>
              <a:rPr lang="en-GB" sz="1600" dirty="0" err="1"/>
              <a:t>změny</a:t>
            </a:r>
            <a:r>
              <a:rPr lang="en-GB" sz="1600" dirty="0"/>
              <a:t> v </a:t>
            </a:r>
            <a:r>
              <a:rPr lang="en-GB" sz="1600" dirty="0" err="1"/>
              <a:t>ph</a:t>
            </a:r>
            <a:r>
              <a:rPr lang="en-GB" sz="1600" dirty="0"/>
              <a:t>, </a:t>
            </a:r>
            <a:r>
              <a:rPr lang="en-GB" sz="1600" dirty="0" err="1"/>
              <a:t>osmolalitě</a:t>
            </a:r>
            <a:r>
              <a:rPr lang="en-GB" sz="1600" dirty="0"/>
              <a:t> a </a:t>
            </a:r>
            <a:r>
              <a:rPr lang="en-GB" sz="1600" dirty="0" err="1" smtClean="0"/>
              <a:t>rotaci</a:t>
            </a:r>
            <a:r>
              <a:rPr lang="cs-CZ" sz="1600" dirty="0" smtClean="0"/>
              <a:t> </a:t>
            </a:r>
            <a:r>
              <a:rPr lang="en-GB" sz="1600" dirty="0" err="1" smtClean="0"/>
              <a:t>bičíků</a:t>
            </a:r>
            <a:endParaRPr lang="en-GB" sz="1600" dirty="0"/>
          </a:p>
          <a:p>
            <a:endParaRPr lang="en-GB" sz="1600"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1646445"/>
            <a:ext cx="2851585" cy="1672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483016"/>
            <a:ext cx="5616624" cy="213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5805264"/>
            <a:ext cx="3868489" cy="933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15154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79512" y="357917"/>
            <a:ext cx="7385163" cy="1323439"/>
          </a:xfrm>
          <a:prstGeom prst="rect">
            <a:avLst/>
          </a:prstGeom>
        </p:spPr>
        <p:txBody>
          <a:bodyPr wrap="none">
            <a:spAutoFit/>
          </a:bodyPr>
          <a:lstStyle/>
          <a:p>
            <a:r>
              <a:rPr lang="en-GB" sz="1600" b="1" dirty="0" err="1"/>
              <a:t>Buňka</a:t>
            </a:r>
            <a:r>
              <a:rPr lang="en-GB" sz="1600" b="1" dirty="0"/>
              <a:t> </a:t>
            </a:r>
            <a:endParaRPr lang="cs-CZ" sz="1600" b="1" dirty="0"/>
          </a:p>
          <a:p>
            <a:pPr marL="285750" indent="-285750">
              <a:buFont typeface="Arial" panose="020B0604020202020204" pitchFamily="34" charset="0"/>
              <a:buChar char="•"/>
            </a:pPr>
            <a:r>
              <a:rPr lang="en-GB" sz="1600" dirty="0" err="1" smtClean="0"/>
              <a:t>pilli</a:t>
            </a:r>
            <a:r>
              <a:rPr lang="en-GB" sz="1600" dirty="0"/>
              <a:t>, </a:t>
            </a:r>
            <a:r>
              <a:rPr lang="en-GB" sz="1600" dirty="0" err="1"/>
              <a:t>povrchové</a:t>
            </a:r>
            <a:r>
              <a:rPr lang="en-GB" sz="1600" dirty="0"/>
              <a:t> </a:t>
            </a:r>
            <a:r>
              <a:rPr lang="en-GB" sz="1600" dirty="0" err="1"/>
              <a:t>proteiny</a:t>
            </a:r>
            <a:r>
              <a:rPr lang="en-GB" sz="1600" dirty="0"/>
              <a:t>, </a:t>
            </a:r>
            <a:r>
              <a:rPr lang="en-GB" sz="1600" dirty="0" err="1"/>
              <a:t>kapsuly</a:t>
            </a:r>
            <a:r>
              <a:rPr lang="en-GB" sz="1600" dirty="0"/>
              <a:t> a </a:t>
            </a:r>
            <a:r>
              <a:rPr lang="en-GB" sz="1600" dirty="0" err="1" smtClean="0"/>
              <a:t>sliz</a:t>
            </a:r>
            <a:endParaRPr lang="cs-CZ" sz="1600" dirty="0" smtClean="0"/>
          </a:p>
          <a:p>
            <a:pPr marL="285750" indent="-285750">
              <a:buFont typeface="Arial" panose="020B0604020202020204" pitchFamily="34" charset="0"/>
              <a:buChar char="•"/>
            </a:pPr>
            <a:r>
              <a:rPr lang="en-GB" sz="1600" dirty="0" err="1"/>
              <a:t>Prostředí</a:t>
            </a:r>
            <a:r>
              <a:rPr lang="en-GB" sz="1600" dirty="0"/>
              <a:t> – </a:t>
            </a:r>
            <a:r>
              <a:rPr lang="en-GB" sz="1600" dirty="0" err="1"/>
              <a:t>náboj</a:t>
            </a:r>
            <a:r>
              <a:rPr lang="en-GB" sz="1600" dirty="0"/>
              <a:t>, </a:t>
            </a:r>
            <a:r>
              <a:rPr lang="en-GB" sz="1600" dirty="0" err="1"/>
              <a:t>hydrofobicita</a:t>
            </a:r>
            <a:r>
              <a:rPr lang="en-GB" sz="1600" dirty="0"/>
              <a:t>, </a:t>
            </a:r>
            <a:r>
              <a:rPr lang="en-GB" sz="1600" dirty="0" err="1"/>
              <a:t>topografie</a:t>
            </a:r>
            <a:r>
              <a:rPr lang="en-GB" sz="1600" dirty="0"/>
              <a:t> </a:t>
            </a:r>
            <a:r>
              <a:rPr lang="en-GB" sz="1600" dirty="0" err="1" smtClean="0"/>
              <a:t>povrchu</a:t>
            </a:r>
            <a:endParaRPr lang="cs-CZ" sz="1600" dirty="0" smtClean="0"/>
          </a:p>
          <a:p>
            <a:pPr marL="285750" indent="-285750">
              <a:buFont typeface="Arial" panose="020B0604020202020204" pitchFamily="34" charset="0"/>
              <a:buChar char="•"/>
            </a:pPr>
            <a:r>
              <a:rPr lang="en-GB" sz="1600" dirty="0" err="1" smtClean="0"/>
              <a:t>vystavené</a:t>
            </a:r>
            <a:r>
              <a:rPr lang="en-GB" sz="1600" dirty="0" smtClean="0"/>
              <a:t> </a:t>
            </a:r>
            <a:r>
              <a:rPr lang="en-GB" sz="1600" dirty="0" err="1" smtClean="0"/>
              <a:t>různé</a:t>
            </a:r>
            <a:r>
              <a:rPr lang="cs-CZ" sz="1600" dirty="0" smtClean="0"/>
              <a:t> </a:t>
            </a:r>
            <a:r>
              <a:rPr lang="en-GB" sz="1600" dirty="0" err="1" smtClean="0"/>
              <a:t>chemické</a:t>
            </a:r>
            <a:r>
              <a:rPr lang="en-GB" sz="1600" dirty="0" smtClean="0"/>
              <a:t> </a:t>
            </a:r>
            <a:r>
              <a:rPr lang="en-GB" sz="1600" dirty="0" err="1"/>
              <a:t>skupiny</a:t>
            </a:r>
            <a:r>
              <a:rPr lang="en-GB" sz="1600" dirty="0"/>
              <a:t> </a:t>
            </a:r>
            <a:r>
              <a:rPr lang="en-GB" sz="1600" dirty="0" err="1"/>
              <a:t>reagují</a:t>
            </a:r>
            <a:r>
              <a:rPr lang="en-GB" sz="1600" dirty="0"/>
              <a:t> s </a:t>
            </a:r>
            <a:r>
              <a:rPr lang="en-GB" sz="1600" dirty="0" err="1"/>
              <a:t>fyzikálně</a:t>
            </a:r>
            <a:r>
              <a:rPr lang="en-GB" sz="1600" dirty="0"/>
              <a:t> </a:t>
            </a:r>
            <a:r>
              <a:rPr lang="en-GB" sz="1600" dirty="0" err="1"/>
              <a:t>chemickými</a:t>
            </a:r>
            <a:r>
              <a:rPr lang="en-GB" sz="1600" dirty="0"/>
              <a:t> </a:t>
            </a:r>
            <a:r>
              <a:rPr lang="en-GB" sz="1600" dirty="0" err="1"/>
              <a:t>vlastnostmi</a:t>
            </a:r>
            <a:r>
              <a:rPr lang="en-GB" sz="1600" dirty="0"/>
              <a:t> </a:t>
            </a:r>
            <a:r>
              <a:rPr lang="en-GB" sz="1600" dirty="0" err="1"/>
              <a:t>buňky</a:t>
            </a:r>
            <a:endParaRPr lang="en-GB" sz="1600" dirty="0"/>
          </a:p>
          <a:p>
            <a:endParaRPr lang="en-GB" sz="1600" dirty="0"/>
          </a:p>
        </p:txBody>
      </p:sp>
      <p:pic>
        <p:nvPicPr>
          <p:cNvPr id="337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9672" y="1772816"/>
            <a:ext cx="470537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31300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5536" y="1268760"/>
            <a:ext cx="8229600" cy="4525963"/>
          </a:xfrm>
        </p:spPr>
        <p:txBody>
          <a:bodyPr>
            <a:normAutofit/>
          </a:bodyPr>
          <a:lstStyle/>
          <a:p>
            <a:r>
              <a:rPr lang="en-GB" sz="1600" dirty="0" err="1"/>
              <a:t>Bioenergetika</a:t>
            </a:r>
            <a:r>
              <a:rPr lang="en-GB" sz="1600" dirty="0"/>
              <a:t>, </a:t>
            </a:r>
            <a:r>
              <a:rPr lang="en-GB" sz="1600" dirty="0" err="1"/>
              <a:t>technologie</a:t>
            </a:r>
            <a:r>
              <a:rPr lang="en-GB" sz="1600" dirty="0"/>
              <a:t> (</a:t>
            </a:r>
            <a:r>
              <a:rPr lang="en-GB" sz="1600" dirty="0" err="1"/>
              <a:t>fermentory</a:t>
            </a:r>
            <a:r>
              <a:rPr lang="en-GB" sz="1600" dirty="0"/>
              <a:t>), </a:t>
            </a:r>
            <a:r>
              <a:rPr lang="en-GB" sz="1600" dirty="0" err="1"/>
              <a:t>znečištění</a:t>
            </a:r>
            <a:r>
              <a:rPr lang="en-GB" sz="1600" dirty="0"/>
              <a:t>,</a:t>
            </a:r>
          </a:p>
          <a:p>
            <a:r>
              <a:rPr lang="en-GB" sz="1600" dirty="0" err="1"/>
              <a:t>bioremediace</a:t>
            </a:r>
            <a:r>
              <a:rPr lang="en-GB" sz="1600" dirty="0"/>
              <a:t>, biofilm, </a:t>
            </a:r>
            <a:r>
              <a:rPr lang="en-GB" sz="1600" dirty="0" err="1"/>
              <a:t>infekce</a:t>
            </a:r>
            <a:endParaRPr lang="en-GB" sz="1600" dirty="0"/>
          </a:p>
          <a:p>
            <a:r>
              <a:rPr lang="en-GB" sz="1600" dirty="0" err="1" smtClean="0"/>
              <a:t>Budoucí</a:t>
            </a:r>
            <a:r>
              <a:rPr lang="en-GB" sz="1600" dirty="0" smtClean="0"/>
              <a:t> </a:t>
            </a:r>
            <a:r>
              <a:rPr lang="en-GB" sz="1600" dirty="0" err="1"/>
              <a:t>výzkum</a:t>
            </a:r>
            <a:r>
              <a:rPr lang="en-GB" sz="1600" dirty="0"/>
              <a:t>: </a:t>
            </a:r>
            <a:r>
              <a:rPr lang="en-GB" sz="1600" dirty="0" err="1"/>
              <a:t>ovlivněním</a:t>
            </a:r>
            <a:r>
              <a:rPr lang="en-GB" sz="1600" dirty="0"/>
              <a:t> </a:t>
            </a:r>
            <a:r>
              <a:rPr lang="en-GB" sz="1600" dirty="0" err="1"/>
              <a:t>buněčné</a:t>
            </a:r>
            <a:r>
              <a:rPr lang="en-GB" sz="1600" dirty="0"/>
              <a:t> </a:t>
            </a:r>
            <a:r>
              <a:rPr lang="en-GB" sz="1600" dirty="0" err="1"/>
              <a:t>adheze</a:t>
            </a:r>
            <a:r>
              <a:rPr lang="en-GB" sz="1600" dirty="0"/>
              <a:t> </a:t>
            </a:r>
            <a:r>
              <a:rPr lang="en-GB" sz="1600" dirty="0" err="1"/>
              <a:t>modulací</a:t>
            </a:r>
            <a:endParaRPr lang="en-GB" sz="1600" dirty="0"/>
          </a:p>
          <a:p>
            <a:r>
              <a:rPr lang="en-GB" sz="1600" dirty="0" err="1"/>
              <a:t>hydrofobicity</a:t>
            </a:r>
            <a:r>
              <a:rPr lang="en-GB" sz="1600" dirty="0"/>
              <a:t> </a:t>
            </a:r>
            <a:r>
              <a:rPr lang="en-GB" sz="1600" dirty="0" err="1"/>
              <a:t>buněk</a:t>
            </a:r>
            <a:r>
              <a:rPr lang="en-GB" sz="1600" dirty="0"/>
              <a:t>; </a:t>
            </a:r>
            <a:r>
              <a:rPr lang="en-GB" sz="1600" dirty="0" err="1"/>
              <a:t>vývoj</a:t>
            </a:r>
            <a:r>
              <a:rPr lang="en-GB" sz="1600" dirty="0"/>
              <a:t> </a:t>
            </a:r>
            <a:r>
              <a:rPr lang="en-GB" sz="1600" dirty="0" err="1"/>
              <a:t>nepřilnavých</a:t>
            </a:r>
            <a:r>
              <a:rPr lang="en-GB" sz="1600" dirty="0"/>
              <a:t> </a:t>
            </a:r>
            <a:r>
              <a:rPr lang="en-GB" sz="1600" dirty="0" err="1" smtClean="0"/>
              <a:t>materiálů</a:t>
            </a:r>
            <a:endParaRPr lang="cs-CZ" sz="1600" dirty="0" smtClean="0"/>
          </a:p>
          <a:p>
            <a:r>
              <a:rPr lang="en-US" sz="1600" dirty="0"/>
              <a:t>biofilm - </a:t>
            </a:r>
            <a:r>
              <a:rPr lang="en-US" sz="1600" dirty="0" err="1"/>
              <a:t>zubni</a:t>
            </a:r>
            <a:r>
              <a:rPr lang="en-US" sz="1600" dirty="0"/>
              <a:t> </a:t>
            </a:r>
            <a:r>
              <a:rPr lang="en-US" sz="1600" dirty="0" err="1"/>
              <a:t>povlak</a:t>
            </a:r>
            <a:r>
              <a:rPr lang="en-US" sz="1600" dirty="0"/>
              <a:t> (</a:t>
            </a:r>
            <a:r>
              <a:rPr lang="en-US" sz="1600" dirty="0" err="1"/>
              <a:t>casto</a:t>
            </a:r>
            <a:r>
              <a:rPr lang="en-US" sz="1600" dirty="0"/>
              <a:t> </a:t>
            </a:r>
            <a:r>
              <a:rPr lang="en-US" sz="1600" dirty="0" err="1"/>
              <a:t>oportunní</a:t>
            </a:r>
            <a:r>
              <a:rPr lang="en-US" sz="1600" dirty="0"/>
              <a:t> </a:t>
            </a:r>
            <a:r>
              <a:rPr lang="en-US" sz="1600" dirty="0" err="1"/>
              <a:t>patogeny</a:t>
            </a:r>
            <a:r>
              <a:rPr lang="en-US" sz="1600" dirty="0"/>
              <a:t>)</a:t>
            </a:r>
            <a:endParaRPr lang="en-GB" sz="1600" dirty="0"/>
          </a:p>
        </p:txBody>
      </p:sp>
      <p:sp>
        <p:nvSpPr>
          <p:cNvPr id="4" name="Obdélník 3"/>
          <p:cNvSpPr/>
          <p:nvPr/>
        </p:nvSpPr>
        <p:spPr>
          <a:xfrm>
            <a:off x="2843808" y="404664"/>
            <a:ext cx="2583784" cy="369332"/>
          </a:xfrm>
          <a:prstGeom prst="rect">
            <a:avLst/>
          </a:prstGeom>
        </p:spPr>
        <p:txBody>
          <a:bodyPr wrap="none">
            <a:spAutoFit/>
          </a:bodyPr>
          <a:lstStyle/>
          <a:p>
            <a:r>
              <a:rPr lang="en-GB" b="1" dirty="0" err="1"/>
              <a:t>Adheze</a:t>
            </a:r>
            <a:r>
              <a:rPr lang="en-GB" b="1" dirty="0"/>
              <a:t> </a:t>
            </a:r>
            <a:r>
              <a:rPr lang="en-GB" b="1" dirty="0" err="1"/>
              <a:t>bakterií</a:t>
            </a:r>
            <a:r>
              <a:rPr lang="en-GB" b="1" dirty="0"/>
              <a:t> - </a:t>
            </a:r>
            <a:r>
              <a:rPr lang="en-GB" b="1" dirty="0" err="1"/>
              <a:t>význam</a:t>
            </a:r>
            <a:endParaRPr lang="en-GB"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3430587"/>
            <a:ext cx="3857401" cy="281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72908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l"/>
            <a:r>
              <a:rPr lang="en-GB" sz="1800" b="1" dirty="0" err="1" smtClean="0"/>
              <a:t>Bakterie</a:t>
            </a:r>
            <a:r>
              <a:rPr lang="en-GB" sz="1800" b="1" dirty="0" smtClean="0"/>
              <a:t> a </a:t>
            </a:r>
            <a:r>
              <a:rPr lang="en-GB" sz="1800" b="1" dirty="0" err="1" smtClean="0"/>
              <a:t>hostitelský</a:t>
            </a:r>
            <a:r>
              <a:rPr lang="en-GB" sz="1800" b="1" dirty="0" smtClean="0"/>
              <a:t> </a:t>
            </a:r>
            <a:r>
              <a:rPr lang="en-GB" sz="1800" b="1" dirty="0" err="1" smtClean="0"/>
              <a:t>makroorganizmus</a:t>
            </a:r>
            <a:r>
              <a:rPr lang="cs-CZ" sz="1800" b="1" dirty="0"/>
              <a:t> </a:t>
            </a:r>
            <a:r>
              <a:rPr lang="en-GB" sz="1800" b="1" dirty="0" err="1" smtClean="0"/>
              <a:t>adheze</a:t>
            </a:r>
            <a:r>
              <a:rPr lang="en-GB" sz="1800" b="1" dirty="0" smtClean="0"/>
              <a:t> </a:t>
            </a:r>
            <a:r>
              <a:rPr lang="en-GB" sz="1800" b="1" dirty="0" err="1" smtClean="0"/>
              <a:t>bakterií</a:t>
            </a:r>
            <a:r>
              <a:rPr lang="cs-CZ" sz="1800" b="1" dirty="0"/>
              <a:t> </a:t>
            </a:r>
            <a:r>
              <a:rPr lang="en-GB" sz="1800" b="1" dirty="0" smtClean="0"/>
              <a:t>biofilm</a:t>
            </a:r>
            <a:r>
              <a:rPr lang="en-GB" b="1" dirty="0"/>
              <a:t/>
            </a:r>
            <a:br>
              <a:rPr lang="en-GB" b="1" dirty="0"/>
            </a:br>
            <a:endParaRPr lang="en-GB" dirty="0"/>
          </a:p>
        </p:txBody>
      </p:sp>
      <p:sp>
        <p:nvSpPr>
          <p:cNvPr id="3" name="Zástupný symbol pro obsah 2"/>
          <p:cNvSpPr>
            <a:spLocks noGrp="1"/>
          </p:cNvSpPr>
          <p:nvPr>
            <p:ph idx="1"/>
          </p:nvPr>
        </p:nvSpPr>
        <p:spPr>
          <a:xfrm>
            <a:off x="179512" y="836712"/>
            <a:ext cx="8229600" cy="4525963"/>
          </a:xfrm>
        </p:spPr>
        <p:txBody>
          <a:bodyPr>
            <a:normAutofit/>
          </a:bodyPr>
          <a:lstStyle/>
          <a:p>
            <a:r>
              <a:rPr lang="en-GB" sz="1600" dirty="0" err="1"/>
              <a:t>Zubní</a:t>
            </a:r>
            <a:r>
              <a:rPr lang="en-GB" sz="1600" dirty="0"/>
              <a:t> </a:t>
            </a:r>
            <a:r>
              <a:rPr lang="en-GB" sz="1600" dirty="0" err="1"/>
              <a:t>povlak</a:t>
            </a:r>
            <a:endParaRPr lang="en-GB" sz="1600" dirty="0"/>
          </a:p>
          <a:p>
            <a:r>
              <a:rPr lang="en-GB" sz="1600" dirty="0"/>
              <a:t>– A. van </a:t>
            </a:r>
            <a:r>
              <a:rPr lang="en-GB" sz="1600" dirty="0" err="1" smtClean="0"/>
              <a:t>Leewenhoek</a:t>
            </a:r>
            <a:r>
              <a:rPr lang="cs-CZ" sz="1600" dirty="0" smtClean="0"/>
              <a:t> (</a:t>
            </a:r>
            <a:r>
              <a:rPr lang="en-US" sz="1600" dirty="0" err="1" smtClean="0"/>
              <a:t>kys</a:t>
            </a:r>
            <a:r>
              <a:rPr lang="en-US" sz="1600" dirty="0"/>
              <a:t>. - </a:t>
            </a:r>
            <a:r>
              <a:rPr lang="en-US" sz="1600" dirty="0" err="1"/>
              <a:t>mléčná</a:t>
            </a:r>
            <a:r>
              <a:rPr lang="en-US" sz="1600" dirty="0"/>
              <a:t>, </a:t>
            </a:r>
            <a:r>
              <a:rPr lang="en-US" sz="1600" dirty="0" err="1"/>
              <a:t>máselná</a:t>
            </a:r>
            <a:r>
              <a:rPr lang="en-US" sz="1600" dirty="0"/>
              <a:t>, </a:t>
            </a:r>
            <a:r>
              <a:rPr lang="en-US" sz="1600" dirty="0" err="1" smtClean="0"/>
              <a:t>propionová</a:t>
            </a:r>
            <a:r>
              <a:rPr lang="en-US" sz="1600" dirty="0" smtClean="0"/>
              <a:t>, </a:t>
            </a:r>
            <a:r>
              <a:rPr lang="en-US" sz="1600" dirty="0" err="1" smtClean="0"/>
              <a:t>octová</a:t>
            </a:r>
            <a:r>
              <a:rPr lang="en-US" sz="1600" dirty="0" smtClean="0"/>
              <a:t>, </a:t>
            </a:r>
            <a:r>
              <a:rPr lang="en-US" sz="1600" dirty="0" err="1" smtClean="0"/>
              <a:t>mravenčí</a:t>
            </a:r>
            <a:r>
              <a:rPr lang="cs-CZ" sz="1600" dirty="0" smtClean="0"/>
              <a:t>)</a:t>
            </a:r>
            <a:endParaRPr lang="en-GB" sz="1600" dirty="0" smtClean="0"/>
          </a:p>
          <a:p>
            <a:endParaRPr lang="cs-CZ" sz="1600" dirty="0" smtClean="0"/>
          </a:p>
          <a:p>
            <a:r>
              <a:rPr lang="en-GB" sz="1600" dirty="0" err="1"/>
              <a:t>Střevní</a:t>
            </a:r>
            <a:r>
              <a:rPr lang="en-GB" sz="1600" dirty="0"/>
              <a:t> </a:t>
            </a:r>
            <a:r>
              <a:rPr lang="en-GB" sz="1600" dirty="0" err="1"/>
              <a:t>sliznice</a:t>
            </a:r>
            <a:endParaRPr lang="en-GB" sz="1600" dirty="0"/>
          </a:p>
          <a:p>
            <a:r>
              <a:rPr lang="en-GB" sz="1600" dirty="0" err="1"/>
              <a:t>Infekce</a:t>
            </a:r>
            <a:endParaRPr lang="en-GB" sz="1600" dirty="0"/>
          </a:p>
          <a:p>
            <a:r>
              <a:rPr lang="en-GB" sz="1600" dirty="0"/>
              <a:t>– </a:t>
            </a:r>
            <a:r>
              <a:rPr lang="en-GB" sz="1600" dirty="0" err="1"/>
              <a:t>sliznice</a:t>
            </a:r>
            <a:r>
              <a:rPr lang="en-GB" sz="1600" dirty="0"/>
              <a:t> </a:t>
            </a:r>
            <a:r>
              <a:rPr lang="en-GB" sz="1600" dirty="0" err="1"/>
              <a:t>nebo</a:t>
            </a:r>
            <a:r>
              <a:rPr lang="en-GB" sz="1600" dirty="0"/>
              <a:t> </a:t>
            </a:r>
            <a:r>
              <a:rPr lang="en-GB" sz="1600" dirty="0" err="1"/>
              <a:t>uvnitř</a:t>
            </a:r>
            <a:r>
              <a:rPr lang="en-GB" sz="1600" dirty="0"/>
              <a:t> </a:t>
            </a:r>
            <a:r>
              <a:rPr lang="en-GB" sz="1600" dirty="0" err="1"/>
              <a:t>tkáně</a:t>
            </a:r>
            <a:r>
              <a:rPr lang="en-GB" sz="1600" dirty="0"/>
              <a:t>;</a:t>
            </a:r>
          </a:p>
          <a:p>
            <a:r>
              <a:rPr lang="en-GB" sz="1600" dirty="0"/>
              <a:t>- </a:t>
            </a:r>
            <a:r>
              <a:rPr lang="en-GB" sz="1600" dirty="0" err="1"/>
              <a:t>endokarditida</a:t>
            </a:r>
            <a:endParaRPr lang="en-GB" sz="1600" dirty="0"/>
          </a:p>
          <a:p>
            <a:r>
              <a:rPr lang="en-GB" sz="1600" dirty="0"/>
              <a:t>- </a:t>
            </a:r>
            <a:r>
              <a:rPr lang="en-GB" sz="1600" dirty="0" err="1"/>
              <a:t>trvalý</a:t>
            </a:r>
            <a:r>
              <a:rPr lang="en-GB" sz="1600" dirty="0"/>
              <a:t> biofilm </a:t>
            </a:r>
            <a:r>
              <a:rPr lang="en-GB" sz="1600" dirty="0" err="1"/>
              <a:t>na</a:t>
            </a:r>
            <a:r>
              <a:rPr lang="en-GB" sz="1600" dirty="0"/>
              <a:t> </a:t>
            </a:r>
            <a:r>
              <a:rPr lang="en-GB" sz="1600" dirty="0" err="1"/>
              <a:t>chlopních</a:t>
            </a:r>
            <a:endParaRPr lang="en-GB" sz="1600" dirty="0"/>
          </a:p>
          <a:p>
            <a:r>
              <a:rPr lang="en-GB" sz="1600" dirty="0"/>
              <a:t>(hl. </a:t>
            </a:r>
            <a:r>
              <a:rPr lang="en-GB" sz="1600" dirty="0" err="1"/>
              <a:t>strepto</a:t>
            </a:r>
            <a:r>
              <a:rPr lang="en-GB" sz="1600" dirty="0"/>
              <a:t>- a </a:t>
            </a:r>
            <a:r>
              <a:rPr lang="en-GB" sz="1600" dirty="0" err="1"/>
              <a:t>stafylokoky</a:t>
            </a:r>
            <a:r>
              <a:rPr lang="en-GB" sz="1600" dirty="0"/>
              <a:t>;</a:t>
            </a:r>
          </a:p>
          <a:p>
            <a:r>
              <a:rPr lang="en-GB" sz="1600" dirty="0" err="1"/>
              <a:t>nebezpečí</a:t>
            </a:r>
            <a:r>
              <a:rPr lang="en-GB" sz="1600" dirty="0"/>
              <a:t> </a:t>
            </a:r>
            <a:r>
              <a:rPr lang="en-GB" sz="1600" dirty="0" err="1"/>
              <a:t>krvácivých</a:t>
            </a:r>
            <a:r>
              <a:rPr lang="en-GB" sz="1600" dirty="0"/>
              <a:t> </a:t>
            </a:r>
            <a:r>
              <a:rPr lang="en-GB" sz="1600" dirty="0" err="1"/>
              <a:t>dásní</a:t>
            </a:r>
            <a:r>
              <a:rPr lang="en-GB" sz="1600" dirty="0"/>
              <a:t>..)</a:t>
            </a:r>
          </a:p>
          <a:p>
            <a:r>
              <a:rPr lang="en-GB" sz="1600" dirty="0"/>
              <a:t>- </a:t>
            </a:r>
            <a:r>
              <a:rPr lang="en-GB" sz="1600" dirty="0" err="1"/>
              <a:t>rány</a:t>
            </a:r>
            <a:r>
              <a:rPr lang="en-GB" sz="1600" dirty="0"/>
              <a:t>; </a:t>
            </a:r>
            <a:r>
              <a:rPr lang="en-GB" sz="1600" dirty="0" err="1"/>
              <a:t>bércové</a:t>
            </a:r>
            <a:r>
              <a:rPr lang="en-GB" sz="1600" dirty="0"/>
              <a:t> </a:t>
            </a:r>
            <a:r>
              <a:rPr lang="en-GB" sz="1600" dirty="0" err="1"/>
              <a:t>vředy</a:t>
            </a:r>
            <a:r>
              <a:rPr lang="en-GB" sz="1600" dirty="0"/>
              <a:t>; </a:t>
            </a:r>
            <a:r>
              <a:rPr lang="en-GB" sz="1600" dirty="0" err="1" smtClean="0"/>
              <a:t>spáleniny</a:t>
            </a:r>
            <a:endParaRPr lang="en-GB" sz="1600"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700808"/>
            <a:ext cx="3355701" cy="2367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149080"/>
            <a:ext cx="4333875"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9758" y="4149080"/>
            <a:ext cx="3576638"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3008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418058"/>
          </a:xfrm>
        </p:spPr>
        <p:txBody>
          <a:bodyPr>
            <a:normAutofit/>
          </a:bodyPr>
          <a:lstStyle/>
          <a:p>
            <a:r>
              <a:rPr lang="en-GB" sz="1800" b="1" dirty="0" err="1"/>
              <a:t>Cytoplazmatická</a:t>
            </a:r>
            <a:r>
              <a:rPr lang="en-GB" sz="1800" b="1" dirty="0"/>
              <a:t> </a:t>
            </a:r>
            <a:r>
              <a:rPr lang="en-GB" sz="1800" b="1" dirty="0" err="1"/>
              <a:t>membrána</a:t>
            </a:r>
            <a:endParaRPr lang="en-GB" sz="1800" dirty="0"/>
          </a:p>
        </p:txBody>
      </p:sp>
      <p:sp>
        <p:nvSpPr>
          <p:cNvPr id="3" name="Zástupný symbol pro obsah 2"/>
          <p:cNvSpPr>
            <a:spLocks noGrp="1"/>
          </p:cNvSpPr>
          <p:nvPr>
            <p:ph idx="1"/>
          </p:nvPr>
        </p:nvSpPr>
        <p:spPr>
          <a:xfrm>
            <a:off x="261452" y="931665"/>
            <a:ext cx="8775044" cy="2836912"/>
          </a:xfrm>
        </p:spPr>
        <p:txBody>
          <a:bodyPr>
            <a:normAutofit/>
          </a:bodyPr>
          <a:lstStyle/>
          <a:p>
            <a:r>
              <a:rPr lang="en-GB" sz="1600" dirty="0" err="1" smtClean="0"/>
              <a:t>Fluidní</a:t>
            </a:r>
            <a:r>
              <a:rPr lang="en-GB" sz="1600" dirty="0" smtClean="0"/>
              <a:t> </a:t>
            </a:r>
            <a:r>
              <a:rPr lang="en-GB" sz="1600" dirty="0" err="1"/>
              <a:t>vrstva</a:t>
            </a:r>
            <a:r>
              <a:rPr lang="en-GB" sz="1600" dirty="0"/>
              <a:t> </a:t>
            </a:r>
            <a:r>
              <a:rPr lang="en-GB" sz="1600" b="1" dirty="0" err="1" smtClean="0"/>
              <a:t>fosfolipidů</a:t>
            </a:r>
            <a:r>
              <a:rPr lang="cs-CZ" sz="1600" dirty="0"/>
              <a:t>, v</a:t>
            </a:r>
            <a:r>
              <a:rPr lang="en-GB" sz="1600" dirty="0" err="1"/>
              <a:t>nořené</a:t>
            </a:r>
            <a:r>
              <a:rPr lang="en-GB" sz="1600" dirty="0"/>
              <a:t> </a:t>
            </a:r>
            <a:r>
              <a:rPr lang="en-GB" sz="1600" dirty="0" err="1"/>
              <a:t>bílkoviny</a:t>
            </a:r>
            <a:r>
              <a:rPr lang="en-GB" sz="1600" dirty="0"/>
              <a:t> – </a:t>
            </a:r>
            <a:r>
              <a:rPr lang="en-GB" sz="1600" dirty="0" err="1"/>
              <a:t>mnoho</a:t>
            </a:r>
            <a:r>
              <a:rPr lang="en-GB" sz="1600" dirty="0"/>
              <a:t> </a:t>
            </a:r>
            <a:r>
              <a:rPr lang="en-GB" sz="1600" dirty="0" err="1"/>
              <a:t>proti</a:t>
            </a:r>
            <a:r>
              <a:rPr lang="en-GB" sz="1600" dirty="0"/>
              <a:t> </a:t>
            </a:r>
            <a:r>
              <a:rPr lang="en-GB" sz="1600" dirty="0" err="1" smtClean="0"/>
              <a:t>Eucarya</a:t>
            </a:r>
            <a:endParaRPr lang="cs-CZ" sz="1600" dirty="0" smtClean="0"/>
          </a:p>
          <a:p>
            <a:r>
              <a:rPr lang="en-GB" sz="1600" dirty="0" err="1" smtClean="0"/>
              <a:t>jednoduchý</a:t>
            </a:r>
            <a:r>
              <a:rPr lang="en-GB" sz="1600" dirty="0" smtClean="0"/>
              <a:t> </a:t>
            </a:r>
            <a:r>
              <a:rPr lang="en-GB" sz="1600" dirty="0" err="1"/>
              <a:t>řetězec</a:t>
            </a:r>
            <a:r>
              <a:rPr lang="en-GB" sz="1600" dirty="0"/>
              <a:t>, </a:t>
            </a:r>
            <a:r>
              <a:rPr lang="en-GB" sz="1600" dirty="0" err="1"/>
              <a:t>esterová</a:t>
            </a:r>
            <a:r>
              <a:rPr lang="en-GB" sz="1600" dirty="0"/>
              <a:t> </a:t>
            </a:r>
            <a:r>
              <a:rPr lang="en-GB" sz="1600" dirty="0" err="1"/>
              <a:t>vazba</a:t>
            </a:r>
            <a:r>
              <a:rPr lang="cs-CZ" sz="1600" dirty="0"/>
              <a:t> </a:t>
            </a:r>
            <a:r>
              <a:rPr lang="cs-CZ" sz="1600" dirty="0" err="1"/>
              <a:t>Bacteria</a:t>
            </a:r>
            <a:r>
              <a:rPr lang="cs-CZ" sz="1600" dirty="0"/>
              <a:t>, </a:t>
            </a:r>
            <a:r>
              <a:rPr lang="en-GB" sz="1600" i="1" dirty="0"/>
              <a:t>Archaea </a:t>
            </a:r>
            <a:r>
              <a:rPr lang="en-GB" sz="1600" dirty="0"/>
              <a:t>– </a:t>
            </a:r>
            <a:r>
              <a:rPr lang="en-GB" sz="1600" dirty="0" err="1"/>
              <a:t>etherová</a:t>
            </a:r>
            <a:r>
              <a:rPr lang="en-GB" sz="1600" dirty="0"/>
              <a:t> v. </a:t>
            </a:r>
            <a:r>
              <a:rPr lang="en-GB" sz="1600" dirty="0" smtClean="0"/>
              <a:t>!!</a:t>
            </a:r>
            <a:endParaRPr lang="cs-CZ" sz="1600" dirty="0"/>
          </a:p>
          <a:p>
            <a:r>
              <a:rPr lang="cs-CZ" sz="1600" dirty="0" smtClean="0"/>
              <a:t>s</a:t>
            </a:r>
            <a:r>
              <a:rPr lang="en-GB" sz="1600" dirty="0" err="1"/>
              <a:t>emipermeabilní</a:t>
            </a:r>
            <a:r>
              <a:rPr lang="en-GB" sz="1600" dirty="0"/>
              <a:t> – </a:t>
            </a:r>
            <a:r>
              <a:rPr lang="en-GB" sz="1600" dirty="0" smtClean="0"/>
              <a:t>transport</a:t>
            </a:r>
            <a:r>
              <a:rPr lang="cs-CZ" sz="1600" dirty="0" smtClean="0"/>
              <a:t>, respirační </a:t>
            </a:r>
            <a:r>
              <a:rPr lang="cs-CZ" sz="1600" dirty="0"/>
              <a:t>funkce (zastupuje mitochondrie), zakotvuje rotor bakteriálních bičíků</a:t>
            </a:r>
            <a:endParaRPr lang="en-GB" sz="1600" dirty="0"/>
          </a:p>
          <a:p>
            <a:endParaRPr lang="en-GB" sz="1600" b="1" dirty="0"/>
          </a:p>
          <a:p>
            <a:r>
              <a:rPr lang="cs-CZ" sz="1600" dirty="0" smtClean="0"/>
              <a:t>G- mají </a:t>
            </a:r>
            <a:r>
              <a:rPr lang="cs-CZ" sz="1600" dirty="0"/>
              <a:t>plazmatickou membránu a vnější membránu oddělené </a:t>
            </a:r>
            <a:r>
              <a:rPr lang="cs-CZ" sz="1600" dirty="0" err="1"/>
              <a:t>periplazmatickým</a:t>
            </a:r>
            <a:r>
              <a:rPr lang="cs-CZ" sz="1600" dirty="0"/>
              <a:t> </a:t>
            </a:r>
            <a:r>
              <a:rPr lang="cs-CZ" sz="1600" dirty="0" smtClean="0"/>
              <a:t>prostorem</a:t>
            </a:r>
          </a:p>
          <a:p>
            <a:r>
              <a:rPr lang="cs-CZ" sz="1600" dirty="0" err="1" smtClean="0"/>
              <a:t>Ost</a:t>
            </a:r>
            <a:r>
              <a:rPr lang="cs-CZ" sz="1600" dirty="0" smtClean="0"/>
              <a:t>. </a:t>
            </a:r>
            <a:r>
              <a:rPr lang="cs-CZ" sz="1600" dirty="0" err="1" smtClean="0"/>
              <a:t>prokaryota</a:t>
            </a:r>
            <a:r>
              <a:rPr lang="cs-CZ" sz="1600" dirty="0" smtClean="0"/>
              <a:t> pouze vnější CM</a:t>
            </a:r>
          </a:p>
          <a:p>
            <a:r>
              <a:rPr lang="cs-CZ" sz="1600" dirty="0" err="1" smtClean="0"/>
              <a:t>Někt</a:t>
            </a:r>
            <a:r>
              <a:rPr lang="cs-CZ" sz="1600" dirty="0" smtClean="0"/>
              <a:t>. mořské sinice plazmatické </a:t>
            </a:r>
            <a:r>
              <a:rPr lang="cs-CZ" sz="1600" dirty="0"/>
              <a:t>membrány bez fosfolipidů – </a:t>
            </a:r>
            <a:r>
              <a:rPr lang="cs-CZ" sz="1600" dirty="0" smtClean="0"/>
              <a:t>náhradní membránový lipid - SQDG</a:t>
            </a:r>
          </a:p>
          <a:p>
            <a:r>
              <a:rPr lang="cs-CZ" sz="1600" dirty="0" smtClean="0"/>
              <a:t>V oceánech </a:t>
            </a:r>
            <a:r>
              <a:rPr lang="cs-CZ" sz="1600" dirty="0"/>
              <a:t>s nedostatkem fosforečných a dusíkatých živin</a:t>
            </a:r>
            <a:endParaRPr lang="en-GB" sz="1600" dirty="0"/>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8384" y="4396845"/>
            <a:ext cx="576064"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bdélník 4"/>
          <p:cNvSpPr/>
          <p:nvPr/>
        </p:nvSpPr>
        <p:spPr>
          <a:xfrm>
            <a:off x="7462178" y="4811267"/>
            <a:ext cx="979998" cy="1200329"/>
          </a:xfrm>
          <a:prstGeom prst="rect">
            <a:avLst/>
          </a:prstGeom>
        </p:spPr>
        <p:txBody>
          <a:bodyPr wrap="square">
            <a:spAutoFit/>
          </a:bodyPr>
          <a:lstStyle/>
          <a:p>
            <a:r>
              <a:rPr lang="en-GB" dirty="0" smtClean="0"/>
              <a:t>GG-</a:t>
            </a:r>
          </a:p>
          <a:p>
            <a:r>
              <a:rPr lang="en-GB" dirty="0" err="1" smtClean="0"/>
              <a:t>buňky</a:t>
            </a:r>
            <a:endParaRPr lang="en-GB" dirty="0" smtClean="0"/>
          </a:p>
          <a:p>
            <a:r>
              <a:rPr lang="en-GB" dirty="0" smtClean="0"/>
              <a:t>Lipid A</a:t>
            </a:r>
          </a:p>
          <a:p>
            <a:r>
              <a:rPr lang="en-GB" dirty="0" smtClean="0"/>
              <a:t>(toxin)</a:t>
            </a:r>
            <a:endParaRPr lang="en-GB" dirty="0"/>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9863" y="3785574"/>
            <a:ext cx="2384630" cy="2498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730095"/>
            <a:ext cx="5600700"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23485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4438328" cy="346050"/>
          </a:xfrm>
        </p:spPr>
        <p:txBody>
          <a:bodyPr>
            <a:normAutofit/>
          </a:bodyPr>
          <a:lstStyle/>
          <a:p>
            <a:r>
              <a:rPr lang="en-GB" sz="1600" b="1" dirty="0"/>
              <a:t>Biofilm a </a:t>
            </a:r>
            <a:r>
              <a:rPr lang="en-GB" sz="1600" b="1" dirty="0" err="1"/>
              <a:t>medicína</a:t>
            </a:r>
            <a:endParaRPr lang="en-GB" sz="1600" dirty="0"/>
          </a:p>
        </p:txBody>
      </p:sp>
      <p:sp>
        <p:nvSpPr>
          <p:cNvPr id="3" name="Zástupný symbol pro obsah 2"/>
          <p:cNvSpPr>
            <a:spLocks noGrp="1"/>
          </p:cNvSpPr>
          <p:nvPr>
            <p:ph idx="1"/>
          </p:nvPr>
        </p:nvSpPr>
        <p:spPr>
          <a:xfrm>
            <a:off x="251520" y="908720"/>
            <a:ext cx="8229600" cy="2548880"/>
          </a:xfrm>
        </p:spPr>
        <p:txBody>
          <a:bodyPr>
            <a:normAutofit/>
          </a:bodyPr>
          <a:lstStyle/>
          <a:p>
            <a:r>
              <a:rPr lang="en-GB" sz="1600" dirty="0" err="1"/>
              <a:t>Cévky</a:t>
            </a:r>
            <a:r>
              <a:rPr lang="en-GB" sz="1600" dirty="0"/>
              <a:t> – </a:t>
            </a:r>
            <a:r>
              <a:rPr lang="en-GB" sz="1600" dirty="0" err="1"/>
              <a:t>arteriální</a:t>
            </a:r>
            <a:r>
              <a:rPr lang="en-GB" sz="1600" dirty="0"/>
              <a:t>, </a:t>
            </a:r>
            <a:r>
              <a:rPr lang="en-GB" sz="1600" dirty="0" err="1"/>
              <a:t>žilní</a:t>
            </a:r>
            <a:endParaRPr lang="en-GB" sz="1600" dirty="0"/>
          </a:p>
          <a:p>
            <a:r>
              <a:rPr lang="en-GB" sz="1600" dirty="0" err="1"/>
              <a:t>Močové</a:t>
            </a:r>
            <a:r>
              <a:rPr lang="en-GB" sz="1600" dirty="0"/>
              <a:t> </a:t>
            </a:r>
            <a:r>
              <a:rPr lang="en-GB" sz="1600" dirty="0" err="1"/>
              <a:t>katetry</a:t>
            </a:r>
            <a:endParaRPr lang="en-GB" sz="1600" dirty="0"/>
          </a:p>
          <a:p>
            <a:r>
              <a:rPr lang="en-GB" sz="1600" dirty="0" err="1"/>
              <a:t>Dýchací</a:t>
            </a:r>
            <a:r>
              <a:rPr lang="en-GB" sz="1600" dirty="0"/>
              <a:t> a </a:t>
            </a:r>
            <a:r>
              <a:rPr lang="en-GB" sz="1600" dirty="0" err="1"/>
              <a:t>dializační</a:t>
            </a:r>
            <a:r>
              <a:rPr lang="en-GB" sz="1600" dirty="0"/>
              <a:t> </a:t>
            </a:r>
            <a:r>
              <a:rPr lang="en-GB" sz="1600" dirty="0" err="1"/>
              <a:t>přístroje</a:t>
            </a:r>
            <a:endParaRPr lang="en-GB" sz="1600" dirty="0"/>
          </a:p>
          <a:p>
            <a:r>
              <a:rPr lang="en-GB" sz="1600" dirty="0" err="1"/>
              <a:t>Umělé</a:t>
            </a:r>
            <a:r>
              <a:rPr lang="en-GB" sz="1600" dirty="0"/>
              <a:t> </a:t>
            </a:r>
            <a:r>
              <a:rPr lang="en-GB" sz="1600" dirty="0" err="1"/>
              <a:t>chlopně</a:t>
            </a:r>
            <a:endParaRPr lang="en-GB" sz="1600" dirty="0"/>
          </a:p>
          <a:p>
            <a:r>
              <a:rPr lang="en-GB" sz="1600" dirty="0" err="1"/>
              <a:t>Kontaktní</a:t>
            </a:r>
            <a:r>
              <a:rPr lang="en-GB" sz="1600" dirty="0"/>
              <a:t> </a:t>
            </a:r>
            <a:r>
              <a:rPr lang="en-GB" sz="1600" dirty="0" err="1"/>
              <a:t>čočky</a:t>
            </a:r>
            <a:endParaRPr lang="en-GB" sz="1600" dirty="0"/>
          </a:p>
          <a:p>
            <a:r>
              <a:rPr lang="en-GB" sz="1600" dirty="0" err="1"/>
              <a:t>Děložní</a:t>
            </a:r>
            <a:r>
              <a:rPr lang="en-GB" sz="1600" dirty="0"/>
              <a:t> </a:t>
            </a:r>
            <a:r>
              <a:rPr lang="en-GB" sz="1600" dirty="0" err="1" smtClean="0"/>
              <a:t>tělísko</a:t>
            </a:r>
            <a:endParaRPr lang="cs-CZ" sz="1600" dirty="0" smtClean="0"/>
          </a:p>
          <a:p>
            <a:endParaRPr lang="cs-CZ" sz="1600" dirty="0"/>
          </a:p>
          <a:p>
            <a:r>
              <a:rPr lang="en-GB" sz="1600" dirty="0" err="1" smtClean="0"/>
              <a:t>Bakterie</a:t>
            </a:r>
            <a:r>
              <a:rPr lang="en-GB" sz="1600" dirty="0" smtClean="0"/>
              <a:t> </a:t>
            </a:r>
            <a:r>
              <a:rPr lang="en-GB" sz="1600" dirty="0" err="1"/>
              <a:t>jsou</a:t>
            </a:r>
            <a:r>
              <a:rPr lang="en-GB" sz="1600" dirty="0"/>
              <a:t> </a:t>
            </a:r>
            <a:r>
              <a:rPr lang="en-GB" sz="1600" dirty="0" err="1" smtClean="0"/>
              <a:t>unášeny</a:t>
            </a:r>
            <a:r>
              <a:rPr lang="cs-CZ" sz="1600" dirty="0" smtClean="0"/>
              <a:t> </a:t>
            </a:r>
            <a:r>
              <a:rPr lang="en-GB" sz="1600" dirty="0" err="1" smtClean="0"/>
              <a:t>proudem</a:t>
            </a:r>
            <a:r>
              <a:rPr lang="en-GB" sz="1600" dirty="0" smtClean="0"/>
              <a:t> </a:t>
            </a:r>
            <a:r>
              <a:rPr lang="en-GB" sz="1600" dirty="0" err="1"/>
              <a:t>krve</a:t>
            </a:r>
            <a:r>
              <a:rPr lang="en-GB" sz="1600" dirty="0"/>
              <a:t> a </a:t>
            </a:r>
            <a:r>
              <a:rPr lang="en-GB" sz="1600" dirty="0" err="1" smtClean="0"/>
              <a:t>mohou</a:t>
            </a:r>
            <a:r>
              <a:rPr lang="cs-CZ" sz="1600" dirty="0" smtClean="0"/>
              <a:t> </a:t>
            </a:r>
            <a:r>
              <a:rPr lang="en-GB" sz="1600" dirty="0" err="1" smtClean="0"/>
              <a:t>začít</a:t>
            </a:r>
            <a:r>
              <a:rPr lang="en-GB" sz="1600" dirty="0" smtClean="0"/>
              <a:t> </a:t>
            </a:r>
            <a:r>
              <a:rPr lang="en-GB" sz="1600" dirty="0" err="1"/>
              <a:t>infekční</a:t>
            </a:r>
            <a:r>
              <a:rPr lang="en-GB" sz="1600" dirty="0"/>
              <a:t> </a:t>
            </a:r>
            <a:r>
              <a:rPr lang="en-GB" sz="1600" dirty="0" err="1" smtClean="0"/>
              <a:t>proces</a:t>
            </a:r>
            <a:r>
              <a:rPr lang="cs-CZ" sz="1600" dirty="0" smtClean="0"/>
              <a:t> </a:t>
            </a:r>
            <a:r>
              <a:rPr lang="en-GB" sz="1600" dirty="0" err="1" smtClean="0"/>
              <a:t>na</a:t>
            </a:r>
            <a:r>
              <a:rPr lang="en-GB" sz="1600" dirty="0" smtClean="0"/>
              <a:t> </a:t>
            </a:r>
            <a:r>
              <a:rPr lang="en-GB" sz="1600" dirty="0" err="1"/>
              <a:t>odlehlém</a:t>
            </a:r>
            <a:r>
              <a:rPr lang="en-GB" sz="1600" dirty="0"/>
              <a:t> </a:t>
            </a:r>
            <a:r>
              <a:rPr lang="en-GB" sz="1600" dirty="0" err="1"/>
              <a:t>místě</a:t>
            </a:r>
            <a:r>
              <a:rPr lang="en-GB" sz="1600" dirty="0"/>
              <a:t>….</a:t>
            </a:r>
          </a:p>
          <a:p>
            <a:endParaRPr lang="en-GB" sz="1600" dirty="0"/>
          </a:p>
        </p:txBody>
      </p:sp>
      <p:sp>
        <p:nvSpPr>
          <p:cNvPr id="5" name="Obdélník 4"/>
          <p:cNvSpPr/>
          <p:nvPr/>
        </p:nvSpPr>
        <p:spPr>
          <a:xfrm>
            <a:off x="179512" y="4941168"/>
            <a:ext cx="4188817" cy="1323439"/>
          </a:xfrm>
          <a:prstGeom prst="rect">
            <a:avLst/>
          </a:prstGeom>
        </p:spPr>
        <p:txBody>
          <a:bodyPr wrap="square">
            <a:spAutoFit/>
          </a:bodyPr>
          <a:lstStyle/>
          <a:p>
            <a:r>
              <a:rPr lang="en-GB" sz="1600" dirty="0" err="1" smtClean="0"/>
              <a:t>Nemusí</a:t>
            </a:r>
            <a:r>
              <a:rPr lang="en-GB" sz="1600" dirty="0" smtClean="0"/>
              <a:t> </a:t>
            </a:r>
            <a:r>
              <a:rPr lang="en-GB" sz="1600" dirty="0" err="1" smtClean="0"/>
              <a:t>být</a:t>
            </a:r>
            <a:r>
              <a:rPr lang="en-GB" sz="1600" dirty="0" smtClean="0"/>
              <a:t> </a:t>
            </a:r>
            <a:r>
              <a:rPr lang="en-GB" sz="1600" dirty="0" err="1" smtClean="0"/>
              <a:t>kontakt</a:t>
            </a:r>
            <a:r>
              <a:rPr lang="en-GB" sz="1600" dirty="0" smtClean="0"/>
              <a:t> s </a:t>
            </a:r>
            <a:r>
              <a:rPr lang="en-GB" sz="1600" dirty="0" err="1" smtClean="0"/>
              <a:t>vnějškem</a:t>
            </a:r>
            <a:r>
              <a:rPr lang="en-GB" sz="1600" dirty="0" smtClean="0"/>
              <a:t>! - </a:t>
            </a:r>
            <a:r>
              <a:rPr lang="en-GB" sz="1600" dirty="0" err="1" smtClean="0"/>
              <a:t>kovové</a:t>
            </a:r>
            <a:r>
              <a:rPr lang="en-GB" sz="1600" dirty="0" smtClean="0"/>
              <a:t> </a:t>
            </a:r>
            <a:r>
              <a:rPr lang="en-GB" sz="1600" dirty="0" err="1" smtClean="0"/>
              <a:t>náhrady</a:t>
            </a:r>
            <a:r>
              <a:rPr lang="en-GB" sz="1600" dirty="0" smtClean="0"/>
              <a:t> </a:t>
            </a:r>
            <a:r>
              <a:rPr lang="en-GB" sz="1600" dirty="0" err="1" smtClean="0"/>
              <a:t>kloubů</a:t>
            </a:r>
            <a:endParaRPr lang="en-GB" sz="1600" dirty="0" smtClean="0"/>
          </a:p>
          <a:p>
            <a:pPr marL="285750" indent="-285750">
              <a:buFont typeface="Arial" panose="020B0604020202020204" pitchFamily="34" charset="0"/>
              <a:buChar char="•"/>
            </a:pPr>
            <a:r>
              <a:rPr lang="en-GB" sz="1600" dirty="0" err="1" smtClean="0"/>
              <a:t>Stafylokoky</a:t>
            </a:r>
            <a:r>
              <a:rPr lang="en-GB" sz="1600" dirty="0" smtClean="0"/>
              <a:t> </a:t>
            </a:r>
            <a:r>
              <a:rPr lang="en-GB" sz="1600" dirty="0" smtClean="0"/>
              <a:t>– </a:t>
            </a:r>
            <a:r>
              <a:rPr lang="en-GB" sz="1600" dirty="0" err="1" smtClean="0"/>
              <a:t>fibronektin</a:t>
            </a:r>
            <a:r>
              <a:rPr lang="en-GB" sz="1600" dirty="0" smtClean="0"/>
              <a:t>-binding protein..</a:t>
            </a:r>
          </a:p>
          <a:p>
            <a:pPr marL="285750" indent="-285750">
              <a:buFont typeface="Arial" panose="020B0604020202020204" pitchFamily="34" charset="0"/>
              <a:buChar char="•"/>
            </a:pPr>
            <a:r>
              <a:rPr lang="en-GB" sz="1600" dirty="0" err="1" smtClean="0"/>
              <a:t>pseudomonády</a:t>
            </a:r>
            <a:r>
              <a:rPr lang="en-GB" sz="1600" dirty="0" smtClean="0"/>
              <a:t>, E. coli, </a:t>
            </a:r>
            <a:r>
              <a:rPr lang="en-GB" sz="1600" dirty="0" err="1" smtClean="0"/>
              <a:t>streptokoky</a:t>
            </a:r>
            <a:r>
              <a:rPr lang="en-GB" sz="1600" dirty="0" smtClean="0"/>
              <a:t>, </a:t>
            </a:r>
            <a:r>
              <a:rPr lang="en-GB" sz="1600" dirty="0" err="1" smtClean="0"/>
              <a:t>aktinomycety</a:t>
            </a:r>
            <a:r>
              <a:rPr lang="en-GB" sz="1600" dirty="0" smtClean="0"/>
              <a:t>…</a:t>
            </a:r>
            <a:endParaRPr lang="en-GB" sz="1600" dirty="0"/>
          </a:p>
        </p:txBody>
      </p:sp>
      <p:sp>
        <p:nvSpPr>
          <p:cNvPr id="6" name="Obdélník 5"/>
          <p:cNvSpPr/>
          <p:nvPr/>
        </p:nvSpPr>
        <p:spPr>
          <a:xfrm>
            <a:off x="323528" y="3553634"/>
            <a:ext cx="4572000" cy="338554"/>
          </a:xfrm>
          <a:prstGeom prst="rect">
            <a:avLst/>
          </a:prstGeom>
        </p:spPr>
        <p:txBody>
          <a:bodyPr>
            <a:spAutoFit/>
          </a:bodyPr>
          <a:lstStyle/>
          <a:p>
            <a:pPr marL="285750" indent="-285750">
              <a:buFont typeface="Arial" panose="020B0604020202020204" pitchFamily="34" charset="0"/>
              <a:buChar char="•"/>
            </a:pPr>
            <a:r>
              <a:rPr lang="en-GB" sz="1600" dirty="0" err="1" smtClean="0"/>
              <a:t>Vytrvalá</a:t>
            </a:r>
            <a:r>
              <a:rPr lang="en-GB" sz="1600" dirty="0" smtClean="0"/>
              <a:t> </a:t>
            </a:r>
            <a:r>
              <a:rPr lang="en-GB" sz="1600" dirty="0" err="1" smtClean="0"/>
              <a:t>syntéza</a:t>
            </a:r>
            <a:r>
              <a:rPr lang="cs-CZ" sz="1600" dirty="0"/>
              <a:t> </a:t>
            </a:r>
            <a:r>
              <a:rPr lang="en-GB" sz="1600" dirty="0" smtClean="0"/>
              <a:t>a </a:t>
            </a:r>
            <a:r>
              <a:rPr lang="en-GB" sz="1600" dirty="0" err="1" smtClean="0"/>
              <a:t>uvolňování</a:t>
            </a:r>
            <a:r>
              <a:rPr lang="cs-CZ" sz="1600" dirty="0"/>
              <a:t> </a:t>
            </a:r>
            <a:r>
              <a:rPr lang="en-GB" sz="1600" dirty="0" err="1" smtClean="0"/>
              <a:t>toxinů</a:t>
            </a:r>
            <a:r>
              <a:rPr lang="en-GB" sz="1600" dirty="0" smtClean="0"/>
              <a:t>…</a:t>
            </a:r>
            <a:endParaRPr lang="en-GB" sz="1600" dirty="0"/>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7027" y="3891022"/>
            <a:ext cx="3732064" cy="2234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6915" y="465412"/>
            <a:ext cx="2592288" cy="2443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73438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GB" sz="1600" b="1" dirty="0"/>
              <a:t>Biofilm </a:t>
            </a:r>
            <a:r>
              <a:rPr lang="en-GB" sz="1600" b="1" dirty="0" err="1"/>
              <a:t>skloviny</a:t>
            </a:r>
            <a:r>
              <a:rPr lang="en-GB" sz="1600" b="1" dirty="0"/>
              <a:t/>
            </a:r>
            <a:br>
              <a:rPr lang="en-GB" sz="1600" b="1" dirty="0"/>
            </a:br>
            <a:r>
              <a:rPr lang="pl-PL" sz="1600" b="1" dirty="0"/>
              <a:t>700 kmenů z 18ti rodů</a:t>
            </a:r>
            <a:endParaRPr lang="en-GB" sz="1600" dirty="0"/>
          </a:p>
        </p:txBody>
      </p:sp>
      <p:pic>
        <p:nvPicPr>
          <p:cNvPr id="378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20323" y="1600200"/>
            <a:ext cx="670335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611560" y="6093296"/>
            <a:ext cx="7272808" cy="584775"/>
          </a:xfrm>
          <a:prstGeom prst="rect">
            <a:avLst/>
          </a:prstGeom>
        </p:spPr>
        <p:txBody>
          <a:bodyPr wrap="square">
            <a:spAutoFit/>
          </a:bodyPr>
          <a:lstStyle/>
          <a:p>
            <a:r>
              <a:rPr lang="en-GB" sz="1600" dirty="0" err="1"/>
              <a:t>Mezibuněčný</a:t>
            </a:r>
            <a:r>
              <a:rPr lang="en-GB" sz="1600" dirty="0"/>
              <a:t> </a:t>
            </a:r>
            <a:r>
              <a:rPr lang="en-GB" sz="1600" dirty="0" err="1"/>
              <a:t>kontakt</a:t>
            </a:r>
            <a:r>
              <a:rPr lang="en-GB" sz="1600" dirty="0"/>
              <a:t> – role </a:t>
            </a:r>
            <a:r>
              <a:rPr lang="en-GB" sz="1600" b="1" dirty="0" err="1"/>
              <a:t>adhezinů</a:t>
            </a:r>
            <a:r>
              <a:rPr lang="en-GB" sz="1600" b="1" dirty="0"/>
              <a:t> (</a:t>
            </a:r>
            <a:r>
              <a:rPr lang="en-GB" sz="1600" b="1" dirty="0" err="1"/>
              <a:t>lektiny</a:t>
            </a:r>
            <a:r>
              <a:rPr lang="en-GB" sz="1600" b="1" dirty="0"/>
              <a:t>) </a:t>
            </a:r>
            <a:r>
              <a:rPr lang="en-GB" sz="1600" dirty="0"/>
              <a:t>a </a:t>
            </a:r>
            <a:r>
              <a:rPr lang="en-GB" sz="1600" b="1" dirty="0" err="1"/>
              <a:t>receptorů</a:t>
            </a:r>
            <a:r>
              <a:rPr lang="en-GB" sz="1600" b="1" dirty="0"/>
              <a:t> (</a:t>
            </a:r>
            <a:r>
              <a:rPr lang="en-GB" sz="1600" b="1" dirty="0" err="1"/>
              <a:t>sacharidy</a:t>
            </a:r>
            <a:r>
              <a:rPr lang="en-GB" sz="1600" b="1" dirty="0"/>
              <a:t>)</a:t>
            </a:r>
          </a:p>
          <a:p>
            <a:r>
              <a:rPr lang="en-GB" sz="1600" dirty="0" err="1"/>
              <a:t>Kontak</a:t>
            </a:r>
            <a:r>
              <a:rPr lang="en-GB" sz="1600" dirty="0"/>
              <a:t> s </a:t>
            </a:r>
            <a:r>
              <a:rPr lang="en-GB" sz="1600" dirty="0" err="1"/>
              <a:t>povrchem</a:t>
            </a:r>
            <a:r>
              <a:rPr lang="en-GB" sz="1600" dirty="0"/>
              <a:t> </a:t>
            </a:r>
            <a:r>
              <a:rPr lang="en-GB" sz="1600" dirty="0" err="1"/>
              <a:t>zubu</a:t>
            </a:r>
            <a:r>
              <a:rPr lang="en-GB" sz="1600" dirty="0"/>
              <a:t> – </a:t>
            </a:r>
            <a:r>
              <a:rPr lang="en-GB" sz="1600" dirty="0" err="1"/>
              <a:t>pelikula</a:t>
            </a:r>
            <a:r>
              <a:rPr lang="en-GB" sz="1600" dirty="0"/>
              <a:t> </a:t>
            </a:r>
            <a:r>
              <a:rPr lang="en-GB" sz="1600" dirty="0" err="1"/>
              <a:t>proteinů</a:t>
            </a:r>
            <a:r>
              <a:rPr lang="en-GB" sz="1600" dirty="0"/>
              <a:t>, </a:t>
            </a:r>
            <a:r>
              <a:rPr lang="en-GB" sz="1600" dirty="0" err="1"/>
              <a:t>lektiny</a:t>
            </a:r>
            <a:r>
              <a:rPr lang="en-GB" sz="1600" dirty="0"/>
              <a:t>... (</a:t>
            </a:r>
            <a:r>
              <a:rPr lang="en-GB" sz="1600" dirty="0" err="1"/>
              <a:t>Rickert</a:t>
            </a:r>
            <a:r>
              <a:rPr lang="en-GB" sz="1600" dirty="0"/>
              <a:t> et al. 2003)</a:t>
            </a:r>
          </a:p>
        </p:txBody>
      </p:sp>
    </p:spTree>
    <p:extLst>
      <p:ext uri="{BB962C8B-B14F-4D97-AF65-F5344CB8AC3E}">
        <p14:creationId xmlns:p14="http://schemas.microsoft.com/office/powerpoint/2010/main" val="21471256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5536" y="404664"/>
            <a:ext cx="8229600" cy="6048672"/>
          </a:xfrm>
        </p:spPr>
        <p:txBody>
          <a:bodyPr>
            <a:noAutofit/>
          </a:bodyPr>
          <a:lstStyle/>
          <a:p>
            <a:pPr marL="0" indent="0">
              <a:buNone/>
            </a:pPr>
            <a:r>
              <a:rPr lang="en-GB" sz="1600" b="1" dirty="0" err="1"/>
              <a:t>Adheze</a:t>
            </a:r>
            <a:r>
              <a:rPr lang="en-GB" sz="1600" b="1" dirty="0"/>
              <a:t>: </a:t>
            </a:r>
            <a:r>
              <a:rPr lang="en-GB" sz="1600" b="1" dirty="0" err="1"/>
              <a:t>Střevní</a:t>
            </a:r>
            <a:r>
              <a:rPr lang="en-GB" sz="1600" b="1" dirty="0"/>
              <a:t> </a:t>
            </a:r>
            <a:r>
              <a:rPr lang="en-GB" sz="1600" b="1" dirty="0" err="1"/>
              <a:t>mikroflóra</a:t>
            </a:r>
            <a:endParaRPr lang="en-GB" sz="1600" b="1" dirty="0"/>
          </a:p>
          <a:p>
            <a:r>
              <a:rPr lang="en-GB" sz="1600" dirty="0" err="1" smtClean="0"/>
              <a:t>Střevní</a:t>
            </a:r>
            <a:r>
              <a:rPr lang="en-GB" sz="1600" dirty="0" smtClean="0"/>
              <a:t> </a:t>
            </a:r>
            <a:r>
              <a:rPr lang="en-GB" sz="1600" dirty="0" err="1"/>
              <a:t>mikroflora</a:t>
            </a:r>
            <a:r>
              <a:rPr lang="en-GB" sz="1600" dirty="0"/>
              <a:t>: 10 14 </a:t>
            </a:r>
            <a:r>
              <a:rPr lang="en-GB" sz="1600" dirty="0" smtClean="0"/>
              <a:t>CFU/ml</a:t>
            </a:r>
            <a:endParaRPr lang="cs-CZ" sz="1600" dirty="0" smtClean="0"/>
          </a:p>
          <a:p>
            <a:r>
              <a:rPr lang="en-US" sz="1600" dirty="0" err="1" smtClean="0"/>
              <a:t>napomaha</a:t>
            </a:r>
            <a:r>
              <a:rPr lang="en-US" sz="1600" dirty="0" smtClean="0"/>
              <a:t> </a:t>
            </a:r>
            <a:r>
              <a:rPr lang="en-US" sz="1600" dirty="0" err="1"/>
              <a:t>traveni</a:t>
            </a:r>
            <a:endParaRPr lang="en-US" sz="1600" dirty="0"/>
          </a:p>
          <a:p>
            <a:r>
              <a:rPr lang="en-US" sz="1600" dirty="0" err="1"/>
              <a:t>tvorba</a:t>
            </a:r>
            <a:r>
              <a:rPr lang="en-US" sz="1600" dirty="0"/>
              <a:t> </a:t>
            </a:r>
            <a:r>
              <a:rPr lang="en-US" sz="1600" dirty="0" err="1"/>
              <a:t>vitaminu</a:t>
            </a:r>
            <a:endParaRPr lang="en-US" sz="1600" dirty="0"/>
          </a:p>
          <a:p>
            <a:r>
              <a:rPr lang="en-US" sz="1600" dirty="0" err="1"/>
              <a:t>brani</a:t>
            </a:r>
            <a:r>
              <a:rPr lang="en-US" sz="1600" dirty="0"/>
              <a:t> </a:t>
            </a:r>
            <a:r>
              <a:rPr lang="en-US" sz="1600" dirty="0" err="1"/>
              <a:t>patogenum</a:t>
            </a:r>
            <a:r>
              <a:rPr lang="en-US" sz="1600" dirty="0"/>
              <a:t> k </a:t>
            </a:r>
            <a:r>
              <a:rPr lang="en-US" sz="1600" dirty="0" err="1"/>
              <a:t>prilnuti</a:t>
            </a:r>
            <a:r>
              <a:rPr lang="en-US" sz="1600" dirty="0"/>
              <a:t> </a:t>
            </a:r>
          </a:p>
          <a:p>
            <a:endParaRPr lang="en-US" sz="1600" dirty="0"/>
          </a:p>
          <a:p>
            <a:endParaRPr lang="en-US" sz="1600" dirty="0"/>
          </a:p>
          <a:p>
            <a:r>
              <a:rPr lang="en-US" sz="1600" dirty="0" err="1" smtClean="0"/>
              <a:t>bifidobakterie</a:t>
            </a:r>
            <a:r>
              <a:rPr lang="en-US" sz="1600" dirty="0"/>
              <a:t>, </a:t>
            </a:r>
            <a:r>
              <a:rPr lang="en-US" sz="1600" dirty="0" err="1"/>
              <a:t>kvasinky</a:t>
            </a:r>
            <a:r>
              <a:rPr lang="en-US" sz="1600" dirty="0"/>
              <a:t>... </a:t>
            </a:r>
            <a:r>
              <a:rPr lang="en-US" sz="1600" dirty="0" err="1"/>
              <a:t>tenke</a:t>
            </a:r>
            <a:r>
              <a:rPr lang="en-US" sz="1600" dirty="0"/>
              <a:t> </a:t>
            </a:r>
            <a:r>
              <a:rPr lang="en-US" sz="1600" dirty="0" err="1"/>
              <a:t>strevo</a:t>
            </a:r>
            <a:endParaRPr lang="en-US" sz="1600" dirty="0"/>
          </a:p>
          <a:p>
            <a:r>
              <a:rPr lang="en-US" sz="1600" dirty="0" err="1" smtClean="0"/>
              <a:t>clostridie</a:t>
            </a:r>
            <a:r>
              <a:rPr lang="en-US" sz="1600" dirty="0"/>
              <a:t>, </a:t>
            </a:r>
            <a:r>
              <a:rPr lang="en-US" sz="1600" dirty="0" err="1"/>
              <a:t>enterobakterie</a:t>
            </a:r>
            <a:r>
              <a:rPr lang="en-US" sz="1600" dirty="0"/>
              <a:t> (E.coli), </a:t>
            </a:r>
            <a:r>
              <a:rPr lang="en-US" sz="1600" dirty="0" err="1"/>
              <a:t>matanogenni</a:t>
            </a:r>
            <a:r>
              <a:rPr lang="en-US" sz="1600" dirty="0"/>
              <a:t> archaea...</a:t>
            </a:r>
            <a:r>
              <a:rPr lang="en-US" sz="1600" dirty="0" err="1"/>
              <a:t>stluste</a:t>
            </a:r>
            <a:r>
              <a:rPr lang="en-US" sz="1600" dirty="0"/>
              <a:t> </a:t>
            </a:r>
            <a:r>
              <a:rPr lang="en-US" sz="1600" dirty="0" err="1"/>
              <a:t>strevo</a:t>
            </a:r>
            <a:endParaRPr lang="en-US" sz="1600" dirty="0"/>
          </a:p>
          <a:p>
            <a:endParaRPr lang="en-GB" sz="1600" dirty="0"/>
          </a:p>
          <a:p>
            <a:r>
              <a:rPr lang="en-GB" sz="1600" dirty="0" smtClean="0"/>
              <a:t> </a:t>
            </a:r>
            <a:r>
              <a:rPr lang="en-GB" sz="1600" dirty="0" err="1"/>
              <a:t>Proměna</a:t>
            </a:r>
            <a:r>
              <a:rPr lang="en-GB" sz="1600" dirty="0"/>
              <a:t> s </a:t>
            </a:r>
            <a:r>
              <a:rPr lang="en-GB" sz="1600" dirty="0" err="1"/>
              <a:t>věkem</a:t>
            </a:r>
            <a:r>
              <a:rPr lang="en-GB" sz="1600" dirty="0"/>
              <a:t>, </a:t>
            </a:r>
            <a:r>
              <a:rPr lang="en-GB" sz="1600" dirty="0" err="1"/>
              <a:t>dietou</a:t>
            </a:r>
            <a:r>
              <a:rPr lang="en-GB" sz="1600" dirty="0"/>
              <a:t> (</a:t>
            </a:r>
            <a:r>
              <a:rPr lang="en-GB" sz="1600" dirty="0" err="1"/>
              <a:t>polysacharidy</a:t>
            </a:r>
            <a:r>
              <a:rPr lang="en-GB" sz="1600" dirty="0"/>
              <a:t>; </a:t>
            </a:r>
            <a:r>
              <a:rPr lang="en-GB" sz="1600" dirty="0" err="1"/>
              <a:t>prebiotika</a:t>
            </a:r>
            <a:r>
              <a:rPr lang="en-GB" sz="1600" dirty="0" smtClean="0"/>
              <a:t>..)</a:t>
            </a:r>
            <a:endParaRPr lang="en-GB" sz="1600" dirty="0"/>
          </a:p>
          <a:p>
            <a:r>
              <a:rPr lang="pt-BR" sz="1600" dirty="0"/>
              <a:t>imunitou, hygienou a ATB </a:t>
            </a:r>
            <a:r>
              <a:rPr lang="pt-BR" sz="1600" dirty="0" smtClean="0"/>
              <a:t>léčbou</a:t>
            </a:r>
            <a:endParaRPr lang="cs-CZ" sz="1600" dirty="0" smtClean="0"/>
          </a:p>
          <a:p>
            <a:r>
              <a:rPr lang="cs-CZ" sz="1600" dirty="0" smtClean="0"/>
              <a:t>k</a:t>
            </a:r>
            <a:r>
              <a:rPr lang="en-US" sz="1600" dirty="0" err="1" smtClean="0"/>
              <a:t>dyz</a:t>
            </a:r>
            <a:r>
              <a:rPr lang="en-US" sz="1600" dirty="0" smtClean="0"/>
              <a:t> </a:t>
            </a:r>
            <a:r>
              <a:rPr lang="en-US" sz="1600" dirty="0"/>
              <a:t>se </a:t>
            </a:r>
            <a:r>
              <a:rPr lang="en-US" sz="1600" dirty="0" err="1"/>
              <a:t>narodi</a:t>
            </a:r>
            <a:r>
              <a:rPr lang="en-US" sz="1600" dirty="0"/>
              <a:t> </a:t>
            </a:r>
            <a:r>
              <a:rPr lang="cs-CZ" sz="1600" dirty="0" smtClean="0"/>
              <a:t>dítě</a:t>
            </a:r>
            <a:r>
              <a:rPr lang="en-US" sz="1600" dirty="0" smtClean="0"/>
              <a:t> </a:t>
            </a:r>
            <a:r>
              <a:rPr lang="en-US" sz="1600" dirty="0"/>
              <a:t>- je </a:t>
            </a:r>
            <a:r>
              <a:rPr lang="en-US" sz="1600" dirty="0" err="1"/>
              <a:t>uplne</a:t>
            </a:r>
            <a:r>
              <a:rPr lang="en-US" sz="1600" dirty="0"/>
              <a:t> </a:t>
            </a:r>
            <a:r>
              <a:rPr lang="en-US" sz="1600" dirty="0" err="1"/>
              <a:t>sterilní</a:t>
            </a:r>
            <a:r>
              <a:rPr lang="en-US" sz="1600" dirty="0"/>
              <a:t> - </a:t>
            </a:r>
            <a:r>
              <a:rPr lang="en-US" sz="1600" dirty="0" err="1"/>
              <a:t>az</a:t>
            </a:r>
            <a:r>
              <a:rPr lang="en-US" sz="1600" dirty="0"/>
              <a:t> s </a:t>
            </a:r>
            <a:r>
              <a:rPr lang="en-US" sz="1600" dirty="0" err="1"/>
              <a:t>tim</a:t>
            </a:r>
            <a:r>
              <a:rPr lang="en-US" sz="1600" dirty="0"/>
              <a:t> </a:t>
            </a:r>
            <a:r>
              <a:rPr lang="en-US" sz="1600" dirty="0" err="1"/>
              <a:t>jak</a:t>
            </a:r>
            <a:r>
              <a:rPr lang="en-US" sz="1600" dirty="0"/>
              <a:t> </a:t>
            </a:r>
            <a:r>
              <a:rPr lang="en-US" sz="1600" dirty="0" err="1"/>
              <a:t>prechazi</a:t>
            </a:r>
            <a:r>
              <a:rPr lang="en-US" sz="1600" dirty="0"/>
              <a:t> </a:t>
            </a:r>
            <a:r>
              <a:rPr lang="en-US" sz="1600" dirty="0" err="1"/>
              <a:t>na</a:t>
            </a:r>
            <a:r>
              <a:rPr lang="en-US" sz="1600" dirty="0"/>
              <a:t> </a:t>
            </a:r>
            <a:r>
              <a:rPr lang="en-US" sz="1600" dirty="0" err="1"/>
              <a:t>stravu</a:t>
            </a:r>
            <a:r>
              <a:rPr lang="en-US" sz="1600" dirty="0"/>
              <a:t>, </a:t>
            </a:r>
            <a:r>
              <a:rPr lang="en-US" sz="1600" dirty="0" err="1"/>
              <a:t>prorezavaji</a:t>
            </a:r>
            <a:r>
              <a:rPr lang="en-US" sz="1600" dirty="0"/>
              <a:t> se </a:t>
            </a:r>
            <a:r>
              <a:rPr lang="en-US" sz="1600" dirty="0" err="1"/>
              <a:t>zuby</a:t>
            </a:r>
            <a:r>
              <a:rPr lang="en-US" sz="1600" dirty="0"/>
              <a:t> --&gt; </a:t>
            </a:r>
            <a:r>
              <a:rPr lang="en-US" sz="1600" dirty="0" err="1"/>
              <a:t>ztrata</a:t>
            </a:r>
            <a:r>
              <a:rPr lang="en-US" sz="1600" dirty="0"/>
              <a:t> sterility, do </a:t>
            </a:r>
            <a:r>
              <a:rPr lang="en-US" sz="1600" dirty="0" err="1"/>
              <a:t>tela</a:t>
            </a:r>
            <a:r>
              <a:rPr lang="en-US" sz="1600" dirty="0"/>
              <a:t> </a:t>
            </a:r>
            <a:r>
              <a:rPr lang="en-US" sz="1600" dirty="0" err="1"/>
              <a:t>mnoho</a:t>
            </a:r>
            <a:r>
              <a:rPr lang="en-US" sz="1600" dirty="0"/>
              <a:t> </a:t>
            </a:r>
            <a:r>
              <a:rPr lang="en-US" sz="1600" dirty="0" err="1"/>
              <a:t>bakterii</a:t>
            </a:r>
            <a:endParaRPr lang="en-US" sz="1600" dirty="0"/>
          </a:p>
          <a:p>
            <a:endParaRPr lang="cs-CZ" sz="1600" dirty="0"/>
          </a:p>
          <a:p>
            <a:endParaRPr lang="cs-CZ" sz="1600" dirty="0" smtClean="0"/>
          </a:p>
          <a:p>
            <a:r>
              <a:rPr lang="en-GB" sz="1600" dirty="0" err="1" smtClean="0"/>
              <a:t>Poměr</a:t>
            </a:r>
            <a:r>
              <a:rPr lang="en-GB" sz="1600" dirty="0" smtClean="0"/>
              <a:t> </a:t>
            </a:r>
            <a:r>
              <a:rPr lang="en-GB" sz="1600" dirty="0" err="1"/>
              <a:t>populací</a:t>
            </a:r>
            <a:r>
              <a:rPr lang="en-GB" sz="1600" dirty="0"/>
              <a:t> – „</a:t>
            </a:r>
            <a:r>
              <a:rPr lang="en-GB" sz="1600" dirty="0" err="1"/>
              <a:t>přínosná</a:t>
            </a:r>
            <a:r>
              <a:rPr lang="en-GB" sz="1600" dirty="0"/>
              <a:t> </a:t>
            </a:r>
            <a:r>
              <a:rPr lang="en-GB" sz="1600" dirty="0" err="1"/>
              <a:t>mikroflora</a:t>
            </a:r>
            <a:r>
              <a:rPr lang="en-GB" sz="1600" dirty="0"/>
              <a:t>“ vs. </a:t>
            </a:r>
            <a:r>
              <a:rPr lang="en-GB" sz="1600" dirty="0" err="1"/>
              <a:t>anaerobní</a:t>
            </a:r>
            <a:endParaRPr lang="en-GB" sz="1600" dirty="0"/>
          </a:p>
          <a:p>
            <a:r>
              <a:rPr lang="en-GB" sz="1600" dirty="0" err="1"/>
              <a:t>mikroflora</a:t>
            </a:r>
            <a:r>
              <a:rPr lang="en-GB" sz="1600" dirty="0"/>
              <a:t> </a:t>
            </a:r>
            <a:r>
              <a:rPr lang="en-GB" sz="1600" dirty="0" err="1"/>
              <a:t>jako</a:t>
            </a:r>
            <a:r>
              <a:rPr lang="en-GB" sz="1600" dirty="0"/>
              <a:t> clostridia...</a:t>
            </a:r>
          </a:p>
          <a:p>
            <a:r>
              <a:rPr lang="en-GB" sz="1600" dirty="0" err="1" smtClean="0"/>
              <a:t>Alterovaná</a:t>
            </a:r>
            <a:r>
              <a:rPr lang="en-GB" sz="1600" dirty="0" smtClean="0"/>
              <a:t> </a:t>
            </a:r>
            <a:r>
              <a:rPr lang="en-GB" sz="1600" dirty="0" err="1"/>
              <a:t>střevní</a:t>
            </a:r>
            <a:r>
              <a:rPr lang="en-GB" sz="1600" dirty="0"/>
              <a:t> </a:t>
            </a:r>
            <a:r>
              <a:rPr lang="en-GB" sz="1600" dirty="0" err="1"/>
              <a:t>mikroflora</a:t>
            </a:r>
            <a:r>
              <a:rPr lang="en-GB" sz="1600" dirty="0"/>
              <a:t> – </a:t>
            </a:r>
            <a:r>
              <a:rPr lang="en-GB" sz="1600" dirty="0" err="1"/>
              <a:t>obezita</a:t>
            </a:r>
            <a:r>
              <a:rPr lang="en-GB" sz="1600" dirty="0"/>
              <a:t>, </a:t>
            </a:r>
            <a:r>
              <a:rPr lang="en-GB" sz="1600" dirty="0" err="1"/>
              <a:t>cukrovka</a:t>
            </a:r>
            <a:r>
              <a:rPr lang="en-GB" sz="1600" dirty="0"/>
              <a:t>, </a:t>
            </a:r>
            <a:r>
              <a:rPr lang="en-GB" sz="1600" dirty="0" err="1"/>
              <a:t>záněty</a:t>
            </a:r>
            <a:r>
              <a:rPr lang="en-GB" sz="1600" dirty="0"/>
              <a:t>,</a:t>
            </a:r>
          </a:p>
          <a:p>
            <a:r>
              <a:rPr lang="en-GB" sz="1600" dirty="0" err="1"/>
              <a:t>metabolické</a:t>
            </a:r>
            <a:r>
              <a:rPr lang="en-GB" sz="1600" dirty="0"/>
              <a:t> </a:t>
            </a:r>
            <a:r>
              <a:rPr lang="en-GB" sz="1600" dirty="0" err="1" smtClean="0"/>
              <a:t>poruchy</a:t>
            </a:r>
            <a:endParaRPr lang="en-GB" sz="1600" dirty="0"/>
          </a:p>
        </p:txBody>
      </p:sp>
    </p:spTree>
    <p:extLst>
      <p:ext uri="{BB962C8B-B14F-4D97-AF65-F5344CB8AC3E}">
        <p14:creationId xmlns:p14="http://schemas.microsoft.com/office/powerpoint/2010/main" val="18504548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4870" y="620688"/>
            <a:ext cx="8229600" cy="1612776"/>
          </a:xfrm>
        </p:spPr>
        <p:txBody>
          <a:bodyPr>
            <a:normAutofit/>
          </a:bodyPr>
          <a:lstStyle/>
          <a:p>
            <a:r>
              <a:rPr lang="en-US" sz="1600" dirty="0" err="1"/>
              <a:t>predevsim</a:t>
            </a:r>
            <a:r>
              <a:rPr lang="en-US" sz="1600" dirty="0"/>
              <a:t> </a:t>
            </a:r>
            <a:r>
              <a:rPr lang="en-US" sz="1600" dirty="0" err="1"/>
              <a:t>bakterie</a:t>
            </a:r>
            <a:r>
              <a:rPr lang="en-US" sz="1600" dirty="0"/>
              <a:t> </a:t>
            </a:r>
            <a:r>
              <a:rPr lang="en-US" sz="1600" dirty="0" err="1"/>
              <a:t>mlecneho</a:t>
            </a:r>
            <a:r>
              <a:rPr lang="en-US" sz="1600" dirty="0"/>
              <a:t> </a:t>
            </a:r>
            <a:r>
              <a:rPr lang="en-US" sz="1600" dirty="0" err="1"/>
              <a:t>kvaseni</a:t>
            </a:r>
            <a:r>
              <a:rPr lang="en-US" sz="1600" dirty="0" smtClean="0"/>
              <a:t>!!!</a:t>
            </a:r>
            <a:endParaRPr lang="cs-CZ" sz="1600" dirty="0" smtClean="0"/>
          </a:p>
          <a:p>
            <a:r>
              <a:rPr lang="en-US" sz="1600" dirty="0" err="1" smtClean="0"/>
              <a:t>kompetice</a:t>
            </a:r>
            <a:r>
              <a:rPr lang="en-US" sz="1600" dirty="0" smtClean="0"/>
              <a:t> </a:t>
            </a:r>
            <a:r>
              <a:rPr lang="en-US" sz="1600" dirty="0"/>
              <a:t>s </a:t>
            </a:r>
            <a:r>
              <a:rPr lang="en-US" sz="1600" dirty="0" err="1"/>
              <a:t>patogeny</a:t>
            </a:r>
            <a:r>
              <a:rPr lang="en-US" sz="1600" dirty="0"/>
              <a:t> o </a:t>
            </a:r>
            <a:r>
              <a:rPr lang="en-US" sz="1600" dirty="0" err="1"/>
              <a:t>prostredi</a:t>
            </a:r>
            <a:r>
              <a:rPr lang="en-US" sz="1600" dirty="0"/>
              <a:t>--</a:t>
            </a:r>
            <a:r>
              <a:rPr lang="en-US" sz="1600" dirty="0" err="1"/>
              <a:t>zlepseni</a:t>
            </a:r>
            <a:r>
              <a:rPr lang="en-US" sz="1600" dirty="0"/>
              <a:t> </a:t>
            </a:r>
            <a:r>
              <a:rPr lang="en-US" sz="1600" dirty="0" err="1"/>
              <a:t>laktozove</a:t>
            </a:r>
            <a:r>
              <a:rPr lang="en-US" sz="1600" dirty="0"/>
              <a:t> </a:t>
            </a:r>
            <a:r>
              <a:rPr lang="en-US" sz="1600" dirty="0" err="1" smtClean="0"/>
              <a:t>toler</a:t>
            </a:r>
            <a:r>
              <a:rPr lang="cs-CZ" sz="1600" dirty="0" smtClean="0"/>
              <a:t>a</a:t>
            </a:r>
            <a:r>
              <a:rPr lang="en-US" sz="1600" dirty="0" err="1" smtClean="0"/>
              <a:t>nce</a:t>
            </a:r>
            <a:r>
              <a:rPr lang="en-US" sz="1600" dirty="0"/>
              <a:t>, </a:t>
            </a:r>
            <a:r>
              <a:rPr lang="en-US" sz="1600" dirty="0" err="1"/>
              <a:t>snizeni</a:t>
            </a:r>
            <a:r>
              <a:rPr lang="en-US" sz="1600" dirty="0"/>
              <a:t> </a:t>
            </a:r>
            <a:r>
              <a:rPr lang="en-US" sz="1600" dirty="0" err="1"/>
              <a:t>hladiny</a:t>
            </a:r>
            <a:r>
              <a:rPr lang="en-US" sz="1600" dirty="0"/>
              <a:t> </a:t>
            </a:r>
            <a:r>
              <a:rPr lang="en-US" sz="1600" dirty="0" err="1"/>
              <a:t>cholesterolu</a:t>
            </a:r>
            <a:r>
              <a:rPr lang="en-US" sz="1600" dirty="0"/>
              <a:t>, </a:t>
            </a:r>
            <a:r>
              <a:rPr lang="en-US" sz="1600" dirty="0" err="1"/>
              <a:t>posileni</a:t>
            </a:r>
            <a:r>
              <a:rPr lang="en-US" sz="1600" dirty="0"/>
              <a:t> </a:t>
            </a:r>
            <a:r>
              <a:rPr lang="en-US" sz="1600" dirty="0" err="1"/>
              <a:t>vrozene</a:t>
            </a:r>
            <a:r>
              <a:rPr lang="en-US" sz="1600" dirty="0"/>
              <a:t> </a:t>
            </a:r>
            <a:r>
              <a:rPr lang="en-US" sz="1600" dirty="0" err="1"/>
              <a:t>imunity</a:t>
            </a:r>
            <a:r>
              <a:rPr lang="en-US" sz="1600" dirty="0"/>
              <a:t>, </a:t>
            </a:r>
            <a:r>
              <a:rPr lang="en-US" sz="1600" dirty="0" err="1"/>
              <a:t>smirneni</a:t>
            </a:r>
            <a:r>
              <a:rPr lang="en-US" sz="1600" dirty="0"/>
              <a:t> </a:t>
            </a:r>
            <a:r>
              <a:rPr lang="en-US" sz="1600" dirty="0" err="1"/>
              <a:t>symptomu</a:t>
            </a:r>
            <a:r>
              <a:rPr lang="en-US" sz="1600" dirty="0"/>
              <a:t> </a:t>
            </a:r>
            <a:r>
              <a:rPr lang="en-US" sz="1600" dirty="0" err="1"/>
              <a:t>na</a:t>
            </a:r>
            <a:r>
              <a:rPr lang="en-US" sz="1600" dirty="0"/>
              <a:t> </a:t>
            </a:r>
            <a:r>
              <a:rPr lang="en-US" sz="1600" dirty="0" err="1"/>
              <a:t>alergeny</a:t>
            </a:r>
            <a:r>
              <a:rPr lang="en-US" sz="1600" dirty="0"/>
              <a:t> (</a:t>
            </a:r>
            <a:r>
              <a:rPr lang="en-US" sz="1600" dirty="0" err="1"/>
              <a:t>snizeni</a:t>
            </a:r>
            <a:r>
              <a:rPr lang="en-US" sz="1600" dirty="0"/>
              <a:t> </a:t>
            </a:r>
            <a:r>
              <a:rPr lang="en-US" sz="1600" dirty="0" err="1"/>
              <a:t>alergie</a:t>
            </a:r>
            <a:r>
              <a:rPr lang="en-US" sz="1600" dirty="0"/>
              <a:t>)</a:t>
            </a:r>
          </a:p>
          <a:p>
            <a:endParaRPr lang="en-GB" sz="1600" dirty="0"/>
          </a:p>
        </p:txBody>
      </p:sp>
      <p:sp>
        <p:nvSpPr>
          <p:cNvPr id="4" name="Obdélník 3"/>
          <p:cNvSpPr/>
          <p:nvPr/>
        </p:nvSpPr>
        <p:spPr>
          <a:xfrm>
            <a:off x="1393007" y="181710"/>
            <a:ext cx="2796663" cy="338554"/>
          </a:xfrm>
          <a:prstGeom prst="rect">
            <a:avLst/>
          </a:prstGeom>
        </p:spPr>
        <p:txBody>
          <a:bodyPr wrap="none">
            <a:spAutoFit/>
          </a:bodyPr>
          <a:lstStyle/>
          <a:p>
            <a:r>
              <a:rPr lang="en-GB" sz="1600" b="1" dirty="0" err="1" smtClean="0"/>
              <a:t>Střevní</a:t>
            </a:r>
            <a:r>
              <a:rPr lang="en-GB" sz="1600" b="1" dirty="0" smtClean="0"/>
              <a:t> </a:t>
            </a:r>
            <a:r>
              <a:rPr lang="en-GB" sz="1600" b="1" dirty="0" err="1" smtClean="0"/>
              <a:t>mikroflora</a:t>
            </a:r>
            <a:r>
              <a:rPr lang="en-GB" sz="1600" b="1" dirty="0" smtClean="0"/>
              <a:t> a </a:t>
            </a:r>
            <a:r>
              <a:rPr lang="en-GB" sz="1600" b="1" dirty="0" err="1" smtClean="0"/>
              <a:t>probiotika</a:t>
            </a:r>
            <a:endParaRPr lang="en-GB" sz="1600" dirty="0"/>
          </a:p>
        </p:txBody>
      </p:sp>
      <p:sp>
        <p:nvSpPr>
          <p:cNvPr id="5" name="Obdélník 4"/>
          <p:cNvSpPr/>
          <p:nvPr/>
        </p:nvSpPr>
        <p:spPr>
          <a:xfrm>
            <a:off x="107504" y="1628800"/>
            <a:ext cx="8738120" cy="1323439"/>
          </a:xfrm>
          <a:prstGeom prst="rect">
            <a:avLst/>
          </a:prstGeom>
        </p:spPr>
        <p:txBody>
          <a:bodyPr wrap="square">
            <a:spAutoFit/>
          </a:bodyPr>
          <a:lstStyle/>
          <a:p>
            <a:r>
              <a:rPr lang="en-GB" sz="1600" dirty="0" err="1" smtClean="0"/>
              <a:t>Funkční</a:t>
            </a:r>
            <a:r>
              <a:rPr lang="en-GB" sz="1600" dirty="0" smtClean="0"/>
              <a:t> </a:t>
            </a:r>
            <a:r>
              <a:rPr lang="en-GB" sz="1600" dirty="0" err="1" smtClean="0"/>
              <a:t>potraviny</a:t>
            </a:r>
            <a:r>
              <a:rPr lang="en-GB" sz="1600" dirty="0" smtClean="0"/>
              <a:t>: </a:t>
            </a:r>
            <a:r>
              <a:rPr lang="en-GB" sz="1600" dirty="0" err="1" smtClean="0"/>
              <a:t>bakterie</a:t>
            </a:r>
            <a:r>
              <a:rPr lang="en-GB" sz="1600" dirty="0" smtClean="0"/>
              <a:t> </a:t>
            </a:r>
            <a:r>
              <a:rPr lang="en-GB" sz="1600" dirty="0" err="1" smtClean="0"/>
              <a:t>mléčného</a:t>
            </a:r>
            <a:r>
              <a:rPr lang="en-GB" sz="1600" dirty="0" smtClean="0"/>
              <a:t> </a:t>
            </a:r>
            <a:r>
              <a:rPr lang="en-GB" sz="1600" dirty="0" err="1" smtClean="0"/>
              <a:t>kvašení</a:t>
            </a:r>
            <a:r>
              <a:rPr lang="cs-CZ" sz="1600" dirty="0" smtClean="0"/>
              <a:t>, fermentace zeleniny</a:t>
            </a:r>
            <a:endParaRPr lang="en-GB" sz="1600" dirty="0" smtClean="0"/>
          </a:p>
          <a:p>
            <a:pPr marL="285750" indent="-285750">
              <a:buFont typeface="Arial" panose="020B0604020202020204" pitchFamily="34" charset="0"/>
              <a:buChar char="•"/>
            </a:pPr>
            <a:r>
              <a:rPr lang="en-GB" sz="1600" dirty="0" err="1" smtClean="0"/>
              <a:t>metabolizmus</a:t>
            </a:r>
            <a:r>
              <a:rPr lang="en-GB" sz="1600" dirty="0" smtClean="0"/>
              <a:t>, </a:t>
            </a:r>
            <a:r>
              <a:rPr lang="en-GB" sz="1600" dirty="0" err="1" smtClean="0"/>
              <a:t>produkce</a:t>
            </a:r>
            <a:r>
              <a:rPr lang="en-GB" sz="1600" dirty="0" smtClean="0"/>
              <a:t> </a:t>
            </a:r>
            <a:r>
              <a:rPr lang="en-GB" sz="1600" dirty="0" err="1" smtClean="0"/>
              <a:t>vitamínů</a:t>
            </a:r>
            <a:r>
              <a:rPr lang="en-GB" sz="1600" dirty="0" smtClean="0"/>
              <a:t>, </a:t>
            </a:r>
            <a:r>
              <a:rPr lang="en-GB" sz="1600" dirty="0" err="1" smtClean="0"/>
              <a:t>zábrana</a:t>
            </a:r>
            <a:r>
              <a:rPr lang="en-GB" sz="1600" dirty="0" smtClean="0"/>
              <a:t> </a:t>
            </a:r>
            <a:r>
              <a:rPr lang="en-GB" sz="1600" dirty="0" err="1" smtClean="0"/>
              <a:t>adheze</a:t>
            </a:r>
            <a:r>
              <a:rPr lang="cs-CZ" sz="1600" dirty="0"/>
              <a:t> </a:t>
            </a:r>
            <a:r>
              <a:rPr lang="en-GB" sz="1600" dirty="0" err="1" smtClean="0"/>
              <a:t>patogenů</a:t>
            </a:r>
            <a:r>
              <a:rPr lang="en-GB" sz="1600" dirty="0" smtClean="0"/>
              <a:t>, </a:t>
            </a:r>
            <a:r>
              <a:rPr lang="en-GB" sz="1600" dirty="0" err="1" smtClean="0"/>
              <a:t>modulace</a:t>
            </a:r>
            <a:r>
              <a:rPr lang="en-GB" sz="1600" dirty="0" smtClean="0"/>
              <a:t> </a:t>
            </a:r>
            <a:r>
              <a:rPr lang="en-GB" sz="1600" dirty="0" err="1" smtClean="0"/>
              <a:t>imunity</a:t>
            </a:r>
            <a:r>
              <a:rPr lang="en-GB" sz="1600" dirty="0" smtClean="0"/>
              <a:t> – </a:t>
            </a:r>
            <a:r>
              <a:rPr lang="en-GB" sz="1600" dirty="0" err="1" smtClean="0"/>
              <a:t>alergie</a:t>
            </a:r>
            <a:r>
              <a:rPr lang="en-GB" sz="1600" dirty="0" smtClean="0"/>
              <a:t>, </a:t>
            </a:r>
            <a:r>
              <a:rPr lang="en-GB" sz="1600" dirty="0" err="1" smtClean="0"/>
              <a:t>bakteriociny</a:t>
            </a:r>
            <a:endParaRPr lang="en-GB" sz="1600" dirty="0" smtClean="0"/>
          </a:p>
          <a:p>
            <a:pPr marL="285750" indent="-285750">
              <a:buFont typeface="Arial" panose="020B0604020202020204" pitchFamily="34" charset="0"/>
              <a:buChar char="•"/>
            </a:pPr>
            <a:r>
              <a:rPr lang="en-GB" sz="1600" dirty="0" smtClean="0"/>
              <a:t> </a:t>
            </a:r>
            <a:r>
              <a:rPr lang="en-GB" sz="1600" dirty="0" err="1" smtClean="0"/>
              <a:t>probiotický</a:t>
            </a:r>
            <a:r>
              <a:rPr lang="en-GB" sz="1600" dirty="0" smtClean="0"/>
              <a:t> </a:t>
            </a:r>
            <a:r>
              <a:rPr lang="en-GB" sz="1600" dirty="0" err="1" smtClean="0"/>
              <a:t>efekt</a:t>
            </a:r>
            <a:r>
              <a:rPr lang="en-GB" sz="1600" dirty="0" smtClean="0"/>
              <a:t> – </a:t>
            </a:r>
            <a:r>
              <a:rPr lang="en-GB" sz="1600" dirty="0" err="1" smtClean="0"/>
              <a:t>kmenově</a:t>
            </a:r>
            <a:r>
              <a:rPr lang="en-GB" sz="1600" dirty="0" smtClean="0"/>
              <a:t> </a:t>
            </a:r>
            <a:r>
              <a:rPr lang="en-GB" sz="1600" dirty="0" err="1" smtClean="0"/>
              <a:t>specifický</a:t>
            </a:r>
            <a:r>
              <a:rPr lang="cs-CZ" sz="1600" dirty="0"/>
              <a:t> </a:t>
            </a:r>
            <a:r>
              <a:rPr lang="en-GB" sz="1600" dirty="0" smtClean="0"/>
              <a:t>(</a:t>
            </a:r>
            <a:r>
              <a:rPr lang="en-GB" sz="1600" dirty="0" err="1" smtClean="0"/>
              <a:t>genetické</a:t>
            </a:r>
            <a:r>
              <a:rPr lang="en-GB" sz="1600" dirty="0" smtClean="0"/>
              <a:t> </a:t>
            </a:r>
            <a:r>
              <a:rPr lang="en-GB" sz="1600" dirty="0" err="1" smtClean="0"/>
              <a:t>inženýrství</a:t>
            </a:r>
            <a:r>
              <a:rPr lang="en-GB" sz="1600" dirty="0" smtClean="0"/>
              <a:t> – </a:t>
            </a:r>
            <a:r>
              <a:rPr lang="en-GB" sz="1600" dirty="0" err="1" smtClean="0"/>
              <a:t>konstrukce</a:t>
            </a:r>
            <a:r>
              <a:rPr lang="en-GB" sz="1600" dirty="0" smtClean="0"/>
              <a:t> </a:t>
            </a:r>
            <a:r>
              <a:rPr lang="en-GB" sz="1600" dirty="0" err="1" smtClean="0"/>
              <a:t>vhodných</a:t>
            </a:r>
            <a:r>
              <a:rPr lang="en-GB" sz="1600" dirty="0" smtClean="0"/>
              <a:t> </a:t>
            </a:r>
            <a:r>
              <a:rPr lang="en-GB" sz="1600" dirty="0" err="1" smtClean="0"/>
              <a:t>kmenů</a:t>
            </a:r>
            <a:r>
              <a:rPr lang="en-GB" sz="1600" dirty="0" smtClean="0"/>
              <a:t>...)</a:t>
            </a:r>
          </a:p>
          <a:p>
            <a:pPr marL="285750" indent="-285750">
              <a:buFont typeface="Arial" panose="020B0604020202020204" pitchFamily="34" charset="0"/>
              <a:buChar char="•"/>
            </a:pPr>
            <a:r>
              <a:rPr lang="en-GB" sz="1600" dirty="0" smtClean="0"/>
              <a:t> </a:t>
            </a:r>
            <a:r>
              <a:rPr lang="en-GB" sz="1600" dirty="0" err="1" smtClean="0"/>
              <a:t>živé</a:t>
            </a:r>
            <a:r>
              <a:rPr lang="en-GB" sz="1600" dirty="0" smtClean="0"/>
              <a:t> </a:t>
            </a:r>
            <a:r>
              <a:rPr lang="en-GB" sz="1600" dirty="0" err="1" smtClean="0"/>
              <a:t>vektory</a:t>
            </a:r>
            <a:r>
              <a:rPr lang="en-GB" sz="1600" dirty="0" smtClean="0"/>
              <a:t> a </a:t>
            </a:r>
            <a:r>
              <a:rPr lang="en-GB" sz="1600" dirty="0" err="1" smtClean="0"/>
              <a:t>nosiče</a:t>
            </a:r>
            <a:r>
              <a:rPr lang="en-GB" sz="1600" dirty="0" smtClean="0"/>
              <a:t> </a:t>
            </a:r>
            <a:r>
              <a:rPr lang="en-GB" sz="1600" dirty="0" err="1" smtClean="0"/>
              <a:t>vakcín</a:t>
            </a:r>
            <a:r>
              <a:rPr lang="en-GB" sz="1600" dirty="0" smtClean="0"/>
              <a:t> – </a:t>
            </a:r>
            <a:r>
              <a:rPr lang="en-GB" sz="1600" dirty="0" err="1" smtClean="0"/>
              <a:t>protektivních</a:t>
            </a:r>
            <a:r>
              <a:rPr lang="en-GB" sz="1600" dirty="0" smtClean="0"/>
              <a:t> </a:t>
            </a:r>
            <a:r>
              <a:rPr lang="en-GB" sz="1600" dirty="0" err="1" smtClean="0"/>
              <a:t>antigenů</a:t>
            </a:r>
            <a:endParaRPr lang="en-GB" sz="1600" dirty="0" smtClean="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3140968"/>
            <a:ext cx="5799276" cy="3260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2397629" y="6473567"/>
            <a:ext cx="4157870" cy="369332"/>
          </a:xfrm>
          <a:prstGeom prst="rect">
            <a:avLst/>
          </a:prstGeom>
        </p:spPr>
        <p:txBody>
          <a:bodyPr wrap="none">
            <a:spAutoFit/>
          </a:bodyPr>
          <a:lstStyle/>
          <a:p>
            <a:r>
              <a:rPr lang="cs-CZ" dirty="0"/>
              <a:t>M</a:t>
            </a:r>
            <a:r>
              <a:rPr lang="en-GB" dirty="0" err="1"/>
              <a:t>ikroorganismy</a:t>
            </a:r>
            <a:r>
              <a:rPr lang="en-GB" dirty="0"/>
              <a:t> </a:t>
            </a:r>
            <a:r>
              <a:rPr lang="en-GB" dirty="0" err="1"/>
              <a:t>používané</a:t>
            </a:r>
            <a:r>
              <a:rPr lang="en-GB" dirty="0"/>
              <a:t> </a:t>
            </a:r>
            <a:r>
              <a:rPr lang="en-GB" dirty="0" err="1"/>
              <a:t>jako</a:t>
            </a:r>
            <a:r>
              <a:rPr lang="en-GB" dirty="0"/>
              <a:t> </a:t>
            </a:r>
            <a:r>
              <a:rPr lang="en-GB" dirty="0" err="1"/>
              <a:t>probiotika</a:t>
            </a:r>
            <a:endParaRPr lang="en-GB" dirty="0"/>
          </a:p>
        </p:txBody>
      </p:sp>
    </p:spTree>
    <p:extLst>
      <p:ext uri="{BB962C8B-B14F-4D97-AF65-F5344CB8AC3E}">
        <p14:creationId xmlns:p14="http://schemas.microsoft.com/office/powerpoint/2010/main" val="40688728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GB"/>
          </a:p>
        </p:txBody>
      </p:sp>
      <p:pic>
        <p:nvPicPr>
          <p:cNvPr id="399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61983"/>
            <a:ext cx="8234114" cy="6796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4616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908720"/>
            <a:ext cx="2459288" cy="2748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Nadpis 1"/>
          <p:cNvSpPr>
            <a:spLocks noGrp="1"/>
          </p:cNvSpPr>
          <p:nvPr>
            <p:ph type="title"/>
          </p:nvPr>
        </p:nvSpPr>
        <p:spPr>
          <a:xfrm>
            <a:off x="7243" y="692696"/>
            <a:ext cx="8229600" cy="4392488"/>
          </a:xfrm>
        </p:spPr>
        <p:txBody>
          <a:bodyPr>
            <a:noAutofit/>
          </a:bodyPr>
          <a:lstStyle/>
          <a:p>
            <a:pPr marL="285750" indent="-285750" algn="l">
              <a:buFont typeface="Arial" panose="020B0604020202020204" pitchFamily="34" charset="0"/>
              <a:buChar char="•"/>
            </a:pPr>
            <a:r>
              <a:rPr lang="en-GB" sz="1600" b="1" dirty="0" err="1"/>
              <a:t>Další</a:t>
            </a:r>
            <a:r>
              <a:rPr lang="en-GB" sz="1600" b="1" dirty="0"/>
              <a:t> </a:t>
            </a:r>
            <a:r>
              <a:rPr lang="en-GB" sz="1600" b="1" dirty="0" err="1"/>
              <a:t>funkce</a:t>
            </a:r>
            <a:r>
              <a:rPr lang="en-GB" sz="1600" b="1" dirty="0"/>
              <a:t> </a:t>
            </a:r>
            <a:r>
              <a:rPr lang="en-GB" sz="1600" b="1" dirty="0" err="1" smtClean="0"/>
              <a:t>probiotik</a:t>
            </a:r>
            <a:r>
              <a:rPr lang="cs-CZ" sz="1600" b="1" dirty="0" smtClean="0"/>
              <a:t/>
            </a:r>
            <a:br>
              <a:rPr lang="cs-CZ" sz="1600" b="1" dirty="0" smtClean="0"/>
            </a:br>
            <a:r>
              <a:rPr lang="cs-CZ" sz="1600" dirty="0" smtClean="0"/>
              <a:t/>
            </a:r>
            <a:br>
              <a:rPr lang="cs-CZ" sz="1600" dirty="0" smtClean="0"/>
            </a:br>
            <a:r>
              <a:rPr lang="cs-CZ" sz="1600" dirty="0"/>
              <a:t/>
            </a:r>
            <a:br>
              <a:rPr lang="cs-CZ" sz="1600" dirty="0"/>
            </a:br>
            <a:r>
              <a:rPr lang="en-GB" sz="1600" dirty="0" err="1"/>
              <a:t>Produkce</a:t>
            </a:r>
            <a:r>
              <a:rPr lang="en-GB" sz="1600" dirty="0"/>
              <a:t> </a:t>
            </a:r>
            <a:r>
              <a:rPr lang="en-GB" sz="1600" dirty="0" err="1"/>
              <a:t>bakteriocinů</a:t>
            </a:r>
            <a:r>
              <a:rPr lang="en-GB" sz="1600" dirty="0"/>
              <a:t> </a:t>
            </a:r>
            <a:r>
              <a:rPr lang="en-GB" sz="1600" dirty="0" smtClean="0"/>
              <a:t> </a:t>
            </a:r>
            <a:r>
              <a:rPr lang="en-GB" sz="1600" dirty="0"/>
              <a:t>x </a:t>
            </a:r>
            <a:r>
              <a:rPr lang="en-GB" sz="1600" dirty="0" err="1"/>
              <a:t>patogenům</a:t>
            </a:r>
            <a:r>
              <a:rPr lang="en-GB" sz="1600" dirty="0"/>
              <a:t/>
            </a:r>
            <a:br>
              <a:rPr lang="en-GB" sz="1600" dirty="0"/>
            </a:br>
            <a:r>
              <a:rPr lang="en-GB" sz="1600" dirty="0" smtClean="0"/>
              <a:t> </a:t>
            </a:r>
            <a:r>
              <a:rPr lang="en-GB" sz="1600" dirty="0" err="1"/>
              <a:t>Produkce</a:t>
            </a:r>
            <a:r>
              <a:rPr lang="en-GB" sz="1600" dirty="0"/>
              <a:t> EPS – biofilm – quorum sensing</a:t>
            </a:r>
            <a:br>
              <a:rPr lang="en-GB" sz="1600" dirty="0"/>
            </a:br>
            <a:r>
              <a:rPr lang="en-GB" sz="1600" dirty="0" smtClean="0"/>
              <a:t> </a:t>
            </a:r>
            <a:r>
              <a:rPr lang="en-GB" sz="1600" dirty="0" err="1"/>
              <a:t>Produkce</a:t>
            </a:r>
            <a:r>
              <a:rPr lang="en-GB" sz="1600" dirty="0"/>
              <a:t> </a:t>
            </a:r>
            <a:r>
              <a:rPr lang="en-GB" sz="1600" dirty="0" err="1"/>
              <a:t>biosurfaktantů</a:t>
            </a:r>
            <a:r>
              <a:rPr lang="en-GB" sz="1600" dirty="0"/>
              <a:t> – </a:t>
            </a:r>
            <a:r>
              <a:rPr lang="en-GB" sz="1600" dirty="0" err="1"/>
              <a:t>antimikrobní</a:t>
            </a:r>
            <a:r>
              <a:rPr lang="en-GB" sz="1600" dirty="0"/>
              <a:t> </a:t>
            </a:r>
            <a:r>
              <a:rPr lang="en-GB" sz="1600" dirty="0" err="1"/>
              <a:t>aktivita</a:t>
            </a:r>
            <a:r>
              <a:rPr lang="en-GB" sz="1600" dirty="0"/>
              <a:t> </a:t>
            </a:r>
            <a:r>
              <a:rPr lang="en-GB" sz="1600" dirty="0" err="1"/>
              <a:t>proti</a:t>
            </a:r>
            <a:r>
              <a:rPr lang="en-GB" sz="1600" dirty="0"/>
              <a:t> </a:t>
            </a:r>
            <a:r>
              <a:rPr lang="en-GB" sz="1600" dirty="0" err="1"/>
              <a:t>pg</a:t>
            </a:r>
            <a:r>
              <a:rPr lang="en-GB" sz="1600" dirty="0"/>
              <a:t>,</a:t>
            </a:r>
            <a:br>
              <a:rPr lang="en-GB" sz="1600" dirty="0"/>
            </a:br>
            <a:r>
              <a:rPr lang="en-GB" sz="1600" dirty="0" err="1"/>
              <a:t>snížení</a:t>
            </a:r>
            <a:r>
              <a:rPr lang="en-GB" sz="1600" dirty="0"/>
              <a:t> </a:t>
            </a:r>
            <a:r>
              <a:rPr lang="en-GB" sz="1600" dirty="0" err="1"/>
              <a:t>adheze</a:t>
            </a:r>
            <a:r>
              <a:rPr lang="en-GB" sz="1600" dirty="0"/>
              <a:t> </a:t>
            </a:r>
            <a:r>
              <a:rPr lang="en-GB" sz="1600" dirty="0" err="1"/>
              <a:t>pg</a:t>
            </a:r>
            <a:r>
              <a:rPr lang="en-GB" sz="1600" dirty="0"/>
              <a:t/>
            </a:r>
            <a:br>
              <a:rPr lang="en-GB" sz="1600" dirty="0"/>
            </a:br>
            <a:r>
              <a:rPr lang="en-GB" sz="1600" dirty="0" smtClean="0"/>
              <a:t> </a:t>
            </a:r>
            <a:r>
              <a:rPr lang="en-GB" sz="1600" dirty="0" err="1"/>
              <a:t>Produkce</a:t>
            </a:r>
            <a:r>
              <a:rPr lang="en-GB" sz="1600" dirty="0"/>
              <a:t> </a:t>
            </a:r>
            <a:r>
              <a:rPr lang="en-GB" sz="1600" dirty="0" err="1"/>
              <a:t>antioxidantů</a:t>
            </a:r>
            <a:r>
              <a:rPr lang="en-GB" sz="1600" dirty="0"/>
              <a:t> – </a:t>
            </a:r>
            <a:r>
              <a:rPr lang="en-GB" sz="1600" dirty="0" err="1"/>
              <a:t>vychytávají</a:t>
            </a:r>
            <a:r>
              <a:rPr lang="en-GB" sz="1600" dirty="0"/>
              <a:t> </a:t>
            </a:r>
            <a:r>
              <a:rPr lang="en-GB" sz="1600" dirty="0" err="1"/>
              <a:t>volné</a:t>
            </a:r>
            <a:r>
              <a:rPr lang="en-GB" sz="1600" dirty="0"/>
              <a:t> </a:t>
            </a:r>
            <a:r>
              <a:rPr lang="en-GB" sz="1600" dirty="0" err="1"/>
              <a:t>radikály</a:t>
            </a:r>
            <a:r>
              <a:rPr lang="en-GB" sz="1600" dirty="0"/>
              <a:t/>
            </a:r>
            <a:br>
              <a:rPr lang="en-GB" sz="1600" dirty="0"/>
            </a:br>
            <a:r>
              <a:rPr lang="en-GB" sz="1600" dirty="0"/>
              <a:t>(</a:t>
            </a:r>
            <a:r>
              <a:rPr lang="en-GB" sz="1600" dirty="0" err="1"/>
              <a:t>superoxidové</a:t>
            </a:r>
            <a:r>
              <a:rPr lang="en-GB" sz="1600" dirty="0"/>
              <a:t> </a:t>
            </a:r>
            <a:r>
              <a:rPr lang="en-GB" sz="1600" dirty="0" err="1"/>
              <a:t>anionty</a:t>
            </a:r>
            <a:r>
              <a:rPr lang="en-GB" sz="1600" dirty="0"/>
              <a:t>, </a:t>
            </a:r>
            <a:r>
              <a:rPr lang="en-GB" sz="1600" dirty="0" err="1"/>
              <a:t>hydroxylové</a:t>
            </a:r>
            <a:r>
              <a:rPr lang="en-GB" sz="1600" dirty="0"/>
              <a:t> </a:t>
            </a:r>
            <a:r>
              <a:rPr lang="en-GB" sz="1600" dirty="0" err="1"/>
              <a:t>radikály</a:t>
            </a:r>
            <a:r>
              <a:rPr lang="en-GB" sz="1600" dirty="0" smtClean="0"/>
              <a:t>)</a:t>
            </a:r>
            <a:r>
              <a:rPr lang="cs-CZ" sz="1600" dirty="0" smtClean="0"/>
              <a:t/>
            </a:r>
            <a:br>
              <a:rPr lang="cs-CZ" sz="1600" dirty="0" smtClean="0"/>
            </a:br>
            <a:r>
              <a:rPr lang="cs-CZ" sz="1600" dirty="0" smtClean="0"/>
              <a:t/>
            </a:r>
            <a:br>
              <a:rPr lang="cs-CZ" sz="1600" dirty="0" smtClean="0"/>
            </a:br>
            <a:r>
              <a:rPr lang="cs-CZ" sz="1600" dirty="0"/>
              <a:t/>
            </a:r>
            <a:br>
              <a:rPr lang="cs-CZ" sz="1600" dirty="0"/>
            </a:br>
            <a:r>
              <a:rPr lang="cs-CZ" sz="1600" dirty="0" smtClean="0"/>
              <a:t/>
            </a:r>
            <a:br>
              <a:rPr lang="cs-CZ" sz="1600" dirty="0" smtClean="0"/>
            </a:br>
            <a:r>
              <a:rPr lang="cs-CZ" sz="1600" dirty="0"/>
              <a:t/>
            </a:r>
            <a:br>
              <a:rPr lang="cs-CZ" sz="1600" dirty="0"/>
            </a:br>
            <a:r>
              <a:rPr lang="cs-CZ" sz="1600" dirty="0" smtClean="0"/>
              <a:t/>
            </a:r>
            <a:br>
              <a:rPr lang="cs-CZ" sz="1600" dirty="0" smtClean="0"/>
            </a:br>
            <a:r>
              <a:rPr lang="en-US" sz="1600" dirty="0"/>
              <a:t/>
            </a:r>
            <a:br>
              <a:rPr lang="en-US" sz="1600" dirty="0"/>
            </a:br>
            <a:r>
              <a:rPr lang="en-GB" sz="1600" b="1" dirty="0" err="1" smtClean="0"/>
              <a:t>Prebiotika</a:t>
            </a:r>
            <a:r>
              <a:rPr lang="cs-CZ" sz="1600" dirty="0"/>
              <a:t/>
            </a:r>
            <a:br>
              <a:rPr lang="cs-CZ" sz="1600" dirty="0"/>
            </a:br>
            <a:r>
              <a:rPr lang="cs-CZ" sz="1600" dirty="0" smtClean="0"/>
              <a:t>j</a:t>
            </a:r>
            <a:r>
              <a:rPr lang="en-GB" sz="1600" dirty="0" err="1" smtClean="0"/>
              <a:t>sou</a:t>
            </a:r>
            <a:r>
              <a:rPr lang="en-GB" sz="1600" dirty="0" smtClean="0"/>
              <a:t> </a:t>
            </a:r>
            <a:r>
              <a:rPr lang="en-GB" sz="1600" dirty="0" err="1"/>
              <a:t>nestravitelné</a:t>
            </a:r>
            <a:r>
              <a:rPr lang="en-GB" sz="1600" dirty="0"/>
              <a:t> </a:t>
            </a:r>
            <a:r>
              <a:rPr lang="en-GB" sz="1600" dirty="0" err="1"/>
              <a:t>oligosacharidy</a:t>
            </a:r>
            <a:r>
              <a:rPr lang="en-GB" sz="1600" dirty="0"/>
              <a:t>, </a:t>
            </a:r>
            <a:r>
              <a:rPr lang="en-GB" sz="1600" dirty="0" err="1"/>
              <a:t>které</a:t>
            </a:r>
            <a:r>
              <a:rPr lang="en-GB" sz="1600" dirty="0"/>
              <a:t> </a:t>
            </a:r>
            <a:r>
              <a:rPr lang="en-GB" sz="1600" dirty="0" err="1"/>
              <a:t>stimulují</a:t>
            </a:r>
            <a:r>
              <a:rPr lang="en-GB" sz="1600" dirty="0"/>
              <a:t> </a:t>
            </a:r>
            <a:r>
              <a:rPr lang="en-GB" sz="1600" dirty="0" err="1"/>
              <a:t>růst</a:t>
            </a:r>
            <a:r>
              <a:rPr lang="en-GB" sz="1600" dirty="0"/>
              <a:t> </a:t>
            </a:r>
            <a:r>
              <a:rPr lang="en-GB" sz="1600" dirty="0" err="1"/>
              <a:t>anebo</a:t>
            </a:r>
            <a:r>
              <a:rPr lang="en-GB" sz="1600" dirty="0"/>
              <a:t> </a:t>
            </a:r>
            <a:r>
              <a:rPr lang="en-GB" sz="1600" dirty="0" err="1"/>
              <a:t>aktivitu</a:t>
            </a:r>
            <a:r>
              <a:rPr lang="en-GB" sz="1600" dirty="0"/>
              <a:t> </a:t>
            </a:r>
            <a:r>
              <a:rPr lang="en-GB" sz="1600" dirty="0" err="1"/>
              <a:t>určité</a:t>
            </a:r>
            <a:r>
              <a:rPr lang="en-GB" sz="1600" dirty="0"/>
              <a:t> </a:t>
            </a:r>
            <a:r>
              <a:rPr lang="en-GB" sz="1600" dirty="0" err="1"/>
              <a:t>bakterie</a:t>
            </a:r>
            <a:r>
              <a:rPr lang="en-GB" sz="1600" dirty="0"/>
              <a:t> </a:t>
            </a:r>
            <a:r>
              <a:rPr lang="en-GB" sz="1600" dirty="0" err="1"/>
              <a:t>nebo</a:t>
            </a:r>
            <a:r>
              <a:rPr lang="en-GB" sz="1600" dirty="0"/>
              <a:t> </a:t>
            </a:r>
            <a:r>
              <a:rPr lang="en-GB" sz="1600" dirty="0" err="1"/>
              <a:t>skupiny</a:t>
            </a:r>
            <a:r>
              <a:rPr lang="en-GB" sz="1600" dirty="0"/>
              <a:t> </a:t>
            </a:r>
            <a:r>
              <a:rPr lang="en-GB" sz="1600" dirty="0" err="1"/>
              <a:t>bakterií</a:t>
            </a:r>
            <a:r>
              <a:rPr lang="en-GB" sz="1600" dirty="0"/>
              <a:t>, </a:t>
            </a:r>
            <a:r>
              <a:rPr lang="en-GB" sz="1600" dirty="0" err="1"/>
              <a:t>které</a:t>
            </a:r>
            <a:r>
              <a:rPr lang="en-GB" sz="1600" dirty="0"/>
              <a:t> </a:t>
            </a:r>
            <a:r>
              <a:rPr lang="en-GB" sz="1600" dirty="0" err="1"/>
              <a:t>mají</a:t>
            </a:r>
            <a:r>
              <a:rPr lang="en-GB" sz="1600" dirty="0"/>
              <a:t> </a:t>
            </a:r>
            <a:r>
              <a:rPr lang="en-GB" sz="1600" dirty="0" err="1"/>
              <a:t>pozitivní</a:t>
            </a:r>
            <a:r>
              <a:rPr lang="en-GB" sz="1600" dirty="0"/>
              <a:t> </a:t>
            </a:r>
            <a:r>
              <a:rPr lang="en-GB" sz="1600" dirty="0" err="1"/>
              <a:t>účinek</a:t>
            </a:r>
            <a:r>
              <a:rPr lang="en-GB" sz="1600" dirty="0"/>
              <a:t> </a:t>
            </a:r>
            <a:r>
              <a:rPr lang="en-GB" sz="1600" dirty="0" err="1"/>
              <a:t>na</a:t>
            </a:r>
            <a:r>
              <a:rPr lang="en-GB" sz="1600" dirty="0"/>
              <a:t> </a:t>
            </a:r>
            <a:r>
              <a:rPr lang="en-GB" sz="1600" dirty="0" err="1"/>
              <a:t>lidské</a:t>
            </a:r>
            <a:r>
              <a:rPr lang="en-GB" sz="1600" dirty="0"/>
              <a:t> </a:t>
            </a:r>
            <a:r>
              <a:rPr lang="en-GB" sz="1600" dirty="0" err="1" smtClean="0"/>
              <a:t>zdraví</a:t>
            </a:r>
            <a:r>
              <a:rPr lang="cs-CZ" sz="1600" dirty="0" smtClean="0"/>
              <a:t/>
            </a:r>
            <a:br>
              <a:rPr lang="cs-CZ" sz="1600" dirty="0" smtClean="0"/>
            </a:br>
            <a:r>
              <a:rPr lang="en-GB" sz="1600" dirty="0" smtClean="0"/>
              <a:t> </a:t>
            </a:r>
            <a:r>
              <a:rPr lang="en-GB" sz="1600" i="1" dirty="0"/>
              <a:t>Inulin</a:t>
            </a:r>
            <a:r>
              <a:rPr lang="en-GB" sz="1600" dirty="0"/>
              <a:t>, </a:t>
            </a:r>
            <a:r>
              <a:rPr lang="en-GB" sz="1600" i="1" dirty="0" err="1"/>
              <a:t>oligofruktóza</a:t>
            </a:r>
            <a:r>
              <a:rPr lang="en-GB" sz="1600" dirty="0"/>
              <a:t>, </a:t>
            </a:r>
            <a:r>
              <a:rPr lang="en-GB" sz="1600" i="1" dirty="0" err="1"/>
              <a:t>galaktooligosacharidy</a:t>
            </a:r>
            <a:r>
              <a:rPr lang="en-GB" sz="1600" dirty="0"/>
              <a:t> a </a:t>
            </a:r>
            <a:r>
              <a:rPr lang="en-GB" sz="1600" i="1" dirty="0" err="1"/>
              <a:t>laktulóza</a:t>
            </a:r>
            <a:r>
              <a:rPr lang="en-GB" sz="1600" dirty="0"/>
              <a:t> </a:t>
            </a:r>
            <a:r>
              <a:rPr lang="en-GB" sz="1600" dirty="0" err="1"/>
              <a:t>splňují</a:t>
            </a:r>
            <a:r>
              <a:rPr lang="en-GB" sz="1600" dirty="0"/>
              <a:t> </a:t>
            </a:r>
            <a:r>
              <a:rPr lang="en-GB" sz="1600" dirty="0" err="1"/>
              <a:t>všechna</a:t>
            </a:r>
            <a:r>
              <a:rPr lang="en-GB" sz="1600" dirty="0"/>
              <a:t> </a:t>
            </a:r>
            <a:r>
              <a:rPr lang="en-GB" sz="1600" dirty="0" err="1"/>
              <a:t>kritéria</a:t>
            </a:r>
            <a:r>
              <a:rPr lang="en-GB" sz="1600" dirty="0"/>
              <a:t> </a:t>
            </a:r>
            <a:r>
              <a:rPr lang="en-GB" sz="1600" b="1" dirty="0" err="1" smtClean="0"/>
              <a:t>prebiotika</a:t>
            </a:r>
            <a:r>
              <a:rPr lang="cs-CZ" sz="1600" dirty="0"/>
              <a:t/>
            </a:r>
            <a:br>
              <a:rPr lang="cs-CZ" sz="1600" dirty="0"/>
            </a:br>
            <a:r>
              <a:rPr lang="en-GB" sz="1600" dirty="0" err="1" smtClean="0"/>
              <a:t>Cílovými</a:t>
            </a:r>
            <a:r>
              <a:rPr lang="en-GB" sz="1600" dirty="0" smtClean="0"/>
              <a:t> </a:t>
            </a:r>
            <a:r>
              <a:rPr lang="en-GB" sz="1600" dirty="0" err="1"/>
              <a:t>mikroorganizmy</a:t>
            </a:r>
            <a:r>
              <a:rPr lang="en-GB" sz="1600" dirty="0"/>
              <a:t> pro </a:t>
            </a:r>
            <a:r>
              <a:rPr lang="en-GB" sz="1600" dirty="0" err="1"/>
              <a:t>prebiotika</a:t>
            </a:r>
            <a:r>
              <a:rPr lang="en-GB" sz="1600" dirty="0"/>
              <a:t> </a:t>
            </a:r>
            <a:r>
              <a:rPr lang="en-GB" sz="1600" dirty="0" err="1"/>
              <a:t>jsou</a:t>
            </a:r>
            <a:r>
              <a:rPr lang="en-GB" sz="1600" dirty="0"/>
              <a:t> </a:t>
            </a:r>
            <a:r>
              <a:rPr lang="en-GB" sz="1600" dirty="0" err="1"/>
              <a:t>hlavně</a:t>
            </a:r>
            <a:r>
              <a:rPr lang="en-GB" sz="1600" dirty="0"/>
              <a:t> </a:t>
            </a:r>
            <a:r>
              <a:rPr lang="en-GB" sz="1600" b="1" dirty="0" err="1" smtClean="0"/>
              <a:t>bifidobakterie</a:t>
            </a:r>
            <a:endParaRPr lang="en-GB" sz="1600" dirty="0"/>
          </a:p>
        </p:txBody>
      </p:sp>
    </p:spTree>
    <p:extLst>
      <p:ext uri="{BB962C8B-B14F-4D97-AF65-F5344CB8AC3E}">
        <p14:creationId xmlns:p14="http://schemas.microsoft.com/office/powerpoint/2010/main" val="2490865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88640"/>
            <a:ext cx="8640960" cy="5293757"/>
          </a:xfrm>
          <a:prstGeom prst="rect">
            <a:avLst/>
          </a:prstGeom>
        </p:spPr>
        <p:txBody>
          <a:bodyPr wrap="square">
            <a:spAutoFit/>
          </a:bodyPr>
          <a:lstStyle/>
          <a:p>
            <a:r>
              <a:rPr lang="cs-CZ" sz="1600" b="1" dirty="0"/>
              <a:t>Buněčná membrána obsahuje různé biologické molekuly, především lipidy a proteiny</a:t>
            </a:r>
          </a:p>
          <a:p>
            <a:endParaRPr lang="cs-CZ" sz="1600" dirty="0"/>
          </a:p>
          <a:p>
            <a:r>
              <a:rPr lang="cs-CZ" sz="1600" b="1" dirty="0"/>
              <a:t>Lipidy </a:t>
            </a:r>
            <a:r>
              <a:rPr lang="cs-CZ" sz="1600" dirty="0" smtClean="0"/>
              <a:t>–složení </a:t>
            </a:r>
            <a:r>
              <a:rPr lang="cs-CZ" sz="1600" dirty="0"/>
              <a:t>do </a:t>
            </a:r>
            <a:r>
              <a:rPr lang="cs-CZ" sz="1600" dirty="0" err="1"/>
              <a:t>urč.míry</a:t>
            </a:r>
            <a:r>
              <a:rPr lang="cs-CZ" sz="1600" dirty="0"/>
              <a:t> podle výživy a typu </a:t>
            </a:r>
            <a:r>
              <a:rPr lang="cs-CZ" sz="1600" dirty="0" smtClean="0"/>
              <a:t>prostředí</a:t>
            </a:r>
          </a:p>
          <a:p>
            <a:r>
              <a:rPr lang="pl-PL" sz="1600" dirty="0" smtClean="0"/>
              <a:t>Hopanoidy </a:t>
            </a:r>
            <a:r>
              <a:rPr lang="pl-PL" sz="1600" dirty="0"/>
              <a:t>– lipidy u 50% bakt., </a:t>
            </a:r>
            <a:r>
              <a:rPr lang="cs-CZ" sz="1600" dirty="0"/>
              <a:t>obdoba </a:t>
            </a:r>
            <a:r>
              <a:rPr lang="cs-CZ" sz="1600" dirty="0" err="1"/>
              <a:t>euk</a:t>
            </a:r>
            <a:r>
              <a:rPr lang="cs-CZ" sz="1600" dirty="0"/>
              <a:t>. </a:t>
            </a:r>
            <a:r>
              <a:rPr lang="cs-CZ" sz="1600" dirty="0" smtClean="0"/>
              <a:t>Sterolů</a:t>
            </a:r>
          </a:p>
          <a:p>
            <a:r>
              <a:rPr lang="cs-CZ" sz="1600" dirty="0"/>
              <a:t>Cytoplazmatická membrána obsahuje tři třídy amfipatických lipidů: fosfolipidy, glykolipidy </a:t>
            </a:r>
          </a:p>
          <a:p>
            <a:endParaRPr lang="en-GB" sz="1600" dirty="0"/>
          </a:p>
          <a:p>
            <a:endParaRPr lang="cs-CZ" sz="1600" dirty="0"/>
          </a:p>
          <a:p>
            <a:r>
              <a:rPr lang="cs-CZ" sz="1600" b="1" dirty="0" smtClean="0"/>
              <a:t>Proteiny</a:t>
            </a:r>
          </a:p>
          <a:p>
            <a:r>
              <a:rPr lang="cs-CZ" sz="1600" dirty="0" smtClean="0"/>
              <a:t>Proteiny </a:t>
            </a:r>
            <a:r>
              <a:rPr lang="en-GB" sz="1600" dirty="0" err="1"/>
              <a:t>pevně</a:t>
            </a:r>
            <a:r>
              <a:rPr lang="en-GB" sz="1600" dirty="0"/>
              <a:t> </a:t>
            </a:r>
            <a:r>
              <a:rPr lang="en-GB" sz="1600" dirty="0" err="1"/>
              <a:t>vázané</a:t>
            </a:r>
            <a:r>
              <a:rPr lang="en-GB" sz="1600" dirty="0"/>
              <a:t> – </a:t>
            </a:r>
            <a:r>
              <a:rPr lang="en-GB" sz="1600" dirty="0" err="1"/>
              <a:t>enzymy</a:t>
            </a:r>
            <a:r>
              <a:rPr lang="cs-CZ" sz="1600" dirty="0"/>
              <a:t> </a:t>
            </a:r>
            <a:r>
              <a:rPr lang="en-GB" sz="1600" dirty="0"/>
              <a:t>(</a:t>
            </a:r>
            <a:r>
              <a:rPr lang="en-GB" sz="1600" dirty="0" err="1"/>
              <a:t>ATPáza</a:t>
            </a:r>
            <a:r>
              <a:rPr lang="en-GB" sz="1600" dirty="0"/>
              <a:t>, </a:t>
            </a:r>
            <a:r>
              <a:rPr lang="en-GB" sz="1600" dirty="0" err="1"/>
              <a:t>nukleáza</a:t>
            </a:r>
            <a:r>
              <a:rPr lang="en-GB" sz="1600" dirty="0"/>
              <a:t>, </a:t>
            </a:r>
            <a:r>
              <a:rPr lang="en-GB" sz="1600" dirty="0" err="1"/>
              <a:t>fosfatázy</a:t>
            </a:r>
            <a:r>
              <a:rPr lang="en-GB" sz="1600" dirty="0"/>
              <a:t>), </a:t>
            </a:r>
            <a:r>
              <a:rPr lang="en-GB" sz="1600" dirty="0" err="1"/>
              <a:t>transportéry</a:t>
            </a:r>
            <a:r>
              <a:rPr lang="en-GB" sz="1600" dirty="0"/>
              <a:t>, </a:t>
            </a:r>
            <a:r>
              <a:rPr lang="en-GB" sz="1600" dirty="0" err="1"/>
              <a:t>strukturální</a:t>
            </a:r>
            <a:r>
              <a:rPr lang="cs-CZ" sz="1600" dirty="0"/>
              <a:t> proteiny</a:t>
            </a:r>
            <a:endParaRPr lang="en-GB" sz="1600" dirty="0"/>
          </a:p>
          <a:p>
            <a:r>
              <a:rPr lang="en-GB" sz="1600" dirty="0"/>
              <a:t>•</a:t>
            </a:r>
            <a:r>
              <a:rPr lang="cs-CZ" sz="1600" dirty="0"/>
              <a:t> </a:t>
            </a:r>
            <a:r>
              <a:rPr lang="en-GB" sz="1600" dirty="0"/>
              <a:t> </a:t>
            </a:r>
            <a:r>
              <a:rPr lang="en-GB" sz="1600" dirty="0" err="1"/>
              <a:t>Volné</a:t>
            </a:r>
            <a:r>
              <a:rPr lang="en-GB" sz="1600" dirty="0"/>
              <a:t> </a:t>
            </a:r>
            <a:r>
              <a:rPr lang="cs-CZ" sz="1600" dirty="0" err="1"/>
              <a:t>prote</a:t>
            </a:r>
            <a:r>
              <a:rPr lang="en-GB" sz="1600" dirty="0" err="1"/>
              <a:t>iny</a:t>
            </a:r>
            <a:r>
              <a:rPr lang="en-GB" sz="1600" dirty="0"/>
              <a:t> – </a:t>
            </a:r>
            <a:r>
              <a:rPr lang="en-GB" sz="1600" dirty="0" err="1"/>
              <a:t>fosfatázy</a:t>
            </a:r>
            <a:endParaRPr lang="en-GB" sz="1600" dirty="0"/>
          </a:p>
          <a:p>
            <a:r>
              <a:rPr lang="en-GB" sz="1600" dirty="0"/>
              <a:t>•</a:t>
            </a:r>
            <a:r>
              <a:rPr lang="cs-CZ" sz="1600" dirty="0"/>
              <a:t> </a:t>
            </a:r>
            <a:r>
              <a:rPr lang="en-GB" sz="1600" dirty="0"/>
              <a:t> </a:t>
            </a:r>
            <a:r>
              <a:rPr lang="en-GB" sz="1600" dirty="0" err="1"/>
              <a:t>Inducibilní</a:t>
            </a:r>
            <a:r>
              <a:rPr lang="en-GB" sz="1600" dirty="0"/>
              <a:t> </a:t>
            </a:r>
            <a:r>
              <a:rPr lang="en-GB" sz="1600" dirty="0" err="1"/>
              <a:t>složky</a:t>
            </a:r>
            <a:r>
              <a:rPr lang="en-GB" sz="1600" dirty="0"/>
              <a:t> </a:t>
            </a:r>
            <a:r>
              <a:rPr lang="en-GB" sz="1600" dirty="0" err="1"/>
              <a:t>membrány</a:t>
            </a:r>
            <a:r>
              <a:rPr lang="en-GB" sz="1600" dirty="0"/>
              <a:t> </a:t>
            </a:r>
            <a:r>
              <a:rPr lang="cs-CZ" sz="1600" dirty="0"/>
              <a:t>– přítomnost  - nutný </a:t>
            </a:r>
            <a:r>
              <a:rPr lang="en-GB" sz="1600" dirty="0" err="1"/>
              <a:t>spouštěcí</a:t>
            </a:r>
            <a:r>
              <a:rPr lang="en-GB" sz="1600" dirty="0"/>
              <a:t> </a:t>
            </a:r>
            <a:r>
              <a:rPr lang="en-GB" sz="1600" dirty="0" err="1"/>
              <a:t>faktor</a:t>
            </a:r>
            <a:r>
              <a:rPr lang="en-GB" sz="1600" dirty="0"/>
              <a:t> </a:t>
            </a:r>
            <a:r>
              <a:rPr lang="en-GB" sz="1600" dirty="0" err="1"/>
              <a:t>syntézy</a:t>
            </a:r>
            <a:r>
              <a:rPr lang="en-GB" sz="1600" dirty="0"/>
              <a:t>= </a:t>
            </a:r>
            <a:r>
              <a:rPr lang="en-GB" sz="1600" dirty="0" err="1"/>
              <a:t>spektrum</a:t>
            </a:r>
            <a:r>
              <a:rPr lang="en-GB" sz="1600" dirty="0"/>
              <a:t> </a:t>
            </a:r>
            <a:r>
              <a:rPr lang="cs-CZ" sz="1600" dirty="0"/>
              <a:t>proteinů </a:t>
            </a:r>
            <a:r>
              <a:rPr lang="en-GB" sz="1600" dirty="0" err="1"/>
              <a:t>proměnlivé</a:t>
            </a:r>
            <a:endParaRPr lang="en-GB" sz="1600" dirty="0"/>
          </a:p>
          <a:p>
            <a:endParaRPr lang="cs-CZ" sz="1600" b="1" dirty="0"/>
          </a:p>
          <a:p>
            <a:r>
              <a:rPr lang="cs-CZ" sz="1600" b="1" dirty="0" smtClean="0"/>
              <a:t>Lipoproteiny </a:t>
            </a:r>
            <a:r>
              <a:rPr lang="cs-CZ" sz="1600" dirty="0"/>
              <a:t>– lipid do </a:t>
            </a:r>
            <a:r>
              <a:rPr lang="cs-CZ" sz="1600" dirty="0" err="1" smtClean="0"/>
              <a:t>periplazmy</a:t>
            </a:r>
            <a:endParaRPr lang="cs-CZ" sz="1600" dirty="0" smtClean="0"/>
          </a:p>
          <a:p>
            <a:endParaRPr lang="cs-CZ" sz="1600" dirty="0"/>
          </a:p>
          <a:p>
            <a:r>
              <a:rPr lang="cs-CZ" sz="1600" b="1" dirty="0" smtClean="0"/>
              <a:t>Glykoproteiny </a:t>
            </a:r>
            <a:r>
              <a:rPr lang="cs-CZ" sz="1600" b="1" dirty="0"/>
              <a:t>a </a:t>
            </a:r>
            <a:r>
              <a:rPr lang="cs-CZ" sz="1600" b="1" dirty="0" smtClean="0"/>
              <a:t>glykolipidy</a:t>
            </a:r>
          </a:p>
          <a:p>
            <a:r>
              <a:rPr lang="cs-CZ" sz="1600" b="1" dirty="0" smtClean="0"/>
              <a:t> </a:t>
            </a:r>
            <a:r>
              <a:rPr lang="cs-CZ" sz="1600" dirty="0"/>
              <a:t>– orientovány cukernou </a:t>
            </a:r>
            <a:r>
              <a:rPr lang="cs-CZ" sz="1600" dirty="0" smtClean="0"/>
              <a:t>složkou</a:t>
            </a:r>
          </a:p>
          <a:p>
            <a:r>
              <a:rPr lang="cs-CZ" sz="1600" dirty="0"/>
              <a:t> </a:t>
            </a:r>
            <a:r>
              <a:rPr lang="cs-CZ" sz="1600" dirty="0" smtClean="0"/>
              <a:t>   vně membrány</a:t>
            </a:r>
          </a:p>
          <a:p>
            <a:endParaRPr lang="cs-CZ" sz="1600" dirty="0"/>
          </a:p>
          <a:p>
            <a:r>
              <a:rPr lang="cs-CZ" sz="1600" b="1" dirty="0" smtClean="0"/>
              <a:t>Lipopolysacharidy </a:t>
            </a:r>
            <a:r>
              <a:rPr lang="cs-CZ" sz="1600" dirty="0"/>
              <a:t>G-</a:t>
            </a:r>
          </a:p>
          <a:p>
            <a:endParaRPr lang="en-GB" dirty="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3199696"/>
            <a:ext cx="4757724" cy="3568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9396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116632"/>
            <a:ext cx="9036496" cy="5832648"/>
          </a:xfrm>
        </p:spPr>
        <p:txBody>
          <a:bodyPr>
            <a:normAutofit/>
          </a:bodyPr>
          <a:lstStyle/>
          <a:p>
            <a:r>
              <a:rPr lang="cs-CZ" sz="1600" dirty="0" smtClean="0"/>
              <a:t>Vrstva lipidů – 5 </a:t>
            </a:r>
            <a:r>
              <a:rPr lang="cs-CZ" sz="1600" dirty="0" err="1" smtClean="0"/>
              <a:t>nm</a:t>
            </a:r>
            <a:r>
              <a:rPr lang="cs-CZ" sz="1600" dirty="0" smtClean="0"/>
              <a:t>, cca 50 atomů</a:t>
            </a:r>
          </a:p>
          <a:p>
            <a:r>
              <a:rPr lang="cs-CZ" sz="1600" dirty="0" smtClean="0"/>
              <a:t>Bariéra, brání úniku obsahu </a:t>
            </a:r>
            <a:r>
              <a:rPr lang="cs-CZ" sz="1600" dirty="0" err="1" smtClean="0"/>
              <a:t>bunky</a:t>
            </a:r>
            <a:endParaRPr lang="cs-CZ" sz="1600" dirty="0" smtClean="0"/>
          </a:p>
          <a:p>
            <a:r>
              <a:rPr lang="cs-CZ" sz="1600" dirty="0" smtClean="0"/>
              <a:t>Semipermeabilní, </a:t>
            </a:r>
            <a:r>
              <a:rPr lang="cs-CZ" sz="1600" dirty="0" err="1" smtClean="0"/>
              <a:t>selekt</a:t>
            </a:r>
            <a:r>
              <a:rPr lang="cs-CZ" sz="1600" dirty="0" smtClean="0"/>
              <a:t>. permeabilní</a:t>
            </a:r>
          </a:p>
          <a:p>
            <a:r>
              <a:rPr lang="cs-CZ" sz="1600" dirty="0" smtClean="0"/>
              <a:t>Živiny dovnitř, odpady ven – selektivní kanály, pumpy –proteiny (import, export </a:t>
            </a:r>
            <a:r>
              <a:rPr lang="cs-CZ" sz="1600" dirty="0" err="1" smtClean="0"/>
              <a:t>spec</a:t>
            </a:r>
            <a:r>
              <a:rPr lang="cs-CZ" sz="1600" dirty="0" smtClean="0"/>
              <a:t>. látek)</a:t>
            </a:r>
          </a:p>
          <a:p>
            <a:r>
              <a:rPr lang="cs-CZ" sz="1600" dirty="0"/>
              <a:t>buněčná adheze, výměna iontů a buněčná </a:t>
            </a:r>
            <a:r>
              <a:rPr lang="cs-CZ" sz="1600" dirty="0" smtClean="0"/>
              <a:t>signalizace</a:t>
            </a:r>
            <a:r>
              <a:rPr lang="cs-CZ" sz="1600" dirty="0"/>
              <a:t> </a:t>
            </a:r>
            <a:r>
              <a:rPr lang="cs-CZ" sz="1600" dirty="0" smtClean="0"/>
              <a:t>– reakce na prostředí</a:t>
            </a:r>
          </a:p>
          <a:p>
            <a:r>
              <a:rPr lang="cs-CZ" sz="1600" dirty="0"/>
              <a:t>cílová struktura pro </a:t>
            </a:r>
            <a:r>
              <a:rPr lang="cs-CZ" sz="1600" dirty="0" err="1" smtClean="0"/>
              <a:t>extrabuněčné</a:t>
            </a:r>
            <a:r>
              <a:rPr lang="cs-CZ" sz="1600" dirty="0" smtClean="0"/>
              <a:t> struktury - buněčná stěna, </a:t>
            </a:r>
            <a:r>
              <a:rPr lang="cs-CZ" sz="1600" dirty="0" err="1" smtClean="0"/>
              <a:t>glykokalyx</a:t>
            </a:r>
            <a:endParaRPr lang="cs-CZ" sz="1600" dirty="0" smtClean="0"/>
          </a:p>
          <a:p>
            <a:pPr marL="0" indent="0">
              <a:buNone/>
            </a:pPr>
            <a:endParaRPr lang="cs-CZ" sz="1600" dirty="0" smtClean="0"/>
          </a:p>
          <a:p>
            <a:r>
              <a:rPr lang="cs-CZ" sz="1600" dirty="0" smtClean="0"/>
              <a:t>Cytoplazmatická </a:t>
            </a:r>
            <a:r>
              <a:rPr lang="cs-CZ" sz="1600" dirty="0"/>
              <a:t>membrána může být uměle </a:t>
            </a:r>
            <a:r>
              <a:rPr lang="cs-CZ" sz="1600" dirty="0" smtClean="0"/>
              <a:t>vytvořena - micely</a:t>
            </a:r>
          </a:p>
          <a:p>
            <a:r>
              <a:rPr lang="cs-CZ" sz="1600" dirty="0" smtClean="0"/>
              <a:t>Růst, tvar buněk – mění se i membrána přidáním složek</a:t>
            </a:r>
          </a:p>
          <a:p>
            <a:r>
              <a:rPr lang="cs-CZ" sz="1600" dirty="0" smtClean="0"/>
              <a:t>Tendence držet tvar, zacelovat trhliny</a:t>
            </a:r>
          </a:p>
          <a:p>
            <a:pPr marL="0" indent="0">
              <a:buNone/>
            </a:pPr>
            <a:endParaRPr lang="cs-CZ" sz="1600" dirty="0" smtClean="0"/>
          </a:p>
          <a:p>
            <a:r>
              <a:rPr lang="cs-CZ" sz="1600" dirty="0" err="1"/>
              <a:t>Prokaryota</a:t>
            </a:r>
            <a:r>
              <a:rPr lang="cs-CZ" sz="1600" dirty="0"/>
              <a:t> – jen CM (</a:t>
            </a:r>
            <a:r>
              <a:rPr lang="cs-CZ" sz="1600" dirty="0" err="1"/>
              <a:t>eukaryota</a:t>
            </a:r>
            <a:r>
              <a:rPr lang="cs-CZ" sz="1600" dirty="0"/>
              <a:t> – </a:t>
            </a:r>
            <a:r>
              <a:rPr lang="cs-CZ" sz="1600" dirty="0" smtClean="0"/>
              <a:t>i vnitrobuněčné membrány), </a:t>
            </a:r>
            <a:r>
              <a:rPr lang="cs-CZ" sz="1600" dirty="0"/>
              <a:t>princip </a:t>
            </a:r>
            <a:r>
              <a:rPr lang="cs-CZ" sz="1600" dirty="0" smtClean="0"/>
              <a:t>stejný</a:t>
            </a:r>
          </a:p>
          <a:p>
            <a:r>
              <a:rPr lang="en-GB" sz="1600" dirty="0"/>
              <a:t> </a:t>
            </a:r>
            <a:r>
              <a:rPr lang="en-GB" sz="1600" dirty="0" err="1" smtClean="0"/>
              <a:t>Invaginace</a:t>
            </a:r>
            <a:r>
              <a:rPr lang="cs-CZ" sz="1600" b="1" dirty="0" smtClean="0"/>
              <a:t> </a:t>
            </a:r>
            <a:r>
              <a:rPr lang="cs-CZ" sz="1600" b="1" dirty="0" smtClean="0"/>
              <a:t>-</a:t>
            </a:r>
            <a:r>
              <a:rPr lang="cs-CZ" sz="1600" dirty="0"/>
              <a:t> </a:t>
            </a:r>
            <a:r>
              <a:rPr lang="cs-CZ" sz="1600" dirty="0" smtClean="0"/>
              <a:t>m</a:t>
            </a:r>
            <a:r>
              <a:rPr lang="en-GB" sz="1600" dirty="0" err="1" smtClean="0"/>
              <a:t>embránou</a:t>
            </a:r>
            <a:r>
              <a:rPr lang="en-GB" sz="1600" dirty="0" smtClean="0"/>
              <a:t> </a:t>
            </a:r>
            <a:r>
              <a:rPr lang="en-GB" sz="1600" dirty="0" err="1"/>
              <a:t>obdány</a:t>
            </a:r>
            <a:r>
              <a:rPr lang="en-GB" sz="1600" dirty="0"/>
              <a:t> </a:t>
            </a:r>
            <a:r>
              <a:rPr lang="en-GB" sz="1600" dirty="0" err="1"/>
              <a:t>i</a:t>
            </a:r>
            <a:r>
              <a:rPr lang="en-GB" sz="1600" dirty="0"/>
              <a:t> </a:t>
            </a:r>
            <a:r>
              <a:rPr lang="en-GB" sz="1600" dirty="0" err="1"/>
              <a:t>některé</a:t>
            </a:r>
            <a:r>
              <a:rPr lang="en-GB" sz="1600" dirty="0"/>
              <a:t> </a:t>
            </a:r>
            <a:r>
              <a:rPr lang="en-GB" sz="1600" dirty="0" err="1"/>
              <a:t>typy</a:t>
            </a:r>
            <a:r>
              <a:rPr lang="en-GB" sz="1600" dirty="0"/>
              <a:t> </a:t>
            </a:r>
            <a:r>
              <a:rPr lang="en-GB" sz="1600" b="1" dirty="0" err="1"/>
              <a:t>inkluzí</a:t>
            </a:r>
            <a:r>
              <a:rPr lang="en-GB" sz="1600" b="1" dirty="0"/>
              <a:t> </a:t>
            </a:r>
            <a:r>
              <a:rPr lang="en-GB" sz="1600" dirty="0"/>
              <a:t>(</a:t>
            </a:r>
            <a:r>
              <a:rPr lang="en-GB" sz="1600" dirty="0" err="1"/>
              <a:t>glykogen</a:t>
            </a:r>
            <a:r>
              <a:rPr lang="en-GB" sz="1600" dirty="0"/>
              <a:t>, PHB, S,</a:t>
            </a:r>
          </a:p>
          <a:p>
            <a:r>
              <a:rPr lang="en-GB" sz="1600" dirty="0" err="1"/>
              <a:t>plyn</a:t>
            </a:r>
            <a:r>
              <a:rPr lang="en-GB" sz="1600" dirty="0"/>
              <a:t>. </a:t>
            </a:r>
            <a:r>
              <a:rPr lang="en-GB" sz="1600" dirty="0" err="1"/>
              <a:t>vakuoly</a:t>
            </a:r>
            <a:r>
              <a:rPr lang="en-GB" sz="1600" dirty="0"/>
              <a:t>, </a:t>
            </a:r>
            <a:r>
              <a:rPr lang="en-GB" sz="1600" dirty="0" err="1"/>
              <a:t>karboxyzomy</a:t>
            </a:r>
            <a:r>
              <a:rPr lang="en-GB" sz="1600" dirty="0"/>
              <a:t>) – 1 </a:t>
            </a:r>
            <a:r>
              <a:rPr lang="en-GB" sz="1600" dirty="0" err="1"/>
              <a:t>vrstevná</a:t>
            </a:r>
            <a:r>
              <a:rPr lang="en-GB" sz="1600" dirty="0"/>
              <a:t>!</a:t>
            </a:r>
          </a:p>
          <a:p>
            <a:endParaRPr lang="cs-CZ" sz="1600" dirty="0"/>
          </a:p>
          <a:p>
            <a:pPr marL="0" indent="0">
              <a:buNone/>
            </a:pPr>
            <a:endParaRPr lang="cs-CZ" sz="1600" dirty="0" smtClean="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725144"/>
            <a:ext cx="5557006"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4725144"/>
            <a:ext cx="2736766"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5139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07504" y="21366"/>
            <a:ext cx="9036496" cy="3785652"/>
          </a:xfrm>
          <a:prstGeom prst="rect">
            <a:avLst/>
          </a:prstGeom>
        </p:spPr>
        <p:txBody>
          <a:bodyPr wrap="square">
            <a:spAutoFit/>
          </a:bodyPr>
          <a:lstStyle/>
          <a:p>
            <a:endParaRPr lang="cs-CZ" sz="1600" dirty="0"/>
          </a:p>
          <a:p>
            <a:r>
              <a:rPr lang="cs-CZ" sz="1600" b="1" dirty="0" smtClean="0"/>
              <a:t>Fosfolipidy </a:t>
            </a:r>
          </a:p>
          <a:p>
            <a:pPr marL="285750" indent="-285750">
              <a:buFont typeface="Arial" panose="020B0604020202020204" pitchFamily="34" charset="0"/>
              <a:buChar char="•"/>
            </a:pPr>
            <a:r>
              <a:rPr lang="cs-CZ" sz="1600" dirty="0" smtClean="0"/>
              <a:t>dvojvrstva</a:t>
            </a:r>
            <a:r>
              <a:rPr lang="cs-CZ" sz="1600" dirty="0"/>
              <a:t>, nepropustná, </a:t>
            </a:r>
            <a:r>
              <a:rPr lang="cs-CZ" sz="1600" dirty="0" err="1" smtClean="0"/>
              <a:t>samouspořádávání</a:t>
            </a:r>
            <a:endParaRPr lang="cs-CZ" sz="1600" dirty="0" smtClean="0"/>
          </a:p>
          <a:p>
            <a:pPr marL="285750" indent="-285750">
              <a:buFont typeface="Arial" panose="020B0604020202020204" pitchFamily="34" charset="0"/>
              <a:buChar char="•"/>
            </a:pPr>
            <a:r>
              <a:rPr lang="cs-CZ" sz="1600" dirty="0" smtClean="0"/>
              <a:t>hlavní </a:t>
            </a:r>
            <a:r>
              <a:rPr lang="cs-CZ" sz="1600" dirty="0"/>
              <a:t>silou formující lipidovou dvojvrstvu hydrofobní interakce, dále van der </a:t>
            </a:r>
            <a:r>
              <a:rPr lang="cs-CZ" sz="1600" dirty="0" err="1"/>
              <a:t>Waalsovy</a:t>
            </a:r>
            <a:r>
              <a:rPr lang="cs-CZ" sz="1600" dirty="0"/>
              <a:t> síly, elektrostatické, </a:t>
            </a:r>
            <a:r>
              <a:rPr lang="cs-CZ" sz="1600" dirty="0" err="1"/>
              <a:t>hydrogenní</a:t>
            </a:r>
            <a:r>
              <a:rPr lang="cs-CZ" sz="1600" dirty="0"/>
              <a:t> a nekovalentní </a:t>
            </a:r>
            <a:r>
              <a:rPr lang="cs-CZ" sz="1600" dirty="0" smtClean="0"/>
              <a:t>interakce</a:t>
            </a:r>
          </a:p>
          <a:p>
            <a:pPr marL="285750" indent="-285750">
              <a:buFont typeface="Arial" panose="020B0604020202020204" pitchFamily="34" charset="0"/>
              <a:buChar char="•"/>
            </a:pPr>
            <a:r>
              <a:rPr lang="cs-CZ" sz="1600" dirty="0" err="1" smtClean="0"/>
              <a:t>fosfatidycholin</a:t>
            </a:r>
            <a:endParaRPr lang="cs-CZ" sz="1600" dirty="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a:t>h</a:t>
            </a:r>
            <a:r>
              <a:rPr lang="cs-CZ" sz="1600" dirty="0" smtClean="0"/>
              <a:t>ydrofilní </a:t>
            </a:r>
            <a:r>
              <a:rPr lang="cs-CZ" sz="1600" dirty="0"/>
              <a:t>hlavička se orientuje k vodě a je spoj. se zbytkem molekuly přes fosfátovou </a:t>
            </a:r>
            <a:r>
              <a:rPr lang="cs-CZ" sz="1600" dirty="0" smtClean="0"/>
              <a:t>skupinu</a:t>
            </a:r>
            <a:endParaRPr lang="cs-CZ" sz="1600" dirty="0"/>
          </a:p>
          <a:p>
            <a:pPr marL="285750" indent="-285750">
              <a:buFont typeface="Arial" panose="020B0604020202020204" pitchFamily="34" charset="0"/>
              <a:buChar char="•"/>
            </a:pPr>
            <a:r>
              <a:rPr lang="cs-CZ" sz="1600" dirty="0"/>
              <a:t>hydrofobní </a:t>
            </a:r>
            <a:r>
              <a:rPr lang="cs-CZ" sz="1600" dirty="0" err="1"/>
              <a:t>uhlovod</a:t>
            </a:r>
            <a:r>
              <a:rPr lang="cs-CZ" sz="1600" dirty="0"/>
              <a:t>. konce jsou nenabité, nepolární, orientace k jiným nepolárním l.</a:t>
            </a:r>
          </a:p>
          <a:p>
            <a:pPr marL="285750" indent="-285750">
              <a:buFont typeface="Arial" panose="020B0604020202020204" pitchFamily="34" charset="0"/>
              <a:buChar char="•"/>
            </a:pPr>
            <a:r>
              <a:rPr lang="cs-CZ" sz="1600" dirty="0" smtClean="0"/>
              <a:t>amfipatické </a:t>
            </a:r>
            <a:r>
              <a:rPr lang="cs-CZ" sz="1600" dirty="0"/>
              <a:t>l.</a:t>
            </a:r>
          </a:p>
          <a:p>
            <a:endParaRPr lang="cs-CZ" sz="1600" dirty="0"/>
          </a:p>
          <a:p>
            <a:pPr marL="285750" indent="-285750">
              <a:buFont typeface="Arial" panose="020B0604020202020204" pitchFamily="34" charset="0"/>
              <a:buChar char="•"/>
            </a:pPr>
            <a:r>
              <a:rPr lang="cs-CZ" sz="1600" dirty="0"/>
              <a:t>l</a:t>
            </a:r>
            <a:r>
              <a:rPr lang="cs-CZ" sz="1600" dirty="0" smtClean="0"/>
              <a:t>ipidové </a:t>
            </a:r>
            <a:r>
              <a:rPr lang="cs-CZ" sz="1600" dirty="0"/>
              <a:t>dvojvrstvy jsou v zásadě nepropustné pro polární molekuly, připouští pasivní difúzi hydrofobních molekul</a:t>
            </a:r>
          </a:p>
          <a:p>
            <a:pPr marL="285750" indent="-285750">
              <a:buFont typeface="Arial" panose="020B0604020202020204" pitchFamily="34" charset="0"/>
              <a:buChar char="•"/>
            </a:pPr>
            <a:r>
              <a:rPr lang="cs-CZ" sz="1600" dirty="0" smtClean="0"/>
              <a:t>voda </a:t>
            </a:r>
            <a:r>
              <a:rPr lang="cs-CZ" sz="1600" dirty="0"/>
              <a:t>se uspořádává kolem nich – </a:t>
            </a:r>
            <a:r>
              <a:rPr lang="cs-CZ" sz="1600" dirty="0" smtClean="0"/>
              <a:t>spotřeba E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3853871"/>
            <a:ext cx="5361236" cy="2745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bdélník 4"/>
          <p:cNvSpPr/>
          <p:nvPr/>
        </p:nvSpPr>
        <p:spPr>
          <a:xfrm>
            <a:off x="179512" y="4437112"/>
            <a:ext cx="2687378" cy="830997"/>
          </a:xfrm>
          <a:prstGeom prst="rect">
            <a:avLst/>
          </a:prstGeom>
        </p:spPr>
        <p:txBody>
          <a:bodyPr wrap="square">
            <a:spAutoFit/>
          </a:bodyPr>
          <a:lstStyle/>
          <a:p>
            <a:r>
              <a:rPr lang="en-GB" sz="1200" dirty="0" err="1" smtClean="0"/>
              <a:t>Fosfátová</a:t>
            </a:r>
            <a:r>
              <a:rPr lang="en-GB" sz="1200" dirty="0" smtClean="0"/>
              <a:t> </a:t>
            </a:r>
            <a:r>
              <a:rPr lang="en-GB" sz="1200" dirty="0" err="1"/>
              <a:t>skupina</a:t>
            </a:r>
            <a:r>
              <a:rPr lang="en-GB" sz="1200" dirty="0"/>
              <a:t> </a:t>
            </a:r>
            <a:r>
              <a:rPr lang="en-GB" sz="1200" dirty="0" err="1"/>
              <a:t>vázaná</a:t>
            </a:r>
            <a:r>
              <a:rPr lang="en-GB" sz="1200" dirty="0"/>
              <a:t> </a:t>
            </a:r>
            <a:r>
              <a:rPr lang="en-GB" sz="1200" dirty="0" err="1"/>
              <a:t>na</a:t>
            </a:r>
            <a:r>
              <a:rPr lang="en-GB" sz="1200" dirty="0"/>
              <a:t> </a:t>
            </a:r>
            <a:r>
              <a:rPr lang="en-GB" sz="1200" dirty="0" smtClean="0"/>
              <a:t>glycerol</a:t>
            </a:r>
            <a:endParaRPr lang="cs-CZ" sz="1200" dirty="0" smtClean="0"/>
          </a:p>
          <a:p>
            <a:pPr marL="342900" indent="-342900">
              <a:buAutoNum type="arabicParenR"/>
            </a:pPr>
            <a:endParaRPr lang="cs-CZ" sz="1200" dirty="0"/>
          </a:p>
          <a:p>
            <a:pPr marL="342900" indent="-342900">
              <a:buAutoNum type="arabicParenR"/>
            </a:pPr>
            <a:endParaRPr lang="en-GB" sz="1200" dirty="0"/>
          </a:p>
          <a:p>
            <a:r>
              <a:rPr lang="en-GB" sz="1200" dirty="0" smtClean="0"/>
              <a:t>2 </a:t>
            </a:r>
            <a:r>
              <a:rPr lang="en-GB" sz="1200" dirty="0" err="1"/>
              <a:t>mastné</a:t>
            </a:r>
            <a:r>
              <a:rPr lang="en-GB" sz="1200" dirty="0"/>
              <a:t> </a:t>
            </a:r>
            <a:r>
              <a:rPr lang="en-GB" sz="1200" dirty="0" err="1"/>
              <a:t>kys.vázané</a:t>
            </a:r>
            <a:r>
              <a:rPr lang="en-GB" sz="1200" dirty="0"/>
              <a:t> </a:t>
            </a:r>
            <a:r>
              <a:rPr lang="en-GB" sz="1200" dirty="0" err="1"/>
              <a:t>na</a:t>
            </a:r>
            <a:r>
              <a:rPr lang="en-GB" sz="1200" dirty="0"/>
              <a:t> glycerol </a:t>
            </a:r>
            <a:endParaRPr lang="cs-CZ" sz="1200" dirty="0"/>
          </a:p>
        </p:txBody>
      </p:sp>
    </p:spTree>
    <p:extLst>
      <p:ext uri="{BB962C8B-B14F-4D97-AF65-F5344CB8AC3E}">
        <p14:creationId xmlns:p14="http://schemas.microsoft.com/office/powerpoint/2010/main" val="1421767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88640"/>
            <a:ext cx="9144000" cy="3490186"/>
          </a:xfrm>
          <a:prstGeom prst="rect">
            <a:avLst/>
          </a:prstGeom>
        </p:spPr>
        <p:txBody>
          <a:bodyPr wrap="square">
            <a:spAutoFit/>
          </a:bodyPr>
          <a:lstStyle/>
          <a:p>
            <a:pPr>
              <a:spcBef>
                <a:spcPct val="20000"/>
              </a:spcBef>
            </a:pPr>
            <a:r>
              <a:rPr lang="cs-CZ" sz="1600" b="1" dirty="0" smtClean="0">
                <a:solidFill>
                  <a:prstClr val="black"/>
                </a:solidFill>
              </a:rPr>
              <a:t>CM - 2D </a:t>
            </a:r>
            <a:r>
              <a:rPr lang="cs-CZ" sz="1600" b="1" dirty="0">
                <a:solidFill>
                  <a:prstClr val="black"/>
                </a:solidFill>
              </a:rPr>
              <a:t>kapalina – fluidní mozaika</a:t>
            </a:r>
          </a:p>
          <a:p>
            <a:pPr marL="342900" lvl="0" indent="-342900">
              <a:spcBef>
                <a:spcPct val="20000"/>
              </a:spcBef>
              <a:buFont typeface="Arial" panose="020B0604020202020204" pitchFamily="34" charset="0"/>
              <a:buChar char="•"/>
            </a:pPr>
            <a:r>
              <a:rPr lang="cs-CZ" sz="1600" dirty="0" err="1">
                <a:solidFill>
                  <a:prstClr val="black"/>
                </a:solidFill>
              </a:rPr>
              <a:t>s</a:t>
            </a:r>
            <a:r>
              <a:rPr lang="cs-CZ" sz="1600" dirty="0" err="1" smtClean="0">
                <a:solidFill>
                  <a:prstClr val="black"/>
                </a:solidFill>
              </a:rPr>
              <a:t>amozacelovací</a:t>
            </a:r>
            <a:r>
              <a:rPr lang="cs-CZ" sz="1600" dirty="0" smtClean="0">
                <a:solidFill>
                  <a:prstClr val="black"/>
                </a:solidFill>
              </a:rPr>
              <a:t> </a:t>
            </a:r>
            <a:r>
              <a:rPr lang="cs-CZ" sz="1600" dirty="0">
                <a:solidFill>
                  <a:prstClr val="black"/>
                </a:solidFill>
              </a:rPr>
              <a:t>schopnost – trhliny </a:t>
            </a:r>
            <a:r>
              <a:rPr lang="cs-CZ" sz="1600" dirty="0" err="1">
                <a:solidFill>
                  <a:prstClr val="black"/>
                </a:solidFill>
              </a:rPr>
              <a:t>vytv</a:t>
            </a:r>
            <a:r>
              <a:rPr lang="cs-CZ" sz="1600" dirty="0">
                <a:solidFill>
                  <a:prstClr val="black"/>
                </a:solidFill>
              </a:rPr>
              <a:t>. </a:t>
            </a:r>
            <a:r>
              <a:rPr lang="cs-CZ" sz="1600" dirty="0" smtClean="0">
                <a:solidFill>
                  <a:prstClr val="black"/>
                </a:solidFill>
              </a:rPr>
              <a:t>rozhraní </a:t>
            </a:r>
            <a:r>
              <a:rPr lang="cs-CZ" sz="1600" dirty="0">
                <a:solidFill>
                  <a:prstClr val="black"/>
                </a:solidFill>
              </a:rPr>
              <a:t>s vodou – nevýhodné, snaha zacelit</a:t>
            </a:r>
          </a:p>
          <a:p>
            <a:pPr marL="342900" lvl="0" indent="-342900">
              <a:spcBef>
                <a:spcPct val="20000"/>
              </a:spcBef>
              <a:buFont typeface="Arial" panose="020B0604020202020204" pitchFamily="34" charset="0"/>
              <a:buChar char="•"/>
            </a:pPr>
            <a:r>
              <a:rPr lang="cs-CZ" sz="1600" dirty="0">
                <a:solidFill>
                  <a:prstClr val="black"/>
                </a:solidFill>
              </a:rPr>
              <a:t>l</a:t>
            </a:r>
            <a:r>
              <a:rPr lang="cs-CZ" sz="1600" dirty="0" smtClean="0">
                <a:solidFill>
                  <a:prstClr val="black"/>
                </a:solidFill>
              </a:rPr>
              <a:t>ipidy </a:t>
            </a:r>
            <a:r>
              <a:rPr lang="cs-CZ" sz="1600" dirty="0">
                <a:solidFill>
                  <a:prstClr val="black"/>
                </a:solidFill>
              </a:rPr>
              <a:t>neopouští vrstvu kvůli </a:t>
            </a:r>
            <a:r>
              <a:rPr lang="cs-CZ" sz="1600" dirty="0" smtClean="0">
                <a:solidFill>
                  <a:prstClr val="black"/>
                </a:solidFill>
              </a:rPr>
              <a:t>vod. prostředí </a:t>
            </a:r>
            <a:r>
              <a:rPr lang="cs-CZ" sz="1600" dirty="0">
                <a:solidFill>
                  <a:prstClr val="black"/>
                </a:solidFill>
              </a:rPr>
              <a:t>kolem, ale mohou měnit místa </a:t>
            </a:r>
          </a:p>
          <a:p>
            <a:pPr marL="342900" lvl="0" indent="-342900">
              <a:spcBef>
                <a:spcPct val="20000"/>
              </a:spcBef>
              <a:buFont typeface="Arial" panose="020B0604020202020204" pitchFamily="34" charset="0"/>
              <a:buChar char="•"/>
            </a:pPr>
            <a:r>
              <a:rPr lang="cs-CZ" sz="1600" dirty="0" smtClean="0">
                <a:solidFill>
                  <a:prstClr val="black"/>
                </a:solidFill>
              </a:rPr>
              <a:t>Teplo - pohyby </a:t>
            </a:r>
            <a:r>
              <a:rPr lang="cs-CZ" sz="1600" dirty="0">
                <a:solidFill>
                  <a:prstClr val="black"/>
                </a:solidFill>
              </a:rPr>
              <a:t>molekuly – otáčení kolem osy, výměna pozic mezi sousedy – podporuje difuzi</a:t>
            </a:r>
          </a:p>
          <a:p>
            <a:pPr marL="342900" lvl="0" indent="-342900">
              <a:spcBef>
                <a:spcPct val="20000"/>
              </a:spcBef>
              <a:buFont typeface="Arial" panose="020B0604020202020204" pitchFamily="34" charset="0"/>
              <a:buChar char="•"/>
            </a:pPr>
            <a:r>
              <a:rPr lang="cs-CZ" sz="1600" dirty="0">
                <a:solidFill>
                  <a:prstClr val="black"/>
                </a:solidFill>
              </a:rPr>
              <a:t>s</a:t>
            </a:r>
            <a:r>
              <a:rPr lang="cs-CZ" sz="1600" dirty="0" smtClean="0">
                <a:solidFill>
                  <a:prstClr val="black"/>
                </a:solidFill>
              </a:rPr>
              <a:t>niž</a:t>
            </a:r>
            <a:r>
              <a:rPr lang="cs-CZ" sz="1600" dirty="0" smtClean="0">
                <a:solidFill>
                  <a:prstClr val="black"/>
                </a:solidFill>
              </a:rPr>
              <a:t>. Teplota – nižší  </a:t>
            </a:r>
            <a:r>
              <a:rPr lang="cs-CZ" sz="1600" dirty="0">
                <a:solidFill>
                  <a:prstClr val="black"/>
                </a:solidFill>
              </a:rPr>
              <a:t>E , </a:t>
            </a:r>
            <a:r>
              <a:rPr lang="cs-CZ" sz="1600" dirty="0" smtClean="0">
                <a:solidFill>
                  <a:prstClr val="black"/>
                </a:solidFill>
              </a:rPr>
              <a:t>nižší </a:t>
            </a:r>
            <a:r>
              <a:rPr lang="cs-CZ" sz="1600" dirty="0">
                <a:solidFill>
                  <a:prstClr val="black"/>
                </a:solidFill>
              </a:rPr>
              <a:t>rychlost </a:t>
            </a:r>
            <a:r>
              <a:rPr lang="cs-CZ" sz="1600" dirty="0" smtClean="0">
                <a:solidFill>
                  <a:prstClr val="black"/>
                </a:solidFill>
              </a:rPr>
              <a:t>výměny </a:t>
            </a:r>
            <a:r>
              <a:rPr lang="cs-CZ" sz="1600" dirty="0">
                <a:solidFill>
                  <a:prstClr val="black"/>
                </a:solidFill>
              </a:rPr>
              <a:t>pohybu </a:t>
            </a:r>
            <a:r>
              <a:rPr lang="cs-CZ" sz="1600" dirty="0" smtClean="0">
                <a:solidFill>
                  <a:prstClr val="black"/>
                </a:solidFill>
              </a:rPr>
              <a:t>lipidů v membráně</a:t>
            </a:r>
          </a:p>
          <a:p>
            <a:pPr marL="342900" lvl="0" indent="-342900">
              <a:spcBef>
                <a:spcPct val="20000"/>
              </a:spcBef>
              <a:buFont typeface="Arial" panose="020B0604020202020204" pitchFamily="34" charset="0"/>
              <a:buChar char="•"/>
            </a:pPr>
            <a:endParaRPr lang="cs-CZ" sz="1600" dirty="0">
              <a:solidFill>
                <a:prstClr val="black"/>
              </a:solidFill>
            </a:endParaRPr>
          </a:p>
          <a:p>
            <a:pPr marL="285750" lvl="0" indent="-285750">
              <a:spcBef>
                <a:spcPct val="20000"/>
              </a:spcBef>
              <a:buFont typeface="Arial" panose="020B0604020202020204" pitchFamily="34" charset="0"/>
              <a:buChar char="•"/>
            </a:pPr>
            <a:r>
              <a:rPr lang="cs-CZ" sz="1600" dirty="0">
                <a:solidFill>
                  <a:prstClr val="black"/>
                </a:solidFill>
              </a:rPr>
              <a:t>s</a:t>
            </a:r>
            <a:r>
              <a:rPr lang="cs-CZ" sz="1600" dirty="0" smtClean="0">
                <a:solidFill>
                  <a:prstClr val="black"/>
                </a:solidFill>
              </a:rPr>
              <a:t>tupeň </a:t>
            </a:r>
            <a:r>
              <a:rPr lang="cs-CZ" sz="1600" dirty="0" smtClean="0">
                <a:solidFill>
                  <a:prstClr val="black"/>
                </a:solidFill>
              </a:rPr>
              <a:t>fluidity </a:t>
            </a:r>
            <a:r>
              <a:rPr lang="cs-CZ" sz="1600" dirty="0">
                <a:solidFill>
                  <a:prstClr val="black"/>
                </a:solidFill>
              </a:rPr>
              <a:t>– </a:t>
            </a:r>
            <a:r>
              <a:rPr lang="cs-CZ" sz="1600" dirty="0" smtClean="0">
                <a:solidFill>
                  <a:prstClr val="black"/>
                </a:solidFill>
              </a:rPr>
              <a:t>závisí </a:t>
            </a:r>
            <a:r>
              <a:rPr lang="cs-CZ" sz="1600" dirty="0">
                <a:solidFill>
                  <a:prstClr val="black"/>
                </a:solidFill>
              </a:rPr>
              <a:t>na T</a:t>
            </a:r>
            <a:r>
              <a:rPr lang="cs-CZ" sz="1600" dirty="0" smtClean="0">
                <a:solidFill>
                  <a:prstClr val="black"/>
                </a:solidFill>
              </a:rPr>
              <a:t> </a:t>
            </a:r>
            <a:r>
              <a:rPr lang="cs-CZ" sz="1600" dirty="0">
                <a:solidFill>
                  <a:prstClr val="black"/>
                </a:solidFill>
              </a:rPr>
              <a:t>a </a:t>
            </a:r>
            <a:r>
              <a:rPr lang="cs-CZ" sz="1600" dirty="0" smtClean="0">
                <a:solidFill>
                  <a:prstClr val="black"/>
                </a:solidFill>
              </a:rPr>
              <a:t>fosfolipidech </a:t>
            </a:r>
            <a:r>
              <a:rPr lang="cs-CZ" sz="1600" dirty="0">
                <a:solidFill>
                  <a:prstClr val="black"/>
                </a:solidFill>
              </a:rPr>
              <a:t>– </a:t>
            </a:r>
            <a:r>
              <a:rPr lang="cs-CZ" sz="1600" dirty="0" smtClean="0">
                <a:solidFill>
                  <a:prstClr val="black"/>
                </a:solidFill>
              </a:rPr>
              <a:t>čím těsněji se řetězec </a:t>
            </a:r>
            <a:r>
              <a:rPr lang="cs-CZ" sz="1600" dirty="0">
                <a:solidFill>
                  <a:prstClr val="black"/>
                </a:solidFill>
              </a:rPr>
              <a:t>může </a:t>
            </a:r>
            <a:r>
              <a:rPr lang="cs-CZ" sz="1600" dirty="0" smtClean="0">
                <a:solidFill>
                  <a:prstClr val="black"/>
                </a:solidFill>
              </a:rPr>
              <a:t>sbalit, tím viskóznější bude</a:t>
            </a:r>
          </a:p>
          <a:p>
            <a:pPr marL="285750" indent="-285750">
              <a:buFont typeface="Arial" panose="020B0604020202020204" pitchFamily="34" charset="0"/>
              <a:buChar char="•"/>
            </a:pPr>
            <a:r>
              <a:rPr lang="cs-CZ" sz="1600" dirty="0"/>
              <a:t>d</a:t>
            </a:r>
            <a:r>
              <a:rPr lang="cs-CZ" sz="1600" dirty="0" smtClean="0"/>
              <a:t>élka </a:t>
            </a:r>
            <a:r>
              <a:rPr lang="cs-CZ" sz="1600" dirty="0"/>
              <a:t>a stupeň nenasycenosti řetězců mastných </a:t>
            </a:r>
            <a:r>
              <a:rPr lang="cs-CZ" sz="1600" dirty="0" smtClean="0"/>
              <a:t>kyselin </a:t>
            </a:r>
          </a:p>
          <a:p>
            <a:pPr marL="285750" indent="-285750">
              <a:buFont typeface="Arial" panose="020B0604020202020204" pitchFamily="34" charset="0"/>
              <a:buChar char="•"/>
            </a:pPr>
            <a:r>
              <a:rPr lang="cs-CZ" sz="1600" dirty="0" smtClean="0"/>
              <a:t>nenasycené </a:t>
            </a:r>
            <a:r>
              <a:rPr lang="cs-CZ" sz="1600" dirty="0"/>
              <a:t>lipidy vytvářejí ohyby - vzrůst fluidity </a:t>
            </a:r>
            <a:r>
              <a:rPr lang="cs-CZ" sz="1600" dirty="0" smtClean="0"/>
              <a:t>membrány</a:t>
            </a:r>
            <a:endParaRPr lang="cs-CZ" sz="1600" dirty="0">
              <a:solidFill>
                <a:prstClr val="black"/>
              </a:solidFill>
            </a:endParaRPr>
          </a:p>
          <a:p>
            <a:pPr marL="285750" indent="-285750">
              <a:spcBef>
                <a:spcPct val="20000"/>
              </a:spcBef>
              <a:buFont typeface="Arial" panose="020B0604020202020204" pitchFamily="34" charset="0"/>
              <a:buChar char="•"/>
            </a:pPr>
            <a:r>
              <a:rPr lang="cs-CZ" sz="1600" dirty="0"/>
              <a:t>m</a:t>
            </a:r>
            <a:r>
              <a:rPr lang="cs-CZ" sz="1600" dirty="0" smtClean="0"/>
              <a:t>astné </a:t>
            </a:r>
            <a:r>
              <a:rPr lang="cs-CZ" sz="1600" dirty="0" smtClean="0"/>
              <a:t>řetězce fosfolipidů a glykolipidů – cca </a:t>
            </a:r>
            <a:r>
              <a:rPr lang="cs-CZ" sz="1600" dirty="0" smtClean="0">
                <a:solidFill>
                  <a:prstClr val="black"/>
                </a:solidFill>
              </a:rPr>
              <a:t>14 – 24 </a:t>
            </a:r>
            <a:r>
              <a:rPr lang="cs-CZ" sz="1600" dirty="0" err="1" smtClean="0">
                <a:solidFill>
                  <a:prstClr val="black"/>
                </a:solidFill>
              </a:rPr>
              <a:t>at.uhliku</a:t>
            </a:r>
            <a:endParaRPr lang="cs-CZ" sz="1600" dirty="0" smtClean="0">
              <a:solidFill>
                <a:prstClr val="black"/>
              </a:solidFill>
            </a:endParaRPr>
          </a:p>
          <a:p>
            <a:pPr marL="285750" indent="-285750">
              <a:spcBef>
                <a:spcPct val="20000"/>
              </a:spcBef>
              <a:buFont typeface="Arial" panose="020B0604020202020204" pitchFamily="34" charset="0"/>
              <a:buChar char="•"/>
            </a:pPr>
            <a:r>
              <a:rPr lang="cs-CZ" sz="1600" dirty="0" smtClean="0">
                <a:solidFill>
                  <a:prstClr val="black"/>
                </a:solidFill>
              </a:rPr>
              <a:t>kratší řetězce zvyšují fluiditu - méně interagují navzájem</a:t>
            </a:r>
          </a:p>
          <a:p>
            <a:pPr marL="342900" lvl="0" indent="-342900">
              <a:spcBef>
                <a:spcPct val="20000"/>
              </a:spcBef>
              <a:buFont typeface="Arial" panose="020B0604020202020204" pitchFamily="34" charset="0"/>
              <a:buChar char="•"/>
            </a:pPr>
            <a:endParaRPr lang="cs-CZ" sz="1600" dirty="0">
              <a:solidFill>
                <a:prstClr val="black"/>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003703"/>
            <a:ext cx="6043216" cy="252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3057665"/>
            <a:ext cx="2376264" cy="3450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5141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332656"/>
            <a:ext cx="8229600" cy="4525963"/>
          </a:xfrm>
        </p:spPr>
        <p:txBody>
          <a:bodyPr>
            <a:normAutofit/>
          </a:bodyPr>
          <a:lstStyle/>
          <a:p>
            <a:r>
              <a:rPr lang="cs-CZ" sz="1600" dirty="0" smtClean="0">
                <a:solidFill>
                  <a:prstClr val="black"/>
                </a:solidFill>
              </a:rPr>
              <a:t>bakterie </a:t>
            </a:r>
            <a:r>
              <a:rPr lang="cs-CZ" sz="1600" dirty="0">
                <a:solidFill>
                  <a:prstClr val="black"/>
                </a:solidFill>
              </a:rPr>
              <a:t>a </a:t>
            </a:r>
            <a:r>
              <a:rPr lang="cs-CZ" sz="1600" dirty="0" smtClean="0">
                <a:solidFill>
                  <a:prstClr val="black"/>
                </a:solidFill>
              </a:rPr>
              <a:t>kvasinky </a:t>
            </a:r>
            <a:r>
              <a:rPr lang="cs-CZ" sz="1600" dirty="0">
                <a:solidFill>
                  <a:prstClr val="black"/>
                </a:solidFill>
              </a:rPr>
              <a:t>– </a:t>
            </a:r>
            <a:r>
              <a:rPr lang="cs-CZ" sz="1600" dirty="0" smtClean="0">
                <a:solidFill>
                  <a:prstClr val="black"/>
                </a:solidFill>
              </a:rPr>
              <a:t>snaha </a:t>
            </a:r>
            <a:r>
              <a:rPr lang="cs-CZ" sz="1600" dirty="0">
                <a:solidFill>
                  <a:prstClr val="black"/>
                </a:solidFill>
              </a:rPr>
              <a:t>udržet </a:t>
            </a:r>
            <a:r>
              <a:rPr lang="cs-CZ" sz="1600" dirty="0" err="1">
                <a:solidFill>
                  <a:prstClr val="black"/>
                </a:solidFill>
              </a:rPr>
              <a:t>konst</a:t>
            </a:r>
            <a:r>
              <a:rPr lang="cs-CZ" sz="1600" dirty="0">
                <a:solidFill>
                  <a:prstClr val="black"/>
                </a:solidFill>
              </a:rPr>
              <a:t>. </a:t>
            </a:r>
            <a:r>
              <a:rPr lang="cs-CZ" sz="1600" dirty="0" smtClean="0">
                <a:solidFill>
                  <a:prstClr val="black"/>
                </a:solidFill>
              </a:rPr>
              <a:t>fluiditu CM </a:t>
            </a:r>
            <a:endParaRPr lang="cs-CZ" sz="1600" dirty="0">
              <a:solidFill>
                <a:prstClr val="black"/>
              </a:solidFill>
            </a:endParaRPr>
          </a:p>
          <a:p>
            <a:pPr lvl="0"/>
            <a:r>
              <a:rPr lang="cs-CZ" sz="1600" dirty="0" err="1" smtClean="0"/>
              <a:t>homeovisciózní</a:t>
            </a:r>
            <a:r>
              <a:rPr lang="cs-CZ" sz="1600" dirty="0" smtClean="0"/>
              <a:t> adaptace</a:t>
            </a:r>
            <a:r>
              <a:rPr lang="cs-CZ" sz="1600" dirty="0"/>
              <a:t> </a:t>
            </a:r>
            <a:r>
              <a:rPr lang="cs-CZ" sz="1600" dirty="0" smtClean="0"/>
              <a:t>- schopnost </a:t>
            </a:r>
            <a:r>
              <a:rPr lang="cs-CZ" sz="1600" dirty="0"/>
              <a:t>organismu regulovat fluiditu buněčné membrány změnou složení </a:t>
            </a:r>
            <a:r>
              <a:rPr lang="cs-CZ" sz="1600" dirty="0" smtClean="0"/>
              <a:t>lipidů</a:t>
            </a:r>
            <a:endParaRPr lang="cs-CZ" sz="1600" dirty="0">
              <a:solidFill>
                <a:prstClr val="black"/>
              </a:solidFill>
            </a:endParaRPr>
          </a:p>
          <a:p>
            <a:r>
              <a:rPr lang="cs-CZ" sz="1600" dirty="0">
                <a:solidFill>
                  <a:prstClr val="black"/>
                </a:solidFill>
              </a:rPr>
              <a:t>délka  a složení řetězce se mění v </a:t>
            </a:r>
            <a:r>
              <a:rPr lang="cs-CZ" sz="1600" dirty="0" err="1">
                <a:solidFill>
                  <a:prstClr val="black"/>
                </a:solidFill>
              </a:rPr>
              <a:t>záv</a:t>
            </a:r>
            <a:r>
              <a:rPr lang="cs-CZ" sz="1600" dirty="0">
                <a:solidFill>
                  <a:prstClr val="black"/>
                </a:solidFill>
              </a:rPr>
              <a:t>. na T prostředí </a:t>
            </a:r>
          </a:p>
          <a:p>
            <a:pPr lvl="0"/>
            <a:r>
              <a:rPr lang="cs-CZ" sz="1600" dirty="0" err="1" smtClean="0">
                <a:solidFill>
                  <a:prstClr val="black"/>
                </a:solidFill>
              </a:rPr>
              <a:t>Vys</a:t>
            </a:r>
            <a:r>
              <a:rPr lang="cs-CZ" sz="1600" dirty="0">
                <a:solidFill>
                  <a:prstClr val="black"/>
                </a:solidFill>
              </a:rPr>
              <a:t>. T </a:t>
            </a:r>
            <a:r>
              <a:rPr lang="cs-CZ" sz="1600" dirty="0" smtClean="0">
                <a:solidFill>
                  <a:prstClr val="black"/>
                </a:solidFill>
              </a:rPr>
              <a:t>– produkuje delší řetězce  </a:t>
            </a:r>
            <a:r>
              <a:rPr lang="cs-CZ" sz="1600" dirty="0">
                <a:solidFill>
                  <a:prstClr val="black"/>
                </a:solidFill>
              </a:rPr>
              <a:t>a méně dvoj. </a:t>
            </a:r>
            <a:r>
              <a:rPr lang="cs-CZ" sz="1600" dirty="0" smtClean="0">
                <a:solidFill>
                  <a:prstClr val="black"/>
                </a:solidFill>
              </a:rPr>
              <a:t>Vazeb</a:t>
            </a:r>
          </a:p>
          <a:p>
            <a:pPr marL="0" lvl="0" indent="0">
              <a:buNone/>
            </a:pPr>
            <a:endParaRPr lang="cs-CZ" sz="1600" dirty="0">
              <a:solidFill>
                <a:prstClr val="black"/>
              </a:solidFill>
            </a:endParaRPr>
          </a:p>
          <a:p>
            <a:pPr lvl="0"/>
            <a:endParaRPr lang="cs-CZ" sz="1600" dirty="0">
              <a:solidFill>
                <a:prstClr val="black"/>
              </a:solidFill>
            </a:endParaRPr>
          </a:p>
          <a:p>
            <a:pPr marL="0" lvl="0" indent="0">
              <a:buNone/>
            </a:pPr>
            <a:r>
              <a:rPr lang="cs-CZ" sz="1600" dirty="0" smtClean="0">
                <a:solidFill>
                  <a:prstClr val="black"/>
                </a:solidFill>
              </a:rPr>
              <a:t>Asymetrické složení membrány </a:t>
            </a:r>
            <a:endParaRPr lang="cs-CZ" sz="1600" dirty="0">
              <a:solidFill>
                <a:prstClr val="black"/>
              </a:solidFill>
            </a:endParaRPr>
          </a:p>
          <a:p>
            <a:pPr lvl="0"/>
            <a:r>
              <a:rPr lang="cs-CZ" sz="1600" dirty="0">
                <a:solidFill>
                  <a:prstClr val="black"/>
                </a:solidFill>
              </a:rPr>
              <a:t>Obe </a:t>
            </a:r>
            <a:r>
              <a:rPr lang="cs-CZ" sz="1600" dirty="0" smtClean="0">
                <a:solidFill>
                  <a:prstClr val="black"/>
                </a:solidFill>
              </a:rPr>
              <a:t>vrstvy </a:t>
            </a:r>
            <a:r>
              <a:rPr lang="cs-CZ" sz="1600" dirty="0">
                <a:solidFill>
                  <a:prstClr val="black"/>
                </a:solidFill>
              </a:rPr>
              <a:t>se liší počtem a slož. fosfolipidů, důl. i orientace </a:t>
            </a:r>
            <a:r>
              <a:rPr lang="cs-CZ" sz="1600" dirty="0" smtClean="0">
                <a:solidFill>
                  <a:prstClr val="black"/>
                </a:solidFill>
              </a:rPr>
              <a:t>kanálů</a:t>
            </a:r>
            <a:endParaRPr lang="cs-CZ" sz="1600" dirty="0">
              <a:solidFill>
                <a:prstClr val="black"/>
              </a:solidFill>
            </a:endParaRPr>
          </a:p>
          <a:p>
            <a:pPr lvl="0"/>
            <a:r>
              <a:rPr lang="cs-CZ" sz="1600" dirty="0">
                <a:solidFill>
                  <a:prstClr val="black"/>
                </a:solidFill>
              </a:rPr>
              <a:t>Nové fosfolipidy jsou </a:t>
            </a:r>
            <a:r>
              <a:rPr lang="cs-CZ" sz="1600" dirty="0" err="1">
                <a:solidFill>
                  <a:prstClr val="black"/>
                </a:solidFill>
              </a:rPr>
              <a:t>synt</a:t>
            </a:r>
            <a:r>
              <a:rPr lang="cs-CZ" sz="1600" dirty="0">
                <a:solidFill>
                  <a:prstClr val="black"/>
                </a:solidFill>
              </a:rPr>
              <a:t>. enzymy z mast kyselin</a:t>
            </a:r>
          </a:p>
          <a:p>
            <a:pPr lvl="0"/>
            <a:r>
              <a:rPr lang="cs-CZ" sz="1600" dirty="0" smtClean="0">
                <a:solidFill>
                  <a:prstClr val="black"/>
                </a:solidFill>
              </a:rPr>
              <a:t>uvolňují </a:t>
            </a:r>
            <a:r>
              <a:rPr lang="cs-CZ" sz="1600" dirty="0">
                <a:solidFill>
                  <a:prstClr val="black"/>
                </a:solidFill>
              </a:rPr>
              <a:t>se do té samé </a:t>
            </a:r>
            <a:r>
              <a:rPr lang="cs-CZ" sz="1600" dirty="0" err="1">
                <a:solidFill>
                  <a:prstClr val="black"/>
                </a:solidFill>
              </a:rPr>
              <a:t>monovrstvy</a:t>
            </a:r>
            <a:r>
              <a:rPr lang="cs-CZ" sz="1600" dirty="0">
                <a:solidFill>
                  <a:prstClr val="black"/>
                </a:solidFill>
              </a:rPr>
              <a:t>, </a:t>
            </a:r>
            <a:r>
              <a:rPr lang="cs-CZ" sz="1600" dirty="0" smtClean="0">
                <a:solidFill>
                  <a:prstClr val="black"/>
                </a:solidFill>
              </a:rPr>
              <a:t>pak dochází </a:t>
            </a:r>
            <a:r>
              <a:rPr lang="cs-CZ" sz="1600" dirty="0">
                <a:solidFill>
                  <a:prstClr val="black"/>
                </a:solidFill>
              </a:rPr>
              <a:t>přeskupení</a:t>
            </a:r>
          </a:p>
          <a:p>
            <a:pPr lvl="0"/>
            <a:r>
              <a:rPr lang="cs-CZ" sz="1600" dirty="0" err="1">
                <a:solidFill>
                  <a:prstClr val="black"/>
                </a:solidFill>
              </a:rPr>
              <a:t>Flipázy</a:t>
            </a:r>
            <a:r>
              <a:rPr lang="cs-CZ" sz="1600" dirty="0">
                <a:solidFill>
                  <a:prstClr val="black"/>
                </a:solidFill>
              </a:rPr>
              <a:t> – přenos selektivní – r. koncentrace fosfolipidů v k. </a:t>
            </a:r>
            <a:r>
              <a:rPr lang="cs-CZ" sz="1600" dirty="0" err="1">
                <a:solidFill>
                  <a:prstClr val="black"/>
                </a:solidFill>
              </a:rPr>
              <a:t>monovrstvě</a:t>
            </a:r>
            <a:endParaRPr lang="cs-CZ" sz="1600" dirty="0">
              <a:solidFill>
                <a:prstClr val="black"/>
              </a:solidFill>
            </a:endParaRPr>
          </a:p>
          <a:p>
            <a:endParaRPr lang="cs-CZ"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069397"/>
            <a:ext cx="5533667" cy="2746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8643" y="4391092"/>
            <a:ext cx="3216310" cy="925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2373632"/>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884</TotalTime>
  <Words>2958</Words>
  <Application>Microsoft Office PowerPoint</Application>
  <PresentationFormat>Předvádění na obrazovce (4:3)</PresentationFormat>
  <Paragraphs>483</Paragraphs>
  <Slides>45</Slides>
  <Notes>1</Notes>
  <HiddenSlides>0</HiddenSlides>
  <MMClips>0</MMClips>
  <ScaleCrop>false</ScaleCrop>
  <HeadingPairs>
    <vt:vector size="4" baseType="variant">
      <vt:variant>
        <vt:lpstr>Motiv</vt:lpstr>
      </vt:variant>
      <vt:variant>
        <vt:i4>1</vt:i4>
      </vt:variant>
      <vt:variant>
        <vt:lpstr>Nadpisy snímků</vt:lpstr>
      </vt:variant>
      <vt:variant>
        <vt:i4>45</vt:i4>
      </vt:variant>
    </vt:vector>
  </HeadingPairs>
  <TitlesOfParts>
    <vt:vector size="46" baseType="lpstr">
      <vt:lpstr>Motiv systému Office</vt:lpstr>
      <vt:lpstr>Prezentace aplikace PowerPoint</vt:lpstr>
      <vt:lpstr>Základní struktury</vt:lpstr>
      <vt:lpstr>Prezentace aplikace PowerPoint</vt:lpstr>
      <vt:lpstr>Cytoplazmatická membrána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KANÁLY hradlové</vt:lpstr>
      <vt:lpstr>Prezentace aplikace PowerPoint</vt:lpstr>
      <vt:lpstr>Prezentace aplikace PowerPoint</vt:lpstr>
      <vt:lpstr>Prezentace aplikace PowerPoint</vt:lpstr>
      <vt:lpstr>Prezentace aplikace PowerPoint</vt:lpstr>
      <vt:lpstr>Buněčná stěna</vt:lpstr>
      <vt:lpstr>Prezentace aplikace PowerPoint</vt:lpstr>
      <vt:lpstr>Prezentace aplikace PowerPoint</vt:lpstr>
      <vt:lpstr>Prezentace aplikace PowerPoint</vt:lpstr>
      <vt:lpstr>Prezentace aplikace PowerPoint</vt:lpstr>
      <vt:lpstr>Mykoplazmata</vt:lpstr>
      <vt:lpstr>Prezentace aplikace PowerPoint</vt:lpstr>
      <vt:lpstr>Prezentace aplikace PowerPoint</vt:lpstr>
      <vt:lpstr>Prezentace aplikace PowerPoint</vt:lpstr>
      <vt:lpstr>Prezentace aplikace PowerPoint</vt:lpstr>
      <vt:lpstr>Prezentace aplikace PowerPoint</vt:lpstr>
      <vt:lpstr>Adheze bakterií a indukce cytologických změn</vt:lpstr>
      <vt:lpstr>Prezentace aplikace PowerPoint</vt:lpstr>
      <vt:lpstr>Prezentace aplikace PowerPoint</vt:lpstr>
      <vt:lpstr>Prezentace aplikace PowerPoint</vt:lpstr>
      <vt:lpstr>Bakterie a hostitelský makroorganizmus adheze bakterií biofilm </vt:lpstr>
      <vt:lpstr>Biofilm a medicína</vt:lpstr>
      <vt:lpstr>Biofilm skloviny 700 kmenů z 18ti rodů</vt:lpstr>
      <vt:lpstr>Prezentace aplikace PowerPoint</vt:lpstr>
      <vt:lpstr>Prezentace aplikace PowerPoint</vt:lpstr>
      <vt:lpstr>Prezentace aplikace PowerPoint</vt:lpstr>
      <vt:lpstr>Další funkce probiotik   Produkce bakteriocinů  x patogenům  Produkce EPS – biofilm – quorum sensing  Produkce biosurfaktantů – antimikrobní aktivita proti pg, snížení adheze pg  Produkce antioxidantů – vychytávají volné radikály (superoxidové anionty, hydroxylové radikály)       Prebiotika jsou nestravitelné oligosacharidy, které stimulují růst anebo aktivitu určité bakterie nebo skupiny bakterií, které mají pozitivní účinek na lidské zdraví  Inulin, oligofruktóza, galaktooligosacharidy a laktulóza splňují všechna kritéria prebiotika Cílovými mikroorganizmy pro prebiotika jsou hlavně bifidobakterie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Uživatel</dc:creator>
  <cp:lastModifiedBy>Uživatel</cp:lastModifiedBy>
  <cp:revision>64</cp:revision>
  <dcterms:created xsi:type="dcterms:W3CDTF">2020-02-28T09:05:10Z</dcterms:created>
  <dcterms:modified xsi:type="dcterms:W3CDTF">2020-03-02T11:34:01Z</dcterms:modified>
</cp:coreProperties>
</file>