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315" r:id="rId2"/>
    <p:sldId id="314" r:id="rId3"/>
    <p:sldId id="261" r:id="rId4"/>
    <p:sldId id="260" r:id="rId5"/>
    <p:sldId id="256" r:id="rId6"/>
    <p:sldId id="263" r:id="rId7"/>
    <p:sldId id="258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57" r:id="rId17"/>
    <p:sldId id="272" r:id="rId18"/>
    <p:sldId id="273" r:id="rId19"/>
    <p:sldId id="274" r:id="rId20"/>
    <p:sldId id="276" r:id="rId21"/>
    <p:sldId id="277" r:id="rId22"/>
    <p:sldId id="279" r:id="rId23"/>
    <p:sldId id="280" r:id="rId24"/>
    <p:sldId id="281" r:id="rId25"/>
    <p:sldId id="282" r:id="rId26"/>
    <p:sldId id="283" r:id="rId27"/>
    <p:sldId id="284" r:id="rId28"/>
    <p:sldId id="286" r:id="rId29"/>
    <p:sldId id="287" r:id="rId30"/>
    <p:sldId id="288" r:id="rId31"/>
    <p:sldId id="289" r:id="rId32"/>
    <p:sldId id="291" r:id="rId33"/>
    <p:sldId id="292" r:id="rId34"/>
    <p:sldId id="293" r:id="rId35"/>
    <p:sldId id="294" r:id="rId36"/>
    <p:sldId id="295" r:id="rId37"/>
    <p:sldId id="296" r:id="rId38"/>
    <p:sldId id="298" r:id="rId39"/>
    <p:sldId id="299" r:id="rId40"/>
    <p:sldId id="300" r:id="rId41"/>
    <p:sldId id="301" r:id="rId42"/>
    <p:sldId id="303" r:id="rId43"/>
    <p:sldId id="304" r:id="rId44"/>
    <p:sldId id="305" r:id="rId45"/>
    <p:sldId id="307" r:id="rId46"/>
    <p:sldId id="306" r:id="rId47"/>
    <p:sldId id="308" r:id="rId48"/>
    <p:sldId id="310" r:id="rId49"/>
    <p:sldId id="312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B9839B-33D9-48EE-BD85-F0094AD5093F}" type="datetimeFigureOut">
              <a:rPr lang="cs-CZ" smtClean="0"/>
              <a:t>24.3.2020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025F4-021B-448D-B85F-C1AB3D1E74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9014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025F4-021B-448D-B85F-C1AB3D1E745D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8778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586AE-C6A5-4F9A-B440-9998EEBDF78E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CFBFF-FDA8-4177-8719-2C527C4AEE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653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586AE-C6A5-4F9A-B440-9998EEBDF78E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CFBFF-FDA8-4177-8719-2C527C4AEE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020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586AE-C6A5-4F9A-B440-9998EEBDF78E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CFBFF-FDA8-4177-8719-2C527C4AEE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271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586AE-C6A5-4F9A-B440-9998EEBDF78E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CFBFF-FDA8-4177-8719-2C527C4AEE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350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586AE-C6A5-4F9A-B440-9998EEBDF78E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CFBFF-FDA8-4177-8719-2C527C4AEE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881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586AE-C6A5-4F9A-B440-9998EEBDF78E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CFBFF-FDA8-4177-8719-2C527C4AEE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772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586AE-C6A5-4F9A-B440-9998EEBDF78E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CFBFF-FDA8-4177-8719-2C527C4AEE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114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586AE-C6A5-4F9A-B440-9998EEBDF78E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CFBFF-FDA8-4177-8719-2C527C4AEE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822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586AE-C6A5-4F9A-B440-9998EEBDF78E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CFBFF-FDA8-4177-8719-2C527C4AEE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031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586AE-C6A5-4F9A-B440-9998EEBDF78E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CFBFF-FDA8-4177-8719-2C527C4AEE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918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586AE-C6A5-4F9A-B440-9998EEBDF78E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CFBFF-FDA8-4177-8719-2C527C4AEE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5988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586AE-C6A5-4F9A-B440-9998EEBDF78E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CFBFF-FDA8-4177-8719-2C527C4AEE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98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6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CYTOLOGIE A MORFOLOGIE PROKARYOT</a:t>
            </a:r>
            <a:br>
              <a:rPr lang="cs-CZ" dirty="0" smtClean="0"/>
            </a:br>
            <a:r>
              <a:rPr lang="cs-CZ" dirty="0"/>
              <a:t>3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75656" y="4365104"/>
            <a:ext cx="6400800" cy="1752600"/>
          </a:xfrm>
        </p:spPr>
        <p:txBody>
          <a:bodyPr/>
          <a:lstStyle/>
          <a:p>
            <a:r>
              <a:rPr lang="cs-CZ" dirty="0" smtClean="0"/>
              <a:t>Nukleoid, ribozomy, inkluze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9408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95536" y="313169"/>
            <a:ext cx="73448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err="1" smtClean="0"/>
              <a:t>Translace</a:t>
            </a:r>
            <a:endParaRPr lang="cs-CZ" sz="1600" b="1" dirty="0" smtClean="0"/>
          </a:p>
          <a:p>
            <a:endParaRPr lang="cs-CZ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z mRNA do </a:t>
            </a:r>
            <a:r>
              <a:rPr lang="en-US" sz="1600" dirty="0" err="1" smtClean="0"/>
              <a:t>polypep</a:t>
            </a:r>
            <a:r>
              <a:rPr lang="cs-CZ" sz="1600" dirty="0" smtClean="0"/>
              <a:t>ti</a:t>
            </a:r>
            <a:r>
              <a:rPr lang="en-US" sz="1600" dirty="0" err="1" smtClean="0"/>
              <a:t>dov</a:t>
            </a:r>
            <a:r>
              <a:rPr lang="cs-CZ" sz="1600" dirty="0" smtClean="0"/>
              <a:t>é</a:t>
            </a:r>
            <a:r>
              <a:rPr lang="en-US" sz="1600" dirty="0" smtClean="0"/>
              <a:t>ho </a:t>
            </a:r>
            <a:r>
              <a:rPr lang="en-US" sz="1600" dirty="0" err="1"/>
              <a:t>řetězce</a:t>
            </a:r>
            <a:r>
              <a:rPr lang="en-US" sz="1600" dirty="0"/>
              <a:t> </a:t>
            </a:r>
            <a:r>
              <a:rPr lang="en-US" sz="1600" dirty="0" err="1"/>
              <a:t>za</a:t>
            </a:r>
            <a:r>
              <a:rPr lang="en-US" sz="1600" dirty="0"/>
              <a:t> </a:t>
            </a:r>
            <a:r>
              <a:rPr lang="cs-CZ" sz="1600" dirty="0" smtClean="0"/>
              <a:t>úč</a:t>
            </a:r>
            <a:r>
              <a:rPr lang="en-US" sz="1600" dirty="0" err="1" smtClean="0"/>
              <a:t>asti</a:t>
            </a:r>
            <a:r>
              <a:rPr lang="en-US" sz="1600" dirty="0" smtClean="0"/>
              <a:t> </a:t>
            </a:r>
            <a:r>
              <a:rPr lang="en-US" sz="1600" dirty="0"/>
              <a:t>AMK </a:t>
            </a:r>
            <a:r>
              <a:rPr lang="en-US" sz="1600" dirty="0" err="1" smtClean="0"/>
              <a:t>prob</a:t>
            </a:r>
            <a:r>
              <a:rPr lang="cs-CZ" sz="1600" dirty="0" smtClean="0"/>
              <a:t>í</a:t>
            </a:r>
            <a:r>
              <a:rPr lang="en-US" sz="1600" dirty="0" smtClean="0"/>
              <a:t>h</a:t>
            </a:r>
            <a:r>
              <a:rPr lang="cs-CZ" sz="1600" dirty="0" smtClean="0"/>
              <a:t>á</a:t>
            </a:r>
            <a:r>
              <a:rPr lang="en-US" sz="1600" dirty="0" smtClean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ribozomech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jednom</a:t>
            </a:r>
            <a:r>
              <a:rPr lang="en-US" sz="1600" dirty="0"/>
              <a:t> </a:t>
            </a:r>
            <a:r>
              <a:rPr lang="en-US" sz="1600" dirty="0" err="1" smtClean="0"/>
              <a:t>vl</a:t>
            </a:r>
            <a:r>
              <a:rPr lang="cs-CZ" sz="1600" dirty="0" smtClean="0"/>
              <a:t>á</a:t>
            </a:r>
            <a:r>
              <a:rPr lang="en-US" sz="1600" dirty="0" err="1" smtClean="0"/>
              <a:t>kn</a:t>
            </a:r>
            <a:r>
              <a:rPr lang="cs-CZ" sz="1600" dirty="0" smtClean="0"/>
              <a:t>ě</a:t>
            </a:r>
            <a:r>
              <a:rPr lang="en-US" sz="1600" dirty="0" smtClean="0"/>
              <a:t> </a:t>
            </a:r>
            <a:r>
              <a:rPr lang="en-US" sz="1600" dirty="0"/>
              <a:t>mRNA </a:t>
            </a:r>
            <a:r>
              <a:rPr lang="en-US" sz="1600" dirty="0" smtClean="0"/>
              <a:t>m</a:t>
            </a:r>
            <a:r>
              <a:rPr lang="cs-CZ" sz="1600" dirty="0" err="1" smtClean="0"/>
              <a:t>ůž</a:t>
            </a:r>
            <a:r>
              <a:rPr lang="en-US" sz="1600" dirty="0" smtClean="0"/>
              <a:t>e b</a:t>
            </a:r>
            <a:r>
              <a:rPr lang="cs-CZ" sz="1600" dirty="0"/>
              <a:t>ý</a:t>
            </a:r>
            <a:r>
              <a:rPr lang="en-US" sz="1600" dirty="0" smtClean="0"/>
              <a:t>t v</a:t>
            </a:r>
            <a:r>
              <a:rPr lang="cs-CZ" sz="1600" dirty="0" smtClean="0"/>
              <a:t>í</a:t>
            </a:r>
            <a:r>
              <a:rPr lang="en-US" sz="1600" dirty="0" err="1" smtClean="0"/>
              <a:t>ce</a:t>
            </a:r>
            <a:r>
              <a:rPr lang="en-US" sz="1600" dirty="0" smtClean="0"/>
              <a:t> </a:t>
            </a:r>
            <a:r>
              <a:rPr lang="en-US" sz="1600" dirty="0" err="1" smtClean="0"/>
              <a:t>ribozom</a:t>
            </a:r>
            <a:r>
              <a:rPr lang="cs-CZ" sz="1600" dirty="0" smtClean="0"/>
              <a:t>ů</a:t>
            </a:r>
            <a:r>
              <a:rPr lang="en-US" sz="1600" dirty="0" smtClean="0"/>
              <a:t>, </a:t>
            </a:r>
            <a:r>
              <a:rPr lang="en-US" sz="1600" dirty="0" err="1"/>
              <a:t>translace</a:t>
            </a:r>
            <a:r>
              <a:rPr lang="en-US" sz="1600" dirty="0"/>
              <a:t> </a:t>
            </a:r>
            <a:r>
              <a:rPr lang="en-US" sz="1600" dirty="0" err="1" smtClean="0"/>
              <a:t>prob</a:t>
            </a:r>
            <a:r>
              <a:rPr lang="cs-CZ" sz="1600" dirty="0" smtClean="0"/>
              <a:t>í</a:t>
            </a:r>
            <a:r>
              <a:rPr lang="en-US" sz="1600" dirty="0" smtClean="0"/>
              <a:t>h</a:t>
            </a:r>
            <a:r>
              <a:rPr lang="cs-CZ" sz="1600" dirty="0" smtClean="0"/>
              <a:t>á</a:t>
            </a:r>
            <a:r>
              <a:rPr lang="en-US" sz="1600" dirty="0" smtClean="0"/>
              <a:t> </a:t>
            </a:r>
            <a:r>
              <a:rPr lang="en-US" sz="1600" dirty="0" err="1" smtClean="0"/>
              <a:t>sou</a:t>
            </a:r>
            <a:r>
              <a:rPr lang="cs-CZ" sz="1600" dirty="0" smtClean="0"/>
              <a:t>č</a:t>
            </a:r>
            <a:r>
              <a:rPr lang="en-US" sz="1600" dirty="0" err="1" smtClean="0"/>
              <a:t>asn</a:t>
            </a:r>
            <a:r>
              <a:rPr lang="cs-CZ" sz="1600" dirty="0" smtClean="0"/>
              <a:t>ě</a:t>
            </a:r>
            <a:endParaRPr lang="en-US" sz="1600" dirty="0"/>
          </a:p>
          <a:p>
            <a:endParaRPr lang="cs-CZ" sz="1600" dirty="0" smtClean="0"/>
          </a:p>
          <a:p>
            <a:r>
              <a:rPr lang="cs-CZ" sz="1600" dirty="0" smtClean="0"/>
              <a:t>Průběh translace: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Iniciace</a:t>
            </a:r>
            <a:r>
              <a:rPr lang="en-GB" sz="1600" dirty="0" smtClean="0"/>
              <a:t> </a:t>
            </a:r>
            <a:r>
              <a:rPr lang="en-GB" sz="1600" dirty="0" err="1"/>
              <a:t>translace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Elongace</a:t>
            </a:r>
            <a:r>
              <a:rPr lang="en-GB" sz="1600" dirty="0" smtClean="0"/>
              <a:t> </a:t>
            </a:r>
            <a:r>
              <a:rPr lang="en-GB" sz="1600" dirty="0" err="1"/>
              <a:t>polypeptidového</a:t>
            </a:r>
            <a:r>
              <a:rPr lang="en-GB" sz="1600" dirty="0"/>
              <a:t> </a:t>
            </a:r>
            <a:r>
              <a:rPr lang="en-GB" sz="1600" dirty="0" err="1"/>
              <a:t>řetězce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Terminace</a:t>
            </a:r>
            <a:r>
              <a:rPr lang="en-GB" sz="1600" dirty="0" smtClean="0"/>
              <a:t> </a:t>
            </a:r>
            <a:r>
              <a:rPr lang="en-GB" sz="1600" dirty="0" err="1"/>
              <a:t>translace</a:t>
            </a:r>
            <a:endParaRPr lang="en-GB" sz="1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51" y="2924944"/>
            <a:ext cx="444817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2009006"/>
            <a:ext cx="3334281" cy="415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2387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40879" y="6025643"/>
            <a:ext cx="8568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cs-CZ" sz="1600" dirty="0" err="1"/>
              <a:t>s</a:t>
            </a:r>
            <a:r>
              <a:rPr lang="en-GB" sz="1600" dirty="0" err="1" smtClean="0"/>
              <a:t>elektivní</a:t>
            </a:r>
            <a:r>
              <a:rPr lang="en-GB" sz="1600" dirty="0" smtClean="0"/>
              <a:t> </a:t>
            </a:r>
            <a:r>
              <a:rPr lang="en-GB" sz="1600" dirty="0" err="1" smtClean="0"/>
              <a:t>působení</a:t>
            </a:r>
            <a:r>
              <a:rPr lang="en-GB" sz="1600" dirty="0" smtClean="0"/>
              <a:t> </a:t>
            </a:r>
            <a:r>
              <a:rPr lang="cs-CZ" sz="1600" dirty="0" err="1" smtClean="0"/>
              <a:t>někt</a:t>
            </a:r>
            <a:r>
              <a:rPr lang="cs-CZ" sz="1600" dirty="0" smtClean="0"/>
              <a:t>. </a:t>
            </a:r>
            <a:r>
              <a:rPr lang="en-GB" sz="1600" dirty="0" smtClean="0"/>
              <a:t>ATB </a:t>
            </a:r>
            <a:r>
              <a:rPr lang="en-GB" sz="1600" dirty="0" err="1" smtClean="0"/>
              <a:t>pouze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ribozomy</a:t>
            </a:r>
            <a:r>
              <a:rPr lang="en-GB" sz="16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Archea</a:t>
            </a:r>
            <a:r>
              <a:rPr lang="en-GB" sz="1600" dirty="0" smtClean="0"/>
              <a:t> – </a:t>
            </a:r>
            <a:r>
              <a:rPr lang="en-GB" sz="1600" dirty="0" err="1" smtClean="0"/>
              <a:t>odlišnosti</a:t>
            </a:r>
            <a:r>
              <a:rPr lang="en-GB" sz="1600" dirty="0" smtClean="0"/>
              <a:t>, </a:t>
            </a:r>
            <a:r>
              <a:rPr lang="en-GB" sz="1600" dirty="0" err="1" smtClean="0"/>
              <a:t>větší</a:t>
            </a:r>
            <a:r>
              <a:rPr lang="en-GB" sz="1600" dirty="0" smtClean="0"/>
              <a:t> </a:t>
            </a:r>
            <a:r>
              <a:rPr lang="en-GB" sz="1600" dirty="0" err="1" smtClean="0"/>
              <a:t>resistence</a:t>
            </a:r>
            <a:r>
              <a:rPr lang="en-GB" sz="1600" dirty="0" smtClean="0"/>
              <a:t> </a:t>
            </a:r>
            <a:r>
              <a:rPr lang="cs-CZ" sz="1600" dirty="0" smtClean="0"/>
              <a:t>na ATB  (p</a:t>
            </a:r>
            <a:r>
              <a:rPr lang="en-GB" sz="1600" dirty="0" err="1" smtClean="0"/>
              <a:t>roteosyntéza</a:t>
            </a:r>
            <a:r>
              <a:rPr lang="en-GB" sz="1600" dirty="0" smtClean="0"/>
              <a:t> je </a:t>
            </a:r>
            <a:r>
              <a:rPr lang="en-GB" sz="1600" dirty="0" err="1" smtClean="0"/>
              <a:t>inhibována</a:t>
            </a:r>
            <a:r>
              <a:rPr lang="en-GB" sz="1600" dirty="0" smtClean="0"/>
              <a:t> </a:t>
            </a:r>
            <a:r>
              <a:rPr lang="en-GB" sz="1600" dirty="0" err="1" smtClean="0"/>
              <a:t>anisomycinem</a:t>
            </a:r>
            <a:r>
              <a:rPr lang="en-GB" sz="1600" dirty="0" smtClean="0"/>
              <a:t> )</a:t>
            </a:r>
            <a:endParaRPr lang="en-GB" sz="1600" dirty="0" smtClean="0"/>
          </a:p>
        </p:txBody>
      </p:sp>
      <p:sp>
        <p:nvSpPr>
          <p:cNvPr id="3" name="Obdélník 2"/>
          <p:cNvSpPr/>
          <p:nvPr/>
        </p:nvSpPr>
        <p:spPr>
          <a:xfrm>
            <a:off x="3779912" y="122837"/>
            <a:ext cx="1118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/>
              <a:t>Ribozomy</a:t>
            </a:r>
            <a:endParaRPr lang="en-GB" b="1" dirty="0"/>
          </a:p>
        </p:txBody>
      </p:sp>
      <p:sp>
        <p:nvSpPr>
          <p:cNvPr id="4" name="Obdélník 3"/>
          <p:cNvSpPr/>
          <p:nvPr/>
        </p:nvSpPr>
        <p:spPr>
          <a:xfrm>
            <a:off x="40682" y="603201"/>
            <a:ext cx="849694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ve </a:t>
            </a:r>
            <a:r>
              <a:rPr lang="cs-CZ" sz="1600" dirty="0"/>
              <a:t>vysokých počtech v cytoplazmě všech známých </a:t>
            </a:r>
            <a:r>
              <a:rPr lang="cs-CZ" sz="1600" dirty="0" smtClean="0"/>
              <a:t>buněk 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funkcí </a:t>
            </a:r>
            <a:r>
              <a:rPr lang="cs-CZ" sz="1600" dirty="0"/>
              <a:t>je tvorba proteinů </a:t>
            </a:r>
            <a:r>
              <a:rPr lang="cs-CZ" sz="1600" dirty="0" smtClean="0"/>
              <a:t> - </a:t>
            </a:r>
            <a:r>
              <a:rPr lang="cs-CZ" sz="1600" dirty="0" smtClean="0"/>
              <a:t>proteosyntéza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z</a:t>
            </a:r>
            <a:r>
              <a:rPr lang="cs-CZ" sz="1600" dirty="0"/>
              <a:t> řetězce </a:t>
            </a:r>
            <a:r>
              <a:rPr lang="cs-CZ" sz="1600" dirty="0" smtClean="0"/>
              <a:t>RNA je syntetizován </a:t>
            </a:r>
            <a:r>
              <a:rPr lang="cs-CZ" sz="1600" dirty="0" smtClean="0"/>
              <a:t>polypeptid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velké </a:t>
            </a:r>
            <a:r>
              <a:rPr lang="cs-CZ" sz="1600" dirty="0"/>
              <a:t>komplexní </a:t>
            </a:r>
            <a:r>
              <a:rPr lang="cs-CZ" sz="1600" dirty="0" smtClean="0"/>
              <a:t>struktury, </a:t>
            </a:r>
            <a:r>
              <a:rPr lang="cs-CZ" sz="1600" dirty="0"/>
              <a:t>složeny zejména z </a:t>
            </a:r>
            <a:r>
              <a:rPr lang="cs-CZ" sz="1600" dirty="0" err="1"/>
              <a:t>rRNA</a:t>
            </a:r>
            <a:r>
              <a:rPr lang="cs-CZ" sz="1600" dirty="0"/>
              <a:t> a </a:t>
            </a:r>
            <a:r>
              <a:rPr lang="cs-CZ" sz="1600" dirty="0" smtClean="0"/>
              <a:t>proteinů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dvě </a:t>
            </a:r>
            <a:r>
              <a:rPr lang="cs-CZ" sz="1600" dirty="0"/>
              <a:t>podjednotky, menší a </a:t>
            </a:r>
            <a:r>
              <a:rPr lang="cs-CZ" sz="1600" dirty="0" smtClean="0"/>
              <a:t>větší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k </a:t>
            </a:r>
            <a:r>
              <a:rPr lang="cs-CZ" sz="1600" dirty="0"/>
              <a:t>ribozomu se napojuje </a:t>
            </a:r>
            <a:r>
              <a:rPr lang="cs-CZ" sz="1600" dirty="0" smtClean="0"/>
              <a:t> </a:t>
            </a:r>
            <a:r>
              <a:rPr lang="cs-CZ" sz="1600" dirty="0" err="1" smtClean="0"/>
              <a:t>mRNA</a:t>
            </a:r>
            <a:r>
              <a:rPr lang="cs-CZ" sz="1600" dirty="0" smtClean="0"/>
              <a:t>, </a:t>
            </a:r>
            <a:r>
              <a:rPr lang="cs-CZ" sz="1600" dirty="0"/>
              <a:t>která obsahuje </a:t>
            </a:r>
            <a:r>
              <a:rPr lang="cs-CZ" sz="1600" dirty="0" smtClean="0"/>
              <a:t>přepis genetické </a:t>
            </a:r>
            <a:r>
              <a:rPr lang="cs-CZ" sz="1600" dirty="0"/>
              <a:t>informace 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pořadí </a:t>
            </a:r>
            <a:r>
              <a:rPr lang="cs-CZ" sz="1600" dirty="0"/>
              <a:t>trojic </a:t>
            </a:r>
            <a:r>
              <a:rPr lang="cs-CZ" sz="1600" dirty="0" smtClean="0"/>
              <a:t>bází určuje aminokyseliny</a:t>
            </a:r>
            <a:r>
              <a:rPr lang="cs-CZ" sz="1600" dirty="0"/>
              <a:t> </a:t>
            </a:r>
            <a:r>
              <a:rPr lang="cs-CZ" sz="1600" dirty="0" smtClean="0"/>
              <a:t>(AMK) napojené </a:t>
            </a:r>
            <a:r>
              <a:rPr lang="cs-CZ" sz="1600" dirty="0"/>
              <a:t>na </a:t>
            </a:r>
            <a:r>
              <a:rPr lang="cs-CZ" sz="1600" dirty="0" err="1" smtClean="0"/>
              <a:t>tRNA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tyto AMK </a:t>
            </a:r>
            <a:r>
              <a:rPr lang="cs-CZ" sz="1600" dirty="0"/>
              <a:t>jsou </a:t>
            </a:r>
            <a:r>
              <a:rPr lang="cs-CZ" sz="1600" dirty="0" smtClean="0"/>
              <a:t>dále spojeny </a:t>
            </a:r>
            <a:r>
              <a:rPr lang="cs-CZ" sz="1600" dirty="0"/>
              <a:t>v jeden </a:t>
            </a:r>
            <a:r>
              <a:rPr lang="cs-CZ" sz="1600" dirty="0" smtClean="0"/>
              <a:t>polypeptid</a:t>
            </a:r>
          </a:p>
          <a:p>
            <a:r>
              <a:rPr lang="cs-CZ" sz="1600" dirty="0" smtClean="0"/>
              <a:t> </a:t>
            </a:r>
            <a:r>
              <a:rPr lang="cs-CZ" sz="1600" dirty="0" smtClean="0"/>
              <a:t>– protein, který po úpravách plní svou funkci v organismu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108" y="3429000"/>
            <a:ext cx="2306554" cy="276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1241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961" y="1835305"/>
            <a:ext cx="7067297" cy="483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54286" y="332656"/>
            <a:ext cx="58326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/>
              <a:t>Struktura ribozomální </a:t>
            </a:r>
            <a:r>
              <a:rPr lang="cs-CZ" sz="1600" dirty="0"/>
              <a:t>podjednotky:</a:t>
            </a:r>
          </a:p>
          <a:p>
            <a:r>
              <a:rPr lang="en-GB" sz="1600" dirty="0" smtClean="0"/>
              <a:t>70S </a:t>
            </a:r>
            <a:r>
              <a:rPr lang="en-GB" sz="1600" dirty="0"/>
              <a:t>= 30S + 50S (</a:t>
            </a:r>
            <a:r>
              <a:rPr lang="en-GB" sz="1600" dirty="0" err="1"/>
              <a:t>Svedbergovy</a:t>
            </a:r>
            <a:r>
              <a:rPr lang="en-GB" sz="1600" dirty="0"/>
              <a:t> </a:t>
            </a:r>
            <a:r>
              <a:rPr lang="en-GB" sz="1600" dirty="0" err="1"/>
              <a:t>jednotky</a:t>
            </a:r>
            <a:r>
              <a:rPr lang="en-GB" sz="1600" dirty="0"/>
              <a:t>)</a:t>
            </a:r>
          </a:p>
          <a:p>
            <a:r>
              <a:rPr lang="en-GB" sz="1600" dirty="0"/>
              <a:t>(</a:t>
            </a:r>
            <a:r>
              <a:rPr lang="en-GB" sz="1600" dirty="0" err="1"/>
              <a:t>sedimentaci</a:t>
            </a:r>
            <a:r>
              <a:rPr lang="en-GB" sz="1600" dirty="0"/>
              <a:t> </a:t>
            </a:r>
            <a:r>
              <a:rPr lang="en-GB" sz="1600" dirty="0" err="1"/>
              <a:t>vedle</a:t>
            </a:r>
            <a:r>
              <a:rPr lang="en-GB" sz="1600" dirty="0"/>
              <a:t> </a:t>
            </a:r>
            <a:r>
              <a:rPr lang="en-GB" sz="1600" dirty="0" err="1"/>
              <a:t>hmotnosti</a:t>
            </a:r>
            <a:r>
              <a:rPr lang="en-GB" sz="1600" dirty="0"/>
              <a:t> </a:t>
            </a:r>
            <a:r>
              <a:rPr lang="en-GB" sz="1600" dirty="0" err="1"/>
              <a:t>ovlivňuje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konformace</a:t>
            </a:r>
            <a:r>
              <a:rPr lang="en-GB" sz="1600" dirty="0"/>
              <a:t>)</a:t>
            </a:r>
          </a:p>
          <a:p>
            <a:r>
              <a:rPr lang="en-GB" sz="1600" dirty="0"/>
              <a:t>30S………..1540 </a:t>
            </a:r>
            <a:r>
              <a:rPr lang="en-GB" sz="1600" dirty="0" err="1"/>
              <a:t>nukleotidů</a:t>
            </a:r>
            <a:r>
              <a:rPr lang="en-GB" sz="1600" dirty="0"/>
              <a:t>, 21 </a:t>
            </a:r>
            <a:r>
              <a:rPr lang="en-GB" sz="1600" dirty="0" err="1"/>
              <a:t>proteinů</a:t>
            </a:r>
            <a:endParaRPr lang="en-GB" sz="1600" dirty="0"/>
          </a:p>
          <a:p>
            <a:r>
              <a:rPr lang="en-GB" sz="1600" dirty="0"/>
              <a:t>50S………..2900 </a:t>
            </a:r>
            <a:r>
              <a:rPr lang="en-GB" sz="1600" dirty="0" err="1"/>
              <a:t>nukleotidů</a:t>
            </a:r>
            <a:r>
              <a:rPr lang="en-GB" sz="1600" dirty="0"/>
              <a:t>, 34 </a:t>
            </a:r>
            <a:r>
              <a:rPr lang="en-GB" sz="1600" dirty="0" err="1"/>
              <a:t>proteinů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98542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413" y="1412776"/>
            <a:ext cx="5705475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331640" y="332656"/>
            <a:ext cx="67687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i="0" u="none" strike="noStrike" baseline="0" dirty="0" smtClean="0">
                <a:solidFill>
                  <a:srgbClr val="9A0033"/>
                </a:solidFill>
                <a:latin typeface="+mj-lt"/>
              </a:rPr>
              <a:t>E </a:t>
            </a:r>
            <a:r>
              <a:rPr lang="en-GB" sz="1400" b="0" i="0" u="none" strike="noStrike" baseline="0" dirty="0" smtClean="0">
                <a:solidFill>
                  <a:srgbClr val="9A0033"/>
                </a:solidFill>
                <a:latin typeface="+mj-lt"/>
              </a:rPr>
              <a:t>– </a:t>
            </a:r>
            <a:r>
              <a:rPr lang="en-GB" sz="1400" b="0" i="0" u="none" strike="noStrike" baseline="0" dirty="0" err="1" smtClean="0">
                <a:solidFill>
                  <a:srgbClr val="9A0033"/>
                </a:solidFill>
                <a:latin typeface="+mj-lt"/>
              </a:rPr>
              <a:t>místo</a:t>
            </a:r>
            <a:r>
              <a:rPr lang="en-GB" sz="1400" b="0" i="0" u="none" strike="noStrike" baseline="0" dirty="0" smtClean="0">
                <a:solidFill>
                  <a:srgbClr val="9A0033"/>
                </a:solidFill>
                <a:latin typeface="+mj-lt"/>
              </a:rPr>
              <a:t> </a:t>
            </a:r>
            <a:r>
              <a:rPr lang="en-GB" sz="1400" b="0" i="0" u="none" strike="noStrike" baseline="0" dirty="0" err="1" smtClean="0">
                <a:solidFill>
                  <a:srgbClr val="9A0033"/>
                </a:solidFill>
                <a:latin typeface="+mj-lt"/>
              </a:rPr>
              <a:t>exitu</a:t>
            </a:r>
            <a:endParaRPr lang="en-GB" sz="1400" b="0" i="0" u="none" strike="noStrike" baseline="0" dirty="0" smtClean="0">
              <a:solidFill>
                <a:srgbClr val="9A0033"/>
              </a:solidFill>
              <a:latin typeface="+mj-lt"/>
            </a:endParaRPr>
          </a:p>
          <a:p>
            <a:r>
              <a:rPr lang="cs-CZ" sz="1400" b="0" i="0" u="none" strike="noStrike" baseline="0" dirty="0" smtClean="0">
                <a:solidFill>
                  <a:srgbClr val="9A0033"/>
                </a:solidFill>
                <a:latin typeface="+mj-lt"/>
              </a:rPr>
              <a:t>       </a:t>
            </a:r>
            <a:r>
              <a:rPr lang="en-GB" sz="1400" b="0" i="0" u="none" strike="noStrike" baseline="0" dirty="0" err="1" smtClean="0">
                <a:solidFill>
                  <a:srgbClr val="9A0033"/>
                </a:solidFill>
                <a:latin typeface="+mj-lt"/>
              </a:rPr>
              <a:t>tRNA</a:t>
            </a:r>
            <a:endParaRPr lang="en-GB" sz="1400" dirty="0" smtClean="0">
              <a:latin typeface="+mj-lt"/>
            </a:endParaRPr>
          </a:p>
          <a:p>
            <a:endParaRPr lang="en-GB" sz="1400" b="0" i="0" u="none" strike="noStrike" baseline="0" dirty="0" smtClean="0">
              <a:solidFill>
                <a:srgbClr val="000000"/>
              </a:solidFill>
              <a:latin typeface="+mj-lt"/>
            </a:endParaRPr>
          </a:p>
          <a:p>
            <a:r>
              <a:rPr lang="cs-CZ" sz="1400" b="1" i="0" u="none" strike="noStrike" dirty="0" smtClean="0">
                <a:solidFill>
                  <a:srgbClr val="9A0033"/>
                </a:solidFill>
                <a:latin typeface="+mj-lt"/>
              </a:rPr>
              <a:t>                                    </a:t>
            </a:r>
            <a:r>
              <a:rPr lang="en-GB" sz="1400" b="1" i="0" u="none" strike="noStrike" baseline="0" dirty="0" smtClean="0">
                <a:solidFill>
                  <a:srgbClr val="9A0033"/>
                </a:solidFill>
                <a:latin typeface="+mj-lt"/>
              </a:rPr>
              <a:t>P </a:t>
            </a:r>
            <a:r>
              <a:rPr lang="en-GB" sz="1400" b="0" i="0" u="none" strike="noStrike" baseline="0" dirty="0" smtClean="0">
                <a:solidFill>
                  <a:srgbClr val="9A0033"/>
                </a:solidFill>
                <a:latin typeface="+mj-lt"/>
              </a:rPr>
              <a:t>- </a:t>
            </a:r>
            <a:r>
              <a:rPr lang="en-GB" sz="1400" b="0" i="0" u="none" strike="noStrike" baseline="0" dirty="0" err="1" smtClean="0">
                <a:solidFill>
                  <a:srgbClr val="9A0033"/>
                </a:solidFill>
                <a:latin typeface="+mj-lt"/>
              </a:rPr>
              <a:t>peptidylové</a:t>
            </a:r>
            <a:endParaRPr lang="en-GB" sz="1400" b="0" i="0" u="none" strike="noStrike" baseline="0" dirty="0" smtClean="0">
              <a:solidFill>
                <a:srgbClr val="9A0033"/>
              </a:solidFill>
              <a:latin typeface="+mj-lt"/>
            </a:endParaRPr>
          </a:p>
          <a:p>
            <a:r>
              <a:rPr lang="cs-CZ" sz="1400" b="0" i="0" u="none" strike="noStrike" baseline="0" dirty="0" smtClean="0">
                <a:solidFill>
                  <a:srgbClr val="9A0033"/>
                </a:solidFill>
                <a:latin typeface="+mj-lt"/>
              </a:rPr>
              <a:t>                                       </a:t>
            </a:r>
            <a:r>
              <a:rPr lang="en-GB" sz="1400" b="0" i="0" u="none" strike="noStrike" baseline="0" dirty="0" err="1" smtClean="0">
                <a:solidFill>
                  <a:srgbClr val="9A0033"/>
                </a:solidFill>
                <a:latin typeface="+mj-lt"/>
              </a:rPr>
              <a:t>vazebné</a:t>
            </a:r>
            <a:r>
              <a:rPr lang="en-GB" sz="1400" b="0" i="0" u="none" strike="noStrike" baseline="0" dirty="0" smtClean="0">
                <a:solidFill>
                  <a:srgbClr val="9A0033"/>
                </a:solidFill>
                <a:latin typeface="+mj-lt"/>
              </a:rPr>
              <a:t> </a:t>
            </a:r>
            <a:r>
              <a:rPr lang="en-GB" sz="1400" b="0" i="0" u="none" strike="noStrike" baseline="0" dirty="0" err="1" smtClean="0">
                <a:solidFill>
                  <a:srgbClr val="9A0033"/>
                </a:solidFill>
                <a:latin typeface="+mj-lt"/>
              </a:rPr>
              <a:t>místo</a:t>
            </a:r>
          </a:p>
          <a:p>
            <a:r>
              <a:rPr lang="cs-CZ" sz="1400" b="1" i="0" u="none" strike="noStrike" baseline="0" dirty="0" smtClean="0">
                <a:solidFill>
                  <a:srgbClr val="9A0033"/>
                </a:solidFill>
                <a:latin typeface="+mj-lt"/>
              </a:rPr>
              <a:t>                                                                           </a:t>
            </a:r>
            <a:endParaRPr lang="en-GB" sz="1400" dirty="0">
              <a:latin typeface="+mj-lt"/>
            </a:endParaRPr>
          </a:p>
        </p:txBody>
      </p:sp>
      <p:cxnSp>
        <p:nvCxnSpPr>
          <p:cNvPr id="4" name="Přímá spojnice se šipkou 3"/>
          <p:cNvCxnSpPr/>
          <p:nvPr/>
        </p:nvCxnSpPr>
        <p:spPr>
          <a:xfrm>
            <a:off x="2195736" y="908720"/>
            <a:ext cx="1080120" cy="28257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 10"/>
          <p:cNvSpPr/>
          <p:nvPr/>
        </p:nvSpPr>
        <p:spPr>
          <a:xfrm>
            <a:off x="5652120" y="110972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b="1" dirty="0" smtClean="0">
                <a:solidFill>
                  <a:schemeClr val="accent2">
                    <a:lumMod val="75000"/>
                  </a:schemeClr>
                </a:solidFill>
              </a:rPr>
              <a:t>A</a:t>
            </a:r>
            <a:r>
              <a:rPr lang="en-GB" sz="1400" dirty="0" smtClean="0">
                <a:solidFill>
                  <a:schemeClr val="accent2">
                    <a:lumMod val="75000"/>
                  </a:schemeClr>
                </a:solidFill>
              </a:rPr>
              <a:t> - </a:t>
            </a:r>
            <a:r>
              <a:rPr lang="en-GB" sz="1400" dirty="0" err="1" smtClean="0">
                <a:solidFill>
                  <a:schemeClr val="accent2">
                    <a:lumMod val="75000"/>
                  </a:schemeClr>
                </a:solidFill>
              </a:rPr>
              <a:t>aminoacylové</a:t>
            </a:r>
            <a:endParaRPr lang="en-GB" sz="14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GB" sz="1400" dirty="0" err="1" smtClean="0">
                <a:solidFill>
                  <a:schemeClr val="accent2">
                    <a:lumMod val="75000"/>
                  </a:schemeClr>
                </a:solidFill>
              </a:rPr>
              <a:t>vazebné</a:t>
            </a:r>
            <a:r>
              <a:rPr lang="en-GB" sz="1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1400" dirty="0" err="1" smtClean="0">
                <a:solidFill>
                  <a:schemeClr val="accent2">
                    <a:lumMod val="75000"/>
                  </a:schemeClr>
                </a:solidFill>
              </a:rPr>
              <a:t>místo</a:t>
            </a:r>
            <a:endParaRPr lang="en-GB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3" name="Přímá spojnice se šipkou 12"/>
          <p:cNvCxnSpPr/>
          <p:nvPr/>
        </p:nvCxnSpPr>
        <p:spPr>
          <a:xfrm>
            <a:off x="3779912" y="1556792"/>
            <a:ext cx="288032" cy="2304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H="1">
            <a:off x="4600304" y="1412776"/>
            <a:ext cx="1035695" cy="1907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 15"/>
          <p:cNvSpPr/>
          <p:nvPr/>
        </p:nvSpPr>
        <p:spPr>
          <a:xfrm>
            <a:off x="611560" y="5517232"/>
            <a:ext cx="78306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smtClean="0"/>
              <a:t>3 </a:t>
            </a:r>
            <a:r>
              <a:rPr lang="en-GB" sz="1400" b="1" dirty="0" smtClean="0"/>
              <a:t>m</a:t>
            </a:r>
            <a:r>
              <a:rPr lang="cs-CZ" sz="1400" b="1" dirty="0" smtClean="0"/>
              <a:t>í</a:t>
            </a:r>
            <a:r>
              <a:rPr lang="en-GB" sz="1400" b="1" dirty="0" err="1" smtClean="0"/>
              <a:t>sta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na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ribozomu</a:t>
            </a:r>
            <a:r>
              <a:rPr lang="en-GB" sz="1400" b="1" dirty="0" smtClean="0"/>
              <a:t>:</a:t>
            </a:r>
            <a:endParaRPr lang="cs-CZ" sz="1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 smtClean="0"/>
              <a:t>Aminoacylov</a:t>
            </a:r>
            <a:r>
              <a:rPr lang="cs-CZ" sz="1400" dirty="0" smtClean="0"/>
              <a:t>é</a:t>
            </a:r>
            <a:r>
              <a:rPr lang="en-GB" sz="1400" dirty="0" smtClean="0"/>
              <a:t> </a:t>
            </a:r>
            <a:r>
              <a:rPr lang="en-GB" sz="1400" dirty="0" err="1" smtClean="0"/>
              <a:t>misto</a:t>
            </a:r>
            <a:r>
              <a:rPr lang="en-GB" sz="1400" dirty="0" smtClean="0"/>
              <a:t> - do </a:t>
            </a:r>
            <a:r>
              <a:rPr lang="en-GB" sz="1400" dirty="0" smtClean="0"/>
              <a:t>n</a:t>
            </a:r>
            <a:r>
              <a:rPr lang="cs-CZ" sz="1400" dirty="0" smtClean="0"/>
              <a:t>ě</a:t>
            </a:r>
            <a:r>
              <a:rPr lang="en-GB" sz="1400" dirty="0" smtClean="0"/>
              <a:t>j </a:t>
            </a:r>
            <a:r>
              <a:rPr lang="en-GB" sz="1400" dirty="0" err="1" smtClean="0"/>
              <a:t>vstoup</a:t>
            </a:r>
            <a:r>
              <a:rPr lang="cs-CZ" sz="1400" dirty="0" smtClean="0"/>
              <a:t>í</a:t>
            </a:r>
            <a:r>
              <a:rPr lang="en-GB" sz="1400" dirty="0" smtClean="0"/>
              <a:t> </a:t>
            </a:r>
            <a:r>
              <a:rPr lang="en-GB" sz="1400" dirty="0" err="1" smtClean="0"/>
              <a:t>tRNA</a:t>
            </a:r>
            <a:r>
              <a:rPr lang="en-GB" sz="1400" dirty="0" smtClean="0"/>
              <a:t> s </a:t>
            </a:r>
            <a:r>
              <a:rPr lang="en-GB" sz="1400" dirty="0" smtClean="0"/>
              <a:t>AMK</a:t>
            </a:r>
            <a:endParaRPr lang="cs-CZ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 smtClean="0"/>
              <a:t>Peptidilov</a:t>
            </a:r>
            <a:r>
              <a:rPr lang="cs-CZ" sz="1400" dirty="0" smtClean="0"/>
              <a:t>é</a:t>
            </a:r>
            <a:r>
              <a:rPr lang="en-GB" sz="1400" dirty="0" smtClean="0"/>
              <a:t> m</a:t>
            </a:r>
            <a:r>
              <a:rPr lang="cs-CZ" sz="1400" dirty="0" smtClean="0"/>
              <a:t>í</a:t>
            </a:r>
            <a:r>
              <a:rPr lang="en-GB" sz="1400" dirty="0" err="1" smtClean="0"/>
              <a:t>sto</a:t>
            </a:r>
            <a:r>
              <a:rPr lang="en-GB" sz="1400" dirty="0" smtClean="0"/>
              <a:t> </a:t>
            </a:r>
            <a:r>
              <a:rPr lang="en-GB" sz="1400" dirty="0" smtClean="0"/>
              <a:t>- </a:t>
            </a:r>
            <a:r>
              <a:rPr lang="en-GB" sz="1400" dirty="0" err="1" smtClean="0"/>
              <a:t>tRNA</a:t>
            </a:r>
            <a:r>
              <a:rPr lang="en-GB" sz="1400" dirty="0" smtClean="0"/>
              <a:t> </a:t>
            </a:r>
            <a:r>
              <a:rPr lang="en-GB" sz="1400" dirty="0" err="1" smtClean="0"/>
              <a:t>na</a:t>
            </a:r>
            <a:r>
              <a:rPr lang="en-GB" sz="1400" dirty="0" smtClean="0"/>
              <a:t> </a:t>
            </a:r>
            <a:r>
              <a:rPr lang="en-GB" sz="1400" dirty="0" err="1" smtClean="0"/>
              <a:t>kterem</a:t>
            </a:r>
            <a:r>
              <a:rPr lang="en-GB" sz="1400" dirty="0" smtClean="0"/>
              <a:t> </a:t>
            </a:r>
            <a:r>
              <a:rPr lang="en-GB" sz="1400" dirty="0" err="1" smtClean="0"/>
              <a:t>vznik</a:t>
            </a:r>
            <a:r>
              <a:rPr lang="cs-CZ" sz="1400" dirty="0" smtClean="0"/>
              <a:t>á</a:t>
            </a:r>
            <a:r>
              <a:rPr lang="en-GB" sz="1400" dirty="0" smtClean="0"/>
              <a:t> </a:t>
            </a:r>
            <a:r>
              <a:rPr lang="en-GB" sz="1400" dirty="0" err="1" smtClean="0"/>
              <a:t>polypeptid</a:t>
            </a:r>
            <a:r>
              <a:rPr lang="cs-CZ" sz="1400" dirty="0" err="1" smtClean="0"/>
              <a:t>ový</a:t>
            </a:r>
            <a:r>
              <a:rPr lang="en-GB" sz="1400" dirty="0" smtClean="0"/>
              <a:t> </a:t>
            </a:r>
            <a:r>
              <a:rPr lang="cs-CZ" sz="1400" dirty="0"/>
              <a:t>ř</a:t>
            </a:r>
            <a:r>
              <a:rPr lang="en-GB" sz="1400" dirty="0" smtClean="0"/>
              <a:t>et</a:t>
            </a:r>
            <a:r>
              <a:rPr lang="cs-CZ" sz="1400" dirty="0" smtClean="0"/>
              <a:t>ě</a:t>
            </a:r>
            <a:r>
              <a:rPr lang="en-GB" sz="1400" dirty="0" err="1" smtClean="0"/>
              <a:t>zec</a:t>
            </a:r>
            <a:endParaRPr lang="en-GB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M</a:t>
            </a:r>
            <a:r>
              <a:rPr lang="cs-CZ" sz="1400" dirty="0" smtClean="0"/>
              <a:t>í</a:t>
            </a:r>
            <a:r>
              <a:rPr lang="en-GB" sz="1400" dirty="0" err="1" smtClean="0"/>
              <a:t>sto</a:t>
            </a:r>
            <a:r>
              <a:rPr lang="en-GB" sz="1400" dirty="0" smtClean="0"/>
              <a:t> </a:t>
            </a:r>
            <a:r>
              <a:rPr lang="en-GB" sz="1400" dirty="0" err="1" smtClean="0"/>
              <a:t>EXITu</a:t>
            </a:r>
            <a:r>
              <a:rPr lang="en-GB" sz="1400" dirty="0" smtClean="0"/>
              <a:t> - </a:t>
            </a:r>
            <a:r>
              <a:rPr lang="en-GB" sz="1400" dirty="0" err="1" smtClean="0"/>
              <a:t>odchazi</a:t>
            </a:r>
            <a:r>
              <a:rPr lang="en-GB" sz="1400" dirty="0" smtClean="0"/>
              <a:t> </a:t>
            </a:r>
            <a:r>
              <a:rPr lang="en-GB" sz="1400" dirty="0" err="1" smtClean="0"/>
              <a:t>tRNA</a:t>
            </a:r>
            <a:r>
              <a:rPr lang="en-GB" sz="1400" dirty="0" smtClean="0"/>
              <a:t> </a:t>
            </a:r>
            <a:r>
              <a:rPr lang="en-GB" sz="1400" dirty="0" err="1" smtClean="0"/>
              <a:t>ktera</a:t>
            </a:r>
            <a:r>
              <a:rPr lang="en-GB" sz="1400" dirty="0" smtClean="0"/>
              <a:t> </a:t>
            </a:r>
            <a:r>
              <a:rPr lang="en-GB" sz="1400" dirty="0" err="1" smtClean="0"/>
              <a:t>odevzdala</a:t>
            </a:r>
            <a:r>
              <a:rPr lang="en-GB" sz="1400" dirty="0" smtClean="0"/>
              <a:t> </a:t>
            </a:r>
            <a:r>
              <a:rPr lang="en-GB" sz="1400" dirty="0" err="1" smtClean="0"/>
              <a:t>AMKyselinu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378521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7037" y="476672"/>
            <a:ext cx="89289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err="1" smtClean="0"/>
              <a:t>Prostorově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časově</a:t>
            </a:r>
            <a:r>
              <a:rPr lang="cs-CZ" sz="1600" dirty="0"/>
              <a:t> </a:t>
            </a:r>
            <a:r>
              <a:rPr lang="en-GB" sz="1600" dirty="0" err="1" smtClean="0"/>
              <a:t>regulováno</a:t>
            </a:r>
            <a:r>
              <a:rPr lang="en-GB" sz="1600" dirty="0" smtClean="0"/>
              <a:t> – </a:t>
            </a:r>
            <a:r>
              <a:rPr lang="en-GB" sz="1600" dirty="0" err="1" smtClean="0"/>
              <a:t>tato</a:t>
            </a:r>
            <a:r>
              <a:rPr lang="en-GB" sz="1600" dirty="0" smtClean="0"/>
              <a:t> </a:t>
            </a:r>
            <a:r>
              <a:rPr lang="en-GB" sz="1600" dirty="0" err="1" smtClean="0"/>
              <a:t>všestrannost</a:t>
            </a:r>
            <a:r>
              <a:rPr lang="cs-CZ" sz="1600" dirty="0"/>
              <a:t> </a:t>
            </a:r>
            <a:r>
              <a:rPr lang="en-GB" sz="1600" dirty="0" err="1" smtClean="0"/>
              <a:t>zabezpečuje</a:t>
            </a:r>
            <a:r>
              <a:rPr lang="en-GB" sz="1600" dirty="0" smtClean="0"/>
              <a:t> </a:t>
            </a:r>
            <a:r>
              <a:rPr lang="en-GB" sz="1600" dirty="0" err="1" smtClean="0"/>
              <a:t>morfologickou</a:t>
            </a:r>
            <a:r>
              <a:rPr lang="cs-CZ" sz="1600" dirty="0"/>
              <a:t> </a:t>
            </a:r>
            <a:r>
              <a:rPr lang="en-GB" sz="1600" dirty="0" err="1" smtClean="0"/>
              <a:t>potažmo</a:t>
            </a:r>
            <a:r>
              <a:rPr lang="cs-CZ" sz="1600" dirty="0"/>
              <a:t> </a:t>
            </a:r>
            <a:r>
              <a:rPr lang="en-GB" sz="1600" dirty="0" err="1" smtClean="0"/>
              <a:t>fyziologickou</a:t>
            </a:r>
            <a:r>
              <a:rPr lang="cs-CZ" sz="1600" dirty="0"/>
              <a:t> </a:t>
            </a:r>
            <a:r>
              <a:rPr lang="en-GB" sz="1600" dirty="0" err="1" smtClean="0"/>
              <a:t>diferenciaci</a:t>
            </a:r>
            <a:r>
              <a:rPr lang="en-GB" sz="1600" dirty="0" smtClean="0"/>
              <a:t> v </a:t>
            </a:r>
            <a:r>
              <a:rPr lang="en-GB" sz="1600" dirty="0" err="1" smtClean="0"/>
              <a:t>procesu</a:t>
            </a:r>
            <a:r>
              <a:rPr lang="cs-CZ" sz="1600" dirty="0"/>
              <a:t> </a:t>
            </a:r>
            <a:r>
              <a:rPr lang="en-GB" sz="1600" dirty="0" err="1" smtClean="0"/>
              <a:t>buněčného</a:t>
            </a:r>
            <a:r>
              <a:rPr lang="en-GB" sz="1600" dirty="0" smtClean="0"/>
              <a:t> </a:t>
            </a:r>
            <a:r>
              <a:rPr lang="en-GB" sz="1600" dirty="0" err="1" smtClean="0"/>
              <a:t>cyklu</a:t>
            </a:r>
            <a:r>
              <a:rPr lang="en-GB" sz="1600" dirty="0" smtClean="0"/>
              <a:t>!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a) </a:t>
            </a:r>
            <a:r>
              <a:rPr lang="en-GB" sz="1600" dirty="0" err="1" smtClean="0"/>
              <a:t>statická</a:t>
            </a:r>
            <a:r>
              <a:rPr lang="en-GB" sz="1600" dirty="0" smtClean="0"/>
              <a:t> </a:t>
            </a:r>
            <a:r>
              <a:rPr lang="en-GB" sz="1600" dirty="0" err="1" smtClean="0"/>
              <a:t>skupina</a:t>
            </a:r>
            <a:r>
              <a:rPr lang="cs-CZ" sz="1600" dirty="0" smtClean="0"/>
              <a:t> </a:t>
            </a:r>
            <a:r>
              <a:rPr lang="en-GB" sz="1600" dirty="0" err="1" smtClean="0"/>
              <a:t>proteinů</a:t>
            </a:r>
            <a:r>
              <a:rPr lang="en-GB" sz="1600" dirty="0" smtClean="0"/>
              <a:t> </a:t>
            </a:r>
            <a:r>
              <a:rPr lang="cs-CZ" sz="1600" dirty="0" smtClean="0"/>
              <a:t>- </a:t>
            </a:r>
            <a:r>
              <a:rPr lang="en-GB" sz="1600" dirty="0" err="1" smtClean="0"/>
              <a:t>precizně</a:t>
            </a:r>
            <a:r>
              <a:rPr lang="cs-CZ" sz="1600" dirty="0" smtClean="0"/>
              <a:t> </a:t>
            </a:r>
            <a:r>
              <a:rPr lang="en-GB" sz="1600" dirty="0" err="1" smtClean="0"/>
              <a:t>lokalizovaná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proměny</a:t>
            </a:r>
            <a:r>
              <a:rPr lang="en-GB" sz="1600" dirty="0" smtClean="0"/>
              <a:t> </a:t>
            </a:r>
            <a:r>
              <a:rPr lang="en-GB" sz="1600" dirty="0" err="1" smtClean="0"/>
              <a:t>jen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bázi</a:t>
            </a:r>
            <a:r>
              <a:rPr lang="cs-CZ" sz="1600" dirty="0"/>
              <a:t> </a:t>
            </a:r>
            <a:r>
              <a:rPr lang="en-GB" sz="1600" dirty="0" err="1" smtClean="0"/>
              <a:t>podjednotek</a:t>
            </a:r>
            <a:endParaRPr lang="en-GB" sz="1600" dirty="0" smtClean="0"/>
          </a:p>
          <a:p>
            <a:r>
              <a:rPr lang="en-GB" sz="1600" dirty="0" smtClean="0"/>
              <a:t>(</a:t>
            </a:r>
            <a:r>
              <a:rPr lang="en-GB" sz="1600" dirty="0" err="1" smtClean="0"/>
              <a:t>integrální</a:t>
            </a:r>
            <a:r>
              <a:rPr lang="cs-CZ" sz="1600" dirty="0"/>
              <a:t> </a:t>
            </a:r>
            <a:r>
              <a:rPr lang="en-GB" sz="1600" dirty="0" err="1" smtClean="0"/>
              <a:t>membr.proteiny</a:t>
            </a:r>
            <a:r>
              <a:rPr lang="en-GB" sz="1600" dirty="0" smtClean="0"/>
              <a:t>…)</a:t>
            </a:r>
          </a:p>
          <a:p>
            <a:endParaRPr lang="cs-CZ" sz="1600" dirty="0" smtClean="0"/>
          </a:p>
          <a:p>
            <a:r>
              <a:rPr lang="en-GB" sz="1600" dirty="0" smtClean="0"/>
              <a:t>b) </a:t>
            </a:r>
            <a:r>
              <a:rPr lang="en-GB" sz="1600" dirty="0" err="1" smtClean="0"/>
              <a:t>proměnlivá</a:t>
            </a:r>
            <a:r>
              <a:rPr lang="en-GB" sz="1600" dirty="0" smtClean="0"/>
              <a:t> – </a:t>
            </a:r>
            <a:r>
              <a:rPr lang="en-GB" sz="1600" dirty="0" err="1" smtClean="0"/>
              <a:t>díky</a:t>
            </a:r>
            <a:r>
              <a:rPr lang="en-GB" sz="1600" dirty="0" smtClean="0"/>
              <a:t> </a:t>
            </a:r>
            <a:r>
              <a:rPr lang="en-GB" sz="1600" dirty="0" err="1" smtClean="0"/>
              <a:t>cytoskeletu</a:t>
            </a:r>
            <a:r>
              <a:rPr lang="en-GB" sz="1600" dirty="0" smtClean="0"/>
              <a:t> a </a:t>
            </a:r>
            <a:r>
              <a:rPr lang="en-GB" sz="1600" dirty="0" err="1" smtClean="0"/>
              <a:t>pohybu</a:t>
            </a:r>
            <a:r>
              <a:rPr lang="en-GB" sz="1600" dirty="0" smtClean="0"/>
              <a:t> </a:t>
            </a:r>
            <a:r>
              <a:rPr lang="en-GB" sz="1600" dirty="0" err="1" smtClean="0"/>
              <a:t>proteinů</a:t>
            </a:r>
            <a:r>
              <a:rPr lang="cs-CZ" sz="1600" dirty="0"/>
              <a:t> </a:t>
            </a:r>
            <a:r>
              <a:rPr lang="en-GB" sz="1600" dirty="0" smtClean="0"/>
              <a:t>„diffusion-and-capture“ (Rudner, 2002), </a:t>
            </a:r>
            <a:r>
              <a:rPr lang="en-GB" sz="1600" dirty="0" err="1" smtClean="0"/>
              <a:t>sítě</a:t>
            </a:r>
            <a:r>
              <a:rPr lang="en-GB" sz="1600" dirty="0" smtClean="0"/>
              <a:t> </a:t>
            </a:r>
            <a:r>
              <a:rPr lang="en-GB" sz="1600" dirty="0" err="1" smtClean="0"/>
              <a:t>dynamických</a:t>
            </a:r>
            <a:r>
              <a:rPr lang="cs-CZ" sz="1600" dirty="0"/>
              <a:t> </a:t>
            </a:r>
            <a:r>
              <a:rPr lang="en-GB" sz="1600" dirty="0" err="1" smtClean="0"/>
              <a:t>interakcí</a:t>
            </a:r>
            <a:endParaRPr lang="cs-CZ" sz="1600" dirty="0" smtClean="0"/>
          </a:p>
          <a:p>
            <a:endParaRPr lang="cs-CZ" sz="1600" dirty="0"/>
          </a:p>
          <a:p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Buněčná</a:t>
            </a:r>
            <a:r>
              <a:rPr lang="en-GB" sz="1600" dirty="0" smtClean="0"/>
              <a:t> </a:t>
            </a:r>
            <a:r>
              <a:rPr lang="en-GB" sz="1600" dirty="0" err="1" smtClean="0"/>
              <a:t>organizace</a:t>
            </a:r>
            <a:r>
              <a:rPr lang="cs-CZ" sz="1600" dirty="0"/>
              <a:t> </a:t>
            </a:r>
            <a:r>
              <a:rPr lang="en-GB" sz="1600" dirty="0" err="1" smtClean="0"/>
              <a:t>proteinů</a:t>
            </a:r>
            <a:r>
              <a:rPr lang="en-GB" sz="1600" dirty="0" smtClean="0"/>
              <a:t> v </a:t>
            </a:r>
            <a:r>
              <a:rPr lang="en-GB" sz="1600" dirty="0" err="1" smtClean="0"/>
              <a:t>buňce</a:t>
            </a:r>
            <a:r>
              <a:rPr lang="en-GB" sz="1600" dirty="0" smtClean="0"/>
              <a:t>:</a:t>
            </a:r>
            <a:endParaRPr lang="en-GB" sz="1600" dirty="0"/>
          </a:p>
        </p:txBody>
      </p:sp>
      <p:sp>
        <p:nvSpPr>
          <p:cNvPr id="3" name="Obdélník 2"/>
          <p:cNvSpPr/>
          <p:nvPr/>
        </p:nvSpPr>
        <p:spPr>
          <a:xfrm>
            <a:off x="3636885" y="16020"/>
            <a:ext cx="17836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 smtClean="0"/>
              <a:t>Transport </a:t>
            </a:r>
            <a:r>
              <a:rPr lang="en-GB" sz="1600" b="1" dirty="0" err="1" smtClean="0"/>
              <a:t>proteinů</a:t>
            </a:r>
            <a:endParaRPr lang="en-GB" sz="16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653" y="3133423"/>
            <a:ext cx="4934851" cy="3609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5104" y="3872086"/>
            <a:ext cx="424871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/>
              <a:t>t</a:t>
            </a:r>
            <a:r>
              <a:rPr lang="en-US" sz="1600" dirty="0" err="1" smtClean="0"/>
              <a:t>ranslokony</a:t>
            </a:r>
            <a:r>
              <a:rPr lang="en-US" sz="1600" dirty="0" smtClean="0"/>
              <a:t> </a:t>
            </a:r>
            <a:r>
              <a:rPr lang="en-US" sz="1600" dirty="0"/>
              <a:t>- </a:t>
            </a:r>
            <a:r>
              <a:rPr lang="en-US" sz="1600" dirty="0" err="1"/>
              <a:t>proteiny</a:t>
            </a:r>
            <a:r>
              <a:rPr lang="en-US" sz="1600" dirty="0"/>
              <a:t> v </a:t>
            </a:r>
            <a:r>
              <a:rPr lang="cs-CZ" sz="1600" dirty="0" smtClean="0"/>
              <a:t>CM (</a:t>
            </a:r>
            <a:r>
              <a:rPr lang="en-US" sz="1600" dirty="0" err="1" smtClean="0"/>
              <a:t>cyt.membr</a:t>
            </a:r>
            <a:r>
              <a:rPr lang="cs-CZ" sz="1600" dirty="0" smtClean="0"/>
              <a:t>á</a:t>
            </a:r>
            <a:r>
              <a:rPr lang="en-US" sz="1600" dirty="0" smtClean="0"/>
              <a:t>n</a:t>
            </a:r>
            <a:r>
              <a:rPr lang="cs-CZ" sz="1600" dirty="0" smtClean="0"/>
              <a:t>ě)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tvo</a:t>
            </a:r>
            <a:r>
              <a:rPr lang="cs-CZ" sz="1600" dirty="0" smtClean="0"/>
              <a:t>ří</a:t>
            </a:r>
            <a:r>
              <a:rPr lang="en-US" sz="1600" dirty="0" smtClean="0"/>
              <a:t> </a:t>
            </a:r>
            <a:r>
              <a:rPr lang="en-US" sz="1600" dirty="0" err="1" smtClean="0"/>
              <a:t>kan</a:t>
            </a:r>
            <a:r>
              <a:rPr lang="cs-CZ" sz="1600" dirty="0" smtClean="0"/>
              <a:t>á</a:t>
            </a:r>
            <a:r>
              <a:rPr lang="en-US" sz="1600" dirty="0" smtClean="0"/>
              <a:t>l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na</a:t>
            </a:r>
            <a:r>
              <a:rPr lang="en-US" sz="1600" dirty="0" smtClean="0"/>
              <a:t> </a:t>
            </a:r>
            <a:r>
              <a:rPr lang="en-US" sz="1600" dirty="0" smtClean="0"/>
              <a:t>n</a:t>
            </a:r>
            <a:r>
              <a:rPr lang="cs-CZ" sz="1600" dirty="0" smtClean="0"/>
              <a:t>ě</a:t>
            </a:r>
            <a:r>
              <a:rPr lang="en-US" sz="1600" dirty="0" smtClean="0"/>
              <a:t>j </a:t>
            </a:r>
            <a:r>
              <a:rPr lang="en-US" sz="1600" dirty="0" smtClean="0"/>
              <a:t>p</a:t>
            </a:r>
            <a:r>
              <a:rPr lang="cs-CZ" sz="1600" dirty="0" smtClean="0"/>
              <a:t>ří</a:t>
            </a:r>
            <a:r>
              <a:rPr lang="en-US" sz="1600" dirty="0" err="1" smtClean="0"/>
              <a:t>mo</a:t>
            </a:r>
            <a:r>
              <a:rPr lang="en-US" sz="1600" dirty="0" smtClean="0"/>
              <a:t> </a:t>
            </a:r>
            <a:r>
              <a:rPr lang="en-US" sz="1600" dirty="0" err="1" smtClean="0"/>
              <a:t>nav</a:t>
            </a:r>
            <a:r>
              <a:rPr lang="cs-CZ" sz="1600" dirty="0" err="1" smtClean="0"/>
              <a:t>áž</a:t>
            </a:r>
            <a:r>
              <a:rPr lang="en-US" sz="1600" dirty="0" smtClean="0"/>
              <a:t>e </a:t>
            </a:r>
            <a:r>
              <a:rPr lang="en-US" sz="1600" dirty="0" err="1"/>
              <a:t>ribozom</a:t>
            </a:r>
            <a:r>
              <a:rPr lang="en-US" sz="1600" dirty="0"/>
              <a:t> (</a:t>
            </a:r>
            <a:r>
              <a:rPr lang="en-US" sz="1600" dirty="0" err="1" smtClean="0"/>
              <a:t>membr</a:t>
            </a:r>
            <a:r>
              <a:rPr lang="cs-CZ" sz="1600" dirty="0" smtClean="0"/>
              <a:t>á</a:t>
            </a:r>
            <a:r>
              <a:rPr lang="en-US" sz="1600" dirty="0" err="1" smtClean="0"/>
              <a:t>nov</a:t>
            </a:r>
            <a:r>
              <a:rPr lang="cs-CZ" sz="1600" dirty="0" smtClean="0"/>
              <a:t>é</a:t>
            </a:r>
            <a:r>
              <a:rPr lang="en-US" sz="1600" dirty="0" smtClean="0"/>
              <a:t> </a:t>
            </a:r>
            <a:r>
              <a:rPr lang="en-US" sz="1600" dirty="0" err="1" smtClean="0"/>
              <a:t>proteiny</a:t>
            </a:r>
            <a:r>
              <a:rPr lang="en-US" sz="1600" dirty="0" smtClean="0"/>
              <a:t> </a:t>
            </a:r>
            <a:r>
              <a:rPr lang="en-US" sz="1600" dirty="0" err="1"/>
              <a:t>jsou</a:t>
            </a:r>
            <a:r>
              <a:rPr lang="en-US" sz="1600" dirty="0"/>
              <a:t> </a:t>
            </a:r>
            <a:r>
              <a:rPr lang="en-US" sz="1600" dirty="0" smtClean="0"/>
              <a:t>p</a:t>
            </a:r>
            <a:r>
              <a:rPr lang="cs-CZ" sz="1600" dirty="0" smtClean="0"/>
              <a:t>ří</a:t>
            </a:r>
            <a:r>
              <a:rPr lang="en-US" sz="1600" dirty="0" err="1" smtClean="0"/>
              <a:t>mo</a:t>
            </a:r>
            <a:r>
              <a:rPr lang="en-US" sz="1600" dirty="0" smtClean="0"/>
              <a:t> </a:t>
            </a:r>
            <a:r>
              <a:rPr lang="en-US" sz="1600" dirty="0" err="1" smtClean="0"/>
              <a:t>zabudovány</a:t>
            </a:r>
            <a:r>
              <a:rPr lang="en-US" sz="1600" dirty="0" smtClean="0"/>
              <a:t>)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nebo</a:t>
            </a:r>
            <a:r>
              <a:rPr lang="en-US" sz="1600" dirty="0" smtClean="0"/>
              <a:t> </a:t>
            </a:r>
            <a:r>
              <a:rPr lang="cs-CZ" sz="1600" dirty="0" smtClean="0"/>
              <a:t>se </a:t>
            </a:r>
            <a:r>
              <a:rPr lang="en-US" sz="1600" dirty="0" err="1" smtClean="0"/>
              <a:t>na</a:t>
            </a:r>
            <a:r>
              <a:rPr lang="en-US" sz="1600" dirty="0" smtClean="0"/>
              <a:t> </a:t>
            </a:r>
            <a:r>
              <a:rPr lang="en-US" sz="1600" dirty="0" err="1" smtClean="0"/>
              <a:t>translokon</a:t>
            </a:r>
            <a:r>
              <a:rPr lang="en-US" sz="1600" dirty="0" smtClean="0"/>
              <a:t> </a:t>
            </a:r>
            <a:r>
              <a:rPr lang="en-US" sz="1600" dirty="0" err="1" smtClean="0"/>
              <a:t>nav</a:t>
            </a:r>
            <a:r>
              <a:rPr lang="cs-CZ" sz="1600" dirty="0" err="1" smtClean="0"/>
              <a:t>áž</a:t>
            </a:r>
            <a:r>
              <a:rPr lang="en-US" sz="1600" dirty="0" smtClean="0"/>
              <a:t>e p</a:t>
            </a:r>
            <a:r>
              <a:rPr lang="cs-CZ" sz="1600" dirty="0" smtClean="0"/>
              <a:t>ří</a:t>
            </a:r>
            <a:r>
              <a:rPr lang="en-US" sz="1600" dirty="0" err="1" smtClean="0"/>
              <a:t>mo</a:t>
            </a:r>
            <a:r>
              <a:rPr lang="en-US" sz="1600" dirty="0" smtClean="0"/>
              <a:t> </a:t>
            </a:r>
            <a:r>
              <a:rPr lang="cs-CZ" sz="1600" dirty="0" smtClean="0"/>
              <a:t>na </a:t>
            </a:r>
            <a:r>
              <a:rPr lang="en-US" sz="1600" dirty="0" smtClean="0"/>
              <a:t>protein </a:t>
            </a:r>
            <a:r>
              <a:rPr lang="en-US" sz="1600" dirty="0"/>
              <a:t>- </a:t>
            </a:r>
            <a:r>
              <a:rPr lang="en-US" sz="1600" dirty="0" err="1"/>
              <a:t>translokon</a:t>
            </a:r>
            <a:r>
              <a:rPr lang="en-US" sz="1600" dirty="0"/>
              <a:t> </a:t>
            </a:r>
            <a:r>
              <a:rPr lang="en-US" sz="1600" dirty="0" err="1"/>
              <a:t>pak</a:t>
            </a:r>
            <a:r>
              <a:rPr lang="en-US" sz="1600" dirty="0"/>
              <a:t> </a:t>
            </a:r>
            <a:r>
              <a:rPr lang="en-US" sz="1600" dirty="0" err="1" smtClean="0"/>
              <a:t>rozhodne</a:t>
            </a:r>
            <a:r>
              <a:rPr lang="cs-CZ" sz="1600" dirty="0" smtClean="0"/>
              <a:t>,</a:t>
            </a:r>
            <a:r>
              <a:rPr lang="en-US" sz="1600" dirty="0" smtClean="0"/>
              <a:t> </a:t>
            </a:r>
            <a:r>
              <a:rPr lang="en-US" sz="1600" dirty="0" err="1"/>
              <a:t>jestli</a:t>
            </a:r>
            <a:r>
              <a:rPr lang="en-US" sz="1600" dirty="0"/>
              <a:t> se protein </a:t>
            </a:r>
            <a:r>
              <a:rPr lang="en-US" sz="1600" dirty="0" err="1"/>
              <a:t>dostane</a:t>
            </a:r>
            <a:r>
              <a:rPr lang="en-US" sz="1600" dirty="0"/>
              <a:t> </a:t>
            </a:r>
            <a:r>
              <a:rPr lang="en-US" sz="1600" dirty="0" err="1"/>
              <a:t>ven</a:t>
            </a:r>
            <a:r>
              <a:rPr lang="en-US" sz="1600" dirty="0"/>
              <a:t> </a:t>
            </a:r>
            <a:r>
              <a:rPr lang="en-US" sz="1600" dirty="0" err="1"/>
              <a:t>nebo</a:t>
            </a:r>
            <a:r>
              <a:rPr lang="en-US" sz="1600" dirty="0"/>
              <a:t> </a:t>
            </a:r>
            <a:r>
              <a:rPr lang="en-US" sz="1600" dirty="0" smtClean="0"/>
              <a:t>z</a:t>
            </a:r>
            <a:r>
              <a:rPr lang="cs-CZ" sz="1600" dirty="0" smtClean="0"/>
              <a:t>ů</a:t>
            </a:r>
            <a:r>
              <a:rPr lang="en-US" sz="1600" dirty="0" err="1" smtClean="0"/>
              <a:t>stane</a:t>
            </a:r>
            <a:r>
              <a:rPr lang="en-US" sz="1600" dirty="0" smtClean="0"/>
              <a:t> </a:t>
            </a:r>
            <a:r>
              <a:rPr lang="en-US" sz="1600" dirty="0"/>
              <a:t>v </a:t>
            </a:r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err="1" smtClean="0"/>
              <a:t>ce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60113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302765" y="2606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 err="1"/>
              <a:t>Zvláštnosti</a:t>
            </a:r>
            <a:r>
              <a:rPr lang="en-GB" b="1" dirty="0"/>
              <a:t> </a:t>
            </a:r>
            <a:r>
              <a:rPr lang="en-GB" b="1" dirty="0" err="1"/>
              <a:t>genomu</a:t>
            </a:r>
            <a:r>
              <a:rPr lang="en-GB" b="1" dirty="0"/>
              <a:t> </a:t>
            </a:r>
            <a:r>
              <a:rPr lang="en-GB" b="1" dirty="0" err="1"/>
              <a:t>některých</a:t>
            </a:r>
            <a:r>
              <a:rPr lang="en-GB" b="1" dirty="0"/>
              <a:t> </a:t>
            </a:r>
            <a:r>
              <a:rPr lang="en-GB" b="1" dirty="0" err="1" smtClean="0"/>
              <a:t>bakterií</a:t>
            </a:r>
            <a:endParaRPr lang="en-GB" b="1" dirty="0"/>
          </a:p>
        </p:txBody>
      </p:sp>
      <p:sp>
        <p:nvSpPr>
          <p:cNvPr id="3" name="Obdélník 2"/>
          <p:cNvSpPr/>
          <p:nvPr/>
        </p:nvSpPr>
        <p:spPr>
          <a:xfrm>
            <a:off x="251520" y="764704"/>
            <a:ext cx="84969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i="1" dirty="0" err="1" smtClean="0"/>
              <a:t>Deinococcus</a:t>
            </a:r>
            <a:r>
              <a:rPr lang="cs-CZ" sz="1600" b="1" i="1" dirty="0"/>
              <a:t> </a:t>
            </a:r>
            <a:r>
              <a:rPr lang="en-GB" sz="1600" b="1" i="1" dirty="0" err="1" smtClean="0"/>
              <a:t>radiodurans</a:t>
            </a:r>
            <a:endParaRPr lang="en-GB" sz="1600" b="1" i="1" dirty="0"/>
          </a:p>
          <a:p>
            <a:r>
              <a:rPr lang="en-GB" sz="1600" dirty="0"/>
              <a:t>• </a:t>
            </a:r>
            <a:r>
              <a:rPr lang="en-GB" sz="1600" dirty="0" smtClean="0"/>
              <a:t>1956 </a:t>
            </a:r>
            <a:r>
              <a:rPr lang="en-GB" sz="1600" dirty="0"/>
              <a:t>(Arthur W. Anderson) – </a:t>
            </a:r>
            <a:r>
              <a:rPr lang="en-GB" sz="1600" dirty="0" err="1"/>
              <a:t>maso</a:t>
            </a:r>
            <a:r>
              <a:rPr lang="en-GB" sz="1600" dirty="0"/>
              <a:t> </a:t>
            </a:r>
            <a:r>
              <a:rPr lang="en-GB" sz="1600" dirty="0" err="1"/>
              <a:t>po</a:t>
            </a:r>
            <a:r>
              <a:rPr lang="en-GB" sz="1600" dirty="0"/>
              <a:t> </a:t>
            </a:r>
            <a:r>
              <a:rPr lang="en-GB" sz="1600" dirty="0" err="1"/>
              <a:t>radiaci</a:t>
            </a:r>
            <a:r>
              <a:rPr lang="en-GB" sz="1600" dirty="0"/>
              <a:t>...</a:t>
            </a:r>
          </a:p>
          <a:p>
            <a:r>
              <a:rPr lang="en-GB" sz="1600" dirty="0"/>
              <a:t>• </a:t>
            </a:r>
            <a:r>
              <a:rPr lang="cs-CZ" sz="1600" dirty="0" err="1"/>
              <a:t>p</a:t>
            </a:r>
            <a:r>
              <a:rPr lang="en-GB" sz="1600" dirty="0" err="1" smtClean="0"/>
              <a:t>řežil</a:t>
            </a:r>
            <a:r>
              <a:rPr lang="en-GB" sz="1600" dirty="0" smtClean="0"/>
              <a:t> </a:t>
            </a:r>
            <a:r>
              <a:rPr lang="en-GB" sz="1600" dirty="0" err="1"/>
              <a:t>radiaci</a:t>
            </a:r>
            <a:r>
              <a:rPr lang="en-GB" sz="1600" dirty="0"/>
              <a:t>, </a:t>
            </a:r>
            <a:r>
              <a:rPr lang="en-GB" sz="1600" dirty="0" err="1"/>
              <a:t>která</a:t>
            </a:r>
            <a:r>
              <a:rPr lang="en-GB" sz="1600" dirty="0"/>
              <a:t> je 3000x </a:t>
            </a:r>
            <a:r>
              <a:rPr lang="en-GB" sz="1600" dirty="0" err="1"/>
              <a:t>silnějš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</a:t>
            </a:r>
            <a:r>
              <a:rPr lang="en-GB" sz="1600" dirty="0" err="1"/>
              <a:t>hodnota</a:t>
            </a:r>
            <a:r>
              <a:rPr lang="en-GB" sz="1600" dirty="0"/>
              <a:t>, </a:t>
            </a:r>
            <a:r>
              <a:rPr lang="en-GB" sz="1600" dirty="0" err="1"/>
              <a:t>která</a:t>
            </a:r>
            <a:r>
              <a:rPr lang="en-GB" sz="1600" dirty="0"/>
              <a:t> </a:t>
            </a:r>
            <a:r>
              <a:rPr lang="en-GB" sz="1600" dirty="0" smtClean="0"/>
              <a:t>by</a:t>
            </a:r>
            <a:r>
              <a:rPr lang="cs-CZ" sz="1600" dirty="0" smtClean="0"/>
              <a:t> </a:t>
            </a:r>
            <a:r>
              <a:rPr lang="en-GB" sz="1600" dirty="0" err="1" smtClean="0"/>
              <a:t>usmrtila</a:t>
            </a:r>
            <a:r>
              <a:rPr lang="en-GB" sz="1600" dirty="0" smtClean="0"/>
              <a:t> </a:t>
            </a:r>
            <a:r>
              <a:rPr lang="en-GB" sz="1600" dirty="0" err="1"/>
              <a:t>člověka</a:t>
            </a:r>
            <a:endParaRPr lang="en-GB" sz="1600" dirty="0"/>
          </a:p>
          <a:p>
            <a:r>
              <a:rPr lang="en-GB" sz="1600" dirty="0"/>
              <a:t>• </a:t>
            </a:r>
            <a:r>
              <a:rPr lang="cs-CZ" sz="1600" dirty="0" err="1"/>
              <a:t>i</a:t>
            </a:r>
            <a:r>
              <a:rPr lang="en-GB" sz="1600" dirty="0" err="1" smtClean="0"/>
              <a:t>onizující</a:t>
            </a:r>
            <a:r>
              <a:rPr lang="en-GB" sz="1600" dirty="0" smtClean="0"/>
              <a:t> </a:t>
            </a:r>
            <a:r>
              <a:rPr lang="en-GB" sz="1600" dirty="0" err="1"/>
              <a:t>záření</a:t>
            </a:r>
            <a:r>
              <a:rPr lang="en-GB" sz="1600" dirty="0"/>
              <a:t> – </a:t>
            </a:r>
            <a:r>
              <a:rPr lang="en-GB" sz="1600" dirty="0" err="1"/>
              <a:t>zlomy</a:t>
            </a:r>
            <a:r>
              <a:rPr lang="en-GB" sz="1600" dirty="0"/>
              <a:t> </a:t>
            </a:r>
            <a:r>
              <a:rPr lang="en-GB" sz="1600" dirty="0" err="1"/>
              <a:t>obou</a:t>
            </a:r>
            <a:r>
              <a:rPr lang="en-GB" sz="1600" dirty="0"/>
              <a:t> </a:t>
            </a:r>
            <a:r>
              <a:rPr lang="en-GB" sz="1600" dirty="0" err="1"/>
              <a:t>řetězců</a:t>
            </a:r>
            <a:r>
              <a:rPr lang="en-GB" sz="1600" dirty="0"/>
              <a:t> </a:t>
            </a:r>
            <a:r>
              <a:rPr lang="en-GB" sz="1600" dirty="0" smtClean="0"/>
              <a:t>NK</a:t>
            </a:r>
            <a:r>
              <a:rPr lang="cs-CZ" sz="1600" dirty="0" smtClean="0"/>
              <a:t> -</a:t>
            </a:r>
            <a:r>
              <a:rPr lang="en-US" sz="1600" dirty="0" smtClean="0"/>
              <a:t>m</a:t>
            </a:r>
            <a:r>
              <a:rPr lang="cs-CZ" sz="1600" dirty="0" smtClean="0"/>
              <a:t>á</a:t>
            </a:r>
            <a:r>
              <a:rPr lang="en-US" sz="1600" dirty="0" smtClean="0"/>
              <a:t> </a:t>
            </a:r>
            <a:r>
              <a:rPr lang="en-US" sz="1600" dirty="0" err="1" smtClean="0"/>
              <a:t>repar</a:t>
            </a:r>
            <a:r>
              <a:rPr lang="cs-CZ" sz="1600" dirty="0" err="1" smtClean="0"/>
              <a:t>ační</a:t>
            </a:r>
            <a:r>
              <a:rPr lang="en-US" sz="1600" dirty="0" smtClean="0"/>
              <a:t> </a:t>
            </a:r>
            <a:r>
              <a:rPr lang="en-US" sz="1600" dirty="0" err="1"/>
              <a:t>mechanizmy</a:t>
            </a:r>
            <a:r>
              <a:rPr lang="en-US" sz="1600" dirty="0"/>
              <a:t> a DNA </a:t>
            </a:r>
            <a:r>
              <a:rPr lang="en-US" sz="1600" dirty="0" err="1"/>
              <a:t>si</a:t>
            </a:r>
            <a:r>
              <a:rPr lang="en-US" sz="1600" dirty="0"/>
              <a:t> </a:t>
            </a:r>
            <a:r>
              <a:rPr lang="en-US" sz="1600" dirty="0" err="1"/>
              <a:t>opraví</a:t>
            </a:r>
            <a:r>
              <a:rPr lang="en-US" sz="1600" dirty="0" smtClean="0"/>
              <a:t>!!</a:t>
            </a:r>
            <a:r>
              <a:rPr lang="cs-CZ" sz="1600" dirty="0" smtClean="0"/>
              <a:t>!</a:t>
            </a:r>
            <a:endParaRPr lang="en-US" sz="1600" dirty="0"/>
          </a:p>
          <a:p>
            <a:r>
              <a:rPr lang="en-GB" sz="1600" dirty="0" smtClean="0"/>
              <a:t>• </a:t>
            </a:r>
            <a:r>
              <a:rPr lang="en-GB" sz="1600" dirty="0"/>
              <a:t>2 </a:t>
            </a:r>
            <a:r>
              <a:rPr lang="en-GB" sz="1600" dirty="0" err="1"/>
              <a:t>lineární</a:t>
            </a:r>
            <a:r>
              <a:rPr lang="en-GB" sz="1600" dirty="0"/>
              <a:t> </a:t>
            </a:r>
            <a:r>
              <a:rPr lang="en-GB" sz="1600" dirty="0" err="1"/>
              <a:t>chromozomy</a:t>
            </a:r>
            <a:r>
              <a:rPr lang="en-GB" sz="1600" dirty="0"/>
              <a:t>, </a:t>
            </a:r>
            <a:r>
              <a:rPr lang="en-GB" sz="1600" dirty="0" err="1"/>
              <a:t>megaplazmid</a:t>
            </a:r>
            <a:r>
              <a:rPr lang="en-GB" sz="1600" dirty="0"/>
              <a:t> a </a:t>
            </a:r>
            <a:r>
              <a:rPr lang="en-GB" sz="1600" dirty="0" err="1"/>
              <a:t>malý</a:t>
            </a:r>
            <a:r>
              <a:rPr lang="en-GB" sz="1600" dirty="0"/>
              <a:t> </a:t>
            </a:r>
            <a:r>
              <a:rPr lang="en-GB" sz="1600" dirty="0" err="1" smtClean="0"/>
              <a:t>plazmid</a:t>
            </a:r>
            <a:endParaRPr lang="en-GB" sz="1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085184"/>
            <a:ext cx="681037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429" y="2697038"/>
            <a:ext cx="23800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2697038"/>
            <a:ext cx="2807743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691680" y="6381328"/>
            <a:ext cx="5958408" cy="27699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cs-CZ" sz="1200" dirty="0"/>
              <a:t>http://www.genomenewsnetwork.org/articles/07_02/deinococcus.shtml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29" y="2697038"/>
            <a:ext cx="2619375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1303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635004" y="90140"/>
            <a:ext cx="40900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err="1" smtClean="0"/>
              <a:t>Epulopiscium</a:t>
            </a:r>
            <a:r>
              <a:rPr lang="cs-CZ" sz="1600" b="1" dirty="0" smtClean="0"/>
              <a:t> - v</a:t>
            </a:r>
            <a:r>
              <a:rPr lang="en-GB" sz="1600" b="1" dirty="0" err="1" smtClean="0"/>
              <a:t>ýjimka</a:t>
            </a:r>
            <a:r>
              <a:rPr lang="en-GB" sz="1600" b="1" dirty="0" smtClean="0"/>
              <a:t> </a:t>
            </a:r>
            <a:r>
              <a:rPr lang="en-GB" sz="1600" b="1" dirty="0"/>
              <a:t>v </a:t>
            </a:r>
            <a:r>
              <a:rPr lang="en-GB" sz="1600" b="1" dirty="0" err="1"/>
              <a:t>asexuální</a:t>
            </a:r>
            <a:r>
              <a:rPr lang="en-GB" sz="1600" b="1" dirty="0"/>
              <a:t> </a:t>
            </a:r>
            <a:r>
              <a:rPr lang="en-GB" sz="1600" b="1" dirty="0" err="1"/>
              <a:t>reprodukci</a:t>
            </a:r>
            <a:endParaRPr lang="en-GB" sz="16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357" y="1052736"/>
            <a:ext cx="4257675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89431"/>
            <a:ext cx="4143375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797152"/>
            <a:ext cx="1743075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509120"/>
            <a:ext cx="2962275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78932" y="105273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n</a:t>
            </a:r>
            <a:r>
              <a:rPr lang="pl-PL" sz="1600" dirty="0" smtClean="0"/>
              <a:t>ejdelší známá </a:t>
            </a:r>
            <a:r>
              <a:rPr lang="pl-PL" sz="1600" dirty="0" smtClean="0"/>
              <a:t>bakterie, </a:t>
            </a:r>
            <a:r>
              <a:rPr lang="en-GB" sz="1600" dirty="0" err="1" smtClean="0"/>
              <a:t>delší</a:t>
            </a:r>
            <a:r>
              <a:rPr lang="en-GB" sz="1600" dirty="0" smtClean="0"/>
              <a:t> </a:t>
            </a:r>
            <a:r>
              <a:rPr lang="en-GB" sz="1600" dirty="0" err="1"/>
              <a:t>než</a:t>
            </a:r>
            <a:r>
              <a:rPr lang="en-GB" sz="1600" dirty="0"/>
              <a:t> 0,5 mm!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s</a:t>
            </a:r>
            <a:r>
              <a:rPr lang="en-GB" sz="1600" dirty="0" err="1" smtClean="0"/>
              <a:t>třevní</a:t>
            </a:r>
            <a:r>
              <a:rPr lang="en-GB" sz="1600" dirty="0" smtClean="0"/>
              <a:t> </a:t>
            </a:r>
            <a:r>
              <a:rPr lang="en-GB" sz="1600" dirty="0" err="1"/>
              <a:t>symbionti</a:t>
            </a:r>
            <a:r>
              <a:rPr lang="en-GB" sz="1600" dirty="0"/>
              <a:t> </a:t>
            </a:r>
            <a:r>
              <a:rPr lang="en-GB" sz="1600" dirty="0" err="1"/>
              <a:t>rybek</a:t>
            </a:r>
            <a:r>
              <a:rPr lang="en-GB" sz="1600" dirty="0"/>
              <a:t> </a:t>
            </a:r>
            <a:r>
              <a:rPr lang="en-GB" sz="1600" i="1" dirty="0" smtClean="0"/>
              <a:t>Acanthuridae</a:t>
            </a:r>
            <a:r>
              <a:rPr lang="cs-CZ" sz="1600" dirty="0" smtClean="0"/>
              <a:t> (</a:t>
            </a:r>
            <a:r>
              <a:rPr lang="cs-CZ" sz="1600" dirty="0" err="1" smtClean="0"/>
              <a:t>bodlok</a:t>
            </a:r>
            <a:r>
              <a:rPr lang="cs-CZ" sz="16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polyploidie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uvnitř</a:t>
            </a:r>
            <a:r>
              <a:rPr lang="en-US" sz="1600" dirty="0" smtClean="0"/>
              <a:t> </a:t>
            </a:r>
            <a:r>
              <a:rPr lang="cs-CZ" sz="1600" dirty="0" smtClean="0"/>
              <a:t>bakterie se </a:t>
            </a:r>
            <a:r>
              <a:rPr lang="en-US" sz="1600" dirty="0" err="1" smtClean="0"/>
              <a:t>vytvoří</a:t>
            </a:r>
            <a:r>
              <a:rPr lang="en-US" sz="1600" dirty="0" smtClean="0"/>
              <a:t> </a:t>
            </a:r>
            <a:r>
              <a:rPr lang="en-US" sz="1600" dirty="0" err="1"/>
              <a:t>až</a:t>
            </a:r>
            <a:r>
              <a:rPr lang="en-US" sz="1600" dirty="0"/>
              <a:t> 12 </a:t>
            </a:r>
            <a:r>
              <a:rPr lang="en-US" sz="1600" dirty="0" err="1"/>
              <a:t>spor</a:t>
            </a:r>
            <a:r>
              <a:rPr lang="en-US" sz="1600" dirty="0" smtClean="0"/>
              <a:t>!!</a:t>
            </a:r>
            <a:r>
              <a:rPr lang="cs-CZ" sz="1600" dirty="0" smtClean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dozrají</a:t>
            </a:r>
            <a:r>
              <a:rPr lang="en-US" sz="1600" dirty="0" smtClean="0"/>
              <a:t>-</a:t>
            </a:r>
            <a:r>
              <a:rPr lang="en-US" sz="1600" dirty="0"/>
              <a:t>-&gt;</a:t>
            </a:r>
            <a:r>
              <a:rPr lang="en-US" sz="1600" dirty="0" err="1"/>
              <a:t>lýze</a:t>
            </a:r>
            <a:r>
              <a:rPr lang="en-US" sz="1600" dirty="0"/>
              <a:t> </a:t>
            </a:r>
            <a:r>
              <a:rPr lang="en-US" sz="1600" dirty="0" err="1"/>
              <a:t>bunky</a:t>
            </a:r>
            <a:r>
              <a:rPr lang="en-US" sz="1600" dirty="0"/>
              <a:t>--&gt;</a:t>
            </a:r>
            <a:r>
              <a:rPr lang="en-US" sz="1600" dirty="0" err="1"/>
              <a:t>spory</a:t>
            </a:r>
            <a:r>
              <a:rPr lang="en-US" sz="1600" dirty="0"/>
              <a:t> </a:t>
            </a:r>
            <a:r>
              <a:rPr lang="en-US" sz="1600" dirty="0" err="1"/>
              <a:t>jsou</a:t>
            </a:r>
            <a:r>
              <a:rPr lang="en-US" sz="1600" dirty="0"/>
              <a:t> </a:t>
            </a:r>
            <a:r>
              <a:rPr lang="en-US" sz="1600" dirty="0" err="1"/>
              <a:t>aktivní</a:t>
            </a:r>
            <a:r>
              <a:rPr lang="en-US" sz="1600" dirty="0" smtClean="0"/>
              <a:t>!!</a:t>
            </a:r>
            <a:r>
              <a:rPr lang="cs-CZ" sz="1600" dirty="0" smtClean="0"/>
              <a:t>!</a:t>
            </a:r>
          </a:p>
          <a:p>
            <a:r>
              <a:rPr lang="cs-CZ" sz="1600" dirty="0" smtClean="0"/>
              <a:t>        </a:t>
            </a:r>
            <a:r>
              <a:rPr lang="en-US" sz="1600" dirty="0" smtClean="0"/>
              <a:t>(</a:t>
            </a:r>
            <a:r>
              <a:rPr lang="en-US" sz="1600" dirty="0"/>
              <a:t>ne </a:t>
            </a:r>
            <a:r>
              <a:rPr lang="en-US" sz="1600" dirty="0" err="1"/>
              <a:t>dormantní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31039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0648"/>
            <a:ext cx="71287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i="1" dirty="0" err="1"/>
              <a:t>Azotobacter</a:t>
            </a:r>
            <a:r>
              <a:rPr lang="en-GB" sz="1600" b="1" i="1" dirty="0"/>
              <a:t> </a:t>
            </a:r>
            <a:r>
              <a:rPr lang="en-GB" sz="1600" b="1" i="1" dirty="0" err="1" smtClean="0"/>
              <a:t>vinelandii</a:t>
            </a:r>
            <a:endParaRPr lang="cs-CZ" sz="1600" b="1" i="1" dirty="0" smtClean="0"/>
          </a:p>
          <a:p>
            <a:endParaRPr lang="en-GB" sz="1600" b="1" i="1" dirty="0"/>
          </a:p>
          <a:p>
            <a:r>
              <a:rPr lang="en-GB" sz="1600" dirty="0"/>
              <a:t>• </a:t>
            </a:r>
            <a:r>
              <a:rPr lang="en-GB" sz="1600" dirty="0" err="1"/>
              <a:t>Schopen</a:t>
            </a:r>
            <a:r>
              <a:rPr lang="en-GB" sz="1600" dirty="0"/>
              <a:t> </a:t>
            </a:r>
            <a:r>
              <a:rPr lang="en-GB" sz="1600" dirty="0" err="1"/>
              <a:t>fixace</a:t>
            </a:r>
            <a:r>
              <a:rPr lang="en-GB" sz="1600" dirty="0"/>
              <a:t> </a:t>
            </a:r>
            <a:r>
              <a:rPr lang="en-GB" sz="1600" dirty="0" err="1"/>
              <a:t>dusíku</a:t>
            </a:r>
            <a:endParaRPr lang="en-GB" sz="1600" dirty="0"/>
          </a:p>
          <a:p>
            <a:r>
              <a:rPr lang="en-GB" sz="1600" dirty="0"/>
              <a:t>• </a:t>
            </a:r>
            <a:r>
              <a:rPr lang="en-GB" sz="1600" dirty="0" err="1"/>
              <a:t>Metabolizuje</a:t>
            </a:r>
            <a:r>
              <a:rPr lang="en-GB" sz="1600" dirty="0"/>
              <a:t> </a:t>
            </a:r>
            <a:r>
              <a:rPr lang="en-GB" sz="1600" dirty="0" err="1"/>
              <a:t>mnoho</a:t>
            </a:r>
            <a:r>
              <a:rPr lang="en-GB" sz="1600" dirty="0"/>
              <a:t> </a:t>
            </a:r>
            <a:r>
              <a:rPr lang="en-GB" sz="1600" dirty="0" err="1"/>
              <a:t>uhlovodíků</a:t>
            </a:r>
            <a:r>
              <a:rPr lang="en-GB" sz="1600" dirty="0"/>
              <a:t>, </a:t>
            </a:r>
            <a:r>
              <a:rPr lang="en-GB" sz="1600" dirty="0" err="1"/>
              <a:t>org.kys</a:t>
            </a:r>
            <a:r>
              <a:rPr lang="en-GB" sz="1600" dirty="0"/>
              <a:t> a </a:t>
            </a:r>
            <a:r>
              <a:rPr lang="en-GB" sz="1600" dirty="0" err="1"/>
              <a:t>alkoholů</a:t>
            </a:r>
            <a:endParaRPr lang="en-GB" sz="1600" dirty="0"/>
          </a:p>
          <a:p>
            <a:r>
              <a:rPr lang="en-GB" sz="1600" dirty="0"/>
              <a:t>• </a:t>
            </a:r>
            <a:r>
              <a:rPr lang="en-GB" sz="1600" dirty="0" err="1"/>
              <a:t>Počet</a:t>
            </a:r>
            <a:r>
              <a:rPr lang="en-GB" sz="1600" dirty="0"/>
              <a:t> </a:t>
            </a:r>
            <a:r>
              <a:rPr lang="en-GB" sz="1600" dirty="0" err="1"/>
              <a:t>chromozomů</a:t>
            </a:r>
            <a:r>
              <a:rPr lang="en-GB" sz="1600" dirty="0"/>
              <a:t> </a:t>
            </a:r>
            <a:r>
              <a:rPr lang="en-GB" sz="1600" dirty="0" err="1"/>
              <a:t>závisí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fázi</a:t>
            </a:r>
            <a:r>
              <a:rPr lang="en-GB" sz="1600" dirty="0"/>
              <a:t> </a:t>
            </a:r>
            <a:r>
              <a:rPr lang="en-GB" sz="1600" dirty="0" err="1"/>
              <a:t>buněčného</a:t>
            </a:r>
            <a:r>
              <a:rPr lang="en-GB" sz="1600" dirty="0"/>
              <a:t> </a:t>
            </a:r>
            <a:r>
              <a:rPr lang="en-GB" sz="1600" dirty="0" err="1"/>
              <a:t>cyklu</a:t>
            </a:r>
            <a:endParaRPr lang="en-GB" sz="1600" dirty="0"/>
          </a:p>
          <a:p>
            <a:r>
              <a:rPr lang="en-GB" sz="1600" dirty="0"/>
              <a:t>• </a:t>
            </a:r>
            <a:r>
              <a:rPr lang="en-GB" sz="1600" dirty="0" err="1"/>
              <a:t>Exponenciální</a:t>
            </a:r>
            <a:r>
              <a:rPr lang="en-GB" sz="1600" dirty="0"/>
              <a:t> </a:t>
            </a:r>
            <a:r>
              <a:rPr lang="en-GB" sz="1600" dirty="0" err="1"/>
              <a:t>fáze</a:t>
            </a:r>
            <a:r>
              <a:rPr lang="en-GB" sz="1600" dirty="0"/>
              <a:t>: 2-4 </a:t>
            </a:r>
            <a:r>
              <a:rPr lang="en-GB" sz="1600" dirty="0" err="1"/>
              <a:t>kopie</a:t>
            </a:r>
            <a:endParaRPr lang="en-GB" sz="1600" dirty="0"/>
          </a:p>
          <a:p>
            <a:r>
              <a:rPr lang="en-GB" sz="1600" dirty="0"/>
              <a:t>• </a:t>
            </a:r>
            <a:r>
              <a:rPr lang="en-GB" sz="1600" dirty="0" err="1"/>
              <a:t>Stacionární</a:t>
            </a:r>
            <a:r>
              <a:rPr lang="en-GB" sz="1600" dirty="0"/>
              <a:t> </a:t>
            </a:r>
            <a:r>
              <a:rPr lang="en-GB" sz="1600" dirty="0" err="1"/>
              <a:t>fáze</a:t>
            </a:r>
            <a:r>
              <a:rPr lang="en-GB" sz="1600" dirty="0"/>
              <a:t> – </a:t>
            </a:r>
            <a:r>
              <a:rPr lang="en-GB" sz="1600" dirty="0" smtClean="0"/>
              <a:t>50-100</a:t>
            </a:r>
            <a:endParaRPr lang="en-GB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730211"/>
            <a:ext cx="6308471" cy="338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2213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0648"/>
            <a:ext cx="59046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i="1" dirty="0" err="1" smtClean="0"/>
              <a:t>Buchnera</a:t>
            </a:r>
            <a:r>
              <a:rPr lang="en-GB" sz="1600" b="1" i="1" dirty="0" smtClean="0"/>
              <a:t> </a:t>
            </a:r>
            <a:r>
              <a:rPr lang="en-GB" sz="1600" b="1" dirty="0" smtClean="0"/>
              <a:t>spp.</a:t>
            </a:r>
          </a:p>
          <a:p>
            <a:r>
              <a:rPr lang="en-GB" sz="1600" dirty="0" smtClean="0"/>
              <a:t>• </a:t>
            </a:r>
            <a:r>
              <a:rPr lang="en-GB" sz="1600" dirty="0" err="1" smtClean="0"/>
              <a:t>Vnitrobuněční</a:t>
            </a:r>
            <a:r>
              <a:rPr lang="en-GB" sz="1600" dirty="0" smtClean="0"/>
              <a:t> </a:t>
            </a:r>
            <a:r>
              <a:rPr lang="en-GB" sz="1600" dirty="0" err="1" smtClean="0"/>
              <a:t>symbionti</a:t>
            </a:r>
            <a:r>
              <a:rPr lang="en-GB" sz="1600" dirty="0" smtClean="0"/>
              <a:t> </a:t>
            </a:r>
            <a:r>
              <a:rPr lang="en-GB" sz="1600" dirty="0" err="1" smtClean="0"/>
              <a:t>mši</a:t>
            </a:r>
            <a:r>
              <a:rPr lang="en-GB" sz="1600" dirty="0" smtClean="0"/>
              <a:t> (</a:t>
            </a:r>
            <a:r>
              <a:rPr lang="en-GB" sz="1600" dirty="0" err="1" smtClean="0"/>
              <a:t>mutualismus</a:t>
            </a:r>
            <a:r>
              <a:rPr lang="en-GB" sz="1600" dirty="0" smtClean="0"/>
              <a:t>)</a:t>
            </a:r>
          </a:p>
          <a:p>
            <a:r>
              <a:rPr lang="en-GB" sz="1600" dirty="0" smtClean="0"/>
              <a:t>• </a:t>
            </a:r>
            <a:r>
              <a:rPr lang="en-GB" sz="1600" dirty="0" err="1" smtClean="0"/>
              <a:t>velikost</a:t>
            </a:r>
            <a:r>
              <a:rPr lang="en-GB" sz="1600" dirty="0" smtClean="0"/>
              <a:t> </a:t>
            </a:r>
            <a:r>
              <a:rPr lang="en-GB" sz="1600" dirty="0" err="1" smtClean="0"/>
              <a:t>genomu</a:t>
            </a:r>
            <a:r>
              <a:rPr lang="en-GB" sz="1600" dirty="0" smtClean="0"/>
              <a:t> – 7x </a:t>
            </a:r>
            <a:r>
              <a:rPr lang="en-GB" sz="1600" dirty="0" err="1" smtClean="0"/>
              <a:t>menší</a:t>
            </a:r>
            <a:r>
              <a:rPr lang="en-GB" sz="1600" dirty="0" smtClean="0"/>
              <a:t> </a:t>
            </a:r>
            <a:r>
              <a:rPr lang="en-GB" sz="1600" dirty="0" err="1" smtClean="0"/>
              <a:t>než</a:t>
            </a:r>
            <a:r>
              <a:rPr lang="en-GB" sz="1600" dirty="0" smtClean="0"/>
              <a:t> </a:t>
            </a:r>
            <a:r>
              <a:rPr lang="en-GB" sz="1600" dirty="0" err="1" smtClean="0"/>
              <a:t>genom</a:t>
            </a:r>
            <a:r>
              <a:rPr lang="en-GB" sz="1600" dirty="0" smtClean="0"/>
              <a:t> </a:t>
            </a:r>
            <a:r>
              <a:rPr lang="en-GB" sz="1600" i="1" dirty="0" smtClean="0"/>
              <a:t>E. coli </a:t>
            </a:r>
            <a:r>
              <a:rPr lang="en-GB" sz="1600" dirty="0" smtClean="0"/>
              <a:t>!!</a:t>
            </a:r>
          </a:p>
          <a:p>
            <a:r>
              <a:rPr lang="en-GB" sz="1600" dirty="0" smtClean="0"/>
              <a:t>• 640 </a:t>
            </a:r>
            <a:r>
              <a:rPr lang="en-GB" sz="1600" dirty="0" err="1" smtClean="0"/>
              <a:t>kbp</a:t>
            </a:r>
            <a:endParaRPr lang="en-GB" sz="1600" dirty="0" smtClean="0"/>
          </a:p>
          <a:p>
            <a:r>
              <a:rPr lang="en-GB" sz="1600" dirty="0" smtClean="0"/>
              <a:t>• </a:t>
            </a:r>
            <a:r>
              <a:rPr lang="en-GB" sz="1600" dirty="0" err="1" smtClean="0"/>
              <a:t>Chromozom</a:t>
            </a:r>
            <a:r>
              <a:rPr lang="en-GB" sz="1600" dirty="0" smtClean="0"/>
              <a:t> + 2 </a:t>
            </a:r>
            <a:r>
              <a:rPr lang="en-GB" sz="1600" dirty="0" err="1" smtClean="0"/>
              <a:t>plazmidy</a:t>
            </a:r>
            <a:endParaRPr lang="en-GB" sz="1600" dirty="0" smtClean="0"/>
          </a:p>
          <a:p>
            <a:r>
              <a:rPr lang="en-GB" sz="1600" dirty="0" smtClean="0"/>
              <a:t>• </a:t>
            </a:r>
            <a:r>
              <a:rPr lang="en-GB" sz="1600" dirty="0" err="1" smtClean="0"/>
              <a:t>Počet</a:t>
            </a:r>
            <a:r>
              <a:rPr lang="en-GB" sz="1600" dirty="0" smtClean="0"/>
              <a:t> </a:t>
            </a:r>
            <a:r>
              <a:rPr lang="en-GB" sz="1600" dirty="0" err="1" smtClean="0"/>
              <a:t>chromozomů</a:t>
            </a:r>
            <a:r>
              <a:rPr lang="en-GB" sz="1600" dirty="0" smtClean="0"/>
              <a:t> </a:t>
            </a:r>
            <a:r>
              <a:rPr lang="en-GB" sz="1600" dirty="0" err="1" smtClean="0"/>
              <a:t>však</a:t>
            </a:r>
            <a:r>
              <a:rPr lang="en-GB" sz="1600" dirty="0" smtClean="0"/>
              <a:t> </a:t>
            </a:r>
            <a:r>
              <a:rPr lang="en-GB" sz="1600" dirty="0" err="1" smtClean="0"/>
              <a:t>závisí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vývojovém</a:t>
            </a:r>
            <a:r>
              <a:rPr lang="en-GB" sz="1600" dirty="0" smtClean="0"/>
              <a:t> </a:t>
            </a:r>
            <a:r>
              <a:rPr lang="en-GB" sz="1600" dirty="0" err="1" smtClean="0"/>
              <a:t>stadiu</a:t>
            </a:r>
            <a:r>
              <a:rPr lang="en-GB" sz="1600" dirty="0" smtClean="0"/>
              <a:t> </a:t>
            </a:r>
            <a:r>
              <a:rPr lang="en-GB" sz="1600" dirty="0" err="1" smtClean="0"/>
              <a:t>mšice</a:t>
            </a:r>
            <a:endParaRPr lang="en-GB" sz="16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16910"/>
            <a:ext cx="3190875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84617"/>
            <a:ext cx="28098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9464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9512" y="188640"/>
            <a:ext cx="61206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i="1" dirty="0"/>
              <a:t>Agrobacterium </a:t>
            </a:r>
            <a:r>
              <a:rPr lang="en-GB" sz="1600" b="1" i="1" dirty="0" err="1"/>
              <a:t>tumefaciens</a:t>
            </a:r>
            <a:endParaRPr lang="en-GB" sz="1600" b="1" i="1" dirty="0"/>
          </a:p>
          <a:p>
            <a:r>
              <a:rPr lang="en-GB" sz="1600" dirty="0"/>
              <a:t>• </a:t>
            </a:r>
            <a:r>
              <a:rPr lang="en-GB" sz="1600" dirty="0" err="1"/>
              <a:t>Gramnegativní</a:t>
            </a:r>
            <a:r>
              <a:rPr lang="en-GB" sz="1600" dirty="0"/>
              <a:t>, </a:t>
            </a:r>
            <a:r>
              <a:rPr lang="en-GB" sz="1600" dirty="0" err="1"/>
              <a:t>pohyblivé</a:t>
            </a:r>
            <a:endParaRPr lang="en-GB" sz="1600" dirty="0"/>
          </a:p>
          <a:p>
            <a:r>
              <a:rPr lang="en-GB" sz="1600" dirty="0"/>
              <a:t>• </a:t>
            </a:r>
            <a:r>
              <a:rPr lang="en-GB" sz="1600" dirty="0" err="1"/>
              <a:t>Nádory</a:t>
            </a:r>
            <a:r>
              <a:rPr lang="en-GB" sz="1600" dirty="0"/>
              <a:t> </a:t>
            </a:r>
            <a:r>
              <a:rPr lang="en-GB" sz="1600" dirty="0" err="1"/>
              <a:t>rostlin</a:t>
            </a:r>
            <a:endParaRPr lang="en-GB" sz="1600" dirty="0"/>
          </a:p>
          <a:p>
            <a:r>
              <a:rPr lang="en-GB" sz="1600" dirty="0"/>
              <a:t>• </a:t>
            </a:r>
            <a:r>
              <a:rPr lang="en-GB" sz="1600" dirty="0" err="1"/>
              <a:t>Přírodní</a:t>
            </a:r>
            <a:r>
              <a:rPr lang="en-GB" sz="1600" dirty="0"/>
              <a:t> </a:t>
            </a:r>
            <a:r>
              <a:rPr lang="en-GB" sz="1600" dirty="0" err="1"/>
              <a:t>genetický</a:t>
            </a:r>
            <a:r>
              <a:rPr lang="en-GB" sz="1600" dirty="0"/>
              <a:t> </a:t>
            </a:r>
            <a:r>
              <a:rPr lang="en-GB" sz="1600" dirty="0" err="1"/>
              <a:t>inženýr</a:t>
            </a:r>
            <a:r>
              <a:rPr lang="en-GB" sz="1600" dirty="0"/>
              <a:t> </a:t>
            </a:r>
            <a:r>
              <a:rPr lang="en-GB" sz="1600" dirty="0" err="1"/>
              <a:t>transformující</a:t>
            </a:r>
            <a:r>
              <a:rPr lang="en-GB" sz="1600" dirty="0"/>
              <a:t> </a:t>
            </a:r>
            <a:r>
              <a:rPr lang="en-GB" sz="1600" dirty="0" err="1"/>
              <a:t>svou</a:t>
            </a:r>
            <a:r>
              <a:rPr lang="en-GB" sz="1600" dirty="0"/>
              <a:t> DNA do </a:t>
            </a:r>
            <a:r>
              <a:rPr lang="en-GB" sz="1600" dirty="0" err="1"/>
              <a:t>buněk</a:t>
            </a:r>
            <a:r>
              <a:rPr lang="en-GB" sz="1600" dirty="0"/>
              <a:t> </a:t>
            </a:r>
            <a:r>
              <a:rPr lang="en-GB" sz="1600" dirty="0" err="1"/>
              <a:t>rostlin</a:t>
            </a:r>
            <a:endParaRPr lang="en-GB" sz="1600" dirty="0"/>
          </a:p>
          <a:p>
            <a:r>
              <a:rPr lang="en-GB" sz="1600" dirty="0"/>
              <a:t>• 5,7 </a:t>
            </a:r>
            <a:r>
              <a:rPr lang="en-GB" sz="1600" dirty="0" err="1"/>
              <a:t>Mbp</a:t>
            </a:r>
            <a:endParaRPr lang="en-GB" sz="1600" dirty="0"/>
          </a:p>
          <a:p>
            <a:r>
              <a:rPr lang="en-GB" sz="1600" dirty="0"/>
              <a:t>• 1 </a:t>
            </a:r>
            <a:r>
              <a:rPr lang="en-GB" sz="1600" dirty="0" err="1"/>
              <a:t>cirkulární</a:t>
            </a:r>
            <a:r>
              <a:rPr lang="en-GB" sz="1600" dirty="0"/>
              <a:t> + 1 </a:t>
            </a:r>
            <a:r>
              <a:rPr lang="en-GB" sz="1600" dirty="0" err="1"/>
              <a:t>lineární</a:t>
            </a:r>
            <a:r>
              <a:rPr lang="en-GB" sz="1600" dirty="0"/>
              <a:t> </a:t>
            </a:r>
            <a:r>
              <a:rPr lang="en-GB" sz="1600" dirty="0" err="1"/>
              <a:t>chromozom</a:t>
            </a:r>
            <a:r>
              <a:rPr lang="en-GB" sz="1600" dirty="0"/>
              <a:t> a 2 </a:t>
            </a:r>
            <a:r>
              <a:rPr lang="en-GB" sz="1600" dirty="0" err="1"/>
              <a:t>plazmidy</a:t>
            </a:r>
            <a:endParaRPr lang="en-GB" sz="1600" dirty="0"/>
          </a:p>
          <a:p>
            <a:r>
              <a:rPr lang="en-GB" sz="1600" dirty="0"/>
              <a:t>• </a:t>
            </a:r>
            <a:r>
              <a:rPr lang="en-GB" sz="1600" dirty="0" err="1"/>
              <a:t>Tumor</a:t>
            </a:r>
            <a:r>
              <a:rPr lang="en-GB" sz="1600" dirty="0"/>
              <a:t> Inducing plasmid – </a:t>
            </a:r>
            <a:r>
              <a:rPr lang="en-GB" sz="1600" dirty="0" err="1"/>
              <a:t>zodpovědný</a:t>
            </a:r>
            <a:r>
              <a:rPr lang="en-GB" sz="1600" dirty="0"/>
              <a:t> </a:t>
            </a:r>
            <a:r>
              <a:rPr lang="en-GB" sz="1600" dirty="0" err="1"/>
              <a:t>za</a:t>
            </a:r>
            <a:r>
              <a:rPr lang="en-GB" sz="1600" dirty="0"/>
              <a:t> </a:t>
            </a:r>
            <a:r>
              <a:rPr lang="en-GB" sz="1600" dirty="0" err="1" smtClean="0"/>
              <a:t>virulenci</a:t>
            </a:r>
            <a:endParaRPr lang="en-GB" sz="16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717032"/>
            <a:ext cx="5507138" cy="310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28800"/>
            <a:ext cx="28479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6167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en-GB" sz="2000" b="1" dirty="0" err="1"/>
              <a:t>Nukleoid</a:t>
            </a:r>
            <a:r>
              <a:rPr lang="en-GB" sz="2000" b="1" dirty="0"/>
              <a:t/>
            </a:r>
            <a:br>
              <a:rPr lang="en-GB" sz="2000" b="1" dirty="0"/>
            </a:br>
            <a:endParaRPr lang="cs-CZ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836712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smtClean="0"/>
              <a:t>oblast, kde se nachází dvoušroubovicová (</a:t>
            </a:r>
            <a:r>
              <a:rPr lang="cs-CZ" sz="1600" dirty="0" err="1" smtClean="0"/>
              <a:t>ds</a:t>
            </a:r>
            <a:r>
              <a:rPr lang="cs-CZ" sz="1600" dirty="0" smtClean="0"/>
              <a:t>) kruhová </a:t>
            </a:r>
            <a:r>
              <a:rPr lang="cs-CZ" sz="1600" dirty="0"/>
              <a:t>molekula </a:t>
            </a:r>
            <a:r>
              <a:rPr lang="cs-CZ" sz="1600" dirty="0" smtClean="0"/>
              <a:t>DNA - chromozom</a:t>
            </a:r>
            <a:endParaRPr lang="cs-CZ" sz="1600" dirty="0"/>
          </a:p>
          <a:p>
            <a:r>
              <a:rPr lang="cs-CZ" sz="1600" dirty="0"/>
              <a:t>složen ze 60 % z DNA, dále z proteinů a RNA</a:t>
            </a:r>
          </a:p>
          <a:p>
            <a:r>
              <a:rPr lang="cs-CZ" sz="1600" dirty="0" smtClean="0"/>
              <a:t>z </a:t>
            </a:r>
            <a:r>
              <a:rPr lang="cs-CZ" sz="1600" dirty="0"/>
              <a:t>proteinů jsou nejčastější transkripční </a:t>
            </a:r>
            <a:r>
              <a:rPr lang="cs-CZ" sz="1600" dirty="0" smtClean="0"/>
              <a:t>faktory – enzymy pro replikaci a expresi</a:t>
            </a:r>
          </a:p>
          <a:p>
            <a:r>
              <a:rPr lang="cs-CZ" sz="1600" dirty="0" smtClean="0"/>
              <a:t>z</a:t>
            </a:r>
            <a:r>
              <a:rPr lang="cs-CZ" sz="1600" dirty="0"/>
              <a:t> RNA především </a:t>
            </a:r>
            <a:r>
              <a:rPr lang="cs-CZ" sz="1600" dirty="0" err="1"/>
              <a:t>mRNA</a:t>
            </a:r>
            <a:endParaRPr lang="cs-CZ" sz="1600" dirty="0"/>
          </a:p>
          <a:p>
            <a:r>
              <a:rPr lang="cs-CZ" sz="1600" dirty="0" smtClean="0"/>
              <a:t>transkripční </a:t>
            </a:r>
            <a:r>
              <a:rPr lang="cs-CZ" sz="1600" dirty="0"/>
              <a:t>faktory netvoří </a:t>
            </a:r>
            <a:r>
              <a:rPr lang="cs-CZ" sz="1600" dirty="0" err="1" smtClean="0"/>
              <a:t>nukleozomy</a:t>
            </a:r>
            <a:r>
              <a:rPr lang="cs-CZ" sz="1600" dirty="0" smtClean="0"/>
              <a:t> (jako u </a:t>
            </a:r>
            <a:r>
              <a:rPr lang="cs-CZ" sz="1600" dirty="0" err="1" smtClean="0"/>
              <a:t>Eukaryot</a:t>
            </a:r>
            <a:r>
              <a:rPr lang="cs-CZ" sz="1600" dirty="0" smtClean="0"/>
              <a:t>)</a:t>
            </a:r>
          </a:p>
          <a:p>
            <a:endParaRPr lang="cs-CZ" sz="1600" dirty="0" smtClean="0"/>
          </a:p>
          <a:p>
            <a:r>
              <a:rPr lang="cs-CZ" sz="1600" dirty="0" smtClean="0"/>
              <a:t>obsahuje </a:t>
            </a:r>
            <a:r>
              <a:rPr lang="cs-CZ" sz="1600" dirty="0"/>
              <a:t>ještě tzv. </a:t>
            </a:r>
            <a:r>
              <a:rPr lang="cs-CZ" sz="1600" dirty="0" err="1" smtClean="0"/>
              <a:t>plazmidy</a:t>
            </a:r>
            <a:r>
              <a:rPr lang="cs-CZ" sz="1600" dirty="0"/>
              <a:t> </a:t>
            </a:r>
            <a:r>
              <a:rPr lang="cs-CZ" sz="1600" dirty="0" smtClean="0"/>
              <a:t>- menší </a:t>
            </a:r>
            <a:r>
              <a:rPr lang="cs-CZ" sz="1600" dirty="0"/>
              <a:t>cirkulární </a:t>
            </a:r>
            <a:r>
              <a:rPr lang="cs-CZ" sz="1600" dirty="0" err="1" smtClean="0"/>
              <a:t>dsDNA</a:t>
            </a:r>
            <a:r>
              <a:rPr lang="cs-CZ" sz="1600" dirty="0" smtClean="0"/>
              <a:t>, mají různé funkce</a:t>
            </a:r>
          </a:p>
          <a:p>
            <a:r>
              <a:rPr lang="cs-CZ" sz="1600" dirty="0" smtClean="0"/>
              <a:t>např</a:t>
            </a:r>
            <a:r>
              <a:rPr lang="cs-CZ" sz="1600" dirty="0"/>
              <a:t>. přenos DNA z donorové bakterie na </a:t>
            </a:r>
            <a:r>
              <a:rPr lang="cs-CZ" sz="1600" dirty="0" err="1"/>
              <a:t>recipientní</a:t>
            </a:r>
            <a:r>
              <a:rPr lang="cs-CZ" sz="1600" dirty="0"/>
              <a:t> při jejich konjugaci (F-</a:t>
            </a:r>
            <a:r>
              <a:rPr lang="cs-CZ" sz="1600" dirty="0" err="1"/>
              <a:t>plazmid</a:t>
            </a:r>
            <a:r>
              <a:rPr lang="cs-CZ" sz="1600" dirty="0" smtClean="0"/>
              <a:t>)</a:t>
            </a:r>
          </a:p>
          <a:p>
            <a:r>
              <a:rPr lang="cs-CZ" sz="1600" dirty="0"/>
              <a:t>n</a:t>
            </a:r>
            <a:r>
              <a:rPr lang="cs-CZ" sz="1600" dirty="0" smtClean="0"/>
              <a:t>ebo obsahují </a:t>
            </a:r>
            <a:r>
              <a:rPr lang="cs-CZ" sz="1600" dirty="0"/>
              <a:t>geny kódující enzymy schopné modifikovat </a:t>
            </a:r>
            <a:r>
              <a:rPr lang="cs-CZ" sz="1600" dirty="0" smtClean="0"/>
              <a:t>antibiotika - exprese se pak </a:t>
            </a:r>
            <a:r>
              <a:rPr lang="cs-CZ" sz="1600" dirty="0"/>
              <a:t>projeví </a:t>
            </a:r>
            <a:r>
              <a:rPr lang="cs-CZ" sz="1600" dirty="0" smtClean="0"/>
              <a:t>jako rezistence </a:t>
            </a:r>
            <a:r>
              <a:rPr lang="cs-CZ" sz="1600" dirty="0"/>
              <a:t>na příslušná antibiotika (R-</a:t>
            </a:r>
            <a:r>
              <a:rPr lang="cs-CZ" sz="1600" dirty="0" err="1"/>
              <a:t>plazmidy</a:t>
            </a:r>
            <a:r>
              <a:rPr lang="cs-CZ" sz="1600" dirty="0" smtClean="0"/>
              <a:t>) </a:t>
            </a:r>
            <a:endParaRPr lang="cs-CZ" sz="1600" dirty="0"/>
          </a:p>
          <a:p>
            <a:pPr marL="0" indent="0">
              <a:buNone/>
            </a:pPr>
            <a:endParaRPr lang="cs-CZ" sz="1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543" y="4725144"/>
            <a:ext cx="28384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9696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8012" y="836712"/>
            <a:ext cx="91440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/>
              <a:t>Tvořen </a:t>
            </a:r>
            <a:r>
              <a:rPr lang="en-GB" sz="1600" dirty="0" err="1" smtClean="0"/>
              <a:t>vláknit</a:t>
            </a:r>
            <a:r>
              <a:rPr lang="cs-CZ" sz="1600" dirty="0" err="1" smtClean="0"/>
              <a:t>ými</a:t>
            </a:r>
            <a:r>
              <a:rPr lang="en-GB" sz="1600" dirty="0" smtClean="0"/>
              <a:t> </a:t>
            </a:r>
            <a:r>
              <a:rPr lang="en-GB" sz="1600" dirty="0" err="1" smtClean="0"/>
              <a:t>proteiny</a:t>
            </a:r>
            <a:r>
              <a:rPr lang="cs-CZ" sz="1600" dirty="0" smtClean="0"/>
              <a:t>, udržují: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err="1"/>
              <a:t>tvar</a:t>
            </a:r>
            <a:r>
              <a:rPr lang="en-GB" sz="1600" b="1" dirty="0"/>
              <a:t> </a:t>
            </a:r>
            <a:r>
              <a:rPr lang="en-GB" sz="1600" b="1" dirty="0" err="1"/>
              <a:t>buňky</a:t>
            </a:r>
            <a:endParaRPr lang="en-GB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err="1"/>
              <a:t>polarita</a:t>
            </a:r>
            <a:endParaRPr lang="en-GB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err="1"/>
              <a:t>buněčné</a:t>
            </a:r>
            <a:r>
              <a:rPr lang="en-GB" sz="1600" b="1" dirty="0"/>
              <a:t> </a:t>
            </a:r>
            <a:r>
              <a:rPr lang="en-GB" sz="1600" b="1" dirty="0" err="1"/>
              <a:t>dělení</a:t>
            </a:r>
            <a:r>
              <a:rPr lang="en-GB" sz="1600" b="1" dirty="0"/>
              <a:t> a </a:t>
            </a:r>
            <a:r>
              <a:rPr lang="en-GB" sz="1600" b="1" dirty="0" err="1"/>
              <a:t>segregace</a:t>
            </a:r>
            <a:r>
              <a:rPr lang="en-GB" sz="1600" b="1" dirty="0"/>
              <a:t> </a:t>
            </a:r>
            <a:r>
              <a:rPr lang="en-GB" sz="1600" b="1" dirty="0" err="1"/>
              <a:t>chromozomů</a:t>
            </a:r>
            <a:r>
              <a:rPr lang="en-GB" sz="1600" b="1" dirty="0"/>
              <a:t> a </a:t>
            </a:r>
            <a:r>
              <a:rPr lang="en-GB" sz="1600" b="1" dirty="0" err="1" smtClean="0"/>
              <a:t>plazmidů</a:t>
            </a:r>
            <a:endParaRPr lang="cs-CZ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analogické</a:t>
            </a:r>
            <a:r>
              <a:rPr lang="en-GB" sz="1600" dirty="0"/>
              <a:t> </a:t>
            </a:r>
            <a:r>
              <a:rPr lang="en-GB" sz="1600" dirty="0" err="1"/>
              <a:t>cytoskeletárním</a:t>
            </a:r>
            <a:r>
              <a:rPr lang="en-GB" sz="1600" dirty="0"/>
              <a:t> </a:t>
            </a:r>
            <a:r>
              <a:rPr lang="en-GB" sz="1600" dirty="0" err="1"/>
              <a:t>strukturám</a:t>
            </a:r>
            <a:r>
              <a:rPr lang="en-GB" sz="1600" dirty="0"/>
              <a:t> </a:t>
            </a:r>
            <a:r>
              <a:rPr lang="en-GB" sz="1600" dirty="0" err="1"/>
              <a:t>eukaryotní</a:t>
            </a:r>
            <a:r>
              <a:rPr lang="en-GB" sz="1600" dirty="0"/>
              <a:t> </a:t>
            </a:r>
            <a:r>
              <a:rPr lang="en-GB" sz="1600" dirty="0" err="1"/>
              <a:t>buňky</a:t>
            </a:r>
            <a:endParaRPr lang="en-GB" sz="1600" dirty="0"/>
          </a:p>
          <a:p>
            <a:r>
              <a:rPr lang="en-GB" sz="1600" dirty="0"/>
              <a:t>(3D </a:t>
            </a:r>
            <a:r>
              <a:rPr lang="en-GB" sz="1600" dirty="0" err="1"/>
              <a:t>strukturou</a:t>
            </a:r>
            <a:r>
              <a:rPr lang="en-GB" sz="1600" dirty="0"/>
              <a:t>, </a:t>
            </a:r>
            <a:r>
              <a:rPr lang="en-GB" sz="1600" dirty="0" err="1"/>
              <a:t>biochemickými</a:t>
            </a:r>
            <a:r>
              <a:rPr lang="en-GB" sz="1600" dirty="0"/>
              <a:t> </a:t>
            </a:r>
            <a:r>
              <a:rPr lang="en-GB" sz="1600" dirty="0" err="1"/>
              <a:t>vlastnostmi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b="1" dirty="0"/>
          </a:p>
          <a:p>
            <a:r>
              <a:rPr lang="en-GB" sz="1200" dirty="0"/>
              <a:t>Yu-Ling Shih and Lawrence </a:t>
            </a:r>
            <a:r>
              <a:rPr lang="en-GB" sz="1200" dirty="0" err="1"/>
              <a:t>Rothfield</a:t>
            </a:r>
            <a:r>
              <a:rPr lang="en-GB" sz="1200" dirty="0"/>
              <a:t> (2006): The Bacterial </a:t>
            </a:r>
            <a:r>
              <a:rPr lang="en-GB" sz="1200" dirty="0" err="1" smtClean="0"/>
              <a:t>Cytoskeleton.Microbiology</a:t>
            </a:r>
            <a:r>
              <a:rPr lang="cs-CZ" sz="1200" dirty="0"/>
              <a:t> </a:t>
            </a:r>
            <a:r>
              <a:rPr lang="en-GB" sz="1200" dirty="0" smtClean="0"/>
              <a:t>and </a:t>
            </a:r>
            <a:r>
              <a:rPr lang="en-GB" sz="1200" dirty="0"/>
              <a:t>Molecular Biology Reviews, p. 729-754, Vol. 70, No. </a:t>
            </a:r>
            <a:r>
              <a:rPr lang="en-GB" sz="1200" dirty="0" smtClean="0"/>
              <a:t>321</a:t>
            </a:r>
            <a:endParaRPr lang="en-GB" sz="12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50" y="3789040"/>
            <a:ext cx="2684785" cy="2684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89040"/>
            <a:ext cx="3063096" cy="2684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11560" y="260648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/>
              <a:t>Bakteriální</a:t>
            </a:r>
            <a:r>
              <a:rPr lang="en-GB" sz="2000" b="1" dirty="0"/>
              <a:t> </a:t>
            </a:r>
            <a:r>
              <a:rPr lang="en-GB" sz="2000" b="1" dirty="0" err="1" smtClean="0"/>
              <a:t>cytoskelet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086313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3012"/>
            <a:ext cx="903649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err="1"/>
              <a:t>FtsZ</a:t>
            </a:r>
            <a:r>
              <a:rPr lang="en-GB" sz="1600" b="1" dirty="0"/>
              <a:t> </a:t>
            </a:r>
            <a:endParaRPr lang="cs-CZ" sz="1600" b="1" dirty="0" smtClean="0"/>
          </a:p>
          <a:p>
            <a:r>
              <a:rPr lang="en-GB" sz="1600" b="1" dirty="0" err="1" smtClean="0"/>
              <a:t>analog</a:t>
            </a:r>
            <a:r>
              <a:rPr lang="en-GB" sz="1600" b="1" dirty="0" smtClean="0"/>
              <a:t> </a:t>
            </a:r>
            <a:r>
              <a:rPr lang="en-GB" sz="1600" b="1" dirty="0" err="1"/>
              <a:t>tubulinu</a:t>
            </a:r>
            <a:r>
              <a:rPr lang="en-GB" sz="1600" b="1" dirty="0"/>
              <a:t> </a:t>
            </a:r>
            <a:r>
              <a:rPr lang="en-GB" sz="1600" dirty="0" smtClean="0"/>
              <a:t>- </a:t>
            </a:r>
            <a:r>
              <a:rPr lang="en-GB" sz="1600" dirty="0"/>
              <a:t>protein </a:t>
            </a:r>
            <a:r>
              <a:rPr lang="en-GB" sz="1600" dirty="0" err="1"/>
              <a:t>buněčného</a:t>
            </a:r>
            <a:r>
              <a:rPr lang="en-GB" sz="1600" dirty="0"/>
              <a:t> </a:t>
            </a:r>
            <a:r>
              <a:rPr lang="en-GB" sz="1600" dirty="0" err="1"/>
              <a:t>dělení</a:t>
            </a:r>
            <a:endParaRPr lang="en-GB" sz="1600" dirty="0"/>
          </a:p>
          <a:p>
            <a:r>
              <a:rPr lang="en-GB" sz="1600" dirty="0"/>
              <a:t>(filamentous-temperature sensitive protein Z)</a:t>
            </a:r>
          </a:p>
          <a:p>
            <a:r>
              <a:rPr lang="en-GB" sz="1600" dirty="0"/>
              <a:t>- </a:t>
            </a:r>
            <a:r>
              <a:rPr lang="en-GB" sz="1600" dirty="0" err="1"/>
              <a:t>strukt</a:t>
            </a:r>
            <a:r>
              <a:rPr lang="en-GB" sz="1600" dirty="0"/>
              <a:t>. </a:t>
            </a:r>
            <a:r>
              <a:rPr lang="en-GB" sz="1600" dirty="0" err="1"/>
              <a:t>podobnost</a:t>
            </a:r>
            <a:r>
              <a:rPr lang="en-GB" sz="1600" dirty="0"/>
              <a:t> – GTP </a:t>
            </a:r>
            <a:r>
              <a:rPr lang="en-GB" sz="1600" dirty="0" err="1"/>
              <a:t>vazebná</a:t>
            </a:r>
            <a:r>
              <a:rPr lang="en-GB" sz="1600" dirty="0"/>
              <a:t> </a:t>
            </a:r>
            <a:r>
              <a:rPr lang="en-GB" sz="1600" dirty="0" err="1"/>
              <a:t>doména</a:t>
            </a:r>
            <a:r>
              <a:rPr lang="en-GB" sz="1600" dirty="0"/>
              <a:t> (20% N-</a:t>
            </a:r>
            <a:r>
              <a:rPr lang="en-GB" sz="1600" dirty="0" err="1"/>
              <a:t>konec,nikoli</a:t>
            </a:r>
            <a:r>
              <a:rPr lang="en-GB" sz="1600" dirty="0"/>
              <a:t> </a:t>
            </a:r>
            <a:r>
              <a:rPr lang="en-GB" sz="1600" dirty="0" err="1"/>
              <a:t>Ckonec</a:t>
            </a:r>
            <a:r>
              <a:rPr lang="en-GB" sz="1600" dirty="0"/>
              <a:t>)</a:t>
            </a:r>
          </a:p>
          <a:p>
            <a:pPr marL="285750" indent="-285750">
              <a:buFontTx/>
              <a:buChar char="-"/>
            </a:pPr>
            <a:r>
              <a:rPr lang="en-GB" sz="1600" dirty="0" err="1" smtClean="0"/>
              <a:t>vyžadován</a:t>
            </a:r>
            <a:r>
              <a:rPr lang="en-GB" sz="1600" dirty="0" smtClean="0"/>
              <a:t> </a:t>
            </a:r>
            <a:r>
              <a:rPr lang="en-GB" sz="1600" dirty="0"/>
              <a:t>pro start </a:t>
            </a:r>
            <a:r>
              <a:rPr lang="en-GB" sz="1600" dirty="0" err="1"/>
              <a:t>časné</a:t>
            </a:r>
            <a:r>
              <a:rPr lang="en-GB" sz="1600" dirty="0"/>
              <a:t> </a:t>
            </a:r>
            <a:r>
              <a:rPr lang="en-GB" sz="1600" dirty="0" err="1"/>
              <a:t>syntézy</a:t>
            </a:r>
            <a:r>
              <a:rPr lang="en-GB" sz="1600" dirty="0"/>
              <a:t> PG </a:t>
            </a:r>
            <a:r>
              <a:rPr lang="en-GB" sz="1600" dirty="0" err="1"/>
              <a:t>vedoucí</a:t>
            </a:r>
            <a:r>
              <a:rPr lang="en-GB" sz="1600" dirty="0"/>
              <a:t> k </a:t>
            </a:r>
            <a:r>
              <a:rPr lang="en-GB" sz="1600" dirty="0" err="1"/>
              <a:t>tvorbě</a:t>
            </a:r>
            <a:r>
              <a:rPr lang="en-GB" sz="1600" dirty="0"/>
              <a:t> </a:t>
            </a:r>
            <a:r>
              <a:rPr lang="en-GB" sz="1600" dirty="0" err="1" smtClean="0"/>
              <a:t>mezivrstev</a:t>
            </a:r>
            <a:endParaRPr lang="cs-CZ" sz="1600" dirty="0" smtClean="0"/>
          </a:p>
          <a:p>
            <a:endParaRPr lang="cs-CZ" sz="1600" b="1" dirty="0" smtClean="0"/>
          </a:p>
          <a:p>
            <a:r>
              <a:rPr lang="en-GB" sz="1600" b="1" dirty="0" err="1" smtClean="0"/>
              <a:t>MreB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err="1" smtClean="0"/>
              <a:t>analog</a:t>
            </a:r>
            <a:r>
              <a:rPr lang="en-GB" sz="1600" b="1" dirty="0" smtClean="0"/>
              <a:t> </a:t>
            </a:r>
            <a:r>
              <a:rPr lang="en-GB" sz="1600" b="1" dirty="0" err="1"/>
              <a:t>aktinu</a:t>
            </a:r>
            <a:r>
              <a:rPr lang="en-GB" sz="1600" b="1" dirty="0"/>
              <a:t> </a:t>
            </a:r>
            <a:r>
              <a:rPr lang="en-GB" sz="1600" dirty="0" smtClean="0"/>
              <a:t>- </a:t>
            </a:r>
            <a:r>
              <a:rPr lang="en-GB" sz="1600" dirty="0" err="1"/>
              <a:t>determinace</a:t>
            </a:r>
            <a:r>
              <a:rPr lang="en-GB" sz="1600" dirty="0"/>
              <a:t> </a:t>
            </a:r>
            <a:r>
              <a:rPr lang="en-GB" sz="1600" dirty="0" err="1"/>
              <a:t>tvaru</a:t>
            </a:r>
            <a:r>
              <a:rPr lang="en-GB" sz="1600" dirty="0"/>
              <a:t> </a:t>
            </a:r>
            <a:r>
              <a:rPr lang="en-GB" sz="1600" dirty="0" err="1"/>
              <a:t>buňky</a:t>
            </a:r>
            <a:r>
              <a:rPr lang="en-GB" sz="1600" dirty="0"/>
              <a:t>, </a:t>
            </a:r>
            <a:r>
              <a:rPr lang="en-GB" sz="1600" dirty="0" err="1"/>
              <a:t>prodl.stélky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kokovité</a:t>
            </a:r>
            <a:r>
              <a:rPr lang="en-GB" sz="1600" dirty="0" smtClean="0"/>
              <a:t> </a:t>
            </a:r>
            <a:r>
              <a:rPr lang="en-GB" sz="1600" dirty="0" err="1"/>
              <a:t>buňky</a:t>
            </a:r>
            <a:r>
              <a:rPr lang="en-GB" sz="1600" dirty="0"/>
              <a:t> - </a:t>
            </a:r>
            <a:r>
              <a:rPr lang="en-GB" sz="1600" dirty="0" err="1"/>
              <a:t>chybí</a:t>
            </a:r>
            <a:r>
              <a:rPr lang="en-GB" sz="1600" dirty="0"/>
              <a:t> homology </a:t>
            </a:r>
            <a:r>
              <a:rPr lang="en-GB" sz="1600" dirty="0" err="1"/>
              <a:t>MreB</a:t>
            </a:r>
            <a:r>
              <a:rPr lang="en-GB" sz="1600" dirty="0"/>
              <a:t> </a:t>
            </a:r>
            <a:r>
              <a:rPr lang="en-GB" sz="1600" dirty="0" err="1" smtClean="0"/>
              <a:t>genů</a:t>
            </a:r>
            <a:endParaRPr lang="cs-CZ" sz="1600" dirty="0" smtClean="0"/>
          </a:p>
          <a:p>
            <a:pPr marL="285750" indent="-285750">
              <a:buFontTx/>
              <a:buChar char="-"/>
            </a:pPr>
            <a:endParaRPr lang="cs-CZ" sz="1600" dirty="0"/>
          </a:p>
          <a:p>
            <a:r>
              <a:rPr lang="en-GB" sz="1600" b="1" dirty="0" err="1" smtClean="0"/>
              <a:t>Crescentin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err="1" smtClean="0"/>
              <a:t>analog</a:t>
            </a:r>
            <a:r>
              <a:rPr lang="en-GB" sz="1600" b="1" dirty="0" smtClean="0"/>
              <a:t> </a:t>
            </a:r>
            <a:r>
              <a:rPr lang="en-GB" sz="1600" b="1" dirty="0" err="1"/>
              <a:t>intermediálním</a:t>
            </a:r>
            <a:r>
              <a:rPr lang="en-GB" sz="1600" b="1" dirty="0"/>
              <a:t> </a:t>
            </a:r>
            <a:r>
              <a:rPr lang="en-GB" sz="1600" b="1" dirty="0" err="1"/>
              <a:t>filamentům</a:t>
            </a:r>
            <a:r>
              <a:rPr lang="en-GB" sz="1600" b="1" dirty="0"/>
              <a:t> </a:t>
            </a:r>
            <a:endParaRPr lang="cs-CZ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distribuce</a:t>
            </a:r>
            <a:r>
              <a:rPr lang="en-GB" sz="1600" dirty="0" smtClean="0"/>
              <a:t> </a:t>
            </a:r>
            <a:r>
              <a:rPr lang="en-GB" sz="1600" dirty="0" err="1"/>
              <a:t>MreB</a:t>
            </a:r>
            <a:r>
              <a:rPr lang="en-GB" sz="1600" dirty="0"/>
              <a:t> </a:t>
            </a:r>
            <a:r>
              <a:rPr lang="en-GB" sz="1600" dirty="0" err="1"/>
              <a:t>genů</a:t>
            </a:r>
            <a:r>
              <a:rPr lang="en-GB" sz="1600" dirty="0"/>
              <a:t> v </a:t>
            </a:r>
            <a:r>
              <a:rPr lang="en-GB" sz="1600" dirty="0" err="1"/>
              <a:t>říši</a:t>
            </a:r>
            <a:r>
              <a:rPr lang="en-GB" sz="1600" dirty="0"/>
              <a:t> </a:t>
            </a:r>
            <a:r>
              <a:rPr lang="en-GB" sz="1600" i="1" dirty="0"/>
              <a:t>Bacteria </a:t>
            </a:r>
            <a:r>
              <a:rPr lang="en-GB" sz="1600" dirty="0" err="1"/>
              <a:t>ukazují</a:t>
            </a:r>
            <a:r>
              <a:rPr lang="en-GB" sz="1600" dirty="0"/>
              <a:t>, </a:t>
            </a:r>
            <a:r>
              <a:rPr lang="en-GB" sz="1600" dirty="0" err="1"/>
              <a:t>že</a:t>
            </a:r>
            <a:r>
              <a:rPr lang="en-GB" sz="1600" dirty="0"/>
              <a:t> </a:t>
            </a:r>
            <a:r>
              <a:rPr lang="en-GB" sz="1600" dirty="0" err="1"/>
              <a:t>nesférické</a:t>
            </a:r>
            <a:r>
              <a:rPr lang="en-GB" sz="1600" dirty="0"/>
              <a:t> </a:t>
            </a:r>
            <a:r>
              <a:rPr lang="en-GB" sz="1600" dirty="0" err="1" smtClean="0"/>
              <a:t>buňky</a:t>
            </a:r>
            <a:r>
              <a:rPr lang="cs-CZ" sz="1600" dirty="0"/>
              <a:t> </a:t>
            </a:r>
            <a:r>
              <a:rPr lang="en-GB" sz="1600" dirty="0" err="1" smtClean="0"/>
              <a:t>vlastní</a:t>
            </a:r>
            <a:r>
              <a:rPr lang="en-GB" sz="1600" dirty="0" smtClean="0"/>
              <a:t> </a:t>
            </a:r>
            <a:r>
              <a:rPr lang="en-GB" sz="1600" dirty="0" err="1"/>
              <a:t>jeden</a:t>
            </a:r>
            <a:r>
              <a:rPr lang="en-GB" sz="1600" dirty="0"/>
              <a:t>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více</a:t>
            </a:r>
            <a:r>
              <a:rPr lang="en-GB" sz="1600" dirty="0"/>
              <a:t> </a:t>
            </a:r>
            <a:r>
              <a:rPr lang="en-GB" sz="1600" dirty="0" err="1"/>
              <a:t>těchto</a:t>
            </a:r>
            <a:r>
              <a:rPr lang="en-GB" sz="1600" dirty="0"/>
              <a:t> </a:t>
            </a:r>
            <a:r>
              <a:rPr lang="en-GB" sz="1600" dirty="0" err="1" smtClean="0"/>
              <a:t>genů</a:t>
            </a:r>
            <a:endParaRPr lang="en-GB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172" y="3573455"/>
            <a:ext cx="3771307" cy="300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051720" y="6576745"/>
            <a:ext cx="55983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1200" dirty="0">
                <a:solidFill>
                  <a:prstClr val="black"/>
                </a:solidFill>
              </a:rPr>
              <a:t>(</a:t>
            </a:r>
            <a:r>
              <a:rPr lang="en-GB" sz="1200" dirty="0">
                <a:solidFill>
                  <a:prstClr val="black"/>
                </a:solidFill>
              </a:rPr>
              <a:t>L.J.F. Jones, R. </a:t>
            </a:r>
            <a:r>
              <a:rPr lang="en-GB" sz="1200" dirty="0" err="1">
                <a:solidFill>
                  <a:prstClr val="black"/>
                </a:solidFill>
              </a:rPr>
              <a:t>Carballido</a:t>
            </a:r>
            <a:r>
              <a:rPr lang="en-GB" sz="1200" dirty="0">
                <a:solidFill>
                  <a:prstClr val="black"/>
                </a:solidFill>
              </a:rPr>
              <a:t>-Lopez and J. Errington, (2001), </a:t>
            </a:r>
            <a:r>
              <a:rPr lang="en-GB" sz="1200" i="1" dirty="0">
                <a:solidFill>
                  <a:prstClr val="black"/>
                </a:solidFill>
              </a:rPr>
              <a:t>Cell</a:t>
            </a:r>
            <a:r>
              <a:rPr lang="en-GB" sz="1200" dirty="0">
                <a:solidFill>
                  <a:prstClr val="black"/>
                </a:solidFill>
              </a:rPr>
              <a:t>, </a:t>
            </a:r>
            <a:r>
              <a:rPr lang="en-GB" sz="1200" b="1" dirty="0">
                <a:solidFill>
                  <a:prstClr val="black"/>
                </a:solidFill>
              </a:rPr>
              <a:t>104</a:t>
            </a:r>
            <a:r>
              <a:rPr lang="en-GB" sz="1200" dirty="0">
                <a:solidFill>
                  <a:prstClr val="black"/>
                </a:solidFill>
              </a:rPr>
              <a:t>, 913-922 22</a:t>
            </a:r>
            <a:r>
              <a:rPr lang="cs-CZ" sz="1200" dirty="0">
                <a:solidFill>
                  <a:prstClr val="black"/>
                </a:solidFill>
              </a:rPr>
              <a:t>)</a:t>
            </a:r>
            <a:endParaRPr lang="en-GB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208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9512" y="404664"/>
            <a:ext cx="849115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zkoumána</a:t>
            </a:r>
            <a:r>
              <a:rPr lang="en-GB" sz="1600" dirty="0" smtClean="0"/>
              <a:t> </a:t>
            </a:r>
            <a:r>
              <a:rPr lang="en-GB" sz="1600" dirty="0" err="1" smtClean="0"/>
              <a:t>podobnost</a:t>
            </a:r>
            <a:r>
              <a:rPr lang="cs-CZ" sz="1600" dirty="0"/>
              <a:t> </a:t>
            </a:r>
            <a:r>
              <a:rPr lang="cs-CZ" sz="1600" dirty="0" smtClean="0"/>
              <a:t>- </a:t>
            </a:r>
            <a:r>
              <a:rPr lang="en-GB" sz="1600" dirty="0" err="1" smtClean="0"/>
              <a:t>krystalická</a:t>
            </a:r>
            <a:r>
              <a:rPr lang="en-GB" sz="1600" dirty="0" smtClean="0"/>
              <a:t> </a:t>
            </a:r>
            <a:r>
              <a:rPr lang="en-GB" sz="1600" dirty="0" err="1"/>
              <a:t>struktura</a:t>
            </a:r>
            <a:r>
              <a:rPr lang="en-GB" sz="1600" dirty="0"/>
              <a:t> </a:t>
            </a:r>
            <a:r>
              <a:rPr lang="en-GB" sz="1600" dirty="0" err="1"/>
              <a:t>proteinu</a:t>
            </a:r>
            <a:r>
              <a:rPr lang="en-GB" sz="1600" dirty="0"/>
              <a:t> </a:t>
            </a:r>
            <a:r>
              <a:rPr lang="en-GB" sz="1600" b="1" dirty="0" err="1"/>
              <a:t>MreB</a:t>
            </a:r>
            <a:r>
              <a:rPr lang="en-GB" sz="1600" b="1" dirty="0"/>
              <a:t> </a:t>
            </a:r>
            <a:r>
              <a:rPr lang="en-GB" sz="1600" dirty="0"/>
              <a:t>(</a:t>
            </a:r>
            <a:r>
              <a:rPr lang="en-GB" sz="1600" i="1" dirty="0"/>
              <a:t>T. </a:t>
            </a:r>
            <a:r>
              <a:rPr lang="en-GB" sz="1600" i="1" dirty="0" err="1"/>
              <a:t>maritima</a:t>
            </a:r>
            <a:r>
              <a:rPr lang="en-GB" sz="1600" dirty="0"/>
              <a:t>) </a:t>
            </a:r>
            <a:r>
              <a:rPr lang="en-GB" sz="1600" b="1" dirty="0"/>
              <a:t>vs. </a:t>
            </a:r>
            <a:r>
              <a:rPr lang="en-GB" sz="1600" b="1" dirty="0" err="1" smtClean="0"/>
              <a:t>eukaryotický</a:t>
            </a:r>
            <a:r>
              <a:rPr lang="cs-CZ" sz="1600" b="1" dirty="0" smtClean="0"/>
              <a:t> </a:t>
            </a:r>
            <a:r>
              <a:rPr lang="en-GB" sz="1600" b="1" dirty="0" err="1" smtClean="0"/>
              <a:t>aktin</a:t>
            </a:r>
            <a:endParaRPr lang="en-GB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pomocí</a:t>
            </a:r>
            <a:r>
              <a:rPr lang="en-GB" sz="1600" dirty="0" smtClean="0"/>
              <a:t> </a:t>
            </a:r>
            <a:r>
              <a:rPr lang="en-GB" sz="1600" dirty="0"/>
              <a:t>MAD (Multi-wavelength anomalous diffraction), 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strukturálně</a:t>
            </a:r>
            <a:r>
              <a:rPr lang="en-GB" sz="1600" dirty="0" smtClean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si</a:t>
            </a:r>
            <a:r>
              <a:rPr lang="en-GB" sz="1600" dirty="0"/>
              <a:t> </a:t>
            </a:r>
            <a:r>
              <a:rPr lang="en-GB" sz="1600" dirty="0" err="1"/>
              <a:t>podobné</a:t>
            </a:r>
            <a:r>
              <a:rPr lang="en-GB" sz="1600" dirty="0"/>
              <a:t>,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svou</a:t>
            </a:r>
            <a:r>
              <a:rPr lang="en-GB" sz="1600" dirty="0"/>
              <a:t> </a:t>
            </a:r>
            <a:r>
              <a:rPr lang="en-GB" sz="1600" dirty="0" err="1" smtClean="0"/>
              <a:t>orientací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smtClean="0"/>
              <a:t>2 </a:t>
            </a:r>
            <a:r>
              <a:rPr lang="pl-PL" sz="1600" dirty="0"/>
              <a:t>shod. podjednotky </a:t>
            </a:r>
            <a:r>
              <a:rPr lang="pl-PL" sz="1600" b="1" dirty="0"/>
              <a:t>jako u </a:t>
            </a:r>
            <a:r>
              <a:rPr lang="pl-PL" sz="1600" b="1" dirty="0" smtClean="0"/>
              <a:t>aktinu</a:t>
            </a:r>
          </a:p>
          <a:p>
            <a:pPr marL="285750" indent="-285750">
              <a:buFontTx/>
              <a:buChar char="-"/>
            </a:pPr>
            <a:endParaRPr lang="pl-PL" b="1" dirty="0"/>
          </a:p>
          <a:p>
            <a:pPr marL="285750" indent="-285750">
              <a:buFontTx/>
              <a:buChar char="-"/>
            </a:pPr>
            <a:endParaRPr lang="pl-PL" b="1" dirty="0" smtClean="0"/>
          </a:p>
          <a:p>
            <a:pPr marL="285750" indent="-285750">
              <a:buFontTx/>
              <a:buChar char="-"/>
            </a:pPr>
            <a:endParaRPr lang="pl-PL" b="1" dirty="0"/>
          </a:p>
          <a:p>
            <a:pPr marL="285750" indent="-285750">
              <a:buFontTx/>
              <a:buChar char="-"/>
            </a:pPr>
            <a:endParaRPr lang="pl-PL" b="1" dirty="0"/>
          </a:p>
          <a:p>
            <a:r>
              <a:rPr lang="es-ES" sz="1200" dirty="0" smtClean="0"/>
              <a:t>Ent</a:t>
            </a:r>
            <a:r>
              <a:rPr lang="cs-CZ" sz="1200" dirty="0" smtClean="0"/>
              <a:t>, </a:t>
            </a:r>
            <a:r>
              <a:rPr lang="es-ES" sz="1200" dirty="0" smtClean="0"/>
              <a:t>Amos</a:t>
            </a:r>
            <a:r>
              <a:rPr lang="cs-CZ" sz="1200" dirty="0" smtClean="0"/>
              <a:t>, </a:t>
            </a:r>
            <a:r>
              <a:rPr lang="es-ES" sz="1200" dirty="0" smtClean="0"/>
              <a:t>Löwe </a:t>
            </a:r>
            <a:r>
              <a:rPr lang="es-ES" sz="1200" dirty="0"/>
              <a:t>(2007</a:t>
            </a:r>
            <a:r>
              <a:rPr lang="es-ES" sz="1200" dirty="0" smtClean="0"/>
              <a:t>):</a:t>
            </a:r>
            <a:r>
              <a:rPr lang="cs-CZ" sz="1200" dirty="0" smtClean="0"/>
              <a:t> </a:t>
            </a:r>
            <a:r>
              <a:rPr lang="en-GB" sz="1200" dirty="0" smtClean="0"/>
              <a:t>Bacterial </a:t>
            </a:r>
            <a:r>
              <a:rPr lang="en-GB" sz="1200" dirty="0"/>
              <a:t>Origin of the </a:t>
            </a:r>
            <a:r>
              <a:rPr lang="en-GB" sz="1200" dirty="0" err="1" smtClean="0"/>
              <a:t>mreB</a:t>
            </a:r>
            <a:r>
              <a:rPr lang="cs-CZ" sz="1200" dirty="0" smtClean="0"/>
              <a:t> T. </a:t>
            </a:r>
            <a:r>
              <a:rPr lang="cs-CZ" sz="1200" dirty="0" err="1" smtClean="0"/>
              <a:t>maritima</a:t>
            </a:r>
            <a:endParaRPr lang="en-GB" sz="12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0968"/>
            <a:ext cx="2169247" cy="170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200" y="4499960"/>
            <a:ext cx="4568720" cy="214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23015"/>
            <a:ext cx="3168352" cy="5224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71836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67544" y="404664"/>
            <a:ext cx="6264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err="1"/>
              <a:t>další</a:t>
            </a:r>
            <a:r>
              <a:rPr lang="en-GB" sz="1600" dirty="0"/>
              <a:t> </a:t>
            </a:r>
            <a:r>
              <a:rPr lang="en-GB" sz="1600" dirty="0" err="1"/>
              <a:t>proteiny</a:t>
            </a:r>
            <a:r>
              <a:rPr lang="en-GB" sz="1600" dirty="0"/>
              <a:t> s </a:t>
            </a:r>
            <a:r>
              <a:rPr lang="en-GB" sz="1600" dirty="0" err="1" smtClean="0"/>
              <a:t>vlastnostmi</a:t>
            </a:r>
            <a:r>
              <a:rPr lang="cs-CZ" sz="1600" dirty="0"/>
              <a:t> </a:t>
            </a:r>
            <a:r>
              <a:rPr lang="en-GB" sz="1600" dirty="0" err="1" smtClean="0"/>
              <a:t>aktinu</a:t>
            </a:r>
            <a:r>
              <a:rPr lang="en-GB" sz="16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err="1"/>
              <a:t>ParM</a:t>
            </a:r>
            <a:r>
              <a:rPr lang="en-GB" sz="1600" b="1" dirty="0"/>
              <a:t> </a:t>
            </a:r>
            <a:r>
              <a:rPr lang="en-GB" sz="1600" dirty="0"/>
              <a:t>(</a:t>
            </a:r>
            <a:r>
              <a:rPr lang="en-GB" sz="1600" i="1" dirty="0"/>
              <a:t>E. coli</a:t>
            </a:r>
            <a:r>
              <a:rPr lang="en-GB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err="1"/>
              <a:t>MamK</a:t>
            </a:r>
            <a:r>
              <a:rPr lang="en-GB" sz="1600" b="1" dirty="0"/>
              <a:t> </a:t>
            </a:r>
            <a:r>
              <a:rPr lang="en-GB" sz="1600" dirty="0"/>
              <a:t>(</a:t>
            </a:r>
            <a:r>
              <a:rPr lang="en-GB" sz="1600" i="1" dirty="0" err="1" smtClean="0"/>
              <a:t>Magnetospirillum</a:t>
            </a:r>
            <a:r>
              <a:rPr lang="cs-CZ" sz="1600" i="1" dirty="0"/>
              <a:t> </a:t>
            </a:r>
            <a:r>
              <a:rPr lang="en-GB" sz="1600" i="1" dirty="0" err="1" smtClean="0"/>
              <a:t>magneticum</a:t>
            </a:r>
            <a:r>
              <a:rPr lang="en-GB" sz="1600" i="1" dirty="0" smtClean="0"/>
              <a:t>)</a:t>
            </a:r>
            <a:endParaRPr lang="en-GB" sz="1600" i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417004"/>
            <a:ext cx="3114675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56125"/>
            <a:ext cx="5618008" cy="3491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28183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684" y="342377"/>
            <a:ext cx="3997771" cy="5102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0" y="5910371"/>
            <a:ext cx="9180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b</a:t>
            </a:r>
            <a:r>
              <a:rPr lang="en-GB" sz="1600" dirty="0" err="1" smtClean="0"/>
              <a:t>akteriální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cytoskelet</a:t>
            </a:r>
            <a:r>
              <a:rPr lang="en-GB" sz="1600" dirty="0" smtClean="0"/>
              <a:t> a </a:t>
            </a:r>
            <a:r>
              <a:rPr lang="en-GB" sz="1600" dirty="0" err="1" smtClean="0"/>
              <a:t>proteiny</a:t>
            </a:r>
            <a:r>
              <a:rPr lang="en-GB" sz="1600" dirty="0" smtClean="0"/>
              <a:t> </a:t>
            </a:r>
            <a:r>
              <a:rPr lang="en-GB" sz="1600" dirty="0" err="1" smtClean="0"/>
              <a:t>určující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tvar</a:t>
            </a:r>
            <a:r>
              <a:rPr lang="en-GB" sz="1600" dirty="0" smtClean="0"/>
              <a:t> </a:t>
            </a:r>
            <a:r>
              <a:rPr lang="en-GB" sz="1600" dirty="0" err="1" smtClean="0"/>
              <a:t>buněčné</a:t>
            </a:r>
            <a:r>
              <a:rPr lang="en-GB" sz="1600" dirty="0" smtClean="0"/>
              <a:t> </a:t>
            </a:r>
            <a:r>
              <a:rPr lang="en-GB" sz="1600" dirty="0" err="1" smtClean="0"/>
              <a:t>stěny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jako</a:t>
            </a:r>
            <a:r>
              <a:rPr lang="en-GB" sz="1600" dirty="0" smtClean="0"/>
              <a:t> </a:t>
            </a:r>
            <a:r>
              <a:rPr lang="en-GB" sz="1600" dirty="0" err="1" smtClean="0"/>
              <a:t>MreC</a:t>
            </a:r>
            <a:r>
              <a:rPr lang="en-GB" sz="1600" dirty="0" smtClean="0"/>
              <a:t> </a:t>
            </a:r>
            <a:r>
              <a:rPr lang="en-GB" sz="1600" dirty="0" err="1" smtClean="0"/>
              <a:t>spolupracují</a:t>
            </a:r>
            <a:r>
              <a:rPr lang="cs-CZ" sz="1600" dirty="0"/>
              <a:t> </a:t>
            </a:r>
            <a:r>
              <a:rPr lang="en-GB" sz="1600" dirty="0" err="1" smtClean="0"/>
              <a:t>při</a:t>
            </a:r>
            <a:r>
              <a:rPr lang="en-GB" sz="1600" dirty="0" smtClean="0"/>
              <a:t> </a:t>
            </a:r>
            <a:r>
              <a:rPr lang="en-GB" sz="1600" dirty="0" err="1" smtClean="0"/>
              <a:t>lokalizaci</a:t>
            </a:r>
            <a:r>
              <a:rPr lang="en-GB" sz="1600" dirty="0" smtClean="0"/>
              <a:t> </a:t>
            </a:r>
            <a:r>
              <a:rPr lang="en-GB" sz="1600" dirty="0" err="1" smtClean="0"/>
              <a:t>komplexů</a:t>
            </a:r>
            <a:r>
              <a:rPr lang="en-GB" sz="1600" dirty="0" smtClean="0"/>
              <a:t> </a:t>
            </a:r>
            <a:r>
              <a:rPr lang="en-GB" sz="1600" dirty="0" err="1" smtClean="0"/>
              <a:t>koordinovaně</a:t>
            </a:r>
            <a:r>
              <a:rPr lang="en-GB" sz="1600" dirty="0" smtClean="0"/>
              <a:t> </a:t>
            </a:r>
            <a:r>
              <a:rPr lang="en-GB" sz="1600" dirty="0" err="1" smtClean="0"/>
              <a:t>syntetizujících</a:t>
            </a:r>
            <a:r>
              <a:rPr lang="en-GB" sz="1600" dirty="0" smtClean="0"/>
              <a:t> </a:t>
            </a:r>
            <a:r>
              <a:rPr lang="en-GB" sz="1600" dirty="0" err="1" smtClean="0"/>
              <a:t>buněčnou</a:t>
            </a:r>
            <a:r>
              <a:rPr lang="en-GB" sz="1600" dirty="0" smtClean="0"/>
              <a:t> </a:t>
            </a:r>
            <a:r>
              <a:rPr lang="en-GB" sz="1600" dirty="0" err="1" smtClean="0"/>
              <a:t>stěnu</a:t>
            </a:r>
            <a:endParaRPr lang="en-GB" sz="1600" dirty="0" smtClean="0"/>
          </a:p>
          <a:p>
            <a:endParaRPr lang="en-GB" sz="1600" dirty="0"/>
          </a:p>
        </p:txBody>
      </p:sp>
      <p:sp>
        <p:nvSpPr>
          <p:cNvPr id="3" name="Obdélník 2"/>
          <p:cNvSpPr/>
          <p:nvPr/>
        </p:nvSpPr>
        <p:spPr>
          <a:xfrm>
            <a:off x="72008" y="350100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u </a:t>
            </a:r>
            <a:r>
              <a:rPr lang="en-GB" sz="1600" dirty="0" err="1" smtClean="0"/>
              <a:t>tyček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dv</a:t>
            </a:r>
            <a:r>
              <a:rPr lang="cs-CZ" sz="1600" dirty="0" smtClean="0"/>
              <a:t>ě</a:t>
            </a:r>
            <a:r>
              <a:rPr lang="en-GB" sz="1600" dirty="0" smtClean="0"/>
              <a:t> </a:t>
            </a:r>
            <a:r>
              <a:rPr lang="en-GB" sz="1600" dirty="0" err="1" smtClean="0"/>
              <a:t>mo</a:t>
            </a:r>
            <a:r>
              <a:rPr lang="cs-CZ" sz="1600" dirty="0" smtClean="0"/>
              <a:t>ž</a:t>
            </a:r>
            <a:r>
              <a:rPr lang="en-GB" sz="1600" dirty="0" err="1" smtClean="0"/>
              <a:t>nosti:k</a:t>
            </a:r>
            <a:r>
              <a:rPr lang="en-GB" sz="1600" dirty="0" smtClean="0"/>
              <a:t> </a:t>
            </a:r>
            <a:r>
              <a:rPr lang="en-GB" sz="1600" dirty="0" err="1" smtClean="0"/>
              <a:t>elongaci</a:t>
            </a:r>
            <a:r>
              <a:rPr lang="en-GB" sz="1600" dirty="0" smtClean="0"/>
              <a:t> </a:t>
            </a:r>
            <a:r>
              <a:rPr lang="en-GB" sz="1600" dirty="0" err="1" smtClean="0"/>
              <a:t>dochaz</a:t>
            </a:r>
            <a:r>
              <a:rPr lang="cs-CZ" sz="1600" dirty="0" smtClean="0"/>
              <a:t>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p</a:t>
            </a:r>
            <a:r>
              <a:rPr lang="cs-CZ" sz="1600" dirty="0" smtClean="0"/>
              <a:t>ó</a:t>
            </a:r>
            <a:r>
              <a:rPr lang="en-GB" sz="1600" dirty="0" err="1" smtClean="0"/>
              <a:t>lech</a:t>
            </a:r>
            <a:r>
              <a:rPr lang="en-GB" sz="1600" dirty="0" smtClean="0"/>
              <a:t> (u bun</a:t>
            </a:r>
            <a:r>
              <a:rPr lang="cs-CZ" sz="1600" dirty="0" smtClean="0"/>
              <a:t>ě</a:t>
            </a:r>
            <a:r>
              <a:rPr lang="en-GB" sz="1600" dirty="0" smtClean="0"/>
              <a:t>k </a:t>
            </a:r>
            <a:r>
              <a:rPr lang="en-GB" sz="1600" dirty="0" err="1" smtClean="0"/>
              <a:t>kter</a:t>
            </a:r>
            <a:r>
              <a:rPr lang="cs-CZ" sz="1600" dirty="0" smtClean="0"/>
              <a:t>é</a:t>
            </a:r>
            <a:r>
              <a:rPr lang="en-GB" sz="1600" dirty="0" smtClean="0"/>
              <a:t> </a:t>
            </a:r>
            <a:r>
              <a:rPr lang="en-GB" sz="1600" dirty="0" err="1" smtClean="0"/>
              <a:t>nemaj</a:t>
            </a:r>
            <a:r>
              <a:rPr lang="cs-CZ" sz="1600" dirty="0" smtClean="0"/>
              <a:t>í</a:t>
            </a:r>
            <a:r>
              <a:rPr lang="en-GB" sz="1600" dirty="0" smtClean="0"/>
              <a:t> </a:t>
            </a:r>
            <a:r>
              <a:rPr lang="en-GB" sz="1600" dirty="0" err="1" smtClean="0"/>
              <a:t>rntb</a:t>
            </a:r>
            <a:r>
              <a:rPr lang="en-GB" sz="1600" dirty="0" smtClean="0"/>
              <a:t> protein)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uprost</a:t>
            </a:r>
            <a:r>
              <a:rPr lang="cs-CZ" sz="1600" dirty="0" smtClean="0"/>
              <a:t>ř</a:t>
            </a:r>
            <a:r>
              <a:rPr lang="en-GB" sz="1600" dirty="0" err="1" smtClean="0"/>
              <a:t>ed</a:t>
            </a:r>
            <a:r>
              <a:rPr lang="en-GB" sz="1600" dirty="0" smtClean="0"/>
              <a:t> </a:t>
            </a:r>
            <a:endParaRPr lang="en-GB" sz="1600" dirty="0"/>
          </a:p>
        </p:txBody>
      </p:sp>
      <p:sp>
        <p:nvSpPr>
          <p:cNvPr id="4" name="Obdélník 3"/>
          <p:cNvSpPr/>
          <p:nvPr/>
        </p:nvSpPr>
        <p:spPr>
          <a:xfrm>
            <a:off x="106685" y="69403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sz="1600" b="1" dirty="0"/>
          </a:p>
          <a:p>
            <a:r>
              <a:rPr lang="en-GB" sz="1600" dirty="0"/>
              <a:t>1) </a:t>
            </a:r>
            <a:r>
              <a:rPr lang="en-GB" sz="1600" dirty="0" err="1"/>
              <a:t>Polymerace</a:t>
            </a:r>
            <a:r>
              <a:rPr lang="en-GB" sz="1600" dirty="0"/>
              <a:t> </a:t>
            </a:r>
            <a:r>
              <a:rPr lang="en-GB" sz="1600" dirty="0" err="1"/>
              <a:t>tisíců</a:t>
            </a:r>
            <a:r>
              <a:rPr lang="en-GB" sz="1600" dirty="0"/>
              <a:t> </a:t>
            </a:r>
            <a:r>
              <a:rPr lang="en-GB" sz="1600" dirty="0" smtClean="0"/>
              <a:t>m</a:t>
            </a:r>
            <a:r>
              <a:rPr lang="cs-CZ" sz="1600" dirty="0" err="1" smtClean="0"/>
              <a:t>ol</a:t>
            </a:r>
            <a:r>
              <a:rPr lang="cs-CZ" sz="1600" dirty="0" smtClean="0"/>
              <a:t>.</a:t>
            </a:r>
            <a:r>
              <a:rPr lang="en-GB" sz="1600" dirty="0" smtClean="0"/>
              <a:t> </a:t>
            </a:r>
            <a:r>
              <a:rPr lang="en-GB" sz="1600" dirty="0" err="1"/>
              <a:t>FtsZ</a:t>
            </a:r>
            <a:endParaRPr lang="en-GB" sz="1600" dirty="0"/>
          </a:p>
          <a:p>
            <a:r>
              <a:rPr lang="en-GB" sz="1600" dirty="0"/>
              <a:t>2) </a:t>
            </a:r>
            <a:r>
              <a:rPr lang="en-GB" sz="1600" dirty="0" err="1"/>
              <a:t>Formování</a:t>
            </a:r>
            <a:r>
              <a:rPr lang="en-GB" sz="1600" dirty="0"/>
              <a:t> </a:t>
            </a:r>
            <a:r>
              <a:rPr lang="en-GB" sz="1600" dirty="0" err="1"/>
              <a:t>prstence</a:t>
            </a:r>
            <a:endParaRPr lang="en-GB" sz="1600" dirty="0"/>
          </a:p>
          <a:p>
            <a:r>
              <a:rPr lang="en-GB" sz="1600" dirty="0"/>
              <a:t>3) </a:t>
            </a:r>
            <a:r>
              <a:rPr lang="en-GB" sz="1600" dirty="0" err="1"/>
              <a:t>Přídatné</a:t>
            </a:r>
            <a:r>
              <a:rPr lang="en-GB" sz="1600" dirty="0"/>
              <a:t> </a:t>
            </a:r>
            <a:r>
              <a:rPr lang="en-GB" sz="1600" dirty="0" err="1"/>
              <a:t>proteiny</a:t>
            </a:r>
            <a:r>
              <a:rPr lang="en-GB" sz="1600" dirty="0"/>
              <a:t> – min. 1</a:t>
            </a:r>
          </a:p>
          <a:p>
            <a:r>
              <a:rPr lang="en-GB" sz="1600" dirty="0"/>
              <a:t>- </a:t>
            </a:r>
            <a:r>
              <a:rPr lang="en-GB" sz="1600" dirty="0" err="1"/>
              <a:t>ZipA</a:t>
            </a:r>
            <a:r>
              <a:rPr lang="en-GB" sz="1600" dirty="0"/>
              <a:t> (gamma-</a:t>
            </a:r>
            <a:r>
              <a:rPr lang="en-GB" sz="1600" dirty="0" err="1"/>
              <a:t>proteobact</a:t>
            </a:r>
            <a:r>
              <a:rPr lang="en-GB" sz="1600" dirty="0"/>
              <a:t>.)</a:t>
            </a:r>
          </a:p>
          <a:p>
            <a:r>
              <a:rPr lang="en-GB" sz="1600" dirty="0"/>
              <a:t>- </a:t>
            </a:r>
            <a:r>
              <a:rPr lang="en-GB" sz="1600" dirty="0" err="1"/>
              <a:t>FtsA</a:t>
            </a:r>
            <a:r>
              <a:rPr lang="en-GB" sz="1600" dirty="0"/>
              <a:t> (</a:t>
            </a:r>
            <a:r>
              <a:rPr lang="en-GB" sz="1600" dirty="0" err="1"/>
              <a:t>Firmicutes</a:t>
            </a:r>
            <a:r>
              <a:rPr lang="en-GB" sz="1600" dirty="0"/>
              <a:t>)</a:t>
            </a:r>
          </a:p>
          <a:p>
            <a:r>
              <a:rPr lang="en-GB" sz="1600" dirty="0"/>
              <a:t>4) </a:t>
            </a:r>
            <a:r>
              <a:rPr lang="en-GB" sz="1600" dirty="0" err="1"/>
              <a:t>MinC</a:t>
            </a:r>
            <a:r>
              <a:rPr lang="en-GB" sz="1600" dirty="0"/>
              <a:t> a </a:t>
            </a:r>
            <a:r>
              <a:rPr lang="en-GB" sz="1600" dirty="0" err="1"/>
              <a:t>MinD</a:t>
            </a:r>
            <a:r>
              <a:rPr lang="en-GB" sz="1600" dirty="0"/>
              <a:t> </a:t>
            </a:r>
            <a:r>
              <a:rPr lang="en-GB" sz="1600" dirty="0" err="1"/>
              <a:t>proteiny</a:t>
            </a:r>
            <a:endParaRPr lang="en-GB" sz="1600" dirty="0"/>
          </a:p>
          <a:p>
            <a:r>
              <a:rPr lang="en-GB" sz="1600" dirty="0"/>
              <a:t>5) </a:t>
            </a:r>
            <a:r>
              <a:rPr lang="en-GB" sz="1600" dirty="0" err="1"/>
              <a:t>Determinace</a:t>
            </a:r>
            <a:r>
              <a:rPr lang="en-GB" sz="1600" dirty="0"/>
              <a:t> </a:t>
            </a:r>
            <a:r>
              <a:rPr lang="en-GB" sz="1600" dirty="0" err="1"/>
              <a:t>tvaru</a:t>
            </a:r>
            <a:r>
              <a:rPr lang="en-GB" sz="1600" dirty="0"/>
              <a:t> </a:t>
            </a:r>
            <a:r>
              <a:rPr lang="en-GB" sz="1600" dirty="0" err="1"/>
              <a:t>buňky</a:t>
            </a:r>
            <a:endParaRPr lang="en-GB" sz="1600" dirty="0"/>
          </a:p>
          <a:p>
            <a:r>
              <a:rPr lang="en-GB" sz="1600" dirty="0"/>
              <a:t>- </a:t>
            </a:r>
            <a:r>
              <a:rPr lang="en-GB" sz="1600" dirty="0" err="1"/>
              <a:t>MreB</a:t>
            </a:r>
            <a:r>
              <a:rPr lang="en-GB" sz="1600" dirty="0"/>
              <a:t>, </a:t>
            </a:r>
            <a:r>
              <a:rPr lang="en-GB" sz="1600" dirty="0" err="1"/>
              <a:t>MreC</a:t>
            </a:r>
            <a:r>
              <a:rPr lang="en-GB" sz="1600" dirty="0"/>
              <a:t>, </a:t>
            </a:r>
            <a:r>
              <a:rPr lang="en-GB" sz="1600" dirty="0" err="1"/>
              <a:t>MreD</a:t>
            </a:r>
            <a:r>
              <a:rPr lang="en-GB" sz="1600" dirty="0"/>
              <a:t>, </a:t>
            </a:r>
            <a:r>
              <a:rPr lang="en-GB" sz="1600" dirty="0" err="1" smtClean="0"/>
              <a:t>Mbl</a:t>
            </a:r>
            <a:endParaRPr lang="en-GB" sz="1600" dirty="0"/>
          </a:p>
        </p:txBody>
      </p:sp>
      <p:sp>
        <p:nvSpPr>
          <p:cNvPr id="5" name="Obdélník 4"/>
          <p:cNvSpPr/>
          <p:nvPr/>
        </p:nvSpPr>
        <p:spPr>
          <a:xfrm>
            <a:off x="179512" y="116632"/>
            <a:ext cx="16731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/>
              <a:t>Růst BS při dělení</a:t>
            </a:r>
          </a:p>
        </p:txBody>
      </p:sp>
    </p:spTree>
    <p:extLst>
      <p:ext uri="{BB962C8B-B14F-4D97-AF65-F5344CB8AC3E}">
        <p14:creationId xmlns:p14="http://schemas.microsoft.com/office/powerpoint/2010/main" val="16396577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20688"/>
            <a:ext cx="2990602" cy="568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9512" y="404664"/>
            <a:ext cx="55446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err="1"/>
              <a:t>MreC</a:t>
            </a:r>
            <a:r>
              <a:rPr lang="en-GB" sz="1600" b="1" dirty="0"/>
              <a:t> </a:t>
            </a:r>
            <a:endParaRPr lang="cs-CZ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je </a:t>
            </a:r>
            <a:r>
              <a:rPr lang="en-GB" sz="1600" dirty="0" err="1"/>
              <a:t>podstatný</a:t>
            </a:r>
            <a:r>
              <a:rPr lang="en-GB" sz="1600" dirty="0"/>
              <a:t> </a:t>
            </a:r>
            <a:r>
              <a:rPr lang="en-GB" sz="1600" dirty="0" smtClean="0"/>
              <a:t>pro</a:t>
            </a:r>
            <a:r>
              <a:rPr lang="cs-CZ" sz="1600" dirty="0" smtClean="0"/>
              <a:t> </a:t>
            </a:r>
            <a:r>
              <a:rPr lang="en-GB" sz="1600" dirty="0" err="1" smtClean="0"/>
              <a:t>prostorovou</a:t>
            </a:r>
            <a:r>
              <a:rPr lang="en-GB" sz="1600" dirty="0" smtClean="0"/>
              <a:t> </a:t>
            </a:r>
            <a:r>
              <a:rPr lang="en-GB" sz="1600" dirty="0" err="1"/>
              <a:t>organizaci</a:t>
            </a:r>
            <a:r>
              <a:rPr lang="en-GB" sz="1600" dirty="0"/>
              <a:t> </a:t>
            </a:r>
            <a:r>
              <a:rPr lang="en-GB" sz="1600" dirty="0" err="1"/>
              <a:t>složek</a:t>
            </a:r>
            <a:endParaRPr lang="en-GB" sz="1600" dirty="0"/>
          </a:p>
          <a:p>
            <a:r>
              <a:rPr lang="en-GB" sz="1600" dirty="0" err="1"/>
              <a:t>holoenzymů</a:t>
            </a:r>
            <a:r>
              <a:rPr lang="en-GB" sz="1600" dirty="0"/>
              <a:t> </a:t>
            </a:r>
            <a:r>
              <a:rPr lang="en-GB" sz="1600" dirty="0" err="1"/>
              <a:t>periplazmy</a:t>
            </a:r>
            <a:endParaRPr lang="en-GB" sz="1600" dirty="0"/>
          </a:p>
          <a:p>
            <a:r>
              <a:rPr lang="en-GB" sz="1600" dirty="0" err="1"/>
              <a:t>syntetizujících</a:t>
            </a:r>
            <a:r>
              <a:rPr lang="en-GB" sz="1600" dirty="0"/>
              <a:t> </a:t>
            </a:r>
            <a:r>
              <a:rPr lang="en-GB" sz="1600" dirty="0" err="1" smtClean="0"/>
              <a:t>peptidoglykan</a:t>
            </a:r>
            <a:endParaRPr lang="cs-CZ" sz="1600" dirty="0" smtClean="0"/>
          </a:p>
          <a:p>
            <a:endParaRPr lang="cs-CZ" sz="1600" dirty="0"/>
          </a:p>
          <a:p>
            <a:endParaRPr lang="en-GB" sz="1600" dirty="0"/>
          </a:p>
          <a:p>
            <a:r>
              <a:rPr lang="en-GB" sz="1600" b="1" dirty="0" err="1" smtClean="0"/>
              <a:t>MreB</a:t>
            </a:r>
            <a:r>
              <a:rPr lang="en-GB" sz="1600" b="1" dirty="0" smtClean="0"/>
              <a:t> </a:t>
            </a:r>
            <a:endParaRPr lang="cs-CZ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řídí</a:t>
            </a:r>
            <a:r>
              <a:rPr lang="en-GB" sz="1600" dirty="0" smtClean="0"/>
              <a:t> </a:t>
            </a:r>
            <a:r>
              <a:rPr lang="en-GB" sz="1600" dirty="0" err="1"/>
              <a:t>řídí</a:t>
            </a:r>
            <a:r>
              <a:rPr lang="en-GB" sz="1600" dirty="0"/>
              <a:t> </a:t>
            </a:r>
            <a:r>
              <a:rPr lang="en-GB" sz="1600" dirty="0" err="1" smtClean="0"/>
              <a:t>lokalizac</a:t>
            </a:r>
            <a:r>
              <a:rPr lang="cs-CZ" sz="1600" dirty="0" smtClean="0"/>
              <a:t>i</a:t>
            </a:r>
            <a:r>
              <a:rPr lang="en-GB" sz="1600" dirty="0" err="1" smtClean="0"/>
              <a:t>prekurzorů</a:t>
            </a:r>
            <a:r>
              <a:rPr lang="en-GB" sz="1600" dirty="0" smtClean="0"/>
              <a:t> </a:t>
            </a:r>
            <a:r>
              <a:rPr lang="en-GB" sz="1600" dirty="0" err="1"/>
              <a:t>peptidoglykanu</a:t>
            </a:r>
            <a:endParaRPr lang="en-GB" sz="1600" dirty="0"/>
          </a:p>
          <a:p>
            <a:r>
              <a:rPr lang="en-GB" sz="1600" dirty="0"/>
              <a:t>v </a:t>
            </a:r>
            <a:r>
              <a:rPr lang="en-GB" sz="1600" dirty="0" err="1" smtClean="0"/>
              <a:t>cytosolu</a:t>
            </a:r>
            <a:endParaRPr lang="cs-CZ" sz="1600" dirty="0" smtClean="0"/>
          </a:p>
          <a:p>
            <a:endParaRPr lang="cs-CZ" sz="1600" dirty="0" smtClean="0"/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f</a:t>
            </a:r>
            <a:r>
              <a:rPr lang="en-GB" sz="1600" dirty="0" err="1" smtClean="0"/>
              <a:t>luorescenční</a:t>
            </a:r>
            <a:r>
              <a:rPr lang="en-GB" sz="1600" dirty="0" smtClean="0"/>
              <a:t> </a:t>
            </a:r>
            <a:r>
              <a:rPr lang="en-GB" sz="1600" dirty="0" err="1" smtClean="0"/>
              <a:t>značení</a:t>
            </a:r>
            <a:r>
              <a:rPr lang="cs-CZ" sz="1600" dirty="0"/>
              <a:t> </a:t>
            </a:r>
            <a:r>
              <a:rPr lang="pl-PL" sz="1600" dirty="0" smtClean="0"/>
              <a:t>dokazuje</a:t>
            </a:r>
            <a:r>
              <a:rPr lang="pl-PL" sz="1600" dirty="0"/>
              <a:t>, že MreB a FtsZ,</a:t>
            </a:r>
          </a:p>
          <a:p>
            <a:r>
              <a:rPr lang="en-GB" sz="1600" dirty="0" err="1" smtClean="0"/>
              <a:t>MreC</a:t>
            </a:r>
            <a:r>
              <a:rPr lang="cs-CZ" sz="1600" dirty="0"/>
              <a:t> </a:t>
            </a:r>
            <a:r>
              <a:rPr lang="cs-CZ" sz="1600" dirty="0" smtClean="0"/>
              <a:t>a </a:t>
            </a:r>
            <a:r>
              <a:rPr lang="pl-PL" sz="1600" dirty="0" smtClean="0"/>
              <a:t> </a:t>
            </a:r>
            <a:r>
              <a:rPr lang="pl-PL" sz="1600" dirty="0"/>
              <a:t>RodA působí při syntéze </a:t>
            </a:r>
            <a:r>
              <a:rPr lang="pl-PL" sz="1600" dirty="0" smtClean="0"/>
              <a:t>peptidoglykanu</a:t>
            </a:r>
          </a:p>
          <a:p>
            <a:endParaRPr lang="pl-P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MreB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FtsZ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 smtClean="0"/>
              <a:t>vyžadovány</a:t>
            </a:r>
            <a:r>
              <a:rPr lang="cs-CZ" sz="1600" dirty="0"/>
              <a:t> </a:t>
            </a:r>
            <a:r>
              <a:rPr lang="en-GB" sz="1600" dirty="0" smtClean="0"/>
              <a:t>pro </a:t>
            </a:r>
            <a:r>
              <a:rPr lang="en-GB" sz="1600" dirty="0" err="1"/>
              <a:t>morfogenezi</a:t>
            </a:r>
            <a:r>
              <a:rPr lang="en-GB" sz="1600" dirty="0"/>
              <a:t> </a:t>
            </a:r>
            <a:r>
              <a:rPr lang="en-GB" sz="1600" dirty="0" err="1"/>
              <a:t>polární</a:t>
            </a:r>
            <a:r>
              <a:rPr lang="en-GB" sz="1600" dirty="0"/>
              <a:t> </a:t>
            </a:r>
            <a:r>
              <a:rPr lang="en-GB" sz="1600" dirty="0" err="1" smtClean="0"/>
              <a:t>stélky</a:t>
            </a:r>
            <a:r>
              <a:rPr lang="cs-CZ" sz="1600" dirty="0"/>
              <a:t>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9435473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218" y="188640"/>
            <a:ext cx="910128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err="1" smtClean="0"/>
              <a:t>FtsZ</a:t>
            </a:r>
            <a:endParaRPr lang="cs-CZ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reguluje</a:t>
            </a:r>
            <a:r>
              <a:rPr lang="en-GB" sz="1600" dirty="0" smtClean="0"/>
              <a:t> </a:t>
            </a:r>
            <a:r>
              <a:rPr lang="en-GB" sz="1600" dirty="0" err="1"/>
              <a:t>prostorové</a:t>
            </a:r>
            <a:r>
              <a:rPr lang="en-GB" sz="1600" dirty="0"/>
              <a:t> </a:t>
            </a:r>
            <a:r>
              <a:rPr lang="en-GB" sz="1600" dirty="0" err="1"/>
              <a:t>umístění</a:t>
            </a:r>
            <a:r>
              <a:rPr lang="en-GB" sz="1600" dirty="0"/>
              <a:t> </a:t>
            </a:r>
            <a:r>
              <a:rPr lang="en-GB" sz="1600" dirty="0" err="1"/>
              <a:t>enzymu</a:t>
            </a:r>
            <a:r>
              <a:rPr lang="en-GB" sz="1600" dirty="0"/>
              <a:t> </a:t>
            </a:r>
            <a:r>
              <a:rPr lang="en-GB" sz="1600" b="1" dirty="0" err="1" smtClean="0"/>
              <a:t>MurG</a:t>
            </a:r>
            <a:r>
              <a:rPr lang="cs-CZ" sz="1600" b="1" dirty="0"/>
              <a:t> </a:t>
            </a:r>
            <a:r>
              <a:rPr lang="en-GB" sz="1600" dirty="0" err="1" smtClean="0"/>
              <a:t>produkujícího</a:t>
            </a:r>
            <a:r>
              <a:rPr lang="en-GB" sz="1600" dirty="0" smtClean="0"/>
              <a:t> </a:t>
            </a:r>
            <a:r>
              <a:rPr lang="en-GB" sz="1600" b="1" dirty="0"/>
              <a:t>lipid II </a:t>
            </a:r>
            <a:r>
              <a:rPr lang="en-GB" sz="1600" dirty="0"/>
              <a:t>(</a:t>
            </a:r>
            <a:r>
              <a:rPr lang="en-GB" sz="1600" dirty="0" err="1"/>
              <a:t>prekurzor</a:t>
            </a:r>
            <a:r>
              <a:rPr lang="en-GB" sz="1600" dirty="0"/>
              <a:t> </a:t>
            </a:r>
            <a:r>
              <a:rPr lang="en-GB" sz="1600" dirty="0" err="1"/>
              <a:t>peptidoglykanu</a:t>
            </a:r>
            <a:r>
              <a:rPr lang="en-GB" sz="1600" dirty="0" smtClean="0"/>
              <a:t>)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umístění</a:t>
            </a:r>
            <a:r>
              <a:rPr lang="en-GB" sz="1600" dirty="0" smtClean="0"/>
              <a:t> </a:t>
            </a:r>
            <a:r>
              <a:rPr lang="en-GB" sz="1600" b="1" dirty="0" err="1"/>
              <a:t>FtsZ</a:t>
            </a:r>
            <a:r>
              <a:rPr lang="en-GB" sz="1600" b="1" dirty="0"/>
              <a:t> </a:t>
            </a:r>
            <a:r>
              <a:rPr lang="en-GB" sz="1600" dirty="0"/>
              <a:t>do </a:t>
            </a:r>
            <a:r>
              <a:rPr lang="en-GB" sz="1600" dirty="0" err="1" smtClean="0"/>
              <a:t>kruh</a:t>
            </a:r>
            <a:r>
              <a:rPr lang="cs-CZ" sz="1600" dirty="0" smtClean="0"/>
              <a:t>u </a:t>
            </a:r>
            <a:r>
              <a:rPr lang="en-GB" sz="1600" dirty="0" err="1" smtClean="0"/>
              <a:t>během</a:t>
            </a:r>
            <a:r>
              <a:rPr lang="cs-CZ" sz="1600" dirty="0" smtClean="0"/>
              <a:t> </a:t>
            </a:r>
            <a:r>
              <a:rPr lang="en-GB" sz="1600" dirty="0" err="1" smtClean="0"/>
              <a:t>prodlužování</a:t>
            </a:r>
            <a:r>
              <a:rPr lang="en-GB" sz="1600" dirty="0" smtClean="0"/>
              <a:t> </a:t>
            </a:r>
            <a:r>
              <a:rPr lang="en-GB" sz="1600" dirty="0" err="1"/>
              <a:t>buňky</a:t>
            </a:r>
            <a:r>
              <a:rPr lang="en-GB" sz="1600" dirty="0"/>
              <a:t> je </a:t>
            </a:r>
            <a:r>
              <a:rPr lang="en-GB" sz="1600" dirty="0" err="1"/>
              <a:t>následováno</a:t>
            </a:r>
            <a:r>
              <a:rPr lang="en-GB" sz="1600" dirty="0"/>
              <a:t> </a:t>
            </a:r>
            <a:r>
              <a:rPr lang="en-GB" sz="1600" dirty="0" smtClean="0"/>
              <a:t> </a:t>
            </a:r>
            <a:r>
              <a:rPr lang="en-GB" sz="1600" b="1" dirty="0" err="1"/>
              <a:t>MurG</a:t>
            </a:r>
            <a:r>
              <a:rPr lang="en-GB" sz="1600" b="1" dirty="0"/>
              <a:t> 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d</a:t>
            </a:r>
            <a:r>
              <a:rPr lang="cs-CZ" sz="1600" dirty="0" smtClean="0"/>
              <a:t>ojde k </a:t>
            </a:r>
            <a:r>
              <a:rPr lang="en-GB" sz="1600" dirty="0" err="1" smtClean="0"/>
              <a:t>přesměrování</a:t>
            </a:r>
            <a:r>
              <a:rPr lang="en-GB" sz="1600" dirty="0" smtClean="0"/>
              <a:t> </a:t>
            </a:r>
            <a:r>
              <a:rPr lang="en-GB" sz="1600" dirty="0" err="1"/>
              <a:t>syntézy</a:t>
            </a:r>
            <a:r>
              <a:rPr lang="en-GB" sz="1600" dirty="0"/>
              <a:t> </a:t>
            </a:r>
            <a:r>
              <a:rPr lang="en-GB" sz="1600" dirty="0" err="1"/>
              <a:t>prekurzorů</a:t>
            </a:r>
            <a:r>
              <a:rPr lang="en-GB" sz="1600" dirty="0"/>
              <a:t> </a:t>
            </a:r>
            <a:r>
              <a:rPr lang="en-GB" sz="1600" dirty="0" err="1"/>
              <a:t>peptidoglykanu</a:t>
            </a:r>
            <a:r>
              <a:rPr lang="en-GB" sz="1600" dirty="0"/>
              <a:t> </a:t>
            </a:r>
            <a:r>
              <a:rPr lang="en-GB" sz="1600" dirty="0" smtClean="0"/>
              <a:t>do</a:t>
            </a:r>
            <a:r>
              <a:rPr lang="cs-CZ" sz="1600" dirty="0" smtClean="0"/>
              <a:t> </a:t>
            </a:r>
            <a:r>
              <a:rPr lang="en-GB" sz="1600" dirty="0" err="1" smtClean="0"/>
              <a:t>středu</a:t>
            </a:r>
            <a:r>
              <a:rPr lang="en-GB" sz="1600" dirty="0" smtClean="0"/>
              <a:t> </a:t>
            </a:r>
            <a:r>
              <a:rPr lang="en-GB" sz="1600" dirty="0" err="1" smtClean="0"/>
              <a:t>buňky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dochází k tomu </a:t>
            </a:r>
            <a:r>
              <a:rPr lang="en-GB" sz="1600" dirty="0" err="1" smtClean="0"/>
              <a:t>před</a:t>
            </a:r>
            <a:r>
              <a:rPr lang="en-GB" sz="1600" dirty="0" smtClean="0"/>
              <a:t> </a:t>
            </a:r>
            <a:r>
              <a:rPr lang="en-GB" sz="1600" dirty="0" err="1"/>
              <a:t>buněčnou</a:t>
            </a:r>
            <a:r>
              <a:rPr lang="en-GB" sz="1600" dirty="0"/>
              <a:t> </a:t>
            </a:r>
            <a:r>
              <a:rPr lang="en-GB" sz="1600" dirty="0" err="1" smtClean="0"/>
              <a:t>konstrikcí</a:t>
            </a:r>
            <a:r>
              <a:rPr lang="cs-CZ" sz="1600" dirty="0"/>
              <a:t> 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z</a:t>
            </a:r>
            <a:r>
              <a:rPr lang="en-GB" sz="1600" dirty="0" smtClean="0"/>
              <a:t>a </a:t>
            </a:r>
            <a:r>
              <a:rPr lang="en-GB" sz="1600" dirty="0" err="1"/>
              <a:t>nepřítomnosti</a:t>
            </a:r>
            <a:r>
              <a:rPr lang="en-GB" sz="1600" dirty="0"/>
              <a:t> </a:t>
            </a:r>
            <a:r>
              <a:rPr lang="en-GB" sz="1600" dirty="0" err="1"/>
              <a:t>FtsZ</a:t>
            </a:r>
            <a:r>
              <a:rPr lang="en-GB" sz="1600" dirty="0"/>
              <a:t> se </a:t>
            </a:r>
            <a:r>
              <a:rPr lang="en-GB" sz="1600" dirty="0" err="1"/>
              <a:t>enzym</a:t>
            </a:r>
            <a:r>
              <a:rPr lang="en-GB" sz="1600" dirty="0"/>
              <a:t> </a:t>
            </a:r>
            <a:r>
              <a:rPr lang="en-GB" sz="1600" dirty="0" err="1"/>
              <a:t>MurG</a:t>
            </a:r>
            <a:r>
              <a:rPr lang="en-GB" sz="1600" dirty="0"/>
              <a:t> </a:t>
            </a:r>
            <a:r>
              <a:rPr lang="en-GB" sz="1600" dirty="0" err="1" smtClean="0"/>
              <a:t>neakumuluj</a:t>
            </a:r>
            <a:r>
              <a:rPr lang="cs-CZ" sz="1600" dirty="0" smtClean="0"/>
              <a:t>e </a:t>
            </a:r>
            <a:r>
              <a:rPr lang="en-GB" sz="1600" dirty="0" err="1" smtClean="0"/>
              <a:t>uprostřed</a:t>
            </a:r>
            <a:r>
              <a:rPr lang="en-GB" sz="1600" dirty="0" smtClean="0"/>
              <a:t> </a:t>
            </a:r>
            <a:r>
              <a:rPr lang="en-GB" sz="1600" dirty="0" err="1"/>
              <a:t>buňky</a:t>
            </a:r>
            <a:r>
              <a:rPr lang="en-GB" sz="1600" dirty="0"/>
              <a:t> 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buněčná</a:t>
            </a:r>
            <a:r>
              <a:rPr lang="en-GB" sz="1600" dirty="0" smtClean="0"/>
              <a:t> </a:t>
            </a:r>
            <a:r>
              <a:rPr lang="en-GB" sz="1600" dirty="0" err="1"/>
              <a:t>elongace</a:t>
            </a:r>
            <a:r>
              <a:rPr lang="en-GB" sz="1600" dirty="0"/>
              <a:t> </a:t>
            </a:r>
            <a:r>
              <a:rPr lang="cs-CZ" sz="1600" dirty="0" smtClean="0"/>
              <a:t>tedy </a:t>
            </a:r>
            <a:r>
              <a:rPr lang="en-GB" sz="1600" dirty="0" err="1" smtClean="0"/>
              <a:t>pokračuje</a:t>
            </a:r>
            <a:r>
              <a:rPr lang="cs-CZ" sz="1600" dirty="0" smtClean="0"/>
              <a:t> </a:t>
            </a:r>
            <a:r>
              <a:rPr lang="en-GB" sz="1600" dirty="0" err="1" smtClean="0"/>
              <a:t>inzercí</a:t>
            </a:r>
            <a:r>
              <a:rPr lang="en-GB" sz="1600" dirty="0" smtClean="0"/>
              <a:t> </a:t>
            </a:r>
            <a:r>
              <a:rPr lang="en-GB" sz="1600" dirty="0" err="1"/>
              <a:t>peptidoglykanu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po</a:t>
            </a:r>
            <a:r>
              <a:rPr lang="en-GB" sz="1600" dirty="0"/>
              <a:t> </a:t>
            </a:r>
            <a:r>
              <a:rPr lang="en-GB" sz="1600" dirty="0" err="1"/>
              <a:t>okrajích</a:t>
            </a:r>
            <a:r>
              <a:rPr lang="en-GB" sz="1600" dirty="0"/>
              <a:t> </a:t>
            </a:r>
            <a:r>
              <a:rPr lang="en-GB" sz="1600" dirty="0" err="1"/>
              <a:t>buněčné</a:t>
            </a:r>
            <a:r>
              <a:rPr lang="en-GB" sz="1600" dirty="0"/>
              <a:t> </a:t>
            </a:r>
            <a:r>
              <a:rPr lang="en-GB" sz="1600" dirty="0" err="1" smtClean="0"/>
              <a:t>stěny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b</a:t>
            </a:r>
            <a:r>
              <a:rPr lang="en-GB" sz="1600" dirty="0" err="1" smtClean="0"/>
              <a:t>uňka</a:t>
            </a:r>
            <a:r>
              <a:rPr lang="en-GB" sz="1600" dirty="0" smtClean="0"/>
              <a:t> </a:t>
            </a:r>
            <a:r>
              <a:rPr lang="en-GB" sz="1600" dirty="0" err="1"/>
              <a:t>tedy</a:t>
            </a:r>
            <a:r>
              <a:rPr lang="en-GB" sz="1600" dirty="0"/>
              <a:t> k </a:t>
            </a:r>
            <a:r>
              <a:rPr lang="en-GB" sz="1600" dirty="0" err="1"/>
              <a:t>elongaci</a:t>
            </a:r>
            <a:r>
              <a:rPr lang="en-GB" sz="1600" dirty="0"/>
              <a:t> </a:t>
            </a:r>
            <a:r>
              <a:rPr lang="en-GB" sz="1600" dirty="0" err="1"/>
              <a:t>využívá</a:t>
            </a:r>
            <a:r>
              <a:rPr lang="en-GB" sz="1600" dirty="0"/>
              <a:t> </a:t>
            </a:r>
            <a:r>
              <a:rPr lang="en-GB" sz="1600" dirty="0" err="1"/>
              <a:t>systém</a:t>
            </a:r>
            <a:r>
              <a:rPr lang="en-GB" sz="1600" dirty="0"/>
              <a:t> </a:t>
            </a:r>
            <a:r>
              <a:rPr lang="en-GB" sz="1600" dirty="0" err="1"/>
              <a:t>syntézy</a:t>
            </a:r>
            <a:r>
              <a:rPr lang="en-GB" sz="1600" dirty="0"/>
              <a:t> </a:t>
            </a:r>
            <a:r>
              <a:rPr lang="en-GB" sz="1600" dirty="0" err="1" smtClean="0"/>
              <a:t>buněčné</a:t>
            </a:r>
            <a:r>
              <a:rPr lang="cs-CZ" sz="1600" dirty="0"/>
              <a:t> </a:t>
            </a:r>
            <a:r>
              <a:rPr lang="en-GB" sz="1600" dirty="0" err="1" smtClean="0"/>
              <a:t>stěny</a:t>
            </a:r>
            <a:r>
              <a:rPr lang="en-GB" sz="1600" dirty="0" smtClean="0"/>
              <a:t> </a:t>
            </a:r>
            <a:r>
              <a:rPr lang="en-GB" sz="1600" b="1" dirty="0" err="1"/>
              <a:t>závislý</a:t>
            </a:r>
            <a:r>
              <a:rPr lang="en-GB" sz="1600" b="1" dirty="0"/>
              <a:t> </a:t>
            </a:r>
            <a:r>
              <a:rPr lang="en-GB" sz="1600" b="1" dirty="0" err="1"/>
              <a:t>i</a:t>
            </a:r>
            <a:r>
              <a:rPr lang="en-GB" sz="1600" b="1" dirty="0"/>
              <a:t> </a:t>
            </a:r>
            <a:r>
              <a:rPr lang="en-GB" sz="1600" b="1" dirty="0" err="1"/>
              <a:t>neávislý</a:t>
            </a:r>
            <a:r>
              <a:rPr lang="en-GB" sz="1600" b="1" dirty="0"/>
              <a:t> </a:t>
            </a:r>
            <a:r>
              <a:rPr lang="en-GB" sz="1600" b="1" dirty="0" err="1"/>
              <a:t>na</a:t>
            </a:r>
            <a:r>
              <a:rPr lang="en-GB" sz="1600" b="1" dirty="0"/>
              <a:t> </a:t>
            </a:r>
            <a:r>
              <a:rPr lang="en-GB" sz="1600" b="1" dirty="0" err="1" smtClean="0"/>
              <a:t>FtsZ</a:t>
            </a:r>
            <a:endParaRPr lang="cs-CZ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závisí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načasování</a:t>
            </a:r>
            <a:r>
              <a:rPr lang="en-GB" sz="1600" dirty="0"/>
              <a:t> </a:t>
            </a:r>
            <a:r>
              <a:rPr lang="en-GB" sz="1600" dirty="0" err="1"/>
              <a:t>uspořádání</a:t>
            </a:r>
            <a:r>
              <a:rPr lang="en-GB" sz="1600" dirty="0"/>
              <a:t> </a:t>
            </a:r>
            <a:r>
              <a:rPr lang="en-GB" sz="1600" dirty="0" err="1" smtClean="0"/>
              <a:t>FtsZ</a:t>
            </a:r>
            <a:r>
              <a:rPr lang="cs-CZ" sz="1600" dirty="0"/>
              <a:t> </a:t>
            </a:r>
            <a:r>
              <a:rPr lang="en-GB" sz="1600" dirty="0" err="1" smtClean="0"/>
              <a:t>během</a:t>
            </a:r>
            <a:r>
              <a:rPr lang="en-GB" sz="1600" dirty="0" smtClean="0"/>
              <a:t> </a:t>
            </a:r>
            <a:r>
              <a:rPr lang="en-GB" sz="1600" dirty="0" err="1" smtClean="0"/>
              <a:t>elongace</a:t>
            </a:r>
            <a:r>
              <a:rPr lang="en-GB" sz="1600" dirty="0" smtClean="0"/>
              <a:t> </a:t>
            </a:r>
            <a:r>
              <a:rPr lang="en-GB" sz="1600" dirty="0" err="1" smtClean="0"/>
              <a:t>buňky</a:t>
            </a:r>
            <a:endParaRPr lang="en-GB" sz="1600" dirty="0"/>
          </a:p>
          <a:p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385" y="3212976"/>
            <a:ext cx="5282952" cy="3011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810496" y="6381328"/>
            <a:ext cx="61024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http://rum-data.nature.com/nrm/journal/v6/n11/fig_tab/nrm1745_F3.html?foxtrotcallback=true</a:t>
            </a:r>
          </a:p>
        </p:txBody>
      </p:sp>
    </p:spTree>
    <p:extLst>
      <p:ext uri="{BB962C8B-B14F-4D97-AF65-F5344CB8AC3E}">
        <p14:creationId xmlns:p14="http://schemas.microsoft.com/office/powerpoint/2010/main" val="32558053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41784" y="836712"/>
            <a:ext cx="85506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z</a:t>
            </a:r>
            <a:r>
              <a:rPr lang="en-GB" sz="1600" dirty="0" err="1" smtClean="0"/>
              <a:t>ásobní</a:t>
            </a:r>
            <a:r>
              <a:rPr lang="en-GB" sz="1600" dirty="0" smtClean="0"/>
              <a:t> </a:t>
            </a:r>
            <a:r>
              <a:rPr lang="en-GB" sz="1600" dirty="0" err="1" smtClean="0"/>
              <a:t>látky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p</a:t>
            </a:r>
            <a:r>
              <a:rPr lang="en-GB" sz="1600" dirty="0" err="1" smtClean="0"/>
              <a:t>rodukty</a:t>
            </a:r>
            <a:r>
              <a:rPr lang="en-GB" sz="1600" dirty="0" smtClean="0"/>
              <a:t> </a:t>
            </a:r>
            <a:r>
              <a:rPr lang="en-GB" sz="1600" dirty="0" err="1" smtClean="0"/>
              <a:t>metabolismu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uložené</a:t>
            </a:r>
            <a:r>
              <a:rPr lang="en-GB" sz="1600" dirty="0" smtClean="0"/>
              <a:t> </a:t>
            </a:r>
            <a:r>
              <a:rPr lang="en-GB" sz="1600" dirty="0" err="1" smtClean="0"/>
              <a:t>nepotřebné</a:t>
            </a:r>
            <a:r>
              <a:rPr lang="en-GB" sz="1600" dirty="0" smtClean="0"/>
              <a:t> </a:t>
            </a:r>
            <a:r>
              <a:rPr lang="en-GB" sz="1600" dirty="0" err="1" smtClean="0"/>
              <a:t>látky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b</a:t>
            </a:r>
            <a:r>
              <a:rPr lang="pt-BR" sz="1600" dirty="0" smtClean="0"/>
              <a:t>ez </a:t>
            </a:r>
            <a:r>
              <a:rPr lang="pt-BR" sz="1600" dirty="0" smtClean="0"/>
              <a:t>membrány nebo s membránou</a:t>
            </a:r>
            <a:r>
              <a:rPr lang="cs-CZ" sz="1600" dirty="0" smtClean="0"/>
              <a:t> -</a:t>
            </a:r>
            <a:r>
              <a:rPr lang="en-GB" sz="1600" dirty="0" smtClean="0"/>
              <a:t> </a:t>
            </a:r>
            <a:r>
              <a:rPr lang="en-GB" sz="1600" b="1" dirty="0" err="1" smtClean="0"/>
              <a:t>není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dvojvrstvou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fosfolipidů</a:t>
            </a:r>
            <a:r>
              <a:rPr lang="cs-CZ" sz="1600" dirty="0"/>
              <a:t>,</a:t>
            </a:r>
            <a:r>
              <a:rPr lang="en-GB" sz="1600" dirty="0" err="1" smtClean="0"/>
              <a:t>jednovrstevná</a:t>
            </a:r>
            <a:r>
              <a:rPr lang="cs-CZ" sz="1600" dirty="0" smtClean="0"/>
              <a:t>!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v </a:t>
            </a:r>
            <a:r>
              <a:rPr lang="en-GB" sz="1600" dirty="0" err="1" smtClean="0"/>
              <a:t>cytoplazmě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podobě</a:t>
            </a:r>
            <a:r>
              <a:rPr lang="en-GB" sz="1600" dirty="0"/>
              <a:t> </a:t>
            </a:r>
            <a:r>
              <a:rPr lang="en-GB" sz="1600" dirty="0" err="1"/>
              <a:t>granul</a:t>
            </a:r>
            <a:r>
              <a:rPr lang="en-GB" sz="1600" dirty="0"/>
              <a:t>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kapének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s</a:t>
            </a:r>
            <a:r>
              <a:rPr lang="en-GB" sz="1600" dirty="0" err="1" smtClean="0"/>
              <a:t>vým</a:t>
            </a:r>
            <a:r>
              <a:rPr lang="en-GB" sz="1600" dirty="0" smtClean="0"/>
              <a:t> </a:t>
            </a:r>
            <a:r>
              <a:rPr lang="en-GB" sz="1600" dirty="0" err="1"/>
              <a:t>charakteristickým</a:t>
            </a:r>
            <a:r>
              <a:rPr lang="en-GB" sz="1600" dirty="0"/>
              <a:t> </a:t>
            </a:r>
            <a:r>
              <a:rPr lang="en-GB" sz="1600" dirty="0" err="1"/>
              <a:t>vzhledem</a:t>
            </a:r>
            <a:r>
              <a:rPr lang="en-GB" sz="1600" dirty="0"/>
              <a:t> </a:t>
            </a:r>
            <a:r>
              <a:rPr lang="en-GB" sz="1600" dirty="0" err="1"/>
              <a:t>uvnitř</a:t>
            </a:r>
            <a:r>
              <a:rPr lang="en-GB" sz="1600" dirty="0"/>
              <a:t> </a:t>
            </a:r>
            <a:r>
              <a:rPr lang="en-GB" sz="1600" dirty="0" err="1"/>
              <a:t>buněk</a:t>
            </a:r>
            <a:r>
              <a:rPr lang="en-GB" sz="1600" dirty="0"/>
              <a:t> </a:t>
            </a:r>
            <a:r>
              <a:rPr lang="en-GB" sz="1600" dirty="0" err="1" smtClean="0"/>
              <a:t>napomáhají</a:t>
            </a:r>
            <a:r>
              <a:rPr lang="cs-CZ" sz="1600" dirty="0" smtClean="0"/>
              <a:t> </a:t>
            </a:r>
            <a:r>
              <a:rPr lang="en-GB" sz="1600" dirty="0" err="1" smtClean="0"/>
              <a:t>identifikaci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p</a:t>
            </a:r>
            <a:r>
              <a:rPr lang="en-GB" sz="1600" dirty="0" err="1" smtClean="0"/>
              <a:t>rodukce</a:t>
            </a:r>
            <a:r>
              <a:rPr lang="en-GB" sz="1600" dirty="0" smtClean="0"/>
              <a:t> </a:t>
            </a:r>
            <a:r>
              <a:rPr lang="en-GB" sz="1600" dirty="0" err="1"/>
              <a:t>rekombinantních</a:t>
            </a:r>
            <a:r>
              <a:rPr lang="en-GB" sz="1600" dirty="0"/>
              <a:t> </a:t>
            </a:r>
            <a:r>
              <a:rPr lang="en-GB" sz="1600" dirty="0" err="1" smtClean="0"/>
              <a:t>proteinů</a:t>
            </a:r>
            <a:r>
              <a:rPr lang="cs-CZ" sz="1600" dirty="0" smtClean="0"/>
              <a:t> </a:t>
            </a:r>
            <a:r>
              <a:rPr lang="en-GB" sz="1600" dirty="0" smtClean="0"/>
              <a:t>„</a:t>
            </a:r>
            <a:r>
              <a:rPr lang="en-GB" sz="1600" dirty="0" err="1" smtClean="0"/>
              <a:t>zabalení</a:t>
            </a:r>
            <a:r>
              <a:rPr lang="en-GB" sz="1600" dirty="0"/>
              <a:t>“ a </a:t>
            </a:r>
            <a:r>
              <a:rPr lang="en-GB" sz="1600" dirty="0" err="1"/>
              <a:t>stabilizace</a:t>
            </a:r>
            <a:r>
              <a:rPr lang="en-GB" sz="1600" dirty="0"/>
              <a:t> </a:t>
            </a:r>
            <a:r>
              <a:rPr lang="en-GB" sz="1600" dirty="0" err="1" smtClean="0"/>
              <a:t>proteinů</a:t>
            </a:r>
            <a:r>
              <a:rPr lang="cs-CZ" sz="1600" dirty="0" smtClean="0"/>
              <a:t>, </a:t>
            </a:r>
            <a:r>
              <a:rPr lang="en-GB" sz="1600" dirty="0" err="1" smtClean="0"/>
              <a:t>nahromadění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3" name="Obdélník 2"/>
          <p:cNvSpPr/>
          <p:nvPr/>
        </p:nvSpPr>
        <p:spPr>
          <a:xfrm>
            <a:off x="3275856" y="25007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b="1" dirty="0" err="1"/>
              <a:t>Inkluze</a:t>
            </a:r>
            <a:endParaRPr lang="en-GB" sz="2000" b="1" dirty="0"/>
          </a:p>
          <a:p>
            <a:endParaRPr lang="en-GB" sz="20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4" y="3501008"/>
            <a:ext cx="5364163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3601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28931"/>
            <a:ext cx="6588224" cy="330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28924" y="212219"/>
            <a:ext cx="85150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600" b="1" dirty="0"/>
              <a:t>Př: </a:t>
            </a:r>
            <a:r>
              <a:rPr lang="nb-NO" sz="1600" b="1" dirty="0" smtClean="0"/>
              <a:t> </a:t>
            </a:r>
            <a:r>
              <a:rPr lang="nb-NO" sz="1600" b="1" dirty="0"/>
              <a:t>modely formování inkluzí </a:t>
            </a:r>
            <a:r>
              <a:rPr lang="nb-NO" sz="1600" b="1" dirty="0" smtClean="0"/>
              <a:t>PHA</a:t>
            </a:r>
            <a:r>
              <a:rPr lang="cs-CZ" sz="1600" b="1" dirty="0" smtClean="0"/>
              <a:t> </a:t>
            </a:r>
            <a:r>
              <a:rPr lang="en-GB" sz="1600" b="1" dirty="0" smtClean="0"/>
              <a:t>(</a:t>
            </a:r>
            <a:r>
              <a:rPr lang="en-GB" sz="1600" b="1" dirty="0" err="1" smtClean="0"/>
              <a:t>polyhydroxyalkanoát</a:t>
            </a:r>
            <a:r>
              <a:rPr lang="en-GB" sz="1600" b="1" dirty="0"/>
              <a:t>)</a:t>
            </a:r>
            <a:endParaRPr lang="en-GB" sz="1600" dirty="0"/>
          </a:p>
        </p:txBody>
      </p:sp>
      <p:sp>
        <p:nvSpPr>
          <p:cNvPr id="3" name="Obdélník 2"/>
          <p:cNvSpPr/>
          <p:nvPr/>
        </p:nvSpPr>
        <p:spPr>
          <a:xfrm>
            <a:off x="107504" y="692696"/>
            <a:ext cx="8100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</a:t>
            </a:r>
            <a:r>
              <a:rPr lang="en-GB" sz="1600" dirty="0" err="1" smtClean="0"/>
              <a:t>rotein</a:t>
            </a:r>
            <a:r>
              <a:rPr lang="en-GB" sz="1600" dirty="0" smtClean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inkuz</a:t>
            </a:r>
            <a:r>
              <a:rPr lang="cs-CZ" sz="1600" dirty="0" smtClean="0"/>
              <a:t>í</a:t>
            </a:r>
            <a:r>
              <a:rPr lang="en-GB" sz="1600" dirty="0" err="1" smtClean="0"/>
              <a:t>ch</a:t>
            </a:r>
            <a:r>
              <a:rPr lang="en-GB" sz="1600" dirty="0" smtClean="0"/>
              <a:t> </a:t>
            </a:r>
            <a:r>
              <a:rPr lang="cs-CZ" sz="1600" dirty="0" smtClean="0"/>
              <a:t>je</a:t>
            </a:r>
            <a:r>
              <a:rPr lang="en-GB" sz="1600" dirty="0" smtClean="0"/>
              <a:t>  </a:t>
            </a:r>
            <a:r>
              <a:rPr lang="en-GB" sz="1600" dirty="0" err="1" smtClean="0"/>
              <a:t>chr</a:t>
            </a:r>
            <a:r>
              <a:rPr lang="cs-CZ" sz="1600" dirty="0" smtClean="0"/>
              <a:t>á</a:t>
            </a:r>
            <a:r>
              <a:rPr lang="en-GB" sz="1600" dirty="0" smtClean="0"/>
              <a:t>n</a:t>
            </a:r>
            <a:r>
              <a:rPr lang="cs-CZ" sz="1600" dirty="0" smtClean="0"/>
              <a:t>ě</a:t>
            </a:r>
            <a:r>
              <a:rPr lang="en-GB" sz="1600" dirty="0" smtClean="0"/>
              <a:t>n </a:t>
            </a:r>
            <a:r>
              <a:rPr lang="en-GB" sz="1600" dirty="0" err="1" smtClean="0"/>
              <a:t>proti</a:t>
            </a:r>
            <a:r>
              <a:rPr lang="en-GB" sz="1600" dirty="0" smtClean="0"/>
              <a:t> </a:t>
            </a:r>
            <a:r>
              <a:rPr lang="en-GB" sz="1600" dirty="0" err="1" smtClean="0"/>
              <a:t>prote</a:t>
            </a:r>
            <a:r>
              <a:rPr lang="cs-CZ" sz="1600" dirty="0" smtClean="0"/>
              <a:t>á</a:t>
            </a:r>
            <a:r>
              <a:rPr lang="en-GB" sz="1600" dirty="0" smtClean="0"/>
              <a:t>z</a:t>
            </a:r>
            <a:r>
              <a:rPr lang="cs-CZ" sz="1600" dirty="0" smtClean="0"/>
              <a:t>á</a:t>
            </a:r>
            <a:r>
              <a:rPr lang="en-GB" sz="1600" dirty="0" smtClean="0"/>
              <a:t>m a </a:t>
            </a:r>
            <a:r>
              <a:rPr lang="en-GB" sz="1600" dirty="0" err="1" smtClean="0"/>
              <a:t>nav</a:t>
            </a:r>
            <a:r>
              <a:rPr lang="cs-CZ" sz="1600" dirty="0" smtClean="0"/>
              <a:t>í</a:t>
            </a:r>
            <a:r>
              <a:rPr lang="en-GB" sz="1600" dirty="0" smtClean="0"/>
              <a:t>c </a:t>
            </a:r>
            <a:r>
              <a:rPr lang="en-GB" sz="1600" dirty="0" smtClean="0"/>
              <a:t>je </a:t>
            </a:r>
            <a:r>
              <a:rPr lang="cs-CZ" sz="1600" dirty="0"/>
              <a:t>č</a:t>
            </a:r>
            <a:r>
              <a:rPr lang="en-GB" sz="1600" dirty="0" err="1" smtClean="0"/>
              <a:t>ist</a:t>
            </a:r>
            <a:r>
              <a:rPr lang="cs-CZ" sz="1600" dirty="0" smtClean="0"/>
              <a:t>ý</a:t>
            </a:r>
            <a:r>
              <a:rPr lang="en-GB" sz="1600" dirty="0" smtClean="0"/>
              <a:t>!</a:t>
            </a:r>
            <a:endParaRPr lang="cs-CZ" sz="1600" dirty="0" err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/>
              <a:t>f</a:t>
            </a:r>
            <a:r>
              <a:rPr lang="cs-CZ" sz="1600" dirty="0" err="1"/>
              <a:t>ů</a:t>
            </a:r>
            <a:r>
              <a:rPr lang="en-GB" sz="1600" dirty="0" err="1" smtClean="0"/>
              <a:t>zn</a:t>
            </a:r>
            <a:r>
              <a:rPr lang="cs-CZ" sz="1600" dirty="0" smtClean="0"/>
              <a:t>í</a:t>
            </a:r>
            <a:r>
              <a:rPr lang="en-GB" sz="1600" dirty="0" smtClean="0"/>
              <a:t> </a:t>
            </a:r>
            <a:r>
              <a:rPr lang="en-GB" sz="1600" dirty="0" err="1" smtClean="0"/>
              <a:t>proteiny</a:t>
            </a:r>
            <a:r>
              <a:rPr lang="en-GB" sz="1600" dirty="0" smtClean="0"/>
              <a:t> - </a:t>
            </a:r>
            <a:r>
              <a:rPr lang="en-GB" sz="1600" dirty="0" err="1" smtClean="0"/>
              <a:t>nesou</a:t>
            </a:r>
            <a:r>
              <a:rPr lang="en-GB" sz="1600" dirty="0" smtClean="0"/>
              <a:t> </a:t>
            </a:r>
            <a:r>
              <a:rPr lang="en-GB" sz="1600" dirty="0" err="1" smtClean="0"/>
              <a:t>signaln</a:t>
            </a:r>
            <a:r>
              <a:rPr lang="cs-CZ" sz="1600" dirty="0" smtClean="0"/>
              <a:t>í</a:t>
            </a:r>
            <a:r>
              <a:rPr lang="en-GB" sz="1600" dirty="0" smtClean="0"/>
              <a:t> </a:t>
            </a:r>
            <a:r>
              <a:rPr lang="en-GB" sz="1600" dirty="0" err="1" smtClean="0"/>
              <a:t>sekvenci</a:t>
            </a:r>
            <a:r>
              <a:rPr lang="en-GB" sz="1600" dirty="0" smtClean="0"/>
              <a:t> pro to, aby se </a:t>
            </a:r>
            <a:r>
              <a:rPr lang="en-GB" sz="1600" dirty="0" err="1" smtClean="0"/>
              <a:t>rovnou</a:t>
            </a:r>
            <a:r>
              <a:rPr lang="en-GB" sz="1600" dirty="0" smtClean="0"/>
              <a:t> do </a:t>
            </a:r>
            <a:r>
              <a:rPr lang="en-GB" sz="1600" dirty="0" err="1" smtClean="0"/>
              <a:t>inkluz</a:t>
            </a:r>
            <a:r>
              <a:rPr lang="cs-CZ" sz="1600" dirty="0" smtClean="0"/>
              <a:t>í</a:t>
            </a:r>
            <a:r>
              <a:rPr lang="en-GB" sz="1600" dirty="0" smtClean="0"/>
              <a:t> </a:t>
            </a:r>
            <a:r>
              <a:rPr lang="en-GB" sz="1600" dirty="0" err="1" smtClean="0"/>
              <a:t>dostaly</a:t>
            </a:r>
            <a:r>
              <a:rPr lang="en-GB" sz="1600" dirty="0" smtClean="0"/>
              <a:t>....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inkluze</a:t>
            </a:r>
            <a:r>
              <a:rPr lang="en-GB" sz="1600" dirty="0" smtClean="0"/>
              <a:t> se </a:t>
            </a:r>
            <a:r>
              <a:rPr lang="en-GB" sz="1600" dirty="0" err="1" smtClean="0"/>
              <a:t>daj</a:t>
            </a:r>
            <a:r>
              <a:rPr lang="cs-CZ" sz="1600" dirty="0" smtClean="0"/>
              <a:t>í</a:t>
            </a:r>
            <a:r>
              <a:rPr lang="en-GB" sz="1600" dirty="0" smtClean="0"/>
              <a:t> </a:t>
            </a:r>
            <a:r>
              <a:rPr lang="en-GB" sz="1600" dirty="0" err="1" smtClean="0"/>
              <a:t>rozpustit</a:t>
            </a:r>
            <a:r>
              <a:rPr lang="en-GB" sz="1600" dirty="0" smtClean="0"/>
              <a:t> a </a:t>
            </a:r>
            <a:r>
              <a:rPr lang="en-GB" sz="1600" dirty="0" err="1" smtClean="0"/>
              <a:t>dostat</a:t>
            </a:r>
            <a:r>
              <a:rPr lang="cs-CZ" sz="1600" dirty="0"/>
              <a:t> </a:t>
            </a:r>
            <a:r>
              <a:rPr lang="en-GB" sz="1600" dirty="0" err="1" smtClean="0"/>
              <a:t>tak</a:t>
            </a:r>
            <a:r>
              <a:rPr lang="en-GB" sz="1600" dirty="0" smtClean="0"/>
              <a:t> </a:t>
            </a:r>
            <a:r>
              <a:rPr lang="en-GB" sz="1600" dirty="0" smtClean="0"/>
              <a:t>protein </a:t>
            </a:r>
            <a:r>
              <a:rPr lang="en-GB" sz="1600" dirty="0" err="1" smtClean="0"/>
              <a:t>zp</a:t>
            </a:r>
            <a:r>
              <a:rPr lang="cs-CZ" sz="1600" dirty="0" smtClean="0"/>
              <a:t>á</a:t>
            </a:r>
            <a:r>
              <a:rPr lang="en-GB" sz="1600" dirty="0" err="1" smtClean="0"/>
              <a:t>tky</a:t>
            </a:r>
            <a:endParaRPr lang="en-GB" sz="1600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805264"/>
            <a:ext cx="6631112" cy="881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1062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843808" y="188640"/>
            <a:ext cx="3136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/>
              <a:t>Imobilizace</a:t>
            </a:r>
            <a:r>
              <a:rPr lang="en-GB" b="1" dirty="0"/>
              <a:t> </a:t>
            </a:r>
            <a:r>
              <a:rPr lang="en-GB" b="1" dirty="0" err="1"/>
              <a:t>molekul</a:t>
            </a:r>
            <a:r>
              <a:rPr lang="en-GB" b="1" dirty="0"/>
              <a:t> v </a:t>
            </a:r>
            <a:r>
              <a:rPr lang="en-GB" b="1" dirty="0" err="1"/>
              <a:t>inkluzích</a:t>
            </a:r>
            <a:endParaRPr lang="en-GB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38" y="1052736"/>
            <a:ext cx="7648575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39552" y="4221088"/>
            <a:ext cx="1440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protein</a:t>
            </a:r>
          </a:p>
          <a:p>
            <a:r>
              <a:rPr lang="en-GB" b="1" dirty="0" smtClean="0"/>
              <a:t>of interest</a:t>
            </a:r>
            <a:endParaRPr lang="en-GB" dirty="0"/>
          </a:p>
        </p:txBody>
      </p:sp>
      <p:sp>
        <p:nvSpPr>
          <p:cNvPr id="4" name="Obdélník 3"/>
          <p:cNvSpPr/>
          <p:nvPr/>
        </p:nvSpPr>
        <p:spPr>
          <a:xfrm>
            <a:off x="2370609" y="4199359"/>
            <a:ext cx="2358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granule-associated</a:t>
            </a:r>
          </a:p>
          <a:p>
            <a:r>
              <a:rPr lang="en-GB" dirty="0" smtClean="0"/>
              <a:t>proteins</a:t>
            </a:r>
            <a:endParaRPr lang="en-GB" dirty="0"/>
          </a:p>
        </p:txBody>
      </p:sp>
      <p:sp>
        <p:nvSpPr>
          <p:cNvPr id="6" name="Obdélník 5"/>
          <p:cNvSpPr/>
          <p:nvPr/>
        </p:nvSpPr>
        <p:spPr>
          <a:xfrm>
            <a:off x="4761170" y="419635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/>
              <a:t>Following growth in conditions suitable for</a:t>
            </a:r>
          </a:p>
          <a:p>
            <a:r>
              <a:rPr lang="en-GB" dirty="0" smtClean="0"/>
              <a:t>PHA synthesis...</a:t>
            </a:r>
            <a:endParaRPr lang="en-GB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38" y="5661248"/>
            <a:ext cx="8383126" cy="1063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7295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51520" y="1400002"/>
            <a:ext cx="756084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kondenzace</a:t>
            </a:r>
            <a:r>
              <a:rPr lang="en-GB" sz="1600" dirty="0" smtClean="0"/>
              <a:t> </a:t>
            </a:r>
            <a:r>
              <a:rPr lang="en-GB" sz="1600" dirty="0"/>
              <a:t>do </a:t>
            </a:r>
            <a:r>
              <a:rPr lang="en-GB" sz="1600" dirty="0" err="1"/>
              <a:t>kompaktní</a:t>
            </a:r>
            <a:r>
              <a:rPr lang="en-GB" sz="1600" dirty="0"/>
              <a:t> </a:t>
            </a:r>
            <a:r>
              <a:rPr lang="en-GB" sz="1600" dirty="0" err="1" smtClean="0"/>
              <a:t>struktury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HLP</a:t>
            </a:r>
            <a:r>
              <a:rPr lang="cs-CZ" sz="1600" dirty="0" smtClean="0"/>
              <a:t> (</a:t>
            </a:r>
            <a:r>
              <a:rPr lang="en-GB" sz="1600" dirty="0" err="1" smtClean="0"/>
              <a:t>histon</a:t>
            </a:r>
            <a:r>
              <a:rPr lang="en-GB" sz="1600" dirty="0" smtClean="0"/>
              <a:t>-like</a:t>
            </a:r>
            <a:r>
              <a:rPr lang="cs-CZ" sz="1600" dirty="0"/>
              <a:t>)</a:t>
            </a:r>
            <a:r>
              <a:rPr lang="en-GB" sz="1600" dirty="0" smtClean="0"/>
              <a:t> </a:t>
            </a:r>
            <a:r>
              <a:rPr lang="en-GB" sz="1600" dirty="0" err="1"/>
              <a:t>proteiny</a:t>
            </a:r>
            <a:r>
              <a:rPr lang="en-GB" sz="1600" dirty="0"/>
              <a:t> </a:t>
            </a:r>
            <a:r>
              <a:rPr lang="en-GB" sz="1600" dirty="0" err="1"/>
              <a:t>asociované</a:t>
            </a:r>
            <a:r>
              <a:rPr lang="en-GB" sz="1600" dirty="0"/>
              <a:t> </a:t>
            </a:r>
            <a:r>
              <a:rPr lang="en-GB" sz="1600" dirty="0" smtClean="0"/>
              <a:t>s</a:t>
            </a:r>
            <a:r>
              <a:rPr lang="cs-CZ" sz="1600" dirty="0" smtClean="0"/>
              <a:t> </a:t>
            </a:r>
            <a:r>
              <a:rPr lang="en-GB" sz="1600" dirty="0" smtClean="0"/>
              <a:t>DNA </a:t>
            </a:r>
            <a:r>
              <a:rPr lang="en-GB" sz="1600" dirty="0" err="1" smtClean="0"/>
              <a:t>napomáhají</a:t>
            </a:r>
            <a:r>
              <a:rPr lang="cs-CZ" sz="1600" dirty="0"/>
              <a:t> </a:t>
            </a:r>
            <a:r>
              <a:rPr lang="en-GB" sz="1600" dirty="0" err="1" smtClean="0"/>
              <a:t>skládání</a:t>
            </a:r>
            <a:r>
              <a:rPr lang="en-GB" sz="1600" dirty="0" smtClean="0"/>
              <a:t> </a:t>
            </a:r>
            <a:r>
              <a:rPr lang="en-GB" sz="1600" dirty="0" smtClean="0"/>
              <a:t>NK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cs-CZ" sz="1600" dirty="0" err="1"/>
              <a:t>v</a:t>
            </a:r>
            <a:r>
              <a:rPr lang="en-GB" sz="1600" dirty="0" err="1" smtClean="0"/>
              <a:t>ysoce</a:t>
            </a:r>
            <a:r>
              <a:rPr lang="en-GB" sz="1600" dirty="0" smtClean="0"/>
              <a:t> </a:t>
            </a:r>
            <a:r>
              <a:rPr lang="en-GB" sz="1600" dirty="0" err="1"/>
              <a:t>konzervované</a:t>
            </a:r>
            <a:r>
              <a:rPr lang="en-GB" sz="1600" dirty="0"/>
              <a:t> u </a:t>
            </a:r>
            <a:r>
              <a:rPr lang="en-GB" sz="1600" dirty="0" err="1"/>
              <a:t>eubakterií</a:t>
            </a:r>
            <a:endParaRPr lang="en-GB" sz="1600" dirty="0"/>
          </a:p>
          <a:p>
            <a:endParaRPr lang="cs-CZ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Superhelicita</a:t>
            </a:r>
            <a:r>
              <a:rPr lang="en-GB" sz="1600" dirty="0"/>
              <a:t> = </a:t>
            </a:r>
            <a:r>
              <a:rPr lang="en-GB" sz="1600" dirty="0" err="1"/>
              <a:t>nadšroubovicové</a:t>
            </a:r>
            <a:r>
              <a:rPr lang="en-GB" sz="1600" dirty="0"/>
              <a:t> </a:t>
            </a:r>
            <a:r>
              <a:rPr lang="en-GB" sz="1600" dirty="0" err="1" smtClean="0"/>
              <a:t>vinutí</a:t>
            </a:r>
            <a:r>
              <a:rPr lang="cs-CZ" sz="1600" dirty="0" smtClean="0"/>
              <a:t>, terc. struktura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závity</a:t>
            </a:r>
            <a:r>
              <a:rPr lang="en-GB" sz="1600" dirty="0" smtClean="0"/>
              <a:t> </a:t>
            </a:r>
            <a:r>
              <a:rPr lang="en-GB" sz="1600" dirty="0" err="1"/>
              <a:t>přitaženy</a:t>
            </a:r>
            <a:r>
              <a:rPr lang="en-GB" sz="1600" dirty="0" smtClean="0"/>
              <a:t>:</a:t>
            </a:r>
            <a:r>
              <a:rPr lang="cs-CZ" sz="1600" dirty="0" smtClean="0"/>
              <a:t> </a:t>
            </a:r>
            <a:r>
              <a:rPr lang="en-GB" sz="1600" dirty="0" smtClean="0"/>
              <a:t> </a:t>
            </a:r>
            <a:r>
              <a:rPr lang="en-GB" sz="1600" dirty="0" err="1"/>
              <a:t>negativní</a:t>
            </a:r>
            <a:r>
              <a:rPr lang="en-GB" sz="1600" dirty="0"/>
              <a:t> </a:t>
            </a:r>
            <a:r>
              <a:rPr lang="en-GB" sz="1600" dirty="0" smtClean="0"/>
              <a:t>s</a:t>
            </a:r>
            <a:r>
              <a:rPr lang="cs-CZ" sz="1600" dirty="0" err="1" smtClean="0"/>
              <a:t>uperpoiling</a:t>
            </a:r>
            <a:r>
              <a:rPr lang="cs-CZ" sz="1600" dirty="0"/>
              <a:t> </a:t>
            </a:r>
            <a:r>
              <a:rPr lang="cs-CZ" sz="1600" dirty="0" smtClean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fyziologický</a:t>
            </a:r>
            <a:r>
              <a:rPr lang="en-GB" sz="1600" dirty="0" smtClean="0"/>
              <a:t> </a:t>
            </a:r>
            <a:r>
              <a:rPr lang="en-GB" sz="1600" dirty="0" err="1"/>
              <a:t>stav</a:t>
            </a:r>
            <a:r>
              <a:rPr lang="en-GB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závity</a:t>
            </a:r>
            <a:r>
              <a:rPr lang="en-GB" sz="1600" dirty="0"/>
              <a:t> </a:t>
            </a:r>
            <a:r>
              <a:rPr lang="en-GB" sz="1600" dirty="0" err="1" smtClean="0"/>
              <a:t>rozvolněny</a:t>
            </a:r>
            <a:r>
              <a:rPr lang="en-GB" sz="1600" dirty="0" smtClean="0"/>
              <a:t>:</a:t>
            </a:r>
            <a:r>
              <a:rPr lang="cs-CZ" sz="1600" dirty="0" smtClean="0"/>
              <a:t> </a:t>
            </a:r>
            <a:r>
              <a:rPr lang="en-GB" sz="1600" dirty="0" err="1" smtClean="0"/>
              <a:t>pozitivní</a:t>
            </a:r>
            <a:r>
              <a:rPr lang="en-GB" sz="1600" dirty="0" smtClean="0"/>
              <a:t> </a:t>
            </a:r>
            <a:r>
              <a:rPr lang="en-GB" sz="1600" dirty="0"/>
              <a:t>s</a:t>
            </a:r>
            <a:r>
              <a:rPr lang="en-GB" sz="1600" dirty="0" smtClean="0"/>
              <a:t>.</a:t>
            </a:r>
            <a:r>
              <a:rPr lang="cs-CZ" sz="1600" dirty="0" smtClean="0"/>
              <a:t>,</a:t>
            </a:r>
            <a:r>
              <a:rPr lang="pl-PL" sz="1600" dirty="0" smtClean="0"/>
              <a:t> </a:t>
            </a:r>
            <a:r>
              <a:rPr lang="pl-PL" sz="1600" dirty="0"/>
              <a:t>relaxovaná podoba DNA – spotřeba ATP</a:t>
            </a:r>
          </a:p>
          <a:p>
            <a:endParaRPr lang="en-GB" sz="1600" dirty="0"/>
          </a:p>
          <a:p>
            <a:r>
              <a:rPr lang="cs-CZ" sz="1600" dirty="0"/>
              <a:t>E</a:t>
            </a:r>
            <a:r>
              <a:rPr lang="en-GB" sz="1600" dirty="0" err="1" smtClean="0"/>
              <a:t>nzymy</a:t>
            </a:r>
            <a:r>
              <a:rPr lang="en-GB" sz="1600" dirty="0" smtClean="0"/>
              <a:t> </a:t>
            </a:r>
            <a:r>
              <a:rPr lang="en-GB" sz="1600" dirty="0" err="1" smtClean="0"/>
              <a:t>topoizomerázy</a:t>
            </a:r>
            <a:r>
              <a:rPr lang="cs-CZ" sz="1600" dirty="0" smtClean="0"/>
              <a:t> </a:t>
            </a:r>
            <a:r>
              <a:rPr lang="en-GB" sz="1600" dirty="0"/>
              <a:t>(</a:t>
            </a:r>
            <a:r>
              <a:rPr lang="en-GB" sz="1600" dirty="0" err="1"/>
              <a:t>štěpí</a:t>
            </a:r>
            <a:r>
              <a:rPr lang="en-GB" sz="1600" dirty="0"/>
              <a:t> 2 </a:t>
            </a:r>
            <a:r>
              <a:rPr lang="en-GB" sz="1600" dirty="0" err="1"/>
              <a:t>řetězce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en-GB" sz="1600" dirty="0" err="1"/>
              <a:t>např</a:t>
            </a:r>
            <a:r>
              <a:rPr lang="en-GB" sz="1600" dirty="0"/>
              <a:t>. </a:t>
            </a:r>
            <a:r>
              <a:rPr lang="cs-CZ" sz="1600" dirty="0" smtClean="0"/>
              <a:t>g</a:t>
            </a:r>
            <a:r>
              <a:rPr lang="en-GB" sz="1600" dirty="0" err="1" smtClean="0"/>
              <a:t>yráz</a:t>
            </a:r>
            <a:r>
              <a:rPr lang="cs-CZ" sz="1600" dirty="0" smtClean="0"/>
              <a:t>a - umožňuje </a:t>
            </a:r>
            <a:r>
              <a:rPr lang="cs-CZ" sz="1600" dirty="0"/>
              <a:t>měnit tzv. terciární strukturu (</a:t>
            </a:r>
            <a:r>
              <a:rPr lang="cs-CZ" sz="1600" dirty="0" err="1"/>
              <a:t>supercoiling</a:t>
            </a:r>
            <a:r>
              <a:rPr lang="cs-CZ" sz="1600" dirty="0"/>
              <a:t>) DNA</a:t>
            </a:r>
          </a:p>
          <a:p>
            <a:r>
              <a:rPr lang="cs-CZ" sz="1600" dirty="0" smtClean="0"/>
              <a:t>(vytváří </a:t>
            </a:r>
            <a:r>
              <a:rPr lang="cs-CZ" sz="1600" dirty="0"/>
              <a:t>negativní </a:t>
            </a:r>
            <a:r>
              <a:rPr lang="cs-CZ" sz="1600" dirty="0" err="1"/>
              <a:t>supercoiling</a:t>
            </a:r>
            <a:r>
              <a:rPr lang="cs-CZ" sz="1600" dirty="0"/>
              <a:t>, aby se DNA udržovala co nejvolnější a bylo snazší ji </a:t>
            </a:r>
            <a:r>
              <a:rPr lang="cs-CZ" sz="1600" dirty="0" smtClean="0"/>
              <a:t>rozplést během replikace)</a:t>
            </a:r>
            <a:endParaRPr lang="cs-CZ" sz="1600" dirty="0"/>
          </a:p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699320"/>
            <a:ext cx="3011835" cy="176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51520" y="476672"/>
            <a:ext cx="8676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 DNA je zákonitě stočena do kliček a </a:t>
            </a:r>
            <a:r>
              <a:rPr lang="cs-CZ" sz="1600" dirty="0" err="1"/>
              <a:t>nadšroubovic</a:t>
            </a:r>
            <a:r>
              <a:rPr lang="cs-CZ" sz="1600" dirty="0"/>
              <a:t> 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</a:t>
            </a:r>
            <a:r>
              <a:rPr lang="cs-CZ" sz="1600" dirty="0" smtClean="0"/>
              <a:t>ukleoid </a:t>
            </a:r>
            <a:r>
              <a:rPr lang="cs-CZ" sz="1600" dirty="0" smtClean="0"/>
              <a:t>není </a:t>
            </a:r>
            <a:r>
              <a:rPr lang="cs-CZ" sz="1600" dirty="0"/>
              <a:t>od cytoplazmy oddělen jadernou </a:t>
            </a:r>
            <a:r>
              <a:rPr lang="cs-CZ" sz="1600" dirty="0" smtClean="0"/>
              <a:t>membránou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na několika </a:t>
            </a:r>
            <a:r>
              <a:rPr lang="cs-CZ" sz="1600" dirty="0"/>
              <a:t>místech je fixován k cytoplazmatické </a:t>
            </a:r>
            <a:r>
              <a:rPr lang="cs-CZ" sz="1600" dirty="0" smtClean="0"/>
              <a:t>membráně</a:t>
            </a:r>
            <a:endParaRPr lang="cs-CZ" sz="1600" dirty="0"/>
          </a:p>
        </p:txBody>
      </p:sp>
      <p:sp>
        <p:nvSpPr>
          <p:cNvPr id="5" name="Obdélník 4"/>
          <p:cNvSpPr/>
          <p:nvPr/>
        </p:nvSpPr>
        <p:spPr>
          <a:xfrm>
            <a:off x="2123728" y="0"/>
            <a:ext cx="24384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/>
              <a:t>Strukturní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organizace</a:t>
            </a:r>
            <a:r>
              <a:rPr lang="cs-CZ" sz="1600" b="1" dirty="0" smtClean="0"/>
              <a:t> DNA</a:t>
            </a:r>
            <a:endParaRPr lang="cs-CZ" sz="16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816355"/>
            <a:ext cx="2195736" cy="164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63252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23528" y="215330"/>
            <a:ext cx="8520435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r</a:t>
            </a:r>
            <a:r>
              <a:rPr lang="en-GB" sz="1600" dirty="0" err="1" smtClean="0"/>
              <a:t>ozvoj</a:t>
            </a:r>
            <a:r>
              <a:rPr lang="en-GB" sz="1600" dirty="0" smtClean="0"/>
              <a:t> </a:t>
            </a:r>
            <a:r>
              <a:rPr lang="en-GB" sz="1600" dirty="0" err="1"/>
              <a:t>využití</a:t>
            </a:r>
            <a:r>
              <a:rPr lang="en-GB" sz="1600" dirty="0"/>
              <a:t> </a:t>
            </a:r>
            <a:r>
              <a:rPr lang="en-GB" sz="1600" dirty="0" err="1"/>
              <a:t>inkluzí</a:t>
            </a:r>
            <a:r>
              <a:rPr lang="en-GB" sz="1600" dirty="0"/>
              <a:t> </a:t>
            </a:r>
            <a:r>
              <a:rPr lang="en-GB" sz="1600" dirty="0" err="1" smtClean="0"/>
              <a:t>jako</a:t>
            </a:r>
            <a:r>
              <a:rPr lang="cs-CZ" sz="1600" dirty="0"/>
              <a:t> </a:t>
            </a:r>
            <a:r>
              <a:rPr lang="en-GB" sz="1600" dirty="0" err="1" smtClean="0"/>
              <a:t>katalyzátorů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průmyslu</a:t>
            </a:r>
            <a:r>
              <a:rPr lang="en-GB" sz="1600" dirty="0"/>
              <a:t> a </a:t>
            </a:r>
            <a:r>
              <a:rPr lang="en-GB" sz="1600" dirty="0" err="1"/>
              <a:t>biotechnologiích</a:t>
            </a:r>
            <a:r>
              <a:rPr lang="en-GB" sz="1600" dirty="0"/>
              <a:t> „</a:t>
            </a:r>
            <a:r>
              <a:rPr lang="en-GB" sz="1600" dirty="0" err="1"/>
              <a:t>surové</a:t>
            </a:r>
            <a:r>
              <a:rPr lang="en-GB" sz="1600" dirty="0"/>
              <a:t> </a:t>
            </a:r>
            <a:r>
              <a:rPr lang="en-GB" sz="1600" dirty="0" err="1"/>
              <a:t>inkluze</a:t>
            </a:r>
            <a:r>
              <a:rPr lang="en-GB" sz="1600" dirty="0"/>
              <a:t>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a</a:t>
            </a:r>
            <a:r>
              <a:rPr lang="en-GB" sz="1600" dirty="0" err="1" smtClean="0"/>
              <a:t>ktivita</a:t>
            </a:r>
            <a:r>
              <a:rPr lang="en-GB" sz="1600" dirty="0" smtClean="0"/>
              <a:t> </a:t>
            </a:r>
            <a:r>
              <a:rPr lang="en-GB" sz="1600" dirty="0" err="1"/>
              <a:t>enzymů</a:t>
            </a:r>
            <a:r>
              <a:rPr lang="en-GB" sz="1600" dirty="0"/>
              <a:t> je v </a:t>
            </a:r>
            <a:r>
              <a:rPr lang="en-GB" sz="1600" dirty="0" err="1"/>
              <a:t>nich</a:t>
            </a:r>
            <a:r>
              <a:rPr lang="en-GB" sz="1600" dirty="0"/>
              <a:t> </a:t>
            </a:r>
            <a:r>
              <a:rPr lang="en-GB" sz="1600" dirty="0" err="1"/>
              <a:t>vysoká</a:t>
            </a:r>
            <a:r>
              <a:rPr lang="en-GB" sz="1600" dirty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i</a:t>
            </a:r>
            <a:r>
              <a:rPr lang="en-GB" sz="1600" dirty="0" err="1" smtClean="0"/>
              <a:t>nkluze</a:t>
            </a:r>
            <a:r>
              <a:rPr lang="en-GB" sz="1600" dirty="0" smtClean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snadno</a:t>
            </a:r>
            <a:r>
              <a:rPr lang="en-GB" sz="1600" dirty="0"/>
              <a:t> </a:t>
            </a:r>
            <a:r>
              <a:rPr lang="en-GB" sz="1600" dirty="0" err="1" smtClean="0"/>
              <a:t>odstranitelné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r>
              <a:rPr lang="cs-CZ" sz="1600" dirty="0"/>
              <a:t>v</a:t>
            </a:r>
            <a:r>
              <a:rPr lang="en-GB" sz="1600" dirty="0" err="1" smtClean="0"/>
              <a:t>ýhoda</a:t>
            </a:r>
            <a:r>
              <a:rPr lang="en-GB" sz="16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vysoký</a:t>
            </a:r>
            <a:r>
              <a:rPr lang="en-GB" sz="1600" dirty="0" smtClean="0"/>
              <a:t> </a:t>
            </a:r>
            <a:r>
              <a:rPr lang="en-GB" sz="1600" dirty="0" err="1"/>
              <a:t>obsah</a:t>
            </a:r>
            <a:r>
              <a:rPr lang="en-GB" sz="1600" dirty="0"/>
              <a:t> </a:t>
            </a:r>
            <a:r>
              <a:rPr lang="en-GB" sz="1600" dirty="0" err="1" smtClean="0"/>
              <a:t>proteinů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možnost</a:t>
            </a:r>
            <a:r>
              <a:rPr lang="en-GB" sz="1600" dirty="0" smtClean="0"/>
              <a:t> </a:t>
            </a:r>
            <a:r>
              <a:rPr lang="en-GB" sz="1600" dirty="0" err="1"/>
              <a:t>agregace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rekombinantních</a:t>
            </a:r>
            <a:r>
              <a:rPr lang="en-GB" sz="1600" dirty="0"/>
              <a:t> </a:t>
            </a:r>
            <a:r>
              <a:rPr lang="en-GB" sz="1600" dirty="0" err="1"/>
              <a:t>proteinů</a:t>
            </a:r>
            <a:r>
              <a:rPr lang="en-GB" sz="1600" dirty="0"/>
              <a:t> (</a:t>
            </a:r>
            <a:r>
              <a:rPr lang="en-GB" sz="1600" dirty="0" err="1"/>
              <a:t>enzymů</a:t>
            </a:r>
            <a:r>
              <a:rPr lang="en-GB" sz="1600" dirty="0"/>
              <a:t>) </a:t>
            </a:r>
            <a:r>
              <a:rPr lang="en-GB" sz="1600" dirty="0" smtClean="0"/>
              <a:t>bez</a:t>
            </a:r>
            <a:r>
              <a:rPr lang="cs-CZ" sz="1600" dirty="0" smtClean="0"/>
              <a:t> </a:t>
            </a:r>
            <a:r>
              <a:rPr lang="en-GB" sz="1600" dirty="0" err="1" smtClean="0"/>
              <a:t>jejich</a:t>
            </a:r>
            <a:r>
              <a:rPr lang="en-GB" sz="1600" dirty="0" smtClean="0"/>
              <a:t> </a:t>
            </a:r>
            <a:r>
              <a:rPr lang="en-GB" sz="1600" dirty="0" err="1" smtClean="0"/>
              <a:t>inaktivace</a:t>
            </a:r>
            <a:endParaRPr lang="cs-CZ" sz="1600" dirty="0" smtClean="0"/>
          </a:p>
          <a:p>
            <a:pPr marL="285750" indent="-285750">
              <a:buFontTx/>
              <a:buChar char="-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viz </a:t>
            </a:r>
            <a:r>
              <a:rPr lang="cs-CZ" sz="1600" dirty="0" smtClean="0"/>
              <a:t>např. výzkum doc. Stanislav Obruča , VUT Brno –  </a:t>
            </a:r>
            <a:r>
              <a:rPr lang="cs-CZ" sz="1600" dirty="0" err="1" smtClean="0"/>
              <a:t>bioplasty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800653"/>
            <a:ext cx="4559995" cy="4041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79043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620688"/>
            <a:ext cx="87537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err="1" smtClean="0"/>
              <a:t>Glykogen</a:t>
            </a:r>
            <a:endParaRPr lang="cs-CZ" sz="1600" b="1" dirty="0" smtClean="0"/>
          </a:p>
          <a:p>
            <a:endParaRPr lang="cs-CZ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počet</a:t>
            </a:r>
            <a:r>
              <a:rPr lang="en-GB" sz="1600" dirty="0"/>
              <a:t> 1-10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zejm</a:t>
            </a:r>
            <a:r>
              <a:rPr lang="cs-CZ" sz="1600" dirty="0"/>
              <a:t>é</a:t>
            </a:r>
            <a:r>
              <a:rPr lang="en-US" sz="1600" dirty="0" err="1"/>
              <a:t>na</a:t>
            </a:r>
            <a:r>
              <a:rPr lang="en-US" sz="1600" dirty="0"/>
              <a:t> v </a:t>
            </a:r>
            <a:r>
              <a:rPr lang="en-US" sz="1600" dirty="0" err="1"/>
              <a:t>Bacil</a:t>
            </a:r>
            <a:r>
              <a:rPr lang="cs-CZ" sz="1600" dirty="0"/>
              <a:t>l</a:t>
            </a:r>
            <a:r>
              <a:rPr lang="en-US" sz="1600" dirty="0"/>
              <a:t>u a </a:t>
            </a:r>
            <a:r>
              <a:rPr lang="en-US" sz="1600" dirty="0" err="1"/>
              <a:t>Enterobakteri</a:t>
            </a:r>
            <a:r>
              <a:rPr lang="cs-CZ" sz="1600" dirty="0"/>
              <a:t>í - </a:t>
            </a:r>
            <a:r>
              <a:rPr lang="en-US" sz="1600" dirty="0" err="1"/>
              <a:t>pohotov</a:t>
            </a:r>
            <a:r>
              <a:rPr lang="cs-CZ" sz="1600" dirty="0"/>
              <a:t>á</a:t>
            </a:r>
            <a:r>
              <a:rPr lang="en-US" sz="1600" dirty="0"/>
              <a:t> </a:t>
            </a:r>
            <a:r>
              <a:rPr lang="en-US" sz="1600" dirty="0" err="1"/>
              <a:t>rezerva</a:t>
            </a:r>
            <a:r>
              <a:rPr lang="en-US" sz="1600" dirty="0"/>
              <a:t> </a:t>
            </a:r>
            <a:r>
              <a:rPr lang="en-US" sz="1600" dirty="0" err="1"/>
              <a:t>ene</a:t>
            </a:r>
            <a:r>
              <a:rPr lang="cs-CZ" sz="1600" dirty="0"/>
              <a:t>r</a:t>
            </a:r>
            <a:r>
              <a:rPr lang="en-US" sz="1600" dirty="0" err="1"/>
              <a:t>gie</a:t>
            </a:r>
            <a:endParaRPr lang="en-GB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rozpustn</a:t>
            </a:r>
            <a:r>
              <a:rPr lang="cs-CZ" sz="1600" dirty="0" smtClean="0"/>
              <a:t>ý</a:t>
            </a:r>
            <a:r>
              <a:rPr lang="en-US" sz="1600" dirty="0" smtClean="0"/>
              <a:t> </a:t>
            </a:r>
            <a:r>
              <a:rPr lang="en-US" sz="1600" dirty="0"/>
              <a:t>polymer </a:t>
            </a:r>
            <a:r>
              <a:rPr lang="en-US" sz="1600" dirty="0" err="1" smtClean="0"/>
              <a:t>gluk</a:t>
            </a:r>
            <a:r>
              <a:rPr lang="cs-CZ" sz="1600" dirty="0" smtClean="0"/>
              <a:t>ó</a:t>
            </a:r>
            <a:r>
              <a:rPr lang="en-US" sz="1600" dirty="0" err="1" smtClean="0"/>
              <a:t>zy</a:t>
            </a:r>
            <a:r>
              <a:rPr lang="cs-CZ" sz="1600" dirty="0" smtClean="0"/>
              <a:t>, silně větvený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až</a:t>
            </a:r>
            <a:r>
              <a:rPr lang="en-GB" sz="1600" dirty="0" smtClean="0"/>
              <a:t> </a:t>
            </a:r>
            <a:r>
              <a:rPr lang="en-GB" sz="1600" dirty="0"/>
              <a:t>50 % </a:t>
            </a:r>
            <a:r>
              <a:rPr lang="en-GB" sz="1600" dirty="0" err="1"/>
              <a:t>sušiny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m</a:t>
            </a:r>
            <a:r>
              <a:rPr lang="en-GB" sz="1600" dirty="0" err="1" smtClean="0"/>
              <a:t>ůže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nemusí</a:t>
            </a:r>
            <a:r>
              <a:rPr lang="en-GB" sz="1600" dirty="0"/>
              <a:t> </a:t>
            </a:r>
            <a:r>
              <a:rPr lang="en-GB" sz="1600" dirty="0" err="1"/>
              <a:t>mít</a:t>
            </a:r>
            <a:r>
              <a:rPr lang="en-GB" sz="1600" dirty="0"/>
              <a:t> </a:t>
            </a:r>
            <a:r>
              <a:rPr lang="en-GB" sz="1600" dirty="0" err="1" smtClean="0"/>
              <a:t>membránu</a:t>
            </a:r>
            <a:r>
              <a:rPr lang="cs-CZ" sz="1600" dirty="0" smtClean="0"/>
              <a:t>, </a:t>
            </a:r>
            <a:r>
              <a:rPr lang="en-GB" sz="1600" dirty="0" smtClean="0"/>
              <a:t>v </a:t>
            </a:r>
            <a:r>
              <a:rPr lang="en-GB" sz="1600" dirty="0" err="1"/>
              <a:t>rámci</a:t>
            </a:r>
            <a:r>
              <a:rPr lang="en-GB" sz="1600" dirty="0"/>
              <a:t> </a:t>
            </a:r>
            <a:r>
              <a:rPr lang="en-GB" sz="1600" dirty="0" err="1"/>
              <a:t>rodu</a:t>
            </a:r>
            <a:r>
              <a:rPr lang="en-GB" sz="1600" dirty="0"/>
              <a:t> </a:t>
            </a:r>
            <a:r>
              <a:rPr lang="en-GB" sz="1600" dirty="0" err="1"/>
              <a:t>lze</a:t>
            </a:r>
            <a:r>
              <a:rPr lang="en-GB" sz="1600" dirty="0"/>
              <a:t> </a:t>
            </a:r>
            <a:r>
              <a:rPr lang="en-GB" sz="1600" dirty="0" err="1"/>
              <a:t>obojí</a:t>
            </a:r>
            <a:r>
              <a:rPr lang="en-GB" sz="1600" dirty="0"/>
              <a:t> </a:t>
            </a:r>
            <a:r>
              <a:rPr lang="en-GB" sz="1600" dirty="0" err="1"/>
              <a:t>zároveň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v</a:t>
            </a:r>
            <a:r>
              <a:rPr lang="en-GB" sz="1600" dirty="0" smtClean="0"/>
              <a:t>e </a:t>
            </a:r>
            <a:r>
              <a:rPr lang="en-GB" sz="1600" dirty="0" err="1"/>
              <a:t>světelném</a:t>
            </a:r>
            <a:r>
              <a:rPr lang="en-GB" sz="1600" dirty="0"/>
              <a:t> </a:t>
            </a:r>
            <a:r>
              <a:rPr lang="en-GB" sz="1600" dirty="0" err="1"/>
              <a:t>mikroskopu</a:t>
            </a:r>
            <a:r>
              <a:rPr lang="en-GB" sz="1600" dirty="0"/>
              <a:t> </a:t>
            </a:r>
            <a:r>
              <a:rPr lang="en-GB" sz="1600" dirty="0" err="1"/>
              <a:t>není</a:t>
            </a:r>
            <a:r>
              <a:rPr lang="en-GB" sz="1600" dirty="0"/>
              <a:t> </a:t>
            </a:r>
            <a:r>
              <a:rPr lang="en-GB" sz="1600" dirty="0" err="1" smtClean="0"/>
              <a:t>viditelný</a:t>
            </a:r>
            <a:r>
              <a:rPr lang="cs-CZ" sz="1600" dirty="0" smtClean="0"/>
              <a:t> 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 </a:t>
            </a:r>
            <a:r>
              <a:rPr lang="cs-CZ" sz="1600" dirty="0"/>
              <a:t>b</a:t>
            </a:r>
            <a:r>
              <a:rPr lang="en-GB" sz="1600" dirty="0" err="1" smtClean="0"/>
              <a:t>arvení</a:t>
            </a:r>
            <a:r>
              <a:rPr lang="en-GB" sz="1600" dirty="0" smtClean="0"/>
              <a:t> </a:t>
            </a:r>
            <a:r>
              <a:rPr lang="en-GB" sz="1600" dirty="0" err="1"/>
              <a:t>Lugolovým</a:t>
            </a:r>
            <a:r>
              <a:rPr lang="en-GB" sz="1600" dirty="0"/>
              <a:t> </a:t>
            </a:r>
            <a:r>
              <a:rPr lang="en-GB" sz="1600" dirty="0" err="1" smtClean="0"/>
              <a:t>roztokem</a:t>
            </a:r>
            <a:endParaRPr lang="cs-CZ" sz="1600" dirty="0" smtClean="0"/>
          </a:p>
        </p:txBody>
      </p:sp>
      <p:sp>
        <p:nvSpPr>
          <p:cNvPr id="3" name="Obdélník 2"/>
          <p:cNvSpPr/>
          <p:nvPr/>
        </p:nvSpPr>
        <p:spPr>
          <a:xfrm>
            <a:off x="3280852" y="138698"/>
            <a:ext cx="2233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Inkluze s</a:t>
            </a:r>
            <a:r>
              <a:rPr lang="en-GB" b="1" dirty="0" smtClean="0"/>
              <a:t> </a:t>
            </a:r>
            <a:r>
              <a:rPr lang="en-GB" b="1" dirty="0" err="1" smtClean="0"/>
              <a:t>membránou</a:t>
            </a:r>
            <a:endParaRPr lang="en-GB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14" y="3573016"/>
            <a:ext cx="3912493" cy="2930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412" y="2111848"/>
            <a:ext cx="3096344" cy="4489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16276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9512" y="216437"/>
            <a:ext cx="575171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/>
              <a:t>PHB</a:t>
            </a:r>
            <a:endParaRPr lang="cs-CZ" sz="1600" b="1" dirty="0" smtClean="0"/>
          </a:p>
          <a:p>
            <a:endParaRPr lang="en-GB" sz="1600" b="1" dirty="0"/>
          </a:p>
          <a:p>
            <a:r>
              <a:rPr lang="en-GB" sz="1600" dirty="0" smtClean="0"/>
              <a:t>• </a:t>
            </a:r>
            <a:r>
              <a:rPr lang="en-GB" sz="1600" dirty="0" err="1"/>
              <a:t>kyselina</a:t>
            </a:r>
            <a:r>
              <a:rPr lang="en-GB" sz="1600" dirty="0"/>
              <a:t> </a:t>
            </a:r>
            <a:r>
              <a:rPr lang="en-GB" sz="1600" dirty="0" err="1"/>
              <a:t>polyhydroxymáselná</a:t>
            </a:r>
            <a:endParaRPr lang="en-GB" sz="1600" dirty="0"/>
          </a:p>
          <a:p>
            <a:r>
              <a:rPr lang="en-GB" sz="1600" dirty="0"/>
              <a:t>• </a:t>
            </a:r>
            <a:r>
              <a:rPr lang="en-GB" sz="1600" dirty="0" err="1"/>
              <a:t>až</a:t>
            </a:r>
            <a:r>
              <a:rPr lang="en-GB" sz="1600" dirty="0"/>
              <a:t> 60% </a:t>
            </a:r>
            <a:r>
              <a:rPr lang="en-GB" sz="1600" dirty="0" err="1"/>
              <a:t>sušiny</a:t>
            </a:r>
            <a:endParaRPr lang="en-GB" sz="1600" dirty="0"/>
          </a:p>
          <a:p>
            <a:r>
              <a:rPr lang="en-GB" sz="1600" dirty="0"/>
              <a:t>• </a:t>
            </a:r>
            <a:r>
              <a:rPr lang="en-GB" sz="1600" dirty="0" err="1"/>
              <a:t>viditelná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 smtClean="0"/>
              <a:t>světelném</a:t>
            </a:r>
            <a:r>
              <a:rPr lang="cs-CZ" sz="1600" dirty="0"/>
              <a:t> </a:t>
            </a:r>
            <a:r>
              <a:rPr lang="en-GB" sz="1600" dirty="0" err="1" smtClean="0"/>
              <a:t>mikroskopu</a:t>
            </a:r>
            <a:endParaRPr lang="en-GB" sz="1600" dirty="0"/>
          </a:p>
          <a:p>
            <a:r>
              <a:rPr lang="en-GB" sz="1600" dirty="0"/>
              <a:t>• </a:t>
            </a:r>
            <a:r>
              <a:rPr lang="en-GB" sz="1600" dirty="0" err="1" smtClean="0"/>
              <a:t>odpadní</a:t>
            </a:r>
            <a:r>
              <a:rPr lang="en-GB" sz="1600" dirty="0" smtClean="0"/>
              <a:t> </a:t>
            </a:r>
            <a:r>
              <a:rPr lang="en-GB" sz="1600" dirty="0" err="1"/>
              <a:t>produkt</a:t>
            </a:r>
            <a:endParaRPr lang="en-GB" sz="1600" dirty="0"/>
          </a:p>
          <a:p>
            <a:r>
              <a:rPr lang="en-GB" sz="1600" dirty="0"/>
              <a:t>• </a:t>
            </a:r>
            <a:r>
              <a:rPr lang="cs-CZ" sz="1600" dirty="0" err="1"/>
              <a:t>v</a:t>
            </a:r>
            <a:r>
              <a:rPr lang="en-GB" sz="1600" dirty="0" err="1" smtClean="0"/>
              <a:t>yskytuje</a:t>
            </a:r>
            <a:r>
              <a:rPr lang="en-GB" sz="1600" dirty="0" smtClean="0"/>
              <a:t> </a:t>
            </a:r>
            <a:r>
              <a:rPr lang="en-GB" sz="1600" dirty="0"/>
              <a:t>se u </a:t>
            </a:r>
            <a:r>
              <a:rPr lang="en-GB" sz="1600" b="1" dirty="0" err="1"/>
              <a:t>aerobů</a:t>
            </a:r>
            <a:r>
              <a:rPr lang="en-GB" sz="1600" dirty="0"/>
              <a:t>: </a:t>
            </a:r>
            <a:r>
              <a:rPr lang="en-GB" sz="1600" i="1" dirty="0"/>
              <a:t>Bacillus, Pseudomonas</a:t>
            </a:r>
            <a:endParaRPr lang="en-GB" sz="1600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832" y="620688"/>
            <a:ext cx="3948840" cy="59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838450"/>
            <a:ext cx="39147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64332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800" y="116632"/>
            <a:ext cx="914501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err="1" smtClean="0"/>
              <a:t>Síra</a:t>
            </a:r>
            <a:endParaRPr lang="cs-CZ" sz="1600" b="1" dirty="0" smtClean="0"/>
          </a:p>
          <a:p>
            <a:endParaRPr lang="en-GB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viditelné</a:t>
            </a:r>
            <a:r>
              <a:rPr lang="en-GB" sz="1600" dirty="0" smtClean="0"/>
              <a:t> </a:t>
            </a:r>
            <a:r>
              <a:rPr lang="en-GB" sz="1600" dirty="0" err="1" smtClean="0"/>
              <a:t>kapénky</a:t>
            </a:r>
            <a:r>
              <a:rPr lang="cs-CZ" sz="1600" dirty="0"/>
              <a:t> </a:t>
            </a:r>
            <a:r>
              <a:rPr lang="en-GB" sz="1600" dirty="0" err="1" smtClean="0"/>
              <a:t>amorfní</a:t>
            </a:r>
            <a:r>
              <a:rPr lang="en-GB" sz="1600" dirty="0" smtClean="0"/>
              <a:t> </a:t>
            </a:r>
            <a:r>
              <a:rPr lang="en-GB" sz="1600" dirty="0" err="1" smtClean="0"/>
              <a:t>síry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chemolitotrofní</a:t>
            </a:r>
            <a:r>
              <a:rPr lang="cs-CZ" sz="1600" dirty="0" smtClean="0"/>
              <a:t> </a:t>
            </a:r>
            <a:r>
              <a:rPr lang="en-GB" sz="1600" dirty="0" err="1" smtClean="0"/>
              <a:t>sirné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</a:t>
            </a:r>
            <a:r>
              <a:rPr lang="cs-CZ" sz="1600" dirty="0"/>
              <a:t> </a:t>
            </a:r>
            <a:r>
              <a:rPr lang="cs-CZ" sz="1600" dirty="0" smtClean="0"/>
              <a:t>- </a:t>
            </a:r>
            <a:r>
              <a:rPr lang="en-GB" sz="1600" dirty="0" err="1" smtClean="0"/>
              <a:t>oxidace</a:t>
            </a:r>
            <a:r>
              <a:rPr lang="en-GB" sz="1600" dirty="0" smtClean="0"/>
              <a:t> </a:t>
            </a:r>
            <a:r>
              <a:rPr lang="en-GB" sz="1600" dirty="0" err="1" smtClean="0"/>
              <a:t>redukovaných</a:t>
            </a:r>
            <a:r>
              <a:rPr lang="en-GB" sz="1600" dirty="0" smtClean="0"/>
              <a:t> </a:t>
            </a:r>
            <a:r>
              <a:rPr lang="en-GB" sz="1600" dirty="0" err="1" smtClean="0"/>
              <a:t>sirných</a:t>
            </a:r>
            <a:r>
              <a:rPr lang="en-GB" sz="1600" dirty="0" smtClean="0"/>
              <a:t> </a:t>
            </a:r>
            <a:r>
              <a:rPr lang="en-GB" sz="1600" dirty="0" err="1" smtClean="0"/>
              <a:t>sloučenin</a:t>
            </a:r>
            <a:r>
              <a:rPr lang="cs-CZ" sz="1600" dirty="0"/>
              <a:t> </a:t>
            </a:r>
            <a:r>
              <a:rPr lang="cs-CZ" sz="1600" dirty="0" smtClean="0"/>
              <a:t>= </a:t>
            </a:r>
            <a:r>
              <a:rPr lang="pl-PL" sz="1600" b="1" dirty="0" smtClean="0"/>
              <a:t>zdroj energie</a:t>
            </a:r>
            <a:endParaRPr lang="pl-PL" sz="1600" dirty="0" smtClean="0"/>
          </a:p>
          <a:p>
            <a:endParaRPr lang="cs-CZ" sz="1600" dirty="0" smtClean="0"/>
          </a:p>
          <a:p>
            <a:r>
              <a:rPr lang="cs-CZ" sz="1600" dirty="0" smtClean="0"/>
              <a:t>Př. g</a:t>
            </a:r>
            <a:r>
              <a:rPr lang="en-GB" sz="1600" dirty="0" err="1" smtClean="0"/>
              <a:t>ranula</a:t>
            </a:r>
            <a:r>
              <a:rPr lang="en-GB" sz="1600" dirty="0" smtClean="0"/>
              <a:t> </a:t>
            </a:r>
            <a:r>
              <a:rPr lang="en-GB" sz="1600" dirty="0" err="1" smtClean="0"/>
              <a:t>elementární</a:t>
            </a:r>
            <a:r>
              <a:rPr lang="en-GB" sz="1600" dirty="0" smtClean="0"/>
              <a:t> </a:t>
            </a:r>
            <a:r>
              <a:rPr lang="en-GB" sz="1600" dirty="0" err="1" smtClean="0"/>
              <a:t>síry</a:t>
            </a:r>
            <a:r>
              <a:rPr lang="cs-CZ" sz="1600" dirty="0"/>
              <a:t> </a:t>
            </a:r>
            <a:r>
              <a:rPr lang="cs-CZ" sz="1600" dirty="0" smtClean="0"/>
              <a:t>u</a:t>
            </a:r>
            <a:r>
              <a:rPr lang="en-GB" sz="1600" dirty="0" smtClean="0"/>
              <a:t> </a:t>
            </a:r>
            <a:r>
              <a:rPr lang="en-GB" sz="1600" i="1" dirty="0" err="1" smtClean="0"/>
              <a:t>Beggiatoa</a:t>
            </a:r>
            <a:endParaRPr lang="en-GB" sz="16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o</a:t>
            </a:r>
            <a:r>
              <a:rPr lang="en-GB" sz="1600" dirty="0" err="1" smtClean="0"/>
              <a:t>xidace</a:t>
            </a:r>
            <a:r>
              <a:rPr lang="en-GB" sz="1600" dirty="0" smtClean="0"/>
              <a:t> </a:t>
            </a:r>
            <a:r>
              <a:rPr lang="en-GB" sz="1600" dirty="0" err="1" smtClean="0"/>
              <a:t>sirovodíku</a:t>
            </a:r>
            <a:r>
              <a:rPr lang="en-GB" sz="1600" dirty="0" smtClean="0"/>
              <a:t> </a:t>
            </a:r>
            <a:r>
              <a:rPr lang="en-GB" sz="1600" dirty="0" err="1" smtClean="0"/>
              <a:t>primárně</a:t>
            </a:r>
            <a:r>
              <a:rPr lang="cs-CZ" sz="1600" dirty="0"/>
              <a:t> </a:t>
            </a:r>
            <a:r>
              <a:rPr lang="cs-CZ" sz="1600" dirty="0" smtClean="0"/>
              <a:t> </a:t>
            </a:r>
            <a:r>
              <a:rPr lang="en-GB" sz="1600" dirty="0" err="1" smtClean="0"/>
              <a:t>poskytuje</a:t>
            </a:r>
            <a:r>
              <a:rPr lang="en-GB" sz="1600" dirty="0" smtClean="0"/>
              <a:t> </a:t>
            </a:r>
            <a:r>
              <a:rPr lang="en-GB" sz="1600" dirty="0" err="1" smtClean="0"/>
              <a:t>elementární</a:t>
            </a:r>
            <a:r>
              <a:rPr lang="en-GB" sz="1600" dirty="0" smtClean="0"/>
              <a:t> </a:t>
            </a:r>
            <a:r>
              <a:rPr lang="en-GB" sz="1600" dirty="0" err="1" smtClean="0"/>
              <a:t>síru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síra</a:t>
            </a:r>
            <a:r>
              <a:rPr lang="en-GB" sz="1600" dirty="0" smtClean="0"/>
              <a:t> je </a:t>
            </a:r>
            <a:r>
              <a:rPr lang="en-GB" sz="1600" dirty="0" err="1" smtClean="0"/>
              <a:t>následně</a:t>
            </a:r>
            <a:r>
              <a:rPr lang="en-GB" sz="1600" dirty="0" smtClean="0"/>
              <a:t> </a:t>
            </a:r>
            <a:r>
              <a:rPr lang="en-GB" sz="1600" dirty="0" err="1" smtClean="0"/>
              <a:t>oxidována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sulfát</a:t>
            </a:r>
            <a:endParaRPr lang="en-GB" sz="160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92896"/>
            <a:ext cx="6264696" cy="4172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085184"/>
            <a:ext cx="1863951" cy="133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35997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331640" y="1175177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/>
              <a:t>Síru lze najít i</a:t>
            </a:r>
            <a:r>
              <a:rPr lang="en-GB" sz="1600" dirty="0" smtClean="0"/>
              <a:t> </a:t>
            </a:r>
            <a:r>
              <a:rPr lang="en-GB" sz="1600" dirty="0"/>
              <a:t>u </a:t>
            </a:r>
            <a:r>
              <a:rPr lang="en-GB" sz="1600" dirty="0" err="1"/>
              <a:t>fototrofních</a:t>
            </a:r>
            <a:r>
              <a:rPr lang="en-GB" sz="1600" dirty="0"/>
              <a:t> </a:t>
            </a:r>
            <a:r>
              <a:rPr lang="en-GB" sz="1600" dirty="0" err="1"/>
              <a:t>sirných</a:t>
            </a:r>
            <a:r>
              <a:rPr lang="en-GB" sz="1600" dirty="0"/>
              <a:t> </a:t>
            </a:r>
            <a:r>
              <a:rPr lang="en-GB" sz="1600" dirty="0" err="1" smtClean="0"/>
              <a:t>bakterií</a:t>
            </a:r>
            <a:r>
              <a:rPr lang="cs-CZ" sz="1600" dirty="0"/>
              <a:t> </a:t>
            </a:r>
            <a:r>
              <a:rPr lang="cs-CZ" sz="1600" dirty="0" smtClean="0"/>
              <a:t>-</a:t>
            </a:r>
            <a:r>
              <a:rPr lang="en-GB" sz="1600" dirty="0" smtClean="0"/>
              <a:t> </a:t>
            </a:r>
            <a:r>
              <a:rPr lang="en-GB" sz="1600" dirty="0" err="1"/>
              <a:t>zelených</a:t>
            </a:r>
            <a:r>
              <a:rPr lang="en-GB" sz="1600" dirty="0"/>
              <a:t> a </a:t>
            </a:r>
            <a:r>
              <a:rPr lang="en-GB" sz="1600" dirty="0" err="1"/>
              <a:t>purpurových</a:t>
            </a:r>
            <a:endParaRPr lang="en-GB" sz="1600" dirty="0"/>
          </a:p>
          <a:p>
            <a:r>
              <a:rPr lang="pl-PL" sz="1600" dirty="0"/>
              <a:t>• není zdrojem energie, ale zdrojem </a:t>
            </a:r>
            <a:r>
              <a:rPr lang="pl-PL" sz="1600" dirty="0" smtClean="0"/>
              <a:t>elektronů </a:t>
            </a:r>
            <a:r>
              <a:rPr lang="en-GB" sz="1600" dirty="0" smtClean="0"/>
              <a:t>v </a:t>
            </a:r>
            <a:r>
              <a:rPr lang="en-GB" sz="1600" dirty="0" err="1"/>
              <a:t>procesu</a:t>
            </a:r>
            <a:r>
              <a:rPr lang="en-GB" sz="1600" dirty="0"/>
              <a:t> </a:t>
            </a:r>
            <a:r>
              <a:rPr lang="en-GB" sz="1600" dirty="0" err="1" smtClean="0"/>
              <a:t>fotosyntézy</a:t>
            </a:r>
            <a:r>
              <a:rPr lang="cs-CZ" sz="1600" dirty="0" smtClean="0"/>
              <a:t>!!!</a:t>
            </a:r>
            <a:endParaRPr lang="en-GB" sz="1600" dirty="0"/>
          </a:p>
          <a:p>
            <a:endParaRPr lang="en-GB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76871"/>
            <a:ext cx="4703430" cy="329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1768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9512" y="232772"/>
            <a:ext cx="56886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err="1" smtClean="0"/>
              <a:t>Plynové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vakuoly</a:t>
            </a:r>
            <a:endParaRPr lang="cs-CZ" sz="1600" b="1" dirty="0" smtClean="0"/>
          </a:p>
          <a:p>
            <a:endParaRPr lang="en-GB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cylindrické</a:t>
            </a:r>
            <a:r>
              <a:rPr lang="en-GB" sz="1600" dirty="0" smtClean="0"/>
              <a:t> </a:t>
            </a:r>
            <a:r>
              <a:rPr lang="en-GB" sz="1600" dirty="0" err="1" smtClean="0"/>
              <a:t>aerosomy</a:t>
            </a:r>
            <a:r>
              <a:rPr lang="en-GB" sz="1600" dirty="0" smtClean="0"/>
              <a:t> (45 – 200 nm)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en-GB" sz="1600" dirty="0" err="1" smtClean="0"/>
              <a:t>sinice</a:t>
            </a:r>
            <a:r>
              <a:rPr lang="en-GB" sz="1600" dirty="0" smtClean="0"/>
              <a:t> a </a:t>
            </a:r>
            <a:r>
              <a:rPr lang="en-GB" sz="1600" dirty="0" err="1" smtClean="0"/>
              <a:t>planktonní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</a:t>
            </a:r>
            <a:r>
              <a:rPr lang="pl-PL" sz="1600" dirty="0" smtClean="0"/>
              <a:t> (cca u 50ti rodů bakterií)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cs-CZ" sz="1600" dirty="0" smtClean="0"/>
              <a:t>často </a:t>
            </a:r>
            <a:r>
              <a:rPr lang="en-GB" sz="1600" dirty="0" err="1" smtClean="0"/>
              <a:t>purpurové</a:t>
            </a:r>
            <a:r>
              <a:rPr lang="en-GB" sz="1600" dirty="0" smtClean="0"/>
              <a:t> a </a:t>
            </a:r>
            <a:r>
              <a:rPr lang="en-GB" sz="1600" dirty="0" err="1" smtClean="0"/>
              <a:t>zelené</a:t>
            </a:r>
            <a:r>
              <a:rPr lang="en-GB" sz="1600" dirty="0" smtClean="0"/>
              <a:t> </a:t>
            </a:r>
            <a:r>
              <a:rPr lang="en-GB" sz="1600" dirty="0" err="1" smtClean="0"/>
              <a:t>sirné</a:t>
            </a:r>
            <a:r>
              <a:rPr lang="en-GB" sz="1600" dirty="0" smtClean="0"/>
              <a:t> </a:t>
            </a:r>
            <a:r>
              <a:rPr lang="cs-CZ" sz="1600" dirty="0" smtClean="0"/>
              <a:t>b. </a:t>
            </a:r>
            <a:r>
              <a:rPr lang="en-GB" sz="1600" dirty="0" smtClean="0"/>
              <a:t>a </a:t>
            </a:r>
            <a:r>
              <a:rPr lang="en-GB" sz="1600" dirty="0" err="1" smtClean="0"/>
              <a:t>halofilní</a:t>
            </a:r>
            <a:r>
              <a:rPr lang="en-GB" sz="1600" dirty="0" smtClean="0"/>
              <a:t> </a:t>
            </a:r>
            <a:r>
              <a:rPr lang="en-GB" sz="1600" i="1" dirty="0" err="1" smtClean="0"/>
              <a:t>Archea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en-GB" sz="1600" dirty="0" err="1" smtClean="0"/>
              <a:t>plyny</a:t>
            </a:r>
            <a:r>
              <a:rPr lang="en-GB" sz="1600" dirty="0" smtClean="0"/>
              <a:t> </a:t>
            </a:r>
            <a:r>
              <a:rPr lang="en-GB" sz="1600" dirty="0" err="1" smtClean="0"/>
              <a:t>vznikající</a:t>
            </a:r>
            <a:r>
              <a:rPr lang="en-GB" sz="1600" dirty="0" smtClean="0"/>
              <a:t> </a:t>
            </a:r>
            <a:r>
              <a:rPr lang="en-GB" sz="1600" dirty="0" err="1" smtClean="0"/>
              <a:t>při</a:t>
            </a:r>
            <a:r>
              <a:rPr lang="en-GB" sz="1600" dirty="0" smtClean="0"/>
              <a:t> </a:t>
            </a:r>
            <a:r>
              <a:rPr lang="en-GB" sz="1600" dirty="0" err="1" smtClean="0"/>
              <a:t>metabolismu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u </a:t>
            </a:r>
            <a:r>
              <a:rPr lang="en-GB" sz="1600" dirty="0" err="1" smtClean="0"/>
              <a:t>archeí</a:t>
            </a:r>
            <a:r>
              <a:rPr lang="en-GB" sz="1600" dirty="0" smtClean="0"/>
              <a:t> </a:t>
            </a:r>
            <a:r>
              <a:rPr lang="en-GB" sz="1600" dirty="0" err="1" smtClean="0"/>
              <a:t>napomáhají</a:t>
            </a:r>
            <a:r>
              <a:rPr lang="en-GB" sz="1600" dirty="0" smtClean="0"/>
              <a:t> </a:t>
            </a:r>
            <a:r>
              <a:rPr lang="en-GB" sz="1600" dirty="0" err="1" smtClean="0"/>
              <a:t>pohybu</a:t>
            </a:r>
            <a:r>
              <a:rPr lang="en-GB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vodě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en-GB" sz="1600" dirty="0" err="1" smtClean="0"/>
              <a:t>množství</a:t>
            </a:r>
            <a:r>
              <a:rPr lang="en-GB" sz="1600" dirty="0" smtClean="0"/>
              <a:t> </a:t>
            </a:r>
            <a:r>
              <a:rPr lang="en-GB" sz="1600" dirty="0" err="1" smtClean="0"/>
              <a:t>plynu</a:t>
            </a:r>
            <a:r>
              <a:rPr lang="en-GB" sz="1600" dirty="0" smtClean="0"/>
              <a:t> </a:t>
            </a:r>
            <a:r>
              <a:rPr lang="en-GB" sz="1600" dirty="0" err="1" smtClean="0"/>
              <a:t>závisí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teplotě</a:t>
            </a:r>
            <a:r>
              <a:rPr lang="en-GB" sz="1600" dirty="0" smtClean="0"/>
              <a:t> a </a:t>
            </a:r>
            <a:r>
              <a:rPr lang="en-GB" sz="1600" dirty="0" err="1" smtClean="0"/>
              <a:t>viskozitě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cs-CZ" sz="1600" dirty="0" err="1"/>
              <a:t>m</a:t>
            </a:r>
            <a:r>
              <a:rPr lang="en-GB" sz="1600" dirty="0" err="1" smtClean="0"/>
              <a:t>embrána</a:t>
            </a:r>
            <a:r>
              <a:rPr lang="en-GB" sz="1600" dirty="0" smtClean="0"/>
              <a:t> </a:t>
            </a:r>
            <a:r>
              <a:rPr lang="en-GB" sz="1600" dirty="0" smtClean="0"/>
              <a:t>z </a:t>
            </a:r>
            <a:r>
              <a:rPr lang="en-GB" sz="1600" dirty="0" err="1" smtClean="0"/>
              <a:t>jedné</a:t>
            </a:r>
            <a:r>
              <a:rPr lang="en-GB" sz="1600" dirty="0" smtClean="0"/>
              <a:t> </a:t>
            </a:r>
            <a:r>
              <a:rPr lang="en-GB" sz="1600" dirty="0" err="1" smtClean="0"/>
              <a:t>vrstvy</a:t>
            </a:r>
            <a:r>
              <a:rPr lang="en-GB" sz="1600" dirty="0" smtClean="0"/>
              <a:t> </a:t>
            </a:r>
            <a:r>
              <a:rPr lang="en-GB" sz="1600" dirty="0" err="1" smtClean="0"/>
              <a:t>bílkovin</a:t>
            </a:r>
            <a:endParaRPr lang="en-GB" sz="1600" dirty="0" smtClean="0"/>
          </a:p>
        </p:txBody>
      </p:sp>
      <p:sp>
        <p:nvSpPr>
          <p:cNvPr id="3" name="Obdélník 2"/>
          <p:cNvSpPr/>
          <p:nvPr/>
        </p:nvSpPr>
        <p:spPr>
          <a:xfrm>
            <a:off x="157064" y="2996952"/>
            <a:ext cx="53545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především</a:t>
            </a:r>
            <a:r>
              <a:rPr lang="en-GB" sz="1600" dirty="0" smtClean="0"/>
              <a:t> u </a:t>
            </a:r>
            <a:r>
              <a:rPr lang="en-GB" sz="1600" dirty="0" err="1" smtClean="0"/>
              <a:t>vodních</a:t>
            </a:r>
            <a:r>
              <a:rPr lang="en-GB" sz="1600" dirty="0" smtClean="0"/>
              <a:t> org - </a:t>
            </a:r>
            <a:r>
              <a:rPr lang="en-GB" sz="1600" dirty="0" err="1" smtClean="0"/>
              <a:t>nadnáší</a:t>
            </a:r>
            <a:r>
              <a:rPr lang="en-GB" sz="1600" dirty="0" smtClean="0"/>
              <a:t> je</a:t>
            </a:r>
          </a:p>
          <a:p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bu</a:t>
            </a:r>
            <a:r>
              <a:rPr lang="cs-CZ" sz="1600" dirty="0" smtClean="0"/>
              <a:t>ň</a:t>
            </a:r>
            <a:r>
              <a:rPr lang="en-GB" sz="1600" dirty="0" err="1" smtClean="0"/>
              <a:t>ka</a:t>
            </a:r>
            <a:r>
              <a:rPr lang="en-GB" sz="1600" dirty="0" smtClean="0"/>
              <a:t> je </a:t>
            </a:r>
            <a:r>
              <a:rPr lang="en-GB" sz="1600" dirty="0" err="1" smtClean="0"/>
              <a:t>schopna</a:t>
            </a:r>
            <a:r>
              <a:rPr lang="en-GB" sz="1600" dirty="0" smtClean="0"/>
              <a:t> </a:t>
            </a:r>
            <a:r>
              <a:rPr lang="en-GB" sz="1600" dirty="0" err="1" smtClean="0"/>
              <a:t>regulovat</a:t>
            </a:r>
            <a:r>
              <a:rPr lang="en-GB" sz="1600" dirty="0" smtClean="0"/>
              <a:t> </a:t>
            </a:r>
            <a:r>
              <a:rPr lang="en-GB" sz="1600" dirty="0" err="1" smtClean="0"/>
              <a:t>obsah</a:t>
            </a:r>
            <a:r>
              <a:rPr lang="en-GB" sz="1600" dirty="0" smtClean="0"/>
              <a:t> </a:t>
            </a:r>
            <a:r>
              <a:rPr lang="en-GB" sz="1600" dirty="0" err="1" smtClean="0"/>
              <a:t>plynu</a:t>
            </a:r>
            <a:r>
              <a:rPr lang="en-GB" sz="1600" dirty="0" smtClean="0"/>
              <a:t> --&gt; </a:t>
            </a:r>
            <a:r>
              <a:rPr lang="en-GB" sz="1600" dirty="0" err="1" smtClean="0"/>
              <a:t>pohyb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vakuola</a:t>
            </a:r>
            <a:r>
              <a:rPr lang="en-GB" sz="1600" dirty="0" smtClean="0"/>
              <a:t> </a:t>
            </a:r>
            <a:r>
              <a:rPr lang="en-GB" sz="1600" dirty="0" smtClean="0"/>
              <a:t>m</a:t>
            </a:r>
            <a:r>
              <a:rPr lang="cs-CZ" sz="1600" dirty="0" err="1" smtClean="0"/>
              <a:t>ů</a:t>
            </a:r>
            <a:r>
              <a:rPr lang="cs-CZ" sz="1600" dirty="0" err="1"/>
              <a:t>ž</a:t>
            </a:r>
            <a:r>
              <a:rPr lang="en-GB" sz="1600" dirty="0" smtClean="0"/>
              <a:t>e </a:t>
            </a:r>
            <a:r>
              <a:rPr lang="en-GB" sz="1600" dirty="0" err="1" smtClean="0"/>
              <a:t>prasknout</a:t>
            </a:r>
            <a:r>
              <a:rPr lang="en-GB" sz="1600" dirty="0" smtClean="0"/>
              <a:t>, </a:t>
            </a:r>
            <a:r>
              <a:rPr lang="en-GB" sz="1600" dirty="0" err="1" smtClean="0"/>
              <a:t>kdyz</a:t>
            </a:r>
            <a:r>
              <a:rPr lang="en-GB" sz="1600" dirty="0" smtClean="0"/>
              <a:t> </a:t>
            </a:r>
            <a:r>
              <a:rPr lang="en-GB" sz="1600" dirty="0" err="1" smtClean="0"/>
              <a:t>dojde</a:t>
            </a:r>
            <a:r>
              <a:rPr lang="en-GB" sz="1600" dirty="0" smtClean="0"/>
              <a:t> k </a:t>
            </a:r>
            <a:r>
              <a:rPr lang="en-GB" sz="1600" dirty="0" smtClean="0"/>
              <a:t>p</a:t>
            </a:r>
            <a:r>
              <a:rPr lang="cs-CZ" sz="1600" dirty="0" smtClean="0"/>
              <a:t>ř</a:t>
            </a:r>
            <a:r>
              <a:rPr lang="en-GB" sz="1600" dirty="0" err="1" smtClean="0"/>
              <a:t>epln</a:t>
            </a:r>
            <a:r>
              <a:rPr lang="cs-CZ" sz="1600" dirty="0" err="1" smtClean="0"/>
              <a:t>ění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(je </a:t>
            </a:r>
            <a:r>
              <a:rPr lang="en-GB" sz="1600" dirty="0" err="1" smtClean="0"/>
              <a:t>zn</a:t>
            </a:r>
            <a:r>
              <a:rPr lang="cs-CZ" sz="1600" dirty="0" smtClean="0"/>
              <a:t>á</a:t>
            </a:r>
            <a:r>
              <a:rPr lang="en-GB" sz="1600" dirty="0" err="1" smtClean="0"/>
              <a:t>mo</a:t>
            </a:r>
            <a:r>
              <a:rPr lang="en-GB" sz="1600" dirty="0" smtClean="0"/>
              <a:t> </a:t>
            </a:r>
            <a:r>
              <a:rPr lang="en-GB" sz="1600" dirty="0" smtClean="0"/>
              <a:t>14 gen</a:t>
            </a:r>
            <a:r>
              <a:rPr lang="cs-CZ" sz="1600" dirty="0" smtClean="0"/>
              <a:t>ů,</a:t>
            </a:r>
            <a:r>
              <a:rPr lang="en-GB" sz="1600" dirty="0" smtClean="0"/>
              <a:t> </a:t>
            </a:r>
            <a:r>
              <a:rPr lang="en-GB" sz="1600" dirty="0" err="1" smtClean="0"/>
              <a:t>kter</a:t>
            </a:r>
            <a:r>
              <a:rPr lang="cs-CZ" sz="1600" dirty="0" smtClean="0"/>
              <a:t>é</a:t>
            </a:r>
            <a:r>
              <a:rPr lang="en-GB" sz="1600" dirty="0" smtClean="0"/>
              <a:t> </a:t>
            </a:r>
            <a:r>
              <a:rPr lang="en-GB" sz="1600" dirty="0" err="1" smtClean="0"/>
              <a:t>tuto</a:t>
            </a:r>
            <a:r>
              <a:rPr lang="en-GB" sz="1600" dirty="0" smtClean="0"/>
              <a:t> </a:t>
            </a:r>
            <a:r>
              <a:rPr lang="en-GB" sz="1600" dirty="0" err="1" smtClean="0"/>
              <a:t>vakuolu</a:t>
            </a:r>
            <a:r>
              <a:rPr lang="en-GB" sz="1600" dirty="0" smtClean="0"/>
              <a:t> </a:t>
            </a:r>
            <a:r>
              <a:rPr lang="en-GB" sz="1600" dirty="0" smtClean="0"/>
              <a:t>k</a:t>
            </a:r>
            <a:r>
              <a:rPr lang="cs-CZ" sz="1600" dirty="0" smtClean="0"/>
              <a:t>ó</a:t>
            </a:r>
            <a:r>
              <a:rPr lang="en-GB" sz="1600" dirty="0" err="1" smtClean="0"/>
              <a:t>duj</a:t>
            </a:r>
            <a:r>
              <a:rPr lang="cs-CZ" sz="1600" dirty="0" smtClean="0"/>
              <a:t>í</a:t>
            </a:r>
            <a:r>
              <a:rPr lang="en-GB" sz="1600" dirty="0" smtClean="0"/>
              <a:t>)</a:t>
            </a:r>
            <a:endParaRPr lang="en-GB" sz="1600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509120"/>
            <a:ext cx="2718808" cy="1975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32772"/>
            <a:ext cx="3168352" cy="6368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06242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99566" y="548680"/>
            <a:ext cx="388843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err="1" smtClean="0"/>
              <a:t>Karboxizomy</a:t>
            </a:r>
            <a:endParaRPr lang="cs-CZ" sz="1600" b="1" dirty="0" smtClean="0"/>
          </a:p>
          <a:p>
            <a:endParaRPr lang="cs-CZ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/>
              <a:t>mikrokompartment</a:t>
            </a:r>
            <a:r>
              <a:rPr lang="cs-CZ" sz="1600" dirty="0" smtClean="0"/>
              <a:t>, tvar </a:t>
            </a:r>
            <a:r>
              <a:rPr lang="cs-CZ" sz="1600" dirty="0"/>
              <a:t>mnohostěnu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fixace uhlíku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koncentrují </a:t>
            </a:r>
            <a:r>
              <a:rPr lang="cs-CZ" sz="1600" dirty="0"/>
              <a:t>oxid uhličitý a </a:t>
            </a:r>
            <a:r>
              <a:rPr lang="cs-CZ" sz="1600" dirty="0" smtClean="0"/>
              <a:t>enzym </a:t>
            </a:r>
            <a:r>
              <a:rPr lang="cs-CZ" sz="1600" dirty="0" err="1" smtClean="0"/>
              <a:t>RuBisCo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u všech </a:t>
            </a:r>
            <a:r>
              <a:rPr lang="cs-CZ" sz="1600" dirty="0" smtClean="0"/>
              <a:t>sinic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u </a:t>
            </a:r>
            <a:r>
              <a:rPr lang="cs-CZ" sz="1600" dirty="0"/>
              <a:t>některých </a:t>
            </a:r>
            <a:r>
              <a:rPr lang="cs-CZ" sz="1600" dirty="0" err="1"/>
              <a:t>chemotrofních</a:t>
            </a:r>
            <a:r>
              <a:rPr lang="cs-CZ" sz="1600" dirty="0"/>
              <a:t> bakterií schopných fixace </a:t>
            </a:r>
            <a:r>
              <a:rPr lang="cs-CZ" sz="1600" dirty="0" smtClean="0"/>
              <a:t>uhlíku (nitrifikační </a:t>
            </a:r>
            <a:r>
              <a:rPr lang="cs-CZ" sz="1600" dirty="0"/>
              <a:t>bakterie a </a:t>
            </a:r>
            <a:r>
              <a:rPr lang="cs-CZ" sz="1600" dirty="0" err="1" smtClean="0"/>
              <a:t>thiobacily</a:t>
            </a:r>
            <a:r>
              <a:rPr lang="cs-CZ" sz="1600" dirty="0" smtClean="0"/>
              <a:t>)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 řas jejich funkci nahrazuje </a:t>
            </a:r>
            <a:r>
              <a:rPr lang="cs-CZ" sz="1600" dirty="0" err="1"/>
              <a:t>pyrenoid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 </a:t>
            </a:r>
            <a:r>
              <a:rPr lang="cs-CZ" sz="1600" dirty="0"/>
              <a:t>syntéza hexóz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obvykle 1-10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za </a:t>
            </a:r>
            <a:r>
              <a:rPr lang="cs-CZ" sz="1600" dirty="0"/>
              <a:t>vhodných podmínek </a:t>
            </a:r>
            <a:r>
              <a:rPr lang="cs-CZ" sz="1600" dirty="0" smtClean="0"/>
              <a:t>se počet zvyšuje</a:t>
            </a:r>
            <a:endParaRPr lang="cs-CZ" sz="1600" dirty="0"/>
          </a:p>
          <a:p>
            <a:endParaRPr lang="cs-CZ" sz="1600" dirty="0" smtClean="0"/>
          </a:p>
        </p:txBody>
      </p:sp>
      <p:sp>
        <p:nvSpPr>
          <p:cNvPr id="3" name="Obdélník 2"/>
          <p:cNvSpPr/>
          <p:nvPr/>
        </p:nvSpPr>
        <p:spPr>
          <a:xfrm>
            <a:off x="4211960" y="5315905"/>
            <a:ext cx="46085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A) </a:t>
            </a:r>
            <a:r>
              <a:rPr lang="en-GB" sz="1400" i="1" dirty="0" err="1"/>
              <a:t>Synechococcus</a:t>
            </a:r>
            <a:r>
              <a:rPr lang="en-GB" sz="1400" i="1" dirty="0"/>
              <a:t> </a:t>
            </a:r>
            <a:r>
              <a:rPr lang="en-GB" sz="1400" dirty="0" err="1" smtClean="0"/>
              <a:t>karboxyzom</a:t>
            </a:r>
            <a:r>
              <a:rPr lang="cs-CZ" sz="1400" dirty="0"/>
              <a:t> </a:t>
            </a:r>
            <a:r>
              <a:rPr lang="cs-CZ" sz="1400" dirty="0" smtClean="0"/>
              <a:t> </a:t>
            </a:r>
            <a:r>
              <a:rPr lang="en-GB" sz="1400" dirty="0" smtClean="0"/>
              <a:t>B</a:t>
            </a:r>
            <a:r>
              <a:rPr lang="en-GB" sz="1400" dirty="0"/>
              <a:t>) </a:t>
            </a:r>
            <a:r>
              <a:rPr lang="en-GB" sz="1400" i="1" dirty="0"/>
              <a:t>–II- </a:t>
            </a:r>
            <a:r>
              <a:rPr lang="en-GB" sz="1400" dirty="0" err="1"/>
              <a:t>negativní</a:t>
            </a:r>
            <a:r>
              <a:rPr lang="en-GB" sz="1400" dirty="0"/>
              <a:t> </a:t>
            </a:r>
            <a:r>
              <a:rPr lang="en-GB" sz="1400" dirty="0" err="1"/>
              <a:t>barvení</a:t>
            </a:r>
            <a:endParaRPr lang="en-GB" sz="1400" dirty="0"/>
          </a:p>
          <a:p>
            <a:r>
              <a:rPr lang="en-GB" sz="1400" dirty="0"/>
              <a:t>C) </a:t>
            </a:r>
            <a:r>
              <a:rPr lang="en-GB" sz="1400" i="1" dirty="0"/>
              <a:t>H. </a:t>
            </a:r>
            <a:r>
              <a:rPr lang="en-GB" sz="1400" i="1" dirty="0" err="1"/>
              <a:t>neapolitanus</a:t>
            </a:r>
            <a:r>
              <a:rPr lang="en-GB" sz="1400" i="1" dirty="0"/>
              <a:t> </a:t>
            </a:r>
            <a:r>
              <a:rPr lang="en-GB" sz="1400" dirty="0" err="1" smtClean="0"/>
              <a:t>karboxyzom</a:t>
            </a:r>
            <a:r>
              <a:rPr lang="cs-CZ" sz="1400" dirty="0"/>
              <a:t> </a:t>
            </a:r>
            <a:r>
              <a:rPr lang="cs-CZ" sz="1400" dirty="0" smtClean="0"/>
              <a:t>  </a:t>
            </a:r>
            <a:r>
              <a:rPr lang="en-GB" sz="1400" dirty="0" smtClean="0"/>
              <a:t>D</a:t>
            </a:r>
            <a:r>
              <a:rPr lang="en-GB" sz="1400" dirty="0"/>
              <a:t>) </a:t>
            </a:r>
            <a:r>
              <a:rPr lang="en-GB" sz="1400" i="1" dirty="0"/>
              <a:t>H. </a:t>
            </a:r>
            <a:r>
              <a:rPr lang="en-GB" sz="1400" i="1" dirty="0" err="1"/>
              <a:t>neapolitanus</a:t>
            </a:r>
            <a:r>
              <a:rPr lang="en-GB" sz="1400" i="1" dirty="0"/>
              <a:t> </a:t>
            </a:r>
            <a:r>
              <a:rPr lang="en-GB" sz="1400" dirty="0" err="1" smtClean="0"/>
              <a:t>karboxyzom,negativní</a:t>
            </a:r>
            <a:r>
              <a:rPr lang="en-GB" sz="1400" dirty="0" smtClean="0"/>
              <a:t> </a:t>
            </a:r>
            <a:r>
              <a:rPr lang="en-GB" sz="1400" dirty="0" err="1"/>
              <a:t>barvení</a:t>
            </a:r>
            <a:endParaRPr lang="en-GB" sz="1400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372" y="620688"/>
            <a:ext cx="4554426" cy="451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464237"/>
            <a:ext cx="24288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03872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57459" y="116632"/>
            <a:ext cx="6790803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err="1"/>
              <a:t>Chlorobiové</a:t>
            </a:r>
            <a:r>
              <a:rPr lang="en-GB" sz="1600" b="1" dirty="0"/>
              <a:t> </a:t>
            </a:r>
            <a:r>
              <a:rPr lang="en-GB" sz="1600" b="1" dirty="0" err="1" smtClean="0"/>
              <a:t>váčky</a:t>
            </a:r>
            <a:endParaRPr lang="cs-CZ" sz="1600" b="1" dirty="0" smtClean="0"/>
          </a:p>
          <a:p>
            <a:endParaRPr lang="cs-CZ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u </a:t>
            </a:r>
            <a:r>
              <a:rPr lang="cs-CZ" sz="1600" dirty="0" err="1" smtClean="0"/>
              <a:t>fototrofních</a:t>
            </a:r>
            <a:r>
              <a:rPr lang="cs-CZ" sz="1600" dirty="0" smtClean="0"/>
              <a:t> bakterií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zásobárny</a:t>
            </a:r>
            <a:r>
              <a:rPr lang="en-GB" sz="1600" dirty="0" smtClean="0"/>
              <a:t> </a:t>
            </a:r>
            <a:r>
              <a:rPr lang="en-GB" sz="1600" dirty="0" err="1"/>
              <a:t>pigmentů</a:t>
            </a:r>
            <a:r>
              <a:rPr lang="en-GB" sz="1600" dirty="0"/>
              <a:t> – </a:t>
            </a:r>
            <a:r>
              <a:rPr lang="en-GB" sz="1600" dirty="0" err="1" smtClean="0"/>
              <a:t>bakteriochlorofyl</a:t>
            </a:r>
            <a:r>
              <a:rPr lang="cs-CZ" sz="1600" dirty="0" smtClean="0"/>
              <a:t> </a:t>
            </a:r>
            <a:r>
              <a:rPr lang="en-US" sz="1600" dirty="0" smtClean="0"/>
              <a:t>A,C </a:t>
            </a:r>
            <a:r>
              <a:rPr lang="en-US" sz="1600" dirty="0"/>
              <a:t>a </a:t>
            </a:r>
            <a:r>
              <a:rPr lang="en-US" sz="1600" dirty="0" smtClean="0"/>
              <a:t>D</a:t>
            </a:r>
            <a:r>
              <a:rPr lang="cs-CZ" sz="1600" dirty="0" smtClean="0"/>
              <a:t> </a:t>
            </a:r>
            <a:r>
              <a:rPr lang="en-GB" sz="1600" dirty="0" smtClean="0"/>
              <a:t>a</a:t>
            </a:r>
            <a:r>
              <a:rPr lang="cs-CZ" sz="1600" dirty="0" smtClean="0"/>
              <a:t> </a:t>
            </a:r>
            <a:r>
              <a:rPr lang="en-GB" sz="1600" dirty="0" err="1" smtClean="0"/>
              <a:t>karotenoidy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smtClean="0"/>
              <a:t>nikoli </a:t>
            </a:r>
            <a:r>
              <a:rPr lang="pl-PL" sz="1600" dirty="0"/>
              <a:t>reakce a vazba </a:t>
            </a:r>
            <a:r>
              <a:rPr lang="pl-PL" sz="1600" dirty="0" smtClean="0"/>
              <a:t>světla</a:t>
            </a:r>
            <a:endParaRPr lang="pl-P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</a:t>
            </a:r>
            <a:r>
              <a:rPr lang="en-GB" sz="1600" dirty="0" err="1" smtClean="0"/>
              <a:t>řenášeny</a:t>
            </a:r>
            <a:r>
              <a:rPr lang="en-GB" sz="1600" dirty="0" smtClean="0"/>
              <a:t> </a:t>
            </a:r>
            <a:r>
              <a:rPr lang="en-GB" sz="1600" dirty="0"/>
              <a:t>do </a:t>
            </a:r>
            <a:r>
              <a:rPr lang="en-GB" sz="1600" dirty="0" err="1"/>
              <a:t>chromatoforů</a:t>
            </a:r>
            <a:r>
              <a:rPr lang="en-GB" sz="1600" dirty="0"/>
              <a:t>, </a:t>
            </a:r>
            <a:r>
              <a:rPr lang="en-GB" sz="1600" dirty="0" err="1"/>
              <a:t>kde</a:t>
            </a:r>
            <a:r>
              <a:rPr lang="en-GB" sz="1600" dirty="0"/>
              <a:t> </a:t>
            </a:r>
            <a:r>
              <a:rPr lang="cs-CZ" sz="1600" dirty="0" smtClean="0"/>
              <a:t>probíhá</a:t>
            </a:r>
            <a:r>
              <a:rPr lang="en-GB" sz="1600" dirty="0" smtClean="0"/>
              <a:t> </a:t>
            </a:r>
            <a:r>
              <a:rPr lang="en-GB" sz="1600" dirty="0" err="1"/>
              <a:t>fotosyntéza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</a:t>
            </a:r>
            <a:r>
              <a:rPr lang="en-GB" sz="1600" dirty="0" err="1" smtClean="0"/>
              <a:t>očet</a:t>
            </a:r>
            <a:r>
              <a:rPr lang="en-GB" sz="1600" dirty="0"/>
              <a:t>: </a:t>
            </a:r>
            <a:r>
              <a:rPr lang="en-GB" sz="1600" dirty="0" smtClean="0"/>
              <a:t>2-10</a:t>
            </a:r>
            <a:r>
              <a:rPr lang="cs-CZ" sz="1600" dirty="0" smtClean="0"/>
              <a:t>, </a:t>
            </a:r>
            <a:r>
              <a:rPr lang="pl-PL" sz="1600" dirty="0" smtClean="0"/>
              <a:t>je závislý </a:t>
            </a:r>
            <a:r>
              <a:rPr lang="pl-PL" sz="1600" dirty="0"/>
              <a:t>na </a:t>
            </a:r>
            <a:r>
              <a:rPr lang="pl-PL" sz="1600" dirty="0" smtClean="0"/>
              <a:t>aktivitě buňky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v </a:t>
            </a:r>
            <a:r>
              <a:rPr lang="cs-CZ" sz="1600" dirty="0"/>
              <a:t>těsné blízkosti cytoplazmatické membrány</a:t>
            </a:r>
            <a:r>
              <a:rPr lang="cs-CZ" sz="1600" dirty="0" smtClean="0"/>
              <a:t>, ale ne spojeny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Obdélník 2"/>
          <p:cNvSpPr/>
          <p:nvPr/>
        </p:nvSpPr>
        <p:spPr>
          <a:xfrm>
            <a:off x="124450" y="3212976"/>
            <a:ext cx="40884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smtClean="0"/>
              <a:t>      </a:t>
            </a:r>
            <a:r>
              <a:rPr lang="en-US" sz="1600" b="1" dirty="0" err="1" smtClean="0"/>
              <a:t>Magnetosomy</a:t>
            </a:r>
            <a:endParaRPr lang="cs-CZ" sz="1600" b="1" dirty="0" smtClean="0"/>
          </a:p>
          <a:p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</a:t>
            </a:r>
            <a:r>
              <a:rPr lang="en-US" sz="1600" dirty="0" err="1"/>
              <a:t>krystaly</a:t>
            </a:r>
            <a:r>
              <a:rPr lang="en-US" sz="1600" dirty="0"/>
              <a:t> </a:t>
            </a:r>
            <a:r>
              <a:rPr lang="en-US" sz="1600" dirty="0" err="1"/>
              <a:t>oxidu</a:t>
            </a:r>
            <a:r>
              <a:rPr lang="en-US" sz="1600" dirty="0"/>
              <a:t> </a:t>
            </a:r>
            <a:r>
              <a:rPr lang="en-US" sz="1600" dirty="0" err="1"/>
              <a:t>železnato</a:t>
            </a:r>
            <a:r>
              <a:rPr lang="en-US" sz="1600" dirty="0"/>
              <a:t> – </a:t>
            </a:r>
            <a:r>
              <a:rPr lang="en-US" sz="1600" dirty="0" err="1" smtClean="0"/>
              <a:t>železitého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orientace</a:t>
            </a:r>
            <a:r>
              <a:rPr lang="en-US" sz="1600" dirty="0"/>
              <a:t> v </a:t>
            </a:r>
            <a:r>
              <a:rPr lang="en-US" sz="1600" dirty="0" err="1"/>
              <a:t>magnetickém</a:t>
            </a:r>
            <a:r>
              <a:rPr lang="en-US" sz="1600" dirty="0"/>
              <a:t> </a:t>
            </a:r>
            <a:r>
              <a:rPr lang="en-US" sz="1600" dirty="0" err="1"/>
              <a:t>poli</a:t>
            </a:r>
            <a:r>
              <a:rPr lang="en-US" sz="1600" dirty="0"/>
              <a:t> = </a:t>
            </a:r>
            <a:r>
              <a:rPr lang="en-US" sz="1600" dirty="0" err="1"/>
              <a:t>magnetotaxe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</a:t>
            </a:r>
            <a:r>
              <a:rPr lang="en-US" sz="1600" dirty="0" err="1"/>
              <a:t>vodní</a:t>
            </a:r>
            <a:r>
              <a:rPr lang="en-US" sz="1600" dirty="0"/>
              <a:t> </a:t>
            </a:r>
            <a:r>
              <a:rPr lang="en-US" sz="1600" dirty="0" err="1"/>
              <a:t>organizmy</a:t>
            </a:r>
            <a:r>
              <a:rPr lang="en-US" sz="1600" dirty="0"/>
              <a:t> </a:t>
            </a:r>
            <a:r>
              <a:rPr lang="en-US" sz="1600" dirty="0" err="1"/>
              <a:t>citlivé</a:t>
            </a:r>
            <a:r>
              <a:rPr lang="en-US" sz="1600" dirty="0"/>
              <a:t> </a:t>
            </a:r>
            <a:r>
              <a:rPr lang="en-US" sz="1600" dirty="0" err="1"/>
              <a:t>ke</a:t>
            </a:r>
            <a:r>
              <a:rPr lang="en-US" sz="1600" dirty="0"/>
              <a:t> </a:t>
            </a:r>
            <a:r>
              <a:rPr lang="en-US" sz="1600" dirty="0" err="1"/>
              <a:t>kyslíku</a:t>
            </a:r>
            <a:r>
              <a:rPr lang="cs-CZ" sz="1600" dirty="0"/>
              <a:t> -</a:t>
            </a:r>
            <a:r>
              <a:rPr lang="en-US" sz="1600" dirty="0"/>
              <a:t> </a:t>
            </a:r>
            <a:r>
              <a:rPr lang="en-US" sz="1600" dirty="0" err="1"/>
              <a:t>obaleny</a:t>
            </a:r>
            <a:r>
              <a:rPr lang="en-US" sz="1600" dirty="0"/>
              <a:t> </a:t>
            </a:r>
            <a:r>
              <a:rPr lang="en-US" sz="1600" dirty="0" err="1"/>
              <a:t>speciální</a:t>
            </a:r>
            <a:r>
              <a:rPr lang="cs-CZ" sz="1600" dirty="0"/>
              <a:t> </a:t>
            </a:r>
            <a:r>
              <a:rPr lang="en-US" sz="1600" dirty="0" err="1"/>
              <a:t>membránou</a:t>
            </a:r>
            <a:r>
              <a:rPr lang="en-US" sz="1600" dirty="0"/>
              <a:t> </a:t>
            </a:r>
            <a:r>
              <a:rPr lang="en-US" sz="1600" dirty="0" err="1"/>
              <a:t>umožňující</a:t>
            </a:r>
            <a:r>
              <a:rPr lang="cs-CZ" sz="1600" dirty="0"/>
              <a:t> </a:t>
            </a:r>
            <a:r>
              <a:rPr lang="en-US" sz="1600" dirty="0" err="1"/>
              <a:t>precipitaci</a:t>
            </a:r>
            <a:r>
              <a:rPr lang="en-US" sz="1600" dirty="0"/>
              <a:t> Fe</a:t>
            </a:r>
            <a:r>
              <a:rPr lang="en-US" sz="1600" baseline="-25000" dirty="0"/>
              <a:t>3</a:t>
            </a:r>
            <a:r>
              <a:rPr lang="en-US" sz="1600" dirty="0"/>
              <a:t>O</a:t>
            </a:r>
            <a:r>
              <a:rPr lang="en-US" sz="1600" baseline="-25000" dirty="0"/>
              <a:t>4</a:t>
            </a:r>
            <a:endParaRPr lang="en-GB" sz="1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858" y="2420888"/>
            <a:ext cx="4754563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858" y="2420888"/>
            <a:ext cx="1590675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84246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26293" y="116632"/>
            <a:ext cx="84969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smtClean="0"/>
              <a:t>                                                                   Inkluze </a:t>
            </a:r>
            <a:r>
              <a:rPr lang="en-GB" sz="1600" b="1" dirty="0" smtClean="0"/>
              <a:t>bez </a:t>
            </a:r>
            <a:r>
              <a:rPr lang="en-GB" sz="1600" b="1" dirty="0" err="1" smtClean="0"/>
              <a:t>membrány</a:t>
            </a:r>
            <a:endParaRPr lang="cs-CZ" sz="1600" b="1" dirty="0" smtClean="0"/>
          </a:p>
          <a:p>
            <a:endParaRPr lang="en-GB" sz="1600" b="1" dirty="0"/>
          </a:p>
          <a:p>
            <a:endParaRPr lang="cs-CZ" sz="1600" b="1" dirty="0" smtClean="0"/>
          </a:p>
          <a:p>
            <a:r>
              <a:rPr lang="en-GB" sz="1600" b="1" dirty="0" err="1" smtClean="0"/>
              <a:t>Krystaly</a:t>
            </a:r>
            <a:r>
              <a:rPr lang="cs-CZ" sz="1600" b="1" dirty="0"/>
              <a:t> </a:t>
            </a:r>
            <a:r>
              <a:rPr lang="cs-CZ" sz="1600" b="1" dirty="0" smtClean="0"/>
              <a:t>p</a:t>
            </a:r>
            <a:r>
              <a:rPr lang="en-GB" sz="1600" b="1" dirty="0" err="1" smtClean="0"/>
              <a:t>arasporální</a:t>
            </a:r>
            <a:endParaRPr lang="cs-CZ" sz="1600" b="1" dirty="0" smtClean="0"/>
          </a:p>
          <a:p>
            <a:endParaRPr lang="en-GB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+mj-lt"/>
              </a:rPr>
              <a:t>b</a:t>
            </a:r>
            <a:r>
              <a:rPr lang="en-GB" sz="1600" dirty="0" err="1" smtClean="0">
                <a:latin typeface="+mj-lt"/>
              </a:rPr>
              <a:t>ioinsekticidy</a:t>
            </a:r>
            <a:r>
              <a:rPr lang="en-GB" sz="1600" dirty="0" smtClean="0">
                <a:latin typeface="+mj-lt"/>
              </a:rPr>
              <a:t> </a:t>
            </a:r>
            <a:r>
              <a:rPr lang="cs-CZ" sz="1600" dirty="0" smtClean="0">
                <a:latin typeface="+mj-lt"/>
              </a:rPr>
              <a:t>produkované </a:t>
            </a:r>
            <a:r>
              <a:rPr lang="cs-CZ" sz="1600" dirty="0" smtClean="0">
                <a:latin typeface="+mj-lt"/>
              </a:rPr>
              <a:t>bakteriemi </a:t>
            </a:r>
            <a:r>
              <a:rPr lang="cs-CZ" sz="1600" i="1" dirty="0" err="1">
                <a:solidFill>
                  <a:prstClr val="black"/>
                </a:solidFill>
                <a:latin typeface="+mj-lt"/>
              </a:rPr>
              <a:t>Bacillus</a:t>
            </a:r>
            <a:r>
              <a:rPr lang="cs-CZ" sz="1600" i="1" dirty="0">
                <a:solidFill>
                  <a:prstClr val="black"/>
                </a:solidFill>
                <a:latin typeface="+mj-lt"/>
              </a:rPr>
              <a:t> </a:t>
            </a:r>
            <a:r>
              <a:rPr lang="cs-CZ" sz="1600" i="1" dirty="0" err="1">
                <a:solidFill>
                  <a:prstClr val="black"/>
                </a:solidFill>
                <a:latin typeface="+mj-lt"/>
              </a:rPr>
              <a:t>thuringiensis</a:t>
            </a:r>
            <a:r>
              <a:rPr lang="cs-CZ" sz="1600" i="1" dirty="0" smtClean="0">
                <a:latin typeface="+mj-lt"/>
              </a:rPr>
              <a:t> </a:t>
            </a:r>
            <a:r>
              <a:rPr lang="cs-CZ" sz="1600" dirty="0" smtClean="0">
                <a:latin typeface="+mj-lt"/>
              </a:rPr>
              <a:t>během sporulace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+mj-lt"/>
              </a:rPr>
              <a:t>důsledek </a:t>
            </a:r>
            <a:r>
              <a:rPr lang="cs-CZ" sz="1600" dirty="0">
                <a:latin typeface="+mj-lt"/>
              </a:rPr>
              <a:t>nadprodukce bílkovin tvořících obaly </a:t>
            </a:r>
            <a:r>
              <a:rPr lang="cs-CZ" sz="1600" dirty="0" smtClean="0">
                <a:latin typeface="+mj-lt"/>
              </a:rPr>
              <a:t>endospory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600" dirty="0" err="1">
                <a:latin typeface="+mj-lt"/>
              </a:rPr>
              <a:t>p</a:t>
            </a:r>
            <a:r>
              <a:rPr lang="cs-CZ" sz="1600" dirty="0" err="1" smtClean="0">
                <a:latin typeface="+mj-lt"/>
              </a:rPr>
              <a:t>arasporální</a:t>
            </a:r>
            <a:r>
              <a:rPr lang="cs-CZ" sz="1600" dirty="0" smtClean="0">
                <a:latin typeface="+mj-lt"/>
              </a:rPr>
              <a:t> </a:t>
            </a:r>
            <a:r>
              <a:rPr lang="cs-CZ" sz="1600" dirty="0" smtClean="0">
                <a:solidFill>
                  <a:prstClr val="black"/>
                </a:solidFill>
                <a:latin typeface="+mj-lt"/>
              </a:rPr>
              <a:t>inkluze byly </a:t>
            </a:r>
            <a:r>
              <a:rPr lang="cs-CZ" sz="1600" dirty="0">
                <a:solidFill>
                  <a:prstClr val="black"/>
                </a:solidFill>
                <a:latin typeface="+mj-lt"/>
              </a:rPr>
              <a:t>použity jako první </a:t>
            </a:r>
            <a:r>
              <a:rPr lang="cs-CZ" sz="1600" dirty="0" err="1">
                <a:solidFill>
                  <a:prstClr val="black"/>
                </a:solidFill>
                <a:latin typeface="+mj-lt"/>
              </a:rPr>
              <a:t>bioinsekticid</a:t>
            </a:r>
            <a:r>
              <a:rPr lang="cs-CZ" sz="1600" dirty="0">
                <a:solidFill>
                  <a:prstClr val="black"/>
                </a:solidFill>
                <a:latin typeface="+mj-lt"/>
              </a:rPr>
              <a:t> proti moučnému </a:t>
            </a:r>
            <a:r>
              <a:rPr lang="cs-CZ" sz="1600" dirty="0" smtClean="0">
                <a:solidFill>
                  <a:prstClr val="black"/>
                </a:solidFill>
                <a:latin typeface="+mj-lt"/>
              </a:rPr>
              <a:t>červu</a:t>
            </a:r>
            <a:r>
              <a:rPr lang="cs-CZ" sz="1600" dirty="0" smtClean="0">
                <a:latin typeface="+mj-lt"/>
              </a:rPr>
              <a:t> </a:t>
            </a:r>
            <a:endParaRPr lang="cs-CZ" sz="16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>
                <a:latin typeface="+mj-lt"/>
              </a:rPr>
              <a:t>i</a:t>
            </a:r>
            <a:r>
              <a:rPr lang="cs-CZ" sz="1600" dirty="0" smtClean="0">
                <a:latin typeface="+mj-lt"/>
              </a:rPr>
              <a:t> </a:t>
            </a:r>
            <a:r>
              <a:rPr lang="en-GB" sz="1600" dirty="0" err="1" smtClean="0">
                <a:latin typeface="+mj-lt"/>
              </a:rPr>
              <a:t>selektivní</a:t>
            </a:r>
            <a:r>
              <a:rPr lang="en-GB" sz="1600" dirty="0" smtClean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působení</a:t>
            </a:r>
            <a:r>
              <a:rPr lang="en-GB" sz="1600" dirty="0">
                <a:latin typeface="+mj-lt"/>
              </a:rPr>
              <a:t> (</a:t>
            </a:r>
            <a:r>
              <a:rPr lang="en-GB" sz="1600" dirty="0" err="1">
                <a:latin typeface="+mj-lt"/>
              </a:rPr>
              <a:t>až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na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druhy</a:t>
            </a:r>
            <a:r>
              <a:rPr lang="en-GB" sz="1600" dirty="0" smtClean="0">
                <a:latin typeface="+mj-lt"/>
              </a:rPr>
              <a:t>)</a:t>
            </a:r>
            <a:endParaRPr lang="en-GB" sz="1600" dirty="0">
              <a:latin typeface="+mj-lt"/>
            </a:endParaRPr>
          </a:p>
          <a:p>
            <a:endParaRPr lang="en-GB" dirty="0">
              <a:latin typeface="+mj-lt"/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83049"/>
            <a:ext cx="4274397" cy="331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51520" y="6386360"/>
            <a:ext cx="86409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https://www.researchgate.net/publication/225633057_Insecticidal_Protein_Crystals_of_Bacillus_thuringiensis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27479"/>
            <a:ext cx="3017176" cy="323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15371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2108" y="116632"/>
            <a:ext cx="85689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err="1" smtClean="0"/>
              <a:t>Polyfosfátová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granula</a:t>
            </a:r>
            <a:r>
              <a:rPr lang="cs-CZ" sz="1600" b="1" dirty="0"/>
              <a:t> </a:t>
            </a:r>
            <a:r>
              <a:rPr lang="en-GB" sz="1600" b="1" dirty="0" smtClean="0"/>
              <a:t>= </a:t>
            </a:r>
            <a:r>
              <a:rPr lang="en-GB" sz="1600" b="1" dirty="0" err="1" smtClean="0"/>
              <a:t>volutin</a:t>
            </a:r>
            <a:r>
              <a:rPr lang="en-GB" sz="1600" b="1" dirty="0" smtClean="0"/>
              <a:t> </a:t>
            </a:r>
            <a:endParaRPr lang="cs-CZ" sz="1600" b="1" dirty="0" smtClean="0"/>
          </a:p>
          <a:p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vznik</a:t>
            </a:r>
            <a:r>
              <a:rPr lang="en-GB" sz="1600" dirty="0" smtClean="0"/>
              <a:t> </a:t>
            </a:r>
            <a:r>
              <a:rPr lang="en-GB" sz="1600" dirty="0" err="1" smtClean="0"/>
              <a:t>při</a:t>
            </a:r>
            <a:r>
              <a:rPr lang="en-GB" sz="1600" dirty="0" smtClean="0"/>
              <a:t> </a:t>
            </a:r>
            <a:r>
              <a:rPr lang="en-GB" sz="1600" dirty="0" err="1" smtClean="0"/>
              <a:t>nadbytku</a:t>
            </a:r>
            <a:r>
              <a:rPr lang="en-GB" sz="1600" dirty="0" smtClean="0"/>
              <a:t> </a:t>
            </a:r>
            <a:r>
              <a:rPr lang="en-GB" sz="1600" dirty="0" smtClean="0"/>
              <a:t>ATP</a:t>
            </a:r>
            <a:r>
              <a:rPr lang="cs-CZ" sz="1600" dirty="0" smtClean="0"/>
              <a:t>, zásobárna fosfátu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dobře</a:t>
            </a:r>
            <a:r>
              <a:rPr lang="en-GB" sz="1600" dirty="0" smtClean="0"/>
              <a:t> </a:t>
            </a:r>
            <a:r>
              <a:rPr lang="en-GB" sz="1600" dirty="0" err="1" smtClean="0"/>
              <a:t>viditelný</a:t>
            </a:r>
            <a:r>
              <a:rPr lang="en-GB" sz="1600" dirty="0" smtClean="0"/>
              <a:t> pod </a:t>
            </a:r>
            <a:r>
              <a:rPr lang="en-GB" sz="1600" dirty="0" err="1" smtClean="0"/>
              <a:t>mikroskopem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Kulovitá tělíska, a</a:t>
            </a:r>
            <a:r>
              <a:rPr lang="en-GB" sz="1600" dirty="0" smtClean="0"/>
              <a:t>ž </a:t>
            </a:r>
            <a:r>
              <a:rPr lang="en-GB" sz="1600" dirty="0" smtClean="0"/>
              <a:t>500 </a:t>
            </a:r>
            <a:r>
              <a:rPr lang="en-GB" sz="1600" dirty="0" err="1" smtClean="0"/>
              <a:t>molekul</a:t>
            </a:r>
            <a:r>
              <a:rPr lang="cs-CZ" sz="1600" dirty="0" smtClean="0"/>
              <a:t> v řetízku – proto je </a:t>
            </a:r>
            <a:r>
              <a:rPr lang="en-GB" sz="1600" dirty="0" err="1" smtClean="0"/>
              <a:t>nerozpustný</a:t>
            </a:r>
            <a:r>
              <a:rPr lang="en-GB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vodě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</a:t>
            </a:r>
            <a:r>
              <a:rPr lang="en-GB" sz="1600" dirty="0" err="1" smtClean="0"/>
              <a:t>ikdy</a:t>
            </a:r>
            <a:r>
              <a:rPr lang="en-GB" sz="1600" dirty="0" smtClean="0"/>
              <a:t> </a:t>
            </a:r>
            <a:r>
              <a:rPr lang="en-GB" sz="1600" dirty="0" err="1" smtClean="0"/>
              <a:t>není</a:t>
            </a:r>
            <a:r>
              <a:rPr lang="en-GB" sz="1600" dirty="0" smtClean="0"/>
              <a:t> </a:t>
            </a:r>
            <a:r>
              <a:rPr lang="en-GB" sz="1600" dirty="0" err="1" smtClean="0"/>
              <a:t>zdrojem</a:t>
            </a:r>
            <a:r>
              <a:rPr lang="en-GB" sz="1600" dirty="0" smtClean="0"/>
              <a:t> </a:t>
            </a:r>
            <a:r>
              <a:rPr lang="en-GB" sz="1600" dirty="0" err="1" smtClean="0"/>
              <a:t>energie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vazba </a:t>
            </a:r>
            <a:r>
              <a:rPr lang="cs-CZ" sz="1600" dirty="0"/>
              <a:t>mezi molekulami je energeticky bohatá a vyžaduje dodání </a:t>
            </a:r>
            <a:r>
              <a:rPr lang="cs-CZ" sz="1600" dirty="0" smtClean="0"/>
              <a:t>energie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je katalyzována </a:t>
            </a:r>
            <a:r>
              <a:rPr lang="cs-CZ" sz="1600" dirty="0" err="1" smtClean="0"/>
              <a:t>polyfosfát</a:t>
            </a:r>
            <a:r>
              <a:rPr lang="cs-CZ" sz="1600" dirty="0" smtClean="0"/>
              <a:t> </a:t>
            </a:r>
            <a:r>
              <a:rPr lang="cs-CZ" sz="1600" dirty="0"/>
              <a:t>kinázou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p</a:t>
            </a:r>
            <a:r>
              <a:rPr lang="en-GB" sz="1600" dirty="0" err="1" smtClean="0"/>
              <a:t>očet</a:t>
            </a:r>
            <a:r>
              <a:rPr lang="en-GB" sz="1600" dirty="0" smtClean="0"/>
              <a:t> </a:t>
            </a:r>
            <a:r>
              <a:rPr lang="en-GB" sz="1600" dirty="0" smtClean="0"/>
              <a:t>1 – </a:t>
            </a:r>
            <a:r>
              <a:rPr lang="en-GB" sz="1600" dirty="0" err="1" smtClean="0"/>
              <a:t>mnoho</a:t>
            </a:r>
            <a:r>
              <a:rPr lang="en-GB" sz="1600" dirty="0" smtClean="0"/>
              <a:t>, </a:t>
            </a:r>
            <a:r>
              <a:rPr lang="en-GB" sz="1600" dirty="0" err="1" smtClean="0"/>
              <a:t>podle</a:t>
            </a:r>
            <a:r>
              <a:rPr lang="en-GB" sz="1600" dirty="0" smtClean="0"/>
              <a:t> </a:t>
            </a:r>
            <a:r>
              <a:rPr lang="en-GB" sz="1600" dirty="0" err="1" smtClean="0"/>
              <a:t>metabolismu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</a:t>
            </a:r>
            <a:r>
              <a:rPr lang="en-GB" sz="1600" dirty="0" err="1" smtClean="0"/>
              <a:t>ysoký</a:t>
            </a:r>
            <a:r>
              <a:rPr lang="en-GB" sz="1600" dirty="0" smtClean="0"/>
              <a:t> </a:t>
            </a:r>
            <a:r>
              <a:rPr lang="en-GB" sz="1600" dirty="0" err="1" smtClean="0"/>
              <a:t>počet</a:t>
            </a:r>
            <a:r>
              <a:rPr lang="en-GB" sz="1600" dirty="0" smtClean="0"/>
              <a:t> je v </a:t>
            </a:r>
            <a:r>
              <a:rPr lang="en-GB" sz="1600" dirty="0" err="1" smtClean="0"/>
              <a:t>době</a:t>
            </a:r>
            <a:r>
              <a:rPr lang="en-GB" sz="1600" dirty="0" smtClean="0"/>
              <a:t> </a:t>
            </a:r>
            <a:r>
              <a:rPr lang="en-GB" sz="1600" dirty="0" err="1" smtClean="0"/>
              <a:t>před</a:t>
            </a:r>
            <a:r>
              <a:rPr lang="en-GB" sz="1600" dirty="0" smtClean="0"/>
              <a:t> </a:t>
            </a:r>
            <a:r>
              <a:rPr lang="en-GB" sz="1600" dirty="0" err="1" smtClean="0"/>
              <a:t>přechodem</a:t>
            </a:r>
            <a:r>
              <a:rPr lang="en-GB" sz="1600" dirty="0" smtClean="0"/>
              <a:t> do </a:t>
            </a:r>
            <a:r>
              <a:rPr lang="en-GB" sz="1600" dirty="0" err="1" smtClean="0"/>
              <a:t>klidového</a:t>
            </a:r>
            <a:r>
              <a:rPr lang="en-GB" sz="1600" dirty="0" smtClean="0"/>
              <a:t> stadia</a:t>
            </a:r>
          </a:p>
          <a:p>
            <a:endParaRPr lang="cs-CZ" sz="1600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774393"/>
            <a:ext cx="3240360" cy="3886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79512" y="3809951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1600" dirty="0" err="1">
                <a:solidFill>
                  <a:prstClr val="black"/>
                </a:solidFill>
              </a:rPr>
              <a:t>Slouží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jako</a:t>
            </a:r>
            <a:r>
              <a:rPr lang="en-GB" sz="1600" dirty="0">
                <a:solidFill>
                  <a:prstClr val="black"/>
                </a:solidFill>
              </a:rPr>
              <a:t>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prstClr val="black"/>
                </a:solidFill>
              </a:rPr>
              <a:t>rezervoár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fosforu</a:t>
            </a:r>
            <a:endParaRPr lang="cs-CZ" sz="16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prstClr val="black"/>
                </a:solidFill>
              </a:rPr>
              <a:t>alternativní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zdroj</a:t>
            </a:r>
            <a:r>
              <a:rPr lang="en-GB" sz="1600" dirty="0">
                <a:solidFill>
                  <a:prstClr val="black"/>
                </a:solidFill>
              </a:rPr>
              <a:t> P (</a:t>
            </a:r>
            <a:r>
              <a:rPr lang="en-GB" sz="1600" dirty="0" err="1">
                <a:solidFill>
                  <a:prstClr val="black"/>
                </a:solidFill>
              </a:rPr>
              <a:t>namísto</a:t>
            </a:r>
            <a:r>
              <a:rPr lang="en-GB" sz="1600" dirty="0">
                <a:solidFill>
                  <a:prstClr val="black"/>
                </a:solidFill>
              </a:rPr>
              <a:t> ATP) </a:t>
            </a:r>
            <a:r>
              <a:rPr lang="en-GB" sz="1600" dirty="0" err="1">
                <a:solidFill>
                  <a:prstClr val="black"/>
                </a:solidFill>
              </a:rPr>
              <a:t>při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fosforylaci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cukrů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při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jejich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katabolismu</a:t>
            </a:r>
            <a:endParaRPr lang="cs-CZ" sz="16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chelatační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činidlo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divalentních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iontů</a:t>
            </a:r>
            <a:endParaRPr lang="cs-CZ" sz="16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prstClr val="black"/>
                </a:solidFill>
              </a:rPr>
              <a:t>jako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pufr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při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alkalickém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stresu</a:t>
            </a:r>
            <a:endParaRPr lang="cs-CZ" sz="1600" dirty="0" smtClean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 err="1" smtClean="0">
                <a:solidFill>
                  <a:prstClr val="black"/>
                </a:solidFill>
              </a:rPr>
              <a:t>jako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regulátor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při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odpovědích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stres</a:t>
            </a:r>
            <a:endParaRPr lang="en-GB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637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229600" cy="562074"/>
          </a:xfrm>
        </p:spPr>
        <p:txBody>
          <a:bodyPr>
            <a:noAutofit/>
          </a:bodyPr>
          <a:lstStyle/>
          <a:p>
            <a:pPr algn="l"/>
            <a:r>
              <a:rPr lang="cs-CZ" sz="1600" b="1" dirty="0" smtClean="0"/>
              <a:t>Genom </a:t>
            </a:r>
            <a:r>
              <a:rPr lang="cs-CZ" sz="1600" b="1" dirty="0" err="1" smtClean="0"/>
              <a:t>prokaryot</a:t>
            </a:r>
            <a:r>
              <a:rPr lang="en-GB" sz="1600" b="1" dirty="0"/>
              <a:t/>
            </a:r>
            <a:br>
              <a:rPr lang="en-GB" sz="1600" b="1" dirty="0"/>
            </a:br>
            <a:endParaRPr lang="en-GB" sz="1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41" y="692696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z</a:t>
            </a:r>
            <a:r>
              <a:rPr lang="en-GB" sz="1600" dirty="0" err="1" smtClean="0"/>
              <a:t>pravidla</a:t>
            </a:r>
            <a:r>
              <a:rPr lang="en-GB" sz="1600" dirty="0" smtClean="0"/>
              <a:t> </a:t>
            </a:r>
            <a:r>
              <a:rPr lang="en-GB" sz="1600" dirty="0" err="1"/>
              <a:t>cirkulární</a:t>
            </a:r>
            <a:r>
              <a:rPr lang="en-GB" sz="1600" dirty="0"/>
              <a:t> </a:t>
            </a:r>
            <a:r>
              <a:rPr lang="cs-CZ" sz="1600" dirty="0" smtClean="0"/>
              <a:t> </a:t>
            </a:r>
            <a:r>
              <a:rPr lang="cs-CZ" sz="1600" dirty="0" err="1" smtClean="0"/>
              <a:t>ds</a:t>
            </a:r>
            <a:r>
              <a:rPr lang="cs-CZ" sz="1600" dirty="0" smtClean="0"/>
              <a:t> </a:t>
            </a:r>
            <a:r>
              <a:rPr lang="cs-CZ" sz="1600" dirty="0" smtClean="0"/>
              <a:t>DNA, ale </a:t>
            </a:r>
            <a:r>
              <a:rPr lang="cs-CZ" sz="1600" dirty="0" err="1" smtClean="0"/>
              <a:t>někt</a:t>
            </a:r>
            <a:r>
              <a:rPr lang="cs-CZ" sz="1600" dirty="0" smtClean="0"/>
              <a:t>. </a:t>
            </a:r>
            <a:r>
              <a:rPr lang="cs-CZ" sz="1600" dirty="0"/>
              <a:t>m</a:t>
            </a:r>
            <a:r>
              <a:rPr lang="cs-CZ" sz="1600" dirty="0" smtClean="0"/>
              <a:t>ikroorganismy mají i více než 1 chromozom</a:t>
            </a:r>
            <a:endParaRPr lang="en-GB" sz="1600" dirty="0"/>
          </a:p>
          <a:p>
            <a:r>
              <a:rPr lang="en-GB" sz="1600" dirty="0" err="1" smtClean="0"/>
              <a:t>lineární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i="1" dirty="0" err="1"/>
              <a:t>Borrelia</a:t>
            </a:r>
            <a:r>
              <a:rPr lang="en-GB" sz="1600" i="1" dirty="0"/>
              <a:t>, Streptomyces, </a:t>
            </a:r>
            <a:r>
              <a:rPr lang="en-GB" sz="1600" i="1" dirty="0" err="1"/>
              <a:t>Coxiella</a:t>
            </a:r>
            <a:r>
              <a:rPr lang="en-GB" sz="1600" i="1" dirty="0"/>
              <a:t>, </a:t>
            </a:r>
            <a:r>
              <a:rPr lang="en-GB" sz="1600" i="1" dirty="0" err="1"/>
              <a:t>Paracoccus</a:t>
            </a:r>
            <a:r>
              <a:rPr lang="en-GB" sz="1600" i="1" dirty="0"/>
              <a:t> </a:t>
            </a:r>
            <a:r>
              <a:rPr lang="en-GB" sz="1600" i="1" dirty="0" err="1" smtClean="0"/>
              <a:t>denitrificans</a:t>
            </a:r>
            <a:endParaRPr lang="cs-CZ" sz="1600" i="1" dirty="0"/>
          </a:p>
          <a:p>
            <a:r>
              <a:rPr lang="cs-CZ" sz="1600" dirty="0" smtClean="0"/>
              <a:t>více </a:t>
            </a:r>
            <a:r>
              <a:rPr lang="cs-CZ" sz="1600" dirty="0" smtClean="0"/>
              <a:t>než </a:t>
            </a:r>
            <a:r>
              <a:rPr lang="en-GB" sz="1600" dirty="0" smtClean="0"/>
              <a:t>2 </a:t>
            </a:r>
            <a:r>
              <a:rPr lang="en-GB" sz="1600" dirty="0" err="1"/>
              <a:t>oddělené</a:t>
            </a:r>
            <a:r>
              <a:rPr lang="en-GB" sz="1600" dirty="0"/>
              <a:t> </a:t>
            </a:r>
            <a:r>
              <a:rPr lang="en-GB" sz="1600" dirty="0" err="1"/>
              <a:t>chromozomy</a:t>
            </a:r>
            <a:r>
              <a:rPr lang="en-GB" sz="1600" dirty="0"/>
              <a:t> – </a:t>
            </a:r>
            <a:r>
              <a:rPr lang="cs-CZ" sz="1600" i="1" dirty="0" smtClean="0"/>
              <a:t>Vibrio </a:t>
            </a:r>
            <a:r>
              <a:rPr lang="cs-CZ" sz="1600" i="1" dirty="0" err="1" smtClean="0"/>
              <a:t>cholerae</a:t>
            </a:r>
            <a:r>
              <a:rPr lang="cs-CZ" sz="1600" i="1" dirty="0" smtClean="0"/>
              <a:t>, </a:t>
            </a:r>
            <a:r>
              <a:rPr lang="cs-CZ" sz="1600" i="1" dirty="0" err="1" smtClean="0"/>
              <a:t>Borrelia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burgdorferi</a:t>
            </a:r>
            <a:endParaRPr lang="cs-CZ" sz="1600" i="1" dirty="0" smtClean="0"/>
          </a:p>
          <a:p>
            <a:r>
              <a:rPr lang="cs-CZ" sz="1600" dirty="0" smtClean="0"/>
              <a:t>velikost genomu </a:t>
            </a:r>
            <a:r>
              <a:rPr lang="cs-CZ" sz="1600" i="1" dirty="0" smtClean="0"/>
              <a:t>cca 0,6 – 10 </a:t>
            </a:r>
            <a:r>
              <a:rPr lang="cs-CZ" sz="1600" i="1" dirty="0" err="1" smtClean="0"/>
              <a:t>Mbp</a:t>
            </a:r>
            <a:r>
              <a:rPr lang="cs-CZ" sz="1600" i="1" dirty="0" smtClean="0"/>
              <a:t>, </a:t>
            </a:r>
            <a:r>
              <a:rPr lang="it-IT" sz="1600" i="1" dirty="0" smtClean="0"/>
              <a:t>E</a:t>
            </a:r>
            <a:r>
              <a:rPr lang="it-IT" sz="1600" i="1" dirty="0"/>
              <a:t>. coli </a:t>
            </a:r>
            <a:r>
              <a:rPr lang="it-IT" sz="1600" dirty="0"/>
              <a:t>– </a:t>
            </a:r>
            <a:r>
              <a:rPr lang="it-IT" sz="1600" dirty="0" smtClean="0"/>
              <a:t>4,</a:t>
            </a:r>
            <a:r>
              <a:rPr lang="cs-CZ" sz="1600" dirty="0" smtClean="0"/>
              <a:t>1 </a:t>
            </a:r>
            <a:r>
              <a:rPr lang="cs-CZ" sz="1600" dirty="0" err="1" smtClean="0"/>
              <a:t>Mbp</a:t>
            </a:r>
            <a:r>
              <a:rPr lang="cs-CZ" sz="1600" dirty="0" smtClean="0"/>
              <a:t>, </a:t>
            </a:r>
            <a:r>
              <a:rPr lang="en-GB" sz="1600" dirty="0" smtClean="0"/>
              <a:t>0.58 </a:t>
            </a:r>
            <a:r>
              <a:rPr lang="en-GB" sz="1600" dirty="0" err="1"/>
              <a:t>Mbp</a:t>
            </a:r>
            <a:r>
              <a:rPr lang="en-GB" sz="1600" dirty="0"/>
              <a:t> </a:t>
            </a:r>
            <a:r>
              <a:rPr lang="en-GB" sz="1600" i="1" dirty="0"/>
              <a:t>Mycoplasma </a:t>
            </a:r>
            <a:r>
              <a:rPr lang="en-GB" sz="1600" i="1" dirty="0" err="1"/>
              <a:t>genitalium</a:t>
            </a:r>
            <a:r>
              <a:rPr lang="cs-CZ" sz="1600" i="1" dirty="0"/>
              <a:t>, </a:t>
            </a:r>
            <a:r>
              <a:rPr lang="pt-BR" sz="1600" dirty="0"/>
              <a:t> 4.4 Mbp </a:t>
            </a:r>
            <a:r>
              <a:rPr lang="pt-BR" sz="1600" i="1" dirty="0"/>
              <a:t>Mycobacterium tuberculosis</a:t>
            </a:r>
            <a:endParaRPr lang="it-IT" sz="1600" dirty="0"/>
          </a:p>
          <a:p>
            <a:r>
              <a:rPr lang="cs-CZ" sz="1600" dirty="0"/>
              <a:t>p</a:t>
            </a:r>
            <a:r>
              <a:rPr lang="en-GB" sz="1600" dirty="0" err="1" smtClean="0"/>
              <a:t>růměrná</a:t>
            </a:r>
            <a:r>
              <a:rPr lang="en-GB" sz="1600" dirty="0" smtClean="0"/>
              <a:t> </a:t>
            </a:r>
            <a:r>
              <a:rPr lang="en-GB" sz="1600" dirty="0" err="1"/>
              <a:t>hmotnost</a:t>
            </a:r>
            <a:r>
              <a:rPr lang="en-GB" sz="1600" dirty="0"/>
              <a:t>: 5 . 10 – 15 g DNA</a:t>
            </a:r>
          </a:p>
          <a:p>
            <a:endParaRPr lang="pt-BR" sz="1600" i="1" dirty="0"/>
          </a:p>
          <a:p>
            <a:r>
              <a:rPr lang="en-GB" sz="1600" dirty="0" smtClean="0"/>
              <a:t>G+C </a:t>
            </a:r>
            <a:r>
              <a:rPr lang="en-GB" sz="1600" dirty="0" err="1"/>
              <a:t>obsah</a:t>
            </a:r>
            <a:r>
              <a:rPr lang="en-GB" sz="1600" dirty="0"/>
              <a:t> (melting point</a:t>
            </a:r>
            <a:r>
              <a:rPr lang="en-GB" sz="1600" dirty="0" smtClean="0"/>
              <a:t>)</a:t>
            </a:r>
            <a:r>
              <a:rPr lang="cs-CZ" sz="1600" dirty="0" smtClean="0"/>
              <a:t> je taxon. specifický</a:t>
            </a:r>
            <a:r>
              <a:rPr lang="en-GB" sz="1600" dirty="0" smtClean="0"/>
              <a:t>: </a:t>
            </a:r>
            <a:r>
              <a:rPr lang="en-GB" sz="1600" dirty="0"/>
              <a:t>28% (</a:t>
            </a:r>
            <a:r>
              <a:rPr lang="en-GB" sz="1600" i="1" dirty="0"/>
              <a:t>Clostridium</a:t>
            </a:r>
            <a:r>
              <a:rPr lang="en-GB" sz="1600" dirty="0"/>
              <a:t>) - 72% (</a:t>
            </a:r>
            <a:r>
              <a:rPr lang="en-GB" sz="1600" i="1" dirty="0" err="1"/>
              <a:t>Sarcina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r>
              <a:rPr lang="cs-CZ" sz="1600" dirty="0"/>
              <a:t>g</a:t>
            </a:r>
            <a:r>
              <a:rPr lang="cs-CZ" sz="1600" dirty="0" smtClean="0"/>
              <a:t>eny nejsou </a:t>
            </a:r>
            <a:r>
              <a:rPr lang="cs-CZ" sz="1600" dirty="0"/>
              <a:t>členěny na exony a </a:t>
            </a:r>
            <a:r>
              <a:rPr lang="cs-CZ" sz="1600" dirty="0" smtClean="0"/>
              <a:t>introny = proteosyntéza </a:t>
            </a:r>
            <a:r>
              <a:rPr lang="cs-CZ" sz="1600" dirty="0"/>
              <a:t>probíhá velmi rychle</a:t>
            </a:r>
            <a:endParaRPr lang="en-GB" sz="1600" dirty="0"/>
          </a:p>
          <a:p>
            <a:r>
              <a:rPr lang="cs-CZ" sz="1600" dirty="0"/>
              <a:t>v</a:t>
            </a:r>
            <a:r>
              <a:rPr lang="cs-CZ" sz="1600" dirty="0" smtClean="0"/>
              <a:t>ysoká f</a:t>
            </a:r>
            <a:r>
              <a:rPr lang="en-GB" sz="1600" dirty="0" err="1" smtClean="0"/>
              <a:t>rekvence</a:t>
            </a:r>
            <a:r>
              <a:rPr lang="en-GB" sz="1600" dirty="0" smtClean="0"/>
              <a:t> </a:t>
            </a:r>
            <a:r>
              <a:rPr lang="en-GB" sz="1600" dirty="0" err="1" smtClean="0"/>
              <a:t>mutace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smtClean="0"/>
              <a:t>NCBI </a:t>
            </a:r>
            <a:r>
              <a:rPr lang="en-GB" sz="1600" dirty="0"/>
              <a:t>– </a:t>
            </a:r>
            <a:r>
              <a:rPr lang="en-GB" sz="1600" dirty="0" err="1"/>
              <a:t>databáze</a:t>
            </a:r>
            <a:r>
              <a:rPr lang="en-GB" sz="1600" dirty="0"/>
              <a:t> </a:t>
            </a:r>
            <a:r>
              <a:rPr lang="en-GB" sz="1600" dirty="0" err="1"/>
              <a:t>sekvenovaných</a:t>
            </a:r>
            <a:r>
              <a:rPr lang="en-GB" sz="1600" dirty="0"/>
              <a:t> </a:t>
            </a:r>
            <a:r>
              <a:rPr lang="en-GB" sz="1600" dirty="0" err="1" smtClean="0"/>
              <a:t>genomů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  </a:t>
            </a:r>
            <a:r>
              <a:rPr lang="en-GB" sz="1600" dirty="0" smtClean="0"/>
              <a:t>https</a:t>
            </a:r>
            <a:r>
              <a:rPr lang="en-GB" sz="1600" dirty="0"/>
              <a:t>://www.ncbi.nlm.nih.gov/</a:t>
            </a:r>
            <a:endParaRPr lang="en-GB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568488"/>
            <a:ext cx="4822279" cy="3081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69204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896" y="116632"/>
            <a:ext cx="90837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err="1" smtClean="0"/>
              <a:t>Pigmenty</a:t>
            </a:r>
            <a:endParaRPr lang="cs-CZ" sz="1600" b="1" dirty="0" smtClean="0"/>
          </a:p>
          <a:p>
            <a:endParaRPr lang="en-GB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p</a:t>
            </a:r>
            <a:r>
              <a:rPr lang="en-GB" sz="1600" dirty="0" err="1" smtClean="0"/>
              <a:t>rodukty</a:t>
            </a:r>
            <a:r>
              <a:rPr lang="en-GB" sz="1600" dirty="0" smtClean="0"/>
              <a:t> </a:t>
            </a:r>
            <a:r>
              <a:rPr lang="en-GB" sz="1600" dirty="0" err="1"/>
              <a:t>primárního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 smtClean="0"/>
              <a:t>sek</a:t>
            </a:r>
            <a:r>
              <a:rPr lang="cs-CZ" sz="1600" dirty="0" smtClean="0"/>
              <a:t>. </a:t>
            </a:r>
            <a:r>
              <a:rPr lang="en-GB" sz="1600" dirty="0" err="1" smtClean="0"/>
              <a:t>metabolismu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p</a:t>
            </a:r>
            <a:r>
              <a:rPr lang="en-GB" sz="1600" dirty="0" err="1" smtClean="0"/>
              <a:t>rodukovány</a:t>
            </a:r>
            <a:r>
              <a:rPr lang="en-GB" sz="1600" dirty="0" smtClean="0"/>
              <a:t> </a:t>
            </a:r>
            <a:r>
              <a:rPr lang="en-GB" sz="1600" dirty="0" smtClean="0"/>
              <a:t>v</a:t>
            </a:r>
            <a:r>
              <a:rPr lang="cs-CZ" sz="1600" dirty="0" smtClean="0"/>
              <a:t> </a:t>
            </a:r>
            <a:r>
              <a:rPr lang="en-GB" sz="1600" dirty="0" err="1" smtClean="0"/>
              <a:t>závislosti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stanovišti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p</a:t>
            </a:r>
            <a:r>
              <a:rPr lang="en-GB" sz="1600" dirty="0" err="1" smtClean="0"/>
              <a:t>okud</a:t>
            </a:r>
            <a:r>
              <a:rPr lang="en-GB" sz="1600" dirty="0" smtClean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produktem</a:t>
            </a:r>
            <a:r>
              <a:rPr lang="en-GB" sz="1600" dirty="0"/>
              <a:t> </a:t>
            </a:r>
            <a:r>
              <a:rPr lang="en-GB" sz="1600" dirty="0" err="1"/>
              <a:t>primárního</a:t>
            </a:r>
            <a:r>
              <a:rPr lang="en-GB" sz="1600" dirty="0"/>
              <a:t> </a:t>
            </a:r>
            <a:r>
              <a:rPr lang="en-GB" sz="1600" dirty="0" err="1"/>
              <a:t>metabolismu</a:t>
            </a:r>
            <a:r>
              <a:rPr lang="en-GB" sz="1600" dirty="0"/>
              <a:t> – </a:t>
            </a:r>
            <a:r>
              <a:rPr lang="en-GB" sz="1600" dirty="0" err="1" smtClean="0"/>
              <a:t>jsou</a:t>
            </a:r>
            <a:r>
              <a:rPr lang="cs-CZ" sz="1600" dirty="0"/>
              <a:t> </a:t>
            </a:r>
            <a:r>
              <a:rPr lang="en-GB" sz="1600" dirty="0" err="1" smtClean="0"/>
              <a:t>bezpodmínečn</a:t>
            </a:r>
            <a:r>
              <a:rPr lang="cs-CZ" sz="1600" dirty="0" smtClean="0"/>
              <a:t>ě</a:t>
            </a:r>
            <a:r>
              <a:rPr lang="en-GB" sz="1600" dirty="0" smtClean="0"/>
              <a:t> </a:t>
            </a:r>
            <a:r>
              <a:rPr lang="en-GB" sz="1600" dirty="0" err="1" smtClean="0"/>
              <a:t>potřeb</a:t>
            </a:r>
            <a:r>
              <a:rPr lang="cs-CZ" sz="1600" dirty="0" smtClean="0"/>
              <a:t>a </a:t>
            </a:r>
            <a:r>
              <a:rPr lang="en-GB" sz="1600" dirty="0" smtClean="0"/>
              <a:t>(</a:t>
            </a:r>
            <a:r>
              <a:rPr lang="en-GB" sz="1600" dirty="0" err="1" smtClean="0"/>
              <a:t>bakteriochlorofyl</a:t>
            </a:r>
            <a:r>
              <a:rPr lang="en-GB" sz="1600" dirty="0"/>
              <a:t>, </a:t>
            </a:r>
            <a:r>
              <a:rPr lang="en-GB" sz="1600" dirty="0" err="1"/>
              <a:t>karotenoidy</a:t>
            </a:r>
            <a:r>
              <a:rPr lang="en-GB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v</a:t>
            </a:r>
            <a:r>
              <a:rPr lang="en-GB" sz="1600" dirty="0" err="1" smtClean="0"/>
              <a:t>yužívají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b="1" dirty="0" err="1"/>
              <a:t>metabolismu</a:t>
            </a:r>
            <a:r>
              <a:rPr lang="en-GB" sz="1600" b="1" dirty="0"/>
              <a:t>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mají</a:t>
            </a:r>
            <a:r>
              <a:rPr lang="en-GB" sz="1600" dirty="0"/>
              <a:t> </a:t>
            </a:r>
            <a:r>
              <a:rPr lang="en-GB" sz="1600" b="1" dirty="0" err="1"/>
              <a:t>protektivní</a:t>
            </a:r>
            <a:r>
              <a:rPr lang="en-GB" sz="1600" b="1" dirty="0"/>
              <a:t> </a:t>
            </a:r>
            <a:r>
              <a:rPr lang="en-GB" sz="1600" b="1" dirty="0" err="1"/>
              <a:t>účinek</a:t>
            </a:r>
            <a:r>
              <a:rPr lang="en-GB" sz="1600" b="1" dirty="0"/>
              <a:t> </a:t>
            </a:r>
            <a:r>
              <a:rPr lang="en-GB" sz="1600" dirty="0" err="1"/>
              <a:t>či</a:t>
            </a:r>
            <a:r>
              <a:rPr lang="en-GB" sz="1600" dirty="0"/>
              <a:t> </a:t>
            </a:r>
            <a:r>
              <a:rPr lang="en-GB" sz="1600" dirty="0" err="1" smtClean="0"/>
              <a:t>jiný</a:t>
            </a:r>
            <a:r>
              <a:rPr lang="cs-CZ" sz="1600" dirty="0"/>
              <a:t> </a:t>
            </a:r>
            <a:r>
              <a:rPr lang="en-GB" sz="1600" dirty="0" err="1" smtClean="0"/>
              <a:t>ekologický</a:t>
            </a:r>
            <a:r>
              <a:rPr lang="en-GB" sz="1600" dirty="0" smtClean="0"/>
              <a:t> </a:t>
            </a:r>
            <a:r>
              <a:rPr lang="en-GB" sz="1600" dirty="0" err="1"/>
              <a:t>význam</a:t>
            </a:r>
            <a:r>
              <a:rPr lang="en-GB" sz="1600" dirty="0"/>
              <a:t> (</a:t>
            </a:r>
            <a:r>
              <a:rPr lang="en-GB" sz="1600" b="1" dirty="0" err="1"/>
              <a:t>inhibiční</a:t>
            </a:r>
            <a:r>
              <a:rPr lang="en-GB" sz="1600" b="1" dirty="0"/>
              <a:t> </a:t>
            </a:r>
            <a:r>
              <a:rPr lang="en-GB" sz="1600" b="1" dirty="0" err="1"/>
              <a:t>účinky</a:t>
            </a:r>
            <a:r>
              <a:rPr lang="en-GB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p</a:t>
            </a:r>
            <a:r>
              <a:rPr lang="en-GB" sz="1600" dirty="0" err="1" smtClean="0"/>
              <a:t>rotektivní</a:t>
            </a:r>
            <a:r>
              <a:rPr lang="en-GB" sz="1600" dirty="0" smtClean="0"/>
              <a:t> </a:t>
            </a:r>
            <a:r>
              <a:rPr lang="en-GB" sz="1600" dirty="0" err="1"/>
              <a:t>účinek</a:t>
            </a:r>
            <a:r>
              <a:rPr lang="en-GB" sz="1600" dirty="0"/>
              <a:t> – </a:t>
            </a:r>
            <a:r>
              <a:rPr lang="en-GB" sz="1600" dirty="0" err="1"/>
              <a:t>absorbuje</a:t>
            </a:r>
            <a:r>
              <a:rPr lang="en-GB" sz="1600" dirty="0"/>
              <a:t> </a:t>
            </a:r>
            <a:r>
              <a:rPr lang="en-GB" sz="1600" dirty="0" err="1"/>
              <a:t>světlo</a:t>
            </a:r>
            <a:r>
              <a:rPr lang="en-GB" sz="1600" dirty="0"/>
              <a:t> o </a:t>
            </a:r>
            <a:r>
              <a:rPr lang="en-GB" sz="1600" dirty="0" err="1"/>
              <a:t>určité</a:t>
            </a:r>
            <a:r>
              <a:rPr lang="en-GB" sz="1600" dirty="0"/>
              <a:t> </a:t>
            </a:r>
            <a:r>
              <a:rPr lang="en-GB" sz="1600" dirty="0" err="1"/>
              <a:t>vlnové</a:t>
            </a:r>
            <a:r>
              <a:rPr lang="en-GB" sz="1600" dirty="0"/>
              <a:t> </a:t>
            </a:r>
            <a:r>
              <a:rPr lang="en-GB" sz="1600" dirty="0" err="1"/>
              <a:t>délce</a:t>
            </a:r>
            <a:r>
              <a:rPr lang="en-GB" sz="1600" dirty="0"/>
              <a:t>, </a:t>
            </a:r>
            <a:r>
              <a:rPr lang="en-GB" sz="1600" dirty="0" err="1" smtClean="0"/>
              <a:t>jsou</a:t>
            </a:r>
            <a:r>
              <a:rPr lang="cs-CZ" sz="1600" dirty="0"/>
              <a:t> </a:t>
            </a:r>
            <a:r>
              <a:rPr lang="en-GB" sz="1600" dirty="0" err="1" smtClean="0"/>
              <a:t>syntetizovány</a:t>
            </a:r>
            <a:r>
              <a:rPr lang="en-GB" sz="1600" dirty="0" smtClean="0"/>
              <a:t> </a:t>
            </a:r>
            <a:r>
              <a:rPr lang="en-GB" sz="1600" dirty="0" err="1"/>
              <a:t>až</a:t>
            </a:r>
            <a:r>
              <a:rPr lang="en-GB" sz="1600" dirty="0"/>
              <a:t> v </a:t>
            </a:r>
            <a:r>
              <a:rPr lang="en-GB" sz="1600" dirty="0" err="1"/>
              <a:t>rámci</a:t>
            </a:r>
            <a:r>
              <a:rPr lang="en-GB" sz="1600" dirty="0"/>
              <a:t> </a:t>
            </a:r>
            <a:r>
              <a:rPr lang="en-GB" sz="1600" b="1" dirty="0" err="1"/>
              <a:t>sekundárního</a:t>
            </a:r>
            <a:r>
              <a:rPr lang="en-GB" sz="1600" b="1" dirty="0"/>
              <a:t> </a:t>
            </a:r>
            <a:r>
              <a:rPr lang="en-GB" sz="1600" b="1" dirty="0" err="1" smtClean="0"/>
              <a:t>metabolismu</a:t>
            </a:r>
            <a:endParaRPr lang="en-GB" sz="1600" dirty="0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510" y="2681568"/>
            <a:ext cx="4464496" cy="392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1232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9170" y="188640"/>
            <a:ext cx="90448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en-GB" sz="1600" dirty="0" err="1"/>
              <a:t>absorbce</a:t>
            </a:r>
            <a:r>
              <a:rPr lang="en-GB" sz="1600" dirty="0"/>
              <a:t> UV </a:t>
            </a:r>
            <a:r>
              <a:rPr lang="en-GB" sz="1600" dirty="0" err="1"/>
              <a:t>záření</a:t>
            </a:r>
            <a:r>
              <a:rPr lang="en-GB" sz="1600" dirty="0"/>
              <a:t>, </a:t>
            </a:r>
            <a:r>
              <a:rPr lang="en-GB" sz="1600" dirty="0" err="1"/>
              <a:t>pufry</a:t>
            </a:r>
            <a:r>
              <a:rPr lang="en-GB" sz="1600" dirty="0"/>
              <a:t>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/>
              <a:t>ničení</a:t>
            </a:r>
            <a:r>
              <a:rPr lang="en-GB" sz="1600" dirty="0"/>
              <a:t> </a:t>
            </a:r>
            <a:r>
              <a:rPr lang="en-GB" sz="1600" dirty="0" err="1"/>
              <a:t>kyslíkatých</a:t>
            </a:r>
            <a:r>
              <a:rPr lang="en-GB" sz="1600" dirty="0"/>
              <a:t> </a:t>
            </a:r>
            <a:r>
              <a:rPr lang="en-GB" sz="1600" dirty="0" err="1" smtClean="0"/>
              <a:t>radikálů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je </a:t>
            </a:r>
            <a:r>
              <a:rPr lang="en-GB" sz="1600" dirty="0" err="1"/>
              <a:t>důležité</a:t>
            </a:r>
            <a:r>
              <a:rPr lang="en-GB" sz="1600" dirty="0"/>
              <a:t> </a:t>
            </a:r>
            <a:r>
              <a:rPr lang="en-GB" sz="1600" dirty="0" err="1"/>
              <a:t>např</a:t>
            </a:r>
            <a:r>
              <a:rPr lang="en-GB" sz="1600" dirty="0"/>
              <a:t>. u </a:t>
            </a:r>
            <a:r>
              <a:rPr lang="en-GB" sz="1600" dirty="0" err="1"/>
              <a:t>patogenů</a:t>
            </a:r>
            <a:r>
              <a:rPr lang="en-GB" sz="1600" dirty="0"/>
              <a:t>: </a:t>
            </a:r>
            <a:r>
              <a:rPr lang="en-GB" sz="1600" dirty="0" err="1"/>
              <a:t>fagocyty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ně</a:t>
            </a:r>
            <a:r>
              <a:rPr lang="en-GB" sz="1600" dirty="0"/>
              <a:t> </a:t>
            </a:r>
            <a:r>
              <a:rPr lang="en-GB" sz="1600" dirty="0" err="1"/>
              <a:t>nemohou</a:t>
            </a:r>
            <a:r>
              <a:rPr lang="en-GB" sz="1600" dirty="0"/>
              <a:t> </a:t>
            </a:r>
            <a:r>
              <a:rPr lang="en-GB" sz="1600" dirty="0" err="1" smtClean="0"/>
              <a:t>toliko</a:t>
            </a:r>
            <a:r>
              <a:rPr lang="cs-CZ" sz="1600" dirty="0"/>
              <a:t> </a:t>
            </a:r>
            <a:r>
              <a:rPr lang="en-GB" sz="1600" dirty="0" err="1" smtClean="0"/>
              <a:t>působit</a:t>
            </a:r>
            <a:r>
              <a:rPr lang="en-GB" sz="1600" dirty="0" smtClean="0"/>
              <a:t> </a:t>
            </a:r>
            <a:r>
              <a:rPr lang="en-GB" sz="1600" dirty="0" err="1"/>
              <a:t>např</a:t>
            </a:r>
            <a:r>
              <a:rPr lang="en-GB" sz="1600" dirty="0"/>
              <a:t>. </a:t>
            </a:r>
            <a:r>
              <a:rPr lang="en-GB" sz="1600" dirty="0" err="1"/>
              <a:t>peroxidem</a:t>
            </a:r>
            <a:r>
              <a:rPr lang="en-GB" sz="1600" dirty="0"/>
              <a:t> </a:t>
            </a:r>
            <a:r>
              <a:rPr lang="en-GB" sz="1600" dirty="0" err="1"/>
              <a:t>vodíku</a:t>
            </a:r>
            <a:r>
              <a:rPr lang="en-GB" sz="1600" dirty="0" smtClean="0"/>
              <a:t>!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Př</a:t>
            </a:r>
            <a:r>
              <a:rPr lang="en-GB" sz="1600" dirty="0"/>
              <a:t>: </a:t>
            </a:r>
            <a:r>
              <a:rPr lang="en-GB" sz="1600" dirty="0" err="1"/>
              <a:t>karotenoidy</a:t>
            </a:r>
            <a:r>
              <a:rPr lang="en-GB" sz="1600" dirty="0"/>
              <a:t> </a:t>
            </a:r>
            <a:r>
              <a:rPr lang="en-GB" sz="1600" i="1" dirty="0"/>
              <a:t>Streptococcus </a:t>
            </a:r>
            <a:r>
              <a:rPr lang="en-GB" sz="1600" dirty="0"/>
              <a:t>B – </a:t>
            </a:r>
            <a:r>
              <a:rPr lang="en-GB" sz="1600" dirty="0" err="1"/>
              <a:t>závažný</a:t>
            </a:r>
            <a:r>
              <a:rPr lang="en-GB" sz="1600" dirty="0"/>
              <a:t> </a:t>
            </a:r>
            <a:r>
              <a:rPr lang="en-GB" sz="1600" dirty="0" err="1"/>
              <a:t>původce</a:t>
            </a:r>
            <a:r>
              <a:rPr lang="en-GB" sz="1600" dirty="0"/>
              <a:t> </a:t>
            </a:r>
            <a:r>
              <a:rPr lang="en-GB" sz="1600" dirty="0" err="1"/>
              <a:t>pneumonií</a:t>
            </a:r>
            <a:r>
              <a:rPr lang="en-GB" sz="1600" dirty="0"/>
              <a:t> </a:t>
            </a:r>
            <a:r>
              <a:rPr lang="en-GB" sz="1600" dirty="0" smtClean="0"/>
              <a:t>a</a:t>
            </a:r>
            <a:r>
              <a:rPr lang="cs-CZ" sz="1600" dirty="0" smtClean="0"/>
              <a:t> </a:t>
            </a:r>
            <a:r>
              <a:rPr lang="en-GB" sz="1600" dirty="0" err="1" smtClean="0"/>
              <a:t>meningitid</a:t>
            </a:r>
            <a:r>
              <a:rPr lang="en-GB" sz="1600" dirty="0" smtClean="0"/>
              <a:t> </a:t>
            </a:r>
            <a:r>
              <a:rPr lang="en-GB" sz="1600" dirty="0"/>
              <a:t>u </a:t>
            </a:r>
            <a:r>
              <a:rPr lang="en-GB" sz="1600" dirty="0" err="1" smtClean="0"/>
              <a:t>novorozenců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zlatý</a:t>
            </a:r>
            <a:r>
              <a:rPr lang="en-GB" sz="1600" dirty="0" smtClean="0"/>
              <a:t> </a:t>
            </a:r>
            <a:r>
              <a:rPr lang="en-GB" sz="1600" dirty="0" err="1"/>
              <a:t>karotenoid</a:t>
            </a:r>
            <a:r>
              <a:rPr lang="en-GB" sz="1600" dirty="0"/>
              <a:t> </a:t>
            </a:r>
            <a:r>
              <a:rPr lang="en-GB" sz="1600" i="1" dirty="0"/>
              <a:t>Staphylococcus aureus </a:t>
            </a:r>
            <a:r>
              <a:rPr lang="en-GB" sz="1600" dirty="0" err="1"/>
              <a:t>opět</a:t>
            </a:r>
            <a:r>
              <a:rPr lang="en-GB" sz="1600" dirty="0"/>
              <a:t> </a:t>
            </a:r>
            <a:r>
              <a:rPr lang="en-GB" sz="1600" dirty="0" err="1"/>
              <a:t>brání</a:t>
            </a:r>
            <a:r>
              <a:rPr lang="en-GB" sz="1600" dirty="0"/>
              <a:t> </a:t>
            </a:r>
            <a:r>
              <a:rPr lang="en-GB" sz="1600" dirty="0" err="1" smtClean="0"/>
              <a:t>proti</a:t>
            </a:r>
            <a:r>
              <a:rPr lang="cs-CZ" sz="1600" dirty="0"/>
              <a:t> </a:t>
            </a:r>
            <a:r>
              <a:rPr lang="en-GB" sz="1600" dirty="0" err="1" smtClean="0"/>
              <a:t>oxidačním</a:t>
            </a:r>
            <a:r>
              <a:rPr lang="en-GB" sz="1600" dirty="0" smtClean="0"/>
              <a:t> </a:t>
            </a:r>
            <a:r>
              <a:rPr lang="en-GB" sz="1600" dirty="0" err="1"/>
              <a:t>reakcím</a:t>
            </a:r>
            <a:r>
              <a:rPr lang="en-GB" sz="1600" dirty="0"/>
              <a:t> </a:t>
            </a:r>
            <a:r>
              <a:rPr lang="en-GB" sz="1600" dirty="0" err="1"/>
              <a:t>imunitního</a:t>
            </a:r>
            <a:r>
              <a:rPr lang="en-GB" sz="1600" dirty="0"/>
              <a:t> </a:t>
            </a:r>
            <a:r>
              <a:rPr lang="en-GB" sz="1600" dirty="0" err="1" smtClean="0"/>
              <a:t>systému</a:t>
            </a:r>
            <a:endParaRPr lang="cs-CZ" sz="1600" dirty="0" smtClean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531" y="4149080"/>
            <a:ext cx="12477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99170" y="1772816"/>
            <a:ext cx="81369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b</a:t>
            </a:r>
            <a:r>
              <a:rPr lang="en-GB" sz="1600" dirty="0" err="1" smtClean="0"/>
              <a:t>uňka</a:t>
            </a:r>
            <a:r>
              <a:rPr lang="en-GB" sz="1600" dirty="0" smtClean="0"/>
              <a:t>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/>
              <a:t>produkovat</a:t>
            </a:r>
            <a:r>
              <a:rPr lang="en-GB" sz="1600" dirty="0"/>
              <a:t> endo- (</a:t>
            </a:r>
            <a:r>
              <a:rPr lang="en-GB" sz="1600" dirty="0" err="1"/>
              <a:t>protektivní</a:t>
            </a:r>
            <a:r>
              <a:rPr lang="en-GB" sz="1600" dirty="0"/>
              <a:t>) </a:t>
            </a:r>
            <a:r>
              <a:rPr lang="en-GB" sz="1600" dirty="0" err="1" smtClean="0"/>
              <a:t>i</a:t>
            </a:r>
            <a:r>
              <a:rPr lang="cs-CZ" sz="1600" dirty="0" smtClean="0"/>
              <a:t> </a:t>
            </a:r>
            <a:r>
              <a:rPr lang="en-GB" sz="1600" dirty="0" err="1" smtClean="0"/>
              <a:t>exopigmenty</a:t>
            </a:r>
            <a:r>
              <a:rPr lang="en-GB" sz="1600" dirty="0" smtClean="0"/>
              <a:t> </a:t>
            </a:r>
            <a:r>
              <a:rPr lang="en-GB" sz="1600" dirty="0" err="1"/>
              <a:t>různých</a:t>
            </a:r>
            <a:r>
              <a:rPr lang="en-GB" sz="1600" dirty="0"/>
              <a:t> </a:t>
            </a:r>
            <a:r>
              <a:rPr lang="en-GB" sz="1600" dirty="0" err="1"/>
              <a:t>barev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ř</a:t>
            </a:r>
            <a:r>
              <a:rPr lang="en-GB" sz="1600" dirty="0" err="1" smtClean="0"/>
              <a:t>ada</a:t>
            </a:r>
            <a:r>
              <a:rPr lang="en-GB" sz="1600" dirty="0" smtClean="0"/>
              <a:t> </a:t>
            </a:r>
            <a:r>
              <a:rPr lang="en-GB" sz="1600" dirty="0" err="1"/>
              <a:t>pigmentů</a:t>
            </a:r>
            <a:r>
              <a:rPr lang="en-GB" sz="1600" dirty="0"/>
              <a:t> </a:t>
            </a:r>
            <a:r>
              <a:rPr lang="en-GB" sz="1600" dirty="0" err="1"/>
              <a:t>vzniká</a:t>
            </a:r>
            <a:r>
              <a:rPr lang="en-GB" sz="1600" dirty="0"/>
              <a:t> </a:t>
            </a:r>
            <a:r>
              <a:rPr lang="en-GB" sz="1600" dirty="0" err="1"/>
              <a:t>nadprodukcí</a:t>
            </a:r>
            <a:r>
              <a:rPr lang="en-GB" sz="1600" dirty="0"/>
              <a:t> </a:t>
            </a:r>
            <a:r>
              <a:rPr lang="en-GB" sz="1600" dirty="0" err="1"/>
              <a:t>látek</a:t>
            </a:r>
            <a:r>
              <a:rPr lang="en-GB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l</a:t>
            </a:r>
            <a:r>
              <a:rPr lang="en-GB" sz="1600" dirty="0" err="1" smtClean="0"/>
              <a:t>okalizace</a:t>
            </a:r>
            <a:r>
              <a:rPr lang="en-GB" sz="1600" dirty="0" smtClean="0"/>
              <a:t> </a:t>
            </a:r>
            <a:r>
              <a:rPr lang="en-GB" sz="1600" dirty="0" err="1" smtClean="0"/>
              <a:t>podle</a:t>
            </a:r>
            <a:r>
              <a:rPr lang="en-GB" sz="1600" dirty="0" smtClean="0"/>
              <a:t> </a:t>
            </a:r>
            <a:r>
              <a:rPr lang="en-GB" sz="1600" dirty="0" err="1"/>
              <a:t>své</a:t>
            </a:r>
            <a:r>
              <a:rPr lang="en-GB" sz="1600" dirty="0"/>
              <a:t> </a:t>
            </a:r>
            <a:r>
              <a:rPr lang="en-GB" sz="1600" dirty="0" err="1" smtClean="0"/>
              <a:t>úlohy</a:t>
            </a:r>
            <a:r>
              <a:rPr lang="en-GB" sz="1600" dirty="0" smtClean="0"/>
              <a:t>: </a:t>
            </a:r>
            <a:r>
              <a:rPr lang="en-GB" sz="1600" dirty="0"/>
              <a:t>v </a:t>
            </a:r>
            <a:r>
              <a:rPr lang="en-GB" sz="1600" dirty="0" err="1"/>
              <a:t>cytoplazmě</a:t>
            </a:r>
            <a:r>
              <a:rPr lang="en-GB" sz="1600" dirty="0"/>
              <a:t>, v </a:t>
            </a:r>
            <a:r>
              <a:rPr lang="en-GB" sz="1600" dirty="0" smtClean="0"/>
              <a:t>CM</a:t>
            </a:r>
            <a:r>
              <a:rPr lang="cs-CZ" sz="1600" dirty="0" smtClean="0"/>
              <a:t> </a:t>
            </a:r>
            <a:r>
              <a:rPr lang="en-GB" sz="1600" dirty="0" smtClean="0"/>
              <a:t>u </a:t>
            </a:r>
            <a:r>
              <a:rPr lang="en-GB" sz="1600" dirty="0" err="1"/>
              <a:t>fototrofů</a:t>
            </a:r>
            <a:r>
              <a:rPr lang="en-GB" sz="1600" dirty="0"/>
              <a:t>, v </a:t>
            </a:r>
            <a:r>
              <a:rPr lang="en-GB" sz="1600" dirty="0" err="1"/>
              <a:t>periplazmatickém</a:t>
            </a:r>
            <a:r>
              <a:rPr lang="en-GB" sz="1600" dirty="0"/>
              <a:t> </a:t>
            </a:r>
            <a:r>
              <a:rPr lang="en-GB" sz="1600" dirty="0" err="1"/>
              <a:t>prostoru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smtClean="0"/>
              <a:t>(</a:t>
            </a:r>
            <a:r>
              <a:rPr lang="en-GB" sz="1600" dirty="0"/>
              <a:t>v </a:t>
            </a:r>
            <a:r>
              <a:rPr lang="en-GB" sz="1600" dirty="0" err="1"/>
              <a:t>buněčné</a:t>
            </a:r>
            <a:r>
              <a:rPr lang="en-GB" sz="1600" dirty="0"/>
              <a:t> </a:t>
            </a:r>
            <a:r>
              <a:rPr lang="en-GB" sz="1600" dirty="0" err="1"/>
              <a:t>stěně</a:t>
            </a:r>
            <a:r>
              <a:rPr lang="en-GB" sz="1600" dirty="0"/>
              <a:t> u </a:t>
            </a:r>
            <a:r>
              <a:rPr lang="en-GB" sz="1600" dirty="0" err="1"/>
              <a:t>kvasinek</a:t>
            </a:r>
            <a:r>
              <a:rPr lang="en-GB" sz="1600" dirty="0"/>
              <a:t>), </a:t>
            </a:r>
            <a:r>
              <a:rPr lang="en-GB" sz="1600" dirty="0" err="1"/>
              <a:t>jako</a:t>
            </a:r>
            <a:r>
              <a:rPr lang="en-GB" sz="1600" dirty="0"/>
              <a:t> </a:t>
            </a:r>
            <a:r>
              <a:rPr lang="en-GB" sz="1600" dirty="0" err="1"/>
              <a:t>exopigmenty</a:t>
            </a:r>
            <a:r>
              <a:rPr lang="en-GB" sz="1600" dirty="0"/>
              <a:t> </a:t>
            </a:r>
            <a:r>
              <a:rPr lang="en-GB" sz="1600" dirty="0" smtClean="0"/>
              <a:t>–</a:t>
            </a:r>
            <a:r>
              <a:rPr lang="cs-CZ" sz="1600" dirty="0" smtClean="0"/>
              <a:t> </a:t>
            </a:r>
            <a:r>
              <a:rPr lang="en-GB" sz="1600" dirty="0" err="1" smtClean="0"/>
              <a:t>ekologický</a:t>
            </a:r>
            <a:r>
              <a:rPr lang="en-GB" sz="1600" dirty="0" smtClean="0"/>
              <a:t> </a:t>
            </a:r>
            <a:r>
              <a:rPr lang="en-GB" sz="1600" dirty="0" err="1"/>
              <a:t>význam</a:t>
            </a:r>
            <a:r>
              <a:rPr lang="en-GB" sz="1600" dirty="0"/>
              <a:t> (</a:t>
            </a:r>
            <a:r>
              <a:rPr lang="en-GB" sz="1600" dirty="0" err="1"/>
              <a:t>inhibiční</a:t>
            </a:r>
            <a:r>
              <a:rPr lang="en-GB" sz="1600" dirty="0"/>
              <a:t> </a:t>
            </a:r>
            <a:r>
              <a:rPr lang="en-GB" sz="1600" dirty="0" err="1"/>
              <a:t>agens</a:t>
            </a:r>
            <a:r>
              <a:rPr lang="en-GB" sz="1600" dirty="0"/>
              <a:t>, ATB</a:t>
            </a:r>
            <a:r>
              <a:rPr lang="en-GB" sz="1600" dirty="0" smtClean="0"/>
              <a:t>)</a:t>
            </a:r>
            <a:endParaRPr lang="en-GB" sz="1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796" y="3544213"/>
            <a:ext cx="3694204" cy="295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57393"/>
            <a:ext cx="2942184" cy="294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9129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1016" y="34816"/>
            <a:ext cx="946956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err="1" smtClean="0"/>
              <a:t>Nejčastěji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vyskytující</a:t>
            </a:r>
            <a:r>
              <a:rPr lang="en-GB" sz="1600" b="1" dirty="0" smtClean="0"/>
              <a:t> se </a:t>
            </a:r>
            <a:r>
              <a:rPr lang="en-GB" sz="1600" b="1" dirty="0" err="1" smtClean="0"/>
              <a:t>pigmenty</a:t>
            </a:r>
            <a:r>
              <a:rPr lang="en-GB" sz="1600" b="1" dirty="0" smtClean="0"/>
              <a:t>:</a:t>
            </a:r>
            <a:endParaRPr lang="cs-CZ" sz="1600" b="1" dirty="0" smtClean="0"/>
          </a:p>
          <a:p>
            <a:endParaRPr lang="en-GB" sz="1600" dirty="0" smtClean="0"/>
          </a:p>
          <a:p>
            <a:r>
              <a:rPr lang="en-GB" sz="1600" dirty="0" smtClean="0"/>
              <a:t>• </a:t>
            </a:r>
            <a:r>
              <a:rPr lang="en-GB" sz="1600" dirty="0" err="1" smtClean="0"/>
              <a:t>karotenoidy</a:t>
            </a:r>
            <a:r>
              <a:rPr lang="en-GB" sz="1600" dirty="0" smtClean="0"/>
              <a:t> – </a:t>
            </a:r>
            <a:r>
              <a:rPr lang="en-GB" sz="1600" dirty="0" err="1" smtClean="0"/>
              <a:t>endopigmenty</a:t>
            </a:r>
            <a:r>
              <a:rPr lang="en-GB" sz="1600" dirty="0" smtClean="0"/>
              <a:t> u </a:t>
            </a:r>
            <a:r>
              <a:rPr lang="en-GB" sz="1600" dirty="0" err="1" smtClean="0"/>
              <a:t>většiny</a:t>
            </a:r>
            <a:r>
              <a:rPr lang="en-GB" sz="1600" dirty="0" smtClean="0"/>
              <a:t> </a:t>
            </a:r>
            <a:r>
              <a:rPr lang="en-GB" sz="1600" dirty="0" err="1" smtClean="0"/>
              <a:t>buněk</a:t>
            </a:r>
            <a:endParaRPr lang="en-GB" sz="1600" dirty="0" smtClean="0"/>
          </a:p>
          <a:p>
            <a:r>
              <a:rPr lang="en-GB" sz="1600" dirty="0" smtClean="0"/>
              <a:t>• </a:t>
            </a:r>
            <a:r>
              <a:rPr lang="en-GB" sz="1600" dirty="0" err="1" smtClean="0"/>
              <a:t>bakteriochlorofyly</a:t>
            </a:r>
            <a:r>
              <a:rPr lang="en-GB" sz="1600" dirty="0" smtClean="0"/>
              <a:t> </a:t>
            </a:r>
            <a:r>
              <a:rPr lang="en-GB" sz="1600" dirty="0" err="1" smtClean="0"/>
              <a:t>a,b,c,d</a:t>
            </a:r>
            <a:r>
              <a:rPr lang="en-GB" sz="1600" dirty="0" smtClean="0"/>
              <a:t> – </a:t>
            </a:r>
            <a:r>
              <a:rPr lang="en-GB" sz="1600" dirty="0" err="1" smtClean="0"/>
              <a:t>anaerobní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endParaRPr lang="en-GB" sz="1600" dirty="0" smtClean="0"/>
          </a:p>
          <a:p>
            <a:r>
              <a:rPr lang="en-GB" sz="1600" dirty="0" smtClean="0"/>
              <a:t>• </a:t>
            </a:r>
            <a:r>
              <a:rPr lang="en-GB" sz="1600" dirty="0" err="1" smtClean="0"/>
              <a:t>prodigiozin</a:t>
            </a:r>
            <a:r>
              <a:rPr lang="en-GB" sz="1600" dirty="0" smtClean="0"/>
              <a:t> – </a:t>
            </a:r>
            <a:r>
              <a:rPr lang="en-GB" sz="1600" dirty="0" err="1" smtClean="0"/>
              <a:t>extracelulární</a:t>
            </a:r>
            <a:r>
              <a:rPr lang="en-GB" sz="1600" dirty="0" smtClean="0"/>
              <a:t>, </a:t>
            </a:r>
            <a:r>
              <a:rPr lang="en-GB" sz="1600" dirty="0" err="1" smtClean="0"/>
              <a:t>mikrobicidní</a:t>
            </a:r>
            <a:r>
              <a:rPr lang="en-GB" sz="1600" dirty="0" smtClean="0"/>
              <a:t> </a:t>
            </a:r>
            <a:r>
              <a:rPr lang="en-GB" sz="1600" dirty="0" err="1" smtClean="0"/>
              <a:t>účinek</a:t>
            </a:r>
            <a:r>
              <a:rPr lang="en-GB" sz="1600" dirty="0" smtClean="0"/>
              <a:t> –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a </a:t>
            </a:r>
            <a:r>
              <a:rPr lang="en-GB" sz="1600" dirty="0" err="1" smtClean="0"/>
              <a:t>plísně</a:t>
            </a:r>
            <a:endParaRPr lang="en-GB" sz="1600" dirty="0" smtClean="0"/>
          </a:p>
          <a:p>
            <a:r>
              <a:rPr lang="en-GB" sz="1600" dirty="0" smtClean="0"/>
              <a:t>• </a:t>
            </a:r>
            <a:r>
              <a:rPr lang="cs-CZ" sz="1600" dirty="0" err="1"/>
              <a:t>m</a:t>
            </a:r>
            <a:r>
              <a:rPr lang="en-GB" sz="1600" dirty="0" err="1" smtClean="0"/>
              <a:t>elaniny</a:t>
            </a:r>
            <a:r>
              <a:rPr lang="en-GB" sz="1600" dirty="0" smtClean="0"/>
              <a:t> – </a:t>
            </a:r>
            <a:r>
              <a:rPr lang="en-GB" sz="1600" dirty="0" err="1" smtClean="0"/>
              <a:t>hnědé</a:t>
            </a:r>
            <a:r>
              <a:rPr lang="en-GB" sz="1600" dirty="0" smtClean="0"/>
              <a:t>, </a:t>
            </a:r>
            <a:r>
              <a:rPr lang="en-GB" sz="1600" dirty="0" err="1" smtClean="0"/>
              <a:t>černé</a:t>
            </a:r>
            <a:r>
              <a:rPr lang="en-GB" sz="1600" dirty="0" smtClean="0"/>
              <a:t>, </a:t>
            </a:r>
            <a:r>
              <a:rPr lang="en-GB" sz="1600" dirty="0" err="1" smtClean="0"/>
              <a:t>tmavě</a:t>
            </a:r>
            <a:r>
              <a:rPr lang="en-GB" sz="1600" dirty="0" smtClean="0"/>
              <a:t> </a:t>
            </a:r>
            <a:r>
              <a:rPr lang="en-GB" sz="1600" dirty="0" err="1" smtClean="0"/>
              <a:t>červené</a:t>
            </a:r>
            <a:r>
              <a:rPr lang="en-GB" sz="1600" dirty="0" smtClean="0"/>
              <a:t> - v </a:t>
            </a:r>
            <a:r>
              <a:rPr lang="en-GB" sz="1600" dirty="0" err="1" smtClean="0"/>
              <a:t>závislosti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době</a:t>
            </a:r>
            <a:r>
              <a:rPr lang="en-GB" sz="1600" dirty="0" smtClean="0"/>
              <a:t> </a:t>
            </a:r>
            <a:r>
              <a:rPr lang="en-GB" sz="1600" dirty="0" err="1" smtClean="0"/>
              <a:t>kultivace</a:t>
            </a:r>
            <a:endParaRPr lang="en-GB" sz="1600" dirty="0" smtClean="0"/>
          </a:p>
          <a:p>
            <a:r>
              <a:rPr lang="en-GB" sz="1600" dirty="0" smtClean="0"/>
              <a:t>• </a:t>
            </a:r>
            <a:r>
              <a:rPr lang="cs-CZ" sz="1600" dirty="0" err="1"/>
              <a:t>a</a:t>
            </a:r>
            <a:r>
              <a:rPr lang="en-GB" sz="1600" dirty="0" err="1" smtClean="0"/>
              <a:t>ntokyany</a:t>
            </a:r>
            <a:r>
              <a:rPr lang="en-GB" sz="1600" dirty="0" smtClean="0"/>
              <a:t> – </a:t>
            </a:r>
            <a:r>
              <a:rPr lang="en-GB" sz="1600" dirty="0" err="1" smtClean="0"/>
              <a:t>sek.metab</a:t>
            </a:r>
            <a:r>
              <a:rPr lang="en-GB" sz="1600" dirty="0" smtClean="0"/>
              <a:t>., </a:t>
            </a:r>
            <a:r>
              <a:rPr lang="en-GB" sz="1600" dirty="0" err="1" smtClean="0"/>
              <a:t>barva</a:t>
            </a:r>
            <a:r>
              <a:rPr lang="en-GB" sz="1600" dirty="0" smtClean="0"/>
              <a:t> </a:t>
            </a:r>
            <a:r>
              <a:rPr lang="en-GB" sz="1600" dirty="0" err="1" smtClean="0"/>
              <a:t>závisí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pH</a:t>
            </a:r>
            <a:endParaRPr lang="cs-CZ" sz="1600" dirty="0" smtClean="0"/>
          </a:p>
          <a:p>
            <a:endParaRPr lang="cs-CZ" sz="1600" dirty="0"/>
          </a:p>
          <a:p>
            <a:r>
              <a:rPr lang="en-GB" sz="1600" dirty="0"/>
              <a:t>• </a:t>
            </a:r>
            <a:r>
              <a:rPr lang="cs-CZ" sz="1600" dirty="0" smtClean="0"/>
              <a:t>f</a:t>
            </a:r>
            <a:r>
              <a:rPr lang="en-GB" sz="1600" dirty="0" err="1" smtClean="0"/>
              <a:t>enaziny</a:t>
            </a:r>
            <a:endParaRPr lang="cs-CZ" sz="1600" dirty="0" smtClean="0"/>
          </a:p>
          <a:p>
            <a:r>
              <a:rPr lang="cs-CZ" sz="1600" dirty="0"/>
              <a:t> </a:t>
            </a:r>
            <a:r>
              <a:rPr lang="cs-CZ" sz="1600" dirty="0" smtClean="0"/>
              <a:t> - </a:t>
            </a:r>
            <a:r>
              <a:rPr lang="en-GB" sz="1600" dirty="0" smtClean="0"/>
              <a:t> </a:t>
            </a:r>
            <a:r>
              <a:rPr lang="en-GB" sz="1600" dirty="0" err="1"/>
              <a:t>extracelulární</a:t>
            </a:r>
            <a:r>
              <a:rPr lang="en-GB" sz="1600" dirty="0"/>
              <a:t>, </a:t>
            </a:r>
            <a:r>
              <a:rPr lang="en-GB" sz="1600" dirty="0" err="1"/>
              <a:t>sek</a:t>
            </a:r>
            <a:r>
              <a:rPr lang="en-GB" sz="1600" dirty="0"/>
              <a:t>. </a:t>
            </a:r>
            <a:r>
              <a:rPr lang="en-GB" sz="1600" dirty="0" err="1"/>
              <a:t>metab</a:t>
            </a:r>
            <a:r>
              <a:rPr lang="en-GB" sz="1600" dirty="0"/>
              <a:t>., </a:t>
            </a:r>
            <a:r>
              <a:rPr lang="en-GB" sz="1600" dirty="0" err="1"/>
              <a:t>mikrobicidní</a:t>
            </a:r>
            <a:r>
              <a:rPr lang="en-GB" sz="1600" dirty="0"/>
              <a:t> </a:t>
            </a:r>
            <a:r>
              <a:rPr lang="en-GB" sz="1600" dirty="0" err="1"/>
              <a:t>účinek</a:t>
            </a:r>
            <a:r>
              <a:rPr lang="en-GB" sz="1600" dirty="0"/>
              <a:t> – </a:t>
            </a:r>
            <a:r>
              <a:rPr lang="en-GB" sz="1600" dirty="0" err="1"/>
              <a:t>bakterie</a:t>
            </a:r>
            <a:r>
              <a:rPr lang="en-GB" sz="1600" dirty="0"/>
              <a:t> a </a:t>
            </a:r>
            <a:r>
              <a:rPr lang="en-GB" sz="1600" dirty="0" err="1"/>
              <a:t>plísně</a:t>
            </a:r>
            <a:r>
              <a:rPr lang="cs-CZ" sz="1600" dirty="0"/>
              <a:t> </a:t>
            </a:r>
            <a:r>
              <a:rPr lang="en-GB" sz="1600" dirty="0"/>
              <a:t>(</a:t>
            </a:r>
            <a:r>
              <a:rPr lang="en-GB" sz="1600" dirty="0" err="1"/>
              <a:t>Erwinia</a:t>
            </a:r>
            <a:r>
              <a:rPr lang="en-GB" sz="1600" dirty="0"/>
              <a:t>)</a:t>
            </a:r>
          </a:p>
          <a:p>
            <a:r>
              <a:rPr lang="cs-CZ" sz="1600" dirty="0"/>
              <a:t>  </a:t>
            </a:r>
            <a:r>
              <a:rPr lang="cs-CZ" sz="1600" dirty="0" smtClean="0"/>
              <a:t>- </a:t>
            </a:r>
            <a:r>
              <a:rPr lang="en-GB" sz="1600" dirty="0" smtClean="0"/>
              <a:t>nap</a:t>
            </a:r>
            <a:r>
              <a:rPr lang="cs-CZ" sz="1600" dirty="0" smtClean="0"/>
              <a:t>ř.</a:t>
            </a:r>
            <a:r>
              <a:rPr lang="en-GB" sz="1600" dirty="0" smtClean="0"/>
              <a:t> </a:t>
            </a:r>
            <a:r>
              <a:rPr lang="en-GB" sz="1600" dirty="0"/>
              <a:t>u </a:t>
            </a:r>
            <a:r>
              <a:rPr lang="en-GB" sz="1600" dirty="0" err="1" smtClean="0"/>
              <a:t>Pseudom</a:t>
            </a:r>
            <a:r>
              <a:rPr lang="cs-CZ" sz="1600" dirty="0" smtClean="0"/>
              <a:t>o</a:t>
            </a:r>
            <a:r>
              <a:rPr lang="en-GB" sz="1600" dirty="0" err="1" smtClean="0"/>
              <a:t>nas</a:t>
            </a:r>
            <a:endParaRPr lang="en-GB" sz="1600" dirty="0"/>
          </a:p>
          <a:p>
            <a:r>
              <a:rPr lang="cs-CZ" sz="1600" dirty="0" smtClean="0"/>
              <a:t>  - </a:t>
            </a:r>
            <a:r>
              <a:rPr lang="en-GB" sz="1600" dirty="0" smtClean="0"/>
              <a:t>u </a:t>
            </a:r>
            <a:r>
              <a:rPr lang="en-GB" sz="1600" dirty="0" err="1" smtClean="0"/>
              <a:t>patogen</a:t>
            </a:r>
            <a:r>
              <a:rPr lang="cs-CZ" sz="1600" dirty="0" smtClean="0"/>
              <a:t>ů</a:t>
            </a:r>
            <a:r>
              <a:rPr lang="en-GB" sz="1600" dirty="0" smtClean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spojeny</a:t>
            </a:r>
            <a:r>
              <a:rPr lang="en-GB" sz="1600" dirty="0"/>
              <a:t> s </a:t>
            </a:r>
            <a:r>
              <a:rPr lang="en-GB" sz="1600" dirty="0" err="1"/>
              <a:t>virulencí</a:t>
            </a:r>
            <a:r>
              <a:rPr lang="en-GB" sz="1600" dirty="0"/>
              <a:t> - </a:t>
            </a:r>
            <a:r>
              <a:rPr lang="en-GB" sz="1600" dirty="0" err="1"/>
              <a:t>kolonizuje</a:t>
            </a:r>
            <a:r>
              <a:rPr lang="en-GB" sz="1600" dirty="0"/>
              <a:t> </a:t>
            </a:r>
            <a:r>
              <a:rPr lang="en-GB" sz="1600" dirty="0" smtClean="0"/>
              <a:t>d</a:t>
            </a:r>
            <a:r>
              <a:rPr lang="cs-CZ" sz="1600" dirty="0" smtClean="0"/>
              <a:t>ý</a:t>
            </a:r>
            <a:r>
              <a:rPr lang="en-GB" sz="1600" dirty="0" err="1" smtClean="0"/>
              <a:t>chac</a:t>
            </a:r>
            <a:r>
              <a:rPr lang="cs-CZ" sz="1600" dirty="0" smtClean="0"/>
              <a:t>í</a:t>
            </a:r>
            <a:r>
              <a:rPr lang="en-GB" sz="1600" dirty="0" smtClean="0"/>
              <a:t> </a:t>
            </a:r>
            <a:r>
              <a:rPr lang="en-GB" sz="1600" dirty="0" err="1"/>
              <a:t>cesty</a:t>
            </a:r>
            <a:r>
              <a:rPr lang="en-GB" sz="1600" dirty="0"/>
              <a:t> u </a:t>
            </a:r>
            <a:r>
              <a:rPr lang="en-GB" sz="1600" dirty="0" err="1" smtClean="0"/>
              <a:t>pacient</a:t>
            </a:r>
            <a:r>
              <a:rPr lang="cs-CZ" sz="1600" dirty="0" smtClean="0"/>
              <a:t>ů</a:t>
            </a:r>
            <a:r>
              <a:rPr lang="en-GB" sz="1600" dirty="0" smtClean="0"/>
              <a:t> </a:t>
            </a:r>
            <a:r>
              <a:rPr lang="en-GB" sz="1600" dirty="0"/>
              <a:t>s </a:t>
            </a:r>
            <a:r>
              <a:rPr lang="en-GB" sz="1600" dirty="0" err="1"/>
              <a:t>cystickou</a:t>
            </a:r>
            <a:r>
              <a:rPr lang="en-GB" sz="1600" dirty="0"/>
              <a:t> </a:t>
            </a:r>
            <a:r>
              <a:rPr lang="en-GB" sz="1600" dirty="0" err="1" smtClean="0"/>
              <a:t>fibr</a:t>
            </a:r>
            <a:r>
              <a:rPr lang="cs-CZ" sz="1600" dirty="0" smtClean="0"/>
              <a:t>ó</a:t>
            </a:r>
            <a:r>
              <a:rPr lang="en-GB" sz="1600" dirty="0" err="1" smtClean="0"/>
              <a:t>zou</a:t>
            </a:r>
            <a:endParaRPr lang="en-GB" sz="1600" dirty="0"/>
          </a:p>
          <a:p>
            <a:r>
              <a:rPr lang="cs-CZ" sz="1600" dirty="0" smtClean="0"/>
              <a:t>  - </a:t>
            </a:r>
            <a:r>
              <a:rPr lang="en-GB" sz="1600" dirty="0" smtClean="0"/>
              <a:t>u </a:t>
            </a:r>
            <a:r>
              <a:rPr lang="en-GB" sz="1600" dirty="0" err="1"/>
              <a:t>nepatogenních</a:t>
            </a:r>
            <a:r>
              <a:rPr lang="en-GB" sz="1600" dirty="0"/>
              <a:t> </a:t>
            </a:r>
            <a:r>
              <a:rPr lang="en-GB" sz="1600" dirty="0" err="1"/>
              <a:t>jim</a:t>
            </a:r>
            <a:r>
              <a:rPr lang="en-GB" sz="1600" dirty="0"/>
              <a:t> </a:t>
            </a:r>
            <a:r>
              <a:rPr lang="en-GB" sz="1600" dirty="0" err="1"/>
              <a:t>poskytuji</a:t>
            </a:r>
            <a:r>
              <a:rPr lang="en-GB" sz="1600" dirty="0"/>
              <a:t> </a:t>
            </a:r>
            <a:r>
              <a:rPr lang="en-GB" sz="1600" dirty="0" err="1" smtClean="0"/>
              <a:t>kompeti</a:t>
            </a:r>
            <a:r>
              <a:rPr lang="cs-CZ" sz="1600" dirty="0" smtClean="0"/>
              <a:t>ční</a:t>
            </a:r>
            <a:r>
              <a:rPr lang="en-GB" sz="1600" dirty="0" smtClean="0"/>
              <a:t> </a:t>
            </a:r>
            <a:r>
              <a:rPr lang="en-GB" sz="1600" dirty="0" err="1"/>
              <a:t>vyhodu</a:t>
            </a:r>
            <a:r>
              <a:rPr lang="en-GB" sz="1600" dirty="0"/>
              <a:t> </a:t>
            </a:r>
            <a:r>
              <a:rPr lang="en-GB" sz="1600" dirty="0" smtClean="0"/>
              <a:t>nap</a:t>
            </a:r>
            <a:r>
              <a:rPr lang="cs-CZ" sz="1600" dirty="0" smtClean="0"/>
              <a:t>ř.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půdě</a:t>
            </a:r>
            <a:endParaRPr lang="en-GB" sz="1600" dirty="0"/>
          </a:p>
          <a:p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• </a:t>
            </a:r>
            <a:r>
              <a:rPr lang="en-GB" sz="1600" dirty="0" err="1" smtClean="0"/>
              <a:t>Př</a:t>
            </a:r>
            <a:r>
              <a:rPr lang="en-GB" sz="1600" dirty="0" smtClean="0"/>
              <a:t>: </a:t>
            </a:r>
            <a:r>
              <a:rPr lang="en-GB" sz="1600" i="1" dirty="0" smtClean="0"/>
              <a:t>Micrococcus </a:t>
            </a:r>
            <a:r>
              <a:rPr lang="en-GB" sz="1600" i="1" dirty="0" err="1" smtClean="0"/>
              <a:t>flavocianus</a:t>
            </a:r>
            <a:r>
              <a:rPr lang="en-GB" sz="1600" i="1" dirty="0" smtClean="0"/>
              <a:t> </a:t>
            </a:r>
            <a:r>
              <a:rPr lang="en-GB" sz="1600" dirty="0" smtClean="0"/>
              <a:t>– </a:t>
            </a:r>
            <a:r>
              <a:rPr lang="en-GB" sz="1600" dirty="0" err="1" smtClean="0"/>
              <a:t>žlutý</a:t>
            </a:r>
            <a:r>
              <a:rPr lang="en-GB" sz="1600" dirty="0" smtClean="0"/>
              <a:t> </a:t>
            </a:r>
            <a:r>
              <a:rPr lang="en-GB" sz="1600" dirty="0" err="1" smtClean="0"/>
              <a:t>endopigment</a:t>
            </a:r>
            <a:r>
              <a:rPr lang="en-GB" sz="1600" dirty="0" smtClean="0"/>
              <a:t> a </a:t>
            </a:r>
            <a:r>
              <a:rPr lang="en-GB" sz="1600" dirty="0" err="1" smtClean="0"/>
              <a:t>fialový</a:t>
            </a:r>
            <a:r>
              <a:rPr lang="en-GB" sz="1600" dirty="0" smtClean="0"/>
              <a:t> </a:t>
            </a:r>
            <a:r>
              <a:rPr lang="en-GB" sz="1600" dirty="0" err="1" smtClean="0"/>
              <a:t>exopigment</a:t>
            </a:r>
            <a:endParaRPr lang="cs-CZ" sz="1600" dirty="0" smtClean="0"/>
          </a:p>
          <a:p>
            <a:r>
              <a:rPr lang="cs-CZ" sz="1600" dirty="0"/>
              <a:t> </a:t>
            </a:r>
            <a:r>
              <a:rPr lang="cs-CZ" sz="1600" dirty="0" smtClean="0"/>
              <a:t> - n</a:t>
            </a:r>
            <a:r>
              <a:rPr lang="en-GB" sz="1600" dirty="0" smtClean="0"/>
              <a:t>a</a:t>
            </a:r>
            <a:r>
              <a:rPr lang="cs-CZ" sz="1600" dirty="0" smtClean="0"/>
              <a:t> </a:t>
            </a:r>
            <a:r>
              <a:rPr lang="en-GB" sz="1600" dirty="0" smtClean="0"/>
              <a:t>MPA</a:t>
            </a:r>
            <a:r>
              <a:rPr lang="cs-CZ" sz="1600" dirty="0" smtClean="0"/>
              <a:t> agaru</a:t>
            </a:r>
            <a:r>
              <a:rPr lang="en-GB" sz="1600" dirty="0" smtClean="0"/>
              <a:t> </a:t>
            </a:r>
            <a:r>
              <a:rPr lang="en-GB" sz="1600" dirty="0" err="1" smtClean="0"/>
              <a:t>jen</a:t>
            </a:r>
            <a:r>
              <a:rPr lang="en-GB" sz="1600" dirty="0" smtClean="0"/>
              <a:t> </a:t>
            </a:r>
            <a:r>
              <a:rPr lang="en-GB" sz="1600" dirty="0" err="1" smtClean="0"/>
              <a:t>žlutý</a:t>
            </a:r>
            <a:r>
              <a:rPr lang="en-GB" sz="1600" dirty="0" smtClean="0"/>
              <a:t> </a:t>
            </a:r>
            <a:r>
              <a:rPr lang="en-GB" sz="1600" dirty="0" err="1" smtClean="0"/>
              <a:t>endop</a:t>
            </a:r>
            <a:r>
              <a:rPr lang="cs-CZ" sz="1600" dirty="0" err="1" smtClean="0"/>
              <a:t>igment</a:t>
            </a:r>
            <a:endParaRPr lang="cs-CZ" sz="1600" dirty="0" smtClean="0"/>
          </a:p>
          <a:p>
            <a:r>
              <a:rPr lang="cs-CZ" sz="1600" dirty="0"/>
              <a:t> </a:t>
            </a:r>
            <a:r>
              <a:rPr lang="cs-CZ" sz="1600" dirty="0" smtClean="0"/>
              <a:t>  - n</a:t>
            </a:r>
            <a:r>
              <a:rPr lang="en-GB" sz="1600" dirty="0" smtClean="0"/>
              <a:t>a </a:t>
            </a:r>
            <a:r>
              <a:rPr lang="en-GB" sz="1600" dirty="0" err="1" smtClean="0"/>
              <a:t>glukozó</a:t>
            </a:r>
            <a:r>
              <a:rPr lang="cs-CZ" sz="1600" dirty="0" smtClean="0"/>
              <a:t>-</a:t>
            </a:r>
            <a:r>
              <a:rPr lang="en-GB" sz="1600" dirty="0" err="1" smtClean="0"/>
              <a:t>kvasničn</a:t>
            </a:r>
            <a:r>
              <a:rPr lang="cs-CZ" sz="1600" dirty="0" smtClean="0"/>
              <a:t>é</a:t>
            </a:r>
            <a:r>
              <a:rPr lang="en-GB" sz="1600" dirty="0" smtClean="0"/>
              <a:t>m </a:t>
            </a:r>
            <a:r>
              <a:rPr lang="en-GB" sz="1600" dirty="0" err="1" smtClean="0"/>
              <a:t>agaru</a:t>
            </a:r>
            <a:r>
              <a:rPr lang="en-GB" sz="1600" dirty="0" smtClean="0"/>
              <a:t> – </a:t>
            </a:r>
            <a:r>
              <a:rPr lang="en-GB" sz="1600" dirty="0" err="1" smtClean="0"/>
              <a:t>oba</a:t>
            </a:r>
            <a:r>
              <a:rPr lang="en-GB" sz="1600" dirty="0" smtClean="0"/>
              <a:t> </a:t>
            </a:r>
            <a:r>
              <a:rPr lang="en-GB" sz="1600" dirty="0" err="1" smtClean="0"/>
              <a:t>pigmenty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400" dirty="0" smtClean="0"/>
              <a:t>(faktory : </a:t>
            </a:r>
            <a:r>
              <a:rPr lang="en-GB" sz="1400" dirty="0" smtClean="0"/>
              <a:t>pH </a:t>
            </a:r>
            <a:r>
              <a:rPr lang="en-GB" sz="1400" dirty="0" err="1" smtClean="0"/>
              <a:t>prostředí</a:t>
            </a:r>
            <a:r>
              <a:rPr lang="en-GB" sz="1400" dirty="0" smtClean="0"/>
              <a:t>? </a:t>
            </a:r>
            <a:r>
              <a:rPr lang="en-GB" sz="1400" dirty="0" err="1" smtClean="0"/>
              <a:t>Kultivační</a:t>
            </a:r>
            <a:r>
              <a:rPr lang="en-GB" sz="1400" dirty="0" smtClean="0"/>
              <a:t> medium? </a:t>
            </a:r>
            <a:r>
              <a:rPr lang="en-GB" sz="1400" dirty="0" err="1" smtClean="0"/>
              <a:t>Stáří</a:t>
            </a:r>
            <a:r>
              <a:rPr lang="en-GB" sz="1400" dirty="0" smtClean="0"/>
              <a:t> </a:t>
            </a:r>
            <a:r>
              <a:rPr lang="en-GB" sz="1400" dirty="0" err="1" smtClean="0"/>
              <a:t>kultury</a:t>
            </a:r>
            <a:r>
              <a:rPr lang="en-GB" sz="1400" dirty="0" smtClean="0"/>
              <a:t>?</a:t>
            </a:r>
            <a:r>
              <a:rPr lang="cs-CZ" sz="1400" dirty="0" smtClean="0"/>
              <a:t> </a:t>
            </a:r>
            <a:r>
              <a:rPr lang="en-GB" sz="1400" dirty="0" err="1" smtClean="0"/>
              <a:t>Endopigment</a:t>
            </a:r>
            <a:r>
              <a:rPr lang="en-GB" sz="1400" dirty="0" smtClean="0"/>
              <a:t>? </a:t>
            </a:r>
            <a:r>
              <a:rPr lang="en-GB" sz="1400" dirty="0" err="1" smtClean="0"/>
              <a:t>Exopigment</a:t>
            </a:r>
            <a:r>
              <a:rPr lang="en-GB" sz="1400" dirty="0" smtClean="0"/>
              <a:t>?</a:t>
            </a:r>
            <a:r>
              <a:rPr lang="cs-CZ" sz="1400" dirty="0" smtClean="0"/>
              <a:t> </a:t>
            </a:r>
            <a:r>
              <a:rPr lang="en-GB" sz="1400" dirty="0" err="1" smtClean="0"/>
              <a:t>Mikrobicidní</a:t>
            </a:r>
            <a:r>
              <a:rPr lang="en-GB" sz="1400" dirty="0" smtClean="0"/>
              <a:t>? </a:t>
            </a:r>
            <a:r>
              <a:rPr lang="en-GB" sz="1400" dirty="0" err="1" smtClean="0"/>
              <a:t>Protektivní</a:t>
            </a:r>
            <a:r>
              <a:rPr lang="en-GB" sz="1400" dirty="0" smtClean="0"/>
              <a:t>?</a:t>
            </a:r>
            <a:r>
              <a:rPr lang="cs-CZ" sz="1400" dirty="0" smtClean="0"/>
              <a:t>)</a:t>
            </a:r>
            <a:endParaRPr lang="en-GB" sz="1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705" y="5433930"/>
            <a:ext cx="4274079" cy="1422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63228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7504" y="188640"/>
            <a:ext cx="921702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err="1"/>
              <a:t>Úprava</a:t>
            </a:r>
            <a:r>
              <a:rPr lang="en-GB" sz="1600" b="1" dirty="0"/>
              <a:t> a </a:t>
            </a:r>
            <a:r>
              <a:rPr lang="en-GB" sz="1600" b="1" dirty="0" err="1"/>
              <a:t>využití</a:t>
            </a:r>
            <a:r>
              <a:rPr lang="en-GB" sz="1600" b="1" dirty="0"/>
              <a:t> </a:t>
            </a:r>
            <a:r>
              <a:rPr lang="en-GB" sz="1600" b="1" dirty="0" err="1"/>
              <a:t>bakteriálních</a:t>
            </a:r>
            <a:r>
              <a:rPr lang="en-GB" sz="1600" b="1" dirty="0"/>
              <a:t> </a:t>
            </a:r>
            <a:r>
              <a:rPr lang="en-GB" sz="1600" b="1" dirty="0" err="1" smtClean="0"/>
              <a:t>pigmentů</a:t>
            </a:r>
            <a:endParaRPr lang="cs-CZ" sz="1600" b="1" dirty="0" smtClean="0"/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p</a:t>
            </a:r>
            <a:r>
              <a:rPr lang="en-GB" sz="1600" dirty="0" err="1" smtClean="0"/>
              <a:t>otravinové</a:t>
            </a:r>
            <a:r>
              <a:rPr lang="en-GB" sz="1600" dirty="0" smtClean="0"/>
              <a:t> </a:t>
            </a:r>
            <a:r>
              <a:rPr lang="en-GB" sz="1600" dirty="0" err="1"/>
              <a:t>doplňky</a:t>
            </a:r>
            <a:r>
              <a:rPr lang="en-GB" sz="1600" dirty="0"/>
              <a:t> – </a:t>
            </a:r>
            <a:r>
              <a:rPr lang="en-GB" sz="1600" dirty="0" err="1"/>
              <a:t>karoteny</a:t>
            </a:r>
            <a:r>
              <a:rPr lang="en-GB" sz="1600" dirty="0"/>
              <a:t> - retina, </a:t>
            </a:r>
            <a:r>
              <a:rPr lang="en-GB" sz="1600" dirty="0" err="1"/>
              <a:t>antioxidanty</a:t>
            </a:r>
            <a:r>
              <a:rPr lang="en-GB" sz="1600" dirty="0"/>
              <a:t> (melanin</a:t>
            </a:r>
            <a:r>
              <a:rPr lang="en-GB" sz="1600" dirty="0" smtClean="0"/>
              <a:t>)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b</a:t>
            </a:r>
            <a:r>
              <a:rPr lang="en-GB" sz="1600" dirty="0" err="1" smtClean="0"/>
              <a:t>arviva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 smtClean="0"/>
              <a:t>potravinářství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n</a:t>
            </a:r>
            <a:r>
              <a:rPr lang="en-GB" sz="1600" dirty="0" err="1" smtClean="0"/>
              <a:t>ěkteré</a:t>
            </a:r>
            <a:r>
              <a:rPr lang="en-GB" sz="1600" dirty="0" smtClean="0"/>
              <a:t> </a:t>
            </a:r>
            <a:r>
              <a:rPr lang="en-GB" sz="1600" dirty="0" err="1"/>
              <a:t>pigmenty</a:t>
            </a:r>
            <a:r>
              <a:rPr lang="en-GB" sz="1600" dirty="0"/>
              <a:t> </a:t>
            </a:r>
            <a:r>
              <a:rPr lang="en-GB" sz="1600" dirty="0" err="1" smtClean="0"/>
              <a:t>fluoreskují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přírodní</a:t>
            </a:r>
            <a:r>
              <a:rPr lang="en-GB" sz="1600" dirty="0" smtClean="0"/>
              <a:t> </a:t>
            </a:r>
            <a:r>
              <a:rPr lang="en-GB" sz="1600" dirty="0" err="1"/>
              <a:t>barviva</a:t>
            </a:r>
            <a:r>
              <a:rPr lang="en-GB" sz="1600" dirty="0"/>
              <a:t> </a:t>
            </a:r>
            <a:r>
              <a:rPr lang="en-GB" sz="1600" dirty="0" err="1"/>
              <a:t>textilií</a:t>
            </a:r>
            <a:r>
              <a:rPr lang="en-GB" sz="1600" dirty="0"/>
              <a:t> – </a:t>
            </a:r>
            <a:r>
              <a:rPr lang="en-GB" sz="1600" dirty="0" err="1"/>
              <a:t>akrylová</a:t>
            </a:r>
            <a:r>
              <a:rPr lang="en-GB" sz="1600" dirty="0"/>
              <a:t> </a:t>
            </a:r>
            <a:r>
              <a:rPr lang="en-GB" sz="1600" dirty="0" err="1"/>
              <a:t>vlákna</a:t>
            </a:r>
            <a:r>
              <a:rPr lang="en-GB" sz="1600" dirty="0"/>
              <a:t>, </a:t>
            </a:r>
            <a:r>
              <a:rPr lang="en-GB" sz="1600" dirty="0" err="1"/>
              <a:t>hedvábí</a:t>
            </a:r>
            <a:r>
              <a:rPr lang="en-GB" sz="1600" dirty="0"/>
              <a:t>, </a:t>
            </a:r>
            <a:r>
              <a:rPr lang="en-GB" sz="1600" dirty="0" err="1" smtClean="0"/>
              <a:t>bavlna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vydrží</a:t>
            </a:r>
            <a:r>
              <a:rPr lang="en-GB" sz="1600" dirty="0" smtClean="0"/>
              <a:t> </a:t>
            </a:r>
            <a:r>
              <a:rPr lang="en-GB" sz="1600" dirty="0" err="1"/>
              <a:t>míň</a:t>
            </a:r>
            <a:r>
              <a:rPr lang="en-GB" sz="1600" dirty="0"/>
              <a:t>), PE (</a:t>
            </a:r>
            <a:r>
              <a:rPr lang="en-GB" sz="1600" dirty="0" err="1"/>
              <a:t>míň</a:t>
            </a:r>
            <a:r>
              <a:rPr lang="en-GB" sz="1600" dirty="0"/>
              <a:t>), ...</a:t>
            </a:r>
          </a:p>
          <a:p>
            <a:r>
              <a:rPr lang="en-GB" sz="1600" dirty="0" smtClean="0"/>
              <a:t> </a:t>
            </a:r>
            <a:r>
              <a:rPr lang="en-GB" sz="1600" dirty="0" err="1"/>
              <a:t>většina</a:t>
            </a:r>
            <a:r>
              <a:rPr lang="en-GB" sz="1600" dirty="0"/>
              <a:t> </a:t>
            </a:r>
            <a:r>
              <a:rPr lang="en-GB" sz="1600" dirty="0" err="1"/>
              <a:t>syntetických</a:t>
            </a:r>
            <a:r>
              <a:rPr lang="en-GB" sz="1600" dirty="0"/>
              <a:t> </a:t>
            </a:r>
            <a:r>
              <a:rPr lang="en-GB" sz="1600" dirty="0" err="1"/>
              <a:t>barviv</a:t>
            </a:r>
            <a:r>
              <a:rPr lang="en-GB" sz="1600" dirty="0"/>
              <a:t> </a:t>
            </a:r>
            <a:r>
              <a:rPr lang="en-GB" sz="1600" dirty="0" err="1"/>
              <a:t>obtížně</a:t>
            </a:r>
            <a:r>
              <a:rPr lang="en-GB" sz="1600" dirty="0"/>
              <a:t> </a:t>
            </a:r>
            <a:r>
              <a:rPr lang="en-GB" sz="1600" dirty="0" err="1"/>
              <a:t>degradovatelná</a:t>
            </a:r>
            <a:r>
              <a:rPr lang="en-GB" sz="1600" dirty="0"/>
              <a:t> a </a:t>
            </a:r>
            <a:r>
              <a:rPr lang="en-GB" sz="1600" dirty="0" err="1"/>
              <a:t>toxická</a:t>
            </a:r>
            <a:r>
              <a:rPr lang="en-GB" sz="1600" dirty="0"/>
              <a:t>! 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obsah</a:t>
            </a:r>
            <a:r>
              <a:rPr lang="cs-CZ" sz="1600" dirty="0"/>
              <a:t> </a:t>
            </a:r>
            <a:r>
              <a:rPr lang="en-GB" sz="1600" dirty="0" err="1" smtClean="0"/>
              <a:t>karcinogenních</a:t>
            </a:r>
            <a:r>
              <a:rPr lang="en-GB" sz="1600" dirty="0" smtClean="0"/>
              <a:t> </a:t>
            </a:r>
            <a:r>
              <a:rPr lang="en-GB" sz="1600" dirty="0" err="1" smtClean="0"/>
              <a:t>dioxinů</a:t>
            </a:r>
            <a:r>
              <a:rPr lang="en-GB" sz="1600" dirty="0" smtClean="0"/>
              <a:t>)</a:t>
            </a:r>
            <a:endParaRPr lang="en-GB" sz="1600" dirty="0"/>
          </a:p>
          <a:p>
            <a:endParaRPr lang="en-GB" sz="1600" dirty="0"/>
          </a:p>
          <a:p>
            <a:r>
              <a:rPr lang="en-GB" sz="1600" dirty="0" err="1"/>
              <a:t>Př</a:t>
            </a:r>
            <a:r>
              <a:rPr lang="en-GB" sz="1600" dirty="0"/>
              <a:t>: </a:t>
            </a:r>
            <a:r>
              <a:rPr lang="en-GB" sz="1600" dirty="0" err="1"/>
              <a:t>žlutooranžové</a:t>
            </a:r>
            <a:r>
              <a:rPr lang="en-GB" sz="1600" dirty="0"/>
              <a:t>, </a:t>
            </a:r>
            <a:r>
              <a:rPr lang="en-GB" sz="1600" dirty="0" err="1"/>
              <a:t>červené</a:t>
            </a:r>
            <a:r>
              <a:rPr lang="en-GB" sz="1600" dirty="0"/>
              <a:t> a </a:t>
            </a:r>
            <a:r>
              <a:rPr lang="en-GB" sz="1600" dirty="0" err="1"/>
              <a:t>růžové</a:t>
            </a:r>
            <a:r>
              <a:rPr lang="en-GB" sz="1600" dirty="0"/>
              <a:t> </a:t>
            </a:r>
            <a:r>
              <a:rPr lang="en-GB" sz="1600" dirty="0" err="1"/>
              <a:t>pigmenty</a:t>
            </a:r>
            <a:r>
              <a:rPr lang="en-GB" sz="1600" dirty="0"/>
              <a:t> </a:t>
            </a:r>
            <a:endParaRPr lang="cs-CZ" sz="1600" dirty="0" smtClean="0"/>
          </a:p>
          <a:p>
            <a:r>
              <a:rPr lang="en-GB" sz="1600" i="1" dirty="0" err="1" smtClean="0"/>
              <a:t>Chryseobacterium</a:t>
            </a:r>
            <a:r>
              <a:rPr lang="cs-CZ" sz="1600" i="1" dirty="0" smtClean="0"/>
              <a:t> </a:t>
            </a:r>
            <a:r>
              <a:rPr lang="en-GB" sz="1600" i="1" dirty="0" smtClean="0"/>
              <a:t>sp</a:t>
            </a:r>
            <a:r>
              <a:rPr lang="en-GB" sz="1600" i="1" dirty="0"/>
              <a:t>.</a:t>
            </a:r>
            <a:r>
              <a:rPr lang="en-GB" sz="1600" dirty="0"/>
              <a:t>, </a:t>
            </a:r>
            <a:r>
              <a:rPr lang="en-GB" sz="1600" i="1" dirty="0" err="1"/>
              <a:t>Serratia</a:t>
            </a:r>
            <a:r>
              <a:rPr lang="en-GB" sz="1600" i="1" dirty="0"/>
              <a:t> </a:t>
            </a:r>
            <a:r>
              <a:rPr lang="en-GB" sz="1600" i="1" dirty="0" err="1"/>
              <a:t>marceseus</a:t>
            </a:r>
            <a:r>
              <a:rPr lang="en-GB" sz="1600" dirty="0" smtClean="0"/>
              <a:t>, </a:t>
            </a:r>
            <a:r>
              <a:rPr lang="en-GB" sz="1600" i="1" dirty="0" err="1"/>
              <a:t>Chromobacterium</a:t>
            </a:r>
            <a:r>
              <a:rPr lang="en-GB" sz="1600" i="1" dirty="0"/>
              <a:t> </a:t>
            </a:r>
            <a:r>
              <a:rPr lang="en-GB" sz="1600" i="1" dirty="0" err="1"/>
              <a:t>violaceum</a:t>
            </a:r>
            <a:endParaRPr lang="en-GB" sz="1600" i="1" dirty="0"/>
          </a:p>
          <a:p>
            <a:endParaRPr lang="en-GB" sz="16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156117"/>
            <a:ext cx="4911079" cy="328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32" y="3513369"/>
            <a:ext cx="403542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49045" y="641360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/>
              <a:t>https://bioplasticsnews.com/2020/01/23/textile-pigments-bacteria/</a:t>
            </a:r>
          </a:p>
        </p:txBody>
      </p:sp>
    </p:spTree>
    <p:extLst>
      <p:ext uri="{BB962C8B-B14F-4D97-AF65-F5344CB8AC3E}">
        <p14:creationId xmlns:p14="http://schemas.microsoft.com/office/powerpoint/2010/main" val="35224378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27016" y="3501008"/>
            <a:ext cx="4572000" cy="366254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sz="1600" b="1" dirty="0"/>
          </a:p>
          <a:p>
            <a:r>
              <a:rPr lang="en-GB" sz="1600" b="1" dirty="0" err="1" smtClean="0"/>
              <a:t>Slizy</a:t>
            </a:r>
            <a:endParaRPr lang="cs-CZ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/>
              <a:t> </a:t>
            </a:r>
            <a:r>
              <a:rPr lang="en-GB" sz="1600" dirty="0" err="1" smtClean="0"/>
              <a:t>polysacharidy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lépe</a:t>
            </a:r>
            <a:r>
              <a:rPr lang="en-GB" sz="1600" dirty="0" smtClean="0"/>
              <a:t> </a:t>
            </a:r>
            <a:r>
              <a:rPr lang="en-GB" sz="1600" dirty="0" err="1"/>
              <a:t>odstranitelné</a:t>
            </a:r>
            <a:r>
              <a:rPr lang="en-GB" sz="1600" dirty="0"/>
              <a:t>, </a:t>
            </a:r>
            <a:r>
              <a:rPr lang="en-GB" sz="1600" dirty="0" err="1"/>
              <a:t>difúzní</a:t>
            </a:r>
            <a:r>
              <a:rPr lang="en-GB" sz="1600" dirty="0"/>
              <a:t>, </a:t>
            </a:r>
            <a:r>
              <a:rPr lang="en-GB" sz="1600" dirty="0" err="1"/>
              <a:t>neorganizované</a:t>
            </a:r>
            <a:endParaRPr lang="en-GB" sz="1600" dirty="0"/>
          </a:p>
          <a:p>
            <a:endParaRPr lang="en-GB" sz="1600" dirty="0"/>
          </a:p>
          <a:p>
            <a:r>
              <a:rPr lang="en-GB" sz="1600" b="1" dirty="0" smtClean="0"/>
              <a:t> </a:t>
            </a:r>
            <a:r>
              <a:rPr lang="cs-CZ" sz="1600" b="1" dirty="0" smtClean="0"/>
              <a:t>Pouzdra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/>
              <a:t> </a:t>
            </a:r>
            <a:r>
              <a:rPr lang="cs-CZ" sz="1600" dirty="0" smtClean="0"/>
              <a:t>k</a:t>
            </a:r>
            <a:r>
              <a:rPr lang="en-GB" sz="1600" dirty="0" err="1" smtClean="0"/>
              <a:t>apsuly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mikro</a:t>
            </a:r>
            <a:r>
              <a:rPr lang="en-GB" sz="1600" dirty="0"/>
              <a:t> a </a:t>
            </a:r>
            <a:r>
              <a:rPr lang="en-GB" sz="1600" dirty="0" err="1"/>
              <a:t>makro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dobře</a:t>
            </a:r>
            <a:r>
              <a:rPr lang="en-GB" sz="1600" dirty="0" smtClean="0"/>
              <a:t> </a:t>
            </a:r>
            <a:r>
              <a:rPr lang="en-GB" sz="1600" dirty="0" err="1"/>
              <a:t>organizované</a:t>
            </a:r>
            <a:r>
              <a:rPr lang="en-GB" sz="1600" dirty="0"/>
              <a:t>, </a:t>
            </a:r>
            <a:r>
              <a:rPr lang="en-GB" sz="1600" dirty="0" err="1"/>
              <a:t>rigidní</a:t>
            </a:r>
            <a:r>
              <a:rPr lang="en-GB" sz="1600" dirty="0"/>
              <a:t>, AMK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cukry</a:t>
            </a:r>
            <a:endParaRPr lang="en-GB" sz="1600" dirty="0"/>
          </a:p>
          <a:p>
            <a:endParaRPr lang="cs-CZ" sz="1600" b="1" dirty="0"/>
          </a:p>
          <a:p>
            <a:r>
              <a:rPr lang="cs-CZ" sz="1600" b="1" dirty="0" err="1" smtClean="0"/>
              <a:t>Glykokalyx</a:t>
            </a:r>
            <a:endParaRPr lang="cs-CZ" sz="1600" b="1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en-GB" dirty="0"/>
          </a:p>
        </p:txBody>
      </p:sp>
      <p:sp>
        <p:nvSpPr>
          <p:cNvPr id="3" name="Obdélník 2"/>
          <p:cNvSpPr/>
          <p:nvPr/>
        </p:nvSpPr>
        <p:spPr>
          <a:xfrm>
            <a:off x="127016" y="946463"/>
            <a:ext cx="57606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600" b="1" dirty="0"/>
          </a:p>
          <a:p>
            <a:r>
              <a:rPr lang="en-GB" sz="1600" dirty="0"/>
              <a:t>• </a:t>
            </a:r>
            <a:r>
              <a:rPr lang="en-GB" sz="1600" dirty="0" err="1"/>
              <a:t>ochrana</a:t>
            </a:r>
            <a:r>
              <a:rPr lang="en-GB" sz="1600" dirty="0"/>
              <a:t> </a:t>
            </a:r>
            <a:r>
              <a:rPr lang="en-GB" sz="1600" dirty="0" err="1"/>
              <a:t>před</a:t>
            </a:r>
            <a:r>
              <a:rPr lang="en-GB" sz="1600" dirty="0"/>
              <a:t> </a:t>
            </a:r>
            <a:r>
              <a:rPr lang="en-GB" sz="1600" dirty="0" err="1" smtClean="0"/>
              <a:t>fagocytózou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/>
              <a:t>• </a:t>
            </a:r>
            <a:r>
              <a:rPr lang="en-GB" sz="1600" dirty="0" err="1"/>
              <a:t>před</a:t>
            </a:r>
            <a:r>
              <a:rPr lang="en-GB" sz="1600" dirty="0"/>
              <a:t> </a:t>
            </a:r>
            <a:r>
              <a:rPr lang="en-GB" sz="1600" dirty="0" err="1" smtClean="0"/>
              <a:t>protilátkami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/>
              <a:t>• </a:t>
            </a:r>
            <a:r>
              <a:rPr lang="en-GB" sz="1600" dirty="0" err="1"/>
              <a:t>před</a:t>
            </a:r>
            <a:r>
              <a:rPr lang="en-GB" sz="1600" dirty="0"/>
              <a:t> </a:t>
            </a:r>
            <a:r>
              <a:rPr lang="en-GB" sz="1600" dirty="0" err="1" smtClean="0"/>
              <a:t>vysycháním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/>
              <a:t>• </a:t>
            </a:r>
            <a:r>
              <a:rPr lang="en-GB" sz="1600" dirty="0" err="1"/>
              <a:t>před</a:t>
            </a:r>
            <a:r>
              <a:rPr lang="en-GB" sz="1600" dirty="0"/>
              <a:t> </a:t>
            </a:r>
            <a:r>
              <a:rPr lang="en-GB" sz="1600" dirty="0" err="1" smtClean="0"/>
              <a:t>detergenty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/>
              <a:t>• </a:t>
            </a:r>
            <a:r>
              <a:rPr lang="en-GB" sz="1600" dirty="0" err="1"/>
              <a:t>vazba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povrch</a:t>
            </a:r>
            <a:r>
              <a:rPr lang="en-GB" sz="1600" dirty="0"/>
              <a:t> </a:t>
            </a:r>
            <a:r>
              <a:rPr lang="en-GB" sz="1600" dirty="0" err="1"/>
              <a:t>předmětů</a:t>
            </a:r>
            <a:r>
              <a:rPr lang="en-GB" sz="1600" dirty="0"/>
              <a:t>, </a:t>
            </a:r>
            <a:r>
              <a:rPr lang="en-GB" sz="1600" dirty="0" err="1" smtClean="0"/>
              <a:t>tvorba</a:t>
            </a:r>
            <a:r>
              <a:rPr lang="cs-CZ" sz="1600" dirty="0"/>
              <a:t> </a:t>
            </a:r>
            <a:r>
              <a:rPr lang="en-GB" sz="1600" dirty="0" err="1" smtClean="0"/>
              <a:t>biofilmu</a:t>
            </a:r>
            <a:endParaRPr lang="en-GB" sz="1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24744"/>
            <a:ext cx="3535363" cy="349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843808" y="116632"/>
            <a:ext cx="345638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/>
              <a:t>Struktury</a:t>
            </a:r>
            <a:r>
              <a:rPr lang="en-GB" sz="2000" b="1" dirty="0"/>
              <a:t> </a:t>
            </a:r>
            <a:r>
              <a:rPr lang="en-GB" sz="2000" b="1" dirty="0" err="1"/>
              <a:t>vně</a:t>
            </a:r>
            <a:r>
              <a:rPr lang="en-GB" sz="2000" b="1" dirty="0"/>
              <a:t> </a:t>
            </a:r>
            <a:r>
              <a:rPr lang="en-GB" sz="2000" b="1" dirty="0" err="1"/>
              <a:t>buněčné</a:t>
            </a:r>
            <a:r>
              <a:rPr lang="en-GB" sz="2000" b="1" dirty="0"/>
              <a:t> </a:t>
            </a:r>
            <a:r>
              <a:rPr lang="en-GB" sz="2000" b="1" dirty="0" err="1"/>
              <a:t>stěny</a:t>
            </a:r>
            <a:endParaRPr lang="cs-CZ" sz="2000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0700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38412" y="51098"/>
            <a:ext cx="735829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600" dirty="0"/>
          </a:p>
          <a:p>
            <a:r>
              <a:rPr lang="en-GB" sz="1600" b="1" dirty="0" err="1" smtClean="0"/>
              <a:t>Sliz</a:t>
            </a:r>
            <a:r>
              <a:rPr lang="en-GB" sz="1600" b="1" dirty="0" smtClean="0"/>
              <a:t> </a:t>
            </a:r>
            <a:endParaRPr lang="cs-CZ" sz="1600" b="1" dirty="0" smtClean="0"/>
          </a:p>
          <a:p>
            <a:endParaRPr lang="cs-CZ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řídký</a:t>
            </a:r>
            <a:r>
              <a:rPr lang="en-GB" sz="1600" dirty="0" smtClean="0"/>
              <a:t> </a:t>
            </a:r>
            <a:r>
              <a:rPr lang="en-GB" sz="1600" b="1" dirty="0" err="1"/>
              <a:t>difúzní</a:t>
            </a:r>
            <a:r>
              <a:rPr lang="en-GB" sz="1600" b="1" dirty="0"/>
              <a:t> </a:t>
            </a:r>
            <a:r>
              <a:rPr lang="en-GB" sz="1600" b="1" dirty="0" err="1"/>
              <a:t>neorganizovaný</a:t>
            </a:r>
            <a:r>
              <a:rPr lang="en-GB" sz="1600" b="1" dirty="0"/>
              <a:t> </a:t>
            </a:r>
            <a:r>
              <a:rPr lang="en-GB" sz="1600" dirty="0" err="1" smtClean="0"/>
              <a:t>materiál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spojuje</a:t>
            </a:r>
            <a:r>
              <a:rPr lang="en-GB" sz="1600" dirty="0" smtClean="0"/>
              <a:t> </a:t>
            </a:r>
            <a:r>
              <a:rPr lang="en-GB" sz="1600" dirty="0" err="1"/>
              <a:t>více</a:t>
            </a:r>
            <a:r>
              <a:rPr lang="en-GB" sz="1600" dirty="0"/>
              <a:t> </a:t>
            </a:r>
            <a:r>
              <a:rPr lang="en-GB" sz="1600" dirty="0" err="1"/>
              <a:t>buněk</a:t>
            </a:r>
            <a:r>
              <a:rPr lang="en-GB" sz="1600" dirty="0"/>
              <a:t>, </a:t>
            </a:r>
            <a:r>
              <a:rPr lang="en-GB" sz="1600" b="1" dirty="0" err="1"/>
              <a:t>snadno</a:t>
            </a:r>
            <a:r>
              <a:rPr lang="en-GB" sz="1600" b="1" dirty="0"/>
              <a:t> </a:t>
            </a:r>
            <a:r>
              <a:rPr lang="en-GB" sz="1600" b="1" dirty="0" err="1"/>
              <a:t>odstranitelný</a:t>
            </a:r>
            <a:r>
              <a:rPr lang="en-GB" sz="1600" dirty="0"/>
              <a:t>, </a:t>
            </a:r>
            <a:r>
              <a:rPr lang="en-GB" sz="1600" dirty="0" err="1" smtClean="0"/>
              <a:t>nejčastěji</a:t>
            </a:r>
            <a:r>
              <a:rPr lang="cs-CZ" sz="1600" dirty="0"/>
              <a:t> </a:t>
            </a:r>
            <a:r>
              <a:rPr lang="en-GB" sz="1600" b="1" dirty="0" err="1" smtClean="0"/>
              <a:t>polysacharid</a:t>
            </a:r>
            <a:endParaRPr lang="cs-CZ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/>
              <a:t>sloužit</a:t>
            </a:r>
            <a:r>
              <a:rPr lang="en-GB" sz="1600" dirty="0"/>
              <a:t> k </a:t>
            </a:r>
            <a:r>
              <a:rPr lang="en-GB" sz="1600" dirty="0" err="1"/>
              <a:t>pohybu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vlhkém</a:t>
            </a:r>
            <a:r>
              <a:rPr lang="en-GB" sz="1600" dirty="0"/>
              <a:t> </a:t>
            </a:r>
            <a:r>
              <a:rPr lang="en-GB" sz="1600" dirty="0" err="1" smtClean="0"/>
              <a:t>prostředí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sliz</a:t>
            </a:r>
            <a:r>
              <a:rPr lang="en-US" sz="1600" dirty="0" smtClean="0"/>
              <a:t> </a:t>
            </a:r>
            <a:r>
              <a:rPr lang="en-US" sz="1600" dirty="0"/>
              <a:t>je </a:t>
            </a:r>
            <a:r>
              <a:rPr lang="en-US" sz="1600" dirty="0" smtClean="0"/>
              <a:t>m</a:t>
            </a:r>
            <a:r>
              <a:rPr lang="cs-CZ" sz="1600" dirty="0" smtClean="0"/>
              <a:t>é</a:t>
            </a:r>
            <a:r>
              <a:rPr lang="en-US" sz="1600" dirty="0" smtClean="0"/>
              <a:t>n</a:t>
            </a:r>
            <a:r>
              <a:rPr lang="cs-CZ" sz="1600" dirty="0" smtClean="0"/>
              <a:t>ě</a:t>
            </a:r>
            <a:r>
              <a:rPr lang="en-US" sz="1600" dirty="0" smtClean="0"/>
              <a:t> </a:t>
            </a:r>
            <a:r>
              <a:rPr lang="en-US" sz="1600" dirty="0" err="1" smtClean="0"/>
              <a:t>organizovan</a:t>
            </a:r>
            <a:r>
              <a:rPr lang="cs-CZ" sz="1600" dirty="0" smtClean="0"/>
              <a:t>ý</a:t>
            </a:r>
            <a:r>
              <a:rPr lang="en-US" sz="1600" dirty="0" smtClean="0"/>
              <a:t> </a:t>
            </a:r>
            <a:r>
              <a:rPr lang="en-US" sz="1600" dirty="0"/>
              <a:t>a </a:t>
            </a:r>
            <a:r>
              <a:rPr lang="en-US" sz="1600" dirty="0" smtClean="0"/>
              <a:t>m</a:t>
            </a:r>
            <a:r>
              <a:rPr lang="cs-CZ" sz="1600" dirty="0" smtClean="0"/>
              <a:t>é</a:t>
            </a:r>
            <a:r>
              <a:rPr lang="en-US" sz="1600" dirty="0" smtClean="0"/>
              <a:t>n</a:t>
            </a:r>
            <a:r>
              <a:rPr lang="cs-CZ" sz="1600" dirty="0" smtClean="0"/>
              <a:t>ě</a:t>
            </a:r>
            <a:r>
              <a:rPr lang="en-US" sz="1600" dirty="0" smtClean="0"/>
              <a:t> p</a:t>
            </a:r>
            <a:r>
              <a:rPr lang="cs-CZ" sz="1600" dirty="0" smtClean="0"/>
              <a:t>ř</a:t>
            </a:r>
            <a:r>
              <a:rPr lang="en-US" sz="1600" dirty="0" err="1" smtClean="0"/>
              <a:t>imknut</a:t>
            </a:r>
            <a:r>
              <a:rPr lang="cs-CZ" sz="1600" dirty="0" smtClean="0"/>
              <a:t>ý</a:t>
            </a:r>
            <a:r>
              <a:rPr lang="en-US" sz="1600" dirty="0" smtClean="0"/>
              <a:t> </a:t>
            </a:r>
            <a:r>
              <a:rPr lang="en-US" sz="1600" dirty="0"/>
              <a:t>k BS, </a:t>
            </a:r>
            <a:r>
              <a:rPr lang="en-US" sz="1600" dirty="0" smtClean="0"/>
              <a:t>ne</a:t>
            </a:r>
            <a:r>
              <a:rPr lang="cs-CZ" sz="1600" dirty="0" smtClean="0"/>
              <a:t>ž</a:t>
            </a:r>
            <a:r>
              <a:rPr lang="en-US" sz="1600" dirty="0" smtClean="0"/>
              <a:t> </a:t>
            </a:r>
            <a:r>
              <a:rPr lang="en-US" sz="1600" dirty="0" err="1"/>
              <a:t>kapsula</a:t>
            </a:r>
            <a:endParaRPr lang="en-GB" sz="1600" dirty="0"/>
          </a:p>
          <a:p>
            <a:pPr marL="285750" indent="-285750">
              <a:buFontTx/>
              <a:buChar char="-"/>
            </a:pPr>
            <a:endParaRPr lang="en-GB" sz="1600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708920"/>
            <a:ext cx="3816424" cy="3801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85580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377077"/>
            <a:ext cx="8640960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err="1" smtClean="0"/>
              <a:t>Kapsula</a:t>
            </a:r>
            <a:r>
              <a:rPr lang="en-GB" sz="1600" b="1" dirty="0" smtClean="0"/>
              <a:t> – </a:t>
            </a:r>
            <a:r>
              <a:rPr lang="en-GB" sz="1600" b="1" dirty="0" smtClean="0"/>
              <a:t>virulence</a:t>
            </a:r>
            <a:endParaRPr lang="cs-CZ" sz="1600" b="1" dirty="0" smtClean="0"/>
          </a:p>
          <a:p>
            <a:endParaRPr lang="cs-CZ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pouzdra</a:t>
            </a:r>
            <a:r>
              <a:rPr lang="en-US" sz="1600" dirty="0"/>
              <a:t> </a:t>
            </a:r>
            <a:r>
              <a:rPr lang="en-US" sz="1600" dirty="0" smtClean="0"/>
              <a:t>d</a:t>
            </a:r>
            <a:r>
              <a:rPr lang="cs-CZ" sz="1600" dirty="0" err="1" smtClean="0"/>
              <a:t>ěl</a:t>
            </a:r>
            <a:r>
              <a:rPr lang="cs-CZ" sz="1600" dirty="0" err="1"/>
              <a:t>í</a:t>
            </a:r>
            <a:r>
              <a:rPr lang="en-US" sz="1600" dirty="0" smtClean="0"/>
              <a:t>me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makrokapsuly</a:t>
            </a:r>
            <a:r>
              <a:rPr lang="en-US" sz="1600" dirty="0"/>
              <a:t> a </a:t>
            </a:r>
            <a:r>
              <a:rPr lang="en-US" sz="1600" dirty="0" err="1" smtClean="0"/>
              <a:t>mikrokapsuly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MIKRO </a:t>
            </a:r>
            <a:r>
              <a:rPr lang="en-US" sz="1600" dirty="0"/>
              <a:t>- </a:t>
            </a:r>
            <a:r>
              <a:rPr lang="en-US" sz="1600" dirty="0" err="1"/>
              <a:t>jsou</a:t>
            </a:r>
            <a:r>
              <a:rPr lang="en-US" sz="1600" dirty="0"/>
              <a:t> z </a:t>
            </a:r>
            <a:r>
              <a:rPr lang="en-US" sz="1600" dirty="0" smtClean="0"/>
              <a:t>b</a:t>
            </a:r>
            <a:r>
              <a:rPr lang="cs-CZ" sz="1600" dirty="0" smtClean="0"/>
              <a:t>í</a:t>
            </a:r>
            <a:r>
              <a:rPr lang="en-US" sz="1600" dirty="0" err="1" smtClean="0"/>
              <a:t>lkovin</a:t>
            </a:r>
            <a:r>
              <a:rPr lang="en-US" sz="1600" dirty="0"/>
              <a:t>, </a:t>
            </a:r>
            <a:r>
              <a:rPr lang="en-US" sz="1600" dirty="0" err="1" smtClean="0"/>
              <a:t>polysacharid</a:t>
            </a:r>
            <a:r>
              <a:rPr lang="cs-CZ" sz="1600" dirty="0" smtClean="0"/>
              <a:t>ů</a:t>
            </a:r>
            <a:r>
              <a:rPr lang="en-US" sz="1600" dirty="0" smtClean="0"/>
              <a:t> </a:t>
            </a:r>
            <a:r>
              <a:rPr lang="en-US" sz="1600" dirty="0"/>
              <a:t>a </a:t>
            </a:r>
            <a:r>
              <a:rPr lang="en-US" sz="1600" dirty="0" err="1" smtClean="0"/>
              <a:t>lipidů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MAKRO-</a:t>
            </a:r>
            <a:r>
              <a:rPr lang="cs-CZ" sz="1600" dirty="0" smtClean="0"/>
              <a:t> </a:t>
            </a:r>
            <a:r>
              <a:rPr lang="en-US" sz="1600" dirty="0" smtClean="0"/>
              <a:t>z </a:t>
            </a:r>
            <a:r>
              <a:rPr lang="en-US" sz="1600" dirty="0" err="1" smtClean="0"/>
              <a:t>polysacharidů</a:t>
            </a:r>
            <a:r>
              <a:rPr lang="cs-CZ" sz="1600" dirty="0" smtClean="0"/>
              <a:t> </a:t>
            </a:r>
            <a:r>
              <a:rPr lang="en-US" sz="1600" dirty="0" smtClean="0"/>
              <a:t>(</a:t>
            </a:r>
            <a:r>
              <a:rPr lang="en-US" sz="1600" dirty="0" err="1"/>
              <a:t>streptococus</a:t>
            </a:r>
            <a:r>
              <a:rPr lang="en-US" sz="1600" dirty="0"/>
              <a:t>), </a:t>
            </a:r>
            <a:r>
              <a:rPr lang="en-US" sz="1600" dirty="0" err="1" smtClean="0"/>
              <a:t>bílkovin</a:t>
            </a:r>
            <a:r>
              <a:rPr lang="cs-CZ" sz="1600" dirty="0" smtClean="0"/>
              <a:t> </a:t>
            </a:r>
            <a:r>
              <a:rPr lang="en-US" sz="1600" dirty="0" smtClean="0"/>
              <a:t>(</a:t>
            </a:r>
            <a:r>
              <a:rPr lang="en-US" sz="1600" dirty="0" err="1"/>
              <a:t>bacilus</a:t>
            </a:r>
            <a:r>
              <a:rPr lang="en-US" sz="1600" dirty="0"/>
              <a:t>), </a:t>
            </a:r>
            <a:r>
              <a:rPr lang="en-US" sz="1600" dirty="0" err="1"/>
              <a:t>celulosa</a:t>
            </a:r>
            <a:r>
              <a:rPr lang="en-US" sz="1600" dirty="0"/>
              <a:t>.... </a:t>
            </a:r>
            <a:r>
              <a:rPr lang="en-US" sz="1600" dirty="0" err="1"/>
              <a:t>makrokapsula</a:t>
            </a:r>
            <a:r>
              <a:rPr lang="en-US" sz="1600" dirty="0"/>
              <a:t> </a:t>
            </a:r>
            <a:r>
              <a:rPr lang="en-US" sz="1600" dirty="0" smtClean="0"/>
              <a:t>b</a:t>
            </a:r>
            <a:r>
              <a:rPr lang="cs-CZ" sz="1600" dirty="0" smtClean="0"/>
              <a:t>ý</a:t>
            </a:r>
            <a:r>
              <a:rPr lang="en-US" sz="1600" dirty="0" smtClean="0"/>
              <a:t>v</a:t>
            </a:r>
            <a:r>
              <a:rPr lang="cs-CZ" sz="1600" dirty="0" smtClean="0"/>
              <a:t>á</a:t>
            </a:r>
            <a:r>
              <a:rPr lang="en-US" sz="1600" dirty="0" smtClean="0"/>
              <a:t> </a:t>
            </a:r>
            <a:r>
              <a:rPr lang="en-US" sz="1600" dirty="0" err="1"/>
              <a:t>až</a:t>
            </a:r>
            <a:r>
              <a:rPr lang="en-US" sz="1600" dirty="0"/>
              <a:t> 2x </a:t>
            </a:r>
            <a:r>
              <a:rPr lang="en-US" sz="1600" dirty="0" err="1" smtClean="0"/>
              <a:t>tlus</a:t>
            </a:r>
            <a:r>
              <a:rPr lang="cs-CZ" sz="1600" dirty="0" err="1" smtClean="0"/>
              <a:t>tčí</a:t>
            </a:r>
            <a:r>
              <a:rPr lang="en-US" sz="1600" dirty="0" smtClean="0"/>
              <a:t> </a:t>
            </a:r>
            <a:r>
              <a:rPr lang="en-US" sz="1600" dirty="0" err="1"/>
              <a:t>nez</a:t>
            </a:r>
            <a:r>
              <a:rPr lang="en-US" sz="1600" dirty="0"/>
              <a:t> </a:t>
            </a:r>
            <a:r>
              <a:rPr lang="en-US" sz="1600" dirty="0" err="1" smtClean="0"/>
              <a:t>samotn</a:t>
            </a:r>
            <a:r>
              <a:rPr lang="cs-CZ" sz="1600" dirty="0" smtClean="0"/>
              <a:t>á</a:t>
            </a:r>
            <a:r>
              <a:rPr lang="en-US" sz="1600" dirty="0" smtClean="0"/>
              <a:t> </a:t>
            </a:r>
            <a:r>
              <a:rPr lang="en-US" sz="1600" dirty="0" err="1" smtClean="0"/>
              <a:t>bunka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v</a:t>
            </a:r>
            <a:r>
              <a:rPr lang="cs-CZ" sz="1600" dirty="0" smtClean="0"/>
              <a:t>ž</a:t>
            </a:r>
            <a:r>
              <a:rPr lang="en-US" sz="1600" dirty="0" err="1" smtClean="0"/>
              <a:t>dy</a:t>
            </a:r>
            <a:r>
              <a:rPr lang="en-US" sz="1600" dirty="0" smtClean="0"/>
              <a:t> p</a:t>
            </a:r>
            <a:r>
              <a:rPr lang="cs-CZ" sz="1600" dirty="0" smtClean="0"/>
              <a:t>ř</a:t>
            </a:r>
            <a:r>
              <a:rPr lang="en-US" sz="1600" dirty="0" err="1" smtClean="0"/>
              <a:t>evl</a:t>
            </a:r>
            <a:r>
              <a:rPr lang="cs-CZ" sz="1600" dirty="0" smtClean="0"/>
              <a:t>á</a:t>
            </a:r>
            <a:r>
              <a:rPr lang="en-US" sz="1600" dirty="0" smtClean="0"/>
              <a:t>d</a:t>
            </a:r>
            <a:r>
              <a:rPr lang="cs-CZ" sz="1600" dirty="0" smtClean="0"/>
              <a:t>á</a:t>
            </a:r>
            <a:r>
              <a:rPr lang="en-US" sz="1600" dirty="0" smtClean="0"/>
              <a:t> </a:t>
            </a:r>
            <a:r>
              <a:rPr lang="en-US" sz="1600" dirty="0" err="1" smtClean="0"/>
              <a:t>bu</a:t>
            </a:r>
            <a:r>
              <a:rPr lang="cs-CZ" sz="1600" dirty="0" smtClean="0"/>
              <a:t>ď</a:t>
            </a:r>
            <a:r>
              <a:rPr lang="en-US" sz="1600" dirty="0" smtClean="0"/>
              <a:t> b</a:t>
            </a:r>
            <a:r>
              <a:rPr lang="cs-CZ" sz="1600" dirty="0" smtClean="0"/>
              <a:t>í</a:t>
            </a:r>
            <a:r>
              <a:rPr lang="en-US" sz="1600" dirty="0" err="1" smtClean="0"/>
              <a:t>lkovina</a:t>
            </a:r>
            <a:r>
              <a:rPr lang="en-US" sz="1600" dirty="0" smtClean="0"/>
              <a:t> </a:t>
            </a:r>
            <a:r>
              <a:rPr lang="en-US" sz="1600" dirty="0" err="1"/>
              <a:t>nebo</a:t>
            </a:r>
            <a:r>
              <a:rPr lang="en-US" sz="1600" dirty="0"/>
              <a:t> </a:t>
            </a:r>
            <a:r>
              <a:rPr lang="en-US" sz="1600" dirty="0" err="1"/>
              <a:t>polysacharid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/>
              <a:t>j</a:t>
            </a:r>
            <a:r>
              <a:rPr lang="en-GB" sz="1600" dirty="0" err="1" smtClean="0"/>
              <a:t>eden</a:t>
            </a:r>
            <a:r>
              <a:rPr lang="en-GB" sz="1600" dirty="0" smtClean="0"/>
              <a:t> </a:t>
            </a:r>
            <a:r>
              <a:rPr lang="en-GB" sz="1600" dirty="0" err="1"/>
              <a:t>druh</a:t>
            </a:r>
            <a:r>
              <a:rPr lang="en-GB" sz="1600" dirty="0"/>
              <a:t> </a:t>
            </a:r>
            <a:r>
              <a:rPr lang="en-GB" sz="1600" dirty="0" err="1"/>
              <a:t>až</a:t>
            </a:r>
            <a:r>
              <a:rPr lang="en-GB" sz="1600" dirty="0"/>
              <a:t> 60 </a:t>
            </a:r>
            <a:r>
              <a:rPr lang="en-GB" sz="1600" dirty="0" err="1" smtClean="0"/>
              <a:t>druhů</a:t>
            </a:r>
            <a:r>
              <a:rPr lang="cs-CZ" sz="1600" dirty="0" smtClean="0"/>
              <a:t> </a:t>
            </a:r>
            <a:r>
              <a:rPr lang="en-GB" sz="1600" dirty="0" err="1" smtClean="0"/>
              <a:t>kapsulových</a:t>
            </a:r>
            <a:r>
              <a:rPr lang="en-GB" sz="1600" dirty="0" smtClean="0"/>
              <a:t> </a:t>
            </a:r>
            <a:r>
              <a:rPr lang="en-GB" sz="1600" dirty="0" err="1"/>
              <a:t>antigenů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/>
              <a:t>t</a:t>
            </a:r>
            <a:r>
              <a:rPr lang="en-GB" sz="1600" dirty="0" err="1" smtClean="0"/>
              <a:t>vorba</a:t>
            </a:r>
            <a:r>
              <a:rPr lang="en-GB" sz="1600" dirty="0" smtClean="0"/>
              <a:t> </a:t>
            </a:r>
            <a:r>
              <a:rPr lang="en-GB" sz="1600" dirty="0" err="1"/>
              <a:t>pouzdra</a:t>
            </a:r>
            <a:r>
              <a:rPr lang="en-GB" sz="1600" dirty="0"/>
              <a:t> </a:t>
            </a:r>
            <a:r>
              <a:rPr lang="en-GB" sz="1600" dirty="0" err="1" smtClean="0"/>
              <a:t>ovlivněna</a:t>
            </a:r>
            <a:r>
              <a:rPr lang="cs-CZ" sz="1600" dirty="0" smtClean="0"/>
              <a:t> </a:t>
            </a:r>
            <a:r>
              <a:rPr lang="en-GB" sz="1600" dirty="0" err="1" smtClean="0"/>
              <a:t>složením</a:t>
            </a:r>
            <a:r>
              <a:rPr lang="en-GB" sz="1600" dirty="0" smtClean="0"/>
              <a:t> </a:t>
            </a:r>
            <a:r>
              <a:rPr lang="en-GB" sz="1600" dirty="0"/>
              <a:t>media, </a:t>
            </a:r>
            <a:r>
              <a:rPr lang="en-GB" sz="1600" dirty="0" err="1" smtClean="0"/>
              <a:t>prostředím</a:t>
            </a:r>
            <a:r>
              <a:rPr lang="cs-CZ" sz="1600" dirty="0" smtClean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 </a:t>
            </a:r>
            <a:r>
              <a:rPr lang="cs-CZ" sz="1600" dirty="0"/>
              <a:t>kapsula způsobovat virulenci (</a:t>
            </a:r>
            <a:r>
              <a:rPr lang="cs-CZ" sz="1600" dirty="0" err="1"/>
              <a:t>patogeničnost</a:t>
            </a:r>
            <a:r>
              <a:rPr lang="cs-CZ" sz="1600" dirty="0"/>
              <a:t>) bakterií, </a:t>
            </a:r>
            <a:r>
              <a:rPr lang="cs-CZ" sz="1600" dirty="0" smtClean="0"/>
              <a:t>např. </a:t>
            </a:r>
            <a:r>
              <a:rPr lang="cs-CZ" sz="1600" i="1" dirty="0" err="1" smtClean="0"/>
              <a:t>E.coli</a:t>
            </a:r>
            <a:r>
              <a:rPr lang="cs-CZ" sz="1600" dirty="0"/>
              <a:t>,</a:t>
            </a:r>
            <a:r>
              <a:rPr lang="cs-CZ" sz="1600" dirty="0" smtClean="0"/>
              <a:t> </a:t>
            </a:r>
            <a:r>
              <a:rPr lang="cs-CZ" sz="1600" i="1" dirty="0" err="1"/>
              <a:t>Streptococcus</a:t>
            </a:r>
            <a:r>
              <a:rPr lang="cs-CZ" sz="1600" i="1" dirty="0"/>
              <a:t> </a:t>
            </a:r>
            <a:r>
              <a:rPr lang="cs-CZ" sz="1600" i="1" dirty="0" err="1" smtClean="0"/>
              <a:t>pneumoniae</a:t>
            </a:r>
            <a:endParaRPr lang="en-GB" sz="1600" dirty="0"/>
          </a:p>
          <a:p>
            <a:endParaRPr lang="cs-CZ" sz="1600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/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/>
          </a:p>
          <a:p>
            <a:endParaRPr lang="cs-CZ" b="1" dirty="0" smtClean="0"/>
          </a:p>
          <a:p>
            <a:endParaRPr lang="cs-CZ" sz="1200" b="1" dirty="0" smtClean="0"/>
          </a:p>
          <a:p>
            <a:r>
              <a:rPr lang="en-GB" sz="1200" b="1" dirty="0" err="1" smtClean="0"/>
              <a:t>Negativní</a:t>
            </a:r>
            <a:r>
              <a:rPr lang="en-GB" sz="1200" b="1" dirty="0" smtClean="0"/>
              <a:t> </a:t>
            </a:r>
            <a:r>
              <a:rPr lang="en-GB" sz="1200" b="1" dirty="0" err="1"/>
              <a:t>barvení</a:t>
            </a:r>
            <a:r>
              <a:rPr lang="en-GB" sz="1200" b="1" dirty="0"/>
              <a:t> - </a:t>
            </a:r>
            <a:r>
              <a:rPr lang="en-GB" sz="1200" b="1" i="1" dirty="0"/>
              <a:t>Streptococcus pyogenes</a:t>
            </a:r>
          </a:p>
          <a:p>
            <a:r>
              <a:rPr lang="en-GB" sz="1200" b="1" dirty="0"/>
              <a:t>TEM (28,000X)</a:t>
            </a:r>
          </a:p>
          <a:p>
            <a:endParaRPr lang="en-GB" b="1" dirty="0" smtClean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501009"/>
            <a:ext cx="3136211" cy="251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335822"/>
            <a:ext cx="2384555" cy="1786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70284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9512" y="476672"/>
            <a:ext cx="763284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err="1" smtClean="0"/>
              <a:t>Glykokalyx</a:t>
            </a:r>
            <a:endParaRPr lang="cs-CZ" sz="1600" b="1" dirty="0" smtClean="0"/>
          </a:p>
          <a:p>
            <a:endParaRPr lang="en-GB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en-GB" sz="1600" dirty="0" err="1" smtClean="0"/>
              <a:t>netvoří</a:t>
            </a:r>
            <a:r>
              <a:rPr lang="en-GB" sz="1600" dirty="0" smtClean="0"/>
              <a:t> se v </a:t>
            </a:r>
            <a:r>
              <a:rPr lang="en-GB" sz="1600" dirty="0" err="1" smtClean="0"/>
              <a:t>laboratorních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podmínkách</a:t>
            </a:r>
            <a:r>
              <a:rPr lang="en-GB" sz="1600" dirty="0" smtClean="0"/>
              <a:t>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dostatku</a:t>
            </a:r>
            <a:r>
              <a:rPr lang="en-GB" sz="1600" dirty="0" smtClean="0"/>
              <a:t> </a:t>
            </a:r>
            <a:r>
              <a:rPr lang="en-GB" sz="1600" dirty="0" err="1" smtClean="0"/>
              <a:t>živin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err="1" smtClean="0"/>
              <a:t>síťovina</a:t>
            </a:r>
            <a:r>
              <a:rPr lang="en-GB" sz="1600" b="1" dirty="0" smtClean="0"/>
              <a:t> z </a:t>
            </a:r>
            <a:r>
              <a:rPr lang="en-GB" sz="1600" b="1" dirty="0" err="1" smtClean="0"/>
              <a:t>vláken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polysacharidů</a:t>
            </a:r>
            <a:r>
              <a:rPr lang="en-GB" sz="1600" b="1" dirty="0" smtClean="0"/>
              <a:t> a </a:t>
            </a:r>
            <a:r>
              <a:rPr lang="en-GB" sz="1600" b="1" dirty="0" err="1" smtClean="0"/>
              <a:t>glykoproteinů</a:t>
            </a:r>
            <a:endParaRPr lang="en-GB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en-GB" sz="1600" dirty="0" err="1" smtClean="0"/>
              <a:t>umožňuje</a:t>
            </a:r>
            <a:r>
              <a:rPr lang="en-GB" sz="1600" dirty="0" smtClean="0"/>
              <a:t> </a:t>
            </a:r>
            <a:r>
              <a:rPr lang="en-GB" sz="1600" dirty="0" err="1" smtClean="0"/>
              <a:t>adherenci</a:t>
            </a:r>
            <a:r>
              <a:rPr lang="en-GB" sz="1600" dirty="0" smtClean="0"/>
              <a:t>, </a:t>
            </a:r>
            <a:r>
              <a:rPr lang="en-GB" sz="1600" dirty="0" err="1" smtClean="0"/>
              <a:t>která</a:t>
            </a:r>
            <a:r>
              <a:rPr lang="en-GB" sz="1600" dirty="0" smtClean="0"/>
              <a:t> je </a:t>
            </a:r>
            <a:r>
              <a:rPr lang="en-GB" sz="1600" dirty="0" err="1" smtClean="0"/>
              <a:t>málo</a:t>
            </a:r>
            <a:r>
              <a:rPr lang="en-GB" sz="1600" dirty="0" smtClean="0"/>
              <a:t> </a:t>
            </a:r>
            <a:r>
              <a:rPr lang="en-GB" sz="1600" dirty="0" err="1" smtClean="0"/>
              <a:t>až</a:t>
            </a:r>
            <a:r>
              <a:rPr lang="en-GB" sz="1600" dirty="0" smtClean="0"/>
              <a:t> </a:t>
            </a:r>
            <a:r>
              <a:rPr lang="en-GB" sz="1600" dirty="0" err="1" smtClean="0"/>
              <a:t>vysoce</a:t>
            </a:r>
            <a:r>
              <a:rPr lang="en-GB" sz="1600" dirty="0" smtClean="0"/>
              <a:t> </a:t>
            </a:r>
            <a:r>
              <a:rPr lang="en-GB" sz="1600" dirty="0" err="1" smtClean="0"/>
              <a:t>specifická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cs-CZ" sz="1600" dirty="0" err="1"/>
              <a:t>k</a:t>
            </a:r>
            <a:r>
              <a:rPr lang="en-GB" sz="1600" dirty="0" err="1" smtClean="0"/>
              <a:t>ationty</a:t>
            </a:r>
            <a:r>
              <a:rPr lang="en-GB" sz="1600" dirty="0" smtClean="0"/>
              <a:t> </a:t>
            </a:r>
            <a:r>
              <a:rPr lang="en-GB" sz="1600" dirty="0" err="1" smtClean="0"/>
              <a:t>umožňují</a:t>
            </a:r>
            <a:r>
              <a:rPr lang="en-GB" sz="1600" dirty="0" smtClean="0"/>
              <a:t> </a:t>
            </a:r>
            <a:r>
              <a:rPr lang="en-GB" sz="1600" dirty="0" err="1" smtClean="0"/>
              <a:t>spojení</a:t>
            </a:r>
            <a:r>
              <a:rPr lang="en-GB" sz="1600" dirty="0" smtClean="0"/>
              <a:t> </a:t>
            </a:r>
            <a:r>
              <a:rPr lang="en-GB" sz="1600" dirty="0" err="1" smtClean="0"/>
              <a:t>stejně</a:t>
            </a:r>
            <a:r>
              <a:rPr lang="en-GB" sz="1600" dirty="0" smtClean="0"/>
              <a:t> </a:t>
            </a:r>
            <a:r>
              <a:rPr lang="en-GB" sz="1600" dirty="0" err="1" smtClean="0"/>
              <a:t>nabitých</a:t>
            </a:r>
            <a:r>
              <a:rPr lang="en-GB" sz="1600" dirty="0" smtClean="0"/>
              <a:t> </a:t>
            </a:r>
            <a:r>
              <a:rPr lang="en-GB" sz="1600" dirty="0" err="1" smtClean="0"/>
              <a:t>buněk</a:t>
            </a:r>
            <a:r>
              <a:rPr lang="en-GB" sz="1600" dirty="0" smtClean="0"/>
              <a:t> a</a:t>
            </a:r>
            <a:r>
              <a:rPr lang="cs-CZ" sz="1600" dirty="0" smtClean="0"/>
              <a:t> </a:t>
            </a:r>
            <a:r>
              <a:rPr lang="en-GB" sz="1600" dirty="0" err="1" smtClean="0"/>
              <a:t>povrchů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kdyz</a:t>
            </a:r>
            <a:r>
              <a:rPr lang="en-US" sz="1600" dirty="0"/>
              <a:t> </a:t>
            </a:r>
            <a:r>
              <a:rPr lang="en-US" sz="1600" dirty="0" err="1" smtClean="0"/>
              <a:t>maj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bakterie</a:t>
            </a:r>
            <a:r>
              <a:rPr lang="en-US" sz="1600" dirty="0"/>
              <a:t> dost </a:t>
            </a:r>
            <a:r>
              <a:rPr lang="cs-CZ" sz="1600" dirty="0" err="1" smtClean="0"/>
              <a:t>ž</a:t>
            </a:r>
            <a:r>
              <a:rPr lang="en-US" sz="1600" dirty="0" err="1" smtClean="0"/>
              <a:t>ivin</a:t>
            </a:r>
            <a:r>
              <a:rPr lang="en-US" sz="1600" dirty="0"/>
              <a:t>, </a:t>
            </a:r>
            <a:r>
              <a:rPr lang="en-US" sz="1600" dirty="0" err="1"/>
              <a:t>glykokalyx</a:t>
            </a:r>
            <a:r>
              <a:rPr lang="en-US" sz="1600" dirty="0"/>
              <a:t> se </a:t>
            </a:r>
            <a:r>
              <a:rPr lang="en-US" sz="1600" dirty="0" err="1" smtClean="0"/>
              <a:t>nevytvo</a:t>
            </a:r>
            <a:r>
              <a:rPr lang="cs-CZ" sz="1600" dirty="0" smtClean="0"/>
              <a:t>ří</a:t>
            </a:r>
            <a:endParaRPr lang="en-US" sz="1600" dirty="0"/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adherence -&gt; </a:t>
            </a:r>
            <a:r>
              <a:rPr lang="en-US" sz="1600" dirty="0" smtClean="0"/>
              <a:t>m</a:t>
            </a:r>
            <a:r>
              <a:rPr lang="cs-CZ" sz="1600" dirty="0" smtClean="0"/>
              <a:t>á</a:t>
            </a:r>
            <a:r>
              <a:rPr lang="en-US" sz="1600" dirty="0" smtClean="0"/>
              <a:t>lo </a:t>
            </a:r>
            <a:r>
              <a:rPr lang="en-US" sz="1600" dirty="0" err="1" smtClean="0"/>
              <a:t>specifick</a:t>
            </a:r>
            <a:r>
              <a:rPr lang="cs-CZ" sz="1600" dirty="0" smtClean="0"/>
              <a:t>á</a:t>
            </a:r>
            <a:r>
              <a:rPr lang="en-US" sz="1600" dirty="0" smtClean="0"/>
              <a:t> </a:t>
            </a:r>
            <a:r>
              <a:rPr lang="en-US" sz="1600" dirty="0"/>
              <a:t>(</a:t>
            </a:r>
            <a:r>
              <a:rPr lang="en-US" sz="1600" dirty="0" smtClean="0"/>
              <a:t>t</a:t>
            </a:r>
            <a:r>
              <a:rPr lang="cs-CZ" sz="1600" dirty="0" smtClean="0"/>
              <a:t>ř</a:t>
            </a:r>
            <a:r>
              <a:rPr lang="en-US" sz="1600" dirty="0" err="1" smtClean="0"/>
              <a:t>eba</a:t>
            </a:r>
            <a:r>
              <a:rPr lang="en-US" sz="1600" dirty="0" smtClean="0"/>
              <a:t> p</a:t>
            </a:r>
            <a:r>
              <a:rPr lang="cs-CZ" sz="1600" dirty="0" smtClean="0"/>
              <a:t>ř</a:t>
            </a:r>
            <a:r>
              <a:rPr lang="en-US" sz="1600" dirty="0" err="1" smtClean="0"/>
              <a:t>ilnavost</a:t>
            </a:r>
            <a:r>
              <a:rPr lang="en-US" sz="1600" dirty="0" smtClean="0"/>
              <a:t> </a:t>
            </a:r>
            <a:r>
              <a:rPr lang="en-US" sz="1600" dirty="0"/>
              <a:t>k </a:t>
            </a:r>
            <a:r>
              <a:rPr lang="en-US" sz="1600" dirty="0" err="1" smtClean="0"/>
              <a:t>zub</a:t>
            </a:r>
            <a:r>
              <a:rPr lang="cs-CZ" sz="1600" dirty="0" smtClean="0"/>
              <a:t>ů</a:t>
            </a:r>
            <a:r>
              <a:rPr lang="en-US" sz="1600" dirty="0" smtClean="0"/>
              <a:t>m</a:t>
            </a:r>
            <a:r>
              <a:rPr lang="cs-CZ" sz="1600" dirty="0" smtClean="0"/>
              <a:t>)</a:t>
            </a:r>
            <a:r>
              <a:rPr lang="en-US" sz="1600" dirty="0" smtClean="0"/>
              <a:t> </a:t>
            </a:r>
            <a:r>
              <a:rPr lang="cs-CZ" sz="1600" dirty="0" smtClean="0"/>
              <a:t>i </a:t>
            </a:r>
            <a:r>
              <a:rPr lang="en-US" sz="1600" dirty="0" err="1" smtClean="0"/>
              <a:t>hodn</a:t>
            </a:r>
            <a:r>
              <a:rPr lang="cs-CZ" sz="1600" dirty="0" smtClean="0"/>
              <a:t>ě</a:t>
            </a:r>
            <a:r>
              <a:rPr lang="en-US" sz="1600" dirty="0" smtClean="0"/>
              <a:t> </a:t>
            </a:r>
            <a:r>
              <a:rPr lang="en-US" sz="1600" dirty="0" err="1" smtClean="0"/>
              <a:t>specifick</a:t>
            </a:r>
            <a:r>
              <a:rPr lang="cs-CZ" sz="1600" dirty="0" smtClean="0"/>
              <a:t>á</a:t>
            </a:r>
          </a:p>
          <a:p>
            <a:r>
              <a:rPr lang="cs-CZ" sz="1600" dirty="0"/>
              <a:t> </a:t>
            </a:r>
            <a:r>
              <a:rPr lang="cs-CZ" sz="1600" dirty="0" smtClean="0"/>
              <a:t>      </a:t>
            </a:r>
            <a:r>
              <a:rPr lang="en-US" sz="1600" dirty="0" smtClean="0"/>
              <a:t>(nap</a:t>
            </a:r>
            <a:r>
              <a:rPr lang="cs-CZ" sz="1600" dirty="0" smtClean="0"/>
              <a:t>ř.</a:t>
            </a:r>
            <a:r>
              <a:rPr lang="en-US" sz="1600" dirty="0" smtClean="0"/>
              <a:t> </a:t>
            </a:r>
            <a:r>
              <a:rPr lang="en-US" sz="1600" dirty="0"/>
              <a:t>v </a:t>
            </a:r>
            <a:r>
              <a:rPr lang="en-US" sz="1600" dirty="0" err="1" smtClean="0"/>
              <a:t>mo</a:t>
            </a:r>
            <a:r>
              <a:rPr lang="cs-CZ" sz="1600" dirty="0" smtClean="0"/>
              <a:t>č</a:t>
            </a:r>
            <a:r>
              <a:rPr lang="en-US" sz="1600" dirty="0" err="1" smtClean="0"/>
              <a:t>ov</a:t>
            </a:r>
            <a:r>
              <a:rPr lang="cs-CZ" sz="1600" dirty="0" smtClean="0"/>
              <a:t>é</a:t>
            </a:r>
            <a:r>
              <a:rPr lang="en-US" sz="1600" dirty="0" smtClean="0"/>
              <a:t> </a:t>
            </a:r>
            <a:r>
              <a:rPr lang="en-US" sz="1600" dirty="0" err="1"/>
              <a:t>trubici</a:t>
            </a:r>
            <a:r>
              <a:rPr lang="en-US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717032"/>
            <a:ext cx="3641936" cy="2622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60202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2928" y="260648"/>
            <a:ext cx="8129472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err="1" smtClean="0"/>
              <a:t>Pochvy</a:t>
            </a:r>
            <a:endParaRPr lang="cs-CZ" sz="1600" b="1" dirty="0" smtClean="0"/>
          </a:p>
          <a:p>
            <a:endParaRPr lang="en-GB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en-GB" sz="1600" dirty="0" err="1" smtClean="0"/>
              <a:t>výhradně</a:t>
            </a:r>
            <a:r>
              <a:rPr lang="en-GB" sz="1600" dirty="0" smtClean="0"/>
              <a:t> z </a:t>
            </a:r>
            <a:r>
              <a:rPr lang="en-GB" sz="1600" dirty="0" err="1" smtClean="0"/>
              <a:t>polysacharidů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dirty="0" err="1" smtClean="0"/>
              <a:t>rozd</a:t>
            </a:r>
            <a:r>
              <a:rPr lang="cs-CZ" sz="1600" dirty="0" err="1" smtClean="0"/>
              <a:t>íl</a:t>
            </a:r>
            <a:r>
              <a:rPr lang="en-GB" sz="1600" dirty="0" smtClean="0"/>
              <a:t> </a:t>
            </a:r>
            <a:r>
              <a:rPr lang="en-GB" sz="1600" dirty="0"/>
              <a:t>od </a:t>
            </a:r>
            <a:r>
              <a:rPr lang="en-GB" sz="1600" dirty="0" err="1"/>
              <a:t>pouzdra</a:t>
            </a:r>
            <a:r>
              <a:rPr lang="en-GB" sz="16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chemické</a:t>
            </a:r>
            <a:r>
              <a:rPr lang="en-GB" sz="1600" dirty="0" smtClean="0"/>
              <a:t> </a:t>
            </a:r>
            <a:r>
              <a:rPr lang="en-GB" sz="1600" dirty="0" err="1" smtClean="0"/>
              <a:t>složení</a:t>
            </a:r>
            <a:r>
              <a:rPr lang="en-GB" sz="1600" dirty="0" smtClean="0"/>
              <a:t> a </a:t>
            </a:r>
            <a:r>
              <a:rPr lang="en-GB" sz="1600" dirty="0" err="1" smtClean="0"/>
              <a:t>zbarvení</a:t>
            </a:r>
            <a:r>
              <a:rPr lang="en-GB" sz="1600" dirty="0" smtClean="0"/>
              <a:t> </a:t>
            </a:r>
            <a:r>
              <a:rPr lang="en-GB" sz="1600" dirty="0" err="1" smtClean="0"/>
              <a:t>druhově</a:t>
            </a:r>
            <a:r>
              <a:rPr lang="en-GB" sz="1600" dirty="0" smtClean="0"/>
              <a:t> </a:t>
            </a:r>
            <a:r>
              <a:rPr lang="en-GB" sz="1600" dirty="0" err="1" smtClean="0"/>
              <a:t>specifické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f</a:t>
            </a:r>
            <a:r>
              <a:rPr lang="en-GB" sz="1600" dirty="0" err="1" smtClean="0"/>
              <a:t>unkce</a:t>
            </a:r>
            <a:r>
              <a:rPr lang="en-GB" sz="1600" dirty="0" smtClean="0"/>
              <a:t> </a:t>
            </a:r>
            <a:r>
              <a:rPr lang="en-GB" sz="1600" dirty="0"/>
              <a:t>je </a:t>
            </a:r>
            <a:r>
              <a:rPr lang="en-GB" sz="1600" dirty="0" err="1"/>
              <a:t>pouze</a:t>
            </a:r>
            <a:r>
              <a:rPr lang="en-GB" sz="1600" dirty="0"/>
              <a:t> </a:t>
            </a:r>
            <a:r>
              <a:rPr lang="en-GB" sz="1600" dirty="0" err="1"/>
              <a:t>podp</a:t>
            </a:r>
            <a:r>
              <a:rPr lang="cs-CZ" sz="1600" dirty="0"/>
              <a:t>ů</a:t>
            </a:r>
            <a:r>
              <a:rPr lang="en-GB" sz="1600" dirty="0" err="1"/>
              <a:t>rn</a:t>
            </a:r>
            <a:r>
              <a:rPr lang="cs-CZ" sz="1600" dirty="0"/>
              <a:t>á</a:t>
            </a:r>
            <a:r>
              <a:rPr lang="en-GB" sz="1600" dirty="0"/>
              <a:t> (</a:t>
            </a:r>
            <a:r>
              <a:rPr lang="en-GB" sz="1600" dirty="0" err="1"/>
              <a:t>mechanicky</a:t>
            </a:r>
            <a:r>
              <a:rPr lang="en-GB" sz="1600" dirty="0"/>
              <a:t>)</a:t>
            </a:r>
          </a:p>
          <a:p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en-GB" sz="1600" dirty="0" err="1" smtClean="0"/>
              <a:t>glukóza</a:t>
            </a:r>
            <a:r>
              <a:rPr lang="en-GB" sz="1600" dirty="0" smtClean="0"/>
              <a:t> + </a:t>
            </a:r>
            <a:r>
              <a:rPr lang="en-GB" sz="1600" dirty="0" err="1" smtClean="0"/>
              <a:t>kyselina</a:t>
            </a:r>
            <a:r>
              <a:rPr lang="en-GB" sz="1600" dirty="0" smtClean="0"/>
              <a:t> </a:t>
            </a:r>
            <a:r>
              <a:rPr lang="en-GB" sz="1600" dirty="0" err="1" smtClean="0"/>
              <a:t>glukuronová</a:t>
            </a:r>
            <a:r>
              <a:rPr lang="en-GB" sz="1600" dirty="0" smtClean="0"/>
              <a:t> (</a:t>
            </a:r>
            <a:r>
              <a:rPr lang="en-GB" sz="1600" dirty="0" err="1" smtClean="0"/>
              <a:t>Sphaerotilus</a:t>
            </a:r>
            <a:r>
              <a:rPr lang="en-GB" sz="1600" dirty="0" smtClean="0"/>
              <a:t>) u </a:t>
            </a:r>
            <a:r>
              <a:rPr lang="en-GB" sz="1600" dirty="0" err="1" smtClean="0"/>
              <a:t>jiných</a:t>
            </a:r>
            <a:r>
              <a:rPr lang="en-GB" sz="1600" dirty="0" smtClean="0"/>
              <a:t> </a:t>
            </a:r>
            <a:r>
              <a:rPr lang="en-GB" sz="1600" dirty="0" err="1" smtClean="0"/>
              <a:t>rodů</a:t>
            </a:r>
            <a:r>
              <a:rPr lang="cs-CZ" sz="1600" dirty="0"/>
              <a:t> </a:t>
            </a:r>
            <a:r>
              <a:rPr lang="en-GB" sz="1600" dirty="0" err="1" smtClean="0"/>
              <a:t>např</a:t>
            </a:r>
            <a:r>
              <a:rPr lang="en-GB" sz="1600" dirty="0" smtClean="0"/>
              <a:t>. </a:t>
            </a:r>
            <a:r>
              <a:rPr lang="en-GB" sz="1600" dirty="0" err="1" smtClean="0"/>
              <a:t>fukóza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</a:t>
            </a:r>
            <a:r>
              <a:rPr lang="en-GB" sz="1600" dirty="0" err="1" smtClean="0"/>
              <a:t>ěkdy</a:t>
            </a:r>
            <a:r>
              <a:rPr lang="en-GB" sz="1600" dirty="0" smtClean="0"/>
              <a:t> </a:t>
            </a:r>
            <a:r>
              <a:rPr lang="cs-CZ" sz="1600" dirty="0" smtClean="0"/>
              <a:t>i </a:t>
            </a:r>
            <a:r>
              <a:rPr lang="en-GB" sz="1600" dirty="0" err="1" smtClean="0"/>
              <a:t>hydroxidy</a:t>
            </a:r>
            <a:r>
              <a:rPr lang="en-GB" sz="1600" dirty="0" smtClean="0"/>
              <a:t> </a:t>
            </a:r>
            <a:r>
              <a:rPr lang="en-GB" sz="1600" dirty="0" err="1" smtClean="0"/>
              <a:t>kovů</a:t>
            </a:r>
            <a:r>
              <a:rPr lang="en-GB" sz="1600" dirty="0" smtClean="0"/>
              <a:t> – v </a:t>
            </a:r>
            <a:r>
              <a:rPr lang="en-GB" sz="1600" dirty="0" err="1" smtClean="0"/>
              <a:t>malém</a:t>
            </a:r>
            <a:r>
              <a:rPr lang="en-GB" sz="1600" dirty="0" smtClean="0"/>
              <a:t> </a:t>
            </a:r>
            <a:r>
              <a:rPr lang="en-GB" sz="1600" dirty="0" err="1" smtClean="0"/>
              <a:t>množství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zbarvení</a:t>
            </a:r>
            <a:r>
              <a:rPr lang="en-GB" sz="1600" dirty="0" smtClean="0"/>
              <a:t>; Fe, </a:t>
            </a:r>
            <a:r>
              <a:rPr lang="en-GB" sz="1600" dirty="0" err="1" smtClean="0"/>
              <a:t>Mn</a:t>
            </a:r>
            <a:r>
              <a:rPr lang="en-GB" sz="1600" dirty="0" smtClean="0"/>
              <a:t>, Cu; </a:t>
            </a:r>
            <a:r>
              <a:rPr lang="en-GB" sz="1600" dirty="0" err="1" smtClean="0"/>
              <a:t>závisí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druhu</a:t>
            </a:r>
            <a:r>
              <a:rPr lang="en-GB" sz="16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Př</a:t>
            </a:r>
            <a:r>
              <a:rPr lang="en-GB" sz="1600" dirty="0" smtClean="0"/>
              <a:t>: </a:t>
            </a:r>
            <a:r>
              <a:rPr lang="en-GB" sz="1600" i="1" dirty="0" err="1" smtClean="0"/>
              <a:t>Sphaerotilus</a:t>
            </a:r>
            <a:r>
              <a:rPr lang="en-GB" sz="1600" i="1" dirty="0" smtClean="0"/>
              <a:t>, </a:t>
            </a:r>
            <a:r>
              <a:rPr lang="en-GB" sz="1600" i="1" dirty="0" err="1" smtClean="0"/>
              <a:t>Leptothrix</a:t>
            </a:r>
            <a:r>
              <a:rPr lang="cs-CZ" sz="1600" i="1" dirty="0"/>
              <a:t> </a:t>
            </a:r>
            <a:r>
              <a:rPr lang="cs-CZ" sz="1600" dirty="0" smtClean="0"/>
              <a:t>- </a:t>
            </a:r>
            <a:r>
              <a:rPr lang="en-GB" sz="1600" dirty="0" err="1" smtClean="0"/>
              <a:t>tvo</a:t>
            </a:r>
            <a:r>
              <a:rPr lang="cs-CZ" sz="1600" dirty="0" smtClean="0"/>
              <a:t>ří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cs-CZ" sz="1600" dirty="0" smtClean="0"/>
              <a:t>u</a:t>
            </a:r>
            <a:r>
              <a:rPr lang="en-GB" sz="1600" dirty="0" smtClean="0"/>
              <a:t> p</a:t>
            </a:r>
            <a:r>
              <a:rPr lang="cs-CZ" sz="1600" dirty="0" smtClean="0"/>
              <a:t>ř</a:t>
            </a:r>
            <a:r>
              <a:rPr lang="en-GB" sz="1600" dirty="0" err="1" smtClean="0"/>
              <a:t>isedl</a:t>
            </a:r>
            <a:r>
              <a:rPr lang="cs-CZ" sz="1600" dirty="0" smtClean="0"/>
              <a:t>ý</a:t>
            </a:r>
            <a:r>
              <a:rPr lang="en-GB" sz="1600" dirty="0" err="1" smtClean="0"/>
              <a:t>ch</a:t>
            </a:r>
            <a:r>
              <a:rPr lang="en-GB" sz="1600" dirty="0" smtClean="0"/>
              <a:t> </a:t>
            </a:r>
            <a:r>
              <a:rPr lang="en-GB" sz="1600" dirty="0" err="1" smtClean="0"/>
              <a:t>mikroorganism</a:t>
            </a:r>
            <a:r>
              <a:rPr lang="cs-CZ" sz="1600" dirty="0" smtClean="0"/>
              <a:t>ů</a:t>
            </a:r>
            <a:r>
              <a:rPr lang="en-GB" sz="1600" dirty="0" smtClean="0"/>
              <a:t> 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(</a:t>
            </a:r>
            <a:r>
              <a:rPr lang="en-GB" sz="1600" dirty="0" err="1" smtClean="0"/>
              <a:t>vytvo</a:t>
            </a:r>
            <a:r>
              <a:rPr lang="cs-CZ" sz="1600" dirty="0" smtClean="0"/>
              <a:t>ří</a:t>
            </a:r>
            <a:r>
              <a:rPr lang="en-GB" sz="1600" dirty="0" smtClean="0"/>
              <a:t> </a:t>
            </a:r>
            <a:r>
              <a:rPr lang="en-GB" sz="1600" dirty="0" err="1" smtClean="0"/>
              <a:t>trubkovit</a:t>
            </a:r>
            <a:r>
              <a:rPr lang="cs-CZ" sz="1600" dirty="0" smtClean="0"/>
              <a:t>é</a:t>
            </a:r>
            <a:r>
              <a:rPr lang="en-GB" sz="1600" dirty="0" smtClean="0"/>
              <a:t> </a:t>
            </a:r>
            <a:r>
              <a:rPr lang="cs-CZ" sz="1600" dirty="0" err="1" smtClean="0"/>
              <a:t>ú</a:t>
            </a:r>
            <a:r>
              <a:rPr lang="en-GB" sz="1600" dirty="0" err="1" smtClean="0"/>
              <a:t>tvary</a:t>
            </a:r>
            <a:r>
              <a:rPr lang="en-GB" sz="1600" dirty="0"/>
              <a:t>,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 smtClean="0"/>
              <a:t>kter</a:t>
            </a:r>
            <a:r>
              <a:rPr lang="cs-CZ" sz="1600" dirty="0" smtClean="0"/>
              <a:t>ý</a:t>
            </a:r>
            <a:r>
              <a:rPr lang="en-GB" sz="1600" dirty="0" err="1" smtClean="0"/>
              <a:t>ch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 </a:t>
            </a:r>
            <a:r>
              <a:rPr lang="en-GB" sz="1600" dirty="0" err="1"/>
              <a:t>volne</a:t>
            </a:r>
            <a:r>
              <a:rPr lang="en-GB" sz="1600" dirty="0"/>
              <a:t> </a:t>
            </a:r>
            <a:r>
              <a:rPr lang="en-GB" sz="1600" dirty="0" err="1"/>
              <a:t>pohybovat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427057"/>
            <a:ext cx="4676775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3092192"/>
            <a:ext cx="5285916" cy="3145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15703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50" y="1981200"/>
            <a:ext cx="4176713" cy="3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4505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55290" y="133341"/>
            <a:ext cx="514806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/>
              <a:t> </a:t>
            </a:r>
            <a:r>
              <a:rPr lang="cs-CZ" sz="1600" b="1" dirty="0" smtClean="0"/>
              <a:t>Genom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h</a:t>
            </a:r>
            <a:r>
              <a:rPr lang="en-GB" sz="1600" dirty="0" err="1" smtClean="0"/>
              <a:t>aploidní</a:t>
            </a:r>
            <a:r>
              <a:rPr lang="cs-CZ" sz="1600" dirty="0" smtClean="0"/>
              <a:t> chromozom 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p</a:t>
            </a:r>
            <a:r>
              <a:rPr lang="en-GB" sz="1600" dirty="0" err="1" smtClean="0"/>
              <a:t>áry</a:t>
            </a:r>
            <a:r>
              <a:rPr lang="en-GB" sz="1600" dirty="0" smtClean="0"/>
              <a:t> </a:t>
            </a:r>
            <a:r>
              <a:rPr lang="en-GB" sz="1600" dirty="0" err="1"/>
              <a:t>bazí</a:t>
            </a:r>
            <a:r>
              <a:rPr lang="en-GB" sz="1600" dirty="0"/>
              <a:t> A-T, C-G: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</a:t>
            </a:r>
            <a:r>
              <a:rPr lang="en-GB" sz="1600" dirty="0" err="1" smtClean="0"/>
              <a:t>eplatí</a:t>
            </a:r>
            <a:r>
              <a:rPr lang="en-GB" sz="1600" dirty="0" smtClean="0"/>
              <a:t> </a:t>
            </a:r>
            <a:r>
              <a:rPr lang="en-GB" sz="1600" dirty="0"/>
              <a:t>paradox </a:t>
            </a:r>
            <a:r>
              <a:rPr lang="en-GB" sz="1600" dirty="0" err="1"/>
              <a:t>hodnoty</a:t>
            </a:r>
            <a:r>
              <a:rPr lang="en-GB" sz="1600" dirty="0"/>
              <a:t>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r</a:t>
            </a:r>
            <a:r>
              <a:rPr lang="en-GB" sz="1600" dirty="0" err="1" smtClean="0"/>
              <a:t>eplikace</a:t>
            </a:r>
            <a:r>
              <a:rPr lang="en-GB" sz="1600" dirty="0" smtClean="0"/>
              <a:t> </a:t>
            </a:r>
            <a:r>
              <a:rPr lang="en-GB" sz="1600" dirty="0" err="1"/>
              <a:t>předchází</a:t>
            </a:r>
            <a:r>
              <a:rPr lang="en-GB" sz="1600" dirty="0"/>
              <a:t> </a:t>
            </a:r>
            <a:r>
              <a:rPr lang="en-GB" sz="1600" dirty="0" err="1"/>
              <a:t>dělení</a:t>
            </a:r>
            <a:r>
              <a:rPr lang="en-GB" sz="1600" dirty="0"/>
              <a:t> </a:t>
            </a:r>
            <a:r>
              <a:rPr lang="en-GB" sz="1600" dirty="0" err="1"/>
              <a:t>buňky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r</a:t>
            </a:r>
            <a:r>
              <a:rPr lang="en-GB" sz="1600" dirty="0" err="1" smtClean="0"/>
              <a:t>eprodukce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asexuální</a:t>
            </a:r>
            <a:r>
              <a:rPr lang="en-GB" sz="1600" dirty="0"/>
              <a:t> = </a:t>
            </a:r>
            <a:r>
              <a:rPr lang="cs-CZ" sz="1600" dirty="0" smtClean="0"/>
              <a:t>tvorba klonů</a:t>
            </a:r>
            <a:r>
              <a:rPr lang="en-GB" sz="1600" dirty="0" smtClean="0"/>
              <a:t>...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z</a:t>
            </a:r>
            <a:r>
              <a:rPr lang="en-GB" sz="1600" dirty="0" err="1" smtClean="0"/>
              <a:t>měna</a:t>
            </a:r>
            <a:r>
              <a:rPr lang="en-GB" sz="1600" dirty="0" smtClean="0"/>
              <a:t> </a:t>
            </a:r>
            <a:r>
              <a:rPr lang="en-GB" sz="1600" dirty="0" err="1"/>
              <a:t>sekvence</a:t>
            </a:r>
            <a:r>
              <a:rPr lang="en-GB" sz="1600" dirty="0"/>
              <a:t> – </a:t>
            </a:r>
            <a:r>
              <a:rPr lang="en-GB" sz="1600" dirty="0" err="1"/>
              <a:t>rekombinací</a:t>
            </a:r>
            <a:r>
              <a:rPr lang="en-GB" sz="1600" dirty="0"/>
              <a:t>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mutacemi</a:t>
            </a:r>
            <a:endParaRPr lang="en-GB" sz="1600" dirty="0"/>
          </a:p>
          <a:p>
            <a:endParaRPr lang="en-GB" sz="1600" dirty="0"/>
          </a:p>
        </p:txBody>
      </p:sp>
      <p:sp>
        <p:nvSpPr>
          <p:cNvPr id="5" name="Obdélník 4"/>
          <p:cNvSpPr/>
          <p:nvPr/>
        </p:nvSpPr>
        <p:spPr>
          <a:xfrm>
            <a:off x="5436096" y="2148538"/>
            <a:ext cx="3347864" cy="144655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cs-CZ" sz="1600" dirty="0" smtClean="0"/>
              <a:t>Paradox C hodnoty = </a:t>
            </a:r>
            <a:r>
              <a:rPr lang="en-GB" sz="1600" dirty="0" err="1" smtClean="0"/>
              <a:t>veli</a:t>
            </a:r>
            <a:r>
              <a:rPr lang="cs-CZ" sz="1600" dirty="0" smtClean="0"/>
              <a:t>k</a:t>
            </a:r>
            <a:r>
              <a:rPr lang="en-GB" sz="1600" dirty="0" err="1" smtClean="0"/>
              <a:t>ost</a:t>
            </a:r>
            <a:r>
              <a:rPr lang="en-GB" sz="1600" dirty="0" smtClean="0"/>
              <a:t> gen</a:t>
            </a:r>
            <a:r>
              <a:rPr lang="cs-CZ" sz="1600" dirty="0" err="1" smtClean="0"/>
              <a:t>omu</a:t>
            </a:r>
            <a:r>
              <a:rPr lang="en-GB" sz="1600" dirty="0" smtClean="0"/>
              <a:t> </a:t>
            </a:r>
            <a:r>
              <a:rPr lang="en-GB" sz="1600" dirty="0" err="1" smtClean="0"/>
              <a:t>nesouhlasi</a:t>
            </a:r>
            <a:r>
              <a:rPr lang="en-GB" sz="1600" dirty="0" smtClean="0"/>
              <a:t> s </a:t>
            </a:r>
            <a:r>
              <a:rPr lang="en-GB" sz="1600" dirty="0" err="1" smtClean="0"/>
              <a:t>komplexitou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organismu</a:t>
            </a:r>
            <a:r>
              <a:rPr lang="cs-CZ" sz="1600" dirty="0" smtClean="0"/>
              <a:t> </a:t>
            </a:r>
            <a:r>
              <a:rPr lang="en-GB" sz="1600" dirty="0" smtClean="0"/>
              <a:t>(</a:t>
            </a:r>
            <a:r>
              <a:rPr lang="cs-CZ" sz="1600" dirty="0" smtClean="0"/>
              <a:t>u </a:t>
            </a:r>
            <a:r>
              <a:rPr lang="cs-CZ" sz="1600" dirty="0" err="1" smtClean="0"/>
              <a:t>eukaryot</a:t>
            </a:r>
            <a:r>
              <a:rPr lang="cs-CZ" sz="1600" dirty="0" smtClean="0"/>
              <a:t> </a:t>
            </a:r>
            <a:r>
              <a:rPr lang="en-GB" sz="1600" dirty="0" err="1" smtClean="0"/>
              <a:t>neplat</a:t>
            </a:r>
            <a:r>
              <a:rPr lang="cs-CZ" sz="1600" dirty="0" smtClean="0"/>
              <a:t>í, </a:t>
            </a:r>
            <a:r>
              <a:rPr lang="cs-CZ" sz="1600" dirty="0"/>
              <a:t>ž</a:t>
            </a:r>
            <a:r>
              <a:rPr lang="en-GB" sz="1600" dirty="0" smtClean="0"/>
              <a:t>e </a:t>
            </a:r>
            <a:r>
              <a:rPr lang="cs-CZ" sz="1600" dirty="0" err="1"/>
              <a:t>č</a:t>
            </a:r>
            <a:r>
              <a:rPr lang="en-GB" sz="1600" dirty="0" err="1" smtClean="0"/>
              <a:t>im</a:t>
            </a:r>
            <a:r>
              <a:rPr lang="en-GB" sz="1600" dirty="0" smtClean="0"/>
              <a:t> v</a:t>
            </a:r>
            <a:r>
              <a:rPr lang="cs-CZ" sz="1600" dirty="0" err="1" smtClean="0"/>
              <a:t>ětší</a:t>
            </a:r>
            <a:r>
              <a:rPr lang="en-GB" sz="1600" dirty="0" smtClean="0"/>
              <a:t> </a:t>
            </a:r>
            <a:r>
              <a:rPr lang="en-GB" sz="1600" dirty="0" err="1" smtClean="0"/>
              <a:t>genom</a:t>
            </a:r>
            <a:r>
              <a:rPr lang="en-GB" sz="1600" dirty="0" smtClean="0"/>
              <a:t>, </a:t>
            </a:r>
            <a:r>
              <a:rPr lang="en-GB" sz="1600" dirty="0" smtClean="0"/>
              <a:t>t</a:t>
            </a:r>
            <a:r>
              <a:rPr lang="cs-CZ" sz="1600" dirty="0" smtClean="0"/>
              <a:t>í</a:t>
            </a:r>
            <a:r>
              <a:rPr lang="en-GB" sz="1600" dirty="0" smtClean="0"/>
              <a:t>m </a:t>
            </a:r>
            <a:r>
              <a:rPr lang="en-GB" sz="1600" dirty="0" smtClean="0"/>
              <a:t>je </a:t>
            </a:r>
            <a:r>
              <a:rPr lang="en-GB" sz="1600" dirty="0" err="1" smtClean="0"/>
              <a:t>organismus</a:t>
            </a:r>
            <a:r>
              <a:rPr lang="en-GB" sz="1600" dirty="0" smtClean="0"/>
              <a:t> </a:t>
            </a:r>
            <a:r>
              <a:rPr lang="en-GB" sz="1600" dirty="0" err="1" smtClean="0"/>
              <a:t>vysp</a:t>
            </a:r>
            <a:r>
              <a:rPr lang="cs-CZ" sz="1600" dirty="0" smtClean="0"/>
              <a:t>ě</a:t>
            </a:r>
            <a:r>
              <a:rPr lang="en-GB" sz="1600" dirty="0" err="1" smtClean="0"/>
              <a:t>lej</a:t>
            </a:r>
            <a:r>
              <a:rPr lang="cs-CZ" sz="1600" dirty="0" err="1" smtClean="0"/>
              <a:t>ší</a:t>
            </a:r>
            <a:r>
              <a:rPr lang="en-GB" sz="1600" dirty="0" smtClean="0"/>
              <a:t>... </a:t>
            </a:r>
            <a:r>
              <a:rPr lang="en-GB" sz="1200" dirty="0" smtClean="0"/>
              <a:t>http</a:t>
            </a:r>
            <a:r>
              <a:rPr lang="en-GB" sz="1200" dirty="0"/>
              <a:t>://www.osel.cz/5327-paris-japonica-pokorila-bahnika.html</a:t>
            </a:r>
            <a:endParaRPr lang="en-GB" sz="1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48538"/>
            <a:ext cx="4392488" cy="281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67544" y="515719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600" dirty="0"/>
              <a:t>První </a:t>
            </a:r>
            <a:r>
              <a:rPr lang="cs-CZ" sz="1600" dirty="0" err="1"/>
              <a:t>sekvenovanýmikroorganismus</a:t>
            </a:r>
            <a:r>
              <a:rPr lang="cs-CZ" sz="1600" dirty="0"/>
              <a:t>: </a:t>
            </a:r>
          </a:p>
          <a:p>
            <a:r>
              <a:rPr lang="cs-CZ" sz="1600" i="1" dirty="0" err="1"/>
              <a:t>Haemophilus</a:t>
            </a:r>
            <a:r>
              <a:rPr lang="cs-CZ" sz="1600" i="1" dirty="0"/>
              <a:t> </a:t>
            </a:r>
            <a:r>
              <a:rPr lang="cs-CZ" sz="1600" i="1" dirty="0" err="1"/>
              <a:t>influenzae</a:t>
            </a:r>
            <a:r>
              <a:rPr lang="cs-CZ" sz="1600" dirty="0"/>
              <a:t> </a:t>
            </a:r>
          </a:p>
          <a:p>
            <a:r>
              <a:rPr lang="cs-CZ" sz="1600" dirty="0"/>
              <a:t>(1995 by </a:t>
            </a:r>
            <a:r>
              <a:rPr lang="cs-CZ" sz="1600" dirty="0" err="1"/>
              <a:t>The</a:t>
            </a:r>
            <a:r>
              <a:rPr lang="cs-CZ" sz="1600" dirty="0"/>
              <a:t> Institute </a:t>
            </a:r>
            <a:r>
              <a:rPr lang="cs-CZ" sz="1600" dirty="0" err="1"/>
              <a:t>for</a:t>
            </a:r>
            <a:r>
              <a:rPr lang="cs-CZ" sz="1600" dirty="0"/>
              <a:t> </a:t>
            </a:r>
            <a:r>
              <a:rPr lang="cs-CZ" sz="1600" dirty="0" err="1"/>
              <a:t>Genomic</a:t>
            </a:r>
            <a:r>
              <a:rPr lang="cs-CZ" sz="1600" dirty="0"/>
              <a:t> </a:t>
            </a:r>
            <a:r>
              <a:rPr lang="cs-CZ" sz="1600" dirty="0" err="1"/>
              <a:t>Research</a:t>
            </a:r>
            <a:r>
              <a:rPr lang="cs-CZ" sz="1600" dirty="0"/>
              <a:t>)</a:t>
            </a:r>
          </a:p>
          <a:p>
            <a:r>
              <a:rPr lang="cs-CZ" sz="1600" dirty="0"/>
              <a:t>Počet genů: 575 – 5500..</a:t>
            </a:r>
          </a:p>
          <a:p>
            <a:r>
              <a:rPr lang="cs-CZ" sz="1600" dirty="0" err="1"/>
              <a:t>High</a:t>
            </a:r>
            <a:r>
              <a:rPr lang="cs-CZ" sz="1600" dirty="0"/>
              <a:t> </a:t>
            </a:r>
            <a:r>
              <a:rPr lang="cs-CZ" sz="1600" dirty="0" err="1"/>
              <a:t>coding</a:t>
            </a:r>
            <a:r>
              <a:rPr lang="cs-CZ" sz="1600" dirty="0"/>
              <a:t> </a:t>
            </a:r>
            <a:r>
              <a:rPr lang="cs-CZ" sz="1600" dirty="0" err="1"/>
              <a:t>densities</a:t>
            </a:r>
            <a:r>
              <a:rPr lang="cs-CZ" sz="1600" dirty="0"/>
              <a:t>....</a:t>
            </a:r>
            <a:r>
              <a:rPr lang="cs-CZ" sz="1600" dirty="0" err="1"/>
              <a:t>vetšina</a:t>
            </a:r>
            <a:r>
              <a:rPr lang="cs-CZ" sz="1600" dirty="0"/>
              <a:t> genů </a:t>
            </a:r>
            <a:r>
              <a:rPr lang="cs-CZ" sz="1600" dirty="0" err="1"/>
              <a:t>kodujících</a:t>
            </a:r>
            <a:endParaRPr lang="cs-CZ" sz="1600" dirty="0"/>
          </a:p>
          <a:p>
            <a:r>
              <a:rPr lang="cs-CZ" sz="1600" dirty="0"/>
              <a:t>(Člověk 3 </a:t>
            </a:r>
            <a:r>
              <a:rPr lang="cs-CZ" sz="1600" dirty="0" err="1"/>
              <a:t>mld</a:t>
            </a:r>
            <a:r>
              <a:rPr lang="cs-CZ" sz="1600" dirty="0"/>
              <a:t> </a:t>
            </a:r>
            <a:r>
              <a:rPr lang="cs-CZ" sz="1600" dirty="0" err="1"/>
              <a:t>bp</a:t>
            </a:r>
            <a:r>
              <a:rPr lang="cs-CZ" sz="1600" dirty="0"/>
              <a:t> a 23 000 genů)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501419"/>
            <a:ext cx="3282380" cy="235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Šipka doprava 5"/>
          <p:cNvSpPr/>
          <p:nvPr/>
        </p:nvSpPr>
        <p:spPr>
          <a:xfrm>
            <a:off x="4788024" y="5805264"/>
            <a:ext cx="251520" cy="1367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1655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9512" y="383200"/>
            <a:ext cx="8856984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err="1"/>
              <a:t>Genetická</a:t>
            </a:r>
            <a:r>
              <a:rPr lang="en-GB" sz="1600" b="1" dirty="0"/>
              <a:t> </a:t>
            </a:r>
            <a:r>
              <a:rPr lang="en-GB" sz="1600" b="1" dirty="0" err="1" smtClean="0"/>
              <a:t>informace</a:t>
            </a:r>
            <a:endParaRPr lang="cs-CZ" sz="1600" b="1" dirty="0" smtClean="0"/>
          </a:p>
          <a:p>
            <a:endParaRPr lang="cs-CZ" sz="1600" b="1" dirty="0"/>
          </a:p>
          <a:p>
            <a:endParaRPr lang="en-GB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</a:t>
            </a:r>
            <a:r>
              <a:rPr lang="en-GB" sz="1600" dirty="0" err="1" smtClean="0"/>
              <a:t>elikost</a:t>
            </a:r>
            <a:r>
              <a:rPr lang="en-GB" sz="1600" dirty="0" smtClean="0"/>
              <a:t> </a:t>
            </a:r>
            <a:r>
              <a:rPr lang="en-GB" sz="1600" dirty="0" err="1" smtClean="0"/>
              <a:t>genomu</a:t>
            </a:r>
            <a:r>
              <a:rPr lang="cs-CZ" sz="1600" dirty="0"/>
              <a:t> </a:t>
            </a:r>
            <a:r>
              <a:rPr lang="cs-CZ" sz="1600" dirty="0" smtClean="0"/>
              <a:t>závisí na živ. strategii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„</a:t>
            </a:r>
            <a:r>
              <a:rPr lang="en-GB" sz="1600" dirty="0" err="1"/>
              <a:t>specialisté</a:t>
            </a:r>
            <a:r>
              <a:rPr lang="en-GB" sz="1600" dirty="0"/>
              <a:t>“: </a:t>
            </a:r>
            <a:r>
              <a:rPr lang="en-GB" sz="1600" b="1" dirty="0"/>
              <a:t>~</a:t>
            </a:r>
            <a:r>
              <a:rPr lang="en-GB" sz="1600" dirty="0"/>
              <a:t>1,5 </a:t>
            </a:r>
            <a:r>
              <a:rPr lang="en-GB" sz="1600" dirty="0" err="1" smtClean="0"/>
              <a:t>MBp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„</a:t>
            </a:r>
            <a:r>
              <a:rPr lang="en-GB" sz="1600" dirty="0" err="1" smtClean="0"/>
              <a:t>generalisté</a:t>
            </a:r>
            <a:r>
              <a:rPr lang="en-GB" sz="1600" dirty="0"/>
              <a:t>“- </a:t>
            </a:r>
            <a:r>
              <a:rPr lang="en-GB" sz="1600" b="1" dirty="0"/>
              <a:t>~</a:t>
            </a:r>
            <a:r>
              <a:rPr lang="en-GB" sz="1600" dirty="0"/>
              <a:t>4 – 8 </a:t>
            </a:r>
            <a:r>
              <a:rPr lang="en-GB" sz="1600" dirty="0" err="1" smtClean="0"/>
              <a:t>MBp</a:t>
            </a:r>
            <a:r>
              <a:rPr lang="cs-CZ" sz="1600" dirty="0"/>
              <a:t> </a:t>
            </a:r>
            <a:r>
              <a:rPr lang="en-US" sz="1600" dirty="0" err="1" smtClean="0"/>
              <a:t>ze</a:t>
            </a:r>
            <a:r>
              <a:rPr lang="en-US" sz="1600" dirty="0" smtClean="0"/>
              <a:t> </a:t>
            </a:r>
            <a:r>
              <a:rPr lang="en-US" sz="1600" dirty="0" err="1" smtClean="0"/>
              <a:t>strukturních</a:t>
            </a:r>
            <a:r>
              <a:rPr lang="en-US" sz="1600" dirty="0" smtClean="0"/>
              <a:t> </a:t>
            </a:r>
            <a:r>
              <a:rPr lang="en-US" sz="1600" dirty="0" err="1" smtClean="0"/>
              <a:t>genů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obsahuje</a:t>
            </a:r>
            <a:r>
              <a:rPr lang="en-US" sz="1600" dirty="0" smtClean="0"/>
              <a:t> </a:t>
            </a:r>
            <a:r>
              <a:rPr lang="en-US" sz="1600" dirty="0" err="1" smtClean="0"/>
              <a:t>jen</a:t>
            </a:r>
            <a:r>
              <a:rPr lang="en-US" sz="1600" dirty="0" smtClean="0"/>
              <a:t> </a:t>
            </a:r>
            <a:r>
              <a:rPr lang="en-US" sz="1600" dirty="0" err="1" smtClean="0"/>
              <a:t>málo</a:t>
            </a:r>
            <a:r>
              <a:rPr lang="en-US" sz="1600" dirty="0" smtClean="0"/>
              <a:t> </a:t>
            </a:r>
            <a:r>
              <a:rPr lang="en-US" sz="1600" dirty="0" err="1" smtClean="0"/>
              <a:t>NEkoduj</a:t>
            </a:r>
            <a:r>
              <a:rPr lang="cs-CZ" sz="1600" dirty="0" smtClean="0"/>
              <a:t>í</a:t>
            </a:r>
            <a:r>
              <a:rPr lang="en-US" sz="1600" dirty="0" smtClean="0"/>
              <a:t>c</a:t>
            </a:r>
            <a:r>
              <a:rPr lang="cs-CZ" sz="1600" dirty="0" smtClean="0"/>
              <a:t>í</a:t>
            </a:r>
            <a:r>
              <a:rPr lang="en-US" sz="1600" dirty="0" err="1" smtClean="0"/>
              <a:t>ch</a:t>
            </a:r>
            <a:r>
              <a:rPr lang="en-US" sz="1600" dirty="0" smtClean="0"/>
              <a:t> </a:t>
            </a:r>
            <a:r>
              <a:rPr lang="en-US" sz="1600" dirty="0" err="1" smtClean="0"/>
              <a:t>oblastí</a:t>
            </a:r>
            <a:r>
              <a:rPr lang="en-US" sz="1600" dirty="0" smtClean="0"/>
              <a:t> (12%)</a:t>
            </a:r>
            <a:endParaRPr lang="en-GB" sz="1600" dirty="0" smtClean="0"/>
          </a:p>
          <a:p>
            <a:endParaRPr lang="cs-CZ" sz="1600" dirty="0"/>
          </a:p>
          <a:p>
            <a:r>
              <a:rPr lang="en-GB" sz="1600" dirty="0" err="1" smtClean="0"/>
              <a:t>Složky</a:t>
            </a:r>
            <a:r>
              <a:rPr lang="en-GB" sz="1600" dirty="0" smtClean="0"/>
              <a:t> </a:t>
            </a:r>
            <a:r>
              <a:rPr lang="en-GB" sz="1600" dirty="0" err="1"/>
              <a:t>genomu</a:t>
            </a:r>
            <a:r>
              <a:rPr lang="en-GB" sz="16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c</a:t>
            </a:r>
            <a:r>
              <a:rPr lang="en-GB" sz="1600" dirty="0" err="1" smtClean="0"/>
              <a:t>hromozom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</a:t>
            </a:r>
            <a:r>
              <a:rPr lang="it-IT" sz="1600" dirty="0" smtClean="0"/>
              <a:t>lazmidy </a:t>
            </a:r>
            <a:r>
              <a:rPr lang="it-IT" sz="1600" dirty="0"/>
              <a:t>– F, R, Ti, </a:t>
            </a:r>
            <a:r>
              <a:rPr lang="it-IT" sz="1600" dirty="0" smtClean="0"/>
              <a:t>Col</a:t>
            </a:r>
            <a:r>
              <a:rPr lang="cs-CZ" sz="1600" dirty="0" smtClean="0"/>
              <a:t> - </a:t>
            </a:r>
            <a:r>
              <a:rPr lang="en-US" sz="1600" dirty="0"/>
              <a:t>col </a:t>
            </a:r>
            <a:r>
              <a:rPr lang="en-US" sz="1600" dirty="0" err="1"/>
              <a:t>plazmidy</a:t>
            </a:r>
            <a:r>
              <a:rPr lang="en-US" sz="1600" dirty="0"/>
              <a:t> - </a:t>
            </a:r>
            <a:r>
              <a:rPr lang="en-US" sz="1600" dirty="0" err="1"/>
              <a:t>tvoří</a:t>
            </a:r>
            <a:r>
              <a:rPr lang="en-US" sz="1600" dirty="0"/>
              <a:t> </a:t>
            </a:r>
            <a:r>
              <a:rPr lang="en-US" sz="1600" dirty="0" err="1"/>
              <a:t>látku</a:t>
            </a:r>
            <a:r>
              <a:rPr lang="en-US" sz="1600" dirty="0"/>
              <a:t> s ATB </a:t>
            </a:r>
            <a:r>
              <a:rPr lang="en-US" sz="1600" dirty="0" err="1" smtClean="0"/>
              <a:t>účinkem</a:t>
            </a:r>
            <a:endParaRPr lang="cs-CZ" sz="1600" dirty="0" smtClean="0"/>
          </a:p>
          <a:p>
            <a:endParaRPr lang="it-IT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m</a:t>
            </a:r>
            <a:r>
              <a:rPr lang="en-GB" sz="1600" dirty="0" err="1" smtClean="0"/>
              <a:t>obilní</a:t>
            </a:r>
            <a:r>
              <a:rPr lang="en-GB" sz="1600" dirty="0" smtClean="0"/>
              <a:t> </a:t>
            </a:r>
            <a:r>
              <a:rPr lang="en-GB" sz="1600" dirty="0" err="1"/>
              <a:t>elementy</a:t>
            </a:r>
            <a:r>
              <a:rPr lang="en-GB" sz="1600" dirty="0"/>
              <a:t>: </a:t>
            </a:r>
            <a:r>
              <a:rPr lang="en-GB" sz="1600" dirty="0" err="1"/>
              <a:t>transpozony</a:t>
            </a:r>
            <a:r>
              <a:rPr lang="en-GB" sz="1600" dirty="0"/>
              <a:t>, </a:t>
            </a:r>
            <a:r>
              <a:rPr lang="en-GB" sz="1600" dirty="0" err="1"/>
              <a:t>inzerční</a:t>
            </a:r>
            <a:r>
              <a:rPr lang="en-GB" sz="1600" dirty="0"/>
              <a:t> </a:t>
            </a:r>
            <a:r>
              <a:rPr lang="en-US" sz="1600" dirty="0" err="1"/>
              <a:t>konjugativní</a:t>
            </a:r>
            <a:r>
              <a:rPr lang="en-US" sz="1600" dirty="0"/>
              <a:t> </a:t>
            </a:r>
            <a:r>
              <a:rPr lang="en-US" sz="1600" dirty="0" err="1"/>
              <a:t>plazmidy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mobilizatel</a:t>
            </a:r>
            <a:r>
              <a:rPr lang="cs-CZ" sz="1600" dirty="0" err="1" smtClean="0"/>
              <a:t>né</a:t>
            </a:r>
            <a:r>
              <a:rPr lang="en-US" sz="1600" dirty="0" smtClean="0"/>
              <a:t> </a:t>
            </a:r>
            <a:r>
              <a:rPr lang="en-US" sz="1600" dirty="0" err="1"/>
              <a:t>plazmidy</a:t>
            </a:r>
            <a:r>
              <a:rPr lang="en-US" sz="1600" dirty="0"/>
              <a:t> - </a:t>
            </a:r>
            <a:r>
              <a:rPr lang="en-US" sz="1600" dirty="0" err="1"/>
              <a:t>jsou</a:t>
            </a:r>
            <a:r>
              <a:rPr lang="en-US" sz="1600" dirty="0"/>
              <a:t> </a:t>
            </a:r>
            <a:r>
              <a:rPr lang="en-US" sz="1600" dirty="0" err="1" smtClean="0"/>
              <a:t>schopn</a:t>
            </a:r>
            <a:r>
              <a:rPr lang="cs-CZ" sz="1600" dirty="0" smtClean="0"/>
              <a:t>é</a:t>
            </a:r>
            <a:r>
              <a:rPr lang="en-US" sz="1600" dirty="0" smtClean="0"/>
              <a:t> p</a:t>
            </a:r>
            <a:r>
              <a:rPr lang="cs-CZ" sz="1600" dirty="0" smtClean="0"/>
              <a:t>ř</a:t>
            </a:r>
            <a:r>
              <a:rPr lang="en-US" sz="1600" dirty="0" err="1" smtClean="0"/>
              <a:t>enosu</a:t>
            </a:r>
            <a:r>
              <a:rPr lang="en-US" sz="1600" dirty="0" smtClean="0"/>
              <a:t> </a:t>
            </a:r>
            <a:r>
              <a:rPr lang="en-US" sz="1600" dirty="0" err="1" smtClean="0"/>
              <a:t>jen</a:t>
            </a:r>
            <a:r>
              <a:rPr lang="en-US" sz="1600" dirty="0" smtClean="0"/>
              <a:t> </a:t>
            </a:r>
            <a:r>
              <a:rPr lang="en-US" sz="1600" dirty="0" err="1"/>
              <a:t>za</a:t>
            </a:r>
            <a:r>
              <a:rPr lang="en-US" sz="1600" dirty="0"/>
              <a:t> </a:t>
            </a:r>
            <a:r>
              <a:rPr lang="cs-CZ" sz="1600" dirty="0" smtClean="0"/>
              <a:t>úč</a:t>
            </a:r>
            <a:r>
              <a:rPr lang="en-US" sz="1600" dirty="0" err="1" smtClean="0"/>
              <a:t>asti</a:t>
            </a:r>
            <a:r>
              <a:rPr lang="en-US" sz="1600" dirty="0" smtClean="0"/>
              <a:t> konjug.pl</a:t>
            </a:r>
            <a:r>
              <a:rPr lang="cs-CZ" sz="1600" dirty="0" err="1" smtClean="0"/>
              <a:t>asmidu</a:t>
            </a:r>
            <a:r>
              <a:rPr lang="cs-CZ" sz="1600" dirty="0"/>
              <a:t> </a:t>
            </a:r>
            <a:r>
              <a:rPr lang="cs-CZ" sz="1600" dirty="0" smtClean="0"/>
              <a:t>- </a:t>
            </a:r>
            <a:r>
              <a:rPr lang="cs-CZ" sz="1600" dirty="0" smtClean="0"/>
              <a:t> </a:t>
            </a:r>
            <a:r>
              <a:rPr lang="en-US" sz="1600" dirty="0" err="1" smtClean="0"/>
              <a:t>epizomální</a:t>
            </a:r>
            <a:r>
              <a:rPr lang="en-US" sz="1600" dirty="0" smtClean="0"/>
              <a:t> </a:t>
            </a:r>
            <a:r>
              <a:rPr lang="en-US" sz="1600" dirty="0" err="1" smtClean="0"/>
              <a:t>integrace</a:t>
            </a:r>
            <a:r>
              <a:rPr lang="en-US" sz="1600" dirty="0" smtClean="0"/>
              <a:t> </a:t>
            </a:r>
            <a:r>
              <a:rPr lang="cs-CZ" sz="1600" dirty="0" err="1" smtClean="0"/>
              <a:t>plazmidu</a:t>
            </a:r>
            <a:r>
              <a:rPr lang="cs-CZ" sz="1600" dirty="0" smtClean="0"/>
              <a:t> </a:t>
            </a:r>
            <a:r>
              <a:rPr lang="en-US" sz="1600" dirty="0" smtClean="0"/>
              <a:t>do </a:t>
            </a:r>
            <a:r>
              <a:rPr lang="en-US" sz="1600" dirty="0" err="1"/>
              <a:t>chromozomu</a:t>
            </a:r>
            <a:r>
              <a:rPr lang="en-US" sz="1600" dirty="0"/>
              <a:t> </a:t>
            </a:r>
            <a:r>
              <a:rPr lang="en-US" sz="1600" dirty="0" err="1"/>
              <a:t>hostitele</a:t>
            </a:r>
            <a:endParaRPr lang="en-US" sz="1600" dirty="0"/>
          </a:p>
          <a:p>
            <a:endParaRPr lang="cs-CZ" sz="1600" dirty="0" smtClean="0"/>
          </a:p>
          <a:p>
            <a:r>
              <a:rPr lang="en-GB" sz="1600" dirty="0" err="1" smtClean="0"/>
              <a:t>Profágy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r. z</a:t>
            </a:r>
            <a:r>
              <a:rPr lang="en-GB" sz="1600" dirty="0" err="1" smtClean="0"/>
              <a:t>působy</a:t>
            </a:r>
            <a:r>
              <a:rPr lang="en-GB" sz="1600" dirty="0" smtClean="0"/>
              <a:t> </a:t>
            </a:r>
            <a:r>
              <a:rPr lang="en-GB" sz="1600" dirty="0" err="1"/>
              <a:t>přenosu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transformace</a:t>
            </a:r>
            <a:r>
              <a:rPr lang="en-GB" sz="1600" dirty="0"/>
              <a:t>, </a:t>
            </a:r>
            <a:r>
              <a:rPr lang="en-GB" sz="1600" dirty="0" err="1" smtClean="0"/>
              <a:t>konjugace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transdukce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r>
              <a:rPr lang="cs-CZ" sz="1600" dirty="0" err="1" smtClean="0"/>
              <a:t>Replikony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g</a:t>
            </a:r>
            <a:r>
              <a:rPr lang="en-GB" sz="1600" dirty="0" err="1" smtClean="0"/>
              <a:t>eny</a:t>
            </a:r>
            <a:r>
              <a:rPr lang="cs-CZ" sz="1600" dirty="0" smtClean="0"/>
              <a:t>, které</a:t>
            </a:r>
            <a:r>
              <a:rPr lang="en-GB" sz="1600" dirty="0" smtClean="0"/>
              <a:t> </a:t>
            </a:r>
            <a:r>
              <a:rPr lang="en-GB" sz="1600" dirty="0" err="1"/>
              <a:t>majici</a:t>
            </a:r>
            <a:r>
              <a:rPr lang="en-GB" sz="1600" dirty="0"/>
              <a:t> </a:t>
            </a:r>
            <a:r>
              <a:rPr lang="en-GB" sz="1600" dirty="0" err="1" smtClean="0"/>
              <a:t>spole</a:t>
            </a:r>
            <a:r>
              <a:rPr lang="cs-CZ" sz="1600" dirty="0" smtClean="0"/>
              <a:t>č</a:t>
            </a:r>
            <a:r>
              <a:rPr lang="en-GB" sz="1600" dirty="0" smtClean="0"/>
              <a:t>n</a:t>
            </a:r>
            <a:r>
              <a:rPr lang="cs-CZ" sz="1600" dirty="0" smtClean="0"/>
              <a:t>ý</a:t>
            </a:r>
            <a:r>
              <a:rPr lang="en-GB" sz="1600" dirty="0" smtClean="0"/>
              <a:t> </a:t>
            </a:r>
            <a:r>
              <a:rPr lang="en-GB" sz="1600" dirty="0"/>
              <a:t>promotor,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smtClean="0"/>
              <a:t>p</a:t>
            </a:r>
            <a:r>
              <a:rPr lang="cs-CZ" sz="1600" dirty="0" smtClean="0"/>
              <a:t>ř</a:t>
            </a:r>
            <a:r>
              <a:rPr lang="en-GB" sz="1600" dirty="0" err="1" smtClean="0"/>
              <a:t>episov</a:t>
            </a:r>
            <a:r>
              <a:rPr lang="cs-CZ" sz="1600" dirty="0" smtClean="0"/>
              <a:t>á</a:t>
            </a:r>
            <a:r>
              <a:rPr lang="en-GB" sz="1600" dirty="0" err="1" smtClean="0"/>
              <a:t>ny</a:t>
            </a:r>
            <a:r>
              <a:rPr lang="en-GB" sz="1600" dirty="0" smtClean="0"/>
              <a:t> </a:t>
            </a:r>
            <a:r>
              <a:rPr lang="en-GB" sz="1600" dirty="0" err="1" smtClean="0"/>
              <a:t>sou</a:t>
            </a:r>
            <a:r>
              <a:rPr lang="cs-CZ" sz="1600" dirty="0" smtClean="0"/>
              <a:t>č</a:t>
            </a:r>
            <a:r>
              <a:rPr lang="en-GB" sz="1600" dirty="0" err="1" smtClean="0"/>
              <a:t>asn</a:t>
            </a:r>
            <a:r>
              <a:rPr lang="cs-CZ" sz="1600" dirty="0" smtClean="0"/>
              <a:t>ě</a:t>
            </a:r>
            <a:r>
              <a:rPr lang="cs-CZ" sz="1600" dirty="0"/>
              <a:t> </a:t>
            </a:r>
            <a:r>
              <a:rPr lang="cs-CZ" sz="1600" dirty="0" smtClean="0"/>
              <a:t>a</a:t>
            </a:r>
            <a:r>
              <a:rPr lang="en-GB" sz="1600" dirty="0" smtClean="0"/>
              <a:t> </a:t>
            </a:r>
            <a:r>
              <a:rPr lang="en-GB" sz="1600" dirty="0" err="1" smtClean="0"/>
              <a:t>regulov</a:t>
            </a:r>
            <a:r>
              <a:rPr lang="cs-CZ" sz="1600" dirty="0" smtClean="0"/>
              <a:t>á</a:t>
            </a:r>
            <a:r>
              <a:rPr lang="en-GB" sz="1600" dirty="0" err="1" smtClean="0"/>
              <a:t>ny</a:t>
            </a:r>
            <a:r>
              <a:rPr lang="en-GB" sz="1600" dirty="0" smtClean="0"/>
              <a:t> </a:t>
            </a:r>
            <a:r>
              <a:rPr lang="en-GB" sz="1600" dirty="0" err="1" smtClean="0"/>
              <a:t>stejn</a:t>
            </a:r>
            <a:r>
              <a:rPr lang="cs-CZ" sz="1600" dirty="0" smtClean="0"/>
              <a:t>ý</a:t>
            </a:r>
            <a:r>
              <a:rPr lang="en-GB" sz="1600" dirty="0" smtClean="0"/>
              <a:t>m </a:t>
            </a:r>
            <a:r>
              <a:rPr lang="en-GB" sz="1600" dirty="0" err="1" smtClean="0"/>
              <a:t>oper</a:t>
            </a:r>
            <a:r>
              <a:rPr lang="cs-CZ" sz="1600" dirty="0" smtClean="0"/>
              <a:t>á</a:t>
            </a:r>
            <a:r>
              <a:rPr lang="en-GB" sz="1600" dirty="0" err="1" smtClean="0"/>
              <a:t>torem</a:t>
            </a:r>
            <a:r>
              <a:rPr lang="en-GB" sz="1600" dirty="0" smtClean="0"/>
              <a:t>...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920" y="621516"/>
            <a:ext cx="3124764" cy="194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6954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33265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smtClean="0"/>
              <a:t>        </a:t>
            </a:r>
            <a:r>
              <a:rPr lang="en-GB" sz="1600" b="1" dirty="0" err="1" smtClean="0"/>
              <a:t>Adaptace</a:t>
            </a:r>
            <a:endParaRPr lang="cs-CZ" sz="1600" b="1" dirty="0"/>
          </a:p>
          <a:p>
            <a:r>
              <a:rPr lang="cs-CZ" sz="1600" dirty="0" smtClean="0"/>
              <a:t>g</a:t>
            </a:r>
            <a:r>
              <a:rPr lang="en-GB" sz="1600" dirty="0" err="1" smtClean="0"/>
              <a:t>enom</a:t>
            </a:r>
            <a:r>
              <a:rPr lang="en-GB" sz="1600" dirty="0" smtClean="0"/>
              <a:t> </a:t>
            </a:r>
            <a:r>
              <a:rPr lang="en-GB" sz="1600" dirty="0" err="1" smtClean="0"/>
              <a:t>kóduje</a:t>
            </a:r>
            <a:r>
              <a:rPr lang="en-GB" sz="1600" dirty="0" smtClean="0"/>
              <a:t>, ale </a:t>
            </a:r>
            <a:r>
              <a:rPr lang="en-GB" sz="1600" dirty="0" err="1" smtClean="0"/>
              <a:t>vyvíjí</a:t>
            </a:r>
            <a:r>
              <a:rPr lang="en-GB" sz="1600" dirty="0" smtClean="0"/>
              <a:t> se, </a:t>
            </a:r>
            <a:r>
              <a:rPr lang="en-GB" sz="1600" dirty="0" err="1" smtClean="0"/>
              <a:t>mění</a:t>
            </a:r>
            <a:r>
              <a:rPr lang="en-GB" sz="1600" dirty="0" smtClean="0"/>
              <a:t> se</a:t>
            </a:r>
            <a:r>
              <a:rPr lang="en-GB" sz="1600" dirty="0" smtClean="0"/>
              <a:t>…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/>
              <a:t>p</a:t>
            </a:r>
            <a:r>
              <a:rPr lang="en-GB" sz="1600" dirty="0" smtClean="0"/>
              <a:t>o </a:t>
            </a:r>
            <a:r>
              <a:rPr lang="en-GB" sz="1600" dirty="0" err="1" smtClean="0"/>
              <a:t>několika</a:t>
            </a:r>
            <a:r>
              <a:rPr lang="en-GB" sz="1600" dirty="0" smtClean="0"/>
              <a:t> </a:t>
            </a:r>
            <a:r>
              <a:rPr lang="en-GB" sz="1600" dirty="0" err="1" smtClean="0"/>
              <a:t>miliardách</a:t>
            </a:r>
            <a:r>
              <a:rPr lang="en-GB" sz="1600" dirty="0" smtClean="0"/>
              <a:t> let </a:t>
            </a:r>
            <a:r>
              <a:rPr lang="en-GB" sz="1600" dirty="0" err="1" smtClean="0"/>
              <a:t>evoluce</a:t>
            </a:r>
            <a:r>
              <a:rPr lang="cs-CZ" sz="1600" dirty="0"/>
              <a:t> </a:t>
            </a:r>
            <a:r>
              <a:rPr lang="en-GB" sz="1600" dirty="0" err="1" smtClean="0"/>
              <a:t>adaptace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cs-CZ" sz="1600" dirty="0" smtClean="0"/>
              <a:t>různé typy živ. </a:t>
            </a:r>
            <a:r>
              <a:rPr lang="cs-CZ" sz="1600" dirty="0" smtClean="0"/>
              <a:t>prostředí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a</a:t>
            </a:r>
            <a:r>
              <a:rPr lang="en-GB" sz="1600" dirty="0" smtClean="0"/>
              <a:t>) </a:t>
            </a:r>
            <a:r>
              <a:rPr lang="en-GB" sz="1600" dirty="0" err="1" smtClean="0"/>
              <a:t>evoluční</a:t>
            </a:r>
            <a:r>
              <a:rPr lang="cs-CZ" sz="1600" dirty="0" smtClean="0"/>
              <a:t> adaptace</a:t>
            </a:r>
            <a:endParaRPr lang="cs-CZ" sz="1600" dirty="0"/>
          </a:p>
          <a:p>
            <a:pPr marL="0" indent="0">
              <a:buNone/>
            </a:pPr>
            <a:r>
              <a:rPr lang="en-GB" sz="1600" dirty="0" smtClean="0"/>
              <a:t>b</a:t>
            </a:r>
            <a:r>
              <a:rPr lang="en-GB" sz="1600" dirty="0" smtClean="0"/>
              <a:t>) </a:t>
            </a:r>
            <a:r>
              <a:rPr lang="en-GB" sz="1600" dirty="0" err="1" smtClean="0"/>
              <a:t>regulace</a:t>
            </a:r>
            <a:r>
              <a:rPr lang="en-GB" sz="1600" dirty="0" smtClean="0"/>
              <a:t> </a:t>
            </a:r>
            <a:r>
              <a:rPr lang="en-GB" sz="1600" dirty="0" err="1" smtClean="0"/>
              <a:t>metabolizmu</a:t>
            </a:r>
            <a:r>
              <a:rPr lang="en-GB" sz="1600" dirty="0" smtClean="0"/>
              <a:t> v </a:t>
            </a:r>
            <a:r>
              <a:rPr lang="en-GB" sz="1600" dirty="0" err="1" smtClean="0"/>
              <a:t>daném</a:t>
            </a:r>
            <a:r>
              <a:rPr lang="en-GB" sz="1600" dirty="0" smtClean="0"/>
              <a:t> </a:t>
            </a:r>
            <a:r>
              <a:rPr lang="en-GB" sz="1600" dirty="0" err="1" smtClean="0"/>
              <a:t>momentě</a:t>
            </a:r>
            <a:endParaRPr lang="cs-CZ" sz="1600" dirty="0" smtClean="0"/>
          </a:p>
          <a:p>
            <a:pPr marL="0" indent="0">
              <a:buNone/>
            </a:pPr>
            <a:endParaRPr lang="en-GB" sz="1600" dirty="0" smtClean="0"/>
          </a:p>
          <a:p>
            <a:r>
              <a:rPr lang="en-GB" sz="1600" dirty="0" smtClean="0"/>
              <a:t> </a:t>
            </a:r>
            <a:r>
              <a:rPr lang="cs-CZ" sz="1600" dirty="0" err="1"/>
              <a:t>v</a:t>
            </a:r>
            <a:r>
              <a:rPr lang="en-GB" sz="1600" dirty="0" err="1" smtClean="0"/>
              <a:t>ývoj</a:t>
            </a:r>
            <a:r>
              <a:rPr lang="en-GB" sz="1600" dirty="0" smtClean="0"/>
              <a:t> </a:t>
            </a:r>
            <a:r>
              <a:rPr lang="en-GB" sz="1600" dirty="0" err="1" smtClean="0"/>
              <a:t>ochranných</a:t>
            </a:r>
            <a:r>
              <a:rPr lang="en-GB" sz="1600" dirty="0" smtClean="0"/>
              <a:t> </a:t>
            </a:r>
            <a:r>
              <a:rPr lang="en-GB" sz="1600" dirty="0" err="1" smtClean="0"/>
              <a:t>látek</a:t>
            </a:r>
            <a:r>
              <a:rPr lang="en-GB" sz="1600" dirty="0" smtClean="0"/>
              <a:t> </a:t>
            </a:r>
            <a:r>
              <a:rPr lang="en-GB" sz="1600" dirty="0" err="1" smtClean="0"/>
              <a:t>chránících</a:t>
            </a:r>
            <a:r>
              <a:rPr lang="en-GB" sz="1600" dirty="0" smtClean="0"/>
              <a:t> </a:t>
            </a:r>
            <a:r>
              <a:rPr lang="en-GB" sz="1600" dirty="0" err="1" smtClean="0"/>
              <a:t>proteiny</a:t>
            </a:r>
            <a:r>
              <a:rPr lang="en-GB" sz="1600" dirty="0" smtClean="0"/>
              <a:t> a NK</a:t>
            </a:r>
            <a:r>
              <a:rPr lang="cs-CZ" sz="1600" dirty="0" smtClean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unikátní</a:t>
            </a:r>
            <a:r>
              <a:rPr lang="en-GB" sz="1600" dirty="0" smtClean="0"/>
              <a:t> </a:t>
            </a:r>
            <a:r>
              <a:rPr lang="en-GB" sz="1600" dirty="0" err="1" smtClean="0"/>
              <a:t>chem.struktury</a:t>
            </a:r>
            <a:r>
              <a:rPr lang="cs-CZ" sz="1600" dirty="0" smtClean="0"/>
              <a:t>)</a:t>
            </a:r>
            <a:endParaRPr lang="en-GB" sz="1600" dirty="0" smtClean="0"/>
          </a:p>
          <a:p>
            <a:r>
              <a:rPr lang="en-GB" sz="1600" dirty="0" err="1" smtClean="0"/>
              <a:t>př</a:t>
            </a:r>
            <a:r>
              <a:rPr lang="en-GB" sz="1600" dirty="0" smtClean="0"/>
              <a:t>: </a:t>
            </a:r>
            <a:r>
              <a:rPr lang="en-GB" sz="1600" dirty="0" err="1" smtClean="0"/>
              <a:t>dipikolinová</a:t>
            </a:r>
            <a:r>
              <a:rPr lang="en-GB" sz="1600" dirty="0" smtClean="0"/>
              <a:t>, “</a:t>
            </a:r>
            <a:r>
              <a:rPr lang="en-GB" sz="1600" dirty="0" err="1" smtClean="0"/>
              <a:t>histon</a:t>
            </a:r>
            <a:r>
              <a:rPr lang="en-GB" sz="1600" dirty="0" smtClean="0"/>
              <a:t> – like” </a:t>
            </a:r>
            <a:r>
              <a:rPr lang="en-GB" sz="1600" dirty="0" err="1" smtClean="0"/>
              <a:t>proteiny</a:t>
            </a:r>
            <a:r>
              <a:rPr lang="cs-CZ" sz="1600" dirty="0" smtClean="0"/>
              <a:t>, </a:t>
            </a:r>
            <a:r>
              <a:rPr lang="en-GB" sz="1600" dirty="0" smtClean="0"/>
              <a:t>HS </a:t>
            </a:r>
            <a:r>
              <a:rPr lang="en-GB" sz="1600" dirty="0" err="1" smtClean="0"/>
              <a:t>proteiny</a:t>
            </a:r>
            <a:r>
              <a:rPr lang="en-GB" sz="1600" dirty="0" smtClean="0"/>
              <a:t>…)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12976"/>
            <a:ext cx="6145804" cy="358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2530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07503" y="646320"/>
            <a:ext cx="903649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m</a:t>
            </a:r>
            <a:r>
              <a:rPr lang="en-GB" sz="1600" dirty="0" err="1" smtClean="0"/>
              <a:t>ísta</a:t>
            </a:r>
            <a:r>
              <a:rPr lang="en-GB" sz="1600" dirty="0" smtClean="0"/>
              <a:t> </a:t>
            </a:r>
            <a:r>
              <a:rPr lang="en-GB" sz="1600" dirty="0" err="1" smtClean="0"/>
              <a:t>ori</a:t>
            </a:r>
            <a:r>
              <a:rPr lang="en-GB" sz="1600" dirty="0" smtClean="0"/>
              <a:t> (</a:t>
            </a:r>
            <a:r>
              <a:rPr lang="en-GB" sz="1600" dirty="0" err="1" smtClean="0"/>
              <a:t>počátek</a:t>
            </a:r>
            <a:r>
              <a:rPr lang="en-GB" sz="1600" dirty="0" smtClean="0"/>
              <a:t>) a </a:t>
            </a:r>
            <a:r>
              <a:rPr lang="en-GB" sz="1600" dirty="0" err="1" smtClean="0"/>
              <a:t>ter</a:t>
            </a:r>
            <a:r>
              <a:rPr lang="en-GB" sz="1600" dirty="0" smtClean="0"/>
              <a:t> (</a:t>
            </a:r>
            <a:r>
              <a:rPr lang="en-GB" sz="1600" dirty="0" err="1" smtClean="0"/>
              <a:t>konec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charakter</a:t>
            </a:r>
            <a:r>
              <a:rPr lang="en-GB" sz="1600" dirty="0" smtClean="0"/>
              <a:t> </a:t>
            </a:r>
            <a:r>
              <a:rPr lang="en-GB" sz="1600" dirty="0" err="1" smtClean="0"/>
              <a:t>replikonu</a:t>
            </a:r>
            <a:r>
              <a:rPr lang="en-GB" sz="1600" dirty="0" smtClean="0"/>
              <a:t> - </a:t>
            </a:r>
            <a:r>
              <a:rPr lang="en-GB" sz="1600" dirty="0" err="1" smtClean="0"/>
              <a:t>zacatek</a:t>
            </a:r>
            <a:r>
              <a:rPr lang="en-GB" sz="1600" dirty="0" smtClean="0"/>
              <a:t> </a:t>
            </a:r>
            <a:r>
              <a:rPr lang="en-GB" sz="1600" dirty="0" err="1" smtClean="0"/>
              <a:t>replikace</a:t>
            </a:r>
            <a:r>
              <a:rPr lang="en-GB" sz="1600" dirty="0" smtClean="0"/>
              <a:t> v ORI, </a:t>
            </a:r>
            <a:r>
              <a:rPr lang="en-GB" sz="1600" dirty="0" err="1" smtClean="0"/>
              <a:t>konec</a:t>
            </a:r>
            <a:r>
              <a:rPr lang="en-GB" sz="1600" dirty="0" smtClean="0"/>
              <a:t> v 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</a:t>
            </a:r>
            <a:r>
              <a:rPr lang="en-GB" sz="1600" dirty="0" err="1" smtClean="0"/>
              <a:t>olymer</a:t>
            </a:r>
            <a:r>
              <a:rPr lang="cs-CZ" sz="1600" dirty="0" smtClean="0"/>
              <a:t>á</a:t>
            </a:r>
            <a:r>
              <a:rPr lang="en-GB" sz="1600" dirty="0" err="1" smtClean="0"/>
              <a:t>za</a:t>
            </a:r>
            <a:r>
              <a:rPr lang="cs-CZ" sz="1600" dirty="0" smtClean="0"/>
              <a:t> jede</a:t>
            </a:r>
            <a:r>
              <a:rPr lang="en-GB" sz="1600" dirty="0" smtClean="0"/>
              <a:t> v</a:t>
            </a:r>
            <a:r>
              <a:rPr lang="cs-CZ" sz="1600" dirty="0" smtClean="0"/>
              <a:t>ž</a:t>
            </a:r>
            <a:r>
              <a:rPr lang="en-GB" sz="1600" dirty="0" err="1" smtClean="0"/>
              <a:t>dy</a:t>
            </a:r>
            <a:r>
              <a:rPr lang="en-GB" sz="1600" dirty="0" smtClean="0"/>
              <a:t> od 5 k 3 </a:t>
            </a:r>
            <a:r>
              <a:rPr lang="en-GB" sz="1600" dirty="0" err="1" smtClean="0"/>
              <a:t>konci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semikonzervativni</a:t>
            </a:r>
            <a:r>
              <a:rPr lang="en-GB" sz="1600" dirty="0" smtClean="0"/>
              <a:t> </a:t>
            </a:r>
            <a:r>
              <a:rPr lang="en-GB" sz="1600" dirty="0" err="1" smtClean="0"/>
              <a:t>replikace</a:t>
            </a:r>
            <a:r>
              <a:rPr lang="en-GB" sz="1600" dirty="0" smtClean="0"/>
              <a:t> – </a:t>
            </a:r>
            <a:r>
              <a:rPr lang="en-GB" sz="1600" dirty="0" err="1" smtClean="0"/>
              <a:t>tzn</a:t>
            </a:r>
            <a:r>
              <a:rPr lang="cs-CZ" sz="1600" dirty="0" smtClean="0"/>
              <a:t>.</a:t>
            </a:r>
            <a:r>
              <a:rPr lang="en-GB" sz="1600" dirty="0" smtClean="0"/>
              <a:t> v </a:t>
            </a:r>
            <a:r>
              <a:rPr lang="en-GB" sz="1600" dirty="0" err="1" smtClean="0"/>
              <a:t>nov</a:t>
            </a:r>
            <a:r>
              <a:rPr lang="cs-CZ" sz="1600" dirty="0" smtClean="0"/>
              <a:t>é</a:t>
            </a:r>
            <a:r>
              <a:rPr lang="en-GB" sz="1600" dirty="0" smtClean="0"/>
              <a:t> </a:t>
            </a:r>
            <a:r>
              <a:rPr lang="en-GB" sz="1600" dirty="0" err="1" smtClean="0"/>
              <a:t>molekule</a:t>
            </a:r>
            <a:r>
              <a:rPr lang="en-GB" sz="1600" dirty="0" smtClean="0"/>
              <a:t> je </a:t>
            </a:r>
            <a:r>
              <a:rPr lang="en-GB" sz="1600" dirty="0" err="1" smtClean="0"/>
              <a:t>jedno</a:t>
            </a:r>
            <a:r>
              <a:rPr lang="en-GB" sz="1600" dirty="0" smtClean="0"/>
              <a:t> </a:t>
            </a:r>
            <a:r>
              <a:rPr lang="en-GB" sz="1600" dirty="0" err="1" smtClean="0"/>
              <a:t>vl</a:t>
            </a:r>
            <a:r>
              <a:rPr lang="cs-CZ" sz="1600" dirty="0" smtClean="0"/>
              <a:t>á</a:t>
            </a:r>
            <a:r>
              <a:rPr lang="en-GB" sz="1600" dirty="0" err="1" smtClean="0"/>
              <a:t>kno</a:t>
            </a:r>
            <a:r>
              <a:rPr lang="en-GB" sz="1600" dirty="0" smtClean="0"/>
              <a:t> mate</a:t>
            </a:r>
            <a:r>
              <a:rPr lang="cs-CZ" sz="1600" dirty="0" smtClean="0"/>
              <a:t>ř</a:t>
            </a:r>
            <a:r>
              <a:rPr lang="en-GB" sz="1600" dirty="0" err="1" smtClean="0"/>
              <a:t>sk</a:t>
            </a:r>
            <a:r>
              <a:rPr lang="cs-CZ" sz="1600" dirty="0" smtClean="0"/>
              <a:t>é</a:t>
            </a:r>
            <a:r>
              <a:rPr lang="en-GB" sz="1600" dirty="0" smtClean="0"/>
              <a:t>, </a:t>
            </a:r>
            <a:r>
              <a:rPr lang="en-GB" sz="1600" dirty="0" err="1" smtClean="0"/>
              <a:t>druhé</a:t>
            </a:r>
            <a:r>
              <a:rPr lang="cs-CZ" sz="1600" dirty="0" smtClean="0"/>
              <a:t> </a:t>
            </a:r>
            <a:r>
              <a:rPr lang="en-GB" sz="1600" dirty="0" smtClean="0"/>
              <a:t>de novo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semidiskontinu</a:t>
            </a:r>
            <a:r>
              <a:rPr lang="cs-CZ" sz="1600" dirty="0" err="1" smtClean="0"/>
              <a:t>ál</a:t>
            </a:r>
            <a:r>
              <a:rPr lang="en-GB" sz="1600" dirty="0" smtClean="0"/>
              <a:t>n</a:t>
            </a:r>
            <a:r>
              <a:rPr lang="cs-CZ" sz="1600" dirty="0" smtClean="0"/>
              <a:t>í</a:t>
            </a:r>
            <a:r>
              <a:rPr lang="en-GB" sz="1600" dirty="0" smtClean="0"/>
              <a:t> repl. </a:t>
            </a:r>
            <a:r>
              <a:rPr lang="cs-CZ" sz="1600" dirty="0" smtClean="0"/>
              <a:t>- </a:t>
            </a:r>
            <a:r>
              <a:rPr lang="en-GB" sz="1600" dirty="0" smtClean="0"/>
              <a:t> </a:t>
            </a:r>
            <a:r>
              <a:rPr lang="en-GB" sz="1600" dirty="0" err="1" smtClean="0"/>
              <a:t>jeden</a:t>
            </a:r>
            <a:r>
              <a:rPr lang="en-GB" sz="1600" dirty="0" smtClean="0"/>
              <a:t> </a:t>
            </a:r>
            <a:r>
              <a:rPr lang="cs-CZ" sz="1600" dirty="0"/>
              <a:t>ř</a:t>
            </a:r>
            <a:r>
              <a:rPr lang="en-GB" sz="1600" dirty="0" smtClean="0"/>
              <a:t>et</a:t>
            </a:r>
            <a:r>
              <a:rPr lang="cs-CZ" sz="1600" dirty="0" smtClean="0"/>
              <a:t>ě</a:t>
            </a:r>
            <a:r>
              <a:rPr lang="en-GB" sz="1600" dirty="0" err="1" smtClean="0"/>
              <a:t>zec</a:t>
            </a:r>
            <a:r>
              <a:rPr lang="en-GB" sz="1600" dirty="0" smtClean="0"/>
              <a:t> je </a:t>
            </a:r>
            <a:r>
              <a:rPr lang="en-GB" sz="1600" dirty="0" err="1" smtClean="0"/>
              <a:t>vedouc</a:t>
            </a:r>
            <a:r>
              <a:rPr lang="cs-CZ" sz="1600" dirty="0" smtClean="0"/>
              <a:t>í</a:t>
            </a:r>
            <a:r>
              <a:rPr lang="en-GB" sz="1600" dirty="0" smtClean="0"/>
              <a:t>, </a:t>
            </a:r>
            <a:r>
              <a:rPr lang="en-GB" sz="1600" dirty="0" err="1" smtClean="0"/>
              <a:t>druhý</a:t>
            </a:r>
            <a:r>
              <a:rPr lang="en-GB" sz="1600" dirty="0" smtClean="0"/>
              <a:t> </a:t>
            </a:r>
            <a:r>
              <a:rPr lang="en-GB" sz="1600" dirty="0" err="1" smtClean="0"/>
              <a:t>spo</a:t>
            </a:r>
            <a:r>
              <a:rPr lang="cs-CZ" sz="1600" dirty="0" smtClean="0"/>
              <a:t>ž</a:t>
            </a:r>
            <a:r>
              <a:rPr lang="en-GB" sz="1600" dirty="0" smtClean="0"/>
              <a:t>d</a:t>
            </a:r>
            <a:r>
              <a:rPr lang="cs-CZ" sz="1600" dirty="0" smtClean="0"/>
              <a:t>ě</a:t>
            </a:r>
            <a:r>
              <a:rPr lang="en-GB" sz="1600" dirty="0" smtClean="0"/>
              <a:t>n</a:t>
            </a:r>
            <a:r>
              <a:rPr lang="cs-CZ" sz="1600" dirty="0" smtClean="0"/>
              <a:t>ý</a:t>
            </a:r>
          </a:p>
          <a:p>
            <a:r>
              <a:rPr lang="cs-CZ" sz="1600" dirty="0"/>
              <a:t> </a:t>
            </a:r>
            <a:r>
              <a:rPr lang="cs-CZ" sz="1600" dirty="0" smtClean="0"/>
              <a:t>(</a:t>
            </a:r>
            <a:r>
              <a:rPr lang="en-GB" sz="1600" dirty="0" err="1" smtClean="0"/>
              <a:t>okazakiho</a:t>
            </a:r>
            <a:r>
              <a:rPr lang="en-GB" sz="1600" dirty="0" smtClean="0"/>
              <a:t> </a:t>
            </a:r>
            <a:r>
              <a:rPr lang="en-GB" sz="1600" dirty="0" err="1" smtClean="0"/>
              <a:t>fragmenty</a:t>
            </a:r>
            <a:r>
              <a:rPr lang="en-GB" sz="1600" dirty="0" smtClean="0"/>
              <a:t> - d</a:t>
            </a:r>
            <a:r>
              <a:rPr lang="cs-CZ" sz="1600" dirty="0" smtClean="0"/>
              <a:t>ů</a:t>
            </a:r>
            <a:r>
              <a:rPr lang="en-GB" sz="1600" dirty="0" smtClean="0"/>
              <a:t>le</a:t>
            </a:r>
            <a:r>
              <a:rPr lang="cs-CZ" sz="1600" dirty="0" smtClean="0"/>
              <a:t>ž</a:t>
            </a:r>
            <a:r>
              <a:rPr lang="en-GB" sz="1600" dirty="0" smtClean="0"/>
              <a:t>it</a:t>
            </a:r>
            <a:r>
              <a:rPr lang="cs-CZ" sz="1600" dirty="0" smtClean="0"/>
              <a:t>á</a:t>
            </a:r>
            <a:r>
              <a:rPr lang="en-GB" sz="1600" dirty="0" smtClean="0"/>
              <a:t> je </a:t>
            </a:r>
            <a:r>
              <a:rPr lang="en-GB" sz="1600" dirty="0" err="1" smtClean="0"/>
              <a:t>synt</a:t>
            </a:r>
            <a:r>
              <a:rPr lang="cs-CZ" sz="1600" dirty="0" smtClean="0"/>
              <a:t>é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primeru</a:t>
            </a:r>
            <a:r>
              <a:rPr lang="en-GB" sz="1600" dirty="0" smtClean="0"/>
              <a:t> - </a:t>
            </a:r>
            <a:r>
              <a:rPr lang="en-GB" sz="1600" dirty="0" err="1" smtClean="0"/>
              <a:t>pomoc</a:t>
            </a:r>
            <a:r>
              <a:rPr lang="cs-CZ" sz="1600" dirty="0" smtClean="0"/>
              <a:t>í</a:t>
            </a:r>
            <a:r>
              <a:rPr lang="en-GB" sz="1600" dirty="0" smtClean="0"/>
              <a:t> </a:t>
            </a:r>
            <a:r>
              <a:rPr lang="cs-CZ" sz="1600" dirty="0" smtClean="0"/>
              <a:t>enzymu </a:t>
            </a:r>
            <a:r>
              <a:rPr lang="en-GB" sz="1600" dirty="0" smtClean="0"/>
              <a:t>prim</a:t>
            </a:r>
            <a:r>
              <a:rPr lang="cs-CZ" sz="1600" dirty="0" smtClean="0"/>
              <a:t>á</a:t>
            </a:r>
            <a:r>
              <a:rPr lang="en-GB" sz="1600" dirty="0" err="1" smtClean="0"/>
              <a:t>zy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p</a:t>
            </a:r>
            <a:r>
              <a:rPr lang="en-GB" sz="1600" dirty="0" err="1" smtClean="0"/>
              <a:t>rodlužování</a:t>
            </a:r>
            <a:r>
              <a:rPr lang="en-GB" sz="1600" dirty="0" smtClean="0"/>
              <a:t> </a:t>
            </a:r>
            <a:r>
              <a:rPr lang="en-GB" sz="1600" dirty="0" err="1" smtClean="0"/>
              <a:t>buňky</a:t>
            </a:r>
            <a:endParaRPr lang="cs-CZ" sz="1600" dirty="0" smtClean="0"/>
          </a:p>
          <a:p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</a:t>
            </a:r>
            <a:r>
              <a:rPr lang="en-GB" sz="1600" dirty="0" err="1" smtClean="0"/>
              <a:t>ová</a:t>
            </a:r>
            <a:r>
              <a:rPr lang="en-GB" sz="1600" dirty="0" smtClean="0"/>
              <a:t> </a:t>
            </a:r>
            <a:r>
              <a:rPr lang="en-GB" sz="1600" dirty="0" err="1" smtClean="0"/>
              <a:t>replikace</a:t>
            </a:r>
            <a:r>
              <a:rPr lang="en-GB" sz="1600" dirty="0" smtClean="0"/>
              <a:t> </a:t>
            </a:r>
            <a:r>
              <a:rPr lang="en-GB" sz="1600" dirty="0" err="1" smtClean="0"/>
              <a:t>ještě</a:t>
            </a:r>
            <a:r>
              <a:rPr lang="en-GB" sz="1600" dirty="0" smtClean="0"/>
              <a:t> </a:t>
            </a:r>
            <a:r>
              <a:rPr lang="en-GB" sz="1600" dirty="0" err="1" smtClean="0"/>
              <a:t>před</a:t>
            </a:r>
            <a:r>
              <a:rPr lang="en-GB" sz="1600" dirty="0" smtClean="0"/>
              <a:t> </a:t>
            </a:r>
            <a:r>
              <a:rPr lang="en-GB" sz="1600" dirty="0" err="1" smtClean="0"/>
              <a:t>úplným</a:t>
            </a:r>
            <a:r>
              <a:rPr lang="cs-CZ" sz="1600" dirty="0"/>
              <a:t> </a:t>
            </a:r>
            <a:r>
              <a:rPr lang="en-GB" sz="1600" dirty="0" err="1" smtClean="0"/>
              <a:t>rozdělením</a:t>
            </a:r>
            <a:r>
              <a:rPr lang="en-GB" sz="1600" dirty="0" smtClean="0"/>
              <a:t> </a:t>
            </a:r>
            <a:r>
              <a:rPr lang="en-GB" sz="1600" dirty="0" err="1" smtClean="0"/>
              <a:t>buňky</a:t>
            </a:r>
            <a:r>
              <a:rPr lang="en-GB" sz="1600" dirty="0" smtClean="0"/>
              <a:t>..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dalsi</a:t>
            </a:r>
            <a:r>
              <a:rPr lang="en-US" sz="1600" dirty="0"/>
              <a:t> </a:t>
            </a:r>
            <a:r>
              <a:rPr lang="en-US" sz="1600" dirty="0" err="1"/>
              <a:t>enzymy:primaza</a:t>
            </a:r>
            <a:r>
              <a:rPr lang="en-US" sz="1600" dirty="0"/>
              <a:t>, </a:t>
            </a:r>
            <a:r>
              <a:rPr lang="en-US" sz="1600" dirty="0" err="1"/>
              <a:t>helikaza</a:t>
            </a:r>
            <a:r>
              <a:rPr lang="en-US" sz="1600" dirty="0"/>
              <a:t>, </a:t>
            </a:r>
            <a:r>
              <a:rPr lang="en-US" sz="1600" dirty="0" err="1"/>
              <a:t>dna</a:t>
            </a:r>
            <a:r>
              <a:rPr lang="en-US" sz="1600" dirty="0"/>
              <a:t> </a:t>
            </a:r>
            <a:r>
              <a:rPr lang="en-US" sz="1600" dirty="0" err="1"/>
              <a:t>polymeraza</a:t>
            </a:r>
            <a:r>
              <a:rPr lang="en-US" sz="1600" dirty="0"/>
              <a:t>, </a:t>
            </a:r>
            <a:r>
              <a:rPr lang="en-US" sz="1600" dirty="0" err="1" smtClean="0"/>
              <a:t>topoizomerazy</a:t>
            </a:r>
            <a:endParaRPr lang="cs-CZ" sz="1600" dirty="0" smtClean="0"/>
          </a:p>
          <a:p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primáza</a:t>
            </a:r>
            <a:r>
              <a:rPr lang="en-GB" sz="1600" dirty="0" smtClean="0"/>
              <a:t> + </a:t>
            </a:r>
            <a:r>
              <a:rPr lang="en-GB" sz="1600" dirty="0" err="1" smtClean="0"/>
              <a:t>helikáza</a:t>
            </a:r>
            <a:r>
              <a:rPr lang="en-GB" sz="1600" dirty="0" smtClean="0"/>
              <a:t> </a:t>
            </a:r>
            <a:r>
              <a:rPr lang="en-GB" sz="1600" dirty="0" err="1" smtClean="0"/>
              <a:t>tvoří</a:t>
            </a:r>
            <a:r>
              <a:rPr lang="en-GB" sz="1600" dirty="0" smtClean="0"/>
              <a:t> </a:t>
            </a:r>
            <a:r>
              <a:rPr lang="en-GB" sz="1600" dirty="0" err="1" smtClean="0"/>
              <a:t>primozom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vznik</a:t>
            </a:r>
            <a:r>
              <a:rPr lang="en-GB" sz="1600" dirty="0" smtClean="0"/>
              <a:t> </a:t>
            </a:r>
            <a:r>
              <a:rPr lang="en-GB" sz="1600" dirty="0" err="1" smtClean="0"/>
              <a:t>primeru</a:t>
            </a:r>
            <a:r>
              <a:rPr lang="en-GB" sz="1600" dirty="0" smtClean="0"/>
              <a:t> </a:t>
            </a:r>
            <a:r>
              <a:rPr lang="en-GB" sz="1600" dirty="0" err="1" smtClean="0"/>
              <a:t>nen</a:t>
            </a:r>
            <a:r>
              <a:rPr lang="cs-CZ" sz="1600" dirty="0" smtClean="0"/>
              <a:t>í</a:t>
            </a:r>
            <a:r>
              <a:rPr lang="en-GB" sz="1600" dirty="0" smtClean="0"/>
              <a:t> n</a:t>
            </a:r>
            <a:r>
              <a:rPr lang="cs-CZ" sz="1600" dirty="0" smtClean="0"/>
              <a:t>á</a:t>
            </a:r>
            <a:r>
              <a:rPr lang="en-GB" sz="1600" dirty="0" err="1" smtClean="0"/>
              <a:t>hodn</a:t>
            </a:r>
            <a:r>
              <a:rPr lang="cs-CZ" sz="1600" dirty="0" smtClean="0"/>
              <a:t>é</a:t>
            </a:r>
            <a:r>
              <a:rPr lang="en-GB" sz="1600" dirty="0" smtClean="0"/>
              <a:t> - v </a:t>
            </a:r>
            <a:r>
              <a:rPr lang="cs-CZ" sz="1600" dirty="0" err="1"/>
              <a:t>ú</a:t>
            </a:r>
            <a:r>
              <a:rPr lang="en-GB" sz="1600" dirty="0" smtClean="0"/>
              <a:t>sec</a:t>
            </a:r>
            <a:r>
              <a:rPr lang="cs-CZ" sz="1600" dirty="0" smtClean="0"/>
              <a:t>í</a:t>
            </a:r>
            <a:r>
              <a:rPr lang="en-GB" sz="1600" dirty="0" err="1" smtClean="0"/>
              <a:t>ch</a:t>
            </a:r>
            <a:r>
              <a:rPr lang="en-GB" sz="1600" dirty="0" smtClean="0"/>
              <a:t> 1000-2000 p</a:t>
            </a:r>
            <a:r>
              <a:rPr lang="cs-CZ" sz="1600" dirty="0" smtClean="0"/>
              <a:t>á</a:t>
            </a:r>
            <a:r>
              <a:rPr lang="en-GB" sz="1600" dirty="0" smtClean="0"/>
              <a:t>r</a:t>
            </a:r>
            <a:r>
              <a:rPr lang="cs-CZ" sz="1600" dirty="0" smtClean="0"/>
              <a:t>ů</a:t>
            </a:r>
            <a:r>
              <a:rPr lang="en-GB" sz="1600" dirty="0" smtClean="0"/>
              <a:t> b</a:t>
            </a:r>
            <a:r>
              <a:rPr lang="cs-CZ" sz="1600" dirty="0" err="1" smtClean="0"/>
              <a:t>ází</a:t>
            </a:r>
            <a:endParaRPr lang="en-GB" sz="1600" dirty="0" smtClean="0"/>
          </a:p>
        </p:txBody>
      </p:sp>
      <p:sp>
        <p:nvSpPr>
          <p:cNvPr id="4" name="Obdélník 3"/>
          <p:cNvSpPr/>
          <p:nvPr/>
        </p:nvSpPr>
        <p:spPr>
          <a:xfrm>
            <a:off x="323528" y="188640"/>
            <a:ext cx="31785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600" b="1" dirty="0" err="1" smtClean="0">
                <a:solidFill>
                  <a:prstClr val="black"/>
                </a:solidFill>
              </a:rPr>
              <a:t>Replikace</a:t>
            </a:r>
            <a:r>
              <a:rPr lang="cs-CZ" sz="1600" b="1" dirty="0" smtClean="0">
                <a:solidFill>
                  <a:prstClr val="black"/>
                </a:solidFill>
              </a:rPr>
              <a:t> gen. informace</a:t>
            </a:r>
            <a:endParaRPr lang="en-GB" sz="1600" b="1" dirty="0">
              <a:solidFill>
                <a:prstClr val="black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259730"/>
            <a:ext cx="3857744" cy="260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995263"/>
            <a:ext cx="2931800" cy="1865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7343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7504" y="332656"/>
            <a:ext cx="879088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err="1" smtClean="0"/>
              <a:t>Transkripce</a:t>
            </a:r>
            <a:endParaRPr lang="cs-CZ" sz="1600" b="1" dirty="0" smtClean="0"/>
          </a:p>
          <a:p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přepis</a:t>
            </a:r>
            <a:r>
              <a:rPr lang="en-US" sz="1600" dirty="0" smtClean="0"/>
              <a:t> DNA </a:t>
            </a:r>
            <a:r>
              <a:rPr lang="en-US" sz="1600" dirty="0"/>
              <a:t>do mRNA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enzym</a:t>
            </a:r>
            <a:r>
              <a:rPr lang="en-US" sz="1600" dirty="0"/>
              <a:t> RNA </a:t>
            </a:r>
            <a:r>
              <a:rPr lang="en-US" sz="1600" dirty="0" smtClean="0"/>
              <a:t>polymer</a:t>
            </a:r>
            <a:r>
              <a:rPr lang="cs-CZ" sz="1600" dirty="0" smtClean="0"/>
              <a:t>á</a:t>
            </a:r>
            <a:r>
              <a:rPr lang="en-US" sz="1600" dirty="0" err="1" smtClean="0"/>
              <a:t>za</a:t>
            </a:r>
            <a:r>
              <a:rPr lang="en-US" sz="1600" dirty="0" smtClean="0"/>
              <a:t> 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cs-CZ" sz="1600" dirty="0" err="1"/>
              <a:t>ú</a:t>
            </a:r>
            <a:r>
              <a:rPr lang="en-US" sz="1600" dirty="0" err="1" smtClean="0"/>
              <a:t>rovni</a:t>
            </a:r>
            <a:r>
              <a:rPr lang="en-US" sz="1600" dirty="0" smtClean="0"/>
              <a:t> </a:t>
            </a:r>
            <a:r>
              <a:rPr lang="en-US" sz="1600" dirty="0"/>
              <a:t>mRNA se </a:t>
            </a:r>
            <a:r>
              <a:rPr lang="en-US" sz="1600" dirty="0" err="1" smtClean="0"/>
              <a:t>ovliv</a:t>
            </a:r>
            <a:r>
              <a:rPr lang="cs-CZ" sz="1600" dirty="0" smtClean="0"/>
              <a:t>ň</a:t>
            </a:r>
            <a:r>
              <a:rPr lang="en-US" sz="1600" dirty="0" err="1" smtClean="0"/>
              <a:t>uj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proteiny</a:t>
            </a:r>
            <a:r>
              <a:rPr lang="en-US" sz="1600" dirty="0"/>
              <a:t>, </a:t>
            </a:r>
            <a:r>
              <a:rPr lang="en-US" sz="1600" dirty="0" err="1" smtClean="0"/>
              <a:t>kter</a:t>
            </a:r>
            <a:r>
              <a:rPr lang="cs-CZ" sz="1600" dirty="0" smtClean="0"/>
              <a:t>é </a:t>
            </a:r>
            <a:r>
              <a:rPr lang="en-US" sz="1600" dirty="0" err="1" smtClean="0"/>
              <a:t>vzniknou</a:t>
            </a:r>
            <a:r>
              <a:rPr lang="en-US" sz="1600" dirty="0" smtClean="0"/>
              <a:t> </a:t>
            </a:r>
            <a:r>
              <a:rPr lang="en-US" sz="1600" dirty="0"/>
              <a:t>v </a:t>
            </a:r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err="1" smtClean="0"/>
              <a:t>ce</a:t>
            </a:r>
            <a:r>
              <a:rPr lang="en-US" sz="1600" dirty="0" smtClean="0"/>
              <a:t> 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pokud</a:t>
            </a:r>
            <a:r>
              <a:rPr lang="en-US" sz="1600" dirty="0" smtClean="0"/>
              <a:t> </a:t>
            </a:r>
            <a:r>
              <a:rPr lang="en-US" sz="1600" dirty="0" err="1" smtClean="0"/>
              <a:t>b.nepot</a:t>
            </a:r>
            <a:r>
              <a:rPr lang="cs-CZ" sz="1600" dirty="0" err="1" smtClean="0"/>
              <a:t>ře</a:t>
            </a:r>
            <a:r>
              <a:rPr lang="en-US" sz="1600" dirty="0" err="1" smtClean="0"/>
              <a:t>buje</a:t>
            </a:r>
            <a:r>
              <a:rPr lang="en-US" sz="1600" dirty="0" smtClean="0"/>
              <a:t> </a:t>
            </a:r>
            <a:r>
              <a:rPr lang="en-US" sz="1600" dirty="0"/>
              <a:t>protein - </a:t>
            </a:r>
            <a:r>
              <a:rPr lang="en-US" sz="1600" dirty="0" err="1"/>
              <a:t>vypne</a:t>
            </a:r>
            <a:r>
              <a:rPr lang="en-US" sz="1600" dirty="0"/>
              <a:t> </a:t>
            </a:r>
            <a:r>
              <a:rPr lang="en-US" sz="1600" dirty="0" smtClean="0"/>
              <a:t>transkr.t</a:t>
            </a:r>
            <a:r>
              <a:rPr lang="cs-CZ" sz="1600" dirty="0" smtClean="0"/>
              <a:t> </a:t>
            </a:r>
            <a:r>
              <a:rPr lang="en-US" sz="1600" dirty="0" smtClean="0"/>
              <a:t>oho genu-</a:t>
            </a:r>
            <a:r>
              <a:rPr lang="en-US" sz="1600" dirty="0"/>
              <a:t>&gt;</a:t>
            </a:r>
            <a:r>
              <a:rPr lang="en-US" sz="1600" dirty="0" err="1"/>
              <a:t>hladina</a:t>
            </a:r>
            <a:r>
              <a:rPr lang="en-US" sz="1600" dirty="0"/>
              <a:t> mRNA je </a:t>
            </a:r>
            <a:r>
              <a:rPr lang="en-US" sz="1600" dirty="0" smtClean="0"/>
              <a:t>r</a:t>
            </a:r>
            <a:r>
              <a:rPr lang="cs-CZ" sz="1600" dirty="0" smtClean="0"/>
              <a:t>ů</a:t>
            </a:r>
            <a:r>
              <a:rPr lang="en-US" sz="1600" dirty="0" err="1" smtClean="0"/>
              <a:t>zna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reverzni</a:t>
            </a:r>
            <a:r>
              <a:rPr lang="en-US" sz="1600" dirty="0"/>
              <a:t> </a:t>
            </a:r>
            <a:r>
              <a:rPr lang="en-US" sz="1600" dirty="0" err="1"/>
              <a:t>transktipce</a:t>
            </a:r>
            <a:r>
              <a:rPr lang="en-US" sz="1600" dirty="0"/>
              <a:t> - </a:t>
            </a:r>
            <a:r>
              <a:rPr lang="en-US" sz="1600" dirty="0" err="1"/>
              <a:t>naopak</a:t>
            </a:r>
            <a:r>
              <a:rPr lang="en-US" sz="1600" dirty="0"/>
              <a:t> (z mRNA do DNA) - </a:t>
            </a:r>
            <a:r>
              <a:rPr lang="en-US" sz="1600" dirty="0" err="1"/>
              <a:t>reverzni</a:t>
            </a:r>
            <a:r>
              <a:rPr lang="en-US" sz="1600" dirty="0"/>
              <a:t> </a:t>
            </a:r>
            <a:r>
              <a:rPr lang="en-US" sz="1600" dirty="0" err="1" smtClean="0"/>
              <a:t>transkriptaza</a:t>
            </a:r>
            <a:r>
              <a:rPr lang="cs-CZ" sz="1600" dirty="0" smtClean="0"/>
              <a:t>, </a:t>
            </a:r>
            <a:r>
              <a:rPr lang="en-US" sz="1600" dirty="0" err="1" smtClean="0"/>
              <a:t>např</a:t>
            </a:r>
            <a:r>
              <a:rPr lang="en-US" sz="1600" dirty="0" smtClean="0"/>
              <a:t> </a:t>
            </a:r>
            <a:r>
              <a:rPr lang="en-US" sz="1600" dirty="0"/>
              <a:t>u </a:t>
            </a:r>
            <a:r>
              <a:rPr lang="en-US" sz="1600" dirty="0" err="1" smtClean="0"/>
              <a:t>retrovirů</a:t>
            </a:r>
            <a:endParaRPr lang="cs-CZ" sz="1600" dirty="0" smtClean="0"/>
          </a:p>
          <a:p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RNA-</a:t>
            </a:r>
            <a:r>
              <a:rPr lang="en-GB" sz="1600" dirty="0" err="1" smtClean="0"/>
              <a:t>polymeráza</a:t>
            </a:r>
            <a:r>
              <a:rPr lang="en-GB" sz="1600" dirty="0" smtClean="0"/>
              <a:t> – 5 </a:t>
            </a:r>
            <a:r>
              <a:rPr lang="en-GB" sz="1600" dirty="0" err="1" smtClean="0"/>
              <a:t>podjednotek</a:t>
            </a:r>
            <a:endParaRPr lang="cs-CZ" sz="1600" dirty="0"/>
          </a:p>
          <a:p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s</a:t>
            </a:r>
            <a:r>
              <a:rPr lang="en-GB" sz="1600" dirty="0" err="1" smtClean="0"/>
              <a:t>yntéza</a:t>
            </a:r>
            <a:r>
              <a:rPr lang="en-GB" sz="1600" dirty="0" smtClean="0"/>
              <a:t> 1 mRNA </a:t>
            </a:r>
            <a:r>
              <a:rPr lang="en-GB" sz="1600" dirty="0" err="1" smtClean="0"/>
              <a:t>trvá</a:t>
            </a:r>
            <a:r>
              <a:rPr lang="en-GB" sz="1600" dirty="0" smtClean="0"/>
              <a:t> 1 min,</a:t>
            </a:r>
            <a:r>
              <a:rPr lang="cs-CZ" sz="1600" dirty="0" smtClean="0"/>
              <a:t> </a:t>
            </a:r>
            <a:r>
              <a:rPr lang="en-GB" sz="1600" dirty="0" err="1" smtClean="0"/>
              <a:t>nejsou</a:t>
            </a:r>
            <a:r>
              <a:rPr lang="en-GB" sz="1600" dirty="0" smtClean="0"/>
              <a:t> </a:t>
            </a:r>
            <a:r>
              <a:rPr lang="en-GB" sz="1600" dirty="0" err="1" smtClean="0"/>
              <a:t>postranskripční</a:t>
            </a:r>
            <a:r>
              <a:rPr lang="en-GB" sz="1600" dirty="0" smtClean="0"/>
              <a:t> </a:t>
            </a:r>
            <a:r>
              <a:rPr lang="en-GB" sz="1600" dirty="0" err="1" smtClean="0"/>
              <a:t>úpravy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r</a:t>
            </a:r>
            <a:r>
              <a:rPr lang="en-GB" sz="1600" dirty="0" err="1" smtClean="0"/>
              <a:t>ůzná</a:t>
            </a:r>
            <a:r>
              <a:rPr lang="en-GB" sz="1600" dirty="0" smtClean="0"/>
              <a:t> </a:t>
            </a:r>
            <a:r>
              <a:rPr lang="en-GB" sz="1600" dirty="0" err="1" smtClean="0"/>
              <a:t>hladina</a:t>
            </a:r>
            <a:r>
              <a:rPr lang="en-GB" sz="1600" dirty="0" smtClean="0"/>
              <a:t> mRNA = </a:t>
            </a:r>
            <a:r>
              <a:rPr lang="en-GB" sz="1600" dirty="0" err="1" smtClean="0"/>
              <a:t>různá</a:t>
            </a:r>
            <a:r>
              <a:rPr lang="cs-CZ" sz="1600" dirty="0"/>
              <a:t> </a:t>
            </a:r>
            <a:r>
              <a:rPr lang="en-GB" sz="1600" dirty="0" err="1" smtClean="0"/>
              <a:t>hladina</a:t>
            </a:r>
            <a:r>
              <a:rPr lang="en-GB" sz="1600" dirty="0" smtClean="0"/>
              <a:t> </a:t>
            </a:r>
            <a:r>
              <a:rPr lang="en-GB" sz="1600" dirty="0" err="1" smtClean="0"/>
              <a:t>proteinů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e</a:t>
            </a:r>
            <a:r>
              <a:rPr lang="en-GB" sz="1600" dirty="0" err="1" smtClean="0"/>
              <a:t>volučně</a:t>
            </a:r>
            <a:r>
              <a:rPr lang="en-GB" sz="1600" dirty="0" smtClean="0"/>
              <a:t> </a:t>
            </a:r>
            <a:r>
              <a:rPr lang="en-GB" sz="1600" dirty="0" err="1" smtClean="0"/>
              <a:t>konzervované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podobná</a:t>
            </a:r>
            <a:r>
              <a:rPr lang="en-GB" sz="1600" dirty="0" smtClean="0"/>
              <a:t> </a:t>
            </a:r>
            <a:r>
              <a:rPr lang="en-GB" sz="1600" dirty="0" err="1" smtClean="0"/>
              <a:t>eukaryotické</a:t>
            </a:r>
            <a:r>
              <a:rPr lang="en-GB" sz="1600" dirty="0" smtClean="0"/>
              <a:t> (</a:t>
            </a:r>
            <a:r>
              <a:rPr lang="en-GB" sz="1600" dirty="0" err="1" smtClean="0"/>
              <a:t>rozdíly</a:t>
            </a:r>
            <a:r>
              <a:rPr lang="cs-CZ" sz="1600" dirty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složení</a:t>
            </a:r>
            <a:r>
              <a:rPr lang="en-GB" sz="1600" dirty="0" smtClean="0"/>
              <a:t> </a:t>
            </a:r>
            <a:r>
              <a:rPr lang="en-GB" sz="1600" dirty="0" err="1" smtClean="0"/>
              <a:t>genů</a:t>
            </a:r>
            <a:r>
              <a:rPr lang="en-GB" sz="1600" dirty="0" smtClean="0"/>
              <a:t>, </a:t>
            </a:r>
            <a:r>
              <a:rPr lang="en-GB" sz="1600" dirty="0" err="1" smtClean="0"/>
              <a:t>prokaryotická</a:t>
            </a:r>
            <a:r>
              <a:rPr lang="cs-CZ" sz="1600" dirty="0"/>
              <a:t> </a:t>
            </a:r>
            <a:r>
              <a:rPr lang="en-GB" sz="1600" dirty="0" smtClean="0"/>
              <a:t>je </a:t>
            </a:r>
            <a:r>
              <a:rPr lang="en-GB" sz="1600" dirty="0" err="1" smtClean="0"/>
              <a:t>spojena</a:t>
            </a:r>
            <a:r>
              <a:rPr lang="en-GB" sz="1600" dirty="0" smtClean="0"/>
              <a:t> s </a:t>
            </a:r>
            <a:r>
              <a:rPr lang="en-GB" sz="1600" dirty="0" err="1" smtClean="0"/>
              <a:t>translací</a:t>
            </a:r>
            <a:r>
              <a:rPr lang="en-GB" sz="1600" dirty="0" smtClean="0"/>
              <a:t>)</a:t>
            </a:r>
            <a:endParaRPr lang="en-GB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157192"/>
            <a:ext cx="4724574" cy="107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52292"/>
            <a:ext cx="334327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084849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4934</TotalTime>
  <Words>3416</Words>
  <Application>Microsoft Office PowerPoint</Application>
  <PresentationFormat>Předvádění na obrazovce (4:3)</PresentationFormat>
  <Paragraphs>527</Paragraphs>
  <Slides>49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0" baseType="lpstr">
      <vt:lpstr>Motiv systému Office</vt:lpstr>
      <vt:lpstr>CYTOLOGIE A MORFOLOGIE PROKARYOT 3</vt:lpstr>
      <vt:lpstr>Nukleoid </vt:lpstr>
      <vt:lpstr>Prezentace aplikace PowerPoint</vt:lpstr>
      <vt:lpstr>Genom prokaryot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</dc:creator>
  <cp:lastModifiedBy>Iva</cp:lastModifiedBy>
  <cp:revision>65</cp:revision>
  <dcterms:created xsi:type="dcterms:W3CDTF">2020-03-12T19:29:41Z</dcterms:created>
  <dcterms:modified xsi:type="dcterms:W3CDTF">2020-03-24T14:03:50Z</dcterms:modified>
</cp:coreProperties>
</file>