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590" r:id="rId2"/>
    <p:sldId id="592" r:id="rId3"/>
    <p:sldId id="591" r:id="rId4"/>
    <p:sldId id="593" r:id="rId5"/>
    <p:sldId id="594" r:id="rId6"/>
    <p:sldId id="595" r:id="rId7"/>
    <p:sldId id="596" r:id="rId8"/>
    <p:sldId id="620" r:id="rId9"/>
    <p:sldId id="621" r:id="rId10"/>
    <p:sldId id="622" r:id="rId11"/>
    <p:sldId id="623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605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  <p:sldId id="618" r:id="rId34"/>
    <p:sldId id="619" r:id="rId3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0000"/>
    <a:srgbClr val="000000"/>
    <a:srgbClr val="00B050"/>
    <a:srgbClr val="66FF99"/>
    <a:srgbClr val="FF7C80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361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706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5562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ED60C71-9BE7-4A4E-A065-090ED40C4E38}" type="datetimeFigureOut">
              <a:rPr lang="cs-CZ" smtClean="0"/>
              <a:pPr/>
              <a:t>25.02.2020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8A2C91-1257-421B-AE55-6B697D0AE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0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88D3A8-F348-4BE3-AE03-0B2C00E796C0}" type="datetimeFigureOut">
              <a:rPr lang="cs-CZ" smtClean="0"/>
              <a:pPr/>
              <a:t>25.02.2020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8E9713-B8B2-434B-9CE2-E6C0CA4280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48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8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32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41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2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4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2.8</a:t>
            </a:r>
            <a:r>
              <a:rPr lang="cs-CZ" baseline="0" dirty="0" smtClean="0"/>
              <a:t> ha, experiment započal 1856, původně živinami chudé, kyselé půdy</a:t>
            </a:r>
          </a:p>
          <a:p>
            <a:r>
              <a:rPr lang="cs-CZ" dirty="0" smtClean="0"/>
              <a:t>hnojení, vápnění, kosení,</a:t>
            </a:r>
            <a:r>
              <a:rPr lang="cs-CZ" baseline="0" dirty="0" smtClean="0"/>
              <a:t> prvních patnáct let i pravidelná pastva, která později byla nahrazena druhou sečí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5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9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Bloky</a:t>
            </a:r>
            <a:r>
              <a:rPr lang="en-US" dirty="0" smtClean="0"/>
              <a:t> s</a:t>
            </a:r>
            <a:r>
              <a:rPr lang="cs-CZ" baseline="0" dirty="0" smtClean="0"/>
              <a:t> travinnými společenstvy, aplikace hnojiva (přísun živin) na část z nich. Do podrostu zabudovány lampy, v polovině případů funkční – dodávaly světlo do podrostu. Sledován byl úbytek diverzity spojený s hnojením – v hnojených plochách bez světla v podrostu diverzita klesala, v hnojených se světlem neklesala.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183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Bloky</a:t>
            </a:r>
            <a:r>
              <a:rPr lang="en-US" dirty="0" smtClean="0"/>
              <a:t> s</a:t>
            </a:r>
            <a:r>
              <a:rPr lang="cs-CZ" baseline="0" dirty="0" smtClean="0"/>
              <a:t> travinnými společenstvy, aplikace hnojiva (přísun živin) na část z nich. Do podrostu zabudovány lampy, v polovině případů funkční – dodávaly světlo do podrostu. Sledován byl úbytek diverzity spojený s hnojením – v hnojených plochách bez světla v podrostu diverzita klesala, v hnojených se </a:t>
            </a:r>
            <a:r>
              <a:rPr lang="cs-CZ" baseline="0" smtClean="0"/>
              <a:t>světlem neklesala.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4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0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Experiment dokazuje, že nejde jen</a:t>
            </a:r>
            <a:r>
              <a:rPr lang="cs-CZ" baseline="0" dirty="0" smtClean="0"/>
              <a:t> o vlastní kvalitu stanoviště (tzn. nejde jen o to že ve vlastní kádi není predátor a je tam dost </a:t>
            </a:r>
            <a:r>
              <a:rPr lang="cs-CZ" baseline="0" dirty="0" err="1" smtClean="0"/>
              <a:t>Daphnii</a:t>
            </a:r>
            <a:r>
              <a:rPr lang="cs-CZ" baseline="0" dirty="0" smtClean="0"/>
              <a:t>), ale že při výběru kádí, kam budou klást vajíčka, je pro hmyz určující i blízkost stanoviště, na kterém predátor zrovna je. Kádě bez predátora v těsné blízkosti kádí s predátorem se pro hmyz stává stejně neatraktivní jako samotné kádě s predátorem. Platí to především pro ty druhy hmyzu, jejich larvy jsou méně mobilní, a samička si při kladení musí dávat velký pozor při volbě vhodného stanoviště – a blízkost predátora ji odradí, i když na vlastním stanovišti neaktivuje.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8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54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Teoretické pozadí: lov herbivorních ryb zřejmě působí</a:t>
            </a:r>
            <a:r>
              <a:rPr lang="cs-CZ" baseline="0" dirty="0" smtClean="0"/>
              <a:t> na úbytek druhové bohatosti korálů – zelené řasy, které nejsou pod herbivorním tlakem, začnou přerůstat a utlačovat korály, mění se druhové složení. Další vliv můžou mít živiny (vzdálenost od vjezdu do laguny) a disturbance (vnitřní versus vnější pásmo, vnější je víc </a:t>
            </a:r>
            <a:r>
              <a:rPr lang="cs-CZ" baseline="0" dirty="0" err="1" smtClean="0"/>
              <a:t>disturbované</a:t>
            </a:r>
            <a:r>
              <a:rPr lang="cs-CZ" baseline="0" dirty="0" smtClean="0"/>
              <a:t> vlnami)</a:t>
            </a:r>
            <a:endParaRPr lang="cs-CZ" dirty="0" smtClean="0"/>
          </a:p>
          <a:p>
            <a:r>
              <a:rPr lang="cs-CZ" dirty="0" smtClean="0"/>
              <a:t>Otázka:</a:t>
            </a:r>
            <a:r>
              <a:rPr lang="cs-CZ" baseline="0" dirty="0" smtClean="0"/>
              <a:t> mají herbivorní ryby různých velikostí vliv na druhové složení korálových útesů a zelených </a:t>
            </a:r>
            <a:r>
              <a:rPr lang="cs-CZ" baseline="0" dirty="0" err="1" smtClean="0"/>
              <a:t>makrofytických</a:t>
            </a:r>
            <a:r>
              <a:rPr lang="cs-CZ" baseline="0" dirty="0" smtClean="0"/>
              <a:t> řas?</a:t>
            </a:r>
          </a:p>
          <a:p>
            <a:r>
              <a:rPr lang="cs-CZ" dirty="0" smtClean="0"/>
              <a:t>Metodika:</a:t>
            </a:r>
            <a:r>
              <a:rPr lang="cs-CZ" baseline="0" dirty="0" smtClean="0"/>
              <a:t> 24 lokalit, 12 vně, 12 uvnitř, na každé lokalitě 5 ploch – dvě </a:t>
            </a:r>
            <a:r>
              <a:rPr lang="cs-CZ" baseline="0" dirty="0" err="1" smtClean="0"/>
              <a:t>zaklecené</a:t>
            </a:r>
            <a:r>
              <a:rPr lang="cs-CZ" baseline="0" dirty="0" smtClean="0"/>
              <a:t> (husté pletivo zabraňuje vplutí všech makroskopických ryb, řídké jen těch větších), a pak tři kontroly – jedna jen s hustým pletivem nahoře (kontrola zastínění), druhá s hustým pletivem po stranách (kontrola proudění), třetí bez pletiva. Snímkování řas (výška a pokryvnosti) a korálů na ploškách 40 x 40 cm, v 7-10 denních intervalech po čtyři měsíce</a:t>
            </a:r>
          </a:p>
          <a:p>
            <a:r>
              <a:rPr lang="cs-CZ" dirty="0" smtClean="0"/>
              <a:t>Klec simuluje</a:t>
            </a:r>
            <a:r>
              <a:rPr lang="cs-CZ" baseline="0" dirty="0" smtClean="0"/>
              <a:t> odstranění herbivorních ryb různých velikostí.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0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25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5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05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28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177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189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91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21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38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402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2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1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7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1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2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5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 userDrawn="1"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9198"/>
            <a:ext cx="609600" cy="517524"/>
          </a:xfrm>
        </p:spPr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1071570" cy="1071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65" name="Skupina 64"/>
          <p:cNvGrpSpPr/>
          <p:nvPr userDrawn="1"/>
        </p:nvGrpSpPr>
        <p:grpSpPr>
          <a:xfrm>
            <a:off x="1500166" y="5000636"/>
            <a:ext cx="285752" cy="357190"/>
            <a:chOff x="2428860" y="928670"/>
            <a:chExt cx="500066" cy="714380"/>
          </a:xfrm>
        </p:grpSpPr>
        <p:cxnSp>
          <p:nvCxnSpPr>
            <p:cNvPr id="32" name="Přímá spojovací čára 31"/>
            <p:cNvCxnSpPr/>
            <p:nvPr userDrawn="1"/>
          </p:nvCxnSpPr>
          <p:spPr>
            <a:xfrm rot="5400000">
              <a:off x="2250265" y="1464455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 userDrawn="1"/>
          </p:nvCxnSpPr>
          <p:spPr>
            <a:xfrm rot="5400000">
              <a:off x="2536017" y="1464455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 userDrawn="1"/>
          </p:nvCxnSpPr>
          <p:spPr>
            <a:xfrm>
              <a:off x="2428860" y="1285860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35"/>
            <p:cNvCxnSpPr/>
            <p:nvPr userDrawn="1"/>
          </p:nvCxnSpPr>
          <p:spPr>
            <a:xfrm rot="5400000">
              <a:off x="2678893" y="1393017"/>
              <a:ext cx="500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 userDrawn="1"/>
          </p:nvCxnSpPr>
          <p:spPr>
            <a:xfrm>
              <a:off x="2571736" y="1142984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čára 40"/>
            <p:cNvCxnSpPr/>
            <p:nvPr userDrawn="1"/>
          </p:nvCxnSpPr>
          <p:spPr>
            <a:xfrm rot="5400000">
              <a:off x="2500298" y="1214422"/>
              <a:ext cx="1428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čára 42"/>
            <p:cNvCxnSpPr/>
            <p:nvPr userDrawn="1"/>
          </p:nvCxnSpPr>
          <p:spPr>
            <a:xfrm rot="5400000">
              <a:off x="2607455" y="1035827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defRPr baseline="0">
                <a:solidFill>
                  <a:srgbClr val="0070C0"/>
                </a:solidFill>
              </a:defRPr>
            </a:lvl2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Zpracování dat v ekologii společenstev</a:t>
            </a:r>
            <a:endParaRPr lang="cs-CZ" dirty="0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1071570" cy="1071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7" name="Skupina 26"/>
          <p:cNvGrpSpPr/>
          <p:nvPr userDrawn="1"/>
        </p:nvGrpSpPr>
        <p:grpSpPr>
          <a:xfrm>
            <a:off x="1500166" y="5000636"/>
            <a:ext cx="285752" cy="357190"/>
            <a:chOff x="2428860" y="928670"/>
            <a:chExt cx="500066" cy="714380"/>
          </a:xfrm>
        </p:grpSpPr>
        <p:cxnSp>
          <p:nvCxnSpPr>
            <p:cNvPr id="28" name="Přímá spojovací čára 27"/>
            <p:cNvCxnSpPr/>
            <p:nvPr userDrawn="1"/>
          </p:nvCxnSpPr>
          <p:spPr>
            <a:xfrm rot="5400000">
              <a:off x="2250265" y="1464455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ovací čára 28"/>
            <p:cNvCxnSpPr/>
            <p:nvPr userDrawn="1"/>
          </p:nvCxnSpPr>
          <p:spPr>
            <a:xfrm rot="5400000">
              <a:off x="2536017" y="1464455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 userDrawn="1"/>
          </p:nvCxnSpPr>
          <p:spPr>
            <a:xfrm>
              <a:off x="2428860" y="1285860"/>
              <a:ext cx="2857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ovací čára 30"/>
            <p:cNvCxnSpPr/>
            <p:nvPr userDrawn="1"/>
          </p:nvCxnSpPr>
          <p:spPr>
            <a:xfrm rot="5400000">
              <a:off x="2678893" y="1393017"/>
              <a:ext cx="50006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 userDrawn="1"/>
          </p:nvCxnSpPr>
          <p:spPr>
            <a:xfrm>
              <a:off x="2571736" y="1142984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 userDrawn="1"/>
          </p:nvCxnSpPr>
          <p:spPr>
            <a:xfrm rot="5400000">
              <a:off x="2500298" y="1214422"/>
              <a:ext cx="14287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 userDrawn="1"/>
          </p:nvCxnSpPr>
          <p:spPr>
            <a:xfrm rot="5400000">
              <a:off x="2607455" y="1035827"/>
              <a:ext cx="21431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noFill/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070C0"/>
                </a:solidFill>
              </a:defRPr>
            </a:lvl1pPr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noFill/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070C0"/>
                </a:solidFill>
              </a:defRPr>
            </a:lvl1pPr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8074488" y="1111875"/>
            <a:ext cx="2011680" cy="324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accent6"/>
                </a:solidFill>
              </a:defRPr>
            </a:lvl1pPr>
          </a:lstStyle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7514040" y="3741920"/>
            <a:ext cx="3132000" cy="28800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accent6"/>
                </a:solidFill>
              </a:defRPr>
            </a:lvl1pPr>
          </a:lstStyle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6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400" kern="1200" baseline="0">
          <a:solidFill>
            <a:srgbClr val="0070C0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thamsted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</a:t>
            </a:r>
            <a:br>
              <a:rPr lang="cs-CZ" dirty="0" smtClean="0"/>
            </a:br>
            <a:r>
              <a:rPr lang="cs-CZ" dirty="0" smtClean="0"/>
              <a:t>ekologických experimentů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4786322"/>
            <a:ext cx="6172200" cy="1928826"/>
          </a:xfrm>
        </p:spPr>
        <p:txBody>
          <a:bodyPr>
            <a:normAutofit fontScale="92500"/>
          </a:bodyPr>
          <a:lstStyle/>
          <a:p>
            <a:r>
              <a:rPr lang="en-US" b="0" i="1" dirty="0" smtClean="0"/>
              <a:t>“To call in the statistician after the experiment is done may be no more than asking him to perform a post mortem examination: he may be able to say what the experiment died of.”</a:t>
            </a:r>
          </a:p>
          <a:p>
            <a:endParaRPr lang="cs-CZ" b="0" i="1" dirty="0" smtClean="0"/>
          </a:p>
          <a:p>
            <a:r>
              <a:rPr lang="cs-CZ" b="0" dirty="0" smtClean="0"/>
              <a:t>Sir </a:t>
            </a:r>
            <a:r>
              <a:rPr lang="cs-CZ" b="0" dirty="0" err="1" smtClean="0"/>
              <a:t>Ronald</a:t>
            </a:r>
            <a:r>
              <a:rPr lang="cs-CZ" b="0" dirty="0" smtClean="0"/>
              <a:t> </a:t>
            </a:r>
            <a:r>
              <a:rPr lang="cs-CZ" b="0" dirty="0" err="1" smtClean="0"/>
              <a:t>Fisher</a:t>
            </a:r>
            <a:r>
              <a:rPr lang="cs-CZ" b="0" dirty="0" smtClean="0"/>
              <a:t>, Indian </a:t>
            </a:r>
            <a:r>
              <a:rPr lang="cs-CZ" b="0" dirty="0" err="1" smtClean="0"/>
              <a:t>Statistical</a:t>
            </a:r>
            <a:r>
              <a:rPr lang="cs-CZ" b="0" dirty="0" smtClean="0"/>
              <a:t> </a:t>
            </a:r>
            <a:r>
              <a:rPr lang="cs-CZ" b="0" dirty="0" err="1" smtClean="0"/>
              <a:t>Congress</a:t>
            </a:r>
            <a:r>
              <a:rPr lang="cs-CZ" b="0" dirty="0" smtClean="0"/>
              <a:t>, </a:t>
            </a:r>
            <a:r>
              <a:rPr lang="cs-CZ" b="0" dirty="0" err="1" smtClean="0"/>
              <a:t>Sankhya</a:t>
            </a:r>
            <a:r>
              <a:rPr lang="cs-CZ" b="0" dirty="0" smtClean="0"/>
              <a:t> 1939</a:t>
            </a:r>
            <a:endParaRPr lang="cs-CZ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406483"/>
            <a:ext cx="6241097" cy="2022309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32856"/>
            <a:ext cx="5184576" cy="45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" y="521548"/>
            <a:ext cx="5858890" cy="13449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8305209" cy="34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 smtClean="0"/>
              <a:t>kompletně znáhodněný design</a:t>
            </a:r>
          </a:p>
          <a:p>
            <a:pPr lvl="1"/>
            <a:r>
              <a:rPr lang="cs-CZ" dirty="0" smtClean="0"/>
              <a:t>nebere v úvahu heterogenitu prostředí</a:t>
            </a:r>
          </a:p>
          <a:p>
            <a:pPr lvl="1"/>
            <a:r>
              <a:rPr lang="cs-CZ" dirty="0" smtClean="0"/>
              <a:t>ne vždy je nejvhodnější</a:t>
            </a:r>
          </a:p>
          <a:p>
            <a:pPr lvl="1"/>
            <a:r>
              <a:rPr lang="cs-CZ" dirty="0" smtClean="0"/>
              <a:t>Veliké riziko popletení ploch</a:t>
            </a:r>
          </a:p>
          <a:p>
            <a:pPr lvl="1"/>
            <a:r>
              <a:rPr lang="cs-CZ" dirty="0" smtClean="0"/>
              <a:t>Opravdové znáhodnění by vyžadovalo zavedení systému souřadnic a v rámci něho určení lokalizace ploch pomocí generování náhodných čísel</a:t>
            </a:r>
          </a:p>
          <a:p>
            <a:endParaRPr lang="cs-CZ" dirty="0" smtClean="0"/>
          </a:p>
          <a:p>
            <a:r>
              <a:rPr lang="cs-CZ" dirty="0" smtClean="0"/>
              <a:t>znáhodněné bloky</a:t>
            </a:r>
          </a:p>
          <a:p>
            <a:pPr lvl="1"/>
            <a:r>
              <a:rPr lang="cs-CZ" dirty="0" smtClean="0"/>
              <a:t>vlastní bloky jsou vnitřně homogenní (pokud možno)</a:t>
            </a:r>
          </a:p>
          <a:p>
            <a:pPr lvl="1"/>
            <a:r>
              <a:rPr lang="cs-CZ" dirty="0" smtClean="0"/>
              <a:t>počet bloků = počet opakování</a:t>
            </a:r>
          </a:p>
          <a:p>
            <a:pPr lvl="1"/>
            <a:r>
              <a:rPr lang="cs-CZ" dirty="0" smtClean="0"/>
              <a:t>bloky jsou umístěné podle gradientu prostředí</a:t>
            </a:r>
          </a:p>
          <a:p>
            <a:pPr lvl="1"/>
            <a:r>
              <a:rPr lang="cs-CZ" dirty="0" smtClean="0"/>
              <a:t>v každém bloku je právě jedna replikace každého zásahu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53" name="Zástupný symbol pro číslo snímku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základní typy rozmístění ploch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14942" y="1643050"/>
            <a:ext cx="292895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500694" y="1857364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72132" y="2428868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500826" y="2143116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000760" y="1857364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572396" y="2428868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286644" y="185736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715140" y="2643182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143768" y="2285992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143636" y="2643182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51"/>
          <p:cNvGrpSpPr/>
          <p:nvPr/>
        </p:nvGrpSpPr>
        <p:grpSpPr>
          <a:xfrm>
            <a:off x="5214942" y="4071942"/>
            <a:ext cx="3000396" cy="2277263"/>
            <a:chOff x="5214942" y="4071942"/>
            <a:chExt cx="3000396" cy="2277263"/>
          </a:xfrm>
        </p:grpSpPr>
        <p:grpSp>
          <p:nvGrpSpPr>
            <p:cNvPr id="21" name="Skupina 47"/>
            <p:cNvGrpSpPr/>
            <p:nvPr/>
          </p:nvGrpSpPr>
          <p:grpSpPr>
            <a:xfrm>
              <a:off x="5214942" y="4071942"/>
              <a:ext cx="3000396" cy="1500198"/>
              <a:chOff x="5214942" y="4000504"/>
              <a:chExt cx="3000396" cy="1500198"/>
            </a:xfrm>
          </p:grpSpPr>
          <p:grpSp>
            <p:nvGrpSpPr>
              <p:cNvPr id="22" name="Skupina 31"/>
              <p:cNvGrpSpPr/>
              <p:nvPr/>
            </p:nvGrpSpPr>
            <p:grpSpPr>
              <a:xfrm>
                <a:off x="5214942" y="4000504"/>
                <a:ext cx="642942" cy="1500198"/>
                <a:chOff x="5286380" y="4000504"/>
                <a:chExt cx="642942" cy="1500198"/>
              </a:xfrm>
            </p:grpSpPr>
            <p:sp>
              <p:nvSpPr>
                <p:cNvPr id="16" name="Obdélník 15"/>
                <p:cNvSpPr/>
                <p:nvPr/>
              </p:nvSpPr>
              <p:spPr>
                <a:xfrm>
                  <a:off x="5286380" y="4000504"/>
                  <a:ext cx="642942" cy="15001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Obdélník 16"/>
                <p:cNvSpPr/>
                <p:nvPr/>
              </p:nvSpPr>
              <p:spPr>
                <a:xfrm>
                  <a:off x="5429256" y="4143380"/>
                  <a:ext cx="357190" cy="28575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/>
                <p:cNvSpPr/>
                <p:nvPr/>
              </p:nvSpPr>
              <p:spPr>
                <a:xfrm>
                  <a:off x="5429256" y="4643446"/>
                  <a:ext cx="357190" cy="28575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5429256" y="5072074"/>
                  <a:ext cx="357190" cy="285752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4" name="Obdélník 33"/>
              <p:cNvSpPr/>
              <p:nvPr/>
            </p:nvSpPr>
            <p:spPr>
              <a:xfrm>
                <a:off x="600076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6143636" y="5143512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6143636" y="4143380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143636" y="4643446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6786578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6929454" y="4643446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bdélník 40"/>
              <p:cNvSpPr/>
              <p:nvPr/>
            </p:nvSpPr>
            <p:spPr>
              <a:xfrm>
                <a:off x="6929454" y="4143380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6929454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7572396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7715272" y="507207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15272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bdélník 46"/>
              <p:cNvSpPr/>
              <p:nvPr/>
            </p:nvSpPr>
            <p:spPr>
              <a:xfrm>
                <a:off x="7715272" y="4143380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0" name="Přímá spojovací šipka 49"/>
            <p:cNvCxnSpPr/>
            <p:nvPr/>
          </p:nvCxnSpPr>
          <p:spPr>
            <a:xfrm>
              <a:off x="5357818" y="5929330"/>
              <a:ext cx="25717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6000760" y="6072206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gradient prostředí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3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 smtClean="0"/>
              <a:t>latinský čtverec</a:t>
            </a:r>
          </a:p>
          <a:p>
            <a:pPr lvl="1"/>
            <a:r>
              <a:rPr lang="cs-CZ" dirty="0" smtClean="0"/>
              <a:t>předpokládá přítomnost dvou gradientů v prostředí</a:t>
            </a:r>
          </a:p>
          <a:p>
            <a:pPr lvl="1"/>
            <a:r>
              <a:rPr lang="cs-CZ" dirty="0" smtClean="0"/>
              <a:t>každý sloupec a každý řádek obsahuje právě jednu variantu zásahu</a:t>
            </a:r>
          </a:p>
          <a:p>
            <a:pPr lvl="1"/>
            <a:r>
              <a:rPr lang="cs-CZ" dirty="0" smtClean="0"/>
              <a:t>možno použít i několik latinských čtverců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57" name="Zástupný symbol pro číslo snímku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základní typy rozmístění ploch</a:t>
            </a:r>
            <a:endParaRPr lang="cs-CZ" dirty="0"/>
          </a:p>
        </p:txBody>
      </p:sp>
      <p:grpSp>
        <p:nvGrpSpPr>
          <p:cNvPr id="16" name="Skupina 55"/>
          <p:cNvGrpSpPr/>
          <p:nvPr/>
        </p:nvGrpSpPr>
        <p:grpSpPr>
          <a:xfrm>
            <a:off x="5643570" y="1928802"/>
            <a:ext cx="2798224" cy="2563015"/>
            <a:chOff x="5643570" y="1928802"/>
            <a:chExt cx="2798224" cy="2563015"/>
          </a:xfrm>
        </p:grpSpPr>
        <p:grpSp>
          <p:nvGrpSpPr>
            <p:cNvPr id="17" name="Skupina 37"/>
            <p:cNvGrpSpPr/>
            <p:nvPr/>
          </p:nvGrpSpPr>
          <p:grpSpPr>
            <a:xfrm>
              <a:off x="5643570" y="1928802"/>
              <a:ext cx="1928826" cy="1714512"/>
              <a:chOff x="5214942" y="1643050"/>
              <a:chExt cx="1928826" cy="1714512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5214942" y="1643050"/>
                <a:ext cx="1928826" cy="17145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5500694" y="1857364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5500694" y="2285992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6000760" y="228599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5500694" y="2786058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6500826" y="185736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6500826" y="2786058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00760" y="185736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500826" y="2285992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000760" y="278605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8" name="Přímá spojovací šipka 47"/>
            <p:cNvCxnSpPr/>
            <p:nvPr/>
          </p:nvCxnSpPr>
          <p:spPr>
            <a:xfrm>
              <a:off x="5857884" y="4143380"/>
              <a:ext cx="157163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šipka 48"/>
            <p:cNvCxnSpPr/>
            <p:nvPr/>
          </p:nvCxnSpPr>
          <p:spPr>
            <a:xfrm rot="5400000" flipH="1" flipV="1">
              <a:off x="7215206" y="2785264"/>
              <a:ext cx="157163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286512" y="4214818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gradient 1</a:t>
              </a:r>
              <a:endParaRPr lang="cs-CZ" sz="12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8072462" y="2357430"/>
              <a:ext cx="369332" cy="85725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s-CZ" sz="1200" dirty="0" smtClean="0"/>
                <a:t>gradient  2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30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 err="1" smtClean="0"/>
              <a:t>pseudoreplikace</a:t>
            </a:r>
            <a:endParaRPr lang="cs-CZ" dirty="0" smtClean="0"/>
          </a:p>
          <a:p>
            <a:pPr lvl="1"/>
            <a:r>
              <a:rPr lang="cs-CZ" dirty="0" smtClean="0"/>
              <a:t>testovat lze jen rozdíly v průměrech jednotlivých bloků</a:t>
            </a:r>
          </a:p>
          <a:p>
            <a:pPr lvl="1"/>
            <a:r>
              <a:rPr lang="cs-CZ" dirty="0" smtClean="0"/>
              <a:t>plochy se stejným zásahem jsou umístěny blízko sebe, a mají proto větší pravděpodobnost, že si budou podobné i bez vlivu vlastního zásahu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neúplně </a:t>
            </a:r>
            <a:r>
              <a:rPr lang="cs-CZ" dirty="0" err="1" smtClean="0"/>
              <a:t>znáhodněný</a:t>
            </a:r>
            <a:r>
              <a:rPr lang="cs-CZ" dirty="0" smtClean="0"/>
              <a:t> design</a:t>
            </a:r>
          </a:p>
          <a:p>
            <a:pPr lvl="1"/>
            <a:r>
              <a:rPr lang="cs-CZ" dirty="0" smtClean="0"/>
              <a:t>v podstatě </a:t>
            </a:r>
            <a:r>
              <a:rPr lang="cs-CZ" dirty="0" err="1" smtClean="0"/>
              <a:t>pseudoreplikace</a:t>
            </a:r>
            <a:r>
              <a:rPr lang="cs-CZ" dirty="0" smtClean="0"/>
              <a:t>, jen méně zřejmá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2" name="Zástupný symbol pro číslo snímku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nejčastější chyby</a:t>
            </a:r>
            <a:endParaRPr lang="cs-CZ" dirty="0"/>
          </a:p>
        </p:txBody>
      </p:sp>
      <p:grpSp>
        <p:nvGrpSpPr>
          <p:cNvPr id="6" name="Skupina 59"/>
          <p:cNvGrpSpPr/>
          <p:nvPr/>
        </p:nvGrpSpPr>
        <p:grpSpPr>
          <a:xfrm>
            <a:off x="5143504" y="1643050"/>
            <a:ext cx="2928958" cy="2093727"/>
            <a:chOff x="5143504" y="1643050"/>
            <a:chExt cx="2928958" cy="2093727"/>
          </a:xfrm>
        </p:grpSpPr>
        <p:sp>
          <p:nvSpPr>
            <p:cNvPr id="27" name="Obdélník 26"/>
            <p:cNvSpPr/>
            <p:nvPr/>
          </p:nvSpPr>
          <p:spPr>
            <a:xfrm>
              <a:off x="5143504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429520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6286512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6429388" y="1785926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5286380" y="2714620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7572396" y="2214554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6429388" y="2285992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286380" y="2285992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572396" y="2714620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6429388" y="2714620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5286380" y="1785926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7572396" y="1785926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>
              <a:off x="5357818" y="3357562"/>
              <a:ext cx="25717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5857884" y="3429000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gradient prostředí</a:t>
              </a:r>
              <a:endParaRPr lang="cs-CZ" sz="1400" dirty="0"/>
            </a:p>
          </p:txBody>
        </p:sp>
      </p:grpSp>
      <p:sp>
        <p:nvSpPr>
          <p:cNvPr id="44" name="Obdélník 43"/>
          <p:cNvSpPr/>
          <p:nvPr/>
        </p:nvSpPr>
        <p:spPr>
          <a:xfrm>
            <a:off x="5214942" y="4000504"/>
            <a:ext cx="292895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429256" y="428625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7072330" y="471488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6286512" y="4643446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6572264" y="4143380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6643702" y="5072074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286644" y="4214818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572396" y="507207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5429256" y="500063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5715008" y="464344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5429256" y="5715016"/>
            <a:ext cx="257176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929322" y="578645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gradient prostředí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556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86634" cy="685792"/>
          </a:xfrm>
        </p:spPr>
        <p:txBody>
          <a:bodyPr/>
          <a:lstStyle/>
          <a:p>
            <a:r>
              <a:rPr lang="cs-CZ" dirty="0" smtClean="0"/>
              <a:t>design se </a:t>
            </a:r>
            <a:r>
              <a:rPr lang="cs-CZ" dirty="0" err="1" smtClean="0"/>
              <a:t>znáhodněnými</a:t>
            </a:r>
            <a:r>
              <a:rPr lang="cs-CZ" dirty="0" smtClean="0"/>
              <a:t> bloky – špatná orientace bloků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117" name="Zástupný symbol pro číslo snímku 1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nejčastější chyby</a:t>
            </a:r>
            <a:endParaRPr lang="cs-CZ" dirty="0"/>
          </a:p>
        </p:txBody>
      </p:sp>
      <p:grpSp>
        <p:nvGrpSpPr>
          <p:cNvPr id="6" name="Skupina 113"/>
          <p:cNvGrpSpPr/>
          <p:nvPr/>
        </p:nvGrpSpPr>
        <p:grpSpPr>
          <a:xfrm>
            <a:off x="3071802" y="2928934"/>
            <a:ext cx="3000396" cy="2286016"/>
            <a:chOff x="2714612" y="3357562"/>
            <a:chExt cx="3000396" cy="2286016"/>
          </a:xfrm>
        </p:grpSpPr>
        <p:grpSp>
          <p:nvGrpSpPr>
            <p:cNvPr id="7" name="Skupina 31"/>
            <p:cNvGrpSpPr/>
            <p:nvPr/>
          </p:nvGrpSpPr>
          <p:grpSpPr>
            <a:xfrm>
              <a:off x="3357554" y="3714752"/>
              <a:ext cx="642942" cy="1500198"/>
              <a:chOff x="5286380" y="4000504"/>
              <a:chExt cx="642942" cy="1500198"/>
            </a:xfrm>
          </p:grpSpPr>
          <p:sp>
            <p:nvSpPr>
              <p:cNvPr id="68" name="Obdélník 67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bdélník 68"/>
              <p:cNvSpPr/>
              <p:nvPr/>
            </p:nvSpPr>
            <p:spPr>
              <a:xfrm>
                <a:off x="5429256" y="414338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bdélník 69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bdélník 70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2"/>
            <p:cNvGrpSpPr/>
            <p:nvPr/>
          </p:nvGrpSpPr>
          <p:grpSpPr>
            <a:xfrm>
              <a:off x="4214810" y="3714752"/>
              <a:ext cx="642942" cy="1500198"/>
              <a:chOff x="1928794" y="4071942"/>
              <a:chExt cx="642942" cy="1500198"/>
            </a:xfrm>
          </p:grpSpPr>
          <p:sp>
            <p:nvSpPr>
              <p:cNvPr id="48" name="Obdélník 47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Obdélník 53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bdélník 54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73"/>
            <p:cNvGrpSpPr/>
            <p:nvPr/>
          </p:nvGrpSpPr>
          <p:grpSpPr>
            <a:xfrm>
              <a:off x="5072066" y="3714752"/>
              <a:ext cx="642942" cy="1500198"/>
              <a:chOff x="2714612" y="4071942"/>
              <a:chExt cx="642942" cy="1500198"/>
            </a:xfrm>
          </p:grpSpPr>
          <p:sp>
            <p:nvSpPr>
              <p:cNvPr id="60" name="Obdélník 59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60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61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bdélník 62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105"/>
            <p:cNvGrpSpPr/>
            <p:nvPr/>
          </p:nvGrpSpPr>
          <p:grpSpPr>
            <a:xfrm>
              <a:off x="2714612" y="3357562"/>
              <a:ext cx="430217" cy="2286016"/>
              <a:chOff x="214281" y="3357562"/>
              <a:chExt cx="430217" cy="2286016"/>
            </a:xfrm>
          </p:grpSpPr>
          <p:cxnSp>
            <p:nvCxnSpPr>
              <p:cNvPr id="41" name="Přímá spojovací šipka 40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ovéPole 41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gradient prostředí</a:t>
                </a:r>
                <a:endParaRPr lang="cs-CZ" sz="1200" dirty="0"/>
              </a:p>
            </p:txBody>
          </p:sp>
        </p:grpSp>
      </p:grpSp>
      <p:grpSp>
        <p:nvGrpSpPr>
          <p:cNvPr id="11" name="Skupina 112"/>
          <p:cNvGrpSpPr/>
          <p:nvPr/>
        </p:nvGrpSpPr>
        <p:grpSpPr>
          <a:xfrm>
            <a:off x="366681" y="2928934"/>
            <a:ext cx="2205055" cy="2438416"/>
            <a:chOff x="366681" y="3357562"/>
            <a:chExt cx="2205055" cy="2438416"/>
          </a:xfrm>
        </p:grpSpPr>
        <p:grpSp>
          <p:nvGrpSpPr>
            <p:cNvPr id="12" name="Skupina 31"/>
            <p:cNvGrpSpPr/>
            <p:nvPr/>
          </p:nvGrpSpPr>
          <p:grpSpPr>
            <a:xfrm rot="5400000">
              <a:off x="1500166" y="2928934"/>
              <a:ext cx="642942" cy="1500198"/>
              <a:chOff x="5286380" y="4000504"/>
              <a:chExt cx="642942" cy="1500198"/>
            </a:xfrm>
          </p:grpSpPr>
          <p:sp>
            <p:nvSpPr>
              <p:cNvPr id="77" name="Obdélník 76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/>
              <p:cNvSpPr/>
              <p:nvPr/>
            </p:nvSpPr>
            <p:spPr>
              <a:xfrm>
                <a:off x="5429256" y="414338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85"/>
            <p:cNvGrpSpPr/>
            <p:nvPr/>
          </p:nvGrpSpPr>
          <p:grpSpPr>
            <a:xfrm rot="5400000">
              <a:off x="1500166" y="3786190"/>
              <a:ext cx="642942" cy="1500198"/>
              <a:chOff x="1928794" y="4071942"/>
              <a:chExt cx="642942" cy="1500198"/>
            </a:xfrm>
          </p:grpSpPr>
          <p:sp>
            <p:nvSpPr>
              <p:cNvPr id="87" name="Obdélník 86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bdélník 88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" name="Obdélník 89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95"/>
            <p:cNvGrpSpPr/>
            <p:nvPr/>
          </p:nvGrpSpPr>
          <p:grpSpPr>
            <a:xfrm rot="5400000">
              <a:off x="1500166" y="4643446"/>
              <a:ext cx="642942" cy="1500198"/>
              <a:chOff x="2714612" y="4071942"/>
              <a:chExt cx="642942" cy="1500198"/>
            </a:xfrm>
          </p:grpSpPr>
          <p:sp>
            <p:nvSpPr>
              <p:cNvPr id="97" name="Obdélník 96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Obdélník 97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Obdélník 98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Obdélník 99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106"/>
            <p:cNvGrpSpPr/>
            <p:nvPr/>
          </p:nvGrpSpPr>
          <p:grpSpPr>
            <a:xfrm>
              <a:off x="366681" y="3509962"/>
              <a:ext cx="430217" cy="2286016"/>
              <a:chOff x="214281" y="3357562"/>
              <a:chExt cx="430217" cy="2286016"/>
            </a:xfrm>
          </p:grpSpPr>
          <p:cxnSp>
            <p:nvCxnSpPr>
              <p:cNvPr id="108" name="Přímá spojovací šipka 107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ovéPole 108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gradient prostředí</a:t>
                </a:r>
                <a:endParaRPr lang="cs-CZ" sz="1200" dirty="0"/>
              </a:p>
            </p:txBody>
          </p:sp>
        </p:grpSp>
      </p:grpSp>
      <p:grpSp>
        <p:nvGrpSpPr>
          <p:cNvPr id="16" name="Skupina 114"/>
          <p:cNvGrpSpPr/>
          <p:nvPr/>
        </p:nvGrpSpPr>
        <p:grpSpPr>
          <a:xfrm>
            <a:off x="6572264" y="2420888"/>
            <a:ext cx="1143008" cy="3000396"/>
            <a:chOff x="6000760" y="2714620"/>
            <a:chExt cx="1143008" cy="3000396"/>
          </a:xfrm>
        </p:grpSpPr>
        <p:grpSp>
          <p:nvGrpSpPr>
            <p:cNvPr id="17" name="Skupina 31"/>
            <p:cNvGrpSpPr/>
            <p:nvPr/>
          </p:nvGrpSpPr>
          <p:grpSpPr>
            <a:xfrm>
              <a:off x="6643702" y="3786190"/>
              <a:ext cx="500066" cy="857256"/>
              <a:chOff x="5286380" y="4000504"/>
              <a:chExt cx="642942" cy="1500198"/>
            </a:xfrm>
          </p:grpSpPr>
          <p:sp>
            <p:nvSpPr>
              <p:cNvPr id="82" name="Obdélník 81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/>
              <p:cNvSpPr/>
              <p:nvPr/>
            </p:nvSpPr>
            <p:spPr>
              <a:xfrm>
                <a:off x="5429257" y="4136886"/>
                <a:ext cx="357190" cy="2857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bdélník 83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" name="Skupina 90"/>
            <p:cNvGrpSpPr/>
            <p:nvPr/>
          </p:nvGrpSpPr>
          <p:grpSpPr>
            <a:xfrm>
              <a:off x="6643702" y="4857760"/>
              <a:ext cx="500066" cy="857256"/>
              <a:chOff x="1928794" y="4071942"/>
              <a:chExt cx="642942" cy="1500198"/>
            </a:xfrm>
          </p:grpSpPr>
          <p:sp>
            <p:nvSpPr>
              <p:cNvPr id="92" name="Obdélník 91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3" name="Obdélník 92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Obdélník 94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" name="Skupina 100"/>
            <p:cNvGrpSpPr/>
            <p:nvPr/>
          </p:nvGrpSpPr>
          <p:grpSpPr>
            <a:xfrm>
              <a:off x="6643702" y="2714620"/>
              <a:ext cx="500066" cy="857256"/>
              <a:chOff x="2714612" y="4071942"/>
              <a:chExt cx="642942" cy="1500198"/>
            </a:xfrm>
          </p:grpSpPr>
          <p:sp>
            <p:nvSpPr>
              <p:cNvPr id="102" name="Obdélník 101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bdélník 102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bdélník 103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Obdélník 104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09"/>
            <p:cNvGrpSpPr/>
            <p:nvPr/>
          </p:nvGrpSpPr>
          <p:grpSpPr>
            <a:xfrm>
              <a:off x="6000760" y="3357562"/>
              <a:ext cx="430217" cy="2286016"/>
              <a:chOff x="214281" y="3357562"/>
              <a:chExt cx="430217" cy="2286016"/>
            </a:xfrm>
          </p:grpSpPr>
          <p:cxnSp>
            <p:nvCxnSpPr>
              <p:cNvPr id="111" name="Přímá spojovací šipka 110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ovéPole 111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gradient prostředí</a:t>
                </a:r>
                <a:endParaRPr lang="cs-CZ" sz="1200" dirty="0"/>
              </a:p>
            </p:txBody>
          </p:sp>
        </p:grpSp>
      </p:grpSp>
      <p:sp>
        <p:nvSpPr>
          <p:cNvPr id="116" name="TextovéPole 115"/>
          <p:cNvSpPr txBox="1"/>
          <p:nvPr/>
        </p:nvSpPr>
        <p:spPr>
          <a:xfrm>
            <a:off x="1214414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správně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858016" y="59171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špatně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4429124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špatně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/>
        </p:nvGraphicFramePr>
        <p:xfrm>
          <a:off x="4644008" y="4797152"/>
          <a:ext cx="3096344" cy="17728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9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koseno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hnojeno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3484984"/>
          </a:xfrm>
        </p:spPr>
        <p:txBody>
          <a:bodyPr>
            <a:normAutofit/>
          </a:bodyPr>
          <a:lstStyle/>
          <a:p>
            <a:r>
              <a:rPr lang="cs-CZ" dirty="0" smtClean="0"/>
              <a:t>faktoriální design</a:t>
            </a:r>
          </a:p>
          <a:p>
            <a:pPr lvl="1"/>
            <a:r>
              <a:rPr lang="cs-CZ" dirty="0" smtClean="0"/>
              <a:t>každá hladina prvního faktoru je kombinovaná s každou hladinou druhého faktoru (případně třetího atd.)</a:t>
            </a:r>
          </a:p>
          <a:p>
            <a:pPr lvl="1"/>
            <a:r>
              <a:rPr lang="cs-CZ" dirty="0" smtClean="0"/>
              <a:t>například kombinace</a:t>
            </a:r>
            <a:endParaRPr lang="en-US" dirty="0" smtClean="0"/>
          </a:p>
          <a:p>
            <a:pPr lvl="2"/>
            <a:r>
              <a:rPr lang="cs-CZ" dirty="0" smtClean="0"/>
              <a:t> koseno </a:t>
            </a:r>
            <a:r>
              <a:rPr lang="cs-CZ" dirty="0" err="1" smtClean="0"/>
              <a:t>vs</a:t>
            </a:r>
            <a:r>
              <a:rPr lang="cs-CZ" dirty="0" smtClean="0"/>
              <a:t> nekoseno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cs-CZ" dirty="0" smtClean="0"/>
              <a:t>hnojeno </a:t>
            </a:r>
            <a:r>
              <a:rPr lang="cs-CZ" dirty="0" err="1" smtClean="0"/>
              <a:t>vs</a:t>
            </a:r>
            <a:r>
              <a:rPr lang="cs-CZ" dirty="0" smtClean="0"/>
              <a:t> nehnojeno</a:t>
            </a:r>
          </a:p>
          <a:p>
            <a:pPr lvl="1"/>
            <a:r>
              <a:rPr lang="cs-CZ" dirty="0" smtClean="0"/>
              <a:t>jednotlivé kombinace mohou být rozmístěny v prostoru např. v rámci latinského čtverce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2" name="Zástupný symbol pro číslo snímku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s více než jedním typem zásahu</a:t>
            </a:r>
            <a:endParaRPr lang="cs-CZ" dirty="0"/>
          </a:p>
        </p:txBody>
      </p:sp>
      <p:grpSp>
        <p:nvGrpSpPr>
          <p:cNvPr id="7" name="Skupina 60"/>
          <p:cNvGrpSpPr/>
          <p:nvPr/>
        </p:nvGrpSpPr>
        <p:grpSpPr>
          <a:xfrm>
            <a:off x="5382328" y="2143116"/>
            <a:ext cx="2286016" cy="2286016"/>
            <a:chOff x="5286380" y="1714485"/>
            <a:chExt cx="2286016" cy="1928824"/>
          </a:xfrm>
        </p:grpSpPr>
        <p:sp>
          <p:nvSpPr>
            <p:cNvPr id="6" name="Obdélník 5"/>
            <p:cNvSpPr/>
            <p:nvPr/>
          </p:nvSpPr>
          <p:spPr>
            <a:xfrm>
              <a:off x="5286380" y="1714485"/>
              <a:ext cx="2286016" cy="1928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5500694" y="1928799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/>
            <p:nvPr/>
          </p:nvSpPr>
          <p:spPr>
            <a:xfrm>
              <a:off x="5500694" y="3214681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500694" y="2357426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5500694" y="2786054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6500826" y="2786054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7000892" y="2357426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6000760" y="3214681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6000760" y="1928799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6500826" y="3214681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7000892" y="2786054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Elipsa 53"/>
            <p:cNvSpPr/>
            <p:nvPr/>
          </p:nvSpPr>
          <p:spPr>
            <a:xfrm>
              <a:off x="6000760" y="2357426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Elipsa 54"/>
            <p:cNvSpPr/>
            <p:nvPr/>
          </p:nvSpPr>
          <p:spPr>
            <a:xfrm>
              <a:off x="6500826" y="1928799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Elipsa 55"/>
            <p:cNvSpPr/>
            <p:nvPr/>
          </p:nvSpPr>
          <p:spPr>
            <a:xfrm>
              <a:off x="7000892" y="3214683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Elipsa 56"/>
            <p:cNvSpPr/>
            <p:nvPr/>
          </p:nvSpPr>
          <p:spPr>
            <a:xfrm>
              <a:off x="6000760" y="2786057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Elipsa 57"/>
            <p:cNvSpPr/>
            <p:nvPr/>
          </p:nvSpPr>
          <p:spPr>
            <a:xfrm>
              <a:off x="6500826" y="2357430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Elipsa 58"/>
            <p:cNvSpPr/>
            <p:nvPr/>
          </p:nvSpPr>
          <p:spPr>
            <a:xfrm>
              <a:off x="7000892" y="1928802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Obdélník 24"/>
          <p:cNvSpPr/>
          <p:nvPr/>
        </p:nvSpPr>
        <p:spPr>
          <a:xfrm>
            <a:off x="6156176" y="5538603"/>
            <a:ext cx="357190" cy="3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7095130" y="5517232"/>
            <a:ext cx="357190" cy="338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lza 26"/>
          <p:cNvSpPr/>
          <p:nvPr/>
        </p:nvSpPr>
        <p:spPr>
          <a:xfrm>
            <a:off x="6156176" y="6093296"/>
            <a:ext cx="357190" cy="338669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Slza 27"/>
          <p:cNvSpPr/>
          <p:nvPr/>
        </p:nvSpPr>
        <p:spPr>
          <a:xfrm>
            <a:off x="7092280" y="6093296"/>
            <a:ext cx="357190" cy="338669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7362"/>
          </a:xfrm>
        </p:spPr>
        <p:txBody>
          <a:bodyPr/>
          <a:lstStyle/>
          <a:p>
            <a:r>
              <a:rPr lang="cs-CZ" dirty="0" smtClean="0"/>
              <a:t>split-plot design</a:t>
            </a:r>
          </a:p>
          <a:p>
            <a:pPr lvl="1"/>
            <a:r>
              <a:rPr lang="cs-CZ" dirty="0" smtClean="0"/>
              <a:t>faktory jsou strukturovány hierarchicky (</a:t>
            </a:r>
            <a:r>
              <a:rPr lang="en-US" i="1" dirty="0" smtClean="0"/>
              <a:t>nested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například plochy hnojené různými hnojivy (C, N, P) v rámci bloků umístěných na vápenci (modrá) a žule (červená barva)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39" name="Zástupný symbol pro číslo snímku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s více než jedním typem zásahu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5400000">
            <a:off x="2000232" y="3571876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28794" y="392906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643174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85984" y="43576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0" name="Obdélník 9"/>
          <p:cNvSpPr/>
          <p:nvPr/>
        </p:nvSpPr>
        <p:spPr>
          <a:xfrm rot="5400000">
            <a:off x="3643306" y="3571876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71868" y="421481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857620" y="385762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286248" y="428625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2" name="Obdélník 21"/>
          <p:cNvSpPr/>
          <p:nvPr/>
        </p:nvSpPr>
        <p:spPr>
          <a:xfrm rot="5400000">
            <a:off x="5286380" y="3571876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72132" y="43576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5929322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5143504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6" name="Obdélník 25"/>
          <p:cNvSpPr/>
          <p:nvPr/>
        </p:nvSpPr>
        <p:spPr>
          <a:xfrm rot="5400000">
            <a:off x="3643306" y="471488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357686" y="521495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3929058" y="492919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3786182" y="55007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 rot="5400000">
            <a:off x="5286380" y="471488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5929322" y="50720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5715008" y="54292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5143504" y="54292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34" name="Obdélník 33"/>
          <p:cNvSpPr/>
          <p:nvPr/>
        </p:nvSpPr>
        <p:spPr>
          <a:xfrm rot="5400000">
            <a:off x="2000232" y="471488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1928794" y="500063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214546" y="535782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2714612" y="521495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270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Manipulativní experimenty – případové studie</a:t>
            </a:r>
            <a:br>
              <a:rPr lang="cs-CZ" dirty="0" smtClean="0"/>
            </a:br>
            <a:r>
              <a:rPr lang="cs-CZ" sz="2700" dirty="0" err="1" smtClean="0">
                <a:solidFill>
                  <a:srgbClr val="0070C0"/>
                </a:solidFill>
              </a:rPr>
              <a:t>Rothamsted</a:t>
            </a:r>
            <a:r>
              <a:rPr lang="cs-CZ" sz="2700" dirty="0" smtClean="0">
                <a:solidFill>
                  <a:srgbClr val="0070C0"/>
                </a:solidFill>
              </a:rPr>
              <a:t> (</a:t>
            </a:r>
            <a:r>
              <a:rPr lang="cs-CZ" sz="2700" dirty="0" err="1" smtClean="0">
                <a:solidFill>
                  <a:srgbClr val="0070C0"/>
                </a:solidFill>
              </a:rPr>
              <a:t>England</a:t>
            </a:r>
            <a:r>
              <a:rPr lang="cs-CZ" sz="2700" dirty="0" smtClean="0">
                <a:solidFill>
                  <a:srgbClr val="0070C0"/>
                </a:solidFill>
              </a:rPr>
              <a:t>) – Park </a:t>
            </a:r>
            <a:r>
              <a:rPr lang="cs-CZ" sz="2700" dirty="0" err="1" smtClean="0">
                <a:solidFill>
                  <a:srgbClr val="0070C0"/>
                </a:solidFill>
              </a:rPr>
              <a:t>Grassland</a:t>
            </a:r>
            <a:r>
              <a:rPr lang="cs-CZ" sz="2700" dirty="0" smtClean="0">
                <a:solidFill>
                  <a:srgbClr val="0070C0"/>
                </a:solidFill>
              </a:rPr>
              <a:t> experiment (založen 1843)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10" name="Zástupný symbol pro obsah 9" descr="Rothamsted_Park_Grassland_experimen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83822"/>
            <a:ext cx="2928958" cy="4495073"/>
          </a:xfrm>
        </p:spPr>
      </p:pic>
      <p:sp>
        <p:nvSpPr>
          <p:cNvPr id="12" name="TextovéPole 11"/>
          <p:cNvSpPr txBox="1"/>
          <p:nvPr/>
        </p:nvSpPr>
        <p:spPr>
          <a:xfrm>
            <a:off x="323528" y="4071942"/>
            <a:ext cx="461665" cy="2000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 smtClean="0"/>
              <a:t>letecký pohled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66319" y="4143380"/>
            <a:ext cx="461665" cy="2000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 smtClean="0"/>
              <a:t>plán zásahů</a:t>
            </a:r>
            <a:endParaRPr lang="cs-CZ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3941" r="34968"/>
          <a:stretch>
            <a:fillRect/>
          </a:stretch>
        </p:blipFill>
        <p:spPr bwMode="auto">
          <a:xfrm>
            <a:off x="4355976" y="1556792"/>
            <a:ext cx="2232248" cy="50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898" y="1196752"/>
            <a:ext cx="1877566" cy="5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83568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Silvertown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 (2006) </a:t>
            </a:r>
            <a:r>
              <a:rPr lang="cs-CZ" sz="1400" i="1" dirty="0" smtClean="0"/>
              <a:t>J.</a:t>
            </a:r>
            <a:r>
              <a:rPr lang="en-US" sz="1400" i="1" dirty="0" smtClean="0"/>
              <a:t> </a:t>
            </a:r>
            <a:r>
              <a:rPr lang="cs-CZ" sz="1400" i="1" dirty="0" err="1" smtClean="0"/>
              <a:t>Ecol</a:t>
            </a:r>
            <a:r>
              <a:rPr lang="cs-CZ" sz="1400" i="1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b="8437"/>
          <a:stretch>
            <a:fillRect/>
          </a:stretch>
        </p:blipFill>
        <p:spPr bwMode="auto">
          <a:xfrm>
            <a:off x="1073025" y="1302722"/>
            <a:ext cx="5947247" cy="47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Třídění bylinné biomasy do druhů (kolem roku 1930) </a:t>
            </a:r>
            <a:r>
              <a:rPr lang="cs-CZ" sz="1050" dirty="0" smtClean="0"/>
              <a:t>(</a:t>
            </a:r>
            <a:r>
              <a:rPr lang="cs-CZ" sz="1050" dirty="0" smtClean="0">
                <a:hlinkClick r:id="rId4"/>
              </a:rPr>
              <a:t>http://www.</a:t>
            </a:r>
            <a:r>
              <a:rPr lang="cs-CZ" sz="1050" dirty="0" err="1" smtClean="0">
                <a:hlinkClick r:id="rId4"/>
              </a:rPr>
              <a:t>rothamsted.ac.uk</a:t>
            </a:r>
            <a:r>
              <a:rPr lang="cs-CZ" sz="1050" dirty="0" smtClean="0"/>
              <a:t>)</a:t>
            </a:r>
            <a:endParaRPr lang="en-US" sz="105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7467600" cy="9221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Manipulativní experimenty – případové studie</a:t>
            </a:r>
            <a:br>
              <a:rPr kumimoji="0" lang="cs-CZ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7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Rothamsted</a:t>
            </a:r>
            <a:r>
              <a:rPr kumimoji="0" lang="cs-CZ" sz="27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cs-CZ" sz="27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England</a:t>
            </a:r>
            <a:r>
              <a:rPr kumimoji="0" lang="cs-CZ" sz="27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– Park </a:t>
            </a:r>
            <a:r>
              <a:rPr kumimoji="0" lang="cs-CZ" sz="27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Grassland</a:t>
            </a:r>
            <a:r>
              <a:rPr kumimoji="0" lang="en-US" sz="27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exp.</a:t>
            </a:r>
            <a:endParaRPr kumimoji="0" lang="cs-CZ" sz="27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45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Manipulativní experimenty</a:t>
            </a:r>
          </a:p>
          <a:p>
            <a:pPr lvl="1"/>
            <a:r>
              <a:rPr lang="cs-CZ" dirty="0" smtClean="0"/>
              <a:t>uměle manipulujeme vysvětlující proměnnou (X) a sledujeme reakci vysvětlované proměnné (Y)</a:t>
            </a:r>
          </a:p>
          <a:p>
            <a:pPr lvl="1"/>
            <a:r>
              <a:rPr lang="cs-CZ" dirty="0" smtClean="0"/>
              <a:t>umožňuje přímé testování hypotéz</a:t>
            </a:r>
          </a:p>
          <a:p>
            <a:pPr lvl="1"/>
            <a:r>
              <a:rPr lang="cs-CZ" dirty="0" smtClean="0"/>
              <a:t>Můžeme ukázat směr a sílu vztahu mezi příčinou a důsledkem – </a:t>
            </a:r>
            <a:r>
              <a:rPr lang="cs-CZ" b="1" dirty="0" smtClean="0"/>
              <a:t>kauzalita</a:t>
            </a:r>
          </a:p>
          <a:p>
            <a:pPr lvl="2"/>
            <a:r>
              <a:rPr lang="cs-CZ" b="1" dirty="0" smtClean="0"/>
              <a:t>Můžeme předpovědět, že změníme-li X o nějakou hodnotu, změní se dle charakteru vztahu i Y</a:t>
            </a:r>
          </a:p>
          <a:p>
            <a:endParaRPr lang="cs-CZ" dirty="0" smtClean="0"/>
          </a:p>
          <a:p>
            <a:r>
              <a:rPr lang="cs-CZ" b="1" dirty="0" smtClean="0"/>
              <a:t>Pozorování, observační studie</a:t>
            </a:r>
          </a:p>
          <a:p>
            <a:pPr lvl="1"/>
            <a:r>
              <a:rPr lang="cs-CZ" dirty="0" smtClean="0"/>
              <a:t>Variabilita ve vysvětlující proměnné daná přírodními jevy</a:t>
            </a:r>
            <a:endParaRPr lang="cs-CZ" dirty="0" smtClean="0"/>
          </a:p>
          <a:p>
            <a:pPr lvl="1"/>
            <a:r>
              <a:rPr lang="cs-CZ" dirty="0" smtClean="0"/>
              <a:t>slouží spíše k detekci struktur a generování </a:t>
            </a:r>
            <a:r>
              <a:rPr lang="cs-CZ" dirty="0"/>
              <a:t>hypotéz než </a:t>
            </a:r>
            <a:r>
              <a:rPr lang="cs-CZ" dirty="0" smtClean="0"/>
              <a:t>k jejich testování</a:t>
            </a:r>
          </a:p>
          <a:p>
            <a:pPr lvl="1"/>
            <a:r>
              <a:rPr lang="cs-CZ" dirty="0" smtClean="0"/>
              <a:t>Nemůžeme určit směr vztahu mezi příčinou a důsledkem – </a:t>
            </a:r>
            <a:r>
              <a:rPr lang="cs-CZ" b="1" dirty="0" smtClean="0"/>
              <a:t>korelace, koincidence</a:t>
            </a:r>
          </a:p>
          <a:p>
            <a:pPr lvl="2"/>
            <a:r>
              <a:rPr lang="cs-CZ" b="1" dirty="0" smtClean="0"/>
              <a:t>Nelze předpovědět, co se stane s Y, když se změní X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Pozorov</a:t>
            </a:r>
            <a:r>
              <a:rPr lang="cs-CZ" dirty="0" err="1" smtClean="0"/>
              <a:t>ání</a:t>
            </a:r>
            <a:r>
              <a:rPr lang="cs-CZ" dirty="0" smtClean="0"/>
              <a:t> vs. Manipulativní experimenty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2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Manipulativní experimenty – případové studie</a:t>
            </a:r>
            <a:br>
              <a:rPr lang="cs-CZ" dirty="0" smtClean="0"/>
            </a:br>
            <a:r>
              <a:rPr lang="cs-CZ" sz="2700" dirty="0" err="1" smtClean="0">
                <a:solidFill>
                  <a:srgbClr val="0070C0"/>
                </a:solidFill>
              </a:rPr>
              <a:t>kompetice</a:t>
            </a:r>
            <a:r>
              <a:rPr lang="cs-CZ" sz="2700" dirty="0" smtClean="0">
                <a:solidFill>
                  <a:srgbClr val="0070C0"/>
                </a:solidFill>
              </a:rPr>
              <a:t> o světlo v experimentálním prostředí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7170" name="Picture 2" descr="http://www.sciencemag.org/content/vol324/issue5927/images/large/324_636_F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657600" cy="4275551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428596" y="614364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sans-serif" charset="0"/>
              </a:rPr>
              <a:t>Hautier</a:t>
            </a:r>
            <a:r>
              <a:rPr lang="en-GB" sz="1600" dirty="0" smtClean="0">
                <a:latin typeface="sans-serif" charset="0"/>
              </a:rPr>
              <a:t> et al. (2009) </a:t>
            </a:r>
            <a:r>
              <a:rPr lang="en-GB" sz="1600" i="1" dirty="0" smtClean="0">
                <a:latin typeface="sans-serif" charset="0"/>
              </a:rPr>
              <a:t>Science</a:t>
            </a:r>
            <a:r>
              <a:rPr lang="en-GB" sz="1600" dirty="0" smtClean="0">
                <a:latin typeface="sans-serif" charset="0"/>
              </a:rPr>
              <a:t> 324: 636-638</a:t>
            </a:r>
            <a:endParaRPr lang="cs-CZ" sz="1600" dirty="0"/>
          </a:p>
        </p:txBody>
      </p:sp>
      <p:pic>
        <p:nvPicPr>
          <p:cNvPr id="7172" name="Picture 4" descr="http://www.nzz.ch/images/ueberduengung_1.2483095.1241106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577" y="1643050"/>
            <a:ext cx="3873143" cy="2571768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43438" y="442913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vyšším přísunu živin rostou rostliny rychleji a začnou si konkurovat o světlo – tak proč jim trochu nepřisvítit?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5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Manipulativní experimenty – případové studie</a:t>
            </a:r>
            <a:br>
              <a:rPr lang="cs-CZ" dirty="0" smtClean="0"/>
            </a:br>
            <a:r>
              <a:rPr lang="cs-CZ" sz="2700" dirty="0" err="1" smtClean="0">
                <a:solidFill>
                  <a:srgbClr val="0070C0"/>
                </a:solidFill>
              </a:rPr>
              <a:t>kompetice</a:t>
            </a:r>
            <a:r>
              <a:rPr lang="cs-CZ" sz="2700" dirty="0" smtClean="0">
                <a:solidFill>
                  <a:srgbClr val="0070C0"/>
                </a:solidFill>
              </a:rPr>
              <a:t> o světlo v experimentálním prostředí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51520" y="6381328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sans-serif" charset="0"/>
              </a:rPr>
              <a:t>Hautier</a:t>
            </a:r>
            <a:r>
              <a:rPr lang="en-GB" sz="1600" dirty="0" smtClean="0">
                <a:latin typeface="sans-serif" charset="0"/>
              </a:rPr>
              <a:t> et al. (2009) </a:t>
            </a:r>
            <a:r>
              <a:rPr lang="en-GB" sz="1600" i="1" dirty="0" smtClean="0">
                <a:latin typeface="sans-serif" charset="0"/>
              </a:rPr>
              <a:t>Science</a:t>
            </a:r>
            <a:r>
              <a:rPr lang="en-GB" sz="1600" dirty="0" smtClean="0">
                <a:latin typeface="sans-serif" charset="0"/>
              </a:rPr>
              <a:t> 324: 636-638</a:t>
            </a: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6062"/>
            <a:ext cx="57912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928276" y="4797152"/>
            <a:ext cx="64807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6576348" y="4365104"/>
            <a:ext cx="22790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Manipulativní experimenty – případové studie</a:t>
            </a:r>
            <a:br>
              <a:rPr lang="cs-CZ" dirty="0" smtClean="0"/>
            </a:br>
            <a:r>
              <a:rPr lang="cs-CZ" sz="2700" dirty="0" smtClean="0">
                <a:solidFill>
                  <a:srgbClr val="0070C0"/>
                </a:solidFill>
              </a:rPr>
              <a:t>Stanovení potenciální stanovištní produktivity v doubravách pěstováním ředkviček ve skleníku</a:t>
            </a:r>
            <a:endParaRPr lang="cs-CZ" sz="27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57610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8026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9389" y="6215082"/>
            <a:ext cx="79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Veselá </a:t>
            </a:r>
            <a:r>
              <a:rPr lang="cs-CZ" sz="1200" dirty="0" err="1"/>
              <a:t>et</a:t>
            </a:r>
            <a:r>
              <a:rPr lang="cs-CZ" sz="1200" dirty="0"/>
              <a:t>. </a:t>
            </a:r>
            <a:r>
              <a:rPr lang="cs-CZ" sz="1200" dirty="0" err="1"/>
              <a:t>al</a:t>
            </a:r>
            <a:r>
              <a:rPr lang="cs-CZ" sz="1200" dirty="0"/>
              <a:t> (2008): </a:t>
            </a:r>
            <a:r>
              <a:rPr lang="en-US" sz="1200" dirty="0"/>
              <a:t>Bioassay experiment for assessment of site productivity in oak forests</a:t>
            </a:r>
            <a:r>
              <a:rPr lang="cs-CZ" sz="1200" dirty="0"/>
              <a:t>. - </a:t>
            </a:r>
            <a:r>
              <a:rPr lang="en-US" sz="1200" dirty="0"/>
              <a:t>17th International Workshop European Vegetation Survey</a:t>
            </a:r>
            <a:r>
              <a:rPr lang="cs-CZ" sz="1200" dirty="0"/>
              <a:t>, </a:t>
            </a:r>
            <a:r>
              <a:rPr lang="en-US" sz="1200" dirty="0"/>
              <a:t>Brno, Czech Republic, 1-4. 5. 2008. </a:t>
            </a:r>
          </a:p>
        </p:txBody>
      </p:sp>
    </p:spTree>
    <p:extLst>
      <p:ext uri="{BB962C8B-B14F-4D97-AF65-F5344CB8AC3E}">
        <p14:creationId xmlns:p14="http://schemas.microsoft.com/office/powerpoint/2010/main" val="22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Manipulativní experimenty – případové </a:t>
            </a:r>
            <a:r>
              <a:rPr lang="cs-CZ" dirty="0" smtClean="0"/>
              <a:t>studie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>
                <a:solidFill>
                  <a:srgbClr val="0070C0"/>
                </a:solidFill>
              </a:rPr>
              <a:t>Mezokosmov</a:t>
            </a:r>
            <a:r>
              <a:rPr lang="cs-CZ" sz="2700" dirty="0" smtClean="0">
                <a:solidFill>
                  <a:srgbClr val="0070C0"/>
                </a:solidFill>
              </a:rPr>
              <a:t>ý experiment s hmyzem a predátory</a:t>
            </a:r>
            <a:endParaRPr lang="cs-CZ" sz="27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19872" y="4116848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na začátku experimentu ...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6277962"/>
            <a:ext cx="84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Wesner</a:t>
            </a:r>
            <a:r>
              <a:rPr lang="en-US" dirty="0" smtClean="0"/>
              <a:t> et al. (2012) </a:t>
            </a:r>
            <a:r>
              <a:rPr lang="en-US" i="1" dirty="0" smtClean="0"/>
              <a:t>Ecology</a:t>
            </a:r>
            <a:r>
              <a:rPr lang="en-US" dirty="0" smtClean="0"/>
              <a:t> 93: 1674-1682</a:t>
            </a:r>
            <a:endParaRPr lang="cs-CZ" dirty="0"/>
          </a:p>
        </p:txBody>
      </p:sp>
      <p:pic>
        <p:nvPicPr>
          <p:cNvPr id="4098" name="Picture 2" descr="http://esapubs.org/archive/ecol/E093/146/AppAImages/FigA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0264"/>
            <a:ext cx="3888432" cy="29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leny\Dropbox\uceni\Zpracovani dat\materialy z netu\trout-dragonfly-insect-experi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7"/>
          <a:stretch/>
        </p:blipFill>
        <p:spPr bwMode="auto">
          <a:xfrm>
            <a:off x="395535" y="1651881"/>
            <a:ext cx="3600401" cy="246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4.bp.blogspot.com/-dJlACOrFYqE/TfV090ZOj5I/AAAAAAAAAL4/HGrXRHLgdW8/s1600/Ophiogomphus_occidentis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0" y="4653136"/>
            <a:ext cx="211478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31470" y="5698122"/>
            <a:ext cx="16145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http://nwdragonflier.blogspot.cz</a:t>
            </a:r>
          </a:p>
        </p:txBody>
      </p:sp>
      <p:pic>
        <p:nvPicPr>
          <p:cNvPr id="4100" name="Picture 4" descr="http://www.jjphoto.dk/fish_archive/freshwater/salmo_trutta_trut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36092"/>
            <a:ext cx="2415724" cy="11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075010" y="5805844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http://www.jjphoto.dk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46531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Kádě, které samy o sobě nejsou obsazeny predátory (larvy vážek a pstruzi), ale jsou v blízkosti kádí s predátory, jsou pro létající hmyz kladoucí vajíčka stejně neatraktivní jako vlastní kádě s predátory.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633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en-US" sz="2700" dirty="0" err="1" smtClean="0">
                <a:solidFill>
                  <a:srgbClr val="0070C0"/>
                </a:solidFill>
              </a:rPr>
              <a:t>Vliv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herbivorn</a:t>
            </a:r>
            <a:r>
              <a:rPr lang="cs-CZ" sz="2700" dirty="0" err="1" smtClean="0">
                <a:solidFill>
                  <a:srgbClr val="0070C0"/>
                </a:solidFill>
              </a:rPr>
              <a:t>ích</a:t>
            </a:r>
            <a:r>
              <a:rPr lang="cs-CZ" sz="2700" dirty="0" smtClean="0">
                <a:solidFill>
                  <a:srgbClr val="0070C0"/>
                </a:solidFill>
              </a:rPr>
              <a:t> ryb na druhové složení korálových útesů</a:t>
            </a:r>
            <a:endParaRPr lang="cs-CZ" sz="2700" dirty="0"/>
          </a:p>
        </p:txBody>
      </p:sp>
      <p:pic>
        <p:nvPicPr>
          <p:cNvPr id="7" name="Obrázek 2" descr="agatti cag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988840"/>
            <a:ext cx="2518945" cy="374965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Obrázek 9" descr="week 3 06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57568" y="1269000"/>
            <a:ext cx="2482584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6213" y="1269000"/>
            <a:ext cx="238756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Admin\Documents\PhD\cage pics\cage removal,stazeno 2.5\cg chechking after removal 118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 cstate="screen"/>
          <a:srcRect l="21076" t="652" r="18345" b="10928"/>
          <a:stretch/>
        </p:blipFill>
        <p:spPr bwMode="auto">
          <a:xfrm>
            <a:off x="5841242" y="3933296"/>
            <a:ext cx="221093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a 8"/>
          <p:cNvSpPr/>
          <p:nvPr/>
        </p:nvSpPr>
        <p:spPr>
          <a:xfrm rot="16696649">
            <a:off x="196785" y="3478728"/>
            <a:ext cx="1346182" cy="76281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šipka 6"/>
          <p:cNvCxnSpPr/>
          <p:nvPr/>
        </p:nvCxnSpPr>
        <p:spPr>
          <a:xfrm>
            <a:off x="827584" y="2755664"/>
            <a:ext cx="307064" cy="31329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Admin\Documents\PhD\cage pics\cage removal,stazeno 2.5\cg chechking after removal 1297.jpg"/>
          <p:cNvPicPr>
            <a:picLocks noChangeAspect="1" noChangeArrowheads="1"/>
          </p:cNvPicPr>
          <p:nvPr/>
        </p:nvPicPr>
        <p:blipFill rotWithShape="1">
          <a:blip r:embed="rId7" cstate="screen"/>
          <a:srcRect l="15997" t="4597" r="28381" b="11395"/>
          <a:stretch/>
        </p:blipFill>
        <p:spPr bwMode="auto">
          <a:xfrm>
            <a:off x="3563888" y="3933296"/>
            <a:ext cx="208863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ovéPole 16"/>
          <p:cNvSpPr txBox="1"/>
          <p:nvPr/>
        </p:nvSpPr>
        <p:spPr>
          <a:xfrm>
            <a:off x="467544" y="5085184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Atol </a:t>
            </a:r>
            <a:r>
              <a:rPr lang="cs-CZ" dirty="0" err="1" smtClean="0">
                <a:solidFill>
                  <a:schemeClr val="bg1"/>
                </a:solidFill>
              </a:rPr>
              <a:t>Agatti</a:t>
            </a:r>
            <a:endParaRPr lang="cs-CZ" dirty="0" smtClean="0">
              <a:solidFill>
                <a:schemeClr val="bg1"/>
              </a:solidFill>
            </a:endParaRPr>
          </a:p>
          <a:p>
            <a:pPr algn="r"/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Lakedivy</a:t>
            </a:r>
            <a:r>
              <a:rPr lang="cs-CZ" dirty="0" smtClean="0">
                <a:solidFill>
                  <a:schemeClr val="bg1"/>
                </a:solidFill>
              </a:rPr>
              <a:t>, Indie)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421207" y="2782669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hustá klec – zabrání všem rybám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2782669"/>
            <a:ext cx="244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řídká klec – zabrání jen velkým rybám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419872" y="3934797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na začátku experimentu ...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25463" y="3933056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... a po čtyřech měsících pod klecí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6277962"/>
            <a:ext cx="84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Autor: Nicole Černohorská (v rámci disertační práce)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cg chechking after removal 1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00653" y="0"/>
            <a:ext cx="10285574" cy="688538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 rot="19885597">
            <a:off x="3528063" y="1949342"/>
            <a:ext cx="4630400" cy="464264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79512" y="548680"/>
            <a:ext cx="53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detailní pohled na korálový útes s nárostem řas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(autor: Nicole Černohorská)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Preferenční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Observační studie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429124" y="271462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714876" y="45720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571604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286116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786182" y="257174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072330" y="321468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072198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072066" y="550070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857752" y="342900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88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43372" y="250030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Systematické rozmístění v síti (</a:t>
            </a:r>
            <a:r>
              <a:rPr lang="cs-CZ" i="1" dirty="0" err="1" smtClean="0"/>
              <a:t>lattice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2786050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000496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571604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571604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571604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214942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000496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214942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714612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000496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786050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4942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7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Systematické rozmístění v síti</a:t>
            </a:r>
            <a:r>
              <a:rPr lang="en-US" dirty="0" smtClean="0"/>
              <a:t> (</a:t>
            </a:r>
            <a:r>
              <a:rPr lang="en-US" i="1" dirty="0" smtClean="0"/>
              <a:t>grid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ulka 26"/>
          <p:cNvGraphicFramePr>
            <a:graphicFrameLocks noGrp="1"/>
          </p:cNvGraphicFramePr>
          <p:nvPr/>
        </p:nvGraphicFramePr>
        <p:xfrm>
          <a:off x="1428728" y="2500306"/>
          <a:ext cx="414340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Systematické rozmístění na </a:t>
            </a:r>
            <a:r>
              <a:rPr lang="cs-CZ" dirty="0" err="1" smtClean="0"/>
              <a:t>transektu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élník 25"/>
          <p:cNvSpPr/>
          <p:nvPr/>
        </p:nvSpPr>
        <p:spPr>
          <a:xfrm rot="600000">
            <a:off x="4154150" y="237495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 rot="600000">
            <a:off x="4082712" y="2660705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600000">
            <a:off x="4011273" y="2946457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600000">
            <a:off x="3939836" y="32322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 rot="600000">
            <a:off x="3868398" y="3517961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 rot="600000">
            <a:off x="3796960" y="3803713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 rot="600000">
            <a:off x="3725521" y="408946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7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 smtClean="0"/>
              <a:t>Jaká je variabilita proměnné Y v čase nebo prostoru?</a:t>
            </a:r>
          </a:p>
          <a:p>
            <a:pPr marL="822960" lvl="1" indent="-457200"/>
            <a:r>
              <a:rPr lang="en-US" i="1" dirty="0" smtClean="0"/>
              <a:t>pattern description</a:t>
            </a:r>
            <a:endParaRPr lang="cs-CZ" i="1" dirty="0" smtClean="0"/>
          </a:p>
          <a:p>
            <a:pPr marL="822960" lvl="1" indent="-457200"/>
            <a:r>
              <a:rPr lang="cs-CZ" dirty="0" smtClean="0"/>
              <a:t>nejčastější otázka v ekologických observačních studiích</a:t>
            </a:r>
            <a:endParaRPr lang="en-US" dirty="0" smtClean="0"/>
          </a:p>
          <a:p>
            <a:pPr marL="457200" indent="-457200"/>
            <a:r>
              <a:rPr lang="en-US" dirty="0" smtClean="0"/>
              <a:t>M</a:t>
            </a:r>
            <a:r>
              <a:rPr lang="cs-CZ" dirty="0" smtClean="0"/>
              <a:t>á faktor X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cs-CZ" dirty="0" smtClean="0"/>
              <a:t> na proměnnou Y?</a:t>
            </a:r>
          </a:p>
          <a:p>
            <a:pPr marL="822960" lvl="1" indent="-457200"/>
            <a:r>
              <a:rPr lang="en-US" i="1" dirty="0" smtClean="0"/>
              <a:t>hypothesis testing, </a:t>
            </a:r>
            <a:r>
              <a:rPr lang="cs-CZ" dirty="0" smtClean="0"/>
              <a:t>otázka pro manipulativní experiment</a:t>
            </a:r>
          </a:p>
          <a:p>
            <a:pPr marL="822960" lvl="1" indent="-457200"/>
            <a:r>
              <a:rPr lang="cs-CZ" dirty="0" smtClean="0"/>
              <a:t>Můžeme interpretovat i u některých pozorování na základě externí </a:t>
            </a:r>
            <a:r>
              <a:rPr lang="cs-CZ" dirty="0" err="1" smtClean="0"/>
              <a:t>infomrace</a:t>
            </a:r>
            <a:r>
              <a:rPr lang="cs-CZ" dirty="0" smtClean="0"/>
              <a:t>. </a:t>
            </a:r>
            <a:r>
              <a:rPr lang="cs-CZ" dirty="0" err="1" smtClean="0"/>
              <a:t>Např</a:t>
            </a:r>
            <a:r>
              <a:rPr lang="cs-CZ" dirty="0" smtClean="0"/>
              <a:t> celkem dobře tušíme, že korelaci deště s používáním deštníků způsobuje vliv deště na chování lidí, nikoliv, že by lidé pomocí deštníků přivolali déšť.</a:t>
            </a:r>
            <a:endParaRPr lang="cs-CZ" dirty="0" smtClean="0"/>
          </a:p>
          <a:p>
            <a:pPr marL="457200" indent="-457200"/>
            <a:r>
              <a:rPr lang="cs-CZ" dirty="0" smtClean="0"/>
              <a:t>Jaký </a:t>
            </a:r>
            <a:r>
              <a:rPr lang="cs-CZ" dirty="0" smtClean="0"/>
              <a:t>model nejlépe vystihuje vztah mezi faktorem X a proměnnou Y?</a:t>
            </a:r>
          </a:p>
          <a:p>
            <a:pPr marL="822960" lvl="1" indent="-457200"/>
            <a:r>
              <a:rPr lang="cs-CZ" dirty="0" smtClean="0"/>
              <a:t>Budování lineárního modelu</a:t>
            </a:r>
            <a:endParaRPr lang="cs-CZ" dirty="0" smtClean="0"/>
          </a:p>
          <a:p>
            <a:pPr marL="822960" lvl="1" indent="-457200"/>
            <a:r>
              <a:rPr lang="cs-CZ" dirty="0" smtClean="0"/>
              <a:t>sbíráme </a:t>
            </a:r>
            <a:r>
              <a:rPr lang="cs-CZ" dirty="0" smtClean="0"/>
              <a:t>podklady pro matematické </a:t>
            </a:r>
            <a:r>
              <a:rPr lang="cs-CZ" dirty="0" smtClean="0"/>
              <a:t>modelování</a:t>
            </a:r>
            <a:endParaRPr lang="cs-CZ" dirty="0" smtClean="0"/>
          </a:p>
          <a:p>
            <a:pPr marL="822960" lvl="1" indent="-457200"/>
            <a:endParaRPr lang="cs-CZ" dirty="0" smtClean="0"/>
          </a:p>
          <a:p>
            <a:pPr marL="822960" lvl="1" indent="-457200"/>
            <a:endParaRPr lang="cs-CZ" dirty="0" smtClean="0"/>
          </a:p>
          <a:p>
            <a:pPr marL="822960" lvl="1" indent="-45720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otázka: co chci studií zjistit?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Náhodné rozmístění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143372" y="371475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714876" y="45720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071670" y="278605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071670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357554" y="350043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357686" y="292893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000496" y="357187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64317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143240" y="557214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429388" y="550070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000364" y="257174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Preferenční rozmístění</a:t>
            </a:r>
          </a:p>
          <a:p>
            <a:pPr lvl="1"/>
            <a:r>
              <a:rPr lang="cs-CZ" b="1" dirty="0" smtClean="0"/>
              <a:t>statistické hledisko: </a:t>
            </a:r>
            <a:r>
              <a:rPr lang="cs-CZ" dirty="0" smtClean="0"/>
              <a:t>snímky nejsou náhodným výběrem, což limituje jejich použití při statistických analýzách (</a:t>
            </a:r>
            <a:r>
              <a:rPr lang="cs-CZ" dirty="0" err="1" smtClean="0"/>
              <a:t>Lajer</a:t>
            </a:r>
            <a:r>
              <a:rPr lang="cs-CZ" dirty="0" smtClean="0"/>
              <a:t> 2007, </a:t>
            </a:r>
            <a:r>
              <a:rPr lang="cs-CZ" i="1" dirty="0" smtClean="0"/>
              <a:t>Folia </a:t>
            </a:r>
            <a:r>
              <a:rPr lang="cs-CZ" i="1" dirty="0" err="1" smtClean="0"/>
              <a:t>Geobotanica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hledisko vegetačního ekologa: </a:t>
            </a:r>
            <a:r>
              <a:rPr lang="cs-CZ" dirty="0" smtClean="0"/>
              <a:t>popisují maximální variabilitu vegetace</a:t>
            </a:r>
          </a:p>
          <a:p>
            <a:pPr lvl="1"/>
            <a:r>
              <a:rPr lang="cs-CZ" b="1" dirty="0" smtClean="0"/>
              <a:t>praktické důsledky: </a:t>
            </a:r>
            <a:r>
              <a:rPr lang="cs-CZ" dirty="0" smtClean="0"/>
              <a:t>snímky bývají druhově bohatší, obsahují větší počet diagnostických nebo vzácných druhů</a:t>
            </a:r>
          </a:p>
          <a:p>
            <a:r>
              <a:rPr lang="cs-CZ" dirty="0" smtClean="0"/>
              <a:t>Náhodné (a systematické) rozmístění</a:t>
            </a:r>
          </a:p>
          <a:p>
            <a:pPr lvl="1"/>
            <a:r>
              <a:rPr lang="cs-CZ" b="1" dirty="0" smtClean="0"/>
              <a:t>statistické hledisko: </a:t>
            </a:r>
            <a:r>
              <a:rPr lang="cs-CZ" dirty="0" smtClean="0"/>
              <a:t>snímky jsou náhodným výběrem v reálném prostoru (ne ale v ekologickém hyperprostoru)</a:t>
            </a:r>
          </a:p>
          <a:p>
            <a:pPr lvl="1"/>
            <a:r>
              <a:rPr lang="cs-CZ" b="1" dirty="0" smtClean="0"/>
              <a:t>hledisko </a:t>
            </a:r>
            <a:r>
              <a:rPr lang="cs-CZ" b="1" dirty="0" err="1" smtClean="0"/>
              <a:t>veg</a:t>
            </a:r>
            <a:r>
              <a:rPr lang="cs-CZ" b="1" dirty="0" smtClean="0"/>
              <a:t>. ekologa: </a:t>
            </a:r>
            <a:r>
              <a:rPr lang="cs-CZ" dirty="0" smtClean="0"/>
              <a:t>nezachytí celou variabilitu vegetace - chybí </a:t>
            </a:r>
            <a:r>
              <a:rPr lang="cs-CZ" dirty="0" err="1" smtClean="0"/>
              <a:t>maloplošné</a:t>
            </a:r>
            <a:r>
              <a:rPr lang="cs-CZ" dirty="0" smtClean="0"/>
              <a:t> a vzácné vegetační typy, převládají velkoplošné a běžné typy, zahrnují řadu špatně klasifikovatelných vegetačních přechodů</a:t>
            </a:r>
          </a:p>
          <a:p>
            <a:pPr lvl="1"/>
            <a:r>
              <a:rPr lang="cs-CZ" b="1" dirty="0" smtClean="0"/>
              <a:t>praktické důsledky: </a:t>
            </a:r>
            <a:r>
              <a:rPr lang="cs-CZ" dirty="0" smtClean="0"/>
              <a:t>snímky odrážejí reálnou strukturu a bohatost vegetace v krajině, ale metoda je neúměrně pracná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Stratifikované náhodné rozmístění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643438" y="542926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643438" y="485776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358082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286644" y="214311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57818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786578" y="485776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357950" y="585789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00694" y="378619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88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571736" y="278605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181600" y="2143125"/>
            <a:ext cx="1524000" cy="701675"/>
          </a:xfrm>
          <a:custGeom>
            <a:avLst/>
            <a:gdLst>
              <a:gd name="connsiteX0" fmla="*/ 38100 w 1524000"/>
              <a:gd name="connsiteY0" fmla="*/ 9525 h 701675"/>
              <a:gd name="connsiteX1" fmla="*/ 66675 w 1524000"/>
              <a:gd name="connsiteY1" fmla="*/ 485775 h 701675"/>
              <a:gd name="connsiteX2" fmla="*/ 38100 w 1524000"/>
              <a:gd name="connsiteY2" fmla="*/ 676275 h 701675"/>
              <a:gd name="connsiteX3" fmla="*/ 295275 w 1524000"/>
              <a:gd name="connsiteY3" fmla="*/ 638175 h 701675"/>
              <a:gd name="connsiteX4" fmla="*/ 295275 w 1524000"/>
              <a:gd name="connsiteY4" fmla="*/ 638175 h 701675"/>
              <a:gd name="connsiteX5" fmla="*/ 533400 w 1524000"/>
              <a:gd name="connsiteY5" fmla="*/ 571500 h 701675"/>
              <a:gd name="connsiteX6" fmla="*/ 742950 w 1524000"/>
              <a:gd name="connsiteY6" fmla="*/ 561975 h 701675"/>
              <a:gd name="connsiteX7" fmla="*/ 952500 w 1524000"/>
              <a:gd name="connsiteY7" fmla="*/ 447675 h 701675"/>
              <a:gd name="connsiteX8" fmla="*/ 1114425 w 1524000"/>
              <a:gd name="connsiteY8" fmla="*/ 257175 h 701675"/>
              <a:gd name="connsiteX9" fmla="*/ 1285875 w 1524000"/>
              <a:gd name="connsiteY9" fmla="*/ 142875 h 701675"/>
              <a:gd name="connsiteX10" fmla="*/ 1524000 w 1524000"/>
              <a:gd name="connsiteY10" fmla="*/ 0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701675">
                <a:moveTo>
                  <a:pt x="38100" y="9525"/>
                </a:moveTo>
                <a:cubicBezTo>
                  <a:pt x="52387" y="192087"/>
                  <a:pt x="66675" y="374650"/>
                  <a:pt x="66675" y="485775"/>
                </a:cubicBezTo>
                <a:cubicBezTo>
                  <a:pt x="66675" y="596900"/>
                  <a:pt x="0" y="650875"/>
                  <a:pt x="38100" y="676275"/>
                </a:cubicBezTo>
                <a:cubicBezTo>
                  <a:pt x="76200" y="701675"/>
                  <a:pt x="295275" y="638175"/>
                  <a:pt x="295275" y="638175"/>
                </a:cubicBezTo>
                <a:lnTo>
                  <a:pt x="295275" y="638175"/>
                </a:lnTo>
                <a:cubicBezTo>
                  <a:pt x="334963" y="627063"/>
                  <a:pt x="458788" y="584200"/>
                  <a:pt x="533400" y="571500"/>
                </a:cubicBezTo>
                <a:cubicBezTo>
                  <a:pt x="608012" y="558800"/>
                  <a:pt x="673100" y="582612"/>
                  <a:pt x="742950" y="561975"/>
                </a:cubicBezTo>
                <a:cubicBezTo>
                  <a:pt x="812800" y="541338"/>
                  <a:pt x="890588" y="498475"/>
                  <a:pt x="952500" y="447675"/>
                </a:cubicBezTo>
                <a:cubicBezTo>
                  <a:pt x="1014413" y="396875"/>
                  <a:pt x="1058863" y="307975"/>
                  <a:pt x="1114425" y="257175"/>
                </a:cubicBezTo>
                <a:cubicBezTo>
                  <a:pt x="1169987" y="206375"/>
                  <a:pt x="1217613" y="185737"/>
                  <a:pt x="1285875" y="142875"/>
                </a:cubicBezTo>
                <a:cubicBezTo>
                  <a:pt x="1354137" y="100013"/>
                  <a:pt x="1439068" y="50006"/>
                  <a:pt x="1524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7188200" y="2133600"/>
            <a:ext cx="422275" cy="419100"/>
          </a:xfrm>
          <a:custGeom>
            <a:avLst/>
            <a:gdLst>
              <a:gd name="connsiteX0" fmla="*/ 31750 w 422275"/>
              <a:gd name="connsiteY0" fmla="*/ 0 h 419100"/>
              <a:gd name="connsiteX1" fmla="*/ 12700 w 422275"/>
              <a:gd name="connsiteY1" fmla="*/ 123825 h 419100"/>
              <a:gd name="connsiteX2" fmla="*/ 107950 w 422275"/>
              <a:gd name="connsiteY2" fmla="*/ 209550 h 419100"/>
              <a:gd name="connsiteX3" fmla="*/ 127000 w 422275"/>
              <a:gd name="connsiteY3" fmla="*/ 314325 h 419100"/>
              <a:gd name="connsiteX4" fmla="*/ 117475 w 422275"/>
              <a:gd name="connsiteY4" fmla="*/ 381000 h 419100"/>
              <a:gd name="connsiteX5" fmla="*/ 355600 w 422275"/>
              <a:gd name="connsiteY5" fmla="*/ 400050 h 419100"/>
              <a:gd name="connsiteX6" fmla="*/ 422275 w 422275"/>
              <a:gd name="connsiteY6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419100">
                <a:moveTo>
                  <a:pt x="31750" y="0"/>
                </a:moveTo>
                <a:cubicBezTo>
                  <a:pt x="15875" y="44450"/>
                  <a:pt x="0" y="88900"/>
                  <a:pt x="12700" y="123825"/>
                </a:cubicBezTo>
                <a:cubicBezTo>
                  <a:pt x="25400" y="158750"/>
                  <a:pt x="88900" y="177800"/>
                  <a:pt x="107950" y="209550"/>
                </a:cubicBezTo>
                <a:cubicBezTo>
                  <a:pt x="127000" y="241300"/>
                  <a:pt x="125413" y="285750"/>
                  <a:pt x="127000" y="314325"/>
                </a:cubicBezTo>
                <a:cubicBezTo>
                  <a:pt x="128588" y="342900"/>
                  <a:pt x="79375" y="366713"/>
                  <a:pt x="117475" y="381000"/>
                </a:cubicBezTo>
                <a:cubicBezTo>
                  <a:pt x="155575" y="395287"/>
                  <a:pt x="304800" y="393700"/>
                  <a:pt x="355600" y="400050"/>
                </a:cubicBezTo>
                <a:cubicBezTo>
                  <a:pt x="406400" y="406400"/>
                  <a:pt x="414337" y="412750"/>
                  <a:pt x="422275" y="419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209675" y="4327525"/>
            <a:ext cx="2368550" cy="2073275"/>
          </a:xfrm>
          <a:custGeom>
            <a:avLst/>
            <a:gdLst>
              <a:gd name="connsiteX0" fmla="*/ 0 w 2368550"/>
              <a:gd name="connsiteY0" fmla="*/ 1749425 h 2073275"/>
              <a:gd name="connsiteX1" fmla="*/ 466725 w 2368550"/>
              <a:gd name="connsiteY1" fmla="*/ 1444625 h 2073275"/>
              <a:gd name="connsiteX2" fmla="*/ 895350 w 2368550"/>
              <a:gd name="connsiteY2" fmla="*/ 682625 h 2073275"/>
              <a:gd name="connsiteX3" fmla="*/ 1219200 w 2368550"/>
              <a:gd name="connsiteY3" fmla="*/ 301625 h 2073275"/>
              <a:gd name="connsiteX4" fmla="*/ 1704975 w 2368550"/>
              <a:gd name="connsiteY4" fmla="*/ 34925 h 2073275"/>
              <a:gd name="connsiteX5" fmla="*/ 1895475 w 2368550"/>
              <a:gd name="connsiteY5" fmla="*/ 92075 h 2073275"/>
              <a:gd name="connsiteX6" fmla="*/ 1895475 w 2368550"/>
              <a:gd name="connsiteY6" fmla="*/ 349250 h 2073275"/>
              <a:gd name="connsiteX7" fmla="*/ 1924050 w 2368550"/>
              <a:gd name="connsiteY7" fmla="*/ 520700 h 2073275"/>
              <a:gd name="connsiteX8" fmla="*/ 2305050 w 2368550"/>
              <a:gd name="connsiteY8" fmla="*/ 892175 h 2073275"/>
              <a:gd name="connsiteX9" fmla="*/ 2305050 w 2368550"/>
              <a:gd name="connsiteY9" fmla="*/ 1358900 h 2073275"/>
              <a:gd name="connsiteX10" fmla="*/ 2219325 w 2368550"/>
              <a:gd name="connsiteY10" fmla="*/ 1644650 h 2073275"/>
              <a:gd name="connsiteX11" fmla="*/ 1933575 w 2368550"/>
              <a:gd name="connsiteY11" fmla="*/ 1787525 h 2073275"/>
              <a:gd name="connsiteX12" fmla="*/ 1600200 w 2368550"/>
              <a:gd name="connsiteY12" fmla="*/ 2073275 h 20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8550" h="2073275">
                <a:moveTo>
                  <a:pt x="0" y="1749425"/>
                </a:moveTo>
                <a:cubicBezTo>
                  <a:pt x="158750" y="1685925"/>
                  <a:pt x="317500" y="1622425"/>
                  <a:pt x="466725" y="1444625"/>
                </a:cubicBezTo>
                <a:cubicBezTo>
                  <a:pt x="615950" y="1266825"/>
                  <a:pt x="769937" y="873125"/>
                  <a:pt x="895350" y="682625"/>
                </a:cubicBezTo>
                <a:cubicBezTo>
                  <a:pt x="1020763" y="492125"/>
                  <a:pt x="1084263" y="409575"/>
                  <a:pt x="1219200" y="301625"/>
                </a:cubicBezTo>
                <a:cubicBezTo>
                  <a:pt x="1354138" y="193675"/>
                  <a:pt x="1592263" y="69850"/>
                  <a:pt x="1704975" y="34925"/>
                </a:cubicBezTo>
                <a:cubicBezTo>
                  <a:pt x="1817688" y="0"/>
                  <a:pt x="1863725" y="39688"/>
                  <a:pt x="1895475" y="92075"/>
                </a:cubicBezTo>
                <a:cubicBezTo>
                  <a:pt x="1927225" y="144462"/>
                  <a:pt x="1890713" y="277813"/>
                  <a:pt x="1895475" y="349250"/>
                </a:cubicBezTo>
                <a:cubicBezTo>
                  <a:pt x="1900238" y="420688"/>
                  <a:pt x="1855788" y="430213"/>
                  <a:pt x="1924050" y="520700"/>
                </a:cubicBezTo>
                <a:cubicBezTo>
                  <a:pt x="1992312" y="611187"/>
                  <a:pt x="2241550" y="752475"/>
                  <a:pt x="2305050" y="892175"/>
                </a:cubicBezTo>
                <a:cubicBezTo>
                  <a:pt x="2368550" y="1031875"/>
                  <a:pt x="2319337" y="1233488"/>
                  <a:pt x="2305050" y="1358900"/>
                </a:cubicBezTo>
                <a:cubicBezTo>
                  <a:pt x="2290763" y="1484312"/>
                  <a:pt x="2281238" y="1573212"/>
                  <a:pt x="2219325" y="1644650"/>
                </a:cubicBezTo>
                <a:cubicBezTo>
                  <a:pt x="2157412" y="1716088"/>
                  <a:pt x="2036763" y="1716087"/>
                  <a:pt x="1933575" y="1787525"/>
                </a:cubicBezTo>
                <a:cubicBezTo>
                  <a:pt x="1830387" y="1858963"/>
                  <a:pt x="1715293" y="1966119"/>
                  <a:pt x="1600200" y="207327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19200" y="3084513"/>
            <a:ext cx="6376987" cy="2751137"/>
          </a:xfrm>
          <a:custGeom>
            <a:avLst/>
            <a:gdLst>
              <a:gd name="connsiteX0" fmla="*/ 0 w 6376987"/>
              <a:gd name="connsiteY0" fmla="*/ 744537 h 2751137"/>
              <a:gd name="connsiteX1" fmla="*/ 1276350 w 6376987"/>
              <a:gd name="connsiteY1" fmla="*/ 658812 h 2751137"/>
              <a:gd name="connsiteX2" fmla="*/ 1562100 w 6376987"/>
              <a:gd name="connsiteY2" fmla="*/ 677862 h 2751137"/>
              <a:gd name="connsiteX3" fmla="*/ 1933575 w 6376987"/>
              <a:gd name="connsiteY3" fmla="*/ 115887 h 2751137"/>
              <a:gd name="connsiteX4" fmla="*/ 2914650 w 6376987"/>
              <a:gd name="connsiteY4" fmla="*/ 1587 h 2751137"/>
              <a:gd name="connsiteX5" fmla="*/ 3362325 w 6376987"/>
              <a:gd name="connsiteY5" fmla="*/ 125412 h 2751137"/>
              <a:gd name="connsiteX6" fmla="*/ 3390900 w 6376987"/>
              <a:gd name="connsiteY6" fmla="*/ 449262 h 2751137"/>
              <a:gd name="connsiteX7" fmla="*/ 3324225 w 6376987"/>
              <a:gd name="connsiteY7" fmla="*/ 1163637 h 2751137"/>
              <a:gd name="connsiteX8" fmla="*/ 3219450 w 6376987"/>
              <a:gd name="connsiteY8" fmla="*/ 1620837 h 2751137"/>
              <a:gd name="connsiteX9" fmla="*/ 3943350 w 6376987"/>
              <a:gd name="connsiteY9" fmla="*/ 1430337 h 2751137"/>
              <a:gd name="connsiteX10" fmla="*/ 4200525 w 6376987"/>
              <a:gd name="connsiteY10" fmla="*/ 1458912 h 2751137"/>
              <a:gd name="connsiteX11" fmla="*/ 4286250 w 6376987"/>
              <a:gd name="connsiteY11" fmla="*/ 1706562 h 2751137"/>
              <a:gd name="connsiteX12" fmla="*/ 4191000 w 6376987"/>
              <a:gd name="connsiteY12" fmla="*/ 1944687 h 2751137"/>
              <a:gd name="connsiteX13" fmla="*/ 3886200 w 6376987"/>
              <a:gd name="connsiteY13" fmla="*/ 2239962 h 2751137"/>
              <a:gd name="connsiteX14" fmla="*/ 3800475 w 6376987"/>
              <a:gd name="connsiteY14" fmla="*/ 2449512 h 2751137"/>
              <a:gd name="connsiteX15" fmla="*/ 3714750 w 6376987"/>
              <a:gd name="connsiteY15" fmla="*/ 2735262 h 2751137"/>
              <a:gd name="connsiteX16" fmla="*/ 4410075 w 6376987"/>
              <a:gd name="connsiteY16" fmla="*/ 2354262 h 2751137"/>
              <a:gd name="connsiteX17" fmla="*/ 5353050 w 6376987"/>
              <a:gd name="connsiteY17" fmla="*/ 1411287 h 2751137"/>
              <a:gd name="connsiteX18" fmla="*/ 5943600 w 6376987"/>
              <a:gd name="connsiteY18" fmla="*/ 1163637 h 2751137"/>
              <a:gd name="connsiteX19" fmla="*/ 6305550 w 6376987"/>
              <a:gd name="connsiteY19" fmla="*/ 877887 h 2751137"/>
              <a:gd name="connsiteX20" fmla="*/ 6372225 w 6376987"/>
              <a:gd name="connsiteY20" fmla="*/ 887412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6987" h="2751137">
                <a:moveTo>
                  <a:pt x="0" y="744537"/>
                </a:moveTo>
                <a:lnTo>
                  <a:pt x="1276350" y="658812"/>
                </a:lnTo>
                <a:cubicBezTo>
                  <a:pt x="1536700" y="647700"/>
                  <a:pt x="1452563" y="768349"/>
                  <a:pt x="1562100" y="677862"/>
                </a:cubicBezTo>
                <a:cubicBezTo>
                  <a:pt x="1671637" y="587375"/>
                  <a:pt x="1708150" y="228599"/>
                  <a:pt x="1933575" y="115887"/>
                </a:cubicBezTo>
                <a:cubicBezTo>
                  <a:pt x="2159000" y="3175"/>
                  <a:pt x="2676525" y="0"/>
                  <a:pt x="2914650" y="1587"/>
                </a:cubicBezTo>
                <a:cubicBezTo>
                  <a:pt x="3152775" y="3175"/>
                  <a:pt x="3282950" y="50800"/>
                  <a:pt x="3362325" y="125412"/>
                </a:cubicBezTo>
                <a:cubicBezTo>
                  <a:pt x="3441700" y="200025"/>
                  <a:pt x="3397250" y="276225"/>
                  <a:pt x="3390900" y="449262"/>
                </a:cubicBezTo>
                <a:cubicBezTo>
                  <a:pt x="3384550" y="622299"/>
                  <a:pt x="3352800" y="968375"/>
                  <a:pt x="3324225" y="1163637"/>
                </a:cubicBezTo>
                <a:cubicBezTo>
                  <a:pt x="3295650" y="1358899"/>
                  <a:pt x="3116263" y="1576387"/>
                  <a:pt x="3219450" y="1620837"/>
                </a:cubicBezTo>
                <a:cubicBezTo>
                  <a:pt x="3322637" y="1665287"/>
                  <a:pt x="3779837" y="1457325"/>
                  <a:pt x="3943350" y="1430337"/>
                </a:cubicBezTo>
                <a:cubicBezTo>
                  <a:pt x="4106863" y="1403349"/>
                  <a:pt x="4143375" y="1412875"/>
                  <a:pt x="4200525" y="1458912"/>
                </a:cubicBezTo>
                <a:cubicBezTo>
                  <a:pt x="4257675" y="1504949"/>
                  <a:pt x="4287837" y="1625600"/>
                  <a:pt x="4286250" y="1706562"/>
                </a:cubicBezTo>
                <a:cubicBezTo>
                  <a:pt x="4284663" y="1787524"/>
                  <a:pt x="4257675" y="1855787"/>
                  <a:pt x="4191000" y="1944687"/>
                </a:cubicBezTo>
                <a:cubicBezTo>
                  <a:pt x="4124325" y="2033587"/>
                  <a:pt x="3951288" y="2155825"/>
                  <a:pt x="3886200" y="2239962"/>
                </a:cubicBezTo>
                <a:cubicBezTo>
                  <a:pt x="3821113" y="2324100"/>
                  <a:pt x="3829050" y="2366962"/>
                  <a:pt x="3800475" y="2449512"/>
                </a:cubicBezTo>
                <a:cubicBezTo>
                  <a:pt x="3771900" y="2532062"/>
                  <a:pt x="3613150" y="2751137"/>
                  <a:pt x="3714750" y="2735262"/>
                </a:cubicBezTo>
                <a:cubicBezTo>
                  <a:pt x="3816350" y="2719387"/>
                  <a:pt x="4137025" y="2574924"/>
                  <a:pt x="4410075" y="2354262"/>
                </a:cubicBezTo>
                <a:cubicBezTo>
                  <a:pt x="4683125" y="2133600"/>
                  <a:pt x="5097463" y="1609724"/>
                  <a:pt x="5353050" y="1411287"/>
                </a:cubicBezTo>
                <a:cubicBezTo>
                  <a:pt x="5608637" y="1212850"/>
                  <a:pt x="5784850" y="1252537"/>
                  <a:pt x="5943600" y="1163637"/>
                </a:cubicBezTo>
                <a:cubicBezTo>
                  <a:pt x="6102350" y="1074737"/>
                  <a:pt x="6234113" y="923924"/>
                  <a:pt x="6305550" y="877887"/>
                </a:cubicBezTo>
                <a:cubicBezTo>
                  <a:pt x="6376987" y="831850"/>
                  <a:pt x="6374606" y="859631"/>
                  <a:pt x="6372225" y="88741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3533775" y="4641850"/>
            <a:ext cx="2071688" cy="1758950"/>
          </a:xfrm>
          <a:custGeom>
            <a:avLst/>
            <a:gdLst>
              <a:gd name="connsiteX0" fmla="*/ 0 w 2071688"/>
              <a:gd name="connsiteY0" fmla="*/ 492125 h 1758950"/>
              <a:gd name="connsiteX1" fmla="*/ 76200 w 2071688"/>
              <a:gd name="connsiteY1" fmla="*/ 130175 h 1758950"/>
              <a:gd name="connsiteX2" fmla="*/ 66675 w 2071688"/>
              <a:gd name="connsiteY2" fmla="*/ 15875 h 1758950"/>
              <a:gd name="connsiteX3" fmla="*/ 419100 w 2071688"/>
              <a:gd name="connsiteY3" fmla="*/ 225425 h 1758950"/>
              <a:gd name="connsiteX4" fmla="*/ 523875 w 2071688"/>
              <a:gd name="connsiteY4" fmla="*/ 263525 h 1758950"/>
              <a:gd name="connsiteX5" fmla="*/ 704850 w 2071688"/>
              <a:gd name="connsiteY5" fmla="*/ 349250 h 1758950"/>
              <a:gd name="connsiteX6" fmla="*/ 571500 w 2071688"/>
              <a:gd name="connsiteY6" fmla="*/ 625475 h 1758950"/>
              <a:gd name="connsiteX7" fmla="*/ 504825 w 2071688"/>
              <a:gd name="connsiteY7" fmla="*/ 825500 h 1758950"/>
              <a:gd name="connsiteX8" fmla="*/ 514350 w 2071688"/>
              <a:gd name="connsiteY8" fmla="*/ 1168400 h 1758950"/>
              <a:gd name="connsiteX9" fmla="*/ 666750 w 2071688"/>
              <a:gd name="connsiteY9" fmla="*/ 1492250 h 1758950"/>
              <a:gd name="connsiteX10" fmla="*/ 828675 w 2071688"/>
              <a:gd name="connsiteY10" fmla="*/ 1625600 h 1758950"/>
              <a:gd name="connsiteX11" fmla="*/ 1143000 w 2071688"/>
              <a:gd name="connsiteY11" fmla="*/ 1511300 h 1758950"/>
              <a:gd name="connsiteX12" fmla="*/ 1371600 w 2071688"/>
              <a:gd name="connsiteY12" fmla="*/ 1320800 h 1758950"/>
              <a:gd name="connsiteX13" fmla="*/ 1685925 w 2071688"/>
              <a:gd name="connsiteY13" fmla="*/ 1244600 h 1758950"/>
              <a:gd name="connsiteX14" fmla="*/ 1943100 w 2071688"/>
              <a:gd name="connsiteY14" fmla="*/ 968375 h 1758950"/>
              <a:gd name="connsiteX15" fmla="*/ 2057400 w 2071688"/>
              <a:gd name="connsiteY15" fmla="*/ 949325 h 1758950"/>
              <a:gd name="connsiteX16" fmla="*/ 2028825 w 2071688"/>
              <a:gd name="connsiteY16" fmla="*/ 1177925 h 1758950"/>
              <a:gd name="connsiteX17" fmla="*/ 2028825 w 2071688"/>
              <a:gd name="connsiteY17" fmla="*/ 1368425 h 1758950"/>
              <a:gd name="connsiteX18" fmla="*/ 2066925 w 2071688"/>
              <a:gd name="connsiteY18" fmla="*/ 175895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1688" h="1758950">
                <a:moveTo>
                  <a:pt x="0" y="492125"/>
                </a:moveTo>
                <a:cubicBezTo>
                  <a:pt x="32544" y="350837"/>
                  <a:pt x="65088" y="209550"/>
                  <a:pt x="76200" y="130175"/>
                </a:cubicBezTo>
                <a:cubicBezTo>
                  <a:pt x="87312" y="50800"/>
                  <a:pt x="9525" y="0"/>
                  <a:pt x="66675" y="15875"/>
                </a:cubicBezTo>
                <a:cubicBezTo>
                  <a:pt x="123825" y="31750"/>
                  <a:pt x="342900" y="184150"/>
                  <a:pt x="419100" y="225425"/>
                </a:cubicBezTo>
                <a:cubicBezTo>
                  <a:pt x="495300" y="266700"/>
                  <a:pt x="476250" y="242888"/>
                  <a:pt x="523875" y="263525"/>
                </a:cubicBezTo>
                <a:cubicBezTo>
                  <a:pt x="571500" y="284163"/>
                  <a:pt x="696913" y="288925"/>
                  <a:pt x="704850" y="349250"/>
                </a:cubicBezTo>
                <a:cubicBezTo>
                  <a:pt x="712787" y="409575"/>
                  <a:pt x="604837" y="546100"/>
                  <a:pt x="571500" y="625475"/>
                </a:cubicBezTo>
                <a:cubicBezTo>
                  <a:pt x="538163" y="704850"/>
                  <a:pt x="514350" y="735013"/>
                  <a:pt x="504825" y="825500"/>
                </a:cubicBezTo>
                <a:cubicBezTo>
                  <a:pt x="495300" y="915988"/>
                  <a:pt x="487363" y="1057275"/>
                  <a:pt x="514350" y="1168400"/>
                </a:cubicBezTo>
                <a:cubicBezTo>
                  <a:pt x="541337" y="1279525"/>
                  <a:pt x="614363" y="1416050"/>
                  <a:pt x="666750" y="1492250"/>
                </a:cubicBezTo>
                <a:cubicBezTo>
                  <a:pt x="719137" y="1568450"/>
                  <a:pt x="749300" y="1622425"/>
                  <a:pt x="828675" y="1625600"/>
                </a:cubicBezTo>
                <a:cubicBezTo>
                  <a:pt x="908050" y="1628775"/>
                  <a:pt x="1052513" y="1562100"/>
                  <a:pt x="1143000" y="1511300"/>
                </a:cubicBezTo>
                <a:cubicBezTo>
                  <a:pt x="1233487" y="1460500"/>
                  <a:pt x="1281113" y="1365250"/>
                  <a:pt x="1371600" y="1320800"/>
                </a:cubicBezTo>
                <a:cubicBezTo>
                  <a:pt x="1462087" y="1276350"/>
                  <a:pt x="1590675" y="1303338"/>
                  <a:pt x="1685925" y="1244600"/>
                </a:cubicBezTo>
                <a:cubicBezTo>
                  <a:pt x="1781175" y="1185863"/>
                  <a:pt x="1881188" y="1017587"/>
                  <a:pt x="1943100" y="968375"/>
                </a:cubicBezTo>
                <a:cubicBezTo>
                  <a:pt x="2005012" y="919163"/>
                  <a:pt x="2043113" y="914400"/>
                  <a:pt x="2057400" y="949325"/>
                </a:cubicBezTo>
                <a:cubicBezTo>
                  <a:pt x="2071688" y="984250"/>
                  <a:pt x="2033588" y="1108075"/>
                  <a:pt x="2028825" y="1177925"/>
                </a:cubicBezTo>
                <a:cubicBezTo>
                  <a:pt x="2024063" y="1247775"/>
                  <a:pt x="2022475" y="1271588"/>
                  <a:pt x="2028825" y="1368425"/>
                </a:cubicBezTo>
                <a:cubicBezTo>
                  <a:pt x="2035175" y="1465262"/>
                  <a:pt x="2051050" y="1612106"/>
                  <a:pt x="2066925" y="175895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248150" y="4686300"/>
            <a:ext cx="133350" cy="285750"/>
          </a:xfrm>
          <a:custGeom>
            <a:avLst/>
            <a:gdLst>
              <a:gd name="connsiteX0" fmla="*/ 0 w 133350"/>
              <a:gd name="connsiteY0" fmla="*/ 285750 h 285750"/>
              <a:gd name="connsiteX1" fmla="*/ 133350 w 133350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285750">
                <a:moveTo>
                  <a:pt x="0" y="285750"/>
                </a:moveTo>
                <a:lnTo>
                  <a:pt x="13335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428992" y="378619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928794" y="464344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714612" y="59293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357422" y="492919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Stratifikace</a:t>
            </a:r>
            <a:br>
              <a:rPr lang="cs-CZ" dirty="0" smtClean="0"/>
            </a:br>
            <a:r>
              <a:rPr lang="cs-CZ" dirty="0" smtClean="0"/>
              <a:t>krajiny v GIS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Austin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2000</a:t>
            </a:r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5214369" cy="621510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796136" y="40466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Teplota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155679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Srážky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08304" y="2636912"/>
            <a:ext cx="97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Půdní typy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52120" y="3789040"/>
            <a:ext cx="25202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Stratifikované jednotky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bližší plochy jsou si podobnější</a:t>
            </a:r>
          </a:p>
          <a:p>
            <a:r>
              <a:rPr lang="cs-CZ" dirty="0" smtClean="0"/>
              <a:t>Její vliv lze odhadnout (ale často ne odfiltrovat) pomocí vhodně zvolené analýzy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rostorov</a:t>
            </a:r>
            <a:r>
              <a:rPr lang="cs-CZ" dirty="0" err="1"/>
              <a:t>á</a:t>
            </a:r>
            <a:r>
              <a:rPr lang="cs-CZ" dirty="0" smtClean="0"/>
              <a:t> autokorelace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296" y="2652476"/>
            <a:ext cx="6217024" cy="4140563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50006" y="3118184"/>
            <a:ext cx="208575" cy="134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35758" y="4975572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92486" y="2975308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306998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807064" y="2975308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093212" y="3618250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093080" y="3761126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92948" y="5904266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878634" y="383256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878766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64254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4717726" y="3360412"/>
            <a:ext cx="214314" cy="4286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735758" y="3181482"/>
            <a:ext cx="1214446" cy="5715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521444" y="3324358"/>
            <a:ext cx="357190" cy="16512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4304107" y="2873075"/>
            <a:ext cx="285752" cy="25003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1878238" y="3038606"/>
            <a:ext cx="2500330" cy="1428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Příklad: </a:t>
            </a:r>
            <a:r>
              <a:rPr lang="cs-CZ" dirty="0" smtClean="0"/>
              <a:t>na ostrovech v Karibiku sledujeme vztah mezi počtem ještěrek na určité ploše a počtem pavouků </a:t>
            </a:r>
            <a:r>
              <a:rPr lang="en-US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Gotelli</a:t>
            </a:r>
            <a:r>
              <a:rPr lang="cs-CZ" sz="1400" dirty="0" smtClean="0"/>
              <a:t> </a:t>
            </a:r>
            <a:r>
              <a:rPr lang="en-US" sz="1400" dirty="0" smtClean="0"/>
              <a:t>&amp; Ellison 2004)</a:t>
            </a:r>
            <a:endParaRPr lang="cs-CZ" sz="1400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Manipulativní experiment</a:t>
            </a:r>
          </a:p>
          <a:p>
            <a:r>
              <a:rPr lang="cs-CZ" dirty="0" smtClean="0"/>
              <a:t>Provedení:</a:t>
            </a:r>
          </a:p>
          <a:p>
            <a:pPr lvl="1"/>
            <a:r>
              <a:rPr lang="en-US" dirty="0" smtClean="0"/>
              <a:t>v</a:t>
            </a:r>
            <a:r>
              <a:rPr lang="cs-CZ" dirty="0" smtClean="0"/>
              <a:t> jednotlivých plochách (klecích) je uměle ovlivněn počet ještěrek a sledováno množství pavouků</a:t>
            </a:r>
          </a:p>
          <a:p>
            <a:r>
              <a:rPr lang="cs-CZ" dirty="0" smtClean="0"/>
              <a:t>Nulová hypotéza:</a:t>
            </a:r>
          </a:p>
          <a:p>
            <a:pPr lvl="1"/>
            <a:r>
              <a:rPr lang="cs-CZ" dirty="0" smtClean="0"/>
              <a:t>počet ještěrek nemá vliv na počet pavouků v klecích</a:t>
            </a:r>
          </a:p>
          <a:p>
            <a:r>
              <a:rPr lang="cs-CZ" dirty="0" smtClean="0"/>
              <a:t>Alternativní hypotéza:</a:t>
            </a:r>
          </a:p>
          <a:p>
            <a:pPr lvl="1"/>
            <a:r>
              <a:rPr lang="cs-CZ" dirty="0" smtClean="0"/>
              <a:t>se vzrůstající hustotou ještěrek klesá počet pavouků (ještěrky žerou pavouky)</a:t>
            </a:r>
          </a:p>
          <a:p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Pozorov</a:t>
            </a:r>
            <a:r>
              <a:rPr lang="cs-CZ" dirty="0" err="1"/>
              <a:t>ání</a:t>
            </a:r>
            <a:r>
              <a:rPr lang="cs-CZ" dirty="0"/>
              <a:t> vs. Manipulativní experimenty</a:t>
            </a: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srovnání testovaných hypotéz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Pozorování, observační studie</a:t>
            </a:r>
          </a:p>
          <a:p>
            <a:r>
              <a:rPr lang="cs-CZ" dirty="0" smtClean="0"/>
              <a:t>Provedení:</a:t>
            </a:r>
          </a:p>
          <a:p>
            <a:pPr lvl="1"/>
            <a:r>
              <a:rPr lang="cs-CZ" dirty="0" smtClean="0"/>
              <a:t>na vybraných plochách je sledován počet ještěrek a počet pavouků</a:t>
            </a:r>
            <a:r>
              <a:rPr lang="en-US" dirty="0" smtClean="0"/>
              <a:t>. </a:t>
            </a:r>
            <a:r>
              <a:rPr lang="cs-CZ" dirty="0" smtClean="0"/>
              <a:t>Vybíráme plochy (nebo ostrovy) s různou hustotou ještěrek (hustota ještěrek tedy není přímo manipulována, ale záleží na jiných faktorech).</a:t>
            </a:r>
          </a:p>
          <a:p>
            <a:r>
              <a:rPr lang="cs-CZ" dirty="0" smtClean="0"/>
              <a:t>Možné hypotézy vysvětlující negativní vztah mezi ještěrkami a pavouky: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smtClean="0"/>
              <a:t>počet ještěrek (negativně) ovlivňuje počet pavouků (ještěrky žerou pavouky)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smtClean="0"/>
              <a:t>počet pavouků má vliv na počet ještěrek (draví pavouci napadají mláďata ještěrek)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smtClean="0"/>
              <a:t>počet ještěrek i pavouků je ovlivňován neměřeným faktorem prostředí (třeba vlhkostí)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smtClean="0"/>
              <a:t>některý faktor prostředí ovlivňuje sílu vztahu mezi ještěrkami a pavouky (třeba zase vlhkost)</a:t>
            </a:r>
          </a:p>
          <a:p>
            <a:r>
              <a:rPr lang="cs-CZ" dirty="0" smtClean="0"/>
              <a:t>Možná řešení: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 smtClean="0"/>
              <a:t>vybírat plochy tak, aby se omezila variabilita vlhkosti (sledovat třeba jen vlhké plochy, které se liší hustotou ještěrek)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 smtClean="0"/>
              <a:t>dodatečně měřit faktory, které mohou ovlivňovat vztah (např. onu vlhkost)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Pozorov</a:t>
            </a:r>
            <a:r>
              <a:rPr lang="cs-CZ" dirty="0" err="1"/>
              <a:t>ání</a:t>
            </a:r>
            <a:r>
              <a:rPr lang="cs-CZ" dirty="0"/>
              <a:t> vs. Manipulativní experimenty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srovnání testovaných hypotéz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cs-CZ" i="1" dirty="0" err="1" smtClean="0"/>
              <a:t>Press</a:t>
            </a:r>
            <a:r>
              <a:rPr lang="cs-CZ" i="1" dirty="0" smtClean="0"/>
              <a:t>“ </a:t>
            </a:r>
            <a:r>
              <a:rPr lang="cs-CZ" dirty="0" smtClean="0"/>
              <a:t>experiment (experiment „pod stálým tlakem“)</a:t>
            </a:r>
          </a:p>
          <a:p>
            <a:pPr lvl="1"/>
            <a:r>
              <a:rPr lang="cs-CZ" dirty="0" smtClean="0"/>
              <a:t>zásah je proveden na začátku experimentu a pak znovu v pravidelných intervalech</a:t>
            </a:r>
          </a:p>
          <a:p>
            <a:pPr lvl="1"/>
            <a:r>
              <a:rPr lang="cs-CZ" dirty="0" smtClean="0"/>
              <a:t>měří </a:t>
            </a:r>
            <a:r>
              <a:rPr lang="cs-CZ" b="1" dirty="0" smtClean="0"/>
              <a:t>resistenci</a:t>
            </a:r>
            <a:r>
              <a:rPr lang="cs-CZ" dirty="0" smtClean="0"/>
              <a:t> systému na experimentální zásah – jak je systém (společenstvo) schopné odolávat, případně se přizpůsobit změnám v podmínkách prostředí</a:t>
            </a:r>
          </a:p>
          <a:p>
            <a:endParaRPr lang="cs-CZ" dirty="0" smtClean="0"/>
          </a:p>
          <a:p>
            <a:r>
              <a:rPr lang="cs-CZ" i="1" dirty="0" smtClean="0"/>
              <a:t>„Pulse“ </a:t>
            </a:r>
            <a:r>
              <a:rPr lang="cs-CZ" dirty="0" smtClean="0"/>
              <a:t>experiment (pulzní experiment, „jednou a dost“)</a:t>
            </a:r>
          </a:p>
          <a:p>
            <a:pPr lvl="1"/>
            <a:r>
              <a:rPr lang="cs-CZ" dirty="0" smtClean="0"/>
              <a:t>zásah je proveden jen jednou, obvykle na začátku experimentu</a:t>
            </a:r>
          </a:p>
          <a:p>
            <a:pPr lvl="1"/>
            <a:r>
              <a:rPr lang="cs-CZ" dirty="0" smtClean="0"/>
              <a:t>měří </a:t>
            </a:r>
            <a:r>
              <a:rPr lang="cs-CZ" b="1" dirty="0" err="1" smtClean="0"/>
              <a:t>resilienci</a:t>
            </a:r>
            <a:r>
              <a:rPr lang="cs-CZ" dirty="0" smtClean="0"/>
              <a:t> systému – jak pružně je systém (společenstvo) schopné reagovat na experimentální zásah</a:t>
            </a:r>
          </a:p>
          <a:p>
            <a:pPr lvl="1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33" name="Zástupný symbol pro číslo snímku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Manipulativní experiment</a:t>
            </a:r>
            <a:br>
              <a:rPr lang="cs-CZ" dirty="0" smtClean="0"/>
            </a:br>
            <a:r>
              <a:rPr lang="cs-CZ" dirty="0" smtClean="0">
                <a:solidFill>
                  <a:srgbClr val="0070C0"/>
                </a:solidFill>
              </a:rPr>
              <a:t>	</a:t>
            </a:r>
            <a:r>
              <a:rPr lang="cs-CZ" i="1" dirty="0" smtClean="0">
                <a:solidFill>
                  <a:srgbClr val="0070C0"/>
                </a:solidFill>
              </a:rPr>
              <a:t>„</a:t>
            </a:r>
            <a:r>
              <a:rPr lang="cs-CZ" i="1" dirty="0" err="1" smtClean="0">
                <a:solidFill>
                  <a:srgbClr val="0070C0"/>
                </a:solidFill>
              </a:rPr>
              <a:t>Press</a:t>
            </a:r>
            <a:r>
              <a:rPr lang="cs-CZ" i="1" dirty="0" smtClean="0">
                <a:solidFill>
                  <a:srgbClr val="0070C0"/>
                </a:solidFill>
              </a:rPr>
              <a:t>“ </a:t>
            </a:r>
            <a:r>
              <a:rPr lang="cs-CZ" dirty="0" err="1" smtClean="0">
                <a:solidFill>
                  <a:srgbClr val="0070C0"/>
                </a:solidFill>
              </a:rPr>
              <a:t>vs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>
                <a:solidFill>
                  <a:srgbClr val="0070C0"/>
                </a:solidFill>
              </a:rPr>
              <a:t>„Pulse“ </a:t>
            </a:r>
            <a:r>
              <a:rPr lang="cs-CZ" dirty="0" smtClean="0">
                <a:solidFill>
                  <a:srgbClr val="0070C0"/>
                </a:solidFill>
              </a:rPr>
              <a:t>experiment</a:t>
            </a:r>
            <a:endParaRPr lang="cs-CZ" dirty="0">
              <a:solidFill>
                <a:srgbClr val="0070C0"/>
              </a:solidFill>
            </a:endParaRPr>
          </a:p>
        </p:txBody>
      </p:sp>
      <p:grpSp>
        <p:nvGrpSpPr>
          <p:cNvPr id="6" name="Skupina 30"/>
          <p:cNvGrpSpPr/>
          <p:nvPr/>
        </p:nvGrpSpPr>
        <p:grpSpPr>
          <a:xfrm>
            <a:off x="5715008" y="4738232"/>
            <a:ext cx="2286016" cy="1619726"/>
            <a:chOff x="6072198" y="2213760"/>
            <a:chExt cx="2286016" cy="1619726"/>
          </a:xfrm>
        </p:grpSpPr>
        <p:grpSp>
          <p:nvGrpSpPr>
            <p:cNvPr id="9" name="Skupina 10"/>
            <p:cNvGrpSpPr/>
            <p:nvPr/>
          </p:nvGrpSpPr>
          <p:grpSpPr>
            <a:xfrm>
              <a:off x="6428594" y="2213760"/>
              <a:ext cx="1929620" cy="1286678"/>
              <a:chOff x="6428594" y="2213760"/>
              <a:chExt cx="1929620" cy="1286678"/>
            </a:xfrm>
          </p:grpSpPr>
          <p:cxnSp>
            <p:nvCxnSpPr>
              <p:cNvPr id="7" name="Přímá spojovací šipka 6"/>
              <p:cNvCxnSpPr/>
              <p:nvPr/>
            </p:nvCxnSpPr>
            <p:spPr>
              <a:xfrm>
                <a:off x="6429388" y="3498850"/>
                <a:ext cx="192882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šipka 7"/>
              <p:cNvCxnSpPr/>
              <p:nvPr/>
            </p:nvCxnSpPr>
            <p:spPr>
              <a:xfrm rot="5400000" flipH="1" flipV="1">
                <a:off x="5786446" y="2855908"/>
                <a:ext cx="12858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Volný tvar 16"/>
            <p:cNvSpPr/>
            <p:nvPr/>
          </p:nvSpPr>
          <p:spPr>
            <a:xfrm>
              <a:off x="6553200" y="2524125"/>
              <a:ext cx="1638300" cy="511175"/>
            </a:xfrm>
            <a:custGeom>
              <a:avLst/>
              <a:gdLst>
                <a:gd name="connsiteX0" fmla="*/ 0 w 1638300"/>
                <a:gd name="connsiteY0" fmla="*/ 76200 h 511175"/>
                <a:gd name="connsiteX1" fmla="*/ 161925 w 1638300"/>
                <a:gd name="connsiteY1" fmla="*/ 76200 h 511175"/>
                <a:gd name="connsiteX2" fmla="*/ 209550 w 1638300"/>
                <a:gd name="connsiteY2" fmla="*/ 228600 h 511175"/>
                <a:gd name="connsiteX3" fmla="*/ 266700 w 1638300"/>
                <a:gd name="connsiteY3" fmla="*/ 485775 h 511175"/>
                <a:gd name="connsiteX4" fmla="*/ 733425 w 1638300"/>
                <a:gd name="connsiteY4" fmla="*/ 76200 h 511175"/>
                <a:gd name="connsiteX5" fmla="*/ 1638300 w 1638300"/>
                <a:gd name="connsiteY5" fmla="*/ 285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00" h="511175">
                  <a:moveTo>
                    <a:pt x="0" y="76200"/>
                  </a:moveTo>
                  <a:cubicBezTo>
                    <a:pt x="63500" y="63500"/>
                    <a:pt x="127000" y="50800"/>
                    <a:pt x="161925" y="76200"/>
                  </a:cubicBezTo>
                  <a:cubicBezTo>
                    <a:pt x="196850" y="101600"/>
                    <a:pt x="192087" y="160337"/>
                    <a:pt x="209550" y="228600"/>
                  </a:cubicBezTo>
                  <a:cubicBezTo>
                    <a:pt x="227013" y="296863"/>
                    <a:pt x="179388" y="511175"/>
                    <a:pt x="266700" y="485775"/>
                  </a:cubicBezTo>
                  <a:cubicBezTo>
                    <a:pt x="354012" y="460375"/>
                    <a:pt x="504825" y="152400"/>
                    <a:pt x="733425" y="76200"/>
                  </a:cubicBezTo>
                  <a:cubicBezTo>
                    <a:pt x="962025" y="0"/>
                    <a:pt x="1300162" y="14287"/>
                    <a:pt x="1638300" y="285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šipka 18"/>
            <p:cNvCxnSpPr/>
            <p:nvPr/>
          </p:nvCxnSpPr>
          <p:spPr>
            <a:xfrm rot="5400000">
              <a:off x="6644496" y="2571744"/>
              <a:ext cx="42862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7215206" y="3571876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 smtClean="0"/>
                <a:t>čas</a:t>
              </a:r>
              <a:endParaRPr lang="cs-CZ" sz="1100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6072198" y="2214554"/>
              <a:ext cx="353943" cy="12858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100" dirty="0" smtClean="0"/>
                <a:t>závisle proměnná</a:t>
              </a:r>
              <a:endParaRPr lang="cs-CZ" sz="1100" dirty="0"/>
            </a:p>
          </p:txBody>
        </p:sp>
      </p:grpSp>
      <p:grpSp>
        <p:nvGrpSpPr>
          <p:cNvPr id="10" name="Skupina 31"/>
          <p:cNvGrpSpPr/>
          <p:nvPr/>
        </p:nvGrpSpPr>
        <p:grpSpPr>
          <a:xfrm>
            <a:off x="5786446" y="2310134"/>
            <a:ext cx="2286810" cy="1618932"/>
            <a:chOff x="6072198" y="4286256"/>
            <a:chExt cx="2286810" cy="1618932"/>
          </a:xfrm>
        </p:grpSpPr>
        <p:grpSp>
          <p:nvGrpSpPr>
            <p:cNvPr id="11" name="Skupina 24"/>
            <p:cNvGrpSpPr/>
            <p:nvPr/>
          </p:nvGrpSpPr>
          <p:grpSpPr>
            <a:xfrm>
              <a:off x="6429388" y="4286256"/>
              <a:ext cx="1929620" cy="1286678"/>
              <a:chOff x="6429388" y="4286256"/>
              <a:chExt cx="1929620" cy="1286678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6429388" y="4286256"/>
                <a:ext cx="1929620" cy="1286678"/>
                <a:chOff x="6428594" y="2213760"/>
                <a:chExt cx="1929620" cy="1286678"/>
              </a:xfrm>
            </p:grpSpPr>
            <p:cxnSp>
              <p:nvCxnSpPr>
                <p:cNvPr id="13" name="Přímá spojovací šipka 12"/>
                <p:cNvCxnSpPr/>
                <p:nvPr/>
              </p:nvCxnSpPr>
              <p:spPr>
                <a:xfrm>
                  <a:off x="6429388" y="3498850"/>
                  <a:ext cx="192882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ovací šipka 13"/>
                <p:cNvCxnSpPr/>
                <p:nvPr/>
              </p:nvCxnSpPr>
              <p:spPr>
                <a:xfrm rot="5400000" flipH="1" flipV="1">
                  <a:off x="5786446" y="2855908"/>
                  <a:ext cx="128588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Volný tvar 15"/>
              <p:cNvSpPr/>
              <p:nvPr/>
            </p:nvSpPr>
            <p:spPr>
              <a:xfrm>
                <a:off x="6572250" y="4643446"/>
                <a:ext cx="1619250" cy="400049"/>
              </a:xfrm>
              <a:custGeom>
                <a:avLst/>
                <a:gdLst>
                  <a:gd name="connsiteX0" fmla="*/ 0 w 1619250"/>
                  <a:gd name="connsiteY0" fmla="*/ 49212 h 400049"/>
                  <a:gd name="connsiteX1" fmla="*/ 190500 w 1619250"/>
                  <a:gd name="connsiteY1" fmla="*/ 49212 h 400049"/>
                  <a:gd name="connsiteX2" fmla="*/ 238125 w 1619250"/>
                  <a:gd name="connsiteY2" fmla="*/ 344487 h 400049"/>
                  <a:gd name="connsiteX3" fmla="*/ 542925 w 1619250"/>
                  <a:gd name="connsiteY3" fmla="*/ 382587 h 400049"/>
                  <a:gd name="connsiteX4" fmla="*/ 1619250 w 1619250"/>
                  <a:gd name="connsiteY4" fmla="*/ 382587 h 4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0" h="400049">
                    <a:moveTo>
                      <a:pt x="0" y="49212"/>
                    </a:moveTo>
                    <a:cubicBezTo>
                      <a:pt x="75406" y="24606"/>
                      <a:pt x="150813" y="0"/>
                      <a:pt x="190500" y="49212"/>
                    </a:cubicBezTo>
                    <a:cubicBezTo>
                      <a:pt x="230188" y="98425"/>
                      <a:pt x="179388" y="288925"/>
                      <a:pt x="238125" y="344487"/>
                    </a:cubicBezTo>
                    <a:cubicBezTo>
                      <a:pt x="296862" y="400049"/>
                      <a:pt x="312738" y="376237"/>
                      <a:pt x="542925" y="382587"/>
                    </a:cubicBezTo>
                    <a:cubicBezTo>
                      <a:pt x="773112" y="388937"/>
                      <a:pt x="1511300" y="323850"/>
                      <a:pt x="1619250" y="38258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" name="Přímá spojovací šipka 19"/>
              <p:cNvCxnSpPr/>
              <p:nvPr/>
            </p:nvCxnSpPr>
            <p:spPr>
              <a:xfrm rot="5400000">
                <a:off x="6787372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šipka 20"/>
              <p:cNvCxnSpPr/>
              <p:nvPr/>
            </p:nvCxnSpPr>
            <p:spPr>
              <a:xfrm rot="5400000">
                <a:off x="7073124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šipka 21"/>
              <p:cNvCxnSpPr/>
              <p:nvPr/>
            </p:nvCxnSpPr>
            <p:spPr>
              <a:xfrm rot="5400000">
                <a:off x="7368797" y="4561293"/>
                <a:ext cx="418310" cy="111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šipka 23"/>
              <p:cNvCxnSpPr/>
              <p:nvPr/>
            </p:nvCxnSpPr>
            <p:spPr>
              <a:xfrm rot="5400000">
                <a:off x="7644628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ovéPole 27"/>
            <p:cNvSpPr txBox="1"/>
            <p:nvPr/>
          </p:nvSpPr>
          <p:spPr>
            <a:xfrm>
              <a:off x="7143768" y="564357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 smtClean="0"/>
                <a:t>čas</a:t>
              </a:r>
              <a:endParaRPr lang="cs-CZ" sz="11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072198" y="4286256"/>
              <a:ext cx="353943" cy="12858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100" dirty="0" smtClean="0"/>
                <a:t>závisle proměnná</a:t>
              </a:r>
              <a:endParaRPr lang="cs-CZ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cs-CZ" i="1" dirty="0" err="1" smtClean="0"/>
              <a:t>Snapshot</a:t>
            </a:r>
            <a:r>
              <a:rPr lang="cs-CZ" i="1" dirty="0" smtClean="0"/>
              <a:t>“ </a:t>
            </a:r>
            <a:r>
              <a:rPr lang="cs-CZ" dirty="0" smtClean="0"/>
              <a:t>(momentka)</a:t>
            </a:r>
          </a:p>
          <a:p>
            <a:pPr lvl="1"/>
            <a:r>
              <a:rPr lang="cs-CZ" dirty="0" smtClean="0"/>
              <a:t>opakuje se v prostoru, ale ne v čase</a:t>
            </a:r>
          </a:p>
          <a:p>
            <a:pPr lvl="1"/>
            <a:r>
              <a:rPr lang="cs-CZ" dirty="0" smtClean="0"/>
              <a:t>sběr vzorků provedu na několika (mnoha) lokalitách v relativně krátkém čase (týden, sezóna, dva roky sběru dat pro diplomku ...). Experiment udělám tak, že data seberu jednou – když skončí</a:t>
            </a:r>
          </a:p>
          <a:p>
            <a:pPr lvl="1"/>
            <a:r>
              <a:rPr lang="cs-CZ" dirty="0" smtClean="0"/>
              <a:t>představuje většinu pozorování v ekologii</a:t>
            </a:r>
          </a:p>
          <a:p>
            <a:pPr lvl="1"/>
            <a:r>
              <a:rPr lang="cs-CZ" dirty="0" smtClean="0"/>
              <a:t>zahrnuje i </a:t>
            </a:r>
            <a:r>
              <a:rPr lang="cs-CZ" dirty="0" err="1" smtClean="0"/>
              <a:t>sukcesní</a:t>
            </a:r>
            <a:r>
              <a:rPr lang="cs-CZ" dirty="0" smtClean="0"/>
              <a:t> studie, kdy sledujeme zároveň různá </a:t>
            </a:r>
            <a:r>
              <a:rPr lang="cs-CZ" dirty="0" err="1" smtClean="0"/>
              <a:t>sukcesní</a:t>
            </a:r>
            <a:r>
              <a:rPr lang="cs-CZ" dirty="0" smtClean="0"/>
              <a:t> stadia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i="1" dirty="0" smtClean="0"/>
              <a:t>„</a:t>
            </a:r>
            <a:r>
              <a:rPr lang="cs-CZ" i="1" dirty="0" err="1" smtClean="0"/>
              <a:t>Trajectory</a:t>
            </a:r>
            <a:r>
              <a:rPr lang="cs-CZ" i="1" dirty="0" smtClean="0"/>
              <a:t>“ </a:t>
            </a:r>
            <a:r>
              <a:rPr lang="cs-CZ" dirty="0" smtClean="0"/>
              <a:t>experiment </a:t>
            </a:r>
            <a:r>
              <a:rPr lang="en-US" dirty="0" smtClean="0"/>
              <a:t>(</a:t>
            </a:r>
            <a:r>
              <a:rPr lang="en-US" dirty="0" err="1" smtClean="0"/>
              <a:t>sledujeme</a:t>
            </a:r>
            <a:r>
              <a:rPr lang="en-US" dirty="0" smtClean="0"/>
              <a:t> </a:t>
            </a:r>
            <a:r>
              <a:rPr lang="en-US" dirty="0" err="1" smtClean="0"/>
              <a:t>trajektorii</a:t>
            </a:r>
            <a:r>
              <a:rPr lang="en-US" dirty="0" smtClean="0"/>
              <a:t> </a:t>
            </a:r>
            <a:r>
              <a:rPr lang="cs-CZ" dirty="0" smtClean="0"/>
              <a:t>procesu v čase)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pakuje se v čase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běr vzorků se na daných (většinou pevně vymezených plochách) opakuje několikrát za sebou</a:t>
            </a:r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ukcesní</a:t>
            </a:r>
            <a:r>
              <a:rPr lang="cs-CZ" dirty="0" smtClean="0"/>
              <a:t> studie prováděné několik let, trvalé plochy v lesních porostech opakovaně měřené jednou za </a:t>
            </a:r>
            <a:r>
              <a:rPr lang="cs-CZ" i="1" dirty="0" smtClean="0"/>
              <a:t>x</a:t>
            </a:r>
            <a:r>
              <a:rPr lang="cs-CZ" dirty="0" smtClean="0"/>
              <a:t> let</a:t>
            </a:r>
          </a:p>
          <a:p>
            <a:pPr lvl="1"/>
            <a:r>
              <a:rPr lang="cs-CZ" dirty="0" smtClean="0"/>
              <a:t>Sledování několikaletého terénního experimentu v každé sezóně</a:t>
            </a:r>
          </a:p>
          <a:p>
            <a:pPr lvl="1"/>
            <a:r>
              <a:rPr lang="cs-CZ" dirty="0" err="1" smtClean="0"/>
              <a:t>Before-after-control-impact</a:t>
            </a:r>
            <a:r>
              <a:rPr lang="cs-CZ" dirty="0" smtClean="0"/>
              <a:t> (BACI) design – 2 momenty: před zásahem a po zásahu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„</a:t>
            </a:r>
            <a:r>
              <a:rPr lang="cs-CZ" i="1" dirty="0" err="1" smtClean="0">
                <a:solidFill>
                  <a:srgbClr val="0070C0"/>
                </a:solidFill>
              </a:rPr>
              <a:t>Snapshot</a:t>
            </a:r>
            <a:r>
              <a:rPr lang="cs-CZ" dirty="0" smtClean="0">
                <a:solidFill>
                  <a:srgbClr val="0070C0"/>
                </a:solidFill>
              </a:rPr>
              <a:t>“ </a:t>
            </a:r>
            <a:r>
              <a:rPr lang="cs-CZ" dirty="0" err="1" smtClean="0">
                <a:solidFill>
                  <a:srgbClr val="0070C0"/>
                </a:solidFill>
              </a:rPr>
              <a:t>vs</a:t>
            </a:r>
            <a:r>
              <a:rPr lang="cs-CZ" dirty="0" smtClean="0">
                <a:solidFill>
                  <a:srgbClr val="0070C0"/>
                </a:solidFill>
              </a:rPr>
              <a:t> „</a:t>
            </a:r>
            <a:r>
              <a:rPr lang="cs-CZ" i="1" dirty="0" err="1" smtClean="0">
                <a:solidFill>
                  <a:srgbClr val="0070C0"/>
                </a:solidFill>
              </a:rPr>
              <a:t>Trajectory</a:t>
            </a:r>
            <a:r>
              <a:rPr lang="cs-CZ" dirty="0" smtClean="0">
                <a:solidFill>
                  <a:srgbClr val="0070C0"/>
                </a:solidFill>
              </a:rPr>
              <a:t>“ </a:t>
            </a:r>
            <a:r>
              <a:rPr lang="cs-CZ" dirty="0" err="1" smtClean="0">
                <a:solidFill>
                  <a:srgbClr val="0070C0"/>
                </a:solidFill>
              </a:rPr>
              <a:t>sampling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Statistické analýzy vyžadují nezávislost jednotlivých pozorování</a:t>
            </a:r>
          </a:p>
          <a:p>
            <a:pPr lvl="1"/>
            <a:r>
              <a:rPr lang="cs-CZ" dirty="0" smtClean="0"/>
              <a:t>Možné splňovat u observačních studií (někdy)</a:t>
            </a:r>
          </a:p>
          <a:p>
            <a:pPr lvl="1"/>
            <a:r>
              <a:rPr lang="cs-CZ" dirty="0" smtClean="0"/>
              <a:t>Někdy ale nereálné – pak je třeba použít metody pro strukturovaná data</a:t>
            </a:r>
          </a:p>
          <a:p>
            <a:r>
              <a:rPr lang="cs-CZ" dirty="0" smtClean="0"/>
              <a:t>Experimenty produkují vždy (</a:t>
            </a:r>
            <a:r>
              <a:rPr lang="cs-CZ" dirty="0" err="1" smtClean="0"/>
              <a:t>trajectory</a:t>
            </a:r>
            <a:r>
              <a:rPr lang="cs-CZ" dirty="0" smtClean="0"/>
              <a:t>, BACI) nebo většinou (</a:t>
            </a:r>
            <a:r>
              <a:rPr lang="cs-CZ" dirty="0" err="1" smtClean="0"/>
              <a:t>snapshot</a:t>
            </a:r>
            <a:r>
              <a:rPr lang="cs-CZ" dirty="0" smtClean="0"/>
              <a:t>) strukturovaná data</a:t>
            </a:r>
          </a:p>
          <a:p>
            <a:pPr lvl="1"/>
            <a:r>
              <a:rPr lang="cs-CZ" dirty="0" smtClean="0"/>
              <a:t>Struktura dat MUSÍ být ošetřena v analýze</a:t>
            </a:r>
          </a:p>
          <a:p>
            <a:pPr lvl="1"/>
            <a:r>
              <a:rPr lang="cs-CZ" dirty="0" smtClean="0"/>
              <a:t>Lineární modely se smíšenými efekty a příbuzné metody</a:t>
            </a:r>
          </a:p>
          <a:p>
            <a:pPr lvl="2"/>
            <a:r>
              <a:rPr lang="cs-CZ" dirty="0" smtClean="0"/>
              <a:t>Jednorozměrná odpověď</a:t>
            </a:r>
          </a:p>
          <a:p>
            <a:pPr lvl="2"/>
            <a:r>
              <a:rPr lang="cs-CZ" dirty="0" smtClean="0"/>
              <a:t>Možnost zadat např. experimentální bloky jako faktor s náhodným </a:t>
            </a:r>
            <a:r>
              <a:rPr lang="cs-CZ" dirty="0" err="1" smtClean="0"/>
              <a:t>efekterm</a:t>
            </a:r>
            <a:endParaRPr lang="cs-CZ" dirty="0" smtClean="0"/>
          </a:p>
          <a:p>
            <a:pPr lvl="1"/>
            <a:r>
              <a:rPr lang="cs-CZ" dirty="0" smtClean="0"/>
              <a:t>Mnohorozměrné analýzy</a:t>
            </a:r>
          </a:p>
          <a:p>
            <a:pPr lvl="2"/>
            <a:r>
              <a:rPr lang="cs-CZ" dirty="0" smtClean="0"/>
              <a:t>Struktura dat do analýzy vstupuje pomocí </a:t>
            </a:r>
            <a:r>
              <a:rPr lang="cs-CZ" dirty="0" err="1" smtClean="0"/>
              <a:t>kovariát</a:t>
            </a:r>
            <a:endParaRPr lang="cs-CZ" dirty="0" smtClean="0"/>
          </a:p>
          <a:p>
            <a:pPr lvl="2"/>
            <a:r>
              <a:rPr lang="cs-CZ" dirty="0" smtClean="0"/>
              <a:t>Úprava permutačních testů významnosti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1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226293"/>
            <a:ext cx="7920880" cy="5443067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David Zelený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Zpracování dat v ekologii společenstev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Trajectory</a:t>
            </a:r>
            <a:r>
              <a:rPr lang="cs-CZ" dirty="0" smtClean="0"/>
              <a:t> experiment – potlačení třtiny křovištní pomocí poloparazitů (Těšitel et al.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17154</TotalTime>
  <Words>2252</Words>
  <Application>Microsoft Office PowerPoint</Application>
  <PresentationFormat>Předvádění na obrazovce (4:3)</PresentationFormat>
  <Paragraphs>356</Paragraphs>
  <Slides>34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sans-serif</vt:lpstr>
      <vt:lpstr>Wingdings</vt:lpstr>
      <vt:lpstr>Wingdings 2</vt:lpstr>
      <vt:lpstr>Arkýř</vt:lpstr>
      <vt:lpstr>Design ekologických experimentů</vt:lpstr>
      <vt:lpstr>Pozorování vs. Manipulativní experimenty</vt:lpstr>
      <vt:lpstr>Základní otázka: co chci studií zjistit?</vt:lpstr>
      <vt:lpstr>Pozorování vs. Manipulativní experimenty srovnání testovaných hypotéz</vt:lpstr>
      <vt:lpstr>Pozorování vs. Manipulativní experimenty  srovnání testovaných hypotéz</vt:lpstr>
      <vt:lpstr>Manipulativní experiment  „Press“ vs „Pulse“ experiment</vt:lpstr>
      <vt:lpstr>  „Snapshot“ vs „Trajectory“ sampling</vt:lpstr>
      <vt:lpstr>Struktura dat</vt:lpstr>
      <vt:lpstr>Trajectory experiment – potlačení třtiny křovištní pomocí poloparazitů (Těšitel et al. 2017)</vt:lpstr>
      <vt:lpstr>Prezentace aplikace PowerPoint</vt:lpstr>
      <vt:lpstr>Prezentace aplikace PowerPoint</vt:lpstr>
      <vt:lpstr>Manipulativní experiment  základní typy rozmístění ploch</vt:lpstr>
      <vt:lpstr>Manipulativní experiment  základní typy rozmístění ploch</vt:lpstr>
      <vt:lpstr>Manipulativní experiment  nejčastější chyby</vt:lpstr>
      <vt:lpstr>Manipulativní experiment  nejčastější chyby</vt:lpstr>
      <vt:lpstr>Manipulativní experiment  s více než jedním typem zásahu</vt:lpstr>
      <vt:lpstr>Manipulativní experiment  s více než jedním typem zásahu</vt:lpstr>
      <vt:lpstr>Manipulativní experimenty – případové studie Rothamsted (England) – Park Grassland experiment (založen 1843)</vt:lpstr>
      <vt:lpstr>Prezentace aplikace PowerPoint</vt:lpstr>
      <vt:lpstr>Manipulativní experimenty – případové studie kompetice o světlo v experimentálním prostředí</vt:lpstr>
      <vt:lpstr>Manipulativní experimenty – případové studie kompetice o světlo v experimentálním prostředí</vt:lpstr>
      <vt:lpstr>Manipulativní experimenty – případové studie Stanovení potenciální stanovištní produktivity v doubravách pěstováním ředkviček ve skleníku</vt:lpstr>
      <vt:lpstr>Manipulativní experimenty – případové studie Mezokosmový experiment s hmyzem a predátory</vt:lpstr>
      <vt:lpstr>Manipulativní experimenty – případové studie Vliv herbivorních ryb na druhové složení korálových útesů</vt:lpstr>
      <vt:lpstr>Prezentace aplikace PowerPoint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Stratifikace krajiny v GIS</vt:lpstr>
      <vt:lpstr>Prostorová autokorelace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dat v ekologii společenstev</dc:title>
  <dc:creator>zeleny</dc:creator>
  <cp:lastModifiedBy>Jakub Tesitel</cp:lastModifiedBy>
  <cp:revision>814</cp:revision>
  <dcterms:created xsi:type="dcterms:W3CDTF">2010-02-21T12:11:25Z</dcterms:created>
  <dcterms:modified xsi:type="dcterms:W3CDTF">2020-02-25T17:37:34Z</dcterms:modified>
</cp:coreProperties>
</file>