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811" r:id="rId2"/>
    <p:sldId id="812" r:id="rId3"/>
    <p:sldId id="813" r:id="rId4"/>
    <p:sldId id="814" r:id="rId5"/>
    <p:sldId id="815" r:id="rId6"/>
    <p:sldId id="816" r:id="rId7"/>
    <p:sldId id="817" r:id="rId8"/>
    <p:sldId id="824" r:id="rId9"/>
    <p:sldId id="825" r:id="rId10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AA7"/>
    <a:srgbClr val="FF0000"/>
    <a:srgbClr val="000000"/>
    <a:srgbClr val="00B050"/>
    <a:srgbClr val="66FF99"/>
    <a:srgbClr val="FF7C80"/>
    <a:srgbClr val="6EA0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1361" autoAdjust="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8" y="7060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85562"/>
    </p:cViewPr>
  </p:sorterViewPr>
  <p:notesViewPr>
    <p:cSldViewPr>
      <p:cViewPr varScale="1">
        <p:scale>
          <a:sx n="50" d="100"/>
          <a:sy n="50" d="100"/>
        </p:scale>
        <p:origin x="-2982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AED60C71-9BE7-4A4E-A065-090ED40C4E38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B28A2C91-1257-421B-AE55-6B697D0AE12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25066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C988D3A8-F348-4BE3-AE03-0B2C00E796C0}" type="datetimeFigureOut">
              <a:rPr lang="cs-CZ" smtClean="0"/>
              <a:pPr/>
              <a:t>25.02.2020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548E9713-B8B2-434B-9CE2-E6C0CA4280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54834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52CE3-2917-4A26-9E78-C641476CECFC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154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- alfa a gama diverzita se někdy označují jako </a:t>
            </a:r>
            <a:r>
              <a:rPr lang="cs-CZ" b="1" dirty="0" smtClean="0"/>
              <a:t>inventární diverzita</a:t>
            </a:r>
            <a:r>
              <a:rPr lang="cs-CZ" dirty="0" smtClean="0"/>
              <a:t> (</a:t>
            </a:r>
            <a:r>
              <a:rPr lang="cs-CZ" i="1" dirty="0" err="1" smtClean="0"/>
              <a:t>inventory</a:t>
            </a:r>
            <a:r>
              <a:rPr lang="cs-CZ" i="1" dirty="0" smtClean="0"/>
              <a:t> diversity</a:t>
            </a:r>
            <a:r>
              <a:rPr lang="cs-CZ" dirty="0" smtClean="0"/>
              <a:t>) – podstata je pro obě míry stejná (vyjádřené počty druhů, případně indexem diverzity), liší se ale škálou (alfa je diverzita na lokální škále, gama na regionální)</a:t>
            </a:r>
          </a:p>
          <a:p>
            <a:r>
              <a:rPr lang="cs-CZ" dirty="0" smtClean="0"/>
              <a:t>- beta diverzita je výrazně odlišný koncept – jiná filozofie, jiné jednotky</a:t>
            </a:r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52CE3-2917-4A26-9E78-C641476CECFC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252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52CE3-2917-4A26-9E78-C641476CECFC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422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300" dirty="0"/>
              <a:t>Although species richness is a key metric, it is not the only</a:t>
            </a:r>
          </a:p>
          <a:p>
            <a:r>
              <a:rPr lang="en-US" sz="1300" dirty="0"/>
              <a:t>component of species diversity. Consider two woodlands, each</a:t>
            </a:r>
          </a:p>
          <a:p>
            <a:r>
              <a:rPr lang="en-US" sz="1300" dirty="0"/>
              <a:t>with 20 species of trees. In the first woodland, the 20 species</a:t>
            </a:r>
          </a:p>
          <a:p>
            <a:r>
              <a:rPr lang="en-US" sz="1300" dirty="0"/>
              <a:t>are equally abundant, and each species comprises 5% of the</a:t>
            </a:r>
          </a:p>
          <a:p>
            <a:r>
              <a:rPr lang="en-US" sz="1300" dirty="0"/>
              <a:t>total abundance. In the second woodland, one dominant</a:t>
            </a:r>
          </a:p>
          <a:p>
            <a:r>
              <a:rPr lang="en-US" sz="1300" dirty="0"/>
              <a:t>species comprises 81% of the total abundance, and each of the</a:t>
            </a:r>
          </a:p>
          <a:p>
            <a:r>
              <a:rPr lang="en-US" sz="1300" dirty="0"/>
              <a:t>remaining 19 species contributes only 1% to the total. Although</a:t>
            </a:r>
          </a:p>
          <a:p>
            <a:r>
              <a:rPr lang="en-US" sz="1300" dirty="0"/>
              <a:t>both woodlands contain 20 species, a visitor to the</a:t>
            </a:r>
          </a:p>
          <a:p>
            <a:r>
              <a:rPr lang="en-US" sz="1300" dirty="0"/>
              <a:t>first woodland would encounter most of the different tree</a:t>
            </a:r>
          </a:p>
          <a:p>
            <a:r>
              <a:rPr lang="en-US" sz="1300" dirty="0"/>
              <a:t>species in a brief visit, whereas a visitor to the second woodland</a:t>
            </a:r>
          </a:p>
          <a:p>
            <a:r>
              <a:rPr lang="en-US" sz="1300" dirty="0"/>
              <a:t>might encounter mostly the single dominant species</a:t>
            </a:r>
          </a:p>
          <a:p>
            <a:r>
              <a:rPr lang="cs-CZ" sz="1300" dirty="0"/>
              <a:t>(</a:t>
            </a:r>
            <a:r>
              <a:rPr lang="cs-CZ" sz="1300" dirty="0" err="1"/>
              <a:t>Figure</a:t>
            </a:r>
            <a:r>
              <a:rPr lang="cs-CZ" sz="1300" dirty="0"/>
              <a:t> 1).</a:t>
            </a:r>
          </a:p>
          <a:p>
            <a:r>
              <a:rPr lang="cs-CZ" sz="1300" dirty="0"/>
              <a:t>(</a:t>
            </a:r>
            <a:r>
              <a:rPr lang="cs-CZ" sz="1300" dirty="0" err="1"/>
              <a:t>Gotelli</a:t>
            </a:r>
            <a:r>
              <a:rPr lang="cs-CZ" sz="1300" dirty="0"/>
              <a:t> </a:t>
            </a:r>
            <a:r>
              <a:rPr lang="en-US" sz="1300" dirty="0"/>
              <a:t>&amp; Chao 2013, Encyclopedia of Biodiversity)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349DA-B5E8-4787-9768-3107F4D980CF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912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52CE3-2917-4A26-9E78-C641476CECFC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1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Co</a:t>
            </a:r>
            <a:r>
              <a:rPr lang="cs-CZ" b="1" baseline="0" dirty="0" smtClean="0"/>
              <a:t> je správně, Shannon-</a:t>
            </a:r>
            <a:r>
              <a:rPr lang="cs-CZ" b="1" baseline="0" dirty="0" err="1" smtClean="0"/>
              <a:t>Wiener</a:t>
            </a:r>
            <a:r>
              <a:rPr lang="cs-CZ" b="1" baseline="0" dirty="0" smtClean="0"/>
              <a:t> nebo Shannon-</a:t>
            </a:r>
            <a:r>
              <a:rPr lang="cs-CZ" b="1" baseline="0" dirty="0" err="1" smtClean="0"/>
              <a:t>Wiever</a:t>
            </a:r>
            <a:r>
              <a:rPr lang="cs-CZ" b="1" baseline="0" dirty="0" smtClean="0"/>
              <a:t>? </a:t>
            </a:r>
            <a:r>
              <a:rPr lang="cs-CZ" baseline="0" dirty="0" smtClean="0"/>
              <a:t>Claude Shannon (1916-2001) publikoval svůj index H</a:t>
            </a:r>
            <a:r>
              <a:rPr lang="en-US" baseline="0" dirty="0" smtClean="0"/>
              <a:t>’ </a:t>
            </a:r>
            <a:r>
              <a:rPr lang="cs-CZ" baseline="0" dirty="0" smtClean="0"/>
              <a:t>v roce v roce 1948 v časopise </a:t>
            </a:r>
            <a:r>
              <a:rPr lang="cs-CZ" i="1" dirty="0"/>
              <a:t>Bell </a:t>
            </a:r>
            <a:r>
              <a:rPr lang="cs-CZ" i="1" dirty="0" err="1"/>
              <a:t>System</a:t>
            </a:r>
            <a:r>
              <a:rPr lang="cs-CZ" i="1" dirty="0"/>
              <a:t> </a:t>
            </a:r>
            <a:r>
              <a:rPr lang="cs-CZ" i="1" dirty="0" err="1"/>
              <a:t>Technical</a:t>
            </a:r>
            <a:r>
              <a:rPr lang="cs-CZ" i="1" dirty="0"/>
              <a:t> </a:t>
            </a:r>
            <a:r>
              <a:rPr lang="cs-CZ" i="1" dirty="0" err="1"/>
              <a:t>Journal</a:t>
            </a:r>
            <a:r>
              <a:rPr lang="cs-CZ" i="1" dirty="0"/>
              <a:t>. </a:t>
            </a:r>
            <a:r>
              <a:rPr lang="cs-CZ" dirty="0"/>
              <a:t>V tomto článku Shannon píše, že „filozofie a teorie informační teorie vděčí mnohé matematikovi Norbertu </a:t>
            </a:r>
            <a:r>
              <a:rPr lang="cs-CZ" dirty="0" err="1"/>
              <a:t>Wienerovi</a:t>
            </a:r>
            <a:r>
              <a:rPr lang="cs-CZ" dirty="0"/>
              <a:t>“, a informační teorie je zde zmíněna, protože na ní je </a:t>
            </a:r>
            <a:r>
              <a:rPr lang="cs-CZ" dirty="0" err="1"/>
              <a:t>Shannonův</a:t>
            </a:r>
            <a:r>
              <a:rPr lang="cs-CZ" dirty="0"/>
              <a:t> index postaven. Shannon zde také cituje několik </a:t>
            </a:r>
            <a:r>
              <a:rPr lang="cs-CZ" dirty="0" err="1"/>
              <a:t>Wi</a:t>
            </a:r>
            <a:r>
              <a:rPr lang="en-US" dirty="0"/>
              <a:t>e</a:t>
            </a:r>
            <a:r>
              <a:rPr lang="cs-CZ" dirty="0" err="1"/>
              <a:t>nerových</a:t>
            </a:r>
            <a:r>
              <a:rPr lang="cs-CZ" dirty="0"/>
              <a:t> publikací. Původní </a:t>
            </a:r>
            <a:r>
              <a:rPr lang="cs-CZ" dirty="0" err="1"/>
              <a:t>Shannonův</a:t>
            </a:r>
            <a:r>
              <a:rPr lang="cs-CZ" dirty="0"/>
              <a:t> článek byl později (1949) téměř doslovně otištěn v knize, která se jmenuje </a:t>
            </a:r>
            <a:r>
              <a:rPr lang="en-US" i="1" dirty="0"/>
              <a:t>The mathematical</a:t>
            </a:r>
            <a:r>
              <a:rPr lang="cs-CZ" i="1" dirty="0"/>
              <a:t> </a:t>
            </a:r>
            <a:r>
              <a:rPr lang="en-US" i="1" dirty="0"/>
              <a:t>theory of communication</a:t>
            </a:r>
            <a:r>
              <a:rPr lang="cs-CZ" i="1" dirty="0"/>
              <a:t>, </a:t>
            </a:r>
            <a:r>
              <a:rPr lang="cs-CZ" dirty="0"/>
              <a:t>vyšla v roce 1949 a jejími autory jsou Shannon a matematik </a:t>
            </a:r>
            <a:r>
              <a:rPr lang="cs-CZ" dirty="0" err="1"/>
              <a:t>Warren</a:t>
            </a:r>
            <a:r>
              <a:rPr lang="cs-CZ" dirty="0"/>
              <a:t> </a:t>
            </a:r>
            <a:r>
              <a:rPr lang="cs-CZ" dirty="0" err="1"/>
              <a:t>Weaver</a:t>
            </a:r>
            <a:r>
              <a:rPr lang="cs-CZ" dirty="0"/>
              <a:t>. Kniha sestává ze dvou kapitol, první napsané Shannonem (právě přetisk onoho článku), a druhé napsané </a:t>
            </a:r>
            <a:r>
              <a:rPr lang="en-US" dirty="0" err="1"/>
              <a:t>Warrenem</a:t>
            </a:r>
            <a:r>
              <a:rPr lang="en-US" dirty="0"/>
              <a:t> </a:t>
            </a:r>
            <a:r>
              <a:rPr lang="cs-CZ" dirty="0" err="1"/>
              <a:t>Weaverem</a:t>
            </a:r>
            <a:r>
              <a:rPr lang="cs-CZ" dirty="0"/>
              <a:t> s názvem </a:t>
            </a:r>
            <a:r>
              <a:rPr lang="en-US" i="1" dirty="0"/>
              <a:t>Recent contributions to the mathematical theory of communication</a:t>
            </a:r>
            <a:r>
              <a:rPr lang="cs-CZ" i="1" dirty="0"/>
              <a:t> </a:t>
            </a:r>
            <a:r>
              <a:rPr lang="cs-CZ" dirty="0"/>
              <a:t>(tato kapitola nebyla před tím publikována, ale kondenzovaná verze se objevila v časopise </a:t>
            </a:r>
            <a:r>
              <a:rPr lang="cs-CZ" i="1" dirty="0" err="1"/>
              <a:t>Scientific</a:t>
            </a:r>
            <a:r>
              <a:rPr lang="cs-CZ" i="1" dirty="0"/>
              <a:t> </a:t>
            </a:r>
            <a:r>
              <a:rPr lang="cs-CZ" i="1" dirty="0" err="1"/>
              <a:t>American</a:t>
            </a:r>
            <a:r>
              <a:rPr lang="cs-CZ" dirty="0"/>
              <a:t> v červenci 1949). Tato kniha se stala nejčastější citací pro </a:t>
            </a:r>
            <a:r>
              <a:rPr lang="cs-CZ" dirty="0" err="1"/>
              <a:t>Shannonův</a:t>
            </a:r>
            <a:r>
              <a:rPr lang="cs-CZ" dirty="0"/>
              <a:t> index, a odsud pochází to nedorozumění. Z důvodů, že Shannon navazuje na práci Norberta </a:t>
            </a:r>
            <a:r>
              <a:rPr lang="cs-CZ" dirty="0" err="1"/>
              <a:t>Wienera</a:t>
            </a:r>
            <a:r>
              <a:rPr lang="cs-CZ" dirty="0"/>
              <a:t> v informační teorii, je </a:t>
            </a:r>
            <a:r>
              <a:rPr lang="cs-CZ" dirty="0" err="1"/>
              <a:t>Shannonův</a:t>
            </a:r>
            <a:r>
              <a:rPr lang="cs-CZ" dirty="0"/>
              <a:t> index přezdíván Shannon-</a:t>
            </a:r>
            <a:r>
              <a:rPr lang="cs-CZ" dirty="0" err="1"/>
              <a:t>Wienerův</a:t>
            </a:r>
            <a:r>
              <a:rPr lang="cs-CZ" dirty="0"/>
              <a:t>. Ale protože je často citována ona kniha, kde je druhým autorem </a:t>
            </a:r>
            <a:r>
              <a:rPr lang="cs-CZ" dirty="0" err="1"/>
              <a:t>Weaver</a:t>
            </a:r>
            <a:r>
              <a:rPr lang="cs-CZ" dirty="0"/>
              <a:t>, který má podobně znějící jméno, začalo se mu omylem říkat i Shannon-</a:t>
            </a:r>
            <a:r>
              <a:rPr lang="cs-CZ" dirty="0" err="1"/>
              <a:t>Weaverův</a:t>
            </a:r>
            <a:r>
              <a:rPr lang="cs-CZ" dirty="0"/>
              <a:t>, i když </a:t>
            </a:r>
            <a:r>
              <a:rPr lang="cs-CZ" dirty="0" err="1"/>
              <a:t>Warren</a:t>
            </a:r>
            <a:r>
              <a:rPr lang="cs-CZ" dirty="0"/>
              <a:t> </a:t>
            </a:r>
            <a:r>
              <a:rPr lang="cs-CZ" dirty="0" err="1"/>
              <a:t>Weaver</a:t>
            </a:r>
            <a:r>
              <a:rPr lang="cs-CZ" dirty="0"/>
              <a:t> vlastně na vyvinutí </a:t>
            </a:r>
            <a:r>
              <a:rPr lang="cs-CZ" dirty="0" err="1"/>
              <a:t>Shannonova</a:t>
            </a:r>
            <a:r>
              <a:rPr lang="cs-CZ" dirty="0"/>
              <a:t> indexu nemá zásluhu. Průzkum vědecké literatury ukazuje, že tento index je nejčastěji nazýván jako </a:t>
            </a:r>
            <a:r>
              <a:rPr lang="cs-CZ" dirty="0" err="1"/>
              <a:t>Shannonův</a:t>
            </a:r>
            <a:r>
              <a:rPr lang="cs-CZ" dirty="0"/>
              <a:t> </a:t>
            </a:r>
            <a:r>
              <a:rPr lang="en-US" dirty="0"/>
              <a:t>(1105 </a:t>
            </a:r>
            <a:r>
              <a:rPr lang="cs-CZ" dirty="0"/>
              <a:t>krát</a:t>
            </a:r>
            <a:r>
              <a:rPr lang="en-US" dirty="0"/>
              <a:t>)</a:t>
            </a:r>
            <a:r>
              <a:rPr lang="cs-CZ" dirty="0"/>
              <a:t>, Shannon-</a:t>
            </a:r>
            <a:r>
              <a:rPr lang="cs-CZ" dirty="0" err="1"/>
              <a:t>Wienerův</a:t>
            </a:r>
            <a:r>
              <a:rPr lang="cs-CZ" dirty="0"/>
              <a:t> (214 krát) a Shannon-</a:t>
            </a:r>
            <a:r>
              <a:rPr lang="cs-CZ" dirty="0" err="1"/>
              <a:t>Wieverův</a:t>
            </a:r>
            <a:r>
              <a:rPr lang="cs-CZ" dirty="0"/>
              <a:t> (165 krát) (viz </a:t>
            </a:r>
            <a:r>
              <a:rPr lang="cs-CZ" dirty="0" err="1"/>
              <a:t>Spellerberg</a:t>
            </a:r>
            <a:r>
              <a:rPr lang="cs-CZ" dirty="0"/>
              <a:t> </a:t>
            </a:r>
            <a:r>
              <a:rPr lang="en-US" dirty="0"/>
              <a:t>&amp; </a:t>
            </a:r>
            <a:r>
              <a:rPr lang="en-US" dirty="0" err="1"/>
              <a:t>Fedor</a:t>
            </a:r>
            <a:r>
              <a:rPr lang="en-US" dirty="0"/>
              <a:t> (2003) </a:t>
            </a:r>
            <a:r>
              <a:rPr lang="en-US" i="1" dirty="0"/>
              <a:t>Global Ecology and Biogeography</a:t>
            </a:r>
            <a:r>
              <a:rPr lang="cs-CZ" dirty="0"/>
              <a:t>)</a:t>
            </a:r>
            <a:r>
              <a:rPr lang="en-US" i="1" dirty="0"/>
              <a:t>.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52CE3-2917-4A26-9E78-C641476CECFC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9930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Podstata </a:t>
            </a:r>
            <a:r>
              <a:rPr lang="cs-CZ" dirty="0" err="1" smtClean="0"/>
              <a:t>Simpsonova</a:t>
            </a:r>
            <a:r>
              <a:rPr lang="cs-CZ" baseline="0" dirty="0" smtClean="0"/>
              <a:t> indexu – pravděpodobnost, že dva náhodně vybraní jedinci budou patřit ke stejnému druhu. Ta bude stoupat, pokud je v souboru méně druhů, nebo pokud je jeden druh zastoupen hodně jedinci.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52CE3-2917-4A26-9E78-C641476CECFC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5467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52CE3-2917-4A26-9E78-C641476CECFC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6418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52CE3-2917-4A26-9E78-C641476CECFC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499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r>
              <a:rPr lang="cs-CZ" smtClean="0"/>
              <a:t>David Zelený</a:t>
            </a:r>
            <a:endParaRPr lang="cs-CZ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cs-CZ" smtClean="0"/>
              <a:t>Zpracování dat v ekologii společenstev</a:t>
            </a:r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 userDrawn="1"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9198"/>
            <a:ext cx="609600" cy="517524"/>
          </a:xfrm>
        </p:spPr>
        <p:txBody>
          <a:bodyPr/>
          <a:lstStyle/>
          <a:p>
            <a:fld id="{F43BA665-3EA4-4615-A930-8532ED62DF3A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3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3571876"/>
            <a:ext cx="1071570" cy="107157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  <p:grpSp>
        <p:nvGrpSpPr>
          <p:cNvPr id="65" name="Skupina 64"/>
          <p:cNvGrpSpPr/>
          <p:nvPr userDrawn="1"/>
        </p:nvGrpSpPr>
        <p:grpSpPr>
          <a:xfrm>
            <a:off x="1500166" y="5000636"/>
            <a:ext cx="285752" cy="357190"/>
            <a:chOff x="2428860" y="928670"/>
            <a:chExt cx="500066" cy="714380"/>
          </a:xfrm>
        </p:grpSpPr>
        <p:cxnSp>
          <p:nvCxnSpPr>
            <p:cNvPr id="32" name="Přímá spojovací čára 31"/>
            <p:cNvCxnSpPr/>
            <p:nvPr userDrawn="1"/>
          </p:nvCxnSpPr>
          <p:spPr>
            <a:xfrm rot="5400000">
              <a:off x="2250265" y="1464455"/>
              <a:ext cx="35719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ovací čára 32"/>
            <p:cNvCxnSpPr/>
            <p:nvPr userDrawn="1"/>
          </p:nvCxnSpPr>
          <p:spPr>
            <a:xfrm rot="5400000">
              <a:off x="2536017" y="1464455"/>
              <a:ext cx="35719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ovací čára 33"/>
            <p:cNvCxnSpPr/>
            <p:nvPr userDrawn="1"/>
          </p:nvCxnSpPr>
          <p:spPr>
            <a:xfrm>
              <a:off x="2428860" y="1285860"/>
              <a:ext cx="28575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ovací čára 35"/>
            <p:cNvCxnSpPr/>
            <p:nvPr userDrawn="1"/>
          </p:nvCxnSpPr>
          <p:spPr>
            <a:xfrm rot="5400000">
              <a:off x="2678893" y="1393017"/>
              <a:ext cx="50006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ovací čára 36"/>
            <p:cNvCxnSpPr/>
            <p:nvPr userDrawn="1"/>
          </p:nvCxnSpPr>
          <p:spPr>
            <a:xfrm>
              <a:off x="2571736" y="1142984"/>
              <a:ext cx="35719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Přímá spojovací čára 40"/>
            <p:cNvCxnSpPr/>
            <p:nvPr userDrawn="1"/>
          </p:nvCxnSpPr>
          <p:spPr>
            <a:xfrm rot="5400000">
              <a:off x="2500298" y="1214422"/>
              <a:ext cx="14287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Přímá spojovací čára 42"/>
            <p:cNvCxnSpPr/>
            <p:nvPr userDrawn="1"/>
          </p:nvCxnSpPr>
          <p:spPr>
            <a:xfrm rot="5400000">
              <a:off x="2607455" y="1035827"/>
              <a:ext cx="21431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David Zelený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Zpracování dat v ekologii společenstev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BA665-3EA4-4615-A930-8532ED62D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David Zelený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Zpracování dat v ekologii společenstev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BA665-3EA4-4615-A930-8532ED62D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>
            <a:lvl1pPr>
              <a:spcBef>
                <a:spcPts val="1200"/>
              </a:spcBef>
              <a:spcAft>
                <a:spcPts val="0"/>
              </a:spcAft>
              <a:defRPr/>
            </a:lvl1pPr>
            <a:lvl2pPr>
              <a:defRPr baseline="0">
                <a:solidFill>
                  <a:srgbClr val="0070C0"/>
                </a:solidFill>
              </a:defRPr>
            </a:lvl2pPr>
          </a:lstStyle>
          <a:p>
            <a:pPr lvl="0" eaLnBrk="1" latinLnBrk="0" hangingPunct="1"/>
            <a:r>
              <a:rPr lang="cs-CZ" dirty="0" smtClean="0"/>
              <a:t>Klepnutím lze upravit styly předlohy textu.</a:t>
            </a:r>
          </a:p>
          <a:p>
            <a:pPr lvl="1" eaLnBrk="1" latinLnBrk="0" hangingPunct="1"/>
            <a:r>
              <a:rPr lang="cs-CZ" dirty="0" smtClean="0"/>
              <a:t>Druhá úroveň</a:t>
            </a:r>
          </a:p>
          <a:p>
            <a:pPr lvl="2" eaLnBrk="1" latinLnBrk="0" hangingPunct="1"/>
            <a:r>
              <a:rPr lang="cs-CZ" dirty="0" smtClean="0"/>
              <a:t>Třetí úroveň</a:t>
            </a:r>
          </a:p>
          <a:p>
            <a:pPr lvl="3" eaLnBrk="1" latinLnBrk="0" hangingPunct="1"/>
            <a:r>
              <a:rPr lang="cs-CZ" dirty="0" smtClean="0"/>
              <a:t>Čtvrtá úroveň</a:t>
            </a:r>
          </a:p>
          <a:p>
            <a:pPr lvl="4" eaLnBrk="1" latinLnBrk="0" hangingPunct="1"/>
            <a:r>
              <a:rPr lang="cs-CZ" dirty="0" smtClean="0"/>
              <a:t>Pátá úroveň</a:t>
            </a:r>
            <a:endParaRPr kumimoji="0" lang="en-US" dirty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David Zelený</a:t>
            </a:r>
            <a:endParaRPr lang="cs-CZ" dirty="0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3BA665-3EA4-4615-A930-8532ED62DF3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3" name="Zástupný symbol pro zápatí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 smtClean="0"/>
              <a:t>Zpracování dat v ekologii společenstev</a:t>
            </a:r>
            <a:endParaRPr lang="cs-CZ" dirty="0"/>
          </a:p>
        </p:txBody>
      </p:sp>
      <p:sp>
        <p:nvSpPr>
          <p:cNvPr id="14" name="Nadpis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kumimoji="0" lang="cs-CZ" dirty="0" smtClean="0"/>
              <a:t>Klepnutím lze upravit styl předlohy nadpisů.</a:t>
            </a:r>
            <a:endParaRPr kumimoji="0"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 baseline="0">
                <a:solidFill>
                  <a:schemeClr val="accent1">
                    <a:lumMod val="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dirty="0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r>
              <a:rPr lang="cs-CZ" smtClean="0"/>
              <a:t>David Zelený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cs-CZ" smtClean="0"/>
              <a:t>Zpracování dat v ekologii společenstev</a:t>
            </a:r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43BA665-3EA4-4615-A930-8532ED62DF3A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2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3571876"/>
            <a:ext cx="1071570" cy="107157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  <p:grpSp>
        <p:nvGrpSpPr>
          <p:cNvPr id="27" name="Skupina 26"/>
          <p:cNvGrpSpPr/>
          <p:nvPr userDrawn="1"/>
        </p:nvGrpSpPr>
        <p:grpSpPr>
          <a:xfrm>
            <a:off x="1500166" y="5000636"/>
            <a:ext cx="285752" cy="357190"/>
            <a:chOff x="2428860" y="928670"/>
            <a:chExt cx="500066" cy="714380"/>
          </a:xfrm>
        </p:grpSpPr>
        <p:cxnSp>
          <p:nvCxnSpPr>
            <p:cNvPr id="28" name="Přímá spojovací čára 27"/>
            <p:cNvCxnSpPr/>
            <p:nvPr userDrawn="1"/>
          </p:nvCxnSpPr>
          <p:spPr>
            <a:xfrm rot="5400000">
              <a:off x="2250265" y="1464455"/>
              <a:ext cx="357190" cy="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Přímá spojovací čára 28"/>
            <p:cNvCxnSpPr/>
            <p:nvPr userDrawn="1"/>
          </p:nvCxnSpPr>
          <p:spPr>
            <a:xfrm rot="5400000">
              <a:off x="2536017" y="1464455"/>
              <a:ext cx="357190" cy="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Přímá spojovací čára 29"/>
            <p:cNvCxnSpPr/>
            <p:nvPr userDrawn="1"/>
          </p:nvCxnSpPr>
          <p:spPr>
            <a:xfrm>
              <a:off x="2428860" y="1285860"/>
              <a:ext cx="285752" cy="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Přímá spojovací čára 30"/>
            <p:cNvCxnSpPr/>
            <p:nvPr userDrawn="1"/>
          </p:nvCxnSpPr>
          <p:spPr>
            <a:xfrm rot="5400000">
              <a:off x="2678893" y="1393017"/>
              <a:ext cx="500066" cy="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Přímá spojovací čára 31"/>
            <p:cNvCxnSpPr/>
            <p:nvPr userDrawn="1"/>
          </p:nvCxnSpPr>
          <p:spPr>
            <a:xfrm>
              <a:off x="2571736" y="1142984"/>
              <a:ext cx="357190" cy="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Přímá spojovací čára 32"/>
            <p:cNvCxnSpPr/>
            <p:nvPr userDrawn="1"/>
          </p:nvCxnSpPr>
          <p:spPr>
            <a:xfrm rot="5400000">
              <a:off x="2500298" y="1214422"/>
              <a:ext cx="142876" cy="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Přímá spojovací čára 33"/>
            <p:cNvCxnSpPr/>
            <p:nvPr userDrawn="1"/>
          </p:nvCxnSpPr>
          <p:spPr>
            <a:xfrm rot="5400000">
              <a:off x="2607455" y="1035827"/>
              <a:ext cx="214314" cy="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David Zelený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Zpracování dat v ekologii společenstev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BA665-3EA4-4615-A930-8532ED62DF3A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dirty="0" smtClean="0"/>
              <a:t>Klepnutím lze upravit styl předlohy nadpisů.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cs-CZ" smtClean="0"/>
              <a:t>David Zelený</a:t>
            </a:r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cs-CZ" smtClean="0"/>
              <a:t>Zpracování dat v ekologii společenstev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BA665-3EA4-4615-A930-8532ED62DF3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noFill/>
        </p:spPr>
        <p:txBody>
          <a:bodyPr rtlCol="0" anchor="ctr">
            <a:noAutofit/>
          </a:bodyPr>
          <a:lstStyle>
            <a:lvl1pPr marL="0" indent="0" algn="l">
              <a:buFontTx/>
              <a:buNone/>
              <a:defRPr sz="2000" b="0">
                <a:solidFill>
                  <a:srgbClr val="0070C0"/>
                </a:solidFill>
              </a:defRPr>
            </a:lvl1pPr>
          </a:lstStyle>
          <a:p>
            <a:pPr lvl="0" eaLnBrk="1" latinLnBrk="0" hangingPunct="1"/>
            <a:r>
              <a:rPr kumimoji="0" lang="cs-CZ" dirty="0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noFill/>
        </p:spPr>
        <p:txBody>
          <a:bodyPr rtlCol="0" anchor="ctr">
            <a:noAutofit/>
          </a:bodyPr>
          <a:lstStyle>
            <a:lvl1pPr marL="0" indent="0" algn="l">
              <a:buFontTx/>
              <a:buNone/>
              <a:defRPr sz="2000" b="0">
                <a:solidFill>
                  <a:srgbClr val="0070C0"/>
                </a:solidFill>
              </a:defRPr>
            </a:lvl1pPr>
          </a:lstStyle>
          <a:p>
            <a:pPr lvl="0" eaLnBrk="1" latinLnBrk="0" hangingPunct="1"/>
            <a:r>
              <a:rPr kumimoji="0" lang="cs-CZ" dirty="0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cs-CZ" smtClean="0"/>
              <a:t>David Zelený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43BA665-3EA4-4615-A930-8532ED62DF3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cs-CZ" smtClean="0"/>
              <a:t>Zpracování dat v ekologii společenstev</a:t>
            </a: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David Zelený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Zpracování dat v ekologii společenstev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BA665-3EA4-4615-A930-8532ED62D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cs-CZ" smtClean="0"/>
              <a:t>David Zelený</a:t>
            </a:r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43BA665-3EA4-4615-A930-8532ED62DF3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cs-CZ" smtClean="0"/>
              <a:t>Zpracování dat v ekologii společenstev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cs-CZ" smtClean="0"/>
              <a:t>David Zelený</a:t>
            </a: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43BA665-3EA4-4615-A930-8532ED62DF3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cs-CZ" smtClean="0"/>
              <a:t>Zpracování dat v ekologii společenstev</a:t>
            </a: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dirty="0" smtClean="0"/>
              <a:t>Klepnutím lze upravit styl předlohy nadpisů.</a:t>
            </a:r>
            <a:endParaRPr kumimoji="0" lang="en-US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dirty="0" smtClean="0"/>
              <a:t>Klepnutím lze upravit styly předlohy textu.</a:t>
            </a:r>
          </a:p>
          <a:p>
            <a:pPr lvl="1" eaLnBrk="1" latinLnBrk="0" hangingPunct="1"/>
            <a:r>
              <a:rPr kumimoji="0" lang="cs-CZ" dirty="0" smtClean="0"/>
              <a:t>Druhá úroveň</a:t>
            </a:r>
          </a:p>
          <a:p>
            <a:pPr lvl="2" eaLnBrk="1" latinLnBrk="0" hangingPunct="1"/>
            <a:r>
              <a:rPr kumimoji="0" lang="cs-CZ" dirty="0" smtClean="0"/>
              <a:t>Třetí úroveň</a:t>
            </a:r>
          </a:p>
          <a:p>
            <a:pPr lvl="3" eaLnBrk="1" latinLnBrk="0" hangingPunct="1"/>
            <a:r>
              <a:rPr kumimoji="0" lang="cs-CZ" dirty="0" smtClean="0"/>
              <a:t>Čtvrtá úroveň</a:t>
            </a:r>
          </a:p>
          <a:p>
            <a:pPr lvl="4" eaLnBrk="1" latinLnBrk="0" hangingPunct="1"/>
            <a:r>
              <a:rPr kumimoji="0" lang="cs-CZ" dirty="0" smtClean="0"/>
              <a:t>Pátá úroveň</a:t>
            </a:r>
            <a:endParaRPr kumimoji="0" lang="en-US" dirty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8074488" y="1111875"/>
            <a:ext cx="2011680" cy="324000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accent6"/>
                </a:solidFill>
              </a:defRPr>
            </a:lvl1pPr>
          </a:lstStyle>
          <a:p>
            <a:r>
              <a:rPr lang="cs-CZ" smtClean="0"/>
              <a:t>David Zelený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7514040" y="3741920"/>
            <a:ext cx="3132000" cy="28800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accent6"/>
                </a:solidFill>
              </a:defRPr>
            </a:lvl1pPr>
          </a:lstStyle>
          <a:p>
            <a:r>
              <a:rPr lang="cs-CZ" smtClean="0"/>
              <a:t>Zpracování dat v ekologii společenstev</a:t>
            </a:r>
            <a:endParaRPr lang="cs-CZ" dirty="0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solidFill>
                <a:schemeClr val="accent6"/>
              </a:solidFill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3BA665-3EA4-4615-A930-8532ED62DF3A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24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1400" kern="1200" baseline="0">
          <a:solidFill>
            <a:srgbClr val="0070C0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4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Diverzita</a:t>
            </a:r>
            <a:endParaRPr lang="en-US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>
                <a:solidFill>
                  <a:srgbClr val="7E848D"/>
                </a:solidFill>
              </a:rPr>
              <a:t>David Zelený</a:t>
            </a:r>
            <a:endParaRPr lang="en-US" dirty="0">
              <a:solidFill>
                <a:srgbClr val="7E848D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srgbClr val="7E848D"/>
                </a:solidFill>
              </a:rPr>
              <a:t>Zpracování dat v ekologii společenstev</a:t>
            </a:r>
            <a:endParaRPr lang="en-US" dirty="0">
              <a:solidFill>
                <a:srgbClr val="7E848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06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00200"/>
            <a:ext cx="2834580" cy="406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Alfa, beta a gama </a:t>
            </a:r>
            <a:r>
              <a:rPr lang="cs-CZ" dirty="0" err="1" smtClean="0"/>
              <a:t>diverzita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>
                <a:solidFill>
                  <a:srgbClr val="7E848D"/>
                </a:solidFill>
              </a:rPr>
              <a:t>David Zelený</a:t>
            </a:r>
            <a:endParaRPr lang="en-US">
              <a:solidFill>
                <a:srgbClr val="7E848D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E848D"/>
                </a:solidFill>
              </a:rPr>
              <a:t>Zpracování dat v ekologii společenstev</a:t>
            </a:r>
            <a:endParaRPr lang="en-US">
              <a:solidFill>
                <a:srgbClr val="7E848D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7AA2-D9F2-48FD-936B-5C04AF5CAAC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4191000" y="1600199"/>
            <a:ext cx="4114800" cy="1716227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Alfa </a:t>
            </a:r>
            <a:r>
              <a:rPr lang="cs-CZ" dirty="0" err="1" smtClean="0"/>
              <a:t>diverzita</a:t>
            </a:r>
            <a:endParaRPr lang="cs-CZ" dirty="0" smtClean="0"/>
          </a:p>
          <a:p>
            <a:pPr lvl="1"/>
            <a:r>
              <a:rPr lang="cs-CZ" dirty="0" smtClean="0"/>
              <a:t>druhová bohatost vzorku</a:t>
            </a:r>
          </a:p>
          <a:p>
            <a:r>
              <a:rPr lang="cs-CZ" dirty="0" smtClean="0"/>
              <a:t>Beta </a:t>
            </a:r>
            <a:r>
              <a:rPr lang="cs-CZ" dirty="0" err="1" smtClean="0"/>
              <a:t>diverzita</a:t>
            </a:r>
            <a:r>
              <a:rPr lang="cs-CZ" dirty="0" smtClean="0"/>
              <a:t> (</a:t>
            </a:r>
            <a:r>
              <a:rPr lang="cs-CZ" i="1" dirty="0" smtClean="0"/>
              <a:t>species </a:t>
            </a:r>
            <a:r>
              <a:rPr lang="cs-CZ" i="1" dirty="0" err="1" smtClean="0"/>
              <a:t>turnover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změna v druhovém složení mezi vzorky</a:t>
            </a:r>
          </a:p>
          <a:p>
            <a:pPr lvl="1"/>
            <a:r>
              <a:rPr lang="cs-CZ" dirty="0" smtClean="0"/>
              <a:t>heterogenita druhového složení</a:t>
            </a:r>
          </a:p>
          <a:p>
            <a:r>
              <a:rPr lang="cs-CZ" dirty="0" smtClean="0"/>
              <a:t>Gama </a:t>
            </a:r>
            <a:r>
              <a:rPr lang="cs-CZ" dirty="0" err="1" smtClean="0"/>
              <a:t>diverzita</a:t>
            </a:r>
            <a:endParaRPr lang="cs-CZ" dirty="0" smtClean="0"/>
          </a:p>
          <a:p>
            <a:pPr lvl="1"/>
            <a:r>
              <a:rPr lang="cs-CZ" dirty="0" smtClean="0"/>
              <a:t>celková druhová bohatost regionu</a:t>
            </a:r>
            <a:endParaRPr lang="en-US" dirty="0" smtClean="0"/>
          </a:p>
          <a:p>
            <a:pPr lvl="1"/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sp>
        <p:nvSpPr>
          <p:cNvPr id="10" name="TextovéPole 9"/>
          <p:cNvSpPr txBox="1"/>
          <p:nvPr/>
        </p:nvSpPr>
        <p:spPr>
          <a:xfrm>
            <a:off x="5002990" y="4848949"/>
            <a:ext cx="14986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white"/>
                </a:solidFill>
              </a:rPr>
              <a:t>Robert Harding </a:t>
            </a:r>
            <a:endParaRPr lang="cs-CZ" sz="1400" dirty="0">
              <a:solidFill>
                <a:prstClr val="white"/>
              </a:solidFill>
            </a:endParaRPr>
          </a:p>
          <a:p>
            <a:r>
              <a:rPr lang="en-US" sz="1400" dirty="0">
                <a:solidFill>
                  <a:prstClr val="white"/>
                </a:solidFill>
              </a:rPr>
              <a:t>Whittaker </a:t>
            </a:r>
            <a:endParaRPr lang="cs-CZ" sz="1400" dirty="0">
              <a:solidFill>
                <a:prstClr val="white"/>
              </a:solidFill>
            </a:endParaRPr>
          </a:p>
          <a:p>
            <a:r>
              <a:rPr lang="en-US" sz="1400" dirty="0">
                <a:solidFill>
                  <a:prstClr val="white"/>
                </a:solidFill>
              </a:rPr>
              <a:t>(1920-1980) </a:t>
            </a:r>
          </a:p>
        </p:txBody>
      </p:sp>
      <p:pic>
        <p:nvPicPr>
          <p:cNvPr id="17305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61699" y="3489469"/>
            <a:ext cx="2677301" cy="2682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ovéPole 11"/>
          <p:cNvSpPr txBox="1"/>
          <p:nvPr/>
        </p:nvSpPr>
        <p:spPr>
          <a:xfrm>
            <a:off x="5601557" y="6122012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>
                <a:solidFill>
                  <a:prstClr val="black"/>
                </a:solidFill>
              </a:rPr>
              <a:t>Jurasinski</a:t>
            </a:r>
            <a:r>
              <a:rPr lang="cs-CZ" sz="1200" dirty="0">
                <a:solidFill>
                  <a:prstClr val="black"/>
                </a:solidFill>
              </a:rPr>
              <a:t> </a:t>
            </a:r>
            <a:r>
              <a:rPr lang="cs-CZ" sz="1200" dirty="0" err="1">
                <a:solidFill>
                  <a:prstClr val="black"/>
                </a:solidFill>
              </a:rPr>
              <a:t>et</a:t>
            </a:r>
            <a:r>
              <a:rPr lang="cs-CZ" sz="1200" dirty="0">
                <a:solidFill>
                  <a:prstClr val="black"/>
                </a:solidFill>
              </a:rPr>
              <a:t> </a:t>
            </a:r>
            <a:r>
              <a:rPr lang="cs-CZ" sz="1200" dirty="0" err="1">
                <a:solidFill>
                  <a:prstClr val="black"/>
                </a:solidFill>
              </a:rPr>
              <a:t>al</a:t>
            </a:r>
            <a:r>
              <a:rPr lang="cs-CZ" sz="1200" dirty="0">
                <a:solidFill>
                  <a:prstClr val="black"/>
                </a:solidFill>
              </a:rPr>
              <a:t>. (2009)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914400" y="5860402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prstClr val="black"/>
                </a:solidFill>
              </a:rPr>
              <a:t>Robert H. Whittaker</a:t>
            </a:r>
          </a:p>
          <a:p>
            <a:pPr algn="ctr"/>
            <a:r>
              <a:rPr lang="cs-CZ" sz="1200" dirty="0" smtClean="0">
                <a:solidFill>
                  <a:prstClr val="black"/>
                </a:solidFill>
              </a:rPr>
              <a:t>©</a:t>
            </a:r>
            <a:r>
              <a:rPr lang="en-US" sz="1200" dirty="0" smtClean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Cornel University Library</a:t>
            </a:r>
            <a:endParaRPr lang="cs-CZ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80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ordination.okstate.edu/beta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057400" y="1600201"/>
            <a:ext cx="4427070" cy="4703762"/>
          </a:xfrm>
          <a:prstGeom prst="rect">
            <a:avLst/>
          </a:prstGeom>
          <a:noFill/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Alfa, beta a gama </a:t>
            </a:r>
            <a:r>
              <a:rPr lang="cs-CZ" dirty="0" err="1" smtClean="0"/>
              <a:t>diverzita</a:t>
            </a:r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 rot="16200000">
            <a:off x="5506765" y="3637243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http://ordination.okstate.edu/</a:t>
            </a:r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>
                <a:solidFill>
                  <a:srgbClr val="7E848D"/>
                </a:solidFill>
              </a:rPr>
              <a:t>David Zelený</a:t>
            </a:r>
            <a:endParaRPr lang="en-US">
              <a:solidFill>
                <a:srgbClr val="7E848D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257AA2-D9F2-48FD-936B-5C04AF5CAAC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E848D"/>
                </a:solidFill>
              </a:rPr>
              <a:t>Zpracování dat v ekologii společenstev</a:t>
            </a:r>
            <a:endParaRPr lang="en-US">
              <a:solidFill>
                <a:srgbClr val="7E848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66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>
                <a:solidFill>
                  <a:srgbClr val="7E848D"/>
                </a:solidFill>
              </a:rPr>
              <a:t>David Zelený</a:t>
            </a:r>
            <a:endParaRPr lang="cs-CZ" dirty="0">
              <a:solidFill>
                <a:srgbClr val="7E848D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3BA665-3EA4-4615-A930-8532ED62DF3A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>
                <a:solidFill>
                  <a:srgbClr val="7E848D"/>
                </a:solidFill>
              </a:rPr>
              <a:t>Zpracování dat v ekologii společenstev</a:t>
            </a:r>
            <a:endParaRPr lang="cs-CZ" dirty="0">
              <a:solidFill>
                <a:srgbClr val="7E848D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Druhová bohatost společenstva</a:t>
            </a:r>
            <a:br>
              <a:rPr lang="cs-CZ" dirty="0" smtClean="0"/>
            </a:br>
            <a:r>
              <a:rPr lang="cs-CZ" dirty="0" err="1" smtClean="0"/>
              <a:t>vs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relativní abundance druhů ve společenstvu</a:t>
            </a:r>
            <a:endParaRPr lang="cs-CZ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94134"/>
            <a:ext cx="7467600" cy="4085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5334000" y="60960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Gotelli</a:t>
            </a:r>
            <a:r>
              <a:rPr lang="cs-CZ" dirty="0" smtClean="0"/>
              <a:t> </a:t>
            </a:r>
            <a:r>
              <a:rPr lang="en-US" dirty="0" smtClean="0"/>
              <a:t>&amp; Chao (2013)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1872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600200"/>
          </a:xfrm>
        </p:spPr>
        <p:txBody>
          <a:bodyPr>
            <a:normAutofit/>
          </a:bodyPr>
          <a:lstStyle/>
          <a:p>
            <a:r>
              <a:rPr lang="cs-CZ" dirty="0" smtClean="0"/>
              <a:t>Dva komponenty druhové diverzity:</a:t>
            </a:r>
          </a:p>
          <a:p>
            <a:pPr lvl="1"/>
            <a:r>
              <a:rPr lang="cs-CZ" dirty="0" smtClean="0"/>
              <a:t>druhová bohatost (</a:t>
            </a:r>
            <a:r>
              <a:rPr lang="cs-CZ" b="1" i="1" dirty="0" smtClean="0"/>
              <a:t>species </a:t>
            </a:r>
            <a:r>
              <a:rPr lang="cs-CZ" b="1" i="1" dirty="0" err="1" smtClean="0"/>
              <a:t>richness</a:t>
            </a:r>
            <a:r>
              <a:rPr lang="cs-CZ" dirty="0" smtClean="0"/>
              <a:t>) vyjadřuje počet druhů ve vzorku</a:t>
            </a:r>
          </a:p>
          <a:p>
            <a:pPr lvl="1"/>
            <a:r>
              <a:rPr lang="cs-CZ" dirty="0" smtClean="0"/>
              <a:t>vyrovnanost (</a:t>
            </a:r>
            <a:r>
              <a:rPr lang="cs-CZ" b="1" i="1" dirty="0" err="1" smtClean="0"/>
              <a:t>evenness</a:t>
            </a:r>
            <a:r>
              <a:rPr lang="cs-CZ" b="1" i="1" dirty="0" smtClean="0"/>
              <a:t>, </a:t>
            </a:r>
            <a:r>
              <a:rPr lang="cs-CZ" b="1" i="1" dirty="0" err="1" smtClean="0"/>
              <a:t>equitability</a:t>
            </a:r>
            <a:r>
              <a:rPr lang="cs-CZ" dirty="0" smtClean="0"/>
              <a:t>) vyjadřuje relativní zastoupení jednotlivých druhů ve vzorku (nejvyšších hodnot dosahuje při rovnoměrném relativním zastoupením všech druhů)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Druhová bohatost společenstva</a:t>
            </a:r>
            <a:br>
              <a:rPr lang="cs-CZ" dirty="0"/>
            </a:br>
            <a:r>
              <a:rPr lang="cs-CZ" dirty="0" err="1"/>
              <a:t>vs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relativní abundance druhů ve společenstvu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>
                <a:solidFill>
                  <a:srgbClr val="7E848D"/>
                </a:solidFill>
              </a:rPr>
              <a:t>David Zelený</a:t>
            </a:r>
            <a:endParaRPr lang="en-US">
              <a:solidFill>
                <a:srgbClr val="7E848D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257AA2-D9F2-48FD-936B-5C04AF5CAAC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E848D"/>
                </a:solidFill>
              </a:rPr>
              <a:t>Zpracování dat v ekologii společenstev</a:t>
            </a:r>
            <a:endParaRPr lang="en-US">
              <a:solidFill>
                <a:srgbClr val="7E848D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1"/>
          <a:stretch/>
        </p:blipFill>
        <p:spPr bwMode="auto">
          <a:xfrm>
            <a:off x="3612818" y="2949881"/>
            <a:ext cx="4540582" cy="3283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ástupný symbol pro obsah 1"/>
          <p:cNvSpPr txBox="1">
            <a:spLocks/>
          </p:cNvSpPr>
          <p:nvPr/>
        </p:nvSpPr>
        <p:spPr>
          <a:xfrm>
            <a:off x="381000" y="3200400"/>
            <a:ext cx="3231818" cy="24368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1400" kern="120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4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jednotlivé indexy alfa diverzity (např. </a:t>
            </a:r>
            <a:r>
              <a:rPr lang="cs-CZ" dirty="0" err="1" smtClean="0"/>
              <a:t>Shannonův</a:t>
            </a:r>
            <a:r>
              <a:rPr lang="cs-CZ" dirty="0" smtClean="0"/>
              <a:t> nebo </a:t>
            </a:r>
            <a:r>
              <a:rPr lang="cs-CZ" dirty="0" err="1" smtClean="0"/>
              <a:t>Simpsonův</a:t>
            </a:r>
            <a:r>
              <a:rPr lang="cs-CZ" dirty="0" smtClean="0"/>
              <a:t>) se liší právě tím, jestli kladou větší důraz na bohatost (Shannon) nebo vyrovnanost (</a:t>
            </a:r>
            <a:r>
              <a:rPr lang="cs-CZ" dirty="0" err="1" smtClean="0"/>
              <a:t>Simpson</a:t>
            </a:r>
            <a:r>
              <a:rPr lang="cs-CZ" dirty="0" smtClean="0"/>
              <a:t>)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172200" y="623294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Hubbel</a:t>
            </a:r>
            <a:r>
              <a:rPr lang="cs-CZ" dirty="0" smtClean="0"/>
              <a:t> (2001)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811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467544" y="2060848"/>
            <a:ext cx="7848872" cy="468052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označovaný také jako Shannon-</a:t>
            </a:r>
            <a:r>
              <a:rPr lang="cs-CZ" dirty="0" err="1" smtClean="0"/>
              <a:t>Wiener</a:t>
            </a:r>
            <a:r>
              <a:rPr lang="cs-CZ" dirty="0" smtClean="0"/>
              <a:t> index (nesprávně  jako Shannon-W</a:t>
            </a:r>
            <a:r>
              <a:rPr lang="en-US" dirty="0" err="1" smtClean="0"/>
              <a:t>ea</a:t>
            </a:r>
            <a:r>
              <a:rPr lang="cs-CZ" dirty="0" smtClean="0"/>
              <a:t>ver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omylem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Shannon-Weiner</a:t>
            </a:r>
            <a:r>
              <a:rPr lang="cs-CZ" dirty="0" smtClean="0"/>
              <a:t>)</a:t>
            </a:r>
          </a:p>
          <a:p>
            <a:r>
              <a:rPr lang="cs-CZ" dirty="0" smtClean="0"/>
              <a:t>odvozen z informační teorie (entropie systému - </a:t>
            </a:r>
            <a:r>
              <a:rPr lang="en-US" dirty="0" smtClean="0"/>
              <a:t>s </a:t>
            </a:r>
            <a:r>
              <a:rPr lang="cs-CZ" dirty="0" smtClean="0"/>
              <a:t>rostoucí </a:t>
            </a:r>
            <a:r>
              <a:rPr lang="en-US" dirty="0" err="1" smtClean="0"/>
              <a:t>entropi</a:t>
            </a:r>
            <a:r>
              <a:rPr lang="cs-CZ" dirty="0" smtClean="0"/>
              <a:t>í vzrůstá neuspořádanost systému, očekávatelná míra překvapení)</a:t>
            </a:r>
          </a:p>
          <a:p>
            <a:r>
              <a:rPr lang="cs-CZ" b="1" dirty="0" smtClean="0"/>
              <a:t>vyjadřuje nejistotu, se kterou jsem schopen předpovědět</a:t>
            </a:r>
            <a:r>
              <a:rPr lang="en-US" b="1" dirty="0" smtClean="0"/>
              <a:t>, </a:t>
            </a:r>
            <a:r>
              <a:rPr lang="cs-CZ" b="1" dirty="0" smtClean="0"/>
              <a:t>jakého druhu bude náhodně vybraný jedinec ze vzorku</a:t>
            </a:r>
            <a:r>
              <a:rPr lang="en-US" b="1" dirty="0" smtClean="0"/>
              <a:t>; </a:t>
            </a:r>
            <a:r>
              <a:rPr lang="en-US" dirty="0" err="1" smtClean="0"/>
              <a:t>nejistota</a:t>
            </a:r>
            <a:r>
              <a:rPr lang="en-US" dirty="0" smtClean="0"/>
              <a:t> </a:t>
            </a:r>
            <a:r>
              <a:rPr lang="cs-CZ" dirty="0" smtClean="0"/>
              <a:t>klesá s klesajícím počte</a:t>
            </a:r>
            <a:r>
              <a:rPr lang="en-US" dirty="0" smtClean="0"/>
              <a:t>m</a:t>
            </a:r>
            <a:r>
              <a:rPr lang="cs-CZ" dirty="0" smtClean="0"/>
              <a:t> druhů a s klesající vyrovnaností (více dominantní</a:t>
            </a:r>
            <a:r>
              <a:rPr lang="en-US" dirty="0" err="1" smtClean="0"/>
              <a:t>ch</a:t>
            </a:r>
            <a:r>
              <a:rPr lang="cs-CZ" dirty="0" smtClean="0"/>
              <a:t> druh</a:t>
            </a:r>
            <a:r>
              <a:rPr lang="cs-CZ" dirty="0"/>
              <a:t>ů</a:t>
            </a:r>
            <a:r>
              <a:rPr lang="cs-CZ" dirty="0" smtClean="0"/>
              <a:t>)</a:t>
            </a:r>
          </a:p>
          <a:p>
            <a:r>
              <a:rPr lang="cs-CZ" dirty="0" smtClean="0"/>
              <a:t>hodnoty v ekologických datech většinou v rozmezí 1,5 – 3,5</a:t>
            </a:r>
          </a:p>
          <a:p>
            <a:r>
              <a:rPr lang="en-US" b="1" dirty="0" smtClean="0"/>
              <a:t>maxim</a:t>
            </a:r>
            <a:r>
              <a:rPr lang="cs-CZ" b="1" dirty="0" err="1" smtClean="0"/>
              <a:t>ální</a:t>
            </a:r>
            <a:r>
              <a:rPr lang="cs-CZ" b="1" dirty="0" smtClean="0"/>
              <a:t> velikost indexu </a:t>
            </a:r>
            <a:r>
              <a:rPr lang="cs-CZ" dirty="0" smtClean="0"/>
              <a:t>pro počet druhů S nastane, pokud mají všechny druhy stejnou relativní frekvenci:</a:t>
            </a:r>
          </a:p>
          <a:p>
            <a:pPr lvl="2">
              <a:buNone/>
            </a:pPr>
            <a:r>
              <a:rPr lang="cs-CZ" dirty="0" smtClean="0"/>
              <a:t>	</a:t>
            </a:r>
            <a:r>
              <a:rPr lang="cs-CZ" sz="2100" dirty="0" smtClean="0">
                <a:solidFill>
                  <a:srgbClr val="FF0000"/>
                </a:solidFill>
              </a:rPr>
              <a:t>H</a:t>
            </a:r>
            <a:r>
              <a:rPr lang="en-US" sz="2100" dirty="0" smtClean="0">
                <a:solidFill>
                  <a:srgbClr val="FF0000"/>
                </a:solidFill>
              </a:rPr>
              <a:t>’</a:t>
            </a:r>
            <a:r>
              <a:rPr lang="en-US" sz="2100" baseline="-25000" dirty="0" smtClean="0">
                <a:solidFill>
                  <a:srgbClr val="FF0000"/>
                </a:solidFill>
              </a:rPr>
              <a:t>max</a:t>
            </a:r>
            <a:r>
              <a:rPr lang="en-US" sz="2100" dirty="0" smtClean="0">
                <a:solidFill>
                  <a:srgbClr val="FF0000"/>
                </a:solidFill>
              </a:rPr>
              <a:t> = </a:t>
            </a:r>
            <a:r>
              <a:rPr lang="en-US" sz="2100" dirty="0" err="1" smtClean="0">
                <a:solidFill>
                  <a:srgbClr val="FF0000"/>
                </a:solidFill>
              </a:rPr>
              <a:t>ln</a:t>
            </a:r>
            <a:r>
              <a:rPr lang="en-US" sz="2100" dirty="0" smtClean="0">
                <a:solidFill>
                  <a:srgbClr val="FF0000"/>
                </a:solidFill>
              </a:rPr>
              <a:t> (S</a:t>
            </a:r>
            <a:r>
              <a:rPr lang="cs-CZ" sz="21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cs-CZ" b="1" dirty="0" smtClean="0"/>
              <a:t>efektivní </a:t>
            </a:r>
            <a:r>
              <a:rPr lang="en-US" b="1" dirty="0" err="1" smtClean="0"/>
              <a:t>po</a:t>
            </a:r>
            <a:r>
              <a:rPr lang="cs-CZ" b="1" dirty="0" smtClean="0"/>
              <a:t>čet druhů</a:t>
            </a:r>
            <a:r>
              <a:rPr lang="cs-CZ" b="1" dirty="0"/>
              <a:t> </a:t>
            </a:r>
            <a:r>
              <a:rPr lang="cs-CZ" dirty="0" smtClean="0"/>
              <a:t>(kolik druhů by se vyskytovalo ve vzorku s diverzitou H, pokud by se všechny druhy vyskytovaly se stejnou frekvencí):</a:t>
            </a:r>
          </a:p>
          <a:p>
            <a:pPr lvl="2">
              <a:buNone/>
            </a:pPr>
            <a:r>
              <a:rPr lang="cs-CZ" dirty="0" smtClean="0"/>
              <a:t>	</a:t>
            </a:r>
            <a:r>
              <a:rPr lang="cs-CZ" sz="2100" dirty="0" err="1" smtClean="0">
                <a:solidFill>
                  <a:srgbClr val="FF0000"/>
                </a:solidFill>
              </a:rPr>
              <a:t>e</a:t>
            </a:r>
            <a:r>
              <a:rPr lang="cs-CZ" sz="2100" baseline="30000" dirty="0" err="1" smtClean="0">
                <a:solidFill>
                  <a:srgbClr val="FF0000"/>
                </a:solidFill>
              </a:rPr>
              <a:t>H</a:t>
            </a:r>
            <a:r>
              <a:rPr lang="cs-CZ" sz="2100" baseline="30000" dirty="0" smtClean="0">
                <a:solidFill>
                  <a:srgbClr val="FF0000"/>
                </a:solidFill>
              </a:rPr>
              <a:t>‘ </a:t>
            </a:r>
            <a:endParaRPr lang="cs-CZ" sz="2100" dirty="0" smtClean="0">
              <a:solidFill>
                <a:srgbClr val="FF0000"/>
              </a:solidFill>
            </a:endParaRPr>
          </a:p>
          <a:p>
            <a:r>
              <a:rPr lang="en-US" b="1" dirty="0" err="1" smtClean="0"/>
              <a:t>vyrovnanost</a:t>
            </a:r>
            <a:r>
              <a:rPr lang="en-US" dirty="0" smtClean="0"/>
              <a:t> </a:t>
            </a:r>
            <a:r>
              <a:rPr lang="en-US" dirty="0" err="1" smtClean="0"/>
              <a:t>odvozen</a:t>
            </a:r>
            <a:r>
              <a:rPr lang="cs-CZ" dirty="0" smtClean="0"/>
              <a:t>á ze </a:t>
            </a:r>
            <a:r>
              <a:rPr lang="cs-CZ" dirty="0" err="1" smtClean="0"/>
              <a:t>Shannonova</a:t>
            </a:r>
            <a:r>
              <a:rPr lang="cs-CZ" dirty="0" smtClean="0"/>
              <a:t> indexu (</a:t>
            </a:r>
            <a:r>
              <a:rPr lang="cs-CZ" i="1" dirty="0" smtClean="0"/>
              <a:t>Shannon</a:t>
            </a:r>
            <a:r>
              <a:rPr lang="en-US" i="1" dirty="0" smtClean="0"/>
              <a:t>’s</a:t>
            </a:r>
            <a:r>
              <a:rPr lang="cs-CZ" dirty="0" smtClean="0"/>
              <a:t> </a:t>
            </a:r>
            <a:r>
              <a:rPr lang="cs-CZ" i="1" dirty="0" err="1" smtClean="0"/>
              <a:t>evenness</a:t>
            </a:r>
            <a:r>
              <a:rPr lang="cs-CZ" dirty="0" smtClean="0"/>
              <a:t>)</a:t>
            </a:r>
          </a:p>
          <a:p>
            <a:pPr lvl="1">
              <a:buNone/>
            </a:pPr>
            <a:r>
              <a:rPr lang="cs-CZ" dirty="0" smtClean="0"/>
              <a:t>		</a:t>
            </a:r>
            <a:r>
              <a:rPr lang="cs-CZ" sz="2300" dirty="0" smtClean="0">
                <a:solidFill>
                  <a:srgbClr val="FF0000"/>
                </a:solidFill>
              </a:rPr>
              <a:t>J = H</a:t>
            </a:r>
            <a:r>
              <a:rPr lang="en-US" sz="2300" dirty="0" smtClean="0">
                <a:solidFill>
                  <a:srgbClr val="FF0000"/>
                </a:solidFill>
              </a:rPr>
              <a:t>’ / </a:t>
            </a:r>
            <a:r>
              <a:rPr lang="en-US" sz="2300" dirty="0" err="1" smtClean="0">
                <a:solidFill>
                  <a:srgbClr val="FF0000"/>
                </a:solidFill>
              </a:rPr>
              <a:t>H’</a:t>
            </a:r>
            <a:r>
              <a:rPr lang="en-US" sz="2300" baseline="-25000" dirty="0" err="1" smtClean="0">
                <a:solidFill>
                  <a:srgbClr val="FF0000"/>
                </a:solidFill>
              </a:rPr>
              <a:t>max</a:t>
            </a:r>
            <a:r>
              <a:rPr lang="en-US" sz="2300" baseline="-25000" dirty="0" smtClean="0">
                <a:solidFill>
                  <a:srgbClr val="FF0000"/>
                </a:solidFill>
              </a:rPr>
              <a:t> </a:t>
            </a:r>
            <a:r>
              <a:rPr lang="en-US" sz="2300" dirty="0" smtClean="0">
                <a:solidFill>
                  <a:srgbClr val="FF0000"/>
                </a:solidFill>
              </a:rPr>
              <a:t>= H’ / </a:t>
            </a:r>
            <a:r>
              <a:rPr lang="en-US" sz="2300" dirty="0" err="1" smtClean="0">
                <a:solidFill>
                  <a:srgbClr val="FF0000"/>
                </a:solidFill>
              </a:rPr>
              <a:t>ln</a:t>
            </a:r>
            <a:r>
              <a:rPr lang="en-US" sz="2300" dirty="0" smtClean="0">
                <a:solidFill>
                  <a:srgbClr val="FF0000"/>
                </a:solidFill>
              </a:rPr>
              <a:t> (S)</a:t>
            </a:r>
            <a:endParaRPr lang="cs-CZ" sz="2300" baseline="-25000" dirty="0" smtClean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Míry alfa diverzity</a:t>
            </a:r>
            <a:br>
              <a:rPr lang="cs-CZ" dirty="0" smtClean="0"/>
            </a:br>
            <a:r>
              <a:rPr lang="cs-CZ" dirty="0" smtClean="0"/>
              <a:t>	</a:t>
            </a:r>
            <a:r>
              <a:rPr lang="cs-CZ" dirty="0" err="1" smtClean="0">
                <a:solidFill>
                  <a:srgbClr val="0070C0"/>
                </a:solidFill>
              </a:rPr>
              <a:t>Shannonův</a:t>
            </a:r>
            <a:r>
              <a:rPr lang="cs-CZ" dirty="0" smtClean="0">
                <a:solidFill>
                  <a:srgbClr val="0070C0"/>
                </a:solidFill>
              </a:rPr>
              <a:t> index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E848D"/>
                </a:solidFill>
              </a:rPr>
              <a:t>David Zelený</a:t>
            </a:r>
            <a:endParaRPr lang="en-US" dirty="0">
              <a:solidFill>
                <a:srgbClr val="7E848D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257AA2-D9F2-48FD-936B-5C04AF5CAAC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E848D"/>
                </a:solidFill>
              </a:rPr>
              <a:t>Zpracování dat v ekologii společenstev</a:t>
            </a:r>
            <a:endParaRPr lang="en-US">
              <a:solidFill>
                <a:srgbClr val="7E848D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4355976" y="260648"/>
                <a:ext cx="4044652" cy="1652225"/>
              </a:xfrm>
              <a:prstGeom prst="round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H</m:t>
                          </m:r>
                        </m:e>
                        <m:sup>
                          <m:r>
                            <a:rPr lang="en-US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>
                          <a:solidFill>
                            <a:srgbClr val="FF0000"/>
                          </a:solidFill>
                          <a:latin typeface="Cambria Math"/>
                        </a:rPr>
                        <m:t>=−</m:t>
                      </m:r>
                      <m:nary>
                        <m:naryPr>
                          <m:chr m:val="∑"/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sty m:val="p"/>
                              <m:brk m:alnAt="23"/>
                            </m:rPr>
                            <a:rPr lang="en-US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i</m:t>
                          </m:r>
                          <m:r>
                            <a:rPr lang="en-US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n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p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i</m:t>
                              </m:r>
                            </m:sub>
                          </m:sSub>
                          <m:r>
                            <a:rPr lang="en-US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func>
                            <m:func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p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i</m:t>
                                  </m:r>
                                </m:sub>
                              </m:sSub>
                              <m:r>
                                <a:rPr lang="en-US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cs-CZ" dirty="0">
                  <a:solidFill>
                    <a:srgbClr val="FF0000"/>
                  </a:solidFill>
                </a:endParaRPr>
              </a:p>
              <a:p>
                <a:pPr algn="ctr"/>
                <a:endParaRPr lang="cs-CZ" sz="1400" dirty="0">
                  <a:solidFill>
                    <a:prstClr val="black"/>
                  </a:solidFill>
                </a:endParaRPr>
              </a:p>
              <a:p>
                <a:pPr algn="ctr"/>
                <a:r>
                  <a:rPr lang="cs-CZ" sz="1400" dirty="0" err="1">
                    <a:solidFill>
                      <a:prstClr val="black"/>
                    </a:solidFill>
                  </a:rPr>
                  <a:t>p</a:t>
                </a:r>
                <a:r>
                  <a:rPr lang="cs-CZ" sz="1400" baseline="-25000" dirty="0" err="1">
                    <a:solidFill>
                      <a:prstClr val="black"/>
                    </a:solidFill>
                  </a:rPr>
                  <a:t>i</a:t>
                </a:r>
                <a:r>
                  <a:rPr lang="cs-CZ" sz="1400" dirty="0">
                    <a:solidFill>
                      <a:prstClr val="black"/>
                    </a:solidFill>
                  </a:rPr>
                  <a:t> ... relativní abundance druhu</a:t>
                </a:r>
                <a:r>
                  <a:rPr lang="en-US" sz="1400" dirty="0">
                    <a:solidFill>
                      <a:prstClr val="black"/>
                    </a:solidFill>
                  </a:rPr>
                  <a:t> </a:t>
                </a:r>
                <a:r>
                  <a:rPr lang="en-US" sz="1400" i="1" dirty="0" err="1">
                    <a:solidFill>
                      <a:prstClr val="black"/>
                    </a:solidFill>
                  </a:rPr>
                  <a:t>i</a:t>
                </a:r>
                <a:endParaRPr lang="en-US" sz="1400" i="1" dirty="0">
                  <a:solidFill>
                    <a:prstClr val="black"/>
                  </a:solidFill>
                </a:endParaRPr>
              </a:p>
              <a:p>
                <a:pPr algn="ctr"/>
                <a:r>
                  <a:rPr lang="en-US" sz="1400" dirty="0">
                    <a:solidFill>
                      <a:prstClr val="black"/>
                    </a:solidFill>
                  </a:rPr>
                  <a:t>n ... p</a:t>
                </a:r>
                <a:r>
                  <a:rPr lang="cs-CZ" sz="1400" dirty="0" err="1">
                    <a:solidFill>
                      <a:prstClr val="black"/>
                    </a:solidFill>
                  </a:rPr>
                  <a:t>očet</a:t>
                </a:r>
                <a:r>
                  <a:rPr lang="cs-CZ" sz="1400" dirty="0">
                    <a:solidFill>
                      <a:prstClr val="black"/>
                    </a:solidFill>
                  </a:rPr>
                  <a:t> druhů ve společenstvu</a:t>
                </a:r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260648"/>
                <a:ext cx="4044652" cy="1652225"/>
              </a:xfrm>
              <a:prstGeom prst="round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654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467544" y="2132856"/>
            <a:ext cx="7467600" cy="4181056"/>
          </a:xfrm>
        </p:spPr>
        <p:txBody>
          <a:bodyPr>
            <a:normAutofit/>
          </a:bodyPr>
          <a:lstStyle/>
          <a:p>
            <a:r>
              <a:rPr lang="cs-CZ" b="1" dirty="0" smtClean="0"/>
              <a:t>vyjadřuje pravděpodobnost, že dva náhodně vybraní jedinci budou patřit ke stejnému druhu</a:t>
            </a:r>
            <a:endParaRPr lang="en-US" b="1" dirty="0" smtClean="0"/>
          </a:p>
          <a:p>
            <a:r>
              <a:rPr lang="cs-CZ" dirty="0" smtClean="0"/>
              <a:t>jeden z nejlepších (z hlediska interpretace) indexů diverzity</a:t>
            </a:r>
          </a:p>
          <a:p>
            <a:r>
              <a:rPr lang="cs-CZ" dirty="0" smtClean="0"/>
              <a:t>se zvyšující se diverzitou hodnota indexu klesá – proto se častěji používá komplementární (1-D) nebo reciproká forma indexu (1/D)</a:t>
            </a:r>
          </a:p>
          <a:p>
            <a:r>
              <a:rPr lang="cs-CZ" dirty="0" smtClean="0"/>
              <a:t>zdůrazňuje dominanci druhu (při</a:t>
            </a:r>
            <a:r>
              <a:rPr lang="en-US" dirty="0" smtClean="0"/>
              <a:t> </a:t>
            </a:r>
            <a:r>
              <a:rPr lang="cs-CZ" dirty="0" smtClean="0"/>
              <a:t>počtu druhů </a:t>
            </a:r>
            <a:r>
              <a:rPr lang="en-US" dirty="0" smtClean="0"/>
              <a:t>&gt; 10 </a:t>
            </a:r>
            <a:r>
              <a:rPr lang="cs-CZ" dirty="0" smtClean="0"/>
              <a:t>záleží jeho velikost prakticky už jen na dominanci druhů)</a:t>
            </a:r>
            <a:endParaRPr lang="en-US" dirty="0" smtClean="0"/>
          </a:p>
          <a:p>
            <a:r>
              <a:rPr lang="cs-CZ" dirty="0" smtClean="0"/>
              <a:t>efektivní počet druhů:  	</a:t>
            </a:r>
            <a:r>
              <a:rPr lang="cs-CZ" dirty="0" smtClean="0">
                <a:solidFill>
                  <a:srgbClr val="FF0000"/>
                </a:solidFill>
              </a:rPr>
              <a:t>1/(1-S</a:t>
            </a:r>
            <a:r>
              <a:rPr lang="cs-CZ" baseline="-25000" dirty="0" smtClean="0">
                <a:solidFill>
                  <a:srgbClr val="FF0000"/>
                </a:solidFill>
              </a:rPr>
              <a:t>D</a:t>
            </a:r>
            <a:r>
              <a:rPr lang="cs-CZ" dirty="0" smtClean="0">
                <a:solidFill>
                  <a:srgbClr val="FF0000"/>
                </a:solidFill>
              </a:rPr>
              <a:t>) = 1/D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/>
              <a:t>vyrovnanost</a:t>
            </a:r>
            <a:r>
              <a:rPr lang="en-US" dirty="0" smtClean="0"/>
              <a:t> </a:t>
            </a:r>
            <a:r>
              <a:rPr lang="en-US" dirty="0" err="1" smtClean="0"/>
              <a:t>odvozen</a:t>
            </a:r>
            <a:r>
              <a:rPr lang="cs-CZ" dirty="0" smtClean="0"/>
              <a:t>á ze </a:t>
            </a:r>
            <a:r>
              <a:rPr lang="cs-CZ" dirty="0" err="1" smtClean="0"/>
              <a:t>Simpsona</a:t>
            </a:r>
            <a:r>
              <a:rPr lang="cs-CZ" dirty="0" smtClean="0"/>
              <a:t> (</a:t>
            </a:r>
            <a:r>
              <a:rPr lang="cs-CZ" i="1" dirty="0" err="1" smtClean="0"/>
              <a:t>Simpson</a:t>
            </a:r>
            <a:r>
              <a:rPr lang="en-US" i="1" dirty="0" smtClean="0"/>
              <a:t>’s evenness</a:t>
            </a:r>
            <a:r>
              <a:rPr lang="cs-CZ" dirty="0" smtClean="0"/>
              <a:t>):</a:t>
            </a:r>
          </a:p>
          <a:p>
            <a:pPr lvl="1">
              <a:buNone/>
            </a:pPr>
            <a:r>
              <a:rPr lang="cs-CZ" dirty="0" smtClean="0"/>
              <a:t>	</a:t>
            </a:r>
          </a:p>
          <a:p>
            <a:pPr lvl="1">
              <a:buNone/>
            </a:pPr>
            <a:r>
              <a:rPr lang="cs-CZ" dirty="0">
                <a:solidFill>
                  <a:srgbClr val="FF0000"/>
                </a:solidFill>
              </a:rPr>
              <a:t>	</a:t>
            </a:r>
            <a:r>
              <a:rPr lang="cs-CZ" sz="1800" dirty="0" smtClean="0">
                <a:solidFill>
                  <a:srgbClr val="FF0000"/>
                </a:solidFill>
              </a:rPr>
              <a:t>E = (1/D)</a:t>
            </a:r>
            <a:r>
              <a:rPr lang="en-US" sz="1800" dirty="0" smtClean="0">
                <a:solidFill>
                  <a:srgbClr val="FF0000"/>
                </a:solidFill>
              </a:rPr>
              <a:t> / </a:t>
            </a:r>
            <a:r>
              <a:rPr lang="cs-CZ" sz="1800" dirty="0" smtClean="0">
                <a:solidFill>
                  <a:srgbClr val="FF0000"/>
                </a:solidFill>
              </a:rPr>
              <a:t>S     </a:t>
            </a:r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(efektivní počet druhů/reálný počet druhů)</a:t>
            </a:r>
            <a:endParaRPr lang="cs-CZ" baseline="30000" dirty="0" smtClean="0"/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Míry alfa diverzity</a:t>
            </a:r>
            <a:br>
              <a:rPr lang="cs-CZ" dirty="0" smtClean="0"/>
            </a:br>
            <a:r>
              <a:rPr lang="cs-CZ" dirty="0" smtClean="0"/>
              <a:t>	</a:t>
            </a:r>
            <a:r>
              <a:rPr lang="cs-CZ" dirty="0" err="1" smtClean="0">
                <a:solidFill>
                  <a:srgbClr val="0070C0"/>
                </a:solidFill>
              </a:rPr>
              <a:t>Simpsonův</a:t>
            </a:r>
            <a:r>
              <a:rPr lang="cs-CZ" dirty="0" smtClean="0">
                <a:solidFill>
                  <a:srgbClr val="0070C0"/>
                </a:solidFill>
              </a:rPr>
              <a:t> index</a:t>
            </a:r>
            <a:r>
              <a:rPr lang="en-US" dirty="0" smtClean="0">
                <a:solidFill>
                  <a:srgbClr val="0070C0"/>
                </a:solidFill>
              </a:rPr>
              <a:t> (D)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	Gini-Simpson index (</a:t>
            </a:r>
            <a:r>
              <a:rPr lang="en-US" dirty="0" err="1" smtClean="0">
                <a:solidFill>
                  <a:srgbClr val="0070C0"/>
                </a:solidFill>
              </a:rPr>
              <a:t>S</a:t>
            </a:r>
            <a:r>
              <a:rPr lang="en-US" baseline="-25000" dirty="0" err="1" smtClean="0">
                <a:solidFill>
                  <a:srgbClr val="0070C0"/>
                </a:solidFill>
              </a:rPr>
              <a:t>d</a:t>
            </a:r>
            <a:r>
              <a:rPr lang="en-US" dirty="0">
                <a:solidFill>
                  <a:srgbClr val="0070C0"/>
                </a:solidFill>
              </a:rPr>
              <a:t>)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>
                <a:solidFill>
                  <a:srgbClr val="7E848D"/>
                </a:solidFill>
              </a:rPr>
              <a:t>David Zelený</a:t>
            </a:r>
            <a:endParaRPr lang="en-US">
              <a:solidFill>
                <a:srgbClr val="7E848D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257AA2-D9F2-48FD-936B-5C04AF5CAAC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E848D"/>
                </a:solidFill>
              </a:rPr>
              <a:t>Zpracování dat v ekologii společenstev</a:t>
            </a:r>
            <a:endParaRPr lang="en-US">
              <a:solidFill>
                <a:srgbClr val="7E848D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4565948" y="260648"/>
                <a:ext cx="4044652" cy="1481966"/>
              </a:xfrm>
              <a:prstGeom prst="round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>
                          <a:solidFill>
                            <a:srgbClr val="FF0000"/>
                          </a:solidFill>
                          <a:latin typeface="Cambria Math"/>
                        </a:rPr>
                        <m:t>D</m:t>
                      </m:r>
                      <m:r>
                        <a:rPr lang="en-US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sty m:val="p"/>
                              <m:brk m:alnAt="23"/>
                            </m:rPr>
                            <a:rPr lang="en-US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i</m:t>
                          </m:r>
                          <m:r>
                            <a:rPr lang="en-US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n</m:t>
                          </m:r>
                        </m:sup>
                        <m:e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p</m:t>
                          </m:r>
                          <m:r>
                            <m:rPr>
                              <m:sty m:val="p"/>
                            </m:rPr>
                            <a:rPr lang="cs-CZ" baseline="-2500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i</m:t>
                          </m:r>
                          <m:r>
                            <a:rPr lang="cs-CZ" baseline="3000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nary>
                      <m:r>
                        <a:rPr lang="cs-CZ">
                          <a:solidFill>
                            <a:srgbClr val="FF0000"/>
                          </a:solidFill>
                          <a:latin typeface="Cambria Math"/>
                        </a:rPr>
                        <m:t>        </m:t>
                      </m:r>
                      <m:sSub>
                        <m:sSubPr>
                          <m:ctrlPr>
                            <a:rPr lang="cs-CZ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cs-CZ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𝐷</m:t>
                          </m:r>
                        </m:sub>
                      </m:sSub>
                      <m:r>
                        <a:rPr lang="cs-CZ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=1−</m:t>
                      </m:r>
                      <m:r>
                        <a:rPr lang="cs-CZ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𝐷</m:t>
                      </m:r>
                    </m:oMath>
                  </m:oMathPara>
                </a14:m>
                <a:endParaRPr lang="cs-CZ" dirty="0">
                  <a:solidFill>
                    <a:srgbClr val="FF0000"/>
                  </a:solidFill>
                </a:endParaRPr>
              </a:p>
              <a:p>
                <a:pPr algn="ctr"/>
                <a:r>
                  <a:rPr lang="cs-CZ" sz="1600" dirty="0" err="1">
                    <a:solidFill>
                      <a:prstClr val="black"/>
                    </a:solidFill>
                  </a:rPr>
                  <a:t>p</a:t>
                </a:r>
                <a:r>
                  <a:rPr lang="cs-CZ" sz="1600" baseline="-25000" dirty="0" err="1">
                    <a:solidFill>
                      <a:prstClr val="black"/>
                    </a:solidFill>
                  </a:rPr>
                  <a:t>i</a:t>
                </a:r>
                <a:r>
                  <a:rPr lang="cs-CZ" sz="1600" dirty="0">
                    <a:solidFill>
                      <a:prstClr val="black"/>
                    </a:solidFill>
                  </a:rPr>
                  <a:t> ... relativní abundance druhu</a:t>
                </a:r>
                <a:r>
                  <a:rPr lang="en-US" sz="1600" dirty="0">
                    <a:solidFill>
                      <a:prstClr val="black"/>
                    </a:solidFill>
                  </a:rPr>
                  <a:t> </a:t>
                </a:r>
                <a:r>
                  <a:rPr lang="en-US" sz="1600" dirty="0" err="1">
                    <a:solidFill>
                      <a:prstClr val="black"/>
                    </a:solidFill>
                  </a:rPr>
                  <a:t>i</a:t>
                </a:r>
                <a:endParaRPr lang="en-US" sz="1600" dirty="0">
                  <a:solidFill>
                    <a:prstClr val="black"/>
                  </a:solidFill>
                </a:endParaRPr>
              </a:p>
              <a:p>
                <a:pPr algn="ctr"/>
                <a:r>
                  <a:rPr lang="en-US" sz="1600" dirty="0">
                    <a:solidFill>
                      <a:prstClr val="black"/>
                    </a:solidFill>
                  </a:rPr>
                  <a:t>n ... p</a:t>
                </a:r>
                <a:r>
                  <a:rPr lang="cs-CZ" sz="1600" dirty="0" err="1">
                    <a:solidFill>
                      <a:prstClr val="black"/>
                    </a:solidFill>
                  </a:rPr>
                  <a:t>očet</a:t>
                </a:r>
                <a:r>
                  <a:rPr lang="cs-CZ" sz="1600" dirty="0">
                    <a:solidFill>
                      <a:prstClr val="black"/>
                    </a:solidFill>
                  </a:rPr>
                  <a:t> druhů ve společenstvu</a:t>
                </a:r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5948" y="260648"/>
                <a:ext cx="4044652" cy="1481966"/>
              </a:xfrm>
              <a:prstGeom prst="round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119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204482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vynáší kumulativní počet druhů </a:t>
            </a:r>
            <a:r>
              <a:rPr lang="cs-CZ" b="1" i="1" dirty="0" smtClean="0"/>
              <a:t>S</a:t>
            </a:r>
            <a:r>
              <a:rPr lang="cs-CZ" dirty="0" smtClean="0"/>
              <a:t> v závislosti na intenzitě vzorkování </a:t>
            </a:r>
            <a:r>
              <a:rPr lang="cs-CZ" b="1" i="1" dirty="0" smtClean="0"/>
              <a:t>n </a:t>
            </a:r>
            <a:r>
              <a:rPr lang="cs-CZ" dirty="0" smtClean="0"/>
              <a:t>(počet jedinců, počet ploch, čas)</a:t>
            </a:r>
          </a:p>
          <a:p>
            <a:r>
              <a:rPr lang="cs-CZ" dirty="0" smtClean="0"/>
              <a:t>zvláštním typem je </a:t>
            </a:r>
            <a:r>
              <a:rPr lang="cs-CZ" i="1" dirty="0" smtClean="0"/>
              <a:t>species-area </a:t>
            </a:r>
            <a:r>
              <a:rPr lang="cs-CZ" i="1" dirty="0" err="1" smtClean="0"/>
              <a:t>curve</a:t>
            </a:r>
            <a:r>
              <a:rPr lang="cs-CZ" i="1" dirty="0" smtClean="0"/>
              <a:t> </a:t>
            </a:r>
            <a:r>
              <a:rPr lang="cs-CZ" dirty="0" smtClean="0"/>
              <a:t>(ale jen v případě, že plocha narůstá v rámci určitého území, neplatí pro ostrovy)</a:t>
            </a:r>
            <a:endParaRPr lang="cs-CZ" i="1" dirty="0" smtClean="0"/>
          </a:p>
          <a:p>
            <a:r>
              <a:rPr lang="cs-CZ" dirty="0" smtClean="0"/>
              <a:t>čte se </a:t>
            </a:r>
            <a:r>
              <a:rPr lang="cs-CZ" dirty="0" err="1" smtClean="0"/>
              <a:t>zlev</a:t>
            </a:r>
            <a:r>
              <a:rPr lang="en-US" dirty="0" smtClean="0"/>
              <a:t>a</a:t>
            </a:r>
            <a:r>
              <a:rPr lang="cs-CZ" dirty="0" smtClean="0"/>
              <a:t> doprava</a:t>
            </a:r>
          </a:p>
          <a:p>
            <a:r>
              <a:rPr lang="cs-CZ" dirty="0" smtClean="0"/>
              <a:t>může být extrapolována (zvýší intenzita průzkumu celkový počet nalezených druhů?)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>
                <a:solidFill>
                  <a:srgbClr val="7E848D"/>
                </a:solidFill>
              </a:rPr>
              <a:t>David Zelený</a:t>
            </a:r>
            <a:endParaRPr lang="en-US">
              <a:solidFill>
                <a:srgbClr val="7E848D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257AA2-D9F2-48FD-936B-5C04AF5CAAC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E848D"/>
                </a:solidFill>
              </a:rPr>
              <a:t>Zpracování dat v ekologii společenstev</a:t>
            </a:r>
            <a:endParaRPr lang="en-US">
              <a:solidFill>
                <a:srgbClr val="7E848D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Akumulační druhová křivka </a:t>
            </a:r>
            <a:br>
              <a:rPr lang="cs-CZ" dirty="0" smtClean="0"/>
            </a:br>
            <a:r>
              <a:rPr lang="cs-CZ" dirty="0" smtClean="0">
                <a:solidFill>
                  <a:srgbClr val="00B0F0"/>
                </a:solidFill>
              </a:rPr>
              <a:t>	</a:t>
            </a:r>
            <a:r>
              <a:rPr lang="cs-CZ" i="1" dirty="0" smtClean="0">
                <a:solidFill>
                  <a:srgbClr val="0070C0"/>
                </a:solidFill>
              </a:rPr>
              <a:t>Species </a:t>
            </a:r>
            <a:r>
              <a:rPr lang="cs-CZ" i="1" dirty="0" err="1" smtClean="0">
                <a:solidFill>
                  <a:srgbClr val="0070C0"/>
                </a:solidFill>
              </a:rPr>
              <a:t>accumulation</a:t>
            </a:r>
            <a:r>
              <a:rPr lang="cs-CZ" i="1" dirty="0" smtClean="0">
                <a:solidFill>
                  <a:srgbClr val="0070C0"/>
                </a:solidFill>
              </a:rPr>
              <a:t> </a:t>
            </a:r>
            <a:r>
              <a:rPr lang="cs-CZ" i="1" dirty="0" err="1" smtClean="0">
                <a:solidFill>
                  <a:srgbClr val="0070C0"/>
                </a:solidFill>
              </a:rPr>
              <a:t>curve</a:t>
            </a:r>
            <a:endParaRPr lang="cs-CZ" dirty="0" smtClean="0">
              <a:solidFill>
                <a:srgbClr val="0070C0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619672" y="3645023"/>
            <a:ext cx="5184576" cy="2898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6481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2116832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cílem je zjistit, jaká by byla druhová bohatost, </a:t>
            </a:r>
            <a:r>
              <a:rPr lang="en-US" dirty="0" err="1" smtClean="0"/>
              <a:t>pokud</a:t>
            </a:r>
            <a:r>
              <a:rPr lang="en-US" dirty="0" smtClean="0"/>
              <a:t> </a:t>
            </a:r>
            <a:r>
              <a:rPr lang="en-US" dirty="0" err="1" smtClean="0"/>
              <a:t>bych</a:t>
            </a:r>
            <a:r>
              <a:rPr lang="cs-CZ" dirty="0" err="1" smtClean="0"/>
              <a:t>om</a:t>
            </a:r>
            <a:r>
              <a:rPr lang="en-US" dirty="0" smtClean="0"/>
              <a:t> </a:t>
            </a:r>
            <a:r>
              <a:rPr lang="cs-CZ" dirty="0" smtClean="0"/>
              <a:t>v daném společenstvu nasbírali menší počet jedinců/vzorků (</a:t>
            </a:r>
            <a:r>
              <a:rPr lang="cs-CZ" i="1" dirty="0" smtClean="0"/>
              <a:t>to </a:t>
            </a:r>
            <a:r>
              <a:rPr lang="cs-CZ" i="1" dirty="0" err="1" smtClean="0"/>
              <a:t>rarefy</a:t>
            </a:r>
            <a:r>
              <a:rPr lang="cs-CZ" dirty="0" smtClean="0"/>
              <a:t> – rozředit)</a:t>
            </a:r>
          </a:p>
          <a:p>
            <a:r>
              <a:rPr lang="cs-CZ" dirty="0" smtClean="0"/>
              <a:t>porovnání druhové bohatosti mezi společenstvy s různým počtem jedinců/vzorků</a:t>
            </a:r>
          </a:p>
          <a:p>
            <a:r>
              <a:rPr lang="cs-CZ" dirty="0" smtClean="0"/>
              <a:t>čte se zprava doleva</a:t>
            </a:r>
          </a:p>
          <a:p>
            <a:r>
              <a:rPr lang="cs-CZ" dirty="0" smtClean="0"/>
              <a:t>rozdíl mezi </a:t>
            </a:r>
            <a:r>
              <a:rPr lang="cs-CZ" i="1" dirty="0" smtClean="0"/>
              <a:t>sample </a:t>
            </a:r>
            <a:r>
              <a:rPr lang="cs-CZ" i="1" dirty="0" err="1" smtClean="0"/>
              <a:t>based</a:t>
            </a:r>
            <a:r>
              <a:rPr lang="cs-CZ" dirty="0" smtClean="0"/>
              <a:t> a </a:t>
            </a:r>
            <a:r>
              <a:rPr lang="cs-CZ" i="1" dirty="0" err="1" smtClean="0"/>
              <a:t>individual</a:t>
            </a:r>
            <a:r>
              <a:rPr lang="cs-CZ" i="1" dirty="0" smtClean="0"/>
              <a:t> </a:t>
            </a:r>
            <a:r>
              <a:rPr lang="cs-CZ" i="1" dirty="0" err="1" smtClean="0"/>
              <a:t>based</a:t>
            </a:r>
            <a:r>
              <a:rPr lang="cs-CZ" dirty="0" smtClean="0"/>
              <a:t> </a:t>
            </a:r>
            <a:r>
              <a:rPr lang="cs-CZ" dirty="0" err="1" smtClean="0"/>
              <a:t>rarefaction</a:t>
            </a:r>
            <a:endParaRPr lang="cs-CZ" dirty="0" smtClean="0"/>
          </a:p>
          <a:p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>
                <a:solidFill>
                  <a:srgbClr val="7E848D"/>
                </a:solidFill>
              </a:rPr>
              <a:t>David Zelený</a:t>
            </a:r>
            <a:endParaRPr lang="en-US">
              <a:solidFill>
                <a:srgbClr val="7E848D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257AA2-D9F2-48FD-936B-5C04AF5CAAC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E848D"/>
                </a:solidFill>
              </a:rPr>
              <a:t>Zpracování dat v ekologii společenstev</a:t>
            </a:r>
            <a:endParaRPr lang="en-US">
              <a:solidFill>
                <a:srgbClr val="7E848D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Rarefakční</a:t>
            </a:r>
            <a:r>
              <a:rPr lang="cs-CZ" dirty="0" smtClean="0"/>
              <a:t> křivka</a:t>
            </a:r>
            <a:br>
              <a:rPr lang="cs-CZ" dirty="0" smtClean="0"/>
            </a:br>
            <a:r>
              <a:rPr lang="cs-CZ" dirty="0" smtClean="0"/>
              <a:t>	</a:t>
            </a:r>
            <a:r>
              <a:rPr lang="cs-CZ" dirty="0" err="1" smtClean="0">
                <a:solidFill>
                  <a:srgbClr val="0070C0"/>
                </a:solidFill>
              </a:rPr>
              <a:t>Rarefaction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curve</a:t>
            </a: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301208"/>
            <a:ext cx="1066800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" name="Skupina 10"/>
          <p:cNvGrpSpPr/>
          <p:nvPr/>
        </p:nvGrpSpPr>
        <p:grpSpPr>
          <a:xfrm>
            <a:off x="467544" y="3835125"/>
            <a:ext cx="5012655" cy="2736876"/>
            <a:chOff x="2079625" y="-1155700"/>
            <a:chExt cx="5012655" cy="2736876"/>
          </a:xfrm>
        </p:grpSpPr>
        <p:pic>
          <p:nvPicPr>
            <p:cNvPr id="12" name="Picture 2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6212"/>
            <a:stretch/>
          </p:blipFill>
          <p:spPr bwMode="auto">
            <a:xfrm>
              <a:off x="2107530" y="316871"/>
              <a:ext cx="4984750" cy="1264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3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4561"/>
            <a:stretch/>
          </p:blipFill>
          <p:spPr bwMode="auto">
            <a:xfrm>
              <a:off x="2079625" y="-1155700"/>
              <a:ext cx="4984750" cy="2332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" name="TextovéPole 3"/>
          <p:cNvSpPr txBox="1"/>
          <p:nvPr/>
        </p:nvSpPr>
        <p:spPr>
          <a:xfrm>
            <a:off x="2123728" y="6433501"/>
            <a:ext cx="61926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err="1">
                <a:solidFill>
                  <a:prstClr val="black"/>
                </a:solidFill>
              </a:rPr>
              <a:t>Michalcov</a:t>
            </a:r>
            <a:r>
              <a:rPr lang="cs-CZ" sz="1200" dirty="0">
                <a:solidFill>
                  <a:prstClr val="black"/>
                </a:solidFill>
              </a:rPr>
              <a:t>á et al. (2011) </a:t>
            </a:r>
            <a:r>
              <a:rPr lang="cs-CZ" sz="1200" i="1" dirty="0" err="1">
                <a:solidFill>
                  <a:prstClr val="black"/>
                </a:solidFill>
              </a:rPr>
              <a:t>Journal</a:t>
            </a:r>
            <a:r>
              <a:rPr lang="cs-CZ" sz="1200" i="1" dirty="0">
                <a:solidFill>
                  <a:prstClr val="black"/>
                </a:solidFill>
              </a:rPr>
              <a:t> </a:t>
            </a:r>
            <a:r>
              <a:rPr lang="cs-CZ" sz="1200" i="1" dirty="0" err="1">
                <a:solidFill>
                  <a:prstClr val="black"/>
                </a:solidFill>
              </a:rPr>
              <a:t>of</a:t>
            </a:r>
            <a:r>
              <a:rPr lang="cs-CZ" sz="1200" i="1" dirty="0">
                <a:solidFill>
                  <a:prstClr val="black"/>
                </a:solidFill>
              </a:rPr>
              <a:t> </a:t>
            </a:r>
            <a:r>
              <a:rPr lang="cs-CZ" sz="1200" i="1" dirty="0" err="1">
                <a:solidFill>
                  <a:prstClr val="black"/>
                </a:solidFill>
              </a:rPr>
              <a:t>Vegetation</a:t>
            </a:r>
            <a:r>
              <a:rPr lang="cs-CZ" sz="1200" i="1" dirty="0">
                <a:solidFill>
                  <a:prstClr val="black"/>
                </a:solidFill>
              </a:rPr>
              <a:t> Science</a:t>
            </a:r>
            <a:endParaRPr lang="cs-CZ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78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17092</TotalTime>
  <Words>1047</Words>
  <Application>Microsoft Office PowerPoint</Application>
  <PresentationFormat>Předvádění na obrazovce (4:3)</PresentationFormat>
  <Paragraphs>116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Cambria Math</vt:lpstr>
      <vt:lpstr>Wingdings</vt:lpstr>
      <vt:lpstr>Wingdings 2</vt:lpstr>
      <vt:lpstr>Arkýř</vt:lpstr>
      <vt:lpstr>Diverzita</vt:lpstr>
      <vt:lpstr>Alfa, beta a gama diverzita</vt:lpstr>
      <vt:lpstr>Alfa, beta a gama diverzita</vt:lpstr>
      <vt:lpstr>Druhová bohatost společenstva vs relativní abundance druhů ve společenstvu</vt:lpstr>
      <vt:lpstr>Druhová bohatost společenstva vs relativní abundance druhů ve společenstvu</vt:lpstr>
      <vt:lpstr>Míry alfa diverzity  Shannonův index</vt:lpstr>
      <vt:lpstr>Míry alfa diverzity  Simpsonův index (D)  Gini-Simpson index (Sd)</vt:lpstr>
      <vt:lpstr>Akumulační druhová křivka   Species accumulation curve</vt:lpstr>
      <vt:lpstr>Rarefakční křivka  Rarefaction curve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Zpracování dat v ekologii společenstev</dc:title>
  <dc:creator>zeleny</dc:creator>
  <cp:lastModifiedBy>Jakub Tesitel</cp:lastModifiedBy>
  <cp:revision>805</cp:revision>
  <dcterms:created xsi:type="dcterms:W3CDTF">2010-02-21T12:11:25Z</dcterms:created>
  <dcterms:modified xsi:type="dcterms:W3CDTF">2020-02-25T17:39:25Z</dcterms:modified>
</cp:coreProperties>
</file>