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0FA8-ADB8-45ED-B9CD-8FB2EF13C885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6680E-D1E7-4C56-AB8F-2565BE7A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7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9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506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78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8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939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093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317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962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51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07702" y="2130427"/>
            <a:ext cx="5376597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07702" y="4268688"/>
            <a:ext cx="3648405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34077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917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11472597" y="6364550"/>
            <a:ext cx="576064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90664"/>
            <a:ext cx="109728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72597" y="6381329"/>
            <a:ext cx="540544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27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831637" y="3861049"/>
            <a:ext cx="8635008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 smtClean="0"/>
              <a:t>Nadpis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83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70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06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0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4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2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9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3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37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2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5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8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E6BC-B47B-4A71-A212-0B1C00173001}" type="datetimeFigureOut">
              <a:rPr lang="en-US" smtClean="0"/>
              <a:t>25-Feb-20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7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5.wmf"/><Relationship Id="rId10" Type="http://schemas.openxmlformats.org/officeDocument/2006/relationships/image" Target="../media/image18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Transformace </a:t>
            </a:r>
            <a:r>
              <a:rPr lang="cs-CZ" dirty="0" smtClean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transformace</a:t>
            </a:r>
            <a:endParaRPr lang="cs-CZ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5266928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/>
              <a:t>arcsin (</a:t>
            </a:r>
            <a:r>
              <a:rPr lang="cs-CZ" sz="1800" b="1" i="1"/>
              <a:t>angular transformation</a:t>
            </a:r>
            <a:r>
              <a:rPr lang="cs-CZ" sz="1800" b="1"/>
              <a:t>)</a:t>
            </a:r>
          </a:p>
          <a:p>
            <a:r>
              <a:rPr lang="cs-CZ" sz="1800"/>
              <a:t>vhodná pro procentické hodnoty (a obecně podíly)</a:t>
            </a:r>
          </a:p>
          <a:p>
            <a:pPr marL="1976438" lvl="1" indent="-184150"/>
            <a:r>
              <a:rPr lang="cs-CZ" sz="1400"/>
              <a:t>použitelná pro hodnoty v intervalu </a:t>
            </a:r>
            <a:r>
              <a:rPr lang="en-US" sz="1400"/>
              <a:t>&lt;-1; 1&gt;</a:t>
            </a:r>
            <a:endParaRPr lang="cs-CZ" sz="1400"/>
          </a:p>
          <a:p>
            <a:pPr marL="1976438" lvl="1" indent="-184150"/>
            <a:r>
              <a:rPr lang="cs-CZ" sz="1400"/>
              <a:t>jemně roztahuje hodnoty blízké 0 a 1</a:t>
            </a:r>
          </a:p>
          <a:p>
            <a:pPr lvl="1"/>
            <a:endParaRPr lang="cs-CZ" sz="1400"/>
          </a:p>
          <a:p>
            <a:pPr>
              <a:buNone/>
            </a:pPr>
            <a:r>
              <a:rPr lang="cs-CZ" sz="1800" b="1"/>
              <a:t>Logit</a:t>
            </a:r>
          </a:p>
          <a:p>
            <a:r>
              <a:rPr lang="cs-CZ" sz="1800"/>
              <a:t>vhodná pro podíly stejně jako arcsin</a:t>
            </a:r>
          </a:p>
          <a:p>
            <a:pPr marL="1976438" lvl="1" indent="-184150"/>
            <a:r>
              <a:rPr lang="cs-CZ" sz="1400"/>
              <a:t>hodnoty od 0 do 1</a:t>
            </a:r>
          </a:p>
          <a:p>
            <a:pPr marL="1976438" lvl="1" indent="-184150"/>
            <a:r>
              <a:rPr lang="cs-CZ" sz="1400"/>
              <a:t>roztahuje hodnoty blízké 0 a 1</a:t>
            </a:r>
          </a:p>
          <a:p>
            <a:pPr marL="1976438" lvl="1" indent="-184150"/>
            <a:endParaRPr lang="cs-CZ" sz="1400"/>
          </a:p>
          <a:p>
            <a:pPr>
              <a:buNone/>
            </a:pPr>
            <a:endParaRPr lang="cs-CZ" sz="1800" b="1"/>
          </a:p>
          <a:p>
            <a:pPr>
              <a:buNone/>
            </a:pPr>
            <a:r>
              <a:rPr lang="en-US" sz="1800" b="1"/>
              <a:t>Reciprok</a:t>
            </a:r>
            <a:r>
              <a:rPr lang="cs-CZ" sz="1800" b="1"/>
              <a:t>á transformace (</a:t>
            </a:r>
            <a:r>
              <a:rPr lang="cs-CZ" sz="1800" b="1" i="1"/>
              <a:t>reciprocal transformation</a:t>
            </a:r>
            <a:r>
              <a:rPr lang="cs-CZ" sz="1800" b="1"/>
              <a:t>)</a:t>
            </a:r>
          </a:p>
          <a:p>
            <a:r>
              <a:rPr lang="cs-CZ" sz="1800"/>
              <a:t>vhodná pro poměry (například výška/hmotnost, počet dětí v populaci na počet žen atd.)</a:t>
            </a:r>
            <a:endParaRPr lang="en-US" sz="1800"/>
          </a:p>
          <a:p>
            <a:pPr marL="1976438" lvl="1" indent="-184150"/>
            <a:r>
              <a:rPr lang="en-US" sz="1400"/>
              <a:t>roztahuje hodnoty bl</a:t>
            </a:r>
            <a:r>
              <a:rPr lang="cs-CZ" sz="1400"/>
              <a:t>ízké</a:t>
            </a:r>
            <a:r>
              <a:rPr lang="en-US" sz="1400"/>
              <a:t> nule</a:t>
            </a:r>
            <a:endParaRPr lang="cs-CZ" sz="1400"/>
          </a:p>
          <a:p>
            <a:pPr marL="1976438" lvl="1" indent="-184150"/>
            <a:r>
              <a:rPr lang="cs-CZ" sz="1400"/>
              <a:t>otáčí interpretaci</a:t>
            </a:r>
          </a:p>
          <a:p>
            <a:pPr>
              <a:buNone/>
            </a:pPr>
            <a:endParaRPr lang="cs-CZ" sz="1800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063552" y="1844824"/>
          <a:ext cx="1656184" cy="375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ovnice" r:id="rId4" imgW="952087" imgH="215806" progId="Equation.3">
                  <p:embed/>
                </p:oleObj>
              </mc:Choice>
              <mc:Fallback>
                <p:oleObj name="Rovnice" r:id="rId4" imgW="952087" imgH="215806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2" y="1844824"/>
                        <a:ext cx="1656184" cy="375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07568" y="3212976"/>
          <a:ext cx="150654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6" imgW="1002865" imgH="431613" progId="Equation.3">
                  <p:embed/>
                </p:oleObj>
              </mc:Choice>
              <mc:Fallback>
                <p:oleObj name="Rovnice" r:id="rId6" imgW="1002865" imgH="431613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3212976"/>
                        <a:ext cx="150654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351585" y="5229200"/>
          <a:ext cx="70840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8" imgW="482391" imgH="393529" progId="Equation.3">
                  <p:embed/>
                </p:oleObj>
              </mc:Choice>
              <mc:Fallback>
                <p:oleObj name="Rovnice" r:id="rId8" imgW="482391" imgH="393529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5" y="5229200"/>
                        <a:ext cx="70840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04112" y="260648"/>
            <a:ext cx="272415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05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Transformace – co to je?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223224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matematická funkce použitá na všechny původní hodnoty:</a:t>
            </a:r>
          </a:p>
          <a:p>
            <a:pPr>
              <a:buNone/>
            </a:pPr>
            <a:r>
              <a:rPr lang="cs-CZ" dirty="0" smtClean="0"/>
              <a:t>		Y* </a:t>
            </a:r>
            <a:r>
              <a:rPr lang="en-US" dirty="0" smtClean="0"/>
              <a:t>= </a:t>
            </a:r>
            <a:r>
              <a:rPr lang="en-US" i="1" dirty="0" smtClean="0"/>
              <a:t>f</a:t>
            </a:r>
            <a:r>
              <a:rPr lang="en-US" dirty="0" smtClean="0"/>
              <a:t>(Y)</a:t>
            </a:r>
          </a:p>
          <a:p>
            <a:pPr lvl="1"/>
            <a:r>
              <a:rPr lang="en-US" i="1" dirty="0" smtClean="0"/>
              <a:t>f</a:t>
            </a:r>
            <a:r>
              <a:rPr lang="en-US" dirty="0" smtClean="0"/>
              <a:t>() – </a:t>
            </a:r>
            <a:r>
              <a:rPr lang="cs-CZ" dirty="0" smtClean="0"/>
              <a:t>kontinuální, </a:t>
            </a:r>
            <a:r>
              <a:rPr lang="cs-CZ" dirty="0" err="1" smtClean="0"/>
              <a:t>monotónická</a:t>
            </a:r>
            <a:r>
              <a:rPr lang="cs-CZ" dirty="0" smtClean="0"/>
              <a:t>, </a:t>
            </a:r>
            <a:r>
              <a:rPr lang="en-US" dirty="0" smtClean="0"/>
              <a:t>v</a:t>
            </a:r>
            <a:r>
              <a:rPr lang="cs-CZ" dirty="0" err="1" smtClean="0"/>
              <a:t>ětšinou</a:t>
            </a:r>
            <a:r>
              <a:rPr lang="cs-CZ" dirty="0" smtClean="0"/>
              <a:t> jednoduchá funkce</a:t>
            </a:r>
          </a:p>
          <a:p>
            <a:r>
              <a:rPr lang="cs-CZ" dirty="0" smtClean="0"/>
              <a:t>nemění pořadí hodnot</a:t>
            </a:r>
          </a:p>
          <a:p>
            <a:r>
              <a:rPr lang="cs-CZ" dirty="0"/>
              <a:t>pořadí hodnot zůstane zachováno (transformace nemá vliv na </a:t>
            </a:r>
            <a:r>
              <a:rPr lang="cs-CZ" dirty="0" err="1"/>
              <a:t>neparametrické</a:t>
            </a:r>
            <a:r>
              <a:rPr lang="cs-CZ" dirty="0"/>
              <a:t> testy)</a:t>
            </a:r>
            <a:endParaRPr lang="en-US" dirty="0"/>
          </a:p>
          <a:p>
            <a:r>
              <a:rPr lang="cs-CZ" dirty="0" smtClean="0"/>
              <a:t>mění relativní rozestupy mezi hodnotami a tudíž i varianci a tvar rozložení</a:t>
            </a:r>
          </a:p>
          <a:p>
            <a:r>
              <a:rPr lang="en-US" dirty="0" smtClean="0"/>
              <a:t>nap</a:t>
            </a:r>
            <a:r>
              <a:rPr lang="cs-CZ" dirty="0" smtClean="0"/>
              <a:t>ř. odmocnina, logaritmus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2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5" y="4077073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258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Transformace –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2"/>
            <a:ext cx="8229600" cy="2304255"/>
          </a:xfrm>
        </p:spPr>
        <p:txBody>
          <a:bodyPr>
            <a:normAutofit fontScale="70000" lnSpcReduction="20000"/>
          </a:bodyPr>
          <a:lstStyle/>
          <a:p>
            <a:r>
              <a:rPr lang="cs-CZ" smtClean="0"/>
              <a:t>„vyžaduje to statistika“</a:t>
            </a:r>
          </a:p>
          <a:p>
            <a:pPr lvl="1"/>
            <a:r>
              <a:rPr lang="cs-CZ" smtClean="0"/>
              <a:t>nenormálně rozložená data</a:t>
            </a:r>
          </a:p>
          <a:p>
            <a:pPr lvl="1"/>
            <a:r>
              <a:rPr lang="cs-CZ" smtClean="0"/>
              <a:t>heterogenní variance (heteroscedasticity)</a:t>
            </a:r>
          </a:p>
          <a:p>
            <a:pPr lvl="1"/>
            <a:r>
              <a:rPr lang="cs-CZ" smtClean="0"/>
              <a:t>ne vždy zcela objektivní, ale v literatuře běžný důvod</a:t>
            </a:r>
          </a:p>
          <a:p>
            <a:pPr lvl="2"/>
            <a:r>
              <a:rPr lang="en-US" smtClean="0"/>
              <a:t>n</a:t>
            </a:r>
            <a:r>
              <a:rPr lang="cs-CZ" smtClean="0"/>
              <a:t>ěkteré testy jsou platné jen při splnění předpokladů, že </a:t>
            </a:r>
            <a:r>
              <a:rPr lang="cs-CZ" u="sng" smtClean="0"/>
              <a:t>residua</a:t>
            </a:r>
            <a:r>
              <a:rPr lang="cs-CZ" smtClean="0"/>
              <a:t> jsou normálně rozložena a mají homogenní varianci (variance nezávisí na průměru) </a:t>
            </a:r>
          </a:p>
          <a:p>
            <a:r>
              <a:rPr lang="cs-CZ" smtClean="0"/>
              <a:t>přítomnost </a:t>
            </a:r>
            <a:r>
              <a:rPr lang="cs-CZ" dirty="0" smtClean="0"/>
              <a:t>odlehlých hodnot</a:t>
            </a:r>
            <a:endParaRPr lang="cs-CZ" dirty="0"/>
          </a:p>
          <a:p>
            <a:r>
              <a:rPr lang="cs-CZ" smtClean="0"/>
              <a:t>linearizace </a:t>
            </a:r>
            <a:r>
              <a:rPr lang="cs-CZ" dirty="0" smtClean="0"/>
              <a:t>vztahů</a:t>
            </a:r>
          </a:p>
          <a:p>
            <a:pPr lvl="1"/>
            <a:r>
              <a:rPr lang="cs-CZ" dirty="0" smtClean="0"/>
              <a:t>lineární vztahy se lépe modelují a interpretují</a:t>
            </a:r>
          </a:p>
          <a:p>
            <a:r>
              <a:rPr lang="cs-CZ" dirty="0" smtClean="0"/>
              <a:t>škála měření je arbitrární a nemusí odpovídat ekologickému významu proměnné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10" y="3743204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7" y="3753376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09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Normalita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mnohé testy hypotéz platné jen při splnění některých předpokladů</a:t>
            </a:r>
          </a:p>
          <a:p>
            <a:r>
              <a:rPr lang="cs-CZ" dirty="0" smtClean="0"/>
              <a:t>jeden z nich je normalita rozložení </a:t>
            </a:r>
            <a:r>
              <a:rPr lang="cs-CZ" b="1" dirty="0" smtClean="0"/>
              <a:t>residuí</a:t>
            </a:r>
          </a:p>
          <a:p>
            <a:r>
              <a:rPr lang="cs-CZ" dirty="0" smtClean="0"/>
              <a:t>mylné a bezdůvodné testování normality prediktorů</a:t>
            </a:r>
          </a:p>
          <a:p>
            <a:r>
              <a:rPr lang="cs-CZ" dirty="0" smtClean="0"/>
              <a:t>ideální prediktor má rozložení</a:t>
            </a:r>
            <a:r>
              <a:rPr lang="en-US" dirty="0"/>
              <a:t>:</a:t>
            </a:r>
            <a:endParaRPr lang="cs-CZ" dirty="0" smtClean="0"/>
          </a:p>
          <a:p>
            <a:pPr lvl="1"/>
            <a:r>
              <a:rPr lang="cs-CZ" dirty="0" smtClean="0"/>
              <a:t>četnost měření se nemění podél gradientu prediktoru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7568" y="4156819"/>
            <a:ext cx="3168352" cy="220794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23992" y="4156819"/>
            <a:ext cx="3120016" cy="21883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040217" y="6404326"/>
            <a:ext cx="1328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err="1">
                <a:solidFill>
                  <a:prstClr val="black"/>
                </a:solidFill>
                <a:latin typeface="Calibri"/>
              </a:rPr>
              <a:t>Zuur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 et al. 2007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94064" y="3092772"/>
            <a:ext cx="1414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366092"/>
                </a:solidFill>
                <a:latin typeface="Calibri"/>
              </a:rPr>
              <a:t>uniformní</a:t>
            </a:r>
          </a:p>
        </p:txBody>
      </p:sp>
    </p:spTree>
    <p:extLst>
      <p:ext uri="{BB962C8B-B14F-4D97-AF65-F5344CB8AC3E}">
        <p14:creationId xmlns:p14="http://schemas.microsoft.com/office/powerpoint/2010/main" val="123958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Residua lineárního modelu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7649" y="1340769"/>
            <a:ext cx="6091981" cy="545582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653720" y="2275450"/>
            <a:ext cx="1466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366092"/>
                </a:solidFill>
                <a:latin typeface="Calibri"/>
              </a:rPr>
              <a:t>Fitované</a:t>
            </a:r>
            <a:r>
              <a:rPr lang="cs-CZ" sz="1400" dirty="0">
                <a:solidFill>
                  <a:srgbClr val="366092"/>
                </a:solidFill>
                <a:latin typeface="Calibri"/>
              </a:rPr>
              <a:t> hodnoty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11824" y="4077073"/>
            <a:ext cx="90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Residuum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5672" y="285293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Průměr vysvětlované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73639" y="5229201"/>
            <a:ext cx="1686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Pozorované hodnoty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5375921" y="4222570"/>
            <a:ext cx="334863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2" idx="0"/>
          </p:cNvCxnSpPr>
          <p:nvPr/>
        </p:nvCxnSpPr>
        <p:spPr>
          <a:xfrm flipH="1" flipV="1">
            <a:off x="6165158" y="4797152"/>
            <a:ext cx="651725" cy="43204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5231904" y="2583226"/>
            <a:ext cx="864096" cy="485734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0"/>
          </p:cNvCxnSpPr>
          <p:nvPr/>
        </p:nvCxnSpPr>
        <p:spPr>
          <a:xfrm flipV="1">
            <a:off x="6816882" y="4365104"/>
            <a:ext cx="303586" cy="86409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2" idx="0"/>
          </p:cNvCxnSpPr>
          <p:nvPr/>
        </p:nvCxnSpPr>
        <p:spPr>
          <a:xfrm flipV="1">
            <a:off x="6816883" y="4951042"/>
            <a:ext cx="955311" cy="27815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735962" y="2583226"/>
            <a:ext cx="360039" cy="77376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096001" y="2583226"/>
            <a:ext cx="26581" cy="98979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7"/>
            <a:ext cx="8229600" cy="490065"/>
          </a:xfrm>
        </p:spPr>
        <p:txBody>
          <a:bodyPr/>
          <a:lstStyle/>
          <a:p>
            <a:r>
              <a:rPr lang="cs-CZ" smtClean="0"/>
              <a:t>Transformace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017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5641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454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transformace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1224135"/>
          </a:xfrm>
        </p:spPr>
        <p:txBody>
          <a:bodyPr>
            <a:normAutofit fontScale="92500" lnSpcReduction="10000"/>
          </a:bodyPr>
          <a:lstStyle/>
          <a:p>
            <a:r>
              <a:rPr lang="cs-CZ" smtClean="0"/>
              <a:t>tvar rozložení (sešikmenost – </a:t>
            </a:r>
            <a:r>
              <a:rPr lang="cs-CZ" i="1" smtClean="0"/>
              <a:t>skeweness</a:t>
            </a:r>
            <a:r>
              <a:rPr lang="cs-CZ" smtClean="0"/>
              <a:t>)</a:t>
            </a:r>
          </a:p>
          <a:p>
            <a:r>
              <a:rPr lang="cs-CZ" smtClean="0"/>
              <a:t>vztah proměnných</a:t>
            </a:r>
          </a:p>
          <a:p>
            <a:r>
              <a:rPr lang="cs-CZ" smtClean="0"/>
              <a:t>rozsah hodnot (zahrnují nulu nebo negativní hodnoty?)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9" y="2924945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2495600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Negativně (doleva)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left-skewed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43872" y="5445224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>
                <a:solidFill>
                  <a:srgbClr val="366092"/>
                </a:solidFill>
                <a:latin typeface="Calibri"/>
              </a:rPr>
              <a:t>Symetrické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64152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pozitivně (doprava)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right-skewed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Časté transformace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1018" y="1124744"/>
            <a:ext cx="5145406" cy="573325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Logaritmická transformace (</a:t>
            </a:r>
            <a:r>
              <a:rPr lang="cs-CZ" b="1" i="1" dirty="0" smtClean="0"/>
              <a:t>log </a:t>
            </a:r>
            <a:r>
              <a:rPr lang="cs-CZ" b="1" i="1" dirty="0" err="1" smtClean="0"/>
              <a:t>transformation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pro data s výrazně pozitivně (doprava) šikmou distribucí (</a:t>
            </a:r>
            <a:r>
              <a:rPr lang="cs-CZ" i="1" dirty="0" err="1" smtClean="0"/>
              <a:t>right</a:t>
            </a:r>
            <a:r>
              <a:rPr lang="cs-CZ" i="1" dirty="0" smtClean="0"/>
              <a:t> </a:t>
            </a:r>
            <a:r>
              <a:rPr lang="cs-CZ" i="1" dirty="0" err="1" smtClean="0"/>
              <a:t>skewed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Variabilita</a:t>
            </a:r>
            <a:r>
              <a:rPr lang="en-US" dirty="0" smtClean="0"/>
              <a:t> </a:t>
            </a:r>
            <a:r>
              <a:rPr lang="en-US" dirty="0" err="1" smtClean="0"/>
              <a:t>roste</a:t>
            </a:r>
            <a:r>
              <a:rPr lang="en-US" dirty="0" smtClean="0"/>
              <a:t> s </a:t>
            </a:r>
            <a:r>
              <a:rPr lang="en-US" dirty="0" err="1" smtClean="0"/>
              <a:t>hodnotami</a:t>
            </a:r>
            <a:r>
              <a:rPr lang="cs-CZ" dirty="0"/>
              <a:t> </a:t>
            </a:r>
            <a:r>
              <a:rPr lang="cs-CZ" dirty="0" smtClean="0"/>
              <a:t>závislé proměnné</a:t>
            </a:r>
          </a:p>
          <a:p>
            <a:pPr lvl="1"/>
            <a:r>
              <a:rPr lang="cs-CZ" dirty="0" err="1" smtClean="0"/>
              <a:t>lognormální</a:t>
            </a:r>
            <a:r>
              <a:rPr lang="cs-CZ" dirty="0" smtClean="0"/>
              <a:t> rozložení – běžné v ekologii</a:t>
            </a:r>
          </a:p>
          <a:p>
            <a:pPr lvl="2"/>
            <a:r>
              <a:rPr lang="cs-CZ" dirty="0" smtClean="0"/>
              <a:t>násobením sady nezávislých faktorů získáme </a:t>
            </a:r>
            <a:r>
              <a:rPr lang="cs-CZ" dirty="0" err="1" smtClean="0"/>
              <a:t>lognormálně</a:t>
            </a:r>
            <a:r>
              <a:rPr lang="cs-CZ" dirty="0" smtClean="0"/>
              <a:t> rozloženou proměnnou</a:t>
            </a:r>
          </a:p>
          <a:p>
            <a:pPr lvl="1"/>
            <a:endParaRPr lang="en-US" dirty="0" smtClean="0"/>
          </a:p>
          <a:p>
            <a:pPr marL="0" indent="0"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err="1" smtClean="0"/>
              <a:t>na</a:t>
            </a:r>
            <a:r>
              <a:rPr lang="en-US" dirty="0" smtClean="0"/>
              <a:t> z</a:t>
            </a:r>
            <a:r>
              <a:rPr lang="cs-CZ" dirty="0" err="1" smtClean="0"/>
              <a:t>ákladě</a:t>
            </a:r>
            <a:r>
              <a:rPr lang="cs-CZ" dirty="0" smtClean="0"/>
              <a:t> logaritmu nezáleží (10, 2, </a:t>
            </a:r>
            <a:r>
              <a:rPr lang="cs-CZ" i="1" dirty="0" smtClean="0"/>
              <a:t>e</a:t>
            </a:r>
            <a:r>
              <a:rPr lang="cs-CZ" dirty="0" smtClean="0"/>
              <a:t>)</a:t>
            </a:r>
          </a:p>
          <a:p>
            <a:pPr lvl="2">
              <a:defRPr/>
            </a:pPr>
            <a:r>
              <a:rPr lang="cs-CZ" dirty="0" smtClean="0"/>
              <a:t>Ale je třeba používat konzistentně</a:t>
            </a:r>
          </a:p>
          <a:p>
            <a:pPr lvl="2">
              <a:defRPr/>
            </a:pPr>
            <a:r>
              <a:rPr lang="cs-CZ" dirty="0" smtClean="0"/>
              <a:t>Pozor na </a:t>
            </a:r>
            <a:r>
              <a:rPr lang="cs-CZ" dirty="0" err="1" smtClean="0"/>
              <a:t>zrkatky</a:t>
            </a:r>
            <a:r>
              <a:rPr lang="cs-CZ" dirty="0" smtClean="0"/>
              <a:t> </a:t>
            </a:r>
            <a:r>
              <a:rPr lang="cs-CZ" dirty="0" err="1" smtClean="0"/>
              <a:t>ln</a:t>
            </a:r>
            <a:r>
              <a:rPr lang="cs-CZ" dirty="0" smtClean="0"/>
              <a:t>/log vs. log/log</a:t>
            </a:r>
            <a:r>
              <a:rPr lang="cs-CZ" baseline="-25000" dirty="0" smtClean="0"/>
              <a:t>10</a:t>
            </a:r>
            <a:r>
              <a:rPr lang="cs-CZ" dirty="0" smtClean="0"/>
              <a:t> v češtině a angličtině</a:t>
            </a:r>
          </a:p>
          <a:p>
            <a:pPr lvl="1">
              <a:defRPr/>
            </a:pPr>
            <a:r>
              <a:rPr lang="cs-CZ" dirty="0" smtClean="0"/>
              <a:t>konstanta </a:t>
            </a:r>
            <a:r>
              <a:rPr lang="cs-CZ" b="1" i="1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&gt; 1 </a:t>
            </a:r>
            <a:r>
              <a:rPr lang="cs-CZ" dirty="0" smtClean="0"/>
              <a:t>zabrání negativním hodnotám, pokud proměnná </a:t>
            </a:r>
            <a:r>
              <a:rPr lang="en-US" i="1" dirty="0" smtClean="0"/>
              <a:t>Y </a:t>
            </a:r>
            <a:r>
              <a:rPr lang="cs-CZ" dirty="0" smtClean="0"/>
              <a:t>obsahuje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cs-CZ" dirty="0" smtClean="0"/>
              <a:t>z intervalu </a:t>
            </a:r>
            <a:r>
              <a:rPr lang="en-US" dirty="0" smtClean="0"/>
              <a:t>&lt;0;1&gt;</a:t>
            </a:r>
          </a:p>
          <a:p>
            <a:pPr lvl="1">
              <a:defRPr/>
            </a:pPr>
            <a:r>
              <a:rPr lang="cs-CZ" dirty="0" smtClean="0"/>
              <a:t>pokud proměnná obsahuje nuly</a:t>
            </a:r>
            <a:r>
              <a:rPr lang="en-US" dirty="0" smtClean="0"/>
              <a:t> (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cs-CZ" dirty="0" smtClean="0"/>
              <a:t>negativní hodnoty</a:t>
            </a:r>
            <a:r>
              <a:rPr lang="en-US" dirty="0" smtClean="0"/>
              <a:t>)</a:t>
            </a:r>
            <a:r>
              <a:rPr lang="cs-CZ" dirty="0" smtClean="0"/>
              <a:t>, musíme přičíst </a:t>
            </a:r>
            <a:r>
              <a:rPr lang="en-US" dirty="0" err="1" smtClean="0"/>
              <a:t>konstant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en-US" b="1" i="1" dirty="0" smtClean="0"/>
              <a:t>c</a:t>
            </a:r>
            <a:endParaRPr lang="cs-CZ" b="1" i="1" dirty="0" smtClean="0"/>
          </a:p>
          <a:p>
            <a:pPr lvl="1">
              <a:defRPr/>
            </a:pPr>
            <a:r>
              <a:rPr lang="cs-CZ" b="1" i="1" dirty="0" smtClean="0"/>
              <a:t>c</a:t>
            </a:r>
            <a:r>
              <a:rPr lang="cs-CZ" dirty="0" smtClean="0"/>
              <a:t> by měla být stejného řádu jako měřené hodnoty  (např. 0,01 při hodnotách od 0,00 do 0,09), u abundancí to odpovídá 1</a:t>
            </a:r>
          </a:p>
          <a:p>
            <a:pPr lvl="1">
              <a:defRPr/>
            </a:pPr>
            <a:r>
              <a:rPr lang="en-US" dirty="0" err="1" smtClean="0"/>
              <a:t>konstanta</a:t>
            </a:r>
            <a:r>
              <a:rPr lang="en-US" dirty="0" smtClean="0"/>
              <a:t> </a:t>
            </a:r>
            <a:r>
              <a:rPr lang="cs-CZ" b="1" i="1" dirty="0" smtClean="0"/>
              <a:t>c</a:t>
            </a:r>
            <a:r>
              <a:rPr lang="cs-CZ" dirty="0" smtClean="0"/>
              <a:t> </a:t>
            </a:r>
            <a:r>
              <a:rPr lang="en-US" dirty="0" smtClean="0"/>
              <a:t>m</a:t>
            </a:r>
            <a:r>
              <a:rPr lang="cs-CZ" dirty="0" smtClean="0"/>
              <a:t>á  vliv na výsledné rozložení hodnot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4006" y="764704"/>
            <a:ext cx="370399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blipFill>
                <a:blip r:embed="rId4"/>
                <a:stretch>
                  <a:fillRect l="-2370" t="-4348" r="-4739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blipFill>
                <a:blip r:embed="rId5"/>
                <a:stretch>
                  <a:fillRect l="-2147" t="-4348" r="-3681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577090" y="299695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Calibri"/>
              </a:rPr>
              <a:t>nebo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7"/>
              <p:cNvSpPr txBox="1"/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𝑖𝑗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aseline="-25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fName>
                        <m:e>
                          <m:d>
                            <m:dPr>
                              <m:ctrlP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baseline="-25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𝑖𝑗</m:t>
                    </m:r>
                    <m:r>
                      <a:rPr lang="en-US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=0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blipFill>
                <a:blip r:embed="rId6"/>
                <a:stretch>
                  <a:fillRect l="-1515" t="-2198" r="-151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00642" y="3602389"/>
            <a:ext cx="971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0</a:t>
            </a:r>
          </a:p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= 0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23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Odmocninová a mocninová transformace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2"/>
            <a:ext cx="5770984" cy="41044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Odmocnina (</a:t>
            </a:r>
            <a:r>
              <a:rPr lang="cs-CZ" b="1" i="1" dirty="0" smtClean="0"/>
              <a:t>square </a:t>
            </a:r>
            <a:r>
              <a:rPr lang="cs-CZ" b="1" i="1" dirty="0" err="1" smtClean="0"/>
              <a:t>root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na doprava sešikmené rozložení</a:t>
            </a:r>
          </a:p>
          <a:p>
            <a:r>
              <a:rPr lang="cs-CZ" dirty="0" smtClean="0"/>
              <a:t>slabší efekt než logaritmus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pokud jsou v datech nuly, je někdy vhodné přidat konstantu </a:t>
            </a:r>
            <a:r>
              <a:rPr lang="cs-CZ" i="1" dirty="0" smtClean="0"/>
              <a:t>c</a:t>
            </a:r>
          </a:p>
          <a:p>
            <a:pPr lvl="1"/>
            <a:r>
              <a:rPr lang="cs-CZ" i="1" dirty="0" smtClean="0"/>
              <a:t>c </a:t>
            </a:r>
            <a:r>
              <a:rPr lang="cs-CZ" dirty="0" smtClean="0"/>
              <a:t>např. </a:t>
            </a:r>
            <a:r>
              <a:rPr lang="cs-CZ" i="1" dirty="0" smtClean="0"/>
              <a:t> </a:t>
            </a:r>
            <a:r>
              <a:rPr lang="cs-CZ" dirty="0" smtClean="0"/>
              <a:t>0,5 (</a:t>
            </a:r>
            <a:r>
              <a:rPr lang="cs-CZ" dirty="0" err="1" smtClean="0"/>
              <a:t>Sokal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Rohlf</a:t>
            </a:r>
            <a:r>
              <a:rPr lang="cs-CZ" dirty="0" smtClean="0"/>
              <a:t>, 1995) nebo 3/8 (0,375) (</a:t>
            </a:r>
            <a:r>
              <a:rPr lang="cs-CZ" dirty="0" err="1" smtClean="0"/>
              <a:t>Anscombe</a:t>
            </a:r>
            <a:r>
              <a:rPr lang="cs-CZ" dirty="0" smtClean="0"/>
              <a:t> 1948)</a:t>
            </a:r>
          </a:p>
          <a:p>
            <a:endParaRPr lang="cs-CZ" dirty="0" smtClean="0"/>
          </a:p>
          <a:p>
            <a:r>
              <a:rPr lang="cs-CZ" dirty="0" smtClean="0"/>
              <a:t>třetí a vyšší odmocnina je účinnější na více zešikmená data (čtvrtá odmocnina se používá pro abundance druhů s mnoha nulami a několika vysokými hodnotami)</a:t>
            </a:r>
          </a:p>
          <a:p>
            <a:r>
              <a:rPr lang="cs-CZ" dirty="0" smtClean="0"/>
              <a:t>vysoká odmocnina se blíží logaritmu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Mocninná transformace (</a:t>
            </a:r>
            <a:r>
              <a:rPr lang="cs-CZ" b="1" i="1" dirty="0" err="1" smtClean="0"/>
              <a:t>power</a:t>
            </a:r>
            <a:r>
              <a:rPr lang="cs-CZ" b="1" i="1" dirty="0" smtClean="0"/>
              <a:t> </a:t>
            </a:r>
            <a:r>
              <a:rPr lang="cs-CZ" b="1" i="1" dirty="0" err="1" smtClean="0"/>
              <a:t>transformation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vhodná pro data negativně (doleva) sešikmená (</a:t>
            </a:r>
            <a:r>
              <a:rPr lang="cs-CZ" i="1" dirty="0" err="1" smtClean="0"/>
              <a:t>left</a:t>
            </a:r>
            <a:r>
              <a:rPr lang="cs-CZ" i="1" dirty="0" smtClean="0"/>
              <a:t> </a:t>
            </a:r>
            <a:r>
              <a:rPr lang="cs-CZ" i="1" dirty="0" err="1" smtClean="0"/>
              <a:t>skewed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2273449" y="1988840"/>
          <a:ext cx="130968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4" imgW="875920" imgH="304668" progId="Equation.3">
                  <p:embed/>
                </p:oleObj>
              </mc:Choice>
              <mc:Fallback>
                <p:oleObj name="Rovnice" r:id="rId4" imgW="875920" imgH="304668" progId="Equation.3">
                  <p:embed/>
                  <p:pic>
                    <p:nvPicPr>
                      <p:cNvPr id="51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449" y="1988840"/>
                        <a:ext cx="130968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793730" y="1988841"/>
          <a:ext cx="22383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6" imgW="1497950" imgH="342751" progId="Equation.3">
                  <p:embed/>
                </p:oleObj>
              </mc:Choice>
              <mc:Fallback>
                <p:oleObj name="Rovnice" r:id="rId6" imgW="1497950" imgH="342751" progId="Equation.3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730" y="1988841"/>
                        <a:ext cx="223837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85618" y="2172179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prstClr val="black"/>
                </a:solidFill>
                <a:latin typeface="Calibri"/>
              </a:rPr>
              <a:t>p</a:t>
            </a:r>
            <a:r>
              <a:rPr lang="cs-CZ" sz="1400">
                <a:solidFill>
                  <a:prstClr val="black"/>
                </a:solidFill>
                <a:latin typeface="Calibri"/>
              </a:rPr>
              <a:t>řípadně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5397" y="188641"/>
            <a:ext cx="2618467" cy="640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007769" y="5157193"/>
          <a:ext cx="7397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9" imgW="495085" imgH="190417" progId="Equation.3">
                  <p:embed/>
                </p:oleObj>
              </mc:Choice>
              <mc:Fallback>
                <p:oleObj name="Rovnice" r:id="rId9" imgW="495085" imgH="190417" progId="Equation.3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9" y="5157193"/>
                        <a:ext cx="7397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9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552</Words>
  <Application>Microsoft Office PowerPoint</Application>
  <PresentationFormat>Širokoúhlá obrazovka</PresentationFormat>
  <Paragraphs>117</Paragraphs>
  <Slides>10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Courier New</vt:lpstr>
      <vt:lpstr>Motiv Office</vt:lpstr>
      <vt:lpstr>Motiv sady Office</vt:lpstr>
      <vt:lpstr>Rovnice</vt:lpstr>
      <vt:lpstr>Transformace dat</vt:lpstr>
      <vt:lpstr>Transformace – co to je?</vt:lpstr>
      <vt:lpstr>Transformace – proč?</vt:lpstr>
      <vt:lpstr>Normalita dat</vt:lpstr>
      <vt:lpstr>Residua lineárního modelu</vt:lpstr>
      <vt:lpstr>Transformace</vt:lpstr>
      <vt:lpstr>Výběr transformace</vt:lpstr>
      <vt:lpstr>Časté transformace</vt:lpstr>
      <vt:lpstr>Odmocninová a mocninová transformace</vt:lpstr>
      <vt:lpstr>Další transformace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Transfotmace dat</dc:title>
  <dc:creator>Jakub Tesitel</dc:creator>
  <cp:lastModifiedBy>Jakub Tesitel</cp:lastModifiedBy>
  <cp:revision>3</cp:revision>
  <dcterms:created xsi:type="dcterms:W3CDTF">2020-02-25T09:49:01Z</dcterms:created>
  <dcterms:modified xsi:type="dcterms:W3CDTF">2020-02-25T17:23:46Z</dcterms:modified>
</cp:coreProperties>
</file>