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20" r:id="rId2"/>
    <p:sldId id="323" r:id="rId3"/>
    <p:sldId id="324" r:id="rId4"/>
    <p:sldId id="325" r:id="rId5"/>
    <p:sldId id="326" r:id="rId6"/>
    <p:sldId id="327" r:id="rId7"/>
    <p:sldId id="328" r:id="rId8"/>
    <p:sldId id="341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9" r:id="rId19"/>
    <p:sldId id="340" r:id="rId20"/>
    <p:sldId id="343" r:id="rId21"/>
    <p:sldId id="34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03.03.2020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0280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098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325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9372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260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453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3344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44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3917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8907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675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524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44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420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277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078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66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159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43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 smtClean="0"/>
              <a:t>Nadpis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03.03.2020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03.03.2020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03.03.2020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03.03.2020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03.03.2020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2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1.wmf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Ekologická nepodobnost</a:t>
            </a:r>
            <a:br>
              <a:rPr lang="cs-CZ" dirty="0" smtClean="0"/>
            </a:br>
            <a:r>
              <a:rPr lang="cs-CZ" i="1" dirty="0" smtClean="0"/>
              <a:t>(</a:t>
            </a:r>
            <a:r>
              <a:rPr lang="cs-CZ" i="1" dirty="0" err="1" smtClean="0"/>
              <a:t>Ecological</a:t>
            </a:r>
            <a:r>
              <a:rPr lang="cs-CZ" i="1" dirty="0" smtClean="0"/>
              <a:t> </a:t>
            </a:r>
            <a:r>
              <a:rPr lang="cs-CZ" i="1" dirty="0" err="1" smtClean="0"/>
              <a:t>Dissimilarity</a:t>
            </a:r>
            <a:r>
              <a:rPr lang="cs-CZ" i="1" dirty="0" smtClean="0"/>
              <a:t>)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Problém dvojitých </a:t>
            </a:r>
            <a:r>
              <a:rPr lang="en-US" smtClean="0"/>
              <a:t>nep</a:t>
            </a:r>
            <a:r>
              <a:rPr lang="cs-CZ" smtClean="0"/>
              <a:t>řítomností </a:t>
            </a:r>
            <a:r>
              <a:rPr lang="cs-CZ" sz="2400" smtClean="0"/>
              <a:t>(</a:t>
            </a:r>
            <a:r>
              <a:rPr lang="cs-CZ" sz="2400" i="1" smtClean="0"/>
              <a:t>double-zero</a:t>
            </a:r>
            <a:r>
              <a:rPr lang="en-US" sz="2400" i="1" smtClean="0"/>
              <a:t>s</a:t>
            </a:r>
            <a:r>
              <a:rPr lang="cs-CZ" sz="2400" smtClean="0"/>
              <a:t>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60851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mtClean="0"/>
              <a:t>Skutečnost, že druh je přítomen zároveň v obou snímcích znamená, že:</a:t>
            </a:r>
          </a:p>
          <a:p>
            <a:r>
              <a:rPr lang="cs-CZ" sz="2200" smtClean="0"/>
              <a:t>vzorky leží uvnitř jeho ekologické niky</a:t>
            </a:r>
          </a:p>
          <a:p>
            <a:pPr lvl="1">
              <a:buBlip>
                <a:blip r:embed="rId3"/>
              </a:buBlip>
            </a:pPr>
            <a:r>
              <a:rPr lang="cs-CZ" sz="1600" smtClean="0"/>
              <a:t>lokality jsou si </a:t>
            </a:r>
            <a:r>
              <a:rPr lang="cs-CZ" sz="1600" b="1" smtClean="0"/>
              <a:t>podobné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Naproti tomu skutečnost, že druh chybí zároveň v obou snímcích, může znamenat, že:</a:t>
            </a:r>
          </a:p>
          <a:p>
            <a:r>
              <a:rPr lang="cs-CZ" sz="2200" smtClean="0"/>
              <a:t>vzorky leží mimo ekologickou niku druhu </a:t>
            </a:r>
          </a:p>
          <a:p>
            <a:pPr lvl="1"/>
            <a:r>
              <a:rPr lang="cs-CZ" smtClean="0"/>
              <a:t>nevíme ale, zda oba vzorky leží na stejné straně ekologického gradientu mimo niku druhu (a jsou si</a:t>
            </a:r>
            <a:r>
              <a:rPr lang="en-US" smtClean="0"/>
              <a:t> tedy</a:t>
            </a:r>
            <a:r>
              <a:rPr lang="cs-CZ" smtClean="0"/>
              <a:t> docela </a:t>
            </a:r>
            <a:r>
              <a:rPr lang="cs-CZ" b="1" smtClean="0"/>
              <a:t>podobné</a:t>
            </a:r>
            <a:r>
              <a:rPr lang="cs-CZ" smtClean="0"/>
              <a:t>) nebo na stranách opačných (a jsou pak </a:t>
            </a:r>
            <a:r>
              <a:rPr lang="cs-CZ" b="1" smtClean="0"/>
              <a:t>úplně odlišné</a:t>
            </a:r>
            <a:r>
              <a:rPr lang="cs-CZ" smtClean="0"/>
              <a:t>)</a:t>
            </a:r>
          </a:p>
          <a:p>
            <a:r>
              <a:rPr lang="cs-CZ" sz="2200" smtClean="0"/>
              <a:t>vzorky leží uvnitř ekologické niky druhy, ale druh se ve vzorku nevyskytuje, protože</a:t>
            </a:r>
          </a:p>
          <a:p>
            <a:pPr lvl="1"/>
            <a:r>
              <a:rPr lang="cs-CZ" smtClean="0"/>
              <a:t>se tam nedostal (</a:t>
            </a:r>
            <a:r>
              <a:rPr lang="cs-CZ" i="1" smtClean="0"/>
              <a:t>dispersal limitation</a:t>
            </a:r>
            <a:r>
              <a:rPr lang="cs-CZ" smtClean="0"/>
              <a:t>)</a:t>
            </a:r>
          </a:p>
          <a:p>
            <a:pPr lvl="1"/>
            <a:r>
              <a:rPr lang="cs-CZ" smtClean="0"/>
              <a:t>jsme ho přehlédli a nezaznamenali (</a:t>
            </a:r>
            <a:r>
              <a:rPr lang="cs-CZ" i="1" smtClean="0"/>
              <a:t>sampling bias</a:t>
            </a:r>
            <a:r>
              <a:rPr lang="cs-CZ" smtClean="0"/>
              <a:t>)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80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778097"/>
          </a:xfrm>
        </p:spPr>
        <p:txBody>
          <a:bodyPr/>
          <a:lstStyle/>
          <a:p>
            <a:r>
              <a:rPr lang="cs-CZ" smtClean="0"/>
              <a:t>Problém dvojitých </a:t>
            </a:r>
            <a:r>
              <a:rPr lang="en-US" smtClean="0"/>
              <a:t>nep</a:t>
            </a:r>
            <a:r>
              <a:rPr lang="cs-CZ" smtClean="0"/>
              <a:t>řítomností </a:t>
            </a:r>
            <a:r>
              <a:rPr lang="en-US" smtClean="0"/>
              <a:t/>
            </a:r>
            <a:br>
              <a:rPr lang="en-US" smtClean="0"/>
            </a:br>
            <a:r>
              <a:rPr lang="cs-CZ" sz="2400" smtClean="0"/>
              <a:t>(</a:t>
            </a:r>
            <a:r>
              <a:rPr lang="cs-CZ" sz="2400" i="1" smtClean="0"/>
              <a:t>double-zero problem</a:t>
            </a:r>
            <a:r>
              <a:rPr lang="cs-CZ" sz="2400" smtClean="0"/>
              <a:t>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7"/>
            <a:ext cx="7931224" cy="2376265"/>
          </a:xfrm>
        </p:spPr>
        <p:txBody>
          <a:bodyPr>
            <a:noAutofit/>
          </a:bodyPr>
          <a:lstStyle/>
          <a:p>
            <a:r>
              <a:rPr lang="en-US" sz="1800" smtClean="0"/>
              <a:t>vzorky</a:t>
            </a:r>
            <a:r>
              <a:rPr lang="cs-CZ" sz="1800" smtClean="0"/>
              <a:t> 1 až 3 jsou seřazeny podle vlhkosti stanoviště – </a:t>
            </a:r>
            <a:r>
              <a:rPr lang="en-US" sz="1800" smtClean="0"/>
              <a:t>vzorek</a:t>
            </a:r>
            <a:r>
              <a:rPr lang="cs-CZ" sz="1800" smtClean="0"/>
              <a:t> 1 je nejvlhčí, </a:t>
            </a:r>
            <a:r>
              <a:rPr lang="en-US" sz="1800" smtClean="0"/>
              <a:t>vzorek</a:t>
            </a:r>
            <a:r>
              <a:rPr lang="cs-CZ" sz="1800" smtClean="0"/>
              <a:t> 3 nejsušší</a:t>
            </a:r>
          </a:p>
          <a:p>
            <a:r>
              <a:rPr lang="en-US" sz="1800" smtClean="0"/>
              <a:t>vzorek</a:t>
            </a:r>
            <a:r>
              <a:rPr lang="cs-CZ" sz="1800" smtClean="0"/>
              <a:t> 1 a 3 neobsahují ani jeden mezický druh – </a:t>
            </a:r>
            <a:r>
              <a:rPr lang="en-US" sz="1800" smtClean="0"/>
              <a:t>vzorek</a:t>
            </a:r>
            <a:r>
              <a:rPr lang="cs-CZ" sz="1800" smtClean="0"/>
              <a:t> 1 je pro tyto druhy příliš vlhký, </a:t>
            </a:r>
            <a:r>
              <a:rPr lang="en-US" sz="1800" smtClean="0"/>
              <a:t>vzorek</a:t>
            </a:r>
            <a:r>
              <a:rPr lang="cs-CZ" sz="1800" smtClean="0"/>
              <a:t> 3 příliš suchý</a:t>
            </a:r>
          </a:p>
          <a:p>
            <a:r>
              <a:rPr lang="cs-CZ" sz="1800" b="1" smtClean="0"/>
              <a:t>symetrické indexy</a:t>
            </a:r>
            <a:r>
              <a:rPr lang="cs-CZ" sz="1800" smtClean="0"/>
              <a:t> podobnosti: dvojitá nepřítomnost mezických druhů bude zvyšovat podobnost </a:t>
            </a:r>
            <a:r>
              <a:rPr lang="en-US" sz="1800" smtClean="0"/>
              <a:t>vzork</a:t>
            </a:r>
            <a:r>
              <a:rPr lang="cs-CZ" sz="1800" smtClean="0"/>
              <a:t>ů 1 a 3</a:t>
            </a:r>
          </a:p>
          <a:p>
            <a:r>
              <a:rPr lang="cs-CZ" sz="1800" b="1" smtClean="0"/>
              <a:t>asymetrické indexy</a:t>
            </a:r>
            <a:r>
              <a:rPr lang="cs-CZ" sz="1800" smtClean="0"/>
              <a:t>: dvojité nepřítomnosti budou ignorovány</a:t>
            </a:r>
          </a:p>
          <a:p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11</a:t>
            </a:fld>
            <a:endParaRPr lang="cs-CZ"/>
          </a:p>
        </p:txBody>
      </p:sp>
      <p:graphicFrame>
        <p:nvGraphicFramePr>
          <p:cNvPr id="5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928720"/>
              </p:ext>
            </p:extLst>
          </p:nvPr>
        </p:nvGraphicFramePr>
        <p:xfrm>
          <a:off x="457200" y="1511033"/>
          <a:ext cx="7467745" cy="249403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15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9675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vlhkomilný druh 1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vlhkomilný druh 2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mezický</a:t>
                      </a:r>
                      <a:r>
                        <a:rPr lang="cs-CZ" sz="1800" baseline="0" dirty="0" smtClean="0"/>
                        <a:t> druh 1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mezický</a:t>
                      </a:r>
                      <a:r>
                        <a:rPr lang="cs-CZ" sz="1800" dirty="0" smtClean="0"/>
                        <a:t> druh 2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suchomilný</a:t>
                      </a:r>
                      <a:r>
                        <a:rPr lang="cs-CZ" sz="1800" baseline="0" dirty="0" smtClean="0"/>
                        <a:t> druh 1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suchomilný druh 2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64">
                <a:tc>
                  <a:txBody>
                    <a:bodyPr/>
                    <a:lstStyle/>
                    <a:p>
                      <a:pPr lvl="0"/>
                      <a:r>
                        <a:rPr lang="en-US" dirty="0" err="1" smtClean="0"/>
                        <a:t>vzorek</a:t>
                      </a:r>
                      <a:r>
                        <a:rPr lang="en-US" dirty="0" smtClean="0"/>
                        <a:t> </a:t>
                      </a:r>
                      <a:r>
                        <a:rPr lang="cs-CZ" baseline="0" dirty="0" smtClean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0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0</a:t>
                      </a:r>
                    </a:p>
                  </a:txBody>
                  <a:tcPr marL="89462" marR="894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64">
                <a:tc>
                  <a:txBody>
                    <a:bodyPr/>
                    <a:lstStyle/>
                    <a:p>
                      <a:pPr lvl="0"/>
                      <a:r>
                        <a:rPr lang="en-US" dirty="0" err="1" smtClean="0"/>
                        <a:t>vzorek</a:t>
                      </a:r>
                      <a:r>
                        <a:rPr lang="cs-CZ" dirty="0" smtClean="0"/>
                        <a:t> 2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0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0</a:t>
                      </a:r>
                    </a:p>
                  </a:txBody>
                  <a:tcPr marL="89462" marR="894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64">
                <a:tc>
                  <a:txBody>
                    <a:bodyPr/>
                    <a:lstStyle/>
                    <a:p>
                      <a:pPr lvl="0"/>
                      <a:r>
                        <a:rPr lang="en-US" dirty="0" err="1" smtClean="0"/>
                        <a:t>vzorek</a:t>
                      </a:r>
                      <a:r>
                        <a:rPr lang="cs-CZ" dirty="0" smtClean="0"/>
                        <a:t> 3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0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0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 smtClean="0"/>
                        <a:t>1</a:t>
                      </a:r>
                    </a:p>
                  </a:txBody>
                  <a:tcPr marL="89462" marR="8946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75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Indexy podobnosti pro </a:t>
            </a:r>
            <a:r>
              <a:rPr lang="cs-CZ" b="1" smtClean="0"/>
              <a:t>kvalitativní</a:t>
            </a:r>
            <a:r>
              <a:rPr lang="cs-CZ" smtClean="0"/>
              <a:t> data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Zástupný symbol pro obsah 22"/>
          <p:cNvSpPr>
            <a:spLocks noGrp="1"/>
          </p:cNvSpPr>
          <p:nvPr>
            <p:ph sz="quarter" idx="1"/>
          </p:nvPr>
        </p:nvSpPr>
        <p:spPr>
          <a:xfrm>
            <a:off x="714348" y="3220386"/>
            <a:ext cx="7000924" cy="92869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a – počet druhů přítomných v obou vzorcích</a:t>
            </a:r>
          </a:p>
          <a:p>
            <a:pPr>
              <a:buNone/>
            </a:pPr>
            <a:r>
              <a:rPr lang="cs-CZ" dirty="0" smtClean="0"/>
              <a:t>b, c – počet druhů přítomných jen </a:t>
            </a:r>
            <a:r>
              <a:rPr lang="en-US" dirty="0" smtClean="0"/>
              <a:t>v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 smtClean="0"/>
              <a:t>vzorku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d – počet druhů, které chybí v obou vzorcích („</a:t>
            </a:r>
            <a:r>
              <a:rPr lang="cs-CZ" i="1" dirty="0" smtClean="0"/>
              <a:t>double </a:t>
            </a:r>
            <a:r>
              <a:rPr lang="cs-CZ" i="1" dirty="0" err="1" smtClean="0"/>
              <a:t>zero</a:t>
            </a:r>
            <a:r>
              <a:rPr lang="en-US" i="1" dirty="0" smtClean="0"/>
              <a:t>s</a:t>
            </a:r>
            <a:r>
              <a:rPr lang="cs-CZ" i="1" dirty="0" smtClean="0"/>
              <a:t>“</a:t>
            </a:r>
            <a:r>
              <a:rPr lang="cs-CZ" dirty="0" smtClean="0"/>
              <a:t>) </a:t>
            </a:r>
            <a:endParaRPr lang="cs-CZ" dirty="0"/>
          </a:p>
        </p:txBody>
      </p:sp>
      <p:graphicFrame>
        <p:nvGraphicFramePr>
          <p:cNvPr id="7" name="Zástupný symbol pro obsah 8"/>
          <p:cNvGraphicFramePr>
            <a:graphicFrameLocks/>
          </p:cNvGraphicFramePr>
          <p:nvPr/>
        </p:nvGraphicFramePr>
        <p:xfrm>
          <a:off x="500034" y="1428736"/>
          <a:ext cx="7467600" cy="14732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42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druh</a:t>
                      </a:r>
                      <a:r>
                        <a:rPr lang="en-US" dirty="0" smtClean="0"/>
                        <a:t> je</a:t>
                      </a:r>
                      <a:endParaRPr lang="cs-CZ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 vzorku č. 1</a:t>
                      </a:r>
                      <a:endParaRPr lang="cs-CZ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přítomen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nepřítomen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ve vzorku č.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přítomen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nepřítomen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Skupina 25"/>
          <p:cNvGrpSpPr/>
          <p:nvPr/>
        </p:nvGrpSpPr>
        <p:grpSpPr>
          <a:xfrm>
            <a:off x="3347864" y="4355812"/>
            <a:ext cx="4104456" cy="2300040"/>
            <a:chOff x="3347864" y="4355812"/>
            <a:chExt cx="4104456" cy="2300040"/>
          </a:xfrm>
        </p:grpSpPr>
        <p:grpSp>
          <p:nvGrpSpPr>
            <p:cNvPr id="5" name="Skupina 17"/>
            <p:cNvGrpSpPr/>
            <p:nvPr/>
          </p:nvGrpSpPr>
          <p:grpSpPr>
            <a:xfrm>
              <a:off x="3347864" y="4355812"/>
              <a:ext cx="4104456" cy="2300040"/>
              <a:chOff x="3783332" y="4355812"/>
              <a:chExt cx="4104456" cy="2300040"/>
            </a:xfrm>
          </p:grpSpPr>
          <p:sp>
            <p:nvSpPr>
              <p:cNvPr id="10" name="Elipsa 9"/>
              <p:cNvSpPr/>
              <p:nvPr/>
            </p:nvSpPr>
            <p:spPr>
              <a:xfrm>
                <a:off x="4143372" y="4429132"/>
                <a:ext cx="2286016" cy="1785950"/>
              </a:xfrm>
              <a:prstGeom prst="ellipse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Elipsa 10"/>
              <p:cNvSpPr/>
              <p:nvPr/>
            </p:nvSpPr>
            <p:spPr>
              <a:xfrm>
                <a:off x="5357818" y="4429132"/>
                <a:ext cx="2286016" cy="1785950"/>
              </a:xfrm>
              <a:prstGeom prst="ellipse">
                <a:avLst/>
              </a:prstGeom>
              <a:solidFill>
                <a:srgbClr val="E2ECEF">
                  <a:alpha val="38039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2" name="TextovéPole 11"/>
              <p:cNvSpPr txBox="1"/>
              <p:nvPr/>
            </p:nvSpPr>
            <p:spPr>
              <a:xfrm>
                <a:off x="5643570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a</a:t>
                </a:r>
                <a:endParaRPr lang="cs-CZ" dirty="0"/>
              </a:p>
            </p:txBody>
          </p:sp>
          <p:sp>
            <p:nvSpPr>
              <p:cNvPr id="13" name="TextovéPole 12"/>
              <p:cNvSpPr txBox="1"/>
              <p:nvPr/>
            </p:nvSpPr>
            <p:spPr>
              <a:xfrm>
                <a:off x="6643702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cs-CZ" dirty="0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4786314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cs-CZ" dirty="0"/>
              </a:p>
            </p:txBody>
          </p:sp>
          <p:sp>
            <p:nvSpPr>
              <p:cNvPr id="15" name="TextovéPole 14"/>
              <p:cNvSpPr txBox="1"/>
              <p:nvPr/>
            </p:nvSpPr>
            <p:spPr>
              <a:xfrm>
                <a:off x="3783332" y="628652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smtClean="0"/>
                  <a:t>vzorek č. 1</a:t>
                </a:r>
                <a:endParaRPr lang="cs-CZ" dirty="0"/>
              </a:p>
            </p:txBody>
          </p:sp>
          <p:sp>
            <p:nvSpPr>
              <p:cNvPr id="16" name="TextovéPole 15"/>
              <p:cNvSpPr txBox="1"/>
              <p:nvPr/>
            </p:nvSpPr>
            <p:spPr>
              <a:xfrm>
                <a:off x="6663652" y="6286520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smtClean="0"/>
                  <a:t>vzorek č. 2</a:t>
                </a:r>
                <a:endParaRPr lang="cs-CZ" dirty="0"/>
              </a:p>
            </p:txBody>
          </p:sp>
          <p:sp>
            <p:nvSpPr>
              <p:cNvPr id="17" name="TextovéPole 16"/>
              <p:cNvSpPr txBox="1"/>
              <p:nvPr/>
            </p:nvSpPr>
            <p:spPr>
              <a:xfrm>
                <a:off x="7452320" y="435581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mtClean="0"/>
                  <a:t>d</a:t>
                </a:r>
                <a:endParaRPr lang="cs-CZ" dirty="0"/>
              </a:p>
            </p:txBody>
          </p:sp>
        </p:grpSp>
        <p:cxnSp>
          <p:nvCxnSpPr>
            <p:cNvPr id="20" name="Přímá spojovací šipka 19"/>
            <p:cNvCxnSpPr/>
            <p:nvPr/>
          </p:nvCxnSpPr>
          <p:spPr>
            <a:xfrm flipV="1">
              <a:off x="3842684" y="5962772"/>
              <a:ext cx="190764" cy="3557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Přímá spojovací šipka 20"/>
            <p:cNvCxnSpPr/>
            <p:nvPr/>
          </p:nvCxnSpPr>
          <p:spPr>
            <a:xfrm flipH="1" flipV="1">
              <a:off x="6804248" y="6021288"/>
              <a:ext cx="144016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731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Indexy podobnosti pro </a:t>
            </a:r>
            <a:r>
              <a:rPr lang="cs-CZ" b="1" smtClean="0"/>
              <a:t>kvalitativní</a:t>
            </a:r>
            <a:r>
              <a:rPr lang="cs-CZ" smtClean="0"/>
              <a:t> data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5482952" cy="3744415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Jaccardův koeficient podobnosti</a:t>
            </a:r>
          </a:p>
          <a:p>
            <a:pPr lvl="1"/>
            <a:r>
              <a:rPr lang="cs-CZ" dirty="0" smtClean="0"/>
              <a:t>podíl shodných druhů ku počtu všech druhů zaznamenaných na páru lokalit</a:t>
            </a:r>
          </a:p>
          <a:p>
            <a:pPr lvl="1"/>
            <a:r>
              <a:rPr lang="en-US" dirty="0" smtClean="0"/>
              <a:t>-&gt; </a:t>
            </a:r>
            <a:r>
              <a:rPr lang="cs-CZ" dirty="0" smtClean="0"/>
              <a:t>metrická distance</a:t>
            </a:r>
          </a:p>
          <a:p>
            <a:r>
              <a:rPr lang="en-US" dirty="0" err="1" smtClean="0"/>
              <a:t>Sørensen</a:t>
            </a:r>
            <a:r>
              <a:rPr lang="cs-CZ" dirty="0" smtClean="0"/>
              <a:t>ův koeficient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/>
              <a:t>oproti Jaccardovi má společná </a:t>
            </a:r>
            <a:r>
              <a:rPr lang="en-US" dirty="0" smtClean="0"/>
              <a:t>p</a:t>
            </a:r>
            <a:r>
              <a:rPr lang="cs-CZ" dirty="0" smtClean="0"/>
              <a:t>řítomnost druhů (a) dvojnásobnou váhu</a:t>
            </a:r>
            <a:endParaRPr lang="en-US" dirty="0" smtClean="0"/>
          </a:p>
          <a:p>
            <a:pPr lvl="1"/>
            <a:r>
              <a:rPr lang="en-US" dirty="0" smtClean="0"/>
              <a:t>-&gt; </a:t>
            </a:r>
            <a:r>
              <a:rPr lang="cs-CZ" dirty="0" smtClean="0"/>
              <a:t>semimetrická distance</a:t>
            </a:r>
          </a:p>
          <a:p>
            <a:pPr lvl="1"/>
            <a:r>
              <a:rPr lang="cs-CZ" dirty="0" smtClean="0"/>
              <a:t>binární forma Steinhausova, tzv. Bray-Curtis indexu</a:t>
            </a:r>
          </a:p>
          <a:p>
            <a:r>
              <a:rPr lang="cs-CZ" dirty="0" smtClean="0"/>
              <a:t>Simpsonův koeficient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vhodn</a:t>
            </a:r>
            <a:r>
              <a:rPr lang="cs-CZ" dirty="0" smtClean="0"/>
              <a:t>ý pro vzorky s velmi rozdílnými počty druhů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13</a:t>
            </a:fld>
            <a:endParaRPr lang="cs-CZ"/>
          </a:p>
        </p:txBody>
      </p:sp>
      <p:grpSp>
        <p:nvGrpSpPr>
          <p:cNvPr id="5" name="Skupina 12"/>
          <p:cNvGrpSpPr>
            <a:grpSpLocks noChangeAspect="1"/>
          </p:cNvGrpSpPr>
          <p:nvPr/>
        </p:nvGrpSpPr>
        <p:grpSpPr>
          <a:xfrm>
            <a:off x="5076056" y="4893891"/>
            <a:ext cx="2911353" cy="1631453"/>
            <a:chOff x="3347864" y="4355812"/>
            <a:chExt cx="4104456" cy="2300040"/>
          </a:xfrm>
        </p:grpSpPr>
        <p:grpSp>
          <p:nvGrpSpPr>
            <p:cNvPr id="6" name="Skupina 17"/>
            <p:cNvGrpSpPr/>
            <p:nvPr/>
          </p:nvGrpSpPr>
          <p:grpSpPr>
            <a:xfrm>
              <a:off x="3347864" y="4355812"/>
              <a:ext cx="4104456" cy="2300040"/>
              <a:chOff x="3783332" y="4355812"/>
              <a:chExt cx="4104456" cy="2300040"/>
            </a:xfrm>
          </p:grpSpPr>
          <p:sp>
            <p:nvSpPr>
              <p:cNvPr id="17" name="Elipsa 16"/>
              <p:cNvSpPr/>
              <p:nvPr/>
            </p:nvSpPr>
            <p:spPr>
              <a:xfrm>
                <a:off x="4143372" y="4429132"/>
                <a:ext cx="2286016" cy="1785950"/>
              </a:xfrm>
              <a:prstGeom prst="ellipse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8" name="Elipsa 17"/>
              <p:cNvSpPr/>
              <p:nvPr/>
            </p:nvSpPr>
            <p:spPr>
              <a:xfrm>
                <a:off x="5357818" y="4429132"/>
                <a:ext cx="2286016" cy="1785950"/>
              </a:xfrm>
              <a:prstGeom prst="ellipse">
                <a:avLst/>
              </a:prstGeom>
              <a:solidFill>
                <a:srgbClr val="E2ECEF">
                  <a:alpha val="38039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5643570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a</a:t>
                </a:r>
                <a:endParaRPr lang="cs-CZ" dirty="0"/>
              </a:p>
            </p:txBody>
          </p:sp>
          <p:sp>
            <p:nvSpPr>
              <p:cNvPr id="20" name="TextovéPole 19"/>
              <p:cNvSpPr txBox="1"/>
              <p:nvPr/>
            </p:nvSpPr>
            <p:spPr>
              <a:xfrm>
                <a:off x="6643702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cs-CZ" dirty="0"/>
              </a:p>
            </p:txBody>
          </p:sp>
          <p:sp>
            <p:nvSpPr>
              <p:cNvPr id="21" name="TextovéPole 20"/>
              <p:cNvSpPr txBox="1"/>
              <p:nvPr/>
            </p:nvSpPr>
            <p:spPr>
              <a:xfrm>
                <a:off x="4786314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cs-CZ" dirty="0"/>
              </a:p>
            </p:txBody>
          </p:sp>
          <p:sp>
            <p:nvSpPr>
              <p:cNvPr id="22" name="TextovéPole 21"/>
              <p:cNvSpPr txBox="1"/>
              <p:nvPr/>
            </p:nvSpPr>
            <p:spPr>
              <a:xfrm>
                <a:off x="3783332" y="628652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smtClean="0"/>
                  <a:t>vzorek č. 1</a:t>
                </a:r>
                <a:endParaRPr lang="cs-CZ" dirty="0"/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6663652" y="6286520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smtClean="0"/>
                  <a:t>vzorek č. 2</a:t>
                </a:r>
                <a:endParaRPr lang="cs-CZ" dirty="0"/>
              </a:p>
            </p:txBody>
          </p:sp>
          <p:sp>
            <p:nvSpPr>
              <p:cNvPr id="24" name="TextovéPole 23"/>
              <p:cNvSpPr txBox="1"/>
              <p:nvPr/>
            </p:nvSpPr>
            <p:spPr>
              <a:xfrm>
                <a:off x="7452320" y="435581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mtClean="0"/>
                  <a:t>d</a:t>
                </a:r>
                <a:endParaRPr lang="cs-CZ" dirty="0"/>
              </a:p>
            </p:txBody>
          </p:sp>
        </p:grpSp>
        <p:cxnSp>
          <p:nvCxnSpPr>
            <p:cNvPr id="15" name="Přímá spojovací šipka 14"/>
            <p:cNvCxnSpPr/>
            <p:nvPr/>
          </p:nvCxnSpPr>
          <p:spPr>
            <a:xfrm flipV="1">
              <a:off x="3842684" y="5962772"/>
              <a:ext cx="190764" cy="3557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Přímá spojovací šipka 15"/>
            <p:cNvCxnSpPr/>
            <p:nvPr/>
          </p:nvCxnSpPr>
          <p:spPr>
            <a:xfrm flipH="1" flipV="1">
              <a:off x="6804248" y="6021288"/>
              <a:ext cx="144016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702797"/>
              </p:ext>
            </p:extLst>
          </p:nvPr>
        </p:nvGraphicFramePr>
        <p:xfrm>
          <a:off x="5933632" y="1168950"/>
          <a:ext cx="16478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7" name="Rovnice" r:id="rId4" imgW="952200" imgH="393480" progId="Equation.3">
                  <p:embed/>
                </p:oleObj>
              </mc:Choice>
              <mc:Fallback>
                <p:oleObj name="Rovnice" r:id="rId4" imgW="9522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3632" y="1168950"/>
                        <a:ext cx="1647825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629303"/>
              </p:ext>
            </p:extLst>
          </p:nvPr>
        </p:nvGraphicFramePr>
        <p:xfrm>
          <a:off x="6192863" y="3132085"/>
          <a:ext cx="179070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8" name="Rovnice" r:id="rId6" imgW="1028520" imgH="393480" progId="Equation.3">
                  <p:embed/>
                </p:oleObj>
              </mc:Choice>
              <mc:Fallback>
                <p:oleObj name="Rovnice" r:id="rId6" imgW="10285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863" y="3132085"/>
                        <a:ext cx="1790700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1547664" y="5157192"/>
          <a:ext cx="2071687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9" name="Rovnice" r:id="rId8" imgW="1269720" imgH="419040" progId="Equation.3">
                  <p:embed/>
                </p:oleObj>
              </mc:Choice>
              <mc:Fallback>
                <p:oleObj name="Rovnice" r:id="rId8" imgW="12697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157192"/>
                        <a:ext cx="2071687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052898"/>
              </p:ext>
            </p:extLst>
          </p:nvPr>
        </p:nvGraphicFramePr>
        <p:xfrm>
          <a:off x="5824764" y="2000329"/>
          <a:ext cx="21971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0" name="Rovnice" r:id="rId10" imgW="1688760" imgH="431640" progId="Equation.3">
                  <p:embed/>
                </p:oleObj>
              </mc:Choice>
              <mc:Fallback>
                <p:oleObj name="Rovnice" r:id="rId10" imgW="168876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764" y="2000329"/>
                        <a:ext cx="219710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226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Indexy (ne)podobnosti pro </a:t>
            </a:r>
            <a:r>
              <a:rPr lang="cs-CZ" b="1" dirty="0" smtClean="0"/>
              <a:t>kvantitativní</a:t>
            </a:r>
            <a:r>
              <a:rPr lang="cs-CZ" dirty="0" smtClean="0"/>
              <a:t>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68551"/>
          </a:xfrm>
        </p:spPr>
        <p:txBody>
          <a:bodyPr>
            <a:normAutofit/>
          </a:bodyPr>
          <a:lstStyle/>
          <a:p>
            <a:r>
              <a:rPr lang="cs-CZ" dirty="0" smtClean="0"/>
              <a:t>zobecněný </a:t>
            </a:r>
            <a:r>
              <a:rPr lang="en-US" dirty="0" err="1" smtClean="0"/>
              <a:t>Sørensen</a:t>
            </a:r>
            <a:r>
              <a:rPr lang="cs-CZ" dirty="0" err="1" smtClean="0"/>
              <a:t>ův</a:t>
            </a:r>
            <a:r>
              <a:rPr lang="cs-CZ" dirty="0" smtClean="0"/>
              <a:t> koeficient</a:t>
            </a:r>
            <a:r>
              <a:rPr lang="en-US" dirty="0" smtClean="0"/>
              <a:t> (</a:t>
            </a:r>
            <a:r>
              <a:rPr lang="en-US" dirty="0" err="1" smtClean="0"/>
              <a:t>procentick</a:t>
            </a:r>
            <a:r>
              <a:rPr lang="cs-CZ" dirty="0" smtClean="0"/>
              <a:t>á podobnost, </a:t>
            </a:r>
            <a:r>
              <a:rPr lang="cs-CZ" i="1" dirty="0" err="1" smtClean="0"/>
              <a:t>percentage</a:t>
            </a:r>
            <a:r>
              <a:rPr lang="cs-CZ" i="1" dirty="0" smtClean="0"/>
              <a:t> </a:t>
            </a:r>
            <a:r>
              <a:rPr lang="cs-CZ" i="1" dirty="0" err="1" smtClean="0"/>
              <a:t>similarity</a:t>
            </a:r>
            <a:r>
              <a:rPr lang="cs-CZ" dirty="0" smtClean="0"/>
              <a:t>, </a:t>
            </a:r>
            <a:r>
              <a:rPr lang="cs-CZ" dirty="0" err="1" smtClean="0"/>
              <a:t>Steinhausův</a:t>
            </a:r>
            <a:r>
              <a:rPr lang="cs-CZ" dirty="0" smtClean="0"/>
              <a:t> koeficient)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i="1" dirty="0" smtClean="0"/>
          </a:p>
          <a:p>
            <a:pPr lvl="1"/>
            <a:r>
              <a:rPr lang="cs-CZ" i="1" dirty="0" smtClean="0"/>
              <a:t>W</a:t>
            </a:r>
            <a:r>
              <a:rPr lang="cs-CZ" dirty="0" smtClean="0"/>
              <a:t> – množství „shodných“ jedinců, A – počet jedinců v jednom vzorku, B – počet jedinců ve druhém vzorku</a:t>
            </a:r>
          </a:p>
          <a:p>
            <a:pPr lvl="1"/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,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i</a:t>
            </a:r>
            <a:r>
              <a:rPr lang="en-US" dirty="0" smtClean="0"/>
              <a:t> ... </a:t>
            </a:r>
            <a:r>
              <a:rPr lang="en-US" dirty="0" err="1" smtClean="0"/>
              <a:t>kvantita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-t</a:t>
            </a:r>
            <a:r>
              <a:rPr lang="cs-CZ" dirty="0" err="1" smtClean="0"/>
              <a:t>ého</a:t>
            </a:r>
            <a:r>
              <a:rPr lang="cs-CZ" dirty="0" smtClean="0"/>
              <a:t> druhu ve srovnávaných vzorcích </a:t>
            </a:r>
            <a:r>
              <a:rPr lang="cs-CZ" i="1" dirty="0" smtClean="0"/>
              <a:t>x</a:t>
            </a:r>
            <a:r>
              <a:rPr lang="cs-CZ" dirty="0" smtClean="0"/>
              <a:t> a </a:t>
            </a:r>
            <a:r>
              <a:rPr lang="cs-CZ" i="1" dirty="0" smtClean="0"/>
              <a:t>y</a:t>
            </a:r>
          </a:p>
          <a:p>
            <a:pPr lvl="1"/>
            <a:r>
              <a:rPr lang="cs-CZ" dirty="0" smtClean="0"/>
              <a:t>má rozsah od 0 do 1</a:t>
            </a:r>
          </a:p>
          <a:p>
            <a:pPr lvl="1"/>
            <a:r>
              <a:rPr lang="cs-CZ" dirty="0" smtClean="0"/>
              <a:t>pro presenčně absenční data přechází v 2a / (2a </a:t>
            </a:r>
            <a:r>
              <a:rPr lang="en-US" dirty="0" smtClean="0"/>
              <a:t>+ b + c)</a:t>
            </a:r>
            <a:endParaRPr lang="cs-CZ" dirty="0" smtClean="0"/>
          </a:p>
          <a:p>
            <a:pPr lvl="1"/>
            <a:r>
              <a:rPr lang="cs-CZ" dirty="0" smtClean="0"/>
              <a:t>velmi vhodný pro ekologická data</a:t>
            </a:r>
          </a:p>
          <a:p>
            <a:pPr lvl="1"/>
            <a:r>
              <a:rPr lang="cs-CZ" i="1" dirty="0" err="1" smtClean="0"/>
              <a:t>percentage</a:t>
            </a:r>
            <a:r>
              <a:rPr lang="cs-CZ" i="1" dirty="0" smtClean="0"/>
              <a:t> </a:t>
            </a:r>
            <a:r>
              <a:rPr lang="cs-CZ" i="1" dirty="0" err="1" smtClean="0"/>
              <a:t>dissimilarity</a:t>
            </a:r>
            <a:r>
              <a:rPr lang="cs-CZ" i="1" dirty="0" smtClean="0"/>
              <a:t> (PD, </a:t>
            </a:r>
            <a:r>
              <a:rPr lang="cs-CZ" b="1" i="1" dirty="0" err="1" smtClean="0"/>
              <a:t>Bray-Curtis</a:t>
            </a:r>
            <a:r>
              <a:rPr lang="cs-CZ" b="1" i="1" dirty="0" smtClean="0"/>
              <a:t> index</a:t>
            </a:r>
            <a:r>
              <a:rPr lang="cs-CZ" i="1" dirty="0" smtClean="0"/>
              <a:t>) = </a:t>
            </a:r>
            <a:r>
              <a:rPr lang="cs-CZ" dirty="0" smtClean="0"/>
              <a:t>1 – </a:t>
            </a:r>
            <a:r>
              <a:rPr lang="cs-CZ" i="1" dirty="0" err="1" smtClean="0"/>
              <a:t>S</a:t>
            </a:r>
            <a:r>
              <a:rPr lang="cs-CZ" i="1" baseline="-25000" dirty="0" err="1" smtClean="0"/>
              <a:t>Sor</a:t>
            </a:r>
            <a:endParaRPr lang="en-US" i="1" baseline="-25000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14</a:t>
            </a:fld>
            <a:endParaRPr lang="cs-CZ"/>
          </a:p>
        </p:txBody>
      </p:sp>
      <p:graphicFrame>
        <p:nvGraphicFramePr>
          <p:cNvPr id="125954" name="Object 2"/>
          <p:cNvGraphicFramePr>
            <a:graphicFrameLocks noChangeAspect="1"/>
          </p:cNvGraphicFramePr>
          <p:nvPr/>
        </p:nvGraphicFramePr>
        <p:xfrm>
          <a:off x="1376363" y="2259013"/>
          <a:ext cx="3270250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" name="Rovnice" r:id="rId4" imgW="1879560" imgH="838080" progId="Equation.3">
                  <p:embed/>
                </p:oleObj>
              </mc:Choice>
              <mc:Fallback>
                <p:oleObj name="Rovnice" r:id="rId4" imgW="1879560" imgH="838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63" y="2259013"/>
                        <a:ext cx="3270250" cy="145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38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Vzdálenosti mezi vzorky (</a:t>
            </a:r>
            <a:r>
              <a:rPr lang="cs-CZ" i="1" smtClean="0"/>
              <a:t>distance </a:t>
            </a:r>
            <a:r>
              <a:rPr lang="en-US" i="1" smtClean="0"/>
              <a:t>coefficients</a:t>
            </a:r>
            <a:r>
              <a:rPr lang="cs-CZ" i="1" smtClean="0"/>
              <a:t>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003232" cy="4713388"/>
          </a:xfrm>
        </p:spPr>
        <p:txBody>
          <a:bodyPr/>
          <a:lstStyle/>
          <a:p>
            <a:r>
              <a:rPr lang="cs-CZ" dirty="0" smtClean="0"/>
              <a:t>všechny indexy podobnosti (kvalitativní i kvantitativní) lze převést na distance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kde D je vzdálenost (</a:t>
            </a:r>
            <a:r>
              <a:rPr lang="cs-CZ" i="1" dirty="0" smtClean="0"/>
              <a:t>distance</a:t>
            </a:r>
            <a:r>
              <a:rPr lang="cs-CZ" dirty="0" smtClean="0"/>
              <a:t>) a S je podobnost (</a:t>
            </a:r>
            <a:r>
              <a:rPr lang="cs-CZ" i="1" dirty="0" err="1" smtClean="0"/>
              <a:t>similarity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odmocninový převod se používá například pro </a:t>
            </a:r>
            <a:r>
              <a:rPr lang="cs-CZ" dirty="0" err="1" smtClean="0"/>
              <a:t>Sørensenův</a:t>
            </a:r>
            <a:r>
              <a:rPr lang="cs-CZ" dirty="0" smtClean="0"/>
              <a:t> koeficient – zajistí, že vzniklá distance je metrická</a:t>
            </a:r>
            <a:endParaRPr lang="en-US" dirty="0" smtClean="0"/>
          </a:p>
          <a:p>
            <a:r>
              <a:rPr lang="cs-CZ" dirty="0" smtClean="0"/>
              <a:t>naopak to ale vždy neplatí</a:t>
            </a:r>
          </a:p>
          <a:p>
            <a:pPr lvl="1"/>
            <a:r>
              <a:rPr lang="cs-CZ" dirty="0" smtClean="0"/>
              <a:t>např. převod Euklidovské vzdálenosti na podobnost lze provést jen na relativní škále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15</a:t>
            </a:fld>
            <a:endParaRPr lang="cs-CZ"/>
          </a:p>
        </p:txBody>
      </p:sp>
      <p:graphicFrame>
        <p:nvGraphicFramePr>
          <p:cNvPr id="126978" name="Object 2"/>
          <p:cNvGraphicFramePr>
            <a:graphicFrameLocks noChangeAspect="1"/>
          </p:cNvGraphicFramePr>
          <p:nvPr/>
        </p:nvGraphicFramePr>
        <p:xfrm>
          <a:off x="1352550" y="2559174"/>
          <a:ext cx="108426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6" name="Rovnice" r:id="rId4" imgW="622080" imgH="203040" progId="Equation.3">
                  <p:embed/>
                </p:oleObj>
              </mc:Choice>
              <mc:Fallback>
                <p:oleObj name="Rovnice" r:id="rId4" imgW="62208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550" y="2559174"/>
                        <a:ext cx="1084263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79" name="Object 3"/>
          <p:cNvGraphicFramePr>
            <a:graphicFrameLocks noChangeAspect="1"/>
          </p:cNvGraphicFramePr>
          <p:nvPr/>
        </p:nvGraphicFramePr>
        <p:xfrm>
          <a:off x="3404171" y="2492896"/>
          <a:ext cx="1239837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7" name="Rovnice" r:id="rId6" imgW="711000" imgH="228600" progId="Equation.3">
                  <p:embed/>
                </p:oleObj>
              </mc:Choice>
              <mc:Fallback>
                <p:oleObj name="Rovnice" r:id="rId6" imgW="7110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4171" y="2492896"/>
                        <a:ext cx="1239837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411760" y="2463279"/>
            <a:ext cx="893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smtClean="0"/>
              <a:t> nebo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59443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Vzdálenosti mezi vzorky </a:t>
            </a:r>
            <a:r>
              <a:rPr lang="cs-CZ" sz="2400" smtClean="0"/>
              <a:t>(</a:t>
            </a:r>
            <a:r>
              <a:rPr lang="cs-CZ" sz="2400" i="1" smtClean="0"/>
              <a:t>distance measures)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68052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Euklidovská vzdálenost (</a:t>
            </a:r>
            <a:r>
              <a:rPr lang="cs-CZ" i="1" dirty="0" err="1" smtClean="0"/>
              <a:t>Euclidean</a:t>
            </a:r>
            <a:r>
              <a:rPr lang="cs-CZ" i="1" dirty="0" smtClean="0"/>
              <a:t> distance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rozsah: od 0 (identické vzorky), horní mez není dána</a:t>
            </a:r>
          </a:p>
          <a:p>
            <a:pPr lvl="1"/>
            <a:r>
              <a:rPr lang="cs-CZ" dirty="0" smtClean="0"/>
              <a:t>rozsah hodnot výrazně záleží na použitých jednotkách</a:t>
            </a:r>
          </a:p>
          <a:p>
            <a:pPr lvl="1"/>
            <a:r>
              <a:rPr lang="cs-CZ" dirty="0" smtClean="0"/>
              <a:t>míra citlivá na odlehlé body – nevhodná pro ekologická data</a:t>
            </a:r>
          </a:p>
          <a:p>
            <a:pPr lvl="1"/>
            <a:r>
              <a:rPr lang="cs-CZ" dirty="0" smtClean="0"/>
              <a:t>symetrická míra vzdálenosti – trpí problémem dvojitých nul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tětivová vzdálenost (</a:t>
            </a:r>
            <a:r>
              <a:rPr lang="cs-CZ" i="1" dirty="0" smtClean="0"/>
              <a:t>chord distance</a:t>
            </a:r>
            <a:r>
              <a:rPr lang="cs-CZ" dirty="0" smtClean="0"/>
              <a:t>, </a:t>
            </a:r>
            <a:r>
              <a:rPr lang="cs-CZ" i="1" dirty="0" err="1" smtClean="0"/>
              <a:t>relativized</a:t>
            </a:r>
            <a:r>
              <a:rPr lang="cs-CZ" i="1" dirty="0" smtClean="0"/>
              <a:t> </a:t>
            </a:r>
            <a:r>
              <a:rPr lang="cs-CZ" i="1" dirty="0" err="1" smtClean="0"/>
              <a:t>Euclidean</a:t>
            </a:r>
            <a:r>
              <a:rPr lang="cs-CZ" i="1" dirty="0" smtClean="0"/>
              <a:t> distance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Euklidovská vzdálenost použitá na datech standardizovaných přes vzorky (</a:t>
            </a:r>
            <a:r>
              <a:rPr lang="cs-CZ" dirty="0" err="1" smtClean="0"/>
              <a:t>method</a:t>
            </a:r>
            <a:r>
              <a:rPr lang="cs-CZ" dirty="0" smtClean="0"/>
              <a:t> = </a:t>
            </a:r>
            <a:r>
              <a:rPr lang="cs-CZ" dirty="0" smtClean="0"/>
              <a:t>„</a:t>
            </a:r>
            <a:r>
              <a:rPr lang="cs-CZ" smtClean="0"/>
              <a:t>normalize“, </a:t>
            </a:r>
            <a:r>
              <a:rPr lang="cs-CZ" dirty="0" smtClean="0"/>
              <a:t>MARGIN = 1 ve funkci </a:t>
            </a:r>
            <a:r>
              <a:rPr lang="cs-CZ" dirty="0" err="1" smtClean="0"/>
              <a:t>decostand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rozsah: od 0 (identické vzorky) do 2</a:t>
            </a:r>
            <a:r>
              <a:rPr lang="cs-CZ" baseline="30000" dirty="0" smtClean="0"/>
              <a:t>1/2</a:t>
            </a:r>
            <a:r>
              <a:rPr lang="cs-CZ" dirty="0" smtClean="0"/>
              <a:t> (vzorky nesdílí žádný druh)</a:t>
            </a:r>
          </a:p>
          <a:p>
            <a:pPr lvl="1"/>
            <a:r>
              <a:rPr lang="cs-CZ" dirty="0" smtClean="0"/>
              <a:t>netrpí problémem dvojitých nul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Hellingerova</a:t>
            </a:r>
            <a:r>
              <a:rPr lang="cs-CZ" dirty="0" smtClean="0"/>
              <a:t> vzdálenost (</a:t>
            </a:r>
            <a:r>
              <a:rPr lang="cs-CZ" i="1" dirty="0" err="1" smtClean="0"/>
              <a:t>Hellinger</a:t>
            </a:r>
            <a:r>
              <a:rPr lang="cs-CZ" i="1" dirty="0" smtClean="0"/>
              <a:t> distance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Euklidovská vzdálenost aplikovaná na data po aplikaci </a:t>
            </a:r>
            <a:r>
              <a:rPr lang="cs-CZ" dirty="0" err="1" smtClean="0"/>
              <a:t>Hellingerovy</a:t>
            </a:r>
            <a:r>
              <a:rPr lang="cs-CZ" dirty="0" smtClean="0"/>
              <a:t> standardizace</a:t>
            </a:r>
          </a:p>
          <a:p>
            <a:pPr lvl="1"/>
            <a:r>
              <a:rPr lang="cs-CZ" dirty="0" smtClean="0"/>
              <a:t>netrpí problémem dvojitých nul</a:t>
            </a:r>
          </a:p>
          <a:p>
            <a:pPr lvl="1"/>
            <a:r>
              <a:rPr lang="cs-CZ" dirty="0" smtClean="0"/>
              <a:t>vlastně tětivová vzdálenost vypočítaná na odmocninách abundancí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Chi</a:t>
            </a:r>
            <a:r>
              <a:rPr lang="cs-CZ" dirty="0" smtClean="0"/>
              <a:t>-kvadrát vzdálenost (</a:t>
            </a:r>
            <a:r>
              <a:rPr lang="cs-CZ" i="1" dirty="0" err="1" smtClean="0"/>
              <a:t>chi</a:t>
            </a:r>
            <a:r>
              <a:rPr lang="cs-CZ" i="1" dirty="0" smtClean="0"/>
              <a:t>-square distance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málokdy se používá přímo na výpočet vzdálenosti mezi vzorky</a:t>
            </a:r>
          </a:p>
          <a:p>
            <a:pPr lvl="1"/>
            <a:r>
              <a:rPr lang="cs-CZ" dirty="0" smtClean="0"/>
              <a:t>vyjadřuje vzdálenost mezi vzorky v </a:t>
            </a:r>
            <a:r>
              <a:rPr lang="cs-CZ" dirty="0" err="1" smtClean="0"/>
              <a:t>unimodálních</a:t>
            </a:r>
            <a:r>
              <a:rPr lang="cs-CZ" dirty="0" smtClean="0"/>
              <a:t> ordinačních metodách (např. v korespondenční analýze, CA)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16</a:t>
            </a:fld>
            <a:endParaRPr lang="cs-CZ"/>
          </a:p>
        </p:txBody>
      </p:sp>
      <p:graphicFrame>
        <p:nvGraphicFramePr>
          <p:cNvPr id="128002" name="Object 2"/>
          <p:cNvGraphicFramePr>
            <a:graphicFrameLocks noChangeAspect="1"/>
          </p:cNvGraphicFramePr>
          <p:nvPr/>
        </p:nvGraphicFramePr>
        <p:xfrm>
          <a:off x="6084888" y="1473200"/>
          <a:ext cx="2392362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8" name="Rovnice" r:id="rId4" imgW="1371600" imgH="482400" progId="Equation.3">
                  <p:embed/>
                </p:oleObj>
              </mc:Choice>
              <mc:Fallback>
                <p:oleObj name="Rovnice" r:id="rId4" imgW="13716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1473200"/>
                        <a:ext cx="2392362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3" name="Object 3"/>
          <p:cNvGraphicFramePr>
            <a:graphicFrameLocks noChangeAspect="1"/>
          </p:cNvGraphicFramePr>
          <p:nvPr/>
        </p:nvGraphicFramePr>
        <p:xfrm>
          <a:off x="6588224" y="3284984"/>
          <a:ext cx="12065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9" name="Rovnice" r:id="rId6" imgW="850680" imgH="711000" progId="Equation.3">
                  <p:embed/>
                </p:oleObj>
              </mc:Choice>
              <mc:Fallback>
                <p:oleObj name="Rovnice" r:id="rId6" imgW="850680" imgH="71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284984"/>
                        <a:ext cx="1206500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6732240" y="4581128"/>
          <a:ext cx="990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0" name="Rovnice" r:id="rId8" imgW="698400" imgH="495000" progId="Equation.3">
                  <p:embed/>
                </p:oleObj>
              </mc:Choice>
              <mc:Fallback>
                <p:oleObj name="Rovnice" r:id="rId8" imgW="698400" imgH="495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4581128"/>
                        <a:ext cx="9906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6" name="Object 6"/>
          <p:cNvGraphicFramePr>
            <a:graphicFrameLocks noChangeAspect="1"/>
          </p:cNvGraphicFramePr>
          <p:nvPr/>
        </p:nvGraphicFramePr>
        <p:xfrm>
          <a:off x="3243263" y="5892665"/>
          <a:ext cx="3560985" cy="868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1" name="Rovnice" r:id="rId10" imgW="2234880" imgH="545760" progId="Equation.3">
                  <p:embed/>
                </p:oleObj>
              </mc:Choice>
              <mc:Fallback>
                <p:oleObj name="Rovnice" r:id="rId10" imgW="2234880" imgH="5457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263" y="5892665"/>
                        <a:ext cx="3560985" cy="8684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268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/>
          <p:cNvCxnSpPr/>
          <p:nvPr/>
        </p:nvCxnSpPr>
        <p:spPr>
          <a:xfrm>
            <a:off x="1811308" y="2726791"/>
            <a:ext cx="386051" cy="148472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305579" y="2679963"/>
            <a:ext cx="1196413" cy="153155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765598" y="2704892"/>
            <a:ext cx="2294249" cy="151619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Chi-kvadrát vzdálenost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27584" y="1700808"/>
          <a:ext cx="2552700" cy="9525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druh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druh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druh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vzorek 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vzorek 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vzorek 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995936" y="1772816"/>
          <a:ext cx="2082800" cy="7620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druh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druh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druh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vzorek 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vzorek 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vzorek 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0.6667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516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045501"/>
              </p:ext>
            </p:extLst>
          </p:nvPr>
        </p:nvGraphicFramePr>
        <p:xfrm>
          <a:off x="899592" y="3717032"/>
          <a:ext cx="564515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Rovnice" r:id="rId4" imgW="3543120" imgH="457200" progId="Equation.3">
                  <p:embed/>
                </p:oleObj>
              </mc:Choice>
              <mc:Fallback>
                <p:oleObj name="Rovnice" r:id="rId4" imgW="354312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717032"/>
                        <a:ext cx="5645150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043608" y="5013176"/>
          <a:ext cx="2438400" cy="7620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vzorek 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vzorek 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vzorek 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vzorek 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4.0092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vzorek 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4.0092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4.0208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vzorek 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4.0208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Arc 2"/>
          <p:cNvSpPr/>
          <p:nvPr/>
        </p:nvSpPr>
        <p:spPr>
          <a:xfrm rot="19074625">
            <a:off x="3015401" y="1372657"/>
            <a:ext cx="1224136" cy="1197847"/>
          </a:xfrm>
          <a:prstGeom prst="arc">
            <a:avLst/>
          </a:prstGeom>
          <a:ln>
            <a:solidFill>
              <a:schemeClr val="tx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2901269" y="1141300"/>
            <a:ext cx="16417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smtClean="0">
                <a:solidFill>
                  <a:schemeClr val="accent3"/>
                </a:solidFill>
              </a:rPr>
              <a:t>Relativní zastoupení druhů</a:t>
            </a:r>
            <a:endParaRPr lang="cs-CZ" sz="1050" dirty="0">
              <a:solidFill>
                <a:schemeClr val="accent3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71801" y="1628800"/>
            <a:ext cx="648071" cy="837198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Straight Arrow Connector 10"/>
          <p:cNvCxnSpPr>
            <a:stCxn id="6" idx="2"/>
          </p:cNvCxnSpPr>
          <p:nvPr/>
        </p:nvCxnSpPr>
        <p:spPr>
          <a:xfrm flipH="1">
            <a:off x="2411761" y="2534816"/>
            <a:ext cx="2625575" cy="129960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02375" y="3094954"/>
            <a:ext cx="12474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smtClean="0">
                <a:solidFill>
                  <a:schemeClr val="accent3"/>
                </a:solidFill>
              </a:rPr>
              <a:t>Čtverce vzdáleností</a:t>
            </a:r>
            <a:endParaRPr lang="cs-CZ" sz="1050" dirty="0">
              <a:solidFill>
                <a:schemeClr val="accent3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851921" y="2570307"/>
            <a:ext cx="1562909" cy="114672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220072" y="2570307"/>
            <a:ext cx="544687" cy="114672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8770" y="2994502"/>
            <a:ext cx="124585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smtClean="0">
                <a:solidFill>
                  <a:schemeClr val="accent3"/>
                </a:solidFill>
              </a:rPr>
              <a:t>Vážení relativním </a:t>
            </a:r>
          </a:p>
          <a:p>
            <a:r>
              <a:rPr lang="cs-CZ" sz="1050" dirty="0" smtClean="0">
                <a:solidFill>
                  <a:schemeClr val="accent3"/>
                </a:solidFill>
              </a:rPr>
              <a:t>zastoupením druhů</a:t>
            </a:r>
            <a:endParaRPr lang="cs-CZ" sz="1050" dirty="0">
              <a:solidFill>
                <a:schemeClr val="accent3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986327" y="1957474"/>
            <a:ext cx="217269" cy="20439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Rounded Rectangle 30"/>
          <p:cNvSpPr/>
          <p:nvPr/>
        </p:nvSpPr>
        <p:spPr>
          <a:xfrm>
            <a:off x="4956674" y="2331942"/>
            <a:ext cx="217269" cy="20439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Rounded Rectangle 31"/>
          <p:cNvSpPr/>
          <p:nvPr/>
        </p:nvSpPr>
        <p:spPr>
          <a:xfrm>
            <a:off x="1710816" y="2475571"/>
            <a:ext cx="217269" cy="20439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ounded Rectangle 32"/>
          <p:cNvSpPr/>
          <p:nvPr/>
        </p:nvSpPr>
        <p:spPr>
          <a:xfrm>
            <a:off x="2159976" y="2465998"/>
            <a:ext cx="217269" cy="20439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Rounded Rectangle 33"/>
          <p:cNvSpPr/>
          <p:nvPr/>
        </p:nvSpPr>
        <p:spPr>
          <a:xfrm>
            <a:off x="2571799" y="2462667"/>
            <a:ext cx="217269" cy="20439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Rounded Rectangle 34"/>
          <p:cNvSpPr/>
          <p:nvPr/>
        </p:nvSpPr>
        <p:spPr>
          <a:xfrm>
            <a:off x="5393741" y="1958022"/>
            <a:ext cx="217269" cy="20439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Rounded Rectangle 35"/>
          <p:cNvSpPr/>
          <p:nvPr/>
        </p:nvSpPr>
        <p:spPr>
          <a:xfrm>
            <a:off x="5205612" y="2332490"/>
            <a:ext cx="383983" cy="20439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Rounded Rectangle 36"/>
          <p:cNvSpPr/>
          <p:nvPr/>
        </p:nvSpPr>
        <p:spPr>
          <a:xfrm>
            <a:off x="5869033" y="1977806"/>
            <a:ext cx="217269" cy="20439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ounded Rectangle 37"/>
          <p:cNvSpPr/>
          <p:nvPr/>
        </p:nvSpPr>
        <p:spPr>
          <a:xfrm>
            <a:off x="5647480" y="2352274"/>
            <a:ext cx="438822" cy="20439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9" grpId="0" animBg="1"/>
      <p:bldP spid="14" grpId="0"/>
      <p:bldP spid="22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Indexy (ne)p</a:t>
            </a:r>
            <a:r>
              <a:rPr lang="en-US" dirty="0" err="1" smtClean="0"/>
              <a:t>odobnosti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sz="2000" dirty="0" smtClean="0"/>
              <a:t>(R anal</a:t>
            </a:r>
            <a:r>
              <a:rPr lang="cs-CZ" sz="2000" dirty="0" err="1" smtClean="0"/>
              <a:t>ýza</a:t>
            </a:r>
            <a:r>
              <a:rPr lang="cs-CZ" sz="20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Diceův</a:t>
            </a:r>
            <a:r>
              <a:rPr lang="cs-CZ" dirty="0" smtClean="0"/>
              <a:t> index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/>
              <a:t>stejný jako </a:t>
            </a:r>
            <a:r>
              <a:rPr lang="en-US" dirty="0" err="1" smtClean="0"/>
              <a:t>Sørensen</a:t>
            </a:r>
            <a:r>
              <a:rPr lang="cs-CZ" dirty="0" err="1" smtClean="0"/>
              <a:t>ův</a:t>
            </a:r>
            <a:r>
              <a:rPr lang="cs-CZ" dirty="0" smtClean="0"/>
              <a:t> index pro podobnost mezi vzorky</a:t>
            </a:r>
          </a:p>
          <a:p>
            <a:pPr lvl="1"/>
            <a:r>
              <a:rPr lang="cs-CZ" dirty="0" smtClean="0"/>
              <a:t>uveden dříve než </a:t>
            </a:r>
            <a:r>
              <a:rPr lang="en-US" dirty="0" err="1" smtClean="0"/>
              <a:t>Sørensen</a:t>
            </a:r>
            <a:r>
              <a:rPr lang="cs-CZ" dirty="0" smtClean="0"/>
              <a:t> (</a:t>
            </a:r>
            <a:r>
              <a:rPr lang="cs-CZ" dirty="0" err="1" smtClean="0"/>
              <a:t>Dice</a:t>
            </a:r>
            <a:r>
              <a:rPr lang="cs-CZ" dirty="0" smtClean="0"/>
              <a:t> 1945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en-US" dirty="0" err="1" smtClean="0"/>
              <a:t>Sørense</a:t>
            </a:r>
            <a:r>
              <a:rPr lang="cs-CZ" dirty="0" smtClean="0"/>
              <a:t>n 1948)</a:t>
            </a:r>
          </a:p>
          <a:p>
            <a:endParaRPr lang="cs-CZ" dirty="0" smtClean="0"/>
          </a:p>
          <a:p>
            <a:r>
              <a:rPr lang="cs-CZ" dirty="0" err="1" smtClean="0"/>
              <a:t>Pearsonův</a:t>
            </a:r>
            <a:r>
              <a:rPr lang="cs-CZ" dirty="0" smtClean="0"/>
              <a:t> korelační koeficient </a:t>
            </a:r>
            <a:r>
              <a:rPr lang="cs-CZ" i="1" dirty="0" smtClean="0"/>
              <a:t>r</a:t>
            </a:r>
          </a:p>
          <a:p>
            <a:pPr lvl="1"/>
            <a:r>
              <a:rPr lang="cs-CZ" dirty="0" smtClean="0"/>
              <a:t>není vhodný pro data s velkým počtem nul, ani po transformaci</a:t>
            </a:r>
          </a:p>
          <a:p>
            <a:r>
              <a:rPr lang="cs-CZ" dirty="0" smtClean="0"/>
              <a:t>Lze použít i </a:t>
            </a:r>
            <a:r>
              <a:rPr lang="cs-CZ" dirty="0" err="1" smtClean="0"/>
              <a:t>chi-kvadát</a:t>
            </a:r>
            <a:r>
              <a:rPr lang="cs-CZ" dirty="0" smtClean="0"/>
              <a:t> distanci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18</a:t>
            </a:fld>
            <a:endParaRPr lang="cs-CZ"/>
          </a:p>
        </p:txBody>
      </p:sp>
      <p:graphicFrame>
        <p:nvGraphicFramePr>
          <p:cNvPr id="5" name="Zástupný symbol pro obsah 8"/>
          <p:cNvGraphicFramePr>
            <a:graphicFrameLocks/>
          </p:cNvGraphicFramePr>
          <p:nvPr/>
        </p:nvGraphicFramePr>
        <p:xfrm>
          <a:off x="500034" y="1428736"/>
          <a:ext cx="7467600" cy="14732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42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 </a:t>
                      </a:r>
                      <a:r>
                        <a:rPr lang="en-US" dirty="0" err="1" smtClean="0"/>
                        <a:t>kolika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vzorc</a:t>
                      </a:r>
                      <a:r>
                        <a:rPr lang="cs-CZ" dirty="0" err="1" smtClean="0"/>
                        <a:t>ích</a:t>
                      </a:r>
                      <a:r>
                        <a:rPr lang="cs-CZ" baseline="0" dirty="0" smtClean="0"/>
                        <a:t> je ...</a:t>
                      </a:r>
                      <a:endParaRPr lang="cs-CZ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r>
                        <a:rPr lang="en-US" dirty="0" err="1" smtClean="0"/>
                        <a:t>ruh</a:t>
                      </a:r>
                      <a:r>
                        <a:rPr lang="cs-CZ" dirty="0" smtClean="0"/>
                        <a:t> č. 1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přítomen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nepřítomen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r>
                        <a:rPr lang="en-US" dirty="0" err="1" smtClean="0"/>
                        <a:t>ruh</a:t>
                      </a:r>
                      <a:r>
                        <a:rPr lang="cs-CZ" dirty="0" smtClean="0"/>
                        <a:t> č.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přítomen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nepřítomen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0050" name="Object 2"/>
          <p:cNvGraphicFramePr>
            <a:graphicFrameLocks noChangeAspect="1"/>
          </p:cNvGraphicFramePr>
          <p:nvPr/>
        </p:nvGraphicFramePr>
        <p:xfrm>
          <a:off x="3563888" y="3284984"/>
          <a:ext cx="1900237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2" name="Rovnice" r:id="rId4" imgW="1091880" imgH="393480" progId="Equation.3">
                  <p:embed/>
                </p:oleObj>
              </mc:Choice>
              <mc:Fallback>
                <p:oleObj name="Rovnice" r:id="rId4" imgW="10918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3284984"/>
                        <a:ext cx="1900237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930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(ne)podobností mezi vzorky (nebo druhy)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symetrická (podobnost mezi 2. a 3. snímkem = podobnost mezi 3. a 2. snímkem)</a:t>
            </a:r>
          </a:p>
          <a:p>
            <a:r>
              <a:rPr lang="cs-CZ" dirty="0" smtClean="0"/>
              <a:t>diagonála obsahuje pouze nuly (matice nepodobností</a:t>
            </a:r>
            <a:r>
              <a:rPr lang="cs-CZ" dirty="0"/>
              <a:t>) </a:t>
            </a:r>
            <a:r>
              <a:rPr lang="cs-CZ" dirty="0" smtClean="0"/>
              <a:t>nebo pouze jedničky (matice podobností)</a:t>
            </a:r>
          </a:p>
          <a:p>
            <a:r>
              <a:rPr lang="cs-CZ" dirty="0" smtClean="0"/>
              <a:t>V R – </a:t>
            </a:r>
            <a:r>
              <a:rPr lang="cs-CZ" i="1" dirty="0" err="1" smtClean="0"/>
              <a:t>dist</a:t>
            </a:r>
            <a:r>
              <a:rPr lang="cs-CZ" i="1" dirty="0" smtClean="0"/>
              <a:t> </a:t>
            </a:r>
            <a:r>
              <a:rPr lang="cs-CZ" dirty="0" smtClean="0"/>
              <a:t>objekt: pouze oblast pod diagonálou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000100" y="3714752"/>
          <a:ext cx="6096002" cy="1828805"/>
        </p:xfrm>
        <a:graphic>
          <a:graphicData uri="http://schemas.openxmlformats.org/drawingml/2006/table">
            <a:tbl>
              <a:tblPr/>
              <a:tblGrid>
                <a:gridCol w="554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66255">
                <a:tc>
                  <a:txBody>
                    <a:bodyPr/>
                    <a:lstStyle/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12.37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11.70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17.92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11.92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15.59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12.37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11.14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16.58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11.70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11.14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16.16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14.90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17.92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18.36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16.58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16.16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18.36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14.04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15.46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10.58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11.31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11.87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12.85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11.92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11.31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12.77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11.87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14.35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14.90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14.04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12.77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15.59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13.78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15.46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12.85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9.43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14.35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10.39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500166" y="5786454"/>
            <a:ext cx="5214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matice Euklidovských vzdáleností mezi 10 vzorky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Vícerozměrná nepodobnost (</a:t>
            </a:r>
            <a:r>
              <a:rPr lang="cs-CZ" i="1" dirty="0" err="1" smtClean="0"/>
              <a:t>multivariate</a:t>
            </a:r>
            <a:r>
              <a:rPr lang="cs-CZ" i="1" dirty="0" smtClean="0"/>
              <a:t> </a:t>
            </a:r>
            <a:r>
              <a:rPr lang="cs-CZ" i="1" dirty="0" err="1" smtClean="0"/>
              <a:t>dissimilarity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Výpočet nepodobností (typicky mezi pozorováními) je prvním krokem mnohorozměrné analýzy</a:t>
            </a:r>
          </a:p>
          <a:p>
            <a:pPr lvl="1"/>
            <a:r>
              <a:rPr lang="cs-CZ" dirty="0" smtClean="0"/>
              <a:t>Výsledkem je matice nepodobností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Nepodobnost (</a:t>
            </a:r>
            <a:r>
              <a:rPr lang="cs-CZ" i="1" dirty="0" err="1" smtClean="0"/>
              <a:t>dissimilarity</a:t>
            </a:r>
            <a:r>
              <a:rPr lang="cs-CZ" dirty="0" smtClean="0"/>
              <a:t>) je opak podobnosti (</a:t>
            </a:r>
            <a:r>
              <a:rPr lang="cs-CZ" i="1" dirty="0" err="1" smtClean="0"/>
              <a:t>similarity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D = 1-S</a:t>
            </a:r>
          </a:p>
          <a:p>
            <a:r>
              <a:rPr lang="cs-CZ" dirty="0" smtClean="0"/>
              <a:t>Vzdálenost = nepodobnost založená na </a:t>
            </a:r>
            <a:r>
              <a:rPr lang="cs-CZ" b="1" dirty="0" smtClean="0"/>
              <a:t>metrické</a:t>
            </a:r>
            <a:r>
              <a:rPr lang="cs-CZ" dirty="0"/>
              <a:t> </a:t>
            </a:r>
            <a:r>
              <a:rPr lang="cs-CZ" dirty="0" smtClean="0"/>
              <a:t>vzdálenosti</a:t>
            </a:r>
          </a:p>
          <a:p>
            <a:pPr lvl="1"/>
            <a:r>
              <a:rPr lang="cs-CZ" dirty="0" smtClean="0"/>
              <a:t>Lze zobrazit v prostoru (n-rozměrném)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/>
          <a:lstStyle/>
          <a:p>
            <a:r>
              <a:rPr lang="cs-CZ" dirty="0" smtClean="0"/>
              <a:t>Matice nepodobností (</a:t>
            </a:r>
            <a:r>
              <a:rPr lang="cs-CZ" dirty="0" err="1" smtClean="0"/>
              <a:t>Bray-Curtis</a:t>
            </a:r>
            <a:r>
              <a:rPr lang="cs-CZ" dirty="0" smtClean="0"/>
              <a:t>) v R (</a:t>
            </a:r>
            <a:r>
              <a:rPr lang="cs-CZ" dirty="0" err="1" smtClean="0"/>
              <a:t>dataset</a:t>
            </a:r>
            <a:r>
              <a:rPr lang="cs-CZ" dirty="0" smtClean="0"/>
              <a:t> Bílé Karpaty)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2304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CMA     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CME       CMI       HUP       HUS       JAZ       KAZ       KOR    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LES1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CME   0.3990148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CMI 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0.4188563 0.5626911                    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HUP   0.8827586 0.8534923 0.8080000          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HUS   0.8284672 0.8126126 0.8077572 0.4752852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JAZ   0.7668919 0.6594324 0.5102041 0.7719298 0.8252788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KAZ   0.9366667 0.9242175 0.8852713 0.7439446 0.7582418 0.8881356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KOR   0.8747764 0.8162544 0.8178808 0.7355680 0.7386139 0.8324226 0.6804309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LES1  0.8945455 0.8563734 0.8218487 0.8143939 0.7983871 0.8000000 0.8284672 0.6765286        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132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Mantelův</a:t>
            </a:r>
            <a:r>
              <a:rPr lang="cs-CZ" dirty="0" smtClean="0"/>
              <a:t> 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Testuje korelaci mezi dvěma (stejně velkými) maticemi (ne)podobností</a:t>
            </a:r>
          </a:p>
          <a:p>
            <a:pPr lvl="1"/>
            <a:r>
              <a:rPr lang="cs-CZ" dirty="0" smtClean="0"/>
              <a:t>Spočte </a:t>
            </a:r>
            <a:r>
              <a:rPr lang="cs-CZ" dirty="0" err="1" smtClean="0"/>
              <a:t>Pearson</a:t>
            </a:r>
            <a:r>
              <a:rPr lang="cs-CZ" dirty="0" smtClean="0"/>
              <a:t> </a:t>
            </a:r>
            <a:r>
              <a:rPr lang="cs-CZ" i="1" dirty="0" smtClean="0"/>
              <a:t>r</a:t>
            </a:r>
            <a:r>
              <a:rPr lang="cs-CZ" dirty="0" smtClean="0"/>
              <a:t> na základě hodnot nepodobností matic</a:t>
            </a:r>
          </a:p>
          <a:p>
            <a:pPr lvl="1"/>
            <a:r>
              <a:rPr lang="cs-CZ" dirty="0" smtClean="0"/>
              <a:t>Testuje pomocí permutačního testu</a:t>
            </a:r>
          </a:p>
          <a:p>
            <a:pPr lvl="2"/>
            <a:r>
              <a:rPr lang="cs-CZ" dirty="0" smtClean="0"/>
              <a:t>Permutuje se pořadí vzorků v jedné z matic a spočte se permutované </a:t>
            </a:r>
            <a:r>
              <a:rPr lang="cs-CZ" i="1" dirty="0" smtClean="0"/>
              <a:t>r</a:t>
            </a:r>
          </a:p>
          <a:p>
            <a:pPr lvl="2"/>
            <a:r>
              <a:rPr lang="cs-CZ" dirty="0" smtClean="0"/>
              <a:t>To se provede mnohokrát -</a:t>
            </a:r>
            <a:r>
              <a:rPr lang="en-US" dirty="0" smtClean="0"/>
              <a:t>&gt; </a:t>
            </a:r>
            <a:r>
              <a:rPr lang="en-US" dirty="0" err="1" smtClean="0"/>
              <a:t>nulov</a:t>
            </a:r>
            <a:r>
              <a:rPr lang="cs-CZ" dirty="0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distribuce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</a:p>
          <a:p>
            <a:pPr lvl="2"/>
            <a:r>
              <a:rPr lang="cs-CZ" dirty="0" smtClean="0"/>
              <a:t>děleno celkovým počtem </a:t>
            </a:r>
          </a:p>
          <a:p>
            <a:pPr lvl="1"/>
            <a:r>
              <a:rPr lang="cs-CZ" dirty="0" smtClean="0"/>
              <a:t>P = k/(n+1)</a:t>
            </a:r>
          </a:p>
          <a:p>
            <a:pPr lvl="2"/>
            <a:r>
              <a:rPr lang="cs-CZ" dirty="0" smtClean="0"/>
              <a:t>k je počet </a:t>
            </a:r>
            <a:r>
              <a:rPr lang="cs-CZ" dirty="0"/>
              <a:t>permutací, kdy permutované</a:t>
            </a:r>
            <a:r>
              <a:rPr lang="cs-CZ" i="1" dirty="0"/>
              <a:t> r </a:t>
            </a:r>
            <a:r>
              <a:rPr lang="en-US" dirty="0"/>
              <a:t>&gt;= </a:t>
            </a:r>
            <a:r>
              <a:rPr lang="cs-CZ" dirty="0" err="1" smtClean="0"/>
              <a:t>skurečné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endParaRPr lang="cs-CZ" i="1" dirty="0" smtClean="0"/>
          </a:p>
          <a:p>
            <a:pPr lvl="2"/>
            <a:r>
              <a:rPr lang="cs-CZ" dirty="0" smtClean="0"/>
              <a:t>n je celkový počet permutací (typicky 999 nebo 9999)</a:t>
            </a:r>
          </a:p>
          <a:p>
            <a:r>
              <a:rPr lang="cs-CZ" dirty="0" smtClean="0"/>
              <a:t>Poměrně „primitivní“ metoda </a:t>
            </a:r>
          </a:p>
          <a:p>
            <a:r>
              <a:rPr lang="cs-CZ" dirty="0" smtClean="0"/>
              <a:t>Lze použít třeba na testování korelace mezi prostorovou vzdáleností a </a:t>
            </a:r>
            <a:r>
              <a:rPr lang="cs-CZ" smtClean="0"/>
              <a:t>nepodobností společenstev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6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Ekologická nepodobnost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3248" y="1847974"/>
            <a:ext cx="163195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Přímá spojnice se šipkou 6"/>
          <p:cNvCxnSpPr/>
          <p:nvPr/>
        </p:nvCxnSpPr>
        <p:spPr>
          <a:xfrm flipV="1">
            <a:off x="3142177" y="1844824"/>
            <a:ext cx="349703" cy="28644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ál 7"/>
          <p:cNvSpPr/>
          <p:nvPr/>
        </p:nvSpPr>
        <p:spPr>
          <a:xfrm>
            <a:off x="1489907" y="1811970"/>
            <a:ext cx="1857957" cy="19050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10"/>
          <p:cNvCxnSpPr/>
          <p:nvPr/>
        </p:nvCxnSpPr>
        <p:spPr>
          <a:xfrm>
            <a:off x="1907704" y="1556792"/>
            <a:ext cx="419084" cy="542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481484" y="155679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spole</a:t>
            </a:r>
            <a:r>
              <a:rPr lang="cs-CZ" dirty="0" err="1" smtClean="0"/>
              <a:t>čenstvo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115616" y="11967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jedinec</a:t>
            </a:r>
            <a:endParaRPr lang="cs-CZ" dirty="0"/>
          </a:p>
        </p:txBody>
      </p:sp>
      <p:cxnSp>
        <p:nvCxnSpPr>
          <p:cNvPr id="11" name="Přímá spojnice se šipkou 20"/>
          <p:cNvCxnSpPr/>
          <p:nvPr/>
        </p:nvCxnSpPr>
        <p:spPr>
          <a:xfrm flipH="1" flipV="1">
            <a:off x="3017035" y="2556729"/>
            <a:ext cx="618861" cy="1905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23"/>
          <p:cNvCxnSpPr/>
          <p:nvPr/>
        </p:nvCxnSpPr>
        <p:spPr>
          <a:xfrm flipH="1">
            <a:off x="3017034" y="2747293"/>
            <a:ext cx="6188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28"/>
          <p:cNvCxnSpPr/>
          <p:nvPr/>
        </p:nvCxnSpPr>
        <p:spPr>
          <a:xfrm flipH="1">
            <a:off x="3007775" y="2747293"/>
            <a:ext cx="628121" cy="2496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683436" y="2555612"/>
            <a:ext cx="405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jedinci stejného druhu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Ekologická nepodobnost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2455" y="3720182"/>
            <a:ext cx="163195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3248" y="1847974"/>
            <a:ext cx="163195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6735" y="2712070"/>
            <a:ext cx="16335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Přímá spojnice se šipkou 38"/>
          <p:cNvCxnSpPr/>
          <p:nvPr/>
        </p:nvCxnSpPr>
        <p:spPr>
          <a:xfrm>
            <a:off x="2429223" y="3460650"/>
            <a:ext cx="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41"/>
          <p:cNvCxnSpPr/>
          <p:nvPr/>
        </p:nvCxnSpPr>
        <p:spPr>
          <a:xfrm>
            <a:off x="3347864" y="3072110"/>
            <a:ext cx="1980380" cy="4572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43"/>
          <p:cNvCxnSpPr/>
          <p:nvPr/>
        </p:nvCxnSpPr>
        <p:spPr>
          <a:xfrm flipV="1">
            <a:off x="3364632" y="3901777"/>
            <a:ext cx="1963612" cy="75450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1155998"/>
            <a:ext cx="16335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95936" y="4221088"/>
            <a:ext cx="16335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504" y="2747293"/>
            <a:ext cx="16335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15257" y="1124744"/>
            <a:ext cx="163195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Ekologická nepodobnost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dirty="0" smtClean="0">
                <a:solidFill>
                  <a:srgbClr val="0070C0"/>
                </a:solidFill>
              </a:rPr>
              <a:t>Q </a:t>
            </a:r>
            <a:r>
              <a:rPr lang="cs-CZ" dirty="0" err="1" smtClean="0">
                <a:solidFill>
                  <a:srgbClr val="0070C0"/>
                </a:solidFill>
              </a:rPr>
              <a:t>vs</a:t>
            </a:r>
            <a:r>
              <a:rPr lang="cs-CZ" dirty="0" smtClean="0">
                <a:solidFill>
                  <a:srgbClr val="0070C0"/>
                </a:solidFill>
              </a:rPr>
              <a:t> R analýza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graphicFrame>
        <p:nvGraphicFramePr>
          <p:cNvPr id="5" name="Zástupný symbol pro obsah 6"/>
          <p:cNvGraphicFramePr>
            <a:graphicFrameLocks noGrp="1"/>
          </p:cNvGraphicFramePr>
          <p:nvPr>
            <p:ph sz="quarter" idx="1"/>
          </p:nvPr>
        </p:nvGraphicFramePr>
        <p:xfrm>
          <a:off x="467544" y="2204864"/>
          <a:ext cx="5040560" cy="18440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Vzorky</a:t>
                      </a:r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Druhy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</a:t>
                      </a:r>
                      <a:r>
                        <a:rPr lang="en-US" dirty="0" smtClean="0"/>
                        <a:t> </a:t>
                      </a:r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</a:t>
                      </a:r>
                      <a:r>
                        <a:rPr lang="en-US" dirty="0" smtClean="0"/>
                        <a:t> </a:t>
                      </a:r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</a:t>
                      </a:r>
                      <a:r>
                        <a:rPr lang="en-US" dirty="0" smtClean="0"/>
                        <a:t> </a:t>
                      </a:r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vzorek</a:t>
                      </a:r>
                      <a:r>
                        <a:rPr lang="en-US" dirty="0" smtClean="0"/>
                        <a:t> </a:t>
                      </a:r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vzorek</a:t>
                      </a:r>
                      <a:r>
                        <a:rPr lang="en-US" dirty="0" smtClean="0"/>
                        <a:t> </a:t>
                      </a:r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vzorek</a:t>
                      </a:r>
                      <a:r>
                        <a:rPr lang="en-US" dirty="0" smtClean="0"/>
                        <a:t> </a:t>
                      </a:r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Levá jednoduchá závorka 5"/>
          <p:cNvSpPr/>
          <p:nvPr/>
        </p:nvSpPr>
        <p:spPr>
          <a:xfrm flipH="1">
            <a:off x="5652120" y="3140968"/>
            <a:ext cx="504056" cy="720080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vá jednoduchá závorka 6"/>
          <p:cNvSpPr/>
          <p:nvPr/>
        </p:nvSpPr>
        <p:spPr>
          <a:xfrm flipH="1">
            <a:off x="5652120" y="3573016"/>
            <a:ext cx="720080" cy="432048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vá jednoduchá závorka 7"/>
          <p:cNvSpPr/>
          <p:nvPr/>
        </p:nvSpPr>
        <p:spPr>
          <a:xfrm flipH="1">
            <a:off x="5652120" y="2996952"/>
            <a:ext cx="288032" cy="504056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vá jednoduchá závorka 8"/>
          <p:cNvSpPr/>
          <p:nvPr/>
        </p:nvSpPr>
        <p:spPr>
          <a:xfrm rot="5400000" flipH="1">
            <a:off x="3235697" y="3181127"/>
            <a:ext cx="440357" cy="2520280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vá jednoduchá závorka 9"/>
          <p:cNvSpPr/>
          <p:nvPr/>
        </p:nvSpPr>
        <p:spPr>
          <a:xfrm rot="5400000" flipH="1">
            <a:off x="3938330" y="3846646"/>
            <a:ext cx="720080" cy="1468963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vá jednoduchá závorka 10"/>
          <p:cNvSpPr/>
          <p:nvPr/>
        </p:nvSpPr>
        <p:spPr>
          <a:xfrm rot="5400000" flipH="1">
            <a:off x="3174491" y="3458357"/>
            <a:ext cx="188328" cy="1713790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ovéPole 11"/>
          <p:cNvSpPr txBox="1"/>
          <p:nvPr/>
        </p:nvSpPr>
        <p:spPr>
          <a:xfrm>
            <a:off x="6516216" y="314096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vztahy mezi vzorky</a:t>
            </a:r>
          </a:p>
          <a:p>
            <a:r>
              <a:rPr lang="cs-CZ" b="1" dirty="0" smtClean="0"/>
              <a:t>Q analýza</a:t>
            </a:r>
            <a:endParaRPr lang="en-US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75656" y="5158933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vztahy mezi druhy</a:t>
            </a:r>
          </a:p>
          <a:p>
            <a:pPr algn="ctr"/>
            <a:r>
              <a:rPr lang="cs-CZ" dirty="0" smtClean="0"/>
              <a:t>(nebo obecně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cs-CZ" dirty="0" smtClean="0"/>
              <a:t>deskriptory)</a:t>
            </a:r>
          </a:p>
          <a:p>
            <a:pPr algn="ctr"/>
            <a:r>
              <a:rPr lang="cs-CZ" b="1" dirty="0" smtClean="0"/>
              <a:t>R analýza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Podobnosti</a:t>
            </a:r>
            <a:r>
              <a:rPr lang="en-US" dirty="0" smtClean="0"/>
              <a:t> </a:t>
            </a:r>
            <a:r>
              <a:rPr lang="cs-CZ" dirty="0" smtClean="0"/>
              <a:t> x </a:t>
            </a:r>
            <a:r>
              <a:rPr lang="en-US" dirty="0" smtClean="0"/>
              <a:t> </a:t>
            </a:r>
            <a:r>
              <a:rPr lang="cs-CZ" dirty="0" smtClean="0"/>
              <a:t>nepodobnosti </a:t>
            </a:r>
            <a:r>
              <a:rPr lang="cs-CZ" sz="2000" dirty="0" smtClean="0"/>
              <a:t>(Q analýza)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Nepodobnosti a jejich koeficienty</a:t>
            </a:r>
            <a:r>
              <a:rPr lang="en-US" sz="2000" b="1" dirty="0" smtClean="0"/>
              <a:t> </a:t>
            </a:r>
            <a:r>
              <a:rPr lang="en-US" sz="1800" dirty="0"/>
              <a:t>(</a:t>
            </a:r>
            <a:r>
              <a:rPr lang="en-US" sz="1800" i="1" dirty="0" smtClean="0"/>
              <a:t>dis</a:t>
            </a:r>
            <a:r>
              <a:rPr lang="cs-CZ" sz="1800" i="1" dirty="0" err="1" smtClean="0"/>
              <a:t>similarity</a:t>
            </a:r>
            <a:r>
              <a:rPr lang="cs-CZ" sz="1800" i="1" dirty="0" smtClean="0"/>
              <a:t> </a:t>
            </a:r>
            <a:r>
              <a:rPr lang="en-US" sz="1800" i="1" dirty="0" smtClean="0"/>
              <a:t>coefficients</a:t>
            </a:r>
            <a:r>
              <a:rPr lang="en-US" sz="1800" dirty="0"/>
              <a:t>)</a:t>
            </a:r>
            <a:endParaRPr lang="cs-CZ" sz="1800" b="1" dirty="0"/>
          </a:p>
          <a:p>
            <a:r>
              <a:rPr lang="cs-CZ" sz="2000" dirty="0"/>
              <a:t>slouží k umístění vzorků v mnohorozměrném prostoru</a:t>
            </a:r>
          </a:p>
          <a:p>
            <a:r>
              <a:rPr lang="cs-CZ" sz="2000" dirty="0"/>
              <a:t>nejnižší hodnota 0 – vzorky mají shodné vlastnosti</a:t>
            </a:r>
          </a:p>
          <a:p>
            <a:r>
              <a:rPr lang="cs-CZ" sz="2000" dirty="0"/>
              <a:t>hodnota se zvyšuje se zvyšující se nepodobností mezi vzorky</a:t>
            </a:r>
          </a:p>
          <a:p>
            <a:pPr>
              <a:buNone/>
            </a:pPr>
            <a:r>
              <a:rPr lang="cs-CZ" sz="2000" b="1" dirty="0" smtClean="0"/>
              <a:t>Indexy podobnosti</a:t>
            </a:r>
            <a:r>
              <a:rPr lang="en-US" sz="2000" b="1" dirty="0" smtClean="0"/>
              <a:t> </a:t>
            </a:r>
            <a:r>
              <a:rPr lang="en-US" sz="1800" dirty="0" smtClean="0"/>
              <a:t>(</a:t>
            </a:r>
            <a:r>
              <a:rPr lang="en-US" sz="1800" i="1" dirty="0" smtClean="0"/>
              <a:t>similarity coefficients</a:t>
            </a:r>
            <a:r>
              <a:rPr lang="en-US" sz="1800" dirty="0" smtClean="0"/>
              <a:t>)</a:t>
            </a:r>
            <a:endParaRPr lang="cs-CZ" sz="1800" dirty="0" smtClean="0"/>
          </a:p>
          <a:p>
            <a:r>
              <a:rPr lang="cs-CZ" sz="2000" dirty="0" smtClean="0"/>
              <a:t>slouží k vyjádření podobnosti mezi vzorky, ne k jejich umístění do mnohorozměrného prostoru (například ordinace)</a:t>
            </a:r>
          </a:p>
          <a:p>
            <a:r>
              <a:rPr lang="cs-CZ" sz="2000" dirty="0" smtClean="0"/>
              <a:t>nejnižší hodnota 0 – vzorky nesdílejí žádný druh</a:t>
            </a:r>
          </a:p>
          <a:p>
            <a:r>
              <a:rPr lang="cs-CZ" sz="2000" dirty="0" smtClean="0"/>
              <a:t>nejvyšší hodnota (1 nebo jiná) – vzorky jsou identické</a:t>
            </a:r>
          </a:p>
          <a:p>
            <a:pPr>
              <a:buNone/>
            </a:pPr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Vzdálenost – co to je?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  <p:graphicFrame>
        <p:nvGraphicFramePr>
          <p:cNvPr id="90" name="Tabulka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817231"/>
              </p:ext>
            </p:extLst>
          </p:nvPr>
        </p:nvGraphicFramePr>
        <p:xfrm>
          <a:off x="683568" y="1484784"/>
          <a:ext cx="2448272" cy="116278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686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/>
                        <a:t>druh</a:t>
                      </a:r>
                      <a:r>
                        <a:rPr lang="cs-CZ" sz="1400" u="none" strike="noStrike" baseline="0" dirty="0" smtClean="0"/>
                        <a:t> 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/>
                        <a:t>druh 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/>
                        <a:t>druh 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/>
                        <a:t>vzorek</a:t>
                      </a:r>
                      <a:r>
                        <a:rPr lang="en-US" sz="1400" u="none" strike="noStrike" dirty="0" smtClean="0"/>
                        <a:t> </a:t>
                      </a:r>
                      <a:r>
                        <a:rPr lang="cs-CZ" sz="1400" u="none" strike="noStrike" dirty="0" smtClean="0"/>
                        <a:t>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/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 smtClean="0">
                          <a:solidFill>
                            <a:schemeClr val="lt1"/>
                          </a:solidFill>
                          <a:latin typeface="+mn-lt"/>
                        </a:rPr>
                        <a:t>vzorek</a:t>
                      </a:r>
                      <a:r>
                        <a:rPr lang="en-US" sz="1400" b="1" i="0" u="none" strike="noStrike" dirty="0" smtClean="0">
                          <a:solidFill>
                            <a:schemeClr val="lt1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1" i="0" u="none" strike="noStrike" dirty="0" smtClean="0">
                          <a:solidFill>
                            <a:schemeClr val="lt1"/>
                          </a:solidFill>
                          <a:latin typeface="+mn-lt"/>
                        </a:rPr>
                        <a:t>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/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/>
                        <a:t>vzorek</a:t>
                      </a:r>
                      <a:r>
                        <a:rPr lang="en-US" sz="1400" u="none" strike="noStrike" dirty="0" smtClean="0"/>
                        <a:t> </a:t>
                      </a:r>
                      <a:r>
                        <a:rPr lang="cs-CZ" sz="1400" u="none" strike="noStrike" dirty="0" smtClean="0"/>
                        <a:t>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/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chemeClr val="dk1"/>
                          </a:solidFill>
                          <a:latin typeface="+mn-lt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hnutá šipka 4"/>
          <p:cNvSpPr/>
          <p:nvPr/>
        </p:nvSpPr>
        <p:spPr>
          <a:xfrm rot="1249328" flipV="1">
            <a:off x="1070519" y="3296189"/>
            <a:ext cx="944747" cy="1020405"/>
          </a:xfrm>
          <a:prstGeom prst="bentArrow">
            <a:avLst>
              <a:gd name="adj1" fmla="val 12365"/>
              <a:gd name="adj2" fmla="val 14892"/>
              <a:gd name="adj3" fmla="val 22473"/>
              <a:gd name="adj4" fmla="val 462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220072" y="1484784"/>
            <a:ext cx="307000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</a:t>
            </a:r>
            <a:r>
              <a:rPr lang="cs-CZ" dirty="0" err="1" smtClean="0">
                <a:solidFill>
                  <a:schemeClr val="tx2"/>
                </a:solidFill>
              </a:rPr>
              <a:t>árové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smtClean="0">
                <a:solidFill>
                  <a:schemeClr val="tx2"/>
                </a:solidFill>
              </a:rPr>
              <a:t>Euklidovské vzdálenosti</a:t>
            </a:r>
            <a:endParaRPr lang="en-US" smtClean="0">
              <a:solidFill>
                <a:schemeClr val="tx2"/>
              </a:solidFill>
            </a:endParaRPr>
          </a:p>
          <a:p>
            <a:r>
              <a:rPr lang="en-US" sz="1600" smtClean="0">
                <a:solidFill>
                  <a:schemeClr val="tx2"/>
                </a:solidFill>
              </a:rPr>
              <a:t>(jako bychom </a:t>
            </a:r>
            <a:r>
              <a:rPr lang="cs-CZ" sz="1600" smtClean="0">
                <a:solidFill>
                  <a:schemeClr val="tx2"/>
                </a:solidFill>
              </a:rPr>
              <a:t>změřili pravítkem</a:t>
            </a:r>
            <a:r>
              <a:rPr lang="en-US" sz="1600" smtClean="0">
                <a:solidFill>
                  <a:schemeClr val="tx2"/>
                </a:solidFill>
              </a:rPr>
              <a:t>)</a:t>
            </a:r>
            <a:endParaRPr lang="cs-CZ" sz="1600" dirty="0">
              <a:solidFill>
                <a:schemeClr val="tx2"/>
              </a:solidFill>
            </a:endParaRPr>
          </a:p>
        </p:txBody>
      </p:sp>
      <p:grpSp>
        <p:nvGrpSpPr>
          <p:cNvPr id="3" name="Skupina 82"/>
          <p:cNvGrpSpPr>
            <a:grpSpLocks noChangeAspect="1"/>
          </p:cNvGrpSpPr>
          <p:nvPr/>
        </p:nvGrpSpPr>
        <p:grpSpPr>
          <a:xfrm>
            <a:off x="1835697" y="4342025"/>
            <a:ext cx="4104456" cy="2255327"/>
            <a:chOff x="0" y="2780928"/>
            <a:chExt cx="5906366" cy="3245445"/>
          </a:xfrm>
        </p:grpSpPr>
        <p:cxnSp>
          <p:nvCxnSpPr>
            <p:cNvPr id="84" name="Přímá spojnice 5"/>
            <p:cNvCxnSpPr/>
            <p:nvPr/>
          </p:nvCxnSpPr>
          <p:spPr>
            <a:xfrm>
              <a:off x="1027275" y="5092297"/>
              <a:ext cx="320400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9" name="Přímá spojnice 6"/>
            <p:cNvCxnSpPr/>
            <p:nvPr/>
          </p:nvCxnSpPr>
          <p:spPr>
            <a:xfrm flipH="1" flipV="1">
              <a:off x="1021524" y="2780928"/>
              <a:ext cx="0" cy="232632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1" name="Přímá spojnice 12"/>
            <p:cNvCxnSpPr/>
            <p:nvPr/>
          </p:nvCxnSpPr>
          <p:spPr>
            <a:xfrm flipV="1">
              <a:off x="1027275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2" name="Přímá spojnice 13"/>
            <p:cNvCxnSpPr/>
            <p:nvPr/>
          </p:nvCxnSpPr>
          <p:spPr>
            <a:xfrm flipV="1">
              <a:off x="1632326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3" name="Přímá spojnice 24"/>
            <p:cNvCxnSpPr/>
            <p:nvPr/>
          </p:nvCxnSpPr>
          <p:spPr>
            <a:xfrm>
              <a:off x="1299045" y="4707069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7" name="Přímá spojnice 25"/>
            <p:cNvCxnSpPr/>
            <p:nvPr/>
          </p:nvCxnSpPr>
          <p:spPr>
            <a:xfrm>
              <a:off x="1570814" y="4321841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8" name="Přímá spojnice 26"/>
            <p:cNvCxnSpPr/>
            <p:nvPr/>
          </p:nvCxnSpPr>
          <p:spPr>
            <a:xfrm>
              <a:off x="1842584" y="3936612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9" name="Přímá spojnice 27"/>
            <p:cNvCxnSpPr/>
            <p:nvPr/>
          </p:nvCxnSpPr>
          <p:spPr>
            <a:xfrm>
              <a:off x="2114354" y="3551384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0" name="Přímá spojnice 28"/>
            <p:cNvCxnSpPr/>
            <p:nvPr/>
          </p:nvCxnSpPr>
          <p:spPr>
            <a:xfrm>
              <a:off x="2386123" y="3166156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1" name="Přímá spojnice 33"/>
            <p:cNvCxnSpPr/>
            <p:nvPr/>
          </p:nvCxnSpPr>
          <p:spPr>
            <a:xfrm>
              <a:off x="932837" y="4578659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2" name="Přímá spojnice 36"/>
            <p:cNvCxnSpPr/>
            <p:nvPr/>
          </p:nvCxnSpPr>
          <p:spPr>
            <a:xfrm>
              <a:off x="932837" y="4065022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3" name="Přímá spojnice 37"/>
            <p:cNvCxnSpPr/>
            <p:nvPr/>
          </p:nvCxnSpPr>
          <p:spPr>
            <a:xfrm>
              <a:off x="932837" y="3551384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4" name="Přímá spojnice 38"/>
            <p:cNvCxnSpPr/>
            <p:nvPr/>
          </p:nvCxnSpPr>
          <p:spPr>
            <a:xfrm>
              <a:off x="932837" y="3037747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05" name="TextovéPole 104"/>
            <p:cNvSpPr txBox="1"/>
            <p:nvPr/>
          </p:nvSpPr>
          <p:spPr>
            <a:xfrm>
              <a:off x="686304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0</a:t>
              </a:r>
              <a:endParaRPr lang="cs-CZ" sz="1200" dirty="0"/>
            </a:p>
          </p:txBody>
        </p:sp>
        <p:sp>
          <p:nvSpPr>
            <p:cNvPr id="106" name="Ovál 47"/>
            <p:cNvSpPr/>
            <p:nvPr/>
          </p:nvSpPr>
          <p:spPr>
            <a:xfrm>
              <a:off x="949822" y="4480505"/>
              <a:ext cx="192593" cy="19259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7" name="Přímá spojnice 56"/>
            <p:cNvCxnSpPr/>
            <p:nvPr/>
          </p:nvCxnSpPr>
          <p:spPr>
            <a:xfrm flipV="1">
              <a:off x="2281114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8" name="Přímá spojnice 57"/>
            <p:cNvCxnSpPr/>
            <p:nvPr/>
          </p:nvCxnSpPr>
          <p:spPr>
            <a:xfrm flipV="1">
              <a:off x="2923161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9" name="Přímá spojnice 58"/>
            <p:cNvCxnSpPr/>
            <p:nvPr/>
          </p:nvCxnSpPr>
          <p:spPr>
            <a:xfrm flipV="1">
              <a:off x="3565208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0" name="Přímá spojnice 63"/>
            <p:cNvCxnSpPr/>
            <p:nvPr/>
          </p:nvCxnSpPr>
          <p:spPr>
            <a:xfrm flipV="1">
              <a:off x="4139952" y="3037747"/>
              <a:ext cx="1442758" cy="20578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11" name="Ovál 52"/>
            <p:cNvSpPr/>
            <p:nvPr/>
          </p:nvSpPr>
          <p:spPr>
            <a:xfrm>
              <a:off x="4546811" y="3463324"/>
              <a:ext cx="192593" cy="192593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2" name="Ovál 51"/>
            <p:cNvSpPr/>
            <p:nvPr/>
          </p:nvSpPr>
          <p:spPr>
            <a:xfrm>
              <a:off x="1814430" y="4631870"/>
              <a:ext cx="192593" cy="192593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3" name="TextovéPole 112"/>
            <p:cNvSpPr txBox="1"/>
            <p:nvPr/>
          </p:nvSpPr>
          <p:spPr>
            <a:xfrm>
              <a:off x="1970398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2</a:t>
              </a:r>
              <a:endParaRPr lang="cs-CZ" sz="1200" dirty="0"/>
            </a:p>
          </p:txBody>
        </p:sp>
        <p:sp>
          <p:nvSpPr>
            <p:cNvPr id="114" name="TextovéPole 113"/>
            <p:cNvSpPr txBox="1"/>
            <p:nvPr/>
          </p:nvSpPr>
          <p:spPr>
            <a:xfrm>
              <a:off x="3254492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4</a:t>
              </a:r>
              <a:endParaRPr lang="cs-CZ" sz="1200" dirty="0"/>
            </a:p>
          </p:txBody>
        </p:sp>
        <p:sp>
          <p:nvSpPr>
            <p:cNvPr id="115" name="TextovéPole 114"/>
            <p:cNvSpPr txBox="1"/>
            <p:nvPr/>
          </p:nvSpPr>
          <p:spPr>
            <a:xfrm>
              <a:off x="4812254" y="4084697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2</a:t>
              </a:r>
              <a:endParaRPr lang="cs-CZ" sz="1200" dirty="0"/>
            </a:p>
          </p:txBody>
        </p:sp>
        <p:sp>
          <p:nvSpPr>
            <p:cNvPr id="116" name="TextovéPole 115"/>
            <p:cNvSpPr txBox="1"/>
            <p:nvPr/>
          </p:nvSpPr>
          <p:spPr>
            <a:xfrm>
              <a:off x="513638" y="4341515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1</a:t>
              </a:r>
              <a:endParaRPr lang="cs-CZ" sz="1200" dirty="0"/>
            </a:p>
          </p:txBody>
        </p:sp>
        <p:sp>
          <p:nvSpPr>
            <p:cNvPr id="117" name="TextovéPole 116"/>
            <p:cNvSpPr txBox="1"/>
            <p:nvPr/>
          </p:nvSpPr>
          <p:spPr>
            <a:xfrm>
              <a:off x="513638" y="3294566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3</a:t>
              </a:r>
              <a:endParaRPr lang="cs-CZ" sz="1200" dirty="0"/>
            </a:p>
          </p:txBody>
        </p:sp>
        <p:sp>
          <p:nvSpPr>
            <p:cNvPr id="118" name="TextovéPole 117"/>
            <p:cNvSpPr txBox="1"/>
            <p:nvPr/>
          </p:nvSpPr>
          <p:spPr>
            <a:xfrm>
              <a:off x="513638" y="382787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2</a:t>
              </a:r>
              <a:endParaRPr lang="cs-CZ" sz="1200" dirty="0"/>
            </a:p>
          </p:txBody>
        </p:sp>
        <p:sp>
          <p:nvSpPr>
            <p:cNvPr id="119" name="TextovéPole 118"/>
            <p:cNvSpPr txBox="1"/>
            <p:nvPr/>
          </p:nvSpPr>
          <p:spPr>
            <a:xfrm>
              <a:off x="513638" y="278092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4</a:t>
              </a:r>
              <a:endParaRPr lang="cs-CZ" sz="1200" dirty="0"/>
            </a:p>
          </p:txBody>
        </p:sp>
        <p:sp>
          <p:nvSpPr>
            <p:cNvPr id="120" name="TextovéPole 119"/>
            <p:cNvSpPr txBox="1"/>
            <p:nvPr/>
          </p:nvSpPr>
          <p:spPr>
            <a:xfrm>
              <a:off x="1295155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1</a:t>
              </a:r>
              <a:endParaRPr lang="cs-CZ" sz="1200" dirty="0"/>
            </a:p>
          </p:txBody>
        </p:sp>
        <p:sp>
          <p:nvSpPr>
            <p:cNvPr id="121" name="TextovéPole 120"/>
            <p:cNvSpPr txBox="1"/>
            <p:nvPr/>
          </p:nvSpPr>
          <p:spPr>
            <a:xfrm>
              <a:off x="2579249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3</a:t>
              </a:r>
              <a:endParaRPr lang="cs-CZ" sz="1200" dirty="0"/>
            </a:p>
          </p:txBody>
        </p:sp>
        <p:sp>
          <p:nvSpPr>
            <p:cNvPr id="122" name="TextovéPole 121"/>
            <p:cNvSpPr txBox="1"/>
            <p:nvPr/>
          </p:nvSpPr>
          <p:spPr>
            <a:xfrm>
              <a:off x="3863343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5</a:t>
              </a:r>
              <a:endParaRPr lang="cs-CZ" sz="1200" dirty="0"/>
            </a:p>
          </p:txBody>
        </p:sp>
        <p:sp>
          <p:nvSpPr>
            <p:cNvPr id="123" name="TextovéPole 122"/>
            <p:cNvSpPr txBox="1"/>
            <p:nvPr/>
          </p:nvSpPr>
          <p:spPr>
            <a:xfrm>
              <a:off x="5370149" y="3314240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4</a:t>
              </a:r>
              <a:endParaRPr lang="cs-CZ" sz="1200" dirty="0"/>
            </a:p>
          </p:txBody>
        </p:sp>
        <p:sp>
          <p:nvSpPr>
            <p:cNvPr id="124" name="TextovéPole 123"/>
            <p:cNvSpPr txBox="1"/>
            <p:nvPr/>
          </p:nvSpPr>
          <p:spPr>
            <a:xfrm>
              <a:off x="4555435" y="4469925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1</a:t>
              </a:r>
              <a:endParaRPr lang="cs-CZ" sz="1200" dirty="0"/>
            </a:p>
          </p:txBody>
        </p:sp>
        <p:sp>
          <p:nvSpPr>
            <p:cNvPr id="125" name="TextovéPole 124"/>
            <p:cNvSpPr txBox="1"/>
            <p:nvPr/>
          </p:nvSpPr>
          <p:spPr>
            <a:xfrm>
              <a:off x="5113330" y="369946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3</a:t>
              </a:r>
              <a:endParaRPr lang="cs-CZ" sz="1200" dirty="0"/>
            </a:p>
          </p:txBody>
        </p:sp>
        <p:sp>
          <p:nvSpPr>
            <p:cNvPr id="126" name="TextovéPole 125"/>
            <p:cNvSpPr txBox="1"/>
            <p:nvPr/>
          </p:nvSpPr>
          <p:spPr>
            <a:xfrm>
              <a:off x="2483768" y="5477525"/>
              <a:ext cx="1181166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 smtClean="0"/>
                <a:t>druh 3</a:t>
              </a:r>
              <a:endParaRPr lang="cs-CZ" sz="1400" dirty="0"/>
            </a:p>
          </p:txBody>
        </p:sp>
        <p:sp>
          <p:nvSpPr>
            <p:cNvPr id="127" name="TextovéPole 126"/>
            <p:cNvSpPr txBox="1"/>
            <p:nvPr/>
          </p:nvSpPr>
          <p:spPr>
            <a:xfrm rot="16200000">
              <a:off x="-316159" y="3585243"/>
              <a:ext cx="1181165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 smtClean="0"/>
                <a:t>druh 1</a:t>
              </a:r>
              <a:endParaRPr lang="cs-CZ" sz="1400" dirty="0"/>
            </a:p>
          </p:txBody>
        </p:sp>
        <p:sp>
          <p:nvSpPr>
            <p:cNvPr id="128" name="TextovéPole 127"/>
            <p:cNvSpPr txBox="1"/>
            <p:nvPr/>
          </p:nvSpPr>
          <p:spPr>
            <a:xfrm rot="18292944">
              <a:off x="5041359" y="4046783"/>
              <a:ext cx="1181165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 smtClean="0"/>
                <a:t>druh 2</a:t>
              </a:r>
              <a:endParaRPr lang="cs-CZ" sz="1400" dirty="0"/>
            </a:p>
          </p:txBody>
        </p:sp>
        <p:sp>
          <p:nvSpPr>
            <p:cNvPr id="130" name="TextovéPole 129"/>
            <p:cNvSpPr txBox="1"/>
            <p:nvPr/>
          </p:nvSpPr>
          <p:spPr>
            <a:xfrm>
              <a:off x="994233" y="4153497"/>
              <a:ext cx="331333" cy="54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4">
                      <a:lumMod val="50000"/>
                    </a:schemeClr>
                  </a:solidFill>
                </a:rPr>
                <a:t>B</a:t>
              </a:r>
              <a:endParaRPr lang="cs-CZ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131" name="TextovéPole 130"/>
            <p:cNvSpPr txBox="1"/>
            <p:nvPr/>
          </p:nvSpPr>
          <p:spPr>
            <a:xfrm>
              <a:off x="4600707" y="3130335"/>
              <a:ext cx="331333" cy="54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/>
                  </a:solidFill>
                </a:rPr>
                <a:t>C</a:t>
              </a:r>
              <a:endParaRPr lang="cs-CZ" dirty="0">
                <a:solidFill>
                  <a:schemeClr val="accent6"/>
                </a:solidFill>
              </a:endParaRPr>
            </a:p>
          </p:txBody>
        </p:sp>
        <p:sp>
          <p:nvSpPr>
            <p:cNvPr id="129" name="TextovéPole 128"/>
            <p:cNvSpPr txBox="1"/>
            <p:nvPr/>
          </p:nvSpPr>
          <p:spPr>
            <a:xfrm>
              <a:off x="1761546" y="4264825"/>
              <a:ext cx="360040" cy="307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5"/>
                  </a:solidFill>
                </a:rPr>
                <a:t>A</a:t>
              </a:r>
              <a:endParaRPr lang="cs-CZ" dirty="0">
                <a:solidFill>
                  <a:schemeClr val="accent5"/>
                </a:solidFill>
              </a:endParaRPr>
            </a:p>
          </p:txBody>
        </p:sp>
      </p:grpSp>
      <p:cxnSp>
        <p:nvCxnSpPr>
          <p:cNvPr id="82" name="Přímá spojnice se šipkou 81"/>
          <p:cNvCxnSpPr>
            <a:endCxn id="112" idx="2"/>
          </p:cNvCxnSpPr>
          <p:nvPr/>
        </p:nvCxnSpPr>
        <p:spPr>
          <a:xfrm>
            <a:off x="2606518" y="5639982"/>
            <a:ext cx="490064" cy="552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>
            <a:endCxn id="111" idx="3"/>
          </p:cNvCxnSpPr>
          <p:nvPr/>
        </p:nvCxnSpPr>
        <p:spPr>
          <a:xfrm flipV="1">
            <a:off x="3203848" y="4930473"/>
            <a:ext cx="1811122" cy="71518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335628"/>
              </p:ext>
            </p:extLst>
          </p:nvPr>
        </p:nvGraphicFramePr>
        <p:xfrm>
          <a:off x="4712635" y="2811826"/>
          <a:ext cx="3246438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4" name="Rovnice" r:id="rId4" imgW="2654280" imgH="279360" progId="Equation.3">
                  <p:embed/>
                </p:oleObj>
              </mc:Choice>
              <mc:Fallback>
                <p:oleObj name="Rovnice" r:id="rId4" imgW="26542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2635" y="2811826"/>
                        <a:ext cx="3246438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04434"/>
              </p:ext>
            </p:extLst>
          </p:nvPr>
        </p:nvGraphicFramePr>
        <p:xfrm>
          <a:off x="4712635" y="3371667"/>
          <a:ext cx="329247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5" name="Rovnice" r:id="rId6" imgW="2692080" imgH="279360" progId="Equation.3">
                  <p:embed/>
                </p:oleObj>
              </mc:Choice>
              <mc:Fallback>
                <p:oleObj name="Rovnice" r:id="rId6" imgW="26920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2635" y="3371667"/>
                        <a:ext cx="3292475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353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Euklidovská vzdálenost</a:t>
            </a:r>
            <a:br>
              <a:rPr lang="cs-CZ" smtClean="0"/>
            </a:br>
            <a:r>
              <a:rPr lang="cs-CZ" smtClean="0"/>
              <a:t>	</a:t>
            </a:r>
            <a:r>
              <a:rPr lang="cs-CZ" smtClean="0">
                <a:solidFill>
                  <a:srgbClr val="0070C0"/>
                </a:solidFill>
              </a:rPr>
              <a:t>paradox</a:t>
            </a:r>
            <a:r>
              <a:rPr lang="en-US" smtClean="0">
                <a:solidFill>
                  <a:srgbClr val="0070C0"/>
                </a:solidFill>
              </a:rPr>
              <a:t> p</a:t>
            </a:r>
            <a:r>
              <a:rPr lang="cs-CZ" smtClean="0">
                <a:solidFill>
                  <a:srgbClr val="0070C0"/>
                </a:solidFill>
              </a:rPr>
              <a:t>ři použití abundančních dat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1368151"/>
          </a:xfrm>
        </p:spPr>
        <p:txBody>
          <a:bodyPr/>
          <a:lstStyle/>
          <a:p>
            <a:r>
              <a:rPr lang="cs-CZ" smtClean="0"/>
              <a:t>při použití abundančních dat se může stát, že dva vzorky, které sdílí některé druhy</a:t>
            </a:r>
            <a:r>
              <a:rPr lang="en-US" smtClean="0"/>
              <a:t> (</a:t>
            </a:r>
            <a:r>
              <a:rPr lang="cs-CZ" smtClean="0"/>
              <a:t>vzorky</a:t>
            </a:r>
            <a:r>
              <a:rPr lang="en-US" smtClean="0"/>
              <a:t> 1 a 3)</a:t>
            </a:r>
            <a:r>
              <a:rPr lang="cs-CZ" smtClean="0"/>
              <a:t>, budou mít větší vzdálenost než dva vzorky, které nesdílí ani jeden druh</a:t>
            </a:r>
            <a:r>
              <a:rPr lang="en-US" smtClean="0"/>
              <a:t> (</a:t>
            </a:r>
            <a:r>
              <a:rPr lang="cs-CZ" smtClean="0"/>
              <a:t>vzorky</a:t>
            </a:r>
            <a:r>
              <a:rPr lang="en-US" smtClean="0"/>
              <a:t> 1 a 2)</a:t>
            </a:r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Levá jednoduchá závorka 5"/>
          <p:cNvSpPr/>
          <p:nvPr/>
        </p:nvSpPr>
        <p:spPr>
          <a:xfrm flipH="1">
            <a:off x="4280897" y="3321713"/>
            <a:ext cx="288032" cy="576064"/>
          </a:xfrm>
          <a:prstGeom prst="leftBracket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vá jednoduchá závorka 6"/>
          <p:cNvSpPr/>
          <p:nvPr/>
        </p:nvSpPr>
        <p:spPr>
          <a:xfrm flipH="1">
            <a:off x="4280897" y="3249705"/>
            <a:ext cx="432048" cy="360040"/>
          </a:xfrm>
          <a:prstGeom prst="leftBracket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ovéPole 7"/>
          <p:cNvSpPr txBox="1"/>
          <p:nvPr/>
        </p:nvSpPr>
        <p:spPr>
          <a:xfrm>
            <a:off x="4784953" y="310568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1,732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40937" y="367246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4,243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588452"/>
              </p:ext>
            </p:extLst>
          </p:nvPr>
        </p:nvGraphicFramePr>
        <p:xfrm>
          <a:off x="1832625" y="2817657"/>
          <a:ext cx="2448272" cy="116278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686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/>
                        <a:t>druh</a:t>
                      </a:r>
                      <a:r>
                        <a:rPr lang="cs-CZ" sz="1400" u="none" strike="noStrike" baseline="0" dirty="0" smtClean="0"/>
                        <a:t> 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/>
                        <a:t>druh 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smtClean="0"/>
                        <a:t>druh 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/>
                        <a:t>vzorek</a:t>
                      </a:r>
                      <a:r>
                        <a:rPr lang="en-US" sz="1400" u="none" strike="noStrike" dirty="0" smtClean="0"/>
                        <a:t> </a:t>
                      </a:r>
                      <a:r>
                        <a:rPr lang="cs-CZ" sz="1400" u="none" strike="noStrike" dirty="0" smtClean="0"/>
                        <a:t>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/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 smtClean="0">
                          <a:solidFill>
                            <a:schemeClr val="lt1"/>
                          </a:solidFill>
                          <a:latin typeface="+mn-lt"/>
                        </a:rPr>
                        <a:t>vzorek</a:t>
                      </a:r>
                      <a:r>
                        <a:rPr lang="en-US" sz="1400" b="1" i="0" u="none" strike="noStrike" dirty="0" smtClean="0">
                          <a:solidFill>
                            <a:schemeClr val="lt1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1" i="0" u="none" strike="noStrike" dirty="0" smtClean="0">
                          <a:solidFill>
                            <a:schemeClr val="lt1"/>
                          </a:solidFill>
                          <a:latin typeface="+mn-lt"/>
                        </a:rPr>
                        <a:t>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/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/>
                        <a:t>vzorek</a:t>
                      </a:r>
                      <a:r>
                        <a:rPr lang="en-US" sz="1400" u="none" strike="noStrike" dirty="0" smtClean="0"/>
                        <a:t> </a:t>
                      </a:r>
                      <a:r>
                        <a:rPr lang="cs-CZ" sz="1400" u="none" strike="noStrike" dirty="0" smtClean="0"/>
                        <a:t>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/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solidFill>
                            <a:schemeClr val="dk1"/>
                          </a:solidFill>
                          <a:latin typeface="+mn-lt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Skupina 12"/>
          <p:cNvGrpSpPr>
            <a:grpSpLocks noChangeAspect="1"/>
          </p:cNvGrpSpPr>
          <p:nvPr/>
        </p:nvGrpSpPr>
        <p:grpSpPr>
          <a:xfrm>
            <a:off x="5024815" y="3769327"/>
            <a:ext cx="4104456" cy="2255327"/>
            <a:chOff x="0" y="2780928"/>
            <a:chExt cx="5906366" cy="3245445"/>
          </a:xfrm>
        </p:grpSpPr>
        <p:cxnSp>
          <p:nvCxnSpPr>
            <p:cNvPr id="14" name="Přímá spojnice 5"/>
            <p:cNvCxnSpPr/>
            <p:nvPr/>
          </p:nvCxnSpPr>
          <p:spPr>
            <a:xfrm>
              <a:off x="1027275" y="5092297"/>
              <a:ext cx="320400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Přímá spojnice 6"/>
            <p:cNvCxnSpPr/>
            <p:nvPr/>
          </p:nvCxnSpPr>
          <p:spPr>
            <a:xfrm flipH="1" flipV="1">
              <a:off x="1021524" y="2780928"/>
              <a:ext cx="0" cy="232632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" name="Přímá spojnice 12"/>
            <p:cNvCxnSpPr/>
            <p:nvPr/>
          </p:nvCxnSpPr>
          <p:spPr>
            <a:xfrm flipV="1">
              <a:off x="1027275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Přímá spojnice 13"/>
            <p:cNvCxnSpPr/>
            <p:nvPr/>
          </p:nvCxnSpPr>
          <p:spPr>
            <a:xfrm flipV="1">
              <a:off x="1632326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Přímá spojnice 24"/>
            <p:cNvCxnSpPr/>
            <p:nvPr/>
          </p:nvCxnSpPr>
          <p:spPr>
            <a:xfrm>
              <a:off x="1299045" y="4707069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Přímá spojnice 25"/>
            <p:cNvCxnSpPr/>
            <p:nvPr/>
          </p:nvCxnSpPr>
          <p:spPr>
            <a:xfrm>
              <a:off x="1570814" y="4321841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Přímá spojnice 26"/>
            <p:cNvCxnSpPr/>
            <p:nvPr/>
          </p:nvCxnSpPr>
          <p:spPr>
            <a:xfrm>
              <a:off x="1842584" y="3936612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Přímá spojnice 27"/>
            <p:cNvCxnSpPr/>
            <p:nvPr/>
          </p:nvCxnSpPr>
          <p:spPr>
            <a:xfrm>
              <a:off x="2114354" y="3551384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Přímá spojnice 28"/>
            <p:cNvCxnSpPr/>
            <p:nvPr/>
          </p:nvCxnSpPr>
          <p:spPr>
            <a:xfrm>
              <a:off x="2386123" y="3166156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Přímá spojnice 33"/>
            <p:cNvCxnSpPr/>
            <p:nvPr/>
          </p:nvCxnSpPr>
          <p:spPr>
            <a:xfrm>
              <a:off x="932837" y="4578659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Přímá spojnice 36"/>
            <p:cNvCxnSpPr/>
            <p:nvPr/>
          </p:nvCxnSpPr>
          <p:spPr>
            <a:xfrm>
              <a:off x="932837" y="4065022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" name="Přímá spojnice 37"/>
            <p:cNvCxnSpPr/>
            <p:nvPr/>
          </p:nvCxnSpPr>
          <p:spPr>
            <a:xfrm>
              <a:off x="932837" y="3551384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Přímá spojnice 38"/>
            <p:cNvCxnSpPr/>
            <p:nvPr/>
          </p:nvCxnSpPr>
          <p:spPr>
            <a:xfrm>
              <a:off x="932837" y="3037747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7" name="TextovéPole 26"/>
            <p:cNvSpPr txBox="1"/>
            <p:nvPr/>
          </p:nvSpPr>
          <p:spPr>
            <a:xfrm>
              <a:off x="686304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0</a:t>
              </a:r>
              <a:endParaRPr lang="cs-CZ" sz="1200" dirty="0"/>
            </a:p>
          </p:txBody>
        </p:sp>
        <p:sp>
          <p:nvSpPr>
            <p:cNvPr id="28" name="Ovál 47"/>
            <p:cNvSpPr/>
            <p:nvPr/>
          </p:nvSpPr>
          <p:spPr>
            <a:xfrm>
              <a:off x="949822" y="4480505"/>
              <a:ext cx="192593" cy="19259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9" name="Přímá spojnice 56"/>
            <p:cNvCxnSpPr/>
            <p:nvPr/>
          </p:nvCxnSpPr>
          <p:spPr>
            <a:xfrm flipV="1">
              <a:off x="2281114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0" name="Přímá spojnice 57"/>
            <p:cNvCxnSpPr/>
            <p:nvPr/>
          </p:nvCxnSpPr>
          <p:spPr>
            <a:xfrm flipV="1">
              <a:off x="2923161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Přímá spojnice 58"/>
            <p:cNvCxnSpPr/>
            <p:nvPr/>
          </p:nvCxnSpPr>
          <p:spPr>
            <a:xfrm flipV="1">
              <a:off x="3565208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Přímá spojnice 63"/>
            <p:cNvCxnSpPr/>
            <p:nvPr/>
          </p:nvCxnSpPr>
          <p:spPr>
            <a:xfrm flipV="1">
              <a:off x="4139952" y="3037747"/>
              <a:ext cx="1442758" cy="20578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3" name="Ovál 52"/>
            <p:cNvSpPr/>
            <p:nvPr/>
          </p:nvSpPr>
          <p:spPr>
            <a:xfrm>
              <a:off x="4546811" y="3463324"/>
              <a:ext cx="192593" cy="192593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Ovál 51"/>
            <p:cNvSpPr/>
            <p:nvPr/>
          </p:nvSpPr>
          <p:spPr>
            <a:xfrm>
              <a:off x="1814430" y="4631870"/>
              <a:ext cx="192593" cy="192593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1970398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2</a:t>
              </a:r>
              <a:endParaRPr lang="cs-CZ" sz="1200" dirty="0"/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3254492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4</a:t>
              </a:r>
              <a:endParaRPr lang="cs-CZ" sz="1200" dirty="0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4812254" y="4084697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2</a:t>
              </a:r>
              <a:endParaRPr lang="cs-CZ" sz="1200" dirty="0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513638" y="4341515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1</a:t>
              </a:r>
              <a:endParaRPr lang="cs-CZ" sz="1200" dirty="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513638" y="3294566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3</a:t>
              </a:r>
              <a:endParaRPr lang="cs-CZ" sz="1200" dirty="0"/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513638" y="382787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2</a:t>
              </a:r>
              <a:endParaRPr lang="cs-CZ" sz="1200" dirty="0"/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513638" y="278092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4</a:t>
              </a:r>
              <a:endParaRPr lang="cs-CZ" sz="1200" dirty="0"/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1295155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1</a:t>
              </a:r>
              <a:endParaRPr lang="cs-CZ" sz="1200" dirty="0"/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2579249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3</a:t>
              </a:r>
              <a:endParaRPr lang="cs-CZ" sz="1200" dirty="0"/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3863343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5</a:t>
              </a:r>
              <a:endParaRPr lang="cs-CZ" sz="1200" dirty="0"/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5370149" y="3314240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4</a:t>
              </a:r>
              <a:endParaRPr lang="cs-CZ" sz="1200" dirty="0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4555435" y="4469925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1</a:t>
              </a:r>
              <a:endParaRPr lang="cs-CZ" sz="1200" dirty="0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5113330" y="369946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 smtClean="0"/>
                <a:t>3</a:t>
              </a:r>
              <a:endParaRPr lang="cs-CZ" sz="1200" dirty="0"/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2483768" y="5477525"/>
              <a:ext cx="1181166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 smtClean="0"/>
                <a:t>druh 3</a:t>
              </a:r>
              <a:endParaRPr lang="cs-CZ" sz="1400" dirty="0"/>
            </a:p>
          </p:txBody>
        </p:sp>
        <p:sp>
          <p:nvSpPr>
            <p:cNvPr id="49" name="TextovéPole 48"/>
            <p:cNvSpPr txBox="1"/>
            <p:nvPr/>
          </p:nvSpPr>
          <p:spPr>
            <a:xfrm rot="16200000">
              <a:off x="-316159" y="3585243"/>
              <a:ext cx="1181165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 smtClean="0"/>
                <a:t>druh 1</a:t>
              </a:r>
              <a:endParaRPr lang="cs-CZ" sz="1400" dirty="0"/>
            </a:p>
          </p:txBody>
        </p:sp>
        <p:sp>
          <p:nvSpPr>
            <p:cNvPr id="50" name="TextovéPole 49"/>
            <p:cNvSpPr txBox="1"/>
            <p:nvPr/>
          </p:nvSpPr>
          <p:spPr>
            <a:xfrm rot="18292944">
              <a:off x="5041359" y="4046783"/>
              <a:ext cx="1181165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 smtClean="0"/>
                <a:t>druh 2</a:t>
              </a:r>
              <a:endParaRPr lang="cs-CZ" sz="1400" dirty="0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994233" y="4153497"/>
              <a:ext cx="331333" cy="54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4">
                      <a:lumMod val="50000"/>
                    </a:schemeClr>
                  </a:solidFill>
                </a:rPr>
                <a:t>B</a:t>
              </a:r>
              <a:endParaRPr lang="cs-CZ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4600707" y="3130335"/>
              <a:ext cx="331333" cy="54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/>
                  </a:solidFill>
                </a:rPr>
                <a:t>C</a:t>
              </a:r>
              <a:endParaRPr lang="cs-CZ" dirty="0">
                <a:solidFill>
                  <a:schemeClr val="accent6"/>
                </a:solidFill>
              </a:endParaRPr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1761546" y="4264825"/>
              <a:ext cx="360040" cy="307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5"/>
                  </a:solidFill>
                </a:rPr>
                <a:t>A</a:t>
              </a:r>
              <a:endParaRPr lang="cs-CZ" dirty="0">
                <a:solidFill>
                  <a:schemeClr val="accent5"/>
                </a:solidFill>
              </a:endParaRPr>
            </a:p>
          </p:txBody>
        </p:sp>
      </p:grpSp>
      <p:cxnSp>
        <p:nvCxnSpPr>
          <p:cNvPr id="54" name="Přímá spojnice se šipkou 81"/>
          <p:cNvCxnSpPr>
            <a:stCxn id="28" idx="5"/>
          </p:cNvCxnSpPr>
          <p:nvPr/>
        </p:nvCxnSpPr>
        <p:spPr>
          <a:xfrm>
            <a:off x="5799103" y="5064635"/>
            <a:ext cx="486598" cy="40856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Přímá spojnice se šipkou 77"/>
          <p:cNvCxnSpPr/>
          <p:nvPr/>
        </p:nvCxnSpPr>
        <p:spPr>
          <a:xfrm flipV="1">
            <a:off x="6392967" y="4368470"/>
            <a:ext cx="1811122" cy="715189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452510"/>
              </p:ext>
            </p:extLst>
          </p:nvPr>
        </p:nvGraphicFramePr>
        <p:xfrm>
          <a:off x="1960581" y="5182888"/>
          <a:ext cx="2351860" cy="164693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587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7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7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733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</a:t>
                      </a:r>
                      <a:endParaRPr lang="cs-CZ" sz="16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</a:t>
                      </a:r>
                      <a:endParaRPr lang="cs-CZ" sz="16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</a:t>
                      </a:r>
                      <a:endParaRPr lang="cs-CZ" sz="16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</a:t>
                      </a:r>
                      <a:endParaRPr lang="cs-CZ" sz="16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1.73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4.24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7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</a:t>
                      </a:r>
                      <a:endParaRPr lang="cs-CZ" sz="16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1.73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5.74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7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</a:t>
                      </a:r>
                      <a:endParaRPr lang="cs-CZ" sz="16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4.24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5.74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353834" y="2947952"/>
            <a:ext cx="1329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Community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matrix</a:t>
            </a:r>
            <a:endParaRPr lang="en-US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169915" y="5560850"/>
            <a:ext cx="1380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Dissimilarity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matrix</a:t>
            </a:r>
            <a:endParaRPr lang="en-US" dirty="0"/>
          </a:p>
        </p:txBody>
      </p:sp>
      <p:sp>
        <p:nvSpPr>
          <p:cNvPr id="13" name="Šipka doprava 12"/>
          <p:cNvSpPr/>
          <p:nvPr/>
        </p:nvSpPr>
        <p:spPr>
          <a:xfrm rot="5400000">
            <a:off x="2317482" y="4269056"/>
            <a:ext cx="576064" cy="606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9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Indexy </a:t>
            </a:r>
            <a:r>
              <a:rPr lang="cs-CZ" dirty="0" smtClean="0"/>
              <a:t>(ne)podobnost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cs-CZ" dirty="0" smtClean="0"/>
              <a:t>dis-</a:t>
            </a:r>
            <a:r>
              <a:rPr lang="en-US" i="1" dirty="0" smtClean="0"/>
              <a:t>similarity </a:t>
            </a:r>
            <a:r>
              <a:rPr lang="en-US" i="1" dirty="0"/>
              <a:t>coefficients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kvalitativní </a:t>
            </a:r>
            <a:r>
              <a:rPr lang="cs-CZ" b="1" dirty="0" err="1"/>
              <a:t>vs</a:t>
            </a:r>
            <a:r>
              <a:rPr lang="cs-CZ" b="1" dirty="0"/>
              <a:t> kvantitativní</a:t>
            </a:r>
          </a:p>
          <a:p>
            <a:r>
              <a:rPr lang="cs-CZ" b="1" dirty="0"/>
              <a:t>kvalitativní</a:t>
            </a:r>
            <a:r>
              <a:rPr lang="cs-CZ" dirty="0"/>
              <a:t> – pro presenčně-absenční data</a:t>
            </a:r>
          </a:p>
          <a:p>
            <a:r>
              <a:rPr lang="cs-CZ" b="1" dirty="0"/>
              <a:t>kvantitativní</a:t>
            </a:r>
            <a:r>
              <a:rPr lang="cs-CZ" dirty="0"/>
              <a:t> – pro data vyjadřující abundance, počty aj.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symetrické </a:t>
            </a:r>
            <a:r>
              <a:rPr lang="cs-CZ" b="1" i="1" dirty="0" err="1"/>
              <a:t>vs</a:t>
            </a:r>
            <a:r>
              <a:rPr lang="cs-CZ" b="1" dirty="0"/>
              <a:t> asymetrické</a:t>
            </a:r>
          </a:p>
          <a:p>
            <a:r>
              <a:rPr lang="cs-CZ" dirty="0"/>
              <a:t>dvojité nepřítomnosti („</a:t>
            </a:r>
            <a:r>
              <a:rPr lang="cs-CZ" i="1" dirty="0"/>
              <a:t>double-</a:t>
            </a:r>
            <a:r>
              <a:rPr lang="cs-CZ" i="1" dirty="0" err="1"/>
              <a:t>zero</a:t>
            </a:r>
            <a:r>
              <a:rPr lang="cs-CZ" dirty="0"/>
              <a:t>“) – počet druhů, které </a:t>
            </a:r>
            <a:r>
              <a:rPr lang="cs-CZ" b="1" dirty="0"/>
              <a:t>chybí</a:t>
            </a:r>
            <a:r>
              <a:rPr lang="cs-CZ" dirty="0"/>
              <a:t> zároveň v obou vzorcích, v kontrastu s počtem druhů které se vyskytují zároveň v obou vzorcích</a:t>
            </a:r>
          </a:p>
          <a:p>
            <a:r>
              <a:rPr lang="cs-CZ" b="1" dirty="0"/>
              <a:t>symetrické</a:t>
            </a:r>
            <a:r>
              <a:rPr lang="cs-CZ" dirty="0"/>
              <a:t> – dvojité nepřítomnosti hodnotí stejně jako dvojité přítomnosti (totiž že vyjadřují podobnost mezi vzorky)</a:t>
            </a:r>
            <a:r>
              <a:rPr lang="en-US" dirty="0"/>
              <a:t>;</a:t>
            </a:r>
            <a:r>
              <a:rPr lang="cs-CZ" dirty="0"/>
              <a:t> v ekologii se prakticky nepoužívají</a:t>
            </a:r>
          </a:p>
          <a:p>
            <a:r>
              <a:rPr lang="cs-CZ" b="1" dirty="0"/>
              <a:t>asymetrické </a:t>
            </a:r>
            <a:r>
              <a:rPr lang="cs-CZ" dirty="0"/>
              <a:t>– dvojité nepřítomnosti ignorují</a:t>
            </a:r>
            <a:r>
              <a:rPr lang="en-US" dirty="0"/>
              <a:t>; </a:t>
            </a:r>
            <a:r>
              <a:rPr lang="en-US" dirty="0" err="1"/>
              <a:t>nej</a:t>
            </a:r>
            <a:r>
              <a:rPr lang="cs-CZ" dirty="0"/>
              <a:t>častější typ indexů podobnosti v ekologii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33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3891</TotalTime>
  <Words>1634</Words>
  <Application>Microsoft Office PowerPoint</Application>
  <PresentationFormat>Předvádění na obrazovce (4:3)</PresentationFormat>
  <Paragraphs>546</Paragraphs>
  <Slides>21</Slides>
  <Notes>19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Courier New</vt:lpstr>
      <vt:lpstr>Motiv sady Office</vt:lpstr>
      <vt:lpstr>Rovnice</vt:lpstr>
      <vt:lpstr>Ekologická nepodobnost (Ecological Dissimilarity)</vt:lpstr>
      <vt:lpstr>Vícerozměrná nepodobnost (multivariate dissimilarity)</vt:lpstr>
      <vt:lpstr>Ekologická nepodobnost</vt:lpstr>
      <vt:lpstr>Ekologická nepodobnost</vt:lpstr>
      <vt:lpstr>Ekologická nepodobnost  Q vs R analýza</vt:lpstr>
      <vt:lpstr>Podobnosti  x  nepodobnosti (Q analýza)</vt:lpstr>
      <vt:lpstr>Vzdálenost – co to je?</vt:lpstr>
      <vt:lpstr>Euklidovská vzdálenost  paradox při použití abundančních dat</vt:lpstr>
      <vt:lpstr>Indexy (ne)podobnosti (dis-similarity coefficients)</vt:lpstr>
      <vt:lpstr>Problém dvojitých nepřítomností (double-zeros)</vt:lpstr>
      <vt:lpstr>Problém dvojitých nepřítomností  (double-zero problem)</vt:lpstr>
      <vt:lpstr>Indexy podobnosti pro kvalitativní data</vt:lpstr>
      <vt:lpstr>Indexy podobnosti pro kvalitativní data</vt:lpstr>
      <vt:lpstr>Indexy (ne)podobnosti pro kvantitativní data</vt:lpstr>
      <vt:lpstr>Vzdálenosti mezi vzorky (distance coefficients)</vt:lpstr>
      <vt:lpstr>Vzdálenosti mezi vzorky (distance measures)</vt:lpstr>
      <vt:lpstr>Chi-kvadrát vzdálenost</vt:lpstr>
      <vt:lpstr>Indexy (ne)podobnosti mezi druhy (R analýza)</vt:lpstr>
      <vt:lpstr>Matice (ne)podobností mezi vzorky (nebo druhy)</vt:lpstr>
      <vt:lpstr>Matice nepodobností (Bray-Curtis) v R (dataset Bílé Karpaty)</vt:lpstr>
      <vt:lpstr>Mantelův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Tesitel</cp:lastModifiedBy>
  <cp:revision>244</cp:revision>
  <dcterms:created xsi:type="dcterms:W3CDTF">2016-02-16T14:02:33Z</dcterms:created>
  <dcterms:modified xsi:type="dcterms:W3CDTF">2020-03-03T16:51:10Z</dcterms:modified>
</cp:coreProperties>
</file>