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2FF64-FE30-4141-9936-49FBC513CBDD}" type="datetimeFigureOut">
              <a:rPr lang="en-US" smtClean="0"/>
              <a:t>03-Mar-20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C6AE4-BEA2-4C05-8380-2D6C9871C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8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37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54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567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414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02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730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65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000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03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7" y="2130428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7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1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2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2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5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30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5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50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 smtClean="0"/>
              <a:t>Nadpis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2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9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14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03.03.2020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Standardizace Dat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7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kódování dat (</a:t>
            </a:r>
            <a:r>
              <a:rPr lang="cs-CZ" i="1" smtClean="0"/>
              <a:t>data coding</a:t>
            </a:r>
            <a:r>
              <a:rPr lang="cs-CZ" smtClean="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3888431"/>
          </a:xfrm>
        </p:spPr>
        <p:txBody>
          <a:bodyPr>
            <a:normAutofit lnSpcReduction="10000"/>
          </a:bodyPr>
          <a:lstStyle/>
          <a:p>
            <a:r>
              <a:rPr lang="cs-CZ" sz="2000"/>
              <a:t>např. nahrazení kódů u alfa-numerických stupnic, např. Braun-Blanquetovy stupnice dominance-abundance</a:t>
            </a:r>
          </a:p>
          <a:p>
            <a:pPr>
              <a:buNone/>
            </a:pPr>
            <a:endParaRPr lang="en-US" sz="2000"/>
          </a:p>
          <a:p>
            <a:pPr>
              <a:buNone/>
            </a:pPr>
            <a:endParaRPr lang="cs-CZ" sz="2000"/>
          </a:p>
          <a:p>
            <a:pPr lvl="1"/>
            <a:r>
              <a:rPr lang="cs-CZ" sz="1600"/>
              <a:t>Br</a:t>
            </a:r>
            <a:r>
              <a:rPr lang="en-US" sz="1600"/>
              <a:t>aun</a:t>
            </a:r>
            <a:r>
              <a:rPr lang="cs-CZ" sz="1600"/>
              <a:t>-Bl</a:t>
            </a:r>
            <a:r>
              <a:rPr lang="en-US" sz="1600"/>
              <a:t>anquetova stupnice:	</a:t>
            </a:r>
            <a:r>
              <a:rPr lang="cs-CZ" sz="1600" b="1"/>
              <a:t> r</a:t>
            </a:r>
            <a:r>
              <a:rPr lang="en-US" sz="1600" b="1"/>
              <a:t>  </a:t>
            </a:r>
            <a:r>
              <a:rPr lang="cs-CZ" sz="1600" b="1"/>
              <a:t> </a:t>
            </a:r>
            <a:r>
              <a:rPr lang="en-US" sz="1600" b="1"/>
              <a:t> +    1    2    3    4    5</a:t>
            </a:r>
          </a:p>
          <a:p>
            <a:pPr lvl="1"/>
            <a:r>
              <a:rPr lang="en-US" sz="1600"/>
              <a:t>ordin</a:t>
            </a:r>
            <a:r>
              <a:rPr lang="cs-CZ" sz="1600"/>
              <a:t>ální hodnoty</a:t>
            </a:r>
            <a:r>
              <a:rPr lang="en-US" sz="1600"/>
              <a:t>*</a:t>
            </a:r>
            <a:r>
              <a:rPr lang="cs-CZ" sz="1600"/>
              <a:t>:     		</a:t>
            </a:r>
            <a:r>
              <a:rPr lang="en-US" sz="1600"/>
              <a:t>1    2    3    4    5    6    7</a:t>
            </a:r>
          </a:p>
          <a:p>
            <a:pPr lvl="1"/>
            <a:r>
              <a:rPr lang="en-US" sz="1600"/>
              <a:t>st</a:t>
            </a:r>
            <a:r>
              <a:rPr lang="cs-CZ" sz="1600"/>
              <a:t>řední hodnoty procent</a:t>
            </a:r>
            <a:r>
              <a:rPr lang="en-US" sz="1600"/>
              <a:t>**</a:t>
            </a:r>
            <a:r>
              <a:rPr lang="cs-CZ" sz="1600"/>
              <a:t>:</a:t>
            </a:r>
            <a:r>
              <a:rPr lang="en-US" sz="1600"/>
              <a:t>	1    2    3   13  38  63  88</a:t>
            </a:r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marL="365760" lvl="1" indent="0">
              <a:buNone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*) van der Maarel (2007), Table 1</a:t>
            </a:r>
          </a:p>
          <a:p>
            <a:pPr marL="365760" lvl="1" indent="0">
              <a:buNone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**) Turboveg for Windows 2</a:t>
            </a:r>
            <a:endParaRPr lang="cs-CZ" sz="1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6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Metadata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zaznamenat veškeré transformace, standardizace, kódování do metadat!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11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4" name="Picture 2" descr="Don't Forget to Write! Merchand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2" y="3429002"/>
            <a:ext cx="2066925" cy="1695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33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standardizace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Odstranit měřítko z originálních dat</a:t>
            </a:r>
          </a:p>
          <a:p>
            <a:pPr lvl="1"/>
            <a:r>
              <a:rPr lang="cs-CZ" dirty="0" smtClean="0"/>
              <a:t>Jednotky apod. </a:t>
            </a:r>
          </a:p>
          <a:p>
            <a:r>
              <a:rPr lang="cs-CZ" dirty="0" smtClean="0"/>
              <a:t>Srovnat variabilitu mezi proměnnými</a:t>
            </a:r>
          </a:p>
          <a:p>
            <a:r>
              <a:rPr lang="cs-CZ" dirty="0" smtClean="0"/>
              <a:t>Implicitně se používá při výpočtu korelace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2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Standardizace</a:t>
            </a:r>
            <a:r>
              <a:rPr lang="cs-CZ" dirty="0" smtClean="0"/>
              <a:t>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Centrování </a:t>
            </a:r>
            <a:r>
              <a:rPr lang="cs-CZ" sz="1800" dirty="0"/>
              <a:t>(</a:t>
            </a:r>
            <a:r>
              <a:rPr lang="cs-CZ" sz="1800" i="1" dirty="0" err="1"/>
              <a:t>centring</a:t>
            </a:r>
            <a:r>
              <a:rPr lang="cs-CZ" sz="1800" dirty="0"/>
              <a:t>)</a:t>
            </a:r>
          </a:p>
          <a:p>
            <a:pPr marL="2327275" lvl="1" indent="-174625"/>
            <a:r>
              <a:rPr lang="cs-CZ" sz="1200" dirty="0"/>
              <a:t>výsledná proměnná má průměr roven nule</a:t>
            </a:r>
          </a:p>
          <a:p>
            <a:endParaRPr lang="cs-CZ" sz="1800" dirty="0"/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cs-CZ" sz="1800" b="1" dirty="0"/>
              <a:t>Standardizace v úzkém slova smyslu</a:t>
            </a:r>
            <a:endParaRPr lang="cs-CZ" sz="1800" b="1" i="1" dirty="0"/>
          </a:p>
          <a:p>
            <a:pPr marL="2327275" lvl="1" indent="-174625"/>
            <a:r>
              <a:rPr lang="en-US" sz="1200" dirty="0"/>
              <a:t>d</a:t>
            </a:r>
            <a:r>
              <a:rPr lang="cs-CZ" sz="1200" dirty="0" err="1"/>
              <a:t>ává</a:t>
            </a:r>
            <a:r>
              <a:rPr lang="cs-CZ" sz="1200" dirty="0"/>
              <a:t> vzniknout bezrozměrným </a:t>
            </a:r>
            <a:r>
              <a:rPr lang="cs-CZ" sz="1200" i="1" dirty="0"/>
              <a:t>Z</a:t>
            </a:r>
            <a:r>
              <a:rPr lang="cs-CZ" sz="1200" dirty="0"/>
              <a:t>-skóre</a:t>
            </a:r>
          </a:p>
          <a:p>
            <a:pPr marL="2327275" lvl="1" indent="-174625"/>
            <a:r>
              <a:rPr lang="cs-CZ" sz="1200" dirty="0"/>
              <a:t>výsledná proměnná má průměr roven nule a směrodatnou odchylku rovnu jedné</a:t>
            </a:r>
          </a:p>
          <a:p>
            <a:pPr marL="2327275" lvl="1" indent="-174625"/>
            <a:r>
              <a:rPr lang="cs-CZ" sz="1200" dirty="0"/>
              <a:t>„synchronizuje” proměnné měřené v různých jednotkách a na různých stupnicích</a:t>
            </a:r>
          </a:p>
          <a:p>
            <a:pPr marL="2327275" lvl="1" indent="-174625"/>
            <a:endParaRPr lang="cs-CZ" sz="1200" dirty="0"/>
          </a:p>
          <a:p>
            <a:pPr>
              <a:buNone/>
            </a:pPr>
            <a:r>
              <a:rPr lang="cs-CZ" sz="1800" b="1" dirty="0"/>
              <a:t>Změna rozsahu hodnot </a:t>
            </a:r>
            <a:r>
              <a:rPr lang="cs-CZ" sz="1800" dirty="0"/>
              <a:t>(</a:t>
            </a:r>
            <a:r>
              <a:rPr lang="cs-CZ" sz="1800" i="1" dirty="0" err="1"/>
              <a:t>ranging</a:t>
            </a:r>
            <a:r>
              <a:rPr lang="cs-CZ" sz="1800" dirty="0"/>
              <a:t>)</a:t>
            </a:r>
          </a:p>
          <a:p>
            <a:pPr marL="5024438" lvl="1" indent="-184150"/>
            <a:r>
              <a:rPr lang="cs-CZ" sz="1200" dirty="0"/>
              <a:t>výsledná proměnná je v rozsahu </a:t>
            </a:r>
            <a:r>
              <a:rPr lang="en-US" sz="1200" dirty="0"/>
              <a:t>[</a:t>
            </a:r>
            <a:r>
              <a:rPr lang="cs-CZ" sz="1200" dirty="0"/>
              <a:t>0</a:t>
            </a:r>
            <a:r>
              <a:rPr lang="en-US" sz="1200" dirty="0"/>
              <a:t>,</a:t>
            </a:r>
            <a:r>
              <a:rPr lang="cs-CZ" sz="1200" dirty="0"/>
              <a:t> 1</a:t>
            </a:r>
            <a:r>
              <a:rPr lang="en-US" sz="1200" dirty="0"/>
              <a:t>]</a:t>
            </a:r>
            <a:endParaRPr lang="cs-CZ" sz="1200" dirty="0"/>
          </a:p>
          <a:p>
            <a:pPr marL="0" indent="0">
              <a:buNone/>
            </a:pPr>
            <a:r>
              <a:rPr lang="cs-CZ" sz="1400" dirty="0">
                <a:solidFill>
                  <a:schemeClr val="tx2"/>
                </a:solidFill>
              </a:rPr>
              <a:t>a)                                                   b)</a:t>
            </a:r>
          </a:p>
          <a:p>
            <a:pPr marL="5024438" indent="-184150">
              <a:buFont typeface="+mj-lt"/>
              <a:buAutoNum type="alphaLcParenR"/>
            </a:pPr>
            <a:endParaRPr lang="cs-CZ" sz="1400" dirty="0">
              <a:solidFill>
                <a:schemeClr val="tx2"/>
              </a:solidFill>
            </a:endParaRPr>
          </a:p>
          <a:p>
            <a:pPr marL="5024438" indent="-184150">
              <a:buFont typeface="+mj-lt"/>
              <a:buAutoNum type="alphaLcParenR"/>
            </a:pPr>
            <a:r>
              <a:rPr lang="cs-CZ" sz="1400" dirty="0">
                <a:solidFill>
                  <a:schemeClr val="tx2"/>
                </a:solidFill>
              </a:rPr>
              <a:t> </a:t>
            </a:r>
            <a:r>
              <a:rPr lang="cs-CZ" sz="1200" dirty="0">
                <a:solidFill>
                  <a:schemeClr val="tx2"/>
                </a:solidFill>
              </a:rPr>
              <a:t>relativní škála (poměry mezi hodnotami zachované), </a:t>
            </a:r>
          </a:p>
          <a:p>
            <a:pPr marL="5024438" indent="-184150">
              <a:buFont typeface="+mj-lt"/>
              <a:buAutoNum type="alphaLcParenR"/>
            </a:pPr>
            <a:r>
              <a:rPr lang="cs-CZ" sz="1200" dirty="0">
                <a:solidFill>
                  <a:schemeClr val="tx2"/>
                </a:solidFill>
              </a:rPr>
              <a:t>obecná proměnná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2478"/>
              </p:ext>
            </p:extLst>
          </p:nvPr>
        </p:nvGraphicFramePr>
        <p:xfrm>
          <a:off x="944786" y="2752725"/>
          <a:ext cx="10810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Rovnice" r:id="rId4" imgW="723600" imgH="393480" progId="Equation.3">
                  <p:embed/>
                </p:oleObj>
              </mc:Choice>
              <mc:Fallback>
                <p:oleObj name="Rovnice" r:id="rId4" imgW="723600" imgH="393480" progId="Equation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2752725"/>
                        <a:ext cx="1081088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944786" y="3861047"/>
          <a:ext cx="12509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Rovnice" r:id="rId6" imgW="838200" imgH="419100" progId="Equation.3">
                  <p:embed/>
                </p:oleObj>
              </mc:Choice>
              <mc:Fallback>
                <p:oleObj name="Rovnice" r:id="rId6" imgW="838200" imgH="419100" progId="Equation.3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3861047"/>
                        <a:ext cx="12509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059832" y="3861047"/>
          <a:ext cx="21034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Rovnice" r:id="rId8" imgW="1409700" imgH="419100" progId="Equation.3">
                  <p:embed/>
                </p:oleObj>
              </mc:Choice>
              <mc:Fallback>
                <p:oleObj name="Rovnice" r:id="rId8" imgW="1409700" imgH="419100" progId="Equation.3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861047"/>
                        <a:ext cx="2103438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077915" y="1628777"/>
          <a:ext cx="1042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Rovnice" r:id="rId10" imgW="698500" imgH="241300" progId="Equation.3">
                  <p:embed/>
                </p:oleObj>
              </mc:Choice>
              <mc:Fallback>
                <p:oleObj name="Rovnice" r:id="rId10" imgW="698500" imgH="241300" progId="Equation.3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5" y="1628777"/>
                        <a:ext cx="10429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7504" y="4509122"/>
            <a:ext cx="5256584" cy="22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6012160" y="1916832"/>
          <a:ext cx="123222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Rovnice" r:id="rId13" imgW="1104900" imgH="647700" progId="Equation.3">
                  <p:embed/>
                </p:oleObj>
              </mc:Choice>
              <mc:Fallback>
                <p:oleObj name="Rovnice" r:id="rId13" imgW="1104900" imgH="6477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916832"/>
                        <a:ext cx="1232222" cy="72008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0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13388"/>
          </a:xfrm>
        </p:spPr>
        <p:txBody>
          <a:bodyPr/>
          <a:lstStyle/>
          <a:p>
            <a:pPr lvl="1"/>
            <a:r>
              <a:rPr lang="cs-CZ" dirty="0" smtClean="0"/>
              <a:t>vzdálenosti mezi vzorky ovládnou proměnné s velkou variancí</a:t>
            </a:r>
          </a:p>
          <a:p>
            <a:pPr lvl="1"/>
            <a:r>
              <a:rPr lang="cs-CZ" dirty="0" smtClean="0"/>
              <a:t>po standardizaci mají všechny proměnné varianci shodnou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Standardizace proměnných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2123564"/>
            <a:ext cx="193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Před standardizací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75088" y="2123564"/>
            <a:ext cx="173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Po standardizaci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2422307"/>
            <a:ext cx="9044382" cy="431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7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Standardizace druhov</a:t>
            </a:r>
            <a:r>
              <a:rPr lang="cs-CZ" smtClean="0"/>
              <a:t>é </a:t>
            </a:r>
            <a:r>
              <a:rPr lang="en-US" smtClean="0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272"/>
            <a:ext cx="8229600" cy="2850772"/>
          </a:xfrm>
        </p:spPr>
        <p:txBody>
          <a:bodyPr>
            <a:normAutofit/>
          </a:bodyPr>
          <a:lstStyle/>
          <a:p>
            <a:r>
              <a:rPr lang="cs-CZ" dirty="0" smtClean="0"/>
              <a:t>standardizace </a:t>
            </a:r>
            <a:r>
              <a:rPr lang="en-US" u="sng" dirty="0" err="1" smtClean="0"/>
              <a:t>po</a:t>
            </a:r>
            <a:r>
              <a:rPr lang="en-US" u="sng" dirty="0" smtClean="0"/>
              <a:t> </a:t>
            </a:r>
            <a:r>
              <a:rPr lang="en-US" u="sng" dirty="0" err="1" smtClean="0"/>
              <a:t>druz</a:t>
            </a:r>
            <a:r>
              <a:rPr lang="cs-CZ" u="sng" dirty="0" err="1" smtClean="0"/>
              <a:t>ích</a:t>
            </a:r>
            <a:r>
              <a:rPr lang="cs-CZ" dirty="0" smtClean="0"/>
              <a:t> (</a:t>
            </a:r>
            <a:r>
              <a:rPr lang="en-US" i="1" dirty="0" smtClean="0"/>
              <a:t>standardization </a:t>
            </a:r>
            <a:r>
              <a:rPr lang="cs-CZ" i="1" dirty="0" smtClean="0"/>
              <a:t>by species</a:t>
            </a:r>
            <a:r>
              <a:rPr lang="cs-CZ" dirty="0" smtClean="0"/>
              <a:t>), tj. po proměnných</a:t>
            </a:r>
          </a:p>
          <a:p>
            <a:pPr lvl="1"/>
            <a:r>
              <a:rPr lang="cs-CZ" sz="1600" dirty="0"/>
              <a:t>dává stejnou váhu všem druhům – zvýší váhu vzácných druhů a sníží váhu hojných</a:t>
            </a:r>
          </a:p>
          <a:p>
            <a:pPr lvl="1"/>
            <a:r>
              <a:rPr lang="cs-CZ" sz="1600" dirty="0"/>
              <a:t>ne vždy smysluplná (pokud se druh vyskytuje vzácně v jednom snímku, standardizace po druzích dá tomuto snímku velkou váhu</a:t>
            </a:r>
            <a:r>
              <a:rPr lang="en-US" sz="1600" dirty="0"/>
              <a:t> –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velmi</a:t>
            </a:r>
            <a:r>
              <a:rPr lang="en-US" sz="1600" dirty="0"/>
              <a:t> </a:t>
            </a:r>
            <a:r>
              <a:rPr lang="en-US" sz="1600" dirty="0" err="1"/>
              <a:t>odli</a:t>
            </a:r>
            <a:r>
              <a:rPr lang="cs-CZ" sz="1600" dirty="0" err="1"/>
              <a:t>šný</a:t>
            </a:r>
            <a:r>
              <a:rPr lang="cs-CZ" sz="1600" dirty="0"/>
              <a:t> od ostatních)</a:t>
            </a:r>
          </a:p>
          <a:p>
            <a:pPr lvl="1"/>
            <a:r>
              <a:rPr lang="cs-CZ" sz="1600" dirty="0" smtClean="0"/>
              <a:t>Nutná při </a:t>
            </a:r>
            <a:r>
              <a:rPr lang="cs-CZ" sz="1600" dirty="0"/>
              <a:t>analýze proměnných prostředí (odstraní se rozdíly v magnitudě a rozptylu </a:t>
            </a:r>
            <a:r>
              <a:rPr lang="cs-CZ" sz="1600" dirty="0" smtClean="0"/>
              <a:t>proměnných); proto se v přímé ordinaci prediktory standardizují implicitně</a:t>
            </a:r>
          </a:p>
          <a:p>
            <a:pPr lvl="1"/>
            <a:r>
              <a:rPr lang="cs-CZ" sz="1600" dirty="0" smtClean="0"/>
              <a:t>Nutná při analýze morfometrických parametrů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06976"/>
              </p:ext>
            </p:extLst>
          </p:nvPr>
        </p:nvGraphicFramePr>
        <p:xfrm>
          <a:off x="567264" y="3722119"/>
          <a:ext cx="2232247" cy="12961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40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4.333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17.33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smtClean="0">
                          <a:solidFill>
                            <a:schemeClr val="tx1"/>
                          </a:solidFill>
                        </a:rPr>
                        <a:t>sd</a:t>
                      </a:r>
                      <a:endParaRPr lang="cs-CZ" sz="12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4.933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14.8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19.73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955194"/>
              </p:ext>
            </p:extLst>
          </p:nvPr>
        </p:nvGraphicFramePr>
        <p:xfrm>
          <a:off x="4167662" y="3703647"/>
          <a:ext cx="2376264" cy="92686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717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-2.33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-9.333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5.667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22.667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02208"/>
              </p:ext>
            </p:extLst>
          </p:nvPr>
        </p:nvGraphicFramePr>
        <p:xfrm>
          <a:off x="5319790" y="5801115"/>
          <a:ext cx="2304256" cy="9453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335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67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99472"/>
              </p:ext>
            </p:extLst>
          </p:nvPr>
        </p:nvGraphicFramePr>
        <p:xfrm>
          <a:off x="3050387" y="4153475"/>
          <a:ext cx="757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e" r:id="rId4" imgW="508000" imgH="241300" progId="Equation.3">
                  <p:embed/>
                </p:oleObj>
              </mc:Choice>
              <mc:Fallback>
                <p:oleObj name="Rovnice" r:id="rId4" imgW="508000" imgH="241300" progId="Equation.3">
                  <p:embed/>
                  <p:pic>
                    <p:nvPicPr>
                      <p:cNvPr id="1167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387" y="4153475"/>
                        <a:ext cx="75723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781302"/>
              </p:ext>
            </p:extLst>
          </p:nvPr>
        </p:nvGraphicFramePr>
        <p:xfrm>
          <a:off x="5588450" y="4823820"/>
          <a:ext cx="451420" cy="8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Rovnice" r:id="rId6" imgW="253890" imgH="469696" progId="Equation.3">
                  <p:embed/>
                </p:oleObj>
              </mc:Choice>
              <mc:Fallback>
                <p:oleObj name="Rovnice" r:id="rId6" imgW="253890" imgH="469696" progId="Equation.3">
                  <p:embed/>
                  <p:pic>
                    <p:nvPicPr>
                      <p:cNvPr id="1167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450" y="4823820"/>
                        <a:ext cx="451420" cy="831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hnutá šipka 21"/>
          <p:cNvSpPr/>
          <p:nvPr/>
        </p:nvSpPr>
        <p:spPr>
          <a:xfrm rot="2428774">
            <a:off x="3147789" y="3398048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hnutá šipka 22"/>
          <p:cNvSpPr/>
          <p:nvPr/>
        </p:nvSpPr>
        <p:spPr>
          <a:xfrm rot="2428774" flipV="1">
            <a:off x="4197841" y="5075526"/>
            <a:ext cx="896481" cy="749573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1287342" y="386613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1287342" y="4595451"/>
            <a:ext cx="576064" cy="21602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1287342" y="4829947"/>
            <a:ext cx="576064" cy="216024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959750" y="3938143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039870" y="602637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961998" y="4154167"/>
            <a:ext cx="360040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466054" y="4154167"/>
            <a:ext cx="341568" cy="360040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5635530" y="4846539"/>
            <a:ext cx="332332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626294" y="5287823"/>
            <a:ext cx="341568" cy="360040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82908" y="4546193"/>
            <a:ext cx="1089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Odečtení </a:t>
            </a:r>
          </a:p>
          <a:p>
            <a:r>
              <a:rPr lang="cs-CZ" dirty="0" smtClean="0"/>
              <a:t>průměru</a:t>
            </a:r>
            <a:endParaRPr lang="en-US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63453" y="4868314"/>
            <a:ext cx="2454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Vydělení </a:t>
            </a:r>
          </a:p>
          <a:p>
            <a:r>
              <a:rPr lang="cs-CZ" dirty="0" smtClean="0"/>
              <a:t>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Standardizace druhov</a:t>
            </a:r>
            <a:r>
              <a:rPr lang="cs-CZ" smtClean="0"/>
              <a:t>é </a:t>
            </a:r>
            <a:r>
              <a:rPr lang="en-US" smtClean="0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1944215"/>
          </a:xfrm>
        </p:spPr>
        <p:txBody>
          <a:bodyPr>
            <a:normAutofit/>
          </a:bodyPr>
          <a:lstStyle/>
          <a:p>
            <a:r>
              <a:rPr lang="cs-CZ" dirty="0" smtClean="0"/>
              <a:t>standardizace </a:t>
            </a:r>
            <a:r>
              <a:rPr lang="cs-CZ" u="sng" dirty="0" smtClean="0"/>
              <a:t>po vzorcích</a:t>
            </a:r>
            <a:r>
              <a:rPr lang="cs-CZ" dirty="0" smtClean="0"/>
              <a:t> (</a:t>
            </a:r>
            <a:r>
              <a:rPr lang="en-US" i="1" dirty="0" smtClean="0"/>
              <a:t>standardization </a:t>
            </a:r>
            <a:r>
              <a:rPr lang="cs-CZ" i="1" dirty="0" smtClean="0"/>
              <a:t>by </a:t>
            </a:r>
            <a:r>
              <a:rPr lang="cs-CZ" i="1" dirty="0" err="1" smtClean="0"/>
              <a:t>samples</a:t>
            </a:r>
            <a:r>
              <a:rPr lang="cs-CZ" dirty="0" smtClean="0"/>
              <a:t>)</a:t>
            </a:r>
          </a:p>
          <a:p>
            <a:pPr lvl="1"/>
            <a:r>
              <a:rPr lang="cs-CZ" sz="1600" dirty="0"/>
              <a:t>pokud je analýza zaměřená na relativní proporce mezi druhy, ne jejich absolutní abundance</a:t>
            </a:r>
          </a:p>
          <a:p>
            <a:pPr lvl="1"/>
            <a:r>
              <a:rPr lang="cs-CZ" sz="1600" dirty="0"/>
              <a:t>vhodné </a:t>
            </a:r>
            <a:r>
              <a:rPr lang="en-US" sz="1600" dirty="0" err="1"/>
              <a:t>tak</a:t>
            </a:r>
            <a:r>
              <a:rPr lang="cs-CZ" sz="1600" dirty="0"/>
              <a:t>é v případě, že výsledné abundance závisí na důkladnosti, s jakou sbíráme data (např. při odchytu živočichů doba strávená na ploše, počet pastí nebo vliv špatného počasí na mobilitu živočichů)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1190278" y="3624064"/>
          <a:ext cx="3453730" cy="9361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7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0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 smtClean="0"/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2.666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1.528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5.333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3.055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40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26.66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15.28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3763153">
            <a:off x="5097868" y="4062334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4819601" y="5229200"/>
          <a:ext cx="2304256" cy="10081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0.873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2358375" y="5481136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Rovnice" r:id="rId4" imgW="1498320" imgH="203040" progId="Equation.3">
                  <p:embed/>
                </p:oleObj>
              </mc:Choice>
              <mc:Fallback>
                <p:oleObj name="Rovnice" r:id="rId4" imgW="149832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375" y="5481136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2370408" y="5745288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6" imgW="1498320" imgH="203040" progId="Equation.3">
                  <p:embed/>
                </p:oleObj>
              </mc:Choice>
              <mc:Fallback>
                <p:oleObj name="Rovnice" r:id="rId6" imgW="1498320" imgH="2030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408" y="5745288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2245065" y="6009440"/>
          <a:ext cx="225492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Rovnice" r:id="rId8" imgW="1587240" imgH="203040" progId="Equation.3">
                  <p:embed/>
                </p:oleObj>
              </mc:Choice>
              <mc:Fallback>
                <p:oleObj name="Rovnice" r:id="rId8" imgW="1587240" imgH="203040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5065" y="6009440"/>
                        <a:ext cx="225492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1115618" y="3337249"/>
            <a:ext cx="1433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Původní hodnoty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94845" y="4921425"/>
            <a:ext cx="2910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Hodnoty standardizované po vzorcích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67746" y="5209457"/>
            <a:ext cx="258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Výpočet hodnot v prvním sloupci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07299" y="3717592"/>
            <a:ext cx="2046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Odečtení průměru a podělení výsledku 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standardizace (přes vzorky)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8"/>
          </a:xfrm>
        </p:spPr>
        <p:txBody>
          <a:bodyPr>
            <a:normAutofit/>
          </a:bodyPr>
          <a:lstStyle/>
          <a:p>
            <a:r>
              <a:rPr lang="cs-CZ" sz="2000" i="1" dirty="0"/>
              <a:t>Species profile</a:t>
            </a:r>
          </a:p>
          <a:p>
            <a:pPr lvl="1"/>
            <a:r>
              <a:rPr lang="cs-CZ" sz="1600" dirty="0"/>
              <a:t>relativní podíly abundancí</a:t>
            </a:r>
          </a:p>
          <a:p>
            <a:pPr lvl="1"/>
            <a:endParaRPr lang="cs-CZ" sz="1600" dirty="0"/>
          </a:p>
          <a:p>
            <a:r>
              <a:rPr lang="cs-CZ" sz="2000" dirty="0" err="1"/>
              <a:t>Hellingerova</a:t>
            </a:r>
            <a:r>
              <a:rPr lang="cs-CZ" sz="2000" dirty="0"/>
              <a:t> </a:t>
            </a:r>
            <a:r>
              <a:rPr lang="cs-CZ" sz="2000" dirty="0" smtClean="0"/>
              <a:t>standardizace</a:t>
            </a:r>
            <a:endParaRPr lang="cs-CZ" sz="2000" dirty="0"/>
          </a:p>
          <a:p>
            <a:pPr lvl="1"/>
            <a:r>
              <a:rPr lang="cs-CZ" sz="1600" dirty="0"/>
              <a:t>modifikovaný species profile, lepší statistické vlastnosti </a:t>
            </a:r>
          </a:p>
          <a:p>
            <a:pPr lvl="1"/>
            <a:r>
              <a:rPr lang="cs-CZ" sz="1600" dirty="0"/>
              <a:t>Euklidovské vzdálenosti vypočítané na transformovaných datech vedou k </a:t>
            </a:r>
            <a:r>
              <a:rPr lang="cs-CZ" sz="1600" dirty="0" err="1"/>
              <a:t>Hellingerově</a:t>
            </a:r>
            <a:r>
              <a:rPr lang="cs-CZ" sz="1600" dirty="0"/>
              <a:t> vzdálenosti (viz další část)</a:t>
            </a:r>
            <a:endParaRPr lang="en-US" sz="1600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r>
              <a:rPr lang="cs-CZ" sz="2000" dirty="0"/>
              <a:t>Tětivová </a:t>
            </a:r>
            <a:r>
              <a:rPr lang="cs-CZ" sz="2000" dirty="0" smtClean="0"/>
              <a:t>standardizace </a:t>
            </a:r>
            <a:r>
              <a:rPr lang="cs-CZ" sz="2000" dirty="0"/>
              <a:t>(</a:t>
            </a:r>
            <a:r>
              <a:rPr lang="cs-CZ" sz="2000" i="1" dirty="0"/>
              <a:t>chord </a:t>
            </a:r>
            <a:r>
              <a:rPr lang="cs-CZ" sz="2000" i="1" dirty="0" err="1" smtClean="0"/>
              <a:t>standardization</a:t>
            </a:r>
            <a:r>
              <a:rPr lang="cs-CZ" sz="2000" dirty="0" smtClean="0"/>
              <a:t>)</a:t>
            </a:r>
            <a:endParaRPr lang="cs-CZ" sz="2000" dirty="0"/>
          </a:p>
          <a:p>
            <a:pPr lvl="1"/>
            <a:r>
              <a:rPr lang="cs-CZ" sz="1600" dirty="0"/>
              <a:t>Euklidovské vzdálenosti vypočítané na </a:t>
            </a:r>
            <a:r>
              <a:rPr lang="en-US" sz="1600" dirty="0" err="1" smtClean="0"/>
              <a:t>standardizovan</a:t>
            </a:r>
            <a:r>
              <a:rPr lang="cs-CZ" sz="1600" smtClean="0"/>
              <a:t>ý</a:t>
            </a:r>
            <a:r>
              <a:rPr lang="en-US" sz="1600" smtClean="0"/>
              <a:t>ch</a:t>
            </a:r>
            <a:r>
              <a:rPr lang="cs-CZ" sz="1600" dirty="0" smtClean="0"/>
              <a:t> </a:t>
            </a:r>
            <a:r>
              <a:rPr lang="cs-CZ" sz="1600" dirty="0"/>
              <a:t>datech vedou k tětivové vzdálenosti (viz další část)</a:t>
            </a:r>
          </a:p>
          <a:p>
            <a:endParaRPr lang="cs-CZ" sz="2000" dirty="0"/>
          </a:p>
          <a:p>
            <a:pPr lvl="1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221088"/>
            <a:ext cx="3232770" cy="256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139954" y="1520825"/>
          <a:ext cx="828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Rovnice" r:id="rId5" imgW="583920" imgH="457200" progId="Equation.3">
                  <p:embed/>
                </p:oleObj>
              </mc:Choice>
              <mc:Fallback>
                <p:oleObj name="Rovnice" r:id="rId5" imgW="583920" imgH="45720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4" y="1520825"/>
                        <a:ext cx="828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/>
          </p:nvPr>
        </p:nvGraphicFramePr>
        <p:xfrm>
          <a:off x="3698875" y="3212976"/>
          <a:ext cx="9906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Rovnice" r:id="rId7" imgW="698400" imgH="495000" progId="Equation.3">
                  <p:embed/>
                </p:oleObj>
              </mc:Choice>
              <mc:Fallback>
                <p:oleObj name="Rovnice" r:id="rId7" imgW="698400" imgH="4950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3212976"/>
                        <a:ext cx="99060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1871663" y="5046663"/>
          <a:ext cx="12065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Rovnice" r:id="rId9" imgW="850680" imgH="711000" progId="Equation.3">
                  <p:embed/>
                </p:oleObj>
              </mc:Choice>
              <mc:Fallback>
                <p:oleObj name="Rovnice" r:id="rId9" imgW="850680" imgH="7110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5046663"/>
                        <a:ext cx="12065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232" y="1177877"/>
            <a:ext cx="2386608" cy="490065"/>
          </a:xfrm>
        </p:spPr>
        <p:txBody>
          <a:bodyPr/>
          <a:lstStyle/>
          <a:p>
            <a:r>
              <a:rPr lang="cs-CZ" smtClean="0"/>
              <a:t>Transformace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9949"/>
            <a:ext cx="3322712" cy="4713388"/>
          </a:xfrm>
        </p:spPr>
        <p:txBody>
          <a:bodyPr>
            <a:normAutofit/>
          </a:bodyPr>
          <a:lstStyle/>
          <a:p>
            <a:r>
              <a:rPr lang="cs-CZ" sz="2000" dirty="0"/>
              <a:t>matematická funkce, jejíž argumenty nejsou odvozené z dat, na která je transformace aplikovaná </a:t>
            </a:r>
            <a:endParaRPr lang="cs-CZ" sz="2000" dirty="0" smtClean="0"/>
          </a:p>
          <a:p>
            <a:r>
              <a:rPr lang="cs-CZ" sz="2000" dirty="0" smtClean="0"/>
              <a:t>Změna hodnoty není závislá na ostatních hodnotách proměnné (</a:t>
            </a:r>
            <a:r>
              <a:rPr lang="cs-CZ" sz="2000" i="1" dirty="0" smtClean="0"/>
              <a:t>data </a:t>
            </a:r>
            <a:r>
              <a:rPr lang="cs-CZ" sz="2000" i="1" dirty="0"/>
              <a:t>independent</a:t>
            </a:r>
            <a:r>
              <a:rPr lang="cs-CZ" sz="2000" dirty="0"/>
              <a:t>)</a:t>
            </a:r>
          </a:p>
          <a:p>
            <a:r>
              <a:rPr lang="cs-CZ" sz="2000" dirty="0"/>
              <a:t>nejčastější důvod je </a:t>
            </a:r>
            <a:r>
              <a:rPr lang="cs-CZ" sz="2000" b="1" dirty="0"/>
              <a:t>změnit tvar rozložení </a:t>
            </a:r>
            <a:r>
              <a:rPr lang="cs-CZ" sz="2000" dirty="0"/>
              <a:t>proměnné a zajistit </a:t>
            </a:r>
            <a:r>
              <a:rPr lang="cs-CZ" sz="2000" dirty="0" err="1" smtClean="0"/>
              <a:t>homoskedasticitu</a:t>
            </a:r>
            <a:endParaRPr lang="cs-CZ" sz="2000" dirty="0" smtClean="0"/>
          </a:p>
          <a:p>
            <a:r>
              <a:rPr lang="cs-CZ" sz="2000" dirty="0" smtClean="0"/>
              <a:t>Mění tvar rozdělení hodnot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004048" y="1163886"/>
            <a:ext cx="2386608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cs-CZ" sz="2800" cap="small">
                <a:solidFill>
                  <a:srgbClr val="366092"/>
                </a:solidFill>
                <a:latin typeface="Calibri"/>
              </a:rPr>
              <a:t>Standardizace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716016" y="1811956"/>
            <a:ext cx="3456384" cy="471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mění data pomocí statistiky, která je spočtená na datech samotných, např. průměr, součet, rozsah aj. </a:t>
            </a:r>
            <a:endParaRPr lang="cs-CZ" sz="20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Změna hodnoty závisí na ostatních hodnotách proměnné </a:t>
            </a:r>
            <a:r>
              <a:rPr lang="cs-CZ" sz="2000" dirty="0">
                <a:solidFill>
                  <a:prstClr val="black"/>
                </a:solidFill>
              </a:rPr>
              <a:t>(data </a:t>
            </a:r>
            <a:r>
              <a:rPr lang="cs-CZ" sz="2000" dirty="0" err="1">
                <a:solidFill>
                  <a:prstClr val="black"/>
                </a:solidFill>
              </a:rPr>
              <a:t>dependent</a:t>
            </a:r>
            <a:r>
              <a:rPr lang="cs-CZ" sz="2000" dirty="0">
                <a:solidFill>
                  <a:prstClr val="black"/>
                </a:solidFill>
              </a:rPr>
              <a:t>)</a:t>
            </a:r>
            <a:endParaRPr lang="cs-CZ" sz="2000" b="1" dirty="0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nejčastější důvod použití je </a:t>
            </a: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vyrovnat rozdíly v relativním významu (váze) proměnných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, druhů nebo vzorků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 smtClean="0"/>
              <a:t>Nemění tvar rozdělení hodnot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43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Dummy variables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6059016" cy="3168352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převod </a:t>
            </a:r>
            <a:r>
              <a:rPr lang="cs-CZ" b="1" dirty="0" smtClean="0"/>
              <a:t>kvalitativní</a:t>
            </a:r>
            <a:r>
              <a:rPr lang="cs-CZ" dirty="0" smtClean="0"/>
              <a:t> (kategoriální) proměnné na </a:t>
            </a:r>
            <a:r>
              <a:rPr lang="cs-CZ" b="1" dirty="0" smtClean="0"/>
              <a:t>kvantitativní</a:t>
            </a:r>
            <a:r>
              <a:rPr lang="cs-CZ" dirty="0" smtClean="0"/>
              <a:t> (binární)</a:t>
            </a:r>
          </a:p>
          <a:p>
            <a:pPr lvl="1"/>
            <a:r>
              <a:rPr lang="en-US" dirty="0" err="1" smtClean="0"/>
              <a:t>pokud</a:t>
            </a:r>
            <a:r>
              <a:rPr lang="en-US" dirty="0" smtClean="0"/>
              <a:t> m</a:t>
            </a:r>
            <a:r>
              <a:rPr lang="cs-CZ" dirty="0" smtClean="0"/>
              <a:t>á kategoriální proměnná </a:t>
            </a:r>
            <a:r>
              <a:rPr lang="cs-CZ" i="1" dirty="0" smtClean="0"/>
              <a:t>n</a:t>
            </a:r>
            <a:r>
              <a:rPr lang="cs-CZ" dirty="0" smtClean="0"/>
              <a:t> stavů (kategorií), pro její vyjádření stačí </a:t>
            </a:r>
            <a:r>
              <a:rPr lang="cs-CZ" i="1" dirty="0" smtClean="0"/>
              <a:t>n</a:t>
            </a:r>
            <a:r>
              <a:rPr lang="cs-CZ" dirty="0" smtClean="0"/>
              <a:t>-1 </a:t>
            </a:r>
            <a:r>
              <a:rPr lang="cs-CZ" dirty="0" err="1" smtClean="0"/>
              <a:t>dummy</a:t>
            </a:r>
            <a:r>
              <a:rPr lang="cs-CZ" dirty="0" smtClean="0"/>
              <a:t> proměnných</a:t>
            </a:r>
          </a:p>
          <a:p>
            <a:r>
              <a:rPr lang="cs-CZ" dirty="0" smtClean="0"/>
              <a:t>Funkce </a:t>
            </a:r>
            <a:r>
              <a:rPr lang="cs-CZ" dirty="0" err="1" smtClean="0"/>
              <a:t>model.matrix</a:t>
            </a:r>
            <a:r>
              <a:rPr lang="cs-CZ" dirty="0" smtClean="0"/>
              <a:t> (</a:t>
            </a:r>
            <a:r>
              <a:rPr lang="en-US" dirty="0" smtClean="0"/>
              <a:t>~factor) a n</a:t>
            </a:r>
            <a:r>
              <a:rPr lang="cs-CZ" dirty="0" err="1" smtClean="0"/>
              <a:t>ásledná</a:t>
            </a:r>
            <a:r>
              <a:rPr lang="cs-CZ" dirty="0" smtClean="0"/>
              <a:t> manuální úprava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148064" y="3140970"/>
          <a:ext cx="3456384" cy="21561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353">
                <a:tc>
                  <a:txBody>
                    <a:bodyPr/>
                    <a:lstStyle/>
                    <a:p>
                      <a:r>
                        <a:rPr lang="cs-CZ" sz="1400" smtClean="0"/>
                        <a:t>Sample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Substrát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další proměnné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bahno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2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písek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3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bahno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4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vegetace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5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vegetace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6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bahno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8" y="4221090"/>
          <a:ext cx="5040561" cy="21561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353">
                <a:tc>
                  <a:txBody>
                    <a:bodyPr/>
                    <a:lstStyle/>
                    <a:p>
                      <a:r>
                        <a:rPr lang="cs-CZ" sz="1400" smtClean="0"/>
                        <a:t>Sample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bahno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písek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vegetace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další proměnné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2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3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4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5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 smtClean="0"/>
                        <a:t>6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0</a:t>
                      </a:r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.....</a:t>
                      </a:r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16200000" flipH="1">
            <a:off x="4139952" y="3356992"/>
            <a:ext cx="792088" cy="79208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52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724</Words>
  <Application>Microsoft Office PowerPoint</Application>
  <PresentationFormat>Předvádění na obrazovce (4:3)</PresentationFormat>
  <Paragraphs>253</Paragraphs>
  <Slides>11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Motiv sady Office</vt:lpstr>
      <vt:lpstr>Rovnice</vt:lpstr>
      <vt:lpstr>Standardizace Dat</vt:lpstr>
      <vt:lpstr>Cíl standardizace</vt:lpstr>
      <vt:lpstr>Standardizace proměnných</vt:lpstr>
      <vt:lpstr>Standardizace proměnných</vt:lpstr>
      <vt:lpstr>Standardizace druhové matice</vt:lpstr>
      <vt:lpstr>Standardizace druhové matice</vt:lpstr>
      <vt:lpstr>Další standardizace (přes vzorky)</vt:lpstr>
      <vt:lpstr>Transformace</vt:lpstr>
      <vt:lpstr>Dummy variables</vt:lpstr>
      <vt:lpstr>kódování dat (data coding)</vt:lpstr>
      <vt:lpstr>Metadata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Standardizace proměnných (lineární transformace)</dc:title>
  <dc:creator>Jakub Tesitel</dc:creator>
  <cp:lastModifiedBy>Jakub Tesitel</cp:lastModifiedBy>
  <cp:revision>9</cp:revision>
  <dcterms:created xsi:type="dcterms:W3CDTF">2020-03-02T17:00:04Z</dcterms:created>
  <dcterms:modified xsi:type="dcterms:W3CDTF">2020-03-03T16:51:28Z</dcterms:modified>
</cp:coreProperties>
</file>