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93" r:id="rId2"/>
    <p:sldId id="392" r:id="rId3"/>
    <p:sldId id="389" r:id="rId4"/>
    <p:sldId id="394" r:id="rId5"/>
    <p:sldId id="390" r:id="rId6"/>
    <p:sldId id="379" r:id="rId7"/>
    <p:sldId id="381" r:id="rId8"/>
    <p:sldId id="380" r:id="rId9"/>
    <p:sldId id="382" r:id="rId10"/>
    <p:sldId id="395" r:id="rId11"/>
    <p:sldId id="383" r:id="rId12"/>
    <p:sldId id="387" r:id="rId13"/>
    <p:sldId id="385" r:id="rId14"/>
    <p:sldId id="386" r:id="rId15"/>
    <p:sldId id="391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88994" autoAdjust="0"/>
  </p:normalViewPr>
  <p:slideViewPr>
    <p:cSldViewPr>
      <p:cViewPr varScale="1">
        <p:scale>
          <a:sx n="59" d="100"/>
          <a:sy n="59" d="100"/>
        </p:scale>
        <p:origin x="15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181A0-8005-433B-BF8C-7E799326B855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794E5-7CA4-460A-AE3E-35881FEAFE6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84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45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6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37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32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3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88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794E5-7CA4-460A-AE3E-35881FEAFE6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40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2130426"/>
            <a:ext cx="4032448" cy="1470025"/>
          </a:xfrm>
        </p:spPr>
        <p:txBody>
          <a:bodyPr>
            <a:normAutofit/>
          </a:bodyPr>
          <a:lstStyle>
            <a:lvl1pPr>
              <a:defRPr sz="3600" cap="small" baseline="0">
                <a:latin typeface="+mj-lt"/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55776" y="4268688"/>
            <a:ext cx="2736304" cy="456456"/>
          </a:xfrm>
        </p:spPr>
        <p:txBody>
          <a:bodyPr>
            <a:normAutofit/>
          </a:bodyPr>
          <a:lstStyle>
            <a:lvl1pPr marL="0" indent="0" algn="ctr">
              <a:buNone/>
              <a:defRPr sz="1600" cap="sm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9366D-0193-409D-9119-634263E5DAA1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255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B461-E822-48AD-8EC7-4697F3CE2719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2FB9-17F7-46EE-B797-F34E1C68102E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 userDrawn="1"/>
        </p:nvSpPr>
        <p:spPr>
          <a:xfrm>
            <a:off x="8604448" y="6364550"/>
            <a:ext cx="432048" cy="41527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3"/>
            <a:ext cx="8229600" cy="490065"/>
          </a:xfrm>
        </p:spPr>
        <p:txBody>
          <a:bodyPr>
            <a:noAutofit/>
          </a:bodyPr>
          <a:lstStyle>
            <a:lvl1pPr algn="l">
              <a:defRPr sz="2800" cap="small"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/>
          <a:lstStyle>
            <a:lvl1pPr>
              <a:buFont typeface="Courier New" pitchFamily="49" charset="0"/>
              <a:buChar char="o"/>
              <a:defRPr sz="2400"/>
            </a:lvl1pPr>
            <a:lvl2pP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>
              <a:buFont typeface="Calibri" pitchFamily="34" charset="0"/>
              <a:buChar char="-"/>
              <a:defRPr sz="1400">
                <a:solidFill>
                  <a:schemeClr val="accent3"/>
                </a:solidFill>
              </a:defRPr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7B537-9A63-454B-A0DB-CD0B66DCB7FD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405408" cy="365125"/>
          </a:xfrm>
          <a:noFill/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3861048"/>
            <a:ext cx="6476256" cy="1362075"/>
          </a:xfrm>
        </p:spPr>
        <p:txBody>
          <a:bodyPr anchor="t">
            <a:normAutofit/>
          </a:bodyPr>
          <a:lstStyle>
            <a:lvl1pPr algn="l">
              <a:defRPr sz="2800" b="1" cap="small" baseline="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0EFD0-6138-499F-86AA-8BE0B76769BE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B36B-00EA-4F9B-A179-75434F2109A9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2304-C18A-455D-8328-5DDFC17E7A22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12C5-6AA6-476E-AB8B-6E04E75A4042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C5CA-3688-410D-A590-7CAF3C9872D2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55DA-BFF7-4977-B9BC-75FD3F7C0145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6179-565C-4444-9957-D5E730043A45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2084-1223-4ED4-B620-CABB02494E46}" type="datetime1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A2FB-E8AC-4E76-A397-A31C4D30B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B7F24-14FB-4D57-A5A1-8A910D3D70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Ordina</a:t>
            </a:r>
            <a:r>
              <a:rPr lang="cs-CZ" dirty="0"/>
              <a:t>ční diagramy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BB5DB37-01E6-4B93-87DA-16FED775E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808" y="4294325"/>
            <a:ext cx="3456384" cy="1368152"/>
          </a:xfrm>
        </p:spPr>
        <p:txBody>
          <a:bodyPr>
            <a:normAutofit/>
          </a:bodyPr>
          <a:lstStyle/>
          <a:p>
            <a:r>
              <a:rPr lang="cs-CZ" sz="2800" dirty="0"/>
              <a:t>Jak je číst</a:t>
            </a:r>
          </a:p>
          <a:p>
            <a:r>
              <a:rPr lang="cs-CZ" sz="2800" dirty="0"/>
              <a:t>Tipy a triky</a:t>
            </a:r>
            <a:endParaRPr lang="en-US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54E71F-CE33-43AA-AB24-6FCC0F73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4B6BE12-DC9A-47B0-95B9-01215790A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8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0"/>
    </mc:Choice>
    <mc:Fallback>
      <p:transition spd="slow" advTm="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E7D82-66D1-4980-AE11-E20DA842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</a:t>
            </a:r>
            <a:r>
              <a:rPr lang="cs-CZ" dirty="0" err="1"/>
              <a:t>ítnutí</a:t>
            </a:r>
            <a:r>
              <a:rPr lang="cs-CZ" dirty="0"/>
              <a:t> kontinuální proměnné pomocí různých velikostí symbolů vzorků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77C4A8-B6EB-4443-97F3-98921ED5D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5676" y="1121583"/>
            <a:ext cx="5832647" cy="5624870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DB23BA-6EF0-4F7F-94CC-FC5A2F2C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E459AB8-91D5-449F-B534-470F17740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9"/>
    </mc:Choice>
    <mc:Fallback>
      <p:transition spd="slow" advTm="2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Pasivně promítnuté proměnné prostředí v nepřímé ordinaci – nelineární vztah zobrazený jako vrstevnice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Content Placeholder 4" descr="http://www.davidzeleny.net/anadat-r/lib/exe/fetch.php/obrazky:ordination_unc1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5" y="1279684"/>
            <a:ext cx="4160808" cy="415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83568" y="5733256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Data o druhovém složení: vegetace údolí Vltavy (David Zelený)</a:t>
            </a:r>
          </a:p>
          <a:p>
            <a:r>
              <a:rPr lang="cs-CZ" sz="1400" dirty="0"/>
              <a:t>A</a:t>
            </a:r>
            <a:r>
              <a:rPr lang="en-US" sz="1400" dirty="0" err="1"/>
              <a:t>nal</a:t>
            </a:r>
            <a:r>
              <a:rPr lang="cs-CZ" sz="1400" dirty="0" err="1"/>
              <a:t>ýza</a:t>
            </a:r>
            <a:r>
              <a:rPr lang="cs-CZ" sz="1400" dirty="0"/>
              <a:t>: DCA na log transformovaných datech</a:t>
            </a:r>
          </a:p>
          <a:p>
            <a:r>
              <a:rPr lang="cs-CZ" sz="1400" dirty="0"/>
              <a:t>pH – měřené půdní pH</a:t>
            </a:r>
          </a:p>
        </p:txBody>
      </p:sp>
      <p:sp>
        <p:nvSpPr>
          <p:cNvPr id="7" name="TextovéPole 4"/>
          <p:cNvSpPr txBox="1"/>
          <p:nvPr/>
        </p:nvSpPr>
        <p:spPr>
          <a:xfrm>
            <a:off x="6516216" y="1628800"/>
            <a:ext cx="1584176" cy="2880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vegan::o</a:t>
            </a:r>
            <a:r>
              <a:rPr lang="cs-CZ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rdisurf</a:t>
            </a: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()</a:t>
            </a:r>
            <a:endParaRPr lang="cs-CZ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ovéPole 5"/>
          <p:cNvSpPr txBox="1"/>
          <p:nvPr/>
        </p:nvSpPr>
        <p:spPr>
          <a:xfrm>
            <a:off x="5174869" y="4097687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Výstup:</a:t>
            </a:r>
          </a:p>
          <a:p>
            <a:r>
              <a:rPr lang="en-US" sz="1400" dirty="0" err="1"/>
              <a:t>Edf</a:t>
            </a:r>
            <a:r>
              <a:rPr lang="en-US" sz="1400" dirty="0"/>
              <a:t> – </a:t>
            </a:r>
            <a:r>
              <a:rPr lang="en-US" sz="1400" dirty="0" err="1"/>
              <a:t>slo</a:t>
            </a:r>
            <a:r>
              <a:rPr lang="cs-CZ" sz="1400" dirty="0"/>
              <a:t>ž</a:t>
            </a:r>
            <a:r>
              <a:rPr lang="en-US" sz="1400" dirty="0" err="1"/>
              <a:t>itost</a:t>
            </a:r>
            <a:r>
              <a:rPr lang="en-US" sz="1400" dirty="0"/>
              <a:t> </a:t>
            </a:r>
            <a:r>
              <a:rPr lang="cs-CZ" sz="1400" dirty="0"/>
              <a:t>fitovaného modelu</a:t>
            </a:r>
          </a:p>
          <a:p>
            <a:r>
              <a:rPr lang="cs-CZ" sz="1400" dirty="0"/>
              <a:t>R</a:t>
            </a:r>
            <a:r>
              <a:rPr lang="cs-CZ" sz="1400" baseline="30000" dirty="0"/>
              <a:t>2</a:t>
            </a:r>
            <a:r>
              <a:rPr lang="cs-CZ" sz="1400" dirty="0"/>
              <a:t> – </a:t>
            </a:r>
            <a:r>
              <a:rPr lang="en-US" sz="1400" dirty="0" err="1"/>
              <a:t>kvalita</a:t>
            </a:r>
            <a:r>
              <a:rPr lang="en-US" sz="1400" dirty="0"/>
              <a:t> </a:t>
            </a:r>
            <a:r>
              <a:rPr lang="en-US" sz="1400" dirty="0" err="1"/>
              <a:t>fitu</a:t>
            </a:r>
            <a:endParaRPr lang="cs-CZ" sz="1400" dirty="0"/>
          </a:p>
          <a:p>
            <a:r>
              <a:rPr lang="cs-CZ" sz="1400" dirty="0"/>
              <a:t>p – významnost (nenáhodnost) fitu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2492896"/>
            <a:ext cx="3538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Vrstevnice jsou výsledkem GAM:</a:t>
            </a:r>
          </a:p>
          <a:p>
            <a:r>
              <a:rPr lang="cs-CZ" dirty="0"/>
              <a:t>Možnost libovolného nastavení, je dobré mít základní znalosti o GAM.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F41A7D-8395-4468-A54C-7303E867F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3"/>
    </mc:Choice>
    <mc:Fallback>
      <p:transition spd="slow" advTm="3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6984776" cy="5752169"/>
          </a:xfrm>
          <a:prstGeom prst="rect">
            <a:avLst/>
          </a:prstGeom>
        </p:spPr>
      </p:pic>
      <p:sp>
        <p:nvSpPr>
          <p:cNvPr id="6" name="TextovéPole 4"/>
          <p:cNvSpPr txBox="1"/>
          <p:nvPr/>
        </p:nvSpPr>
        <p:spPr>
          <a:xfrm>
            <a:off x="6804248" y="894729"/>
            <a:ext cx="1584176" cy="2880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vegan::o</a:t>
            </a:r>
            <a:r>
              <a:rPr lang="cs-CZ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rdihull</a:t>
            </a: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()</a:t>
            </a:r>
            <a:endParaRPr lang="cs-CZ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69265" y="404664"/>
            <a:ext cx="8229600" cy="490065"/>
          </a:xfrm>
        </p:spPr>
        <p:txBody>
          <a:bodyPr/>
          <a:lstStyle/>
          <a:p>
            <a:r>
              <a:rPr lang="cs-CZ" dirty="0"/>
              <a:t>Pasivně promítnutá kategoriální proměnná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F99C9A-0E86-4A56-B168-440A7B8CB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0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1"/>
    </mc:Choice>
    <mc:Fallback>
      <p:transition spd="slow" advTm="2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5" name="Obrázek 4" descr="nmds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09328" y="980728"/>
            <a:ext cx="5715000" cy="5715000"/>
          </a:xfrm>
          <a:prstGeom prst="rect">
            <a:avLst/>
          </a:prstGeom>
        </p:spPr>
      </p:pic>
      <p:pic>
        <p:nvPicPr>
          <p:cNvPr id="6" name="Obrázek 5" descr="nmds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09328" y="980728"/>
            <a:ext cx="5715000" cy="5715000"/>
          </a:xfrm>
          <a:prstGeom prst="rect">
            <a:avLst/>
          </a:prstGeom>
        </p:spPr>
      </p:pic>
      <p:pic>
        <p:nvPicPr>
          <p:cNvPr id="7" name="Obrázek 6" descr="nmds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9328" y="980728"/>
            <a:ext cx="5715000" cy="5715000"/>
          </a:xfrm>
          <a:prstGeom prst="rect">
            <a:avLst/>
          </a:prstGeom>
        </p:spPr>
      </p:pic>
      <p:pic>
        <p:nvPicPr>
          <p:cNvPr id="8" name="Obrázek 7" descr="nmds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09328" y="980728"/>
            <a:ext cx="5715000" cy="5715000"/>
          </a:xfrm>
          <a:prstGeom prst="rect">
            <a:avLst/>
          </a:prstGeom>
        </p:spPr>
      </p:pic>
      <p:pic>
        <p:nvPicPr>
          <p:cNvPr id="9" name="Obrázek 8" descr="nmds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09328" y="980728"/>
            <a:ext cx="5715000" cy="5715000"/>
          </a:xfrm>
          <a:prstGeom prst="rect">
            <a:avLst/>
          </a:prstGeom>
        </p:spPr>
      </p:pic>
      <p:pic>
        <p:nvPicPr>
          <p:cNvPr id="10" name="Obrázek 9" descr="nmds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09328" y="980728"/>
            <a:ext cx="5715000" cy="5715000"/>
          </a:xfrm>
          <a:prstGeom prst="rect">
            <a:avLst/>
          </a:prstGeom>
        </p:spPr>
      </p:pic>
      <p:pic>
        <p:nvPicPr>
          <p:cNvPr id="11" name="Obrázek 10" descr="nmds7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09328" y="980728"/>
            <a:ext cx="5715000" cy="571500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369265" y="404664"/>
            <a:ext cx="8229600" cy="490065"/>
          </a:xfrm>
        </p:spPr>
        <p:txBody>
          <a:bodyPr/>
          <a:lstStyle/>
          <a:p>
            <a:r>
              <a:rPr lang="cs-CZ" dirty="0"/>
              <a:t>Pasivně promítnutá kategoriální proměnná</a:t>
            </a:r>
          </a:p>
        </p:txBody>
      </p:sp>
      <p:sp>
        <p:nvSpPr>
          <p:cNvPr id="13" name="TextovéPole 4"/>
          <p:cNvSpPr txBox="1"/>
          <p:nvPr/>
        </p:nvSpPr>
        <p:spPr>
          <a:xfrm>
            <a:off x="6300192" y="993219"/>
            <a:ext cx="1728192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vegan::o</a:t>
            </a:r>
            <a:r>
              <a:rPr lang="cs-CZ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rdispider</a:t>
            </a: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()</a:t>
            </a:r>
            <a:endParaRPr lang="cs-CZ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01C20E-5451-46F6-B5B2-AFC9B0392D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0"/>
    </mc:Choice>
    <mc:Fallback>
      <p:transition spd="slow" advTm="2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0" y="623092"/>
            <a:ext cx="6892194" cy="567592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D147A4-12E8-4F9C-A4DF-9C7C92122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4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6"/>
    </mc:Choice>
    <mc:Fallback>
      <p:transition spd="slow" advTm="1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Použití proměnných prostředí v ordinaci</a:t>
            </a:r>
            <a:br>
              <a:rPr lang="cs-CZ"/>
            </a:br>
            <a:r>
              <a:rPr lang="cs-CZ">
                <a:solidFill>
                  <a:srgbClr val="00B0F0"/>
                </a:solidFill>
              </a:rPr>
              <a:t>	</a:t>
            </a:r>
            <a:r>
              <a:rPr lang="cs-CZ">
                <a:solidFill>
                  <a:srgbClr val="0070C0"/>
                </a:solidFill>
              </a:rPr>
              <a:t>dva alternativní postupy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864" y="1814974"/>
            <a:ext cx="5143536" cy="453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868144" y="6404829"/>
            <a:ext cx="257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err="1"/>
              <a:t>Legendre</a:t>
            </a:r>
            <a:r>
              <a:rPr lang="cs-CZ" sz="1200" dirty="0"/>
              <a:t> </a:t>
            </a:r>
            <a:r>
              <a:rPr lang="en-US" sz="1200" dirty="0"/>
              <a:t>&amp; </a:t>
            </a:r>
            <a:r>
              <a:rPr lang="cs-CZ" sz="1200" dirty="0" err="1"/>
              <a:t>Legendre</a:t>
            </a:r>
            <a:r>
              <a:rPr lang="cs-CZ" sz="1200" dirty="0"/>
              <a:t> (1998)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89868" y="1988840"/>
            <a:ext cx="2370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matice:</a:t>
            </a:r>
          </a:p>
          <a:p>
            <a:r>
              <a:rPr lang="cs-CZ" sz="1400" b="1" dirty="0"/>
              <a:t>Y – druhové složení</a:t>
            </a:r>
          </a:p>
          <a:p>
            <a:r>
              <a:rPr lang="cs-CZ" sz="1400" b="1" dirty="0"/>
              <a:t>X – proměnné prostředí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103548" y="3717032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oba přístupy jsou relevantní a navzájem se doplňují!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81860" y="1628800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druhy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81860" y="4055200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druhy</a:t>
            </a:r>
          </a:p>
        </p:txBody>
      </p:sp>
      <p:sp>
        <p:nvSpPr>
          <p:cNvPr id="11" name="TextovéPole 10"/>
          <p:cNvSpPr txBox="1"/>
          <p:nvPr/>
        </p:nvSpPr>
        <p:spPr>
          <a:xfrm rot="16200000">
            <a:off x="1966597" y="2712321"/>
            <a:ext cx="1090909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ordinační osy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150212" y="1666600"/>
            <a:ext cx="1573916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proměnné prostředí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150212" y="4103840"/>
            <a:ext cx="1573916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proměnné prostředí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350012" y="5050977"/>
            <a:ext cx="14401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1200" dirty="0"/>
              <a:t>přímé srovnání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422020" y="5411017"/>
            <a:ext cx="14401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přímá ordinace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854068" y="3014800"/>
            <a:ext cx="144016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korelace, regrese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859422" y="2602704"/>
            <a:ext cx="1440160" cy="30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nepřímé srovnání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5DE7FC1-BC97-4E95-A18A-FA12ED0F4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77"/>
    </mc:Choice>
    <mc:Fallback>
      <p:transition spd="slow" advTm="9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E25BA-D600-41F1-AD9B-6973593B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Ordinační diagramy: PCA a CA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AFEF40-43D4-4683-A127-52595016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EFCDB0-8FA0-4156-9E75-574011199A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b="49480"/>
          <a:stretch/>
        </p:blipFill>
        <p:spPr bwMode="auto">
          <a:xfrm>
            <a:off x="512545" y="1196752"/>
            <a:ext cx="788983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283C6273-C651-4518-8A2C-246F67655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534064"/>
              </p:ext>
            </p:extLst>
          </p:nvPr>
        </p:nvGraphicFramePr>
        <p:xfrm>
          <a:off x="796969" y="5243998"/>
          <a:ext cx="7889832" cy="13983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9944">
                  <a:extLst>
                    <a:ext uri="{9D8B030D-6E8A-4147-A177-3AD203B41FA5}">
                      <a16:colId xmlns:a16="http://schemas.microsoft.com/office/drawing/2014/main" val="2719444032"/>
                    </a:ext>
                  </a:extLst>
                </a:gridCol>
                <a:gridCol w="2629944">
                  <a:extLst>
                    <a:ext uri="{9D8B030D-6E8A-4147-A177-3AD203B41FA5}">
                      <a16:colId xmlns:a16="http://schemas.microsoft.com/office/drawing/2014/main" val="58810379"/>
                    </a:ext>
                  </a:extLst>
                </a:gridCol>
                <a:gridCol w="2629944">
                  <a:extLst>
                    <a:ext uri="{9D8B030D-6E8A-4147-A177-3AD203B41FA5}">
                      <a16:colId xmlns:a16="http://schemas.microsoft.com/office/drawing/2014/main" val="3557162417"/>
                    </a:ext>
                  </a:extLst>
                </a:gridCol>
              </a:tblGrid>
              <a:tr h="3791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(D)CA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10287"/>
                  </a:ext>
                </a:extLst>
              </a:tr>
              <a:tr h="379110">
                <a:tc>
                  <a:txBody>
                    <a:bodyPr/>
                    <a:lstStyle/>
                    <a:p>
                      <a:r>
                        <a:rPr lang="cs-CZ" dirty="0"/>
                        <a:t>vzorky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</a:t>
                      </a:r>
                      <a:r>
                        <a:rPr lang="en-US" dirty="0" err="1"/>
                        <a:t>Eukl</a:t>
                      </a:r>
                      <a:r>
                        <a:rPr lang="en-US" dirty="0"/>
                        <a:t>.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v</a:t>
                      </a:r>
                      <a:r>
                        <a:rPr lang="cs-CZ" dirty="0"/>
                        <a:t>z</a:t>
                      </a:r>
                      <a:r>
                        <a:rPr lang="en-US" dirty="0"/>
                        <a:t>d</a:t>
                      </a:r>
                      <a:r>
                        <a:rPr lang="cs-CZ" dirty="0"/>
                        <a:t>á</a:t>
                      </a:r>
                      <a:r>
                        <a:rPr lang="en-US" dirty="0" err="1"/>
                        <a:t>lenosti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ChiSq</a:t>
                      </a:r>
                      <a:r>
                        <a:rPr lang="cs-CZ" dirty="0"/>
                        <a:t>. </a:t>
                      </a:r>
                      <a:r>
                        <a:rPr lang="en-US" dirty="0"/>
                        <a:t>v</a:t>
                      </a:r>
                      <a:r>
                        <a:rPr lang="cs-CZ" dirty="0"/>
                        <a:t>z</a:t>
                      </a:r>
                      <a:r>
                        <a:rPr lang="en-US" dirty="0"/>
                        <a:t>d</a:t>
                      </a:r>
                      <a:r>
                        <a:rPr lang="cs-CZ" dirty="0"/>
                        <a:t>á</a:t>
                      </a:r>
                      <a:r>
                        <a:rPr lang="en-US" dirty="0" err="1"/>
                        <a:t>lenosti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143435"/>
                  </a:ext>
                </a:extLst>
              </a:tr>
              <a:tr h="379110">
                <a:tc>
                  <a:txBody>
                    <a:bodyPr/>
                    <a:lstStyle/>
                    <a:p>
                      <a:r>
                        <a:rPr lang="cs-CZ" dirty="0"/>
                        <a:t>druhy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</a:t>
                      </a:r>
                      <a:r>
                        <a:rPr lang="en-US" dirty="0" err="1"/>
                        <a:t>korelace</a:t>
                      </a:r>
                      <a:r>
                        <a:rPr lang="en-US" dirty="0"/>
                        <a:t> s </a:t>
                      </a:r>
                      <a:r>
                        <a:rPr lang="en-US" dirty="0" err="1"/>
                        <a:t>osami</a:t>
                      </a:r>
                      <a:r>
                        <a:rPr lang="en-US" dirty="0"/>
                        <a:t> (a </a:t>
                      </a:r>
                      <a:r>
                        <a:rPr lang="en-US" dirty="0" err="1"/>
                        <a:t>navz</a:t>
                      </a:r>
                      <a:r>
                        <a:rPr lang="cs-CZ" dirty="0" err="1"/>
                        <a:t>ájem</a:t>
                      </a:r>
                      <a:r>
                        <a:rPr lang="cs-CZ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Optima druhů na osách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789205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4D26EA-9893-419C-96DD-5F792A564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72"/>
    </mc:Choice>
    <mc:Fallback>
      <p:transition spd="slow" advTm="6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NMDS, </a:t>
            </a:r>
            <a:r>
              <a:rPr lang="cs-CZ" dirty="0" err="1"/>
              <a:t>PCoA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3" y="1590676"/>
            <a:ext cx="6118455" cy="503872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1F8562E-DB05-4B28-827A-963E9E8A15E5}"/>
              </a:ext>
            </a:extLst>
          </p:cNvPr>
          <p:cNvSpPr txBox="1"/>
          <p:nvPr/>
        </p:nvSpPr>
        <p:spPr>
          <a:xfrm>
            <a:off x="899592" y="1268760"/>
            <a:ext cx="64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Druhová skóre určena korelacemi s osami (odpovídá lin. metodám)</a:t>
            </a:r>
            <a:endParaRPr lang="en-US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9C811A3-6FD7-4302-88E4-FFDC5400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1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4"/>
    </mc:Choice>
    <mc:Fallback>
      <p:transition spd="slow" advTm="13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4C9C49-299C-4E62-B569-FD2600BEF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872" y="548680"/>
            <a:ext cx="4238128" cy="35468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1DE71DC-2F3F-4AC5-BF25-F1F61613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Příliš mnoho druhů v </a:t>
            </a:r>
            <a:r>
              <a:rPr lang="cs-CZ" dirty="0" err="1"/>
              <a:t>ord</a:t>
            </a:r>
            <a:r>
              <a:rPr lang="cs-CZ" dirty="0"/>
              <a:t>. diagramu -</a:t>
            </a:r>
            <a:r>
              <a:rPr lang="en-US" dirty="0"/>
              <a:t>&gt; ne</a:t>
            </a:r>
            <a:r>
              <a:rPr lang="cs-CZ" dirty="0"/>
              <a:t>čitelný 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1AF89F-EB43-4BDA-91D3-1514DC455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412777"/>
            <a:ext cx="4474840" cy="47133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Zmenšení písma (</a:t>
            </a:r>
            <a:r>
              <a:rPr lang="cs-CZ" dirty="0" err="1"/>
              <a:t>cex</a:t>
            </a:r>
            <a:r>
              <a:rPr lang="cs-CZ" dirty="0"/>
              <a:t> = 0.6 nebo tak)</a:t>
            </a:r>
          </a:p>
          <a:p>
            <a:r>
              <a:rPr lang="cs-CZ" dirty="0"/>
              <a:t>Zkratky jmen, např. </a:t>
            </a:r>
            <a:r>
              <a:rPr lang="cs-CZ" dirty="0" err="1"/>
              <a:t>GenuSpec</a:t>
            </a:r>
            <a:endParaRPr lang="cs-CZ" dirty="0"/>
          </a:p>
          <a:p>
            <a:r>
              <a:rPr lang="cs-CZ" dirty="0"/>
              <a:t>Poloprůsvitné barvy písma</a:t>
            </a:r>
          </a:p>
          <a:p>
            <a:r>
              <a:rPr lang="cs-CZ" dirty="0"/>
              <a:t>Manuální posun překrývajících se jmen</a:t>
            </a:r>
          </a:p>
          <a:p>
            <a:pPr lvl="1"/>
            <a:r>
              <a:rPr lang="cs-CZ" dirty="0"/>
              <a:t>OK, když je skóre zobrazeno i bodem, šipkou</a:t>
            </a:r>
          </a:p>
          <a:p>
            <a:pPr lvl="1"/>
            <a:r>
              <a:rPr lang="cs-CZ" dirty="0"/>
              <a:t>Radši ne, když je skóre zobrazeno jen jménem</a:t>
            </a:r>
          </a:p>
          <a:p>
            <a:r>
              <a:rPr lang="cs-CZ" dirty="0"/>
              <a:t>Výběr zobrazených druhů</a:t>
            </a:r>
          </a:p>
          <a:p>
            <a:pPr lvl="1"/>
            <a:r>
              <a:rPr lang="cs-CZ" dirty="0"/>
              <a:t>Lineární metody, přímá ordinace: nejlépe </a:t>
            </a:r>
            <a:r>
              <a:rPr lang="cs-CZ" dirty="0" err="1"/>
              <a:t>fitující</a:t>
            </a:r>
            <a:r>
              <a:rPr lang="cs-CZ" dirty="0"/>
              <a:t> druhy</a:t>
            </a:r>
          </a:p>
          <a:p>
            <a:pPr lvl="1"/>
            <a:r>
              <a:rPr lang="cs-CZ" dirty="0"/>
              <a:t>CA, DCA: druhy s největší váhou</a:t>
            </a:r>
          </a:p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A0479C-B770-4E54-9675-5D6BF55B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1AE21F-D55C-4DB3-838C-F2E171392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471" y="3429000"/>
            <a:ext cx="4064412" cy="340148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528C313-40D8-4AA6-B92C-F0389BFAF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4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36"/>
    </mc:Choice>
    <mc:Fallback>
      <p:transition spd="slow" advTm="16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3" y="997670"/>
            <a:ext cx="6838535" cy="56317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90663"/>
            <a:ext cx="8229600" cy="490065"/>
          </a:xfrm>
        </p:spPr>
        <p:txBody>
          <a:bodyPr/>
          <a:lstStyle/>
          <a:p>
            <a:r>
              <a:rPr lang="cs-CZ" dirty="0"/>
              <a:t>Pasivní promítání proměnných (prostředí)</a:t>
            </a:r>
            <a:r>
              <a:rPr lang="en-US" dirty="0"/>
              <a:t> </a:t>
            </a:r>
            <a:r>
              <a:rPr lang="cs-CZ" dirty="0"/>
              <a:t>do </a:t>
            </a:r>
            <a:r>
              <a:rPr lang="en-US" dirty="0"/>
              <a:t>nep</a:t>
            </a:r>
            <a:r>
              <a:rPr lang="cs-CZ" dirty="0"/>
              <a:t>římé ordinace</a:t>
            </a:r>
          </a:p>
        </p:txBody>
      </p:sp>
      <p:sp>
        <p:nvSpPr>
          <p:cNvPr id="7" name="TextovéPole 4"/>
          <p:cNvSpPr txBox="1"/>
          <p:nvPr/>
        </p:nvSpPr>
        <p:spPr>
          <a:xfrm>
            <a:off x="7012093" y="980728"/>
            <a:ext cx="159528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vegan::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envfit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()</a:t>
            </a:r>
            <a:endParaRPr lang="cs-CZ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476844-B8E3-43B8-A279-C9BFA7254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4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7"/>
    </mc:Choice>
    <mc:Fallback>
      <p:transition spd="slow" advTm="1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8129016" y="5735668"/>
            <a:ext cx="609600" cy="52120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BA665-3EA4-4615-A930-8532ED62DF3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678279"/>
              </p:ext>
            </p:extLst>
          </p:nvPr>
        </p:nvGraphicFramePr>
        <p:xfrm>
          <a:off x="814664" y="1090615"/>
          <a:ext cx="2232246" cy="216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spe1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spe2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spe3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spe4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958679" y="69269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matice druhových dat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492564"/>
              </p:ext>
            </p:extLst>
          </p:nvPr>
        </p:nvGraphicFramePr>
        <p:xfrm>
          <a:off x="4057896" y="1106103"/>
          <a:ext cx="1244232" cy="216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</a:t>
                      </a:r>
                      <a:r>
                        <a:rPr lang="cs-CZ" sz="1100" dirty="0"/>
                        <a:t>CA</a:t>
                      </a:r>
                      <a:r>
                        <a:rPr lang="en-US" sz="1100" dirty="0"/>
                        <a:t> </a:t>
                      </a:r>
                      <a:r>
                        <a:rPr lang="cs-CZ" sz="1100" dirty="0"/>
                        <a:t>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</a:t>
                      </a:r>
                      <a:r>
                        <a:rPr lang="cs-CZ" sz="1100" dirty="0"/>
                        <a:t>CA</a:t>
                      </a:r>
                      <a:r>
                        <a:rPr lang="en-US" sz="1100" dirty="0"/>
                        <a:t> </a:t>
                      </a:r>
                      <a:r>
                        <a:rPr lang="cs-CZ" sz="1100" dirty="0"/>
                        <a:t>2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9" name="Přímá spojnice se šipkou 12"/>
          <p:cNvCxnSpPr/>
          <p:nvPr/>
        </p:nvCxnSpPr>
        <p:spPr>
          <a:xfrm>
            <a:off x="3275856" y="2186223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707904" y="47667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skóre vzorků na první a druhé ose </a:t>
            </a:r>
            <a:r>
              <a:rPr lang="en-US" sz="1400" dirty="0"/>
              <a:t>P</a:t>
            </a:r>
            <a:r>
              <a:rPr lang="cs-CZ" sz="1400" dirty="0"/>
              <a:t>CA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37583" y="1826183"/>
            <a:ext cx="58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cs-CZ" sz="1400" dirty="0"/>
              <a:t>CA</a:t>
            </a: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187317"/>
              </p:ext>
            </p:extLst>
          </p:nvPr>
        </p:nvGraphicFramePr>
        <p:xfrm>
          <a:off x="6784152" y="1102743"/>
          <a:ext cx="1244232" cy="216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PH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SOILDPT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sam4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6804248" y="484453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proměnné prostředí</a:t>
            </a:r>
          </a:p>
        </p:txBody>
      </p:sp>
      <p:cxnSp>
        <p:nvCxnSpPr>
          <p:cNvPr id="14" name="Přímá spojnice se šipkou 21"/>
          <p:cNvCxnSpPr/>
          <p:nvPr/>
        </p:nvCxnSpPr>
        <p:spPr>
          <a:xfrm>
            <a:off x="5580112" y="2207183"/>
            <a:ext cx="93610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541839" y="1824694"/>
            <a:ext cx="104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korelace</a:t>
            </a:r>
          </a:p>
        </p:txBody>
      </p:sp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43651"/>
              </p:ext>
            </p:extLst>
          </p:nvPr>
        </p:nvGraphicFramePr>
        <p:xfrm>
          <a:off x="6667050" y="4077072"/>
          <a:ext cx="1361334" cy="134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PH</a:t>
                      </a:r>
                    </a:p>
                    <a:p>
                      <a:endParaRPr lang="cs-CZ" sz="1100" dirty="0"/>
                    </a:p>
                  </a:txBody>
                  <a:tcPr vert="vert27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SOILDPT</a:t>
                      </a:r>
                    </a:p>
                  </a:txBody>
                  <a:tcPr vert="vert27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  <a:r>
                        <a:rPr lang="cs-CZ" sz="1200" dirty="0"/>
                        <a:t>CA</a:t>
                      </a:r>
                      <a:r>
                        <a:rPr lang="en-US" sz="1200" dirty="0"/>
                        <a:t> </a:t>
                      </a:r>
                      <a:r>
                        <a:rPr lang="cs-CZ" sz="12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r</a:t>
                      </a:r>
                      <a:r>
                        <a:rPr lang="cs-CZ" sz="1200" baseline="-250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r</a:t>
                      </a:r>
                      <a:r>
                        <a:rPr lang="cs-CZ" sz="1200" baseline="-250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04">
                <a:tc>
                  <a:txBody>
                    <a:bodyPr/>
                    <a:lstStyle/>
                    <a:p>
                      <a:r>
                        <a:rPr lang="en-US" sz="1200" dirty="0"/>
                        <a:t>P</a:t>
                      </a:r>
                      <a:r>
                        <a:rPr lang="cs-CZ" sz="1200" dirty="0"/>
                        <a:t>CA</a:t>
                      </a:r>
                      <a:r>
                        <a:rPr lang="en-US" sz="1200" dirty="0"/>
                        <a:t> </a:t>
                      </a:r>
                      <a:r>
                        <a:rPr lang="cs-CZ" sz="12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r</a:t>
                      </a:r>
                      <a:r>
                        <a:rPr lang="cs-CZ" sz="1200" baseline="-25000" dirty="0"/>
                        <a:t>2</a:t>
                      </a:r>
                      <a:endParaRPr lang="cs-CZ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r</a:t>
                      </a:r>
                      <a:r>
                        <a:rPr lang="cs-CZ" sz="1200" baseline="-25000" dirty="0"/>
                        <a:t>4</a:t>
                      </a:r>
                      <a:endParaRPr lang="cs-CZ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7" name="Přímá spojnice se šipkou 27"/>
          <p:cNvCxnSpPr/>
          <p:nvPr/>
        </p:nvCxnSpPr>
        <p:spPr>
          <a:xfrm>
            <a:off x="6084168" y="2206482"/>
            <a:ext cx="648072" cy="16318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40"/>
          <p:cNvCxnSpPr/>
          <p:nvPr/>
        </p:nvCxnSpPr>
        <p:spPr>
          <a:xfrm flipH="1">
            <a:off x="5940152" y="4869160"/>
            <a:ext cx="58163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45191" y="6126765"/>
            <a:ext cx="2119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ordinační diagram </a:t>
            </a:r>
            <a:r>
              <a:rPr lang="en-US" sz="1400" dirty="0"/>
              <a:t>P</a:t>
            </a:r>
            <a:r>
              <a:rPr lang="cs-CZ" sz="1400" dirty="0"/>
              <a:t>CA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059832" y="6155556"/>
            <a:ext cx="289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vztah proměnných prostředí (vektory) a ordinačních os</a:t>
            </a:r>
          </a:p>
        </p:txBody>
      </p:sp>
      <p:grpSp>
        <p:nvGrpSpPr>
          <p:cNvPr id="2" name="Skupina 20"/>
          <p:cNvGrpSpPr/>
          <p:nvPr/>
        </p:nvGrpSpPr>
        <p:grpSpPr>
          <a:xfrm>
            <a:off x="3486495" y="3840210"/>
            <a:ext cx="2093617" cy="2251150"/>
            <a:chOff x="3177557" y="3840210"/>
            <a:chExt cx="2093617" cy="225115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557" y="3840210"/>
              <a:ext cx="2011383" cy="225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4609832" y="5029383"/>
              <a:ext cx="538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r</a:t>
              </a:r>
              <a:r>
                <a:rPr lang="cs-CZ" sz="1400" baseline="-25000" dirty="0"/>
                <a:t>1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4239056" y="4611584"/>
              <a:ext cx="538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r</a:t>
              </a:r>
              <a:r>
                <a:rPr lang="cs-CZ" sz="1400" baseline="-25000" dirty="0"/>
                <a:t>2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910540" y="3840210"/>
              <a:ext cx="7511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P</a:t>
              </a:r>
              <a:r>
                <a:rPr lang="cs-CZ" sz="1000" dirty="0">
                  <a:solidFill>
                    <a:schemeClr val="bg1">
                      <a:lumMod val="65000"/>
                    </a:schemeClr>
                  </a:solidFill>
                </a:rPr>
                <a:t>CA1</a:t>
              </a:r>
              <a:endParaRPr lang="cs-CZ" sz="1000" baseline="-25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 rot="16200000">
              <a:off x="4772507" y="4801471"/>
              <a:ext cx="7511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</a:rPr>
                <a:t>P</a:t>
              </a:r>
              <a:r>
                <a:rPr lang="cs-CZ" sz="1000" dirty="0">
                  <a:solidFill>
                    <a:schemeClr val="bg1">
                      <a:lumMod val="65000"/>
                    </a:schemeClr>
                  </a:solidFill>
                </a:rPr>
                <a:t>CA2</a:t>
              </a:r>
              <a:endParaRPr lang="cs-CZ" sz="1000" baseline="-25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6588224" y="5556980"/>
            <a:ext cx="151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korelace proměnných prostředí a ordinačních os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6" y="3946536"/>
            <a:ext cx="2144824" cy="21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Přímá spojnice se šipkou 32"/>
          <p:cNvCxnSpPr/>
          <p:nvPr/>
        </p:nvCxnSpPr>
        <p:spPr>
          <a:xfrm flipH="1">
            <a:off x="2902895" y="4869160"/>
            <a:ext cx="58163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07504" y="44624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chemeClr val="bg1">
                    <a:lumMod val="65000"/>
                  </a:schemeClr>
                </a:solidFill>
              </a:rPr>
              <a:t>Korelace proměnných prostředí  s ordinačními osami v nepřímé ordinaci (PCA)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697894-2A05-4F4E-BF76-9E3FB1B63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7"/>
    </mc:Choice>
    <mc:Fallback>
      <p:transition spd="slow" advTm="27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Pasivně promítnuté proměnné prostředí v nepřímé ordinaci – korelace (regrese) s ordinačními osami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Korelace mezi proměnnou prostředí a skóre vzorků na ordinačních osách</a:t>
            </a:r>
          </a:p>
          <a:p>
            <a:r>
              <a:rPr lang="cs-CZ" dirty="0"/>
              <a:t>pouze v ordinacích kde jsou skóre vzorků standardizované na jednotkovou varianci (PCA</a:t>
            </a:r>
            <a:r>
              <a:rPr lang="en-US" dirty="0"/>
              <a:t> se </a:t>
            </a:r>
            <a:r>
              <a:rPr lang="cs-CZ" dirty="0"/>
              <a:t>škálováním 1)</a:t>
            </a:r>
          </a:p>
          <a:p>
            <a:r>
              <a:rPr lang="cs-CZ" dirty="0"/>
              <a:t>v ostatních ordinacích, kde se variance os od sebe liší, je třeba použít (váženou) </a:t>
            </a:r>
            <a:r>
              <a:rPr lang="cs-CZ" u="sng" dirty="0"/>
              <a:t>mnohonásobnou regresi</a:t>
            </a:r>
            <a:r>
              <a:rPr lang="cs-CZ" dirty="0"/>
              <a:t>:</a:t>
            </a:r>
          </a:p>
          <a:p>
            <a:pPr marL="365760" lvl="1" indent="0">
              <a:buNone/>
            </a:pPr>
            <a:r>
              <a:rPr lang="en-US" sz="1600" dirty="0"/>
              <a:t>	</a:t>
            </a:r>
          </a:p>
          <a:p>
            <a:pPr marL="365760" lvl="1" indent="0">
              <a:buNone/>
            </a:pPr>
            <a:r>
              <a:rPr lang="en-US" sz="1600" dirty="0"/>
              <a:t>	</a:t>
            </a:r>
            <a:r>
              <a:rPr lang="cs-CZ" sz="1600" dirty="0"/>
              <a:t>env </a:t>
            </a:r>
            <a:r>
              <a:rPr lang="en-US" sz="1600" dirty="0"/>
              <a:t>~ b0 + b1 * score1 + b2 * score2</a:t>
            </a:r>
          </a:p>
          <a:p>
            <a:pPr marL="365760" lvl="1" indent="0">
              <a:buNone/>
            </a:pPr>
            <a:r>
              <a:rPr lang="en-US" sz="1600" dirty="0"/>
              <a:t>	</a:t>
            </a:r>
            <a:r>
              <a:rPr lang="cs-CZ" sz="1600" dirty="0"/>
              <a:t>	</a:t>
            </a:r>
          </a:p>
          <a:p>
            <a:pPr marL="365760" lvl="1" indent="0">
              <a:buNone/>
            </a:pPr>
            <a:r>
              <a:rPr lang="cs-CZ" sz="1600" i="1" dirty="0"/>
              <a:t>	</a:t>
            </a:r>
            <a:r>
              <a:rPr lang="en-US" sz="1600" i="1" dirty="0"/>
              <a:t>b0 = 0 (</a:t>
            </a:r>
            <a:r>
              <a:rPr lang="cs-CZ" sz="1600" i="1" dirty="0"/>
              <a:t>všechny proměnné jsou centrované)</a:t>
            </a:r>
          </a:p>
          <a:p>
            <a:pPr marL="365760" lvl="1" indent="0">
              <a:buNone/>
            </a:pPr>
            <a:r>
              <a:rPr lang="cs-CZ" sz="1600" i="1" dirty="0"/>
              <a:t>	b1, b2 – regresní koeficienty</a:t>
            </a:r>
          </a:p>
          <a:p>
            <a:pPr marL="365760" lvl="1" indent="0">
              <a:buNone/>
            </a:pPr>
            <a:endParaRPr lang="cs-CZ" sz="1600" i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3014F39-FD0D-45C3-BBBA-CC0FE1204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7"/>
    </mc:Choice>
    <mc:Fallback>
      <p:transition spd="slow" advTm="3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cap="none"/>
              <a:t>Náhodně generované proměnné (rand 1 až rand 9) pasivně promítnuté do ordinačního diagramu:</a:t>
            </a:r>
            <a:endParaRPr lang="cs-CZ" sz="200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763688" y="5589240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Data o druhovém složení: vegetace </a:t>
            </a:r>
            <a:r>
              <a:rPr lang="cs-CZ" sz="1400"/>
              <a:t>údolí Vltavy</a:t>
            </a:r>
            <a:r>
              <a:rPr lang="en-US" sz="1400"/>
              <a:t>, David Zelen</a:t>
            </a:r>
            <a:r>
              <a:rPr lang="cs-CZ" sz="1400"/>
              <a:t>ý</a:t>
            </a:r>
            <a:endParaRPr lang="cs-CZ" sz="1400" dirty="0"/>
          </a:p>
          <a:p>
            <a:r>
              <a:rPr lang="cs-CZ" sz="1400" dirty="0"/>
              <a:t>A</a:t>
            </a:r>
            <a:r>
              <a:rPr lang="en-US" sz="1400" dirty="0" err="1"/>
              <a:t>nal</a:t>
            </a:r>
            <a:r>
              <a:rPr lang="cs-CZ" sz="1400" dirty="0" err="1"/>
              <a:t>ýza</a:t>
            </a:r>
            <a:r>
              <a:rPr lang="cs-CZ" sz="1400" dirty="0"/>
              <a:t>: NMDS s </a:t>
            </a:r>
            <a:r>
              <a:rPr lang="cs-CZ" sz="1400" dirty="0" err="1"/>
              <a:t>Bray-Curtis</a:t>
            </a:r>
            <a:r>
              <a:rPr lang="cs-CZ" sz="1400" dirty="0"/>
              <a:t> distancí</a:t>
            </a:r>
          </a:p>
          <a:p>
            <a:r>
              <a:rPr lang="cs-CZ" sz="1400" dirty="0"/>
              <a:t>rand 1 – rand 9: náhodně generované proměnné</a:t>
            </a:r>
          </a:p>
          <a:p>
            <a:r>
              <a:rPr lang="cs-CZ" sz="1400" dirty="0"/>
              <a:t>ELEVATION, SOILDPT, … - reálně měřené proměnné prostředí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4"/>
          <p:cNvSpPr txBox="1"/>
          <p:nvPr/>
        </p:nvSpPr>
        <p:spPr>
          <a:xfrm>
            <a:off x="6264188" y="1186879"/>
            <a:ext cx="159528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vegan::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envfit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()</a:t>
            </a:r>
            <a:endParaRPr lang="cs-CZ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66F9723-E72A-4B59-A702-E4E597F01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4"/>
    </mc:Choice>
    <mc:Fallback>
      <p:transition spd="slow" advTm="39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cap="none" dirty="0"/>
              <a:t>Možnost otestovat signifikanci vztahu proměnných prostředí k ordinačním osám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A2FB-E8AC-4E76-A397-A31C4D30B605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06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63588" y="4581128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NMDS1    NMDS2     r2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(&gt;r)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1  0.29292  0.95614 0.0166  0.453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2  0.77245  0.63508 0.0116  0.545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3  0.20627 -0.97850 0.0092  0.641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4 -0.45286 -0.89158 0.0096  0.605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5 -0.35271 -0.93573 0.0554  0.057 .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6 -0.99408  0.10869 0.0194  0.402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7 -0.78399 -0.62078 0.0318  0.230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8 -0.83597 -0.54878 0.0005  0.968 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rand 9  0.13868 -0.99034 0.0044  0.817 </a:t>
            </a:r>
            <a:endParaRPr lang="cs-CZ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306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57867" y="4582699"/>
            <a:ext cx="3714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NMDS1    NMDS2     r2 </a:t>
            </a:r>
            <a:r>
              <a:rPr lang="cs-CZ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(&gt;r)    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ELEVATION -0.64612  0.76324 0.2626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***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SLOPE     -0.99803  0.06275 0.1682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***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ASPSSW    -0.69422 -0.71976 0.4065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***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HEAT.LOAD -0.75226 -0.65887 0.1668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0.003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 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SURFSL    -0.99376  0.11158 0.3744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***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SURFIS    -0.97546 -0.22018 0.0610  0.053 .  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FLUVISOL   0.81033 -0.58597 0.4202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***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SOILDPT    0.99979 -0.02036 0.3322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***</a:t>
            </a:r>
          </a:p>
          <a:p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pH         0.55652 -0.83084 0.4769  </a:t>
            </a:r>
            <a:r>
              <a:rPr lang="cs-CZ" sz="9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cs-CZ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***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3588" y="614614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(výstup z funkce </a:t>
            </a:r>
            <a:r>
              <a:rPr lang="cs-CZ" sz="1400" i="1" dirty="0" err="1"/>
              <a:t>envfit</a:t>
            </a:r>
            <a:r>
              <a:rPr lang="cs-CZ" sz="1400" dirty="0"/>
              <a:t> v knihovně </a:t>
            </a:r>
            <a:r>
              <a:rPr lang="cs-CZ" sz="1400" i="1" dirty="0"/>
              <a:t>vegan</a:t>
            </a:r>
            <a:r>
              <a:rPr lang="cs-CZ" sz="1400" dirty="0"/>
              <a:t>, testující regresi proměnné prostředí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cs-CZ" sz="1400" dirty="0"/>
              <a:t>ordinačních osách – nikoliv vliv proměnné prostředí na druhové složení)</a:t>
            </a:r>
          </a:p>
        </p:txBody>
      </p:sp>
      <p:sp>
        <p:nvSpPr>
          <p:cNvPr id="10" name="TextovéPole 4"/>
          <p:cNvSpPr txBox="1"/>
          <p:nvPr/>
        </p:nvSpPr>
        <p:spPr>
          <a:xfrm>
            <a:off x="6283100" y="1104999"/>
            <a:ext cx="159528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vegan::</a:t>
            </a:r>
            <a:r>
              <a:rPr lang="en-US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envfit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()</a:t>
            </a:r>
            <a:endParaRPr lang="cs-CZ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E13BBD-7E17-4459-9E25-3E1E9CA9D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81"/>
    </mc:Choice>
    <mc:Fallback>
      <p:transition spd="slow" advTm="3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3|1.7|0.9|3.3|8.6"/>
</p:tagLst>
</file>

<file path=ppt/theme/theme1.xml><?xml version="1.0" encoding="utf-8"?>
<a:theme xmlns:a="http://schemas.openxmlformats.org/drawingml/2006/main" name="Motiv sady Office">
  <a:themeElements>
    <a:clrScheme name="Vlastní 7">
      <a:dk1>
        <a:sysClr val="windowText" lastClr="000000"/>
      </a:dk1>
      <a:lt1>
        <a:sysClr val="window" lastClr="FFFFFF"/>
      </a:lt1>
      <a:dk2>
        <a:srgbClr val="205867"/>
      </a:dk2>
      <a:lt2>
        <a:srgbClr val="EEECE1"/>
      </a:lt2>
      <a:accent1>
        <a:srgbClr val="D8D8D8"/>
      </a:accent1>
      <a:accent2>
        <a:srgbClr val="C9AD45"/>
      </a:accent2>
      <a:accent3>
        <a:srgbClr val="366092"/>
      </a:accent3>
      <a:accent4>
        <a:srgbClr val="D8D8D8"/>
      </a:accent4>
      <a:accent5>
        <a:srgbClr val="4BACC6"/>
      </a:accent5>
      <a:accent6>
        <a:srgbClr val="F79646"/>
      </a:accent6>
      <a:hlink>
        <a:srgbClr val="5F497A"/>
      </a:hlink>
      <a:folHlink>
        <a:srgbClr val="31859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11452</TotalTime>
  <Words>783</Words>
  <Application>Microsoft Office PowerPoint</Application>
  <PresentationFormat>Předvádění na obrazovce (4:3)</PresentationFormat>
  <Paragraphs>174</Paragraphs>
  <Slides>15</Slides>
  <Notes>7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Courier New</vt:lpstr>
      <vt:lpstr>Verdana</vt:lpstr>
      <vt:lpstr>Motiv sady Office</vt:lpstr>
      <vt:lpstr>Ordinační diagramy</vt:lpstr>
      <vt:lpstr>Ordinační diagramy: PCA a CA</vt:lpstr>
      <vt:lpstr>NMDS, PCoA</vt:lpstr>
      <vt:lpstr>Příliš mnoho druhů v ord. diagramu -&gt; nečitelný </vt:lpstr>
      <vt:lpstr>Pasivní promítání proměnných (prostředí) do nepřímé ordinace</vt:lpstr>
      <vt:lpstr>Prezentace aplikace PowerPoint</vt:lpstr>
      <vt:lpstr>Pasivně promítnuté proměnné prostředí v nepřímé ordinaci – korelace (regrese) s ordinačními osami</vt:lpstr>
      <vt:lpstr>Náhodně generované proměnné (rand 1 až rand 9) pasivně promítnuté do ordinačního diagramu:</vt:lpstr>
      <vt:lpstr>Možnost otestovat signifikanci vztahu proměnných prostředí k ordinačním osám</vt:lpstr>
      <vt:lpstr>Promítnutí kontinuální proměnné pomocí různých velikostí symbolů vzorků</vt:lpstr>
      <vt:lpstr>Pasivně promítnuté proměnné prostředí v nepřímé ordinaci – nelineární vztah zobrazený jako vrstevnice</vt:lpstr>
      <vt:lpstr>Pasivně promítnutá kategoriální proměnná</vt:lpstr>
      <vt:lpstr>Pasivně promítnutá kategoriální proměnná</vt:lpstr>
      <vt:lpstr>Prezentace aplikace PowerPoint</vt:lpstr>
      <vt:lpstr>Použití proměnných prostředí v ordinaci  dva alternativní postupy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student</dc:creator>
  <cp:lastModifiedBy>Jakub Těšitel</cp:lastModifiedBy>
  <cp:revision>639</cp:revision>
  <dcterms:created xsi:type="dcterms:W3CDTF">2016-02-16T14:02:33Z</dcterms:created>
  <dcterms:modified xsi:type="dcterms:W3CDTF">2020-03-31T11:52:20Z</dcterms:modified>
</cp:coreProperties>
</file>