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428" r:id="rId2"/>
    <p:sldId id="454" r:id="rId3"/>
    <p:sldId id="455" r:id="rId4"/>
    <p:sldId id="421" r:id="rId5"/>
    <p:sldId id="422" r:id="rId6"/>
    <p:sldId id="465" r:id="rId7"/>
    <p:sldId id="424" r:id="rId8"/>
    <p:sldId id="453" r:id="rId9"/>
    <p:sldId id="425" r:id="rId10"/>
    <p:sldId id="426" r:id="rId11"/>
    <p:sldId id="427" r:id="rId12"/>
    <p:sldId id="449" r:id="rId13"/>
    <p:sldId id="443" r:id="rId14"/>
    <p:sldId id="463" r:id="rId15"/>
    <p:sldId id="464" r:id="rId16"/>
    <p:sldId id="429" r:id="rId17"/>
    <p:sldId id="430" r:id="rId18"/>
    <p:sldId id="431" r:id="rId19"/>
    <p:sldId id="432" r:id="rId20"/>
    <p:sldId id="433" r:id="rId21"/>
    <p:sldId id="434" r:id="rId22"/>
    <p:sldId id="435" r:id="rId23"/>
    <p:sldId id="436" r:id="rId24"/>
    <p:sldId id="437" r:id="rId25"/>
    <p:sldId id="466" r:id="rId26"/>
    <p:sldId id="467" r:id="rId27"/>
    <p:sldId id="447" r:id="rId28"/>
    <p:sldId id="456" r:id="rId29"/>
    <p:sldId id="457" r:id="rId30"/>
    <p:sldId id="458" r:id="rId31"/>
    <p:sldId id="459" r:id="rId32"/>
    <p:sldId id="460" r:id="rId33"/>
    <p:sldId id="461" r:id="rId34"/>
    <p:sldId id="462" r:id="rId35"/>
    <p:sldId id="444" r:id="rId36"/>
    <p:sldId id="445" r:id="rId3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DADAD"/>
    <a:srgbClr val="E8E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A111915-BE36-4E01-A7E5-04B1672EAD32}" styleName="Světlý styl 2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Styl s motivem 1 – zvýraznění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7292A2E-F333-43FB-9621-5CBBE7FDCDCB}" styleName="Světlý styl 2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ABFCF23-3B69-468F-B69F-88F6DE6A72F2}" styleName="Střední styl 1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964" autoAdjust="0"/>
    <p:restoredTop sz="92619" autoAdjust="0"/>
  </p:normalViewPr>
  <p:slideViewPr>
    <p:cSldViewPr>
      <p:cViewPr>
        <p:scale>
          <a:sx n="66" d="100"/>
          <a:sy n="66" d="100"/>
        </p:scale>
        <p:origin x="600" y="-1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005AB1-7ABD-4D63-B29B-430D2378B680}" type="doc">
      <dgm:prSet loTypeId="urn:microsoft.com/office/officeart/2005/8/layout/hierarchy6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D873AD7-F758-405C-8855-AAD5E73D537F}">
      <dgm:prSet phldrT="[Text]"/>
      <dgm:spPr/>
      <dgm:t>
        <a:bodyPr/>
        <a:lstStyle/>
        <a:p>
          <a:r>
            <a:rPr lang="cs-CZ" dirty="0"/>
            <a:t>klasifikační metody</a:t>
          </a:r>
        </a:p>
      </dgm:t>
    </dgm:pt>
    <dgm:pt modelId="{B009D1E2-9F50-45A4-97CC-FC0DC5C49988}" type="parTrans" cxnId="{08DA0FA0-D9C9-46F9-94AC-9B5F3761DF30}">
      <dgm:prSet/>
      <dgm:spPr/>
      <dgm:t>
        <a:bodyPr/>
        <a:lstStyle/>
        <a:p>
          <a:endParaRPr lang="cs-CZ"/>
        </a:p>
      </dgm:t>
    </dgm:pt>
    <dgm:pt modelId="{3551B10E-CCBB-4C8E-9F3E-845BBB84D765}" type="sibTrans" cxnId="{08DA0FA0-D9C9-46F9-94AC-9B5F3761DF30}">
      <dgm:prSet/>
      <dgm:spPr/>
      <dgm:t>
        <a:bodyPr/>
        <a:lstStyle/>
        <a:p>
          <a:endParaRPr lang="cs-CZ"/>
        </a:p>
      </dgm:t>
    </dgm:pt>
    <dgm:pt modelId="{88A5CC11-20D2-4377-BB9D-D7A44AD7FD1C}">
      <dgm:prSet phldrT="[Text]"/>
      <dgm:spPr/>
      <dgm:t>
        <a:bodyPr/>
        <a:lstStyle/>
        <a:p>
          <a:r>
            <a:rPr lang="cs-CZ" dirty="0"/>
            <a:t>hierarchické</a:t>
          </a:r>
        </a:p>
      </dgm:t>
    </dgm:pt>
    <dgm:pt modelId="{A6659015-7A8A-4B2F-97B8-34291588EA20}" type="parTrans" cxnId="{FA3D23B2-20D9-4F44-8C7F-BEC35590BF46}">
      <dgm:prSet/>
      <dgm:spPr/>
      <dgm:t>
        <a:bodyPr/>
        <a:lstStyle/>
        <a:p>
          <a:endParaRPr lang="cs-CZ"/>
        </a:p>
      </dgm:t>
    </dgm:pt>
    <dgm:pt modelId="{71F45643-BC51-45C5-9EA5-D5CBF1D15DA5}" type="sibTrans" cxnId="{FA3D23B2-20D9-4F44-8C7F-BEC35590BF46}">
      <dgm:prSet/>
      <dgm:spPr/>
      <dgm:t>
        <a:bodyPr/>
        <a:lstStyle/>
        <a:p>
          <a:endParaRPr lang="cs-CZ"/>
        </a:p>
      </dgm:t>
    </dgm:pt>
    <dgm:pt modelId="{F08B75A9-BA96-49DD-BAA3-7159E88AD506}">
      <dgm:prSet phldrT="[Text]"/>
      <dgm:spPr/>
      <dgm:t>
        <a:bodyPr/>
        <a:lstStyle/>
        <a:p>
          <a:r>
            <a:rPr lang="cs-CZ" dirty="0" err="1"/>
            <a:t>divisivní</a:t>
          </a:r>
          <a:r>
            <a:rPr lang="en-US" dirty="0"/>
            <a:t> (TWINSPAN)</a:t>
          </a:r>
          <a:endParaRPr lang="cs-CZ" dirty="0"/>
        </a:p>
      </dgm:t>
    </dgm:pt>
    <dgm:pt modelId="{5E3C7093-C29A-46AC-A65F-5657EA43D642}" type="parTrans" cxnId="{3C4B3C2E-9BD9-4B8B-A7FF-A1B0CD4F0CCD}">
      <dgm:prSet/>
      <dgm:spPr/>
      <dgm:t>
        <a:bodyPr/>
        <a:lstStyle/>
        <a:p>
          <a:endParaRPr lang="cs-CZ"/>
        </a:p>
      </dgm:t>
    </dgm:pt>
    <dgm:pt modelId="{6648EC2D-7C75-4EBE-BC2B-BE01F701C9EF}" type="sibTrans" cxnId="{3C4B3C2E-9BD9-4B8B-A7FF-A1B0CD4F0CCD}">
      <dgm:prSet/>
      <dgm:spPr/>
      <dgm:t>
        <a:bodyPr/>
        <a:lstStyle/>
        <a:p>
          <a:endParaRPr lang="cs-CZ"/>
        </a:p>
      </dgm:t>
    </dgm:pt>
    <dgm:pt modelId="{6069661B-7486-48E0-9FF4-D6E1973E5B84}">
      <dgm:prSet phldrT="[Text]"/>
      <dgm:spPr/>
      <dgm:t>
        <a:bodyPr/>
        <a:lstStyle/>
        <a:p>
          <a:r>
            <a:rPr lang="cs-CZ" dirty="0" err="1"/>
            <a:t>aglomerativní</a:t>
          </a:r>
          <a:endParaRPr lang="cs-CZ" dirty="0"/>
        </a:p>
        <a:p>
          <a:r>
            <a:rPr lang="cs-CZ" dirty="0"/>
            <a:t>(klasická </a:t>
          </a:r>
          <a:r>
            <a:rPr lang="cs-CZ" i="1" dirty="0"/>
            <a:t>cluster </a:t>
          </a:r>
          <a:r>
            <a:rPr lang="cs-CZ" i="1" dirty="0" err="1"/>
            <a:t>analysis</a:t>
          </a:r>
          <a:r>
            <a:rPr lang="cs-CZ" i="0" dirty="0"/>
            <a:t>)</a:t>
          </a:r>
          <a:endParaRPr lang="cs-CZ" dirty="0"/>
        </a:p>
      </dgm:t>
    </dgm:pt>
    <dgm:pt modelId="{4E0A5495-41C8-4EC2-903C-60D22D195DBC}" type="parTrans" cxnId="{EF7B3180-52AA-47E8-B3D2-A8A1291AC02A}">
      <dgm:prSet/>
      <dgm:spPr/>
      <dgm:t>
        <a:bodyPr/>
        <a:lstStyle/>
        <a:p>
          <a:endParaRPr lang="cs-CZ"/>
        </a:p>
      </dgm:t>
    </dgm:pt>
    <dgm:pt modelId="{0F441029-4DEC-4DF4-9932-4A99E5A1A0DF}" type="sibTrans" cxnId="{EF7B3180-52AA-47E8-B3D2-A8A1291AC02A}">
      <dgm:prSet/>
      <dgm:spPr/>
      <dgm:t>
        <a:bodyPr/>
        <a:lstStyle/>
        <a:p>
          <a:endParaRPr lang="cs-CZ"/>
        </a:p>
      </dgm:t>
    </dgm:pt>
    <dgm:pt modelId="{6104457E-9959-4FB0-AB5E-89F3F377D9AC}">
      <dgm:prSet phldrT="[Text]"/>
      <dgm:spPr/>
      <dgm:t>
        <a:bodyPr/>
        <a:lstStyle/>
        <a:p>
          <a:r>
            <a:rPr lang="cs-CZ" dirty="0" err="1"/>
            <a:t>nehierarchické</a:t>
          </a:r>
          <a:r>
            <a:rPr lang="cs-CZ" dirty="0"/>
            <a:t> (</a:t>
          </a:r>
          <a:r>
            <a:rPr lang="cs-CZ" i="1" dirty="0"/>
            <a:t>K-</a:t>
          </a:r>
          <a:r>
            <a:rPr lang="cs-CZ" i="1" dirty="0" err="1"/>
            <a:t>means</a:t>
          </a:r>
          <a:r>
            <a:rPr lang="cs-CZ" i="1" dirty="0"/>
            <a:t> </a:t>
          </a:r>
          <a:r>
            <a:rPr lang="cs-CZ" i="1" dirty="0" err="1"/>
            <a:t>clustering</a:t>
          </a:r>
          <a:r>
            <a:rPr lang="cs-CZ" dirty="0"/>
            <a:t>)</a:t>
          </a:r>
        </a:p>
      </dgm:t>
    </dgm:pt>
    <dgm:pt modelId="{072009C2-9599-4DB7-B160-741D955CAAD2}" type="sibTrans" cxnId="{591B34E4-E7CB-4675-8C73-2AE2E090954A}">
      <dgm:prSet/>
      <dgm:spPr/>
      <dgm:t>
        <a:bodyPr/>
        <a:lstStyle/>
        <a:p>
          <a:endParaRPr lang="cs-CZ"/>
        </a:p>
      </dgm:t>
    </dgm:pt>
    <dgm:pt modelId="{7D266D3F-F57E-4753-B8CE-B35E798AE5B4}" type="parTrans" cxnId="{591B34E4-E7CB-4675-8C73-2AE2E090954A}">
      <dgm:prSet/>
      <dgm:spPr/>
      <dgm:t>
        <a:bodyPr/>
        <a:lstStyle/>
        <a:p>
          <a:endParaRPr lang="cs-CZ"/>
        </a:p>
      </dgm:t>
    </dgm:pt>
    <dgm:pt modelId="{E68BD6AE-C0AF-4E14-A175-C16DB9647324}" type="pres">
      <dgm:prSet presAssocID="{02005AB1-7ABD-4D63-B29B-430D2378B680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B8BAFE93-EF5B-4747-870D-98F2A96C5DE8}" type="pres">
      <dgm:prSet presAssocID="{02005AB1-7ABD-4D63-B29B-430D2378B680}" presName="hierFlow" presStyleCnt="0"/>
      <dgm:spPr/>
    </dgm:pt>
    <dgm:pt modelId="{BEE2B9E6-E8D3-4D78-A128-69FF64FEED7F}" type="pres">
      <dgm:prSet presAssocID="{02005AB1-7ABD-4D63-B29B-430D2378B680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7CD7FE2D-8151-4DB7-AD7F-D6818BCCFD2B}" type="pres">
      <dgm:prSet presAssocID="{BD873AD7-F758-405C-8855-AAD5E73D537F}" presName="Name14" presStyleCnt="0"/>
      <dgm:spPr/>
    </dgm:pt>
    <dgm:pt modelId="{8A88D6F3-EF6C-40D8-A5B1-D7AD9CC127F2}" type="pres">
      <dgm:prSet presAssocID="{BD873AD7-F758-405C-8855-AAD5E73D537F}" presName="level1Shape" presStyleLbl="node0" presStyleIdx="0" presStyleCnt="1" custLinFactNeighborY="-6837">
        <dgm:presLayoutVars>
          <dgm:chPref val="3"/>
        </dgm:presLayoutVars>
      </dgm:prSet>
      <dgm:spPr/>
    </dgm:pt>
    <dgm:pt modelId="{21733495-521C-4DD5-9D64-F833A1D70B14}" type="pres">
      <dgm:prSet presAssocID="{BD873AD7-F758-405C-8855-AAD5E73D537F}" presName="hierChild2" presStyleCnt="0"/>
      <dgm:spPr/>
    </dgm:pt>
    <dgm:pt modelId="{C29C5365-8C5D-40B0-B9A2-FE42333C90B3}" type="pres">
      <dgm:prSet presAssocID="{7D266D3F-F57E-4753-B8CE-B35E798AE5B4}" presName="Name19" presStyleLbl="parChTrans1D2" presStyleIdx="0" presStyleCnt="2"/>
      <dgm:spPr/>
    </dgm:pt>
    <dgm:pt modelId="{F4BD1651-0CEA-463E-B3CC-EB94148643F2}" type="pres">
      <dgm:prSet presAssocID="{6104457E-9959-4FB0-AB5E-89F3F377D9AC}" presName="Name21" presStyleCnt="0"/>
      <dgm:spPr/>
    </dgm:pt>
    <dgm:pt modelId="{B5A45935-DBFA-42DF-87B8-51247C132E8A}" type="pres">
      <dgm:prSet presAssocID="{6104457E-9959-4FB0-AB5E-89F3F377D9AC}" presName="level2Shape" presStyleLbl="node2" presStyleIdx="0" presStyleCnt="2"/>
      <dgm:spPr/>
    </dgm:pt>
    <dgm:pt modelId="{F0B07FD2-CE90-4778-8321-F8B99563729A}" type="pres">
      <dgm:prSet presAssocID="{6104457E-9959-4FB0-AB5E-89F3F377D9AC}" presName="hierChild3" presStyleCnt="0"/>
      <dgm:spPr/>
    </dgm:pt>
    <dgm:pt modelId="{671E59B2-2B23-4976-B015-D08A13FDCA54}" type="pres">
      <dgm:prSet presAssocID="{A6659015-7A8A-4B2F-97B8-34291588EA20}" presName="Name19" presStyleLbl="parChTrans1D2" presStyleIdx="1" presStyleCnt="2"/>
      <dgm:spPr/>
    </dgm:pt>
    <dgm:pt modelId="{FECE549F-0CC6-4228-8CA7-BC88C6AD7855}" type="pres">
      <dgm:prSet presAssocID="{88A5CC11-20D2-4377-BB9D-D7A44AD7FD1C}" presName="Name21" presStyleCnt="0"/>
      <dgm:spPr/>
    </dgm:pt>
    <dgm:pt modelId="{BA28B05E-9BAA-49D0-9735-B3B70B44CFDE}" type="pres">
      <dgm:prSet presAssocID="{88A5CC11-20D2-4377-BB9D-D7A44AD7FD1C}" presName="level2Shape" presStyleLbl="node2" presStyleIdx="1" presStyleCnt="2"/>
      <dgm:spPr/>
    </dgm:pt>
    <dgm:pt modelId="{FAFD14C1-B6FD-444D-B8D1-2274026934FB}" type="pres">
      <dgm:prSet presAssocID="{88A5CC11-20D2-4377-BB9D-D7A44AD7FD1C}" presName="hierChild3" presStyleCnt="0"/>
      <dgm:spPr/>
    </dgm:pt>
    <dgm:pt modelId="{16B9CA24-963C-44E9-8403-62567127F87F}" type="pres">
      <dgm:prSet presAssocID="{5E3C7093-C29A-46AC-A65F-5657EA43D642}" presName="Name19" presStyleLbl="parChTrans1D3" presStyleIdx="0" presStyleCnt="2"/>
      <dgm:spPr/>
    </dgm:pt>
    <dgm:pt modelId="{F26B0BA0-C8F1-4DFC-A1BA-80BA69908B97}" type="pres">
      <dgm:prSet presAssocID="{F08B75A9-BA96-49DD-BAA3-7159E88AD506}" presName="Name21" presStyleCnt="0"/>
      <dgm:spPr/>
    </dgm:pt>
    <dgm:pt modelId="{D03BB57A-7781-4D9B-A526-AA36DDC45E8E}" type="pres">
      <dgm:prSet presAssocID="{F08B75A9-BA96-49DD-BAA3-7159E88AD506}" presName="level2Shape" presStyleLbl="node3" presStyleIdx="0" presStyleCnt="2"/>
      <dgm:spPr/>
    </dgm:pt>
    <dgm:pt modelId="{E9A0ECA9-B755-4A14-87AA-BB94162D5C8C}" type="pres">
      <dgm:prSet presAssocID="{F08B75A9-BA96-49DD-BAA3-7159E88AD506}" presName="hierChild3" presStyleCnt="0"/>
      <dgm:spPr/>
    </dgm:pt>
    <dgm:pt modelId="{8812C6D0-AA8C-463F-BB79-B44096CDEDA5}" type="pres">
      <dgm:prSet presAssocID="{4E0A5495-41C8-4EC2-903C-60D22D195DBC}" presName="Name19" presStyleLbl="parChTrans1D3" presStyleIdx="1" presStyleCnt="2"/>
      <dgm:spPr/>
    </dgm:pt>
    <dgm:pt modelId="{1298D429-713C-4224-971C-FB7D1269888F}" type="pres">
      <dgm:prSet presAssocID="{6069661B-7486-48E0-9FF4-D6E1973E5B84}" presName="Name21" presStyleCnt="0"/>
      <dgm:spPr/>
    </dgm:pt>
    <dgm:pt modelId="{7ECB9DED-35DF-4124-A063-9A813E301A58}" type="pres">
      <dgm:prSet presAssocID="{6069661B-7486-48E0-9FF4-D6E1973E5B84}" presName="level2Shape" presStyleLbl="node3" presStyleIdx="1" presStyleCnt="2"/>
      <dgm:spPr/>
    </dgm:pt>
    <dgm:pt modelId="{960B1D09-1278-49B7-A43E-04A23C4729CB}" type="pres">
      <dgm:prSet presAssocID="{6069661B-7486-48E0-9FF4-D6E1973E5B84}" presName="hierChild3" presStyleCnt="0"/>
      <dgm:spPr/>
    </dgm:pt>
    <dgm:pt modelId="{6FCBD130-89A2-4B15-A1B2-CE86AEA3E3F1}" type="pres">
      <dgm:prSet presAssocID="{02005AB1-7ABD-4D63-B29B-430D2378B680}" presName="bgShapesFlow" presStyleCnt="0"/>
      <dgm:spPr/>
    </dgm:pt>
  </dgm:ptLst>
  <dgm:cxnLst>
    <dgm:cxn modelId="{FB1D4707-78C8-41D2-94BA-0C5C86D74724}" type="presOf" srcId="{6069661B-7486-48E0-9FF4-D6E1973E5B84}" destId="{7ECB9DED-35DF-4124-A063-9A813E301A58}" srcOrd="0" destOrd="0" presId="urn:microsoft.com/office/officeart/2005/8/layout/hierarchy6"/>
    <dgm:cxn modelId="{3C4B3C2E-9BD9-4B8B-A7FF-A1B0CD4F0CCD}" srcId="{88A5CC11-20D2-4377-BB9D-D7A44AD7FD1C}" destId="{F08B75A9-BA96-49DD-BAA3-7159E88AD506}" srcOrd="0" destOrd="0" parTransId="{5E3C7093-C29A-46AC-A65F-5657EA43D642}" sibTransId="{6648EC2D-7C75-4EBE-BC2B-BE01F701C9EF}"/>
    <dgm:cxn modelId="{7DD3933C-5F7D-41DC-86E8-9B70D9BC31C0}" type="presOf" srcId="{BD873AD7-F758-405C-8855-AAD5E73D537F}" destId="{8A88D6F3-EF6C-40D8-A5B1-D7AD9CC127F2}" srcOrd="0" destOrd="0" presId="urn:microsoft.com/office/officeart/2005/8/layout/hierarchy6"/>
    <dgm:cxn modelId="{54BECF71-7A46-40DB-B5B0-800EC5575745}" type="presOf" srcId="{6104457E-9959-4FB0-AB5E-89F3F377D9AC}" destId="{B5A45935-DBFA-42DF-87B8-51247C132E8A}" srcOrd="0" destOrd="0" presId="urn:microsoft.com/office/officeart/2005/8/layout/hierarchy6"/>
    <dgm:cxn modelId="{4495C67A-8207-4604-9562-7C47B17F8965}" type="presOf" srcId="{02005AB1-7ABD-4D63-B29B-430D2378B680}" destId="{E68BD6AE-C0AF-4E14-A175-C16DB9647324}" srcOrd="0" destOrd="0" presId="urn:microsoft.com/office/officeart/2005/8/layout/hierarchy6"/>
    <dgm:cxn modelId="{EF7B3180-52AA-47E8-B3D2-A8A1291AC02A}" srcId="{88A5CC11-20D2-4377-BB9D-D7A44AD7FD1C}" destId="{6069661B-7486-48E0-9FF4-D6E1973E5B84}" srcOrd="1" destOrd="0" parTransId="{4E0A5495-41C8-4EC2-903C-60D22D195DBC}" sibTransId="{0F441029-4DEC-4DF4-9932-4A99E5A1A0DF}"/>
    <dgm:cxn modelId="{E29F6486-50F5-4EDF-8D00-E9D57338317D}" type="presOf" srcId="{7D266D3F-F57E-4753-B8CE-B35E798AE5B4}" destId="{C29C5365-8C5D-40B0-B9A2-FE42333C90B3}" srcOrd="0" destOrd="0" presId="urn:microsoft.com/office/officeart/2005/8/layout/hierarchy6"/>
    <dgm:cxn modelId="{3459AC9A-769F-4D1D-9863-2B5513279819}" type="presOf" srcId="{5E3C7093-C29A-46AC-A65F-5657EA43D642}" destId="{16B9CA24-963C-44E9-8403-62567127F87F}" srcOrd="0" destOrd="0" presId="urn:microsoft.com/office/officeart/2005/8/layout/hierarchy6"/>
    <dgm:cxn modelId="{B7A84C9B-8EB7-488F-AA09-472BA89ABB51}" type="presOf" srcId="{F08B75A9-BA96-49DD-BAA3-7159E88AD506}" destId="{D03BB57A-7781-4D9B-A526-AA36DDC45E8E}" srcOrd="0" destOrd="0" presId="urn:microsoft.com/office/officeart/2005/8/layout/hierarchy6"/>
    <dgm:cxn modelId="{08DA0FA0-D9C9-46F9-94AC-9B5F3761DF30}" srcId="{02005AB1-7ABD-4D63-B29B-430D2378B680}" destId="{BD873AD7-F758-405C-8855-AAD5E73D537F}" srcOrd="0" destOrd="0" parTransId="{B009D1E2-9F50-45A4-97CC-FC0DC5C49988}" sibTransId="{3551B10E-CCBB-4C8E-9F3E-845BBB84D765}"/>
    <dgm:cxn modelId="{FA3D23B2-20D9-4F44-8C7F-BEC35590BF46}" srcId="{BD873AD7-F758-405C-8855-AAD5E73D537F}" destId="{88A5CC11-20D2-4377-BB9D-D7A44AD7FD1C}" srcOrd="1" destOrd="0" parTransId="{A6659015-7A8A-4B2F-97B8-34291588EA20}" sibTransId="{71F45643-BC51-45C5-9EA5-D5CBF1D15DA5}"/>
    <dgm:cxn modelId="{693178B5-A527-4DD4-9393-4D8D7CA01E4F}" type="presOf" srcId="{88A5CC11-20D2-4377-BB9D-D7A44AD7FD1C}" destId="{BA28B05E-9BAA-49D0-9735-B3B70B44CFDE}" srcOrd="0" destOrd="0" presId="urn:microsoft.com/office/officeart/2005/8/layout/hierarchy6"/>
    <dgm:cxn modelId="{33281FB7-C73B-4AFC-A7A0-215A9E8DF58E}" type="presOf" srcId="{A6659015-7A8A-4B2F-97B8-34291588EA20}" destId="{671E59B2-2B23-4976-B015-D08A13FDCA54}" srcOrd="0" destOrd="0" presId="urn:microsoft.com/office/officeart/2005/8/layout/hierarchy6"/>
    <dgm:cxn modelId="{591B34E4-E7CB-4675-8C73-2AE2E090954A}" srcId="{BD873AD7-F758-405C-8855-AAD5E73D537F}" destId="{6104457E-9959-4FB0-AB5E-89F3F377D9AC}" srcOrd="0" destOrd="0" parTransId="{7D266D3F-F57E-4753-B8CE-B35E798AE5B4}" sibTransId="{072009C2-9599-4DB7-B160-741D955CAAD2}"/>
    <dgm:cxn modelId="{0289D8FF-5355-40D4-8595-8AA69229DE32}" type="presOf" srcId="{4E0A5495-41C8-4EC2-903C-60D22D195DBC}" destId="{8812C6D0-AA8C-463F-BB79-B44096CDEDA5}" srcOrd="0" destOrd="0" presId="urn:microsoft.com/office/officeart/2005/8/layout/hierarchy6"/>
    <dgm:cxn modelId="{101F1B73-83E7-45C5-9AA3-A0430F923492}" type="presParOf" srcId="{E68BD6AE-C0AF-4E14-A175-C16DB9647324}" destId="{B8BAFE93-EF5B-4747-870D-98F2A96C5DE8}" srcOrd="0" destOrd="0" presId="urn:microsoft.com/office/officeart/2005/8/layout/hierarchy6"/>
    <dgm:cxn modelId="{C0612CAF-D4F5-4CF2-A2FA-BB6EF8663F33}" type="presParOf" srcId="{B8BAFE93-EF5B-4747-870D-98F2A96C5DE8}" destId="{BEE2B9E6-E8D3-4D78-A128-69FF64FEED7F}" srcOrd="0" destOrd="0" presId="urn:microsoft.com/office/officeart/2005/8/layout/hierarchy6"/>
    <dgm:cxn modelId="{08FD4DD7-A496-49AC-815E-FB5BDA1E7222}" type="presParOf" srcId="{BEE2B9E6-E8D3-4D78-A128-69FF64FEED7F}" destId="{7CD7FE2D-8151-4DB7-AD7F-D6818BCCFD2B}" srcOrd="0" destOrd="0" presId="urn:microsoft.com/office/officeart/2005/8/layout/hierarchy6"/>
    <dgm:cxn modelId="{897ED689-A926-4284-8670-DE85CE63E9B9}" type="presParOf" srcId="{7CD7FE2D-8151-4DB7-AD7F-D6818BCCFD2B}" destId="{8A88D6F3-EF6C-40D8-A5B1-D7AD9CC127F2}" srcOrd="0" destOrd="0" presId="urn:microsoft.com/office/officeart/2005/8/layout/hierarchy6"/>
    <dgm:cxn modelId="{F3911E3D-0A3B-485B-BD19-F5860D3F5CC7}" type="presParOf" srcId="{7CD7FE2D-8151-4DB7-AD7F-D6818BCCFD2B}" destId="{21733495-521C-4DD5-9D64-F833A1D70B14}" srcOrd="1" destOrd="0" presId="urn:microsoft.com/office/officeart/2005/8/layout/hierarchy6"/>
    <dgm:cxn modelId="{30C3A12C-62E5-4EE5-897C-6F88BA7511ED}" type="presParOf" srcId="{21733495-521C-4DD5-9D64-F833A1D70B14}" destId="{C29C5365-8C5D-40B0-B9A2-FE42333C90B3}" srcOrd="0" destOrd="0" presId="urn:microsoft.com/office/officeart/2005/8/layout/hierarchy6"/>
    <dgm:cxn modelId="{E4A95902-1D72-4B83-9D4C-DC20EB868F0F}" type="presParOf" srcId="{21733495-521C-4DD5-9D64-F833A1D70B14}" destId="{F4BD1651-0CEA-463E-B3CC-EB94148643F2}" srcOrd="1" destOrd="0" presId="urn:microsoft.com/office/officeart/2005/8/layout/hierarchy6"/>
    <dgm:cxn modelId="{4287F618-545E-4F21-BFE7-0C131FC395CA}" type="presParOf" srcId="{F4BD1651-0CEA-463E-B3CC-EB94148643F2}" destId="{B5A45935-DBFA-42DF-87B8-51247C132E8A}" srcOrd="0" destOrd="0" presId="urn:microsoft.com/office/officeart/2005/8/layout/hierarchy6"/>
    <dgm:cxn modelId="{96117A9B-3729-463C-8BCD-56AECD702E9B}" type="presParOf" srcId="{F4BD1651-0CEA-463E-B3CC-EB94148643F2}" destId="{F0B07FD2-CE90-4778-8321-F8B99563729A}" srcOrd="1" destOrd="0" presId="urn:microsoft.com/office/officeart/2005/8/layout/hierarchy6"/>
    <dgm:cxn modelId="{3EB6A9E5-77E8-4778-A9C3-3D9DC90AFB9A}" type="presParOf" srcId="{21733495-521C-4DD5-9D64-F833A1D70B14}" destId="{671E59B2-2B23-4976-B015-D08A13FDCA54}" srcOrd="2" destOrd="0" presId="urn:microsoft.com/office/officeart/2005/8/layout/hierarchy6"/>
    <dgm:cxn modelId="{43074424-1B21-4237-A555-62E8F22E9E40}" type="presParOf" srcId="{21733495-521C-4DD5-9D64-F833A1D70B14}" destId="{FECE549F-0CC6-4228-8CA7-BC88C6AD7855}" srcOrd="3" destOrd="0" presId="urn:microsoft.com/office/officeart/2005/8/layout/hierarchy6"/>
    <dgm:cxn modelId="{2E027665-A6C9-427D-A829-57617D1CC580}" type="presParOf" srcId="{FECE549F-0CC6-4228-8CA7-BC88C6AD7855}" destId="{BA28B05E-9BAA-49D0-9735-B3B70B44CFDE}" srcOrd="0" destOrd="0" presId="urn:microsoft.com/office/officeart/2005/8/layout/hierarchy6"/>
    <dgm:cxn modelId="{A666A8CE-3458-4E1A-8926-87409C0FF8B2}" type="presParOf" srcId="{FECE549F-0CC6-4228-8CA7-BC88C6AD7855}" destId="{FAFD14C1-B6FD-444D-B8D1-2274026934FB}" srcOrd="1" destOrd="0" presId="urn:microsoft.com/office/officeart/2005/8/layout/hierarchy6"/>
    <dgm:cxn modelId="{75435C66-7036-4F91-B0F8-0268D29CFDEB}" type="presParOf" srcId="{FAFD14C1-B6FD-444D-B8D1-2274026934FB}" destId="{16B9CA24-963C-44E9-8403-62567127F87F}" srcOrd="0" destOrd="0" presId="urn:microsoft.com/office/officeart/2005/8/layout/hierarchy6"/>
    <dgm:cxn modelId="{AC14AB88-CC01-47DE-8020-54B5CFBB3FE7}" type="presParOf" srcId="{FAFD14C1-B6FD-444D-B8D1-2274026934FB}" destId="{F26B0BA0-C8F1-4DFC-A1BA-80BA69908B97}" srcOrd="1" destOrd="0" presId="urn:microsoft.com/office/officeart/2005/8/layout/hierarchy6"/>
    <dgm:cxn modelId="{E2600C22-643E-4CAC-9CA2-F3FD6FA2F3EF}" type="presParOf" srcId="{F26B0BA0-C8F1-4DFC-A1BA-80BA69908B97}" destId="{D03BB57A-7781-4D9B-A526-AA36DDC45E8E}" srcOrd="0" destOrd="0" presId="urn:microsoft.com/office/officeart/2005/8/layout/hierarchy6"/>
    <dgm:cxn modelId="{54BBD05E-F381-4C62-9763-3462E8FCDF99}" type="presParOf" srcId="{F26B0BA0-C8F1-4DFC-A1BA-80BA69908B97}" destId="{E9A0ECA9-B755-4A14-87AA-BB94162D5C8C}" srcOrd="1" destOrd="0" presId="urn:microsoft.com/office/officeart/2005/8/layout/hierarchy6"/>
    <dgm:cxn modelId="{7E39C3CB-52ED-4531-B375-24EC0C54B647}" type="presParOf" srcId="{FAFD14C1-B6FD-444D-B8D1-2274026934FB}" destId="{8812C6D0-AA8C-463F-BB79-B44096CDEDA5}" srcOrd="2" destOrd="0" presId="urn:microsoft.com/office/officeart/2005/8/layout/hierarchy6"/>
    <dgm:cxn modelId="{9DC323FA-4F71-4C0A-B29C-343C40B986A9}" type="presParOf" srcId="{FAFD14C1-B6FD-444D-B8D1-2274026934FB}" destId="{1298D429-713C-4224-971C-FB7D1269888F}" srcOrd="3" destOrd="0" presId="urn:microsoft.com/office/officeart/2005/8/layout/hierarchy6"/>
    <dgm:cxn modelId="{A44731A3-0B6C-4DDE-911F-A08B0C1A8C1F}" type="presParOf" srcId="{1298D429-713C-4224-971C-FB7D1269888F}" destId="{7ECB9DED-35DF-4124-A063-9A813E301A58}" srcOrd="0" destOrd="0" presId="urn:microsoft.com/office/officeart/2005/8/layout/hierarchy6"/>
    <dgm:cxn modelId="{F70479A7-814A-48E5-8ACA-8B2A40F07133}" type="presParOf" srcId="{1298D429-713C-4224-971C-FB7D1269888F}" destId="{960B1D09-1278-49B7-A43E-04A23C4729CB}" srcOrd="1" destOrd="0" presId="urn:microsoft.com/office/officeart/2005/8/layout/hierarchy6"/>
    <dgm:cxn modelId="{A199B2AC-75E6-45F0-B296-CB80C705CD72}" type="presParOf" srcId="{E68BD6AE-C0AF-4E14-A175-C16DB9647324}" destId="{6FCBD130-89A2-4B15-A1B2-CE86AEA3E3F1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2005AB1-7ABD-4D63-B29B-430D2378B680}" type="doc">
      <dgm:prSet loTypeId="urn:microsoft.com/office/officeart/2005/8/layout/hierarchy6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D873AD7-F758-405C-8855-AAD5E73D537F}">
      <dgm:prSet phldrT="[Text]"/>
      <dgm:spPr/>
      <dgm:t>
        <a:bodyPr/>
        <a:lstStyle/>
        <a:p>
          <a:r>
            <a:rPr lang="cs-CZ" dirty="0"/>
            <a:t>klasifikační metody</a:t>
          </a:r>
        </a:p>
      </dgm:t>
    </dgm:pt>
    <dgm:pt modelId="{B009D1E2-9F50-45A4-97CC-FC0DC5C49988}" type="parTrans" cxnId="{08DA0FA0-D9C9-46F9-94AC-9B5F3761DF30}">
      <dgm:prSet/>
      <dgm:spPr/>
      <dgm:t>
        <a:bodyPr/>
        <a:lstStyle/>
        <a:p>
          <a:endParaRPr lang="cs-CZ"/>
        </a:p>
      </dgm:t>
    </dgm:pt>
    <dgm:pt modelId="{3551B10E-CCBB-4C8E-9F3E-845BBB84D765}" type="sibTrans" cxnId="{08DA0FA0-D9C9-46F9-94AC-9B5F3761DF30}">
      <dgm:prSet/>
      <dgm:spPr/>
      <dgm:t>
        <a:bodyPr/>
        <a:lstStyle/>
        <a:p>
          <a:endParaRPr lang="cs-CZ"/>
        </a:p>
      </dgm:t>
    </dgm:pt>
    <dgm:pt modelId="{88A5CC11-20D2-4377-BB9D-D7A44AD7FD1C}">
      <dgm:prSet phldrT="[Text]"/>
      <dgm:spPr/>
      <dgm:t>
        <a:bodyPr/>
        <a:lstStyle/>
        <a:p>
          <a:r>
            <a:rPr lang="cs-CZ" dirty="0"/>
            <a:t>hierarchické</a:t>
          </a:r>
        </a:p>
      </dgm:t>
    </dgm:pt>
    <dgm:pt modelId="{A6659015-7A8A-4B2F-97B8-34291588EA20}" type="parTrans" cxnId="{FA3D23B2-20D9-4F44-8C7F-BEC35590BF46}">
      <dgm:prSet/>
      <dgm:spPr/>
      <dgm:t>
        <a:bodyPr/>
        <a:lstStyle/>
        <a:p>
          <a:endParaRPr lang="cs-CZ"/>
        </a:p>
      </dgm:t>
    </dgm:pt>
    <dgm:pt modelId="{71F45643-BC51-45C5-9EA5-D5CBF1D15DA5}" type="sibTrans" cxnId="{FA3D23B2-20D9-4F44-8C7F-BEC35590BF46}">
      <dgm:prSet/>
      <dgm:spPr/>
      <dgm:t>
        <a:bodyPr/>
        <a:lstStyle/>
        <a:p>
          <a:endParaRPr lang="cs-CZ"/>
        </a:p>
      </dgm:t>
    </dgm:pt>
    <dgm:pt modelId="{F08B75A9-BA96-49DD-BAA3-7159E88AD506}">
      <dgm:prSet phldrT="[Text]"/>
      <dgm:spPr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</dgm:spPr>
      <dgm:t>
        <a:bodyPr/>
        <a:lstStyle/>
        <a:p>
          <a:r>
            <a:rPr lang="cs-CZ" dirty="0" err="1"/>
            <a:t>divisivní</a:t>
          </a:r>
          <a:r>
            <a:rPr lang="en-US" dirty="0"/>
            <a:t> (TWINSPAN)</a:t>
          </a:r>
          <a:endParaRPr lang="cs-CZ" dirty="0"/>
        </a:p>
      </dgm:t>
    </dgm:pt>
    <dgm:pt modelId="{5E3C7093-C29A-46AC-A65F-5657EA43D642}" type="parTrans" cxnId="{3C4B3C2E-9BD9-4B8B-A7FF-A1B0CD4F0CCD}">
      <dgm:prSet/>
      <dgm:spPr/>
      <dgm:t>
        <a:bodyPr/>
        <a:lstStyle/>
        <a:p>
          <a:endParaRPr lang="cs-CZ"/>
        </a:p>
      </dgm:t>
    </dgm:pt>
    <dgm:pt modelId="{6648EC2D-7C75-4EBE-BC2B-BE01F701C9EF}" type="sibTrans" cxnId="{3C4B3C2E-9BD9-4B8B-A7FF-A1B0CD4F0CCD}">
      <dgm:prSet/>
      <dgm:spPr/>
      <dgm:t>
        <a:bodyPr/>
        <a:lstStyle/>
        <a:p>
          <a:endParaRPr lang="cs-CZ"/>
        </a:p>
      </dgm:t>
    </dgm:pt>
    <dgm:pt modelId="{6069661B-7486-48E0-9FF4-D6E1973E5B84}">
      <dgm:prSet phldrT="[Text]"/>
      <dgm:spPr/>
      <dgm:t>
        <a:bodyPr/>
        <a:lstStyle/>
        <a:p>
          <a:r>
            <a:rPr lang="cs-CZ" dirty="0" err="1"/>
            <a:t>aglomerativní</a:t>
          </a:r>
          <a:endParaRPr lang="cs-CZ" dirty="0"/>
        </a:p>
        <a:p>
          <a:r>
            <a:rPr lang="cs-CZ" dirty="0"/>
            <a:t>(klasická </a:t>
          </a:r>
          <a:r>
            <a:rPr lang="cs-CZ" i="1" dirty="0"/>
            <a:t>cluster </a:t>
          </a:r>
          <a:r>
            <a:rPr lang="cs-CZ" i="1" dirty="0" err="1"/>
            <a:t>analysis</a:t>
          </a:r>
          <a:r>
            <a:rPr lang="cs-CZ" i="0" dirty="0"/>
            <a:t>)</a:t>
          </a:r>
          <a:endParaRPr lang="cs-CZ" dirty="0"/>
        </a:p>
      </dgm:t>
    </dgm:pt>
    <dgm:pt modelId="{4E0A5495-41C8-4EC2-903C-60D22D195DBC}" type="parTrans" cxnId="{EF7B3180-52AA-47E8-B3D2-A8A1291AC02A}">
      <dgm:prSet/>
      <dgm:spPr/>
      <dgm:t>
        <a:bodyPr/>
        <a:lstStyle/>
        <a:p>
          <a:endParaRPr lang="cs-CZ"/>
        </a:p>
      </dgm:t>
    </dgm:pt>
    <dgm:pt modelId="{0F441029-4DEC-4DF4-9932-4A99E5A1A0DF}" type="sibTrans" cxnId="{EF7B3180-52AA-47E8-B3D2-A8A1291AC02A}">
      <dgm:prSet/>
      <dgm:spPr/>
      <dgm:t>
        <a:bodyPr/>
        <a:lstStyle/>
        <a:p>
          <a:endParaRPr lang="cs-CZ"/>
        </a:p>
      </dgm:t>
    </dgm:pt>
    <dgm:pt modelId="{6104457E-9959-4FB0-AB5E-89F3F377D9AC}">
      <dgm:prSet phldrT="[Text]"/>
      <dgm:spPr>
        <a:solidFill>
          <a:schemeClr val="accent6"/>
        </a:solidFill>
      </dgm:spPr>
      <dgm:t>
        <a:bodyPr/>
        <a:lstStyle/>
        <a:p>
          <a:r>
            <a:rPr lang="cs-CZ" dirty="0" err="1"/>
            <a:t>nehierarchické</a:t>
          </a:r>
          <a:r>
            <a:rPr lang="cs-CZ" dirty="0"/>
            <a:t> (</a:t>
          </a:r>
          <a:r>
            <a:rPr lang="cs-CZ" i="1" dirty="0"/>
            <a:t>K-</a:t>
          </a:r>
          <a:r>
            <a:rPr lang="cs-CZ" i="1" dirty="0" err="1"/>
            <a:t>means</a:t>
          </a:r>
          <a:r>
            <a:rPr lang="cs-CZ" i="1" dirty="0"/>
            <a:t> </a:t>
          </a:r>
          <a:r>
            <a:rPr lang="cs-CZ" i="1" dirty="0" err="1"/>
            <a:t>partitioning</a:t>
          </a:r>
          <a:r>
            <a:rPr lang="en-US" i="1" dirty="0"/>
            <a:t>,…</a:t>
          </a:r>
          <a:r>
            <a:rPr lang="cs-CZ" dirty="0"/>
            <a:t>)</a:t>
          </a:r>
        </a:p>
      </dgm:t>
    </dgm:pt>
    <dgm:pt modelId="{072009C2-9599-4DB7-B160-741D955CAAD2}" type="sibTrans" cxnId="{591B34E4-E7CB-4675-8C73-2AE2E090954A}">
      <dgm:prSet/>
      <dgm:spPr/>
      <dgm:t>
        <a:bodyPr/>
        <a:lstStyle/>
        <a:p>
          <a:endParaRPr lang="cs-CZ"/>
        </a:p>
      </dgm:t>
    </dgm:pt>
    <dgm:pt modelId="{7D266D3F-F57E-4753-B8CE-B35E798AE5B4}" type="parTrans" cxnId="{591B34E4-E7CB-4675-8C73-2AE2E090954A}">
      <dgm:prSet/>
      <dgm:spPr/>
      <dgm:t>
        <a:bodyPr/>
        <a:lstStyle/>
        <a:p>
          <a:endParaRPr lang="cs-CZ"/>
        </a:p>
      </dgm:t>
    </dgm:pt>
    <dgm:pt modelId="{E68BD6AE-C0AF-4E14-A175-C16DB9647324}" type="pres">
      <dgm:prSet presAssocID="{02005AB1-7ABD-4D63-B29B-430D2378B680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B8BAFE93-EF5B-4747-870D-98F2A96C5DE8}" type="pres">
      <dgm:prSet presAssocID="{02005AB1-7ABD-4D63-B29B-430D2378B680}" presName="hierFlow" presStyleCnt="0"/>
      <dgm:spPr/>
    </dgm:pt>
    <dgm:pt modelId="{BEE2B9E6-E8D3-4D78-A128-69FF64FEED7F}" type="pres">
      <dgm:prSet presAssocID="{02005AB1-7ABD-4D63-B29B-430D2378B680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7CD7FE2D-8151-4DB7-AD7F-D6818BCCFD2B}" type="pres">
      <dgm:prSet presAssocID="{BD873AD7-F758-405C-8855-AAD5E73D537F}" presName="Name14" presStyleCnt="0"/>
      <dgm:spPr/>
    </dgm:pt>
    <dgm:pt modelId="{8A88D6F3-EF6C-40D8-A5B1-D7AD9CC127F2}" type="pres">
      <dgm:prSet presAssocID="{BD873AD7-F758-405C-8855-AAD5E73D537F}" presName="level1Shape" presStyleLbl="node0" presStyleIdx="0" presStyleCnt="1" custLinFactNeighborY="-6837">
        <dgm:presLayoutVars>
          <dgm:chPref val="3"/>
        </dgm:presLayoutVars>
      </dgm:prSet>
      <dgm:spPr/>
    </dgm:pt>
    <dgm:pt modelId="{21733495-521C-4DD5-9D64-F833A1D70B14}" type="pres">
      <dgm:prSet presAssocID="{BD873AD7-F758-405C-8855-AAD5E73D537F}" presName="hierChild2" presStyleCnt="0"/>
      <dgm:spPr/>
    </dgm:pt>
    <dgm:pt modelId="{C29C5365-8C5D-40B0-B9A2-FE42333C90B3}" type="pres">
      <dgm:prSet presAssocID="{7D266D3F-F57E-4753-B8CE-B35E798AE5B4}" presName="Name19" presStyleLbl="parChTrans1D2" presStyleIdx="0" presStyleCnt="2"/>
      <dgm:spPr/>
    </dgm:pt>
    <dgm:pt modelId="{F4BD1651-0CEA-463E-B3CC-EB94148643F2}" type="pres">
      <dgm:prSet presAssocID="{6104457E-9959-4FB0-AB5E-89F3F377D9AC}" presName="Name21" presStyleCnt="0"/>
      <dgm:spPr/>
    </dgm:pt>
    <dgm:pt modelId="{B5A45935-DBFA-42DF-87B8-51247C132E8A}" type="pres">
      <dgm:prSet presAssocID="{6104457E-9959-4FB0-AB5E-89F3F377D9AC}" presName="level2Shape" presStyleLbl="node2" presStyleIdx="0" presStyleCnt="2"/>
      <dgm:spPr/>
    </dgm:pt>
    <dgm:pt modelId="{F0B07FD2-CE90-4778-8321-F8B99563729A}" type="pres">
      <dgm:prSet presAssocID="{6104457E-9959-4FB0-AB5E-89F3F377D9AC}" presName="hierChild3" presStyleCnt="0"/>
      <dgm:spPr/>
    </dgm:pt>
    <dgm:pt modelId="{671E59B2-2B23-4976-B015-D08A13FDCA54}" type="pres">
      <dgm:prSet presAssocID="{A6659015-7A8A-4B2F-97B8-34291588EA20}" presName="Name19" presStyleLbl="parChTrans1D2" presStyleIdx="1" presStyleCnt="2"/>
      <dgm:spPr/>
    </dgm:pt>
    <dgm:pt modelId="{FECE549F-0CC6-4228-8CA7-BC88C6AD7855}" type="pres">
      <dgm:prSet presAssocID="{88A5CC11-20D2-4377-BB9D-D7A44AD7FD1C}" presName="Name21" presStyleCnt="0"/>
      <dgm:spPr/>
    </dgm:pt>
    <dgm:pt modelId="{BA28B05E-9BAA-49D0-9735-B3B70B44CFDE}" type="pres">
      <dgm:prSet presAssocID="{88A5CC11-20D2-4377-BB9D-D7A44AD7FD1C}" presName="level2Shape" presStyleLbl="node2" presStyleIdx="1" presStyleCnt="2"/>
      <dgm:spPr/>
    </dgm:pt>
    <dgm:pt modelId="{FAFD14C1-B6FD-444D-B8D1-2274026934FB}" type="pres">
      <dgm:prSet presAssocID="{88A5CC11-20D2-4377-BB9D-D7A44AD7FD1C}" presName="hierChild3" presStyleCnt="0"/>
      <dgm:spPr/>
    </dgm:pt>
    <dgm:pt modelId="{16B9CA24-963C-44E9-8403-62567127F87F}" type="pres">
      <dgm:prSet presAssocID="{5E3C7093-C29A-46AC-A65F-5657EA43D642}" presName="Name19" presStyleLbl="parChTrans1D3" presStyleIdx="0" presStyleCnt="2"/>
      <dgm:spPr/>
    </dgm:pt>
    <dgm:pt modelId="{F26B0BA0-C8F1-4DFC-A1BA-80BA69908B97}" type="pres">
      <dgm:prSet presAssocID="{F08B75A9-BA96-49DD-BAA3-7159E88AD506}" presName="Name21" presStyleCnt="0"/>
      <dgm:spPr/>
    </dgm:pt>
    <dgm:pt modelId="{D03BB57A-7781-4D9B-A526-AA36DDC45E8E}" type="pres">
      <dgm:prSet presAssocID="{F08B75A9-BA96-49DD-BAA3-7159E88AD506}" presName="level2Shape" presStyleLbl="node3" presStyleIdx="0" presStyleCnt="2"/>
      <dgm:spPr/>
    </dgm:pt>
    <dgm:pt modelId="{E9A0ECA9-B755-4A14-87AA-BB94162D5C8C}" type="pres">
      <dgm:prSet presAssocID="{F08B75A9-BA96-49DD-BAA3-7159E88AD506}" presName="hierChild3" presStyleCnt="0"/>
      <dgm:spPr/>
    </dgm:pt>
    <dgm:pt modelId="{8812C6D0-AA8C-463F-BB79-B44096CDEDA5}" type="pres">
      <dgm:prSet presAssocID="{4E0A5495-41C8-4EC2-903C-60D22D195DBC}" presName="Name19" presStyleLbl="parChTrans1D3" presStyleIdx="1" presStyleCnt="2"/>
      <dgm:spPr/>
    </dgm:pt>
    <dgm:pt modelId="{1298D429-713C-4224-971C-FB7D1269888F}" type="pres">
      <dgm:prSet presAssocID="{6069661B-7486-48E0-9FF4-D6E1973E5B84}" presName="Name21" presStyleCnt="0"/>
      <dgm:spPr/>
    </dgm:pt>
    <dgm:pt modelId="{7ECB9DED-35DF-4124-A063-9A813E301A58}" type="pres">
      <dgm:prSet presAssocID="{6069661B-7486-48E0-9FF4-D6E1973E5B84}" presName="level2Shape" presStyleLbl="node3" presStyleIdx="1" presStyleCnt="2"/>
      <dgm:spPr/>
    </dgm:pt>
    <dgm:pt modelId="{960B1D09-1278-49B7-A43E-04A23C4729CB}" type="pres">
      <dgm:prSet presAssocID="{6069661B-7486-48E0-9FF4-D6E1973E5B84}" presName="hierChild3" presStyleCnt="0"/>
      <dgm:spPr/>
    </dgm:pt>
    <dgm:pt modelId="{6FCBD130-89A2-4B15-A1B2-CE86AEA3E3F1}" type="pres">
      <dgm:prSet presAssocID="{02005AB1-7ABD-4D63-B29B-430D2378B680}" presName="bgShapesFlow" presStyleCnt="0"/>
      <dgm:spPr/>
    </dgm:pt>
  </dgm:ptLst>
  <dgm:cxnLst>
    <dgm:cxn modelId="{0277FE00-8D8B-47F3-B821-F3996C1B9600}" type="presOf" srcId="{F08B75A9-BA96-49DD-BAA3-7159E88AD506}" destId="{D03BB57A-7781-4D9B-A526-AA36DDC45E8E}" srcOrd="0" destOrd="0" presId="urn:microsoft.com/office/officeart/2005/8/layout/hierarchy6"/>
    <dgm:cxn modelId="{3C4B3C2E-9BD9-4B8B-A7FF-A1B0CD4F0CCD}" srcId="{88A5CC11-20D2-4377-BB9D-D7A44AD7FD1C}" destId="{F08B75A9-BA96-49DD-BAA3-7159E88AD506}" srcOrd="0" destOrd="0" parTransId="{5E3C7093-C29A-46AC-A65F-5657EA43D642}" sibTransId="{6648EC2D-7C75-4EBE-BC2B-BE01F701C9EF}"/>
    <dgm:cxn modelId="{D7461E70-48C9-41C9-ABD7-02D3EB9DD262}" type="presOf" srcId="{BD873AD7-F758-405C-8855-AAD5E73D537F}" destId="{8A88D6F3-EF6C-40D8-A5B1-D7AD9CC127F2}" srcOrd="0" destOrd="0" presId="urn:microsoft.com/office/officeart/2005/8/layout/hierarchy6"/>
    <dgm:cxn modelId="{5AF64352-E9C4-4BFA-A30C-766F1DF12323}" type="presOf" srcId="{88A5CC11-20D2-4377-BB9D-D7A44AD7FD1C}" destId="{BA28B05E-9BAA-49D0-9735-B3B70B44CFDE}" srcOrd="0" destOrd="0" presId="urn:microsoft.com/office/officeart/2005/8/layout/hierarchy6"/>
    <dgm:cxn modelId="{4B2B6853-6D6D-42AF-BB97-02BB020E16E5}" type="presOf" srcId="{A6659015-7A8A-4B2F-97B8-34291588EA20}" destId="{671E59B2-2B23-4976-B015-D08A13FDCA54}" srcOrd="0" destOrd="0" presId="urn:microsoft.com/office/officeart/2005/8/layout/hierarchy6"/>
    <dgm:cxn modelId="{EF7B3180-52AA-47E8-B3D2-A8A1291AC02A}" srcId="{88A5CC11-20D2-4377-BB9D-D7A44AD7FD1C}" destId="{6069661B-7486-48E0-9FF4-D6E1973E5B84}" srcOrd="1" destOrd="0" parTransId="{4E0A5495-41C8-4EC2-903C-60D22D195DBC}" sibTransId="{0F441029-4DEC-4DF4-9932-4A99E5A1A0DF}"/>
    <dgm:cxn modelId="{08DA0FA0-D9C9-46F9-94AC-9B5F3761DF30}" srcId="{02005AB1-7ABD-4D63-B29B-430D2378B680}" destId="{BD873AD7-F758-405C-8855-AAD5E73D537F}" srcOrd="0" destOrd="0" parTransId="{B009D1E2-9F50-45A4-97CC-FC0DC5C49988}" sibTransId="{3551B10E-CCBB-4C8E-9F3E-845BBB84D765}"/>
    <dgm:cxn modelId="{784529AA-75C1-459F-8C51-66B5696C09BE}" type="presOf" srcId="{6069661B-7486-48E0-9FF4-D6E1973E5B84}" destId="{7ECB9DED-35DF-4124-A063-9A813E301A58}" srcOrd="0" destOrd="0" presId="urn:microsoft.com/office/officeart/2005/8/layout/hierarchy6"/>
    <dgm:cxn modelId="{28B139AA-D6FD-41E3-96B6-72D887FF9CEB}" type="presOf" srcId="{02005AB1-7ABD-4D63-B29B-430D2378B680}" destId="{E68BD6AE-C0AF-4E14-A175-C16DB9647324}" srcOrd="0" destOrd="0" presId="urn:microsoft.com/office/officeart/2005/8/layout/hierarchy6"/>
    <dgm:cxn modelId="{FA3D23B2-20D9-4F44-8C7F-BEC35590BF46}" srcId="{BD873AD7-F758-405C-8855-AAD5E73D537F}" destId="{88A5CC11-20D2-4377-BB9D-D7A44AD7FD1C}" srcOrd="1" destOrd="0" parTransId="{A6659015-7A8A-4B2F-97B8-34291588EA20}" sibTransId="{71F45643-BC51-45C5-9EA5-D5CBF1D15DA5}"/>
    <dgm:cxn modelId="{93271BBC-DB22-4E2C-A3B0-D2B55BC1F53E}" type="presOf" srcId="{4E0A5495-41C8-4EC2-903C-60D22D195DBC}" destId="{8812C6D0-AA8C-463F-BB79-B44096CDEDA5}" srcOrd="0" destOrd="0" presId="urn:microsoft.com/office/officeart/2005/8/layout/hierarchy6"/>
    <dgm:cxn modelId="{0234BDBC-1CBC-428E-9C87-AD25504E5890}" type="presOf" srcId="{5E3C7093-C29A-46AC-A65F-5657EA43D642}" destId="{16B9CA24-963C-44E9-8403-62567127F87F}" srcOrd="0" destOrd="0" presId="urn:microsoft.com/office/officeart/2005/8/layout/hierarchy6"/>
    <dgm:cxn modelId="{34127CBE-56F4-4D54-81AE-F55A307BBB2C}" type="presOf" srcId="{6104457E-9959-4FB0-AB5E-89F3F377D9AC}" destId="{B5A45935-DBFA-42DF-87B8-51247C132E8A}" srcOrd="0" destOrd="0" presId="urn:microsoft.com/office/officeart/2005/8/layout/hierarchy6"/>
    <dgm:cxn modelId="{591B34E4-E7CB-4675-8C73-2AE2E090954A}" srcId="{BD873AD7-F758-405C-8855-AAD5E73D537F}" destId="{6104457E-9959-4FB0-AB5E-89F3F377D9AC}" srcOrd="0" destOrd="0" parTransId="{7D266D3F-F57E-4753-B8CE-B35E798AE5B4}" sibTransId="{072009C2-9599-4DB7-B160-741D955CAAD2}"/>
    <dgm:cxn modelId="{2514DBE5-6282-47E5-8BC5-829C211824E7}" type="presOf" srcId="{7D266D3F-F57E-4753-B8CE-B35E798AE5B4}" destId="{C29C5365-8C5D-40B0-B9A2-FE42333C90B3}" srcOrd="0" destOrd="0" presId="urn:microsoft.com/office/officeart/2005/8/layout/hierarchy6"/>
    <dgm:cxn modelId="{57250200-9170-4611-921B-A396B830C997}" type="presParOf" srcId="{E68BD6AE-C0AF-4E14-A175-C16DB9647324}" destId="{B8BAFE93-EF5B-4747-870D-98F2A96C5DE8}" srcOrd="0" destOrd="0" presId="urn:microsoft.com/office/officeart/2005/8/layout/hierarchy6"/>
    <dgm:cxn modelId="{4E115654-45D4-4D20-B02D-2F9BC554040B}" type="presParOf" srcId="{B8BAFE93-EF5B-4747-870D-98F2A96C5DE8}" destId="{BEE2B9E6-E8D3-4D78-A128-69FF64FEED7F}" srcOrd="0" destOrd="0" presId="urn:microsoft.com/office/officeart/2005/8/layout/hierarchy6"/>
    <dgm:cxn modelId="{3F870079-5DE0-4BC0-BC8B-4DAF556F780D}" type="presParOf" srcId="{BEE2B9E6-E8D3-4D78-A128-69FF64FEED7F}" destId="{7CD7FE2D-8151-4DB7-AD7F-D6818BCCFD2B}" srcOrd="0" destOrd="0" presId="urn:microsoft.com/office/officeart/2005/8/layout/hierarchy6"/>
    <dgm:cxn modelId="{E1ED6C2A-C10D-4607-A497-E23B679FB300}" type="presParOf" srcId="{7CD7FE2D-8151-4DB7-AD7F-D6818BCCFD2B}" destId="{8A88D6F3-EF6C-40D8-A5B1-D7AD9CC127F2}" srcOrd="0" destOrd="0" presId="urn:microsoft.com/office/officeart/2005/8/layout/hierarchy6"/>
    <dgm:cxn modelId="{9CDA25D5-B2A0-469A-AF18-1AB74421BE7D}" type="presParOf" srcId="{7CD7FE2D-8151-4DB7-AD7F-D6818BCCFD2B}" destId="{21733495-521C-4DD5-9D64-F833A1D70B14}" srcOrd="1" destOrd="0" presId="urn:microsoft.com/office/officeart/2005/8/layout/hierarchy6"/>
    <dgm:cxn modelId="{6E70997C-F84A-481E-98B5-285326121881}" type="presParOf" srcId="{21733495-521C-4DD5-9D64-F833A1D70B14}" destId="{C29C5365-8C5D-40B0-B9A2-FE42333C90B3}" srcOrd="0" destOrd="0" presId="urn:microsoft.com/office/officeart/2005/8/layout/hierarchy6"/>
    <dgm:cxn modelId="{AEBF96A7-5909-4099-8D5B-61D5C31EAFA0}" type="presParOf" srcId="{21733495-521C-4DD5-9D64-F833A1D70B14}" destId="{F4BD1651-0CEA-463E-B3CC-EB94148643F2}" srcOrd="1" destOrd="0" presId="urn:microsoft.com/office/officeart/2005/8/layout/hierarchy6"/>
    <dgm:cxn modelId="{6B971A13-B634-4EF5-8933-EFE8B90D466E}" type="presParOf" srcId="{F4BD1651-0CEA-463E-B3CC-EB94148643F2}" destId="{B5A45935-DBFA-42DF-87B8-51247C132E8A}" srcOrd="0" destOrd="0" presId="urn:microsoft.com/office/officeart/2005/8/layout/hierarchy6"/>
    <dgm:cxn modelId="{CEE7A95C-A14A-402D-814B-5E50444BA263}" type="presParOf" srcId="{F4BD1651-0CEA-463E-B3CC-EB94148643F2}" destId="{F0B07FD2-CE90-4778-8321-F8B99563729A}" srcOrd="1" destOrd="0" presId="urn:microsoft.com/office/officeart/2005/8/layout/hierarchy6"/>
    <dgm:cxn modelId="{E06EB73C-B9C5-4567-8428-F3F44A27C657}" type="presParOf" srcId="{21733495-521C-4DD5-9D64-F833A1D70B14}" destId="{671E59B2-2B23-4976-B015-D08A13FDCA54}" srcOrd="2" destOrd="0" presId="urn:microsoft.com/office/officeart/2005/8/layout/hierarchy6"/>
    <dgm:cxn modelId="{430B3183-BBB3-4EC5-A603-AF87638C1192}" type="presParOf" srcId="{21733495-521C-4DD5-9D64-F833A1D70B14}" destId="{FECE549F-0CC6-4228-8CA7-BC88C6AD7855}" srcOrd="3" destOrd="0" presId="urn:microsoft.com/office/officeart/2005/8/layout/hierarchy6"/>
    <dgm:cxn modelId="{64ED06DD-94C6-4667-AAE8-101C9249B8C7}" type="presParOf" srcId="{FECE549F-0CC6-4228-8CA7-BC88C6AD7855}" destId="{BA28B05E-9BAA-49D0-9735-B3B70B44CFDE}" srcOrd="0" destOrd="0" presId="urn:microsoft.com/office/officeart/2005/8/layout/hierarchy6"/>
    <dgm:cxn modelId="{8D8FE6CD-16F6-4A5B-9AA5-E095A75DE44B}" type="presParOf" srcId="{FECE549F-0CC6-4228-8CA7-BC88C6AD7855}" destId="{FAFD14C1-B6FD-444D-B8D1-2274026934FB}" srcOrd="1" destOrd="0" presId="urn:microsoft.com/office/officeart/2005/8/layout/hierarchy6"/>
    <dgm:cxn modelId="{94278B89-7575-4AC4-87F7-92DA84F8BC21}" type="presParOf" srcId="{FAFD14C1-B6FD-444D-B8D1-2274026934FB}" destId="{16B9CA24-963C-44E9-8403-62567127F87F}" srcOrd="0" destOrd="0" presId="urn:microsoft.com/office/officeart/2005/8/layout/hierarchy6"/>
    <dgm:cxn modelId="{885E44C4-21FF-422E-846F-8A3EE2AAF384}" type="presParOf" srcId="{FAFD14C1-B6FD-444D-B8D1-2274026934FB}" destId="{F26B0BA0-C8F1-4DFC-A1BA-80BA69908B97}" srcOrd="1" destOrd="0" presId="urn:microsoft.com/office/officeart/2005/8/layout/hierarchy6"/>
    <dgm:cxn modelId="{4859A52F-8967-4C5F-82BA-C264C769992A}" type="presParOf" srcId="{F26B0BA0-C8F1-4DFC-A1BA-80BA69908B97}" destId="{D03BB57A-7781-4D9B-A526-AA36DDC45E8E}" srcOrd="0" destOrd="0" presId="urn:microsoft.com/office/officeart/2005/8/layout/hierarchy6"/>
    <dgm:cxn modelId="{5E7723EC-381B-4A79-B2B0-DE0E85075BE3}" type="presParOf" srcId="{F26B0BA0-C8F1-4DFC-A1BA-80BA69908B97}" destId="{E9A0ECA9-B755-4A14-87AA-BB94162D5C8C}" srcOrd="1" destOrd="0" presId="urn:microsoft.com/office/officeart/2005/8/layout/hierarchy6"/>
    <dgm:cxn modelId="{4A944CF3-71E7-41C9-A9C1-91D7FDAD1072}" type="presParOf" srcId="{FAFD14C1-B6FD-444D-B8D1-2274026934FB}" destId="{8812C6D0-AA8C-463F-BB79-B44096CDEDA5}" srcOrd="2" destOrd="0" presId="urn:microsoft.com/office/officeart/2005/8/layout/hierarchy6"/>
    <dgm:cxn modelId="{BF6B1187-3050-42C1-A46D-6EE69295441D}" type="presParOf" srcId="{FAFD14C1-B6FD-444D-B8D1-2274026934FB}" destId="{1298D429-713C-4224-971C-FB7D1269888F}" srcOrd="3" destOrd="0" presId="urn:microsoft.com/office/officeart/2005/8/layout/hierarchy6"/>
    <dgm:cxn modelId="{42BE520D-057F-4C28-97DB-448BF0846F42}" type="presParOf" srcId="{1298D429-713C-4224-971C-FB7D1269888F}" destId="{7ECB9DED-35DF-4124-A063-9A813E301A58}" srcOrd="0" destOrd="0" presId="urn:microsoft.com/office/officeart/2005/8/layout/hierarchy6"/>
    <dgm:cxn modelId="{B38187F7-2D09-4B13-8DF5-BBF43E36598A}" type="presParOf" srcId="{1298D429-713C-4224-971C-FB7D1269888F}" destId="{960B1D09-1278-49B7-A43E-04A23C4729CB}" srcOrd="1" destOrd="0" presId="urn:microsoft.com/office/officeart/2005/8/layout/hierarchy6"/>
    <dgm:cxn modelId="{A665CEEA-05E9-451F-8EDF-954A739B9087}" type="presParOf" srcId="{E68BD6AE-C0AF-4E14-A175-C16DB9647324}" destId="{6FCBD130-89A2-4B15-A1B2-CE86AEA3E3F1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2005AB1-7ABD-4D63-B29B-430D2378B680}" type="doc">
      <dgm:prSet loTypeId="urn:microsoft.com/office/officeart/2005/8/layout/hierarchy6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D873AD7-F758-405C-8855-AAD5E73D537F}">
      <dgm:prSet phldrT="[Text]"/>
      <dgm:spPr/>
      <dgm:t>
        <a:bodyPr/>
        <a:lstStyle/>
        <a:p>
          <a:r>
            <a:rPr lang="cs-CZ" dirty="0"/>
            <a:t>klasifikační metody</a:t>
          </a:r>
        </a:p>
      </dgm:t>
    </dgm:pt>
    <dgm:pt modelId="{B009D1E2-9F50-45A4-97CC-FC0DC5C49988}" type="parTrans" cxnId="{08DA0FA0-D9C9-46F9-94AC-9B5F3761DF30}">
      <dgm:prSet/>
      <dgm:spPr/>
      <dgm:t>
        <a:bodyPr/>
        <a:lstStyle/>
        <a:p>
          <a:endParaRPr lang="cs-CZ"/>
        </a:p>
      </dgm:t>
    </dgm:pt>
    <dgm:pt modelId="{3551B10E-CCBB-4C8E-9F3E-845BBB84D765}" type="sibTrans" cxnId="{08DA0FA0-D9C9-46F9-94AC-9B5F3761DF30}">
      <dgm:prSet/>
      <dgm:spPr/>
      <dgm:t>
        <a:bodyPr/>
        <a:lstStyle/>
        <a:p>
          <a:endParaRPr lang="cs-CZ"/>
        </a:p>
      </dgm:t>
    </dgm:pt>
    <dgm:pt modelId="{88A5CC11-20D2-4377-BB9D-D7A44AD7FD1C}">
      <dgm:prSet phldrT="[Text]"/>
      <dgm:spPr/>
      <dgm:t>
        <a:bodyPr/>
        <a:lstStyle/>
        <a:p>
          <a:r>
            <a:rPr lang="cs-CZ" dirty="0"/>
            <a:t>hierarchické</a:t>
          </a:r>
        </a:p>
      </dgm:t>
    </dgm:pt>
    <dgm:pt modelId="{A6659015-7A8A-4B2F-97B8-34291588EA20}" type="parTrans" cxnId="{FA3D23B2-20D9-4F44-8C7F-BEC35590BF46}">
      <dgm:prSet/>
      <dgm:spPr/>
      <dgm:t>
        <a:bodyPr/>
        <a:lstStyle/>
        <a:p>
          <a:endParaRPr lang="cs-CZ"/>
        </a:p>
      </dgm:t>
    </dgm:pt>
    <dgm:pt modelId="{71F45643-BC51-45C5-9EA5-D5CBF1D15DA5}" type="sibTrans" cxnId="{FA3D23B2-20D9-4F44-8C7F-BEC35590BF46}">
      <dgm:prSet/>
      <dgm:spPr/>
      <dgm:t>
        <a:bodyPr/>
        <a:lstStyle/>
        <a:p>
          <a:endParaRPr lang="cs-CZ"/>
        </a:p>
      </dgm:t>
    </dgm:pt>
    <dgm:pt modelId="{F08B75A9-BA96-49DD-BAA3-7159E88AD506}">
      <dgm:prSet phldrT="[Text]"/>
      <dgm:spPr/>
      <dgm:t>
        <a:bodyPr/>
        <a:lstStyle/>
        <a:p>
          <a:r>
            <a:rPr lang="cs-CZ" dirty="0" err="1"/>
            <a:t>divisivní</a:t>
          </a:r>
          <a:r>
            <a:rPr lang="en-US" dirty="0"/>
            <a:t> (TWINSPAN)</a:t>
          </a:r>
          <a:endParaRPr lang="cs-CZ" dirty="0"/>
        </a:p>
      </dgm:t>
    </dgm:pt>
    <dgm:pt modelId="{5E3C7093-C29A-46AC-A65F-5657EA43D642}" type="parTrans" cxnId="{3C4B3C2E-9BD9-4B8B-A7FF-A1B0CD4F0CCD}">
      <dgm:prSet/>
      <dgm:spPr/>
      <dgm:t>
        <a:bodyPr/>
        <a:lstStyle/>
        <a:p>
          <a:endParaRPr lang="cs-CZ"/>
        </a:p>
      </dgm:t>
    </dgm:pt>
    <dgm:pt modelId="{6648EC2D-7C75-4EBE-BC2B-BE01F701C9EF}" type="sibTrans" cxnId="{3C4B3C2E-9BD9-4B8B-A7FF-A1B0CD4F0CCD}">
      <dgm:prSet/>
      <dgm:spPr/>
      <dgm:t>
        <a:bodyPr/>
        <a:lstStyle/>
        <a:p>
          <a:endParaRPr lang="cs-CZ"/>
        </a:p>
      </dgm:t>
    </dgm:pt>
    <dgm:pt modelId="{6069661B-7486-48E0-9FF4-D6E1973E5B84}">
      <dgm:prSet phldrT="[Text]"/>
      <dgm:spPr>
        <a:solidFill>
          <a:schemeClr val="accent6">
            <a:alpha val="50000"/>
          </a:schemeClr>
        </a:solidFill>
      </dgm:spPr>
      <dgm:t>
        <a:bodyPr/>
        <a:lstStyle/>
        <a:p>
          <a:r>
            <a:rPr lang="cs-CZ" dirty="0" err="1"/>
            <a:t>aglomerativní</a:t>
          </a:r>
          <a:endParaRPr lang="cs-CZ" dirty="0"/>
        </a:p>
        <a:p>
          <a:r>
            <a:rPr lang="cs-CZ" dirty="0"/>
            <a:t>(klasická </a:t>
          </a:r>
          <a:r>
            <a:rPr lang="cs-CZ" i="1" dirty="0"/>
            <a:t>cluster </a:t>
          </a:r>
          <a:r>
            <a:rPr lang="cs-CZ" i="1" dirty="0" err="1"/>
            <a:t>analysis</a:t>
          </a:r>
          <a:r>
            <a:rPr lang="cs-CZ" i="0" dirty="0"/>
            <a:t>)</a:t>
          </a:r>
          <a:endParaRPr lang="cs-CZ" dirty="0"/>
        </a:p>
      </dgm:t>
    </dgm:pt>
    <dgm:pt modelId="{4E0A5495-41C8-4EC2-903C-60D22D195DBC}" type="parTrans" cxnId="{EF7B3180-52AA-47E8-B3D2-A8A1291AC02A}">
      <dgm:prSet/>
      <dgm:spPr/>
      <dgm:t>
        <a:bodyPr/>
        <a:lstStyle/>
        <a:p>
          <a:endParaRPr lang="cs-CZ"/>
        </a:p>
      </dgm:t>
    </dgm:pt>
    <dgm:pt modelId="{0F441029-4DEC-4DF4-9932-4A99E5A1A0DF}" type="sibTrans" cxnId="{EF7B3180-52AA-47E8-B3D2-A8A1291AC02A}">
      <dgm:prSet/>
      <dgm:spPr/>
      <dgm:t>
        <a:bodyPr/>
        <a:lstStyle/>
        <a:p>
          <a:endParaRPr lang="cs-CZ"/>
        </a:p>
      </dgm:t>
    </dgm:pt>
    <dgm:pt modelId="{6104457E-9959-4FB0-AB5E-89F3F377D9AC}">
      <dgm:prSet phldrT="[Text]"/>
      <dgm:spPr/>
      <dgm:t>
        <a:bodyPr/>
        <a:lstStyle/>
        <a:p>
          <a:r>
            <a:rPr lang="cs-CZ" dirty="0" err="1"/>
            <a:t>nehierarchické</a:t>
          </a:r>
          <a:r>
            <a:rPr lang="cs-CZ" dirty="0"/>
            <a:t> (</a:t>
          </a:r>
          <a:r>
            <a:rPr lang="cs-CZ" i="1" dirty="0"/>
            <a:t>K-</a:t>
          </a:r>
          <a:r>
            <a:rPr lang="cs-CZ" i="1" dirty="0" err="1"/>
            <a:t>means</a:t>
          </a:r>
          <a:r>
            <a:rPr lang="cs-CZ" i="1" dirty="0"/>
            <a:t> </a:t>
          </a:r>
          <a:r>
            <a:rPr lang="cs-CZ" i="1" dirty="0" err="1"/>
            <a:t>partitioning</a:t>
          </a:r>
          <a:r>
            <a:rPr lang="cs-CZ" i="1" dirty="0"/>
            <a:t>,…</a:t>
          </a:r>
          <a:r>
            <a:rPr lang="cs-CZ" dirty="0"/>
            <a:t>)</a:t>
          </a:r>
        </a:p>
      </dgm:t>
    </dgm:pt>
    <dgm:pt modelId="{072009C2-9599-4DB7-B160-741D955CAAD2}" type="sibTrans" cxnId="{591B34E4-E7CB-4675-8C73-2AE2E090954A}">
      <dgm:prSet/>
      <dgm:spPr/>
      <dgm:t>
        <a:bodyPr/>
        <a:lstStyle/>
        <a:p>
          <a:endParaRPr lang="cs-CZ"/>
        </a:p>
      </dgm:t>
    </dgm:pt>
    <dgm:pt modelId="{7D266D3F-F57E-4753-B8CE-B35E798AE5B4}" type="parTrans" cxnId="{591B34E4-E7CB-4675-8C73-2AE2E090954A}">
      <dgm:prSet/>
      <dgm:spPr/>
      <dgm:t>
        <a:bodyPr/>
        <a:lstStyle/>
        <a:p>
          <a:endParaRPr lang="cs-CZ"/>
        </a:p>
      </dgm:t>
    </dgm:pt>
    <dgm:pt modelId="{E68BD6AE-C0AF-4E14-A175-C16DB9647324}" type="pres">
      <dgm:prSet presAssocID="{02005AB1-7ABD-4D63-B29B-430D2378B680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B8BAFE93-EF5B-4747-870D-98F2A96C5DE8}" type="pres">
      <dgm:prSet presAssocID="{02005AB1-7ABD-4D63-B29B-430D2378B680}" presName="hierFlow" presStyleCnt="0"/>
      <dgm:spPr/>
    </dgm:pt>
    <dgm:pt modelId="{BEE2B9E6-E8D3-4D78-A128-69FF64FEED7F}" type="pres">
      <dgm:prSet presAssocID="{02005AB1-7ABD-4D63-B29B-430D2378B680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7CD7FE2D-8151-4DB7-AD7F-D6818BCCFD2B}" type="pres">
      <dgm:prSet presAssocID="{BD873AD7-F758-405C-8855-AAD5E73D537F}" presName="Name14" presStyleCnt="0"/>
      <dgm:spPr/>
    </dgm:pt>
    <dgm:pt modelId="{8A88D6F3-EF6C-40D8-A5B1-D7AD9CC127F2}" type="pres">
      <dgm:prSet presAssocID="{BD873AD7-F758-405C-8855-AAD5E73D537F}" presName="level1Shape" presStyleLbl="node0" presStyleIdx="0" presStyleCnt="1" custLinFactNeighborY="-6837">
        <dgm:presLayoutVars>
          <dgm:chPref val="3"/>
        </dgm:presLayoutVars>
      </dgm:prSet>
      <dgm:spPr/>
    </dgm:pt>
    <dgm:pt modelId="{21733495-521C-4DD5-9D64-F833A1D70B14}" type="pres">
      <dgm:prSet presAssocID="{BD873AD7-F758-405C-8855-AAD5E73D537F}" presName="hierChild2" presStyleCnt="0"/>
      <dgm:spPr/>
    </dgm:pt>
    <dgm:pt modelId="{C29C5365-8C5D-40B0-B9A2-FE42333C90B3}" type="pres">
      <dgm:prSet presAssocID="{7D266D3F-F57E-4753-B8CE-B35E798AE5B4}" presName="Name19" presStyleLbl="parChTrans1D2" presStyleIdx="0" presStyleCnt="2"/>
      <dgm:spPr/>
    </dgm:pt>
    <dgm:pt modelId="{F4BD1651-0CEA-463E-B3CC-EB94148643F2}" type="pres">
      <dgm:prSet presAssocID="{6104457E-9959-4FB0-AB5E-89F3F377D9AC}" presName="Name21" presStyleCnt="0"/>
      <dgm:spPr/>
    </dgm:pt>
    <dgm:pt modelId="{B5A45935-DBFA-42DF-87B8-51247C132E8A}" type="pres">
      <dgm:prSet presAssocID="{6104457E-9959-4FB0-AB5E-89F3F377D9AC}" presName="level2Shape" presStyleLbl="node2" presStyleIdx="0" presStyleCnt="2"/>
      <dgm:spPr/>
    </dgm:pt>
    <dgm:pt modelId="{F0B07FD2-CE90-4778-8321-F8B99563729A}" type="pres">
      <dgm:prSet presAssocID="{6104457E-9959-4FB0-AB5E-89F3F377D9AC}" presName="hierChild3" presStyleCnt="0"/>
      <dgm:spPr/>
    </dgm:pt>
    <dgm:pt modelId="{671E59B2-2B23-4976-B015-D08A13FDCA54}" type="pres">
      <dgm:prSet presAssocID="{A6659015-7A8A-4B2F-97B8-34291588EA20}" presName="Name19" presStyleLbl="parChTrans1D2" presStyleIdx="1" presStyleCnt="2"/>
      <dgm:spPr/>
    </dgm:pt>
    <dgm:pt modelId="{FECE549F-0CC6-4228-8CA7-BC88C6AD7855}" type="pres">
      <dgm:prSet presAssocID="{88A5CC11-20D2-4377-BB9D-D7A44AD7FD1C}" presName="Name21" presStyleCnt="0"/>
      <dgm:spPr/>
    </dgm:pt>
    <dgm:pt modelId="{BA28B05E-9BAA-49D0-9735-B3B70B44CFDE}" type="pres">
      <dgm:prSet presAssocID="{88A5CC11-20D2-4377-BB9D-D7A44AD7FD1C}" presName="level2Shape" presStyleLbl="node2" presStyleIdx="1" presStyleCnt="2"/>
      <dgm:spPr/>
    </dgm:pt>
    <dgm:pt modelId="{FAFD14C1-B6FD-444D-B8D1-2274026934FB}" type="pres">
      <dgm:prSet presAssocID="{88A5CC11-20D2-4377-BB9D-D7A44AD7FD1C}" presName="hierChild3" presStyleCnt="0"/>
      <dgm:spPr/>
    </dgm:pt>
    <dgm:pt modelId="{16B9CA24-963C-44E9-8403-62567127F87F}" type="pres">
      <dgm:prSet presAssocID="{5E3C7093-C29A-46AC-A65F-5657EA43D642}" presName="Name19" presStyleLbl="parChTrans1D3" presStyleIdx="0" presStyleCnt="2"/>
      <dgm:spPr/>
    </dgm:pt>
    <dgm:pt modelId="{F26B0BA0-C8F1-4DFC-A1BA-80BA69908B97}" type="pres">
      <dgm:prSet presAssocID="{F08B75A9-BA96-49DD-BAA3-7159E88AD506}" presName="Name21" presStyleCnt="0"/>
      <dgm:spPr/>
    </dgm:pt>
    <dgm:pt modelId="{D03BB57A-7781-4D9B-A526-AA36DDC45E8E}" type="pres">
      <dgm:prSet presAssocID="{F08B75A9-BA96-49DD-BAA3-7159E88AD506}" presName="level2Shape" presStyleLbl="node3" presStyleIdx="0" presStyleCnt="2"/>
      <dgm:spPr/>
    </dgm:pt>
    <dgm:pt modelId="{E9A0ECA9-B755-4A14-87AA-BB94162D5C8C}" type="pres">
      <dgm:prSet presAssocID="{F08B75A9-BA96-49DD-BAA3-7159E88AD506}" presName="hierChild3" presStyleCnt="0"/>
      <dgm:spPr/>
    </dgm:pt>
    <dgm:pt modelId="{8812C6D0-AA8C-463F-BB79-B44096CDEDA5}" type="pres">
      <dgm:prSet presAssocID="{4E0A5495-41C8-4EC2-903C-60D22D195DBC}" presName="Name19" presStyleLbl="parChTrans1D3" presStyleIdx="1" presStyleCnt="2"/>
      <dgm:spPr/>
    </dgm:pt>
    <dgm:pt modelId="{1298D429-713C-4224-971C-FB7D1269888F}" type="pres">
      <dgm:prSet presAssocID="{6069661B-7486-48E0-9FF4-D6E1973E5B84}" presName="Name21" presStyleCnt="0"/>
      <dgm:spPr/>
    </dgm:pt>
    <dgm:pt modelId="{7ECB9DED-35DF-4124-A063-9A813E301A58}" type="pres">
      <dgm:prSet presAssocID="{6069661B-7486-48E0-9FF4-D6E1973E5B84}" presName="level2Shape" presStyleLbl="node3" presStyleIdx="1" presStyleCnt="2"/>
      <dgm:spPr/>
    </dgm:pt>
    <dgm:pt modelId="{960B1D09-1278-49B7-A43E-04A23C4729CB}" type="pres">
      <dgm:prSet presAssocID="{6069661B-7486-48E0-9FF4-D6E1973E5B84}" presName="hierChild3" presStyleCnt="0"/>
      <dgm:spPr/>
    </dgm:pt>
    <dgm:pt modelId="{6FCBD130-89A2-4B15-A1B2-CE86AEA3E3F1}" type="pres">
      <dgm:prSet presAssocID="{02005AB1-7ABD-4D63-B29B-430D2378B680}" presName="bgShapesFlow" presStyleCnt="0"/>
      <dgm:spPr/>
    </dgm:pt>
  </dgm:ptLst>
  <dgm:cxnLst>
    <dgm:cxn modelId="{3A587C18-A9FE-46B9-B57D-E8B3587C39EA}" type="presOf" srcId="{88A5CC11-20D2-4377-BB9D-D7A44AD7FD1C}" destId="{BA28B05E-9BAA-49D0-9735-B3B70B44CFDE}" srcOrd="0" destOrd="0" presId="urn:microsoft.com/office/officeart/2005/8/layout/hierarchy6"/>
    <dgm:cxn modelId="{63E11C20-37F8-4B7D-99D8-45FFDB059826}" type="presOf" srcId="{6069661B-7486-48E0-9FF4-D6E1973E5B84}" destId="{7ECB9DED-35DF-4124-A063-9A813E301A58}" srcOrd="0" destOrd="0" presId="urn:microsoft.com/office/officeart/2005/8/layout/hierarchy6"/>
    <dgm:cxn modelId="{3C4B3C2E-9BD9-4B8B-A7FF-A1B0CD4F0CCD}" srcId="{88A5CC11-20D2-4377-BB9D-D7A44AD7FD1C}" destId="{F08B75A9-BA96-49DD-BAA3-7159E88AD506}" srcOrd="0" destOrd="0" parTransId="{5E3C7093-C29A-46AC-A65F-5657EA43D642}" sibTransId="{6648EC2D-7C75-4EBE-BC2B-BE01F701C9EF}"/>
    <dgm:cxn modelId="{64996D33-8F70-4285-A20D-D8E3231A6C1D}" type="presOf" srcId="{4E0A5495-41C8-4EC2-903C-60D22D195DBC}" destId="{8812C6D0-AA8C-463F-BB79-B44096CDEDA5}" srcOrd="0" destOrd="0" presId="urn:microsoft.com/office/officeart/2005/8/layout/hierarchy6"/>
    <dgm:cxn modelId="{CD7E9A7F-9D7A-4DF6-8953-86A88F518F88}" type="presOf" srcId="{BD873AD7-F758-405C-8855-AAD5E73D537F}" destId="{8A88D6F3-EF6C-40D8-A5B1-D7AD9CC127F2}" srcOrd="0" destOrd="0" presId="urn:microsoft.com/office/officeart/2005/8/layout/hierarchy6"/>
    <dgm:cxn modelId="{EF7B3180-52AA-47E8-B3D2-A8A1291AC02A}" srcId="{88A5CC11-20D2-4377-BB9D-D7A44AD7FD1C}" destId="{6069661B-7486-48E0-9FF4-D6E1973E5B84}" srcOrd="1" destOrd="0" parTransId="{4E0A5495-41C8-4EC2-903C-60D22D195DBC}" sibTransId="{0F441029-4DEC-4DF4-9932-4A99E5A1A0DF}"/>
    <dgm:cxn modelId="{08DA0FA0-D9C9-46F9-94AC-9B5F3761DF30}" srcId="{02005AB1-7ABD-4D63-B29B-430D2378B680}" destId="{BD873AD7-F758-405C-8855-AAD5E73D537F}" srcOrd="0" destOrd="0" parTransId="{B009D1E2-9F50-45A4-97CC-FC0DC5C49988}" sibTransId="{3551B10E-CCBB-4C8E-9F3E-845BBB84D765}"/>
    <dgm:cxn modelId="{771F71A0-DB68-4F6E-BABA-32F9689C14D4}" type="presOf" srcId="{02005AB1-7ABD-4D63-B29B-430D2378B680}" destId="{E68BD6AE-C0AF-4E14-A175-C16DB9647324}" srcOrd="0" destOrd="0" presId="urn:microsoft.com/office/officeart/2005/8/layout/hierarchy6"/>
    <dgm:cxn modelId="{FA3D23B2-20D9-4F44-8C7F-BEC35590BF46}" srcId="{BD873AD7-F758-405C-8855-AAD5E73D537F}" destId="{88A5CC11-20D2-4377-BB9D-D7A44AD7FD1C}" srcOrd="1" destOrd="0" parTransId="{A6659015-7A8A-4B2F-97B8-34291588EA20}" sibTransId="{71F45643-BC51-45C5-9EA5-D5CBF1D15DA5}"/>
    <dgm:cxn modelId="{E4E542B7-AD05-420E-8682-46E14E015524}" type="presOf" srcId="{5E3C7093-C29A-46AC-A65F-5657EA43D642}" destId="{16B9CA24-963C-44E9-8403-62567127F87F}" srcOrd="0" destOrd="0" presId="urn:microsoft.com/office/officeart/2005/8/layout/hierarchy6"/>
    <dgm:cxn modelId="{BED26BC0-1088-4A86-AD33-B3F675D06E48}" type="presOf" srcId="{6104457E-9959-4FB0-AB5E-89F3F377D9AC}" destId="{B5A45935-DBFA-42DF-87B8-51247C132E8A}" srcOrd="0" destOrd="0" presId="urn:microsoft.com/office/officeart/2005/8/layout/hierarchy6"/>
    <dgm:cxn modelId="{91BB75D4-6908-43F1-AEC1-4978C820B5CE}" type="presOf" srcId="{A6659015-7A8A-4B2F-97B8-34291588EA20}" destId="{671E59B2-2B23-4976-B015-D08A13FDCA54}" srcOrd="0" destOrd="0" presId="urn:microsoft.com/office/officeart/2005/8/layout/hierarchy6"/>
    <dgm:cxn modelId="{5774F3DA-D07D-4CAD-A507-96BC5A5A4B6D}" type="presOf" srcId="{7D266D3F-F57E-4753-B8CE-B35E798AE5B4}" destId="{C29C5365-8C5D-40B0-B9A2-FE42333C90B3}" srcOrd="0" destOrd="0" presId="urn:microsoft.com/office/officeart/2005/8/layout/hierarchy6"/>
    <dgm:cxn modelId="{591B34E4-E7CB-4675-8C73-2AE2E090954A}" srcId="{BD873AD7-F758-405C-8855-AAD5E73D537F}" destId="{6104457E-9959-4FB0-AB5E-89F3F377D9AC}" srcOrd="0" destOrd="0" parTransId="{7D266D3F-F57E-4753-B8CE-B35E798AE5B4}" sibTransId="{072009C2-9599-4DB7-B160-741D955CAAD2}"/>
    <dgm:cxn modelId="{06FEF4F9-4C72-4609-B914-F4613FA4FE70}" type="presOf" srcId="{F08B75A9-BA96-49DD-BAA3-7159E88AD506}" destId="{D03BB57A-7781-4D9B-A526-AA36DDC45E8E}" srcOrd="0" destOrd="0" presId="urn:microsoft.com/office/officeart/2005/8/layout/hierarchy6"/>
    <dgm:cxn modelId="{2C6421C3-6F23-4784-B1F3-755948568794}" type="presParOf" srcId="{E68BD6AE-C0AF-4E14-A175-C16DB9647324}" destId="{B8BAFE93-EF5B-4747-870D-98F2A96C5DE8}" srcOrd="0" destOrd="0" presId="urn:microsoft.com/office/officeart/2005/8/layout/hierarchy6"/>
    <dgm:cxn modelId="{39C15334-190C-4459-9913-3E7F681FACD8}" type="presParOf" srcId="{B8BAFE93-EF5B-4747-870D-98F2A96C5DE8}" destId="{BEE2B9E6-E8D3-4D78-A128-69FF64FEED7F}" srcOrd="0" destOrd="0" presId="urn:microsoft.com/office/officeart/2005/8/layout/hierarchy6"/>
    <dgm:cxn modelId="{D240561F-06BD-46DC-BE9C-9D982AEC0F91}" type="presParOf" srcId="{BEE2B9E6-E8D3-4D78-A128-69FF64FEED7F}" destId="{7CD7FE2D-8151-4DB7-AD7F-D6818BCCFD2B}" srcOrd="0" destOrd="0" presId="urn:microsoft.com/office/officeart/2005/8/layout/hierarchy6"/>
    <dgm:cxn modelId="{60E2C653-4660-4D93-A07E-E094FDB8707F}" type="presParOf" srcId="{7CD7FE2D-8151-4DB7-AD7F-D6818BCCFD2B}" destId="{8A88D6F3-EF6C-40D8-A5B1-D7AD9CC127F2}" srcOrd="0" destOrd="0" presId="urn:microsoft.com/office/officeart/2005/8/layout/hierarchy6"/>
    <dgm:cxn modelId="{B3BF74C9-084F-4B62-BBC6-B8E5ED2BE046}" type="presParOf" srcId="{7CD7FE2D-8151-4DB7-AD7F-D6818BCCFD2B}" destId="{21733495-521C-4DD5-9D64-F833A1D70B14}" srcOrd="1" destOrd="0" presId="urn:microsoft.com/office/officeart/2005/8/layout/hierarchy6"/>
    <dgm:cxn modelId="{E75052AF-EE4B-4253-8B35-4902B467A30E}" type="presParOf" srcId="{21733495-521C-4DD5-9D64-F833A1D70B14}" destId="{C29C5365-8C5D-40B0-B9A2-FE42333C90B3}" srcOrd="0" destOrd="0" presId="urn:microsoft.com/office/officeart/2005/8/layout/hierarchy6"/>
    <dgm:cxn modelId="{551E47BA-229E-4FF2-A340-BC19B03C35A9}" type="presParOf" srcId="{21733495-521C-4DD5-9D64-F833A1D70B14}" destId="{F4BD1651-0CEA-463E-B3CC-EB94148643F2}" srcOrd="1" destOrd="0" presId="urn:microsoft.com/office/officeart/2005/8/layout/hierarchy6"/>
    <dgm:cxn modelId="{BFF26412-92BB-4EBE-AB39-A4C220C5CB9E}" type="presParOf" srcId="{F4BD1651-0CEA-463E-B3CC-EB94148643F2}" destId="{B5A45935-DBFA-42DF-87B8-51247C132E8A}" srcOrd="0" destOrd="0" presId="urn:microsoft.com/office/officeart/2005/8/layout/hierarchy6"/>
    <dgm:cxn modelId="{55273FAD-1C5C-4277-9CF5-8D9BFF1B6CA6}" type="presParOf" srcId="{F4BD1651-0CEA-463E-B3CC-EB94148643F2}" destId="{F0B07FD2-CE90-4778-8321-F8B99563729A}" srcOrd="1" destOrd="0" presId="urn:microsoft.com/office/officeart/2005/8/layout/hierarchy6"/>
    <dgm:cxn modelId="{9D74E7B7-AF85-4549-B9D8-4594BE4CB60F}" type="presParOf" srcId="{21733495-521C-4DD5-9D64-F833A1D70B14}" destId="{671E59B2-2B23-4976-B015-D08A13FDCA54}" srcOrd="2" destOrd="0" presId="urn:microsoft.com/office/officeart/2005/8/layout/hierarchy6"/>
    <dgm:cxn modelId="{6A9A2139-A2C6-47A7-A287-83347942C0D3}" type="presParOf" srcId="{21733495-521C-4DD5-9D64-F833A1D70B14}" destId="{FECE549F-0CC6-4228-8CA7-BC88C6AD7855}" srcOrd="3" destOrd="0" presId="urn:microsoft.com/office/officeart/2005/8/layout/hierarchy6"/>
    <dgm:cxn modelId="{37301963-54F8-41A2-8A48-68B797106521}" type="presParOf" srcId="{FECE549F-0CC6-4228-8CA7-BC88C6AD7855}" destId="{BA28B05E-9BAA-49D0-9735-B3B70B44CFDE}" srcOrd="0" destOrd="0" presId="urn:microsoft.com/office/officeart/2005/8/layout/hierarchy6"/>
    <dgm:cxn modelId="{68FD88E7-E3F9-4EC0-A343-49F426D6CA10}" type="presParOf" srcId="{FECE549F-0CC6-4228-8CA7-BC88C6AD7855}" destId="{FAFD14C1-B6FD-444D-B8D1-2274026934FB}" srcOrd="1" destOrd="0" presId="urn:microsoft.com/office/officeart/2005/8/layout/hierarchy6"/>
    <dgm:cxn modelId="{B795FC44-DCAE-4879-9373-FEE0A316E05B}" type="presParOf" srcId="{FAFD14C1-B6FD-444D-B8D1-2274026934FB}" destId="{16B9CA24-963C-44E9-8403-62567127F87F}" srcOrd="0" destOrd="0" presId="urn:microsoft.com/office/officeart/2005/8/layout/hierarchy6"/>
    <dgm:cxn modelId="{939623CE-0DD3-4742-85EC-685C80E545A6}" type="presParOf" srcId="{FAFD14C1-B6FD-444D-B8D1-2274026934FB}" destId="{F26B0BA0-C8F1-4DFC-A1BA-80BA69908B97}" srcOrd="1" destOrd="0" presId="urn:microsoft.com/office/officeart/2005/8/layout/hierarchy6"/>
    <dgm:cxn modelId="{DC5FDFE4-9001-4890-B415-06ED45C4A793}" type="presParOf" srcId="{F26B0BA0-C8F1-4DFC-A1BA-80BA69908B97}" destId="{D03BB57A-7781-4D9B-A526-AA36DDC45E8E}" srcOrd="0" destOrd="0" presId="urn:microsoft.com/office/officeart/2005/8/layout/hierarchy6"/>
    <dgm:cxn modelId="{C98D2871-0ED0-4D4D-8111-114B302CA720}" type="presParOf" srcId="{F26B0BA0-C8F1-4DFC-A1BA-80BA69908B97}" destId="{E9A0ECA9-B755-4A14-87AA-BB94162D5C8C}" srcOrd="1" destOrd="0" presId="urn:microsoft.com/office/officeart/2005/8/layout/hierarchy6"/>
    <dgm:cxn modelId="{4A7C7DE9-2E4E-442E-8D98-52D0A84C6CB0}" type="presParOf" srcId="{FAFD14C1-B6FD-444D-B8D1-2274026934FB}" destId="{8812C6D0-AA8C-463F-BB79-B44096CDEDA5}" srcOrd="2" destOrd="0" presId="urn:microsoft.com/office/officeart/2005/8/layout/hierarchy6"/>
    <dgm:cxn modelId="{8F4FD3C9-AE05-4183-A5B1-89721E2ED729}" type="presParOf" srcId="{FAFD14C1-B6FD-444D-B8D1-2274026934FB}" destId="{1298D429-713C-4224-971C-FB7D1269888F}" srcOrd="3" destOrd="0" presId="urn:microsoft.com/office/officeart/2005/8/layout/hierarchy6"/>
    <dgm:cxn modelId="{C675EEE7-BC3C-472A-B579-241610161E42}" type="presParOf" srcId="{1298D429-713C-4224-971C-FB7D1269888F}" destId="{7ECB9DED-35DF-4124-A063-9A813E301A58}" srcOrd="0" destOrd="0" presId="urn:microsoft.com/office/officeart/2005/8/layout/hierarchy6"/>
    <dgm:cxn modelId="{34710DF0-3460-4E9C-86D9-C993EA3E5625}" type="presParOf" srcId="{1298D429-713C-4224-971C-FB7D1269888F}" destId="{960B1D09-1278-49B7-A43E-04A23C4729CB}" srcOrd="1" destOrd="0" presId="urn:microsoft.com/office/officeart/2005/8/layout/hierarchy6"/>
    <dgm:cxn modelId="{B5E19F45-B856-4299-B47A-ADB9AB4C411E}" type="presParOf" srcId="{E68BD6AE-C0AF-4E14-A175-C16DB9647324}" destId="{6FCBD130-89A2-4B15-A1B2-CE86AEA3E3F1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A6EF0B1-5EB9-4B8C-AEEC-A00045126F70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5080F3A-09A0-47D5-A64F-77442E66EAE9}">
      <dgm:prSet phldrT="[Text]"/>
      <dgm:spPr/>
      <dgm:t>
        <a:bodyPr/>
        <a:lstStyle/>
        <a:p>
          <a:r>
            <a:rPr lang="cs-CZ" dirty="0"/>
            <a:t>sběr dat</a:t>
          </a:r>
        </a:p>
      </dgm:t>
    </dgm:pt>
    <dgm:pt modelId="{A8468B54-3A68-409D-B901-6565B33F02C1}" type="parTrans" cxnId="{7749B35A-53AF-450E-AE9C-3AA3A35D0056}">
      <dgm:prSet/>
      <dgm:spPr/>
      <dgm:t>
        <a:bodyPr/>
        <a:lstStyle/>
        <a:p>
          <a:endParaRPr lang="cs-CZ"/>
        </a:p>
      </dgm:t>
    </dgm:pt>
    <dgm:pt modelId="{A5224615-F6F4-486C-AC79-CED427B29AF2}" type="sibTrans" cxnId="{7749B35A-53AF-450E-AE9C-3AA3A35D0056}">
      <dgm:prSet/>
      <dgm:spPr/>
      <dgm:t>
        <a:bodyPr/>
        <a:lstStyle/>
        <a:p>
          <a:endParaRPr lang="cs-CZ"/>
        </a:p>
      </dgm:t>
    </dgm:pt>
    <dgm:pt modelId="{70D8D585-7F0D-40CE-839E-F49201FE8574}">
      <dgm:prSet phldrT="[Text]"/>
      <dgm:spPr/>
      <dgm:t>
        <a:bodyPr/>
        <a:lstStyle/>
        <a:p>
          <a:r>
            <a:rPr lang="cs-CZ" dirty="0"/>
            <a:t>volba důležitostní hodnoty (pokryvnost, početnost)</a:t>
          </a:r>
        </a:p>
      </dgm:t>
    </dgm:pt>
    <dgm:pt modelId="{BB6564EA-05BD-464F-8260-EECA1E7AD8E9}" type="parTrans" cxnId="{96AC9367-2E11-40E9-A4AC-A210934872BA}">
      <dgm:prSet/>
      <dgm:spPr/>
      <dgm:t>
        <a:bodyPr/>
        <a:lstStyle/>
        <a:p>
          <a:endParaRPr lang="cs-CZ"/>
        </a:p>
      </dgm:t>
    </dgm:pt>
    <dgm:pt modelId="{65021A2A-3EC3-45EE-8356-90FF2CBFD8BC}" type="sibTrans" cxnId="{96AC9367-2E11-40E9-A4AC-A210934872BA}">
      <dgm:prSet/>
      <dgm:spPr/>
      <dgm:t>
        <a:bodyPr/>
        <a:lstStyle/>
        <a:p>
          <a:endParaRPr lang="cs-CZ"/>
        </a:p>
      </dgm:t>
    </dgm:pt>
    <dgm:pt modelId="{47E78312-D232-4145-AA9F-AD2D85BCE630}">
      <dgm:prSet phldrT="[Text]"/>
      <dgm:spPr/>
      <dgm:t>
        <a:bodyPr/>
        <a:lstStyle/>
        <a:p>
          <a:r>
            <a:rPr lang="cs-CZ" dirty="0"/>
            <a:t>primární data</a:t>
          </a:r>
        </a:p>
      </dgm:t>
    </dgm:pt>
    <dgm:pt modelId="{70C5724E-61FB-46EC-B81A-115BA1FF9E4D}" type="parTrans" cxnId="{DDA0E7B8-5054-4261-8B31-4F7CD02F4B70}">
      <dgm:prSet/>
      <dgm:spPr/>
      <dgm:t>
        <a:bodyPr/>
        <a:lstStyle/>
        <a:p>
          <a:endParaRPr lang="cs-CZ"/>
        </a:p>
      </dgm:t>
    </dgm:pt>
    <dgm:pt modelId="{83E75AE4-B1B7-4E72-9A29-C38F04368FFA}" type="sibTrans" cxnId="{DDA0E7B8-5054-4261-8B31-4F7CD02F4B70}">
      <dgm:prSet/>
      <dgm:spPr/>
      <dgm:t>
        <a:bodyPr/>
        <a:lstStyle/>
        <a:p>
          <a:endParaRPr lang="cs-CZ"/>
        </a:p>
      </dgm:t>
    </dgm:pt>
    <dgm:pt modelId="{EDD30994-BBCC-400D-8CF9-38149825255D}">
      <dgm:prSet phldrT="[Text]"/>
      <dgm:spPr/>
      <dgm:t>
        <a:bodyPr/>
        <a:lstStyle/>
        <a:p>
          <a:r>
            <a:rPr lang="cs-CZ" dirty="0"/>
            <a:t>transformace</a:t>
          </a:r>
        </a:p>
      </dgm:t>
    </dgm:pt>
    <dgm:pt modelId="{0391E157-0D56-41CF-8326-171D77BDE2EB}" type="parTrans" cxnId="{D6DCA009-36EA-4E15-AD4D-13265E815EB8}">
      <dgm:prSet/>
      <dgm:spPr/>
      <dgm:t>
        <a:bodyPr/>
        <a:lstStyle/>
        <a:p>
          <a:endParaRPr lang="cs-CZ"/>
        </a:p>
      </dgm:t>
    </dgm:pt>
    <dgm:pt modelId="{F8949CA3-DE0B-48E8-A9F6-A2FA4A70222F}" type="sibTrans" cxnId="{D6DCA009-36EA-4E15-AD4D-13265E815EB8}">
      <dgm:prSet/>
      <dgm:spPr/>
      <dgm:t>
        <a:bodyPr/>
        <a:lstStyle/>
        <a:p>
          <a:endParaRPr lang="cs-CZ"/>
        </a:p>
      </dgm:t>
    </dgm:pt>
    <dgm:pt modelId="{8FD7B71C-37EE-45C3-8F33-FE6A03BC5746}">
      <dgm:prSet phldrT="[Text]"/>
      <dgm:spPr/>
      <dgm:t>
        <a:bodyPr/>
        <a:lstStyle/>
        <a:p>
          <a:r>
            <a:rPr lang="cs-CZ"/>
            <a:t>výběr shlukovacího </a:t>
          </a:r>
          <a:r>
            <a:rPr lang="cs-CZ" dirty="0"/>
            <a:t>algoritmu (</a:t>
          </a:r>
          <a:r>
            <a:rPr lang="cs-CZ" i="1" dirty="0"/>
            <a:t>single </a:t>
          </a:r>
          <a:r>
            <a:rPr lang="cs-CZ" i="1" dirty="0" err="1"/>
            <a:t>linkage</a:t>
          </a:r>
          <a:r>
            <a:rPr lang="cs-CZ" dirty="0"/>
            <a:t>, </a:t>
          </a:r>
          <a:r>
            <a:rPr lang="cs-CZ" i="1" dirty="0" err="1"/>
            <a:t>complete</a:t>
          </a:r>
          <a:r>
            <a:rPr lang="cs-CZ" i="1" dirty="0"/>
            <a:t> </a:t>
          </a:r>
          <a:r>
            <a:rPr lang="cs-CZ" i="1" dirty="0" err="1"/>
            <a:t>linkage</a:t>
          </a:r>
          <a:r>
            <a:rPr lang="cs-CZ" i="1" dirty="0"/>
            <a:t> </a:t>
          </a:r>
          <a:r>
            <a:rPr lang="cs-CZ" dirty="0"/>
            <a:t>atd.)</a:t>
          </a:r>
        </a:p>
      </dgm:t>
    </dgm:pt>
    <dgm:pt modelId="{6AA240BA-3BBD-49DE-AB69-9B996FB5EA80}" type="parTrans" cxnId="{1CB45008-188D-4F78-99FB-E747879AFF81}">
      <dgm:prSet/>
      <dgm:spPr/>
      <dgm:t>
        <a:bodyPr/>
        <a:lstStyle/>
        <a:p>
          <a:endParaRPr lang="cs-CZ"/>
        </a:p>
      </dgm:t>
    </dgm:pt>
    <dgm:pt modelId="{01C5B206-179C-4796-BBD2-76BEBC18971F}" type="sibTrans" cxnId="{1CB45008-188D-4F78-99FB-E747879AFF81}">
      <dgm:prSet/>
      <dgm:spPr/>
      <dgm:t>
        <a:bodyPr/>
        <a:lstStyle/>
        <a:p>
          <a:endParaRPr lang="cs-CZ"/>
        </a:p>
      </dgm:t>
    </dgm:pt>
    <dgm:pt modelId="{D4099D1B-B3AD-43FC-AF4D-F59BC9EC0FDD}">
      <dgm:prSet phldrT="[Text]"/>
      <dgm:spPr/>
      <dgm:t>
        <a:bodyPr/>
        <a:lstStyle/>
        <a:p>
          <a:r>
            <a:rPr lang="cs-CZ" dirty="0"/>
            <a:t>výsledná klasifikace</a:t>
          </a:r>
        </a:p>
      </dgm:t>
    </dgm:pt>
    <dgm:pt modelId="{26C0D74E-9A86-441B-A53C-073C0133963E}" type="parTrans" cxnId="{EC60CFF3-8111-4BA5-9713-1B69CE10FF51}">
      <dgm:prSet/>
      <dgm:spPr/>
      <dgm:t>
        <a:bodyPr/>
        <a:lstStyle/>
        <a:p>
          <a:endParaRPr lang="cs-CZ"/>
        </a:p>
      </dgm:t>
    </dgm:pt>
    <dgm:pt modelId="{185D82A6-9121-4578-8C70-882FB7288395}" type="sibTrans" cxnId="{EC60CFF3-8111-4BA5-9713-1B69CE10FF51}">
      <dgm:prSet/>
      <dgm:spPr/>
      <dgm:t>
        <a:bodyPr/>
        <a:lstStyle/>
        <a:p>
          <a:endParaRPr lang="cs-CZ"/>
        </a:p>
      </dgm:t>
    </dgm:pt>
    <dgm:pt modelId="{9B4D77C1-F145-4B27-B016-8E7B40945A84}">
      <dgm:prSet phldrT="[Text]"/>
      <dgm:spPr/>
      <dgm:t>
        <a:bodyPr/>
        <a:lstStyle/>
        <a:p>
          <a:r>
            <a:rPr lang="cs-CZ" dirty="0" err="1"/>
            <a:t>strandardizace</a:t>
          </a:r>
          <a:endParaRPr lang="cs-CZ" dirty="0"/>
        </a:p>
      </dgm:t>
    </dgm:pt>
    <dgm:pt modelId="{1C5AC911-8EB1-4D08-B920-BC013DBB7C3C}" type="parTrans" cxnId="{ACDB7E37-56DB-425D-B1D4-197DDB93D65A}">
      <dgm:prSet/>
      <dgm:spPr/>
      <dgm:t>
        <a:bodyPr/>
        <a:lstStyle/>
        <a:p>
          <a:endParaRPr lang="cs-CZ"/>
        </a:p>
      </dgm:t>
    </dgm:pt>
    <dgm:pt modelId="{80CCA28F-AA58-47A4-8C4C-74A89FACF961}" type="sibTrans" cxnId="{ACDB7E37-56DB-425D-B1D4-197DDB93D65A}">
      <dgm:prSet/>
      <dgm:spPr/>
      <dgm:t>
        <a:bodyPr/>
        <a:lstStyle/>
        <a:p>
          <a:endParaRPr lang="cs-CZ"/>
        </a:p>
      </dgm:t>
    </dgm:pt>
    <dgm:pt modelId="{5A94922C-D7EF-41CD-A607-8D3BBBFE8636}">
      <dgm:prSet phldrT="[Text]"/>
      <dgm:spPr/>
      <dgm:t>
        <a:bodyPr/>
        <a:lstStyle/>
        <a:p>
          <a:r>
            <a:rPr lang="cs-CZ" dirty="0"/>
            <a:t>míra nepodobnosti (Euklidovská, </a:t>
          </a:r>
          <a:r>
            <a:rPr lang="cs-CZ" dirty="0" err="1"/>
            <a:t>Bray</a:t>
          </a:r>
          <a:r>
            <a:rPr lang="cs-CZ" dirty="0"/>
            <a:t>-</a:t>
          </a:r>
          <a:r>
            <a:rPr lang="cs-CZ" dirty="0" err="1"/>
            <a:t>Curtis</a:t>
          </a:r>
          <a:r>
            <a:rPr lang="cs-CZ" dirty="0"/>
            <a:t> atd.)</a:t>
          </a:r>
        </a:p>
      </dgm:t>
    </dgm:pt>
    <dgm:pt modelId="{EA51A823-FBEF-44CD-BD72-5C5DE315BD2A}" type="parTrans" cxnId="{8B59D60C-91E1-4EA2-89F6-8421B42826FF}">
      <dgm:prSet/>
      <dgm:spPr/>
      <dgm:t>
        <a:bodyPr/>
        <a:lstStyle/>
        <a:p>
          <a:endParaRPr lang="cs-CZ"/>
        </a:p>
      </dgm:t>
    </dgm:pt>
    <dgm:pt modelId="{50D2BFE1-DAF8-4196-936C-9124C5614D9F}" type="sibTrans" cxnId="{8B59D60C-91E1-4EA2-89F6-8421B42826FF}">
      <dgm:prSet/>
      <dgm:spPr/>
      <dgm:t>
        <a:bodyPr/>
        <a:lstStyle/>
        <a:p>
          <a:endParaRPr lang="cs-CZ"/>
        </a:p>
      </dgm:t>
    </dgm:pt>
    <dgm:pt modelId="{2E06742C-8591-4248-8F5C-F8BDE3452755}">
      <dgm:prSet phldrT="[Text]"/>
      <dgm:spPr/>
      <dgm:t>
        <a:bodyPr/>
        <a:lstStyle/>
        <a:p>
          <a:r>
            <a:rPr lang="cs-CZ" dirty="0"/>
            <a:t>matice nepodobností</a:t>
          </a:r>
        </a:p>
      </dgm:t>
    </dgm:pt>
    <dgm:pt modelId="{7EB565AF-5890-4539-8695-AD9AD5852AB0}" type="sibTrans" cxnId="{BF40D8DC-576F-4692-9872-FC5B54AE4BA3}">
      <dgm:prSet/>
      <dgm:spPr/>
      <dgm:t>
        <a:bodyPr/>
        <a:lstStyle/>
        <a:p>
          <a:endParaRPr lang="cs-CZ"/>
        </a:p>
      </dgm:t>
    </dgm:pt>
    <dgm:pt modelId="{770D42F9-A49C-4088-87C4-63A655567E93}" type="parTrans" cxnId="{BF40D8DC-576F-4692-9872-FC5B54AE4BA3}">
      <dgm:prSet/>
      <dgm:spPr/>
      <dgm:t>
        <a:bodyPr/>
        <a:lstStyle/>
        <a:p>
          <a:endParaRPr lang="cs-CZ"/>
        </a:p>
      </dgm:t>
    </dgm:pt>
    <dgm:pt modelId="{3D694D06-6D01-472A-9F3A-D76B74B0C9BC}" type="pres">
      <dgm:prSet presAssocID="{8A6EF0B1-5EB9-4B8C-AEEC-A00045126F70}" presName="arrowDiagram" presStyleCnt="0">
        <dgm:presLayoutVars>
          <dgm:chMax val="5"/>
          <dgm:dir/>
          <dgm:resizeHandles val="exact"/>
        </dgm:presLayoutVars>
      </dgm:prSet>
      <dgm:spPr/>
    </dgm:pt>
    <dgm:pt modelId="{AD167EFB-B013-49FA-AE77-90A9D991EA71}" type="pres">
      <dgm:prSet presAssocID="{8A6EF0B1-5EB9-4B8C-AEEC-A00045126F70}" presName="arrow" presStyleLbl="bgShp" presStyleIdx="0" presStyleCnt="1"/>
      <dgm:spPr>
        <a:solidFill>
          <a:schemeClr val="tx2">
            <a:lumMod val="20000"/>
            <a:lumOff val="80000"/>
          </a:schemeClr>
        </a:solidFill>
      </dgm:spPr>
    </dgm:pt>
    <dgm:pt modelId="{E5715BF5-5A88-4E35-8A3B-61B6CCD63D85}" type="pres">
      <dgm:prSet presAssocID="{8A6EF0B1-5EB9-4B8C-AEEC-A00045126F70}" presName="arrowDiagram4" presStyleCnt="0"/>
      <dgm:spPr/>
    </dgm:pt>
    <dgm:pt modelId="{58CC0110-3F1A-4744-AB94-9B8A84D119BF}" type="pres">
      <dgm:prSet presAssocID="{B5080F3A-09A0-47D5-A64F-77442E66EAE9}" presName="bullet4a" presStyleLbl="node1" presStyleIdx="0" presStyleCnt="4"/>
      <dgm:spPr>
        <a:solidFill>
          <a:schemeClr val="bg1">
            <a:lumMod val="65000"/>
          </a:schemeClr>
        </a:solidFill>
      </dgm:spPr>
    </dgm:pt>
    <dgm:pt modelId="{B7B877AF-2E22-4F43-BF08-49BB3E163CA4}" type="pres">
      <dgm:prSet presAssocID="{B5080F3A-09A0-47D5-A64F-77442E66EAE9}" presName="textBox4a" presStyleLbl="revTx" presStyleIdx="0" presStyleCnt="4" custScaleX="147283" custScaleY="74891" custLinFactNeighborX="16514" custLinFactNeighborY="4135">
        <dgm:presLayoutVars>
          <dgm:bulletEnabled val="1"/>
        </dgm:presLayoutVars>
      </dgm:prSet>
      <dgm:spPr/>
    </dgm:pt>
    <dgm:pt modelId="{D30EB18F-1122-4407-ABC8-19361E20A338}" type="pres">
      <dgm:prSet presAssocID="{47E78312-D232-4145-AA9F-AD2D85BCE630}" presName="bullet4b" presStyleLbl="node1" presStyleIdx="1" presStyleCnt="4"/>
      <dgm:spPr>
        <a:solidFill>
          <a:schemeClr val="bg1">
            <a:lumMod val="65000"/>
          </a:schemeClr>
        </a:solidFill>
      </dgm:spPr>
    </dgm:pt>
    <dgm:pt modelId="{5332F3AF-A6C9-4188-881A-08B800C560F4}" type="pres">
      <dgm:prSet presAssocID="{47E78312-D232-4145-AA9F-AD2D85BCE630}" presName="textBox4b" presStyleLbl="revTx" presStyleIdx="1" presStyleCnt="4" custLinFactNeighborX="4603" custLinFactNeighborY="-779">
        <dgm:presLayoutVars>
          <dgm:bulletEnabled val="1"/>
        </dgm:presLayoutVars>
      </dgm:prSet>
      <dgm:spPr/>
    </dgm:pt>
    <dgm:pt modelId="{89362569-E1B9-4462-810F-68CFCEC5F2C7}" type="pres">
      <dgm:prSet presAssocID="{2E06742C-8591-4248-8F5C-F8BDE3452755}" presName="bullet4c" presStyleLbl="node1" presStyleIdx="2" presStyleCnt="4"/>
      <dgm:spPr>
        <a:solidFill>
          <a:schemeClr val="bg1">
            <a:lumMod val="65000"/>
          </a:schemeClr>
        </a:solidFill>
      </dgm:spPr>
    </dgm:pt>
    <dgm:pt modelId="{12D2127F-8C9C-401C-BF92-702527EE3DCF}" type="pres">
      <dgm:prSet presAssocID="{2E06742C-8591-4248-8F5C-F8BDE3452755}" presName="textBox4c" presStyleLbl="revTx" presStyleIdx="2" presStyleCnt="4" custScaleX="126459" custLinFactNeighborX="18222">
        <dgm:presLayoutVars>
          <dgm:bulletEnabled val="1"/>
        </dgm:presLayoutVars>
      </dgm:prSet>
      <dgm:spPr/>
    </dgm:pt>
    <dgm:pt modelId="{35DFB255-8E18-49A9-B83B-53B0E508A39D}" type="pres">
      <dgm:prSet presAssocID="{D4099D1B-B3AD-43FC-AF4D-F59BC9EC0FDD}" presName="bullet4d" presStyleLbl="node1" presStyleIdx="3" presStyleCnt="4"/>
      <dgm:spPr>
        <a:solidFill>
          <a:schemeClr val="bg1">
            <a:lumMod val="65000"/>
          </a:schemeClr>
        </a:solidFill>
      </dgm:spPr>
    </dgm:pt>
    <dgm:pt modelId="{4668BABE-6B5A-430A-8775-86629CF4B7E7}" type="pres">
      <dgm:prSet presAssocID="{D4099D1B-B3AD-43FC-AF4D-F59BC9EC0FDD}" presName="textBox4d" presStyleLbl="revTx" presStyleIdx="3" presStyleCnt="4">
        <dgm:presLayoutVars>
          <dgm:bulletEnabled val="1"/>
        </dgm:presLayoutVars>
      </dgm:prSet>
      <dgm:spPr/>
    </dgm:pt>
  </dgm:ptLst>
  <dgm:cxnLst>
    <dgm:cxn modelId="{1CB45008-188D-4F78-99FB-E747879AFF81}" srcId="{2E06742C-8591-4248-8F5C-F8BDE3452755}" destId="{8FD7B71C-37EE-45C3-8F33-FE6A03BC5746}" srcOrd="0" destOrd="0" parTransId="{6AA240BA-3BBD-49DE-AB69-9B996FB5EA80}" sibTransId="{01C5B206-179C-4796-BBD2-76BEBC18971F}"/>
    <dgm:cxn modelId="{D6DCA009-36EA-4E15-AD4D-13265E815EB8}" srcId="{47E78312-D232-4145-AA9F-AD2D85BCE630}" destId="{EDD30994-BBCC-400D-8CF9-38149825255D}" srcOrd="0" destOrd="0" parTransId="{0391E157-0D56-41CF-8326-171D77BDE2EB}" sibTransId="{F8949CA3-DE0B-48E8-A9F6-A2FA4A70222F}"/>
    <dgm:cxn modelId="{8B59D60C-91E1-4EA2-89F6-8421B42826FF}" srcId="{47E78312-D232-4145-AA9F-AD2D85BCE630}" destId="{5A94922C-D7EF-41CD-A607-8D3BBBFE8636}" srcOrd="2" destOrd="0" parTransId="{EA51A823-FBEF-44CD-BD72-5C5DE315BD2A}" sibTransId="{50D2BFE1-DAF8-4196-936C-9124C5614D9F}"/>
    <dgm:cxn modelId="{9A98A813-536C-4D6E-BE32-46827CE20E22}" type="presOf" srcId="{70D8D585-7F0D-40CE-839E-F49201FE8574}" destId="{B7B877AF-2E22-4F43-BF08-49BB3E163CA4}" srcOrd="0" destOrd="1" presId="urn:microsoft.com/office/officeart/2005/8/layout/arrow2"/>
    <dgm:cxn modelId="{50ADCB17-333B-4927-9BC3-A66F77B8027F}" type="presOf" srcId="{B5080F3A-09A0-47D5-A64F-77442E66EAE9}" destId="{B7B877AF-2E22-4F43-BF08-49BB3E163CA4}" srcOrd="0" destOrd="0" presId="urn:microsoft.com/office/officeart/2005/8/layout/arrow2"/>
    <dgm:cxn modelId="{7302211B-1CB8-47A0-AD2B-25AA9E4035BF}" type="presOf" srcId="{5A94922C-D7EF-41CD-A607-8D3BBBFE8636}" destId="{5332F3AF-A6C9-4188-881A-08B800C560F4}" srcOrd="0" destOrd="3" presId="urn:microsoft.com/office/officeart/2005/8/layout/arrow2"/>
    <dgm:cxn modelId="{ACDB7E37-56DB-425D-B1D4-197DDB93D65A}" srcId="{47E78312-D232-4145-AA9F-AD2D85BCE630}" destId="{9B4D77C1-F145-4B27-B016-8E7B40945A84}" srcOrd="1" destOrd="0" parTransId="{1C5AC911-8EB1-4D08-B920-BC013DBB7C3C}" sibTransId="{80CCA28F-AA58-47A4-8C4C-74A89FACF961}"/>
    <dgm:cxn modelId="{7843B03D-EB4A-4F00-9120-F52702ED8ACA}" type="presOf" srcId="{2E06742C-8591-4248-8F5C-F8BDE3452755}" destId="{12D2127F-8C9C-401C-BF92-702527EE3DCF}" srcOrd="0" destOrd="0" presId="urn:microsoft.com/office/officeart/2005/8/layout/arrow2"/>
    <dgm:cxn modelId="{ADA1C15E-65EA-4823-BC2C-89C6BB0D05BB}" type="presOf" srcId="{8FD7B71C-37EE-45C3-8F33-FE6A03BC5746}" destId="{12D2127F-8C9C-401C-BF92-702527EE3DCF}" srcOrd="0" destOrd="1" presId="urn:microsoft.com/office/officeart/2005/8/layout/arrow2"/>
    <dgm:cxn modelId="{96AC9367-2E11-40E9-A4AC-A210934872BA}" srcId="{B5080F3A-09A0-47D5-A64F-77442E66EAE9}" destId="{70D8D585-7F0D-40CE-839E-F49201FE8574}" srcOrd="0" destOrd="0" parTransId="{BB6564EA-05BD-464F-8260-EECA1E7AD8E9}" sibTransId="{65021A2A-3EC3-45EE-8356-90FF2CBFD8BC}"/>
    <dgm:cxn modelId="{49DE244C-7EEA-4AB6-98D3-DB78D7C37F7E}" type="presOf" srcId="{47E78312-D232-4145-AA9F-AD2D85BCE630}" destId="{5332F3AF-A6C9-4188-881A-08B800C560F4}" srcOrd="0" destOrd="0" presId="urn:microsoft.com/office/officeart/2005/8/layout/arrow2"/>
    <dgm:cxn modelId="{E4491359-5376-4330-8E38-2FD99A561969}" type="presOf" srcId="{D4099D1B-B3AD-43FC-AF4D-F59BC9EC0FDD}" destId="{4668BABE-6B5A-430A-8775-86629CF4B7E7}" srcOrd="0" destOrd="0" presId="urn:microsoft.com/office/officeart/2005/8/layout/arrow2"/>
    <dgm:cxn modelId="{82E0585A-9957-4A6D-9929-1FD2E209BD28}" type="presOf" srcId="{EDD30994-BBCC-400D-8CF9-38149825255D}" destId="{5332F3AF-A6C9-4188-881A-08B800C560F4}" srcOrd="0" destOrd="1" presId="urn:microsoft.com/office/officeart/2005/8/layout/arrow2"/>
    <dgm:cxn modelId="{7749B35A-53AF-450E-AE9C-3AA3A35D0056}" srcId="{8A6EF0B1-5EB9-4B8C-AEEC-A00045126F70}" destId="{B5080F3A-09A0-47D5-A64F-77442E66EAE9}" srcOrd="0" destOrd="0" parTransId="{A8468B54-3A68-409D-B901-6565B33F02C1}" sibTransId="{A5224615-F6F4-486C-AC79-CED427B29AF2}"/>
    <dgm:cxn modelId="{6CAE8299-CF85-4674-B52D-89B64EABEA55}" type="presOf" srcId="{9B4D77C1-F145-4B27-B016-8E7B40945A84}" destId="{5332F3AF-A6C9-4188-881A-08B800C560F4}" srcOrd="0" destOrd="2" presId="urn:microsoft.com/office/officeart/2005/8/layout/arrow2"/>
    <dgm:cxn modelId="{DDA0E7B8-5054-4261-8B31-4F7CD02F4B70}" srcId="{8A6EF0B1-5EB9-4B8C-AEEC-A00045126F70}" destId="{47E78312-D232-4145-AA9F-AD2D85BCE630}" srcOrd="1" destOrd="0" parTransId="{70C5724E-61FB-46EC-B81A-115BA1FF9E4D}" sibTransId="{83E75AE4-B1B7-4E72-9A29-C38F04368FFA}"/>
    <dgm:cxn modelId="{89DD75C1-FA29-42D5-BB9C-24AEB6A907C3}" type="presOf" srcId="{8A6EF0B1-5EB9-4B8C-AEEC-A00045126F70}" destId="{3D694D06-6D01-472A-9F3A-D76B74B0C9BC}" srcOrd="0" destOrd="0" presId="urn:microsoft.com/office/officeart/2005/8/layout/arrow2"/>
    <dgm:cxn modelId="{BF40D8DC-576F-4692-9872-FC5B54AE4BA3}" srcId="{8A6EF0B1-5EB9-4B8C-AEEC-A00045126F70}" destId="{2E06742C-8591-4248-8F5C-F8BDE3452755}" srcOrd="2" destOrd="0" parTransId="{770D42F9-A49C-4088-87C4-63A655567E93}" sibTransId="{7EB565AF-5890-4539-8695-AD9AD5852AB0}"/>
    <dgm:cxn modelId="{EC60CFF3-8111-4BA5-9713-1B69CE10FF51}" srcId="{8A6EF0B1-5EB9-4B8C-AEEC-A00045126F70}" destId="{D4099D1B-B3AD-43FC-AF4D-F59BC9EC0FDD}" srcOrd="3" destOrd="0" parTransId="{26C0D74E-9A86-441B-A53C-073C0133963E}" sibTransId="{185D82A6-9121-4578-8C70-882FB7288395}"/>
    <dgm:cxn modelId="{A371ADED-9390-4938-A5C1-136E210774BC}" type="presParOf" srcId="{3D694D06-6D01-472A-9F3A-D76B74B0C9BC}" destId="{AD167EFB-B013-49FA-AE77-90A9D991EA71}" srcOrd="0" destOrd="0" presId="urn:microsoft.com/office/officeart/2005/8/layout/arrow2"/>
    <dgm:cxn modelId="{0F394752-E030-47B9-B025-86D68E66FB82}" type="presParOf" srcId="{3D694D06-6D01-472A-9F3A-D76B74B0C9BC}" destId="{E5715BF5-5A88-4E35-8A3B-61B6CCD63D85}" srcOrd="1" destOrd="0" presId="urn:microsoft.com/office/officeart/2005/8/layout/arrow2"/>
    <dgm:cxn modelId="{42BB65C6-A7E9-46F6-968A-AE90E5CFBBCA}" type="presParOf" srcId="{E5715BF5-5A88-4E35-8A3B-61B6CCD63D85}" destId="{58CC0110-3F1A-4744-AB94-9B8A84D119BF}" srcOrd="0" destOrd="0" presId="urn:microsoft.com/office/officeart/2005/8/layout/arrow2"/>
    <dgm:cxn modelId="{BC24538F-B408-4CB6-99DB-63D1BE725F3F}" type="presParOf" srcId="{E5715BF5-5A88-4E35-8A3B-61B6CCD63D85}" destId="{B7B877AF-2E22-4F43-BF08-49BB3E163CA4}" srcOrd="1" destOrd="0" presId="urn:microsoft.com/office/officeart/2005/8/layout/arrow2"/>
    <dgm:cxn modelId="{B47A5C46-7FF5-41E7-B7B4-E4DBFD6313AB}" type="presParOf" srcId="{E5715BF5-5A88-4E35-8A3B-61B6CCD63D85}" destId="{D30EB18F-1122-4407-ABC8-19361E20A338}" srcOrd="2" destOrd="0" presId="urn:microsoft.com/office/officeart/2005/8/layout/arrow2"/>
    <dgm:cxn modelId="{92F33D5F-471C-4E40-9CCE-9AA9CC202245}" type="presParOf" srcId="{E5715BF5-5A88-4E35-8A3B-61B6CCD63D85}" destId="{5332F3AF-A6C9-4188-881A-08B800C560F4}" srcOrd="3" destOrd="0" presId="urn:microsoft.com/office/officeart/2005/8/layout/arrow2"/>
    <dgm:cxn modelId="{4B4D1239-2F8C-407E-8FE2-F7E9027B37A8}" type="presParOf" srcId="{E5715BF5-5A88-4E35-8A3B-61B6CCD63D85}" destId="{89362569-E1B9-4462-810F-68CFCEC5F2C7}" srcOrd="4" destOrd="0" presId="urn:microsoft.com/office/officeart/2005/8/layout/arrow2"/>
    <dgm:cxn modelId="{577CA5DA-B678-4CB1-BE00-3B7BC9CD1AB9}" type="presParOf" srcId="{E5715BF5-5A88-4E35-8A3B-61B6CCD63D85}" destId="{12D2127F-8C9C-401C-BF92-702527EE3DCF}" srcOrd="5" destOrd="0" presId="urn:microsoft.com/office/officeart/2005/8/layout/arrow2"/>
    <dgm:cxn modelId="{65F8C6B5-EA55-44E0-9BD0-077142175289}" type="presParOf" srcId="{E5715BF5-5A88-4E35-8A3B-61B6CCD63D85}" destId="{35DFB255-8E18-49A9-B83B-53B0E508A39D}" srcOrd="6" destOrd="0" presId="urn:microsoft.com/office/officeart/2005/8/layout/arrow2"/>
    <dgm:cxn modelId="{A0016B7E-DE9A-4AD7-BB3A-5E186A95D485}" type="presParOf" srcId="{E5715BF5-5A88-4E35-8A3B-61B6CCD63D85}" destId="{4668BABE-6B5A-430A-8775-86629CF4B7E7}" srcOrd="7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2005AB1-7ABD-4D63-B29B-430D2378B680}" type="doc">
      <dgm:prSet loTypeId="urn:microsoft.com/office/officeart/2005/8/layout/hierarchy6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D873AD7-F758-405C-8855-AAD5E73D537F}">
      <dgm:prSet phldrT="[Text]"/>
      <dgm:spPr/>
      <dgm:t>
        <a:bodyPr/>
        <a:lstStyle/>
        <a:p>
          <a:r>
            <a:rPr lang="cs-CZ" dirty="0"/>
            <a:t>klasifikační metody</a:t>
          </a:r>
        </a:p>
      </dgm:t>
    </dgm:pt>
    <dgm:pt modelId="{B009D1E2-9F50-45A4-97CC-FC0DC5C49988}" type="parTrans" cxnId="{08DA0FA0-D9C9-46F9-94AC-9B5F3761DF30}">
      <dgm:prSet/>
      <dgm:spPr/>
      <dgm:t>
        <a:bodyPr/>
        <a:lstStyle/>
        <a:p>
          <a:endParaRPr lang="cs-CZ"/>
        </a:p>
      </dgm:t>
    </dgm:pt>
    <dgm:pt modelId="{3551B10E-CCBB-4C8E-9F3E-845BBB84D765}" type="sibTrans" cxnId="{08DA0FA0-D9C9-46F9-94AC-9B5F3761DF30}">
      <dgm:prSet/>
      <dgm:spPr/>
      <dgm:t>
        <a:bodyPr/>
        <a:lstStyle/>
        <a:p>
          <a:endParaRPr lang="cs-CZ"/>
        </a:p>
      </dgm:t>
    </dgm:pt>
    <dgm:pt modelId="{88A5CC11-20D2-4377-BB9D-D7A44AD7FD1C}">
      <dgm:prSet phldrT="[Text]"/>
      <dgm:spPr/>
      <dgm:t>
        <a:bodyPr/>
        <a:lstStyle/>
        <a:p>
          <a:r>
            <a:rPr lang="cs-CZ" dirty="0"/>
            <a:t>hierarchické</a:t>
          </a:r>
        </a:p>
      </dgm:t>
    </dgm:pt>
    <dgm:pt modelId="{A6659015-7A8A-4B2F-97B8-34291588EA20}" type="parTrans" cxnId="{FA3D23B2-20D9-4F44-8C7F-BEC35590BF46}">
      <dgm:prSet/>
      <dgm:spPr/>
      <dgm:t>
        <a:bodyPr/>
        <a:lstStyle/>
        <a:p>
          <a:endParaRPr lang="cs-CZ"/>
        </a:p>
      </dgm:t>
    </dgm:pt>
    <dgm:pt modelId="{71F45643-BC51-45C5-9EA5-D5CBF1D15DA5}" type="sibTrans" cxnId="{FA3D23B2-20D9-4F44-8C7F-BEC35590BF46}">
      <dgm:prSet/>
      <dgm:spPr/>
      <dgm:t>
        <a:bodyPr/>
        <a:lstStyle/>
        <a:p>
          <a:endParaRPr lang="cs-CZ"/>
        </a:p>
      </dgm:t>
    </dgm:pt>
    <dgm:pt modelId="{F08B75A9-BA96-49DD-BAA3-7159E88AD506}">
      <dgm:prSet phldrT="[Text]"/>
      <dgm:spPr>
        <a:solidFill>
          <a:schemeClr val="accent6"/>
        </a:solidFill>
      </dgm:spPr>
      <dgm:t>
        <a:bodyPr/>
        <a:lstStyle/>
        <a:p>
          <a:r>
            <a:rPr lang="cs-CZ" dirty="0" err="1"/>
            <a:t>divisivní</a:t>
          </a:r>
          <a:r>
            <a:rPr lang="en-US" dirty="0"/>
            <a:t> (TWINSPAN)</a:t>
          </a:r>
          <a:endParaRPr lang="cs-CZ" dirty="0"/>
        </a:p>
      </dgm:t>
    </dgm:pt>
    <dgm:pt modelId="{5E3C7093-C29A-46AC-A65F-5657EA43D642}" type="parTrans" cxnId="{3C4B3C2E-9BD9-4B8B-A7FF-A1B0CD4F0CCD}">
      <dgm:prSet/>
      <dgm:spPr/>
      <dgm:t>
        <a:bodyPr/>
        <a:lstStyle/>
        <a:p>
          <a:endParaRPr lang="cs-CZ"/>
        </a:p>
      </dgm:t>
    </dgm:pt>
    <dgm:pt modelId="{6648EC2D-7C75-4EBE-BC2B-BE01F701C9EF}" type="sibTrans" cxnId="{3C4B3C2E-9BD9-4B8B-A7FF-A1B0CD4F0CCD}">
      <dgm:prSet/>
      <dgm:spPr/>
      <dgm:t>
        <a:bodyPr/>
        <a:lstStyle/>
        <a:p>
          <a:endParaRPr lang="cs-CZ"/>
        </a:p>
      </dgm:t>
    </dgm:pt>
    <dgm:pt modelId="{6069661B-7486-48E0-9FF4-D6E1973E5B84}">
      <dgm:prSet phldrT="[Text]"/>
      <dgm:spPr/>
      <dgm:t>
        <a:bodyPr/>
        <a:lstStyle/>
        <a:p>
          <a:r>
            <a:rPr lang="cs-CZ" dirty="0" err="1"/>
            <a:t>aglomerativní</a:t>
          </a:r>
          <a:endParaRPr lang="cs-CZ" dirty="0"/>
        </a:p>
        <a:p>
          <a:r>
            <a:rPr lang="cs-CZ" dirty="0"/>
            <a:t>(klasická </a:t>
          </a:r>
          <a:r>
            <a:rPr lang="cs-CZ" i="1" dirty="0"/>
            <a:t>cluster </a:t>
          </a:r>
          <a:r>
            <a:rPr lang="cs-CZ" i="1" dirty="0" err="1"/>
            <a:t>analysis</a:t>
          </a:r>
          <a:r>
            <a:rPr lang="cs-CZ" i="0" dirty="0"/>
            <a:t>)</a:t>
          </a:r>
          <a:endParaRPr lang="cs-CZ" dirty="0"/>
        </a:p>
      </dgm:t>
    </dgm:pt>
    <dgm:pt modelId="{4E0A5495-41C8-4EC2-903C-60D22D195DBC}" type="parTrans" cxnId="{EF7B3180-52AA-47E8-B3D2-A8A1291AC02A}">
      <dgm:prSet/>
      <dgm:spPr/>
      <dgm:t>
        <a:bodyPr/>
        <a:lstStyle/>
        <a:p>
          <a:endParaRPr lang="cs-CZ"/>
        </a:p>
      </dgm:t>
    </dgm:pt>
    <dgm:pt modelId="{0F441029-4DEC-4DF4-9932-4A99E5A1A0DF}" type="sibTrans" cxnId="{EF7B3180-52AA-47E8-B3D2-A8A1291AC02A}">
      <dgm:prSet/>
      <dgm:spPr/>
      <dgm:t>
        <a:bodyPr/>
        <a:lstStyle/>
        <a:p>
          <a:endParaRPr lang="cs-CZ"/>
        </a:p>
      </dgm:t>
    </dgm:pt>
    <dgm:pt modelId="{6104457E-9959-4FB0-AB5E-89F3F377D9AC}">
      <dgm:prSet phldrT="[Text]"/>
      <dgm:spPr/>
      <dgm:t>
        <a:bodyPr/>
        <a:lstStyle/>
        <a:p>
          <a:r>
            <a:rPr lang="cs-CZ" dirty="0" err="1"/>
            <a:t>nehierarchické</a:t>
          </a:r>
          <a:r>
            <a:rPr lang="cs-CZ" dirty="0"/>
            <a:t> (</a:t>
          </a:r>
          <a:r>
            <a:rPr lang="cs-CZ" i="1" dirty="0"/>
            <a:t>K-</a:t>
          </a:r>
          <a:r>
            <a:rPr lang="cs-CZ" i="1" dirty="0" err="1"/>
            <a:t>means</a:t>
          </a:r>
          <a:r>
            <a:rPr lang="cs-CZ" i="1" dirty="0"/>
            <a:t> </a:t>
          </a:r>
          <a:r>
            <a:rPr lang="cs-CZ" i="1" dirty="0" err="1"/>
            <a:t>partitioning</a:t>
          </a:r>
          <a:r>
            <a:rPr lang="cs-CZ" i="1" dirty="0"/>
            <a:t>,…</a:t>
          </a:r>
          <a:r>
            <a:rPr lang="cs-CZ" dirty="0"/>
            <a:t>)</a:t>
          </a:r>
        </a:p>
      </dgm:t>
    </dgm:pt>
    <dgm:pt modelId="{072009C2-9599-4DB7-B160-741D955CAAD2}" type="sibTrans" cxnId="{591B34E4-E7CB-4675-8C73-2AE2E090954A}">
      <dgm:prSet/>
      <dgm:spPr/>
      <dgm:t>
        <a:bodyPr/>
        <a:lstStyle/>
        <a:p>
          <a:endParaRPr lang="cs-CZ"/>
        </a:p>
      </dgm:t>
    </dgm:pt>
    <dgm:pt modelId="{7D266D3F-F57E-4753-B8CE-B35E798AE5B4}" type="parTrans" cxnId="{591B34E4-E7CB-4675-8C73-2AE2E090954A}">
      <dgm:prSet/>
      <dgm:spPr/>
      <dgm:t>
        <a:bodyPr/>
        <a:lstStyle/>
        <a:p>
          <a:endParaRPr lang="cs-CZ"/>
        </a:p>
      </dgm:t>
    </dgm:pt>
    <dgm:pt modelId="{E68BD6AE-C0AF-4E14-A175-C16DB9647324}" type="pres">
      <dgm:prSet presAssocID="{02005AB1-7ABD-4D63-B29B-430D2378B680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B8BAFE93-EF5B-4747-870D-98F2A96C5DE8}" type="pres">
      <dgm:prSet presAssocID="{02005AB1-7ABD-4D63-B29B-430D2378B680}" presName="hierFlow" presStyleCnt="0"/>
      <dgm:spPr/>
    </dgm:pt>
    <dgm:pt modelId="{BEE2B9E6-E8D3-4D78-A128-69FF64FEED7F}" type="pres">
      <dgm:prSet presAssocID="{02005AB1-7ABD-4D63-B29B-430D2378B680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7CD7FE2D-8151-4DB7-AD7F-D6818BCCFD2B}" type="pres">
      <dgm:prSet presAssocID="{BD873AD7-F758-405C-8855-AAD5E73D537F}" presName="Name14" presStyleCnt="0"/>
      <dgm:spPr/>
    </dgm:pt>
    <dgm:pt modelId="{8A88D6F3-EF6C-40D8-A5B1-D7AD9CC127F2}" type="pres">
      <dgm:prSet presAssocID="{BD873AD7-F758-405C-8855-AAD5E73D537F}" presName="level1Shape" presStyleLbl="node0" presStyleIdx="0" presStyleCnt="1" custLinFactNeighborY="-6837">
        <dgm:presLayoutVars>
          <dgm:chPref val="3"/>
        </dgm:presLayoutVars>
      </dgm:prSet>
      <dgm:spPr/>
    </dgm:pt>
    <dgm:pt modelId="{21733495-521C-4DD5-9D64-F833A1D70B14}" type="pres">
      <dgm:prSet presAssocID="{BD873AD7-F758-405C-8855-AAD5E73D537F}" presName="hierChild2" presStyleCnt="0"/>
      <dgm:spPr/>
    </dgm:pt>
    <dgm:pt modelId="{C29C5365-8C5D-40B0-B9A2-FE42333C90B3}" type="pres">
      <dgm:prSet presAssocID="{7D266D3F-F57E-4753-B8CE-B35E798AE5B4}" presName="Name19" presStyleLbl="parChTrans1D2" presStyleIdx="0" presStyleCnt="2"/>
      <dgm:spPr/>
    </dgm:pt>
    <dgm:pt modelId="{F4BD1651-0CEA-463E-B3CC-EB94148643F2}" type="pres">
      <dgm:prSet presAssocID="{6104457E-9959-4FB0-AB5E-89F3F377D9AC}" presName="Name21" presStyleCnt="0"/>
      <dgm:spPr/>
    </dgm:pt>
    <dgm:pt modelId="{B5A45935-DBFA-42DF-87B8-51247C132E8A}" type="pres">
      <dgm:prSet presAssocID="{6104457E-9959-4FB0-AB5E-89F3F377D9AC}" presName="level2Shape" presStyleLbl="node2" presStyleIdx="0" presStyleCnt="2"/>
      <dgm:spPr/>
    </dgm:pt>
    <dgm:pt modelId="{F0B07FD2-CE90-4778-8321-F8B99563729A}" type="pres">
      <dgm:prSet presAssocID="{6104457E-9959-4FB0-AB5E-89F3F377D9AC}" presName="hierChild3" presStyleCnt="0"/>
      <dgm:spPr/>
    </dgm:pt>
    <dgm:pt modelId="{671E59B2-2B23-4976-B015-D08A13FDCA54}" type="pres">
      <dgm:prSet presAssocID="{A6659015-7A8A-4B2F-97B8-34291588EA20}" presName="Name19" presStyleLbl="parChTrans1D2" presStyleIdx="1" presStyleCnt="2"/>
      <dgm:spPr/>
    </dgm:pt>
    <dgm:pt modelId="{FECE549F-0CC6-4228-8CA7-BC88C6AD7855}" type="pres">
      <dgm:prSet presAssocID="{88A5CC11-20D2-4377-BB9D-D7A44AD7FD1C}" presName="Name21" presStyleCnt="0"/>
      <dgm:spPr/>
    </dgm:pt>
    <dgm:pt modelId="{BA28B05E-9BAA-49D0-9735-B3B70B44CFDE}" type="pres">
      <dgm:prSet presAssocID="{88A5CC11-20D2-4377-BB9D-D7A44AD7FD1C}" presName="level2Shape" presStyleLbl="node2" presStyleIdx="1" presStyleCnt="2"/>
      <dgm:spPr/>
    </dgm:pt>
    <dgm:pt modelId="{FAFD14C1-B6FD-444D-B8D1-2274026934FB}" type="pres">
      <dgm:prSet presAssocID="{88A5CC11-20D2-4377-BB9D-D7A44AD7FD1C}" presName="hierChild3" presStyleCnt="0"/>
      <dgm:spPr/>
    </dgm:pt>
    <dgm:pt modelId="{16B9CA24-963C-44E9-8403-62567127F87F}" type="pres">
      <dgm:prSet presAssocID="{5E3C7093-C29A-46AC-A65F-5657EA43D642}" presName="Name19" presStyleLbl="parChTrans1D3" presStyleIdx="0" presStyleCnt="2"/>
      <dgm:spPr/>
    </dgm:pt>
    <dgm:pt modelId="{F26B0BA0-C8F1-4DFC-A1BA-80BA69908B97}" type="pres">
      <dgm:prSet presAssocID="{F08B75A9-BA96-49DD-BAA3-7159E88AD506}" presName="Name21" presStyleCnt="0"/>
      <dgm:spPr/>
    </dgm:pt>
    <dgm:pt modelId="{D03BB57A-7781-4D9B-A526-AA36DDC45E8E}" type="pres">
      <dgm:prSet presAssocID="{F08B75A9-BA96-49DD-BAA3-7159E88AD506}" presName="level2Shape" presStyleLbl="node3" presStyleIdx="0" presStyleCnt="2"/>
      <dgm:spPr/>
    </dgm:pt>
    <dgm:pt modelId="{E9A0ECA9-B755-4A14-87AA-BB94162D5C8C}" type="pres">
      <dgm:prSet presAssocID="{F08B75A9-BA96-49DD-BAA3-7159E88AD506}" presName="hierChild3" presStyleCnt="0"/>
      <dgm:spPr/>
    </dgm:pt>
    <dgm:pt modelId="{8812C6D0-AA8C-463F-BB79-B44096CDEDA5}" type="pres">
      <dgm:prSet presAssocID="{4E0A5495-41C8-4EC2-903C-60D22D195DBC}" presName="Name19" presStyleLbl="parChTrans1D3" presStyleIdx="1" presStyleCnt="2"/>
      <dgm:spPr/>
    </dgm:pt>
    <dgm:pt modelId="{1298D429-713C-4224-971C-FB7D1269888F}" type="pres">
      <dgm:prSet presAssocID="{6069661B-7486-48E0-9FF4-D6E1973E5B84}" presName="Name21" presStyleCnt="0"/>
      <dgm:spPr/>
    </dgm:pt>
    <dgm:pt modelId="{7ECB9DED-35DF-4124-A063-9A813E301A58}" type="pres">
      <dgm:prSet presAssocID="{6069661B-7486-48E0-9FF4-D6E1973E5B84}" presName="level2Shape" presStyleLbl="node3" presStyleIdx="1" presStyleCnt="2"/>
      <dgm:spPr/>
    </dgm:pt>
    <dgm:pt modelId="{960B1D09-1278-49B7-A43E-04A23C4729CB}" type="pres">
      <dgm:prSet presAssocID="{6069661B-7486-48E0-9FF4-D6E1973E5B84}" presName="hierChild3" presStyleCnt="0"/>
      <dgm:spPr/>
    </dgm:pt>
    <dgm:pt modelId="{6FCBD130-89A2-4B15-A1B2-CE86AEA3E3F1}" type="pres">
      <dgm:prSet presAssocID="{02005AB1-7ABD-4D63-B29B-430D2378B680}" presName="bgShapesFlow" presStyleCnt="0"/>
      <dgm:spPr/>
    </dgm:pt>
  </dgm:ptLst>
  <dgm:cxnLst>
    <dgm:cxn modelId="{568FF301-DC6B-46DB-A04C-EFF3C60AEA33}" type="presOf" srcId="{BD873AD7-F758-405C-8855-AAD5E73D537F}" destId="{8A88D6F3-EF6C-40D8-A5B1-D7AD9CC127F2}" srcOrd="0" destOrd="0" presId="urn:microsoft.com/office/officeart/2005/8/layout/hierarchy6"/>
    <dgm:cxn modelId="{D64F540B-2F3F-4E09-B252-5C4C66D7FCEC}" type="presOf" srcId="{6104457E-9959-4FB0-AB5E-89F3F377D9AC}" destId="{B5A45935-DBFA-42DF-87B8-51247C132E8A}" srcOrd="0" destOrd="0" presId="urn:microsoft.com/office/officeart/2005/8/layout/hierarchy6"/>
    <dgm:cxn modelId="{15FE781C-7693-41FE-A517-627BF154068F}" type="presOf" srcId="{4E0A5495-41C8-4EC2-903C-60D22D195DBC}" destId="{8812C6D0-AA8C-463F-BB79-B44096CDEDA5}" srcOrd="0" destOrd="0" presId="urn:microsoft.com/office/officeart/2005/8/layout/hierarchy6"/>
    <dgm:cxn modelId="{47B2F421-D34D-4DF1-8911-ED4E5B1B7416}" type="presOf" srcId="{7D266D3F-F57E-4753-B8CE-B35E798AE5B4}" destId="{C29C5365-8C5D-40B0-B9A2-FE42333C90B3}" srcOrd="0" destOrd="0" presId="urn:microsoft.com/office/officeart/2005/8/layout/hierarchy6"/>
    <dgm:cxn modelId="{3C4B3C2E-9BD9-4B8B-A7FF-A1B0CD4F0CCD}" srcId="{88A5CC11-20D2-4377-BB9D-D7A44AD7FD1C}" destId="{F08B75A9-BA96-49DD-BAA3-7159E88AD506}" srcOrd="0" destOrd="0" parTransId="{5E3C7093-C29A-46AC-A65F-5657EA43D642}" sibTransId="{6648EC2D-7C75-4EBE-BC2B-BE01F701C9EF}"/>
    <dgm:cxn modelId="{C1BCE736-CE1F-4293-BAE3-93C69A02A4DB}" type="presOf" srcId="{88A5CC11-20D2-4377-BB9D-D7A44AD7FD1C}" destId="{BA28B05E-9BAA-49D0-9735-B3B70B44CFDE}" srcOrd="0" destOrd="0" presId="urn:microsoft.com/office/officeart/2005/8/layout/hierarchy6"/>
    <dgm:cxn modelId="{BB82F95B-C012-4803-8029-5C9018FDF72E}" type="presOf" srcId="{6069661B-7486-48E0-9FF4-D6E1973E5B84}" destId="{7ECB9DED-35DF-4124-A063-9A813E301A58}" srcOrd="0" destOrd="0" presId="urn:microsoft.com/office/officeart/2005/8/layout/hierarchy6"/>
    <dgm:cxn modelId="{AEC0F442-F289-406C-824F-07C0E2A41FB4}" type="presOf" srcId="{5E3C7093-C29A-46AC-A65F-5657EA43D642}" destId="{16B9CA24-963C-44E9-8403-62567127F87F}" srcOrd="0" destOrd="0" presId="urn:microsoft.com/office/officeart/2005/8/layout/hierarchy6"/>
    <dgm:cxn modelId="{86F82C68-C16B-4784-A9CF-E4D715FEDBD1}" type="presOf" srcId="{A6659015-7A8A-4B2F-97B8-34291588EA20}" destId="{671E59B2-2B23-4976-B015-D08A13FDCA54}" srcOrd="0" destOrd="0" presId="urn:microsoft.com/office/officeart/2005/8/layout/hierarchy6"/>
    <dgm:cxn modelId="{EF7B3180-52AA-47E8-B3D2-A8A1291AC02A}" srcId="{88A5CC11-20D2-4377-BB9D-D7A44AD7FD1C}" destId="{6069661B-7486-48E0-9FF4-D6E1973E5B84}" srcOrd="1" destOrd="0" parTransId="{4E0A5495-41C8-4EC2-903C-60D22D195DBC}" sibTransId="{0F441029-4DEC-4DF4-9932-4A99E5A1A0DF}"/>
    <dgm:cxn modelId="{BCDDAF9F-5B77-420D-B8D5-4FBC68E301EA}" type="presOf" srcId="{F08B75A9-BA96-49DD-BAA3-7159E88AD506}" destId="{D03BB57A-7781-4D9B-A526-AA36DDC45E8E}" srcOrd="0" destOrd="0" presId="urn:microsoft.com/office/officeart/2005/8/layout/hierarchy6"/>
    <dgm:cxn modelId="{08DA0FA0-D9C9-46F9-94AC-9B5F3761DF30}" srcId="{02005AB1-7ABD-4D63-B29B-430D2378B680}" destId="{BD873AD7-F758-405C-8855-AAD5E73D537F}" srcOrd="0" destOrd="0" parTransId="{B009D1E2-9F50-45A4-97CC-FC0DC5C49988}" sibTransId="{3551B10E-CCBB-4C8E-9F3E-845BBB84D765}"/>
    <dgm:cxn modelId="{FA3D23B2-20D9-4F44-8C7F-BEC35590BF46}" srcId="{BD873AD7-F758-405C-8855-AAD5E73D537F}" destId="{88A5CC11-20D2-4377-BB9D-D7A44AD7FD1C}" srcOrd="1" destOrd="0" parTransId="{A6659015-7A8A-4B2F-97B8-34291588EA20}" sibTransId="{71F45643-BC51-45C5-9EA5-D5CBF1D15DA5}"/>
    <dgm:cxn modelId="{E444CECE-21E3-48D1-ABA7-5DAE07DF65CA}" type="presOf" srcId="{02005AB1-7ABD-4D63-B29B-430D2378B680}" destId="{E68BD6AE-C0AF-4E14-A175-C16DB9647324}" srcOrd="0" destOrd="0" presId="urn:microsoft.com/office/officeart/2005/8/layout/hierarchy6"/>
    <dgm:cxn modelId="{591B34E4-E7CB-4675-8C73-2AE2E090954A}" srcId="{BD873AD7-F758-405C-8855-AAD5E73D537F}" destId="{6104457E-9959-4FB0-AB5E-89F3F377D9AC}" srcOrd="0" destOrd="0" parTransId="{7D266D3F-F57E-4753-B8CE-B35E798AE5B4}" sibTransId="{072009C2-9599-4DB7-B160-741D955CAAD2}"/>
    <dgm:cxn modelId="{115E7B62-6CF3-48F1-AA29-7F9670C70C2F}" type="presParOf" srcId="{E68BD6AE-C0AF-4E14-A175-C16DB9647324}" destId="{B8BAFE93-EF5B-4747-870D-98F2A96C5DE8}" srcOrd="0" destOrd="0" presId="urn:microsoft.com/office/officeart/2005/8/layout/hierarchy6"/>
    <dgm:cxn modelId="{3F738483-7759-4E43-9D86-35CF1868074C}" type="presParOf" srcId="{B8BAFE93-EF5B-4747-870D-98F2A96C5DE8}" destId="{BEE2B9E6-E8D3-4D78-A128-69FF64FEED7F}" srcOrd="0" destOrd="0" presId="urn:microsoft.com/office/officeart/2005/8/layout/hierarchy6"/>
    <dgm:cxn modelId="{B19BAE07-23F3-424F-BA69-AE0EBA03F5BB}" type="presParOf" srcId="{BEE2B9E6-E8D3-4D78-A128-69FF64FEED7F}" destId="{7CD7FE2D-8151-4DB7-AD7F-D6818BCCFD2B}" srcOrd="0" destOrd="0" presId="urn:microsoft.com/office/officeart/2005/8/layout/hierarchy6"/>
    <dgm:cxn modelId="{ED7CE6DC-7876-4B97-8D58-45AD67C1799D}" type="presParOf" srcId="{7CD7FE2D-8151-4DB7-AD7F-D6818BCCFD2B}" destId="{8A88D6F3-EF6C-40D8-A5B1-D7AD9CC127F2}" srcOrd="0" destOrd="0" presId="urn:microsoft.com/office/officeart/2005/8/layout/hierarchy6"/>
    <dgm:cxn modelId="{41173DD3-2C6E-4549-A179-F75F3EC48FDB}" type="presParOf" srcId="{7CD7FE2D-8151-4DB7-AD7F-D6818BCCFD2B}" destId="{21733495-521C-4DD5-9D64-F833A1D70B14}" srcOrd="1" destOrd="0" presId="urn:microsoft.com/office/officeart/2005/8/layout/hierarchy6"/>
    <dgm:cxn modelId="{2FE7288A-E1E9-4F91-8DA9-114AA5740D18}" type="presParOf" srcId="{21733495-521C-4DD5-9D64-F833A1D70B14}" destId="{C29C5365-8C5D-40B0-B9A2-FE42333C90B3}" srcOrd="0" destOrd="0" presId="urn:microsoft.com/office/officeart/2005/8/layout/hierarchy6"/>
    <dgm:cxn modelId="{F1116566-BEEC-42B9-BE77-9CBA402D2E7F}" type="presParOf" srcId="{21733495-521C-4DD5-9D64-F833A1D70B14}" destId="{F4BD1651-0CEA-463E-B3CC-EB94148643F2}" srcOrd="1" destOrd="0" presId="urn:microsoft.com/office/officeart/2005/8/layout/hierarchy6"/>
    <dgm:cxn modelId="{D2F904A7-5BFC-4B6E-BDCB-D43395F332A3}" type="presParOf" srcId="{F4BD1651-0CEA-463E-B3CC-EB94148643F2}" destId="{B5A45935-DBFA-42DF-87B8-51247C132E8A}" srcOrd="0" destOrd="0" presId="urn:microsoft.com/office/officeart/2005/8/layout/hierarchy6"/>
    <dgm:cxn modelId="{E9C658FB-31D8-46EC-9046-2D19786DAC21}" type="presParOf" srcId="{F4BD1651-0CEA-463E-B3CC-EB94148643F2}" destId="{F0B07FD2-CE90-4778-8321-F8B99563729A}" srcOrd="1" destOrd="0" presId="urn:microsoft.com/office/officeart/2005/8/layout/hierarchy6"/>
    <dgm:cxn modelId="{DAD6118F-0343-453B-BA03-D7EBF59D8B2A}" type="presParOf" srcId="{21733495-521C-4DD5-9D64-F833A1D70B14}" destId="{671E59B2-2B23-4976-B015-D08A13FDCA54}" srcOrd="2" destOrd="0" presId="urn:microsoft.com/office/officeart/2005/8/layout/hierarchy6"/>
    <dgm:cxn modelId="{F2DB62B0-89E8-4165-9CDD-FC5CAFDE383C}" type="presParOf" srcId="{21733495-521C-4DD5-9D64-F833A1D70B14}" destId="{FECE549F-0CC6-4228-8CA7-BC88C6AD7855}" srcOrd="3" destOrd="0" presId="urn:microsoft.com/office/officeart/2005/8/layout/hierarchy6"/>
    <dgm:cxn modelId="{B21C0986-A50A-49E1-831F-6369E4FBE606}" type="presParOf" srcId="{FECE549F-0CC6-4228-8CA7-BC88C6AD7855}" destId="{BA28B05E-9BAA-49D0-9735-B3B70B44CFDE}" srcOrd="0" destOrd="0" presId="urn:microsoft.com/office/officeart/2005/8/layout/hierarchy6"/>
    <dgm:cxn modelId="{54A2D674-5C61-4F78-87C1-C7B9094BA4C1}" type="presParOf" srcId="{FECE549F-0CC6-4228-8CA7-BC88C6AD7855}" destId="{FAFD14C1-B6FD-444D-B8D1-2274026934FB}" srcOrd="1" destOrd="0" presId="urn:microsoft.com/office/officeart/2005/8/layout/hierarchy6"/>
    <dgm:cxn modelId="{9BBE787F-0B12-4606-B8D0-E95B2815F7DF}" type="presParOf" srcId="{FAFD14C1-B6FD-444D-B8D1-2274026934FB}" destId="{16B9CA24-963C-44E9-8403-62567127F87F}" srcOrd="0" destOrd="0" presId="urn:microsoft.com/office/officeart/2005/8/layout/hierarchy6"/>
    <dgm:cxn modelId="{8AD55091-872E-4114-9B51-F55D69D2E1FE}" type="presParOf" srcId="{FAFD14C1-B6FD-444D-B8D1-2274026934FB}" destId="{F26B0BA0-C8F1-4DFC-A1BA-80BA69908B97}" srcOrd="1" destOrd="0" presId="urn:microsoft.com/office/officeart/2005/8/layout/hierarchy6"/>
    <dgm:cxn modelId="{8973FF97-1156-41BC-A42D-69A37F003D69}" type="presParOf" srcId="{F26B0BA0-C8F1-4DFC-A1BA-80BA69908B97}" destId="{D03BB57A-7781-4D9B-A526-AA36DDC45E8E}" srcOrd="0" destOrd="0" presId="urn:microsoft.com/office/officeart/2005/8/layout/hierarchy6"/>
    <dgm:cxn modelId="{5DB799E4-4701-4D63-B924-7651DF2F60D9}" type="presParOf" srcId="{F26B0BA0-C8F1-4DFC-A1BA-80BA69908B97}" destId="{E9A0ECA9-B755-4A14-87AA-BB94162D5C8C}" srcOrd="1" destOrd="0" presId="urn:microsoft.com/office/officeart/2005/8/layout/hierarchy6"/>
    <dgm:cxn modelId="{87DE9BE1-EE64-4595-BB1A-210650DAAA46}" type="presParOf" srcId="{FAFD14C1-B6FD-444D-B8D1-2274026934FB}" destId="{8812C6D0-AA8C-463F-BB79-B44096CDEDA5}" srcOrd="2" destOrd="0" presId="urn:microsoft.com/office/officeart/2005/8/layout/hierarchy6"/>
    <dgm:cxn modelId="{7CCE474A-E836-4F95-9D23-48CDB3B8F023}" type="presParOf" srcId="{FAFD14C1-B6FD-444D-B8D1-2274026934FB}" destId="{1298D429-713C-4224-971C-FB7D1269888F}" srcOrd="3" destOrd="0" presId="urn:microsoft.com/office/officeart/2005/8/layout/hierarchy6"/>
    <dgm:cxn modelId="{2272F35B-B260-4CE8-9E42-6E7A3837CC89}" type="presParOf" srcId="{1298D429-713C-4224-971C-FB7D1269888F}" destId="{7ECB9DED-35DF-4124-A063-9A813E301A58}" srcOrd="0" destOrd="0" presId="urn:microsoft.com/office/officeart/2005/8/layout/hierarchy6"/>
    <dgm:cxn modelId="{5167730D-592B-40F9-8F06-1CB88F070984}" type="presParOf" srcId="{1298D429-713C-4224-971C-FB7D1269888F}" destId="{960B1D09-1278-49B7-A43E-04A23C4729CB}" srcOrd="1" destOrd="0" presId="urn:microsoft.com/office/officeart/2005/8/layout/hierarchy6"/>
    <dgm:cxn modelId="{2328246F-6E6E-4F0C-A8A5-9485B4687FBF}" type="presParOf" srcId="{E68BD6AE-C0AF-4E14-A175-C16DB9647324}" destId="{6FCBD130-89A2-4B15-A1B2-CE86AEA3E3F1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88D6F3-EF6C-40D8-A5B1-D7AD9CC127F2}">
      <dsp:nvSpPr>
        <dsp:cNvPr id="0" name=""/>
        <dsp:cNvSpPr/>
      </dsp:nvSpPr>
      <dsp:spPr>
        <a:xfrm>
          <a:off x="1371692" y="0"/>
          <a:ext cx="1654074" cy="11027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klasifikační metody</a:t>
          </a:r>
        </a:p>
      </dsp:txBody>
      <dsp:txXfrm>
        <a:off x="1403989" y="32297"/>
        <a:ext cx="1589480" cy="1038122"/>
      </dsp:txXfrm>
    </dsp:sp>
    <dsp:sp modelId="{C29C5365-8C5D-40B0-B9A2-FE42333C90B3}">
      <dsp:nvSpPr>
        <dsp:cNvPr id="0" name=""/>
        <dsp:cNvSpPr/>
      </dsp:nvSpPr>
      <dsp:spPr>
        <a:xfrm>
          <a:off x="1123581" y="1102716"/>
          <a:ext cx="1075148" cy="444464"/>
        </a:xfrm>
        <a:custGeom>
          <a:avLst/>
          <a:gdLst/>
          <a:ahLst/>
          <a:cxnLst/>
          <a:rect l="0" t="0" r="0" b="0"/>
          <a:pathLst>
            <a:path>
              <a:moveTo>
                <a:pt x="1075148" y="0"/>
              </a:moveTo>
              <a:lnTo>
                <a:pt x="1075148" y="222232"/>
              </a:lnTo>
              <a:lnTo>
                <a:pt x="0" y="222232"/>
              </a:lnTo>
              <a:lnTo>
                <a:pt x="0" y="44446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A45935-DBFA-42DF-87B8-51247C132E8A}">
      <dsp:nvSpPr>
        <dsp:cNvPr id="0" name=""/>
        <dsp:cNvSpPr/>
      </dsp:nvSpPr>
      <dsp:spPr>
        <a:xfrm>
          <a:off x="296544" y="1547180"/>
          <a:ext cx="1654074" cy="11027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 err="1"/>
            <a:t>nehierarchické</a:t>
          </a:r>
          <a:r>
            <a:rPr lang="cs-CZ" sz="1800" kern="1200" dirty="0"/>
            <a:t> (</a:t>
          </a:r>
          <a:r>
            <a:rPr lang="cs-CZ" sz="1800" i="1" kern="1200" dirty="0"/>
            <a:t>K-</a:t>
          </a:r>
          <a:r>
            <a:rPr lang="cs-CZ" sz="1800" i="1" kern="1200" dirty="0" err="1"/>
            <a:t>means</a:t>
          </a:r>
          <a:r>
            <a:rPr lang="cs-CZ" sz="1800" i="1" kern="1200" dirty="0"/>
            <a:t> </a:t>
          </a:r>
          <a:r>
            <a:rPr lang="cs-CZ" sz="1800" i="1" kern="1200" dirty="0" err="1"/>
            <a:t>clustering</a:t>
          </a:r>
          <a:r>
            <a:rPr lang="cs-CZ" sz="1800" kern="1200" dirty="0"/>
            <a:t>)</a:t>
          </a:r>
        </a:p>
      </dsp:txBody>
      <dsp:txXfrm>
        <a:off x="328841" y="1579477"/>
        <a:ext cx="1589480" cy="1038122"/>
      </dsp:txXfrm>
    </dsp:sp>
    <dsp:sp modelId="{671E59B2-2B23-4976-B015-D08A13FDCA54}">
      <dsp:nvSpPr>
        <dsp:cNvPr id="0" name=""/>
        <dsp:cNvSpPr/>
      </dsp:nvSpPr>
      <dsp:spPr>
        <a:xfrm>
          <a:off x="2198729" y="1102716"/>
          <a:ext cx="1075148" cy="4444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2232"/>
              </a:lnTo>
              <a:lnTo>
                <a:pt x="1075148" y="222232"/>
              </a:lnTo>
              <a:lnTo>
                <a:pt x="1075148" y="44446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28B05E-9BAA-49D0-9735-B3B70B44CFDE}">
      <dsp:nvSpPr>
        <dsp:cNvPr id="0" name=""/>
        <dsp:cNvSpPr/>
      </dsp:nvSpPr>
      <dsp:spPr>
        <a:xfrm>
          <a:off x="2446840" y="1547180"/>
          <a:ext cx="1654074" cy="11027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hierarchické</a:t>
          </a:r>
        </a:p>
      </dsp:txBody>
      <dsp:txXfrm>
        <a:off x="2479137" y="1579477"/>
        <a:ext cx="1589480" cy="1038122"/>
      </dsp:txXfrm>
    </dsp:sp>
    <dsp:sp modelId="{16B9CA24-963C-44E9-8403-62567127F87F}">
      <dsp:nvSpPr>
        <dsp:cNvPr id="0" name=""/>
        <dsp:cNvSpPr/>
      </dsp:nvSpPr>
      <dsp:spPr>
        <a:xfrm>
          <a:off x="2198729" y="2649897"/>
          <a:ext cx="1075148" cy="441086"/>
        </a:xfrm>
        <a:custGeom>
          <a:avLst/>
          <a:gdLst/>
          <a:ahLst/>
          <a:cxnLst/>
          <a:rect l="0" t="0" r="0" b="0"/>
          <a:pathLst>
            <a:path>
              <a:moveTo>
                <a:pt x="1075148" y="0"/>
              </a:moveTo>
              <a:lnTo>
                <a:pt x="1075148" y="220543"/>
              </a:lnTo>
              <a:lnTo>
                <a:pt x="0" y="220543"/>
              </a:lnTo>
              <a:lnTo>
                <a:pt x="0" y="4410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3BB57A-7781-4D9B-A526-AA36DDC45E8E}">
      <dsp:nvSpPr>
        <dsp:cNvPr id="0" name=""/>
        <dsp:cNvSpPr/>
      </dsp:nvSpPr>
      <dsp:spPr>
        <a:xfrm>
          <a:off x="1371692" y="3090983"/>
          <a:ext cx="1654074" cy="11027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 err="1"/>
            <a:t>divisivní</a:t>
          </a:r>
          <a:r>
            <a:rPr lang="en-US" sz="1800" kern="1200" dirty="0"/>
            <a:t> (TWINSPAN)</a:t>
          </a:r>
          <a:endParaRPr lang="cs-CZ" sz="1800" kern="1200" dirty="0"/>
        </a:p>
      </dsp:txBody>
      <dsp:txXfrm>
        <a:off x="1403989" y="3123280"/>
        <a:ext cx="1589480" cy="1038122"/>
      </dsp:txXfrm>
    </dsp:sp>
    <dsp:sp modelId="{8812C6D0-AA8C-463F-BB79-B44096CDEDA5}">
      <dsp:nvSpPr>
        <dsp:cNvPr id="0" name=""/>
        <dsp:cNvSpPr/>
      </dsp:nvSpPr>
      <dsp:spPr>
        <a:xfrm>
          <a:off x="3273878" y="2649897"/>
          <a:ext cx="1075148" cy="4410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0543"/>
              </a:lnTo>
              <a:lnTo>
                <a:pt x="1075148" y="220543"/>
              </a:lnTo>
              <a:lnTo>
                <a:pt x="1075148" y="4410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CB9DED-35DF-4124-A063-9A813E301A58}">
      <dsp:nvSpPr>
        <dsp:cNvPr id="0" name=""/>
        <dsp:cNvSpPr/>
      </dsp:nvSpPr>
      <dsp:spPr>
        <a:xfrm>
          <a:off x="3521989" y="3090983"/>
          <a:ext cx="1654074" cy="11027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 err="1"/>
            <a:t>aglomerativní</a:t>
          </a:r>
          <a:endParaRPr lang="cs-CZ" sz="180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(klasická </a:t>
          </a:r>
          <a:r>
            <a:rPr lang="cs-CZ" sz="1800" i="1" kern="1200" dirty="0"/>
            <a:t>cluster </a:t>
          </a:r>
          <a:r>
            <a:rPr lang="cs-CZ" sz="1800" i="1" kern="1200" dirty="0" err="1"/>
            <a:t>analysis</a:t>
          </a:r>
          <a:r>
            <a:rPr lang="cs-CZ" sz="1800" i="0" kern="1200" dirty="0"/>
            <a:t>)</a:t>
          </a:r>
          <a:endParaRPr lang="cs-CZ" sz="1800" kern="1200" dirty="0"/>
        </a:p>
      </dsp:txBody>
      <dsp:txXfrm>
        <a:off x="3554286" y="3123280"/>
        <a:ext cx="1589480" cy="103812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88D6F3-EF6C-40D8-A5B1-D7AD9CC127F2}">
      <dsp:nvSpPr>
        <dsp:cNvPr id="0" name=""/>
        <dsp:cNvSpPr/>
      </dsp:nvSpPr>
      <dsp:spPr>
        <a:xfrm>
          <a:off x="1371692" y="0"/>
          <a:ext cx="1654074" cy="11027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klasifikační metody</a:t>
          </a:r>
        </a:p>
      </dsp:txBody>
      <dsp:txXfrm>
        <a:off x="1403989" y="32297"/>
        <a:ext cx="1589480" cy="1038122"/>
      </dsp:txXfrm>
    </dsp:sp>
    <dsp:sp modelId="{C29C5365-8C5D-40B0-B9A2-FE42333C90B3}">
      <dsp:nvSpPr>
        <dsp:cNvPr id="0" name=""/>
        <dsp:cNvSpPr/>
      </dsp:nvSpPr>
      <dsp:spPr>
        <a:xfrm>
          <a:off x="1123581" y="1102716"/>
          <a:ext cx="1075148" cy="444464"/>
        </a:xfrm>
        <a:custGeom>
          <a:avLst/>
          <a:gdLst/>
          <a:ahLst/>
          <a:cxnLst/>
          <a:rect l="0" t="0" r="0" b="0"/>
          <a:pathLst>
            <a:path>
              <a:moveTo>
                <a:pt x="1075148" y="0"/>
              </a:moveTo>
              <a:lnTo>
                <a:pt x="1075148" y="222232"/>
              </a:lnTo>
              <a:lnTo>
                <a:pt x="0" y="222232"/>
              </a:lnTo>
              <a:lnTo>
                <a:pt x="0" y="44446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A45935-DBFA-42DF-87B8-51247C132E8A}">
      <dsp:nvSpPr>
        <dsp:cNvPr id="0" name=""/>
        <dsp:cNvSpPr/>
      </dsp:nvSpPr>
      <dsp:spPr>
        <a:xfrm>
          <a:off x="296544" y="1547180"/>
          <a:ext cx="1654074" cy="1102716"/>
        </a:xfrm>
        <a:prstGeom prst="roundRect">
          <a:avLst>
            <a:gd name="adj" fmla="val 10000"/>
          </a:avLst>
        </a:prstGeom>
        <a:solidFill>
          <a:schemeClr val="accent6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 err="1"/>
            <a:t>nehierarchické</a:t>
          </a:r>
          <a:r>
            <a:rPr lang="cs-CZ" sz="1800" kern="1200" dirty="0"/>
            <a:t> (</a:t>
          </a:r>
          <a:r>
            <a:rPr lang="cs-CZ" sz="1800" i="1" kern="1200" dirty="0"/>
            <a:t>K-</a:t>
          </a:r>
          <a:r>
            <a:rPr lang="cs-CZ" sz="1800" i="1" kern="1200" dirty="0" err="1"/>
            <a:t>means</a:t>
          </a:r>
          <a:r>
            <a:rPr lang="cs-CZ" sz="1800" i="1" kern="1200" dirty="0"/>
            <a:t> </a:t>
          </a:r>
          <a:r>
            <a:rPr lang="cs-CZ" sz="1800" i="1" kern="1200" dirty="0" err="1"/>
            <a:t>partitioning</a:t>
          </a:r>
          <a:r>
            <a:rPr lang="en-US" sz="1800" i="1" kern="1200" dirty="0"/>
            <a:t>,…</a:t>
          </a:r>
          <a:r>
            <a:rPr lang="cs-CZ" sz="1800" kern="1200" dirty="0"/>
            <a:t>)</a:t>
          </a:r>
        </a:p>
      </dsp:txBody>
      <dsp:txXfrm>
        <a:off x="328841" y="1579477"/>
        <a:ext cx="1589480" cy="1038122"/>
      </dsp:txXfrm>
    </dsp:sp>
    <dsp:sp modelId="{671E59B2-2B23-4976-B015-D08A13FDCA54}">
      <dsp:nvSpPr>
        <dsp:cNvPr id="0" name=""/>
        <dsp:cNvSpPr/>
      </dsp:nvSpPr>
      <dsp:spPr>
        <a:xfrm>
          <a:off x="2198729" y="1102716"/>
          <a:ext cx="1075148" cy="4444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2232"/>
              </a:lnTo>
              <a:lnTo>
                <a:pt x="1075148" y="222232"/>
              </a:lnTo>
              <a:lnTo>
                <a:pt x="1075148" y="44446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28B05E-9BAA-49D0-9735-B3B70B44CFDE}">
      <dsp:nvSpPr>
        <dsp:cNvPr id="0" name=""/>
        <dsp:cNvSpPr/>
      </dsp:nvSpPr>
      <dsp:spPr>
        <a:xfrm>
          <a:off x="2446840" y="1547180"/>
          <a:ext cx="1654074" cy="11027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hierarchické</a:t>
          </a:r>
        </a:p>
      </dsp:txBody>
      <dsp:txXfrm>
        <a:off x="2479137" y="1579477"/>
        <a:ext cx="1589480" cy="1038122"/>
      </dsp:txXfrm>
    </dsp:sp>
    <dsp:sp modelId="{16B9CA24-963C-44E9-8403-62567127F87F}">
      <dsp:nvSpPr>
        <dsp:cNvPr id="0" name=""/>
        <dsp:cNvSpPr/>
      </dsp:nvSpPr>
      <dsp:spPr>
        <a:xfrm>
          <a:off x="2198729" y="2649897"/>
          <a:ext cx="1075148" cy="441086"/>
        </a:xfrm>
        <a:custGeom>
          <a:avLst/>
          <a:gdLst/>
          <a:ahLst/>
          <a:cxnLst/>
          <a:rect l="0" t="0" r="0" b="0"/>
          <a:pathLst>
            <a:path>
              <a:moveTo>
                <a:pt x="1075148" y="0"/>
              </a:moveTo>
              <a:lnTo>
                <a:pt x="1075148" y="220543"/>
              </a:lnTo>
              <a:lnTo>
                <a:pt x="0" y="220543"/>
              </a:lnTo>
              <a:lnTo>
                <a:pt x="0" y="4410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3BB57A-7781-4D9B-A526-AA36DDC45E8E}">
      <dsp:nvSpPr>
        <dsp:cNvPr id="0" name=""/>
        <dsp:cNvSpPr/>
      </dsp:nvSpPr>
      <dsp:spPr>
        <a:xfrm>
          <a:off x="1371692" y="3090983"/>
          <a:ext cx="1654074" cy="11027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 err="1"/>
            <a:t>divisivní</a:t>
          </a:r>
          <a:r>
            <a:rPr lang="en-US" sz="1800" kern="1200" dirty="0"/>
            <a:t> (TWINSPAN)</a:t>
          </a:r>
          <a:endParaRPr lang="cs-CZ" sz="1800" kern="1200" dirty="0"/>
        </a:p>
      </dsp:txBody>
      <dsp:txXfrm>
        <a:off x="1403989" y="3123280"/>
        <a:ext cx="1589480" cy="1038122"/>
      </dsp:txXfrm>
    </dsp:sp>
    <dsp:sp modelId="{8812C6D0-AA8C-463F-BB79-B44096CDEDA5}">
      <dsp:nvSpPr>
        <dsp:cNvPr id="0" name=""/>
        <dsp:cNvSpPr/>
      </dsp:nvSpPr>
      <dsp:spPr>
        <a:xfrm>
          <a:off x="3273878" y="2649897"/>
          <a:ext cx="1075148" cy="4410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0543"/>
              </a:lnTo>
              <a:lnTo>
                <a:pt x="1075148" y="220543"/>
              </a:lnTo>
              <a:lnTo>
                <a:pt x="1075148" y="4410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CB9DED-35DF-4124-A063-9A813E301A58}">
      <dsp:nvSpPr>
        <dsp:cNvPr id="0" name=""/>
        <dsp:cNvSpPr/>
      </dsp:nvSpPr>
      <dsp:spPr>
        <a:xfrm>
          <a:off x="3521989" y="3090983"/>
          <a:ext cx="1654074" cy="11027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 err="1"/>
            <a:t>aglomerativní</a:t>
          </a:r>
          <a:endParaRPr lang="cs-CZ" sz="180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(klasická </a:t>
          </a:r>
          <a:r>
            <a:rPr lang="cs-CZ" sz="1800" i="1" kern="1200" dirty="0"/>
            <a:t>cluster </a:t>
          </a:r>
          <a:r>
            <a:rPr lang="cs-CZ" sz="1800" i="1" kern="1200" dirty="0" err="1"/>
            <a:t>analysis</a:t>
          </a:r>
          <a:r>
            <a:rPr lang="cs-CZ" sz="1800" i="0" kern="1200" dirty="0"/>
            <a:t>)</a:t>
          </a:r>
          <a:endParaRPr lang="cs-CZ" sz="1800" kern="1200" dirty="0"/>
        </a:p>
      </dsp:txBody>
      <dsp:txXfrm>
        <a:off x="3554286" y="3123280"/>
        <a:ext cx="1589480" cy="103812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88D6F3-EF6C-40D8-A5B1-D7AD9CC127F2}">
      <dsp:nvSpPr>
        <dsp:cNvPr id="0" name=""/>
        <dsp:cNvSpPr/>
      </dsp:nvSpPr>
      <dsp:spPr>
        <a:xfrm>
          <a:off x="1371692" y="0"/>
          <a:ext cx="1654074" cy="11027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klasifikační metody</a:t>
          </a:r>
        </a:p>
      </dsp:txBody>
      <dsp:txXfrm>
        <a:off x="1403989" y="32297"/>
        <a:ext cx="1589480" cy="1038122"/>
      </dsp:txXfrm>
    </dsp:sp>
    <dsp:sp modelId="{C29C5365-8C5D-40B0-B9A2-FE42333C90B3}">
      <dsp:nvSpPr>
        <dsp:cNvPr id="0" name=""/>
        <dsp:cNvSpPr/>
      </dsp:nvSpPr>
      <dsp:spPr>
        <a:xfrm>
          <a:off x="1123581" y="1102716"/>
          <a:ext cx="1075148" cy="444464"/>
        </a:xfrm>
        <a:custGeom>
          <a:avLst/>
          <a:gdLst/>
          <a:ahLst/>
          <a:cxnLst/>
          <a:rect l="0" t="0" r="0" b="0"/>
          <a:pathLst>
            <a:path>
              <a:moveTo>
                <a:pt x="1075148" y="0"/>
              </a:moveTo>
              <a:lnTo>
                <a:pt x="1075148" y="222232"/>
              </a:lnTo>
              <a:lnTo>
                <a:pt x="0" y="222232"/>
              </a:lnTo>
              <a:lnTo>
                <a:pt x="0" y="44446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A45935-DBFA-42DF-87B8-51247C132E8A}">
      <dsp:nvSpPr>
        <dsp:cNvPr id="0" name=""/>
        <dsp:cNvSpPr/>
      </dsp:nvSpPr>
      <dsp:spPr>
        <a:xfrm>
          <a:off x="296544" y="1547180"/>
          <a:ext cx="1654074" cy="11027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 err="1"/>
            <a:t>nehierarchické</a:t>
          </a:r>
          <a:r>
            <a:rPr lang="cs-CZ" sz="1800" kern="1200" dirty="0"/>
            <a:t> (</a:t>
          </a:r>
          <a:r>
            <a:rPr lang="cs-CZ" sz="1800" i="1" kern="1200" dirty="0"/>
            <a:t>K-</a:t>
          </a:r>
          <a:r>
            <a:rPr lang="cs-CZ" sz="1800" i="1" kern="1200" dirty="0" err="1"/>
            <a:t>means</a:t>
          </a:r>
          <a:r>
            <a:rPr lang="cs-CZ" sz="1800" i="1" kern="1200" dirty="0"/>
            <a:t> </a:t>
          </a:r>
          <a:r>
            <a:rPr lang="cs-CZ" sz="1800" i="1" kern="1200" dirty="0" err="1"/>
            <a:t>partitioning</a:t>
          </a:r>
          <a:r>
            <a:rPr lang="cs-CZ" sz="1800" i="1" kern="1200" dirty="0"/>
            <a:t>,…</a:t>
          </a:r>
          <a:r>
            <a:rPr lang="cs-CZ" sz="1800" kern="1200" dirty="0"/>
            <a:t>)</a:t>
          </a:r>
        </a:p>
      </dsp:txBody>
      <dsp:txXfrm>
        <a:off x="328841" y="1579477"/>
        <a:ext cx="1589480" cy="1038122"/>
      </dsp:txXfrm>
    </dsp:sp>
    <dsp:sp modelId="{671E59B2-2B23-4976-B015-D08A13FDCA54}">
      <dsp:nvSpPr>
        <dsp:cNvPr id="0" name=""/>
        <dsp:cNvSpPr/>
      </dsp:nvSpPr>
      <dsp:spPr>
        <a:xfrm>
          <a:off x="2198729" y="1102716"/>
          <a:ext cx="1075148" cy="4444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2232"/>
              </a:lnTo>
              <a:lnTo>
                <a:pt x="1075148" y="222232"/>
              </a:lnTo>
              <a:lnTo>
                <a:pt x="1075148" y="44446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28B05E-9BAA-49D0-9735-B3B70B44CFDE}">
      <dsp:nvSpPr>
        <dsp:cNvPr id="0" name=""/>
        <dsp:cNvSpPr/>
      </dsp:nvSpPr>
      <dsp:spPr>
        <a:xfrm>
          <a:off x="2446840" y="1547180"/>
          <a:ext cx="1654074" cy="11027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hierarchické</a:t>
          </a:r>
        </a:p>
      </dsp:txBody>
      <dsp:txXfrm>
        <a:off x="2479137" y="1579477"/>
        <a:ext cx="1589480" cy="1038122"/>
      </dsp:txXfrm>
    </dsp:sp>
    <dsp:sp modelId="{16B9CA24-963C-44E9-8403-62567127F87F}">
      <dsp:nvSpPr>
        <dsp:cNvPr id="0" name=""/>
        <dsp:cNvSpPr/>
      </dsp:nvSpPr>
      <dsp:spPr>
        <a:xfrm>
          <a:off x="2198729" y="2649897"/>
          <a:ext cx="1075148" cy="441086"/>
        </a:xfrm>
        <a:custGeom>
          <a:avLst/>
          <a:gdLst/>
          <a:ahLst/>
          <a:cxnLst/>
          <a:rect l="0" t="0" r="0" b="0"/>
          <a:pathLst>
            <a:path>
              <a:moveTo>
                <a:pt x="1075148" y="0"/>
              </a:moveTo>
              <a:lnTo>
                <a:pt x="1075148" y="220543"/>
              </a:lnTo>
              <a:lnTo>
                <a:pt x="0" y="220543"/>
              </a:lnTo>
              <a:lnTo>
                <a:pt x="0" y="4410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3BB57A-7781-4D9B-A526-AA36DDC45E8E}">
      <dsp:nvSpPr>
        <dsp:cNvPr id="0" name=""/>
        <dsp:cNvSpPr/>
      </dsp:nvSpPr>
      <dsp:spPr>
        <a:xfrm>
          <a:off x="1371692" y="3090983"/>
          <a:ext cx="1654074" cy="11027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 err="1"/>
            <a:t>divisivní</a:t>
          </a:r>
          <a:r>
            <a:rPr lang="en-US" sz="1800" kern="1200" dirty="0"/>
            <a:t> (TWINSPAN)</a:t>
          </a:r>
          <a:endParaRPr lang="cs-CZ" sz="1800" kern="1200" dirty="0"/>
        </a:p>
      </dsp:txBody>
      <dsp:txXfrm>
        <a:off x="1403989" y="3123280"/>
        <a:ext cx="1589480" cy="1038122"/>
      </dsp:txXfrm>
    </dsp:sp>
    <dsp:sp modelId="{8812C6D0-AA8C-463F-BB79-B44096CDEDA5}">
      <dsp:nvSpPr>
        <dsp:cNvPr id="0" name=""/>
        <dsp:cNvSpPr/>
      </dsp:nvSpPr>
      <dsp:spPr>
        <a:xfrm>
          <a:off x="3273878" y="2649897"/>
          <a:ext cx="1075148" cy="4410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0543"/>
              </a:lnTo>
              <a:lnTo>
                <a:pt x="1075148" y="220543"/>
              </a:lnTo>
              <a:lnTo>
                <a:pt x="1075148" y="4410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CB9DED-35DF-4124-A063-9A813E301A58}">
      <dsp:nvSpPr>
        <dsp:cNvPr id="0" name=""/>
        <dsp:cNvSpPr/>
      </dsp:nvSpPr>
      <dsp:spPr>
        <a:xfrm>
          <a:off x="3521989" y="3090983"/>
          <a:ext cx="1654074" cy="1102716"/>
        </a:xfrm>
        <a:prstGeom prst="roundRect">
          <a:avLst>
            <a:gd name="adj" fmla="val 10000"/>
          </a:avLst>
        </a:prstGeom>
        <a:solidFill>
          <a:schemeClr val="accent6">
            <a:alpha val="5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 err="1"/>
            <a:t>aglomerativní</a:t>
          </a:r>
          <a:endParaRPr lang="cs-CZ" sz="180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(klasická </a:t>
          </a:r>
          <a:r>
            <a:rPr lang="cs-CZ" sz="1800" i="1" kern="1200" dirty="0"/>
            <a:t>cluster </a:t>
          </a:r>
          <a:r>
            <a:rPr lang="cs-CZ" sz="1800" i="1" kern="1200" dirty="0" err="1"/>
            <a:t>analysis</a:t>
          </a:r>
          <a:r>
            <a:rPr lang="cs-CZ" sz="1800" i="0" kern="1200" dirty="0"/>
            <a:t>)</a:t>
          </a:r>
          <a:endParaRPr lang="cs-CZ" sz="1800" kern="1200" dirty="0"/>
        </a:p>
      </dsp:txBody>
      <dsp:txXfrm>
        <a:off x="3554286" y="3123280"/>
        <a:ext cx="1589480" cy="103812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167EFB-B013-49FA-AE77-90A9D991EA71}">
      <dsp:nvSpPr>
        <dsp:cNvPr id="0" name=""/>
        <dsp:cNvSpPr/>
      </dsp:nvSpPr>
      <dsp:spPr>
        <a:xfrm>
          <a:off x="0" y="103187"/>
          <a:ext cx="7467600" cy="4667249"/>
        </a:xfrm>
        <a:prstGeom prst="swooshArrow">
          <a:avLst>
            <a:gd name="adj1" fmla="val 25000"/>
            <a:gd name="adj2" fmla="val 25000"/>
          </a:avLst>
        </a:prstGeom>
        <a:solidFill>
          <a:schemeClr val="tx2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CC0110-3F1A-4744-AB94-9B8A84D119BF}">
      <dsp:nvSpPr>
        <dsp:cNvPr id="0" name=""/>
        <dsp:cNvSpPr/>
      </dsp:nvSpPr>
      <dsp:spPr>
        <a:xfrm>
          <a:off x="735558" y="3573754"/>
          <a:ext cx="171754" cy="171754"/>
        </a:xfrm>
        <a:prstGeom prst="ellipse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B877AF-2E22-4F43-BF08-49BB3E163CA4}">
      <dsp:nvSpPr>
        <dsp:cNvPr id="0" name=""/>
        <dsp:cNvSpPr/>
      </dsp:nvSpPr>
      <dsp:spPr>
        <a:xfrm>
          <a:off x="730420" y="3845019"/>
          <a:ext cx="1880744" cy="8318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009" tIns="0" rIns="0" bIns="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sběr dat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200" kern="1200" dirty="0"/>
            <a:t>volba důležitostní hodnoty (pokryvnost, početnost)</a:t>
          </a:r>
        </a:p>
      </dsp:txBody>
      <dsp:txXfrm>
        <a:off x="730420" y="3845019"/>
        <a:ext cx="1880744" cy="831893"/>
      </dsp:txXfrm>
    </dsp:sp>
    <dsp:sp modelId="{D30EB18F-1122-4407-ABC8-19361E20A338}">
      <dsp:nvSpPr>
        <dsp:cNvPr id="0" name=""/>
        <dsp:cNvSpPr/>
      </dsp:nvSpPr>
      <dsp:spPr>
        <a:xfrm>
          <a:off x="1949043" y="2488152"/>
          <a:ext cx="298704" cy="298704"/>
        </a:xfrm>
        <a:prstGeom prst="ellipse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32F3AF-A6C9-4188-881A-08B800C560F4}">
      <dsp:nvSpPr>
        <dsp:cNvPr id="0" name=""/>
        <dsp:cNvSpPr/>
      </dsp:nvSpPr>
      <dsp:spPr>
        <a:xfrm>
          <a:off x="2170579" y="2620888"/>
          <a:ext cx="1568196" cy="21329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277" tIns="0" rIns="0" bIns="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primární data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200" kern="1200" dirty="0"/>
            <a:t>transformace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200" kern="1200" dirty="0" err="1"/>
            <a:t>strandardizace</a:t>
          </a:r>
          <a:endParaRPr lang="cs-CZ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200" kern="1200" dirty="0"/>
            <a:t>míra nepodobnosti (Euklidovská, </a:t>
          </a:r>
          <a:r>
            <a:rPr lang="cs-CZ" sz="1200" kern="1200" dirty="0" err="1"/>
            <a:t>Bray</a:t>
          </a:r>
          <a:r>
            <a:rPr lang="cs-CZ" sz="1200" kern="1200" dirty="0"/>
            <a:t>-</a:t>
          </a:r>
          <a:r>
            <a:rPr lang="cs-CZ" sz="1200" kern="1200" dirty="0" err="1"/>
            <a:t>Curtis</a:t>
          </a:r>
          <a:r>
            <a:rPr lang="cs-CZ" sz="1200" kern="1200" dirty="0"/>
            <a:t> atd.)</a:t>
          </a:r>
        </a:p>
      </dsp:txBody>
      <dsp:txXfrm>
        <a:off x="2170579" y="2620888"/>
        <a:ext cx="1568196" cy="2132933"/>
      </dsp:txXfrm>
    </dsp:sp>
    <dsp:sp modelId="{89362569-E1B9-4462-810F-68CFCEC5F2C7}">
      <dsp:nvSpPr>
        <dsp:cNvPr id="0" name=""/>
        <dsp:cNvSpPr/>
      </dsp:nvSpPr>
      <dsp:spPr>
        <a:xfrm>
          <a:off x="3498570" y="1688185"/>
          <a:ext cx="395782" cy="395782"/>
        </a:xfrm>
        <a:prstGeom prst="ellipse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D2127F-8C9C-401C-BF92-702527EE3DCF}">
      <dsp:nvSpPr>
        <dsp:cNvPr id="0" name=""/>
        <dsp:cNvSpPr/>
      </dsp:nvSpPr>
      <dsp:spPr>
        <a:xfrm>
          <a:off x="3774754" y="1886077"/>
          <a:ext cx="1983124" cy="28843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717" tIns="0" rIns="0" bIns="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matice nepodobností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200" kern="1200"/>
            <a:t>výběr shlukovacího </a:t>
          </a:r>
          <a:r>
            <a:rPr lang="cs-CZ" sz="1200" kern="1200" dirty="0"/>
            <a:t>algoritmu (</a:t>
          </a:r>
          <a:r>
            <a:rPr lang="cs-CZ" sz="1200" i="1" kern="1200" dirty="0"/>
            <a:t>single </a:t>
          </a:r>
          <a:r>
            <a:rPr lang="cs-CZ" sz="1200" i="1" kern="1200" dirty="0" err="1"/>
            <a:t>linkage</a:t>
          </a:r>
          <a:r>
            <a:rPr lang="cs-CZ" sz="1200" kern="1200" dirty="0"/>
            <a:t>, </a:t>
          </a:r>
          <a:r>
            <a:rPr lang="cs-CZ" sz="1200" i="1" kern="1200" dirty="0" err="1"/>
            <a:t>complete</a:t>
          </a:r>
          <a:r>
            <a:rPr lang="cs-CZ" sz="1200" i="1" kern="1200" dirty="0"/>
            <a:t> </a:t>
          </a:r>
          <a:r>
            <a:rPr lang="cs-CZ" sz="1200" i="1" kern="1200" dirty="0" err="1"/>
            <a:t>linkage</a:t>
          </a:r>
          <a:r>
            <a:rPr lang="cs-CZ" sz="1200" i="1" kern="1200" dirty="0"/>
            <a:t> </a:t>
          </a:r>
          <a:r>
            <a:rPr lang="cs-CZ" sz="1200" kern="1200" dirty="0"/>
            <a:t>atd.)</a:t>
          </a:r>
        </a:p>
      </dsp:txBody>
      <dsp:txXfrm>
        <a:off x="3774754" y="1886077"/>
        <a:ext cx="1983124" cy="2884360"/>
      </dsp:txXfrm>
    </dsp:sp>
    <dsp:sp modelId="{35DFB255-8E18-49A9-B83B-53B0E508A39D}">
      <dsp:nvSpPr>
        <dsp:cNvPr id="0" name=""/>
        <dsp:cNvSpPr/>
      </dsp:nvSpPr>
      <dsp:spPr>
        <a:xfrm>
          <a:off x="5186248" y="1158919"/>
          <a:ext cx="530199" cy="530199"/>
        </a:xfrm>
        <a:prstGeom prst="ellipse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68BABE-6B5A-430A-8775-86629CF4B7E7}">
      <dsp:nvSpPr>
        <dsp:cNvPr id="0" name=""/>
        <dsp:cNvSpPr/>
      </dsp:nvSpPr>
      <dsp:spPr>
        <a:xfrm>
          <a:off x="5451348" y="1424019"/>
          <a:ext cx="1568196" cy="33464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0942" tIns="0" rIns="0" bIns="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výsledná klasifikace</a:t>
          </a:r>
        </a:p>
      </dsp:txBody>
      <dsp:txXfrm>
        <a:off x="5451348" y="1424019"/>
        <a:ext cx="1568196" cy="334641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88D6F3-EF6C-40D8-A5B1-D7AD9CC127F2}">
      <dsp:nvSpPr>
        <dsp:cNvPr id="0" name=""/>
        <dsp:cNvSpPr/>
      </dsp:nvSpPr>
      <dsp:spPr>
        <a:xfrm>
          <a:off x="1371692" y="0"/>
          <a:ext cx="1654074" cy="11027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klasifikační metody</a:t>
          </a:r>
        </a:p>
      </dsp:txBody>
      <dsp:txXfrm>
        <a:off x="1403989" y="32297"/>
        <a:ext cx="1589480" cy="1038122"/>
      </dsp:txXfrm>
    </dsp:sp>
    <dsp:sp modelId="{C29C5365-8C5D-40B0-B9A2-FE42333C90B3}">
      <dsp:nvSpPr>
        <dsp:cNvPr id="0" name=""/>
        <dsp:cNvSpPr/>
      </dsp:nvSpPr>
      <dsp:spPr>
        <a:xfrm>
          <a:off x="1123581" y="1102716"/>
          <a:ext cx="1075148" cy="444464"/>
        </a:xfrm>
        <a:custGeom>
          <a:avLst/>
          <a:gdLst/>
          <a:ahLst/>
          <a:cxnLst/>
          <a:rect l="0" t="0" r="0" b="0"/>
          <a:pathLst>
            <a:path>
              <a:moveTo>
                <a:pt x="1075148" y="0"/>
              </a:moveTo>
              <a:lnTo>
                <a:pt x="1075148" y="222232"/>
              </a:lnTo>
              <a:lnTo>
                <a:pt x="0" y="222232"/>
              </a:lnTo>
              <a:lnTo>
                <a:pt x="0" y="44446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A45935-DBFA-42DF-87B8-51247C132E8A}">
      <dsp:nvSpPr>
        <dsp:cNvPr id="0" name=""/>
        <dsp:cNvSpPr/>
      </dsp:nvSpPr>
      <dsp:spPr>
        <a:xfrm>
          <a:off x="296544" y="1547180"/>
          <a:ext cx="1654074" cy="11027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 err="1"/>
            <a:t>nehierarchické</a:t>
          </a:r>
          <a:r>
            <a:rPr lang="cs-CZ" sz="1800" kern="1200" dirty="0"/>
            <a:t> (</a:t>
          </a:r>
          <a:r>
            <a:rPr lang="cs-CZ" sz="1800" i="1" kern="1200" dirty="0"/>
            <a:t>K-</a:t>
          </a:r>
          <a:r>
            <a:rPr lang="cs-CZ" sz="1800" i="1" kern="1200" dirty="0" err="1"/>
            <a:t>means</a:t>
          </a:r>
          <a:r>
            <a:rPr lang="cs-CZ" sz="1800" i="1" kern="1200" dirty="0"/>
            <a:t> </a:t>
          </a:r>
          <a:r>
            <a:rPr lang="cs-CZ" sz="1800" i="1" kern="1200" dirty="0" err="1"/>
            <a:t>partitioning</a:t>
          </a:r>
          <a:r>
            <a:rPr lang="cs-CZ" sz="1800" i="1" kern="1200" dirty="0"/>
            <a:t>,…</a:t>
          </a:r>
          <a:r>
            <a:rPr lang="cs-CZ" sz="1800" kern="1200" dirty="0"/>
            <a:t>)</a:t>
          </a:r>
        </a:p>
      </dsp:txBody>
      <dsp:txXfrm>
        <a:off x="328841" y="1579477"/>
        <a:ext cx="1589480" cy="1038122"/>
      </dsp:txXfrm>
    </dsp:sp>
    <dsp:sp modelId="{671E59B2-2B23-4976-B015-D08A13FDCA54}">
      <dsp:nvSpPr>
        <dsp:cNvPr id="0" name=""/>
        <dsp:cNvSpPr/>
      </dsp:nvSpPr>
      <dsp:spPr>
        <a:xfrm>
          <a:off x="2198729" y="1102716"/>
          <a:ext cx="1075148" cy="4444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2232"/>
              </a:lnTo>
              <a:lnTo>
                <a:pt x="1075148" y="222232"/>
              </a:lnTo>
              <a:lnTo>
                <a:pt x="1075148" y="44446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28B05E-9BAA-49D0-9735-B3B70B44CFDE}">
      <dsp:nvSpPr>
        <dsp:cNvPr id="0" name=""/>
        <dsp:cNvSpPr/>
      </dsp:nvSpPr>
      <dsp:spPr>
        <a:xfrm>
          <a:off x="2446840" y="1547180"/>
          <a:ext cx="1654074" cy="11027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hierarchické</a:t>
          </a:r>
        </a:p>
      </dsp:txBody>
      <dsp:txXfrm>
        <a:off x="2479137" y="1579477"/>
        <a:ext cx="1589480" cy="1038122"/>
      </dsp:txXfrm>
    </dsp:sp>
    <dsp:sp modelId="{16B9CA24-963C-44E9-8403-62567127F87F}">
      <dsp:nvSpPr>
        <dsp:cNvPr id="0" name=""/>
        <dsp:cNvSpPr/>
      </dsp:nvSpPr>
      <dsp:spPr>
        <a:xfrm>
          <a:off x="2198729" y="2649897"/>
          <a:ext cx="1075148" cy="441086"/>
        </a:xfrm>
        <a:custGeom>
          <a:avLst/>
          <a:gdLst/>
          <a:ahLst/>
          <a:cxnLst/>
          <a:rect l="0" t="0" r="0" b="0"/>
          <a:pathLst>
            <a:path>
              <a:moveTo>
                <a:pt x="1075148" y="0"/>
              </a:moveTo>
              <a:lnTo>
                <a:pt x="1075148" y="220543"/>
              </a:lnTo>
              <a:lnTo>
                <a:pt x="0" y="220543"/>
              </a:lnTo>
              <a:lnTo>
                <a:pt x="0" y="4410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3BB57A-7781-4D9B-A526-AA36DDC45E8E}">
      <dsp:nvSpPr>
        <dsp:cNvPr id="0" name=""/>
        <dsp:cNvSpPr/>
      </dsp:nvSpPr>
      <dsp:spPr>
        <a:xfrm>
          <a:off x="1371692" y="3090983"/>
          <a:ext cx="1654074" cy="1102716"/>
        </a:xfrm>
        <a:prstGeom prst="roundRect">
          <a:avLst>
            <a:gd name="adj" fmla="val 10000"/>
          </a:avLst>
        </a:prstGeom>
        <a:solidFill>
          <a:schemeClr val="accent6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 err="1"/>
            <a:t>divisivní</a:t>
          </a:r>
          <a:r>
            <a:rPr lang="en-US" sz="1800" kern="1200" dirty="0"/>
            <a:t> (TWINSPAN)</a:t>
          </a:r>
          <a:endParaRPr lang="cs-CZ" sz="1800" kern="1200" dirty="0"/>
        </a:p>
      </dsp:txBody>
      <dsp:txXfrm>
        <a:off x="1403989" y="3123280"/>
        <a:ext cx="1589480" cy="1038122"/>
      </dsp:txXfrm>
    </dsp:sp>
    <dsp:sp modelId="{8812C6D0-AA8C-463F-BB79-B44096CDEDA5}">
      <dsp:nvSpPr>
        <dsp:cNvPr id="0" name=""/>
        <dsp:cNvSpPr/>
      </dsp:nvSpPr>
      <dsp:spPr>
        <a:xfrm>
          <a:off x="3273878" y="2649897"/>
          <a:ext cx="1075148" cy="4410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0543"/>
              </a:lnTo>
              <a:lnTo>
                <a:pt x="1075148" y="220543"/>
              </a:lnTo>
              <a:lnTo>
                <a:pt x="1075148" y="4410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CB9DED-35DF-4124-A063-9A813E301A58}">
      <dsp:nvSpPr>
        <dsp:cNvPr id="0" name=""/>
        <dsp:cNvSpPr/>
      </dsp:nvSpPr>
      <dsp:spPr>
        <a:xfrm>
          <a:off x="3521989" y="3090983"/>
          <a:ext cx="1654074" cy="11027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 err="1"/>
            <a:t>aglomerativní</a:t>
          </a:r>
          <a:endParaRPr lang="cs-CZ" sz="180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(klasická </a:t>
          </a:r>
          <a:r>
            <a:rPr lang="cs-CZ" sz="1800" i="1" kern="1200" dirty="0"/>
            <a:t>cluster </a:t>
          </a:r>
          <a:r>
            <a:rPr lang="cs-CZ" sz="1800" i="1" kern="1200" dirty="0" err="1"/>
            <a:t>analysis</a:t>
          </a:r>
          <a:r>
            <a:rPr lang="cs-CZ" sz="1800" i="0" kern="1200" dirty="0"/>
            <a:t>)</a:t>
          </a:r>
          <a:endParaRPr lang="cs-CZ" sz="1800" kern="1200" dirty="0"/>
        </a:p>
      </dsp:txBody>
      <dsp:txXfrm>
        <a:off x="3554286" y="3123280"/>
        <a:ext cx="1589480" cy="10381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8181A0-8005-433B-BF8C-7E799326B855}" type="datetimeFigureOut">
              <a:rPr lang="cs-CZ" smtClean="0"/>
              <a:pPr/>
              <a:t>28.04.2020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8794E5-7CA4-460A-AE3E-35881FEAFE6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98433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21839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07799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85992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3240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53466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04755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573394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642435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237733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374292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13967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510697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471745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889772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58716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698982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080116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528510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V</a:t>
            </a:r>
            <a:r>
              <a:rPr lang="cs-CZ" dirty="0"/>
              <a:t>ýsledná</a:t>
            </a:r>
            <a:r>
              <a:rPr lang="cs-CZ" baseline="0" dirty="0"/>
              <a:t> tabulka je seřazena ve dvou směrech – sloupce jsou seřazeny podle výsledků dělení, druhy jsou seřazeny do bloků podle druhů charakteristických pro jednotlivé skupiny snímků. Takto tabulka připomíná tabulku fytocenologických snímků.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559913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509518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98153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19418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007637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274140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19418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3147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37389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97488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49763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84581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0934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55776" y="2130426"/>
            <a:ext cx="4032448" cy="1470025"/>
          </a:xfrm>
        </p:spPr>
        <p:txBody>
          <a:bodyPr>
            <a:normAutofit/>
          </a:bodyPr>
          <a:lstStyle>
            <a:lvl1pPr>
              <a:defRPr sz="3600" cap="small" baseline="0">
                <a:latin typeface="+mj-lt"/>
              </a:defRPr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55776" y="4268688"/>
            <a:ext cx="2736304" cy="456456"/>
          </a:xfrm>
        </p:spPr>
        <p:txBody>
          <a:bodyPr>
            <a:normAutofit/>
          </a:bodyPr>
          <a:lstStyle>
            <a:lvl1pPr marL="0" indent="0" algn="ctr">
              <a:buNone/>
              <a:defRPr sz="1600" cap="sm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9366D-0193-409D-9119-634263E5DAA1}" type="datetime1">
              <a:rPr lang="cs-CZ" smtClean="0"/>
              <a:pPr/>
              <a:t>28.04.2020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255577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3B461-E822-48AD-8EC7-4697F3CE2719}" type="datetime1">
              <a:rPr lang="cs-CZ" smtClean="0"/>
              <a:pPr/>
              <a:t>28.04.2020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22FB9-17F7-46EE-B797-F34E1C68102E}" type="datetime1">
              <a:rPr lang="cs-CZ" smtClean="0"/>
              <a:pPr/>
              <a:t>28.04.2020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lipsa 7"/>
          <p:cNvSpPr/>
          <p:nvPr userDrawn="1"/>
        </p:nvSpPr>
        <p:spPr>
          <a:xfrm>
            <a:off x="8604448" y="6364550"/>
            <a:ext cx="432048" cy="41527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90663"/>
            <a:ext cx="8229600" cy="490065"/>
          </a:xfrm>
        </p:spPr>
        <p:txBody>
          <a:bodyPr>
            <a:noAutofit/>
          </a:bodyPr>
          <a:lstStyle>
            <a:lvl1pPr algn="l">
              <a:defRPr sz="2800" cap="small" baseline="0">
                <a:solidFill>
                  <a:schemeClr val="accent3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7"/>
            <a:ext cx="8229600" cy="4713388"/>
          </a:xfrm>
        </p:spPr>
        <p:txBody>
          <a:bodyPr/>
          <a:lstStyle>
            <a:lvl1pPr>
              <a:buFont typeface="Courier New" pitchFamily="49" charset="0"/>
              <a:buChar char="o"/>
              <a:defRPr sz="2400"/>
            </a:lvl1pPr>
            <a:lvl2pPr>
              <a:buFont typeface="Arial" pitchFamily="34" charset="0"/>
              <a:buChar char="•"/>
              <a:defRPr sz="1800">
                <a:solidFill>
                  <a:schemeClr val="tx2"/>
                </a:solidFill>
              </a:defRPr>
            </a:lvl2pPr>
            <a:lvl3pPr>
              <a:buFont typeface="Calibri" pitchFamily="34" charset="0"/>
              <a:buChar char="-"/>
              <a:defRPr sz="1400">
                <a:solidFill>
                  <a:schemeClr val="accent3"/>
                </a:solidFill>
              </a:defRPr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7B537-9A63-454B-A0DB-CD0B66DCB7FD}" type="datetime1">
              <a:rPr lang="cs-CZ" smtClean="0"/>
              <a:pPr/>
              <a:t>28.04.2020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  <a:noFill/>
        </p:spPr>
        <p:txBody>
          <a:bodyPr/>
          <a:lstStyle>
            <a:lvl1pPr>
              <a:defRPr baseline="0">
                <a:solidFill>
                  <a:schemeClr val="bg2"/>
                </a:solidFill>
              </a:defRPr>
            </a:lvl1pPr>
          </a:lstStyle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2123728" y="3861048"/>
            <a:ext cx="6476256" cy="1362075"/>
          </a:xfrm>
        </p:spPr>
        <p:txBody>
          <a:bodyPr anchor="t">
            <a:normAutofit/>
          </a:bodyPr>
          <a:lstStyle>
            <a:lvl1pPr algn="l">
              <a:defRPr sz="2800" b="1" cap="small" baseline="0"/>
            </a:lvl1pPr>
          </a:lstStyle>
          <a:p>
            <a:r>
              <a:rPr lang="cs-CZ"/>
              <a:t>Nadpis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0EFD0-6138-499F-86AA-8BE0B76769BE}" type="datetime1">
              <a:rPr lang="cs-CZ" smtClean="0"/>
              <a:pPr/>
              <a:t>28.04.2020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2B36B-00EA-4F9B-A179-75434F2109A9}" type="datetime1">
              <a:rPr lang="cs-CZ" smtClean="0"/>
              <a:pPr/>
              <a:t>28.04.2020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32304-C18A-455D-8328-5DDFC17E7A22}" type="datetime1">
              <a:rPr lang="cs-CZ" smtClean="0"/>
              <a:pPr/>
              <a:t>28.04.2020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612C5-6AA6-476E-AB8B-6E04E75A4042}" type="datetime1">
              <a:rPr lang="cs-CZ" smtClean="0"/>
              <a:pPr/>
              <a:t>28.04.2020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0C5CA-3688-410D-A590-7CAF3C9872D2}" type="datetime1">
              <a:rPr lang="cs-CZ" smtClean="0"/>
              <a:pPr/>
              <a:t>28.04.2020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155DA-BFF7-4977-B9BC-75FD3F7C0145}" type="datetime1">
              <a:rPr lang="cs-CZ" smtClean="0"/>
              <a:pPr/>
              <a:t>28.04.2020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A6179-565C-4444-9957-D5E730043A45}" type="datetime1">
              <a:rPr lang="cs-CZ" smtClean="0"/>
              <a:pPr/>
              <a:t>28.04.2020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5B2084-1223-4ED4-B620-CABB02494E46}" type="datetime1">
              <a:rPr lang="cs-CZ" smtClean="0"/>
              <a:pPr/>
              <a:t>28.04.2020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fc3.gsfc.nasa.gov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fc3.gsfc.nasa.gov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Numerick</a:t>
            </a:r>
            <a:r>
              <a:rPr lang="cs-CZ"/>
              <a:t>á klasifikace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Otázky, které bych si měl položit před tím, </a:t>
            </a:r>
            <a:br>
              <a:rPr lang="cs-CZ"/>
            </a:br>
            <a:r>
              <a:rPr lang="cs-CZ"/>
              <a:t>než začnu něco klasifikovat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/>
              <a:t>Pro jaký účel klasifikaci dělám?</a:t>
            </a:r>
          </a:p>
          <a:p>
            <a:pPr lvl="1"/>
            <a:r>
              <a:rPr lang="cs-CZ" sz="1600"/>
              <a:t>chci klasifikovat můj datový soubor (</a:t>
            </a:r>
            <a:r>
              <a:rPr lang="cs-CZ" sz="1600" i="1"/>
              <a:t>srovnat knihy v mojí domácí knihovničce</a:t>
            </a:r>
            <a:r>
              <a:rPr lang="cs-CZ" sz="1600"/>
              <a:t>)</a:t>
            </a:r>
          </a:p>
          <a:p>
            <a:pPr lvl="1"/>
            <a:r>
              <a:rPr lang="cs-CZ" sz="1600"/>
              <a:t>chci vytvořit obecný klasifikační systém, který bude použitelný i na další soubory (</a:t>
            </a:r>
            <a:r>
              <a:rPr lang="cs-CZ" sz="1600" i="1"/>
              <a:t>vytvořit knihovnický systém kategorizace knih, používaný i v jiných knihovnách</a:t>
            </a:r>
            <a:r>
              <a:rPr lang="cs-CZ" sz="1600"/>
              <a:t>)</a:t>
            </a:r>
          </a:p>
          <a:p>
            <a:pPr lvl="1"/>
            <a:endParaRPr lang="cs-CZ" sz="1600"/>
          </a:p>
          <a:p>
            <a:r>
              <a:rPr lang="cs-CZ" b="1"/>
              <a:t>Podle jakých kritérií budu objekty klasifikovat?</a:t>
            </a:r>
          </a:p>
          <a:p>
            <a:pPr lvl="1"/>
            <a:r>
              <a:rPr lang="cs-CZ" sz="1600"/>
              <a:t>kritérium, podle kterého budu posuzovat, jestli si jsou objekty více či méně podobné (</a:t>
            </a:r>
            <a:r>
              <a:rPr lang="cs-CZ" sz="1600" i="1"/>
              <a:t>knihy budu třídit podle obsahové podobnosti nebo např. podle velikosti</a:t>
            </a:r>
            <a:r>
              <a:rPr lang="cs-CZ" sz="1600"/>
              <a:t>)</a:t>
            </a:r>
          </a:p>
          <a:p>
            <a:pPr lvl="1"/>
            <a:r>
              <a:rPr lang="cs-CZ" sz="1600"/>
              <a:t>odpovídá výběru indexu podobnosti mezi vzorky</a:t>
            </a:r>
          </a:p>
          <a:p>
            <a:pPr lvl="1"/>
            <a:endParaRPr lang="cs-CZ" sz="1600"/>
          </a:p>
          <a:p>
            <a:r>
              <a:rPr lang="cs-CZ" b="1"/>
              <a:t>Jak stanovím hranice mezi jednotlivými skupinami?</a:t>
            </a:r>
          </a:p>
          <a:p>
            <a:pPr lvl="1"/>
            <a:r>
              <a:rPr lang="en-US" sz="1600"/>
              <a:t>pravidl</a:t>
            </a:r>
            <a:r>
              <a:rPr lang="cs-CZ" sz="1600"/>
              <a:t>a, podle kterých budu přiřazovat objekty do skupin</a:t>
            </a:r>
            <a:endParaRPr lang="en-US" sz="1600"/>
          </a:p>
          <a:p>
            <a:pPr lvl="1"/>
            <a:r>
              <a:rPr lang="cs-CZ" sz="1600"/>
              <a:t>odpovídá výběru klasifikačního algoritmu</a:t>
            </a:r>
          </a:p>
          <a:p>
            <a:pPr lvl="1"/>
            <a:endParaRPr lang="cs-CZ"/>
          </a:p>
          <a:p>
            <a:pPr lvl="1"/>
            <a:endParaRPr lang="cs-CZ"/>
          </a:p>
          <a:p>
            <a:pPr lvl="1"/>
            <a:endParaRPr lang="cs-CZ"/>
          </a:p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Klasifikace</a:t>
            </a:r>
            <a:br>
              <a:rPr lang="cs-CZ">
                <a:solidFill>
                  <a:srgbClr val="00B0F0"/>
                </a:solidFill>
              </a:rPr>
            </a:b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11</a:t>
            </a:fld>
            <a:endParaRPr lang="cs-CZ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4148087540"/>
              </p:ext>
            </p:extLst>
          </p:nvPr>
        </p:nvGraphicFramePr>
        <p:xfrm>
          <a:off x="1547664" y="1392162"/>
          <a:ext cx="5472608" cy="41970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6" name="Skupina 47"/>
          <p:cNvGrpSpPr/>
          <p:nvPr/>
        </p:nvGrpSpPr>
        <p:grpSpPr>
          <a:xfrm>
            <a:off x="539552" y="3148948"/>
            <a:ext cx="857256" cy="571504"/>
            <a:chOff x="642910" y="2285992"/>
            <a:chExt cx="857256" cy="571504"/>
          </a:xfrm>
        </p:grpSpPr>
        <p:cxnSp>
          <p:nvCxnSpPr>
            <p:cNvPr id="7" name="Přímá spojovací čára 6"/>
            <p:cNvCxnSpPr/>
            <p:nvPr/>
          </p:nvCxnSpPr>
          <p:spPr>
            <a:xfrm rot="5400000">
              <a:off x="500034" y="2714620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Přímá spojovací čára 7"/>
            <p:cNvCxnSpPr/>
            <p:nvPr/>
          </p:nvCxnSpPr>
          <p:spPr>
            <a:xfrm rot="5400000">
              <a:off x="785786" y="2714620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Přímá spojovací čára 8"/>
            <p:cNvCxnSpPr/>
            <p:nvPr/>
          </p:nvCxnSpPr>
          <p:spPr>
            <a:xfrm rot="5400000">
              <a:off x="1071538" y="2714620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ovací čára 9"/>
            <p:cNvCxnSpPr/>
            <p:nvPr/>
          </p:nvCxnSpPr>
          <p:spPr>
            <a:xfrm rot="5400000">
              <a:off x="1357290" y="2714620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Přímá spojovací čára 10"/>
            <p:cNvCxnSpPr/>
            <p:nvPr/>
          </p:nvCxnSpPr>
          <p:spPr>
            <a:xfrm rot="10800000">
              <a:off x="642910" y="2571744"/>
              <a:ext cx="857256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ovací čára 11"/>
            <p:cNvCxnSpPr/>
            <p:nvPr/>
          </p:nvCxnSpPr>
          <p:spPr>
            <a:xfrm rot="5400000">
              <a:off x="928662" y="2428868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Skupina 48"/>
          <p:cNvGrpSpPr/>
          <p:nvPr/>
        </p:nvGrpSpPr>
        <p:grpSpPr>
          <a:xfrm>
            <a:off x="1566698" y="4578054"/>
            <a:ext cx="857256" cy="857256"/>
            <a:chOff x="2071670" y="3357562"/>
            <a:chExt cx="857256" cy="857256"/>
          </a:xfrm>
        </p:grpSpPr>
        <p:cxnSp>
          <p:nvCxnSpPr>
            <p:cNvPr id="14" name="Přímá spojovací čára 13"/>
            <p:cNvCxnSpPr/>
            <p:nvPr/>
          </p:nvCxnSpPr>
          <p:spPr>
            <a:xfrm rot="5400000">
              <a:off x="1928794" y="4071942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Přímá spojovací čára 14"/>
            <p:cNvCxnSpPr/>
            <p:nvPr/>
          </p:nvCxnSpPr>
          <p:spPr>
            <a:xfrm rot="5400000">
              <a:off x="2500298" y="4071942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ovací čára 15"/>
            <p:cNvCxnSpPr/>
            <p:nvPr/>
          </p:nvCxnSpPr>
          <p:spPr>
            <a:xfrm rot="5400000">
              <a:off x="2214546" y="4071942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ovací čára 16"/>
            <p:cNvCxnSpPr/>
            <p:nvPr/>
          </p:nvCxnSpPr>
          <p:spPr>
            <a:xfrm rot="5400000">
              <a:off x="2786050" y="4071942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římá spojovací čára 17"/>
            <p:cNvCxnSpPr/>
            <p:nvPr/>
          </p:nvCxnSpPr>
          <p:spPr>
            <a:xfrm rot="10800000">
              <a:off x="2071670" y="3929066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římá spojovací čára 18"/>
            <p:cNvCxnSpPr/>
            <p:nvPr/>
          </p:nvCxnSpPr>
          <p:spPr>
            <a:xfrm rot="10800000">
              <a:off x="2643174" y="3929066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ovací čára 19"/>
            <p:cNvCxnSpPr/>
            <p:nvPr/>
          </p:nvCxnSpPr>
          <p:spPr>
            <a:xfrm rot="5400000">
              <a:off x="2071670" y="3786190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ovací čára 20"/>
            <p:cNvCxnSpPr/>
            <p:nvPr/>
          </p:nvCxnSpPr>
          <p:spPr>
            <a:xfrm rot="5400000">
              <a:off x="2643174" y="3786190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Přímá spojovací čára 21"/>
            <p:cNvCxnSpPr/>
            <p:nvPr/>
          </p:nvCxnSpPr>
          <p:spPr>
            <a:xfrm rot="10800000">
              <a:off x="2214546" y="3643314"/>
              <a:ext cx="571504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Přímá spojovací čára 22"/>
            <p:cNvCxnSpPr/>
            <p:nvPr/>
          </p:nvCxnSpPr>
          <p:spPr>
            <a:xfrm rot="5400000">
              <a:off x="2357422" y="3500438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Skupina 49"/>
          <p:cNvGrpSpPr/>
          <p:nvPr/>
        </p:nvGrpSpPr>
        <p:grpSpPr>
          <a:xfrm>
            <a:off x="7275186" y="4355356"/>
            <a:ext cx="714380" cy="1143008"/>
            <a:chOff x="7572396" y="3357562"/>
            <a:chExt cx="714380" cy="1143008"/>
          </a:xfrm>
        </p:grpSpPr>
        <p:cxnSp>
          <p:nvCxnSpPr>
            <p:cNvPr id="25" name="Přímá spojovací čára 24"/>
            <p:cNvCxnSpPr/>
            <p:nvPr/>
          </p:nvCxnSpPr>
          <p:spPr>
            <a:xfrm rot="5400000">
              <a:off x="7143768" y="4071942"/>
              <a:ext cx="857256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Přímá spojovací čára 25"/>
            <p:cNvCxnSpPr/>
            <p:nvPr/>
          </p:nvCxnSpPr>
          <p:spPr>
            <a:xfrm rot="5400000">
              <a:off x="7858148" y="3786190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Přímá spojovací čára 26"/>
            <p:cNvCxnSpPr/>
            <p:nvPr/>
          </p:nvCxnSpPr>
          <p:spPr>
            <a:xfrm rot="5400000">
              <a:off x="7643834" y="3500438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Přímá spojovací čára 27"/>
            <p:cNvCxnSpPr/>
            <p:nvPr/>
          </p:nvCxnSpPr>
          <p:spPr>
            <a:xfrm rot="10800000">
              <a:off x="7572396" y="3643314"/>
              <a:ext cx="428628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Přímá spojovací čára 28"/>
            <p:cNvCxnSpPr/>
            <p:nvPr/>
          </p:nvCxnSpPr>
          <p:spPr>
            <a:xfrm rot="10800000">
              <a:off x="7858148" y="3929066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Přímá spojovací čára 29"/>
            <p:cNvCxnSpPr/>
            <p:nvPr/>
          </p:nvCxnSpPr>
          <p:spPr>
            <a:xfrm rot="5400000">
              <a:off x="7572396" y="4214818"/>
              <a:ext cx="571504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Přímá spojovací čára 30"/>
            <p:cNvCxnSpPr/>
            <p:nvPr/>
          </p:nvCxnSpPr>
          <p:spPr>
            <a:xfrm rot="5400000">
              <a:off x="8001024" y="4071942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Přímá spojovací čára 31"/>
            <p:cNvCxnSpPr/>
            <p:nvPr/>
          </p:nvCxnSpPr>
          <p:spPr>
            <a:xfrm rot="5400000">
              <a:off x="8143899" y="4357694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Přímá spojovací čára 32"/>
            <p:cNvCxnSpPr/>
            <p:nvPr/>
          </p:nvCxnSpPr>
          <p:spPr>
            <a:xfrm rot="5400000">
              <a:off x="7929585" y="4357694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Přímá spojovací čára 33"/>
            <p:cNvCxnSpPr/>
            <p:nvPr/>
          </p:nvCxnSpPr>
          <p:spPr>
            <a:xfrm rot="10800000">
              <a:off x="8072462" y="4214818"/>
              <a:ext cx="214314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5" name="Přímá spojovací šipka 34"/>
          <p:cNvCxnSpPr/>
          <p:nvPr/>
        </p:nvCxnSpPr>
        <p:spPr>
          <a:xfrm rot="5400000">
            <a:off x="936390" y="5048386"/>
            <a:ext cx="792088" cy="1588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ovací šipka 35"/>
          <p:cNvCxnSpPr/>
          <p:nvPr/>
        </p:nvCxnSpPr>
        <p:spPr>
          <a:xfrm rot="16200000" flipV="1">
            <a:off x="7695170" y="5040002"/>
            <a:ext cx="945282" cy="9178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Klasifikace</a:t>
            </a:r>
            <a:br>
              <a:rPr lang="cs-CZ">
                <a:solidFill>
                  <a:srgbClr val="00B0F0"/>
                </a:solidFill>
              </a:rPr>
            </a:b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12</a:t>
            </a:fld>
            <a:endParaRPr lang="cs-CZ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941916182"/>
              </p:ext>
            </p:extLst>
          </p:nvPr>
        </p:nvGraphicFramePr>
        <p:xfrm>
          <a:off x="1547664" y="1392162"/>
          <a:ext cx="5472608" cy="41970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3" name="Skupina 47"/>
          <p:cNvGrpSpPr/>
          <p:nvPr/>
        </p:nvGrpSpPr>
        <p:grpSpPr>
          <a:xfrm>
            <a:off x="539552" y="3148948"/>
            <a:ext cx="857256" cy="571504"/>
            <a:chOff x="642910" y="2285992"/>
            <a:chExt cx="857256" cy="571504"/>
          </a:xfrm>
        </p:grpSpPr>
        <p:cxnSp>
          <p:nvCxnSpPr>
            <p:cNvPr id="7" name="Přímá spojovací čára 6"/>
            <p:cNvCxnSpPr/>
            <p:nvPr/>
          </p:nvCxnSpPr>
          <p:spPr>
            <a:xfrm rot="5400000">
              <a:off x="500034" y="2714620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Přímá spojovací čára 7"/>
            <p:cNvCxnSpPr/>
            <p:nvPr/>
          </p:nvCxnSpPr>
          <p:spPr>
            <a:xfrm rot="5400000">
              <a:off x="785786" y="2714620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Přímá spojovací čára 8"/>
            <p:cNvCxnSpPr/>
            <p:nvPr/>
          </p:nvCxnSpPr>
          <p:spPr>
            <a:xfrm rot="5400000">
              <a:off x="1071538" y="2714620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ovací čára 9"/>
            <p:cNvCxnSpPr/>
            <p:nvPr/>
          </p:nvCxnSpPr>
          <p:spPr>
            <a:xfrm rot="5400000">
              <a:off x="1357290" y="2714620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Přímá spojovací čára 10"/>
            <p:cNvCxnSpPr/>
            <p:nvPr/>
          </p:nvCxnSpPr>
          <p:spPr>
            <a:xfrm rot="10800000">
              <a:off x="642910" y="2571744"/>
              <a:ext cx="857256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ovací čára 11"/>
            <p:cNvCxnSpPr/>
            <p:nvPr/>
          </p:nvCxnSpPr>
          <p:spPr>
            <a:xfrm rot="5400000">
              <a:off x="928662" y="2428868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Skupina 48"/>
          <p:cNvGrpSpPr/>
          <p:nvPr/>
        </p:nvGrpSpPr>
        <p:grpSpPr>
          <a:xfrm>
            <a:off x="1566698" y="4578054"/>
            <a:ext cx="857256" cy="857256"/>
            <a:chOff x="2071670" y="3357562"/>
            <a:chExt cx="857256" cy="857256"/>
          </a:xfrm>
        </p:grpSpPr>
        <p:cxnSp>
          <p:nvCxnSpPr>
            <p:cNvPr id="14" name="Přímá spojovací čára 13"/>
            <p:cNvCxnSpPr/>
            <p:nvPr/>
          </p:nvCxnSpPr>
          <p:spPr>
            <a:xfrm rot="5400000">
              <a:off x="1928794" y="4071942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Přímá spojovací čára 14"/>
            <p:cNvCxnSpPr/>
            <p:nvPr/>
          </p:nvCxnSpPr>
          <p:spPr>
            <a:xfrm rot="5400000">
              <a:off x="2500298" y="4071942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ovací čára 15"/>
            <p:cNvCxnSpPr/>
            <p:nvPr/>
          </p:nvCxnSpPr>
          <p:spPr>
            <a:xfrm rot="5400000">
              <a:off x="2214546" y="4071942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ovací čára 16"/>
            <p:cNvCxnSpPr/>
            <p:nvPr/>
          </p:nvCxnSpPr>
          <p:spPr>
            <a:xfrm rot="5400000">
              <a:off x="2786050" y="4071942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římá spojovací čára 17"/>
            <p:cNvCxnSpPr/>
            <p:nvPr/>
          </p:nvCxnSpPr>
          <p:spPr>
            <a:xfrm rot="10800000">
              <a:off x="2071670" y="3929066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římá spojovací čára 18"/>
            <p:cNvCxnSpPr/>
            <p:nvPr/>
          </p:nvCxnSpPr>
          <p:spPr>
            <a:xfrm rot="10800000">
              <a:off x="2643174" y="3929066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ovací čára 19"/>
            <p:cNvCxnSpPr/>
            <p:nvPr/>
          </p:nvCxnSpPr>
          <p:spPr>
            <a:xfrm rot="5400000">
              <a:off x="2071670" y="3786190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ovací čára 20"/>
            <p:cNvCxnSpPr/>
            <p:nvPr/>
          </p:nvCxnSpPr>
          <p:spPr>
            <a:xfrm rot="5400000">
              <a:off x="2643174" y="3786190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Přímá spojovací čára 21"/>
            <p:cNvCxnSpPr/>
            <p:nvPr/>
          </p:nvCxnSpPr>
          <p:spPr>
            <a:xfrm rot="10800000">
              <a:off x="2214546" y="3643314"/>
              <a:ext cx="571504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Přímá spojovací čára 22"/>
            <p:cNvCxnSpPr/>
            <p:nvPr/>
          </p:nvCxnSpPr>
          <p:spPr>
            <a:xfrm rot="5400000">
              <a:off x="2357422" y="3500438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Skupina 49"/>
          <p:cNvGrpSpPr/>
          <p:nvPr/>
        </p:nvGrpSpPr>
        <p:grpSpPr>
          <a:xfrm>
            <a:off x="7275186" y="4355356"/>
            <a:ext cx="714380" cy="1143008"/>
            <a:chOff x="7572396" y="3357562"/>
            <a:chExt cx="714380" cy="1143008"/>
          </a:xfrm>
        </p:grpSpPr>
        <p:cxnSp>
          <p:nvCxnSpPr>
            <p:cNvPr id="25" name="Přímá spojovací čára 24"/>
            <p:cNvCxnSpPr/>
            <p:nvPr/>
          </p:nvCxnSpPr>
          <p:spPr>
            <a:xfrm rot="5400000">
              <a:off x="7143768" y="4071942"/>
              <a:ext cx="857256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Přímá spojovací čára 25"/>
            <p:cNvCxnSpPr/>
            <p:nvPr/>
          </p:nvCxnSpPr>
          <p:spPr>
            <a:xfrm rot="5400000">
              <a:off x="7858148" y="3786190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Přímá spojovací čára 26"/>
            <p:cNvCxnSpPr/>
            <p:nvPr/>
          </p:nvCxnSpPr>
          <p:spPr>
            <a:xfrm rot="5400000">
              <a:off x="7643834" y="3500438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Přímá spojovací čára 27"/>
            <p:cNvCxnSpPr/>
            <p:nvPr/>
          </p:nvCxnSpPr>
          <p:spPr>
            <a:xfrm rot="10800000">
              <a:off x="7572396" y="3643314"/>
              <a:ext cx="428628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Přímá spojovací čára 28"/>
            <p:cNvCxnSpPr/>
            <p:nvPr/>
          </p:nvCxnSpPr>
          <p:spPr>
            <a:xfrm rot="10800000">
              <a:off x="7858148" y="3929066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Přímá spojovací čára 29"/>
            <p:cNvCxnSpPr/>
            <p:nvPr/>
          </p:nvCxnSpPr>
          <p:spPr>
            <a:xfrm rot="5400000">
              <a:off x="7572396" y="4214818"/>
              <a:ext cx="571504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Přímá spojovací čára 30"/>
            <p:cNvCxnSpPr/>
            <p:nvPr/>
          </p:nvCxnSpPr>
          <p:spPr>
            <a:xfrm rot="5400000">
              <a:off x="8001024" y="4071942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Přímá spojovací čára 31"/>
            <p:cNvCxnSpPr/>
            <p:nvPr/>
          </p:nvCxnSpPr>
          <p:spPr>
            <a:xfrm rot="5400000">
              <a:off x="8143899" y="4357694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Přímá spojovací čára 32"/>
            <p:cNvCxnSpPr/>
            <p:nvPr/>
          </p:nvCxnSpPr>
          <p:spPr>
            <a:xfrm rot="5400000">
              <a:off x="7929585" y="4357694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Přímá spojovací čára 33"/>
            <p:cNvCxnSpPr/>
            <p:nvPr/>
          </p:nvCxnSpPr>
          <p:spPr>
            <a:xfrm rot="10800000">
              <a:off x="8072462" y="4214818"/>
              <a:ext cx="214314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5" name="Přímá spojovací šipka 34"/>
          <p:cNvCxnSpPr/>
          <p:nvPr/>
        </p:nvCxnSpPr>
        <p:spPr>
          <a:xfrm rot="5400000">
            <a:off x="936390" y="5048386"/>
            <a:ext cx="792088" cy="1588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ovací šipka 35"/>
          <p:cNvCxnSpPr/>
          <p:nvPr/>
        </p:nvCxnSpPr>
        <p:spPr>
          <a:xfrm rot="16200000" flipV="1">
            <a:off x="7695170" y="5040002"/>
            <a:ext cx="945282" cy="9178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57299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Klasifikace</a:t>
            </a:r>
            <a:br>
              <a:rPr lang="en-US"/>
            </a:br>
            <a:r>
              <a:rPr lang="en-US"/>
              <a:t>	</a:t>
            </a:r>
            <a:r>
              <a:rPr lang="en-US">
                <a:solidFill>
                  <a:srgbClr val="0070C0"/>
                </a:solidFill>
              </a:rPr>
              <a:t>nehierarchick</a:t>
            </a:r>
            <a:r>
              <a:rPr lang="cs-CZ">
                <a:solidFill>
                  <a:srgbClr val="0070C0"/>
                </a:solidFill>
              </a:rPr>
              <a:t>á	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3"/>
            <a:ext cx="8229600" cy="468052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cs-CZ" b="1" i="1" dirty="0"/>
              <a:t>K-</a:t>
            </a:r>
            <a:r>
              <a:rPr lang="cs-CZ" b="1" i="1" dirty="0" err="1"/>
              <a:t>means</a:t>
            </a:r>
            <a:r>
              <a:rPr lang="cs-CZ" b="1" i="1" dirty="0"/>
              <a:t> </a:t>
            </a:r>
            <a:r>
              <a:rPr lang="cs-CZ" b="1" i="1" dirty="0" err="1"/>
              <a:t>partitioning</a:t>
            </a:r>
            <a:endParaRPr lang="en-US" b="1" i="1" dirty="0"/>
          </a:p>
          <a:p>
            <a:pPr>
              <a:buNone/>
            </a:pPr>
            <a:r>
              <a:rPr lang="en-US" b="1" dirty="0"/>
              <a:t>(</a:t>
            </a:r>
            <a:r>
              <a:rPr lang="en-US" b="1" dirty="0" err="1"/>
              <a:t>shlukov</a:t>
            </a:r>
            <a:r>
              <a:rPr lang="cs-CZ" b="1" dirty="0" err="1"/>
              <a:t>ání</a:t>
            </a:r>
            <a:r>
              <a:rPr lang="cs-CZ" b="1" dirty="0"/>
              <a:t> metodou K-průměrů)</a:t>
            </a:r>
          </a:p>
          <a:p>
            <a:r>
              <a:rPr lang="cs-CZ" dirty="0" err="1"/>
              <a:t>nehierarchická</a:t>
            </a:r>
            <a:r>
              <a:rPr lang="cs-CZ" dirty="0"/>
              <a:t> metoda – všechny shluky jsou si rovny</a:t>
            </a:r>
          </a:p>
          <a:p>
            <a:r>
              <a:rPr lang="cs-CZ" dirty="0"/>
              <a:t>minimalizuje sumy čtverců vzdáleností vzorků od </a:t>
            </a:r>
            <a:r>
              <a:rPr lang="cs-CZ" dirty="0" err="1"/>
              <a:t>centroidů</a:t>
            </a:r>
            <a:r>
              <a:rPr lang="cs-CZ" dirty="0"/>
              <a:t> shluku</a:t>
            </a:r>
          </a:p>
          <a:p>
            <a:r>
              <a:rPr lang="cs-CZ" dirty="0"/>
              <a:t>na začátku uživatel zvolí počet shluků</a:t>
            </a:r>
            <a:r>
              <a:rPr lang="en-US" dirty="0"/>
              <a:t> (</a:t>
            </a:r>
            <a:r>
              <a:rPr lang="en-US" i="1" dirty="0"/>
              <a:t>k</a:t>
            </a:r>
            <a:r>
              <a:rPr lang="en-US" dirty="0"/>
              <a:t>)</a:t>
            </a:r>
            <a:endParaRPr lang="cs-CZ" dirty="0"/>
          </a:p>
          <a:p>
            <a:r>
              <a:rPr lang="cs-CZ" dirty="0"/>
              <a:t>iterativní metoda, začne od náhodného přiřazení vzorků do shluků, postupně přehazuje vzorky mezi shluky a hledá optimální řešení</a:t>
            </a:r>
          </a:p>
          <a:p>
            <a:r>
              <a:rPr lang="cs-CZ" dirty="0"/>
              <a:t>výsledek do určité míry záleží na počátečním rozmístění shluků do vzorků a je proto dobré proces mnohokrát zopakovat (najít stabilní řešení), protože metoda má tendenci nacházet lokální minima</a:t>
            </a:r>
            <a:endParaRPr lang="en-US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13</a:t>
            </a:fld>
            <a:endParaRPr lang="cs-CZ"/>
          </a:p>
        </p:txBody>
      </p:sp>
      <p:grpSp>
        <p:nvGrpSpPr>
          <p:cNvPr id="5" name="Skupina 4"/>
          <p:cNvGrpSpPr/>
          <p:nvPr/>
        </p:nvGrpSpPr>
        <p:grpSpPr>
          <a:xfrm>
            <a:off x="6660232" y="336197"/>
            <a:ext cx="1888175" cy="2478230"/>
            <a:chOff x="6660232" y="336197"/>
            <a:chExt cx="1888175" cy="2478230"/>
          </a:xfrm>
        </p:grpSpPr>
        <p:pic>
          <p:nvPicPr>
            <p:cNvPr id="6" name="Picture 2"/>
            <p:cNvPicPr>
              <a:picLocks noChangeAspect="1" noChangeArrowheads="1"/>
            </p:cNvPicPr>
            <p:nvPr/>
          </p:nvPicPr>
          <p:blipFill rotWithShape="1">
            <a:blip r:embed="rId3" cstate="print"/>
            <a:srcRect r="50000"/>
            <a:stretch/>
          </p:blipFill>
          <p:spPr bwMode="auto">
            <a:xfrm>
              <a:off x="6660232" y="336197"/>
              <a:ext cx="1888175" cy="2478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Obdélník 6"/>
            <p:cNvSpPr/>
            <p:nvPr/>
          </p:nvSpPr>
          <p:spPr>
            <a:xfrm>
              <a:off x="7668344" y="476704"/>
              <a:ext cx="350746" cy="288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8" name="TextovéPole 7"/>
          <p:cNvSpPr txBox="1"/>
          <p:nvPr/>
        </p:nvSpPr>
        <p:spPr>
          <a:xfrm>
            <a:off x="8091098" y="428604"/>
            <a:ext cx="338554" cy="1928826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cs-CZ" sz="1000" dirty="0" err="1"/>
              <a:t>Legendre</a:t>
            </a:r>
            <a:r>
              <a:rPr lang="cs-CZ" sz="1000" dirty="0"/>
              <a:t> </a:t>
            </a:r>
            <a:r>
              <a:rPr lang="en-US" sz="1000" dirty="0"/>
              <a:t> &amp; Legendre 1998</a:t>
            </a:r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41032540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3DE8AE27-E935-47AC-BCD7-6D1453A0FA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6137" y="2780928"/>
            <a:ext cx="6492154" cy="3965525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AAC7BC8C-C892-46D0-A96F-A7C86EA6C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Identifikace</a:t>
            </a:r>
            <a:r>
              <a:rPr lang="en-US" dirty="0"/>
              <a:t> “</a:t>
            </a:r>
            <a:r>
              <a:rPr lang="en-US" dirty="0" err="1"/>
              <a:t>spr</a:t>
            </a:r>
            <a:r>
              <a:rPr lang="cs-CZ" dirty="0" err="1"/>
              <a:t>ávného</a:t>
            </a:r>
            <a:r>
              <a:rPr lang="cs-CZ" dirty="0"/>
              <a:t> K“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516131-C3DB-4003-A929-20AB3D3E16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2777"/>
            <a:ext cx="8552656" cy="4713388"/>
          </a:xfrm>
        </p:spPr>
        <p:txBody>
          <a:bodyPr/>
          <a:lstStyle/>
          <a:p>
            <a:r>
              <a:rPr lang="cs-CZ" dirty="0"/>
              <a:t>Spuštění </a:t>
            </a:r>
            <a:r>
              <a:rPr lang="cs-CZ" dirty="0" err="1"/>
              <a:t>kmeans</a:t>
            </a:r>
            <a:r>
              <a:rPr lang="cs-CZ" dirty="0"/>
              <a:t> přes </a:t>
            </a:r>
          </a:p>
          <a:p>
            <a:r>
              <a:rPr lang="cs-CZ" dirty="0" err="1"/>
              <a:t>Calinski</a:t>
            </a:r>
            <a:r>
              <a:rPr lang="cs-CZ" dirty="0"/>
              <a:t> – </a:t>
            </a:r>
            <a:r>
              <a:rPr lang="cs-CZ" dirty="0" err="1"/>
              <a:t>Harabasz</a:t>
            </a:r>
            <a:r>
              <a:rPr lang="cs-CZ" dirty="0"/>
              <a:t> </a:t>
            </a:r>
            <a:r>
              <a:rPr lang="cs-CZ" dirty="0" err="1"/>
              <a:t>criterion</a:t>
            </a:r>
            <a:r>
              <a:rPr lang="cs-CZ" dirty="0"/>
              <a:t> (</a:t>
            </a:r>
            <a:r>
              <a:rPr lang="en-US" dirty="0"/>
              <a:t>~ F-ratio</a:t>
            </a:r>
            <a:r>
              <a:rPr lang="cs-CZ" dirty="0"/>
              <a:t>: </a:t>
            </a:r>
            <a:r>
              <a:rPr lang="cs-CZ" dirty="0" err="1"/>
              <a:t>MS</a:t>
            </a:r>
            <a:r>
              <a:rPr lang="cs-CZ" baseline="-25000" dirty="0" err="1"/>
              <a:t>mezi</a:t>
            </a:r>
            <a:r>
              <a:rPr lang="cs-CZ" baseline="-25000" dirty="0"/>
              <a:t> shluky</a:t>
            </a:r>
            <a:r>
              <a:rPr lang="cs-CZ" dirty="0"/>
              <a:t>/</a:t>
            </a:r>
            <a:r>
              <a:rPr lang="cs-CZ" dirty="0" err="1"/>
              <a:t>MS</a:t>
            </a:r>
            <a:r>
              <a:rPr lang="cs-CZ" baseline="-25000" dirty="0" err="1"/>
              <a:t>uvnitř</a:t>
            </a:r>
            <a:r>
              <a:rPr lang="cs-CZ" baseline="-25000" dirty="0"/>
              <a:t> shluků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Nejvy</a:t>
            </a:r>
            <a:r>
              <a:rPr lang="cs-CZ" dirty="0" err="1"/>
              <a:t>šší</a:t>
            </a:r>
            <a:r>
              <a:rPr lang="cs-CZ" dirty="0"/>
              <a:t> hodnota </a:t>
            </a:r>
            <a:r>
              <a:rPr lang="en-US" dirty="0"/>
              <a:t>~ optimum</a:t>
            </a:r>
            <a:endParaRPr lang="cs-CZ" dirty="0"/>
          </a:p>
          <a:p>
            <a:pPr lvl="1"/>
            <a:r>
              <a:rPr lang="cs-CZ" dirty="0"/>
              <a:t>Hodnota K, při které C-H </a:t>
            </a:r>
            <a:r>
              <a:rPr lang="cs-CZ" dirty="0" err="1"/>
              <a:t>crit</a:t>
            </a:r>
            <a:r>
              <a:rPr lang="cs-CZ" dirty="0"/>
              <a:t>. Vzroste</a:t>
            </a:r>
            <a:r>
              <a:rPr lang="en-US" dirty="0"/>
              <a:t>,</a:t>
            </a:r>
            <a:r>
              <a:rPr lang="cs-CZ" dirty="0"/>
              <a:t> může být taky zajímavá</a:t>
            </a:r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2252EAF-C88B-4C11-9150-217660C33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14</a:t>
            </a:fld>
            <a:endParaRPr lang="cs-CZ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4ABDA71C-D697-456A-B367-061A428C1CF8}"/>
              </a:ext>
            </a:extLst>
          </p:cNvPr>
          <p:cNvSpPr txBox="1"/>
          <p:nvPr/>
        </p:nvSpPr>
        <p:spPr>
          <a:xfrm>
            <a:off x="457200" y="6089101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K-means pro k = 2-10</a:t>
            </a:r>
          </a:p>
        </p:txBody>
      </p:sp>
    </p:spTree>
    <p:extLst>
      <p:ext uri="{BB962C8B-B14F-4D97-AF65-F5344CB8AC3E}">
        <p14:creationId xmlns:p14="http://schemas.microsoft.com/office/powerpoint/2010/main" val="24704536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891857-DE79-4333-9731-545007F5D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Dal</a:t>
            </a:r>
            <a:r>
              <a:rPr lang="cs-CZ" dirty="0" err="1"/>
              <a:t>ší</a:t>
            </a:r>
            <a:r>
              <a:rPr lang="cs-CZ" dirty="0"/>
              <a:t> metody </a:t>
            </a:r>
            <a:r>
              <a:rPr lang="cs-CZ" dirty="0" err="1"/>
              <a:t>patritioning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5BB662-9DDA-453C-905D-A5DFC2A415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K-</a:t>
            </a:r>
            <a:r>
              <a:rPr lang="cs-CZ" dirty="0" err="1"/>
              <a:t>means</a:t>
            </a:r>
            <a:endParaRPr lang="cs-CZ" dirty="0"/>
          </a:p>
          <a:p>
            <a:pPr lvl="1"/>
            <a:r>
              <a:rPr lang="cs-CZ" dirty="0"/>
              <a:t>Limitované použití na metrické distance</a:t>
            </a:r>
          </a:p>
          <a:p>
            <a:pPr lvl="1"/>
            <a:r>
              <a:rPr lang="cs-CZ" dirty="0"/>
              <a:t>Jinak nutné přepočítat nepodobnosti na vzdálenosti pomocí </a:t>
            </a:r>
            <a:r>
              <a:rPr lang="cs-CZ" dirty="0" err="1"/>
              <a:t>PCoA</a:t>
            </a:r>
            <a:endParaRPr lang="cs-CZ" dirty="0"/>
          </a:p>
          <a:p>
            <a:r>
              <a:rPr lang="cs-CZ" dirty="0" err="1"/>
              <a:t>Partitioning</a:t>
            </a:r>
            <a:r>
              <a:rPr lang="cs-CZ" dirty="0"/>
              <a:t> </a:t>
            </a:r>
            <a:r>
              <a:rPr lang="cs-CZ" dirty="0" err="1"/>
              <a:t>around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medoids</a:t>
            </a:r>
            <a:endParaRPr lang="cs-CZ" dirty="0"/>
          </a:p>
          <a:p>
            <a:pPr lvl="1"/>
            <a:r>
              <a:rPr lang="cs-CZ" dirty="0"/>
              <a:t>Centrum není průměr, ale nějaký konkrétní bod (</a:t>
            </a:r>
            <a:r>
              <a:rPr lang="cs-CZ" dirty="0" err="1"/>
              <a:t>medoid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Použitelné na jakoukoliv nepodobnost</a:t>
            </a:r>
          </a:p>
          <a:p>
            <a:pPr lvl="1"/>
            <a:r>
              <a:rPr lang="cs-CZ" dirty="0"/>
              <a:t>Má být robustnější než k-</a:t>
            </a:r>
            <a:r>
              <a:rPr lang="cs-CZ" dirty="0" err="1"/>
              <a:t>means</a:t>
            </a:r>
            <a:endParaRPr lang="cs-CZ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2595829-C97F-463A-A117-2490FD8B8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43890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Klasifikace</a:t>
            </a:r>
            <a:br>
              <a:rPr lang="cs-CZ">
                <a:solidFill>
                  <a:srgbClr val="00B0F0"/>
                </a:solidFill>
              </a:rPr>
            </a:b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16</a:t>
            </a:fld>
            <a:endParaRPr lang="cs-CZ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369748171"/>
              </p:ext>
            </p:extLst>
          </p:nvPr>
        </p:nvGraphicFramePr>
        <p:xfrm>
          <a:off x="1547664" y="1392162"/>
          <a:ext cx="5472608" cy="41970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3" name="Skupina 47"/>
          <p:cNvGrpSpPr/>
          <p:nvPr/>
        </p:nvGrpSpPr>
        <p:grpSpPr>
          <a:xfrm>
            <a:off x="539552" y="3148948"/>
            <a:ext cx="857256" cy="571504"/>
            <a:chOff x="642910" y="2285992"/>
            <a:chExt cx="857256" cy="571504"/>
          </a:xfrm>
        </p:grpSpPr>
        <p:cxnSp>
          <p:nvCxnSpPr>
            <p:cNvPr id="7" name="Přímá spojovací čára 6"/>
            <p:cNvCxnSpPr/>
            <p:nvPr/>
          </p:nvCxnSpPr>
          <p:spPr>
            <a:xfrm rot="5400000">
              <a:off x="500034" y="2714620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Přímá spojovací čára 7"/>
            <p:cNvCxnSpPr/>
            <p:nvPr/>
          </p:nvCxnSpPr>
          <p:spPr>
            <a:xfrm rot="5400000">
              <a:off x="785786" y="2714620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Přímá spojovací čára 8"/>
            <p:cNvCxnSpPr/>
            <p:nvPr/>
          </p:nvCxnSpPr>
          <p:spPr>
            <a:xfrm rot="5400000">
              <a:off x="1071538" y="2714620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ovací čára 9"/>
            <p:cNvCxnSpPr/>
            <p:nvPr/>
          </p:nvCxnSpPr>
          <p:spPr>
            <a:xfrm rot="5400000">
              <a:off x="1357290" y="2714620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Přímá spojovací čára 10"/>
            <p:cNvCxnSpPr/>
            <p:nvPr/>
          </p:nvCxnSpPr>
          <p:spPr>
            <a:xfrm rot="10800000">
              <a:off x="642910" y="2571744"/>
              <a:ext cx="857256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ovací čára 11"/>
            <p:cNvCxnSpPr/>
            <p:nvPr/>
          </p:nvCxnSpPr>
          <p:spPr>
            <a:xfrm rot="5400000">
              <a:off x="928662" y="2428868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Skupina 48"/>
          <p:cNvGrpSpPr/>
          <p:nvPr/>
        </p:nvGrpSpPr>
        <p:grpSpPr>
          <a:xfrm>
            <a:off x="1566698" y="4578054"/>
            <a:ext cx="857256" cy="857256"/>
            <a:chOff x="2071670" y="3357562"/>
            <a:chExt cx="857256" cy="857256"/>
          </a:xfrm>
        </p:grpSpPr>
        <p:cxnSp>
          <p:nvCxnSpPr>
            <p:cNvPr id="14" name="Přímá spojovací čára 13"/>
            <p:cNvCxnSpPr/>
            <p:nvPr/>
          </p:nvCxnSpPr>
          <p:spPr>
            <a:xfrm rot="5400000">
              <a:off x="1928794" y="4071942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Přímá spojovací čára 14"/>
            <p:cNvCxnSpPr/>
            <p:nvPr/>
          </p:nvCxnSpPr>
          <p:spPr>
            <a:xfrm rot="5400000">
              <a:off x="2500298" y="4071942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ovací čára 15"/>
            <p:cNvCxnSpPr/>
            <p:nvPr/>
          </p:nvCxnSpPr>
          <p:spPr>
            <a:xfrm rot="5400000">
              <a:off x="2214546" y="4071942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ovací čára 16"/>
            <p:cNvCxnSpPr/>
            <p:nvPr/>
          </p:nvCxnSpPr>
          <p:spPr>
            <a:xfrm rot="5400000">
              <a:off x="2786050" y="4071942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římá spojovací čára 17"/>
            <p:cNvCxnSpPr/>
            <p:nvPr/>
          </p:nvCxnSpPr>
          <p:spPr>
            <a:xfrm rot="10800000">
              <a:off x="2071670" y="3929066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římá spojovací čára 18"/>
            <p:cNvCxnSpPr/>
            <p:nvPr/>
          </p:nvCxnSpPr>
          <p:spPr>
            <a:xfrm rot="10800000">
              <a:off x="2643174" y="3929066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ovací čára 19"/>
            <p:cNvCxnSpPr/>
            <p:nvPr/>
          </p:nvCxnSpPr>
          <p:spPr>
            <a:xfrm rot="5400000">
              <a:off x="2071670" y="3786190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ovací čára 20"/>
            <p:cNvCxnSpPr/>
            <p:nvPr/>
          </p:nvCxnSpPr>
          <p:spPr>
            <a:xfrm rot="5400000">
              <a:off x="2643174" y="3786190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Přímá spojovací čára 21"/>
            <p:cNvCxnSpPr/>
            <p:nvPr/>
          </p:nvCxnSpPr>
          <p:spPr>
            <a:xfrm rot="10800000">
              <a:off x="2214546" y="3643314"/>
              <a:ext cx="571504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Přímá spojovací čára 22"/>
            <p:cNvCxnSpPr/>
            <p:nvPr/>
          </p:nvCxnSpPr>
          <p:spPr>
            <a:xfrm rot="5400000">
              <a:off x="2357422" y="3500438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Skupina 49"/>
          <p:cNvGrpSpPr/>
          <p:nvPr/>
        </p:nvGrpSpPr>
        <p:grpSpPr>
          <a:xfrm>
            <a:off x="7275186" y="4355356"/>
            <a:ext cx="714380" cy="1143008"/>
            <a:chOff x="7572396" y="3357562"/>
            <a:chExt cx="714380" cy="1143008"/>
          </a:xfrm>
        </p:grpSpPr>
        <p:cxnSp>
          <p:nvCxnSpPr>
            <p:cNvPr id="25" name="Přímá spojovací čára 24"/>
            <p:cNvCxnSpPr/>
            <p:nvPr/>
          </p:nvCxnSpPr>
          <p:spPr>
            <a:xfrm rot="5400000">
              <a:off x="7143768" y="4071942"/>
              <a:ext cx="857256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Přímá spojovací čára 25"/>
            <p:cNvCxnSpPr/>
            <p:nvPr/>
          </p:nvCxnSpPr>
          <p:spPr>
            <a:xfrm rot="5400000">
              <a:off x="7858148" y="3786190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Přímá spojovací čára 26"/>
            <p:cNvCxnSpPr/>
            <p:nvPr/>
          </p:nvCxnSpPr>
          <p:spPr>
            <a:xfrm rot="5400000">
              <a:off x="7643834" y="3500438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Přímá spojovací čára 27"/>
            <p:cNvCxnSpPr/>
            <p:nvPr/>
          </p:nvCxnSpPr>
          <p:spPr>
            <a:xfrm rot="10800000">
              <a:off x="7572396" y="3643314"/>
              <a:ext cx="428628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Přímá spojovací čára 28"/>
            <p:cNvCxnSpPr/>
            <p:nvPr/>
          </p:nvCxnSpPr>
          <p:spPr>
            <a:xfrm rot="10800000">
              <a:off x="7858148" y="3929066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Přímá spojovací čára 29"/>
            <p:cNvCxnSpPr/>
            <p:nvPr/>
          </p:nvCxnSpPr>
          <p:spPr>
            <a:xfrm rot="5400000">
              <a:off x="7572396" y="4214818"/>
              <a:ext cx="571504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Přímá spojovací čára 30"/>
            <p:cNvCxnSpPr/>
            <p:nvPr/>
          </p:nvCxnSpPr>
          <p:spPr>
            <a:xfrm rot="5400000">
              <a:off x="8001024" y="4071942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Přímá spojovací čára 31"/>
            <p:cNvCxnSpPr/>
            <p:nvPr/>
          </p:nvCxnSpPr>
          <p:spPr>
            <a:xfrm rot="5400000">
              <a:off x="8143899" y="4357694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Přímá spojovací čára 32"/>
            <p:cNvCxnSpPr/>
            <p:nvPr/>
          </p:nvCxnSpPr>
          <p:spPr>
            <a:xfrm rot="5400000">
              <a:off x="7929585" y="4357694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Přímá spojovací čára 33"/>
            <p:cNvCxnSpPr/>
            <p:nvPr/>
          </p:nvCxnSpPr>
          <p:spPr>
            <a:xfrm rot="10800000">
              <a:off x="8072462" y="4214818"/>
              <a:ext cx="214314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5" name="Přímá spojovací šipka 34"/>
          <p:cNvCxnSpPr/>
          <p:nvPr/>
        </p:nvCxnSpPr>
        <p:spPr>
          <a:xfrm rot="5400000">
            <a:off x="936390" y="5048386"/>
            <a:ext cx="792088" cy="1588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ovací šipka 35"/>
          <p:cNvCxnSpPr/>
          <p:nvPr/>
        </p:nvCxnSpPr>
        <p:spPr>
          <a:xfrm rot="16200000" flipV="1">
            <a:off x="7695170" y="5040002"/>
            <a:ext cx="945282" cy="9178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Klasifikace</a:t>
            </a:r>
            <a:br>
              <a:rPr lang="cs-CZ"/>
            </a:br>
            <a:r>
              <a:rPr lang="cs-CZ">
                <a:solidFill>
                  <a:srgbClr val="00B0F0"/>
                </a:solidFill>
              </a:rPr>
              <a:t>	</a:t>
            </a:r>
            <a:r>
              <a:rPr lang="cs-CZ">
                <a:solidFill>
                  <a:srgbClr val="0070C0"/>
                </a:solidFill>
              </a:rPr>
              <a:t>hierarchická </a:t>
            </a:r>
            <a:r>
              <a:rPr lang="en-US">
                <a:solidFill>
                  <a:srgbClr val="0070C0"/>
                </a:solidFill>
              </a:rPr>
              <a:t>a </a:t>
            </a:r>
            <a:r>
              <a:rPr lang="cs-CZ" b="1">
                <a:solidFill>
                  <a:srgbClr val="0070C0"/>
                </a:solidFill>
              </a:rPr>
              <a:t>aglomerativní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000" b="1"/>
              <a:t>S</a:t>
            </a:r>
            <a:r>
              <a:rPr lang="en-US" sz="2000" b="1"/>
              <a:t>hlukov</a:t>
            </a:r>
            <a:r>
              <a:rPr lang="cs-CZ" sz="2000" b="1"/>
              <a:t>á analýza  (</a:t>
            </a:r>
            <a:r>
              <a:rPr lang="cs-CZ" sz="2000" b="1" i="1"/>
              <a:t>c</a:t>
            </a:r>
            <a:r>
              <a:rPr lang="en-US" sz="2000" b="1" i="1"/>
              <a:t>luster analysis </a:t>
            </a:r>
            <a:r>
              <a:rPr lang="cs-CZ" sz="2000" b="1"/>
              <a:t>)</a:t>
            </a:r>
          </a:p>
          <a:p>
            <a:r>
              <a:rPr lang="cs-CZ" sz="2000"/>
              <a:t>hierarchická metoda</a:t>
            </a:r>
            <a:endParaRPr lang="en-US" sz="2000"/>
          </a:p>
          <a:p>
            <a:pPr lvl="1"/>
            <a:r>
              <a:rPr lang="cs-CZ" sz="1600"/>
              <a:t>shluky jsou hierarchicky uspořádány</a:t>
            </a:r>
          </a:p>
          <a:p>
            <a:r>
              <a:rPr lang="cs-CZ" sz="2000"/>
              <a:t>aglomerativní</a:t>
            </a:r>
            <a:r>
              <a:rPr lang="en-US" sz="2000"/>
              <a:t> metoda</a:t>
            </a:r>
          </a:p>
          <a:p>
            <a:pPr lvl="1"/>
            <a:r>
              <a:rPr lang="cs-CZ" sz="1600"/>
              <a:t>shluky jsou tvořeny </a:t>
            </a:r>
            <a:r>
              <a:rPr lang="en-US" sz="1600"/>
              <a:t>‘odspodu’, tzn. postupn</a:t>
            </a:r>
            <a:r>
              <a:rPr lang="cs-CZ" sz="1600"/>
              <a:t>ým shlukováním jednotlivých vzorků</a:t>
            </a:r>
            <a:r>
              <a:rPr lang="en-US" sz="1600"/>
              <a:t> do v</a:t>
            </a:r>
            <a:r>
              <a:rPr lang="cs-CZ" sz="1600"/>
              <a:t>ětších skupin</a:t>
            </a:r>
          </a:p>
          <a:p>
            <a:r>
              <a:rPr lang="cs-CZ" sz="2000"/>
              <a:t>základní volby:</a:t>
            </a:r>
          </a:p>
          <a:p>
            <a:pPr lvl="1"/>
            <a:r>
              <a:rPr lang="cs-CZ" sz="1600"/>
              <a:t>míra nepodobnosti mezi vzorky (</a:t>
            </a:r>
            <a:r>
              <a:rPr lang="cs-CZ" sz="1600" i="1"/>
              <a:t>distance measure</a:t>
            </a:r>
            <a:r>
              <a:rPr lang="cs-CZ" sz="1600"/>
              <a:t>)</a:t>
            </a:r>
          </a:p>
          <a:p>
            <a:pPr lvl="1"/>
            <a:r>
              <a:rPr lang="cs-CZ" sz="1600"/>
              <a:t>shlukovací (klastrovací) algoritmus (</a:t>
            </a:r>
            <a:r>
              <a:rPr lang="cs-CZ" sz="1600" i="1"/>
              <a:t>clustering algorithm</a:t>
            </a:r>
            <a:r>
              <a:rPr lang="cs-CZ" sz="1600"/>
              <a:t>)</a:t>
            </a:r>
          </a:p>
          <a:p>
            <a:pPr>
              <a:buNone/>
            </a:pPr>
            <a:endParaRPr lang="cs-CZ" sz="2000" b="1" i="1"/>
          </a:p>
          <a:p>
            <a:endParaRPr lang="cs-CZ" sz="200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17</a:t>
            </a:fld>
            <a:endParaRPr lang="cs-CZ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Shluková analýza </a:t>
            </a:r>
            <a:r>
              <a:rPr lang="cs-CZ" i="1"/>
              <a:t>(cluster analysis)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18</a:t>
            </a:fld>
            <a:endParaRPr lang="cs-CZ"/>
          </a:p>
        </p:txBody>
      </p:sp>
      <p:graphicFrame>
        <p:nvGraphicFramePr>
          <p:cNvPr id="5" name="Zástupný symbol pro obsah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278340100"/>
              </p:ext>
            </p:extLst>
          </p:nvPr>
        </p:nvGraphicFramePr>
        <p:xfrm>
          <a:off x="457200" y="16002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500034" y="1785926"/>
            <a:ext cx="47149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Výsledek shlukové analýzy je ovlivněn celou řadou rozhodnutí, které provádíme</a:t>
            </a:r>
          </a:p>
          <a:p>
            <a:r>
              <a:rPr lang="cs-CZ" dirty="0"/>
              <a:t>na různých úrovních</a:t>
            </a:r>
          </a:p>
          <a:p>
            <a:r>
              <a:rPr lang="cs-CZ" dirty="0"/>
              <a:t>zpracování dat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Shluková analýza (</a:t>
            </a:r>
            <a:r>
              <a:rPr lang="cs-CZ" i="1"/>
              <a:t>cluster analysis</a:t>
            </a:r>
            <a:r>
              <a:rPr lang="cs-CZ"/>
              <a:t>)	</a:t>
            </a:r>
            <a:br>
              <a:rPr lang="cs-CZ"/>
            </a:br>
            <a:r>
              <a:rPr lang="cs-CZ">
                <a:solidFill>
                  <a:srgbClr val="00B0F0"/>
                </a:solidFill>
              </a:rPr>
              <a:t>	</a:t>
            </a:r>
            <a:r>
              <a:rPr lang="cs-CZ">
                <a:solidFill>
                  <a:srgbClr val="0070C0"/>
                </a:solidFill>
              </a:rPr>
              <a:t>shlukovací algoritmy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19</a:t>
            </a:fld>
            <a:endParaRPr lang="cs-CZ"/>
          </a:p>
        </p:txBody>
      </p:sp>
      <p:sp>
        <p:nvSpPr>
          <p:cNvPr id="5" name="Zástupný symbol pro obsah 1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>
              <a:buNone/>
            </a:pPr>
            <a:r>
              <a:rPr lang="cs-CZ" b="1" dirty="0"/>
              <a:t>Metoda </a:t>
            </a:r>
            <a:r>
              <a:rPr lang="cs-CZ" b="1" dirty="0" err="1"/>
              <a:t>jednospojná</a:t>
            </a:r>
            <a:r>
              <a:rPr lang="cs-CZ" b="1" dirty="0"/>
              <a:t>  (</a:t>
            </a:r>
            <a:r>
              <a:rPr lang="cs-CZ" b="1" i="1" dirty="0"/>
              <a:t>single </a:t>
            </a:r>
            <a:r>
              <a:rPr lang="cs-CZ" b="1" i="1" dirty="0" err="1"/>
              <a:t>linkage</a:t>
            </a:r>
            <a:r>
              <a:rPr lang="cs-CZ" b="1" dirty="0"/>
              <a:t>)</a:t>
            </a:r>
            <a:endParaRPr lang="cs-CZ" b="1" i="1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2285992"/>
            <a:ext cx="4858603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73126" y="2214554"/>
            <a:ext cx="2342212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/>
        </p:nvSpPr>
        <p:spPr>
          <a:xfrm>
            <a:off x="2214546" y="3916924"/>
            <a:ext cx="3000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dirty="0"/>
              <a:t>matice podobností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5429256" y="1496785"/>
            <a:ext cx="27860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dirty="0"/>
              <a:t>páry vzorků seřazené podle podobností</a:t>
            </a:r>
          </a:p>
        </p:txBody>
      </p:sp>
      <p:grpSp>
        <p:nvGrpSpPr>
          <p:cNvPr id="10" name="Skupina 20"/>
          <p:cNvGrpSpPr/>
          <p:nvPr/>
        </p:nvGrpSpPr>
        <p:grpSpPr>
          <a:xfrm>
            <a:off x="357159" y="4692805"/>
            <a:ext cx="5000660" cy="1808029"/>
            <a:chOff x="357159" y="4692805"/>
            <a:chExt cx="5000660" cy="1808029"/>
          </a:xfrm>
        </p:grpSpPr>
        <p:pic>
          <p:nvPicPr>
            <p:cNvPr id="11" name="Picture 4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57159" y="4692805"/>
              <a:ext cx="5000660" cy="18080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" name="TextovéPole 11"/>
            <p:cNvSpPr txBox="1"/>
            <p:nvPr/>
          </p:nvSpPr>
          <p:spPr>
            <a:xfrm>
              <a:off x="4714876" y="5857892"/>
              <a:ext cx="428628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cs-CZ" dirty="0"/>
            </a:p>
          </p:txBody>
        </p:sp>
      </p:grpSp>
      <p:sp>
        <p:nvSpPr>
          <p:cNvPr id="13" name="TextovéPole 12"/>
          <p:cNvSpPr txBox="1"/>
          <p:nvPr/>
        </p:nvSpPr>
        <p:spPr>
          <a:xfrm>
            <a:off x="2357422" y="6215082"/>
            <a:ext cx="3000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dirty="0"/>
              <a:t>výsledný </a:t>
            </a:r>
            <a:r>
              <a:rPr lang="cs-CZ" dirty="0" err="1"/>
              <a:t>dendrogram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8215338" y="2857496"/>
            <a:ext cx="338554" cy="1928826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cs-CZ" sz="1000" dirty="0" err="1"/>
              <a:t>Legendre</a:t>
            </a:r>
            <a:r>
              <a:rPr lang="cs-CZ" sz="1000" dirty="0"/>
              <a:t> </a:t>
            </a:r>
            <a:r>
              <a:rPr lang="en-US" sz="1000" dirty="0"/>
              <a:t> &amp; Legendre 1998</a:t>
            </a:r>
            <a:endParaRPr lang="cs-CZ" sz="1000" dirty="0"/>
          </a:p>
        </p:txBody>
      </p:sp>
      <p:sp>
        <p:nvSpPr>
          <p:cNvPr id="15" name="Zaoblený obdélník 14"/>
          <p:cNvSpPr/>
          <p:nvPr/>
        </p:nvSpPr>
        <p:spPr>
          <a:xfrm>
            <a:off x="1403648" y="2987427"/>
            <a:ext cx="504056" cy="216024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Zaoblený obdélník 15"/>
          <p:cNvSpPr/>
          <p:nvPr/>
        </p:nvSpPr>
        <p:spPr>
          <a:xfrm>
            <a:off x="3726954" y="3664074"/>
            <a:ext cx="504056" cy="216024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oblený obdélník 17"/>
          <p:cNvSpPr/>
          <p:nvPr/>
        </p:nvSpPr>
        <p:spPr>
          <a:xfrm>
            <a:off x="1043608" y="5301208"/>
            <a:ext cx="648072" cy="288032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Zaoblený obdélník 18"/>
          <p:cNvSpPr/>
          <p:nvPr/>
        </p:nvSpPr>
        <p:spPr>
          <a:xfrm>
            <a:off x="1043608" y="5670773"/>
            <a:ext cx="1224136" cy="360040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Zaoblený obdélník 19"/>
          <p:cNvSpPr/>
          <p:nvPr/>
        </p:nvSpPr>
        <p:spPr>
          <a:xfrm>
            <a:off x="6012160" y="2574429"/>
            <a:ext cx="2016224" cy="216024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Zaoblený obdélník 20"/>
          <p:cNvSpPr/>
          <p:nvPr/>
        </p:nvSpPr>
        <p:spPr>
          <a:xfrm>
            <a:off x="6012160" y="2881511"/>
            <a:ext cx="2016224" cy="216024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Shlukování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rozpoznání objektů, které jsou si dostatečně podobné, aby mohly být dány do stejné skupiny</a:t>
            </a:r>
          </a:p>
          <a:p>
            <a:endParaRPr lang="cs-CZ"/>
          </a:p>
          <a:p>
            <a:r>
              <a:rPr lang="cs-CZ"/>
              <a:t>zjištění odlišností mezi skupinami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483768" y="3573016"/>
            <a:ext cx="3384376" cy="23762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Elipsa 5"/>
          <p:cNvSpPr/>
          <p:nvPr/>
        </p:nvSpPr>
        <p:spPr>
          <a:xfrm>
            <a:off x="3419872" y="4221088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Elipsa 6"/>
          <p:cNvSpPr/>
          <p:nvPr/>
        </p:nvSpPr>
        <p:spPr>
          <a:xfrm>
            <a:off x="3140224" y="4373488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3195464" y="4221088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Elipsa 8"/>
          <p:cNvSpPr/>
          <p:nvPr/>
        </p:nvSpPr>
        <p:spPr>
          <a:xfrm>
            <a:off x="3347864" y="4373488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Elipsa 9"/>
          <p:cNvSpPr/>
          <p:nvPr/>
        </p:nvSpPr>
        <p:spPr>
          <a:xfrm>
            <a:off x="2915816" y="4500736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Elipsa 10"/>
          <p:cNvSpPr/>
          <p:nvPr/>
        </p:nvSpPr>
        <p:spPr>
          <a:xfrm>
            <a:off x="3068216" y="4653136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Elipsa 12"/>
          <p:cNvSpPr/>
          <p:nvPr/>
        </p:nvSpPr>
        <p:spPr>
          <a:xfrm>
            <a:off x="3275856" y="4653136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Elipsa 13"/>
          <p:cNvSpPr/>
          <p:nvPr/>
        </p:nvSpPr>
        <p:spPr>
          <a:xfrm>
            <a:off x="4932040" y="4941168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Elipsa 14"/>
          <p:cNvSpPr/>
          <p:nvPr/>
        </p:nvSpPr>
        <p:spPr>
          <a:xfrm>
            <a:off x="5084440" y="5093568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Elipsa 15"/>
          <p:cNvSpPr/>
          <p:nvPr/>
        </p:nvSpPr>
        <p:spPr>
          <a:xfrm>
            <a:off x="5139680" y="4941168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Elipsa 16"/>
          <p:cNvSpPr/>
          <p:nvPr/>
        </p:nvSpPr>
        <p:spPr>
          <a:xfrm>
            <a:off x="5292080" y="5093568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Elipsa 17"/>
          <p:cNvSpPr/>
          <p:nvPr/>
        </p:nvSpPr>
        <p:spPr>
          <a:xfrm>
            <a:off x="4888607" y="5292824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Elipsa 18"/>
          <p:cNvSpPr/>
          <p:nvPr/>
        </p:nvSpPr>
        <p:spPr>
          <a:xfrm>
            <a:off x="5012432" y="5373216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Elipsa 19"/>
          <p:cNvSpPr/>
          <p:nvPr/>
        </p:nvSpPr>
        <p:spPr>
          <a:xfrm>
            <a:off x="5067672" y="5220816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Elipsa 20"/>
          <p:cNvSpPr/>
          <p:nvPr/>
        </p:nvSpPr>
        <p:spPr>
          <a:xfrm>
            <a:off x="5220072" y="5373216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Elipsa 21"/>
          <p:cNvSpPr/>
          <p:nvPr/>
        </p:nvSpPr>
        <p:spPr>
          <a:xfrm>
            <a:off x="4572000" y="4941168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Elipsa 22"/>
          <p:cNvSpPr/>
          <p:nvPr/>
        </p:nvSpPr>
        <p:spPr>
          <a:xfrm>
            <a:off x="4752975" y="5165576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Elipsa 23"/>
          <p:cNvSpPr/>
          <p:nvPr/>
        </p:nvSpPr>
        <p:spPr>
          <a:xfrm>
            <a:off x="4808215" y="5013176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Elipsa 24"/>
          <p:cNvSpPr/>
          <p:nvPr/>
        </p:nvSpPr>
        <p:spPr>
          <a:xfrm>
            <a:off x="4932040" y="5093568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Elipsa 25"/>
          <p:cNvSpPr/>
          <p:nvPr/>
        </p:nvSpPr>
        <p:spPr>
          <a:xfrm>
            <a:off x="4528567" y="5292824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Elipsa 26"/>
          <p:cNvSpPr/>
          <p:nvPr/>
        </p:nvSpPr>
        <p:spPr>
          <a:xfrm>
            <a:off x="4652392" y="5373216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Elipsa 27"/>
          <p:cNvSpPr/>
          <p:nvPr/>
        </p:nvSpPr>
        <p:spPr>
          <a:xfrm>
            <a:off x="4707632" y="5220816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Elipsa 28"/>
          <p:cNvSpPr/>
          <p:nvPr/>
        </p:nvSpPr>
        <p:spPr>
          <a:xfrm>
            <a:off x="4888607" y="5445224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Elipsa 30"/>
          <p:cNvSpPr/>
          <p:nvPr/>
        </p:nvSpPr>
        <p:spPr>
          <a:xfrm>
            <a:off x="2987824" y="4365104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Elipsa 31"/>
          <p:cNvSpPr/>
          <p:nvPr/>
        </p:nvSpPr>
        <p:spPr>
          <a:xfrm>
            <a:off x="3131840" y="4581128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Elipsa 33"/>
          <p:cNvSpPr/>
          <p:nvPr/>
        </p:nvSpPr>
        <p:spPr>
          <a:xfrm>
            <a:off x="3520455" y="4005064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Elipsa 34"/>
          <p:cNvSpPr/>
          <p:nvPr/>
        </p:nvSpPr>
        <p:spPr>
          <a:xfrm>
            <a:off x="3707904" y="4229472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Elipsa 35"/>
          <p:cNvSpPr/>
          <p:nvPr/>
        </p:nvSpPr>
        <p:spPr>
          <a:xfrm>
            <a:off x="3763144" y="4077072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Elipsa 36"/>
          <p:cNvSpPr/>
          <p:nvPr/>
        </p:nvSpPr>
        <p:spPr>
          <a:xfrm>
            <a:off x="3915544" y="4229472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Elipsa 37"/>
          <p:cNvSpPr/>
          <p:nvPr/>
        </p:nvSpPr>
        <p:spPr>
          <a:xfrm>
            <a:off x="3483496" y="4356720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Elipsa 38"/>
          <p:cNvSpPr/>
          <p:nvPr/>
        </p:nvSpPr>
        <p:spPr>
          <a:xfrm>
            <a:off x="3635896" y="4509120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Elipsa 39"/>
          <p:cNvSpPr/>
          <p:nvPr/>
        </p:nvSpPr>
        <p:spPr>
          <a:xfrm>
            <a:off x="3691136" y="4356720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Elipsa 40"/>
          <p:cNvSpPr/>
          <p:nvPr/>
        </p:nvSpPr>
        <p:spPr>
          <a:xfrm>
            <a:off x="3843536" y="4509120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Elipsa 41"/>
          <p:cNvSpPr/>
          <p:nvPr/>
        </p:nvSpPr>
        <p:spPr>
          <a:xfrm>
            <a:off x="3923928" y="4309864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Elipsa 42"/>
          <p:cNvSpPr/>
          <p:nvPr/>
        </p:nvSpPr>
        <p:spPr>
          <a:xfrm>
            <a:off x="3555504" y="4096122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Elipsa 45"/>
          <p:cNvSpPr/>
          <p:nvPr/>
        </p:nvSpPr>
        <p:spPr>
          <a:xfrm>
            <a:off x="3635896" y="4653136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7" name="Elipsa 46"/>
          <p:cNvSpPr/>
          <p:nvPr/>
        </p:nvSpPr>
        <p:spPr>
          <a:xfrm>
            <a:off x="3347864" y="4716760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8" name="Elipsa 47"/>
          <p:cNvSpPr/>
          <p:nvPr/>
        </p:nvSpPr>
        <p:spPr>
          <a:xfrm>
            <a:off x="3500264" y="4869160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9" name="Elipsa 48"/>
          <p:cNvSpPr/>
          <p:nvPr/>
        </p:nvSpPr>
        <p:spPr>
          <a:xfrm>
            <a:off x="3555504" y="4716760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0" name="Elipsa 49"/>
          <p:cNvSpPr/>
          <p:nvPr/>
        </p:nvSpPr>
        <p:spPr>
          <a:xfrm>
            <a:off x="3419872" y="4581128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1" name="Elipsa 50"/>
          <p:cNvSpPr/>
          <p:nvPr/>
        </p:nvSpPr>
        <p:spPr>
          <a:xfrm>
            <a:off x="3779912" y="4653136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2" name="Elipsa 51"/>
          <p:cNvSpPr/>
          <p:nvPr/>
        </p:nvSpPr>
        <p:spPr>
          <a:xfrm>
            <a:off x="3131840" y="4132312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3" name="Elipsa 52"/>
          <p:cNvSpPr/>
          <p:nvPr/>
        </p:nvSpPr>
        <p:spPr>
          <a:xfrm>
            <a:off x="3187080" y="3979912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4" name="Elipsa 53"/>
          <p:cNvSpPr/>
          <p:nvPr/>
        </p:nvSpPr>
        <p:spPr>
          <a:xfrm>
            <a:off x="3339480" y="4132312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5" name="Elipsa 54"/>
          <p:cNvSpPr/>
          <p:nvPr/>
        </p:nvSpPr>
        <p:spPr>
          <a:xfrm>
            <a:off x="3419872" y="3933056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7" name="Elipsa 56"/>
          <p:cNvSpPr/>
          <p:nvPr/>
        </p:nvSpPr>
        <p:spPr>
          <a:xfrm>
            <a:off x="4211960" y="4725144"/>
            <a:ext cx="1440160" cy="1008112"/>
          </a:xfrm>
          <a:prstGeom prst="ellips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8" name="Elipsa 57"/>
          <p:cNvSpPr/>
          <p:nvPr/>
        </p:nvSpPr>
        <p:spPr>
          <a:xfrm>
            <a:off x="2699792" y="3789040"/>
            <a:ext cx="1440160" cy="1368152"/>
          </a:xfrm>
          <a:prstGeom prst="ellips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animBg="1"/>
      <p:bldP spid="5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Shluková analýza (</a:t>
            </a:r>
            <a:r>
              <a:rPr lang="cs-CZ" i="1"/>
              <a:t>cluster analysis</a:t>
            </a:r>
            <a:r>
              <a:rPr lang="cs-CZ"/>
              <a:t>)	</a:t>
            </a:r>
            <a:br>
              <a:rPr lang="cs-CZ"/>
            </a:br>
            <a:r>
              <a:rPr lang="cs-CZ">
                <a:solidFill>
                  <a:srgbClr val="00B0F0"/>
                </a:solidFill>
              </a:rPr>
              <a:t>	</a:t>
            </a:r>
            <a:r>
              <a:rPr lang="cs-CZ">
                <a:solidFill>
                  <a:srgbClr val="0070C0"/>
                </a:solidFill>
              </a:rPr>
              <a:t>shlukovací algoritmy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7"/>
            <a:ext cx="8229600" cy="338437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1800" b="1"/>
              <a:t>Metoda jednospojná (s</a:t>
            </a:r>
            <a:r>
              <a:rPr lang="cs-CZ" sz="1800" b="1" i="1"/>
              <a:t>ingle linkage, nearest neighbour</a:t>
            </a:r>
            <a:r>
              <a:rPr lang="cs-CZ" sz="1800" b="1"/>
              <a:t>)</a:t>
            </a:r>
            <a:endParaRPr lang="cs-CZ" sz="1800" b="1" i="1"/>
          </a:p>
          <a:p>
            <a:r>
              <a:rPr lang="cs-CZ" sz="1800"/>
              <a:t>vzorky se pojí ke shluku, ve kterém je jim nejpodobnější vzorek</a:t>
            </a:r>
          </a:p>
          <a:p>
            <a:r>
              <a:rPr lang="cs-CZ" sz="1800" i="1"/>
              <a:t>přidám se ke skupině, ve které je ten, kdo je mí nejvíc sympatický</a:t>
            </a:r>
          </a:p>
          <a:p>
            <a:pPr>
              <a:buNone/>
            </a:pPr>
            <a:endParaRPr lang="cs-CZ" sz="1800" b="1" i="1"/>
          </a:p>
          <a:p>
            <a:pPr>
              <a:buNone/>
            </a:pPr>
            <a:r>
              <a:rPr lang="cs-CZ" sz="1800" b="1"/>
              <a:t>Metoda všespojná (</a:t>
            </a:r>
            <a:r>
              <a:rPr lang="cs-CZ" sz="1800" b="1" i="1"/>
              <a:t>complete linkage, farthest neighbour</a:t>
            </a:r>
            <a:r>
              <a:rPr lang="cs-CZ" sz="1800" b="1"/>
              <a:t>)</a:t>
            </a:r>
          </a:p>
          <a:p>
            <a:r>
              <a:rPr lang="cs-CZ" sz="1800"/>
              <a:t>vzorky se připojí ke shluku až v okamžiku, kdy shluk obsahuje všechny podobné vzorky</a:t>
            </a:r>
          </a:p>
          <a:p>
            <a:r>
              <a:rPr lang="cs-CZ" sz="1800" i="1"/>
              <a:t>zjistím nejnesympatičtější jedince ve všech sjkupinách a přidám se ke skupině ve které je ten nejmíň nesympatický</a:t>
            </a:r>
          </a:p>
          <a:p>
            <a:endParaRPr lang="cs-CZ" sz="180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20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3286116" y="5043972"/>
            <a:ext cx="11430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single </a:t>
            </a:r>
            <a:r>
              <a:rPr lang="cs-CZ" sz="1200" dirty="0" err="1"/>
              <a:t>linkage</a:t>
            </a:r>
            <a:endParaRPr lang="cs-CZ" sz="12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3143240" y="5767105"/>
            <a:ext cx="14287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err="1"/>
              <a:t>complete</a:t>
            </a:r>
            <a:r>
              <a:rPr lang="cs-CZ" sz="1200" dirty="0"/>
              <a:t> </a:t>
            </a:r>
            <a:r>
              <a:rPr lang="cs-CZ" sz="1200" dirty="0" err="1"/>
              <a:t>linkage</a:t>
            </a:r>
            <a:endParaRPr lang="cs-CZ" sz="1200" dirty="0"/>
          </a:p>
        </p:txBody>
      </p:sp>
      <p:grpSp>
        <p:nvGrpSpPr>
          <p:cNvPr id="7" name="Skupina 11"/>
          <p:cNvGrpSpPr/>
          <p:nvPr/>
        </p:nvGrpSpPr>
        <p:grpSpPr>
          <a:xfrm>
            <a:off x="1155722" y="4581128"/>
            <a:ext cx="5416542" cy="2034480"/>
            <a:chOff x="941408" y="4823544"/>
            <a:chExt cx="5416542" cy="2034480"/>
          </a:xfrm>
        </p:grpSpPr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941408" y="4823544"/>
              <a:ext cx="5416542" cy="2034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TextovéPole 8"/>
            <p:cNvSpPr txBox="1"/>
            <p:nvPr/>
          </p:nvSpPr>
          <p:spPr>
            <a:xfrm>
              <a:off x="3071802" y="5286388"/>
              <a:ext cx="114300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200" dirty="0"/>
                <a:t>single </a:t>
              </a:r>
              <a:r>
                <a:rPr lang="cs-CZ" sz="1200" dirty="0" err="1"/>
                <a:t>linkage</a:t>
              </a:r>
              <a:endParaRPr lang="cs-CZ" sz="1200" dirty="0"/>
            </a:p>
          </p:txBody>
        </p:sp>
        <p:sp>
          <p:nvSpPr>
            <p:cNvPr id="10" name="TextovéPole 9"/>
            <p:cNvSpPr txBox="1"/>
            <p:nvPr/>
          </p:nvSpPr>
          <p:spPr>
            <a:xfrm>
              <a:off x="2928926" y="6009521"/>
              <a:ext cx="142876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200" dirty="0" err="1"/>
                <a:t>complete</a:t>
              </a:r>
              <a:r>
                <a:rPr lang="cs-CZ" sz="1200" dirty="0"/>
                <a:t> </a:t>
              </a:r>
              <a:r>
                <a:rPr lang="cs-CZ" sz="1200" dirty="0" err="1"/>
                <a:t>linkage</a:t>
              </a:r>
              <a:endParaRPr lang="cs-CZ" sz="1200" dirty="0"/>
            </a:p>
          </p:txBody>
        </p: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Shluková analýza (</a:t>
            </a:r>
            <a:r>
              <a:rPr lang="cs-CZ" i="1"/>
              <a:t>cluster analysis</a:t>
            </a:r>
            <a:r>
              <a:rPr lang="cs-CZ"/>
              <a:t>)	</a:t>
            </a:r>
            <a:br>
              <a:rPr lang="cs-CZ"/>
            </a:br>
            <a:r>
              <a:rPr lang="cs-CZ">
                <a:solidFill>
                  <a:srgbClr val="00B0F0"/>
                </a:solidFill>
              </a:rPr>
              <a:t>	</a:t>
            </a:r>
            <a:r>
              <a:rPr lang="cs-CZ">
                <a:solidFill>
                  <a:srgbClr val="0070C0"/>
                </a:solidFill>
              </a:rPr>
              <a:t>dendrogram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/>
              <a:t>záleží na tom, které vzorky jsou spojeny na které úrovni</a:t>
            </a:r>
          </a:p>
          <a:p>
            <a:r>
              <a:rPr lang="cs-CZ" sz="2000"/>
              <a:t>nezáleží na tom, který vzorek (skupina) je vpravo a který vlevo</a:t>
            </a:r>
          </a:p>
          <a:p>
            <a:endParaRPr lang="cs-CZ" sz="200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21</a:t>
            </a:fld>
            <a:endParaRPr lang="cs-CZ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2714620"/>
            <a:ext cx="7010400" cy="379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Metoda jednospojná vs všespojná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22</a:t>
            </a:fld>
            <a:endParaRPr lang="cs-CZ"/>
          </a:p>
        </p:txBody>
      </p:sp>
      <p:pic>
        <p:nvPicPr>
          <p:cNvPr id="5" name="Content Placeholder 4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3857620" y="1500174"/>
            <a:ext cx="4009649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844" y="1428736"/>
            <a:ext cx="4138504" cy="50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ovéPole 6"/>
          <p:cNvSpPr txBox="1"/>
          <p:nvPr/>
        </p:nvSpPr>
        <p:spPr>
          <a:xfrm>
            <a:off x="857224" y="5857892"/>
            <a:ext cx="421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metoda </a:t>
            </a:r>
            <a:r>
              <a:rPr lang="cs-CZ" dirty="0" err="1"/>
              <a:t>jednospojná</a:t>
            </a:r>
            <a:r>
              <a:rPr lang="cs-CZ" dirty="0"/>
              <a:t> se výrazně řetězí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Shluková analýza (</a:t>
            </a:r>
            <a:r>
              <a:rPr lang="cs-CZ" i="1"/>
              <a:t>cluster analysis</a:t>
            </a:r>
            <a:r>
              <a:rPr lang="cs-CZ"/>
              <a:t>)	</a:t>
            </a:r>
            <a:br>
              <a:rPr lang="cs-CZ"/>
            </a:br>
            <a:r>
              <a:rPr lang="cs-CZ">
                <a:solidFill>
                  <a:srgbClr val="00B0F0"/>
                </a:solidFill>
              </a:rPr>
              <a:t>	</a:t>
            </a:r>
            <a:r>
              <a:rPr lang="cs-CZ">
                <a:solidFill>
                  <a:srgbClr val="0070C0"/>
                </a:solidFill>
              </a:rPr>
              <a:t>shlukovací algoritmy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95932"/>
            <a:ext cx="4546848" cy="47133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000" b="1" i="1"/>
              <a:t>Average linkage</a:t>
            </a:r>
            <a:r>
              <a:rPr lang="cs-CZ" sz="2000" i="1"/>
              <a:t> </a:t>
            </a:r>
            <a:r>
              <a:rPr lang="cs-CZ" sz="2000"/>
              <a:t>(např. UPGMA)</a:t>
            </a:r>
            <a:endParaRPr lang="cs-CZ" sz="2000" i="1"/>
          </a:p>
          <a:p>
            <a:r>
              <a:rPr lang="cs-CZ" sz="2000"/>
              <a:t>zahrnuje řadu metod, které stojí mezi </a:t>
            </a:r>
            <a:r>
              <a:rPr lang="cs-CZ" sz="2000" i="1"/>
              <a:t>single</a:t>
            </a:r>
            <a:r>
              <a:rPr lang="cs-CZ" sz="2000"/>
              <a:t> a </a:t>
            </a:r>
            <a:r>
              <a:rPr lang="cs-CZ" sz="2000" i="1"/>
              <a:t>complete linkage </a:t>
            </a:r>
            <a:r>
              <a:rPr lang="cs-CZ" sz="2000"/>
              <a:t>a v ekologii jsou smysluplnější</a:t>
            </a:r>
          </a:p>
          <a:p>
            <a:r>
              <a:rPr lang="cs-CZ" sz="2000"/>
              <a:t>UPGMA </a:t>
            </a:r>
            <a:r>
              <a:rPr lang="cs-CZ" sz="2000" i="1"/>
              <a:t>(unweighted pair-group method using arithmetic averages) –</a:t>
            </a:r>
            <a:r>
              <a:rPr lang="cs-CZ" sz="2000"/>
              <a:t> vzorek se připojí ke shluku, ke kterému má největší (neváženou) průměrnou podobnost se všemi jeho vzorky</a:t>
            </a:r>
          </a:p>
          <a:p>
            <a:r>
              <a:rPr lang="cs-CZ" sz="2000" i="1"/>
              <a:t>přidám se ke skupině, ve které jsou mi všichni v průměru nejsympatičtější</a:t>
            </a:r>
          </a:p>
          <a:p>
            <a:pPr marL="0" indent="0">
              <a:buNone/>
            </a:pPr>
            <a:endParaRPr lang="cs-CZ" sz="2000"/>
          </a:p>
          <a:p>
            <a:endParaRPr lang="cs-CZ" sz="2000" i="1"/>
          </a:p>
          <a:p>
            <a:endParaRPr lang="cs-CZ" sz="200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23</a:t>
            </a:fld>
            <a:endParaRPr lang="cs-CZ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 rotWithShape="1">
          <a:blip r:embed="rId3" cstate="print"/>
          <a:srcRect l="10790"/>
          <a:stretch/>
        </p:blipFill>
        <p:spPr bwMode="auto">
          <a:xfrm>
            <a:off x="5058551" y="1595931"/>
            <a:ext cx="3473889" cy="454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Shluková analýza (</a:t>
            </a:r>
            <a:r>
              <a:rPr lang="cs-CZ" i="1"/>
              <a:t>cluster analysis</a:t>
            </a:r>
            <a:r>
              <a:rPr lang="cs-CZ"/>
              <a:t>)	</a:t>
            </a:r>
            <a:br>
              <a:rPr lang="cs-CZ"/>
            </a:br>
            <a:r>
              <a:rPr lang="cs-CZ">
                <a:solidFill>
                  <a:srgbClr val="00B0F0"/>
                </a:solidFill>
              </a:rPr>
              <a:t>	</a:t>
            </a:r>
            <a:r>
              <a:rPr lang="cs-CZ">
                <a:solidFill>
                  <a:srgbClr val="0070C0"/>
                </a:solidFill>
              </a:rPr>
              <a:t>shlukovací algoritmy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95932"/>
            <a:ext cx="4618856" cy="47133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000" b="1" dirty="0"/>
              <a:t>Wardova metoda (</a:t>
            </a:r>
            <a:r>
              <a:rPr lang="cs-CZ" sz="2000" b="1" i="1" dirty="0"/>
              <a:t>Ward</a:t>
            </a:r>
            <a:r>
              <a:rPr lang="en-US" sz="2000" b="1" i="1" dirty="0"/>
              <a:t>’s minimum variance method</a:t>
            </a:r>
            <a:r>
              <a:rPr lang="en-US" sz="2000" b="1" dirty="0"/>
              <a:t>)</a:t>
            </a:r>
          </a:p>
          <a:p>
            <a:r>
              <a:rPr lang="cs-CZ" sz="2000" dirty="0"/>
              <a:t>minimalizuje součet čterců vzdáleností mezi vzorky a centroidy jejich shluků</a:t>
            </a:r>
          </a:p>
          <a:p>
            <a:r>
              <a:rPr lang="cs-CZ" sz="2000" dirty="0"/>
              <a:t>jsou spojovány ty shluky (vzorky) jejichž shluknutí povede k nejmenšímu nárůstu součtu čtverců vnitroshlukových vzdáleností</a:t>
            </a:r>
          </a:p>
          <a:p>
            <a:r>
              <a:rPr lang="cs-CZ" sz="2000" dirty="0"/>
              <a:t>výsledné shluky mají tendenci být hypersférické a zhruba stejné velikosti</a:t>
            </a:r>
          </a:p>
          <a:p>
            <a:r>
              <a:rPr lang="cs-CZ" sz="2000" dirty="0"/>
              <a:t>neměla by se kombinovat se Sørensenovým (Bray-Curtis) indexem </a:t>
            </a:r>
            <a:r>
              <a:rPr lang="en-US" sz="2000" dirty="0"/>
              <a:t>ne</a:t>
            </a:r>
            <a:r>
              <a:rPr lang="cs-CZ" sz="2000" dirty="0"/>
              <a:t>podobnosti</a:t>
            </a:r>
            <a:r>
              <a:rPr lang="en-US" sz="2000" dirty="0"/>
              <a:t>, </a:t>
            </a:r>
            <a:r>
              <a:rPr lang="cs-CZ" sz="2000" dirty="0"/>
              <a:t>možno </a:t>
            </a:r>
            <a:r>
              <a:rPr lang="en-US" sz="2000" dirty="0" err="1"/>
              <a:t>pouze</a:t>
            </a:r>
            <a:r>
              <a:rPr lang="en-US" sz="2000" dirty="0"/>
              <a:t> s </a:t>
            </a:r>
            <a:r>
              <a:rPr lang="en-US" sz="2000" dirty="0" err="1"/>
              <a:t>metrick</a:t>
            </a:r>
            <a:r>
              <a:rPr lang="cs-CZ" sz="2000" dirty="0" err="1"/>
              <a:t>ými</a:t>
            </a:r>
            <a:r>
              <a:rPr lang="cs-CZ" sz="2000" dirty="0"/>
              <a:t> </a:t>
            </a:r>
            <a:r>
              <a:rPr lang="cs-CZ" sz="2000" dirty="0" err="1"/>
              <a:t>distencemi</a:t>
            </a:r>
            <a:endParaRPr lang="cs-CZ" sz="2000" dirty="0"/>
          </a:p>
          <a:p>
            <a:endParaRPr lang="cs-CZ" sz="2000" dirty="0"/>
          </a:p>
          <a:p>
            <a:endParaRPr lang="cs-CZ" sz="2000" i="1" dirty="0"/>
          </a:p>
          <a:p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24</a:t>
            </a:fld>
            <a:endParaRPr lang="cs-CZ"/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46308" y="1595931"/>
            <a:ext cx="3514124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8D1FF8-CF89-406B-96CD-824ECC3E5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Kofenetická</a:t>
            </a:r>
            <a:r>
              <a:rPr lang="cs-CZ" dirty="0"/>
              <a:t> vzdálenost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F14EF7-F544-41BE-B1B4-C36BBBF627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Vzdálenost mezi dvěma vzorky definovaná jako nepodobnost v rámci skupiny v níž jsou dva vzorky spojené do jednoho klastru</a:t>
            </a:r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85FE408-FB42-45BC-A2EF-CFC4F3245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25</a:t>
            </a:fld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B8224801-9F8D-4BB3-841F-4CE00B712D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6595" y="2420888"/>
            <a:ext cx="6559031" cy="4006374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AC1727D2-0633-4F86-828B-139CB896FF79}"/>
              </a:ext>
            </a:extLst>
          </p:cNvPr>
          <p:cNvSpPr txBox="1"/>
          <p:nvPr/>
        </p:nvSpPr>
        <p:spPr>
          <a:xfrm>
            <a:off x="457200" y="3356992"/>
            <a:ext cx="1594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d(SUJ-MVP)</a:t>
            </a:r>
          </a:p>
        </p:txBody>
      </p: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A234A965-45FC-4CC6-8AF7-538FB61EAFFC}"/>
              </a:ext>
            </a:extLst>
          </p:cNvPr>
          <p:cNvCxnSpPr>
            <a:cxnSpLocks/>
          </p:cNvCxnSpPr>
          <p:nvPr/>
        </p:nvCxnSpPr>
        <p:spPr>
          <a:xfrm flipV="1">
            <a:off x="2915816" y="3789040"/>
            <a:ext cx="0" cy="14401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F53C5604-8F93-4FC1-BF38-B980DBA3F8F2}"/>
              </a:ext>
            </a:extLst>
          </p:cNvPr>
          <p:cNvCxnSpPr>
            <a:cxnSpLocks/>
          </p:cNvCxnSpPr>
          <p:nvPr/>
        </p:nvCxnSpPr>
        <p:spPr>
          <a:xfrm flipH="1" flipV="1">
            <a:off x="3023848" y="3505242"/>
            <a:ext cx="869" cy="24549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54D270F6-59A1-47C3-B874-15A72FE6BA91}"/>
              </a:ext>
            </a:extLst>
          </p:cNvPr>
          <p:cNvCxnSpPr>
            <a:cxnSpLocks/>
          </p:cNvCxnSpPr>
          <p:nvPr/>
        </p:nvCxnSpPr>
        <p:spPr>
          <a:xfrm flipH="1" flipV="1">
            <a:off x="3908738" y="3501008"/>
            <a:ext cx="371" cy="9308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>
            <a:extLst>
              <a:ext uri="{FF2B5EF4-FFF2-40B4-BE49-F238E27FC236}">
                <a16:creationId xmlns:a16="http://schemas.microsoft.com/office/drawing/2014/main" id="{F796EA5E-6F30-47E1-9650-34F0BDFAB61A}"/>
              </a:ext>
            </a:extLst>
          </p:cNvPr>
          <p:cNvCxnSpPr>
            <a:cxnSpLocks/>
          </p:cNvCxnSpPr>
          <p:nvPr/>
        </p:nvCxnSpPr>
        <p:spPr>
          <a:xfrm flipV="1">
            <a:off x="3949700" y="3683271"/>
            <a:ext cx="1414" cy="17777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94740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7FE6C1-217B-43A8-B954-AECE6064C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Vztah</a:t>
            </a:r>
            <a:r>
              <a:rPr lang="en-US" dirty="0"/>
              <a:t> </a:t>
            </a:r>
            <a:r>
              <a:rPr lang="en-US" dirty="0" err="1"/>
              <a:t>mezi</a:t>
            </a:r>
            <a:r>
              <a:rPr lang="en-US" dirty="0"/>
              <a:t> </a:t>
            </a:r>
            <a:r>
              <a:rPr lang="cs-CZ" dirty="0"/>
              <a:t>originální nepodobností </a:t>
            </a:r>
            <a:r>
              <a:rPr lang="en-US" dirty="0"/>
              <a:t>a </a:t>
            </a:r>
            <a:r>
              <a:rPr lang="en-US" dirty="0" err="1"/>
              <a:t>kofenetickou</a:t>
            </a:r>
            <a:r>
              <a:rPr lang="en-US" dirty="0"/>
              <a:t> </a:t>
            </a:r>
            <a:r>
              <a:rPr lang="en-US" dirty="0" err="1"/>
              <a:t>vz</a:t>
            </a:r>
            <a:r>
              <a:rPr lang="cs-CZ" dirty="0" err="1"/>
              <a:t>dáleností</a:t>
            </a:r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AA62838-8D03-45BE-B6E9-BC68AFFC3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26</a:t>
            </a:fld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2F2932A2-9679-4AEE-88D1-192EB578C7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1196752"/>
            <a:ext cx="7272808" cy="5688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5039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Klasifikace</a:t>
            </a:r>
            <a:br>
              <a:rPr lang="cs-CZ">
                <a:solidFill>
                  <a:srgbClr val="00B0F0"/>
                </a:solidFill>
              </a:rPr>
            </a:b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27</a:t>
            </a:fld>
            <a:endParaRPr lang="cs-CZ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71855030"/>
              </p:ext>
            </p:extLst>
          </p:nvPr>
        </p:nvGraphicFramePr>
        <p:xfrm>
          <a:off x="1547664" y="1392162"/>
          <a:ext cx="5472608" cy="41970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3" name="Skupina 47"/>
          <p:cNvGrpSpPr/>
          <p:nvPr/>
        </p:nvGrpSpPr>
        <p:grpSpPr>
          <a:xfrm>
            <a:off x="539552" y="3148948"/>
            <a:ext cx="857256" cy="571504"/>
            <a:chOff x="642910" y="2285992"/>
            <a:chExt cx="857256" cy="571504"/>
          </a:xfrm>
        </p:grpSpPr>
        <p:cxnSp>
          <p:nvCxnSpPr>
            <p:cNvPr id="7" name="Přímá spojovací čára 6"/>
            <p:cNvCxnSpPr/>
            <p:nvPr/>
          </p:nvCxnSpPr>
          <p:spPr>
            <a:xfrm rot="5400000">
              <a:off x="500034" y="2714620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Přímá spojovací čára 7"/>
            <p:cNvCxnSpPr/>
            <p:nvPr/>
          </p:nvCxnSpPr>
          <p:spPr>
            <a:xfrm rot="5400000">
              <a:off x="785786" y="2714620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Přímá spojovací čára 8"/>
            <p:cNvCxnSpPr/>
            <p:nvPr/>
          </p:nvCxnSpPr>
          <p:spPr>
            <a:xfrm rot="5400000">
              <a:off x="1071538" y="2714620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ovací čára 9"/>
            <p:cNvCxnSpPr/>
            <p:nvPr/>
          </p:nvCxnSpPr>
          <p:spPr>
            <a:xfrm rot="5400000">
              <a:off x="1357290" y="2714620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Přímá spojovací čára 10"/>
            <p:cNvCxnSpPr/>
            <p:nvPr/>
          </p:nvCxnSpPr>
          <p:spPr>
            <a:xfrm rot="10800000">
              <a:off x="642910" y="2571744"/>
              <a:ext cx="857256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ovací čára 11"/>
            <p:cNvCxnSpPr/>
            <p:nvPr/>
          </p:nvCxnSpPr>
          <p:spPr>
            <a:xfrm rot="5400000">
              <a:off x="928662" y="2428868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Skupina 48"/>
          <p:cNvGrpSpPr/>
          <p:nvPr/>
        </p:nvGrpSpPr>
        <p:grpSpPr>
          <a:xfrm>
            <a:off x="1566698" y="4578054"/>
            <a:ext cx="857256" cy="857256"/>
            <a:chOff x="2071670" y="3357562"/>
            <a:chExt cx="857256" cy="857256"/>
          </a:xfrm>
        </p:grpSpPr>
        <p:cxnSp>
          <p:nvCxnSpPr>
            <p:cNvPr id="14" name="Přímá spojovací čára 13"/>
            <p:cNvCxnSpPr/>
            <p:nvPr/>
          </p:nvCxnSpPr>
          <p:spPr>
            <a:xfrm rot="5400000">
              <a:off x="1928794" y="4071942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Přímá spojovací čára 14"/>
            <p:cNvCxnSpPr/>
            <p:nvPr/>
          </p:nvCxnSpPr>
          <p:spPr>
            <a:xfrm rot="5400000">
              <a:off x="2500298" y="4071942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ovací čára 15"/>
            <p:cNvCxnSpPr/>
            <p:nvPr/>
          </p:nvCxnSpPr>
          <p:spPr>
            <a:xfrm rot="5400000">
              <a:off x="2214546" y="4071942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ovací čára 16"/>
            <p:cNvCxnSpPr/>
            <p:nvPr/>
          </p:nvCxnSpPr>
          <p:spPr>
            <a:xfrm rot="5400000">
              <a:off x="2786050" y="4071942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římá spojovací čára 17"/>
            <p:cNvCxnSpPr/>
            <p:nvPr/>
          </p:nvCxnSpPr>
          <p:spPr>
            <a:xfrm rot="10800000">
              <a:off x="2071670" y="3929066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římá spojovací čára 18"/>
            <p:cNvCxnSpPr/>
            <p:nvPr/>
          </p:nvCxnSpPr>
          <p:spPr>
            <a:xfrm rot="10800000">
              <a:off x="2643174" y="3929066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ovací čára 19"/>
            <p:cNvCxnSpPr/>
            <p:nvPr/>
          </p:nvCxnSpPr>
          <p:spPr>
            <a:xfrm rot="5400000">
              <a:off x="2071670" y="3786190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ovací čára 20"/>
            <p:cNvCxnSpPr/>
            <p:nvPr/>
          </p:nvCxnSpPr>
          <p:spPr>
            <a:xfrm rot="5400000">
              <a:off x="2643174" y="3786190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Přímá spojovací čára 21"/>
            <p:cNvCxnSpPr/>
            <p:nvPr/>
          </p:nvCxnSpPr>
          <p:spPr>
            <a:xfrm rot="10800000">
              <a:off x="2214546" y="3643314"/>
              <a:ext cx="571504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Přímá spojovací čára 22"/>
            <p:cNvCxnSpPr/>
            <p:nvPr/>
          </p:nvCxnSpPr>
          <p:spPr>
            <a:xfrm rot="5400000">
              <a:off x="2357422" y="3500438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Skupina 49"/>
          <p:cNvGrpSpPr/>
          <p:nvPr/>
        </p:nvGrpSpPr>
        <p:grpSpPr>
          <a:xfrm>
            <a:off x="7275186" y="4355356"/>
            <a:ext cx="714380" cy="1143008"/>
            <a:chOff x="7572396" y="3357562"/>
            <a:chExt cx="714380" cy="1143008"/>
          </a:xfrm>
        </p:grpSpPr>
        <p:cxnSp>
          <p:nvCxnSpPr>
            <p:cNvPr id="25" name="Přímá spojovací čára 24"/>
            <p:cNvCxnSpPr/>
            <p:nvPr/>
          </p:nvCxnSpPr>
          <p:spPr>
            <a:xfrm rot="5400000">
              <a:off x="7143768" y="4071942"/>
              <a:ext cx="857256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Přímá spojovací čára 25"/>
            <p:cNvCxnSpPr/>
            <p:nvPr/>
          </p:nvCxnSpPr>
          <p:spPr>
            <a:xfrm rot="5400000">
              <a:off x="7858148" y="3786190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Přímá spojovací čára 26"/>
            <p:cNvCxnSpPr/>
            <p:nvPr/>
          </p:nvCxnSpPr>
          <p:spPr>
            <a:xfrm rot="5400000">
              <a:off x="7643834" y="3500438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Přímá spojovací čára 27"/>
            <p:cNvCxnSpPr/>
            <p:nvPr/>
          </p:nvCxnSpPr>
          <p:spPr>
            <a:xfrm rot="10800000">
              <a:off x="7572396" y="3643314"/>
              <a:ext cx="428628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Přímá spojovací čára 28"/>
            <p:cNvCxnSpPr/>
            <p:nvPr/>
          </p:nvCxnSpPr>
          <p:spPr>
            <a:xfrm rot="10800000">
              <a:off x="7858148" y="3929066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Přímá spojovací čára 29"/>
            <p:cNvCxnSpPr/>
            <p:nvPr/>
          </p:nvCxnSpPr>
          <p:spPr>
            <a:xfrm rot="5400000">
              <a:off x="7572396" y="4214818"/>
              <a:ext cx="571504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Přímá spojovací čára 30"/>
            <p:cNvCxnSpPr/>
            <p:nvPr/>
          </p:nvCxnSpPr>
          <p:spPr>
            <a:xfrm rot="5400000">
              <a:off x="8001024" y="4071942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Přímá spojovací čára 31"/>
            <p:cNvCxnSpPr/>
            <p:nvPr/>
          </p:nvCxnSpPr>
          <p:spPr>
            <a:xfrm rot="5400000">
              <a:off x="8143899" y="4357694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Přímá spojovací čára 32"/>
            <p:cNvCxnSpPr/>
            <p:nvPr/>
          </p:nvCxnSpPr>
          <p:spPr>
            <a:xfrm rot="5400000">
              <a:off x="7929585" y="4357694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Přímá spojovací čára 33"/>
            <p:cNvCxnSpPr/>
            <p:nvPr/>
          </p:nvCxnSpPr>
          <p:spPr>
            <a:xfrm rot="10800000">
              <a:off x="8072462" y="4214818"/>
              <a:ext cx="214314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5" name="Přímá spojovací šipka 34"/>
          <p:cNvCxnSpPr/>
          <p:nvPr/>
        </p:nvCxnSpPr>
        <p:spPr>
          <a:xfrm rot="5400000">
            <a:off x="936390" y="5048386"/>
            <a:ext cx="792088" cy="1588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ovací šipka 35"/>
          <p:cNvCxnSpPr/>
          <p:nvPr/>
        </p:nvCxnSpPr>
        <p:spPr>
          <a:xfrm rot="16200000" flipV="1">
            <a:off x="7695170" y="5040002"/>
            <a:ext cx="945282" cy="9178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TWINSPAN</a:t>
            </a:r>
            <a:br>
              <a:rPr lang="en-US"/>
            </a:br>
            <a:r>
              <a:rPr lang="cs-CZ">
                <a:solidFill>
                  <a:srgbClr val="00B0F0"/>
                </a:solidFill>
              </a:rPr>
              <a:t>	</a:t>
            </a:r>
            <a:r>
              <a:rPr lang="en-US">
                <a:solidFill>
                  <a:srgbClr val="0070C0"/>
                </a:solidFill>
              </a:rPr>
              <a:t>Two Way INdicator Species A</a:t>
            </a:r>
            <a:r>
              <a:rPr lang="cs-CZ">
                <a:solidFill>
                  <a:srgbClr val="0070C0"/>
                </a:solidFill>
              </a:rPr>
              <a:t>n</a:t>
            </a:r>
            <a:r>
              <a:rPr lang="en-US">
                <a:solidFill>
                  <a:srgbClr val="0070C0"/>
                </a:solidFill>
              </a:rPr>
              <a:t>alysis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divi</a:t>
            </a:r>
            <a:r>
              <a:rPr lang="en-US" sz="1800" dirty="0"/>
              <a:t>s</a:t>
            </a:r>
            <a:r>
              <a:rPr lang="cs-CZ" sz="1800" dirty="0"/>
              <a:t>ivní metoda</a:t>
            </a:r>
          </a:p>
          <a:p>
            <a:pPr lvl="1"/>
            <a:r>
              <a:rPr lang="cs-CZ" sz="1600" dirty="0"/>
              <a:t>začíná dělením celého souboru vzorků a postupuje směrem dolů</a:t>
            </a:r>
          </a:p>
          <a:p>
            <a:pPr lvl="1"/>
            <a:r>
              <a:rPr lang="cs-CZ" sz="1600" dirty="0"/>
              <a:t>skupina se dále nedělí, pokud je příliš malá, nebo bylo dosaženo dělení do požadované úrovně</a:t>
            </a:r>
          </a:p>
          <a:p>
            <a:r>
              <a:rPr lang="cs-CZ" sz="1800" dirty="0"/>
              <a:t>polytetická metoda</a:t>
            </a:r>
          </a:p>
          <a:p>
            <a:pPr lvl="1"/>
            <a:r>
              <a:rPr lang="cs-CZ" sz="1600" dirty="0"/>
              <a:t>každé dělení závisí na </a:t>
            </a:r>
            <a:r>
              <a:rPr lang="cs-CZ" sz="1600" b="1" dirty="0"/>
              <a:t>několika (indikačních) druzích</a:t>
            </a:r>
            <a:r>
              <a:rPr lang="cs-CZ" sz="1600" dirty="0"/>
              <a:t> (x monotetická metoda – dělení ovlivňuje jediný druh)</a:t>
            </a:r>
          </a:p>
          <a:p>
            <a:r>
              <a:rPr lang="cs-CZ" sz="1800" dirty="0"/>
              <a:t>metoda velmi oblíbená mezi vegetačními ekology</a:t>
            </a:r>
          </a:p>
          <a:p>
            <a:pPr lvl="1"/>
            <a:r>
              <a:rPr lang="cs-CZ" sz="1600" dirty="0"/>
              <a:t>ale – algoritmus je poměrně složitý, né zcela popsaný a s řadou arbitrárních kroků. Proto má také řadu zarytých odpůrců: </a:t>
            </a:r>
            <a:r>
              <a:rPr lang="en-US" sz="1600" dirty="0"/>
              <a:t>"TWINSPAN too unstable and tricky: Better avoided." (</a:t>
            </a:r>
            <a:r>
              <a:rPr lang="en-US" sz="1600" dirty="0" err="1"/>
              <a:t>Jari</a:t>
            </a:r>
            <a:r>
              <a:rPr lang="en-US" sz="1600" dirty="0"/>
              <a:t> </a:t>
            </a:r>
            <a:r>
              <a:rPr lang="en-US" sz="1600" dirty="0" err="1"/>
              <a:t>Oksanen</a:t>
            </a:r>
            <a:r>
              <a:rPr lang="cs-CZ" sz="1600" dirty="0"/>
              <a:t>)</a:t>
            </a:r>
          </a:p>
          <a:p>
            <a:r>
              <a:rPr lang="cs-CZ" sz="1800" dirty="0"/>
              <a:t>vzorky jsou uspořádány podle první osy korespondenční analýzy (CA, DCA) a podle ní jsou rozděleny do dvou shluků (vzorky s pozitivním skóre a negativním skóre)</a:t>
            </a:r>
          </a:p>
          <a:p>
            <a:r>
              <a:rPr lang="cs-CZ" sz="1800" dirty="0"/>
              <a:t>metoda ošetří vzorky, které leží blízko středu osy, a které tak mají velkou pravděpodobnost, že budou špatně klasifikovány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28</a:t>
            </a:fld>
            <a:endParaRPr lang="cs-CZ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TWINSPAN</a:t>
            </a:r>
            <a:br>
              <a:rPr lang="en-US"/>
            </a:br>
            <a:r>
              <a:rPr lang="cs-CZ">
                <a:solidFill>
                  <a:srgbClr val="00B0F0"/>
                </a:solidFill>
              </a:rPr>
              <a:t>	</a:t>
            </a:r>
            <a:r>
              <a:rPr lang="en-US">
                <a:solidFill>
                  <a:srgbClr val="0070C0"/>
                </a:solidFill>
              </a:rPr>
              <a:t>Two Way INdicator Species ANalysis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i="1" dirty="0"/>
              <a:t>pseudospecies</a:t>
            </a:r>
          </a:p>
          <a:p>
            <a:pPr lvl="1"/>
            <a:r>
              <a:rPr lang="cs-CZ" sz="1600" dirty="0"/>
              <a:t>metoda primárně funguje pro </a:t>
            </a:r>
            <a:r>
              <a:rPr lang="cs-CZ" sz="1600" b="1" dirty="0"/>
              <a:t>kvalitativní</a:t>
            </a:r>
            <a:r>
              <a:rPr lang="cs-CZ" sz="1600" dirty="0"/>
              <a:t> data</a:t>
            </a:r>
          </a:p>
          <a:p>
            <a:pPr lvl="1"/>
            <a:r>
              <a:rPr lang="cs-CZ" sz="1600" dirty="0"/>
              <a:t>kvantitativní informace se dodává rozdělením druhů na </a:t>
            </a:r>
            <a:r>
              <a:rPr lang="cs-CZ" sz="1600" i="1" dirty="0"/>
              <a:t>pseudospecies</a:t>
            </a:r>
            <a:r>
              <a:rPr lang="cs-CZ" sz="1600" dirty="0"/>
              <a:t> podle </a:t>
            </a:r>
            <a:r>
              <a:rPr lang="en-US" sz="1600" dirty="0" err="1"/>
              <a:t>relativn</a:t>
            </a:r>
            <a:r>
              <a:rPr lang="cs-CZ" sz="1600" dirty="0"/>
              <a:t>í</a:t>
            </a:r>
            <a:r>
              <a:rPr lang="en-US" sz="1600" dirty="0"/>
              <a:t> </a:t>
            </a:r>
            <a:r>
              <a:rPr lang="cs-CZ" sz="1600" dirty="0"/>
              <a:t>abundance (</a:t>
            </a:r>
            <a:r>
              <a:rPr lang="cs-CZ" sz="1600" i="1" dirty="0"/>
              <a:t>cut levels</a:t>
            </a:r>
            <a:r>
              <a:rPr lang="cs-CZ" sz="1600" dirty="0"/>
              <a:t>)</a:t>
            </a:r>
            <a:r>
              <a:rPr lang="en-US" sz="1600" dirty="0"/>
              <a:t>, nap</a:t>
            </a:r>
            <a:r>
              <a:rPr lang="cs-CZ" sz="1600" dirty="0"/>
              <a:t>ř. 1, 5, 10, 20 </a:t>
            </a:r>
            <a:r>
              <a:rPr lang="en-US" sz="1600" dirty="0"/>
              <a:t>%.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29</a:t>
            </a:fld>
            <a:endParaRPr lang="cs-CZ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1" y="3031521"/>
            <a:ext cx="4752529" cy="32022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4270070" y="6359388"/>
            <a:ext cx="20162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err="1"/>
              <a:t>Lep</a:t>
            </a:r>
            <a:r>
              <a:rPr lang="cs-CZ" sz="1200" dirty="0"/>
              <a:t>š </a:t>
            </a:r>
            <a:r>
              <a:rPr lang="en-US" sz="1200" dirty="0"/>
              <a:t>&amp; </a:t>
            </a:r>
            <a:r>
              <a:rPr lang="cs-CZ" sz="1200" dirty="0"/>
              <a:t>Šmilauer (2003)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Diskontinuum vs. kontinuum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Evoluční teorie predikuje diskontinuum – druhy</a:t>
            </a:r>
          </a:p>
          <a:p>
            <a:pPr lvl="1"/>
            <a:r>
              <a:rPr lang="cs-CZ"/>
              <a:t>taxonomové hledají diskontinuity dané odlišnostmi mezi druhy</a:t>
            </a:r>
          </a:p>
          <a:p>
            <a:endParaRPr lang="cs-CZ"/>
          </a:p>
          <a:p>
            <a:r>
              <a:rPr lang="cs-CZ"/>
              <a:t>Svět ekologie nejčastěji kontinuální</a:t>
            </a:r>
          </a:p>
          <a:p>
            <a:pPr lvl="1"/>
            <a:r>
              <a:rPr lang="cs-CZ"/>
              <a:t>metody schopné rozpoznat shluky podobných objektů, zatímco ignorují několik hraničních</a:t>
            </a:r>
          </a:p>
          <a:p>
            <a:pPr lvl="1"/>
            <a:endParaRPr lang="cs-CZ"/>
          </a:p>
          <a:p>
            <a:endParaRPr lang="cs-CZ"/>
          </a:p>
          <a:p>
            <a:r>
              <a:rPr lang="cs-CZ"/>
              <a:t>Nelze očekávat diskontinuity ve společenstvech, aniž by prostředí bylo diskontinuální (nebo nevzorkujeme opačné konce gradientů) </a:t>
            </a:r>
            <a:r>
              <a:rPr lang="cs-CZ" sz="1400"/>
              <a:t>Whittaker 1962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TWINSPAN</a:t>
            </a:r>
            <a:br>
              <a:rPr lang="en-US"/>
            </a:br>
            <a:r>
              <a:rPr lang="cs-CZ">
                <a:solidFill>
                  <a:srgbClr val="00B0F0"/>
                </a:solidFill>
              </a:rPr>
              <a:t>	</a:t>
            </a:r>
            <a:r>
              <a:rPr lang="en-US">
                <a:solidFill>
                  <a:srgbClr val="0070C0"/>
                </a:solidFill>
              </a:rPr>
              <a:t>Two Way INdicator Species ANalysis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i="1" dirty="0"/>
              <a:t>pseudospecies</a:t>
            </a:r>
          </a:p>
          <a:p>
            <a:pPr lvl="1"/>
            <a:r>
              <a:rPr lang="cs-CZ" sz="1600" dirty="0"/>
              <a:t>metoda primárně funguje pro </a:t>
            </a:r>
            <a:r>
              <a:rPr lang="cs-CZ" sz="1600" b="1" dirty="0"/>
              <a:t>kvalitativní</a:t>
            </a:r>
            <a:r>
              <a:rPr lang="cs-CZ" sz="1600" dirty="0"/>
              <a:t> data</a:t>
            </a:r>
          </a:p>
          <a:p>
            <a:pPr lvl="1"/>
            <a:r>
              <a:rPr lang="cs-CZ" sz="1600" dirty="0"/>
              <a:t>kvantitativní informace se dodává rozdělením druhů na </a:t>
            </a:r>
            <a:r>
              <a:rPr lang="cs-CZ" sz="1600" i="1" dirty="0"/>
              <a:t>pseudospecies</a:t>
            </a:r>
            <a:r>
              <a:rPr lang="cs-CZ" sz="1600" dirty="0"/>
              <a:t> podle relativní abundance (</a:t>
            </a:r>
            <a:r>
              <a:rPr lang="cs-CZ" sz="1600" i="1" dirty="0"/>
              <a:t>cut levels</a:t>
            </a:r>
            <a:r>
              <a:rPr lang="cs-CZ" sz="1600" dirty="0"/>
              <a:t>)</a:t>
            </a:r>
            <a:r>
              <a:rPr lang="en-US" sz="1600" dirty="0"/>
              <a:t>, nap</a:t>
            </a:r>
            <a:r>
              <a:rPr lang="cs-CZ" sz="1600" dirty="0"/>
              <a:t>ř. 1, 5, 10, 20 </a:t>
            </a:r>
            <a:r>
              <a:rPr lang="en-US" sz="1600" dirty="0"/>
              <a:t>%.</a:t>
            </a:r>
          </a:p>
          <a:p>
            <a:r>
              <a:rPr lang="cs-CZ" sz="1800" dirty="0"/>
              <a:t>výsledkem je (mimo jiné) tabulka podobná fytocenologické</a:t>
            </a:r>
          </a:p>
          <a:p>
            <a:pPr lvl="1"/>
            <a:r>
              <a:rPr lang="cs-CZ" sz="1600" dirty="0"/>
              <a:t>snímky z určitých klastrů a druhy s vysokou fidelitou k dané skupině jsou seskupeny dohromady</a:t>
            </a:r>
          </a:p>
          <a:p>
            <a:r>
              <a:rPr lang="cs-CZ" sz="1800" dirty="0"/>
              <a:t>metoda vhodná v případě, že jsou data strukturovaná podle jednoho výrazného gradientu</a:t>
            </a:r>
          </a:p>
          <a:p>
            <a:r>
              <a:rPr lang="cs-CZ" sz="1800" dirty="0"/>
              <a:t>vhodné na hledání (několika málo) ekologicky interpretovatelných skupin v datech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30</a:t>
            </a:fld>
            <a:endParaRPr lang="cs-CZ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TWINSPAN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31</a:t>
            </a:fld>
            <a:endParaRPr lang="cs-CZ"/>
          </a:p>
        </p:txBody>
      </p:sp>
      <p:pic>
        <p:nvPicPr>
          <p:cNvPr id="5" name="Picture 6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10" y="1600200"/>
            <a:ext cx="6973213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Skupina 28"/>
          <p:cNvGrpSpPr/>
          <p:nvPr/>
        </p:nvGrpSpPr>
        <p:grpSpPr>
          <a:xfrm>
            <a:off x="2285984" y="214290"/>
            <a:ext cx="4643470" cy="1500198"/>
            <a:chOff x="2285984" y="214290"/>
            <a:chExt cx="4643470" cy="1500198"/>
          </a:xfrm>
        </p:grpSpPr>
        <p:cxnSp>
          <p:nvCxnSpPr>
            <p:cNvPr id="7" name="Přímá spojovací čára 6"/>
            <p:cNvCxnSpPr/>
            <p:nvPr/>
          </p:nvCxnSpPr>
          <p:spPr>
            <a:xfrm rot="5400000">
              <a:off x="5036347" y="464323"/>
              <a:ext cx="500066" cy="0"/>
            </a:xfrm>
            <a:prstGeom prst="line">
              <a:avLst/>
            </a:prstGeom>
            <a:ln w="381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Přímá spojovací čára 7"/>
            <p:cNvCxnSpPr/>
            <p:nvPr/>
          </p:nvCxnSpPr>
          <p:spPr>
            <a:xfrm rot="5400000">
              <a:off x="6179355" y="964389"/>
              <a:ext cx="500066" cy="0"/>
            </a:xfrm>
            <a:prstGeom prst="line">
              <a:avLst/>
            </a:prstGeom>
            <a:ln w="381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Přímá spojovací čára 8"/>
            <p:cNvCxnSpPr/>
            <p:nvPr/>
          </p:nvCxnSpPr>
          <p:spPr>
            <a:xfrm rot="5400000">
              <a:off x="2678893" y="964389"/>
              <a:ext cx="500066" cy="0"/>
            </a:xfrm>
            <a:prstGeom prst="line">
              <a:avLst/>
            </a:prstGeom>
            <a:ln w="381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ovací čára 9"/>
            <p:cNvCxnSpPr/>
            <p:nvPr/>
          </p:nvCxnSpPr>
          <p:spPr>
            <a:xfrm rot="10800000" flipV="1">
              <a:off x="2928926" y="714355"/>
              <a:ext cx="3500462" cy="1"/>
            </a:xfrm>
            <a:prstGeom prst="line">
              <a:avLst/>
            </a:prstGeom>
            <a:ln w="381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Přímá spojovací čára 10"/>
            <p:cNvCxnSpPr/>
            <p:nvPr/>
          </p:nvCxnSpPr>
          <p:spPr>
            <a:xfrm rot="5400000">
              <a:off x="3821901" y="1464455"/>
              <a:ext cx="500066" cy="0"/>
            </a:xfrm>
            <a:prstGeom prst="line">
              <a:avLst/>
            </a:prstGeom>
            <a:ln w="381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ovací čára 11"/>
            <p:cNvCxnSpPr/>
            <p:nvPr/>
          </p:nvCxnSpPr>
          <p:spPr>
            <a:xfrm rot="5400000">
              <a:off x="2035951" y="1464455"/>
              <a:ext cx="500066" cy="0"/>
            </a:xfrm>
            <a:prstGeom prst="line">
              <a:avLst/>
            </a:prstGeom>
            <a:ln w="381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ovací čára 12"/>
            <p:cNvCxnSpPr/>
            <p:nvPr/>
          </p:nvCxnSpPr>
          <p:spPr>
            <a:xfrm rot="10800000" flipV="1">
              <a:off x="2285984" y="1214423"/>
              <a:ext cx="1785950" cy="1"/>
            </a:xfrm>
            <a:prstGeom prst="line">
              <a:avLst/>
            </a:prstGeom>
            <a:ln w="381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Přímá spojovací čára 13"/>
            <p:cNvCxnSpPr/>
            <p:nvPr/>
          </p:nvCxnSpPr>
          <p:spPr>
            <a:xfrm rot="5400000">
              <a:off x="6679421" y="1464455"/>
              <a:ext cx="500066" cy="0"/>
            </a:xfrm>
            <a:prstGeom prst="line">
              <a:avLst/>
            </a:prstGeom>
            <a:ln w="381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Přímá spojovací čára 14"/>
            <p:cNvCxnSpPr/>
            <p:nvPr/>
          </p:nvCxnSpPr>
          <p:spPr>
            <a:xfrm rot="5400000">
              <a:off x="5607851" y="1464455"/>
              <a:ext cx="500066" cy="0"/>
            </a:xfrm>
            <a:prstGeom prst="line">
              <a:avLst/>
            </a:prstGeom>
            <a:ln w="381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ovací čára 15"/>
            <p:cNvCxnSpPr/>
            <p:nvPr/>
          </p:nvCxnSpPr>
          <p:spPr>
            <a:xfrm rot="10800000" flipV="1">
              <a:off x="5857884" y="1214422"/>
              <a:ext cx="1071570" cy="2"/>
            </a:xfrm>
            <a:prstGeom prst="line">
              <a:avLst/>
            </a:prstGeom>
            <a:ln w="381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Modifikovaný TWINSPAN   (Roleček et al. 2009)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3968" y="1412777"/>
            <a:ext cx="4402832" cy="4713388"/>
          </a:xfrm>
        </p:spPr>
        <p:txBody>
          <a:bodyPr>
            <a:normAutofit/>
          </a:bodyPr>
          <a:lstStyle/>
          <a:p>
            <a:r>
              <a:rPr lang="cs-CZ" sz="2000"/>
              <a:t>na rozdíl od původního algoritmu (a) umožňuje modifikovaný TWINSPAN (b) dopředu stanovit cílový počet skupin</a:t>
            </a:r>
          </a:p>
          <a:p>
            <a:r>
              <a:rPr lang="cs-CZ" sz="2000"/>
              <a:t>algoritmus se po každém dělení na dvě skupiny rozhoduje, kterou ze skupin bude dále dělit – vybere tu, která je více „heterogenní“  na základě její betadiverzity</a:t>
            </a:r>
          </a:p>
          <a:p>
            <a:r>
              <a:rPr lang="cs-CZ" sz="2000"/>
              <a:t>míru betadiverzity je nutné zvolit (např. Jaccardův index podobnosti)</a:t>
            </a:r>
          </a:p>
          <a:p>
            <a:r>
              <a:rPr lang="cs-CZ" sz="2000"/>
              <a:t>JUICE</a:t>
            </a:r>
            <a:r>
              <a:rPr lang="en-US" sz="2000"/>
              <a:t>, R</a:t>
            </a:r>
            <a:endParaRPr lang="cs-CZ" sz="2000"/>
          </a:p>
          <a:p>
            <a:endParaRPr lang="cs-CZ" sz="2000"/>
          </a:p>
          <a:p>
            <a:endParaRPr lang="cs-CZ" sz="2000"/>
          </a:p>
          <a:p>
            <a:endParaRPr lang="cs-CZ" sz="200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32</a:t>
            </a:fld>
            <a:endParaRPr lang="cs-CZ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071" y="1600200"/>
            <a:ext cx="3057857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6856" y="1412777"/>
            <a:ext cx="8229600" cy="4713388"/>
          </a:xfrm>
        </p:spPr>
        <p:txBody>
          <a:bodyPr>
            <a:normAutofit/>
          </a:bodyPr>
          <a:lstStyle/>
          <a:p>
            <a:r>
              <a:rPr lang="en-US" sz="1800"/>
              <a:t>kde je to mo</a:t>
            </a:r>
            <a:r>
              <a:rPr lang="cs-CZ" sz="1800"/>
              <a:t>žné, dělení je doplněno indikátorovými druhy</a:t>
            </a:r>
            <a:endParaRPr lang="en-US" sz="1800"/>
          </a:p>
          <a:p>
            <a:endParaRPr lang="cs-CZ" sz="180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33</a:t>
            </a:fld>
            <a:endParaRPr lang="cs-CZ"/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457200" y="490663"/>
            <a:ext cx="8229600" cy="490065"/>
          </a:xfrm>
        </p:spPr>
        <p:txBody>
          <a:bodyPr/>
          <a:lstStyle/>
          <a:p>
            <a:r>
              <a:rPr lang="en-US"/>
              <a:t>TWINSPAN</a:t>
            </a:r>
            <a:endParaRPr lang="cs-CZ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3347864" y="2852936"/>
            <a:ext cx="2736304" cy="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 flipH="1">
            <a:off x="3347864" y="2852936"/>
            <a:ext cx="8384" cy="252028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2411760" y="5373216"/>
            <a:ext cx="1943161" cy="276999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1200"/>
              <a:t>1,2,3,4,5,6,7,10,11,17,18,19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5292080" y="5373216"/>
            <a:ext cx="1553630" cy="276999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1200"/>
              <a:t>8,9,12,13,14,15,16,20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2974170" y="284364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/>
              <a:t>0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5782482" y="284364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/>
              <a:t>1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2555776" y="3636313"/>
            <a:ext cx="1616148" cy="33855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i="1"/>
              <a:t>Lolium perenne</a:t>
            </a:r>
            <a:r>
              <a:rPr lang="cs-CZ" sz="1600"/>
              <a:t> 5</a:t>
            </a:r>
          </a:p>
        </p:txBody>
      </p:sp>
      <p:cxnSp>
        <p:nvCxnSpPr>
          <p:cNvPr id="21" name="Přímá spojovací čára 20"/>
          <p:cNvCxnSpPr/>
          <p:nvPr/>
        </p:nvCxnSpPr>
        <p:spPr>
          <a:xfrm flipH="1">
            <a:off x="6065624" y="2852936"/>
            <a:ext cx="8384" cy="252028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5004048" y="3573016"/>
            <a:ext cx="2137124" cy="584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i="1"/>
              <a:t>Agrostis stolonifera </a:t>
            </a:r>
            <a:r>
              <a:rPr lang="cs-CZ" sz="1600"/>
              <a:t>1</a:t>
            </a:r>
          </a:p>
          <a:p>
            <a:r>
              <a:rPr lang="cs-CZ" sz="1600" i="1"/>
              <a:t>Ranunculus flammula </a:t>
            </a:r>
            <a:r>
              <a:rPr lang="cs-CZ" sz="1600"/>
              <a:t>1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promítnutí výsledků numerické klasifikace do ordinačního diagramu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34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2771800" y="6318356"/>
            <a:ext cx="50863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050" dirty="0"/>
              <a:t>data z údolí Vltavy, klasifikace metod</a:t>
            </a:r>
            <a:r>
              <a:rPr lang="en-US" sz="1050" dirty="0"/>
              <a:t>o</a:t>
            </a:r>
            <a:r>
              <a:rPr lang="cs-CZ" sz="1050" dirty="0"/>
              <a:t>u </a:t>
            </a:r>
            <a:r>
              <a:rPr lang="cs-CZ" sz="1050" b="1" dirty="0"/>
              <a:t>TWINSPAN</a:t>
            </a:r>
            <a:r>
              <a:rPr lang="cs-CZ" sz="1050" dirty="0"/>
              <a:t> (Zelený </a:t>
            </a:r>
            <a:r>
              <a:rPr lang="en-US" sz="1050" dirty="0"/>
              <a:t>&amp; </a:t>
            </a:r>
            <a:r>
              <a:rPr lang="en-US" sz="1050" dirty="0" err="1"/>
              <a:t>Chytr</a:t>
            </a:r>
            <a:r>
              <a:rPr lang="cs-CZ" sz="1050" dirty="0"/>
              <a:t>ý 2007)</a:t>
            </a: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187155"/>
            <a:ext cx="3169543" cy="3169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344" y="2215512"/>
            <a:ext cx="3168000" cy="316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1043960" y="5356698"/>
            <a:ext cx="69127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Je vhodné, aby míra nepodobnosti mezi vzorky byla v obou metodách (numerické klasifikaci i ordinační analýze) stejná (ze zvolených příkladů ten vlevo je vhodné řešení, vpravo nevhodné)</a:t>
            </a:r>
          </a:p>
        </p:txBody>
      </p:sp>
      <p:sp>
        <p:nvSpPr>
          <p:cNvPr id="9" name="Zástupný symbol pro text 7"/>
          <p:cNvSpPr txBox="1">
            <a:spLocks/>
          </p:cNvSpPr>
          <p:nvPr/>
        </p:nvSpPr>
        <p:spPr>
          <a:xfrm>
            <a:off x="457200" y="1628800"/>
            <a:ext cx="3657600" cy="65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b="0" i="0" u="none" strike="noStrike" kern="1200" cap="none" spc="0" normalizeH="0" baseline="0" noProof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DCA + TWINSPAN</a:t>
            </a: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Zástupný symbol pro text 8"/>
          <p:cNvSpPr txBox="1">
            <a:spLocks/>
          </p:cNvSpPr>
          <p:nvPr/>
        </p:nvSpPr>
        <p:spPr>
          <a:xfrm>
            <a:off x="4343400" y="1628800"/>
            <a:ext cx="3657600" cy="658368"/>
          </a:xfrm>
          <a:prstGeom prst="roundRect">
            <a:avLst>
              <a:gd name="adj" fmla="val 16667"/>
            </a:avLst>
          </a:prstGeom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2000" b="0" i="0" u="none" strike="noStrike" kern="1200" cap="none" spc="0" normalizeH="0" baseline="0" noProof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NMDS (Bray-Curtis) + TWINSPAN</a:t>
            </a:r>
            <a:endParaRPr kumimoji="0" lang="cs-CZ" sz="2000" b="0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Interpretace výsledků numerické klasifikace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promítnutí výsledků do ordinačního diagramu</a:t>
            </a:r>
          </a:p>
          <a:p>
            <a:r>
              <a:rPr lang="cs-CZ"/>
              <a:t>porovnání skupin na základě externích kritérií (např. měřených proměnných prostředí)</a:t>
            </a:r>
          </a:p>
          <a:p>
            <a:r>
              <a:rPr lang="cs-CZ"/>
              <a:t>porovnání skupin na základě druhového složení – stanovení charakteristických druhů</a:t>
            </a:r>
          </a:p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35</a:t>
            </a:fld>
            <a:endParaRPr lang="cs-CZ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promítnutí výsledků numerické klasifikace do ordinačního diagramu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36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2771800" y="6318356"/>
            <a:ext cx="50863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050" dirty="0"/>
              <a:t>data z údolí Vltavy, klasifikace metod</a:t>
            </a:r>
            <a:r>
              <a:rPr lang="en-US" sz="1050" dirty="0"/>
              <a:t>o</a:t>
            </a:r>
            <a:r>
              <a:rPr lang="cs-CZ" sz="1050" dirty="0"/>
              <a:t>u </a:t>
            </a:r>
            <a:r>
              <a:rPr lang="cs-CZ" sz="1050" b="1" dirty="0"/>
              <a:t>TWINSPAN</a:t>
            </a:r>
            <a:r>
              <a:rPr lang="cs-CZ" sz="1050" dirty="0"/>
              <a:t> (Zelený </a:t>
            </a:r>
            <a:r>
              <a:rPr lang="en-US" sz="1050" dirty="0"/>
              <a:t>&amp; </a:t>
            </a:r>
            <a:r>
              <a:rPr lang="en-US" sz="1050" dirty="0" err="1"/>
              <a:t>Chytr</a:t>
            </a:r>
            <a:r>
              <a:rPr lang="cs-CZ" sz="1050" dirty="0"/>
              <a:t>ý 2007)</a:t>
            </a: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187155"/>
            <a:ext cx="3169543" cy="3169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344" y="2215512"/>
            <a:ext cx="3168000" cy="316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1043960" y="5356698"/>
            <a:ext cx="69127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Je vhodné, aby míra nepodobnosti mezi vzorky byla v obou metodách (numerické klasifikaci i ordinační analýze) stejná (ze zvolených příkladů ten vlevo je vhodné řešení, vpravo nevhodné)</a:t>
            </a:r>
          </a:p>
        </p:txBody>
      </p:sp>
      <p:sp>
        <p:nvSpPr>
          <p:cNvPr id="9" name="Zástupný symbol pro text 7"/>
          <p:cNvSpPr txBox="1">
            <a:spLocks/>
          </p:cNvSpPr>
          <p:nvPr/>
        </p:nvSpPr>
        <p:spPr>
          <a:xfrm>
            <a:off x="457200" y="1628800"/>
            <a:ext cx="3657600" cy="658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b="0" i="0" u="none" strike="noStrike" kern="1200" cap="none" spc="0" normalizeH="0" baseline="0" noProof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DCA + TWINSPAN</a:t>
            </a: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Zástupný symbol pro text 8"/>
          <p:cNvSpPr txBox="1">
            <a:spLocks/>
          </p:cNvSpPr>
          <p:nvPr/>
        </p:nvSpPr>
        <p:spPr>
          <a:xfrm>
            <a:off x="4343400" y="1628800"/>
            <a:ext cx="3657600" cy="658368"/>
          </a:xfrm>
          <a:prstGeom prst="roundRect">
            <a:avLst>
              <a:gd name="adj" fmla="val 16667"/>
            </a:avLst>
          </a:prstGeom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2000" b="0" i="0" u="none" strike="noStrike" kern="1200" cap="none" spc="0" normalizeH="0" baseline="0" noProof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NMDS (Bray-Curtis) + TWINSPAN</a:t>
            </a:r>
            <a:endParaRPr kumimoji="0" lang="cs-CZ" sz="2000" b="0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Proč má smysl věci klasifikovat?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4</a:t>
            </a:fld>
            <a:endParaRPr lang="cs-CZ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633538"/>
            <a:ext cx="6486525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2195562" y="5919788"/>
            <a:ext cx="39608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 err="1">
                <a:solidFill>
                  <a:schemeClr val="folHlink"/>
                </a:solidFill>
                <a:latin typeface="Tw Cen MT" pitchFamily="34" charset="-18"/>
              </a:rPr>
              <a:t>vlnov</a:t>
            </a:r>
            <a:r>
              <a:rPr lang="cs-CZ" b="1" dirty="0">
                <a:solidFill>
                  <a:schemeClr val="folHlink"/>
                </a:solidFill>
                <a:latin typeface="Tw Cen MT" pitchFamily="34" charset="-18"/>
              </a:rPr>
              <a:t>á délka (</a:t>
            </a:r>
            <a:r>
              <a:rPr lang="en-US" b="1" dirty="0">
                <a:solidFill>
                  <a:schemeClr val="folHlink"/>
                </a:solidFill>
                <a:latin typeface="Tw Cen MT" pitchFamily="34" charset="-18"/>
              </a:rPr>
              <a:t>~ </a:t>
            </a:r>
            <a:r>
              <a:rPr lang="en-US" b="1" dirty="0" err="1">
                <a:solidFill>
                  <a:schemeClr val="folHlink"/>
                </a:solidFill>
                <a:latin typeface="Tw Cen MT" pitchFamily="34" charset="-18"/>
              </a:rPr>
              <a:t>ekologick</a:t>
            </a:r>
            <a:r>
              <a:rPr lang="cs-CZ" b="1" dirty="0">
                <a:solidFill>
                  <a:schemeClr val="folHlink"/>
                </a:solidFill>
                <a:latin typeface="Tw Cen MT" pitchFamily="34" charset="-18"/>
              </a:rPr>
              <a:t>ý </a:t>
            </a:r>
            <a:r>
              <a:rPr lang="en-US" b="1" dirty="0">
                <a:solidFill>
                  <a:schemeClr val="folHlink"/>
                </a:solidFill>
                <a:latin typeface="Tw Cen MT" pitchFamily="34" charset="-18"/>
              </a:rPr>
              <a:t>gradient</a:t>
            </a:r>
            <a:r>
              <a:rPr lang="cs-CZ" b="1" dirty="0">
                <a:solidFill>
                  <a:schemeClr val="folHlink"/>
                </a:solidFill>
                <a:latin typeface="Tw Cen MT" pitchFamily="34" charset="-18"/>
              </a:rPr>
              <a:t>)</a:t>
            </a:r>
            <a:endParaRPr lang="en-US" b="1" dirty="0">
              <a:solidFill>
                <a:schemeClr val="folHlink"/>
              </a:solidFill>
              <a:latin typeface="Tw Cen MT" pitchFamily="34" charset="-18"/>
            </a:endParaRPr>
          </a:p>
        </p:txBody>
      </p:sp>
      <p:sp>
        <p:nvSpPr>
          <p:cNvPr id="7" name="Obdélník 6"/>
          <p:cNvSpPr/>
          <p:nvPr/>
        </p:nvSpPr>
        <p:spPr>
          <a:xfrm rot="16200000">
            <a:off x="6462238" y="2587871"/>
            <a:ext cx="132279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800" dirty="0">
                <a:hlinkClick r:id="rId4"/>
              </a:rPr>
              <a:t>http://wfc3.gsfc.nasa.gov</a:t>
            </a:r>
            <a:endParaRPr lang="cs-CZ" sz="800" dirty="0"/>
          </a:p>
        </p:txBody>
      </p:sp>
      <p:sp>
        <p:nvSpPr>
          <p:cNvPr id="8" name="Line 4"/>
          <p:cNvSpPr>
            <a:spLocks noChangeShapeType="1"/>
          </p:cNvSpPr>
          <p:nvPr/>
        </p:nvSpPr>
        <p:spPr bwMode="auto">
          <a:xfrm>
            <a:off x="1258937" y="5881688"/>
            <a:ext cx="6121400" cy="0"/>
          </a:xfrm>
          <a:prstGeom prst="line">
            <a:avLst/>
          </a:prstGeom>
          <a:noFill/>
          <a:ln w="38100">
            <a:solidFill>
              <a:srgbClr val="99CC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Proč má smysl věci klasifikovat?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5</a:t>
            </a:fld>
            <a:endParaRPr lang="cs-CZ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633538"/>
            <a:ext cx="6486525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2195562" y="5919788"/>
            <a:ext cx="39608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chemeClr val="folHlink"/>
                </a:solidFill>
                <a:latin typeface="Tw Cen MT" pitchFamily="34" charset="-18"/>
              </a:rPr>
              <a:t>vlnov</a:t>
            </a:r>
            <a:r>
              <a:rPr lang="cs-CZ" b="1">
                <a:solidFill>
                  <a:schemeClr val="folHlink"/>
                </a:solidFill>
                <a:latin typeface="Tw Cen MT" pitchFamily="34" charset="-18"/>
              </a:rPr>
              <a:t>á délka (</a:t>
            </a:r>
            <a:r>
              <a:rPr lang="en-US" b="1">
                <a:solidFill>
                  <a:schemeClr val="folHlink"/>
                </a:solidFill>
                <a:latin typeface="Tw Cen MT" pitchFamily="34" charset="-18"/>
              </a:rPr>
              <a:t>~ ekologick</a:t>
            </a:r>
            <a:r>
              <a:rPr lang="cs-CZ" b="1">
                <a:solidFill>
                  <a:schemeClr val="folHlink"/>
                </a:solidFill>
                <a:latin typeface="Tw Cen MT" pitchFamily="34" charset="-18"/>
              </a:rPr>
              <a:t>ý </a:t>
            </a:r>
            <a:r>
              <a:rPr lang="en-US" b="1">
                <a:solidFill>
                  <a:schemeClr val="folHlink"/>
                </a:solidFill>
                <a:latin typeface="Tw Cen MT" pitchFamily="34" charset="-18"/>
              </a:rPr>
              <a:t>gradient</a:t>
            </a:r>
            <a:r>
              <a:rPr lang="cs-CZ" b="1">
                <a:solidFill>
                  <a:schemeClr val="folHlink"/>
                </a:solidFill>
                <a:latin typeface="Tw Cen MT" pitchFamily="34" charset="-18"/>
              </a:rPr>
              <a:t>)</a:t>
            </a:r>
            <a:endParaRPr lang="en-US" b="1">
              <a:solidFill>
                <a:schemeClr val="folHlink"/>
              </a:solidFill>
              <a:latin typeface="Tw Cen MT" pitchFamily="34" charset="-18"/>
            </a:endParaRPr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1258937" y="5881688"/>
            <a:ext cx="6121400" cy="0"/>
          </a:xfrm>
          <a:prstGeom prst="line">
            <a:avLst/>
          </a:prstGeom>
          <a:noFill/>
          <a:ln w="38100">
            <a:solidFill>
              <a:srgbClr val="99CC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" name="Rectangle 34"/>
          <p:cNvSpPr>
            <a:spLocks noChangeArrowheads="1"/>
          </p:cNvSpPr>
          <p:nvPr/>
        </p:nvSpPr>
        <p:spPr bwMode="auto">
          <a:xfrm>
            <a:off x="1474837" y="2116138"/>
            <a:ext cx="360363" cy="331311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>
              <a:latin typeface="Tw Cen MT" pitchFamily="34" charset="-18"/>
            </a:endParaRPr>
          </a:p>
        </p:txBody>
      </p:sp>
      <p:sp>
        <p:nvSpPr>
          <p:cNvPr id="9" name="Rectangle 35"/>
          <p:cNvSpPr>
            <a:spLocks noChangeArrowheads="1"/>
          </p:cNvSpPr>
          <p:nvPr/>
        </p:nvSpPr>
        <p:spPr bwMode="auto">
          <a:xfrm>
            <a:off x="4716016" y="2116138"/>
            <a:ext cx="431800" cy="331311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>
              <a:latin typeface="Tw Cen MT" pitchFamily="34" charset="-18"/>
            </a:endParaRPr>
          </a:p>
        </p:txBody>
      </p:sp>
      <p:sp>
        <p:nvSpPr>
          <p:cNvPr id="10" name="Rectangle 36"/>
          <p:cNvSpPr>
            <a:spLocks noChangeArrowheads="1"/>
          </p:cNvSpPr>
          <p:nvPr/>
        </p:nvSpPr>
        <p:spPr bwMode="auto">
          <a:xfrm>
            <a:off x="3923928" y="2116138"/>
            <a:ext cx="360363" cy="331311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>
              <a:latin typeface="Tw Cen MT" pitchFamily="34" charset="-18"/>
            </a:endParaRPr>
          </a:p>
        </p:txBody>
      </p:sp>
      <p:sp>
        <p:nvSpPr>
          <p:cNvPr id="11" name="Rectangle 37"/>
          <p:cNvSpPr>
            <a:spLocks noChangeArrowheads="1"/>
          </p:cNvSpPr>
          <p:nvPr/>
        </p:nvSpPr>
        <p:spPr bwMode="auto">
          <a:xfrm>
            <a:off x="6515893" y="2116138"/>
            <a:ext cx="360363" cy="331311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>
              <a:latin typeface="Tw Cen MT" pitchFamily="34" charset="-18"/>
            </a:endParaRPr>
          </a:p>
        </p:txBody>
      </p:sp>
      <p:sp>
        <p:nvSpPr>
          <p:cNvPr id="12" name="Rectangle 38"/>
          <p:cNvSpPr>
            <a:spLocks noChangeArrowheads="1"/>
          </p:cNvSpPr>
          <p:nvPr/>
        </p:nvSpPr>
        <p:spPr bwMode="auto">
          <a:xfrm>
            <a:off x="3059509" y="2116138"/>
            <a:ext cx="360363" cy="331311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>
              <a:latin typeface="Tw Cen MT" pitchFamily="34" charset="-18"/>
            </a:endParaRPr>
          </a:p>
        </p:txBody>
      </p:sp>
      <p:sp>
        <p:nvSpPr>
          <p:cNvPr id="13" name="Rectangle 34"/>
          <p:cNvSpPr>
            <a:spLocks noChangeArrowheads="1"/>
          </p:cNvSpPr>
          <p:nvPr/>
        </p:nvSpPr>
        <p:spPr bwMode="auto">
          <a:xfrm>
            <a:off x="2195736" y="2116138"/>
            <a:ext cx="360362" cy="331311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>
              <a:latin typeface="Tw Cen MT" pitchFamily="34" charset="-18"/>
            </a:endParaRPr>
          </a:p>
        </p:txBody>
      </p:sp>
      <p:sp>
        <p:nvSpPr>
          <p:cNvPr id="14" name="Rectangle 37"/>
          <p:cNvSpPr>
            <a:spLocks noChangeArrowheads="1"/>
          </p:cNvSpPr>
          <p:nvPr/>
        </p:nvSpPr>
        <p:spPr bwMode="auto">
          <a:xfrm>
            <a:off x="5651797" y="2133600"/>
            <a:ext cx="360363" cy="331311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>
              <a:latin typeface="Tw Cen MT" pitchFamily="34" charset="-18"/>
            </a:endParaRPr>
          </a:p>
        </p:txBody>
      </p:sp>
      <p:sp>
        <p:nvSpPr>
          <p:cNvPr id="15" name="Obdélník 14"/>
          <p:cNvSpPr/>
          <p:nvPr/>
        </p:nvSpPr>
        <p:spPr>
          <a:xfrm rot="16200000">
            <a:off x="6462238" y="2587871"/>
            <a:ext cx="132279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800" dirty="0">
                <a:hlinkClick r:id="rId4"/>
              </a:rPr>
              <a:t>http://wfc3.gsfc.nasa.gov</a:t>
            </a:r>
            <a:endParaRPr lang="cs-CZ" sz="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CFF101-804B-4773-A3E0-9CB9F6DB0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má smysl klasifikovat?</a:t>
            </a:r>
            <a:endParaRPr lang="en-US" dirty="0"/>
          </a:p>
        </p:txBody>
      </p:sp>
      <p:pic>
        <p:nvPicPr>
          <p:cNvPr id="6" name="Zástupný obsah 5" descr="Obsah obrázku text, mapa&#10;&#10;Popis byl vytvořen automaticky">
            <a:extLst>
              <a:ext uri="{FF2B5EF4-FFF2-40B4-BE49-F238E27FC236}">
                <a16:creationId xmlns:a16="http://schemas.microsoft.com/office/drawing/2014/main" id="{1ED417DC-A20C-4BA8-ADB3-C47ABB592F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1083354"/>
            <a:ext cx="4392488" cy="5512142"/>
          </a:xfrm>
        </p:spPr>
      </p:pic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58759FC-A825-4227-8844-A15B94273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35592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Klasifikace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smyslem je najít </a:t>
            </a:r>
            <a:r>
              <a:rPr lang="cs-CZ" sz="2000"/>
              <a:t>diskontinuity (v jinak často kontinuální realitě), </a:t>
            </a:r>
            <a:r>
              <a:rPr lang="cs-CZ" sz="2000" dirty="0"/>
              <a:t>které můžeme pojmenovat – například proto, abychom si usnadnili komunikaci</a:t>
            </a:r>
          </a:p>
          <a:p>
            <a:r>
              <a:rPr lang="cs-CZ" sz="2000" dirty="0"/>
              <a:t>cílem je seskupit podobné objekty (vzorky, druhy) do skupin, které jsou vnitřně homogenní, dobře popsatelné a zároveň dobře odlišitelné od ostatních skupin</a:t>
            </a:r>
          </a:p>
          <a:p>
            <a:pPr marL="0" indent="0">
              <a:buNone/>
            </a:pPr>
            <a:endParaRPr lang="cs-CZ" sz="2000" b="1" dirty="0"/>
          </a:p>
          <a:p>
            <a:pPr lvl="1"/>
            <a:r>
              <a:rPr lang="cs-CZ" sz="1600" dirty="0"/>
              <a:t>pokud analyzuji vzorky – daná skupina obsahuje vzorky s podobným druhovým složením (např. podobná stanoviště)</a:t>
            </a:r>
          </a:p>
          <a:p>
            <a:pPr lvl="1"/>
            <a:r>
              <a:rPr lang="cs-CZ" sz="1600" dirty="0"/>
              <a:t>pokud analyzuji druhy – daná skupina obsahuje druhy s podobným ekologickým chováním</a:t>
            </a:r>
          </a:p>
          <a:p>
            <a:pPr>
              <a:buNone/>
            </a:pPr>
            <a:endParaRPr lang="cs-CZ" sz="2000" dirty="0"/>
          </a:p>
          <a:p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Typologie</a:t>
            </a:r>
            <a:br>
              <a:rPr lang="cs-CZ"/>
            </a:br>
            <a:r>
              <a:rPr lang="cs-CZ"/>
              <a:t>„</a:t>
            </a:r>
            <a:r>
              <a:rPr lang="cs-CZ">
                <a:solidFill>
                  <a:srgbClr val="0070C0"/>
                </a:solidFill>
              </a:rPr>
              <a:t>systém typů“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výsledek shlukování objektů na kontinuálním gradientu</a:t>
            </a:r>
          </a:p>
          <a:p>
            <a:r>
              <a:rPr lang="cs-CZ"/>
              <a:t>výsledkem typy, pomocí nichž lze popsat kontinuum</a:t>
            </a:r>
          </a:p>
          <a:p>
            <a:r>
              <a:rPr lang="cs-CZ"/>
              <a:t>tyto typy  samozřejmě nejsou ani „přirozené“, ani jediné „správné“</a:t>
            </a:r>
          </a:p>
          <a:p>
            <a:pPr>
              <a:buNone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Klasifikace</a:t>
            </a:r>
            <a:br>
              <a:rPr lang="cs-CZ"/>
            </a:br>
            <a:r>
              <a:rPr lang="cs-CZ"/>
              <a:t>	</a:t>
            </a:r>
            <a:r>
              <a:rPr lang="cs-CZ">
                <a:solidFill>
                  <a:srgbClr val="0070C0"/>
                </a:solidFill>
              </a:rPr>
              <a:t>Obecné rozdělení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subjektivní </a:t>
            </a:r>
            <a:r>
              <a:rPr lang="cs-CZ" i="1" dirty="0" err="1"/>
              <a:t>vs</a:t>
            </a:r>
            <a:r>
              <a:rPr lang="cs-CZ" dirty="0"/>
              <a:t> </a:t>
            </a:r>
            <a:r>
              <a:rPr lang="cs-CZ" strike="sngStrike" dirty="0"/>
              <a:t>objektivní</a:t>
            </a:r>
          </a:p>
          <a:p>
            <a:pPr lvl="1"/>
            <a:r>
              <a:rPr lang="cs-CZ" dirty="0"/>
              <a:t>v době rozkvětu metod numerické klasifikace se věřilo, že numerické metody přinášejí klasifikaci založenou na objektivních kritériích, tedy tu která „skutečně existuje“ (</a:t>
            </a:r>
            <a:r>
              <a:rPr lang="cs-CZ" dirty="0" err="1"/>
              <a:t>narozdíl</a:t>
            </a:r>
            <a:r>
              <a:rPr lang="cs-CZ" dirty="0"/>
              <a:t> od té subjektivní, která je „výmyslem badatele“)</a:t>
            </a:r>
          </a:p>
          <a:p>
            <a:pPr lvl="1"/>
            <a:r>
              <a:rPr lang="cs-CZ" dirty="0"/>
              <a:t>všechny klasifikace jsou ale z principu subjektivní</a:t>
            </a:r>
          </a:p>
          <a:p>
            <a:r>
              <a:rPr lang="cs-CZ" dirty="0"/>
              <a:t>neformalizovaná </a:t>
            </a:r>
            <a:r>
              <a:rPr lang="cs-CZ" i="1" dirty="0" err="1"/>
              <a:t>vs</a:t>
            </a:r>
            <a:r>
              <a:rPr lang="cs-CZ" dirty="0"/>
              <a:t> formalizovaná</a:t>
            </a:r>
          </a:p>
          <a:p>
            <a:pPr lvl="1"/>
            <a:r>
              <a:rPr lang="cs-CZ" dirty="0"/>
              <a:t>formalizovaná klasifikace je taková, která je provedena na základě jasných kritérií a díky tomu je možné ji znovu reprodukovat</a:t>
            </a:r>
          </a:p>
          <a:p>
            <a:pPr lvl="1"/>
            <a:r>
              <a:rPr lang="cs-CZ" dirty="0"/>
              <a:t>opakem je klasifikace založená na neformálních kritériích (například pocitu), kterou pak není snadné zopakovat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Vlastní 7">
      <a:dk1>
        <a:sysClr val="windowText" lastClr="000000"/>
      </a:dk1>
      <a:lt1>
        <a:sysClr val="window" lastClr="FFFFFF"/>
      </a:lt1>
      <a:dk2>
        <a:srgbClr val="205867"/>
      </a:dk2>
      <a:lt2>
        <a:srgbClr val="EEECE1"/>
      </a:lt2>
      <a:accent1>
        <a:srgbClr val="D8D8D8"/>
      </a:accent1>
      <a:accent2>
        <a:srgbClr val="C9AD45"/>
      </a:accent2>
      <a:accent3>
        <a:srgbClr val="366092"/>
      </a:accent3>
      <a:accent4>
        <a:srgbClr val="D8D8D8"/>
      </a:accent4>
      <a:accent5>
        <a:srgbClr val="4BACC6"/>
      </a:accent5>
      <a:accent6>
        <a:srgbClr val="F79646"/>
      </a:accent6>
      <a:hlink>
        <a:srgbClr val="5F497A"/>
      </a:hlink>
      <a:folHlink>
        <a:srgbClr val="31859B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9891</TotalTime>
  <Words>1855</Words>
  <Application>Microsoft Office PowerPoint</Application>
  <PresentationFormat>Předvádění na obrazovce (4:3)</PresentationFormat>
  <Paragraphs>286</Paragraphs>
  <Slides>36</Slides>
  <Notes>31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1" baseType="lpstr">
      <vt:lpstr>Arial</vt:lpstr>
      <vt:lpstr>Calibri</vt:lpstr>
      <vt:lpstr>Courier New</vt:lpstr>
      <vt:lpstr>Tw Cen MT</vt:lpstr>
      <vt:lpstr>Motiv sady Office</vt:lpstr>
      <vt:lpstr>Numerická klasifikace</vt:lpstr>
      <vt:lpstr>Shlukování</vt:lpstr>
      <vt:lpstr>Diskontinuum vs. kontinuum</vt:lpstr>
      <vt:lpstr>Proč má smysl věci klasifikovat?</vt:lpstr>
      <vt:lpstr>Proč má smysl věci klasifikovat?</vt:lpstr>
      <vt:lpstr>Proč má smysl klasifikovat?</vt:lpstr>
      <vt:lpstr>Klasifikace</vt:lpstr>
      <vt:lpstr>Typologie „systém typů“</vt:lpstr>
      <vt:lpstr>Klasifikace  Obecné rozdělení</vt:lpstr>
      <vt:lpstr>Otázky, které bych si měl položit před tím,  než začnu něco klasifikovat</vt:lpstr>
      <vt:lpstr>Klasifikace </vt:lpstr>
      <vt:lpstr>Klasifikace </vt:lpstr>
      <vt:lpstr>Klasifikace  nehierarchická </vt:lpstr>
      <vt:lpstr>Identifikace “správného K“</vt:lpstr>
      <vt:lpstr>Další metody patritioning</vt:lpstr>
      <vt:lpstr>Klasifikace </vt:lpstr>
      <vt:lpstr>Klasifikace  hierarchická a aglomerativní</vt:lpstr>
      <vt:lpstr>Shluková analýza (cluster analysis)</vt:lpstr>
      <vt:lpstr>Shluková analýza (cluster analysis)   shlukovací algoritmy</vt:lpstr>
      <vt:lpstr>Shluková analýza (cluster analysis)   shlukovací algoritmy</vt:lpstr>
      <vt:lpstr>Shluková analýza (cluster analysis)   dendrogram</vt:lpstr>
      <vt:lpstr>Metoda jednospojná vs všespojná</vt:lpstr>
      <vt:lpstr>Shluková analýza (cluster analysis)   shlukovací algoritmy</vt:lpstr>
      <vt:lpstr>Shluková analýza (cluster analysis)   shlukovací algoritmy</vt:lpstr>
      <vt:lpstr>Kofenetická vzdálenost</vt:lpstr>
      <vt:lpstr>Vztah mezi originální nepodobností a kofenetickou vzdáleností</vt:lpstr>
      <vt:lpstr>Klasifikace </vt:lpstr>
      <vt:lpstr>TWINSPAN  Two Way INdicator Species Analysis</vt:lpstr>
      <vt:lpstr>TWINSPAN  Two Way INdicator Species ANalysis</vt:lpstr>
      <vt:lpstr>TWINSPAN  Two Way INdicator Species ANalysis</vt:lpstr>
      <vt:lpstr>TWINSPAN</vt:lpstr>
      <vt:lpstr>Modifikovaný TWINSPAN   (Roleček et al. 2009)</vt:lpstr>
      <vt:lpstr>TWINSPAN</vt:lpstr>
      <vt:lpstr>promítnutí výsledků numerické klasifikace do ordinačního diagramu</vt:lpstr>
      <vt:lpstr>Interpretace výsledků numerické klasifikace</vt:lpstr>
      <vt:lpstr>promítnutí výsledků numerické klasifikace do ordinačního diagramu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student</dc:creator>
  <cp:lastModifiedBy>Jakub Těšitel</cp:lastModifiedBy>
  <cp:revision>604</cp:revision>
  <dcterms:created xsi:type="dcterms:W3CDTF">2016-02-16T14:02:33Z</dcterms:created>
  <dcterms:modified xsi:type="dcterms:W3CDTF">2020-04-28T11:12:23Z</dcterms:modified>
</cp:coreProperties>
</file>