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797675" cy="9926638"/>
  <p:defaultTextStyle>
    <a:defPPr>
      <a:defRPr lang="cs-CZ"/>
    </a:defPPr>
    <a:lvl1pPr marL="0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93C5"/>
    <a:srgbClr val="7199C9"/>
    <a:srgbClr val="315683"/>
    <a:srgbClr val="2D4E77"/>
    <a:srgbClr val="4476B2"/>
    <a:srgbClr val="7A9FCC"/>
    <a:srgbClr val="618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56" y="-5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9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78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9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62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10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8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6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4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3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9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8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65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49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2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8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11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0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3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02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5813" indent="0">
              <a:buNone/>
              <a:defRPr sz="3200"/>
            </a:lvl2pPr>
            <a:lvl3pPr marL="1031626" indent="0">
              <a:buNone/>
              <a:defRPr sz="2700"/>
            </a:lvl3pPr>
            <a:lvl4pPr marL="1547439" indent="0">
              <a:buNone/>
              <a:defRPr sz="2300"/>
            </a:lvl4pPr>
            <a:lvl5pPr marL="2063252" indent="0">
              <a:buNone/>
              <a:defRPr sz="2300"/>
            </a:lvl5pPr>
            <a:lvl6pPr marL="2579065" indent="0">
              <a:buNone/>
              <a:defRPr sz="2300"/>
            </a:lvl6pPr>
            <a:lvl7pPr marL="3094878" indent="0">
              <a:buNone/>
              <a:defRPr sz="2300"/>
            </a:lvl7pPr>
            <a:lvl8pPr marL="3610691" indent="0">
              <a:buNone/>
              <a:defRPr sz="2300"/>
            </a:lvl8pPr>
            <a:lvl9pPr marL="4126504" indent="0">
              <a:buNone/>
              <a:defRPr sz="23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5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3163" tIns="51581" rIns="103163" bIns="51581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3163" tIns="51581" rIns="103163" bIns="51581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3CE7-96A1-4371-8B1F-2DEFF1E09606}" type="datetimeFigureOut">
              <a:rPr lang="cs-CZ" smtClean="0"/>
              <a:t>25.2.2020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240C2-CF7E-4631-9893-A67CADD1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87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162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860" indent="-386860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8196" indent="-322383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9533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5346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1159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6972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Obdélník 203"/>
          <p:cNvSpPr/>
          <p:nvPr/>
        </p:nvSpPr>
        <p:spPr>
          <a:xfrm>
            <a:off x="751288" y="5559127"/>
            <a:ext cx="9158637" cy="550921"/>
          </a:xfrm>
          <a:prstGeom prst="rect">
            <a:avLst/>
          </a:prstGeom>
          <a:solidFill>
            <a:srgbClr val="315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" name="Obdélník 204"/>
          <p:cNvSpPr/>
          <p:nvPr/>
        </p:nvSpPr>
        <p:spPr>
          <a:xfrm>
            <a:off x="751288" y="6110049"/>
            <a:ext cx="9161439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6" name="Obdélník 205"/>
          <p:cNvSpPr/>
          <p:nvPr/>
        </p:nvSpPr>
        <p:spPr>
          <a:xfrm>
            <a:off x="751288" y="5203206"/>
            <a:ext cx="9161439" cy="360040"/>
          </a:xfrm>
          <a:prstGeom prst="rect">
            <a:avLst/>
          </a:prstGeom>
          <a:solidFill>
            <a:srgbClr val="447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7" name="Obdélník 206"/>
          <p:cNvSpPr/>
          <p:nvPr/>
        </p:nvSpPr>
        <p:spPr>
          <a:xfrm>
            <a:off x="754300" y="4411119"/>
            <a:ext cx="9167252" cy="792087"/>
          </a:xfrm>
          <a:prstGeom prst="rect">
            <a:avLst/>
          </a:prstGeom>
          <a:solidFill>
            <a:srgbClr val="6993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8" name="Obdélník 207"/>
          <p:cNvSpPr/>
          <p:nvPr/>
        </p:nvSpPr>
        <p:spPr>
          <a:xfrm>
            <a:off x="754300" y="4087084"/>
            <a:ext cx="9155626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9" name="Obdélník 208"/>
          <p:cNvSpPr/>
          <p:nvPr/>
        </p:nvSpPr>
        <p:spPr>
          <a:xfrm>
            <a:off x="754300" y="2886442"/>
            <a:ext cx="9155626" cy="12006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0" name="Obdélník 209"/>
          <p:cNvSpPr/>
          <p:nvPr/>
        </p:nvSpPr>
        <p:spPr>
          <a:xfrm>
            <a:off x="765926" y="1446282"/>
            <a:ext cx="9144000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11" name="Skupina 210"/>
          <p:cNvGrpSpPr/>
          <p:nvPr/>
        </p:nvGrpSpPr>
        <p:grpSpPr>
          <a:xfrm>
            <a:off x="1371673" y="2828090"/>
            <a:ext cx="1142578" cy="864096"/>
            <a:chOff x="611560" y="1958547"/>
            <a:chExt cx="1142578" cy="864096"/>
          </a:xfrm>
        </p:grpSpPr>
        <p:cxnSp>
          <p:nvCxnSpPr>
            <p:cNvPr id="291" name="Přímá spojnice 290"/>
            <p:cNvCxnSpPr/>
            <p:nvPr/>
          </p:nvCxnSpPr>
          <p:spPr>
            <a:xfrm>
              <a:off x="611560" y="1958547"/>
              <a:ext cx="0" cy="86409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Přímá spojnice 291"/>
            <p:cNvCxnSpPr/>
            <p:nvPr/>
          </p:nvCxnSpPr>
          <p:spPr>
            <a:xfrm>
              <a:off x="1754138" y="1958547"/>
              <a:ext cx="0" cy="86409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Přímá spojnice 292"/>
            <p:cNvCxnSpPr/>
            <p:nvPr/>
          </p:nvCxnSpPr>
          <p:spPr>
            <a:xfrm>
              <a:off x="611560" y="2822643"/>
              <a:ext cx="114257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Vývojový diagram: postup 211"/>
          <p:cNvSpPr/>
          <p:nvPr/>
        </p:nvSpPr>
        <p:spPr>
          <a:xfrm>
            <a:off x="1083641" y="1498615"/>
            <a:ext cx="1728192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Příprava kompetentních buněk </a:t>
            </a:r>
            <a:r>
              <a:rPr lang="cs-CZ" sz="1200" i="1" dirty="0" smtClean="0"/>
              <a:t>E. coli </a:t>
            </a:r>
            <a:r>
              <a:rPr lang="cs-CZ" sz="1200" dirty="0" smtClean="0"/>
              <a:t>pro klonování (Top10F´) a pro expresi (BL21)</a:t>
            </a:r>
            <a:endParaRPr lang="cs-CZ" sz="1200" dirty="0"/>
          </a:p>
        </p:txBody>
      </p:sp>
      <p:sp>
        <p:nvSpPr>
          <p:cNvPr id="213" name="Zaoblený obdélník 212"/>
          <p:cNvSpPr/>
          <p:nvPr/>
        </p:nvSpPr>
        <p:spPr>
          <a:xfrm>
            <a:off x="939625" y="1130191"/>
            <a:ext cx="2016224" cy="2160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Klonování </a:t>
            </a:r>
            <a:r>
              <a:rPr lang="cs-CZ" sz="1400" dirty="0" err="1" smtClean="0"/>
              <a:t>endolyzinu</a:t>
            </a:r>
            <a:endParaRPr lang="cs-CZ" sz="1400" dirty="0"/>
          </a:p>
        </p:txBody>
      </p:sp>
      <p:sp>
        <p:nvSpPr>
          <p:cNvPr id="214" name="Vývojový diagram: postup 213"/>
          <p:cNvSpPr/>
          <p:nvPr/>
        </p:nvSpPr>
        <p:spPr>
          <a:xfrm>
            <a:off x="3379973" y="1490231"/>
            <a:ext cx="1728192" cy="936104"/>
          </a:xfrm>
          <a:prstGeom prst="flowChartProcess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Příprava kompetentních buněk </a:t>
            </a:r>
            <a:r>
              <a:rPr lang="cs-CZ" sz="1200" i="1" dirty="0" smtClean="0"/>
              <a:t>E. coli </a:t>
            </a:r>
            <a:r>
              <a:rPr lang="cs-CZ" sz="1200" dirty="0" smtClean="0"/>
              <a:t>pro klonování (DH5</a:t>
            </a:r>
            <a:r>
              <a:rPr lang="cs-CZ" sz="1200" dirty="0" smtClean="0">
                <a:latin typeface="Symbol" panose="05050102010706020507" pitchFamily="18" charset="2"/>
              </a:rPr>
              <a:t>a</a:t>
            </a:r>
            <a:r>
              <a:rPr lang="cs-CZ" sz="1200" dirty="0" smtClean="0"/>
              <a:t>) a S. aureus (RN4220)</a:t>
            </a:r>
            <a:endParaRPr lang="cs-CZ" sz="1200" dirty="0"/>
          </a:p>
        </p:txBody>
      </p:sp>
      <p:sp>
        <p:nvSpPr>
          <p:cNvPr id="215" name="Zaoblený obdélník 214"/>
          <p:cNvSpPr/>
          <p:nvPr/>
        </p:nvSpPr>
        <p:spPr>
          <a:xfrm>
            <a:off x="3027857" y="1130191"/>
            <a:ext cx="2376264" cy="2160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CRISPR/Cas10 inaktivace fága</a:t>
            </a:r>
            <a:endParaRPr lang="cs-CZ" sz="1400" dirty="0"/>
          </a:p>
        </p:txBody>
      </p:sp>
      <p:sp>
        <p:nvSpPr>
          <p:cNvPr id="216" name="Vývojový diagram: postup 215"/>
          <p:cNvSpPr/>
          <p:nvPr/>
        </p:nvSpPr>
        <p:spPr>
          <a:xfrm>
            <a:off x="5692153" y="1490231"/>
            <a:ext cx="1728192" cy="936104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Příprava kompetentních buněk </a:t>
            </a:r>
            <a:r>
              <a:rPr lang="cs-CZ" sz="1200" i="1" dirty="0" smtClean="0"/>
              <a:t>E. coli </a:t>
            </a:r>
            <a:r>
              <a:rPr lang="cs-CZ" sz="1200" dirty="0" smtClean="0"/>
              <a:t>pro klonování (DH5</a:t>
            </a:r>
            <a:r>
              <a:rPr lang="cs-CZ" sz="1200" dirty="0" smtClean="0">
                <a:latin typeface="Symbol" panose="05050102010706020507" pitchFamily="18" charset="2"/>
              </a:rPr>
              <a:t>a</a:t>
            </a:r>
            <a:r>
              <a:rPr lang="cs-CZ" sz="1200" dirty="0" smtClean="0"/>
              <a:t>) a pro expresi (BL21)</a:t>
            </a:r>
            <a:endParaRPr lang="cs-CZ" sz="12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5476129" y="1130191"/>
            <a:ext cx="2160240" cy="2160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CRISPR/Cas9 editace </a:t>
            </a:r>
            <a:r>
              <a:rPr lang="cs-CZ" sz="1400" i="1" dirty="0" smtClean="0"/>
              <a:t>E. coli</a:t>
            </a:r>
            <a:endParaRPr lang="cs-CZ" sz="1400" i="1" dirty="0"/>
          </a:p>
        </p:txBody>
      </p:sp>
      <p:sp>
        <p:nvSpPr>
          <p:cNvPr id="218" name="Vývojový diagram: postup 217"/>
          <p:cNvSpPr/>
          <p:nvPr/>
        </p:nvSpPr>
        <p:spPr>
          <a:xfrm>
            <a:off x="7885425" y="1490231"/>
            <a:ext cx="1728192" cy="93610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Příprava kompetentních buněk </a:t>
            </a:r>
            <a:r>
              <a:rPr lang="cs-CZ" sz="1200" i="1" dirty="0" smtClean="0"/>
              <a:t>E. coli </a:t>
            </a:r>
            <a:r>
              <a:rPr lang="cs-CZ" sz="1200" dirty="0" smtClean="0"/>
              <a:t>pro klonování (Top10F´) a pro expresi (BL21)</a:t>
            </a:r>
            <a:endParaRPr lang="cs-CZ" sz="1200" dirty="0"/>
          </a:p>
        </p:txBody>
      </p:sp>
      <p:sp>
        <p:nvSpPr>
          <p:cNvPr id="219" name="Zaoblený obdélník 218"/>
          <p:cNvSpPr/>
          <p:nvPr/>
        </p:nvSpPr>
        <p:spPr>
          <a:xfrm>
            <a:off x="7780384" y="986175"/>
            <a:ext cx="1944217" cy="36842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cs-CZ" sz="1400" dirty="0" smtClean="0"/>
              <a:t>Příprava fúzního proteinu s GFP</a:t>
            </a:r>
            <a:endParaRPr lang="cs-CZ" sz="1400" dirty="0"/>
          </a:p>
        </p:txBody>
      </p:sp>
      <p:sp>
        <p:nvSpPr>
          <p:cNvPr id="220" name="Vývojový diagram: postup 219"/>
          <p:cNvSpPr/>
          <p:nvPr/>
        </p:nvSpPr>
        <p:spPr>
          <a:xfrm>
            <a:off x="867617" y="2502907"/>
            <a:ext cx="1008112" cy="3600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Naštěpení</a:t>
            </a:r>
            <a:r>
              <a:rPr lang="cs-CZ" sz="1050" dirty="0" smtClean="0"/>
              <a:t> vektoru pET28</a:t>
            </a:r>
            <a:endParaRPr lang="cs-CZ" sz="1050" dirty="0"/>
          </a:p>
        </p:txBody>
      </p:sp>
      <p:cxnSp>
        <p:nvCxnSpPr>
          <p:cNvPr id="221" name="Přímá spojnice 220"/>
          <p:cNvCxnSpPr>
            <a:stCxn id="212" idx="2"/>
          </p:cNvCxnSpPr>
          <p:nvPr/>
        </p:nvCxnSpPr>
        <p:spPr>
          <a:xfrm>
            <a:off x="1947737" y="2434719"/>
            <a:ext cx="0" cy="384860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Vývojový diagram: postup 221"/>
          <p:cNvSpPr/>
          <p:nvPr/>
        </p:nvSpPr>
        <p:spPr>
          <a:xfrm>
            <a:off x="867617" y="2956585"/>
            <a:ext cx="1008112" cy="3600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Defosforylace vektoru</a:t>
            </a:r>
            <a:endParaRPr lang="cs-CZ" sz="1050" dirty="0"/>
          </a:p>
        </p:txBody>
      </p:sp>
      <p:sp>
        <p:nvSpPr>
          <p:cNvPr id="223" name="Vývojový diagram: postup 222"/>
          <p:cNvSpPr/>
          <p:nvPr/>
        </p:nvSpPr>
        <p:spPr>
          <a:xfrm>
            <a:off x="867617" y="3410263"/>
            <a:ext cx="1008112" cy="2160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Extrakce z gelu</a:t>
            </a:r>
            <a:endParaRPr lang="cs-CZ" sz="1050" dirty="0"/>
          </a:p>
        </p:txBody>
      </p:sp>
      <p:sp>
        <p:nvSpPr>
          <p:cNvPr id="224" name="Vývojový diagram: postup 223"/>
          <p:cNvSpPr/>
          <p:nvPr/>
        </p:nvSpPr>
        <p:spPr>
          <a:xfrm>
            <a:off x="2010195" y="2502907"/>
            <a:ext cx="1008112" cy="3600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PCR genu pro </a:t>
            </a:r>
            <a:r>
              <a:rPr lang="cs-CZ" sz="1050" dirty="0" err="1" smtClean="0"/>
              <a:t>endolyzin</a:t>
            </a:r>
            <a:endParaRPr lang="cs-CZ" sz="1050" dirty="0"/>
          </a:p>
        </p:txBody>
      </p:sp>
      <p:sp>
        <p:nvSpPr>
          <p:cNvPr id="225" name="Vývojový diagram: postup 224"/>
          <p:cNvSpPr/>
          <p:nvPr/>
        </p:nvSpPr>
        <p:spPr>
          <a:xfrm>
            <a:off x="2010195" y="2956585"/>
            <a:ext cx="1008112" cy="3600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50" dirty="0" smtClean="0"/>
              <a:t>Přečištění produktu,  štěpení</a:t>
            </a:r>
            <a:endParaRPr lang="cs-CZ" sz="850" dirty="0"/>
          </a:p>
        </p:txBody>
      </p:sp>
      <p:sp>
        <p:nvSpPr>
          <p:cNvPr id="226" name="Vývojový diagram: postup 225"/>
          <p:cNvSpPr/>
          <p:nvPr/>
        </p:nvSpPr>
        <p:spPr>
          <a:xfrm>
            <a:off x="2010195" y="3410263"/>
            <a:ext cx="1008112" cy="2160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Extrakce z gelu</a:t>
            </a:r>
            <a:endParaRPr lang="cs-CZ" sz="1050" dirty="0"/>
          </a:p>
        </p:txBody>
      </p:sp>
      <p:sp>
        <p:nvSpPr>
          <p:cNvPr id="227" name="Vývojový diagram: postup 226"/>
          <p:cNvSpPr/>
          <p:nvPr/>
        </p:nvSpPr>
        <p:spPr>
          <a:xfrm>
            <a:off x="1546918" y="3786336"/>
            <a:ext cx="792088" cy="2160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Ligace</a:t>
            </a:r>
            <a:endParaRPr lang="cs-CZ" sz="1050" dirty="0"/>
          </a:p>
        </p:txBody>
      </p:sp>
      <p:sp>
        <p:nvSpPr>
          <p:cNvPr id="228" name="Vývojový diagram: postup 227"/>
          <p:cNvSpPr/>
          <p:nvPr/>
        </p:nvSpPr>
        <p:spPr>
          <a:xfrm>
            <a:off x="1407677" y="4139058"/>
            <a:ext cx="1080120" cy="2160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Transformace</a:t>
            </a:r>
            <a:endParaRPr lang="cs-CZ" sz="1050" dirty="0"/>
          </a:p>
        </p:txBody>
      </p:sp>
      <p:sp>
        <p:nvSpPr>
          <p:cNvPr id="229" name="Vývojový diagram: postup 228"/>
          <p:cNvSpPr/>
          <p:nvPr/>
        </p:nvSpPr>
        <p:spPr>
          <a:xfrm>
            <a:off x="786977" y="4482755"/>
            <a:ext cx="1088752" cy="32440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smtClean="0"/>
              <a:t>Izolace </a:t>
            </a:r>
            <a:r>
              <a:rPr lang="cs-CZ" sz="950" dirty="0" err="1" smtClean="0"/>
              <a:t>rekomb</a:t>
            </a:r>
            <a:r>
              <a:rPr lang="cs-CZ" sz="950" dirty="0" smtClean="0"/>
              <a:t>. vektorů lyzí varem</a:t>
            </a:r>
            <a:endParaRPr lang="cs-CZ" sz="950" dirty="0"/>
          </a:p>
        </p:txBody>
      </p:sp>
      <p:sp>
        <p:nvSpPr>
          <p:cNvPr id="230" name="Vývojový diagram: postup 229"/>
          <p:cNvSpPr/>
          <p:nvPr/>
        </p:nvSpPr>
        <p:spPr>
          <a:xfrm>
            <a:off x="1207267" y="4875417"/>
            <a:ext cx="1471389" cy="2917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Transformace do expresních buněk</a:t>
            </a:r>
            <a:endParaRPr lang="cs-CZ" sz="1000" dirty="0"/>
          </a:p>
        </p:txBody>
      </p:sp>
      <p:sp>
        <p:nvSpPr>
          <p:cNvPr id="231" name="Vývojový diagram: postup 230"/>
          <p:cNvSpPr/>
          <p:nvPr/>
        </p:nvSpPr>
        <p:spPr>
          <a:xfrm>
            <a:off x="2014697" y="4482755"/>
            <a:ext cx="1088752" cy="32440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smtClean="0"/>
              <a:t>PCR nebo štěpení</a:t>
            </a:r>
            <a:br>
              <a:rPr lang="cs-CZ" sz="950" dirty="0" smtClean="0"/>
            </a:br>
            <a:r>
              <a:rPr lang="cs-CZ" sz="950" dirty="0" smtClean="0"/>
              <a:t>elektroforéza</a:t>
            </a:r>
            <a:endParaRPr lang="cs-CZ" sz="950" dirty="0"/>
          </a:p>
        </p:txBody>
      </p:sp>
      <p:cxnSp>
        <p:nvCxnSpPr>
          <p:cNvPr id="232" name="Přímá spojnice 231"/>
          <p:cNvCxnSpPr>
            <a:stCxn id="229" idx="3"/>
            <a:endCxn id="231" idx="1"/>
          </p:cNvCxnSpPr>
          <p:nvPr/>
        </p:nvCxnSpPr>
        <p:spPr>
          <a:xfrm>
            <a:off x="1875729" y="4644959"/>
            <a:ext cx="138968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Vývojový diagram: postup 232"/>
          <p:cNvSpPr/>
          <p:nvPr/>
        </p:nvSpPr>
        <p:spPr>
          <a:xfrm>
            <a:off x="1410478" y="5255180"/>
            <a:ext cx="1080120" cy="2160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Přeočkování</a:t>
            </a:r>
            <a:endParaRPr lang="cs-CZ" sz="1050" dirty="0"/>
          </a:p>
        </p:txBody>
      </p:sp>
      <p:sp>
        <p:nvSpPr>
          <p:cNvPr id="234" name="Vývojový diagram: postup 233"/>
          <p:cNvSpPr/>
          <p:nvPr/>
        </p:nvSpPr>
        <p:spPr>
          <a:xfrm>
            <a:off x="1083641" y="6170751"/>
            <a:ext cx="1728192" cy="364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Funkční test PAGE a </a:t>
            </a:r>
            <a:r>
              <a:rPr lang="cs-CZ" sz="1000" dirty="0" err="1" smtClean="0"/>
              <a:t>zymogram</a:t>
            </a:r>
            <a:endParaRPr lang="cs-CZ" sz="1000" dirty="0"/>
          </a:p>
        </p:txBody>
      </p:sp>
      <p:grpSp>
        <p:nvGrpSpPr>
          <p:cNvPr id="235" name="Skupina 234"/>
          <p:cNvGrpSpPr/>
          <p:nvPr/>
        </p:nvGrpSpPr>
        <p:grpSpPr>
          <a:xfrm>
            <a:off x="3685373" y="2819648"/>
            <a:ext cx="1142578" cy="864096"/>
            <a:chOff x="611560" y="1958547"/>
            <a:chExt cx="1142578" cy="864096"/>
          </a:xfrm>
        </p:grpSpPr>
        <p:cxnSp>
          <p:nvCxnSpPr>
            <p:cNvPr id="288" name="Přímá spojnice 287"/>
            <p:cNvCxnSpPr/>
            <p:nvPr/>
          </p:nvCxnSpPr>
          <p:spPr>
            <a:xfrm>
              <a:off x="611560" y="1958547"/>
              <a:ext cx="0" cy="86409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Přímá spojnice 288"/>
            <p:cNvCxnSpPr/>
            <p:nvPr/>
          </p:nvCxnSpPr>
          <p:spPr>
            <a:xfrm>
              <a:off x="1754138" y="1958547"/>
              <a:ext cx="0" cy="86409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Přímá spojnice 289"/>
            <p:cNvCxnSpPr/>
            <p:nvPr/>
          </p:nvCxnSpPr>
          <p:spPr>
            <a:xfrm>
              <a:off x="611560" y="2822643"/>
              <a:ext cx="114257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6" name="Vývojový diagram: postup 235"/>
          <p:cNvSpPr/>
          <p:nvPr/>
        </p:nvSpPr>
        <p:spPr>
          <a:xfrm>
            <a:off x="3181317" y="2494465"/>
            <a:ext cx="1008112" cy="360040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Naštěpení</a:t>
            </a:r>
            <a:r>
              <a:rPr lang="cs-CZ" sz="1050" dirty="0" smtClean="0"/>
              <a:t> vektoru pCN51</a:t>
            </a:r>
            <a:endParaRPr lang="cs-CZ" sz="1050" dirty="0"/>
          </a:p>
        </p:txBody>
      </p:sp>
      <p:cxnSp>
        <p:nvCxnSpPr>
          <p:cNvPr id="237" name="Přímá spojnice 236"/>
          <p:cNvCxnSpPr/>
          <p:nvPr/>
        </p:nvCxnSpPr>
        <p:spPr>
          <a:xfrm>
            <a:off x="4261437" y="2426277"/>
            <a:ext cx="0" cy="396049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Vývojový diagram: postup 237"/>
          <p:cNvSpPr/>
          <p:nvPr/>
        </p:nvSpPr>
        <p:spPr>
          <a:xfrm>
            <a:off x="3181317" y="2948143"/>
            <a:ext cx="1008112" cy="360040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Purifikace vektoru </a:t>
            </a:r>
            <a:r>
              <a:rPr lang="cs-CZ" sz="1050" dirty="0" err="1" smtClean="0"/>
              <a:t>kitem</a:t>
            </a:r>
            <a:endParaRPr lang="cs-CZ" sz="1050" dirty="0"/>
          </a:p>
        </p:txBody>
      </p:sp>
      <p:sp>
        <p:nvSpPr>
          <p:cNvPr id="239" name="Vývojový diagram: postup 238"/>
          <p:cNvSpPr/>
          <p:nvPr/>
        </p:nvSpPr>
        <p:spPr>
          <a:xfrm>
            <a:off x="3181317" y="3401821"/>
            <a:ext cx="1008112" cy="216024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Kontrolní </a:t>
            </a:r>
            <a:r>
              <a:rPr lang="cs-CZ" sz="1050" dirty="0" err="1" smtClean="0"/>
              <a:t>elfo</a:t>
            </a:r>
            <a:endParaRPr lang="cs-CZ" sz="1050" dirty="0"/>
          </a:p>
        </p:txBody>
      </p:sp>
      <p:sp>
        <p:nvSpPr>
          <p:cNvPr id="240" name="Vývojový diagram: postup 239"/>
          <p:cNvSpPr/>
          <p:nvPr/>
        </p:nvSpPr>
        <p:spPr>
          <a:xfrm>
            <a:off x="4323895" y="2494465"/>
            <a:ext cx="1008112" cy="360040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Spájení </a:t>
            </a:r>
            <a:r>
              <a:rPr lang="cs-CZ" sz="1050" dirty="0" err="1" smtClean="0"/>
              <a:t>oligo</a:t>
            </a:r>
            <a:endParaRPr lang="cs-CZ" sz="1050" dirty="0"/>
          </a:p>
        </p:txBody>
      </p:sp>
      <p:sp>
        <p:nvSpPr>
          <p:cNvPr id="241" name="Vývojový diagram: postup 240"/>
          <p:cNvSpPr/>
          <p:nvPr/>
        </p:nvSpPr>
        <p:spPr>
          <a:xfrm>
            <a:off x="3860618" y="3777894"/>
            <a:ext cx="792088" cy="216024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Ligace</a:t>
            </a:r>
            <a:endParaRPr lang="cs-CZ" sz="1050" dirty="0"/>
          </a:p>
        </p:txBody>
      </p:sp>
      <p:sp>
        <p:nvSpPr>
          <p:cNvPr id="242" name="Vývojový diagram: postup 241"/>
          <p:cNvSpPr/>
          <p:nvPr/>
        </p:nvSpPr>
        <p:spPr>
          <a:xfrm>
            <a:off x="3397341" y="4130616"/>
            <a:ext cx="1710824" cy="216024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Transformace do </a:t>
            </a:r>
            <a:r>
              <a:rPr lang="cs-CZ" sz="1050" i="1" dirty="0" smtClean="0"/>
              <a:t>E. coli</a:t>
            </a:r>
            <a:endParaRPr lang="cs-CZ" sz="1050" i="1" dirty="0"/>
          </a:p>
        </p:txBody>
      </p:sp>
      <p:sp>
        <p:nvSpPr>
          <p:cNvPr id="243" name="Vývojový diagram: postup 242"/>
          <p:cNvSpPr/>
          <p:nvPr/>
        </p:nvSpPr>
        <p:spPr>
          <a:xfrm>
            <a:off x="3243881" y="4474313"/>
            <a:ext cx="945548" cy="324408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err="1" smtClean="0"/>
              <a:t>Colony</a:t>
            </a:r>
            <a:r>
              <a:rPr lang="cs-CZ" sz="950" dirty="0" smtClean="0"/>
              <a:t> PCR</a:t>
            </a:r>
            <a:endParaRPr lang="cs-CZ" sz="950" dirty="0"/>
          </a:p>
        </p:txBody>
      </p:sp>
      <p:sp>
        <p:nvSpPr>
          <p:cNvPr id="244" name="Vývojový diagram: postup 243"/>
          <p:cNvSpPr/>
          <p:nvPr/>
        </p:nvSpPr>
        <p:spPr>
          <a:xfrm>
            <a:off x="3520967" y="4866975"/>
            <a:ext cx="1471389" cy="291786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Elektroporace</a:t>
            </a:r>
            <a:r>
              <a:rPr lang="cs-CZ" sz="1000" dirty="0" smtClean="0"/>
              <a:t> do </a:t>
            </a:r>
            <a:r>
              <a:rPr lang="cs-CZ" sz="1000" i="1" dirty="0" err="1" smtClean="0"/>
              <a:t>S.aureus</a:t>
            </a:r>
            <a:r>
              <a:rPr lang="cs-CZ" sz="1000" dirty="0" smtClean="0"/>
              <a:t> RN4220 </a:t>
            </a:r>
            <a:r>
              <a:rPr lang="cs-CZ" sz="1000" dirty="0" err="1" smtClean="0"/>
              <a:t>pSpcI</a:t>
            </a:r>
            <a:endParaRPr lang="cs-CZ" sz="1000" dirty="0"/>
          </a:p>
        </p:txBody>
      </p:sp>
      <p:sp>
        <p:nvSpPr>
          <p:cNvPr id="245" name="Vývojový diagram: postup 244"/>
          <p:cNvSpPr/>
          <p:nvPr/>
        </p:nvSpPr>
        <p:spPr>
          <a:xfrm>
            <a:off x="4328397" y="4474313"/>
            <a:ext cx="1003610" cy="324408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smtClean="0"/>
              <a:t>Elektroforéza</a:t>
            </a:r>
            <a:endParaRPr lang="cs-CZ" sz="950" dirty="0"/>
          </a:p>
        </p:txBody>
      </p:sp>
      <p:cxnSp>
        <p:nvCxnSpPr>
          <p:cNvPr id="246" name="Přímá spojnice 245"/>
          <p:cNvCxnSpPr>
            <a:stCxn id="243" idx="3"/>
            <a:endCxn id="245" idx="1"/>
          </p:cNvCxnSpPr>
          <p:nvPr/>
        </p:nvCxnSpPr>
        <p:spPr>
          <a:xfrm>
            <a:off x="4189429" y="4636517"/>
            <a:ext cx="138968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Vývojový diagram: postup 246"/>
          <p:cNvSpPr/>
          <p:nvPr/>
        </p:nvSpPr>
        <p:spPr>
          <a:xfrm>
            <a:off x="3704009" y="5282795"/>
            <a:ext cx="1080120" cy="216024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Přeočkování</a:t>
            </a:r>
            <a:endParaRPr lang="cs-CZ" sz="1050" dirty="0"/>
          </a:p>
        </p:txBody>
      </p:sp>
      <p:sp>
        <p:nvSpPr>
          <p:cNvPr id="248" name="Vývojový diagram: postup 247"/>
          <p:cNvSpPr/>
          <p:nvPr/>
        </p:nvSpPr>
        <p:spPr>
          <a:xfrm>
            <a:off x="3397341" y="5662817"/>
            <a:ext cx="1728192" cy="404484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Funkční test citlivosti buněk </a:t>
            </a:r>
            <a:br>
              <a:rPr lang="cs-CZ" sz="1000" dirty="0" smtClean="0"/>
            </a:br>
            <a:r>
              <a:rPr lang="cs-CZ" sz="1000" dirty="0" smtClean="0"/>
              <a:t>S. aureus k fágům 812 a 812a </a:t>
            </a:r>
            <a:endParaRPr lang="cs-CZ" sz="1000" dirty="0"/>
          </a:p>
        </p:txBody>
      </p:sp>
      <p:grpSp>
        <p:nvGrpSpPr>
          <p:cNvPr id="249" name="Skupina 248"/>
          <p:cNvGrpSpPr/>
          <p:nvPr/>
        </p:nvGrpSpPr>
        <p:grpSpPr>
          <a:xfrm>
            <a:off x="6017660" y="2821543"/>
            <a:ext cx="1142578" cy="864096"/>
            <a:chOff x="611560" y="1958547"/>
            <a:chExt cx="1142578" cy="864096"/>
          </a:xfrm>
        </p:grpSpPr>
        <p:cxnSp>
          <p:nvCxnSpPr>
            <p:cNvPr id="285" name="Přímá spojnice 284"/>
            <p:cNvCxnSpPr/>
            <p:nvPr/>
          </p:nvCxnSpPr>
          <p:spPr>
            <a:xfrm>
              <a:off x="611560" y="1958547"/>
              <a:ext cx="0" cy="864096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Přímá spojnice 285"/>
            <p:cNvCxnSpPr/>
            <p:nvPr/>
          </p:nvCxnSpPr>
          <p:spPr>
            <a:xfrm>
              <a:off x="1754138" y="1958547"/>
              <a:ext cx="0" cy="864096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Přímá spojnice 286"/>
            <p:cNvCxnSpPr/>
            <p:nvPr/>
          </p:nvCxnSpPr>
          <p:spPr>
            <a:xfrm>
              <a:off x="611560" y="2822643"/>
              <a:ext cx="1142578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Vývojový diagram: postup 249"/>
          <p:cNvSpPr/>
          <p:nvPr/>
        </p:nvSpPr>
        <p:spPr>
          <a:xfrm>
            <a:off x="5432964" y="2496360"/>
            <a:ext cx="1088752" cy="360040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err="1" smtClean="0"/>
              <a:t>Naštěpení</a:t>
            </a:r>
            <a:r>
              <a:rPr lang="cs-CZ" sz="950" dirty="0" smtClean="0"/>
              <a:t> vektoru p</a:t>
            </a:r>
            <a:r>
              <a:rPr lang="cs-CZ" sz="950" dirty="0" smtClean="0">
                <a:latin typeface="Symbol" panose="05050102010706020507" pitchFamily="18" charset="2"/>
              </a:rPr>
              <a:t>D</a:t>
            </a:r>
            <a:r>
              <a:rPr lang="cs-CZ" sz="950" dirty="0" smtClean="0"/>
              <a:t>Cas9_T7</a:t>
            </a:r>
            <a:endParaRPr lang="cs-CZ" sz="950" dirty="0"/>
          </a:p>
        </p:txBody>
      </p:sp>
      <p:cxnSp>
        <p:nvCxnSpPr>
          <p:cNvPr id="251" name="Přímá spojnice 250"/>
          <p:cNvCxnSpPr/>
          <p:nvPr/>
        </p:nvCxnSpPr>
        <p:spPr>
          <a:xfrm>
            <a:off x="6588949" y="2395441"/>
            <a:ext cx="0" cy="3887884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Vývojový diagram: postup 251"/>
          <p:cNvSpPr/>
          <p:nvPr/>
        </p:nvSpPr>
        <p:spPr>
          <a:xfrm>
            <a:off x="5513604" y="2950038"/>
            <a:ext cx="1008112" cy="360040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Defosforylace vektoru</a:t>
            </a:r>
            <a:endParaRPr lang="cs-CZ" sz="1050" dirty="0"/>
          </a:p>
        </p:txBody>
      </p:sp>
      <p:sp>
        <p:nvSpPr>
          <p:cNvPr id="253" name="Vývojový diagram: postup 252"/>
          <p:cNvSpPr/>
          <p:nvPr/>
        </p:nvSpPr>
        <p:spPr>
          <a:xfrm>
            <a:off x="5513604" y="3403716"/>
            <a:ext cx="1008112" cy="216024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Extrakce z gelu</a:t>
            </a:r>
            <a:endParaRPr lang="cs-CZ" sz="1050" dirty="0"/>
          </a:p>
        </p:txBody>
      </p:sp>
      <p:sp>
        <p:nvSpPr>
          <p:cNvPr id="254" name="Vývojový diagram: postup 253"/>
          <p:cNvSpPr/>
          <p:nvPr/>
        </p:nvSpPr>
        <p:spPr>
          <a:xfrm>
            <a:off x="6656182" y="2496360"/>
            <a:ext cx="1008112" cy="360040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Spájení </a:t>
            </a:r>
            <a:r>
              <a:rPr lang="cs-CZ" sz="1050" dirty="0" err="1" smtClean="0"/>
              <a:t>oligo</a:t>
            </a:r>
            <a:endParaRPr lang="cs-CZ" sz="1050" dirty="0"/>
          </a:p>
        </p:txBody>
      </p:sp>
      <p:sp>
        <p:nvSpPr>
          <p:cNvPr id="255" name="Vývojový diagram: postup 254"/>
          <p:cNvSpPr/>
          <p:nvPr/>
        </p:nvSpPr>
        <p:spPr>
          <a:xfrm>
            <a:off x="6192905" y="3779789"/>
            <a:ext cx="792088" cy="216024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Ligace</a:t>
            </a:r>
            <a:endParaRPr lang="cs-CZ" sz="1050" dirty="0"/>
          </a:p>
        </p:txBody>
      </p:sp>
      <p:sp>
        <p:nvSpPr>
          <p:cNvPr id="256" name="Vývojový diagram: postup 255"/>
          <p:cNvSpPr/>
          <p:nvPr/>
        </p:nvSpPr>
        <p:spPr>
          <a:xfrm>
            <a:off x="6053664" y="4132511"/>
            <a:ext cx="1080120" cy="216024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Transformace</a:t>
            </a:r>
            <a:endParaRPr lang="cs-CZ" sz="1050" dirty="0"/>
          </a:p>
        </p:txBody>
      </p:sp>
      <p:sp>
        <p:nvSpPr>
          <p:cNvPr id="257" name="Vývojový diagram: postup 256"/>
          <p:cNvSpPr/>
          <p:nvPr/>
        </p:nvSpPr>
        <p:spPr>
          <a:xfrm>
            <a:off x="5513604" y="4476208"/>
            <a:ext cx="1008111" cy="324408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err="1" smtClean="0"/>
              <a:t>Colony</a:t>
            </a:r>
            <a:r>
              <a:rPr lang="cs-CZ" sz="950" dirty="0" smtClean="0"/>
              <a:t> PCR</a:t>
            </a:r>
            <a:endParaRPr lang="cs-CZ" sz="950" dirty="0"/>
          </a:p>
        </p:txBody>
      </p:sp>
      <p:sp>
        <p:nvSpPr>
          <p:cNvPr id="258" name="Vývojový diagram: postup 257"/>
          <p:cNvSpPr/>
          <p:nvPr/>
        </p:nvSpPr>
        <p:spPr>
          <a:xfrm>
            <a:off x="5855504" y="5238764"/>
            <a:ext cx="1471389" cy="291786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Přeočkování</a:t>
            </a:r>
            <a:endParaRPr lang="cs-CZ" sz="1000" dirty="0"/>
          </a:p>
        </p:txBody>
      </p:sp>
      <p:sp>
        <p:nvSpPr>
          <p:cNvPr id="259" name="Vývojový diagram: postup 258"/>
          <p:cNvSpPr/>
          <p:nvPr/>
        </p:nvSpPr>
        <p:spPr>
          <a:xfrm>
            <a:off x="6660684" y="4476208"/>
            <a:ext cx="903677" cy="324408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smtClean="0"/>
              <a:t>Elektroforéza</a:t>
            </a:r>
            <a:endParaRPr lang="cs-CZ" sz="950" dirty="0"/>
          </a:p>
        </p:txBody>
      </p:sp>
      <p:cxnSp>
        <p:nvCxnSpPr>
          <p:cNvPr id="260" name="Přímá spojnice 259"/>
          <p:cNvCxnSpPr>
            <a:stCxn id="257" idx="3"/>
            <a:endCxn id="259" idx="1"/>
          </p:cNvCxnSpPr>
          <p:nvPr/>
        </p:nvCxnSpPr>
        <p:spPr>
          <a:xfrm>
            <a:off x="6521715" y="4638412"/>
            <a:ext cx="138969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Vývojový diagram: postup 261"/>
          <p:cNvSpPr/>
          <p:nvPr/>
        </p:nvSpPr>
        <p:spPr>
          <a:xfrm>
            <a:off x="5729628" y="6131374"/>
            <a:ext cx="1728192" cy="443354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Indukce exprese</a:t>
            </a:r>
          </a:p>
          <a:p>
            <a:pPr algn="ctr"/>
            <a:r>
              <a:rPr lang="cs-CZ" sz="1000" dirty="0" smtClean="0"/>
              <a:t>Příprava mikroskopického preparátu a mikroskopie</a:t>
            </a:r>
            <a:endParaRPr lang="cs-CZ" sz="1000" dirty="0"/>
          </a:p>
        </p:txBody>
      </p:sp>
      <p:grpSp>
        <p:nvGrpSpPr>
          <p:cNvPr id="263" name="Skupina 262"/>
          <p:cNvGrpSpPr/>
          <p:nvPr/>
        </p:nvGrpSpPr>
        <p:grpSpPr>
          <a:xfrm>
            <a:off x="8257479" y="2819648"/>
            <a:ext cx="1142578" cy="864096"/>
            <a:chOff x="611560" y="1958547"/>
            <a:chExt cx="1142578" cy="864096"/>
          </a:xfrm>
        </p:grpSpPr>
        <p:cxnSp>
          <p:nvCxnSpPr>
            <p:cNvPr id="282" name="Přímá spojnice 281"/>
            <p:cNvCxnSpPr/>
            <p:nvPr/>
          </p:nvCxnSpPr>
          <p:spPr>
            <a:xfrm>
              <a:off x="611560" y="1958547"/>
              <a:ext cx="0" cy="864096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Přímá spojnice 282"/>
            <p:cNvCxnSpPr/>
            <p:nvPr/>
          </p:nvCxnSpPr>
          <p:spPr>
            <a:xfrm>
              <a:off x="1754138" y="1958547"/>
              <a:ext cx="0" cy="864096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Přímá spojnice 283"/>
            <p:cNvCxnSpPr/>
            <p:nvPr/>
          </p:nvCxnSpPr>
          <p:spPr>
            <a:xfrm>
              <a:off x="611560" y="2822643"/>
              <a:ext cx="1142578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4" name="Vývojový diagram: postup 263"/>
          <p:cNvSpPr/>
          <p:nvPr/>
        </p:nvSpPr>
        <p:spPr>
          <a:xfrm>
            <a:off x="7725708" y="2494465"/>
            <a:ext cx="1075344" cy="360040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 smtClean="0"/>
              <a:t>Naštěpení</a:t>
            </a:r>
            <a:r>
              <a:rPr lang="cs-CZ" sz="900" dirty="0" smtClean="0"/>
              <a:t> vektoru pET28_SH3</a:t>
            </a:r>
            <a:endParaRPr lang="cs-CZ" sz="900" dirty="0"/>
          </a:p>
        </p:txBody>
      </p:sp>
      <p:cxnSp>
        <p:nvCxnSpPr>
          <p:cNvPr id="265" name="Přímá spojnice 264"/>
          <p:cNvCxnSpPr/>
          <p:nvPr/>
        </p:nvCxnSpPr>
        <p:spPr>
          <a:xfrm>
            <a:off x="8833543" y="2426277"/>
            <a:ext cx="0" cy="3857048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Vývojový diagram: postup 265"/>
          <p:cNvSpPr/>
          <p:nvPr/>
        </p:nvSpPr>
        <p:spPr>
          <a:xfrm>
            <a:off x="7753423" y="2948143"/>
            <a:ext cx="1008112" cy="360040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Defosforylace vektoru</a:t>
            </a:r>
            <a:endParaRPr lang="cs-CZ" sz="1050" dirty="0"/>
          </a:p>
        </p:txBody>
      </p:sp>
      <p:sp>
        <p:nvSpPr>
          <p:cNvPr id="267" name="Vývojový diagram: postup 266"/>
          <p:cNvSpPr/>
          <p:nvPr/>
        </p:nvSpPr>
        <p:spPr>
          <a:xfrm>
            <a:off x="7753423" y="3401821"/>
            <a:ext cx="1008112" cy="21602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Extrakce z gelu</a:t>
            </a:r>
            <a:endParaRPr lang="cs-CZ" sz="1050" dirty="0"/>
          </a:p>
        </p:txBody>
      </p:sp>
      <p:sp>
        <p:nvSpPr>
          <p:cNvPr id="268" name="Vývojový diagram: postup 267"/>
          <p:cNvSpPr/>
          <p:nvPr/>
        </p:nvSpPr>
        <p:spPr>
          <a:xfrm>
            <a:off x="8887295" y="2494465"/>
            <a:ext cx="972616" cy="360040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Vyštěpení</a:t>
            </a:r>
            <a:r>
              <a:rPr lang="cs-CZ" sz="1050" dirty="0" smtClean="0"/>
              <a:t> genu pro GFP</a:t>
            </a:r>
            <a:endParaRPr lang="cs-CZ" sz="1050" dirty="0"/>
          </a:p>
        </p:txBody>
      </p:sp>
      <p:sp>
        <p:nvSpPr>
          <p:cNvPr id="269" name="Vývojový diagram: postup 268"/>
          <p:cNvSpPr/>
          <p:nvPr/>
        </p:nvSpPr>
        <p:spPr>
          <a:xfrm>
            <a:off x="8949753" y="2948143"/>
            <a:ext cx="900608" cy="360040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50" dirty="0" smtClean="0"/>
              <a:t>Přečištění produktu</a:t>
            </a:r>
            <a:endParaRPr lang="cs-CZ" sz="850" dirty="0"/>
          </a:p>
        </p:txBody>
      </p:sp>
      <p:sp>
        <p:nvSpPr>
          <p:cNvPr id="270" name="Vývojový diagram: postup 269"/>
          <p:cNvSpPr/>
          <p:nvPr/>
        </p:nvSpPr>
        <p:spPr>
          <a:xfrm>
            <a:off x="8900503" y="3397507"/>
            <a:ext cx="972616" cy="21602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Elektroforéza</a:t>
            </a:r>
            <a:endParaRPr lang="cs-CZ" sz="1050" dirty="0"/>
          </a:p>
        </p:txBody>
      </p:sp>
      <p:sp>
        <p:nvSpPr>
          <p:cNvPr id="271" name="Vývojový diagram: postup 270"/>
          <p:cNvSpPr/>
          <p:nvPr/>
        </p:nvSpPr>
        <p:spPr>
          <a:xfrm>
            <a:off x="8432724" y="3777894"/>
            <a:ext cx="792088" cy="21602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Ligace</a:t>
            </a:r>
            <a:endParaRPr lang="cs-CZ" sz="1050" dirty="0"/>
          </a:p>
        </p:txBody>
      </p:sp>
      <p:sp>
        <p:nvSpPr>
          <p:cNvPr id="272" name="Vývojový diagram: postup 271"/>
          <p:cNvSpPr/>
          <p:nvPr/>
        </p:nvSpPr>
        <p:spPr>
          <a:xfrm>
            <a:off x="8293483" y="4130616"/>
            <a:ext cx="1080120" cy="21602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Transformace</a:t>
            </a:r>
            <a:endParaRPr lang="cs-CZ" sz="1050" dirty="0"/>
          </a:p>
        </p:txBody>
      </p:sp>
      <p:sp>
        <p:nvSpPr>
          <p:cNvPr id="273" name="Vývojový diagram: postup 272"/>
          <p:cNvSpPr/>
          <p:nvPr/>
        </p:nvSpPr>
        <p:spPr>
          <a:xfrm>
            <a:off x="7780383" y="4474313"/>
            <a:ext cx="981151" cy="324408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err="1" smtClean="0"/>
              <a:t>Colony</a:t>
            </a:r>
            <a:r>
              <a:rPr lang="cs-CZ" sz="950" dirty="0" smtClean="0"/>
              <a:t> PCR</a:t>
            </a:r>
            <a:endParaRPr lang="cs-CZ" sz="950" dirty="0"/>
          </a:p>
        </p:txBody>
      </p:sp>
      <p:sp>
        <p:nvSpPr>
          <p:cNvPr id="274" name="Vývojový diagram: postup 273"/>
          <p:cNvSpPr/>
          <p:nvPr/>
        </p:nvSpPr>
        <p:spPr>
          <a:xfrm>
            <a:off x="8097848" y="5251065"/>
            <a:ext cx="1471389" cy="279485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Indukce exprese</a:t>
            </a:r>
            <a:endParaRPr lang="cs-CZ" sz="1000" dirty="0"/>
          </a:p>
        </p:txBody>
      </p:sp>
      <p:sp>
        <p:nvSpPr>
          <p:cNvPr id="275" name="Vývojový diagram: postup 274"/>
          <p:cNvSpPr/>
          <p:nvPr/>
        </p:nvSpPr>
        <p:spPr>
          <a:xfrm>
            <a:off x="8900503" y="4474313"/>
            <a:ext cx="949858" cy="324408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50" dirty="0" smtClean="0"/>
              <a:t>Elektroforéza</a:t>
            </a:r>
            <a:endParaRPr lang="cs-CZ" sz="950" dirty="0"/>
          </a:p>
        </p:txBody>
      </p:sp>
      <p:cxnSp>
        <p:nvCxnSpPr>
          <p:cNvPr id="276" name="Přímá spojnice 275"/>
          <p:cNvCxnSpPr>
            <a:stCxn id="273" idx="3"/>
            <a:endCxn id="275" idx="1"/>
          </p:cNvCxnSpPr>
          <p:nvPr/>
        </p:nvCxnSpPr>
        <p:spPr>
          <a:xfrm>
            <a:off x="8761534" y="4636517"/>
            <a:ext cx="138969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Vývojový diagram: postup 276"/>
          <p:cNvSpPr/>
          <p:nvPr/>
        </p:nvSpPr>
        <p:spPr>
          <a:xfrm>
            <a:off x="8290958" y="4865899"/>
            <a:ext cx="1080120" cy="21602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Přeočkování</a:t>
            </a:r>
            <a:endParaRPr lang="cs-CZ" sz="1050" dirty="0"/>
          </a:p>
        </p:txBody>
      </p:sp>
      <p:sp>
        <p:nvSpPr>
          <p:cNvPr id="278" name="Vývojový diagram: postup 277"/>
          <p:cNvSpPr/>
          <p:nvPr/>
        </p:nvSpPr>
        <p:spPr>
          <a:xfrm>
            <a:off x="7969447" y="5662817"/>
            <a:ext cx="1728192" cy="40448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Sonikace</a:t>
            </a:r>
            <a:r>
              <a:rPr lang="cs-CZ" sz="1000" dirty="0" smtClean="0"/>
              <a:t> a purifikace fúzního proteinu na FPLC</a:t>
            </a:r>
            <a:endParaRPr lang="cs-CZ" sz="1000" dirty="0"/>
          </a:p>
        </p:txBody>
      </p:sp>
      <p:sp>
        <p:nvSpPr>
          <p:cNvPr id="279" name="Vývojový diagram: postup 278"/>
          <p:cNvSpPr/>
          <p:nvPr/>
        </p:nvSpPr>
        <p:spPr>
          <a:xfrm>
            <a:off x="1081117" y="5653256"/>
            <a:ext cx="1728192" cy="3960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Funkční test citlivosti buněk </a:t>
            </a:r>
            <a:br>
              <a:rPr lang="cs-CZ" sz="1000" dirty="0" smtClean="0"/>
            </a:br>
            <a:r>
              <a:rPr lang="cs-CZ" sz="1000" dirty="0" smtClean="0"/>
              <a:t>S. aureus k </a:t>
            </a:r>
            <a:r>
              <a:rPr lang="cs-CZ" sz="1000" dirty="0" err="1" smtClean="0"/>
              <a:t>endolyzinu</a:t>
            </a:r>
            <a:endParaRPr lang="cs-CZ" sz="1000" dirty="0"/>
          </a:p>
        </p:txBody>
      </p:sp>
      <p:sp>
        <p:nvSpPr>
          <p:cNvPr id="280" name="Vývojový diagram: postup 279"/>
          <p:cNvSpPr/>
          <p:nvPr/>
        </p:nvSpPr>
        <p:spPr>
          <a:xfrm>
            <a:off x="3710178" y="6245039"/>
            <a:ext cx="1080120" cy="216024"/>
          </a:xfrm>
          <a:prstGeom prst="flowChartProcess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Hodnocení plak</a:t>
            </a:r>
            <a:endParaRPr lang="cs-CZ" sz="1050" dirty="0"/>
          </a:p>
        </p:txBody>
      </p:sp>
      <p:sp>
        <p:nvSpPr>
          <p:cNvPr id="281" name="Vývojový diagram: postup 280"/>
          <p:cNvSpPr/>
          <p:nvPr/>
        </p:nvSpPr>
        <p:spPr>
          <a:xfrm>
            <a:off x="7969447" y="6197924"/>
            <a:ext cx="1728192" cy="310254"/>
          </a:xfrm>
          <a:prstGeom prst="flowChartProcess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Fluorescenční mikroskopie buněk s GFP</a:t>
            </a:r>
            <a:endParaRPr lang="cs-CZ" sz="1000" dirty="0"/>
          </a:p>
        </p:txBody>
      </p:sp>
      <p:cxnSp>
        <p:nvCxnSpPr>
          <p:cNvPr id="295" name="Přímá spojnice 294"/>
          <p:cNvCxnSpPr/>
          <p:nvPr/>
        </p:nvCxnSpPr>
        <p:spPr>
          <a:xfrm>
            <a:off x="754300" y="1429529"/>
            <a:ext cx="11626" cy="523983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ovéPole 296"/>
          <p:cNvSpPr txBox="1"/>
          <p:nvPr/>
        </p:nvSpPr>
        <p:spPr>
          <a:xfrm>
            <a:off x="-15552" y="1958283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3.4.(pá)</a:t>
            </a:r>
            <a:endParaRPr lang="cs-CZ" sz="1600" dirty="0"/>
          </a:p>
        </p:txBody>
      </p:sp>
      <p:sp>
        <p:nvSpPr>
          <p:cNvPr id="298" name="TextovéPole 297"/>
          <p:cNvSpPr txBox="1"/>
          <p:nvPr/>
        </p:nvSpPr>
        <p:spPr>
          <a:xfrm>
            <a:off x="0" y="3279291"/>
            <a:ext cx="767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8.4.(st)</a:t>
            </a:r>
            <a:endParaRPr lang="cs-CZ" sz="1600" dirty="0"/>
          </a:p>
        </p:txBody>
      </p:sp>
      <p:sp>
        <p:nvSpPr>
          <p:cNvPr id="299" name="TextovéPole 298"/>
          <p:cNvSpPr txBox="1"/>
          <p:nvPr/>
        </p:nvSpPr>
        <p:spPr>
          <a:xfrm>
            <a:off x="-46552" y="4108570"/>
            <a:ext cx="871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15.4.(st)</a:t>
            </a:r>
            <a:endParaRPr lang="cs-CZ" sz="1600" dirty="0"/>
          </a:p>
        </p:txBody>
      </p:sp>
      <p:sp>
        <p:nvSpPr>
          <p:cNvPr id="300" name="TextovéPole 299"/>
          <p:cNvSpPr txBox="1"/>
          <p:nvPr/>
        </p:nvSpPr>
        <p:spPr>
          <a:xfrm>
            <a:off x="-81305" y="4696622"/>
            <a:ext cx="930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17.4.(pá)</a:t>
            </a:r>
            <a:endParaRPr lang="cs-CZ" sz="1600" dirty="0"/>
          </a:p>
        </p:txBody>
      </p:sp>
      <p:sp>
        <p:nvSpPr>
          <p:cNvPr id="301" name="TextovéPole 300"/>
          <p:cNvSpPr txBox="1"/>
          <p:nvPr/>
        </p:nvSpPr>
        <p:spPr>
          <a:xfrm>
            <a:off x="9271888" y="4835411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21.4.(út)</a:t>
            </a:r>
            <a:endParaRPr lang="cs-CZ" sz="1200" dirty="0"/>
          </a:p>
        </p:txBody>
      </p:sp>
      <p:sp>
        <p:nvSpPr>
          <p:cNvPr id="302" name="TextovéPole 301"/>
          <p:cNvSpPr txBox="1"/>
          <p:nvPr/>
        </p:nvSpPr>
        <p:spPr>
          <a:xfrm>
            <a:off x="-52098" y="5215380"/>
            <a:ext cx="871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22.4.(st)</a:t>
            </a:r>
            <a:endParaRPr lang="cs-CZ" sz="1600" dirty="0"/>
          </a:p>
        </p:txBody>
      </p:sp>
      <p:sp>
        <p:nvSpPr>
          <p:cNvPr id="303" name="TextovéPole 302"/>
          <p:cNvSpPr txBox="1"/>
          <p:nvPr/>
        </p:nvSpPr>
        <p:spPr>
          <a:xfrm>
            <a:off x="-67651" y="5666098"/>
            <a:ext cx="930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24.4.(pá)</a:t>
            </a:r>
            <a:endParaRPr lang="cs-CZ" sz="1600" dirty="0"/>
          </a:p>
        </p:txBody>
      </p:sp>
      <p:sp>
        <p:nvSpPr>
          <p:cNvPr id="304" name="TextovéPole 303"/>
          <p:cNvSpPr txBox="1"/>
          <p:nvPr/>
        </p:nvSpPr>
        <p:spPr>
          <a:xfrm>
            <a:off x="-72842" y="6189707"/>
            <a:ext cx="871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29.4.(st)</a:t>
            </a:r>
            <a:endParaRPr lang="cs-CZ" sz="1600" dirty="0"/>
          </a:p>
        </p:txBody>
      </p:sp>
      <p:sp>
        <p:nvSpPr>
          <p:cNvPr id="305" name="TextovéPole 304"/>
          <p:cNvSpPr txBox="1"/>
          <p:nvPr/>
        </p:nvSpPr>
        <p:spPr>
          <a:xfrm>
            <a:off x="1778433" y="116632"/>
            <a:ext cx="6319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Harmonogram cvičení z genového inženýrství – Jaro 2020 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8245" y="476672"/>
            <a:ext cx="9366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Teorie ke čtyřem úlohám bude probírána ve dnech 11.3., 18.3., 25.3. a 1.4.2020 (středy), od 10 do 12 h v učebně A25/209. Potřebné pomůcky: notebook. Účast povinná.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753382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293</Words>
  <Application>Microsoft Office PowerPoint</Application>
  <PresentationFormat>A4 (210 x 297 mm)</PresentationFormat>
  <Paragraphs>69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Pantucek</dc:creator>
  <cp:lastModifiedBy>Pantucek</cp:lastModifiedBy>
  <cp:revision>16</cp:revision>
  <cp:lastPrinted>2020-02-25T14:50:41Z</cp:lastPrinted>
  <dcterms:created xsi:type="dcterms:W3CDTF">2020-02-25T13:31:55Z</dcterms:created>
  <dcterms:modified xsi:type="dcterms:W3CDTF">2020-02-25T16:05:38Z</dcterms:modified>
</cp:coreProperties>
</file>