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5"/>
  </p:notesMasterIdLst>
  <p:sldIdLst>
    <p:sldId id="256" r:id="rId2"/>
    <p:sldId id="257" r:id="rId3"/>
    <p:sldId id="260" r:id="rId4"/>
    <p:sldId id="258" r:id="rId5"/>
    <p:sldId id="311" r:id="rId6"/>
    <p:sldId id="306" r:id="rId7"/>
    <p:sldId id="310" r:id="rId8"/>
    <p:sldId id="307" r:id="rId9"/>
    <p:sldId id="308" r:id="rId10"/>
    <p:sldId id="309" r:id="rId11"/>
    <p:sldId id="312" r:id="rId12"/>
    <p:sldId id="261" r:id="rId13"/>
    <p:sldId id="262" r:id="rId14"/>
    <p:sldId id="263" r:id="rId15"/>
    <p:sldId id="265" r:id="rId16"/>
    <p:sldId id="322" r:id="rId17"/>
    <p:sldId id="325" r:id="rId18"/>
    <p:sldId id="326" r:id="rId19"/>
    <p:sldId id="264" r:id="rId20"/>
    <p:sldId id="302" r:id="rId21"/>
    <p:sldId id="273" r:id="rId22"/>
    <p:sldId id="266" r:id="rId23"/>
    <p:sldId id="303" r:id="rId24"/>
    <p:sldId id="267" r:id="rId25"/>
    <p:sldId id="304" r:id="rId26"/>
    <p:sldId id="269" r:id="rId27"/>
    <p:sldId id="270" r:id="rId28"/>
    <p:sldId id="271" r:id="rId29"/>
    <p:sldId id="272" r:id="rId30"/>
    <p:sldId id="313" r:id="rId31"/>
    <p:sldId id="327" r:id="rId32"/>
    <p:sldId id="328" r:id="rId33"/>
    <p:sldId id="329" r:id="rId34"/>
    <p:sldId id="318" r:id="rId35"/>
    <p:sldId id="319" r:id="rId36"/>
    <p:sldId id="320" r:id="rId37"/>
    <p:sldId id="321" r:id="rId38"/>
    <p:sldId id="323" r:id="rId39"/>
    <p:sldId id="324" r:id="rId40"/>
    <p:sldId id="274" r:id="rId41"/>
    <p:sldId id="275" r:id="rId42"/>
    <p:sldId id="276" r:id="rId43"/>
    <p:sldId id="277" r:id="rId44"/>
    <p:sldId id="278" r:id="rId45"/>
    <p:sldId id="279" r:id="rId46"/>
    <p:sldId id="280" r:id="rId47"/>
    <p:sldId id="286" r:id="rId48"/>
    <p:sldId id="287" r:id="rId49"/>
    <p:sldId id="288" r:id="rId50"/>
    <p:sldId id="289" r:id="rId51"/>
    <p:sldId id="290" r:id="rId52"/>
    <p:sldId id="305" r:id="rId53"/>
    <p:sldId id="291" r:id="rId54"/>
    <p:sldId id="292" r:id="rId55"/>
    <p:sldId id="293" r:id="rId56"/>
    <p:sldId id="294" r:id="rId57"/>
    <p:sldId id="295" r:id="rId58"/>
    <p:sldId id="296" r:id="rId59"/>
    <p:sldId id="297" r:id="rId60"/>
    <p:sldId id="298" r:id="rId61"/>
    <p:sldId id="299" r:id="rId62"/>
    <p:sldId id="301" r:id="rId63"/>
    <p:sldId id="300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9376" autoAdjust="0"/>
  </p:normalViewPr>
  <p:slideViewPr>
    <p:cSldViewPr snapToGrid="0">
      <p:cViewPr varScale="1">
        <p:scale>
          <a:sx n="114" d="100"/>
          <a:sy n="114" d="100"/>
        </p:scale>
        <p:origin x="68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5F0D1-8103-42D0-A56E-0C2E54D0B19B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2A83A-3E1D-4F61-BE00-45DF7ED05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1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51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Pohlavní chromosomy se v drtivé většině případů vyvíjejí z páru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autosomů</a:t>
            </a:r>
            <a:endParaRPr lang="cs-CZ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(alternativou jsou B-chromosomy, což je ale poměrně vzácné). Obrázek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Bachtrog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2006 ) popisuje vznik a evoluci pohlavních chromosomů X a Y, totéž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platí pro chromosomy Z a W. Jeden chromosom z homologního páru obdrží gen,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který funguje jako hlavní spínač určující pohlaví jedince, (na obrázku gen určující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vývoj v samce). Takový gen se může vyvinou 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novo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nebo se přesune z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původního pohlavního chromosomu např. translokací. Protože se takový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chromosom bude nadále vyskytovat jen v samčím pohlaví, začnou se v jeho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blízkosti shromažďovat geny, které jsou výhodné jen pro toto pohlaví (např. geny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účastnící se spermatogeneze). Bylo by výhodné, aby takové geny byly trvale ve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vazbě s genem určujícím pohlaví, zejména, pokud je takový gen nevýhodný pro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samici. Proto selekce upřednostní změny, které povedou k zablokování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rekombinace mezi těmito geny, např. chromosomální inverze. V místě, kde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rekombinace neprobíhá, ale nemohou být geny poškozené mutacemi vyměněny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 nepoškozené z homologního chromosomu, proto se geny v úseku bez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rekombinace začnou měnit v poškozené neaktivní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pseudogeny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V takových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místech se navíc budou šířit mobilní elementy, jejichž vysoká koncentrace je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typickým znakem evolučně starých chromosomů Y a W. S přibývajícím počtem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genů výhodných pro samce se bude rozšiřovat i oblast bez rekombinace.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Vrcholem jsou dva geneticky odlišné chromosomy, které navzájem nerekombinují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nesou odlišné geny, tedy Y a X. Celý cyklus může skončit tak, že dojde ke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vzniku nového genu určujícího pohlaví a chromosom Y může být zcela ztracen.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Celý proces degenerace pohlavních chromosomů začne od začátku. Proto u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různých druhů/skupin můžeme najít pohlavní chromosomy v různém stádiu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degenerace, od evolučně mladých homomorfních chromosomů, které se kromě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genu určujícího pohlaví neliší, až po staré degenerované chromosomy, které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nerekombinují a nesou zcela jiný genetický materiál. Mezi těmito extrémy existuje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škála přechodů, kam patří např. lidské chromosomy X a Y, které jsou sice z velké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části odlišné, ale párují se v tzv.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pseudoautosomálních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oblastech, které jsou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pozůstatky bývalé homologie a kde stále dochází k rekombinaci. Chromosomů Z a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 se tento proces degenerace netýká, protože v homogametickém pohlaví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normálně rekombinují, ale díky faktu, že se v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homogametickém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pohlaví nacházejí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2/3 času (Y/W nikdy,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autosomy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1/2) a že v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heterogametickém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pohlaví se projevují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recesivní alely genů, které jsou na nich lokalizované (tzv.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hemizygotní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stav), se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částečně změní skladba genů, které nesou.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9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 rozdíl od živočichů jsou pohlavní chromosomy u rostlin poměrně vzácné. V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tabulce (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Kumar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2014) je uveden počet druhů v jednotlivých rostlinných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taxonech, počet a procenta dvoudomých druhů a počet druhů s morfologicky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odlišitelnými pohlavními chromosomy. Nejvyšší počet druhů s pohlavními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chromosomy se nachází u krytosemenných rostlin, zatímco u plavuní (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Lycophyta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kapradin (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Monilophyta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není znám žádný druh s pohlavními chromosomy.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29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5C781C-F2DA-4537-8506-5814050E2AAC}" type="slidenum">
              <a:rPr lang="cs-CZ" altLang="en-US" smtClean="0"/>
              <a:pPr/>
              <a:t>20</a:t>
            </a:fld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387314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Tabulka z práce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Traut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1999 uvádí přehled typů chromosomálního určení pohlaví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 různých skupin hmyzu. U většiny skupin převládají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heterogametičtí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samci (tedy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 XX/XY nebo X0 a jejich numerické varianty). Výjimkou jsou sesterské řády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chrostíci (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Trichoptera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 motýli (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Lepidoptera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kteří mají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heterogametické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samice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(Z0 nebo ZW + numerické varianty).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55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Příkladem cyklického vývoje pohlavních chromosomů jsou pohlavní chromosomy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drozofil (Graves 2005). U společného předka dvoukřídlého hmyzu z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autosomů</a:t>
            </a:r>
            <a:endParaRPr lang="cs-CZ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vznikly morfologicky odlišné pohlavní chromosomy X a Y. U společného předka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skupiny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Drosophilidae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Y ztratil a byl nahrazen chromosomem B. Ten se stal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novým Y1 a zdegeneroval. U skupiny kolem druhu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Drosophila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pseudoobscura</a:t>
            </a:r>
            <a:endParaRPr lang="cs-CZ" sz="12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došlo k fúzi X s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autosomem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Homolog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autosomu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stal Y2 a zdegeneroval. Y1 se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ztratil, ale jeho části byly nalezeny na páry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autosomů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kde díky přítomnosti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rekombinace prošly částečným ozdravným procesem.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78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12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62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43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Pohlavní chromosomy v různých fázích degenerace najdeme u různých skupin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(nejen) obratlovců. Např. obojživelníci mají často kryptické (= homomorfní)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pohlavní chromosomy, podobně jako hroznýšovití hadi. Málo odlišné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chromosomy mají běžci, čili bazální větev ptáků, a některé ryby. Savci, letci a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zmije mají vysoce odvozené pohlavní chromosomy a vrcholem jsou hlodavci</a:t>
            </a:r>
          </a:p>
          <a:p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slepuška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 druhy rod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Ellobius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krysa japonská (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Tokudaia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osimensis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kteří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ztratili chromosom Y a s ním i gen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Sry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zatímco skupina genů důležitých pro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spermatogenezi byla přenesena na X.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Pohlavní chromosomy se vyvíjely z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autosomů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nezávisle u různých skupin,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takže není divné, že co je pohlavní chromosom u jedné skupiny, je jinde</a:t>
            </a:r>
          </a:p>
          <a:p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autosomem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např. Z kura odpovídá lidským chromosomům 9 a 5, savčí X je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homologický kuřecím chromosomům 4p a 1. Chromosomy Z a W hadů a ptáků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taky nejsou homologické.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50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95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382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Lidský chromosom Y obsahuje dvě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pseudoautosomální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oblasti (PAR,</a:t>
            </a:r>
          </a:p>
          <a:p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pseudoautosomal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region), lokalizované na koncích chromosomu. Tyto oblasti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 pozůstatkem bývalé homologie X a Y, nesou homologické sekvence a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zejména mezi většími PAR1 na konci krátkého raménka dochází běžně k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rekombinaci. Drtivá většina chromosomu Y je ale specifická pro samce, přičemž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významnou část zaujímá heterochromatin, jehož obsah neznáme (nebyl</a:t>
            </a:r>
          </a:p>
          <a:p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osekvenován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 patrně nenese žádné geny. Zbytek je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euchromatinová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oblast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nesoucí 78 genů.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Tento úsek lidského chromosomu Y specifický pro samce (MSY) je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velké části složen ze tří typů sekvencí: palindromy, X- degenerované a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Xtransponované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Palindromy obsahují geny, které jsou exprimované především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testes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přičemž kopie genů v rámci palindromu mají mimořádně vysokou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podobnost, což ukazuje na to, jakou funkci tyto palindromy mají; mezi X a Y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mimo PAR neprobíhá crossing-over, geny zbaveny toho ozdravného procesu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 odsouzeny k degeneraci mutacemi. Palindromy jsou elegantním způsobem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 toto obejít, protože mezi rameny palindromu rekombinace probíhá, geny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 nich jsou tedy ozdravovány stejně jako při rekombinaci mezi homologními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chromosomy, a proto jsou dlouhodobě zachovány. X-degenerované sekvence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 pozůstatkem bývalé homologie X a Y a obsahují geny, které jsou ve většině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případů exprimovány všude. Třetí typ sekvencí, transponované z moderního X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 Y, se u šimpanzů nevyskytují a vznikly až po oddělení našich druhů.</a:t>
            </a:r>
          </a:p>
          <a:p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Skaletsky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2003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98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Skupiny genů různého původu na lidském chromosomu Y se liší početností a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funkcí. Zatímco geny transponované z X jsou jen 2 a genů pozůstalých z bývalé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homologie je 16, nejvíce je genů v palindromech, kterých je 60. Celkový počet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genů na lidském chromosomu Y je tedy 78, přičemž geny pozůstalé nebo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transponované z X mají různou funkci, mají homology na X a jsou často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exprimované v různých tkáních, geny lokalizované v palindromech jsou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exprimované výhradně v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testes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často jinde v genomu nemají homologický gen.</a:t>
            </a:r>
          </a:p>
          <a:p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Skaletsky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2003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206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733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357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Přestože chromosomální určení u drozofily je XX/XY, přítomnost chromosomu Y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 určením pohlaví nijak nesouvisí a je důležitá až pro plodnost samečka.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Primárním signálem determinujícím pohlaví u drozofily je tedy poměr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chromosomů X a autosomálních sad. Chromosom X nese několik genů pro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transkripční faktory (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runt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sisA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sisB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sisC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jejichž dvojitá dávka zajistí sestřih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genu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Sxl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Sex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lethal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ve funkční formu (u samců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mRNA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obsahuje stop kodón,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takže vzniklý protein je nefunkční).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Sxl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splicing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factor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jehož protein řídí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sestřižení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mRNA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genu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transformer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tra)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Za přítomnosti proteinu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Sxl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(tedy u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samic) je 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sestřižen na funkční protein, který řídí sestřih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mRNA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genu</a:t>
            </a:r>
          </a:p>
          <a:p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doublesex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dsx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Ten aktivuje geny řídící vývoj samice. Pokud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Sxl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není přítomen,</a:t>
            </a:r>
          </a:p>
          <a:p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mRNA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která v jednom exonu obsahuje stop kodón, dá vznik nefunkčnímu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proteinu. Vznikne samčí varianta proteinu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dsx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která aktivuje geny pro samčí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vývoj.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Obrázek z Cline &amp; Meyer, 1996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292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51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 objevu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Sxl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klíčového genu určujícího pohlaví u 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D.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melanogaster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bylo dalším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logickým krokem jeho hledání u dalších druhů s cílem určit, do jaké míry má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tento gen univerzální funkci. V práci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Traut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2006 byl publikován přehled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druhů a skupin, u kterých byl hledán gen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Sxl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červeně jsou zvýrazněny druhy, u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kterých byl nalezen přítomen. Nejen v tomto případě se ukázalo, že „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upstream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geny, čili geny stojící na počátku dráhy určující pohlaví, se během evoluce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poměrně často mění, na rozdíl od „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downstream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 genů, které mají podobnou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funkci u velkých taxonů (viz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Dsx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71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509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A) Samčí heterogamie – samcem je jedinec s chromosomy X a Y, samice XX;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B) Samičí heterogamie, samicí je jedinec s chromosomy Z a W, samec je ZZ;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C)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minutoides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příklad určení pohlaví alelami v jednom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lokusu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pohlavních chromosomech X, Y a W (= X*). Gen na chromosomu Y určuje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vývoj jedince v samce. Jeho efekt ale může být potlačen novým genem/alelou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 chromosomu W (=X*). V tomto systému vznikají samci pouze z kombinace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XY, samice vznikají kombinacemi XX, XW a WY.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D) Cichlida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Metriaclima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pyrsonotus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zástupcem systému determinace pohlaví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 více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lokusy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Alely určující pohlaví jsou umístěny na chromosomech XY a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ZW a segregují nezávisle. Alela W překoná alelu určující samce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chromosomu Y, takže jedinci ZW,XY jsou samice. Samci vznikají jen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 případě ZZ,XY, ostatní tři kombinace jsou samice. Na chromosomu W je ve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vazbě s genem určujícím pohlaví i alela způsobující kryptické zbarvení samic,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která by u samců způsobila chybné zbarvení a tím menší šanci v hledání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partnerky, její vazba z faktorem určujícím vývoj v samici je tedy výhodné.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Výsledkem těchto polygenních systémů jsou různé výsledky křížení, protože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samice mohou mít různé kombinace chromosomů.</a:t>
            </a:r>
          </a:p>
          <a:p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Moore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Roberts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2013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96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43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828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Kompenzace genové dávky (KGD) je vyrovnání exprese genů na chromosomech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 nebo Z, takže poměr produktů autosomálních a X/Z genů je stejný u obou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pohlaví. KGD byla nejprve objevena u drozofily, háďátka a placentálních savců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(myš, člověk), tedy skupin, jejichž pohlavní chromosomy vznikly nezávisle, takže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bylo rozumné předpokládat, že i KGD vnikla nezávisle. To je podpořeno i tím, že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jejich KGD je založena na různých principech. Poté, co se KGD našla ve 3 ze 3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případů a u nepříbuzných skupin, považovala se za nezbytnou součást evoluce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pohlavních chromosomů. Avšak nezávislé výzkumy u kura a zebřičky (zebra</a:t>
            </a:r>
          </a:p>
          <a:p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finch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ukázaly, že u ptáků chromosom Z u samce není kompenzovaný globálně,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kompenzace se týká jen malé skupiny genů a většina genů na Z prostě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kompenzovaná není a samec má 2x víc jejich produktů než samice. Zpočátku se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hledaly důvody, proč jsou ptáci výjimeční tím, že nemají KGD, ale pak přišla data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motýlů (bource morušového), kde geny na Z rovněž nejsou kompenzované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globálně, ale jen některé lokálně a většina vůbec. Je možné, že způsob KGD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(celý chromosom vs. jednotlivé geny) nějak souvisí s chromosomálním typem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určení pohlaví (XY – celý chromosom, ZW – lokálně/vůbec), ale neví se jak,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navíc máme data jen z pěti skupin, takže nelze zobecňovat.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(Mank 2009)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300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82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 samic placentálních savců a vačnatců je KGD zajištěna inaktivací jednoho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chromosomu X, ke kterému dochází v rané fázi embryonálního vývoje. Zatímco u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vačnatců je inaktivováno vždy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paternální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X, u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placentálů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jsou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paternální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</a:t>
            </a:r>
          </a:p>
          <a:p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maternální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X inaktivovány náhodně. Potomci dané buňky mají inaktivované vždy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stejné X, takže samice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placentálů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mají tělo složené z populací buněk, které mají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inaktivované buď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maternální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nebo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paternální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X, což může mít dopad na fenotyp.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Slavným příkladem tohoto jevu je želvovinové zbarvení u koček (ne kocourů),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 je výsledkem inaktivace různých X nesoucích jiné alely pro zbarvení chlupů.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 inaktivace X savců se nazývá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lyonizace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podle jeho objevitelky Mary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Lyon, inaktivované X, které má podobu čočkovitého heterochromatinového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útvaru u jaderné membrány, se nazývá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Barrovo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tělísko podle objevitele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Murraye</a:t>
            </a:r>
            <a:endParaRPr lang="cs-CZ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Barra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Platí pravidlo, že pokud má buňka dvě a více chromosomů X, každé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kromě jednoho je inaktivované. Proto mají muži s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Klinefelterovým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syndromem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(XXY) jedno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Barrovo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tělísko, zatímco ženy s Turnerovým syndromem (X0)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žádné.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293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 počátku embryonálního vývoje před nástupem vlastní inaktivace musí buňka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zjistit, jaký je její poměr A:X, pokud 1, je potřeba zvolit, který chromosom bude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inaktivován. Počítání i inaktivace je řízena oblastí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Xic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(X-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inactivation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centre),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které obsahuje řadu regulačních elementů včetně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Xist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Jakmile je rozhodnuto o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tom, který X bude inaktivován, začne se na tomto chromosomu transkribovat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dlouhá nekódující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Xist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RNA, která se rozprostře po celém chromosomu a umlčí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ho. Pokud je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Xist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přenesen na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autosom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provede jeho umlčení, ale to je méně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efektivní.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Xist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tedy nepotřebuje žádné sekvence, které by byly jen na X. Ukazuje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se, že cílovými sekvencemi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Xist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jsou mobilní elementy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které se na X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vyskytují hojněji než na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autosomech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Pokusy s buňkami s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tranlokací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t(X;4)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ukázaly, že inaktivace se zastavuje na hranicích X a 4 a koreluje s prudkým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poklesem koncentrace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Rozprostření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Xist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RNA je následováno odloučením RNA polymerázy II od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chromosomu, ztrátou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euchromatinových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epigenetických značek, provedením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represivních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epigenetických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modifikací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metylace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H3,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hypoacetylace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H4 a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metylace DNA). Inaktivované X vytvoří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Barrovo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tělísko poblíž jaderné membrány,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replikuje se později než zbytek genomu a až na několik segmentů není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exprimováno.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28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184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196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Haplodiploidie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vznikla u hmyzu nejméně 10x, což přináší otázku, v čem je tento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 výhodný. Teorie praví, že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haplodiploidie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mohla vzniknout koevolucí</a:t>
            </a:r>
          </a:p>
          <a:p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endosymbiontů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kteří zabíjeli samce hostitelského druhu, a jejich hostitele. Podle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této hypotézy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endosymbionti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zabíjeli samce tak, že zničily otcovskou sadu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chromosomů, čímž vnikl neživotaschopný jedinec. Toto vedlo k selekčnímu tlaku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 vznik genu, který by umožnil přežívání haploidních samců.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877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Blanokřídlý hmyz a některé další skupiny (nejen) hmyzu určují pohlaví tzv.</a:t>
            </a:r>
          </a:p>
          <a:p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haplodiploidním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systémem. Ten spočívá v tom, že z oplozených vajíček se líhnou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samice, z neoplozených samci. U včely je samičí pohlaví determinováno jediným</a:t>
            </a:r>
          </a:p>
          <a:p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lokusem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csd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complementary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sex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determiner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lokalizovaným na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autosomu</a:t>
            </a:r>
            <a:endParaRPr lang="cs-CZ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(pohlavní chromosomy v tomto systému nejsou), pro který existuje 19 různých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alel. Pokud má jedinec dvě různé alely (tj. jedinec je pro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csd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lokus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heterozygotní),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bude z něj samice, pokud má jen jednu alelu, bude z něj samec. Z oplozených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vajíček tak s vysokou pravděpodobností budou samice, protože při 19 alelách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existuje 171 kombinací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heterodimerů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z neoplozených vajíček budou vznikat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samci, protože tam může být z definice jen jedna alela, z jejíchž produktů bude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vznikat nefunkční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homodimer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Může se stát, že je královna oplozena samcem,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který nese alelu shodnou s jednou z těch, které nese ona sama (vysoká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pravděpodobnost při příbuzenském křížení). Pak bude polovina diploidního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potomstva vzniklého z tohoto spojení nést na obou chromosomech stejnou alelu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budou z nich vznikat diploidní samci. Ti jsou u včel dělnicemi vyhledáváni a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zabiti ještě ve stádiu larvy.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Molekulární mechanismus fungování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csd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znám, je to gen, který vznikl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duplikací genu 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jeho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heterodimer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řídí sestřih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ortologu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včelího 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 funkční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variantu, která sestřihne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dsx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 samičí variantu.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Homodimer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 samců není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funkční, takže produkt 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není funkční a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ds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sestřižen na samčí variantu. Gen</a:t>
            </a:r>
          </a:p>
          <a:p>
            <a:r>
              <a:rPr lang="pl-PL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csd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přítomen pouze u rodu </a:t>
            </a:r>
            <a:r>
              <a:rPr lang="pl-PL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Apis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Beye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2003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343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Přestože gen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csd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přítomen pouze u včely, stejný mechanismus komplementárních alel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jednoho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lokusu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využívá řada druhů blanokřídlého hmyzu, i když konkrétní gen neznáme.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Nicméně existují i druhy, u nichž je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haplodiploidie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řízena jinak než komplementárními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alelami. Příkladem je další modelový druh blanokřídlých,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kovověnka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Nasonia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vitripennis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40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Stejně jako všechen blanokřídlý hmyz má i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kovověnka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Nasonia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vitripennis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určení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pohlaví pomocí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haplodiploidie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kdy samice vznikají z oplozených vajíček a samci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neoplozených.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Narozdíl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od včely, kde je pohlaví určeno mnoha alelami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lokusu</a:t>
            </a:r>
            <a:endParaRPr lang="cs-CZ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csd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při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inbreedingu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mohou vznikat diploidní samci, u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kovověnky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platí, že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oplozená vajíčka i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inbredních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linií se vždy vyvinou v samice, neoplozená v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samce. Princip určení pohlaví tedy musí být jiný než pomocí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csd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lokusu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Studiem triploidních linií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kovověnky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potvrdilo, že klíčová pro určení pohlaví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přítomnost/absence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paternálního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genomu, ne stupeň ploidie. Triploidní samice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produkovaly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haplo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i diploidní vajíčka, pro která platilo, že jsou-li oplozena,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vylíhnou se samice, pokud ne, vzniknou samci. Principem určení pohlaví</a:t>
            </a:r>
          </a:p>
          <a:p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kovověnky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maternální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imprinting genu původně označeného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zsd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zygotic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sex</a:t>
            </a:r>
          </a:p>
          <a:p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determiner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který inaktivuje kopii ve vajíčku. Funkční kopie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zsd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 může přijít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jedině ze spermie, protože u samců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maternální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imprinting pochopitelně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neprobíhá. Ta následně řídí vývoj jedince v samici, zatímco z neoplozených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vajíček, která obsahují jen nefunkční kopii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zsd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vzniknou samci.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Studiem genů 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dsx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které se u hmyzu účastní determinace pohlaví, se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podařilo doplnit do dráhy určující pohlaví u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kovověnky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konkrétní hráče. Matka do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vajíček umísťuje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maternální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mRNA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nebo protein genu 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který řídí sestřih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zygotického genu 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aktivní formy, která řídí sestřih genu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dsx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samičí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varianty. Zároveň imprintingem inaktivuje gen 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 vajíčku.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Maternální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tedy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funguje jen na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neimprintovanou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paternální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alelu zygotického 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Samice tak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mohou vznikat jen z oplozených vajíček, kde je přítomen i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paternální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genom.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 neoplozených vajíčkách je přítomna jen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imprintovaná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maternální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alela 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která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exprimována do podoby zkrácených nefunkčních proteinů, a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mRNA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dsx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tak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sestřižena do samčí podoby. (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Beukeboom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Van de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Zande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2010)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284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 GSD (genetic sex determination) a ESD (environmental sex determination) se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dříve pohlíželo jako na dvě možnosti, jak lze určovat pohlaví jedince. Podle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současných znalostí je jasné, že se jedná spíše o kontinuum, kde GSD a ESD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představují extrémní stavy, mezi kterými existuje řada přechodů. Toto kontinuum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dobře patrné třeba u některých plazů, které mají pohlavní chromosomy, ale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jejich pohlaví je ovlivněno i teplotou. Příkladem je agama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Pogona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vitticeps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která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 chromosomy ZZ/ZW, jejich vliv ale může být překonán vyššími teplotami, kdy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vzniknou samice i při nepřítomnosti W. Příkladem kombinace GSD a ESD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najdeme i u ryb, např. některé cichlidy při určení pohlaví kombinují genetické,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environmentální a demografické stimuly. To může být buď dočasný stav přechodu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 dvěma strategiemi, nebo dlouhodobý stav, kdy daný druh profituje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kombinace stimulů.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895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Princip molekulární podstaty TSD není znám, ale s vysokou pravděpodobností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 něm hraje klíčovou roli regulace genu pro cytochrom P450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aromatázu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Cyp1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9),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což je enzym zodpovědný za syntézu 17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β-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estradiolu (E2), který je kritický pro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determinaci pohlaví a jeho exprese je ovlivnitelná vnějšími faktory. Je několik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teorií jak TSD může být řízeno na molekulární úrovni: 1) Teplotně sensitivní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mutace v genu 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Cyp19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nebo u dalších genů v dráze syntetizující estrogen. Gen</a:t>
            </a:r>
          </a:p>
          <a:p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Cyp19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 v promotoru vazebná místa řady faktorů, které mohou být rovněž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teplotně sensitivní. Např. u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platýze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Paralichthys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olivaceus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byla pozorována různá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exprese za různých teplot u genu 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foxl2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který reguluje expresi 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Cyp19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(nízká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teplota = vysoká exprese = samice x u samce naopak). 2) Další možností je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epigenetická regulace, což bylo nalezeno u morčáka evropského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Dicentrarchus</a:t>
            </a:r>
            <a:endParaRPr lang="cs-CZ" sz="12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labrax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kde vysoká teplota zvyšuje metylaci 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Cyp19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což vede ke snížení její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exprese a vývoji v samce.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9872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Pohlavní chromosomy byly pozorovány u cca 10% zkoumaných ryb, což ovšem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nezahrnuje nové, ještě nedostatečně diferencované pohlavní chromosomy.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Odhadem může mít pohlavní chromosomy v různém stádiu evoluce až 50% ryb.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Velice variabilní determinaci pohlaví mají živorodky (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Poecilidae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které jsou i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tohoto hlediska intenzivně zkoumány. Slavný je druh platy skvrnité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Xiphophorus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maculatus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kde existují oba systémy a dokonce v některých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populacích koexistují. V těchto populacích se vyskytují zároveň chromosomy W,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 a Y, přičemž samice jsou XX, XW a WW (WW samice vytvořeny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experimentálně, v přírodě nenalezeny), samci jsou XY, YY. Z této populace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mohou být snadno izolovány linie XX, XY s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heterogametickými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samci i linie WY,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YY (Y=Z) s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heterogametickými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samicemi. Chromosomy X a Y jsou velmi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podobné až na relativně malou oblast s genem určujícím pohlaví.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838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Určení pohlaví u ryb je velice variabilní, jsou známy oba typy chromosomálního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určení pohlaví a to i tak, že oba systémy koexistují v jednom druhu (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Xiphophorus</a:t>
            </a:r>
            <a:endParaRPr lang="cs-CZ" sz="12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maculatus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dále mnohočetnými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lokusy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autosomech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nebo vlivem vnějšího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prostředí, kdy pohlaví jedince může být dáno např. teplotou, pH vody, nebo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sociálně. Mnoho druhů ryb navíc oddaluje určení pohlaví do dospělosti, což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umožní lépe reagovat na konkrétní podmínky, které mohou být výhodné pro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jedno pohlaví a tím zvýšit svojí reprodukční úspěšnost. Např. u některých druhů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existuje tzv. sekvenční hermafroditismus, kdy jeden jedinec může být během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života samcem i samicí v závislosti na tom, kterým pohlavím je momentálně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výhodnější být (u harémových druhů je lepší být na počátku života samicí,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protože mladý sameček nedokáže harém získat a uhájit, ale malá samička může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mít potomstvo, po dosažení určité velikosti se změní na samce, který je schopen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obhájit teritorium a mít harém a tím zvýšit množství potomstva). A konečně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některé druhy ryb jsou schopné množit se klonálně, kdy je celá populace složená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jen ze samic, které využívají spermie příbuzného druhu, jejichž DNA se však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nedostane do další generace (gynogeneze,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hybridogeneze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997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Pohlaví nositele může být ovlivněno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endosymbiotickou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bakterií (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endosymbióza</a:t>
            </a:r>
            <a:endParaRPr lang="cs-CZ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sensu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lato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parazitismus + mutualismus), která žije obligátně uvnitř buňky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hostitele. Bakterie je přenášena vertikálně jen v cytoplazmě, tedy ve vajíčkách a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 ve spermiích, změna pohlaví hostitele tedy může být pro bakterii výhodná a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každá změna, která povede k vychýlení pohlaví žádoucím směrem bude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pozitivně selektovaná. Takové bakterie, známé jako reprodukční paraziti, byly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nalezeny u &gt; 30% členovců. Nejběžnější je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Wolbachia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která zároveň jediná ze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známých druhů ovládá všechny 4 typy manipulace: 1) cytoplazmatickou</a:t>
            </a:r>
          </a:p>
          <a:p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inkompatibitu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(nekompatibilita spermie a vajíčka, která vede k post-zygotické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sterilitě mezi infikovaným samcem a neinfikovanou samičkou, 2) zabíjení samců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(vychýlení pohlaví k samicím cíleným zabíjením samčích potomků), 3)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feminizace genetických samců, 4) indukce partenogeneze (vychýlení pohlaví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indukcí asexuální produkce dcer).</a:t>
            </a:r>
          </a:p>
          <a:p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Cordaux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2011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913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43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21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70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Pohlaví jedince většinou zásadně určuje způsob jeho života, pohlaví potomstva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může ovlivnit fitness rodičů a zachování obou pohlaví v optimálním poměru je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(téměř) nezbytné pro zachování druhu. Proto všechny sexuální druhy mají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způsob, jakým se pohlaví u jedinců určuje. To může mít podobu buď vnějšího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stimulu (teplota během kritického období vývoje zárodků, pH vody, sociální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stimuly jako přítomnost jedinců opačného pohlaví, atd.), nebo je určeno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genetickým faktorem (genem na pohlavních chromosomech, lokusem/lokusy na</a:t>
            </a:r>
          </a:p>
          <a:p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autosomech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maternálním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determinantem). I když tradičně se na tyto dva typy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určení pohlaví pohlíží jako na dvě alternativní možnosti, ve skutečnosti se jedná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extrémy kontinua, kde některé druhy používají k určení pohlaví kombinaci obou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způsobů.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3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49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Je-li pohlaví určeno geneticky, zpravidla je gen určující pohlaví umístěn na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pohlavních chromosomech. Podle toho, zda pohlavím se dvěma různými typy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pohlavních chromosomů je samec nebo samice, rozlišujeme dva základní typy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chromosomálního určení pohlaví. První je typ savčí (nebo také typ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Drosophila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kdy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heterogametickým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tvoří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gamety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chromosomy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X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pohlavím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samec a nese dva různé pohlavní chromosomy X a Y, zatímco tzv.</a:t>
            </a:r>
          </a:p>
          <a:p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homogametická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samice má dva chromosomy X (všechny gamety shodně nesou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chromosom X). Druhým typem je typ ptačí (nebo také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Abraxas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podle píďalky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angreštové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Abraxas</a:t>
            </a:r>
            <a:r>
              <a:rPr lang="cs-CZ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grossulariata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kde samice má chromosomy Z a W a samec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ZZ. Od těchto základních typů určení pohlaví existuje mnoho numerických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variant, kdy některé druhy mají mnohočetné pohlavní chromosomy (např.</a:t>
            </a:r>
          </a:p>
          <a:p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ptakopysk X1X1X2X2X3X3X4X4X5X5 /X1Y1X2Y2X3Y3X4Y4X5Y5), nebo jim naopak některý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pohlavní chromosom chybí (např. Y u sarančí nebo W u chrostíků).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A83A-3E1D-4F61-BE00-45DF7ED050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21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0C01-608A-4841-B6CF-830DFFAD5DD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8346-BEDF-451C-8288-67127802F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68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0C01-608A-4841-B6CF-830DFFAD5DD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8346-BEDF-451C-8288-67127802F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71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0C01-608A-4841-B6CF-830DFFAD5DD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8346-BEDF-451C-8288-67127802F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79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25A0EC8-D4FF-4142-B2F5-F5E3AF9F0F8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81560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A6F12E-83AC-4F5E-956B-AD08D74E945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576366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B4872B-2D71-4E8F-A27A-0036993BD23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0747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0C01-608A-4841-B6CF-830DFFAD5DD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8346-BEDF-451C-8288-67127802F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23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0C01-608A-4841-B6CF-830DFFAD5DD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8346-BEDF-451C-8288-67127802F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43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0C01-608A-4841-B6CF-830DFFAD5DD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8346-BEDF-451C-8288-67127802F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27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0C01-608A-4841-B6CF-830DFFAD5DD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8346-BEDF-451C-8288-67127802F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76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0C01-608A-4841-B6CF-830DFFAD5DD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8346-BEDF-451C-8288-67127802F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19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0C01-608A-4841-B6CF-830DFFAD5DD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8346-BEDF-451C-8288-67127802F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85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0C01-608A-4841-B6CF-830DFFAD5DD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8346-BEDF-451C-8288-67127802F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70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0C01-608A-4841-B6CF-830DFFAD5DD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8346-BEDF-451C-8288-67127802F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83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A0C01-608A-4841-B6CF-830DFFAD5DD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18346-BEDF-451C-8288-67127802F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34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09800" y="1677256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cs-CZ" b="1" dirty="0" smtClean="0">
                <a:solidFill>
                  <a:srgbClr val="FF0000"/>
                </a:solidFill>
                <a:latin typeface="+mn-lt"/>
              </a:rPr>
            </a:br>
            <a:r>
              <a:rPr lang="cs-CZ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cs-CZ" b="1" dirty="0" smtClean="0">
                <a:solidFill>
                  <a:srgbClr val="FF0000"/>
                </a:solidFill>
                <a:latin typeface="+mn-lt"/>
              </a:rPr>
            </a:br>
            <a:r>
              <a:rPr lang="cs-CZ" sz="4000" b="1" dirty="0">
                <a:latin typeface="+mn-lt"/>
              </a:rPr>
              <a:t>Cytogenetika 07</a:t>
            </a:r>
            <a:r>
              <a:rPr lang="cs-CZ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cs-CZ" b="1" dirty="0" smtClean="0">
                <a:solidFill>
                  <a:srgbClr val="FF0000"/>
                </a:solidFill>
                <a:latin typeface="+mn-lt"/>
              </a:rPr>
            </a:br>
            <a:r>
              <a:rPr lang="cs-CZ" b="1" dirty="0">
                <a:solidFill>
                  <a:srgbClr val="FF0000"/>
                </a:solidFill>
                <a:latin typeface="+mn-lt"/>
              </a:rPr>
              <a:t/>
            </a:r>
            <a:br>
              <a:rPr lang="cs-CZ" b="1" dirty="0">
                <a:solidFill>
                  <a:srgbClr val="FF0000"/>
                </a:solidFill>
                <a:latin typeface="+mn-lt"/>
              </a:rPr>
            </a:br>
            <a:r>
              <a:rPr lang="cs-CZ" b="1" dirty="0" smtClean="0">
                <a:solidFill>
                  <a:srgbClr val="FF0000"/>
                </a:solidFill>
                <a:latin typeface="+mn-lt"/>
              </a:rPr>
              <a:t>Pohlavní rozmnožování</a:t>
            </a:r>
            <a:br>
              <a:rPr lang="cs-CZ" b="1" dirty="0" smtClean="0">
                <a:solidFill>
                  <a:srgbClr val="FF0000"/>
                </a:solidFill>
                <a:latin typeface="+mn-lt"/>
              </a:rPr>
            </a:br>
            <a:r>
              <a:rPr lang="cs-CZ" b="1" dirty="0" smtClean="0">
                <a:solidFill>
                  <a:srgbClr val="FF0000"/>
                </a:solidFill>
                <a:latin typeface="+mn-lt"/>
              </a:rPr>
              <a:t>a</a:t>
            </a:r>
            <a:br>
              <a:rPr lang="cs-CZ" b="1" dirty="0" smtClean="0">
                <a:solidFill>
                  <a:srgbClr val="FF0000"/>
                </a:solidFill>
                <a:latin typeface="+mn-lt"/>
              </a:rPr>
            </a:br>
            <a:r>
              <a:rPr lang="cs-CZ" b="1" dirty="0" smtClean="0">
                <a:solidFill>
                  <a:srgbClr val="FF0000"/>
                </a:solidFill>
                <a:latin typeface="+mn-lt"/>
              </a:rPr>
              <a:t>Pohlavní chromozomy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6913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283" y="1196789"/>
            <a:ext cx="492918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46395" y="-88093"/>
            <a:ext cx="1204560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400" b="1" dirty="0" err="1">
                <a:solidFill>
                  <a:srgbClr val="FF0000"/>
                </a:solidFill>
                <a:latin typeface="+mn-lt"/>
              </a:rPr>
              <a:t>RNAi</a:t>
            </a:r>
            <a:r>
              <a:rPr lang="cs-CZ" altLang="cs-CZ" sz="4400" b="1" dirty="0">
                <a:solidFill>
                  <a:srgbClr val="FF0000"/>
                </a:solidFill>
                <a:latin typeface="+mn-lt"/>
              </a:rPr>
              <a:t> degraduje </a:t>
            </a:r>
            <a:r>
              <a:rPr lang="cs-CZ" altLang="cs-CZ" sz="4400" b="1" dirty="0" smtClean="0">
                <a:solidFill>
                  <a:srgbClr val="FF0000"/>
                </a:solidFill>
                <a:latin typeface="+mn-lt"/>
              </a:rPr>
              <a:t>nespárovanou </a:t>
            </a:r>
            <a:r>
              <a:rPr lang="cs-CZ" altLang="cs-CZ" sz="4400" b="1" dirty="0">
                <a:solidFill>
                  <a:srgbClr val="FF0000"/>
                </a:solidFill>
                <a:latin typeface="+mn-lt"/>
              </a:rPr>
              <a:t>DNA během </a:t>
            </a:r>
            <a:r>
              <a:rPr lang="cs-CZ" altLang="cs-CZ" sz="4400" b="1" dirty="0" err="1">
                <a:solidFill>
                  <a:srgbClr val="FF0000"/>
                </a:solidFill>
                <a:latin typeface="+mn-lt"/>
              </a:rPr>
              <a:t>meiozy</a:t>
            </a:r>
            <a:endParaRPr lang="cs-CZ" altLang="cs-CZ" sz="4400" b="1" dirty="0">
              <a:solidFill>
                <a:srgbClr val="FF0000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4400" b="1" dirty="0">
                <a:solidFill>
                  <a:srgbClr val="FF0000"/>
                </a:solidFill>
                <a:latin typeface="+mn-lt"/>
              </a:rPr>
              <a:t>(eliminace transpozicí) </a:t>
            </a:r>
            <a:endParaRPr lang="en-US" altLang="cs-CZ" sz="4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231778" y="6441141"/>
            <a:ext cx="4733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 b="1" dirty="0">
                <a:latin typeface="Times New Roman" panose="02020603050405020304" pitchFamily="18" charset="0"/>
              </a:rPr>
              <a:t>Matzke MA and </a:t>
            </a:r>
            <a:r>
              <a:rPr lang="en-US" altLang="cs-CZ" sz="1400" b="1" dirty="0" err="1">
                <a:latin typeface="Times New Roman" panose="02020603050405020304" pitchFamily="18" charset="0"/>
              </a:rPr>
              <a:t>Birchler</a:t>
            </a:r>
            <a:r>
              <a:rPr lang="en-US" altLang="cs-CZ" sz="1400" b="1" dirty="0">
                <a:latin typeface="Times New Roman" panose="02020603050405020304" pitchFamily="18" charset="0"/>
              </a:rPr>
              <a:t> JA, </a:t>
            </a:r>
            <a:r>
              <a:rPr lang="en-US" altLang="cs-CZ" sz="1400" b="1" i="1" dirty="0">
                <a:latin typeface="Times New Roman" panose="02020603050405020304" pitchFamily="18" charset="0"/>
              </a:rPr>
              <a:t>Nature Reviews Genetics</a:t>
            </a:r>
            <a:r>
              <a:rPr lang="en-US" altLang="cs-CZ" sz="1400" b="1" dirty="0">
                <a:latin typeface="Times New Roman" panose="02020603050405020304" pitchFamily="18" charset="0"/>
              </a:rPr>
              <a:t>, 2005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8187859" y="3263784"/>
            <a:ext cx="3322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→ odstranění inzercí</a:t>
            </a:r>
            <a:r>
              <a:rPr lang="cs-CZ" sz="2400" b="1" dirty="0"/>
              <a:t> </a:t>
            </a:r>
            <a:r>
              <a:rPr lang="cs-CZ" sz="2400" b="1" dirty="0" smtClean="0"/>
              <a:t>TE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49587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79076" y="920284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cs-CZ" sz="2400" b="1" dirty="0" smtClean="0">
                <a:solidFill>
                  <a:srgbClr val="FF0000"/>
                </a:solidFill>
                <a:latin typeface="+mn-lt"/>
              </a:rPr>
              <a:t>Bate</a:t>
            </a:r>
            <a:r>
              <a:rPr lang="cs-CZ" altLang="cs-CZ" sz="2400" b="1" dirty="0" smtClean="0">
                <a:solidFill>
                  <a:srgbClr val="FF0000"/>
                </a:solidFill>
                <a:latin typeface="+mn-lt"/>
              </a:rPr>
              <a:t>s</a:t>
            </a:r>
            <a:r>
              <a:rPr lang="en-US" altLang="cs-CZ" sz="2400" b="1" dirty="0" smtClean="0">
                <a:solidFill>
                  <a:srgbClr val="FF0000"/>
                </a:solidFill>
                <a:latin typeface="+mn-lt"/>
              </a:rPr>
              <a:t>man</a:t>
            </a:r>
            <a:r>
              <a:rPr lang="cs-CZ" altLang="cs-CZ" sz="2400" b="1" dirty="0" err="1" smtClean="0">
                <a:solidFill>
                  <a:srgbClr val="FF0000"/>
                </a:solidFill>
                <a:latin typeface="+mn-lt"/>
              </a:rPr>
              <a:t>ovo</a:t>
            </a:r>
            <a:r>
              <a:rPr lang="en-US" altLang="cs-CZ" sz="2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cs-CZ" sz="2400" b="1" dirty="0" smtClean="0">
                <a:solidFill>
                  <a:srgbClr val="FF0000"/>
                </a:solidFill>
                <a:latin typeface="+mn-lt"/>
              </a:rPr>
              <a:t>pravidlo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87194" y="1689725"/>
            <a:ext cx="10352087" cy="1092137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dirty="0" smtClean="0"/>
              <a:t>Když jedno pohlaví investuje do rozmnožování výrazně více, příslušníci druhého pohlaví bojují mezi sebou navzájem o jeho přízeň.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79076" y="201706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 smtClean="0">
                <a:solidFill>
                  <a:srgbClr val="FF0000"/>
                </a:solidFill>
              </a:rPr>
              <a:t>Fenomény spojené s odděleným pohlavím</a:t>
            </a:r>
            <a:endParaRPr lang="cs-CZ" sz="4400" b="1" dirty="0">
              <a:solidFill>
                <a:srgbClr val="FF0000"/>
              </a:solidFill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679076" y="25906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 smtClean="0">
                <a:solidFill>
                  <a:srgbClr val="FF0000"/>
                </a:solidFill>
                <a:latin typeface="+mn-lt"/>
              </a:rPr>
              <a:t>Hypotéza sexy-synů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387194" y="3500440"/>
            <a:ext cx="10515600" cy="1316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400" dirty="0" smtClean="0"/>
              <a:t>Pro samici je výhodnější vybírat si sexuálního partnera, který se o potomstvo sice nestará, ale je atraktivní pro ostatní samice – její geny se lépe uplatní v další generaci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79076" y="5271248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1">
                    <a:lumMod val="75000"/>
                  </a:schemeClr>
                </a:solidFill>
              </a:rPr>
              <a:t>Ale! Každá strategie nebo kombinace strategií musí být evolučně stabilní, jinak dojde k zániku populace</a:t>
            </a:r>
            <a:endParaRPr lang="cs-CZ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09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t="16373"/>
          <a:stretch/>
        </p:blipFill>
        <p:spPr>
          <a:xfrm>
            <a:off x="1524000" y="1122829"/>
            <a:ext cx="9138998" cy="573517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929652" y="262218"/>
            <a:ext cx="84313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 smtClean="0">
                <a:solidFill>
                  <a:srgbClr val="FF0000"/>
                </a:solidFill>
              </a:rPr>
              <a:t>Mechanismy determinace pohlaví</a:t>
            </a:r>
            <a:endParaRPr lang="cs-CZ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094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t="13229"/>
          <a:stretch/>
        </p:blipFill>
        <p:spPr>
          <a:xfrm>
            <a:off x="1524000" y="954741"/>
            <a:ext cx="9130735" cy="590326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02114" y="87407"/>
            <a:ext cx="11174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smtClean="0">
                <a:solidFill>
                  <a:srgbClr val="FF0000"/>
                </a:solidFill>
              </a:rPr>
              <a:t>Genotypické určení pohlaví</a:t>
            </a:r>
            <a:endParaRPr lang="cs-CZ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1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t="18571"/>
          <a:stretch/>
        </p:blipFill>
        <p:spPr>
          <a:xfrm>
            <a:off x="1524000" y="1324535"/>
            <a:ext cx="9120640" cy="553346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02114" y="87407"/>
            <a:ext cx="11174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smtClean="0">
                <a:solidFill>
                  <a:srgbClr val="FF0000"/>
                </a:solidFill>
              </a:rPr>
              <a:t>Typy chromosomálního určení pohlaví</a:t>
            </a:r>
            <a:endParaRPr lang="cs-CZ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39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t="11176"/>
          <a:stretch/>
        </p:blipFill>
        <p:spPr>
          <a:xfrm>
            <a:off x="3184712" y="766482"/>
            <a:ext cx="9159040" cy="609151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59759" y="67236"/>
            <a:ext cx="11174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 smtClean="0">
                <a:solidFill>
                  <a:srgbClr val="FF0000"/>
                </a:solidFill>
              </a:rPr>
              <a:t>Jak probíhá evoluce pohlavních chromosomů</a:t>
            </a:r>
            <a:endParaRPr lang="cs-CZ" sz="4400" b="1" dirty="0">
              <a:solidFill>
                <a:srgbClr val="FF00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84629" y="3107194"/>
            <a:ext cx="35612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  <a:sym typeface="Webdings" panose="05030102010509060703" pitchFamily="18" charset="2"/>
              </a:rPr>
              <a:t>Pohlavní chromozomy se vyvinuly</a:t>
            </a:r>
            <a:r>
              <a:rPr lang="en-US" altLang="cs-CZ" b="1" dirty="0">
                <a:solidFill>
                  <a:srgbClr val="FF0000"/>
                </a:solidFill>
                <a:sym typeface="Webdings" panose="05030102010509060703" pitchFamily="18" charset="2"/>
              </a:rPr>
              <a:t>:</a:t>
            </a:r>
            <a:r>
              <a:rPr lang="cs-CZ" altLang="cs-CZ" b="1" dirty="0">
                <a:solidFill>
                  <a:srgbClr val="FF0000"/>
                </a:solidFill>
                <a:sym typeface="Webdings" panose="05030102010509060703" pitchFamily="18" charset="2"/>
              </a:rPr>
              <a:t> </a:t>
            </a:r>
            <a:endParaRPr lang="en-US" altLang="cs-CZ" b="1" dirty="0">
              <a:solidFill>
                <a:srgbClr val="FF0000"/>
              </a:solidFill>
              <a:sym typeface="Webdings" panose="05030102010509060703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  <a:sym typeface="Webdings" panose="05030102010509060703" pitchFamily="18" charset="2"/>
              </a:rPr>
              <a:t>z páru </a:t>
            </a:r>
            <a:r>
              <a:rPr lang="cs-CZ" altLang="cs-CZ" b="1" dirty="0" smtClean="0">
                <a:solidFill>
                  <a:srgbClr val="FF0000"/>
                </a:solidFill>
                <a:sym typeface="Webdings" panose="05030102010509060703" pitchFamily="18" charset="2"/>
              </a:rPr>
              <a:t>autozomů, nezávisle</a:t>
            </a:r>
            <a:r>
              <a:rPr lang="cs-CZ" altLang="cs-CZ" b="1" dirty="0">
                <a:solidFill>
                  <a:srgbClr val="FF0000"/>
                </a:solidFill>
                <a:sym typeface="Webdings" panose="05030102010509060703" pitchFamily="18" charset="2"/>
              </a:rPr>
              <a:t>, </a:t>
            </a:r>
            <a:endParaRPr lang="en-US" altLang="cs-CZ" b="1" dirty="0">
              <a:solidFill>
                <a:srgbClr val="FF0000"/>
              </a:solidFill>
              <a:sym typeface="Webdings" panose="05030102010509060703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  <a:sym typeface="Webdings" panose="05030102010509060703" pitchFamily="18" charset="2"/>
              </a:rPr>
              <a:t>během evoluce opakovaně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  <a:sym typeface="Webdings" panose="05030102010509060703" pitchFamily="18" charset="2"/>
              </a:rPr>
              <a:t>a to jak u rostlin, tak u živočichů</a:t>
            </a:r>
            <a:endParaRPr lang="en-US" altLang="cs-CZ" b="1" dirty="0">
              <a:solidFill>
                <a:srgbClr val="FF0000"/>
              </a:solidFill>
              <a:sym typeface="Webdings" panose="0503010201050906070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92057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2572216" y="152400"/>
            <a:ext cx="705391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dirty="0">
                <a:solidFill>
                  <a:srgbClr val="FF0000"/>
                </a:solidFill>
                <a:latin typeface="+mn-lt"/>
              </a:rPr>
              <a:t>Vzestup a pád chromozomu Y</a:t>
            </a:r>
            <a:endParaRPr lang="en-US" altLang="cs-CZ" sz="4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1631950" y="1371600"/>
            <a:ext cx="357642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Times New Roman" panose="02020603050405020304" pitchFamily="18" charset="0"/>
                <a:sym typeface="Webdings" panose="05030102010509060703" pitchFamily="18" charset="2"/>
              </a:rPr>
              <a:t>Vznik chromozomu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Times New Roman" panose="02020603050405020304" pitchFamily="18" charset="0"/>
                <a:sym typeface="Webdings" panose="05030102010509060703" pitchFamily="18" charset="2"/>
              </a:rPr>
              <a:t>Y vytvořením dominantní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Times New Roman" panose="02020603050405020304" pitchFamily="18" charset="0"/>
                <a:sym typeface="Webdings" panose="05030102010509060703" pitchFamily="18" charset="2"/>
              </a:rPr>
              <a:t>alely výhodné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Times New Roman" panose="02020603050405020304" pitchFamily="18" charset="0"/>
                <a:sym typeface="Webdings" panose="05030102010509060703" pitchFamily="18" charset="2"/>
              </a:rPr>
              <a:t>pro vývoj samečka</a:t>
            </a:r>
            <a:endParaRPr lang="en-US" altLang="cs-CZ" sz="2400" b="1" dirty="0">
              <a:latin typeface="Times New Roman" panose="02020603050405020304" pitchFamily="18" charset="0"/>
              <a:sym typeface="Webdings" panose="05030102010509060703" pitchFamily="18" charset="2"/>
            </a:endParaRPr>
          </a:p>
        </p:txBody>
      </p:sp>
      <p:sp>
        <p:nvSpPr>
          <p:cNvPr id="39940" name="Line 6"/>
          <p:cNvSpPr>
            <a:spLocks noChangeShapeType="1"/>
          </p:cNvSpPr>
          <p:nvPr/>
        </p:nvSpPr>
        <p:spPr bwMode="auto">
          <a:xfrm>
            <a:off x="5199063" y="19050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9941" name="Rectangle 7"/>
          <p:cNvSpPr>
            <a:spLocks noChangeArrowheads="1"/>
          </p:cNvSpPr>
          <p:nvPr/>
        </p:nvSpPr>
        <p:spPr bwMode="auto">
          <a:xfrm>
            <a:off x="5913438" y="1598614"/>
            <a:ext cx="48365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  <a:sym typeface="Webdings" panose="05030102010509060703" pitchFamily="18" charset="2"/>
              </a:rPr>
              <a:t>Alely podobné funkce se přesouvají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Times New Roman" panose="02020603050405020304" pitchFamily="18" charset="0"/>
                <a:sym typeface="Webdings" panose="05030102010509060703" pitchFamily="18" charset="2"/>
              </a:rPr>
              <a:t>n</a:t>
            </a:r>
            <a:r>
              <a:rPr lang="cs-CZ" altLang="cs-CZ" sz="2400" b="1">
                <a:latin typeface="Times New Roman" panose="02020603050405020304" pitchFamily="18" charset="0"/>
                <a:sym typeface="Webdings" panose="05030102010509060703" pitchFamily="18" charset="2"/>
              </a:rPr>
              <a:t>a proto-Y</a:t>
            </a:r>
            <a:endParaRPr lang="en-US" altLang="cs-CZ" sz="2400" b="1">
              <a:latin typeface="Times New Roman" panose="02020603050405020304" pitchFamily="18" charset="0"/>
              <a:sym typeface="Webdings" panose="05030102010509060703" pitchFamily="18" charset="2"/>
            </a:endParaRPr>
          </a:p>
        </p:txBody>
      </p:sp>
      <p:sp>
        <p:nvSpPr>
          <p:cNvPr id="39942" name="Rectangle 8"/>
          <p:cNvSpPr>
            <a:spLocks noChangeArrowheads="1"/>
          </p:cNvSpPr>
          <p:nvPr/>
        </p:nvSpPr>
        <p:spPr bwMode="auto">
          <a:xfrm>
            <a:off x="6629400" y="3733801"/>
            <a:ext cx="33931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  <a:sym typeface="Webdings" panose="05030102010509060703" pitchFamily="18" charset="2"/>
              </a:rPr>
              <a:t>Ztráta rekombinace s X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  <a:sym typeface="Webdings" panose="05030102010509060703" pitchFamily="18" charset="2"/>
              </a:rPr>
              <a:t>chromozomem</a:t>
            </a:r>
            <a:endParaRPr lang="en-US" altLang="cs-CZ" sz="2400" b="1">
              <a:latin typeface="Times New Roman" panose="02020603050405020304" pitchFamily="18" charset="0"/>
              <a:sym typeface="Webdings" panose="05030102010509060703" pitchFamily="18" charset="2"/>
            </a:endParaRPr>
          </a:p>
        </p:txBody>
      </p:sp>
      <p:sp>
        <p:nvSpPr>
          <p:cNvPr id="39943" name="Line 9"/>
          <p:cNvSpPr>
            <a:spLocks noChangeShapeType="1"/>
          </p:cNvSpPr>
          <p:nvPr/>
        </p:nvSpPr>
        <p:spPr bwMode="auto">
          <a:xfrm flipH="1">
            <a:off x="6867525" y="2590800"/>
            <a:ext cx="3810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9944" name="Rectangle 10"/>
          <p:cNvSpPr>
            <a:spLocks noChangeArrowheads="1"/>
          </p:cNvSpPr>
          <p:nvPr/>
        </p:nvSpPr>
        <p:spPr bwMode="auto">
          <a:xfrm>
            <a:off x="2133600" y="5029201"/>
            <a:ext cx="35445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  <a:sym typeface="Webdings" panose="05030102010509060703" pitchFamily="18" charset="2"/>
              </a:rPr>
              <a:t>Akumulace mutací podél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  <a:sym typeface="Webdings" panose="05030102010509060703" pitchFamily="18" charset="2"/>
              </a:rPr>
              <a:t>nerekombinující oblasti</a:t>
            </a:r>
            <a:endParaRPr lang="en-US" altLang="cs-CZ" sz="2400" b="1">
              <a:latin typeface="Times New Roman" panose="02020603050405020304" pitchFamily="18" charset="0"/>
              <a:sym typeface="Webdings" panose="05030102010509060703" pitchFamily="18" charset="2"/>
            </a:endParaRPr>
          </a:p>
        </p:txBody>
      </p:sp>
      <p:sp>
        <p:nvSpPr>
          <p:cNvPr id="39945" name="Rectangle 11"/>
          <p:cNvSpPr>
            <a:spLocks noChangeArrowheads="1"/>
          </p:cNvSpPr>
          <p:nvPr/>
        </p:nvSpPr>
        <p:spPr bwMode="auto">
          <a:xfrm>
            <a:off x="2362201" y="3581401"/>
            <a:ext cx="338906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  <a:sym typeface="Webdings" panose="05030102010509060703" pitchFamily="18" charset="2"/>
              </a:rPr>
              <a:t>Akumulace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  <a:sym typeface="Webdings" panose="05030102010509060703" pitchFamily="18" charset="2"/>
              </a:rPr>
              <a:t>mutací v blízkosti těchto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  <a:sym typeface="Webdings" panose="05030102010509060703" pitchFamily="18" charset="2"/>
              </a:rPr>
              <a:t>alel</a:t>
            </a:r>
            <a:endParaRPr lang="en-US" altLang="cs-CZ" sz="2400" b="1">
              <a:latin typeface="Times New Roman" panose="02020603050405020304" pitchFamily="18" charset="0"/>
              <a:sym typeface="Webdings" panose="05030102010509060703" pitchFamily="18" charset="2"/>
            </a:endParaRPr>
          </a:p>
        </p:txBody>
      </p:sp>
      <p:sp>
        <p:nvSpPr>
          <p:cNvPr id="39946" name="AutoShape 12"/>
          <p:cNvSpPr>
            <a:spLocks noChangeArrowheads="1"/>
          </p:cNvSpPr>
          <p:nvPr/>
        </p:nvSpPr>
        <p:spPr bwMode="auto">
          <a:xfrm>
            <a:off x="1752600" y="4191000"/>
            <a:ext cx="304800" cy="1295400"/>
          </a:xfrm>
          <a:prstGeom prst="curvedRightArrow">
            <a:avLst>
              <a:gd name="adj1" fmla="val 85000"/>
              <a:gd name="adj2" fmla="val 170000"/>
              <a:gd name="adj3" fmla="val 33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7" name="Line 13"/>
          <p:cNvSpPr>
            <a:spLocks noChangeShapeType="1"/>
          </p:cNvSpPr>
          <p:nvPr/>
        </p:nvSpPr>
        <p:spPr bwMode="auto">
          <a:xfrm>
            <a:off x="5410200" y="54864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9948" name="Rectangle 14"/>
          <p:cNvSpPr>
            <a:spLocks noChangeArrowheads="1"/>
          </p:cNvSpPr>
          <p:nvPr/>
        </p:nvSpPr>
        <p:spPr bwMode="auto">
          <a:xfrm>
            <a:off x="6172200" y="5257800"/>
            <a:ext cx="2343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Times New Roman" panose="02020603050405020304" pitchFamily="18" charset="0"/>
                <a:sym typeface="Webdings" panose="05030102010509060703" pitchFamily="18" charset="2"/>
              </a:rPr>
              <a:t>D</a:t>
            </a:r>
            <a:r>
              <a:rPr lang="cs-CZ" altLang="cs-CZ" sz="2400" b="1">
                <a:latin typeface="Times New Roman" panose="02020603050405020304" pitchFamily="18" charset="0"/>
                <a:sym typeface="Webdings" panose="05030102010509060703" pitchFamily="18" charset="2"/>
              </a:rPr>
              <a:t>egenerovaný Y</a:t>
            </a:r>
            <a:endParaRPr lang="en-US" altLang="cs-CZ" sz="2400" b="1">
              <a:latin typeface="Times New Roman" panose="02020603050405020304" pitchFamily="18" charset="0"/>
              <a:sym typeface="Webdings" panose="05030102010509060703" pitchFamily="18" charset="2"/>
            </a:endParaRPr>
          </a:p>
        </p:txBody>
      </p:sp>
      <p:sp>
        <p:nvSpPr>
          <p:cNvPr id="39949" name="AutoShape 15"/>
          <p:cNvSpPr>
            <a:spLocks noChangeArrowheads="1"/>
          </p:cNvSpPr>
          <p:nvPr/>
        </p:nvSpPr>
        <p:spPr bwMode="auto">
          <a:xfrm>
            <a:off x="9525000" y="5410200"/>
            <a:ext cx="533400" cy="1066800"/>
          </a:xfrm>
          <a:prstGeom prst="curvedLeftArrow">
            <a:avLst>
              <a:gd name="adj1" fmla="val 40000"/>
              <a:gd name="adj2" fmla="val 80000"/>
              <a:gd name="adj3" fmla="val 33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50" name="Rectangle 16"/>
          <p:cNvSpPr>
            <a:spLocks noChangeArrowheads="1"/>
          </p:cNvSpPr>
          <p:nvPr/>
        </p:nvSpPr>
        <p:spPr bwMode="auto">
          <a:xfrm>
            <a:off x="6172201" y="5867400"/>
            <a:ext cx="3046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  <a:sym typeface="Webdings" panose="05030102010509060703" pitchFamily="18" charset="2"/>
              </a:rPr>
              <a:t>Zánik chromozómu Y</a:t>
            </a:r>
            <a:endParaRPr lang="en-US" altLang="cs-CZ" sz="2400" b="1">
              <a:latin typeface="Times New Roman" panose="02020603050405020304" pitchFamily="18" charset="0"/>
              <a:sym typeface="Webdings" panose="05030102010509060703" pitchFamily="18" charset="2"/>
            </a:endParaRPr>
          </a:p>
        </p:txBody>
      </p:sp>
      <p:sp>
        <p:nvSpPr>
          <p:cNvPr id="39951" name="Line 17"/>
          <p:cNvSpPr>
            <a:spLocks noChangeShapeType="1"/>
          </p:cNvSpPr>
          <p:nvPr/>
        </p:nvSpPr>
        <p:spPr bwMode="auto">
          <a:xfrm flipH="1">
            <a:off x="5715000" y="41148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409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FG07_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1" t="6293" r="19753" b="77625"/>
          <a:stretch>
            <a:fillRect/>
          </a:stretch>
        </p:blipFill>
        <p:spPr bwMode="auto">
          <a:xfrm>
            <a:off x="2133600" y="152400"/>
            <a:ext cx="3276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5" descr="FG07_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3" t="40097" r="19231" b="43930"/>
          <a:stretch>
            <a:fillRect/>
          </a:stretch>
        </p:blipFill>
        <p:spPr bwMode="auto">
          <a:xfrm>
            <a:off x="2209800" y="2438400"/>
            <a:ext cx="3200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6" descr="FG07_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6" t="72217" r="19276" b="9534"/>
          <a:stretch>
            <a:fillRect/>
          </a:stretch>
        </p:blipFill>
        <p:spPr bwMode="auto">
          <a:xfrm>
            <a:off x="2209800" y="4343400"/>
            <a:ext cx="34290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7"/>
          <p:cNvSpPr txBox="1">
            <a:spLocks noChangeArrowheads="1"/>
          </p:cNvSpPr>
          <p:nvPr/>
        </p:nvSpPr>
        <p:spPr bwMode="auto">
          <a:xfrm rot="-5400000">
            <a:off x="1053307" y="3432970"/>
            <a:ext cx="1795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Počet jedinců</a:t>
            </a:r>
            <a:endParaRPr lang="en-US" altLang="cs-CZ" sz="2000">
              <a:latin typeface="Comic Sans MS" panose="030F0702030302020204" pitchFamily="66" charset="0"/>
            </a:endParaRPr>
          </a:p>
        </p:txBody>
      </p:sp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1825625" y="6384926"/>
            <a:ext cx="1716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Počet mutací</a:t>
            </a:r>
            <a:endParaRPr lang="en-US" altLang="cs-CZ" sz="2000">
              <a:latin typeface="Comic Sans MS" panose="030F0702030302020204" pitchFamily="66" charset="0"/>
            </a:endParaRPr>
          </a:p>
        </p:txBody>
      </p:sp>
      <p:sp>
        <p:nvSpPr>
          <p:cNvPr id="40967" name="AutoShape 9"/>
          <p:cNvSpPr>
            <a:spLocks noChangeArrowheads="1"/>
          </p:cNvSpPr>
          <p:nvPr/>
        </p:nvSpPr>
        <p:spPr bwMode="auto">
          <a:xfrm>
            <a:off x="3810000" y="1905000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0968" name="AutoShape 10"/>
          <p:cNvSpPr>
            <a:spLocks noChangeArrowheads="1"/>
          </p:cNvSpPr>
          <p:nvPr/>
        </p:nvSpPr>
        <p:spPr bwMode="auto">
          <a:xfrm>
            <a:off x="3886200" y="4191000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0969" name="Text Box 11"/>
          <p:cNvSpPr txBox="1">
            <a:spLocks noChangeArrowheads="1"/>
          </p:cNvSpPr>
          <p:nvPr/>
        </p:nvSpPr>
        <p:spPr bwMode="auto">
          <a:xfrm>
            <a:off x="5134443" y="3374977"/>
            <a:ext cx="684212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Mírně škodlivé a neutrální mutace nejsou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rekombinací odstraňovány a jsou na 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 chromozómu kumulovány. Genetickým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driftem je potom v populaci nejpravděpodobněji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 fixován chromozóm s nejčastěji se vyskytující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mutační zátěží. </a:t>
            </a:r>
            <a:endParaRPr lang="en-US" altLang="cs-CZ" sz="2400" dirty="0">
              <a:latin typeface="+mn-lt"/>
            </a:endParaRPr>
          </a:p>
        </p:txBody>
      </p:sp>
      <p:sp>
        <p:nvSpPr>
          <p:cNvPr id="40970" name="Text Box 12"/>
          <p:cNvSpPr txBox="1">
            <a:spLocks noChangeArrowheads="1"/>
          </p:cNvSpPr>
          <p:nvPr/>
        </p:nvSpPr>
        <p:spPr bwMode="auto">
          <a:xfrm>
            <a:off x="6076974" y="733425"/>
            <a:ext cx="2943177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FF0000"/>
                </a:solidFill>
                <a:latin typeface="+mn-lt"/>
              </a:rPr>
              <a:t>M</a:t>
            </a:r>
            <a:r>
              <a:rPr lang="en-US" altLang="cs-CZ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ü</a:t>
            </a:r>
            <a:r>
              <a:rPr lang="cs-CZ" altLang="cs-CZ" sz="2800" b="1" dirty="0" err="1">
                <a:solidFill>
                  <a:srgbClr val="FF0000"/>
                </a:solidFill>
                <a:latin typeface="+mn-lt"/>
              </a:rPr>
              <a:t>llerova</a:t>
            </a:r>
            <a:r>
              <a:rPr lang="cs-CZ" altLang="cs-CZ" sz="2800" b="1" dirty="0">
                <a:solidFill>
                  <a:srgbClr val="FF0000"/>
                </a:solidFill>
                <a:latin typeface="+mn-lt"/>
              </a:rPr>
              <a:t> rohatka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>
                <a:latin typeface="+mn-lt"/>
              </a:rPr>
              <a:t>Muller’s ratchet</a:t>
            </a:r>
            <a:endParaRPr lang="cs-CZ" altLang="cs-CZ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337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>
          <a:xfrm>
            <a:off x="1847849" y="908050"/>
            <a:ext cx="917201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b="1" dirty="0" err="1" smtClean="0">
                <a:solidFill>
                  <a:srgbClr val="FF0000"/>
                </a:solidFill>
                <a:latin typeface="+mn-lt"/>
              </a:rPr>
              <a:t>Genetic</a:t>
            </a:r>
            <a:r>
              <a:rPr lang="cs-CZ" altLang="cs-CZ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cs-CZ" b="1" dirty="0" err="1" smtClean="0">
                <a:solidFill>
                  <a:srgbClr val="FF0000"/>
                </a:solidFill>
                <a:latin typeface="+mn-lt"/>
              </a:rPr>
              <a:t>Hitchhiking</a:t>
            </a:r>
            <a:r>
              <a:rPr lang="cs-CZ" altLang="cs-CZ" b="1" dirty="0" smtClean="0">
                <a:solidFill>
                  <a:srgbClr val="FF0000"/>
                </a:solidFill>
                <a:latin typeface="+mn-lt"/>
              </a:rPr>
              <a:t> (Genetické svezení se)</a:t>
            </a:r>
          </a:p>
        </p:txBody>
      </p:sp>
      <p:sp>
        <p:nvSpPr>
          <p:cNvPr id="41987" name="Zástupný symbol pro obsah 2"/>
          <p:cNvSpPr>
            <a:spLocks noGrp="1"/>
          </p:cNvSpPr>
          <p:nvPr>
            <p:ph idx="1"/>
          </p:nvPr>
        </p:nvSpPr>
        <p:spPr>
          <a:xfrm>
            <a:off x="1733550" y="2878045"/>
            <a:ext cx="8229600" cy="1505697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dirty="0" smtClean="0"/>
              <a:t>Neutrální nebo slabě negativní mutace se přenáší do další generace v případě vazby na pozitivně selektovanou alelu</a:t>
            </a:r>
          </a:p>
        </p:txBody>
      </p:sp>
    </p:spTree>
    <p:extLst>
      <p:ext uri="{BB962C8B-B14F-4D97-AF65-F5344CB8AC3E}">
        <p14:creationId xmlns:p14="http://schemas.microsoft.com/office/powerpoint/2010/main" val="2038843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"/>
            <a:ext cx="9148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08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83910" y="162438"/>
            <a:ext cx="814363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Výměna genetické informace u živých organizmů</a:t>
            </a:r>
          </a:p>
          <a:p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Mikrobi </a:t>
            </a:r>
            <a:r>
              <a:rPr lang="cs-CZ" dirty="0"/>
              <a:t>(</a:t>
            </a:r>
            <a:r>
              <a:rPr lang="cs-CZ" dirty="0" err="1"/>
              <a:t>Eubacteria</a:t>
            </a:r>
            <a:r>
              <a:rPr lang="cs-CZ" dirty="0"/>
              <a:t>, </a:t>
            </a:r>
            <a:r>
              <a:rPr lang="cs-CZ" dirty="0" err="1"/>
              <a:t>Archea</a:t>
            </a:r>
            <a:r>
              <a:rPr lang="cs-CZ" dirty="0"/>
              <a:t>): sporadicky a neorganizovaně, následkem stresu (nedostatek živin…), napadení virem, není zde </a:t>
            </a:r>
            <a:r>
              <a:rPr lang="cs-CZ" dirty="0" err="1"/>
              <a:t>meioza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21" y="2203807"/>
            <a:ext cx="4704861" cy="455831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690037" y="3068936"/>
            <a:ext cx="1718749" cy="22371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762273" y="1675565"/>
            <a:ext cx="7338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 err="1"/>
              <a:t>Eubacteria</a:t>
            </a:r>
            <a:r>
              <a:rPr lang="cs-CZ" dirty="0"/>
              <a:t>					</a:t>
            </a:r>
            <a:r>
              <a:rPr lang="cs-CZ" u="sng" dirty="0" err="1"/>
              <a:t>Archea</a:t>
            </a:r>
            <a:endParaRPr lang="en-US" u="sng" dirty="0"/>
          </a:p>
        </p:txBody>
      </p:sp>
      <p:sp>
        <p:nvSpPr>
          <p:cNvPr id="6" name="TextovéPole 5"/>
          <p:cNvSpPr txBox="1"/>
          <p:nvPr/>
        </p:nvSpPr>
        <p:spPr>
          <a:xfrm>
            <a:off x="6431596" y="2257544"/>
            <a:ext cx="43961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Výměna </a:t>
            </a:r>
            <a:r>
              <a:rPr lang="cs-CZ" sz="1600" dirty="0" err="1"/>
              <a:t>plasmidů</a:t>
            </a:r>
            <a:r>
              <a:rPr lang="cs-CZ" sz="1600" dirty="0"/>
              <a:t> ve stresových podmínkách, Zvláštní typ konjugace = tvorba shluků jako reakce na faktory ničící DNA – následuje výměna DNA a oprava DNA pomocí homologní rekombinace (=primitivní sex), tvorba </a:t>
            </a:r>
          </a:p>
          <a:p>
            <a:r>
              <a:rPr lang="cs-CZ" sz="1600" dirty="0"/>
              <a:t>geneticky podobných</a:t>
            </a:r>
          </a:p>
          <a:p>
            <a:r>
              <a:rPr lang="cs-CZ" sz="1600" dirty="0"/>
              <a:t>kolonií více podobných </a:t>
            </a:r>
          </a:p>
          <a:p>
            <a:r>
              <a:rPr lang="cs-CZ" sz="1600" dirty="0"/>
              <a:t>biologickému druhu </a:t>
            </a:r>
          </a:p>
          <a:p>
            <a:r>
              <a:rPr lang="cs-CZ" sz="1600" dirty="0"/>
              <a:t>než u bakterií.</a:t>
            </a:r>
            <a:endParaRPr lang="en-US" sz="16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56" y="5091114"/>
            <a:ext cx="2675045" cy="170403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431597" y="5001656"/>
            <a:ext cx="18522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Archea</a:t>
            </a:r>
            <a:r>
              <a:rPr lang="cs-CZ" sz="1600" dirty="0"/>
              <a:t> obývají různá prostředí, extrémní i běžná, ale špatně se kultivují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4179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>
          <a:xfrm>
            <a:off x="2237584" y="896927"/>
            <a:ext cx="8069258" cy="832247"/>
          </a:xfrm>
        </p:spPr>
        <p:txBody>
          <a:bodyPr/>
          <a:lstStyle/>
          <a:p>
            <a:r>
              <a:rPr lang="cs-CZ" altLang="en-US" sz="2700" b="1" dirty="0">
                <a:solidFill>
                  <a:srgbClr val="FF0000"/>
                </a:solidFill>
                <a:latin typeface="+mn-lt"/>
              </a:rPr>
              <a:t>O původu pohlavních chromozomů u druhů rodu </a:t>
            </a:r>
            <a:r>
              <a:rPr lang="en-GB" altLang="en-US" sz="2700" b="1" i="1" dirty="0" err="1">
                <a:solidFill>
                  <a:srgbClr val="FF0000"/>
                </a:solidFill>
                <a:latin typeface="+mn-lt"/>
              </a:rPr>
              <a:t>Silen</a:t>
            </a:r>
            <a:r>
              <a:rPr lang="cs-CZ" altLang="en-US" sz="2700" b="1" i="1" dirty="0">
                <a:solidFill>
                  <a:srgbClr val="FF0000"/>
                </a:solidFill>
                <a:latin typeface="+mn-lt"/>
              </a:rPr>
              <a:t>e</a:t>
            </a:r>
            <a:endParaRPr lang="en-GB" altLang="en-US" sz="27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6" name="Zástupný symbol pro obsah 2"/>
          <p:cNvSpPr>
            <a:spLocks noGrp="1"/>
          </p:cNvSpPr>
          <p:nvPr>
            <p:ph idx="1"/>
          </p:nvPr>
        </p:nvSpPr>
        <p:spPr>
          <a:xfrm>
            <a:off x="3505202" y="4225528"/>
            <a:ext cx="1284685" cy="280988"/>
          </a:xfrm>
        </p:spPr>
        <p:txBody>
          <a:bodyPr>
            <a:normAutofit lnSpcReduction="10000"/>
          </a:bodyPr>
          <a:lstStyle/>
          <a:p>
            <a:pPr marL="58180" indent="0" algn="ctr">
              <a:buNone/>
              <a:defRPr/>
            </a:pPr>
            <a:r>
              <a:rPr lang="en-GB" sz="1406" i="1" dirty="0">
                <a:cs typeface="Arial" panose="020B0604020202020204" pitchFamily="34" charset="0"/>
              </a:rPr>
              <a:t>S</a:t>
            </a:r>
            <a:r>
              <a:rPr lang="cs-CZ" sz="1406" i="1" dirty="0">
                <a:cs typeface="Arial" panose="020B0604020202020204" pitchFamily="34" charset="0"/>
              </a:rPr>
              <a:t>. </a:t>
            </a:r>
            <a:r>
              <a:rPr lang="en-GB" sz="1406" i="1" dirty="0" err="1">
                <a:cs typeface="Arial" panose="020B0604020202020204" pitchFamily="34" charset="0"/>
              </a:rPr>
              <a:t>otites</a:t>
            </a:r>
            <a:endParaRPr lang="cs-CZ" sz="1406" i="1" dirty="0">
              <a:cs typeface="Arial" panose="020B0604020202020204" pitchFamily="34" charset="0"/>
            </a:endParaRPr>
          </a:p>
        </p:txBody>
      </p:sp>
      <p:cxnSp>
        <p:nvCxnSpPr>
          <p:cNvPr id="8" name="Přímá spojnice se šipkou 7"/>
          <p:cNvCxnSpPr>
            <a:stCxn id="36905" idx="2"/>
          </p:cNvCxnSpPr>
          <p:nvPr/>
        </p:nvCxnSpPr>
        <p:spPr>
          <a:xfrm flipH="1">
            <a:off x="6257925" y="3459718"/>
            <a:ext cx="596" cy="7515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6257926" y="3644504"/>
            <a:ext cx="21109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4148137" y="3644504"/>
            <a:ext cx="21097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>
            <a:off x="4148138" y="3644503"/>
            <a:ext cx="0" cy="5667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>
            <a:off x="8368904" y="3644503"/>
            <a:ext cx="0" cy="5667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ástupný symbol pro obsah 2"/>
          <p:cNvSpPr txBox="1">
            <a:spLocks/>
          </p:cNvSpPr>
          <p:nvPr/>
        </p:nvSpPr>
        <p:spPr>
          <a:xfrm>
            <a:off x="7589045" y="4225528"/>
            <a:ext cx="1451372" cy="280988"/>
          </a:xfrm>
          <a:prstGeom prst="rect">
            <a:avLst/>
          </a:prstGeom>
        </p:spPr>
        <p:txBody>
          <a:bodyPr lIns="64644" tIns="32322" rIns="64644" bIns="32322"/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8180" indent="0" algn="ctr">
              <a:buNone/>
              <a:defRPr/>
            </a:pPr>
            <a:r>
              <a:rPr lang="en-GB" sz="1406" i="1" dirty="0">
                <a:cs typeface="Arial" panose="020B0604020202020204" pitchFamily="34" charset="0"/>
              </a:rPr>
              <a:t>S</a:t>
            </a:r>
            <a:r>
              <a:rPr lang="cs-CZ" sz="1406" i="1" dirty="0">
                <a:cs typeface="Arial" panose="020B0604020202020204" pitchFamily="34" charset="0"/>
              </a:rPr>
              <a:t>.</a:t>
            </a:r>
            <a:r>
              <a:rPr lang="en-GB" sz="1406" i="1" dirty="0">
                <a:cs typeface="Arial" panose="020B0604020202020204" pitchFamily="34" charset="0"/>
              </a:rPr>
              <a:t> </a:t>
            </a:r>
            <a:r>
              <a:rPr lang="cs-CZ" sz="1406" i="1" dirty="0" err="1">
                <a:cs typeface="Arial" panose="020B0604020202020204" pitchFamily="34" charset="0"/>
              </a:rPr>
              <a:t>latifolia</a:t>
            </a:r>
            <a:endParaRPr lang="cs-CZ" sz="1406" i="1" dirty="0">
              <a:cs typeface="Arial" panose="020B0604020202020204" pitchFamily="34" charset="0"/>
            </a:endParaRPr>
          </a:p>
        </p:txBody>
      </p:sp>
      <p:pic>
        <p:nvPicPr>
          <p:cNvPr id="36874" name="Picture 3" descr="D:\fotky prezentace EMPSEB\cht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9" y="4461274"/>
            <a:ext cx="96441" cy="7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3" descr="D:\fotky prezentace EMPSEB\cht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584" y="4506517"/>
            <a:ext cx="97631" cy="7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3" descr="D:\fotky prezentace EMPSEB\cht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7" y="4506517"/>
            <a:ext cx="97631" cy="7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3" descr="D:\fotky prezentace EMPSEB\cht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986" y="4444605"/>
            <a:ext cx="115490" cy="85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3" descr="D:\fotky prezentace EMPSEB\cht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509" y="4461274"/>
            <a:ext cx="97631" cy="7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3" descr="D:\fotky prezentace EMPSEB\cht2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1" y="4589860"/>
            <a:ext cx="110729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0" name="TextovéPole 37"/>
          <p:cNvSpPr txBox="1">
            <a:spLocks noChangeArrowheads="1"/>
          </p:cNvSpPr>
          <p:nvPr/>
        </p:nvSpPr>
        <p:spPr bwMode="auto">
          <a:xfrm>
            <a:off x="6005513" y="5070874"/>
            <a:ext cx="163116" cy="27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644" tIns="32322" rIns="64644" bIns="323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350"/>
              <a:t>X</a:t>
            </a:r>
            <a:endParaRPr lang="en-GB" altLang="en-US" sz="1350"/>
          </a:p>
        </p:txBody>
      </p:sp>
      <p:sp>
        <p:nvSpPr>
          <p:cNvPr id="36881" name="TextovéPole 39"/>
          <p:cNvSpPr txBox="1">
            <a:spLocks noChangeArrowheads="1"/>
          </p:cNvSpPr>
          <p:nvPr/>
        </p:nvSpPr>
        <p:spPr bwMode="auto">
          <a:xfrm>
            <a:off x="8495111" y="5070874"/>
            <a:ext cx="161925" cy="27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644" tIns="32322" rIns="64644" bIns="323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350"/>
              <a:t>X</a:t>
            </a:r>
            <a:endParaRPr lang="en-GB" altLang="en-US" sz="1350"/>
          </a:p>
        </p:txBody>
      </p:sp>
      <p:sp>
        <p:nvSpPr>
          <p:cNvPr id="36882" name="TextovéPole 40"/>
          <p:cNvSpPr txBox="1">
            <a:spLocks noChangeArrowheads="1"/>
          </p:cNvSpPr>
          <p:nvPr/>
        </p:nvSpPr>
        <p:spPr bwMode="auto">
          <a:xfrm>
            <a:off x="8092680" y="5070874"/>
            <a:ext cx="161925" cy="27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644" tIns="32322" rIns="64644" bIns="323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350"/>
              <a:t>Y</a:t>
            </a:r>
            <a:endParaRPr lang="en-GB" altLang="en-US" sz="1350"/>
          </a:p>
        </p:txBody>
      </p:sp>
      <p:sp>
        <p:nvSpPr>
          <p:cNvPr id="36883" name="TextovéPole 41"/>
          <p:cNvSpPr txBox="1">
            <a:spLocks noChangeArrowheads="1"/>
          </p:cNvSpPr>
          <p:nvPr/>
        </p:nvSpPr>
        <p:spPr bwMode="auto">
          <a:xfrm>
            <a:off x="3888582" y="5070874"/>
            <a:ext cx="161925" cy="27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644" tIns="32322" rIns="64644" bIns="323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350"/>
              <a:t>Z</a:t>
            </a:r>
            <a:endParaRPr lang="en-GB" altLang="en-US" sz="1350"/>
          </a:p>
        </p:txBody>
      </p:sp>
      <p:sp>
        <p:nvSpPr>
          <p:cNvPr id="36884" name="TextovéPole 42"/>
          <p:cNvSpPr txBox="1">
            <a:spLocks noChangeArrowheads="1"/>
          </p:cNvSpPr>
          <p:nvPr/>
        </p:nvSpPr>
        <p:spPr bwMode="auto">
          <a:xfrm>
            <a:off x="4277917" y="5070874"/>
            <a:ext cx="161925" cy="27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644" tIns="32322" rIns="64644" bIns="323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350"/>
              <a:t>W</a:t>
            </a:r>
            <a:endParaRPr lang="en-GB" altLang="en-US" sz="1350"/>
          </a:p>
        </p:txBody>
      </p:sp>
      <p:sp>
        <p:nvSpPr>
          <p:cNvPr id="2072" name="Zahnutá šipka doprava 2071"/>
          <p:cNvSpPr/>
          <p:nvPr/>
        </p:nvSpPr>
        <p:spPr>
          <a:xfrm>
            <a:off x="3427811" y="2574134"/>
            <a:ext cx="610790" cy="2299097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4" tIns="32322" rIns="64644" bIns="32322" anchor="ctr"/>
          <a:lstStyle/>
          <a:p>
            <a:pPr algn="ctr">
              <a:defRPr/>
            </a:pPr>
            <a:endParaRPr lang="en-GB" sz="1350">
              <a:solidFill>
                <a:srgbClr val="FF0000"/>
              </a:solidFill>
            </a:endParaRPr>
          </a:p>
        </p:txBody>
      </p:sp>
      <p:sp>
        <p:nvSpPr>
          <p:cNvPr id="36886" name="TextovéPole 75"/>
          <p:cNvSpPr txBox="1">
            <a:spLocks noChangeArrowheads="1"/>
          </p:cNvSpPr>
          <p:nvPr/>
        </p:nvSpPr>
        <p:spPr bwMode="auto">
          <a:xfrm>
            <a:off x="6376989" y="5070874"/>
            <a:ext cx="161925" cy="27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644" tIns="32322" rIns="64644" bIns="323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350"/>
              <a:t>Y</a:t>
            </a:r>
            <a:endParaRPr lang="en-GB" altLang="en-US" sz="1350"/>
          </a:p>
        </p:txBody>
      </p:sp>
      <p:pic>
        <p:nvPicPr>
          <p:cNvPr id="36887" name="Picture 3" descr="D:\fotky prezentace EMPSEB\Bez názvu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319" y="1815705"/>
            <a:ext cx="729854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8" name="Picture 3" descr="D:\fotky prezentace EMPSEB\Bez názvu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815706"/>
            <a:ext cx="729854" cy="44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9" name="Picture 3" descr="D:\fotky prezentace EMPSEB\Bez názvu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1" y="1807369"/>
            <a:ext cx="731044" cy="44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0" name="Picture 3" descr="D:\fotky prezentace EMPSEB\Bez názvu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661" y="1807369"/>
            <a:ext cx="731044" cy="44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1" name="Picture 3" descr="D:\fotky prezentace EMPSEB\Bez názvu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524" y="1815706"/>
            <a:ext cx="729853" cy="44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2" name="Picture 3" descr="D:\fotky prezentace EMPSEB\Bez názvu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198" y="1815706"/>
            <a:ext cx="731044" cy="44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3" name="Picture 3" descr="D:\fotky prezentace EMPSEB\Bez názvu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507" y="2425306"/>
            <a:ext cx="731044" cy="44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4" name="Picture 3" descr="D:\fotky prezentace EMPSEB\Bez názvu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425306"/>
            <a:ext cx="729854" cy="44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5" name="Picture 3" descr="D:\fotky prezentace EMPSEB\Bez názvu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1" y="2425306"/>
            <a:ext cx="731044" cy="44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6" name="Picture 3" descr="D:\fotky prezentace EMPSEB\Bez názvu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661" y="2425306"/>
            <a:ext cx="731044" cy="44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ál 23"/>
          <p:cNvSpPr/>
          <p:nvPr/>
        </p:nvSpPr>
        <p:spPr>
          <a:xfrm>
            <a:off x="4020742" y="2389586"/>
            <a:ext cx="754856" cy="5155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4" tIns="32322" rIns="64644" bIns="32322" anchor="ctr"/>
          <a:lstStyle/>
          <a:p>
            <a:pPr algn="ctr">
              <a:defRPr/>
            </a:pPr>
            <a:endParaRPr lang="en-GB" sz="1350"/>
          </a:p>
        </p:txBody>
      </p:sp>
      <p:pic>
        <p:nvPicPr>
          <p:cNvPr id="36898" name="Picture 3" descr="D:\fotky prezentace EMPSEB\Bez názvu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524" y="2425306"/>
            <a:ext cx="729853" cy="44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ál 44"/>
          <p:cNvSpPr/>
          <p:nvPr/>
        </p:nvSpPr>
        <p:spPr>
          <a:xfrm>
            <a:off x="4804175" y="2384822"/>
            <a:ext cx="764381" cy="5286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4" tIns="32322" rIns="64644" bIns="32322" anchor="ctr"/>
          <a:lstStyle/>
          <a:p>
            <a:pPr algn="ctr">
              <a:defRPr/>
            </a:pPr>
            <a:endParaRPr lang="en-GB" sz="1350"/>
          </a:p>
        </p:txBody>
      </p:sp>
      <p:pic>
        <p:nvPicPr>
          <p:cNvPr id="36900" name="Picture 3" descr="D:\fotky prezentace EMPSEB\Bez názvu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961" y="2425306"/>
            <a:ext cx="731044" cy="44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Ovál 45"/>
          <p:cNvSpPr/>
          <p:nvPr/>
        </p:nvSpPr>
        <p:spPr>
          <a:xfrm>
            <a:off x="5595939" y="2401493"/>
            <a:ext cx="773906" cy="51196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4" tIns="32322" rIns="64644" bIns="32322" anchor="ctr"/>
          <a:lstStyle/>
          <a:p>
            <a:pPr algn="ctr">
              <a:defRPr/>
            </a:pPr>
            <a:endParaRPr lang="en-GB" sz="1350"/>
          </a:p>
        </p:txBody>
      </p:sp>
      <p:sp>
        <p:nvSpPr>
          <p:cNvPr id="47" name="Zahnutá šipka doprava 46"/>
          <p:cNvSpPr/>
          <p:nvPr/>
        </p:nvSpPr>
        <p:spPr>
          <a:xfrm rot="19910883">
            <a:off x="4953001" y="2718200"/>
            <a:ext cx="614363" cy="254436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4" tIns="32322" rIns="64644" bIns="32322" anchor="ctr"/>
          <a:lstStyle/>
          <a:p>
            <a:pPr algn="ctr">
              <a:defRPr/>
            </a:pPr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2074" name="Zahnutá šipka doleva 2073"/>
          <p:cNvSpPr/>
          <p:nvPr/>
        </p:nvSpPr>
        <p:spPr>
          <a:xfrm rot="18804985" flipH="1">
            <a:off x="6468072" y="2248498"/>
            <a:ext cx="502444" cy="3518297"/>
          </a:xfrm>
          <a:prstGeom prst="curved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4" tIns="32322" rIns="64644" bIns="32322" anchor="ctr"/>
          <a:lstStyle/>
          <a:p>
            <a:pPr algn="ctr">
              <a:defRPr/>
            </a:pPr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27" name="Zástupný symbol pro obsah 2"/>
          <p:cNvSpPr txBox="1">
            <a:spLocks/>
          </p:cNvSpPr>
          <p:nvPr/>
        </p:nvSpPr>
        <p:spPr>
          <a:xfrm>
            <a:off x="5367338" y="4225528"/>
            <a:ext cx="1782366" cy="280988"/>
          </a:xfrm>
          <a:prstGeom prst="rect">
            <a:avLst/>
          </a:prstGeom>
        </p:spPr>
        <p:txBody>
          <a:bodyPr lIns="64644" tIns="32322" rIns="64644" bIns="32322"/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8180" indent="0" algn="ctr">
              <a:buNone/>
              <a:defRPr/>
            </a:pPr>
            <a:r>
              <a:rPr lang="en-GB" sz="1406" i="1" dirty="0">
                <a:cs typeface="Arial" panose="020B0604020202020204" pitchFamily="34" charset="0"/>
              </a:rPr>
              <a:t>S</a:t>
            </a:r>
            <a:r>
              <a:rPr lang="cs-CZ" sz="1406" i="1" dirty="0">
                <a:cs typeface="Arial" panose="020B0604020202020204" pitchFamily="34" charset="0"/>
              </a:rPr>
              <a:t>.</a:t>
            </a:r>
            <a:r>
              <a:rPr lang="en-GB" sz="1406" i="1" dirty="0">
                <a:cs typeface="Arial" panose="020B0604020202020204" pitchFamily="34" charset="0"/>
              </a:rPr>
              <a:t> </a:t>
            </a:r>
            <a:r>
              <a:rPr lang="cs-CZ" sz="1406" i="1" dirty="0" err="1">
                <a:cs typeface="Arial" panose="020B0604020202020204" pitchFamily="34" charset="0"/>
              </a:rPr>
              <a:t>colpophylla</a:t>
            </a:r>
            <a:endParaRPr lang="cs-CZ" sz="1406" i="1" dirty="0">
              <a:cs typeface="Arial" panose="020B0604020202020204" pitchFamily="34" charset="0"/>
            </a:endParaRPr>
          </a:p>
        </p:txBody>
      </p:sp>
      <p:sp>
        <p:nvSpPr>
          <p:cNvPr id="36905" name="TextovéPole 3"/>
          <p:cNvSpPr txBox="1">
            <a:spLocks noChangeArrowheads="1"/>
          </p:cNvSpPr>
          <p:nvPr/>
        </p:nvSpPr>
        <p:spPr bwMode="auto">
          <a:xfrm>
            <a:off x="4719638" y="2978944"/>
            <a:ext cx="3077766" cy="48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644" tIns="32322" rIns="64644" bIns="3232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350"/>
              <a:t>Schematic</a:t>
            </a:r>
            <a:r>
              <a:rPr lang="cs-CZ" altLang="en-US" sz="1350"/>
              <a:t> </a:t>
            </a:r>
            <a:r>
              <a:rPr lang="en-GB" altLang="en-US" sz="1350"/>
              <a:t>ancestral </a:t>
            </a:r>
            <a:r>
              <a:rPr lang="en-GB" altLang="en-US" sz="1350" i="1"/>
              <a:t>Silene</a:t>
            </a:r>
            <a:r>
              <a:rPr lang="en-GB" altLang="en-US" sz="1350"/>
              <a:t> karyotype</a:t>
            </a:r>
            <a:r>
              <a:rPr lang="cs-CZ" altLang="en-US" sz="1350"/>
              <a:t> 2n=24</a:t>
            </a:r>
            <a:endParaRPr lang="en-GB" altLang="en-US" sz="1350"/>
          </a:p>
        </p:txBody>
      </p:sp>
      <p:sp>
        <p:nvSpPr>
          <p:cNvPr id="36906" name="TextovéPole 1"/>
          <p:cNvSpPr txBox="1">
            <a:spLocks noChangeArrowheads="1"/>
          </p:cNvSpPr>
          <p:nvPr/>
        </p:nvSpPr>
        <p:spPr bwMode="auto">
          <a:xfrm>
            <a:off x="1719470" y="5838019"/>
            <a:ext cx="88235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800" dirty="0">
                <a:solidFill>
                  <a:srgbClr val="FF0000"/>
                </a:solidFill>
              </a:rPr>
              <a:t>Pohlavní chromozomy v rodu </a:t>
            </a:r>
            <a:r>
              <a:rPr lang="cs-CZ" altLang="en-US" sz="1800" dirty="0" err="1">
                <a:solidFill>
                  <a:srgbClr val="FF0000"/>
                </a:solidFill>
              </a:rPr>
              <a:t>Silene</a:t>
            </a:r>
            <a:r>
              <a:rPr lang="cs-CZ" altLang="en-US" sz="1800" dirty="0">
                <a:solidFill>
                  <a:srgbClr val="FF0000"/>
                </a:solidFill>
              </a:rPr>
              <a:t> vznikly nezávisle na sobě nejméně třikrát!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2" grpId="0" animBg="1"/>
      <p:bldP spid="24" grpId="0" animBg="1"/>
      <p:bldP spid="45" grpId="0" animBg="1"/>
      <p:bldP spid="46" grpId="0" animBg="1"/>
      <p:bldP spid="47" grpId="0" animBg="1"/>
      <p:bldP spid="207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523" y="0"/>
            <a:ext cx="9169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00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0"/>
            <a:ext cx="9138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7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46437"/>
            <a:ext cx="7995138" cy="625391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050217" y="6550224"/>
            <a:ext cx="1617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Graves, NRG, 2016</a:t>
            </a:r>
            <a:endParaRPr lang="en-US" sz="1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543909" y="85969"/>
            <a:ext cx="7549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O původu pohlavních chromozomů obratlovců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63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1292"/>
            <a:ext cx="9144000" cy="681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20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678" y="465779"/>
            <a:ext cx="5697415" cy="639222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563816" y="0"/>
            <a:ext cx="5713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Pohlavní chromozomy obratlovců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70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54709"/>
            <a:ext cx="9140987" cy="680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64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62524"/>
            <a:ext cx="9070549" cy="679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70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54708"/>
            <a:ext cx="9100895" cy="680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83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0"/>
            <a:ext cx="9119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47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1" t="13687" r="1137" b="11322"/>
          <a:stretch/>
        </p:blipFill>
        <p:spPr>
          <a:xfrm>
            <a:off x="300317" y="0"/>
            <a:ext cx="5423612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88" y="2568388"/>
            <a:ext cx="625230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9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229068" y="87609"/>
            <a:ext cx="1169894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dirty="0">
                <a:solidFill>
                  <a:srgbClr val="FF0000"/>
                </a:solidFill>
                <a:latin typeface="+mn-lt"/>
              </a:rPr>
              <a:t>Dva způsoby rekombinace </a:t>
            </a:r>
            <a:r>
              <a:rPr lang="cs-CZ" altLang="cs-CZ" sz="4400" b="1" dirty="0" smtClean="0">
                <a:solidFill>
                  <a:srgbClr val="FF0000"/>
                </a:solidFill>
                <a:latin typeface="+mn-lt"/>
              </a:rPr>
              <a:t>na </a:t>
            </a:r>
            <a:r>
              <a:rPr lang="cs-CZ" altLang="cs-CZ" sz="4400" b="1" dirty="0">
                <a:solidFill>
                  <a:srgbClr val="FF0000"/>
                </a:solidFill>
                <a:latin typeface="+mn-lt"/>
              </a:rPr>
              <a:t>chromozomu Y</a:t>
            </a:r>
            <a:endParaRPr lang="en-US" altLang="cs-CZ" sz="4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2392363" y="3956952"/>
            <a:ext cx="74977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400" dirty="0">
                <a:solidFill>
                  <a:schemeClr val="accent6"/>
                </a:solidFill>
                <a:latin typeface="+mn-lt"/>
              </a:rPr>
              <a:t>1. X-Y crossing-over </a:t>
            </a:r>
            <a:r>
              <a:rPr lang="cs-CZ" altLang="cs-CZ" sz="2400" dirty="0">
                <a:solidFill>
                  <a:schemeClr val="accent6"/>
                </a:solidFill>
                <a:latin typeface="+mn-lt"/>
              </a:rPr>
              <a:t>v PAR oblasti</a:t>
            </a:r>
            <a:endParaRPr lang="en-US" altLang="cs-CZ" sz="24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2392363" y="4486425"/>
            <a:ext cx="68680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400" dirty="0" smtClean="0">
                <a:solidFill>
                  <a:srgbClr val="6699FF"/>
                </a:solidFill>
                <a:latin typeface="+mn-lt"/>
              </a:rPr>
              <a:t>2</a:t>
            </a:r>
            <a:r>
              <a:rPr lang="en-US" altLang="cs-CZ" sz="2400" dirty="0">
                <a:solidFill>
                  <a:srgbClr val="6699FF"/>
                </a:solidFill>
                <a:latin typeface="+mn-lt"/>
              </a:rPr>
              <a:t>. Y-Y gen</a:t>
            </a:r>
            <a:r>
              <a:rPr lang="cs-CZ" altLang="cs-CZ" sz="2400" dirty="0" err="1">
                <a:solidFill>
                  <a:srgbClr val="6699FF"/>
                </a:solidFill>
                <a:latin typeface="+mn-lt"/>
              </a:rPr>
              <a:t>ová</a:t>
            </a:r>
            <a:r>
              <a:rPr lang="cs-CZ" altLang="cs-CZ" sz="2400" dirty="0">
                <a:solidFill>
                  <a:srgbClr val="6699FF"/>
                </a:solidFill>
                <a:latin typeface="+mn-lt"/>
              </a:rPr>
              <a:t> konverze v </a:t>
            </a:r>
            <a:r>
              <a:rPr lang="cs-CZ" altLang="cs-CZ" sz="2400" dirty="0" smtClean="0">
                <a:solidFill>
                  <a:srgbClr val="6699FF"/>
                </a:solidFill>
                <a:latin typeface="+mn-lt"/>
              </a:rPr>
              <a:t>palindromech (</a:t>
            </a:r>
            <a:r>
              <a:rPr lang="cs-CZ" altLang="cs-CZ" sz="2400" dirty="0" err="1" smtClean="0">
                <a:solidFill>
                  <a:srgbClr val="6699FF"/>
                </a:solidFill>
                <a:latin typeface="+mn-lt"/>
              </a:rPr>
              <a:t>amplikonech</a:t>
            </a:r>
            <a:r>
              <a:rPr lang="cs-CZ" altLang="cs-CZ" sz="2400" dirty="0" smtClean="0">
                <a:solidFill>
                  <a:srgbClr val="6699FF"/>
                </a:solidFill>
                <a:latin typeface="+mn-lt"/>
              </a:rPr>
              <a:t>)</a:t>
            </a:r>
            <a:endParaRPr lang="en-US" altLang="cs-CZ" sz="2400" dirty="0">
              <a:solidFill>
                <a:srgbClr val="6699FF"/>
              </a:solidFill>
              <a:latin typeface="+mn-lt"/>
            </a:endParaRPr>
          </a:p>
        </p:txBody>
      </p:sp>
      <p:sp>
        <p:nvSpPr>
          <p:cNvPr id="50181" name="Rectangle 7"/>
          <p:cNvSpPr>
            <a:spLocks noChangeArrowheads="1"/>
          </p:cNvSpPr>
          <p:nvPr/>
        </p:nvSpPr>
        <p:spPr bwMode="auto">
          <a:xfrm>
            <a:off x="2219427" y="2932114"/>
            <a:ext cx="41254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800">
                <a:solidFill>
                  <a:srgbClr val="FFFFFF"/>
                </a:solidFill>
                <a:latin typeface="Helvetica" panose="020B0604020202020204" pitchFamily="34" charset="0"/>
              </a:rPr>
              <a:t>Yp</a:t>
            </a:r>
          </a:p>
        </p:txBody>
      </p:sp>
      <p:grpSp>
        <p:nvGrpSpPr>
          <p:cNvPr id="50185" name="Group 23"/>
          <p:cNvGrpSpPr>
            <a:grpSpLocks/>
          </p:cNvGrpSpPr>
          <p:nvPr/>
        </p:nvGrpSpPr>
        <p:grpSpPr bwMode="auto">
          <a:xfrm>
            <a:off x="3233738" y="2673350"/>
            <a:ext cx="6380162" cy="173038"/>
            <a:chOff x="1100" y="1400"/>
            <a:chExt cx="4905" cy="166"/>
          </a:xfrm>
        </p:grpSpPr>
        <p:sp>
          <p:nvSpPr>
            <p:cNvPr id="50193" name="Line 24"/>
            <p:cNvSpPr>
              <a:spLocks noChangeShapeType="1"/>
            </p:cNvSpPr>
            <p:nvPr/>
          </p:nvSpPr>
          <p:spPr bwMode="auto">
            <a:xfrm>
              <a:off x="1100" y="1400"/>
              <a:ext cx="4898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0194" name="Line 25"/>
            <p:cNvSpPr>
              <a:spLocks noChangeShapeType="1"/>
            </p:cNvSpPr>
            <p:nvPr/>
          </p:nvSpPr>
          <p:spPr bwMode="auto">
            <a:xfrm>
              <a:off x="1100" y="1401"/>
              <a:ext cx="0" cy="165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0195" name="Line 26"/>
            <p:cNvSpPr>
              <a:spLocks noChangeShapeType="1"/>
            </p:cNvSpPr>
            <p:nvPr/>
          </p:nvSpPr>
          <p:spPr bwMode="auto">
            <a:xfrm>
              <a:off x="6005" y="1401"/>
              <a:ext cx="0" cy="165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0187" name="Rectangle 28"/>
          <p:cNvSpPr>
            <a:spLocks noChangeArrowheads="1"/>
          </p:cNvSpPr>
          <p:nvPr/>
        </p:nvSpPr>
        <p:spPr bwMode="auto">
          <a:xfrm>
            <a:off x="2659064" y="2900364"/>
            <a:ext cx="7005637" cy="36353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2" name="Obrázek 31"/>
          <p:cNvPicPr>
            <a:picLocks noChangeAspect="1"/>
          </p:cNvPicPr>
          <p:nvPr/>
        </p:nvPicPr>
        <p:blipFill rotWithShape="1">
          <a:blip r:embed="rId2"/>
          <a:srcRect l="40657" t="16787" b="60087"/>
          <a:stretch/>
        </p:blipFill>
        <p:spPr>
          <a:xfrm>
            <a:off x="1511095" y="1414518"/>
            <a:ext cx="7967909" cy="232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8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905435" y="373063"/>
            <a:ext cx="1038113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600" b="1" dirty="0" smtClean="0">
                <a:solidFill>
                  <a:srgbClr val="FF0000"/>
                </a:solidFill>
                <a:latin typeface="+mn-lt"/>
              </a:rPr>
              <a:t>Asexuální degenerace (</a:t>
            </a:r>
            <a:r>
              <a:rPr lang="cs-CZ" sz="3600" b="1" dirty="0" err="1" smtClean="0">
                <a:solidFill>
                  <a:srgbClr val="FF0000"/>
                </a:solidFill>
                <a:latin typeface="+mn-lt"/>
              </a:rPr>
              <a:t>Asexual</a:t>
            </a:r>
            <a:r>
              <a:rPr lang="cs-CZ" sz="36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3600" b="1" dirty="0" err="1" smtClean="0">
                <a:solidFill>
                  <a:srgbClr val="FF0000"/>
                </a:solidFill>
                <a:latin typeface="+mn-lt"/>
              </a:rPr>
              <a:t>decay</a:t>
            </a:r>
            <a:r>
              <a:rPr lang="cs-CZ" sz="3600" b="1" dirty="0" smtClean="0">
                <a:solidFill>
                  <a:srgbClr val="FF0000"/>
                </a:solidFill>
                <a:latin typeface="+mn-lt"/>
              </a:rPr>
              <a:t>) Y chromosomu</a:t>
            </a:r>
            <a:endParaRPr lang="cs-CZ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73263"/>
            <a:ext cx="31242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8" name="Text Box 8"/>
          <p:cNvSpPr txBox="1">
            <a:spLocks noChangeArrowheads="1"/>
          </p:cNvSpPr>
          <p:nvPr/>
        </p:nvSpPr>
        <p:spPr bwMode="auto">
          <a:xfrm>
            <a:off x="2362200" y="3573464"/>
            <a:ext cx="86995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rgbClr val="333300"/>
                </a:solidFill>
                <a:latin typeface="Times New Roman" panose="02020603050405020304" pitchFamily="18" charset="0"/>
              </a:rPr>
              <a:t>___</a:t>
            </a:r>
            <a:endParaRPr lang="cs-CZ" altLang="cs-CZ" sz="3600" b="1">
              <a:solidFill>
                <a:srgbClr val="00CC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52229" name="Text Box 9"/>
          <p:cNvSpPr txBox="1">
            <a:spLocks noChangeArrowheads="1"/>
          </p:cNvSpPr>
          <p:nvPr/>
        </p:nvSpPr>
        <p:spPr bwMode="auto">
          <a:xfrm>
            <a:off x="3429000" y="3816351"/>
            <a:ext cx="1111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err="1">
                <a:latin typeface="+mn-lt"/>
              </a:rPr>
              <a:t>Genes</a:t>
            </a:r>
            <a:endParaRPr lang="cs-CZ" altLang="cs-CZ" sz="2400" dirty="0">
              <a:latin typeface="+mn-lt"/>
            </a:endParaRPr>
          </a:p>
        </p:txBody>
      </p: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6477000" y="4030663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>
                <a:solidFill>
                  <a:srgbClr val="33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Y                   Y</a:t>
            </a:r>
          </a:p>
        </p:txBody>
      </p:sp>
    </p:spTree>
    <p:extLst>
      <p:ext uri="{BB962C8B-B14F-4D97-AF65-F5344CB8AC3E}">
        <p14:creationId xmlns:p14="http://schemas.microsoft.com/office/powerpoint/2010/main" val="63973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/>
          <p:cNvPicPr>
            <a:picLocks noChangeAspect="1" noChangeArrowheads="1"/>
          </p:cNvPicPr>
          <p:nvPr/>
        </p:nvPicPr>
        <p:blipFill>
          <a:blip r:embed="rId2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9" y="1716088"/>
            <a:ext cx="3990975" cy="227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4955242" y="259050"/>
            <a:ext cx="41954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3600" b="1" dirty="0" smtClean="0">
                <a:solidFill>
                  <a:srgbClr val="FF0000"/>
                </a:solidFill>
              </a:rPr>
              <a:t>Stálá selekce</a:t>
            </a:r>
            <a:endParaRPr lang="cs-CZ" sz="3600" b="1" dirty="0">
              <a:solidFill>
                <a:srgbClr val="FF0000"/>
              </a:solidFill>
            </a:endParaRPr>
          </a:p>
        </p:txBody>
      </p:sp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2114550" y="3983833"/>
            <a:ext cx="39052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err="1">
                <a:latin typeface="Times New Roman" panose="02020603050405020304" pitchFamily="18" charset="0"/>
              </a:rPr>
              <a:t>Genes</a:t>
            </a:r>
            <a:r>
              <a:rPr lang="cs-CZ" altLang="cs-CZ" sz="2800" b="1" dirty="0">
                <a:latin typeface="Times New Roman" panose="02020603050405020304" pitchFamily="18" charset="0"/>
              </a:rPr>
              <a:t> </a:t>
            </a:r>
            <a:r>
              <a:rPr lang="cs-CZ" altLang="cs-CZ" sz="2800" b="1" dirty="0" err="1">
                <a:latin typeface="Times New Roman" panose="02020603050405020304" pitchFamily="18" charset="0"/>
              </a:rPr>
              <a:t>benefical</a:t>
            </a:r>
            <a:r>
              <a:rPr lang="cs-CZ" altLang="cs-CZ" sz="2800" b="1" dirty="0">
                <a:latin typeface="Times New Roman" panose="02020603050405020304" pitchFamily="18" charset="0"/>
              </a:rPr>
              <a:t> to </a:t>
            </a:r>
            <a:r>
              <a:rPr lang="cs-CZ" altLang="cs-CZ" sz="2800" b="1" dirty="0" err="1">
                <a:latin typeface="Times New Roman" panose="02020603050405020304" pitchFamily="18" charset="0"/>
              </a:rPr>
              <a:t>males</a:t>
            </a:r>
            <a:endParaRPr lang="cs-CZ" altLang="cs-CZ" sz="2400" dirty="0">
              <a:latin typeface="Times New Roman" panose="02020603050405020304" pitchFamily="18" charset="0"/>
            </a:endParaRPr>
          </a:p>
        </p:txBody>
      </p:sp>
      <p:sp>
        <p:nvSpPr>
          <p:cNvPr id="53253" name="Text Box 7"/>
          <p:cNvSpPr txBox="1">
            <a:spLocks noChangeArrowheads="1"/>
          </p:cNvSpPr>
          <p:nvPr/>
        </p:nvSpPr>
        <p:spPr bwMode="auto">
          <a:xfrm>
            <a:off x="1133662" y="3656761"/>
            <a:ext cx="86995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00CCFF"/>
                </a:solidFill>
                <a:latin typeface="Times New Roman" panose="02020603050405020304" pitchFamily="18" charset="0"/>
              </a:rPr>
              <a:t>___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Times New Roman" panose="02020603050405020304" pitchFamily="18" charset="0"/>
            </a:endParaRP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5699126" y="1681163"/>
            <a:ext cx="2911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>
                <a:solidFill>
                  <a:srgbClr val="33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                             Y </a:t>
            </a:r>
          </a:p>
        </p:txBody>
      </p:sp>
    </p:spTree>
    <p:extLst>
      <p:ext uri="{BB962C8B-B14F-4D97-AF65-F5344CB8AC3E}">
        <p14:creationId xmlns:p14="http://schemas.microsoft.com/office/powerpoint/2010/main" val="1054309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76401"/>
            <a:ext cx="3702050" cy="284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4432300" y="5638801"/>
            <a:ext cx="337881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+mn-lt"/>
              </a:rPr>
              <a:t>Genes</a:t>
            </a:r>
            <a:r>
              <a:rPr lang="cs-CZ" altLang="cs-CZ" sz="2400" b="1" dirty="0">
                <a:latin typeface="+mn-lt"/>
              </a:rPr>
              <a:t> </a:t>
            </a:r>
            <a:r>
              <a:rPr lang="cs-CZ" altLang="cs-CZ" sz="2400" b="1" dirty="0" err="1">
                <a:latin typeface="+mn-lt"/>
              </a:rPr>
              <a:t>benefical</a:t>
            </a:r>
            <a:r>
              <a:rPr lang="cs-CZ" altLang="cs-CZ" sz="2400" b="1" dirty="0">
                <a:latin typeface="+mn-lt"/>
              </a:rPr>
              <a:t> to </a:t>
            </a:r>
            <a:r>
              <a:rPr lang="cs-CZ" altLang="cs-CZ" sz="2400" b="1" dirty="0" err="1">
                <a:latin typeface="+mn-lt"/>
              </a:rPr>
              <a:t>males</a:t>
            </a:r>
            <a:endParaRPr lang="cs-CZ" altLang="cs-CZ" sz="2400" dirty="0">
              <a:latin typeface="+mn-lt"/>
            </a:endParaRPr>
          </a:p>
        </p:txBody>
      </p:sp>
      <p:sp>
        <p:nvSpPr>
          <p:cNvPr id="54276" name="Text Box 8"/>
          <p:cNvSpPr txBox="1">
            <a:spLocks noChangeArrowheads="1"/>
          </p:cNvSpPr>
          <p:nvPr/>
        </p:nvSpPr>
        <p:spPr bwMode="auto">
          <a:xfrm>
            <a:off x="3352800" y="5334001"/>
            <a:ext cx="86995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rgbClr val="00CCFF"/>
                </a:solidFill>
                <a:latin typeface="Times New Roman" panose="02020603050405020304" pitchFamily="18" charset="0"/>
              </a:rPr>
              <a:t>___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3413125" y="382588"/>
            <a:ext cx="53811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600" b="1" dirty="0" err="1" smtClean="0">
                <a:solidFill>
                  <a:srgbClr val="FF0000"/>
                </a:solidFill>
              </a:rPr>
              <a:t>Hemizygotní</a:t>
            </a:r>
            <a:r>
              <a:rPr lang="cs-CZ" sz="3600" b="1" dirty="0" smtClean="0">
                <a:solidFill>
                  <a:srgbClr val="FF0000"/>
                </a:solidFill>
              </a:rPr>
              <a:t> expozice genů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54278" name="Text Box 10"/>
          <p:cNvSpPr txBox="1">
            <a:spLocks noChangeArrowheads="1"/>
          </p:cNvSpPr>
          <p:nvPr/>
        </p:nvSpPr>
        <p:spPr bwMode="auto">
          <a:xfrm>
            <a:off x="4059238" y="1844675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X</a:t>
            </a:r>
          </a:p>
        </p:txBody>
      </p:sp>
      <p:sp>
        <p:nvSpPr>
          <p:cNvPr id="54279" name="Text Box 11"/>
          <p:cNvSpPr txBox="1">
            <a:spLocks noChangeArrowheads="1"/>
          </p:cNvSpPr>
          <p:nvPr/>
        </p:nvSpPr>
        <p:spPr bwMode="auto">
          <a:xfrm>
            <a:off x="6213475" y="1819275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5641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 preferRelativeResize="0"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1098550"/>
            <a:ext cx="5457825" cy="276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3057712" y="89396"/>
            <a:ext cx="558864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4400" b="1" dirty="0" smtClean="0">
                <a:solidFill>
                  <a:srgbClr val="FF0000"/>
                </a:solidFill>
              </a:rPr>
              <a:t>Pohlavní antagonismus</a:t>
            </a:r>
            <a:endParaRPr lang="cs-CZ" sz="4400" dirty="0">
              <a:solidFill>
                <a:srgbClr val="FF0000"/>
              </a:solidFill>
            </a:endParaRP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2749738" y="4670426"/>
            <a:ext cx="778827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/>
              <a:t>  </a:t>
            </a:r>
            <a:r>
              <a:rPr lang="cs-CZ" sz="2400" b="1" dirty="0" err="1"/>
              <a:t>Genes</a:t>
            </a:r>
            <a:r>
              <a:rPr lang="cs-CZ" sz="2400" b="1" dirty="0"/>
              <a:t> </a:t>
            </a:r>
            <a:r>
              <a:rPr lang="cs-CZ" sz="2400" b="1" dirty="0" err="1"/>
              <a:t>benefical</a:t>
            </a:r>
            <a:r>
              <a:rPr lang="cs-CZ" sz="2400" b="1" dirty="0"/>
              <a:t> to </a:t>
            </a:r>
            <a:r>
              <a:rPr lang="cs-CZ" sz="2400" b="1" dirty="0" err="1"/>
              <a:t>females</a:t>
            </a:r>
            <a:r>
              <a:rPr lang="cs-CZ" sz="2400" b="1" dirty="0"/>
              <a:t> but </a:t>
            </a:r>
            <a:r>
              <a:rPr lang="cs-CZ" sz="2400" b="1" dirty="0" err="1"/>
              <a:t>harmful</a:t>
            </a:r>
            <a:r>
              <a:rPr lang="cs-CZ" sz="2400" b="1" dirty="0"/>
              <a:t> to </a:t>
            </a:r>
            <a:r>
              <a:rPr lang="cs-CZ" sz="2400" b="1" dirty="0" err="1"/>
              <a:t>males</a:t>
            </a:r>
            <a:endParaRPr lang="cs-CZ" sz="2400" b="1" i="1" dirty="0"/>
          </a:p>
          <a:p>
            <a:pPr>
              <a:defRPr/>
            </a:pPr>
            <a:endParaRPr lang="cs-CZ" sz="2400" b="1" dirty="0"/>
          </a:p>
          <a:p>
            <a:pPr>
              <a:defRPr/>
            </a:pPr>
            <a:r>
              <a:rPr lang="cs-CZ" sz="2400" b="1" dirty="0"/>
              <a:t>  </a:t>
            </a:r>
          </a:p>
          <a:p>
            <a:pPr>
              <a:defRPr/>
            </a:pPr>
            <a:r>
              <a:rPr lang="cs-CZ" sz="2400" b="1" dirty="0"/>
              <a:t>  </a:t>
            </a:r>
            <a:r>
              <a:rPr lang="cs-CZ" sz="2400" b="1" dirty="0" err="1"/>
              <a:t>Genes</a:t>
            </a:r>
            <a:r>
              <a:rPr lang="cs-CZ" sz="2400" b="1" dirty="0"/>
              <a:t> </a:t>
            </a:r>
            <a:r>
              <a:rPr lang="cs-CZ" sz="2400" b="1" dirty="0" err="1"/>
              <a:t>benefical</a:t>
            </a:r>
            <a:r>
              <a:rPr lang="cs-CZ" sz="2400" b="1" dirty="0"/>
              <a:t> to </a:t>
            </a:r>
            <a:r>
              <a:rPr lang="cs-CZ" sz="2400" b="1" dirty="0" err="1"/>
              <a:t>males</a:t>
            </a:r>
            <a:r>
              <a:rPr lang="cs-CZ" sz="2400" b="1" dirty="0"/>
              <a:t> but </a:t>
            </a:r>
            <a:r>
              <a:rPr lang="cs-CZ" sz="2400" b="1" dirty="0" err="1"/>
              <a:t>harmful</a:t>
            </a:r>
            <a:r>
              <a:rPr lang="cs-CZ" sz="2400" b="1" dirty="0"/>
              <a:t> to </a:t>
            </a:r>
            <a:r>
              <a:rPr lang="cs-CZ" sz="2400" b="1" dirty="0" err="1"/>
              <a:t>females</a:t>
            </a:r>
            <a:endParaRPr lang="cs-CZ" sz="2400" b="1" dirty="0"/>
          </a:p>
          <a:p>
            <a:pPr>
              <a:defRPr/>
            </a:pPr>
            <a:endParaRPr lang="cs-CZ" sz="24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5301" name="Text Box 7"/>
          <p:cNvSpPr txBox="1">
            <a:spLocks noChangeArrowheads="1"/>
          </p:cNvSpPr>
          <p:nvPr/>
        </p:nvSpPr>
        <p:spPr bwMode="auto">
          <a:xfrm>
            <a:off x="2057400" y="5470526"/>
            <a:ext cx="86995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rgbClr val="00CCFF"/>
                </a:solidFill>
                <a:latin typeface="Times New Roman" panose="02020603050405020304" pitchFamily="18" charset="0"/>
              </a:rPr>
              <a:t>___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55302" name="Text Box 8"/>
          <p:cNvSpPr txBox="1">
            <a:spLocks noChangeArrowheads="1"/>
          </p:cNvSpPr>
          <p:nvPr/>
        </p:nvSpPr>
        <p:spPr bwMode="auto">
          <a:xfrm>
            <a:off x="2057400" y="4343401"/>
            <a:ext cx="86995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rgbClr val="FF0000"/>
                </a:solidFill>
                <a:latin typeface="Times New Roman" panose="02020603050405020304" pitchFamily="18" charset="0"/>
              </a:rPr>
              <a:t>___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55303" name="Text Box 9"/>
          <p:cNvSpPr txBox="1">
            <a:spLocks noChangeArrowheads="1"/>
          </p:cNvSpPr>
          <p:nvPr/>
        </p:nvSpPr>
        <p:spPr bwMode="auto">
          <a:xfrm>
            <a:off x="2514601" y="3733800"/>
            <a:ext cx="5699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333300"/>
                </a:solidFill>
                <a:latin typeface="Times New Roman" panose="02020603050405020304" pitchFamily="18" charset="0"/>
              </a:rPr>
              <a:t>    X                Y                      X                Y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604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5373688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normAutofit/>
          </a:bodyPr>
          <a:lstStyle/>
          <a:p>
            <a:pPr eaLnBrk="1" hangingPunct="1"/>
            <a:r>
              <a:rPr lang="cs-CZ" altLang="cs-CZ" sz="2400" dirty="0" err="1">
                <a:latin typeface="+mn-lt"/>
              </a:rPr>
              <a:t>The</a:t>
            </a:r>
            <a:r>
              <a:rPr lang="cs-CZ" altLang="cs-CZ" sz="2400" dirty="0">
                <a:latin typeface="+mn-lt"/>
              </a:rPr>
              <a:t> presence </a:t>
            </a:r>
            <a:r>
              <a:rPr lang="cs-CZ" altLang="cs-CZ" sz="2400" dirty="0" err="1">
                <a:latin typeface="+mn-lt"/>
              </a:rPr>
              <a:t>of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genes</a:t>
            </a:r>
            <a:r>
              <a:rPr lang="cs-CZ" altLang="cs-CZ" sz="2400" dirty="0">
                <a:latin typeface="+mn-lt"/>
              </a:rPr>
              <a:t> on </a:t>
            </a:r>
            <a:r>
              <a:rPr lang="cs-CZ" altLang="cs-CZ" sz="2400" dirty="0" err="1">
                <a:latin typeface="+mn-lt"/>
              </a:rPr>
              <a:t>the</a:t>
            </a:r>
            <a:r>
              <a:rPr lang="cs-CZ" altLang="cs-CZ" sz="2400" dirty="0">
                <a:latin typeface="+mn-lt"/>
              </a:rPr>
              <a:t> X chromosome </a:t>
            </a:r>
            <a:r>
              <a:rPr lang="cs-CZ" altLang="cs-CZ" sz="2400" dirty="0" err="1">
                <a:latin typeface="+mn-lt"/>
              </a:rPr>
              <a:t>that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get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expressed</a:t>
            </a:r>
            <a:r>
              <a:rPr lang="cs-CZ" altLang="cs-CZ" sz="2400" dirty="0">
                <a:latin typeface="+mn-lt"/>
              </a:rPr>
              <a:t> in </a:t>
            </a:r>
            <a:r>
              <a:rPr lang="cs-CZ" altLang="cs-CZ" sz="2400" dirty="0" err="1">
                <a:latin typeface="+mn-lt"/>
              </a:rPr>
              <a:t>the</a:t>
            </a:r>
            <a:r>
              <a:rPr lang="cs-CZ" altLang="cs-CZ" sz="2400" dirty="0">
                <a:latin typeface="+mn-lt"/>
              </a:rPr>
              <a:t> brain </a:t>
            </a:r>
            <a:r>
              <a:rPr lang="cs-CZ" altLang="cs-CZ" sz="2400" dirty="0" err="1">
                <a:latin typeface="+mn-lt"/>
              </a:rPr>
              <a:t>may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allow</a:t>
            </a:r>
            <a:r>
              <a:rPr lang="cs-CZ" altLang="cs-CZ" sz="2400" dirty="0">
                <a:latin typeface="+mn-lt"/>
              </a:rPr>
              <a:t> more rapid </a:t>
            </a:r>
            <a:r>
              <a:rPr lang="cs-CZ" altLang="cs-CZ" sz="2400" dirty="0" err="1">
                <a:latin typeface="+mn-lt"/>
              </a:rPr>
              <a:t>selection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for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favorable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genetic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variations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which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enhance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cognitive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function</a:t>
            </a:r>
            <a:endParaRPr lang="cs-CZ" altLang="cs-CZ" sz="2400" dirty="0">
              <a:latin typeface="+mn-lt"/>
            </a:endParaRPr>
          </a:p>
        </p:txBody>
      </p:sp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1484281" y="-105111"/>
            <a:ext cx="987065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 dirty="0" smtClean="0">
                <a:solidFill>
                  <a:srgbClr val="FF0000"/>
                </a:solidFill>
                <a:latin typeface="+mn-lt"/>
              </a:rPr>
              <a:t>Akumulace „mozkově-specifických“ genů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 dirty="0" smtClean="0">
                <a:solidFill>
                  <a:srgbClr val="FF0000"/>
                </a:solidFill>
                <a:latin typeface="+mn-lt"/>
              </a:rPr>
              <a:t>Na X chromosomu</a:t>
            </a:r>
            <a:endParaRPr lang="cs-CZ" altLang="cs-CZ" sz="44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56324" name="Object 10"/>
          <p:cNvGraphicFramePr>
            <a:graphicFrameLocks noGrp="1" noChangeAspect="1"/>
          </p:cNvGraphicFramePr>
          <p:nvPr>
            <p:ph idx="1"/>
          </p:nvPr>
        </p:nvGraphicFramePr>
        <p:xfrm>
          <a:off x="4583114" y="1341439"/>
          <a:ext cx="3254375" cy="388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Fotografie" r:id="rId3" imgW="4761905" imgH="5687219" progId="MSPhotoEd.3">
                  <p:embed/>
                </p:oleObj>
              </mc:Choice>
              <mc:Fallback>
                <p:oleObj name="Fotografie" r:id="rId3" imgW="4761905" imgH="5687219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114" y="1341439"/>
                        <a:ext cx="3254375" cy="3887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597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normAutofit/>
          </a:bodyPr>
          <a:lstStyle/>
          <a:p>
            <a:pPr eaLnBrk="1" hangingPunct="1"/>
            <a:r>
              <a:rPr lang="cs-CZ" altLang="cs-CZ" b="1" dirty="0" err="1">
                <a:solidFill>
                  <a:srgbClr val="FF0000"/>
                </a:solidFill>
                <a:latin typeface="+mn-lt"/>
              </a:rPr>
              <a:t>Consequences</a:t>
            </a:r>
            <a:r>
              <a:rPr lang="cs-CZ" altLang="cs-CZ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  <a:latin typeface="+mn-lt"/>
              </a:rPr>
              <a:t>for</a:t>
            </a:r>
            <a:r>
              <a:rPr lang="cs-CZ" altLang="cs-CZ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  <a:latin typeface="+mn-lt"/>
              </a:rPr>
              <a:t>father</a:t>
            </a:r>
            <a:r>
              <a:rPr lang="cs-CZ" altLang="cs-CZ" b="1" dirty="0">
                <a:solidFill>
                  <a:srgbClr val="FF0000"/>
                </a:solidFill>
                <a:latin typeface="+mn-lt"/>
              </a:rPr>
              <a:t>-son </a:t>
            </a:r>
            <a:r>
              <a:rPr lang="cs-CZ" altLang="cs-CZ" b="1" dirty="0" err="1">
                <a:solidFill>
                  <a:srgbClr val="FF0000"/>
                </a:solidFill>
                <a:latin typeface="+mn-lt"/>
              </a:rPr>
              <a:t>relation</a:t>
            </a:r>
            <a:endParaRPr lang="cs-CZ" altLang="cs-CZ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1" y="1600201"/>
            <a:ext cx="7427913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sz="2400"/>
              <a:t>Inteligence of male offsprings is not influenced by genotype of a father</a:t>
            </a:r>
          </a:p>
          <a:p>
            <a:pPr eaLnBrk="1" hangingPunct="1"/>
            <a:endParaRPr lang="cs-CZ" altLang="cs-CZ" sz="2400"/>
          </a:p>
          <a:p>
            <a:pPr eaLnBrk="1" hangingPunct="1"/>
            <a:endParaRPr lang="cs-CZ" altLang="cs-CZ" sz="2400"/>
          </a:p>
          <a:p>
            <a:pPr eaLnBrk="1" hangingPunct="1"/>
            <a:endParaRPr lang="cs-CZ" altLang="cs-CZ" sz="2400"/>
          </a:p>
          <a:p>
            <a:pPr eaLnBrk="1" hangingPunct="1"/>
            <a:endParaRPr lang="cs-CZ" altLang="cs-CZ" sz="2400"/>
          </a:p>
          <a:p>
            <a:pPr eaLnBrk="1" hangingPunct="1"/>
            <a:endParaRPr lang="cs-CZ" altLang="cs-CZ" sz="2400"/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In case of exception remember:</a:t>
            </a:r>
          </a:p>
          <a:p>
            <a:pPr eaLnBrk="1" hangingPunct="1">
              <a:buFontTx/>
              <a:buNone/>
            </a:pPr>
            <a:r>
              <a:rPr lang="cs-CZ" altLang="cs-CZ" sz="2400">
                <a:solidFill>
                  <a:schemeClr val="tx2"/>
                </a:solidFill>
              </a:rPr>
              <a:t> </a:t>
            </a:r>
            <a:r>
              <a:rPr lang="cs-CZ" altLang="cs-CZ" sz="2400" b="1">
                <a:solidFill>
                  <a:schemeClr val="tx2"/>
                </a:solidFill>
              </a:rPr>
              <a:t>"Mother’s baby. Father’s maybe."</a:t>
            </a:r>
          </a:p>
          <a:p>
            <a:pPr eaLnBrk="1" hangingPunct="1"/>
            <a:endParaRPr lang="cs-CZ" altLang="cs-CZ" sz="2400">
              <a:solidFill>
                <a:schemeClr val="tx2"/>
              </a:solidFill>
            </a:endParaRPr>
          </a:p>
        </p:txBody>
      </p:sp>
      <p:graphicFrame>
        <p:nvGraphicFramePr>
          <p:cNvPr id="57348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527800" y="2855913"/>
          <a:ext cx="1500188" cy="172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Fotografie" r:id="rId3" imgW="1771429" imgH="2580952" progId="MSPhotoEd.3">
                  <p:embed/>
                </p:oleObj>
              </mc:Choice>
              <mc:Fallback>
                <p:oleObj name="Fotografie" r:id="rId3" imgW="1771429" imgH="2580952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3948"/>
                      <a:stretch>
                        <a:fillRect/>
                      </a:stretch>
                    </p:blipFill>
                    <p:spPr bwMode="auto">
                      <a:xfrm>
                        <a:off x="6527800" y="2855913"/>
                        <a:ext cx="1500188" cy="1725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9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719513" y="2898775"/>
          <a:ext cx="1441450" cy="168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Fotografie" r:id="rId5" imgW="3524742" imgH="4114286" progId="MSPhotoEd.3">
                  <p:embed/>
                </p:oleObj>
              </mc:Choice>
              <mc:Fallback>
                <p:oleObj name="Fotografie" r:id="rId5" imgW="3524742" imgH="4114286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9513" y="2898775"/>
                        <a:ext cx="1441450" cy="168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0" name="Line 8"/>
          <p:cNvSpPr>
            <a:spLocks noChangeShapeType="1"/>
          </p:cNvSpPr>
          <p:nvPr/>
        </p:nvSpPr>
        <p:spPr bwMode="auto">
          <a:xfrm>
            <a:off x="5448300" y="3860800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288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/>
            <a:r>
              <a:rPr lang="cs-CZ" altLang="cs-CZ" sz="4000"/>
              <a:t>Human X chromosome and cancer genes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08213" y="5157788"/>
            <a:ext cx="7416800" cy="14398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/>
              <a:t>Human X chromosome is almost depleted of cancer genes due to selection</a:t>
            </a:r>
          </a:p>
        </p:txBody>
      </p:sp>
      <p:graphicFrame>
        <p:nvGraphicFramePr>
          <p:cNvPr id="5837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727576" y="2060576"/>
          <a:ext cx="2371725" cy="237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Fotografie" r:id="rId3" imgW="4114286" imgH="4114286" progId="MSPhotoEd.3">
                  <p:embed/>
                </p:oleObj>
              </mc:Choice>
              <mc:Fallback>
                <p:oleObj name="Fotografie" r:id="rId3" imgW="4114286" imgH="4114286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576" y="2060576"/>
                        <a:ext cx="2371725" cy="237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02790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5"/>
          <p:cNvSpPr txBox="1">
            <a:spLocks noChangeArrowheads="1"/>
          </p:cNvSpPr>
          <p:nvPr/>
        </p:nvSpPr>
        <p:spPr bwMode="auto">
          <a:xfrm>
            <a:off x="484093" y="211635"/>
            <a:ext cx="1123501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dirty="0">
                <a:solidFill>
                  <a:srgbClr val="FF0000"/>
                </a:solidFill>
                <a:latin typeface="+mn-lt"/>
              </a:rPr>
              <a:t>Budoucnost lidských </a:t>
            </a:r>
            <a:r>
              <a:rPr lang="cs-CZ" altLang="cs-CZ" sz="4400" b="1" dirty="0" smtClean="0">
                <a:solidFill>
                  <a:srgbClr val="FF0000"/>
                </a:solidFill>
                <a:latin typeface="+mn-lt"/>
              </a:rPr>
              <a:t>pohlavních </a:t>
            </a:r>
            <a:r>
              <a:rPr lang="cs-CZ" altLang="cs-CZ" sz="4400" b="1" dirty="0">
                <a:solidFill>
                  <a:srgbClr val="FF0000"/>
                </a:solidFill>
                <a:latin typeface="+mn-lt"/>
              </a:rPr>
              <a:t>chromozomů</a:t>
            </a:r>
            <a:endParaRPr lang="en-US" altLang="cs-CZ" sz="4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1800226" y="2759503"/>
            <a:ext cx="54977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Geny  z chromozomu Y postupně mizí díky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degenerativním procesům </a:t>
            </a:r>
            <a:endParaRPr lang="en-US" altLang="cs-CZ" sz="2400" dirty="0">
              <a:latin typeface="+mn-lt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1800226" y="4169203"/>
            <a:ext cx="814062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Původně bylo</a:t>
            </a:r>
            <a:r>
              <a:rPr lang="en-US" altLang="cs-CZ" sz="2400" dirty="0">
                <a:latin typeface="+mn-lt"/>
              </a:rPr>
              <a:t> </a:t>
            </a:r>
            <a:r>
              <a:rPr lang="cs-CZ" altLang="cs-CZ" sz="2400" dirty="0">
                <a:latin typeface="+mn-lt"/>
              </a:rPr>
              <a:t>na Y chromozomu </a:t>
            </a:r>
            <a:r>
              <a:rPr lang="en-US" altLang="cs-CZ" sz="2400" dirty="0">
                <a:latin typeface="+mn-lt"/>
              </a:rPr>
              <a:t>1500 gen</a:t>
            </a:r>
            <a:r>
              <a:rPr lang="cs-CZ" altLang="cs-CZ" sz="2400" dirty="0">
                <a:latin typeface="+mn-lt"/>
              </a:rPr>
              <a:t>ů, ale během evoluce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dlouhé cca. 300 milionů let zbylo posledních několik desítek  </a:t>
            </a:r>
            <a:endParaRPr lang="en-US" altLang="cs-CZ" sz="2400" dirty="0">
              <a:latin typeface="+mn-lt"/>
            </a:endParaRP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1800225" y="5426503"/>
            <a:ext cx="71747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Pokud budou pokračovat degenerativní procesy stejnou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+mn-lt"/>
              </a:rPr>
              <a:t>r</a:t>
            </a:r>
            <a:r>
              <a:rPr lang="cs-CZ" altLang="cs-CZ" sz="2400" dirty="0" err="1">
                <a:latin typeface="+mn-lt"/>
              </a:rPr>
              <a:t>ychlostí</a:t>
            </a:r>
            <a:r>
              <a:rPr lang="cs-CZ" altLang="cs-CZ" sz="2400" dirty="0">
                <a:latin typeface="+mn-lt"/>
              </a:rPr>
              <a:t>, lidský chromozom Y zmizí za 10 mil. let </a:t>
            </a:r>
            <a:endParaRPr lang="en-US" altLang="cs-CZ" sz="2400" dirty="0">
              <a:latin typeface="+mn-lt"/>
            </a:endParaRPr>
          </a:p>
        </p:txBody>
      </p:sp>
      <p:pic>
        <p:nvPicPr>
          <p:cNvPr id="44038" name="Picture 10" descr="sex_chromosome_real"/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8"/>
          <a:stretch/>
        </p:blipFill>
        <p:spPr>
          <a:xfrm>
            <a:off x="8065372" y="981542"/>
            <a:ext cx="2241799" cy="2761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0796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 autoUpdateAnimBg="0"/>
      <p:bldP spid="29704" grpId="0"/>
      <p:bldP spid="29705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46311" y="157165"/>
            <a:ext cx="10347511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noAutofit/>
          </a:bodyPr>
          <a:lstStyle/>
          <a:p>
            <a:pPr algn="ctr" eaLnBrk="1" hangingPunct="1"/>
            <a:r>
              <a:rPr lang="cs-CZ" altLang="cs-CZ" b="1" dirty="0" err="1">
                <a:solidFill>
                  <a:srgbClr val="FF0000"/>
                </a:solidFill>
                <a:latin typeface="+mn-lt"/>
              </a:rPr>
              <a:t>The</a:t>
            </a:r>
            <a:r>
              <a:rPr lang="cs-CZ" altLang="cs-CZ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  <a:latin typeface="+mn-lt"/>
              </a:rPr>
              <a:t>day</a:t>
            </a:r>
            <a:r>
              <a:rPr lang="cs-CZ" altLang="cs-CZ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  <a:latin typeface="+mn-lt"/>
              </a:rPr>
              <a:t>after</a:t>
            </a:r>
            <a:r>
              <a:rPr lang="cs-CZ" altLang="cs-CZ" b="1" dirty="0">
                <a:solidFill>
                  <a:srgbClr val="FF0000"/>
                </a:solidFill>
                <a:latin typeface="+mn-lt"/>
              </a:rPr>
              <a:t> Y chromosome </a:t>
            </a:r>
            <a:r>
              <a:rPr lang="cs-CZ" altLang="cs-CZ" b="1" dirty="0" err="1">
                <a:solidFill>
                  <a:srgbClr val="FF0000"/>
                </a:solidFill>
                <a:latin typeface="+mn-lt"/>
              </a:rPr>
              <a:t>disappears</a:t>
            </a:r>
            <a:endParaRPr lang="cs-CZ" altLang="cs-CZ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1919288" y="1645336"/>
            <a:ext cx="48397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800">
                <a:solidFill>
                  <a:schemeClr val="tx2"/>
                </a:solidFill>
              </a:rPr>
              <a:t>SRY has been lost in some rare rodents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800">
                <a:solidFill>
                  <a:schemeClr val="tx2"/>
                </a:solidFill>
              </a:rPr>
              <a:t>and replaced by a new sex determining gene</a:t>
            </a:r>
            <a:r>
              <a:rPr lang="en-GB" altLang="cs-CZ" sz="1800"/>
              <a:t> </a:t>
            </a:r>
          </a:p>
        </p:txBody>
      </p:sp>
      <p:sp>
        <p:nvSpPr>
          <p:cNvPr id="45060" name="Rectangle 6"/>
          <p:cNvSpPr>
            <a:spLocks noChangeArrowheads="1"/>
          </p:cNvSpPr>
          <p:nvPr/>
        </p:nvSpPr>
        <p:spPr bwMode="auto">
          <a:xfrm>
            <a:off x="2063750" y="5934760"/>
            <a:ext cx="8172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800">
                <a:solidFill>
                  <a:schemeClr val="tx2"/>
                </a:solidFill>
              </a:rPr>
              <a:t>So as the human Y runs out of options, new sex determining genes may evolve, leading to </a:t>
            </a:r>
            <a:r>
              <a:rPr lang="cs-CZ" altLang="cs-CZ" sz="1800">
                <a:solidFill>
                  <a:schemeClr val="tx2"/>
                </a:solidFill>
              </a:rPr>
              <a:t>evolution of </a:t>
            </a:r>
            <a:r>
              <a:rPr lang="en-GB" altLang="cs-CZ" sz="1800">
                <a:solidFill>
                  <a:schemeClr val="tx2"/>
                </a:solidFill>
              </a:rPr>
              <a:t>different hominid species.</a:t>
            </a:r>
            <a:r>
              <a:rPr lang="en-GB" altLang="cs-CZ" sz="1800"/>
              <a:t> </a:t>
            </a:r>
          </a:p>
        </p:txBody>
      </p:sp>
      <p:grpSp>
        <p:nvGrpSpPr>
          <p:cNvPr id="45061" name="Group 9"/>
          <p:cNvGrpSpPr>
            <a:grpSpLocks/>
          </p:cNvGrpSpPr>
          <p:nvPr/>
        </p:nvGrpSpPr>
        <p:grpSpPr bwMode="auto">
          <a:xfrm>
            <a:off x="4151313" y="2636838"/>
            <a:ext cx="5327650" cy="3046412"/>
            <a:chOff x="1655" y="1752"/>
            <a:chExt cx="3356" cy="1919"/>
          </a:xfrm>
        </p:grpSpPr>
        <p:pic>
          <p:nvPicPr>
            <p:cNvPr id="4506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1752"/>
              <a:ext cx="3356" cy="1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3" name="Rectangle 8"/>
            <p:cNvSpPr>
              <a:spLocks noChangeArrowheads="1"/>
            </p:cNvSpPr>
            <p:nvPr/>
          </p:nvSpPr>
          <p:spPr bwMode="auto">
            <a:xfrm>
              <a:off x="2495" y="1778"/>
              <a:ext cx="226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i="1">
                  <a:solidFill>
                    <a:srgbClr val="FF0000"/>
                  </a:solidFill>
                </a:rPr>
                <a:t>Ellobius lutescens – </a:t>
              </a:r>
              <a:r>
                <a:rPr lang="cs-CZ" altLang="cs-CZ" sz="1800" b="1">
                  <a:solidFill>
                    <a:srgbClr val="FF0000"/>
                  </a:solidFill>
                </a:rPr>
                <a:t>mole vole</a:t>
              </a:r>
              <a:r>
                <a:rPr lang="cs-CZ" altLang="cs-CZ" sz="1800">
                  <a:solidFill>
                    <a:srgbClr val="FF0000"/>
                  </a:solidFill>
                </a:rPr>
                <a:t> </a:t>
              </a:r>
              <a:br>
                <a:rPr lang="cs-CZ" altLang="cs-CZ" sz="1800">
                  <a:solidFill>
                    <a:srgbClr val="FF0000"/>
                  </a:solidFill>
                </a:rPr>
              </a:br>
              <a:endParaRPr lang="cs-CZ" altLang="cs-CZ" sz="18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47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0197" y="54402"/>
            <a:ext cx="1013314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Výměna genetické informace u živých organizmů</a:t>
            </a:r>
          </a:p>
          <a:p>
            <a:endParaRPr lang="cs-CZ" dirty="0"/>
          </a:p>
          <a:p>
            <a:r>
              <a:rPr lang="cs-CZ" b="1" dirty="0" err="1">
                <a:solidFill>
                  <a:srgbClr val="FF0000"/>
                </a:solidFill>
              </a:rPr>
              <a:t>Eukaryota</a:t>
            </a:r>
            <a:r>
              <a:rPr lang="cs-CZ" dirty="0"/>
              <a:t> (prvoci, houby, rostliny, živočichové): velice organizovaně v určitých fázích života, meióza = redukční dělení</a:t>
            </a:r>
          </a:p>
          <a:p>
            <a:endParaRPr lang="cs-CZ" dirty="0"/>
          </a:p>
          <a:p>
            <a:r>
              <a:rPr lang="cs-CZ" dirty="0"/>
              <a:t>Až na výjimky se všechna </a:t>
            </a:r>
            <a:r>
              <a:rPr lang="cs-CZ" dirty="0" err="1"/>
              <a:t>eukaryota</a:t>
            </a:r>
            <a:r>
              <a:rPr lang="cs-CZ" dirty="0"/>
              <a:t> pravidelně dopouštějí pohlavního rozmnožování!</a:t>
            </a:r>
          </a:p>
          <a:p>
            <a:endParaRPr lang="cs-CZ" dirty="0"/>
          </a:p>
          <a:p>
            <a:r>
              <a:rPr lang="cs-CZ" dirty="0"/>
              <a:t>Výjimky: vždy jde o organismy na koncových větvích fylogenetického stromu a vždy jsou to evolučně mladé druhy (rody) maximálně stovky tisíc let staré = pravděpodobně dříve nebo později kvůli změně podmínek vyhynou.</a:t>
            </a:r>
          </a:p>
          <a:p>
            <a:r>
              <a:rPr lang="cs-CZ" dirty="0"/>
              <a:t>	např.: 	Lasturnatky </a:t>
            </a:r>
            <a:r>
              <a:rPr lang="cs-CZ" dirty="0" err="1"/>
              <a:t>Darwinulidae</a:t>
            </a:r>
            <a:endParaRPr lang="cs-CZ" dirty="0"/>
          </a:p>
          <a:p>
            <a:r>
              <a:rPr lang="cs-CZ" dirty="0"/>
              <a:t>		Roztoči </a:t>
            </a:r>
            <a:r>
              <a:rPr lang="cs-CZ" dirty="0" err="1"/>
              <a:t>Oribatida</a:t>
            </a:r>
            <a:r>
              <a:rPr lang="cs-CZ" dirty="0"/>
              <a:t> (obývají hluboké vrstvy půdy)</a:t>
            </a:r>
            <a:endParaRPr lang="en-US" dirty="0"/>
          </a:p>
          <a:p>
            <a:r>
              <a:rPr lang="cs-CZ" dirty="0"/>
              <a:t>		</a:t>
            </a:r>
            <a:r>
              <a:rPr lang="cs-CZ" dirty="0" err="1">
                <a:solidFill>
                  <a:srgbClr val="FF0000"/>
                </a:solidFill>
              </a:rPr>
              <a:t>Pijavenky</a:t>
            </a:r>
            <a:r>
              <a:rPr lang="cs-CZ" dirty="0">
                <a:solidFill>
                  <a:srgbClr val="FF0000"/>
                </a:solidFill>
              </a:rPr>
              <a:t> (vířníci rodu </a:t>
            </a:r>
            <a:r>
              <a:rPr lang="cs-CZ" dirty="0" err="1">
                <a:solidFill>
                  <a:srgbClr val="FF0000"/>
                </a:solidFill>
              </a:rPr>
              <a:t>Bdelloidea</a:t>
            </a:r>
            <a:r>
              <a:rPr lang="cs-CZ" dirty="0">
                <a:solidFill>
                  <a:srgbClr val="FF0000"/>
                </a:solidFill>
              </a:rPr>
              <a:t>) </a:t>
            </a:r>
            <a:r>
              <a:rPr lang="cs-CZ" dirty="0"/>
              <a:t>– 40 milionů let stará linie, 18 rodů, 360 druhů. Partenogenetické samičky. Klidová stadia na přežití nepříznivých podmínek. Unikátní způsob získávání genetické informace od bakterií, hub, prvoků, řas – vypůjčují si jejich geny </a:t>
            </a:r>
            <a:r>
              <a:rPr lang="cs-CZ" dirty="0" smtClean="0"/>
              <a:t>(</a:t>
            </a:r>
            <a:r>
              <a:rPr lang="cs-CZ" dirty="0"/>
              <a:t>horizontální genový </a:t>
            </a:r>
            <a:r>
              <a:rPr lang="cs-CZ" dirty="0" smtClean="0"/>
              <a:t>transfer</a:t>
            </a:r>
            <a:r>
              <a:rPr lang="cs-CZ" dirty="0"/>
              <a:t>) - náhrada sexu?</a:t>
            </a:r>
          </a:p>
          <a:p>
            <a:r>
              <a:rPr lang="cs-CZ" dirty="0"/>
              <a:t>		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98" y="4454581"/>
            <a:ext cx="2213465" cy="23164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761" y="4454407"/>
            <a:ext cx="3088787" cy="231659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0459" y="2782107"/>
            <a:ext cx="1454459" cy="82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0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8708"/>
            <a:ext cx="9144000" cy="683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579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74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90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8640"/>
            <a:ext cx="9144000" cy="680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727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2524"/>
            <a:ext cx="9105344" cy="679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852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54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770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54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679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6148"/>
            <a:ext cx="9093944" cy="680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040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9766"/>
            <a:ext cx="9144000" cy="679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47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54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733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t="19060"/>
          <a:stretch/>
        </p:blipFill>
        <p:spPr>
          <a:xfrm>
            <a:off x="1591994" y="1351430"/>
            <a:ext cx="9076007" cy="550657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41160" y="302559"/>
            <a:ext cx="4229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Mechanizmy KGD</a:t>
            </a:r>
          </a:p>
        </p:txBody>
      </p:sp>
    </p:spTree>
    <p:extLst>
      <p:ext uri="{BB962C8B-B14F-4D97-AF65-F5344CB8AC3E}">
        <p14:creationId xmlns:p14="http://schemas.microsoft.com/office/powerpoint/2010/main" val="341843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333782" y="93850"/>
            <a:ext cx="3162953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 smtClean="0">
                <a:solidFill>
                  <a:srgbClr val="FF0000"/>
                </a:solidFill>
                <a:latin typeface="+mn-lt"/>
              </a:rPr>
              <a:t>Anisogamie</a:t>
            </a:r>
          </a:p>
        </p:txBody>
      </p:sp>
      <p:grpSp>
        <p:nvGrpSpPr>
          <p:cNvPr id="18435" name="Group 12"/>
          <p:cNvGrpSpPr>
            <a:grpSpLocks/>
          </p:cNvGrpSpPr>
          <p:nvPr/>
        </p:nvGrpSpPr>
        <p:grpSpPr bwMode="auto">
          <a:xfrm>
            <a:off x="2524873" y="1179700"/>
            <a:ext cx="8851900" cy="5219700"/>
            <a:chOff x="1389" y="-1226"/>
            <a:chExt cx="5576" cy="3288"/>
          </a:xfrm>
        </p:grpSpPr>
        <p:graphicFrame>
          <p:nvGraphicFramePr>
            <p:cNvPr id="18436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9729842"/>
                </p:ext>
              </p:extLst>
            </p:nvPr>
          </p:nvGraphicFramePr>
          <p:xfrm>
            <a:off x="4315" y="-1226"/>
            <a:ext cx="2650" cy="22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" name="Clip" r:id="rId3" imgW="2331922" imgH="2049524" progId="MS_ClipArt_Gallery.2">
                    <p:embed/>
                  </p:oleObj>
                </mc:Choice>
                <mc:Fallback>
                  <p:oleObj name="Clip" r:id="rId3" imgW="2331922" imgH="2049524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8046" r="3076"/>
                        <a:stretch>
                          <a:fillRect/>
                        </a:stretch>
                      </p:blipFill>
                      <p:spPr bwMode="auto">
                        <a:xfrm>
                          <a:off x="4315" y="-1226"/>
                          <a:ext cx="2650" cy="22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37" name="Text Box 14"/>
            <p:cNvSpPr txBox="1">
              <a:spLocks noChangeArrowheads="1"/>
            </p:cNvSpPr>
            <p:nvPr/>
          </p:nvSpPr>
          <p:spPr bwMode="auto">
            <a:xfrm>
              <a:off x="1389" y="1306"/>
              <a:ext cx="4026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cs-CZ" sz="2400" b="1" dirty="0">
                  <a:latin typeface="+mn-lt"/>
                </a:rPr>
                <a:t> </a:t>
              </a:r>
              <a:r>
                <a:rPr lang="cs-CZ" altLang="cs-CZ" sz="2400" b="1" dirty="0" smtClean="0">
                  <a:latin typeface="+mn-lt"/>
                </a:rPr>
                <a:t>V </a:t>
              </a:r>
              <a:r>
                <a:rPr lang="cs-CZ" altLang="cs-CZ" sz="2400" b="1" dirty="0">
                  <a:latin typeface="+mn-lt"/>
                </a:rPr>
                <a:t>podstatě jediné obecné pravidlo týkající se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 b="1" dirty="0">
                  <a:latin typeface="+mn-lt"/>
                </a:rPr>
                <a:t>pohlavního rozmnožování je, že pohlaví s většími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 b="1" dirty="0">
                  <a:latin typeface="+mn-lt"/>
                </a:rPr>
                <a:t>gametami je samičí</a:t>
              </a:r>
              <a:endParaRPr lang="en-US" altLang="cs-CZ" sz="2400" b="1" dirty="0">
                <a:latin typeface="+mn-lt"/>
              </a:endParaRPr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363072" y="2158253"/>
            <a:ext cx="6293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Jak definovat, kdo je samička a kdo sameček?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13094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8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143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0"/>
            <a:ext cx="9148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88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55262" y="7364"/>
            <a:ext cx="9112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Jak vzniká kompenzace dávky genů na </a:t>
            </a:r>
            <a:r>
              <a:rPr lang="cs-CZ" sz="2800" b="1" dirty="0" err="1">
                <a:solidFill>
                  <a:srgbClr val="FF0000"/>
                </a:solidFill>
              </a:rPr>
              <a:t>neo</a:t>
            </a:r>
            <a:r>
              <a:rPr lang="cs-CZ" sz="2800" b="1" dirty="0">
                <a:solidFill>
                  <a:srgbClr val="FF0000"/>
                </a:solidFill>
              </a:rPr>
              <a:t>-X </a:t>
            </a:r>
            <a:r>
              <a:rPr lang="cs-CZ" sz="2800" b="1" dirty="0" err="1">
                <a:solidFill>
                  <a:srgbClr val="FF0000"/>
                </a:solidFill>
              </a:rPr>
              <a:t>drosofily</a:t>
            </a:r>
            <a:r>
              <a:rPr lang="cs-CZ" sz="2800" b="1" dirty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r="2040"/>
          <a:stretch/>
        </p:blipFill>
        <p:spPr>
          <a:xfrm>
            <a:off x="4040094" y="2467214"/>
            <a:ext cx="6545845" cy="439078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828799" y="524148"/>
            <a:ext cx="86750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Neo</a:t>
            </a:r>
            <a:r>
              <a:rPr lang="cs-CZ" sz="1600" dirty="0"/>
              <a:t>-X chromozom u </a:t>
            </a:r>
            <a:r>
              <a:rPr lang="cs-CZ" sz="1600" b="1" dirty="0" err="1">
                <a:solidFill>
                  <a:srgbClr val="FF0000"/>
                </a:solidFill>
              </a:rPr>
              <a:t>Drosophila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b="1" dirty="0" err="1">
                <a:solidFill>
                  <a:srgbClr val="FF0000"/>
                </a:solidFill>
              </a:rPr>
              <a:t>miranda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dirty="0"/>
              <a:t>starý 1,5 milionu let právě prochází evolucí kompenzace dávky genů.</a:t>
            </a:r>
          </a:p>
          <a:p>
            <a:pPr marL="342900" indent="-342900">
              <a:buAutoNum type="arabicParenR"/>
            </a:pPr>
            <a:r>
              <a:rPr lang="cs-CZ" sz="1600" dirty="0" err="1"/>
              <a:t>Helitron</a:t>
            </a:r>
            <a:r>
              <a:rPr lang="cs-CZ" sz="1600" dirty="0"/>
              <a:t> ISX nese funkční ale neoptimální motiv, který je rozpoznáván MSL.</a:t>
            </a:r>
          </a:p>
          <a:p>
            <a:pPr marL="342900" indent="-342900">
              <a:buAutoNum type="arabicParenR"/>
            </a:pPr>
            <a:r>
              <a:rPr lang="cs-CZ" sz="1600" dirty="0" err="1"/>
              <a:t>Helitron</a:t>
            </a:r>
            <a:r>
              <a:rPr lang="cs-CZ" sz="1600" dirty="0"/>
              <a:t> ISX (mobilní element) se včleňuje na různá místa chromozomu </a:t>
            </a:r>
            <a:r>
              <a:rPr lang="cs-CZ" sz="1600" dirty="0" err="1"/>
              <a:t>neo</a:t>
            </a:r>
            <a:r>
              <a:rPr lang="cs-CZ" sz="1600" dirty="0"/>
              <a:t>-X.</a:t>
            </a:r>
          </a:p>
          <a:p>
            <a:pPr marL="342900" indent="-342900">
              <a:buAutoNum type="arabicParenR"/>
            </a:pPr>
            <a:r>
              <a:rPr lang="cs-CZ" sz="1600" dirty="0"/>
              <a:t>V jednom z </a:t>
            </a:r>
            <a:r>
              <a:rPr lang="cs-CZ" sz="1600" dirty="0" err="1"/>
              <a:t>inzertovaných</a:t>
            </a:r>
            <a:r>
              <a:rPr lang="cs-CZ" sz="1600" dirty="0"/>
              <a:t> ISX došlo k výhodné mutaci – vznikl optimální motiv pro vazbu MSL.</a:t>
            </a:r>
          </a:p>
          <a:p>
            <a:pPr marL="342900" indent="-342900">
              <a:buAutoNum type="arabicParenR"/>
            </a:pPr>
            <a:r>
              <a:rPr lang="cs-CZ" sz="1600" dirty="0" err="1"/>
              <a:t>Nealelická</a:t>
            </a:r>
            <a:r>
              <a:rPr lang="cs-CZ" sz="1600" dirty="0"/>
              <a:t> genová konverze nyní homogenizuje jednotlivé inzerce ISX a přenáší tak výhodnou mutaci na další ISX včleněné do </a:t>
            </a:r>
            <a:r>
              <a:rPr lang="cs-CZ" sz="1600" dirty="0" err="1"/>
              <a:t>neo</a:t>
            </a:r>
            <a:r>
              <a:rPr lang="cs-CZ" sz="1600" dirty="0"/>
              <a:t>-X. </a:t>
            </a:r>
          </a:p>
          <a:p>
            <a:pPr marL="342900" indent="-342900">
              <a:buAutoNum type="arabicParenR"/>
            </a:pPr>
            <a:r>
              <a:rPr lang="cs-CZ" sz="1600" dirty="0"/>
              <a:t>Selekce upřednostňuje jedince s co největším počtem těchto výhodných mutací.</a:t>
            </a:r>
          </a:p>
          <a:p>
            <a:pPr marL="342900" indent="-342900">
              <a:buAutoNum type="arabicParenR"/>
            </a:pPr>
            <a:endParaRPr lang="en-US" sz="1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582384" y="2899072"/>
            <a:ext cx="27041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MSL = male </a:t>
            </a:r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lethal</a:t>
            </a:r>
            <a:r>
              <a:rPr lang="cs-CZ" dirty="0"/>
              <a:t> </a:t>
            </a:r>
            <a:r>
              <a:rPr lang="cs-CZ" dirty="0" err="1"/>
              <a:t>complex</a:t>
            </a:r>
            <a:r>
              <a:rPr lang="cs-CZ" dirty="0"/>
              <a:t>. Rozpoznává GC bohatý motiv na X a řídí zdvojnásobení transkripce X genů u samců.</a:t>
            </a:r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560" y="4479609"/>
            <a:ext cx="1707777" cy="23111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64578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8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976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8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530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29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677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0"/>
            <a:ext cx="9134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34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"/>
            <a:ext cx="9119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998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486"/>
            <a:ext cx="9144000" cy="68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310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8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46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58052" y="60512"/>
            <a:ext cx="1154430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rgbClr val="FF0000"/>
                </a:solidFill>
              </a:rPr>
              <a:t>Pohlavní rozmnožování má mnoho nevýhod</a:t>
            </a:r>
          </a:p>
          <a:p>
            <a:endParaRPr lang="cs-CZ" dirty="0"/>
          </a:p>
          <a:p>
            <a:endParaRPr lang="cs-CZ" dirty="0"/>
          </a:p>
          <a:p>
            <a:pPr marL="285750" indent="-285750">
              <a:buFontTx/>
              <a:buChar char="-"/>
            </a:pPr>
            <a:r>
              <a:rPr lang="cs-CZ" sz="2400" dirty="0"/>
              <a:t>Dvojnásobná cena sexu (ekologická cena samců) = poloviční rychlost růstu populace oproti populaci složené jen z partenogenetických samic.</a:t>
            </a:r>
          </a:p>
          <a:p>
            <a:pPr marL="285750" indent="-285750">
              <a:buFontTx/>
              <a:buChar char="-"/>
            </a:pPr>
            <a:r>
              <a:rPr lang="cs-CZ" sz="2400" dirty="0"/>
              <a:t>Dvojnásobná genetická cena samců (meiózy) = pohlavní cestou se předává potomstvu jen ½ genetické informace oproti celé informaci u nepohlavních organizmů.</a:t>
            </a:r>
          </a:p>
          <a:p>
            <a:pPr marL="285750" indent="-285750">
              <a:buFontTx/>
              <a:buChar char="-"/>
            </a:pPr>
            <a:r>
              <a:rPr lang="cs-CZ" sz="2400" dirty="0"/>
              <a:t>Složitost meiotického aparátu náchylného k poruchám a snížení plodnosti.</a:t>
            </a:r>
          </a:p>
          <a:p>
            <a:pPr marL="285750" indent="-285750">
              <a:buFontTx/>
              <a:buChar char="-"/>
            </a:pPr>
            <a:r>
              <a:rPr lang="cs-CZ" sz="2400" dirty="0"/>
              <a:t>Sebelépe namíchaná genetická informace se v potomcích znovu promíchá a ti tak s vysokou pravděpodobností nebudou stejně dobře adaptovaní jako rodič.</a:t>
            </a:r>
          </a:p>
          <a:p>
            <a:pPr marL="285750" indent="-285750">
              <a:buFontTx/>
              <a:buChar char="-"/>
            </a:pPr>
            <a:r>
              <a:rPr lang="cs-CZ" sz="2400" dirty="0"/>
              <a:t>Riziko vymření druhu, když je osídlení řídké a těžce se hledá partner.</a:t>
            </a:r>
          </a:p>
          <a:p>
            <a:pPr marL="285750" indent="-285750">
              <a:buFontTx/>
              <a:buChar char="-"/>
            </a:pPr>
            <a:r>
              <a:rPr lang="cs-CZ" sz="2400" dirty="0"/>
              <a:t>Energeticky náročné hledání partnera spojené s rizikem, že budu sežrán nebo napaden parazitem</a:t>
            </a:r>
            <a:r>
              <a:rPr lang="cs-CZ" sz="2400" dirty="0" smtClean="0"/>
              <a:t>.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 smtClean="0"/>
              <a:t>Neštěstí </a:t>
            </a:r>
            <a:r>
              <a:rPr lang="cs-CZ" sz="2400" dirty="0" smtClean="0"/>
              <a:t>nechodí </a:t>
            </a:r>
            <a:r>
              <a:rPr lang="cs-CZ" sz="2400" dirty="0"/>
              <a:t>po horách </a:t>
            </a:r>
            <a:r>
              <a:rPr lang="cs-CZ" sz="2400" dirty="0" smtClean="0"/>
              <a:t>v kompletní sestavě </a:t>
            </a:r>
            <a:r>
              <a:rPr lang="cs-CZ" sz="2400" dirty="0"/>
              <a:t>a málokdy je pohlavní druh ohrožován vším </a:t>
            </a:r>
            <a:r>
              <a:rPr lang="cs-CZ" sz="2400" dirty="0" smtClean="0"/>
              <a:t>naráz: Hermafroditismus</a:t>
            </a:r>
            <a:r>
              <a:rPr lang="cs-CZ" sz="2400" dirty="0"/>
              <a:t>, vnější oplození nebo společná péče o potomky řeší dvojnásobnou cenu sexu.</a:t>
            </a:r>
          </a:p>
        </p:txBody>
      </p:sp>
    </p:spTree>
    <p:extLst>
      <p:ext uri="{BB962C8B-B14F-4D97-AF65-F5344CB8AC3E}">
        <p14:creationId xmlns:p14="http://schemas.microsoft.com/office/powerpoint/2010/main" val="27383908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087462" cy="680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731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"/>
            <a:ext cx="9189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015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69012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790331" y="3478537"/>
            <a:ext cx="2230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Wolbachia</a:t>
            </a:r>
            <a:r>
              <a:rPr lang="cs-CZ" sz="2400" b="1" dirty="0">
                <a:solidFill>
                  <a:srgbClr val="FF0000"/>
                </a:solidFill>
              </a:rPr>
              <a:t>!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515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69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0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ovéPole 1"/>
          <p:cNvSpPr txBox="1">
            <a:spLocks noChangeArrowheads="1"/>
          </p:cNvSpPr>
          <p:nvPr/>
        </p:nvSpPr>
        <p:spPr bwMode="auto">
          <a:xfrm>
            <a:off x="1487487" y="1052514"/>
            <a:ext cx="7992689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I při umělém oplození dochází k narušení procesu imprintingu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6x vyšší výskyt </a:t>
            </a:r>
            <a:r>
              <a:rPr lang="cs-CZ" altLang="cs-CZ" sz="2400" dirty="0" err="1">
                <a:latin typeface="+mn-lt"/>
              </a:rPr>
              <a:t>Beckwithova-Wiedemannova</a:t>
            </a:r>
            <a:r>
              <a:rPr lang="cs-CZ" altLang="cs-CZ" sz="2400" dirty="0">
                <a:latin typeface="+mn-lt"/>
              </a:rPr>
              <a:t> syndromu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Nadměrný růst a zvýšený výskyt různých typů rakoviny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Souvisí se špatnou regulací genu pro růstový faktor </a:t>
            </a:r>
            <a:r>
              <a:rPr lang="cs-CZ" altLang="cs-CZ" sz="2400" b="1" dirty="0">
                <a:latin typeface="+mn-lt"/>
              </a:rPr>
              <a:t>IGF2 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+mn-lt"/>
              </a:rPr>
              <a:t>Střet zájmů otec x matka</a:t>
            </a:r>
            <a:endParaRPr lang="cs-CZ" altLang="cs-CZ" sz="24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9" t="41856" r="68765" b="26389"/>
          <a:stretch>
            <a:fillRect/>
          </a:stretch>
        </p:blipFill>
        <p:spPr bwMode="auto">
          <a:xfrm>
            <a:off x="5248276" y="2997200"/>
            <a:ext cx="2003425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8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7029" y="1"/>
            <a:ext cx="1159136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rgbClr val="FF0000"/>
                </a:solidFill>
              </a:rPr>
              <a:t>Pohlavní rozmnožování má ale i své výhody</a:t>
            </a:r>
            <a:endParaRPr lang="cs-CZ" sz="4400" dirty="0"/>
          </a:p>
          <a:p>
            <a:r>
              <a:rPr lang="cs-CZ" sz="1600" b="1" dirty="0">
                <a:solidFill>
                  <a:srgbClr val="FF0000"/>
                </a:solidFill>
              </a:rPr>
              <a:t>Genetické teorie:</a:t>
            </a:r>
          </a:p>
          <a:p>
            <a:pPr marL="285750" indent="-285750">
              <a:buFontTx/>
              <a:buChar char="-"/>
            </a:pPr>
            <a:r>
              <a:rPr lang="cs-CZ" sz="1600" b="1" dirty="0"/>
              <a:t>August </a:t>
            </a:r>
            <a:r>
              <a:rPr lang="cs-CZ" sz="1600" b="1" dirty="0" err="1"/>
              <a:t>Weismann</a:t>
            </a:r>
            <a:r>
              <a:rPr lang="cs-CZ" sz="1600" b="1" dirty="0"/>
              <a:t> </a:t>
            </a:r>
            <a:r>
              <a:rPr lang="cs-CZ" sz="1600" dirty="0"/>
              <a:t>(konec 19. stol.) – míchání </a:t>
            </a:r>
            <a:r>
              <a:rPr lang="cs-CZ" sz="1600" dirty="0" smtClean="0"/>
              <a:t>diploidní genetické </a:t>
            </a:r>
            <a:r>
              <a:rPr lang="cs-CZ" sz="1600" dirty="0"/>
              <a:t>informace urychluje </a:t>
            </a:r>
            <a:r>
              <a:rPr lang="cs-CZ" sz="1600" dirty="0" smtClean="0"/>
              <a:t>evoluci → </a:t>
            </a:r>
            <a:r>
              <a:rPr lang="cs-CZ" sz="1600" b="1" dirty="0" err="1" smtClean="0"/>
              <a:t>Fisher</a:t>
            </a:r>
            <a:r>
              <a:rPr lang="cs-CZ" sz="1600" b="1" dirty="0" smtClean="0"/>
              <a:t>-Mullerova hypotéza</a:t>
            </a:r>
            <a:r>
              <a:rPr lang="cs-CZ" sz="1600" dirty="0" smtClean="0"/>
              <a:t>.</a:t>
            </a:r>
            <a:endParaRPr lang="cs-CZ" sz="1600" dirty="0"/>
          </a:p>
          <a:p>
            <a:pPr marL="285750" indent="-285750">
              <a:buFontTx/>
              <a:buChar char="-"/>
            </a:pPr>
            <a:r>
              <a:rPr lang="cs-CZ" sz="1600" dirty="0"/>
              <a:t>Spojování výhodných mutací vzniklých v různých liniích a možnost zbavit se sousední nevýhodné mutace díky rekombinaci.</a:t>
            </a:r>
          </a:p>
          <a:p>
            <a:pPr marL="285750" indent="-285750">
              <a:buFontTx/>
              <a:buChar char="-"/>
            </a:pPr>
            <a:r>
              <a:rPr lang="cs-CZ" sz="1600" dirty="0"/>
              <a:t>Snadnější obrana proti genomovým parazitům (mobilním elementům).</a:t>
            </a:r>
          </a:p>
          <a:p>
            <a:pPr marL="285750" indent="-285750">
              <a:buFontTx/>
              <a:buChar char="-"/>
            </a:pPr>
            <a:r>
              <a:rPr lang="cs-CZ" sz="1600" dirty="0"/>
              <a:t>Nutnost zachování diploidního stavu – možnost opravit mutace, přežití díky rezervě ve funkční alele, urychlení evoluce alel, udržení polymorfismu v populaci.</a:t>
            </a:r>
          </a:p>
          <a:p>
            <a:pPr marL="285750" indent="-285750">
              <a:buFontTx/>
              <a:buChar char="-"/>
            </a:pPr>
            <a:r>
              <a:rPr lang="cs-CZ" sz="1600" b="1" dirty="0"/>
              <a:t>Mullerova rohatka </a:t>
            </a:r>
            <a:r>
              <a:rPr lang="cs-CZ" sz="1600" dirty="0"/>
              <a:t>(dlouhodobé hromadění mírně škodlivých mutací) – nepohlavní druh přežije jen, pokud je populace obrovská a přírodní výběr má vždy možnost zvolit jedince bez mutací (bakterie). Ale reálné mnohobuněčné organismy tvoří malé populace, kde by se mírně škodlivé mutace hromadily, jelikož nemají vliv na fitness jedince a jejich osud řídí náhoda – genetický drift. Díky rekombinaci se mírně škodlivé mutace mohou dostat do některých potomků, kteří se nereprodukují, a populace zůstane zachována.</a:t>
            </a:r>
          </a:p>
          <a:p>
            <a:r>
              <a:rPr lang="cs-CZ" sz="1600" b="1" dirty="0">
                <a:solidFill>
                  <a:srgbClr val="FF0000"/>
                </a:solidFill>
              </a:rPr>
              <a:t>Ekologické teorie:</a:t>
            </a:r>
          </a:p>
          <a:p>
            <a:pPr marL="285750" indent="-285750">
              <a:buFontTx/>
              <a:buChar char="-"/>
            </a:pPr>
            <a:r>
              <a:rPr lang="cs-CZ" sz="1600" b="1" dirty="0"/>
              <a:t>Červená královna </a:t>
            </a:r>
            <a:r>
              <a:rPr lang="cs-CZ" sz="1600" dirty="0"/>
              <a:t>(negativní dědičnost vlastností) – neustálá nutnost přizpůsobovat se okolí abiotickému i biotickému (parazitům, predátorům, konkurentům, vnitrodruhovým strategiím přežití…). Je dobré být jiný než rodiče, protože na ty už se protivník adaptoval. Pohlavní druh vždy tvoří velice variabilní potomstvo s množstvím kombinací alel, takže se vždy najde potomek schopný přežít. + Fluktuující selekce = možnost vydat se zpět díky </a:t>
            </a:r>
            <a:r>
              <a:rPr lang="cs-CZ" sz="1600" dirty="0" err="1"/>
              <a:t>genet</a:t>
            </a:r>
            <a:r>
              <a:rPr lang="cs-CZ" sz="1600" dirty="0"/>
              <a:t>. polymorfismu.</a:t>
            </a:r>
          </a:p>
          <a:p>
            <a:pPr marL="285750" indent="-285750">
              <a:buFontTx/>
              <a:buChar char="-"/>
            </a:pPr>
            <a:r>
              <a:rPr lang="cs-CZ" sz="1600" b="1" dirty="0"/>
              <a:t>Hypotéza loterie vlastního pokoje </a:t>
            </a:r>
            <a:r>
              <a:rPr lang="cs-CZ" sz="1600" dirty="0"/>
              <a:t>– každý potomek si najde vhodné místo podle své GI.</a:t>
            </a:r>
          </a:p>
          <a:p>
            <a:pPr marL="285750" indent="-285750">
              <a:buFontTx/>
              <a:buChar char="-"/>
            </a:pPr>
            <a:r>
              <a:rPr lang="cs-CZ" sz="1600" b="1" dirty="0"/>
              <a:t>Hypotéza genetické elity </a:t>
            </a:r>
            <a:r>
              <a:rPr lang="cs-CZ" sz="1600" dirty="0"/>
              <a:t>(sisyfovské genotypy) – v každé generaci je malý počet ideálně přizpůsobených momentálním podmínkám.</a:t>
            </a:r>
          </a:p>
          <a:p>
            <a:pPr marL="285750" indent="-285750">
              <a:buFontTx/>
              <a:buChar char="-"/>
            </a:pPr>
            <a:r>
              <a:rPr lang="cs-CZ" sz="1600" b="1" dirty="0"/>
              <a:t>Hypotéza životem kypícího břehu </a:t>
            </a:r>
            <a:r>
              <a:rPr lang="cs-CZ" sz="1600" dirty="0"/>
              <a:t>– potomci dovedou kombinovat zdroje a rozšiřovat niku druhu (frekvenčně závislá selekce)</a:t>
            </a:r>
          </a:p>
          <a:p>
            <a:r>
              <a:rPr lang="cs-CZ" sz="1600" b="1" dirty="0">
                <a:solidFill>
                  <a:srgbClr val="FF0000"/>
                </a:solidFill>
              </a:rPr>
              <a:t>Evoluční past: </a:t>
            </a:r>
            <a:r>
              <a:rPr lang="cs-CZ" sz="1600" dirty="0"/>
              <a:t>nelze jít zpět, např. u savců se složitými </a:t>
            </a:r>
            <a:r>
              <a:rPr lang="cs-CZ" sz="1600" dirty="0" err="1"/>
              <a:t>maternálními</a:t>
            </a:r>
            <a:r>
              <a:rPr lang="cs-CZ" sz="1600" dirty="0"/>
              <a:t> a </a:t>
            </a:r>
            <a:r>
              <a:rPr lang="cs-CZ" sz="1600" dirty="0" err="1"/>
              <a:t>paternálními</a:t>
            </a:r>
            <a:r>
              <a:rPr lang="cs-CZ" sz="1600" dirty="0"/>
              <a:t> epigenetickými a jinými </a:t>
            </a:r>
            <a:r>
              <a:rPr lang="cs-CZ" sz="1600" dirty="0" smtClean="0"/>
              <a:t>procesy (imprinting), </a:t>
            </a:r>
            <a:r>
              <a:rPr lang="cs-CZ" sz="1600" dirty="0"/>
              <a:t>bez nichž nevznikne funkční zygota.</a:t>
            </a:r>
          </a:p>
        </p:txBody>
      </p:sp>
    </p:spTree>
    <p:extLst>
      <p:ext uri="{BB962C8B-B14F-4D97-AF65-F5344CB8AC3E}">
        <p14:creationId xmlns:p14="http://schemas.microsoft.com/office/powerpoint/2010/main" val="1025348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504265" y="138114"/>
            <a:ext cx="10831606" cy="557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4400" b="1" dirty="0">
                <a:solidFill>
                  <a:srgbClr val="FF0000"/>
                </a:solidFill>
                <a:latin typeface="+mn-lt"/>
              </a:rPr>
              <a:t>Fisher</a:t>
            </a:r>
            <a:r>
              <a:rPr lang="cs-CZ" altLang="cs-CZ" sz="4400" b="1" dirty="0">
                <a:solidFill>
                  <a:srgbClr val="FF0000"/>
                </a:solidFill>
                <a:latin typeface="+mn-lt"/>
              </a:rPr>
              <a:t>ova</a:t>
            </a:r>
            <a:r>
              <a:rPr lang="en-US" altLang="cs-CZ" sz="4400" b="1" dirty="0">
                <a:solidFill>
                  <a:srgbClr val="FF0000"/>
                </a:solidFill>
                <a:latin typeface="+mn-lt"/>
              </a:rPr>
              <a:t>-Muller</a:t>
            </a:r>
            <a:r>
              <a:rPr lang="cs-CZ" altLang="cs-CZ" sz="4400" b="1" dirty="0">
                <a:solidFill>
                  <a:srgbClr val="FF0000"/>
                </a:solidFill>
                <a:latin typeface="+mn-lt"/>
              </a:rPr>
              <a:t>ova</a:t>
            </a:r>
            <a:r>
              <a:rPr lang="en-US" altLang="cs-CZ" sz="4400" b="1" dirty="0">
                <a:solidFill>
                  <a:srgbClr val="FF0000"/>
                </a:solidFill>
                <a:latin typeface="+mn-lt"/>
              </a:rPr>
              <a:t> hypo</a:t>
            </a:r>
            <a:r>
              <a:rPr lang="cs-CZ" altLang="cs-CZ" sz="4400" b="1" dirty="0" err="1">
                <a:solidFill>
                  <a:srgbClr val="FF0000"/>
                </a:solidFill>
                <a:latin typeface="+mn-lt"/>
              </a:rPr>
              <a:t>téza</a:t>
            </a:r>
            <a:endParaRPr lang="en-US" altLang="cs-CZ" sz="4400" b="1" dirty="0">
              <a:solidFill>
                <a:srgbClr val="FF0000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cs-CZ" sz="2400" b="1" u="sng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b="1" u="sng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b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S pohlavním rozmnožováním může být výhodná mutace zkombinována s ostatními výhodnými mutacemi rychle </a:t>
            </a:r>
            <a:r>
              <a:rPr lang="en-US" altLang="cs-CZ" sz="2400" dirty="0">
                <a:latin typeface="+mn-lt"/>
              </a:rPr>
              <a:t>(</a:t>
            </a:r>
            <a:r>
              <a:rPr lang="en-US" altLang="cs-CZ" sz="2400" dirty="0" err="1">
                <a:latin typeface="+mn-lt"/>
              </a:rPr>
              <a:t>rychlej</a:t>
            </a:r>
            <a:r>
              <a:rPr lang="cs-CZ" altLang="cs-CZ" sz="2400" dirty="0" err="1">
                <a:latin typeface="+mn-lt"/>
              </a:rPr>
              <a:t>ší</a:t>
            </a:r>
            <a:r>
              <a:rPr lang="cs-CZ" altLang="cs-CZ" sz="2400" dirty="0">
                <a:latin typeface="+mn-lt"/>
              </a:rPr>
              <a:t> adaptace)</a:t>
            </a:r>
            <a:endParaRPr lang="en-US" altLang="cs-CZ" sz="24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U nepohlavního rozmnožování se výhodné mutace fixují postupně</a:t>
            </a:r>
            <a:endParaRPr lang="en-US" altLang="cs-CZ" sz="2400" dirty="0">
              <a:latin typeface="+mn-lt"/>
            </a:endParaRPr>
          </a:p>
        </p:txBody>
      </p:sp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3032125" y="850901"/>
            <a:ext cx="5418138" cy="35353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4340" name="Picture 6" descr="FisherMuller"/>
          <p:cNvPicPr>
            <a:picLocks noChangeAspect="1" noChangeArrowheads="1"/>
          </p:cNvPicPr>
          <p:nvPr/>
        </p:nvPicPr>
        <p:blipFill>
          <a:blip r:embed="rId2" cstate="print">
            <a:lum bright="-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1" y="939800"/>
            <a:ext cx="4511675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6281738" y="4351338"/>
            <a:ext cx="1917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>
                <a:solidFill>
                  <a:schemeClr val="bg1"/>
                </a:solidFill>
              </a:rPr>
              <a:t> Maynard Smith 1987.</a:t>
            </a:r>
          </a:p>
        </p:txBody>
      </p:sp>
    </p:spTree>
    <p:extLst>
      <p:ext uri="{BB962C8B-B14F-4D97-AF65-F5344CB8AC3E}">
        <p14:creationId xmlns:p14="http://schemas.microsoft.com/office/powerpoint/2010/main" val="284871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1400</TotalTime>
  <Words>5639</Words>
  <Application>Microsoft Office PowerPoint</Application>
  <PresentationFormat>Širokoúhlá obrazovka</PresentationFormat>
  <Paragraphs>582</Paragraphs>
  <Slides>63</Slides>
  <Notes>45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63</vt:i4>
      </vt:variant>
    </vt:vector>
  </HeadingPairs>
  <TitlesOfParts>
    <vt:vector size="74" baseType="lpstr">
      <vt:lpstr>Arial</vt:lpstr>
      <vt:lpstr>Calibri</vt:lpstr>
      <vt:lpstr>Calibri Light</vt:lpstr>
      <vt:lpstr>Comic Sans MS</vt:lpstr>
      <vt:lpstr>Helvetica</vt:lpstr>
      <vt:lpstr>Times New Roman</vt:lpstr>
      <vt:lpstr>Webdings</vt:lpstr>
      <vt:lpstr>Wingdings 2</vt:lpstr>
      <vt:lpstr>Motiv Office</vt:lpstr>
      <vt:lpstr>Clip</vt:lpstr>
      <vt:lpstr>Fotografie</vt:lpstr>
      <vt:lpstr>  Cytogenetika 07  Pohlavní rozmnožování a Pohlavní chromozomy</vt:lpstr>
      <vt:lpstr>Prezentace aplikace PowerPoint</vt:lpstr>
      <vt:lpstr>Prezentace aplikace PowerPoint</vt:lpstr>
      <vt:lpstr>Prezentace aplikace PowerPoint</vt:lpstr>
      <vt:lpstr>Anisogamie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Batesmanovo pravidlo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Genetic Hitchhiking (Genetické svezení se)</vt:lpstr>
      <vt:lpstr>Prezentace aplikace PowerPoint</vt:lpstr>
      <vt:lpstr>O původu pohlavních chromozomů u druhů rodu Silene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Asexuální degenerace (Asexual decay) Y chromosomu</vt:lpstr>
      <vt:lpstr>Prezentace aplikace PowerPoint</vt:lpstr>
      <vt:lpstr>Prezentace aplikace PowerPoint</vt:lpstr>
      <vt:lpstr>Prezentace aplikace PowerPoint</vt:lpstr>
      <vt:lpstr>The presence of genes on the X chromosome that get expressed in the brain may allow more rapid selection for favorable genetic variations which enhance cognitive function</vt:lpstr>
      <vt:lpstr>Consequences for father-son relation</vt:lpstr>
      <vt:lpstr>Human X chromosome and cancer genes</vt:lpstr>
      <vt:lpstr>Prezentace aplikace PowerPoint</vt:lpstr>
      <vt:lpstr>The day after Y chromosome disappears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Cytologie 07  Pohlavní rozmnožování a Pohlavní chromozomy</dc:title>
  <dc:creator>user</dc:creator>
  <cp:lastModifiedBy>Uživatel systému Windows</cp:lastModifiedBy>
  <cp:revision>72</cp:revision>
  <dcterms:created xsi:type="dcterms:W3CDTF">2017-04-06T13:12:01Z</dcterms:created>
  <dcterms:modified xsi:type="dcterms:W3CDTF">2019-03-04T07:49:01Z</dcterms:modified>
</cp:coreProperties>
</file>