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21" r:id="rId2"/>
    <p:sldId id="292" r:id="rId3"/>
    <p:sldId id="318" r:id="rId4"/>
    <p:sldId id="337" r:id="rId5"/>
    <p:sldId id="338" r:id="rId6"/>
    <p:sldId id="339" r:id="rId7"/>
    <p:sldId id="340" r:id="rId8"/>
    <p:sldId id="341" r:id="rId9"/>
    <p:sldId id="279" r:id="rId10"/>
    <p:sldId id="285" r:id="rId11"/>
    <p:sldId id="286" r:id="rId12"/>
    <p:sldId id="322" r:id="rId13"/>
    <p:sldId id="323" r:id="rId14"/>
    <p:sldId id="342" r:id="rId15"/>
    <p:sldId id="343" r:id="rId16"/>
    <p:sldId id="332" r:id="rId17"/>
    <p:sldId id="324" r:id="rId18"/>
    <p:sldId id="326" r:id="rId19"/>
    <p:sldId id="327" r:id="rId20"/>
    <p:sldId id="334" r:id="rId21"/>
    <p:sldId id="263" r:id="rId22"/>
    <p:sldId id="325" r:id="rId23"/>
    <p:sldId id="330" r:id="rId24"/>
    <p:sldId id="282" r:id="rId25"/>
    <p:sldId id="256" r:id="rId26"/>
    <p:sldId id="281" r:id="rId27"/>
    <p:sldId id="284" r:id="rId28"/>
    <p:sldId id="319" r:id="rId29"/>
    <p:sldId id="307" r:id="rId30"/>
    <p:sldId id="335" r:id="rId31"/>
    <p:sldId id="306" r:id="rId32"/>
    <p:sldId id="308" r:id="rId33"/>
    <p:sldId id="311" r:id="rId34"/>
    <p:sldId id="312" r:id="rId35"/>
    <p:sldId id="313" r:id="rId36"/>
    <p:sldId id="310" r:id="rId37"/>
    <p:sldId id="315" r:id="rId38"/>
    <p:sldId id="274" r:id="rId39"/>
    <p:sldId id="297" r:id="rId40"/>
    <p:sldId id="344" r:id="rId41"/>
    <p:sldId id="302" r:id="rId42"/>
    <p:sldId id="301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1" autoAdjust="0"/>
    <p:restoredTop sz="89625" autoAdjust="0"/>
  </p:normalViewPr>
  <p:slideViewPr>
    <p:cSldViewPr>
      <p:cViewPr varScale="1">
        <p:scale>
          <a:sx n="79" d="100"/>
          <a:sy n="79" d="100"/>
        </p:scale>
        <p:origin x="1526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4CC046-D2B4-429A-8616-BB1AFA7F543A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6D7F8C-F504-48A2-BB1A-10FE6AB49D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7847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D7F8C-F504-48A2-BB1A-10FE6AB49D28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9089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570747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3D8B908F-F7BB-4990-ADBF-67A81B17DE3A}" type="datetime1">
              <a:rPr lang="es-ES" altLang="cs-CZ"/>
              <a:pPr/>
              <a:t>08/04/2019</a:t>
            </a:fld>
            <a:endParaRPr lang="es-ES" alt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F0E741-45F4-44E9-93CD-5D062F8A386D}" type="slidenum">
              <a:rPr lang="es-ES" altLang="cs-CZ"/>
              <a:pPr/>
              <a:t>10</a:t>
            </a:fld>
            <a:endParaRPr lang="es-ES" altLang="cs-CZ"/>
          </a:p>
        </p:txBody>
      </p:sp>
      <p:sp>
        <p:nvSpPr>
          <p:cNvPr id="318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410790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26956206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410790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025577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261069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3037252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77875"/>
            <a:ext cx="5118100" cy="38385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5338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9048" tIns="49524" rIns="99048" bIns="49524" anchor="ctr"/>
          <a:lstStyle/>
          <a:p>
            <a:endParaRPr lang="cs-CZ" altLang="cs-CZ" smtClean="0"/>
          </a:p>
        </p:txBody>
      </p:sp>
    </p:spTree>
    <p:extLst>
      <p:ext uri="{BB962C8B-B14F-4D97-AF65-F5344CB8AC3E}">
        <p14:creationId xmlns:p14="http://schemas.microsoft.com/office/powerpoint/2010/main" val="42892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781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7722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40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BD9763-FA2D-4B22-ABAD-1120AAC621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671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685800" y="1096963"/>
            <a:ext cx="7772400" cy="499586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10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650" y="1096963"/>
            <a:ext cx="7632700" cy="38735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898650"/>
            <a:ext cx="3810000" cy="41941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898650"/>
            <a:ext cx="3810000" cy="20208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071938"/>
            <a:ext cx="3810000" cy="2020887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3627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826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9692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7596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72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064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854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2951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267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0F273-A10B-470F-A857-E65BC6065688}" type="datetimeFigureOut">
              <a:rPr lang="cs-CZ" smtClean="0"/>
              <a:t>08.04.2019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FAE62-AB87-4DE1-8D9A-A97F40B9733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411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koppert.com/index.php?eID=tx_cms_showpic&amp;file=uploads/pics/P4223915_c_-Koppert-Biological-Systems22042009_140218.gif&amp;width=500m&amp;height=500&amp;bodyTag=%3cbody%20bgColor%3D%22#ffffff&quot;&gt;&amp;wrap=&lt;a href%3D&quot;javascript:close();&quot;&gt; | &lt;/a&gt;&amp;md5=ea93e92510843112575cee2560666779" TargetMode="Externa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539552" y="2348880"/>
            <a:ext cx="81369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/>
              <a:t>Proč (ne)potřebujeme geneticky modifikované organizmy?</a:t>
            </a:r>
            <a:endParaRPr lang="cs-CZ" sz="4800" b="1" dirty="0">
              <a:solidFill>
                <a:schemeClr val="tx1">
                  <a:lumMod val="75000"/>
                  <a:lumOff val="25000"/>
                </a:schemeClr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ChangeArrowheads="1"/>
          </p:cNvSpPr>
          <p:nvPr/>
        </p:nvSpPr>
        <p:spPr bwMode="auto">
          <a:xfrm>
            <a:off x="0" y="190500"/>
            <a:ext cx="91440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1pPr>
            <a:lvl2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2pPr>
            <a:lvl3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3pPr>
            <a:lvl4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4pPr>
            <a:lvl5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9pPr>
          </a:lstStyle>
          <a:p>
            <a:endParaRPr lang="en-US" altLang="cs-CZ" sz="3100" b="0">
              <a:solidFill>
                <a:schemeClr val="bg1"/>
              </a:solidFill>
            </a:endParaRPr>
          </a:p>
        </p:txBody>
      </p:sp>
      <p:sp>
        <p:nvSpPr>
          <p:cNvPr id="317448" name="Rectangle 8"/>
          <p:cNvSpPr>
            <a:spLocks noChangeArrowheads="1"/>
          </p:cNvSpPr>
          <p:nvPr/>
        </p:nvSpPr>
        <p:spPr bwMode="auto">
          <a:xfrm>
            <a:off x="-180975" y="44450"/>
            <a:ext cx="91440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1pPr>
            <a:lvl2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2pPr>
            <a:lvl3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3pPr>
            <a:lvl4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4pPr>
            <a:lvl5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9pPr>
          </a:lstStyle>
          <a:p>
            <a:r>
              <a:rPr lang="en-US" altLang="cs-CZ" sz="3100" b="0">
                <a:solidFill>
                  <a:schemeClr val="bg1"/>
                </a:solidFill>
              </a:rPr>
              <a:t>Almería view from space</a:t>
            </a:r>
          </a:p>
        </p:txBody>
      </p:sp>
      <p:pic>
        <p:nvPicPr>
          <p:cNvPr id="317456" name="Picture 16" descr="[Tomateinv.jpg]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47700" y="-26988"/>
            <a:ext cx="10044113" cy="75342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45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9" name="Rectangle 5"/>
          <p:cNvSpPr>
            <a:spLocks noChangeArrowheads="1"/>
          </p:cNvSpPr>
          <p:nvPr/>
        </p:nvSpPr>
        <p:spPr bwMode="auto">
          <a:xfrm>
            <a:off x="-180975" y="44450"/>
            <a:ext cx="91440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1pPr>
            <a:lvl2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2pPr>
            <a:lvl3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3pPr>
            <a:lvl4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4pPr>
            <a:lvl5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9pPr>
          </a:lstStyle>
          <a:p>
            <a:r>
              <a:rPr lang="cs-CZ" altLang="cs-CZ" sz="3100" dirty="0" smtClean="0">
                <a:solidFill>
                  <a:schemeClr val="tx1"/>
                </a:solidFill>
              </a:rPr>
              <a:t>Kontrolované opylování</a:t>
            </a:r>
            <a:endParaRPr lang="en-US" altLang="cs-CZ" sz="3100" dirty="0">
              <a:solidFill>
                <a:schemeClr val="tx1"/>
              </a:solidFill>
            </a:endParaRPr>
          </a:p>
        </p:txBody>
      </p:sp>
      <p:pic>
        <p:nvPicPr>
          <p:cNvPr id="369671" name="Picture 7" descr="P4223915_c_-Koppert-Biological-Systems22042009_140218">
            <a:hlinkClick r:id="rId2"/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549275"/>
            <a:ext cx="1905000" cy="16954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9677" name="Picture 13" descr="0034357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0" r="6137"/>
          <a:stretch>
            <a:fillRect/>
          </a:stretch>
        </p:blipFill>
        <p:spPr>
          <a:xfrm>
            <a:off x="215900" y="2232025"/>
            <a:ext cx="5076825" cy="3808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9673" name="Rectangle 9"/>
          <p:cNvSpPr>
            <a:spLocks noChangeArrowheads="1"/>
          </p:cNvSpPr>
          <p:nvPr/>
        </p:nvSpPr>
        <p:spPr bwMode="auto">
          <a:xfrm>
            <a:off x="3203575" y="1206500"/>
            <a:ext cx="4583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s-ES" altLang="cs-CZ" sz="2000" i="1">
                <a:solidFill>
                  <a:schemeClr val="accent2"/>
                </a:solidFill>
              </a:rPr>
              <a:t>Bombus terrestris</a:t>
            </a:r>
            <a:r>
              <a:rPr lang="es-ES" altLang="cs-CZ" sz="2000" b="0" i="1"/>
              <a:t> </a:t>
            </a:r>
            <a:r>
              <a:rPr lang="es-ES" altLang="cs-CZ" sz="2000" b="0"/>
              <a:t>(earth bumblebee)</a:t>
            </a:r>
            <a:r>
              <a:rPr lang="es-ES" altLang="cs-CZ" sz="2000"/>
              <a:t> </a:t>
            </a:r>
          </a:p>
        </p:txBody>
      </p:sp>
      <p:pic>
        <p:nvPicPr>
          <p:cNvPr id="369680" name="Picture 16" descr="hommelflat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0" y="1916113"/>
            <a:ext cx="3130550" cy="4176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81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7632700" cy="3873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Co je to geneticky modifikovaný organismus (GMO)?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3600" dirty="0" smtClean="0"/>
              <a:t>Organismus jehož genetický materiál byl úmyslně změněn pomocí metod genového inženýrství.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95979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276872"/>
            <a:ext cx="7632700" cy="3873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Náhodné změny indukované člověkem pomocí mutagenů nejsou podle zákona GMO.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2655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566856" y="404664"/>
            <a:ext cx="7632700" cy="3873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Moderní šlechtění - povoleno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96" y="2852936"/>
            <a:ext cx="1905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2854764" y="3573016"/>
            <a:ext cx="135719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Skupina 8"/>
          <p:cNvGrpSpPr/>
          <p:nvPr/>
        </p:nvGrpSpPr>
        <p:grpSpPr>
          <a:xfrm>
            <a:off x="2608485" y="2640080"/>
            <a:ext cx="2546444" cy="4508187"/>
            <a:chOff x="4539880" y="-335019"/>
            <a:chExt cx="8255979" cy="7083726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/>
            <a:srcRect t="5130" r="81032" b="20714"/>
            <a:stretch/>
          </p:blipFill>
          <p:spPr>
            <a:xfrm>
              <a:off x="10266435" y="-335019"/>
              <a:ext cx="2529424" cy="4560426"/>
            </a:xfrm>
            <a:prstGeom prst="rect">
              <a:avLst/>
            </a:prstGeom>
          </p:spPr>
        </p:pic>
        <p:sp>
          <p:nvSpPr>
            <p:cNvPr id="11" name="Obdélník 10"/>
            <p:cNvSpPr/>
            <p:nvPr/>
          </p:nvSpPr>
          <p:spPr>
            <a:xfrm>
              <a:off x="4539880" y="6082145"/>
              <a:ext cx="1445284" cy="506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bdélník 11"/>
            <p:cNvSpPr/>
            <p:nvPr/>
          </p:nvSpPr>
          <p:spPr>
            <a:xfrm rot="5400000">
              <a:off x="5895491" y="5772995"/>
              <a:ext cx="1445284" cy="506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3" name="Přímá spojnice se šipkou 12"/>
          <p:cNvCxnSpPr/>
          <p:nvPr/>
        </p:nvCxnSpPr>
        <p:spPr>
          <a:xfrm flipV="1">
            <a:off x="5364088" y="2136024"/>
            <a:ext cx="432048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5796136" y="4293096"/>
            <a:ext cx="648072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3"/>
          <a:srcRect t="5130" r="81032" b="20714"/>
          <a:stretch/>
        </p:blipFill>
        <p:spPr>
          <a:xfrm>
            <a:off x="7020272" y="2708919"/>
            <a:ext cx="1152128" cy="412209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448" y="897005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37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81648"/>
            <a:ext cx="9144000" cy="123666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/>
            </a:r>
            <a:br>
              <a:rPr lang="en-US" sz="3600" b="1" dirty="0"/>
            </a:br>
            <a:r>
              <a:rPr lang="cs-CZ" sz="3600" b="1" dirty="0" smtClean="0"/>
              <a:t>Revoluce v biologii</a:t>
            </a:r>
            <a:br>
              <a:rPr lang="cs-CZ" sz="3600" b="1" dirty="0" smtClean="0"/>
            </a:br>
            <a:r>
              <a:rPr lang="en-US" sz="3600" b="1" dirty="0" smtClean="0"/>
              <a:t> </a:t>
            </a:r>
            <a:r>
              <a:rPr lang="cs-CZ" altLang="cs-CZ" sz="3200" b="1" dirty="0" smtClean="0"/>
              <a:t>CRISPR/Cas9 nukleáza - "molekulární nůžky</a:t>
            </a:r>
            <a:r>
              <a:rPr lang="cs-CZ" altLang="cs-CZ" sz="3200" b="1" dirty="0"/>
              <a:t> "</a:t>
            </a:r>
            <a:endParaRPr lang="cs-CZ" altLang="cs-CZ" sz="3200" b="1" dirty="0" smtClean="0"/>
          </a:p>
        </p:txBody>
      </p:sp>
      <p:grpSp>
        <p:nvGrpSpPr>
          <p:cNvPr id="10" name="Skupina 9"/>
          <p:cNvGrpSpPr/>
          <p:nvPr/>
        </p:nvGrpSpPr>
        <p:grpSpPr>
          <a:xfrm>
            <a:off x="5414243" y="2133269"/>
            <a:ext cx="2080204" cy="2486502"/>
            <a:chOff x="7152786" y="1007629"/>
            <a:chExt cx="3431773" cy="4367790"/>
          </a:xfrm>
        </p:grpSpPr>
        <p:pic>
          <p:nvPicPr>
            <p:cNvPr id="1030" name="Picture 6" descr="Výsledek obrázku pro molecular scissor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9" t="25021" r="38874" b="11514"/>
            <a:stretch/>
          </p:blipFill>
          <p:spPr bwMode="auto">
            <a:xfrm>
              <a:off x="8089591" y="1007629"/>
              <a:ext cx="2494968" cy="2370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" name="Skupina 1"/>
            <p:cNvGrpSpPr/>
            <p:nvPr/>
          </p:nvGrpSpPr>
          <p:grpSpPr>
            <a:xfrm>
              <a:off x="7152786" y="4189430"/>
              <a:ext cx="2237822" cy="1185989"/>
              <a:chOff x="7073299" y="4943587"/>
              <a:chExt cx="2163576" cy="1069285"/>
            </a:xfrm>
          </p:grpSpPr>
          <p:sp>
            <p:nvSpPr>
              <p:cNvPr id="11" name="Obdélník 10"/>
              <p:cNvSpPr/>
              <p:nvPr/>
            </p:nvSpPr>
            <p:spPr>
              <a:xfrm>
                <a:off x="7073299" y="5651183"/>
                <a:ext cx="1073173" cy="3616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Obdélník 11"/>
              <p:cNvSpPr/>
              <p:nvPr/>
            </p:nvSpPr>
            <p:spPr>
              <a:xfrm>
                <a:off x="8163702" y="4943587"/>
                <a:ext cx="1073173" cy="3765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6" name="Skupina 25"/>
          <p:cNvGrpSpPr/>
          <p:nvPr/>
        </p:nvGrpSpPr>
        <p:grpSpPr>
          <a:xfrm>
            <a:off x="699637" y="-314545"/>
            <a:ext cx="4718832" cy="3432268"/>
            <a:chOff x="2699824" y="3158836"/>
            <a:chExt cx="6291776" cy="3432268"/>
          </a:xfrm>
        </p:grpSpPr>
        <p:pic>
          <p:nvPicPr>
            <p:cNvPr id="27" name="Picture 4" descr="Výsledek obrázku pro CRISPR CAs9 components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7886" b="24468"/>
            <a:stretch/>
          </p:blipFill>
          <p:spPr bwMode="auto">
            <a:xfrm>
              <a:off x="2699824" y="5895553"/>
              <a:ext cx="6291776" cy="6955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bdélník 27"/>
            <p:cNvSpPr/>
            <p:nvPr/>
          </p:nvSpPr>
          <p:spPr>
            <a:xfrm>
              <a:off x="5845712" y="3158836"/>
              <a:ext cx="1621888" cy="374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5845711" y="5417128"/>
              <a:ext cx="2467015" cy="346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4446856" y="4955426"/>
              <a:ext cx="1649144" cy="2158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6469619" y="4815278"/>
              <a:ext cx="1649144" cy="356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TextovéPole 32"/>
          <p:cNvSpPr txBox="1"/>
          <p:nvPr/>
        </p:nvSpPr>
        <p:spPr>
          <a:xfrm>
            <a:off x="889435" y="3159425"/>
            <a:ext cx="130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Štěpení DNA</a:t>
            </a:r>
            <a:endParaRPr lang="en-US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282" y="3861048"/>
            <a:ext cx="5096143" cy="286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538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212976"/>
            <a:ext cx="7632700" cy="38735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3100" dirty="0" smtClean="0"/>
              <a:t>GMO – 103 milionu stránek</a:t>
            </a:r>
            <a:br>
              <a:rPr lang="cs-CZ" sz="3100" dirty="0" smtClean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err="1" smtClean="0"/>
              <a:t>Lionel</a:t>
            </a:r>
            <a:r>
              <a:rPr lang="cs-CZ" sz="3100" dirty="0" smtClean="0"/>
              <a:t> </a:t>
            </a:r>
            <a:r>
              <a:rPr lang="cs-CZ" sz="3100" dirty="0" err="1" smtClean="0"/>
              <a:t>Messi</a:t>
            </a:r>
            <a:r>
              <a:rPr lang="cs-CZ" sz="3100" dirty="0" smtClean="0"/>
              <a:t> </a:t>
            </a:r>
            <a:r>
              <a:rPr lang="cs-CZ" sz="3100" dirty="0"/>
              <a:t>– </a:t>
            </a:r>
            <a:r>
              <a:rPr lang="cs-CZ" sz="3100" dirty="0" smtClean="0"/>
              <a:t>215 milionu stránek</a:t>
            </a:r>
            <a:br>
              <a:rPr lang="cs-CZ" sz="3100" dirty="0" smtClean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sz="3100" dirty="0" err="1" smtClean="0"/>
              <a:t>PewDiePie</a:t>
            </a:r>
            <a:r>
              <a:rPr lang="cs-CZ" sz="3100" dirty="0" smtClean="0"/>
              <a:t> </a:t>
            </a:r>
            <a:r>
              <a:rPr lang="cs-CZ" sz="3100" dirty="0"/>
              <a:t>– </a:t>
            </a:r>
            <a:r>
              <a:rPr lang="cs-CZ" sz="3100" dirty="0" smtClean="0"/>
              <a:t>10 miliard shlédnutí</a:t>
            </a:r>
            <a:r>
              <a:rPr lang="cs-CZ" sz="3100" dirty="0"/>
              <a:t/>
            </a:r>
            <a:br>
              <a:rPr lang="cs-CZ" sz="3100" dirty="0"/>
            </a:br>
            <a:r>
              <a:rPr lang="cs-CZ" sz="3100" dirty="0" smtClean="0"/>
              <a:t/>
            </a:r>
            <a:br>
              <a:rPr lang="cs-CZ" sz="3100" dirty="0" smtClean="0"/>
            </a:b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2483768" y="476672"/>
            <a:ext cx="32263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/>
              <a:t>GMO </a:t>
            </a:r>
            <a:r>
              <a:rPr lang="cs-CZ" sz="3200" dirty="0" smtClean="0"/>
              <a:t>na internetu</a:t>
            </a:r>
            <a:endParaRPr lang="cs-CZ" sz="32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667" y="2708920"/>
            <a:ext cx="1656184" cy="138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509120"/>
            <a:ext cx="2618656" cy="196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5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3140968"/>
            <a:ext cx="7632700" cy="3873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První GMO produkt na trhu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     1982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Inzulín produkovaný bakteriemi </a:t>
            </a:r>
            <a:r>
              <a:rPr lang="cs-CZ" i="1" dirty="0" err="1" smtClean="0"/>
              <a:t>E.coli</a:t>
            </a:r>
            <a:endParaRPr lang="cs-CZ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73721"/>
            <a:ext cx="17430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185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8426" y="620688"/>
            <a:ext cx="7632700" cy="3873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První GMO plodina na trhu</a:t>
            </a:r>
            <a:br>
              <a:rPr lang="cs-CZ" dirty="0" smtClean="0"/>
            </a:br>
            <a:r>
              <a:rPr lang="cs-CZ" dirty="0" smtClean="0"/>
              <a:t>1994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0" r="32669" b="25903"/>
          <a:stretch/>
        </p:blipFill>
        <p:spPr bwMode="auto">
          <a:xfrm>
            <a:off x="1979712" y="2166143"/>
            <a:ext cx="4751413" cy="357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2824188" y="1783231"/>
            <a:ext cx="336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</a:t>
            </a:r>
            <a:r>
              <a:rPr lang="cs-CZ" dirty="0" smtClean="0"/>
              <a:t>tandardní rajče     upravené rajče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1801082" y="6052774"/>
            <a:ext cx="53960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Řeší se otázka plýtvání potravin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68341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První GMO živočich na pultech</a:t>
            </a:r>
            <a:br>
              <a:rPr lang="cs-CZ" dirty="0" smtClean="0"/>
            </a:br>
            <a:r>
              <a:rPr lang="cs-CZ" dirty="0" smtClean="0"/>
              <a:t>2017 </a:t>
            </a:r>
            <a:br>
              <a:rPr lang="cs-CZ" dirty="0" smtClean="0"/>
            </a:br>
            <a:r>
              <a:rPr lang="cs-CZ" dirty="0" smtClean="0"/>
              <a:t>Kanada</a:t>
            </a:r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204864"/>
            <a:ext cx="6550696" cy="393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763688" y="6163271"/>
            <a:ext cx="10326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 smtClean="0"/>
              <a:t>losos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169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448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Nepřežívají nejsilnější, ani nejinteligentnější, nýbrž ti, kteří se nejlépe přizpůsobí změnám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267744" y="4437112"/>
            <a:ext cx="17633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/>
              <a:t>Charles Darwin</a:t>
            </a:r>
            <a:endParaRPr lang="cs-CZ" sz="2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77301"/>
            <a:ext cx="1895523" cy="268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547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880" y="692696"/>
            <a:ext cx="7632700" cy="38735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Zlatá rýže</a:t>
            </a:r>
            <a:endParaRPr lang="cs-CZ" dirty="0"/>
          </a:p>
        </p:txBody>
      </p:sp>
      <p:pic>
        <p:nvPicPr>
          <p:cNvPr id="6" name="Picture 2" descr="Výsledek obrázku pro golden ri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16832"/>
            <a:ext cx="4897052" cy="427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98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3" t="28012" r="44063" b="29712"/>
          <a:stretch/>
        </p:blipFill>
        <p:spPr bwMode="auto">
          <a:xfrm>
            <a:off x="899592" y="750261"/>
            <a:ext cx="7638559" cy="505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08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V ČR klesá plocha osetá GMO plodinami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1720" y="3429000"/>
            <a:ext cx="5328592" cy="4525963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8 380 ha v roce 2008</a:t>
            </a:r>
            <a:r>
              <a:rPr lang="cs-CZ" dirty="0"/>
              <a:t/>
            </a:r>
            <a:br>
              <a:rPr lang="cs-CZ" dirty="0"/>
            </a:br>
            <a:r>
              <a:rPr lang="it-IT" dirty="0" smtClean="0"/>
              <a:t>6 </a:t>
            </a:r>
            <a:r>
              <a:rPr lang="it-IT" dirty="0"/>
              <a:t>480 ha v roce </a:t>
            </a:r>
            <a:r>
              <a:rPr lang="it-IT" dirty="0" smtClean="0"/>
              <a:t>2009</a:t>
            </a:r>
            <a:endParaRPr lang="cs-CZ" baseline="30000" dirty="0"/>
          </a:p>
          <a:p>
            <a:pPr marL="0" indent="0">
              <a:buNone/>
            </a:pPr>
            <a:r>
              <a:rPr lang="it-IT" dirty="0" smtClean="0"/>
              <a:t>4500 </a:t>
            </a:r>
            <a:r>
              <a:rPr lang="it-IT" dirty="0"/>
              <a:t>ha v roce </a:t>
            </a:r>
            <a:r>
              <a:rPr lang="it-IT" dirty="0" smtClean="0"/>
              <a:t>2013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625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4584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 smtClean="0"/>
              <a:t>Kolik se vlastně GMO plodin pěstuje?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USA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51720" y="1844824"/>
            <a:ext cx="8229600" cy="4525963"/>
          </a:xfrm>
        </p:spPr>
        <p:txBody>
          <a:bodyPr/>
          <a:lstStyle/>
          <a:p>
            <a:r>
              <a:rPr lang="cs-CZ" dirty="0"/>
              <a:t>s</a:t>
            </a:r>
            <a:r>
              <a:rPr lang="cs-CZ" dirty="0" smtClean="0"/>
              <a:t>ója 94%</a:t>
            </a:r>
          </a:p>
          <a:p>
            <a:r>
              <a:rPr lang="cs-CZ" dirty="0" smtClean="0"/>
              <a:t> bavlna 90%</a:t>
            </a:r>
          </a:p>
          <a:p>
            <a:r>
              <a:rPr lang="cs-CZ" dirty="0" smtClean="0"/>
              <a:t> řepka 90%</a:t>
            </a:r>
          </a:p>
          <a:p>
            <a:r>
              <a:rPr lang="cs-CZ" dirty="0"/>
              <a:t>c</a:t>
            </a:r>
            <a:r>
              <a:rPr lang="cs-CZ" dirty="0" smtClean="0"/>
              <a:t>ukrová řepa 95%</a:t>
            </a:r>
          </a:p>
          <a:p>
            <a:r>
              <a:rPr lang="cs-CZ" dirty="0" smtClean="0"/>
              <a:t> kukuřice 88%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9134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bright="-2000" contrast="-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" t="15829" r="1887" b="8783"/>
          <a:stretch/>
        </p:blipFill>
        <p:spPr bwMode="auto">
          <a:xfrm>
            <a:off x="492700" y="2348880"/>
            <a:ext cx="7824487" cy="2997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115616" y="692696"/>
            <a:ext cx="59766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Jak se zvyšuje prodej semen GMO plodin v miliardách dolarů</a:t>
            </a:r>
            <a:endParaRPr lang="cs-CZ" sz="3200" b="1" dirty="0"/>
          </a:p>
        </p:txBody>
      </p:sp>
    </p:spTree>
    <p:extLst>
      <p:ext uri="{BB962C8B-B14F-4D97-AF65-F5344CB8AC3E}">
        <p14:creationId xmlns:p14="http://schemas.microsoft.com/office/powerpoint/2010/main" val="219936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39513" r="45470" b="21576"/>
          <a:stretch/>
        </p:blipFill>
        <p:spPr bwMode="auto">
          <a:xfrm>
            <a:off x="1187624" y="1484784"/>
            <a:ext cx="6769864" cy="3335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7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162018"/>
            <a:ext cx="4716524" cy="235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668" y="2598373"/>
            <a:ext cx="4896544" cy="1866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702" y="4725144"/>
            <a:ext cx="4816491" cy="1943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17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19225"/>
            <a:ext cx="7143750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271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290674"/>
              </p:ext>
            </p:extLst>
          </p:nvPr>
        </p:nvGraphicFramePr>
        <p:xfrm>
          <a:off x="1691680" y="5517232"/>
          <a:ext cx="8229600" cy="33147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cs-CZ" i="1" dirty="0" err="1">
                          <a:effectLst/>
                          <a:latin typeface="Verdana"/>
                        </a:rPr>
                        <a:t>Bacillus</a:t>
                      </a:r>
                      <a:r>
                        <a:rPr lang="cs-CZ" i="1" dirty="0">
                          <a:effectLst/>
                          <a:latin typeface="Verdana"/>
                        </a:rPr>
                        <a:t> </a:t>
                      </a:r>
                      <a:r>
                        <a:rPr lang="cs-CZ" i="1" dirty="0" err="1">
                          <a:effectLst/>
                          <a:latin typeface="Verdana"/>
                        </a:rPr>
                        <a:t>subtilis</a:t>
                      </a:r>
                      <a:endParaRPr lang="cs-CZ" dirty="0">
                        <a:effectLst/>
                        <a:latin typeface="Verdana"/>
                      </a:endParaRPr>
                    </a:p>
                  </a:txBody>
                  <a:tcPr marL="28575" marR="2857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FE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>
                          <a:effectLst/>
                          <a:latin typeface="Verdana"/>
                        </a:rPr>
                        <a:t>cold</a:t>
                      </a:r>
                      <a:r>
                        <a:rPr lang="cs-CZ" dirty="0">
                          <a:effectLst/>
                          <a:latin typeface="Verdana"/>
                        </a:rPr>
                        <a:t> </a:t>
                      </a:r>
                      <a:r>
                        <a:rPr lang="cs-CZ" dirty="0" err="1">
                          <a:effectLst/>
                          <a:latin typeface="Verdana"/>
                        </a:rPr>
                        <a:t>shock</a:t>
                      </a:r>
                      <a:r>
                        <a:rPr lang="cs-CZ" dirty="0">
                          <a:effectLst/>
                          <a:latin typeface="Verdana"/>
                        </a:rPr>
                        <a:t> protein B</a:t>
                      </a:r>
                    </a:p>
                  </a:txBody>
                  <a:tcPr marL="28575" marR="2857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FE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effectLst/>
                        <a:latin typeface="Verdana"/>
                      </a:endParaRPr>
                    </a:p>
                  </a:txBody>
                  <a:tcPr marL="28575" marR="2857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FF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41" y="1988840"/>
            <a:ext cx="4128459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512108" y="260648"/>
            <a:ext cx="55917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Vkládání cizorodých genů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8458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b="1" dirty="0" smtClean="0"/>
              <a:t>Kukuřice odolná vůči suchu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34506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Výsledek obrázku pro bt corn fusari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9" r="2994" b="4511"/>
          <a:stretch/>
        </p:blipFill>
        <p:spPr bwMode="auto">
          <a:xfrm>
            <a:off x="2268253" y="1916832"/>
            <a:ext cx="3915048" cy="340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004243" y="1213522"/>
            <a:ext cx="4442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Kukuřice odolná vůči zavíječi</a:t>
            </a:r>
            <a:endParaRPr lang="cs-CZ" sz="28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3779912" y="6381328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2123728" y="5692606"/>
            <a:ext cx="4578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err="1" smtClean="0"/>
              <a:t>Bacillus</a:t>
            </a:r>
            <a:r>
              <a:rPr lang="cs-CZ" sz="2000" i="1" dirty="0" smtClean="0"/>
              <a:t> </a:t>
            </a:r>
            <a:r>
              <a:rPr lang="cs-CZ" sz="2000" i="1" dirty="0" err="1" smtClean="0"/>
              <a:t>thuringiensis</a:t>
            </a:r>
            <a:r>
              <a:rPr lang="cs-CZ" sz="2000" i="1" dirty="0" smtClean="0"/>
              <a:t>     </a:t>
            </a:r>
            <a:r>
              <a:rPr lang="cs-CZ" sz="2000" dirty="0" err="1" smtClean="0"/>
              <a:t>Bt</a:t>
            </a:r>
            <a:r>
              <a:rPr lang="cs-CZ" sz="2000" dirty="0" smtClean="0"/>
              <a:t> </a:t>
            </a:r>
            <a:r>
              <a:rPr lang="cs-CZ" sz="2000" dirty="0"/>
              <a:t>delta endotoxin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331640" y="260648"/>
            <a:ext cx="55917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/>
              <a:t>Vkládání cizorodých genů</a:t>
            </a:r>
          </a:p>
        </p:txBody>
      </p:sp>
    </p:spTree>
    <p:extLst>
      <p:ext uri="{BB962C8B-B14F-4D97-AF65-F5344CB8AC3E}">
        <p14:creationId xmlns:p14="http://schemas.microsoft.com/office/powerpoint/2010/main" val="30462992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Skupina 5"/>
          <p:cNvGrpSpPr/>
          <p:nvPr/>
        </p:nvGrpSpPr>
        <p:grpSpPr>
          <a:xfrm>
            <a:off x="2054500" y="1332275"/>
            <a:ext cx="4333190" cy="3990724"/>
            <a:chOff x="2339752" y="1412776"/>
            <a:chExt cx="4333190" cy="399072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526" t="20641" r="16041" b="33960"/>
            <a:stretch/>
          </p:blipFill>
          <p:spPr bwMode="auto">
            <a:xfrm>
              <a:off x="2339752" y="1412776"/>
              <a:ext cx="4333190" cy="3891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bdélník 3"/>
            <p:cNvSpPr/>
            <p:nvPr/>
          </p:nvSpPr>
          <p:spPr>
            <a:xfrm>
              <a:off x="2634460" y="4539404"/>
              <a:ext cx="2880320" cy="864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5" name="TextovéPole 4"/>
          <p:cNvSpPr txBox="1"/>
          <p:nvPr/>
        </p:nvSpPr>
        <p:spPr>
          <a:xfrm>
            <a:off x="1979712" y="404664"/>
            <a:ext cx="53238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smtClean="0"/>
              <a:t>Evoluce jako tvůrce modifikací</a:t>
            </a:r>
            <a:endParaRPr lang="cs-CZ" sz="32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331640" y="5412402"/>
            <a:ext cx="67687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/>
              <a:t>Bílé víno vzniklo před 7 tis. lety inzercí </a:t>
            </a:r>
            <a:r>
              <a:rPr lang="cs-CZ" sz="2000" b="1" dirty="0" err="1" smtClean="0"/>
              <a:t>transpozonu</a:t>
            </a:r>
            <a:r>
              <a:rPr lang="cs-CZ" sz="2000" b="1" dirty="0" smtClean="0"/>
              <a:t> do genu pro </a:t>
            </a:r>
            <a:r>
              <a:rPr lang="cs-CZ" sz="2000" b="1" dirty="0" err="1" smtClean="0"/>
              <a:t>antocyan</a:t>
            </a:r>
            <a:r>
              <a:rPr lang="cs-CZ" sz="2000" b="1" dirty="0" smtClean="0"/>
              <a:t> u původního červeného vína</a:t>
            </a:r>
            <a:endParaRPr lang="cs-CZ" sz="2000" b="1" dirty="0"/>
          </a:p>
        </p:txBody>
      </p:sp>
      <p:sp>
        <p:nvSpPr>
          <p:cNvPr id="8" name="Obdélník 7"/>
          <p:cNvSpPr/>
          <p:nvPr/>
        </p:nvSpPr>
        <p:spPr>
          <a:xfrm>
            <a:off x="2656494" y="4509120"/>
            <a:ext cx="2592288" cy="8640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2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cs-CZ" sz="3100" b="1" dirty="0" smtClean="0"/>
              <a:t>Problémy konstrukce </a:t>
            </a:r>
            <a:br>
              <a:rPr lang="cs-CZ" sz="3100" b="1" dirty="0" smtClean="0"/>
            </a:br>
            <a:r>
              <a:rPr lang="cs-CZ" sz="3100" b="1" dirty="0" smtClean="0"/>
              <a:t>GM plodin:</a:t>
            </a:r>
            <a:br>
              <a:rPr lang="cs-CZ" sz="3100" b="1" dirty="0" smtClean="0"/>
            </a:br>
            <a:r>
              <a:rPr lang="cs-CZ" sz="3100" b="1" dirty="0"/>
              <a:t/>
            </a:r>
            <a:br>
              <a:rPr lang="cs-CZ" sz="3100" b="1" dirty="0"/>
            </a:br>
            <a:r>
              <a:rPr lang="cs-CZ" sz="3100" b="1" dirty="0" smtClean="0"/>
              <a:t> </a:t>
            </a:r>
            <a:r>
              <a:rPr lang="cs-CZ" sz="2000" b="1" dirty="0" smtClean="0"/>
              <a:t>1) nízká efektivita</a:t>
            </a:r>
            <a:br>
              <a:rPr lang="cs-CZ" sz="2000" b="1" dirty="0" smtClean="0"/>
            </a:br>
            <a:r>
              <a:rPr lang="cs-CZ" sz="2000" b="1" dirty="0" smtClean="0"/>
              <a:t> </a:t>
            </a: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 smtClean="0"/>
              <a:t>2) náhodnost integrace </a:t>
            </a:r>
            <a:r>
              <a:rPr lang="cs-CZ" sz="2000" b="1" dirty="0" err="1" smtClean="0"/>
              <a:t>transgenu</a:t>
            </a:r>
            <a:r>
              <a:rPr lang="cs-CZ" sz="2000" b="1" dirty="0" smtClean="0"/>
              <a:t/>
            </a:r>
            <a:br>
              <a:rPr lang="cs-CZ" sz="2000" b="1" dirty="0" smtClean="0"/>
            </a:br>
            <a:r>
              <a:rPr lang="cs-CZ" sz="2000" b="1" dirty="0"/>
              <a:t/>
            </a:r>
            <a:br>
              <a:rPr lang="cs-CZ" sz="2000" b="1" dirty="0"/>
            </a:br>
            <a:r>
              <a:rPr lang="cs-CZ" sz="2000" b="1" dirty="0" smtClean="0"/>
              <a:t>3) legislativa</a:t>
            </a:r>
            <a:endParaRPr lang="cs-CZ" altLang="cs-CZ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50745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81648"/>
            <a:ext cx="9144000" cy="1236662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/>
            </a:r>
            <a:br>
              <a:rPr lang="en-US" sz="3600" b="1" dirty="0"/>
            </a:br>
            <a:r>
              <a:rPr lang="cs-CZ" sz="3600" b="1" dirty="0" smtClean="0"/>
              <a:t>Revoluce v biologii</a:t>
            </a:r>
            <a:br>
              <a:rPr lang="cs-CZ" sz="3600" b="1" dirty="0" smtClean="0"/>
            </a:br>
            <a:r>
              <a:rPr lang="en-US" sz="3600" b="1" dirty="0" smtClean="0"/>
              <a:t> </a:t>
            </a:r>
            <a:r>
              <a:rPr lang="cs-CZ" altLang="cs-CZ" sz="3200" b="1" dirty="0" smtClean="0"/>
              <a:t>CRISPR/Cas9 nukleáza - "molekulární nůžky</a:t>
            </a:r>
            <a:r>
              <a:rPr lang="cs-CZ" altLang="cs-CZ" sz="3200" b="1" dirty="0"/>
              <a:t> "</a:t>
            </a:r>
            <a:endParaRPr lang="cs-CZ" altLang="cs-CZ" sz="3200" b="1" dirty="0" smtClean="0"/>
          </a:p>
        </p:txBody>
      </p:sp>
      <p:grpSp>
        <p:nvGrpSpPr>
          <p:cNvPr id="10" name="Skupina 9"/>
          <p:cNvGrpSpPr/>
          <p:nvPr/>
        </p:nvGrpSpPr>
        <p:grpSpPr>
          <a:xfrm>
            <a:off x="5174674" y="1772816"/>
            <a:ext cx="3069735" cy="4805059"/>
            <a:chOff x="6899564" y="1007629"/>
            <a:chExt cx="5064233" cy="6552246"/>
          </a:xfrm>
        </p:grpSpPr>
        <p:pic>
          <p:nvPicPr>
            <p:cNvPr id="1030" name="Picture 6" descr="Výsledek obrázku pro molecular scissors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9" t="25021" r="38874" b="11514"/>
            <a:stretch/>
          </p:blipFill>
          <p:spPr bwMode="auto">
            <a:xfrm>
              <a:off x="8089591" y="1007629"/>
              <a:ext cx="2494968" cy="23702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ovéPole 2"/>
            <p:cNvSpPr txBox="1"/>
            <p:nvPr/>
          </p:nvSpPr>
          <p:spPr>
            <a:xfrm>
              <a:off x="9059342" y="3263508"/>
              <a:ext cx="3607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4800" b="1" dirty="0" smtClean="0"/>
                <a:t>=</a:t>
              </a:r>
              <a:endParaRPr lang="en-US" sz="4800" b="1" dirty="0"/>
            </a:p>
          </p:txBody>
        </p:sp>
        <p:grpSp>
          <p:nvGrpSpPr>
            <p:cNvPr id="6" name="Skupina 5"/>
            <p:cNvGrpSpPr/>
            <p:nvPr/>
          </p:nvGrpSpPr>
          <p:grpSpPr>
            <a:xfrm>
              <a:off x="6899564" y="4094505"/>
              <a:ext cx="4718473" cy="1759497"/>
              <a:chOff x="7056113" y="3810443"/>
              <a:chExt cx="4561924" cy="1586359"/>
            </a:xfrm>
          </p:grpSpPr>
          <p:grpSp>
            <p:nvGrpSpPr>
              <p:cNvPr id="2" name="Skupina 1"/>
              <p:cNvGrpSpPr/>
              <p:nvPr/>
            </p:nvGrpSpPr>
            <p:grpSpPr>
              <a:xfrm>
                <a:off x="7056113" y="3810443"/>
                <a:ext cx="4561924" cy="1586359"/>
                <a:chOff x="6828478" y="4858004"/>
                <a:chExt cx="4561924" cy="1586359"/>
              </a:xfrm>
            </p:grpSpPr>
            <p:pic>
              <p:nvPicPr>
                <p:cNvPr id="8" name="Picture 4" descr="Výsledek obrázku pro CRISPR CAs9 components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59" r="48705" b="87351"/>
                <a:stretch/>
              </p:blipFill>
              <p:spPr bwMode="auto">
                <a:xfrm>
                  <a:off x="6828478" y="5124432"/>
                  <a:ext cx="2529147" cy="113541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4" descr="Výsledek obrázku pro CRISPR CAs9 components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553" r="25561" b="86617"/>
                <a:stretch/>
              </p:blipFill>
              <p:spPr bwMode="auto">
                <a:xfrm>
                  <a:off x="9513966" y="4858004"/>
                  <a:ext cx="1876436" cy="158635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Obdélník 10"/>
                <p:cNvSpPr/>
                <p:nvPr/>
              </p:nvSpPr>
              <p:spPr>
                <a:xfrm>
                  <a:off x="7073299" y="5651183"/>
                  <a:ext cx="1073173" cy="36168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bdélník 11"/>
                <p:cNvSpPr/>
                <p:nvPr/>
              </p:nvSpPr>
              <p:spPr>
                <a:xfrm>
                  <a:off x="8163702" y="4943587"/>
                  <a:ext cx="1073173" cy="3765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" name="Obdélník 14"/>
              <p:cNvSpPr/>
              <p:nvPr/>
            </p:nvSpPr>
            <p:spPr>
              <a:xfrm>
                <a:off x="7176655" y="4206617"/>
                <a:ext cx="830493" cy="3616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TextovéPole 16"/>
            <p:cNvSpPr txBox="1"/>
            <p:nvPr/>
          </p:nvSpPr>
          <p:spPr>
            <a:xfrm>
              <a:off x="6978041" y="5725757"/>
              <a:ext cx="2187092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dirty="0" smtClean="0"/>
                <a:t>CRISPR RNA</a:t>
              </a:r>
            </a:p>
            <a:p>
              <a:pPr algn="ctr"/>
              <a:r>
                <a:rPr lang="cs-CZ" b="1" dirty="0" smtClean="0"/>
                <a:t>Sekvenčně specificky váže DNA</a:t>
              </a:r>
              <a:endParaRPr lang="en-US" b="1" dirty="0"/>
            </a:p>
          </p:txBody>
        </p:sp>
        <p:sp>
          <p:nvSpPr>
            <p:cNvPr id="18" name="TextovéPole 17"/>
            <p:cNvSpPr txBox="1"/>
            <p:nvPr/>
          </p:nvSpPr>
          <p:spPr>
            <a:xfrm>
              <a:off x="9337076" y="5797183"/>
              <a:ext cx="2626721" cy="1762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dirty="0" smtClean="0"/>
                <a:t>Cas9</a:t>
              </a:r>
            </a:p>
            <a:p>
              <a:pPr algn="ctr"/>
              <a:r>
                <a:rPr lang="cs-CZ" b="1" dirty="0" smtClean="0"/>
                <a:t>vytváří </a:t>
              </a:r>
              <a:r>
                <a:rPr lang="cs-CZ" b="1" dirty="0" err="1" smtClean="0"/>
                <a:t>dvouřetězcové</a:t>
              </a:r>
              <a:r>
                <a:rPr lang="cs-CZ" b="1" dirty="0" smtClean="0"/>
                <a:t> zlomy DNA</a:t>
              </a:r>
              <a:endParaRPr lang="en-US" b="1" dirty="0"/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7130886" y="4913752"/>
              <a:ext cx="1704724" cy="6295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2400" b="1" dirty="0" smtClean="0"/>
                <a:t>20bp</a:t>
              </a:r>
              <a:endParaRPr lang="en-US" b="1" dirty="0"/>
            </a:p>
          </p:txBody>
        </p:sp>
      </p:grpSp>
      <p:grpSp>
        <p:nvGrpSpPr>
          <p:cNvPr id="26" name="Skupina 25"/>
          <p:cNvGrpSpPr/>
          <p:nvPr/>
        </p:nvGrpSpPr>
        <p:grpSpPr>
          <a:xfrm>
            <a:off x="633166" y="1482662"/>
            <a:ext cx="4718832" cy="5144434"/>
            <a:chOff x="2699824" y="1446671"/>
            <a:chExt cx="6291776" cy="5144434"/>
          </a:xfrm>
        </p:grpSpPr>
        <p:pic>
          <p:nvPicPr>
            <p:cNvPr id="27" name="Picture 4" descr="Výsledek obrázku pro CRISPR CAs9 components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contras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978" b="24468"/>
            <a:stretch/>
          </p:blipFill>
          <p:spPr bwMode="auto">
            <a:xfrm>
              <a:off x="2699824" y="1446671"/>
              <a:ext cx="6291776" cy="5144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Obdélník 27"/>
            <p:cNvSpPr/>
            <p:nvPr/>
          </p:nvSpPr>
          <p:spPr>
            <a:xfrm>
              <a:off x="5845712" y="3158836"/>
              <a:ext cx="1621888" cy="3740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5845711" y="5417128"/>
              <a:ext cx="2467015" cy="3463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bdélník 29"/>
            <p:cNvSpPr/>
            <p:nvPr/>
          </p:nvSpPr>
          <p:spPr>
            <a:xfrm>
              <a:off x="4446856" y="4955426"/>
              <a:ext cx="1649144" cy="2158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bdélník 30"/>
            <p:cNvSpPr/>
            <p:nvPr/>
          </p:nvSpPr>
          <p:spPr>
            <a:xfrm>
              <a:off x="6469619" y="4815278"/>
              <a:ext cx="1649144" cy="3560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TextovéPole 31"/>
          <p:cNvSpPr txBox="1"/>
          <p:nvPr/>
        </p:nvSpPr>
        <p:spPr>
          <a:xfrm>
            <a:off x="3070460" y="3700491"/>
            <a:ext cx="2691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Sekvenčně specifická vazba komplexu CRISPR/Cas9 na DNA</a:t>
            </a:r>
            <a:endParaRPr lang="en-US" b="1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3059053" y="5661248"/>
            <a:ext cx="13085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Štěpení DNA</a:t>
            </a:r>
            <a:endParaRPr lang="en-US" b="1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3430015" y="4825283"/>
            <a:ext cx="1475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Genomická</a:t>
            </a:r>
            <a:r>
              <a:rPr lang="cs-CZ" b="1" dirty="0" smtClean="0"/>
              <a:t> DNA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6200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8785"/>
            <a:ext cx="9144000" cy="1236662"/>
          </a:xfrm>
        </p:spPr>
        <p:txBody>
          <a:bodyPr>
            <a:normAutofit/>
          </a:bodyPr>
          <a:lstStyle/>
          <a:p>
            <a:pPr algn="ctr"/>
            <a:r>
              <a:rPr lang="cs-CZ" altLang="cs-CZ" sz="4000" b="1" dirty="0"/>
              <a:t>Cílená editace genomu rostlin</a:t>
            </a:r>
            <a:endParaRPr lang="cs-CZ" altLang="cs-CZ" sz="4000" b="1" dirty="0" smtClean="0"/>
          </a:p>
        </p:txBody>
      </p:sp>
      <p:pic>
        <p:nvPicPr>
          <p:cNvPr id="2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7"/>
          <a:stretch/>
        </p:blipFill>
        <p:spPr bwMode="auto">
          <a:xfrm>
            <a:off x="251713" y="1399310"/>
            <a:ext cx="8538968" cy="357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7" r="68284"/>
          <a:stretch/>
        </p:blipFill>
        <p:spPr bwMode="auto">
          <a:xfrm>
            <a:off x="251713" y="3077808"/>
            <a:ext cx="2531188" cy="114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7" r="68284"/>
          <a:stretch/>
        </p:blipFill>
        <p:spPr bwMode="auto">
          <a:xfrm>
            <a:off x="3111077" y="4262667"/>
            <a:ext cx="2531186" cy="58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7" r="68284"/>
          <a:stretch/>
        </p:blipFill>
        <p:spPr bwMode="auto">
          <a:xfrm>
            <a:off x="5950879" y="4262667"/>
            <a:ext cx="2531186" cy="582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7" r="68284"/>
          <a:stretch/>
        </p:blipFill>
        <p:spPr bwMode="auto">
          <a:xfrm>
            <a:off x="2946988" y="1722452"/>
            <a:ext cx="2531186" cy="34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" name="Picture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067" r="68284"/>
          <a:stretch/>
        </p:blipFill>
        <p:spPr bwMode="auto">
          <a:xfrm>
            <a:off x="271174" y="4894599"/>
            <a:ext cx="8519507" cy="1757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" name="TextovéPole 39"/>
          <p:cNvSpPr txBox="1"/>
          <p:nvPr/>
        </p:nvSpPr>
        <p:spPr>
          <a:xfrm>
            <a:off x="2987824" y="1596294"/>
            <a:ext cx="3132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/>
              <a:t>d</a:t>
            </a:r>
            <a:r>
              <a:rPr lang="cs-CZ" sz="2400" b="1" dirty="0" err="1" smtClean="0"/>
              <a:t>vouřetězcový</a:t>
            </a:r>
            <a:r>
              <a:rPr lang="cs-CZ" sz="2400" b="1" dirty="0" smtClean="0"/>
              <a:t> zlom</a:t>
            </a:r>
            <a:endParaRPr lang="en-US" sz="2400" b="1" dirty="0"/>
          </a:p>
        </p:txBody>
      </p:sp>
      <p:sp>
        <p:nvSpPr>
          <p:cNvPr id="41" name="TextovéPole 40"/>
          <p:cNvSpPr txBox="1"/>
          <p:nvPr/>
        </p:nvSpPr>
        <p:spPr>
          <a:xfrm>
            <a:off x="543591" y="3551087"/>
            <a:ext cx="2123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cs-CZ" sz="2400" b="1" dirty="0" smtClean="0"/>
              <a:t>Inaktivace genu </a:t>
            </a:r>
          </a:p>
          <a:p>
            <a:r>
              <a:rPr lang="cs-CZ" sz="2400" dirty="0" smtClean="0"/>
              <a:t>v důsledku narušení jeho čtecího rámce </a:t>
            </a:r>
            <a:endParaRPr lang="en-US" sz="2400" dirty="0"/>
          </a:p>
        </p:txBody>
      </p:sp>
      <p:sp>
        <p:nvSpPr>
          <p:cNvPr id="43" name="TextovéPole 42"/>
          <p:cNvSpPr txBox="1"/>
          <p:nvPr/>
        </p:nvSpPr>
        <p:spPr>
          <a:xfrm>
            <a:off x="3111077" y="4489062"/>
            <a:ext cx="2576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2) Modifikace (oprava) genu </a:t>
            </a:r>
            <a:r>
              <a:rPr lang="cs-CZ" sz="2400" dirty="0" smtClean="0"/>
              <a:t>(např. SNP mutace)</a:t>
            </a:r>
            <a:endParaRPr lang="en-US" sz="2400" dirty="0"/>
          </a:p>
        </p:txBody>
      </p:sp>
      <p:sp>
        <p:nvSpPr>
          <p:cNvPr id="44" name="TextovéPole 43"/>
          <p:cNvSpPr txBox="1"/>
          <p:nvPr/>
        </p:nvSpPr>
        <p:spPr>
          <a:xfrm>
            <a:off x="6086062" y="4487479"/>
            <a:ext cx="2658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3) Inzerce </a:t>
            </a:r>
            <a:r>
              <a:rPr lang="cs-CZ" sz="2400" b="1" dirty="0" err="1" smtClean="0"/>
              <a:t>transgenu</a:t>
            </a:r>
            <a:endParaRPr lang="cs-CZ" sz="2400" b="1" dirty="0" smtClean="0"/>
          </a:p>
          <a:p>
            <a:r>
              <a:rPr lang="cs-CZ" sz="2400" dirty="0"/>
              <a:t>d</a:t>
            </a:r>
            <a:r>
              <a:rPr lang="cs-CZ" sz="2400" dirty="0" smtClean="0"/>
              <a:t>o specifického </a:t>
            </a:r>
            <a:r>
              <a:rPr lang="cs-CZ" sz="2400" dirty="0" err="1" smtClean="0"/>
              <a:t>lokusu</a:t>
            </a:r>
            <a:r>
              <a:rPr lang="cs-CZ" sz="2400" dirty="0" smtClean="0"/>
              <a:t> v genomu</a:t>
            </a:r>
            <a:r>
              <a:rPr lang="cs-CZ" sz="2400" b="1" dirty="0" smtClean="0"/>
              <a:t>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18564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menzelphoto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" y="-136525"/>
            <a:ext cx="7144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5582"/>
            <a:ext cx="9144000" cy="1236662"/>
          </a:xfrm>
        </p:spPr>
        <p:txBody>
          <a:bodyPr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sz="4000" b="1" dirty="0" smtClean="0"/>
              <a:t>Chromozomální aberace - delece</a:t>
            </a:r>
            <a:r>
              <a:rPr lang="cs-CZ" sz="4000" b="1" dirty="0"/>
              <a:t/>
            </a:r>
            <a:br>
              <a:rPr lang="cs-CZ" sz="4000" b="1" dirty="0"/>
            </a:br>
            <a:endParaRPr lang="cs-CZ" altLang="cs-CZ" sz="4000" b="1" dirty="0" smtClean="0"/>
          </a:p>
        </p:txBody>
      </p:sp>
      <p:grpSp>
        <p:nvGrpSpPr>
          <p:cNvPr id="7" name="Skupina 6"/>
          <p:cNvGrpSpPr/>
          <p:nvPr/>
        </p:nvGrpSpPr>
        <p:grpSpPr>
          <a:xfrm>
            <a:off x="2863501" y="1360399"/>
            <a:ext cx="609815" cy="4456873"/>
            <a:chOff x="3139128" y="1360399"/>
            <a:chExt cx="813087" cy="4456873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4"/>
            <a:srcRect t="2788" r="73188" b="90158"/>
            <a:stretch/>
          </p:blipFill>
          <p:spPr>
            <a:xfrm rot="5400000">
              <a:off x="1317235" y="3182293"/>
              <a:ext cx="4456873" cy="813086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4"/>
            <a:srcRect l="5201" t="2788" r="91715" b="90158"/>
            <a:stretch/>
          </p:blipFill>
          <p:spPr>
            <a:xfrm rot="5400000">
              <a:off x="3289363" y="2671863"/>
              <a:ext cx="512615" cy="813086"/>
            </a:xfrm>
            <a:prstGeom prst="rect">
              <a:avLst/>
            </a:prstGeom>
          </p:spPr>
        </p:pic>
      </p:grpSp>
      <p:grpSp>
        <p:nvGrpSpPr>
          <p:cNvPr id="3" name="Skupina 2"/>
          <p:cNvGrpSpPr/>
          <p:nvPr/>
        </p:nvGrpSpPr>
        <p:grpSpPr>
          <a:xfrm>
            <a:off x="5732766" y="1910936"/>
            <a:ext cx="609815" cy="3606080"/>
            <a:chOff x="7643688" y="1910936"/>
            <a:chExt cx="813086" cy="3606080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4"/>
            <a:srcRect l="8202" t="2788" r="73188" b="90158"/>
            <a:stretch/>
          </p:blipFill>
          <p:spPr>
            <a:xfrm rot="5400000">
              <a:off x="6503501" y="3563743"/>
              <a:ext cx="3093460" cy="813086"/>
            </a:xfrm>
            <a:prstGeom prst="rect">
              <a:avLst/>
            </a:prstGeom>
          </p:spPr>
        </p:pic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4"/>
            <a:srcRect l="-324" t="2788" r="97240" b="90158"/>
            <a:stretch/>
          </p:blipFill>
          <p:spPr>
            <a:xfrm rot="5400000">
              <a:off x="7793921" y="1760703"/>
              <a:ext cx="512620" cy="813086"/>
            </a:xfrm>
            <a:prstGeom prst="rect">
              <a:avLst/>
            </a:prstGeom>
          </p:spPr>
        </p:pic>
      </p:grpSp>
      <p:sp>
        <p:nvSpPr>
          <p:cNvPr id="8" name="TextovéPole 7"/>
          <p:cNvSpPr txBox="1"/>
          <p:nvPr/>
        </p:nvSpPr>
        <p:spPr>
          <a:xfrm>
            <a:off x="4156363" y="3034838"/>
            <a:ext cx="12573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/>
              <a:t>→</a:t>
            </a:r>
            <a:endParaRPr lang="en-US" sz="6600" b="1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322603" y="5798804"/>
            <a:ext cx="4187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Delece v rozmezí cca 20bp – několik </a:t>
            </a:r>
            <a:r>
              <a:rPr lang="cs-CZ" sz="2400" b="1" dirty="0" err="1" smtClean="0"/>
              <a:t>Mbp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44548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menzelphoto.photoshelter.com/img/pix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2" y="-136525"/>
            <a:ext cx="7144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Skupina 7"/>
          <p:cNvGrpSpPr/>
          <p:nvPr/>
        </p:nvGrpSpPr>
        <p:grpSpPr>
          <a:xfrm>
            <a:off x="5549013" y="1820732"/>
            <a:ext cx="2120020" cy="3914008"/>
            <a:chOff x="1673924" y="1620981"/>
            <a:chExt cx="2826693" cy="3914008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4"/>
            <a:srcRect l="41962" t="2567" r="46331" b="90338"/>
            <a:stretch/>
          </p:blipFill>
          <p:spPr>
            <a:xfrm rot="5400000">
              <a:off x="1368607" y="4128657"/>
              <a:ext cx="1911930" cy="803564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54000">
                  <a:schemeClr val="accent4"/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</p:pic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4"/>
            <a:srcRect l="12785" t="2788" r="75463" b="90158"/>
            <a:stretch/>
          </p:blipFill>
          <p:spPr>
            <a:xfrm rot="16200000">
              <a:off x="1103722" y="2191183"/>
              <a:ext cx="1953490" cy="813086"/>
            </a:xfrm>
            <a:prstGeom prst="rect">
              <a:avLst/>
            </a:prstGeom>
          </p:spPr>
        </p:pic>
        <p:sp>
          <p:nvSpPr>
            <p:cNvPr id="11" name="TextovéPole 10"/>
            <p:cNvSpPr txBox="1"/>
            <p:nvPr/>
          </p:nvSpPr>
          <p:spPr>
            <a:xfrm>
              <a:off x="2585891" y="3045986"/>
              <a:ext cx="1676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/>
                <a:t>→</a:t>
              </a:r>
              <a:endParaRPr lang="en-US" sz="6600" b="1" dirty="0"/>
            </a:p>
          </p:txBody>
        </p:sp>
        <p:grpSp>
          <p:nvGrpSpPr>
            <p:cNvPr id="7" name="Skupina 6"/>
            <p:cNvGrpSpPr/>
            <p:nvPr/>
          </p:nvGrpSpPr>
          <p:grpSpPr>
            <a:xfrm>
              <a:off x="3424091" y="1652244"/>
              <a:ext cx="1076526" cy="3882745"/>
              <a:chOff x="4005837" y="1603658"/>
              <a:chExt cx="1076526" cy="3882745"/>
            </a:xfrm>
          </p:grpSpPr>
          <p:grpSp>
            <p:nvGrpSpPr>
              <p:cNvPr id="3" name="Skupina 2"/>
              <p:cNvGrpSpPr/>
              <p:nvPr/>
            </p:nvGrpSpPr>
            <p:grpSpPr>
              <a:xfrm rot="10800000">
                <a:off x="4005837" y="1620980"/>
                <a:ext cx="1052430" cy="3865423"/>
                <a:chOff x="3645619" y="1593453"/>
                <a:chExt cx="1052430" cy="3865423"/>
              </a:xfrm>
            </p:grpSpPr>
            <p:pic>
              <p:nvPicPr>
                <p:cNvPr id="10" name="Obrázek 9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41962" t="2567" r="46331" b="90338"/>
                <a:stretch/>
              </p:blipFill>
              <p:spPr>
                <a:xfrm rot="5400000">
                  <a:off x="3340302" y="4101129"/>
                  <a:ext cx="1911930" cy="803564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4000">
                      <a:schemeClr val="accent4"/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  <a:tileRect/>
                </a:gradFill>
              </p:spPr>
            </p:pic>
            <p:pic>
              <p:nvPicPr>
                <p:cNvPr id="12" name="Obrázek 11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12785" t="2788" r="75463" b="90158"/>
                <a:stretch/>
              </p:blipFill>
              <p:spPr>
                <a:xfrm rot="16200000">
                  <a:off x="3075417" y="2163655"/>
                  <a:ext cx="1953490" cy="813086"/>
                </a:xfrm>
                <a:prstGeom prst="rect">
                  <a:avLst/>
                </a:prstGeom>
              </p:spPr>
            </p:pic>
          </p:grpSp>
          <p:pic>
            <p:nvPicPr>
              <p:cNvPr id="13" name="Obrázek 12"/>
              <p:cNvPicPr>
                <a:picLocks noChangeAspect="1"/>
              </p:cNvPicPr>
              <p:nvPr/>
            </p:nvPicPr>
            <p:blipFill rotWithShape="1">
              <a:blip r:embed="rId4"/>
              <a:srcRect l="19621" t="2788" r="75463" b="90158"/>
              <a:stretch/>
            </p:blipFill>
            <p:spPr>
              <a:xfrm rot="16200000">
                <a:off x="4003762" y="1605733"/>
                <a:ext cx="817236" cy="813086"/>
              </a:xfrm>
              <a:prstGeom prst="rect">
                <a:avLst/>
              </a:prstGeom>
            </p:spPr>
          </p:pic>
          <p:pic>
            <p:nvPicPr>
              <p:cNvPr id="14" name="Obrázek 13"/>
              <p:cNvPicPr>
                <a:picLocks noChangeAspect="1"/>
              </p:cNvPicPr>
              <p:nvPr/>
            </p:nvPicPr>
            <p:blipFill rotWithShape="1">
              <a:blip r:embed="rId4"/>
              <a:srcRect l="48114" t="2567" r="46331" b="90338"/>
              <a:stretch/>
            </p:blipFill>
            <p:spPr>
              <a:xfrm rot="5400000">
                <a:off x="4214875" y="4618915"/>
                <a:ext cx="907316" cy="82766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4000">
                    <a:schemeClr val="accent4"/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</p:spPr>
          </p:pic>
        </p:grpSp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4"/>
            <a:srcRect l="36523" t="2567" r="59440" b="90338"/>
            <a:stretch/>
          </p:blipFill>
          <p:spPr>
            <a:xfrm rot="5400000">
              <a:off x="1993995" y="4301354"/>
              <a:ext cx="659218" cy="803564"/>
            </a:xfrm>
            <a:prstGeom prst="rect">
              <a:avLst/>
            </a:prstGeom>
          </p:spPr>
        </p:pic>
        <p:pic>
          <p:nvPicPr>
            <p:cNvPr id="17" name="Obrázek 16"/>
            <p:cNvPicPr>
              <a:picLocks noChangeAspect="1"/>
            </p:cNvPicPr>
            <p:nvPr/>
          </p:nvPicPr>
          <p:blipFill rotWithShape="1">
            <a:blip r:embed="rId4"/>
            <a:srcRect l="3375" t="2788" r="90549" b="90158"/>
            <a:stretch/>
          </p:blipFill>
          <p:spPr>
            <a:xfrm rot="16200000">
              <a:off x="1575420" y="2044754"/>
              <a:ext cx="1010096" cy="813086"/>
            </a:xfrm>
            <a:prstGeom prst="rect">
              <a:avLst/>
            </a:prstGeom>
          </p:spPr>
        </p:pic>
      </p:grpSp>
      <p:sp>
        <p:nvSpPr>
          <p:cNvPr id="3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5582"/>
            <a:ext cx="9144000" cy="1236662"/>
          </a:xfrm>
        </p:spPr>
        <p:txBody>
          <a:bodyPr>
            <a:normAutofit fontScale="90000"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cs-CZ" b="1" dirty="0" smtClean="0"/>
              <a:t>Chromozomální aberace - inverze</a:t>
            </a:r>
            <a:r>
              <a:rPr lang="cs-CZ" sz="6000" b="1" dirty="0"/>
              <a:t/>
            </a:r>
            <a:br>
              <a:rPr lang="cs-CZ" sz="6000" b="1" dirty="0"/>
            </a:br>
            <a:endParaRPr lang="cs-CZ" altLang="cs-CZ" sz="6000" b="1" dirty="0" smtClean="0"/>
          </a:p>
        </p:txBody>
      </p:sp>
      <p:grpSp>
        <p:nvGrpSpPr>
          <p:cNvPr id="38" name="Skupina 37"/>
          <p:cNvGrpSpPr/>
          <p:nvPr/>
        </p:nvGrpSpPr>
        <p:grpSpPr>
          <a:xfrm>
            <a:off x="1238562" y="1592738"/>
            <a:ext cx="2339752" cy="4483301"/>
            <a:chOff x="1569529" y="1625816"/>
            <a:chExt cx="3119669" cy="4483301"/>
          </a:xfrm>
        </p:grpSpPr>
        <p:sp>
          <p:nvSpPr>
            <p:cNvPr id="22" name="TextovéPole 21"/>
            <p:cNvSpPr txBox="1"/>
            <p:nvPr/>
          </p:nvSpPr>
          <p:spPr>
            <a:xfrm>
              <a:off x="2628671" y="3181726"/>
              <a:ext cx="16764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 smtClean="0"/>
                <a:t>→</a:t>
              </a:r>
              <a:endParaRPr lang="en-US" sz="6600" b="1" dirty="0"/>
            </a:p>
          </p:txBody>
        </p:sp>
        <p:pic>
          <p:nvPicPr>
            <p:cNvPr id="32" name="Obrázek 31"/>
            <p:cNvPicPr>
              <a:picLocks noChangeAspect="1"/>
            </p:cNvPicPr>
            <p:nvPr/>
          </p:nvPicPr>
          <p:blipFill rotWithShape="1">
            <a:blip r:embed="rId4"/>
            <a:srcRect t="2788" r="73188" b="90158"/>
            <a:stretch/>
          </p:blipFill>
          <p:spPr>
            <a:xfrm rot="5400000">
              <a:off x="-22221" y="3447710"/>
              <a:ext cx="4456873" cy="813086"/>
            </a:xfrm>
            <a:prstGeom prst="rect">
              <a:avLst/>
            </a:prstGeom>
          </p:spPr>
        </p:pic>
        <p:pic>
          <p:nvPicPr>
            <p:cNvPr id="21" name="Obrázek 20"/>
            <p:cNvPicPr>
              <a:picLocks noChangeAspect="1"/>
            </p:cNvPicPr>
            <p:nvPr/>
          </p:nvPicPr>
          <p:blipFill rotWithShape="1">
            <a:blip r:embed="rId4"/>
            <a:srcRect l="12785" t="2788" r="75463" b="90158"/>
            <a:stretch/>
          </p:blipFill>
          <p:spPr>
            <a:xfrm rot="16200000">
              <a:off x="999327" y="2394448"/>
              <a:ext cx="1953490" cy="813086"/>
            </a:xfrm>
            <a:prstGeom prst="rect">
              <a:avLst/>
            </a:prstGeom>
          </p:spPr>
        </p:pic>
        <p:pic>
          <p:nvPicPr>
            <p:cNvPr id="35" name="Obrázek 34"/>
            <p:cNvPicPr>
              <a:picLocks noChangeAspect="1"/>
            </p:cNvPicPr>
            <p:nvPr/>
          </p:nvPicPr>
          <p:blipFill rotWithShape="1">
            <a:blip r:embed="rId4"/>
            <a:srcRect l="5201" t="2788" r="91715" b="90158"/>
            <a:stretch/>
          </p:blipFill>
          <p:spPr>
            <a:xfrm rot="5400000">
              <a:off x="1937140" y="2945164"/>
              <a:ext cx="512615" cy="819376"/>
            </a:xfrm>
            <a:prstGeom prst="rect">
              <a:avLst/>
            </a:prstGeom>
          </p:spPr>
        </p:pic>
        <p:pic>
          <p:nvPicPr>
            <p:cNvPr id="36" name="Obrázek 35"/>
            <p:cNvPicPr>
              <a:picLocks noChangeAspect="1"/>
            </p:cNvPicPr>
            <p:nvPr/>
          </p:nvPicPr>
          <p:blipFill rotWithShape="1">
            <a:blip r:embed="rId4"/>
            <a:srcRect l="38054" t="2567" r="59355" b="90338"/>
            <a:stretch/>
          </p:blipFill>
          <p:spPr>
            <a:xfrm rot="5400000">
              <a:off x="2002086" y="2297552"/>
              <a:ext cx="423080" cy="814178"/>
            </a:xfrm>
            <a:prstGeom prst="rect">
              <a:avLst/>
            </a:prstGeom>
          </p:spPr>
        </p:pic>
        <p:sp>
          <p:nvSpPr>
            <p:cNvPr id="37" name="Obdélník 36"/>
            <p:cNvSpPr/>
            <p:nvPr/>
          </p:nvSpPr>
          <p:spPr>
            <a:xfrm>
              <a:off x="2332250" y="2906862"/>
              <a:ext cx="152400" cy="109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Obrázek 38"/>
            <p:cNvPicPr>
              <a:picLocks noChangeAspect="1"/>
            </p:cNvPicPr>
            <p:nvPr/>
          </p:nvPicPr>
          <p:blipFill rotWithShape="1">
            <a:blip r:embed="rId4"/>
            <a:srcRect t="2788" r="73188" b="90158"/>
            <a:stretch/>
          </p:blipFill>
          <p:spPr>
            <a:xfrm rot="5400000">
              <a:off x="2054218" y="3474138"/>
              <a:ext cx="4456873" cy="813086"/>
            </a:xfrm>
            <a:prstGeom prst="rect">
              <a:avLst/>
            </a:prstGeom>
          </p:spPr>
        </p:pic>
        <p:pic>
          <p:nvPicPr>
            <p:cNvPr id="44" name="Obrázek 43"/>
            <p:cNvPicPr>
              <a:picLocks noChangeAspect="1"/>
            </p:cNvPicPr>
            <p:nvPr/>
          </p:nvPicPr>
          <p:blipFill rotWithShape="1">
            <a:blip r:embed="rId4"/>
            <a:srcRect l="17306" t="2788" r="80379" b="90158"/>
            <a:stretch/>
          </p:blipFill>
          <p:spPr>
            <a:xfrm rot="16200000">
              <a:off x="3871871" y="2240993"/>
              <a:ext cx="384878" cy="813086"/>
            </a:xfrm>
            <a:prstGeom prst="rect">
              <a:avLst/>
            </a:prstGeom>
          </p:spPr>
        </p:pic>
        <p:pic>
          <p:nvPicPr>
            <p:cNvPr id="45" name="Obrázek 44"/>
            <p:cNvPicPr>
              <a:picLocks noChangeAspect="1"/>
            </p:cNvPicPr>
            <p:nvPr/>
          </p:nvPicPr>
          <p:blipFill rotWithShape="1">
            <a:blip r:embed="rId4"/>
            <a:srcRect l="38335" t="5869" r="59355" b="90338"/>
            <a:stretch/>
          </p:blipFill>
          <p:spPr>
            <a:xfrm rot="5400000">
              <a:off x="3919720" y="2856086"/>
              <a:ext cx="377331" cy="435335"/>
            </a:xfrm>
            <a:prstGeom prst="rect">
              <a:avLst/>
            </a:prstGeom>
          </p:spPr>
        </p:pic>
        <p:sp>
          <p:nvSpPr>
            <p:cNvPr id="46" name="Obdélník 45"/>
            <p:cNvSpPr/>
            <p:nvPr/>
          </p:nvSpPr>
          <p:spPr>
            <a:xfrm>
              <a:off x="4393342" y="2721154"/>
              <a:ext cx="295855" cy="2949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TextovéPole 47"/>
          <p:cNvSpPr txBox="1"/>
          <p:nvPr/>
        </p:nvSpPr>
        <p:spPr>
          <a:xfrm>
            <a:off x="654164" y="5785251"/>
            <a:ext cx="351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Paracentrická</a:t>
            </a:r>
            <a:r>
              <a:rPr lang="cs-CZ" sz="2400" b="1" dirty="0" smtClean="0"/>
              <a:t> inverze</a:t>
            </a:r>
            <a:endParaRPr lang="en-US" b="1" dirty="0"/>
          </a:p>
        </p:txBody>
      </p:sp>
      <p:sp>
        <p:nvSpPr>
          <p:cNvPr id="49" name="TextovéPole 48"/>
          <p:cNvSpPr txBox="1"/>
          <p:nvPr/>
        </p:nvSpPr>
        <p:spPr>
          <a:xfrm>
            <a:off x="4928597" y="5746767"/>
            <a:ext cx="3517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/>
              <a:t>Pericentrická</a:t>
            </a:r>
            <a:r>
              <a:rPr lang="cs-CZ" sz="2400" b="1" dirty="0" smtClean="0"/>
              <a:t> inverze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40195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Skupina 16"/>
          <p:cNvGrpSpPr/>
          <p:nvPr/>
        </p:nvGrpSpPr>
        <p:grpSpPr>
          <a:xfrm>
            <a:off x="196944" y="3379734"/>
            <a:ext cx="353791" cy="2696134"/>
            <a:chOff x="7643688" y="1910936"/>
            <a:chExt cx="813086" cy="3606080"/>
          </a:xfrm>
        </p:grpSpPr>
        <p:pic>
          <p:nvPicPr>
            <p:cNvPr id="18" name="Obrázek 17"/>
            <p:cNvPicPr>
              <a:picLocks noChangeAspect="1"/>
            </p:cNvPicPr>
            <p:nvPr/>
          </p:nvPicPr>
          <p:blipFill rotWithShape="1">
            <a:blip r:embed="rId3"/>
            <a:srcRect l="8202" t="2788" r="73188" b="90158"/>
            <a:stretch/>
          </p:blipFill>
          <p:spPr>
            <a:xfrm rot="5400000">
              <a:off x="6503501" y="3563743"/>
              <a:ext cx="3093460" cy="813086"/>
            </a:xfrm>
            <a:prstGeom prst="rect">
              <a:avLst/>
            </a:prstGeom>
          </p:spPr>
        </p:pic>
        <p:pic>
          <p:nvPicPr>
            <p:cNvPr id="19" name="Obrázek 18"/>
            <p:cNvPicPr>
              <a:picLocks noChangeAspect="1"/>
            </p:cNvPicPr>
            <p:nvPr/>
          </p:nvPicPr>
          <p:blipFill rotWithShape="1">
            <a:blip r:embed="rId3"/>
            <a:srcRect l="-324" t="2788" r="97240" b="90158"/>
            <a:stretch/>
          </p:blipFill>
          <p:spPr>
            <a:xfrm rot="5400000">
              <a:off x="7793921" y="1760703"/>
              <a:ext cx="512620" cy="813086"/>
            </a:xfrm>
            <a:prstGeom prst="rect">
              <a:avLst/>
            </a:prstGeom>
          </p:spPr>
        </p:pic>
      </p:grpSp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35928"/>
            <a:ext cx="9144000" cy="1236662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/>
            </a:r>
            <a:br>
              <a:rPr lang="en-US" sz="4000" dirty="0"/>
            </a:br>
            <a:r>
              <a:rPr lang="en-US" sz="4000" b="1" dirty="0" smtClean="0"/>
              <a:t> </a:t>
            </a:r>
            <a:r>
              <a:rPr lang="cs-CZ" sz="4000" b="1" dirty="0" smtClean="0"/>
              <a:t>Tvorba "</a:t>
            </a:r>
            <a:r>
              <a:rPr lang="cs-CZ" sz="4000" b="1" dirty="0" err="1" smtClean="0"/>
              <a:t>transgene</a:t>
            </a:r>
            <a:r>
              <a:rPr lang="cs-CZ" sz="4000" b="1" dirty="0" smtClean="0"/>
              <a:t>-free" rostlin</a:t>
            </a:r>
            <a:endParaRPr lang="cs-CZ" altLang="cs-CZ" sz="4000" b="1" dirty="0" smtClean="0"/>
          </a:p>
        </p:txBody>
      </p:sp>
      <p:sp>
        <p:nvSpPr>
          <p:cNvPr id="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09666"/>
            <a:ext cx="9144000" cy="2008908"/>
          </a:xfrm>
        </p:spPr>
        <p:txBody>
          <a:bodyPr>
            <a:normAutofit fontScale="90000"/>
          </a:bodyPr>
          <a:lstStyle/>
          <a:p>
            <a:r>
              <a:rPr lang="cs-CZ" sz="3100" b="1" dirty="0"/>
              <a:t/>
            </a:r>
            <a:br>
              <a:rPr lang="cs-CZ" sz="3100" b="1" dirty="0"/>
            </a:br>
            <a:r>
              <a:rPr lang="cs-CZ" sz="2400" b="1" dirty="0" smtClean="0"/>
              <a:t>1) transientní transformace protoplastů (nedochází k integraci konstruktu do rostlinného genomu)</a:t>
            </a:r>
            <a:br>
              <a:rPr lang="cs-CZ" sz="2400" b="1" dirty="0" smtClean="0"/>
            </a:br>
            <a:r>
              <a:rPr lang="cs-CZ" sz="2400" b="1" dirty="0" smtClean="0"/>
              <a:t> </a:t>
            </a:r>
            <a:br>
              <a:rPr lang="cs-CZ" sz="2400" b="1" dirty="0" smtClean="0"/>
            </a:br>
            <a:r>
              <a:rPr lang="cs-CZ" sz="2400" b="1" dirty="0" smtClean="0"/>
              <a:t>2) segregace </a:t>
            </a:r>
            <a:r>
              <a:rPr lang="cs-CZ" sz="2400" b="1" dirty="0" err="1" smtClean="0"/>
              <a:t>transgenu</a:t>
            </a:r>
            <a:r>
              <a:rPr lang="cs-CZ" sz="2400" b="1" dirty="0" smtClean="0"/>
              <a:t> v následujících generacích</a:t>
            </a:r>
            <a:endParaRPr lang="cs-CZ" altLang="cs-CZ" sz="2400" b="1" dirty="0" smtClean="0"/>
          </a:p>
        </p:txBody>
      </p:sp>
      <p:grpSp>
        <p:nvGrpSpPr>
          <p:cNvPr id="4" name="Skupina 3"/>
          <p:cNvGrpSpPr/>
          <p:nvPr/>
        </p:nvGrpSpPr>
        <p:grpSpPr>
          <a:xfrm>
            <a:off x="433829" y="3379734"/>
            <a:ext cx="353791" cy="2696134"/>
            <a:chOff x="7643688" y="1910936"/>
            <a:chExt cx="813086" cy="3606080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 rotWithShape="1">
            <a:blip r:embed="rId3"/>
            <a:srcRect l="8202" t="2788" r="73188" b="90158"/>
            <a:stretch/>
          </p:blipFill>
          <p:spPr>
            <a:xfrm rot="5400000">
              <a:off x="6503501" y="3563743"/>
              <a:ext cx="3093460" cy="813086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/>
            <a:srcRect l="-324" t="2788" r="97240" b="90158"/>
            <a:stretch/>
          </p:blipFill>
          <p:spPr>
            <a:xfrm rot="5400000">
              <a:off x="7793921" y="1760703"/>
              <a:ext cx="512620" cy="813086"/>
            </a:xfrm>
            <a:prstGeom prst="rect">
              <a:avLst/>
            </a:prstGeom>
          </p:spPr>
        </p:pic>
      </p:grp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3"/>
          <a:srcRect t="2788" r="73188" b="90158"/>
          <a:stretch/>
        </p:blipFill>
        <p:spPr>
          <a:xfrm rot="5400000">
            <a:off x="-99335" y="4519035"/>
            <a:ext cx="3173773" cy="434254"/>
          </a:xfrm>
          <a:prstGeom prst="rect">
            <a:avLst/>
          </a:prstGeom>
        </p:spPr>
      </p:pic>
      <p:grpSp>
        <p:nvGrpSpPr>
          <p:cNvPr id="20" name="Skupina 19"/>
          <p:cNvGrpSpPr/>
          <p:nvPr/>
        </p:nvGrpSpPr>
        <p:grpSpPr>
          <a:xfrm>
            <a:off x="2603291" y="3379734"/>
            <a:ext cx="407348" cy="2706602"/>
            <a:chOff x="3535256" y="3009347"/>
            <a:chExt cx="813087" cy="3555525"/>
          </a:xfrm>
        </p:grpSpPr>
        <p:pic>
          <p:nvPicPr>
            <p:cNvPr id="14" name="Obrázek 13"/>
            <p:cNvPicPr>
              <a:picLocks noChangeAspect="1"/>
            </p:cNvPicPr>
            <p:nvPr/>
          </p:nvPicPr>
          <p:blipFill rotWithShape="1">
            <a:blip r:embed="rId3"/>
            <a:srcRect t="2788" r="73188" b="90158"/>
            <a:stretch/>
          </p:blipFill>
          <p:spPr>
            <a:xfrm rot="5400000">
              <a:off x="2164037" y="4380567"/>
              <a:ext cx="3555525" cy="813086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3"/>
            <a:srcRect l="2881" t="2788" r="94393" b="90158"/>
            <a:stretch/>
          </p:blipFill>
          <p:spPr>
            <a:xfrm rot="5400000">
              <a:off x="3733069" y="3488859"/>
              <a:ext cx="414340" cy="809966"/>
            </a:xfrm>
            <a:prstGeom prst="rect">
              <a:avLst/>
            </a:prstGeom>
          </p:spPr>
        </p:pic>
      </p:grpSp>
      <p:grpSp>
        <p:nvGrpSpPr>
          <p:cNvPr id="2" name="Skupina 1"/>
          <p:cNvGrpSpPr/>
          <p:nvPr/>
        </p:nvGrpSpPr>
        <p:grpSpPr>
          <a:xfrm>
            <a:off x="1831130" y="3021439"/>
            <a:ext cx="433964" cy="3392743"/>
            <a:chOff x="2597623" y="2558673"/>
            <a:chExt cx="866214" cy="4456873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/>
            <a:srcRect t="2788" r="73188" b="90158"/>
            <a:stretch/>
          </p:blipFill>
          <p:spPr>
            <a:xfrm rot="5400000">
              <a:off x="775729" y="4380567"/>
              <a:ext cx="4456873" cy="813086"/>
            </a:xfrm>
            <a:prstGeom prst="rect">
              <a:avLst/>
            </a:prstGeom>
          </p:spPr>
        </p:pic>
        <p:sp>
          <p:nvSpPr>
            <p:cNvPr id="12" name="Obdélník 11"/>
            <p:cNvSpPr/>
            <p:nvPr/>
          </p:nvSpPr>
          <p:spPr>
            <a:xfrm>
              <a:off x="3068729" y="3754974"/>
              <a:ext cx="341980" cy="261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bdélník 12"/>
            <p:cNvSpPr/>
            <p:nvPr/>
          </p:nvSpPr>
          <p:spPr>
            <a:xfrm>
              <a:off x="3311437" y="4016568"/>
              <a:ext cx="152400" cy="109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bdélník 14"/>
            <p:cNvSpPr/>
            <p:nvPr/>
          </p:nvSpPr>
          <p:spPr>
            <a:xfrm>
              <a:off x="3198425" y="4101012"/>
              <a:ext cx="260247" cy="208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3"/>
            <a:srcRect l="2881" t="2788" r="94393" b="90158"/>
            <a:stretch/>
          </p:blipFill>
          <p:spPr>
            <a:xfrm rot="5400000">
              <a:off x="2796995" y="3220475"/>
              <a:ext cx="414340" cy="809966"/>
            </a:xfrm>
            <a:prstGeom prst="rect">
              <a:avLst/>
            </a:prstGeom>
          </p:spPr>
        </p:pic>
      </p:grpSp>
      <p:grpSp>
        <p:nvGrpSpPr>
          <p:cNvPr id="22" name="Skupina 21"/>
          <p:cNvGrpSpPr/>
          <p:nvPr/>
        </p:nvGrpSpPr>
        <p:grpSpPr>
          <a:xfrm>
            <a:off x="2869528" y="3379734"/>
            <a:ext cx="407348" cy="2706602"/>
            <a:chOff x="3535256" y="3009347"/>
            <a:chExt cx="813087" cy="3555525"/>
          </a:xfrm>
        </p:grpSpPr>
        <p:pic>
          <p:nvPicPr>
            <p:cNvPr id="23" name="Obrázek 22"/>
            <p:cNvPicPr>
              <a:picLocks noChangeAspect="1"/>
            </p:cNvPicPr>
            <p:nvPr/>
          </p:nvPicPr>
          <p:blipFill rotWithShape="1">
            <a:blip r:embed="rId3"/>
            <a:srcRect t="2788" r="73188" b="90158"/>
            <a:stretch/>
          </p:blipFill>
          <p:spPr>
            <a:xfrm rot="5400000">
              <a:off x="2164037" y="4380567"/>
              <a:ext cx="3555525" cy="813086"/>
            </a:xfrm>
            <a:prstGeom prst="rect">
              <a:avLst/>
            </a:prstGeom>
          </p:spPr>
        </p:pic>
        <p:pic>
          <p:nvPicPr>
            <p:cNvPr id="24" name="Obrázek 23"/>
            <p:cNvPicPr>
              <a:picLocks noChangeAspect="1"/>
            </p:cNvPicPr>
            <p:nvPr/>
          </p:nvPicPr>
          <p:blipFill rotWithShape="1">
            <a:blip r:embed="rId3"/>
            <a:srcRect l="2881" t="2788" r="94393" b="90158"/>
            <a:stretch/>
          </p:blipFill>
          <p:spPr>
            <a:xfrm rot="5400000">
              <a:off x="3733069" y="3488859"/>
              <a:ext cx="414340" cy="809966"/>
            </a:xfrm>
            <a:prstGeom prst="rect">
              <a:avLst/>
            </a:prstGeom>
          </p:spPr>
        </p:pic>
      </p:grpSp>
      <p:grpSp>
        <p:nvGrpSpPr>
          <p:cNvPr id="25" name="Skupina 24"/>
          <p:cNvGrpSpPr/>
          <p:nvPr/>
        </p:nvGrpSpPr>
        <p:grpSpPr>
          <a:xfrm>
            <a:off x="2135953" y="3021440"/>
            <a:ext cx="433964" cy="3392743"/>
            <a:chOff x="2597623" y="2558673"/>
            <a:chExt cx="866214" cy="4456873"/>
          </a:xfrm>
        </p:grpSpPr>
        <p:pic>
          <p:nvPicPr>
            <p:cNvPr id="26" name="Obrázek 25"/>
            <p:cNvPicPr>
              <a:picLocks noChangeAspect="1"/>
            </p:cNvPicPr>
            <p:nvPr/>
          </p:nvPicPr>
          <p:blipFill rotWithShape="1">
            <a:blip r:embed="rId3"/>
            <a:srcRect t="2788" r="73188" b="90158"/>
            <a:stretch/>
          </p:blipFill>
          <p:spPr>
            <a:xfrm rot="5400000">
              <a:off x="775729" y="4380567"/>
              <a:ext cx="4456873" cy="813086"/>
            </a:xfrm>
            <a:prstGeom prst="rect">
              <a:avLst/>
            </a:prstGeom>
          </p:spPr>
        </p:pic>
        <p:sp>
          <p:nvSpPr>
            <p:cNvPr id="27" name="Obdélník 26"/>
            <p:cNvSpPr/>
            <p:nvPr/>
          </p:nvSpPr>
          <p:spPr>
            <a:xfrm>
              <a:off x="3068729" y="3754974"/>
              <a:ext cx="341980" cy="2615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bdélník 27"/>
            <p:cNvSpPr/>
            <p:nvPr/>
          </p:nvSpPr>
          <p:spPr>
            <a:xfrm>
              <a:off x="3311437" y="4016568"/>
              <a:ext cx="152400" cy="1091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bdélník 28"/>
            <p:cNvSpPr/>
            <p:nvPr/>
          </p:nvSpPr>
          <p:spPr>
            <a:xfrm>
              <a:off x="3198425" y="4101012"/>
              <a:ext cx="260247" cy="20869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Obrázek 29"/>
            <p:cNvPicPr>
              <a:picLocks noChangeAspect="1"/>
            </p:cNvPicPr>
            <p:nvPr/>
          </p:nvPicPr>
          <p:blipFill rotWithShape="1">
            <a:blip r:embed="rId3"/>
            <a:srcRect l="2881" t="2788" r="94393" b="90158"/>
            <a:stretch/>
          </p:blipFill>
          <p:spPr>
            <a:xfrm rot="5400000">
              <a:off x="2796995" y="3220475"/>
              <a:ext cx="414340" cy="809966"/>
            </a:xfrm>
            <a:prstGeom prst="rect">
              <a:avLst/>
            </a:prstGeom>
          </p:spPr>
        </p:pic>
      </p:grpSp>
      <p:pic>
        <p:nvPicPr>
          <p:cNvPr id="31" name="Obrázek 30"/>
          <p:cNvPicPr>
            <a:picLocks noChangeAspect="1"/>
          </p:cNvPicPr>
          <p:nvPr/>
        </p:nvPicPr>
        <p:blipFill rotWithShape="1">
          <a:blip r:embed="rId3"/>
          <a:srcRect t="2788" r="73188" b="90158"/>
          <a:stretch/>
        </p:blipFill>
        <p:spPr>
          <a:xfrm rot="5400000">
            <a:off x="-466562" y="4509777"/>
            <a:ext cx="3155914" cy="431810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>
          <a:xfrm>
            <a:off x="2947916" y="3749282"/>
            <a:ext cx="139600" cy="114886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ovéPole 33"/>
          <p:cNvSpPr txBox="1"/>
          <p:nvPr/>
        </p:nvSpPr>
        <p:spPr>
          <a:xfrm>
            <a:off x="2723231" y="3137718"/>
            <a:ext cx="12006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/>
              <a:t>transgen</a:t>
            </a:r>
            <a:endParaRPr lang="en-US" b="1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463543" y="2725201"/>
            <a:ext cx="1638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 smtClean="0"/>
              <a:t>Požadovaná </a:t>
            </a:r>
          </a:p>
          <a:p>
            <a:pPr algn="ctr"/>
            <a:r>
              <a:rPr lang="cs-CZ" sz="1600" dirty="0" smtClean="0"/>
              <a:t>mutace</a:t>
            </a:r>
            <a:endParaRPr lang="en-US" sz="1600" dirty="0"/>
          </a:p>
        </p:txBody>
      </p:sp>
      <p:cxnSp>
        <p:nvCxnSpPr>
          <p:cNvPr id="39" name="Přímá spojnice se šipkou 38"/>
          <p:cNvCxnSpPr/>
          <p:nvPr/>
        </p:nvCxnSpPr>
        <p:spPr>
          <a:xfrm flipV="1">
            <a:off x="3457887" y="4709940"/>
            <a:ext cx="1750743" cy="78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ovéPole 41"/>
          <p:cNvSpPr txBox="1"/>
          <p:nvPr/>
        </p:nvSpPr>
        <p:spPr>
          <a:xfrm>
            <a:off x="3562720" y="3930130"/>
            <a:ext cx="151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Následující generace</a:t>
            </a:r>
            <a:endParaRPr lang="en-US" b="1" dirty="0"/>
          </a:p>
        </p:txBody>
      </p:sp>
      <p:pic>
        <p:nvPicPr>
          <p:cNvPr id="74" name="Obrázek 7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5020" y="2818575"/>
            <a:ext cx="2910991" cy="3670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171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 txBox="1">
            <a:spLocks/>
          </p:cNvSpPr>
          <p:nvPr/>
        </p:nvSpPr>
        <p:spPr>
          <a:xfrm>
            <a:off x="0" y="-1515309"/>
            <a:ext cx="9144000" cy="2454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3200" b="1" dirty="0" smtClean="0"/>
              <a:t>Využití CRISPR/Cas9 pro tvorbu rezistentní pšenice</a:t>
            </a:r>
            <a:endParaRPr lang="en-US" sz="32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348019" y="1280954"/>
            <a:ext cx="82500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Mutace všech 6 alel </a:t>
            </a:r>
            <a:r>
              <a:rPr lang="cs-CZ" sz="2000" b="1" i="1" dirty="0" smtClean="0"/>
              <a:t>MLO</a:t>
            </a:r>
            <a:r>
              <a:rPr lang="cs-CZ" sz="2000" b="1" dirty="0" smtClean="0"/>
              <a:t> (MILDREW RESISTANCE LOCUS) u pšenice vede k rezistenci k patogenu </a:t>
            </a:r>
            <a:r>
              <a:rPr lang="cs-CZ" sz="2000" b="1" i="1" dirty="0" err="1" smtClean="0"/>
              <a:t>Blumeria</a:t>
            </a:r>
            <a:r>
              <a:rPr lang="cs-CZ" sz="2000" b="1" i="1" dirty="0" smtClean="0"/>
              <a:t> </a:t>
            </a:r>
            <a:r>
              <a:rPr lang="cs-CZ" sz="2000" b="1" i="1" dirty="0" err="1" smtClean="0"/>
              <a:t>graminis</a:t>
            </a:r>
            <a:r>
              <a:rPr lang="cs-CZ" sz="2000" b="1" i="1" dirty="0" smtClean="0"/>
              <a:t> </a:t>
            </a:r>
            <a:r>
              <a:rPr lang="cs-CZ" sz="2000" b="1" dirty="0" smtClean="0"/>
              <a:t>(padlí travní).</a:t>
            </a:r>
            <a:endParaRPr lang="en-US" sz="2000" b="1" dirty="0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5043045"/>
            <a:ext cx="4511164" cy="1814502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697" y="2217102"/>
            <a:ext cx="3149221" cy="2828496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045" y="2508805"/>
            <a:ext cx="3896933" cy="25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5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180528" y="-387424"/>
            <a:ext cx="9144000" cy="1236662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/>
            </a:r>
            <a:br>
              <a:rPr lang="en-US" sz="4000" dirty="0"/>
            </a:br>
            <a:r>
              <a:rPr lang="en-US" sz="4000" b="1" dirty="0" smtClean="0"/>
              <a:t> "</a:t>
            </a:r>
            <a:r>
              <a:rPr lang="cs-CZ" sz="4000" b="1" dirty="0" smtClean="0"/>
              <a:t>Syntetická</a:t>
            </a:r>
            <a:r>
              <a:rPr lang="en-US" sz="4000" b="1" dirty="0" smtClean="0"/>
              <a:t>"</a:t>
            </a:r>
            <a:r>
              <a:rPr lang="cs-CZ" sz="4000" b="1" dirty="0" smtClean="0"/>
              <a:t> pšenice</a:t>
            </a:r>
            <a:endParaRPr lang="cs-CZ" altLang="cs-CZ" sz="4000" b="1" dirty="0" smtClean="0"/>
          </a:p>
        </p:txBody>
      </p:sp>
      <p:sp>
        <p:nvSpPr>
          <p:cNvPr id="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935728" y="2237396"/>
            <a:ext cx="4172776" cy="2008908"/>
          </a:xfrm>
        </p:spPr>
        <p:txBody>
          <a:bodyPr>
            <a:normAutofit fontScale="90000"/>
          </a:bodyPr>
          <a:lstStyle/>
          <a:p>
            <a:pPr algn="ctr"/>
            <a:r>
              <a:rPr lang="cs-CZ" sz="3100" b="1" dirty="0" smtClean="0"/>
              <a:t>Symbióza mezi pšenicí a bakterií </a:t>
            </a:r>
            <a:br>
              <a:rPr lang="cs-CZ" sz="3100" b="1" dirty="0" smtClean="0"/>
            </a:br>
            <a:r>
              <a:rPr lang="cs-CZ" sz="3100" b="1" dirty="0"/>
              <a:t/>
            </a:r>
            <a:br>
              <a:rPr lang="cs-CZ" sz="3100" b="1" dirty="0"/>
            </a:br>
            <a:r>
              <a:rPr lang="cs-CZ" sz="2400" b="1" dirty="0" smtClean="0"/>
              <a:t>1) odstranit geny rezistence vůči bakterii z genomu pšenice</a:t>
            </a:r>
            <a:br>
              <a:rPr lang="cs-CZ" sz="2400" b="1" dirty="0" smtClean="0"/>
            </a:br>
            <a:r>
              <a:rPr lang="cs-CZ" sz="2400" b="1" dirty="0" smtClean="0"/>
              <a:t> </a:t>
            </a:r>
            <a:br>
              <a:rPr lang="cs-CZ" sz="2400" b="1" dirty="0" smtClean="0"/>
            </a:br>
            <a:r>
              <a:rPr lang="cs-CZ" sz="2400" b="1" dirty="0" smtClean="0"/>
              <a:t>2) do genomu vložit geny zodpovědné za symbiotické interakce </a:t>
            </a:r>
            <a:endParaRPr lang="cs-CZ" altLang="cs-CZ" sz="2400" b="1" dirty="0" smtClean="0"/>
          </a:p>
        </p:txBody>
      </p:sp>
      <p:grpSp>
        <p:nvGrpSpPr>
          <p:cNvPr id="2" name="Skupina 1"/>
          <p:cNvGrpSpPr/>
          <p:nvPr/>
        </p:nvGrpSpPr>
        <p:grpSpPr>
          <a:xfrm>
            <a:off x="128502" y="1000734"/>
            <a:ext cx="5024901" cy="5747973"/>
            <a:chOff x="171335" y="1000734"/>
            <a:chExt cx="6699868" cy="5747973"/>
          </a:xfrm>
        </p:grpSpPr>
        <p:pic>
          <p:nvPicPr>
            <p:cNvPr id="3" name="Obrázek 2"/>
            <p:cNvPicPr>
              <a:picLocks noChangeAspect="1"/>
            </p:cNvPicPr>
            <p:nvPr/>
          </p:nvPicPr>
          <p:blipFill rotWithShape="1">
            <a:blip r:embed="rId3"/>
            <a:srcRect t="6533" r="52767"/>
            <a:stretch/>
          </p:blipFill>
          <p:spPr>
            <a:xfrm>
              <a:off x="171335" y="1000734"/>
              <a:ext cx="6298738" cy="5747973"/>
            </a:xfrm>
            <a:prstGeom prst="rect">
              <a:avLst/>
            </a:prstGeom>
          </p:spPr>
        </p:pic>
        <p:sp>
          <p:nvSpPr>
            <p:cNvPr id="6" name="Obdélník 5"/>
            <p:cNvSpPr/>
            <p:nvPr/>
          </p:nvSpPr>
          <p:spPr>
            <a:xfrm>
              <a:off x="4539880" y="6082145"/>
              <a:ext cx="1445284" cy="506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bdélník 6"/>
            <p:cNvSpPr/>
            <p:nvPr/>
          </p:nvSpPr>
          <p:spPr>
            <a:xfrm rot="5400000">
              <a:off x="5895491" y="5772995"/>
              <a:ext cx="1445284" cy="5061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928582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86816" y="-171400"/>
            <a:ext cx="8229600" cy="3586162"/>
          </a:xfrm>
        </p:spPr>
        <p:txBody>
          <a:bodyPr>
            <a:normAutofit/>
          </a:bodyPr>
          <a:lstStyle/>
          <a:p>
            <a:r>
              <a:rPr lang="cs-CZ" altLang="cs-CZ" sz="3200" b="1" dirty="0" err="1" smtClean="0"/>
              <a:t>Craig</a:t>
            </a:r>
            <a:r>
              <a:rPr lang="cs-CZ" altLang="cs-CZ" sz="3200" b="1" dirty="0" smtClean="0"/>
              <a:t> </a:t>
            </a:r>
            <a:r>
              <a:rPr lang="cs-CZ" altLang="cs-CZ" sz="3200" b="1" dirty="0" err="1" smtClean="0"/>
              <a:t>Venter</a:t>
            </a:r>
            <a:r>
              <a:rPr lang="cs-CZ" altLang="cs-CZ" sz="3200" b="1" dirty="0"/>
              <a:t/>
            </a:r>
            <a:br>
              <a:rPr lang="cs-CZ" altLang="cs-CZ" sz="3200" b="1" dirty="0"/>
            </a:br>
            <a:r>
              <a:rPr lang="cs-CZ" altLang="cs-CZ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altLang="cs-CZ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altLang="cs-CZ" sz="3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altLang="cs-CZ" sz="3200" dirty="0" err="1" smtClean="0">
                <a:latin typeface="Times New Roman" pitchFamily="18" charset="0"/>
                <a:cs typeface="Times New Roman" pitchFamily="18" charset="0"/>
              </a:rPr>
              <a:t>Synthetic</a:t>
            </a:r>
            <a:r>
              <a:rPr lang="cs-CZ" altLang="cs-CZ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cs-CZ" altLang="cs-CZ" sz="3200" dirty="0" err="1" smtClean="0">
                <a:latin typeface="Times New Roman" pitchFamily="18" charset="0"/>
                <a:cs typeface="Times New Roman" pitchFamily="18" charset="0"/>
              </a:rPr>
              <a:t>genomics</a:t>
            </a:r>
            <a:r>
              <a:rPr lang="cs-CZ" altLang="cs-CZ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altLang="cs-CZ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altLang="cs-CZ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cs-CZ" altLang="cs-CZ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cs-CZ" altLang="cs-CZ" sz="32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13315" name="Picture 2" descr="Craigventer2.jpg (3328×499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287" y="2229682"/>
            <a:ext cx="2809825" cy="42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986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 err="1" smtClean="0"/>
              <a:t>Synthia</a:t>
            </a:r>
            <a:r>
              <a:rPr lang="cs-CZ" dirty="0" smtClean="0"/>
              <a:t> – umělý život (2016)</a:t>
            </a:r>
          </a:p>
        </p:txBody>
      </p:sp>
      <p:sp>
        <p:nvSpPr>
          <p:cNvPr id="38915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 err="1" smtClean="0"/>
              <a:t>Craig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Venter</a:t>
            </a:r>
            <a:r>
              <a:rPr lang="cs-CZ" altLang="cs-CZ" dirty="0" smtClean="0"/>
              <a:t>: </a:t>
            </a:r>
            <a:r>
              <a:rPr lang="en-US" altLang="cs-CZ" dirty="0" smtClean="0"/>
              <a:t>„</a:t>
            </a:r>
            <a:r>
              <a:rPr lang="cs-CZ" altLang="cs-CZ" dirty="0" smtClean="0"/>
              <a:t>první druh</a:t>
            </a:r>
            <a:r>
              <a:rPr lang="en-US" altLang="cs-CZ" dirty="0" smtClean="0"/>
              <a:t>.... </a:t>
            </a:r>
            <a:r>
              <a:rPr lang="cs-CZ" altLang="cs-CZ" dirty="0" smtClean="0"/>
              <a:t>jehož rodičem je počítač... a je to také první druh, který má ve své DNA zapsán odkaz na své webové stránky“</a:t>
            </a:r>
          </a:p>
          <a:p>
            <a:endParaRPr lang="cs-CZ" altLang="cs-CZ" dirty="0"/>
          </a:p>
          <a:p>
            <a:pPr marL="0" indent="0">
              <a:buNone/>
            </a:pPr>
            <a:r>
              <a:rPr lang="cs-CZ" altLang="cs-CZ" dirty="0" smtClean="0"/>
              <a:t>473 genů</a:t>
            </a:r>
          </a:p>
          <a:p>
            <a:pPr marL="0" indent="0">
              <a:buNone/>
            </a:pPr>
            <a:endParaRPr lang="cs-CZ" altLang="cs-CZ" dirty="0" smtClean="0"/>
          </a:p>
          <a:p>
            <a:pPr marL="0" indent="0">
              <a:buNone/>
            </a:pPr>
            <a:endParaRPr lang="cs-CZ" altLang="cs-CZ" dirty="0" smtClean="0"/>
          </a:p>
          <a:p>
            <a:pPr lvl="1"/>
            <a:r>
              <a:rPr lang="en-US" altLang="cs-CZ" i="1" dirty="0" smtClean="0"/>
              <a:t> Richard Feynman: "What I cannot build, I cannot</a:t>
            </a:r>
            <a:r>
              <a:rPr lang="cs-CZ" altLang="cs-CZ" i="1" dirty="0" smtClean="0"/>
              <a:t> </a:t>
            </a:r>
            <a:r>
              <a:rPr lang="en-US" altLang="cs-CZ" i="1" dirty="0" smtClean="0"/>
              <a:t>understand"</a:t>
            </a:r>
            <a:endParaRPr lang="cs-CZ" altLang="cs-CZ" dirty="0" smtClean="0"/>
          </a:p>
        </p:txBody>
      </p:sp>
      <p:pic>
        <p:nvPicPr>
          <p:cNvPr id="4" name="Picture 2" descr="Synthetic cell (Scienc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212976"/>
            <a:ext cx="5777259" cy="1735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516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Teorie Červené královny nebo hledání ztraceného ráje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899592" y="3717032"/>
            <a:ext cx="7344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Musíme stále běžet, abychom zůstali na místě nebo se stačí vrátit ke starému dobrému a osvědčenému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2981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4928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 jak to všechno dopadne?</a:t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Stane se z GMO časem Bio?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413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6436"/>
            <a:ext cx="91440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48072" y="44624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dirty="0" smtClean="0"/>
              <a:t>Centrum strukturní a funkční genomiky</a:t>
            </a:r>
            <a:endParaRPr lang="cs-CZ" sz="3600" b="1" dirty="0"/>
          </a:p>
        </p:txBody>
      </p:sp>
    </p:spTree>
    <p:extLst>
      <p:ext uri="{BB962C8B-B14F-4D97-AF65-F5344CB8AC3E}">
        <p14:creationId xmlns:p14="http://schemas.microsoft.com/office/powerpoint/2010/main" val="16760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950" y="-138113"/>
            <a:ext cx="9288463" cy="699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15616" y="-171400"/>
            <a:ext cx="68246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 dirty="0" smtClean="0">
                <a:solidFill>
                  <a:schemeClr val="bg1"/>
                </a:solidFill>
              </a:rPr>
              <a:t>Oddělení vývojové genetiky rostlin</a:t>
            </a:r>
            <a:endParaRPr lang="cs-CZ" altLang="cs-CZ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66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Evoluce – příběh Nokia</a:t>
            </a:r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132856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 flipH="1">
            <a:off x="3203848" y="5934670"/>
            <a:ext cx="34106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Dnes těsně před vyhynutím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5699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/>
          <a:lstStyle/>
          <a:p>
            <a:r>
              <a:rPr lang="cs-CZ" dirty="0" smtClean="0"/>
              <a:t>Evoluce -  příběh </a:t>
            </a:r>
            <a:r>
              <a:rPr lang="cs-CZ" dirty="0" err="1" smtClean="0"/>
              <a:t>iphone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749829" cy="472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62422" y="287471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2007</a:t>
            </a:r>
            <a:endParaRPr lang="cs-CZ" b="1" dirty="0"/>
          </a:p>
        </p:txBody>
      </p:sp>
      <p:cxnSp>
        <p:nvCxnSpPr>
          <p:cNvPr id="6" name="Přímá spojnice se šipkou 5"/>
          <p:cNvCxnSpPr>
            <a:stCxn id="4" idx="3"/>
          </p:cNvCxnSpPr>
          <p:nvPr/>
        </p:nvCxnSpPr>
        <p:spPr>
          <a:xfrm>
            <a:off x="815165" y="3059383"/>
            <a:ext cx="516475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956376" y="600696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/>
              <a:t>2017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185810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Dnešní plodiny vznikly dlouhodobým šlechtěním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" t="11629" r="6763" b="14800"/>
          <a:stretch/>
        </p:blipFill>
        <p:spPr bwMode="auto">
          <a:xfrm>
            <a:off x="2002420" y="1678330"/>
            <a:ext cx="5197034" cy="3356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971600" y="5512943"/>
            <a:ext cx="8002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/>
              <a:t>Z „osobností“ jsme vyrobili na nás absolutně závislé organismy.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428043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ChangeArrowheads="1"/>
          </p:cNvSpPr>
          <p:nvPr/>
        </p:nvSpPr>
        <p:spPr bwMode="auto">
          <a:xfrm>
            <a:off x="-180975" y="44450"/>
            <a:ext cx="9144000" cy="57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1pPr>
            <a:lvl2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2pPr>
            <a:lvl3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3pPr>
            <a:lvl4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4pPr>
            <a:lvl5pPr algn="ctr">
              <a:defRPr sz="2800">
                <a:solidFill>
                  <a:srgbClr val="005176"/>
                </a:solidFill>
                <a:latin typeface="ZapfHumnst Dm BT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005176"/>
                </a:solidFill>
                <a:latin typeface="ZapfHumnst Dm BT" pitchFamily="34" charset="0"/>
              </a:defRPr>
            </a:lvl9pPr>
          </a:lstStyle>
          <a:p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Proměna </a:t>
            </a:r>
            <a:r>
              <a:rPr lang="cs-CZ" altLang="cs-CZ" sz="4000" dirty="0" err="1" smtClean="0">
                <a:solidFill>
                  <a:schemeClr val="tx1"/>
                </a:solidFill>
                <a:latin typeface="+mn-lt"/>
              </a:rPr>
              <a:t>Almerie</a:t>
            </a:r>
            <a:r>
              <a:rPr lang="cs-CZ" altLang="cs-CZ" sz="4000" dirty="0" smtClean="0">
                <a:solidFill>
                  <a:schemeClr val="tx1"/>
                </a:solidFill>
                <a:latin typeface="+mn-lt"/>
              </a:rPr>
              <a:t> aneb jde to i bez GMO</a:t>
            </a:r>
            <a:endParaRPr lang="en-US" altLang="cs-CZ" sz="4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27686" name="Text Box 6"/>
          <p:cNvSpPr txBox="1">
            <a:spLocks noChangeArrowheads="1"/>
          </p:cNvSpPr>
          <p:nvPr/>
        </p:nvSpPr>
        <p:spPr bwMode="auto">
          <a:xfrm>
            <a:off x="4284663" y="1154113"/>
            <a:ext cx="4319587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s-CZ" altLang="cs-CZ" sz="2400" b="0" dirty="0" smtClean="0"/>
              <a:t>60. </a:t>
            </a:r>
            <a:r>
              <a:rPr lang="cs-CZ" altLang="cs-CZ" sz="2400" dirty="0"/>
              <a:t>l</a:t>
            </a:r>
            <a:r>
              <a:rPr lang="cs-CZ" altLang="cs-CZ" sz="2400" b="0" dirty="0" smtClean="0"/>
              <a:t>éta – neúrodná, suchá oblast</a:t>
            </a:r>
            <a:endParaRPr lang="en-US" altLang="cs-CZ" sz="2400" b="0" dirty="0"/>
          </a:p>
          <a:p>
            <a:pPr algn="just">
              <a:spcBef>
                <a:spcPct val="50000"/>
              </a:spcBef>
            </a:pPr>
            <a:endParaRPr lang="en-US" altLang="cs-CZ" sz="1800" b="0" dirty="0"/>
          </a:p>
        </p:txBody>
      </p:sp>
      <p:pic>
        <p:nvPicPr>
          <p:cNvPr id="327688" name="Picture 8" descr="2817_003678_Foto_1_810343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68350"/>
            <a:ext cx="3768725" cy="282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689" name="Picture 9" descr="mar_plastic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630613"/>
            <a:ext cx="3779838" cy="2713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690" name="Text Box 10"/>
          <p:cNvSpPr txBox="1">
            <a:spLocks noChangeArrowheads="1"/>
          </p:cNvSpPr>
          <p:nvPr/>
        </p:nvSpPr>
        <p:spPr bwMode="auto">
          <a:xfrm>
            <a:off x="4572000" y="4098061"/>
            <a:ext cx="40458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400" dirty="0" smtClean="0"/>
              <a:t>Nyní – 50 tisíc hektarů skleníků</a:t>
            </a:r>
            <a:endParaRPr lang="es-ES" altLang="cs-CZ" sz="2400" dirty="0"/>
          </a:p>
        </p:txBody>
      </p:sp>
    </p:spTree>
    <p:extLst>
      <p:ext uri="{BB962C8B-B14F-4D97-AF65-F5344CB8AC3E}">
        <p14:creationId xmlns:p14="http://schemas.microsoft.com/office/powerpoint/2010/main" val="272075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t="34845" r="10629" b="9753"/>
          <a:stretch>
            <a:fillRect/>
          </a:stretch>
        </p:blipFill>
        <p:spPr>
          <a:xfrm>
            <a:off x="1691680" y="3501008"/>
            <a:ext cx="6336704" cy="3243223"/>
          </a:xfrm>
          <a:noFill/>
          <a:ln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2" t="19244" r="19296" b="15275"/>
          <a:stretch/>
        </p:blipFill>
        <p:spPr bwMode="auto">
          <a:xfrm>
            <a:off x="1691680" y="116632"/>
            <a:ext cx="6352458" cy="3245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/>
          <p:cNvSpPr/>
          <p:nvPr/>
        </p:nvSpPr>
        <p:spPr>
          <a:xfrm>
            <a:off x="5423076" y="2456892"/>
            <a:ext cx="720080" cy="3240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5279060" y="2780928"/>
            <a:ext cx="373060" cy="10441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719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448</Words>
  <Application>Microsoft Office PowerPoint</Application>
  <PresentationFormat>Předvádění na obrazovce (4:3)</PresentationFormat>
  <Paragraphs>101</Paragraphs>
  <Slides>42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9" baseType="lpstr">
      <vt:lpstr>Arial</vt:lpstr>
      <vt:lpstr>Calibri</vt:lpstr>
      <vt:lpstr>Helvetica</vt:lpstr>
      <vt:lpstr>Times New Roman</vt:lpstr>
      <vt:lpstr>Verdana</vt:lpstr>
      <vt:lpstr>ZapfHumnst Dm BT</vt:lpstr>
      <vt:lpstr>Motiv systému Office</vt:lpstr>
      <vt:lpstr>Prezentace aplikace PowerPoint</vt:lpstr>
      <vt:lpstr>Nepřežívají nejsilnější, ani nejinteligentnější, nýbrž ti, kteří se nejlépe přizpůsobí změnám</vt:lpstr>
      <vt:lpstr>Prezentace aplikace PowerPoint</vt:lpstr>
      <vt:lpstr>Teorie Červené královny nebo hledání ztraceného ráje</vt:lpstr>
      <vt:lpstr>Evoluce – příběh Nokia</vt:lpstr>
      <vt:lpstr>Evoluce -  příběh iphone</vt:lpstr>
      <vt:lpstr>Dnešní plodiny vznikly dlouhodobým šlechtěním</vt:lpstr>
      <vt:lpstr>Prezentace aplikace PowerPoint</vt:lpstr>
      <vt:lpstr>Prezentace aplikace PowerPoint</vt:lpstr>
      <vt:lpstr>Prezentace aplikace PowerPoint</vt:lpstr>
      <vt:lpstr>Prezentace aplikace PowerPoint</vt:lpstr>
      <vt:lpstr>Co je to geneticky modifikovaný organismus (GMO)?  Organismus jehož genetický materiál byl úmyslně změněn pomocí metod genového inženýrství.</vt:lpstr>
      <vt:lpstr>Náhodné změny indukované člověkem pomocí mutagenů nejsou podle zákona GMO.</vt:lpstr>
      <vt:lpstr>Moderní šlechtění - povoleno</vt:lpstr>
      <vt:lpstr> Revoluce v biologii  CRISPR/Cas9 nukleáza - "molekulární nůžky "</vt:lpstr>
      <vt:lpstr>  GMO – 103 milionu stránek   Lionel Messi – 215 milionu stránek    PewDiePie – 10 miliard shlédnutí   </vt:lpstr>
      <vt:lpstr>První GMO produkt na trhu         1982    Inzulín produkovaný bakteriemi E.coli</vt:lpstr>
      <vt:lpstr>První GMO plodina na trhu 1994</vt:lpstr>
      <vt:lpstr>První GMO živočich na pultech 2017  Kanada</vt:lpstr>
      <vt:lpstr>Zlatá rýže</vt:lpstr>
      <vt:lpstr>Prezentace aplikace PowerPoint</vt:lpstr>
      <vt:lpstr>V ČR klesá plocha osetá GMO plodinami </vt:lpstr>
      <vt:lpstr>Kolik se vlastně GMO plodin pěstuje?  USA</vt:lpstr>
      <vt:lpstr>Prezentace aplikace PowerPoint</vt:lpstr>
      <vt:lpstr>Prezentace aplikace PowerPoint</vt:lpstr>
      <vt:lpstr>Prezentace aplikace PowerPoint</vt:lpstr>
      <vt:lpstr>Prezentace aplikace PowerPoint</vt:lpstr>
      <vt:lpstr>Kukuřice odolná vůči suchu</vt:lpstr>
      <vt:lpstr>Prezentace aplikace PowerPoint</vt:lpstr>
      <vt:lpstr>Prezentace aplikace PowerPoint</vt:lpstr>
      <vt:lpstr> Revoluce v biologii  CRISPR/Cas9 nukleáza - "molekulární nůžky "</vt:lpstr>
      <vt:lpstr>Cílená editace genomu rostlin</vt:lpstr>
      <vt:lpstr>Chromozomální aberace - delece </vt:lpstr>
      <vt:lpstr>Chromozomální aberace - inverze </vt:lpstr>
      <vt:lpstr>  Tvorba "transgene-free" rostlin</vt:lpstr>
      <vt:lpstr>Prezentace aplikace PowerPoint</vt:lpstr>
      <vt:lpstr>  "Syntetická" pšenice</vt:lpstr>
      <vt:lpstr>Craig Venter    Synthetic genomics   </vt:lpstr>
      <vt:lpstr>Synthia – umělý život (2016)</vt:lpstr>
      <vt:lpstr>A jak to všechno dopadne?  Stane se z GMO časem Bio?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Roman Hobza</dc:creator>
  <cp:lastModifiedBy>Roman Hobza</cp:lastModifiedBy>
  <cp:revision>111</cp:revision>
  <dcterms:created xsi:type="dcterms:W3CDTF">2017-02-08T07:21:59Z</dcterms:created>
  <dcterms:modified xsi:type="dcterms:W3CDTF">2019-04-08T07:34:48Z</dcterms:modified>
</cp:coreProperties>
</file>