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6" r:id="rId3"/>
    <p:sldId id="257" r:id="rId4"/>
    <p:sldId id="258" r:id="rId5"/>
    <p:sldId id="275" r:id="rId6"/>
    <p:sldId id="279" r:id="rId7"/>
    <p:sldId id="259" r:id="rId8"/>
    <p:sldId id="262" r:id="rId9"/>
    <p:sldId id="263" r:id="rId10"/>
    <p:sldId id="294" r:id="rId11"/>
    <p:sldId id="264" r:id="rId12"/>
    <p:sldId id="265" r:id="rId13"/>
    <p:sldId id="266" r:id="rId14"/>
    <p:sldId id="267" r:id="rId15"/>
    <p:sldId id="261" r:id="rId16"/>
    <p:sldId id="272" r:id="rId17"/>
    <p:sldId id="274" r:id="rId18"/>
    <p:sldId id="268" r:id="rId19"/>
    <p:sldId id="269" r:id="rId20"/>
    <p:sldId id="270" r:id="rId21"/>
    <p:sldId id="271" r:id="rId22"/>
    <p:sldId id="281" r:id="rId23"/>
    <p:sldId id="282" r:id="rId24"/>
    <p:sldId id="283" r:id="rId25"/>
    <p:sldId id="284" r:id="rId26"/>
    <p:sldId id="296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7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A64AD-EAFC-4C5E-9D98-FA6483F00027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5DB72-8C70-4CC9-8ED4-B131E4718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5DB72-8C70-4CC9-8ED4-B131E471827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3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6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22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87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96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67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65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19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8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8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3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5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21632-1D36-4288-B1F1-36A803807D92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0C2C6-7B52-4D6E-B024-AC2910C05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8276456" cy="1470025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EKOLOGIE MIKROORGANISMŮ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rgbClr val="FFFF00"/>
                </a:solidFill>
              </a:rPr>
              <a:t>1.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4725144"/>
            <a:ext cx="6400800" cy="1752600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Iva Buriánková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118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58775" y="1628800"/>
            <a:ext cx="698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b="1" dirty="0">
                <a:solidFill>
                  <a:srgbClr val="344600"/>
                </a:solidFill>
                <a:latin typeface="Calibri" panose="020F0502020204030204" pitchFamily="34" charset="0"/>
              </a:rPr>
              <a:t>Co je tedy to „prostředí“ z definice?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8775" y="3284984"/>
            <a:ext cx="4285233" cy="1034129"/>
          </a:xfrm>
          <a:prstGeom prst="rect">
            <a:avLst/>
          </a:prstGeom>
          <a:solidFill>
            <a:srgbClr val="99CC00">
              <a:alpha val="7607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Podmínky 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prostředí – „nevyčerpatelné“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Zdroje – „vyčerpatelné“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Enemies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“ – predátoři aj.</a:t>
            </a:r>
            <a:endParaRPr lang="cs-CZ" alt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58775" y="2132856"/>
            <a:ext cx="4824412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>
                <a:solidFill>
                  <a:srgbClr val="CC3300"/>
                </a:solidFill>
                <a:latin typeface="Calibri" panose="020F0502020204030204" pitchFamily="34" charset="0"/>
              </a:rPr>
              <a:t>Souhrn všech faktorů, zdrojů a jevů vně organismu, které na tento organismus působí a nějak ho </a:t>
            </a:r>
            <a:r>
              <a:rPr lang="cs-CZ" altLang="en-US" sz="1800" b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ovlivňují</a:t>
            </a:r>
            <a:endParaRPr lang="cs-CZ" altLang="en-US" sz="1800" b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9552" y="332656"/>
            <a:ext cx="842493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 </a:t>
            </a:r>
            <a:r>
              <a:rPr lang="cs-CZ" alt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J. R. Krebs: „Vědecké studium interakcí, které ovlivňují výskyt a hojnost organismů v prostoru a v čase“. (interakce-popisují právě vztah mezi </a:t>
            </a:r>
            <a:r>
              <a:rPr lang="cs-CZ" alt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</a:t>
            </a:r>
            <a:r>
              <a:rPr lang="cs-CZ" alt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GB" dirty="0" smtClean="0"/>
              <a:t>.“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40" y="3337979"/>
            <a:ext cx="2984876" cy="3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16" y="4422573"/>
            <a:ext cx="4288292" cy="240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01" y="1193159"/>
            <a:ext cx="2987115" cy="201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93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503238" y="3619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A co předmět studia </a:t>
            </a:r>
            <a:r>
              <a:rPr lang="cs-CZ" altLang="en-US" sz="2000" b="1" dirty="0" smtClean="0">
                <a:solidFill>
                  <a:srgbClr val="336600"/>
                </a:solidFill>
                <a:latin typeface="Calibri" panose="020F0502020204030204" pitchFamily="34" charset="0"/>
              </a:rPr>
              <a:t>ekologie</a:t>
            </a: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1" dirty="0" smtClean="0">
                <a:solidFill>
                  <a:srgbClr val="336600"/>
                </a:solidFill>
                <a:latin typeface="Calibri" panose="020F0502020204030204" pitchFamily="34" charset="0"/>
              </a:rPr>
              <a:t>- „organismus</a:t>
            </a: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“?</a:t>
            </a:r>
            <a:r>
              <a:rPr lang="cs-CZ" altLang="en-US" sz="1800" dirty="0">
                <a:solidFill>
                  <a:srgbClr val="3366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7162800" cy="3267075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77031" y="4437112"/>
            <a:ext cx="8371433" cy="2308324"/>
          </a:xfrm>
          <a:prstGeom prst="rect">
            <a:avLst/>
          </a:prstGeom>
          <a:solidFill>
            <a:srgbClr val="99CC00">
              <a:alpha val="4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</a:rPr>
              <a:t>A. molekulární </a:t>
            </a:r>
            <a:r>
              <a:rPr lang="cs-CZ" altLang="en-US" dirty="0">
                <a:solidFill>
                  <a:srgbClr val="000000"/>
                </a:solidFill>
              </a:rPr>
              <a:t>(DNA): biochemie, molekulární biologie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B. buněčná</a:t>
            </a:r>
            <a:r>
              <a:rPr lang="cs-CZ" altLang="en-US" dirty="0">
                <a:solidFill>
                  <a:srgbClr val="000000"/>
                </a:solidFill>
              </a:rPr>
              <a:t> (jádro, organely, apod.): cytologie, genetika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C. orgánová</a:t>
            </a:r>
            <a:r>
              <a:rPr lang="cs-CZ" altLang="en-US" dirty="0">
                <a:solidFill>
                  <a:srgbClr val="000000"/>
                </a:solidFill>
              </a:rPr>
              <a:t> (pletiva, orgány): anatomie, morfologie, fyziologie, ekofyziologie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organismální</a:t>
            </a:r>
            <a:r>
              <a:rPr lang="cs-CZ" altLang="en-US" dirty="0">
                <a:solidFill>
                  <a:srgbClr val="000000"/>
                </a:solidFill>
              </a:rPr>
              <a:t> (individua, formy): vývojová biologie, systematika,</a:t>
            </a:r>
            <a:r>
              <a:rPr lang="cs-CZ" altLang="en-US" dirty="0">
                <a:solidFill>
                  <a:srgbClr val="008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autekologie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E. populační</a:t>
            </a:r>
            <a:r>
              <a:rPr lang="cs-CZ" altLang="en-US" dirty="0">
                <a:solidFill>
                  <a:srgbClr val="000000"/>
                </a:solidFill>
              </a:rPr>
              <a:t> (populace, kohorty): genetika, </a:t>
            </a:r>
            <a:r>
              <a:rPr lang="cs-CZ" altLang="en-US" b="1" i="1" dirty="0">
                <a:solidFill>
                  <a:srgbClr val="008000"/>
                </a:solidFill>
              </a:rPr>
              <a:t>populační ekologie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biocenotická</a:t>
            </a: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en-US" dirty="0">
                <a:solidFill>
                  <a:srgbClr val="000000"/>
                </a:solidFill>
              </a:rPr>
              <a:t>(společenstva): </a:t>
            </a:r>
            <a:r>
              <a:rPr lang="cs-CZ" altLang="en-US" b="1" i="1" dirty="0">
                <a:solidFill>
                  <a:srgbClr val="008000"/>
                </a:solidFill>
              </a:rPr>
              <a:t>ekologie společenstev</a:t>
            </a:r>
            <a:r>
              <a:rPr lang="cs-CZ" altLang="en-US" dirty="0">
                <a:solidFill>
                  <a:srgbClr val="000000"/>
                </a:solidFill>
              </a:rPr>
              <a:t>, </a:t>
            </a:r>
            <a:r>
              <a:rPr lang="cs-CZ" altLang="en-US" dirty="0" err="1">
                <a:solidFill>
                  <a:srgbClr val="000000"/>
                </a:solidFill>
              </a:rPr>
              <a:t>biocenologie</a:t>
            </a:r>
            <a:endParaRPr lang="cs-CZ" alt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G. ekosystémová</a:t>
            </a:r>
            <a:r>
              <a:rPr lang="cs-CZ" altLang="en-US" dirty="0">
                <a:solidFill>
                  <a:srgbClr val="000000"/>
                </a:solidFill>
              </a:rPr>
              <a:t> (ekosystémy, biomy): </a:t>
            </a:r>
            <a:r>
              <a:rPr lang="cs-CZ" altLang="en-US" b="1" i="1" dirty="0">
                <a:solidFill>
                  <a:srgbClr val="008000"/>
                </a:solidFill>
              </a:rPr>
              <a:t>ekologie</a:t>
            </a:r>
            <a:r>
              <a:rPr lang="cs-CZ" altLang="en-US" b="1" i="1" dirty="0">
                <a:solidFill>
                  <a:srgbClr val="FF0000"/>
                </a:solidFill>
              </a:rPr>
              <a:t> </a:t>
            </a:r>
            <a:r>
              <a:rPr lang="cs-CZ" altLang="en-US" b="1" i="1" dirty="0">
                <a:solidFill>
                  <a:srgbClr val="008000"/>
                </a:solidFill>
              </a:rPr>
              <a:t>ekosystémů</a:t>
            </a:r>
          </a:p>
          <a:p>
            <a:pPr>
              <a:defRPr/>
            </a:pPr>
            <a:r>
              <a:rPr lang="cs-CZ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H. </a:t>
            </a:r>
            <a:r>
              <a:rPr lang="cs-CZ" alt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geosystémová</a:t>
            </a:r>
            <a:r>
              <a:rPr lang="cs-CZ" altLang="en-US" dirty="0">
                <a:solidFill>
                  <a:srgbClr val="000000"/>
                </a:solidFill>
              </a:rPr>
              <a:t> (krajina, biosféra): </a:t>
            </a:r>
            <a:r>
              <a:rPr lang="cs-CZ" altLang="en-US" b="1" i="1" dirty="0">
                <a:solidFill>
                  <a:srgbClr val="008000"/>
                </a:solidFill>
              </a:rPr>
              <a:t>krajinná ekologie</a:t>
            </a:r>
            <a:r>
              <a:rPr lang="cs-CZ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en-US" b="1" dirty="0">
                <a:solidFill>
                  <a:srgbClr val="FF0000"/>
                </a:solidFill>
              </a:rPr>
              <a:t>(?)</a:t>
            </a:r>
            <a:r>
              <a:rPr lang="cs-CZ" altLang="en-US" dirty="0">
                <a:solidFill>
                  <a:srgbClr val="000000"/>
                </a:solidFill>
              </a:rPr>
              <a:t>,</a:t>
            </a:r>
            <a:r>
              <a:rPr lang="cs-CZ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biogeografie</a:t>
            </a:r>
          </a:p>
        </p:txBody>
      </p:sp>
      <p:sp>
        <p:nvSpPr>
          <p:cNvPr id="10245" name="Oval 9"/>
          <p:cNvSpPr>
            <a:spLocks noChangeArrowheads="1"/>
          </p:cNvSpPr>
          <p:nvPr/>
        </p:nvSpPr>
        <p:spPr bwMode="auto">
          <a:xfrm>
            <a:off x="5076825" y="1844675"/>
            <a:ext cx="863600" cy="360363"/>
          </a:xfrm>
          <a:prstGeom prst="ellipse">
            <a:avLst/>
          </a:prstGeom>
          <a:solidFill>
            <a:srgbClr val="99CC00">
              <a:alpha val="36862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6" name="Oval 10"/>
          <p:cNvSpPr>
            <a:spLocks noChangeArrowheads="1"/>
          </p:cNvSpPr>
          <p:nvPr/>
        </p:nvSpPr>
        <p:spPr bwMode="auto">
          <a:xfrm>
            <a:off x="5724525" y="1557338"/>
            <a:ext cx="863600" cy="358775"/>
          </a:xfrm>
          <a:prstGeom prst="ellipse">
            <a:avLst/>
          </a:prstGeom>
          <a:solidFill>
            <a:srgbClr val="99CC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7" name="Oval 11"/>
          <p:cNvSpPr>
            <a:spLocks noChangeArrowheads="1"/>
          </p:cNvSpPr>
          <p:nvPr/>
        </p:nvSpPr>
        <p:spPr bwMode="auto">
          <a:xfrm>
            <a:off x="6443663" y="1341438"/>
            <a:ext cx="935037" cy="358775"/>
          </a:xfrm>
          <a:prstGeom prst="ellipse">
            <a:avLst/>
          </a:prstGeom>
          <a:solidFill>
            <a:srgbClr val="99CC00">
              <a:alpha val="34117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8" name="Oval 12"/>
          <p:cNvSpPr>
            <a:spLocks noChangeArrowheads="1"/>
          </p:cNvSpPr>
          <p:nvPr/>
        </p:nvSpPr>
        <p:spPr bwMode="auto">
          <a:xfrm>
            <a:off x="7308850" y="1125538"/>
            <a:ext cx="863600" cy="358775"/>
          </a:xfrm>
          <a:prstGeom prst="ellipse">
            <a:avLst/>
          </a:prstGeom>
          <a:solidFill>
            <a:srgbClr val="99CC00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 dirty="0">
                <a:solidFill>
                  <a:srgbClr val="336600"/>
                </a:solidFill>
                <a:latin typeface="Calibri" panose="020F0502020204030204" pitchFamily="34" charset="0"/>
              </a:rPr>
              <a:t>Záběr ekologie jako celku je poměrně široký…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6911975" cy="923330"/>
          </a:xfrm>
          <a:prstGeom prst="rect">
            <a:avLst/>
          </a:prstGeom>
          <a:solidFill>
            <a:srgbClr val="99CC00">
              <a:alpha val="5294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…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každé odvětví, disciplína ekologie, pracuje v odlišných měřítcích, škálách, řeší trochu jiné problémy, ale vždy prostřednictvím dvou hlavních přístupů: </a:t>
            </a:r>
            <a:r>
              <a:rPr lang="cs-CZ" altLang="en-US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proximátního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(JAK?) a ultimativního (PROČ?)</a:t>
            </a:r>
            <a:endParaRPr lang="cs-CZ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322637" cy="474186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851275" y="1916113"/>
            <a:ext cx="4681538" cy="4247317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Ekofyziologie</a:t>
            </a:r>
            <a:r>
              <a:rPr lang="cs-CZ" alt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ekologie 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jedince (druhu), studuje mechanismy adaptace na faktory prostředí. Proč kachna nepřimrzne nohama k ledu, nebo se nepodchladí? Jak snáší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endotermové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teploty hluboko pod bodem mrazu? Proč velbloud vydrží tak dlouho bez vody atd.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Populační ekologie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jak kolísá počet jedinců v populaci pod vlivem prostředí, co všechno je ovlivňuje? (lumík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norský,sarančata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..)…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Ekologie společenstev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kolik druhů tvoří společenstva, proč právě tolik, hot-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spots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biodiverzity ve světě,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energomateriálové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toky ekosystémem…</a:t>
            </a:r>
          </a:p>
        </p:txBody>
      </p:sp>
      <p:pic>
        <p:nvPicPr>
          <p:cNvPr id="7178" name="Picture 10" descr="011407%20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65663"/>
            <a:ext cx="2952750" cy="1992312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468313" y="260350"/>
            <a:ext cx="7632700" cy="701675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Ekologii ve všech jejích dílčích oborech sjednocuje několik zásad, společných rysů, paradigmat..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468313" y="1052513"/>
            <a:ext cx="763270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 dirty="0">
                <a:solidFill>
                  <a:srgbClr val="000000"/>
                </a:solidFill>
              </a:rPr>
              <a:t>1.</a:t>
            </a:r>
            <a:r>
              <a:rPr lang="cs-CZ" altLang="en-US" sz="1600" dirty="0">
                <a:solidFill>
                  <a:srgbClr val="000000"/>
                </a:solidFill>
              </a:rPr>
              <a:t>  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Slovo „ekologický“ lze chápat správně pouze ve vztahu k evoluci</a:t>
            </a:r>
            <a:r>
              <a:rPr lang="cs-CZ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interakcím </a:t>
            </a:r>
            <a:r>
              <a:rPr lang="cs-CZ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mezi organismy a prostředím!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(jinými organismy, abiotickými faktory atd.)</a:t>
            </a:r>
          </a:p>
        </p:txBody>
      </p:sp>
      <p:pic>
        <p:nvPicPr>
          <p:cNvPr id="12292" name="Picture 10" descr="emu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959225" cy="2973387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14"/>
          <p:cNvSpPr txBox="1">
            <a:spLocks noChangeArrowheads="1"/>
          </p:cNvSpPr>
          <p:nvPr/>
        </p:nvSpPr>
        <p:spPr bwMode="auto">
          <a:xfrm>
            <a:off x="3492500" y="3789363"/>
            <a:ext cx="6477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7200" b="1">
                <a:solidFill>
                  <a:srgbClr val="CC3300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12297" name="Text Box 17"/>
          <p:cNvSpPr txBox="1">
            <a:spLocks noChangeArrowheads="1"/>
          </p:cNvSpPr>
          <p:nvPr/>
        </p:nvSpPr>
        <p:spPr bwMode="auto">
          <a:xfrm>
            <a:off x="5508626" y="3883696"/>
            <a:ext cx="7921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4800" dirty="0">
                <a:solidFill>
                  <a:srgbClr val="CC3300"/>
                </a:solidFill>
                <a:latin typeface="Comic Sans MS" pitchFamily="66" charset="0"/>
              </a:rPr>
              <a:t>=</a:t>
            </a:r>
          </a:p>
        </p:txBody>
      </p:sp>
      <p:sp>
        <p:nvSpPr>
          <p:cNvPr id="12298" name="Text Box 18"/>
          <p:cNvSpPr txBox="1">
            <a:spLocks noChangeArrowheads="1"/>
          </p:cNvSpPr>
          <p:nvPr/>
        </p:nvSpPr>
        <p:spPr bwMode="auto">
          <a:xfrm>
            <a:off x="6084168" y="3974977"/>
            <a:ext cx="230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3600" b="1" dirty="0">
                <a:solidFill>
                  <a:srgbClr val="CC3300"/>
                </a:solidFill>
                <a:latin typeface="Calibri" panose="020F0502020204030204" pitchFamily="34" charset="0"/>
              </a:rPr>
              <a:t>Nesmysl!</a:t>
            </a:r>
          </a:p>
        </p:txBody>
      </p:sp>
      <p:sp>
        <p:nvSpPr>
          <p:cNvPr id="12299" name="Text Box 19"/>
          <p:cNvSpPr txBox="1">
            <a:spLocks noChangeArrowheads="1"/>
          </p:cNvSpPr>
          <p:nvPr/>
        </p:nvSpPr>
        <p:spPr bwMode="auto">
          <a:xfrm>
            <a:off x="432594" y="5157192"/>
            <a:ext cx="7704137" cy="1077218"/>
          </a:xfrm>
          <a:prstGeom prst="rect">
            <a:avLst/>
          </a:prstGeom>
          <a:solidFill>
            <a:srgbClr val="99CC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Btw</a:t>
            </a: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.: Pokud dojde k určitému typu průmyslové havárie, např. k vypuštění toxických chemikálií do vody, jedná se o vznik jisté interakce mezi působící podmínkou prostředí (byť antropogenně podmíněnou) a ekosystémem řeky, přičemž se po čase ustaví nová dynamická rovnováha…jedná se tedy o ekologický proces, změny v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biocenózách!</a:t>
            </a:r>
            <a:endParaRPr lang="cs-CZ" alt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300" name="Text Box 20"/>
          <p:cNvSpPr txBox="1">
            <a:spLocks noChangeArrowheads="1"/>
          </p:cNvSpPr>
          <p:nvPr/>
        </p:nvSpPr>
        <p:spPr bwMode="auto">
          <a:xfrm>
            <a:off x="5504647" y="2628932"/>
            <a:ext cx="2592387" cy="1077218"/>
          </a:xfrm>
          <a:prstGeom prst="rect">
            <a:avLst/>
          </a:prstGeom>
          <a:solidFill>
            <a:srgbClr val="99CC00">
              <a:alpha val="6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„ekologický papír“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„ekologické auto“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„neekologické chování“</a:t>
            </a:r>
          </a:p>
        </p:txBody>
      </p:sp>
    </p:spTree>
    <p:extLst>
      <p:ext uri="{BB962C8B-B14F-4D97-AF65-F5344CB8AC3E}">
        <p14:creationId xmlns:p14="http://schemas.microsoft.com/office/powerpoint/2010/main" val="32930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5288" y="404813"/>
            <a:ext cx="8137525" cy="1754326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cs-CZ" altLang="en-US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2.</a:t>
            </a:r>
            <a:r>
              <a:rPr lang="cs-CZ" alt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„</a:t>
            </a:r>
            <a:r>
              <a:rPr lang="cs-CZ" alt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 dobro druhu“ se v přírodě nehraje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- žádný organismus není evolučně selektován aby konal k prospěchu druhu (byť vlastního). Přírodní sekce favorizuje jedince nesoucí geny s cílem být maximálně 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reprodukčně úspěšný (= </a:t>
            </a:r>
            <a:r>
              <a:rPr lang="cs-CZ" alt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fitness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)</a:t>
            </a: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 to i tehdy pokud by mělo dojít k úhynu daného jedince.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Jednotkou přírodního výběru není jedinec</a:t>
            </a:r>
            <a:r>
              <a:rPr lang="cs-CZ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jak je v současnosti převládajícím zvykem, natož pak skupina či druh, </a:t>
            </a:r>
            <a:r>
              <a:rPr lang="cs-CZ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ale gen</a:t>
            </a:r>
            <a:r>
              <a:rPr lang="cs-CZ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 základní jednotka dědičnosti (viz „Sobecký gen“, R. Dawkins)</a:t>
            </a:r>
            <a:endParaRPr lang="cs-CZ" altLang="en-US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24175"/>
            <a:ext cx="4606925" cy="3683000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5288" y="2924175"/>
            <a:ext cx="3455987" cy="2800767"/>
          </a:xfrm>
          <a:prstGeom prst="rect">
            <a:avLst/>
          </a:prstGeom>
          <a:solidFill>
            <a:srgbClr val="99CC00">
              <a:alpha val="7700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</a:rPr>
              <a:t>Pokud hovoříme o 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altruismu, 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jedná se zpravidla o</a:t>
            </a:r>
            <a:r>
              <a:rPr lang="cs-CZ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nepravý (příbuzenský) altruismus!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(viz sociální hmyz, zejména blanokřídlí – kastovní systém, rozmnožování omezeno na pár jedinců – královny, ostatní se pomáhají starat o potomstvo. </a:t>
            </a:r>
            <a:r>
              <a:rPr lang="cs-CZ" altLang="en-US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Proč?</a:t>
            </a: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Potomstvo je blízce příbuzné, péčí o něj dělnice propaguje své vlastní geny. </a:t>
            </a:r>
          </a:p>
        </p:txBody>
      </p:sp>
    </p:spTree>
    <p:extLst>
      <p:ext uri="{BB962C8B-B14F-4D97-AF65-F5344CB8AC3E}">
        <p14:creationId xmlns:p14="http://schemas.microsoft.com/office/powerpoint/2010/main" val="5942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8569325" cy="2060575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000" b="1">
                <a:solidFill>
                  <a:srgbClr val="000000"/>
                </a:solidFill>
              </a:rPr>
              <a:t>3. Ústřední roli hrají geny a prostředí</a:t>
            </a:r>
            <a:r>
              <a:rPr lang="cs-CZ" altLang="en-US">
                <a:solidFill>
                  <a:srgbClr val="000000"/>
                </a:solidFill>
              </a:rPr>
              <a:t> - výskyt druhů je dán jak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podmínkami prostředí</a:t>
            </a:r>
            <a:r>
              <a:rPr lang="cs-CZ" altLang="en-US">
                <a:solidFill>
                  <a:srgbClr val="000000"/>
                </a:solidFill>
              </a:rPr>
              <a:t> tak jejich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genetickou výbavou (genotyp)</a:t>
            </a:r>
            <a:r>
              <a:rPr lang="cs-CZ" altLang="en-US">
                <a:solidFill>
                  <a:srgbClr val="000000"/>
                </a:solidFill>
              </a:rPr>
              <a:t>. </a:t>
            </a:r>
          </a:p>
          <a:p>
            <a:pPr>
              <a:defRPr/>
            </a:pPr>
            <a:r>
              <a:rPr lang="cs-CZ" altLang="en-US">
                <a:solidFill>
                  <a:srgbClr val="000000"/>
                </a:solidFill>
              </a:rPr>
              <a:t>Podmínky prostředí i genotyp ovlivňují základní charakteristiky jako natalitu, rychlost růstu, mortalitu apod. Interakcí genů a podmínek prostředí vzniká </a:t>
            </a:r>
            <a:r>
              <a:rPr lang="cs-CZ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fenotyp</a:t>
            </a:r>
            <a:r>
              <a:rPr lang="cs-CZ" altLang="en-US">
                <a:solidFill>
                  <a:srgbClr val="000000"/>
                </a:solidFill>
              </a:rPr>
              <a:t> (to co u organismů pozorujeme). K pochopení ekologie adaptací organismů tedy musíme znát jak povahu jejich genetické výbavy, tak podmínek prostředí a jejich souvztažnost (někdy je limitní prostředí, jindy geny). </a:t>
            </a:r>
            <a:endParaRPr lang="cs-CZ" altLang="en-US" b="1">
              <a:solidFill>
                <a:srgbClr val="000000"/>
              </a:solidFill>
            </a:endParaRPr>
          </a:p>
        </p:txBody>
      </p:sp>
      <p:pic>
        <p:nvPicPr>
          <p:cNvPr id="14339" name="Picture 5" descr="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39988"/>
            <a:ext cx="3136900" cy="2352675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735262" cy="1800225"/>
          </a:xfrm>
          <a:prstGeom prst="rect">
            <a:avLst/>
          </a:prstGeom>
          <a:noFill/>
          <a:ln w="127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292600"/>
            <a:ext cx="2520950" cy="1890713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1" descr="Zebras,_Serengeti_savana_plains,_Tanza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2600"/>
            <a:ext cx="2735262" cy="18923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2" descr="Ayers r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492375"/>
            <a:ext cx="2520950" cy="1778000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23850" y="4941888"/>
            <a:ext cx="3168650" cy="1190625"/>
          </a:xfrm>
          <a:prstGeom prst="rect">
            <a:avLst/>
          </a:prstGeom>
          <a:solidFill>
            <a:srgbClr val="99CC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Prostřednictvím různé reprodukční úspěšnosti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genů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dochází k vzniku adaptací na celou škálu typů </a:t>
            </a:r>
            <a:r>
              <a:rPr lang="cs-CZ" altLang="en-US" sz="1800" b="1" dirty="0">
                <a:solidFill>
                  <a:srgbClr val="990000"/>
                </a:solidFill>
                <a:latin typeface="Calibri" panose="020F0502020204030204" pitchFamily="34" charset="0"/>
              </a:rPr>
              <a:t>prostředí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45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en-US" sz="2800" dirty="0" smtClean="0">
                <a:latin typeface="Calibri" panose="020F0502020204030204" pitchFamily="34" charset="0"/>
              </a:rPr>
              <a:t>ME – úhly pohledu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893175" cy="5876925"/>
          </a:xfrm>
        </p:spPr>
        <p:txBody>
          <a:bodyPr/>
          <a:lstStyle/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autekologie – ekologie organismů a „druhů“</a:t>
            </a:r>
          </a:p>
          <a:p>
            <a:pPr eaLnBrk="1" hangingPunct="1">
              <a:lnSpc>
                <a:spcPts val="28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procesy v systému – „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black</a:t>
            </a:r>
            <a:r>
              <a:rPr lang="cs-CZ" altLang="en-US" sz="1600" dirty="0" smtClean="0">
                <a:latin typeface="Calibri" panose="020F0502020204030204" pitchFamily="34" charset="0"/>
              </a:rPr>
              <a:t> box“:  transformace látek vč. „nežádoucích“, koloběh, regulace, bilance, produkce…</a:t>
            </a:r>
          </a:p>
          <a:p>
            <a:r>
              <a:rPr lang="cs-CZ" altLang="en-US" sz="1600" dirty="0" smtClean="0">
                <a:latin typeface="Calibri" panose="020F0502020204030204" pitchFamily="34" charset="0"/>
              </a:rPr>
              <a:t>hygienické </a:t>
            </a:r>
            <a:r>
              <a:rPr lang="cs-CZ" altLang="en-US" sz="1600" dirty="0">
                <a:latin typeface="Calibri" panose="020F0502020204030204" pitchFamily="34" charset="0"/>
              </a:rPr>
              <a:t>aspekty </a:t>
            </a:r>
            <a:endParaRPr lang="en-GB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kombinace…</a:t>
            </a:r>
          </a:p>
          <a:p>
            <a:pPr eaLnBrk="1" hangingPunct="1"/>
            <a:endParaRPr lang="cs-CZ" altLang="en-US" sz="200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632558"/>
              </p:ext>
            </p:extLst>
          </p:nvPr>
        </p:nvGraphicFramePr>
        <p:xfrm>
          <a:off x="1763688" y="3140968"/>
          <a:ext cx="5400675" cy="306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SPW 7.1 Graph" r:id="rId3" imgW="5114880" imgH="2745720" progId="SigmaPlotGraphicObject.6">
                  <p:embed/>
                </p:oleObj>
              </mc:Choice>
              <mc:Fallback>
                <p:oleObj name="SPW 7.1 Graph" r:id="rId3" imgW="5114880" imgH="2745720" progId="SigmaPlotGraphicObject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3140968"/>
                        <a:ext cx="5400675" cy="306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73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4175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400" dirty="0" smtClean="0">
                <a:latin typeface="Calibri" panose="020F0502020204030204" pitchFamily="34" charset="0"/>
              </a:rPr>
              <a:t>Mikroorganismy -  definice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54088"/>
            <a:ext cx="8686800" cy="5903912"/>
          </a:xfrm>
        </p:spPr>
        <p:txBody>
          <a:bodyPr/>
          <a:lstStyle/>
          <a:p>
            <a:pPr eaLnBrk="1" hangingPunct="1"/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bakterie</a:t>
            </a:r>
          </a:p>
          <a:p>
            <a:pPr eaLnBrk="1" hangingPunct="1"/>
            <a:r>
              <a:rPr lang="cs-CZ" altLang="en-US" sz="1600" dirty="0" err="1" smtClean="0">
                <a:latin typeface="Calibri" panose="020F0502020204030204" pitchFamily="34" charset="0"/>
              </a:rPr>
              <a:t>archea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600" dirty="0" smtClean="0">
                <a:latin typeface="Calibri" panose="020F0502020204030204" pitchFamily="34" charset="0"/>
              </a:rPr>
              <a:t>………………………………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houby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řasy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 prvoci</a:t>
            </a: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 viry</a:t>
            </a:r>
          </a:p>
          <a:p>
            <a:pPr eaLnBrk="1" hangingPunct="1"/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 smtClean="0">
                <a:latin typeface="Calibri" panose="020F0502020204030204" pitchFamily="34" charset="0"/>
              </a:rPr>
              <a:t>3 hlavní domény života :</a:t>
            </a:r>
          </a:p>
          <a:p>
            <a:pPr eaLnBrk="1" hangingPunct="1"/>
            <a:endParaRPr lang="cs-CZ" altLang="en-US" sz="1600" dirty="0" smtClean="0">
              <a:latin typeface="Calibri" panose="020F0502020204030204" pitchFamily="34" charset="0"/>
            </a:endParaRPr>
          </a:p>
          <a:p>
            <a:r>
              <a:rPr lang="cs-CZ" altLang="en-US" sz="1600" dirty="0" err="1">
                <a:latin typeface="Calibri" panose="020F0502020204030204" pitchFamily="34" charset="0"/>
              </a:rPr>
              <a:t>Eucaryota</a:t>
            </a:r>
            <a:r>
              <a:rPr lang="cs-CZ" altLang="en-US" sz="1600" dirty="0">
                <a:latin typeface="Calibri" panose="020F0502020204030204" pitchFamily="34" charset="0"/>
              </a:rPr>
              <a:t> – </a:t>
            </a:r>
            <a:r>
              <a:rPr lang="cs-CZ" altLang="en-US" sz="1600" dirty="0" err="1">
                <a:latin typeface="Calibri" panose="020F0502020204030204" pitchFamily="34" charset="0"/>
              </a:rPr>
              <a:t>Eucarya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en-US" sz="1600" dirty="0" err="1" smtClean="0">
                <a:latin typeface="Calibri" panose="020F0502020204030204" pitchFamily="34" charset="0"/>
              </a:rPr>
              <a:t>Procaryota</a:t>
            </a:r>
            <a:r>
              <a:rPr lang="cs-CZ" altLang="en-US" sz="1600" dirty="0" smtClean="0">
                <a:latin typeface="Calibri" panose="020F0502020204030204" pitchFamily="34" charset="0"/>
              </a:rPr>
              <a:t> –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Bacteria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en-US" sz="1600" dirty="0" smtClean="0">
                <a:latin typeface="Calibri" panose="020F0502020204030204" pitchFamily="34" charset="0"/>
              </a:rPr>
              <a:t>                            -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Archaea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                    - </a:t>
            </a:r>
            <a:r>
              <a:rPr lang="cs-CZ" altLang="en-US" sz="1600" dirty="0" smtClean="0">
                <a:latin typeface="Calibri" panose="020F0502020204030204" pitchFamily="34" charset="0"/>
              </a:rPr>
              <a:t>(</a:t>
            </a:r>
            <a:r>
              <a:rPr lang="cs-CZ" altLang="en-US" sz="1600" i="1" dirty="0" err="1" smtClean="0">
                <a:latin typeface="Calibri" panose="020F0502020204030204" pitchFamily="34" charset="0"/>
              </a:rPr>
              <a:t>Candidate</a:t>
            </a:r>
            <a:r>
              <a:rPr lang="cs-CZ" altLang="en-US" sz="1600" i="1" dirty="0" smtClean="0">
                <a:latin typeface="Calibri" panose="020F0502020204030204" pitchFamily="34" charset="0"/>
              </a:rPr>
              <a:t> </a:t>
            </a:r>
            <a:r>
              <a:rPr lang="cs-CZ" altLang="en-US" sz="1600" i="1" dirty="0" err="1">
                <a:latin typeface="Calibri" panose="020F0502020204030204" pitchFamily="34" charset="0"/>
              </a:rPr>
              <a:t>P</a:t>
            </a:r>
            <a:r>
              <a:rPr lang="cs-CZ" altLang="en-US" sz="1600" i="1" dirty="0" err="1" smtClean="0">
                <a:latin typeface="Calibri" panose="020F0502020204030204" pitchFamily="34" charset="0"/>
              </a:rPr>
              <a:t>hyla</a:t>
            </a:r>
            <a:r>
              <a:rPr lang="cs-CZ" altLang="en-US" sz="1600" i="1" dirty="0" smtClean="0">
                <a:latin typeface="Calibri" panose="020F0502020204030204" pitchFamily="34" charset="0"/>
              </a:rPr>
              <a:t> </a:t>
            </a:r>
            <a:r>
              <a:rPr lang="cs-CZ" altLang="en-US" sz="1600" i="1" dirty="0" err="1" smtClean="0">
                <a:latin typeface="Calibri" panose="020F0502020204030204" pitchFamily="34" charset="0"/>
              </a:rPr>
              <a:t>Radiation</a:t>
            </a:r>
            <a:r>
              <a:rPr lang="cs-CZ" altLang="en-US" sz="1600" dirty="0" smtClean="0">
                <a:latin typeface="Calibri" panose="020F0502020204030204" pitchFamily="34" charset="0"/>
              </a:rPr>
              <a:t>?)</a:t>
            </a:r>
          </a:p>
          <a:p>
            <a:pPr eaLnBrk="1" hangingPunct="1">
              <a:buFontTx/>
              <a:buNone/>
            </a:pPr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en-US" sz="1800" dirty="0" smtClean="0">
              <a:latin typeface="Calibri" panose="020F0502020204030204" pitchFamily="34" charset="0"/>
            </a:endParaRPr>
          </a:p>
        </p:txBody>
      </p:sp>
      <p:pic>
        <p:nvPicPr>
          <p:cNvPr id="32772" name="Picture 5" descr="tree of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23" y="2579802"/>
            <a:ext cx="5237494" cy="286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ovéPole 1"/>
          <p:cNvSpPr txBox="1">
            <a:spLocks noChangeArrowheads="1"/>
          </p:cNvSpPr>
          <p:nvPr/>
        </p:nvSpPr>
        <p:spPr bwMode="auto">
          <a:xfrm>
            <a:off x="3485923" y="967722"/>
            <a:ext cx="5237494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 smtClean="0">
                <a:latin typeface="Calibri" panose="020F0502020204030204" pitchFamily="34" charset="0"/>
              </a:rPr>
              <a:t>jednobuněčný</a:t>
            </a:r>
            <a:r>
              <a:rPr lang="cs-CZ" altLang="en-US" sz="1600" dirty="0">
                <a:latin typeface="Calibri" panose="020F0502020204030204" pitchFamily="34" charset="0"/>
              </a:rPr>
              <a:t>, </a:t>
            </a:r>
            <a:r>
              <a:rPr lang="cs-CZ" altLang="en-US" sz="1600" dirty="0" smtClean="0">
                <a:latin typeface="Calibri" panose="020F0502020204030204" pitchFamily="34" charset="0"/>
              </a:rPr>
              <a:t>pouze mikroskopicky</a:t>
            </a:r>
            <a:r>
              <a:rPr lang="cs-CZ" altLang="en-US" sz="1600" dirty="0">
                <a:latin typeface="Calibri" panose="020F0502020204030204" pitchFamily="34" charset="0"/>
              </a:rPr>
              <a:t> pozorovatelný 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 smtClean="0">
                <a:latin typeface="Calibri" panose="020F0502020204030204" pitchFamily="34" charset="0"/>
              </a:rPr>
              <a:t>kolonie</a:t>
            </a:r>
            <a:r>
              <a:rPr lang="cs-CZ" altLang="en-US" sz="1600" dirty="0">
                <a:latin typeface="Calibri" panose="020F0502020204030204" pitchFamily="34" charset="0"/>
              </a:rPr>
              <a:t>, shluky, případně i symbiotická </a:t>
            </a:r>
            <a:r>
              <a:rPr lang="cs-CZ" altLang="en-US" sz="1600" dirty="0" smtClean="0">
                <a:latin typeface="Calibri" panose="020F0502020204030204" pitchFamily="34" charset="0"/>
              </a:rPr>
              <a:t>společenstva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 smtClean="0">
                <a:latin typeface="Calibri" panose="020F0502020204030204" pitchFamily="34" charset="0"/>
              </a:rPr>
              <a:t>rozmanitost metabolických </a:t>
            </a:r>
            <a:r>
              <a:rPr lang="cs-CZ" altLang="en-US" sz="1600" dirty="0">
                <a:latin typeface="Calibri" panose="020F0502020204030204" pitchFamily="34" charset="0"/>
              </a:rPr>
              <a:t>drah, </a:t>
            </a:r>
            <a:r>
              <a:rPr lang="cs-CZ" altLang="en-US" sz="1600" dirty="0" smtClean="0">
                <a:latin typeface="Calibri" panose="020F0502020204030204" pitchFamily="34" charset="0"/>
              </a:rPr>
              <a:t>rychlost </a:t>
            </a:r>
            <a:r>
              <a:rPr lang="cs-CZ" altLang="en-US" sz="1600" dirty="0">
                <a:latin typeface="Calibri" panose="020F0502020204030204" pitchFamily="34" charset="0"/>
              </a:rPr>
              <a:t>rozmnožování a </a:t>
            </a:r>
            <a:r>
              <a:rPr lang="cs-CZ" altLang="en-US" sz="1600" dirty="0" smtClean="0">
                <a:latin typeface="Calibri" panose="020F0502020204030204" pitchFamily="34" charset="0"/>
              </a:rPr>
              <a:t>schopnosti přežívat </a:t>
            </a:r>
            <a:r>
              <a:rPr lang="cs-CZ" altLang="en-US" sz="1600" dirty="0">
                <a:latin typeface="Calibri" panose="020F0502020204030204" pitchFamily="34" charset="0"/>
              </a:rPr>
              <a:t>nepříznivé podmínky </a:t>
            </a:r>
            <a:r>
              <a:rPr lang="cs-CZ" altLang="en-US" sz="1600" dirty="0" smtClean="0">
                <a:latin typeface="Calibri" panose="020F0502020204030204" pitchFamily="34" charset="0"/>
              </a:rPr>
              <a:t>– kosmopolité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cs-CZ" altLang="en-US" sz="1600" dirty="0" smtClean="0">
                <a:latin typeface="Calibri" panose="020F0502020204030204" pitchFamily="34" charset="0"/>
              </a:rPr>
              <a:t>převážně </a:t>
            </a:r>
            <a:r>
              <a:rPr lang="cs-CZ" altLang="en-US" sz="1600" dirty="0" err="1">
                <a:latin typeface="Calibri" panose="020F0502020204030204" pitchFamily="34" charset="0"/>
              </a:rPr>
              <a:t>prokaryota</a:t>
            </a:r>
            <a:r>
              <a:rPr lang="cs-CZ" altLang="en-US" sz="1600" dirty="0">
                <a:latin typeface="Calibri" panose="020F0502020204030204" pitchFamily="34" charset="0"/>
              </a:rPr>
              <a:t> (bakterie, </a:t>
            </a:r>
            <a:r>
              <a:rPr lang="cs-CZ" altLang="en-US" sz="1600" dirty="0" err="1">
                <a:latin typeface="Calibri" panose="020F0502020204030204" pitchFamily="34" charset="0"/>
              </a:rPr>
              <a:t>archea</a:t>
            </a:r>
            <a:r>
              <a:rPr lang="cs-CZ" altLang="en-US" sz="1600" dirty="0">
                <a:latin typeface="Calibri" panose="020F0502020204030204" pitchFamily="34" charset="0"/>
              </a:rPr>
              <a:t>) </a:t>
            </a:r>
            <a:r>
              <a:rPr lang="cs-CZ" altLang="en-US" sz="1600" dirty="0" smtClean="0">
                <a:latin typeface="Calibri" panose="020F0502020204030204" pitchFamily="34" charset="0"/>
              </a:rPr>
              <a:t>i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eukaryota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endParaRPr lang="cs-CZ" alt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88640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en-US" sz="2000" dirty="0" smtClean="0">
                <a:latin typeface="Calibri" panose="020F0502020204030204" pitchFamily="34" charset="0"/>
              </a:rPr>
              <a:t>Charakteristické rysy </a:t>
            </a:r>
            <a:r>
              <a:rPr lang="cs-CZ" altLang="en-US" sz="2000" dirty="0" err="1" smtClean="0">
                <a:latin typeface="Calibri" panose="020F0502020204030204" pitchFamily="34" charset="0"/>
              </a:rPr>
              <a:t>Prokaryot</a:t>
            </a:r>
            <a:endParaRPr lang="cs-CZ" alt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1052736"/>
            <a:ext cx="4392488" cy="540067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j</a:t>
            </a:r>
            <a:r>
              <a:rPr lang="cs-CZ" altLang="en-US" sz="1600" dirty="0" smtClean="0">
                <a:latin typeface="Calibri" panose="020F0502020204030204" pitchFamily="34" charset="0"/>
              </a:rPr>
              <a:t>aderný ekvivalent 10-20% objemu buňky, haploidní – jedna cyklická molekula DNA 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a</a:t>
            </a:r>
            <a:r>
              <a:rPr lang="cs-CZ" altLang="en-US" sz="1600" dirty="0" smtClean="0">
                <a:latin typeface="Calibri" panose="020F0502020204030204" pitchFamily="34" charset="0"/>
              </a:rPr>
              <a:t>bsence organel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r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ibozómy</a:t>
            </a:r>
            <a:r>
              <a:rPr lang="cs-CZ" altLang="en-US" sz="1600" dirty="0" smtClean="0">
                <a:latin typeface="Calibri" panose="020F0502020204030204" pitchFamily="34" charset="0"/>
              </a:rPr>
              <a:t>: 2 jednotky RNA (30S + 50S, suma 70S)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s</a:t>
            </a:r>
            <a:r>
              <a:rPr lang="cs-CZ" altLang="en-US" sz="1600" dirty="0" smtClean="0">
                <a:latin typeface="Calibri" panose="020F0502020204030204" pitchFamily="34" charset="0"/>
              </a:rPr>
              <a:t>ložení buňky (sušina): 3% jádro, 40%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ribozómy</a:t>
            </a:r>
            <a:r>
              <a:rPr lang="cs-CZ" altLang="en-US" sz="1600" dirty="0" smtClean="0">
                <a:latin typeface="Calibri" panose="020F0502020204030204" pitchFamily="34" charset="0"/>
              </a:rPr>
              <a:t>; nebo: 1/3 proteiny, 2/3 RNA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p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lasmidy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s</a:t>
            </a:r>
            <a:r>
              <a:rPr lang="cs-CZ" altLang="en-US" sz="1600" dirty="0" smtClean="0">
                <a:latin typeface="Calibri" panose="020F0502020204030204" pitchFamily="34" charset="0"/>
              </a:rPr>
              <a:t>těna –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peptidoglykan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p</a:t>
            </a:r>
            <a:r>
              <a:rPr lang="cs-CZ" altLang="en-US" sz="1600" dirty="0" smtClean="0">
                <a:latin typeface="Calibri" panose="020F0502020204030204" pitchFamily="34" charset="0"/>
              </a:rPr>
              <a:t>lynové „vakuoly“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j</a:t>
            </a:r>
            <a:r>
              <a:rPr lang="cs-CZ" altLang="en-US" sz="1600" dirty="0" smtClean="0">
                <a:latin typeface="Calibri" panose="020F0502020204030204" pitchFamily="34" charset="0"/>
              </a:rPr>
              <a:t>iné - „bičíky“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atd</a:t>
            </a:r>
            <a:r>
              <a:rPr lang="cs-CZ" altLang="en-US" sz="1600" dirty="0" smtClean="0">
                <a:latin typeface="Calibri" panose="020F0502020204030204" pitchFamily="34" charset="0"/>
              </a:rPr>
              <a:t>…</a:t>
            </a: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1600" dirty="0" err="1">
                <a:latin typeface="Calibri" panose="020F0502020204030204" pitchFamily="34" charset="0"/>
              </a:rPr>
              <a:t>n</a:t>
            </a:r>
            <a:r>
              <a:rPr lang="en-GB" altLang="en-US" sz="1600" dirty="0" err="1" smtClean="0">
                <a:latin typeface="Calibri" panose="020F0502020204030204" pitchFamily="34" charset="0"/>
              </a:rPr>
              <a:t>etvoří</a:t>
            </a:r>
            <a:r>
              <a:rPr lang="en-GB" altLang="en-US" sz="1600" dirty="0" smtClean="0">
                <a:latin typeface="Calibri" panose="020F0502020204030204" pitchFamily="34" charset="0"/>
              </a:rPr>
              <a:t> </a:t>
            </a:r>
            <a:r>
              <a:rPr lang="en-GB" altLang="en-US" sz="1600" dirty="0" err="1" smtClean="0">
                <a:latin typeface="Calibri" panose="020F0502020204030204" pitchFamily="34" charset="0"/>
              </a:rPr>
              <a:t>tkáně</a:t>
            </a:r>
            <a:r>
              <a:rPr lang="en-GB" altLang="en-US" sz="1600" dirty="0" smtClean="0">
                <a:latin typeface="Calibri" panose="020F0502020204030204" pitchFamily="34" charset="0"/>
              </a:rPr>
              <a:t>, ale </a:t>
            </a:r>
            <a:r>
              <a:rPr lang="en-GB" altLang="en-US" sz="1600" dirty="0" err="1" smtClean="0">
                <a:latin typeface="Calibri" panose="020F0502020204030204" pitchFamily="34" charset="0"/>
              </a:rPr>
              <a:t>konsorcia</a:t>
            </a:r>
            <a:r>
              <a:rPr lang="cs-CZ" altLang="en-US" sz="1600" dirty="0" smtClean="0">
                <a:latin typeface="Calibri" panose="020F0502020204030204" pitchFamily="34" charset="0"/>
              </a:rPr>
              <a:t>…</a:t>
            </a: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84175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4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609600" y="3048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>
                <a:latin typeface="Calibri" panose="020F0502020204030204" pitchFamily="34" charset="0"/>
              </a:rPr>
              <a:t>Charakteristické rysy </a:t>
            </a:r>
            <a:r>
              <a:rPr lang="cs-CZ" altLang="en-US" sz="2000" dirty="0" err="1">
                <a:latin typeface="Calibri" panose="020F0502020204030204" pitchFamily="34" charset="0"/>
              </a:rPr>
              <a:t>Prokaryot</a:t>
            </a:r>
            <a:r>
              <a:rPr lang="cs-CZ" altLang="en-US" sz="2000" dirty="0">
                <a:latin typeface="Calibri" panose="020F0502020204030204" pitchFamily="34" charset="0"/>
              </a:rPr>
              <a:t> (funkční):</a:t>
            </a:r>
            <a:endParaRPr lang="en-GB" altLang="en-US" sz="2000" dirty="0">
              <a:latin typeface="Calibri" panose="020F0502020204030204" pitchFamily="34" charset="0"/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708025" y="1412875"/>
            <a:ext cx="43910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č</a:t>
            </a:r>
            <a:r>
              <a:rPr lang="cs-CZ" altLang="en-US" sz="1600" dirty="0" smtClean="0">
                <a:latin typeface="Calibri" panose="020F0502020204030204" pitchFamily="34" charset="0"/>
              </a:rPr>
              <a:t>asto </a:t>
            </a:r>
            <a:r>
              <a:rPr lang="cs-CZ" altLang="en-US" sz="1600" dirty="0">
                <a:latin typeface="Calibri" panose="020F0502020204030204" pitchFamily="34" charset="0"/>
              </a:rPr>
              <a:t>anaerobióza, fixace </a:t>
            </a:r>
            <a:r>
              <a:rPr lang="cs-CZ" altLang="en-US" sz="1600" dirty="0" smtClean="0">
                <a:latin typeface="Calibri" panose="020F0502020204030204" pitchFamily="34" charset="0"/>
              </a:rPr>
              <a:t>N</a:t>
            </a:r>
          </a:p>
          <a:p>
            <a:pPr eaLnBrk="1" hangingPunct="1">
              <a:lnSpc>
                <a:spcPct val="9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absence </a:t>
            </a:r>
            <a:r>
              <a:rPr lang="cs-CZ" altLang="en-US" sz="1600" dirty="0">
                <a:latin typeface="Calibri" panose="020F0502020204030204" pitchFamily="34" charset="0"/>
              </a:rPr>
              <a:t>fagocytózy </a:t>
            </a: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absence </a:t>
            </a:r>
            <a:r>
              <a:rPr lang="cs-CZ" altLang="en-US" sz="1600" dirty="0">
                <a:latin typeface="Calibri" panose="020F0502020204030204" pitchFamily="34" charset="0"/>
              </a:rPr>
              <a:t>sterolů v membránách (vzácně </a:t>
            </a:r>
            <a:r>
              <a:rPr lang="cs-CZ" altLang="en-US" sz="1600" dirty="0" smtClean="0">
                <a:latin typeface="Calibri" panose="020F0502020204030204" pitchFamily="34" charset="0"/>
              </a:rPr>
              <a:t>sinice </a:t>
            </a:r>
            <a:r>
              <a:rPr lang="cs-CZ" altLang="en-US" sz="1600" dirty="0">
                <a:latin typeface="Calibri" panose="020F0502020204030204" pitchFamily="34" charset="0"/>
              </a:rPr>
              <a:t>a </a:t>
            </a:r>
            <a:r>
              <a:rPr lang="cs-CZ" altLang="en-US" sz="1600" dirty="0" err="1" smtClean="0">
                <a:latin typeface="Calibri" panose="020F0502020204030204" pitchFamily="34" charset="0"/>
              </a:rPr>
              <a:t>mykoplasmy</a:t>
            </a:r>
            <a:r>
              <a:rPr lang="cs-CZ" altLang="en-US" sz="16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 smtClean="0">
                <a:latin typeface="Calibri" panose="020F0502020204030204" pitchFamily="34" charset="0"/>
              </a:rPr>
              <a:t>fotosyntéza </a:t>
            </a:r>
            <a:r>
              <a:rPr lang="cs-CZ" altLang="en-US" sz="1600" dirty="0">
                <a:latin typeface="Calibri" panose="020F0502020204030204" pitchFamily="34" charset="0"/>
              </a:rPr>
              <a:t>(fotolýza H</a:t>
            </a:r>
            <a:r>
              <a:rPr lang="cs-CZ" altLang="en-US" sz="1600" baseline="-25000" dirty="0">
                <a:latin typeface="Calibri" panose="020F0502020204030204" pitchFamily="34" charset="0"/>
              </a:rPr>
              <a:t>2</a:t>
            </a:r>
            <a:r>
              <a:rPr lang="cs-CZ" altLang="en-US" sz="1600" dirty="0">
                <a:latin typeface="Calibri" panose="020F0502020204030204" pitchFamily="34" charset="0"/>
              </a:rPr>
              <a:t>O):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</a:t>
            </a:r>
            <a:r>
              <a:rPr lang="cs-CZ" altLang="en-US" sz="1600" dirty="0" err="1">
                <a:latin typeface="Calibri" panose="020F0502020204030204" pitchFamily="34" charset="0"/>
              </a:rPr>
              <a:t>oxygenní</a:t>
            </a:r>
            <a:r>
              <a:rPr lang="cs-CZ" altLang="en-US" sz="1600" dirty="0">
                <a:latin typeface="Calibri" panose="020F0502020204030204" pitchFamily="34" charset="0"/>
              </a:rPr>
              <a:t> </a:t>
            </a:r>
            <a:r>
              <a:rPr lang="cs-CZ" altLang="en-US" sz="1600" dirty="0" smtClean="0">
                <a:latin typeface="Calibri" panose="020F0502020204030204" pitchFamily="34" charset="0"/>
              </a:rPr>
              <a:t>sinice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cs-CZ" altLang="en-US" sz="1600" dirty="0">
                <a:latin typeface="Calibri" panose="020F0502020204030204" pitchFamily="34" charset="0"/>
              </a:rPr>
              <a:t>        </a:t>
            </a:r>
            <a:r>
              <a:rPr lang="cs-CZ" altLang="en-US" sz="1600" dirty="0" err="1">
                <a:latin typeface="Calibri" panose="020F0502020204030204" pitchFamily="34" charset="0"/>
              </a:rPr>
              <a:t>anoxygenní</a:t>
            </a:r>
            <a:r>
              <a:rPr lang="cs-CZ" altLang="en-US" sz="1600" dirty="0">
                <a:latin typeface="Calibri" panose="020F0502020204030204" pitchFamily="34" charset="0"/>
              </a:rPr>
              <a:t> – ostatní (</a:t>
            </a:r>
            <a:r>
              <a:rPr lang="cs-CZ" altLang="en-US" sz="1600" dirty="0" smtClean="0">
                <a:latin typeface="Calibri" panose="020F0502020204030204" pitchFamily="34" charset="0"/>
              </a:rPr>
              <a:t>občas)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en-US" sz="1600" dirty="0" err="1" smtClean="0">
                <a:latin typeface="Calibri" panose="020F0502020204030204" pitchFamily="34" charset="0"/>
              </a:rPr>
              <a:t>chemolitotrofie</a:t>
            </a: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endParaRPr lang="cs-CZ" altLang="en-US" sz="1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Calibri" panose="020F0502020204030204" pitchFamily="34" charset="0"/>
              </a:rPr>
              <a:t>n</a:t>
            </a:r>
            <a:r>
              <a:rPr lang="cs-CZ" altLang="en-US" sz="1600" dirty="0" smtClean="0">
                <a:latin typeface="Calibri" panose="020F0502020204030204" pitchFamily="34" charset="0"/>
              </a:rPr>
              <a:t>eschopnost </a:t>
            </a:r>
            <a:r>
              <a:rPr lang="cs-CZ" altLang="en-US" sz="1600" dirty="0">
                <a:latin typeface="Calibri" panose="020F0502020204030204" pitchFamily="34" charset="0"/>
              </a:rPr>
              <a:t>tvořit </a:t>
            </a:r>
            <a:r>
              <a:rPr lang="cs-CZ" altLang="en-US" sz="1600" dirty="0" smtClean="0">
                <a:latin typeface="Calibri" panose="020F0502020204030204" pitchFamily="34" charset="0"/>
              </a:rPr>
              <a:t>tkáně, </a:t>
            </a:r>
            <a:r>
              <a:rPr lang="cs-CZ" altLang="en-US" sz="1600" dirty="0">
                <a:latin typeface="Calibri" panose="020F0502020204030204" pitchFamily="34" charset="0"/>
              </a:rPr>
              <a:t>ale organizace v konsorciích různých metabolických typů</a:t>
            </a:r>
            <a:endParaRPr lang="en-GB" altLang="en-US" sz="1600" dirty="0">
              <a:latin typeface="Calibri" panose="020F0502020204030204" pitchFamily="34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412875"/>
            <a:ext cx="29845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9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21217"/>
            <a:ext cx="8229600" cy="64807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Struktura přednášek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57606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dirty="0" smtClean="0"/>
              <a:t>Vznik života, vývoj prvních mikroorganismů, historie mikrobiální ekologie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Charakteristika mikrobiálního života – metabolismus, růst, reprodukce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Diverzita mikroorganismů – bakterie, </a:t>
            </a:r>
            <a:r>
              <a:rPr lang="cs-CZ" sz="1600" dirty="0" err="1" smtClean="0"/>
              <a:t>archaea</a:t>
            </a:r>
            <a:r>
              <a:rPr lang="cs-CZ" sz="1600" dirty="0" smtClean="0"/>
              <a:t>, protista (</a:t>
            </a:r>
            <a:r>
              <a:rPr lang="cs-CZ" sz="1600" dirty="0" err="1" smtClean="0"/>
              <a:t>eukarya</a:t>
            </a:r>
            <a:r>
              <a:rPr lang="cs-CZ" sz="1600" dirty="0" smtClean="0"/>
              <a:t>), houby, řasy, viry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Mikrobi a ekosystémy (vody, půda, vzduch), populační ekologie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Interakce mezi mikrobi  - </a:t>
            </a:r>
            <a:r>
              <a:rPr lang="cs-CZ" sz="1600" dirty="0" err="1" smtClean="0"/>
              <a:t>neutralismus</a:t>
            </a:r>
            <a:r>
              <a:rPr lang="cs-CZ" sz="1600" dirty="0" smtClean="0"/>
              <a:t>, </a:t>
            </a:r>
            <a:r>
              <a:rPr lang="cs-CZ" sz="1600" dirty="0" err="1" smtClean="0"/>
              <a:t>komenzálismus</a:t>
            </a:r>
            <a:r>
              <a:rPr lang="cs-CZ" sz="1600" dirty="0" smtClean="0"/>
              <a:t>, </a:t>
            </a:r>
            <a:r>
              <a:rPr lang="cs-CZ" sz="1600" dirty="0" err="1" smtClean="0"/>
              <a:t>kompetice</a:t>
            </a:r>
            <a:r>
              <a:rPr lang="cs-CZ" sz="1600" dirty="0" smtClean="0"/>
              <a:t>, parazitismus…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Interakce mezi </a:t>
            </a:r>
            <a:r>
              <a:rPr lang="cs-CZ" sz="1600" dirty="0" err="1" smtClean="0"/>
              <a:t>mezi</a:t>
            </a:r>
            <a:r>
              <a:rPr lang="cs-CZ" sz="1600" dirty="0" smtClean="0"/>
              <a:t> mikrobi a rostlinami/živočichy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Mikrobiální komunity – kolonizace. Potravní sítě, produktivita, koloběh energie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Vliv mikrobů na biogeochemické cykly</a:t>
            </a:r>
          </a:p>
          <a:p>
            <a:pPr>
              <a:lnSpc>
                <a:spcPct val="150000"/>
              </a:lnSpc>
            </a:pPr>
            <a:r>
              <a:rPr lang="cs-CZ" sz="1600" dirty="0" smtClean="0"/>
              <a:t>Dekompozice </a:t>
            </a:r>
            <a:r>
              <a:rPr lang="cs-CZ" sz="1600" dirty="0" err="1" smtClean="0"/>
              <a:t>org.látek</a:t>
            </a:r>
            <a:r>
              <a:rPr lang="cs-CZ" sz="1600" dirty="0" smtClean="0"/>
              <a:t> – čistírny odpadních vod, bioplynové stanice, </a:t>
            </a:r>
            <a:r>
              <a:rPr lang="cs-CZ" sz="1600" dirty="0" err="1" smtClean="0"/>
              <a:t>bioremediace</a:t>
            </a:r>
            <a:r>
              <a:rPr lang="cs-CZ" sz="1600" dirty="0" smtClean="0"/>
              <a:t> (</a:t>
            </a:r>
            <a:r>
              <a:rPr lang="en-GB" sz="1600" dirty="0" err="1" smtClean="0"/>
              <a:t>přemě</a:t>
            </a:r>
            <a:r>
              <a:rPr lang="cs-CZ" sz="1600" dirty="0" smtClean="0"/>
              <a:t>na </a:t>
            </a:r>
            <a:r>
              <a:rPr lang="en-GB" sz="1600" dirty="0" err="1" smtClean="0"/>
              <a:t>rizikové</a:t>
            </a:r>
            <a:r>
              <a:rPr lang="en-GB" sz="1600" dirty="0" smtClean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netoxické</a:t>
            </a:r>
            <a:r>
              <a:rPr lang="cs-CZ" sz="1600" dirty="0" smtClean="0"/>
              <a:t> </a:t>
            </a:r>
            <a:r>
              <a:rPr lang="cs-CZ" sz="1600" dirty="0"/>
              <a:t>) 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dirty="0" smtClean="0"/>
              <a:t>Metody </a:t>
            </a:r>
            <a:r>
              <a:rPr lang="cs-CZ" sz="1600" dirty="0"/>
              <a:t>studia mikroorganismů (vzorkování, kultivace, mikroskopie, molekulární přístupy – </a:t>
            </a:r>
            <a:r>
              <a:rPr lang="cs-CZ" sz="1600" dirty="0" err="1"/>
              <a:t>metagenomika</a:t>
            </a:r>
            <a:r>
              <a:rPr lang="cs-CZ" sz="1600" dirty="0"/>
              <a:t>, </a:t>
            </a:r>
            <a:r>
              <a:rPr lang="cs-CZ" sz="1600" dirty="0" err="1"/>
              <a:t>proteomika</a:t>
            </a:r>
            <a:r>
              <a:rPr lang="cs-CZ" sz="1600" dirty="0"/>
              <a:t>, stabilní izotopy…)</a:t>
            </a:r>
          </a:p>
          <a:p>
            <a:pPr>
              <a:lnSpc>
                <a:spcPct val="150000"/>
              </a:lnSpc>
            </a:pP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      Zakončení – ústní ZK (ev. test)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45891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843" name="Picture 4" descr="skenova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2" b="8173"/>
          <a:stretch>
            <a:fillRect/>
          </a:stretch>
        </p:blipFill>
        <p:spPr bwMode="auto">
          <a:xfrm>
            <a:off x="468313" y="2781300"/>
            <a:ext cx="8208962" cy="3762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5" descr="skenova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6"/>
          <a:stretch>
            <a:fillRect/>
          </a:stretch>
        </p:blipFill>
        <p:spPr bwMode="auto">
          <a:xfrm>
            <a:off x="468313" y="908050"/>
            <a:ext cx="8210550" cy="17097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906588" y="195263"/>
            <a:ext cx="41388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Prokaryotická vs. Eukaryotická buňka</a:t>
            </a:r>
          </a:p>
        </p:txBody>
      </p:sp>
    </p:spTree>
    <p:extLst>
      <p:ext uri="{BB962C8B-B14F-4D97-AF65-F5344CB8AC3E}">
        <p14:creationId xmlns:p14="http://schemas.microsoft.com/office/powerpoint/2010/main" val="9937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289020" cy="600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47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cs-CZ" sz="2800" dirty="0" smtClean="0"/>
              <a:t>Mikrobiální ekologie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i</a:t>
            </a:r>
            <a:r>
              <a:rPr lang="cs-CZ" sz="1600" dirty="0" smtClean="0"/>
              <a:t>nter(</a:t>
            </a:r>
            <a:r>
              <a:rPr lang="cs-CZ" sz="1600" dirty="0" err="1" smtClean="0"/>
              <a:t>multi</a:t>
            </a:r>
            <a:r>
              <a:rPr lang="cs-CZ" sz="1600" dirty="0" smtClean="0"/>
              <a:t>)disciplinární obor, vztahy,  původ a evoluce života</a:t>
            </a:r>
          </a:p>
          <a:p>
            <a:endParaRPr lang="cs-CZ" sz="1600" dirty="0" smtClean="0"/>
          </a:p>
          <a:p>
            <a:r>
              <a:rPr lang="cs-CZ" sz="1600" dirty="0"/>
              <a:t>k</a:t>
            </a:r>
            <a:r>
              <a:rPr lang="cs-CZ" sz="1600" dirty="0" smtClean="0"/>
              <a:t>lasifikace </a:t>
            </a:r>
            <a:r>
              <a:rPr lang="cs-CZ" sz="1600" dirty="0" err="1" smtClean="0"/>
              <a:t>prokaryot</a:t>
            </a:r>
            <a:r>
              <a:rPr lang="cs-CZ" sz="1600" dirty="0" smtClean="0"/>
              <a:t>  (biochemie, fyziologie,  morfologie)</a:t>
            </a:r>
          </a:p>
          <a:p>
            <a:endParaRPr lang="cs-CZ" sz="1600" dirty="0" smtClean="0"/>
          </a:p>
          <a:p>
            <a:r>
              <a:rPr lang="cs-CZ" sz="1600" dirty="0" err="1" smtClean="0"/>
              <a:t>Bacteria</a:t>
            </a:r>
            <a:r>
              <a:rPr lang="cs-CZ" sz="1600" dirty="0" smtClean="0"/>
              <a:t> vs. </a:t>
            </a:r>
            <a:r>
              <a:rPr lang="cs-CZ" sz="1600" dirty="0" err="1" smtClean="0"/>
              <a:t>Archaea</a:t>
            </a:r>
            <a:r>
              <a:rPr lang="cs-CZ" sz="1600" dirty="0" smtClean="0"/>
              <a:t> – komplikovaná klasifikace, nejasná definice </a:t>
            </a:r>
            <a:r>
              <a:rPr lang="cs-CZ" sz="1600" dirty="0" err="1" smtClean="0"/>
              <a:t>prokaryot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/>
              <a:t>t</a:t>
            </a:r>
            <a:r>
              <a:rPr lang="cs-CZ" sz="1600" dirty="0" smtClean="0"/>
              <a:t>ěží </a:t>
            </a:r>
            <a:r>
              <a:rPr lang="cs-CZ" sz="1600" dirty="0"/>
              <a:t>z klasické mikrobiologie založené na přímé </a:t>
            </a:r>
            <a:r>
              <a:rPr lang="cs-CZ" sz="1600" dirty="0" smtClean="0"/>
              <a:t>identifikaci</a:t>
            </a:r>
          </a:p>
          <a:p>
            <a:endParaRPr lang="cs-CZ" sz="1600" dirty="0"/>
          </a:p>
          <a:p>
            <a:r>
              <a:rPr lang="cs-CZ" sz="1600" dirty="0"/>
              <a:t>e</a:t>
            </a:r>
            <a:r>
              <a:rPr lang="cs-CZ" sz="1600" dirty="0" smtClean="0"/>
              <a:t>xponenciální nárůst dat díky molekulární biologii</a:t>
            </a:r>
          </a:p>
          <a:p>
            <a:endParaRPr lang="cs-CZ" sz="1600" dirty="0" smtClean="0"/>
          </a:p>
          <a:p>
            <a:r>
              <a:rPr lang="cs-CZ" sz="1600" dirty="0"/>
              <a:t>z</a:t>
            </a:r>
            <a:r>
              <a:rPr lang="cs-CZ" sz="1600" dirty="0" smtClean="0"/>
              <a:t> toho vyplývající změny „stromu života“</a:t>
            </a:r>
          </a:p>
          <a:p>
            <a:endParaRPr lang="cs-CZ" sz="1600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25459"/>
            <a:ext cx="5125469" cy="168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39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0609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Mikrobiální ekologie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3672408"/>
          </a:xfrm>
        </p:spPr>
        <p:txBody>
          <a:bodyPr>
            <a:normAutofit fontScale="92500" lnSpcReduction="10000"/>
          </a:bodyPr>
          <a:lstStyle/>
          <a:p>
            <a:r>
              <a:rPr lang="cs-CZ" sz="1600" dirty="0" smtClean="0"/>
              <a:t>od jednotlivé buňky po studium ekosystémů</a:t>
            </a:r>
          </a:p>
          <a:p>
            <a:endParaRPr lang="cs-CZ" sz="1600" dirty="0" smtClean="0"/>
          </a:p>
          <a:p>
            <a:r>
              <a:rPr lang="cs-CZ" sz="1600" dirty="0" smtClean="0"/>
              <a:t>různé typy mikroorganismů</a:t>
            </a:r>
          </a:p>
          <a:p>
            <a:endParaRPr lang="cs-CZ" sz="1600" dirty="0" smtClean="0"/>
          </a:p>
          <a:p>
            <a:r>
              <a:rPr lang="cs-CZ" sz="1600" dirty="0" smtClean="0"/>
              <a:t>různé přístupy a metody</a:t>
            </a:r>
          </a:p>
          <a:p>
            <a:endParaRPr lang="cs-CZ" sz="1600" dirty="0" smtClean="0"/>
          </a:p>
          <a:p>
            <a:r>
              <a:rPr lang="cs-CZ" sz="1600" dirty="0" smtClean="0"/>
              <a:t>vychází ze studií různých přírodovědných oborů</a:t>
            </a:r>
          </a:p>
          <a:p>
            <a:endParaRPr lang="cs-CZ" sz="1600" dirty="0" smtClean="0"/>
          </a:p>
          <a:p>
            <a:r>
              <a:rPr lang="cs-CZ" sz="1600" dirty="0" smtClean="0"/>
              <a:t>v současnosti kladen důraz na pochopení struktury  mikrobiální komunity v prostředí</a:t>
            </a:r>
          </a:p>
          <a:p>
            <a:endParaRPr lang="cs-CZ" sz="1600" dirty="0" smtClean="0"/>
          </a:p>
          <a:p>
            <a:r>
              <a:rPr lang="cs-CZ" sz="1600" dirty="0" smtClean="0"/>
              <a:t>klíč k pochopení je identifikace – kultivace vs. molekulární přístupy</a:t>
            </a:r>
          </a:p>
          <a:p>
            <a:endParaRPr lang="cs-CZ" sz="1600" dirty="0" smtClean="0"/>
          </a:p>
          <a:p>
            <a:r>
              <a:rPr lang="cs-CZ" sz="1600" dirty="0" smtClean="0"/>
              <a:t>studium enzymatické aktivity i adaptace mikroorganismů na prostředí přispívají k poznání fyziologie i ekologie mikroorganismů</a:t>
            </a:r>
          </a:p>
          <a:p>
            <a:endParaRPr lang="cs-CZ" sz="2000" dirty="0" smtClean="0"/>
          </a:p>
          <a:p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03915"/>
            <a:ext cx="6048672" cy="200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5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3408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Hlavní otázky v mikrobiální ekologii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513" y="1412776"/>
            <a:ext cx="8229600" cy="4525963"/>
          </a:xfrm>
        </p:spPr>
        <p:txBody>
          <a:bodyPr/>
          <a:lstStyle/>
          <a:p>
            <a:r>
              <a:rPr lang="cs-CZ" sz="1600" dirty="0"/>
              <a:t>K</a:t>
            </a:r>
            <a:r>
              <a:rPr lang="cs-CZ" sz="1600" dirty="0" smtClean="0"/>
              <a:t>teré mikroorganismy jsou přítomné?</a:t>
            </a:r>
          </a:p>
          <a:p>
            <a:endParaRPr lang="cs-CZ" sz="1600" dirty="0" smtClean="0"/>
          </a:p>
          <a:p>
            <a:r>
              <a:rPr lang="cs-CZ" sz="1600" dirty="0"/>
              <a:t>J</a:t>
            </a:r>
            <a:r>
              <a:rPr lang="cs-CZ" sz="1600" dirty="0" smtClean="0"/>
              <a:t>aká je role jednotlivých „druhů“?</a:t>
            </a:r>
          </a:p>
          <a:p>
            <a:endParaRPr lang="cs-CZ" sz="1600" dirty="0" smtClean="0"/>
          </a:p>
          <a:p>
            <a:r>
              <a:rPr lang="cs-CZ" sz="1600" dirty="0"/>
              <a:t>J</a:t>
            </a:r>
            <a:r>
              <a:rPr lang="cs-CZ" sz="1600" dirty="0" smtClean="0"/>
              <a:t>aké interakce se vyskytují v mikrobiálním prostředí?</a:t>
            </a:r>
          </a:p>
          <a:p>
            <a:endParaRPr lang="cs-CZ" sz="1600" dirty="0" smtClean="0"/>
          </a:p>
          <a:p>
            <a:r>
              <a:rPr lang="cs-CZ" sz="1600" dirty="0" smtClean="0"/>
              <a:t>Jak mění mikroorganismy své prostředí?</a:t>
            </a: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1724363" cy="23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2235"/>
            <a:ext cx="3888432" cy="322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0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K</a:t>
            </a:r>
            <a:r>
              <a:rPr lang="cs-CZ" sz="3200" dirty="0" smtClean="0"/>
              <a:t>ořeny mikrobiální ekologie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hluboko v historii lidstva, před poznáním vlastních bakterií lidé hledali způsob, jak uchovat potraviny</a:t>
            </a:r>
          </a:p>
          <a:p>
            <a:r>
              <a:rPr lang="cs-CZ" sz="1600" dirty="0" smtClean="0"/>
              <a:t>častá fermentace mléka, zeleniny, ovoce</a:t>
            </a:r>
          </a:p>
          <a:p>
            <a:r>
              <a:rPr lang="en-GB" altLang="en-US" sz="1600" dirty="0" err="1" smtClean="0"/>
              <a:t>fermentace</a:t>
            </a:r>
            <a:r>
              <a:rPr lang="cs-CZ" altLang="en-US" sz="1600" dirty="0" smtClean="0"/>
              <a:t> </a:t>
            </a:r>
            <a:r>
              <a:rPr lang="en-GB" altLang="en-US" sz="1600" dirty="0" err="1" smtClean="0"/>
              <a:t>šťáv</a:t>
            </a:r>
            <a:endParaRPr lang="en-GB" altLang="en-US" sz="1600" dirty="0"/>
          </a:p>
          <a:p>
            <a:pPr>
              <a:defRPr/>
            </a:pPr>
            <a:r>
              <a:rPr lang="en-GB" altLang="en-US" sz="1600" dirty="0" err="1" smtClean="0"/>
              <a:t>nakládání</a:t>
            </a:r>
            <a:r>
              <a:rPr lang="en-GB" altLang="en-US" sz="1600" dirty="0" smtClean="0"/>
              <a:t> </a:t>
            </a:r>
            <a:r>
              <a:rPr lang="en-GB" altLang="en-US" sz="1600" dirty="0" err="1"/>
              <a:t>ovoce</a:t>
            </a:r>
            <a:r>
              <a:rPr lang="en-GB" altLang="en-US" sz="1600" dirty="0"/>
              <a:t> a </a:t>
            </a:r>
            <a:r>
              <a:rPr lang="en-GB" altLang="en-US" sz="1600" dirty="0" err="1"/>
              <a:t>zeleniny</a:t>
            </a:r>
            <a:endParaRPr lang="en-GB" altLang="en-US" sz="1600" dirty="0"/>
          </a:p>
          <a:p>
            <a:endParaRPr lang="cs-CZ" sz="2000" dirty="0"/>
          </a:p>
          <a:p>
            <a:endParaRPr lang="cs-CZ" sz="2000" dirty="0" smtClean="0"/>
          </a:p>
          <a:p>
            <a:endParaRPr lang="en-GB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0" y="2564904"/>
            <a:ext cx="337820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221088"/>
            <a:ext cx="37798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63" y="2564904"/>
            <a:ext cx="3779836" cy="145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1560" y="4880049"/>
            <a:ext cx="33765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200" u="sng" dirty="0" err="1" smtClean="0"/>
              <a:t>Pickles</a:t>
            </a:r>
            <a:endParaRPr lang="cs-CZ" sz="1200" u="sng" dirty="0" smtClean="0"/>
          </a:p>
          <a:p>
            <a:r>
              <a:rPr lang="en-GB" sz="1200" dirty="0" smtClean="0"/>
              <a:t>1 </a:t>
            </a:r>
            <a:r>
              <a:rPr lang="en-GB" sz="1200" dirty="0"/>
              <a:t>kg </a:t>
            </a:r>
            <a:r>
              <a:rPr lang="en-GB" sz="1200" dirty="0" err="1"/>
              <a:t>zeleniny</a:t>
            </a:r>
            <a:r>
              <a:rPr lang="en-GB" sz="1200" dirty="0"/>
              <a:t> </a:t>
            </a:r>
            <a:r>
              <a:rPr lang="cs-CZ" sz="1200" dirty="0" smtClean="0"/>
              <a:t>(</a:t>
            </a:r>
            <a:r>
              <a:rPr lang="en-GB" sz="1200" dirty="0" smtClean="0"/>
              <a:t>500 </a:t>
            </a:r>
            <a:r>
              <a:rPr lang="en-GB" sz="1200" dirty="0"/>
              <a:t>g </a:t>
            </a:r>
            <a:r>
              <a:rPr lang="en-GB" sz="1200" dirty="0" err="1"/>
              <a:t>bílého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červeného</a:t>
            </a:r>
            <a:r>
              <a:rPr lang="en-GB" sz="1200" dirty="0"/>
              <a:t> </a:t>
            </a:r>
            <a:r>
              <a:rPr lang="en-GB" sz="1200" dirty="0" err="1"/>
              <a:t>hlávkového</a:t>
            </a:r>
            <a:r>
              <a:rPr lang="en-GB" sz="1200" dirty="0"/>
              <a:t> </a:t>
            </a:r>
            <a:r>
              <a:rPr lang="en-GB" sz="1200" dirty="0" err="1"/>
              <a:t>zelí</a:t>
            </a:r>
            <a:r>
              <a:rPr lang="en-GB" sz="1200" dirty="0"/>
              <a:t>, 300 g </a:t>
            </a:r>
            <a:r>
              <a:rPr lang="en-GB" sz="1200" dirty="0" err="1" smtClean="0"/>
              <a:t>mrkve</a:t>
            </a:r>
            <a:r>
              <a:rPr lang="cs-CZ" sz="1200" dirty="0"/>
              <a:t>,</a:t>
            </a:r>
            <a:r>
              <a:rPr lang="en-GB" sz="1200" dirty="0" smtClean="0"/>
              <a:t> </a:t>
            </a:r>
            <a:r>
              <a:rPr lang="en-GB" sz="1200" dirty="0"/>
              <a:t>200 g </a:t>
            </a:r>
            <a:r>
              <a:rPr lang="en-GB" sz="1200" dirty="0" err="1" smtClean="0"/>
              <a:t>cibule</a:t>
            </a:r>
            <a:r>
              <a:rPr lang="cs-CZ" sz="1200" dirty="0" smtClean="0"/>
              <a:t>, ev. zázvor a chilli)</a:t>
            </a:r>
          </a:p>
          <a:p>
            <a:r>
              <a:rPr lang="en-GB" sz="1200" dirty="0" smtClean="0"/>
              <a:t>2 </a:t>
            </a:r>
            <a:r>
              <a:rPr lang="en-GB" sz="1200" dirty="0" err="1"/>
              <a:t>polévkové</a:t>
            </a:r>
            <a:r>
              <a:rPr lang="en-GB" sz="1200" dirty="0"/>
              <a:t> </a:t>
            </a:r>
            <a:r>
              <a:rPr lang="en-GB" sz="1200" dirty="0" err="1"/>
              <a:t>lžíce</a:t>
            </a:r>
            <a:r>
              <a:rPr lang="en-GB" sz="1200" dirty="0"/>
              <a:t> </a:t>
            </a:r>
            <a:r>
              <a:rPr lang="en-GB" sz="1200" dirty="0" err="1"/>
              <a:t>mořské</a:t>
            </a:r>
            <a:r>
              <a:rPr lang="en-GB" sz="1200" dirty="0"/>
              <a:t> soli</a:t>
            </a:r>
          </a:p>
          <a:p>
            <a:r>
              <a:rPr lang="en-GB" sz="1200" dirty="0" err="1"/>
              <a:t>lžička</a:t>
            </a:r>
            <a:r>
              <a:rPr lang="en-GB" sz="1200" dirty="0"/>
              <a:t> </a:t>
            </a:r>
            <a:r>
              <a:rPr lang="en-GB" sz="1200" dirty="0" err="1"/>
              <a:t>drceného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/>
              <a:t>mletého</a:t>
            </a:r>
            <a:r>
              <a:rPr lang="en-GB" sz="1200" dirty="0"/>
              <a:t> </a:t>
            </a:r>
            <a:r>
              <a:rPr lang="en-GB" sz="1200" dirty="0" err="1"/>
              <a:t>kmínu</a:t>
            </a:r>
            <a:endParaRPr lang="en-GB" sz="1200" dirty="0"/>
          </a:p>
          <a:p>
            <a:r>
              <a:rPr lang="en-GB" sz="1200" dirty="0" err="1"/>
              <a:t>vhodná</a:t>
            </a:r>
            <a:r>
              <a:rPr lang="en-GB" sz="1200" dirty="0"/>
              <a:t> </a:t>
            </a:r>
            <a:r>
              <a:rPr lang="en-GB" sz="1200" dirty="0" err="1"/>
              <a:t>kvasná</a:t>
            </a:r>
            <a:r>
              <a:rPr lang="en-GB" sz="1200" dirty="0"/>
              <a:t> </a:t>
            </a:r>
            <a:r>
              <a:rPr lang="en-GB" sz="1200" dirty="0" err="1"/>
              <a:t>nádoba</a:t>
            </a:r>
            <a:r>
              <a:rPr lang="en-GB" sz="1200" dirty="0"/>
              <a:t> </a:t>
            </a:r>
            <a:r>
              <a:rPr lang="en-GB" sz="1200" dirty="0" err="1"/>
              <a:t>ze</a:t>
            </a:r>
            <a:r>
              <a:rPr lang="en-GB" sz="1200" dirty="0"/>
              <a:t> </a:t>
            </a:r>
            <a:r>
              <a:rPr lang="en-GB" sz="1200" dirty="0" err="1"/>
              <a:t>skla</a:t>
            </a:r>
            <a:r>
              <a:rPr lang="en-GB" sz="1200" dirty="0"/>
              <a:t> </a:t>
            </a:r>
            <a:r>
              <a:rPr lang="en-GB" sz="1200" dirty="0" err="1"/>
              <a:t>či</a:t>
            </a:r>
            <a:r>
              <a:rPr lang="en-GB" sz="1200" dirty="0"/>
              <a:t> </a:t>
            </a:r>
            <a:r>
              <a:rPr lang="en-GB" sz="1200" dirty="0" err="1" smtClean="0"/>
              <a:t>keramiky</a:t>
            </a:r>
            <a:endParaRPr lang="cs-CZ" sz="1200" dirty="0" smtClean="0"/>
          </a:p>
          <a:p>
            <a:endParaRPr lang="cs-CZ" sz="1200" dirty="0"/>
          </a:p>
          <a:p>
            <a:r>
              <a:rPr lang="cs-CZ" sz="1200" dirty="0" smtClean="0"/>
              <a:t>Nakrouhat, smíchat, zatížit, kvasit 2-6 dní v pokojové teplotě </a:t>
            </a:r>
            <a:r>
              <a:rPr lang="cs-CZ" sz="1200" dirty="0" smtClean="0">
                <a:sym typeface="Wingdings" panose="05000000000000000000" pitchFamily="2" charset="2"/>
              </a:rPr>
              <a:t>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844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426" y="503608"/>
            <a:ext cx="8229600" cy="4525963"/>
          </a:xfrm>
        </p:spPr>
        <p:txBody>
          <a:bodyPr/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svrchních 2,5 cm půdy – více mikrobů než </a:t>
            </a:r>
            <a:r>
              <a:rPr lang="cs-CZ" sz="1600" dirty="0" err="1">
                <a:solidFill>
                  <a:prstClr val="black"/>
                </a:solidFill>
              </a:rPr>
              <a:t>eukaryot</a:t>
            </a:r>
            <a:r>
              <a:rPr lang="cs-CZ" sz="1600" dirty="0">
                <a:solidFill>
                  <a:prstClr val="black"/>
                </a:solidFill>
              </a:rPr>
              <a:t> nad </a:t>
            </a:r>
            <a:r>
              <a:rPr lang="cs-CZ" sz="1600" dirty="0" smtClean="0">
                <a:solidFill>
                  <a:prstClr val="black"/>
                </a:solidFill>
              </a:rPr>
              <a:t>zemí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odhad 5x10</a:t>
            </a:r>
            <a:r>
              <a:rPr lang="cs-CZ" sz="1600" baseline="30000" dirty="0">
                <a:solidFill>
                  <a:prstClr val="black"/>
                </a:solidFill>
              </a:rPr>
              <a:t>30</a:t>
            </a:r>
            <a:r>
              <a:rPr lang="cs-CZ" sz="1600" dirty="0">
                <a:solidFill>
                  <a:prstClr val="black"/>
                </a:solidFill>
              </a:rPr>
              <a:t>  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– více než polovina živé protoplasmy na Zemi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počet bakterií v lidském těle je o řád vyšší než počet buněk, které ho </a:t>
            </a:r>
            <a:r>
              <a:rPr lang="cs-CZ" sz="1600" dirty="0" smtClean="0">
                <a:solidFill>
                  <a:prstClr val="black"/>
                </a:solidFill>
              </a:rPr>
              <a:t>tvoří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obrovský vliv </a:t>
            </a:r>
            <a:r>
              <a:rPr lang="cs-CZ" sz="1600" dirty="0" err="1">
                <a:solidFill>
                  <a:prstClr val="black"/>
                </a:solidFill>
              </a:rPr>
              <a:t>prokaryot</a:t>
            </a:r>
            <a:r>
              <a:rPr lang="cs-CZ" sz="1600" dirty="0">
                <a:solidFill>
                  <a:prstClr val="black"/>
                </a:solidFill>
              </a:rPr>
              <a:t> na </a:t>
            </a:r>
            <a:r>
              <a:rPr lang="cs-CZ" sz="1600" dirty="0" err="1" smtClean="0">
                <a:solidFill>
                  <a:prstClr val="black"/>
                </a:solidFill>
              </a:rPr>
              <a:t>eukaryota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analýza </a:t>
            </a:r>
            <a:r>
              <a:rPr lang="cs-CZ" sz="1600" dirty="0" err="1">
                <a:solidFill>
                  <a:prstClr val="black"/>
                </a:solidFill>
              </a:rPr>
              <a:t>mikrobiomu</a:t>
            </a:r>
            <a:r>
              <a:rPr lang="cs-CZ" sz="1600" dirty="0">
                <a:solidFill>
                  <a:prstClr val="black"/>
                </a:solidFill>
              </a:rPr>
              <a:t> kůže člověka – velmi podobný a přesto unikátní pro </a:t>
            </a:r>
            <a:r>
              <a:rPr lang="cs-CZ" sz="1600" dirty="0" smtClean="0">
                <a:solidFill>
                  <a:prstClr val="black"/>
                </a:solidFill>
              </a:rPr>
              <a:t>jednotlivce</a:t>
            </a: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speciální techniky pěstování rýže – nyní víme, že podporují růst dusík fixujících cyanobakterií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2" y="4221088"/>
            <a:ext cx="2155956" cy="161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61" y="4221087"/>
            <a:ext cx="3031815" cy="16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1088"/>
            <a:ext cx="2682510" cy="163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000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036496" cy="6858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000" b="1" dirty="0" smtClean="0"/>
              <a:t>Antony van Leeuwenhoek (1632-1723)</a:t>
            </a:r>
          </a:p>
          <a:p>
            <a:endParaRPr lang="en-GB" sz="2000" dirty="0" smtClean="0"/>
          </a:p>
          <a:p>
            <a:r>
              <a:rPr lang="en-GB" sz="2000" dirty="0" err="1" smtClean="0"/>
              <a:t>obchodník</a:t>
            </a:r>
            <a:r>
              <a:rPr lang="en-GB" sz="2000" dirty="0" smtClean="0"/>
              <a:t> s </a:t>
            </a:r>
            <a:r>
              <a:rPr lang="en-GB" sz="2000" dirty="0" err="1" smtClean="0"/>
              <a:t>textilem</a:t>
            </a:r>
            <a:r>
              <a:rPr lang="en-GB" sz="2000" dirty="0" smtClean="0"/>
              <a:t> v </a:t>
            </a:r>
            <a:r>
              <a:rPr lang="en-GB" sz="2000" dirty="0" err="1" smtClean="0"/>
              <a:t>Delftu</a:t>
            </a:r>
            <a:r>
              <a:rPr lang="en-GB" sz="2000" dirty="0" smtClean="0"/>
              <a:t> v </a:t>
            </a:r>
            <a:r>
              <a:rPr lang="en-GB" sz="2000" dirty="0" err="1" smtClean="0"/>
              <a:t>Holandsku</a:t>
            </a:r>
            <a:r>
              <a:rPr lang="en-GB" sz="2000" dirty="0" smtClean="0"/>
              <a:t> , </a:t>
            </a:r>
            <a:r>
              <a:rPr lang="en-GB" sz="2000" dirty="0" err="1" smtClean="0"/>
              <a:t>nezískal</a:t>
            </a:r>
            <a:r>
              <a:rPr lang="en-GB" sz="2000" dirty="0" smtClean="0"/>
              <a:t> </a:t>
            </a:r>
            <a:r>
              <a:rPr lang="en-GB" sz="2000" dirty="0" err="1" smtClean="0"/>
              <a:t>žádné</a:t>
            </a:r>
            <a:r>
              <a:rPr lang="en-GB" sz="2000" dirty="0" smtClean="0"/>
              <a:t> </a:t>
            </a:r>
            <a:r>
              <a:rPr lang="en-GB" sz="2000" dirty="0" err="1" smtClean="0"/>
              <a:t>vyšší</a:t>
            </a:r>
            <a:r>
              <a:rPr lang="en-GB" sz="2000" dirty="0" smtClean="0"/>
              <a:t> </a:t>
            </a:r>
            <a:r>
              <a:rPr lang="en-GB" sz="2000" dirty="0" err="1" smtClean="0"/>
              <a:t>vzdělání</a:t>
            </a:r>
            <a:endParaRPr lang="en-GB" sz="2000" dirty="0" smtClean="0"/>
          </a:p>
          <a:p>
            <a:r>
              <a:rPr lang="en-GB" sz="2000" dirty="0" err="1" smtClean="0"/>
              <a:t>zručný</a:t>
            </a:r>
            <a:r>
              <a:rPr lang="en-GB" sz="2000" dirty="0" smtClean="0"/>
              <a:t>, </a:t>
            </a:r>
            <a:r>
              <a:rPr lang="en-GB" sz="2000" dirty="0" err="1" smtClean="0"/>
              <a:t>zvídavý</a:t>
            </a:r>
            <a:r>
              <a:rPr lang="en-GB" sz="2000" dirty="0" smtClean="0"/>
              <a:t> s </a:t>
            </a:r>
            <a:r>
              <a:rPr lang="en-GB" sz="2000" dirty="0" err="1" smtClean="0"/>
              <a:t>otevřenou</a:t>
            </a:r>
            <a:r>
              <a:rPr lang="en-GB" sz="2000" dirty="0" smtClean="0"/>
              <a:t> </a:t>
            </a:r>
            <a:r>
              <a:rPr lang="en-GB" sz="2000" dirty="0" err="1" smtClean="0"/>
              <a:t>myslí</a:t>
            </a:r>
            <a:r>
              <a:rPr lang="en-GB" sz="2000" dirty="0" smtClean="0"/>
              <a:t> </a:t>
            </a:r>
            <a:r>
              <a:rPr lang="en-GB" sz="2000" dirty="0" err="1" smtClean="0"/>
              <a:t>nezatíženou</a:t>
            </a:r>
            <a:r>
              <a:rPr lang="en-GB" sz="2000" dirty="0" smtClean="0"/>
              <a:t> </a:t>
            </a:r>
            <a:r>
              <a:rPr lang="en-GB" sz="2000" dirty="0" err="1" smtClean="0"/>
              <a:t>vědeckými</a:t>
            </a:r>
            <a:r>
              <a:rPr lang="en-GB" sz="2000" dirty="0" smtClean="0"/>
              <a:t> </a:t>
            </a:r>
            <a:r>
              <a:rPr lang="en-GB" sz="2000" dirty="0" err="1" smtClean="0"/>
              <a:t>dogmaty</a:t>
            </a:r>
            <a:r>
              <a:rPr lang="en-GB" sz="2000" dirty="0" smtClean="0"/>
              <a:t> </a:t>
            </a:r>
            <a:r>
              <a:rPr lang="en-GB" sz="2000" dirty="0" err="1" smtClean="0"/>
              <a:t>jeho</a:t>
            </a:r>
            <a:r>
              <a:rPr lang="en-GB" sz="2000" dirty="0" smtClean="0"/>
              <a:t> </a:t>
            </a:r>
            <a:r>
              <a:rPr lang="en-GB" sz="2000" dirty="0" err="1" smtClean="0"/>
              <a:t>doby</a:t>
            </a:r>
            <a:endParaRPr lang="en-GB" sz="2000" dirty="0" smtClean="0"/>
          </a:p>
          <a:p>
            <a:r>
              <a:rPr lang="en-GB" sz="2000" dirty="0" err="1" smtClean="0"/>
              <a:t>zdokonalil</a:t>
            </a:r>
            <a:r>
              <a:rPr lang="en-GB" sz="2000" dirty="0" smtClean="0"/>
              <a:t> </a:t>
            </a:r>
            <a:r>
              <a:rPr lang="en-GB" sz="2000" dirty="0" err="1" smtClean="0"/>
              <a:t>metodu</a:t>
            </a:r>
            <a:r>
              <a:rPr lang="en-GB" sz="2000" dirty="0" smtClean="0"/>
              <a:t> </a:t>
            </a:r>
            <a:r>
              <a:rPr lang="en-GB" sz="2000" dirty="0" err="1" smtClean="0"/>
              <a:t>mikroskopování</a:t>
            </a:r>
            <a:r>
              <a:rPr lang="en-GB" sz="2000" dirty="0" smtClean="0"/>
              <a:t> (</a:t>
            </a:r>
            <a:r>
              <a:rPr lang="en-GB" sz="2000" dirty="0" err="1" smtClean="0"/>
              <a:t>své</a:t>
            </a:r>
            <a:r>
              <a:rPr lang="en-GB" sz="2000" dirty="0" smtClean="0"/>
              <a:t> </a:t>
            </a:r>
            <a:r>
              <a:rPr lang="en-GB" sz="2000" dirty="0" err="1" smtClean="0"/>
              <a:t>mikroskopy</a:t>
            </a:r>
            <a:r>
              <a:rPr lang="en-GB" sz="2000" dirty="0" smtClean="0"/>
              <a:t> </a:t>
            </a:r>
            <a:r>
              <a:rPr lang="en-GB" sz="2000" dirty="0" err="1" smtClean="0"/>
              <a:t>si</a:t>
            </a:r>
            <a:r>
              <a:rPr lang="en-GB" sz="2000" dirty="0" smtClean="0"/>
              <a:t> </a:t>
            </a:r>
            <a:r>
              <a:rPr lang="en-GB" sz="2000" dirty="0" err="1" smtClean="0"/>
              <a:t>sám</a:t>
            </a:r>
            <a:r>
              <a:rPr lang="en-GB" sz="2000" dirty="0" smtClean="0"/>
              <a:t> </a:t>
            </a:r>
            <a:r>
              <a:rPr lang="en-GB" sz="2000" dirty="0" err="1" smtClean="0"/>
              <a:t>vyráběl</a:t>
            </a:r>
            <a:r>
              <a:rPr lang="en-GB" sz="2000" dirty="0" smtClean="0"/>
              <a:t> a </a:t>
            </a:r>
            <a:r>
              <a:rPr lang="en-GB" sz="2000" dirty="0" err="1" smtClean="0"/>
              <a:t>zároveň</a:t>
            </a:r>
            <a:r>
              <a:rPr lang="en-GB" sz="2000" dirty="0" smtClean="0"/>
              <a:t> </a:t>
            </a:r>
            <a:r>
              <a:rPr lang="en-GB" sz="2000" dirty="0" err="1" smtClean="0"/>
              <a:t>uměl</a:t>
            </a:r>
            <a:r>
              <a:rPr lang="en-GB" sz="2000" dirty="0" smtClean="0"/>
              <a:t> </a:t>
            </a:r>
            <a:r>
              <a:rPr lang="en-GB" sz="2000" dirty="0" err="1" smtClean="0"/>
              <a:t>vyrobit</a:t>
            </a:r>
            <a:r>
              <a:rPr lang="en-GB" sz="2000" dirty="0" smtClean="0"/>
              <a:t> </a:t>
            </a:r>
            <a:r>
              <a:rPr lang="en-GB" sz="2000" dirty="0" err="1" smtClean="0"/>
              <a:t>přesné</a:t>
            </a:r>
            <a:r>
              <a:rPr lang="en-GB" sz="2000" dirty="0" smtClean="0"/>
              <a:t> </a:t>
            </a:r>
            <a:r>
              <a:rPr lang="en-GB" sz="2000" dirty="0" err="1" smtClean="0"/>
              <a:t>skleněné</a:t>
            </a:r>
            <a:r>
              <a:rPr lang="en-GB" sz="2000" dirty="0" smtClean="0"/>
              <a:t> </a:t>
            </a:r>
            <a:r>
              <a:rPr lang="en-GB" sz="2000" dirty="0" err="1" smtClean="0"/>
              <a:t>kuličky</a:t>
            </a:r>
            <a:r>
              <a:rPr lang="en-GB" sz="2000" dirty="0" smtClean="0"/>
              <a:t>, </a:t>
            </a:r>
            <a:r>
              <a:rPr lang="en-GB" sz="2000" dirty="0" err="1" smtClean="0"/>
              <a:t>které</a:t>
            </a:r>
            <a:r>
              <a:rPr lang="en-GB" sz="2000" dirty="0" smtClean="0"/>
              <a:t> </a:t>
            </a:r>
            <a:r>
              <a:rPr lang="en-GB" sz="2000" dirty="0" err="1" smtClean="0"/>
              <a:t>používal</a:t>
            </a:r>
            <a:r>
              <a:rPr lang="en-GB" sz="2000" dirty="0" smtClean="0"/>
              <a:t> </a:t>
            </a:r>
            <a:r>
              <a:rPr lang="en-GB" sz="2000" dirty="0" err="1" smtClean="0"/>
              <a:t>jako</a:t>
            </a:r>
            <a:r>
              <a:rPr lang="en-GB" sz="2000" dirty="0" smtClean="0"/>
              <a:t> </a:t>
            </a:r>
            <a:r>
              <a:rPr lang="en-GB" sz="2000" dirty="0" err="1" smtClean="0"/>
              <a:t>čočky</a:t>
            </a:r>
            <a:r>
              <a:rPr lang="en-GB" sz="2000" dirty="0" smtClean="0"/>
              <a:t>)</a:t>
            </a:r>
          </a:p>
          <a:p>
            <a:endParaRPr lang="en-GB" sz="2000" dirty="0" smtClean="0"/>
          </a:p>
          <a:p>
            <a:r>
              <a:rPr lang="en-GB" sz="2000" b="1" dirty="0" smtClean="0"/>
              <a:t>167</a:t>
            </a:r>
            <a:r>
              <a:rPr lang="cs-CZ" sz="2000" b="1" dirty="0" smtClean="0"/>
              <a:t>5</a:t>
            </a:r>
            <a:r>
              <a:rPr lang="en-GB" sz="2000" b="1" dirty="0" smtClean="0"/>
              <a:t> – </a:t>
            </a:r>
            <a:r>
              <a:rPr lang="en-GB" sz="2000" b="1" u="sng" dirty="0" err="1" smtClean="0"/>
              <a:t>první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pozorování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jednobuněčných</a:t>
            </a:r>
            <a:r>
              <a:rPr lang="en-GB" sz="2000" b="1" u="sng" dirty="0" smtClean="0"/>
              <a:t> </a:t>
            </a:r>
            <a:r>
              <a:rPr lang="en-GB" sz="2000" b="1" u="sng" dirty="0" err="1" smtClean="0"/>
              <a:t>organismů</a:t>
            </a:r>
            <a:r>
              <a:rPr lang="cs-CZ" sz="2000" b="1" u="sng" dirty="0" smtClean="0"/>
              <a:t> - </a:t>
            </a:r>
            <a:r>
              <a:rPr lang="cs-CZ" sz="2000" b="1" u="sng" dirty="0" err="1" smtClean="0"/>
              <a:t>animacules</a:t>
            </a:r>
            <a:endParaRPr lang="en-GB" sz="2000" b="1" u="sng" dirty="0" smtClean="0"/>
          </a:p>
          <a:p>
            <a:r>
              <a:rPr lang="en-GB" sz="2000" dirty="0" err="1" smtClean="0"/>
              <a:t>spermie</a:t>
            </a:r>
            <a:r>
              <a:rPr lang="en-GB" sz="2000" dirty="0" smtClean="0"/>
              <a:t> </a:t>
            </a:r>
            <a:r>
              <a:rPr lang="cs-CZ" sz="2000" dirty="0" smtClean="0"/>
              <a:t>,</a:t>
            </a:r>
            <a:r>
              <a:rPr lang="en-GB" sz="2000" dirty="0" err="1" smtClean="0"/>
              <a:t>bakterie</a:t>
            </a:r>
            <a:r>
              <a:rPr lang="en-GB" sz="2000" dirty="0" smtClean="0"/>
              <a:t>, </a:t>
            </a:r>
            <a:r>
              <a:rPr lang="en-GB" sz="2000" dirty="0" err="1" smtClean="0"/>
              <a:t>kvasinky</a:t>
            </a:r>
            <a:r>
              <a:rPr lang="en-GB" sz="2000" dirty="0" smtClean="0"/>
              <a:t>, </a:t>
            </a:r>
            <a:r>
              <a:rPr lang="en-GB" sz="2000" dirty="0" err="1" smtClean="0"/>
              <a:t>volně</a:t>
            </a:r>
            <a:r>
              <a:rPr lang="en-GB" sz="2000" dirty="0" smtClean="0"/>
              <a:t> </a:t>
            </a:r>
            <a:r>
              <a:rPr lang="en-GB" sz="2000" dirty="0" err="1" smtClean="0"/>
              <a:t>žijící</a:t>
            </a:r>
            <a:r>
              <a:rPr lang="en-GB" sz="2000" dirty="0" smtClean="0"/>
              <a:t> a </a:t>
            </a:r>
            <a:r>
              <a:rPr lang="en-GB" sz="2000" dirty="0" err="1" smtClean="0"/>
              <a:t>parazitické</a:t>
            </a:r>
            <a:r>
              <a:rPr lang="en-GB" sz="2000" dirty="0" smtClean="0"/>
              <a:t> </a:t>
            </a:r>
            <a:r>
              <a:rPr lang="en-GB" sz="2000" dirty="0" err="1" smtClean="0"/>
              <a:t>protista</a:t>
            </a:r>
            <a:r>
              <a:rPr lang="en-GB" sz="2000" dirty="0" smtClean="0"/>
              <a:t>, </a:t>
            </a:r>
            <a:r>
              <a:rPr lang="en-GB" sz="2000" dirty="0" err="1" smtClean="0"/>
              <a:t>mikroskopická</a:t>
            </a:r>
            <a:r>
              <a:rPr lang="en-GB" sz="2000" dirty="0" smtClean="0"/>
              <a:t> </a:t>
            </a:r>
            <a:r>
              <a:rPr lang="en-GB" sz="2000" dirty="0" err="1" smtClean="0"/>
              <a:t>nematoda</a:t>
            </a:r>
            <a:r>
              <a:rPr lang="en-GB" sz="2000" dirty="0" smtClean="0"/>
              <a:t> a </a:t>
            </a:r>
            <a:r>
              <a:rPr lang="en-GB" sz="2000" dirty="0" err="1" smtClean="0"/>
              <a:t>rotifery</a:t>
            </a:r>
            <a:endParaRPr lang="en-GB" sz="2000" dirty="0" smtClean="0"/>
          </a:p>
          <a:p>
            <a:r>
              <a:rPr lang="en-GB" sz="2000" dirty="0" err="1" smtClean="0"/>
              <a:t>popsal</a:t>
            </a:r>
            <a:r>
              <a:rPr lang="en-GB" sz="2000" dirty="0" smtClean="0"/>
              <a:t> </a:t>
            </a:r>
            <a:r>
              <a:rPr lang="en-GB" sz="2000" dirty="0" err="1" smtClean="0"/>
              <a:t>krevní</a:t>
            </a:r>
            <a:r>
              <a:rPr lang="en-GB" sz="2000" dirty="0" smtClean="0"/>
              <a:t> </a:t>
            </a:r>
            <a:r>
              <a:rPr lang="en-GB" sz="2000" dirty="0" err="1" smtClean="0"/>
              <a:t>buňky</a:t>
            </a:r>
            <a:r>
              <a:rPr lang="en-GB" sz="2000" dirty="0" smtClean="0"/>
              <a:t> a </a:t>
            </a:r>
            <a:r>
              <a:rPr lang="en-GB" sz="2000" dirty="0" err="1" smtClean="0"/>
              <a:t>objevil</a:t>
            </a:r>
            <a:r>
              <a:rPr lang="en-GB" sz="2000" dirty="0" smtClean="0"/>
              <a:t> </a:t>
            </a:r>
            <a:r>
              <a:rPr lang="en-GB" sz="2000" dirty="0" err="1" smtClean="0"/>
              <a:t>krevní</a:t>
            </a:r>
            <a:r>
              <a:rPr lang="en-GB" sz="2000" dirty="0" smtClean="0"/>
              <a:t> </a:t>
            </a:r>
            <a:r>
              <a:rPr lang="en-GB" sz="2000" dirty="0" err="1" smtClean="0"/>
              <a:t>vlásečnice</a:t>
            </a:r>
            <a:r>
              <a:rPr lang="en-GB" sz="2000" dirty="0" smtClean="0"/>
              <a:t> (</a:t>
            </a:r>
            <a:r>
              <a:rPr lang="en-GB" sz="2000" dirty="0" err="1" smtClean="0"/>
              <a:t>kapilár</a:t>
            </a:r>
            <a:r>
              <a:rPr lang="en-GB" sz="2000" dirty="0" smtClean="0"/>
              <a:t>), </a:t>
            </a:r>
            <a:r>
              <a:rPr lang="en-GB" sz="2000" dirty="0" err="1" smtClean="0"/>
              <a:t>svalová</a:t>
            </a:r>
            <a:r>
              <a:rPr lang="en-GB" sz="2000" dirty="0" smtClean="0"/>
              <a:t> </a:t>
            </a:r>
            <a:r>
              <a:rPr lang="en-GB" sz="2000" dirty="0" err="1" smtClean="0"/>
              <a:t>vlákna</a:t>
            </a:r>
            <a:r>
              <a:rPr lang="en-GB" sz="2000" dirty="0" smtClean="0"/>
              <a:t>, </a:t>
            </a:r>
            <a:r>
              <a:rPr lang="en-GB" sz="2000" dirty="0" err="1" smtClean="0"/>
              <a:t>krvinky</a:t>
            </a:r>
            <a:r>
              <a:rPr lang="en-GB" sz="2000" dirty="0" smtClean="0"/>
              <a:t> </a:t>
            </a:r>
          </a:p>
          <a:p>
            <a:r>
              <a:rPr lang="en-GB" sz="2000" dirty="0" err="1" smtClean="0"/>
              <a:t>poprvé</a:t>
            </a:r>
            <a:r>
              <a:rPr lang="en-GB" sz="2000" dirty="0" smtClean="0"/>
              <a:t> </a:t>
            </a:r>
            <a:r>
              <a:rPr lang="en-GB" sz="2000" dirty="0" err="1" smtClean="0"/>
              <a:t>uviděl</a:t>
            </a:r>
            <a:r>
              <a:rPr lang="en-GB" sz="2000" dirty="0" smtClean="0"/>
              <a:t> </a:t>
            </a:r>
            <a:r>
              <a:rPr lang="en-GB" sz="2000" dirty="0" err="1" smtClean="0"/>
              <a:t>bakterie</a:t>
            </a:r>
            <a:r>
              <a:rPr lang="en-GB" sz="2000" dirty="0" smtClean="0"/>
              <a:t> v </a:t>
            </a:r>
            <a:r>
              <a:rPr lang="en-GB" sz="2000" dirty="0" err="1" smtClean="0"/>
              <a:t>zubním</a:t>
            </a:r>
            <a:r>
              <a:rPr lang="en-GB" sz="2000" dirty="0" smtClean="0"/>
              <a:t> </a:t>
            </a:r>
            <a:r>
              <a:rPr lang="en-GB" sz="2000" dirty="0" err="1" smtClean="0"/>
              <a:t>hlenu</a:t>
            </a:r>
            <a:r>
              <a:rPr lang="en-GB" sz="2000" dirty="0" smtClean="0"/>
              <a:t> (1683)</a:t>
            </a:r>
          </a:p>
          <a:p>
            <a:endParaRPr lang="en-GB" sz="2000" dirty="0" smtClean="0"/>
          </a:p>
          <a:p>
            <a:r>
              <a:rPr lang="cs-CZ" sz="2000" dirty="0" err="1"/>
              <a:t>u</a:t>
            </a:r>
            <a:r>
              <a:rPr lang="en-GB" sz="2000" dirty="0" err="1" smtClean="0"/>
              <a:t>veden</a:t>
            </a:r>
            <a:r>
              <a:rPr lang="en-GB" sz="2000" dirty="0" smtClean="0"/>
              <a:t> do Royal Society </a:t>
            </a:r>
            <a:r>
              <a:rPr lang="en-GB" sz="2000" dirty="0" err="1" smtClean="0"/>
              <a:t>ho</a:t>
            </a:r>
            <a:r>
              <a:rPr lang="en-GB" sz="2000" dirty="0" smtClean="0"/>
              <a:t> </a:t>
            </a:r>
            <a:r>
              <a:rPr lang="en-GB" sz="2000" dirty="0" err="1" smtClean="0"/>
              <a:t>uvedl</a:t>
            </a:r>
            <a:r>
              <a:rPr lang="en-GB" sz="2000" dirty="0" smtClean="0"/>
              <a:t> </a:t>
            </a:r>
            <a:r>
              <a:rPr lang="en-GB" sz="2000" dirty="0" err="1" smtClean="0"/>
              <a:t>Reinier</a:t>
            </a:r>
            <a:r>
              <a:rPr lang="en-GB" sz="2000" dirty="0" smtClean="0"/>
              <a:t> de </a:t>
            </a:r>
            <a:r>
              <a:rPr lang="en-GB" sz="2000" dirty="0" err="1" smtClean="0"/>
              <a:t>Graaf</a:t>
            </a:r>
            <a:r>
              <a:rPr lang="en-GB" sz="2000" dirty="0" smtClean="0"/>
              <a:t> (</a:t>
            </a:r>
            <a:r>
              <a:rPr lang="en-GB" sz="2000" dirty="0" err="1" smtClean="0"/>
              <a:t>fyzik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1673 </a:t>
            </a:r>
            <a:r>
              <a:rPr lang="en-GB" sz="2000" dirty="0" err="1" smtClean="0"/>
              <a:t>první</a:t>
            </a:r>
            <a:r>
              <a:rPr lang="en-GB" sz="2000" dirty="0" smtClean="0"/>
              <a:t> </a:t>
            </a:r>
            <a:r>
              <a:rPr lang="en-GB" sz="2000" dirty="0" err="1" smtClean="0"/>
              <a:t>publikace</a:t>
            </a:r>
            <a:r>
              <a:rPr lang="en-GB" sz="2000" dirty="0" smtClean="0"/>
              <a:t> v Philosophical Transactions (Royal Society)</a:t>
            </a:r>
          </a:p>
          <a:p>
            <a:endParaRPr lang="en-GB" sz="2000" dirty="0" smtClean="0"/>
          </a:p>
          <a:p>
            <a:pPr marL="0" indent="0">
              <a:buNone/>
            </a:pPr>
            <a:r>
              <a:rPr lang="en-GB" sz="2300" dirty="0" smtClean="0"/>
              <a:t>          </a:t>
            </a:r>
            <a:endParaRPr lang="cs-CZ" sz="23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                    </a:t>
            </a:r>
            <a:r>
              <a:rPr lang="en-GB" sz="2000" dirty="0" smtClean="0"/>
              <a:t> </a:t>
            </a: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  <a:r>
              <a:rPr lang="cs-CZ" sz="2000" dirty="0" smtClean="0"/>
              <a:t>                       </a:t>
            </a:r>
          </a:p>
          <a:p>
            <a:pPr marL="0" indent="0">
              <a:buNone/>
            </a:pPr>
            <a:r>
              <a:rPr lang="cs-CZ" sz="2000" dirty="0" smtClean="0"/>
              <a:t>                                                 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    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     </a:t>
            </a:r>
            <a:r>
              <a:rPr lang="en-GB" sz="2000" dirty="0" smtClean="0"/>
              <a:t>... </a:t>
            </a:r>
            <a:r>
              <a:rPr lang="en-GB" sz="2000" dirty="0" err="1" smtClean="0"/>
              <a:t>po</a:t>
            </a:r>
            <a:r>
              <a:rPr lang="en-GB" sz="2000" dirty="0" smtClean="0"/>
              <a:t> </a:t>
            </a:r>
            <a:r>
              <a:rPr lang="en-GB" sz="2000" dirty="0" err="1" smtClean="0"/>
              <a:t>Leeuwenhoekovi</a:t>
            </a:r>
            <a:r>
              <a:rPr lang="en-GB" sz="2000" dirty="0" smtClean="0"/>
              <a:t> </a:t>
            </a:r>
            <a:r>
              <a:rPr lang="en-GB" sz="2000" dirty="0" err="1" smtClean="0"/>
              <a:t>málo</a:t>
            </a:r>
            <a:r>
              <a:rPr lang="en-GB" sz="2000" dirty="0" smtClean="0"/>
              <a:t> </a:t>
            </a:r>
            <a:r>
              <a:rPr lang="en-GB" sz="2000" dirty="0" err="1" smtClean="0"/>
              <a:t>pokroku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</a:t>
            </a:r>
            <a:r>
              <a:rPr lang="en-GB" sz="2000" dirty="0" smtClean="0"/>
              <a:t> </a:t>
            </a:r>
            <a:r>
              <a:rPr lang="en-GB" sz="2000" dirty="0" err="1" smtClean="0"/>
              <a:t>ekologii</a:t>
            </a:r>
            <a:r>
              <a:rPr lang="en-GB" sz="2000" dirty="0" smtClean="0"/>
              <a:t>...</a:t>
            </a:r>
          </a:p>
          <a:p>
            <a:endParaRPr lang="en-GB" sz="2000" dirty="0" smtClean="0"/>
          </a:p>
          <a:p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3600399" cy="255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8911"/>
            <a:ext cx="2520280" cy="226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4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266188" cy="43099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 smtClean="0"/>
              <a:t>Louis Pasteur (1822-1895)</a:t>
            </a:r>
            <a:endParaRPr lang="cs-CZ" sz="1400" b="1" dirty="0" smtClean="0"/>
          </a:p>
          <a:p>
            <a:endParaRPr lang="en-GB" sz="1400" dirty="0" smtClean="0"/>
          </a:p>
          <a:p>
            <a:r>
              <a:rPr lang="en-GB" sz="1400" b="1" dirty="0" err="1" smtClean="0"/>
              <a:t>mikroorganismy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jako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původce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chorob</a:t>
            </a:r>
            <a:endParaRPr lang="en-GB" sz="1400" b="1" dirty="0" smtClean="0"/>
          </a:p>
          <a:p>
            <a:r>
              <a:rPr lang="en-GB" sz="1400" dirty="0" err="1" smtClean="0"/>
              <a:t>vyvinul</a:t>
            </a:r>
            <a:r>
              <a:rPr lang="en-GB" sz="1400" dirty="0" smtClean="0"/>
              <a:t> </a:t>
            </a:r>
            <a:r>
              <a:rPr lang="en-GB" sz="1400" b="1" dirty="0" err="1" smtClean="0"/>
              <a:t>vakcíny</a:t>
            </a:r>
            <a:r>
              <a:rPr lang="en-GB" sz="1400" dirty="0" smtClean="0"/>
              <a:t>, </a:t>
            </a:r>
            <a:r>
              <a:rPr lang="en-GB" sz="1400" dirty="0" err="1" smtClean="0"/>
              <a:t>vyvolávající</a:t>
            </a:r>
            <a:r>
              <a:rPr lang="en-GB" sz="1400" dirty="0" smtClean="0"/>
              <a:t> </a:t>
            </a:r>
            <a:r>
              <a:rPr lang="en-GB" sz="1400" dirty="0" err="1" smtClean="0"/>
              <a:t>infekční</a:t>
            </a:r>
            <a:r>
              <a:rPr lang="en-GB" sz="1400" dirty="0" smtClean="0"/>
              <a:t> </a:t>
            </a:r>
            <a:r>
              <a:rPr lang="en-GB" sz="1400" dirty="0" err="1" smtClean="0"/>
              <a:t>imunitu</a:t>
            </a:r>
            <a:r>
              <a:rPr lang="en-GB" sz="1400" dirty="0" smtClean="0"/>
              <a:t> (</a:t>
            </a:r>
            <a:r>
              <a:rPr lang="en-GB" sz="1400" dirty="0" err="1" smtClean="0"/>
              <a:t>obrannou</a:t>
            </a:r>
            <a:r>
              <a:rPr lang="en-GB" sz="1400" dirty="0" smtClean="0"/>
              <a:t> </a:t>
            </a:r>
            <a:r>
              <a:rPr lang="en-GB" sz="1400" dirty="0" err="1" smtClean="0"/>
              <a:t>schopnost</a:t>
            </a:r>
            <a:r>
              <a:rPr lang="en-GB" sz="1400" dirty="0" smtClean="0"/>
              <a:t> </a:t>
            </a:r>
            <a:r>
              <a:rPr lang="en-GB" sz="1400" dirty="0" err="1" smtClean="0"/>
              <a:t>organismu</a:t>
            </a:r>
            <a:r>
              <a:rPr lang="en-GB" sz="1400" dirty="0" smtClean="0"/>
              <a:t>)</a:t>
            </a:r>
            <a:endParaRPr lang="cs-CZ" sz="1400" dirty="0" smtClean="0"/>
          </a:p>
          <a:p>
            <a:r>
              <a:rPr lang="en-GB" sz="1400" b="1" dirty="0" smtClean="0"/>
              <a:t>choler</a:t>
            </a:r>
            <a:r>
              <a:rPr lang="cs-CZ" sz="1400" b="1" dirty="0" smtClean="0"/>
              <a:t>a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drůbeže</a:t>
            </a:r>
            <a:r>
              <a:rPr lang="en-GB" sz="1400" b="1" dirty="0" smtClean="0"/>
              <a:t> </a:t>
            </a:r>
            <a:r>
              <a:rPr lang="cs-CZ" sz="1400" b="1" dirty="0" smtClean="0"/>
              <a:t> - </a:t>
            </a:r>
            <a:r>
              <a:rPr lang="en-GB" sz="1400" dirty="0" smtClean="0"/>
              <a:t>v </a:t>
            </a:r>
            <a:r>
              <a:rPr lang="en-GB" sz="1400" dirty="0" err="1"/>
              <a:t>pokusech</a:t>
            </a:r>
            <a:r>
              <a:rPr lang="en-GB" sz="1400" dirty="0"/>
              <a:t> </a:t>
            </a:r>
            <a:r>
              <a:rPr lang="en-GB" sz="1400" dirty="0" err="1"/>
              <a:t>omylem</a:t>
            </a:r>
            <a:r>
              <a:rPr lang="en-GB" sz="1400" dirty="0"/>
              <a:t> </a:t>
            </a:r>
            <a:r>
              <a:rPr lang="en-GB" sz="1400" dirty="0" err="1"/>
              <a:t>použi</a:t>
            </a:r>
            <a:r>
              <a:rPr lang="cs-CZ" sz="1400" dirty="0"/>
              <a:t>l</a:t>
            </a:r>
            <a:r>
              <a:rPr lang="en-GB" sz="1400" dirty="0"/>
              <a:t> </a:t>
            </a:r>
            <a:r>
              <a:rPr lang="en-GB" sz="1400" dirty="0" err="1"/>
              <a:t>oslabenou</a:t>
            </a:r>
            <a:r>
              <a:rPr lang="en-GB" sz="1400" dirty="0"/>
              <a:t> </a:t>
            </a:r>
            <a:r>
              <a:rPr lang="en-GB" sz="1400" dirty="0" err="1"/>
              <a:t>kulturu</a:t>
            </a:r>
            <a:r>
              <a:rPr lang="en-GB" sz="1400" dirty="0"/>
              <a:t>, </a:t>
            </a:r>
            <a:r>
              <a:rPr lang="en-GB" sz="1400" dirty="0" err="1"/>
              <a:t>která</a:t>
            </a:r>
            <a:r>
              <a:rPr lang="en-GB" sz="1400" dirty="0"/>
              <a:t> </a:t>
            </a:r>
            <a:r>
              <a:rPr lang="en-GB" sz="1400" dirty="0" err="1"/>
              <a:t>nezpůsobila</a:t>
            </a:r>
            <a:r>
              <a:rPr lang="en-GB" sz="1400" dirty="0"/>
              <a:t> </a:t>
            </a:r>
            <a:r>
              <a:rPr lang="en-GB" sz="1400" dirty="0" err="1"/>
              <a:t>choleru</a:t>
            </a:r>
            <a:r>
              <a:rPr lang="en-GB" sz="1400" dirty="0"/>
              <a:t> a </a:t>
            </a:r>
            <a:r>
              <a:rPr lang="en-GB" sz="1400" dirty="0" err="1"/>
              <a:t>tyto</a:t>
            </a:r>
            <a:r>
              <a:rPr lang="en-GB" sz="1400" dirty="0"/>
              <a:t> </a:t>
            </a:r>
            <a:r>
              <a:rPr lang="en-GB" sz="1400" dirty="0" err="1" smtClean="0"/>
              <a:t>zvířat</a:t>
            </a:r>
            <a:r>
              <a:rPr lang="cs-CZ" sz="1400" dirty="0" smtClean="0"/>
              <a:t>a</a:t>
            </a:r>
            <a:r>
              <a:rPr lang="en-GB" sz="1400" dirty="0" smtClean="0"/>
              <a:t> </a:t>
            </a:r>
            <a:r>
              <a:rPr lang="en-GB" sz="1400" dirty="0"/>
              <a:t>se mu </a:t>
            </a:r>
            <a:r>
              <a:rPr lang="en-GB" sz="1400" dirty="0" err="1"/>
              <a:t>ani</a:t>
            </a:r>
            <a:r>
              <a:rPr lang="en-GB" sz="1400" dirty="0"/>
              <a:t> </a:t>
            </a:r>
            <a:r>
              <a:rPr lang="en-GB" sz="1400" dirty="0" err="1"/>
              <a:t>později</a:t>
            </a:r>
            <a:r>
              <a:rPr lang="en-GB" sz="1400" dirty="0"/>
              <a:t> </a:t>
            </a:r>
            <a:r>
              <a:rPr lang="en-GB" sz="1400" dirty="0" err="1"/>
              <a:t>nepodařilo</a:t>
            </a:r>
            <a:r>
              <a:rPr lang="en-GB" sz="1400" dirty="0"/>
              <a:t> </a:t>
            </a:r>
            <a:r>
              <a:rPr lang="en-GB" sz="1400" dirty="0" err="1"/>
              <a:t>infikovat</a:t>
            </a:r>
            <a:r>
              <a:rPr lang="en-GB" sz="1400" dirty="0"/>
              <a:t> </a:t>
            </a:r>
            <a:r>
              <a:rPr lang="en-GB" sz="1400" dirty="0" err="1"/>
              <a:t>virulentní</a:t>
            </a:r>
            <a:r>
              <a:rPr lang="en-GB" sz="1400" dirty="0"/>
              <a:t> </a:t>
            </a:r>
            <a:r>
              <a:rPr lang="en-GB" sz="1400" dirty="0" err="1"/>
              <a:t>kulturou</a:t>
            </a:r>
            <a:r>
              <a:rPr lang="en-GB" sz="1400" dirty="0"/>
              <a:t> </a:t>
            </a:r>
            <a:r>
              <a:rPr lang="en-GB" sz="1400" dirty="0" err="1" smtClean="0"/>
              <a:t>bakterií</a:t>
            </a:r>
            <a:endParaRPr lang="cs-CZ" sz="1400" b="1" dirty="0" err="1"/>
          </a:p>
          <a:p>
            <a:r>
              <a:rPr lang="en-GB" sz="1400" b="1" dirty="0" err="1" smtClean="0"/>
              <a:t>vzteklin</a:t>
            </a:r>
            <a:r>
              <a:rPr lang="cs-CZ" sz="1400" b="1" dirty="0" smtClean="0"/>
              <a:t>a</a:t>
            </a:r>
            <a:r>
              <a:rPr lang="en-GB" sz="1400" b="1" dirty="0" smtClean="0"/>
              <a:t> </a:t>
            </a:r>
            <a:r>
              <a:rPr lang="en-GB" sz="1400" dirty="0" smtClean="0"/>
              <a:t>(</a:t>
            </a:r>
            <a:r>
              <a:rPr lang="en-GB" sz="1400" dirty="0" err="1" smtClean="0"/>
              <a:t>vakcína</a:t>
            </a:r>
            <a:r>
              <a:rPr lang="en-GB" sz="1400" dirty="0" smtClean="0"/>
              <a:t> </a:t>
            </a:r>
            <a:r>
              <a:rPr lang="en-GB" sz="1400" dirty="0" err="1" smtClean="0"/>
              <a:t>připravena</a:t>
            </a:r>
            <a:r>
              <a:rPr lang="en-GB" sz="1400" dirty="0" smtClean="0"/>
              <a:t> z </a:t>
            </a:r>
            <a:r>
              <a:rPr lang="en-GB" sz="1400" dirty="0" err="1" smtClean="0"/>
              <a:t>vysušené</a:t>
            </a:r>
            <a:r>
              <a:rPr lang="en-GB" sz="1400" dirty="0" smtClean="0"/>
              <a:t> </a:t>
            </a:r>
            <a:r>
              <a:rPr lang="en-GB" sz="1400" dirty="0" err="1" smtClean="0"/>
              <a:t>míchy</a:t>
            </a:r>
            <a:r>
              <a:rPr lang="en-GB" sz="1400" dirty="0" smtClean="0"/>
              <a:t> </a:t>
            </a:r>
            <a:r>
              <a:rPr lang="en-GB" sz="1400" dirty="0" err="1" smtClean="0"/>
              <a:t>nakažených</a:t>
            </a:r>
            <a:r>
              <a:rPr lang="en-GB" sz="1400" dirty="0" smtClean="0"/>
              <a:t> </a:t>
            </a:r>
            <a:r>
              <a:rPr lang="en-GB" sz="1400" dirty="0" err="1" smtClean="0"/>
              <a:t>králíků</a:t>
            </a:r>
            <a:r>
              <a:rPr lang="en-GB" sz="1400" dirty="0" smtClean="0"/>
              <a:t>, </a:t>
            </a:r>
            <a:r>
              <a:rPr lang="en-GB" sz="1400" dirty="0" err="1" smtClean="0"/>
              <a:t>vyzkoušena</a:t>
            </a:r>
            <a:r>
              <a:rPr lang="en-GB" sz="1400" dirty="0" smtClean="0"/>
              <a:t> </a:t>
            </a:r>
            <a:r>
              <a:rPr lang="en-GB" sz="1400" dirty="0" err="1" smtClean="0"/>
              <a:t>jen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11 </a:t>
            </a:r>
            <a:r>
              <a:rPr lang="en-GB" sz="1400" dirty="0" err="1" smtClean="0"/>
              <a:t>psech</a:t>
            </a:r>
            <a:r>
              <a:rPr lang="en-GB" sz="1400" dirty="0" smtClean="0"/>
              <a:t>, 1885 </a:t>
            </a:r>
            <a:r>
              <a:rPr lang="en-GB" sz="1400" dirty="0" err="1" smtClean="0"/>
              <a:t>aplikace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dítěti</a:t>
            </a:r>
            <a:r>
              <a:rPr lang="en-GB" sz="1400" dirty="0" smtClean="0"/>
              <a:t> </a:t>
            </a:r>
            <a:r>
              <a:rPr lang="en-GB" sz="1400" dirty="0" err="1" smtClean="0"/>
              <a:t>po</a:t>
            </a:r>
            <a:r>
              <a:rPr lang="en-GB" sz="1400" dirty="0" smtClean="0"/>
              <a:t> </a:t>
            </a:r>
            <a:r>
              <a:rPr lang="en-GB" sz="1400" dirty="0" err="1" smtClean="0"/>
              <a:t>pokousání</a:t>
            </a:r>
            <a:r>
              <a:rPr lang="en-GB" sz="1400" dirty="0" smtClean="0"/>
              <a:t> </a:t>
            </a:r>
            <a:r>
              <a:rPr lang="en-GB" sz="1400" dirty="0" err="1" smtClean="0"/>
              <a:t>vzteklým</a:t>
            </a:r>
            <a:r>
              <a:rPr lang="en-GB" sz="1400" dirty="0" smtClean="0"/>
              <a:t> </a:t>
            </a:r>
            <a:r>
              <a:rPr lang="en-GB" sz="1400" dirty="0" err="1" smtClean="0"/>
              <a:t>psem</a:t>
            </a:r>
            <a:r>
              <a:rPr lang="en-GB" sz="1400" dirty="0" smtClean="0"/>
              <a:t>, </a:t>
            </a:r>
            <a:r>
              <a:rPr lang="en-GB" sz="1400" dirty="0" err="1" smtClean="0"/>
              <a:t>nemoc</a:t>
            </a:r>
            <a:r>
              <a:rPr lang="en-GB" sz="1400" dirty="0" smtClean="0"/>
              <a:t> se </a:t>
            </a:r>
            <a:r>
              <a:rPr lang="en-GB" sz="1400" dirty="0" err="1" smtClean="0"/>
              <a:t>neprojevila</a:t>
            </a:r>
            <a:r>
              <a:rPr lang="en-GB" sz="1400" dirty="0" smtClean="0"/>
              <a:t> – </a:t>
            </a:r>
            <a:r>
              <a:rPr lang="en-GB" sz="1400" dirty="0" err="1" smtClean="0"/>
              <a:t>riziko</a:t>
            </a:r>
            <a:r>
              <a:rPr lang="en-GB" sz="1400" dirty="0" smtClean="0"/>
              <a:t> </a:t>
            </a:r>
            <a:r>
              <a:rPr lang="en-GB" sz="1400" dirty="0" err="1" smtClean="0"/>
              <a:t>nákazy</a:t>
            </a:r>
            <a:r>
              <a:rPr lang="en-GB" sz="1400" dirty="0" smtClean="0"/>
              <a:t> je </a:t>
            </a:r>
            <a:r>
              <a:rPr lang="en-GB" sz="1400" dirty="0" err="1" smtClean="0"/>
              <a:t>cca</a:t>
            </a:r>
            <a:r>
              <a:rPr lang="en-GB" sz="1400" dirty="0" smtClean="0"/>
              <a:t> 15%)</a:t>
            </a:r>
            <a:endParaRPr lang="cs-CZ" sz="1400" dirty="0" smtClean="0"/>
          </a:p>
          <a:p>
            <a:r>
              <a:rPr lang="cs-CZ" sz="1400" b="1" dirty="0"/>
              <a:t>a</a:t>
            </a:r>
            <a:r>
              <a:rPr lang="en-GB" sz="1400" b="1" dirty="0" err="1" smtClean="0"/>
              <a:t>ntrax</a:t>
            </a:r>
            <a:r>
              <a:rPr lang="en-GB" sz="1400" b="1" dirty="0" smtClean="0"/>
              <a:t> </a:t>
            </a:r>
            <a:r>
              <a:rPr lang="cs-CZ" sz="1400" b="1" dirty="0"/>
              <a:t> </a:t>
            </a:r>
            <a:r>
              <a:rPr lang="cs-CZ" sz="1400" dirty="0" smtClean="0"/>
              <a:t>(</a:t>
            </a:r>
            <a:r>
              <a:rPr lang="en-GB" sz="1400" i="1" dirty="0" smtClean="0"/>
              <a:t>Bacillus anthracis</a:t>
            </a:r>
            <a:r>
              <a:rPr lang="cs-CZ" sz="1400" i="1" dirty="0" smtClean="0"/>
              <a:t>) </a:t>
            </a:r>
            <a:r>
              <a:rPr lang="en-GB" sz="1400" dirty="0" smtClean="0"/>
              <a:t>u </a:t>
            </a:r>
            <a:r>
              <a:rPr lang="en-GB" sz="1400" dirty="0" err="1"/>
              <a:t>hospodářských</a:t>
            </a:r>
            <a:r>
              <a:rPr lang="en-GB" sz="1400" dirty="0"/>
              <a:t> </a:t>
            </a:r>
            <a:r>
              <a:rPr lang="en-GB" sz="1400" dirty="0" err="1" smtClean="0"/>
              <a:t>zvířat</a:t>
            </a:r>
            <a:r>
              <a:rPr lang="cs-CZ" sz="1400" dirty="0" smtClean="0"/>
              <a:t>, </a:t>
            </a:r>
            <a:r>
              <a:rPr lang="en-GB" sz="1400" dirty="0" err="1" smtClean="0"/>
              <a:t>původce</a:t>
            </a:r>
            <a:r>
              <a:rPr lang="en-GB" sz="1400" dirty="0" smtClean="0"/>
              <a:t> </a:t>
            </a:r>
            <a:r>
              <a:rPr lang="en-GB" sz="1400" dirty="0" err="1"/>
              <a:t>chorob</a:t>
            </a:r>
            <a:r>
              <a:rPr lang="en-GB" sz="1400" dirty="0"/>
              <a:t> </a:t>
            </a:r>
            <a:r>
              <a:rPr lang="en-GB" sz="1400" dirty="0" err="1"/>
              <a:t>bource</a:t>
            </a:r>
            <a:r>
              <a:rPr lang="en-GB" sz="1400" dirty="0"/>
              <a:t> </a:t>
            </a:r>
            <a:r>
              <a:rPr lang="en-GB" sz="1400" dirty="0" err="1"/>
              <a:t>morušového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 err="1"/>
              <a:t>výroba</a:t>
            </a:r>
            <a:r>
              <a:rPr lang="en-GB" sz="1400" dirty="0"/>
              <a:t> </a:t>
            </a:r>
            <a:r>
              <a:rPr lang="en-GB" sz="1400" dirty="0" err="1"/>
              <a:t>dalších</a:t>
            </a:r>
            <a:r>
              <a:rPr lang="en-GB" sz="1400" dirty="0"/>
              <a:t> </a:t>
            </a:r>
            <a:r>
              <a:rPr lang="en-GB" sz="1400" dirty="0" err="1"/>
              <a:t>vakcín</a:t>
            </a:r>
            <a:r>
              <a:rPr lang="en-GB" sz="1400" dirty="0"/>
              <a:t>, </a:t>
            </a:r>
            <a:r>
              <a:rPr lang="en-GB" sz="1400" dirty="0" err="1" smtClean="0"/>
              <a:t>založení</a:t>
            </a:r>
            <a:r>
              <a:rPr lang="en-GB" sz="1400" dirty="0" smtClean="0"/>
              <a:t> </a:t>
            </a:r>
            <a:r>
              <a:rPr lang="en-GB" sz="1400" dirty="0" err="1"/>
              <a:t>Pasteurova</a:t>
            </a:r>
            <a:r>
              <a:rPr lang="en-GB" sz="1400" dirty="0"/>
              <a:t> </a:t>
            </a:r>
            <a:r>
              <a:rPr lang="en-GB" sz="1400" dirty="0" err="1"/>
              <a:t>Institutu</a:t>
            </a:r>
            <a:endParaRPr lang="en-GB" sz="1400" dirty="0"/>
          </a:p>
          <a:p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b="1" u="sng" dirty="0" smtClean="0"/>
              <a:t>1857 - </a:t>
            </a:r>
            <a:r>
              <a:rPr lang="en-GB" sz="1400" b="1" u="sng" dirty="0" err="1" smtClean="0"/>
              <a:t>důkaz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že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kvašení</a:t>
            </a:r>
            <a:r>
              <a:rPr lang="en-GB" sz="1400" b="1" u="sng" dirty="0" smtClean="0"/>
              <a:t> je </a:t>
            </a:r>
            <a:r>
              <a:rPr lang="en-GB" sz="1400" b="1" u="sng" dirty="0" err="1" smtClean="0"/>
              <a:t>biologický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proces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vázaný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na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živé</a:t>
            </a:r>
            <a:r>
              <a:rPr lang="en-GB" sz="1400" b="1" u="sng" dirty="0" smtClean="0"/>
              <a:t> </a:t>
            </a:r>
            <a:r>
              <a:rPr lang="en-GB" sz="1400" b="1" u="sng" dirty="0" err="1" smtClean="0"/>
              <a:t>mikroorganismy</a:t>
            </a:r>
            <a:r>
              <a:rPr lang="cs-CZ" sz="1400" b="1" u="sng" dirty="0"/>
              <a:t> </a:t>
            </a:r>
            <a:r>
              <a:rPr lang="cs-CZ" sz="1400" b="1" u="sng" dirty="0" smtClean="0"/>
              <a:t>= </a:t>
            </a:r>
            <a:r>
              <a:rPr lang="en-GB" sz="1400" b="1" dirty="0" err="1" smtClean="0"/>
              <a:t>Pasteurův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efekt</a:t>
            </a:r>
            <a:r>
              <a:rPr lang="en-GB" sz="1400" b="1" dirty="0" smtClean="0"/>
              <a:t> </a:t>
            </a:r>
            <a:endParaRPr lang="cs-CZ" sz="1400" dirty="0"/>
          </a:p>
          <a:p>
            <a:pPr marL="0" indent="0">
              <a:buNone/>
            </a:pPr>
            <a:r>
              <a:rPr lang="cs-CZ" sz="1400" dirty="0" smtClean="0"/>
              <a:t>        (</a:t>
            </a:r>
            <a:r>
              <a:rPr lang="en-GB" sz="1400" dirty="0" err="1" smtClean="0"/>
              <a:t>někteří</a:t>
            </a:r>
            <a:r>
              <a:rPr lang="en-GB" sz="1400" dirty="0" smtClean="0"/>
              <a:t> </a:t>
            </a:r>
            <a:r>
              <a:rPr lang="en-GB" sz="1400" dirty="0" err="1" smtClean="0"/>
              <a:t>mikrobi</a:t>
            </a:r>
            <a:r>
              <a:rPr lang="en-GB" sz="1400" dirty="0" smtClean="0"/>
              <a:t> se </a:t>
            </a:r>
            <a:r>
              <a:rPr lang="en-GB" sz="1400" dirty="0" err="1" smtClean="0"/>
              <a:t>mohou</a:t>
            </a:r>
            <a:r>
              <a:rPr lang="en-GB" sz="1400" dirty="0" smtClean="0"/>
              <a:t> </a:t>
            </a:r>
            <a:r>
              <a:rPr lang="en-GB" sz="1400" dirty="0" err="1" smtClean="0"/>
              <a:t>vyvíjet</a:t>
            </a:r>
            <a:r>
              <a:rPr lang="en-GB" sz="1400" dirty="0" smtClean="0"/>
              <a:t> a </a:t>
            </a:r>
            <a:r>
              <a:rPr lang="en-GB" sz="1400" dirty="0" err="1" smtClean="0"/>
              <a:t>žít</a:t>
            </a:r>
            <a:r>
              <a:rPr lang="en-GB" sz="1400" dirty="0" smtClean="0"/>
              <a:t> bez </a:t>
            </a:r>
            <a:r>
              <a:rPr lang="en-GB" sz="1400" dirty="0" err="1" smtClean="0"/>
              <a:t>kyslíku</a:t>
            </a:r>
            <a:r>
              <a:rPr lang="cs-CZ" sz="1400" dirty="0" smtClean="0"/>
              <a:t>)</a:t>
            </a:r>
          </a:p>
          <a:p>
            <a:r>
              <a:rPr lang="en-GB" sz="1400" dirty="0" err="1" smtClean="0"/>
              <a:t>vypracoval</a:t>
            </a:r>
            <a:r>
              <a:rPr lang="en-GB" sz="1400" dirty="0" smtClean="0"/>
              <a:t> </a:t>
            </a:r>
            <a:r>
              <a:rPr lang="en-GB" sz="1400" dirty="0" err="1" smtClean="0"/>
              <a:t>postup</a:t>
            </a:r>
            <a:r>
              <a:rPr lang="en-GB" sz="1400" dirty="0" smtClean="0"/>
              <a:t> pro </a:t>
            </a:r>
            <a:r>
              <a:rPr lang="en-GB" sz="1400" dirty="0" err="1" smtClean="0"/>
              <a:t>ochranu</a:t>
            </a:r>
            <a:r>
              <a:rPr lang="en-GB" sz="1400" dirty="0" smtClean="0"/>
              <a:t> </a:t>
            </a:r>
            <a:r>
              <a:rPr lang="en-GB" sz="1400" dirty="0" err="1" smtClean="0"/>
              <a:t>potravinářských</a:t>
            </a:r>
            <a:r>
              <a:rPr lang="en-GB" sz="1400" dirty="0" smtClean="0"/>
              <a:t> </a:t>
            </a:r>
            <a:r>
              <a:rPr lang="en-GB" sz="1400" dirty="0" err="1" smtClean="0"/>
              <a:t>tekutin</a:t>
            </a:r>
            <a:r>
              <a:rPr lang="en-GB" sz="1400" dirty="0" smtClean="0"/>
              <a:t> </a:t>
            </a:r>
            <a:r>
              <a:rPr lang="en-GB" sz="1400" dirty="0" err="1" smtClean="0"/>
              <a:t>proti</a:t>
            </a:r>
            <a:r>
              <a:rPr lang="en-GB" sz="1400" dirty="0" smtClean="0"/>
              <a:t> </a:t>
            </a:r>
            <a:r>
              <a:rPr lang="en-GB" sz="1400" dirty="0" err="1" smtClean="0"/>
              <a:t>znehodnocení</a:t>
            </a:r>
            <a:r>
              <a:rPr lang="en-GB" sz="1400" dirty="0" smtClean="0"/>
              <a:t> </a:t>
            </a:r>
            <a:r>
              <a:rPr lang="en-GB" sz="1400" dirty="0" err="1" smtClean="0"/>
              <a:t>dalším</a:t>
            </a:r>
            <a:r>
              <a:rPr lang="en-GB" sz="1400" dirty="0" smtClean="0"/>
              <a:t> </a:t>
            </a:r>
            <a:r>
              <a:rPr lang="en-GB" sz="1400" dirty="0" err="1" smtClean="0"/>
              <a:t>kvašením</a:t>
            </a:r>
            <a:endParaRPr lang="en-GB" sz="1400" dirty="0" smtClean="0"/>
          </a:p>
          <a:p>
            <a:endParaRPr lang="en-GB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07828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72000" y="4520908"/>
            <a:ext cx="43559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aerace</a:t>
            </a:r>
            <a:r>
              <a:rPr lang="en-GB" sz="1400" dirty="0"/>
              <a:t> </a:t>
            </a:r>
            <a:r>
              <a:rPr lang="en-GB" sz="1400" dirty="0" err="1"/>
              <a:t>kultury</a:t>
            </a:r>
            <a:r>
              <a:rPr lang="en-GB" sz="1400" dirty="0"/>
              <a:t> </a:t>
            </a:r>
            <a:r>
              <a:rPr lang="en-GB" sz="1400" dirty="0" err="1"/>
              <a:t>kvasinek</a:t>
            </a:r>
            <a:r>
              <a:rPr lang="en-GB" sz="1400" dirty="0"/>
              <a:t> </a:t>
            </a:r>
            <a:r>
              <a:rPr lang="en-GB" sz="1400" dirty="0" err="1"/>
              <a:t>zvýší</a:t>
            </a:r>
            <a:r>
              <a:rPr lang="en-GB" sz="1400" dirty="0"/>
              <a:t> </a:t>
            </a:r>
            <a:r>
              <a:rPr lang="en-GB" sz="1400" dirty="0" err="1"/>
              <a:t>produkci</a:t>
            </a:r>
            <a:r>
              <a:rPr lang="en-GB" sz="1400" dirty="0"/>
              <a:t> </a:t>
            </a:r>
            <a:r>
              <a:rPr lang="en-GB" sz="1400" dirty="0" err="1"/>
              <a:t>biomasy</a:t>
            </a:r>
            <a:r>
              <a:rPr lang="en-GB" sz="1400" dirty="0"/>
              <a:t>, ale </a:t>
            </a:r>
            <a:r>
              <a:rPr lang="en-GB" sz="1400" dirty="0" err="1"/>
              <a:t>sníží</a:t>
            </a:r>
            <a:r>
              <a:rPr lang="en-GB" sz="1400" dirty="0"/>
              <a:t> </a:t>
            </a:r>
            <a:r>
              <a:rPr lang="en-GB" sz="1400" dirty="0" err="1"/>
              <a:t>produkci</a:t>
            </a:r>
            <a:r>
              <a:rPr lang="en-GB" sz="1400" dirty="0"/>
              <a:t> </a:t>
            </a:r>
            <a:r>
              <a:rPr lang="en-GB" sz="1400" dirty="0" err="1" smtClean="0"/>
              <a:t>alkoholu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spotřeba</a:t>
            </a:r>
            <a:r>
              <a:rPr lang="en-GB" sz="1400" dirty="0"/>
              <a:t> </a:t>
            </a:r>
            <a:r>
              <a:rPr lang="en-GB" sz="1400" dirty="0" err="1"/>
              <a:t>glukosy</a:t>
            </a:r>
            <a:r>
              <a:rPr lang="en-GB" sz="1400" dirty="0"/>
              <a:t> u </a:t>
            </a:r>
            <a:r>
              <a:rPr lang="en-GB" sz="1400" dirty="0" err="1"/>
              <a:t>fakultativně</a:t>
            </a:r>
            <a:r>
              <a:rPr lang="en-GB" sz="1400" dirty="0"/>
              <a:t> </a:t>
            </a:r>
            <a:r>
              <a:rPr lang="en-GB" sz="1400" dirty="0" err="1"/>
              <a:t>anaerobních</a:t>
            </a:r>
            <a:r>
              <a:rPr lang="en-GB" sz="1400" dirty="0"/>
              <a:t> </a:t>
            </a:r>
            <a:r>
              <a:rPr lang="en-GB" sz="1400" dirty="0" err="1"/>
              <a:t>buněk</a:t>
            </a:r>
            <a:r>
              <a:rPr lang="en-GB" sz="1400" dirty="0"/>
              <a:t> je </a:t>
            </a:r>
            <a:r>
              <a:rPr lang="en-GB" sz="1400" dirty="0" err="1"/>
              <a:t>podstatně</a:t>
            </a:r>
            <a:r>
              <a:rPr lang="en-GB" sz="1400" dirty="0"/>
              <a:t> </a:t>
            </a:r>
            <a:r>
              <a:rPr lang="en-GB" sz="1400" dirty="0" err="1"/>
              <a:t>vyšší</a:t>
            </a:r>
            <a:r>
              <a:rPr lang="en-GB" sz="1400" dirty="0"/>
              <a:t> </a:t>
            </a:r>
            <a:r>
              <a:rPr lang="en-GB" sz="1400" dirty="0" err="1"/>
              <a:t>za</a:t>
            </a:r>
            <a:r>
              <a:rPr lang="en-GB" sz="1400" dirty="0"/>
              <a:t> </a:t>
            </a:r>
            <a:r>
              <a:rPr lang="en-GB" sz="1400" dirty="0" err="1"/>
              <a:t>anaerobních</a:t>
            </a:r>
            <a:r>
              <a:rPr lang="en-GB" sz="1400" dirty="0"/>
              <a:t> </a:t>
            </a:r>
            <a:r>
              <a:rPr lang="en-GB" sz="1400" dirty="0" err="1"/>
              <a:t>podmínek</a:t>
            </a:r>
            <a:r>
              <a:rPr lang="en-GB" sz="1400" dirty="0"/>
              <a:t> (</a:t>
            </a:r>
            <a:r>
              <a:rPr lang="en-GB" sz="1400" dirty="0" err="1"/>
              <a:t>glykolýza</a:t>
            </a:r>
            <a:r>
              <a:rPr lang="en-GB" sz="1400" dirty="0"/>
              <a:t> – 2ATP) </a:t>
            </a:r>
            <a:r>
              <a:rPr lang="en-GB" sz="1400" dirty="0" err="1"/>
              <a:t>než</a:t>
            </a:r>
            <a:r>
              <a:rPr lang="en-GB" sz="1400" dirty="0"/>
              <a:t> </a:t>
            </a:r>
            <a:r>
              <a:rPr lang="en-GB" sz="1400" dirty="0" err="1"/>
              <a:t>za</a:t>
            </a:r>
            <a:r>
              <a:rPr lang="en-GB" sz="1400" dirty="0"/>
              <a:t> </a:t>
            </a:r>
            <a:r>
              <a:rPr lang="en-GB" sz="1400" dirty="0" err="1"/>
              <a:t>podmínek</a:t>
            </a:r>
            <a:r>
              <a:rPr lang="en-GB" sz="1400" dirty="0"/>
              <a:t> </a:t>
            </a:r>
            <a:r>
              <a:rPr lang="en-GB" sz="1400" dirty="0" err="1"/>
              <a:t>aerobních</a:t>
            </a:r>
            <a:r>
              <a:rPr lang="en-GB" sz="1400" dirty="0"/>
              <a:t> (</a:t>
            </a:r>
            <a:r>
              <a:rPr lang="en-GB" sz="1400" dirty="0" err="1"/>
              <a:t>citrátový</a:t>
            </a:r>
            <a:r>
              <a:rPr lang="en-GB" sz="1400" dirty="0"/>
              <a:t> </a:t>
            </a:r>
            <a:r>
              <a:rPr lang="en-GB" sz="1400" dirty="0" err="1"/>
              <a:t>cyklus</a:t>
            </a:r>
            <a:r>
              <a:rPr lang="en-GB" sz="1400" dirty="0"/>
              <a:t> a </a:t>
            </a:r>
            <a:r>
              <a:rPr lang="en-GB" sz="1400" dirty="0" err="1"/>
              <a:t>dýchací</a:t>
            </a:r>
            <a:r>
              <a:rPr lang="en-GB" sz="1400" dirty="0"/>
              <a:t> </a:t>
            </a:r>
            <a:r>
              <a:rPr lang="en-GB" sz="1400" dirty="0" err="1"/>
              <a:t>řetězec</a:t>
            </a:r>
            <a:r>
              <a:rPr lang="en-GB" sz="1400" dirty="0"/>
              <a:t> – 38 ATP)</a:t>
            </a:r>
          </a:p>
        </p:txBody>
      </p:sp>
    </p:spTree>
    <p:extLst>
      <p:ext uri="{BB962C8B-B14F-4D97-AF65-F5344CB8AC3E}">
        <p14:creationId xmlns:p14="http://schemas.microsoft.com/office/powerpoint/2010/main" val="30617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9144000" cy="4365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 err="1" smtClean="0"/>
              <a:t>Sergei</a:t>
            </a:r>
            <a:r>
              <a:rPr lang="cs-CZ" sz="1400" b="1" dirty="0" smtClean="0"/>
              <a:t> </a:t>
            </a:r>
            <a:r>
              <a:rPr lang="cs-CZ" sz="1400" b="1" dirty="0"/>
              <a:t>W</a:t>
            </a:r>
            <a:r>
              <a:rPr lang="en-GB" sz="1400" b="1" dirty="0" err="1" smtClean="0"/>
              <a:t>inogradsky</a:t>
            </a:r>
            <a:r>
              <a:rPr lang="en-GB" sz="1400" b="1" dirty="0" smtClean="0"/>
              <a:t> 1856-1953</a:t>
            </a: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1400" b="1" dirty="0" err="1" smtClean="0"/>
              <a:t>chemolitotrofie</a:t>
            </a:r>
            <a:r>
              <a:rPr lang="cs-CZ" sz="1400" b="1" dirty="0" smtClean="0"/>
              <a:t>, </a:t>
            </a:r>
            <a:r>
              <a:rPr lang="cs-CZ" sz="1400" dirty="0" smtClean="0"/>
              <a:t>role mikroorganismů v koloběhu živin</a:t>
            </a:r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dirty="0" err="1" smtClean="0"/>
              <a:t>považován</a:t>
            </a:r>
            <a:r>
              <a:rPr lang="en-GB" sz="1400" dirty="0" smtClean="0"/>
              <a:t> </a:t>
            </a:r>
            <a:r>
              <a:rPr lang="en-GB" sz="1400" dirty="0" err="1" smtClean="0"/>
              <a:t>za</a:t>
            </a:r>
            <a:r>
              <a:rPr lang="en-GB" sz="1400" dirty="0" smtClean="0"/>
              <a:t> </a:t>
            </a:r>
            <a:r>
              <a:rPr lang="en-GB" sz="1400" b="1" dirty="0" err="1" smtClean="0"/>
              <a:t>zakladatele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půdní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mikrobiologie</a:t>
            </a:r>
            <a:endParaRPr lang="en-GB" sz="1400" b="1" dirty="0" smtClean="0"/>
          </a:p>
          <a:p>
            <a:endParaRPr lang="en-GB" sz="1400" dirty="0" smtClean="0"/>
          </a:p>
          <a:p>
            <a:r>
              <a:rPr lang="en-GB" sz="1400" dirty="0" smtClean="0"/>
              <a:t> </a:t>
            </a:r>
            <a:r>
              <a:rPr lang="en-GB" sz="1400" b="1" dirty="0" smtClean="0"/>
              <a:t>1890 </a:t>
            </a:r>
            <a:r>
              <a:rPr lang="cs-CZ" sz="1400" b="1" dirty="0" smtClean="0"/>
              <a:t> </a:t>
            </a:r>
            <a:r>
              <a:rPr lang="en-GB" sz="1400" b="1" dirty="0" err="1" smtClean="0"/>
              <a:t>izolace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nitrifikačních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bakterií</a:t>
            </a:r>
            <a:endParaRPr lang="en-GB" sz="1400" b="1" dirty="0" smtClean="0"/>
          </a:p>
          <a:p>
            <a:r>
              <a:rPr lang="en-GB" sz="1400" dirty="0" err="1" smtClean="0"/>
              <a:t>anaerobní</a:t>
            </a:r>
            <a:r>
              <a:rPr lang="en-GB" sz="1400" dirty="0" smtClean="0"/>
              <a:t> N-</a:t>
            </a:r>
            <a:r>
              <a:rPr lang="en-GB" sz="1400" dirty="0" err="1" smtClean="0"/>
              <a:t>fixující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cs-CZ" sz="1400" dirty="0" smtClean="0"/>
              <a:t> </a:t>
            </a:r>
            <a:r>
              <a:rPr lang="en-GB" altLang="en-US" sz="1400" dirty="0" smtClean="0"/>
              <a:t>Clostridium </a:t>
            </a:r>
            <a:r>
              <a:rPr lang="en-GB" altLang="en-US" sz="1400" dirty="0" err="1" smtClean="0"/>
              <a:t>pasteurianum</a:t>
            </a:r>
            <a:endParaRPr lang="en-GB" sz="1400" dirty="0" smtClean="0"/>
          </a:p>
          <a:p>
            <a:r>
              <a:rPr lang="en-GB" sz="1400" dirty="0" err="1" smtClean="0"/>
              <a:t>přispěl</a:t>
            </a:r>
            <a:r>
              <a:rPr lang="en-GB" sz="1400" dirty="0" smtClean="0"/>
              <a:t> k </a:t>
            </a:r>
            <a:r>
              <a:rPr lang="en-GB" sz="1400" dirty="0" err="1" smtClean="0"/>
              <a:t>studiu</a:t>
            </a:r>
            <a:r>
              <a:rPr lang="en-GB" sz="1400" dirty="0" smtClean="0"/>
              <a:t> </a:t>
            </a:r>
            <a:r>
              <a:rPr lang="en-GB" sz="1400" dirty="0" err="1" smtClean="0"/>
              <a:t>redukce</a:t>
            </a:r>
            <a:r>
              <a:rPr lang="en-GB" sz="1400" dirty="0" smtClean="0"/>
              <a:t> </a:t>
            </a:r>
            <a:r>
              <a:rPr lang="en-GB" sz="1400" dirty="0" err="1" smtClean="0"/>
              <a:t>nitrátu</a:t>
            </a:r>
            <a:r>
              <a:rPr lang="en-GB" sz="1400" dirty="0" smtClean="0"/>
              <a:t> a </a:t>
            </a:r>
            <a:r>
              <a:rPr lang="en-GB" sz="1400" dirty="0" err="1" smtClean="0"/>
              <a:t>symbiotické</a:t>
            </a:r>
            <a:r>
              <a:rPr lang="en-GB" sz="1400" dirty="0" smtClean="0"/>
              <a:t> </a:t>
            </a:r>
            <a:r>
              <a:rPr lang="en-GB" sz="1400" dirty="0" err="1" smtClean="0"/>
              <a:t>fixace</a:t>
            </a:r>
            <a:r>
              <a:rPr lang="en-GB" sz="1400" dirty="0" smtClean="0"/>
              <a:t> </a:t>
            </a:r>
            <a:r>
              <a:rPr lang="en-GB" sz="1400" dirty="0" err="1" smtClean="0"/>
              <a:t>dusíku</a:t>
            </a:r>
            <a:endParaRPr lang="en-GB" sz="1400" dirty="0" smtClean="0"/>
          </a:p>
          <a:p>
            <a:r>
              <a:rPr lang="en-GB" sz="1400" dirty="0" err="1" smtClean="0"/>
              <a:t>izoloval</a:t>
            </a:r>
            <a:r>
              <a:rPr lang="en-GB" sz="1400" dirty="0" smtClean="0"/>
              <a:t> a </a:t>
            </a:r>
            <a:r>
              <a:rPr lang="en-GB" sz="1400" dirty="0" err="1" smtClean="0"/>
              <a:t>popsal</a:t>
            </a:r>
            <a:r>
              <a:rPr lang="en-GB" sz="1400" dirty="0" smtClean="0"/>
              <a:t> </a:t>
            </a:r>
            <a:r>
              <a:rPr lang="en-GB" sz="1400" dirty="0" err="1" smtClean="0"/>
              <a:t>nitrifikační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včetně</a:t>
            </a:r>
            <a:r>
              <a:rPr lang="en-GB" sz="1400" dirty="0" smtClean="0"/>
              <a:t> </a:t>
            </a:r>
            <a:r>
              <a:rPr lang="en-GB" sz="1400" dirty="0" err="1" smtClean="0"/>
              <a:t>významu</a:t>
            </a:r>
            <a:r>
              <a:rPr lang="en-GB" sz="1400" dirty="0" smtClean="0"/>
              <a:t> </a:t>
            </a:r>
            <a:r>
              <a:rPr lang="en-GB" sz="1400" dirty="0" err="1" smtClean="0"/>
              <a:t>přeměny</a:t>
            </a:r>
            <a:r>
              <a:rPr lang="en-GB" sz="1400" dirty="0" smtClean="0"/>
              <a:t> </a:t>
            </a:r>
            <a:r>
              <a:rPr lang="en-GB" sz="1400" dirty="0" err="1" smtClean="0"/>
              <a:t>amonného</a:t>
            </a:r>
            <a:r>
              <a:rPr lang="en-GB" sz="1400" dirty="0" smtClean="0"/>
              <a:t> </a:t>
            </a:r>
            <a:r>
              <a:rPr lang="en-GB" sz="1400" dirty="0" err="1" smtClean="0"/>
              <a:t>kationu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nitrátový</a:t>
            </a:r>
            <a:r>
              <a:rPr lang="en-GB" sz="1400" dirty="0" smtClean="0"/>
              <a:t> anion, </a:t>
            </a:r>
            <a:r>
              <a:rPr lang="en-GB" sz="1400" dirty="0" err="1" smtClean="0"/>
              <a:t>který</a:t>
            </a:r>
            <a:r>
              <a:rPr lang="en-GB" sz="1400" dirty="0" smtClean="0"/>
              <a:t> se </a:t>
            </a:r>
            <a:r>
              <a:rPr lang="en-GB" sz="1400" dirty="0" err="1" smtClean="0"/>
              <a:t>lehce</a:t>
            </a:r>
            <a:r>
              <a:rPr lang="en-GB" sz="1400" dirty="0" smtClean="0"/>
              <a:t> </a:t>
            </a:r>
            <a:r>
              <a:rPr lang="en-GB" sz="1400" dirty="0" err="1" smtClean="0"/>
              <a:t>vyplaví</a:t>
            </a:r>
            <a:r>
              <a:rPr lang="en-GB" sz="1400" dirty="0" smtClean="0"/>
              <a:t> z </a:t>
            </a:r>
            <a:r>
              <a:rPr lang="en-GB" sz="1400" dirty="0" err="1" smtClean="0"/>
              <a:t>pudy</a:t>
            </a:r>
            <a:endParaRPr lang="cs-CZ" sz="1400" dirty="0" smtClean="0"/>
          </a:p>
          <a:p>
            <a:endParaRPr lang="en-GB" sz="1400" dirty="0" smtClean="0"/>
          </a:p>
          <a:p>
            <a:r>
              <a:rPr lang="en-GB" sz="1400" dirty="0" err="1" smtClean="0"/>
              <a:t>mikrobiální</a:t>
            </a:r>
            <a:r>
              <a:rPr lang="en-GB" sz="1400" dirty="0" smtClean="0"/>
              <a:t> </a:t>
            </a:r>
            <a:r>
              <a:rPr lang="en-GB" sz="1400" dirty="0" err="1" smtClean="0"/>
              <a:t>oxidaci</a:t>
            </a:r>
            <a:r>
              <a:rPr lang="en-GB" sz="1400" dirty="0" smtClean="0"/>
              <a:t> </a:t>
            </a:r>
            <a:r>
              <a:rPr lang="en-GB" sz="1400" dirty="0" err="1" smtClean="0"/>
              <a:t>sirovodíku</a:t>
            </a:r>
            <a:r>
              <a:rPr lang="en-GB" sz="1400" dirty="0" smtClean="0"/>
              <a:t> a </a:t>
            </a:r>
            <a:r>
              <a:rPr lang="en-GB" sz="1400" dirty="0" err="1" smtClean="0"/>
              <a:t>síry</a:t>
            </a:r>
            <a:r>
              <a:rPr lang="cs-CZ" sz="1400" dirty="0" smtClean="0"/>
              <a:t>, </a:t>
            </a:r>
            <a:r>
              <a:rPr lang="en-GB" sz="1400" dirty="0" err="1" smtClean="0"/>
              <a:t>oxidaci</a:t>
            </a:r>
            <a:r>
              <a:rPr lang="en-GB" sz="1400" dirty="0" smtClean="0"/>
              <a:t> </a:t>
            </a:r>
            <a:r>
              <a:rPr lang="en-GB" sz="1400" dirty="0" err="1" smtClean="0"/>
              <a:t>dvojmocného</a:t>
            </a:r>
            <a:r>
              <a:rPr lang="en-GB" sz="1400" dirty="0" smtClean="0"/>
              <a:t> </a:t>
            </a:r>
            <a:r>
              <a:rPr lang="en-GB" sz="1400" dirty="0" err="1" smtClean="0"/>
              <a:t>železa</a:t>
            </a:r>
            <a:endParaRPr lang="cs-CZ" sz="1400" dirty="0" smtClean="0"/>
          </a:p>
          <a:p>
            <a:pPr marL="0" indent="0">
              <a:buNone/>
            </a:pPr>
            <a:endParaRPr lang="en-GB" sz="1400" dirty="0" smtClean="0"/>
          </a:p>
          <a:p>
            <a:r>
              <a:rPr lang="en-GB" sz="1400" dirty="0" err="1" smtClean="0"/>
              <a:t>započal</a:t>
            </a:r>
            <a:r>
              <a:rPr lang="en-GB" sz="1400" dirty="0" smtClean="0"/>
              <a:t> </a:t>
            </a:r>
            <a:r>
              <a:rPr lang="en-GB" sz="1400" dirty="0" err="1" smtClean="0"/>
              <a:t>nutriční</a:t>
            </a:r>
            <a:r>
              <a:rPr lang="en-GB" sz="1400" dirty="0" smtClean="0"/>
              <a:t> </a:t>
            </a:r>
            <a:r>
              <a:rPr lang="en-GB" sz="1400" dirty="0" err="1" smtClean="0"/>
              <a:t>dělení</a:t>
            </a:r>
            <a:r>
              <a:rPr lang="en-GB" sz="1400" dirty="0" smtClean="0"/>
              <a:t> </a:t>
            </a:r>
            <a:r>
              <a:rPr lang="en-GB" sz="1400" dirty="0" err="1" smtClean="0"/>
              <a:t>půdních</a:t>
            </a:r>
            <a:r>
              <a:rPr lang="en-GB" sz="1400" dirty="0" smtClean="0"/>
              <a:t> </a:t>
            </a:r>
            <a:r>
              <a:rPr lang="en-GB" sz="1400" dirty="0" err="1" smtClean="0"/>
              <a:t>mikroorganismu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b="1" dirty="0" err="1" smtClean="0"/>
              <a:t>autochtonní</a:t>
            </a:r>
            <a:r>
              <a:rPr lang="en-GB" sz="1400" dirty="0" smtClean="0"/>
              <a:t> (</a:t>
            </a:r>
            <a:r>
              <a:rPr lang="en-GB" sz="1400" dirty="0" err="1" smtClean="0"/>
              <a:t>využívající</a:t>
            </a:r>
            <a:r>
              <a:rPr lang="en-GB" sz="1400" dirty="0" smtClean="0"/>
              <a:t> </a:t>
            </a:r>
            <a:r>
              <a:rPr lang="en-GB" sz="1400" dirty="0" err="1" smtClean="0"/>
              <a:t>humus,rostoucí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půdní</a:t>
            </a:r>
            <a:r>
              <a:rPr lang="en-GB" sz="1400" dirty="0" smtClean="0"/>
              <a:t> org. </a:t>
            </a:r>
            <a:r>
              <a:rPr lang="en-GB" sz="1400" dirty="0" err="1" smtClean="0"/>
              <a:t>hmotě</a:t>
            </a:r>
            <a:r>
              <a:rPr lang="en-GB" sz="1400" dirty="0" smtClean="0"/>
              <a:t>) a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zymogenn</a:t>
            </a:r>
            <a:r>
              <a:rPr lang="cs-CZ" sz="1400" dirty="0" smtClean="0"/>
              <a:t>í/</a:t>
            </a:r>
            <a:r>
              <a:rPr lang="cs-CZ" sz="1400" b="1" dirty="0" smtClean="0"/>
              <a:t>alochtonní</a:t>
            </a:r>
            <a:r>
              <a:rPr lang="en-GB" sz="1400" dirty="0" smtClean="0"/>
              <a:t> (</a:t>
            </a:r>
            <a:r>
              <a:rPr lang="en-GB" sz="1400" dirty="0" err="1" smtClean="0"/>
              <a:t>oportunní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rostoucí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listech</a:t>
            </a:r>
            <a:r>
              <a:rPr lang="en-GB" sz="1400" dirty="0" smtClean="0"/>
              <a:t> a </a:t>
            </a:r>
            <a:r>
              <a:rPr lang="en-GB" sz="1400" dirty="0" err="1" smtClean="0"/>
              <a:t>jiné</a:t>
            </a:r>
            <a:r>
              <a:rPr lang="en-GB" sz="1400" dirty="0" smtClean="0"/>
              <a:t> </a:t>
            </a:r>
            <a:r>
              <a:rPr lang="en-GB" sz="1400" dirty="0" err="1" smtClean="0"/>
              <a:t>rostl</a:t>
            </a:r>
            <a:r>
              <a:rPr lang="en-GB" sz="1400" dirty="0" smtClean="0"/>
              <a:t>. </a:t>
            </a:r>
            <a:r>
              <a:rPr lang="en-GB" sz="1400" dirty="0" err="1" smtClean="0"/>
              <a:t>hmotě</a:t>
            </a:r>
            <a:r>
              <a:rPr lang="en-GB" sz="1400" dirty="0" smtClean="0"/>
              <a:t> a </a:t>
            </a:r>
            <a:r>
              <a:rPr lang="en-GB" sz="1400" dirty="0" err="1" smtClean="0"/>
              <a:t>živočišných</a:t>
            </a:r>
            <a:r>
              <a:rPr lang="en-GB" sz="1400" dirty="0" smtClean="0"/>
              <a:t> </a:t>
            </a:r>
            <a:r>
              <a:rPr lang="en-GB" sz="1400" dirty="0" err="1" smtClean="0"/>
              <a:t>odpadech</a:t>
            </a:r>
            <a:r>
              <a:rPr lang="en-GB" sz="1400" dirty="0" smtClean="0"/>
              <a:t> </a:t>
            </a:r>
            <a:r>
              <a:rPr lang="en-GB" sz="1400" dirty="0" err="1" smtClean="0"/>
              <a:t>přicházejících</a:t>
            </a:r>
            <a:r>
              <a:rPr lang="en-GB" sz="1400" dirty="0" smtClean="0"/>
              <a:t> do </a:t>
            </a:r>
            <a:r>
              <a:rPr lang="en-GB" sz="1400" dirty="0" err="1" smtClean="0"/>
              <a:t>půdy</a:t>
            </a:r>
            <a:r>
              <a:rPr lang="en-GB" sz="1400" dirty="0" smtClean="0"/>
              <a:t>)</a:t>
            </a:r>
          </a:p>
          <a:p>
            <a:endParaRPr lang="en-GB" sz="1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1189779" cy="155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3393"/>
            <a:ext cx="1673050" cy="138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1799"/>
            <a:ext cx="1316140" cy="248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23544" y="4184758"/>
            <a:ext cx="34204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c</a:t>
            </a:r>
            <a:r>
              <a:rPr lang="en-GB" sz="1400" dirty="0" err="1" smtClean="0"/>
              <a:t>hemolitotrofní</a:t>
            </a:r>
            <a:r>
              <a:rPr lang="en-GB" sz="1400" dirty="0" smtClean="0"/>
              <a:t> </a:t>
            </a:r>
            <a:r>
              <a:rPr lang="en-GB" sz="1400" dirty="0" err="1"/>
              <a:t>organismy</a:t>
            </a:r>
            <a:r>
              <a:rPr lang="en-GB" sz="1400" dirty="0"/>
              <a:t> (1892)- </a:t>
            </a:r>
            <a:r>
              <a:rPr lang="en-GB" sz="1400" dirty="0" err="1"/>
              <a:t>získávání</a:t>
            </a:r>
            <a:r>
              <a:rPr lang="en-GB" sz="1400" dirty="0"/>
              <a:t> </a:t>
            </a:r>
            <a:r>
              <a:rPr lang="en-GB" sz="1400" dirty="0" err="1"/>
              <a:t>energie</a:t>
            </a:r>
            <a:r>
              <a:rPr lang="en-GB" sz="1400" dirty="0"/>
              <a:t> </a:t>
            </a:r>
            <a:r>
              <a:rPr lang="en-GB" sz="1400" dirty="0" err="1"/>
              <a:t>oxidací</a:t>
            </a:r>
            <a:r>
              <a:rPr lang="en-GB" sz="1400" dirty="0"/>
              <a:t> </a:t>
            </a:r>
            <a:r>
              <a:rPr lang="en-GB" sz="1400" dirty="0" err="1"/>
              <a:t>anorganických</a:t>
            </a:r>
            <a:r>
              <a:rPr lang="en-GB" sz="1400" dirty="0"/>
              <a:t> </a:t>
            </a:r>
            <a:r>
              <a:rPr lang="en-GB" sz="1400" dirty="0" err="1"/>
              <a:t>látek</a:t>
            </a:r>
            <a:r>
              <a:rPr lang="en-GB" sz="1400" dirty="0"/>
              <a:t>, </a:t>
            </a:r>
            <a:r>
              <a:rPr lang="en-GB" sz="1400" dirty="0" err="1"/>
              <a:t>zatím</a:t>
            </a:r>
            <a:r>
              <a:rPr lang="en-GB" sz="1400" dirty="0"/>
              <a:t> je </a:t>
            </a:r>
            <a:r>
              <a:rPr lang="en-GB" sz="1400" dirty="0" err="1"/>
              <a:t>známa</a:t>
            </a:r>
            <a:r>
              <a:rPr lang="en-GB" sz="1400" dirty="0"/>
              <a:t> </a:t>
            </a:r>
            <a:r>
              <a:rPr lang="en-GB" sz="1400" dirty="0" err="1"/>
              <a:t>jen</a:t>
            </a:r>
            <a:r>
              <a:rPr lang="en-GB" sz="1400" dirty="0"/>
              <a:t> u </a:t>
            </a:r>
            <a:r>
              <a:rPr lang="en-GB" sz="1400" dirty="0" err="1" smtClean="0"/>
              <a:t>bakterií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fotosyntetizující</a:t>
            </a:r>
            <a:r>
              <a:rPr lang="en-GB" sz="1400" dirty="0"/>
              <a:t> </a:t>
            </a:r>
            <a:r>
              <a:rPr lang="en-GB" sz="1400" dirty="0" err="1"/>
              <a:t>sinice</a:t>
            </a:r>
            <a:r>
              <a:rPr lang="en-GB" sz="1400" dirty="0"/>
              <a:t> – </a:t>
            </a:r>
            <a:r>
              <a:rPr lang="en-GB" sz="1400" dirty="0" err="1"/>
              <a:t>jediné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uvolňující</a:t>
            </a:r>
            <a:r>
              <a:rPr lang="en-GB" sz="1400" dirty="0"/>
              <a:t> O2 </a:t>
            </a:r>
            <a:r>
              <a:rPr lang="en-GB" sz="1400" dirty="0" err="1"/>
              <a:t>při</a:t>
            </a:r>
            <a:r>
              <a:rPr lang="en-GB" sz="1400" dirty="0"/>
              <a:t> </a:t>
            </a:r>
            <a:r>
              <a:rPr lang="en-GB" sz="1400" dirty="0" err="1"/>
              <a:t>fotosyntéze</a:t>
            </a:r>
            <a:r>
              <a:rPr lang="en-GB" sz="1400" dirty="0"/>
              <a:t> do </a:t>
            </a:r>
            <a:r>
              <a:rPr lang="en-GB" sz="1400" dirty="0" err="1"/>
              <a:t>vody</a:t>
            </a:r>
            <a:r>
              <a:rPr lang="en-GB" sz="1400" dirty="0"/>
              <a:t> (</a:t>
            </a:r>
            <a:r>
              <a:rPr lang="en-GB" sz="1400" dirty="0" err="1"/>
              <a:t>mají</a:t>
            </a:r>
            <a:r>
              <a:rPr lang="en-GB" sz="1400" dirty="0"/>
              <a:t> </a:t>
            </a:r>
            <a:r>
              <a:rPr lang="en-GB" sz="1400" dirty="0" err="1"/>
              <a:t>vrchní</a:t>
            </a:r>
            <a:r>
              <a:rPr lang="en-GB" sz="1400" dirty="0"/>
              <a:t> </a:t>
            </a:r>
            <a:r>
              <a:rPr lang="en-GB" sz="1400" dirty="0" err="1"/>
              <a:t>vrstvy</a:t>
            </a:r>
            <a:r>
              <a:rPr lang="en-GB" sz="1400" dirty="0"/>
              <a:t> – </a:t>
            </a:r>
            <a:r>
              <a:rPr lang="en-GB" sz="1400" dirty="0" err="1"/>
              <a:t>opouzdřené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600" dirty="0"/>
              <a:t>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06" y="4181467"/>
            <a:ext cx="3093715" cy="247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2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684213" y="-11113"/>
            <a:ext cx="7772400" cy="863601"/>
          </a:xfrm>
        </p:spPr>
        <p:txBody>
          <a:bodyPr/>
          <a:lstStyle/>
          <a:p>
            <a:pPr eaLnBrk="1" hangingPunct="1"/>
            <a:r>
              <a:rPr lang="cs-CZ" altLang="en-US" sz="2800" dirty="0" smtClean="0"/>
              <a:t>Doporučená literatura</a:t>
            </a:r>
            <a:endParaRPr lang="en-GB" altLang="en-US" sz="28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3" y="836613"/>
            <a:ext cx="7348537" cy="175260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defRPr/>
            </a:pPr>
            <a:r>
              <a:rPr lang="en-GB" b="1" dirty="0" err="1" smtClean="0"/>
              <a:t>Němec</a:t>
            </a:r>
            <a:r>
              <a:rPr lang="en-GB" b="1" dirty="0" smtClean="0"/>
              <a:t> </a:t>
            </a:r>
            <a:r>
              <a:rPr lang="en-GB" b="1" dirty="0"/>
              <a:t>(1986): </a:t>
            </a:r>
            <a:r>
              <a:rPr lang="en-GB" b="1" dirty="0" err="1"/>
              <a:t>Ekologie</a:t>
            </a:r>
            <a:r>
              <a:rPr lang="en-GB" b="1" dirty="0"/>
              <a:t> </a:t>
            </a:r>
            <a:r>
              <a:rPr lang="en-GB" b="1" dirty="0" err="1"/>
              <a:t>mikroorganismů</a:t>
            </a:r>
            <a:endParaRPr lang="en-GB" b="1" dirty="0"/>
          </a:p>
          <a:p>
            <a:pPr eaLnBrk="1" hangingPunct="1">
              <a:defRPr/>
            </a:pPr>
            <a:r>
              <a:rPr lang="en-GB" b="1" dirty="0"/>
              <a:t>Atlas-Bartha: Microbial Ecology: Fundamentals and</a:t>
            </a:r>
          </a:p>
          <a:p>
            <a:pPr eaLnBrk="1" hangingPunct="1">
              <a:defRPr/>
            </a:pPr>
            <a:r>
              <a:rPr lang="en-GB" b="1" dirty="0"/>
              <a:t>applications (1981 – 1st ed.; 1998 - 4th ed.)</a:t>
            </a:r>
          </a:p>
          <a:p>
            <a:pPr eaLnBrk="1" hangingPunct="1">
              <a:defRPr/>
            </a:pPr>
            <a:r>
              <a:rPr lang="en-GB" b="1" dirty="0"/>
              <a:t>Barton-Northup: Microbial Ecology (2011)</a:t>
            </a:r>
          </a:p>
          <a:p>
            <a:pPr eaLnBrk="1" hangingPunct="1">
              <a:defRPr/>
            </a:pPr>
            <a:r>
              <a:rPr lang="en-GB" b="1" dirty="0"/>
              <a:t>Osborn-Smith: Molecular Microbial Ecology</a:t>
            </a:r>
          </a:p>
          <a:p>
            <a:pPr eaLnBrk="1" hangingPunct="1">
              <a:defRPr/>
            </a:pPr>
            <a:r>
              <a:rPr lang="en-GB" b="1" dirty="0"/>
              <a:t>D. Sylvia et al: Principles and Applications of Soil</a:t>
            </a:r>
          </a:p>
          <a:p>
            <a:pPr eaLnBrk="1" hangingPunct="1">
              <a:defRPr/>
            </a:pPr>
            <a:r>
              <a:rPr lang="en-GB" b="1" dirty="0" err="1" smtClean="0"/>
              <a:t>Mikrobiology</a:t>
            </a:r>
            <a:endParaRPr lang="en-GB" b="1" dirty="0"/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92277"/>
            <a:ext cx="3014663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5" y="2804763"/>
            <a:ext cx="2363787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95" y="2822167"/>
            <a:ext cx="2288591" cy="332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6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324528" cy="48548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 err="1" smtClean="0"/>
              <a:t>Martinus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Beijerink</a:t>
            </a:r>
            <a:r>
              <a:rPr lang="en-GB" sz="1400" b="1" dirty="0" smtClean="0"/>
              <a:t> (1851-1931)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mikrobiální</a:t>
            </a:r>
            <a:r>
              <a:rPr lang="en-GB" sz="1400" dirty="0" smtClean="0"/>
              <a:t> </a:t>
            </a:r>
            <a:r>
              <a:rPr lang="en-GB" sz="1400" dirty="0" err="1" smtClean="0"/>
              <a:t>transformac</a:t>
            </a:r>
            <a:r>
              <a:rPr lang="cs-CZ" sz="1400" dirty="0" smtClean="0"/>
              <a:t>e</a:t>
            </a:r>
            <a:r>
              <a:rPr lang="en-GB" sz="1400" dirty="0" smtClean="0"/>
              <a:t>, </a:t>
            </a:r>
            <a:r>
              <a:rPr lang="en-GB" sz="1400" dirty="0" err="1" smtClean="0"/>
              <a:t>reakc</a:t>
            </a:r>
            <a:r>
              <a:rPr lang="cs-CZ" sz="1400" dirty="0" smtClean="0"/>
              <a:t>e</a:t>
            </a:r>
            <a:r>
              <a:rPr lang="en-GB" sz="1400" dirty="0" smtClean="0"/>
              <a:t> </a:t>
            </a:r>
            <a:r>
              <a:rPr lang="en-GB" sz="1400" dirty="0" err="1" smtClean="0"/>
              <a:t>biochemických</a:t>
            </a:r>
            <a:r>
              <a:rPr lang="en-GB" sz="1400" dirty="0" smtClean="0"/>
              <a:t> </a:t>
            </a:r>
            <a:r>
              <a:rPr lang="en-GB" sz="1400" dirty="0" err="1" smtClean="0"/>
              <a:t>cykl</a:t>
            </a:r>
            <a:r>
              <a:rPr lang="cs-CZ" sz="1400" dirty="0" smtClean="0"/>
              <a:t>ů</a:t>
            </a:r>
            <a:r>
              <a:rPr lang="en-GB" sz="1400" dirty="0" smtClean="0"/>
              <a:t> a </a:t>
            </a:r>
            <a:r>
              <a:rPr lang="en-GB" sz="1400" dirty="0" err="1" smtClean="0"/>
              <a:t>kritické</a:t>
            </a:r>
            <a:r>
              <a:rPr lang="en-GB" sz="1400" dirty="0" smtClean="0"/>
              <a:t> </a:t>
            </a:r>
            <a:r>
              <a:rPr lang="en-GB" sz="1400" b="1" dirty="0" smtClean="0"/>
              <a:t>role </a:t>
            </a:r>
            <a:r>
              <a:rPr lang="en-GB" sz="1400" b="1" dirty="0" err="1" smtClean="0"/>
              <a:t>mikrob</a:t>
            </a:r>
            <a:r>
              <a:rPr lang="cs-CZ" sz="1400" b="1" dirty="0" smtClean="0"/>
              <a:t>ů</a:t>
            </a:r>
            <a:r>
              <a:rPr lang="en-GB" sz="1400" b="1" dirty="0" smtClean="0"/>
              <a:t> pro </a:t>
            </a:r>
            <a:r>
              <a:rPr lang="en-GB" sz="1400" b="1" dirty="0" err="1" smtClean="0"/>
              <a:t>přeměnu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prvk</a:t>
            </a:r>
            <a:r>
              <a:rPr lang="cs-CZ" sz="1400" b="1" dirty="0" smtClean="0"/>
              <a:t>ů</a:t>
            </a:r>
            <a:r>
              <a:rPr lang="en-GB" sz="1400" b="1" dirty="0" smtClean="0"/>
              <a:t> </a:t>
            </a:r>
            <a:r>
              <a:rPr lang="en-GB" sz="1400" dirty="0" smtClean="0"/>
              <a:t>v </a:t>
            </a:r>
            <a:r>
              <a:rPr lang="en-GB" sz="1400" dirty="0" err="1" smtClean="0"/>
              <a:t>globálním</a:t>
            </a:r>
            <a:r>
              <a:rPr lang="en-GB" sz="1400" dirty="0" smtClean="0"/>
              <a:t> </a:t>
            </a:r>
            <a:r>
              <a:rPr lang="en-GB" sz="1400" dirty="0" err="1" smtClean="0"/>
              <a:t>měřítku</a:t>
            </a:r>
            <a:endParaRPr lang="en-GB" sz="1400" dirty="0" smtClean="0"/>
          </a:p>
          <a:p>
            <a:r>
              <a:rPr lang="cs-CZ" sz="1400" dirty="0" err="1"/>
              <a:t>n</a:t>
            </a:r>
            <a:r>
              <a:rPr lang="en-GB" sz="1400" dirty="0" err="1" smtClean="0"/>
              <a:t>epříjemná</a:t>
            </a:r>
            <a:r>
              <a:rPr lang="en-GB" sz="1400" dirty="0" smtClean="0"/>
              <a:t> </a:t>
            </a:r>
            <a:r>
              <a:rPr lang="en-GB" sz="1400" dirty="0" err="1" smtClean="0"/>
              <a:t>osoba</a:t>
            </a:r>
            <a:r>
              <a:rPr lang="en-GB" sz="1400" dirty="0" smtClean="0"/>
              <a:t> (</a:t>
            </a:r>
            <a:r>
              <a:rPr lang="en-GB" sz="1400" dirty="0" err="1" smtClean="0"/>
              <a:t>botanik</a:t>
            </a:r>
            <a:r>
              <a:rPr lang="en-GB" sz="1400" dirty="0" smtClean="0"/>
              <a:t>, </a:t>
            </a:r>
            <a:r>
              <a:rPr lang="en-GB" sz="1400" dirty="0" err="1" smtClean="0"/>
              <a:t>lihovar</a:t>
            </a:r>
            <a:r>
              <a:rPr lang="en-GB" sz="1400" dirty="0" smtClean="0"/>
              <a:t>, Technical University of Delft, </a:t>
            </a:r>
            <a:r>
              <a:rPr lang="en-GB" sz="1400" dirty="0" err="1" smtClean="0"/>
              <a:t>svobodný</a:t>
            </a:r>
            <a:r>
              <a:rPr lang="en-GB" sz="1400" dirty="0" smtClean="0"/>
              <a:t>) </a:t>
            </a:r>
            <a:endParaRPr lang="cs-CZ" sz="1400" dirty="0" smtClean="0"/>
          </a:p>
          <a:p>
            <a:r>
              <a:rPr lang="en-GB" sz="1400" dirty="0" err="1" smtClean="0"/>
              <a:t>znám</a:t>
            </a:r>
            <a:r>
              <a:rPr lang="en-GB" sz="1400" dirty="0" smtClean="0"/>
              <a:t> pro </a:t>
            </a:r>
            <a:r>
              <a:rPr lang="en-GB" sz="1400" dirty="0" err="1" smtClean="0"/>
              <a:t>svůj</a:t>
            </a:r>
            <a:r>
              <a:rPr lang="en-GB" sz="1400" dirty="0" smtClean="0"/>
              <a:t> </a:t>
            </a:r>
            <a:r>
              <a:rPr lang="en-GB" sz="1400" dirty="0" err="1" smtClean="0"/>
              <a:t>asketický</a:t>
            </a:r>
            <a:r>
              <a:rPr lang="en-GB" sz="1400" dirty="0" smtClean="0"/>
              <a:t> </a:t>
            </a:r>
            <a:r>
              <a:rPr lang="en-GB" sz="1400" dirty="0" err="1" smtClean="0"/>
              <a:t>životní</a:t>
            </a:r>
            <a:r>
              <a:rPr lang="en-GB" sz="1400" dirty="0" smtClean="0"/>
              <a:t> </a:t>
            </a:r>
            <a:r>
              <a:rPr lang="en-GB" sz="1400" dirty="0" err="1" smtClean="0"/>
              <a:t>styl</a:t>
            </a:r>
            <a:r>
              <a:rPr lang="en-GB" sz="1400" dirty="0" smtClean="0"/>
              <a:t> a </a:t>
            </a:r>
            <a:r>
              <a:rPr lang="en-GB" sz="1400" dirty="0" err="1" smtClean="0"/>
              <a:t>jeho</a:t>
            </a:r>
            <a:r>
              <a:rPr lang="en-GB" sz="1400" dirty="0" smtClean="0"/>
              <a:t> </a:t>
            </a:r>
            <a:r>
              <a:rPr lang="en-GB" sz="1400" dirty="0" err="1" smtClean="0"/>
              <a:t>pohled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vědu</a:t>
            </a:r>
            <a:r>
              <a:rPr lang="en-GB" sz="1400" dirty="0" smtClean="0"/>
              <a:t> a </a:t>
            </a:r>
            <a:r>
              <a:rPr lang="en-GB" sz="1400" dirty="0" err="1" smtClean="0"/>
              <a:t>manželství</a:t>
            </a:r>
            <a:r>
              <a:rPr lang="en-GB" sz="1400" dirty="0" smtClean="0"/>
              <a:t> </a:t>
            </a:r>
            <a:r>
              <a:rPr lang="en-GB" sz="1400" dirty="0" err="1" smtClean="0"/>
              <a:t>byl</a:t>
            </a:r>
            <a:r>
              <a:rPr lang="en-GB" sz="1400" dirty="0" smtClean="0"/>
              <a:t> </a:t>
            </a:r>
            <a:r>
              <a:rPr lang="en-GB" sz="1400" dirty="0" err="1" smtClean="0"/>
              <a:t>značně</a:t>
            </a:r>
            <a:r>
              <a:rPr lang="en-GB" sz="1400" dirty="0" smtClean="0"/>
              <a:t> </a:t>
            </a:r>
            <a:r>
              <a:rPr lang="en-GB" sz="1400" dirty="0" err="1" smtClean="0"/>
              <a:t>neslučitelný</a:t>
            </a:r>
            <a:endParaRPr lang="en-GB" sz="1400" dirty="0" smtClean="0"/>
          </a:p>
          <a:p>
            <a:endParaRPr lang="en-GB" sz="1400" dirty="0" smtClean="0"/>
          </a:p>
          <a:p>
            <a:r>
              <a:rPr lang="en-GB" sz="1400" dirty="0" smtClean="0"/>
              <a:t>s </a:t>
            </a:r>
            <a:r>
              <a:rPr lang="cs-CZ" sz="1400" dirty="0" err="1"/>
              <a:t>W</a:t>
            </a:r>
            <a:r>
              <a:rPr lang="en-GB" sz="1400" dirty="0" err="1" smtClean="0"/>
              <a:t>inogradskym</a:t>
            </a:r>
            <a:r>
              <a:rPr lang="en-GB" sz="1400" dirty="0" smtClean="0"/>
              <a:t> </a:t>
            </a:r>
            <a:r>
              <a:rPr lang="en-GB" sz="1400" dirty="0" err="1" smtClean="0"/>
              <a:t>vyvinul</a:t>
            </a:r>
            <a:r>
              <a:rPr lang="en-GB" sz="1400" dirty="0" smtClean="0"/>
              <a:t> </a:t>
            </a:r>
            <a:r>
              <a:rPr lang="en-GB" sz="1400" dirty="0" err="1" smtClean="0"/>
              <a:t>techniku</a:t>
            </a:r>
            <a:r>
              <a:rPr lang="en-GB" sz="1400" dirty="0" smtClean="0"/>
              <a:t> </a:t>
            </a:r>
            <a:r>
              <a:rPr lang="en-GB" sz="1400" dirty="0" err="1" smtClean="0"/>
              <a:t>obohacovací</a:t>
            </a:r>
            <a:r>
              <a:rPr lang="en-GB" sz="1400" dirty="0" smtClean="0"/>
              <a:t> </a:t>
            </a:r>
            <a:r>
              <a:rPr lang="en-GB" sz="1400" dirty="0" err="1" smtClean="0"/>
              <a:t>kultury</a:t>
            </a:r>
            <a:r>
              <a:rPr lang="en-GB" sz="1400" dirty="0" smtClean="0"/>
              <a:t> (</a:t>
            </a:r>
            <a:r>
              <a:rPr lang="en-GB" sz="1400" b="1" dirty="0" err="1" smtClean="0"/>
              <a:t>živné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půdy</a:t>
            </a:r>
            <a:r>
              <a:rPr lang="en-GB" sz="1400" dirty="0" smtClean="0"/>
              <a:t>)</a:t>
            </a:r>
          </a:p>
          <a:p>
            <a:endParaRPr lang="en-GB" sz="1400" dirty="0" smtClean="0"/>
          </a:p>
          <a:p>
            <a:r>
              <a:rPr lang="cs-CZ" sz="1400" dirty="0" err="1"/>
              <a:t>i</a:t>
            </a:r>
            <a:r>
              <a:rPr lang="en-GB" sz="1400" dirty="0" err="1" smtClean="0"/>
              <a:t>zoloval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symbioticke</a:t>
            </a:r>
            <a:r>
              <a:rPr lang="en-GB" sz="1400" dirty="0" smtClean="0"/>
              <a:t> a </a:t>
            </a:r>
            <a:r>
              <a:rPr lang="en-GB" sz="1400" dirty="0" err="1" smtClean="0"/>
              <a:t>nesymbiotick</a:t>
            </a:r>
            <a:r>
              <a:rPr lang="cs-CZ" sz="1400" dirty="0" smtClean="0"/>
              <a:t>é</a:t>
            </a:r>
            <a:r>
              <a:rPr lang="en-GB" sz="1400" dirty="0" smtClean="0"/>
              <a:t> </a:t>
            </a:r>
            <a:r>
              <a:rPr lang="en-GB" sz="1400" b="1" dirty="0" err="1" smtClean="0"/>
              <a:t>fixace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dusíku</a:t>
            </a:r>
            <a:r>
              <a:rPr lang="en-GB" sz="1400" b="1" dirty="0" smtClean="0"/>
              <a:t> </a:t>
            </a:r>
            <a:endParaRPr lang="cs-CZ" sz="1400" b="1" dirty="0" smtClean="0"/>
          </a:p>
          <a:p>
            <a:pPr marL="0" indent="0">
              <a:buNone/>
            </a:pPr>
            <a:r>
              <a:rPr lang="cs-CZ" sz="1400" b="1" dirty="0"/>
              <a:t> </a:t>
            </a:r>
            <a:r>
              <a:rPr lang="cs-CZ" sz="1400" b="1" dirty="0" smtClean="0"/>
              <a:t>       - </a:t>
            </a:r>
            <a:r>
              <a:rPr lang="en-GB" sz="1400" b="1" dirty="0" err="1" smtClean="0"/>
              <a:t>Azobacter</a:t>
            </a:r>
            <a:r>
              <a:rPr lang="cs-CZ" sz="1400" dirty="0" smtClean="0"/>
              <a:t>, </a:t>
            </a:r>
            <a:r>
              <a:rPr lang="cs-CZ" sz="1400" b="1" dirty="0" err="1" smtClean="0"/>
              <a:t>Rhizobium</a:t>
            </a:r>
            <a:endParaRPr lang="cs-CZ" sz="1400" b="1" dirty="0"/>
          </a:p>
          <a:p>
            <a:r>
              <a:rPr lang="cs-CZ" sz="1400" dirty="0" err="1"/>
              <a:t>i</a:t>
            </a:r>
            <a:r>
              <a:rPr lang="en-GB" sz="1400" dirty="0" err="1" smtClean="0"/>
              <a:t>zoloval</a:t>
            </a:r>
            <a:r>
              <a:rPr lang="en-GB" sz="1400" dirty="0" smtClean="0"/>
              <a:t> </a:t>
            </a:r>
            <a:r>
              <a:rPr lang="en-GB" sz="1400" dirty="0" err="1" smtClean="0"/>
              <a:t>bakterie</a:t>
            </a:r>
            <a:r>
              <a:rPr lang="en-GB" sz="1400" dirty="0" smtClean="0"/>
              <a:t> </a:t>
            </a:r>
            <a:r>
              <a:rPr lang="en-GB" sz="1400" dirty="0" err="1" smtClean="0"/>
              <a:t>redukce</a:t>
            </a:r>
            <a:r>
              <a:rPr lang="en-GB" sz="1400" dirty="0" smtClean="0"/>
              <a:t> </a:t>
            </a:r>
            <a:r>
              <a:rPr lang="en-GB" sz="1400" dirty="0" err="1" smtClean="0"/>
              <a:t>sulfátů</a:t>
            </a:r>
            <a:r>
              <a:rPr lang="cs-CZ" sz="1400" dirty="0" smtClean="0"/>
              <a:t> </a:t>
            </a:r>
            <a:r>
              <a:rPr lang="cs-CZ" sz="1400" dirty="0" err="1" smtClean="0"/>
              <a:t>Desulfovibrio</a:t>
            </a:r>
            <a:endParaRPr lang="cs-CZ" sz="1400" dirty="0" smtClean="0"/>
          </a:p>
          <a:p>
            <a:r>
              <a:rPr lang="cs-CZ" sz="1400" dirty="0" smtClean="0"/>
              <a:t> </a:t>
            </a:r>
            <a:r>
              <a:rPr lang="cs-CZ" sz="1400" dirty="0" err="1" smtClean="0"/>
              <a:t>Lactobacillus</a:t>
            </a:r>
            <a:endParaRPr lang="en-GB" sz="1400" dirty="0" smtClean="0"/>
          </a:p>
          <a:p>
            <a:r>
              <a:rPr lang="en-GB" sz="1400" dirty="0" smtClean="0"/>
              <a:t>1898 </a:t>
            </a:r>
            <a:r>
              <a:rPr lang="cs-CZ" sz="1400" dirty="0" smtClean="0"/>
              <a:t>- </a:t>
            </a:r>
            <a:r>
              <a:rPr lang="en-GB" sz="1400" dirty="0" err="1" smtClean="0"/>
              <a:t>jako</a:t>
            </a:r>
            <a:r>
              <a:rPr lang="en-GB" sz="1400" dirty="0" smtClean="0"/>
              <a:t> </a:t>
            </a:r>
            <a:r>
              <a:rPr lang="en-GB" sz="1400" dirty="0" err="1" smtClean="0"/>
              <a:t>první</a:t>
            </a:r>
            <a:r>
              <a:rPr lang="en-GB" sz="1400" dirty="0" smtClean="0"/>
              <a:t> </a:t>
            </a:r>
            <a:r>
              <a:rPr lang="en-GB" sz="1400" dirty="0" err="1" smtClean="0"/>
              <a:t>používá</a:t>
            </a:r>
            <a:r>
              <a:rPr lang="en-GB" sz="1400" dirty="0" smtClean="0"/>
              <a:t> </a:t>
            </a:r>
            <a:r>
              <a:rPr lang="en-GB" sz="1400" b="1" dirty="0" err="1" smtClean="0"/>
              <a:t>termín</a:t>
            </a:r>
            <a:r>
              <a:rPr lang="en-GB" sz="1400" b="1" dirty="0" smtClean="0"/>
              <a:t> "virus" </a:t>
            </a:r>
            <a:r>
              <a:rPr lang="en-GB" sz="1400" dirty="0" err="1" smtClean="0"/>
              <a:t>při</a:t>
            </a:r>
            <a:r>
              <a:rPr lang="en-GB" sz="1400" dirty="0" smtClean="0"/>
              <a:t> </a:t>
            </a:r>
            <a:r>
              <a:rPr lang="en-GB" sz="1400" dirty="0" err="1" smtClean="0"/>
              <a:t>jeho</a:t>
            </a:r>
            <a:r>
              <a:rPr lang="en-GB" sz="1400" dirty="0" smtClean="0"/>
              <a:t> </a:t>
            </a:r>
            <a:r>
              <a:rPr lang="en-GB" sz="1400" dirty="0" err="1" smtClean="0"/>
              <a:t>experimentech</a:t>
            </a:r>
            <a:r>
              <a:rPr lang="en-GB" sz="1400" dirty="0" smtClean="0"/>
              <a:t> </a:t>
            </a:r>
            <a:endParaRPr lang="cs-CZ" sz="1400" dirty="0" smtClean="0"/>
          </a:p>
          <a:p>
            <a:pPr marL="0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   </a:t>
            </a:r>
            <a:r>
              <a:rPr lang="en-GB" sz="1400" dirty="0" smtClean="0"/>
              <a:t>s </a:t>
            </a:r>
            <a:r>
              <a:rPr lang="en-GB" sz="1400" dirty="0" err="1" smtClean="0"/>
              <a:t>tabákovou</a:t>
            </a:r>
            <a:r>
              <a:rPr lang="en-GB" sz="1400" dirty="0" smtClean="0"/>
              <a:t> </a:t>
            </a:r>
            <a:r>
              <a:rPr lang="en-GB" sz="1400" dirty="0" err="1" smtClean="0"/>
              <a:t>mozaikou</a:t>
            </a:r>
            <a:endParaRPr lang="en-GB" sz="1400" dirty="0" smtClean="0"/>
          </a:p>
          <a:p>
            <a:endParaRPr lang="cs-CZ" sz="1400" dirty="0" smtClean="0"/>
          </a:p>
          <a:p>
            <a:endParaRPr lang="en-GB" sz="1400" dirty="0" smtClean="0"/>
          </a:p>
          <a:p>
            <a:endParaRPr lang="en-GB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96752"/>
            <a:ext cx="985416" cy="8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02" y="2516738"/>
            <a:ext cx="3060193" cy="427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509121"/>
            <a:ext cx="5124103" cy="1967646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267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000" b="1" dirty="0" err="1" smtClean="0"/>
              <a:t>Badatelé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významní</a:t>
            </a:r>
            <a:r>
              <a:rPr lang="en-GB" sz="2000" b="1" dirty="0" smtClean="0"/>
              <a:t> pro </a:t>
            </a:r>
            <a:r>
              <a:rPr lang="en-GB" sz="2000" b="1" dirty="0" err="1" smtClean="0"/>
              <a:t>další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pochopení</a:t>
            </a:r>
            <a:r>
              <a:rPr lang="en-GB" sz="2000" b="1" dirty="0" smtClean="0"/>
              <a:t> role </a:t>
            </a:r>
            <a:r>
              <a:rPr lang="en-GB" sz="2000" b="1" dirty="0" err="1" smtClean="0"/>
              <a:t>mikrobů</a:t>
            </a:r>
            <a:r>
              <a:rPr lang="en-GB" sz="2000" b="1" dirty="0" smtClean="0"/>
              <a:t> v </a:t>
            </a:r>
            <a:r>
              <a:rPr lang="en-GB" sz="2000" b="1" dirty="0" err="1" smtClean="0"/>
              <a:t>cyklických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procesech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endParaRPr lang="en-GB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087" y="579274"/>
            <a:ext cx="8964488" cy="64533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Roger </a:t>
            </a:r>
            <a:r>
              <a:rPr lang="en-GB" sz="5600" b="1" dirty="0" err="1" smtClean="0"/>
              <a:t>Stanier</a:t>
            </a:r>
            <a:r>
              <a:rPr lang="en-GB" sz="5600" b="1" dirty="0" smtClean="0"/>
              <a:t> </a:t>
            </a:r>
            <a:endParaRPr lang="cs-CZ" sz="5600" b="1" dirty="0" smtClean="0"/>
          </a:p>
          <a:p>
            <a:r>
              <a:rPr lang="en-GB" sz="5600" u="sng" dirty="0" err="1" smtClean="0"/>
              <a:t>katabolickými</a:t>
            </a:r>
            <a:r>
              <a:rPr lang="en-GB" sz="5600" u="sng" dirty="0" smtClean="0"/>
              <a:t> </a:t>
            </a:r>
            <a:r>
              <a:rPr lang="en-GB" sz="5600" u="sng" dirty="0" err="1" smtClean="0"/>
              <a:t>procesy</a:t>
            </a:r>
            <a:r>
              <a:rPr lang="en-GB" sz="5600" dirty="0" smtClean="0"/>
              <a:t>, </a:t>
            </a:r>
            <a:r>
              <a:rPr lang="en-GB" sz="5600" dirty="0" err="1" smtClean="0"/>
              <a:t>sinicemi</a:t>
            </a:r>
            <a:r>
              <a:rPr lang="en-GB" sz="5600" dirty="0" smtClean="0"/>
              <a:t> a </a:t>
            </a:r>
            <a:r>
              <a:rPr lang="en-GB" sz="5600" dirty="0" err="1" smtClean="0"/>
              <a:t>ostatními</a:t>
            </a:r>
            <a:r>
              <a:rPr lang="en-GB" sz="5600" dirty="0" smtClean="0"/>
              <a:t> </a:t>
            </a:r>
            <a:r>
              <a:rPr lang="en-GB" sz="5600" dirty="0" err="1" smtClean="0"/>
              <a:t>fotosyntetizujícími</a:t>
            </a:r>
            <a:r>
              <a:rPr lang="en-GB" sz="5600" dirty="0" smtClean="0"/>
              <a:t> </a:t>
            </a:r>
            <a:r>
              <a:rPr lang="en-GB" sz="5600" dirty="0" err="1" smtClean="0"/>
              <a:t>bakteriemi</a:t>
            </a:r>
            <a:endParaRPr lang="cs-CZ" sz="5600" dirty="0" smtClean="0"/>
          </a:p>
          <a:p>
            <a:r>
              <a:rPr lang="en-GB" sz="5600" dirty="0" err="1" smtClean="0"/>
              <a:t>vysvětlil</a:t>
            </a:r>
            <a:r>
              <a:rPr lang="en-GB" sz="5600" dirty="0" smtClean="0"/>
              <a:t> </a:t>
            </a:r>
            <a:r>
              <a:rPr lang="en-GB" sz="5600" dirty="0" err="1" smtClean="0"/>
              <a:t>způsob</a:t>
            </a:r>
            <a:r>
              <a:rPr lang="en-GB" sz="5600" dirty="0" smtClean="0"/>
              <a:t> </a:t>
            </a:r>
            <a:r>
              <a:rPr lang="en-GB" sz="5600" u="sng" dirty="0" err="1" smtClean="0"/>
              <a:t>účinku</a:t>
            </a:r>
            <a:r>
              <a:rPr lang="en-GB" sz="5600" u="sng" dirty="0" smtClean="0"/>
              <a:t> </a:t>
            </a:r>
            <a:r>
              <a:rPr lang="en-GB" sz="5600" u="sng" dirty="0" err="1" smtClean="0"/>
              <a:t>streptomycinu</a:t>
            </a:r>
            <a:r>
              <a:rPr lang="en-GB" sz="5600" u="sng" dirty="0" smtClean="0"/>
              <a:t> </a:t>
            </a:r>
            <a:r>
              <a:rPr lang="en-GB" sz="5600" dirty="0" smtClean="0"/>
              <a:t>a </a:t>
            </a:r>
            <a:r>
              <a:rPr lang="en-GB" sz="5600" dirty="0" err="1" smtClean="0"/>
              <a:t>odhalil</a:t>
            </a:r>
            <a:r>
              <a:rPr lang="en-GB" sz="5600" dirty="0" smtClean="0"/>
              <a:t> </a:t>
            </a:r>
            <a:r>
              <a:rPr lang="en-GB" sz="5600" dirty="0" err="1" smtClean="0"/>
              <a:t>detaily</a:t>
            </a:r>
            <a:r>
              <a:rPr lang="en-GB" sz="5600" dirty="0" smtClean="0"/>
              <a:t> </a:t>
            </a:r>
            <a:r>
              <a:rPr lang="en-GB" sz="5600" dirty="0" err="1" smtClean="0"/>
              <a:t>buněčné</a:t>
            </a:r>
            <a:r>
              <a:rPr lang="en-GB" sz="5600" dirty="0" smtClean="0"/>
              <a:t> </a:t>
            </a:r>
            <a:r>
              <a:rPr lang="en-GB" sz="5600" dirty="0" err="1" smtClean="0"/>
              <a:t>diferenciace</a:t>
            </a:r>
            <a:r>
              <a:rPr lang="en-GB" sz="5600" dirty="0" smtClean="0"/>
              <a:t> </a:t>
            </a:r>
            <a:r>
              <a:rPr lang="en-GB" sz="5600" dirty="0" err="1" smtClean="0"/>
              <a:t>zvláštních</a:t>
            </a:r>
            <a:r>
              <a:rPr lang="en-GB" sz="5600" dirty="0" smtClean="0"/>
              <a:t> </a:t>
            </a:r>
            <a:r>
              <a:rPr lang="en-GB" sz="5600" dirty="0" err="1" smtClean="0"/>
              <a:t>bakteri</a:t>
            </a:r>
            <a:r>
              <a:rPr lang="cs-CZ" sz="5600" dirty="0" smtClean="0"/>
              <a:t>í</a:t>
            </a:r>
          </a:p>
          <a:p>
            <a:pPr marL="0" indent="0">
              <a:buNone/>
            </a:pPr>
            <a:r>
              <a:rPr lang="cs-CZ" sz="5600" i="1" dirty="0" smtClean="0"/>
              <a:t>         </a:t>
            </a:r>
            <a:r>
              <a:rPr lang="en-GB" sz="5600" i="1" dirty="0" err="1" smtClean="0"/>
              <a:t>Caulobacter</a:t>
            </a:r>
            <a:r>
              <a:rPr lang="en-GB" sz="5600" dirty="0" smtClean="0"/>
              <a:t>, </a:t>
            </a:r>
            <a:r>
              <a:rPr lang="en-GB" sz="5600" dirty="0" err="1" smtClean="0"/>
              <a:t>zkoumal</a:t>
            </a:r>
            <a:r>
              <a:rPr lang="en-GB" sz="5600" dirty="0" smtClean="0"/>
              <a:t> </a:t>
            </a:r>
            <a:r>
              <a:rPr lang="en-GB" sz="5600" dirty="0" err="1" smtClean="0"/>
              <a:t>pseudomonády</a:t>
            </a:r>
            <a:endParaRPr lang="cs-CZ" sz="5600" dirty="0" smtClean="0"/>
          </a:p>
          <a:p>
            <a:r>
              <a:rPr lang="en-GB" sz="5600" dirty="0" err="1" smtClean="0"/>
              <a:t>také</a:t>
            </a:r>
            <a:r>
              <a:rPr lang="en-GB" sz="5600" dirty="0" smtClean="0"/>
              <a:t> </a:t>
            </a:r>
            <a:r>
              <a:rPr lang="en-GB" sz="5600" dirty="0" err="1" smtClean="0"/>
              <a:t>obhajoval</a:t>
            </a:r>
            <a:r>
              <a:rPr lang="en-GB" sz="5600" dirty="0" smtClean="0"/>
              <a:t> </a:t>
            </a:r>
            <a:r>
              <a:rPr lang="en-GB" sz="5600" dirty="0" err="1" smtClean="0"/>
              <a:t>dělení</a:t>
            </a:r>
            <a:r>
              <a:rPr lang="en-GB" sz="5600" dirty="0" smtClean="0"/>
              <a:t> </a:t>
            </a:r>
            <a:r>
              <a:rPr lang="en-GB" sz="5600" dirty="0" err="1" smtClean="0"/>
              <a:t>života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dirty="0" err="1" smtClean="0"/>
              <a:t>eukaryota</a:t>
            </a:r>
            <a:r>
              <a:rPr lang="en-GB" sz="5600" dirty="0" smtClean="0"/>
              <a:t> a </a:t>
            </a:r>
            <a:r>
              <a:rPr lang="en-GB" sz="5600" dirty="0" err="1" smtClean="0"/>
              <a:t>prokaryota</a:t>
            </a:r>
            <a:endParaRPr lang="en-GB" sz="5600" dirty="0" smtClean="0"/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Albert </a:t>
            </a:r>
            <a:r>
              <a:rPr lang="en-GB" sz="5600" b="1" dirty="0" err="1" smtClean="0"/>
              <a:t>Kluyver</a:t>
            </a:r>
            <a:endParaRPr lang="en-GB" sz="5600" b="1" dirty="0" smtClean="0"/>
          </a:p>
          <a:p>
            <a:r>
              <a:rPr lang="en-GB" sz="5600" u="sng" dirty="0" err="1" smtClean="0"/>
              <a:t>mikrobiální</a:t>
            </a:r>
            <a:r>
              <a:rPr lang="en-GB" sz="5600" u="sng" dirty="0" smtClean="0"/>
              <a:t> </a:t>
            </a:r>
            <a:r>
              <a:rPr lang="en-GB" sz="5600" u="sng" dirty="0" err="1" smtClean="0"/>
              <a:t>fyziologie</a:t>
            </a:r>
            <a:r>
              <a:rPr lang="cs-CZ" sz="5600" dirty="0" smtClean="0"/>
              <a:t>, </a:t>
            </a:r>
            <a:r>
              <a:rPr lang="en-GB" sz="5600" dirty="0" err="1" smtClean="0"/>
              <a:t>různé</a:t>
            </a:r>
            <a:r>
              <a:rPr lang="en-GB" sz="5600" dirty="0" smtClean="0"/>
              <a:t> </a:t>
            </a:r>
            <a:r>
              <a:rPr lang="en-GB" sz="5600" dirty="0" err="1" smtClean="0"/>
              <a:t>oxidativní</a:t>
            </a:r>
            <a:r>
              <a:rPr lang="en-GB" sz="5600" dirty="0" smtClean="0"/>
              <a:t>, </a:t>
            </a:r>
            <a:r>
              <a:rPr lang="en-GB" sz="5600" dirty="0" err="1" smtClean="0"/>
              <a:t>fermentativní</a:t>
            </a:r>
            <a:r>
              <a:rPr lang="en-GB" sz="5600" dirty="0" smtClean="0"/>
              <a:t> a </a:t>
            </a:r>
            <a:r>
              <a:rPr lang="en-GB" sz="5600" dirty="0" err="1" smtClean="0"/>
              <a:t>chemoautotrofní</a:t>
            </a:r>
            <a:r>
              <a:rPr lang="en-GB" sz="5600" dirty="0" smtClean="0"/>
              <a:t> </a:t>
            </a:r>
            <a:r>
              <a:rPr lang="en-GB" sz="5600" dirty="0" err="1" smtClean="0"/>
              <a:t>mikroorganismy</a:t>
            </a:r>
            <a:endParaRPr lang="en-GB" sz="5600" dirty="0" smtClean="0"/>
          </a:p>
          <a:p>
            <a:r>
              <a:rPr lang="en-GB" sz="5600" dirty="0" err="1" smtClean="0"/>
              <a:t>srovnávací</a:t>
            </a:r>
            <a:r>
              <a:rPr lang="en-GB" sz="5600" dirty="0" smtClean="0"/>
              <a:t> </a:t>
            </a:r>
            <a:r>
              <a:rPr lang="en-GB" sz="5600" dirty="0" err="1" smtClean="0"/>
              <a:t>přístup</a:t>
            </a:r>
            <a:r>
              <a:rPr lang="en-GB" sz="5600" dirty="0" smtClean="0"/>
              <a:t> – </a:t>
            </a:r>
            <a:r>
              <a:rPr lang="en-GB" sz="5600" dirty="0" err="1" smtClean="0"/>
              <a:t>sjednocující</a:t>
            </a:r>
            <a:r>
              <a:rPr lang="en-GB" sz="5600" dirty="0" smtClean="0"/>
              <a:t> </a:t>
            </a:r>
            <a:r>
              <a:rPr lang="en-GB" sz="5600" dirty="0" err="1" smtClean="0"/>
              <a:t>rysy</a:t>
            </a:r>
            <a:r>
              <a:rPr lang="en-GB" sz="5600" dirty="0" smtClean="0"/>
              <a:t> v </a:t>
            </a:r>
            <a:r>
              <a:rPr lang="en-GB" sz="5600" dirty="0" err="1" smtClean="0"/>
              <a:t>různorodém</a:t>
            </a:r>
            <a:r>
              <a:rPr lang="en-GB" sz="5600" dirty="0" smtClean="0"/>
              <a:t> </a:t>
            </a:r>
            <a:r>
              <a:rPr lang="en-GB" sz="5600" dirty="0" err="1" smtClean="0"/>
              <a:t>mikrobiálním</a:t>
            </a:r>
            <a:r>
              <a:rPr lang="en-GB" sz="5600" dirty="0" smtClean="0"/>
              <a:t> </a:t>
            </a:r>
            <a:r>
              <a:rPr lang="en-GB" sz="5600" dirty="0" err="1" smtClean="0"/>
              <a:t>světě</a:t>
            </a:r>
            <a:endParaRPr lang="en-GB" sz="5600" dirty="0" smtClean="0"/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Cornelius </a:t>
            </a:r>
            <a:r>
              <a:rPr lang="en-GB" sz="5600" b="1" dirty="0" err="1" smtClean="0"/>
              <a:t>Bernardus</a:t>
            </a:r>
            <a:r>
              <a:rPr lang="en-GB" sz="5600" b="1" dirty="0" smtClean="0"/>
              <a:t> van </a:t>
            </a:r>
            <a:r>
              <a:rPr lang="en-GB" sz="5600" b="1" dirty="0" err="1" smtClean="0"/>
              <a:t>Niel</a:t>
            </a:r>
            <a:r>
              <a:rPr lang="en-GB" sz="5600" b="1" dirty="0" smtClean="0"/>
              <a:t> </a:t>
            </a:r>
            <a:endParaRPr lang="cs-CZ" sz="5600" b="1" dirty="0" smtClean="0"/>
          </a:p>
          <a:p>
            <a:r>
              <a:rPr lang="en-GB" sz="5600" dirty="0" err="1" smtClean="0"/>
              <a:t>směřoval</a:t>
            </a:r>
            <a:r>
              <a:rPr lang="en-GB" sz="5600" dirty="0" smtClean="0"/>
              <a:t> </a:t>
            </a:r>
            <a:r>
              <a:rPr lang="en-GB" sz="5600" dirty="0" err="1"/>
              <a:t>významné</a:t>
            </a:r>
            <a:r>
              <a:rPr lang="en-GB" sz="5600" dirty="0"/>
              <a:t> </a:t>
            </a:r>
            <a:r>
              <a:rPr lang="en-GB" sz="5600" dirty="0" err="1"/>
              <a:t>vědce</a:t>
            </a:r>
            <a:r>
              <a:rPr lang="en-GB" sz="5600" dirty="0"/>
              <a:t> k </a:t>
            </a:r>
            <a:r>
              <a:rPr lang="en-GB" sz="5600" dirty="0" err="1"/>
              <a:t>vysvětlení</a:t>
            </a:r>
            <a:r>
              <a:rPr lang="en-GB" sz="5600" dirty="0"/>
              <a:t> </a:t>
            </a:r>
            <a:r>
              <a:rPr lang="en-GB" sz="5600" dirty="0" err="1"/>
              <a:t>chemie</a:t>
            </a:r>
            <a:r>
              <a:rPr lang="en-GB" sz="5600" dirty="0"/>
              <a:t> </a:t>
            </a:r>
            <a:r>
              <a:rPr lang="en-GB" sz="5600" u="sng" dirty="0" err="1" smtClean="0"/>
              <a:t>fotosyntézy</a:t>
            </a:r>
            <a:endParaRPr lang="en-GB" sz="5600" u="sng" dirty="0" smtClean="0"/>
          </a:p>
          <a:p>
            <a:r>
              <a:rPr lang="en-GB" sz="5600" dirty="0" err="1" smtClean="0"/>
              <a:t>zvláště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významné</a:t>
            </a:r>
            <a:r>
              <a:rPr lang="en-GB" sz="5600" dirty="0" smtClean="0"/>
              <a:t> </a:t>
            </a:r>
            <a:r>
              <a:rPr lang="en-GB" sz="5600" dirty="0" err="1" smtClean="0"/>
              <a:t>práce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u="sng" dirty="0" err="1" smtClean="0"/>
              <a:t>fototrofii</a:t>
            </a:r>
            <a:endParaRPr lang="en-GB" sz="5600" u="sng" dirty="0" smtClean="0"/>
          </a:p>
          <a:p>
            <a:r>
              <a:rPr lang="en-GB" sz="5600" dirty="0" err="1" smtClean="0"/>
              <a:t>upozornil</a:t>
            </a:r>
            <a:r>
              <a:rPr lang="en-GB" sz="5600" dirty="0" smtClean="0"/>
              <a:t> </a:t>
            </a:r>
            <a:r>
              <a:rPr lang="en-GB" sz="5600" dirty="0" err="1" smtClean="0"/>
              <a:t>na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významnou</a:t>
            </a:r>
            <a:r>
              <a:rPr lang="en-GB" sz="5600" dirty="0" smtClean="0"/>
              <a:t> </a:t>
            </a:r>
            <a:r>
              <a:rPr lang="en-GB" sz="5600" dirty="0" err="1" smtClean="0"/>
              <a:t>podobnost</a:t>
            </a:r>
            <a:r>
              <a:rPr lang="en-GB" sz="5600" dirty="0" smtClean="0"/>
              <a:t> H2S a H2O </a:t>
            </a:r>
            <a:r>
              <a:rPr lang="en-GB" sz="5600" dirty="0" err="1" smtClean="0"/>
              <a:t>ve</a:t>
            </a:r>
            <a:r>
              <a:rPr lang="en-GB" sz="5600" dirty="0" smtClean="0"/>
              <a:t> </a:t>
            </a:r>
            <a:r>
              <a:rPr lang="en-GB" sz="5600" dirty="0" err="1" smtClean="0"/>
              <a:t>fotoprocesech</a:t>
            </a:r>
            <a:r>
              <a:rPr lang="en-GB" sz="5600" dirty="0" smtClean="0"/>
              <a:t> </a:t>
            </a:r>
            <a:r>
              <a:rPr lang="en-GB" sz="5600" dirty="0" err="1" smtClean="0"/>
              <a:t>fototrofních</a:t>
            </a:r>
            <a:endParaRPr lang="en-GB" sz="5600" dirty="0" smtClean="0"/>
          </a:p>
          <a:p>
            <a:pPr marL="0" indent="0">
              <a:buNone/>
            </a:pPr>
            <a:r>
              <a:rPr lang="cs-CZ" sz="5600" dirty="0" smtClean="0"/>
              <a:t>        </a:t>
            </a:r>
            <a:r>
              <a:rPr lang="en-GB" sz="5600" dirty="0" err="1" smtClean="0"/>
              <a:t>sirných</a:t>
            </a:r>
            <a:r>
              <a:rPr lang="en-GB" sz="5600" dirty="0" smtClean="0"/>
              <a:t> </a:t>
            </a:r>
            <a:r>
              <a:rPr lang="en-GB" sz="5600" dirty="0" err="1" smtClean="0"/>
              <a:t>bakterií</a:t>
            </a:r>
            <a:r>
              <a:rPr lang="en-GB" sz="5600" dirty="0" smtClean="0"/>
              <a:t> a </a:t>
            </a:r>
            <a:r>
              <a:rPr lang="en-GB" sz="5600" dirty="0" err="1" smtClean="0"/>
              <a:t>fotosyntetizujících</a:t>
            </a:r>
            <a:r>
              <a:rPr lang="en-GB" sz="5600" dirty="0" smtClean="0"/>
              <a:t> </a:t>
            </a:r>
            <a:r>
              <a:rPr lang="en-GB" sz="5600" dirty="0" err="1" smtClean="0"/>
              <a:t>rostlin</a:t>
            </a:r>
            <a:endParaRPr lang="en-GB" sz="5600" dirty="0" smtClean="0"/>
          </a:p>
          <a:p>
            <a:r>
              <a:rPr lang="en-GB" sz="5600" dirty="0" err="1" smtClean="0"/>
              <a:t>založil</a:t>
            </a:r>
            <a:r>
              <a:rPr lang="en-GB" sz="5600" dirty="0" smtClean="0"/>
              <a:t> </a:t>
            </a:r>
            <a:r>
              <a:rPr lang="en-GB" sz="5600" dirty="0" err="1" smtClean="0"/>
              <a:t>tradici</a:t>
            </a:r>
            <a:r>
              <a:rPr lang="en-GB" sz="5600" dirty="0" smtClean="0"/>
              <a:t> </a:t>
            </a:r>
            <a:r>
              <a:rPr lang="en-GB" sz="5600" dirty="0" err="1" smtClean="0"/>
              <a:t>letních</a:t>
            </a:r>
            <a:r>
              <a:rPr lang="en-GB" sz="5600" dirty="0" smtClean="0"/>
              <a:t> </a:t>
            </a:r>
            <a:r>
              <a:rPr lang="en-GB" sz="5600" dirty="0" err="1" smtClean="0"/>
              <a:t>kurzů</a:t>
            </a:r>
            <a:r>
              <a:rPr lang="en-GB" sz="5600" dirty="0" smtClean="0"/>
              <a:t> </a:t>
            </a:r>
            <a:r>
              <a:rPr lang="en-GB" sz="5600" dirty="0" err="1" smtClean="0"/>
              <a:t>mikrobiální</a:t>
            </a:r>
            <a:r>
              <a:rPr lang="en-GB" sz="5600" dirty="0" smtClean="0"/>
              <a:t> </a:t>
            </a:r>
            <a:r>
              <a:rPr lang="en-GB" sz="5600" dirty="0" err="1" smtClean="0"/>
              <a:t>ekologie</a:t>
            </a:r>
            <a:r>
              <a:rPr lang="en-GB" sz="5600" dirty="0" smtClean="0"/>
              <a:t> </a:t>
            </a:r>
          </a:p>
          <a:p>
            <a:endParaRPr lang="en-GB" sz="5600" dirty="0" smtClean="0"/>
          </a:p>
          <a:p>
            <a:pPr marL="0" indent="0">
              <a:buNone/>
            </a:pPr>
            <a:r>
              <a:rPr lang="en-GB" sz="5600" b="1" dirty="0" smtClean="0"/>
              <a:t>Alexander Fleming</a:t>
            </a:r>
          </a:p>
          <a:p>
            <a:r>
              <a:rPr lang="en-GB" sz="5600" dirty="0" smtClean="0"/>
              <a:t>1929– </a:t>
            </a:r>
            <a:r>
              <a:rPr lang="en-GB" sz="5600" u="sng" dirty="0" err="1" smtClean="0"/>
              <a:t>Penicillium</a:t>
            </a:r>
            <a:r>
              <a:rPr lang="en-GB" sz="5600" u="sng" dirty="0" smtClean="0"/>
              <a:t> x Staphylococcus </a:t>
            </a:r>
            <a:r>
              <a:rPr lang="en-GB" sz="5600" dirty="0" smtClean="0"/>
              <a:t>– </a:t>
            </a:r>
            <a:r>
              <a:rPr lang="en-GB" sz="5600" dirty="0" err="1" smtClean="0"/>
              <a:t>ekologie</a:t>
            </a:r>
            <a:endParaRPr lang="en-GB" sz="5600" dirty="0" smtClean="0"/>
          </a:p>
          <a:p>
            <a:r>
              <a:rPr lang="en-GB" sz="5600" dirty="0" err="1" smtClean="0"/>
              <a:t>dodnes</a:t>
            </a:r>
            <a:r>
              <a:rPr lang="en-GB" sz="5600" dirty="0" smtClean="0"/>
              <a:t> </a:t>
            </a:r>
            <a:r>
              <a:rPr lang="en-GB" sz="5600" dirty="0" err="1" smtClean="0"/>
              <a:t>velký</a:t>
            </a:r>
            <a:r>
              <a:rPr lang="en-GB" sz="5600" dirty="0" smtClean="0"/>
              <a:t> </a:t>
            </a:r>
            <a:r>
              <a:rPr lang="en-GB" sz="5600" dirty="0" err="1" smtClean="0"/>
              <a:t>význam</a:t>
            </a:r>
            <a:r>
              <a:rPr lang="en-GB" sz="5600" dirty="0" smtClean="0"/>
              <a:t> </a:t>
            </a:r>
            <a:r>
              <a:rPr lang="en-GB" sz="5600" dirty="0" err="1" smtClean="0"/>
              <a:t>pozorování</a:t>
            </a:r>
            <a:r>
              <a:rPr lang="en-GB" sz="5600" dirty="0" smtClean="0"/>
              <a:t> </a:t>
            </a:r>
            <a:r>
              <a:rPr lang="en-GB" sz="5600" dirty="0" err="1" smtClean="0"/>
              <a:t>interakcí</a:t>
            </a:r>
            <a:r>
              <a:rPr lang="en-GB" sz="5600" dirty="0" smtClean="0"/>
              <a:t> 2 </a:t>
            </a:r>
            <a:r>
              <a:rPr lang="en-GB" sz="5600" dirty="0" err="1" smtClean="0"/>
              <a:t>organismů</a:t>
            </a:r>
            <a:endParaRPr lang="en-GB" sz="5600" dirty="0" smtClean="0"/>
          </a:p>
          <a:p>
            <a:r>
              <a:rPr lang="en-GB" sz="5600" dirty="0" err="1" smtClean="0"/>
              <a:t>důležité</a:t>
            </a:r>
            <a:r>
              <a:rPr lang="en-GB" sz="5600" dirty="0" smtClean="0"/>
              <a:t> </a:t>
            </a:r>
            <a:r>
              <a:rPr lang="en-GB" sz="5600" dirty="0" err="1" smtClean="0"/>
              <a:t>i</a:t>
            </a:r>
            <a:r>
              <a:rPr lang="en-GB" sz="5600" dirty="0" smtClean="0"/>
              <a:t> pro </a:t>
            </a:r>
            <a:r>
              <a:rPr lang="en-GB" sz="5600" dirty="0" err="1" smtClean="0"/>
              <a:t>ekologii</a:t>
            </a:r>
            <a:endParaRPr lang="cs-CZ" sz="5600" dirty="0" smtClean="0"/>
          </a:p>
          <a:p>
            <a:pPr marL="0" indent="0">
              <a:buNone/>
            </a:pPr>
            <a:r>
              <a:rPr lang="cs-CZ" sz="5600" dirty="0" smtClean="0"/>
              <a:t>                                                                                                                                                                        </a:t>
            </a:r>
          </a:p>
          <a:p>
            <a:endParaRPr lang="cs-CZ" sz="5600" dirty="0"/>
          </a:p>
          <a:p>
            <a:endParaRPr lang="cs-CZ" sz="6400" dirty="0" smtClean="0"/>
          </a:p>
          <a:p>
            <a:pPr marL="0" indent="0">
              <a:buNone/>
            </a:pPr>
            <a:r>
              <a:rPr lang="cs-CZ" sz="6400" dirty="0" smtClean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700" y="900086"/>
            <a:ext cx="1578544" cy="22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47" y="3805942"/>
            <a:ext cx="151765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963930" y="3241144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?</a:t>
            </a:r>
            <a:endParaRPr lang="en-GB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58" y="5106339"/>
            <a:ext cx="282033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5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>
            <a:noAutofit/>
          </a:bodyPr>
          <a:lstStyle/>
          <a:p>
            <a:r>
              <a:rPr lang="cs-CZ" sz="2800" dirty="0"/>
              <a:t>V</a:t>
            </a:r>
            <a:r>
              <a:rPr lang="cs-CZ" sz="2800" dirty="0" smtClean="0"/>
              <a:t>zestup ekologie ve 20. století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517632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1500" dirty="0" smtClean="0"/>
              <a:t>60. </a:t>
            </a:r>
            <a:r>
              <a:rPr lang="en-GB" sz="1500" dirty="0" err="1" smtClean="0"/>
              <a:t>léta</a:t>
            </a:r>
            <a:r>
              <a:rPr lang="en-GB" sz="1500" dirty="0" smtClean="0"/>
              <a:t> 20. </a:t>
            </a:r>
            <a:r>
              <a:rPr lang="en-GB" sz="1500" dirty="0" err="1" smtClean="0"/>
              <a:t>století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důsledek</a:t>
            </a:r>
            <a:r>
              <a:rPr lang="en-GB" sz="1500" dirty="0" smtClean="0"/>
              <a:t> 2. </a:t>
            </a:r>
            <a:r>
              <a:rPr lang="en-GB" sz="1500" dirty="0" err="1" smtClean="0"/>
              <a:t>světové</a:t>
            </a:r>
            <a:r>
              <a:rPr lang="en-GB" sz="1500" dirty="0" smtClean="0"/>
              <a:t> </a:t>
            </a:r>
            <a:r>
              <a:rPr lang="en-GB" sz="1500" dirty="0" err="1" smtClean="0"/>
              <a:t>války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obrovsky</a:t>
            </a:r>
            <a:r>
              <a:rPr lang="en-GB" sz="1500" dirty="0" smtClean="0"/>
              <a:t> </a:t>
            </a:r>
            <a:r>
              <a:rPr lang="en-GB" sz="1500" dirty="0" err="1" smtClean="0"/>
              <a:t>technologick</a:t>
            </a:r>
            <a:r>
              <a:rPr lang="cs-CZ" sz="1500" dirty="0" smtClean="0"/>
              <a:t>ý</a:t>
            </a:r>
            <a:r>
              <a:rPr lang="en-GB" sz="1500" dirty="0" smtClean="0"/>
              <a:t> a </a:t>
            </a:r>
            <a:r>
              <a:rPr lang="en-GB" sz="1500" dirty="0" err="1" smtClean="0"/>
              <a:t>ekonomick</a:t>
            </a:r>
            <a:r>
              <a:rPr lang="cs-CZ" sz="1500" dirty="0" smtClean="0"/>
              <a:t>ý</a:t>
            </a:r>
            <a:r>
              <a:rPr lang="en-GB" sz="1500" dirty="0" smtClean="0"/>
              <a:t> </a:t>
            </a:r>
            <a:r>
              <a:rPr lang="en-GB" sz="1500" dirty="0" err="1" smtClean="0"/>
              <a:t>rozvoj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cs-CZ" sz="1500" dirty="0"/>
              <a:t>a</a:t>
            </a:r>
            <a:r>
              <a:rPr lang="en-GB" sz="1500" dirty="0" err="1" smtClean="0"/>
              <a:t>larm</a:t>
            </a:r>
            <a:r>
              <a:rPr lang="en-GB" sz="1500" dirty="0" smtClean="0"/>
              <a:t> - </a:t>
            </a:r>
            <a:r>
              <a:rPr lang="en-GB" sz="1500" dirty="0" err="1" smtClean="0"/>
              <a:t>populační</a:t>
            </a:r>
            <a:r>
              <a:rPr lang="en-GB" sz="1500" dirty="0" smtClean="0"/>
              <a:t> </a:t>
            </a:r>
            <a:r>
              <a:rPr lang="en-GB" sz="1500" dirty="0" err="1" smtClean="0"/>
              <a:t>exploze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zhoršován</a:t>
            </a:r>
            <a:r>
              <a:rPr lang="cs-CZ" sz="1500" dirty="0" smtClean="0"/>
              <a:t>í kvality </a:t>
            </a:r>
            <a:r>
              <a:rPr lang="en-GB" sz="1500" dirty="0" err="1" smtClean="0"/>
              <a:t>životního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vyčerpání</a:t>
            </a:r>
            <a:r>
              <a:rPr lang="en-GB" sz="1500" dirty="0" smtClean="0"/>
              <a:t> </a:t>
            </a:r>
            <a:r>
              <a:rPr lang="en-GB" sz="1500" dirty="0" err="1" smtClean="0"/>
              <a:t>neobnovitelných</a:t>
            </a:r>
            <a:r>
              <a:rPr lang="en-GB" sz="1500" dirty="0" smtClean="0"/>
              <a:t> </a:t>
            </a:r>
            <a:r>
              <a:rPr lang="en-GB" sz="1500" dirty="0" err="1" smtClean="0"/>
              <a:t>zdrojů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téměř</a:t>
            </a:r>
            <a:r>
              <a:rPr lang="en-GB" sz="1500" dirty="0" smtClean="0"/>
              <a:t> </a:t>
            </a:r>
            <a:r>
              <a:rPr lang="en-GB" sz="1500" dirty="0" err="1" smtClean="0"/>
              <a:t>neomezená</a:t>
            </a:r>
            <a:r>
              <a:rPr lang="en-GB" sz="1500" dirty="0" smtClean="0"/>
              <a:t> </a:t>
            </a:r>
            <a:r>
              <a:rPr lang="en-GB" sz="1500" dirty="0" err="1" smtClean="0"/>
              <a:t>možnost</a:t>
            </a:r>
            <a:r>
              <a:rPr lang="en-GB" sz="1500" dirty="0" smtClean="0"/>
              <a:t> </a:t>
            </a:r>
            <a:r>
              <a:rPr lang="en-GB" sz="1500" dirty="0" err="1" smtClean="0"/>
              <a:t>podmanit</a:t>
            </a:r>
            <a:r>
              <a:rPr lang="en-GB" sz="1500" dirty="0" smtClean="0"/>
              <a:t> </a:t>
            </a:r>
            <a:r>
              <a:rPr lang="en-GB" sz="1500" dirty="0" err="1" smtClean="0"/>
              <a:t>si</a:t>
            </a:r>
            <a:r>
              <a:rPr lang="en-GB" sz="1500" dirty="0" smtClean="0"/>
              <a:t> a </a:t>
            </a:r>
            <a:r>
              <a:rPr lang="en-GB" sz="1500" dirty="0" err="1" smtClean="0"/>
              <a:t>využít</a:t>
            </a:r>
            <a:r>
              <a:rPr lang="en-GB" sz="1500" dirty="0" smtClean="0"/>
              <a:t> </a:t>
            </a:r>
            <a:r>
              <a:rPr lang="en-GB" sz="1500" dirty="0" err="1" smtClean="0"/>
              <a:t>Zemi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en-GB" sz="1500" dirty="0" err="1" smtClean="0"/>
              <a:t>zároveň</a:t>
            </a:r>
            <a:r>
              <a:rPr lang="en-GB" sz="1500" dirty="0" smtClean="0"/>
              <a:t> </a:t>
            </a:r>
            <a:r>
              <a:rPr lang="en-GB" sz="1500" dirty="0" err="1" smtClean="0"/>
              <a:t>neschopnost</a:t>
            </a:r>
            <a:r>
              <a:rPr lang="en-GB" sz="1500" dirty="0" smtClean="0"/>
              <a:t> </a:t>
            </a:r>
            <a:r>
              <a:rPr lang="en-GB" sz="1500" dirty="0" err="1" smtClean="0"/>
              <a:t>regulovat</a:t>
            </a:r>
            <a:r>
              <a:rPr lang="en-GB" sz="1500" dirty="0" smtClean="0"/>
              <a:t> </a:t>
            </a:r>
            <a:r>
              <a:rPr lang="en-GB" sz="1500" dirty="0" err="1" smtClean="0"/>
              <a:t>populaci</a:t>
            </a:r>
            <a:endParaRPr lang="en-GB" sz="15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cs-CZ" sz="1500" dirty="0" smtClean="0"/>
              <a:t>        </a:t>
            </a:r>
            <a:r>
              <a:rPr lang="en-GB" sz="1500" dirty="0" smtClean="0"/>
              <a:t>a </a:t>
            </a:r>
            <a:r>
              <a:rPr lang="cs-CZ" sz="1500" dirty="0" smtClean="0"/>
              <a:t>rozumně </a:t>
            </a:r>
            <a:r>
              <a:rPr lang="en-GB" sz="1500" dirty="0" err="1" smtClean="0"/>
              <a:t>obhospodařovat</a:t>
            </a:r>
            <a:r>
              <a:rPr lang="en-GB" sz="1500" dirty="0" smtClean="0"/>
              <a:t> </a:t>
            </a:r>
            <a:r>
              <a:rPr lang="en-GB" sz="1500" dirty="0" err="1" smtClean="0"/>
              <a:t>omezené</a:t>
            </a:r>
            <a:r>
              <a:rPr lang="en-GB" sz="1500" dirty="0" smtClean="0"/>
              <a:t> </a:t>
            </a:r>
            <a:r>
              <a:rPr lang="en-GB" sz="1500" dirty="0" err="1" smtClean="0"/>
              <a:t>zdroje</a:t>
            </a:r>
            <a:r>
              <a:rPr lang="en-GB" sz="1500" dirty="0" smtClean="0"/>
              <a:t> </a:t>
            </a:r>
            <a:r>
              <a:rPr lang="en-GB" sz="1500" dirty="0" err="1" smtClean="0"/>
              <a:t>Země</a:t>
            </a:r>
            <a:endParaRPr lang="en-GB" sz="1500" dirty="0" smtClean="0"/>
          </a:p>
          <a:p>
            <a:pPr>
              <a:lnSpc>
                <a:spcPct val="150000"/>
              </a:lnSpc>
            </a:pPr>
            <a:r>
              <a:rPr lang="cs-CZ" sz="1500" dirty="0" err="1"/>
              <a:t>n</a:t>
            </a:r>
            <a:r>
              <a:rPr lang="en-GB" sz="1500" dirty="0" err="1" smtClean="0"/>
              <a:t>utná</a:t>
            </a:r>
            <a:r>
              <a:rPr lang="en-GB" sz="1500" dirty="0" smtClean="0"/>
              <a:t> </a:t>
            </a:r>
            <a:r>
              <a:rPr lang="en-GB" sz="1500" dirty="0" err="1" smtClean="0"/>
              <a:t>regulace</a:t>
            </a:r>
            <a:r>
              <a:rPr lang="en-GB" sz="1500" dirty="0" smtClean="0"/>
              <a:t> populace</a:t>
            </a:r>
            <a:endParaRPr lang="cs-CZ" sz="1500" dirty="0" smtClean="0"/>
          </a:p>
          <a:p>
            <a:pPr>
              <a:lnSpc>
                <a:spcPct val="150000"/>
              </a:lnSpc>
            </a:pPr>
            <a:r>
              <a:rPr lang="en-GB" sz="1500" dirty="0" smtClean="0"/>
              <a:t> </a:t>
            </a:r>
            <a:r>
              <a:rPr lang="en-GB" sz="1500" dirty="0" err="1" smtClean="0"/>
              <a:t>limity</a:t>
            </a:r>
            <a:r>
              <a:rPr lang="en-GB" sz="1500" dirty="0" smtClean="0"/>
              <a:t> pro </a:t>
            </a:r>
            <a:r>
              <a:rPr lang="en-GB" sz="1500" dirty="0" err="1" smtClean="0"/>
              <a:t>technologický</a:t>
            </a:r>
            <a:r>
              <a:rPr lang="en-GB" sz="1500" dirty="0" smtClean="0"/>
              <a:t> a </a:t>
            </a:r>
            <a:r>
              <a:rPr lang="en-GB" sz="1500" dirty="0" err="1" smtClean="0"/>
              <a:t>ekonomický</a:t>
            </a:r>
            <a:r>
              <a:rPr lang="en-GB" sz="1500" dirty="0" smtClean="0"/>
              <a:t> </a:t>
            </a:r>
            <a:r>
              <a:rPr lang="en-GB" sz="1500" dirty="0" err="1" smtClean="0"/>
              <a:t>růst</a:t>
            </a:r>
            <a:endParaRPr lang="cs-CZ" sz="1500" dirty="0"/>
          </a:p>
          <a:p>
            <a:pPr>
              <a:lnSpc>
                <a:spcPct val="150000"/>
              </a:lnSpc>
            </a:pPr>
            <a:r>
              <a:rPr lang="en-GB" sz="1500" dirty="0" smtClean="0"/>
              <a:t> </a:t>
            </a:r>
            <a:r>
              <a:rPr lang="en-GB" sz="1500" dirty="0" err="1" smtClean="0"/>
              <a:t>omezení</a:t>
            </a:r>
            <a:r>
              <a:rPr lang="en-GB" sz="1500" dirty="0" smtClean="0"/>
              <a:t> </a:t>
            </a:r>
            <a:r>
              <a:rPr lang="en-GB" sz="1500" dirty="0" err="1" smtClean="0"/>
              <a:t>znečišťování</a:t>
            </a:r>
            <a:r>
              <a:rPr lang="en-GB" sz="1500" dirty="0" smtClean="0"/>
              <a:t>, </a:t>
            </a:r>
            <a:r>
              <a:rPr lang="en-GB" sz="1500" dirty="0" err="1" smtClean="0"/>
              <a:t>obnovitelné</a:t>
            </a:r>
            <a:r>
              <a:rPr lang="en-GB" sz="1500" dirty="0" smtClean="0"/>
              <a:t> </a:t>
            </a:r>
            <a:r>
              <a:rPr lang="en-GB" sz="1500" dirty="0" err="1" smtClean="0"/>
              <a:t>zdroje</a:t>
            </a:r>
            <a:r>
              <a:rPr lang="en-GB" sz="1500" dirty="0" smtClean="0"/>
              <a:t>…..</a:t>
            </a:r>
          </a:p>
          <a:p>
            <a:pPr>
              <a:lnSpc>
                <a:spcPct val="150000"/>
              </a:lnSpc>
            </a:pPr>
            <a:endParaRPr lang="en-GB" sz="15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64" y="908720"/>
            <a:ext cx="3842375" cy="235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65642"/>
            <a:ext cx="3646087" cy="295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3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1982"/>
            <a:ext cx="3899277" cy="33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607360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24" y="2204864"/>
            <a:ext cx="2733387" cy="17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0" y="4365104"/>
            <a:ext cx="186579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3736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1819028" cy="13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87" y="2079312"/>
            <a:ext cx="21463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60400"/>
            <a:ext cx="7008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DDT – </a:t>
            </a:r>
            <a:r>
              <a:rPr lang="cs-CZ" sz="1400" dirty="0" err="1" smtClean="0"/>
              <a:t>bioakumulace</a:t>
            </a:r>
            <a:r>
              <a:rPr lang="cs-CZ" sz="1400" dirty="0" smtClean="0"/>
              <a:t>, hormonální </a:t>
            </a:r>
            <a:r>
              <a:rPr lang="cs-CZ" sz="1400" dirty="0" err="1" smtClean="0"/>
              <a:t>disruptor</a:t>
            </a:r>
            <a:r>
              <a:rPr lang="cs-CZ" sz="1400" dirty="0" smtClean="0"/>
              <a:t> (rakovina prsu, snížené množství a kvalita spermií)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906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306"/>
            <a:ext cx="8229600" cy="3804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300" dirty="0" smtClean="0"/>
              <a:t>Od </a:t>
            </a:r>
            <a:r>
              <a:rPr lang="en-GB" sz="2300" dirty="0" smtClean="0"/>
              <a:t>1970s</a:t>
            </a:r>
            <a:r>
              <a:rPr lang="cs-CZ" sz="2300" dirty="0" smtClean="0"/>
              <a:t>….</a:t>
            </a:r>
            <a:endParaRPr lang="en-GB" sz="3400" dirty="0" smtClean="0"/>
          </a:p>
          <a:p>
            <a:r>
              <a:rPr lang="cs-CZ" sz="1500" dirty="0" err="1"/>
              <a:t>s</a:t>
            </a:r>
            <a:r>
              <a:rPr lang="en-GB" sz="1500" dirty="0" err="1" smtClean="0"/>
              <a:t>naha</a:t>
            </a:r>
            <a:r>
              <a:rPr lang="en-GB" sz="1500" dirty="0" smtClean="0"/>
              <a:t> o </a:t>
            </a:r>
            <a:r>
              <a:rPr lang="en-GB" sz="1500" dirty="0" err="1" smtClean="0"/>
              <a:t>spojení</a:t>
            </a:r>
            <a:r>
              <a:rPr lang="en-GB" sz="1500" dirty="0" smtClean="0"/>
              <a:t> </a:t>
            </a:r>
            <a:r>
              <a:rPr lang="en-GB" sz="1500" dirty="0" err="1" smtClean="0"/>
              <a:t>porozumění</a:t>
            </a:r>
            <a:r>
              <a:rPr lang="en-GB" sz="1500" dirty="0" smtClean="0"/>
              <a:t> </a:t>
            </a:r>
            <a:r>
              <a:rPr lang="en-GB" sz="1500" dirty="0" err="1" smtClean="0"/>
              <a:t>přirozené</a:t>
            </a:r>
            <a:r>
              <a:rPr lang="en-GB" sz="1500" dirty="0" smtClean="0"/>
              <a:t> role </a:t>
            </a:r>
            <a:r>
              <a:rPr lang="en-GB" sz="1500" dirty="0" err="1" smtClean="0"/>
              <a:t>mikrobů</a:t>
            </a:r>
            <a:r>
              <a:rPr lang="en-GB" sz="1500" dirty="0" smtClean="0"/>
              <a:t> v </a:t>
            </a:r>
            <a:r>
              <a:rPr lang="en-GB" sz="1500" dirty="0" err="1" smtClean="0"/>
              <a:t>životním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r>
              <a:rPr lang="en-GB" sz="1500" dirty="0" smtClean="0"/>
              <a:t> s </a:t>
            </a:r>
            <a:r>
              <a:rPr lang="en-GB" sz="1500" dirty="0" err="1" smtClean="0"/>
              <a:t>jejich</a:t>
            </a:r>
            <a:r>
              <a:rPr lang="en-GB" sz="1500" dirty="0" smtClean="0"/>
              <a:t> </a:t>
            </a:r>
            <a:r>
              <a:rPr lang="en-GB" sz="1500" dirty="0" err="1" smtClean="0"/>
              <a:t>využitím</a:t>
            </a:r>
            <a:r>
              <a:rPr lang="en-GB" sz="1500" dirty="0" smtClean="0"/>
              <a:t> pro </a:t>
            </a:r>
            <a:r>
              <a:rPr lang="en-GB" sz="1500" dirty="0" err="1" smtClean="0"/>
              <a:t>udržování</a:t>
            </a:r>
            <a:r>
              <a:rPr lang="en-GB" sz="1500" dirty="0" smtClean="0"/>
              <a:t> a </a:t>
            </a:r>
            <a:r>
              <a:rPr lang="en-GB" sz="1500" dirty="0" err="1" smtClean="0"/>
              <a:t>zlepšování</a:t>
            </a:r>
            <a:r>
              <a:rPr lang="en-GB" sz="1500" dirty="0" smtClean="0"/>
              <a:t> </a:t>
            </a:r>
            <a:r>
              <a:rPr lang="en-GB" sz="1500" dirty="0" err="1" smtClean="0"/>
              <a:t>kvality</a:t>
            </a:r>
            <a:r>
              <a:rPr lang="en-GB" sz="1500" dirty="0" smtClean="0"/>
              <a:t> </a:t>
            </a:r>
            <a:r>
              <a:rPr lang="en-GB" sz="1500" dirty="0" err="1" smtClean="0"/>
              <a:t>životního</a:t>
            </a:r>
            <a:r>
              <a:rPr lang="en-GB" sz="1500" dirty="0" smtClean="0"/>
              <a:t> </a:t>
            </a:r>
            <a:r>
              <a:rPr lang="en-GB" sz="1500" dirty="0" err="1" smtClean="0"/>
              <a:t>prostředí</a:t>
            </a:r>
            <a:endParaRPr lang="cs-CZ" sz="1500" dirty="0" smtClean="0"/>
          </a:p>
          <a:p>
            <a:r>
              <a:rPr lang="en-GB" sz="1500" dirty="0" smtClean="0"/>
              <a:t> </a:t>
            </a:r>
            <a:r>
              <a:rPr lang="en-GB" sz="1500" dirty="0" err="1" smtClean="0"/>
              <a:t>bioremediace</a:t>
            </a:r>
            <a:endParaRPr lang="en-GB" sz="1500" dirty="0" smtClean="0"/>
          </a:p>
          <a:p>
            <a:r>
              <a:rPr lang="en-GB" sz="1500" dirty="0" err="1" smtClean="0"/>
              <a:t>zemědělské</a:t>
            </a:r>
            <a:r>
              <a:rPr lang="en-GB" sz="1500" dirty="0" smtClean="0"/>
              <a:t> </a:t>
            </a:r>
            <a:r>
              <a:rPr lang="en-GB" sz="1500" dirty="0" err="1" smtClean="0"/>
              <a:t>praktiky</a:t>
            </a:r>
            <a:r>
              <a:rPr lang="en-GB" sz="1500" dirty="0" smtClean="0"/>
              <a:t> (</a:t>
            </a:r>
            <a:r>
              <a:rPr lang="en-GB" sz="1500" dirty="0" err="1" smtClean="0"/>
              <a:t>hnojeni</a:t>
            </a:r>
            <a:r>
              <a:rPr lang="en-GB" sz="1500" dirty="0" smtClean="0"/>
              <a:t>, </a:t>
            </a:r>
            <a:r>
              <a:rPr lang="en-GB" sz="1500" dirty="0" err="1" smtClean="0"/>
              <a:t>škůdci</a:t>
            </a:r>
            <a:r>
              <a:rPr lang="en-GB" sz="1500" dirty="0" smtClean="0"/>
              <a:t>,…)</a:t>
            </a:r>
          </a:p>
          <a:p>
            <a:r>
              <a:rPr lang="en-GB" sz="1500" dirty="0" err="1" smtClean="0"/>
              <a:t>modifikace</a:t>
            </a:r>
            <a:r>
              <a:rPr lang="en-GB" sz="1500" dirty="0" smtClean="0"/>
              <a:t> </a:t>
            </a:r>
            <a:r>
              <a:rPr lang="en-GB" sz="1500" dirty="0" err="1" smtClean="0"/>
              <a:t>průmyslových</a:t>
            </a:r>
            <a:r>
              <a:rPr lang="en-GB" sz="1500" dirty="0" smtClean="0"/>
              <a:t> </a:t>
            </a:r>
            <a:r>
              <a:rPr lang="en-GB" sz="1500" dirty="0" err="1" smtClean="0"/>
              <a:t>procesů</a:t>
            </a:r>
            <a:r>
              <a:rPr lang="en-GB" sz="1500" dirty="0" smtClean="0"/>
              <a:t> – </a:t>
            </a:r>
            <a:r>
              <a:rPr lang="en-GB" sz="1500" dirty="0" err="1" smtClean="0"/>
              <a:t>redukce</a:t>
            </a:r>
            <a:r>
              <a:rPr lang="en-GB" sz="1500" dirty="0" smtClean="0"/>
              <a:t> </a:t>
            </a:r>
            <a:r>
              <a:rPr lang="en-GB" sz="1500" dirty="0" err="1" smtClean="0"/>
              <a:t>polutantů</a:t>
            </a:r>
            <a:r>
              <a:rPr lang="en-GB" sz="1500" dirty="0" smtClean="0"/>
              <a:t> </a:t>
            </a:r>
            <a:r>
              <a:rPr lang="en-GB" sz="1500" dirty="0" err="1" smtClean="0"/>
              <a:t>biodegradovatelné</a:t>
            </a:r>
            <a:r>
              <a:rPr lang="en-GB" sz="1500" dirty="0" smtClean="0"/>
              <a:t> </a:t>
            </a:r>
            <a:r>
              <a:rPr lang="en-GB" sz="1500" dirty="0" err="1" smtClean="0"/>
              <a:t>materiály</a:t>
            </a:r>
            <a:endParaRPr lang="cs-CZ" sz="1500" dirty="0" smtClean="0"/>
          </a:p>
          <a:p>
            <a:endParaRPr lang="en-GB" sz="1500" dirty="0" smtClean="0"/>
          </a:p>
          <a:p>
            <a:r>
              <a:rPr lang="en-GB" sz="1500" dirty="0" smtClean="0"/>
              <a:t>1972 International Symposium on Modern Methods in Microbial Ecology in Uppsala, Sweden </a:t>
            </a:r>
            <a:endParaRPr lang="cs-CZ" sz="1500" dirty="0" smtClean="0"/>
          </a:p>
          <a:p>
            <a:endParaRPr lang="en-GB" sz="1500" dirty="0" smtClean="0"/>
          </a:p>
          <a:p>
            <a:pPr marL="0" indent="0">
              <a:buNone/>
            </a:pPr>
            <a:r>
              <a:rPr lang="en-GB" sz="1500" dirty="0" err="1" smtClean="0"/>
              <a:t>Vztah</a:t>
            </a:r>
            <a:r>
              <a:rPr lang="en-GB" sz="1500" dirty="0" smtClean="0"/>
              <a:t> </a:t>
            </a:r>
            <a:r>
              <a:rPr lang="en-GB" sz="1500" dirty="0" err="1" smtClean="0"/>
              <a:t>mikrobiální</a:t>
            </a:r>
            <a:r>
              <a:rPr lang="en-GB" sz="1500" dirty="0" smtClean="0"/>
              <a:t> </a:t>
            </a:r>
            <a:r>
              <a:rPr lang="en-GB" sz="1500" dirty="0" err="1" smtClean="0"/>
              <a:t>ekologie</a:t>
            </a:r>
            <a:r>
              <a:rPr lang="en-GB" sz="1500" dirty="0" smtClean="0"/>
              <a:t> a </a:t>
            </a:r>
            <a:r>
              <a:rPr lang="en-GB" sz="1500" dirty="0" err="1" smtClean="0"/>
              <a:t>ekologie</a:t>
            </a:r>
            <a:r>
              <a:rPr lang="en-GB" sz="1500" dirty="0" smtClean="0"/>
              <a:t> (</a:t>
            </a:r>
            <a:r>
              <a:rPr lang="en-GB" sz="1500" dirty="0" err="1" smtClean="0"/>
              <a:t>všeobecné</a:t>
            </a:r>
            <a:r>
              <a:rPr lang="en-GB" sz="1500" dirty="0" smtClean="0"/>
              <a:t>) a </a:t>
            </a:r>
            <a:r>
              <a:rPr lang="en-GB" sz="1500" dirty="0" err="1" smtClean="0"/>
              <a:t>environmentálních</a:t>
            </a:r>
            <a:r>
              <a:rPr lang="en-GB" sz="1500" dirty="0" smtClean="0"/>
              <a:t> </a:t>
            </a:r>
            <a:r>
              <a:rPr lang="en-GB" sz="1500" dirty="0" err="1" smtClean="0"/>
              <a:t>věd</a:t>
            </a:r>
            <a:endParaRPr lang="en-GB" sz="1500" dirty="0" smtClean="0"/>
          </a:p>
          <a:p>
            <a:r>
              <a:rPr lang="en-GB" sz="1500" dirty="0" err="1" smtClean="0"/>
              <a:t>jejich</a:t>
            </a:r>
            <a:r>
              <a:rPr lang="en-GB" sz="1500" dirty="0" smtClean="0"/>
              <a:t> </a:t>
            </a:r>
            <a:r>
              <a:rPr lang="en-GB" sz="1500" dirty="0" err="1" smtClean="0"/>
              <a:t>oddělení</a:t>
            </a:r>
            <a:r>
              <a:rPr lang="en-GB" sz="1500" dirty="0" smtClean="0"/>
              <a:t> </a:t>
            </a:r>
            <a:r>
              <a:rPr lang="en-GB" sz="1500" dirty="0" err="1" smtClean="0"/>
              <a:t>plyne</a:t>
            </a:r>
            <a:r>
              <a:rPr lang="en-GB" sz="1500" dirty="0" smtClean="0"/>
              <a:t> z </a:t>
            </a:r>
            <a:r>
              <a:rPr lang="en-GB" sz="1500" dirty="0" err="1" smtClean="0"/>
              <a:t>rozdílných</a:t>
            </a:r>
            <a:r>
              <a:rPr lang="en-GB" sz="1500" dirty="0" smtClean="0"/>
              <a:t> </a:t>
            </a:r>
            <a:r>
              <a:rPr lang="en-GB" sz="1500" dirty="0" err="1" smtClean="0"/>
              <a:t>přístupů</a:t>
            </a:r>
            <a:endParaRPr lang="en-GB" sz="1500" dirty="0" smtClean="0"/>
          </a:p>
          <a:p>
            <a:r>
              <a:rPr lang="en-GB" sz="1500" dirty="0" err="1" smtClean="0"/>
              <a:t>makroekolog</a:t>
            </a:r>
            <a:r>
              <a:rPr lang="en-GB" sz="1500" dirty="0" smtClean="0"/>
              <a:t> </a:t>
            </a:r>
            <a:r>
              <a:rPr lang="en-GB" sz="1500" dirty="0" err="1" smtClean="0"/>
              <a:t>pracuje</a:t>
            </a:r>
            <a:r>
              <a:rPr lang="en-GB" sz="1500" dirty="0" smtClean="0"/>
              <a:t> </a:t>
            </a:r>
            <a:r>
              <a:rPr lang="en-GB" sz="1500" dirty="0" err="1" smtClean="0"/>
              <a:t>venku</a:t>
            </a:r>
            <a:endParaRPr lang="en-GB" sz="1500" dirty="0" smtClean="0"/>
          </a:p>
          <a:p>
            <a:r>
              <a:rPr lang="en-GB" sz="1500" dirty="0" err="1" smtClean="0"/>
              <a:t>mikrobiální</a:t>
            </a:r>
            <a:r>
              <a:rPr lang="en-GB" sz="1500" dirty="0" smtClean="0"/>
              <a:t> </a:t>
            </a:r>
            <a:r>
              <a:rPr lang="en-GB" sz="1500" dirty="0" err="1" smtClean="0"/>
              <a:t>ekolog</a:t>
            </a:r>
            <a:r>
              <a:rPr lang="en-GB" sz="1500" dirty="0" smtClean="0"/>
              <a:t> v </a:t>
            </a:r>
            <a:r>
              <a:rPr lang="en-GB" sz="1500" dirty="0" err="1" smtClean="0"/>
              <a:t>laboratoři</a:t>
            </a:r>
            <a:endParaRPr lang="en-GB" sz="1500" dirty="0" smtClean="0"/>
          </a:p>
          <a:p>
            <a:endParaRPr lang="en-GB" sz="21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14734"/>
            <a:ext cx="2001458" cy="276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5104"/>
            <a:ext cx="2100005" cy="280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58652"/>
            <a:ext cx="2495415" cy="271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5304" y="4660610"/>
            <a:ext cx="1581433" cy="103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278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2800" dirty="0" smtClean="0"/>
              <a:t>Současná perspektiva ME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86690"/>
            <a:ext cx="8712968" cy="4470502"/>
          </a:xfrm>
          <a:noFill/>
        </p:spPr>
        <p:txBody>
          <a:bodyPr>
            <a:noAutofit/>
          </a:bodyPr>
          <a:lstStyle/>
          <a:p>
            <a:r>
              <a:rPr lang="cs-CZ" sz="1600" dirty="0" smtClean="0"/>
              <a:t>studium vlivu prostředí na růst a rozvoj mikroorganismů</a:t>
            </a:r>
          </a:p>
          <a:p>
            <a:endParaRPr lang="cs-CZ" sz="1600" dirty="0" smtClean="0"/>
          </a:p>
          <a:p>
            <a:r>
              <a:rPr lang="cs-CZ" sz="1600" dirty="0" smtClean="0"/>
              <a:t>selekce vlivem nejen fyzikálních a chemických změn prostředí</a:t>
            </a:r>
          </a:p>
          <a:p>
            <a:endParaRPr lang="cs-CZ" sz="1600" dirty="0" smtClean="0"/>
          </a:p>
          <a:p>
            <a:r>
              <a:rPr lang="cs-CZ" sz="1600" dirty="0" smtClean="0"/>
              <a:t>význam biologické adaptace bakterií a </a:t>
            </a:r>
            <a:r>
              <a:rPr lang="cs-CZ" sz="1600" dirty="0" err="1" smtClean="0"/>
              <a:t>archaea</a:t>
            </a:r>
            <a:r>
              <a:rPr lang="cs-CZ" sz="1600" dirty="0" smtClean="0"/>
              <a:t> – optimalizace využití dostupných zdrojů živin pro vlastní růst</a:t>
            </a:r>
          </a:p>
          <a:p>
            <a:endParaRPr lang="cs-CZ" sz="1600" dirty="0" smtClean="0"/>
          </a:p>
          <a:p>
            <a:r>
              <a:rPr lang="cs-CZ" sz="1600" dirty="0" err="1" smtClean="0"/>
              <a:t>prokaryota</a:t>
            </a:r>
            <a:r>
              <a:rPr lang="cs-CZ" sz="1600" dirty="0" smtClean="0"/>
              <a:t> – ideální systém pro rychlou genetickou  evoluci – horizontální přenos genů zajišťuje produkci potomstva s různým genotypem i fenotypem</a:t>
            </a:r>
          </a:p>
          <a:p>
            <a:endParaRPr lang="cs-CZ" sz="1600" dirty="0" smtClean="0"/>
          </a:p>
          <a:p>
            <a:r>
              <a:rPr lang="cs-CZ" sz="1600" dirty="0" smtClean="0"/>
              <a:t>paradox biologie - chybějící fosilie mikroorganismů přes jejich evoluční úspěch</a:t>
            </a:r>
          </a:p>
          <a:p>
            <a:endParaRPr lang="cs-CZ" sz="1600" dirty="0" smtClean="0"/>
          </a:p>
          <a:p>
            <a:r>
              <a:rPr lang="cs-CZ" sz="1600" dirty="0" smtClean="0"/>
              <a:t>význam v koloběhu prvků</a:t>
            </a:r>
          </a:p>
          <a:p>
            <a:r>
              <a:rPr lang="cs-CZ" sz="1600" dirty="0" smtClean="0"/>
              <a:t>ve struktuře společenstev</a:t>
            </a:r>
          </a:p>
          <a:p>
            <a:r>
              <a:rPr lang="cs-CZ" sz="1600" dirty="0" smtClean="0"/>
              <a:t>v interakcích s jinými formami života</a:t>
            </a:r>
          </a:p>
          <a:p>
            <a:pPr marL="0" indent="0">
              <a:buNone/>
            </a:pPr>
            <a:endParaRPr lang="cs-CZ" sz="1600" dirty="0" smtClean="0"/>
          </a:p>
          <a:p>
            <a:endParaRPr lang="cs-CZ" sz="1400" dirty="0" smtClean="0"/>
          </a:p>
        </p:txBody>
      </p:sp>
      <p:sp>
        <p:nvSpPr>
          <p:cNvPr id="8" name="TextovéPole 7"/>
          <p:cNvSpPr txBox="1"/>
          <p:nvPr/>
        </p:nvSpPr>
        <p:spPr>
          <a:xfrm>
            <a:off x="637052" y="5388219"/>
            <a:ext cx="7776864" cy="11264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cs-C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Mikrobi 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člověk jsou dvě extrémní formy jedné živé hmoty. </a:t>
            </a:r>
          </a:p>
          <a:p>
            <a:pPr lvl="0" algn="ctr">
              <a:spcBef>
                <a:spcPct val="20000"/>
              </a:spcBef>
            </a:pP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Život na této planetě se obejde bez lidí, nikoliv však bez mikrobů.</a:t>
            </a:r>
          </a:p>
          <a:p>
            <a:pPr lvl="0" algn="ctr">
              <a:spcBef>
                <a:spcPct val="20000"/>
              </a:spcBef>
            </a:pP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Adolf Branald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16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0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204864"/>
            <a:ext cx="8568952" cy="1180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dirty="0" smtClean="0">
                <a:solidFill>
                  <a:srgbClr val="FFFF00"/>
                </a:solidFill>
              </a:rPr>
              <a:t>Děkuji za pozornost</a:t>
            </a:r>
            <a:endParaRPr lang="en-GB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78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2763"/>
            <a:ext cx="6880225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285852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75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157413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35" y="2055317"/>
            <a:ext cx="2708836" cy="382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16" y="1468154"/>
            <a:ext cx="2482776" cy="38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65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1" y="554216"/>
            <a:ext cx="2497958" cy="369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60625"/>
            <a:ext cx="2612900" cy="387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03539"/>
            <a:ext cx="2606601" cy="39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7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229600" cy="490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800" smtClean="0"/>
              <a:t>Since 1974…</a:t>
            </a:r>
            <a:endParaRPr lang="en-GB" altLang="en-US" sz="2800" smtClean="0"/>
          </a:p>
        </p:txBody>
      </p:sp>
      <p:pic>
        <p:nvPicPr>
          <p:cNvPr id="61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20713"/>
            <a:ext cx="3671888" cy="4875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196975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789363"/>
            <a:ext cx="1800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529013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4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91067" y="332966"/>
            <a:ext cx="87852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Ekologie</a:t>
            </a:r>
          </a:p>
        </p:txBody>
      </p:sp>
      <p:pic>
        <p:nvPicPr>
          <p:cNvPr id="5131" name="Picture 11" descr="Haeckel-kolibří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45" y="920385"/>
            <a:ext cx="2847071" cy="3995968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179512" y="920385"/>
            <a:ext cx="3744540" cy="3693319"/>
          </a:xfrm>
          <a:prstGeom prst="rect">
            <a:avLst/>
          </a:prstGeom>
          <a:solidFill>
            <a:srgbClr val="FFFF99"/>
          </a:solidFill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1869 – Ernst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Haeckel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: „Vzájemné působení mezi organismy a jejich prostředím (řecky „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oikos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“=domov), organismy ve „svém“ prostředí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1972 – J. R. Krebs: „Vědecké studium interakcí, které ovlivňují výskyt a hojnost organismů v prostoru a v čase“. (interakce-popisují právě vztah mezi </a:t>
            </a:r>
            <a:r>
              <a:rPr lang="cs-CZ" alt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org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. a prostředím)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Dnes je kladen důraz na </a:t>
            </a:r>
            <a:r>
              <a:rPr lang="cs-CZ" altLang="en-US" sz="1800" b="1" dirty="0">
                <a:solidFill>
                  <a:srgbClr val="336600"/>
                </a:solidFill>
                <a:latin typeface="Calibri" panose="020F0502020204030204" pitchFamily="34" charset="0"/>
              </a:rPr>
              <a:t>evoluci</a:t>
            </a:r>
            <a:r>
              <a:rPr lang="cs-CZ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! Studium vzniku adaptivních mechanismů</a:t>
            </a:r>
          </a:p>
        </p:txBody>
      </p:sp>
      <p:pic>
        <p:nvPicPr>
          <p:cNvPr id="820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37" y="3075516"/>
            <a:ext cx="2584759" cy="35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37" y="940197"/>
            <a:ext cx="1448790" cy="192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73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44" y="758935"/>
            <a:ext cx="3322137" cy="29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31816"/>
            <a:ext cx="2894036" cy="289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71913"/>
            <a:ext cx="734377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85525" y="260648"/>
            <a:ext cx="7056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 smtClean="0"/>
              <a:t>Haeckel</a:t>
            </a:r>
            <a:r>
              <a:rPr lang="cs-CZ" sz="1400" dirty="0" smtClean="0"/>
              <a:t> - </a:t>
            </a:r>
            <a:r>
              <a:rPr lang="en-GB" sz="1400" dirty="0" err="1" smtClean="0"/>
              <a:t>biogenetický</a:t>
            </a:r>
            <a:r>
              <a:rPr lang="en-GB" sz="1400" dirty="0" smtClean="0"/>
              <a:t> </a:t>
            </a:r>
            <a:r>
              <a:rPr lang="en-GB" sz="1400" dirty="0" err="1" smtClean="0"/>
              <a:t>zákon</a:t>
            </a:r>
            <a:r>
              <a:rPr lang="cs-CZ" sz="1400" dirty="0"/>
              <a:t> </a:t>
            </a:r>
            <a:r>
              <a:rPr lang="cs-CZ" sz="1400" dirty="0" smtClean="0"/>
              <a:t>-</a:t>
            </a:r>
            <a:r>
              <a:rPr lang="en-GB" sz="1400" dirty="0"/>
              <a:t>  </a:t>
            </a:r>
            <a:r>
              <a:rPr lang="en-GB" sz="1400" dirty="0" err="1"/>
              <a:t>ontogeneze</a:t>
            </a:r>
            <a:r>
              <a:rPr lang="en-GB" sz="1400" dirty="0"/>
              <a:t> je </a:t>
            </a:r>
            <a:r>
              <a:rPr lang="en-GB" sz="1400" dirty="0" err="1"/>
              <a:t>zkráceným</a:t>
            </a:r>
            <a:r>
              <a:rPr lang="en-GB" sz="1400" dirty="0"/>
              <a:t> </a:t>
            </a:r>
            <a:r>
              <a:rPr lang="en-GB" sz="1400" dirty="0" err="1"/>
              <a:t>opakováním</a:t>
            </a:r>
            <a:r>
              <a:rPr lang="en-GB" sz="1400" dirty="0"/>
              <a:t> </a:t>
            </a:r>
            <a:r>
              <a:rPr lang="en-GB" sz="1400" dirty="0" err="1"/>
              <a:t>fylogeneze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212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2397</Words>
  <Application>Microsoft Office PowerPoint</Application>
  <PresentationFormat>Předvádění na obrazovce (4:3)</PresentationFormat>
  <Paragraphs>341</Paragraphs>
  <Slides>36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8" baseType="lpstr">
      <vt:lpstr>Motiv systému Office</vt:lpstr>
      <vt:lpstr>SPW 7.1 Graph</vt:lpstr>
      <vt:lpstr>EKOLOGIE MIKROORGANISMŮ 1.</vt:lpstr>
      <vt:lpstr>Struktura přednášek</vt:lpstr>
      <vt:lpstr>Doporučená literatura</vt:lpstr>
      <vt:lpstr>Prezentace aplikace PowerPoint</vt:lpstr>
      <vt:lpstr>Prezentace aplikace PowerPoint</vt:lpstr>
      <vt:lpstr>Prezentace aplikace PowerPoint</vt:lpstr>
      <vt:lpstr>Since 1974…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 – úhly pohledu</vt:lpstr>
      <vt:lpstr>Mikroorganismy -  definice</vt:lpstr>
      <vt:lpstr>Charakteristické rysy Prokaryot</vt:lpstr>
      <vt:lpstr>Prezentace aplikace PowerPoint</vt:lpstr>
      <vt:lpstr>Prezentace aplikace PowerPoint</vt:lpstr>
      <vt:lpstr>Prezentace aplikace PowerPoint</vt:lpstr>
      <vt:lpstr>Mikrobiální ekologie</vt:lpstr>
      <vt:lpstr>Mikrobiální ekologie</vt:lpstr>
      <vt:lpstr>Hlavní otázky v mikrobiální ekologii</vt:lpstr>
      <vt:lpstr>Kořeny mikrobiální ekologie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Badatelé významní pro další pochopení role mikrobů v cyklických procesech </vt:lpstr>
      <vt:lpstr>Vzestup ekologie ve 20. století</vt:lpstr>
      <vt:lpstr>Prezentace aplikace PowerPoint</vt:lpstr>
      <vt:lpstr>Prezentace aplikace PowerPoint</vt:lpstr>
      <vt:lpstr>Současná perspektiva ME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Uživatel</cp:lastModifiedBy>
  <cp:revision>36</cp:revision>
  <dcterms:created xsi:type="dcterms:W3CDTF">2017-02-20T09:59:37Z</dcterms:created>
  <dcterms:modified xsi:type="dcterms:W3CDTF">2020-01-15T09:28:02Z</dcterms:modified>
</cp:coreProperties>
</file>