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7" r:id="rId2"/>
    <p:sldId id="258" r:id="rId3"/>
    <p:sldId id="259" r:id="rId4"/>
    <p:sldId id="260" r:id="rId5"/>
    <p:sldId id="261" r:id="rId6"/>
    <p:sldId id="262" r:id="rId7"/>
    <p:sldId id="370" r:id="rId8"/>
    <p:sldId id="3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62" r:id="rId22"/>
    <p:sldId id="275" r:id="rId23"/>
    <p:sldId id="277" r:id="rId24"/>
    <p:sldId id="278" r:id="rId25"/>
    <p:sldId id="36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69" r:id="rId40"/>
    <p:sldId id="293" r:id="rId41"/>
    <p:sldId id="292" r:id="rId42"/>
    <p:sldId id="294" r:id="rId43"/>
    <p:sldId id="358" r:id="rId44"/>
    <p:sldId id="360" r:id="rId45"/>
    <p:sldId id="366" r:id="rId46"/>
    <p:sldId id="365" r:id="rId47"/>
    <p:sldId id="361" r:id="rId48"/>
    <p:sldId id="295" r:id="rId49"/>
    <p:sldId id="297" r:id="rId50"/>
    <p:sldId id="306" r:id="rId51"/>
    <p:sldId id="367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55" r:id="rId108"/>
    <p:sldId id="356" r:id="rId109"/>
    <p:sldId id="357" r:id="rId110"/>
    <p:sldId id="363" r:id="rId111"/>
    <p:sldId id="364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B17C-B9F0-449A-B7BD-0F086DEEDAB0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BDFB-CB4F-4481-8438-81B95D393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841E-9CBA-4918-9EE3-B8D69AEA92B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BDFB-CB4F-4481-8438-81B95D393CA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5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9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2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0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5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4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6211-0E73-4898-981D-E00ABF1295B4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3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274042"/>
          </a:xfrm>
        </p:spPr>
        <p:txBody>
          <a:bodyPr>
            <a:noAutofit/>
          </a:bodyPr>
          <a:lstStyle/>
          <a:p>
            <a:r>
              <a:rPr lang="en-GB" sz="2400" b="1" dirty="0" err="1"/>
              <a:t>Ekosféra</a:t>
            </a:r>
            <a:r>
              <a:rPr lang="en-GB" sz="2400" dirty="0"/>
              <a:t> (</a:t>
            </a:r>
            <a:r>
              <a:rPr lang="en-GB" sz="2400" dirty="0" err="1"/>
              <a:t>biosféra</a:t>
            </a:r>
            <a:r>
              <a:rPr lang="en-GB" sz="24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1" y="894185"/>
            <a:ext cx="5040560" cy="5963815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souhrn</a:t>
            </a:r>
            <a:r>
              <a:rPr lang="en-GB" sz="1800" dirty="0" smtClean="0"/>
              <a:t> </a:t>
            </a:r>
            <a:r>
              <a:rPr lang="en-GB" sz="1800" dirty="0" err="1"/>
              <a:t>všech</a:t>
            </a:r>
            <a:r>
              <a:rPr lang="en-GB" sz="1800" dirty="0"/>
              <a:t> </a:t>
            </a:r>
            <a:r>
              <a:rPr lang="en-GB" sz="1800" dirty="0" err="1"/>
              <a:t>živých</a:t>
            </a:r>
            <a:r>
              <a:rPr lang="en-GB" sz="1800" dirty="0"/>
              <a:t> </a:t>
            </a:r>
            <a:r>
              <a:rPr lang="en-GB" sz="1800" dirty="0" err="1" smtClean="0"/>
              <a:t>organismů</a:t>
            </a:r>
            <a:r>
              <a:rPr lang="cs-CZ" sz="1800" dirty="0"/>
              <a:t>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/>
              <a:t>Zemi</a:t>
            </a:r>
            <a:r>
              <a:rPr lang="en-GB" sz="1800" dirty="0"/>
              <a:t> s </a:t>
            </a:r>
            <a:r>
              <a:rPr lang="en-GB" sz="1800" dirty="0" err="1"/>
              <a:t>jejich</a:t>
            </a:r>
            <a:r>
              <a:rPr lang="en-GB" sz="1800" dirty="0"/>
              <a:t> </a:t>
            </a:r>
            <a:r>
              <a:rPr lang="en-GB" sz="1800" dirty="0" err="1"/>
              <a:t>neživým</a:t>
            </a:r>
            <a:r>
              <a:rPr lang="en-GB" sz="1800" dirty="0"/>
              <a:t> </a:t>
            </a:r>
            <a:r>
              <a:rPr lang="en-GB" sz="1800" dirty="0" err="1"/>
              <a:t>prostředím</a:t>
            </a:r>
            <a:r>
              <a:rPr lang="en-GB" sz="1800" dirty="0"/>
              <a:t>, </a:t>
            </a:r>
            <a:r>
              <a:rPr lang="en-GB" sz="1800" dirty="0" err="1"/>
              <a:t>které</a:t>
            </a:r>
            <a:r>
              <a:rPr lang="en-GB" sz="1800" dirty="0"/>
              <a:t> </a:t>
            </a:r>
            <a:r>
              <a:rPr lang="en-GB" sz="1800" dirty="0" err="1" smtClean="0"/>
              <a:t>obývají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/>
              <a:t>atmo-ekosféra</a:t>
            </a:r>
            <a:endParaRPr lang="en-GB" sz="1800" dirty="0"/>
          </a:p>
          <a:p>
            <a:r>
              <a:rPr lang="en-GB" sz="1800" dirty="0"/>
              <a:t>hydro-</a:t>
            </a:r>
            <a:r>
              <a:rPr lang="en-GB" sz="1800" dirty="0" err="1"/>
              <a:t>ekosféra</a:t>
            </a:r>
            <a:endParaRPr lang="en-GB" sz="1800" dirty="0"/>
          </a:p>
          <a:p>
            <a:r>
              <a:rPr lang="en-GB" sz="1800" dirty="0" err="1" smtClean="0"/>
              <a:t>lito-ekosféra</a:t>
            </a:r>
            <a:endParaRPr lang="cs-CZ" sz="1800" dirty="0" smtClean="0"/>
          </a:p>
          <a:p>
            <a:endParaRPr lang="en-GB" sz="1800" dirty="0"/>
          </a:p>
          <a:p>
            <a:r>
              <a:rPr lang="cs-CZ" sz="1800" dirty="0" err="1"/>
              <a:t>k</a:t>
            </a:r>
            <a:r>
              <a:rPr lang="en-GB" sz="1800" dirty="0" err="1" smtClean="0"/>
              <a:t>aždé</a:t>
            </a:r>
            <a:r>
              <a:rPr lang="en-GB" sz="1800" dirty="0" smtClean="0"/>
              <a:t> </a:t>
            </a:r>
            <a:r>
              <a:rPr lang="en-GB" sz="1800" dirty="0" err="1"/>
              <a:t>prostředí</a:t>
            </a:r>
            <a:r>
              <a:rPr lang="en-GB" sz="1800" dirty="0"/>
              <a:t> je </a:t>
            </a:r>
            <a:r>
              <a:rPr lang="en-GB" sz="1800" dirty="0" err="1"/>
              <a:t>charakterizováno</a:t>
            </a:r>
            <a:r>
              <a:rPr lang="en-GB" sz="1800" dirty="0"/>
              <a:t> </a:t>
            </a:r>
            <a:r>
              <a:rPr lang="en-GB" sz="1800" dirty="0" err="1"/>
              <a:t>souhrnem</a:t>
            </a:r>
            <a:r>
              <a:rPr lang="en-GB" sz="1800" dirty="0"/>
              <a:t> </a:t>
            </a:r>
            <a:r>
              <a:rPr lang="en-GB" sz="1800" dirty="0" err="1"/>
              <a:t>fyzikálních</a:t>
            </a:r>
            <a:r>
              <a:rPr lang="en-GB" sz="1800" dirty="0"/>
              <a:t>, </a:t>
            </a:r>
            <a:r>
              <a:rPr lang="en-GB" sz="1800" dirty="0" err="1"/>
              <a:t>chemických</a:t>
            </a:r>
            <a:r>
              <a:rPr lang="en-GB" sz="1800" dirty="0"/>
              <a:t> a </a:t>
            </a:r>
            <a:r>
              <a:rPr lang="en-GB" sz="1800" dirty="0" err="1"/>
              <a:t>biologických</a:t>
            </a:r>
            <a:r>
              <a:rPr lang="en-GB" sz="1800" dirty="0"/>
              <a:t> </a:t>
            </a:r>
            <a:r>
              <a:rPr lang="en-GB" sz="1800" dirty="0" err="1" smtClean="0"/>
              <a:t>parametrů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 smtClean="0"/>
              <a:t>určují</a:t>
            </a:r>
            <a:r>
              <a:rPr lang="cs-CZ" sz="1800" dirty="0" smtClean="0"/>
              <a:t>, </a:t>
            </a:r>
            <a:r>
              <a:rPr lang="en-GB" sz="1800" dirty="0" err="1" smtClean="0"/>
              <a:t>která</a:t>
            </a:r>
            <a:r>
              <a:rPr lang="cs-CZ" sz="1800" dirty="0" smtClean="0"/>
              <a:t> </a:t>
            </a:r>
            <a:r>
              <a:rPr lang="en-GB" sz="1800" dirty="0" err="1" smtClean="0"/>
              <a:t>mikrobiální</a:t>
            </a:r>
            <a:r>
              <a:rPr lang="en-GB" sz="1800" dirty="0" smtClean="0"/>
              <a:t> </a:t>
            </a:r>
            <a:r>
              <a:rPr lang="en-GB" sz="1800" dirty="0" err="1"/>
              <a:t>populaci</a:t>
            </a:r>
            <a:r>
              <a:rPr lang="en-GB" sz="1800" dirty="0"/>
              <a:t>, </a:t>
            </a:r>
            <a:r>
              <a:rPr lang="en-GB" sz="1800" dirty="0" err="1" smtClean="0"/>
              <a:t>zde</a:t>
            </a:r>
            <a:r>
              <a:rPr lang="en-GB" sz="1800" dirty="0" smtClean="0"/>
              <a:t> </a:t>
            </a:r>
            <a:r>
              <a:rPr lang="en-GB" sz="1800" dirty="0" err="1"/>
              <a:t>může</a:t>
            </a:r>
            <a:r>
              <a:rPr lang="en-GB" sz="1800" dirty="0"/>
              <a:t> </a:t>
            </a:r>
            <a:r>
              <a:rPr lang="en-GB" sz="1800" dirty="0" err="1" smtClean="0"/>
              <a:t>prosperovat</a:t>
            </a:r>
            <a:endParaRPr lang="cs-CZ" sz="1800" dirty="0" smtClean="0"/>
          </a:p>
          <a:p>
            <a:pPr marL="0" indent="0">
              <a:buNone/>
            </a:pPr>
            <a:endParaRPr lang="en-GB" sz="1800" dirty="0"/>
          </a:p>
          <a:p>
            <a:r>
              <a:rPr lang="cs-CZ" sz="1800" dirty="0" smtClean="0"/>
              <a:t>prostředí často určuje, zda je možná </a:t>
            </a:r>
            <a:r>
              <a:rPr lang="cs-CZ" sz="1800" dirty="0" err="1" smtClean="0"/>
              <a:t>kompetice</a:t>
            </a:r>
            <a:r>
              <a:rPr lang="cs-CZ" sz="1800" dirty="0" smtClean="0"/>
              <a:t> více skupin či nikoliv</a:t>
            </a:r>
          </a:p>
          <a:p>
            <a:r>
              <a:rPr lang="cs-CZ" sz="1800" dirty="0" smtClean="0"/>
              <a:t> (extrémní habitaty = nutná adaptace)</a:t>
            </a:r>
            <a:endParaRPr lang="en-GB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945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5072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u="sng" dirty="0" err="1"/>
              <a:t>ekologické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funkce</a:t>
            </a:r>
            <a:r>
              <a:rPr lang="cs-CZ" sz="1600" b="1" u="sng" dirty="0" smtClean="0"/>
              <a:t> </a:t>
            </a:r>
            <a:r>
              <a:rPr lang="en-GB" sz="1600" b="1" u="sng" dirty="0" err="1" smtClean="0"/>
              <a:t>mikroorganismů</a:t>
            </a:r>
            <a:r>
              <a:rPr lang="en-GB" sz="1600" b="1" u="sng" dirty="0" smtClean="0"/>
              <a:t> </a:t>
            </a:r>
            <a:r>
              <a:rPr lang="en-GB" sz="1600" b="1" u="sng" dirty="0" err="1"/>
              <a:t>ve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sladkovodních</a:t>
            </a:r>
            <a:r>
              <a:rPr lang="cs-CZ" sz="1600" b="1" u="sng" dirty="0"/>
              <a:t> </a:t>
            </a:r>
            <a:r>
              <a:rPr lang="en-GB" sz="1600" b="1" u="sng" dirty="0" err="1" smtClean="0"/>
              <a:t>systémech</a:t>
            </a:r>
            <a:r>
              <a:rPr lang="en-GB" sz="1600" b="1" u="sng" dirty="0" smtClean="0"/>
              <a:t>:</a:t>
            </a:r>
            <a:endParaRPr lang="cs-CZ" sz="1600" b="1" u="sng" dirty="0" smtClean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mrtvé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,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pt-BR" sz="1600" dirty="0" smtClean="0"/>
              <a:t>asimilace </a:t>
            </a:r>
            <a:r>
              <a:rPr lang="pt-BR" sz="1600" dirty="0"/>
              <a:t>a znovuzavedení DOM do potravního </a:t>
            </a:r>
            <a:r>
              <a:rPr lang="pt-BR" sz="1600" dirty="0" smtClean="0"/>
              <a:t>řetězce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koloběh</a:t>
            </a:r>
            <a:r>
              <a:rPr lang="en-GB" sz="1600" dirty="0"/>
              <a:t> </a:t>
            </a:r>
            <a:r>
              <a:rPr lang="en-GB" sz="1600" dirty="0" err="1" smtClean="0"/>
              <a:t>minerálů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přispívají</a:t>
            </a:r>
            <a:r>
              <a:rPr lang="en-GB" sz="1600" dirty="0" smtClean="0"/>
              <a:t> </a:t>
            </a:r>
            <a:r>
              <a:rPr lang="en-GB" sz="1600" dirty="0"/>
              <a:t>k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slouží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potrava</a:t>
            </a:r>
            <a:r>
              <a:rPr lang="en-GB" sz="1600" dirty="0"/>
              <a:t> pro </a:t>
            </a:r>
            <a:r>
              <a:rPr lang="en-GB" sz="1600" dirty="0" err="1"/>
              <a:t>další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(grazers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hlubokých</a:t>
            </a:r>
            <a:r>
              <a:rPr lang="en-GB" sz="1600" dirty="0"/>
              <a:t> </a:t>
            </a:r>
            <a:r>
              <a:rPr lang="en-GB" sz="1600" dirty="0" err="1"/>
              <a:t>jezerech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disphotická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špatně</a:t>
            </a:r>
            <a:r>
              <a:rPr lang="en-GB" sz="1600" dirty="0"/>
              <a:t> </a:t>
            </a:r>
            <a:r>
              <a:rPr lang="en-GB" sz="1600" dirty="0" err="1"/>
              <a:t>osvětlená</a:t>
            </a:r>
            <a:r>
              <a:rPr lang="en-GB" sz="1600" dirty="0"/>
              <a:t>),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mikroorganismy</a:t>
            </a:r>
            <a:r>
              <a:rPr lang="cs-CZ" sz="1600" dirty="0"/>
              <a:t> </a:t>
            </a:r>
            <a:r>
              <a:rPr lang="en-GB" sz="1600" dirty="0" err="1" smtClean="0"/>
              <a:t>planktonu</a:t>
            </a:r>
            <a:r>
              <a:rPr lang="en-GB" sz="1600" dirty="0" smtClean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980773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BIOFILT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971925" cy="2765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763713" y="260350"/>
            <a:ext cx="362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FF3300"/>
                </a:solidFill>
                <a:latin typeface="+mn-lt"/>
              </a:rPr>
              <a:t>LIDSKÉ UMĚLÉ EKOSYSÉMY</a:t>
            </a:r>
          </a:p>
        </p:txBody>
      </p:sp>
      <p:pic>
        <p:nvPicPr>
          <p:cNvPr id="47108" name="Picture 10" descr="Grafika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343400" cy="2828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27088" y="908050"/>
            <a:ext cx="33597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Odpadní voda čistíren odpadních vod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48263" y="3524250"/>
            <a:ext cx="2779415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Pitná voda úpravny pitné vody</a:t>
            </a:r>
          </a:p>
        </p:txBody>
      </p:sp>
    </p:spTree>
    <p:extLst>
      <p:ext uri="{BB962C8B-B14F-4D97-AF65-F5344CB8AC3E}">
        <p14:creationId xmlns:p14="http://schemas.microsoft.com/office/powerpoint/2010/main" val="520127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2051050" y="908050"/>
            <a:ext cx="2592388" cy="3960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555875" y="836613"/>
            <a:ext cx="2232025" cy="15128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611188" y="908050"/>
            <a:ext cx="73025" cy="3744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93700" y="2060575"/>
            <a:ext cx="3889375" cy="2305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obecného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(organotrofní mezofilní </a:t>
            </a:r>
          </a:p>
          <a:p>
            <a:pPr algn="ctr"/>
            <a:r>
              <a:rPr lang="cs-CZ" altLang="en-US" sz="1600" b="1"/>
              <a:t>a psychrofilní b.)</a:t>
            </a:r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4354513" y="2060575"/>
            <a:ext cx="3889375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fekálního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(koliformní b., enterokoky, </a:t>
            </a:r>
          </a:p>
          <a:p>
            <a:pPr algn="ctr"/>
            <a:r>
              <a:rPr lang="cs-CZ" altLang="en-US" sz="1600" b="1"/>
              <a:t>anaerobní klostridia</a:t>
            </a:r>
          </a:p>
          <a:p>
            <a:pPr algn="ctr"/>
            <a:endParaRPr lang="cs-CZ" altLang="en-US" sz="1600" b="1"/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106363" y="4437063"/>
            <a:ext cx="3889375" cy="23050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4354513" y="4508500"/>
            <a:ext cx="3889375" cy="23050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84061" y="5084763"/>
            <a:ext cx="22911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patogenní a podmíněně 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patogenní bakterie</a:t>
            </a:r>
          </a:p>
          <a:p>
            <a:pPr algn="ctr" eaLnBrk="1" hangingPunct="1"/>
            <a:endParaRPr lang="cs-CZ" altLang="en-US" sz="1600" b="1">
              <a:solidFill>
                <a:schemeClr val="accent2"/>
              </a:solidFill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(onemocnění lid a zvířat)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995790" y="5084763"/>
            <a:ext cx="27004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baktérie tzv. funkčních skupin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(železité, manganové)</a:t>
            </a:r>
          </a:p>
          <a:p>
            <a:pPr algn="ctr" eaLnBrk="1" hangingPunct="1"/>
            <a:endParaRPr lang="cs-CZ" altLang="en-US" sz="1600" b="1"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Problémy v technologii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2923942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Bakterie v pitných vodách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132138" y="908050"/>
            <a:ext cx="568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latin typeface="+mn-lt"/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3995738" y="188913"/>
            <a:ext cx="5148262" cy="1439862"/>
          </a:xfrm>
          <a:prstGeom prst="wedgeRoundRectCallout">
            <a:avLst>
              <a:gd name="adj1" fmla="val -40134"/>
              <a:gd name="adj2" fmla="val 71167"/>
              <a:gd name="adj3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en-US" sz="1600" dirty="0"/>
              <a:t>Základem mikrobiologického vyšetřování pitných vod je sledování výskytu baktérií, které indikují obecné a fekální znečištění vody. </a:t>
            </a:r>
          </a:p>
          <a:p>
            <a:pPr algn="ctr"/>
            <a:endParaRPr lang="cs-CZ" altLang="en-US" sz="2000" dirty="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1116013" y="836613"/>
            <a:ext cx="431800" cy="12239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158896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Mikromycety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23850" y="1076325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vláknitých </a:t>
            </a:r>
            <a:r>
              <a:rPr lang="cs-CZ" altLang="en-US" sz="1600" b="1" dirty="0" err="1">
                <a:latin typeface="+mn-lt"/>
              </a:rPr>
              <a:t>mikromycet</a:t>
            </a:r>
            <a:r>
              <a:rPr lang="cs-CZ" altLang="en-US" sz="1600" dirty="0">
                <a:latin typeface="+mn-lt"/>
              </a:rPr>
              <a:t> byly nejčastěji a v relativně největším množství izolovány druhy rodu </a:t>
            </a:r>
            <a:r>
              <a:rPr lang="cs-CZ" altLang="en-US" sz="1600" i="1" dirty="0" err="1">
                <a:latin typeface="+mn-lt"/>
              </a:rPr>
              <a:t>Penicillium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Cladosporium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Trichoderma</a:t>
            </a:r>
            <a:r>
              <a:rPr lang="cs-CZ" altLang="en-US" sz="1600" dirty="0">
                <a:latin typeface="+mn-lt"/>
              </a:rPr>
              <a:t>, zástupci rodů </a:t>
            </a:r>
            <a:r>
              <a:rPr lang="cs-CZ" altLang="en-US" sz="1600" i="1" dirty="0" err="1">
                <a:latin typeface="+mn-lt"/>
              </a:rPr>
              <a:t>Alternaria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Aspergillus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Aureobasidium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Fusarium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Geotrichum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Mucor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Paecilomyces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Rhizopus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Verticillium</a:t>
            </a:r>
            <a:r>
              <a:rPr lang="cs-CZ" altLang="en-US" sz="1600" i="1" dirty="0">
                <a:latin typeface="+mn-lt"/>
              </a:rPr>
              <a:t>. </a:t>
            </a:r>
            <a:endParaRPr lang="cs-CZ" altLang="en-US" sz="1600" dirty="0">
              <a:latin typeface="+mn-lt"/>
            </a:endParaRP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43663" y="836613"/>
            <a:ext cx="2700337" cy="3887787"/>
          </a:xfrm>
          <a:prstGeom prst="wedgeRoundRectCallout">
            <a:avLst>
              <a:gd name="adj1" fmla="val -80569"/>
              <a:gd name="adj2" fmla="val -1627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cs-CZ" altLang="en-US" sz="1400" dirty="0"/>
              <a:t>Při velkém výskytu spor </a:t>
            </a:r>
            <a:r>
              <a:rPr lang="cs-CZ" altLang="en-US" sz="1400" dirty="0" err="1"/>
              <a:t>penicillioz</a:t>
            </a:r>
            <a:r>
              <a:rPr lang="cs-CZ" altLang="en-US" sz="1400" dirty="0"/>
              <a:t> může být jejich inhalace (rovněž u rodu </a:t>
            </a:r>
            <a:r>
              <a:rPr lang="cs-CZ" altLang="en-US" sz="1400" i="1" dirty="0" err="1"/>
              <a:t>Aspergillus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Alternaria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Rhizopus</a:t>
            </a:r>
            <a:r>
              <a:rPr lang="cs-CZ" altLang="en-US" sz="1400" dirty="0"/>
              <a:t>) jednou z příčin onemocnění dýchacího systému (chronické bronchiální katary, bronchopneumonie). Některá </a:t>
            </a:r>
            <a:r>
              <a:rPr lang="cs-CZ" altLang="en-US" sz="1400" dirty="0" err="1"/>
              <a:t>penicillia</a:t>
            </a:r>
            <a:r>
              <a:rPr lang="cs-CZ" altLang="en-US" sz="1400" dirty="0"/>
              <a:t> mohou být dále původci zánětu zvukovodů, některé druhy ostatních shora jmenovaných rodů jsou známy jako původci nebezpečných mykóz </a:t>
            </a:r>
            <a:r>
              <a:rPr lang="cs-CZ" altLang="en-US" sz="1400" dirty="0" smtClean="0"/>
              <a:t>nebo jako </a:t>
            </a:r>
            <a:r>
              <a:rPr lang="cs-CZ" altLang="en-US" sz="1400" dirty="0"/>
              <a:t>producenti mykotoxinů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pPr algn="ctr"/>
            <a:endParaRPr lang="cs-CZ" altLang="en-US" sz="2400" dirty="0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3074988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kvasinek</a:t>
            </a:r>
            <a:r>
              <a:rPr lang="cs-CZ" altLang="en-US" sz="1600" dirty="0">
                <a:latin typeface="+mn-lt"/>
              </a:rPr>
              <a:t> se v pitných vodách nejčastěji vyskytují zástupci rodů </a:t>
            </a:r>
            <a:r>
              <a:rPr lang="cs-CZ" altLang="en-US" sz="1600" i="1" dirty="0" err="1">
                <a:latin typeface="+mn-lt"/>
              </a:rPr>
              <a:t>Rhodotorula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Candida</a:t>
            </a:r>
            <a:r>
              <a:rPr lang="cs-CZ" altLang="en-US" sz="1600" dirty="0">
                <a:latin typeface="+mn-lt"/>
              </a:rPr>
              <a:t>. Jejich patogenita pro člověka je sporná, jejich velký výskyt v pitné vodě každopádně zhoršuje její kvalitu tím, že se zvýší podíl organických látek a dále se jejich biomasa může substrátem pro rozvoj dalších mikroorganismů.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6372225" y="5013325"/>
            <a:ext cx="2771775" cy="1295400"/>
          </a:xfrm>
          <a:prstGeom prst="wedgeRoundRectCallout">
            <a:avLst>
              <a:gd name="adj1" fmla="val -75718"/>
              <a:gd name="adj2" fmla="val -83454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/>
              <a:t>Představitelé rodu </a:t>
            </a:r>
            <a:r>
              <a:rPr lang="cs-CZ" altLang="en-US" sz="1400" i="1"/>
              <a:t>Candida</a:t>
            </a:r>
            <a:r>
              <a:rPr lang="cs-CZ" altLang="en-US" sz="1400"/>
              <a:t> vyvolávají četná onemocnění lidí, především kůže, nehtů, dýchacího, zažívacího a urogenitálního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1199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4548188" cy="591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32363" y="1362740"/>
            <a:ext cx="4103687" cy="2554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Tahoma" pitchFamily="34" charset="0"/>
              </a:rPr>
              <a:t>Rybí pach, typický pro vodní květy a řasy obývající příbřežní pás (</a:t>
            </a:r>
            <a:r>
              <a:rPr lang="cs-CZ" altLang="en-US" sz="1600" i="1" dirty="0" err="1">
                <a:latin typeface="Tahoma" pitchFamily="34" charset="0"/>
              </a:rPr>
              <a:t>Pandorina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Volvox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Gonium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Mallomonas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Euglena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Ceratium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Tribonema</a:t>
            </a:r>
            <a:r>
              <a:rPr lang="cs-CZ" altLang="en-US" sz="1600" dirty="0">
                <a:latin typeface="Tahoma" pitchFamily="34" charset="0"/>
              </a:rPr>
              <a:t>), se připisuje různým aminům. Bylo zjištěno, že každý druh řasy produkuje charakteristické aminy. Výskyt aminů z hlediska škodlivosti (organoleptické vlastnosti) je hygienicky významný, neboť aminy jsou fyziologicky velmi účinné látky</a:t>
            </a:r>
            <a:r>
              <a:rPr lang="cs-CZ" altLang="en-US" sz="1600" dirty="0"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32363" y="4652963"/>
            <a:ext cx="4159250" cy="13144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Tahoma" pitchFamily="34" charset="0"/>
              </a:rPr>
              <a:t>400 až 800 buněk </a:t>
            </a:r>
            <a:r>
              <a:rPr lang="cs-CZ" altLang="en-US" sz="1600" i="1" dirty="0" err="1">
                <a:latin typeface="Tahoma" pitchFamily="34" charset="0"/>
              </a:rPr>
              <a:t>Asterionella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i="1" dirty="0" err="1">
                <a:latin typeface="Tahoma" pitchFamily="34" charset="0"/>
              </a:rPr>
              <a:t>formosa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dirty="0">
                <a:latin typeface="Tahoma" pitchFamily="34" charset="0"/>
              </a:rPr>
              <a:t>vyvolá </a:t>
            </a:r>
            <a:r>
              <a:rPr lang="cs-CZ" altLang="en-US" sz="1600" dirty="0" err="1">
                <a:latin typeface="Tahoma" pitchFamily="34" charset="0"/>
              </a:rPr>
              <a:t>zemitoaromatický</a:t>
            </a:r>
            <a:r>
              <a:rPr lang="cs-CZ" altLang="en-US" sz="1600" dirty="0">
                <a:latin typeface="Tahoma" pitchFamily="34" charset="0"/>
              </a:rPr>
              <a:t> pach vody, do 1600 jedinců v 1 ml vody vyvolá aromatický pach po kakostu (pelargóniích) a masový výskyt vede k odpornému rybímu zápachu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4537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>
                <a:latin typeface="Tahoma" pitchFamily="34" charset="0"/>
              </a:rPr>
              <a:t>Řasy způsobující pachové závady  pitné vody</a:t>
            </a:r>
          </a:p>
        </p:txBody>
      </p:sp>
    </p:spTree>
    <p:extLst>
      <p:ext uri="{BB962C8B-B14F-4D97-AF65-F5344CB8AC3E}">
        <p14:creationId xmlns:p14="http://schemas.microsoft.com/office/powerpoint/2010/main" val="28583860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OFIL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925"/>
            <a:ext cx="4724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BIOFIL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3775"/>
            <a:ext cx="4267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BIOFIL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4343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32138" y="981075"/>
            <a:ext cx="29225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Skrápěné biofiltry</a:t>
            </a:r>
          </a:p>
        </p:txBody>
      </p:sp>
      <p:sp>
        <p:nvSpPr>
          <p:cNvPr id="51206" name="AutoShape 8"/>
          <p:cNvSpPr>
            <a:spLocks noChangeArrowheads="1"/>
          </p:cNvSpPr>
          <p:nvPr/>
        </p:nvSpPr>
        <p:spPr bwMode="auto">
          <a:xfrm>
            <a:off x="7127875" y="4652963"/>
            <a:ext cx="2016125" cy="360362"/>
          </a:xfrm>
          <a:prstGeom prst="wedgeRoundRectCallout">
            <a:avLst>
              <a:gd name="adj1" fmla="val -96380"/>
              <a:gd name="adj2" fmla="val 132819"/>
              <a:gd name="adj3" fmla="val 16667"/>
            </a:avLst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Povrchová blána</a:t>
            </a:r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0" y="4076700"/>
            <a:ext cx="2627313" cy="719138"/>
          </a:xfrm>
          <a:prstGeom prst="wedgeRoundRectCallout">
            <a:avLst>
              <a:gd name="adj1" fmla="val 62264"/>
              <a:gd name="adj2" fmla="val -28002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směsná kultura v biofilmových reaktorech 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771775" y="188913"/>
            <a:ext cx="3705225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ČIŠTĚNÍ</a:t>
            </a:r>
          </a:p>
        </p:txBody>
      </p:sp>
    </p:spTree>
    <p:extLst>
      <p:ext uri="{BB962C8B-B14F-4D97-AF65-F5344CB8AC3E}">
        <p14:creationId xmlns:p14="http://schemas.microsoft.com/office/powerpoint/2010/main" val="3388591296"/>
      </p:ext>
    </p:extLst>
  </p:cSld>
  <p:clrMapOvr>
    <a:masterClrMapping/>
  </p:clrMapOvr>
  <p:transition>
    <p:blinds dir="vert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4398963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scan0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63900" cy="3557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47675" y="322263"/>
            <a:ext cx="4451350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>
                <a:latin typeface="Tahoma" pitchFamily="34" charset="0"/>
              </a:rPr>
              <a:t>Rotační biodisky (biodiskové reaktory)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247900" y="803275"/>
            <a:ext cx="576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>
                <a:solidFill>
                  <a:srgbClr val="FF3300"/>
                </a:solidFill>
                <a:latin typeface="Tahoma" pitchFamily="34" charset="0"/>
              </a:rPr>
              <a:t>princip skrápěných biofiltrů = přisedlé biofilmové společenstvo</a:t>
            </a: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1763713" y="765175"/>
            <a:ext cx="287337" cy="287338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6443663" y="1196975"/>
            <a:ext cx="0" cy="1800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2232" name="Picture 9" descr="Rotating_Biological_Conta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6815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afika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200"/>
            <a:ext cx="4081463" cy="264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Grafika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7550"/>
            <a:ext cx="4056063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Grafika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7900"/>
            <a:ext cx="4191000" cy="2744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325" y="109538"/>
            <a:ext cx="1304925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>
                <a:latin typeface="Tahoma" pitchFamily="34" charset="0"/>
              </a:rPr>
              <a:t>Aktivace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272088" y="388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5148263" y="4149725"/>
            <a:ext cx="3455987" cy="1008063"/>
          </a:xfrm>
          <a:prstGeom prst="wedgeRoundRectCallout">
            <a:avLst>
              <a:gd name="adj1" fmla="val -66125"/>
              <a:gd name="adj2" fmla="val -1032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>
                <a:latin typeface="Times New Roman" pitchFamily="18" charset="0"/>
              </a:rPr>
              <a:t>Aerobní čištění směsnou kulturou ve vznosu </a:t>
            </a:r>
          </a:p>
        </p:txBody>
      </p:sp>
    </p:spTree>
    <p:extLst>
      <p:ext uri="{BB962C8B-B14F-4D97-AF65-F5344CB8AC3E}">
        <p14:creationId xmlns:p14="http://schemas.microsoft.com/office/powerpoint/2010/main" val="24187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04800" y="381000"/>
            <a:ext cx="8686800" cy="4648200"/>
            <a:chOff x="192" y="240"/>
            <a:chExt cx="5472" cy="2928"/>
          </a:xfrm>
        </p:grpSpPr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192" y="240"/>
              <a:ext cx="5472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76" name="Group 4"/>
            <p:cNvGrpSpPr>
              <a:grpSpLocks/>
            </p:cNvGrpSpPr>
            <p:nvPr/>
          </p:nvGrpSpPr>
          <p:grpSpPr bwMode="auto">
            <a:xfrm>
              <a:off x="295" y="663"/>
              <a:ext cx="5261" cy="2404"/>
              <a:chOff x="295" y="663"/>
              <a:chExt cx="5261" cy="2404"/>
            </a:xfrm>
          </p:grpSpPr>
          <p:sp>
            <p:nvSpPr>
              <p:cNvPr id="54278" name="Rectangle 5"/>
              <p:cNvSpPr>
                <a:spLocks noChangeArrowheads="1"/>
              </p:cNvSpPr>
              <p:nvPr/>
            </p:nvSpPr>
            <p:spPr bwMode="auto">
              <a:xfrm>
                <a:off x="295" y="663"/>
                <a:ext cx="5261" cy="181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79" name="Group 6"/>
              <p:cNvGrpSpPr>
                <a:grpSpLocks/>
              </p:cNvGrpSpPr>
              <p:nvPr/>
            </p:nvGrpSpPr>
            <p:grpSpPr bwMode="auto">
              <a:xfrm>
                <a:off x="431" y="753"/>
                <a:ext cx="4944" cy="1361"/>
                <a:chOff x="431" y="300"/>
                <a:chExt cx="4944" cy="1361"/>
              </a:xfrm>
            </p:grpSpPr>
            <p:grpSp>
              <p:nvGrpSpPr>
                <p:cNvPr id="54312" name="Group 7"/>
                <p:cNvGrpSpPr>
                  <a:grpSpLocks/>
                </p:cNvGrpSpPr>
                <p:nvPr/>
              </p:nvGrpSpPr>
              <p:grpSpPr bwMode="auto">
                <a:xfrm>
                  <a:off x="431" y="891"/>
                  <a:ext cx="498" cy="725"/>
                  <a:chOff x="657" y="709"/>
                  <a:chExt cx="272" cy="362"/>
                </a:xfrm>
              </p:grpSpPr>
              <p:sp>
                <p:nvSpPr>
                  <p:cNvPr id="54475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845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9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890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981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313" name="Group 14"/>
                <p:cNvGrpSpPr>
                  <a:grpSpLocks/>
                </p:cNvGrpSpPr>
                <p:nvPr/>
              </p:nvGrpSpPr>
              <p:grpSpPr bwMode="auto">
                <a:xfrm>
                  <a:off x="2880" y="754"/>
                  <a:ext cx="942" cy="907"/>
                  <a:chOff x="1565" y="1207"/>
                  <a:chExt cx="715" cy="590"/>
                </a:xfrm>
              </p:grpSpPr>
              <p:grpSp>
                <p:nvGrpSpPr>
                  <p:cNvPr id="544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791" y="139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61" name="Oval 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2" name="Oval 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3" name="Oval 1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4" name="Oval 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5" name="Oval 2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6" name="Oval 2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7" name="Oval 2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8" name="Oval 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69" name="Oval 2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0" name="Oval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1" name="Oval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2" name="Oval 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3" name="Oval 2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4" name="Oval 2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424" name="Group 30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861" y="1354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5" name="Group 3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997" y="1490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565" y="1525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6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7" name="Group 3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11" y="1319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4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610" y="157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4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7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8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0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1" name="Line 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2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9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610" y="1344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9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0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3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882" y="1525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3" name="Line 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6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7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431" name="Freeform 66"/>
                  <p:cNvSpPr>
                    <a:spLocks/>
                  </p:cNvSpPr>
                  <p:nvPr/>
                </p:nvSpPr>
                <p:spPr bwMode="auto">
                  <a:xfrm>
                    <a:off x="1837" y="1302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4" name="Group 67"/>
                <p:cNvGrpSpPr>
                  <a:grpSpLocks/>
                </p:cNvGrpSpPr>
                <p:nvPr/>
              </p:nvGrpSpPr>
              <p:grpSpPr bwMode="auto">
                <a:xfrm>
                  <a:off x="1610" y="845"/>
                  <a:ext cx="726" cy="771"/>
                  <a:chOff x="1791" y="1842"/>
                  <a:chExt cx="544" cy="545"/>
                </a:xfrm>
              </p:grpSpPr>
              <p:grpSp>
                <p:nvGrpSpPr>
                  <p:cNvPr id="54382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927" y="198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09" name="Oval 6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0" name="Oval 7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1" name="Oval 7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2" name="Oval 7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3" name="Oval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4" name="Oval 7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5" name="Oval 7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6" name="Oval 7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17" name="Oval 7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8" name="Oval 7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9" name="Oval 7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0" name="Oval 8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1" name="Oval 8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2" name="Oval 8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018" y="2069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0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8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4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791" y="1842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9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1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5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791" y="216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8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89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2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3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4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386" name="Freeform 107"/>
                  <p:cNvSpPr>
                    <a:spLocks/>
                  </p:cNvSpPr>
                  <p:nvPr/>
                </p:nvSpPr>
                <p:spPr bwMode="auto">
                  <a:xfrm>
                    <a:off x="2019" y="1933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87" name="Freeform 108"/>
                  <p:cNvSpPr>
                    <a:spLocks/>
                  </p:cNvSpPr>
                  <p:nvPr/>
                </p:nvSpPr>
                <p:spPr bwMode="auto">
                  <a:xfrm>
                    <a:off x="1791" y="1979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5" name="Group 109"/>
                <p:cNvGrpSpPr>
                  <a:grpSpLocks/>
                </p:cNvGrpSpPr>
                <p:nvPr/>
              </p:nvGrpSpPr>
              <p:grpSpPr bwMode="auto">
                <a:xfrm>
                  <a:off x="4388" y="799"/>
                  <a:ext cx="987" cy="817"/>
                  <a:chOff x="2880" y="845"/>
                  <a:chExt cx="715" cy="590"/>
                </a:xfrm>
              </p:grpSpPr>
              <p:grpSp>
                <p:nvGrpSpPr>
                  <p:cNvPr id="5432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80" y="845"/>
                    <a:ext cx="715" cy="590"/>
                    <a:chOff x="1565" y="1207"/>
                    <a:chExt cx="715" cy="590"/>
                  </a:xfrm>
                </p:grpSpPr>
                <p:grpSp>
                  <p:nvGrpSpPr>
                    <p:cNvPr id="54330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1" y="1390"/>
                      <a:ext cx="227" cy="361"/>
                      <a:chOff x="1791" y="1390"/>
                      <a:chExt cx="227" cy="361"/>
                    </a:xfrm>
                  </p:grpSpPr>
                  <p:sp>
                    <p:nvSpPr>
                      <p:cNvPr id="54368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9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0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1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2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3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4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5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ctr"/>
                        <a:endParaRPr lang="en-US" alt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4376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7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8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9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0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41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1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683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331" name="Group 126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861" y="1354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6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7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2" name="Group 129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997" y="1490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4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3" name="Group 1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1525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2" name="Oval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3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4" name="Group 13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11" y="1319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0" name="Oval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1" name="Freeform 1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5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570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53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54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5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6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7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8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9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46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7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8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9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0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1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2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7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82" y="1525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39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0" name="Line 1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1" name="Line 1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2" name="Line 1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3" name="Line 1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5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5433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837" y="1302"/>
                      <a:ext cx="181" cy="268"/>
                    </a:xfrm>
                    <a:custGeom>
                      <a:avLst/>
                      <a:gdLst>
                        <a:gd name="T0" fmla="*/ 35 w 247"/>
                        <a:gd name="T1" fmla="*/ 78 h 357"/>
                        <a:gd name="T2" fmla="*/ 47 w 247"/>
                        <a:gd name="T3" fmla="*/ 59 h 357"/>
                        <a:gd name="T4" fmla="*/ 53 w 247"/>
                        <a:gd name="T5" fmla="*/ 7 h 357"/>
                        <a:gd name="T6" fmla="*/ 59 w 247"/>
                        <a:gd name="T7" fmla="*/ 52 h 357"/>
                        <a:gd name="T8" fmla="*/ 116 w 247"/>
                        <a:gd name="T9" fmla="*/ 71 h 357"/>
                        <a:gd name="T10" fmla="*/ 103 w 247"/>
                        <a:gd name="T11" fmla="*/ 98 h 357"/>
                        <a:gd name="T12" fmla="*/ 128 w 247"/>
                        <a:gd name="T13" fmla="*/ 162 h 357"/>
                        <a:gd name="T14" fmla="*/ 122 w 247"/>
                        <a:gd name="T15" fmla="*/ 182 h 357"/>
                        <a:gd name="T16" fmla="*/ 91 w 247"/>
                        <a:gd name="T17" fmla="*/ 149 h 357"/>
                        <a:gd name="T18" fmla="*/ 59 w 247"/>
                        <a:gd name="T19" fmla="*/ 201 h 357"/>
                        <a:gd name="T20" fmla="*/ 41 w 247"/>
                        <a:gd name="T21" fmla="*/ 143 h 357"/>
                        <a:gd name="T22" fmla="*/ 23 w 247"/>
                        <a:gd name="T23" fmla="*/ 130 h 357"/>
                        <a:gd name="T24" fmla="*/ 10 w 247"/>
                        <a:gd name="T25" fmla="*/ 116 h 357"/>
                        <a:gd name="T26" fmla="*/ 4 w 247"/>
                        <a:gd name="T27" fmla="*/ 98 h 357"/>
                        <a:gd name="T28" fmla="*/ 35 w 247"/>
                        <a:gd name="T29" fmla="*/ 78 h 357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47" h="357">
                          <a:moveTo>
                            <a:pt x="65" y="138"/>
                          </a:moveTo>
                          <a:cubicBezTo>
                            <a:pt x="73" y="127"/>
                            <a:pt x="84" y="117"/>
                            <a:pt x="88" y="104"/>
                          </a:cubicBezTo>
                          <a:cubicBezTo>
                            <a:pt x="96" y="74"/>
                            <a:pt x="73" y="26"/>
                            <a:pt x="100" y="12"/>
                          </a:cubicBezTo>
                          <a:cubicBezTo>
                            <a:pt x="124" y="0"/>
                            <a:pt x="100" y="67"/>
                            <a:pt x="111" y="92"/>
                          </a:cubicBezTo>
                          <a:cubicBezTo>
                            <a:pt x="124" y="121"/>
                            <a:pt x="202" y="125"/>
                            <a:pt x="215" y="127"/>
                          </a:cubicBezTo>
                          <a:cubicBezTo>
                            <a:pt x="247" y="226"/>
                            <a:pt x="220" y="103"/>
                            <a:pt x="192" y="173"/>
                          </a:cubicBezTo>
                          <a:cubicBezTo>
                            <a:pt x="181" y="202"/>
                            <a:pt x="229" y="261"/>
                            <a:pt x="238" y="288"/>
                          </a:cubicBezTo>
                          <a:cubicBezTo>
                            <a:pt x="234" y="300"/>
                            <a:pt x="238" y="320"/>
                            <a:pt x="226" y="323"/>
                          </a:cubicBezTo>
                          <a:cubicBezTo>
                            <a:pt x="204" y="329"/>
                            <a:pt x="175" y="274"/>
                            <a:pt x="169" y="265"/>
                          </a:cubicBezTo>
                          <a:cubicBezTo>
                            <a:pt x="113" y="284"/>
                            <a:pt x="126" y="301"/>
                            <a:pt x="111" y="357"/>
                          </a:cubicBezTo>
                          <a:cubicBezTo>
                            <a:pt x="84" y="277"/>
                            <a:pt x="95" y="311"/>
                            <a:pt x="77" y="254"/>
                          </a:cubicBezTo>
                          <a:cubicBezTo>
                            <a:pt x="73" y="241"/>
                            <a:pt x="53" y="240"/>
                            <a:pt x="42" y="231"/>
                          </a:cubicBezTo>
                          <a:cubicBezTo>
                            <a:pt x="33" y="224"/>
                            <a:pt x="27" y="215"/>
                            <a:pt x="19" y="207"/>
                          </a:cubicBezTo>
                          <a:cubicBezTo>
                            <a:pt x="15" y="196"/>
                            <a:pt x="0" y="181"/>
                            <a:pt x="8" y="173"/>
                          </a:cubicBezTo>
                          <a:cubicBezTo>
                            <a:pt x="73" y="108"/>
                            <a:pt x="65" y="201"/>
                            <a:pt x="65" y="138"/>
                          </a:cubicBez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24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288" y="1027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8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9" name="AutoShap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25" name="Group 166"/>
                  <p:cNvGrpSpPr>
                    <a:grpSpLocks/>
                  </p:cNvGrpSpPr>
                  <p:nvPr/>
                </p:nvGrpSpPr>
                <p:grpSpPr bwMode="auto">
                  <a:xfrm rot="-1879547">
                    <a:off x="2971" y="891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6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7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54316" name="AutoShape 169"/>
                <p:cNvSpPr>
                  <a:spLocks noChangeArrowheads="1"/>
                </p:cNvSpPr>
                <p:nvPr/>
              </p:nvSpPr>
              <p:spPr bwMode="auto">
                <a:xfrm>
                  <a:off x="1111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7" name="AutoShape 170"/>
                <p:cNvSpPr>
                  <a:spLocks noChangeArrowheads="1"/>
                </p:cNvSpPr>
                <p:nvPr/>
              </p:nvSpPr>
              <p:spPr bwMode="auto">
                <a:xfrm>
                  <a:off x="2426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8" name="AutoShape 171"/>
                <p:cNvSpPr>
                  <a:spLocks noChangeArrowheads="1"/>
                </p:cNvSpPr>
                <p:nvPr/>
              </p:nvSpPr>
              <p:spPr bwMode="auto">
                <a:xfrm>
                  <a:off x="3968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9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645" y="313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1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0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13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2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1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3119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3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2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661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4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</p:grpSp>
          <p:grpSp>
            <p:nvGrpSpPr>
              <p:cNvPr id="54280" name="Group 176"/>
              <p:cNvGrpSpPr>
                <a:grpSpLocks/>
              </p:cNvGrpSpPr>
              <p:nvPr/>
            </p:nvGrpSpPr>
            <p:grpSpPr bwMode="auto">
              <a:xfrm>
                <a:off x="628" y="2546"/>
                <a:ext cx="4293" cy="283"/>
                <a:chOff x="340" y="2093"/>
                <a:chExt cx="4293" cy="283"/>
              </a:xfrm>
            </p:grpSpPr>
            <p:grpSp>
              <p:nvGrpSpPr>
                <p:cNvPr id="54297" name="Group 177"/>
                <p:cNvGrpSpPr>
                  <a:grpSpLocks/>
                </p:cNvGrpSpPr>
                <p:nvPr/>
              </p:nvGrpSpPr>
              <p:grpSpPr bwMode="auto">
                <a:xfrm>
                  <a:off x="1338" y="2115"/>
                  <a:ext cx="317" cy="227"/>
                  <a:chOff x="1429" y="2931"/>
                  <a:chExt cx="317" cy="227"/>
                </a:xfrm>
              </p:grpSpPr>
              <p:sp>
                <p:nvSpPr>
                  <p:cNvPr id="5430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3022"/>
                    <a:ext cx="182" cy="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6" name="Line 1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65" y="2931"/>
                    <a:ext cx="45" cy="9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7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067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8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3113"/>
                    <a:ext cx="45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9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3113"/>
                    <a:ext cx="91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0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29" y="3022"/>
                    <a:ext cx="9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1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976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298" name="Group 185"/>
                <p:cNvGrpSpPr>
                  <a:grpSpLocks/>
                </p:cNvGrpSpPr>
                <p:nvPr/>
              </p:nvGrpSpPr>
              <p:grpSpPr bwMode="auto">
                <a:xfrm rot="5400000">
                  <a:off x="3222" y="2205"/>
                  <a:ext cx="283" cy="59"/>
                  <a:chOff x="2245" y="3657"/>
                  <a:chExt cx="451" cy="116"/>
                </a:xfrm>
              </p:grpSpPr>
              <p:sp>
                <p:nvSpPr>
                  <p:cNvPr id="5430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3657"/>
                    <a:ext cx="136" cy="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4" name="Freeform 187"/>
                  <p:cNvSpPr>
                    <a:spLocks/>
                  </p:cNvSpPr>
                  <p:nvPr/>
                </p:nvSpPr>
                <p:spPr bwMode="auto">
                  <a:xfrm>
                    <a:off x="2385" y="3686"/>
                    <a:ext cx="311" cy="87"/>
                  </a:xfrm>
                  <a:custGeom>
                    <a:avLst/>
                    <a:gdLst>
                      <a:gd name="T0" fmla="*/ 0 w 311"/>
                      <a:gd name="T1" fmla="*/ 12 h 87"/>
                      <a:gd name="T2" fmla="*/ 126 w 311"/>
                      <a:gd name="T3" fmla="*/ 0 h 87"/>
                      <a:gd name="T4" fmla="*/ 219 w 311"/>
                      <a:gd name="T5" fmla="*/ 70 h 87"/>
                      <a:gd name="T6" fmla="*/ 311 w 311"/>
                      <a:gd name="T7" fmla="*/ 81 h 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1" h="87">
                        <a:moveTo>
                          <a:pt x="0" y="12"/>
                        </a:moveTo>
                        <a:cubicBezTo>
                          <a:pt x="42" y="8"/>
                          <a:pt x="84" y="0"/>
                          <a:pt x="126" y="0"/>
                        </a:cubicBezTo>
                        <a:cubicBezTo>
                          <a:pt x="185" y="0"/>
                          <a:pt x="156" y="50"/>
                          <a:pt x="219" y="70"/>
                        </a:cubicBezTo>
                        <a:cubicBezTo>
                          <a:pt x="271" y="87"/>
                          <a:pt x="241" y="81"/>
                          <a:pt x="311" y="8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54299" name="Oval 188"/>
                <p:cNvSpPr>
                  <a:spLocks noChangeArrowheads="1"/>
                </p:cNvSpPr>
                <p:nvPr/>
              </p:nvSpPr>
              <p:spPr bwMode="auto">
                <a:xfrm>
                  <a:off x="340" y="2202"/>
                  <a:ext cx="45" cy="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00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85" y="2115"/>
                  <a:ext cx="6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bakterie</a:t>
                  </a:r>
                </a:p>
              </p:txBody>
            </p:sp>
            <p:sp>
              <p:nvSpPr>
                <p:cNvPr id="54301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655" y="2115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Volně žijící nálevníci</a:t>
                  </a:r>
                </a:p>
              </p:txBody>
            </p:sp>
            <p:sp>
              <p:nvSpPr>
                <p:cNvPr id="5430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3424" y="2115"/>
                  <a:ext cx="120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stopkatí nálevníci</a:t>
                  </a:r>
                </a:p>
              </p:txBody>
            </p:sp>
          </p:grpSp>
          <p:sp>
            <p:nvSpPr>
              <p:cNvPr id="54281" name="Oval 192"/>
              <p:cNvSpPr>
                <a:spLocks noChangeArrowheads="1"/>
              </p:cNvSpPr>
              <p:nvPr/>
            </p:nvSpPr>
            <p:spPr bwMode="auto">
              <a:xfrm>
                <a:off x="1746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2" name="Oval 193"/>
              <p:cNvSpPr>
                <a:spLocks noChangeArrowheads="1"/>
              </p:cNvSpPr>
              <p:nvPr/>
            </p:nvSpPr>
            <p:spPr bwMode="auto">
              <a:xfrm>
                <a:off x="3152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3" name="Oval 194"/>
              <p:cNvSpPr>
                <a:spLocks noChangeArrowheads="1"/>
              </p:cNvSpPr>
              <p:nvPr/>
            </p:nvSpPr>
            <p:spPr bwMode="auto">
              <a:xfrm>
                <a:off x="3424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4" name="Oval 195"/>
              <p:cNvSpPr>
                <a:spLocks noChangeArrowheads="1"/>
              </p:cNvSpPr>
              <p:nvPr/>
            </p:nvSpPr>
            <p:spPr bwMode="auto">
              <a:xfrm>
                <a:off x="1973" y="188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5" name="Oval 196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6" name="Oval 197"/>
              <p:cNvSpPr>
                <a:spLocks noChangeArrowheads="1"/>
              </p:cNvSpPr>
              <p:nvPr/>
            </p:nvSpPr>
            <p:spPr bwMode="auto">
              <a:xfrm>
                <a:off x="3152" y="1524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7" name="Oval 198"/>
              <p:cNvSpPr>
                <a:spLocks noChangeArrowheads="1"/>
              </p:cNvSpPr>
              <p:nvPr/>
            </p:nvSpPr>
            <p:spPr bwMode="auto">
              <a:xfrm>
                <a:off x="4649" y="1751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88" name="Group 199"/>
              <p:cNvGrpSpPr>
                <a:grpSpLocks/>
              </p:cNvGrpSpPr>
              <p:nvPr/>
            </p:nvGrpSpPr>
            <p:grpSpPr bwMode="auto">
              <a:xfrm>
                <a:off x="975" y="2799"/>
                <a:ext cx="4264" cy="268"/>
                <a:chOff x="612" y="2346"/>
                <a:chExt cx="4264" cy="268"/>
              </a:xfrm>
            </p:grpSpPr>
            <p:sp>
              <p:nvSpPr>
                <p:cNvPr id="54289" name="Freeform 200"/>
                <p:cNvSpPr>
                  <a:spLocks/>
                </p:cNvSpPr>
                <p:nvPr/>
              </p:nvSpPr>
              <p:spPr bwMode="auto">
                <a:xfrm>
                  <a:off x="2472" y="2346"/>
                  <a:ext cx="181" cy="268"/>
                </a:xfrm>
                <a:custGeom>
                  <a:avLst/>
                  <a:gdLst>
                    <a:gd name="T0" fmla="*/ 35 w 247"/>
                    <a:gd name="T1" fmla="*/ 78 h 357"/>
                    <a:gd name="T2" fmla="*/ 47 w 247"/>
                    <a:gd name="T3" fmla="*/ 59 h 357"/>
                    <a:gd name="T4" fmla="*/ 53 w 247"/>
                    <a:gd name="T5" fmla="*/ 7 h 357"/>
                    <a:gd name="T6" fmla="*/ 59 w 247"/>
                    <a:gd name="T7" fmla="*/ 52 h 357"/>
                    <a:gd name="T8" fmla="*/ 116 w 247"/>
                    <a:gd name="T9" fmla="*/ 71 h 357"/>
                    <a:gd name="T10" fmla="*/ 103 w 247"/>
                    <a:gd name="T11" fmla="*/ 98 h 357"/>
                    <a:gd name="T12" fmla="*/ 128 w 247"/>
                    <a:gd name="T13" fmla="*/ 162 h 357"/>
                    <a:gd name="T14" fmla="*/ 122 w 247"/>
                    <a:gd name="T15" fmla="*/ 182 h 357"/>
                    <a:gd name="T16" fmla="*/ 91 w 247"/>
                    <a:gd name="T17" fmla="*/ 149 h 357"/>
                    <a:gd name="T18" fmla="*/ 59 w 247"/>
                    <a:gd name="T19" fmla="*/ 201 h 357"/>
                    <a:gd name="T20" fmla="*/ 41 w 247"/>
                    <a:gd name="T21" fmla="*/ 143 h 357"/>
                    <a:gd name="T22" fmla="*/ 23 w 247"/>
                    <a:gd name="T23" fmla="*/ 130 h 357"/>
                    <a:gd name="T24" fmla="*/ 10 w 247"/>
                    <a:gd name="T25" fmla="*/ 116 h 357"/>
                    <a:gd name="T26" fmla="*/ 4 w 247"/>
                    <a:gd name="T27" fmla="*/ 98 h 357"/>
                    <a:gd name="T28" fmla="*/ 35 w 247"/>
                    <a:gd name="T29" fmla="*/ 78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7" h="357">
                      <a:moveTo>
                        <a:pt x="65" y="138"/>
                      </a:moveTo>
                      <a:cubicBezTo>
                        <a:pt x="73" y="127"/>
                        <a:pt x="84" y="117"/>
                        <a:pt x="88" y="104"/>
                      </a:cubicBezTo>
                      <a:cubicBezTo>
                        <a:pt x="96" y="74"/>
                        <a:pt x="73" y="26"/>
                        <a:pt x="100" y="12"/>
                      </a:cubicBezTo>
                      <a:cubicBezTo>
                        <a:pt x="124" y="0"/>
                        <a:pt x="100" y="67"/>
                        <a:pt x="111" y="92"/>
                      </a:cubicBezTo>
                      <a:cubicBezTo>
                        <a:pt x="124" y="121"/>
                        <a:pt x="202" y="125"/>
                        <a:pt x="215" y="127"/>
                      </a:cubicBezTo>
                      <a:cubicBezTo>
                        <a:pt x="247" y="226"/>
                        <a:pt x="220" y="103"/>
                        <a:pt x="192" y="173"/>
                      </a:cubicBezTo>
                      <a:cubicBezTo>
                        <a:pt x="181" y="202"/>
                        <a:pt x="229" y="261"/>
                        <a:pt x="238" y="288"/>
                      </a:cubicBezTo>
                      <a:cubicBezTo>
                        <a:pt x="234" y="300"/>
                        <a:pt x="238" y="320"/>
                        <a:pt x="226" y="323"/>
                      </a:cubicBezTo>
                      <a:cubicBezTo>
                        <a:pt x="204" y="329"/>
                        <a:pt x="175" y="274"/>
                        <a:pt x="169" y="265"/>
                      </a:cubicBezTo>
                      <a:cubicBezTo>
                        <a:pt x="113" y="284"/>
                        <a:pt x="126" y="301"/>
                        <a:pt x="111" y="357"/>
                      </a:cubicBezTo>
                      <a:cubicBezTo>
                        <a:pt x="84" y="277"/>
                        <a:pt x="95" y="311"/>
                        <a:pt x="77" y="254"/>
                      </a:cubicBezTo>
                      <a:cubicBezTo>
                        <a:pt x="73" y="241"/>
                        <a:pt x="53" y="240"/>
                        <a:pt x="42" y="231"/>
                      </a:cubicBezTo>
                      <a:cubicBezTo>
                        <a:pt x="33" y="224"/>
                        <a:pt x="27" y="215"/>
                        <a:pt x="19" y="207"/>
                      </a:cubicBezTo>
                      <a:cubicBezTo>
                        <a:pt x="15" y="196"/>
                        <a:pt x="0" y="181"/>
                        <a:pt x="8" y="173"/>
                      </a:cubicBezTo>
                      <a:cubicBezTo>
                        <a:pt x="73" y="108"/>
                        <a:pt x="65" y="201"/>
                        <a:pt x="65" y="138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54290" name="Group 201"/>
                <p:cNvGrpSpPr>
                  <a:grpSpLocks/>
                </p:cNvGrpSpPr>
                <p:nvPr/>
              </p:nvGrpSpPr>
              <p:grpSpPr bwMode="auto">
                <a:xfrm>
                  <a:off x="4196" y="2387"/>
                  <a:ext cx="181" cy="226"/>
                  <a:chOff x="431" y="3612"/>
                  <a:chExt cx="181" cy="226"/>
                </a:xfrm>
              </p:grpSpPr>
              <p:sp>
                <p:nvSpPr>
                  <p:cNvPr id="54295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3657"/>
                    <a:ext cx="45" cy="181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0 w 21600"/>
                      <a:gd name="T3" fmla="*/ 2 h 21600"/>
                      <a:gd name="T4" fmla="*/ 0 w 21600"/>
                      <a:gd name="T5" fmla="*/ 1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535 h 21600"/>
                      <a:gd name="T14" fmla="*/ 17280 w 21600"/>
                      <a:gd name="T15" fmla="*/ 170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54296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3612"/>
                    <a:ext cx="181" cy="136"/>
                  </a:xfrm>
                  <a:prstGeom prst="sun">
                    <a:avLst>
                      <a:gd name="adj" fmla="val 25000"/>
                    </a:avLst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291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2649" y="2383"/>
                  <a:ext cx="6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měňavky</a:t>
                  </a:r>
                </a:p>
              </p:txBody>
            </p:sp>
            <p:sp>
              <p:nvSpPr>
                <p:cNvPr id="54292" name="Oval 205"/>
                <p:cNvSpPr>
                  <a:spLocks noChangeArrowheads="1"/>
                </p:cNvSpPr>
                <p:nvPr/>
              </p:nvSpPr>
              <p:spPr bwMode="auto">
                <a:xfrm>
                  <a:off x="612" y="2478"/>
                  <a:ext cx="91" cy="45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293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703" y="2383"/>
                  <a:ext cx="1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bezbarví bičíkovci</a:t>
                  </a:r>
                </a:p>
              </p:txBody>
            </p:sp>
            <p:sp>
              <p:nvSpPr>
                <p:cNvPr id="5429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4391" y="2383"/>
                  <a:ext cx="4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vířníci</a:t>
                  </a:r>
                </a:p>
              </p:txBody>
            </p:sp>
          </p:grpSp>
        </p:grpSp>
        <p:sp>
          <p:nvSpPr>
            <p:cNvPr id="54277" name="Text Box 208"/>
            <p:cNvSpPr txBox="1">
              <a:spLocks noChangeArrowheads="1"/>
            </p:cNvSpPr>
            <p:nvPr/>
          </p:nvSpPr>
          <p:spPr bwMode="auto">
            <a:xfrm>
              <a:off x="1392" y="320"/>
              <a:ext cx="314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 sz="2000" b="1">
                  <a:solidFill>
                    <a:schemeClr val="accent2"/>
                  </a:solidFill>
                  <a:latin typeface="Tahoma" pitchFamily="34" charset="0"/>
                </a:rPr>
                <a:t>Fáze vzniku vločky aktivovaného kalu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4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2400"/>
            <a:ext cx="419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5299" name="Picture 3" descr="scan005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3959225" cy="2655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9725" y="228600"/>
            <a:ext cx="36226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latin typeface="Tahoma" pitchFamily="34" charset="0"/>
              </a:rPr>
              <a:t>Typická vločka aktivovaného kalu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57600" y="1601788"/>
            <a:ext cx="5486400" cy="5256212"/>
            <a:chOff x="1152" y="482"/>
            <a:chExt cx="3456" cy="3311"/>
          </a:xfrm>
        </p:grpSpPr>
        <p:sp>
          <p:nvSpPr>
            <p:cNvPr id="55305" name="Rectangle 6"/>
            <p:cNvSpPr>
              <a:spLocks noChangeArrowheads="1"/>
            </p:cNvSpPr>
            <p:nvPr/>
          </p:nvSpPr>
          <p:spPr bwMode="auto">
            <a:xfrm>
              <a:off x="1152" y="482"/>
              <a:ext cx="345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5306" name="Group 7"/>
            <p:cNvGrpSpPr>
              <a:grpSpLocks/>
            </p:cNvGrpSpPr>
            <p:nvPr/>
          </p:nvGrpSpPr>
          <p:grpSpPr bwMode="auto">
            <a:xfrm>
              <a:off x="1248" y="935"/>
              <a:ext cx="3264" cy="2790"/>
              <a:chOff x="960" y="935"/>
              <a:chExt cx="3840" cy="2790"/>
            </a:xfrm>
          </p:grpSpPr>
          <p:sp>
            <p:nvSpPr>
              <p:cNvPr id="55308" name="Rectangle 8"/>
              <p:cNvSpPr>
                <a:spLocks noChangeArrowheads="1"/>
              </p:cNvSpPr>
              <p:nvPr/>
            </p:nvSpPr>
            <p:spPr bwMode="auto">
              <a:xfrm>
                <a:off x="288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09" name="Rectangle 9"/>
              <p:cNvSpPr>
                <a:spLocks noChangeArrowheads="1"/>
              </p:cNvSpPr>
              <p:nvPr/>
            </p:nvSpPr>
            <p:spPr bwMode="auto">
              <a:xfrm>
                <a:off x="96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Corynebacterium</a:t>
                </a:r>
              </a:p>
            </p:txBody>
          </p:sp>
          <p:sp>
            <p:nvSpPr>
              <p:cNvPr id="55310" name="Rectangle 10"/>
              <p:cNvSpPr>
                <a:spLocks noChangeArrowheads="1"/>
              </p:cNvSpPr>
              <p:nvPr/>
            </p:nvSpPr>
            <p:spPr bwMode="auto">
              <a:xfrm>
                <a:off x="288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96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Sphaerotilus</a:t>
                </a:r>
              </a:p>
            </p:txBody>
          </p:sp>
          <p:sp>
            <p:nvSpPr>
              <p:cNvPr id="55312" name="Rectangle 12"/>
              <p:cNvSpPr>
                <a:spLocks noChangeArrowheads="1"/>
              </p:cNvSpPr>
              <p:nvPr/>
            </p:nvSpPr>
            <p:spPr bwMode="auto">
              <a:xfrm>
                <a:off x="288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Hyphomicrobium</a:t>
                </a: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96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Achromobacr</a:t>
                </a:r>
              </a:p>
            </p:txBody>
          </p:sp>
          <p:sp>
            <p:nvSpPr>
              <p:cNvPr id="55314" name="Rectangle 14"/>
              <p:cNvSpPr>
                <a:spLocks noChangeArrowheads="1"/>
              </p:cNvSpPr>
              <p:nvPr/>
            </p:nvSpPr>
            <p:spPr bwMode="auto">
              <a:xfrm>
                <a:off x="288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Cytophaga</a:t>
                </a:r>
              </a:p>
            </p:txBody>
          </p:sp>
          <p:sp>
            <p:nvSpPr>
              <p:cNvPr id="55315" name="Rectangle 15"/>
              <p:cNvSpPr>
                <a:spLocks noChangeArrowheads="1"/>
              </p:cNvSpPr>
              <p:nvPr/>
            </p:nvSpPr>
            <p:spPr bwMode="auto">
              <a:xfrm>
                <a:off x="96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Bacillus</a:t>
                </a:r>
              </a:p>
            </p:txBody>
          </p:sp>
          <p:sp>
            <p:nvSpPr>
              <p:cNvPr id="55316" name="Rectangle 16"/>
              <p:cNvSpPr>
                <a:spLocks noChangeArrowheads="1"/>
              </p:cNvSpPr>
              <p:nvPr/>
            </p:nvSpPr>
            <p:spPr bwMode="auto">
              <a:xfrm>
                <a:off x="288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Gluconobacter</a:t>
                </a: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96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Brevibacterium</a:t>
                </a:r>
              </a:p>
            </p:txBody>
          </p:sp>
          <p:sp>
            <p:nvSpPr>
              <p:cNvPr id="55318" name="Rectangle 18"/>
              <p:cNvSpPr>
                <a:spLocks noChangeArrowheads="1"/>
              </p:cNvSpPr>
              <p:nvPr/>
            </p:nvSpPr>
            <p:spPr bwMode="auto">
              <a:xfrm>
                <a:off x="288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Acinetobacter</a:t>
                </a:r>
              </a:p>
            </p:txBody>
          </p:sp>
          <p:sp>
            <p:nvSpPr>
              <p:cNvPr id="55319" name="Rectangle 19"/>
              <p:cNvSpPr>
                <a:spLocks noChangeArrowheads="1"/>
              </p:cNvSpPr>
              <p:nvPr/>
            </p:nvSpPr>
            <p:spPr bwMode="auto">
              <a:xfrm>
                <a:off x="96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Alcaligenes</a:t>
                </a:r>
              </a:p>
            </p:txBody>
          </p:sp>
          <p:sp>
            <p:nvSpPr>
              <p:cNvPr id="55320" name="Rectangle 20"/>
              <p:cNvSpPr>
                <a:spLocks noChangeArrowheads="1"/>
              </p:cNvSpPr>
              <p:nvPr/>
            </p:nvSpPr>
            <p:spPr bwMode="auto">
              <a:xfrm>
                <a:off x="288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Spirillum</a:t>
                </a:r>
              </a:p>
            </p:txBody>
          </p:sp>
          <p:sp>
            <p:nvSpPr>
              <p:cNvPr id="55321" name="Rectangle 21"/>
              <p:cNvSpPr>
                <a:spLocks noChangeArrowheads="1"/>
              </p:cNvSpPr>
              <p:nvPr/>
            </p:nvSpPr>
            <p:spPr bwMode="auto">
              <a:xfrm>
                <a:off x="96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Flavobacterium</a:t>
                </a:r>
              </a:p>
            </p:txBody>
          </p:sp>
          <p:sp>
            <p:nvSpPr>
              <p:cNvPr id="55322" name="Rectangle 22"/>
              <p:cNvSpPr>
                <a:spLocks noChangeArrowheads="1"/>
              </p:cNvSpPr>
              <p:nvPr/>
            </p:nvSpPr>
            <p:spPr bwMode="auto">
              <a:xfrm>
                <a:off x="288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Micrococcus</a:t>
                </a:r>
              </a:p>
            </p:txBody>
          </p:sp>
          <p:sp>
            <p:nvSpPr>
              <p:cNvPr id="55323" name="Rectangle 23"/>
              <p:cNvSpPr>
                <a:spLocks noChangeArrowheads="1"/>
              </p:cNvSpPr>
              <p:nvPr/>
            </p:nvSpPr>
            <p:spPr bwMode="auto">
              <a:xfrm>
                <a:off x="96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Commomonas</a:t>
                </a:r>
              </a:p>
            </p:txBody>
          </p:sp>
          <p:sp>
            <p:nvSpPr>
              <p:cNvPr id="55324" name="Rectangle 24"/>
              <p:cNvSpPr>
                <a:spLocks noChangeArrowheads="1"/>
              </p:cNvSpPr>
              <p:nvPr/>
            </p:nvSpPr>
            <p:spPr bwMode="auto">
              <a:xfrm>
                <a:off x="288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Aerobacter</a:t>
                </a:r>
              </a:p>
            </p:txBody>
          </p:sp>
          <p:sp>
            <p:nvSpPr>
              <p:cNvPr id="55325" name="Rectangle 25"/>
              <p:cNvSpPr>
                <a:spLocks noChangeArrowheads="1"/>
              </p:cNvSpPr>
              <p:nvPr/>
            </p:nvSpPr>
            <p:spPr bwMode="auto">
              <a:xfrm>
                <a:off x="96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Pseudomonas</a:t>
                </a:r>
              </a:p>
            </p:txBody>
          </p:sp>
          <p:sp>
            <p:nvSpPr>
              <p:cNvPr id="55326" name="Rectangle 26"/>
              <p:cNvSpPr>
                <a:spLocks noChangeArrowheads="1"/>
              </p:cNvSpPr>
              <p:nvPr/>
            </p:nvSpPr>
            <p:spPr bwMode="auto">
              <a:xfrm>
                <a:off x="288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Aeromonas</a:t>
                </a:r>
              </a:p>
            </p:txBody>
          </p:sp>
          <p:sp>
            <p:nvSpPr>
              <p:cNvPr id="55327" name="Rectangle 27"/>
              <p:cNvSpPr>
                <a:spLocks noChangeArrowheads="1"/>
              </p:cNvSpPr>
              <p:nvPr/>
            </p:nvSpPr>
            <p:spPr bwMode="auto">
              <a:xfrm>
                <a:off x="96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Zooglea</a:t>
                </a:r>
              </a:p>
            </p:txBody>
          </p:sp>
          <p:sp>
            <p:nvSpPr>
              <p:cNvPr id="55328" name="Rectangle 28"/>
              <p:cNvSpPr>
                <a:spLocks noChangeArrowheads="1"/>
              </p:cNvSpPr>
              <p:nvPr/>
            </p:nvSpPr>
            <p:spPr bwMode="auto">
              <a:xfrm>
                <a:off x="288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Akcesorické rody</a:t>
                </a:r>
              </a:p>
            </p:txBody>
          </p:sp>
          <p:sp>
            <p:nvSpPr>
              <p:cNvPr id="55329" name="Rectangle 29"/>
              <p:cNvSpPr>
                <a:spLocks noChangeArrowheads="1"/>
              </p:cNvSpPr>
              <p:nvPr/>
            </p:nvSpPr>
            <p:spPr bwMode="auto">
              <a:xfrm>
                <a:off x="96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Dominantní rody</a:t>
                </a:r>
              </a:p>
            </p:txBody>
          </p:sp>
          <p:sp>
            <p:nvSpPr>
              <p:cNvPr id="55330" name="Line 30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1" name="Line 31"/>
              <p:cNvSpPr>
                <a:spLocks noChangeShapeType="1"/>
              </p:cNvSpPr>
              <p:nvPr/>
            </p:nvSpPr>
            <p:spPr bwMode="auto">
              <a:xfrm>
                <a:off x="960" y="372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2" name="Line 32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Line 33"/>
              <p:cNvSpPr>
                <a:spLocks noChangeShapeType="1"/>
              </p:cNvSpPr>
              <p:nvPr/>
            </p:nvSpPr>
            <p:spPr bwMode="auto">
              <a:xfrm>
                <a:off x="480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4" name="Line 3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Line 35"/>
              <p:cNvSpPr>
                <a:spLocks noChangeShapeType="1"/>
              </p:cNvSpPr>
              <p:nvPr/>
            </p:nvSpPr>
            <p:spPr bwMode="auto">
              <a:xfrm>
                <a:off x="480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6" name="Line 36"/>
              <p:cNvSpPr>
                <a:spLocks noChangeShapeType="1"/>
              </p:cNvSpPr>
              <p:nvPr/>
            </p:nvSpPr>
            <p:spPr bwMode="auto">
              <a:xfrm>
                <a:off x="96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7" name="Line 37"/>
              <p:cNvSpPr>
                <a:spLocks noChangeShapeType="1"/>
              </p:cNvSpPr>
              <p:nvPr/>
            </p:nvSpPr>
            <p:spPr bwMode="auto">
              <a:xfrm>
                <a:off x="480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8" name="Line 38"/>
              <p:cNvSpPr>
                <a:spLocks noChangeShapeType="1"/>
              </p:cNvSpPr>
              <p:nvPr/>
            </p:nvSpPr>
            <p:spPr bwMode="auto">
              <a:xfrm>
                <a:off x="96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9" name="Line 39"/>
              <p:cNvSpPr>
                <a:spLocks noChangeShapeType="1"/>
              </p:cNvSpPr>
              <p:nvPr/>
            </p:nvSpPr>
            <p:spPr bwMode="auto">
              <a:xfrm>
                <a:off x="480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Line 40"/>
              <p:cNvSpPr>
                <a:spLocks noChangeShapeType="1"/>
              </p:cNvSpPr>
              <p:nvPr/>
            </p:nvSpPr>
            <p:spPr bwMode="auto">
              <a:xfrm>
                <a:off x="96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1" name="Line 41"/>
              <p:cNvSpPr>
                <a:spLocks noChangeShapeType="1"/>
              </p:cNvSpPr>
              <p:nvPr/>
            </p:nvSpPr>
            <p:spPr bwMode="auto">
              <a:xfrm>
                <a:off x="480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2" name="Line 42"/>
              <p:cNvSpPr>
                <a:spLocks noChangeShapeType="1"/>
              </p:cNvSpPr>
              <p:nvPr/>
            </p:nvSpPr>
            <p:spPr bwMode="auto">
              <a:xfrm>
                <a:off x="96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3" name="Line 43"/>
              <p:cNvSpPr>
                <a:spLocks noChangeShapeType="1"/>
              </p:cNvSpPr>
              <p:nvPr/>
            </p:nvSpPr>
            <p:spPr bwMode="auto">
              <a:xfrm>
                <a:off x="480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4" name="Line 44"/>
              <p:cNvSpPr>
                <a:spLocks noChangeShapeType="1"/>
              </p:cNvSpPr>
              <p:nvPr/>
            </p:nvSpPr>
            <p:spPr bwMode="auto">
              <a:xfrm>
                <a:off x="96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5" name="Line 45"/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6" name="Line 46"/>
              <p:cNvSpPr>
                <a:spLocks noChangeShapeType="1"/>
              </p:cNvSpPr>
              <p:nvPr/>
            </p:nvSpPr>
            <p:spPr bwMode="auto">
              <a:xfrm>
                <a:off x="96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7" name="Line 47"/>
              <p:cNvSpPr>
                <a:spLocks noChangeShapeType="1"/>
              </p:cNvSpPr>
              <p:nvPr/>
            </p:nvSpPr>
            <p:spPr bwMode="auto">
              <a:xfrm>
                <a:off x="480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8" name="Line 48"/>
              <p:cNvSpPr>
                <a:spLocks noChangeShapeType="1"/>
              </p:cNvSpPr>
              <p:nvPr/>
            </p:nvSpPr>
            <p:spPr bwMode="auto">
              <a:xfrm>
                <a:off x="96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9" name="Line 49"/>
              <p:cNvSpPr>
                <a:spLocks noChangeShapeType="1"/>
              </p:cNvSpPr>
              <p:nvPr/>
            </p:nvSpPr>
            <p:spPr bwMode="auto">
              <a:xfrm>
                <a:off x="480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Line 50"/>
              <p:cNvSpPr>
                <a:spLocks noChangeShapeType="1"/>
              </p:cNvSpPr>
              <p:nvPr/>
            </p:nvSpPr>
            <p:spPr bwMode="auto">
              <a:xfrm>
                <a:off x="96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1" name="Line 51"/>
              <p:cNvSpPr>
                <a:spLocks noChangeShapeType="1"/>
              </p:cNvSpPr>
              <p:nvPr/>
            </p:nvSpPr>
            <p:spPr bwMode="auto">
              <a:xfrm>
                <a:off x="480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2" name="Line 52"/>
              <p:cNvSpPr>
                <a:spLocks noChangeShapeType="1"/>
              </p:cNvSpPr>
              <p:nvPr/>
            </p:nvSpPr>
            <p:spPr bwMode="auto">
              <a:xfrm>
                <a:off x="96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3" name="Line 53"/>
              <p:cNvSpPr>
                <a:spLocks noChangeShapeType="1"/>
              </p:cNvSpPr>
              <p:nvPr/>
            </p:nvSpPr>
            <p:spPr bwMode="auto">
              <a:xfrm>
                <a:off x="480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4" name="Line 5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07" name="Text Box 55"/>
            <p:cNvSpPr txBox="1">
              <a:spLocks noChangeArrowheads="1"/>
            </p:cNvSpPr>
            <p:nvPr/>
          </p:nvSpPr>
          <p:spPr bwMode="auto">
            <a:xfrm>
              <a:off x="1248" y="633"/>
              <a:ext cx="32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>
                  <a:latin typeface="Tahoma" pitchFamily="34" charset="0"/>
                </a:rPr>
                <a:t>Bakteriální rody vyskytující se v aktivovaném kalu</a:t>
              </a:r>
            </a:p>
          </p:txBody>
        </p:sp>
      </p:grpSp>
      <p:sp>
        <p:nvSpPr>
          <p:cNvPr id="55302" name="Text Box 56"/>
          <p:cNvSpPr txBox="1">
            <a:spLocks noChangeArrowheads="1"/>
          </p:cNvSpPr>
          <p:nvPr/>
        </p:nvSpPr>
        <p:spPr bwMode="auto">
          <a:xfrm>
            <a:off x="447675" y="3900488"/>
            <a:ext cx="256381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solidFill>
                  <a:schemeClr val="accent2"/>
                </a:solidFill>
                <a:latin typeface="Tahoma" pitchFamily="34" charset="0"/>
              </a:rPr>
              <a:t>Bytnění kalu</a:t>
            </a:r>
          </a:p>
          <a:p>
            <a:pPr eaLnBrk="1" hangingPunct="1"/>
            <a:r>
              <a:rPr lang="cs-CZ" altLang="en-US" sz="1600">
                <a:latin typeface="Tahoma" pitchFamily="34" charset="0"/>
              </a:rPr>
              <a:t>= velký objem pro usazení</a:t>
            </a:r>
          </a:p>
        </p:txBody>
      </p:sp>
      <p:sp>
        <p:nvSpPr>
          <p:cNvPr id="55303" name="AutoShape 57"/>
          <p:cNvSpPr>
            <a:spLocks noChangeArrowheads="1"/>
          </p:cNvSpPr>
          <p:nvPr/>
        </p:nvSpPr>
        <p:spPr bwMode="auto">
          <a:xfrm>
            <a:off x="1476375" y="4581525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58"/>
          <p:cNvSpPr txBox="1">
            <a:spLocks noChangeArrowheads="1"/>
          </p:cNvSpPr>
          <p:nvPr/>
        </p:nvSpPr>
        <p:spPr bwMode="auto">
          <a:xfrm>
            <a:off x="323850" y="5013325"/>
            <a:ext cx="2684463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Nadměrný rozvoj vláknitých organismů (</a:t>
            </a:r>
            <a:r>
              <a:rPr lang="cs-CZ" altLang="en-US" sz="1600" i="1">
                <a:latin typeface="Tahoma" pitchFamily="34" charset="0"/>
              </a:rPr>
              <a:t>Sphaerotilus</a:t>
            </a:r>
            <a:r>
              <a:rPr lang="cs-CZ" altLang="en-US" sz="1600">
                <a:latin typeface="Tahoma" pitchFamily="34" charset="0"/>
              </a:rPr>
              <a:t> apod.)</a:t>
            </a:r>
          </a:p>
        </p:txBody>
      </p:sp>
    </p:spTree>
    <p:extLst>
      <p:ext uri="{BB962C8B-B14F-4D97-AF65-F5344CB8AC3E}">
        <p14:creationId xmlns:p14="http://schemas.microsoft.com/office/powerpoint/2010/main" val="3891994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Habitat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12" y="1052736"/>
            <a:ext cx="4904928" cy="561662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jednotlivé </a:t>
            </a:r>
            <a:r>
              <a:rPr lang="en-GB" sz="1600" dirty="0" err="1" smtClean="0"/>
              <a:t>ekosfér</a:t>
            </a:r>
            <a:r>
              <a:rPr lang="cs-CZ" sz="1600" dirty="0" smtClean="0"/>
              <a:t>y</a:t>
            </a:r>
            <a:r>
              <a:rPr lang="en-GB" sz="1600" dirty="0" smtClean="0"/>
              <a:t> m</a:t>
            </a:r>
            <a:r>
              <a:rPr lang="cs-CZ" sz="1600" dirty="0" err="1" smtClean="0"/>
              <a:t>ají</a:t>
            </a:r>
            <a:r>
              <a:rPr lang="cs-CZ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h</a:t>
            </a:r>
            <a:r>
              <a:rPr lang="en-GB" sz="1600" dirty="0" err="1" smtClean="0"/>
              <a:t>abitat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fyzické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se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 smtClean="0"/>
              <a:t>nachází</a:t>
            </a:r>
            <a:r>
              <a:rPr lang="cs-CZ" sz="1600" dirty="0" smtClean="0"/>
              <a:t> („adresa“)</a:t>
            </a:r>
          </a:p>
          <a:p>
            <a:endParaRPr lang="en-GB" sz="1600" dirty="0"/>
          </a:p>
          <a:p>
            <a:r>
              <a:rPr lang="en-GB" sz="1600" dirty="0" err="1" smtClean="0"/>
              <a:t>ekologická</a:t>
            </a:r>
            <a:r>
              <a:rPr lang="en-GB" sz="1600" dirty="0" smtClean="0"/>
              <a:t> </a:t>
            </a:r>
            <a:r>
              <a:rPr lang="en-GB" sz="1600" dirty="0" err="1"/>
              <a:t>nika</a:t>
            </a:r>
            <a:r>
              <a:rPr lang="en-GB" sz="1600" dirty="0"/>
              <a:t> – ta </a:t>
            </a:r>
            <a:r>
              <a:rPr lang="en-GB" sz="1600" dirty="0" err="1" smtClean="0"/>
              <a:t>označuje</a:t>
            </a:r>
            <a:r>
              <a:rPr lang="cs-CZ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cs-CZ" sz="1600" dirty="0"/>
              <a:t> </a:t>
            </a:r>
            <a:r>
              <a:rPr lang="en-GB" sz="1600" dirty="0" err="1" smtClean="0"/>
              <a:t>žije</a:t>
            </a:r>
            <a:r>
              <a:rPr lang="en-GB" sz="1600" dirty="0"/>
              <a:t>,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/>
              <a:t>funkce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smtClean="0"/>
              <a:t>F</a:t>
            </a:r>
            <a:r>
              <a:rPr lang="en-GB" sz="1600" dirty="0" err="1" smtClean="0"/>
              <a:t>yz</a:t>
            </a:r>
            <a:r>
              <a:rPr lang="cs-CZ" sz="1600" dirty="0" smtClean="0"/>
              <a:t>-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/>
              <a:t>charakteristiky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 </a:t>
            </a:r>
            <a:r>
              <a:rPr lang="en-GB" sz="1600" dirty="0" err="1"/>
              <a:t>ovlivňují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aktivitu</a:t>
            </a:r>
            <a:r>
              <a:rPr lang="en-GB" sz="1600" dirty="0"/>
              <a:t>, </a:t>
            </a:r>
            <a:r>
              <a:rPr lang="en-GB" sz="1600" dirty="0" err="1"/>
              <a:t>interakce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endParaRPr lang="cs-CZ" sz="1600" dirty="0"/>
          </a:p>
          <a:p>
            <a:r>
              <a:rPr lang="en-GB" sz="1600" dirty="0" err="1" smtClean="0"/>
              <a:t>určují</a:t>
            </a:r>
            <a:r>
              <a:rPr lang="en-GB" sz="1600" dirty="0" smtClean="0"/>
              <a:t> </a:t>
            </a:r>
            <a:r>
              <a:rPr lang="en-GB" sz="1600" dirty="0" err="1"/>
              <a:t>niku</a:t>
            </a:r>
            <a:r>
              <a:rPr lang="en-GB" sz="1600" dirty="0"/>
              <a:t>, </a:t>
            </a:r>
            <a:r>
              <a:rPr lang="en-GB" sz="1600" dirty="0" err="1"/>
              <a:t>kterou</a:t>
            </a:r>
            <a:r>
              <a:rPr lang="en-GB" sz="1600" dirty="0"/>
              <a:t> </a:t>
            </a:r>
            <a:r>
              <a:rPr lang="en-GB" sz="1600" dirty="0" err="1"/>
              <a:t>mikroorganismus</a:t>
            </a:r>
            <a:r>
              <a:rPr lang="en-GB" sz="1600" dirty="0"/>
              <a:t> </a:t>
            </a:r>
            <a:r>
              <a:rPr lang="en-GB" sz="1600" dirty="0" err="1" smtClean="0"/>
              <a:t>okupuje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u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/>
              <a:t>jde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o </a:t>
            </a:r>
            <a:r>
              <a:rPr lang="en-GB" sz="1600" dirty="0" err="1"/>
              <a:t>mikroměřítko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je </a:t>
            </a:r>
            <a:r>
              <a:rPr lang="en-GB" sz="1600" dirty="0" err="1"/>
              <a:t>nutno</a:t>
            </a:r>
            <a:r>
              <a:rPr lang="en-GB" sz="1600" dirty="0"/>
              <a:t> </a:t>
            </a:r>
            <a:r>
              <a:rPr lang="en-GB" sz="1600" dirty="0" err="1" smtClean="0"/>
              <a:t>brát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úvahu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604645" y="58917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http://www.nature.com/nrmicro/journal/v14/n1/abs/nrmicro3552.html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7"/>
            <a:ext cx="3888432" cy="42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27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522920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http://moviesonline.mx/watch/zGeaPlGb-a-plastic-ocean.html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39752" y="54868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76" y="1556791"/>
            <a:ext cx="5010696" cy="33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388910" y="5805264"/>
            <a:ext cx="25202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441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692696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/>
              <a:t>Japonští</a:t>
            </a:r>
            <a:r>
              <a:rPr lang="en-GB" sz="1400" dirty="0" smtClean="0"/>
              <a:t> </a:t>
            </a:r>
            <a:r>
              <a:rPr lang="en-GB" sz="1400" dirty="0" err="1"/>
              <a:t>vědci</a:t>
            </a:r>
            <a:r>
              <a:rPr lang="en-GB" sz="1400" dirty="0"/>
              <a:t> </a:t>
            </a:r>
            <a:r>
              <a:rPr lang="en-GB" sz="1400" dirty="0" err="1"/>
              <a:t>objevili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je </a:t>
            </a:r>
            <a:r>
              <a:rPr lang="en-GB" sz="1400" dirty="0" err="1"/>
              <a:t>schopná</a:t>
            </a:r>
            <a:r>
              <a:rPr lang="en-GB" sz="1400" dirty="0"/>
              <a:t> </a:t>
            </a:r>
            <a:r>
              <a:rPr lang="en-GB" sz="1400" dirty="0" err="1"/>
              <a:t>rozrušit</a:t>
            </a:r>
            <a:r>
              <a:rPr lang="en-GB" sz="1400" dirty="0"/>
              <a:t> </a:t>
            </a:r>
            <a:r>
              <a:rPr lang="en-GB" sz="1400" dirty="0" err="1"/>
              <a:t>strukturu</a:t>
            </a:r>
            <a:r>
              <a:rPr lang="en-GB" sz="1400" dirty="0"/>
              <a:t> </a:t>
            </a:r>
            <a:r>
              <a:rPr lang="en-GB" sz="1400" dirty="0" err="1"/>
              <a:t>plastových</a:t>
            </a:r>
            <a:r>
              <a:rPr lang="en-GB" sz="1400" dirty="0"/>
              <a:t> </a:t>
            </a:r>
            <a:r>
              <a:rPr lang="en-GB" sz="1400" dirty="0" err="1"/>
              <a:t>lahví</a:t>
            </a:r>
            <a:r>
              <a:rPr lang="en-GB" sz="1400" dirty="0"/>
              <a:t>, </a:t>
            </a:r>
            <a:r>
              <a:rPr lang="en-GB" sz="1400" dirty="0" err="1"/>
              <a:t>až</a:t>
            </a:r>
            <a:r>
              <a:rPr lang="en-GB" sz="1400" dirty="0"/>
              <a:t> </a:t>
            </a:r>
            <a:r>
              <a:rPr lang="en-GB" sz="1400" dirty="0" err="1"/>
              <a:t>postupně</a:t>
            </a:r>
            <a:r>
              <a:rPr lang="en-GB" sz="1400" dirty="0"/>
              <a:t> </a:t>
            </a:r>
            <a:r>
              <a:rPr lang="en-GB" sz="1400" dirty="0" err="1"/>
              <a:t>dojde</a:t>
            </a:r>
            <a:r>
              <a:rPr lang="en-GB" sz="1400" dirty="0"/>
              <a:t> k </a:t>
            </a:r>
            <a:r>
              <a:rPr lang="en-GB" sz="1400" dirty="0" err="1"/>
              <a:t>jejich</a:t>
            </a:r>
            <a:r>
              <a:rPr lang="en-GB" sz="1400" dirty="0"/>
              <a:t> </a:t>
            </a:r>
            <a:r>
              <a:rPr lang="en-GB" sz="1400" dirty="0" err="1"/>
              <a:t>úplnému</a:t>
            </a:r>
            <a:r>
              <a:rPr lang="en-GB" sz="1400" dirty="0"/>
              <a:t> </a:t>
            </a:r>
            <a:r>
              <a:rPr lang="en-GB" sz="1400" dirty="0" err="1"/>
              <a:t>zničení</a:t>
            </a:r>
            <a:r>
              <a:rPr lang="en-GB" sz="1400" dirty="0"/>
              <a:t>. V </a:t>
            </a:r>
            <a:r>
              <a:rPr lang="en-GB" sz="1400" dirty="0" err="1"/>
              <a:t>době</a:t>
            </a:r>
            <a:r>
              <a:rPr lang="en-GB" sz="1400" dirty="0"/>
              <a:t>, </a:t>
            </a:r>
            <a:r>
              <a:rPr lang="en-GB" sz="1400" dirty="0" err="1"/>
              <a:t>kdy</a:t>
            </a:r>
            <a:r>
              <a:rPr lang="en-GB" sz="1400" dirty="0"/>
              <a:t> </a:t>
            </a:r>
            <a:r>
              <a:rPr lang="en-GB" sz="1400" dirty="0" err="1"/>
              <a:t>firmy</a:t>
            </a:r>
            <a:r>
              <a:rPr lang="en-GB" sz="1400" dirty="0"/>
              <a:t> </a:t>
            </a:r>
            <a:r>
              <a:rPr lang="en-GB" sz="1400" dirty="0" err="1"/>
              <a:t>ročně</a:t>
            </a:r>
            <a:r>
              <a:rPr lang="en-GB" sz="1400" dirty="0"/>
              <a:t> </a:t>
            </a:r>
            <a:r>
              <a:rPr lang="en-GB" sz="1400" dirty="0" err="1"/>
              <a:t>produkují</a:t>
            </a:r>
            <a:r>
              <a:rPr lang="en-GB" sz="1400" dirty="0"/>
              <a:t> </a:t>
            </a:r>
            <a:r>
              <a:rPr lang="en-GB" sz="1400" dirty="0" err="1"/>
              <a:t>přes</a:t>
            </a:r>
            <a:r>
              <a:rPr lang="en-GB" sz="1400" dirty="0"/>
              <a:t> 45 </a:t>
            </a:r>
            <a:r>
              <a:rPr lang="en-GB" sz="1400" dirty="0" err="1"/>
              <a:t>miliónů</a:t>
            </a:r>
            <a:r>
              <a:rPr lang="en-GB" sz="1400" dirty="0"/>
              <a:t> </a:t>
            </a:r>
            <a:r>
              <a:rPr lang="en-GB" sz="1400" dirty="0" err="1"/>
              <a:t>tun</a:t>
            </a:r>
            <a:r>
              <a:rPr lang="en-GB" sz="1400" dirty="0"/>
              <a:t> </a:t>
            </a:r>
            <a:r>
              <a:rPr lang="en-GB" sz="1400" dirty="0" err="1"/>
              <a:t>výrobků</a:t>
            </a:r>
            <a:r>
              <a:rPr lang="en-GB" sz="1400" dirty="0"/>
              <a:t> z </a:t>
            </a:r>
            <a:r>
              <a:rPr lang="en-GB" sz="1400" dirty="0" err="1"/>
              <a:t>polyethylentereftalátu</a:t>
            </a:r>
            <a:r>
              <a:rPr lang="en-GB" sz="1400" dirty="0"/>
              <a:t> (PET), </a:t>
            </a:r>
            <a:r>
              <a:rPr lang="en-GB" sz="1400" dirty="0" err="1"/>
              <a:t>jejichž</a:t>
            </a:r>
            <a:r>
              <a:rPr lang="en-GB" sz="1400" dirty="0"/>
              <a:t> </a:t>
            </a:r>
            <a:r>
              <a:rPr lang="en-GB" sz="1400" dirty="0" err="1"/>
              <a:t>zbytky</a:t>
            </a:r>
            <a:r>
              <a:rPr lang="en-GB" sz="1400" dirty="0"/>
              <a:t> </a:t>
            </a:r>
            <a:r>
              <a:rPr lang="en-GB" sz="1400" dirty="0" err="1"/>
              <a:t>efektivně</a:t>
            </a:r>
            <a:r>
              <a:rPr lang="en-GB" sz="1400" dirty="0"/>
              <a:t> </a:t>
            </a:r>
            <a:r>
              <a:rPr lang="en-GB" sz="1400" dirty="0" err="1"/>
              <a:t>devastují</a:t>
            </a:r>
            <a:r>
              <a:rPr lang="en-GB" sz="1400" dirty="0"/>
              <a:t> </a:t>
            </a:r>
            <a:r>
              <a:rPr lang="en-GB" sz="1400" dirty="0" err="1"/>
              <a:t>životní</a:t>
            </a:r>
            <a:r>
              <a:rPr lang="en-GB" sz="1400" dirty="0"/>
              <a:t> </a:t>
            </a:r>
            <a:r>
              <a:rPr lang="en-GB" sz="1400" dirty="0" err="1"/>
              <a:t>prostředí</a:t>
            </a:r>
            <a:r>
              <a:rPr lang="en-GB" sz="1400" dirty="0"/>
              <a:t>, </a:t>
            </a:r>
            <a:r>
              <a:rPr lang="en-GB" sz="1400" dirty="0" err="1"/>
              <a:t>jde</a:t>
            </a:r>
            <a:r>
              <a:rPr lang="en-GB" sz="1400" dirty="0"/>
              <a:t> o </a:t>
            </a:r>
            <a:r>
              <a:rPr lang="en-GB" sz="1400" dirty="0" err="1"/>
              <a:t>významný</a:t>
            </a:r>
            <a:r>
              <a:rPr lang="en-GB" sz="1400" dirty="0"/>
              <a:t> </a:t>
            </a:r>
            <a:r>
              <a:rPr lang="en-GB" sz="1400" dirty="0" err="1"/>
              <a:t>objev</a:t>
            </a:r>
            <a:r>
              <a:rPr lang="en-GB" sz="1400" dirty="0"/>
              <a:t>. </a:t>
            </a:r>
            <a:r>
              <a:rPr lang="en-GB" sz="1400" dirty="0" err="1"/>
              <a:t>Studie</a:t>
            </a:r>
            <a:r>
              <a:rPr lang="en-GB" sz="1400" dirty="0"/>
              <a:t> </a:t>
            </a:r>
            <a:r>
              <a:rPr lang="en-GB" sz="1400" dirty="0" err="1"/>
              <a:t>byla</a:t>
            </a:r>
            <a:r>
              <a:rPr lang="en-GB" sz="1400" dirty="0"/>
              <a:t> </a:t>
            </a:r>
            <a:r>
              <a:rPr lang="en-GB" sz="1400" dirty="0" err="1"/>
              <a:t>zveřejněna</a:t>
            </a:r>
            <a:r>
              <a:rPr lang="en-GB" sz="1400" dirty="0"/>
              <a:t> v </a:t>
            </a:r>
            <a:r>
              <a:rPr lang="en-GB" sz="1400" dirty="0" err="1"/>
              <a:t>magazínu</a:t>
            </a:r>
            <a:r>
              <a:rPr lang="en-GB" sz="1400" dirty="0"/>
              <a:t> Science.</a:t>
            </a:r>
          </a:p>
          <a:p>
            <a:r>
              <a:rPr lang="en-GB" sz="1400" dirty="0" err="1"/>
              <a:t>Tým</a:t>
            </a:r>
            <a:r>
              <a:rPr lang="en-GB" sz="1400" dirty="0"/>
              <a:t> </a:t>
            </a:r>
            <a:r>
              <a:rPr lang="en-GB" sz="1400" dirty="0" err="1"/>
              <a:t>vědců</a:t>
            </a:r>
            <a:r>
              <a:rPr lang="en-GB" sz="1400" dirty="0"/>
              <a:t> pod </a:t>
            </a:r>
            <a:r>
              <a:rPr lang="en-GB" sz="1400" dirty="0" err="1"/>
              <a:t>vedením</a:t>
            </a:r>
            <a:r>
              <a:rPr lang="en-GB" sz="1400" dirty="0"/>
              <a:t> </a:t>
            </a:r>
            <a:r>
              <a:rPr lang="en-GB" sz="1400" dirty="0" err="1"/>
              <a:t>Šosukeho</a:t>
            </a:r>
            <a:r>
              <a:rPr lang="en-GB" sz="1400" dirty="0"/>
              <a:t> </a:t>
            </a:r>
            <a:r>
              <a:rPr lang="en-GB" sz="1400" dirty="0" err="1"/>
              <a:t>Yošidy</a:t>
            </a:r>
            <a:r>
              <a:rPr lang="en-GB" sz="1400" dirty="0"/>
              <a:t> z </a:t>
            </a:r>
            <a:r>
              <a:rPr lang="en-GB" sz="1400" dirty="0" err="1"/>
              <a:t>technologického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r>
              <a:rPr lang="en-GB" sz="1400" dirty="0"/>
              <a:t> v </a:t>
            </a:r>
            <a:r>
              <a:rPr lang="en-GB" sz="1400" dirty="0" err="1"/>
              <a:t>Kjótu</a:t>
            </a:r>
            <a:r>
              <a:rPr lang="en-GB" sz="1400" dirty="0"/>
              <a:t> </a:t>
            </a:r>
            <a:r>
              <a:rPr lang="en-GB" sz="1400" dirty="0" err="1"/>
              <a:t>objevil</a:t>
            </a:r>
            <a:r>
              <a:rPr lang="en-GB" sz="1400" dirty="0"/>
              <a:t> </a:t>
            </a:r>
            <a:r>
              <a:rPr lang="en-GB" sz="1400" dirty="0" err="1"/>
              <a:t>novou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analýze</a:t>
            </a:r>
            <a:r>
              <a:rPr lang="en-GB" sz="1400" dirty="0"/>
              <a:t> 250 </a:t>
            </a:r>
            <a:r>
              <a:rPr lang="en-GB" sz="1400" dirty="0" err="1"/>
              <a:t>vzorků</a:t>
            </a:r>
            <a:r>
              <a:rPr lang="en-GB" sz="1400" dirty="0"/>
              <a:t> </a:t>
            </a:r>
            <a:r>
              <a:rPr lang="en-GB" sz="1400" dirty="0" err="1"/>
              <a:t>ze</a:t>
            </a:r>
            <a:r>
              <a:rPr lang="en-GB" sz="1400" dirty="0"/>
              <a:t> </a:t>
            </a:r>
            <a:r>
              <a:rPr lang="en-GB" sz="1400" dirty="0" err="1"/>
              <a:t>zařízení</a:t>
            </a:r>
            <a:r>
              <a:rPr lang="en-GB" sz="1400" dirty="0"/>
              <a:t>, </a:t>
            </a:r>
            <a:r>
              <a:rPr lang="en-GB" sz="1400" dirty="0" err="1"/>
              <a:t>kde</a:t>
            </a:r>
            <a:r>
              <a:rPr lang="en-GB" sz="1400" dirty="0"/>
              <a:t> se </a:t>
            </a:r>
            <a:r>
              <a:rPr lang="en-GB" sz="1400" dirty="0" err="1"/>
              <a:t>recyklují</a:t>
            </a:r>
            <a:r>
              <a:rPr lang="en-GB" sz="1400" dirty="0"/>
              <a:t> </a:t>
            </a:r>
            <a:r>
              <a:rPr lang="en-GB" sz="1400" dirty="0" err="1"/>
              <a:t>výrobky</a:t>
            </a:r>
            <a:r>
              <a:rPr lang="en-GB" sz="1400" dirty="0"/>
              <a:t> z PET.</a:t>
            </a:r>
          </a:p>
          <a:p>
            <a:r>
              <a:rPr lang="en-GB" sz="1400" dirty="0" err="1"/>
              <a:t>Vědci</a:t>
            </a:r>
            <a:r>
              <a:rPr lang="en-GB" sz="1400" dirty="0"/>
              <a:t> </a:t>
            </a:r>
            <a:r>
              <a:rPr lang="en-GB" sz="1400" dirty="0" err="1"/>
              <a:t>zjistili</a:t>
            </a:r>
            <a:r>
              <a:rPr lang="en-GB" sz="1400" dirty="0"/>
              <a:t>, </a:t>
            </a:r>
            <a:r>
              <a:rPr lang="en-GB" sz="1400" dirty="0" err="1"/>
              <a:t>že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, </a:t>
            </a:r>
            <a:r>
              <a:rPr lang="en-GB" sz="1400" dirty="0" err="1"/>
              <a:t>kterou</a:t>
            </a:r>
            <a:r>
              <a:rPr lang="en-GB" sz="1400" dirty="0"/>
              <a:t> </a:t>
            </a:r>
            <a:r>
              <a:rPr lang="en-GB" sz="1400" dirty="0" err="1"/>
              <a:t>nazvali</a:t>
            </a:r>
            <a:r>
              <a:rPr lang="en-GB" sz="1400" dirty="0"/>
              <a:t> </a:t>
            </a:r>
            <a:r>
              <a:rPr lang="en-GB" sz="1400" dirty="0" err="1"/>
              <a:t>Ideonella</a:t>
            </a:r>
            <a:r>
              <a:rPr lang="en-GB" sz="1400" dirty="0"/>
              <a:t> </a:t>
            </a:r>
            <a:r>
              <a:rPr lang="en-GB" sz="1400" dirty="0" err="1"/>
              <a:t>sakaiensis</a:t>
            </a:r>
            <a:r>
              <a:rPr lang="en-GB" sz="1400" dirty="0"/>
              <a:t>, </a:t>
            </a:r>
            <a:r>
              <a:rPr lang="en-GB" sz="1400" dirty="0" err="1"/>
              <a:t>využívá</a:t>
            </a:r>
            <a:r>
              <a:rPr lang="en-GB" sz="1400" dirty="0"/>
              <a:t> k </a:t>
            </a:r>
            <a:r>
              <a:rPr lang="en-GB" sz="1400" dirty="0" err="1"/>
              <a:t>degradaci</a:t>
            </a:r>
            <a:r>
              <a:rPr lang="en-GB" sz="1400" dirty="0"/>
              <a:t> </a:t>
            </a:r>
            <a:r>
              <a:rPr lang="en-GB" sz="1400" dirty="0" err="1"/>
              <a:t>plastu</a:t>
            </a:r>
            <a:r>
              <a:rPr lang="en-GB" sz="1400" dirty="0"/>
              <a:t> </a:t>
            </a:r>
            <a:r>
              <a:rPr lang="en-GB" sz="1400" dirty="0" err="1"/>
              <a:t>dvou</a:t>
            </a:r>
            <a:r>
              <a:rPr lang="en-GB" sz="1400" dirty="0"/>
              <a:t> </a:t>
            </a:r>
            <a:r>
              <a:rPr lang="en-GB" sz="1400" dirty="0" err="1"/>
              <a:t>enzymů</a:t>
            </a:r>
            <a:r>
              <a:rPr lang="en-GB" sz="1400" dirty="0"/>
              <a:t>. </a:t>
            </a:r>
            <a:r>
              <a:rPr lang="en-GB" sz="1400" dirty="0" err="1"/>
              <a:t>Pomocí</a:t>
            </a:r>
            <a:r>
              <a:rPr lang="en-GB" sz="1400" dirty="0"/>
              <a:t> </a:t>
            </a:r>
            <a:r>
              <a:rPr lang="en-GB" sz="1400" dirty="0" err="1"/>
              <a:t>nich</a:t>
            </a:r>
            <a:r>
              <a:rPr lang="en-GB" sz="1400" dirty="0"/>
              <a:t> </a:t>
            </a:r>
            <a:r>
              <a:rPr lang="en-GB" sz="1400" dirty="0" err="1"/>
              <a:t>rozkládá</a:t>
            </a:r>
            <a:r>
              <a:rPr lang="en-GB" sz="1400" dirty="0"/>
              <a:t> </a:t>
            </a:r>
            <a:r>
              <a:rPr lang="en-GB" sz="1400" dirty="0" err="1"/>
              <a:t>molekulární</a:t>
            </a:r>
            <a:r>
              <a:rPr lang="en-GB" sz="1400" dirty="0"/>
              <a:t> </a:t>
            </a:r>
            <a:r>
              <a:rPr lang="en-GB" sz="1400" dirty="0" err="1"/>
              <a:t>vazbu</a:t>
            </a:r>
            <a:r>
              <a:rPr lang="en-GB" sz="1400" dirty="0"/>
              <a:t> </a:t>
            </a:r>
            <a:r>
              <a:rPr lang="en-GB" sz="1400" dirty="0" err="1"/>
              <a:t>hlavních</a:t>
            </a:r>
            <a:r>
              <a:rPr lang="en-GB" sz="1400" dirty="0"/>
              <a:t> </a:t>
            </a:r>
            <a:r>
              <a:rPr lang="en-GB" sz="1400" dirty="0" err="1"/>
              <a:t>složek</a:t>
            </a:r>
            <a:r>
              <a:rPr lang="en-GB" sz="1400" dirty="0"/>
              <a:t> PET, </a:t>
            </a:r>
            <a:r>
              <a:rPr lang="en-GB" sz="1400" dirty="0" err="1"/>
              <a:t>tedy</a:t>
            </a:r>
            <a:r>
              <a:rPr lang="en-GB" sz="1400" dirty="0"/>
              <a:t> </a:t>
            </a:r>
            <a:r>
              <a:rPr lang="en-GB" sz="1400" dirty="0" err="1"/>
              <a:t>ethylenglykolu</a:t>
            </a:r>
            <a:r>
              <a:rPr lang="en-GB" sz="1400" dirty="0"/>
              <a:t> a </a:t>
            </a:r>
            <a:r>
              <a:rPr lang="en-GB" sz="1400" dirty="0" err="1"/>
              <a:t>kyseliny</a:t>
            </a:r>
            <a:r>
              <a:rPr lang="en-GB" sz="1400" dirty="0"/>
              <a:t> </a:t>
            </a:r>
            <a:r>
              <a:rPr lang="en-GB" sz="1400" dirty="0" err="1"/>
              <a:t>tereftalové</a:t>
            </a:r>
            <a:r>
              <a:rPr lang="en-GB" sz="1400" dirty="0"/>
              <a:t>, a </a:t>
            </a:r>
            <a:r>
              <a:rPr lang="en-GB" sz="1400" dirty="0" err="1"/>
              <a:t>využívá</a:t>
            </a:r>
            <a:r>
              <a:rPr lang="en-GB" sz="1400" dirty="0"/>
              <a:t> je </a:t>
            </a:r>
            <a:r>
              <a:rPr lang="en-GB" sz="1400" dirty="0" err="1"/>
              <a:t>jako</a:t>
            </a:r>
            <a:r>
              <a:rPr lang="en-GB" sz="1400" dirty="0"/>
              <a:t> </a:t>
            </a:r>
            <a:r>
              <a:rPr lang="en-GB" sz="1400" dirty="0" err="1"/>
              <a:t>potravu</a:t>
            </a:r>
            <a:r>
              <a:rPr lang="en-GB" sz="1400" dirty="0"/>
              <a:t> </a:t>
            </a:r>
            <a:r>
              <a:rPr lang="en-GB" sz="1400" dirty="0" err="1"/>
              <a:t>zdroj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. Tato </a:t>
            </a:r>
            <a:r>
              <a:rPr lang="en-GB" sz="1400" dirty="0" err="1"/>
              <a:t>bakterie</a:t>
            </a:r>
            <a:r>
              <a:rPr lang="en-GB" sz="1400" dirty="0"/>
              <a:t> je </a:t>
            </a:r>
            <a:r>
              <a:rPr lang="en-GB" sz="1400" dirty="0" err="1"/>
              <a:t>schopná</a:t>
            </a:r>
            <a:r>
              <a:rPr lang="en-GB" sz="1400" dirty="0"/>
              <a:t> </a:t>
            </a:r>
            <a:r>
              <a:rPr lang="en-GB" sz="1400" dirty="0" err="1"/>
              <a:t>úplně</a:t>
            </a:r>
            <a:r>
              <a:rPr lang="en-GB" sz="1400" dirty="0"/>
              <a:t> </a:t>
            </a:r>
            <a:r>
              <a:rPr lang="en-GB" sz="1400" dirty="0" err="1"/>
              <a:t>zničit</a:t>
            </a:r>
            <a:r>
              <a:rPr lang="en-GB" sz="1400" dirty="0"/>
              <a:t> </a:t>
            </a:r>
            <a:r>
              <a:rPr lang="en-GB" sz="1400" dirty="0" err="1"/>
              <a:t>výrobek</a:t>
            </a:r>
            <a:r>
              <a:rPr lang="en-GB" sz="1400" dirty="0"/>
              <a:t> z PET </a:t>
            </a:r>
            <a:r>
              <a:rPr lang="en-GB" sz="1400" dirty="0" err="1"/>
              <a:t>během</a:t>
            </a:r>
            <a:r>
              <a:rPr lang="en-GB" sz="1400" dirty="0"/>
              <a:t> </a:t>
            </a:r>
            <a:r>
              <a:rPr lang="en-GB" sz="1400" dirty="0" err="1"/>
              <a:t>šesti</a:t>
            </a:r>
            <a:r>
              <a:rPr lang="en-GB" sz="1400" dirty="0"/>
              <a:t> </a:t>
            </a:r>
            <a:r>
              <a:rPr lang="en-GB" sz="1400" dirty="0" err="1"/>
              <a:t>týdnů</a:t>
            </a:r>
            <a:r>
              <a:rPr lang="en-GB" sz="1400" dirty="0"/>
              <a:t>, </a:t>
            </a:r>
            <a:r>
              <a:rPr lang="en-GB" sz="1400" dirty="0" err="1"/>
              <a:t>týká</a:t>
            </a:r>
            <a:r>
              <a:rPr lang="en-GB" sz="1400" dirty="0"/>
              <a:t> se to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méně</a:t>
            </a:r>
            <a:r>
              <a:rPr lang="en-GB" sz="1400" dirty="0"/>
              <a:t> </a:t>
            </a:r>
            <a:r>
              <a:rPr lang="en-GB" sz="1400" dirty="0" err="1"/>
              <a:t>kvalitních</a:t>
            </a:r>
            <a:r>
              <a:rPr lang="en-GB" sz="1400" dirty="0"/>
              <a:t> </a:t>
            </a:r>
            <a:r>
              <a:rPr lang="en-GB" sz="1400" dirty="0" err="1"/>
              <a:t>produktů</a:t>
            </a:r>
            <a:r>
              <a:rPr lang="en-GB" sz="1400" dirty="0"/>
              <a:t>. K </a:t>
            </a:r>
            <a:r>
              <a:rPr lang="en-GB" sz="1400" dirty="0" err="1"/>
              <a:t>likvidaci</a:t>
            </a:r>
            <a:r>
              <a:rPr lang="en-GB" sz="1400" dirty="0"/>
              <a:t> PET </a:t>
            </a:r>
            <a:r>
              <a:rPr lang="en-GB" sz="1400" dirty="0" err="1"/>
              <a:t>lahví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se </a:t>
            </a:r>
            <a:r>
              <a:rPr lang="en-GB" sz="1400" dirty="0" err="1"/>
              <a:t>řadí</a:t>
            </a:r>
            <a:r>
              <a:rPr lang="en-GB" sz="1400" dirty="0"/>
              <a:t> </a:t>
            </a:r>
            <a:r>
              <a:rPr lang="en-GB" sz="1400" dirty="0" err="1"/>
              <a:t>mezi</a:t>
            </a:r>
            <a:r>
              <a:rPr lang="en-GB" sz="1400" dirty="0"/>
              <a:t> </a:t>
            </a:r>
            <a:r>
              <a:rPr lang="en-GB" sz="1400" dirty="0" err="1"/>
              <a:t>výrobky</a:t>
            </a:r>
            <a:r>
              <a:rPr lang="en-GB" sz="1400" dirty="0"/>
              <a:t> </a:t>
            </a:r>
            <a:r>
              <a:rPr lang="en-GB" sz="1400" dirty="0" err="1"/>
              <a:t>kvalitnější</a:t>
            </a:r>
            <a:r>
              <a:rPr lang="en-GB" sz="1400" dirty="0"/>
              <a:t>, by </a:t>
            </a:r>
            <a:r>
              <a:rPr lang="en-GB" sz="1400" dirty="0" err="1"/>
              <a:t>bylo</a:t>
            </a:r>
            <a:r>
              <a:rPr lang="en-GB" sz="1400" dirty="0"/>
              <a:t> </a:t>
            </a:r>
            <a:r>
              <a:rPr lang="en-GB" sz="1400" dirty="0" err="1"/>
              <a:t>zapotřebí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 </a:t>
            </a:r>
            <a:r>
              <a:rPr lang="en-GB" sz="1400" dirty="0" err="1"/>
              <a:t>zušlechtit</a:t>
            </a:r>
            <a:r>
              <a:rPr lang="en-GB" sz="1400" dirty="0"/>
              <a:t>, </a:t>
            </a:r>
            <a:r>
              <a:rPr lang="en-GB" sz="1400" dirty="0" err="1"/>
              <a:t>tedy</a:t>
            </a:r>
            <a:r>
              <a:rPr lang="en-GB" sz="1400" dirty="0"/>
              <a:t> </a:t>
            </a:r>
            <a:r>
              <a:rPr lang="en-GB" sz="1400" dirty="0" err="1"/>
              <a:t>pokud</a:t>
            </a:r>
            <a:r>
              <a:rPr lang="en-GB" sz="1400" dirty="0"/>
              <a:t> se </a:t>
            </a:r>
            <a:r>
              <a:rPr lang="en-GB" sz="1400" dirty="0" err="1"/>
              <a:t>uvažuje</a:t>
            </a:r>
            <a:r>
              <a:rPr lang="en-GB" sz="1400" dirty="0"/>
              <a:t> o </a:t>
            </a:r>
            <a:r>
              <a:rPr lang="en-GB" sz="1400" dirty="0" err="1"/>
              <a:t>masovém</a:t>
            </a:r>
            <a:r>
              <a:rPr lang="en-GB" sz="1400" dirty="0"/>
              <a:t> </a:t>
            </a:r>
            <a:r>
              <a:rPr lang="en-GB" sz="1400" dirty="0" err="1"/>
              <a:t>ekologickém</a:t>
            </a:r>
            <a:r>
              <a:rPr lang="en-GB" sz="1400" dirty="0"/>
              <a:t> </a:t>
            </a:r>
            <a:r>
              <a:rPr lang="en-GB" sz="1400" dirty="0" err="1"/>
              <a:t>využití</a:t>
            </a:r>
            <a:r>
              <a:rPr lang="en-GB" sz="1400" dirty="0"/>
              <a:t>, </a:t>
            </a:r>
            <a:r>
              <a:rPr lang="en-GB" sz="1400" dirty="0" err="1"/>
              <a:t>protože</a:t>
            </a:r>
            <a:r>
              <a:rPr lang="en-GB" sz="1400" dirty="0"/>
              <a:t> </a:t>
            </a:r>
            <a:r>
              <a:rPr lang="en-GB" sz="1400" dirty="0" err="1"/>
              <a:t>jejich</a:t>
            </a:r>
            <a:r>
              <a:rPr lang="en-GB" sz="1400" dirty="0"/>
              <a:t> </a:t>
            </a:r>
            <a:r>
              <a:rPr lang="en-GB" sz="1400" dirty="0" err="1"/>
              <a:t>zničení</a:t>
            </a:r>
            <a:r>
              <a:rPr lang="en-GB" sz="1400" dirty="0"/>
              <a:t> </a:t>
            </a:r>
            <a:r>
              <a:rPr lang="en-GB" sz="1400" dirty="0" err="1"/>
              <a:t>trvá</a:t>
            </a:r>
            <a:r>
              <a:rPr lang="en-GB" sz="1400" dirty="0"/>
              <a:t> </a:t>
            </a:r>
            <a:r>
              <a:rPr lang="en-GB" sz="1400" dirty="0" err="1"/>
              <a:t>Ideonelle</a:t>
            </a:r>
            <a:r>
              <a:rPr lang="en-GB" sz="1400" dirty="0"/>
              <a:t> </a:t>
            </a:r>
            <a:r>
              <a:rPr lang="en-GB" sz="1400" dirty="0" err="1"/>
              <a:t>mnohem</a:t>
            </a:r>
            <a:r>
              <a:rPr lang="en-GB" sz="1400" dirty="0"/>
              <a:t> </a:t>
            </a:r>
            <a:r>
              <a:rPr lang="en-GB" sz="1400" dirty="0" err="1"/>
              <a:t>déle</a:t>
            </a:r>
            <a:r>
              <a:rPr lang="en-GB" sz="1400" dirty="0"/>
              <a:t>.</a:t>
            </a:r>
          </a:p>
          <a:p>
            <a:r>
              <a:rPr lang="en-GB" sz="1400" dirty="0"/>
              <a:t>S </a:t>
            </a:r>
            <a:r>
              <a:rPr lang="en-GB" sz="1400" dirty="0" err="1"/>
              <a:t>výrobou</a:t>
            </a:r>
            <a:r>
              <a:rPr lang="en-GB" sz="1400" dirty="0"/>
              <a:t> </a:t>
            </a:r>
            <a:r>
              <a:rPr lang="en-GB" sz="1400" dirty="0" err="1"/>
              <a:t>předmětů</a:t>
            </a:r>
            <a:r>
              <a:rPr lang="en-GB" sz="1400" dirty="0"/>
              <a:t> z PET se </a:t>
            </a:r>
            <a:r>
              <a:rPr lang="en-GB" sz="1400" dirty="0" err="1"/>
              <a:t>začalo</a:t>
            </a:r>
            <a:r>
              <a:rPr lang="en-GB" sz="1400" dirty="0"/>
              <a:t> </a:t>
            </a:r>
            <a:r>
              <a:rPr lang="en-GB" sz="1400" dirty="0" err="1"/>
              <a:t>před</a:t>
            </a:r>
            <a:r>
              <a:rPr lang="en-GB" sz="1400" dirty="0"/>
              <a:t> 70 </a:t>
            </a:r>
            <a:r>
              <a:rPr lang="en-GB" sz="1400" dirty="0" err="1"/>
              <a:t>lety</a:t>
            </a:r>
            <a:r>
              <a:rPr lang="en-GB" sz="1400" dirty="0"/>
              <a:t>, </a:t>
            </a:r>
            <a:r>
              <a:rPr lang="en-GB" sz="1400" dirty="0" err="1"/>
              <a:t>předpokládá</a:t>
            </a:r>
            <a:r>
              <a:rPr lang="en-GB" sz="1400" dirty="0"/>
              <a:t> se proto, </a:t>
            </a:r>
            <a:r>
              <a:rPr lang="en-GB" sz="1400" dirty="0" err="1"/>
              <a:t>že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se </a:t>
            </a:r>
            <a:r>
              <a:rPr lang="en-GB" sz="1400" dirty="0" err="1"/>
              <a:t>vyvinula</a:t>
            </a:r>
            <a:r>
              <a:rPr lang="en-GB" sz="1400" dirty="0"/>
              <a:t> </a:t>
            </a:r>
            <a:r>
              <a:rPr lang="en-GB" sz="1400" dirty="0" err="1"/>
              <a:t>relativně</a:t>
            </a:r>
            <a:r>
              <a:rPr lang="en-GB" sz="1400" dirty="0"/>
              <a:t> </a:t>
            </a:r>
            <a:r>
              <a:rPr lang="en-GB" sz="1400" dirty="0" err="1"/>
              <a:t>nedávno</a:t>
            </a:r>
            <a:r>
              <a:rPr lang="en-GB" sz="1400" dirty="0"/>
              <a:t>. </a:t>
            </a:r>
            <a:r>
              <a:rPr lang="en-GB" sz="1400" dirty="0" err="1"/>
              <a:t>Dřívější</a:t>
            </a:r>
            <a:r>
              <a:rPr lang="en-GB" sz="1400" dirty="0"/>
              <a:t> </a:t>
            </a:r>
            <a:r>
              <a:rPr lang="en-GB" sz="1400" dirty="0" err="1"/>
              <a:t>výzkumy</a:t>
            </a:r>
            <a:r>
              <a:rPr lang="en-GB" sz="1400" dirty="0"/>
              <a:t> </a:t>
            </a:r>
            <a:r>
              <a:rPr lang="en-GB" sz="1400" dirty="0" err="1"/>
              <a:t>odhalily</a:t>
            </a:r>
            <a:r>
              <a:rPr lang="en-GB" sz="1400" dirty="0"/>
              <a:t> </a:t>
            </a:r>
            <a:r>
              <a:rPr lang="en-GB" sz="1400" dirty="0" err="1"/>
              <a:t>existenci</a:t>
            </a:r>
            <a:r>
              <a:rPr lang="en-GB" sz="1400" dirty="0"/>
              <a:t> </a:t>
            </a:r>
            <a:r>
              <a:rPr lang="en-GB" sz="1400" dirty="0" err="1"/>
              <a:t>houby</a:t>
            </a:r>
            <a:r>
              <a:rPr lang="en-GB" sz="1400" dirty="0"/>
              <a:t> Fusarium </a:t>
            </a:r>
            <a:r>
              <a:rPr lang="en-GB" sz="1400" dirty="0" err="1"/>
              <a:t>oxysporum</a:t>
            </a:r>
            <a:r>
              <a:rPr lang="en-GB" sz="1400" dirty="0"/>
              <a:t> </a:t>
            </a:r>
            <a:r>
              <a:rPr lang="en-GB" sz="1400" dirty="0" err="1"/>
              <a:t>cutinase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PET </a:t>
            </a:r>
            <a:r>
              <a:rPr lang="en-GB" sz="1400" dirty="0" err="1"/>
              <a:t>likviduje</a:t>
            </a:r>
            <a:r>
              <a:rPr lang="en-GB" sz="1400" dirty="0"/>
              <a:t>, v </a:t>
            </a:r>
            <a:r>
              <a:rPr lang="en-GB" sz="1400" dirty="0" err="1"/>
              <a:t>případě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Ideonella</a:t>
            </a:r>
            <a:r>
              <a:rPr lang="en-GB" sz="1400" dirty="0"/>
              <a:t> </a:t>
            </a:r>
            <a:r>
              <a:rPr lang="en-GB" sz="1400" dirty="0" err="1"/>
              <a:t>drží</a:t>
            </a:r>
            <a:r>
              <a:rPr lang="en-GB" sz="1400" dirty="0"/>
              <a:t> </a:t>
            </a:r>
            <a:r>
              <a:rPr lang="en-GB" sz="1400" dirty="0" err="1"/>
              <a:t>prvenství</a:t>
            </a:r>
            <a:r>
              <a:rPr lang="en-GB" sz="1400" dirty="0"/>
              <a:t>.</a:t>
            </a:r>
          </a:p>
          <a:p>
            <a:r>
              <a:rPr lang="en-GB" sz="1400" dirty="0"/>
              <a:t>V </a:t>
            </a:r>
            <a:r>
              <a:rPr lang="en-GB" sz="1400" dirty="0" err="1"/>
              <a:t>moři</a:t>
            </a:r>
            <a:r>
              <a:rPr lang="en-GB" sz="1400" dirty="0"/>
              <a:t> </a:t>
            </a:r>
            <a:r>
              <a:rPr lang="en-GB" sz="1400" dirty="0" err="1"/>
              <a:t>podle</a:t>
            </a:r>
            <a:r>
              <a:rPr lang="en-GB" sz="1400" dirty="0"/>
              <a:t> </a:t>
            </a:r>
            <a:r>
              <a:rPr lang="en-GB" sz="1400" dirty="0" err="1"/>
              <a:t>listu</a:t>
            </a:r>
            <a:r>
              <a:rPr lang="en-GB" sz="1400" dirty="0"/>
              <a:t> The Guardian </a:t>
            </a:r>
            <a:r>
              <a:rPr lang="en-GB" sz="1400" dirty="0" err="1"/>
              <a:t>ročně</a:t>
            </a:r>
            <a:r>
              <a:rPr lang="en-GB" sz="1400" dirty="0"/>
              <a:t> </a:t>
            </a:r>
            <a:r>
              <a:rPr lang="en-GB" sz="1400" dirty="0" err="1"/>
              <a:t>končí</a:t>
            </a:r>
            <a:r>
              <a:rPr lang="en-GB" sz="1400" dirty="0"/>
              <a:t> </a:t>
            </a:r>
            <a:r>
              <a:rPr lang="en-GB" sz="1400" dirty="0" err="1"/>
              <a:t>zhruba</a:t>
            </a:r>
            <a:r>
              <a:rPr lang="en-GB" sz="1400" dirty="0"/>
              <a:t> </a:t>
            </a:r>
            <a:r>
              <a:rPr lang="en-GB" sz="1400" dirty="0" err="1"/>
              <a:t>osm</a:t>
            </a:r>
            <a:r>
              <a:rPr lang="en-GB" sz="1400" dirty="0"/>
              <a:t> </a:t>
            </a:r>
            <a:r>
              <a:rPr lang="en-GB" sz="1400" dirty="0" err="1"/>
              <a:t>miliónů</a:t>
            </a:r>
            <a:r>
              <a:rPr lang="en-GB" sz="1400" dirty="0"/>
              <a:t> </a:t>
            </a:r>
            <a:r>
              <a:rPr lang="en-GB" sz="1400" dirty="0" err="1"/>
              <a:t>tun</a:t>
            </a:r>
            <a:r>
              <a:rPr lang="en-GB" sz="1400" dirty="0"/>
              <a:t> </a:t>
            </a:r>
            <a:r>
              <a:rPr lang="en-GB" sz="1400" dirty="0" err="1"/>
              <a:t>plastu</a:t>
            </a:r>
            <a:r>
              <a:rPr lang="en-GB" sz="1400" dirty="0"/>
              <a:t>, </a:t>
            </a:r>
            <a:r>
              <a:rPr lang="en-GB" sz="1400" dirty="0" err="1"/>
              <a:t>podstatná</a:t>
            </a:r>
            <a:r>
              <a:rPr lang="en-GB" sz="1400" dirty="0"/>
              <a:t> </a:t>
            </a:r>
            <a:r>
              <a:rPr lang="en-GB" sz="1400" dirty="0" err="1"/>
              <a:t>část</a:t>
            </a:r>
            <a:r>
              <a:rPr lang="en-GB" sz="1400" dirty="0"/>
              <a:t> z </a:t>
            </a:r>
            <a:r>
              <a:rPr lang="en-GB" sz="1400" dirty="0" err="1"/>
              <a:t>toho</a:t>
            </a:r>
            <a:r>
              <a:rPr lang="en-GB" sz="1400" dirty="0"/>
              <a:t>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produkty</a:t>
            </a:r>
            <a:r>
              <a:rPr lang="en-GB" sz="1400" dirty="0"/>
              <a:t> z PET. </a:t>
            </a:r>
            <a:r>
              <a:rPr lang="en-GB" sz="1400" dirty="0" err="1"/>
              <a:t>Využití</a:t>
            </a:r>
            <a:r>
              <a:rPr lang="en-GB" sz="1400" dirty="0"/>
              <a:t> </a:t>
            </a:r>
            <a:r>
              <a:rPr lang="en-GB" sz="1400" dirty="0" err="1"/>
              <a:t>nově</a:t>
            </a:r>
            <a:r>
              <a:rPr lang="en-GB" sz="1400" dirty="0"/>
              <a:t> </a:t>
            </a:r>
            <a:r>
              <a:rPr lang="en-GB" sz="1400" dirty="0" err="1"/>
              <a:t>objevené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k </a:t>
            </a:r>
            <a:r>
              <a:rPr lang="en-GB" sz="1400" dirty="0" err="1"/>
              <a:t>likvidaci</a:t>
            </a:r>
            <a:r>
              <a:rPr lang="en-GB" sz="1400" dirty="0"/>
              <a:t> </a:t>
            </a:r>
            <a:r>
              <a:rPr lang="en-GB" sz="1400" dirty="0" err="1"/>
              <a:t>plovoucího</a:t>
            </a:r>
            <a:r>
              <a:rPr lang="en-GB" sz="1400" dirty="0"/>
              <a:t> </a:t>
            </a:r>
            <a:r>
              <a:rPr lang="en-GB" sz="1400" dirty="0" err="1"/>
              <a:t>odpadu</a:t>
            </a:r>
            <a:r>
              <a:rPr lang="en-GB" sz="1400" dirty="0"/>
              <a:t> je </a:t>
            </a:r>
            <a:r>
              <a:rPr lang="en-GB" sz="1400" dirty="0" err="1"/>
              <a:t>zatím</a:t>
            </a:r>
            <a:r>
              <a:rPr lang="en-GB" sz="1400" dirty="0"/>
              <a:t> </a:t>
            </a:r>
            <a:r>
              <a:rPr lang="en-GB" sz="1400" dirty="0" err="1"/>
              <a:t>nejasné</a:t>
            </a:r>
            <a:r>
              <a:rPr lang="en-GB" sz="1400" dirty="0"/>
              <a:t>, </a:t>
            </a:r>
            <a:r>
              <a:rPr lang="en-GB" sz="1400" dirty="0" err="1"/>
              <a:t>podle</a:t>
            </a:r>
            <a:r>
              <a:rPr lang="en-GB" sz="1400" dirty="0"/>
              <a:t> </a:t>
            </a:r>
            <a:r>
              <a:rPr lang="en-GB" sz="1400" dirty="0" err="1"/>
              <a:t>odborníků</a:t>
            </a:r>
            <a:r>
              <a:rPr lang="en-GB" sz="1400" dirty="0"/>
              <a:t> by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její</a:t>
            </a:r>
            <a:r>
              <a:rPr lang="en-GB" sz="1400" dirty="0"/>
              <a:t> </a:t>
            </a:r>
            <a:r>
              <a:rPr lang="en-GB" sz="1400" dirty="0" err="1"/>
              <a:t>výzkum</a:t>
            </a:r>
            <a:r>
              <a:rPr lang="en-GB" sz="1400" dirty="0"/>
              <a:t> </a:t>
            </a:r>
            <a:r>
              <a:rPr lang="en-GB" sz="1400" dirty="0" err="1"/>
              <a:t>mohl</a:t>
            </a:r>
            <a:r>
              <a:rPr lang="en-GB" sz="1400" dirty="0"/>
              <a:t> </a:t>
            </a:r>
            <a:r>
              <a:rPr lang="en-GB" sz="1400" dirty="0" err="1"/>
              <a:t>vést</a:t>
            </a:r>
            <a:r>
              <a:rPr lang="en-GB" sz="1400" dirty="0"/>
              <a:t> k </a:t>
            </a:r>
            <a:r>
              <a:rPr lang="en-GB" sz="1400" dirty="0" err="1"/>
              <a:t>výrobě</a:t>
            </a:r>
            <a:r>
              <a:rPr lang="en-GB" sz="1400" dirty="0"/>
              <a:t> </a:t>
            </a:r>
            <a:r>
              <a:rPr lang="en-GB" sz="1400" dirty="0" err="1"/>
              <a:t>biologických</a:t>
            </a:r>
            <a:r>
              <a:rPr lang="en-GB" sz="1400" dirty="0"/>
              <a:t> </a:t>
            </a:r>
            <a:r>
              <a:rPr lang="en-GB" sz="1400" dirty="0" err="1"/>
              <a:t>přípravků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by to </a:t>
            </a:r>
            <a:r>
              <a:rPr lang="en-GB" sz="1400" dirty="0" err="1"/>
              <a:t>umožnily</a:t>
            </a:r>
            <a:r>
              <a:rPr lang="en-GB" sz="1400" dirty="0" smtClean="0"/>
              <a:t>.</a:t>
            </a:r>
            <a:endParaRPr lang="cs-CZ" sz="1400" dirty="0" smtClean="0"/>
          </a:p>
          <a:p>
            <a:endParaRPr lang="cs-CZ" sz="1400" dirty="0"/>
          </a:p>
          <a:p>
            <a:endParaRPr lang="en-GB" sz="1400" dirty="0"/>
          </a:p>
          <a:p>
            <a:r>
              <a:rPr lang="en-GB" sz="1400" dirty="0"/>
              <a:t>ZDROJ: </a:t>
            </a:r>
            <a:r>
              <a:rPr lang="en-GB" sz="1400" dirty="0" err="1"/>
              <a:t>EnviWeb</a:t>
            </a:r>
            <a:endParaRPr lang="en-GB" sz="1400" dirty="0"/>
          </a:p>
          <a:p>
            <a:r>
              <a:rPr lang="en-GB" sz="1400" dirty="0"/>
              <a:t>http://www.kovosteel.cz/nove-objevenym-bakteriim-slouzi-pet-lahve-jako-potrava/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43808" y="1196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PET jako potrava bakterií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10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autochtonní</a:t>
            </a:r>
            <a:r>
              <a:rPr lang="en-GB" sz="1600" b="1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daném</a:t>
            </a:r>
            <a:r>
              <a:rPr lang="cs-CZ" sz="1600" dirty="0"/>
              <a:t> </a:t>
            </a:r>
            <a:r>
              <a:rPr lang="en-GB" sz="1600" dirty="0" err="1" smtClean="0"/>
              <a:t>habitatu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, </a:t>
            </a:r>
            <a:r>
              <a:rPr lang="en-GB" sz="1600" dirty="0" err="1"/>
              <a:t>rostou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metabolicky</a:t>
            </a:r>
            <a:r>
              <a:rPr lang="en-GB" sz="1600" dirty="0"/>
              <a:t> </a:t>
            </a:r>
            <a:r>
              <a:rPr lang="en-GB" sz="1600" dirty="0" err="1" smtClean="0"/>
              <a:t>aktivní</a:t>
            </a:r>
            <a:endParaRPr lang="en-GB" sz="1600" dirty="0"/>
          </a:p>
          <a:p>
            <a:r>
              <a:rPr lang="en-GB" sz="1600" dirty="0" err="1"/>
              <a:t>fyziologicky</a:t>
            </a:r>
            <a:r>
              <a:rPr lang="en-GB" sz="1600" dirty="0"/>
              <a:t> se </a:t>
            </a:r>
            <a:r>
              <a:rPr lang="en-GB" sz="1600" dirty="0" err="1" smtClean="0"/>
              <a:t>adaptova</a:t>
            </a:r>
            <a:r>
              <a:rPr lang="cs-CZ" sz="1600" dirty="0" err="1" smtClean="0"/>
              <a:t>li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fyzikální</a:t>
            </a:r>
            <a:r>
              <a:rPr lang="en-GB" sz="1600" dirty="0"/>
              <a:t> a </a:t>
            </a:r>
            <a:r>
              <a:rPr lang="en-GB" sz="1600" dirty="0" err="1"/>
              <a:t>chemické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zvýší</a:t>
            </a:r>
            <a:r>
              <a:rPr lang="en-GB" sz="1600" dirty="0"/>
              <a:t> to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šanci</a:t>
            </a:r>
            <a:r>
              <a:rPr lang="en-GB" sz="1600" dirty="0"/>
              <a:t> </a:t>
            </a:r>
            <a:r>
              <a:rPr lang="en-GB" sz="1600" dirty="0" err="1"/>
              <a:t>přežití</a:t>
            </a:r>
            <a:r>
              <a:rPr lang="en-GB" sz="1600" dirty="0"/>
              <a:t>,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 smtClean="0"/>
              <a:t>uniknout</a:t>
            </a:r>
            <a:r>
              <a:rPr lang="cs-CZ" sz="1600" dirty="0" smtClean="0"/>
              <a:t> </a:t>
            </a:r>
            <a:r>
              <a:rPr lang="en-GB" sz="1600" dirty="0" err="1" smtClean="0"/>
              <a:t>predaci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kompetitivnímu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endParaRPr lang="cs-CZ" sz="1600" dirty="0" smtClean="0"/>
          </a:p>
          <a:p>
            <a:r>
              <a:rPr lang="en-GB" sz="1600" dirty="0" err="1" smtClean="0"/>
              <a:t>úspěšně</a:t>
            </a:r>
            <a:r>
              <a:rPr lang="en-GB" sz="1600" dirty="0" smtClean="0"/>
              <a:t> </a:t>
            </a:r>
            <a:r>
              <a:rPr lang="en-GB" sz="1600" dirty="0" err="1"/>
              <a:t>soutěží</a:t>
            </a:r>
            <a:r>
              <a:rPr lang="en-GB" sz="1600" dirty="0"/>
              <a:t> s </a:t>
            </a:r>
            <a:r>
              <a:rPr lang="en-GB" sz="1600" dirty="0" err="1"/>
              <a:t>ostatními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všichni</a:t>
            </a:r>
            <a:r>
              <a:rPr lang="en-GB" sz="1600" dirty="0" smtClean="0"/>
              <a:t> </a:t>
            </a:r>
            <a:r>
              <a:rPr lang="en-GB" sz="1600" dirty="0" err="1"/>
              <a:t>vykazují</a:t>
            </a:r>
            <a:r>
              <a:rPr lang="en-GB" sz="1600" dirty="0"/>
              <a:t> </a:t>
            </a:r>
            <a:r>
              <a:rPr lang="en-GB" sz="1600" dirty="0" err="1"/>
              <a:t>určitou</a:t>
            </a:r>
            <a:r>
              <a:rPr lang="en-GB" sz="1600" dirty="0"/>
              <a:t> </a:t>
            </a:r>
            <a:r>
              <a:rPr lang="en-GB" sz="1600" dirty="0" err="1"/>
              <a:t>adaptaci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jim</a:t>
            </a:r>
            <a:r>
              <a:rPr lang="en-GB" sz="1600" dirty="0"/>
              <a:t> </a:t>
            </a:r>
            <a:r>
              <a:rPr lang="en-GB" sz="1600" dirty="0" err="1" smtClean="0"/>
              <a:t>umožňuje</a:t>
            </a:r>
            <a:r>
              <a:rPr lang="cs-CZ" sz="1600" dirty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/>
              <a:t>fyziologicky</a:t>
            </a:r>
            <a:r>
              <a:rPr lang="en-GB" sz="1600" dirty="0"/>
              <a:t> </a:t>
            </a:r>
            <a:r>
              <a:rPr lang="en-GB" sz="1600" dirty="0" err="1"/>
              <a:t>kompatibilní</a:t>
            </a:r>
            <a:r>
              <a:rPr lang="en-GB" sz="1600" dirty="0"/>
              <a:t> s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fyzikálním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chemickým</a:t>
            </a:r>
            <a:r>
              <a:rPr lang="cs-CZ" sz="1600" dirty="0" smtClean="0"/>
              <a:t> prostředím)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alochtonní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cs-CZ" sz="1600" dirty="0"/>
              <a:t>c</a:t>
            </a:r>
            <a:r>
              <a:rPr lang="en-GB" sz="1600" dirty="0" err="1"/>
              <a:t>izí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–</a:t>
            </a:r>
            <a:r>
              <a:rPr lang="en-GB" sz="1600" dirty="0" err="1"/>
              <a:t>přechodní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endParaRPr lang="en-GB" sz="1600" dirty="0"/>
          </a:p>
          <a:p>
            <a:r>
              <a:rPr lang="en-GB" sz="1600" dirty="0" err="1"/>
              <a:t>nezabírají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žádnou</a:t>
            </a:r>
            <a:r>
              <a:rPr lang="en-GB" sz="1600" dirty="0"/>
              <a:t> </a:t>
            </a:r>
            <a:r>
              <a:rPr lang="en-GB" sz="1600" dirty="0" err="1"/>
              <a:t>ekologickou</a:t>
            </a:r>
            <a:r>
              <a:rPr lang="en-GB" sz="1600" dirty="0"/>
              <a:t> </a:t>
            </a:r>
            <a:r>
              <a:rPr lang="en-GB" sz="1600" dirty="0" err="1"/>
              <a:t>niku</a:t>
            </a:r>
            <a:endParaRPr lang="en-GB" sz="1600" dirty="0"/>
          </a:p>
          <a:p>
            <a:r>
              <a:rPr lang="en-GB" sz="1600" dirty="0" err="1"/>
              <a:t>vyrostli</a:t>
            </a:r>
            <a:r>
              <a:rPr lang="en-GB" sz="1600" dirty="0"/>
              <a:t> </a:t>
            </a:r>
            <a:r>
              <a:rPr lang="en-GB" sz="1600" dirty="0" err="1"/>
              <a:t>jinde</a:t>
            </a:r>
            <a:r>
              <a:rPr lang="en-GB" sz="1600" dirty="0"/>
              <a:t> a </a:t>
            </a:r>
            <a:r>
              <a:rPr lang="en-GB" sz="1600" dirty="0" err="1"/>
              <a:t>byli</a:t>
            </a:r>
            <a:r>
              <a:rPr lang="en-GB" sz="1600" dirty="0"/>
              <a:t>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nějak</a:t>
            </a:r>
            <a:r>
              <a:rPr lang="en-GB" sz="1600" dirty="0"/>
              <a:t> </a:t>
            </a:r>
            <a:r>
              <a:rPr lang="en-GB" sz="1600" dirty="0" err="1" smtClean="0"/>
              <a:t>přineseni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přežít</a:t>
            </a:r>
            <a:r>
              <a:rPr lang="en-GB" sz="1600" dirty="0"/>
              <a:t> </a:t>
            </a:r>
            <a:r>
              <a:rPr lang="en-GB" sz="1600" dirty="0" err="1"/>
              <a:t>různě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endParaRPr lang="en-GB" sz="1600" dirty="0"/>
          </a:p>
          <a:p>
            <a:r>
              <a:rPr lang="cs-CZ" sz="1600" dirty="0" smtClean="0"/>
              <a:t>zpravidla </a:t>
            </a:r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cs-CZ" sz="1600" dirty="0"/>
              <a:t> nebo 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– </a:t>
            </a:r>
            <a:r>
              <a:rPr lang="en-GB" sz="1600" i="1" dirty="0"/>
              <a:t>E. coli </a:t>
            </a:r>
            <a:r>
              <a:rPr lang="en-GB" sz="1600" dirty="0"/>
              <a:t>v </a:t>
            </a:r>
            <a:r>
              <a:rPr lang="en-GB" sz="1600" dirty="0" err="1"/>
              <a:t>mořském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cs-CZ" sz="1600" dirty="0"/>
              <a:t> </a:t>
            </a:r>
            <a:r>
              <a:rPr lang="en-GB" sz="1600" dirty="0" err="1"/>
              <a:t>nepřežije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endParaRPr lang="en-GB" sz="1600" dirty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/>
              <a:t>někdy</a:t>
            </a:r>
            <a:r>
              <a:rPr lang="en-GB" sz="1600" dirty="0" smtClean="0"/>
              <a:t> </a:t>
            </a:r>
            <a:r>
              <a:rPr lang="cs-CZ" sz="1600" dirty="0" smtClean="0"/>
              <a:t>nejasné</a:t>
            </a:r>
            <a:r>
              <a:rPr lang="en-GB" sz="1600" dirty="0" smtClean="0"/>
              <a:t>, </a:t>
            </a:r>
            <a:r>
              <a:rPr lang="en-GB" sz="1600" dirty="0" err="1"/>
              <a:t>kdo</a:t>
            </a:r>
            <a:r>
              <a:rPr lang="en-GB" sz="1600" dirty="0"/>
              <a:t> je </a:t>
            </a:r>
            <a:r>
              <a:rPr lang="en-GB" sz="1600" dirty="0" err="1"/>
              <a:t>autochtonní</a:t>
            </a:r>
            <a:r>
              <a:rPr lang="en-GB" sz="1600" dirty="0"/>
              <a:t> a </a:t>
            </a:r>
            <a:r>
              <a:rPr lang="en-GB" sz="1600" dirty="0" err="1" smtClean="0"/>
              <a:t>kdo</a:t>
            </a:r>
            <a:r>
              <a:rPr lang="cs-CZ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  <a:p>
            <a:r>
              <a:rPr lang="en-GB" sz="1600" dirty="0" err="1" smtClean="0"/>
              <a:t>ekosystémy</a:t>
            </a:r>
            <a:r>
              <a:rPr lang="en-GB" sz="1600" dirty="0" smtClean="0"/>
              <a:t> </a:t>
            </a:r>
            <a:r>
              <a:rPr lang="en-GB" sz="1600" dirty="0" err="1"/>
              <a:t>dynamické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se </a:t>
            </a:r>
            <a:r>
              <a:rPr lang="en-GB" sz="1600" dirty="0" err="1" smtClean="0"/>
              <a:t>mění</a:t>
            </a:r>
            <a:r>
              <a:rPr lang="cs-CZ" sz="1600" dirty="0" smtClean="0"/>
              <a:t>,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určitého</a:t>
            </a:r>
            <a:r>
              <a:rPr lang="cs-CZ" sz="1600" dirty="0" smtClean="0"/>
              <a:t> </a:t>
            </a:r>
            <a:r>
              <a:rPr lang="en-GB" sz="1600" dirty="0" err="1" smtClean="0"/>
              <a:t>období</a:t>
            </a:r>
            <a:r>
              <a:rPr lang="en-GB" sz="1600" dirty="0"/>
              <a:t>, v </a:t>
            </a:r>
            <a:r>
              <a:rPr lang="en-GB" sz="1600" dirty="0" err="1"/>
              <a:t>jiném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dormantní</a:t>
            </a:r>
            <a:endParaRPr lang="en-GB" sz="1600" dirty="0"/>
          </a:p>
          <a:p>
            <a:r>
              <a:rPr lang="en-GB" sz="1600" dirty="0" err="1" smtClean="0"/>
              <a:t>třeba</a:t>
            </a:r>
            <a:r>
              <a:rPr lang="en-GB" sz="1600" dirty="0" smtClean="0"/>
              <a:t> </a:t>
            </a:r>
            <a:r>
              <a:rPr lang="en-GB" sz="1600" dirty="0" err="1"/>
              <a:t>zvážit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cyklické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v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mikrob</a:t>
            </a:r>
            <a:r>
              <a:rPr lang="en-GB" sz="1600" dirty="0"/>
              <a:t> </a:t>
            </a:r>
            <a:r>
              <a:rPr lang="en-GB" sz="1600" dirty="0" err="1"/>
              <a:t>schopný</a:t>
            </a:r>
            <a:r>
              <a:rPr lang="en-GB" sz="1600" dirty="0"/>
              <a:t> </a:t>
            </a:r>
            <a:r>
              <a:rPr lang="en-GB" sz="1600" dirty="0" err="1" smtClean="0"/>
              <a:t>přežít</a:t>
            </a:r>
            <a:r>
              <a:rPr lang="cs-CZ" sz="1600" dirty="0" smtClean="0"/>
              <a:t> </a:t>
            </a:r>
            <a:r>
              <a:rPr lang="en-GB" sz="1600" dirty="0" err="1" smtClean="0"/>
              <a:t>nepříznivé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/>
              <a:t>alochtonního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– </a:t>
            </a:r>
            <a:r>
              <a:rPr lang="en-GB" sz="1600" dirty="0" err="1"/>
              <a:t>především</a:t>
            </a:r>
            <a:r>
              <a:rPr lang="en-GB" sz="1600" dirty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 </a:t>
            </a:r>
            <a:r>
              <a:rPr lang="en-GB" sz="1600" dirty="0" err="1"/>
              <a:t>nějaké</a:t>
            </a:r>
            <a:r>
              <a:rPr lang="en-GB" sz="1600" dirty="0"/>
              <a:t> </a:t>
            </a:r>
            <a:r>
              <a:rPr lang="en-GB" sz="1600" dirty="0" err="1"/>
              <a:t>změně</a:t>
            </a:r>
            <a:r>
              <a:rPr lang="en-GB" sz="1600" dirty="0"/>
              <a:t>,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nějaký</a:t>
            </a:r>
            <a:r>
              <a:rPr lang="en-GB" sz="1600" dirty="0"/>
              <a:t> </a:t>
            </a:r>
            <a:r>
              <a:rPr lang="en-GB" sz="1600" dirty="0" err="1" smtClean="0"/>
              <a:t>stres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endParaRPr lang="en-GB" sz="1600" dirty="0"/>
          </a:p>
          <a:p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644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r>
              <a:rPr lang="cs-CZ" altLang="en-US" sz="2400" dirty="0">
                <a:latin typeface="Calibri" pitchFamily="34" charset="0"/>
                <a:cs typeface="Calibri" pitchFamily="34" charset="0"/>
              </a:rPr>
              <a:t>Rozdělení podle environmentálních adaptací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2" y="1412875"/>
            <a:ext cx="9144000" cy="59499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podmínky prostředí:</a:t>
            </a:r>
          </a:p>
          <a:p>
            <a:pPr>
              <a:buFontTx/>
              <a:buNone/>
            </a:pP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teplota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tlak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salinita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pH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kyslík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8" name="Picture 4" descr="sejmout008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194425" cy="5256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6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0942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 smtClean="0"/>
              <a:t>rozsah</a:t>
            </a:r>
            <a:r>
              <a:rPr lang="cs-CZ" sz="2400" dirty="0" smtClean="0"/>
              <a:t> -</a:t>
            </a:r>
            <a:r>
              <a:rPr lang="en-GB" sz="2400" dirty="0" smtClean="0"/>
              <a:t> </a:t>
            </a:r>
            <a:r>
              <a:rPr lang="cs-CZ" altLang="en-US" sz="2400" dirty="0" smtClean="0">
                <a:latin typeface="Calibri" pitchFamily="34" charset="0"/>
                <a:cs typeface="Calibri" pitchFamily="34" charset="0"/>
              </a:rPr>
              <a:t>teplota</a:t>
            </a:r>
            <a:r>
              <a:rPr lang="cs-CZ" altLang="en-US" sz="2400" dirty="0">
                <a:latin typeface="Calibri" pitchFamily="34" charset="0"/>
                <a:cs typeface="Calibri" pitchFamily="34" charset="0"/>
              </a:rPr>
              <a:t/>
            </a:r>
            <a:br>
              <a:rPr lang="cs-CZ" altLang="en-US" sz="2400" dirty="0">
                <a:latin typeface="Calibri" pitchFamily="34" charset="0"/>
                <a:cs typeface="Calibri" pitchFamily="34" charset="0"/>
              </a:rPr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/>
              <a:t>vliv</a:t>
            </a:r>
            <a:r>
              <a:rPr lang="en-GB" sz="1600" dirty="0"/>
              <a:t>,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prostudovaná</a:t>
            </a:r>
            <a:endParaRPr lang="en-GB" sz="1600" dirty="0"/>
          </a:p>
          <a:p>
            <a:r>
              <a:rPr lang="cs-CZ" sz="1600" dirty="0" smtClean="0"/>
              <a:t>optimum: </a:t>
            </a:r>
            <a:r>
              <a:rPr lang="en-GB" sz="1600" dirty="0" smtClean="0"/>
              <a:t>12</a:t>
            </a:r>
            <a:r>
              <a:rPr lang="cs-CZ" sz="1600" dirty="0"/>
              <a:t> °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houby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) -</a:t>
            </a:r>
            <a:r>
              <a:rPr lang="en-GB" sz="1600" dirty="0" smtClean="0"/>
              <a:t>104</a:t>
            </a:r>
            <a:r>
              <a:rPr lang="cs-CZ" sz="1600" dirty="0"/>
              <a:t> ° </a:t>
            </a:r>
            <a:r>
              <a:rPr lang="en-GB" sz="1600" dirty="0" smtClean="0"/>
              <a:t>C </a:t>
            </a:r>
            <a:r>
              <a:rPr lang="en-GB" sz="1600" dirty="0"/>
              <a:t>(</a:t>
            </a:r>
            <a:r>
              <a:rPr lang="en-GB" sz="1600" dirty="0" err="1"/>
              <a:t>bakterie</a:t>
            </a:r>
            <a:r>
              <a:rPr lang="en-GB" sz="1600" dirty="0"/>
              <a:t> –</a:t>
            </a:r>
            <a:r>
              <a:rPr lang="en-GB" sz="1600" dirty="0" err="1"/>
              <a:t>redukce</a:t>
            </a:r>
            <a:r>
              <a:rPr lang="en-GB" sz="1600" dirty="0"/>
              <a:t> </a:t>
            </a:r>
            <a:r>
              <a:rPr lang="en-GB" sz="1600" dirty="0" err="1" smtClean="0"/>
              <a:t>síranů</a:t>
            </a:r>
            <a:r>
              <a:rPr lang="cs-CZ" sz="1600" dirty="0" smtClean="0"/>
              <a:t>, </a:t>
            </a:r>
            <a:r>
              <a:rPr lang="cs-CZ" sz="1600" dirty="0" err="1" smtClean="0"/>
              <a:t>archaea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(den/</a:t>
            </a:r>
            <a:r>
              <a:rPr lang="en-GB" sz="1600" dirty="0" err="1"/>
              <a:t>noc</a:t>
            </a:r>
            <a:r>
              <a:rPr lang="en-GB" sz="1600" dirty="0"/>
              <a:t>, </a:t>
            </a:r>
            <a:r>
              <a:rPr lang="en-GB" sz="1600" dirty="0" err="1"/>
              <a:t>léto</a:t>
            </a:r>
            <a:r>
              <a:rPr lang="en-GB" sz="1600" dirty="0"/>
              <a:t>/</a:t>
            </a:r>
            <a:r>
              <a:rPr lang="en-GB" sz="1600" dirty="0" err="1"/>
              <a:t>zima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nemají</a:t>
            </a:r>
            <a:r>
              <a:rPr lang="en-GB" sz="1600" dirty="0"/>
              <a:t> </a:t>
            </a:r>
            <a:r>
              <a:rPr lang="en-GB" sz="1600" dirty="0" err="1"/>
              <a:t>autoregulaci</a:t>
            </a:r>
            <a:r>
              <a:rPr lang="en-GB" sz="1600" dirty="0"/>
              <a:t>, ale populace s </a:t>
            </a:r>
            <a:r>
              <a:rPr lang="en-GB" sz="1600" dirty="0" err="1" smtClean="0"/>
              <a:t>velkou</a:t>
            </a:r>
            <a:r>
              <a:rPr lang="cs-CZ" sz="1600" dirty="0"/>
              <a:t> </a:t>
            </a:r>
            <a:r>
              <a:rPr lang="en-GB" sz="1600" dirty="0" err="1" smtClean="0"/>
              <a:t>hustotou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ovlivnit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dirty="0" err="1"/>
              <a:t>kompost</a:t>
            </a:r>
            <a:r>
              <a:rPr lang="en-GB" sz="1600" dirty="0" smtClean="0"/>
              <a:t>….)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schopna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teplotě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cs-CZ" sz="1600" dirty="0"/>
              <a:t> °</a:t>
            </a:r>
            <a:r>
              <a:rPr lang="en-GB" sz="1600" dirty="0" smtClean="0"/>
              <a:t>C </a:t>
            </a:r>
            <a:r>
              <a:rPr lang="en-GB" sz="1600" dirty="0"/>
              <a:t>– optimum </a:t>
            </a:r>
            <a:r>
              <a:rPr lang="en-GB" sz="1600" dirty="0" err="1"/>
              <a:t>jinde</a:t>
            </a:r>
            <a:endParaRPr lang="en-GB" sz="1600" dirty="0"/>
          </a:p>
          <a:p>
            <a:r>
              <a:rPr lang="en-GB" sz="1600" dirty="0" smtClean="0"/>
              <a:t> 35-40</a:t>
            </a:r>
            <a:r>
              <a:rPr lang="cs-CZ" sz="1600" dirty="0"/>
              <a:t>  °</a:t>
            </a:r>
            <a:r>
              <a:rPr lang="en-GB" sz="1600" dirty="0" smtClean="0"/>
              <a:t>C </a:t>
            </a:r>
            <a:r>
              <a:rPr lang="en-GB" sz="1600" dirty="0"/>
              <a:t>– </a:t>
            </a:r>
            <a:r>
              <a:rPr lang="en-GB" sz="1600" dirty="0" err="1"/>
              <a:t>teplokrevní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– </a:t>
            </a:r>
            <a:r>
              <a:rPr lang="en-GB" sz="1600" dirty="0" err="1"/>
              <a:t>mikrobi</a:t>
            </a:r>
            <a:r>
              <a:rPr lang="en-GB" sz="1600" dirty="0"/>
              <a:t> s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 smtClean="0"/>
              <a:t>teplotou</a:t>
            </a:r>
            <a:r>
              <a:rPr lang="cs-CZ" sz="1600" dirty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/>
              <a:t>nerostou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/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teplotách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se </a:t>
            </a:r>
            <a:r>
              <a:rPr lang="en-GB" sz="1600" dirty="0" err="1" smtClean="0"/>
              <a:t>lépe</a:t>
            </a:r>
            <a:r>
              <a:rPr lang="cs-CZ" sz="1600" dirty="0"/>
              <a:t> </a:t>
            </a:r>
            <a:r>
              <a:rPr lang="en-GB" sz="1600" dirty="0" err="1" smtClean="0"/>
              <a:t>adaptují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jinou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se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neadaptují</a:t>
            </a:r>
            <a:endParaRPr lang="en-GB" sz="1600" dirty="0"/>
          </a:p>
          <a:p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vysokými</a:t>
            </a:r>
            <a:r>
              <a:rPr lang="en-GB" sz="1600" dirty="0"/>
              <a:t> </a:t>
            </a:r>
            <a:r>
              <a:rPr lang="en-GB" sz="1600" dirty="0" err="1"/>
              <a:t>teplotami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sterilní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nejvyšší</a:t>
            </a:r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zachovají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životní</a:t>
            </a:r>
            <a:r>
              <a:rPr lang="cs-CZ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ovlivňováno</a:t>
            </a:r>
            <a:r>
              <a:rPr lang="en-GB" sz="1600" dirty="0"/>
              <a:t> pH a </a:t>
            </a:r>
            <a:r>
              <a:rPr lang="en-GB" sz="1600" dirty="0" err="1"/>
              <a:t>dalšími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zvl</a:t>
            </a:r>
            <a:r>
              <a:rPr lang="en-GB" sz="1600" dirty="0"/>
              <a:t>. u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</a:t>
            </a:r>
            <a:r>
              <a:rPr lang="en-GB" sz="1600" dirty="0"/>
              <a:t>) :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</a:t>
            </a:r>
            <a:r>
              <a:rPr lang="en-GB" sz="1600" dirty="0" smtClean="0"/>
              <a:t>85-88</a:t>
            </a:r>
            <a:r>
              <a:rPr lang="cs-CZ" sz="1600" dirty="0"/>
              <a:t> ° </a:t>
            </a:r>
            <a:r>
              <a:rPr lang="en-GB" sz="1600" dirty="0" smtClean="0"/>
              <a:t>C</a:t>
            </a: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/>
              <a:t>řasy</a:t>
            </a:r>
            <a:r>
              <a:rPr lang="en-GB" sz="1600" dirty="0"/>
              <a:t> -</a:t>
            </a:r>
            <a:r>
              <a:rPr lang="en-GB" sz="1600" dirty="0" smtClean="0"/>
              <a:t>73-75</a:t>
            </a:r>
            <a:r>
              <a:rPr lang="cs-CZ" sz="1600" dirty="0" smtClean="0"/>
              <a:t> °</a:t>
            </a:r>
            <a:r>
              <a:rPr lang="en-GB" sz="1600" dirty="0" smtClean="0"/>
              <a:t>C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smtClean="0"/>
              <a:t>56-60</a:t>
            </a:r>
            <a:r>
              <a:rPr lang="cs-CZ" sz="1600" dirty="0"/>
              <a:t> </a:t>
            </a:r>
            <a:r>
              <a:rPr lang="cs-CZ" sz="1600" dirty="0" smtClean="0"/>
              <a:t>°</a:t>
            </a:r>
            <a:r>
              <a:rPr lang="en-GB" sz="1600" dirty="0" smtClean="0"/>
              <a:t>C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smtClean="0"/>
              <a:t>protozoa </a:t>
            </a:r>
            <a:r>
              <a:rPr lang="en-GB" sz="1600" dirty="0"/>
              <a:t>– </a:t>
            </a:r>
            <a:r>
              <a:rPr lang="en-GB" sz="1600" dirty="0" smtClean="0"/>
              <a:t>51</a:t>
            </a:r>
            <a:r>
              <a:rPr lang="cs-CZ" sz="1600" dirty="0"/>
              <a:t> </a:t>
            </a:r>
            <a:r>
              <a:rPr lang="cs-CZ" sz="1600" dirty="0" smtClean="0"/>
              <a:t>°</a:t>
            </a:r>
            <a:r>
              <a:rPr lang="en-GB" sz="1600" dirty="0" smtClean="0"/>
              <a:t>C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enzymat</a:t>
            </a:r>
            <a:r>
              <a:rPr lang="en-GB" sz="1600" dirty="0"/>
              <a:t>. </a:t>
            </a:r>
            <a:r>
              <a:rPr lang="en-GB" sz="1600" dirty="0" err="1"/>
              <a:t>pochodů</a:t>
            </a:r>
            <a:r>
              <a:rPr lang="en-GB" sz="1600" dirty="0"/>
              <a:t>, </a:t>
            </a:r>
            <a:r>
              <a:rPr lang="en-GB" sz="1600" dirty="0" err="1"/>
              <a:t>požadavků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72993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kenovat006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801688"/>
            <a:ext cx="71342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44538" y="115888"/>
            <a:ext cx="7653337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1600" dirty="0"/>
              <a:t>Rozpětí teplot a rychlost </a:t>
            </a:r>
            <a:r>
              <a:rPr lang="cs-CZ" altLang="en-US" sz="1600" dirty="0" smtClean="0"/>
              <a:t>množení </a:t>
            </a:r>
            <a:r>
              <a:rPr lang="cs-CZ" altLang="en-US" sz="1600" dirty="0"/>
              <a:t>(počet generací/h) u psychrofilních, mesofilních a termofilních baktérií</a:t>
            </a:r>
          </a:p>
        </p:txBody>
      </p:sp>
    </p:spTree>
    <p:extLst>
      <p:ext uri="{BB962C8B-B14F-4D97-AF65-F5344CB8AC3E}">
        <p14:creationId xmlns:p14="http://schemas.microsoft.com/office/powerpoint/2010/main" val="312805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kenovat004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3375"/>
            <a:ext cx="67246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enovat01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11975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00113" y="4437063"/>
            <a:ext cx="4679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635375" y="5805488"/>
            <a:ext cx="208915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07505" y="172953"/>
            <a:ext cx="4968552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sz="1600" b="1" dirty="0" err="1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snáší </a:t>
            </a:r>
            <a:r>
              <a:rPr lang="cs-CZ" altLang="en-US" sz="1600" dirty="0" err="1"/>
              <a:t>rel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smtClean="0"/>
              <a:t>Teploty - cca </a:t>
            </a:r>
            <a:r>
              <a:rPr lang="en-US" altLang="en-US" sz="1600" dirty="0"/>
              <a:t>45 °C</a:t>
            </a:r>
            <a:r>
              <a:rPr lang="cs-CZ" altLang="en-US" sz="1600" dirty="0"/>
              <a:t> ( 50 - 70 </a:t>
            </a:r>
            <a:r>
              <a:rPr lang="en-US" altLang="en-US" sz="1600" dirty="0"/>
              <a:t>°C</a:t>
            </a:r>
            <a:r>
              <a:rPr lang="cs-CZ" altLang="en-US" sz="1600" dirty="0"/>
              <a:t>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i="1" dirty="0" err="1" smtClean="0"/>
              <a:t>Archaea</a:t>
            </a:r>
            <a:endParaRPr lang="cs-CZ" altLang="en-US" sz="1600" i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geotermálně </a:t>
            </a:r>
            <a:r>
              <a:rPr lang="cs-CZ" altLang="en-US" sz="1600" dirty="0"/>
              <a:t>aktivní místa na Zemi 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obsahují </a:t>
            </a:r>
            <a:r>
              <a:rPr lang="cs-CZ" altLang="en-US" sz="1600" dirty="0" err="1"/>
              <a:t>spec</a:t>
            </a:r>
            <a:r>
              <a:rPr lang="cs-CZ" altLang="en-US" sz="1600" dirty="0"/>
              <a:t>. enzymy, které fungují za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některé </a:t>
            </a:r>
            <a:r>
              <a:rPr lang="cs-CZ" altLang="en-US" sz="1600" dirty="0"/>
              <a:t>enzymy se používají v </a:t>
            </a:r>
            <a:r>
              <a:rPr lang="cs-CZ" altLang="en-US" sz="1600" dirty="0" err="1"/>
              <a:t>molek</a:t>
            </a:r>
            <a:r>
              <a:rPr lang="cs-CZ" altLang="en-US" sz="1600" dirty="0"/>
              <a:t>. </a:t>
            </a:r>
            <a:r>
              <a:rPr lang="cs-CZ" altLang="en-US" sz="1600" dirty="0" smtClean="0"/>
              <a:t>biologii </a:t>
            </a:r>
            <a:r>
              <a:rPr lang="cs-CZ" altLang="en-US" sz="1600" dirty="0"/>
              <a:t>nebo jako součást mycích </a:t>
            </a:r>
            <a:r>
              <a:rPr lang="cs-CZ" altLang="en-US" sz="1600" dirty="0" smtClean="0"/>
              <a:t>přípravků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endParaRPr lang="cs-CZ" altLang="en-US" sz="1600" dirty="0"/>
          </a:p>
          <a:p>
            <a:r>
              <a:rPr lang="cs-CZ" altLang="en-US" sz="1600" b="1" dirty="0" err="1" smtClean="0"/>
              <a:t>Extremní</a:t>
            </a:r>
            <a:r>
              <a:rPr lang="cs-CZ" altLang="en-US" sz="1600" b="1" dirty="0" smtClean="0"/>
              <a:t> </a:t>
            </a:r>
            <a:r>
              <a:rPr lang="cs-CZ" altLang="en-US" sz="1600" b="1" dirty="0" err="1" smtClean="0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 smtClean="0"/>
              <a:t>80 </a:t>
            </a:r>
            <a:r>
              <a:rPr lang="en-US" altLang="en-US" sz="1600" dirty="0"/>
              <a:t>°C to 105 °C</a:t>
            </a:r>
            <a:r>
              <a:rPr lang="cs-CZ" altLang="en-US" sz="1600" dirty="0"/>
              <a:t> pro růst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membrány a proteiny neobvykle stabilní vůči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často </a:t>
            </a:r>
            <a:r>
              <a:rPr lang="cs-CZ" altLang="en-US" sz="1600" i="1" dirty="0" err="1" smtClean="0"/>
              <a:t>Archaea</a:t>
            </a:r>
            <a:r>
              <a:rPr lang="cs-CZ" altLang="en-US" sz="1600" dirty="0"/>
              <a:t>, vyžadující k růstu elementární síru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některé anaerobní – využívají S jako el. akceptor při dýchání místo kyslíku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některé</a:t>
            </a:r>
            <a:r>
              <a:rPr lang="en-US" altLang="en-US" sz="1600" dirty="0"/>
              <a:t> </a:t>
            </a:r>
            <a:r>
              <a:rPr lang="en-US" altLang="en-US" sz="1600" dirty="0" err="1" smtClean="0"/>
              <a:t>litotro</a:t>
            </a:r>
            <a:r>
              <a:rPr lang="cs-CZ" altLang="en-US" sz="1600" dirty="0" err="1"/>
              <a:t>fní</a:t>
            </a:r>
            <a:r>
              <a:rPr lang="cs-CZ" altLang="en-US" sz="1600" dirty="0"/>
              <a:t> – oxidují S na kyseliny jako zdroj energie ( stejně jako acidofilní b.)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/>
              <a:t> </a:t>
            </a:r>
            <a:r>
              <a:rPr lang="cs-CZ" altLang="en-US" sz="1600" dirty="0"/>
              <a:t>obývají horké, na S bohaté prostředí – horké prameny, gejzíry, fumaroly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často jsou barevné – obsahují barevné fotosyntetické pigmenty</a:t>
            </a:r>
          </a:p>
          <a:p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87" y="536013"/>
            <a:ext cx="2031597" cy="224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3084869"/>
            <a:ext cx="2317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</a:t>
            </a:r>
            <a:r>
              <a:rPr lang="cs-CZ" sz="1400" dirty="0" err="1" smtClean="0"/>
              <a:t>ethanosarcina</a:t>
            </a:r>
            <a:r>
              <a:rPr lang="cs-CZ" sz="1400" dirty="0" smtClean="0"/>
              <a:t> </a:t>
            </a:r>
            <a:r>
              <a:rPr lang="cs-CZ" sz="1400" dirty="0" err="1"/>
              <a:t>thermophila</a:t>
            </a:r>
            <a:endParaRPr lang="cs-CZ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8" y="3789040"/>
            <a:ext cx="3100805" cy="192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1339" y="6381328"/>
            <a:ext cx="3111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w.chem.cst.nihon-u.ac.jp/bikou/page01-e.html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2028" y="5805264"/>
            <a:ext cx="360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Pyrobaculum</a:t>
            </a:r>
            <a:r>
              <a:rPr lang="cs-CZ" sz="1400" dirty="0" smtClean="0"/>
              <a:t> </a:t>
            </a:r>
            <a:r>
              <a:rPr lang="cs-CZ" sz="1400" dirty="0" err="1" smtClean="0"/>
              <a:t>islandicum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517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kenovat01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407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73025" y="1196975"/>
            <a:ext cx="395288" cy="5113338"/>
          </a:xfrm>
          <a:prstGeom prst="downArrow">
            <a:avLst>
              <a:gd name="adj1" fmla="val 50000"/>
              <a:gd name="adj2" fmla="val 32339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S</a:t>
            </a:r>
            <a:r>
              <a:rPr lang="en-GB" sz="2400" dirty="0" err="1" smtClean="0"/>
              <a:t>tupně</a:t>
            </a:r>
            <a:r>
              <a:rPr lang="en-GB" sz="2400" dirty="0" smtClean="0"/>
              <a:t> </a:t>
            </a:r>
            <a:r>
              <a:rPr lang="en-GB" sz="2400" dirty="0" err="1" smtClean="0"/>
              <a:t>organizace</a:t>
            </a:r>
            <a:r>
              <a:rPr lang="cs-CZ" sz="2400" dirty="0" smtClean="0"/>
              <a:t> </a:t>
            </a:r>
            <a:r>
              <a:rPr lang="en-GB" sz="2400" dirty="0" err="1" smtClean="0"/>
              <a:t>živé</a:t>
            </a:r>
            <a:r>
              <a:rPr lang="en-GB" sz="2400" dirty="0" smtClean="0"/>
              <a:t> </a:t>
            </a:r>
            <a:r>
              <a:rPr lang="en-GB" sz="2400" dirty="0" err="1" smtClean="0"/>
              <a:t>hmoty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37320"/>
            <a:ext cx="5220072" cy="6120680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Organismus</a:t>
            </a:r>
            <a:r>
              <a:rPr lang="en-GB" sz="1600" b="1" dirty="0" smtClean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jedinec</a:t>
            </a:r>
            <a:r>
              <a:rPr lang="en-GB" sz="1600" dirty="0"/>
              <a:t>,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dirty="0" err="1"/>
              <a:t>daného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endParaRPr lang="en-GB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en-GB" sz="1600" b="1" dirty="0" smtClean="0"/>
              <a:t>Populace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zástupci</a:t>
            </a:r>
            <a:r>
              <a:rPr lang="en-GB" sz="1600" dirty="0"/>
              <a:t> </a:t>
            </a:r>
            <a:r>
              <a:rPr lang="en-GB" sz="1600" dirty="0" err="1"/>
              <a:t>jednoho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 smtClean="0"/>
              <a:t>místě</a:t>
            </a:r>
            <a:endParaRPr lang="cs-CZ" sz="1600" dirty="0" smtClean="0"/>
          </a:p>
          <a:p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Společenství</a:t>
            </a:r>
          </a:p>
          <a:p>
            <a:r>
              <a:rPr lang="en-GB" sz="1600" dirty="0" err="1" smtClean="0"/>
              <a:t>druh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místě</a:t>
            </a:r>
            <a:endParaRPr lang="cs-CZ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Biocenóza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err="1" smtClean="0"/>
              <a:t>soubor</a:t>
            </a:r>
            <a:r>
              <a:rPr lang="cs-CZ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pl-PL" sz="1600" dirty="0" smtClean="0"/>
              <a:t>žijících </a:t>
            </a:r>
            <a:r>
              <a:rPr lang="pl-PL" sz="1600" dirty="0"/>
              <a:t>na určitém prostoru </a:t>
            </a:r>
            <a:r>
              <a:rPr lang="en-GB" sz="1600" dirty="0" smtClean="0"/>
              <a:t>se </a:t>
            </a:r>
            <a:r>
              <a:rPr lang="en-GB" sz="1600" dirty="0" err="1"/>
              <a:t>všemi</a:t>
            </a:r>
            <a:r>
              <a:rPr lang="en-GB" sz="1600" dirty="0"/>
              <a:t> </a:t>
            </a:r>
            <a:r>
              <a:rPr lang="en-GB" sz="1600" dirty="0" err="1"/>
              <a:t>vzájemnými</a:t>
            </a:r>
            <a:r>
              <a:rPr lang="en-GB" sz="1600" dirty="0"/>
              <a:t> </a:t>
            </a:r>
            <a:r>
              <a:rPr lang="en-GB" sz="1600" dirty="0" err="1"/>
              <a:t>vazbami</a:t>
            </a:r>
            <a:endParaRPr lang="en-GB" sz="1600" dirty="0"/>
          </a:p>
          <a:p>
            <a:r>
              <a:rPr lang="en-GB" sz="1600" dirty="0" err="1" smtClean="0"/>
              <a:t>živá</a:t>
            </a:r>
            <a:r>
              <a:rPr lang="en-GB" sz="1600" dirty="0" smtClean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ekosystému</a:t>
            </a:r>
            <a:r>
              <a:rPr lang="en-GB" sz="1600" dirty="0"/>
              <a:t> </a:t>
            </a:r>
            <a:r>
              <a:rPr lang="en-GB" sz="1600" dirty="0" err="1"/>
              <a:t>schopná</a:t>
            </a:r>
            <a:r>
              <a:rPr lang="en-GB" sz="1600" dirty="0"/>
              <a:t> </a:t>
            </a:r>
            <a:r>
              <a:rPr lang="en-GB" sz="1600" dirty="0" err="1" smtClean="0"/>
              <a:t>autoregulace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př.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)</a:t>
            </a:r>
            <a:r>
              <a:rPr lang="cs-CZ" sz="1600" b="1" dirty="0"/>
              <a:t> </a:t>
            </a:r>
            <a:endParaRPr lang="cs-CZ" sz="1600" b="1" dirty="0" smtClean="0"/>
          </a:p>
          <a:p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G</a:t>
            </a:r>
            <a:r>
              <a:rPr lang="cs-CZ" sz="1600" b="1" dirty="0" smtClean="0"/>
              <a:t>ilda</a:t>
            </a:r>
            <a:r>
              <a:rPr lang="cs-CZ" sz="1600" dirty="0"/>
              <a:t> </a:t>
            </a:r>
          </a:p>
          <a:p>
            <a:r>
              <a:rPr lang="cs-CZ" sz="1600" dirty="0" smtClean="0"/>
              <a:t>skupiny </a:t>
            </a:r>
            <a:r>
              <a:rPr lang="cs-CZ" sz="1600" dirty="0"/>
              <a:t>druhů organismů, které využívají stejné zdroje (zejména potravní</a:t>
            </a:r>
            <a:r>
              <a:rPr lang="cs-CZ" sz="1600" dirty="0" smtClean="0"/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32" y="1628800"/>
            <a:ext cx="3676532" cy="3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9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6742" y="692150"/>
            <a:ext cx="85934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hlubokomořské </a:t>
            </a:r>
            <a:r>
              <a:rPr lang="cs-CZ" altLang="en-US" sz="1600" dirty="0"/>
              <a:t>prostředí – vysoký tlak + nízké/ (</a:t>
            </a:r>
            <a:r>
              <a:rPr lang="cs-CZ" altLang="en-US" sz="1600" dirty="0" err="1"/>
              <a:t>extr.vysoké</a:t>
            </a:r>
            <a:r>
              <a:rPr lang="cs-CZ" altLang="en-US" sz="1600" dirty="0"/>
              <a:t>)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/>
              <a:t>spec</a:t>
            </a:r>
            <a:r>
              <a:rPr lang="cs-CZ" altLang="en-US" sz="1600" dirty="0"/>
              <a:t>. struktury, umožňující život a růst při </a:t>
            </a:r>
            <a:r>
              <a:rPr lang="cs-CZ" altLang="en-US" sz="1600" dirty="0" err="1"/>
              <a:t>extrem</a:t>
            </a:r>
            <a:r>
              <a:rPr lang="cs-CZ" altLang="en-US" sz="1600" dirty="0"/>
              <a:t>. tlaku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</a:t>
            </a:r>
            <a:r>
              <a:rPr lang="cs-CZ" altLang="en-US" sz="1600" dirty="0" smtClean="0"/>
              <a:t>výzkumy </a:t>
            </a:r>
            <a:r>
              <a:rPr lang="cs-CZ" altLang="en-US" sz="1600" dirty="0"/>
              <a:t>fyziologie a </a:t>
            </a:r>
            <a:r>
              <a:rPr lang="cs-CZ" altLang="en-US" sz="1600" dirty="0" err="1"/>
              <a:t>molek</a:t>
            </a:r>
            <a:r>
              <a:rPr lang="cs-CZ" altLang="en-US" sz="1600" dirty="0"/>
              <a:t>. biologie hlubokomořských </a:t>
            </a:r>
            <a:r>
              <a:rPr lang="cs-CZ" altLang="en-US" sz="1600" dirty="0" err="1"/>
              <a:t>barofilních</a:t>
            </a:r>
            <a:r>
              <a:rPr lang="cs-CZ" altLang="en-US" sz="1600" dirty="0"/>
              <a:t> bakterií -tlak-regulující operony a ukazují, že růst je závislý vztahu mezi tlakem a teplotou prostředí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10549" y="72515"/>
            <a:ext cx="519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cs-CZ" sz="2400" dirty="0"/>
              <a:t> </a:t>
            </a:r>
            <a:r>
              <a:rPr lang="cs-CZ" sz="2400" dirty="0" smtClean="0"/>
              <a:t>–</a:t>
            </a:r>
            <a:r>
              <a:rPr lang="en-GB" sz="2400" dirty="0" smtClean="0"/>
              <a:t> </a:t>
            </a:r>
            <a:r>
              <a:rPr lang="cs-CZ" sz="2400" dirty="0" smtClean="0"/>
              <a:t>atmosférický tlak</a:t>
            </a:r>
            <a:endParaRPr lang="cs-CZ" altLang="en-US" sz="2400" dirty="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6742" y="2157413"/>
            <a:ext cx="80645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/>
              <a:t>barotolerantní</a:t>
            </a:r>
            <a:r>
              <a:rPr lang="cs-CZ" altLang="en-US" sz="1600" dirty="0"/>
              <a:t> b. – schopnost růstu při vyšším tlaku než atmosférickém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/>
              <a:t>barofilní</a:t>
            </a:r>
            <a:r>
              <a:rPr lang="cs-CZ" altLang="en-US" sz="1600" dirty="0"/>
              <a:t> b.- </a:t>
            </a:r>
            <a:r>
              <a:rPr lang="cs-CZ" altLang="en-US" sz="1600" dirty="0" err="1"/>
              <a:t>opt</a:t>
            </a:r>
            <a:r>
              <a:rPr lang="cs-CZ" altLang="en-US" sz="1600" dirty="0"/>
              <a:t>. růst při tlaku menším než 40 </a:t>
            </a:r>
            <a:r>
              <a:rPr lang="cs-CZ" altLang="en-US" sz="1600" dirty="0" err="1"/>
              <a:t>MPa</a:t>
            </a:r>
            <a:r>
              <a:rPr lang="cs-CZ" altLang="en-US" sz="1600" dirty="0"/>
              <a:t> </a:t>
            </a:r>
          </a:p>
          <a:p>
            <a:r>
              <a:rPr lang="cs-CZ" altLang="en-US" sz="1600" dirty="0"/>
              <a:t>                               - jsou schopny růst i při </a:t>
            </a:r>
            <a:r>
              <a:rPr lang="cs-CZ" altLang="en-US" sz="1600" dirty="0" smtClean="0"/>
              <a:t>atmosférickém</a:t>
            </a:r>
            <a:endParaRPr lang="cs-CZ" altLang="en-US" sz="1600" dirty="0"/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extrémně </a:t>
            </a:r>
            <a:r>
              <a:rPr lang="cs-CZ" altLang="en-US" sz="1600" dirty="0" err="1"/>
              <a:t>barofilní</a:t>
            </a:r>
            <a:r>
              <a:rPr lang="cs-CZ" altLang="en-US" sz="1600" dirty="0"/>
              <a:t> b. – optimální tlak pro růst více než 40 </a:t>
            </a:r>
            <a:r>
              <a:rPr lang="cs-CZ" altLang="en-US" sz="1600" dirty="0" err="1"/>
              <a:t>MPa</a:t>
            </a:r>
            <a:r>
              <a:rPr lang="cs-CZ" altLang="en-US" sz="1600" dirty="0"/>
              <a:t>. </a:t>
            </a:r>
          </a:p>
          <a:p>
            <a:endParaRPr lang="cs-CZ" altLang="en-US" dirty="0"/>
          </a:p>
        </p:txBody>
      </p:sp>
      <p:sp>
        <p:nvSpPr>
          <p:cNvPr id="2" name="Obdélník 1"/>
          <p:cNvSpPr/>
          <p:nvPr/>
        </p:nvSpPr>
        <p:spPr>
          <a:xfrm>
            <a:off x="2843808" y="6349139"/>
            <a:ext cx="43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  <a:r>
              <a:rPr lang="cs-CZ" sz="1400" i="1" dirty="0" err="1"/>
              <a:t>Halomonas</a:t>
            </a:r>
            <a:r>
              <a:rPr lang="cs-CZ" sz="1400" i="1" dirty="0"/>
              <a:t> </a:t>
            </a:r>
            <a:r>
              <a:rPr lang="cs-CZ" sz="1400" i="1" dirty="0" err="1" smtClean="0"/>
              <a:t>salaria</a:t>
            </a:r>
            <a:r>
              <a:rPr lang="cs-CZ" sz="1400" dirty="0"/>
              <a:t> </a:t>
            </a:r>
            <a:r>
              <a:rPr lang="cs-CZ" sz="1400" dirty="0" smtClean="0"/>
              <a:t>vyžaduje tlak 1000</a:t>
            </a:r>
            <a:r>
              <a:rPr lang="cs-CZ" sz="1400" dirty="0"/>
              <a:t> </a:t>
            </a:r>
            <a:r>
              <a:rPr lang="cs-CZ" sz="1400" dirty="0" err="1"/>
              <a:t>atm</a:t>
            </a:r>
            <a:r>
              <a:rPr lang="cs-CZ" sz="1400" dirty="0"/>
              <a:t>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34573"/>
            <a:ext cx="2874525" cy="19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5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332656"/>
            <a:ext cx="8521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vysoké </a:t>
            </a:r>
            <a:r>
              <a:rPr lang="cs-CZ" sz="1600" dirty="0"/>
              <a:t>tlaky </a:t>
            </a:r>
            <a:r>
              <a:rPr lang="cs-CZ" sz="1600" dirty="0" smtClean="0"/>
              <a:t>- normální </a:t>
            </a:r>
            <a:r>
              <a:rPr lang="cs-CZ" sz="1600" dirty="0"/>
              <a:t>membrána </a:t>
            </a:r>
            <a:r>
              <a:rPr lang="cs-CZ" sz="1600" dirty="0" smtClean="0"/>
              <a:t>buněk </a:t>
            </a:r>
            <a:r>
              <a:rPr lang="cs-CZ" sz="1600" dirty="0"/>
              <a:t>se stane voskovitou a </a:t>
            </a:r>
            <a:r>
              <a:rPr lang="cs-CZ" sz="1600" dirty="0" err="1" smtClean="0"/>
              <a:t>rel</a:t>
            </a:r>
            <a:r>
              <a:rPr lang="cs-CZ" sz="1600" dirty="0" smtClean="0"/>
              <a:t>. </a:t>
            </a:r>
            <a:r>
              <a:rPr lang="cs-CZ" sz="1600" dirty="0"/>
              <a:t>nepropustnou pro </a:t>
            </a:r>
            <a:r>
              <a:rPr lang="cs-CZ" sz="1600" dirty="0" smtClean="0"/>
              <a:t>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ysoký </a:t>
            </a:r>
            <a:r>
              <a:rPr lang="cs-CZ" sz="1600" dirty="0"/>
              <a:t>tlak </a:t>
            </a:r>
            <a:r>
              <a:rPr lang="cs-CZ" sz="1600" dirty="0" smtClean="0"/>
              <a:t>snižuje funkčnost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piezofilní</a:t>
            </a:r>
            <a:r>
              <a:rPr lang="cs-CZ" sz="1600" dirty="0" smtClean="0"/>
              <a:t> </a:t>
            </a:r>
            <a:r>
              <a:rPr lang="cs-CZ" sz="1600" dirty="0"/>
              <a:t>bakterie mají ve své cytoplazmatické membráně vysoký podíl mastných kyselin, což umožňuje, aby membrány zůstaly funkční a udržovaly se od gelování při vysokých </a:t>
            </a:r>
            <a:r>
              <a:rPr lang="cs-CZ" sz="1600" dirty="0" smtClean="0"/>
              <a:t>tlacích</a:t>
            </a:r>
            <a:r>
              <a:rPr lang="cs-CZ" sz="1600" dirty="0"/>
              <a:t/>
            </a:r>
            <a:br>
              <a:rPr lang="cs-CZ" sz="1600" dirty="0"/>
            </a:b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ětšina </a:t>
            </a:r>
            <a:r>
              <a:rPr lang="cs-CZ" sz="1600" dirty="0" err="1"/>
              <a:t>piezofilů</a:t>
            </a:r>
            <a:r>
              <a:rPr lang="cs-CZ" sz="1600" dirty="0"/>
              <a:t> roste v tmě a obvykle je velmi citlivá na UV </a:t>
            </a:r>
            <a:r>
              <a:rPr lang="cs-CZ" sz="1600" dirty="0" smtClean="0"/>
              <a:t>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postrádají mnoho mechanismů </a:t>
            </a:r>
            <a:r>
              <a:rPr lang="cs-CZ" sz="1600" dirty="0" smtClean="0"/>
              <a:t>reparace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Př</a:t>
            </a:r>
            <a:r>
              <a:rPr lang="cs-CZ" sz="1600" dirty="0"/>
              <a:t>. </a:t>
            </a:r>
            <a:r>
              <a:rPr lang="cs-CZ" sz="1600" dirty="0" err="1" smtClean="0"/>
              <a:t>xenophyophore</a:t>
            </a:r>
            <a:r>
              <a:rPr lang="cs-CZ" sz="1600" dirty="0"/>
              <a:t>, byl nalezen v nejhlubším oceánském </a:t>
            </a:r>
            <a:r>
              <a:rPr lang="cs-CZ" sz="1600" dirty="0" smtClean="0"/>
              <a:t>výkopu 10,5 km </a:t>
            </a:r>
            <a:r>
              <a:rPr lang="cs-CZ" sz="1600" dirty="0"/>
              <a:t>pod povrchem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60009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18978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https://www.youtube.com/watch?v=szIcnSIlrDE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403648" y="270892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7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ejmou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760913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42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000">
                <a:solidFill>
                  <a:schemeClr val="accent2"/>
                </a:solidFill>
              </a:rPr>
              <a:t>Růst barotolerantních, středně barofilních a extrémně barofilních baktérií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553200" y="4038600"/>
            <a:ext cx="2286000" cy="1447800"/>
          </a:xfrm>
          <a:prstGeom prst="wedgeRoundRectCallout">
            <a:avLst>
              <a:gd name="adj1" fmla="val -140417"/>
              <a:gd name="adj2" fmla="val -8596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Mnohem pomalejší růst extremobarofilních baktérií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1752600" y="5410200"/>
            <a:ext cx="2286000" cy="1295400"/>
          </a:xfrm>
          <a:prstGeom prst="wedgeRoundRectCallout">
            <a:avLst>
              <a:gd name="adj1" fmla="val 43125"/>
              <a:gd name="adj2" fmla="val -10821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Neschopnost extremobarofilních baktérií růst při nízkém tlaku</a:t>
            </a:r>
          </a:p>
        </p:txBody>
      </p:sp>
    </p:spTree>
    <p:extLst>
      <p:ext uri="{BB962C8B-B14F-4D97-AF65-F5344CB8AC3E}">
        <p14:creationId xmlns:p14="http://schemas.microsoft.com/office/powerpoint/2010/main" val="37699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/>
              <a:t>E</a:t>
            </a:r>
            <a:r>
              <a:rPr lang="en-GB" sz="2700" dirty="0" err="1" smtClean="0"/>
              <a:t>kologická</a:t>
            </a:r>
            <a:r>
              <a:rPr lang="en-GB" sz="2700" dirty="0" smtClean="0"/>
              <a:t> </a:t>
            </a:r>
            <a:r>
              <a:rPr lang="en-GB" sz="2700" dirty="0" err="1" smtClean="0"/>
              <a:t>amplituda</a:t>
            </a:r>
            <a:r>
              <a:rPr lang="en-GB" sz="2700" dirty="0" err="1"/>
              <a:t>-osmotický</a:t>
            </a:r>
            <a:r>
              <a:rPr lang="en-GB" sz="2700" dirty="0"/>
              <a:t> </a:t>
            </a:r>
            <a:r>
              <a:rPr lang="en-GB" sz="2700" dirty="0" err="1" smtClean="0"/>
              <a:t>tlak</a:t>
            </a:r>
            <a:r>
              <a:rPr lang="cs-CZ" sz="2700" dirty="0" smtClean="0"/>
              <a:t>,</a:t>
            </a:r>
            <a:r>
              <a:rPr lang="en-GB" sz="2700" dirty="0" smtClean="0"/>
              <a:t> </a:t>
            </a:r>
            <a:r>
              <a:rPr lang="en-GB" sz="2700" dirty="0" err="1"/>
              <a:t>salinita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ovlivňována</a:t>
            </a:r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 smtClean="0"/>
              <a:t>faktory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jednotlivých</a:t>
            </a:r>
            <a:r>
              <a:rPr lang="en-GB" sz="1600" dirty="0"/>
              <a:t> </a:t>
            </a:r>
            <a:r>
              <a:rPr lang="en-GB" sz="1600" dirty="0" err="1"/>
              <a:t>iontů</a:t>
            </a:r>
            <a:r>
              <a:rPr lang="en-GB" sz="1600" dirty="0"/>
              <a:t> v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u </a:t>
            </a:r>
            <a:r>
              <a:rPr lang="en-GB" sz="1600" dirty="0" err="1"/>
              <a:t>vod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</a:t>
            </a:r>
            <a:r>
              <a:rPr lang="en-GB" sz="1600" dirty="0" err="1"/>
              <a:t>salinita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příležitostně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 smtClean="0"/>
              <a:t>sezónně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u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srážky</a:t>
            </a:r>
            <a:r>
              <a:rPr lang="en-GB" sz="1600" dirty="0"/>
              <a:t>, </a:t>
            </a:r>
            <a:r>
              <a:rPr lang="en-GB" sz="1600" dirty="0" err="1"/>
              <a:t>sucho</a:t>
            </a:r>
            <a:r>
              <a:rPr lang="en-GB" sz="1600" dirty="0"/>
              <a:t>,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výměna</a:t>
            </a:r>
            <a:r>
              <a:rPr lang="en-GB" sz="1600" dirty="0"/>
              <a:t> </a:t>
            </a:r>
            <a:r>
              <a:rPr lang="en-GB" sz="1600" dirty="0" err="1" smtClean="0"/>
              <a:t>iontů</a:t>
            </a:r>
            <a:r>
              <a:rPr lang="cs-CZ" sz="1600" dirty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</a:t>
            </a:r>
            <a:r>
              <a:rPr lang="en-GB" sz="1600" dirty="0"/>
              <a:t>(pro </a:t>
            </a:r>
            <a:r>
              <a:rPr lang="en-GB" sz="1600" dirty="0" err="1"/>
              <a:t>patogeny</a:t>
            </a:r>
            <a:r>
              <a:rPr lang="en-GB" sz="1600" dirty="0"/>
              <a:t> </a:t>
            </a:r>
            <a:r>
              <a:rPr lang="en-GB" sz="1600" dirty="0" err="1"/>
              <a:t>atd</a:t>
            </a:r>
            <a:r>
              <a:rPr lang="en-GB" sz="1600" dirty="0"/>
              <a:t>) – </a:t>
            </a:r>
            <a:r>
              <a:rPr lang="en-GB" sz="1600" dirty="0" err="1"/>
              <a:t>stálé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-3,5% </a:t>
            </a:r>
            <a:r>
              <a:rPr lang="en-GB" sz="1600" dirty="0" err="1" smtClean="0"/>
              <a:t>NaCl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Na</a:t>
            </a:r>
            <a:r>
              <a:rPr lang="cs-CZ" sz="1600" baseline="30000" dirty="0" smtClean="0"/>
              <a:t>2+</a:t>
            </a:r>
            <a:r>
              <a:rPr lang="en-GB" sz="1600" baseline="30000" dirty="0" smtClean="0"/>
              <a:t> </a:t>
            </a:r>
            <a:r>
              <a:rPr lang="en-GB" sz="1600" dirty="0" err="1"/>
              <a:t>ionty</a:t>
            </a:r>
            <a:r>
              <a:rPr lang="en-GB" sz="1600" dirty="0"/>
              <a:t> – </a:t>
            </a:r>
            <a:r>
              <a:rPr lang="en-GB" sz="1600" dirty="0" err="1"/>
              <a:t>stabilizace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aktivace</a:t>
            </a:r>
            <a:r>
              <a:rPr lang="en-GB" sz="1600" dirty="0"/>
              <a:t> </a:t>
            </a:r>
            <a:r>
              <a:rPr lang="en-GB" sz="1600" dirty="0" err="1"/>
              <a:t>enzymů</a:t>
            </a:r>
            <a:r>
              <a:rPr lang="en-GB" sz="1600" dirty="0"/>
              <a:t>, </a:t>
            </a:r>
            <a:r>
              <a:rPr lang="en-GB" sz="1600" dirty="0" err="1"/>
              <a:t>udržení</a:t>
            </a:r>
            <a:r>
              <a:rPr lang="en-GB" sz="1600" dirty="0"/>
              <a:t> </a:t>
            </a:r>
            <a:r>
              <a:rPr lang="en-GB" sz="1600" dirty="0" err="1" smtClean="0"/>
              <a:t>kulovitého</a:t>
            </a:r>
            <a:r>
              <a:rPr lang="cs-CZ" sz="1600" dirty="0" smtClean="0"/>
              <a:t> </a:t>
            </a:r>
            <a:r>
              <a:rPr lang="en-GB" sz="1600" dirty="0" err="1" smtClean="0"/>
              <a:t>tvaru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nehalofilní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přizpůsobit</a:t>
            </a:r>
            <a:r>
              <a:rPr lang="en-GB" sz="1600" dirty="0"/>
              <a:t> – </a:t>
            </a:r>
            <a:r>
              <a:rPr lang="en-GB" sz="1600" dirty="0" err="1"/>
              <a:t>fyziologická</a:t>
            </a:r>
            <a:r>
              <a:rPr lang="en-GB" sz="1600" dirty="0"/>
              <a:t> </a:t>
            </a:r>
            <a:r>
              <a:rPr lang="en-GB" sz="1600" dirty="0" err="1" smtClean="0"/>
              <a:t>adaptace</a:t>
            </a:r>
            <a:endParaRPr lang="cs-CZ" sz="1600" dirty="0" smtClean="0"/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78640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2542" y="260648"/>
            <a:ext cx="896461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prostředí </a:t>
            </a:r>
            <a:r>
              <a:rPr lang="cs-CZ" altLang="en-US" sz="1600" dirty="0"/>
              <a:t>s vysokou koncentrací solí (0,2 až 5,5 M – moře 0,3 M</a:t>
            </a:r>
            <a:r>
              <a:rPr lang="cs-CZ" altLang="en-US" sz="16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slaniska</a:t>
            </a:r>
            <a:r>
              <a:rPr lang="cs-CZ" altLang="en-US" sz="1600" dirty="0"/>
              <a:t>, moře, slaná jezera, Mrtvé moře</a:t>
            </a:r>
            <a:r>
              <a:rPr lang="cs-CZ" altLang="en-US" sz="1600" dirty="0" smtClean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vysoká </a:t>
            </a:r>
            <a:r>
              <a:rPr lang="cs-CZ" altLang="en-US" sz="1600" dirty="0"/>
              <a:t>salinita – extrémní prostředí, jen málo organismů schopno akceptovat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organismy schopné udržet iontové složení a osmotický tlak proti vysokému </a:t>
            </a:r>
            <a:r>
              <a:rPr lang="cs-CZ" altLang="en-US" sz="1600" dirty="0" smtClean="0"/>
              <a:t>spádu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i="1" dirty="0" err="1" smtClean="0"/>
              <a:t>Archaea</a:t>
            </a:r>
            <a:endParaRPr lang="cs-CZ" altLang="en-US" sz="1600" i="1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některé druhy (bakterie) mají červenou barvu díky obsahu </a:t>
            </a:r>
            <a:r>
              <a:rPr lang="cs-CZ" altLang="en-US" sz="1600" dirty="0" err="1"/>
              <a:t>karoteinodů</a:t>
            </a:r>
            <a:r>
              <a:rPr lang="cs-CZ" altLang="en-US" sz="1600" dirty="0"/>
              <a:t> – </a:t>
            </a:r>
            <a:r>
              <a:rPr lang="cs-CZ" altLang="en-US" sz="1600" dirty="0" err="1"/>
              <a:t>fotosyntet</a:t>
            </a:r>
            <a:r>
              <a:rPr lang="cs-CZ" altLang="en-US" sz="1600" dirty="0"/>
              <a:t>. piment </a:t>
            </a:r>
            <a:r>
              <a:rPr lang="cs-CZ" altLang="en-US" sz="1600" dirty="0" err="1" smtClean="0"/>
              <a:t>bakteriorhodopsin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627784" y="4933356"/>
            <a:ext cx="3891521" cy="1605599"/>
            <a:chOff x="1655" y="2205"/>
            <a:chExt cx="4591" cy="1905"/>
          </a:xfrm>
        </p:grpSpPr>
        <p:pic>
          <p:nvPicPr>
            <p:cNvPr id="65540" name="Picture 4" descr="200px-Halobacter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05"/>
              <a:ext cx="2115" cy="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770" y="2452"/>
              <a:ext cx="2476" cy="5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err="1">
                  <a:latin typeface="Arial" pitchFamily="34" charset="0"/>
                </a:rPr>
                <a:t>Halobacteria</a:t>
              </a:r>
              <a:endParaRPr lang="cs-CZ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38" y="116632"/>
            <a:ext cx="896004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většina </a:t>
            </a:r>
            <a:r>
              <a:rPr lang="cs-CZ" altLang="en-US" sz="1600" dirty="0" err="1"/>
              <a:t>halofilních</a:t>
            </a:r>
            <a:r>
              <a:rPr lang="cs-CZ" altLang="en-US" sz="1600" dirty="0"/>
              <a:t> a </a:t>
            </a:r>
            <a:r>
              <a:rPr lang="cs-CZ" altLang="en-US" sz="1600" dirty="0" err="1"/>
              <a:t>halotolerantních</a:t>
            </a:r>
            <a:r>
              <a:rPr lang="cs-CZ" altLang="en-US" sz="1600" dirty="0"/>
              <a:t> organismů vynakládá E na vyloučení solí z cytoplazmy pomocí proteinových agregátů (‘</a:t>
            </a:r>
            <a:r>
              <a:rPr lang="cs-CZ" altLang="en-US" sz="1600" dirty="0" err="1"/>
              <a:t>salting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out</a:t>
            </a:r>
            <a:r>
              <a:rPr lang="cs-CZ" altLang="en-US" sz="1600" dirty="0"/>
              <a:t>’)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další  strategie </a:t>
            </a:r>
            <a:r>
              <a:rPr lang="cs-CZ" altLang="en-US" sz="1600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342900" indent="-342900">
              <a:buAutoNum type="arabicParenR"/>
            </a:pPr>
            <a:r>
              <a:rPr lang="cs-CZ" altLang="en-US" sz="1600" dirty="0" smtClean="0"/>
              <a:t>akumulace </a:t>
            </a:r>
            <a:r>
              <a:rPr lang="cs-CZ" altLang="en-US" sz="1600" dirty="0"/>
              <a:t>anorganických solí v </a:t>
            </a:r>
            <a:r>
              <a:rPr lang="cs-CZ" altLang="en-US" sz="1600" dirty="0" smtClean="0"/>
              <a:t>cytoplazmě</a:t>
            </a:r>
          </a:p>
          <a:p>
            <a:pPr marL="342900" indent="-342900">
              <a:buAutoNum type="arabicParenR"/>
            </a:pPr>
            <a:endParaRPr lang="cs-CZ" altLang="en-US" sz="1600" dirty="0"/>
          </a:p>
          <a:p>
            <a:r>
              <a:rPr lang="cs-CZ" altLang="en-US" sz="1600" dirty="0"/>
              <a:t>2) udržování cytoplazmy s nízkou koncentrací solí +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jiných</a:t>
            </a:r>
          </a:p>
          <a:p>
            <a:r>
              <a:rPr lang="cs-CZ" altLang="en-US" sz="1600" dirty="0"/>
              <a:t>   roztoků (glycerol aj.) – </a:t>
            </a:r>
            <a:r>
              <a:rPr lang="cs-CZ" altLang="en-US" sz="1600" dirty="0" err="1"/>
              <a:t>intracel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regulována podle externí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 solí – chrání proteiny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>
              <a:buFontTx/>
              <a:buChar char="-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fakultativně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obligátně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extrémně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>
              <a:buFontTx/>
              <a:buChar char="-"/>
            </a:pP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34408"/>
            <a:ext cx="4530956" cy="35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392572" y="6352978"/>
            <a:ext cx="4492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Houba </a:t>
            </a:r>
            <a:r>
              <a:rPr lang="en-GB" sz="1400" i="1" dirty="0" err="1" smtClean="0"/>
              <a:t>Wallemia</a:t>
            </a:r>
            <a:r>
              <a:rPr lang="en-GB" sz="1400" i="1" dirty="0" smtClean="0"/>
              <a:t> </a:t>
            </a:r>
            <a:r>
              <a:rPr lang="en-GB" sz="1400" i="1" dirty="0" err="1"/>
              <a:t>ichthyophaga</a:t>
            </a:r>
            <a:r>
              <a:rPr lang="en-GB" sz="1400" i="1" dirty="0"/>
              <a:t> </a:t>
            </a:r>
            <a:r>
              <a:rPr lang="cs-CZ" sz="1400" i="1" dirty="0" smtClean="0"/>
              <a:t>– </a:t>
            </a:r>
            <a:r>
              <a:rPr lang="cs-CZ" sz="1400" dirty="0" smtClean="0"/>
              <a:t>roste in vitro </a:t>
            </a:r>
            <a:r>
              <a:rPr lang="cs-CZ" sz="1400" i="1" dirty="0" smtClean="0"/>
              <a:t>v </a:t>
            </a:r>
            <a:r>
              <a:rPr lang="en-GB" sz="1400" dirty="0" smtClean="0"/>
              <a:t>1.5 </a:t>
            </a:r>
            <a:r>
              <a:rPr lang="en-GB" sz="1400" dirty="0"/>
              <a:t>M </a:t>
            </a:r>
            <a:r>
              <a:rPr lang="en-GB" sz="1400" dirty="0" err="1"/>
              <a:t>NaCl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876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jmout002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>
            <a:fillRect/>
          </a:stretch>
        </p:blipFill>
        <p:spPr bwMode="auto">
          <a:xfrm>
            <a:off x="2133600" y="1066800"/>
            <a:ext cx="5257800" cy="543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520" y="228600"/>
            <a:ext cx="8640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/>
              <a:t>Vliv koncentrace sodného iontu na růst mikroorganismů rozdílné tolerance soli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05200" y="6019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Koncentrace iontů sodíku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-5400000">
            <a:off x="1600200" y="34290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Růstová rychlost</a:t>
            </a:r>
          </a:p>
        </p:txBody>
      </p:sp>
    </p:spTree>
    <p:extLst>
      <p:ext uri="{BB962C8B-B14F-4D97-AF65-F5344CB8AC3E}">
        <p14:creationId xmlns:p14="http://schemas.microsoft.com/office/powerpoint/2010/main" val="194198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jmout01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2790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sejmout00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73400"/>
            <a:ext cx="3810000" cy="370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5181600" y="3429000"/>
            <a:ext cx="2971800" cy="914400"/>
          </a:xfrm>
          <a:prstGeom prst="wedgeRoundRectCallout">
            <a:avLst>
              <a:gd name="adj1" fmla="val -99838"/>
              <a:gd name="adj2" fmla="val 10121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/>
              <a:t>Saliny s různou koncentrací solí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Červená barva je způsobena halofilními baktériemi s obsahem bakteriorodopsinu, jehož základem je červeně zbarvený pigment retinal</a:t>
            </a:r>
          </a:p>
        </p:txBody>
      </p:sp>
    </p:spTree>
    <p:extLst>
      <p:ext uri="{BB962C8B-B14F-4D97-AF65-F5344CB8AC3E}">
        <p14:creationId xmlns:p14="http://schemas.microsoft.com/office/powerpoint/2010/main" val="79953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en-US" sz="2800" dirty="0" smtClean="0">
                <a:latin typeface="+mn-lt"/>
              </a:rPr>
              <a:t>Ekologické rozpětí - pH</a:t>
            </a:r>
            <a:endParaRPr lang="cs-CZ" altLang="en-US" sz="2800" dirty="0">
              <a:latin typeface="+mn-lt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892652" cy="5289550"/>
          </a:xfrm>
        </p:spPr>
        <p:txBody>
          <a:bodyPr/>
          <a:lstStyle/>
          <a:p>
            <a:r>
              <a:rPr lang="cs-CZ" altLang="en-US" sz="1800" dirty="0"/>
              <a:t>schopnost udržovat vnitrobuněčné pH v určitém rozmezí, někdy odlišném od vnějšího prostředí </a:t>
            </a:r>
            <a:endParaRPr lang="cs-CZ" altLang="en-US" sz="1800" dirty="0" smtClean="0"/>
          </a:p>
          <a:p>
            <a:endParaRPr lang="cs-CZ" altLang="en-US" sz="1800" dirty="0"/>
          </a:p>
          <a:p>
            <a:r>
              <a:rPr lang="cs-CZ" altLang="en-US" sz="1800" dirty="0" smtClean="0"/>
              <a:t>acidofilní </a:t>
            </a:r>
            <a:r>
              <a:rPr lang="cs-CZ" altLang="en-US" sz="1800" dirty="0"/>
              <a:t>b. - (pH 1- 5,2) – bakterie produkující silné kyseliny </a:t>
            </a:r>
          </a:p>
          <a:p>
            <a:pPr>
              <a:buFontTx/>
              <a:buNone/>
            </a:pPr>
            <a:r>
              <a:rPr lang="cs-CZ" altLang="en-US" sz="1800" dirty="0"/>
              <a:t>                                                           (</a:t>
            </a:r>
            <a:r>
              <a:rPr lang="cs-CZ" altLang="en-US" sz="1800" i="1" dirty="0" err="1"/>
              <a:t>Thiobacillus</a:t>
            </a:r>
            <a:r>
              <a:rPr lang="cs-CZ" altLang="en-US" sz="1800" i="1" dirty="0"/>
              <a:t> x </a:t>
            </a:r>
            <a:r>
              <a:rPr lang="cs-CZ" altLang="en-US" sz="1800" i="1" dirty="0" err="1"/>
              <a:t>Nitrobacter</a:t>
            </a:r>
            <a:r>
              <a:rPr lang="cs-CZ" altLang="en-US" sz="1800" dirty="0"/>
              <a:t>)</a:t>
            </a:r>
          </a:p>
          <a:p>
            <a:endParaRPr lang="cs-CZ" altLang="en-US" sz="1800" dirty="0"/>
          </a:p>
          <a:p>
            <a:r>
              <a:rPr lang="cs-CZ" altLang="en-US" sz="1800" dirty="0"/>
              <a:t>neutrofilní b. - (pH 5,2 - 9) – </a:t>
            </a:r>
            <a:r>
              <a:rPr lang="cs-CZ" altLang="en-US" sz="1800" i="1" dirty="0" err="1"/>
              <a:t>Escherichia</a:t>
            </a:r>
            <a:r>
              <a:rPr lang="cs-CZ" altLang="en-US" sz="1800" i="1" dirty="0"/>
              <a:t> coli</a:t>
            </a:r>
          </a:p>
          <a:p>
            <a:pPr>
              <a:buFontTx/>
              <a:buNone/>
            </a:pPr>
            <a:endParaRPr lang="cs-CZ" altLang="en-US" sz="1800" dirty="0"/>
          </a:p>
          <a:p>
            <a:r>
              <a:rPr lang="cs-CZ" altLang="en-US" sz="1800" dirty="0" err="1"/>
              <a:t>alkalofilní</a:t>
            </a:r>
            <a:r>
              <a:rPr lang="cs-CZ" altLang="en-US" sz="1800" dirty="0"/>
              <a:t> b. - (pH 9 – 11,5)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 </a:t>
            </a:r>
            <a:r>
              <a:rPr lang="cs-CZ" altLang="en-US" sz="1800" dirty="0"/>
              <a:t>- </a:t>
            </a:r>
            <a:r>
              <a:rPr lang="cs-CZ" altLang="en-US" sz="1800" dirty="0" err="1"/>
              <a:t>fotosynt</a:t>
            </a:r>
            <a:r>
              <a:rPr lang="cs-CZ" altLang="en-US" sz="1800" dirty="0"/>
              <a:t>. </a:t>
            </a:r>
            <a:r>
              <a:rPr lang="cs-CZ" altLang="en-US" sz="1800" dirty="0" err="1"/>
              <a:t>halofilní</a:t>
            </a:r>
            <a:r>
              <a:rPr lang="cs-CZ" altLang="en-US" sz="1800" dirty="0"/>
              <a:t> b. – </a:t>
            </a:r>
            <a:r>
              <a:rPr lang="cs-CZ" altLang="en-US" sz="1800" i="1" dirty="0" err="1"/>
              <a:t>Halobacterum</a:t>
            </a:r>
            <a:r>
              <a:rPr lang="cs-CZ" altLang="en-US" sz="1800" dirty="0"/>
              <a:t> pH 9-10  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</a:t>
            </a:r>
            <a:r>
              <a:rPr lang="cs-CZ" altLang="en-US" sz="1800" dirty="0"/>
              <a:t>-  b. zvyšující pH  okolí (</a:t>
            </a:r>
            <a:r>
              <a:rPr lang="cs-CZ" altLang="en-US" sz="1800" i="1" dirty="0" err="1"/>
              <a:t>Arthrobacter</a:t>
            </a:r>
            <a:r>
              <a:rPr lang="cs-CZ" altLang="en-US" sz="1800" dirty="0"/>
              <a:t> – odštěpuje amoniak)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- </a:t>
            </a:r>
            <a:r>
              <a:rPr lang="cs-CZ" altLang="en-US" sz="1800" dirty="0" err="1"/>
              <a:t>alkalotolerantní</a:t>
            </a:r>
            <a:r>
              <a:rPr lang="cs-CZ" altLang="en-US" sz="1800" dirty="0"/>
              <a:t> řasy a sinice – vodní květ</a:t>
            </a:r>
          </a:p>
          <a:p>
            <a:pPr>
              <a:buFontTx/>
              <a:buNone/>
            </a:pPr>
            <a:r>
              <a:rPr lang="cs-CZ" altLang="en-US" sz="1800" dirty="0"/>
              <a:t>            </a:t>
            </a:r>
            <a:r>
              <a:rPr lang="cs-CZ" altLang="en-US" sz="1800" dirty="0" smtClean="0"/>
              <a:t>( </a:t>
            </a:r>
            <a:r>
              <a:rPr lang="cs-CZ" altLang="en-US" sz="1800" dirty="0" err="1"/>
              <a:t>intenz</a:t>
            </a:r>
            <a:r>
              <a:rPr lang="cs-CZ" altLang="en-US" sz="1800" dirty="0"/>
              <a:t>. </a:t>
            </a:r>
            <a:r>
              <a:rPr lang="cs-CZ" altLang="en-US" sz="1800" dirty="0" smtClean="0"/>
              <a:t>fotosyntéza  </a:t>
            </a:r>
            <a:r>
              <a:rPr lang="cs-CZ" altLang="en-US" sz="1800" dirty="0"/>
              <a:t>– </a:t>
            </a:r>
            <a:r>
              <a:rPr lang="cs-CZ" altLang="en-US" sz="1800" dirty="0" smtClean="0"/>
              <a:t> zvýšení  </a:t>
            </a:r>
            <a:r>
              <a:rPr lang="cs-CZ" altLang="en-US" sz="1800" dirty="0"/>
              <a:t>pH i nad </a:t>
            </a:r>
            <a:r>
              <a:rPr lang="cs-CZ" altLang="en-US" sz="1800" dirty="0" smtClean="0"/>
              <a:t>10)</a:t>
            </a:r>
            <a:endParaRPr lang="cs-CZ" altLang="en-US" sz="1800" dirty="0"/>
          </a:p>
          <a:p>
            <a:pPr>
              <a:buFontTx/>
              <a:buNone/>
            </a:pPr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>
              <a:latin typeface="Comic Sans MS" pitchFamily="66" charset="0"/>
            </a:endParaRPr>
          </a:p>
        </p:txBody>
      </p:sp>
      <p:pic>
        <p:nvPicPr>
          <p:cNvPr id="10245" name="Picture 5" descr="Výsledek obrázku pro Thiobacil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4" y="309063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4164337" y="2447925"/>
            <a:ext cx="2376264" cy="606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861149" y="4363730"/>
            <a:ext cx="2679452" cy="744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90" y="1325226"/>
            <a:ext cx="2004541" cy="1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770449" y="2281599"/>
            <a:ext cx="741187" cy="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10" y="5277789"/>
            <a:ext cx="2412851" cy="14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8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kenovat01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705725" cy="62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Biotop</a:t>
            </a:r>
            <a:r>
              <a:rPr lang="cs-CZ" sz="1600" dirty="0"/>
              <a:t>  (bio- život, </a:t>
            </a:r>
            <a:r>
              <a:rPr lang="cs-CZ" sz="1600" dirty="0" err="1"/>
              <a:t>topos</a:t>
            </a:r>
            <a:r>
              <a:rPr lang="cs-CZ" sz="1600" dirty="0"/>
              <a:t> – místo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soubor </a:t>
            </a:r>
            <a:r>
              <a:rPr lang="cs-CZ" sz="1600" dirty="0"/>
              <a:t>všech vlivů, které vytvářejí životní  prostředí všech zde žijících </a:t>
            </a:r>
            <a:r>
              <a:rPr lang="cs-CZ" sz="1600" dirty="0" err="1" smtClean="0"/>
              <a:t>organism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cs-CZ" sz="1600" dirty="0"/>
              <a:t>(např. biotop přehradní nádrže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H</a:t>
            </a:r>
            <a:r>
              <a:rPr lang="cs-CZ" sz="1600" b="1" dirty="0" smtClean="0"/>
              <a:t>abitat</a:t>
            </a:r>
            <a:r>
              <a:rPr lang="cs-CZ" sz="1600" dirty="0" smtClean="0"/>
              <a:t> </a:t>
            </a:r>
            <a:r>
              <a:rPr lang="cs-CZ" sz="1600" dirty="0"/>
              <a:t>nebo </a:t>
            </a:r>
            <a:r>
              <a:rPr lang="cs-CZ" sz="1600" b="1" dirty="0" smtClean="0"/>
              <a:t>stanoviště</a:t>
            </a:r>
            <a:endParaRPr lang="cs-CZ" sz="1600" dirty="0"/>
          </a:p>
          <a:p>
            <a:r>
              <a:rPr lang="cs-CZ" sz="1600" dirty="0" smtClean="0"/>
              <a:t> abiotické prostředí</a:t>
            </a:r>
            <a:r>
              <a:rPr lang="cs-CZ" sz="1600" dirty="0"/>
              <a:t>, ovlivněné a pozměněné </a:t>
            </a:r>
            <a:r>
              <a:rPr lang="cs-CZ" sz="1600" dirty="0" smtClean="0"/>
              <a:t>živou složkou </a:t>
            </a:r>
            <a:r>
              <a:rPr lang="cs-CZ" sz="1600" dirty="0"/>
              <a:t>přírody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Ekosystém</a:t>
            </a:r>
            <a:r>
              <a:rPr lang="cs-CZ" sz="1600" dirty="0"/>
              <a:t> </a:t>
            </a:r>
          </a:p>
          <a:p>
            <a:r>
              <a:rPr lang="cs-CZ" sz="1600" dirty="0" smtClean="0"/>
              <a:t>tvořený biocenózou </a:t>
            </a:r>
            <a:r>
              <a:rPr lang="cs-CZ" sz="1600" dirty="0"/>
              <a:t>+ </a:t>
            </a:r>
            <a:r>
              <a:rPr lang="cs-CZ" sz="1600" dirty="0" smtClean="0"/>
              <a:t>biotopem - </a:t>
            </a:r>
            <a:r>
              <a:rPr lang="cs-CZ" sz="1600" dirty="0"/>
              <a:t>dynamický systém – neustálá výměna hmoty a </a:t>
            </a:r>
            <a:r>
              <a:rPr lang="cs-CZ" sz="1600" dirty="0" smtClean="0"/>
              <a:t>energie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Biom</a:t>
            </a:r>
            <a:r>
              <a:rPr lang="cs-CZ" sz="1600" dirty="0"/>
              <a:t> </a:t>
            </a:r>
          </a:p>
          <a:p>
            <a:r>
              <a:rPr lang="cs-CZ" sz="1600" dirty="0" smtClean="0"/>
              <a:t>společenstvo </a:t>
            </a:r>
            <a:r>
              <a:rPr lang="cs-CZ" sz="1600" dirty="0"/>
              <a:t>organismů osidlující velké celky a </a:t>
            </a:r>
            <a:r>
              <a:rPr lang="cs-CZ" sz="1600" dirty="0" smtClean="0"/>
              <a:t>ovlivňované makroklimatem </a:t>
            </a:r>
            <a:r>
              <a:rPr lang="cs-CZ" sz="1600" dirty="0"/>
              <a:t>(step, poušť, savana…)</a:t>
            </a:r>
          </a:p>
          <a:p>
            <a:r>
              <a:rPr lang="cs-CZ" sz="1600" dirty="0" smtClean="0"/>
              <a:t>charakterizovaný </a:t>
            </a:r>
            <a:r>
              <a:rPr lang="cs-CZ" sz="1600" dirty="0"/>
              <a:t>určitým typem biotických </a:t>
            </a:r>
            <a:r>
              <a:rPr lang="cs-CZ" sz="1600" dirty="0" smtClean="0"/>
              <a:t>a abiotických podmínek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Biosféra 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největší heterogenní systém živých organismů na Zemi</a:t>
            </a:r>
          </a:p>
          <a:p>
            <a:r>
              <a:rPr lang="cs-CZ" sz="1600" dirty="0" smtClean="0"/>
              <a:t> část </a:t>
            </a:r>
            <a:r>
              <a:rPr lang="cs-CZ" sz="1600" dirty="0"/>
              <a:t>Země, kde se vyskytují nějaké formy života</a:t>
            </a:r>
          </a:p>
        </p:txBody>
      </p:sp>
    </p:spTree>
    <p:extLst>
      <p:ext uri="{BB962C8B-B14F-4D97-AF65-F5344CB8AC3E}">
        <p14:creationId xmlns:p14="http://schemas.microsoft.com/office/powerpoint/2010/main" val="426665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kenovat006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583247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5288" y="5667375"/>
            <a:ext cx="848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dirty="0"/>
              <a:t>Různé typy bakterií inkubované v kultivačním mediu se kumulují v různých zónách podle jejich citlivosti k volnému molekulárnímu kyslíku</a:t>
            </a:r>
          </a:p>
        </p:txBody>
      </p: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979613" y="1628775"/>
            <a:ext cx="512762" cy="792163"/>
            <a:chOff x="975" y="663"/>
            <a:chExt cx="323" cy="499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4211638" y="1628775"/>
            <a:ext cx="512762" cy="792163"/>
            <a:chOff x="975" y="663"/>
            <a:chExt cx="323" cy="499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6300788" y="1700213"/>
            <a:ext cx="512762" cy="792162"/>
            <a:chOff x="975" y="663"/>
            <a:chExt cx="323" cy="499"/>
          </a:xfrm>
        </p:grpSpPr>
        <p:sp>
          <p:nvSpPr>
            <p:cNvPr id="56332" name="Line 12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sp>
        <p:nvSpPr>
          <p:cNvPr id="563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altLang="en-US" sz="2800" dirty="0">
                <a:latin typeface="+mn-lt"/>
              </a:rPr>
              <a:t>Ekologické rozpětí </a:t>
            </a:r>
            <a:r>
              <a:rPr lang="cs-CZ" altLang="en-US" sz="2800" dirty="0" smtClean="0">
                <a:latin typeface="+mn-lt"/>
              </a:rPr>
              <a:t>- kyslík</a:t>
            </a:r>
            <a:endParaRPr lang="cs-CZ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4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HYDROSFÉRA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hodnější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– </a:t>
            </a:r>
            <a:r>
              <a:rPr lang="en-GB" sz="1600" dirty="0" err="1" smtClean="0"/>
              <a:t>voda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cs-CZ" sz="1600" dirty="0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 smtClean="0"/>
              <a:t>mikrobi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schopní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pohyblivá</a:t>
            </a:r>
            <a:r>
              <a:rPr lang="en-GB" sz="1600" dirty="0"/>
              <a:t> (</a:t>
            </a:r>
            <a:r>
              <a:rPr lang="en-GB" sz="1600" dirty="0" err="1"/>
              <a:t>bičíky</a:t>
            </a:r>
            <a:r>
              <a:rPr lang="en-GB" sz="1600" dirty="0"/>
              <a:t> a pod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prosthecates</a:t>
            </a:r>
            <a:r>
              <a:rPr lang="en-GB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výběžky</a:t>
            </a:r>
            <a:r>
              <a:rPr lang="en-GB" sz="1600" dirty="0"/>
              <a:t>)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nezvyklý</a:t>
            </a:r>
            <a:r>
              <a:rPr lang="en-GB" sz="1600" dirty="0"/>
              <a:t> </a:t>
            </a:r>
            <a:r>
              <a:rPr lang="en-GB" sz="1600" dirty="0" err="1"/>
              <a:t>tvar</a:t>
            </a:r>
            <a:endParaRPr lang="en-GB" sz="1600" dirty="0"/>
          </a:p>
          <a:p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poměr</a:t>
            </a:r>
            <a:r>
              <a:rPr lang="en-GB" sz="1600" dirty="0"/>
              <a:t> </a:t>
            </a:r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k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dirty="0" err="1"/>
              <a:t>ú</a:t>
            </a:r>
            <a:r>
              <a:rPr lang="en-GB" sz="1600" dirty="0" err="1" smtClean="0"/>
              <a:t>činnější</a:t>
            </a:r>
            <a:r>
              <a:rPr lang="cs-CZ" sz="1600" dirty="0" smtClean="0"/>
              <a:t> </a:t>
            </a:r>
            <a:r>
              <a:rPr lang="en-GB" sz="1600" dirty="0" err="1" smtClean="0"/>
              <a:t>příjem</a:t>
            </a:r>
            <a:r>
              <a:rPr lang="en-GB" sz="1600" dirty="0" smtClean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/>
              <a:t>koncentrací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17" y="1268760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5" y="4149079"/>
            <a:ext cx="5100196" cy="24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6596390"/>
            <a:ext cx="68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http://www.biologydiscussion.com/bacteria/bacterial-cells/top-9-features-of-a-bacterial-cell-microbiology/49761</a:t>
            </a:r>
          </a:p>
        </p:txBody>
      </p:sp>
    </p:spTree>
    <p:extLst>
      <p:ext uri="{BB962C8B-B14F-4D97-AF65-F5344CB8AC3E}">
        <p14:creationId xmlns:p14="http://schemas.microsoft.com/office/powerpoint/2010/main" val="201445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95715" y="287982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+mn-lt"/>
              </a:rPr>
              <a:t>Vodní ekosystémy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31913" y="1700213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accent2"/>
                </a:solidFill>
                <a:latin typeface="+mn-lt"/>
              </a:rPr>
              <a:t>Mořské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795963" y="1700213"/>
            <a:ext cx="173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folHlink"/>
                </a:solidFill>
                <a:latin typeface="+mn-lt"/>
              </a:rPr>
              <a:t>Sladkovodní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227763" y="2997200"/>
            <a:ext cx="759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Jezera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6300788" y="3357563"/>
            <a:ext cx="629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Řeky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773946" y="5084763"/>
            <a:ext cx="1021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FF3300"/>
                </a:solidFill>
                <a:latin typeface="+mn-lt"/>
              </a:rPr>
              <a:t>Umělé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3722892" y="3068638"/>
            <a:ext cx="11791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>
                <a:latin typeface="+mn-lt"/>
              </a:rPr>
              <a:t>Extrémní </a:t>
            </a:r>
          </a:p>
          <a:p>
            <a:pPr algn="ctr" eaLnBrk="1" hangingPunct="1"/>
            <a:r>
              <a:rPr lang="cs-CZ" altLang="en-US" sz="2000">
                <a:latin typeface="+mn-lt"/>
              </a:rPr>
              <a:t>prostředí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160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Podzemní vody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5508625" y="4221163"/>
            <a:ext cx="2058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Led (Zamrzlá jezera)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011863" y="3789363"/>
            <a:ext cx="1183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 smtClean="0">
                <a:latin typeface="+mn-lt"/>
              </a:rPr>
              <a:t>Rašeliniště</a:t>
            </a:r>
            <a:endParaRPr lang="cs-CZ" altLang="en-US" dirty="0">
              <a:latin typeface="+mn-lt"/>
            </a:endParaRP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331913" y="2708275"/>
            <a:ext cx="898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Ústí řek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2425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Hydrotermální prameny</a:t>
            </a:r>
            <a:endParaRPr lang="cs-CZ" altLang="en-US">
              <a:latin typeface="+mn-lt"/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484438" y="5589588"/>
            <a:ext cx="3487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Kalová voda čističek odpadních vod</a:t>
            </a:r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2627313" y="6092825"/>
            <a:ext cx="3024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Pitná voda úpravny pitné vody</a:t>
            </a:r>
          </a:p>
        </p:txBody>
      </p:sp>
      <p:sp>
        <p:nvSpPr>
          <p:cNvPr id="3088" name="Text Box 19"/>
          <p:cNvSpPr txBox="1">
            <a:spLocks noChangeArrowheads="1"/>
          </p:cNvSpPr>
          <p:nvPr/>
        </p:nvSpPr>
        <p:spPr bwMode="auto">
          <a:xfrm>
            <a:off x="6156325" y="2636838"/>
            <a:ext cx="1010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Prameny</a:t>
            </a:r>
          </a:p>
        </p:txBody>
      </p:sp>
      <p:sp>
        <p:nvSpPr>
          <p:cNvPr id="3089" name="Text Box 20"/>
          <p:cNvSpPr txBox="1">
            <a:spLocks noChangeArrowheads="1"/>
          </p:cNvSpPr>
          <p:nvPr/>
        </p:nvSpPr>
        <p:spPr bwMode="auto">
          <a:xfrm>
            <a:off x="1331913" y="2276475"/>
            <a:ext cx="1611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Otevřené moře</a:t>
            </a:r>
            <a:endParaRPr lang="cs-CZ" altLang="en-US">
              <a:latin typeface="+mn-lt"/>
            </a:endParaRPr>
          </a:p>
        </p:txBody>
      </p:sp>
      <p:sp>
        <p:nvSpPr>
          <p:cNvPr id="3090" name="Line 21"/>
          <p:cNvSpPr>
            <a:spLocks noChangeShapeType="1"/>
          </p:cNvSpPr>
          <p:nvPr/>
        </p:nvSpPr>
        <p:spPr bwMode="auto">
          <a:xfrm>
            <a:off x="2555875" y="2133600"/>
            <a:ext cx="9366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1" name="Line 22"/>
          <p:cNvSpPr>
            <a:spLocks noChangeShapeType="1"/>
          </p:cNvSpPr>
          <p:nvPr/>
        </p:nvSpPr>
        <p:spPr bwMode="auto">
          <a:xfrm flipH="1">
            <a:off x="5076825" y="22764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2" name="Line 23"/>
          <p:cNvSpPr>
            <a:spLocks noChangeShapeType="1"/>
          </p:cNvSpPr>
          <p:nvPr/>
        </p:nvSpPr>
        <p:spPr bwMode="auto">
          <a:xfrm flipV="1">
            <a:off x="4284663" y="38608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3" name="AutoShape 24"/>
          <p:cNvSpPr>
            <a:spLocks noChangeArrowheads="1"/>
          </p:cNvSpPr>
          <p:nvPr/>
        </p:nvSpPr>
        <p:spPr bwMode="auto">
          <a:xfrm rot="2941857">
            <a:off x="2530476" y="773112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4" name="AutoShape 25"/>
          <p:cNvSpPr>
            <a:spLocks noChangeArrowheads="1"/>
          </p:cNvSpPr>
          <p:nvPr/>
        </p:nvSpPr>
        <p:spPr bwMode="auto">
          <a:xfrm rot="-2821859">
            <a:off x="5988225" y="763479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da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28600"/>
            <a:ext cx="5657850" cy="6477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8313" y="404813"/>
            <a:ext cx="2149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altLang="en-US" sz="2400" b="1">
                <a:solidFill>
                  <a:srgbClr val="FF3300"/>
                </a:solidFill>
              </a:rPr>
              <a:t>Světové vody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543800" y="5334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543800" y="10668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43800" y="1905000"/>
            <a:ext cx="1371600" cy="381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635375" y="5949950"/>
            <a:ext cx="41052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35375" y="406400"/>
            <a:ext cx="3313113" cy="574675"/>
            <a:chOff x="113" y="210"/>
            <a:chExt cx="1996" cy="362"/>
          </a:xfrm>
        </p:grpSpPr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8" y="210"/>
              <a:ext cx="1951" cy="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13" y="255"/>
              <a:ext cx="1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cs-CZ" altLang="en-US" sz="2400" b="1">
                  <a:solidFill>
                    <a:srgbClr val="000099"/>
                  </a:solidFill>
                </a:rPr>
                <a:t>Sladká voda</a:t>
              </a:r>
              <a:r>
                <a:rPr lang="en-US" altLang="en-US" sz="2400" b="1">
                  <a:solidFill>
                    <a:srgbClr val="000099"/>
                  </a:solidFill>
                </a:rPr>
                <a:t> ~</a:t>
              </a:r>
              <a:r>
                <a:rPr lang="cs-CZ" altLang="en-US" sz="2400" b="1">
                  <a:solidFill>
                    <a:srgbClr val="000099"/>
                  </a:solidFill>
                </a:rPr>
                <a:t> </a:t>
              </a:r>
              <a:r>
                <a:rPr lang="en-US" altLang="en-US" sz="2400" b="1">
                  <a:solidFill>
                    <a:srgbClr val="000099"/>
                  </a:solidFill>
                </a:rPr>
                <a:t>0,03 %</a:t>
              </a:r>
            </a:p>
          </p:txBody>
        </p:sp>
      </p:grpSp>
      <p:sp>
        <p:nvSpPr>
          <p:cNvPr id="194572" name="AutoShape 12"/>
          <p:cNvSpPr>
            <a:spLocks/>
          </p:cNvSpPr>
          <p:nvPr/>
        </p:nvSpPr>
        <p:spPr bwMode="auto">
          <a:xfrm rot="10800000">
            <a:off x="7019925" y="549275"/>
            <a:ext cx="431800" cy="1368425"/>
          </a:xfrm>
          <a:prstGeom prst="rightBrace">
            <a:avLst>
              <a:gd name="adj1" fmla="val 26409"/>
              <a:gd name="adj2" fmla="val 7331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4"/>
          <p:cNvSpPr>
            <a:spLocks noChangeArrowheads="1"/>
          </p:cNvSpPr>
          <p:nvPr/>
        </p:nvSpPr>
        <p:spPr bwMode="auto">
          <a:xfrm>
            <a:off x="539750" y="4292600"/>
            <a:ext cx="2951163" cy="1368425"/>
          </a:xfrm>
          <a:prstGeom prst="wedgeRoundRectCallout">
            <a:avLst>
              <a:gd name="adj1" fmla="val 148440"/>
              <a:gd name="adj2" fmla="val -4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dirty="0"/>
              <a:t>Část, kterou přispívají jezera a řeky k celkové zásobě sladkých vod je velmi malá. </a:t>
            </a:r>
          </a:p>
        </p:txBody>
      </p:sp>
    </p:spTree>
    <p:extLst>
      <p:ext uri="{BB962C8B-B14F-4D97-AF65-F5344CB8AC3E}">
        <p14:creationId xmlns:p14="http://schemas.microsoft.com/office/powerpoint/2010/main" val="39425009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5" grpId="0" animBg="1"/>
      <p:bldP spid="194566" grpId="0" animBg="1"/>
      <p:bldP spid="1945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655972" y="273644"/>
            <a:ext cx="3524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b="1" dirty="0">
                <a:latin typeface="Calibri" pitchFamily="34" charset="0"/>
                <a:cs typeface="Calibri" pitchFamily="34" charset="0"/>
              </a:rPr>
              <a:t>MOŘSKÉ EKOSYSTÉMY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8985" y="1350060"/>
            <a:ext cx="7991475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Srovnání s typickými sladkovodními ekosystémy, koncentrace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v otevřeném oceánu je často velmi nízká (N, P,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) a počty buněk jsou typicky nižší v oceánu než ve sladkovodních prostředích.</a:t>
            </a:r>
          </a:p>
          <a:p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Ale protože jsou oceány tak rozsáhlé, celková fotosyntéza a produkce O</a:t>
            </a:r>
            <a:r>
              <a:rPr lang="cs-CZ" altLang="en-US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z nich dělá největší primární producenty.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92" y="4168371"/>
            <a:ext cx="4356308" cy="22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47864" y="6412864"/>
            <a:ext cx="321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http://marinebio.org/oceans/geography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7265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smtClean="0"/>
              <a:t>Estuária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2952328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etkávání</a:t>
            </a:r>
            <a:r>
              <a:rPr lang="en-GB" sz="1600" dirty="0" smtClean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a </a:t>
            </a:r>
            <a:r>
              <a:rPr lang="en-GB" sz="1600" dirty="0" err="1"/>
              <a:t>sladké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z </a:t>
            </a:r>
            <a:r>
              <a:rPr lang="en-GB" sz="1600" dirty="0" err="1"/>
              <a:t>řek</a:t>
            </a:r>
            <a:r>
              <a:rPr lang="en-GB" sz="1600" dirty="0"/>
              <a:t> a </a:t>
            </a:r>
            <a:r>
              <a:rPr lang="en-GB" sz="1600" dirty="0" err="1"/>
              <a:t>pramenů</a:t>
            </a:r>
            <a:endParaRPr lang="en-GB" sz="1600" dirty="0"/>
          </a:p>
          <a:p>
            <a:r>
              <a:rPr lang="cs-CZ" sz="1600" dirty="0" err="1"/>
              <a:t>e</a:t>
            </a:r>
            <a:r>
              <a:rPr lang="cs-CZ" sz="1600" dirty="0" err="1" smtClean="0"/>
              <a:t>koton</a:t>
            </a:r>
            <a:r>
              <a:rPr lang="cs-CZ" sz="1600" dirty="0" smtClean="0"/>
              <a:t> - ú</a:t>
            </a:r>
            <a:r>
              <a:rPr lang="en-GB" sz="1600" dirty="0" err="1" smtClean="0"/>
              <a:t>stí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produktivnější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oceány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sladkovodní</a:t>
            </a:r>
            <a:endParaRPr lang="en-GB" sz="1600" dirty="0"/>
          </a:p>
          <a:p>
            <a:r>
              <a:rPr lang="en-GB" sz="1600" dirty="0" err="1"/>
              <a:t>přítoky</a:t>
            </a:r>
            <a:r>
              <a:rPr lang="en-GB" sz="1600" dirty="0"/>
              <a:t> –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nesených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elice</a:t>
            </a:r>
            <a:r>
              <a:rPr lang="en-GB" sz="1600" dirty="0" smtClean="0"/>
              <a:t> </a:t>
            </a:r>
            <a:r>
              <a:rPr lang="en-GB" sz="1600" dirty="0" err="1"/>
              <a:t>variabilní</a:t>
            </a:r>
            <a:r>
              <a:rPr lang="en-GB" sz="1600" dirty="0"/>
              <a:t> environment 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cs-CZ" sz="1600" dirty="0" smtClean="0"/>
              <a:t>, </a:t>
            </a:r>
            <a:r>
              <a:rPr lang="en-GB" sz="1600" dirty="0" smtClean="0"/>
              <a:t> </a:t>
            </a:r>
            <a:r>
              <a:rPr lang="en-GB" sz="1600" dirty="0" err="1" smtClean="0"/>
              <a:t>salinita</a:t>
            </a:r>
            <a:r>
              <a:rPr lang="cs-CZ" sz="1600" dirty="0"/>
              <a:t>,</a:t>
            </a:r>
            <a:r>
              <a:rPr lang="en-GB" sz="1600" dirty="0" smtClean="0"/>
              <a:t> pH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/>
              <a:t>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přinesené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r>
              <a:rPr lang="en-GB" sz="1600" dirty="0"/>
              <a:t> </a:t>
            </a:r>
            <a:r>
              <a:rPr lang="en-GB" sz="1600" dirty="0" err="1" smtClean="0"/>
              <a:t>oscilují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přílivem</a:t>
            </a:r>
            <a:r>
              <a:rPr lang="en-GB" sz="1600" dirty="0"/>
              <a:t> a </a:t>
            </a:r>
            <a:r>
              <a:rPr lang="en-GB" sz="1600" dirty="0" err="1"/>
              <a:t>odlivem</a:t>
            </a:r>
            <a:r>
              <a:rPr lang="en-GB" sz="1600" dirty="0"/>
              <a:t> v </a:t>
            </a:r>
            <a:r>
              <a:rPr lang="en-GB" sz="1600" dirty="0" err="1"/>
              <a:t>ústích</a:t>
            </a:r>
            <a:r>
              <a:rPr lang="en-GB" sz="1600" dirty="0"/>
              <a:t>, </a:t>
            </a:r>
            <a:r>
              <a:rPr lang="en-GB" sz="1600" dirty="0" err="1"/>
              <a:t>výsledný</a:t>
            </a:r>
            <a:r>
              <a:rPr lang="en-GB" sz="1600" dirty="0"/>
              <a:t> </a:t>
            </a:r>
            <a:r>
              <a:rPr lang="en-GB" sz="1600" dirty="0" err="1"/>
              <a:t>pohyb</a:t>
            </a:r>
            <a:r>
              <a:rPr lang="en-GB" sz="1600" dirty="0"/>
              <a:t> je </a:t>
            </a:r>
            <a:r>
              <a:rPr lang="en-GB" sz="1600" dirty="0" smtClean="0"/>
              <a:t>ale</a:t>
            </a:r>
            <a:r>
              <a:rPr lang="cs-CZ" sz="1600" dirty="0" smtClean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 smtClean="0"/>
              <a:t>moře</a:t>
            </a:r>
            <a:endParaRPr lang="en-GB" sz="1600" dirty="0"/>
          </a:p>
          <a:p>
            <a:r>
              <a:rPr lang="pl-PL" sz="1600" dirty="0"/>
              <a:t>v</a:t>
            </a:r>
            <a:r>
              <a:rPr lang="pl-PL" sz="1600" dirty="0" smtClean="0"/>
              <a:t> </a:t>
            </a:r>
            <a:r>
              <a:rPr lang="pl-PL" sz="1600" dirty="0"/>
              <a:t>typickém ústí je gradient salinity od &lt;5 do &gt;25 </a:t>
            </a:r>
            <a:r>
              <a:rPr lang="pl-PL" sz="1600" dirty="0" smtClean="0"/>
              <a:t>promile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ozlišení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a </a:t>
            </a:r>
            <a:r>
              <a:rPr lang="en-GB" sz="1600" dirty="0" err="1"/>
              <a:t>allochtonními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zvlášť</a:t>
            </a:r>
            <a:r>
              <a:rPr lang="en-GB" sz="1600" dirty="0"/>
              <a:t> </a:t>
            </a:r>
            <a:r>
              <a:rPr lang="en-GB" sz="1600" dirty="0" err="1" smtClean="0"/>
              <a:t>obtížné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5332190" cy="29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55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31" y="83127"/>
            <a:ext cx="9144000" cy="2808312"/>
          </a:xfrm>
        </p:spPr>
        <p:txBody>
          <a:bodyPr>
            <a:normAutofit/>
          </a:bodyPr>
          <a:lstStyle/>
          <a:p>
            <a:pPr lvl="0"/>
            <a:r>
              <a:rPr lang="cs-CZ" sz="1600" dirty="0" smtClean="0"/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ejlépe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tolerantní</a:t>
            </a:r>
            <a:r>
              <a:rPr lang="en-GB" sz="1600" dirty="0">
                <a:solidFill>
                  <a:prstClr val="black"/>
                </a:solidFill>
              </a:rPr>
              <a:t> k </a:t>
            </a:r>
            <a:r>
              <a:rPr lang="en-GB" sz="1600" dirty="0" err="1" smtClean="0">
                <a:solidFill>
                  <a:prstClr val="black"/>
                </a:solidFill>
              </a:rPr>
              <a:t>celé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řadě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faktorů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ravé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sladkovodní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mořské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jen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přechodnými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členy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obyvateli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řek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roduktivita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téměř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vždy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převyšuje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respirační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aktivitu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přerostlé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poloponořenými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vyššími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rostlinami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charakteristické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trávy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 smtClean="0">
                <a:solidFill>
                  <a:prstClr val="black"/>
                </a:solidFill>
              </a:rPr>
              <a:t>Spartina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 smtClean="0">
                <a:solidFill>
                  <a:prstClr val="black"/>
                </a:solidFill>
              </a:rPr>
              <a:t>mírném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klimatu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mangrovové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lesy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 smtClean="0">
                <a:solidFill>
                  <a:prstClr val="black"/>
                </a:solidFill>
              </a:rPr>
              <a:t>tropických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řílivové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roviny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zarostlé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vocha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mořská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i="1" dirty="0" err="1" smtClean="0">
                <a:solidFill>
                  <a:prstClr val="black"/>
                </a:solidFill>
              </a:rPr>
              <a:t>Zostera</a:t>
            </a:r>
            <a:r>
              <a:rPr lang="en-GB" sz="1600" dirty="0">
                <a:solidFill>
                  <a:prstClr val="black"/>
                </a:solidFill>
              </a:rPr>
              <a:t>) v </a:t>
            </a:r>
            <a:r>
              <a:rPr lang="en-GB" sz="1600" dirty="0" err="1">
                <a:solidFill>
                  <a:prstClr val="black"/>
                </a:solidFill>
              </a:rPr>
              <a:t>mírných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oblastech</a:t>
            </a:r>
            <a:r>
              <a:rPr lang="en-GB" sz="1600" dirty="0">
                <a:solidFill>
                  <a:prstClr val="black"/>
                </a:solidFill>
              </a:rPr>
              <a:t> a „turtle grass“ (</a:t>
            </a:r>
            <a:r>
              <a:rPr lang="en-GB" sz="1600" i="1" dirty="0" err="1" smtClean="0">
                <a:solidFill>
                  <a:prstClr val="black"/>
                </a:solidFill>
              </a:rPr>
              <a:t>Thalassia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tropických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31"/>
            <a:ext cx="2969235" cy="19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1636"/>
            <a:ext cx="4650171" cy="2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4043"/>
            <a:ext cx="2463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74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56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Slaniska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lanisková</a:t>
            </a:r>
            <a:r>
              <a:rPr lang="en-GB" sz="1600" dirty="0" smtClean="0"/>
              <a:t> </a:t>
            </a:r>
            <a:r>
              <a:rPr lang="en-GB" sz="1600" dirty="0" err="1"/>
              <a:t>ústí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dostat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z </a:t>
            </a:r>
            <a:r>
              <a:rPr lang="en-GB" sz="1600" dirty="0" err="1"/>
              <a:t>výstupných</a:t>
            </a:r>
            <a:r>
              <a:rPr lang="en-GB" sz="1600" dirty="0"/>
              <a:t> </a:t>
            </a:r>
            <a:r>
              <a:rPr lang="en-GB" sz="1600" dirty="0" err="1"/>
              <a:t>pramenů</a:t>
            </a:r>
            <a:endParaRPr lang="en-GB" sz="1600" dirty="0"/>
          </a:p>
          <a:p>
            <a:r>
              <a:rPr lang="en-GB" sz="1600" dirty="0" err="1"/>
              <a:t>podél</a:t>
            </a:r>
            <a:r>
              <a:rPr lang="en-GB" sz="1600" dirty="0"/>
              <a:t> </a:t>
            </a:r>
            <a:r>
              <a:rPr lang="en-GB" sz="1600" dirty="0" err="1"/>
              <a:t>kontinentálního</a:t>
            </a:r>
            <a:r>
              <a:rPr lang="en-GB" sz="1600" dirty="0"/>
              <a:t> </a:t>
            </a:r>
            <a:r>
              <a:rPr lang="en-GB" sz="1600" dirty="0" err="1"/>
              <a:t>šelfu</a:t>
            </a:r>
            <a:r>
              <a:rPr lang="en-GB" sz="1600" dirty="0"/>
              <a:t> (</a:t>
            </a:r>
            <a:r>
              <a:rPr lang="en-GB" sz="1600" dirty="0" err="1"/>
              <a:t>prahu</a:t>
            </a:r>
            <a:r>
              <a:rPr lang="en-GB" sz="1600" dirty="0"/>
              <a:t>), ale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 smtClean="0"/>
              <a:t>přichází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pevniny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/>
              <a:t>odtoku</a:t>
            </a:r>
            <a:r>
              <a:rPr lang="en-GB" sz="1600" dirty="0"/>
              <a:t> </a:t>
            </a:r>
            <a:r>
              <a:rPr lang="en-GB" sz="1600" dirty="0" err="1"/>
              <a:t>srážkové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yzikální</a:t>
            </a:r>
            <a:r>
              <a:rPr lang="en-GB" sz="1600" dirty="0" smtClean="0"/>
              <a:t> </a:t>
            </a:r>
            <a:r>
              <a:rPr lang="en-GB" sz="1600" dirty="0" err="1"/>
              <a:t>konstrukce</a:t>
            </a:r>
            <a:r>
              <a:rPr lang="en-GB" sz="1600" dirty="0"/>
              <a:t> </a:t>
            </a:r>
            <a:r>
              <a:rPr lang="en-GB" sz="1600" dirty="0" err="1"/>
              <a:t>ústí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en-GB" sz="1600" dirty="0" err="1" smtClean="0"/>
              <a:t>vstupující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ústí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vytvořené</a:t>
            </a:r>
            <a:r>
              <a:rPr lang="en-GB" sz="1600" dirty="0"/>
              <a:t>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„</a:t>
            </a:r>
            <a:r>
              <a:rPr lang="en-GB" sz="1600" dirty="0" err="1"/>
              <a:t>uvězněné</a:t>
            </a:r>
            <a:r>
              <a:rPr lang="en-GB" sz="1600" dirty="0" smtClean="0"/>
              <a:t>“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interní</a:t>
            </a:r>
            <a:r>
              <a:rPr lang="en-GB" sz="1600" dirty="0"/>
              <a:t> </a:t>
            </a:r>
            <a:r>
              <a:rPr lang="en-GB" sz="1600" dirty="0" err="1"/>
              <a:t>recyklace</a:t>
            </a:r>
            <a:r>
              <a:rPr lang="en-GB" sz="1600" dirty="0"/>
              <a:t> s </a:t>
            </a:r>
            <a:r>
              <a:rPr lang="en-GB" sz="1600" dirty="0" err="1"/>
              <a:t>malými</a:t>
            </a:r>
            <a:r>
              <a:rPr lang="en-GB" sz="1600" dirty="0"/>
              <a:t> </a:t>
            </a:r>
            <a:r>
              <a:rPr lang="en-GB" sz="1600" dirty="0" err="1"/>
              <a:t>relativními</a:t>
            </a:r>
            <a:r>
              <a:rPr lang="en-GB" sz="1600" dirty="0"/>
              <a:t> </a:t>
            </a:r>
            <a:r>
              <a:rPr lang="en-GB" sz="1600" dirty="0" err="1"/>
              <a:t>ztrátami</a:t>
            </a:r>
            <a:r>
              <a:rPr lang="en-GB" sz="1600" dirty="0"/>
              <a:t> do </a:t>
            </a:r>
            <a:r>
              <a:rPr lang="en-GB" sz="1600" dirty="0" err="1" smtClean="0"/>
              <a:t>hlubších</a:t>
            </a:r>
            <a:r>
              <a:rPr lang="cs-CZ" sz="1600" dirty="0"/>
              <a:t> </a:t>
            </a:r>
            <a:r>
              <a:rPr lang="en-GB" sz="1600" dirty="0" err="1" smtClean="0"/>
              <a:t>oceánů</a:t>
            </a:r>
            <a:endParaRPr lang="cs-CZ" sz="1600" dirty="0" smtClean="0"/>
          </a:p>
          <a:p>
            <a:r>
              <a:rPr lang="cs-CZ" sz="1600" dirty="0" smtClean="0"/>
              <a:t>i vnitrozemské – minerální prameny</a:t>
            </a:r>
          </a:p>
          <a:p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3386513"/>
            <a:ext cx="2007209" cy="26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81286" y="6309320"/>
            <a:ext cx="226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PP Netřebská slaniska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75" y="3212976"/>
            <a:ext cx="38724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2317" y="612465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Ladakh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601"/>
            <a:ext cx="1994570" cy="265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Massachusetts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44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Charakteristiky</a:t>
            </a:r>
            <a:r>
              <a:rPr lang="en-GB" sz="2700" dirty="0"/>
              <a:t> a </a:t>
            </a:r>
            <a:r>
              <a:rPr lang="en-GB" sz="2700" dirty="0" err="1"/>
              <a:t>stratifikace</a:t>
            </a:r>
            <a:r>
              <a:rPr lang="en-GB" sz="2700" dirty="0"/>
              <a:t> </a:t>
            </a:r>
            <a:r>
              <a:rPr lang="en-GB" sz="2700" dirty="0" err="1"/>
              <a:t>oceánů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237312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mořských</a:t>
            </a:r>
            <a:r>
              <a:rPr lang="en-GB" sz="1600" dirty="0"/>
              <a:t> </a:t>
            </a:r>
            <a:r>
              <a:rPr lang="en-GB" sz="1600" dirty="0" err="1"/>
              <a:t>ekosystémech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 smtClean="0"/>
              <a:t>velice</a:t>
            </a:r>
            <a:r>
              <a:rPr lang="cs-CZ" sz="1600" dirty="0"/>
              <a:t> </a:t>
            </a:r>
            <a:r>
              <a:rPr lang="en-GB" sz="1600" dirty="0" err="1" smtClean="0"/>
              <a:t>uniformní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různým</a:t>
            </a:r>
            <a:r>
              <a:rPr lang="en-GB" sz="1600" dirty="0"/>
              <a:t> </a:t>
            </a:r>
            <a:r>
              <a:rPr lang="en-GB" sz="1600" dirty="0" err="1"/>
              <a:t>mechanismům</a:t>
            </a:r>
            <a:r>
              <a:rPr lang="en-GB" sz="1600" dirty="0"/>
              <a:t> </a:t>
            </a:r>
            <a:r>
              <a:rPr lang="en-GB" sz="1600" dirty="0" err="1"/>
              <a:t>mísení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smtClean="0"/>
              <a:t>mas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příliv</a:t>
            </a:r>
            <a:r>
              <a:rPr lang="en-GB" sz="1600" dirty="0"/>
              <a:t>,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a </a:t>
            </a:r>
            <a:r>
              <a:rPr lang="en-GB" sz="1600" dirty="0" err="1"/>
              <a:t>termohalinní</a:t>
            </a:r>
            <a:r>
              <a:rPr lang="en-GB" sz="1600" dirty="0"/>
              <a:t> </a:t>
            </a:r>
            <a:r>
              <a:rPr lang="en-GB" sz="1600" dirty="0" err="1"/>
              <a:t>cirkulace</a:t>
            </a:r>
            <a:r>
              <a:rPr lang="en-GB" sz="1600" dirty="0"/>
              <a:t> (</a:t>
            </a:r>
            <a:r>
              <a:rPr lang="en-GB" sz="1600" dirty="0" err="1"/>
              <a:t>teplota</a:t>
            </a:r>
            <a:r>
              <a:rPr lang="en-GB" sz="1600" dirty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slanost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303118" cy="410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528892"/>
            <a:ext cx="13388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https://besea.cz/cz/</a:t>
            </a:r>
          </a:p>
        </p:txBody>
      </p:sp>
    </p:spTree>
    <p:extLst>
      <p:ext uri="{BB962C8B-B14F-4D97-AF65-F5344CB8AC3E}">
        <p14:creationId xmlns:p14="http://schemas.microsoft.com/office/powerpoint/2010/main" val="3944726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32767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6400" b="1" dirty="0" err="1"/>
              <a:t>Termohalinní</a:t>
            </a:r>
            <a:r>
              <a:rPr lang="en-GB" sz="6400" b="1" dirty="0"/>
              <a:t> </a:t>
            </a:r>
            <a:r>
              <a:rPr lang="en-GB" sz="6400" b="1" dirty="0" err="1"/>
              <a:t>cirkulace</a:t>
            </a:r>
            <a:r>
              <a:rPr lang="en-GB" sz="6400" b="1" dirty="0"/>
              <a:t> </a:t>
            </a:r>
            <a:endParaRPr lang="cs-CZ" sz="6400" dirty="0"/>
          </a:p>
          <a:p>
            <a:r>
              <a:rPr lang="en-GB" sz="6400" dirty="0" err="1" smtClean="0"/>
              <a:t>subtropick</a:t>
            </a:r>
            <a:r>
              <a:rPr lang="cs-CZ" sz="6400" dirty="0" smtClean="0"/>
              <a:t>á</a:t>
            </a:r>
            <a:r>
              <a:rPr lang="en-GB" sz="6400" dirty="0" smtClean="0"/>
              <a:t> oblast </a:t>
            </a:r>
            <a:r>
              <a:rPr lang="cs-CZ" sz="6400" dirty="0" smtClean="0"/>
              <a:t>J</a:t>
            </a:r>
            <a:r>
              <a:rPr lang="en-GB" sz="6400" dirty="0" smtClean="0"/>
              <a:t> </a:t>
            </a:r>
            <a:r>
              <a:rPr lang="en-GB" sz="6400" dirty="0" err="1"/>
              <a:t>Atlantiku</a:t>
            </a:r>
            <a:r>
              <a:rPr lang="en-GB" sz="6400" dirty="0"/>
              <a:t> </a:t>
            </a:r>
            <a:r>
              <a:rPr lang="en-GB" sz="6400" dirty="0" smtClean="0"/>
              <a:t>–</a:t>
            </a:r>
            <a:r>
              <a:rPr lang="cs-CZ" sz="6400" dirty="0" smtClean="0"/>
              <a:t> </a:t>
            </a:r>
            <a:r>
              <a:rPr lang="en-GB" sz="6400" dirty="0" err="1" smtClean="0"/>
              <a:t>velk</a:t>
            </a:r>
            <a:r>
              <a:rPr lang="cs-CZ" sz="6400" dirty="0" smtClean="0"/>
              <a:t>ý</a:t>
            </a:r>
            <a:r>
              <a:rPr lang="en-GB" sz="6400" dirty="0" smtClean="0"/>
              <a:t> </a:t>
            </a:r>
            <a:r>
              <a:rPr lang="en-GB" sz="6400" dirty="0" err="1" smtClean="0"/>
              <a:t>výpar</a:t>
            </a:r>
            <a:r>
              <a:rPr lang="cs-CZ" sz="6400" dirty="0" smtClean="0"/>
              <a:t> -</a:t>
            </a:r>
            <a:r>
              <a:rPr lang="cs-CZ" sz="6400" dirty="0"/>
              <a:t> </a:t>
            </a:r>
            <a:r>
              <a:rPr lang="en-GB" sz="6400" dirty="0" err="1" smtClean="0"/>
              <a:t>voda</a:t>
            </a:r>
            <a:r>
              <a:rPr lang="en-GB" sz="6400" dirty="0" smtClean="0"/>
              <a:t> </a:t>
            </a:r>
            <a:r>
              <a:rPr lang="en-GB" sz="6400" dirty="0"/>
              <a:t>je </a:t>
            </a:r>
            <a:r>
              <a:rPr lang="en-GB" sz="6400" dirty="0" err="1"/>
              <a:t>nahrazována</a:t>
            </a:r>
            <a:r>
              <a:rPr lang="en-GB" sz="6400" dirty="0"/>
              <a:t> </a:t>
            </a:r>
            <a:r>
              <a:rPr lang="en-GB" sz="6400" dirty="0" err="1" smtClean="0"/>
              <a:t>studenou</a:t>
            </a:r>
            <a:r>
              <a:rPr lang="en-GB" sz="6400" dirty="0" smtClean="0"/>
              <a:t> </a:t>
            </a:r>
            <a:r>
              <a:rPr lang="en-GB" sz="6400" dirty="0" err="1" smtClean="0"/>
              <a:t>proudící</a:t>
            </a:r>
            <a:r>
              <a:rPr lang="en-GB" sz="6400" dirty="0" smtClean="0"/>
              <a:t> od </a:t>
            </a:r>
            <a:r>
              <a:rPr lang="en-GB" sz="6400" dirty="0" err="1"/>
              <a:t>Antarktidy</a:t>
            </a:r>
            <a:endParaRPr lang="cs-CZ" sz="6400" dirty="0"/>
          </a:p>
          <a:p>
            <a:r>
              <a:rPr lang="cs-CZ" sz="6400" dirty="0"/>
              <a:t>v </a:t>
            </a:r>
            <a:r>
              <a:rPr lang="en-GB" sz="6400" dirty="0" err="1"/>
              <a:t>rovníkové</a:t>
            </a:r>
            <a:r>
              <a:rPr lang="en-GB" sz="6400" dirty="0"/>
              <a:t> </a:t>
            </a:r>
            <a:r>
              <a:rPr lang="en-GB" sz="6400" dirty="0" err="1"/>
              <a:t>oblasti</a:t>
            </a:r>
            <a:r>
              <a:rPr lang="en-GB" sz="6400" dirty="0"/>
              <a:t> se </a:t>
            </a:r>
            <a:r>
              <a:rPr lang="en-GB" sz="6400" dirty="0" err="1"/>
              <a:t>tato</a:t>
            </a:r>
            <a:r>
              <a:rPr lang="en-GB" sz="6400" dirty="0"/>
              <a:t> </a:t>
            </a:r>
            <a:r>
              <a:rPr lang="en-GB" sz="6400" dirty="0" err="1"/>
              <a:t>voda</a:t>
            </a:r>
            <a:r>
              <a:rPr lang="en-GB" sz="6400" dirty="0"/>
              <a:t> </a:t>
            </a:r>
            <a:r>
              <a:rPr lang="en-GB" sz="6400" dirty="0" err="1"/>
              <a:t>otepluje</a:t>
            </a:r>
            <a:r>
              <a:rPr lang="en-GB" sz="6400" dirty="0"/>
              <a:t>, ale </a:t>
            </a:r>
            <a:r>
              <a:rPr lang="en-GB" sz="6400" dirty="0" err="1"/>
              <a:t>díky</a:t>
            </a:r>
            <a:r>
              <a:rPr lang="en-GB" sz="6400" dirty="0"/>
              <a:t> </a:t>
            </a:r>
            <a:r>
              <a:rPr lang="en-GB" sz="6400" dirty="0" err="1"/>
              <a:t>výparu</a:t>
            </a:r>
            <a:r>
              <a:rPr lang="en-GB" sz="6400" dirty="0"/>
              <a:t> se </a:t>
            </a:r>
            <a:r>
              <a:rPr lang="en-GB" sz="6400" dirty="0" err="1"/>
              <a:t>zvětšuje</a:t>
            </a:r>
            <a:r>
              <a:rPr lang="en-GB" sz="6400" dirty="0"/>
              <a:t> </a:t>
            </a:r>
            <a:r>
              <a:rPr lang="en-GB" sz="6400" dirty="0" err="1"/>
              <a:t>její</a:t>
            </a:r>
            <a:r>
              <a:rPr lang="en-GB" sz="6400" dirty="0"/>
              <a:t> </a:t>
            </a:r>
            <a:r>
              <a:rPr lang="en-GB" sz="6400" dirty="0" err="1"/>
              <a:t>salinita</a:t>
            </a:r>
            <a:endParaRPr lang="cs-CZ" sz="6400" dirty="0"/>
          </a:p>
          <a:p>
            <a:r>
              <a:rPr lang="en-GB" sz="6400" dirty="0" err="1"/>
              <a:t>noří</a:t>
            </a:r>
            <a:r>
              <a:rPr lang="en-GB" sz="6400" dirty="0"/>
              <a:t> </a:t>
            </a:r>
            <a:r>
              <a:rPr lang="cs-CZ" sz="6400" dirty="0"/>
              <a:t>se </a:t>
            </a:r>
            <a:r>
              <a:rPr lang="en-GB" sz="6400" dirty="0"/>
              <a:t>do </a:t>
            </a:r>
            <a:r>
              <a:rPr lang="en-GB" sz="6400" dirty="0" err="1"/>
              <a:t>hloubek</a:t>
            </a:r>
            <a:r>
              <a:rPr lang="en-GB" sz="6400" dirty="0"/>
              <a:t> </a:t>
            </a:r>
            <a:r>
              <a:rPr lang="en-GB" sz="6400" dirty="0" err="1"/>
              <a:t>kolem</a:t>
            </a:r>
            <a:r>
              <a:rPr lang="en-GB" sz="6400" dirty="0"/>
              <a:t> 800 m a </a:t>
            </a:r>
            <a:r>
              <a:rPr lang="en-GB" sz="6400" dirty="0" err="1"/>
              <a:t>putuje</a:t>
            </a:r>
            <a:r>
              <a:rPr lang="en-GB" sz="6400" dirty="0"/>
              <a:t> </a:t>
            </a:r>
            <a:r>
              <a:rPr lang="en-GB" sz="6400" dirty="0" err="1"/>
              <a:t>Atlantikem</a:t>
            </a:r>
            <a:r>
              <a:rPr lang="en-GB" sz="6400" dirty="0"/>
              <a:t> </a:t>
            </a:r>
            <a:r>
              <a:rPr lang="en-GB" sz="6400" dirty="0" err="1" smtClean="0"/>
              <a:t>až</a:t>
            </a:r>
            <a:r>
              <a:rPr lang="en-GB" sz="6400" dirty="0" smtClean="0"/>
              <a:t> </a:t>
            </a:r>
            <a:r>
              <a:rPr lang="en-GB" sz="6400" dirty="0"/>
              <a:t>k </a:t>
            </a:r>
            <a:r>
              <a:rPr lang="en-GB" sz="6400" dirty="0" err="1"/>
              <a:t>Islandu</a:t>
            </a:r>
            <a:endParaRPr lang="cs-CZ" sz="6400" dirty="0"/>
          </a:p>
          <a:p>
            <a:r>
              <a:rPr lang="cs-CZ" sz="6400" dirty="0"/>
              <a:t>t</a:t>
            </a:r>
            <a:r>
              <a:rPr lang="en-GB" sz="6400" dirty="0" err="1"/>
              <a:t>eplo</a:t>
            </a:r>
            <a:r>
              <a:rPr lang="en-GB" sz="6400" dirty="0"/>
              <a:t> </a:t>
            </a:r>
            <a:r>
              <a:rPr lang="en-GB" sz="6400" dirty="0" smtClean="0"/>
              <a:t>u </a:t>
            </a:r>
            <a:r>
              <a:rPr lang="en-GB" sz="6400" dirty="0" err="1" smtClean="0"/>
              <a:t>Islandu</a:t>
            </a:r>
            <a:r>
              <a:rPr lang="cs-CZ" sz="6400" dirty="0" smtClean="0"/>
              <a:t> - </a:t>
            </a:r>
            <a:r>
              <a:rPr lang="en-GB" sz="6400" dirty="0" err="1" smtClean="0"/>
              <a:t>ztěžkne</a:t>
            </a:r>
            <a:r>
              <a:rPr lang="en-GB" sz="6400" dirty="0" smtClean="0"/>
              <a:t> </a:t>
            </a:r>
            <a:r>
              <a:rPr lang="en-GB" sz="6400" dirty="0"/>
              <a:t>a </a:t>
            </a:r>
            <a:r>
              <a:rPr lang="en-GB" sz="6400" dirty="0" err="1"/>
              <a:t>putuje</a:t>
            </a:r>
            <a:r>
              <a:rPr lang="en-GB" sz="6400" dirty="0"/>
              <a:t> v </a:t>
            </a:r>
            <a:r>
              <a:rPr lang="en-GB" sz="6400" dirty="0" err="1"/>
              <a:t>hloubce</a:t>
            </a:r>
            <a:r>
              <a:rPr lang="en-GB" sz="6400" dirty="0"/>
              <a:t> </a:t>
            </a:r>
            <a:r>
              <a:rPr lang="en-GB" sz="6400" dirty="0" err="1"/>
              <a:t>zpět</a:t>
            </a:r>
            <a:r>
              <a:rPr lang="en-GB" sz="6400" dirty="0"/>
              <a:t> </a:t>
            </a:r>
            <a:r>
              <a:rPr lang="en-GB" sz="6400" dirty="0" err="1"/>
              <a:t>podél</a:t>
            </a:r>
            <a:r>
              <a:rPr lang="en-GB" sz="6400" dirty="0"/>
              <a:t> </a:t>
            </a:r>
            <a:r>
              <a:rPr lang="en-GB" sz="6400" dirty="0" err="1"/>
              <a:t>dna</a:t>
            </a:r>
            <a:r>
              <a:rPr lang="en-GB" sz="6400" dirty="0"/>
              <a:t> </a:t>
            </a:r>
            <a:r>
              <a:rPr lang="en-GB" sz="6400" dirty="0" err="1" smtClean="0"/>
              <a:t>Atlantiku</a:t>
            </a:r>
            <a:r>
              <a:rPr lang="cs-CZ" sz="6400" dirty="0" smtClean="0"/>
              <a:t> - c</a:t>
            </a:r>
            <a:r>
              <a:rPr lang="en-GB" sz="6400" dirty="0" err="1" smtClean="0"/>
              <a:t>irkumantarktické</a:t>
            </a:r>
            <a:r>
              <a:rPr lang="en-GB" sz="6400" dirty="0" smtClean="0"/>
              <a:t> </a:t>
            </a:r>
            <a:r>
              <a:rPr lang="cs-CZ" sz="6400" dirty="0"/>
              <a:t>proudění</a:t>
            </a:r>
          </a:p>
          <a:p>
            <a:r>
              <a:rPr lang="en-GB" sz="6400" dirty="0" err="1" smtClean="0"/>
              <a:t>celá</a:t>
            </a:r>
            <a:r>
              <a:rPr lang="en-GB" sz="6400" dirty="0" smtClean="0"/>
              <a:t> </a:t>
            </a:r>
            <a:r>
              <a:rPr lang="en-GB" sz="6400" dirty="0" err="1"/>
              <a:t>globální</a:t>
            </a:r>
            <a:r>
              <a:rPr lang="en-GB" sz="6400" dirty="0"/>
              <a:t> </a:t>
            </a:r>
            <a:r>
              <a:rPr lang="en-GB" sz="6400" dirty="0" err="1"/>
              <a:t>cirkulace</a:t>
            </a:r>
            <a:r>
              <a:rPr lang="en-GB" sz="6400" dirty="0"/>
              <a:t> 1500 let</a:t>
            </a:r>
          </a:p>
          <a:p>
            <a:r>
              <a:rPr lang="en-GB" sz="6400" dirty="0" err="1"/>
              <a:t>změna</a:t>
            </a:r>
            <a:r>
              <a:rPr lang="en-GB" sz="6400" dirty="0"/>
              <a:t> v </a:t>
            </a:r>
            <a:r>
              <a:rPr lang="en-GB" sz="6400" dirty="0" err="1"/>
              <a:t>termohalinní</a:t>
            </a:r>
            <a:r>
              <a:rPr lang="en-GB" sz="6400" dirty="0"/>
              <a:t> </a:t>
            </a:r>
            <a:r>
              <a:rPr lang="en-GB" sz="6400" dirty="0" err="1"/>
              <a:t>cirkulaci</a:t>
            </a:r>
            <a:r>
              <a:rPr lang="en-GB" sz="6400" dirty="0"/>
              <a:t> </a:t>
            </a:r>
            <a:r>
              <a:rPr lang="en-GB" sz="6400" dirty="0" err="1"/>
              <a:t>může</a:t>
            </a:r>
            <a:r>
              <a:rPr lang="en-GB" sz="6400" dirty="0"/>
              <a:t> </a:t>
            </a:r>
            <a:r>
              <a:rPr lang="en-GB" sz="6400" dirty="0" err="1"/>
              <a:t>podmínit</a:t>
            </a:r>
            <a:r>
              <a:rPr lang="en-GB" sz="6400" dirty="0"/>
              <a:t> </a:t>
            </a:r>
            <a:r>
              <a:rPr lang="en-GB" sz="6400" dirty="0" err="1"/>
              <a:t>změny</a:t>
            </a:r>
            <a:r>
              <a:rPr lang="en-GB" sz="6400" dirty="0"/>
              <a:t> </a:t>
            </a:r>
            <a:r>
              <a:rPr lang="en-GB" sz="6400" dirty="0" err="1"/>
              <a:t>klimatu</a:t>
            </a:r>
            <a:r>
              <a:rPr lang="en-GB" sz="6400" dirty="0"/>
              <a:t> v </a:t>
            </a:r>
            <a:r>
              <a:rPr lang="en-GB" sz="6400" dirty="0" err="1"/>
              <a:t>měřítku</a:t>
            </a:r>
            <a:r>
              <a:rPr lang="en-GB" sz="6400" dirty="0"/>
              <a:t> </a:t>
            </a:r>
            <a:r>
              <a:rPr lang="en-GB" sz="6400" dirty="0" err="1"/>
              <a:t>století</a:t>
            </a:r>
            <a:r>
              <a:rPr lang="en-GB" sz="6400" dirty="0"/>
              <a:t> a </a:t>
            </a:r>
            <a:r>
              <a:rPr lang="en-GB" sz="6400" dirty="0" err="1"/>
              <a:t>tisíciletí</a:t>
            </a:r>
            <a:endParaRPr lang="en-GB" sz="6400" dirty="0"/>
          </a:p>
          <a:p>
            <a:r>
              <a:rPr lang="en-GB" sz="6400" dirty="0" err="1"/>
              <a:t>pohlcování</a:t>
            </a:r>
            <a:r>
              <a:rPr lang="en-GB" sz="6400" dirty="0"/>
              <a:t> </a:t>
            </a:r>
            <a:r>
              <a:rPr lang="en-GB" sz="6400" dirty="0" err="1"/>
              <a:t>atmosférického</a:t>
            </a:r>
            <a:r>
              <a:rPr lang="en-GB" sz="6400" dirty="0"/>
              <a:t> CO</a:t>
            </a:r>
            <a:r>
              <a:rPr lang="en-GB" sz="6400" baseline="-25000" dirty="0"/>
              <a:t>2</a:t>
            </a:r>
            <a:r>
              <a:rPr lang="en-GB" sz="6400" dirty="0"/>
              <a:t> v </a:t>
            </a:r>
            <a:r>
              <a:rPr lang="en-GB" sz="6400" dirty="0" err="1"/>
              <a:t>oceánech</a:t>
            </a:r>
            <a:endParaRPr lang="en-GB" sz="6400" dirty="0"/>
          </a:p>
          <a:p>
            <a:r>
              <a:rPr lang="en-GB" sz="6400" dirty="0" err="1"/>
              <a:t>anomálie</a:t>
            </a:r>
            <a:r>
              <a:rPr lang="en-GB" sz="6400" dirty="0"/>
              <a:t> </a:t>
            </a:r>
            <a:r>
              <a:rPr lang="en-GB" sz="6400" dirty="0" err="1"/>
              <a:t>povrchových</a:t>
            </a:r>
            <a:r>
              <a:rPr lang="en-GB" sz="6400" dirty="0"/>
              <a:t> </a:t>
            </a:r>
            <a:r>
              <a:rPr lang="en-GB" sz="6400" dirty="0" err="1"/>
              <a:t>teplot</a:t>
            </a:r>
            <a:r>
              <a:rPr lang="en-GB" sz="6400" dirty="0"/>
              <a:t> </a:t>
            </a:r>
            <a:r>
              <a:rPr lang="en-GB" sz="6400" dirty="0" err="1"/>
              <a:t>oceánů</a:t>
            </a:r>
            <a:r>
              <a:rPr lang="en-GB" sz="6400" dirty="0"/>
              <a:t> </a:t>
            </a:r>
            <a:r>
              <a:rPr lang="en-GB" sz="6400" dirty="0" err="1" smtClean="0"/>
              <a:t>významně</a:t>
            </a:r>
            <a:r>
              <a:rPr lang="cs-CZ" sz="6400" dirty="0" smtClean="0"/>
              <a:t> </a:t>
            </a:r>
            <a:r>
              <a:rPr lang="en-GB" sz="6400" dirty="0" err="1"/>
              <a:t>ovlivňují</a:t>
            </a:r>
            <a:r>
              <a:rPr lang="en-GB" sz="6400" dirty="0"/>
              <a:t> </a:t>
            </a:r>
            <a:r>
              <a:rPr lang="en-GB" sz="6400" dirty="0" err="1"/>
              <a:t>klima</a:t>
            </a:r>
            <a:r>
              <a:rPr lang="en-GB" sz="6400" dirty="0"/>
              <a:t> </a:t>
            </a:r>
            <a:r>
              <a:rPr lang="en-GB" sz="6400" dirty="0" err="1" smtClean="0"/>
              <a:t>Evropy</a:t>
            </a:r>
            <a:endParaRPr lang="cs-CZ" sz="6400" dirty="0"/>
          </a:p>
          <a:p>
            <a:pPr marL="0" indent="0">
              <a:buNone/>
            </a:pPr>
            <a:r>
              <a:rPr lang="cs-CZ" sz="6400" dirty="0"/>
              <a:t> </a:t>
            </a:r>
            <a:r>
              <a:rPr lang="cs-CZ" sz="6400" dirty="0" smtClean="0"/>
              <a:t>          </a:t>
            </a:r>
            <a:r>
              <a:rPr lang="en-GB" sz="6400" dirty="0" smtClean="0"/>
              <a:t>(</a:t>
            </a:r>
            <a:r>
              <a:rPr lang="en-GB" sz="6400" dirty="0" err="1" smtClean="0"/>
              <a:t>např</a:t>
            </a:r>
            <a:r>
              <a:rPr lang="en-GB" sz="6400" dirty="0"/>
              <a:t>. NAO - North Atlantic oscillation ), Afriky a </a:t>
            </a:r>
            <a:r>
              <a:rPr lang="en-GB" sz="6400" dirty="0" err="1"/>
              <a:t>Jižní</a:t>
            </a:r>
            <a:r>
              <a:rPr lang="en-GB" sz="6400" dirty="0"/>
              <a:t> </a:t>
            </a:r>
            <a:r>
              <a:rPr lang="en-GB" sz="6400" dirty="0" err="1"/>
              <a:t>Ameriky</a:t>
            </a:r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                                                                                                                                                      </a:t>
            </a:r>
            <a:r>
              <a:rPr lang="en-GB" dirty="0" smtClean="0"/>
              <a:t>https</a:t>
            </a:r>
            <a:r>
              <a:rPr lang="en-GB" dirty="0"/>
              <a:t>://www.youtube.com/watch?v=UuGrBhK2c7U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93412"/>
            <a:ext cx="5824346" cy="291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96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7329"/>
            <a:ext cx="9203037" cy="41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9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altLang="en-US" sz="1600" dirty="0"/>
              <a:t>rozdílná výše dmutí moře podle vzájemné </a:t>
            </a:r>
            <a:r>
              <a:rPr lang="cs-CZ" altLang="en-US" sz="1600" dirty="0" smtClean="0"/>
              <a:t>polohy </a:t>
            </a:r>
            <a:r>
              <a:rPr lang="cs-CZ" altLang="en-US" sz="1600" dirty="0"/>
              <a:t>Slunce a Měsíce a skládání </a:t>
            </a:r>
            <a:r>
              <a:rPr lang="cs-CZ" altLang="en-US" sz="1600" dirty="0" smtClean="0"/>
              <a:t>jejich </a:t>
            </a:r>
            <a:r>
              <a:rPr lang="cs-CZ" altLang="en-US" sz="1600" dirty="0"/>
              <a:t>přitažlivé síly na vodu oceánů</a:t>
            </a:r>
            <a:endParaRPr lang="cs-CZ" altLang="en-US" sz="1600" noProof="1"/>
          </a:p>
          <a:p>
            <a:r>
              <a:rPr lang="cs-CZ" altLang="en-US" sz="1600" dirty="0"/>
              <a:t>při novu a úplňku se gravitace sčítá  </a:t>
            </a:r>
            <a:r>
              <a:rPr lang="cs-CZ" altLang="en-US" sz="1600" dirty="0">
                <a:cs typeface="Arial" charset="0"/>
              </a:rPr>
              <a:t>→ 	nejvyšší  =  skočné dmutí</a:t>
            </a:r>
          </a:p>
          <a:p>
            <a:r>
              <a:rPr lang="cs-CZ" altLang="en-US" sz="1600" dirty="0">
                <a:cs typeface="Arial" charset="0"/>
              </a:rPr>
              <a:t>při „kvadratuře“ se účinek ruší  →  nejnižší </a:t>
            </a:r>
            <a:r>
              <a:rPr lang="cs-CZ" altLang="en-US" sz="1600" dirty="0" smtClean="0">
                <a:cs typeface="Arial" charset="0"/>
              </a:rPr>
              <a:t> = </a:t>
            </a:r>
            <a:r>
              <a:rPr lang="cs-CZ" altLang="en-US" sz="1600" dirty="0">
                <a:cs typeface="Arial" charset="0"/>
              </a:rPr>
              <a:t>hluché dmutí	</a:t>
            </a:r>
          </a:p>
          <a:p>
            <a:r>
              <a:rPr lang="cs-CZ" sz="1600" dirty="0" smtClean="0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/</a:t>
            </a:r>
            <a:r>
              <a:rPr lang="en-GB" sz="1600" dirty="0" err="1" smtClean="0"/>
              <a:t>odliv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 smtClean="0"/>
              <a:t>expozic</a:t>
            </a:r>
            <a:r>
              <a:rPr lang="cs-CZ" sz="1600" dirty="0"/>
              <a:t>e</a:t>
            </a:r>
            <a:r>
              <a:rPr lang="cs-CZ" sz="1600" dirty="0" smtClean="0"/>
              <a:t> </a:t>
            </a:r>
            <a:r>
              <a:rPr lang="en-GB" sz="1600" dirty="0" err="1" smtClean="0"/>
              <a:t>pobřežních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gravitace</a:t>
            </a:r>
            <a:r>
              <a:rPr lang="en-GB" sz="1600" dirty="0"/>
              <a:t> </a:t>
            </a:r>
            <a:r>
              <a:rPr lang="en-GB" sz="1600" dirty="0" err="1"/>
              <a:t>měsíce</a:t>
            </a:r>
            <a:r>
              <a:rPr lang="en-GB" sz="1600" dirty="0"/>
              <a:t> a </a:t>
            </a:r>
            <a:r>
              <a:rPr lang="en-GB" sz="1600" dirty="0" err="1"/>
              <a:t>slunce</a:t>
            </a:r>
            <a:r>
              <a:rPr lang="en-GB" sz="1600" dirty="0"/>
              <a:t> – </a:t>
            </a:r>
            <a:r>
              <a:rPr lang="en-GB" sz="1600" dirty="0" err="1"/>
              <a:t>perioda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12,5 </a:t>
            </a:r>
            <a:r>
              <a:rPr lang="en-GB" sz="1600" dirty="0" err="1" smtClean="0"/>
              <a:t>hodiny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většině</a:t>
            </a:r>
            <a:r>
              <a:rPr lang="en-GB" sz="1600" dirty="0"/>
              <a:t> </a:t>
            </a:r>
            <a:r>
              <a:rPr lang="en-GB" sz="1600" dirty="0" err="1"/>
              <a:t>míst</a:t>
            </a:r>
            <a:r>
              <a:rPr lang="en-GB" sz="1600" dirty="0"/>
              <a:t> se </a:t>
            </a:r>
            <a:r>
              <a:rPr lang="en-GB" sz="1600" dirty="0" err="1"/>
              <a:t>přiliv</a:t>
            </a:r>
            <a:r>
              <a:rPr lang="en-GB" sz="1600" dirty="0"/>
              <a:t> a </a:t>
            </a:r>
            <a:r>
              <a:rPr lang="en-GB" sz="1600" dirty="0" err="1"/>
              <a:t>odliv</a:t>
            </a:r>
            <a:r>
              <a:rPr lang="en-GB" sz="1600" dirty="0"/>
              <a:t> </a:t>
            </a:r>
            <a:r>
              <a:rPr lang="en-GB" sz="1600" dirty="0" err="1"/>
              <a:t>objevuje</a:t>
            </a:r>
            <a:r>
              <a:rPr lang="en-GB" sz="1600" dirty="0"/>
              <a:t> 2x </a:t>
            </a:r>
            <a:r>
              <a:rPr lang="en-GB" sz="1600" dirty="0" err="1" smtClean="0"/>
              <a:t>denně</a:t>
            </a:r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ceánské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větrů</a:t>
            </a:r>
            <a:r>
              <a:rPr lang="en-GB" sz="1600" dirty="0"/>
              <a:t> a </a:t>
            </a:r>
            <a:r>
              <a:rPr lang="en-GB" sz="1600" dirty="0" err="1"/>
              <a:t>rotace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otační</a:t>
            </a:r>
            <a:r>
              <a:rPr lang="en-GB" sz="1600" dirty="0" smtClean="0"/>
              <a:t> </a:t>
            </a:r>
            <a:r>
              <a:rPr lang="en-GB" sz="1600" dirty="0" err="1"/>
              <a:t>síla</a:t>
            </a:r>
            <a:r>
              <a:rPr lang="en-GB" sz="1600" dirty="0"/>
              <a:t> </a:t>
            </a:r>
            <a:r>
              <a:rPr lang="en-GB" sz="1600" dirty="0" err="1"/>
              <a:t>země</a:t>
            </a:r>
            <a:r>
              <a:rPr lang="en-GB" sz="1600" dirty="0"/>
              <a:t> a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/>
              <a:t>překážky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cirkulární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en-GB" sz="1600" dirty="0" err="1" smtClean="0"/>
              <a:t>proudů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luboké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z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teplotě</a:t>
            </a:r>
            <a:r>
              <a:rPr lang="en-GB" sz="1600" dirty="0"/>
              <a:t> a </a:t>
            </a:r>
            <a:r>
              <a:rPr lang="en-GB" sz="1600" dirty="0" err="1" smtClean="0"/>
              <a:t>salinitě</a:t>
            </a:r>
            <a:r>
              <a:rPr lang="cs-CZ" sz="1600" dirty="0" smtClean="0"/>
              <a:t> = </a:t>
            </a:r>
            <a:r>
              <a:rPr lang="en-GB" sz="1600" dirty="0" err="1" smtClean="0"/>
              <a:t>vytváří</a:t>
            </a:r>
            <a:r>
              <a:rPr lang="en-GB" sz="1600" dirty="0" smtClean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v </a:t>
            </a:r>
            <a:r>
              <a:rPr lang="en-GB" sz="1600" dirty="0" err="1"/>
              <a:t>hustotě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hustota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smtClean="0"/>
              <a:t>mas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způsobuje</a:t>
            </a:r>
            <a:r>
              <a:rPr lang="en-GB" sz="1600" dirty="0" smtClean="0"/>
              <a:t> </a:t>
            </a:r>
            <a:r>
              <a:rPr lang="en-GB" sz="1600" dirty="0" err="1" smtClean="0"/>
              <a:t>termohalinní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míchají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 smtClean="0"/>
              <a:t>masy</a:t>
            </a:r>
            <a:r>
              <a:rPr lang="cs-CZ" sz="1600" dirty="0" smtClean="0"/>
              <a:t> </a:t>
            </a:r>
            <a:r>
              <a:rPr lang="en-GB" sz="1600" dirty="0" err="1" smtClean="0"/>
              <a:t>vertikálně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2" y="3968548"/>
            <a:ext cx="3540568" cy="26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12356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b="1" dirty="0" err="1"/>
              <a:t>Tidální</a:t>
            </a:r>
            <a:r>
              <a:rPr lang="cs-CZ" altLang="en-US" b="1" dirty="0"/>
              <a:t> cyklus </a:t>
            </a:r>
            <a:r>
              <a:rPr lang="cs-CZ" altLang="en-US" b="1" dirty="0" smtClean="0"/>
              <a:t>- </a:t>
            </a:r>
            <a:r>
              <a:rPr lang="cs-CZ" altLang="en-US" b="1" dirty="0"/>
              <a:t>slapové jevy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89216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" y="332656"/>
            <a:ext cx="6492565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 err="1"/>
              <a:t>P</a:t>
            </a:r>
            <a:r>
              <a:rPr lang="en-GB" sz="1600" dirty="0" err="1" smtClean="0"/>
              <a:t>rocesy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oceánech</a:t>
            </a:r>
            <a:r>
              <a:rPr lang="en-GB" sz="1600" dirty="0"/>
              <a:t> a </a:t>
            </a:r>
            <a:r>
              <a:rPr lang="en-GB" sz="1600" dirty="0" err="1"/>
              <a:t>interakce</a:t>
            </a:r>
            <a:r>
              <a:rPr lang="en-GB" sz="1600" dirty="0"/>
              <a:t> s </a:t>
            </a:r>
            <a:r>
              <a:rPr lang="en-GB" sz="1600" dirty="0" err="1"/>
              <a:t>atmosférou</a:t>
            </a:r>
            <a:r>
              <a:rPr lang="en-GB" sz="1600" dirty="0"/>
              <a:t> </a:t>
            </a:r>
            <a:r>
              <a:rPr lang="en-GB" sz="1600" dirty="0" err="1"/>
              <a:t>podmiňují</a:t>
            </a:r>
            <a:r>
              <a:rPr lang="en-GB" sz="1600" dirty="0"/>
              <a:t> </a:t>
            </a:r>
            <a:r>
              <a:rPr lang="en-GB" sz="1600" b="1" dirty="0" err="1"/>
              <a:t>rozvrstvení</a:t>
            </a:r>
            <a:r>
              <a:rPr lang="en-GB" sz="1600" b="1" dirty="0"/>
              <a:t> </a:t>
            </a:r>
            <a:r>
              <a:rPr lang="en-GB" sz="1600" b="1" dirty="0" err="1"/>
              <a:t>oceánu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pPr>
              <a:buAutoNum type="alphaLcParenR"/>
            </a:pPr>
            <a:r>
              <a:rPr lang="en-GB" sz="1600" b="1" dirty="0" err="1" smtClean="0"/>
              <a:t>směšovací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cs-CZ" sz="1600" dirty="0" smtClean="0"/>
              <a:t> </a:t>
            </a:r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desítek</a:t>
            </a:r>
            <a:r>
              <a:rPr lang="en-GB" sz="1600" dirty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od </a:t>
            </a:r>
            <a:r>
              <a:rPr lang="en-GB" sz="1600" dirty="0" smtClean="0"/>
              <a:t>60º</a:t>
            </a:r>
            <a:r>
              <a:rPr lang="cs-CZ" sz="1600" dirty="0" smtClean="0"/>
              <a:t> </a:t>
            </a:r>
            <a:r>
              <a:rPr lang="pl-PL" sz="1600" dirty="0" smtClean="0"/>
              <a:t>z.š</a:t>
            </a:r>
            <a:r>
              <a:rPr lang="pl-PL" sz="1600" dirty="0"/>
              <a:t>. k </a:t>
            </a:r>
            <a:r>
              <a:rPr lang="pl-PL" sz="1600" dirty="0" smtClean="0"/>
              <a:t>pólům</a:t>
            </a:r>
          </a:p>
          <a:p>
            <a:r>
              <a:rPr lang="pl-PL" sz="1600" dirty="0" smtClean="0"/>
              <a:t> </a:t>
            </a:r>
            <a:r>
              <a:rPr lang="pl-PL" sz="1600" dirty="0"/>
              <a:t>400 m na </a:t>
            </a:r>
            <a:r>
              <a:rPr lang="pl-PL" sz="1600" dirty="0" smtClean="0"/>
              <a:t>40´z.š</a:t>
            </a:r>
            <a:r>
              <a:rPr lang="pl-PL" sz="1600" dirty="0"/>
              <a:t>. </a:t>
            </a:r>
            <a:endParaRPr lang="pl-PL" sz="1600" dirty="0" smtClean="0"/>
          </a:p>
          <a:p>
            <a:r>
              <a:rPr lang="pl-PL" sz="1600" dirty="0" smtClean="0"/>
              <a:t>až </a:t>
            </a:r>
            <a:r>
              <a:rPr lang="pl-PL" sz="1600" dirty="0"/>
              <a:t>100–200 m na </a:t>
            </a:r>
            <a:r>
              <a:rPr lang="pl-PL" sz="1600" dirty="0" smtClean="0"/>
              <a:t>rovníku</a:t>
            </a:r>
          </a:p>
          <a:p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směšovací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vrstvě</a:t>
            </a:r>
            <a:r>
              <a:rPr lang="en-GB" sz="1600" dirty="0"/>
              <a:t> je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podmíněn</a:t>
            </a:r>
            <a:r>
              <a:rPr lang="en-GB" sz="1600" dirty="0"/>
              <a:t> </a:t>
            </a:r>
            <a:r>
              <a:rPr lang="en-GB" sz="1600" dirty="0" err="1"/>
              <a:t>působením</a:t>
            </a:r>
            <a:r>
              <a:rPr lang="en-GB" sz="1600" dirty="0"/>
              <a:t> </a:t>
            </a:r>
            <a:r>
              <a:rPr lang="en-GB" sz="1600" dirty="0" err="1"/>
              <a:t>větru</a:t>
            </a:r>
            <a:r>
              <a:rPr lang="en-GB" sz="1600" dirty="0"/>
              <a:t> – </a:t>
            </a:r>
            <a:r>
              <a:rPr lang="en-GB" sz="1600" dirty="0" err="1"/>
              <a:t>mořské</a:t>
            </a:r>
            <a:r>
              <a:rPr lang="cs-CZ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víry</a:t>
            </a:r>
            <a:endParaRPr lang="en-GB" sz="1600" dirty="0"/>
          </a:p>
          <a:p>
            <a:pPr marL="514350" indent="-514350">
              <a:buAutoNum type="alphaLcParenR"/>
            </a:pPr>
            <a:endParaRPr lang="pl-PL" sz="1600" dirty="0"/>
          </a:p>
          <a:p>
            <a:pPr marL="0" indent="0">
              <a:buNone/>
            </a:pPr>
            <a:r>
              <a:rPr lang="en-GB" sz="1600" dirty="0"/>
              <a:t>b) </a:t>
            </a:r>
            <a:r>
              <a:rPr lang="en-GB" sz="1600" b="1" dirty="0" err="1"/>
              <a:t>termoklinní</a:t>
            </a:r>
            <a:r>
              <a:rPr lang="en-GB" sz="1600" b="1" dirty="0"/>
              <a:t> </a:t>
            </a:r>
            <a:r>
              <a:rPr lang="en-GB" sz="1600" b="1" dirty="0" err="1" smtClean="0"/>
              <a:t>vrstva</a:t>
            </a:r>
            <a:endParaRPr lang="cs-CZ" sz="1600" dirty="0"/>
          </a:p>
          <a:p>
            <a:r>
              <a:rPr lang="en-GB" sz="1600" dirty="0" err="1" smtClean="0"/>
              <a:t>klesá</a:t>
            </a:r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s </a:t>
            </a:r>
            <a:r>
              <a:rPr lang="en-GB" sz="1600" dirty="0" err="1" smtClean="0"/>
              <a:t>hloubkou</a:t>
            </a:r>
            <a:endParaRPr lang="cs-CZ" sz="1600" dirty="0" smtClean="0"/>
          </a:p>
          <a:p>
            <a:r>
              <a:rPr lang="en-GB" sz="1600" dirty="0" err="1" smtClean="0"/>
              <a:t>zvrstvená</a:t>
            </a:r>
            <a:r>
              <a:rPr lang="en-GB" sz="1600" dirty="0"/>
              <a:t>,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bariéra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teplejší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a </a:t>
            </a:r>
            <a:r>
              <a:rPr lang="en-GB" sz="1600" dirty="0" err="1"/>
              <a:t>chladnější</a:t>
            </a:r>
            <a:r>
              <a:rPr lang="en-GB" sz="1600" dirty="0"/>
              <a:t> </a:t>
            </a:r>
            <a:r>
              <a:rPr lang="en-GB" sz="1600" dirty="0" err="1"/>
              <a:t>hlubší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c) </a:t>
            </a:r>
            <a:r>
              <a:rPr lang="en-GB" sz="1600" b="1" dirty="0" err="1"/>
              <a:t>hluboká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en-GB" sz="1600" dirty="0" err="1" smtClean="0"/>
              <a:t>studená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hustá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en-GB" sz="1600" dirty="0" err="1" smtClean="0"/>
              <a:t>pohyb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souvisí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kolísáním</a:t>
            </a:r>
            <a:r>
              <a:rPr lang="en-GB" sz="1600" dirty="0"/>
              <a:t> </a:t>
            </a:r>
            <a:r>
              <a:rPr lang="en-GB" sz="1600" dirty="0" err="1"/>
              <a:t>hustoty</a:t>
            </a:r>
            <a:r>
              <a:rPr lang="en-GB" sz="1600" dirty="0"/>
              <a:t> v </a:t>
            </a:r>
            <a:r>
              <a:rPr lang="en-GB" sz="1600" dirty="0" err="1"/>
              <a:t>důsledku</a:t>
            </a:r>
            <a:r>
              <a:rPr lang="en-GB" sz="1600" dirty="0"/>
              <a:t>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salinitě</a:t>
            </a:r>
            <a:r>
              <a:rPr lang="en-GB" sz="1600" dirty="0"/>
              <a:t> a </a:t>
            </a:r>
            <a:r>
              <a:rPr lang="en-GB" sz="1600" dirty="0" err="1" smtClean="0"/>
              <a:t>teplotě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8376"/>
            <a:ext cx="190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860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31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Minerály</a:t>
            </a:r>
            <a:r>
              <a:rPr lang="en-GB" sz="2400" dirty="0"/>
              <a:t> v </a:t>
            </a:r>
            <a:r>
              <a:rPr lang="en-GB" sz="2400" dirty="0" err="1"/>
              <a:t>oceánech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3600400"/>
          </a:xfrm>
        </p:spPr>
        <p:txBody>
          <a:bodyPr>
            <a:normAutofit/>
          </a:bodyPr>
          <a:lstStyle/>
          <a:p>
            <a:r>
              <a:rPr lang="cs-CZ" sz="1600" dirty="0" err="1"/>
              <a:t>o</a:t>
            </a:r>
            <a:r>
              <a:rPr lang="en-GB" sz="1600" dirty="0" err="1" smtClean="0"/>
              <a:t>ceány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každý</a:t>
            </a:r>
            <a:r>
              <a:rPr lang="en-GB" sz="1600" dirty="0"/>
              <a:t> v </a:t>
            </a:r>
            <a:r>
              <a:rPr lang="en-GB" sz="1600" dirty="0" err="1"/>
              <a:t>přírodě</a:t>
            </a:r>
            <a:r>
              <a:rPr lang="en-GB" sz="1600" dirty="0"/>
              <a:t> se </a:t>
            </a:r>
            <a:r>
              <a:rPr lang="en-GB" sz="1600" dirty="0" err="1"/>
              <a:t>vyskytující</a:t>
            </a:r>
            <a:r>
              <a:rPr lang="en-GB" sz="1600" dirty="0"/>
              <a:t> </a:t>
            </a:r>
            <a:r>
              <a:rPr lang="en-GB" sz="1600" dirty="0" err="1" smtClean="0"/>
              <a:t>prvek</a:t>
            </a:r>
            <a:endParaRPr lang="cs-CZ" sz="1600" dirty="0" smtClean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/>
              <a:t>je v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 smtClean="0"/>
              <a:t>koncentracích</a:t>
            </a:r>
            <a:endParaRPr lang="en-GB" sz="1600" dirty="0"/>
          </a:p>
          <a:p>
            <a:r>
              <a:rPr lang="en-GB" sz="1600" dirty="0"/>
              <a:t>N, P, Fe – </a:t>
            </a:r>
            <a:r>
              <a:rPr lang="en-GB" sz="1600" dirty="0" err="1"/>
              <a:t>základní</a:t>
            </a:r>
            <a:r>
              <a:rPr lang="en-GB" sz="1600" dirty="0"/>
              <a:t> pro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stopová</a:t>
            </a:r>
            <a:r>
              <a:rPr lang="cs-CZ" sz="1600" dirty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1ppm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alinita</a:t>
            </a:r>
            <a:r>
              <a:rPr lang="en-GB" sz="1600" dirty="0" smtClean="0"/>
              <a:t> </a:t>
            </a:r>
            <a:r>
              <a:rPr lang="en-GB" sz="1600" dirty="0"/>
              <a:t>– 3,3-3,7 </a:t>
            </a:r>
            <a:r>
              <a:rPr lang="en-GB" sz="1600" dirty="0" err="1" smtClean="0"/>
              <a:t>promile</a:t>
            </a:r>
            <a:endParaRPr lang="en-GB" sz="1600" dirty="0"/>
          </a:p>
          <a:p>
            <a:r>
              <a:rPr lang="en-GB" sz="1600" dirty="0"/>
              <a:t>pH 8,3 – </a:t>
            </a:r>
            <a:r>
              <a:rPr lang="en-GB" sz="1600" dirty="0" smtClean="0"/>
              <a:t>8,5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hloubce</a:t>
            </a:r>
            <a:r>
              <a:rPr lang="en-GB" sz="1600" dirty="0"/>
              <a:t> 100m a 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smtClean="0"/>
              <a:t>5-0</a:t>
            </a:r>
            <a:r>
              <a:rPr lang="cs-CZ" sz="1600" dirty="0" smtClean="0"/>
              <a:t>°</a:t>
            </a:r>
            <a:r>
              <a:rPr lang="en-GB" sz="1600" dirty="0" smtClean="0"/>
              <a:t>C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ezónní</a:t>
            </a:r>
            <a:r>
              <a:rPr lang="en-GB" sz="1600" dirty="0" smtClean="0"/>
              <a:t> </a:t>
            </a:r>
            <a:r>
              <a:rPr lang="en-GB" sz="1600" dirty="0" err="1"/>
              <a:t>fluktuace</a:t>
            </a:r>
            <a:r>
              <a:rPr lang="en-GB" sz="1600" dirty="0"/>
              <a:t> </a:t>
            </a:r>
            <a:r>
              <a:rPr lang="en-GB" sz="1600" dirty="0" err="1"/>
              <a:t>kdekoliv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smtClean="0"/>
              <a:t>20</a:t>
            </a:r>
            <a:r>
              <a:rPr lang="cs-CZ" sz="1600" dirty="0"/>
              <a:t>°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variace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oceánech</a:t>
            </a:r>
            <a:r>
              <a:rPr lang="en-GB" sz="1600" dirty="0"/>
              <a:t> je do </a:t>
            </a:r>
            <a:r>
              <a:rPr lang="en-GB" sz="1600" dirty="0" smtClean="0"/>
              <a:t>35</a:t>
            </a:r>
            <a:r>
              <a:rPr lang="cs-CZ" sz="1600" dirty="0"/>
              <a:t>°</a:t>
            </a:r>
            <a:r>
              <a:rPr lang="en-GB" sz="1600" dirty="0"/>
              <a:t>C</a:t>
            </a:r>
          </a:p>
          <a:p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140968"/>
            <a:ext cx="4582729" cy="36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82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Rudý příliv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5928800" cy="573325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vyšší koncentrace fytoplanktonu způsobuje rudou barvu moře</a:t>
            </a:r>
          </a:p>
          <a:p>
            <a:r>
              <a:rPr lang="cs-CZ" sz="1600" dirty="0" smtClean="0"/>
              <a:t>řasy  (</a:t>
            </a:r>
            <a:r>
              <a:rPr lang="en-GB" sz="1600" dirty="0" err="1" smtClean="0"/>
              <a:t>obrněnk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i="1" dirty="0" err="1" smtClean="0"/>
              <a:t>Lingulodinium</a:t>
            </a:r>
            <a:r>
              <a:rPr lang="en-GB" sz="1600" i="1" dirty="0" smtClean="0"/>
              <a:t> </a:t>
            </a:r>
            <a:r>
              <a:rPr lang="en-GB" sz="1600" i="1" dirty="0" err="1"/>
              <a:t>polyedrum</a:t>
            </a:r>
            <a:r>
              <a:rPr lang="en-GB" sz="1600" i="1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</a:t>
            </a:r>
            <a:r>
              <a:rPr lang="en-GB" sz="1600" dirty="0"/>
              <a:t> </a:t>
            </a:r>
            <a:r>
              <a:rPr lang="en-GB" sz="1600" dirty="0" err="1"/>
              <a:t>noci</a:t>
            </a:r>
            <a:r>
              <a:rPr lang="en-GB" sz="1600" dirty="0"/>
              <a:t>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svítit</a:t>
            </a:r>
            <a:r>
              <a:rPr lang="en-GB" sz="1600" dirty="0"/>
              <a:t> </a:t>
            </a:r>
            <a:r>
              <a:rPr lang="en-GB" sz="1600" dirty="0" err="1" smtClean="0"/>
              <a:t>namodralou</a:t>
            </a:r>
            <a:r>
              <a:rPr lang="en-GB" sz="1600" dirty="0" smtClean="0"/>
              <a:t> </a:t>
            </a:r>
            <a:r>
              <a:rPr lang="en-GB" sz="1600" dirty="0" err="1" smtClean="0"/>
              <a:t>září</a:t>
            </a:r>
            <a:endParaRPr lang="cs-CZ" sz="1600" dirty="0" smtClean="0"/>
          </a:p>
          <a:p>
            <a:r>
              <a:rPr lang="en-GB" sz="1600" dirty="0" err="1" smtClean="0"/>
              <a:t>bioluminiscence</a:t>
            </a:r>
            <a:r>
              <a:rPr lang="cs-CZ" sz="1600" dirty="0" smtClean="0"/>
              <a:t> - </a:t>
            </a:r>
            <a:r>
              <a:rPr lang="en-GB" sz="1600" dirty="0" err="1" smtClean="0"/>
              <a:t>oxidace</a:t>
            </a:r>
            <a:r>
              <a:rPr lang="en-GB" sz="1600" dirty="0"/>
              <a:t> </a:t>
            </a:r>
            <a:r>
              <a:rPr lang="en-GB" sz="1600" dirty="0" err="1"/>
              <a:t>luciferinu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přítomnosti</a:t>
            </a:r>
            <a:r>
              <a:rPr lang="en-GB" sz="1600" dirty="0"/>
              <a:t> </a:t>
            </a:r>
            <a:r>
              <a:rPr lang="en-GB" sz="1600" dirty="0" err="1" smtClean="0"/>
              <a:t>luciferázy</a:t>
            </a:r>
            <a:endParaRPr lang="cs-CZ" sz="1600" dirty="0" smtClean="0"/>
          </a:p>
          <a:p>
            <a:r>
              <a:rPr lang="en-GB" sz="1600" dirty="0" err="1" smtClean="0"/>
              <a:t>vyzařuje</a:t>
            </a:r>
            <a:r>
              <a:rPr lang="cs-CZ" sz="1600" dirty="0" smtClean="0"/>
              <a:t> se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smtClean="0"/>
              <a:t>96</a:t>
            </a:r>
            <a:r>
              <a:rPr lang="cs-CZ" sz="1600" dirty="0"/>
              <a:t>%</a:t>
            </a:r>
            <a:r>
              <a:rPr lang="en-GB" sz="1600" dirty="0"/>
              <a:t> </a:t>
            </a:r>
            <a:r>
              <a:rPr lang="en-GB" sz="1600" dirty="0" err="1"/>
              <a:t>světla</a:t>
            </a:r>
            <a:r>
              <a:rPr lang="en-GB" sz="1600" dirty="0"/>
              <a:t> a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smtClean="0"/>
              <a:t>4</a:t>
            </a:r>
            <a:r>
              <a:rPr lang="cs-CZ" sz="1600" dirty="0"/>
              <a:t> % </a:t>
            </a:r>
            <a:r>
              <a:rPr lang="en-GB" sz="1600" dirty="0"/>
              <a:t> </a:t>
            </a:r>
            <a:r>
              <a:rPr lang="en-GB" sz="1600" dirty="0" err="1" smtClean="0"/>
              <a:t>tepla</a:t>
            </a:r>
            <a:r>
              <a:rPr lang="cs-CZ" sz="1600" dirty="0" smtClean="0"/>
              <a:t> (u</a:t>
            </a:r>
            <a:r>
              <a:rPr lang="en-GB" sz="1600" dirty="0"/>
              <a:t> </a:t>
            </a:r>
            <a:r>
              <a:rPr lang="en-GB" sz="1600" dirty="0" err="1"/>
              <a:t>moderních</a:t>
            </a:r>
            <a:r>
              <a:rPr lang="en-GB" sz="1600" dirty="0"/>
              <a:t> </a:t>
            </a:r>
            <a:r>
              <a:rPr lang="en-GB" sz="1600" dirty="0" err="1"/>
              <a:t>výbojek</a:t>
            </a:r>
            <a:r>
              <a:rPr lang="en-GB" sz="1600" dirty="0"/>
              <a:t> je </a:t>
            </a:r>
            <a:r>
              <a:rPr lang="en-GB" sz="1600" dirty="0" err="1"/>
              <a:t>efektivita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cs-CZ" sz="1600" dirty="0" smtClean="0"/>
              <a:t>%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16" y="2742250"/>
            <a:ext cx="2664296" cy="39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93" y="692696"/>
            <a:ext cx="1690719" cy="17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2778"/>
            <a:ext cx="4320480" cy="37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05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Harmful algal blooms (HABs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toxinů</a:t>
            </a:r>
            <a:r>
              <a:rPr lang="cs-CZ" sz="1600" dirty="0" smtClean="0"/>
              <a:t>, </a:t>
            </a:r>
            <a:r>
              <a:rPr lang="en-GB" sz="1600" dirty="0" err="1" smtClean="0"/>
              <a:t>dříve</a:t>
            </a:r>
            <a:r>
              <a:rPr lang="en-GB" sz="1600" dirty="0" smtClean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biologové</a:t>
            </a:r>
            <a:r>
              <a:rPr lang="en-GB" sz="1600" dirty="0"/>
              <a:t> </a:t>
            </a:r>
            <a:r>
              <a:rPr lang="en-GB" sz="1600" dirty="0" err="1"/>
              <a:t>mysleli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působení</a:t>
            </a:r>
            <a:r>
              <a:rPr lang="en-GB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krátkodobé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objev</a:t>
            </a:r>
            <a:r>
              <a:rPr lang="en-GB" sz="1600" dirty="0"/>
              <a:t> </a:t>
            </a:r>
            <a:r>
              <a:rPr lang="en-GB" sz="1600" dirty="0" err="1"/>
              <a:t>tzv</a:t>
            </a:r>
            <a:r>
              <a:rPr lang="en-GB" sz="1600" dirty="0"/>
              <a:t>. </a:t>
            </a:r>
            <a:r>
              <a:rPr lang="en-GB" sz="1600" dirty="0" err="1" smtClean="0"/>
              <a:t>brev</a:t>
            </a:r>
            <a:r>
              <a:rPr lang="cs-CZ" sz="1600" dirty="0" smtClean="0"/>
              <a:t>i</a:t>
            </a:r>
            <a:r>
              <a:rPr lang="en-GB" sz="1600" dirty="0" err="1" smtClean="0"/>
              <a:t>toxinů</a:t>
            </a:r>
            <a:r>
              <a:rPr lang="en-GB" sz="1600" dirty="0" smtClean="0"/>
              <a:t> </a:t>
            </a:r>
            <a:r>
              <a:rPr lang="en-GB" sz="1600" dirty="0"/>
              <a:t>(2008)- </a:t>
            </a:r>
            <a:r>
              <a:rPr lang="en-GB" sz="1600" dirty="0" err="1"/>
              <a:t>nervové</a:t>
            </a:r>
            <a:r>
              <a:rPr lang="en-GB" sz="1600" dirty="0"/>
              <a:t> </a:t>
            </a:r>
            <a:r>
              <a:rPr lang="en-GB" sz="1600" dirty="0" err="1"/>
              <a:t>jedy</a:t>
            </a:r>
            <a:r>
              <a:rPr lang="en-GB" sz="1600" dirty="0"/>
              <a:t> </a:t>
            </a:r>
            <a:r>
              <a:rPr lang="en-GB" sz="1600" dirty="0" err="1"/>
              <a:t>pocházející</a:t>
            </a:r>
            <a:r>
              <a:rPr lang="en-GB" sz="1600" dirty="0"/>
              <a:t> z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Karenia</a:t>
            </a:r>
            <a:r>
              <a:rPr lang="en-GB" sz="1600" i="1" dirty="0"/>
              <a:t> brevis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vdechnutí</a:t>
            </a:r>
            <a:r>
              <a:rPr lang="en-GB" sz="1600" dirty="0"/>
              <a:t> do </a:t>
            </a:r>
            <a:r>
              <a:rPr lang="en-GB" sz="1600" dirty="0" err="1"/>
              <a:t>plic</a:t>
            </a:r>
            <a:r>
              <a:rPr lang="en-GB" sz="1600" dirty="0"/>
              <a:t> </a:t>
            </a:r>
            <a:r>
              <a:rPr lang="en-GB" sz="1600" dirty="0" err="1" smtClean="0"/>
              <a:t>metabolizují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vlny</a:t>
            </a:r>
            <a:r>
              <a:rPr lang="en-GB" sz="1600" dirty="0"/>
              <a:t> </a:t>
            </a:r>
            <a:r>
              <a:rPr lang="en-GB" sz="1600" dirty="0" err="1"/>
              <a:t>narážející</a:t>
            </a:r>
            <a:r>
              <a:rPr lang="en-GB" sz="1600" dirty="0"/>
              <a:t> do </a:t>
            </a:r>
            <a:r>
              <a:rPr lang="en-GB" sz="1600" dirty="0" err="1"/>
              <a:t>pobřeží</a:t>
            </a:r>
            <a:r>
              <a:rPr lang="en-GB" sz="1600" dirty="0"/>
              <a:t>  - </a:t>
            </a:r>
            <a:r>
              <a:rPr lang="en-GB" sz="1600" dirty="0" err="1" smtClean="0"/>
              <a:t>neurotoxiny</a:t>
            </a:r>
            <a:r>
              <a:rPr lang="en-GB" sz="1600" dirty="0" smtClean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do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 smtClean="0"/>
              <a:t>aerosolu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k </a:t>
            </a:r>
            <a:r>
              <a:rPr lang="en-GB" sz="1600" dirty="0" err="1"/>
              <a:t>lidem</a:t>
            </a:r>
            <a:r>
              <a:rPr lang="en-GB" sz="1600" dirty="0"/>
              <a:t> u </a:t>
            </a:r>
            <a:r>
              <a:rPr lang="en-GB" sz="1600" dirty="0" err="1"/>
              <a:t>břehu</a:t>
            </a:r>
            <a:r>
              <a:rPr lang="en-GB" sz="1600" dirty="0"/>
              <a:t> </a:t>
            </a:r>
            <a:r>
              <a:rPr lang="en-GB" sz="1600" dirty="0" err="1"/>
              <a:t>dostávají</a:t>
            </a:r>
            <a:r>
              <a:rPr lang="en-GB" sz="1600" dirty="0"/>
              <a:t> </a:t>
            </a:r>
            <a:r>
              <a:rPr lang="en-GB" sz="1600" dirty="0" err="1"/>
              <a:t>jedovaté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vyvolávat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rakovinové</a:t>
            </a:r>
            <a:r>
              <a:rPr lang="en-GB" sz="1600" dirty="0"/>
              <a:t> </a:t>
            </a:r>
            <a:r>
              <a:rPr lang="en-GB" sz="1600" dirty="0" err="1"/>
              <a:t>bujení</a:t>
            </a: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zvýšená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jedů</a:t>
            </a:r>
            <a:r>
              <a:rPr lang="en-GB" sz="1600" dirty="0"/>
              <a:t> v </a:t>
            </a:r>
            <a:r>
              <a:rPr lang="en-GB" sz="1600" dirty="0" err="1"/>
              <a:t>organismech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Nov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Angli</a:t>
            </a:r>
            <a:r>
              <a:rPr lang="cs-CZ" sz="1600" dirty="0" smtClean="0"/>
              <a:t>e</a:t>
            </a:r>
            <a:r>
              <a:rPr lang="en-GB" sz="1600" dirty="0" smtClean="0"/>
              <a:t> 2005 –</a:t>
            </a:r>
            <a:r>
              <a:rPr lang="cs-CZ" sz="1600" dirty="0" smtClean="0"/>
              <a:t> </a:t>
            </a:r>
            <a:r>
              <a:rPr lang="en-GB" sz="1600" dirty="0" err="1" smtClean="0"/>
              <a:t>dramatické</a:t>
            </a:r>
            <a:r>
              <a:rPr lang="cs-CZ" sz="1600" dirty="0" smtClean="0"/>
              <a:t> </a:t>
            </a:r>
            <a:r>
              <a:rPr lang="en-GB" sz="1600" dirty="0" err="1" smtClean="0"/>
              <a:t>důsledky</a:t>
            </a:r>
            <a:r>
              <a:rPr lang="en-GB" sz="1600" dirty="0" smtClean="0"/>
              <a:t> </a:t>
            </a:r>
            <a:r>
              <a:rPr lang="en-GB" sz="1600" dirty="0" err="1"/>
              <a:t>zejména</a:t>
            </a:r>
            <a:r>
              <a:rPr lang="en-GB" sz="1600" dirty="0"/>
              <a:t> pro </a:t>
            </a:r>
            <a:r>
              <a:rPr lang="en-GB" sz="1600" dirty="0" err="1"/>
              <a:t>rybářský</a:t>
            </a:r>
            <a:r>
              <a:rPr lang="en-GB" sz="1600" dirty="0"/>
              <a:t> </a:t>
            </a:r>
            <a:r>
              <a:rPr lang="en-GB" sz="1600" dirty="0" err="1"/>
              <a:t>průmysl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plavců</a:t>
            </a:r>
            <a:r>
              <a:rPr lang="en-GB" sz="1600" dirty="0"/>
              <a:t> </a:t>
            </a:r>
            <a:r>
              <a:rPr lang="en-GB" sz="1600" dirty="0" err="1"/>
              <a:t>zasažených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 </a:t>
            </a:r>
            <a:r>
              <a:rPr lang="en-GB" sz="1600" dirty="0" err="1" smtClean="0"/>
              <a:t>hospitalizována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2941"/>
            <a:ext cx="5178864" cy="3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9694"/>
            <a:ext cx="1467404" cy="15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3" y="5124345"/>
            <a:ext cx="1422277" cy="14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419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2975106" cy="42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482699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55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2073"/>
            <a:ext cx="3672408" cy="706090"/>
          </a:xfrm>
        </p:spPr>
        <p:txBody>
          <a:bodyPr>
            <a:normAutofit/>
          </a:bodyPr>
          <a:lstStyle/>
          <a:p>
            <a:r>
              <a:rPr lang="en-GB" sz="1800" i="1" dirty="0" err="1"/>
              <a:t>Alexandrium</a:t>
            </a:r>
            <a:r>
              <a:rPr lang="en-GB" sz="1800" i="1" dirty="0"/>
              <a:t> </a:t>
            </a:r>
            <a:r>
              <a:rPr lang="en-GB" sz="1800" i="1" dirty="0" err="1"/>
              <a:t>tamarense</a:t>
            </a:r>
            <a:endParaRPr lang="en-GB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9" y="908720"/>
            <a:ext cx="2129738" cy="32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836712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produkuje</a:t>
            </a:r>
            <a:r>
              <a:rPr lang="en-GB" sz="1600" dirty="0"/>
              <a:t> </a:t>
            </a:r>
            <a:r>
              <a:rPr lang="en-GB" sz="1600" dirty="0" err="1"/>
              <a:t>hned</a:t>
            </a:r>
            <a:r>
              <a:rPr lang="en-GB" sz="1600" dirty="0"/>
              <a:t> </a:t>
            </a:r>
            <a:r>
              <a:rPr lang="cs-CZ" sz="1600" dirty="0" smtClean="0"/>
              <a:t>2</a:t>
            </a:r>
            <a:r>
              <a:rPr lang="en-GB" sz="1600" dirty="0" smtClean="0"/>
              <a:t> </a:t>
            </a:r>
            <a:r>
              <a:rPr lang="en-GB" sz="1600" dirty="0" err="1"/>
              <a:t>smrtící</a:t>
            </a:r>
            <a:r>
              <a:rPr lang="en-GB" sz="1600" dirty="0"/>
              <a:t> </a:t>
            </a:r>
            <a:r>
              <a:rPr lang="en-GB" sz="1600" dirty="0" err="1" smtClean="0"/>
              <a:t>toxiny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</a:t>
            </a:r>
            <a:r>
              <a:rPr lang="cs-CZ" sz="1600" dirty="0" smtClean="0"/>
              <a:t>ysty 10x toxičtější než veget. stadia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saxitoxin</a:t>
            </a:r>
            <a:r>
              <a:rPr lang="en-GB" sz="1600" dirty="0"/>
              <a:t>, </a:t>
            </a:r>
            <a:r>
              <a:rPr lang="en-GB" sz="1600" dirty="0" err="1" smtClean="0"/>
              <a:t>blokuje</a:t>
            </a:r>
            <a:r>
              <a:rPr lang="en-GB" sz="1600" dirty="0" smtClean="0"/>
              <a:t> </a:t>
            </a:r>
            <a:r>
              <a:rPr lang="en-GB" sz="1600" dirty="0" err="1"/>
              <a:t>sodíkové</a:t>
            </a:r>
            <a:r>
              <a:rPr lang="en-GB" sz="1600" dirty="0"/>
              <a:t> </a:t>
            </a:r>
            <a:r>
              <a:rPr lang="en-GB" sz="1600" dirty="0" err="1" smtClean="0"/>
              <a:t>kanály</a:t>
            </a:r>
            <a:r>
              <a:rPr lang="cs-CZ" sz="1600" dirty="0" smtClean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otrávit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mnohobuněčné</a:t>
            </a:r>
            <a:r>
              <a:rPr lang="en-GB" sz="1600" dirty="0"/>
              <a:t> </a:t>
            </a:r>
            <a:r>
              <a:rPr lang="en-GB" sz="1600" dirty="0" err="1"/>
              <a:t>živočichy</a:t>
            </a:r>
            <a:r>
              <a:rPr lang="en-GB" sz="1600" dirty="0"/>
              <a:t> s </a:t>
            </a:r>
            <a:r>
              <a:rPr lang="en-GB" sz="1600" dirty="0" err="1"/>
              <a:t>centrální</a:t>
            </a:r>
            <a:r>
              <a:rPr lang="en-GB" sz="1600" dirty="0"/>
              <a:t> </a:t>
            </a:r>
            <a:r>
              <a:rPr lang="en-GB" sz="1600" dirty="0" err="1"/>
              <a:t>nervovou</a:t>
            </a:r>
            <a:r>
              <a:rPr lang="en-GB" sz="1600" dirty="0"/>
              <a:t> </a:t>
            </a:r>
            <a:r>
              <a:rPr lang="en-GB" sz="1600" dirty="0" err="1" smtClean="0"/>
              <a:t>soustavou</a:t>
            </a:r>
            <a:r>
              <a:rPr lang="cs-CZ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zvracení, nízká tlak, znecitlivění, sval. paralýza, selhání dýchání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toxin s </a:t>
            </a:r>
            <a:r>
              <a:rPr lang="en-GB" sz="1600" dirty="0" err="1"/>
              <a:t>reaktivním</a:t>
            </a:r>
            <a:r>
              <a:rPr lang="en-GB" sz="1600" dirty="0"/>
              <a:t> </a:t>
            </a:r>
            <a:r>
              <a:rPr lang="en-GB" sz="1600" dirty="0" err="1"/>
              <a:t>kyslíkem</a:t>
            </a:r>
            <a:r>
              <a:rPr lang="cs-CZ" sz="1600" dirty="0"/>
              <a:t> </a:t>
            </a:r>
            <a:r>
              <a:rPr lang="cs-CZ" sz="1600" dirty="0" err="1"/>
              <a:t>pr</a:t>
            </a:r>
            <a:r>
              <a:rPr lang="en-GB" sz="1600" dirty="0" err="1" smtClean="0"/>
              <a:t>oti</a:t>
            </a:r>
            <a:r>
              <a:rPr lang="en-GB" sz="1600" dirty="0" smtClean="0"/>
              <a:t> </a:t>
            </a:r>
            <a:r>
              <a:rPr lang="en-GB" sz="1600" dirty="0" err="1"/>
              <a:t>jednobuněčným</a:t>
            </a:r>
            <a:r>
              <a:rPr lang="en-GB" sz="1600" dirty="0"/>
              <a:t> </a:t>
            </a:r>
            <a:r>
              <a:rPr lang="en-GB" sz="1600" dirty="0" err="1"/>
              <a:t>organismům</a:t>
            </a:r>
            <a:r>
              <a:rPr lang="en-GB" sz="1600" dirty="0"/>
              <a:t>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jiných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cs-CZ" sz="1600" dirty="0" smtClean="0"/>
              <a:t>-  </a:t>
            </a:r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/>
              <a:t>membrána</a:t>
            </a:r>
            <a:r>
              <a:rPr lang="en-GB" sz="1600" dirty="0"/>
              <a:t> </a:t>
            </a:r>
            <a:r>
              <a:rPr lang="en-GB" sz="1600" dirty="0" err="1" smtClean="0"/>
              <a:t>praskne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„</a:t>
            </a:r>
            <a:r>
              <a:rPr lang="en-GB" sz="1600" dirty="0" err="1"/>
              <a:t>dvojitá</a:t>
            </a:r>
            <a:r>
              <a:rPr lang="en-GB" sz="1600" dirty="0"/>
              <a:t> </a:t>
            </a:r>
            <a:r>
              <a:rPr lang="en-GB" sz="1600" dirty="0" err="1"/>
              <a:t>jedovatost</a:t>
            </a:r>
            <a:r>
              <a:rPr lang="en-GB" sz="1600" dirty="0"/>
              <a:t>“</a:t>
            </a:r>
            <a:r>
              <a:rPr lang="en-GB" sz="1600" i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důvodem</a:t>
            </a:r>
            <a:r>
              <a:rPr lang="en-GB" sz="1600" dirty="0"/>
              <a:t>, </a:t>
            </a:r>
            <a:r>
              <a:rPr lang="en-GB" sz="1600" dirty="0" err="1"/>
              <a:t>proč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květ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Alexandrium</a:t>
            </a:r>
            <a:r>
              <a:rPr lang="en-GB" sz="1600" i="1" dirty="0"/>
              <a:t> </a:t>
            </a:r>
            <a:r>
              <a:rPr lang="en-GB" sz="1600" i="1" dirty="0" err="1"/>
              <a:t>tamarense</a:t>
            </a:r>
            <a:r>
              <a:rPr lang="en-GB" sz="1600" i="1" dirty="0"/>
              <a:t> </a:t>
            </a:r>
            <a:r>
              <a:rPr lang="en-GB" sz="1600" dirty="0" err="1"/>
              <a:t>dokáže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velkém</a:t>
            </a:r>
            <a:r>
              <a:rPr lang="en-GB" sz="1600" dirty="0"/>
              <a:t> </a:t>
            </a:r>
            <a:r>
              <a:rPr lang="en-GB" sz="1600" dirty="0" err="1"/>
              <a:t>rozsahu</a:t>
            </a:r>
            <a:r>
              <a:rPr lang="en-GB" sz="1600" dirty="0"/>
              <a:t> </a:t>
            </a:r>
            <a:r>
              <a:rPr lang="en-GB" sz="1600" dirty="0" err="1"/>
              <a:t>narušit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 smtClean="0"/>
              <a:t>řetězec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79162"/>
            <a:ext cx="6183213" cy="20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526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35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67744" y="602680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https://www.youtube.com/watch?v=6zkg24dLudw</a:t>
            </a:r>
          </a:p>
        </p:txBody>
      </p:sp>
    </p:spTree>
    <p:extLst>
      <p:ext uri="{BB962C8B-B14F-4D97-AF65-F5344CB8AC3E}">
        <p14:creationId xmlns:p14="http://schemas.microsoft.com/office/powerpoint/2010/main" val="2614646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Vertikální</a:t>
            </a:r>
            <a:r>
              <a:rPr lang="en-GB" sz="2700" dirty="0"/>
              <a:t> a </a:t>
            </a:r>
            <a:r>
              <a:rPr lang="en-GB" sz="2700" dirty="0" err="1"/>
              <a:t>horizontální</a:t>
            </a:r>
            <a:r>
              <a:rPr lang="en-GB" sz="2700" dirty="0"/>
              <a:t> </a:t>
            </a:r>
            <a:r>
              <a:rPr lang="en-GB" sz="2700" dirty="0" err="1"/>
              <a:t>zóny</a:t>
            </a:r>
            <a:r>
              <a:rPr lang="en-GB" sz="2700" dirty="0"/>
              <a:t> </a:t>
            </a:r>
            <a:r>
              <a:rPr lang="en-GB" sz="2700" dirty="0" err="1"/>
              <a:t>mořských</a:t>
            </a:r>
            <a:r>
              <a:rPr lang="en-GB" sz="2700" dirty="0"/>
              <a:t> </a:t>
            </a:r>
            <a:r>
              <a:rPr lang="en-GB" sz="2700" dirty="0" err="1"/>
              <a:t>habitatů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55761"/>
            <a:ext cx="8229600" cy="590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b="1" dirty="0" smtClean="0"/>
              <a:t>I </a:t>
            </a:r>
            <a:r>
              <a:rPr lang="pt-BR" sz="1600" b="1" dirty="0"/>
              <a:t>přes vysokou uniformitu podmínek jsou patrné </a:t>
            </a:r>
            <a:r>
              <a:rPr lang="pt-BR" sz="1600" b="1" dirty="0" smtClean="0"/>
              <a:t>určité</a:t>
            </a:r>
            <a:r>
              <a:rPr lang="cs-CZ" sz="1600" b="1" dirty="0" smtClean="0"/>
              <a:t> horizontální</a:t>
            </a:r>
            <a:r>
              <a:rPr lang="pt-BR" sz="1600" b="1" dirty="0" smtClean="0"/>
              <a:t> </a:t>
            </a:r>
            <a:r>
              <a:rPr lang="pt-BR" sz="1600" b="1" dirty="0"/>
              <a:t>zóny: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Přílivová</a:t>
            </a:r>
            <a:r>
              <a:rPr lang="en-GB" sz="1600" b="1" dirty="0"/>
              <a:t> </a:t>
            </a:r>
            <a:r>
              <a:rPr lang="en-GB" sz="1600" b="1" dirty="0" err="1" smtClean="0"/>
              <a:t>zóna</a:t>
            </a:r>
            <a:endParaRPr lang="cs-CZ" sz="1600" b="1" dirty="0" smtClean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itorální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přílivová</a:t>
            </a:r>
            <a:r>
              <a:rPr lang="en-GB" sz="1600" dirty="0"/>
              <a:t>) </a:t>
            </a:r>
            <a:r>
              <a:rPr lang="en-GB" sz="1600" dirty="0" err="1"/>
              <a:t>zóna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pobřeží</a:t>
            </a:r>
            <a:r>
              <a:rPr lang="en-GB" sz="1600" dirty="0"/>
              <a:t> – </a:t>
            </a:r>
            <a:r>
              <a:rPr lang="en-GB" sz="1600" dirty="0" err="1"/>
              <a:t>podrobena</a:t>
            </a:r>
            <a:r>
              <a:rPr lang="en-GB" sz="1600" dirty="0"/>
              <a:t> </a:t>
            </a:r>
            <a:r>
              <a:rPr lang="en-GB" sz="1600" dirty="0" err="1"/>
              <a:t>pravidelnému</a:t>
            </a:r>
            <a:r>
              <a:rPr lang="en-GB" sz="1600" dirty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/>
              <a:t>vysychání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a </a:t>
            </a:r>
            <a:r>
              <a:rPr lang="en-GB" sz="1600" dirty="0" err="1"/>
              <a:t>odlivu</a:t>
            </a:r>
            <a:endParaRPr lang="en-GB" sz="1600" dirty="0"/>
          </a:p>
          <a:p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Neritická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 smtClean="0"/>
              <a:t>odlivu</a:t>
            </a:r>
            <a:r>
              <a:rPr lang="cs-CZ" sz="1600" dirty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/>
              <a:t>kontinentální</a:t>
            </a:r>
            <a:r>
              <a:rPr lang="en-GB" sz="1600" dirty="0"/>
              <a:t> </a:t>
            </a:r>
            <a:r>
              <a:rPr lang="en-GB" sz="1600" dirty="0" err="1"/>
              <a:t>práh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cs-CZ" sz="1600" dirty="0"/>
              <a:t> </a:t>
            </a:r>
            <a:r>
              <a:rPr lang="cs-CZ" sz="1600" dirty="0" smtClean="0"/>
              <a:t>m</a:t>
            </a:r>
            <a:r>
              <a:rPr lang="pt-BR" sz="1600" dirty="0" smtClean="0"/>
              <a:t>alá </a:t>
            </a:r>
            <a:r>
              <a:rPr lang="pt-BR" sz="1600" dirty="0"/>
              <a:t>hloubka – do 200 m</a:t>
            </a:r>
          </a:p>
          <a:p>
            <a:r>
              <a:rPr lang="cs-CZ" sz="1600" dirty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/>
              <a:t>okysličená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nízký</a:t>
            </a:r>
            <a:r>
              <a:rPr lang="en-GB" sz="1600" dirty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salinita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endParaRPr lang="en-GB" sz="1600" dirty="0"/>
          </a:p>
          <a:p>
            <a:r>
              <a:rPr lang="en-GB" sz="1600" dirty="0" err="1" smtClean="0"/>
              <a:t>místo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mořského</a:t>
            </a:r>
            <a:r>
              <a:rPr lang="en-GB" sz="1600" dirty="0"/>
              <a:t>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 smtClean="0"/>
              <a:t>Oce</a:t>
            </a:r>
            <a:r>
              <a:rPr lang="cs-CZ" sz="1600" b="1" dirty="0" smtClean="0"/>
              <a:t>á</a:t>
            </a:r>
            <a:r>
              <a:rPr lang="en-GB" sz="1600" b="1" dirty="0" err="1" smtClean="0"/>
              <a:t>nská</a:t>
            </a:r>
            <a:r>
              <a:rPr lang="en-GB" sz="1600" b="1" dirty="0" smtClean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– 65% </a:t>
            </a:r>
            <a:r>
              <a:rPr lang="en-GB" sz="1600" dirty="0" err="1"/>
              <a:t>otevřené</a:t>
            </a:r>
            <a:endParaRPr lang="en-GB" sz="1600" dirty="0"/>
          </a:p>
          <a:p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 smtClean="0"/>
              <a:t>oceánů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Bentická oblast </a:t>
            </a:r>
            <a:r>
              <a:rPr lang="cs-CZ" sz="1600" dirty="0"/>
              <a:t>– dno bez ohledu na vrstvy nad ním – začíná v přílivové zóně a jde dál 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17" y="2564904"/>
            <a:ext cx="347462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996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3" name="Text Box 77"/>
          <p:cNvSpPr txBox="1">
            <a:spLocks noChangeArrowheads="1"/>
          </p:cNvSpPr>
          <p:nvPr/>
        </p:nvSpPr>
        <p:spPr bwMode="auto">
          <a:xfrm>
            <a:off x="1571864" y="115887"/>
            <a:ext cx="6214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ko-KR" sz="2400" b="1" dirty="0">
                <a:solidFill>
                  <a:srgbClr val="FF3300"/>
                </a:solidFill>
              </a:rPr>
              <a:t>Hlavní místa výskytu bakterií v otevřeném moři</a:t>
            </a:r>
            <a:endParaRPr lang="en-US" altLang="ko-KR" sz="2400" b="1" dirty="0">
              <a:solidFill>
                <a:srgbClr val="FF3300"/>
              </a:solidFill>
              <a:ea typeface="굴림" pitchFamily="34" charset="-127"/>
            </a:endParaRPr>
          </a:p>
        </p:txBody>
      </p:sp>
      <p:sp>
        <p:nvSpPr>
          <p:cNvPr id="106574" name="Text Box 78"/>
          <p:cNvSpPr txBox="1">
            <a:spLocks noChangeArrowheads="1"/>
          </p:cNvSpPr>
          <p:nvPr/>
        </p:nvSpPr>
        <p:spPr bwMode="auto">
          <a:xfrm>
            <a:off x="684213" y="5978706"/>
            <a:ext cx="80137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dirty="0">
                <a:ea typeface="굴림" pitchFamily="34" charset="-127"/>
              </a:rPr>
              <a:t>1 – </a:t>
            </a:r>
            <a:r>
              <a:rPr lang="cs-CZ" altLang="ko-KR" dirty="0"/>
              <a:t>volně suspendované ve vodním sloupci</a:t>
            </a:r>
            <a:r>
              <a:rPr lang="en-US" altLang="ko-KR" dirty="0">
                <a:ea typeface="굴림" pitchFamily="34" charset="-127"/>
              </a:rPr>
              <a:t>; 2 – </a:t>
            </a:r>
            <a:r>
              <a:rPr lang="cs-CZ" altLang="ko-KR" dirty="0"/>
              <a:t>mořský sníh</a:t>
            </a:r>
            <a:r>
              <a:rPr lang="en-US" altLang="ko-KR" dirty="0">
                <a:ea typeface="굴림" pitchFamily="34" charset="-127"/>
              </a:rPr>
              <a:t>; 3 – </a:t>
            </a:r>
            <a:r>
              <a:rPr lang="cs-CZ" altLang="ko-KR" dirty="0"/>
              <a:t>hydrotermální prameny</a:t>
            </a:r>
            <a:r>
              <a:rPr lang="en-US" altLang="ko-KR" dirty="0">
                <a:ea typeface="굴림" pitchFamily="34" charset="-127"/>
              </a:rPr>
              <a:t>; 4 – </a:t>
            </a:r>
            <a:r>
              <a:rPr lang="cs-CZ" altLang="ko-KR" dirty="0"/>
              <a:t>dnové sedimenty</a:t>
            </a:r>
            <a:r>
              <a:rPr lang="en-US" altLang="ko-KR" dirty="0">
                <a:ea typeface="굴림" pitchFamily="34" charset="-127"/>
              </a:rPr>
              <a:t>; 5 – </a:t>
            </a:r>
            <a:r>
              <a:rPr lang="cs-CZ" altLang="ko-KR" dirty="0" err="1"/>
              <a:t>vláknonošci</a:t>
            </a:r>
            <a:r>
              <a:rPr lang="en-US" altLang="ko-KR" dirty="0">
                <a:ea typeface="굴림" pitchFamily="34" charset="-127"/>
              </a:rPr>
              <a:t> (</a:t>
            </a:r>
            <a:r>
              <a:rPr lang="en-US" altLang="ko-KR" dirty="0" err="1">
                <a:ea typeface="굴림" pitchFamily="34" charset="-127"/>
              </a:rPr>
              <a:t>Pogonophora</a:t>
            </a:r>
            <a:r>
              <a:rPr lang="en-US" altLang="ko-KR" dirty="0">
                <a:ea typeface="굴림" pitchFamily="34" charset="-127"/>
              </a:rPr>
              <a:t>)</a:t>
            </a:r>
            <a:r>
              <a:rPr lang="cs-CZ" altLang="ko-KR" dirty="0"/>
              <a:t>; 6 - </a:t>
            </a:r>
            <a:r>
              <a:rPr lang="cs-CZ" altLang="ko-KR" dirty="0" err="1"/>
              <a:t>epibionti</a:t>
            </a:r>
            <a:endParaRPr lang="en-US" altLang="ko-KR" dirty="0">
              <a:ea typeface="굴림" pitchFamily="34" charset="-127"/>
            </a:endParaRPr>
          </a:p>
        </p:txBody>
      </p:sp>
      <p:grpSp>
        <p:nvGrpSpPr>
          <p:cNvPr id="106586" name="Group 90"/>
          <p:cNvGrpSpPr>
            <a:grpSpLocks/>
          </p:cNvGrpSpPr>
          <p:nvPr/>
        </p:nvGrpSpPr>
        <p:grpSpPr bwMode="auto">
          <a:xfrm>
            <a:off x="1908969" y="728984"/>
            <a:ext cx="5329238" cy="4968875"/>
            <a:chOff x="975" y="663"/>
            <a:chExt cx="3357" cy="3130"/>
          </a:xfrm>
        </p:grpSpPr>
        <p:sp>
          <p:nvSpPr>
            <p:cNvPr id="106498" name="AutoShape 2"/>
            <p:cNvSpPr>
              <a:spLocks noChangeArrowheads="1"/>
            </p:cNvSpPr>
            <p:nvPr/>
          </p:nvSpPr>
          <p:spPr bwMode="auto">
            <a:xfrm rot="5400000">
              <a:off x="1089" y="549"/>
              <a:ext cx="3130" cy="3357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499" name="AutoShape 3"/>
            <p:cNvSpPr>
              <a:spLocks noChangeArrowheads="1"/>
            </p:cNvSpPr>
            <p:nvPr/>
          </p:nvSpPr>
          <p:spPr bwMode="auto">
            <a:xfrm rot="5400000">
              <a:off x="2540" y="2999"/>
              <a:ext cx="271" cy="1224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2018" y="3475"/>
              <a:ext cx="182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197" y="3520"/>
              <a:ext cx="91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-487806">
              <a:off x="2472" y="3475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577409">
              <a:off x="1837" y="3429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>
              <a:off x="2608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064" y="844"/>
              <a:ext cx="136" cy="318"/>
              <a:chOff x="2880" y="2387"/>
              <a:chExt cx="136" cy="318"/>
            </a:xfrm>
          </p:grpSpPr>
          <p:sp>
            <p:nvSpPr>
              <p:cNvPr id="106506" name="Oval 10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7" name="Oval 11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8" name="Oval 12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9" name="Oval 13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10" name="Oval 1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>
              <a:off x="2925" y="16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12" name="Group 16"/>
            <p:cNvGrpSpPr>
              <a:grpSpLocks/>
            </p:cNvGrpSpPr>
            <p:nvPr/>
          </p:nvGrpSpPr>
          <p:grpSpPr bwMode="auto">
            <a:xfrm>
              <a:off x="2154" y="1479"/>
              <a:ext cx="136" cy="318"/>
              <a:chOff x="2880" y="2387"/>
              <a:chExt cx="136" cy="318"/>
            </a:xfrm>
          </p:grpSpPr>
          <p:sp>
            <p:nvSpPr>
              <p:cNvPr id="106513" name="Oval 1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4" name="Oval 18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5" name="Oval 19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6" name="Oval 20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17" name="Group 21"/>
            <p:cNvGrpSpPr>
              <a:grpSpLocks/>
            </p:cNvGrpSpPr>
            <p:nvPr/>
          </p:nvGrpSpPr>
          <p:grpSpPr bwMode="auto">
            <a:xfrm>
              <a:off x="1565" y="1614"/>
              <a:ext cx="136" cy="318"/>
              <a:chOff x="2880" y="2387"/>
              <a:chExt cx="136" cy="318"/>
            </a:xfrm>
          </p:grpSpPr>
          <p:sp>
            <p:nvSpPr>
              <p:cNvPr id="106518" name="Oval 22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0" name="Oval 24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1" name="Oval 25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>
              <a:off x="3107" y="111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>
              <a:off x="3334" y="147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>
              <a:off x="1973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5" name="Oval 29"/>
            <p:cNvSpPr>
              <a:spLocks noChangeArrowheads="1"/>
            </p:cNvSpPr>
            <p:nvPr/>
          </p:nvSpPr>
          <p:spPr bwMode="auto">
            <a:xfrm>
              <a:off x="2154" y="338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>
              <a:off x="2290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7" name="AutoShape 31"/>
            <p:cNvSpPr>
              <a:spLocks noChangeArrowheads="1"/>
            </p:cNvSpPr>
            <p:nvPr/>
          </p:nvSpPr>
          <p:spPr bwMode="auto">
            <a:xfrm>
              <a:off x="3062" y="3112"/>
              <a:ext cx="181" cy="499"/>
            </a:xfrm>
            <a:prstGeom prst="can">
              <a:avLst>
                <a:gd name="adj" fmla="val 689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8" name="AutoShape 32"/>
            <p:cNvSpPr>
              <a:spLocks noChangeArrowheads="1"/>
            </p:cNvSpPr>
            <p:nvPr/>
          </p:nvSpPr>
          <p:spPr bwMode="auto">
            <a:xfrm>
              <a:off x="3062" y="2703"/>
              <a:ext cx="499" cy="318"/>
            </a:xfrm>
            <a:prstGeom prst="cloudCallout">
              <a:avLst>
                <a:gd name="adj1" fmla="val -34167"/>
                <a:gd name="adj2" fmla="val 1122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>
              <a:off x="3152" y="338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0" name="Oval 34"/>
            <p:cNvSpPr>
              <a:spLocks noChangeArrowheads="1"/>
            </p:cNvSpPr>
            <p:nvPr/>
          </p:nvSpPr>
          <p:spPr bwMode="auto">
            <a:xfrm>
              <a:off x="3061" y="347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>
              <a:off x="3243" y="234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32" name="Group 36"/>
            <p:cNvGrpSpPr>
              <a:grpSpLocks/>
            </p:cNvGrpSpPr>
            <p:nvPr/>
          </p:nvGrpSpPr>
          <p:grpSpPr bwMode="auto">
            <a:xfrm>
              <a:off x="3289" y="3202"/>
              <a:ext cx="226" cy="409"/>
              <a:chOff x="2835" y="3748"/>
              <a:chExt cx="226" cy="409"/>
            </a:xfrm>
          </p:grpSpPr>
          <p:grpSp>
            <p:nvGrpSpPr>
              <p:cNvPr id="106533" name="Group 37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34" name="AutoShape 3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6" name="Group 40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9" name="Group 43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40" name="AutoShape 4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1" name="AutoShape 4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43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8" name="Group 52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49" name="AutoShape 53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0" name="AutoShape 54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>
              <a:off x="3424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>
              <a:off x="3288" y="333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53" name="Group 57"/>
            <p:cNvGrpSpPr>
              <a:grpSpLocks/>
            </p:cNvGrpSpPr>
            <p:nvPr/>
          </p:nvGrpSpPr>
          <p:grpSpPr bwMode="auto">
            <a:xfrm>
              <a:off x="2789" y="3339"/>
              <a:ext cx="226" cy="409"/>
              <a:chOff x="2835" y="3748"/>
              <a:chExt cx="226" cy="409"/>
            </a:xfrm>
          </p:grpSpPr>
          <p:grpSp>
            <p:nvGrpSpPr>
              <p:cNvPr id="106554" name="Group 58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55" name="AutoShape 59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6" name="AutoShape 60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57" name="Group 61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58" name="AutoShape 62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0" name="Group 64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61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2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3" name="Group 67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64" name="AutoShape 6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5" name="AutoShape 6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6" name="Group 70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9" name="Group 73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70" name="AutoShape 7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71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>
              <a:off x="2835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75" name="Text Box 79"/>
            <p:cNvSpPr txBox="1">
              <a:spLocks noChangeArrowheads="1"/>
            </p:cNvSpPr>
            <p:nvPr/>
          </p:nvSpPr>
          <p:spPr bwMode="auto">
            <a:xfrm>
              <a:off x="3062" y="161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6576" name="Text Box 80"/>
            <p:cNvSpPr txBox="1">
              <a:spLocks noChangeArrowheads="1"/>
            </p:cNvSpPr>
            <p:nvPr/>
          </p:nvSpPr>
          <p:spPr bwMode="auto">
            <a:xfrm>
              <a:off x="1837" y="116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6577" name="Text Box 81"/>
            <p:cNvSpPr txBox="1">
              <a:spLocks noChangeArrowheads="1"/>
            </p:cNvSpPr>
            <p:nvPr/>
          </p:nvSpPr>
          <p:spPr bwMode="auto">
            <a:xfrm>
              <a:off x="3047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6578" name="Text Box 82"/>
            <p:cNvSpPr txBox="1">
              <a:spLocks noChangeArrowheads="1"/>
            </p:cNvSpPr>
            <p:nvPr/>
          </p:nvSpPr>
          <p:spPr bwMode="auto">
            <a:xfrm>
              <a:off x="2245" y="31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6579" name="Text Box 83"/>
            <p:cNvSpPr txBox="1">
              <a:spLocks noChangeArrowheads="1"/>
            </p:cNvSpPr>
            <p:nvPr/>
          </p:nvSpPr>
          <p:spPr bwMode="auto">
            <a:xfrm>
              <a:off x="3515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5</a:t>
              </a:r>
            </a:p>
          </p:txBody>
        </p:sp>
        <p:grpSp>
          <p:nvGrpSpPr>
            <p:cNvPr id="106585" name="Group 89"/>
            <p:cNvGrpSpPr>
              <a:grpSpLocks/>
            </p:cNvGrpSpPr>
            <p:nvPr/>
          </p:nvGrpSpPr>
          <p:grpSpPr bwMode="auto">
            <a:xfrm>
              <a:off x="2426" y="2251"/>
              <a:ext cx="961" cy="537"/>
              <a:chOff x="1474" y="2217"/>
              <a:chExt cx="961" cy="537"/>
            </a:xfrm>
          </p:grpSpPr>
          <p:pic>
            <p:nvPicPr>
              <p:cNvPr id="106581" name="Picture 85" descr="skenovat0020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217"/>
                <a:ext cx="961" cy="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82" name="Oval 86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83" name="Oval 87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84" name="Text Box 88"/>
            <p:cNvSpPr txBox="1">
              <a:spLocks noChangeArrowheads="1"/>
            </p:cNvSpPr>
            <p:nvPr/>
          </p:nvSpPr>
          <p:spPr bwMode="auto">
            <a:xfrm>
              <a:off x="1927" y="279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ko-KR" b="1">
                  <a:solidFill>
                    <a:schemeClr val="bg1"/>
                  </a:solidFill>
                </a:rPr>
                <a:t>6</a:t>
              </a:r>
              <a:endParaRPr lang="en-US" altLang="ko-KR" b="1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6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en-GB" sz="2400" dirty="0"/>
              <a:t> – </a:t>
            </a:r>
            <a:r>
              <a:rPr lang="en-GB" sz="2400" dirty="0" err="1"/>
              <a:t>ekologická</a:t>
            </a:r>
            <a:r>
              <a:rPr lang="en-GB" sz="2400" dirty="0"/>
              <a:t> </a:t>
            </a:r>
            <a:r>
              <a:rPr lang="en-GB" sz="2400" dirty="0" err="1"/>
              <a:t>amplituda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k</a:t>
            </a:r>
            <a:r>
              <a:rPr lang="en-GB" sz="1600" dirty="0" err="1" smtClean="0"/>
              <a:t>aždý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</a:t>
            </a:r>
            <a:r>
              <a:rPr lang="en-GB" sz="1600" dirty="0" err="1"/>
              <a:t>roste</a:t>
            </a:r>
            <a:r>
              <a:rPr lang="en-GB" sz="1600" dirty="0"/>
              <a:t> a </a:t>
            </a:r>
            <a:r>
              <a:rPr lang="en-GB" sz="1600" dirty="0" err="1"/>
              <a:t>množí</a:t>
            </a:r>
            <a:r>
              <a:rPr lang="en-GB" sz="1600" dirty="0"/>
              <a:t> se v </a:t>
            </a:r>
            <a:r>
              <a:rPr lang="en-GB" sz="1600" dirty="0" err="1" smtClean="0"/>
              <a:t>definovaném</a:t>
            </a:r>
            <a:r>
              <a:rPr lang="en-GB" sz="1600" dirty="0" smtClean="0"/>
              <a:t> </a:t>
            </a:r>
            <a:r>
              <a:rPr lang="en-GB" sz="1600" dirty="0" err="1"/>
              <a:t>spektru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nější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 smtClean="0"/>
              <a:t>podmí</a:t>
            </a:r>
            <a:r>
              <a:rPr lang="cs-CZ" sz="1600" dirty="0" err="1" smtClean="0"/>
              <a:t>nky</a:t>
            </a:r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biotické</a:t>
            </a:r>
            <a:r>
              <a:rPr lang="en-GB" sz="1600" dirty="0" smtClean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,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pH, </a:t>
            </a:r>
            <a:r>
              <a:rPr lang="en-GB" sz="1600" dirty="0" err="1"/>
              <a:t>osmotický</a:t>
            </a:r>
            <a:endParaRPr lang="en-GB" sz="1600" dirty="0"/>
          </a:p>
          <a:p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salinita</a:t>
            </a:r>
            <a:r>
              <a:rPr lang="en-GB" sz="1600" dirty="0"/>
              <a:t>, redox </a:t>
            </a:r>
            <a:r>
              <a:rPr lang="en-GB" sz="1600" dirty="0" err="1"/>
              <a:t>potenciál</a:t>
            </a:r>
            <a:r>
              <a:rPr lang="en-GB" sz="1600" dirty="0"/>
              <a:t>, hydrostat.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 smtClean="0"/>
              <a:t>toxiny</a:t>
            </a:r>
            <a:endParaRPr lang="cs-CZ" sz="1600" dirty="0" smtClean="0"/>
          </a:p>
          <a:p>
            <a:r>
              <a:rPr lang="cs-CZ" sz="1600" dirty="0"/>
              <a:t>b</a:t>
            </a:r>
            <a:r>
              <a:rPr lang="cs-CZ" sz="1600" dirty="0" smtClean="0"/>
              <a:t>iotické podmínky</a:t>
            </a:r>
          </a:p>
          <a:p>
            <a:r>
              <a:rPr lang="cs-CZ" sz="1600" dirty="0" err="1"/>
              <a:t>extremní</a:t>
            </a:r>
            <a:r>
              <a:rPr lang="cs-CZ" sz="1600" dirty="0"/>
              <a:t> prostředí </a:t>
            </a:r>
            <a:r>
              <a:rPr lang="cs-CZ" sz="1600" dirty="0" smtClean="0"/>
              <a:t>= </a:t>
            </a:r>
            <a:r>
              <a:rPr lang="cs-CZ" sz="1600" dirty="0"/>
              <a:t>rychlejší evoluce mikroorganismů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7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482" y="162857"/>
            <a:ext cx="42294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v oceánech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580" y="793174"/>
            <a:ext cx="505147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malá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produktivita (40% NPP na Zemi – nejproduktivnější korály, chaluhy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otevřených oceánech limitace N a P </a:t>
            </a:r>
            <a:endParaRPr lang="cs-CZ" altLang="en-U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     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normálně je limitace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C!)</a:t>
            </a:r>
          </a:p>
          <a:p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avzdory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nízké úrovni anorganických 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org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. C je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oceánských vodách rozptýleno významné množství prokaryotických buněk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– mezi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="1" baseline="300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 10</a:t>
            </a:r>
            <a:r>
              <a:rPr lang="cs-CZ" altLang="en-US" sz="16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/ml</a:t>
            </a:r>
            <a:endParaRPr lang="cs-CZ" altLang="en-US" sz="16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endParaRPr lang="cs-CZ" altLang="en-US" sz="16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10</a:t>
            </a:r>
            <a:r>
              <a:rPr lang="cs-CZ" altLang="en-US" sz="1600" baseline="30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5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b/ml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v povrchové vodě moře znamená, že oceán poskytuje útočiště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3.6 x 10</a:t>
            </a:r>
            <a:r>
              <a:rPr lang="cs-CZ" altLang="en-US" sz="16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29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mikrobiálních buněk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s celkovým obsahem uhlíku v buňkách ~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 x 10</a:t>
            </a:r>
            <a:r>
              <a:rPr lang="cs-CZ" altLang="en-US" sz="16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17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b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v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jednom mililitru přítomno asi 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10</a:t>
            </a:r>
            <a:r>
              <a:rPr lang="cs-CZ" altLang="en-US" sz="1600" baseline="30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4 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Wingdings" pitchFamily="2" charset="2"/>
              </a:rPr>
              <a:t>velmi malých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eukaryotických buněk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odhadnuto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, že je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 smtClean="0">
                <a:latin typeface="Calibri" pitchFamily="34" charset="0"/>
                <a:cs typeface="Calibri" pitchFamily="34" charset="0"/>
              </a:rPr>
              <a:t>30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virů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ve světovém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b="1" dirty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312510" cy="31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73407"/>
            <a:ext cx="3232253" cy="2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5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i="1" dirty="0" err="1" smtClean="0"/>
              <a:t>Pelagibacterales</a:t>
            </a:r>
            <a:r>
              <a:rPr lang="cs-CZ" sz="1600" b="1" i="1" dirty="0" smtClean="0"/>
              <a:t> </a:t>
            </a:r>
          </a:p>
          <a:p>
            <a:pPr lvl="0"/>
            <a:endParaRPr lang="cs-CZ" sz="16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SAR11-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člen skupiny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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proteobakterií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 díky namnožení genů 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rRNA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z téměř všech vzorků otevřených oceánů na světě a pomocí techniky FISH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SAR11 je pojmenovaný po Sargasovém moři, kde byl poprvé </a:t>
            </a: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sz="1600" dirty="0" smtClean="0"/>
              <a:t>malý genom, limitovány </a:t>
            </a:r>
            <a:r>
              <a:rPr lang="en-GB" sz="1600" dirty="0" smtClean="0"/>
              <a:t>metabolic</a:t>
            </a:r>
            <a:r>
              <a:rPr lang="cs-CZ" sz="1600" dirty="0" err="1" smtClean="0"/>
              <a:t>ké</a:t>
            </a:r>
            <a:r>
              <a:rPr lang="en-GB" sz="1600" dirty="0" smtClean="0"/>
              <a:t> fun</a:t>
            </a:r>
            <a:r>
              <a:rPr lang="cs-CZ" sz="1600" dirty="0" err="1" smtClean="0"/>
              <a:t>kce</a:t>
            </a:r>
            <a:endParaRPr lang="cs-CZ" sz="1600" dirty="0" smtClean="0"/>
          </a:p>
          <a:p>
            <a:pPr marL="342900" lvl="0" indent="-342900">
              <a:buFont typeface="Arial" pitchFamily="34" charset="0"/>
              <a:buChar char="•"/>
            </a:pPr>
            <a:endParaRPr lang="cs-CZ" sz="16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oligotrofní, využívají rozpuštěný uhlík i dusík</a:t>
            </a: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představuje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celkově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25 až 50% </a:t>
            </a:r>
            <a:r>
              <a:rPr lang="cs-CZ" altLang="en-US" sz="1600" b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prokaryotního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společenstva v povrchových mořských vodách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 pobřežních vodách i na otevřeném </a:t>
            </a:r>
            <a:r>
              <a:rPr lang="cs-CZ" alt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oceánu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GB" sz="1600" i="1" dirty="0" err="1" smtClean="0"/>
              <a:t>Pelagiphage</a:t>
            </a:r>
            <a:r>
              <a:rPr lang="cs-CZ" sz="1600" dirty="0" smtClean="0"/>
              <a:t> – nejrozšířenější virus v mořích!</a:t>
            </a: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0" y="3789629"/>
            <a:ext cx="2665140" cy="212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2" y="4149080"/>
            <a:ext cx="5496272" cy="17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7742" y="6165304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http://www.oneworldoneocean.com/blog/entry/scientists_discover_worlds_most_abundant_virus_in_the_ocean</a:t>
            </a:r>
          </a:p>
        </p:txBody>
      </p:sp>
    </p:spTree>
    <p:extLst>
      <p:ext uri="{BB962C8B-B14F-4D97-AF65-F5344CB8AC3E}">
        <p14:creationId xmlns:p14="http://schemas.microsoft.com/office/powerpoint/2010/main" val="1679371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400" y="116632"/>
            <a:ext cx="9063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 err="1"/>
              <a:t>pleuston</a:t>
            </a:r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rganismy </a:t>
            </a:r>
            <a:r>
              <a:rPr lang="en-GB" sz="1600" dirty="0" err="1" smtClean="0"/>
              <a:t>plovoucí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řasy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nejvrchnější</a:t>
            </a:r>
            <a:r>
              <a:rPr lang="cs-CZ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 smtClean="0"/>
              <a:t>ekosféry</a:t>
            </a:r>
            <a:r>
              <a:rPr lang="cs-CZ" sz="1600" dirty="0" smtClean="0"/>
              <a:t> -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povrchového</a:t>
            </a:r>
            <a:r>
              <a:rPr lang="en-GB" sz="1600" dirty="0"/>
              <a:t> </a:t>
            </a:r>
            <a:r>
              <a:rPr lang="en-GB" sz="1600" dirty="0" err="1"/>
              <a:t>napětí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Pseudomonas </a:t>
            </a:r>
            <a:r>
              <a:rPr lang="en-GB" sz="1600" dirty="0"/>
              <a:t>a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 smtClean="0"/>
              <a:t> </a:t>
            </a:r>
            <a:r>
              <a:rPr lang="en-GB" sz="1600" i="1" dirty="0" err="1" smtClean="0"/>
              <a:t>Erythrobacter</a:t>
            </a:r>
            <a:r>
              <a:rPr lang="en-GB" sz="1600" i="1" dirty="0"/>
              <a:t>, </a:t>
            </a:r>
            <a:r>
              <a:rPr lang="en-GB" sz="1600" i="1" dirty="0" err="1" smtClean="0"/>
              <a:t>Erythromicrobium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Protaminobacter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Roseobacter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podíl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pleustonu</a:t>
            </a:r>
            <a:r>
              <a:rPr lang="en-GB" sz="1600" dirty="0"/>
              <a:t>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karbohydráty</a:t>
            </a:r>
            <a:r>
              <a:rPr lang="cs-CZ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 </a:t>
            </a:r>
            <a:r>
              <a:rPr lang="en-GB" sz="1600" dirty="0" err="1"/>
              <a:t>vrstev</a:t>
            </a:r>
            <a:r>
              <a:rPr lang="en-GB" sz="1600" dirty="0"/>
              <a:t> </a:t>
            </a:r>
            <a:r>
              <a:rPr lang="cs-CZ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/>
              <a:t>populace </a:t>
            </a:r>
            <a:r>
              <a:rPr lang="en-GB" sz="1600" dirty="0" err="1"/>
              <a:t>primárních</a:t>
            </a:r>
            <a:r>
              <a:rPr lang="en-GB" sz="1600" dirty="0"/>
              <a:t> </a:t>
            </a:r>
            <a:r>
              <a:rPr lang="en-GB" sz="1600" dirty="0" err="1"/>
              <a:t>producentů</a:t>
            </a:r>
            <a:r>
              <a:rPr lang="en-GB" sz="1600" dirty="0"/>
              <a:t>,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sinic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i="1" dirty="0" err="1"/>
              <a:t>Trichodesmium</a:t>
            </a:r>
            <a:r>
              <a:rPr lang="en-GB" sz="1600" dirty="0" smtClean="0"/>
              <a:t>), </a:t>
            </a:r>
            <a:r>
              <a:rPr lang="en-GB" sz="1600" dirty="0" err="1"/>
              <a:t>rozsivek</a:t>
            </a:r>
            <a:r>
              <a:rPr lang="en-GB" sz="1600" dirty="0"/>
              <a:t> (</a:t>
            </a:r>
            <a:r>
              <a:rPr lang="en-GB" sz="1600" i="1" dirty="0" err="1" smtClean="0"/>
              <a:t>Rhizosolenia</a:t>
            </a:r>
            <a:r>
              <a:rPr lang="en-GB" sz="1600" dirty="0" smtClean="0"/>
              <a:t>)</a:t>
            </a:r>
            <a:r>
              <a:rPr lang="cs-CZ" sz="1600" dirty="0" smtClean="0"/>
              <a:t>, </a:t>
            </a:r>
            <a:r>
              <a:rPr lang="en-GB" sz="1600" i="1" dirty="0" err="1" smtClean="0"/>
              <a:t>Sargassum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ezdá</a:t>
            </a:r>
            <a:r>
              <a:rPr lang="en-GB" sz="1600" dirty="0" smtClean="0"/>
              <a:t> </a:t>
            </a:r>
            <a:r>
              <a:rPr lang="en-GB" sz="1600" dirty="0"/>
              <a:t>se, </a:t>
            </a:r>
            <a:r>
              <a:rPr lang="en-GB" sz="1600" dirty="0" err="1"/>
              <a:t>že</a:t>
            </a:r>
            <a:r>
              <a:rPr lang="en-GB" sz="1600" dirty="0"/>
              <a:t> by </a:t>
            </a:r>
            <a:r>
              <a:rPr lang="en-GB" sz="1600" dirty="0" err="1"/>
              <a:t>byl</a:t>
            </a:r>
            <a:r>
              <a:rPr lang="en-GB" sz="1600" dirty="0"/>
              <a:t> </a:t>
            </a:r>
            <a:r>
              <a:rPr lang="en-GB" sz="1600" dirty="0" err="1"/>
              <a:t>některý</a:t>
            </a:r>
            <a:r>
              <a:rPr lang="en-GB" sz="1600" dirty="0"/>
              <a:t> rod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en-GB" sz="1600" dirty="0" err="1"/>
              <a:t>speciálně</a:t>
            </a:r>
            <a:r>
              <a:rPr lang="en-GB" sz="1600" dirty="0"/>
              <a:t> </a:t>
            </a:r>
            <a:r>
              <a:rPr lang="en-GB" sz="1600" dirty="0" err="1"/>
              <a:t>adaptován</a:t>
            </a:r>
            <a:r>
              <a:rPr lang="cs-CZ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život</a:t>
            </a:r>
            <a:r>
              <a:rPr lang="en-GB" sz="1600" dirty="0"/>
              <a:t> v </a:t>
            </a:r>
            <a:r>
              <a:rPr lang="en-GB" sz="1600" dirty="0" err="1" smtClean="0"/>
              <a:t>pleustonu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cs-CZ" sz="1600" dirty="0" smtClean="0"/>
              <a:t>i </a:t>
            </a:r>
            <a:r>
              <a:rPr lang="en-GB" sz="1600" dirty="0" err="1" smtClean="0"/>
              <a:t>reprezentanti</a:t>
            </a:r>
            <a:r>
              <a:rPr lang="en-GB" sz="1600" dirty="0" smtClean="0"/>
              <a:t> </a:t>
            </a:r>
            <a:r>
              <a:rPr lang="en-GB" sz="1600" dirty="0"/>
              <a:t>hub a </a:t>
            </a:r>
            <a:r>
              <a:rPr lang="en-GB" sz="1600" dirty="0" err="1"/>
              <a:t>protozoí</a:t>
            </a:r>
            <a:r>
              <a:rPr lang="cs-CZ" sz="1600" dirty="0"/>
              <a:t> </a:t>
            </a:r>
            <a:r>
              <a:rPr lang="pl-PL" sz="1600" dirty="0"/>
              <a:t>spolu s různými makroskopickými bezobratlými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27084"/>
            <a:ext cx="1224136" cy="19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8" y="3203639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045" y="4221088"/>
            <a:ext cx="15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Erythrobacter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22892" y="4108065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Roseobacter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44334"/>
            <a:ext cx="2232248" cy="2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91481" y="394404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Trichodesmium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2" y="5249060"/>
            <a:ext cx="1997382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6" y="5249059"/>
            <a:ext cx="2937327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52526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/>
              <a:t>Sargassum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736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6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995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284663" y="5445125"/>
            <a:ext cx="3671887" cy="504825"/>
          </a:xfrm>
          <a:prstGeom prst="wedgeRoundRectCallout">
            <a:avLst>
              <a:gd name="adj1" fmla="val -34394"/>
              <a:gd name="adj2" fmla="val -1528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Nerovnoměrná distribuce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439455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Distribuce primární produkce ve světovém oceánu</a:t>
            </a:r>
          </a:p>
        </p:txBody>
      </p:sp>
    </p:spTree>
    <p:extLst>
      <p:ext uri="{BB962C8B-B14F-4D97-AF65-F5344CB8AC3E}">
        <p14:creationId xmlns:p14="http://schemas.microsoft.com/office/powerpoint/2010/main" val="21583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319083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ejběžnějšími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rody sinic jsou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Prochlorococcus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Synechococcus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oxygenní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prokaryota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obsahující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chlorofyl 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mohou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dosáhnout hustoty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to 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buněk na mililitr na povrchu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pikoplankton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(0.2 -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2.0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m)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může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představovat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20 až 80% celkové biomasy </a:t>
            </a:r>
            <a:r>
              <a:rPr lang="cs-CZ" altLang="en-US" sz="1600" b="1" dirty="0" err="1" smtClean="0">
                <a:latin typeface="Calibri" pitchFamily="34" charset="0"/>
                <a:cs typeface="Calibri" pitchFamily="34" charset="0"/>
              </a:rPr>
              <a:t>fykoplanktonu</a:t>
            </a:r>
            <a:endParaRPr lang="cs-CZ" alt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0" y="3819673"/>
            <a:ext cx="49320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tropických a subtropických oceánech jsou také rozšířené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sinice </a:t>
            </a:r>
            <a:r>
              <a:rPr lang="cs-CZ" altLang="en-US" sz="1600" b="1" i="1" dirty="0" err="1" smtClean="0">
                <a:latin typeface="Calibri" pitchFamily="34" charset="0"/>
                <a:cs typeface="Calibri" pitchFamily="34" charset="0"/>
              </a:rPr>
              <a:t>Trichodesmium</a:t>
            </a:r>
            <a:r>
              <a:rPr lang="cs-CZ" altLang="en-US" sz="16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fixace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dusíku těmito mikroorganismy je hlavní vstup do koloběhu dusíku v mořském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prostředí!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8" y="1556791"/>
            <a:ext cx="2448049" cy="18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7" y="1738476"/>
            <a:ext cx="3799846" cy="42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96510"/>
            <a:ext cx="2480371" cy="15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kenovat0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5575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84150"/>
            <a:ext cx="7775575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Sezónní posloupnost dominantních skupin fytoplanktonu v různých geografických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5669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55576" y="175782"/>
            <a:ext cx="789369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dirty="0">
                <a:latin typeface="Calibri" pitchFamily="34" charset="0"/>
                <a:cs typeface="Calibri" pitchFamily="34" charset="0"/>
              </a:rPr>
              <a:t>Srovnání produktivity polární oblasti, mírného pásmu a tropů na severní polokouli.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292725" y="98107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44" name="Picture 2" descr="skenovat004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669"/>
            <a:ext cx="84836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534400" cy="42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51189" y="421164"/>
            <a:ext cx="3449599" cy="338554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v Atlantickém oceánu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2484438" y="2781300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300788" y="2852738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71800"/>
            <a:ext cx="3343275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949575"/>
            <a:ext cx="3517900" cy="383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16013" y="692150"/>
            <a:ext cx="7315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pásu od 8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severní šířky (27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po 20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jižní šířky (23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se vyskytuje čistá heterotrofie, to znamená že,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bakteriální požadavky na uhlík + respirace převyšují fixaci uhlíku fytoplanktonem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To znamená, že se v těchto oblastech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uvolňuje CO</a:t>
            </a:r>
            <a:r>
              <a:rPr lang="cs-CZ" altLang="en-US" sz="1600" b="1" baseline="-25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do atmosféry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Hoppe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et al. 2002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395536" y="980728"/>
            <a:ext cx="518864" cy="3168352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8382000" y="2133600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50825" y="595313"/>
            <a:ext cx="4248150" cy="6146800"/>
            <a:chOff x="1429" y="86"/>
            <a:chExt cx="2676" cy="3872"/>
          </a:xfrm>
        </p:grpSpPr>
        <p:pic>
          <p:nvPicPr>
            <p:cNvPr id="153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09"/>
              <a:ext cx="2676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4"/>
            <p:cNvSpPr txBox="1">
              <a:spLocks noChangeArrowheads="1"/>
            </p:cNvSpPr>
            <p:nvPr/>
          </p:nvSpPr>
          <p:spPr bwMode="auto">
            <a:xfrm>
              <a:off x="1474" y="86"/>
              <a:ext cx="2540" cy="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ko-KR" sz="1600">
                  <a:latin typeface="Calibri" pitchFamily="34" charset="0"/>
                  <a:cs typeface="Calibri" pitchFamily="34" charset="0"/>
                </a:rPr>
                <a:t>Jednoduché zobrazení mořského sněhu a vztahu mezi různými makro a mikroorganismy.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92500" y="109538"/>
            <a:ext cx="1397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MOŘSKÝ SNÍH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760287" y="2004913"/>
            <a:ext cx="4124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obsahuje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mrtvé nebo živé živočichy a rostliny (plankton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jednobuněčných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rozsivky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fekální materiál, písek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další anorganický materiál…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657152" y="610685"/>
            <a:ext cx="42491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kontinuální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sprcha většinou organického detritu v hlubokém oceánu padajícího z horních vrstev vodního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sloupce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původ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 v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pochodech v produktivní </a:t>
            </a:r>
            <a:r>
              <a:rPr lang="cs-CZ" altLang="en-US" sz="1600" b="1" dirty="0" err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fotické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zóně…</a:t>
            </a:r>
            <a:endParaRPr lang="en-US" altLang="en-US" sz="16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076825" y="5560645"/>
            <a:ext cx="3448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Hlubokomořské organismy silně závisí na mořském sněhu jako na zdroji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energie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4878555" y="3182780"/>
            <a:ext cx="38877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tvoří agregáty - rostou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během času a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mohou dosáhnout centimetrů v </a:t>
            </a:r>
            <a:r>
              <a:rPr lang="cs-CZ" altLang="en-US" sz="16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průměru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putují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týdny než dosáhnou oceánského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dna…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6656387" y="5084763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9" name="Text Box 3"/>
          <p:cNvSpPr txBox="1">
            <a:spLocks noChangeArrowheads="1"/>
          </p:cNvSpPr>
          <p:nvPr/>
        </p:nvSpPr>
        <p:spPr bwMode="auto">
          <a:xfrm>
            <a:off x="3132138" y="6521450"/>
            <a:ext cx="23780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  <a:cs typeface="Calibri" pitchFamily="34" charset="0"/>
              </a:rPr>
              <a:t>©</a:t>
            </a:r>
            <a:r>
              <a:rPr lang="cs-CZ" altLang="ko-KR" sz="1600">
                <a:latin typeface="Calibri" pitchFamily="34" charset="0"/>
                <a:cs typeface="Calibri" pitchFamily="34" charset="0"/>
              </a:rPr>
              <a:t> Simon et al. 2002, AME</a:t>
            </a:r>
            <a:endParaRPr lang="en-US" altLang="en-US" sz="16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/>
      <p:bldP spid="1136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679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Ekologická</a:t>
            </a:r>
            <a:r>
              <a:rPr lang="en-GB" sz="1600" b="1" dirty="0"/>
              <a:t> </a:t>
            </a:r>
            <a:r>
              <a:rPr lang="en-GB" sz="1600" b="1" dirty="0" err="1"/>
              <a:t>amplituda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míra</a:t>
            </a:r>
            <a:r>
              <a:rPr lang="en-GB" sz="1600" dirty="0"/>
              <a:t> tolerance </a:t>
            </a:r>
            <a:r>
              <a:rPr lang="en-GB" sz="1600" dirty="0" err="1"/>
              <a:t>organismu</a:t>
            </a:r>
            <a:r>
              <a:rPr lang="en-GB" sz="1600" dirty="0"/>
              <a:t> </a:t>
            </a:r>
            <a:r>
              <a:rPr lang="en-GB" sz="1600" dirty="0" err="1"/>
              <a:t>vůči</a:t>
            </a:r>
            <a:r>
              <a:rPr lang="en-GB" sz="1600" dirty="0"/>
              <a:t> </a:t>
            </a:r>
            <a:r>
              <a:rPr lang="en-GB" sz="1600" dirty="0" err="1"/>
              <a:t>vnějším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existuje</a:t>
            </a:r>
            <a:r>
              <a:rPr lang="en-GB" sz="1600" dirty="0"/>
              <a:t> </a:t>
            </a:r>
            <a:r>
              <a:rPr lang="en-GB" sz="1600" dirty="0" smtClean="0"/>
              <a:t>optimum</a:t>
            </a:r>
            <a:r>
              <a:rPr lang="en-GB" sz="1600" dirty="0"/>
              <a:t>, pro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funguje</a:t>
            </a:r>
            <a:r>
              <a:rPr lang="en-GB" sz="1600" dirty="0"/>
              <a:t> </a:t>
            </a:r>
            <a:r>
              <a:rPr lang="en-GB" sz="1600" dirty="0" err="1"/>
              <a:t>organizmus</a:t>
            </a:r>
            <a:r>
              <a:rPr lang="en-GB" sz="1600" dirty="0"/>
              <a:t> </a:t>
            </a:r>
            <a:r>
              <a:rPr lang="en-GB" sz="1600" dirty="0" err="1" smtClean="0"/>
              <a:t>nejlépe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/>
              <a:t>m</a:t>
            </a:r>
            <a:r>
              <a:rPr lang="en-GB" sz="1600" dirty="0" err="1" smtClean="0"/>
              <a:t>inimum</a:t>
            </a:r>
            <a:r>
              <a:rPr lang="en-GB" sz="1600" dirty="0"/>
              <a:t>, optimum a maximum –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fixní</a:t>
            </a:r>
            <a:r>
              <a:rPr lang="en-GB" sz="1600" dirty="0"/>
              <a:t> – je </a:t>
            </a:r>
            <a:r>
              <a:rPr lang="en-GB" sz="1600" dirty="0" err="1"/>
              <a:t>ovlivněno</a:t>
            </a:r>
            <a:r>
              <a:rPr lang="en-GB" sz="1600" dirty="0"/>
              <a:t> </a:t>
            </a:r>
            <a:r>
              <a:rPr lang="en-GB" sz="1600" dirty="0" err="1"/>
              <a:t>vnějšími</a:t>
            </a:r>
            <a:r>
              <a:rPr lang="cs-CZ" sz="1600" dirty="0"/>
              <a:t> </a:t>
            </a:r>
            <a:r>
              <a:rPr lang="en-GB" sz="1600" dirty="0" err="1"/>
              <a:t>podmínkami</a:t>
            </a:r>
            <a:r>
              <a:rPr lang="en-GB" sz="1600" dirty="0"/>
              <a:t> (</a:t>
            </a:r>
            <a:r>
              <a:rPr lang="en-GB" sz="1600" dirty="0" err="1"/>
              <a:t>kompenzace</a:t>
            </a:r>
            <a:r>
              <a:rPr lang="en-GB" sz="1600" dirty="0"/>
              <a:t> </a:t>
            </a:r>
            <a:r>
              <a:rPr lang="en-GB" sz="1600" dirty="0" err="1"/>
              <a:t>jinými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)</a:t>
            </a:r>
            <a:endParaRPr lang="cs-CZ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teno</a:t>
            </a:r>
            <a:r>
              <a:rPr lang="cs-CZ" sz="1600" dirty="0" err="1" smtClean="0"/>
              <a:t>ekní</a:t>
            </a:r>
            <a:r>
              <a:rPr lang="cs-CZ" sz="1600" dirty="0" smtClean="0"/>
              <a:t> </a:t>
            </a:r>
            <a:r>
              <a:rPr lang="cs-CZ" sz="1600" dirty="0" err="1" smtClean="0"/>
              <a:t>org</a:t>
            </a:r>
            <a:r>
              <a:rPr lang="cs-CZ" sz="1600" dirty="0" smtClean="0"/>
              <a:t> = </a:t>
            </a:r>
            <a:r>
              <a:rPr lang="cs-CZ" sz="1600" dirty="0"/>
              <a:t>o</a:t>
            </a:r>
            <a:r>
              <a:rPr lang="en-GB" sz="1600" dirty="0" err="1" smtClean="0"/>
              <a:t>bligátní</a:t>
            </a:r>
            <a:r>
              <a:rPr lang="en-GB" sz="1600" dirty="0" smtClean="0"/>
              <a:t> </a:t>
            </a:r>
            <a:r>
              <a:rPr lang="cs-CZ" sz="1600" dirty="0" smtClean="0"/>
              <a:t>, striktní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úzký</a:t>
            </a:r>
            <a:r>
              <a:rPr lang="en-GB" sz="1600" dirty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endParaRPr lang="en-GB" sz="1600" dirty="0"/>
          </a:p>
          <a:p>
            <a:r>
              <a:rPr lang="cs-CZ" sz="1600" dirty="0" smtClean="0"/>
              <a:t>E</a:t>
            </a:r>
            <a:r>
              <a:rPr lang="en-GB" sz="1600" dirty="0" err="1" smtClean="0"/>
              <a:t>ury</a:t>
            </a:r>
            <a:r>
              <a:rPr lang="cs-CZ" sz="1600" dirty="0" smtClean="0"/>
              <a:t>-</a:t>
            </a:r>
            <a:r>
              <a:rPr lang="cs-CZ" sz="1600" dirty="0" err="1" smtClean="0"/>
              <a:t>ekní</a:t>
            </a:r>
            <a:r>
              <a:rPr lang="cs-CZ" sz="1600" dirty="0" smtClean="0"/>
              <a:t>/</a:t>
            </a:r>
            <a:r>
              <a:rPr lang="en-GB" sz="1600" dirty="0" err="1" smtClean="0"/>
              <a:t>termní</a:t>
            </a:r>
            <a:r>
              <a:rPr lang="en-GB" sz="1600" dirty="0"/>
              <a:t>)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cs-CZ" sz="1600" dirty="0" smtClean="0"/>
              <a:t>= f</a:t>
            </a:r>
            <a:r>
              <a:rPr lang="en-GB" sz="1600" dirty="0" err="1" smtClean="0"/>
              <a:t>akultativní</a:t>
            </a:r>
            <a:r>
              <a:rPr lang="en-GB" sz="1600" dirty="0" smtClean="0"/>
              <a:t> –</a:t>
            </a:r>
            <a:r>
              <a:rPr lang="cs-CZ" sz="1600" dirty="0"/>
              <a:t> </a:t>
            </a:r>
            <a:r>
              <a:rPr lang="en-GB" sz="1600" dirty="0" err="1" smtClean="0"/>
              <a:t>široký</a:t>
            </a:r>
            <a:r>
              <a:rPr lang="en-GB" sz="1600" dirty="0" smtClean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 smtClean="0"/>
              <a:t>rozsah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varianty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lišit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toleranci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/>
              <a:t>optimu</a:t>
            </a:r>
            <a:r>
              <a:rPr lang="en-GB" sz="1600" dirty="0"/>
              <a:t> u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– </a:t>
            </a:r>
            <a:r>
              <a:rPr lang="en-GB" sz="1600" dirty="0" err="1"/>
              <a:t>přirozená</a:t>
            </a:r>
            <a:r>
              <a:rPr lang="en-GB" sz="1600" dirty="0"/>
              <a:t> </a:t>
            </a:r>
            <a:r>
              <a:rPr lang="en-GB" sz="1600" dirty="0" err="1"/>
              <a:t>selekce</a:t>
            </a:r>
            <a:r>
              <a:rPr lang="en-GB" sz="1600" dirty="0"/>
              <a:t> </a:t>
            </a:r>
            <a:r>
              <a:rPr lang="en-GB" sz="1600" dirty="0" smtClean="0"/>
              <a:t>– </a:t>
            </a:r>
            <a:r>
              <a:rPr lang="cs-CZ" sz="1600" dirty="0" smtClean="0"/>
              <a:t>vznikají  tzv. </a:t>
            </a:r>
            <a:r>
              <a:rPr lang="en-GB" sz="1600" dirty="0" err="1" smtClean="0"/>
              <a:t>ekotypy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oleranční</a:t>
            </a:r>
            <a:r>
              <a:rPr lang="en-GB" sz="1600" dirty="0" smtClean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pro </a:t>
            </a:r>
            <a:r>
              <a:rPr lang="en-GB" sz="1600" dirty="0" err="1"/>
              <a:t>klidové</a:t>
            </a:r>
            <a:r>
              <a:rPr lang="en-GB" sz="1600" dirty="0"/>
              <a:t> </a:t>
            </a:r>
            <a:r>
              <a:rPr lang="en-GB" sz="1600" dirty="0" err="1"/>
              <a:t>formy</a:t>
            </a:r>
            <a:r>
              <a:rPr lang="en-GB" sz="1600" dirty="0"/>
              <a:t> </a:t>
            </a:r>
            <a:r>
              <a:rPr lang="en-GB" sz="1600" dirty="0" err="1"/>
              <a:t>širší</a:t>
            </a:r>
            <a:r>
              <a:rPr lang="en-GB" sz="1600" dirty="0"/>
              <a:t> –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vnějších</a:t>
            </a:r>
            <a:r>
              <a:rPr lang="en-GB" sz="1600" dirty="0"/>
              <a:t> </a:t>
            </a:r>
            <a:r>
              <a:rPr lang="en-GB" sz="1600" dirty="0" err="1" smtClean="0"/>
              <a:t>podm</a:t>
            </a:r>
            <a:r>
              <a:rPr lang="cs-CZ" sz="1600" dirty="0" err="1" smtClean="0"/>
              <a:t>ínek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4305474" cy="20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501889"/>
            <a:ext cx="5166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https://eluc.kr-olomoucky.cz/verejne/lekce/160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2" y="4467660"/>
            <a:ext cx="3298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5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40n2-honjo2en_4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198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5045075"/>
            <a:ext cx="7488238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dirty="0"/>
              <a:t>Částečka mořského sněhu zachycená v 55 metrech v </a:t>
            </a:r>
            <a:r>
              <a:rPr lang="cs-CZ" altLang="en-US" dirty="0" err="1"/>
              <a:t>Monterey</a:t>
            </a:r>
            <a:r>
              <a:rPr lang="cs-CZ" altLang="en-US" dirty="0"/>
              <a:t> </a:t>
            </a:r>
            <a:r>
              <a:rPr lang="cs-CZ" altLang="en-US" dirty="0" err="1"/>
              <a:t>Bay</a:t>
            </a:r>
            <a:r>
              <a:rPr lang="cs-CZ" altLang="en-US" dirty="0"/>
              <a:t>, Kalifornii.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87365" y="6060439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https://oceanservice.noaa.gov/facts/marinesnow.html</a:t>
            </a:r>
          </a:p>
        </p:txBody>
      </p:sp>
    </p:spTree>
    <p:extLst>
      <p:ext uri="{BB962C8B-B14F-4D97-AF65-F5344CB8AC3E}">
        <p14:creationId xmlns:p14="http://schemas.microsoft.com/office/powerpoint/2010/main" val="36491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387" y="548680"/>
            <a:ext cx="8675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cs-CZ" altLang="ko-KR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Organismy které osidlují hluboké moře čelí třem hlavním extrémům prostředí: </a:t>
            </a:r>
          </a:p>
          <a:p>
            <a:pPr algn="ctr">
              <a:tabLst>
                <a:tab pos="482600" algn="l"/>
              </a:tabLst>
            </a:pPr>
            <a:endParaRPr lang="cs-CZ" altLang="ko-KR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tabLst>
                <a:tab pos="482600" algn="l"/>
              </a:tabLst>
            </a:pP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(a)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nízká/vysoká 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teplota; (b) </a:t>
            </a:r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vysoký tlak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, a (c) nízký obsah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živin</a:t>
            </a:r>
            <a:endParaRPr lang="cs-CZ" altLang="ko-K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560" y="2060848"/>
            <a:ext cx="7993062" cy="132343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Hlubokomořské mikroorganismy musí být schopné také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odolat enormnímu hydrostatickému tlaku spojenému s velkou hloubkou.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Tlak vzrůstá 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1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na každých 10 m hloubky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Takže organismy žijící v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hloubce 5000 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musí být schopné odolat tlaku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500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" y="3699260"/>
            <a:ext cx="8025405" cy="30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490913" y="908050"/>
            <a:ext cx="5545137" cy="579755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sejmout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406525"/>
            <a:ext cx="53657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343400" y="973138"/>
            <a:ext cx="3501471" cy="36933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Schéma hydrotermálního pramene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916238" y="200025"/>
            <a:ext cx="27348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Hydrotermální prameny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1438" y="1247883"/>
            <a:ext cx="33480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eologicky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jsou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prameny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spojeny s riftovými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zónami mořského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dna </a:t>
            </a: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magma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blízko mořského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voda pronikající puklinami je míchána s horkými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minerály</a:t>
            </a:r>
            <a:endParaRPr lang="cs-CZ" altLang="ko-K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0" y="3619624"/>
            <a:ext cx="3170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c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hemická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analýza hydrotermální kapaliny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– mn.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redukovaných anorganických materiálů, včetně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S, Mn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,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a CO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49281" y="5085184"/>
            <a:ext cx="3386137" cy="10699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ž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ivočichové závislí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na aktivitě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chemolitotrofních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bakterií, které rostou na uvolněné anorganické energii z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pramenů</a:t>
            </a:r>
            <a:endParaRPr lang="cs-CZ" altLang="ko-K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274042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Sladkovodní</a:t>
            </a:r>
            <a:r>
              <a:rPr lang="cs-CZ" sz="2800" b="1" dirty="0" smtClean="0"/>
              <a:t> ekosystémy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3843"/>
            <a:ext cx="4824536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„</a:t>
            </a:r>
            <a:r>
              <a:rPr lang="en-GB" sz="1600" dirty="0" err="1"/>
              <a:t>limnetický</a:t>
            </a:r>
            <a:r>
              <a:rPr lang="en-GB" sz="1600" dirty="0"/>
              <a:t>“ </a:t>
            </a:r>
            <a:endParaRPr lang="cs-CZ" sz="1600" dirty="0"/>
          </a:p>
          <a:p>
            <a:r>
              <a:rPr lang="en-GB" sz="1600" dirty="0" err="1" smtClean="0"/>
              <a:t>limnologie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stojící</a:t>
            </a:r>
            <a:r>
              <a:rPr lang="en-GB" sz="1600" dirty="0" smtClean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lentický</a:t>
            </a:r>
            <a:r>
              <a:rPr lang="en-GB" sz="1600" dirty="0"/>
              <a:t> habitat</a:t>
            </a:r>
          </a:p>
          <a:p>
            <a:pPr marL="0" indent="0">
              <a:buNone/>
            </a:pPr>
            <a:r>
              <a:rPr lang="cs-CZ" sz="1600" dirty="0" smtClean="0"/>
              <a:t>                           </a:t>
            </a:r>
            <a:r>
              <a:rPr lang="en-GB" sz="1600" dirty="0" err="1" smtClean="0"/>
              <a:t>tekoucí</a:t>
            </a:r>
            <a:r>
              <a:rPr lang="en-GB" sz="1600" dirty="0" smtClean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lotický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n</a:t>
            </a:r>
            <a:r>
              <a:rPr lang="en-GB" sz="1600" dirty="0" err="1" smtClean="0"/>
              <a:t>ej</a:t>
            </a:r>
            <a:r>
              <a:rPr lang="cs-CZ" sz="1600" dirty="0" smtClean="0"/>
              <a:t>s</a:t>
            </a:r>
            <a:r>
              <a:rPr lang="en-GB" sz="1600" dirty="0" err="1" smtClean="0"/>
              <a:t>vrchnější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 smtClean="0"/>
              <a:t>hydrosféry</a:t>
            </a:r>
            <a:r>
              <a:rPr lang="cs-CZ" sz="1600" dirty="0" smtClean="0"/>
              <a:t>- </a:t>
            </a:r>
            <a:r>
              <a:rPr lang="en-GB" sz="1600" dirty="0" smtClean="0"/>
              <a:t> </a:t>
            </a:r>
            <a:r>
              <a:rPr lang="en-GB" sz="1600" dirty="0" err="1"/>
              <a:t>povrchová</a:t>
            </a:r>
            <a:r>
              <a:rPr lang="en-GB" sz="1600" dirty="0"/>
              <a:t> </a:t>
            </a:r>
            <a:r>
              <a:rPr lang="en-GB" sz="1600" dirty="0" err="1" smtClean="0"/>
              <a:t>mikrovrstva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je </a:t>
            </a:r>
            <a:r>
              <a:rPr lang="en-GB" sz="1600" dirty="0" err="1"/>
              <a:t>rozhraním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hydrosférou</a:t>
            </a:r>
            <a:r>
              <a:rPr lang="en-GB" sz="1600" dirty="0"/>
              <a:t> a </a:t>
            </a:r>
            <a:r>
              <a:rPr lang="en-GB" sz="1600" dirty="0" err="1" smtClean="0"/>
              <a:t>atmosférou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ysoké</a:t>
            </a:r>
            <a:r>
              <a:rPr lang="en-GB" sz="1600" dirty="0" smtClean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napětí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klidných</a:t>
            </a:r>
            <a:r>
              <a:rPr lang="en-GB" sz="1600" dirty="0"/>
              <a:t> </a:t>
            </a:r>
            <a:r>
              <a:rPr lang="en-GB" sz="1600" dirty="0" err="1"/>
              <a:t>podmínkách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smtClean="0"/>
              <a:t>film</a:t>
            </a:r>
            <a:r>
              <a:rPr lang="cs-CZ" sz="1600" dirty="0" smtClean="0"/>
              <a:t> </a:t>
            </a:r>
            <a:r>
              <a:rPr lang="en-GB" sz="1600" dirty="0" err="1" smtClean="0"/>
              <a:t>nazývaný</a:t>
            </a:r>
            <a:r>
              <a:rPr lang="en-GB" sz="1600" dirty="0" smtClean="0"/>
              <a:t> </a:t>
            </a:r>
            <a:r>
              <a:rPr lang="en-GB" sz="1600" dirty="0" err="1" smtClean="0"/>
              <a:t>neuston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42880"/>
            <a:ext cx="204918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4111"/>
            <a:ext cx="3037211" cy="19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220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01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Neuston</a:t>
            </a: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912" y="1202674"/>
            <a:ext cx="3725008" cy="4746606"/>
          </a:xfrm>
        </p:spPr>
        <p:txBody>
          <a:bodyPr>
            <a:normAutofit/>
          </a:bodyPr>
          <a:lstStyle/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obohacená</a:t>
            </a:r>
            <a:r>
              <a:rPr lang="cs-CZ" sz="1600" dirty="0"/>
              <a:t> </a:t>
            </a:r>
            <a:r>
              <a:rPr lang="pl-PL" sz="1600" dirty="0"/>
              <a:t>o </a:t>
            </a:r>
            <a:r>
              <a:rPr lang="pl-PL" sz="1600" dirty="0" smtClean="0"/>
              <a:t>živiny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epineuston</a:t>
            </a:r>
            <a:endParaRPr lang="en-GB" sz="1600" b="1" dirty="0"/>
          </a:p>
          <a:p>
            <a:r>
              <a:rPr lang="en-GB" sz="1600" dirty="0" err="1" smtClean="0"/>
              <a:t>hydrofobní</a:t>
            </a:r>
            <a:r>
              <a:rPr lang="en-GB" sz="1600" dirty="0" smtClean="0"/>
              <a:t> </a:t>
            </a:r>
            <a:r>
              <a:rPr lang="en-GB" sz="1600" dirty="0" err="1"/>
              <a:t>deštníček</a:t>
            </a:r>
            <a:endParaRPr lang="cs-CZ" sz="1600" dirty="0"/>
          </a:p>
          <a:p>
            <a:endParaRPr lang="pl-PL" sz="1600" dirty="0"/>
          </a:p>
          <a:p>
            <a:pPr marL="0" indent="0">
              <a:buNone/>
            </a:pPr>
            <a:r>
              <a:rPr lang="cs-CZ" sz="1600" b="1" dirty="0" err="1"/>
              <a:t>h</a:t>
            </a:r>
            <a:r>
              <a:rPr lang="en-GB" sz="1600" b="1" dirty="0" err="1" smtClean="0"/>
              <a:t>yponeuston</a:t>
            </a:r>
            <a:endParaRPr lang="cs-CZ" sz="1600" b="1" dirty="0" smtClean="0"/>
          </a:p>
          <a:p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i="1" dirty="0" err="1"/>
              <a:t>Chromophyton</a:t>
            </a:r>
            <a:r>
              <a:rPr lang="en-GB" sz="1600" i="1" dirty="0"/>
              <a:t> </a:t>
            </a:r>
            <a:r>
              <a:rPr lang="en-GB" sz="1600" i="1" dirty="0" err="1"/>
              <a:t>rosanoffi</a:t>
            </a:r>
            <a:endParaRPr lang="en-GB" sz="1600" i="1" dirty="0"/>
          </a:p>
          <a:p>
            <a:r>
              <a:rPr lang="en-GB" sz="1600" dirty="0" err="1"/>
              <a:t>Zelené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Chlorophyta</a:t>
            </a:r>
            <a:endParaRPr lang="en-GB" sz="1600" i="1" dirty="0"/>
          </a:p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endParaRPr lang="en-GB" sz="1600" dirty="0"/>
          </a:p>
          <a:p>
            <a:endParaRPr lang="en-GB" sz="1600" i="1" dirty="0" err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75591" cy="54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38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159"/>
          </a:xfrm>
        </p:spPr>
        <p:txBody>
          <a:bodyPr>
            <a:noAutofit/>
          </a:bodyPr>
          <a:lstStyle/>
          <a:p>
            <a:r>
              <a:rPr lang="en-GB" sz="2000" dirty="0" err="1"/>
              <a:t>Neuston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5866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yhledávaný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fotoautotrofní</a:t>
            </a:r>
            <a:r>
              <a:rPr lang="en-GB" sz="1600" dirty="0"/>
              <a:t> </a:t>
            </a:r>
            <a:r>
              <a:rPr lang="en-GB" sz="1600" dirty="0" err="1"/>
              <a:t>mikroby</a:t>
            </a:r>
            <a:r>
              <a:rPr lang="en-GB" sz="1600" dirty="0"/>
              <a:t> (CO</a:t>
            </a:r>
            <a:r>
              <a:rPr lang="en-GB" sz="1600" baseline="-25000" dirty="0"/>
              <a:t>2</a:t>
            </a:r>
            <a:r>
              <a:rPr lang="en-GB" sz="1600" dirty="0"/>
              <a:t> a </a:t>
            </a:r>
            <a:r>
              <a:rPr lang="en-GB" sz="1600" dirty="0" err="1"/>
              <a:t>světlo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kovy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obohacené</a:t>
            </a:r>
            <a:r>
              <a:rPr lang="en-GB" sz="1600" dirty="0"/>
              <a:t> v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prospívají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využívající</a:t>
            </a:r>
            <a:r>
              <a:rPr lang="cs-CZ" sz="1600" dirty="0"/>
              <a:t> </a:t>
            </a:r>
            <a:r>
              <a:rPr lang="en-GB" sz="1600" dirty="0" err="1" smtClean="0"/>
              <a:t>nepolární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se </a:t>
            </a:r>
            <a:r>
              <a:rPr lang="en-GB" sz="1600" dirty="0" err="1"/>
              <a:t>akumulují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r>
              <a:rPr lang="cs-CZ" sz="1600" dirty="0"/>
              <a:t> </a:t>
            </a:r>
            <a:r>
              <a:rPr lang="en-GB" sz="1600" dirty="0" err="1" smtClean="0"/>
              <a:t>povrchového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napětí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kyslík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10-100x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sloupci</a:t>
            </a:r>
            <a:r>
              <a:rPr lang="cs-CZ" sz="1600" dirty="0"/>
              <a:t> </a:t>
            </a:r>
            <a:r>
              <a:rPr lang="en-GB" sz="1600" dirty="0" smtClean="0"/>
              <a:t>pod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ubliny</a:t>
            </a:r>
            <a:r>
              <a:rPr lang="en-GB" sz="1600" dirty="0" smtClean="0"/>
              <a:t> </a:t>
            </a:r>
            <a:r>
              <a:rPr lang="en-GB" sz="1600" dirty="0" err="1"/>
              <a:t>procházející</a:t>
            </a:r>
            <a:r>
              <a:rPr lang="en-GB" sz="1600" dirty="0"/>
              <a:t>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vrstvou</a:t>
            </a:r>
            <a:r>
              <a:rPr lang="en-GB" sz="1600" dirty="0"/>
              <a:t> a </a:t>
            </a:r>
            <a:r>
              <a:rPr lang="en-GB" sz="1600" dirty="0" err="1"/>
              <a:t>praskající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hrají</a:t>
            </a:r>
            <a:r>
              <a:rPr lang="cs-CZ" sz="1600" dirty="0"/>
              <a:t>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voda-vzduch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a </a:t>
            </a:r>
            <a:r>
              <a:rPr lang="en-GB" sz="1600" dirty="0" err="1" smtClean="0"/>
              <a:t>virů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97669"/>
            <a:ext cx="4782794" cy="29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2597286" cy="161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87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en-GB" sz="2000" dirty="0" err="1"/>
              <a:t>Neuston</a:t>
            </a:r>
            <a:r>
              <a:rPr lang="en-GB" sz="2000" dirty="0"/>
              <a:t> – </a:t>
            </a:r>
            <a:r>
              <a:rPr lang="en-GB" sz="2000" dirty="0" err="1"/>
              <a:t>pokr</a:t>
            </a:r>
            <a:r>
              <a:rPr lang="en-GB" sz="2000" b="1" dirty="0"/>
              <a:t>.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Charakteristická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/>
              <a:t>neustonu</a:t>
            </a:r>
            <a:r>
              <a:rPr lang="en-GB" sz="1600" dirty="0"/>
              <a:t>: </a:t>
            </a:r>
            <a:r>
              <a:rPr lang="en-GB" sz="1600" dirty="0" err="1" smtClean="0"/>
              <a:t>řasy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smtClean="0"/>
              <a:t>protozoa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Bakterie</a:t>
            </a:r>
            <a:r>
              <a:rPr lang="cs-CZ" sz="1600" dirty="0" smtClean="0"/>
              <a:t> - </a:t>
            </a:r>
            <a:r>
              <a:rPr lang="en-GB" sz="1600" i="1" dirty="0" smtClean="0"/>
              <a:t>Pseudomonas</a:t>
            </a:r>
            <a:r>
              <a:rPr lang="en-GB" sz="1600" i="1" dirty="0"/>
              <a:t>,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Nevskia</a:t>
            </a:r>
            <a:r>
              <a:rPr lang="en-GB" sz="1600" i="1" dirty="0"/>
              <a:t>, </a:t>
            </a:r>
            <a:r>
              <a:rPr lang="en-GB" sz="1600" i="1" dirty="0" err="1" smtClean="0"/>
              <a:t>Hyphomicrobium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 </a:t>
            </a:r>
            <a:r>
              <a:rPr lang="en-GB" sz="1600" i="1" dirty="0" err="1" smtClean="0"/>
              <a:t>Alcaligenes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Brevibacterium</a:t>
            </a:r>
            <a:r>
              <a:rPr lang="en-GB" sz="1600" i="1" dirty="0"/>
              <a:t>, Micrococcus, </a:t>
            </a:r>
            <a:r>
              <a:rPr lang="en-GB" sz="1600" i="1" dirty="0" err="1" smtClean="0"/>
              <a:t>Leptotrix</a:t>
            </a:r>
            <a:endParaRPr lang="cs-CZ" sz="1600" i="1" dirty="0" smtClean="0"/>
          </a:p>
          <a:p>
            <a:endParaRPr lang="en-GB" sz="1600" i="1" dirty="0"/>
          </a:p>
          <a:p>
            <a:r>
              <a:rPr lang="en-GB" sz="1600" dirty="0" err="1" smtClean="0"/>
              <a:t>Sinice</a:t>
            </a:r>
            <a:r>
              <a:rPr lang="cs-CZ" sz="1600" dirty="0" smtClean="0"/>
              <a:t> - </a:t>
            </a:r>
            <a:r>
              <a:rPr lang="en-GB" sz="1600" i="1" dirty="0" err="1" smtClean="0"/>
              <a:t>Aphanizomenon</a:t>
            </a:r>
            <a:r>
              <a:rPr lang="en-GB" sz="1600" i="1" dirty="0"/>
              <a:t>, Anabaena, </a:t>
            </a:r>
            <a:r>
              <a:rPr lang="en-GB" sz="1600" i="1" dirty="0" err="1" smtClean="0"/>
              <a:t>Microcystis</a:t>
            </a:r>
            <a:endParaRPr lang="cs-CZ" sz="1600" i="1" dirty="0" smtClean="0"/>
          </a:p>
        </p:txBody>
      </p:sp>
      <p:sp>
        <p:nvSpPr>
          <p:cNvPr id="4" name="Obdélník 3"/>
          <p:cNvSpPr/>
          <p:nvPr/>
        </p:nvSpPr>
        <p:spPr>
          <a:xfrm>
            <a:off x="7292271" y="38610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Hyphomicrobium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94" y="2567818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4596803"/>
            <a:ext cx="104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Leptotrix</a:t>
            </a:r>
            <a:endParaRPr lang="cs-CZ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" y="2740276"/>
            <a:ext cx="2531209" cy="16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0879"/>
            <a:ext cx="2681519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059832" y="6464982"/>
            <a:ext cx="174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Aphanizomenon</a:t>
            </a:r>
            <a:endParaRPr lang="en-GB" b="1" i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0" y="4596803"/>
            <a:ext cx="2598274" cy="17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07351" y="6324379"/>
            <a:ext cx="126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Microcystis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249973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Houby</a:t>
            </a:r>
            <a:r>
              <a:rPr lang="cs-CZ" sz="1600" b="1" dirty="0"/>
              <a:t> - </a:t>
            </a:r>
            <a:r>
              <a:rPr lang="en-GB" sz="1600" b="1" i="1" dirty="0" err="1"/>
              <a:t>filamentózní</a:t>
            </a:r>
            <a:r>
              <a:rPr lang="en-GB" sz="1600" b="1" i="1" dirty="0"/>
              <a:t> </a:t>
            </a:r>
            <a:r>
              <a:rPr lang="en-GB" sz="1600" b="1" i="1" dirty="0" err="1"/>
              <a:t>Cladosporium</a:t>
            </a:r>
            <a:r>
              <a:rPr lang="en-GB" sz="1600" b="1" dirty="0"/>
              <a:t>, </a:t>
            </a:r>
            <a:r>
              <a:rPr lang="en-GB" sz="1600" b="1" dirty="0" err="1"/>
              <a:t>četné</a:t>
            </a:r>
            <a:r>
              <a:rPr lang="en-GB" sz="1600" b="1" dirty="0"/>
              <a:t> </a:t>
            </a:r>
            <a:r>
              <a:rPr lang="en-GB" sz="1600" b="1" dirty="0" err="1" smtClean="0"/>
              <a:t>kvasinky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en-GB" sz="1600" b="1" dirty="0"/>
          </a:p>
          <a:p>
            <a:r>
              <a:rPr lang="en-GB" sz="1600" b="1" dirty="0" err="1"/>
              <a:t>Řasy</a:t>
            </a:r>
            <a:r>
              <a:rPr lang="cs-CZ" sz="1600" b="1" dirty="0"/>
              <a:t> - </a:t>
            </a:r>
            <a:r>
              <a:rPr lang="en-GB" sz="1600" b="1" i="1" dirty="0" err="1"/>
              <a:t>Chromulina</a:t>
            </a:r>
            <a:r>
              <a:rPr lang="en-GB" sz="1600" b="1" i="1" dirty="0"/>
              <a:t>, </a:t>
            </a:r>
            <a:r>
              <a:rPr lang="en-GB" sz="1600" b="1" i="1" dirty="0" err="1"/>
              <a:t>Botrydiopsis</a:t>
            </a:r>
            <a:r>
              <a:rPr lang="en-GB" sz="1600" b="1" i="1" dirty="0"/>
              <a:t>, </a:t>
            </a:r>
            <a:r>
              <a:rPr lang="en-GB" sz="1600" b="1" i="1" dirty="0" err="1"/>
              <a:t>Codosiga</a:t>
            </a:r>
            <a:r>
              <a:rPr lang="en-GB" sz="1600" b="1" i="1" dirty="0"/>
              <a:t>, </a:t>
            </a:r>
            <a:r>
              <a:rPr lang="en-GB" sz="1600" b="1" i="1" dirty="0" err="1"/>
              <a:t>Navicula</a:t>
            </a:r>
            <a:r>
              <a:rPr lang="en-GB" sz="1600" b="1" i="1" dirty="0"/>
              <a:t>,</a:t>
            </a:r>
            <a:r>
              <a:rPr lang="cs-CZ" sz="1600" b="1" i="1" dirty="0"/>
              <a:t> </a:t>
            </a:r>
            <a:r>
              <a:rPr lang="en-GB" sz="1600" b="1" i="1" dirty="0" err="1"/>
              <a:t>Nautococcus</a:t>
            </a:r>
            <a:r>
              <a:rPr lang="en-GB" sz="1600" b="1" i="1" dirty="0"/>
              <a:t>, </a:t>
            </a:r>
            <a:r>
              <a:rPr lang="en-GB" sz="1600" b="1" i="1" dirty="0" err="1"/>
              <a:t>Proterospongia</a:t>
            </a:r>
            <a:r>
              <a:rPr lang="en-GB" sz="1600" b="1" i="1" dirty="0"/>
              <a:t>, </a:t>
            </a:r>
            <a:r>
              <a:rPr lang="en-GB" sz="1600" b="1" i="1" dirty="0" err="1"/>
              <a:t>Sphaeroeca</a:t>
            </a:r>
            <a:r>
              <a:rPr lang="en-GB" sz="1600" b="1" i="1" dirty="0"/>
              <a:t>, </a:t>
            </a:r>
            <a:r>
              <a:rPr lang="en-GB" sz="1600" b="1" i="1" dirty="0" err="1"/>
              <a:t>Platychrisis</a:t>
            </a:r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b="1" dirty="0"/>
              <a:t>Protozoa</a:t>
            </a:r>
            <a:r>
              <a:rPr lang="cs-CZ" sz="1600" b="1" dirty="0"/>
              <a:t> - </a:t>
            </a:r>
            <a:r>
              <a:rPr lang="it-IT" sz="1600" b="1" i="1" dirty="0"/>
              <a:t>Difflugia, Vorticella, Arcella, Acineta, Clathrulina,</a:t>
            </a:r>
            <a:r>
              <a:rPr lang="cs-CZ" sz="1600" b="1" i="1" dirty="0"/>
              <a:t> </a:t>
            </a:r>
            <a:r>
              <a:rPr lang="en-GB" sz="1600" b="1" i="1" dirty="0" err="1"/>
              <a:t>Stylonychia</a:t>
            </a:r>
            <a:r>
              <a:rPr lang="en-GB" sz="1600" b="1" i="1" dirty="0"/>
              <a:t>, </a:t>
            </a:r>
            <a:r>
              <a:rPr lang="en-GB" sz="1600" b="1" i="1" dirty="0" err="1"/>
              <a:t>Codonosigna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23402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80928"/>
            <a:ext cx="1427887" cy="13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2788349"/>
            <a:ext cx="2192597" cy="13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857"/>
            <a:ext cx="1801382" cy="13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669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0" y="4869159"/>
            <a:ext cx="2285175" cy="17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02510"/>
            <a:ext cx="2009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326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Mokřady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ělké</a:t>
            </a:r>
            <a:r>
              <a:rPr lang="en-GB" sz="1600" dirty="0" smtClean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</a:t>
            </a:r>
            <a:r>
              <a:rPr lang="en-GB" sz="1600" dirty="0" err="1"/>
              <a:t>dominované</a:t>
            </a:r>
            <a:r>
              <a:rPr lang="en-GB" sz="1600" dirty="0"/>
              <a:t> </a:t>
            </a:r>
            <a:r>
              <a:rPr lang="en-GB" sz="1600" dirty="0" err="1"/>
              <a:t>vynořujícími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znik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různých</a:t>
            </a:r>
            <a:r>
              <a:rPr lang="en-GB" sz="1600" dirty="0"/>
              <a:t> </a:t>
            </a:r>
            <a:r>
              <a:rPr lang="en-GB" sz="1600" dirty="0" err="1"/>
              <a:t>klimatických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špatně</a:t>
            </a:r>
            <a:r>
              <a:rPr lang="cs-CZ" sz="1600" dirty="0"/>
              <a:t> </a:t>
            </a:r>
            <a:r>
              <a:rPr lang="en-GB" sz="1600" dirty="0" err="1" smtClean="0"/>
              <a:t>odvodněných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pánvích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postupným</a:t>
            </a:r>
            <a:r>
              <a:rPr lang="en-GB" sz="1600" dirty="0"/>
              <a:t> </a:t>
            </a:r>
            <a:r>
              <a:rPr lang="en-GB" sz="1600" dirty="0" err="1" smtClean="0"/>
              <a:t>zaplnění</a:t>
            </a:r>
            <a:r>
              <a:rPr lang="cs-CZ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/>
              <a:t>nánosy</a:t>
            </a:r>
            <a:r>
              <a:rPr lang="en-GB" sz="1600" dirty="0"/>
              <a:t> a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odní</a:t>
            </a:r>
            <a:r>
              <a:rPr lang="en-GB" sz="1600" dirty="0" smtClean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skryt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základ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klasifikaci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7632848" cy="38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3528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64096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dirty="0" err="1" smtClean="0">
                <a:solidFill>
                  <a:prstClr val="black"/>
                </a:solidFill>
              </a:rPr>
              <a:t>zalesněné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mokřady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vysoké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konifery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listnáče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cs-CZ" sz="1600" dirty="0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mokřadních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 smtClean="0">
                <a:solidFill>
                  <a:prstClr val="black"/>
                </a:solidFill>
              </a:rPr>
              <a:t>vysoká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biodegradace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polymerů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zvl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 smtClean="0">
                <a:solidFill>
                  <a:prstClr val="black"/>
                </a:solidFill>
              </a:rPr>
              <a:t>lignocelulóz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–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inhib</a:t>
            </a:r>
            <a:r>
              <a:rPr lang="cs-CZ" sz="1600" dirty="0" err="1" smtClean="0">
                <a:solidFill>
                  <a:prstClr val="black"/>
                </a:solidFill>
              </a:rPr>
              <a:t>ice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zaplavením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vodou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omezeného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přístupu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kyslíku</a:t>
            </a:r>
            <a:endParaRPr lang="cs-CZ" sz="1600" dirty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akumulace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částečně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humifikovaných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zbytků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uhlí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poklesu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hladiny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rašeliny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68"/>
            <a:ext cx="5582394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20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93149" cy="53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619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V</a:t>
            </a:r>
            <a:r>
              <a:rPr lang="cs-CZ" sz="2400" b="1" dirty="0" smtClean="0"/>
              <a:t>r</a:t>
            </a:r>
            <a:r>
              <a:rPr lang="en-GB" sz="2400" b="1" dirty="0" err="1" smtClean="0"/>
              <a:t>choviště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r</a:t>
            </a:r>
            <a:r>
              <a:rPr lang="en-GB" sz="1600" dirty="0" err="1" smtClean="0"/>
              <a:t>ašeliniště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nevýznamnými</a:t>
            </a:r>
            <a:r>
              <a:rPr lang="en-GB" sz="1600" dirty="0"/>
              <a:t> </a:t>
            </a:r>
            <a:r>
              <a:rPr lang="en-GB" sz="1600" dirty="0" err="1"/>
              <a:t>přítoky</a:t>
            </a:r>
            <a:r>
              <a:rPr lang="en-GB" sz="1600" dirty="0"/>
              <a:t> a </a:t>
            </a:r>
            <a:r>
              <a:rPr lang="en-GB" sz="1600" dirty="0" err="1"/>
              <a:t>odtoky</a:t>
            </a:r>
            <a:r>
              <a:rPr lang="en-GB" sz="1600" dirty="0"/>
              <a:t> a </a:t>
            </a:r>
            <a:r>
              <a:rPr lang="en-GB" sz="1600" dirty="0" err="1"/>
              <a:t>výskytem</a:t>
            </a:r>
            <a:r>
              <a:rPr lang="en-GB" sz="1600" dirty="0"/>
              <a:t> </a:t>
            </a:r>
            <a:r>
              <a:rPr lang="en-GB" sz="1600" dirty="0" err="1" smtClean="0"/>
              <a:t>acidofilních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i="1" dirty="0" smtClean="0"/>
              <a:t>Sphagnum</a:t>
            </a:r>
            <a:r>
              <a:rPr lang="cs-CZ" sz="1600" i="1" dirty="0" smtClean="0"/>
              <a:t>)</a:t>
            </a:r>
          </a:p>
          <a:p>
            <a:r>
              <a:rPr lang="en-GB" sz="1600" dirty="0" smtClean="0"/>
              <a:t>v </a:t>
            </a:r>
            <a:r>
              <a:rPr lang="en-GB" sz="1600" dirty="0" err="1"/>
              <a:t>chladném</a:t>
            </a:r>
            <a:r>
              <a:rPr lang="en-GB" sz="1600" dirty="0"/>
              <a:t> </a:t>
            </a:r>
            <a:r>
              <a:rPr lang="en-GB" sz="1600" dirty="0" err="1"/>
              <a:t>vlhkém</a:t>
            </a:r>
            <a:r>
              <a:rPr lang="en-GB" sz="1600" dirty="0"/>
              <a:t> </a:t>
            </a:r>
            <a:r>
              <a:rPr lang="en-GB" sz="1600" dirty="0" err="1"/>
              <a:t>klimatu</a:t>
            </a:r>
            <a:r>
              <a:rPr lang="en-GB" sz="1600" dirty="0"/>
              <a:t> </a:t>
            </a:r>
            <a:r>
              <a:rPr lang="en-GB" sz="1600" dirty="0" err="1"/>
              <a:t>obvykle</a:t>
            </a:r>
            <a:r>
              <a:rPr lang="en-GB" sz="1600" dirty="0"/>
              <a:t> v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kamenných</a:t>
            </a:r>
            <a:r>
              <a:rPr lang="en-GB" sz="1600" dirty="0"/>
              <a:t> </a:t>
            </a:r>
            <a:r>
              <a:rPr lang="en-GB" sz="1600" dirty="0" err="1" smtClean="0"/>
              <a:t>pánvích</a:t>
            </a:r>
            <a:endParaRPr lang="en-GB" sz="1600" dirty="0"/>
          </a:p>
          <a:p>
            <a:r>
              <a:rPr lang="en-GB" sz="1600" dirty="0" err="1" smtClean="0"/>
              <a:t>tlusté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(</a:t>
            </a:r>
            <a:r>
              <a:rPr lang="en-GB" sz="1600" dirty="0" err="1" smtClean="0"/>
              <a:t>rohože</a:t>
            </a:r>
            <a:r>
              <a:rPr lang="en-GB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v </a:t>
            </a:r>
            <a:r>
              <a:rPr lang="cs-CZ" sz="1600" dirty="0"/>
              <a:t>porovnání s ostatními mokřady je produktivita nízká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6680"/>
            <a:ext cx="5513700" cy="36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4" y="3140968"/>
            <a:ext cx="2150487" cy="2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435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mechu</a:t>
            </a:r>
            <a:r>
              <a:rPr lang="en-GB" sz="1600" dirty="0"/>
              <a:t> </a:t>
            </a:r>
            <a:r>
              <a:rPr lang="en-GB" sz="1600" dirty="0" err="1"/>
              <a:t>odumírají</a:t>
            </a:r>
            <a:r>
              <a:rPr lang="en-GB" sz="1600" dirty="0"/>
              <a:t> – ale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/>
              <a:t> </a:t>
            </a:r>
            <a:r>
              <a:rPr lang="en-GB" sz="1600" dirty="0" err="1" smtClean="0"/>
              <a:t>silně</a:t>
            </a:r>
            <a:r>
              <a:rPr lang="en-GB" sz="1600" dirty="0" smtClean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biodegradaci</a:t>
            </a:r>
            <a:r>
              <a:rPr lang="en-GB" sz="1600" dirty="0"/>
              <a:t> a </a:t>
            </a:r>
            <a:r>
              <a:rPr lang="en-GB" sz="1600" dirty="0" err="1"/>
              <a:t>rašelina</a:t>
            </a:r>
            <a:r>
              <a:rPr lang="en-GB" sz="1600" dirty="0"/>
              <a:t> se </a:t>
            </a:r>
            <a:r>
              <a:rPr lang="en-GB" sz="1600" dirty="0" err="1" smtClean="0"/>
              <a:t>akumuluje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i="1" dirty="0"/>
              <a:t>Sphagnum</a:t>
            </a:r>
            <a:r>
              <a:rPr lang="en-GB" sz="1600" dirty="0"/>
              <a:t> </a:t>
            </a:r>
            <a:r>
              <a:rPr lang="en-GB" sz="1600" dirty="0" err="1"/>
              <a:t>drží</a:t>
            </a:r>
            <a:r>
              <a:rPr lang="en-GB" sz="1600" dirty="0"/>
              <a:t> </a:t>
            </a:r>
            <a:r>
              <a:rPr lang="en-GB" sz="1600" dirty="0" err="1"/>
              <a:t>vodu</a:t>
            </a:r>
            <a:r>
              <a:rPr lang="en-GB" sz="1600" dirty="0"/>
              <a:t> </a:t>
            </a:r>
            <a:r>
              <a:rPr lang="en-GB" sz="1600" dirty="0" err="1"/>
              <a:t>kapilárními</a:t>
            </a:r>
            <a:r>
              <a:rPr lang="en-GB" sz="1600" dirty="0"/>
              <a:t> </a:t>
            </a:r>
            <a:r>
              <a:rPr lang="en-GB" sz="1600" dirty="0" err="1"/>
              <a:t>silami</a:t>
            </a:r>
            <a:r>
              <a:rPr lang="en-GB" sz="1600" dirty="0"/>
              <a:t>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účinně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 smtClean="0"/>
              <a:t>vyrůst</a:t>
            </a:r>
            <a:r>
              <a:rPr lang="cs-CZ" sz="1600" dirty="0"/>
              <a:t> </a:t>
            </a:r>
            <a:r>
              <a:rPr lang="en-GB" sz="1600" dirty="0" err="1" smtClean="0"/>
              <a:t>mnohem</a:t>
            </a:r>
            <a:r>
              <a:rPr lang="en-GB" sz="1600" dirty="0" smtClean="0"/>
              <a:t> </a:t>
            </a:r>
            <a:r>
              <a:rPr lang="en-GB" sz="1600" dirty="0" err="1"/>
              <a:t>výš</a:t>
            </a:r>
            <a:r>
              <a:rPr lang="en-GB" sz="1600" dirty="0"/>
              <a:t>,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pánve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/>
              <a:t>mech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, </a:t>
            </a:r>
            <a:r>
              <a:rPr lang="en-GB" sz="1600" dirty="0" err="1"/>
              <a:t>nemůže</a:t>
            </a:r>
            <a:r>
              <a:rPr lang="en-GB" sz="1600" dirty="0"/>
              <a:t> </a:t>
            </a:r>
            <a:r>
              <a:rPr lang="en-GB" sz="1600" dirty="0" err="1"/>
              <a:t>získávat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z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 smtClean="0"/>
              <a:t>jeho</a:t>
            </a:r>
            <a:r>
              <a:rPr lang="cs-CZ" sz="1600" dirty="0"/>
              <a:t>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/>
              <a:t>a je </a:t>
            </a:r>
            <a:r>
              <a:rPr lang="en-GB" sz="1600" dirty="0" err="1"/>
              <a:t>efektivně</a:t>
            </a:r>
            <a:r>
              <a:rPr lang="en-GB" sz="1600" dirty="0"/>
              <a:t> </a:t>
            </a:r>
            <a:r>
              <a:rPr lang="en-GB" sz="1600" dirty="0" err="1"/>
              <a:t>izolován</a:t>
            </a:r>
            <a:r>
              <a:rPr lang="en-GB" sz="1600" dirty="0"/>
              <a:t> od </a:t>
            </a:r>
            <a:r>
              <a:rPr lang="en-GB" sz="1600" dirty="0" err="1"/>
              <a:t>půdy</a:t>
            </a:r>
            <a:r>
              <a:rPr lang="en-GB" sz="1600" dirty="0"/>
              <a:t> a </a:t>
            </a:r>
            <a:r>
              <a:rPr lang="en-GB" sz="1600" dirty="0" err="1"/>
              <a:t>podkladové</a:t>
            </a:r>
            <a:r>
              <a:rPr lang="en-GB" sz="1600" dirty="0"/>
              <a:t> </a:t>
            </a:r>
            <a:r>
              <a:rPr lang="en-GB" sz="1600" dirty="0" err="1"/>
              <a:t>horniny</a:t>
            </a:r>
            <a:r>
              <a:rPr lang="en-GB" sz="1600" dirty="0"/>
              <a:t> </a:t>
            </a:r>
            <a:r>
              <a:rPr lang="en-GB" sz="1600" dirty="0" err="1" smtClean="0"/>
              <a:t>silnou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rašeliny</a:t>
            </a:r>
            <a:r>
              <a:rPr lang="en-GB" sz="1600" dirty="0"/>
              <a:t> –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z </a:t>
            </a:r>
            <a:r>
              <a:rPr lang="en-GB" sz="1600" dirty="0" err="1"/>
              <a:t>atmosféry</a:t>
            </a:r>
            <a:r>
              <a:rPr lang="en-GB" sz="1600" dirty="0"/>
              <a:t> a </a:t>
            </a:r>
            <a:r>
              <a:rPr lang="en-GB" sz="1600" dirty="0" err="1"/>
              <a:t>deště</a:t>
            </a:r>
            <a:r>
              <a:rPr lang="en-GB" sz="1600" dirty="0"/>
              <a:t> – </a:t>
            </a:r>
            <a:r>
              <a:rPr lang="en-GB" sz="1600" dirty="0" err="1"/>
              <a:t>stane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ombrotrofické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m</a:t>
            </a:r>
            <a:r>
              <a:rPr lang="en-GB" sz="1600" dirty="0" err="1" smtClean="0"/>
              <a:t>okřady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slatiny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zajímavé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–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silně</a:t>
            </a:r>
            <a:r>
              <a:rPr lang="en-GB" sz="1600" dirty="0"/>
              <a:t> </a:t>
            </a:r>
            <a:r>
              <a:rPr lang="en-GB" sz="1600" dirty="0" err="1"/>
              <a:t>omezen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anaerobním</a:t>
            </a:r>
            <a:r>
              <a:rPr lang="en-GB" sz="1600" dirty="0"/>
              <a:t> a </a:t>
            </a:r>
            <a:r>
              <a:rPr lang="en-GB" sz="1600" dirty="0" err="1"/>
              <a:t>kyselým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alším</a:t>
            </a:r>
            <a:r>
              <a:rPr lang="en-GB" sz="1600" dirty="0" smtClean="0"/>
              <a:t> </a:t>
            </a:r>
            <a:r>
              <a:rPr lang="en-GB" sz="1600" dirty="0" err="1"/>
              <a:t>faktorem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fenolické</a:t>
            </a:r>
            <a:r>
              <a:rPr lang="en-GB" sz="1600" dirty="0"/>
              <a:t> a </a:t>
            </a:r>
            <a:r>
              <a:rPr lang="en-GB" sz="1600" dirty="0" err="1" smtClean="0"/>
              <a:t>polyfenolické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z </a:t>
            </a:r>
            <a:r>
              <a:rPr lang="en-GB" sz="1600" dirty="0" err="1" smtClean="0"/>
              <a:t>nedokonalého</a:t>
            </a:r>
            <a:r>
              <a:rPr lang="cs-CZ" sz="1600" dirty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</a:t>
            </a:r>
            <a:r>
              <a:rPr lang="en-GB" sz="1600" dirty="0" err="1"/>
              <a:t>rostlinných</a:t>
            </a:r>
            <a:r>
              <a:rPr lang="en-GB" sz="1600" dirty="0"/>
              <a:t> </a:t>
            </a:r>
            <a:r>
              <a:rPr lang="en-GB" sz="1600" dirty="0" err="1" smtClean="0"/>
              <a:t>tkání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65246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4040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60040"/>
          </a:xfrm>
        </p:spPr>
        <p:txBody>
          <a:bodyPr>
            <a:noAutofit/>
          </a:bodyPr>
          <a:lstStyle/>
          <a:p>
            <a:r>
              <a:rPr lang="en-GB" sz="2400" b="1" dirty="0" err="1"/>
              <a:t>Jezera</a:t>
            </a:r>
            <a:r>
              <a:rPr lang="en-GB" sz="24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5724128" cy="619268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kombinovaná</a:t>
            </a:r>
            <a:r>
              <a:rPr lang="en-GB" sz="1600" dirty="0" smtClean="0"/>
              <a:t> </a:t>
            </a:r>
            <a:r>
              <a:rPr lang="en-GB" sz="1600" dirty="0" err="1"/>
              <a:t>litorální</a:t>
            </a:r>
            <a:r>
              <a:rPr lang="en-GB" sz="1600" dirty="0"/>
              <a:t> a </a:t>
            </a:r>
            <a:r>
              <a:rPr lang="en-GB" sz="1600" dirty="0" err="1"/>
              <a:t>limnetická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 – </a:t>
            </a:r>
            <a:r>
              <a:rPr lang="en-GB" sz="1600" dirty="0" err="1"/>
              <a:t>euphotická</a:t>
            </a:r>
            <a:r>
              <a:rPr lang="en-GB" sz="1600" dirty="0"/>
              <a:t> zona</a:t>
            </a:r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pro </a:t>
            </a:r>
            <a:r>
              <a:rPr lang="en-GB" sz="1600" dirty="0" err="1" smtClean="0"/>
              <a:t>fotosyntézu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litorální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pobřežní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)– </a:t>
            </a:r>
            <a:r>
              <a:rPr lang="en-GB" sz="1600" dirty="0" err="1"/>
              <a:t>světlo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dno</a:t>
            </a:r>
            <a:r>
              <a:rPr lang="cs-CZ" sz="1600" dirty="0"/>
              <a:t>, </a:t>
            </a:r>
            <a:r>
              <a:rPr lang="en-GB" sz="1600" dirty="0"/>
              <a:t> dominance (</a:t>
            </a:r>
            <a:r>
              <a:rPr lang="en-GB" sz="1600" dirty="0" err="1"/>
              <a:t>částečně</a:t>
            </a:r>
            <a:r>
              <a:rPr lang="en-GB" sz="1600" dirty="0"/>
              <a:t>) </a:t>
            </a:r>
            <a:r>
              <a:rPr lang="en-GB" sz="1600" dirty="0" err="1"/>
              <a:t>ponořenými</a:t>
            </a:r>
            <a:r>
              <a:rPr lang="en-GB" sz="1600" dirty="0"/>
              <a:t> </a:t>
            </a:r>
            <a:r>
              <a:rPr lang="en-GB" sz="1600" dirty="0" err="1"/>
              <a:t>vyššími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 a</a:t>
            </a:r>
            <a:r>
              <a:rPr lang="cs-CZ" sz="1600" dirty="0"/>
              <a:t> </a:t>
            </a:r>
            <a:r>
              <a:rPr lang="en-GB" sz="1600" dirty="0" err="1"/>
              <a:t>ukotvenými</a:t>
            </a:r>
            <a:r>
              <a:rPr lang="en-GB" sz="1600" dirty="0"/>
              <a:t> a </a:t>
            </a:r>
            <a:r>
              <a:rPr lang="en-GB" sz="1600" dirty="0" err="1"/>
              <a:t>vláknitými</a:t>
            </a:r>
            <a:r>
              <a:rPr lang="en-GB" sz="1600" dirty="0"/>
              <a:t> a </a:t>
            </a:r>
            <a:r>
              <a:rPr lang="en-GB" sz="1600" dirty="0" err="1"/>
              <a:t>parazitickými</a:t>
            </a:r>
            <a:r>
              <a:rPr lang="en-GB" sz="1600" dirty="0"/>
              <a:t> (epiphytic) </a:t>
            </a:r>
            <a:r>
              <a:rPr lang="en-GB" sz="1600" dirty="0" err="1" smtClean="0"/>
              <a:t>řasami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limnetická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volná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err="1" smtClean="0"/>
              <a:t>dom</a:t>
            </a:r>
            <a:r>
              <a:rPr lang="cs-CZ" sz="1600" dirty="0" smtClean="0"/>
              <a:t>.</a:t>
            </a:r>
            <a:r>
              <a:rPr lang="en-GB" sz="1600" dirty="0" smtClean="0"/>
              <a:t> prim</a:t>
            </a:r>
            <a:r>
              <a:rPr lang="cs-CZ" sz="1600" dirty="0" smtClean="0"/>
              <a:t>.</a:t>
            </a:r>
            <a:r>
              <a:rPr lang="cs-CZ" sz="1600" dirty="0"/>
              <a:t> </a:t>
            </a:r>
            <a:r>
              <a:rPr lang="en-GB" sz="1600" dirty="0" err="1" smtClean="0"/>
              <a:t>producenty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planktonické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– </a:t>
            </a:r>
            <a:r>
              <a:rPr lang="en-GB" sz="1600" dirty="0" err="1"/>
              <a:t>otevřená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plocha</a:t>
            </a:r>
            <a:endParaRPr lang="en-GB" sz="1600" dirty="0"/>
          </a:p>
          <a:p>
            <a:r>
              <a:rPr lang="en-GB" sz="1600" dirty="0" err="1" smtClean="0"/>
              <a:t>sestupuje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do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/>
              <a:t>označované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cs-CZ" sz="1600" dirty="0"/>
              <a:t>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hloubka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je </a:t>
            </a:r>
            <a:r>
              <a:rPr lang="en-GB" sz="1600" dirty="0" err="1"/>
              <a:t>fotosyntéza</a:t>
            </a:r>
            <a:r>
              <a:rPr lang="en-GB" sz="1600" dirty="0"/>
              <a:t> v </a:t>
            </a:r>
            <a:r>
              <a:rPr lang="en-GB" sz="1600" dirty="0" err="1" smtClean="0"/>
              <a:t>rovnováze</a:t>
            </a:r>
            <a:r>
              <a:rPr lang="cs-CZ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respirací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všeobecně</a:t>
            </a:r>
            <a:r>
              <a:rPr lang="en-GB" sz="1600" dirty="0"/>
              <a:t> </a:t>
            </a:r>
            <a:r>
              <a:rPr lang="en-GB" sz="1600" dirty="0" err="1"/>
              <a:t>jde</a:t>
            </a:r>
            <a:r>
              <a:rPr lang="en-GB" sz="1600" dirty="0"/>
              <a:t> o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kam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1% </a:t>
            </a:r>
            <a:r>
              <a:rPr lang="en-GB" sz="1600" dirty="0" err="1"/>
              <a:t>plné</a:t>
            </a:r>
            <a:r>
              <a:rPr lang="en-GB" sz="1600" dirty="0"/>
              <a:t> </a:t>
            </a:r>
            <a:r>
              <a:rPr lang="en-GB" sz="1600" dirty="0" err="1" smtClean="0"/>
              <a:t>sluneční</a:t>
            </a:r>
            <a:r>
              <a:rPr lang="cs-CZ" sz="1600" dirty="0" smtClean="0"/>
              <a:t> </a:t>
            </a:r>
            <a:r>
              <a:rPr lang="cs-CZ" sz="1600" dirty="0"/>
              <a:t>i</a:t>
            </a:r>
            <a:r>
              <a:rPr lang="en-GB" sz="1600" dirty="0" err="1" smtClean="0"/>
              <a:t>ntenzity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hloubková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profundal</a:t>
            </a:r>
            <a:r>
              <a:rPr lang="en-GB" sz="1600" dirty="0"/>
              <a:t> zone) </a:t>
            </a:r>
            <a:r>
              <a:rPr lang="en-GB" sz="1600" dirty="0" smtClean="0"/>
              <a:t>–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neexistuje</a:t>
            </a:r>
            <a:r>
              <a:rPr lang="en-GB" sz="1600" dirty="0"/>
              <a:t> v </a:t>
            </a:r>
            <a:r>
              <a:rPr lang="en-GB" sz="1600" dirty="0" err="1" smtClean="0"/>
              <a:t>mělkýc</a:t>
            </a:r>
            <a:r>
              <a:rPr lang="cs-CZ" sz="1600" dirty="0" smtClean="0"/>
              <a:t>h </a:t>
            </a:r>
            <a:r>
              <a:rPr lang="en-GB" sz="1600" dirty="0" err="1" smtClean="0"/>
              <a:t>rybnících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neproniká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využitelné</a:t>
            </a:r>
            <a:r>
              <a:rPr lang="en-GB" sz="1600" dirty="0"/>
              <a:t> </a:t>
            </a:r>
            <a:r>
              <a:rPr lang="en-GB" sz="1600" dirty="0" err="1" smtClean="0"/>
              <a:t>světlo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72" y="5022037"/>
            <a:ext cx="3360980" cy="17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80" y="980728"/>
            <a:ext cx="3216963" cy="36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01208"/>
            <a:ext cx="1190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87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2914651" y="549275"/>
            <a:ext cx="2449512" cy="5761037"/>
          </a:xfrm>
          <a:prstGeom prst="flowChartDelay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187450" y="2133600"/>
            <a:ext cx="5867400" cy="2374900"/>
          </a:xfrm>
          <a:custGeom>
            <a:avLst/>
            <a:gdLst>
              <a:gd name="T0" fmla="*/ 90392673 w 3651"/>
              <a:gd name="T1" fmla="*/ 79502897 h 1161"/>
              <a:gd name="T2" fmla="*/ 113637283 w 3651"/>
              <a:gd name="T3" fmla="*/ 192479406 h 1161"/>
              <a:gd name="T4" fmla="*/ 162707454 w 3651"/>
              <a:gd name="T5" fmla="*/ 267797079 h 1161"/>
              <a:gd name="T6" fmla="*/ 493289080 w 3651"/>
              <a:gd name="T7" fmla="*/ 1569125682 h 1161"/>
              <a:gd name="T8" fmla="*/ 658579089 w 3651"/>
              <a:gd name="T9" fmla="*/ 1606784518 h 1161"/>
              <a:gd name="T10" fmla="*/ 963333549 w 3651"/>
              <a:gd name="T11" fmla="*/ 1761605088 h 1161"/>
              <a:gd name="T12" fmla="*/ 1177693729 w 3651"/>
              <a:gd name="T13" fmla="*/ 1874581597 h 1161"/>
              <a:gd name="T14" fmla="*/ 1224182950 w 3651"/>
              <a:gd name="T15" fmla="*/ 1954082448 h 1161"/>
              <a:gd name="T16" fmla="*/ 1650322361 w 3651"/>
              <a:gd name="T17" fmla="*/ 2104719839 h 1161"/>
              <a:gd name="T18" fmla="*/ 1955075213 w 3651"/>
              <a:gd name="T19" fmla="*/ 2147483647 h 1161"/>
              <a:gd name="T20" fmla="*/ 2147483647 w 3651"/>
              <a:gd name="T21" fmla="*/ 2147483647 h 1161"/>
              <a:gd name="T22" fmla="*/ 2147483647 w 3651"/>
              <a:gd name="T23" fmla="*/ 2147483647 h 1161"/>
              <a:gd name="T24" fmla="*/ 2147483647 w 3651"/>
              <a:gd name="T25" fmla="*/ 2147483647 h 1161"/>
              <a:gd name="T26" fmla="*/ 2147483647 w 3651"/>
              <a:gd name="T27" fmla="*/ 2147483647 h 1161"/>
              <a:gd name="T28" fmla="*/ 2147483647 w 3651"/>
              <a:gd name="T29" fmla="*/ 2147483647 h 1161"/>
              <a:gd name="T30" fmla="*/ 2147483647 w 3651"/>
              <a:gd name="T31" fmla="*/ 2147483647 h 1161"/>
              <a:gd name="T32" fmla="*/ 2147483647 w 3651"/>
              <a:gd name="T33" fmla="*/ 2147483647 h 1161"/>
              <a:gd name="T34" fmla="*/ 2147483647 w 3651"/>
              <a:gd name="T35" fmla="*/ 2147483647 h 1161"/>
              <a:gd name="T36" fmla="*/ 2147483647 w 3651"/>
              <a:gd name="T37" fmla="*/ 2147483647 h 1161"/>
              <a:gd name="T38" fmla="*/ 2147483647 w 3651"/>
              <a:gd name="T39" fmla="*/ 2147483647 h 1161"/>
              <a:gd name="T40" fmla="*/ 2147483647 w 3651"/>
              <a:gd name="T41" fmla="*/ 2147483647 h 1161"/>
              <a:gd name="T42" fmla="*/ 2147483647 w 3651"/>
              <a:gd name="T43" fmla="*/ 2147483647 h 1161"/>
              <a:gd name="T44" fmla="*/ 2147483647 w 3651"/>
              <a:gd name="T45" fmla="*/ 2147483647 h 1161"/>
              <a:gd name="T46" fmla="*/ 2147483647 w 3651"/>
              <a:gd name="T47" fmla="*/ 2147483647 h 1161"/>
              <a:gd name="T48" fmla="*/ 2147483647 w 3651"/>
              <a:gd name="T49" fmla="*/ 2147483647 h 1161"/>
              <a:gd name="T50" fmla="*/ 2147483647 w 3651"/>
              <a:gd name="T51" fmla="*/ 2147483647 h 1161"/>
              <a:gd name="T52" fmla="*/ 2147483647 w 3651"/>
              <a:gd name="T53" fmla="*/ 2147483647 h 1161"/>
              <a:gd name="T54" fmla="*/ 2147483647 w 3651"/>
              <a:gd name="T55" fmla="*/ 2147483647 h 1161"/>
              <a:gd name="T56" fmla="*/ 2147483647 w 3651"/>
              <a:gd name="T57" fmla="*/ 2147483647 h 1161"/>
              <a:gd name="T58" fmla="*/ 2147483647 w 3651"/>
              <a:gd name="T59" fmla="*/ 2147483647 h 1161"/>
              <a:gd name="T60" fmla="*/ 2147483647 w 3651"/>
              <a:gd name="T61" fmla="*/ 2147483647 h 1161"/>
              <a:gd name="T62" fmla="*/ 2147483647 w 3651"/>
              <a:gd name="T63" fmla="*/ 2147483647 h 1161"/>
              <a:gd name="T64" fmla="*/ 2147483647 w 3651"/>
              <a:gd name="T65" fmla="*/ 2147483647 h 1161"/>
              <a:gd name="T66" fmla="*/ 2147483647 w 3651"/>
              <a:gd name="T67" fmla="*/ 2147483647 h 1161"/>
              <a:gd name="T68" fmla="*/ 2147483647 w 3651"/>
              <a:gd name="T69" fmla="*/ 2147483647 h 1161"/>
              <a:gd name="T70" fmla="*/ 2147483647 w 3651"/>
              <a:gd name="T71" fmla="*/ 2147483647 h 1161"/>
              <a:gd name="T72" fmla="*/ 2147483647 w 3651"/>
              <a:gd name="T73" fmla="*/ 2147483647 h 1161"/>
              <a:gd name="T74" fmla="*/ 2147483647 w 3651"/>
              <a:gd name="T75" fmla="*/ 2147483647 h 1161"/>
              <a:gd name="T76" fmla="*/ 2147483647 w 3651"/>
              <a:gd name="T77" fmla="*/ 1954082448 h 1161"/>
              <a:gd name="T78" fmla="*/ 2147483647 w 3651"/>
              <a:gd name="T79" fmla="*/ 1569125682 h 1161"/>
              <a:gd name="T80" fmla="*/ 2147483647 w 3651"/>
              <a:gd name="T81" fmla="*/ 1376646276 h 1161"/>
              <a:gd name="T82" fmla="*/ 2147483647 w 3651"/>
              <a:gd name="T83" fmla="*/ 1226008885 h 1161"/>
              <a:gd name="T84" fmla="*/ 2147483647 w 3651"/>
              <a:gd name="T85" fmla="*/ 1188350048 h 1161"/>
              <a:gd name="T86" fmla="*/ 2147483647 w 3651"/>
              <a:gd name="T87" fmla="*/ 1071188315 h 1161"/>
              <a:gd name="T88" fmla="*/ 2147483647 w 3651"/>
              <a:gd name="T89" fmla="*/ 995870642 h 1161"/>
              <a:gd name="T90" fmla="*/ 2147483647 w 3651"/>
              <a:gd name="T91" fmla="*/ 841050073 h 1161"/>
              <a:gd name="T92" fmla="*/ 2147483647 w 3651"/>
              <a:gd name="T93" fmla="*/ 615097054 h 1161"/>
              <a:gd name="T94" fmla="*/ 2147483647 w 3651"/>
              <a:gd name="T95" fmla="*/ 192479406 h 1161"/>
              <a:gd name="T96" fmla="*/ 2147483647 w 3651"/>
              <a:gd name="T97" fmla="*/ 117161733 h 1161"/>
              <a:gd name="T98" fmla="*/ 2147483647 w 3651"/>
              <a:gd name="T99" fmla="*/ 0 h 11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51" h="1161">
                <a:moveTo>
                  <a:pt x="35" y="19"/>
                </a:moveTo>
                <a:cubicBezTo>
                  <a:pt x="38" y="28"/>
                  <a:pt x="39" y="38"/>
                  <a:pt x="44" y="46"/>
                </a:cubicBezTo>
                <a:cubicBezTo>
                  <a:pt x="49" y="53"/>
                  <a:pt x="62" y="55"/>
                  <a:pt x="63" y="64"/>
                </a:cubicBezTo>
                <a:cubicBezTo>
                  <a:pt x="86" y="281"/>
                  <a:pt x="0" y="346"/>
                  <a:pt x="191" y="375"/>
                </a:cubicBezTo>
                <a:cubicBezTo>
                  <a:pt x="212" y="378"/>
                  <a:pt x="234" y="381"/>
                  <a:pt x="255" y="384"/>
                </a:cubicBezTo>
                <a:cubicBezTo>
                  <a:pt x="289" y="420"/>
                  <a:pt x="321" y="415"/>
                  <a:pt x="373" y="421"/>
                </a:cubicBezTo>
                <a:cubicBezTo>
                  <a:pt x="450" y="471"/>
                  <a:pt x="334" y="401"/>
                  <a:pt x="456" y="448"/>
                </a:cubicBezTo>
                <a:cubicBezTo>
                  <a:pt x="464" y="451"/>
                  <a:pt x="467" y="462"/>
                  <a:pt x="474" y="467"/>
                </a:cubicBezTo>
                <a:cubicBezTo>
                  <a:pt x="515" y="492"/>
                  <a:pt x="593" y="495"/>
                  <a:pt x="639" y="503"/>
                </a:cubicBezTo>
                <a:cubicBezTo>
                  <a:pt x="678" y="516"/>
                  <a:pt x="716" y="523"/>
                  <a:pt x="757" y="531"/>
                </a:cubicBezTo>
                <a:cubicBezTo>
                  <a:pt x="786" y="572"/>
                  <a:pt x="804" y="562"/>
                  <a:pt x="849" y="576"/>
                </a:cubicBezTo>
                <a:cubicBezTo>
                  <a:pt x="896" y="626"/>
                  <a:pt x="946" y="660"/>
                  <a:pt x="1013" y="677"/>
                </a:cubicBezTo>
                <a:cubicBezTo>
                  <a:pt x="1036" y="698"/>
                  <a:pt x="1056" y="714"/>
                  <a:pt x="1087" y="723"/>
                </a:cubicBezTo>
                <a:cubicBezTo>
                  <a:pt x="1111" y="730"/>
                  <a:pt x="1160" y="741"/>
                  <a:pt x="1160" y="741"/>
                </a:cubicBezTo>
                <a:cubicBezTo>
                  <a:pt x="1232" y="793"/>
                  <a:pt x="1199" y="779"/>
                  <a:pt x="1251" y="796"/>
                </a:cubicBezTo>
                <a:cubicBezTo>
                  <a:pt x="1336" y="878"/>
                  <a:pt x="1227" y="776"/>
                  <a:pt x="1306" y="841"/>
                </a:cubicBezTo>
                <a:cubicBezTo>
                  <a:pt x="1321" y="853"/>
                  <a:pt x="1326" y="877"/>
                  <a:pt x="1343" y="887"/>
                </a:cubicBezTo>
                <a:cubicBezTo>
                  <a:pt x="1355" y="894"/>
                  <a:pt x="1415" y="910"/>
                  <a:pt x="1434" y="915"/>
                </a:cubicBezTo>
                <a:cubicBezTo>
                  <a:pt x="1446" y="952"/>
                  <a:pt x="1462" y="957"/>
                  <a:pt x="1498" y="969"/>
                </a:cubicBezTo>
                <a:cubicBezTo>
                  <a:pt x="1514" y="980"/>
                  <a:pt x="1527" y="996"/>
                  <a:pt x="1544" y="1006"/>
                </a:cubicBezTo>
                <a:cubicBezTo>
                  <a:pt x="1552" y="1011"/>
                  <a:pt x="1562" y="1011"/>
                  <a:pt x="1571" y="1015"/>
                </a:cubicBezTo>
                <a:cubicBezTo>
                  <a:pt x="1581" y="1020"/>
                  <a:pt x="1590" y="1027"/>
                  <a:pt x="1599" y="1033"/>
                </a:cubicBezTo>
                <a:cubicBezTo>
                  <a:pt x="1621" y="1102"/>
                  <a:pt x="1677" y="1104"/>
                  <a:pt x="1745" y="1107"/>
                </a:cubicBezTo>
                <a:cubicBezTo>
                  <a:pt x="1842" y="1112"/>
                  <a:pt x="1940" y="1112"/>
                  <a:pt x="2037" y="1116"/>
                </a:cubicBezTo>
                <a:cubicBezTo>
                  <a:pt x="2092" y="1118"/>
                  <a:pt x="2147" y="1122"/>
                  <a:pt x="2202" y="1125"/>
                </a:cubicBezTo>
                <a:cubicBezTo>
                  <a:pt x="2387" y="1161"/>
                  <a:pt x="2589" y="1126"/>
                  <a:pt x="2778" y="1116"/>
                </a:cubicBezTo>
                <a:cubicBezTo>
                  <a:pt x="2799" y="1113"/>
                  <a:pt x="2822" y="1114"/>
                  <a:pt x="2842" y="1107"/>
                </a:cubicBezTo>
                <a:cubicBezTo>
                  <a:pt x="2850" y="1104"/>
                  <a:pt x="2853" y="1093"/>
                  <a:pt x="2860" y="1088"/>
                </a:cubicBezTo>
                <a:cubicBezTo>
                  <a:pt x="2868" y="1083"/>
                  <a:pt x="2879" y="1082"/>
                  <a:pt x="2888" y="1079"/>
                </a:cubicBezTo>
                <a:cubicBezTo>
                  <a:pt x="2927" y="1053"/>
                  <a:pt x="2952" y="1021"/>
                  <a:pt x="2997" y="1006"/>
                </a:cubicBezTo>
                <a:cubicBezTo>
                  <a:pt x="3010" y="972"/>
                  <a:pt x="3022" y="962"/>
                  <a:pt x="3052" y="942"/>
                </a:cubicBezTo>
                <a:cubicBezTo>
                  <a:pt x="3055" y="933"/>
                  <a:pt x="3056" y="923"/>
                  <a:pt x="3061" y="915"/>
                </a:cubicBezTo>
                <a:cubicBezTo>
                  <a:pt x="3066" y="907"/>
                  <a:pt x="3076" y="904"/>
                  <a:pt x="3080" y="896"/>
                </a:cubicBezTo>
                <a:cubicBezTo>
                  <a:pt x="3093" y="870"/>
                  <a:pt x="3091" y="838"/>
                  <a:pt x="3107" y="814"/>
                </a:cubicBezTo>
                <a:cubicBezTo>
                  <a:pt x="3131" y="778"/>
                  <a:pt x="3159" y="744"/>
                  <a:pt x="3189" y="713"/>
                </a:cubicBezTo>
                <a:cubicBezTo>
                  <a:pt x="3215" y="643"/>
                  <a:pt x="3177" y="734"/>
                  <a:pt x="3226" y="659"/>
                </a:cubicBezTo>
                <a:cubicBezTo>
                  <a:pt x="3261" y="606"/>
                  <a:pt x="3202" y="652"/>
                  <a:pt x="3263" y="613"/>
                </a:cubicBezTo>
                <a:cubicBezTo>
                  <a:pt x="3284" y="548"/>
                  <a:pt x="3265" y="569"/>
                  <a:pt x="3308" y="540"/>
                </a:cubicBezTo>
                <a:cubicBezTo>
                  <a:pt x="3319" y="496"/>
                  <a:pt x="3310" y="482"/>
                  <a:pt x="3354" y="467"/>
                </a:cubicBezTo>
                <a:cubicBezTo>
                  <a:pt x="3364" y="437"/>
                  <a:pt x="3367" y="403"/>
                  <a:pt x="3381" y="375"/>
                </a:cubicBezTo>
                <a:cubicBezTo>
                  <a:pt x="3395" y="348"/>
                  <a:pt x="3432" y="341"/>
                  <a:pt x="3455" y="329"/>
                </a:cubicBezTo>
                <a:cubicBezTo>
                  <a:pt x="3536" y="288"/>
                  <a:pt x="3404" y="337"/>
                  <a:pt x="3537" y="293"/>
                </a:cubicBezTo>
                <a:cubicBezTo>
                  <a:pt x="3546" y="290"/>
                  <a:pt x="3564" y="284"/>
                  <a:pt x="3564" y="284"/>
                </a:cubicBezTo>
                <a:cubicBezTo>
                  <a:pt x="3567" y="275"/>
                  <a:pt x="3568" y="264"/>
                  <a:pt x="3573" y="256"/>
                </a:cubicBezTo>
                <a:cubicBezTo>
                  <a:pt x="3578" y="249"/>
                  <a:pt x="3588" y="246"/>
                  <a:pt x="3592" y="238"/>
                </a:cubicBezTo>
                <a:cubicBezTo>
                  <a:pt x="3598" y="227"/>
                  <a:pt x="3597" y="213"/>
                  <a:pt x="3601" y="201"/>
                </a:cubicBezTo>
                <a:cubicBezTo>
                  <a:pt x="3606" y="183"/>
                  <a:pt x="3619" y="147"/>
                  <a:pt x="3619" y="147"/>
                </a:cubicBezTo>
                <a:cubicBezTo>
                  <a:pt x="3622" y="113"/>
                  <a:pt x="3620" y="79"/>
                  <a:pt x="3628" y="46"/>
                </a:cubicBezTo>
                <a:cubicBezTo>
                  <a:pt x="3630" y="38"/>
                  <a:pt x="3644" y="36"/>
                  <a:pt x="3647" y="28"/>
                </a:cubicBezTo>
                <a:cubicBezTo>
                  <a:pt x="3651" y="19"/>
                  <a:pt x="3647" y="9"/>
                  <a:pt x="3647" y="0"/>
                </a:cubicBezTo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6971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9130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484438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00338" y="22764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1</a:t>
            </a:r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1042988" y="1125538"/>
            <a:ext cx="854075" cy="2005012"/>
            <a:chOff x="4251" y="618"/>
            <a:chExt cx="1344" cy="2624"/>
          </a:xfrm>
        </p:grpSpPr>
        <p:sp>
          <p:nvSpPr>
            <p:cNvPr id="25663" name="Oval 9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4" name="Freeform 10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5" name="Freeform 11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6" name="Freeform 12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7" name="Freeform 13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8" name="Freeform 14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9" name="Freeform 15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0" name="Freeform 16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1" name="Freeform 17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2" name="Oval 18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3" name="Oval 19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4" name="Oval 20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09" name="Group 21"/>
          <p:cNvGrpSpPr>
            <a:grpSpLocks/>
          </p:cNvGrpSpPr>
          <p:nvPr/>
        </p:nvGrpSpPr>
        <p:grpSpPr bwMode="auto">
          <a:xfrm>
            <a:off x="4067175" y="2781300"/>
            <a:ext cx="215900" cy="504825"/>
            <a:chOff x="2880" y="2387"/>
            <a:chExt cx="136" cy="318"/>
          </a:xfrm>
        </p:grpSpPr>
        <p:sp>
          <p:nvSpPr>
            <p:cNvPr id="25659" name="Oval 22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0" name="Oval 23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1" name="Oval 24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2" name="Oval 25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0" name="Oval 26"/>
          <p:cNvSpPr>
            <a:spLocks noChangeArrowheads="1"/>
          </p:cNvSpPr>
          <p:nvPr/>
        </p:nvSpPr>
        <p:spPr bwMode="auto">
          <a:xfrm>
            <a:off x="5867400" y="30686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1" name="Oval 27"/>
          <p:cNvSpPr>
            <a:spLocks noChangeArrowheads="1"/>
          </p:cNvSpPr>
          <p:nvPr/>
        </p:nvSpPr>
        <p:spPr bwMode="auto">
          <a:xfrm>
            <a:off x="5076825" y="32131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2" name="Oval 28"/>
          <p:cNvSpPr>
            <a:spLocks noChangeArrowheads="1"/>
          </p:cNvSpPr>
          <p:nvPr/>
        </p:nvSpPr>
        <p:spPr bwMode="auto">
          <a:xfrm>
            <a:off x="536416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3" name="Group 29"/>
          <p:cNvGrpSpPr>
            <a:grpSpLocks/>
          </p:cNvGrpSpPr>
          <p:nvPr/>
        </p:nvGrpSpPr>
        <p:grpSpPr bwMode="auto">
          <a:xfrm>
            <a:off x="4356100" y="3141663"/>
            <a:ext cx="215900" cy="504825"/>
            <a:chOff x="2880" y="2387"/>
            <a:chExt cx="136" cy="318"/>
          </a:xfrm>
        </p:grpSpPr>
        <p:sp>
          <p:nvSpPr>
            <p:cNvPr id="25655" name="Oval 30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6" name="Oval 31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7" name="Oval 32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8" name="Oval 33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987675" y="38608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490913" y="40767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70681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1403350" y="21336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1619250" y="23495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9" name="Group 39"/>
          <p:cNvGrpSpPr>
            <a:grpSpLocks/>
          </p:cNvGrpSpPr>
          <p:nvPr/>
        </p:nvGrpSpPr>
        <p:grpSpPr bwMode="auto">
          <a:xfrm>
            <a:off x="6227763" y="1052513"/>
            <a:ext cx="854075" cy="2005012"/>
            <a:chOff x="4251" y="618"/>
            <a:chExt cx="1344" cy="2624"/>
          </a:xfrm>
        </p:grpSpPr>
        <p:sp>
          <p:nvSpPr>
            <p:cNvPr id="25643" name="Oval 40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6" name="Freeform 43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7" name="Freeform 44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8" name="Freeform 45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9" name="Freeform 46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0" name="Freeform 47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1" name="Freeform 48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2" name="Oval 49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3" name="Oval 50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4" name="Oval 51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20" name="Group 52"/>
          <p:cNvGrpSpPr>
            <a:grpSpLocks/>
          </p:cNvGrpSpPr>
          <p:nvPr/>
        </p:nvGrpSpPr>
        <p:grpSpPr bwMode="auto">
          <a:xfrm>
            <a:off x="4643438" y="2133600"/>
            <a:ext cx="577850" cy="360363"/>
            <a:chOff x="2925" y="1389"/>
            <a:chExt cx="364" cy="227"/>
          </a:xfrm>
        </p:grpSpPr>
        <p:sp>
          <p:nvSpPr>
            <p:cNvPr id="25637" name="Oval 53"/>
            <p:cNvSpPr>
              <a:spLocks noChangeArrowheads="1"/>
            </p:cNvSpPr>
            <p:nvPr/>
          </p:nvSpPr>
          <p:spPr bwMode="auto">
            <a:xfrm>
              <a:off x="2925" y="1434"/>
              <a:ext cx="318" cy="1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8" name="Oval 54"/>
            <p:cNvSpPr>
              <a:spLocks noChangeArrowheads="1"/>
            </p:cNvSpPr>
            <p:nvPr/>
          </p:nvSpPr>
          <p:spPr bwMode="auto">
            <a:xfrm>
              <a:off x="3107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9" name="Oval 55"/>
            <p:cNvSpPr>
              <a:spLocks noChangeArrowheads="1"/>
            </p:cNvSpPr>
            <p:nvPr/>
          </p:nvSpPr>
          <p:spPr bwMode="auto">
            <a:xfrm>
              <a:off x="3198" y="143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0" name="Oval 56"/>
            <p:cNvSpPr>
              <a:spLocks noChangeArrowheads="1"/>
            </p:cNvSpPr>
            <p:nvPr/>
          </p:nvSpPr>
          <p:spPr bwMode="auto">
            <a:xfrm>
              <a:off x="2925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1" name="Oval 57"/>
            <p:cNvSpPr>
              <a:spLocks noChangeArrowheads="1"/>
            </p:cNvSpPr>
            <p:nvPr/>
          </p:nvSpPr>
          <p:spPr bwMode="auto">
            <a:xfrm>
              <a:off x="3061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2" name="Oval 58"/>
            <p:cNvSpPr>
              <a:spLocks noChangeArrowheads="1"/>
            </p:cNvSpPr>
            <p:nvPr/>
          </p:nvSpPr>
          <p:spPr bwMode="auto">
            <a:xfrm>
              <a:off x="2925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21" name="Text Box 59"/>
          <p:cNvSpPr txBox="1">
            <a:spLocks noChangeArrowheads="1"/>
          </p:cNvSpPr>
          <p:nvPr/>
        </p:nvSpPr>
        <p:spPr bwMode="auto">
          <a:xfrm>
            <a:off x="18351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2</a:t>
            </a:r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5148263" y="234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3</a:t>
            </a:r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5364163" y="3141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4</a:t>
            </a:r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4284663" y="263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5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48038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6</a:t>
            </a:r>
          </a:p>
        </p:txBody>
      </p:sp>
      <p:sp>
        <p:nvSpPr>
          <p:cNvPr id="25626" name="plant"/>
          <p:cNvSpPr>
            <a:spLocks noEditPoints="1" noChangeArrowheads="1"/>
          </p:cNvSpPr>
          <p:nvPr/>
        </p:nvSpPr>
        <p:spPr bwMode="auto">
          <a:xfrm rot="-4575103">
            <a:off x="5147469" y="4006056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7" name="plant"/>
          <p:cNvSpPr>
            <a:spLocks noEditPoints="1" noChangeArrowheads="1"/>
          </p:cNvSpPr>
          <p:nvPr/>
        </p:nvSpPr>
        <p:spPr bwMode="auto">
          <a:xfrm rot="-4575103">
            <a:off x="5363369" y="3863181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8" name="Oval 66"/>
          <p:cNvSpPr>
            <a:spLocks noChangeArrowheads="1"/>
          </p:cNvSpPr>
          <p:nvPr/>
        </p:nvSpPr>
        <p:spPr bwMode="auto">
          <a:xfrm>
            <a:off x="5508625" y="40767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9" name="Oval 67"/>
          <p:cNvSpPr>
            <a:spLocks noChangeArrowheads="1"/>
          </p:cNvSpPr>
          <p:nvPr/>
        </p:nvSpPr>
        <p:spPr bwMode="auto">
          <a:xfrm>
            <a:off x="536416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5003800" y="3789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7</a:t>
            </a:r>
          </a:p>
        </p:txBody>
      </p:sp>
      <p:sp>
        <p:nvSpPr>
          <p:cNvPr id="25631" name="Text Box 69"/>
          <p:cNvSpPr txBox="1">
            <a:spLocks noChangeArrowheads="1"/>
          </p:cNvSpPr>
          <p:nvPr/>
        </p:nvSpPr>
        <p:spPr bwMode="auto">
          <a:xfrm>
            <a:off x="2470166" y="336012"/>
            <a:ext cx="4123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Hlavní místa výskytu bakterií v jezeře</a:t>
            </a:r>
          </a:p>
        </p:txBody>
      </p:sp>
      <p:sp>
        <p:nvSpPr>
          <p:cNvPr id="25632" name="Text Box 70"/>
          <p:cNvSpPr txBox="1">
            <a:spLocks noChangeArrowheads="1"/>
          </p:cNvSpPr>
          <p:nvPr/>
        </p:nvSpPr>
        <p:spPr bwMode="auto">
          <a:xfrm>
            <a:off x="323850" y="5445125"/>
            <a:ext cx="8516938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1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neustonní vsrtva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2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ponořené rostliny 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(epi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fytické bakterie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); 3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plovoucí rosliny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4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volně suspendované ve vodním sloupci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5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jezerní sníh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6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dnové sedimenty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7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uvolňující se listy ponořených rostlinách; 8 - epibionti</a:t>
            </a:r>
            <a:endParaRPr lang="en-US" altLang="ko-KR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25633" name="Picture 72" descr="skenovat002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0937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Oval 73"/>
          <p:cNvSpPr>
            <a:spLocks noChangeArrowheads="1"/>
          </p:cNvSpPr>
          <p:nvPr/>
        </p:nvSpPr>
        <p:spPr bwMode="auto">
          <a:xfrm>
            <a:off x="305911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5" name="Oval 74"/>
          <p:cNvSpPr>
            <a:spLocks noChangeArrowheads="1"/>
          </p:cNvSpPr>
          <p:nvPr/>
        </p:nvSpPr>
        <p:spPr bwMode="auto">
          <a:xfrm>
            <a:off x="3276600" y="28527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6" name="Text Box 75"/>
          <p:cNvSpPr txBox="1">
            <a:spLocks noChangeArrowheads="1"/>
          </p:cNvSpPr>
          <p:nvPr/>
        </p:nvSpPr>
        <p:spPr bwMode="auto">
          <a:xfrm>
            <a:off x="3492500" y="2417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altLang="ko-KR" b="1">
              <a:solidFill>
                <a:schemeClr val="bg1"/>
              </a:solidFill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017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91880" y="301155"/>
            <a:ext cx="2546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Ilustrace neustonu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3568" y="4170364"/>
            <a:ext cx="4274696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Vrstva povrchového napětí je místo na přichycení pro mikroorganismy, jejichž pozice může být nad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epineuston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nebo pod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hyponeuston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touto vrstvičkou. V obou případech mají řasy nelimitovaný přístup ke světlu a CO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Heterotrofové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mají prospěch ze živin jako jsou hydrofobní organické látky v povrchové vrstvě a z přístupu ke kyslíku. Spásači mají zase prospěch z koncentrované biomasy.</a:t>
            </a:r>
          </a:p>
        </p:txBody>
      </p:sp>
      <p:pic>
        <p:nvPicPr>
          <p:cNvPr id="26628" name="Picture 4" descr="skenovat01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3255" b="69574"/>
          <a:stretch>
            <a:fillRect/>
          </a:stretch>
        </p:blipFill>
        <p:spPr bwMode="auto">
          <a:xfrm>
            <a:off x="1043608" y="908720"/>
            <a:ext cx="7336910" cy="29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3397"/>
            <a:ext cx="3210818" cy="21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699" y="476672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eufotické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přejí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</a:t>
            </a:r>
            <a:r>
              <a:rPr lang="en-GB" sz="1600" dirty="0" err="1" smtClean="0"/>
              <a:t>fotoautotrofů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rganismy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hloubkové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– </a:t>
            </a:r>
            <a:r>
              <a:rPr lang="en-GB" sz="1600" dirty="0" err="1"/>
              <a:t>hlavně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většinou</a:t>
            </a:r>
            <a:r>
              <a:rPr lang="cs-CZ" sz="1600" dirty="0"/>
              <a:t> </a:t>
            </a:r>
            <a:r>
              <a:rPr lang="en-GB" sz="1600" dirty="0" err="1" smtClean="0"/>
              <a:t>závislí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 smtClean="0"/>
              <a:t>vrstev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entický</a:t>
            </a:r>
            <a:r>
              <a:rPr lang="en-GB" sz="1600" dirty="0" smtClean="0"/>
              <a:t> </a:t>
            </a:r>
            <a:r>
              <a:rPr lang="en-GB" sz="1600" dirty="0"/>
              <a:t>habitat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– </a:t>
            </a:r>
            <a:r>
              <a:rPr lang="en-GB" sz="1600" dirty="0" err="1"/>
              <a:t>částice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koncentrují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bentického</a:t>
            </a:r>
            <a:r>
              <a:rPr lang="en-GB" sz="1600" dirty="0"/>
              <a:t> </a:t>
            </a:r>
            <a:r>
              <a:rPr lang="en-GB" sz="1600" dirty="0" err="1" smtClean="0"/>
              <a:t>sedimentu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ovrch</a:t>
            </a:r>
            <a:r>
              <a:rPr lang="en-GB" sz="1600" dirty="0" smtClean="0"/>
              <a:t> </a:t>
            </a:r>
            <a:r>
              <a:rPr lang="en-GB" sz="1600" dirty="0" err="1"/>
              <a:t>sedimentu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– </a:t>
            </a:r>
            <a:r>
              <a:rPr lang="en-GB" sz="1600" dirty="0" err="1"/>
              <a:t>aerobní</a:t>
            </a:r>
            <a:r>
              <a:rPr lang="en-GB" sz="1600" dirty="0"/>
              <a:t> </a:t>
            </a:r>
            <a:r>
              <a:rPr lang="en-GB" sz="1600" dirty="0" err="1" smtClean="0"/>
              <a:t>dekompozice</a:t>
            </a:r>
            <a:r>
              <a:rPr lang="cs-CZ" sz="1600" dirty="0"/>
              <a:t> </a:t>
            </a:r>
            <a:r>
              <a:rPr lang="en-GB" sz="1600" dirty="0" err="1" smtClean="0"/>
              <a:t>akumulovaných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naerobní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– </a:t>
            </a:r>
            <a:r>
              <a:rPr lang="en-GB" sz="1600" dirty="0" err="1"/>
              <a:t>na</a:t>
            </a:r>
            <a:r>
              <a:rPr lang="en-GB" sz="1600" dirty="0"/>
              <a:t> a pod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 smtClean="0"/>
              <a:t>vyčerpán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/>
              <a:t>difunduje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do </a:t>
            </a:r>
            <a:r>
              <a:rPr lang="en-GB" sz="1600" dirty="0" err="1"/>
              <a:t>pórů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 </a:t>
            </a:r>
            <a:r>
              <a:rPr lang="en-GB" sz="1600" dirty="0" err="1" smtClean="0"/>
              <a:t>vyplněných</a:t>
            </a:r>
            <a:r>
              <a:rPr lang="cs-CZ" sz="1600" dirty="0"/>
              <a:t> </a:t>
            </a:r>
            <a:r>
              <a:rPr lang="en-GB" sz="1600" dirty="0" err="1" smtClean="0"/>
              <a:t>vodou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oxidace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využije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sloupce</a:t>
            </a:r>
            <a:r>
              <a:rPr lang="en-GB" sz="1600" dirty="0"/>
              <a:t> v </a:t>
            </a:r>
            <a:r>
              <a:rPr lang="en-GB" sz="1600" dirty="0" err="1"/>
              <a:t>mnohých</a:t>
            </a:r>
            <a:r>
              <a:rPr lang="en-GB" sz="1600" dirty="0"/>
              <a:t> </a:t>
            </a:r>
            <a:r>
              <a:rPr lang="en-GB" sz="1600" dirty="0" err="1" smtClean="0"/>
              <a:t>sladkovodních</a:t>
            </a:r>
            <a:r>
              <a:rPr lang="cs-CZ" sz="1600" dirty="0"/>
              <a:t>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stává</a:t>
            </a:r>
            <a:r>
              <a:rPr lang="en-GB" sz="1600" dirty="0"/>
              <a:t> </a:t>
            </a:r>
            <a:r>
              <a:rPr lang="en-GB" sz="1600" dirty="0" err="1"/>
              <a:t>sezónně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– </a:t>
            </a:r>
            <a:r>
              <a:rPr lang="en-GB" sz="1600" dirty="0" err="1"/>
              <a:t>teplá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 smtClean="0"/>
              <a:t>hustotu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slunce</a:t>
            </a:r>
            <a:r>
              <a:rPr lang="en-GB" sz="1600" dirty="0"/>
              <a:t> </a:t>
            </a:r>
            <a:r>
              <a:rPr lang="en-GB" sz="1600" dirty="0" err="1"/>
              <a:t>zahřeje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vrstvu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– </a:t>
            </a:r>
            <a:r>
              <a:rPr lang="en-GB" sz="1600" dirty="0" err="1"/>
              <a:t>vytvoří</a:t>
            </a:r>
            <a:r>
              <a:rPr lang="en-GB" sz="1600" dirty="0"/>
              <a:t> se </a:t>
            </a:r>
            <a:r>
              <a:rPr lang="en-GB" sz="1600" dirty="0" err="1"/>
              <a:t>epilimnion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je </a:t>
            </a:r>
            <a:r>
              <a:rPr lang="en-GB" sz="1600" dirty="0" err="1"/>
              <a:t>oddělena</a:t>
            </a:r>
            <a:r>
              <a:rPr lang="en-GB" sz="1600" dirty="0"/>
              <a:t> od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studené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–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teplotním</a:t>
            </a:r>
            <a:r>
              <a:rPr lang="cs-CZ" sz="1600" dirty="0"/>
              <a:t> </a:t>
            </a:r>
            <a:r>
              <a:rPr lang="en-GB" sz="1600" dirty="0" err="1" smtClean="0"/>
              <a:t>gradientem</a:t>
            </a:r>
            <a:r>
              <a:rPr lang="en-GB" sz="1600" dirty="0" smtClean="0"/>
              <a:t> </a:t>
            </a:r>
            <a:r>
              <a:rPr lang="en-GB" sz="1600" dirty="0"/>
              <a:t>– ten </a:t>
            </a:r>
            <a:r>
              <a:rPr lang="en-GB" sz="1600" dirty="0" err="1"/>
              <a:t>charakterizován</a:t>
            </a:r>
            <a:r>
              <a:rPr lang="en-GB" sz="1600" dirty="0"/>
              <a:t>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poklesem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malé</a:t>
            </a:r>
            <a:r>
              <a:rPr lang="cs-CZ" sz="1600" dirty="0"/>
              <a:t> </a:t>
            </a:r>
            <a:r>
              <a:rPr lang="en-GB" sz="1600" dirty="0" err="1" smtClean="0"/>
              <a:t>míšení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6583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Termoklina</a:t>
            </a:r>
            <a:r>
              <a:rPr lang="en-GB" sz="2700" dirty="0"/>
              <a:t> </a:t>
            </a:r>
            <a:r>
              <a:rPr lang="en-GB" sz="1800" dirty="0"/>
              <a:t/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475252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řechodná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promíchávanou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a </a:t>
            </a:r>
            <a:r>
              <a:rPr lang="en-GB" sz="1600" dirty="0" err="1"/>
              <a:t>hlubokou</a:t>
            </a:r>
            <a:r>
              <a:rPr lang="en-GB" sz="1600" dirty="0"/>
              <a:t> </a:t>
            </a:r>
            <a:r>
              <a:rPr lang="en-GB" sz="1600" dirty="0" err="1" smtClean="0"/>
              <a:t>vodou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rstvy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definují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základě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romíchávaná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–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blíží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ermoklina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rychlé</a:t>
            </a:r>
            <a:r>
              <a:rPr lang="en-GB" sz="1600" dirty="0"/>
              <a:t> </a:t>
            </a:r>
            <a:r>
              <a:rPr lang="en-GB" sz="1600" dirty="0" err="1"/>
              <a:t>snižování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promíchávané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hluboké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romíchávaná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a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 smtClean="0"/>
              <a:t>mají</a:t>
            </a:r>
            <a:r>
              <a:rPr lang="cs-CZ" sz="1600" dirty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/>
              <a:t>vyrovnanou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přechodnou</a:t>
            </a:r>
            <a:r>
              <a:rPr lang="cs-CZ" sz="1600" dirty="0"/>
              <a:t> </a:t>
            </a:r>
            <a:r>
              <a:rPr lang="en-GB" sz="1600" dirty="0" err="1" smtClean="0"/>
              <a:t>zónu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520280" cy="412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414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Stratifikace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 v </a:t>
            </a:r>
            <a:r>
              <a:rPr lang="en-GB" sz="2400" dirty="0" err="1"/>
              <a:t>jezerech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 smtClean="0"/>
              <a:t>e</a:t>
            </a:r>
            <a:r>
              <a:rPr lang="en-GB" sz="1600" dirty="0" err="1" smtClean="0"/>
              <a:t>pilimnion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teplý</a:t>
            </a:r>
            <a:r>
              <a:rPr lang="en-GB" sz="1600" dirty="0"/>
              <a:t> a </a:t>
            </a:r>
            <a:r>
              <a:rPr lang="en-GB" sz="1600" dirty="0" err="1"/>
              <a:t>bohatý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 err="1"/>
              <a:t>i</a:t>
            </a:r>
            <a:r>
              <a:rPr lang="en-GB" sz="1600" dirty="0" err="1" smtClean="0"/>
              <a:t>ntenzivní</a:t>
            </a:r>
            <a:r>
              <a:rPr lang="en-GB" sz="1600" dirty="0" smtClean="0"/>
              <a:t> </a:t>
            </a:r>
            <a:r>
              <a:rPr lang="en-GB" sz="1600" dirty="0" err="1"/>
              <a:t>fotosyntetická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zóna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pod </a:t>
            </a:r>
            <a:r>
              <a:rPr lang="en-GB" sz="1600" dirty="0" err="1"/>
              <a:t>termoklinou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špatné</a:t>
            </a:r>
            <a:r>
              <a:rPr lang="en-GB" sz="1600" dirty="0"/>
              <a:t> </a:t>
            </a:r>
            <a:r>
              <a:rPr lang="en-GB" sz="1600" dirty="0" err="1"/>
              <a:t>pronikání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</a:t>
            </a:r>
            <a:r>
              <a:rPr lang="en-GB" sz="1600" dirty="0" err="1" smtClean="0"/>
              <a:t>limituje</a:t>
            </a:r>
            <a:r>
              <a:rPr lang="cs-CZ" sz="1600" dirty="0"/>
              <a:t> </a:t>
            </a:r>
            <a:r>
              <a:rPr lang="en-GB" sz="1600" dirty="0" err="1" smtClean="0"/>
              <a:t>fotosyntézu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a m</a:t>
            </a:r>
            <a:r>
              <a:rPr lang="en-GB" sz="1600" dirty="0" err="1" smtClean="0"/>
              <a:t>inerální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smtClean="0"/>
              <a:t>dost </a:t>
            </a:r>
            <a:r>
              <a:rPr lang="en-GB" sz="1600" dirty="0" err="1" smtClean="0"/>
              <a:t>bohaté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podzim</a:t>
            </a:r>
            <a:r>
              <a:rPr lang="en-GB" sz="1600" dirty="0"/>
              <a:t>, s </a:t>
            </a:r>
            <a:r>
              <a:rPr lang="en-GB" sz="1600" dirty="0" err="1"/>
              <a:t>ochlazováním</a:t>
            </a:r>
            <a:r>
              <a:rPr lang="en-GB" sz="1600" dirty="0"/>
              <a:t> </a:t>
            </a:r>
            <a:r>
              <a:rPr lang="en-GB" sz="1600" dirty="0" err="1"/>
              <a:t>epilimnionu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hypolimnionu</a:t>
            </a:r>
            <a:r>
              <a:rPr lang="en-GB" sz="1600" dirty="0" smtClean="0"/>
              <a:t> se </a:t>
            </a:r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rozpadne</a:t>
            </a:r>
            <a:r>
              <a:rPr lang="en-GB" sz="1600" dirty="0"/>
              <a:t> – </a:t>
            </a:r>
            <a:r>
              <a:rPr lang="en-GB" sz="1600" dirty="0" err="1" smtClean="0"/>
              <a:t>výsledkem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úplné</a:t>
            </a:r>
            <a:r>
              <a:rPr lang="en-GB" sz="1600" dirty="0"/>
              <a:t> </a:t>
            </a:r>
            <a:r>
              <a:rPr lang="en-GB" sz="1600" dirty="0" err="1"/>
              <a:t>promíchání</a:t>
            </a:r>
            <a:r>
              <a:rPr lang="en-GB" sz="1600" dirty="0"/>
              <a:t>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outo</a:t>
            </a:r>
            <a:r>
              <a:rPr lang="en-GB" sz="1600" dirty="0" smtClean="0"/>
              <a:t> </a:t>
            </a:r>
            <a:r>
              <a:rPr lang="en-GB" sz="1600" dirty="0" err="1"/>
              <a:t>cestou</a:t>
            </a:r>
            <a:r>
              <a:rPr lang="en-GB" sz="1600" dirty="0"/>
              <a:t> je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/>
              <a:t>znovu</a:t>
            </a:r>
            <a:r>
              <a:rPr lang="en-GB" sz="1600" dirty="0"/>
              <a:t> </a:t>
            </a:r>
            <a:r>
              <a:rPr lang="en-GB" sz="1600" dirty="0" err="1"/>
              <a:t>oxidován</a:t>
            </a:r>
            <a:r>
              <a:rPr lang="en-GB" sz="1600" dirty="0"/>
              <a:t> a </a:t>
            </a:r>
            <a:r>
              <a:rPr lang="en-GB" sz="1600" dirty="0" err="1" smtClean="0"/>
              <a:t>minerální</a:t>
            </a:r>
            <a:r>
              <a:rPr lang="cs-CZ" sz="1600" dirty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/>
              <a:t>doplněny</a:t>
            </a:r>
            <a:r>
              <a:rPr lang="en-GB" sz="1600" dirty="0"/>
              <a:t> v </a:t>
            </a:r>
            <a:r>
              <a:rPr lang="en-GB" sz="1600" dirty="0" err="1" smtClean="0"/>
              <a:t>epilimnionu</a:t>
            </a:r>
            <a:endParaRPr lang="en-GB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7" y="4221088"/>
            <a:ext cx="56578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265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8444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v </a:t>
            </a:r>
            <a:r>
              <a:rPr lang="en-GB" sz="1600" dirty="0" err="1"/>
              <a:t>jezerech</a:t>
            </a:r>
            <a:endParaRPr lang="en-GB" sz="1600" dirty="0"/>
          </a:p>
          <a:p>
            <a:r>
              <a:rPr lang="en-GB" sz="1600" dirty="0" err="1" smtClean="0"/>
              <a:t>Promíchání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jaro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/>
              <a:t>podzim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10110" cy="44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502"/>
            <a:ext cx="295153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804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35292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oda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anomálie</a:t>
            </a:r>
            <a:r>
              <a:rPr lang="en-GB" sz="1600" dirty="0"/>
              <a:t> –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smtClean="0"/>
              <a:t>4oC</a:t>
            </a:r>
            <a:endParaRPr lang="en-GB" sz="1600" dirty="0"/>
          </a:p>
          <a:p>
            <a:r>
              <a:rPr lang="en-GB" sz="1600" dirty="0" err="1" smtClean="0"/>
              <a:t>jakmile</a:t>
            </a:r>
            <a:r>
              <a:rPr lang="en-GB" sz="1600" dirty="0" smtClean="0"/>
              <a:t> </a:t>
            </a:r>
            <a:r>
              <a:rPr lang="en-GB" sz="1600" dirty="0" err="1"/>
              <a:t>celé</a:t>
            </a:r>
            <a:r>
              <a:rPr lang="en-GB" sz="1600" dirty="0"/>
              <a:t>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dosáhne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povrchová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cs-CZ" sz="1600" dirty="0"/>
              <a:t> </a:t>
            </a:r>
            <a:r>
              <a:rPr lang="en-GB" sz="1600" dirty="0" err="1" smtClean="0"/>
              <a:t>ochlazená</a:t>
            </a:r>
            <a:r>
              <a:rPr lang="en-GB" sz="1600" dirty="0" smtClean="0"/>
              <a:t> </a:t>
            </a:r>
            <a:r>
              <a:rPr lang="en-GB" sz="1600" dirty="0"/>
              <a:t>pod 4o C </a:t>
            </a:r>
            <a:r>
              <a:rPr lang="en-GB" sz="1600" dirty="0" err="1" smtClean="0"/>
              <a:t>neklesne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zůstane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zmrzne</a:t>
            </a:r>
            <a:endParaRPr lang="en-GB" sz="1600" dirty="0"/>
          </a:p>
          <a:p>
            <a:r>
              <a:rPr lang="en-GB" sz="1600" dirty="0" err="1" smtClean="0"/>
              <a:t>izolace</a:t>
            </a:r>
            <a:r>
              <a:rPr lang="en-GB" sz="1600" dirty="0" smtClean="0"/>
              <a:t> </a:t>
            </a:r>
            <a:r>
              <a:rPr lang="en-GB" sz="1600" dirty="0" err="1"/>
              <a:t>celého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dalšímu</a:t>
            </a:r>
            <a:r>
              <a:rPr lang="en-GB" sz="1600" dirty="0"/>
              <a:t> </a:t>
            </a:r>
            <a:r>
              <a:rPr lang="en-GB" sz="1600" dirty="0" err="1"/>
              <a:t>ochlazování</a:t>
            </a:r>
            <a:r>
              <a:rPr lang="en-GB" sz="1600" dirty="0"/>
              <a:t> a </a:t>
            </a:r>
            <a:r>
              <a:rPr lang="en-GB" sz="1600" dirty="0" err="1" smtClean="0"/>
              <a:t>ochrana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hloubce</a:t>
            </a:r>
            <a:r>
              <a:rPr lang="en-GB" sz="1600" dirty="0"/>
              <a:t>, aby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nepromrzlo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dno</a:t>
            </a:r>
            <a:endParaRPr lang="en-GB" sz="1600" dirty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vyvinout</a:t>
            </a:r>
            <a:r>
              <a:rPr lang="en-GB" sz="1600" dirty="0"/>
              <a:t> </a:t>
            </a:r>
            <a:r>
              <a:rPr lang="en-GB" sz="1600" dirty="0" err="1"/>
              <a:t>slabá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cs-CZ" sz="1600" dirty="0" smtClean="0"/>
              <a:t>: </a:t>
            </a:r>
            <a:r>
              <a:rPr lang="en-GB" sz="1600" dirty="0" err="1" smtClean="0"/>
              <a:t>epilimnion</a:t>
            </a:r>
            <a:r>
              <a:rPr lang="en-GB" sz="1600" dirty="0" smtClean="0"/>
              <a:t> </a:t>
            </a:r>
            <a:r>
              <a:rPr lang="en-GB" sz="1600" dirty="0"/>
              <a:t>0-4o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/>
              <a:t>pod </a:t>
            </a:r>
            <a:r>
              <a:rPr lang="en-GB" sz="1600" dirty="0" err="1"/>
              <a:t>ním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4o C</a:t>
            </a:r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tato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/>
              <a:t> a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/>
              <a:t>vyvíjí</a:t>
            </a:r>
            <a:r>
              <a:rPr lang="en-GB" sz="1600" dirty="0"/>
              <a:t> </a:t>
            </a:r>
            <a:r>
              <a:rPr lang="en-GB" sz="1600" dirty="0" err="1" smtClean="0"/>
              <a:t>letní</a:t>
            </a:r>
            <a:r>
              <a:rPr lang="cs-CZ" sz="1600" dirty="0"/>
              <a:t> </a:t>
            </a:r>
            <a:r>
              <a:rPr lang="en-GB" sz="1600" dirty="0" err="1" smtClean="0"/>
              <a:t>stratifikace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ermální</a:t>
            </a:r>
            <a:r>
              <a:rPr lang="en-GB" sz="1600" dirty="0" smtClean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velký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dostupnost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požadavky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499495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74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5253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altLang="en-US" sz="4000" b="1" dirty="0" smtClean="0"/>
              <a:t>Důležité ekologické zákony </a:t>
            </a:r>
            <a:r>
              <a:rPr lang="cs-CZ" altLang="en-US" sz="4000" b="1" dirty="0"/>
              <a:t>: </a:t>
            </a:r>
            <a:endParaRPr lang="cs-CZ" altLang="en-US" sz="4000" b="1" dirty="0" smtClean="0"/>
          </a:p>
          <a:p>
            <a:pPr marL="0" indent="0">
              <a:buNone/>
            </a:pPr>
            <a:endParaRPr lang="cs-CZ" altLang="en-US" sz="4000" dirty="0"/>
          </a:p>
          <a:p>
            <a:endParaRPr lang="cs-CZ" altLang="en-US" sz="4000" dirty="0" smtClean="0"/>
          </a:p>
          <a:p>
            <a:pPr marL="0" indent="0">
              <a:buNone/>
            </a:pPr>
            <a:r>
              <a:rPr lang="cs-CZ" altLang="en-US" sz="4000" b="1" dirty="0" smtClean="0"/>
              <a:t>zákon </a:t>
            </a:r>
            <a:r>
              <a:rPr lang="cs-CZ" altLang="en-US" sz="4000" b="1" dirty="0"/>
              <a:t>minima </a:t>
            </a:r>
            <a:r>
              <a:rPr lang="cs-CZ" altLang="en-US" sz="4000" dirty="0"/>
              <a:t>(J. </a:t>
            </a:r>
            <a:r>
              <a:rPr lang="cs-CZ" altLang="en-US" sz="4000" dirty="0" err="1"/>
              <a:t>Liebig</a:t>
            </a:r>
            <a:r>
              <a:rPr lang="cs-CZ" altLang="en-US" sz="4000" dirty="0" smtClean="0"/>
              <a:t>)</a:t>
            </a:r>
          </a:p>
          <a:p>
            <a:r>
              <a:rPr lang="cs-CZ" altLang="en-US" sz="4000" dirty="0" smtClean="0"/>
              <a:t> </a:t>
            </a:r>
            <a:r>
              <a:rPr lang="cs-CZ" altLang="en-US" sz="4000" dirty="0"/>
              <a:t>pro růst rostlin je rozhodující ten prvek, který se </a:t>
            </a:r>
          </a:p>
          <a:p>
            <a:r>
              <a:rPr lang="cs-CZ" altLang="en-US" sz="4000" dirty="0"/>
              <a:t>v prostředí nachází v minimu (je ho nedostatek) </a:t>
            </a:r>
          </a:p>
          <a:p>
            <a:r>
              <a:rPr lang="cs-CZ" altLang="en-US" sz="4000" dirty="0"/>
              <a:t>organismus není  silnější než nejslabší článek v řetězci jeho ekologických  </a:t>
            </a:r>
            <a:r>
              <a:rPr lang="cs-CZ" altLang="en-US" sz="4000" dirty="0" smtClean="0"/>
              <a:t>požadavků</a:t>
            </a:r>
          </a:p>
          <a:p>
            <a:r>
              <a:rPr lang="cs-CZ" altLang="en-US" sz="4000" dirty="0"/>
              <a:t>p</a:t>
            </a:r>
            <a:r>
              <a:rPr lang="cs-CZ" altLang="en-US" sz="4000" dirty="0" smtClean="0"/>
              <a:t>latí </a:t>
            </a:r>
            <a:r>
              <a:rPr lang="cs-CZ" altLang="en-US" sz="4000" dirty="0"/>
              <a:t>jen pro rovnovážný </a:t>
            </a:r>
            <a:r>
              <a:rPr lang="cs-CZ" altLang="en-US" sz="4000" dirty="0" smtClean="0"/>
              <a:t>stav </a:t>
            </a:r>
            <a:r>
              <a:rPr lang="cs-CZ" altLang="en-US" sz="4000" dirty="0"/>
              <a:t>a druhé omezení se týká vzájemného působení  abiotických </a:t>
            </a:r>
            <a:r>
              <a:rPr lang="cs-CZ" altLang="en-US" sz="4000" dirty="0" smtClean="0"/>
              <a:t>činitelů</a:t>
            </a: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b) </a:t>
            </a:r>
            <a:r>
              <a:rPr lang="cs-CZ" altLang="en-US" sz="4000" b="1" dirty="0"/>
              <a:t>zákon tolerance </a:t>
            </a:r>
            <a:r>
              <a:rPr lang="cs-CZ" altLang="en-US" sz="4000" dirty="0"/>
              <a:t>(V. E. </a:t>
            </a:r>
            <a:r>
              <a:rPr lang="cs-CZ" altLang="en-US" sz="4000" dirty="0" err="1"/>
              <a:t>Shelford</a:t>
            </a:r>
            <a:r>
              <a:rPr lang="cs-CZ" altLang="en-US" sz="4000" dirty="0" smtClean="0"/>
              <a:t>)</a:t>
            </a:r>
          </a:p>
          <a:p>
            <a:r>
              <a:rPr lang="cs-CZ" altLang="en-US" sz="4000" dirty="0" smtClean="0"/>
              <a:t>každý </a:t>
            </a:r>
            <a:r>
              <a:rPr lang="cs-CZ" altLang="en-US" sz="4000" dirty="0"/>
              <a:t>organismus toleruje určité rozpětí </a:t>
            </a:r>
          </a:p>
          <a:p>
            <a:r>
              <a:rPr lang="cs-CZ" altLang="en-US" sz="4000" dirty="0"/>
              <a:t>libovolného ekologického faktoru (tedy horní i dolní mez) Druhy, které jsou k většině  faktorům prostředí tolerantní mívají i největší </a:t>
            </a:r>
            <a:r>
              <a:rPr lang="cs-CZ" altLang="en-US" sz="4000" dirty="0" smtClean="0"/>
              <a:t>rozšíření</a:t>
            </a: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c) </a:t>
            </a:r>
            <a:r>
              <a:rPr lang="cs-CZ" altLang="en-US" sz="4000" b="1" dirty="0"/>
              <a:t>zákon substituce faktorů </a:t>
            </a:r>
            <a:endParaRPr lang="cs-CZ" altLang="en-US" sz="4000" b="1" dirty="0" smtClean="0"/>
          </a:p>
          <a:p>
            <a:r>
              <a:rPr lang="cs-CZ" altLang="en-US" sz="4000" dirty="0"/>
              <a:t>n</a:t>
            </a:r>
            <a:r>
              <a:rPr lang="cs-CZ" altLang="en-US" sz="4000" dirty="0" smtClean="0"/>
              <a:t>edostatek </a:t>
            </a:r>
            <a:r>
              <a:rPr lang="cs-CZ" altLang="en-US" sz="4000" dirty="0"/>
              <a:t>limitujícího faktoru může být kompenzován </a:t>
            </a:r>
          </a:p>
          <a:p>
            <a:r>
              <a:rPr lang="cs-CZ" altLang="en-US" sz="4000" dirty="0"/>
              <a:t>intenzivnějším působením jiného </a:t>
            </a:r>
            <a:r>
              <a:rPr lang="cs-CZ" altLang="en-US" sz="4000" dirty="0" smtClean="0"/>
              <a:t>faktoru</a:t>
            </a:r>
            <a:endParaRPr lang="cs-CZ" altLang="en-US" sz="4000" dirty="0"/>
          </a:p>
          <a:p>
            <a:r>
              <a:rPr lang="cs-CZ" altLang="en-US" sz="4000" dirty="0" smtClean="0"/>
              <a:t>např. při </a:t>
            </a:r>
            <a:r>
              <a:rPr lang="cs-CZ" altLang="en-US" sz="4000" dirty="0"/>
              <a:t>snížené světelné intenzitě </a:t>
            </a:r>
            <a:r>
              <a:rPr lang="cs-CZ" altLang="en-US" sz="4000" dirty="0" smtClean="0"/>
              <a:t>může </a:t>
            </a:r>
            <a:r>
              <a:rPr lang="cs-CZ" altLang="en-US" sz="4000" dirty="0"/>
              <a:t>zůstat nezměněná fotosyntéza při zvýšené koncentraci CO 2 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d) </a:t>
            </a:r>
            <a:r>
              <a:rPr lang="cs-CZ" altLang="en-US" sz="4000" b="1" dirty="0"/>
              <a:t>zákon o relativní stálosti stanoviště </a:t>
            </a:r>
            <a:endParaRPr lang="cs-CZ" altLang="en-US" sz="4000" dirty="0" smtClean="0"/>
          </a:p>
          <a:p>
            <a:r>
              <a:rPr lang="cs-CZ" altLang="en-US" sz="4000" dirty="0"/>
              <a:t>n</a:t>
            </a:r>
            <a:r>
              <a:rPr lang="cs-CZ" altLang="en-US" sz="4000" dirty="0" smtClean="0"/>
              <a:t>ahrazení </a:t>
            </a:r>
            <a:r>
              <a:rPr lang="cs-CZ" altLang="en-US" sz="4000" dirty="0"/>
              <a:t>makroklimatických podmínek </a:t>
            </a:r>
          </a:p>
          <a:p>
            <a:r>
              <a:rPr lang="cs-CZ" altLang="en-US" sz="4000" dirty="0"/>
              <a:t>místními podmínkami mikroklimatickými. </a:t>
            </a:r>
          </a:p>
          <a:p>
            <a:r>
              <a:rPr lang="cs-CZ" altLang="en-US" sz="4000" dirty="0" smtClean="0"/>
              <a:t>např. </a:t>
            </a:r>
            <a:r>
              <a:rPr lang="cs-CZ" altLang="en-US" sz="4000" dirty="0"/>
              <a:t>severské druhy žijí </a:t>
            </a:r>
            <a:r>
              <a:rPr lang="cs-CZ" altLang="en-US" sz="4000" dirty="0" smtClean="0"/>
              <a:t>v</a:t>
            </a:r>
            <a:r>
              <a:rPr lang="cs-CZ" altLang="en-US" sz="4000" dirty="0"/>
              <a:t> horách </a:t>
            </a:r>
            <a:r>
              <a:rPr lang="cs-CZ" altLang="en-US" sz="4000" dirty="0" smtClean="0"/>
              <a:t>jižnějších oblastí</a:t>
            </a:r>
            <a:endParaRPr lang="cs-CZ" altLang="en-US" sz="40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7479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976664"/>
          </a:xfrm>
        </p:spPr>
        <p:txBody>
          <a:bodyPr>
            <a:normAutofit/>
          </a:bodyPr>
          <a:lstStyle/>
          <a:p>
            <a:r>
              <a:rPr lang="cs-CZ" sz="1600" dirty="0" err="1"/>
              <a:t>e</a:t>
            </a:r>
            <a:r>
              <a:rPr lang="en-GB" sz="1600" dirty="0" err="1" smtClean="0"/>
              <a:t>fekt</a:t>
            </a:r>
            <a:r>
              <a:rPr lang="en-GB" sz="1600" dirty="0" smtClean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pt-BR" sz="1600" dirty="0" smtClean="0"/>
              <a:t>a </a:t>
            </a:r>
            <a:r>
              <a:rPr lang="pt-BR" sz="1600" dirty="0"/>
              <a:t>čas obratu (turnover) fosforu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delší</a:t>
            </a:r>
            <a:r>
              <a:rPr lang="en-GB" sz="1600" dirty="0"/>
              <a:t> v </a:t>
            </a:r>
            <a:r>
              <a:rPr lang="en-GB" sz="1600" dirty="0" err="1"/>
              <a:t>zimě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létě</a:t>
            </a:r>
            <a:endParaRPr lang="en-GB" sz="1600" dirty="0"/>
          </a:p>
          <a:p>
            <a:pPr marL="0" indent="0">
              <a:buNone/>
            </a:pPr>
            <a:r>
              <a:rPr lang="fi-FI" sz="1600" dirty="0"/>
              <a:t>- v létě v řádu minut</a:t>
            </a:r>
          </a:p>
          <a:p>
            <a:pPr>
              <a:buFontTx/>
              <a:buChar char="-"/>
            </a:pP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/>
              <a:t>rozpuštěného</a:t>
            </a:r>
            <a:r>
              <a:rPr lang="en-GB" sz="1600" dirty="0"/>
              <a:t> </a:t>
            </a:r>
            <a:r>
              <a:rPr lang="en-GB" sz="1600" dirty="0" err="1"/>
              <a:t>fosforu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pl-PL" sz="1600" dirty="0" smtClean="0"/>
              <a:t>na </a:t>
            </a:r>
            <a:r>
              <a:rPr lang="pl-PL" sz="1600" dirty="0"/>
              <a:t>jaře na počátku růstu </a:t>
            </a:r>
            <a:r>
              <a:rPr lang="pl-PL" sz="1600" dirty="0" smtClean="0"/>
              <a:t>fytoplanktonu</a:t>
            </a:r>
          </a:p>
          <a:p>
            <a:pPr>
              <a:buFontTx/>
              <a:buChar char="-"/>
            </a:pPr>
            <a:endParaRPr lang="pl-PL" sz="1600" dirty="0" smtClean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masách</a:t>
            </a:r>
            <a:r>
              <a:rPr lang="cs-CZ" sz="1600" dirty="0" smtClean="0"/>
              <a:t> – </a:t>
            </a:r>
            <a:r>
              <a:rPr lang="en-GB" sz="1600" dirty="0" smtClean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hydrografické</a:t>
            </a:r>
            <a:r>
              <a:rPr lang="cs-CZ" sz="1600" dirty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/>
              <a:t>udržují</a:t>
            </a:r>
            <a:r>
              <a:rPr lang="en-GB" sz="1600" dirty="0"/>
              <a:t> </a:t>
            </a:r>
            <a:r>
              <a:rPr lang="en-GB" sz="1600" dirty="0" err="1"/>
              <a:t>stálou</a:t>
            </a:r>
            <a:r>
              <a:rPr lang="en-GB" sz="1600" dirty="0"/>
              <a:t> </a:t>
            </a:r>
            <a:r>
              <a:rPr lang="en-GB" sz="1600" dirty="0" err="1"/>
              <a:t>termoklinu</a:t>
            </a:r>
            <a:r>
              <a:rPr lang="en-GB" sz="1600" dirty="0"/>
              <a:t> bez </a:t>
            </a:r>
            <a:r>
              <a:rPr lang="en-GB" sz="1600" dirty="0" err="1"/>
              <a:t>sezónních</a:t>
            </a:r>
            <a:r>
              <a:rPr lang="en-GB" sz="1600" dirty="0"/>
              <a:t> </a:t>
            </a:r>
            <a:r>
              <a:rPr lang="en-GB" sz="1600" dirty="0" err="1" smtClean="0"/>
              <a:t>vlivů</a:t>
            </a: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časté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je </a:t>
            </a:r>
            <a:r>
              <a:rPr lang="en-GB" sz="1600" dirty="0" err="1"/>
              <a:t>hustý</a:t>
            </a:r>
            <a:r>
              <a:rPr lang="en-GB" sz="1600" dirty="0"/>
              <a:t> </a:t>
            </a:r>
            <a:r>
              <a:rPr lang="en-GB" sz="1600" dirty="0" err="1"/>
              <a:t>slaný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převrstven</a:t>
            </a:r>
            <a:r>
              <a:rPr lang="cs-CZ" sz="1600" dirty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slaným</a:t>
            </a:r>
            <a:r>
              <a:rPr lang="en-GB" sz="1600" dirty="0"/>
              <a:t> a </a:t>
            </a:r>
            <a:r>
              <a:rPr lang="en-GB" sz="1600" dirty="0" err="1"/>
              <a:t>řidším</a:t>
            </a:r>
            <a:r>
              <a:rPr lang="en-GB" sz="1600" dirty="0"/>
              <a:t> </a:t>
            </a:r>
            <a:r>
              <a:rPr lang="en-GB" sz="1600" dirty="0" err="1" smtClean="0"/>
              <a:t>epilimnionem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pl-PL" sz="1600" b="1" dirty="0" smtClean="0"/>
              <a:t>chemoklina</a:t>
            </a:r>
            <a:endParaRPr lang="pl-PL" sz="1600" b="1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cs-CZ" sz="1600" dirty="0" smtClean="0"/>
              <a:t>pak </a:t>
            </a:r>
            <a:r>
              <a:rPr lang="en-GB" sz="1600" dirty="0" err="1" smtClean="0"/>
              <a:t>stabilně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nevhodný</a:t>
            </a:r>
            <a:r>
              <a:rPr lang="en-GB" sz="1600" dirty="0"/>
              <a:t> pro </a:t>
            </a:r>
            <a:r>
              <a:rPr lang="en-GB" sz="1600" dirty="0" err="1" smtClean="0"/>
              <a:t>vyšší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r>
              <a:rPr lang="en-GB" sz="1600" dirty="0" smtClean="0"/>
              <a:t> </a:t>
            </a:r>
            <a:r>
              <a:rPr lang="en-GB" sz="1600" dirty="0" err="1"/>
              <a:t>života</a:t>
            </a:r>
            <a:r>
              <a:rPr lang="en-GB" sz="1600" dirty="0"/>
              <a:t>.</a:t>
            </a:r>
          </a:p>
          <a:p>
            <a:r>
              <a:rPr lang="en-GB" sz="1600" dirty="0" err="1" smtClean="0"/>
              <a:t>Černé</a:t>
            </a:r>
            <a:r>
              <a:rPr lang="en-GB" sz="1600" dirty="0" smtClean="0"/>
              <a:t> </a:t>
            </a:r>
            <a:r>
              <a:rPr lang="en-GB" sz="1600" dirty="0" err="1"/>
              <a:t>moře</a:t>
            </a:r>
            <a:r>
              <a:rPr lang="en-GB" sz="1600" dirty="0"/>
              <a:t> –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název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 smtClean="0"/>
              <a:t>odvozen</a:t>
            </a:r>
            <a:r>
              <a:rPr lang="cs-CZ" sz="1600" dirty="0"/>
              <a:t> </a:t>
            </a:r>
            <a:r>
              <a:rPr lang="en-GB" sz="1600" dirty="0" smtClean="0"/>
              <a:t>od </a:t>
            </a:r>
            <a:r>
              <a:rPr lang="en-GB" sz="1600" dirty="0" err="1"/>
              <a:t>barvy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redukcí</a:t>
            </a:r>
            <a:r>
              <a:rPr lang="en-GB" sz="1600" dirty="0"/>
              <a:t> </a:t>
            </a:r>
            <a:r>
              <a:rPr lang="en-GB" sz="1600" dirty="0" err="1" smtClean="0"/>
              <a:t>sulfátů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3791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3611"/>
            <a:ext cx="3481569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870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Klasifikace</a:t>
            </a:r>
            <a:r>
              <a:rPr lang="en-GB" sz="2400" dirty="0"/>
              <a:t> </a:t>
            </a:r>
            <a:r>
              <a:rPr lang="en-GB" sz="2400" dirty="0" err="1"/>
              <a:t>jezerních</a:t>
            </a:r>
            <a:r>
              <a:rPr lang="en-GB" sz="2400" dirty="0"/>
              <a:t> </a:t>
            </a:r>
            <a:r>
              <a:rPr lang="en-GB" sz="2400" dirty="0" err="1"/>
              <a:t>habitatů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oligotrofní</a:t>
            </a:r>
            <a:r>
              <a:rPr lang="en-GB" sz="2400" dirty="0"/>
              <a:t> a </a:t>
            </a:r>
            <a:r>
              <a:rPr lang="en-GB" sz="2400" dirty="0" err="1"/>
              <a:t>eutrofní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založeno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produktivitě</a:t>
            </a:r>
            <a:r>
              <a:rPr lang="en-GB" sz="1600" dirty="0"/>
              <a:t> a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b="1" dirty="0" err="1"/>
              <a:t>oligotrofní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 smtClean="0"/>
              <a:t>hypolimnionem</a:t>
            </a:r>
            <a:r>
              <a:rPr lang="cs-CZ" sz="1600" dirty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/>
              <a:t>epilimnionem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nízkou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eutrofická</a:t>
            </a:r>
            <a:r>
              <a:rPr lang="en-GB" sz="1600" b="1" dirty="0"/>
              <a:t> </a:t>
            </a:r>
            <a:r>
              <a:rPr lang="en-GB" sz="1600" b="1" dirty="0" err="1"/>
              <a:t>jezera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, </a:t>
            </a:r>
            <a:r>
              <a:rPr lang="en-GB" sz="1600" dirty="0" err="1"/>
              <a:t>mělčí</a:t>
            </a:r>
            <a:r>
              <a:rPr lang="en-GB" sz="1600" dirty="0"/>
              <a:t>, </a:t>
            </a:r>
            <a:r>
              <a:rPr lang="en-GB" sz="1600" dirty="0" err="1" smtClean="0"/>
              <a:t>teplejší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denní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– 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dekompozice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noci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lovných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r>
              <a:rPr lang="en-GB" sz="1600" dirty="0"/>
              <a:t> </a:t>
            </a:r>
            <a:r>
              <a:rPr lang="en-GB" sz="1600" dirty="0" err="1"/>
              <a:t>nesnáší</a:t>
            </a:r>
            <a:r>
              <a:rPr lang="en-GB" sz="1600" dirty="0"/>
              <a:t> </a:t>
            </a:r>
            <a:r>
              <a:rPr lang="en-GB" sz="1600" dirty="0" err="1"/>
              <a:t>tuto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en-GB" sz="1600" dirty="0" err="1" smtClean="0"/>
              <a:t>odolnějšími</a:t>
            </a:r>
            <a:r>
              <a:rPr lang="en-GB" sz="1600" dirty="0" smtClean="0"/>
              <a:t> </a:t>
            </a:r>
            <a:r>
              <a:rPr lang="en-GB" sz="1600" dirty="0" err="1"/>
              <a:t>druhy</a:t>
            </a:r>
            <a:endParaRPr lang="en-GB" sz="1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7177"/>
            <a:ext cx="5388561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Důležité</a:t>
            </a:r>
            <a:r>
              <a:rPr lang="en-GB" sz="2000" b="1" dirty="0"/>
              <a:t> </a:t>
            </a:r>
            <a:r>
              <a:rPr lang="en-GB" sz="2000" b="1" dirty="0" err="1"/>
              <a:t>parametry</a:t>
            </a:r>
            <a:r>
              <a:rPr lang="en-GB" sz="2000" b="1" dirty="0"/>
              <a:t> </a:t>
            </a:r>
            <a:r>
              <a:rPr lang="en-GB" sz="2000" b="1" dirty="0" err="1"/>
              <a:t>jezer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 smtClean="0"/>
              <a:t>z </a:t>
            </a:r>
            <a:r>
              <a:rPr lang="pl-PL" sz="1600" dirty="0"/>
              <a:t>hlediska jejich (ne)vhodnosti pro mikroby</a:t>
            </a:r>
            <a:r>
              <a:rPr lang="pl-PL" sz="1600" dirty="0" smtClean="0"/>
              <a:t>:</a:t>
            </a:r>
          </a:p>
          <a:p>
            <a:endParaRPr lang="pl-PL" sz="1600" dirty="0" smtClean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a </a:t>
            </a:r>
            <a:r>
              <a:rPr lang="en-GB" sz="1600" dirty="0" err="1" smtClean="0"/>
              <a:t>kyslíku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pt-BR" sz="1600" dirty="0" smtClean="0"/>
              <a:t>koncentrace </a:t>
            </a:r>
            <a:r>
              <a:rPr lang="pt-BR" sz="1600" dirty="0"/>
              <a:t>anorganických živin (zvl. N a P) – i </a:t>
            </a:r>
            <a:r>
              <a:rPr lang="pt-BR" sz="1600" dirty="0" smtClean="0"/>
              <a:t>vliv</a:t>
            </a:r>
            <a:r>
              <a:rPr lang="cs-CZ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a </a:t>
            </a:r>
            <a:r>
              <a:rPr lang="en-GB" sz="1600" dirty="0" err="1"/>
              <a:t>vodami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biologických</a:t>
            </a:r>
            <a:r>
              <a:rPr lang="en-GB" sz="1600" dirty="0" smtClean="0"/>
              <a:t> </a:t>
            </a:r>
            <a:r>
              <a:rPr lang="en-GB" sz="1600" dirty="0" err="1"/>
              <a:t>aktivit</a:t>
            </a:r>
            <a:r>
              <a:rPr lang="en-GB" sz="1600" dirty="0"/>
              <a:t> (</a:t>
            </a:r>
            <a:r>
              <a:rPr lang="en-GB" sz="1600" dirty="0" err="1"/>
              <a:t>poutání</a:t>
            </a:r>
            <a:r>
              <a:rPr lang="en-GB" sz="1600" dirty="0"/>
              <a:t> a </a:t>
            </a:r>
            <a:r>
              <a:rPr lang="en-GB" sz="1600" dirty="0" err="1"/>
              <a:t>uvolňování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en-GB" sz="1600" dirty="0" smtClean="0"/>
              <a:t>pH </a:t>
            </a:r>
            <a:r>
              <a:rPr lang="en-GB" sz="1600" dirty="0"/>
              <a:t>–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zachování</a:t>
            </a:r>
            <a:r>
              <a:rPr lang="en-GB" sz="1600" dirty="0"/>
              <a:t> </a:t>
            </a:r>
            <a:r>
              <a:rPr lang="en-GB" sz="1600" dirty="0" err="1"/>
              <a:t>ostatních</a:t>
            </a:r>
            <a:r>
              <a:rPr lang="en-GB" sz="1600" dirty="0"/>
              <a:t> </a:t>
            </a:r>
            <a:r>
              <a:rPr lang="en-GB" sz="1600" dirty="0" err="1"/>
              <a:t>konstantních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r>
              <a:rPr lang="cs-CZ" sz="1600" dirty="0" smtClean="0"/>
              <a:t>)</a:t>
            </a:r>
          </a:p>
          <a:p>
            <a:pPr>
              <a:buFontTx/>
              <a:buChar char="-"/>
            </a:pPr>
            <a:endParaRPr lang="cs-CZ" sz="1600" dirty="0" smtClean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soli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3391"/>
            <a:ext cx="467991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82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Řeky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Rozdílné</a:t>
            </a:r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jezer</a:t>
            </a:r>
            <a:r>
              <a:rPr lang="en-GB" sz="1600" dirty="0"/>
              <a:t>: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zóny</a:t>
            </a:r>
            <a:r>
              <a:rPr lang="en-GB" sz="1600" dirty="0"/>
              <a:t> s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a </a:t>
            </a:r>
            <a:r>
              <a:rPr lang="en-GB" sz="1600" dirty="0" err="1"/>
              <a:t>tůně</a:t>
            </a:r>
            <a:r>
              <a:rPr lang="en-GB" sz="1600" dirty="0"/>
              <a:t> s </a:t>
            </a:r>
            <a:r>
              <a:rPr lang="cs-CZ" sz="1600" dirty="0" smtClean="0"/>
              <a:t> </a:t>
            </a:r>
            <a:r>
              <a:rPr lang="en-GB" sz="1600" dirty="0" err="1" smtClean="0"/>
              <a:t>menším</a:t>
            </a:r>
            <a:r>
              <a:rPr lang="cs-CZ" sz="1600" dirty="0" smtClean="0"/>
              <a:t> </a:t>
            </a:r>
            <a:r>
              <a:rPr lang="en-GB" sz="1600" dirty="0" err="1" smtClean="0"/>
              <a:t>pohybem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/>
              <a:t>stupeň</a:t>
            </a:r>
            <a:r>
              <a:rPr lang="en-GB" sz="1600" dirty="0"/>
              <a:t> </a:t>
            </a:r>
            <a:r>
              <a:rPr lang="en-GB" sz="1600" dirty="0" err="1"/>
              <a:t>propojení</a:t>
            </a:r>
            <a:r>
              <a:rPr lang="en-GB" sz="1600" dirty="0"/>
              <a:t> s </a:t>
            </a:r>
            <a:r>
              <a:rPr lang="en-GB" sz="1600" dirty="0" err="1"/>
              <a:t>litosférou</a:t>
            </a:r>
            <a:r>
              <a:rPr lang="en-GB" sz="1600" dirty="0"/>
              <a:t> </a:t>
            </a:r>
            <a:r>
              <a:rPr lang="en-GB" sz="1600" dirty="0" err="1"/>
              <a:t>břehů</a:t>
            </a:r>
            <a:r>
              <a:rPr lang="en-GB" sz="1600" dirty="0"/>
              <a:t> – </a:t>
            </a:r>
            <a:r>
              <a:rPr lang="en-GB" sz="1600" dirty="0" smtClean="0"/>
              <a:t>transfer</a:t>
            </a:r>
            <a:r>
              <a:rPr lang="cs-CZ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litosféry</a:t>
            </a:r>
            <a:r>
              <a:rPr lang="en-GB" sz="1600" dirty="0"/>
              <a:t> s </a:t>
            </a:r>
            <a:r>
              <a:rPr lang="en-GB" sz="1600" dirty="0" err="1"/>
              <a:t>dešťovou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 a </a:t>
            </a:r>
            <a:r>
              <a:rPr lang="en-GB" sz="1600" dirty="0" err="1"/>
              <a:t>erozí</a:t>
            </a:r>
            <a:r>
              <a:rPr lang="en-GB" sz="1600" dirty="0"/>
              <a:t> z </a:t>
            </a:r>
            <a:r>
              <a:rPr lang="en-GB" sz="1600" dirty="0" err="1" smtClean="0"/>
              <a:t>břehů</a:t>
            </a:r>
            <a:endParaRPr lang="cs-CZ" sz="1600" dirty="0" smtClean="0"/>
          </a:p>
          <a:p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6706677" cy="3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034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254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Calibri" pitchFamily="34" charset="0"/>
                <a:cs typeface="Calibri" pitchFamily="34" charset="0"/>
              </a:rPr>
              <a:t>ŘÍČNÍ EKOSYSTÉM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01" y="711971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rychlý</a:t>
            </a:r>
            <a:r>
              <a:rPr lang="en-GB" sz="1600" dirty="0"/>
              <a:t>, dost </a:t>
            </a:r>
            <a:r>
              <a:rPr lang="en-GB" sz="1600" dirty="0" err="1"/>
              <a:t>kyslíku</a:t>
            </a:r>
            <a:r>
              <a:rPr lang="en-GB" sz="1600" dirty="0"/>
              <a:t>,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zastínění</a:t>
            </a:r>
            <a:r>
              <a:rPr lang="en-GB" sz="1600" dirty="0" smtClean="0"/>
              <a:t> </a:t>
            </a:r>
            <a:r>
              <a:rPr lang="en-GB" sz="1600" dirty="0" err="1"/>
              <a:t>stromy</a:t>
            </a:r>
            <a:r>
              <a:rPr lang="en-GB" sz="1600" dirty="0"/>
              <a:t> </a:t>
            </a:r>
            <a:r>
              <a:rPr lang="en-GB" sz="1600" dirty="0" err="1"/>
              <a:t>redukuje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produkci</a:t>
            </a:r>
            <a:r>
              <a:rPr lang="en-GB" sz="1600" dirty="0"/>
              <a:t> a </a:t>
            </a:r>
            <a:r>
              <a:rPr lang="en-GB" sz="1600" dirty="0" err="1" smtClean="0"/>
              <a:t>organický</a:t>
            </a:r>
            <a:r>
              <a:rPr lang="cs-CZ" sz="1600" dirty="0" smtClean="0"/>
              <a:t> </a:t>
            </a:r>
            <a:r>
              <a:rPr lang="en-GB" sz="1600" dirty="0" smtClean="0"/>
              <a:t>input </a:t>
            </a:r>
            <a:r>
              <a:rPr lang="en-GB" sz="1600" dirty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 smtClean="0"/>
              <a:t>litosféry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snížená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,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zastíněné</a:t>
            </a:r>
            <a:r>
              <a:rPr lang="en-GB" sz="1600" dirty="0"/>
              <a:t> – </a:t>
            </a:r>
            <a:r>
              <a:rPr lang="en-GB" sz="1600" dirty="0" err="1"/>
              <a:t>výrazné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produkce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odumírání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nahrazení</a:t>
            </a:r>
            <a:r>
              <a:rPr lang="en-GB" sz="1600" dirty="0"/>
              <a:t> </a:t>
            </a:r>
            <a:r>
              <a:rPr lang="en-GB" sz="1600" dirty="0" err="1"/>
              <a:t>sůl-tolerujícími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8" y="3501008"/>
            <a:ext cx="3394695" cy="315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5268"/>
            <a:ext cx="3384289" cy="55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2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a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mikroskopických</a:t>
            </a:r>
            <a:r>
              <a:rPr lang="en-GB" sz="1600" dirty="0"/>
              <a:t> </a:t>
            </a:r>
            <a:r>
              <a:rPr lang="en-GB" sz="1600" dirty="0" err="1" smtClean="0"/>
              <a:t>organismů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přichycené</a:t>
            </a:r>
            <a:r>
              <a:rPr lang="en-GB" sz="1600" dirty="0"/>
              <a:t> k </a:t>
            </a:r>
            <a:r>
              <a:rPr lang="en-GB" sz="1600" dirty="0" err="1"/>
              <a:t>povrchům</a:t>
            </a:r>
            <a:endParaRPr lang="en-GB" sz="1600" dirty="0"/>
          </a:p>
          <a:p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</a:t>
            </a:r>
            <a:r>
              <a:rPr lang="en-GB" sz="1600" dirty="0" err="1" smtClean="0"/>
              <a:t>přisedlými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smrti</a:t>
            </a:r>
            <a:r>
              <a:rPr lang="en-GB" sz="1600" dirty="0"/>
              <a:t> a </a:t>
            </a:r>
            <a:r>
              <a:rPr lang="en-GB" sz="1600" dirty="0" err="1" smtClean="0"/>
              <a:t>rozkladu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o </a:t>
            </a:r>
            <a:r>
              <a:rPr lang="en-GB" sz="1600" dirty="0" err="1"/>
              <a:t>něco</a:t>
            </a:r>
            <a:r>
              <a:rPr lang="en-GB" sz="1600" dirty="0"/>
              <a:t> </a:t>
            </a:r>
            <a:r>
              <a:rPr lang="en-GB" sz="1600" dirty="0" err="1"/>
              <a:t>níže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cs-CZ" sz="1600" dirty="0" smtClean="0"/>
              <a:t> </a:t>
            </a:r>
            <a:r>
              <a:rPr lang="pl-PL" sz="1600" dirty="0" smtClean="0"/>
              <a:t>se </a:t>
            </a:r>
            <a:r>
              <a:rPr lang="pl-PL" sz="1600" dirty="0"/>
              <a:t>nepohybují s proudem vody ale mnohem pomaleji</a:t>
            </a:r>
          </a:p>
          <a:p>
            <a:r>
              <a:rPr lang="pl-PL" sz="1600" dirty="0" smtClean="0"/>
              <a:t>cyklus </a:t>
            </a:r>
            <a:r>
              <a:rPr lang="pl-PL" sz="1600" dirty="0"/>
              <a:t>živin tedy ne na jednom místě, ale </a:t>
            </a:r>
            <a:r>
              <a:rPr lang="pl-PL" sz="1600" dirty="0" smtClean="0"/>
              <a:t>zahrnuje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/>
              <a:t>transport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 </a:t>
            </a:r>
            <a:r>
              <a:rPr lang="en-GB" sz="1600" dirty="0" err="1"/>
              <a:t>dolů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err="1" smtClean="0"/>
              <a:t>uzavřen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čili</a:t>
            </a:r>
            <a:r>
              <a:rPr lang="en-GB" sz="1600" dirty="0"/>
              <a:t> </a:t>
            </a:r>
            <a:r>
              <a:rPr lang="en-GB" sz="1600" dirty="0" err="1"/>
              <a:t>spíš</a:t>
            </a:r>
            <a:r>
              <a:rPr lang="en-GB" sz="1600" dirty="0"/>
              <a:t> </a:t>
            </a:r>
            <a:r>
              <a:rPr lang="en-GB" sz="1600" dirty="0" err="1"/>
              <a:t>spirála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cyklus</a:t>
            </a:r>
            <a:r>
              <a:rPr lang="en-GB" sz="1600" dirty="0"/>
              <a:t> – </a:t>
            </a:r>
            <a:r>
              <a:rPr lang="en-GB" sz="1600" b="1" dirty="0"/>
              <a:t>„nutrient </a:t>
            </a:r>
            <a:r>
              <a:rPr lang="en-GB" sz="1600" b="1" dirty="0" err="1" smtClean="0"/>
              <a:t>spiraling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concept</a:t>
            </a:r>
            <a:r>
              <a:rPr lang="en-GB" sz="1600" b="1" dirty="0" smtClean="0"/>
              <a:t>“</a:t>
            </a:r>
            <a:endParaRPr lang="cs-CZ" sz="1600" b="1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dostane</a:t>
            </a:r>
            <a:r>
              <a:rPr lang="en-GB" sz="1600" dirty="0"/>
              <a:t> </a:t>
            </a:r>
            <a:r>
              <a:rPr lang="en-GB" sz="1600" dirty="0" err="1"/>
              <a:t>hodně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 smtClean="0"/>
              <a:t>průmyslových</a:t>
            </a:r>
            <a:r>
              <a:rPr lang="cs-CZ" sz="1600" dirty="0"/>
              <a:t> </a:t>
            </a:r>
            <a:r>
              <a:rPr lang="en-GB" sz="1600" dirty="0" err="1" smtClean="0"/>
              <a:t>podniků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měst</a:t>
            </a:r>
            <a:endParaRPr lang="en-GB" sz="1600" dirty="0"/>
          </a:p>
          <a:p>
            <a:r>
              <a:rPr lang="en-GB" sz="1600" dirty="0" smtClean="0"/>
              <a:t>z </a:t>
            </a:r>
            <a:r>
              <a:rPr lang="en-GB" sz="1600" dirty="0" err="1"/>
              <a:t>čističek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dostat</a:t>
            </a:r>
            <a:r>
              <a:rPr lang="en-GB" sz="1600" dirty="0"/>
              <a:t> dost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</a:t>
            </a:r>
            <a:r>
              <a:rPr lang="cs-CZ" sz="1600" dirty="0" smtClean="0"/>
              <a:t>k a </a:t>
            </a:r>
            <a:r>
              <a:rPr lang="pt-BR" sz="1600" dirty="0" smtClean="0"/>
              <a:t>pak </a:t>
            </a:r>
            <a:r>
              <a:rPr lang="pt-BR" sz="1600" dirty="0"/>
              <a:t>se velice sníží koncentrace kyslíku</a:t>
            </a:r>
          </a:p>
          <a:p>
            <a:r>
              <a:rPr lang="en-GB" sz="1600" dirty="0" err="1" smtClean="0"/>
              <a:t>průmyslové</a:t>
            </a:r>
            <a:r>
              <a:rPr lang="en-GB" sz="1600" dirty="0" smtClean="0"/>
              <a:t> </a:t>
            </a:r>
            <a:r>
              <a:rPr lang="en-GB" sz="1600" dirty="0" err="1"/>
              <a:t>odpady</a:t>
            </a:r>
            <a:r>
              <a:rPr lang="en-GB" sz="1600" dirty="0"/>
              <a:t> – </a:t>
            </a:r>
            <a:r>
              <a:rPr lang="en-GB" sz="1600" dirty="0" err="1"/>
              <a:t>toxické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(</a:t>
            </a:r>
            <a:r>
              <a:rPr lang="en-GB" sz="1600" dirty="0" err="1"/>
              <a:t>těžké</a:t>
            </a:r>
            <a:r>
              <a:rPr lang="en-GB" sz="1600" dirty="0"/>
              <a:t> </a:t>
            </a:r>
            <a:r>
              <a:rPr lang="en-GB" sz="1600" dirty="0" err="1"/>
              <a:t>kovy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zemědělské</a:t>
            </a:r>
            <a:r>
              <a:rPr lang="en-GB" sz="1600" dirty="0" smtClean="0"/>
              <a:t> </a:t>
            </a:r>
            <a:r>
              <a:rPr lang="en-GB" sz="1600" dirty="0" err="1"/>
              <a:t>vlivy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chemikálie</a:t>
            </a:r>
            <a:r>
              <a:rPr lang="en-GB" sz="1600" dirty="0"/>
              <a:t> </a:t>
            </a:r>
            <a:r>
              <a:rPr lang="en-GB" sz="1600" dirty="0" err="1"/>
              <a:t>toxické</a:t>
            </a:r>
            <a:r>
              <a:rPr lang="en-GB" sz="1600" dirty="0"/>
              <a:t>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cs-CZ" sz="1600" dirty="0" smtClean="0"/>
              <a:t>podporují eutrofizaci</a:t>
            </a:r>
            <a:endParaRPr lang="en-GB" sz="1600" dirty="0"/>
          </a:p>
          <a:p>
            <a:r>
              <a:rPr lang="en-GB" sz="1600" dirty="0" err="1" smtClean="0"/>
              <a:t>pak</a:t>
            </a:r>
            <a:r>
              <a:rPr lang="en-GB" sz="1600" dirty="0" smtClean="0"/>
              <a:t> </a:t>
            </a:r>
            <a:r>
              <a:rPr lang="en-GB" sz="1600" dirty="0" err="1"/>
              <a:t>nekontrolované</a:t>
            </a:r>
            <a:r>
              <a:rPr lang="en-GB" sz="1600" dirty="0"/>
              <a:t> </a:t>
            </a:r>
            <a:r>
              <a:rPr lang="en-GB" sz="1600" dirty="0" err="1"/>
              <a:t>pomnožení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endParaRPr lang="en-GB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512166" cy="3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9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48013" y="6226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>
              <a:latin typeface="+mn-lt"/>
              <a:ea typeface="굴림" pitchFamily="34" charset="-127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635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latin typeface="+mn-lt"/>
              </a:rPr>
              <a:t>Hlavní místa výskytu bakterií v tekoucích vodách</a:t>
            </a:r>
            <a:endParaRPr lang="en-US" altLang="ko-KR" sz="2400" b="1" dirty="0">
              <a:latin typeface="+mn-lt"/>
              <a:ea typeface="굴림" pitchFamily="34" charset="-127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11560" y="4544365"/>
            <a:ext cx="360040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1 – </a:t>
            </a:r>
            <a:r>
              <a:rPr lang="cs-CZ" altLang="ko-KR" sz="1600" dirty="0">
                <a:latin typeface="+mn-lt"/>
              </a:rPr>
              <a:t>ponořené kořeny stromů</a:t>
            </a:r>
            <a:r>
              <a:rPr lang="en-US" altLang="ko-KR" sz="1600" dirty="0">
                <a:latin typeface="+mn-lt"/>
                <a:ea typeface="굴림" pitchFamily="34" charset="-127"/>
              </a:rPr>
              <a:t>; 2 – </a:t>
            </a:r>
            <a:r>
              <a:rPr lang="cs-CZ" altLang="ko-KR" sz="1600" dirty="0">
                <a:latin typeface="+mn-lt"/>
              </a:rPr>
              <a:t>kameny na dně (</a:t>
            </a:r>
            <a:r>
              <a:rPr lang="cs-CZ" altLang="ko-KR" sz="1600" dirty="0" err="1">
                <a:latin typeface="+mn-lt"/>
              </a:rPr>
              <a:t>epilitické</a:t>
            </a:r>
            <a:r>
              <a:rPr lang="cs-CZ" altLang="ko-KR" sz="1600" dirty="0">
                <a:latin typeface="+mn-lt"/>
              </a:rPr>
              <a:t> bakterie</a:t>
            </a:r>
            <a:r>
              <a:rPr lang="en-US" altLang="ko-KR" sz="1600" dirty="0">
                <a:latin typeface="+mn-lt"/>
                <a:ea typeface="굴림" pitchFamily="34" charset="-127"/>
              </a:rPr>
              <a:t>); </a:t>
            </a:r>
          </a:p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3 – </a:t>
            </a:r>
            <a:r>
              <a:rPr lang="cs-CZ" altLang="ko-KR" sz="1600" dirty="0" err="1">
                <a:latin typeface="+mn-lt"/>
              </a:rPr>
              <a:t>hyporeická</a:t>
            </a:r>
            <a:r>
              <a:rPr lang="cs-CZ" altLang="ko-KR" sz="1600" dirty="0">
                <a:latin typeface="+mn-lt"/>
              </a:rPr>
              <a:t> zóna</a:t>
            </a:r>
            <a:r>
              <a:rPr lang="en-US" altLang="ko-KR" sz="1600" dirty="0">
                <a:latin typeface="+mn-lt"/>
                <a:ea typeface="굴림" pitchFamily="34" charset="-127"/>
              </a:rPr>
              <a:t>; 4 – </a:t>
            </a:r>
            <a:r>
              <a:rPr lang="cs-CZ" altLang="ko-KR" sz="1600" dirty="0">
                <a:latin typeface="+mn-lt"/>
              </a:rPr>
              <a:t>uvolňující se listy</a:t>
            </a:r>
            <a:r>
              <a:rPr lang="en-US" altLang="ko-KR" sz="1600" dirty="0">
                <a:latin typeface="+mn-lt"/>
                <a:ea typeface="굴림" pitchFamily="34" charset="-127"/>
              </a:rPr>
              <a:t>; 5 – </a:t>
            </a:r>
            <a:r>
              <a:rPr lang="cs-CZ" altLang="ko-KR" sz="1600" dirty="0">
                <a:latin typeface="+mn-lt"/>
              </a:rPr>
              <a:t>volně suspendované ve vodním sloupci</a:t>
            </a:r>
            <a:r>
              <a:rPr lang="en-US" altLang="ko-KR" sz="1600" dirty="0">
                <a:latin typeface="+mn-lt"/>
                <a:ea typeface="굴림" pitchFamily="34" charset="-127"/>
              </a:rPr>
              <a:t>; 6 – </a:t>
            </a:r>
            <a:r>
              <a:rPr lang="cs-CZ" altLang="ko-KR" sz="1600" dirty="0">
                <a:latin typeface="+mn-lt"/>
              </a:rPr>
              <a:t>říční sníh</a:t>
            </a:r>
            <a:r>
              <a:rPr lang="en-US" altLang="ko-KR" sz="1600" dirty="0">
                <a:latin typeface="+mn-lt"/>
                <a:ea typeface="굴림" pitchFamily="34" charset="-127"/>
              </a:rPr>
              <a:t>; 7 – </a:t>
            </a:r>
            <a:r>
              <a:rPr lang="cs-CZ" altLang="ko-KR" sz="1600" dirty="0">
                <a:latin typeface="+mn-lt"/>
              </a:rPr>
              <a:t>submerzní rostliny</a:t>
            </a:r>
            <a:r>
              <a:rPr lang="en-US" altLang="ko-KR" sz="1600" dirty="0">
                <a:latin typeface="+mn-lt"/>
                <a:ea typeface="굴림" pitchFamily="34" charset="-127"/>
              </a:rPr>
              <a:t> (</a:t>
            </a:r>
            <a:r>
              <a:rPr lang="en-US" altLang="ko-KR" sz="1600" b="1" dirty="0" err="1">
                <a:latin typeface="+mn-lt"/>
                <a:ea typeface="굴림" pitchFamily="34" charset="-127"/>
              </a:rPr>
              <a:t>epi</a:t>
            </a:r>
            <a:r>
              <a:rPr lang="cs-CZ" altLang="ko-KR" sz="1600" b="1" dirty="0" err="1">
                <a:latin typeface="+mn-lt"/>
              </a:rPr>
              <a:t>fytické</a:t>
            </a:r>
            <a:r>
              <a:rPr lang="cs-CZ" altLang="ko-KR" sz="1600" b="1" dirty="0">
                <a:latin typeface="+mn-lt"/>
              </a:rPr>
              <a:t> bakterie</a:t>
            </a:r>
            <a:r>
              <a:rPr lang="en-US" altLang="ko-KR" sz="1600" b="1" dirty="0">
                <a:latin typeface="+mn-lt"/>
                <a:ea typeface="굴림" pitchFamily="34" charset="-127"/>
              </a:rPr>
              <a:t>)</a:t>
            </a:r>
            <a:endParaRPr lang="en-US" altLang="ko-KR" sz="1600" dirty="0">
              <a:latin typeface="+mn-lt"/>
              <a:ea typeface="굴림" pitchFamily="34" charset="-127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4919506" y="3412979"/>
            <a:ext cx="3356638" cy="2988996"/>
            <a:chOff x="930" y="663"/>
            <a:chExt cx="3265" cy="2587"/>
          </a:xfrm>
        </p:grpSpPr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 rot="5400000">
              <a:off x="2133" y="1229"/>
              <a:ext cx="1314" cy="2722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5400000">
              <a:off x="2629" y="2092"/>
              <a:ext cx="317" cy="1905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5400000">
              <a:off x="2629" y="2319"/>
              <a:ext cx="363" cy="1497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1" name="plant"/>
            <p:cNvSpPr>
              <a:spLocks noEditPoints="1" noChangeArrowheads="1"/>
            </p:cNvSpPr>
            <p:nvPr/>
          </p:nvSpPr>
          <p:spPr bwMode="auto">
            <a:xfrm>
              <a:off x="3513" y="2658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plant"/>
            <p:cNvSpPr>
              <a:spLocks noEditPoints="1" noChangeArrowheads="1"/>
            </p:cNvSpPr>
            <p:nvPr/>
          </p:nvSpPr>
          <p:spPr bwMode="auto">
            <a:xfrm>
              <a:off x="3424" y="2704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1835" y="2840"/>
              <a:ext cx="363" cy="136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4" name="AutoShape 12"/>
            <p:cNvSpPr>
              <a:spLocks noChangeArrowheads="1"/>
            </p:cNvSpPr>
            <p:nvPr/>
          </p:nvSpPr>
          <p:spPr bwMode="auto">
            <a:xfrm>
              <a:off x="2425" y="2840"/>
              <a:ext cx="272" cy="90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5" name="AutoShape 13"/>
            <p:cNvSpPr>
              <a:spLocks noChangeArrowheads="1"/>
            </p:cNvSpPr>
            <p:nvPr/>
          </p:nvSpPr>
          <p:spPr bwMode="auto">
            <a:xfrm>
              <a:off x="2651" y="3021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14"/>
            <p:cNvSpPr>
              <a:spLocks noChangeArrowheads="1"/>
            </p:cNvSpPr>
            <p:nvPr/>
          </p:nvSpPr>
          <p:spPr bwMode="auto">
            <a:xfrm>
              <a:off x="2969" y="2749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7" name="Tree"/>
            <p:cNvSpPr>
              <a:spLocks noEditPoints="1" noChangeArrowheads="1"/>
            </p:cNvSpPr>
            <p:nvPr/>
          </p:nvSpPr>
          <p:spPr bwMode="auto">
            <a:xfrm>
              <a:off x="1066" y="754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1383" y="1933"/>
              <a:ext cx="378" cy="540"/>
            </a:xfrm>
            <a:custGeom>
              <a:avLst/>
              <a:gdLst>
                <a:gd name="T0" fmla="*/ 0 w 378"/>
                <a:gd name="T1" fmla="*/ 37 h 540"/>
                <a:gd name="T2" fmla="*/ 92 w 378"/>
                <a:gd name="T3" fmla="*/ 19 h 540"/>
                <a:gd name="T4" fmla="*/ 146 w 378"/>
                <a:gd name="T5" fmla="*/ 0 h 540"/>
                <a:gd name="T6" fmla="*/ 220 w 378"/>
                <a:gd name="T7" fmla="*/ 156 h 540"/>
                <a:gd name="T8" fmla="*/ 229 w 378"/>
                <a:gd name="T9" fmla="*/ 229 h 540"/>
                <a:gd name="T10" fmla="*/ 220 w 378"/>
                <a:gd name="T11" fmla="*/ 256 h 540"/>
                <a:gd name="T12" fmla="*/ 293 w 378"/>
                <a:gd name="T13" fmla="*/ 293 h 540"/>
                <a:gd name="T14" fmla="*/ 357 w 378"/>
                <a:gd name="T15" fmla="*/ 357 h 540"/>
                <a:gd name="T16" fmla="*/ 357 w 378"/>
                <a:gd name="T17" fmla="*/ 540 h 540"/>
                <a:gd name="T18" fmla="*/ 329 w 378"/>
                <a:gd name="T19" fmla="*/ 430 h 540"/>
                <a:gd name="T20" fmla="*/ 238 w 378"/>
                <a:gd name="T21" fmla="*/ 302 h 540"/>
                <a:gd name="T22" fmla="*/ 174 w 378"/>
                <a:gd name="T23" fmla="*/ 183 h 540"/>
                <a:gd name="T24" fmla="*/ 137 w 378"/>
                <a:gd name="T25" fmla="*/ 73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429" y="1933"/>
              <a:ext cx="272" cy="590"/>
            </a:xfrm>
            <a:custGeom>
              <a:avLst/>
              <a:gdLst>
                <a:gd name="T0" fmla="*/ 0 w 378"/>
                <a:gd name="T1" fmla="*/ 44 h 540"/>
                <a:gd name="T2" fmla="*/ 47 w 378"/>
                <a:gd name="T3" fmla="*/ 23 h 540"/>
                <a:gd name="T4" fmla="*/ 76 w 378"/>
                <a:gd name="T5" fmla="*/ 0 h 540"/>
                <a:gd name="T6" fmla="*/ 114 w 378"/>
                <a:gd name="T7" fmla="*/ 186 h 540"/>
                <a:gd name="T8" fmla="*/ 119 w 378"/>
                <a:gd name="T9" fmla="*/ 273 h 540"/>
                <a:gd name="T10" fmla="*/ 114 w 378"/>
                <a:gd name="T11" fmla="*/ 306 h 540"/>
                <a:gd name="T12" fmla="*/ 152 w 378"/>
                <a:gd name="T13" fmla="*/ 350 h 540"/>
                <a:gd name="T14" fmla="*/ 185 w 378"/>
                <a:gd name="T15" fmla="*/ 426 h 540"/>
                <a:gd name="T16" fmla="*/ 185 w 378"/>
                <a:gd name="T17" fmla="*/ 645 h 540"/>
                <a:gd name="T18" fmla="*/ 171 w 378"/>
                <a:gd name="T19" fmla="*/ 514 h 540"/>
                <a:gd name="T20" fmla="*/ 123 w 378"/>
                <a:gd name="T21" fmla="*/ 361 h 540"/>
                <a:gd name="T22" fmla="*/ 90 w 378"/>
                <a:gd name="T23" fmla="*/ 219 h 540"/>
                <a:gd name="T24" fmla="*/ 71 w 378"/>
                <a:gd name="T25" fmla="*/ 87 h 540"/>
                <a:gd name="T26" fmla="*/ 0 w 378"/>
                <a:gd name="T27" fmla="*/ 44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 rot="-542933">
              <a:off x="1519" y="1888"/>
              <a:ext cx="272" cy="545"/>
            </a:xfrm>
            <a:custGeom>
              <a:avLst/>
              <a:gdLst>
                <a:gd name="T0" fmla="*/ 0 w 378"/>
                <a:gd name="T1" fmla="*/ 37 h 540"/>
                <a:gd name="T2" fmla="*/ 47 w 378"/>
                <a:gd name="T3" fmla="*/ 19 h 540"/>
                <a:gd name="T4" fmla="*/ 76 w 378"/>
                <a:gd name="T5" fmla="*/ 0 h 540"/>
                <a:gd name="T6" fmla="*/ 114 w 378"/>
                <a:gd name="T7" fmla="*/ 158 h 540"/>
                <a:gd name="T8" fmla="*/ 119 w 378"/>
                <a:gd name="T9" fmla="*/ 233 h 540"/>
                <a:gd name="T10" fmla="*/ 114 w 378"/>
                <a:gd name="T11" fmla="*/ 260 h 540"/>
                <a:gd name="T12" fmla="*/ 152 w 378"/>
                <a:gd name="T13" fmla="*/ 299 h 540"/>
                <a:gd name="T14" fmla="*/ 185 w 378"/>
                <a:gd name="T15" fmla="*/ 363 h 540"/>
                <a:gd name="T16" fmla="*/ 185 w 378"/>
                <a:gd name="T17" fmla="*/ 550 h 540"/>
                <a:gd name="T18" fmla="*/ 171 w 378"/>
                <a:gd name="T19" fmla="*/ 438 h 540"/>
                <a:gd name="T20" fmla="*/ 123 w 378"/>
                <a:gd name="T21" fmla="*/ 308 h 540"/>
                <a:gd name="T22" fmla="*/ 90 w 378"/>
                <a:gd name="T23" fmla="*/ 187 h 540"/>
                <a:gd name="T24" fmla="*/ 71 w 378"/>
                <a:gd name="T25" fmla="*/ 75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Tree"/>
            <p:cNvSpPr>
              <a:spLocks noEditPoints="1" noChangeArrowheads="1"/>
            </p:cNvSpPr>
            <p:nvPr/>
          </p:nvSpPr>
          <p:spPr bwMode="auto">
            <a:xfrm>
              <a:off x="930" y="663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565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608" y="19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474" y="193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1835" y="279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2515" y="274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2426" y="302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2969" y="3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3515" y="284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3606" y="279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3423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3379" y="225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2062" y="238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2969" y="2114"/>
              <a:ext cx="136" cy="318"/>
              <a:chOff x="2880" y="2387"/>
              <a:chExt cx="136" cy="318"/>
            </a:xfrm>
          </p:grpSpPr>
          <p:sp>
            <p:nvSpPr>
              <p:cNvPr id="28733" name="Oval 34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4" name="Oval 35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5" name="Oval 36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6" name="Oval 37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744" y="2251"/>
              <a:ext cx="136" cy="318"/>
              <a:chOff x="2880" y="2387"/>
              <a:chExt cx="136" cy="318"/>
            </a:xfrm>
          </p:grpSpPr>
          <p:sp>
            <p:nvSpPr>
              <p:cNvPr id="28729" name="Oval 39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0" name="Oval 40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1" name="Oval 41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2" name="Oval 42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07" name="Text Box 43"/>
            <p:cNvSpPr txBox="1">
              <a:spLocks noChangeArrowheads="1"/>
            </p:cNvSpPr>
            <p:nvPr/>
          </p:nvSpPr>
          <p:spPr bwMode="auto">
            <a:xfrm>
              <a:off x="1429" y="2296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1</a:t>
              </a:r>
            </a:p>
          </p:txBody>
        </p:sp>
        <p:sp>
          <p:nvSpPr>
            <p:cNvPr id="28708" name="Text Box 44"/>
            <p:cNvSpPr txBox="1">
              <a:spLocks noChangeArrowheads="1"/>
            </p:cNvSpPr>
            <p:nvPr/>
          </p:nvSpPr>
          <p:spPr bwMode="auto">
            <a:xfrm>
              <a:off x="1971" y="265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2</a:t>
              </a:r>
            </a:p>
          </p:txBody>
        </p:sp>
        <p:sp>
          <p:nvSpPr>
            <p:cNvPr id="28709" name="Text Box 45"/>
            <p:cNvSpPr txBox="1">
              <a:spLocks noChangeArrowheads="1"/>
            </p:cNvSpPr>
            <p:nvPr/>
          </p:nvSpPr>
          <p:spPr bwMode="auto">
            <a:xfrm>
              <a:off x="3060" y="2930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3</a:t>
              </a:r>
            </a:p>
          </p:txBody>
        </p:sp>
        <p:sp>
          <p:nvSpPr>
            <p:cNvPr id="28710" name="Text Box 46"/>
            <p:cNvSpPr txBox="1">
              <a:spLocks noChangeArrowheads="1"/>
            </p:cNvSpPr>
            <p:nvPr/>
          </p:nvSpPr>
          <p:spPr bwMode="auto">
            <a:xfrm>
              <a:off x="3288" y="2659"/>
              <a:ext cx="18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4</a:t>
              </a:r>
            </a:p>
          </p:txBody>
        </p:sp>
        <p:sp>
          <p:nvSpPr>
            <p:cNvPr id="28711" name="Text Box 47"/>
            <p:cNvSpPr txBox="1">
              <a:spLocks noChangeArrowheads="1"/>
            </p:cNvSpPr>
            <p:nvPr/>
          </p:nvSpPr>
          <p:spPr bwMode="auto">
            <a:xfrm>
              <a:off x="3513" y="206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5</a:t>
              </a:r>
            </a:p>
          </p:txBody>
        </p:sp>
        <p:sp>
          <p:nvSpPr>
            <p:cNvPr id="28712" name="Text Box 48"/>
            <p:cNvSpPr txBox="1">
              <a:spLocks noChangeArrowheads="1"/>
            </p:cNvSpPr>
            <p:nvPr/>
          </p:nvSpPr>
          <p:spPr bwMode="auto">
            <a:xfrm>
              <a:off x="2744" y="1979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6</a:t>
              </a:r>
            </a:p>
          </p:txBody>
        </p:sp>
        <p:grpSp>
          <p:nvGrpSpPr>
            <p:cNvPr id="28713" name="Group 49"/>
            <p:cNvGrpSpPr>
              <a:grpSpLocks/>
            </p:cNvGrpSpPr>
            <p:nvPr/>
          </p:nvGrpSpPr>
          <p:grpSpPr bwMode="auto">
            <a:xfrm>
              <a:off x="3657" y="1668"/>
              <a:ext cx="538" cy="1263"/>
              <a:chOff x="4251" y="618"/>
              <a:chExt cx="1344" cy="2624"/>
            </a:xfrm>
          </p:grpSpPr>
          <p:sp>
            <p:nvSpPr>
              <p:cNvPr id="28717" name="Oval 50"/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227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8" name="Freeform 51"/>
              <p:cNvSpPr>
                <a:spLocks/>
              </p:cNvSpPr>
              <p:nvPr/>
            </p:nvSpPr>
            <p:spPr bwMode="auto">
              <a:xfrm>
                <a:off x="4684" y="709"/>
                <a:ext cx="563" cy="2515"/>
              </a:xfrm>
              <a:custGeom>
                <a:avLst/>
                <a:gdLst>
                  <a:gd name="T0" fmla="*/ 442 w 563"/>
                  <a:gd name="T1" fmla="*/ 2515 h 2515"/>
                  <a:gd name="T2" fmla="*/ 488 w 563"/>
                  <a:gd name="T3" fmla="*/ 1390 h 2515"/>
                  <a:gd name="T4" fmla="*/ 479 w 563"/>
                  <a:gd name="T5" fmla="*/ 906 h 2515"/>
                  <a:gd name="T6" fmla="*/ 461 w 563"/>
                  <a:gd name="T7" fmla="*/ 869 h 2515"/>
                  <a:gd name="T8" fmla="*/ 296 w 563"/>
                  <a:gd name="T9" fmla="*/ 604 h 2515"/>
                  <a:gd name="T10" fmla="*/ 95 w 563"/>
                  <a:gd name="T11" fmla="*/ 339 h 2515"/>
                  <a:gd name="T12" fmla="*/ 22 w 563"/>
                  <a:gd name="T13" fmla="*/ 202 h 2515"/>
                  <a:gd name="T14" fmla="*/ 13 w 563"/>
                  <a:gd name="T15" fmla="*/ 0 h 2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3" h="2515">
                    <a:moveTo>
                      <a:pt x="442" y="2515"/>
                    </a:moveTo>
                    <a:cubicBezTo>
                      <a:pt x="563" y="2176"/>
                      <a:pt x="427" y="1760"/>
                      <a:pt x="488" y="1390"/>
                    </a:cubicBezTo>
                    <a:cubicBezTo>
                      <a:pt x="485" y="1229"/>
                      <a:pt x="487" y="1067"/>
                      <a:pt x="479" y="906"/>
                    </a:cubicBezTo>
                    <a:cubicBezTo>
                      <a:pt x="478" y="892"/>
                      <a:pt x="466" y="882"/>
                      <a:pt x="461" y="869"/>
                    </a:cubicBezTo>
                    <a:cubicBezTo>
                      <a:pt x="400" y="728"/>
                      <a:pt x="407" y="715"/>
                      <a:pt x="296" y="604"/>
                    </a:cubicBezTo>
                    <a:cubicBezTo>
                      <a:pt x="250" y="558"/>
                      <a:pt x="127" y="403"/>
                      <a:pt x="95" y="339"/>
                    </a:cubicBezTo>
                    <a:cubicBezTo>
                      <a:pt x="71" y="292"/>
                      <a:pt x="51" y="245"/>
                      <a:pt x="22" y="202"/>
                    </a:cubicBezTo>
                    <a:cubicBezTo>
                      <a:pt x="0" y="112"/>
                      <a:pt x="13" y="178"/>
                      <a:pt x="13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19" name="Freeform 52"/>
              <p:cNvSpPr>
                <a:spLocks/>
              </p:cNvSpPr>
              <p:nvPr/>
            </p:nvSpPr>
            <p:spPr bwMode="auto">
              <a:xfrm>
                <a:off x="4550" y="746"/>
                <a:ext cx="444" cy="2359"/>
              </a:xfrm>
              <a:custGeom>
                <a:avLst/>
                <a:gdLst>
                  <a:gd name="T0" fmla="*/ 394 w 444"/>
                  <a:gd name="T1" fmla="*/ 2359 h 2359"/>
                  <a:gd name="T2" fmla="*/ 384 w 444"/>
                  <a:gd name="T3" fmla="*/ 1326 h 2359"/>
                  <a:gd name="T4" fmla="*/ 412 w 444"/>
                  <a:gd name="T5" fmla="*/ 1143 h 2359"/>
                  <a:gd name="T6" fmla="*/ 421 w 444"/>
                  <a:gd name="T7" fmla="*/ 905 h 2359"/>
                  <a:gd name="T8" fmla="*/ 366 w 444"/>
                  <a:gd name="T9" fmla="*/ 814 h 2359"/>
                  <a:gd name="T10" fmla="*/ 247 w 444"/>
                  <a:gd name="T11" fmla="*/ 649 h 2359"/>
                  <a:gd name="T12" fmla="*/ 37 w 444"/>
                  <a:gd name="T13" fmla="*/ 439 h 2359"/>
                  <a:gd name="T14" fmla="*/ 0 w 444"/>
                  <a:gd name="T15" fmla="*/ 0 h 23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359">
                    <a:moveTo>
                      <a:pt x="394" y="2359"/>
                    </a:moveTo>
                    <a:cubicBezTo>
                      <a:pt x="391" y="2015"/>
                      <a:pt x="384" y="1670"/>
                      <a:pt x="384" y="1326"/>
                    </a:cubicBezTo>
                    <a:cubicBezTo>
                      <a:pt x="384" y="1187"/>
                      <a:pt x="375" y="1217"/>
                      <a:pt x="412" y="1143"/>
                    </a:cubicBezTo>
                    <a:cubicBezTo>
                      <a:pt x="438" y="1040"/>
                      <a:pt x="444" y="1044"/>
                      <a:pt x="421" y="905"/>
                    </a:cubicBezTo>
                    <a:cubicBezTo>
                      <a:pt x="413" y="855"/>
                      <a:pt x="388" y="852"/>
                      <a:pt x="366" y="814"/>
                    </a:cubicBezTo>
                    <a:cubicBezTo>
                      <a:pt x="332" y="754"/>
                      <a:pt x="301" y="695"/>
                      <a:pt x="247" y="649"/>
                    </a:cubicBezTo>
                    <a:cubicBezTo>
                      <a:pt x="173" y="586"/>
                      <a:pt x="82" y="528"/>
                      <a:pt x="37" y="439"/>
                    </a:cubicBezTo>
                    <a:cubicBezTo>
                      <a:pt x="2" y="297"/>
                      <a:pt x="0" y="146"/>
                      <a:pt x="0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0" name="Freeform 53"/>
              <p:cNvSpPr>
                <a:spLocks/>
              </p:cNvSpPr>
              <p:nvPr/>
            </p:nvSpPr>
            <p:spPr bwMode="auto">
              <a:xfrm>
                <a:off x="5186" y="700"/>
                <a:ext cx="178" cy="2542"/>
              </a:xfrm>
              <a:custGeom>
                <a:avLst/>
                <a:gdLst>
                  <a:gd name="T0" fmla="*/ 59 w 178"/>
                  <a:gd name="T1" fmla="*/ 2542 h 2542"/>
                  <a:gd name="T2" fmla="*/ 96 w 178"/>
                  <a:gd name="T3" fmla="*/ 1600 h 2542"/>
                  <a:gd name="T4" fmla="*/ 160 w 178"/>
                  <a:gd name="T5" fmla="*/ 1399 h 2542"/>
                  <a:gd name="T6" fmla="*/ 151 w 178"/>
                  <a:gd name="T7" fmla="*/ 1088 h 2542"/>
                  <a:gd name="T8" fmla="*/ 132 w 178"/>
                  <a:gd name="T9" fmla="*/ 1015 h 2542"/>
                  <a:gd name="T10" fmla="*/ 123 w 178"/>
                  <a:gd name="T11" fmla="*/ 979 h 2542"/>
                  <a:gd name="T12" fmla="*/ 68 w 178"/>
                  <a:gd name="T13" fmla="*/ 695 h 2542"/>
                  <a:gd name="T14" fmla="*/ 87 w 178"/>
                  <a:gd name="T15" fmla="*/ 137 h 2542"/>
                  <a:gd name="T16" fmla="*/ 96 w 178"/>
                  <a:gd name="T17" fmla="*/ 92 h 2542"/>
                  <a:gd name="T18" fmla="*/ 178 w 178"/>
                  <a:gd name="T19" fmla="*/ 0 h 2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" h="2542">
                    <a:moveTo>
                      <a:pt x="59" y="2542"/>
                    </a:moveTo>
                    <a:cubicBezTo>
                      <a:pt x="65" y="2237"/>
                      <a:pt x="40" y="1903"/>
                      <a:pt x="96" y="1600"/>
                    </a:cubicBezTo>
                    <a:cubicBezTo>
                      <a:pt x="109" y="1529"/>
                      <a:pt x="143" y="1469"/>
                      <a:pt x="160" y="1399"/>
                    </a:cubicBezTo>
                    <a:cubicBezTo>
                      <a:pt x="157" y="1295"/>
                      <a:pt x="159" y="1191"/>
                      <a:pt x="151" y="1088"/>
                    </a:cubicBezTo>
                    <a:cubicBezTo>
                      <a:pt x="149" y="1063"/>
                      <a:pt x="138" y="1039"/>
                      <a:pt x="132" y="1015"/>
                    </a:cubicBezTo>
                    <a:cubicBezTo>
                      <a:pt x="129" y="1003"/>
                      <a:pt x="123" y="979"/>
                      <a:pt x="123" y="979"/>
                    </a:cubicBezTo>
                    <a:cubicBezTo>
                      <a:pt x="116" y="893"/>
                      <a:pt x="118" y="769"/>
                      <a:pt x="68" y="695"/>
                    </a:cubicBezTo>
                    <a:cubicBezTo>
                      <a:pt x="38" y="512"/>
                      <a:pt x="0" y="306"/>
                      <a:pt x="87" y="137"/>
                    </a:cubicBezTo>
                    <a:cubicBezTo>
                      <a:pt x="90" y="122"/>
                      <a:pt x="88" y="105"/>
                      <a:pt x="96" y="92"/>
                    </a:cubicBezTo>
                    <a:cubicBezTo>
                      <a:pt x="105" y="78"/>
                      <a:pt x="178" y="30"/>
                      <a:pt x="178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1" name="Freeform 54"/>
              <p:cNvSpPr>
                <a:spLocks/>
              </p:cNvSpPr>
              <p:nvPr/>
            </p:nvSpPr>
            <p:spPr bwMode="auto">
              <a:xfrm>
                <a:off x="5254" y="1843"/>
                <a:ext cx="333" cy="814"/>
              </a:xfrm>
              <a:custGeom>
                <a:avLst/>
                <a:gdLst>
                  <a:gd name="T0" fmla="*/ 55 w 333"/>
                  <a:gd name="T1" fmla="*/ 412 h 814"/>
                  <a:gd name="T2" fmla="*/ 83 w 333"/>
                  <a:gd name="T3" fmla="*/ 256 h 814"/>
                  <a:gd name="T4" fmla="*/ 101 w 333"/>
                  <a:gd name="T5" fmla="*/ 137 h 814"/>
                  <a:gd name="T6" fmla="*/ 256 w 333"/>
                  <a:gd name="T7" fmla="*/ 0 h 814"/>
                  <a:gd name="T8" fmla="*/ 311 w 333"/>
                  <a:gd name="T9" fmla="*/ 119 h 814"/>
                  <a:gd name="T10" fmla="*/ 293 w 333"/>
                  <a:gd name="T11" fmla="*/ 146 h 814"/>
                  <a:gd name="T12" fmla="*/ 174 w 333"/>
                  <a:gd name="T13" fmla="*/ 293 h 814"/>
                  <a:gd name="T14" fmla="*/ 119 w 333"/>
                  <a:gd name="T15" fmla="*/ 375 h 814"/>
                  <a:gd name="T16" fmla="*/ 101 w 333"/>
                  <a:gd name="T17" fmla="*/ 402 h 814"/>
                  <a:gd name="T18" fmla="*/ 92 w 333"/>
                  <a:gd name="T19" fmla="*/ 558 h 814"/>
                  <a:gd name="T20" fmla="*/ 37 w 333"/>
                  <a:gd name="T21" fmla="*/ 686 h 814"/>
                  <a:gd name="T22" fmla="*/ 10 w 333"/>
                  <a:gd name="T23" fmla="*/ 768 h 814"/>
                  <a:gd name="T24" fmla="*/ 0 w 333"/>
                  <a:gd name="T25" fmla="*/ 814 h 8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3" h="814">
                    <a:moveTo>
                      <a:pt x="55" y="412"/>
                    </a:moveTo>
                    <a:cubicBezTo>
                      <a:pt x="71" y="361"/>
                      <a:pt x="70" y="308"/>
                      <a:pt x="83" y="256"/>
                    </a:cubicBezTo>
                    <a:cubicBezTo>
                      <a:pt x="84" y="247"/>
                      <a:pt x="86" y="164"/>
                      <a:pt x="101" y="137"/>
                    </a:cubicBezTo>
                    <a:cubicBezTo>
                      <a:pt x="130" y="85"/>
                      <a:pt x="198" y="19"/>
                      <a:pt x="256" y="0"/>
                    </a:cubicBezTo>
                    <a:cubicBezTo>
                      <a:pt x="333" y="15"/>
                      <a:pt x="332" y="26"/>
                      <a:pt x="311" y="119"/>
                    </a:cubicBezTo>
                    <a:cubicBezTo>
                      <a:pt x="309" y="130"/>
                      <a:pt x="298" y="137"/>
                      <a:pt x="293" y="146"/>
                    </a:cubicBezTo>
                    <a:cubicBezTo>
                      <a:pt x="261" y="202"/>
                      <a:pt x="211" y="240"/>
                      <a:pt x="174" y="293"/>
                    </a:cubicBezTo>
                    <a:cubicBezTo>
                      <a:pt x="155" y="320"/>
                      <a:pt x="137" y="348"/>
                      <a:pt x="119" y="375"/>
                    </a:cubicBezTo>
                    <a:cubicBezTo>
                      <a:pt x="113" y="384"/>
                      <a:pt x="101" y="402"/>
                      <a:pt x="101" y="402"/>
                    </a:cubicBezTo>
                    <a:cubicBezTo>
                      <a:pt x="98" y="454"/>
                      <a:pt x="97" y="506"/>
                      <a:pt x="92" y="558"/>
                    </a:cubicBezTo>
                    <a:cubicBezTo>
                      <a:pt x="88" y="605"/>
                      <a:pt x="55" y="644"/>
                      <a:pt x="37" y="686"/>
                    </a:cubicBezTo>
                    <a:cubicBezTo>
                      <a:pt x="26" y="712"/>
                      <a:pt x="19" y="741"/>
                      <a:pt x="10" y="768"/>
                    </a:cubicBezTo>
                    <a:cubicBezTo>
                      <a:pt x="5" y="783"/>
                      <a:pt x="0" y="814"/>
                      <a:pt x="0" y="814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2" name="Freeform 55"/>
              <p:cNvSpPr>
                <a:spLocks/>
              </p:cNvSpPr>
              <p:nvPr/>
            </p:nvSpPr>
            <p:spPr bwMode="auto">
              <a:xfrm>
                <a:off x="4569" y="1637"/>
                <a:ext cx="384" cy="1099"/>
              </a:xfrm>
              <a:custGeom>
                <a:avLst/>
                <a:gdLst>
                  <a:gd name="T0" fmla="*/ 356 w 384"/>
                  <a:gd name="T1" fmla="*/ 618 h 1099"/>
                  <a:gd name="T2" fmla="*/ 329 w 384"/>
                  <a:gd name="T3" fmla="*/ 416 h 1099"/>
                  <a:gd name="T4" fmla="*/ 301 w 384"/>
                  <a:gd name="T5" fmla="*/ 362 h 1099"/>
                  <a:gd name="T6" fmla="*/ 283 w 384"/>
                  <a:gd name="T7" fmla="*/ 307 h 1099"/>
                  <a:gd name="T8" fmla="*/ 219 w 384"/>
                  <a:gd name="T9" fmla="*/ 124 h 1099"/>
                  <a:gd name="T10" fmla="*/ 183 w 384"/>
                  <a:gd name="T11" fmla="*/ 51 h 1099"/>
                  <a:gd name="T12" fmla="*/ 137 w 384"/>
                  <a:gd name="T13" fmla="*/ 5 h 1099"/>
                  <a:gd name="T14" fmla="*/ 45 w 384"/>
                  <a:gd name="T15" fmla="*/ 14 h 1099"/>
                  <a:gd name="T16" fmla="*/ 0 w 384"/>
                  <a:gd name="T17" fmla="*/ 78 h 1099"/>
                  <a:gd name="T18" fmla="*/ 137 w 384"/>
                  <a:gd name="T19" fmla="*/ 471 h 1099"/>
                  <a:gd name="T20" fmla="*/ 219 w 384"/>
                  <a:gd name="T21" fmla="*/ 590 h 1099"/>
                  <a:gd name="T22" fmla="*/ 256 w 384"/>
                  <a:gd name="T23" fmla="*/ 645 h 1099"/>
                  <a:gd name="T24" fmla="*/ 265 w 384"/>
                  <a:gd name="T25" fmla="*/ 672 h 1099"/>
                  <a:gd name="T26" fmla="*/ 283 w 384"/>
                  <a:gd name="T27" fmla="*/ 691 h 1099"/>
                  <a:gd name="T28" fmla="*/ 320 w 384"/>
                  <a:gd name="T29" fmla="*/ 800 h 1099"/>
                  <a:gd name="T30" fmla="*/ 347 w 384"/>
                  <a:gd name="T31" fmla="*/ 1002 h 1099"/>
                  <a:gd name="T32" fmla="*/ 365 w 384"/>
                  <a:gd name="T33" fmla="*/ 1075 h 1099"/>
                  <a:gd name="T34" fmla="*/ 384 w 384"/>
                  <a:gd name="T35" fmla="*/ 1093 h 1099"/>
                  <a:gd name="T36" fmla="*/ 365 w 384"/>
                  <a:gd name="T37" fmla="*/ 1093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4" h="1099">
                    <a:moveTo>
                      <a:pt x="356" y="618"/>
                    </a:moveTo>
                    <a:cubicBezTo>
                      <a:pt x="377" y="552"/>
                      <a:pt x="366" y="474"/>
                      <a:pt x="329" y="416"/>
                    </a:cubicBezTo>
                    <a:cubicBezTo>
                      <a:pt x="298" y="291"/>
                      <a:pt x="343" y="445"/>
                      <a:pt x="301" y="362"/>
                    </a:cubicBezTo>
                    <a:cubicBezTo>
                      <a:pt x="292" y="345"/>
                      <a:pt x="290" y="325"/>
                      <a:pt x="283" y="307"/>
                    </a:cubicBezTo>
                    <a:cubicBezTo>
                      <a:pt x="253" y="235"/>
                      <a:pt x="238" y="201"/>
                      <a:pt x="219" y="124"/>
                    </a:cubicBezTo>
                    <a:cubicBezTo>
                      <a:pt x="213" y="98"/>
                      <a:pt x="202" y="70"/>
                      <a:pt x="183" y="51"/>
                    </a:cubicBezTo>
                    <a:cubicBezTo>
                      <a:pt x="168" y="36"/>
                      <a:pt x="137" y="5"/>
                      <a:pt x="137" y="5"/>
                    </a:cubicBezTo>
                    <a:cubicBezTo>
                      <a:pt x="106" y="8"/>
                      <a:pt x="72" y="0"/>
                      <a:pt x="45" y="14"/>
                    </a:cubicBezTo>
                    <a:cubicBezTo>
                      <a:pt x="22" y="26"/>
                      <a:pt x="0" y="78"/>
                      <a:pt x="0" y="78"/>
                    </a:cubicBezTo>
                    <a:cubicBezTo>
                      <a:pt x="15" y="244"/>
                      <a:pt x="46" y="333"/>
                      <a:pt x="137" y="471"/>
                    </a:cubicBezTo>
                    <a:cubicBezTo>
                      <a:pt x="164" y="512"/>
                      <a:pt x="189" y="552"/>
                      <a:pt x="219" y="590"/>
                    </a:cubicBezTo>
                    <a:cubicBezTo>
                      <a:pt x="233" y="607"/>
                      <a:pt x="256" y="645"/>
                      <a:pt x="256" y="645"/>
                    </a:cubicBezTo>
                    <a:cubicBezTo>
                      <a:pt x="259" y="654"/>
                      <a:pt x="260" y="664"/>
                      <a:pt x="265" y="672"/>
                    </a:cubicBezTo>
                    <a:cubicBezTo>
                      <a:pt x="269" y="680"/>
                      <a:pt x="280" y="683"/>
                      <a:pt x="283" y="691"/>
                    </a:cubicBezTo>
                    <a:cubicBezTo>
                      <a:pt x="301" y="739"/>
                      <a:pt x="291" y="759"/>
                      <a:pt x="320" y="800"/>
                    </a:cubicBezTo>
                    <a:cubicBezTo>
                      <a:pt x="327" y="867"/>
                      <a:pt x="336" y="936"/>
                      <a:pt x="347" y="1002"/>
                    </a:cubicBezTo>
                    <a:cubicBezTo>
                      <a:pt x="351" y="1027"/>
                      <a:pt x="355" y="1052"/>
                      <a:pt x="365" y="1075"/>
                    </a:cubicBezTo>
                    <a:cubicBezTo>
                      <a:pt x="368" y="1083"/>
                      <a:pt x="384" y="1084"/>
                      <a:pt x="384" y="1093"/>
                    </a:cubicBezTo>
                    <a:cubicBezTo>
                      <a:pt x="384" y="1099"/>
                      <a:pt x="371" y="1093"/>
                      <a:pt x="365" y="109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3" name="Freeform 56"/>
              <p:cNvSpPr>
                <a:spLocks/>
              </p:cNvSpPr>
              <p:nvPr/>
            </p:nvSpPr>
            <p:spPr bwMode="auto">
              <a:xfrm>
                <a:off x="4925" y="1292"/>
                <a:ext cx="128" cy="1045"/>
              </a:xfrm>
              <a:custGeom>
                <a:avLst/>
                <a:gdLst>
                  <a:gd name="T0" fmla="*/ 64 w 128"/>
                  <a:gd name="T1" fmla="*/ 505 h 1045"/>
                  <a:gd name="T2" fmla="*/ 37 w 128"/>
                  <a:gd name="T3" fmla="*/ 368 h 1045"/>
                  <a:gd name="T4" fmla="*/ 0 w 128"/>
                  <a:gd name="T5" fmla="*/ 277 h 1045"/>
                  <a:gd name="T6" fmla="*/ 9 w 128"/>
                  <a:gd name="T7" fmla="*/ 30 h 1045"/>
                  <a:gd name="T8" fmla="*/ 19 w 128"/>
                  <a:gd name="T9" fmla="*/ 3 h 1045"/>
                  <a:gd name="T10" fmla="*/ 46 w 128"/>
                  <a:gd name="T11" fmla="*/ 21 h 1045"/>
                  <a:gd name="T12" fmla="*/ 83 w 128"/>
                  <a:gd name="T13" fmla="*/ 222 h 1045"/>
                  <a:gd name="T14" fmla="*/ 128 w 128"/>
                  <a:gd name="T15" fmla="*/ 323 h 1045"/>
                  <a:gd name="T16" fmla="*/ 119 w 128"/>
                  <a:gd name="T17" fmla="*/ 661 h 1045"/>
                  <a:gd name="T18" fmla="*/ 92 w 128"/>
                  <a:gd name="T19" fmla="*/ 725 h 1045"/>
                  <a:gd name="T20" fmla="*/ 37 w 128"/>
                  <a:gd name="T21" fmla="*/ 899 h 1045"/>
                  <a:gd name="T22" fmla="*/ 0 w 128"/>
                  <a:gd name="T23" fmla="*/ 1045 h 10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8" h="1045">
                    <a:moveTo>
                      <a:pt x="64" y="505"/>
                    </a:moveTo>
                    <a:cubicBezTo>
                      <a:pt x="55" y="461"/>
                      <a:pt x="54" y="409"/>
                      <a:pt x="37" y="368"/>
                    </a:cubicBezTo>
                    <a:cubicBezTo>
                      <a:pt x="23" y="335"/>
                      <a:pt x="9" y="313"/>
                      <a:pt x="0" y="277"/>
                    </a:cubicBezTo>
                    <a:cubicBezTo>
                      <a:pt x="3" y="195"/>
                      <a:pt x="3" y="112"/>
                      <a:pt x="9" y="30"/>
                    </a:cubicBezTo>
                    <a:cubicBezTo>
                      <a:pt x="10" y="20"/>
                      <a:pt x="10" y="5"/>
                      <a:pt x="19" y="3"/>
                    </a:cubicBezTo>
                    <a:cubicBezTo>
                      <a:pt x="30" y="0"/>
                      <a:pt x="37" y="15"/>
                      <a:pt x="46" y="21"/>
                    </a:cubicBezTo>
                    <a:cubicBezTo>
                      <a:pt x="83" y="131"/>
                      <a:pt x="61" y="23"/>
                      <a:pt x="83" y="222"/>
                    </a:cubicBezTo>
                    <a:cubicBezTo>
                      <a:pt x="87" y="259"/>
                      <a:pt x="128" y="323"/>
                      <a:pt x="128" y="323"/>
                    </a:cubicBezTo>
                    <a:cubicBezTo>
                      <a:pt x="125" y="436"/>
                      <a:pt x="127" y="549"/>
                      <a:pt x="119" y="661"/>
                    </a:cubicBezTo>
                    <a:cubicBezTo>
                      <a:pt x="117" y="684"/>
                      <a:pt x="97" y="703"/>
                      <a:pt x="92" y="725"/>
                    </a:cubicBezTo>
                    <a:cubicBezTo>
                      <a:pt x="78" y="784"/>
                      <a:pt x="56" y="841"/>
                      <a:pt x="37" y="899"/>
                    </a:cubicBezTo>
                    <a:cubicBezTo>
                      <a:pt x="35" y="913"/>
                      <a:pt x="27" y="1045"/>
                      <a:pt x="0" y="1045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4" name="Freeform 57"/>
              <p:cNvSpPr>
                <a:spLocks/>
              </p:cNvSpPr>
              <p:nvPr/>
            </p:nvSpPr>
            <p:spPr bwMode="auto">
              <a:xfrm>
                <a:off x="5154" y="1194"/>
                <a:ext cx="146" cy="713"/>
              </a:xfrm>
              <a:custGeom>
                <a:avLst/>
                <a:gdLst>
                  <a:gd name="T0" fmla="*/ 27 w 146"/>
                  <a:gd name="T1" fmla="*/ 713 h 713"/>
                  <a:gd name="T2" fmla="*/ 110 w 146"/>
                  <a:gd name="T3" fmla="*/ 539 h 713"/>
                  <a:gd name="T4" fmla="*/ 128 w 146"/>
                  <a:gd name="T5" fmla="*/ 503 h 713"/>
                  <a:gd name="T6" fmla="*/ 146 w 146"/>
                  <a:gd name="T7" fmla="*/ 466 h 713"/>
                  <a:gd name="T8" fmla="*/ 119 w 146"/>
                  <a:gd name="T9" fmla="*/ 91 h 713"/>
                  <a:gd name="T10" fmla="*/ 91 w 146"/>
                  <a:gd name="T11" fmla="*/ 37 h 713"/>
                  <a:gd name="T12" fmla="*/ 0 w 146"/>
                  <a:gd name="T13" fmla="*/ 0 h 713"/>
                  <a:gd name="T14" fmla="*/ 9 w 146"/>
                  <a:gd name="T15" fmla="*/ 402 h 713"/>
                  <a:gd name="T16" fmla="*/ 9 w 146"/>
                  <a:gd name="T17" fmla="*/ 421 h 7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713">
                    <a:moveTo>
                      <a:pt x="27" y="713"/>
                    </a:moveTo>
                    <a:cubicBezTo>
                      <a:pt x="47" y="652"/>
                      <a:pt x="81" y="596"/>
                      <a:pt x="110" y="539"/>
                    </a:cubicBezTo>
                    <a:cubicBezTo>
                      <a:pt x="116" y="527"/>
                      <a:pt x="122" y="515"/>
                      <a:pt x="128" y="503"/>
                    </a:cubicBezTo>
                    <a:cubicBezTo>
                      <a:pt x="134" y="491"/>
                      <a:pt x="146" y="466"/>
                      <a:pt x="146" y="466"/>
                    </a:cubicBezTo>
                    <a:cubicBezTo>
                      <a:pt x="141" y="322"/>
                      <a:pt x="142" y="221"/>
                      <a:pt x="119" y="91"/>
                    </a:cubicBezTo>
                    <a:cubicBezTo>
                      <a:pt x="116" y="74"/>
                      <a:pt x="104" y="48"/>
                      <a:pt x="91" y="37"/>
                    </a:cubicBezTo>
                    <a:cubicBezTo>
                      <a:pt x="69" y="19"/>
                      <a:pt x="27" y="7"/>
                      <a:pt x="0" y="0"/>
                    </a:cubicBezTo>
                    <a:cubicBezTo>
                      <a:pt x="3" y="134"/>
                      <a:pt x="0" y="268"/>
                      <a:pt x="9" y="402"/>
                    </a:cubicBezTo>
                    <a:cubicBezTo>
                      <a:pt x="10" y="425"/>
                      <a:pt x="50" y="421"/>
                      <a:pt x="9" y="42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5" name="Freeform 58"/>
              <p:cNvSpPr>
                <a:spLocks/>
              </p:cNvSpPr>
              <p:nvPr/>
            </p:nvSpPr>
            <p:spPr bwMode="auto">
              <a:xfrm>
                <a:off x="5008" y="2163"/>
                <a:ext cx="180" cy="741"/>
              </a:xfrm>
              <a:custGeom>
                <a:avLst/>
                <a:gdLst>
                  <a:gd name="T0" fmla="*/ 155 w 180"/>
                  <a:gd name="T1" fmla="*/ 302 h 741"/>
                  <a:gd name="T2" fmla="*/ 64 w 180"/>
                  <a:gd name="T3" fmla="*/ 0 h 741"/>
                  <a:gd name="T4" fmla="*/ 0 w 180"/>
                  <a:gd name="T5" fmla="*/ 64 h 741"/>
                  <a:gd name="T6" fmla="*/ 73 w 180"/>
                  <a:gd name="T7" fmla="*/ 466 h 741"/>
                  <a:gd name="T8" fmla="*/ 109 w 180"/>
                  <a:gd name="T9" fmla="*/ 549 h 741"/>
                  <a:gd name="T10" fmla="*/ 146 w 180"/>
                  <a:gd name="T11" fmla="*/ 631 h 741"/>
                  <a:gd name="T12" fmla="*/ 155 w 180"/>
                  <a:gd name="T13" fmla="*/ 704 h 741"/>
                  <a:gd name="T14" fmla="*/ 173 w 180"/>
                  <a:gd name="T15" fmla="*/ 732 h 741"/>
                  <a:gd name="T16" fmla="*/ 155 w 180"/>
                  <a:gd name="T17" fmla="*/ 741 h 7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0" h="741">
                    <a:moveTo>
                      <a:pt x="155" y="302"/>
                    </a:moveTo>
                    <a:cubicBezTo>
                      <a:pt x="148" y="154"/>
                      <a:pt x="180" y="77"/>
                      <a:pt x="64" y="0"/>
                    </a:cubicBezTo>
                    <a:cubicBezTo>
                      <a:pt x="16" y="12"/>
                      <a:pt x="12" y="16"/>
                      <a:pt x="0" y="64"/>
                    </a:cubicBezTo>
                    <a:cubicBezTo>
                      <a:pt x="8" y="197"/>
                      <a:pt x="9" y="345"/>
                      <a:pt x="73" y="466"/>
                    </a:cubicBezTo>
                    <a:cubicBezTo>
                      <a:pt x="81" y="501"/>
                      <a:pt x="84" y="523"/>
                      <a:pt x="109" y="549"/>
                    </a:cubicBezTo>
                    <a:cubicBezTo>
                      <a:pt x="132" y="614"/>
                      <a:pt x="117" y="588"/>
                      <a:pt x="146" y="631"/>
                    </a:cubicBezTo>
                    <a:cubicBezTo>
                      <a:pt x="149" y="655"/>
                      <a:pt x="149" y="680"/>
                      <a:pt x="155" y="704"/>
                    </a:cubicBezTo>
                    <a:cubicBezTo>
                      <a:pt x="158" y="715"/>
                      <a:pt x="173" y="721"/>
                      <a:pt x="173" y="732"/>
                    </a:cubicBezTo>
                    <a:cubicBezTo>
                      <a:pt x="173" y="739"/>
                      <a:pt x="161" y="738"/>
                      <a:pt x="155" y="74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6" name="Oval 59"/>
              <p:cNvSpPr>
                <a:spLocks noChangeArrowheads="1"/>
              </p:cNvSpPr>
              <p:nvPr/>
            </p:nvSpPr>
            <p:spPr bwMode="auto">
              <a:xfrm>
                <a:off x="4251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7" name="Oval 60"/>
              <p:cNvSpPr>
                <a:spLocks noChangeArrowheads="1"/>
              </p:cNvSpPr>
              <p:nvPr/>
            </p:nvSpPr>
            <p:spPr bwMode="auto">
              <a:xfrm>
                <a:off x="5019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8" name="Oval 61"/>
              <p:cNvSpPr>
                <a:spLocks noChangeArrowheads="1"/>
              </p:cNvSpPr>
              <p:nvPr/>
            </p:nvSpPr>
            <p:spPr bwMode="auto">
              <a:xfrm>
                <a:off x="4539" y="810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14" name="Oval 62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Oval 6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6" name="Text Box 64"/>
            <p:cNvSpPr txBox="1">
              <a:spLocks noChangeArrowheads="1"/>
            </p:cNvSpPr>
            <p:nvPr/>
          </p:nvSpPr>
          <p:spPr bwMode="auto">
            <a:xfrm>
              <a:off x="3682" y="2337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7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13600" y="1211618"/>
            <a:ext cx="8662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/>
              <a:t>f</a:t>
            </a:r>
            <a:r>
              <a:rPr lang="cs-CZ" altLang="ko-KR" sz="1600" dirty="0" smtClean="0"/>
              <a:t>otosyntetické </a:t>
            </a:r>
            <a:r>
              <a:rPr lang="cs-CZ" altLang="ko-KR" sz="1600" dirty="0"/>
              <a:t>populace kolísají od 10</a:t>
            </a:r>
            <a:r>
              <a:rPr lang="cs-CZ" altLang="ko-KR" sz="1600" baseline="30000" dirty="0"/>
              <a:t>0</a:t>
            </a:r>
            <a:r>
              <a:rPr lang="cs-CZ" altLang="ko-KR" sz="1600" dirty="0"/>
              <a:t> po 10</a:t>
            </a:r>
            <a:r>
              <a:rPr lang="cs-CZ" altLang="ko-KR" sz="1600" baseline="30000" dirty="0"/>
              <a:t>8</a:t>
            </a:r>
            <a:r>
              <a:rPr lang="cs-CZ" altLang="ko-KR" sz="1600" dirty="0"/>
              <a:t> </a:t>
            </a:r>
            <a:r>
              <a:rPr lang="cs-CZ" altLang="ko-KR" sz="1600" dirty="0" smtClean="0"/>
              <a:t>b./ml </a:t>
            </a:r>
            <a:endParaRPr lang="cs-CZ" altLang="ko-KR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 jako </a:t>
            </a:r>
            <a:r>
              <a:rPr lang="cs-CZ" altLang="ko-KR" sz="1600" b="1" dirty="0">
                <a:solidFill>
                  <a:srgbClr val="FF3300"/>
                </a:solidFill>
              </a:rPr>
              <a:t>přisedlá společenstva </a:t>
            </a:r>
            <a:r>
              <a:rPr lang="cs-CZ" altLang="ko-KR" sz="1600" dirty="0"/>
              <a:t>spojená s </a:t>
            </a:r>
            <a:r>
              <a:rPr lang="cs-CZ" altLang="ko-KR" sz="1600" dirty="0" err="1" smtClean="0"/>
              <a:t>biofilmy</a:t>
            </a:r>
            <a:endParaRPr lang="cs-CZ" altLang="ko-KR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proudící charakter </a:t>
            </a:r>
            <a:r>
              <a:rPr lang="cs-CZ" altLang="ko-KR" sz="1600" dirty="0"/>
              <a:t>vodního </a:t>
            </a:r>
            <a:r>
              <a:rPr lang="cs-CZ" altLang="ko-KR" sz="1600" dirty="0" smtClean="0"/>
              <a:t>sloupce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 </a:t>
            </a:r>
            <a:r>
              <a:rPr lang="cs-CZ" altLang="ko-KR" sz="1600" b="1" dirty="0" err="1"/>
              <a:t>f</a:t>
            </a:r>
            <a:r>
              <a:rPr lang="cs-CZ" altLang="ko-KR" sz="1600" b="1" dirty="0" err="1" smtClean="0"/>
              <a:t>ytoplantonní</a:t>
            </a:r>
            <a:r>
              <a:rPr lang="cs-CZ" altLang="ko-KR" sz="1600" b="1" dirty="0" smtClean="0"/>
              <a:t> </a:t>
            </a:r>
            <a:r>
              <a:rPr lang="cs-CZ" altLang="ko-KR" sz="1600" dirty="0"/>
              <a:t>(volně žijící) společenstva také existují v </a:t>
            </a:r>
            <a:r>
              <a:rPr lang="cs-CZ" altLang="ko-KR" sz="1600" dirty="0" smtClean="0"/>
              <a:t>tocích</a:t>
            </a:r>
            <a:endParaRPr lang="cs-CZ" altLang="ko-KR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 kvůli </a:t>
            </a:r>
            <a:r>
              <a:rPr lang="cs-CZ" altLang="ko-KR" sz="1600" dirty="0"/>
              <a:t>konstantnímu pohybu </a:t>
            </a:r>
            <a:r>
              <a:rPr lang="cs-CZ" altLang="ko-KR" sz="1600" dirty="0" smtClean="0"/>
              <a:t>vody </a:t>
            </a:r>
            <a:r>
              <a:rPr lang="cs-CZ" altLang="ko-KR" sz="1600" dirty="0"/>
              <a:t>nejsou </a:t>
            </a:r>
            <a:r>
              <a:rPr lang="cs-CZ" altLang="ko-KR" sz="1600" b="1" dirty="0"/>
              <a:t>prostorově </a:t>
            </a:r>
            <a:r>
              <a:rPr lang="cs-CZ" altLang="ko-KR" sz="1600" b="1" dirty="0" smtClean="0"/>
              <a:t>stabilní populace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sz="1600" dirty="0" smtClean="0"/>
              <a:t>skutečně </a:t>
            </a:r>
            <a:r>
              <a:rPr lang="cs-CZ" altLang="ko-KR" sz="1600" dirty="0"/>
              <a:t>stabilní populace v </a:t>
            </a:r>
            <a:r>
              <a:rPr lang="cs-CZ" altLang="ko-KR" sz="1600" dirty="0" err="1"/>
              <a:t>lotických</a:t>
            </a:r>
            <a:r>
              <a:rPr lang="cs-CZ" altLang="ko-KR" sz="1600" dirty="0"/>
              <a:t> </a:t>
            </a:r>
            <a:r>
              <a:rPr lang="cs-CZ" altLang="ko-KR" sz="1600" dirty="0" smtClean="0"/>
              <a:t>(tekoucích) prostředích </a:t>
            </a:r>
            <a:r>
              <a:rPr lang="cs-CZ" altLang="ko-KR" sz="1600" dirty="0"/>
              <a:t>toků a řek jsou </a:t>
            </a:r>
            <a:r>
              <a:rPr lang="cs-CZ" altLang="ko-KR" sz="1600" b="1" dirty="0" err="1">
                <a:solidFill>
                  <a:srgbClr val="FF3300"/>
                </a:solidFill>
              </a:rPr>
              <a:t>biofilmy</a:t>
            </a:r>
            <a:r>
              <a:rPr lang="cs-CZ" altLang="ko-KR" sz="1600" b="1" dirty="0">
                <a:solidFill>
                  <a:srgbClr val="FF3300"/>
                </a:solidFill>
              </a:rPr>
              <a:t> a sedimentární (</a:t>
            </a:r>
            <a:r>
              <a:rPr lang="cs-CZ" altLang="ko-KR" sz="1600" b="1" dirty="0" smtClean="0">
                <a:solidFill>
                  <a:srgbClr val="FF3300"/>
                </a:solidFill>
              </a:rPr>
              <a:t>bentické</a:t>
            </a:r>
            <a:r>
              <a:rPr lang="cs-CZ" altLang="ko-KR" sz="1600" b="1" dirty="0">
                <a:solidFill>
                  <a:srgbClr val="FF3300"/>
                </a:solidFill>
              </a:rPr>
              <a:t>) společenstva</a:t>
            </a:r>
            <a:endParaRPr lang="cs-CZ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7004751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jmout004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5791200" cy="447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32138" y="4724400"/>
            <a:ext cx="2349500" cy="1627188"/>
            <a:chOff x="2736" y="1104"/>
            <a:chExt cx="1480" cy="1025"/>
          </a:xfrm>
        </p:grpSpPr>
        <p:pic>
          <p:nvPicPr>
            <p:cNvPr id="31753" name="Picture 5" descr="sejmout0044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04"/>
              <a:ext cx="1480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6" descr="sejmout0044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920"/>
              <a:ext cx="26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" descr="P1010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2195513" y="5445125"/>
            <a:ext cx="2808287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66738" y="76200"/>
            <a:ext cx="315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>
                <a:solidFill>
                  <a:schemeClr val="accent2"/>
                </a:solidFill>
                <a:latin typeface="+mn-lt"/>
              </a:rPr>
              <a:t>Přirozené biofilmy toků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308475" y="595313"/>
            <a:ext cx="41787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>
                <a:latin typeface="+mn-lt"/>
              </a:rPr>
              <a:t>„Hot-spot“ říčního metabolismu</a:t>
            </a:r>
          </a:p>
        </p:txBody>
      </p:sp>
      <p:pic>
        <p:nvPicPr>
          <p:cNvPr id="31752" name="Picture 4" descr="P1010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4100"/>
            <a:ext cx="41148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spect="1" noChangeArrowheads="1"/>
          </p:cNvSpPr>
          <p:nvPr/>
        </p:nvSpPr>
        <p:spPr bwMode="auto">
          <a:xfrm>
            <a:off x="5867400" y="3284538"/>
            <a:ext cx="32766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Bakterie na řasách</a:t>
            </a:r>
          </a:p>
        </p:txBody>
      </p:sp>
      <p:sp>
        <p:nvSpPr>
          <p:cNvPr id="32771" name="Text Box 7"/>
          <p:cNvSpPr txBox="1">
            <a:spLocks noChangeAspect="1" noChangeArrowheads="1"/>
          </p:cNvSpPr>
          <p:nvPr/>
        </p:nvSpPr>
        <p:spPr bwMode="auto">
          <a:xfrm>
            <a:off x="539750" y="3213100"/>
            <a:ext cx="1981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Tenký biofilm</a:t>
            </a:r>
          </a:p>
        </p:txBody>
      </p:sp>
      <p:sp>
        <p:nvSpPr>
          <p:cNvPr id="32772" name="Text Box 8"/>
          <p:cNvSpPr txBox="1">
            <a:spLocks noChangeAspect="1" noChangeArrowheads="1"/>
          </p:cNvSpPr>
          <p:nvPr/>
        </p:nvSpPr>
        <p:spPr bwMode="auto">
          <a:xfrm>
            <a:off x="3419475" y="3284538"/>
            <a:ext cx="1905000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Silný biofilm</a:t>
            </a:r>
          </a:p>
          <a:p>
            <a:endParaRPr lang="cs-CZ" altLang="ko-KR" b="1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4988"/>
            <a:ext cx="2438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788"/>
            <a:ext cx="25908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52588"/>
            <a:ext cx="236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 descr="scan004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6717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 descr="scan0045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4284663" y="2492375"/>
            <a:ext cx="2232025" cy="2232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4140200" y="4941888"/>
            <a:ext cx="259238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763713" y="530225"/>
            <a:ext cx="505208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ko-KR" sz="2000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Různé způsoby přichycení epilitických bakterií</a:t>
            </a:r>
          </a:p>
        </p:txBody>
      </p:sp>
    </p:spTree>
    <p:extLst>
      <p:ext uri="{BB962C8B-B14F-4D97-AF65-F5344CB8AC3E}">
        <p14:creationId xmlns:p14="http://schemas.microsoft.com/office/powerpoint/2010/main" val="2590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b="1" dirty="0" err="1"/>
              <a:t>Složení</a:t>
            </a:r>
            <a:r>
              <a:rPr lang="en-GB" sz="2400" b="1" dirty="0"/>
              <a:t> a </a:t>
            </a:r>
            <a:r>
              <a:rPr lang="en-GB" sz="2400" b="1" dirty="0" err="1"/>
              <a:t>aktivita</a:t>
            </a:r>
            <a:r>
              <a:rPr lang="en-GB" sz="2400" b="1" dirty="0"/>
              <a:t> </a:t>
            </a:r>
            <a:r>
              <a:rPr lang="en-GB" sz="2400" b="1" dirty="0" err="1"/>
              <a:t>sladkovodních</a:t>
            </a:r>
            <a:r>
              <a:rPr lang="en-GB" sz="2400" b="1" dirty="0"/>
              <a:t> </a:t>
            </a:r>
            <a:r>
              <a:rPr lang="en-GB" sz="2400" b="1" dirty="0" err="1"/>
              <a:t>mikrobiálních</a:t>
            </a:r>
            <a:r>
              <a:rPr lang="en-GB" sz="2400" b="1" dirty="0"/>
              <a:t> </a:t>
            </a:r>
            <a:r>
              <a:rPr lang="en-GB" sz="2400" b="1" dirty="0" err="1"/>
              <a:t>komunit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616624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ložení</a:t>
            </a:r>
            <a:r>
              <a:rPr lang="en-GB" sz="1600" dirty="0" smtClean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jezer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studováno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 smtClean="0"/>
              <a:t>řek</a:t>
            </a:r>
            <a:endParaRPr lang="en-GB" sz="1600" dirty="0"/>
          </a:p>
          <a:p>
            <a:r>
              <a:rPr lang="en-GB" sz="1600" dirty="0" smtClean="0"/>
              <a:t>dost </a:t>
            </a:r>
            <a:r>
              <a:rPr lang="en-GB" sz="1600" dirty="0" err="1"/>
              <a:t>podobností</a:t>
            </a:r>
            <a:r>
              <a:rPr lang="en-GB" sz="1600" dirty="0"/>
              <a:t>, ale </a:t>
            </a:r>
            <a:r>
              <a:rPr lang="en-GB" sz="1600" dirty="0" err="1"/>
              <a:t>řeky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vždy</a:t>
            </a:r>
            <a:r>
              <a:rPr lang="en-GB" sz="1600" dirty="0"/>
              <a:t> </a:t>
            </a:r>
            <a:r>
              <a:rPr lang="en-GB" sz="1600" dirty="0" err="1" smtClean="0"/>
              <a:t>ví</a:t>
            </a:r>
            <a:r>
              <a:rPr lang="cs-CZ" sz="1600" dirty="0" smtClean="0"/>
              <a:t>c</a:t>
            </a:r>
            <a:r>
              <a:rPr lang="en-GB" sz="1600" dirty="0" smtClean="0"/>
              <a:t>e </a:t>
            </a:r>
            <a:r>
              <a:rPr lang="en-GB" sz="1600" dirty="0" err="1" smtClean="0"/>
              <a:t>allochtonních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 smtClean="0"/>
              <a:t>!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/>
              <a:t>d</a:t>
            </a:r>
            <a:r>
              <a:rPr lang="da-DK" sz="1600" dirty="0" smtClean="0"/>
              <a:t>ále </a:t>
            </a:r>
            <a:r>
              <a:rPr lang="da-DK" sz="1600" dirty="0"/>
              <a:t>se budeme zabývat více jezery: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alezneme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i="1" dirty="0" err="1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</a:t>
            </a:r>
          </a:p>
          <a:p>
            <a:r>
              <a:rPr lang="en-GB" sz="1600" i="1" dirty="0" err="1"/>
              <a:t>Brevibacterium</a:t>
            </a:r>
            <a:r>
              <a:rPr lang="en-GB" sz="1600" i="1" dirty="0"/>
              <a:t>, Micrococcus, Bacillus, </a:t>
            </a:r>
            <a:r>
              <a:rPr lang="en-GB" sz="1600" i="1" dirty="0" smtClean="0"/>
              <a:t>Pseudomonas,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Nocardia</a:t>
            </a:r>
            <a:r>
              <a:rPr lang="en-GB" sz="1600" i="1" dirty="0"/>
              <a:t>, Streptomyces, </a:t>
            </a:r>
            <a:r>
              <a:rPr lang="en-GB" sz="1600" i="1" dirty="0" err="1"/>
              <a:t>Micromonospora</a:t>
            </a:r>
            <a:r>
              <a:rPr lang="en-GB" sz="1600" i="1" dirty="0"/>
              <a:t>, </a:t>
            </a:r>
            <a:r>
              <a:rPr lang="en-GB" sz="1600" i="1" dirty="0" err="1" smtClean="0"/>
              <a:t>Cytophaga,Spirillum</a:t>
            </a:r>
            <a:r>
              <a:rPr lang="en-GB" sz="1600" i="1" dirty="0"/>
              <a:t>, </a:t>
            </a:r>
            <a:r>
              <a:rPr lang="en-GB" sz="1600" i="1" dirty="0" smtClean="0"/>
              <a:t>Vibrio</a:t>
            </a:r>
            <a:endParaRPr lang="cs-CZ" sz="1600" i="1" dirty="0" smtClean="0"/>
          </a:p>
          <a:p>
            <a:endParaRPr lang="cs-CZ" sz="1600" i="1" dirty="0" smtClean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en-GB" sz="1600" b="1" i="1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ponořených</a:t>
            </a:r>
            <a:r>
              <a:rPr lang="en-GB" sz="1600" dirty="0"/>
              <a:t> </a:t>
            </a:r>
            <a:r>
              <a:rPr lang="en-GB" sz="1600" dirty="0" err="1"/>
              <a:t>površích</a:t>
            </a:r>
            <a:r>
              <a:rPr lang="en-GB" sz="1600" dirty="0"/>
              <a:t>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Hyphomicrobium</a:t>
            </a:r>
            <a:endParaRPr lang="en-GB" sz="1600" i="1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utotrofní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- </a:t>
            </a:r>
            <a:r>
              <a:rPr lang="en-GB" sz="1600" dirty="0" err="1"/>
              <a:t>autochtonní</a:t>
            </a:r>
            <a:r>
              <a:rPr lang="en-GB" sz="1600" dirty="0"/>
              <a:t>– </a:t>
            </a:r>
            <a:r>
              <a:rPr lang="en-GB" sz="1600" dirty="0" err="1"/>
              <a:t>důležitá</a:t>
            </a:r>
            <a:r>
              <a:rPr lang="en-GB" sz="1600" dirty="0"/>
              <a:t> role v </a:t>
            </a:r>
            <a:r>
              <a:rPr lang="en-GB" sz="1600" dirty="0" err="1"/>
              <a:t>cyklu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otoautotrofní</a:t>
            </a:r>
            <a:r>
              <a:rPr lang="en-GB" sz="1600" dirty="0" smtClean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cs-CZ" sz="1600" dirty="0" smtClean="0"/>
              <a:t>/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anoxické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purpurové</a:t>
            </a:r>
            <a:r>
              <a:rPr lang="en-GB" sz="1600" dirty="0"/>
              <a:t> a </a:t>
            </a:r>
            <a:r>
              <a:rPr lang="en-GB" sz="1600" dirty="0" err="1" smtClean="0"/>
              <a:t>zelené</a:t>
            </a:r>
            <a:r>
              <a:rPr lang="cs-CZ" sz="1600" dirty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 smtClean="0"/>
              <a:t>bakterie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en-GB" sz="1600" dirty="0" smtClean="0"/>
              <a:t> </a:t>
            </a:r>
            <a:r>
              <a:rPr lang="en-GB" sz="1600" i="1" dirty="0" err="1"/>
              <a:t>Microcystis</a:t>
            </a:r>
            <a:r>
              <a:rPr lang="en-GB" sz="1600" i="1" dirty="0"/>
              <a:t>, Anabaena a </a:t>
            </a:r>
            <a:r>
              <a:rPr lang="en-GB" sz="1600" i="1" dirty="0" err="1"/>
              <a:t>Aphanizomenon</a:t>
            </a:r>
            <a:r>
              <a:rPr lang="en-GB" sz="1600" i="1" dirty="0"/>
              <a:t> </a:t>
            </a:r>
            <a:r>
              <a:rPr lang="en-GB" sz="1600" dirty="0" err="1" smtClean="0"/>
              <a:t>mohou</a:t>
            </a:r>
            <a:r>
              <a:rPr lang="cs-CZ" sz="1600" dirty="0"/>
              <a:t> </a:t>
            </a:r>
            <a:r>
              <a:rPr lang="en-GB" sz="1600" dirty="0" err="1" smtClean="0"/>
              <a:t>dominovat</a:t>
            </a:r>
            <a:r>
              <a:rPr lang="en-GB" sz="1600" dirty="0" smtClean="0"/>
              <a:t> </a:t>
            </a:r>
            <a:r>
              <a:rPr lang="en-GB" sz="1600" dirty="0" err="1"/>
              <a:t>planktonu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3958"/>
            <a:ext cx="1728192" cy="14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9451"/>
            <a:ext cx="2518045" cy="15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92" y="3053958"/>
            <a:ext cx="1728192" cy="19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8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Limitující</a:t>
            </a:r>
            <a:r>
              <a:rPr lang="en-GB" sz="2400" dirty="0"/>
              <a:t> </a:t>
            </a:r>
            <a:r>
              <a:rPr lang="en-GB" sz="2400" dirty="0" err="1"/>
              <a:t>faktory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620688"/>
            <a:ext cx="9001000" cy="4525963"/>
          </a:xfrm>
        </p:spPr>
        <p:txBody>
          <a:bodyPr>
            <a:normAutofit/>
          </a:bodyPr>
          <a:lstStyle/>
          <a:p>
            <a:r>
              <a:rPr lang="en-GB" sz="1700" dirty="0" err="1" smtClean="0"/>
              <a:t>kontrolují</a:t>
            </a:r>
            <a:r>
              <a:rPr lang="en-GB" sz="1700" dirty="0" smtClean="0"/>
              <a:t> </a:t>
            </a:r>
            <a:r>
              <a:rPr lang="en-GB" sz="1700" dirty="0" err="1"/>
              <a:t>distribuci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/>
              <a:t>hustotu</a:t>
            </a:r>
            <a:r>
              <a:rPr lang="en-GB" sz="1700" dirty="0"/>
              <a:t> populace</a:t>
            </a:r>
          </a:p>
          <a:p>
            <a:r>
              <a:rPr lang="en-GB" sz="1700" dirty="0" smtClean="0"/>
              <a:t>pH</a:t>
            </a:r>
            <a:r>
              <a:rPr lang="en-GB" sz="1700" dirty="0"/>
              <a:t>, </a:t>
            </a:r>
            <a:r>
              <a:rPr lang="en-GB" sz="1700" dirty="0" err="1"/>
              <a:t>teplota</a:t>
            </a:r>
            <a:r>
              <a:rPr lang="en-GB" sz="1700" dirty="0"/>
              <a:t>, </a:t>
            </a:r>
            <a:r>
              <a:rPr lang="en-GB" sz="1700" dirty="0" err="1"/>
              <a:t>osmotický</a:t>
            </a:r>
            <a:r>
              <a:rPr lang="en-GB" sz="1700" dirty="0"/>
              <a:t> a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vlhkost</a:t>
            </a:r>
            <a:r>
              <a:rPr lang="en-GB" sz="1700" dirty="0"/>
              <a:t>, </a:t>
            </a:r>
            <a:r>
              <a:rPr lang="en-GB" sz="1700" dirty="0" err="1"/>
              <a:t>světlo</a:t>
            </a:r>
            <a:r>
              <a:rPr lang="en-GB" sz="1700" dirty="0"/>
              <a:t>, </a:t>
            </a:r>
            <a:r>
              <a:rPr lang="en-GB" sz="1700" dirty="0" err="1"/>
              <a:t>salinita</a:t>
            </a:r>
            <a:r>
              <a:rPr lang="en-GB" sz="1700" dirty="0"/>
              <a:t>,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koncentrace</a:t>
            </a:r>
            <a:r>
              <a:rPr lang="en-GB" sz="1700" dirty="0"/>
              <a:t> </a:t>
            </a:r>
            <a:r>
              <a:rPr lang="en-GB" sz="1700" dirty="0" err="1"/>
              <a:t>kyslíku</a:t>
            </a:r>
            <a:r>
              <a:rPr lang="en-GB" sz="1700" dirty="0"/>
              <a:t> a </a:t>
            </a:r>
            <a:r>
              <a:rPr lang="en-GB" sz="1700" dirty="0" err="1" smtClean="0"/>
              <a:t>živin</a:t>
            </a:r>
            <a:endParaRPr lang="en-GB" sz="1700" dirty="0"/>
          </a:p>
          <a:p>
            <a:r>
              <a:rPr lang="en-GB" sz="1700" dirty="0" err="1" smtClean="0"/>
              <a:t>různé</a:t>
            </a:r>
            <a:r>
              <a:rPr lang="en-GB" sz="1700" dirty="0" smtClean="0"/>
              <a:t> </a:t>
            </a:r>
            <a:r>
              <a:rPr lang="en-GB" sz="1700" dirty="0" err="1"/>
              <a:t>působení</a:t>
            </a:r>
            <a:r>
              <a:rPr lang="en-GB" sz="1700" dirty="0"/>
              <a:t> </a:t>
            </a:r>
            <a:r>
              <a:rPr lang="en-GB" sz="1700" dirty="0" err="1"/>
              <a:t>na</a:t>
            </a:r>
            <a:r>
              <a:rPr lang="en-GB" sz="1700" dirty="0"/>
              <a:t> </a:t>
            </a:r>
            <a:r>
              <a:rPr lang="en-GB" sz="1700" dirty="0" err="1"/>
              <a:t>jeden</a:t>
            </a:r>
            <a:r>
              <a:rPr lang="en-GB" sz="1700" dirty="0"/>
              <a:t> </a:t>
            </a:r>
            <a:r>
              <a:rPr lang="en-GB" sz="1700" dirty="0" err="1"/>
              <a:t>organismus</a:t>
            </a:r>
            <a:r>
              <a:rPr lang="en-GB" sz="1700" dirty="0"/>
              <a:t> v </a:t>
            </a:r>
            <a:r>
              <a:rPr lang="en-GB" sz="1700" dirty="0" err="1"/>
              <a:t>různém</a:t>
            </a:r>
            <a:r>
              <a:rPr lang="en-GB" sz="1700" dirty="0"/>
              <a:t> </a:t>
            </a:r>
            <a:r>
              <a:rPr lang="en-GB" sz="1700" dirty="0" err="1"/>
              <a:t>prostředí</a:t>
            </a:r>
            <a:endParaRPr lang="en-GB" sz="1700" dirty="0"/>
          </a:p>
          <a:p>
            <a:r>
              <a:rPr lang="en-GB" sz="1700" dirty="0" err="1" smtClean="0"/>
              <a:t>kritický</a:t>
            </a:r>
            <a:r>
              <a:rPr lang="en-GB" sz="1700" dirty="0" smtClean="0"/>
              <a:t> </a:t>
            </a:r>
            <a:r>
              <a:rPr lang="en-GB" sz="1700" dirty="0" err="1" smtClean="0"/>
              <a:t>faktor</a:t>
            </a:r>
            <a:r>
              <a:rPr lang="cs-CZ" sz="1700" dirty="0" smtClean="0"/>
              <a:t> je</a:t>
            </a:r>
            <a:r>
              <a:rPr lang="en-GB" sz="1700" dirty="0" smtClean="0"/>
              <a:t> </a:t>
            </a:r>
            <a:r>
              <a:rPr lang="en-GB" sz="1700" dirty="0" err="1"/>
              <a:t>složení</a:t>
            </a:r>
            <a:r>
              <a:rPr lang="en-GB" sz="1700" dirty="0"/>
              <a:t> </a:t>
            </a:r>
            <a:r>
              <a:rPr lang="en-GB" sz="1700" dirty="0" err="1" smtClean="0"/>
              <a:t>společenstva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kmeny</a:t>
            </a:r>
            <a:r>
              <a:rPr lang="en-GB" sz="1700" dirty="0" smtClean="0"/>
              <a:t> </a:t>
            </a:r>
            <a:r>
              <a:rPr lang="en-GB" sz="1700" i="1" dirty="0"/>
              <a:t>S. pneumoniae </a:t>
            </a:r>
            <a:r>
              <a:rPr lang="en-GB" sz="1700" dirty="0" err="1"/>
              <a:t>neschopné</a:t>
            </a:r>
            <a:r>
              <a:rPr lang="en-GB" sz="1700" dirty="0"/>
              <a:t> </a:t>
            </a:r>
            <a:r>
              <a:rPr lang="en-GB" sz="1700" dirty="0" err="1"/>
              <a:t>růst</a:t>
            </a:r>
            <a:r>
              <a:rPr lang="en-GB" sz="1700" dirty="0"/>
              <a:t> </a:t>
            </a:r>
            <a:r>
              <a:rPr lang="en-GB" sz="1700" dirty="0" err="1"/>
              <a:t>při</a:t>
            </a:r>
            <a:r>
              <a:rPr lang="en-GB" sz="1700" dirty="0"/>
              <a:t> </a:t>
            </a:r>
            <a:r>
              <a:rPr lang="en-GB" sz="1700" dirty="0" smtClean="0"/>
              <a:t>41</a:t>
            </a:r>
            <a:r>
              <a:rPr lang="cs-CZ" sz="1700" dirty="0" smtClean="0"/>
              <a:t> °</a:t>
            </a:r>
            <a:r>
              <a:rPr lang="en-GB" sz="1700" dirty="0" smtClean="0"/>
              <a:t>C </a:t>
            </a:r>
            <a:r>
              <a:rPr lang="en-GB" sz="1700" dirty="0"/>
              <a:t>– </a:t>
            </a:r>
            <a:r>
              <a:rPr lang="en-GB" sz="1700" dirty="0" err="1"/>
              <a:t>neškodné</a:t>
            </a:r>
            <a:r>
              <a:rPr lang="en-GB" sz="1700" dirty="0"/>
              <a:t> pro </a:t>
            </a:r>
            <a:r>
              <a:rPr lang="en-GB" sz="1700" dirty="0" err="1"/>
              <a:t>králíka</a:t>
            </a:r>
            <a:endParaRPr lang="en-GB" sz="1700" dirty="0"/>
          </a:p>
          <a:p>
            <a:pPr marL="0" indent="0">
              <a:buNone/>
            </a:pPr>
            <a:r>
              <a:rPr lang="cs-CZ" sz="1700" dirty="0" smtClean="0"/>
              <a:t>        x </a:t>
            </a:r>
            <a:r>
              <a:rPr lang="en-GB" sz="1700" dirty="0" err="1" smtClean="0"/>
              <a:t>termotolerantní</a:t>
            </a:r>
            <a:r>
              <a:rPr lang="en-GB" sz="1700" dirty="0" smtClean="0"/>
              <a:t> </a:t>
            </a:r>
            <a:r>
              <a:rPr lang="en-GB" sz="1700" dirty="0" err="1"/>
              <a:t>kmeny</a:t>
            </a:r>
            <a:r>
              <a:rPr lang="en-GB" sz="1700" dirty="0"/>
              <a:t> </a:t>
            </a:r>
            <a:r>
              <a:rPr lang="en-GB" sz="1700" dirty="0" err="1" smtClean="0"/>
              <a:t>patogenní</a:t>
            </a:r>
            <a:endParaRPr lang="cs-CZ" sz="1700" dirty="0" smtClean="0"/>
          </a:p>
          <a:p>
            <a:pPr marL="0" indent="0">
              <a:buNone/>
            </a:pPr>
            <a:endParaRPr lang="cs-CZ" sz="1700" dirty="0" smtClean="0"/>
          </a:p>
          <a:p>
            <a:r>
              <a:rPr lang="cs-CZ" sz="1700" dirty="0" err="1"/>
              <a:t>i</a:t>
            </a:r>
            <a:r>
              <a:rPr lang="en-GB" sz="1700" dirty="0" err="1" smtClean="0"/>
              <a:t>ntenzita</a:t>
            </a:r>
            <a:r>
              <a:rPr lang="en-GB" sz="1700" dirty="0" smtClean="0"/>
              <a:t> </a:t>
            </a:r>
            <a:r>
              <a:rPr lang="en-GB" sz="1700" dirty="0" err="1"/>
              <a:t>abiotických</a:t>
            </a:r>
            <a:r>
              <a:rPr lang="en-GB" sz="1700" dirty="0"/>
              <a:t> </a:t>
            </a:r>
            <a:r>
              <a:rPr lang="en-GB" sz="1700" dirty="0" err="1"/>
              <a:t>faktorů</a:t>
            </a:r>
            <a:r>
              <a:rPr lang="en-GB" sz="1700" dirty="0"/>
              <a:t> </a:t>
            </a:r>
            <a:r>
              <a:rPr lang="en-GB" sz="1700" dirty="0" err="1"/>
              <a:t>není</a:t>
            </a:r>
            <a:r>
              <a:rPr lang="en-GB" sz="1700" dirty="0"/>
              <a:t> </a:t>
            </a:r>
            <a:r>
              <a:rPr lang="en-GB" sz="1700" dirty="0" err="1"/>
              <a:t>konstatní</a:t>
            </a:r>
            <a:r>
              <a:rPr lang="en-GB" sz="1700" dirty="0"/>
              <a:t> </a:t>
            </a:r>
            <a:r>
              <a:rPr lang="en-GB" sz="1700" dirty="0" smtClean="0"/>
              <a:t>– </a:t>
            </a:r>
            <a:r>
              <a:rPr lang="cs-CZ" sz="1700" dirty="0" smtClean="0"/>
              <a:t>vznik </a:t>
            </a:r>
            <a:r>
              <a:rPr lang="en-GB" sz="1700" dirty="0" smtClean="0"/>
              <a:t>gradient</a:t>
            </a:r>
            <a:r>
              <a:rPr lang="cs-CZ" sz="1700" dirty="0" smtClean="0"/>
              <a:t>ů =</a:t>
            </a:r>
            <a:r>
              <a:rPr lang="en-GB" sz="1700" dirty="0" smtClean="0"/>
              <a:t> </a:t>
            </a:r>
            <a:r>
              <a:rPr lang="en-GB" sz="1700" dirty="0" err="1"/>
              <a:t>distribuce</a:t>
            </a:r>
            <a:r>
              <a:rPr lang="en-GB" sz="1700" dirty="0"/>
              <a:t> </a:t>
            </a:r>
            <a:r>
              <a:rPr lang="en-GB" sz="1700" dirty="0" err="1" smtClean="0"/>
              <a:t>organismů</a:t>
            </a:r>
            <a:r>
              <a:rPr lang="cs-CZ" sz="1700" dirty="0" smtClean="0"/>
              <a:t> podél nich</a:t>
            </a:r>
            <a:endParaRPr lang="en-GB" sz="1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861048"/>
            <a:ext cx="47275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969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Mikroorganismy</a:t>
            </a:r>
            <a:r>
              <a:rPr lang="en-GB" sz="2700" dirty="0"/>
              <a:t> v </a:t>
            </a:r>
            <a:r>
              <a:rPr lang="en-GB" sz="2700" dirty="0" err="1"/>
              <a:t>sedimentech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od </a:t>
            </a:r>
            <a:r>
              <a:rPr lang="en-GB" sz="1600" dirty="0" err="1"/>
              <a:t>organismů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</a:t>
            </a:r>
            <a:r>
              <a:rPr lang="en-GB" sz="1600" dirty="0" err="1" smtClean="0"/>
              <a:t>sedimenty</a:t>
            </a:r>
            <a:endParaRPr lang="en-GB" sz="1600" dirty="0"/>
          </a:p>
          <a:p>
            <a:r>
              <a:rPr lang="cs-CZ" sz="1600" dirty="0" smtClean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rybnících</a:t>
            </a:r>
            <a:r>
              <a:rPr lang="en-GB" sz="1600" dirty="0"/>
              <a:t> a </a:t>
            </a:r>
            <a:r>
              <a:rPr lang="en-GB" sz="1600" dirty="0" err="1"/>
              <a:t>jezerech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cs-CZ" sz="1600" dirty="0"/>
              <a:t> </a:t>
            </a:r>
            <a:r>
              <a:rPr lang="en-GB" sz="1600" dirty="0" err="1" smtClean="0"/>
              <a:t>nachází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 smtClean="0"/>
              <a:t>určují</a:t>
            </a:r>
            <a:r>
              <a:rPr lang="cs-CZ" sz="1600" dirty="0"/>
              <a:t> </a:t>
            </a:r>
            <a:r>
              <a:rPr lang="en-GB" sz="1600" dirty="0" err="1" smtClean="0"/>
              <a:t>barvu</a:t>
            </a:r>
            <a:r>
              <a:rPr lang="en-GB" sz="1600" dirty="0" smtClean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ploch</a:t>
            </a:r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schopností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významní</a:t>
            </a:r>
            <a:r>
              <a:rPr lang="cs-CZ" sz="1600" dirty="0"/>
              <a:t> </a:t>
            </a:r>
            <a:r>
              <a:rPr lang="en-GB" sz="1600" dirty="0" err="1" smtClean="0"/>
              <a:t>členové</a:t>
            </a:r>
            <a:r>
              <a:rPr lang="en-GB" sz="1600" dirty="0" smtClean="0"/>
              <a:t> </a:t>
            </a:r>
            <a:r>
              <a:rPr lang="en-GB" sz="1600" dirty="0" err="1"/>
              <a:t>sedimentarních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– </a:t>
            </a:r>
            <a:r>
              <a:rPr lang="en-GB" sz="1600" i="1" dirty="0"/>
              <a:t>Pseudomonas </a:t>
            </a:r>
            <a:r>
              <a:rPr lang="en-GB" sz="1600" dirty="0"/>
              <a:t>(</a:t>
            </a:r>
            <a:r>
              <a:rPr lang="en-GB" sz="1600" dirty="0" err="1"/>
              <a:t>denitrifikace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bligátně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zaujímají</a:t>
            </a:r>
            <a:r>
              <a:rPr lang="en-GB" sz="1600" dirty="0"/>
              <a:t> </a:t>
            </a:r>
            <a:r>
              <a:rPr lang="en-GB" sz="1600" dirty="0" err="1"/>
              <a:t>důležité</a:t>
            </a:r>
            <a:r>
              <a:rPr lang="en-GB" sz="1600" dirty="0"/>
              <a:t> </a:t>
            </a:r>
            <a:r>
              <a:rPr lang="en-GB" sz="1600" dirty="0" err="1"/>
              <a:t>niky</a:t>
            </a:r>
            <a:endParaRPr lang="en-GB" sz="1600" dirty="0"/>
          </a:p>
          <a:p>
            <a:pPr marL="0" indent="0">
              <a:buNone/>
            </a:pPr>
            <a:r>
              <a:rPr lang="cs-CZ" sz="1600" dirty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sporulující</a:t>
            </a:r>
            <a:r>
              <a:rPr lang="en-GB" sz="1600" dirty="0"/>
              <a:t> </a:t>
            </a:r>
            <a:r>
              <a:rPr lang="en-GB" sz="1600" i="1" dirty="0" smtClean="0"/>
              <a:t>Clostridium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metanogenní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/>
              <a:t>metan</a:t>
            </a:r>
            <a:endParaRPr lang="en-GB" sz="1600" dirty="0"/>
          </a:p>
          <a:p>
            <a:pPr marL="0" indent="0">
              <a:buNone/>
            </a:pPr>
            <a:r>
              <a:rPr lang="cs-CZ" sz="1600" i="1" dirty="0" smtClean="0"/>
              <a:t>- </a:t>
            </a:r>
            <a:r>
              <a:rPr lang="en-GB" sz="1600" i="1" dirty="0" err="1" smtClean="0"/>
              <a:t>Desulfovibrio</a:t>
            </a:r>
            <a:r>
              <a:rPr lang="en-GB" sz="1600" i="1" dirty="0" smtClean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 smtClean="0"/>
              <a:t>sirovodík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úlomcích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celulolytických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2695"/>
            <a:ext cx="2667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93" y="503604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989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788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„</a:t>
            </a:r>
            <a:r>
              <a:rPr lang="cs-CZ" sz="1600" dirty="0" err="1"/>
              <a:t>k</a:t>
            </a:r>
            <a:r>
              <a:rPr lang="en-GB" sz="1600" dirty="0" err="1" smtClean="0"/>
              <a:t>vetení</a:t>
            </a:r>
            <a:r>
              <a:rPr lang="en-GB" sz="1600" dirty="0"/>
              <a:t>“ </a:t>
            </a:r>
            <a:r>
              <a:rPr lang="en-GB" sz="1600" dirty="0" err="1"/>
              <a:t>sinic</a:t>
            </a:r>
            <a:r>
              <a:rPr lang="en-GB" sz="1600" dirty="0"/>
              <a:t> –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/>
              <a:t>přítokem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z </a:t>
            </a:r>
            <a:r>
              <a:rPr lang="en-GB" sz="1600" dirty="0" err="1" smtClean="0"/>
              <a:t>odpadních</a:t>
            </a:r>
            <a:r>
              <a:rPr lang="cs-CZ" sz="1600" dirty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hnojiv</a:t>
            </a:r>
            <a:r>
              <a:rPr lang="en-GB" sz="1600" dirty="0"/>
              <a:t> –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masivní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láknité</a:t>
            </a:r>
            <a:r>
              <a:rPr lang="en-GB" sz="1600" dirty="0" smtClean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tvořit</a:t>
            </a:r>
            <a:r>
              <a:rPr lang="en-GB" sz="1600" dirty="0"/>
              <a:t> </a:t>
            </a:r>
            <a:r>
              <a:rPr lang="en-GB" sz="1600" dirty="0" err="1"/>
              <a:t>slizké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chomáče</a:t>
            </a:r>
            <a:r>
              <a:rPr lang="cs-CZ" sz="1600" dirty="0"/>
              <a:t> </a:t>
            </a:r>
            <a:r>
              <a:rPr lang="en-GB" sz="1600" dirty="0" err="1" smtClean="0"/>
              <a:t>nadnášené</a:t>
            </a:r>
            <a:r>
              <a:rPr lang="en-GB" sz="1600" dirty="0" smtClean="0"/>
              <a:t> </a:t>
            </a:r>
            <a:r>
              <a:rPr lang="en-GB" sz="1600" dirty="0" err="1"/>
              <a:t>bublinami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z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fotosyntézy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k</a:t>
            </a:r>
            <a:r>
              <a:rPr lang="en-GB" sz="1600" dirty="0" err="1" smtClean="0"/>
              <a:t>romě</a:t>
            </a:r>
            <a:r>
              <a:rPr lang="en-GB" sz="1600" dirty="0" smtClean="0"/>
              <a:t> </a:t>
            </a:r>
            <a:r>
              <a:rPr lang="en-GB" sz="1600" dirty="0" err="1"/>
              <a:t>jiných</a:t>
            </a:r>
            <a:r>
              <a:rPr lang="en-GB" sz="1600" dirty="0"/>
              <a:t> </a:t>
            </a:r>
            <a:r>
              <a:rPr lang="en-GB" sz="1600" dirty="0" err="1"/>
              <a:t>problémů</a:t>
            </a:r>
            <a:r>
              <a:rPr lang="en-GB" sz="1600" dirty="0"/>
              <a:t> </a:t>
            </a:r>
            <a:r>
              <a:rPr lang="en-GB" sz="1600" dirty="0" err="1"/>
              <a:t>spojených</a:t>
            </a:r>
            <a:r>
              <a:rPr lang="en-GB" sz="1600" dirty="0"/>
              <a:t> s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květem</a:t>
            </a:r>
            <a:r>
              <a:rPr lang="en-GB" sz="1600" dirty="0"/>
              <a:t>, </a:t>
            </a:r>
            <a:r>
              <a:rPr lang="en-GB" sz="1600" dirty="0" err="1" smtClean="0"/>
              <a:t>mohou</a:t>
            </a:r>
            <a:r>
              <a:rPr lang="cs-CZ" sz="1600" dirty="0"/>
              <a:t>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i="1" dirty="0"/>
              <a:t>Anabaena</a:t>
            </a:r>
            <a:r>
              <a:rPr lang="en-GB" sz="1600" dirty="0"/>
              <a:t>, </a:t>
            </a:r>
            <a:r>
              <a:rPr lang="en-GB" sz="1600" i="1" dirty="0" err="1"/>
              <a:t>Microcystis</a:t>
            </a:r>
            <a:r>
              <a:rPr lang="en-GB" sz="1600" dirty="0"/>
              <a:t>) </a:t>
            </a:r>
            <a:r>
              <a:rPr lang="en-GB" sz="1600" dirty="0" err="1"/>
              <a:t>produkovat</a:t>
            </a:r>
            <a:r>
              <a:rPr lang="en-GB" sz="1600" dirty="0"/>
              <a:t> </a:t>
            </a:r>
            <a:r>
              <a:rPr lang="en-GB" sz="1600" dirty="0" err="1" smtClean="0"/>
              <a:t>neurotoxické</a:t>
            </a:r>
            <a:r>
              <a:rPr lang="cs-CZ" sz="1600" dirty="0"/>
              <a:t> </a:t>
            </a:r>
            <a:r>
              <a:rPr lang="en-GB" sz="1600" dirty="0" err="1" smtClean="0"/>
              <a:t>peptidy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alkaloidy</a:t>
            </a:r>
            <a:r>
              <a:rPr lang="en-GB" sz="1600" dirty="0"/>
              <a:t> –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úhyn</a:t>
            </a:r>
            <a:r>
              <a:rPr lang="en-GB" sz="1600" dirty="0"/>
              <a:t> </a:t>
            </a:r>
            <a:r>
              <a:rPr lang="en-GB" sz="1600" dirty="0" err="1" smtClean="0"/>
              <a:t>zvířat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c</a:t>
            </a:r>
            <a:r>
              <a:rPr lang="en-GB" sz="1600" dirty="0" err="1" smtClean="0"/>
              <a:t>hemolitotrofní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cyklech</a:t>
            </a:r>
            <a:r>
              <a:rPr lang="en-GB" sz="1600" dirty="0"/>
              <a:t> N, </a:t>
            </a:r>
            <a:r>
              <a:rPr lang="cs-CZ" sz="1600" dirty="0" smtClean="0"/>
              <a:t>S </a:t>
            </a:r>
            <a:r>
              <a:rPr lang="en-GB" sz="1600" dirty="0" smtClean="0"/>
              <a:t>a Fe – </a:t>
            </a:r>
            <a:r>
              <a:rPr lang="en-GB" sz="1600" i="1" dirty="0" err="1" smtClean="0"/>
              <a:t>Nitrosomonas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Nitrobacter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Thiobacillus</a:t>
            </a:r>
            <a:endParaRPr lang="en-GB" sz="1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6" y="3573016"/>
            <a:ext cx="6070100" cy="29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151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810" y="116632"/>
            <a:ext cx="7704856" cy="367240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významné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distribuci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jezerech</a:t>
            </a:r>
            <a:endParaRPr lang="cs-CZ" sz="1600" dirty="0"/>
          </a:p>
          <a:p>
            <a:endParaRPr lang="cs-CZ" sz="1600" dirty="0" smtClean="0"/>
          </a:p>
          <a:p>
            <a:pPr marL="285750" indent="-285750"/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/>
              <a:t>odráží</a:t>
            </a:r>
            <a:r>
              <a:rPr lang="en-GB" sz="1600" dirty="0"/>
              <a:t> </a:t>
            </a:r>
            <a:r>
              <a:rPr lang="en-GB" sz="1600" dirty="0" err="1"/>
              <a:t>variace</a:t>
            </a:r>
            <a:r>
              <a:rPr lang="en-GB" sz="1600" dirty="0"/>
              <a:t> v </a:t>
            </a:r>
            <a:r>
              <a:rPr lang="en-GB" sz="1600" dirty="0" err="1"/>
              <a:t>biotických</a:t>
            </a:r>
            <a:r>
              <a:rPr lang="en-GB" sz="1600" dirty="0"/>
              <a:t> </a:t>
            </a:r>
            <a:r>
              <a:rPr lang="en-GB" sz="1600" dirty="0" err="1"/>
              <a:t>parametrech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je </a:t>
            </a:r>
            <a:r>
              <a:rPr lang="en-GB" sz="1600" dirty="0" err="1" smtClean="0"/>
              <a:t>pronikání</a:t>
            </a:r>
            <a:r>
              <a:rPr lang="cs-CZ" sz="1600" dirty="0" smtClean="0"/>
              <a:t> </a:t>
            </a:r>
            <a:r>
              <a:rPr lang="en-GB" sz="1600" dirty="0" err="1" smtClean="0"/>
              <a:t>světla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 smtClean="0"/>
              <a:t>kysl</a:t>
            </a:r>
            <a:r>
              <a:rPr lang="cs-CZ" sz="1600" dirty="0" smtClean="0"/>
              <a:t>í</a:t>
            </a:r>
            <a:r>
              <a:rPr lang="en-GB" sz="1600" dirty="0" smtClean="0"/>
              <a:t>k</a:t>
            </a:r>
            <a:endParaRPr lang="cs-CZ" sz="1600" dirty="0"/>
          </a:p>
          <a:p>
            <a:endParaRPr lang="en-GB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8546" cy="467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1" y="1658111"/>
            <a:ext cx="1989706" cy="12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5" y="2932708"/>
            <a:ext cx="1989706" cy="13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157512"/>
            <a:ext cx="1973487" cy="1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" y="4741740"/>
            <a:ext cx="1573150" cy="18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227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i="1" dirty="0" err="1"/>
              <a:t>a</a:t>
            </a:r>
            <a:r>
              <a:rPr lang="en-GB" sz="1600" i="1" dirty="0" err="1" smtClean="0"/>
              <a:t>utochtonní</a:t>
            </a:r>
            <a:r>
              <a:rPr lang="en-GB" sz="1600" i="1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i="1" dirty="0" err="1"/>
              <a:t>alochtonní</a:t>
            </a:r>
            <a:r>
              <a:rPr lang="en-GB" sz="1600" i="1" dirty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hlubších</a:t>
            </a:r>
            <a:r>
              <a:rPr lang="cs-CZ" sz="1600" dirty="0"/>
              <a:t> </a:t>
            </a:r>
            <a:r>
              <a:rPr lang="en-GB" sz="1600" dirty="0" err="1" smtClean="0"/>
              <a:t>vrstvách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typické</a:t>
            </a:r>
            <a:r>
              <a:rPr lang="en-GB" sz="1600" dirty="0"/>
              <a:t> pro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s </a:t>
            </a:r>
            <a:r>
              <a:rPr lang="en-GB" sz="1600" dirty="0" err="1"/>
              <a:t>dostatkem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cs-CZ" sz="1600" dirty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/>
              <a:t>sedimentují</a:t>
            </a:r>
            <a:r>
              <a:rPr lang="en-GB" sz="1600" dirty="0"/>
              <a:t> pod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nejsou</a:t>
            </a:r>
            <a:r>
              <a:rPr lang="en-GB" sz="1600" dirty="0"/>
              <a:t> </a:t>
            </a:r>
            <a:r>
              <a:rPr lang="en-GB" sz="1600" dirty="0" err="1" smtClean="0"/>
              <a:t>schopné</a:t>
            </a:r>
            <a:r>
              <a:rPr lang="cs-CZ" sz="1600" dirty="0"/>
              <a:t> </a:t>
            </a:r>
            <a:r>
              <a:rPr lang="en-GB" sz="1600" dirty="0" err="1" smtClean="0"/>
              <a:t>konkurovat</a:t>
            </a:r>
            <a:r>
              <a:rPr lang="en-GB" sz="1600" dirty="0" smtClean="0"/>
              <a:t> </a:t>
            </a:r>
            <a:r>
              <a:rPr lang="en-GB" sz="1600" dirty="0" err="1"/>
              <a:t>ostatním</a:t>
            </a:r>
            <a:r>
              <a:rPr lang="en-GB" sz="1600" dirty="0"/>
              <a:t> </a:t>
            </a:r>
            <a:r>
              <a:rPr lang="en-GB" sz="1600" dirty="0" err="1"/>
              <a:t>mikrobům</a:t>
            </a:r>
            <a:r>
              <a:rPr lang="en-GB" sz="1600" dirty="0"/>
              <a:t> –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allochtonní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</a:t>
            </a:r>
            <a:r>
              <a:rPr lang="en-GB" sz="1600" dirty="0" err="1" smtClean="0"/>
              <a:t>otoautorofní</a:t>
            </a:r>
            <a:r>
              <a:rPr lang="en-GB" sz="1600" dirty="0" smtClean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/>
              <a:t>Chlorobiaceae</a:t>
            </a:r>
            <a:r>
              <a:rPr lang="en-GB" sz="1600" i="1" dirty="0"/>
              <a:t> a </a:t>
            </a:r>
            <a:r>
              <a:rPr lang="en-GB" sz="1600" i="1" dirty="0" err="1"/>
              <a:t>Chromatiaceae</a:t>
            </a:r>
            <a:r>
              <a:rPr lang="en-GB" sz="1600" i="1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autochtonní</a:t>
            </a:r>
            <a:endParaRPr lang="en-GB" sz="1600" dirty="0"/>
          </a:p>
          <a:p>
            <a:r>
              <a:rPr lang="cs-CZ" sz="1600" dirty="0" smtClean="0"/>
              <a:t>      </a:t>
            </a:r>
            <a:r>
              <a:rPr lang="en-GB" sz="1600" dirty="0" err="1" smtClean="0"/>
              <a:t>členové</a:t>
            </a:r>
            <a:r>
              <a:rPr lang="en-GB" sz="1600" dirty="0" smtClean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větších</a:t>
            </a:r>
            <a:r>
              <a:rPr lang="en-GB" sz="1600" dirty="0"/>
              <a:t> </a:t>
            </a:r>
            <a:r>
              <a:rPr lang="en-GB" sz="1600" dirty="0" err="1" smtClean="0"/>
              <a:t>hloubkách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tenze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a je </a:t>
            </a:r>
            <a:r>
              <a:rPr lang="cs-CZ" sz="1600" dirty="0" smtClean="0"/>
              <a:t>    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/>
              <a:t>sirovodíku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ještě</a:t>
            </a:r>
            <a:r>
              <a:rPr lang="cs-CZ" sz="1600" dirty="0"/>
              <a:t> </a:t>
            </a:r>
            <a:r>
              <a:rPr lang="en-GB" sz="1600" dirty="0" err="1" smtClean="0"/>
              <a:t>dostatečný</a:t>
            </a:r>
            <a:r>
              <a:rPr lang="en-GB" sz="1600" dirty="0" smtClean="0"/>
              <a:t> </a:t>
            </a:r>
            <a:r>
              <a:rPr lang="en-GB" sz="1600" dirty="0" err="1"/>
              <a:t>průnik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endParaRPr lang="cs-CZ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err="1"/>
              <a:t>Rhodospirillaceae</a:t>
            </a:r>
            <a:r>
              <a:rPr lang="en-GB" sz="1600" i="1" dirty="0"/>
              <a:t> </a:t>
            </a:r>
            <a:r>
              <a:rPr lang="en-GB" sz="1600" dirty="0" err="1"/>
              <a:t>okupují</a:t>
            </a:r>
            <a:r>
              <a:rPr lang="en-GB" sz="1600" dirty="0"/>
              <a:t> </a:t>
            </a:r>
            <a:r>
              <a:rPr lang="en-GB" sz="1600" dirty="0" err="1"/>
              <a:t>podobný</a:t>
            </a:r>
            <a:r>
              <a:rPr lang="en-GB" sz="1600" dirty="0"/>
              <a:t> environment ale </a:t>
            </a:r>
            <a:r>
              <a:rPr lang="en-GB" sz="1600" dirty="0" err="1" smtClean="0"/>
              <a:t>spoléhají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redukované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donory</a:t>
            </a:r>
            <a:r>
              <a:rPr lang="en-GB" sz="1600" dirty="0"/>
              <a:t> </a:t>
            </a:r>
            <a:r>
              <a:rPr lang="en-GB" sz="1600" dirty="0" err="1"/>
              <a:t>elektronů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 </a:t>
            </a:r>
            <a:r>
              <a:rPr lang="en-GB" sz="1600" dirty="0" err="1" smtClean="0"/>
              <a:t>sirovodíku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rozšířené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sloupec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obvykle</a:t>
            </a:r>
            <a:r>
              <a:rPr lang="en-GB" sz="1600" dirty="0"/>
              <a:t> </a:t>
            </a:r>
            <a:r>
              <a:rPr lang="en-GB" sz="1600" dirty="0" err="1"/>
              <a:t>dosahují</a:t>
            </a:r>
            <a:r>
              <a:rPr lang="en-GB" sz="1600" dirty="0"/>
              <a:t> maximum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termo</a:t>
            </a:r>
            <a:r>
              <a:rPr lang="cs-CZ" sz="1600" dirty="0" smtClean="0"/>
              <a:t>kliny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dostatečně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látek</a:t>
            </a:r>
            <a:endParaRPr lang="en-GB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827"/>
            <a:ext cx="9144000" cy="194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530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GB" sz="2000" dirty="0" err="1"/>
              <a:t>Mikromycety</a:t>
            </a:r>
            <a:r>
              <a:rPr lang="en-GB" sz="2000" dirty="0"/>
              <a:t> v </a:t>
            </a:r>
            <a:r>
              <a:rPr lang="en-GB" sz="2000" dirty="0" err="1"/>
              <a:t>jezerech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ezera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co do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přítomných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  <a:p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dirty="0" err="1"/>
              <a:t>flóry</a:t>
            </a:r>
            <a:r>
              <a:rPr lang="en-GB" sz="1600" dirty="0"/>
              <a:t> a </a:t>
            </a:r>
            <a:r>
              <a:rPr lang="en-GB" sz="1600" dirty="0" err="1"/>
              <a:t>fauny</a:t>
            </a:r>
            <a:r>
              <a:rPr lang="en-GB" sz="1600" dirty="0"/>
              <a:t>),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atakovány</a:t>
            </a:r>
            <a:r>
              <a:rPr lang="cs-CZ" sz="1600" dirty="0"/>
              <a:t> </a:t>
            </a:r>
            <a:r>
              <a:rPr lang="en-GB" sz="1600" dirty="0" err="1" smtClean="0"/>
              <a:t>houbovými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parazity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 smtClean="0"/>
              <a:t>cizí</a:t>
            </a:r>
            <a:r>
              <a:rPr lang="cs-CZ" sz="1600" dirty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alochtonní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dřevě</a:t>
            </a:r>
            <a:r>
              <a:rPr lang="en-GB" sz="1600" dirty="0"/>
              <a:t> </a:t>
            </a:r>
            <a:r>
              <a:rPr lang="en-GB" sz="1600" dirty="0" err="1"/>
              <a:t>mrtvých</a:t>
            </a:r>
            <a:r>
              <a:rPr lang="en-GB" sz="1600" dirty="0"/>
              <a:t> </a:t>
            </a:r>
            <a:r>
              <a:rPr lang="en-GB" sz="1600" dirty="0" err="1"/>
              <a:t>rostlinách</a:t>
            </a:r>
            <a:r>
              <a:rPr lang="en-GB" sz="1600" dirty="0"/>
              <a:t> </a:t>
            </a:r>
            <a:r>
              <a:rPr lang="cs-CZ" sz="1600" dirty="0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a </a:t>
            </a:r>
            <a:r>
              <a:rPr lang="en-GB" sz="1600" dirty="0" err="1" smtClean="0"/>
              <a:t>houby</a:t>
            </a:r>
            <a:r>
              <a:rPr lang="cs-CZ" sz="1600" dirty="0"/>
              <a:t> </a:t>
            </a:r>
            <a:r>
              <a:rPr lang="en-GB" sz="1600" dirty="0" err="1" smtClean="0"/>
              <a:t>nedokonalé</a:t>
            </a:r>
            <a:endParaRPr lang="en-GB" sz="1600" dirty="0"/>
          </a:p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degradaci</a:t>
            </a:r>
            <a:r>
              <a:rPr lang="en-GB" sz="1600" dirty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pt-BR" sz="1600" dirty="0" smtClean="0"/>
              <a:t>novými </a:t>
            </a:r>
            <a:r>
              <a:rPr lang="pt-BR" sz="1600" dirty="0"/>
              <a:t>s příchodem nového organického </a:t>
            </a:r>
            <a:r>
              <a:rPr lang="pt-BR" sz="1600" dirty="0" smtClean="0"/>
              <a:t>materiálu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err="1" smtClean="0"/>
              <a:t>kvasinky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slabě</a:t>
            </a:r>
            <a:r>
              <a:rPr lang="en-GB" sz="1600" dirty="0"/>
              <a:t> </a:t>
            </a:r>
            <a:r>
              <a:rPr lang="en-GB" sz="1600" dirty="0" err="1"/>
              <a:t>fermentující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 smtClean="0"/>
              <a:t>Torulopsis,Candida</a:t>
            </a:r>
            <a:r>
              <a:rPr lang="en-GB" sz="1600" i="1" dirty="0"/>
              <a:t>, </a:t>
            </a:r>
            <a:r>
              <a:rPr lang="en-GB" sz="1600" i="1" dirty="0" err="1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en-GB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58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11" y="4869158"/>
            <a:ext cx="2280253" cy="17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132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/>
              <a:t>Protozoa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rotozoa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živí</a:t>
            </a:r>
            <a:r>
              <a:rPr lang="en-GB" sz="1600" dirty="0"/>
              <a:t> (</a:t>
            </a:r>
            <a:r>
              <a:rPr lang="en-GB" sz="1600" dirty="0" err="1"/>
              <a:t>pasou</a:t>
            </a:r>
            <a:r>
              <a:rPr lang="en-GB" sz="1600" dirty="0"/>
              <a:t>)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fytoplanktonu</a:t>
            </a:r>
            <a:r>
              <a:rPr lang="en-GB" sz="1600" dirty="0"/>
              <a:t> a </a:t>
            </a:r>
            <a:r>
              <a:rPr lang="en-GB" sz="1600" dirty="0" err="1" smtClean="0"/>
              <a:t>bakteriích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agotrofní</a:t>
            </a:r>
            <a:r>
              <a:rPr lang="en-GB" sz="1600" dirty="0" smtClean="0"/>
              <a:t> </a:t>
            </a:r>
            <a:r>
              <a:rPr lang="en-GB" sz="1600" dirty="0" err="1"/>
              <a:t>bičíkovci</a:t>
            </a:r>
            <a:r>
              <a:rPr lang="en-GB" sz="1600" dirty="0"/>
              <a:t> (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fagocytózy</a:t>
            </a:r>
            <a:r>
              <a:rPr lang="en-GB" sz="1600" dirty="0"/>
              <a:t> – </a:t>
            </a:r>
            <a:r>
              <a:rPr lang="en-GB" sz="1600" dirty="0" err="1"/>
              <a:t>živí</a:t>
            </a:r>
            <a:r>
              <a:rPr lang="en-GB" sz="1600" dirty="0"/>
              <a:t> se </a:t>
            </a:r>
            <a:r>
              <a:rPr lang="en-GB" sz="1600" dirty="0" err="1" smtClean="0"/>
              <a:t>pevnou</a:t>
            </a:r>
            <a:r>
              <a:rPr lang="cs-CZ" sz="1600" dirty="0"/>
              <a:t> </a:t>
            </a:r>
            <a:r>
              <a:rPr lang="en-GB" sz="1600" dirty="0" err="1" smtClean="0"/>
              <a:t>potravou</a:t>
            </a:r>
            <a:r>
              <a:rPr lang="en-GB" sz="1600" dirty="0"/>
              <a:t>)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významní</a:t>
            </a:r>
            <a:r>
              <a:rPr lang="en-GB" sz="1600" dirty="0"/>
              <a:t> </a:t>
            </a:r>
            <a:r>
              <a:rPr lang="en-GB" sz="1600" dirty="0" err="1" smtClean="0"/>
              <a:t>konzumenti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moeboidní</a:t>
            </a:r>
            <a:r>
              <a:rPr lang="en-GB" sz="1600" dirty="0"/>
              <a:t>, </a:t>
            </a:r>
            <a:r>
              <a:rPr lang="en-GB" sz="1600" dirty="0" err="1"/>
              <a:t>řasnatá</a:t>
            </a:r>
            <a:r>
              <a:rPr lang="en-GB" sz="1600" dirty="0"/>
              <a:t> a </a:t>
            </a:r>
            <a:r>
              <a:rPr lang="en-GB" sz="1600" dirty="0" err="1"/>
              <a:t>bičíkatá</a:t>
            </a:r>
            <a:r>
              <a:rPr lang="en-GB" sz="1600" dirty="0"/>
              <a:t> protozoa se </a:t>
            </a:r>
            <a:r>
              <a:rPr lang="en-GB" sz="1600" dirty="0" err="1" smtClean="0"/>
              <a:t>nacházejí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tocích</a:t>
            </a:r>
            <a:r>
              <a:rPr lang="en-GB" sz="1600" dirty="0"/>
              <a:t> a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i="1" dirty="0" smtClean="0"/>
              <a:t>Paramecium </a:t>
            </a:r>
            <a:r>
              <a:rPr lang="en-GB" sz="1600" i="1" dirty="0"/>
              <a:t>(</a:t>
            </a:r>
            <a:r>
              <a:rPr lang="en-GB" sz="1600" dirty="0" err="1"/>
              <a:t>trepka</a:t>
            </a:r>
            <a:r>
              <a:rPr lang="en-GB" sz="1600" i="1" dirty="0"/>
              <a:t>), </a:t>
            </a:r>
            <a:r>
              <a:rPr lang="en-GB" sz="1600" i="1" dirty="0" err="1"/>
              <a:t>Didinium</a:t>
            </a:r>
            <a:r>
              <a:rPr lang="en-GB" sz="1600" i="1" dirty="0"/>
              <a:t>, Vorticella, Stentor, </a:t>
            </a:r>
            <a:r>
              <a:rPr lang="en-GB" sz="1600" i="1" dirty="0" smtClean="0"/>
              <a:t>Amoeba</a:t>
            </a:r>
            <a:endParaRPr lang="cs-CZ" sz="1600" i="1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ičíkatý</a:t>
            </a:r>
            <a:r>
              <a:rPr lang="en-GB" sz="1600" dirty="0" smtClean="0"/>
              <a:t> </a:t>
            </a:r>
            <a:r>
              <a:rPr lang="en-GB" sz="1600" i="1" dirty="0"/>
              <a:t>Bodo </a:t>
            </a:r>
            <a:r>
              <a:rPr lang="en-GB" sz="1600" dirty="0"/>
              <a:t>je </a:t>
            </a:r>
            <a:r>
              <a:rPr lang="en-GB" sz="1600" dirty="0" err="1"/>
              <a:t>častý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zněčištěných</a:t>
            </a:r>
            <a:r>
              <a:rPr lang="en-GB" sz="1600" dirty="0"/>
              <a:t> </a:t>
            </a:r>
            <a:r>
              <a:rPr lang="en-GB" sz="1600" dirty="0" err="1" smtClean="0"/>
              <a:t>vodách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nedostakem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243189" cy="31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363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dirty="0" err="1"/>
              <a:t>Alochtonní</a:t>
            </a:r>
            <a:r>
              <a:rPr lang="en-GB" sz="2000" dirty="0"/>
              <a:t> </a:t>
            </a:r>
            <a:r>
              <a:rPr lang="en-GB" sz="2000" dirty="0" err="1" smtClean="0"/>
              <a:t>mikroorganizmy</a:t>
            </a:r>
            <a:r>
              <a:rPr lang="cs-CZ" sz="2000" dirty="0" smtClean="0"/>
              <a:t> v jezerech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edle</a:t>
            </a:r>
            <a:r>
              <a:rPr lang="en-GB" sz="1600" dirty="0" smtClean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je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mnoho</a:t>
            </a:r>
            <a:r>
              <a:rPr lang="cs-CZ" sz="1600" dirty="0"/>
              <a:t> </a:t>
            </a:r>
            <a:r>
              <a:rPr lang="en-GB" sz="1600" dirty="0" err="1" smtClean="0"/>
              <a:t>alochtonních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- </a:t>
            </a:r>
            <a:r>
              <a:rPr lang="en-GB" sz="1600" dirty="0" err="1"/>
              <a:t>eroze</a:t>
            </a:r>
            <a:r>
              <a:rPr lang="en-GB" sz="1600" dirty="0"/>
              <a:t> a </a:t>
            </a:r>
            <a:r>
              <a:rPr lang="en-GB" sz="1600" dirty="0" err="1"/>
              <a:t>smyv</a:t>
            </a:r>
            <a:r>
              <a:rPr lang="en-GB" sz="1600" dirty="0"/>
              <a:t> z </a:t>
            </a:r>
            <a:r>
              <a:rPr lang="en-GB" sz="1600" dirty="0" err="1"/>
              <a:t>půdy</a:t>
            </a:r>
            <a:r>
              <a:rPr lang="en-GB" sz="1600" dirty="0"/>
              <a:t>, se </a:t>
            </a:r>
            <a:r>
              <a:rPr lang="en-GB" sz="1600" dirty="0" err="1" smtClean="0"/>
              <a:t>spadenými</a:t>
            </a:r>
            <a:r>
              <a:rPr lang="cs-CZ" sz="1600" dirty="0"/>
              <a:t> </a:t>
            </a:r>
            <a:r>
              <a:rPr lang="pl-PL" sz="1600" dirty="0" smtClean="0"/>
              <a:t>listy</a:t>
            </a:r>
            <a:r>
              <a:rPr lang="pl-PL" sz="1600" dirty="0"/>
              <a:t>, s městskými odpadními </a:t>
            </a:r>
            <a:r>
              <a:rPr lang="pl-PL" sz="1600" dirty="0" smtClean="0"/>
              <a:t>vodami</a:t>
            </a:r>
          </a:p>
          <a:p>
            <a:endParaRPr lang="pl-PL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/>
              <a:t>populace je </a:t>
            </a:r>
            <a:r>
              <a:rPr lang="en-GB" sz="1600" dirty="0" err="1"/>
              <a:t>vysoká</a:t>
            </a:r>
            <a:r>
              <a:rPr lang="en-GB" sz="1600" dirty="0"/>
              <a:t> v </a:t>
            </a:r>
            <a:r>
              <a:rPr lang="en-GB" sz="1600" dirty="0" err="1"/>
              <a:t>oblasti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 smtClean="0"/>
              <a:t>přísun</a:t>
            </a:r>
            <a:r>
              <a:rPr lang="cs-CZ" sz="1600" dirty="0"/>
              <a:t> </a:t>
            </a:r>
            <a:r>
              <a:rPr lang="pl-PL" sz="1600" dirty="0" smtClean="0"/>
              <a:t>organických </a:t>
            </a:r>
            <a:r>
              <a:rPr lang="pl-PL" sz="1600" dirty="0"/>
              <a:t>látek, pak ale s úbytkem organických </a:t>
            </a:r>
            <a:r>
              <a:rPr lang="pl-PL" sz="1600" dirty="0" smtClean="0"/>
              <a:t>látek </a:t>
            </a:r>
            <a:r>
              <a:rPr lang="en-GB" sz="1600" dirty="0" err="1" smtClean="0"/>
              <a:t>ubývá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rozkládajících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 smtClean="0"/>
              <a:t>látky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lochtonní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krátké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–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zkonzumováni</a:t>
            </a:r>
            <a:r>
              <a:rPr lang="en-GB" sz="1600" dirty="0" smtClean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/>
              <a:t>četným</a:t>
            </a:r>
            <a:r>
              <a:rPr lang="en-GB" sz="1600" dirty="0"/>
              <a:t> </a:t>
            </a:r>
            <a:r>
              <a:rPr lang="en-GB" sz="1600" dirty="0" err="1"/>
              <a:t>zdrojům</a:t>
            </a:r>
            <a:r>
              <a:rPr lang="en-GB" sz="1600" dirty="0"/>
              <a:t> </a:t>
            </a:r>
            <a:r>
              <a:rPr lang="en-GB" sz="1600" dirty="0" err="1"/>
              <a:t>alochtonních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/>
              <a:t>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nacházení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připomínají</a:t>
            </a:r>
            <a:r>
              <a:rPr lang="en-GB" sz="1600" dirty="0"/>
              <a:t> </a:t>
            </a:r>
            <a:r>
              <a:rPr lang="en-GB" sz="1600" dirty="0" err="1" smtClean="0"/>
              <a:t>terestriální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006521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Produktivita</a:t>
            </a:r>
            <a:r>
              <a:rPr lang="en-GB" sz="2400" b="1" dirty="0"/>
              <a:t> </a:t>
            </a:r>
            <a:r>
              <a:rPr lang="en-GB" sz="2400" b="1" dirty="0" err="1"/>
              <a:t>jezer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-91633" y="980728"/>
            <a:ext cx="52821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rol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produktivitě</a:t>
            </a:r>
            <a:r>
              <a:rPr lang="en-GB" sz="1600" dirty="0"/>
              <a:t> </a:t>
            </a:r>
            <a:r>
              <a:rPr lang="en-GB" sz="1600" dirty="0" err="1" smtClean="0"/>
              <a:t>jezer</a:t>
            </a:r>
            <a:r>
              <a:rPr lang="cs-CZ" sz="1600" dirty="0"/>
              <a:t> </a:t>
            </a:r>
            <a:r>
              <a:rPr lang="pl-PL" sz="1600" dirty="0" smtClean="0"/>
              <a:t>a </a:t>
            </a:r>
            <a:r>
              <a:rPr lang="pl-PL" sz="1600" dirty="0"/>
              <a:t>transformaci organických látek v </a:t>
            </a:r>
            <a:r>
              <a:rPr lang="pl-PL" sz="1600" dirty="0" smtClean="0"/>
              <a:t>jezerech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i</a:t>
            </a:r>
            <a:r>
              <a:rPr lang="en-GB" sz="1600" dirty="0" err="1" smtClean="0"/>
              <a:t>ntenzita</a:t>
            </a:r>
            <a:r>
              <a:rPr lang="en-GB" sz="1600" dirty="0" smtClean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metabolické</a:t>
            </a:r>
            <a:r>
              <a:rPr lang="en-GB" sz="1600" dirty="0"/>
              <a:t> </a:t>
            </a:r>
            <a:r>
              <a:rPr lang="en-GB" sz="1600" dirty="0" err="1"/>
              <a:t>aktivity</a:t>
            </a:r>
            <a:r>
              <a:rPr lang="en-GB" sz="1600" dirty="0"/>
              <a:t> je </a:t>
            </a:r>
            <a:r>
              <a:rPr lang="en-GB" sz="1600" dirty="0" err="1" smtClean="0"/>
              <a:t>variabilní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časové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v </a:t>
            </a:r>
            <a:r>
              <a:rPr lang="en-GB" sz="1600" dirty="0" err="1"/>
              <a:t>eutrofizovaných</a:t>
            </a:r>
            <a:r>
              <a:rPr lang="en-GB" sz="1600" dirty="0"/>
              <a:t> </a:t>
            </a:r>
            <a:r>
              <a:rPr lang="en-GB" sz="1600" dirty="0" err="1" smtClean="0"/>
              <a:t>prostředích</a:t>
            </a: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obratu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v</a:t>
            </a:r>
            <a:r>
              <a:rPr lang="en-GB" sz="1600" dirty="0" err="1" smtClean="0"/>
              <a:t>yužití</a:t>
            </a:r>
            <a:r>
              <a:rPr lang="en-GB" sz="1600" dirty="0" smtClean="0"/>
              <a:t> </a:t>
            </a:r>
            <a:r>
              <a:rPr lang="en-GB" sz="1600" dirty="0"/>
              <a:t>DOM a </a:t>
            </a:r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využívat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smtClean="0"/>
              <a:t>DOM</a:t>
            </a:r>
            <a:r>
              <a:rPr lang="cs-CZ" sz="1600" dirty="0" smtClean="0"/>
              <a:t> a </a:t>
            </a:r>
            <a:r>
              <a:rPr lang="en-GB" sz="1600" dirty="0" smtClean="0"/>
              <a:t>DOC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rozpuštěná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cs-CZ" sz="1600" dirty="0" smtClean="0"/>
              <a:t> a uhlík</a:t>
            </a:r>
            <a:r>
              <a:rPr lang="en-GB" sz="1600" dirty="0" smtClean="0"/>
              <a:t>) je </a:t>
            </a:r>
            <a:r>
              <a:rPr lang="en-GB" sz="1600" dirty="0" err="1"/>
              <a:t>důležitá</a:t>
            </a:r>
            <a:r>
              <a:rPr lang="en-GB" sz="1600" dirty="0"/>
              <a:t> </a:t>
            </a:r>
            <a:r>
              <a:rPr lang="en-GB" sz="1600" dirty="0" err="1" smtClean="0"/>
              <a:t>zvláště</a:t>
            </a:r>
            <a:r>
              <a:rPr lang="cs-CZ" sz="1600" dirty="0"/>
              <a:t> </a:t>
            </a:r>
            <a:r>
              <a:rPr lang="pl-PL" sz="1600" dirty="0" smtClean="0"/>
              <a:t>v </a:t>
            </a:r>
            <a:r>
              <a:rPr lang="pl-PL" sz="1600" dirty="0"/>
              <a:t>oligotrofních </a:t>
            </a:r>
            <a:r>
              <a:rPr lang="pl-PL" sz="1600" dirty="0" smtClean="0"/>
              <a:t>jezerech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dirty="0" smtClean="0"/>
              <a:t>tak </a:t>
            </a:r>
            <a:r>
              <a:rPr lang="pl-PL" sz="1600" dirty="0"/>
              <a:t>se dostane DOC </a:t>
            </a:r>
            <a:r>
              <a:rPr lang="en-GB" sz="1600" dirty="0" smtClean="0"/>
              <a:t>do </a:t>
            </a:r>
            <a:r>
              <a:rPr lang="en-GB" sz="1600" dirty="0" err="1"/>
              <a:t>potravního</a:t>
            </a:r>
            <a:r>
              <a:rPr lang="en-GB" sz="1600" dirty="0"/>
              <a:t> </a:t>
            </a:r>
            <a:r>
              <a:rPr lang="en-GB" sz="1600" dirty="0" err="1" smtClean="0"/>
              <a:t>řetězce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podpoří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cs-CZ" sz="1600" dirty="0"/>
              <a:t> </a:t>
            </a:r>
            <a:r>
              <a:rPr lang="en-GB" sz="1600" dirty="0" err="1" smtClean="0"/>
              <a:t>vyšších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ízké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5 </a:t>
            </a:r>
            <a:r>
              <a:rPr lang="en-GB" sz="1600" dirty="0" err="1"/>
              <a:t>ug</a:t>
            </a:r>
            <a:r>
              <a:rPr lang="en-GB" sz="1600" dirty="0"/>
              <a:t>/l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– </a:t>
            </a:r>
            <a:r>
              <a:rPr lang="en-GB" sz="1600" dirty="0" err="1"/>
              <a:t>rychlejší</a:t>
            </a:r>
            <a:r>
              <a:rPr lang="en-GB" sz="1600" dirty="0"/>
              <a:t> </a:t>
            </a:r>
            <a:r>
              <a:rPr lang="en-GB" sz="1600" dirty="0" err="1"/>
              <a:t>obrat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koncentracích</a:t>
            </a:r>
            <a:r>
              <a:rPr lang="en-GB" sz="1600" dirty="0"/>
              <a:t> </a:t>
            </a:r>
            <a:r>
              <a:rPr lang="en-GB" sz="1600" dirty="0" err="1"/>
              <a:t>důležitější</a:t>
            </a:r>
            <a:r>
              <a:rPr lang="en-GB" sz="1600" dirty="0"/>
              <a:t> </a:t>
            </a:r>
            <a:r>
              <a:rPr lang="en-GB" sz="1600" dirty="0" err="1" smtClean="0"/>
              <a:t>eukaryotický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řasy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ízké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eukaryotický</a:t>
            </a:r>
            <a:r>
              <a:rPr lang="en-GB" sz="1600" dirty="0"/>
              <a:t> </a:t>
            </a:r>
            <a:r>
              <a:rPr lang="en-GB" sz="1600" dirty="0" err="1" smtClean="0"/>
              <a:t>pikoplankton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75" y="2132856"/>
            <a:ext cx="369271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437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400" dirty="0" err="1"/>
              <a:t>Produktivita</a:t>
            </a:r>
            <a:r>
              <a:rPr lang="en-GB" sz="2400" dirty="0"/>
              <a:t> </a:t>
            </a:r>
            <a:r>
              <a:rPr lang="en-GB" sz="2400" dirty="0" err="1"/>
              <a:t>jezer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systémech</a:t>
            </a:r>
            <a:r>
              <a:rPr lang="en-GB" sz="1600" dirty="0"/>
              <a:t> </a:t>
            </a:r>
            <a:r>
              <a:rPr lang="en-GB" sz="1600" dirty="0" err="1" smtClean="0"/>
              <a:t>zodpovědné</a:t>
            </a:r>
            <a:r>
              <a:rPr lang="cs-CZ" sz="1600" dirty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 smtClean="0"/>
              <a:t>hmoty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ikroorganismy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prvními</a:t>
            </a:r>
            <a:r>
              <a:rPr lang="en-GB" sz="1600" dirty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začínají</a:t>
            </a:r>
            <a:r>
              <a:rPr lang="en-GB" sz="1600" dirty="0" smtClean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 smtClean="0"/>
              <a:t>řetězec</a:t>
            </a:r>
            <a:r>
              <a:rPr lang="cs-CZ" sz="1600" dirty="0" smtClean="0"/>
              <a:t> - </a:t>
            </a:r>
            <a:r>
              <a:rPr lang="en-GB" sz="1600" dirty="0" err="1" smtClean="0"/>
              <a:t>výsledkem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 smtClean="0"/>
              <a:t>recyklace</a:t>
            </a:r>
            <a:r>
              <a:rPr lang="cs-CZ" sz="1600" dirty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ikroorganismy</a:t>
            </a:r>
            <a:r>
              <a:rPr lang="en-GB" sz="1600" dirty="0" smtClean="0"/>
              <a:t> </a:t>
            </a:r>
            <a:r>
              <a:rPr lang="en-GB" sz="1600" dirty="0" err="1"/>
              <a:t>transformují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organický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 </a:t>
            </a:r>
            <a:r>
              <a:rPr lang="en-GB" sz="1600" dirty="0" smtClean="0"/>
              <a:t>do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 smtClean="0"/>
              <a:t>členů</a:t>
            </a:r>
            <a:r>
              <a:rPr lang="cs-CZ" sz="1600" dirty="0"/>
              <a:t> </a:t>
            </a:r>
            <a:r>
              <a:rPr lang="en-GB" sz="1600" dirty="0" err="1" smtClean="0"/>
              <a:t>sladkovodního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odobně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platí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u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prvků</a:t>
            </a:r>
            <a:endParaRPr lang="cs-CZ" sz="1600" dirty="0" smtClean="0"/>
          </a:p>
          <a:p>
            <a:r>
              <a:rPr lang="cs-CZ" sz="1600" dirty="0" smtClean="0"/>
              <a:t>význam </a:t>
            </a:r>
            <a:r>
              <a:rPr lang="cs-CZ" sz="1600" b="1" dirty="0" smtClean="0"/>
              <a:t>mikrobiální smyčky</a:t>
            </a:r>
            <a:endParaRPr lang="en-GB" sz="16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56416" cy="38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860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2" y="3429000"/>
            <a:ext cx="5805635" cy="308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63383" y="35451"/>
            <a:ext cx="2123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 smtClean="0">
                <a:latin typeface="Calibri" pitchFamily="34" charset="0"/>
                <a:cs typeface="Calibri" pitchFamily="34" charset="0"/>
              </a:rPr>
              <a:t>Podzemní vody</a:t>
            </a:r>
            <a:endParaRPr lang="cs-CZ" alt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692696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luboké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zvodnělé vrstvy, hlouběji než 300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extrémně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nízkou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míra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průtoku (metry za století)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, obvykle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anaerobní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nejsou přímo plněny vlivem povrchových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srážek</a:t>
            </a:r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m</a:t>
            </a: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ikroorganismy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jsou jediní obyvatelé těchto prostředí </a:t>
            </a:r>
            <a:endParaRPr lang="cs-CZ" altLang="ko-KR" sz="16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bakterie jsou dominantním typem přítomných mikrobů</a:t>
            </a:r>
          </a:p>
          <a:p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většina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bakteriálních populací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přisedlá nebo suspendovaná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aktivita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je v těchto zvodnělých vrstvách nižší než v ostatních vodních </a:t>
            </a:r>
            <a:r>
              <a:rPr lang="cs-CZ" altLang="ko-KR" sz="1600" b="1" dirty="0" smtClean="0">
                <a:latin typeface="Calibri" pitchFamily="34" charset="0"/>
                <a:cs typeface="Calibri" pitchFamily="34" charset="0"/>
              </a:rPr>
              <a:t>prostředích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kvůli nízké úrovni živin</a:t>
            </a:r>
            <a:endParaRPr lang="cs-CZ" sz="1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854" y="6511728"/>
            <a:ext cx="3064300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Calibri" pitchFamily="34" charset="0"/>
                <a:cs typeface="Calibri" pitchFamily="34" charset="0"/>
              </a:rPr>
              <a:t>Různé podpovrchové prostředí</a:t>
            </a:r>
          </a:p>
        </p:txBody>
      </p:sp>
    </p:spTree>
    <p:extLst>
      <p:ext uri="{BB962C8B-B14F-4D97-AF65-F5344CB8AC3E}">
        <p14:creationId xmlns:p14="http://schemas.microsoft.com/office/powerpoint/2010/main" val="24764176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4492</TotalTime>
  <Words>6695</Words>
  <Application>Microsoft Office PowerPoint</Application>
  <PresentationFormat>Předvádění na obrazovce (4:3)</PresentationFormat>
  <Paragraphs>983</Paragraphs>
  <Slides>111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111</vt:i4>
      </vt:variant>
    </vt:vector>
  </HeadingPairs>
  <TitlesOfParts>
    <vt:vector size="112" baseType="lpstr">
      <vt:lpstr>Motiv systému Office</vt:lpstr>
      <vt:lpstr>EKOLOGIE MIKROORGANISMŮ 3</vt:lpstr>
      <vt:lpstr>Stupně organizace živé hmoty </vt:lpstr>
      <vt:lpstr>Prezentace aplikace PowerPoint</vt:lpstr>
      <vt:lpstr>Prezentace aplikace PowerPoint</vt:lpstr>
      <vt:lpstr>Toleranční rozsah – ekologická amplituda </vt:lpstr>
      <vt:lpstr>Prezentace aplikace PowerPoint</vt:lpstr>
      <vt:lpstr>Prezentace aplikace PowerPoint</vt:lpstr>
      <vt:lpstr>Prezentace aplikace PowerPoint</vt:lpstr>
      <vt:lpstr>Limitující faktory </vt:lpstr>
      <vt:lpstr>Ekosféra (biosféra) </vt:lpstr>
      <vt:lpstr>Habitat </vt:lpstr>
      <vt:lpstr>Prezentace aplikace PowerPoint</vt:lpstr>
      <vt:lpstr>Rozdělení podle environmentálních adaptací </vt:lpstr>
      <vt:lpstr>Toleranční rozsah - teplota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Ekologická amplituda-osmotický tlak, salinita  </vt:lpstr>
      <vt:lpstr>Prezentace aplikace PowerPoint</vt:lpstr>
      <vt:lpstr>Prezentace aplikace PowerPoint</vt:lpstr>
      <vt:lpstr>Prezentace aplikace PowerPoint</vt:lpstr>
      <vt:lpstr>Prezentace aplikace PowerPoint</vt:lpstr>
      <vt:lpstr>Ekologické rozpětí - pH</vt:lpstr>
      <vt:lpstr>Prezentace aplikace PowerPoint</vt:lpstr>
      <vt:lpstr>Ekologické rozpětí - kyslík</vt:lpstr>
      <vt:lpstr>HYDROSFÉRA</vt:lpstr>
      <vt:lpstr>Prezentace aplikace PowerPoint</vt:lpstr>
      <vt:lpstr>Prezentace aplikace PowerPoint</vt:lpstr>
      <vt:lpstr>Prezentace aplikace PowerPoint</vt:lpstr>
      <vt:lpstr>Estuária</vt:lpstr>
      <vt:lpstr>Prezentace aplikace PowerPoint</vt:lpstr>
      <vt:lpstr>Slaniska</vt:lpstr>
      <vt:lpstr>Charakteristiky a stratifikace oceánů </vt:lpstr>
      <vt:lpstr>Prezentace aplikace PowerPoint</vt:lpstr>
      <vt:lpstr>Prezentace aplikace PowerPoint</vt:lpstr>
      <vt:lpstr> </vt:lpstr>
      <vt:lpstr>Minerály v oceánech </vt:lpstr>
      <vt:lpstr>Rudý příliv</vt:lpstr>
      <vt:lpstr>Prezentace aplikace PowerPoint</vt:lpstr>
      <vt:lpstr>Prezentace aplikace PowerPoint</vt:lpstr>
      <vt:lpstr>Alexandrium tamarense</vt:lpstr>
      <vt:lpstr>Prezentace aplikace PowerPoint</vt:lpstr>
      <vt:lpstr>Vertikální a horizontální zóny mořských habitatů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Sladkovodní ekosystémy</vt:lpstr>
      <vt:lpstr>Neuston</vt:lpstr>
      <vt:lpstr>Neuston </vt:lpstr>
      <vt:lpstr>Neuston – pokr. </vt:lpstr>
      <vt:lpstr>Prezentace aplikace PowerPoint</vt:lpstr>
      <vt:lpstr>Mokřady</vt:lpstr>
      <vt:lpstr>Prezentace aplikace PowerPoint</vt:lpstr>
      <vt:lpstr>Vrchoviště </vt:lpstr>
      <vt:lpstr>Prezentace aplikace PowerPoint</vt:lpstr>
      <vt:lpstr>Jezera </vt:lpstr>
      <vt:lpstr>Prezentace aplikace PowerPoint</vt:lpstr>
      <vt:lpstr>Prezentace aplikace PowerPoint</vt:lpstr>
      <vt:lpstr>Jezera – pokr. </vt:lpstr>
      <vt:lpstr>Termoklina  </vt:lpstr>
      <vt:lpstr>Stratifikace vody v jezerech  </vt:lpstr>
      <vt:lpstr>Prezentace aplikace PowerPoint</vt:lpstr>
      <vt:lpstr>Prezentace aplikace PowerPoint</vt:lpstr>
      <vt:lpstr>Prezentace aplikace PowerPoint</vt:lpstr>
      <vt:lpstr>Klasifikace jezerních habitatů na oligotrofní a eutrofní </vt:lpstr>
      <vt:lpstr>Důležité parametry jezer </vt:lpstr>
      <vt:lpstr>Řeky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a aktivita sladkovodních mikrobiálních komunit </vt:lpstr>
      <vt:lpstr>Mikroorganismy v sedimentech </vt:lpstr>
      <vt:lpstr>Prezentace aplikace PowerPoint</vt:lpstr>
      <vt:lpstr>Prezentace aplikace PowerPoint</vt:lpstr>
      <vt:lpstr>Prezentace aplikace PowerPoint</vt:lpstr>
      <vt:lpstr>Mikromycety v jezerech </vt:lpstr>
      <vt:lpstr>Protozoa </vt:lpstr>
      <vt:lpstr>Alochtonní mikroorganizmy v jezerech </vt:lpstr>
      <vt:lpstr>Produktivita jezer </vt:lpstr>
      <vt:lpstr>Produktivita jezer – pokr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3</dc:title>
  <dc:creator>Uživatel</dc:creator>
  <cp:lastModifiedBy>Uživatel</cp:lastModifiedBy>
  <cp:revision>96</cp:revision>
  <dcterms:created xsi:type="dcterms:W3CDTF">2017-03-21T08:35:18Z</dcterms:created>
  <dcterms:modified xsi:type="dcterms:W3CDTF">2020-03-12T19:25:06Z</dcterms:modified>
</cp:coreProperties>
</file>